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66" r:id="rId4"/>
  </p:sldMasterIdLst>
  <p:notesMasterIdLst>
    <p:notesMasterId r:id="rId102"/>
  </p:notesMasterIdLst>
  <p:handoutMasterIdLst>
    <p:handoutMasterId r:id="rId103"/>
  </p:handoutMasterIdLst>
  <p:sldIdLst>
    <p:sldId id="257" r:id="rId5"/>
    <p:sldId id="372" r:id="rId6"/>
    <p:sldId id="303" r:id="rId7"/>
    <p:sldId id="388" r:id="rId8"/>
    <p:sldId id="319" r:id="rId9"/>
    <p:sldId id="304" r:id="rId10"/>
    <p:sldId id="305" r:id="rId11"/>
    <p:sldId id="258" r:id="rId12"/>
    <p:sldId id="256" r:id="rId13"/>
    <p:sldId id="260" r:id="rId14"/>
    <p:sldId id="383" r:id="rId15"/>
    <p:sldId id="262" r:id="rId16"/>
    <p:sldId id="307" r:id="rId17"/>
    <p:sldId id="263" r:id="rId18"/>
    <p:sldId id="264" r:id="rId19"/>
    <p:sldId id="265" r:id="rId20"/>
    <p:sldId id="266" r:id="rId21"/>
    <p:sldId id="267" r:id="rId22"/>
    <p:sldId id="308" r:id="rId23"/>
    <p:sldId id="309" r:id="rId24"/>
    <p:sldId id="310" r:id="rId25"/>
    <p:sldId id="360" r:id="rId26"/>
    <p:sldId id="374" r:id="rId27"/>
    <p:sldId id="268" r:id="rId28"/>
    <p:sldId id="269" r:id="rId29"/>
    <p:sldId id="270" r:id="rId30"/>
    <p:sldId id="271" r:id="rId31"/>
    <p:sldId id="324" r:id="rId32"/>
    <p:sldId id="272" r:id="rId33"/>
    <p:sldId id="273" r:id="rId34"/>
    <p:sldId id="314" r:id="rId35"/>
    <p:sldId id="274" r:id="rId36"/>
    <p:sldId id="362" r:id="rId37"/>
    <p:sldId id="363" r:id="rId38"/>
    <p:sldId id="318" r:id="rId39"/>
    <p:sldId id="389" r:id="rId40"/>
    <p:sldId id="275" r:id="rId41"/>
    <p:sldId id="277" r:id="rId42"/>
    <p:sldId id="278" r:id="rId43"/>
    <p:sldId id="320" r:id="rId44"/>
    <p:sldId id="321" r:id="rId45"/>
    <p:sldId id="276" r:id="rId46"/>
    <p:sldId id="279" r:id="rId47"/>
    <p:sldId id="375" r:id="rId48"/>
    <p:sldId id="393" r:id="rId49"/>
    <p:sldId id="280" r:id="rId50"/>
    <p:sldId id="281" r:id="rId51"/>
    <p:sldId id="282" r:id="rId52"/>
    <p:sldId id="283" r:id="rId53"/>
    <p:sldId id="284" r:id="rId54"/>
    <p:sldId id="285" r:id="rId55"/>
    <p:sldId id="286" r:id="rId56"/>
    <p:sldId id="325" r:id="rId57"/>
    <p:sldId id="394" r:id="rId58"/>
    <p:sldId id="287" r:id="rId59"/>
    <p:sldId id="365" r:id="rId60"/>
    <p:sldId id="288" r:id="rId61"/>
    <p:sldId id="327" r:id="rId62"/>
    <p:sldId id="289" r:id="rId63"/>
    <p:sldId id="328" r:id="rId64"/>
    <p:sldId id="290" r:id="rId65"/>
    <p:sldId id="291" r:id="rId66"/>
    <p:sldId id="340" r:id="rId67"/>
    <p:sldId id="293" r:id="rId68"/>
    <p:sldId id="391" r:id="rId69"/>
    <p:sldId id="292" r:id="rId70"/>
    <p:sldId id="294" r:id="rId71"/>
    <p:sldId id="295" r:id="rId72"/>
    <p:sldId id="379" r:id="rId73"/>
    <p:sldId id="296" r:id="rId74"/>
    <p:sldId id="377" r:id="rId75"/>
    <p:sldId id="297" r:id="rId76"/>
    <p:sldId id="298" r:id="rId77"/>
    <p:sldId id="380" r:id="rId78"/>
    <p:sldId id="343" r:id="rId79"/>
    <p:sldId id="351" r:id="rId80"/>
    <p:sldId id="344" r:id="rId81"/>
    <p:sldId id="345" r:id="rId82"/>
    <p:sldId id="356" r:id="rId83"/>
    <p:sldId id="357" r:id="rId84"/>
    <p:sldId id="346" r:id="rId85"/>
    <p:sldId id="352" r:id="rId86"/>
    <p:sldId id="381" r:id="rId87"/>
    <p:sldId id="347" r:id="rId88"/>
    <p:sldId id="348" r:id="rId89"/>
    <p:sldId id="349" r:id="rId90"/>
    <p:sldId id="350" r:id="rId91"/>
    <p:sldId id="386" r:id="rId92"/>
    <p:sldId id="392" r:id="rId93"/>
    <p:sldId id="330" r:id="rId94"/>
    <p:sldId id="378" r:id="rId95"/>
    <p:sldId id="371" r:id="rId96"/>
    <p:sldId id="370" r:id="rId97"/>
    <p:sldId id="334" r:id="rId98"/>
    <p:sldId id="337" r:id="rId99"/>
    <p:sldId id="338" r:id="rId100"/>
    <p:sldId id="339" r:id="rId101"/>
  </p:sldIdLst>
  <p:sldSz cx="9144000" cy="6858000" type="screen4x3"/>
  <p:notesSz cx="6797675" cy="992822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718" autoAdjust="0"/>
  </p:normalViewPr>
  <p:slideViewPr>
    <p:cSldViewPr>
      <p:cViewPr varScale="1">
        <p:scale>
          <a:sx n="93" d="100"/>
          <a:sy n="93" d="100"/>
        </p:scale>
        <p:origin x="397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3847"/>
    </p:cViewPr>
  </p:sorterViewPr>
  <p:notesViewPr>
    <p:cSldViewPr>
      <p:cViewPr varScale="1">
        <p:scale>
          <a:sx n="56" d="100"/>
          <a:sy n="56" d="100"/>
        </p:scale>
        <p:origin x="-3336" y="-101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6" Type="http://schemas.openxmlformats.org/officeDocument/2006/relationships/slide" Target="slides/slide12.xml"/><Relationship Id="rId107" Type="http://schemas.openxmlformats.org/officeDocument/2006/relationships/tableStyles" Target="tableStyles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4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wmf"/><Relationship Id="rId2" Type="http://schemas.openxmlformats.org/officeDocument/2006/relationships/image" Target="../media/image125.wmf"/><Relationship Id="rId1" Type="http://schemas.openxmlformats.org/officeDocument/2006/relationships/image" Target="../media/image124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wmf"/><Relationship Id="rId2" Type="http://schemas.openxmlformats.org/officeDocument/2006/relationships/image" Target="../media/image128.wmf"/><Relationship Id="rId1" Type="http://schemas.openxmlformats.org/officeDocument/2006/relationships/image" Target="../media/image127.wmf"/><Relationship Id="rId5" Type="http://schemas.openxmlformats.org/officeDocument/2006/relationships/image" Target="../media/image131.wmf"/><Relationship Id="rId4" Type="http://schemas.openxmlformats.org/officeDocument/2006/relationships/image" Target="../media/image13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wmf"/><Relationship Id="rId1" Type="http://schemas.openxmlformats.org/officeDocument/2006/relationships/image" Target="../media/image137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wmf"/><Relationship Id="rId1" Type="http://schemas.openxmlformats.org/officeDocument/2006/relationships/image" Target="../media/image141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3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wmf"/><Relationship Id="rId1" Type="http://schemas.openxmlformats.org/officeDocument/2006/relationships/image" Target="../media/image144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6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wmf"/><Relationship Id="rId1" Type="http://schemas.openxmlformats.org/officeDocument/2006/relationships/image" Target="../media/image147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9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wmf"/><Relationship Id="rId1" Type="http://schemas.openxmlformats.org/officeDocument/2006/relationships/image" Target="../media/image151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2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wmf"/><Relationship Id="rId1" Type="http://schemas.openxmlformats.org/officeDocument/2006/relationships/image" Target="../media/image15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6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wmf"/><Relationship Id="rId1" Type="http://schemas.openxmlformats.org/officeDocument/2006/relationships/image" Target="../media/image159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wmf"/><Relationship Id="rId1" Type="http://schemas.openxmlformats.org/officeDocument/2006/relationships/image" Target="../media/image156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3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5.wmf"/><Relationship Id="rId1" Type="http://schemas.openxmlformats.org/officeDocument/2006/relationships/image" Target="../media/image174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6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7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6.wmf"/><Relationship Id="rId1" Type="http://schemas.openxmlformats.org/officeDocument/2006/relationships/image" Target="../media/image85.w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9.wmf"/><Relationship Id="rId1" Type="http://schemas.openxmlformats.org/officeDocument/2006/relationships/image" Target="../media/image178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wmf"/><Relationship Id="rId2" Type="http://schemas.openxmlformats.org/officeDocument/2006/relationships/image" Target="../media/image181.wmf"/><Relationship Id="rId1" Type="http://schemas.openxmlformats.org/officeDocument/2006/relationships/image" Target="../media/image18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wmf"/><Relationship Id="rId2" Type="http://schemas.openxmlformats.org/officeDocument/2006/relationships/image" Target="../media/image186.wmf"/><Relationship Id="rId1" Type="http://schemas.openxmlformats.org/officeDocument/2006/relationships/image" Target="../media/image185.wmf"/><Relationship Id="rId5" Type="http://schemas.openxmlformats.org/officeDocument/2006/relationships/image" Target="../media/image189.wmf"/><Relationship Id="rId4" Type="http://schemas.openxmlformats.org/officeDocument/2006/relationships/image" Target="../media/image188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9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wmf"/><Relationship Id="rId2" Type="http://schemas.openxmlformats.org/officeDocument/2006/relationships/image" Target="../media/image216.wmf"/><Relationship Id="rId1" Type="http://schemas.openxmlformats.org/officeDocument/2006/relationships/image" Target="../media/image215.wmf"/><Relationship Id="rId5" Type="http://schemas.openxmlformats.org/officeDocument/2006/relationships/image" Target="../media/image219.wmf"/><Relationship Id="rId4" Type="http://schemas.openxmlformats.org/officeDocument/2006/relationships/image" Target="../media/image218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2.w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3.w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4.w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5.w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4.w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6.wmf"/><Relationship Id="rId1" Type="http://schemas.openxmlformats.org/officeDocument/2006/relationships/image" Target="../media/image8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91.wmf"/><Relationship Id="rId1" Type="http://schemas.openxmlformats.org/officeDocument/2006/relationships/image" Target="../media/image9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版面配置區 8"/>
          <p:cNvSpPr>
            <a:spLocks noGrp="1"/>
          </p:cNvSpPr>
          <p:nvPr>
            <p:ph type="dt" sz="quarter" idx="1"/>
          </p:nvPr>
        </p:nvSpPr>
        <p:spPr>
          <a:xfrm>
            <a:off x="3830885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11556-4E50-4BF6-A08B-9CE598FCE582}" type="datetime1">
              <a:rPr lang="zh-TW" altLang="en-US" smtClean="0">
                <a:solidFill>
                  <a:schemeClr val="bg1">
                    <a:lumMod val="65000"/>
                  </a:schemeClr>
                </a:solidFill>
              </a:rPr>
              <a:t>2018/04/30</a:t>
            </a:fld>
            <a:endParaRPr lang="zh-TW" alt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3"/>
          </p:nvPr>
        </p:nvSpPr>
        <p:spPr>
          <a:xfrm>
            <a:off x="3830885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48C35-6B19-40E9-9C3C-CB24484138B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頁首版面配置區 10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Course5.0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5495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TW" smtClean="0"/>
              <a:t>Course5.0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412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2F1E497-43AE-4004-B882-8EE15AB68436}" type="datetime1">
              <a:rPr lang="zh-TW" altLang="en-US" smtClean="0"/>
              <a:t>2018/04/30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19" rIns="91438" bIns="45719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6705"/>
            <a:ext cx="5438775" cy="4467701"/>
          </a:xfrm>
          <a:prstGeom prst="rect">
            <a:avLst/>
          </a:prstGeom>
        </p:spPr>
        <p:txBody>
          <a:bodyPr vert="horz" lIns="91438" tIns="45719" rIns="91438" bIns="45719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218"/>
            <a:ext cx="2946400" cy="496412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30218"/>
            <a:ext cx="2946400" cy="496412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2D24ED7-6687-4D21-8103-FBA067026C1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52352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48651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53733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59371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56228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54662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5451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02511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89449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35409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42192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5846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09366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39820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45263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74529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66971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83323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81621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56292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31868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11445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5953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68451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79937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45886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41196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09529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18124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523204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68262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8517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7099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573182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158940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431706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712858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345439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550962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377249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886271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261354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3345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280834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996790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49423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848568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639030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48012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405171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305355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694281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737578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5554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921238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675077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861144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201300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754182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747885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69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745298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838649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851747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350040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7030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032266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996790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997525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772089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032865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649714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9111616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28932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945250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2348845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3982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7182679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9514113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5132985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4546548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005661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5CD5C-C3CD-426D-9063-C83DE9508EDA}" type="slidenum">
              <a:rPr lang="zh-TW" altLang="en-US" smtClean="0"/>
              <a:t>88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723498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3217776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91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2696397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6475642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8462378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1191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7697032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3300361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2496559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85761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8EF66-8E9D-4110-BC52-6940864ABA3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4112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0B3F9-79A7-4082-B041-1D59A92EC30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6873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3A8BA-7CAE-419D-BE41-1B896664B6C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898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7981C-8C15-49F1-A3FC-519AAD461D9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5694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950DE-F302-4DC6-9906-357332DC1D7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5514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F7B4A-5A5D-41EB-A1C0-B09482EB89D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2952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ADCCC-E678-45D8-A637-12FAE965C88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6598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FD964-29E0-4C53-9D44-D46383BEC12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868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F6475-96AD-440C-BBBD-A59F8508909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4394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7A141-9334-4563-9910-B139BC740E3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6028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5E043-EB87-403E-8FE7-BEC027B85FC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9007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076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3A61D-2284-4604-BA18-9D6D2C07C3F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0067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6ADF8-321B-4CA3-97F1-B3B87F6691B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4048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51AC645-9855-4BBA-A9E0-D1FC2C33D71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09CDD18-3C4A-4932-A0F2-03075BAB42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75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8F6AB14-CDF2-4101-A398-23F4CE8E94C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512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ACD1D52-26E0-4802-8B3C-7D66F9CC83D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5.wmf"/><Relationship Id="rId10" Type="http://schemas.openxmlformats.org/officeDocument/2006/relationships/image" Target="../media/image71.png"/><Relationship Id="rId4" Type="http://schemas.openxmlformats.org/officeDocument/2006/relationships/oleObject" Target="../embeddings/oleObject6.bin"/><Relationship Id="rId9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7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72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74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9.wmf"/><Relationship Id="rId4" Type="http://schemas.openxmlformats.org/officeDocument/2006/relationships/oleObject" Target="../embeddings/oleObject1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1.jp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0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png"/><Relationship Id="rId3" Type="http://schemas.openxmlformats.org/officeDocument/2006/relationships/image" Target="../media/image83.jp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84.wmf"/><Relationship Id="rId4" Type="http://schemas.openxmlformats.org/officeDocument/2006/relationships/oleObject" Target="../embeddings/oleObject13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13" Type="http://schemas.openxmlformats.org/officeDocument/2006/relationships/image" Target="../media/image530.png"/><Relationship Id="rId18" Type="http://schemas.openxmlformats.org/officeDocument/2006/relationships/image" Target="../media/image58.png"/><Relationship Id="rId3" Type="http://schemas.openxmlformats.org/officeDocument/2006/relationships/notesSlide" Target="../notesSlides/notesSlide22.xml"/><Relationship Id="rId21" Type="http://schemas.openxmlformats.org/officeDocument/2006/relationships/oleObject" Target="../embeddings/oleObject14.bin"/><Relationship Id="rId7" Type="http://schemas.openxmlformats.org/officeDocument/2006/relationships/image" Target="../media/image470.png"/><Relationship Id="rId12" Type="http://schemas.openxmlformats.org/officeDocument/2006/relationships/image" Target="../media/image520.png"/><Relationship Id="rId17" Type="http://schemas.openxmlformats.org/officeDocument/2006/relationships/image" Target="../media/image57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6.png"/><Relationship Id="rId20" Type="http://schemas.openxmlformats.org/officeDocument/2006/relationships/image" Target="../media/image311.png"/><Relationship Id="rId1" Type="http://schemas.openxmlformats.org/officeDocument/2006/relationships/vmlDrawing" Target="../drawings/vmlDrawing7.vml"/><Relationship Id="rId6" Type="http://schemas.openxmlformats.org/officeDocument/2006/relationships/image" Target="../media/image460.png"/><Relationship Id="rId11" Type="http://schemas.openxmlformats.org/officeDocument/2006/relationships/image" Target="../media/image510.png"/><Relationship Id="rId24" Type="http://schemas.openxmlformats.org/officeDocument/2006/relationships/image" Target="../media/image86.wmf"/><Relationship Id="rId5" Type="http://schemas.openxmlformats.org/officeDocument/2006/relationships/image" Target="../media/image450.png"/><Relationship Id="rId15" Type="http://schemas.openxmlformats.org/officeDocument/2006/relationships/image" Target="../media/image550.png"/><Relationship Id="rId23" Type="http://schemas.openxmlformats.org/officeDocument/2006/relationships/oleObject" Target="../embeddings/oleObject15.bin"/><Relationship Id="rId10" Type="http://schemas.openxmlformats.org/officeDocument/2006/relationships/image" Target="../media/image500.png"/><Relationship Id="rId19" Type="http://schemas.openxmlformats.org/officeDocument/2006/relationships/image" Target="../media/image60.png"/><Relationship Id="rId4" Type="http://schemas.openxmlformats.org/officeDocument/2006/relationships/image" Target="../media/image87.jpg"/><Relationship Id="rId9" Type="http://schemas.openxmlformats.org/officeDocument/2006/relationships/image" Target="../media/image490.png"/><Relationship Id="rId14" Type="http://schemas.openxmlformats.org/officeDocument/2006/relationships/image" Target="../media/image301.png"/><Relationship Id="rId22" Type="http://schemas.openxmlformats.org/officeDocument/2006/relationships/image" Target="../media/image85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88.wmf"/><Relationship Id="rId4" Type="http://schemas.openxmlformats.org/officeDocument/2006/relationships/oleObject" Target="../embeddings/oleObject16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9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90.wmf"/><Relationship Id="rId4" Type="http://schemas.openxmlformats.org/officeDocument/2006/relationships/oleObject" Target="../embeddings/oleObject17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0.png"/><Relationship Id="rId13" Type="http://schemas.openxmlformats.org/officeDocument/2006/relationships/image" Target="../media/image125.png"/><Relationship Id="rId18" Type="http://schemas.openxmlformats.org/officeDocument/2006/relationships/image" Target="../media/image830.png"/><Relationship Id="rId26" Type="http://schemas.openxmlformats.org/officeDocument/2006/relationships/image" Target="../media/image138.png"/><Relationship Id="rId3" Type="http://schemas.openxmlformats.org/officeDocument/2006/relationships/image" Target="../media/image81.png"/><Relationship Id="rId21" Type="http://schemas.openxmlformats.org/officeDocument/2006/relationships/image" Target="../media/image133.png"/><Relationship Id="rId7" Type="http://schemas.openxmlformats.org/officeDocument/2006/relationships/image" Target="../media/image119.png"/><Relationship Id="rId12" Type="http://schemas.openxmlformats.org/officeDocument/2006/relationships/image" Target="../media/image1241.png"/><Relationship Id="rId17" Type="http://schemas.openxmlformats.org/officeDocument/2006/relationships/image" Target="../media/image129.png"/><Relationship Id="rId25" Type="http://schemas.openxmlformats.org/officeDocument/2006/relationships/image" Target="../media/image137.pn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128.png"/><Relationship Id="rId20" Type="http://schemas.openxmlformats.org/officeDocument/2006/relationships/image" Target="../media/image1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jpg"/><Relationship Id="rId11" Type="http://schemas.openxmlformats.org/officeDocument/2006/relationships/image" Target="../media/image123.png"/><Relationship Id="rId24" Type="http://schemas.openxmlformats.org/officeDocument/2006/relationships/image" Target="../media/image96.png"/><Relationship Id="rId5" Type="http://schemas.openxmlformats.org/officeDocument/2006/relationships/image" Target="../media/image124.png"/><Relationship Id="rId15" Type="http://schemas.openxmlformats.org/officeDocument/2006/relationships/image" Target="../media/image127.png"/><Relationship Id="rId23" Type="http://schemas.openxmlformats.org/officeDocument/2006/relationships/image" Target="../media/image135.png"/><Relationship Id="rId10" Type="http://schemas.openxmlformats.org/officeDocument/2006/relationships/image" Target="../media/image1221.png"/><Relationship Id="rId19" Type="http://schemas.openxmlformats.org/officeDocument/2006/relationships/image" Target="../media/image95.jpg"/><Relationship Id="rId4" Type="http://schemas.openxmlformats.org/officeDocument/2006/relationships/image" Target="../media/image93.jpg"/><Relationship Id="rId9" Type="http://schemas.openxmlformats.org/officeDocument/2006/relationships/image" Target="../media/image851.png"/><Relationship Id="rId14" Type="http://schemas.openxmlformats.org/officeDocument/2006/relationships/image" Target="../media/image126.png"/><Relationship Id="rId22" Type="http://schemas.openxmlformats.org/officeDocument/2006/relationships/image" Target="../media/image13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9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97.w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99.wmf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26" Type="http://schemas.openxmlformats.org/officeDocument/2006/relationships/image" Target="../media/image47.png"/><Relationship Id="rId3" Type="http://schemas.openxmlformats.org/officeDocument/2006/relationships/image" Target="../media/image2.jpg"/><Relationship Id="rId21" Type="http://schemas.openxmlformats.org/officeDocument/2006/relationships/image" Target="../media/image42.png"/><Relationship Id="rId34" Type="http://schemas.openxmlformats.org/officeDocument/2006/relationships/image" Target="../media/image55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5" Type="http://schemas.openxmlformats.org/officeDocument/2006/relationships/image" Target="../media/image46.png"/><Relationship Id="rId33" Type="http://schemas.openxmlformats.org/officeDocument/2006/relationships/image" Target="../media/image5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6.png"/><Relationship Id="rId20" Type="http://schemas.openxmlformats.org/officeDocument/2006/relationships/image" Target="../media/image41.png"/><Relationship Id="rId29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24" Type="http://schemas.openxmlformats.org/officeDocument/2006/relationships/image" Target="../media/image45.png"/><Relationship Id="rId32" Type="http://schemas.openxmlformats.org/officeDocument/2006/relationships/image" Target="../media/image53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23" Type="http://schemas.openxmlformats.org/officeDocument/2006/relationships/image" Target="../media/image44.png"/><Relationship Id="rId28" Type="http://schemas.openxmlformats.org/officeDocument/2006/relationships/image" Target="../media/image49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31" Type="http://schemas.openxmlformats.org/officeDocument/2006/relationships/image" Target="../media/image52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image" Target="../media/image43.png"/><Relationship Id="rId27" Type="http://schemas.openxmlformats.org/officeDocument/2006/relationships/image" Target="../media/image48.png"/><Relationship Id="rId30" Type="http://schemas.openxmlformats.org/officeDocument/2006/relationships/image" Target="../media/image51.png"/><Relationship Id="rId8" Type="http://schemas.openxmlformats.org/officeDocument/2006/relationships/image" Target="../media/image2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10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100.w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102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10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103.w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105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0.png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85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07.jpg"/><Relationship Id="rId11" Type="http://schemas.openxmlformats.org/officeDocument/2006/relationships/image" Target="../media/image890.png"/><Relationship Id="rId5" Type="http://schemas.openxmlformats.org/officeDocument/2006/relationships/image" Target="../media/image106.wmf"/><Relationship Id="rId10" Type="http://schemas.openxmlformats.org/officeDocument/2006/relationships/image" Target="../media/image880.png"/><Relationship Id="rId4" Type="http://schemas.openxmlformats.org/officeDocument/2006/relationships/oleObject" Target="../embeddings/oleObject28.bin"/><Relationship Id="rId9" Type="http://schemas.openxmlformats.org/officeDocument/2006/relationships/image" Target="../media/image87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9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09.jpg"/><Relationship Id="rId11" Type="http://schemas.openxmlformats.org/officeDocument/2006/relationships/image" Target="../media/image960.png"/><Relationship Id="rId5" Type="http://schemas.openxmlformats.org/officeDocument/2006/relationships/image" Target="../media/image108.wmf"/><Relationship Id="rId10" Type="http://schemas.openxmlformats.org/officeDocument/2006/relationships/image" Target="../media/image95.png"/><Relationship Id="rId4" Type="http://schemas.openxmlformats.org/officeDocument/2006/relationships/oleObject" Target="../embeddings/oleObject29.bin"/><Relationship Id="rId9" Type="http://schemas.openxmlformats.org/officeDocument/2006/relationships/image" Target="../media/image9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18" Type="http://schemas.openxmlformats.org/officeDocument/2006/relationships/image" Target="../media/image114.png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17" Type="http://schemas.openxmlformats.org/officeDocument/2006/relationships/image" Target="../media/image112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1.png"/><Relationship Id="rId20" Type="http://schemas.openxmlformats.org/officeDocument/2006/relationships/image" Target="../media/image116.png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11.jpg"/><Relationship Id="rId11" Type="http://schemas.openxmlformats.org/officeDocument/2006/relationships/image" Target="../media/image106.png"/><Relationship Id="rId5" Type="http://schemas.openxmlformats.org/officeDocument/2006/relationships/image" Target="../media/image110.wmf"/><Relationship Id="rId15" Type="http://schemas.openxmlformats.org/officeDocument/2006/relationships/image" Target="../media/image113.jpg"/><Relationship Id="rId10" Type="http://schemas.openxmlformats.org/officeDocument/2006/relationships/image" Target="../media/image112.jpg"/><Relationship Id="rId19" Type="http://schemas.openxmlformats.org/officeDocument/2006/relationships/image" Target="../media/image115.png"/><Relationship Id="rId4" Type="http://schemas.openxmlformats.org/officeDocument/2006/relationships/oleObject" Target="../embeddings/oleObject30.bin"/><Relationship Id="rId9" Type="http://schemas.openxmlformats.org/officeDocument/2006/relationships/image" Target="../media/image104.png"/><Relationship Id="rId14" Type="http://schemas.openxmlformats.org/officeDocument/2006/relationships/image" Target="../media/image10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30.png"/><Relationship Id="rId5" Type="http://schemas.openxmlformats.org/officeDocument/2006/relationships/image" Target="../media/image960.png"/><Relationship Id="rId4" Type="http://schemas.openxmlformats.org/officeDocument/2006/relationships/image" Target="../media/image114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1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115.wmf"/><Relationship Id="rId4" Type="http://schemas.openxmlformats.org/officeDocument/2006/relationships/oleObject" Target="../embeddings/oleObject32.bin"/><Relationship Id="rId9" Type="http://schemas.openxmlformats.org/officeDocument/2006/relationships/image" Target="../media/image117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.png"/><Relationship Id="rId18" Type="http://schemas.openxmlformats.org/officeDocument/2006/relationships/image" Target="../media/image56.png"/><Relationship Id="rId26" Type="http://schemas.openxmlformats.org/officeDocument/2006/relationships/image" Target="../media/image64.png"/><Relationship Id="rId3" Type="http://schemas.openxmlformats.org/officeDocument/2006/relationships/image" Target="../media/image41.png"/><Relationship Id="rId21" Type="http://schemas.openxmlformats.org/officeDocument/2006/relationships/image" Target="../media/image59.png"/><Relationship Id="rId7" Type="http://schemas.openxmlformats.org/officeDocument/2006/relationships/image" Target="../media/image45.png"/><Relationship Id="rId12" Type="http://schemas.openxmlformats.org/officeDocument/2006/relationships/image" Target="../media/image340.png"/><Relationship Id="rId25" Type="http://schemas.openxmlformats.org/officeDocument/2006/relationships/image" Target="../media/image63.png"/><Relationship Id="rId33" Type="http://schemas.openxmlformats.org/officeDocument/2006/relationships/image" Target="../media/image50.png"/><Relationship Id="rId2" Type="http://schemas.openxmlformats.org/officeDocument/2006/relationships/image" Target="../media/image3.jpg"/><Relationship Id="rId16" Type="http://schemas.openxmlformats.org/officeDocument/2006/relationships/image" Target="../media/image5.jpg"/><Relationship Id="rId20" Type="http://schemas.openxmlformats.org/officeDocument/2006/relationships/image" Target="../media/image58.png"/><Relationship Id="rId29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39.png"/><Relationship Id="rId24" Type="http://schemas.openxmlformats.org/officeDocument/2006/relationships/image" Target="../media/image62.png"/><Relationship Id="rId32" Type="http://schemas.openxmlformats.org/officeDocument/2006/relationships/image" Target="../media/image70.png"/><Relationship Id="rId5" Type="http://schemas.openxmlformats.org/officeDocument/2006/relationships/image" Target="../media/image43.png"/><Relationship Id="rId15" Type="http://schemas.openxmlformats.org/officeDocument/2006/relationships/image" Target="../media/image4.jpg"/><Relationship Id="rId23" Type="http://schemas.openxmlformats.org/officeDocument/2006/relationships/image" Target="../media/image61.png"/><Relationship Id="rId28" Type="http://schemas.openxmlformats.org/officeDocument/2006/relationships/image" Target="../media/image66.png"/><Relationship Id="rId10" Type="http://schemas.openxmlformats.org/officeDocument/2006/relationships/image" Target="../media/image48.png"/><Relationship Id="rId19" Type="http://schemas.openxmlformats.org/officeDocument/2006/relationships/image" Target="../media/image570.png"/><Relationship Id="rId31" Type="http://schemas.openxmlformats.org/officeDocument/2006/relationships/image" Target="../media/image69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7.png"/><Relationship Id="rId22" Type="http://schemas.openxmlformats.org/officeDocument/2006/relationships/image" Target="../media/image60.png"/><Relationship Id="rId27" Type="http://schemas.openxmlformats.org/officeDocument/2006/relationships/image" Target="../media/image65.png"/><Relationship Id="rId30" Type="http://schemas.openxmlformats.org/officeDocument/2006/relationships/image" Target="../media/image68.png"/><Relationship Id="rId35" Type="http://schemas.openxmlformats.org/officeDocument/2006/relationships/image" Target="../media/image51.png"/><Relationship Id="rId8" Type="http://schemas.openxmlformats.org/officeDocument/2006/relationships/image" Target="../media/image33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13" Type="http://schemas.openxmlformats.org/officeDocument/2006/relationships/image" Target="../media/image143.png"/><Relationship Id="rId7" Type="http://schemas.openxmlformats.org/officeDocument/2006/relationships/image" Target="../media/image131.png"/><Relationship Id="rId12" Type="http://schemas.openxmlformats.org/officeDocument/2006/relationships/image" Target="../media/image14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1.png"/><Relationship Id="rId11" Type="http://schemas.openxmlformats.org/officeDocument/2006/relationships/image" Target="../media/image141.png"/><Relationship Id="rId5" Type="http://schemas.openxmlformats.org/officeDocument/2006/relationships/image" Target="../media/image120.jpg"/><Relationship Id="rId10" Type="http://schemas.openxmlformats.org/officeDocument/2006/relationships/image" Target="../media/image140.png"/><Relationship Id="rId4" Type="http://schemas.openxmlformats.org/officeDocument/2006/relationships/image" Target="../media/image900.png"/><Relationship Id="rId9" Type="http://schemas.openxmlformats.org/officeDocument/2006/relationships/image" Target="../media/image139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1.png"/><Relationship Id="rId13" Type="http://schemas.openxmlformats.org/officeDocument/2006/relationships/image" Target="../media/image146.png"/><Relationship Id="rId18" Type="http://schemas.openxmlformats.org/officeDocument/2006/relationships/image" Target="../media/image151.png"/><Relationship Id="rId3" Type="http://schemas.openxmlformats.org/officeDocument/2006/relationships/image" Target="../media/image121.png"/><Relationship Id="rId7" Type="http://schemas.openxmlformats.org/officeDocument/2006/relationships/image" Target="../media/image1401.png"/><Relationship Id="rId12" Type="http://schemas.openxmlformats.org/officeDocument/2006/relationships/image" Target="../media/image118.png"/><Relationship Id="rId17" Type="http://schemas.openxmlformats.org/officeDocument/2006/relationships/image" Target="../media/image150.png"/><Relationship Id="rId2" Type="http://schemas.openxmlformats.org/officeDocument/2006/relationships/notesSlide" Target="../notesSlides/notesSlide39.xml"/><Relationship Id="rId16" Type="http://schemas.openxmlformats.org/officeDocument/2006/relationships/image" Target="../media/image1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91.png"/><Relationship Id="rId11" Type="http://schemas.openxmlformats.org/officeDocument/2006/relationships/image" Target="../media/image144.png"/><Relationship Id="rId5" Type="http://schemas.openxmlformats.org/officeDocument/2006/relationships/image" Target="../media/image122.jpg"/><Relationship Id="rId15" Type="http://schemas.openxmlformats.org/officeDocument/2006/relationships/image" Target="../media/image148.png"/><Relationship Id="rId10" Type="http://schemas.openxmlformats.org/officeDocument/2006/relationships/image" Target="../media/image117.png"/><Relationship Id="rId4" Type="http://schemas.openxmlformats.org/officeDocument/2006/relationships/image" Target="../media/image1361.png"/><Relationship Id="rId9" Type="http://schemas.openxmlformats.org/officeDocument/2006/relationships/image" Target="../media/image1420.png"/><Relationship Id="rId14" Type="http://schemas.openxmlformats.org/officeDocument/2006/relationships/image" Target="../media/image123.jp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1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124.wmf"/><Relationship Id="rId4" Type="http://schemas.openxmlformats.org/officeDocument/2006/relationships/oleObject" Target="../embeddings/oleObject35.bin"/><Relationship Id="rId9" Type="http://schemas.openxmlformats.org/officeDocument/2006/relationships/image" Target="../media/image126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image" Target="../media/image131.wmf"/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128.wmf"/><Relationship Id="rId12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130.wmf"/><Relationship Id="rId5" Type="http://schemas.openxmlformats.org/officeDocument/2006/relationships/image" Target="../media/image127.wmf"/><Relationship Id="rId10" Type="http://schemas.openxmlformats.org/officeDocument/2006/relationships/oleObject" Target="../embeddings/oleObject41.bin"/><Relationship Id="rId4" Type="http://schemas.openxmlformats.org/officeDocument/2006/relationships/oleObject" Target="../embeddings/oleObject38.bin"/><Relationship Id="rId9" Type="http://schemas.openxmlformats.org/officeDocument/2006/relationships/image" Target="../media/image129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13" Type="http://schemas.openxmlformats.org/officeDocument/2006/relationships/image" Target="../media/image18.png"/><Relationship Id="rId18" Type="http://schemas.openxmlformats.org/officeDocument/2006/relationships/image" Target="../media/image250.png"/><Relationship Id="rId3" Type="http://schemas.openxmlformats.org/officeDocument/2006/relationships/image" Target="../media/image23.png"/><Relationship Id="rId7" Type="http://schemas.openxmlformats.org/officeDocument/2006/relationships/image" Target="../media/image134.jpg"/><Relationship Id="rId12" Type="http://schemas.openxmlformats.org/officeDocument/2006/relationships/image" Target="../media/image135.jpg"/><Relationship Id="rId17" Type="http://schemas.openxmlformats.org/officeDocument/2006/relationships/image" Target="../media/image22.png"/><Relationship Id="rId16" Type="http://schemas.openxmlformats.org/officeDocument/2006/relationships/image" Target="../media/image21.png"/><Relationship Id="rId20" Type="http://schemas.openxmlformats.org/officeDocument/2006/relationships/image" Target="../media/image27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3.jpg"/><Relationship Id="rId11" Type="http://schemas.openxmlformats.org/officeDocument/2006/relationships/image" Target="../media/image310.png"/><Relationship Id="rId5" Type="http://schemas.openxmlformats.org/officeDocument/2006/relationships/image" Target="../media/image132.jpg"/><Relationship Id="rId15" Type="http://schemas.openxmlformats.org/officeDocument/2006/relationships/image" Target="../media/image20.png"/><Relationship Id="rId10" Type="http://schemas.openxmlformats.org/officeDocument/2006/relationships/image" Target="../media/image300.png"/><Relationship Id="rId19" Type="http://schemas.openxmlformats.org/officeDocument/2006/relationships/image" Target="../media/image260.png"/><Relationship Id="rId4" Type="http://schemas.openxmlformats.org/officeDocument/2006/relationships/image" Target="../media/image241.png"/><Relationship Id="rId9" Type="http://schemas.openxmlformats.org/officeDocument/2006/relationships/image" Target="../media/image290.png"/><Relationship Id="rId14" Type="http://schemas.openxmlformats.org/officeDocument/2006/relationships/image" Target="../media/image19.png"/></Relationships>
</file>

<file path=ppt/slides/_rels/slide4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5.png"/><Relationship Id="rId18" Type="http://schemas.openxmlformats.org/officeDocument/2006/relationships/image" Target="../media/image240.png"/><Relationship Id="rId26" Type="http://schemas.openxmlformats.org/officeDocument/2006/relationships/image" Target="../media/image248.png"/><Relationship Id="rId39" Type="http://schemas.openxmlformats.org/officeDocument/2006/relationships/image" Target="../media/image271.png"/><Relationship Id="rId21" Type="http://schemas.openxmlformats.org/officeDocument/2006/relationships/image" Target="../media/image243.png"/><Relationship Id="rId34" Type="http://schemas.openxmlformats.org/officeDocument/2006/relationships/image" Target="../media/image265.png"/><Relationship Id="rId42" Type="http://schemas.openxmlformats.org/officeDocument/2006/relationships/image" Target="../media/image104.png"/><Relationship Id="rId7" Type="http://schemas.openxmlformats.org/officeDocument/2006/relationships/image" Target="../media/image229.png"/><Relationship Id="rId2" Type="http://schemas.openxmlformats.org/officeDocument/2006/relationships/notesSlide" Target="../notesSlides/notesSlide42.xml"/><Relationship Id="rId16" Type="http://schemas.openxmlformats.org/officeDocument/2006/relationships/image" Target="../media/image238.png"/><Relationship Id="rId20" Type="http://schemas.openxmlformats.org/officeDocument/2006/relationships/image" Target="../media/image242.png"/><Relationship Id="rId29" Type="http://schemas.openxmlformats.org/officeDocument/2006/relationships/image" Target="../media/image251.png"/><Relationship Id="rId41" Type="http://schemas.openxmlformats.org/officeDocument/2006/relationships/image" Target="../media/image273.png"/><Relationship Id="rId1" Type="http://schemas.openxmlformats.org/officeDocument/2006/relationships/slideLayout" Target="../slideLayouts/slideLayout13.xml"/><Relationship Id="rId11" Type="http://schemas.openxmlformats.org/officeDocument/2006/relationships/image" Target="../media/image233.png"/><Relationship Id="rId24" Type="http://schemas.openxmlformats.org/officeDocument/2006/relationships/image" Target="../media/image246.png"/><Relationship Id="rId32" Type="http://schemas.openxmlformats.org/officeDocument/2006/relationships/image" Target="../media/image103.png"/><Relationship Id="rId37" Type="http://schemas.openxmlformats.org/officeDocument/2006/relationships/image" Target="../media/image268.png"/><Relationship Id="rId40" Type="http://schemas.openxmlformats.org/officeDocument/2006/relationships/image" Target="../media/image272.png"/><Relationship Id="rId5" Type="http://schemas.openxmlformats.org/officeDocument/2006/relationships/image" Target="../media/image98.png"/><Relationship Id="rId15" Type="http://schemas.openxmlformats.org/officeDocument/2006/relationships/image" Target="../media/image237.png"/><Relationship Id="rId23" Type="http://schemas.openxmlformats.org/officeDocument/2006/relationships/image" Target="../media/image245.png"/><Relationship Id="rId28" Type="http://schemas.openxmlformats.org/officeDocument/2006/relationships/image" Target="../media/image250.png"/><Relationship Id="rId36" Type="http://schemas.openxmlformats.org/officeDocument/2006/relationships/image" Target="../media/image267.png"/><Relationship Id="rId10" Type="http://schemas.openxmlformats.org/officeDocument/2006/relationships/image" Target="../media/image232.png"/><Relationship Id="rId19" Type="http://schemas.openxmlformats.org/officeDocument/2006/relationships/image" Target="../media/image241.png"/><Relationship Id="rId31" Type="http://schemas.openxmlformats.org/officeDocument/2006/relationships/image" Target="../media/image97.png"/><Relationship Id="rId44" Type="http://schemas.openxmlformats.org/officeDocument/2006/relationships/image" Target="../media/image99.png"/><Relationship Id="rId4" Type="http://schemas.openxmlformats.org/officeDocument/2006/relationships/image" Target="../media/image226.png"/><Relationship Id="rId9" Type="http://schemas.openxmlformats.org/officeDocument/2006/relationships/image" Target="../media/image231.png"/><Relationship Id="rId14" Type="http://schemas.openxmlformats.org/officeDocument/2006/relationships/image" Target="../media/image236.png"/><Relationship Id="rId22" Type="http://schemas.openxmlformats.org/officeDocument/2006/relationships/image" Target="../media/image244.png"/><Relationship Id="rId27" Type="http://schemas.openxmlformats.org/officeDocument/2006/relationships/image" Target="../media/image249.png"/><Relationship Id="rId30" Type="http://schemas.openxmlformats.org/officeDocument/2006/relationships/image" Target="../media/image252.png"/><Relationship Id="rId35" Type="http://schemas.openxmlformats.org/officeDocument/2006/relationships/image" Target="../media/image266.png"/><Relationship Id="rId43" Type="http://schemas.openxmlformats.org/officeDocument/2006/relationships/image" Target="../media/image105.png"/><Relationship Id="rId8" Type="http://schemas.openxmlformats.org/officeDocument/2006/relationships/image" Target="../media/image230.png"/><Relationship Id="rId3" Type="http://schemas.openxmlformats.org/officeDocument/2006/relationships/image" Target="../media/image136.jpg"/><Relationship Id="rId12" Type="http://schemas.openxmlformats.org/officeDocument/2006/relationships/image" Target="../media/image234.png"/><Relationship Id="rId17" Type="http://schemas.openxmlformats.org/officeDocument/2006/relationships/image" Target="../media/image239.png"/><Relationship Id="rId25" Type="http://schemas.openxmlformats.org/officeDocument/2006/relationships/image" Target="../media/image247.png"/><Relationship Id="rId33" Type="http://schemas.openxmlformats.org/officeDocument/2006/relationships/image" Target="../media/image264.png"/><Relationship Id="rId38" Type="http://schemas.openxmlformats.org/officeDocument/2006/relationships/image" Target="../media/image26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13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137.wmf"/><Relationship Id="rId4" Type="http://schemas.openxmlformats.org/officeDocument/2006/relationships/oleObject" Target="../embeddings/oleObject43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7" Type="http://schemas.openxmlformats.org/officeDocument/2006/relationships/image" Target="../media/image14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141.wmf"/><Relationship Id="rId4" Type="http://schemas.openxmlformats.org/officeDocument/2006/relationships/oleObject" Target="../embeddings/oleObject4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43.wmf"/><Relationship Id="rId4" Type="http://schemas.openxmlformats.org/officeDocument/2006/relationships/oleObject" Target="../embeddings/oleObject47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7" Type="http://schemas.openxmlformats.org/officeDocument/2006/relationships/image" Target="../media/image14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144.wmf"/><Relationship Id="rId4" Type="http://schemas.openxmlformats.org/officeDocument/2006/relationships/oleObject" Target="../embeddings/oleObject48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46.wmf"/><Relationship Id="rId4" Type="http://schemas.openxmlformats.org/officeDocument/2006/relationships/oleObject" Target="../embeddings/oleObject50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5.png"/><Relationship Id="rId5" Type="http://schemas.openxmlformats.org/officeDocument/2006/relationships/image" Target="../media/image1410.png"/><Relationship Id="rId4" Type="http://schemas.openxmlformats.org/officeDocument/2006/relationships/image" Target="../media/image1400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1.png"/><Relationship Id="rId13" Type="http://schemas.openxmlformats.org/officeDocument/2006/relationships/image" Target="../media/image146.png"/><Relationship Id="rId18" Type="http://schemas.openxmlformats.org/officeDocument/2006/relationships/image" Target="../media/image151.png"/><Relationship Id="rId3" Type="http://schemas.openxmlformats.org/officeDocument/2006/relationships/image" Target="../media/image121.png"/><Relationship Id="rId7" Type="http://schemas.openxmlformats.org/officeDocument/2006/relationships/image" Target="../media/image1401.png"/><Relationship Id="rId12" Type="http://schemas.openxmlformats.org/officeDocument/2006/relationships/image" Target="../media/image118.png"/><Relationship Id="rId17" Type="http://schemas.openxmlformats.org/officeDocument/2006/relationships/image" Target="../media/image150.png"/><Relationship Id="rId2" Type="http://schemas.openxmlformats.org/officeDocument/2006/relationships/notesSlide" Target="../notesSlides/notesSlide51.xml"/><Relationship Id="rId16" Type="http://schemas.openxmlformats.org/officeDocument/2006/relationships/image" Target="../media/image1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91.png"/><Relationship Id="rId11" Type="http://schemas.openxmlformats.org/officeDocument/2006/relationships/image" Target="../media/image144.png"/><Relationship Id="rId5" Type="http://schemas.openxmlformats.org/officeDocument/2006/relationships/image" Target="../media/image122.jpg"/><Relationship Id="rId15" Type="http://schemas.openxmlformats.org/officeDocument/2006/relationships/image" Target="../media/image148.png"/><Relationship Id="rId10" Type="http://schemas.openxmlformats.org/officeDocument/2006/relationships/image" Target="../media/image117.png"/><Relationship Id="rId4" Type="http://schemas.openxmlformats.org/officeDocument/2006/relationships/image" Target="../media/image1361.png"/><Relationship Id="rId9" Type="http://schemas.openxmlformats.org/officeDocument/2006/relationships/image" Target="../media/image1420.png"/><Relationship Id="rId14" Type="http://schemas.openxmlformats.org/officeDocument/2006/relationships/image" Target="../media/image123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7" Type="http://schemas.openxmlformats.org/officeDocument/2006/relationships/image" Target="../media/image14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52.bin"/><Relationship Id="rId5" Type="http://schemas.openxmlformats.org/officeDocument/2006/relationships/image" Target="../media/image147.wmf"/><Relationship Id="rId4" Type="http://schemas.openxmlformats.org/officeDocument/2006/relationships/oleObject" Target="../embeddings/oleObject51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0.png"/><Relationship Id="rId13" Type="http://schemas.openxmlformats.org/officeDocument/2006/relationships/image" Target="../media/image156.png"/><Relationship Id="rId18" Type="http://schemas.openxmlformats.org/officeDocument/2006/relationships/image" Target="../media/image157.png"/><Relationship Id="rId3" Type="http://schemas.openxmlformats.org/officeDocument/2006/relationships/notesSlide" Target="../notesSlides/notesSlide53.xml"/><Relationship Id="rId21" Type="http://schemas.openxmlformats.org/officeDocument/2006/relationships/image" Target="../media/image149.wmf"/><Relationship Id="rId7" Type="http://schemas.openxmlformats.org/officeDocument/2006/relationships/image" Target="../media/image1460.png"/><Relationship Id="rId12" Type="http://schemas.openxmlformats.org/officeDocument/2006/relationships/image" Target="../media/image1500.png"/><Relationship Id="rId17" Type="http://schemas.openxmlformats.org/officeDocument/2006/relationships/image" Target="../media/image155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52.png"/><Relationship Id="rId20" Type="http://schemas.openxmlformats.org/officeDocument/2006/relationships/oleObject" Target="../embeddings/oleObject53.bin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480.png"/><Relationship Id="rId11" Type="http://schemas.openxmlformats.org/officeDocument/2006/relationships/image" Target="../media/image154.png"/><Relationship Id="rId5" Type="http://schemas.openxmlformats.org/officeDocument/2006/relationships/image" Target="../media/image147.png"/><Relationship Id="rId15" Type="http://schemas.openxmlformats.org/officeDocument/2006/relationships/image" Target="../media/image1590.png"/><Relationship Id="rId10" Type="http://schemas.openxmlformats.org/officeDocument/2006/relationships/image" Target="../media/image153.png"/><Relationship Id="rId19" Type="http://schemas.openxmlformats.org/officeDocument/2006/relationships/image" Target="../media/image160.png"/><Relationship Id="rId4" Type="http://schemas.openxmlformats.org/officeDocument/2006/relationships/image" Target="../media/image150.jpg"/><Relationship Id="rId9" Type="http://schemas.openxmlformats.org/officeDocument/2006/relationships/image" Target="../media/image1510.png"/><Relationship Id="rId14" Type="http://schemas.openxmlformats.org/officeDocument/2006/relationships/image" Target="../media/image158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7" Type="http://schemas.openxmlformats.org/officeDocument/2006/relationships/image" Target="../media/image15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55.bin"/><Relationship Id="rId5" Type="http://schemas.openxmlformats.org/officeDocument/2006/relationships/image" Target="../media/image151.wmf"/><Relationship Id="rId4" Type="http://schemas.openxmlformats.org/officeDocument/2006/relationships/oleObject" Target="../embeddings/oleObject54.bin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0.png"/><Relationship Id="rId13" Type="http://schemas.openxmlformats.org/officeDocument/2006/relationships/image" Target="../media/image1640.png"/><Relationship Id="rId18" Type="http://schemas.openxmlformats.org/officeDocument/2006/relationships/image" Target="../media/image177.png"/><Relationship Id="rId3" Type="http://schemas.openxmlformats.org/officeDocument/2006/relationships/notesSlide" Target="../notesSlides/notesSlide55.xml"/><Relationship Id="rId21" Type="http://schemas.openxmlformats.org/officeDocument/2006/relationships/image" Target="../media/image170.png"/><Relationship Id="rId7" Type="http://schemas.openxmlformats.org/officeDocument/2006/relationships/image" Target="../media/image1430.png"/><Relationship Id="rId12" Type="http://schemas.openxmlformats.org/officeDocument/2006/relationships/image" Target="../media/image163.png"/><Relationship Id="rId17" Type="http://schemas.openxmlformats.org/officeDocument/2006/relationships/image" Target="../media/image168.png"/><Relationship Id="rId25" Type="http://schemas.openxmlformats.org/officeDocument/2006/relationships/image" Target="../media/image152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7.png"/><Relationship Id="rId20" Type="http://schemas.openxmlformats.org/officeDocument/2006/relationships/image" Target="../media/image169.png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360.png"/><Relationship Id="rId11" Type="http://schemas.openxmlformats.org/officeDocument/2006/relationships/image" Target="../media/image162.png"/><Relationship Id="rId24" Type="http://schemas.openxmlformats.org/officeDocument/2006/relationships/oleObject" Target="../embeddings/oleObject56.bin"/><Relationship Id="rId5" Type="http://schemas.openxmlformats.org/officeDocument/2006/relationships/image" Target="../media/image1311.png"/><Relationship Id="rId15" Type="http://schemas.openxmlformats.org/officeDocument/2006/relationships/image" Target="../media/image166.png"/><Relationship Id="rId23" Type="http://schemas.openxmlformats.org/officeDocument/2006/relationships/image" Target="../media/image172.png"/><Relationship Id="rId10" Type="http://schemas.openxmlformats.org/officeDocument/2006/relationships/image" Target="../media/image161.png"/><Relationship Id="rId19" Type="http://schemas.openxmlformats.org/officeDocument/2006/relationships/image" Target="../media/image178.png"/><Relationship Id="rId4" Type="http://schemas.openxmlformats.org/officeDocument/2006/relationships/image" Target="../media/image153.jpg"/><Relationship Id="rId9" Type="http://schemas.openxmlformats.org/officeDocument/2006/relationships/image" Target="../media/image1450.png"/><Relationship Id="rId14" Type="http://schemas.openxmlformats.org/officeDocument/2006/relationships/image" Target="../media/image165.png"/><Relationship Id="rId22" Type="http://schemas.openxmlformats.org/officeDocument/2006/relationships/image" Target="../media/image17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7" Type="http://schemas.openxmlformats.org/officeDocument/2006/relationships/image" Target="../media/image15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58.bin"/><Relationship Id="rId5" Type="http://schemas.openxmlformats.org/officeDocument/2006/relationships/image" Target="../media/image154.wmf"/><Relationship Id="rId4" Type="http://schemas.openxmlformats.org/officeDocument/2006/relationships/oleObject" Target="../embeddings/oleObject5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png"/><Relationship Id="rId13" Type="http://schemas.openxmlformats.org/officeDocument/2006/relationships/image" Target="../media/image194.png"/><Relationship Id="rId18" Type="http://schemas.openxmlformats.org/officeDocument/2006/relationships/image" Target="../media/image199.png"/><Relationship Id="rId26" Type="http://schemas.openxmlformats.org/officeDocument/2006/relationships/image" Target="../media/image207.png"/><Relationship Id="rId3" Type="http://schemas.openxmlformats.org/officeDocument/2006/relationships/notesSlide" Target="../notesSlides/notesSlide57.xml"/><Relationship Id="rId21" Type="http://schemas.openxmlformats.org/officeDocument/2006/relationships/image" Target="../media/image202.png"/><Relationship Id="rId7" Type="http://schemas.openxmlformats.org/officeDocument/2006/relationships/image" Target="../media/image188.png"/><Relationship Id="rId12" Type="http://schemas.openxmlformats.org/officeDocument/2006/relationships/image" Target="../media/image193.png"/><Relationship Id="rId17" Type="http://schemas.openxmlformats.org/officeDocument/2006/relationships/image" Target="../media/image198.png"/><Relationship Id="rId25" Type="http://schemas.openxmlformats.org/officeDocument/2006/relationships/image" Target="../media/image206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7.png"/><Relationship Id="rId20" Type="http://schemas.openxmlformats.org/officeDocument/2006/relationships/image" Target="../media/image201.png"/><Relationship Id="rId29" Type="http://schemas.openxmlformats.org/officeDocument/2006/relationships/image" Target="../media/image156.wmf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87.png"/><Relationship Id="rId11" Type="http://schemas.openxmlformats.org/officeDocument/2006/relationships/image" Target="../media/image192.png"/><Relationship Id="rId24" Type="http://schemas.openxmlformats.org/officeDocument/2006/relationships/image" Target="../media/image205.png"/><Relationship Id="rId5" Type="http://schemas.openxmlformats.org/officeDocument/2006/relationships/image" Target="../media/image186.png"/><Relationship Id="rId15" Type="http://schemas.openxmlformats.org/officeDocument/2006/relationships/image" Target="../media/image196.png"/><Relationship Id="rId23" Type="http://schemas.openxmlformats.org/officeDocument/2006/relationships/image" Target="../media/image204.png"/><Relationship Id="rId28" Type="http://schemas.openxmlformats.org/officeDocument/2006/relationships/oleObject" Target="../embeddings/oleObject59.bin"/><Relationship Id="rId10" Type="http://schemas.openxmlformats.org/officeDocument/2006/relationships/image" Target="../media/image191.png"/><Relationship Id="rId19" Type="http://schemas.openxmlformats.org/officeDocument/2006/relationships/image" Target="../media/image200.png"/><Relationship Id="rId4" Type="http://schemas.openxmlformats.org/officeDocument/2006/relationships/image" Target="../media/image157.jpg"/><Relationship Id="rId9" Type="http://schemas.openxmlformats.org/officeDocument/2006/relationships/image" Target="../media/image190.png"/><Relationship Id="rId14" Type="http://schemas.openxmlformats.org/officeDocument/2006/relationships/image" Target="../media/image195.png"/><Relationship Id="rId22" Type="http://schemas.openxmlformats.org/officeDocument/2006/relationships/image" Target="../media/image203.png"/><Relationship Id="rId27" Type="http://schemas.openxmlformats.org/officeDocument/2006/relationships/image" Target="../media/image15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7" Type="http://schemas.openxmlformats.org/officeDocument/2006/relationships/image" Target="../media/image16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61.bin"/><Relationship Id="rId5" Type="http://schemas.openxmlformats.org/officeDocument/2006/relationships/image" Target="../media/image159.wmf"/><Relationship Id="rId4" Type="http://schemas.openxmlformats.org/officeDocument/2006/relationships/oleObject" Target="../embeddings/oleObject60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7" Type="http://schemas.openxmlformats.org/officeDocument/2006/relationships/image" Target="../media/image16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63.bin"/><Relationship Id="rId5" Type="http://schemas.openxmlformats.org/officeDocument/2006/relationships/image" Target="../media/image156.wmf"/><Relationship Id="rId4" Type="http://schemas.openxmlformats.org/officeDocument/2006/relationships/oleObject" Target="../embeddings/oleObject62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9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7" Type="http://schemas.openxmlformats.org/officeDocument/2006/relationships/image" Target="../media/image17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64.png"/><Relationship Id="rId5" Type="http://schemas.openxmlformats.org/officeDocument/2006/relationships/image" Target="../media/image163.wmf"/><Relationship Id="rId4" Type="http://schemas.openxmlformats.org/officeDocument/2006/relationships/oleObject" Target="../embeddings/oleObject64.bin"/></Relationships>
</file>

<file path=ppt/slides/_rels/slide6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.png"/><Relationship Id="rId18" Type="http://schemas.openxmlformats.org/officeDocument/2006/relationships/image" Target="../media/image56.png"/><Relationship Id="rId26" Type="http://schemas.openxmlformats.org/officeDocument/2006/relationships/image" Target="../media/image64.png"/><Relationship Id="rId3" Type="http://schemas.openxmlformats.org/officeDocument/2006/relationships/image" Target="../media/image41.png"/><Relationship Id="rId21" Type="http://schemas.openxmlformats.org/officeDocument/2006/relationships/image" Target="../media/image59.png"/><Relationship Id="rId7" Type="http://schemas.openxmlformats.org/officeDocument/2006/relationships/image" Target="../media/image45.png"/><Relationship Id="rId12" Type="http://schemas.openxmlformats.org/officeDocument/2006/relationships/image" Target="../media/image340.png"/><Relationship Id="rId25" Type="http://schemas.openxmlformats.org/officeDocument/2006/relationships/image" Target="../media/image63.png"/><Relationship Id="rId33" Type="http://schemas.openxmlformats.org/officeDocument/2006/relationships/image" Target="../media/image50.png"/><Relationship Id="rId2" Type="http://schemas.openxmlformats.org/officeDocument/2006/relationships/image" Target="../media/image3.jpg"/><Relationship Id="rId16" Type="http://schemas.openxmlformats.org/officeDocument/2006/relationships/image" Target="../media/image5.jpg"/><Relationship Id="rId20" Type="http://schemas.openxmlformats.org/officeDocument/2006/relationships/image" Target="../media/image58.png"/><Relationship Id="rId29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39.png"/><Relationship Id="rId24" Type="http://schemas.openxmlformats.org/officeDocument/2006/relationships/image" Target="../media/image62.png"/><Relationship Id="rId32" Type="http://schemas.openxmlformats.org/officeDocument/2006/relationships/image" Target="../media/image70.png"/><Relationship Id="rId5" Type="http://schemas.openxmlformats.org/officeDocument/2006/relationships/image" Target="../media/image43.png"/><Relationship Id="rId15" Type="http://schemas.openxmlformats.org/officeDocument/2006/relationships/image" Target="../media/image4.jpg"/><Relationship Id="rId23" Type="http://schemas.openxmlformats.org/officeDocument/2006/relationships/image" Target="../media/image61.png"/><Relationship Id="rId28" Type="http://schemas.openxmlformats.org/officeDocument/2006/relationships/image" Target="../media/image66.png"/><Relationship Id="rId10" Type="http://schemas.openxmlformats.org/officeDocument/2006/relationships/image" Target="../media/image48.png"/><Relationship Id="rId19" Type="http://schemas.openxmlformats.org/officeDocument/2006/relationships/image" Target="../media/image570.png"/><Relationship Id="rId31" Type="http://schemas.openxmlformats.org/officeDocument/2006/relationships/image" Target="../media/image69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7.png"/><Relationship Id="rId22" Type="http://schemas.openxmlformats.org/officeDocument/2006/relationships/image" Target="../media/image60.png"/><Relationship Id="rId27" Type="http://schemas.openxmlformats.org/officeDocument/2006/relationships/image" Target="../media/image65.png"/><Relationship Id="rId30" Type="http://schemas.openxmlformats.org/officeDocument/2006/relationships/image" Target="../media/image68.png"/><Relationship Id="rId35" Type="http://schemas.openxmlformats.org/officeDocument/2006/relationships/image" Target="../media/image51.png"/><Relationship Id="rId8" Type="http://schemas.openxmlformats.org/officeDocument/2006/relationships/image" Target="../media/image3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7" Type="http://schemas.openxmlformats.org/officeDocument/2006/relationships/image" Target="../media/image17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66.bin"/><Relationship Id="rId5" Type="http://schemas.openxmlformats.org/officeDocument/2006/relationships/image" Target="../media/image174.wmf"/><Relationship Id="rId4" Type="http://schemas.openxmlformats.org/officeDocument/2006/relationships/oleObject" Target="../embeddings/oleObject65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176.wmf"/><Relationship Id="rId4" Type="http://schemas.openxmlformats.org/officeDocument/2006/relationships/oleObject" Target="../embeddings/oleObject67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177.wmf"/><Relationship Id="rId4" Type="http://schemas.openxmlformats.org/officeDocument/2006/relationships/oleObject" Target="../embeddings/oleObject68.bin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13" Type="http://schemas.openxmlformats.org/officeDocument/2006/relationships/image" Target="../media/image530.png"/><Relationship Id="rId18" Type="http://schemas.openxmlformats.org/officeDocument/2006/relationships/image" Target="../media/image58.png"/><Relationship Id="rId3" Type="http://schemas.openxmlformats.org/officeDocument/2006/relationships/notesSlide" Target="../notesSlides/notesSlide65.xml"/><Relationship Id="rId21" Type="http://schemas.openxmlformats.org/officeDocument/2006/relationships/oleObject" Target="../embeddings/oleObject69.bin"/><Relationship Id="rId7" Type="http://schemas.openxmlformats.org/officeDocument/2006/relationships/image" Target="../media/image470.png"/><Relationship Id="rId12" Type="http://schemas.openxmlformats.org/officeDocument/2006/relationships/image" Target="../media/image520.png"/><Relationship Id="rId17" Type="http://schemas.openxmlformats.org/officeDocument/2006/relationships/image" Target="../media/image57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6.png"/><Relationship Id="rId20" Type="http://schemas.openxmlformats.org/officeDocument/2006/relationships/image" Target="../media/image3110.png"/><Relationship Id="rId1" Type="http://schemas.openxmlformats.org/officeDocument/2006/relationships/vmlDrawing" Target="../drawings/vmlDrawing37.vml"/><Relationship Id="rId6" Type="http://schemas.openxmlformats.org/officeDocument/2006/relationships/image" Target="../media/image460.png"/><Relationship Id="rId11" Type="http://schemas.openxmlformats.org/officeDocument/2006/relationships/image" Target="../media/image510.png"/><Relationship Id="rId24" Type="http://schemas.openxmlformats.org/officeDocument/2006/relationships/image" Target="../media/image86.wmf"/><Relationship Id="rId5" Type="http://schemas.openxmlformats.org/officeDocument/2006/relationships/image" Target="../media/image450.png"/><Relationship Id="rId15" Type="http://schemas.openxmlformats.org/officeDocument/2006/relationships/image" Target="../media/image550.png"/><Relationship Id="rId23" Type="http://schemas.openxmlformats.org/officeDocument/2006/relationships/oleObject" Target="../embeddings/oleObject70.bin"/><Relationship Id="rId10" Type="http://schemas.openxmlformats.org/officeDocument/2006/relationships/image" Target="../media/image500.png"/><Relationship Id="rId19" Type="http://schemas.openxmlformats.org/officeDocument/2006/relationships/image" Target="../media/image60.png"/><Relationship Id="rId4" Type="http://schemas.openxmlformats.org/officeDocument/2006/relationships/image" Target="../media/image87.jpg"/><Relationship Id="rId9" Type="http://schemas.openxmlformats.org/officeDocument/2006/relationships/image" Target="../media/image490.png"/><Relationship Id="rId14" Type="http://schemas.openxmlformats.org/officeDocument/2006/relationships/image" Target="../media/image302.png"/><Relationship Id="rId22" Type="http://schemas.openxmlformats.org/officeDocument/2006/relationships/image" Target="../media/image8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7" Type="http://schemas.openxmlformats.org/officeDocument/2006/relationships/image" Target="../media/image17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72.bin"/><Relationship Id="rId5" Type="http://schemas.openxmlformats.org/officeDocument/2006/relationships/image" Target="../media/image178.wmf"/><Relationship Id="rId4" Type="http://schemas.openxmlformats.org/officeDocument/2006/relationships/oleObject" Target="../embeddings/oleObject71.bin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1.png"/><Relationship Id="rId13" Type="http://schemas.openxmlformats.org/officeDocument/2006/relationships/image" Target="../media/image146.png"/><Relationship Id="rId18" Type="http://schemas.openxmlformats.org/officeDocument/2006/relationships/image" Target="../media/image151.png"/><Relationship Id="rId7" Type="http://schemas.openxmlformats.org/officeDocument/2006/relationships/image" Target="../media/image1401.png"/><Relationship Id="rId17" Type="http://schemas.openxmlformats.org/officeDocument/2006/relationships/image" Target="../media/image150.png"/><Relationship Id="rId2" Type="http://schemas.openxmlformats.org/officeDocument/2006/relationships/notesSlide" Target="../notesSlides/notesSlide67.xml"/><Relationship Id="rId16" Type="http://schemas.openxmlformats.org/officeDocument/2006/relationships/image" Target="../media/image149.png"/><Relationship Id="rId20" Type="http://schemas.openxmlformats.org/officeDocument/2006/relationships/image" Target="../media/image1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91.png"/><Relationship Id="rId11" Type="http://schemas.openxmlformats.org/officeDocument/2006/relationships/image" Target="../media/image144.png"/><Relationship Id="rId5" Type="http://schemas.openxmlformats.org/officeDocument/2006/relationships/image" Target="../media/image122.jpg"/><Relationship Id="rId15" Type="http://schemas.openxmlformats.org/officeDocument/2006/relationships/image" Target="../media/image148.png"/><Relationship Id="rId10" Type="http://schemas.openxmlformats.org/officeDocument/2006/relationships/image" Target="../media/image1431.png"/><Relationship Id="rId19" Type="http://schemas.openxmlformats.org/officeDocument/2006/relationships/image" Target="../media/image118.png"/><Relationship Id="rId4" Type="http://schemas.openxmlformats.org/officeDocument/2006/relationships/image" Target="../media/image1361.png"/><Relationship Id="rId9" Type="http://schemas.openxmlformats.org/officeDocument/2006/relationships/image" Target="../media/image1420.png"/><Relationship Id="rId14" Type="http://schemas.openxmlformats.org/officeDocument/2006/relationships/image" Target="../media/image123.jp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3" Type="http://schemas.openxmlformats.org/officeDocument/2006/relationships/notesSlide" Target="../notesSlides/notesSlide68.xml"/><Relationship Id="rId7" Type="http://schemas.openxmlformats.org/officeDocument/2006/relationships/image" Target="../media/image18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74.bin"/><Relationship Id="rId5" Type="http://schemas.openxmlformats.org/officeDocument/2006/relationships/image" Target="../media/image180.wmf"/><Relationship Id="rId4" Type="http://schemas.openxmlformats.org/officeDocument/2006/relationships/oleObject" Target="../embeddings/oleObject73.bin"/><Relationship Id="rId9" Type="http://schemas.openxmlformats.org/officeDocument/2006/relationships/image" Target="../media/image182.wmf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0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5.png"/><Relationship Id="rId5" Type="http://schemas.openxmlformats.org/officeDocument/2006/relationships/image" Target="../media/image1410.png"/><Relationship Id="rId4" Type="http://schemas.openxmlformats.org/officeDocument/2006/relationships/image" Target="../media/image1400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4.png"/><Relationship Id="rId5" Type="http://schemas.openxmlformats.org/officeDocument/2006/relationships/image" Target="../media/image1730.png"/><Relationship Id="rId4" Type="http://schemas.openxmlformats.org/officeDocument/2006/relationships/image" Target="../media/image1641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8.png"/><Relationship Id="rId13" Type="http://schemas.openxmlformats.org/officeDocument/2006/relationships/oleObject" Target="../embeddings/oleObject80.bin"/><Relationship Id="rId3" Type="http://schemas.openxmlformats.org/officeDocument/2006/relationships/notesSlide" Target="../notesSlides/notesSlide73.xml"/><Relationship Id="rId7" Type="http://schemas.openxmlformats.org/officeDocument/2006/relationships/image" Target="../media/image186.wmf"/><Relationship Id="rId12" Type="http://schemas.openxmlformats.org/officeDocument/2006/relationships/image" Target="../media/image18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77.bin"/><Relationship Id="rId11" Type="http://schemas.openxmlformats.org/officeDocument/2006/relationships/oleObject" Target="../embeddings/oleObject79.bin"/><Relationship Id="rId5" Type="http://schemas.openxmlformats.org/officeDocument/2006/relationships/image" Target="../media/image185.wmf"/><Relationship Id="rId10" Type="http://schemas.openxmlformats.org/officeDocument/2006/relationships/image" Target="../media/image187.wmf"/><Relationship Id="rId4" Type="http://schemas.openxmlformats.org/officeDocument/2006/relationships/oleObject" Target="../embeddings/oleObject76.bin"/><Relationship Id="rId9" Type="http://schemas.openxmlformats.org/officeDocument/2006/relationships/oleObject" Target="../embeddings/oleObject78.bin"/><Relationship Id="rId14" Type="http://schemas.openxmlformats.org/officeDocument/2006/relationships/image" Target="../media/image189.wmf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2.jpeg"/><Relationship Id="rId3" Type="http://schemas.openxmlformats.org/officeDocument/2006/relationships/notesSlide" Target="../notesSlides/notesSlide74.xml"/><Relationship Id="rId7" Type="http://schemas.openxmlformats.org/officeDocument/2006/relationships/image" Target="../media/image21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210.jpeg"/><Relationship Id="rId5" Type="http://schemas.openxmlformats.org/officeDocument/2006/relationships/image" Target="../media/image209.wmf"/><Relationship Id="rId4" Type="http://schemas.openxmlformats.org/officeDocument/2006/relationships/oleObject" Target="../embeddings/oleObject81.bin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.bin"/><Relationship Id="rId13" Type="http://schemas.openxmlformats.org/officeDocument/2006/relationships/image" Target="../media/image219.wmf"/><Relationship Id="rId3" Type="http://schemas.openxmlformats.org/officeDocument/2006/relationships/notesSlide" Target="../notesSlides/notesSlide77.xml"/><Relationship Id="rId7" Type="http://schemas.openxmlformats.org/officeDocument/2006/relationships/image" Target="../media/image216.wmf"/><Relationship Id="rId12" Type="http://schemas.openxmlformats.org/officeDocument/2006/relationships/oleObject" Target="../embeddings/oleObject8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83.bin"/><Relationship Id="rId11" Type="http://schemas.openxmlformats.org/officeDocument/2006/relationships/image" Target="../media/image218.wmf"/><Relationship Id="rId5" Type="http://schemas.openxmlformats.org/officeDocument/2006/relationships/image" Target="../media/image215.wmf"/><Relationship Id="rId10" Type="http://schemas.openxmlformats.org/officeDocument/2006/relationships/oleObject" Target="../embeddings/oleObject85.bin"/><Relationship Id="rId4" Type="http://schemas.openxmlformats.org/officeDocument/2006/relationships/oleObject" Target="../embeddings/oleObject82.bin"/><Relationship Id="rId9" Type="http://schemas.openxmlformats.org/officeDocument/2006/relationships/image" Target="../media/image217.w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5" Type="http://schemas.openxmlformats.org/officeDocument/2006/relationships/image" Target="../media/image222.wmf"/><Relationship Id="rId4" Type="http://schemas.openxmlformats.org/officeDocument/2006/relationships/oleObject" Target="../embeddings/oleObject87.bin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5" Type="http://schemas.openxmlformats.org/officeDocument/2006/relationships/image" Target="../media/image223.wmf"/><Relationship Id="rId4" Type="http://schemas.openxmlformats.org/officeDocument/2006/relationships/oleObject" Target="../embeddings/oleObject88.bin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5" Type="http://schemas.openxmlformats.org/officeDocument/2006/relationships/image" Target="../media/image224.wmf"/><Relationship Id="rId4" Type="http://schemas.openxmlformats.org/officeDocument/2006/relationships/oleObject" Target="../embeddings/oleObject89.bin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5" Type="http://schemas.openxmlformats.org/officeDocument/2006/relationships/image" Target="../media/image225.wmf"/><Relationship Id="rId4" Type="http://schemas.openxmlformats.org/officeDocument/2006/relationships/oleObject" Target="../embeddings/oleObject90.bin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4.png"/><Relationship Id="rId3" Type="http://schemas.openxmlformats.org/officeDocument/2006/relationships/image" Target="../media/image227.png"/><Relationship Id="rId7" Type="http://schemas.openxmlformats.org/officeDocument/2006/relationships/image" Target="../media/image223.png"/><Relationship Id="rId12" Type="http://schemas.openxmlformats.org/officeDocument/2006/relationships/image" Target="../media/image228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2.png"/><Relationship Id="rId11" Type="http://schemas.openxmlformats.org/officeDocument/2006/relationships/image" Target="../media/image2270.png"/><Relationship Id="rId5" Type="http://schemas.openxmlformats.org/officeDocument/2006/relationships/image" Target="../media/image2210.png"/><Relationship Id="rId10" Type="http://schemas.openxmlformats.org/officeDocument/2006/relationships/image" Target="../media/image226.png"/><Relationship Id="rId4" Type="http://schemas.openxmlformats.org/officeDocument/2006/relationships/image" Target="../media/image220.png"/><Relationship Id="rId9" Type="http://schemas.openxmlformats.org/officeDocument/2006/relationships/image" Target="../media/image225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png"/><Relationship Id="rId13" Type="http://schemas.openxmlformats.org/officeDocument/2006/relationships/image" Target="../media/image207.png"/><Relationship Id="rId18" Type="http://schemas.openxmlformats.org/officeDocument/2006/relationships/image" Target="../media/image2120.png"/><Relationship Id="rId21" Type="http://schemas.openxmlformats.org/officeDocument/2006/relationships/image" Target="../media/image2150.png"/><Relationship Id="rId7" Type="http://schemas.openxmlformats.org/officeDocument/2006/relationships/image" Target="../media/image201.png"/><Relationship Id="rId12" Type="http://schemas.openxmlformats.org/officeDocument/2006/relationships/image" Target="../media/image206.png"/><Relationship Id="rId17" Type="http://schemas.openxmlformats.org/officeDocument/2006/relationships/image" Target="../media/image2110.png"/><Relationship Id="rId2" Type="http://schemas.openxmlformats.org/officeDocument/2006/relationships/image" Target="../media/image253.png"/><Relationship Id="rId16" Type="http://schemas.openxmlformats.org/officeDocument/2006/relationships/image" Target="../media/image170.png"/><Relationship Id="rId20" Type="http://schemas.openxmlformats.org/officeDocument/2006/relationships/image" Target="../media/image21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0.png"/><Relationship Id="rId11" Type="http://schemas.openxmlformats.org/officeDocument/2006/relationships/image" Target="../media/image205.png"/><Relationship Id="rId24" Type="http://schemas.openxmlformats.org/officeDocument/2006/relationships/image" Target="../media/image218.png"/><Relationship Id="rId5" Type="http://schemas.openxmlformats.org/officeDocument/2006/relationships/image" Target="../media/image199.png"/><Relationship Id="rId15" Type="http://schemas.openxmlformats.org/officeDocument/2006/relationships/image" Target="../media/image209.png"/><Relationship Id="rId23" Type="http://schemas.openxmlformats.org/officeDocument/2006/relationships/image" Target="../media/image217.png"/><Relationship Id="rId10" Type="http://schemas.openxmlformats.org/officeDocument/2006/relationships/image" Target="../media/image204.png"/><Relationship Id="rId19" Type="http://schemas.openxmlformats.org/officeDocument/2006/relationships/image" Target="../media/image213.png"/><Relationship Id="rId4" Type="http://schemas.openxmlformats.org/officeDocument/2006/relationships/image" Target="../media/image198.png"/><Relationship Id="rId9" Type="http://schemas.openxmlformats.org/officeDocument/2006/relationships/image" Target="../media/image203.png"/><Relationship Id="rId14" Type="http://schemas.openxmlformats.org/officeDocument/2006/relationships/image" Target="../media/image2080.png"/><Relationship Id="rId22" Type="http://schemas.openxmlformats.org/officeDocument/2006/relationships/image" Target="../media/image216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3.wmf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0.png"/><Relationship Id="rId13" Type="http://schemas.openxmlformats.org/officeDocument/2006/relationships/image" Target="../media/image1080.png"/><Relationship Id="rId18" Type="http://schemas.openxmlformats.org/officeDocument/2006/relationships/image" Target="../media/image113.png"/><Relationship Id="rId3" Type="http://schemas.openxmlformats.org/officeDocument/2006/relationships/notesSlide" Target="../notesSlides/notesSlide86.xml"/><Relationship Id="rId21" Type="http://schemas.openxmlformats.org/officeDocument/2006/relationships/image" Target="../media/image1160.png"/><Relationship Id="rId7" Type="http://schemas.openxmlformats.org/officeDocument/2006/relationships/image" Target="../media/image1020.png"/><Relationship Id="rId12" Type="http://schemas.openxmlformats.org/officeDocument/2006/relationships/image" Target="../media/image1070.png"/><Relationship Id="rId17" Type="http://schemas.openxmlformats.org/officeDocument/2006/relationships/image" Target="../media/image112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10.png"/><Relationship Id="rId20" Type="http://schemas.openxmlformats.org/officeDocument/2006/relationships/image" Target="../media/image1150.png"/><Relationship Id="rId1" Type="http://schemas.openxmlformats.org/officeDocument/2006/relationships/vmlDrawing" Target="../drawings/vmlDrawing47.vml"/><Relationship Id="rId6" Type="http://schemas.openxmlformats.org/officeDocument/2006/relationships/image" Target="../media/image255.jpg"/><Relationship Id="rId11" Type="http://schemas.openxmlformats.org/officeDocument/2006/relationships/image" Target="../media/image1060.png"/><Relationship Id="rId5" Type="http://schemas.openxmlformats.org/officeDocument/2006/relationships/image" Target="../media/image254.wmf"/><Relationship Id="rId15" Type="http://schemas.openxmlformats.org/officeDocument/2006/relationships/image" Target="../media/image1100.png"/><Relationship Id="rId10" Type="http://schemas.openxmlformats.org/officeDocument/2006/relationships/image" Target="../media/image1050.png"/><Relationship Id="rId19" Type="http://schemas.openxmlformats.org/officeDocument/2006/relationships/image" Target="../media/image1140.png"/><Relationship Id="rId4" Type="http://schemas.openxmlformats.org/officeDocument/2006/relationships/oleObject" Target="../embeddings/oleObject91.bin"/><Relationship Id="rId9" Type="http://schemas.openxmlformats.org/officeDocument/2006/relationships/image" Target="../media/image1040.png"/><Relationship Id="rId14" Type="http://schemas.openxmlformats.org/officeDocument/2006/relationships/image" Target="../media/image1090.pn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0.png"/><Relationship Id="rId13" Type="http://schemas.openxmlformats.org/officeDocument/2006/relationships/image" Target="../media/image1280.png"/><Relationship Id="rId18" Type="http://schemas.openxmlformats.org/officeDocument/2006/relationships/image" Target="../media/image1330.png"/><Relationship Id="rId3" Type="http://schemas.openxmlformats.org/officeDocument/2006/relationships/image" Target="../media/image256.jpg"/><Relationship Id="rId7" Type="http://schemas.openxmlformats.org/officeDocument/2006/relationships/image" Target="../media/image1220.png"/><Relationship Id="rId12" Type="http://schemas.openxmlformats.org/officeDocument/2006/relationships/image" Target="../media/image1270.png"/><Relationship Id="rId17" Type="http://schemas.openxmlformats.org/officeDocument/2006/relationships/image" Target="../media/image1320.png"/><Relationship Id="rId2" Type="http://schemas.openxmlformats.org/officeDocument/2006/relationships/notesSlide" Target="../notesSlides/notesSlide87.xml"/><Relationship Id="rId16" Type="http://schemas.openxmlformats.org/officeDocument/2006/relationships/image" Target="../media/image13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10.png"/><Relationship Id="rId11" Type="http://schemas.openxmlformats.org/officeDocument/2006/relationships/image" Target="../media/image1260.png"/><Relationship Id="rId5" Type="http://schemas.openxmlformats.org/officeDocument/2006/relationships/image" Target="../media/image1200.png"/><Relationship Id="rId15" Type="http://schemas.openxmlformats.org/officeDocument/2006/relationships/image" Target="../media/image1300.png"/><Relationship Id="rId10" Type="http://schemas.openxmlformats.org/officeDocument/2006/relationships/image" Target="../media/image1250.png"/><Relationship Id="rId19" Type="http://schemas.openxmlformats.org/officeDocument/2006/relationships/image" Target="../media/image1340.png"/><Relationship Id="rId4" Type="http://schemas.openxmlformats.org/officeDocument/2006/relationships/image" Target="../media/image1190.png"/><Relationship Id="rId9" Type="http://schemas.openxmlformats.org/officeDocument/2006/relationships/image" Target="../media/image1240.png"/><Relationship Id="rId14" Type="http://schemas.openxmlformats.org/officeDocument/2006/relationships/image" Target="../media/image1290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8.xml"/><Relationship Id="rId7" Type="http://schemas.openxmlformats.org/officeDocument/2006/relationships/image" Target="../media/image99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254.png"/><Relationship Id="rId5" Type="http://schemas.openxmlformats.org/officeDocument/2006/relationships/image" Target="../media/image257.wmf"/><Relationship Id="rId4" Type="http://schemas.openxmlformats.org/officeDocument/2006/relationships/oleObject" Target="../embeddings/oleObject92.bin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8.png"/><Relationship Id="rId3" Type="http://schemas.openxmlformats.org/officeDocument/2006/relationships/image" Target="../media/image282.png"/><Relationship Id="rId7" Type="http://schemas.openxmlformats.org/officeDocument/2006/relationships/image" Target="../media/image257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6.png"/><Relationship Id="rId5" Type="http://schemas.openxmlformats.org/officeDocument/2006/relationships/image" Target="../media/image283.png"/><Relationship Id="rId4" Type="http://schemas.openxmlformats.org/officeDocument/2006/relationships/image" Target="../media/image2530.png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4.png"/><Relationship Id="rId13" Type="http://schemas.openxmlformats.org/officeDocument/2006/relationships/image" Target="../media/image269.png"/><Relationship Id="rId18" Type="http://schemas.openxmlformats.org/officeDocument/2006/relationships/image" Target="../media/image274.png"/><Relationship Id="rId26" Type="http://schemas.openxmlformats.org/officeDocument/2006/relationships/image" Target="../media/image2830.png"/><Relationship Id="rId3" Type="http://schemas.openxmlformats.org/officeDocument/2006/relationships/image" Target="../media/image258.jpg"/><Relationship Id="rId21" Type="http://schemas.openxmlformats.org/officeDocument/2006/relationships/image" Target="../media/image2770.png"/><Relationship Id="rId7" Type="http://schemas.openxmlformats.org/officeDocument/2006/relationships/image" Target="../media/image263.png"/><Relationship Id="rId12" Type="http://schemas.openxmlformats.org/officeDocument/2006/relationships/image" Target="../media/image268.png"/><Relationship Id="rId17" Type="http://schemas.openxmlformats.org/officeDocument/2006/relationships/image" Target="../media/image273.png"/><Relationship Id="rId25" Type="http://schemas.openxmlformats.org/officeDocument/2006/relationships/image" Target="../media/image2820.png"/><Relationship Id="rId2" Type="http://schemas.openxmlformats.org/officeDocument/2006/relationships/notesSlide" Target="../notesSlides/notesSlide90.xml"/><Relationship Id="rId16" Type="http://schemas.openxmlformats.org/officeDocument/2006/relationships/image" Target="../media/image272.png"/><Relationship Id="rId20" Type="http://schemas.openxmlformats.org/officeDocument/2006/relationships/image" Target="../media/image27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2.png"/><Relationship Id="rId11" Type="http://schemas.openxmlformats.org/officeDocument/2006/relationships/image" Target="../media/image267.png"/><Relationship Id="rId24" Type="http://schemas.openxmlformats.org/officeDocument/2006/relationships/image" Target="../media/image281.png"/><Relationship Id="rId5" Type="http://schemas.openxmlformats.org/officeDocument/2006/relationships/image" Target="../media/image261.png"/><Relationship Id="rId15" Type="http://schemas.openxmlformats.org/officeDocument/2006/relationships/image" Target="../media/image271.png"/><Relationship Id="rId23" Type="http://schemas.openxmlformats.org/officeDocument/2006/relationships/image" Target="../media/image279.png"/><Relationship Id="rId10" Type="http://schemas.openxmlformats.org/officeDocument/2006/relationships/image" Target="../media/image266.png"/><Relationship Id="rId19" Type="http://schemas.openxmlformats.org/officeDocument/2006/relationships/image" Target="../media/image275.png"/><Relationship Id="rId4" Type="http://schemas.openxmlformats.org/officeDocument/2006/relationships/image" Target="../media/image259.jpg"/><Relationship Id="rId9" Type="http://schemas.openxmlformats.org/officeDocument/2006/relationships/image" Target="../media/image265.png"/><Relationship Id="rId14" Type="http://schemas.openxmlformats.org/officeDocument/2006/relationships/image" Target="../media/image2700.png"/><Relationship Id="rId22" Type="http://schemas.openxmlformats.org/officeDocument/2006/relationships/image" Target="../media/image278.png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9.png"/><Relationship Id="rId13" Type="http://schemas.openxmlformats.org/officeDocument/2006/relationships/image" Target="../media/image295.png"/><Relationship Id="rId18" Type="http://schemas.openxmlformats.org/officeDocument/2006/relationships/image" Target="../media/image303.png"/><Relationship Id="rId3" Type="http://schemas.openxmlformats.org/officeDocument/2006/relationships/image" Target="../media/image260.jpg"/><Relationship Id="rId21" Type="http://schemas.openxmlformats.org/officeDocument/2006/relationships/image" Target="../media/image306.png"/><Relationship Id="rId7" Type="http://schemas.openxmlformats.org/officeDocument/2006/relationships/image" Target="../media/image288.png"/><Relationship Id="rId12" Type="http://schemas.openxmlformats.org/officeDocument/2006/relationships/image" Target="../media/image294.png"/><Relationship Id="rId17" Type="http://schemas.openxmlformats.org/officeDocument/2006/relationships/image" Target="../media/image299.png"/><Relationship Id="rId25" Type="http://schemas.openxmlformats.org/officeDocument/2006/relationships/image" Target="../media/image312.png"/><Relationship Id="rId2" Type="http://schemas.openxmlformats.org/officeDocument/2006/relationships/notesSlide" Target="../notesSlides/notesSlide91.xml"/><Relationship Id="rId16" Type="http://schemas.openxmlformats.org/officeDocument/2006/relationships/image" Target="../media/image298.png"/><Relationship Id="rId20" Type="http://schemas.openxmlformats.org/officeDocument/2006/relationships/image" Target="../media/image30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7.png"/><Relationship Id="rId11" Type="http://schemas.openxmlformats.org/officeDocument/2006/relationships/image" Target="../media/image293.png"/><Relationship Id="rId24" Type="http://schemas.openxmlformats.org/officeDocument/2006/relationships/image" Target="../media/image309.png"/><Relationship Id="rId5" Type="http://schemas.openxmlformats.org/officeDocument/2006/relationships/image" Target="../media/image286.png"/><Relationship Id="rId15" Type="http://schemas.openxmlformats.org/officeDocument/2006/relationships/image" Target="../media/image297.png"/><Relationship Id="rId23" Type="http://schemas.openxmlformats.org/officeDocument/2006/relationships/image" Target="../media/image308.png"/><Relationship Id="rId10" Type="http://schemas.openxmlformats.org/officeDocument/2006/relationships/image" Target="../media/image292.png"/><Relationship Id="rId19" Type="http://schemas.openxmlformats.org/officeDocument/2006/relationships/image" Target="../media/image304.png"/><Relationship Id="rId4" Type="http://schemas.openxmlformats.org/officeDocument/2006/relationships/image" Target="../media/image261.jpg"/><Relationship Id="rId9" Type="http://schemas.openxmlformats.org/officeDocument/2006/relationships/image" Target="../media/image291.png"/><Relationship Id="rId14" Type="http://schemas.openxmlformats.org/officeDocument/2006/relationships/image" Target="../media/image296.png"/><Relationship Id="rId22" Type="http://schemas.openxmlformats.org/officeDocument/2006/relationships/image" Target="../media/image307.png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5.png"/><Relationship Id="rId13" Type="http://schemas.openxmlformats.org/officeDocument/2006/relationships/image" Target="../media/image320.png"/><Relationship Id="rId18" Type="http://schemas.openxmlformats.org/officeDocument/2006/relationships/image" Target="../media/image325.png"/><Relationship Id="rId26" Type="http://schemas.openxmlformats.org/officeDocument/2006/relationships/image" Target="../media/image333.png"/><Relationship Id="rId3" Type="http://schemas.openxmlformats.org/officeDocument/2006/relationships/image" Target="../media/image262.jpg"/><Relationship Id="rId21" Type="http://schemas.openxmlformats.org/officeDocument/2006/relationships/image" Target="../media/image328.png"/><Relationship Id="rId7" Type="http://schemas.openxmlformats.org/officeDocument/2006/relationships/image" Target="../media/image3140.png"/><Relationship Id="rId12" Type="http://schemas.openxmlformats.org/officeDocument/2006/relationships/image" Target="../media/image319.png"/><Relationship Id="rId17" Type="http://schemas.openxmlformats.org/officeDocument/2006/relationships/image" Target="../media/image324.png"/><Relationship Id="rId25" Type="http://schemas.openxmlformats.org/officeDocument/2006/relationships/image" Target="../media/image332.png"/><Relationship Id="rId2" Type="http://schemas.openxmlformats.org/officeDocument/2006/relationships/notesSlide" Target="../notesSlides/notesSlide92.xml"/><Relationship Id="rId16" Type="http://schemas.openxmlformats.org/officeDocument/2006/relationships/image" Target="../media/image323.png"/><Relationship Id="rId20" Type="http://schemas.openxmlformats.org/officeDocument/2006/relationships/image" Target="../media/image3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3.png"/><Relationship Id="rId11" Type="http://schemas.openxmlformats.org/officeDocument/2006/relationships/image" Target="../media/image318.png"/><Relationship Id="rId24" Type="http://schemas.openxmlformats.org/officeDocument/2006/relationships/image" Target="../media/image331.png"/><Relationship Id="rId5" Type="http://schemas.openxmlformats.org/officeDocument/2006/relationships/image" Target="../media/image3120.png"/><Relationship Id="rId15" Type="http://schemas.openxmlformats.org/officeDocument/2006/relationships/image" Target="../media/image322.png"/><Relationship Id="rId23" Type="http://schemas.openxmlformats.org/officeDocument/2006/relationships/image" Target="../media/image330.png"/><Relationship Id="rId10" Type="http://schemas.openxmlformats.org/officeDocument/2006/relationships/image" Target="../media/image317.png"/><Relationship Id="rId19" Type="http://schemas.openxmlformats.org/officeDocument/2006/relationships/image" Target="../media/image326.png"/><Relationship Id="rId4" Type="http://schemas.openxmlformats.org/officeDocument/2006/relationships/image" Target="../media/image314.png"/><Relationship Id="rId9" Type="http://schemas.openxmlformats.org/officeDocument/2006/relationships/image" Target="../media/image316.png"/><Relationship Id="rId14" Type="http://schemas.openxmlformats.org/officeDocument/2006/relationships/image" Target="../media/image321.png"/><Relationship Id="rId22" Type="http://schemas.openxmlformats.org/officeDocument/2006/relationships/image" Target="../media/image329.png"/><Relationship Id="rId27" Type="http://schemas.openxmlformats.org/officeDocument/2006/relationships/image" Target="../media/image3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79388" y="1103313"/>
            <a:ext cx="8712200" cy="1079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6147" name="矩形 4"/>
          <p:cNvSpPr>
            <a:spLocks noChangeArrowheads="1"/>
          </p:cNvSpPr>
          <p:nvPr/>
        </p:nvSpPr>
        <p:spPr bwMode="auto">
          <a:xfrm>
            <a:off x="0" y="0"/>
            <a:ext cx="9144000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1133475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15906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0478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25050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29622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kumimoji="0" lang="en-US" altLang="zh-TW" sz="4300" b="1" u="sng">
                <a:latin typeface="Times New Roman" pitchFamily="18" charset="0"/>
                <a:cs typeface="Times New Roman" pitchFamily="18" charset="0"/>
              </a:rPr>
              <a:t>5.0 Discrete-time Fourier Transform</a:t>
            </a:r>
            <a:endParaRPr kumimoji="0" lang="en-US" altLang="zh-TW" sz="43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3" eaLnBrk="1" hangingPunct="1">
              <a:spcBef>
                <a:spcPts val="600"/>
              </a:spcBef>
            </a:pPr>
            <a:r>
              <a:rPr kumimoji="0" lang="en-US" altLang="zh-TW" sz="3500" b="1" i="1">
                <a:latin typeface="Times New Roman" pitchFamily="18" charset="0"/>
                <a:cs typeface="Times New Roman" pitchFamily="18" charset="0"/>
              </a:rPr>
              <a:t>5.1 Discrete-time Fourier Transform </a:t>
            </a:r>
          </a:p>
          <a:p>
            <a:pPr lvl="4" eaLnBrk="1" hangingPunct="1"/>
            <a:r>
              <a:rPr kumimoji="0" lang="en-US" altLang="zh-TW" sz="3500" b="1" i="1">
                <a:latin typeface="Times New Roman" pitchFamily="18" charset="0"/>
                <a:cs typeface="Times New Roman" pitchFamily="18" charset="0"/>
              </a:rPr>
              <a:t>Representation for discrete-time signals</a:t>
            </a:r>
          </a:p>
        </p:txBody>
      </p:sp>
      <p:sp>
        <p:nvSpPr>
          <p:cNvPr id="8" name="矩形 2"/>
          <p:cNvSpPr>
            <a:spLocks noChangeArrowheads="1"/>
          </p:cNvSpPr>
          <p:nvPr/>
        </p:nvSpPr>
        <p:spPr bwMode="auto">
          <a:xfrm>
            <a:off x="0" y="2204864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lang="en-US" altLang="zh-TW" sz="3600" b="1" u="sng" dirty="0">
                <a:solidFill>
                  <a:srgbClr val="000000"/>
                </a:solidFill>
                <a:latin typeface="Times New Roman" pitchFamily="18" charset="0"/>
              </a:rPr>
              <a:t>Chapters 3, 4, 5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640424"/>
              </p:ext>
            </p:extLst>
          </p:nvPr>
        </p:nvGraphicFramePr>
        <p:xfrm>
          <a:off x="539551" y="3236739"/>
          <a:ext cx="8064897" cy="34040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altLang="zh-TW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Chap</a:t>
                      </a:r>
                      <a:r>
                        <a:rPr lang="en-US" altLang="zh-TW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altLang="zh-TW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Periodic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Fourier Series</a:t>
                      </a:r>
                      <a:endParaRPr lang="zh-TW" alt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altLang="zh-TW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Chap</a:t>
                      </a:r>
                      <a:r>
                        <a:rPr lang="en-US" altLang="zh-TW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altLang="zh-TW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Aperiodic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altLang="zh-TW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Fourier Transform </a:t>
                      </a:r>
                      <a:endParaRPr lang="zh-TW" alt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altLang="zh-TW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Chap</a:t>
                      </a:r>
                      <a:r>
                        <a:rPr lang="en-US" altLang="zh-TW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altLang="zh-TW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Aperiodic 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altLang="zh-TW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Fourier Transform </a:t>
                      </a:r>
                      <a:endParaRPr lang="zh-TW" alt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3675">
                <a:tc>
                  <a:txBody>
                    <a:bodyPr/>
                    <a:lstStyle/>
                    <a:p>
                      <a:pPr algn="l"/>
                      <a:endParaRPr lang="zh-TW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3675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向右箭號圖說文字 4"/>
              <p:cNvSpPr/>
              <p:nvPr/>
            </p:nvSpPr>
            <p:spPr>
              <a:xfrm>
                <a:off x="611560" y="4509120"/>
                <a:ext cx="2849840" cy="830997"/>
              </a:xfrm>
              <a:prstGeom prst="rightArrowCallout">
                <a:avLst>
                  <a:gd name="adj1" fmla="val 17935"/>
                  <a:gd name="adj2" fmla="val 16705"/>
                  <a:gd name="adj3" fmla="val 20009"/>
                  <a:gd name="adj4" fmla="val 88206"/>
                </a:avLst>
              </a:prstGeom>
              <a:ln w="28575">
                <a:solidFill>
                  <a:srgbClr val="0070C0"/>
                </a:solidFill>
              </a:ln>
            </p:spPr>
            <p:txBody>
              <a:bodyPr rtlCol="0" anchor="ctr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altLang="zh-TW" sz="2400" dirty="0" smtClean="0"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Continuous</a:t>
                </a:r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  <a:ea typeface="新細明體" charset="-120"/>
                          <a:cs typeface="Times New Roman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新細明體" charset="-12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/>
                              <a:ea typeface="新細明體" charset="-120"/>
                              <a:cs typeface="Times New Roman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/>
                          <a:ea typeface="新細明體" charset="-120"/>
                          <a:cs typeface="Times New Roman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/>
                          <a:ea typeface="新細明體" charset="-120"/>
                          <a:cs typeface="Times New Roman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/>
                          <a:ea typeface="新細明體" charset="-120"/>
                          <a:cs typeface="Times New Roman" pitchFamily="18" charset="0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/>
                          <a:ea typeface="新細明體" charset="-120"/>
                          <a:cs typeface="Times New Roman" pitchFamily="18" charset="0"/>
                        </a:rPr>
                        <m:t>𝑡</m:t>
                      </m:r>
                      <m:r>
                        <a:rPr lang="en-US" altLang="zh-TW" sz="2400" b="0" i="1" smtClean="0">
                          <a:latin typeface="Cambria Math"/>
                          <a:ea typeface="新細明體" charset="-120"/>
                          <a:cs typeface="Times New Roman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/>
                          <a:ea typeface="新細明體" charset="-120"/>
                          <a:cs typeface="Times New Roman" pitchFamily="18" charset="0"/>
                        </a:rPr>
                        <m:t>𝑇</m:t>
                      </m:r>
                      <m:r>
                        <a:rPr lang="en-US" altLang="zh-TW" sz="2400" b="0" i="1" smtClean="0">
                          <a:latin typeface="Cambria Math"/>
                          <a:ea typeface="新細明體" charset="-120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400" dirty="0">
                  <a:latin typeface="Times New Roman" pitchFamily="18" charset="0"/>
                  <a:ea typeface="新細明體" charset="-12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向右箭號圖說文字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509120"/>
                <a:ext cx="2849840" cy="830997"/>
              </a:xfrm>
              <a:prstGeom prst="rightArrowCallout">
                <a:avLst>
                  <a:gd name="adj1" fmla="val 17935"/>
                  <a:gd name="adj2" fmla="val 16705"/>
                  <a:gd name="adj3" fmla="val 20009"/>
                  <a:gd name="adj4" fmla="val 88206"/>
                </a:avLst>
              </a:prstGeom>
              <a:blipFill rotWithShape="1">
                <a:blip r:embed="rId3"/>
                <a:stretch>
                  <a:fillRect l="-2748" t="-4255" b="-7801"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3461400" y="4301563"/>
                <a:ext cx="2232248" cy="2246769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endParaRPr lang="en-US" altLang="zh-TW" sz="2400" i="1" dirty="0" smtClean="0">
                  <a:latin typeface="Cambria Math"/>
                  <a:cs typeface="Times New Roman" pitchFamily="18" charset="0"/>
                </a:endParaRPr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/>
                              <a:cs typeface="Times New Roman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40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↔</m:t>
                      </m:r>
                      <m:r>
                        <a:rPr lang="en-US" altLang="zh-TW" sz="2400" b="0" i="1" smtClean="0">
                          <a:latin typeface="Cambria Math"/>
                          <a:cs typeface="Times New Roman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/>
                              <a:cs typeface="Times New Roman" pitchFamily="18" charset="0"/>
                            </a:rPr>
                            <m:t>𝑗</m:t>
                          </m:r>
                          <m:r>
                            <a:rPr lang="zh-TW" altLang="en-US" sz="2400" b="0" i="1" smtClean="0"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en-US" altLang="zh-TW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ts val="600"/>
                  </a:spcBef>
                </a:pPr>
                <a:endParaRPr lang="en-US" altLang="zh-TW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ts val="600"/>
                  </a:spcBef>
                </a:pPr>
                <a:endParaRPr lang="en-US" altLang="zh-TW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ts val="600"/>
                  </a:spcBef>
                </a:pPr>
                <a:endParaRPr lang="en-US" altLang="zh-TW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ts val="600"/>
                  </a:spcBef>
                </a:pPr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1400" y="4301563"/>
                <a:ext cx="2232248" cy="224676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6156940" y="4301563"/>
                <a:ext cx="2232248" cy="224640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</a:pPr>
                <a:endParaRPr lang="en-US" altLang="zh-TW" sz="2400" i="1" dirty="0" smtClean="0">
                  <a:solidFill>
                    <a:srgbClr val="FF0000"/>
                  </a:solidFill>
                  <a:latin typeface="Cambria Math"/>
                  <a:cs typeface="Times New Roman" pitchFamily="18" charset="0"/>
                </a:endParaRPr>
              </a:p>
              <a:p>
                <a:pPr>
                  <a:spcBef>
                    <a:spcPts val="0"/>
                  </a:spcBef>
                </a:pPr>
                <a:endParaRPr lang="en-US" altLang="zh-TW" sz="2400" i="1" dirty="0">
                  <a:solidFill>
                    <a:srgbClr val="FF0000"/>
                  </a:solidFill>
                  <a:latin typeface="Cambria Math"/>
                  <a:cs typeface="Times New Roman" pitchFamily="18" charset="0"/>
                </a:endParaRPr>
              </a:p>
              <a:p>
                <a:pPr>
                  <a:spcBef>
                    <a:spcPts val="0"/>
                  </a:spcBef>
                </a:pPr>
                <a:endParaRPr lang="en-US" altLang="zh-TW" sz="2400" i="1" dirty="0" smtClean="0">
                  <a:solidFill>
                    <a:srgbClr val="FF0000"/>
                  </a:solidFill>
                  <a:latin typeface="Cambria Math"/>
                  <a:cs typeface="Times New Roman" pitchFamily="18" charset="0"/>
                </a:endParaRPr>
              </a:p>
              <a:p>
                <a:pPr>
                  <a:spcBef>
                    <a:spcPts val="0"/>
                  </a:spcBef>
                </a:pPr>
                <a:endParaRPr lang="en-US" altLang="zh-TW" sz="2400" i="1" dirty="0" smtClean="0">
                  <a:solidFill>
                    <a:srgbClr val="FF0000"/>
                  </a:solidFill>
                  <a:latin typeface="Cambria Math"/>
                  <a:cs typeface="Times New Roman" pitchFamily="18" charset="0"/>
                </a:endParaRPr>
              </a:p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[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𝑛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]↔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𝑋</m:t>
                      </m:r>
                      <m:r>
                        <a:rPr lang="en-US" altLang="zh-TW" sz="2400" i="1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𝑗</m:t>
                          </m:r>
                          <m:r>
                            <a:rPr lang="zh-TW" alt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sup>
                      </m:sSup>
                      <m:r>
                        <a:rPr lang="en-US" altLang="zh-TW" sz="2400" i="1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940" y="4301563"/>
                <a:ext cx="2232248" cy="22464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向右箭號圖說文字 15"/>
              <p:cNvSpPr/>
              <p:nvPr/>
            </p:nvSpPr>
            <p:spPr>
              <a:xfrm>
                <a:off x="611560" y="5591562"/>
                <a:ext cx="5522520" cy="861774"/>
              </a:xfrm>
              <a:prstGeom prst="rightArrowCallout">
                <a:avLst>
                  <a:gd name="adj1" fmla="val 29788"/>
                  <a:gd name="adj2" fmla="val 22642"/>
                  <a:gd name="adj3" fmla="val 18319"/>
                  <a:gd name="adj4" fmla="val 45553"/>
                </a:avLst>
              </a:prstGeom>
              <a:ln w="28575">
                <a:solidFill>
                  <a:srgbClr val="FF0000"/>
                </a:solidFill>
              </a:ln>
            </p:spPr>
            <p:txBody>
              <a:bodyPr rIns="90000" rtlCol="0" anchor="ctr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altLang="zh-TW" sz="2600" dirty="0" smtClean="0"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Discrete</a:t>
                </a:r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  <a:ea typeface="新細明體" charset="-120"/>
                          <a:cs typeface="Times New Roman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/>
                          <a:ea typeface="新細明體" charset="-120"/>
                          <a:cs typeface="Times New Roman" pitchFamily="18" charset="0"/>
                        </a:rPr>
                        <m:t>[</m:t>
                      </m:r>
                      <m:r>
                        <a:rPr lang="en-US" altLang="zh-TW" sz="2400" b="0" i="1" smtClean="0">
                          <a:latin typeface="Cambria Math"/>
                          <a:ea typeface="新細明體" charset="-120"/>
                          <a:cs typeface="Times New Roman" pitchFamily="18" charset="0"/>
                        </a:rPr>
                        <m:t>𝑛</m:t>
                      </m:r>
                      <m:r>
                        <a:rPr lang="en-US" altLang="zh-TW" sz="2400" b="0" i="1" smtClean="0">
                          <a:latin typeface="Cambria Math"/>
                          <a:ea typeface="新細明體" charset="-120"/>
                          <a:cs typeface="Times New Roman" pitchFamily="18" charset="0"/>
                        </a:rPr>
                        <m:t>]=</m:t>
                      </m:r>
                      <m:r>
                        <a:rPr lang="en-US" altLang="zh-TW" sz="2400" b="0" i="1" smtClean="0">
                          <a:latin typeface="Cambria Math"/>
                          <a:ea typeface="新細明體" charset="-120"/>
                          <a:cs typeface="Times New Roman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/>
                          <a:ea typeface="新細明體" charset="-120"/>
                          <a:cs typeface="Times New Roman" pitchFamily="18" charset="0"/>
                        </a:rPr>
                        <m:t>[</m:t>
                      </m:r>
                      <m:r>
                        <a:rPr lang="en-US" altLang="zh-TW" sz="2400" b="0" i="1" smtClean="0">
                          <a:latin typeface="Cambria Math"/>
                          <a:ea typeface="新細明體" charset="-120"/>
                          <a:cs typeface="Times New Roman" pitchFamily="18" charset="0"/>
                        </a:rPr>
                        <m:t>𝑛</m:t>
                      </m:r>
                      <m:r>
                        <a:rPr lang="en-US" altLang="zh-TW" sz="2400" b="0" i="1" smtClean="0">
                          <a:latin typeface="Cambria Math"/>
                          <a:ea typeface="新細明體" charset="-120"/>
                          <a:cs typeface="Times New Roman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/>
                          <a:ea typeface="新細明體" charset="-120"/>
                          <a:cs typeface="Times New Roman" pitchFamily="18" charset="0"/>
                        </a:rPr>
                        <m:t>𝑁</m:t>
                      </m:r>
                      <m:r>
                        <a:rPr lang="en-US" altLang="zh-TW" sz="2400" b="0" i="1" smtClean="0">
                          <a:latin typeface="Cambria Math"/>
                          <a:ea typeface="新細明體" charset="-120"/>
                          <a:cs typeface="Times New Roman" pitchFamily="18" charset="0"/>
                        </a:rPr>
                        <m:t>]</m:t>
                      </m:r>
                    </m:oMath>
                  </m:oMathPara>
                </a14:m>
                <a:endParaRPr lang="zh-TW" altLang="en-US" sz="2400" dirty="0">
                  <a:latin typeface="Times New Roman" pitchFamily="18" charset="0"/>
                  <a:ea typeface="新細明體" charset="-12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向右箭號圖說文字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591562"/>
                <a:ext cx="5522520" cy="861774"/>
              </a:xfrm>
              <a:prstGeom prst="rightArrowCallout">
                <a:avLst>
                  <a:gd name="adj1" fmla="val 29788"/>
                  <a:gd name="adj2" fmla="val 22642"/>
                  <a:gd name="adj3" fmla="val 18319"/>
                  <a:gd name="adj4" fmla="val 45553"/>
                </a:avLst>
              </a:prstGeom>
              <a:blipFill rotWithShape="1">
                <a:blip r:embed="rId6"/>
                <a:stretch>
                  <a:fillRect l="-1647" t="-4082" b="-7483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0" y="2614194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As   </a:t>
            </a:r>
            <a:endParaRPr kumimoji="0" lang="en-US" altLang="zh-TW" sz="26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graphicFrame>
        <p:nvGraphicFramePr>
          <p:cNvPr id="17413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4430278"/>
              </p:ext>
            </p:extLst>
          </p:nvPr>
        </p:nvGraphicFramePr>
        <p:xfrm>
          <a:off x="1377950" y="3264206"/>
          <a:ext cx="3452902" cy="172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7" name="方程式" r:id="rId4" imgW="1726451" imgH="863225" progId="Equation.3">
                  <p:embed/>
                </p:oleObj>
              </mc:Choice>
              <mc:Fallback>
                <p:oleObj name="方程式" r:id="rId4" imgW="1726451" imgH="863225" progId="Equation.3">
                  <p:embed/>
                  <p:pic>
                    <p:nvPicPr>
                      <p:cNvPr id="0" name="物件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7950" y="3264206"/>
                        <a:ext cx="3452902" cy="172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4" name="Text Box 3"/>
          <p:cNvSpPr txBox="1">
            <a:spLocks noChangeArrowheads="1"/>
          </p:cNvSpPr>
          <p:nvPr/>
        </p:nvSpPr>
        <p:spPr bwMode="auto">
          <a:xfrm>
            <a:off x="4860032" y="3334472"/>
            <a:ext cx="32400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 dirty="0">
                <a:latin typeface="Arial Narrow" pitchFamily="34" charset="0"/>
              </a:rPr>
              <a:t>signal, time domain, Inverse Discrete-time Fourier Transform</a:t>
            </a:r>
            <a:endParaRPr lang="zh-TW" altLang="zh-TW" dirty="0">
              <a:latin typeface="Arial" charset="0"/>
            </a:endParaRPr>
          </a:p>
        </p:txBody>
      </p:sp>
      <p:sp>
        <p:nvSpPr>
          <p:cNvPr id="17415" name="Text Box 4"/>
          <p:cNvSpPr txBox="1">
            <a:spLocks noChangeArrowheads="1"/>
          </p:cNvSpPr>
          <p:nvPr/>
        </p:nvSpPr>
        <p:spPr bwMode="auto">
          <a:xfrm>
            <a:off x="4427984" y="4342584"/>
            <a:ext cx="32861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 dirty="0">
                <a:latin typeface="Arial Narrow" pitchFamily="34" charset="0"/>
              </a:rPr>
              <a:t>spectrum, frequency domain Discrete-time Fourier Transform</a:t>
            </a:r>
            <a:endParaRPr lang="zh-TW" altLang="zh-TW" dirty="0">
              <a:latin typeface="Arial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0" y="5116689"/>
            <a:ext cx="914400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Similar format to all Fourier analysis representations previously discussed</a:t>
            </a:r>
            <a:endParaRPr kumimoji="0" lang="en-US" altLang="zh-TW" sz="26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8311036"/>
              </p:ext>
            </p:extLst>
          </p:nvPr>
        </p:nvGraphicFramePr>
        <p:xfrm>
          <a:off x="1411416" y="836712"/>
          <a:ext cx="5104800" cy="1777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8" name="方程式" r:id="rId6" imgW="2552400" imgH="888840" progId="Equation.3">
                  <p:embed/>
                </p:oleObj>
              </mc:Choice>
              <mc:Fallback>
                <p:oleObj name="方程式" r:id="rId6" imgW="2552400" imgH="88884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1416" y="836712"/>
                        <a:ext cx="5104800" cy="17776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群組 2"/>
          <p:cNvGrpSpPr/>
          <p:nvPr/>
        </p:nvGrpSpPr>
        <p:grpSpPr>
          <a:xfrm>
            <a:off x="1898650" y="2641181"/>
            <a:ext cx="4641850" cy="549275"/>
            <a:chOff x="1898650" y="2641181"/>
            <a:chExt cx="4641850" cy="549275"/>
          </a:xfrm>
        </p:grpSpPr>
        <mc:AlternateContent xmlns:mc="http://schemas.openxmlformats.org/markup-compatibility/2006">
          <mc:Choice xmlns:a14="http://schemas.microsoft.com/office/drawing/2010/main" Requires="a14">
            <p:graphicFrame>
              <p:nvGraphicFramePr>
                <p:cNvPr id="17412" name="物件 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607084425"/>
                    </p:ext>
                  </p:extLst>
                </p:nvPr>
              </p:nvGraphicFramePr>
              <p:xfrm>
                <a:off x="1898650" y="2641181"/>
                <a:ext cx="4641850" cy="54927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8239" name="方程式" r:id="rId8" imgW="1778000" imgH="228600" progId="Equation.3">
                        <p:embed/>
                      </p:oleObj>
                    </mc:Choice>
                    <mc:Fallback>
                      <p:oleObj name="方程式" r:id="rId8" imgW="1778000" imgH="228600" progId="Equation.3">
                        <p:embed/>
                        <p:pic>
                          <p:nvPicPr>
                            <p:cNvPr id="0" name="物件 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898650" y="2641181"/>
                              <a:ext cx="4641850" cy="54927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>
            <p:graphicFrame>
              <p:nvGraphicFramePr>
                <p:cNvPr id="17412" name="物件 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607084425"/>
                    </p:ext>
                  </p:extLst>
                </p:nvPr>
              </p:nvGraphicFramePr>
              <p:xfrm>
                <a:off x="1898650" y="2641181"/>
                <a:ext cx="4641850" cy="54927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8239" name="方程式" r:id="rId8" imgW="1778000" imgH="228600" progId="Equation.3">
                        <p:embed/>
                      </p:oleObj>
                    </mc:Choice>
                    <mc:Fallback>
                      <p:oleObj name="方程式" r:id="rId8" imgW="1778000" imgH="228600" progId="Equation.3">
                        <p:embed/>
                        <p:pic>
                          <p:nvPicPr>
                            <p:cNvPr id="0" name="物件 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898650" y="2641181"/>
                              <a:ext cx="4641850" cy="54927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文字方塊 8"/>
                <p:cNvSpPr txBox="1"/>
                <p:nvPr/>
              </p:nvSpPr>
              <p:spPr>
                <a:xfrm>
                  <a:off x="3203848" y="2718091"/>
                  <a:ext cx="361016" cy="43088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zh-TW" altLang="en-US" sz="2200" i="1" smtClean="0">
                            <a:latin typeface="Cambria Math" panose="02040503050406030204" pitchFamily="18" charset="0"/>
                          </a:rPr>
                          <m:t>𝜔</m:t>
                        </m:r>
                      </m:oMath>
                    </m:oMathPara>
                  </a14:m>
                  <a:endParaRPr lang="zh-TW" altLang="en-US" sz="2200" dirty="0"/>
                </a:p>
              </p:txBody>
            </p:sp>
          </mc:Choice>
          <mc:Fallback>
            <p:sp>
              <p:nvSpPr>
                <p:cNvPr id="9" name="文字方塊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3848" y="2718091"/>
                  <a:ext cx="361016" cy="430887"/>
                </a:xfrm>
                <a:prstGeom prst="rect">
                  <a:avLst/>
                </a:prstGeom>
                <a:blipFill>
                  <a:blip r:embed="rId10"/>
                  <a:stretch>
                    <a:fillRect r="-16949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2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715182"/>
              </p:ext>
            </p:extLst>
          </p:nvPr>
        </p:nvGraphicFramePr>
        <p:xfrm>
          <a:off x="1187450" y="1052736"/>
          <a:ext cx="4081463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33" name="方程式" r:id="rId4" imgW="1536700" imgH="330200" progId="Equation.3">
                  <p:embed/>
                </p:oleObj>
              </mc:Choice>
              <mc:Fallback>
                <p:oleObj name="方程式" r:id="rId4" imgW="1536700" imgH="330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1052736"/>
                        <a:ext cx="4081463" cy="811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文字方塊 5"/>
          <p:cNvSpPr txBox="1">
            <a:spLocks noChangeArrowheads="1"/>
          </p:cNvSpPr>
          <p:nvPr/>
        </p:nvSpPr>
        <p:spPr bwMode="auto">
          <a:xfrm>
            <a:off x="5283200" y="1241648"/>
            <a:ext cx="3692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2400">
                <a:latin typeface="Times New Roman" pitchFamily="18" charset="0"/>
                <a:cs typeface="Times New Roman" pitchFamily="18" charset="0"/>
              </a:rPr>
              <a:t>spectrum, frequency domain</a:t>
            </a:r>
          </a:p>
          <a:p>
            <a:pPr eaLnBrk="1" hangingPunct="1"/>
            <a:r>
              <a:rPr kumimoji="0" lang="en-US" altLang="zh-TW" sz="2400">
                <a:latin typeface="Times New Roman" pitchFamily="18" charset="0"/>
                <a:cs typeface="Times New Roman" pitchFamily="18" charset="0"/>
              </a:rPr>
              <a:t>Fourier Transform</a:t>
            </a:r>
            <a:endParaRPr kumimoji="0" lang="zh-TW" alt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294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6122468"/>
              </p:ext>
            </p:extLst>
          </p:nvPr>
        </p:nvGraphicFramePr>
        <p:xfrm>
          <a:off x="1116013" y="2132236"/>
          <a:ext cx="4579937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34" name="方程式" r:id="rId6" imgW="1777229" imgH="393529" progId="Equation.3">
                  <p:embed/>
                </p:oleObj>
              </mc:Choice>
              <mc:Fallback>
                <p:oleObj name="方程式" r:id="rId6" imgW="177722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2132236"/>
                        <a:ext cx="4579937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5688013" y="2292573"/>
            <a:ext cx="34131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400">
                <a:latin typeface="Times New Roman" pitchFamily="18" charset="0"/>
              </a:rPr>
              <a:t>signal, time domain Inverse Fourier Transform</a:t>
            </a:r>
            <a:endParaRPr lang="zh-TW" altLang="zh-TW" sz="2400">
              <a:latin typeface="Arial" charset="0"/>
            </a:endParaRPr>
          </a:p>
        </p:txBody>
      </p:sp>
      <p:sp>
        <p:nvSpPr>
          <p:cNvPr id="12296" name="矩形 12"/>
          <p:cNvSpPr>
            <a:spLocks noChangeArrowheads="1"/>
          </p:cNvSpPr>
          <p:nvPr/>
        </p:nvSpPr>
        <p:spPr bwMode="auto">
          <a:xfrm>
            <a:off x="0" y="3541936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1371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1828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286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2743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200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4" eaLnBrk="1" hangingPunct="1">
              <a:buSzPct val="70000"/>
            </a:pP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Fourier Transform pair, different expressions</a:t>
            </a:r>
          </a:p>
        </p:txBody>
      </p:sp>
      <p:graphicFrame>
        <p:nvGraphicFramePr>
          <p:cNvPr id="12297" name="物件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7681996"/>
              </p:ext>
            </p:extLst>
          </p:nvPr>
        </p:nvGraphicFramePr>
        <p:xfrm>
          <a:off x="1303338" y="4230911"/>
          <a:ext cx="3254375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35" name="方程式" r:id="rId8" imgW="1193800" imgH="215900" progId="Equation.3">
                  <p:embed/>
                </p:oleObj>
              </mc:Choice>
              <mc:Fallback>
                <p:oleObj name="方程式" r:id="rId8" imgW="11938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3338" y="4230911"/>
                        <a:ext cx="3254375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8" name="矩形 14"/>
          <p:cNvSpPr>
            <a:spLocks noChangeArrowheads="1"/>
          </p:cNvSpPr>
          <p:nvPr/>
        </p:nvSpPr>
        <p:spPr bwMode="auto">
          <a:xfrm>
            <a:off x="0" y="4850036"/>
            <a:ext cx="9144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1371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1828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286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2743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200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4" eaLnBrk="1" hangingPunct="1">
              <a:buSzPct val="70000"/>
            </a:pP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very similar format to Fourier Series for periodic signals</a:t>
            </a:r>
          </a:p>
        </p:txBody>
      </p:sp>
      <p:sp>
        <p:nvSpPr>
          <p:cNvPr id="2" name="矩形 1"/>
          <p:cNvSpPr/>
          <p:nvPr/>
        </p:nvSpPr>
        <p:spPr>
          <a:xfrm>
            <a:off x="7293814" y="188640"/>
            <a:ext cx="1850186" cy="892552"/>
          </a:xfrm>
          <a:prstGeom prst="rect">
            <a:avLst/>
          </a:prstGeom>
        </p:spPr>
        <p:txBody>
          <a:bodyPr wrap="none" anchor="ctr" anchorCtr="0">
            <a:spAutoFit/>
          </a:bodyPr>
          <a:lstStyle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lang="en-US" altLang="zh-TW" sz="2600" dirty="0">
                <a:solidFill>
                  <a:srgbClr val="FF0000"/>
                </a:solidFill>
                <a:latin typeface="Times New Roman"/>
              </a:rPr>
              <a:t>(p.10 of 4.0)</a:t>
            </a:r>
            <a:endParaRPr kumimoji="0" lang="en-US" altLang="zh-TW" sz="2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08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1556792"/>
            <a:ext cx="9144000" cy="3311676"/>
          </a:xfrm>
          <a:prstGeom prst="rect">
            <a:avLst/>
          </a:prstGeom>
          <a:noFill/>
        </p:spPr>
        <p:txBody>
          <a:bodyPr rIns="180000" anchor="ctr">
            <a:spAutoFit/>
          </a:bodyPr>
          <a:lstStyle/>
          <a:p>
            <a:pPr marL="1620000" lvl="1" fontAlgn="auto">
              <a:spcBef>
                <a:spcPts val="18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 smtClean="0">
                <a:solidFill>
                  <a:prstClr val="black"/>
                </a:solidFill>
                <a:latin typeface="Times New Roman"/>
                <a:ea typeface="標楷體"/>
              </a:rPr>
              <a:t>Integration </a:t>
            </a:r>
            <a:r>
              <a:rPr kumimoji="0" lang="en-US" altLang="zh-TW" sz="2800" kern="100" dirty="0">
                <a:solidFill>
                  <a:prstClr val="black"/>
                </a:solidFill>
                <a:latin typeface="Times New Roman"/>
                <a:ea typeface="標楷體"/>
              </a:rPr>
              <a:t>over 2</a:t>
            </a:r>
            <a:r>
              <a:rPr kumimoji="0" lang="en-US" altLang="zh-TW" sz="2800" i="1" dirty="0">
                <a:latin typeface="+mn-lt"/>
                <a:ea typeface="+mn-ea"/>
                <a:sym typeface="Symbol"/>
              </a:rPr>
              <a:t></a:t>
            </a:r>
            <a:r>
              <a:rPr kumimoji="0" lang="en-US" altLang="zh-TW" sz="2800" dirty="0">
                <a:latin typeface="+mn-lt"/>
                <a:ea typeface="+mn-ea"/>
                <a:sym typeface="Symbol"/>
              </a:rPr>
              <a:t> </a:t>
            </a:r>
            <a:r>
              <a:rPr kumimoji="0" lang="en-US" altLang="zh-TW" sz="2800" kern="100" dirty="0">
                <a:solidFill>
                  <a:prstClr val="black"/>
                </a:solidFill>
                <a:latin typeface="Times New Roman"/>
                <a:ea typeface="標楷體"/>
              </a:rPr>
              <a:t>only</a:t>
            </a:r>
          </a:p>
          <a:p>
            <a:pPr marL="1620000" lvl="1" fontAlgn="auto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prstClr val="black"/>
                </a:solidFill>
                <a:latin typeface="Times New Roman"/>
                <a:ea typeface="標楷體"/>
              </a:rPr>
              <a:t>Frequency domain spectrum is continuous and periodic, while time domain signal is discrete-time and aperiodic</a:t>
            </a:r>
          </a:p>
          <a:p>
            <a:pPr marL="1620000" lvl="1" fontAlgn="auto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prstClr val="black"/>
                </a:solidFill>
                <a:latin typeface="Times New Roman"/>
                <a:ea typeface="標楷體"/>
              </a:rPr>
              <a:t>Frequencies around </a:t>
            </a:r>
            <a:r>
              <a:rPr kumimoji="0" lang="el-GR" altLang="zh-TW" sz="2800" i="1" kern="100" dirty="0">
                <a:solidFill>
                  <a:prstClr val="black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ω</a:t>
            </a:r>
            <a:r>
              <a:rPr kumimoji="0" lang="en-US" altLang="zh-TW" sz="2800" kern="100" dirty="0">
                <a:solidFill>
                  <a:prstClr val="black"/>
                </a:solidFill>
                <a:latin typeface="Times New Roman"/>
                <a:ea typeface="標楷體"/>
              </a:rPr>
              <a:t>=0 or 2</a:t>
            </a:r>
            <a:r>
              <a:rPr kumimoji="0" lang="en-US" altLang="zh-TW" sz="2800" i="1" dirty="0">
                <a:latin typeface="+mn-lt"/>
                <a:ea typeface="+mn-ea"/>
                <a:sym typeface="Symbol"/>
              </a:rPr>
              <a:t></a:t>
            </a:r>
            <a:r>
              <a:rPr kumimoji="0" lang="en-US" altLang="zh-TW" sz="2800" dirty="0">
                <a:latin typeface="+mn-lt"/>
                <a:ea typeface="+mn-ea"/>
                <a:sym typeface="Symbol"/>
              </a:rPr>
              <a:t> </a:t>
            </a:r>
            <a:r>
              <a:rPr kumimoji="0" lang="en-US" altLang="zh-TW" sz="2800" kern="100" dirty="0">
                <a:solidFill>
                  <a:prstClr val="black"/>
                </a:solidFill>
                <a:latin typeface="Times New Roman"/>
                <a:ea typeface="標楷體"/>
              </a:rPr>
              <a:t>are low-frequencies, while those around </a:t>
            </a:r>
            <a:r>
              <a:rPr kumimoji="0" lang="el-GR" altLang="zh-TW" sz="2800" i="1" kern="100" dirty="0">
                <a:solidFill>
                  <a:prstClr val="black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ω</a:t>
            </a:r>
            <a:r>
              <a:rPr kumimoji="0" lang="en-US" altLang="zh-TW" sz="2800" kern="100" dirty="0">
                <a:solidFill>
                  <a:prstClr val="black"/>
                </a:solidFill>
                <a:latin typeface="Times New Roman"/>
                <a:ea typeface="標楷體"/>
              </a:rPr>
              <a:t>= </a:t>
            </a:r>
            <a:r>
              <a:rPr kumimoji="0" lang="en-US" altLang="zh-TW" sz="2800" dirty="0">
                <a:latin typeface="+mn-lt"/>
                <a:ea typeface="+mn-ea"/>
                <a:sym typeface="Symbol"/>
              </a:rPr>
              <a:t></a:t>
            </a:r>
            <a:r>
              <a:rPr kumimoji="0" lang="en-US" altLang="zh-TW" sz="2800" i="1" dirty="0">
                <a:latin typeface="+mn-lt"/>
                <a:ea typeface="+mn-ea"/>
                <a:sym typeface="Symbol"/>
              </a:rPr>
              <a:t></a:t>
            </a:r>
            <a:r>
              <a:rPr kumimoji="0" lang="en-US" altLang="zh-TW" sz="2800" dirty="0">
                <a:latin typeface="+mn-lt"/>
                <a:ea typeface="+mn-ea"/>
                <a:sym typeface="Symbol"/>
              </a:rPr>
              <a:t> </a:t>
            </a:r>
            <a:r>
              <a:rPr kumimoji="0" lang="en-US" altLang="zh-TW" sz="2800" kern="100" dirty="0">
                <a:solidFill>
                  <a:prstClr val="black"/>
                </a:solidFill>
                <a:latin typeface="Times New Roman"/>
                <a:ea typeface="標楷體"/>
              </a:rPr>
              <a:t>are high-frequencies, etc.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203165"/>
            <a:ext cx="9144000" cy="1169551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7429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r>
              <a:rPr kumimoji="0" lang="en-US" altLang="zh-TW" sz="2800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Note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: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X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 err="1">
                <a:solidFill>
                  <a:srgbClr val="000000"/>
                </a:solidFill>
                <a:latin typeface="Times New Roman"/>
                <a:ea typeface="標楷體"/>
              </a:rPr>
              <a:t>e</a:t>
            </a:r>
            <a:r>
              <a:rPr kumimoji="0" lang="en-US" altLang="zh-TW" sz="2800" i="1" kern="100" baseline="30000" dirty="0" err="1">
                <a:solidFill>
                  <a:srgbClr val="000000"/>
                </a:solidFill>
                <a:latin typeface="Times New Roman"/>
                <a:ea typeface="標楷體"/>
              </a:rPr>
              <a:t>j</a:t>
            </a:r>
            <a:r>
              <a:rPr kumimoji="0" lang="el-GR" altLang="zh-TW" sz="2800" i="1" kern="100" baseline="300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ω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is continuous and periodic with period </a:t>
            </a:r>
          </a:p>
          <a:p>
            <a:pPr marL="2196000" lvl="1" fontAlgn="auto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2</a:t>
            </a:r>
            <a:r>
              <a:rPr kumimoji="0" lang="en-US" altLang="zh-TW" sz="2800" i="1" dirty="0" smtClean="0">
                <a:sym typeface="Symbol"/>
              </a:rPr>
              <a:t></a:t>
            </a:r>
            <a:endParaRPr kumimoji="0" lang="en-US" altLang="zh-TW" sz="2800" i="1" dirty="0">
              <a:sym typeface="Symbol"/>
            </a:endParaRPr>
          </a:p>
        </p:txBody>
      </p:sp>
      <p:sp>
        <p:nvSpPr>
          <p:cNvPr id="19460" name="矩形 4"/>
          <p:cNvSpPr>
            <a:spLocks noChangeArrowheads="1"/>
          </p:cNvSpPr>
          <p:nvPr/>
        </p:nvSpPr>
        <p:spPr bwMode="auto">
          <a:xfrm>
            <a:off x="0" y="5047009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1371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1828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286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2743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200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4" eaLnBrk="1" hangingPunct="1">
              <a:buSzPct val="70000"/>
            </a:pPr>
            <a:r>
              <a:rPr kumimoji="0" lang="en-US" altLang="zh-TW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See Fig. 5.3, p.362 of text</a:t>
            </a:r>
          </a:p>
          <a:p>
            <a:pPr lvl="4" eaLnBrk="1" hangingPunct="1">
              <a:buSzPct val="70000"/>
            </a:pPr>
            <a:r>
              <a:rPr kumimoji="0" lang="en-US" altLang="zh-TW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For Examples see Fig. 5.5, 5.6, p.364, 365 of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5304"/>
            <a:ext cx="8477661" cy="5580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21588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" y="188913"/>
            <a:ext cx="6858000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3" y="115888"/>
            <a:ext cx="4748212" cy="666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8" y="765175"/>
            <a:ext cx="6178550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1908175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000" b="1" u="sng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From Periodic to Aperiodic</a:t>
            </a:r>
          </a:p>
          <a:p>
            <a:pPr marL="7429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Convergence </a:t>
            </a:r>
            <a:r>
              <a:rPr kumimoji="0" lang="en-US" altLang="zh-TW" sz="3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Issue</a:t>
            </a:r>
            <a:endParaRPr kumimoji="0" lang="en-US" altLang="zh-TW" sz="30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188000" fontAlgn="auto">
              <a:spcBef>
                <a:spcPts val="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2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given </a:t>
            </a:r>
            <a:r>
              <a:rPr kumimoji="0" lang="en-US" altLang="zh-TW" sz="28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altLang="zh-TW" sz="2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[</a:t>
            </a:r>
            <a:r>
              <a:rPr kumimoji="0" lang="en-US" altLang="zh-TW" sz="28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kumimoji="0" lang="en-US" altLang="zh-TW" sz="2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]</a:t>
            </a:r>
            <a:endParaRPr kumimoji="0" lang="zh-TW" altLang="zh-TW" sz="28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0" y="4724400"/>
            <a:ext cx="9144000" cy="1539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No convergence issue since the integration is over an finite interval</a:t>
            </a:r>
          </a:p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No Gibbs phenomenon</a:t>
            </a:r>
          </a:p>
        </p:txBody>
      </p:sp>
      <p:sp>
        <p:nvSpPr>
          <p:cNvPr id="24580" name="矩形 3"/>
          <p:cNvSpPr>
            <a:spLocks noChangeArrowheads="1"/>
          </p:cNvSpPr>
          <p:nvPr/>
        </p:nvSpPr>
        <p:spPr bwMode="auto">
          <a:xfrm>
            <a:off x="0" y="628015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1371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1828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286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2743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200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4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See Fig. 5.7, p.368 of text</a:t>
            </a:r>
          </a:p>
        </p:txBody>
      </p:sp>
      <p:graphicFrame>
        <p:nvGraphicFramePr>
          <p:cNvPr id="24581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8090308"/>
              </p:ext>
            </p:extLst>
          </p:nvPr>
        </p:nvGraphicFramePr>
        <p:xfrm>
          <a:off x="1365250" y="1871663"/>
          <a:ext cx="4459288" cy="276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57" name="方程式" r:id="rId4" imgW="1739880" imgH="1168200" progId="Equation.3">
                  <p:embed/>
                </p:oleObj>
              </mc:Choice>
              <mc:Fallback>
                <p:oleObj name="方程式" r:id="rId4" imgW="1739880" imgH="116820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50" y="1871663"/>
                        <a:ext cx="4459288" cy="276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8562975" cy="640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476250"/>
            <a:ext cx="8358188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矩形 4"/>
          <p:cNvSpPr>
            <a:spLocks noChangeArrowheads="1"/>
          </p:cNvSpPr>
          <p:nvPr/>
        </p:nvSpPr>
        <p:spPr bwMode="auto">
          <a:xfrm>
            <a:off x="0" y="165287"/>
            <a:ext cx="9144000" cy="8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kumimoji="0" lang="en-US" altLang="zh-TW" sz="3600" b="1" u="sng" dirty="0">
                <a:solidFill>
                  <a:srgbClr val="000000"/>
                </a:solidFill>
                <a:latin typeface="Times New Roman" pitchFamily="18" charset="0"/>
              </a:rPr>
              <a:t>Fourier </a:t>
            </a:r>
            <a:r>
              <a:rPr kumimoji="0" lang="en-US" altLang="zh-TW" sz="3600" b="1" u="sng" dirty="0" smtClean="0">
                <a:solidFill>
                  <a:srgbClr val="000000"/>
                </a:solidFill>
                <a:latin typeface="Times New Roman" pitchFamily="18" charset="0"/>
              </a:rPr>
              <a:t>Transform</a:t>
            </a:r>
            <a:r>
              <a:rPr kumimoji="0" lang="en-US" altLang="zh-TW" sz="36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zh-TW" sz="2600" dirty="0">
                <a:solidFill>
                  <a:srgbClr val="FF0000"/>
                </a:solidFill>
                <a:latin typeface="Times New Roman" pitchFamily="18" charset="0"/>
              </a:rPr>
              <a:t>(p.3 of 4.0</a:t>
            </a:r>
            <a:r>
              <a:rPr lang="en-US" altLang="zh-TW" sz="2600" dirty="0" smtClean="0">
                <a:solidFill>
                  <a:srgbClr val="FF0000"/>
                </a:solidFill>
                <a:latin typeface="Times New Roman" pitchFamily="18" charset="0"/>
              </a:rPr>
              <a:t>)</a:t>
            </a:r>
            <a:endParaRPr lang="en-US" altLang="zh-TW" sz="26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7708392" cy="4498848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869932" y="1599183"/>
            <a:ext cx="325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T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3546000" y="2348880"/>
                <a:ext cx="3258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6000" y="2348880"/>
                <a:ext cx="325804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群組 1"/>
          <p:cNvGrpSpPr/>
          <p:nvPr/>
        </p:nvGrpSpPr>
        <p:grpSpPr>
          <a:xfrm>
            <a:off x="4302646" y="2049140"/>
            <a:ext cx="900000" cy="498177"/>
            <a:chOff x="4302646" y="2049140"/>
            <a:chExt cx="900000" cy="498177"/>
          </a:xfrm>
        </p:grpSpPr>
        <p:cxnSp>
          <p:nvCxnSpPr>
            <p:cNvPr id="7" name="直線單箭頭接點 6"/>
            <p:cNvCxnSpPr/>
            <p:nvPr/>
          </p:nvCxnSpPr>
          <p:spPr>
            <a:xfrm>
              <a:off x="4302646" y="2547317"/>
              <a:ext cx="9000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文字方塊 11"/>
            <p:cNvSpPr txBox="1"/>
            <p:nvPr/>
          </p:nvSpPr>
          <p:spPr>
            <a:xfrm>
              <a:off x="4433069" y="2049140"/>
              <a:ext cx="5229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FS</a:t>
              </a:r>
              <a:endParaRPr lang="zh-TW" altLang="en-US" sz="2400" dirty="0">
                <a:latin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7840800" y="2233439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800" y="2233439"/>
                <a:ext cx="432048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6588224" y="2423021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2423021"/>
                <a:ext cx="432048" cy="461665"/>
              </a:xfrm>
              <a:prstGeom prst="rect">
                <a:avLst/>
              </a:prstGeom>
              <a:blipFill rotWithShape="1">
                <a:blip r:embed="rId6"/>
                <a:stretch>
                  <a:fillRect r="-1831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字方塊 14"/>
          <p:cNvSpPr txBox="1"/>
          <p:nvPr/>
        </p:nvSpPr>
        <p:spPr>
          <a:xfrm>
            <a:off x="6372200" y="2449463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0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6804248" y="2967335"/>
                <a:ext cx="7200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zh-TW" altLang="en-US" sz="240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2967335"/>
                <a:ext cx="720081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8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7264498" y="2419846"/>
                <a:ext cx="6918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zh-TW" altLang="en-US" sz="240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4498" y="2419846"/>
                <a:ext cx="691878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265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線單箭頭接點 9"/>
          <p:cNvCxnSpPr/>
          <p:nvPr/>
        </p:nvCxnSpPr>
        <p:spPr>
          <a:xfrm>
            <a:off x="7154763" y="2563793"/>
            <a:ext cx="100" cy="540000"/>
          </a:xfrm>
          <a:prstGeom prst="straightConnector1">
            <a:avLst/>
          </a:prstGeom>
          <a:ln w="19050"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1795459" y="3565458"/>
                <a:ext cx="16964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/>
                  <a:t>periodic in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/>
                      </a:rPr>
                      <m:t>𝑡</m:t>
                    </m:r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459" y="3565458"/>
                <a:ext cx="1696421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5755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6187947" y="3645024"/>
                <a:ext cx="20564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/>
                  <a:t>discrete in </a:t>
                </a:r>
                <a14:m>
                  <m:oMath xmlns:m="http://schemas.openxmlformats.org/officeDocument/2006/math">
                    <m:r>
                      <a:rPr lang="zh-TW" altLang="en-US" sz="2400" b="0" i="1" smtClean="0">
                        <a:latin typeface="Cambria Math"/>
                      </a:rPr>
                      <m:t>𝜔</m:t>
                    </m:r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7947" y="3645024"/>
                <a:ext cx="2056461" cy="461665"/>
              </a:xfrm>
              <a:prstGeom prst="rect">
                <a:avLst/>
              </a:prstGeom>
              <a:blipFill rotWithShape="1">
                <a:blip r:embed="rId10"/>
                <a:stretch>
                  <a:fillRect l="-4451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6027016" y="4438273"/>
                <a:ext cx="9361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𝑋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𝑗</m:t>
                      </m:r>
                      <m:r>
                        <a:rPr lang="zh-TW" altLang="en-US" sz="2400" b="0" i="1" smtClean="0">
                          <a:latin typeface="Cambria Math"/>
                        </a:rPr>
                        <m:t>𝜔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7016" y="4438273"/>
                <a:ext cx="936106" cy="461665"/>
              </a:xfrm>
              <a:prstGeom prst="rect">
                <a:avLst/>
              </a:prstGeom>
              <a:blipFill rotWithShape="1">
                <a:blip r:embed="rId11"/>
                <a:stretch>
                  <a:fillRect l="-1961" r="-10458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6847681" y="5339308"/>
                <a:ext cx="5683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7681" y="5339308"/>
                <a:ext cx="568326" cy="461665"/>
              </a:xfrm>
              <a:prstGeom prst="rect">
                <a:avLst/>
              </a:prstGeom>
              <a:blipFill rotWithShape="1">
                <a:blip r:embed="rId1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7840325" y="5094000"/>
                <a:ext cx="5937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𝑗</m:t>
                      </m:r>
                      <m:r>
                        <a:rPr lang="zh-TW" altLang="en-US" sz="2400" i="1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325" y="5094000"/>
                <a:ext cx="593752" cy="461665"/>
              </a:xfrm>
              <a:prstGeom prst="rect">
                <a:avLst/>
              </a:prstGeom>
              <a:blipFill rotWithShape="1">
                <a:blip r:embed="rId13"/>
                <a:stretch>
                  <a:fillRect l="-1020" b="-17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1167505" y="6022800"/>
                <a:ext cx="20564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>
                    <a:solidFill>
                      <a:srgbClr val="FF0000"/>
                    </a:solidFill>
                  </a:rPr>
                  <a:t>aperiodic in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505" y="6022800"/>
                <a:ext cx="2056461" cy="461665"/>
              </a:xfrm>
              <a:prstGeom prst="rect">
                <a:avLst/>
              </a:prstGeom>
              <a:blipFill rotWithShape="1">
                <a:blip r:embed="rId14"/>
                <a:stretch>
                  <a:fillRect l="-4748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3545002" y="5095612"/>
                <a:ext cx="3258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5002" y="5095612"/>
                <a:ext cx="325804" cy="46166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5711396" y="6021288"/>
                <a:ext cx="22449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>
                    <a:solidFill>
                      <a:srgbClr val="FF0000"/>
                    </a:solidFill>
                  </a:rPr>
                  <a:t>continuous in </a:t>
                </a:r>
                <a14:m>
                  <m:oMath xmlns:m="http://schemas.openxmlformats.org/officeDocument/2006/math">
                    <m:r>
                      <a:rPr lang="zh-TW" alt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𝜔</m:t>
                    </m:r>
                  </m:oMath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1396" y="6021288"/>
                <a:ext cx="2244980" cy="461665"/>
              </a:xfrm>
              <a:prstGeom prst="rect">
                <a:avLst/>
              </a:prstGeom>
              <a:blipFill rotWithShape="1">
                <a:blip r:embed="rId16"/>
                <a:stretch>
                  <a:fillRect l="-4348"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群組 17"/>
          <p:cNvGrpSpPr/>
          <p:nvPr/>
        </p:nvGrpSpPr>
        <p:grpSpPr>
          <a:xfrm>
            <a:off x="7398281" y="5589240"/>
            <a:ext cx="1350183" cy="473591"/>
            <a:chOff x="7398281" y="5589240"/>
            <a:chExt cx="1350183" cy="4735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文字方塊 27"/>
                <p:cNvSpPr txBox="1"/>
                <p:nvPr/>
              </p:nvSpPr>
              <p:spPr>
                <a:xfrm>
                  <a:off x="7926050" y="5589240"/>
                  <a:ext cx="822414" cy="4735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𝑗</m:t>
                            </m:r>
                            <m:sSub>
                              <m:sSubPr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400" b="0" i="1" smtClean="0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8" name="文字方塊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6050" y="5589240"/>
                  <a:ext cx="822414" cy="473591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r="-3704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直線單箭頭接點 28"/>
            <p:cNvCxnSpPr>
              <a:endCxn id="28" idx="1"/>
            </p:cNvCxnSpPr>
            <p:nvPr/>
          </p:nvCxnSpPr>
          <p:spPr>
            <a:xfrm>
              <a:off x="7398281" y="5682575"/>
              <a:ext cx="527769" cy="143461"/>
            </a:xfrm>
            <a:prstGeom prst="straightConnector1">
              <a:avLst/>
            </a:prstGeom>
            <a:ln w="19050">
              <a:headEnd type="arrow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/>
              <p:cNvSpPr txBox="1"/>
              <p:nvPr/>
            </p:nvSpPr>
            <p:spPr>
              <a:xfrm>
                <a:off x="1708797" y="4438800"/>
                <a:ext cx="6309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3" name="文字方塊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797" y="4438800"/>
                <a:ext cx="630955" cy="461665"/>
              </a:xfrm>
              <a:prstGeom prst="rect">
                <a:avLst/>
              </a:prstGeom>
              <a:blipFill rotWithShape="1">
                <a:blip r:embed="rId18"/>
                <a:stretch>
                  <a:fillRect r="-25000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/>
              <p:cNvSpPr txBox="1"/>
              <p:nvPr/>
            </p:nvSpPr>
            <p:spPr>
              <a:xfrm>
                <a:off x="323528" y="3399383"/>
                <a:ext cx="10081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>
                    <a:solidFill>
                      <a:srgbClr val="FF0000"/>
                    </a:solidFill>
                  </a:rPr>
                  <a:t>T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399383"/>
                <a:ext cx="1008112" cy="461665"/>
              </a:xfrm>
              <a:prstGeom prst="rect">
                <a:avLst/>
              </a:prstGeom>
              <a:blipFill rotWithShape="1">
                <a:blip r:embed="rId19"/>
                <a:stretch>
                  <a:fillRect l="-9091"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直線單箭頭接點 33"/>
          <p:cNvCxnSpPr/>
          <p:nvPr/>
        </p:nvCxnSpPr>
        <p:spPr>
          <a:xfrm flipH="1">
            <a:off x="755576" y="2853908"/>
            <a:ext cx="216024" cy="54431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/>
          <p:nvPr/>
        </p:nvCxnSpPr>
        <p:spPr>
          <a:xfrm>
            <a:off x="755626" y="3830096"/>
            <a:ext cx="215974" cy="54431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/>
              <p:cNvSpPr txBox="1"/>
              <p:nvPr/>
            </p:nvSpPr>
            <p:spPr>
              <a:xfrm>
                <a:off x="5175044" y="2868973"/>
                <a:ext cx="1485188" cy="523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zh-TW" altLang="en-US" sz="2400" b="0" i="1" smtClean="0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𝑇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文字方塊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5044" y="2868973"/>
                <a:ext cx="1485188" cy="523861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/>
              <p:cNvSpPr txBox="1"/>
              <p:nvPr/>
            </p:nvSpPr>
            <p:spPr>
              <a:xfrm>
                <a:off x="4932040" y="3429000"/>
                <a:ext cx="13102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24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文字方塊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3429000"/>
                <a:ext cx="1310226" cy="461665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群組 36"/>
          <p:cNvGrpSpPr/>
          <p:nvPr/>
        </p:nvGrpSpPr>
        <p:grpSpPr>
          <a:xfrm>
            <a:off x="7840326" y="2882554"/>
            <a:ext cx="866456" cy="690462"/>
            <a:chOff x="7336370" y="1117051"/>
            <a:chExt cx="866456" cy="690462"/>
          </a:xfrm>
        </p:grpSpPr>
        <p:cxnSp>
          <p:nvCxnSpPr>
            <p:cNvPr id="5" name="直線單箭頭接點 4"/>
            <p:cNvCxnSpPr/>
            <p:nvPr/>
          </p:nvCxnSpPr>
          <p:spPr>
            <a:xfrm flipH="1" flipV="1">
              <a:off x="7336370" y="1117051"/>
              <a:ext cx="165627" cy="32035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文字方塊 42"/>
                <p:cNvSpPr txBox="1"/>
                <p:nvPr/>
              </p:nvSpPr>
              <p:spPr>
                <a:xfrm>
                  <a:off x="7380412" y="1333922"/>
                  <a:ext cx="822414" cy="4735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altLang="zh-TW" sz="2400" b="0" i="1" smtClean="0">
                                <a:latin typeface="Cambria Math"/>
                              </a:rPr>
                              <m:t>3</m:t>
                            </m:r>
                            <m:sSub>
                              <m:sSubPr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400" b="0" i="1" smtClean="0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43" name="文字方塊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0412" y="1333922"/>
                  <a:ext cx="822414" cy="473591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 r="-1703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6" name="直線單箭頭接點 45"/>
          <p:cNvCxnSpPr/>
          <p:nvPr/>
        </p:nvCxnSpPr>
        <p:spPr>
          <a:xfrm>
            <a:off x="5148114" y="3877940"/>
            <a:ext cx="215974" cy="54431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" name="直線單箭頭接點 46"/>
          <p:cNvCxnSpPr/>
          <p:nvPr/>
        </p:nvCxnSpPr>
        <p:spPr>
          <a:xfrm flipH="1">
            <a:off x="5004048" y="2924944"/>
            <a:ext cx="216024" cy="54431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6" name="群組 5"/>
          <p:cNvGrpSpPr/>
          <p:nvPr/>
        </p:nvGrpSpPr>
        <p:grpSpPr>
          <a:xfrm>
            <a:off x="4302000" y="4839543"/>
            <a:ext cx="900000" cy="461665"/>
            <a:chOff x="4211960" y="4911551"/>
            <a:chExt cx="900000" cy="461665"/>
          </a:xfrm>
        </p:grpSpPr>
        <p:cxnSp>
          <p:nvCxnSpPr>
            <p:cNvPr id="31" name="直線單箭頭接點 30"/>
            <p:cNvCxnSpPr/>
            <p:nvPr/>
          </p:nvCxnSpPr>
          <p:spPr>
            <a:xfrm>
              <a:off x="4211960" y="5367337"/>
              <a:ext cx="9000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文字方塊 37"/>
                <p:cNvSpPr txBox="1"/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𝐹</m:t>
                        </m:r>
                        <m:r>
                          <a:rPr lang="en-US" altLang="zh-TW" sz="2400" i="1">
                            <a:latin typeface="Cambria Math"/>
                          </a:rPr>
                          <m:t> </m:t>
                        </m:r>
                      </m:oMath>
                    </m:oMathPara>
                  </a14:m>
                  <a:endParaRPr lang="zh-TW" altLang="en-US" sz="2400" i="1" dirty="0"/>
                </a:p>
              </p:txBody>
            </p:sp>
          </mc:Choice>
          <mc:Fallback xmlns="">
            <p:sp>
              <p:nvSpPr>
                <p:cNvPr id="38" name="文字方塊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 l="-3448" r="-1034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34029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15888"/>
            <a:ext cx="6696075" cy="662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矩形 2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Rectangular/Sinc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556792"/>
            <a:ext cx="7947223" cy="41044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3468340" y="3071357"/>
                <a:ext cx="39421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8340" y="3071357"/>
                <a:ext cx="394210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4090521" y="4181018"/>
                <a:ext cx="40947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0521" y="4181018"/>
                <a:ext cx="409471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/>
        </p:nvSpPr>
        <p:spPr>
          <a:xfrm>
            <a:off x="5299470" y="3284984"/>
            <a:ext cx="314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 smtClean="0"/>
              <a:t>0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8045318" y="3016151"/>
                <a:ext cx="43396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000" i="1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5318" y="3016151"/>
                <a:ext cx="433965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6117391" y="1556792"/>
                <a:ext cx="54284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zh-TW" alt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7391" y="1556792"/>
                <a:ext cx="542841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3491880" y="5085184"/>
                <a:ext cx="39421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5085184"/>
                <a:ext cx="394210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4090521" y="2276872"/>
                <a:ext cx="40947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0521" y="2276872"/>
                <a:ext cx="409471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/>
          <p:cNvSpPr/>
          <p:nvPr/>
        </p:nvSpPr>
        <p:spPr>
          <a:xfrm>
            <a:off x="5481626" y="5189130"/>
            <a:ext cx="314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 smtClean="0"/>
              <a:t>0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6269791" y="4077072"/>
                <a:ext cx="54284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zh-TW" alt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9791" y="4077072"/>
                <a:ext cx="542841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7629559" y="3261261"/>
                <a:ext cx="54284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zh-TW" alt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9559" y="3261261"/>
                <a:ext cx="542841" cy="40011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7309262" y="5144453"/>
                <a:ext cx="54284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zh-TW" alt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9262" y="5144453"/>
                <a:ext cx="542841" cy="40011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8317357" y="4893596"/>
                <a:ext cx="43396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000" i="1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7357" y="4893596"/>
                <a:ext cx="433965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5617"/>
            <a:ext cx="9144000" cy="2277547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7429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r>
              <a:rPr kumimoji="0" lang="en-US" altLang="zh-TW" sz="3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Fourier Transform for Periodic Signals – </a:t>
            </a:r>
          </a:p>
          <a:p>
            <a:pPr marL="741600" fontAlgn="auto">
              <a:spcBef>
                <a:spcPts val="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Unified </a:t>
            </a:r>
            <a:r>
              <a:rPr kumimoji="0" lang="en-US" altLang="zh-TW" sz="3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Framework </a:t>
            </a:r>
            <a:r>
              <a:rPr lang="en-US" altLang="zh-TW" sz="2600" dirty="0">
                <a:solidFill>
                  <a:srgbClr val="FF0000"/>
                </a:solidFill>
                <a:latin typeface="Times New Roman"/>
              </a:rPr>
              <a:t>(</a:t>
            </a:r>
            <a:r>
              <a:rPr lang="en-US" altLang="zh-TW" sz="2600" dirty="0" smtClean="0">
                <a:solidFill>
                  <a:srgbClr val="FF0000"/>
                </a:solidFill>
                <a:latin typeface="Times New Roman"/>
              </a:rPr>
              <a:t>p.16 </a:t>
            </a:r>
            <a:r>
              <a:rPr lang="en-US" altLang="zh-TW" sz="2600" dirty="0">
                <a:solidFill>
                  <a:srgbClr val="FF0000"/>
                </a:solidFill>
                <a:latin typeface="Times New Roman"/>
              </a:rPr>
              <a:t>of </a:t>
            </a:r>
            <a:r>
              <a:rPr lang="en-US" altLang="zh-TW" sz="2600" dirty="0" smtClean="0">
                <a:solidFill>
                  <a:srgbClr val="FF0000"/>
                </a:solidFill>
                <a:latin typeface="Times New Roman"/>
              </a:rPr>
              <a:t>4.0)</a:t>
            </a:r>
            <a:endParaRPr kumimoji="0" lang="en-US" altLang="zh-TW" sz="2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Given </a:t>
            </a:r>
            <a:r>
              <a:rPr kumimoji="0" lang="en-US" altLang="zh-TW" sz="2800" i="1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x</a:t>
            </a:r>
            <a:r>
              <a:rPr kumimoji="0" lang="en-US" altLang="zh-TW" sz="2800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800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)</a:t>
            </a:r>
            <a:endParaRPr kumimoji="0" lang="en-US" altLang="zh-TW" sz="26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graphicFrame>
        <p:nvGraphicFramePr>
          <p:cNvPr id="16387" name="物件 2"/>
          <p:cNvGraphicFramePr>
            <a:graphicFrameLocks noChangeAspect="1"/>
          </p:cNvGraphicFramePr>
          <p:nvPr/>
        </p:nvGraphicFramePr>
        <p:xfrm>
          <a:off x="1263650" y="2439988"/>
          <a:ext cx="6457950" cy="226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10" name="方程式" r:id="rId4" imgW="2501900" imgH="952500" progId="Equation.3">
                  <p:embed/>
                </p:oleObj>
              </mc:Choice>
              <mc:Fallback>
                <p:oleObj name="方程式" r:id="rId4" imgW="2501900" imgH="952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3650" y="2439988"/>
                        <a:ext cx="6457950" cy="226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1979712" y="4869160"/>
            <a:ext cx="2704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(easy in one way)</a:t>
            </a:r>
            <a:endParaRPr kumimoji="0" lang="en-US" altLang="zh-TW" sz="26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</p:spTree>
    <p:extLst>
      <p:ext uri="{BB962C8B-B14F-4D97-AF65-F5344CB8AC3E}">
        <p14:creationId xmlns:p14="http://schemas.microsoft.com/office/powerpoint/2010/main" val="406319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矩形 2"/>
          <p:cNvSpPr>
            <a:spLocks noChangeArrowheads="1"/>
          </p:cNvSpPr>
          <p:nvPr/>
        </p:nvSpPr>
        <p:spPr bwMode="auto">
          <a:xfrm>
            <a:off x="0" y="165600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/>
            <a:r>
              <a:rPr kumimoji="0" lang="en-US" altLang="zh-TW" sz="3600" b="1" u="sng" dirty="0">
                <a:solidFill>
                  <a:srgbClr val="000000"/>
                </a:solidFill>
                <a:latin typeface="Times New Roman" pitchFamily="18" charset="0"/>
              </a:rPr>
              <a:t>Unified </a:t>
            </a:r>
            <a:r>
              <a:rPr kumimoji="0" lang="en-US" altLang="zh-TW" sz="3600" b="1" u="sng" dirty="0" smtClean="0">
                <a:solidFill>
                  <a:srgbClr val="000000"/>
                </a:solidFill>
                <a:latin typeface="Times New Roman" pitchFamily="18" charset="0"/>
              </a:rPr>
              <a:t>Framework</a:t>
            </a:r>
            <a:r>
              <a:rPr kumimoji="0" lang="en-US" altLang="zh-TW" sz="3600" b="1" u="sng" dirty="0">
                <a:solidFill>
                  <a:srgbClr val="000000"/>
                </a:solidFill>
                <a:latin typeface="Times New Roman" pitchFamily="18" charset="0"/>
              </a:rPr>
              <a:t>: Fourier Transform for Periodic </a:t>
            </a:r>
            <a:r>
              <a:rPr kumimoji="0" lang="en-US" altLang="zh-TW" sz="3600" b="1" u="sng" dirty="0" smtClean="0">
                <a:solidFill>
                  <a:srgbClr val="000000"/>
                </a:solidFill>
                <a:latin typeface="Times New Roman" pitchFamily="18" charset="0"/>
              </a:rPr>
              <a:t>Signals</a:t>
            </a:r>
            <a:r>
              <a:rPr kumimoji="0" lang="en-US" altLang="zh-TW" sz="36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zh-TW" sz="2600" dirty="0" smtClean="0">
                <a:solidFill>
                  <a:srgbClr val="FF0000"/>
                </a:solidFill>
                <a:latin typeface="Times New Roman" pitchFamily="18" charset="0"/>
              </a:rPr>
              <a:t>(p.17 </a:t>
            </a:r>
            <a:r>
              <a:rPr lang="en-US" altLang="zh-TW" sz="2600" dirty="0">
                <a:solidFill>
                  <a:srgbClr val="FF0000"/>
                </a:solidFill>
                <a:latin typeface="Times New Roman" pitchFamily="18" charset="0"/>
              </a:rPr>
              <a:t>of 4.0</a:t>
            </a:r>
            <a:r>
              <a:rPr lang="en-US" altLang="zh-TW" sz="2600" dirty="0" smtClean="0">
                <a:solidFill>
                  <a:srgbClr val="FF0000"/>
                </a:solidFill>
                <a:latin typeface="Times New Roman" pitchFamily="18" charset="0"/>
              </a:rPr>
              <a:t>)</a:t>
            </a:r>
            <a:endParaRPr kumimoji="0" lang="en-US" altLang="zh-TW" sz="2600" b="1" u="sng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21" name="群組 20"/>
          <p:cNvGrpSpPr>
            <a:grpSpLocks noChangeAspect="1"/>
          </p:cNvGrpSpPr>
          <p:nvPr/>
        </p:nvGrpSpPr>
        <p:grpSpPr>
          <a:xfrm>
            <a:off x="1187624" y="1368807"/>
            <a:ext cx="7841671" cy="3863197"/>
            <a:chOff x="395536" y="1916832"/>
            <a:chExt cx="8712968" cy="4292441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1916832"/>
              <a:ext cx="7075170" cy="4046220"/>
            </a:xfrm>
            <a:prstGeom prst="rect">
              <a:avLst/>
            </a:prstGeom>
          </p:spPr>
        </p:pic>
        <p:sp>
          <p:nvSpPr>
            <p:cNvPr id="5" name="文字方塊 4"/>
            <p:cNvSpPr txBox="1"/>
            <p:nvPr/>
          </p:nvSpPr>
          <p:spPr>
            <a:xfrm>
              <a:off x="1763688" y="3369766"/>
              <a:ext cx="3258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/>
                <a:t>T</a:t>
              </a:r>
              <a:endParaRPr lang="zh-TW" alt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字方塊 5"/>
                <p:cNvSpPr txBox="1"/>
                <p:nvPr/>
              </p:nvSpPr>
              <p:spPr>
                <a:xfrm>
                  <a:off x="3131840" y="3933056"/>
                  <a:ext cx="32580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6" name="文字方塊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1840" y="3933056"/>
                  <a:ext cx="325804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" name="群組 6"/>
            <p:cNvGrpSpPr/>
            <p:nvPr/>
          </p:nvGrpSpPr>
          <p:grpSpPr>
            <a:xfrm>
              <a:off x="3816016" y="3650903"/>
              <a:ext cx="900000" cy="498177"/>
              <a:chOff x="4302646" y="2049140"/>
              <a:chExt cx="900000" cy="498177"/>
            </a:xfrm>
          </p:grpSpPr>
          <p:cxnSp>
            <p:nvCxnSpPr>
              <p:cNvPr id="8" name="直線單箭頭接點 7"/>
              <p:cNvCxnSpPr/>
              <p:nvPr/>
            </p:nvCxnSpPr>
            <p:spPr>
              <a:xfrm>
                <a:off x="4302646" y="2547317"/>
                <a:ext cx="900000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" name="文字方塊 8"/>
              <p:cNvSpPr txBox="1"/>
              <p:nvPr/>
            </p:nvSpPr>
            <p:spPr>
              <a:xfrm>
                <a:off x="4433069" y="2049140"/>
                <a:ext cx="5229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FS</a:t>
                </a:r>
                <a:endParaRPr lang="zh-TW" altLang="en-US" sz="2400" dirty="0">
                  <a:latin typeface="Cambria Math" panose="020405030504060302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字方塊 9"/>
                <p:cNvSpPr txBox="1"/>
                <p:nvPr/>
              </p:nvSpPr>
              <p:spPr>
                <a:xfrm>
                  <a:off x="3131840" y="2708920"/>
                  <a:ext cx="32580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0" name="文字方塊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1840" y="2708920"/>
                  <a:ext cx="325804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字方塊 10"/>
                <p:cNvSpPr txBox="1"/>
                <p:nvPr/>
              </p:nvSpPr>
              <p:spPr>
                <a:xfrm>
                  <a:off x="1515383" y="2132856"/>
                  <a:ext cx="822414" cy="4735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𝑗</m:t>
                            </m:r>
                            <m:sSub>
                              <m:sSubPr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400" b="0" i="1" smtClean="0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1" name="文字方塊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5383" y="2132856"/>
                  <a:ext cx="822414" cy="473591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r="-298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" name="群組 11"/>
            <p:cNvGrpSpPr/>
            <p:nvPr/>
          </p:nvGrpSpPr>
          <p:grpSpPr>
            <a:xfrm>
              <a:off x="3825541" y="2132856"/>
              <a:ext cx="900000" cy="461665"/>
              <a:chOff x="4211960" y="4911551"/>
              <a:chExt cx="900000" cy="461665"/>
            </a:xfrm>
          </p:grpSpPr>
          <p:cxnSp>
            <p:nvCxnSpPr>
              <p:cNvPr id="13" name="直線單箭頭接點 12"/>
              <p:cNvCxnSpPr/>
              <p:nvPr/>
            </p:nvCxnSpPr>
            <p:spPr>
              <a:xfrm>
                <a:off x="4211960" y="5367337"/>
                <a:ext cx="900000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文字方塊 13"/>
                  <p:cNvSpPr txBox="1"/>
                  <p:nvPr/>
                </p:nvSpPr>
                <p:spPr>
                  <a:xfrm>
                    <a:off x="4433069" y="4911551"/>
                    <a:ext cx="35495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400" i="1">
                              <a:latin typeface="Cambria Math"/>
                            </a:rPr>
                            <m:t>𝐹</m:t>
                          </m:r>
                        </m:oMath>
                      </m:oMathPara>
                    </a14:m>
                    <a:endParaRPr lang="zh-TW" altLang="en-US" sz="2400" i="1" dirty="0"/>
                  </a:p>
                </p:txBody>
              </p:sp>
            </mc:Choice>
            <mc:Fallback xmlns="">
              <p:sp>
                <p:nvSpPr>
                  <p:cNvPr id="14" name="文字方塊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33069" y="4911551"/>
                    <a:ext cx="354955" cy="461665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l="-5172" r="-8621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字方塊 14"/>
                <p:cNvSpPr txBox="1"/>
                <p:nvPr/>
              </p:nvSpPr>
              <p:spPr>
                <a:xfrm>
                  <a:off x="7236296" y="2574811"/>
                  <a:ext cx="43204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z="2400" i="1" smtClean="0">
                            <a:latin typeface="Cambria Math"/>
                          </a:rPr>
                          <m:t>𝜔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5" name="文字方塊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6296" y="2574811"/>
                  <a:ext cx="432048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字方塊 15"/>
                <p:cNvSpPr txBox="1"/>
                <p:nvPr/>
              </p:nvSpPr>
              <p:spPr>
                <a:xfrm>
                  <a:off x="6084168" y="2780928"/>
                  <a:ext cx="43204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 i="1" smtClean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6" name="文字方塊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4168" y="2780928"/>
                  <a:ext cx="432048" cy="46166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r="-1971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字方塊 16"/>
                <p:cNvSpPr txBox="1"/>
                <p:nvPr/>
              </p:nvSpPr>
              <p:spPr>
                <a:xfrm>
                  <a:off x="395536" y="3509055"/>
                  <a:ext cx="63095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𝑡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7" name="文字方塊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536" y="3509055"/>
                  <a:ext cx="630955" cy="46166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r="-25243" b="-18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字方塊 17"/>
                <p:cNvSpPr txBox="1"/>
                <p:nvPr/>
              </p:nvSpPr>
              <p:spPr>
                <a:xfrm>
                  <a:off x="7236000" y="3733001"/>
                  <a:ext cx="43204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z="2400" i="1" smtClean="0">
                            <a:latin typeface="Cambria Math"/>
                          </a:rPr>
                          <m:t>𝜔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8" name="文字方塊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6000" y="3733001"/>
                  <a:ext cx="432048" cy="46166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字方塊 18"/>
                <p:cNvSpPr txBox="1"/>
                <p:nvPr/>
              </p:nvSpPr>
              <p:spPr>
                <a:xfrm>
                  <a:off x="7255050" y="5517232"/>
                  <a:ext cx="43204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z="2400" i="1" smtClean="0">
                            <a:latin typeface="Cambria Math"/>
                          </a:rPr>
                          <m:t>𝜔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9" name="文字方塊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5050" y="5517232"/>
                  <a:ext cx="432048" cy="461665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字方塊 19"/>
                <p:cNvSpPr txBox="1"/>
                <p:nvPr/>
              </p:nvSpPr>
              <p:spPr>
                <a:xfrm>
                  <a:off x="6432636" y="1921772"/>
                  <a:ext cx="2027796" cy="4787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200" b="0" i="1" smtClean="0">
                            <a:latin typeface="Cambria Math"/>
                          </a:rPr>
                          <m:t>2</m:t>
                        </m:r>
                        <m:r>
                          <a:rPr lang="zh-TW" altLang="en-US" sz="2200" b="0" i="1" smtClean="0">
                            <a:latin typeface="Cambria Math"/>
                          </a:rPr>
                          <m:t>𝜋𝛿</m:t>
                        </m:r>
                        <m:r>
                          <a:rPr lang="en-US" altLang="zh-TW" sz="2200" b="0" i="1" smtClean="0">
                            <a:latin typeface="Cambria Math"/>
                          </a:rPr>
                          <m:t>(</m:t>
                        </m:r>
                        <m:r>
                          <a:rPr lang="zh-TW" altLang="en-US" sz="2200" b="0" i="1" smtClean="0">
                            <a:latin typeface="Cambria Math"/>
                          </a:rPr>
                          <m:t>𝜔</m:t>
                        </m:r>
                        <m:r>
                          <a:rPr lang="en-US" altLang="zh-TW" sz="22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200" b="0" i="1" smtClean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2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zh-TW" altLang="en-US" sz="2200" dirty="0"/>
                </a:p>
              </p:txBody>
            </p:sp>
          </mc:Choice>
          <mc:Fallback xmlns="">
            <p:sp>
              <p:nvSpPr>
                <p:cNvPr id="20" name="文字方塊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2636" y="1921772"/>
                  <a:ext cx="2027796" cy="478763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b="-1549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矩形 2"/>
                <p:cNvSpPr/>
                <p:nvPr/>
              </p:nvSpPr>
              <p:spPr>
                <a:xfrm>
                  <a:off x="6651969" y="3244334"/>
                  <a:ext cx="58073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3" name="矩形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1969" y="3244334"/>
                  <a:ext cx="580736" cy="461665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字方塊 22"/>
                <p:cNvSpPr txBox="1"/>
                <p:nvPr/>
              </p:nvSpPr>
              <p:spPr>
                <a:xfrm>
                  <a:off x="6710282" y="4077072"/>
                  <a:ext cx="62823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zh-TW" altLang="en-US" sz="2400" i="1" smtClean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3" name="文字方塊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0282" y="4077072"/>
                  <a:ext cx="628239" cy="461665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l="-2913" r="-873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字方塊 23"/>
                <p:cNvSpPr txBox="1"/>
                <p:nvPr/>
              </p:nvSpPr>
              <p:spPr>
                <a:xfrm>
                  <a:off x="4788022" y="5013176"/>
                  <a:ext cx="93610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/>
                          </a:rPr>
                          <m:t>𝑋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𝑗</m:t>
                        </m:r>
                        <m:r>
                          <a:rPr lang="zh-TW" altLang="en-US" sz="2400" b="0" i="1" smtClean="0">
                            <a:latin typeface="Cambria Math"/>
                          </a:rPr>
                          <m:t>𝜔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4" name="文字方塊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8022" y="5013176"/>
                  <a:ext cx="936106" cy="461665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l="-1299" r="-10390" b="-1710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字方塊 24"/>
                <p:cNvSpPr txBox="1"/>
                <p:nvPr/>
              </p:nvSpPr>
              <p:spPr>
                <a:xfrm>
                  <a:off x="6733809" y="5747608"/>
                  <a:ext cx="62823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zh-TW" altLang="en-US" sz="2400" i="1" smtClean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5" name="文字方塊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3809" y="5747608"/>
                  <a:ext cx="628239" cy="461665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l="-2913" r="-873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向下箭號 3"/>
            <p:cNvSpPr/>
            <p:nvPr/>
          </p:nvSpPr>
          <p:spPr>
            <a:xfrm>
              <a:off x="6106126" y="4466729"/>
              <a:ext cx="482098" cy="474439"/>
            </a:xfrm>
            <a:prstGeom prst="downArrow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8" name="直線單箭頭接點 27"/>
            <p:cNvCxnSpPr/>
            <p:nvPr/>
          </p:nvCxnSpPr>
          <p:spPr>
            <a:xfrm>
              <a:off x="3946439" y="4869160"/>
              <a:ext cx="779102" cy="336589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文字方塊 29"/>
                <p:cNvSpPr txBox="1"/>
                <p:nvPr/>
              </p:nvSpPr>
              <p:spPr>
                <a:xfrm>
                  <a:off x="3980455" y="4941168"/>
                  <a:ext cx="35495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𝐹</m:t>
                        </m:r>
                      </m:oMath>
                    </m:oMathPara>
                  </a14:m>
                  <a:endParaRPr lang="zh-TW" altLang="en-US" sz="2400" i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文字方塊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0455" y="4941168"/>
                  <a:ext cx="354955" cy="461665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 l="-5172" r="-862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字方塊 28"/>
                <p:cNvSpPr txBox="1"/>
                <p:nvPr/>
              </p:nvSpPr>
              <p:spPr>
                <a:xfrm>
                  <a:off x="6805817" y="5055567"/>
                  <a:ext cx="2302687" cy="478763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200" b="0" i="1" smtClean="0">
                            <a:latin typeface="Cambria Math"/>
                          </a:rPr>
                          <m:t>2</m:t>
                        </m:r>
                        <m:r>
                          <a:rPr lang="zh-TW" altLang="en-US" sz="2200" b="0" i="1" smtClean="0">
                            <a:latin typeface="Cambria Math"/>
                          </a:rPr>
                          <m:t>𝜋</m:t>
                        </m:r>
                        <m:sSub>
                          <m:sSubPr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2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20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zh-TW" altLang="en-US" sz="2200" b="0" i="1" smtClean="0">
                            <a:latin typeface="Cambria Math"/>
                          </a:rPr>
                          <m:t>𝛿</m:t>
                        </m:r>
                        <m:r>
                          <a:rPr lang="en-US" altLang="zh-TW" sz="2200" b="0" i="1" smtClean="0">
                            <a:latin typeface="Cambria Math"/>
                          </a:rPr>
                          <m:t>(</m:t>
                        </m:r>
                        <m:r>
                          <a:rPr lang="zh-TW" altLang="en-US" sz="2200" b="0" i="1" smtClean="0">
                            <a:latin typeface="Cambria Math"/>
                          </a:rPr>
                          <m:t>𝜔</m:t>
                        </m:r>
                        <m:r>
                          <a:rPr lang="en-US" altLang="zh-TW" sz="22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200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zh-TW" altLang="en-US" sz="2200" b="0" i="1" smtClean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2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zh-TW" altLang="en-US" sz="2200" dirty="0"/>
                </a:p>
              </p:txBody>
            </p:sp>
          </mc:Choice>
          <mc:Fallback xmlns="">
            <p:sp>
              <p:nvSpPr>
                <p:cNvPr id="29" name="文字方塊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5817" y="5055567"/>
                  <a:ext cx="2302687" cy="478763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 l="-4412" r="-5000" b="-1549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矩形 30"/>
          <p:cNvSpPr/>
          <p:nvPr/>
        </p:nvSpPr>
        <p:spPr>
          <a:xfrm>
            <a:off x="0" y="4447174"/>
            <a:ext cx="1907704" cy="523220"/>
          </a:xfrm>
          <a:prstGeom prst="rect">
            <a:avLst/>
          </a:prstGeom>
        </p:spPr>
        <p:txBody>
          <a:bodyPr wrap="square" rIns="180000" anchor="ctr">
            <a:spAutoFit/>
          </a:bodyPr>
          <a:lstStyle/>
          <a:p>
            <a:pPr marL="1371600" lvl="1" indent="-457200" fontAlgn="auto">
              <a:spcBef>
                <a:spcPts val="24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600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If</a:t>
            </a:r>
            <a:r>
              <a:rPr kumimoji="0" lang="en-US" altLang="zh-TW" sz="2800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 </a:t>
            </a:r>
          </a:p>
        </p:txBody>
      </p:sp>
      <p:graphicFrame>
        <p:nvGraphicFramePr>
          <p:cNvPr id="32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8995943"/>
              </p:ext>
            </p:extLst>
          </p:nvPr>
        </p:nvGraphicFramePr>
        <p:xfrm>
          <a:off x="1749599" y="4292354"/>
          <a:ext cx="2183452" cy="863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20" name="方程式" r:id="rId21" imgW="1091726" imgH="431613" progId="Equation.3">
                  <p:embed/>
                </p:oleObj>
              </mc:Choice>
              <mc:Fallback>
                <p:oleObj name="方程式" r:id="rId21" imgW="1091726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9599" y="4292354"/>
                        <a:ext cx="2183452" cy="8632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群組 9"/>
          <p:cNvGrpSpPr>
            <a:grpSpLocks noChangeAspect="1"/>
          </p:cNvGrpSpPr>
          <p:nvPr/>
        </p:nvGrpSpPr>
        <p:grpSpPr bwMode="auto">
          <a:xfrm>
            <a:off x="1187624" y="5106109"/>
            <a:ext cx="4227672" cy="1635259"/>
            <a:chOff x="1408666" y="2906441"/>
            <a:chExt cx="4554916" cy="2220389"/>
          </a:xfrm>
        </p:grpSpPr>
        <p:graphicFrame>
          <p:nvGraphicFramePr>
            <p:cNvPr id="34" name="物件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1683861"/>
                </p:ext>
              </p:extLst>
            </p:nvPr>
          </p:nvGraphicFramePr>
          <p:xfrm>
            <a:off x="1408666" y="2906441"/>
            <a:ext cx="4554916" cy="13618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821" name="方程式" r:id="rId23" imgW="1803240" imgH="583920" progId="Equation.3">
                    <p:embed/>
                  </p:oleObj>
                </mc:Choice>
                <mc:Fallback>
                  <p:oleObj name="方程式" r:id="rId23" imgW="1803240" imgH="5839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8666" y="2906441"/>
                          <a:ext cx="4554916" cy="13618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5" name="群組 8"/>
            <p:cNvGrpSpPr>
              <a:grpSpLocks/>
            </p:cNvGrpSpPr>
            <p:nvPr/>
          </p:nvGrpSpPr>
          <p:grpSpPr bwMode="auto">
            <a:xfrm>
              <a:off x="1783688" y="4441030"/>
              <a:ext cx="2743200" cy="685800"/>
              <a:chOff x="1705157" y="4441030"/>
              <a:chExt cx="2743200" cy="685800"/>
            </a:xfrm>
          </p:grpSpPr>
          <p:sp>
            <p:nvSpPr>
              <p:cNvPr id="37" name="Line 4"/>
              <p:cNvSpPr>
                <a:spLocks noChangeShapeType="1"/>
              </p:cNvSpPr>
              <p:nvPr/>
            </p:nvSpPr>
            <p:spPr bwMode="auto">
              <a:xfrm flipV="1">
                <a:off x="1705157" y="4441030"/>
                <a:ext cx="0" cy="6858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8" name="Line 5"/>
              <p:cNvSpPr>
                <a:spLocks noChangeShapeType="1"/>
              </p:cNvSpPr>
              <p:nvPr/>
            </p:nvSpPr>
            <p:spPr bwMode="auto">
              <a:xfrm flipV="1">
                <a:off x="4448357" y="4441030"/>
                <a:ext cx="0" cy="6858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9" name="Line 6"/>
              <p:cNvSpPr>
                <a:spLocks noChangeShapeType="1"/>
              </p:cNvSpPr>
              <p:nvPr/>
            </p:nvSpPr>
            <p:spPr bwMode="auto">
              <a:xfrm>
                <a:off x="1705157" y="5126830"/>
                <a:ext cx="274320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36" name="文字方塊 7"/>
            <p:cNvSpPr txBox="1">
              <a:spLocks noChangeArrowheads="1"/>
            </p:cNvSpPr>
            <p:nvPr/>
          </p:nvSpPr>
          <p:spPr bwMode="auto">
            <a:xfrm>
              <a:off x="2935816" y="4524893"/>
              <a:ext cx="372218" cy="461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kumimoji="0" lang="en-US" altLang="zh-TW" sz="2400" i="1" dirty="0">
                  <a:latin typeface="Times New Roman" pitchFamily="18" charset="0"/>
                  <a:cs typeface="Times New Roman" pitchFamily="18" charset="0"/>
                </a:rPr>
                <a:t>F</a:t>
              </a:r>
              <a:endParaRPr kumimoji="0" lang="zh-TW" alt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25564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1477963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000" b="1" u="sng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From Periodic to Aperiodic</a:t>
            </a:r>
          </a:p>
          <a:p>
            <a:pPr marL="7429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For Periodic Signals – Unified Framework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0" y="1484313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Given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x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[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n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]</a:t>
            </a:r>
            <a:endParaRPr kumimoji="0" lang="en-US" altLang="zh-TW" sz="26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graphicFrame>
        <p:nvGraphicFramePr>
          <p:cNvPr id="29700" name="物件 3"/>
          <p:cNvGraphicFramePr>
            <a:graphicFrameLocks noChangeAspect="1"/>
          </p:cNvGraphicFramePr>
          <p:nvPr/>
        </p:nvGraphicFramePr>
        <p:xfrm>
          <a:off x="1330325" y="2073275"/>
          <a:ext cx="6378575" cy="318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75" name="方程式" r:id="rId4" imgW="2489200" imgH="1346200" progId="Equation.3">
                  <p:embed/>
                </p:oleObj>
              </mc:Choice>
              <mc:Fallback>
                <p:oleObj name="方程式" r:id="rId4" imgW="2489200" imgH="13462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325" y="2073275"/>
                        <a:ext cx="6378575" cy="318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1" name="矩形 4"/>
          <p:cNvSpPr>
            <a:spLocks noChangeArrowheads="1"/>
          </p:cNvSpPr>
          <p:nvPr/>
        </p:nvSpPr>
        <p:spPr bwMode="auto">
          <a:xfrm>
            <a:off x="0" y="580548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1371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1828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286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2743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200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4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See Fig. 5.8, p.369 of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349500"/>
            <a:ext cx="8642350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1477963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000" b="1" u="sng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From Periodic to Aperiodic</a:t>
            </a:r>
          </a:p>
          <a:p>
            <a:pPr marL="7429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For Periodic Signals – Unified Framework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0" y="1484313"/>
            <a:ext cx="9144000" cy="823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If </a:t>
            </a:r>
            <a:endParaRPr kumimoji="0" lang="en-US" altLang="zh-TW" sz="26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sp>
        <p:nvSpPr>
          <p:cNvPr id="34820" name="矩形 3"/>
          <p:cNvSpPr>
            <a:spLocks noChangeArrowheads="1"/>
          </p:cNvSpPr>
          <p:nvPr/>
        </p:nvSpPr>
        <p:spPr bwMode="auto">
          <a:xfrm>
            <a:off x="0" y="548798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1371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1828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286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2743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200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4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See Fig. 5.9, p.370 of text</a:t>
            </a:r>
          </a:p>
        </p:txBody>
      </p:sp>
      <p:graphicFrame>
        <p:nvGraphicFramePr>
          <p:cNvPr id="34821" name="物件 4"/>
          <p:cNvGraphicFramePr>
            <a:graphicFrameLocks noChangeAspect="1"/>
          </p:cNvGraphicFramePr>
          <p:nvPr/>
        </p:nvGraphicFramePr>
        <p:xfrm>
          <a:off x="1824038" y="1484313"/>
          <a:ext cx="3189287" cy="110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69" name="方程式" r:id="rId4" imgW="1244600" imgH="469900" progId="Equation.3">
                  <p:embed/>
                </p:oleObj>
              </mc:Choice>
              <mc:Fallback>
                <p:oleObj name="方程式" r:id="rId4" imgW="1244600" imgH="46990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4038" y="1484313"/>
                        <a:ext cx="3189287" cy="1109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2" name="物件 7"/>
          <p:cNvGraphicFramePr>
            <a:graphicFrameLocks noChangeAspect="1"/>
          </p:cNvGraphicFramePr>
          <p:nvPr/>
        </p:nvGraphicFramePr>
        <p:xfrm>
          <a:off x="1238250" y="2662238"/>
          <a:ext cx="7224713" cy="233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70" name="方程式" r:id="rId6" imgW="2819400" imgH="990600" progId="Equation.3">
                  <p:embed/>
                </p:oleObj>
              </mc:Choice>
              <mc:Fallback>
                <p:oleObj name="方程式" r:id="rId6" imgW="2819400" imgH="990600" progId="Equation.3">
                  <p:embed/>
                  <p:pic>
                    <p:nvPicPr>
                      <p:cNvPr id="0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0" y="2662238"/>
                        <a:ext cx="7224713" cy="233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61938"/>
            <a:ext cx="65944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矩形 2"/>
          <p:cNvSpPr>
            <a:spLocks noChangeArrowheads="1"/>
          </p:cNvSpPr>
          <p:nvPr/>
        </p:nvSpPr>
        <p:spPr bwMode="auto">
          <a:xfrm>
            <a:off x="0" y="138113"/>
            <a:ext cx="914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150000"/>
              </a:lnSpc>
            </a:pPr>
            <a:r>
              <a:rPr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Signal Representation in Two Domains</a:t>
            </a:r>
          </a:p>
        </p:txBody>
      </p:sp>
      <p:sp>
        <p:nvSpPr>
          <p:cNvPr id="3" name="矩形 2"/>
          <p:cNvSpPr/>
          <p:nvPr/>
        </p:nvSpPr>
        <p:spPr>
          <a:xfrm>
            <a:off x="467544" y="1124744"/>
            <a:ext cx="72684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zh-TW" sz="2400" dirty="0" smtClean="0">
                <a:solidFill>
                  <a:srgbClr val="000000"/>
                </a:solidFill>
                <a:latin typeface="Times New Roman" pitchFamily="18" charset="0"/>
              </a:rPr>
              <a:t>     </a:t>
            </a:r>
            <a:r>
              <a:rPr kumimoji="0" lang="en-US" altLang="zh-TW" sz="2400" b="1" u="sng" dirty="0" smtClean="0">
                <a:solidFill>
                  <a:srgbClr val="000000"/>
                </a:solidFill>
                <a:latin typeface="Times New Roman" pitchFamily="18" charset="0"/>
              </a:rPr>
              <a:t>Time Domain</a:t>
            </a:r>
            <a:r>
              <a:rPr kumimoji="0" lang="en-US" altLang="zh-TW" sz="2400" dirty="0" smtClean="0">
                <a:solidFill>
                  <a:srgbClr val="000000"/>
                </a:solidFill>
                <a:latin typeface="Times New Roman" pitchFamily="18" charset="0"/>
              </a:rPr>
              <a:t>                            </a:t>
            </a:r>
            <a:r>
              <a:rPr kumimoji="0" lang="en-US" altLang="zh-TW" sz="2400" b="1" u="sng" dirty="0" smtClean="0">
                <a:solidFill>
                  <a:srgbClr val="000000"/>
                </a:solidFill>
                <a:latin typeface="Times New Roman" pitchFamily="18" charset="0"/>
              </a:rPr>
              <a:t>Frequency Domain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577344" y="4005064"/>
                <a:ext cx="139884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TW" altLang="en-US" sz="220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𝛿</m:t>
                      </m:r>
                      <m:r>
                        <a:rPr kumimoji="0" lang="en-US" altLang="zh-TW" sz="2200" i="1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[</m:t>
                      </m:r>
                      <m:r>
                        <a:rPr kumimoji="0" lang="en-US" altLang="zh-TW" sz="2200" i="1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𝑛</m:t>
                      </m:r>
                      <m:r>
                        <a:rPr kumimoji="0" lang="en-US" altLang="zh-TW" sz="2200" i="1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sSub>
                        <m:sSubPr>
                          <m:ctrlPr>
                            <a:rPr kumimoji="0" lang="en-US" altLang="zh-TW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sz="22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𝑘</m:t>
                          </m:r>
                        </m:e>
                        <m:sub>
                          <m:r>
                            <a:rPr kumimoji="0" lang="en-US" altLang="zh-TW" sz="22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  <m:r>
                        <a:rPr kumimoji="0" lang="en-US" altLang="zh-TW" sz="2200" b="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]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44" y="4005064"/>
                <a:ext cx="1398844" cy="430887"/>
              </a:xfrm>
              <a:prstGeom prst="rect">
                <a:avLst/>
              </a:prstGeom>
              <a:blipFill rotWithShape="1">
                <a:blip r:embed="rId3"/>
                <a:stretch>
                  <a:fillRect r="-437"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群組 10"/>
          <p:cNvGrpSpPr/>
          <p:nvPr/>
        </p:nvGrpSpPr>
        <p:grpSpPr>
          <a:xfrm>
            <a:off x="1013935" y="4497675"/>
            <a:ext cx="1707642" cy="625649"/>
            <a:chOff x="734370" y="4365104"/>
            <a:chExt cx="1707642" cy="625649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370" y="4365104"/>
              <a:ext cx="1707642" cy="45262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矩形 12"/>
                <p:cNvSpPr/>
                <p:nvPr/>
              </p:nvSpPr>
              <p:spPr>
                <a:xfrm>
                  <a:off x="1301062" y="4559866"/>
                  <a:ext cx="534634" cy="430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zh-TW" sz="2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zh-TW" sz="2200" i="1">
                                <a:solidFill>
                                  <a:srgbClr val="0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0" lang="en-US" altLang="zh-TW" sz="22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TW" altLang="en-US" sz="2200" dirty="0"/>
                </a:p>
              </p:txBody>
            </p:sp>
          </mc:Choice>
          <mc:Fallback xmlns="">
            <p:sp>
              <p:nvSpPr>
                <p:cNvPr id="13" name="矩形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1062" y="4559866"/>
                  <a:ext cx="534634" cy="43088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49"/>
          <a:stretch/>
        </p:blipFill>
        <p:spPr>
          <a:xfrm>
            <a:off x="699517" y="1577922"/>
            <a:ext cx="6970471" cy="23330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5652120" y="1532552"/>
                <a:ext cx="57708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  <a:cs typeface="Times New Roman" pitchFamily="18" charset="0"/>
                        </a:rPr>
                        <m:t>2</m:t>
                      </m:r>
                      <m:r>
                        <a:rPr kumimoji="0" lang="zh-TW" altLang="en-US" sz="2200" b="0" i="1" smtClean="0">
                          <a:solidFill>
                            <a:srgbClr val="C00000"/>
                          </a:solidFill>
                          <a:latin typeface="Cambria Math"/>
                          <a:cs typeface="Times New Roman" pitchFamily="18" charset="0"/>
                        </a:rPr>
                        <m:t>𝜋</m:t>
                      </m:r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1532552"/>
                <a:ext cx="577081" cy="43088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577344" y="1959223"/>
                <a:ext cx="70413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[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44" y="1959223"/>
                <a:ext cx="704132" cy="430887"/>
              </a:xfrm>
              <a:prstGeom prst="rect">
                <a:avLst/>
              </a:prstGeom>
              <a:blipFill rotWithShape="1">
                <a:blip r:embed="rId8"/>
                <a:stretch>
                  <a:fillRect r="-6087"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577344" y="3068960"/>
                <a:ext cx="139230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TW" altLang="en-US" sz="220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𝛿</m:t>
                      </m:r>
                      <m:r>
                        <a:rPr kumimoji="0" lang="en-US" altLang="zh-TW" sz="2200" i="1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[</m:t>
                      </m:r>
                      <m:r>
                        <a:rPr kumimoji="0" lang="en-US" altLang="zh-TW" sz="2200" i="1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𝑛</m:t>
                      </m:r>
                      <m:r>
                        <a:rPr kumimoji="0" lang="en-US" altLang="zh-TW" sz="2200" i="1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sSub>
                        <m:sSubPr>
                          <m:ctrlPr>
                            <a:rPr kumimoji="0" lang="en-US" altLang="zh-TW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sz="22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𝑘</m:t>
                          </m:r>
                        </m:e>
                        <m:sub>
                          <m:r>
                            <a:rPr kumimoji="0" lang="en-US" altLang="zh-TW" sz="22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kumimoji="0" lang="en-US" altLang="zh-TW" sz="2200" b="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]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44" y="3068960"/>
                <a:ext cx="1392304" cy="430887"/>
              </a:xfrm>
              <a:prstGeom prst="rect">
                <a:avLst/>
              </a:prstGeom>
              <a:blipFill rotWithShape="1">
                <a:blip r:embed="rId9"/>
                <a:stretch>
                  <a:fillRect r="-439"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5252218" y="3124034"/>
                <a:ext cx="577786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zh-TW" altLang="en-US" sz="22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sz="22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2218" y="3124034"/>
                <a:ext cx="577786" cy="43088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1229959" y="3573016"/>
                <a:ext cx="528093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sz="22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𝑘</m:t>
                          </m:r>
                        </m:e>
                        <m:sub>
                          <m:r>
                            <a:rPr kumimoji="0" lang="en-US" altLang="zh-TW" sz="22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959" y="3573016"/>
                <a:ext cx="528093" cy="43088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7380712" y="2278033"/>
                <a:ext cx="43204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712" y="2278033"/>
                <a:ext cx="432048" cy="43088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7380312" y="2954595"/>
                <a:ext cx="43204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2954595"/>
                <a:ext cx="432048" cy="43088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7380312" y="3600698"/>
                <a:ext cx="43204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3600698"/>
                <a:ext cx="432048" cy="43088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5465973" y="3717032"/>
                <a:ext cx="58432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zh-TW" altLang="en-US" sz="22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sz="22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973" y="3717032"/>
                <a:ext cx="584327" cy="430887"/>
              </a:xfrm>
              <a:prstGeom prst="rect">
                <a:avLst/>
              </a:prstGeom>
              <a:blipFill rotWithShape="1">
                <a:blip r:embed="rId15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6300192" y="3789040"/>
                <a:ext cx="124803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zh-TW" altLang="en-US" sz="22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sz="22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  <m:r>
                        <a:rPr kumimoji="0" lang="en-US" altLang="zh-TW" sz="2200" b="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+2</m:t>
                      </m:r>
                      <m:r>
                        <a:rPr kumimoji="0" lang="zh-TW" altLang="en-US" sz="2200" b="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𝜋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3789040"/>
                <a:ext cx="1248034" cy="430887"/>
              </a:xfrm>
              <a:prstGeom prst="rect">
                <a:avLst/>
              </a:prstGeom>
              <a:blipFill rotWithShape="1">
                <a:blip r:embed="rId16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6300192" y="3140968"/>
                <a:ext cx="124149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zh-TW" altLang="en-US" sz="22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sz="22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kumimoji="0" lang="en-US" altLang="zh-TW" sz="2200" b="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+2</m:t>
                      </m:r>
                      <m:r>
                        <a:rPr kumimoji="0" lang="zh-TW" altLang="en-US" sz="2200" b="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𝜋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3140968"/>
                <a:ext cx="1241494" cy="430887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572656" y="5259957"/>
                <a:ext cx="418455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0" lang="en-US" altLang="zh-TW" sz="2000" b="0" i="1" smtClean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{</m:t>
                    </m:r>
                    <m:r>
                      <a:rPr kumimoji="0" lang="zh-TW" altLang="en-US" sz="2000" i="1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𝛿</m:t>
                    </m:r>
                    <m:d>
                      <m:dPr>
                        <m:begChr m:val="["/>
                        <m:endChr m:val="]"/>
                        <m:ctrlPr>
                          <a:rPr kumimoji="0" lang="en-US" altLang="zh-TW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kumimoji="0" lang="en-US" altLang="zh-TW" sz="20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  <m:r>
                          <a:rPr kumimoji="0" lang="en-US" altLang="zh-TW" sz="20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kumimoji="0" lang="en-US" altLang="zh-TW" sz="20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kumimoji="0" lang="en-US" altLang="zh-TW" sz="2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, k: integer, </a:t>
                </a:r>
                <a14:m>
                  <m:oMath xmlns:m="http://schemas.openxmlformats.org/officeDocument/2006/math">
                    <m:r>
                      <a:rPr kumimoji="0" lang="en-US" altLang="zh-TW" sz="2000" i="1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kumimoji="0" lang="en-US" altLang="zh-TW" sz="2000" i="1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∞&lt;</m:t>
                    </m:r>
                    <m:r>
                      <a:rPr kumimoji="0" lang="en-US" altLang="zh-TW" sz="20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𝑘</m:t>
                    </m:r>
                    <m:r>
                      <a:rPr kumimoji="0" lang="en-US" altLang="zh-TW" sz="2000" i="1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  <m:r>
                      <a:rPr kumimoji="0" lang="zh-TW" altLang="en-US" sz="2000" i="1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∞</m:t>
                    </m:r>
                    <m:r>
                      <a:rPr kumimoji="0" lang="en-US" altLang="zh-TW" sz="2000" b="0" i="1" smtClean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}</m:t>
                    </m:r>
                  </m:oMath>
                </a14:m>
                <a:r>
                  <a:rPr kumimoji="0" lang="en-US" altLang="zh-TW" sz="2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656" y="5259957"/>
                <a:ext cx="4184556" cy="400110"/>
              </a:xfrm>
              <a:prstGeom prst="rect">
                <a:avLst/>
              </a:prstGeom>
              <a:blipFill rotWithShape="1">
                <a:blip r:embed="rId18"/>
                <a:stretch>
                  <a:fillRect l="-729" t="-9231" b="-261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圖片 2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07"/>
          <a:stretch/>
        </p:blipFill>
        <p:spPr>
          <a:xfrm>
            <a:off x="1259633" y="5877272"/>
            <a:ext cx="4392488" cy="886968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/>
            </p:nvSpPr>
            <p:spPr>
              <a:xfrm>
                <a:off x="3635896" y="6021288"/>
                <a:ext cx="5210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6021288"/>
                <a:ext cx="521069" cy="461665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/>
              <p:cNvSpPr txBox="1"/>
              <p:nvPr/>
            </p:nvSpPr>
            <p:spPr>
              <a:xfrm>
                <a:off x="4788024" y="6089923"/>
                <a:ext cx="936104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zh-TW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3" name="文字方塊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6089923"/>
                <a:ext cx="936104" cy="473591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/>
              <p:cNvSpPr/>
              <p:nvPr/>
            </p:nvSpPr>
            <p:spPr>
              <a:xfrm>
                <a:off x="3995936" y="4513852"/>
                <a:ext cx="26587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altLang="zh-TW" sz="2000" b="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{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4" name="矩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4513852"/>
                <a:ext cx="265876" cy="400110"/>
              </a:xfrm>
              <a:prstGeom prst="rect">
                <a:avLst/>
              </a:prstGeom>
              <a:blipFill rotWithShape="1">
                <a:blip r:embed="rId22"/>
                <a:stretch>
                  <a:fillRect l="-11628" r="-18605" b="-1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4224698" y="4225655"/>
                <a:ext cx="3155614" cy="931537"/>
              </a:xfrm>
              <a:prstGeom prst="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zh-TW" altLang="en-US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0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=−∞</m:t>
                          </m:r>
                        </m:sub>
                        <m:sup>
                          <m:r>
                            <a:rPr lang="en-US" altLang="zh-TW" sz="200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2</m:t>
                          </m:r>
                          <m:r>
                            <a:rPr lang="zh-TW" altLang="en-US" sz="2000" b="0" i="1" smtClean="0">
                              <a:latin typeface="Cambria Math"/>
                            </a:rPr>
                            <m:t>𝜋𝛿</m:t>
                          </m:r>
                        </m:e>
                      </m:nary>
                      <m:r>
                        <a:rPr lang="en-US" altLang="zh-TW" sz="2000" b="0" i="1" smtClean="0">
                          <a:latin typeface="Cambria Math"/>
                        </a:rPr>
                        <m:t>(</m:t>
                      </m:r>
                      <m:r>
                        <a:rPr lang="zh-TW" altLang="en-US" sz="2000" b="0" i="1" smtClean="0">
                          <a:latin typeface="Cambria Math"/>
                        </a:rPr>
                        <m:t>𝜔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b="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/>
                        </a:rPr>
                        <m:t>−2</m:t>
                      </m:r>
                      <m:r>
                        <a:rPr lang="zh-TW" altLang="en-US" sz="2000" b="0" i="1" smtClean="0">
                          <a:latin typeface="Cambria Math"/>
                        </a:rPr>
                        <m:t>𝜋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𝑚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698" y="4225655"/>
                <a:ext cx="3155614" cy="931537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  <a:ln w="127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矩形 37"/>
              <p:cNvSpPr/>
              <p:nvPr/>
            </p:nvSpPr>
            <p:spPr>
              <a:xfrm>
                <a:off x="7225285" y="4513687"/>
                <a:ext cx="190770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:r>
                  <a:rPr kumimoji="0" lang="en-US" altLang="zh-TW" sz="2000" b="0" dirty="0" smtClean="0">
                    <a:solidFill>
                      <a:srgbClr val="000000"/>
                    </a:solidFill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altLang="zh-TW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0</m:t>
                    </m:r>
                    <m:r>
                      <a:rPr kumimoji="0" lang="en-US" altLang="zh-TW" sz="20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0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altLang="zh-TW" sz="2000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kumimoji="0" lang="en-US" altLang="zh-TW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≤2</m:t>
                    </m:r>
                    <m:r>
                      <a:rPr kumimoji="0" lang="zh-TW" alt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𝜋</m:t>
                    </m:r>
                    <m:r>
                      <a:rPr kumimoji="0" lang="en-US" altLang="zh-TW" sz="2000" b="0" i="1" smtClean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}</m:t>
                    </m:r>
                  </m:oMath>
                </a14:m>
                <a:endParaRPr lang="zh-TW" altLang="en-US" sz="2000" dirty="0"/>
              </a:p>
            </p:txBody>
          </p:sp>
        </mc:Choice>
        <mc:Fallback>
          <p:sp>
            <p:nvSpPr>
              <p:cNvPr id="38" name="矩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5285" y="4513687"/>
                <a:ext cx="1907704" cy="400110"/>
              </a:xfrm>
              <a:prstGeom prst="rect">
                <a:avLst/>
              </a:prstGeom>
              <a:blipFill>
                <a:blip r:embed="rId24"/>
                <a:stretch>
                  <a:fillRect l="-3195" t="-7576" b="-257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直線單箭頭接點 36"/>
          <p:cNvCxnSpPr/>
          <p:nvPr/>
        </p:nvCxnSpPr>
        <p:spPr>
          <a:xfrm flipH="1">
            <a:off x="5256076" y="5259957"/>
            <a:ext cx="285036" cy="545307"/>
          </a:xfrm>
          <a:prstGeom prst="straightConnector1">
            <a:avLst/>
          </a:prstGeom>
          <a:ln w="19050"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 39"/>
              <p:cNvSpPr/>
              <p:nvPr/>
            </p:nvSpPr>
            <p:spPr>
              <a:xfrm>
                <a:off x="5436096" y="5301208"/>
                <a:ext cx="432939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  <a:cs typeface="Times New Roman" pitchFamily="18" charset="0"/>
                        </a:rPr>
                        <m:t>𝐹</m:t>
                      </m:r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0" name="矩形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5301208"/>
                <a:ext cx="432939" cy="430887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矩形 40"/>
              <p:cNvSpPr/>
              <p:nvPr/>
            </p:nvSpPr>
            <p:spPr>
              <a:xfrm>
                <a:off x="7411989" y="1583941"/>
                <a:ext cx="1103828" cy="441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𝑋</m:t>
                      </m:r>
                      <m:r>
                        <a:rPr lang="en-US" altLang="zh-TW" sz="2200" i="1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TW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𝑗</m:t>
                          </m:r>
                          <m:r>
                            <a:rPr lang="zh-TW" altLang="en-US" sz="22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sup>
                      </m:sSup>
                      <m:r>
                        <a:rPr lang="en-US" altLang="zh-TW" sz="2200" i="1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矩形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1989" y="1583941"/>
                <a:ext cx="1103828" cy="441916"/>
              </a:xfrm>
              <a:prstGeom prst="rect">
                <a:avLst/>
              </a:prstGeom>
              <a:blipFill rotWithShape="1">
                <a:blip r:embed="rId26"/>
                <a:stretch>
                  <a:fillRect l="-552"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79388" y="357188"/>
            <a:ext cx="8712200" cy="11525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0" y="276225"/>
            <a:ext cx="9144000" cy="1247775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457200" lvl="3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kumimoji="0" lang="en-US" altLang="zh-TW" sz="3500" b="1" i="1" dirty="0">
                <a:latin typeface="Times New Roman" pitchFamily="18" charset="0"/>
                <a:cs typeface="Times New Roman" pitchFamily="18" charset="0"/>
              </a:rPr>
              <a:t>5.2 Properties of Discrete-time Fourier </a:t>
            </a:r>
          </a:p>
          <a:p>
            <a:pPr marL="1116000" lvl="3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kumimoji="0" lang="en-US" altLang="zh-TW" sz="3500" b="1" i="1" dirty="0">
                <a:latin typeface="Times New Roman" pitchFamily="18" charset="0"/>
                <a:cs typeface="Times New Roman" pitchFamily="18" charset="0"/>
              </a:rPr>
              <a:t>Transform</a:t>
            </a:r>
          </a:p>
        </p:txBody>
      </p:sp>
      <p:graphicFrame>
        <p:nvGraphicFramePr>
          <p:cNvPr id="36868" name="物件 5"/>
          <p:cNvGraphicFramePr>
            <a:graphicFrameLocks noChangeAspect="1"/>
          </p:cNvGraphicFramePr>
          <p:nvPr/>
        </p:nvGraphicFramePr>
        <p:xfrm>
          <a:off x="1028700" y="1724025"/>
          <a:ext cx="4113213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92" name="方程式" r:id="rId4" imgW="1206500" imgH="228600" progId="Equation.3">
                  <p:embed/>
                </p:oleObj>
              </mc:Choice>
              <mc:Fallback>
                <p:oleObj name="方程式" r:id="rId4" imgW="1206500" imgH="2286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1724025"/>
                        <a:ext cx="4113213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9" name="矩形 6"/>
          <p:cNvSpPr>
            <a:spLocks noChangeArrowheads="1"/>
          </p:cNvSpPr>
          <p:nvPr/>
        </p:nvSpPr>
        <p:spPr bwMode="auto">
          <a:xfrm>
            <a:off x="0" y="249237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Periodicity</a:t>
            </a:r>
            <a:endParaRPr kumimoji="0" lang="zh-TW" altLang="zh-TW" sz="30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6870" name="物件 7"/>
          <p:cNvGraphicFramePr>
            <a:graphicFrameLocks noChangeAspect="1"/>
          </p:cNvGraphicFramePr>
          <p:nvPr/>
        </p:nvGraphicFramePr>
        <p:xfrm>
          <a:off x="938213" y="3284538"/>
          <a:ext cx="33559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93" name="方程式" r:id="rId6" imgW="1282700" imgH="228600" progId="Equation.3">
                  <p:embed/>
                </p:oleObj>
              </mc:Choice>
              <mc:Fallback>
                <p:oleObj name="方程式" r:id="rId6" imgW="1282700" imgH="228600" progId="Equation.3">
                  <p:embed/>
                  <p:pic>
                    <p:nvPicPr>
                      <p:cNvPr id="0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8213" y="3284538"/>
                        <a:ext cx="3355975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1" name="矩形 8"/>
          <p:cNvSpPr>
            <a:spLocks noChangeArrowheads="1"/>
          </p:cNvSpPr>
          <p:nvPr/>
        </p:nvSpPr>
        <p:spPr bwMode="auto">
          <a:xfrm>
            <a:off x="0" y="3884613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Linearity</a:t>
            </a:r>
            <a:endParaRPr kumimoji="0" lang="zh-TW" altLang="zh-TW" sz="30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6872" name="物件 9"/>
          <p:cNvGraphicFramePr>
            <a:graphicFrameLocks noChangeAspect="1"/>
          </p:cNvGraphicFramePr>
          <p:nvPr/>
        </p:nvGraphicFramePr>
        <p:xfrm>
          <a:off x="811213" y="4762500"/>
          <a:ext cx="6870700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94" name="方程式" r:id="rId8" imgW="2628900" imgH="508000" progId="Equation.3">
                  <p:embed/>
                </p:oleObj>
              </mc:Choice>
              <mc:Fallback>
                <p:oleObj name="方程式" r:id="rId8" imgW="2628900" imgH="508000" progId="Equation.3">
                  <p:embed/>
                  <p:pic>
                    <p:nvPicPr>
                      <p:cNvPr id="0" name="物件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213" y="4762500"/>
                        <a:ext cx="6870700" cy="122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80" y="1124744"/>
            <a:ext cx="8424000" cy="4500000"/>
          </a:xfrm>
          <a:prstGeom prst="rect">
            <a:avLst/>
          </a:prstGeom>
        </p:spPr>
      </p:pic>
      <p:sp>
        <p:nvSpPr>
          <p:cNvPr id="9219" name="矩形 2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Discrete-time Fourier Transform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1"/>
              <p:cNvSpPr txBox="1">
                <a:spLocks noChangeArrowheads="1"/>
              </p:cNvSpPr>
              <p:nvPr/>
            </p:nvSpPr>
            <p:spPr bwMode="auto">
              <a:xfrm>
                <a:off x="899592" y="2636912"/>
                <a:ext cx="1753353" cy="430887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2200" dirty="0" smtClean="0"/>
                  <a:t>periodic in </a:t>
                </a:r>
                <a14:m>
                  <m:oMath xmlns:m="http://schemas.openxmlformats.org/officeDocument/2006/math">
                    <m:r>
                      <a:rPr lang="en-US" altLang="zh-TW" sz="2200" b="0" i="1" smtClean="0">
                        <a:latin typeface="Cambria Math"/>
                      </a:rPr>
                      <m:t>𝑛</m:t>
                    </m:r>
                  </m:oMath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6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592" y="2636912"/>
                <a:ext cx="1753353" cy="430887"/>
              </a:xfrm>
              <a:prstGeom prst="rect">
                <a:avLst/>
              </a:prstGeom>
              <a:blipFill rotWithShape="1">
                <a:blip r:embed="rId4"/>
                <a:stretch>
                  <a:fillRect l="-4530" t="-8571" b="-28571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1"/>
              <p:cNvSpPr txBox="1">
                <a:spLocks noChangeArrowheads="1"/>
              </p:cNvSpPr>
              <p:nvPr/>
            </p:nvSpPr>
            <p:spPr bwMode="auto">
              <a:xfrm>
                <a:off x="972000" y="5374377"/>
                <a:ext cx="1753353" cy="430887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2200" dirty="0" smtClean="0">
                    <a:solidFill>
                      <a:srgbClr val="FF0000"/>
                    </a:solidFill>
                  </a:rPr>
                  <a:t>aperiodic in </a:t>
                </a:r>
                <a14:m>
                  <m:oMath xmlns:m="http://schemas.openxmlformats.org/officeDocument/2006/math">
                    <m:r>
                      <a:rPr lang="en-US" altLang="zh-TW" sz="2200" b="0" i="1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</m:oMath>
                </a14:m>
                <a:endParaRPr lang="zh-TW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2000" y="5374377"/>
                <a:ext cx="1753353" cy="430887"/>
              </a:xfrm>
              <a:prstGeom prst="rect">
                <a:avLst/>
              </a:prstGeom>
              <a:blipFill rotWithShape="1">
                <a:blip r:embed="rId5"/>
                <a:stretch>
                  <a:fillRect l="-4167" t="-8571" b="-28571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1"/>
              <p:cNvSpPr txBox="1">
                <a:spLocks noChangeArrowheads="1"/>
              </p:cNvSpPr>
              <p:nvPr/>
            </p:nvSpPr>
            <p:spPr bwMode="auto">
              <a:xfrm>
                <a:off x="4516926" y="3573016"/>
                <a:ext cx="3168352" cy="338554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 t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2200" dirty="0" smtClean="0">
                    <a:solidFill>
                      <a:schemeClr val="tx1"/>
                    </a:solidFill>
                  </a:rPr>
                  <a:t>discrete and periodic in </a:t>
                </a:r>
                <a14:m>
                  <m:oMath xmlns:m="http://schemas.openxmlformats.org/officeDocument/2006/math">
                    <m:r>
                      <a:rPr lang="zh-TW" altLang="en-US" sz="2200" b="0" i="1" smtClean="0">
                        <a:solidFill>
                          <a:schemeClr val="tx1"/>
                        </a:solidFill>
                        <a:latin typeface="Cambria Math"/>
                      </a:rPr>
                      <m:t>𝜔</m:t>
                    </m:r>
                  </m:oMath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16926" y="3573016"/>
                <a:ext cx="3168352" cy="338554"/>
              </a:xfrm>
              <a:prstGeom prst="rect">
                <a:avLst/>
              </a:prstGeom>
              <a:blipFill rotWithShape="1">
                <a:blip r:embed="rId6"/>
                <a:stretch>
                  <a:fillRect l="-2500" t="-23214" b="-48214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1"/>
              <p:cNvSpPr txBox="1">
                <a:spLocks noChangeArrowheads="1"/>
              </p:cNvSpPr>
              <p:nvPr/>
            </p:nvSpPr>
            <p:spPr bwMode="auto">
              <a:xfrm>
                <a:off x="4518000" y="6377413"/>
                <a:ext cx="3582392" cy="338554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 t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2200" dirty="0" smtClean="0">
                    <a:solidFill>
                      <a:srgbClr val="FF0000"/>
                    </a:solidFill>
                  </a:rPr>
                  <a:t>continuous and periodic in </a:t>
                </a:r>
                <a14:m>
                  <m:oMath xmlns:m="http://schemas.openxmlformats.org/officeDocument/2006/math">
                    <m:r>
                      <a:rPr lang="zh-TW" altLang="en-US" sz="2200" b="0" i="1" smtClean="0">
                        <a:solidFill>
                          <a:srgbClr val="FF0000"/>
                        </a:solidFill>
                        <a:latin typeface="Cambria Math"/>
                      </a:rPr>
                      <m:t>𝜔</m:t>
                    </m:r>
                  </m:oMath>
                </a14:m>
                <a:endParaRPr lang="zh-TW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18000" y="6377413"/>
                <a:ext cx="3582392" cy="338554"/>
              </a:xfrm>
              <a:prstGeom prst="rect">
                <a:avLst/>
              </a:prstGeom>
              <a:blipFill rotWithShape="1">
                <a:blip r:embed="rId7"/>
                <a:stretch>
                  <a:fillRect l="-2041" t="-23214" b="-48214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1"/>
          <p:cNvSpPr txBox="1">
            <a:spLocks noChangeArrowheads="1"/>
          </p:cNvSpPr>
          <p:nvPr/>
        </p:nvSpPr>
        <p:spPr bwMode="auto">
          <a:xfrm>
            <a:off x="2987824" y="1124744"/>
            <a:ext cx="1368152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 dirty="0" smtClean="0"/>
              <a:t>N variables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"/>
              <p:cNvSpPr txBox="1">
                <a:spLocks noChangeArrowheads="1"/>
              </p:cNvSpPr>
              <p:nvPr/>
            </p:nvSpPr>
            <p:spPr bwMode="auto">
              <a:xfrm>
                <a:off x="2987824" y="3789040"/>
                <a:ext cx="936104" cy="584775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 lIns="0" r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</a:pPr>
                <a:r>
                  <a:rPr lang="en-US" altLang="zh-TW" sz="2000" dirty="0" smtClean="0">
                    <a:solidFill>
                      <a:schemeClr val="tx1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0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altLang="zh-TW" sz="20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zh-TW" sz="2000" dirty="0" smtClean="0">
                    <a:solidFill>
                      <a:schemeClr val="tx1"/>
                    </a:solidFill>
                  </a:rPr>
                  <a:t>variables</a:t>
                </a:r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87824" y="3789040"/>
                <a:ext cx="936104" cy="584775"/>
              </a:xfrm>
              <a:prstGeom prst="rect">
                <a:avLst/>
              </a:prstGeom>
              <a:blipFill rotWithShape="1">
                <a:blip r:embed="rId8"/>
                <a:stretch>
                  <a:fillRect l="-16234" r="-15584" b="-20000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字方塊 1"/>
          <p:cNvSpPr txBox="1">
            <a:spLocks noChangeArrowheads="1"/>
          </p:cNvSpPr>
          <p:nvPr/>
        </p:nvSpPr>
        <p:spPr bwMode="auto">
          <a:xfrm>
            <a:off x="6948264" y="1052498"/>
            <a:ext cx="991178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 dirty="0" smtClean="0"/>
              <a:t>N dim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"/>
              <p:cNvSpPr txBox="1">
                <a:spLocks noChangeArrowheads="1"/>
              </p:cNvSpPr>
              <p:nvPr/>
            </p:nvSpPr>
            <p:spPr bwMode="auto">
              <a:xfrm>
                <a:off x="8371490" y="3068960"/>
                <a:ext cx="592998" cy="646331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dirty="0" smtClean="0">
                    <a:solidFill>
                      <a:schemeClr val="tx1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endParaRPr lang="en-US" altLang="zh-TW" dirty="0" smtClean="0">
                  <a:solidFill>
                    <a:schemeClr val="tx1"/>
                  </a:solidFill>
                </a:endParaRPr>
              </a:p>
              <a:p>
                <a:pPr eaLnBrk="1" hangingPunct="1"/>
                <a:r>
                  <a:rPr lang="en-US" altLang="zh-TW" dirty="0" smtClean="0">
                    <a:solidFill>
                      <a:schemeClr val="tx1"/>
                    </a:solidFill>
                  </a:rPr>
                  <a:t>dim</a:t>
                </a:r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71490" y="3068960"/>
                <a:ext cx="592998" cy="646331"/>
              </a:xfrm>
              <a:prstGeom prst="rect">
                <a:avLst/>
              </a:prstGeom>
              <a:blipFill rotWithShape="1">
                <a:blip r:embed="rId9"/>
                <a:stretch>
                  <a:fillRect l="-8163" b="-14151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"/>
              <p:cNvSpPr txBox="1">
                <a:spLocks noChangeArrowheads="1"/>
              </p:cNvSpPr>
              <p:nvPr/>
            </p:nvSpPr>
            <p:spPr bwMode="auto">
              <a:xfrm>
                <a:off x="8083458" y="4139788"/>
                <a:ext cx="448982" cy="400110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𝐼𝑚</m:t>
                      </m:r>
                    </m:oMath>
                  </m:oMathPara>
                </a14:m>
                <a:endParaRPr lang="en-US" altLang="zh-TW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83458" y="4139788"/>
                <a:ext cx="448982" cy="400110"/>
              </a:xfrm>
              <a:prstGeom prst="rect">
                <a:avLst/>
              </a:prstGeom>
              <a:blipFill rotWithShape="1">
                <a:blip r:embed="rId10"/>
                <a:stretch>
                  <a:fillRect r="-9459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"/>
              <p:cNvSpPr txBox="1">
                <a:spLocks noChangeArrowheads="1"/>
              </p:cNvSpPr>
              <p:nvPr/>
            </p:nvSpPr>
            <p:spPr bwMode="auto">
              <a:xfrm>
                <a:off x="8604448" y="4293096"/>
                <a:ext cx="183252" cy="307777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en-US" altLang="zh-TW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04448" y="4293096"/>
                <a:ext cx="183252" cy="307777"/>
              </a:xfrm>
              <a:prstGeom prst="rect">
                <a:avLst/>
              </a:prstGeom>
              <a:blipFill rotWithShape="1">
                <a:blip r:embed="rId11"/>
                <a:stretch>
                  <a:fillRect l="-32258" r="-32258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"/>
              <p:cNvSpPr txBox="1">
                <a:spLocks noChangeArrowheads="1"/>
              </p:cNvSpPr>
              <p:nvPr/>
            </p:nvSpPr>
            <p:spPr bwMode="auto">
              <a:xfrm>
                <a:off x="8658194" y="4694038"/>
                <a:ext cx="319814" cy="307777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𝑅𝑒</m:t>
                      </m:r>
                    </m:oMath>
                  </m:oMathPara>
                </a14:m>
                <a:endParaRPr lang="en-US" altLang="zh-TW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58194" y="4694038"/>
                <a:ext cx="319814" cy="307777"/>
              </a:xfrm>
              <a:prstGeom prst="rect">
                <a:avLst/>
              </a:prstGeom>
              <a:blipFill rotWithShape="1">
                <a:blip r:embed="rId12"/>
                <a:stretch>
                  <a:fillRect l="-26415" r="-18868" b="-5882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字方塊 1"/>
          <p:cNvSpPr txBox="1">
            <a:spLocks noChangeArrowheads="1"/>
          </p:cNvSpPr>
          <p:nvPr/>
        </p:nvSpPr>
        <p:spPr bwMode="auto">
          <a:xfrm>
            <a:off x="8264286" y="5176756"/>
            <a:ext cx="495589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r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 dirty="0" smtClean="0"/>
              <a:t>(1,0)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1547664" y="1052498"/>
                <a:ext cx="43621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1052498"/>
                <a:ext cx="436210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3690155" y="1588730"/>
                <a:ext cx="54072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𝐹𝑆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0155" y="1588730"/>
                <a:ext cx="540724" cy="40011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3045282" y="2132856"/>
                <a:ext cx="39421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5282" y="2132856"/>
                <a:ext cx="394210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107504" y="3336086"/>
                <a:ext cx="108012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𝑁</m:t>
                      </m:r>
                      <m:r>
                        <a:rPr lang="en-US" altLang="zh-TW" sz="20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→∞</m:t>
                      </m:r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336086"/>
                <a:ext cx="1080120" cy="40011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2123727" y="3881372"/>
                <a:ext cx="60162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𝑥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[</m:t>
                      </m:r>
                      <m:r>
                        <a:rPr lang="en-US" altLang="zh-TW" sz="2000" i="1">
                          <a:latin typeface="Cambria Math"/>
                        </a:rPr>
                        <m:t>𝑛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7" y="3881372"/>
                <a:ext cx="601625" cy="400110"/>
              </a:xfrm>
              <a:prstGeom prst="rect">
                <a:avLst/>
              </a:prstGeom>
              <a:blipFill rotWithShape="1">
                <a:blip r:embed="rId17"/>
                <a:stretch>
                  <a:fillRect r="-15152" b="-153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3741473" y="4325034"/>
                <a:ext cx="40947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1473" y="4325034"/>
                <a:ext cx="409471" cy="40011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3547477" y="3195494"/>
                <a:ext cx="108012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→0</m:t>
                      </m:r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7477" y="3195494"/>
                <a:ext cx="1080120" cy="400110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5438531" y="980728"/>
                <a:ext cx="75443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US" altLang="zh-TW" sz="2000" b="0" dirty="0" smtClean="0"/>
              </a:p>
              <a:p>
                <a:pPr eaLnBrk="1" hangingPunct="1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(2</m:t>
                      </m:r>
                      <m:r>
                        <a:rPr lang="zh-TW" alt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𝜋</m:t>
                      </m:r>
                      <m:r>
                        <a:rPr lang="en-US" altLang="zh-TW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8531" y="980728"/>
                <a:ext cx="754437" cy="584775"/>
              </a:xfrm>
              <a:prstGeom prst="rect">
                <a:avLst/>
              </a:prstGeom>
              <a:blipFill rotWithShape="1">
                <a:blip r:embed="rId20"/>
                <a:stretch>
                  <a:fillRect b="-104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7206033" y="2063283"/>
                <a:ext cx="39094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6033" y="2063283"/>
                <a:ext cx="390940" cy="400110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矩形 18"/>
          <p:cNvSpPr/>
          <p:nvPr/>
        </p:nvSpPr>
        <p:spPr>
          <a:xfrm>
            <a:off x="5304455" y="2245856"/>
            <a:ext cx="5784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/>
              <a:t>012</a:t>
            </a:r>
            <a:endParaRPr lang="zh-TW" altLang="en-US" sz="2000" dirty="0"/>
          </a:p>
        </p:txBody>
      </p:sp>
      <p:sp>
        <p:nvSpPr>
          <p:cNvPr id="21" name="矩形 20"/>
          <p:cNvSpPr/>
          <p:nvPr/>
        </p:nvSpPr>
        <p:spPr>
          <a:xfrm>
            <a:off x="5071891" y="2852936"/>
            <a:ext cx="314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 smtClean="0"/>
              <a:t>0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5436096" y="3052991"/>
                <a:ext cx="42499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3052991"/>
                <a:ext cx="424995" cy="400110"/>
              </a:xfrm>
              <a:prstGeom prst="rect">
                <a:avLst/>
              </a:prstGeom>
              <a:blipFill rotWithShape="1">
                <a:blip r:embed="rId22"/>
                <a:stretch>
                  <a:fillRect r="-5797" b="-15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/>
              <p:cNvSpPr/>
              <p:nvPr/>
            </p:nvSpPr>
            <p:spPr>
              <a:xfrm>
                <a:off x="5991831" y="2852936"/>
                <a:ext cx="64101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zh-TW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矩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1831" y="2852936"/>
                <a:ext cx="641019" cy="400110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/>
              <p:cNvSpPr/>
              <p:nvPr/>
            </p:nvSpPr>
            <p:spPr>
              <a:xfrm>
                <a:off x="6918447" y="2352789"/>
                <a:ext cx="42499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矩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8447" y="2352789"/>
                <a:ext cx="424995" cy="400110"/>
              </a:xfrm>
              <a:prstGeom prst="rect">
                <a:avLst/>
              </a:prstGeom>
              <a:blipFill rotWithShape="1">
                <a:blip r:embed="rId24"/>
                <a:stretch>
                  <a:fillRect r="-42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7092280" y="2624538"/>
                <a:ext cx="43396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000" i="1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2624538"/>
                <a:ext cx="433965" cy="400110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/>
              <p:cNvSpPr/>
              <p:nvPr/>
            </p:nvSpPr>
            <p:spPr>
              <a:xfrm>
                <a:off x="6659100" y="3068960"/>
                <a:ext cx="1081252" cy="4683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zh-TW" alt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矩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9100" y="3068960"/>
                <a:ext cx="1081252" cy="468398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/>
              <p:cNvSpPr/>
              <p:nvPr/>
            </p:nvSpPr>
            <p:spPr>
              <a:xfrm>
                <a:off x="5549203" y="3862455"/>
                <a:ext cx="54284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2</m:t>
                      </m:r>
                      <m:r>
                        <a:rPr lang="zh-TW" altLang="en-US" sz="2000" i="1">
                          <a:solidFill>
                            <a:srgbClr val="C00000"/>
                          </a:solidFill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矩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203" y="3862455"/>
                <a:ext cx="542841" cy="400110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/>
              <p:cNvSpPr/>
              <p:nvPr/>
            </p:nvSpPr>
            <p:spPr>
              <a:xfrm>
                <a:off x="5124208" y="4869160"/>
                <a:ext cx="42499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矩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208" y="4869160"/>
                <a:ext cx="424995" cy="400110"/>
              </a:xfrm>
              <a:prstGeom prst="rect">
                <a:avLst/>
              </a:prstGeom>
              <a:blipFill rotWithShape="1">
                <a:blip r:embed="rId28"/>
                <a:stretch>
                  <a:fillRect r="-8696" b="-15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 37"/>
              <p:cNvSpPr/>
              <p:nvPr/>
            </p:nvSpPr>
            <p:spPr>
              <a:xfrm>
                <a:off x="6660232" y="5261138"/>
                <a:ext cx="114907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+2</m:t>
                      </m:r>
                      <m:r>
                        <a:rPr lang="zh-TW" alt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矩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5261138"/>
                <a:ext cx="1149073" cy="400110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218" name="群組 9217"/>
          <p:cNvGrpSpPr/>
          <p:nvPr/>
        </p:nvGrpSpPr>
        <p:grpSpPr>
          <a:xfrm>
            <a:off x="7296446" y="3933056"/>
            <a:ext cx="956429" cy="410112"/>
            <a:chOff x="4767699" y="5744161"/>
            <a:chExt cx="956429" cy="4101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矩形 38"/>
                <p:cNvSpPr/>
                <p:nvPr/>
              </p:nvSpPr>
              <p:spPr>
                <a:xfrm>
                  <a:off x="4767699" y="5744161"/>
                  <a:ext cx="956429" cy="41011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US" altLang="zh-TW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TW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𝑗</m:t>
                            </m:r>
                            <m:r>
                              <a:rPr lang="zh-TW" alt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𝜔</m:t>
                            </m:r>
                          </m:sup>
                        </m:sSup>
                        <m:r>
                          <a:rPr lang="en-US" altLang="zh-TW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矩形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7699" y="5744161"/>
                  <a:ext cx="956429" cy="410112"/>
                </a:xfrm>
                <a:prstGeom prst="rect">
                  <a:avLst/>
                </a:prstGeom>
                <a:blipFill rotWithShape="1">
                  <a:blip r:embed="rId30"/>
                  <a:stretch>
                    <a:fillRect r="-3185" b="-1492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217" name="直線接點 9216"/>
            <p:cNvCxnSpPr/>
            <p:nvPr/>
          </p:nvCxnSpPr>
          <p:spPr>
            <a:xfrm>
              <a:off x="5351351" y="5978378"/>
              <a:ext cx="144000" cy="0"/>
            </a:xfrm>
            <a:prstGeom prst="line">
              <a:avLst/>
            </a:prstGeom>
            <a:ln w="1905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矩形 42"/>
              <p:cNvSpPr/>
              <p:nvPr/>
            </p:nvSpPr>
            <p:spPr>
              <a:xfrm>
                <a:off x="4407659" y="5539168"/>
                <a:ext cx="956429" cy="4101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矩形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7659" y="5539168"/>
                <a:ext cx="956429" cy="410112"/>
              </a:xfrm>
              <a:prstGeom prst="rect">
                <a:avLst/>
              </a:prstGeom>
              <a:blipFill rotWithShape="1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矩形 43"/>
              <p:cNvSpPr/>
              <p:nvPr/>
            </p:nvSpPr>
            <p:spPr>
              <a:xfrm>
                <a:off x="7092280" y="4891096"/>
                <a:ext cx="522031" cy="4101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sup>
                      </m:sSup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矩形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4891096"/>
                <a:ext cx="522031" cy="410112"/>
              </a:xfrm>
              <a:prstGeom prst="rect">
                <a:avLst/>
              </a:prstGeom>
              <a:blipFill rotWithShape="1">
                <a:blip r:embed="rId32"/>
                <a:stretch>
                  <a:fillRect r="-11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1" name="橢圓 9220"/>
          <p:cNvSpPr/>
          <p:nvPr/>
        </p:nvSpPr>
        <p:spPr>
          <a:xfrm>
            <a:off x="4428900" y="5562616"/>
            <a:ext cx="756000" cy="360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457200" algn="ctr">
              <a:spcBef>
                <a:spcPts val="600"/>
              </a:spcBef>
            </a:pPr>
            <a:endParaRPr lang="zh-TW" altLang="en-US" sz="3500" b="1" i="1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矩形 46"/>
              <p:cNvSpPr/>
              <p:nvPr/>
            </p:nvSpPr>
            <p:spPr>
              <a:xfrm>
                <a:off x="5220072" y="5805264"/>
                <a:ext cx="1709207" cy="4101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+2</m:t>
                          </m:r>
                          <m:r>
                            <a:rPr lang="zh-TW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𝜋</m:t>
                          </m:r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矩形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5805264"/>
                <a:ext cx="1709207" cy="410112"/>
              </a:xfrm>
              <a:prstGeom prst="rect">
                <a:avLst/>
              </a:prstGeom>
              <a:blipFill rotWithShape="1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橢圓 47"/>
          <p:cNvSpPr/>
          <p:nvPr/>
        </p:nvSpPr>
        <p:spPr>
          <a:xfrm>
            <a:off x="5512567" y="5790139"/>
            <a:ext cx="1260000" cy="432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457200" algn="ctr">
              <a:spcBef>
                <a:spcPts val="600"/>
              </a:spcBef>
            </a:pPr>
            <a:endParaRPr lang="zh-TW" altLang="en-US" sz="3500" b="1" i="1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cxnSp>
        <p:nvCxnSpPr>
          <p:cNvPr id="9223" name="直線單箭頭接點 9222"/>
          <p:cNvCxnSpPr>
            <a:stCxn id="48" idx="7"/>
          </p:cNvCxnSpPr>
          <p:nvPr/>
        </p:nvCxnSpPr>
        <p:spPr>
          <a:xfrm flipV="1">
            <a:off x="6588044" y="5624744"/>
            <a:ext cx="216204" cy="22866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橢圓 50"/>
          <p:cNvSpPr/>
          <p:nvPr/>
        </p:nvSpPr>
        <p:spPr>
          <a:xfrm>
            <a:off x="6671264" y="5292718"/>
            <a:ext cx="1044000" cy="360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457200" algn="ctr">
              <a:spcBef>
                <a:spcPts val="600"/>
              </a:spcBef>
            </a:pPr>
            <a:endParaRPr lang="zh-TW" altLang="en-US" sz="3500" b="1" i="1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矩形 44"/>
              <p:cNvSpPr/>
              <p:nvPr/>
            </p:nvSpPr>
            <p:spPr>
              <a:xfrm>
                <a:off x="3045282" y="4743510"/>
                <a:ext cx="39421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45" name="矩形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5282" y="4743510"/>
                <a:ext cx="394210" cy="400110"/>
              </a:xfrm>
              <a:prstGeom prst="rect">
                <a:avLst/>
              </a:prstGeom>
              <a:blipFill rotWithShape="1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物件 1"/>
          <p:cNvGraphicFramePr>
            <a:graphicFrameLocks noChangeAspect="1"/>
          </p:cNvGraphicFramePr>
          <p:nvPr/>
        </p:nvGraphicFramePr>
        <p:xfrm>
          <a:off x="1028700" y="333375"/>
          <a:ext cx="4113213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14" name="方程式" r:id="rId4" imgW="1206500" imgH="228600" progId="Equation.3">
                  <p:embed/>
                </p:oleObj>
              </mc:Choice>
              <mc:Fallback>
                <p:oleObj name="方程式" r:id="rId4" imgW="1206500" imgH="22860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333375"/>
                        <a:ext cx="4113213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1" name="矩形 2"/>
          <p:cNvSpPr>
            <a:spLocks noChangeArrowheads="1"/>
          </p:cNvSpPr>
          <p:nvPr/>
        </p:nvSpPr>
        <p:spPr bwMode="auto">
          <a:xfrm>
            <a:off x="0" y="1101725"/>
            <a:ext cx="91440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Time/Frequency Shift</a:t>
            </a:r>
            <a:endParaRPr kumimoji="0" lang="zh-TW" altLang="zh-TW" sz="30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7892" name="物件 3"/>
          <p:cNvGraphicFramePr>
            <a:graphicFrameLocks noChangeAspect="1"/>
          </p:cNvGraphicFramePr>
          <p:nvPr/>
        </p:nvGraphicFramePr>
        <p:xfrm>
          <a:off x="852488" y="1954213"/>
          <a:ext cx="4781550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15" name="方程式" r:id="rId6" imgW="1828800" imgH="508000" progId="Equation.3">
                  <p:embed/>
                </p:oleObj>
              </mc:Choice>
              <mc:Fallback>
                <p:oleObj name="方程式" r:id="rId6" imgW="1828800" imgH="5080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488" y="1954213"/>
                        <a:ext cx="4781550" cy="122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3" name="矩形 4"/>
          <p:cNvSpPr>
            <a:spLocks noChangeArrowheads="1"/>
          </p:cNvSpPr>
          <p:nvPr/>
        </p:nvSpPr>
        <p:spPr bwMode="auto">
          <a:xfrm>
            <a:off x="0" y="381317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Conjugation</a:t>
            </a:r>
            <a:endParaRPr kumimoji="0" lang="zh-TW" altLang="zh-TW" sz="30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7894" name="物件 5"/>
          <p:cNvGraphicFramePr>
            <a:graphicFrameLocks noChangeAspect="1"/>
          </p:cNvGraphicFramePr>
          <p:nvPr/>
        </p:nvGraphicFramePr>
        <p:xfrm>
          <a:off x="1033463" y="4710113"/>
          <a:ext cx="5048250" cy="178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16" name="方程式" r:id="rId8" imgW="1930400" imgH="736600" progId="Equation.3">
                  <p:embed/>
                </p:oleObj>
              </mc:Choice>
              <mc:Fallback>
                <p:oleObj name="方程式" r:id="rId8" imgW="1930400" imgH="7366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3463" y="4710113"/>
                        <a:ext cx="5048250" cy="178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" y="188913"/>
            <a:ext cx="6858000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物件 1"/>
          <p:cNvGraphicFramePr>
            <a:graphicFrameLocks noChangeAspect="1"/>
          </p:cNvGraphicFramePr>
          <p:nvPr/>
        </p:nvGraphicFramePr>
        <p:xfrm>
          <a:off x="1028700" y="333375"/>
          <a:ext cx="4113213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65" name="方程式" r:id="rId4" imgW="1206500" imgH="228600" progId="Equation.3">
                  <p:embed/>
                </p:oleObj>
              </mc:Choice>
              <mc:Fallback>
                <p:oleObj name="方程式" r:id="rId4" imgW="1206500" imgH="22860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333375"/>
                        <a:ext cx="4113213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39" name="矩形 2"/>
          <p:cNvSpPr>
            <a:spLocks noChangeArrowheads="1"/>
          </p:cNvSpPr>
          <p:nvPr/>
        </p:nvSpPr>
        <p:spPr bwMode="auto">
          <a:xfrm>
            <a:off x="0" y="1101725"/>
            <a:ext cx="91440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Differencing/Accumulation</a:t>
            </a:r>
            <a:endParaRPr kumimoji="0" lang="zh-TW" altLang="zh-TW" sz="3000" baseline="-2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9940" name="物件 3"/>
          <p:cNvGraphicFramePr>
            <a:graphicFrameLocks noChangeAspect="1"/>
          </p:cNvGraphicFramePr>
          <p:nvPr/>
        </p:nvGraphicFramePr>
        <p:xfrm>
          <a:off x="611188" y="1989138"/>
          <a:ext cx="8326437" cy="165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66" name="方程式" r:id="rId6" imgW="3530600" imgH="711200" progId="Equation.3">
                  <p:embed/>
                </p:oleObj>
              </mc:Choice>
              <mc:Fallback>
                <p:oleObj name="方程式" r:id="rId6" imgW="3530600" imgH="7112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989138"/>
                        <a:ext cx="8326437" cy="165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1" name="矩形 4"/>
          <p:cNvSpPr>
            <a:spLocks noChangeArrowheads="1"/>
          </p:cNvSpPr>
          <p:nvPr/>
        </p:nvSpPr>
        <p:spPr bwMode="auto">
          <a:xfrm>
            <a:off x="0" y="381317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 Reversal</a:t>
            </a:r>
            <a:endParaRPr kumimoji="0" lang="zh-TW" altLang="zh-TW" sz="3000" baseline="-2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9942" name="物件 5"/>
          <p:cNvGraphicFramePr>
            <a:graphicFrameLocks noChangeAspect="1"/>
          </p:cNvGraphicFramePr>
          <p:nvPr/>
        </p:nvGraphicFramePr>
        <p:xfrm>
          <a:off x="717550" y="4652963"/>
          <a:ext cx="3619500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67" name="方程式" r:id="rId8" imgW="1384300" imgH="228600" progId="Equation.3">
                  <p:embed/>
                </p:oleObj>
              </mc:Choice>
              <mc:Fallback>
                <p:oleObj name="方程式" r:id="rId8" imgW="1384300" imgH="2286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550" y="4652963"/>
                        <a:ext cx="3619500" cy="55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矩形 2"/>
          <p:cNvSpPr>
            <a:spLocks noChangeArrowheads="1"/>
          </p:cNvSpPr>
          <p:nvPr/>
        </p:nvSpPr>
        <p:spPr bwMode="auto">
          <a:xfrm>
            <a:off x="0" y="80873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kumimoji="0" lang="en-US" altLang="zh-TW" sz="3600" b="1" u="sng" dirty="0" smtClean="0">
                <a:solidFill>
                  <a:srgbClr val="000000"/>
                </a:solidFill>
                <a:latin typeface="Times New Roman" pitchFamily="18" charset="0"/>
              </a:rPr>
              <a:t>Differentiation</a:t>
            </a:r>
            <a:r>
              <a:rPr kumimoji="0" lang="en-US" altLang="zh-TW" sz="26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zh-TW" sz="2600" dirty="0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en-US" altLang="zh-TW" sz="2600" dirty="0" smtClean="0">
                <a:solidFill>
                  <a:srgbClr val="FF0000"/>
                </a:solidFill>
                <a:latin typeface="Times New Roman" pitchFamily="18" charset="0"/>
              </a:rPr>
              <a:t>p.35 </a:t>
            </a:r>
            <a:r>
              <a:rPr lang="en-US" altLang="zh-TW" sz="2600" dirty="0">
                <a:solidFill>
                  <a:srgbClr val="FF0000"/>
                </a:solidFill>
                <a:latin typeface="Times New Roman" pitchFamily="18" charset="0"/>
              </a:rPr>
              <a:t>of 4.0</a:t>
            </a:r>
            <a:r>
              <a:rPr lang="en-US" altLang="zh-TW" sz="2600" dirty="0" smtClean="0">
                <a:solidFill>
                  <a:srgbClr val="FF0000"/>
                </a:solidFill>
                <a:latin typeface="Times New Roman" pitchFamily="18" charset="0"/>
              </a:rPr>
              <a:t>)</a:t>
            </a:r>
            <a:endParaRPr lang="en-US" altLang="zh-TW" sz="2600" b="1" u="sng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628" name="文字方塊 1"/>
          <p:cNvSpPr txBox="1">
            <a:spLocks noChangeArrowheads="1"/>
          </p:cNvSpPr>
          <p:nvPr/>
        </p:nvSpPr>
        <p:spPr bwMode="auto">
          <a:xfrm>
            <a:off x="1476375" y="5130477"/>
            <a:ext cx="6548438" cy="153888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Enhancing higher frequencies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De-emphasizing lower frequencies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Deleting DC term ( =0 for </a:t>
            </a:r>
            <a:r>
              <a:rPr lang="el-GR" altLang="zh-TW" sz="2800" i="1" dirty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=0</a:t>
            </a:r>
            <a:r>
              <a:rPr lang="en-US" altLang="zh-TW" sz="2800" dirty="0" smtClean="0">
                <a:latin typeface="Arial" charset="0"/>
                <a:cs typeface="Arial" charset="0"/>
              </a:rPr>
              <a:t>)</a:t>
            </a:r>
            <a:endParaRPr lang="zh-TW" altLang="en-US" sz="800" dirty="0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0631366"/>
              </p:ext>
            </p:extLst>
          </p:nvPr>
        </p:nvGraphicFramePr>
        <p:xfrm>
          <a:off x="1702296" y="1330152"/>
          <a:ext cx="373380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629" name="方程式" r:id="rId4" imgW="1447560" imgH="368280" progId="Equation.3">
                  <p:embed/>
                </p:oleObj>
              </mc:Choice>
              <mc:Fallback>
                <p:oleObj name="方程式" r:id="rId4" imgW="144756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2296" y="1330152"/>
                        <a:ext cx="3733800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圖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955776"/>
            <a:ext cx="4233672" cy="2057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5724128" y="4479503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4479503"/>
                <a:ext cx="432048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2843808" y="3068960"/>
                <a:ext cx="576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4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3068960"/>
                <a:ext cx="576064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3923928" y="3068960"/>
                <a:ext cx="11521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3068960"/>
                <a:ext cx="1152128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5292080" y="3683025"/>
                <a:ext cx="15841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4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US" altLang="zh-TW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3683025"/>
                <a:ext cx="1584176" cy="461665"/>
              </a:xfrm>
              <a:prstGeom prst="rect">
                <a:avLst/>
              </a:prstGeom>
              <a:blipFill rotWithShape="1">
                <a:blip r:embed="rId10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1562182" y="2276872"/>
                <a:ext cx="509805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3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  <m:r>
                            <a:rPr lang="zh-TW" altLang="en-US" sz="3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⋅</m:t>
                          </m:r>
                          <m:r>
                            <a:rPr lang="en-US" altLang="zh-TW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altLang="zh-TW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TW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altLang="zh-TW" sz="3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zh-TW" altLang="en-US" sz="3000" i="1">
                          <a:solidFill>
                            <a:schemeClr val="tx1"/>
                          </a:solidFill>
                          <a:latin typeface="Cambria Math"/>
                        </a:rPr>
                        <m:t>⋅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altLang="zh-TW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TW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TW" altLang="en-US" sz="3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182" y="2276872"/>
                <a:ext cx="5098050" cy="55399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535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矩形 2"/>
          <p:cNvSpPr>
            <a:spLocks noChangeArrowheads="1"/>
          </p:cNvSpPr>
          <p:nvPr/>
        </p:nvSpPr>
        <p:spPr bwMode="auto">
          <a:xfrm>
            <a:off x="0" y="80873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kumimoji="0" lang="en-US" altLang="zh-TW" sz="3600" b="1" u="sng" dirty="0" smtClean="0">
                <a:solidFill>
                  <a:srgbClr val="000000"/>
                </a:solidFill>
                <a:latin typeface="Times New Roman" pitchFamily="18" charset="0"/>
              </a:rPr>
              <a:t>Integration</a:t>
            </a:r>
            <a:r>
              <a:rPr kumimoji="0" lang="en-US" altLang="zh-TW" sz="2600" dirty="0" smtClean="0">
                <a:solidFill>
                  <a:srgbClr val="FF0000"/>
                </a:solidFill>
                <a:latin typeface="Times New Roman" pitchFamily="18" charset="0"/>
              </a:rPr>
              <a:t> (p.36 of 4.0)</a:t>
            </a:r>
            <a:endParaRPr kumimoji="0" lang="en-US" altLang="zh-TW" sz="26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7653" name="文字方塊 1"/>
          <p:cNvSpPr txBox="1">
            <a:spLocks noChangeArrowheads="1"/>
          </p:cNvSpPr>
          <p:nvPr/>
        </p:nvSpPr>
        <p:spPr bwMode="auto">
          <a:xfrm>
            <a:off x="3895725" y="5767388"/>
            <a:ext cx="1655763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/>
              <a:t>Accumulation</a:t>
            </a:r>
          </a:p>
          <a:p>
            <a:pPr eaLnBrk="1" hangingPunct="1"/>
            <a:endParaRPr lang="zh-TW" altLang="en-US" sz="800"/>
          </a:p>
        </p:txBody>
      </p:sp>
      <p:sp>
        <p:nvSpPr>
          <p:cNvPr id="27655" name="文字方塊 1"/>
          <p:cNvSpPr txBox="1">
            <a:spLocks noChangeArrowheads="1"/>
          </p:cNvSpPr>
          <p:nvPr/>
        </p:nvSpPr>
        <p:spPr bwMode="auto">
          <a:xfrm>
            <a:off x="1182688" y="5012883"/>
            <a:ext cx="7350125" cy="172354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400"/>
              </a:spcAft>
            </a:pP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Enhancing lower frequencies (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accumulation 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effect)</a:t>
            </a:r>
          </a:p>
          <a:p>
            <a:pPr eaLnBrk="1" hangingPunct="1">
              <a:spcBef>
                <a:spcPts val="0"/>
              </a:spcBef>
              <a:spcAft>
                <a:spcPts val="400"/>
              </a:spcAft>
            </a:pP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De-emphasizing higher frequencies</a:t>
            </a:r>
          </a:p>
          <a:p>
            <a:pPr eaLnBrk="1" hangingPunct="1">
              <a:spcBef>
                <a:spcPts val="0"/>
              </a:spcBef>
              <a:spcAft>
                <a:spcPts val="400"/>
              </a:spcAft>
            </a:pP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                           (smoothing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effect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spcBef>
                <a:spcPts val="0"/>
              </a:spcBef>
              <a:spcAft>
                <a:spcPts val="400"/>
              </a:spcAft>
            </a:pP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Undefined for </a:t>
            </a:r>
            <a:r>
              <a:rPr lang="el-GR" altLang="zh-TW" sz="2400" i="1" dirty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=0</a:t>
            </a:r>
            <a:endParaRPr lang="zh-TW" altLang="en-US" sz="2400" dirty="0"/>
          </a:p>
        </p:txBody>
      </p:sp>
      <p:graphicFrame>
        <p:nvGraphicFramePr>
          <p:cNvPr id="8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356644"/>
              </p:ext>
            </p:extLst>
          </p:nvPr>
        </p:nvGraphicFramePr>
        <p:xfrm>
          <a:off x="1610192" y="1227080"/>
          <a:ext cx="5410080" cy="761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53" name="方程式" r:id="rId4" imgW="2705040" imgH="380880" progId="Equation.3">
                  <p:embed/>
                </p:oleObj>
              </mc:Choice>
              <mc:Fallback>
                <p:oleObj name="方程式" r:id="rId4" imgW="270504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0192" y="1227080"/>
                        <a:ext cx="5410080" cy="761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群組 3"/>
          <p:cNvGrpSpPr/>
          <p:nvPr/>
        </p:nvGrpSpPr>
        <p:grpSpPr>
          <a:xfrm>
            <a:off x="5328592" y="1772816"/>
            <a:ext cx="1259632" cy="660030"/>
            <a:chOff x="6390456" y="1988840"/>
            <a:chExt cx="1259632" cy="660030"/>
          </a:xfrm>
        </p:grpSpPr>
        <p:sp>
          <p:nvSpPr>
            <p:cNvPr id="9" name="文字方塊 8"/>
            <p:cNvSpPr txBox="1"/>
            <p:nvPr/>
          </p:nvSpPr>
          <p:spPr>
            <a:xfrm>
              <a:off x="6390456" y="2224138"/>
              <a:ext cx="1259632" cy="4247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1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r>
                <a:rPr kumimoji="0" lang="en-US" altLang="zh-TW" sz="2400" kern="100" dirty="0" smtClean="0">
                  <a:solidFill>
                    <a:srgbClr val="000000"/>
                  </a:solidFill>
                  <a:latin typeface="Times New Roman"/>
                  <a:ea typeface="標楷體"/>
                </a:rPr>
                <a:t>dc </a:t>
              </a:r>
              <a:r>
                <a:rPr kumimoji="0" lang="en-US" altLang="zh-TW" sz="2400" kern="100" dirty="0">
                  <a:solidFill>
                    <a:srgbClr val="000000"/>
                  </a:solidFill>
                  <a:latin typeface="Times New Roman"/>
                  <a:ea typeface="標楷體"/>
                </a:rPr>
                <a:t>term</a:t>
              </a:r>
              <a:endParaRPr kumimoji="0" lang="en-US" altLang="zh-TW" sz="2400" kern="100" dirty="0">
                <a:solidFill>
                  <a:prstClr val="black"/>
                </a:solidFill>
                <a:latin typeface="Times New Roman"/>
                <a:ea typeface="標楷體"/>
              </a:endParaRPr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 flipV="1">
              <a:off x="7020272" y="1988840"/>
              <a:ext cx="0" cy="2873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pic>
        <p:nvPicPr>
          <p:cNvPr id="5" name="圖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356992"/>
            <a:ext cx="3429000" cy="17647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3275856" y="2278998"/>
                <a:ext cx="2204038" cy="566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den>
                          </m:f>
                        </m:e>
                      </m:box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𝑗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90</m:t>
                          </m:r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2278998"/>
                <a:ext cx="2204038" cy="56688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1706198" y="2766961"/>
                <a:ext cx="4666002" cy="6423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ox>
                            <m:box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zh-TW" altLang="en-US" sz="2400" b="0" i="1" smtClean="0">
                                      <a:latin typeface="Cambria Math"/>
                                    </a:rPr>
                                    <m:t>𝜔</m:t>
                                  </m:r>
                                </m:den>
                              </m:f>
                            </m:e>
                          </m:box>
                        </m:e>
                      </m:d>
                      <m:r>
                        <a:rPr lang="zh-TW" altLang="en-US" sz="2400" i="1">
                          <a:latin typeface="Cambria Math"/>
                        </a:rPr>
                        <m:t>⋅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𝑋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(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400" i="1"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ox>
                            <m:boxPr>
                              <m:ctrlP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TW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zh-TW" alt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</m:den>
                              </m:f>
                            </m:e>
                          </m:box>
                        </m:e>
                      </m:d>
                      <m:r>
                        <a:rPr lang="zh-TW" altLang="en-US" sz="2400" i="1">
                          <a:solidFill>
                            <a:schemeClr val="tx1"/>
                          </a:solidFill>
                          <a:latin typeface="Cambria Math"/>
                        </a:rPr>
                        <m:t>⋅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198" y="2766961"/>
                <a:ext cx="4666002" cy="64235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1619672" y="3940039"/>
                <a:ext cx="105650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/>
                        </a:rPr>
                        <m:t>𝑋</m:t>
                      </m:r>
                      <m:r>
                        <a:rPr lang="en-US" altLang="zh-TW" sz="2400" i="1" smtClean="0">
                          <a:latin typeface="Cambria Math"/>
                        </a:rPr>
                        <m:t>(</m:t>
                      </m:r>
                      <m:r>
                        <a:rPr lang="en-US" altLang="zh-TW" sz="2400" i="1" smtClean="0">
                          <a:latin typeface="Cambria Math"/>
                        </a:rPr>
                        <m:t>𝑗</m:t>
                      </m:r>
                      <m:r>
                        <a:rPr lang="zh-TW" altLang="en-US" sz="2400" i="1">
                          <a:latin typeface="Cambria Math"/>
                        </a:rPr>
                        <m:t>𝜔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3940039"/>
                <a:ext cx="1056508" cy="461665"/>
              </a:xfrm>
              <a:prstGeom prst="rect">
                <a:avLst/>
              </a:prstGeom>
              <a:blipFill rotWithShape="1">
                <a:blip r:embed="rId9"/>
                <a:stretch>
                  <a:fillRect r="-1156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5314785" y="4660119"/>
                <a:ext cx="4831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785" y="4660119"/>
                <a:ext cx="483146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4355976" y="3609616"/>
                <a:ext cx="636072" cy="5260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ox>
                            <m:boxPr>
                              <m:ctrlPr>
                                <a:rPr lang="en-US" altLang="zh-TW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TW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zh-TW" altLang="en-US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</m:den>
                              </m:f>
                            </m:e>
                          </m:box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3609616"/>
                <a:ext cx="636072" cy="52604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754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矩形 2"/>
          <p:cNvSpPr>
            <a:spLocks noChangeArrowheads="1"/>
          </p:cNvSpPr>
          <p:nvPr/>
        </p:nvSpPr>
        <p:spPr bwMode="auto">
          <a:xfrm>
            <a:off x="0" y="165100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Differencing/Accumulation</a:t>
            </a:r>
          </a:p>
        </p:txBody>
      </p:sp>
      <p:sp>
        <p:nvSpPr>
          <p:cNvPr id="43012" name="文字方塊 1"/>
          <p:cNvSpPr txBox="1">
            <a:spLocks noChangeArrowheads="1"/>
          </p:cNvSpPr>
          <p:nvPr/>
        </p:nvSpPr>
        <p:spPr bwMode="auto">
          <a:xfrm>
            <a:off x="4499992" y="2780928"/>
            <a:ext cx="3924300" cy="10895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Enhancing higher frequencies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De-emphasizing lower </a:t>
            </a:r>
            <a:r>
              <a:rPr lang="en-US" altLang="zh-TW" sz="2400" dirty="0" err="1">
                <a:latin typeface="Times New Roman" pitchFamily="18" charset="0"/>
                <a:cs typeface="Times New Roman" pitchFamily="18" charset="0"/>
              </a:rPr>
              <a:t>freq</a:t>
            </a:r>
            <a:endParaRPr lang="en-US" altLang="zh-TW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Deleting DC term</a:t>
            </a:r>
            <a:endParaRPr lang="zh-TW" altLang="en-US" sz="700" dirty="0"/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3995936" y="4176533"/>
            <a:ext cx="4572000" cy="62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marL="0"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Differencing/Accumulation</a:t>
            </a:r>
            <a:endParaRPr kumimoji="0" lang="zh-TW" altLang="zh-TW" sz="2600" baseline="-2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2839817"/>
              </p:ext>
            </p:extLst>
          </p:nvPr>
        </p:nvGraphicFramePr>
        <p:xfrm>
          <a:off x="4139952" y="4933951"/>
          <a:ext cx="4987188" cy="1899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85" name="方程式" r:id="rId4" imgW="2933640" imgH="1117440" progId="Equation.3">
                  <p:embed/>
                </p:oleObj>
              </mc:Choice>
              <mc:Fallback>
                <p:oleObj name="方程式" r:id="rId4" imgW="2933640" imgH="1117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4933951"/>
                        <a:ext cx="4987188" cy="18996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圖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36776"/>
            <a:ext cx="2322576" cy="1792224"/>
          </a:xfrm>
          <a:prstGeom prst="rect">
            <a:avLst/>
          </a:prstGeom>
        </p:spPr>
      </p:pic>
      <p:sp>
        <p:nvSpPr>
          <p:cNvPr id="9" name="矩形 2"/>
          <p:cNvSpPr>
            <a:spLocks noChangeArrowheads="1"/>
          </p:cNvSpPr>
          <p:nvPr/>
        </p:nvSpPr>
        <p:spPr bwMode="auto">
          <a:xfrm>
            <a:off x="467544" y="4473176"/>
            <a:ext cx="1997968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marL="0" indent="0" eaLnBrk="1" hangingPunct="1">
              <a:lnSpc>
                <a:spcPct val="150000"/>
              </a:lnSpc>
              <a:buSzPct val="70000"/>
            </a:pPr>
            <a:r>
              <a:rPr kumimoji="0" lang="en-US" altLang="zh-TW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Accumulation</a:t>
            </a:r>
            <a:endParaRPr kumimoji="0" lang="zh-TW" altLang="zh-TW" sz="2400" baseline="-2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矩形 2"/>
          <p:cNvSpPr>
            <a:spLocks noChangeArrowheads="1"/>
          </p:cNvSpPr>
          <p:nvPr/>
        </p:nvSpPr>
        <p:spPr bwMode="auto">
          <a:xfrm>
            <a:off x="467544" y="1198493"/>
            <a:ext cx="18493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marL="0" indent="0" eaLnBrk="1" hangingPunct="1">
              <a:lnSpc>
                <a:spcPct val="150000"/>
              </a:lnSpc>
              <a:buSzPct val="70000"/>
            </a:pPr>
            <a:r>
              <a:rPr kumimoji="0" lang="en-US" altLang="zh-TW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Differencing</a:t>
            </a:r>
            <a:endParaRPr kumimoji="0" lang="zh-TW" altLang="zh-TW" sz="2400" baseline="-2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2818406" y="1825338"/>
                <a:ext cx="467409" cy="487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TW" altLang="en-US" sz="2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zh-TW" altLang="en-US" sz="22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</m:box>
                    </m:oMath>
                  </m:oMathPara>
                </a14:m>
                <a:endParaRPr lang="zh-TW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8406" y="1825338"/>
                <a:ext cx="467409" cy="487313"/>
              </a:xfrm>
              <a:prstGeom prst="rect">
                <a:avLst/>
              </a:prstGeom>
              <a:blipFill rotWithShape="1">
                <a:blip r:embed="rId7"/>
                <a:stretch>
                  <a:fillRect b="-37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10"/>
          <p:cNvSpPr txBox="1"/>
          <p:nvPr/>
        </p:nvSpPr>
        <p:spPr>
          <a:xfrm>
            <a:off x="3296359" y="1948770"/>
            <a:ext cx="3021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/>
              <a:t>1</a:t>
            </a:r>
            <a:endParaRPr lang="zh-TW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3152182" y="3284984"/>
                <a:ext cx="62773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TW" alt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sSup>
                            <m:sSupPr>
                              <m:ctrlPr>
                                <a:rPr lang="en-US" altLang="zh-TW" sz="2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r>
                                <a:rPr lang="zh-TW" alt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sup>
                          </m:sSup>
                        </m:e>
                      </m:box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2182" y="3284984"/>
                <a:ext cx="627730" cy="43088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467543" y="3733071"/>
                <a:ext cx="3456385" cy="560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TW" altLang="en-US" sz="2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sz="2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zh-TW" altLang="en-US" sz="2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box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=2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6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(</m:t>
                              </m:r>
                              <m:box>
                                <m:boxPr>
                                  <m:ctrlP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altLang="zh-TW" sz="2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zh-TW" altLang="en-US" sz="2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𝜔</m:t>
                                      </m:r>
                                    </m:num>
                                    <m:den>
                                      <m:r>
                                        <a:rPr lang="en-US" altLang="zh-TW" sz="2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box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zh-TW" altLang="en-US" sz="2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3" y="3733071"/>
                <a:ext cx="3456385" cy="56002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301208"/>
            <a:ext cx="2962656" cy="10698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1781943" y="5229200"/>
                <a:ext cx="41379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TW" altLang="en-US" sz="2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zh-TW" altLang="en-US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</m:box>
                    </m:oMath>
                  </m:oMathPara>
                </a14:m>
                <a:endParaRPr lang="zh-TW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943" y="5229200"/>
                <a:ext cx="413792" cy="43088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899592" y="6194975"/>
                <a:ext cx="51078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TW" alt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zh-TW" alt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</m:box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6194975"/>
                <a:ext cx="510787" cy="430887"/>
              </a:xfrm>
              <a:prstGeom prst="rect">
                <a:avLst/>
              </a:prstGeom>
              <a:blipFill rotWithShape="1">
                <a:blip r:embed="rId12"/>
                <a:stretch>
                  <a:fillRect r="-843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1727447" y="6194976"/>
                <a:ext cx="41379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TW" alt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e>
                      </m:box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447" y="6194976"/>
                <a:ext cx="413792" cy="43088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2449733" y="6194977"/>
                <a:ext cx="41379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TW" alt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zh-TW" alt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</m:box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9733" y="6194977"/>
                <a:ext cx="413792" cy="43088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圖片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40768"/>
            <a:ext cx="2761488" cy="10972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5682968" y="1172021"/>
                <a:ext cx="41379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TW" altLang="en-US" sz="2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zh-TW" altLang="en-US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</m:box>
                    </m:oMath>
                  </m:oMathPara>
                </a14:m>
                <a:endParaRPr lang="zh-TW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2968" y="1172021"/>
                <a:ext cx="413792" cy="430887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4893900" y="2278031"/>
                <a:ext cx="51078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TW" alt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zh-TW" alt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</m:box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3900" y="2278031"/>
                <a:ext cx="510787" cy="430887"/>
              </a:xfrm>
              <a:prstGeom prst="rect">
                <a:avLst/>
              </a:prstGeom>
              <a:blipFill rotWithShape="1">
                <a:blip r:embed="rId17"/>
                <a:stretch>
                  <a:fillRect r="-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5721755" y="2278032"/>
                <a:ext cx="41379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TW" alt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e>
                      </m:box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755" y="2278032"/>
                <a:ext cx="413792" cy="430887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6444041" y="2278033"/>
                <a:ext cx="41379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TW" alt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zh-TW" alt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</m:box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041" y="2278033"/>
                <a:ext cx="413792" cy="430887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7380312" y="2097207"/>
                <a:ext cx="41379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TW" alt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zh-TW" altLang="en-US" sz="2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</m:box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2097207"/>
                <a:ext cx="413792" cy="430887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矩形 1"/>
          <p:cNvSpPr>
            <a:spLocks noChangeArrowheads="1"/>
          </p:cNvSpPr>
          <p:nvPr/>
        </p:nvSpPr>
        <p:spPr bwMode="auto">
          <a:xfrm>
            <a:off x="0" y="12700"/>
            <a:ext cx="9144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180000" anchor="ctr"/>
          <a:lstStyle>
            <a:lvl1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 Reversal</a:t>
            </a:r>
          </a:p>
        </p:txBody>
      </p:sp>
      <p:graphicFrame>
        <p:nvGraphicFramePr>
          <p:cNvPr id="32771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9602222"/>
              </p:ext>
            </p:extLst>
          </p:nvPr>
        </p:nvGraphicFramePr>
        <p:xfrm>
          <a:off x="827584" y="903759"/>
          <a:ext cx="31051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20" name="方程式" r:id="rId3" imgW="1117440" imgH="228600" progId="Equation.3">
                  <p:embed/>
                </p:oleObj>
              </mc:Choice>
              <mc:Fallback>
                <p:oleObj name="方程式" r:id="rId3" imgW="1117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903759"/>
                        <a:ext cx="31051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2" name="矩形 3"/>
          <p:cNvSpPr>
            <a:spLocks noChangeArrowheads="1"/>
          </p:cNvSpPr>
          <p:nvPr/>
        </p:nvSpPr>
        <p:spPr bwMode="auto">
          <a:xfrm>
            <a:off x="0" y="1484784"/>
            <a:ext cx="9144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1114425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803275" eaLnBrk="1" hangingPunct="1">
              <a:buSzPct val="70000"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effect of sign change for 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and </a:t>
            </a:r>
            <a:r>
              <a:rPr kumimoji="0" lang="en-US" altLang="zh-TW" sz="26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en-US" altLang="zh-TW" sz="2600" i="1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are identical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1187624" y="5034695"/>
            <a:ext cx="69847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unique representation for orthogonal basis</a:t>
            </a:r>
            <a:endParaRPr lang="zh-TW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1303289" y="2167598"/>
                <a:ext cx="6246440" cy="5053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⋯</m:t>
                      </m:r>
                      <m:sSub>
                        <m:sSubPr>
                          <m:ctrlP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sub>
                      </m:sSub>
                      <m:r>
                        <a:rPr lang="en-US" altLang="zh-TW" sz="26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sz="26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26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26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sz="26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+⋯</m:t>
                      </m:r>
                      <m:r>
                        <a:rPr lang="en-US" altLang="zh-TW" sz="2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sz="2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altLang="zh-TW" sz="2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zh-TW" sz="2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zh-TW" sz="2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289" y="2167598"/>
                <a:ext cx="6246440" cy="50539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4094584" y="2851597"/>
                <a:ext cx="3573760" cy="5053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⋯</m:t>
                      </m:r>
                      <m:sSub>
                        <m:sSubPr>
                          <m:ctrlPr>
                            <a:rPr lang="en-US" altLang="zh-TW" sz="2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sub>
                      </m:sSub>
                      <m:r>
                        <a:rPr lang="en-US" altLang="zh-TW" sz="26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en-US" altLang="zh-TW" sz="2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6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6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6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6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6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sz="26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⋯</m:t>
                      </m:r>
                      <m:r>
                        <a:rPr lang="en-US" altLang="zh-TW" sz="2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sz="2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altLang="zh-TW" sz="2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(−</m:t>
                      </m:r>
                      <m:r>
                        <a:rPr lang="en-US" altLang="zh-TW" sz="26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zh-TW" sz="2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4584" y="2851597"/>
                <a:ext cx="3573760" cy="50539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橢圓 9"/>
          <p:cNvSpPr/>
          <p:nvPr/>
        </p:nvSpPr>
        <p:spPr>
          <a:xfrm>
            <a:off x="2238071" y="2086249"/>
            <a:ext cx="1080000" cy="6120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5029569" y="2795794"/>
            <a:ext cx="900000" cy="5400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弧形 2"/>
          <p:cNvSpPr/>
          <p:nvPr/>
        </p:nvSpPr>
        <p:spPr>
          <a:xfrm rot="8495230">
            <a:off x="2611520" y="-147262"/>
            <a:ext cx="2963648" cy="3911569"/>
          </a:xfrm>
          <a:prstGeom prst="arc">
            <a:avLst>
              <a:gd name="adj1" fmla="val 16211515"/>
              <a:gd name="adj2" fmla="val 0"/>
            </a:avLst>
          </a:prstGeom>
          <a:ln w="19050">
            <a:solidFill>
              <a:srgbClr val="0070C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4279696" y="2202665"/>
            <a:ext cx="468000" cy="50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4461972" y="2890425"/>
            <a:ext cx="576064" cy="576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cxnSp>
        <p:nvCxnSpPr>
          <p:cNvPr id="5" name="直線單箭頭接點 4"/>
          <p:cNvCxnSpPr>
            <a:stCxn id="14" idx="4"/>
          </p:cNvCxnSpPr>
          <p:nvPr/>
        </p:nvCxnSpPr>
        <p:spPr>
          <a:xfrm>
            <a:off x="4513696" y="2706664"/>
            <a:ext cx="0" cy="288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3039785" y="226541"/>
            <a:ext cx="185018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600" dirty="0">
                <a:solidFill>
                  <a:srgbClr val="FF0000"/>
                </a:solidFill>
                <a:latin typeface="Times New Roman" pitchFamily="18" charset="0"/>
              </a:rPr>
              <a:t>(p.29 of 3.0)</a:t>
            </a:r>
            <a:endParaRPr lang="zh-TW" altLang="en-US" sz="2600" dirty="0"/>
          </a:p>
        </p:txBody>
      </p:sp>
    </p:spTree>
    <p:extLst>
      <p:ext uri="{BB962C8B-B14F-4D97-AF65-F5344CB8AC3E}">
        <p14:creationId xmlns:p14="http://schemas.microsoft.com/office/powerpoint/2010/main" val="332748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物件 1"/>
          <p:cNvGraphicFramePr>
            <a:graphicFrameLocks noChangeAspect="1"/>
          </p:cNvGraphicFramePr>
          <p:nvPr/>
        </p:nvGraphicFramePr>
        <p:xfrm>
          <a:off x="1028700" y="333375"/>
          <a:ext cx="4113213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87" name="方程式" r:id="rId4" imgW="1206500" imgH="228600" progId="Equation.3">
                  <p:embed/>
                </p:oleObj>
              </mc:Choice>
              <mc:Fallback>
                <p:oleObj name="方程式" r:id="rId4" imgW="1206500" imgH="22860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333375"/>
                        <a:ext cx="4113213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59" name="矩形 2"/>
          <p:cNvSpPr>
            <a:spLocks noChangeArrowheads="1"/>
          </p:cNvSpPr>
          <p:nvPr/>
        </p:nvSpPr>
        <p:spPr bwMode="auto">
          <a:xfrm>
            <a:off x="0" y="1101725"/>
            <a:ext cx="91440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 Expansion</a:t>
            </a:r>
            <a:endParaRPr kumimoji="0" lang="zh-TW" altLang="zh-TW" sz="30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5060" name="物件 3"/>
          <p:cNvGraphicFramePr>
            <a:graphicFrameLocks noChangeAspect="1"/>
          </p:cNvGraphicFramePr>
          <p:nvPr/>
        </p:nvGraphicFramePr>
        <p:xfrm>
          <a:off x="1114425" y="1901825"/>
          <a:ext cx="3579813" cy="138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88" name="方程式" r:id="rId6" imgW="1459866" imgH="609336" progId="Equation.3">
                  <p:embed/>
                </p:oleObj>
              </mc:Choice>
              <mc:Fallback>
                <p:oleObj name="方程式" r:id="rId6" imgW="1459866" imgH="609336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4425" y="1901825"/>
                        <a:ext cx="3579813" cy="1382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1" name="文字方塊 6"/>
          <p:cNvSpPr txBox="1">
            <a:spLocks noChangeArrowheads="1"/>
          </p:cNvSpPr>
          <p:nvPr/>
        </p:nvSpPr>
        <p:spPr bwMode="auto">
          <a:xfrm>
            <a:off x="4438650" y="1870075"/>
            <a:ext cx="272573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2600" dirty="0">
                <a:latin typeface="Times New Roman" pitchFamily="18" charset="0"/>
                <a:cs typeface="Times New Roman" pitchFamily="18" charset="0"/>
              </a:rPr>
              <a:t>If n/k is an integer, k: positive integer</a:t>
            </a:r>
            <a:endParaRPr kumimoji="0" lang="zh-TW" alt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62" name="矩形 7"/>
          <p:cNvSpPr>
            <a:spLocks noChangeArrowheads="1"/>
          </p:cNvSpPr>
          <p:nvPr/>
        </p:nvSpPr>
        <p:spPr bwMode="auto">
          <a:xfrm>
            <a:off x="0" y="537368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1371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1828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286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2743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200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4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See Fig. 5.14, p.378 of text</a:t>
            </a:r>
          </a:p>
        </p:txBody>
      </p:sp>
      <p:sp>
        <p:nvSpPr>
          <p:cNvPr id="45063" name="矩形 8"/>
          <p:cNvSpPr>
            <a:spLocks noChangeArrowheads="1"/>
          </p:cNvSpPr>
          <p:nvPr/>
        </p:nvSpPr>
        <p:spPr bwMode="auto">
          <a:xfrm>
            <a:off x="0" y="3471863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1371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1828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286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2743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200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4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See Fig. 5.13, p.377 of text</a:t>
            </a:r>
          </a:p>
        </p:txBody>
      </p:sp>
      <p:graphicFrame>
        <p:nvGraphicFramePr>
          <p:cNvPr id="45064" name="物件 9"/>
          <p:cNvGraphicFramePr>
            <a:graphicFrameLocks noChangeAspect="1"/>
          </p:cNvGraphicFramePr>
          <p:nvPr/>
        </p:nvGraphicFramePr>
        <p:xfrm>
          <a:off x="1081088" y="4622800"/>
          <a:ext cx="3586162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89" name="方程式" r:id="rId8" imgW="1371600" imgH="254000" progId="Equation.3">
                  <p:embed/>
                </p:oleObj>
              </mc:Choice>
              <mc:Fallback>
                <p:oleObj name="方程式" r:id="rId8" imgW="1371600" imgH="254000" progId="Equation.3">
                  <p:embed/>
                  <p:pic>
                    <p:nvPicPr>
                      <p:cNvPr id="0" name="物件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1088" y="4622800"/>
                        <a:ext cx="3586162" cy="61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1412875"/>
            <a:ext cx="8677275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67" y="116632"/>
            <a:ext cx="7080617" cy="6624000"/>
          </a:xfrm>
          <a:prstGeom prst="rect">
            <a:avLst/>
          </a:prstGeom>
          <a:scene3d>
            <a:camera prst="orthographicFront">
              <a:rot lat="0" lon="0" rev="7200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矩形 2"/>
          <p:cNvSpPr>
            <a:spLocks noChangeArrowheads="1"/>
          </p:cNvSpPr>
          <p:nvPr/>
        </p:nvSpPr>
        <p:spPr bwMode="auto">
          <a:xfrm>
            <a:off x="0" y="212725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/>
            <a:r>
              <a:rPr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Harmonically Related Exponentials for Periodic Signals</a:t>
            </a:r>
          </a:p>
        </p:txBody>
      </p:sp>
      <p:sp>
        <p:nvSpPr>
          <p:cNvPr id="12297" name="文字方塊 8"/>
          <p:cNvSpPr txBox="1">
            <a:spLocks noChangeArrowheads="1"/>
          </p:cNvSpPr>
          <p:nvPr/>
        </p:nvSpPr>
        <p:spPr bwMode="auto">
          <a:xfrm>
            <a:off x="3808412" y="5356373"/>
            <a:ext cx="4868043" cy="1015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177800" indent="-177800" eaLnBrk="1" hangingPunct="1">
              <a:buFont typeface="Arial" panose="020B0604020202020204" pitchFamily="34" charset="0"/>
              <a:buChar char="•"/>
            </a:pPr>
            <a:r>
              <a:rPr lang="en-US" altLang="zh-TW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All with period </a:t>
            </a:r>
            <a:r>
              <a:rPr lang="en-US" altLang="zh-TW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T: integer multiples of </a:t>
            </a:r>
            <a:r>
              <a:rPr lang="el-GR" altLang="zh-TW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altLang="zh-TW" sz="2000" baseline="-25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altLang="zh-TW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indent="-177800" eaLnBrk="1" hangingPunct="1">
              <a:buFont typeface="Arial" panose="020B0604020202020204" pitchFamily="34" charset="0"/>
              <a:buChar char="•"/>
            </a:pPr>
            <a:endParaRPr lang="en-US" altLang="zh-TW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indent="-177800" eaLnBrk="1" hangingPunct="1">
              <a:buFont typeface="Arial" panose="020B0604020202020204" pitchFamily="34" charset="0"/>
              <a:buChar char="•"/>
            </a:pPr>
            <a:r>
              <a:rPr lang="en-US" altLang="zh-TW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Discrete </a:t>
            </a:r>
            <a:r>
              <a:rPr lang="en-US" altLang="zh-TW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 frequency </a:t>
            </a:r>
            <a:r>
              <a:rPr lang="en-US" altLang="zh-TW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domain</a:t>
            </a:r>
            <a:endParaRPr lang="zh-TW" altLang="en-US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41488"/>
            <a:ext cx="3172968" cy="3803904"/>
          </a:xfrm>
          <a:prstGeom prst="rect">
            <a:avLst/>
          </a:prstGeom>
        </p:spPr>
      </p:pic>
      <p:sp>
        <p:nvSpPr>
          <p:cNvPr id="11" name="文字方塊 5"/>
          <p:cNvSpPr txBox="1">
            <a:spLocks noChangeArrowheads="1"/>
          </p:cNvSpPr>
          <p:nvPr/>
        </p:nvSpPr>
        <p:spPr bwMode="auto">
          <a:xfrm>
            <a:off x="1844278" y="1700808"/>
            <a:ext cx="3514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000" dirty="0" smtClean="0"/>
              <a:t>T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5"/>
              <p:cNvSpPr txBox="1">
                <a:spLocks noChangeArrowheads="1"/>
              </p:cNvSpPr>
              <p:nvPr/>
            </p:nvSpPr>
            <p:spPr bwMode="auto">
              <a:xfrm>
                <a:off x="1907605" y="1900893"/>
                <a:ext cx="57626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𝑁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7605" y="1900893"/>
                <a:ext cx="576262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5319" r="-7447" b="-1538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5"/>
              <p:cNvSpPr txBox="1">
                <a:spLocks noChangeArrowheads="1"/>
              </p:cNvSpPr>
              <p:nvPr/>
            </p:nvSpPr>
            <p:spPr bwMode="auto">
              <a:xfrm>
                <a:off x="1547862" y="3218519"/>
                <a:ext cx="86389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𝑘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3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7862" y="3218519"/>
                <a:ext cx="863898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5"/>
              <p:cNvSpPr txBox="1">
                <a:spLocks noChangeArrowheads="1"/>
              </p:cNvSpPr>
              <p:nvPr/>
            </p:nvSpPr>
            <p:spPr bwMode="auto">
              <a:xfrm>
                <a:off x="1548000" y="4077072"/>
                <a:ext cx="86389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𝑘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4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8000" y="4077072"/>
                <a:ext cx="863898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5"/>
              <p:cNvSpPr txBox="1">
                <a:spLocks noChangeArrowheads="1"/>
              </p:cNvSpPr>
              <p:nvPr/>
            </p:nvSpPr>
            <p:spPr bwMode="auto">
              <a:xfrm>
                <a:off x="1547862" y="5005328"/>
                <a:ext cx="86389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𝑘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5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7862" y="5005328"/>
                <a:ext cx="863898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5"/>
              <p:cNvSpPr txBox="1">
                <a:spLocks noChangeArrowheads="1"/>
              </p:cNvSpPr>
              <p:nvPr/>
            </p:nvSpPr>
            <p:spPr bwMode="auto">
              <a:xfrm>
                <a:off x="3712520" y="2204864"/>
                <a:ext cx="49944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12520" y="2204864"/>
                <a:ext cx="499440" cy="400110"/>
              </a:xfrm>
              <a:prstGeom prst="rect">
                <a:avLst/>
              </a:prstGeom>
              <a:blipFill rotWithShape="1">
                <a:blip r:embed="rId7"/>
                <a:stretch>
                  <a:fillRect r="-122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5"/>
              <p:cNvSpPr txBox="1">
                <a:spLocks noChangeArrowheads="1"/>
              </p:cNvSpPr>
              <p:nvPr/>
            </p:nvSpPr>
            <p:spPr bwMode="auto">
              <a:xfrm>
                <a:off x="3711599" y="2924944"/>
                <a:ext cx="50036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11599" y="2924944"/>
                <a:ext cx="500361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5"/>
              <p:cNvSpPr txBox="1">
                <a:spLocks noChangeArrowheads="1"/>
              </p:cNvSpPr>
              <p:nvPr/>
            </p:nvSpPr>
            <p:spPr bwMode="auto">
              <a:xfrm>
                <a:off x="3712520" y="3717032"/>
                <a:ext cx="49944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12520" y="3717032"/>
                <a:ext cx="499440" cy="400110"/>
              </a:xfrm>
              <a:prstGeom prst="rect">
                <a:avLst/>
              </a:prstGeom>
              <a:blipFill rotWithShape="1">
                <a:blip r:embed="rId9"/>
                <a:stretch>
                  <a:fillRect r="-122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5"/>
              <p:cNvSpPr txBox="1">
                <a:spLocks noChangeArrowheads="1"/>
              </p:cNvSpPr>
              <p:nvPr/>
            </p:nvSpPr>
            <p:spPr bwMode="auto">
              <a:xfrm>
                <a:off x="3712520" y="4581128"/>
                <a:ext cx="49944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12520" y="4581128"/>
                <a:ext cx="499440" cy="400110"/>
              </a:xfrm>
              <a:prstGeom prst="rect">
                <a:avLst/>
              </a:prstGeom>
              <a:blipFill rotWithShape="1">
                <a:blip r:embed="rId10"/>
                <a:stretch>
                  <a:fillRect r="-122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群組 3"/>
          <p:cNvGrpSpPr/>
          <p:nvPr/>
        </p:nvGrpSpPr>
        <p:grpSpPr>
          <a:xfrm>
            <a:off x="4283968" y="1381547"/>
            <a:ext cx="4824536" cy="1039341"/>
            <a:chOff x="4283968" y="1381547"/>
            <a:chExt cx="4824536" cy="10393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字方塊 5"/>
                <p:cNvSpPr txBox="1">
                  <a:spLocks noChangeArrowheads="1"/>
                </p:cNvSpPr>
                <p:nvPr/>
              </p:nvSpPr>
              <p:spPr bwMode="auto">
                <a:xfrm>
                  <a:off x="4283968" y="1694770"/>
                  <a:ext cx="4824536" cy="3847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14:m>
                    <m:oMath xmlns:m="http://schemas.openxmlformats.org/officeDocument/2006/math">
                      <m:r>
                        <a:rPr lang="en-US" altLang="zh-TW" sz="1900" b="0" i="1" smtClean="0">
                          <a:latin typeface="Cambria Math"/>
                        </a:rPr>
                        <m:t>𝑉</m:t>
                      </m:r>
                      <m:r>
                        <a:rPr lang="en-US" altLang="zh-TW" sz="1900" b="0" i="1" smtClean="0">
                          <a:latin typeface="Cambria Math"/>
                        </a:rPr>
                        <m:t>={</m:t>
                      </m:r>
                      <m:r>
                        <a:rPr lang="en-US" altLang="zh-TW" sz="1900" b="0" i="1" smtClean="0">
                          <a:latin typeface="Cambria Math"/>
                        </a:rPr>
                        <m:t>𝑥</m:t>
                      </m:r>
                      <m:r>
                        <a:rPr lang="en-US" altLang="zh-TW" sz="19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19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1900" b="0" i="1" smtClean="0">
                          <a:latin typeface="Cambria Math"/>
                        </a:rPr>
                        <m:t>)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sz="19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9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altLang="zh-TW" sz="19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sz="19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1900" b="0" i="1" smtClean="0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a14:m>
                  <a:r>
                    <a:rPr lang="zh-TW" altLang="en-US" sz="1900" dirty="0" smtClean="0">
                      <a:latin typeface="+mn-lt"/>
                    </a:rPr>
                    <a:t> </a:t>
                  </a:r>
                  <a:r>
                    <a:rPr lang="en-US" altLang="zh-TW" sz="1900" dirty="0" smtClean="0">
                      <a:latin typeface="+mn-lt"/>
                    </a:rPr>
                    <a:t>periodic</a:t>
                  </a:r>
                  <a:r>
                    <a:rPr lang="en-US" altLang="zh-TW" sz="1900" dirty="0">
                      <a:latin typeface="+mn-lt"/>
                    </a:rPr>
                    <a:t>, fundamental </a:t>
                  </a:r>
                  <a:r>
                    <a:rPr lang="en-US" altLang="zh-TW" sz="1900" dirty="0" smtClean="0">
                      <a:latin typeface="+mn-lt"/>
                    </a:rPr>
                    <a:t>period</a:t>
                  </a:r>
                  <a:endParaRPr lang="zh-TW" altLang="en-US" sz="19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1" name="文字方塊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83968" y="1694770"/>
                  <a:ext cx="4824536" cy="384721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119048" b="-18254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矩形 2"/>
                <p:cNvSpPr/>
                <p:nvPr/>
              </p:nvSpPr>
              <p:spPr>
                <a:xfrm>
                  <a:off x="4932040" y="1988870"/>
                  <a:ext cx="5348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[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]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矩形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2040" y="1988870"/>
                  <a:ext cx="534890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矩形 22"/>
                <p:cNvSpPr/>
                <p:nvPr/>
              </p:nvSpPr>
              <p:spPr>
                <a:xfrm>
                  <a:off x="5466930" y="1381547"/>
                  <a:ext cx="5348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[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]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矩形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6930" y="1381547"/>
                  <a:ext cx="534890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矩形 23"/>
                <p:cNvSpPr/>
                <p:nvPr/>
              </p:nvSpPr>
              <p:spPr>
                <a:xfrm>
                  <a:off x="5972889" y="2051556"/>
                  <a:ext cx="107382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𝑇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𝑁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)}</m:t>
                        </m:r>
                      </m:oMath>
                    </m:oMathPara>
                  </a14:m>
                  <a:endParaRPr lang="zh-TW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矩形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2889" y="2051556"/>
                  <a:ext cx="1073820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" name="圖片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867774"/>
            <a:ext cx="2313432" cy="104241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005064"/>
            <a:ext cx="2313432" cy="8046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6132010" y="4149080"/>
                <a:ext cx="5116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zh-TW" altLang="en-US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010" y="4149080"/>
                <a:ext cx="511614" cy="369332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5934386" y="4174481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4386" y="4174481"/>
                <a:ext cx="365806" cy="369332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6372200" y="4611906"/>
                <a:ext cx="6398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  <m:r>
                            <a:rPr kumimoji="0" lang="zh-TW" altLang="en-US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4611906"/>
                <a:ext cx="639855" cy="369332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/>
              <p:cNvSpPr/>
              <p:nvPr/>
            </p:nvSpPr>
            <p:spPr>
              <a:xfrm>
                <a:off x="6948264" y="4725144"/>
                <a:ext cx="6398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4</m:t>
                          </m:r>
                          <m:r>
                            <a:rPr kumimoji="0" lang="zh-TW" altLang="en-US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2" name="矩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4725144"/>
                <a:ext cx="639854" cy="369332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/>
              <p:cNvSpPr/>
              <p:nvPr/>
            </p:nvSpPr>
            <p:spPr>
              <a:xfrm>
                <a:off x="7253690" y="4211796"/>
                <a:ext cx="6398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5</m:t>
                          </m:r>
                          <m:r>
                            <a:rPr kumimoji="0" lang="zh-TW" altLang="en-US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3" name="矩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3690" y="4211796"/>
                <a:ext cx="639854" cy="369332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/>
              <p:cNvSpPr/>
              <p:nvPr/>
            </p:nvSpPr>
            <p:spPr>
              <a:xfrm>
                <a:off x="6660232" y="4182948"/>
                <a:ext cx="613693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17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sz="17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  <m:r>
                            <a:rPr kumimoji="0" lang="zh-TW" altLang="en-US" sz="17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sz="17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1700" dirty="0"/>
              </a:p>
            </p:txBody>
          </p:sp>
        </mc:Choice>
        <mc:Fallback xmlns="">
          <p:sp>
            <p:nvSpPr>
              <p:cNvPr id="34" name="矩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4182948"/>
                <a:ext cx="613693" cy="353943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/>
              <p:cNvSpPr/>
              <p:nvPr/>
            </p:nvSpPr>
            <p:spPr>
              <a:xfrm>
                <a:off x="7812360" y="4011741"/>
                <a:ext cx="4093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TW" altLang="en-US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𝜔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5" name="矩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60" y="4011741"/>
                <a:ext cx="409343" cy="369332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/>
              <p:cNvSpPr/>
              <p:nvPr/>
            </p:nvSpPr>
            <p:spPr>
              <a:xfrm>
                <a:off x="7812360" y="3356992"/>
                <a:ext cx="3709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b="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𝑘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6" name="矩形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60" y="3356992"/>
                <a:ext cx="370934" cy="369332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/>
              <p:cNvSpPr/>
              <p:nvPr/>
            </p:nvSpPr>
            <p:spPr>
              <a:xfrm>
                <a:off x="5924232" y="3618629"/>
                <a:ext cx="166388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0   1  2   3   4   5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7" name="矩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4232" y="3618629"/>
                <a:ext cx="1663886" cy="369332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 37"/>
              <p:cNvSpPr/>
              <p:nvPr/>
            </p:nvSpPr>
            <p:spPr>
              <a:xfrm>
                <a:off x="5688356" y="3131676"/>
                <a:ext cx="4731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8" name="矩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356" y="3131676"/>
                <a:ext cx="473142" cy="369332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矩形 38"/>
              <p:cNvSpPr/>
              <p:nvPr/>
            </p:nvSpPr>
            <p:spPr>
              <a:xfrm>
                <a:off x="6150403" y="2873317"/>
                <a:ext cx="4678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9" name="矩形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0403" y="2873317"/>
                <a:ext cx="467820" cy="369332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 39"/>
              <p:cNvSpPr/>
              <p:nvPr/>
            </p:nvSpPr>
            <p:spPr>
              <a:xfrm>
                <a:off x="6619138" y="2924944"/>
                <a:ext cx="4731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0" name="矩形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9138" y="2924944"/>
                <a:ext cx="473142" cy="369332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矩形 40"/>
              <p:cNvSpPr/>
              <p:nvPr/>
            </p:nvSpPr>
            <p:spPr>
              <a:xfrm>
                <a:off x="6953861" y="2683108"/>
                <a:ext cx="4731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1" name="矩形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861" y="2683108"/>
                <a:ext cx="473142" cy="369332"/>
              </a:xfrm>
              <a:prstGeom prst="rect">
                <a:avLst/>
              </a:prstGeom>
              <a:blipFill rotWithShape="1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矩形 41"/>
              <p:cNvSpPr/>
              <p:nvPr/>
            </p:nvSpPr>
            <p:spPr>
              <a:xfrm>
                <a:off x="7244680" y="2908753"/>
                <a:ext cx="4731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2" name="矩形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4680" y="2908753"/>
                <a:ext cx="473142" cy="369332"/>
              </a:xfrm>
              <a:prstGeom prst="rect">
                <a:avLst/>
              </a:prstGeom>
              <a:blipFill rotWithShape="1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5"/>
              <p:cNvSpPr txBox="1">
                <a:spLocks noChangeArrowheads="1"/>
              </p:cNvSpPr>
              <p:nvPr/>
            </p:nvSpPr>
            <p:spPr bwMode="auto">
              <a:xfrm>
                <a:off x="5435898" y="5589240"/>
                <a:ext cx="57626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𝑁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35898" y="5589240"/>
                <a:ext cx="576262" cy="400110"/>
              </a:xfrm>
              <a:prstGeom prst="rect">
                <a:avLst/>
              </a:prstGeom>
              <a:blipFill rotWithShape="1">
                <a:blip r:embed="rId32"/>
                <a:stretch>
                  <a:fillRect l="-5319" r="-7447" b="-1363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4128437" y="3410783"/>
                <a:ext cx="1024961" cy="4156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 dirty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i="1" dirty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i="1" dirty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altLang="zh-TW" i="1" dirty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 dirty="0">
                                  <a:latin typeface="Cambria Math"/>
                                </a:rPr>
                                <m:t>2</m:t>
                              </m:r>
                              <m:r>
                                <a:rPr lang="zh-TW" altLang="en-US" i="1" dirty="0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i="1" dirty="0">
                                  <a:latin typeface="Cambria Math"/>
                                </a:rPr>
                                <m:t>𝑇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437" y="3410783"/>
                <a:ext cx="1024961" cy="415627"/>
              </a:xfrm>
              <a:prstGeom prst="rect">
                <a:avLst/>
              </a:prstGeom>
              <a:blipFill rotWithShape="1">
                <a:blip r:embed="rId33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4879082" y="3573408"/>
                <a:ext cx="50385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1600" i="1" dirty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16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𝑁</m:t>
                      </m:r>
                      <m:r>
                        <a:rPr lang="en-US" altLang="zh-TW" sz="1600" i="1" dirty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082" y="3573408"/>
                <a:ext cx="503858" cy="338554"/>
              </a:xfrm>
              <a:prstGeom prst="rect">
                <a:avLst/>
              </a:prstGeom>
              <a:blipFill rotWithShape="1">
                <a:blip r:embed="rId35"/>
                <a:stretch>
                  <a:fillRect r="-1205" b="-89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/>
        </p:nvSpPr>
        <p:spPr>
          <a:xfrm>
            <a:off x="3779912" y="889853"/>
            <a:ext cx="183781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eaLnBrk="1" hangingPunct="1"/>
            <a:r>
              <a:rPr lang="en-US" altLang="zh-TW" sz="2600" dirty="0">
                <a:solidFill>
                  <a:srgbClr val="FF0000"/>
                </a:solidFill>
                <a:latin typeface="Times New Roman" pitchFamily="18" charset="0"/>
              </a:rPr>
              <a:t>(p.11 of 3.0)</a:t>
            </a:r>
          </a:p>
        </p:txBody>
      </p:sp>
    </p:spTree>
    <p:extLst>
      <p:ext uri="{BB962C8B-B14F-4D97-AF65-F5344CB8AC3E}">
        <p14:creationId xmlns:p14="http://schemas.microsoft.com/office/powerpoint/2010/main" val="96549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矩形 2"/>
          <p:cNvSpPr>
            <a:spLocks noChangeArrowheads="1"/>
          </p:cNvSpPr>
          <p:nvPr/>
        </p:nvSpPr>
        <p:spPr bwMode="auto">
          <a:xfrm>
            <a:off x="0" y="269875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150000"/>
              </a:lnSpc>
            </a:pPr>
            <a:r>
              <a:rPr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Time Expansion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899592" y="4653136"/>
            <a:ext cx="5472608" cy="1581267"/>
            <a:chOff x="899592" y="4653136"/>
            <a:chExt cx="5472608" cy="15812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文字方塊 2"/>
                <p:cNvSpPr txBox="1"/>
                <p:nvPr/>
              </p:nvSpPr>
              <p:spPr>
                <a:xfrm>
                  <a:off x="899592" y="4653136"/>
                  <a:ext cx="5472608" cy="15812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ctrlPr>
                            <a:rPr lang="en-US" altLang="zh-TW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zh-TW" altLang="en-US" sz="2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en-US" altLang="zh-TW" sz="2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3</m:t>
                      </m:r>
                      <m:r>
                        <a:rPr lang="zh-TW" altLang="en-US" sz="2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𝜔</m:t>
                      </m:r>
                    </m:oMath>
                  </a14:m>
                  <a:r>
                    <a:rPr lang="en-US" altLang="zh-TW" sz="2600" dirty="0" smtClean="0">
                      <a:solidFill>
                        <a:srgbClr val="FF0000"/>
                      </a:solidFill>
                    </a:rPr>
                    <a:t>                    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altLang="zh-TW" sz="2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6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zh-TW" altLang="en-US" sz="26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en-US" altLang="zh-TW" sz="26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3</m:t>
                      </m:r>
                      <m:r>
                        <a:rPr lang="zh-TW" altLang="en-US" sz="26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𝜔</m:t>
                      </m:r>
                    </m:oMath>
                  </a14:m>
                  <a:r>
                    <a:rPr lang="en-US" altLang="zh-TW" sz="2600" dirty="0" smtClean="0">
                      <a:solidFill>
                        <a:srgbClr val="FF0000"/>
                      </a:solidFill>
                    </a:rPr>
                    <a:t>                 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600" b="0" i="1" smtClean="0">
                            <a:latin typeface="Cambria Math"/>
                          </a:rPr>
                          <m:t>𝑋</m:t>
                        </m:r>
                        <m:d>
                          <m:dPr>
                            <m:ctrlPr>
                              <a:rPr lang="en-US" altLang="zh-TW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TW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600" b="0" i="1" smtClean="0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TW" sz="2600" b="0" i="1" smtClean="0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zh-TW" altLang="en-US" sz="2600" b="0" i="1" smtClean="0">
                                    <a:latin typeface="Cambria Math"/>
                                  </a:rPr>
                                  <m:t>𝜔</m:t>
                                </m:r>
                              </m:sup>
                            </m:sSup>
                          </m:e>
                        </m:d>
                        <m:r>
                          <a:rPr lang="en-US" altLang="zh-TW" sz="2600" b="0" i="1" smtClean="0"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altLang="zh-TW" sz="26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TW" sz="26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altLang="zh-TW" sz="2600" b="0" i="1" smtClean="0">
                                <a:latin typeface="Cambria Math"/>
                              </a:rPr>
                              <m:t>=−∞</m:t>
                            </m:r>
                          </m:sub>
                          <m:sup>
                            <m:r>
                              <a:rPr lang="en-US" altLang="zh-TW" sz="2600" b="0" i="1" smtClean="0">
                                <a:latin typeface="Cambria Math"/>
                                <a:ea typeface="Cambria Math"/>
                              </a:rPr>
                              <m:t>∞</m:t>
                            </m:r>
                          </m:sup>
                          <m:e>
                            <m:r>
                              <a:rPr lang="en-US" altLang="zh-TW" sz="26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altLang="zh-TW" sz="2600" b="0" i="1" smtClean="0">
                                <a:latin typeface="Cambria Math"/>
                              </a:rPr>
                              <m:t>[</m:t>
                            </m:r>
                            <m:r>
                              <a:rPr lang="en-US" altLang="zh-TW" sz="26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altLang="zh-TW" sz="2600" b="0" i="1" smtClean="0">
                                <a:latin typeface="Cambria Math"/>
                              </a:rPr>
                              <m:t>]</m:t>
                            </m:r>
                          </m:e>
                        </m:nary>
                        <m:sSup>
                          <m:sSupPr>
                            <m:ctrlPr>
                              <a:rPr lang="en-US" altLang="zh-TW" sz="2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6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6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sz="2600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zh-TW" altLang="en-US" sz="2600" b="0" i="1" smtClean="0">
                                <a:latin typeface="Cambria Math"/>
                              </a:rPr>
                              <m:t>𝜔</m:t>
                            </m:r>
                            <m:r>
                              <a:rPr lang="en-US" altLang="zh-TW" sz="2600" b="0" i="1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zh-TW" altLang="en-US" sz="2600" dirty="0"/>
                </a:p>
              </p:txBody>
            </p:sp>
          </mc:Choice>
          <mc:Fallback xmlns="">
            <p:sp>
              <p:nvSpPr>
                <p:cNvPr id="3" name="文字方塊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9592" y="4653136"/>
                  <a:ext cx="5472608" cy="158126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直線接點 6"/>
            <p:cNvCxnSpPr/>
            <p:nvPr/>
          </p:nvCxnSpPr>
          <p:spPr>
            <a:xfrm>
              <a:off x="1657812" y="5661248"/>
              <a:ext cx="1800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/>
            <p:nvPr/>
          </p:nvCxnSpPr>
          <p:spPr>
            <a:xfrm>
              <a:off x="4353860" y="5661248"/>
              <a:ext cx="1800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直線單箭頭接點 4"/>
          <p:cNvCxnSpPr/>
          <p:nvPr/>
        </p:nvCxnSpPr>
        <p:spPr>
          <a:xfrm flipV="1">
            <a:off x="4443860" y="5085184"/>
            <a:ext cx="90000" cy="35858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 flipV="1">
            <a:off x="1778543" y="5085183"/>
            <a:ext cx="90000" cy="35858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" name="圖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88" y="1700808"/>
            <a:ext cx="7781544" cy="21762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627784" y="3242733"/>
                <a:ext cx="39421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3242733"/>
                <a:ext cx="394210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/>
        </p:nvSpPr>
        <p:spPr>
          <a:xfrm>
            <a:off x="1594166" y="3429000"/>
            <a:ext cx="9488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/>
              <a:t>-1 01 2</a:t>
            </a:r>
            <a:endParaRPr lang="zh-TW" altLang="en-US" sz="2000" dirty="0"/>
          </a:p>
        </p:txBody>
      </p:sp>
      <p:sp>
        <p:nvSpPr>
          <p:cNvPr id="13" name="矩形 12"/>
          <p:cNvSpPr/>
          <p:nvPr/>
        </p:nvSpPr>
        <p:spPr>
          <a:xfrm>
            <a:off x="4940507" y="3403599"/>
            <a:ext cx="20077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/>
              <a:t>-3       0       3       6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7085301" y="3183465"/>
                <a:ext cx="39421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301" y="3183465"/>
                <a:ext cx="394210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/>
        </p:nvSpPr>
        <p:spPr>
          <a:xfrm>
            <a:off x="1540318" y="2213331"/>
            <a:ext cx="314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/>
              <a:t>1</a:t>
            </a:r>
            <a:endParaRPr lang="zh-TW" altLang="en-US" sz="2000" dirty="0"/>
          </a:p>
        </p:txBody>
      </p:sp>
      <p:grpSp>
        <p:nvGrpSpPr>
          <p:cNvPr id="18" name="群組 17"/>
          <p:cNvGrpSpPr/>
          <p:nvPr/>
        </p:nvGrpSpPr>
        <p:grpSpPr>
          <a:xfrm>
            <a:off x="978732" y="2788944"/>
            <a:ext cx="635815" cy="324000"/>
            <a:chOff x="3020854" y="3877082"/>
            <a:chExt cx="635815" cy="324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矩形 14"/>
                <p:cNvSpPr/>
                <p:nvPr/>
              </p:nvSpPr>
              <p:spPr>
                <a:xfrm>
                  <a:off x="3020854" y="3877082"/>
                  <a:ext cx="635815" cy="32400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000" i="1">
                                <a:latin typeface="Cambria Math"/>
                              </a:rPr>
                              <m:t>𝑗</m:t>
                            </m:r>
                            <m:r>
                              <a:rPr lang="zh-TW" altLang="en-US" sz="2000" i="1">
                                <a:latin typeface="Cambria Math"/>
                              </a:rPr>
                              <m:t>𝜔</m:t>
                            </m:r>
                          </m:sup>
                        </m:sSup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15" name="矩形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0854" y="3877082"/>
                  <a:ext cx="635815" cy="32400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132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直線接點 16"/>
            <p:cNvCxnSpPr/>
            <p:nvPr/>
          </p:nvCxnSpPr>
          <p:spPr>
            <a:xfrm>
              <a:off x="3330294" y="4106656"/>
              <a:ext cx="1800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群組 19"/>
          <p:cNvGrpSpPr/>
          <p:nvPr/>
        </p:nvGrpSpPr>
        <p:grpSpPr>
          <a:xfrm>
            <a:off x="2309876" y="1889331"/>
            <a:ext cx="774251" cy="410112"/>
            <a:chOff x="3020854" y="3877082"/>
            <a:chExt cx="774251" cy="4101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矩形 20"/>
                <p:cNvSpPr/>
                <p:nvPr/>
              </p:nvSpPr>
              <p:spPr>
                <a:xfrm>
                  <a:off x="3020854" y="3877082"/>
                  <a:ext cx="774251" cy="41011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0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sz="2000" i="1">
                                <a:latin typeface="Cambria Math"/>
                              </a:rPr>
                              <m:t>𝑗</m:t>
                            </m:r>
                            <m:r>
                              <a:rPr lang="zh-TW" altLang="en-US" sz="2000" i="1">
                                <a:latin typeface="Cambria Math"/>
                              </a:rPr>
                              <m:t>𝜔</m:t>
                            </m:r>
                          </m:sup>
                        </m:sSup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21" name="矩形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0854" y="3877082"/>
                  <a:ext cx="774251" cy="41011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直線接點 21"/>
            <p:cNvCxnSpPr/>
            <p:nvPr/>
          </p:nvCxnSpPr>
          <p:spPr>
            <a:xfrm>
              <a:off x="3459456" y="4106656"/>
              <a:ext cx="1800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群組 22"/>
          <p:cNvGrpSpPr/>
          <p:nvPr/>
        </p:nvGrpSpPr>
        <p:grpSpPr>
          <a:xfrm>
            <a:off x="2717629" y="2492896"/>
            <a:ext cx="883255" cy="410112"/>
            <a:chOff x="3020854" y="3877082"/>
            <a:chExt cx="883255" cy="4101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矩形 23"/>
                <p:cNvSpPr/>
                <p:nvPr/>
              </p:nvSpPr>
              <p:spPr>
                <a:xfrm>
                  <a:off x="3020854" y="3877082"/>
                  <a:ext cx="883255" cy="41011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0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sz="2000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altLang="zh-TW" sz="2000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zh-TW" altLang="en-US" sz="2000" i="1">
                                <a:latin typeface="Cambria Math"/>
                              </a:rPr>
                              <m:t>𝜔</m:t>
                            </m:r>
                          </m:sup>
                        </m:sSup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24" name="矩形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0854" y="3877082"/>
                  <a:ext cx="883255" cy="41011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直線接點 24"/>
            <p:cNvCxnSpPr/>
            <p:nvPr/>
          </p:nvCxnSpPr>
          <p:spPr>
            <a:xfrm>
              <a:off x="3569527" y="4106656"/>
              <a:ext cx="1800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群組 25"/>
          <p:cNvGrpSpPr/>
          <p:nvPr/>
        </p:nvGrpSpPr>
        <p:grpSpPr>
          <a:xfrm>
            <a:off x="4565929" y="2553856"/>
            <a:ext cx="744819" cy="410112"/>
            <a:chOff x="3014783" y="3872126"/>
            <a:chExt cx="744819" cy="4101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矩形 26"/>
                <p:cNvSpPr/>
                <p:nvPr/>
              </p:nvSpPr>
              <p:spPr>
                <a:xfrm>
                  <a:off x="3014783" y="3872126"/>
                  <a:ext cx="744819" cy="41011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000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altLang="zh-TW" sz="2000" b="0" i="1" smtClean="0">
                                <a:latin typeface="Cambria Math"/>
                              </a:rPr>
                              <m:t>3</m:t>
                            </m:r>
                            <m:r>
                              <a:rPr lang="zh-TW" altLang="en-US" sz="2000" i="1">
                                <a:latin typeface="Cambria Math"/>
                              </a:rPr>
                              <m:t>𝜔</m:t>
                            </m:r>
                          </m:sup>
                        </m:sSup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27" name="矩形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4783" y="3872126"/>
                  <a:ext cx="744819" cy="41011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直線接點 27"/>
            <p:cNvCxnSpPr/>
            <p:nvPr/>
          </p:nvCxnSpPr>
          <p:spPr>
            <a:xfrm>
              <a:off x="3333098" y="4106656"/>
              <a:ext cx="2520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矩形 28"/>
          <p:cNvSpPr/>
          <p:nvPr/>
        </p:nvSpPr>
        <p:spPr>
          <a:xfrm>
            <a:off x="5724128" y="2153746"/>
            <a:ext cx="314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/>
              <a:t>1</a:t>
            </a:r>
            <a:endParaRPr lang="zh-TW" altLang="en-US" sz="2000" dirty="0"/>
          </a:p>
        </p:txBody>
      </p:sp>
      <p:grpSp>
        <p:nvGrpSpPr>
          <p:cNvPr id="30" name="群組 29"/>
          <p:cNvGrpSpPr/>
          <p:nvPr/>
        </p:nvGrpSpPr>
        <p:grpSpPr>
          <a:xfrm>
            <a:off x="6537587" y="1889331"/>
            <a:ext cx="883255" cy="410112"/>
            <a:chOff x="3014783" y="3872126"/>
            <a:chExt cx="883255" cy="4101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矩形 30"/>
                <p:cNvSpPr/>
                <p:nvPr/>
              </p:nvSpPr>
              <p:spPr>
                <a:xfrm>
                  <a:off x="3014783" y="3872126"/>
                  <a:ext cx="883255" cy="41011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0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sz="2000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altLang="zh-TW" sz="2000" b="0" i="1" smtClean="0">
                                <a:latin typeface="Cambria Math"/>
                              </a:rPr>
                              <m:t>3</m:t>
                            </m:r>
                            <m:r>
                              <a:rPr lang="zh-TW" altLang="en-US" sz="2000" i="1">
                                <a:latin typeface="Cambria Math"/>
                              </a:rPr>
                              <m:t>𝜔</m:t>
                            </m:r>
                          </m:sup>
                        </m:sSup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31" name="矩形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4783" y="3872126"/>
                  <a:ext cx="883255" cy="41011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直線接點 31"/>
            <p:cNvCxnSpPr/>
            <p:nvPr/>
          </p:nvCxnSpPr>
          <p:spPr>
            <a:xfrm>
              <a:off x="3470258" y="4106656"/>
              <a:ext cx="2520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群組 32"/>
          <p:cNvGrpSpPr/>
          <p:nvPr/>
        </p:nvGrpSpPr>
        <p:grpSpPr>
          <a:xfrm>
            <a:off x="7283565" y="2501200"/>
            <a:ext cx="883255" cy="410112"/>
            <a:chOff x="3014783" y="3872126"/>
            <a:chExt cx="883255" cy="4101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矩形 33"/>
                <p:cNvSpPr/>
                <p:nvPr/>
              </p:nvSpPr>
              <p:spPr>
                <a:xfrm>
                  <a:off x="3014783" y="3872126"/>
                  <a:ext cx="883255" cy="41011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0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sz="2000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altLang="zh-TW" sz="2000" b="0" i="1" smtClean="0">
                                <a:latin typeface="Cambria Math"/>
                              </a:rPr>
                              <m:t>6</m:t>
                            </m:r>
                            <m:r>
                              <a:rPr lang="zh-TW" altLang="en-US" sz="2000" i="1">
                                <a:latin typeface="Cambria Math"/>
                              </a:rPr>
                              <m:t>𝜔</m:t>
                            </m:r>
                          </m:sup>
                        </m:sSup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34" name="矩形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4783" y="3872126"/>
                  <a:ext cx="883255" cy="41011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直線接點 34"/>
            <p:cNvCxnSpPr/>
            <p:nvPr/>
          </p:nvCxnSpPr>
          <p:spPr>
            <a:xfrm>
              <a:off x="3462638" y="4106656"/>
              <a:ext cx="2520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矩形 2"/>
          <p:cNvSpPr>
            <a:spLocks noChangeArrowheads="1"/>
          </p:cNvSpPr>
          <p:nvPr/>
        </p:nvSpPr>
        <p:spPr bwMode="auto">
          <a:xfrm>
            <a:off x="0" y="269875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150000"/>
              </a:lnSpc>
            </a:pPr>
            <a:r>
              <a:rPr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Time Expansion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字方塊 4"/>
              <p:cNvSpPr txBox="1"/>
              <p:nvPr/>
            </p:nvSpPr>
            <p:spPr>
              <a:xfrm>
                <a:off x="4499992" y="3023547"/>
                <a:ext cx="3600039" cy="842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{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TW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TW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  <m:sup/>
                            <m:e>
                              <m:r>
                                <a:rPr lang="en-US" altLang="zh-TW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nary>
                          <m:r>
                            <a:rPr lang="zh-TW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𝛿</m:t>
                          </m:r>
                        </m:e>
                      </m:nary>
                      <m:r>
                        <a:rPr lang="en-US" altLang="zh-TW" sz="20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−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𝑛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)}</m:t>
                      </m:r>
                      <m:sSup>
                        <m:sSup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zh-TW" alt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𝑑𝑡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3023547"/>
                <a:ext cx="3600039" cy="8422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5004048" y="2306545"/>
                <a:ext cx="2727198" cy="839204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20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000" b="0" i="1" smtClean="0"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[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]</m:t>
                          </m:r>
                        </m:e>
                      </m:nary>
                      <m:r>
                        <a:rPr lang="zh-TW" altLang="en-US" sz="2000" b="0" i="1" smtClean="0">
                          <a:latin typeface="Cambria Math"/>
                        </a:rPr>
                        <m:t>𝛿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−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𝑛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2306545"/>
                <a:ext cx="2727198" cy="83920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群組 40"/>
          <p:cNvGrpSpPr/>
          <p:nvPr/>
        </p:nvGrpSpPr>
        <p:grpSpPr>
          <a:xfrm>
            <a:off x="1259632" y="1028433"/>
            <a:ext cx="6581602" cy="1032415"/>
            <a:chOff x="1259632" y="1028433"/>
            <a:chExt cx="6581602" cy="1032415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632" y="1028433"/>
              <a:ext cx="6382512" cy="80467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字方塊 6"/>
                <p:cNvSpPr txBox="1"/>
                <p:nvPr/>
              </p:nvSpPr>
              <p:spPr>
                <a:xfrm>
                  <a:off x="3292790" y="1494551"/>
                  <a:ext cx="199090" cy="400110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000" b="0" i="1" smtClean="0">
                            <a:latin typeface="Cambria Math"/>
                          </a:rPr>
                          <m:t>𝑛</m:t>
                        </m:r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7" name="文字方塊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92790" y="1494551"/>
                  <a:ext cx="199090" cy="4001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30303" r="-606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字方塊 7"/>
                <p:cNvSpPr txBox="1"/>
                <p:nvPr/>
              </p:nvSpPr>
              <p:spPr>
                <a:xfrm>
                  <a:off x="7642144" y="1459839"/>
                  <a:ext cx="199090" cy="400110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000" b="0" i="1" smtClean="0">
                            <a:latin typeface="Cambria Math"/>
                          </a:rPr>
                          <m:t>𝑛</m:t>
                        </m:r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8" name="文字方塊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42144" y="1459839"/>
                  <a:ext cx="199090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34375" r="-625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文字方塊 2"/>
            <p:cNvSpPr txBox="1"/>
            <p:nvPr/>
          </p:nvSpPr>
          <p:spPr>
            <a:xfrm>
              <a:off x="2098327" y="1660738"/>
              <a:ext cx="10081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dirty="0" smtClean="0"/>
                <a:t>-1 0 1 2</a:t>
              </a:r>
              <a:endParaRPr lang="zh-TW" altLang="en-US" sz="2000" dirty="0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452949" y="1659894"/>
              <a:ext cx="22887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dirty="0" smtClean="0"/>
                <a:t>-3      0        3       6</a:t>
              </a:r>
              <a:endParaRPr lang="zh-TW" altLang="en-US" sz="2000" dirty="0"/>
            </a:p>
          </p:txBody>
        </p:sp>
      </p:grpSp>
      <p:sp>
        <p:nvSpPr>
          <p:cNvPr id="11" name="文字方塊 6"/>
          <p:cNvSpPr txBox="1">
            <a:spLocks noChangeArrowheads="1"/>
          </p:cNvSpPr>
          <p:nvPr/>
        </p:nvSpPr>
        <p:spPr bwMode="auto">
          <a:xfrm>
            <a:off x="1475656" y="1916832"/>
            <a:ext cx="203634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2600" u="sng" dirty="0" smtClean="0">
                <a:latin typeface="Times New Roman" pitchFamily="18" charset="0"/>
                <a:cs typeface="Times New Roman" pitchFamily="18" charset="0"/>
              </a:rPr>
              <a:t>Discrete-time</a:t>
            </a:r>
            <a:endParaRPr kumimoji="0" lang="zh-TW" altLang="en-US" sz="2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文字方塊 6"/>
          <p:cNvSpPr txBox="1">
            <a:spLocks noChangeArrowheads="1"/>
          </p:cNvSpPr>
          <p:nvPr/>
        </p:nvSpPr>
        <p:spPr bwMode="auto">
          <a:xfrm>
            <a:off x="5004048" y="1916832"/>
            <a:ext cx="259228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2600" u="sng" dirty="0" smtClean="0">
                <a:latin typeface="Times New Roman" pitchFamily="18" charset="0"/>
                <a:cs typeface="Times New Roman" pitchFamily="18" charset="0"/>
              </a:rPr>
              <a:t>Continuous-time</a:t>
            </a:r>
            <a:endParaRPr kumimoji="0" lang="zh-TW" altLang="en-US" sz="2600" u="sng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1907704" y="2375448"/>
                <a:ext cx="6946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𝑥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[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𝑛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2375448"/>
                <a:ext cx="694679" cy="400110"/>
              </a:xfrm>
              <a:prstGeom prst="rect">
                <a:avLst/>
              </a:prstGeom>
              <a:blipFill rotWithShape="1">
                <a:blip r:embed="rId8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1691680" y="2805215"/>
                <a:ext cx="1728193" cy="844590"/>
              </a:xfrm>
              <a:prstGeom prst="rect">
                <a:avLst/>
              </a:prstGeom>
              <a:noFill/>
              <a:ln w="28575"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[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]</m:t>
                          </m:r>
                        </m:e>
                      </m:nary>
                      <m:sSup>
                        <m:sSup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2805215"/>
                <a:ext cx="1728193" cy="84459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5436095" y="3881069"/>
                <a:ext cx="1728193" cy="844590"/>
              </a:xfrm>
              <a:prstGeom prst="rect">
                <a:avLst/>
              </a:prstGeom>
              <a:noFill/>
              <a:ln w="28575"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[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]</m:t>
                          </m:r>
                        </m:e>
                      </m:nary>
                      <m:sSup>
                        <m:sSup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5" y="3881069"/>
                <a:ext cx="1728193" cy="84459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群組 46"/>
          <p:cNvGrpSpPr/>
          <p:nvPr/>
        </p:nvGrpSpPr>
        <p:grpSpPr>
          <a:xfrm>
            <a:off x="7159735" y="2564042"/>
            <a:ext cx="1744608" cy="852887"/>
            <a:chOff x="7159735" y="2564042"/>
            <a:chExt cx="1744608" cy="8528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字方塊 8"/>
                <p:cNvSpPr txBox="1"/>
                <p:nvPr/>
              </p:nvSpPr>
              <p:spPr>
                <a:xfrm>
                  <a:off x="7942838" y="2709043"/>
                  <a:ext cx="961505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𝐹</m:t>
                        </m:r>
                      </m:oMath>
                    </m:oMathPara>
                  </a14:m>
                  <a:endParaRPr lang="en-US" altLang="zh-TW" sz="2000" dirty="0" smtClean="0">
                    <a:solidFill>
                      <a:srgbClr val="002060"/>
                    </a:solidFill>
                  </a:endParaRPr>
                </a:p>
                <a:p>
                  <a:r>
                    <a:rPr lang="en-US" altLang="zh-TW" sz="2000" dirty="0" smtClean="0">
                      <a:solidFill>
                        <a:srgbClr val="002060"/>
                      </a:solidFill>
                    </a:rPr>
                    <a:t>(chap4)</a:t>
                  </a:r>
                  <a:endParaRPr lang="zh-TW" altLang="en-US" sz="20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文字方塊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2838" y="2709043"/>
                  <a:ext cx="961505" cy="707886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6962" r="-6329" b="-1367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弧形 16"/>
            <p:cNvSpPr/>
            <p:nvPr/>
          </p:nvSpPr>
          <p:spPr>
            <a:xfrm>
              <a:off x="7159735" y="2564042"/>
              <a:ext cx="873202" cy="791332"/>
            </a:xfrm>
            <a:prstGeom prst="arc">
              <a:avLst>
                <a:gd name="adj1" fmla="val 17251567"/>
                <a:gd name="adj2" fmla="val 2668844"/>
              </a:avLst>
            </a:prstGeom>
            <a:ln w="19050">
              <a:solidFill>
                <a:srgbClr val="00206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4932040" y="4072680"/>
                <a:ext cx="39604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4072680"/>
                <a:ext cx="396044" cy="43088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群組 45"/>
          <p:cNvGrpSpPr/>
          <p:nvPr/>
        </p:nvGrpSpPr>
        <p:grpSpPr>
          <a:xfrm>
            <a:off x="193830" y="2642449"/>
            <a:ext cx="1785882" cy="791584"/>
            <a:chOff x="193830" y="2642449"/>
            <a:chExt cx="1785882" cy="7915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字方塊 19"/>
                <p:cNvSpPr txBox="1"/>
                <p:nvPr/>
              </p:nvSpPr>
              <p:spPr>
                <a:xfrm>
                  <a:off x="193830" y="2726147"/>
                  <a:ext cx="961505" cy="707886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𝐹</m:t>
                        </m:r>
                      </m:oMath>
                    </m:oMathPara>
                  </a14:m>
                  <a:endParaRPr lang="en-US" altLang="zh-TW" sz="2000" dirty="0" smtClean="0">
                    <a:solidFill>
                      <a:srgbClr val="002060"/>
                    </a:solidFill>
                  </a:endParaRPr>
                </a:p>
                <a:p>
                  <a:r>
                    <a:rPr lang="en-US" altLang="zh-TW" sz="2000" dirty="0" smtClean="0">
                      <a:solidFill>
                        <a:srgbClr val="002060"/>
                      </a:solidFill>
                    </a:rPr>
                    <a:t>(chap5)</a:t>
                  </a:r>
                  <a:endParaRPr lang="zh-TW" altLang="en-US" sz="20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文字方塊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830" y="2726147"/>
                  <a:ext cx="961505" cy="707886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l="-6250" r="-5625" b="-13559"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弧形 20"/>
            <p:cNvSpPr/>
            <p:nvPr/>
          </p:nvSpPr>
          <p:spPr>
            <a:xfrm>
              <a:off x="1106510" y="2642449"/>
              <a:ext cx="873202" cy="791332"/>
            </a:xfrm>
            <a:prstGeom prst="arc">
              <a:avLst>
                <a:gd name="adj1" fmla="val 5847157"/>
                <a:gd name="adj2" fmla="val 12977722"/>
              </a:avLst>
            </a:prstGeom>
            <a:ln w="19050">
              <a:solidFill>
                <a:srgbClr val="00206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26" name="圖片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4742078"/>
            <a:ext cx="6492240" cy="740664"/>
          </a:xfrm>
          <a:prstGeom prst="rect">
            <a:avLst/>
          </a:prstGeom>
        </p:spPr>
      </p:pic>
      <p:grpSp>
        <p:nvGrpSpPr>
          <p:cNvPr id="32" name="群組 31"/>
          <p:cNvGrpSpPr/>
          <p:nvPr/>
        </p:nvGrpSpPr>
        <p:grpSpPr>
          <a:xfrm>
            <a:off x="2699792" y="5661248"/>
            <a:ext cx="2037430" cy="631196"/>
            <a:chOff x="564953" y="4725144"/>
            <a:chExt cx="2037430" cy="6311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字方塊 28"/>
                <p:cNvSpPr txBox="1"/>
                <p:nvPr/>
              </p:nvSpPr>
              <p:spPr>
                <a:xfrm>
                  <a:off x="564953" y="4725144"/>
                  <a:ext cx="2037430" cy="5908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000" b="0" i="1" smtClean="0">
                            <a:latin typeface="Cambria Math"/>
                          </a:rPr>
                          <m:t>𝑥</m:t>
                        </m:r>
                        <m:d>
                          <m:d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altLang="zh-TW" sz="20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groupChr>
                          <m:groupChrPr>
                            <m:chr m:val="↔"/>
                            <m:vertJc m:val="bot"/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2"/>
                              </m:rPr>
                              <a:rPr lang="en-US" altLang="zh-TW" sz="20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𝐹</m:t>
                            </m:r>
                            <m:r>
                              <a:rPr lang="en-US" altLang="zh-TW" sz="2000" b="0" i="1" smtClean="0">
                                <a:latin typeface="Cambria Math"/>
                              </a:rPr>
                              <m:t> </m:t>
                            </m:r>
                          </m:e>
                        </m:groupChr>
                        <m:r>
                          <a:rPr lang="en-US" altLang="zh-TW" sz="2000" b="0" i="1" smtClean="0">
                            <a:latin typeface="Cambria Math"/>
                          </a:rPr>
                          <m:t>  </m:t>
                        </m:r>
                        <m:box>
                          <m:box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0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TW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</m:d>
                              </m:den>
                            </m:f>
                            <m:r>
                              <a:rPr lang="en-US" altLang="zh-TW" sz="2000" b="0" i="1" smtClean="0">
                                <a:latin typeface="Cambria Math"/>
                              </a:rPr>
                              <m:t>  </m:t>
                            </m:r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𝑋</m:t>
                            </m:r>
                            <m:r>
                              <a:rPr lang="en-US" altLang="zh-TW" sz="2000" b="0" i="1" smtClean="0">
                                <a:latin typeface="Cambria Math"/>
                              </a:rPr>
                              <m:t> (</m:t>
                            </m:r>
                            <m:f>
                              <m:fPr>
                                <m:ctrlP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000" b="0" i="1" smtClean="0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zh-TW" altLang="en-US" sz="2000" b="0" i="1" smtClean="0">
                                    <a:latin typeface="Cambria Math"/>
                                  </a:rPr>
                                  <m:t>𝜔</m:t>
                                </m:r>
                              </m:num>
                              <m:den>
                                <m:r>
                                  <a:rPr lang="en-US" altLang="zh-TW" sz="2000" b="0" i="1" smtClean="0">
                                    <a:latin typeface="Cambria Math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en-US" altLang="zh-TW" sz="2000" b="0" i="1" smtClean="0">
                                <a:latin typeface="Cambria Math"/>
                              </a:rPr>
                              <m:t>)</m:t>
                            </m:r>
                          </m:e>
                        </m:box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29" name="文字方塊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4953" y="4725144"/>
                  <a:ext cx="2037430" cy="590867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橢圓 29"/>
            <p:cNvSpPr/>
            <p:nvPr/>
          </p:nvSpPr>
          <p:spPr>
            <a:xfrm>
              <a:off x="882658" y="4869160"/>
              <a:ext cx="206918" cy="36004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spAutoFit/>
            </a:bodyPr>
            <a:lstStyle/>
            <a:p>
              <a:pPr marL="457200" algn="ctr">
                <a:spcBef>
                  <a:spcPts val="600"/>
                </a:spcBef>
              </a:pPr>
              <a:endParaRPr lang="zh-TW" altLang="en-US" sz="3500" b="1" i="1" dirty="0">
                <a:latin typeface="Times New Roman" pitchFamily="18" charset="0"/>
                <a:ea typeface="新細明體" charset="-120"/>
                <a:cs typeface="Times New Roman" pitchFamily="18" charset="0"/>
              </a:endParaRPr>
            </a:p>
          </p:txBody>
        </p:sp>
        <p:sp>
          <p:nvSpPr>
            <p:cNvPr id="33" name="橢圓 32"/>
            <p:cNvSpPr>
              <a:spLocks noChangeAspect="1"/>
            </p:cNvSpPr>
            <p:nvPr/>
          </p:nvSpPr>
          <p:spPr>
            <a:xfrm>
              <a:off x="1605155" y="4841540"/>
              <a:ext cx="356400" cy="5148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spAutoFit/>
            </a:bodyPr>
            <a:lstStyle/>
            <a:p>
              <a:pPr marL="457200" algn="ctr">
                <a:spcBef>
                  <a:spcPts val="600"/>
                </a:spcBef>
              </a:pPr>
              <a:endParaRPr lang="zh-TW" altLang="en-US" sz="3500" b="1" i="1" dirty="0">
                <a:latin typeface="Times New Roman" pitchFamily="18" charset="0"/>
                <a:ea typeface="新細明體" charset="-120"/>
                <a:cs typeface="Times New Roman" pitchFamily="18" charset="0"/>
              </a:endParaRPr>
            </a:p>
          </p:txBody>
        </p:sp>
        <p:sp>
          <p:nvSpPr>
            <p:cNvPr id="34" name="橢圓 33"/>
            <p:cNvSpPr/>
            <p:nvPr/>
          </p:nvSpPr>
          <p:spPr>
            <a:xfrm>
              <a:off x="2269353" y="5091079"/>
              <a:ext cx="206918" cy="2160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spAutoFit/>
            </a:bodyPr>
            <a:lstStyle/>
            <a:p>
              <a:pPr marL="457200" algn="ctr">
                <a:spcBef>
                  <a:spcPts val="600"/>
                </a:spcBef>
              </a:pPr>
              <a:endParaRPr lang="zh-TW" altLang="en-US" sz="3500" b="1" i="1" dirty="0">
                <a:latin typeface="Times New Roman" pitchFamily="18" charset="0"/>
                <a:ea typeface="新細明體" charset="-120"/>
                <a:cs typeface="Times New Roman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/>
              <p:cNvSpPr txBox="1"/>
              <p:nvPr/>
            </p:nvSpPr>
            <p:spPr>
              <a:xfrm>
                <a:off x="2699792" y="6327138"/>
                <a:ext cx="2037430" cy="431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</a:rPr>
                      <m:t>𝑎</m:t>
                    </m:r>
                    <m:r>
                      <a:rPr lang="en-US" altLang="zh-TW" sz="2000" b="0" i="1" smtClean="0">
                        <a:latin typeface="Cambria Math"/>
                      </a:rPr>
                      <m:t>=</m:t>
                    </m:r>
                    <m:box>
                      <m:box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0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𝑘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TW" sz="2000" dirty="0" smtClean="0"/>
                  <a:t> , k=integer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6327138"/>
                <a:ext cx="2037430" cy="431721"/>
              </a:xfrm>
              <a:prstGeom prst="rect">
                <a:avLst/>
              </a:prstGeom>
              <a:blipFill rotWithShape="1">
                <a:blip r:embed="rId16"/>
                <a:stretch>
                  <a:fillRect t="-5634" b="-1831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橢圓 34"/>
          <p:cNvSpPr>
            <a:spLocks noChangeAspect="1"/>
          </p:cNvSpPr>
          <p:nvPr/>
        </p:nvSpPr>
        <p:spPr>
          <a:xfrm>
            <a:off x="3970535" y="5462206"/>
            <a:ext cx="345600" cy="3456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zh-TW" sz="2200" dirty="0" smtClean="0">
                <a:solidFill>
                  <a:srgbClr val="FF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?</a:t>
            </a:r>
            <a:endParaRPr lang="zh-TW" altLang="en-US" sz="2200" dirty="0">
              <a:solidFill>
                <a:srgbClr val="FF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cxnSp>
        <p:nvCxnSpPr>
          <p:cNvPr id="38" name="直線單箭頭接點 37"/>
          <p:cNvCxnSpPr/>
          <p:nvPr/>
        </p:nvCxnSpPr>
        <p:spPr>
          <a:xfrm flipV="1">
            <a:off x="2915816" y="6165304"/>
            <a:ext cx="190623" cy="28803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/>
              <p:cNvSpPr txBox="1"/>
              <p:nvPr/>
            </p:nvSpPr>
            <p:spPr>
              <a:xfrm>
                <a:off x="3690970" y="5095916"/>
                <a:ext cx="199090" cy="40011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42" name="文字方塊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0970" y="5095916"/>
                <a:ext cx="199090" cy="400110"/>
              </a:xfrm>
              <a:prstGeom prst="rect">
                <a:avLst/>
              </a:prstGeom>
              <a:blipFill rotWithShape="1">
                <a:blip r:embed="rId17"/>
                <a:stretch>
                  <a:fillRect l="-3636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/>
              <p:cNvSpPr txBox="1"/>
              <p:nvPr/>
            </p:nvSpPr>
            <p:spPr>
              <a:xfrm>
                <a:off x="7843293" y="5095916"/>
                <a:ext cx="199090" cy="40011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43" name="文字方塊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3293" y="5095916"/>
                <a:ext cx="199090" cy="400110"/>
              </a:xfrm>
              <a:prstGeom prst="rect">
                <a:avLst/>
              </a:prstGeom>
              <a:blipFill rotWithShape="1">
                <a:blip r:embed="rId18"/>
                <a:stretch>
                  <a:fillRect l="-4062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文字方塊 43"/>
          <p:cNvSpPr txBox="1"/>
          <p:nvPr/>
        </p:nvSpPr>
        <p:spPr>
          <a:xfrm>
            <a:off x="2420067" y="5299278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-1 0 1 2</a:t>
            </a:r>
            <a:endParaRPr lang="zh-TW" altLang="en-US" sz="2000" dirty="0"/>
          </a:p>
        </p:txBody>
      </p:sp>
      <p:sp>
        <p:nvSpPr>
          <p:cNvPr id="45" name="文字方塊 44"/>
          <p:cNvSpPr txBox="1"/>
          <p:nvPr/>
        </p:nvSpPr>
        <p:spPr>
          <a:xfrm>
            <a:off x="5927095" y="5264566"/>
            <a:ext cx="1891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-3      0     3      6</a:t>
            </a:r>
            <a:endParaRPr lang="zh-TW" altLang="en-US" sz="2000" dirty="0"/>
          </a:p>
        </p:txBody>
      </p:sp>
      <p:sp>
        <p:nvSpPr>
          <p:cNvPr id="4" name="向右箭號 3"/>
          <p:cNvSpPr/>
          <p:nvPr/>
        </p:nvSpPr>
        <p:spPr>
          <a:xfrm rot="1836761">
            <a:off x="3790515" y="2492896"/>
            <a:ext cx="525620" cy="36004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457200" algn="ctr">
              <a:spcBef>
                <a:spcPts val="600"/>
              </a:spcBef>
            </a:pPr>
            <a:endParaRPr lang="zh-TW" altLang="en-US" sz="3500" b="1" i="1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8" name="物件 1"/>
          <p:cNvGraphicFramePr>
            <a:graphicFrameLocks noChangeAspect="1"/>
          </p:cNvGraphicFramePr>
          <p:nvPr/>
        </p:nvGraphicFramePr>
        <p:xfrm>
          <a:off x="1028700" y="333375"/>
          <a:ext cx="4113213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02" name="方程式" r:id="rId4" imgW="1206500" imgH="228600" progId="Equation.3">
                  <p:embed/>
                </p:oleObj>
              </mc:Choice>
              <mc:Fallback>
                <p:oleObj name="方程式" r:id="rId4" imgW="1206500" imgH="22860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333375"/>
                        <a:ext cx="4113213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79" name="矩形 2"/>
          <p:cNvSpPr>
            <a:spLocks noChangeArrowheads="1"/>
          </p:cNvSpPr>
          <p:nvPr/>
        </p:nvSpPr>
        <p:spPr bwMode="auto">
          <a:xfrm>
            <a:off x="0" y="1101725"/>
            <a:ext cx="91440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Differentiation in Frequency</a:t>
            </a:r>
            <a:endParaRPr kumimoji="0" lang="zh-TW" altLang="zh-TW" sz="30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0180" name="物件 3"/>
          <p:cNvGraphicFramePr>
            <a:graphicFrameLocks noChangeAspect="1"/>
          </p:cNvGraphicFramePr>
          <p:nvPr/>
        </p:nvGraphicFramePr>
        <p:xfrm>
          <a:off x="1319213" y="1895475"/>
          <a:ext cx="3851275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03" name="方程式" r:id="rId6" imgW="1473200" imgH="431800" progId="Equation.3">
                  <p:embed/>
                </p:oleObj>
              </mc:Choice>
              <mc:Fallback>
                <p:oleObj name="方程式" r:id="rId6" imgW="1473200" imgH="4318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9213" y="1895475"/>
                        <a:ext cx="3851275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1" name="矩形 4"/>
          <p:cNvSpPr>
            <a:spLocks noChangeArrowheads="1"/>
          </p:cNvSpPr>
          <p:nvPr/>
        </p:nvSpPr>
        <p:spPr bwMode="auto">
          <a:xfrm>
            <a:off x="0" y="381317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Parseval’s Relation</a:t>
            </a:r>
            <a:endParaRPr kumimoji="0" lang="zh-TW" altLang="zh-TW" sz="30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0182" name="物件 5"/>
          <p:cNvGraphicFramePr>
            <a:graphicFrameLocks noChangeAspect="1"/>
          </p:cNvGraphicFramePr>
          <p:nvPr/>
        </p:nvGraphicFramePr>
        <p:xfrm>
          <a:off x="1376363" y="4724400"/>
          <a:ext cx="5345112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04" name="方程式" r:id="rId8" imgW="2044700" imgH="431800" progId="Equation.3">
                  <p:embed/>
                </p:oleObj>
              </mc:Choice>
              <mc:Fallback>
                <p:oleObj name="方程式" r:id="rId8" imgW="2044700" imgH="4318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6363" y="4724400"/>
                        <a:ext cx="5345112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2" name="物件 1"/>
          <p:cNvGraphicFramePr>
            <a:graphicFrameLocks noChangeAspect="1"/>
          </p:cNvGraphicFramePr>
          <p:nvPr/>
        </p:nvGraphicFramePr>
        <p:xfrm>
          <a:off x="1028700" y="333375"/>
          <a:ext cx="4113213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40" name="方程式" r:id="rId4" imgW="1206500" imgH="228600" progId="Equation.3">
                  <p:embed/>
                </p:oleObj>
              </mc:Choice>
              <mc:Fallback>
                <p:oleObj name="方程式" r:id="rId4" imgW="1206500" imgH="22860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333375"/>
                        <a:ext cx="4113213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3" name="矩形 2"/>
          <p:cNvSpPr>
            <a:spLocks noChangeArrowheads="1"/>
          </p:cNvSpPr>
          <p:nvPr/>
        </p:nvSpPr>
        <p:spPr bwMode="auto">
          <a:xfrm>
            <a:off x="0" y="1101725"/>
            <a:ext cx="91440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Convolution Property</a:t>
            </a:r>
            <a:endParaRPr kumimoji="0" lang="zh-TW" altLang="zh-TW" sz="30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1204" name="物件 3"/>
          <p:cNvGraphicFramePr>
            <a:graphicFrameLocks noChangeAspect="1"/>
          </p:cNvGraphicFramePr>
          <p:nvPr/>
        </p:nvGraphicFramePr>
        <p:xfrm>
          <a:off x="871538" y="1916113"/>
          <a:ext cx="7300912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41" name="方程式" r:id="rId6" imgW="2971800" imgH="228600" progId="Equation.3">
                  <p:embed/>
                </p:oleObj>
              </mc:Choice>
              <mc:Fallback>
                <p:oleObj name="方程式" r:id="rId6" imgW="2971800" imgH="2286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538" y="1916113"/>
                        <a:ext cx="7300912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5" name="矩形 4"/>
          <p:cNvSpPr>
            <a:spLocks noChangeArrowheads="1"/>
          </p:cNvSpPr>
          <p:nvPr/>
        </p:nvSpPr>
        <p:spPr bwMode="auto">
          <a:xfrm>
            <a:off x="0" y="458152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Multiplication Property</a:t>
            </a:r>
            <a:endParaRPr kumimoji="0" lang="zh-TW" altLang="zh-TW" sz="30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1206" name="物件 5"/>
          <p:cNvGraphicFramePr>
            <a:graphicFrameLocks noChangeAspect="1"/>
          </p:cNvGraphicFramePr>
          <p:nvPr/>
        </p:nvGraphicFramePr>
        <p:xfrm>
          <a:off x="803275" y="5314950"/>
          <a:ext cx="7872413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42" name="方程式" r:id="rId8" imgW="3797300" imgH="381000" progId="Equation.3">
                  <p:embed/>
                </p:oleObj>
              </mc:Choice>
              <mc:Fallback>
                <p:oleObj name="方程式" r:id="rId8" imgW="3797300" imgH="3810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275" y="5314950"/>
                        <a:ext cx="7872413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7" name="文字方塊 6"/>
          <p:cNvSpPr txBox="1">
            <a:spLocks noChangeArrowheads="1"/>
          </p:cNvSpPr>
          <p:nvPr/>
        </p:nvSpPr>
        <p:spPr bwMode="auto">
          <a:xfrm>
            <a:off x="2325688" y="2636838"/>
            <a:ext cx="61928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2600">
                <a:latin typeface="Times New Roman" pitchFamily="18" charset="0"/>
                <a:cs typeface="Times New Roman" pitchFamily="18" charset="0"/>
              </a:rPr>
              <a:t>frequency response or transfer function</a:t>
            </a:r>
            <a:endParaRPr kumimoji="0" lang="zh-TW" altLang="en-US" sz="26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1208" name="物件 7"/>
          <p:cNvGraphicFramePr>
            <a:graphicFrameLocks noChangeAspect="1"/>
          </p:cNvGraphicFramePr>
          <p:nvPr/>
        </p:nvGraphicFramePr>
        <p:xfrm>
          <a:off x="1157288" y="2647950"/>
          <a:ext cx="1268412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43" name="方程式" r:id="rId10" imgW="533169" imgH="228501" progId="Equation.3">
                  <p:embed/>
                </p:oleObj>
              </mc:Choice>
              <mc:Fallback>
                <p:oleObj name="方程式" r:id="rId10" imgW="533169" imgH="228501" progId="Equation.3">
                  <p:embed/>
                  <p:pic>
                    <p:nvPicPr>
                      <p:cNvPr id="0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7288" y="2647950"/>
                        <a:ext cx="1268412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9" name="物件 8"/>
          <p:cNvGraphicFramePr>
            <a:graphicFrameLocks noChangeAspect="1"/>
          </p:cNvGraphicFramePr>
          <p:nvPr/>
        </p:nvGraphicFramePr>
        <p:xfrm>
          <a:off x="2205038" y="3306763"/>
          <a:ext cx="37846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44" name="方程式" r:id="rId12" imgW="1752600" imgH="482600" progId="Equation.3">
                  <p:embed/>
                </p:oleObj>
              </mc:Choice>
              <mc:Fallback>
                <p:oleObj name="方程式" r:id="rId12" imgW="1752600" imgH="482600" progId="Equation.3">
                  <p:embed/>
                  <p:pic>
                    <p:nvPicPr>
                      <p:cNvPr id="0" name="物件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5038" y="3306763"/>
                        <a:ext cx="37846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10" name="矩形 9"/>
          <p:cNvSpPr>
            <a:spLocks noChangeArrowheads="1"/>
          </p:cNvSpPr>
          <p:nvPr/>
        </p:nvSpPr>
        <p:spPr bwMode="auto">
          <a:xfrm>
            <a:off x="0" y="6092825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5038725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3" eaLnBrk="1" hangingPunct="1">
              <a:buSzPct val="70000"/>
            </a:pPr>
            <a:r>
              <a:rPr kumimoji="0" lang="en-US" altLang="zh-TW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periodic convolution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1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Input/Output Relationship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899592" y="1052736"/>
            <a:ext cx="4392488" cy="773400"/>
            <a:chOff x="67608" y="1409398"/>
            <a:chExt cx="4392488" cy="773400"/>
          </a:xfrm>
        </p:grpSpPr>
        <p:sp>
          <p:nvSpPr>
            <p:cNvPr id="5" name="矩形 4"/>
            <p:cNvSpPr/>
            <p:nvPr/>
          </p:nvSpPr>
          <p:spPr>
            <a:xfrm>
              <a:off x="1763688" y="1628800"/>
              <a:ext cx="864096" cy="553998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Ins="90000" rtlCol="0" anchor="ctr" anchorCtr="0">
              <a:spAutoFit/>
            </a:bodyPr>
            <a:lstStyle/>
            <a:p>
              <a:pPr>
                <a:spcBef>
                  <a:spcPts val="0"/>
                </a:spcBef>
                <a:buSzPct val="70000"/>
              </a:pPr>
              <a:endParaRPr kumimoji="0" lang="zh-TW" altLang="en-US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" name="直線單箭頭接點 5"/>
            <p:cNvCxnSpPr>
              <a:stCxn id="5" idx="3"/>
            </p:cNvCxnSpPr>
            <p:nvPr/>
          </p:nvCxnSpPr>
          <p:spPr>
            <a:xfrm>
              <a:off x="2627784" y="1905799"/>
              <a:ext cx="1080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7" name="直線單箭頭接點 6"/>
            <p:cNvCxnSpPr/>
            <p:nvPr/>
          </p:nvCxnSpPr>
          <p:spPr>
            <a:xfrm>
              <a:off x="683568" y="1904400"/>
              <a:ext cx="1080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 7"/>
                <p:cNvSpPr/>
                <p:nvPr/>
              </p:nvSpPr>
              <p:spPr>
                <a:xfrm>
                  <a:off x="3635896" y="1409398"/>
                  <a:ext cx="82420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ts val="0"/>
                    </a:spcBef>
                    <a:buSzPct val="70000"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en-US" altLang="zh-TW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oMath>
                    </m:oMathPara>
                  </a14:m>
                  <a:endParaRPr kumimoji="0" lang="zh-TW" altLang="en-US" sz="24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8" name="矩形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5896" y="1409398"/>
                  <a:ext cx="824200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222" b="-20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矩形 8"/>
                <p:cNvSpPr/>
                <p:nvPr/>
              </p:nvSpPr>
              <p:spPr>
                <a:xfrm>
                  <a:off x="67608" y="1410133"/>
                  <a:ext cx="82022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ts val="0"/>
                    </a:spcBef>
                    <a:buSzPct val="70000"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en-US" altLang="zh-TW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oMath>
                    </m:oMathPara>
                  </a14:m>
                  <a:endParaRPr kumimoji="0" lang="zh-TW" altLang="en-US" sz="24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9" name="矩形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08" y="1410133"/>
                  <a:ext cx="820225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842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文字方塊 11"/>
          <p:cNvSpPr txBox="1"/>
          <p:nvPr/>
        </p:nvSpPr>
        <p:spPr>
          <a:xfrm>
            <a:off x="0" y="2420888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1600" indent="-285750">
              <a:buSzPct val="70000"/>
              <a:buFont typeface="Wingdings" pitchFamily="2" charset="2"/>
              <a:buChar char="l"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 </a:t>
            </a:r>
            <a:r>
              <a:rPr kumimoji="0" lang="en-US" altLang="zh-TW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Domain</a:t>
            </a:r>
            <a:endParaRPr kumimoji="0" lang="zh-TW" altLang="en-US" sz="3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0" y="4365104"/>
            <a:ext cx="40679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1600" indent="-285750">
              <a:buSzPct val="70000"/>
              <a:buFont typeface="Wingdings" pitchFamily="2" charset="2"/>
              <a:buChar char="l"/>
            </a:pPr>
            <a:r>
              <a:rPr kumimoji="0" lang="en-US" altLang="zh-TW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Frequency Domain</a:t>
            </a:r>
            <a:endParaRPr kumimoji="0" lang="zh-TW" altLang="en-US" sz="3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72816"/>
            <a:ext cx="987552" cy="50292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704" y="1727096"/>
            <a:ext cx="1170432" cy="594360"/>
          </a:xfrm>
          <a:prstGeom prst="rect">
            <a:avLst/>
          </a:prstGeom>
        </p:spPr>
      </p:pic>
      <p:grpSp>
        <p:nvGrpSpPr>
          <p:cNvPr id="23" name="群組 22"/>
          <p:cNvGrpSpPr/>
          <p:nvPr/>
        </p:nvGrpSpPr>
        <p:grpSpPr>
          <a:xfrm>
            <a:off x="827584" y="3151360"/>
            <a:ext cx="4928656" cy="967550"/>
            <a:chOff x="827584" y="3151360"/>
            <a:chExt cx="4928656" cy="967550"/>
          </a:xfrm>
        </p:grpSpPr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3212976"/>
              <a:ext cx="4206240" cy="8001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矩形 16"/>
                <p:cNvSpPr/>
                <p:nvPr/>
              </p:nvSpPr>
              <p:spPr>
                <a:xfrm>
                  <a:off x="1443040" y="3151361"/>
                  <a:ext cx="82458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ts val="0"/>
                    </a:spcBef>
                    <a:buSzPct val="70000"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zh-TW" altLang="en-US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𝛿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oMath>
                    </m:oMathPara>
                  </a14:m>
                  <a:endParaRPr kumimoji="0" lang="zh-TW" altLang="en-US" sz="24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7" name="矩形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3040" y="3151361"/>
                  <a:ext cx="824585" cy="46166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2222" b="-1842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矩形 17"/>
                <p:cNvSpPr/>
                <p:nvPr/>
              </p:nvSpPr>
              <p:spPr>
                <a:xfrm>
                  <a:off x="4932040" y="3151360"/>
                  <a:ext cx="82420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ts val="0"/>
                    </a:spcBef>
                    <a:buSzPct val="70000"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en-US" altLang="zh-TW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h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oMath>
                    </m:oMathPara>
                  </a14:m>
                  <a:endParaRPr kumimoji="0" lang="zh-TW" altLang="en-US" sz="24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8" name="矩形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2040" y="3151360"/>
                  <a:ext cx="824200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1481" b="-1842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矩形 19"/>
            <p:cNvSpPr/>
            <p:nvPr/>
          </p:nvSpPr>
          <p:spPr>
            <a:xfrm>
              <a:off x="1209110" y="3717032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  <a:buSzPct val="70000"/>
              </a:pPr>
              <a:r>
                <a:rPr kumimoji="0" lang="en-US" altLang="zh-TW" sz="2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kumimoji="0" lang="zh-TW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4067944" y="3718800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  <a:buSzPct val="70000"/>
              </a:pPr>
              <a:r>
                <a:rPr kumimoji="0" lang="en-US" altLang="zh-TW" sz="2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kumimoji="0" lang="zh-TW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矩形 14"/>
                <p:cNvSpPr/>
                <p:nvPr/>
              </p:nvSpPr>
              <p:spPr>
                <a:xfrm>
                  <a:off x="1691680" y="3573016"/>
                  <a:ext cx="34964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TW" sz="20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15" name="矩形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1680" y="3573016"/>
                  <a:ext cx="349646" cy="40011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矩形 23"/>
                <p:cNvSpPr/>
                <p:nvPr/>
              </p:nvSpPr>
              <p:spPr>
                <a:xfrm>
                  <a:off x="4870426" y="3574800"/>
                  <a:ext cx="34964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TW" sz="20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24" name="矩形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0426" y="3574800"/>
                  <a:ext cx="349646" cy="40011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0" name="圖片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28" y="5013176"/>
            <a:ext cx="4672584" cy="13167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4932040" y="5517232"/>
                <a:ext cx="43396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TW" altLang="en-US" sz="200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𝜔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5517232"/>
                <a:ext cx="433965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/>
              <p:cNvSpPr/>
              <p:nvPr/>
            </p:nvSpPr>
            <p:spPr>
              <a:xfrm>
                <a:off x="2049803" y="5589240"/>
                <a:ext cx="43396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TW" altLang="en-US" sz="200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𝜔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4" name="矩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803" y="5589240"/>
                <a:ext cx="433965" cy="40011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/>
              <p:cNvSpPr/>
              <p:nvPr/>
            </p:nvSpPr>
            <p:spPr>
              <a:xfrm>
                <a:off x="662550" y="5720517"/>
                <a:ext cx="54200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zh-TW" altLang="en-US" sz="20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sz="20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5" name="矩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550" y="5720517"/>
                <a:ext cx="542008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/>
              <p:cNvSpPr/>
              <p:nvPr/>
            </p:nvSpPr>
            <p:spPr>
              <a:xfrm>
                <a:off x="3481538" y="5695116"/>
                <a:ext cx="54200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zh-TW" altLang="en-US" sz="20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sz="20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6" name="矩形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1538" y="5695116"/>
                <a:ext cx="542008" cy="40011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/>
              <p:cNvSpPr/>
              <p:nvPr/>
            </p:nvSpPr>
            <p:spPr>
              <a:xfrm>
                <a:off x="1196279" y="5733256"/>
                <a:ext cx="54797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zh-TW" altLang="en-US" sz="20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sz="20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7" name="矩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279" y="5733256"/>
                <a:ext cx="547971" cy="40011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 37"/>
              <p:cNvSpPr/>
              <p:nvPr/>
            </p:nvSpPr>
            <p:spPr>
              <a:xfrm>
                <a:off x="1575757" y="5733256"/>
                <a:ext cx="528222" cy="3847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19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zh-TW" altLang="en-US" sz="19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sz="19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TW" altLang="en-US" sz="1900" dirty="0"/>
              </a:p>
            </p:txBody>
          </p:sp>
        </mc:Choice>
        <mc:Fallback xmlns="">
          <p:sp>
            <p:nvSpPr>
              <p:cNvPr id="38" name="矩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757" y="5733256"/>
                <a:ext cx="528222" cy="384721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 39"/>
              <p:cNvSpPr/>
              <p:nvPr/>
            </p:nvSpPr>
            <p:spPr>
              <a:xfrm>
                <a:off x="4429219" y="5691641"/>
                <a:ext cx="54797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zh-TW" altLang="en-US" sz="20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sz="20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40" name="矩形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219" y="5691641"/>
                <a:ext cx="547971" cy="400110"/>
              </a:xfrm>
              <a:prstGeom prst="rect">
                <a:avLst/>
              </a:prstGeom>
              <a:blipFill rotWithShape="1">
                <a:blip r:embed="rId19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矩形 40"/>
              <p:cNvSpPr/>
              <p:nvPr/>
            </p:nvSpPr>
            <p:spPr>
              <a:xfrm>
                <a:off x="4024029" y="5701653"/>
                <a:ext cx="54797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zh-TW" altLang="en-US" sz="20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sz="20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41" name="矩形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4029" y="5701653"/>
                <a:ext cx="547971" cy="400110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字方塊 1"/>
          <p:cNvSpPr txBox="1">
            <a:spLocks noChangeArrowheads="1"/>
          </p:cNvSpPr>
          <p:nvPr/>
        </p:nvSpPr>
        <p:spPr bwMode="auto">
          <a:xfrm>
            <a:off x="5794375" y="384175"/>
            <a:ext cx="201798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P.55 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4.0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zh-TW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48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7992888" cy="4714434"/>
          </a:xfrm>
          <a:prstGeom prst="rect">
            <a:avLst/>
          </a:prstGeom>
        </p:spPr>
      </p:pic>
      <p:sp>
        <p:nvSpPr>
          <p:cNvPr id="53251" name="矩形 1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Convolution Property</a:t>
            </a:r>
          </a:p>
        </p:txBody>
      </p:sp>
      <p:sp>
        <p:nvSpPr>
          <p:cNvPr id="4" name="文字方塊 1"/>
          <p:cNvSpPr txBox="1">
            <a:spLocks noChangeArrowheads="1"/>
          </p:cNvSpPr>
          <p:nvPr/>
        </p:nvSpPr>
        <p:spPr bwMode="auto">
          <a:xfrm>
            <a:off x="6444208" y="5517232"/>
            <a:ext cx="2698204" cy="78790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Transfer Function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Frequency Response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755576" y="1268760"/>
                <a:ext cx="93610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𝑗</m:t>
                      </m:r>
                      <m:r>
                        <a:rPr lang="zh-TW" alt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𝜔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268760"/>
                <a:ext cx="936104" cy="430887"/>
              </a:xfrm>
              <a:prstGeom prst="rect">
                <a:avLst/>
              </a:prstGeom>
              <a:blipFill rotWithShape="1">
                <a:blip r:embed="rId4"/>
                <a:stretch>
                  <a:fillRect l="-649" r="-1299"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3242757" y="1232414"/>
                <a:ext cx="3273459" cy="756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h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zh-TW" alt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𝜏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  <m:sSup>
                        <m:sSup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zh-TW" alt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𝜏</m:t>
                          </m:r>
                        </m:sup>
                      </m:sSup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𝑑</m:t>
                      </m:r>
                      <m:r>
                        <a:rPr lang="zh-TW" alt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𝜏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2757" y="1232414"/>
                <a:ext cx="3273459" cy="75642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4924482" y="4797152"/>
                <a:ext cx="36759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482" y="4797152"/>
                <a:ext cx="367598" cy="400110"/>
              </a:xfrm>
              <a:prstGeom prst="rect">
                <a:avLst/>
              </a:prstGeom>
              <a:blipFill rotWithShape="1">
                <a:blip r:embed="rId7"/>
                <a:stretch>
                  <a:fillRect r="-2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4461190" y="4797152"/>
                <a:ext cx="36759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1190" y="4797152"/>
                <a:ext cx="367598" cy="400110"/>
              </a:xfrm>
              <a:prstGeom prst="rect">
                <a:avLst/>
              </a:prstGeom>
              <a:blipFill rotWithShape="1">
                <a:blip r:embed="rId8"/>
                <a:stretch>
                  <a:fillRect r="-2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1252074" y="1916832"/>
                <a:ext cx="36759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074" y="1916832"/>
                <a:ext cx="367598" cy="400110"/>
              </a:xfrm>
              <a:prstGeom prst="rect">
                <a:avLst/>
              </a:prstGeom>
              <a:blipFill rotWithShape="1">
                <a:blip r:embed="rId9"/>
                <a:stretch>
                  <a:fillRect r="-213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668328" y="1916832"/>
                <a:ext cx="36759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328" y="1916832"/>
                <a:ext cx="367598" cy="400110"/>
              </a:xfrm>
              <a:prstGeom prst="rect">
                <a:avLst/>
              </a:prstGeom>
              <a:blipFill rotWithShape="1">
                <a:blip r:embed="rId10"/>
                <a:stretch>
                  <a:fillRect r="-2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411760" y="1749510"/>
                <a:ext cx="43396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1749510"/>
                <a:ext cx="433965" cy="40011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1290876" y="5221580"/>
                <a:ext cx="36759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876" y="5221580"/>
                <a:ext cx="367598" cy="400110"/>
              </a:xfrm>
              <a:prstGeom prst="rect">
                <a:avLst/>
              </a:prstGeom>
              <a:blipFill rotWithShape="1">
                <a:blip r:embed="rId12"/>
                <a:stretch>
                  <a:fillRect r="-21667" b="-15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827584" y="5221580"/>
                <a:ext cx="36759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5221580"/>
                <a:ext cx="367598" cy="400110"/>
              </a:xfrm>
              <a:prstGeom prst="rect">
                <a:avLst/>
              </a:prstGeom>
              <a:blipFill rotWithShape="1">
                <a:blip r:embed="rId13"/>
                <a:stretch>
                  <a:fillRect r="-2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7135336" y="1844824"/>
                <a:ext cx="36759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5336" y="1844824"/>
                <a:ext cx="367598" cy="400110"/>
              </a:xfrm>
              <a:prstGeom prst="rect">
                <a:avLst/>
              </a:prstGeom>
              <a:blipFill rotWithShape="1">
                <a:blip r:embed="rId14"/>
                <a:stretch>
                  <a:fillRect r="-21311" b="-15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6588224" y="1844824"/>
                <a:ext cx="36759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1844824"/>
                <a:ext cx="367598" cy="400110"/>
              </a:xfrm>
              <a:prstGeom prst="rect">
                <a:avLst/>
              </a:prstGeom>
              <a:blipFill rotWithShape="1">
                <a:blip r:embed="rId15"/>
                <a:stretch>
                  <a:fillRect r="-2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2437221" y="2852936"/>
                <a:ext cx="34964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7221" y="2852936"/>
                <a:ext cx="349646" cy="40011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2051720" y="5075892"/>
                <a:ext cx="43396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5075892"/>
                <a:ext cx="433965" cy="40011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8198246" y="1713836"/>
                <a:ext cx="35864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8246" y="1713836"/>
                <a:ext cx="358649" cy="40011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899198" y="2564904"/>
                <a:ext cx="72047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198" y="2564904"/>
                <a:ext cx="720474" cy="430887"/>
              </a:xfrm>
              <a:prstGeom prst="rect">
                <a:avLst/>
              </a:prstGeom>
              <a:blipFill rotWithShape="1">
                <a:blip r:embed="rId19"/>
                <a:stretch>
                  <a:fillRect r="-847"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1691286" y="3429000"/>
                <a:ext cx="72047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𝛿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286" y="3429000"/>
                <a:ext cx="720474" cy="430887"/>
              </a:xfrm>
              <a:prstGeom prst="rect">
                <a:avLst/>
              </a:prstGeom>
              <a:blipFill rotWithShape="1">
                <a:blip r:embed="rId20"/>
                <a:stretch>
                  <a:fillRect l="-840" r="-1681" b="-1571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2821103" y="3707740"/>
                <a:ext cx="34964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103" y="3707740"/>
                <a:ext cx="349646" cy="400110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683568" y="4643844"/>
                <a:ext cx="58060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1.0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643844"/>
                <a:ext cx="580607" cy="400110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1221552" y="4653136"/>
                <a:ext cx="58060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1.0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552" y="4653136"/>
                <a:ext cx="580607" cy="400110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/>
              <p:cNvSpPr/>
              <p:nvPr/>
            </p:nvSpPr>
            <p:spPr>
              <a:xfrm>
                <a:off x="2045954" y="4859868"/>
                <a:ext cx="38504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5954" y="4859868"/>
                <a:ext cx="385041" cy="400110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5746833" y="4659566"/>
                <a:ext cx="43396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6833" y="4659566"/>
                <a:ext cx="433965" cy="400110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8172267" y="2780347"/>
                <a:ext cx="34964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267" y="2780347"/>
                <a:ext cx="349646" cy="400110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/>
              <p:cNvSpPr/>
              <p:nvPr/>
            </p:nvSpPr>
            <p:spPr>
              <a:xfrm>
                <a:off x="7740352" y="3676962"/>
                <a:ext cx="34964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矩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52" y="3676962"/>
                <a:ext cx="349646" cy="400110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4139953" y="3056047"/>
                <a:ext cx="784530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h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3" y="3056047"/>
                <a:ext cx="784530" cy="492443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/>
              <p:cNvSpPr/>
              <p:nvPr/>
            </p:nvSpPr>
            <p:spPr>
              <a:xfrm>
                <a:off x="6990711" y="3384574"/>
                <a:ext cx="784530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h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矩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711" y="3384574"/>
                <a:ext cx="784530" cy="430887"/>
              </a:xfrm>
              <a:prstGeom prst="rect">
                <a:avLst/>
              </a:prstGeom>
              <a:blipFill rotWithShape="1">
                <a:blip r:embed="rId29"/>
                <a:stretch>
                  <a:fillRect l="-1563"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/>
              <p:cNvSpPr txBox="1"/>
              <p:nvPr/>
            </p:nvSpPr>
            <p:spPr>
              <a:xfrm>
                <a:off x="3203849" y="887021"/>
                <a:ext cx="2976950" cy="43088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𝑋</m:t>
                      </m:r>
                      <m:d>
                        <m:dPr>
                          <m:ctrlP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2200" i="1">
                          <a:solidFill>
                            <a:srgbClr val="FF0000"/>
                          </a:solidFill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altLang="zh-TW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22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zh-TW" sz="2200" i="1">
                          <a:solidFill>
                            <a:srgbClr val="FF000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altLang="zh-TW" sz="2200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i="1">
                          <a:solidFill>
                            <a:srgbClr val="FF0000"/>
                          </a:solidFill>
                          <a:latin typeface="Cambria Math"/>
                        </a:rPr>
                        <m:t>𝑗</m:t>
                      </m:r>
                      <m:sSub>
                        <m:sSubPr>
                          <m:ctrlPr>
                            <a:rPr lang="en-US" altLang="zh-TW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文字方塊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9" y="887021"/>
                <a:ext cx="2976950" cy="430887"/>
              </a:xfrm>
              <a:prstGeom prst="rect">
                <a:avLst/>
              </a:prstGeom>
              <a:blipFill rotWithShape="1">
                <a:blip r:embed="rId30"/>
                <a:stretch>
                  <a:fillRect l="-3279" r="-3279"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6396823" y="848524"/>
                <a:ext cx="2711681" cy="430887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lIns="72000" rIns="72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𝑌</m:t>
                      </m:r>
                      <m:d>
                        <m:d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en-US" altLang="zh-TW" sz="22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  <m:r>
                        <a:rPr lang="en-US" altLang="zh-TW" sz="2200" i="1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i="1">
                          <a:solidFill>
                            <a:schemeClr val="tx1"/>
                          </a:solidFill>
                          <a:latin typeface="Cambria Math"/>
                        </a:rPr>
                        <m:t>𝑗</m:t>
                      </m:r>
                      <m:r>
                        <a:rPr lang="zh-TW" altLang="en-US" sz="2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𝜔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  <m:r>
                        <a:rPr lang="en-US" altLang="zh-TW" sz="2200" i="1">
                          <a:solidFill>
                            <a:schemeClr val="tx1"/>
                          </a:solidFill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altLang="zh-TW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6823" y="848524"/>
                <a:ext cx="2711681" cy="430887"/>
              </a:xfrm>
              <a:prstGeom prst="rect">
                <a:avLst/>
              </a:prstGeom>
              <a:blipFill rotWithShape="1">
                <a:blip r:embed="rId31"/>
                <a:stretch>
                  <a:fillRect l="-446" b="-12162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>
              <a:xfrm>
                <a:off x="6387440" y="2244934"/>
                <a:ext cx="2145000" cy="400110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lIns="72000" rIns="72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∗</m:t>
                      </m:r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)=</m:t>
                      </m:r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altLang="zh-TW" sz="2000" i="1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7440" y="2244934"/>
                <a:ext cx="2145000" cy="400110"/>
              </a:xfrm>
              <a:prstGeom prst="rect">
                <a:avLst/>
              </a:prstGeom>
              <a:blipFill rotWithShape="1">
                <a:blip r:embed="rId32"/>
                <a:stretch>
                  <a:fillRect b="-10145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直線單箭頭接點 37"/>
          <p:cNvCxnSpPr/>
          <p:nvPr/>
        </p:nvCxnSpPr>
        <p:spPr>
          <a:xfrm flipV="1">
            <a:off x="8377570" y="1317908"/>
            <a:ext cx="370894" cy="92702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矩形 40"/>
              <p:cNvSpPr/>
              <p:nvPr/>
            </p:nvSpPr>
            <p:spPr>
              <a:xfrm>
                <a:off x="8652679" y="1499592"/>
                <a:ext cx="40947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矩形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2679" y="1499592"/>
                <a:ext cx="409471" cy="400110"/>
              </a:xfrm>
              <a:prstGeom prst="rect">
                <a:avLst/>
              </a:prstGeom>
              <a:blipFill rotWithShape="1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弧形接點 39"/>
          <p:cNvCxnSpPr>
            <a:stCxn id="29" idx="3"/>
          </p:cNvCxnSpPr>
          <p:nvPr/>
        </p:nvCxnSpPr>
        <p:spPr>
          <a:xfrm flipV="1">
            <a:off x="8521913" y="2044879"/>
            <a:ext cx="130766" cy="935523"/>
          </a:xfrm>
          <a:prstGeom prst="curvedConnector2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矩形 47"/>
              <p:cNvSpPr/>
              <p:nvPr/>
            </p:nvSpPr>
            <p:spPr>
              <a:xfrm>
                <a:off x="8635989" y="2364849"/>
                <a:ext cx="40947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矩形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5989" y="2364849"/>
                <a:ext cx="409471" cy="400110"/>
              </a:xfrm>
              <a:prstGeom prst="rect">
                <a:avLst/>
              </a:prstGeom>
              <a:blipFill rotWithShape="1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矩形 50"/>
              <p:cNvSpPr/>
              <p:nvPr/>
            </p:nvSpPr>
            <p:spPr>
              <a:xfrm>
                <a:off x="55068" y="2316942"/>
                <a:ext cx="40947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矩形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68" y="2316942"/>
                <a:ext cx="409471" cy="400110"/>
              </a:xfrm>
              <a:prstGeom prst="rect">
                <a:avLst/>
              </a:prstGeom>
              <a:blipFill rotWithShape="1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弧形接點 64"/>
          <p:cNvCxnSpPr/>
          <p:nvPr/>
        </p:nvCxnSpPr>
        <p:spPr>
          <a:xfrm flipH="1" flipV="1">
            <a:off x="389748" y="2162900"/>
            <a:ext cx="130766" cy="935523"/>
          </a:xfrm>
          <a:prstGeom prst="curvedConnector2">
            <a:avLst/>
          </a:prstGeom>
          <a:ln w="12700">
            <a:solidFill>
              <a:schemeClr val="tx1"/>
            </a:solidFill>
            <a:tailEnd type="arrow"/>
          </a:ln>
          <a:scene3d>
            <a:camera prst="orthographicFront">
              <a:rot lat="0" lon="21299997" rev="20699999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弧形接點 67"/>
          <p:cNvCxnSpPr/>
          <p:nvPr/>
        </p:nvCxnSpPr>
        <p:spPr>
          <a:xfrm rot="5400000" flipH="1" flipV="1">
            <a:off x="960922" y="3902505"/>
            <a:ext cx="415115" cy="825808"/>
          </a:xfrm>
          <a:prstGeom prst="curvedConnector2">
            <a:avLst/>
          </a:prstGeom>
          <a:ln w="127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矩形 68"/>
              <p:cNvSpPr/>
              <p:nvPr/>
            </p:nvSpPr>
            <p:spPr>
              <a:xfrm>
                <a:off x="694462" y="3907864"/>
                <a:ext cx="40947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9" name="矩形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462" y="3907864"/>
                <a:ext cx="409471" cy="400110"/>
              </a:xfrm>
              <a:prstGeom prst="rect">
                <a:avLst/>
              </a:prstGeom>
              <a:blipFill rotWithShape="1"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弧形接點 71"/>
          <p:cNvCxnSpPr/>
          <p:nvPr/>
        </p:nvCxnSpPr>
        <p:spPr>
          <a:xfrm rot="5400000">
            <a:off x="6520015" y="3902504"/>
            <a:ext cx="415115" cy="825808"/>
          </a:xfrm>
          <a:prstGeom prst="curvedConnector2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矩形 72"/>
              <p:cNvSpPr/>
              <p:nvPr/>
            </p:nvSpPr>
            <p:spPr>
              <a:xfrm>
                <a:off x="6785975" y="4307974"/>
                <a:ext cx="40947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3" name="矩形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5975" y="4307974"/>
                <a:ext cx="409471" cy="400110"/>
              </a:xfrm>
              <a:prstGeom prst="rect">
                <a:avLst/>
              </a:prstGeom>
              <a:blipFill rotWithShape="1"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矩形 73"/>
              <p:cNvSpPr/>
              <p:nvPr/>
            </p:nvSpPr>
            <p:spPr>
              <a:xfrm>
                <a:off x="4256454" y="3719527"/>
                <a:ext cx="40947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4" name="矩形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454" y="3719527"/>
                <a:ext cx="409471" cy="400110"/>
              </a:xfrm>
              <a:prstGeom prst="rect">
                <a:avLst/>
              </a:prstGeom>
              <a:blipFill rotWithShape="1"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弧形接點 74"/>
          <p:cNvCxnSpPr/>
          <p:nvPr/>
        </p:nvCxnSpPr>
        <p:spPr>
          <a:xfrm>
            <a:off x="4472300" y="3719527"/>
            <a:ext cx="415115" cy="468000"/>
          </a:xfrm>
          <a:prstGeom prst="curvedConnector2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字方塊 75"/>
              <p:cNvSpPr txBox="1"/>
              <p:nvPr/>
            </p:nvSpPr>
            <p:spPr>
              <a:xfrm>
                <a:off x="2187711" y="4275881"/>
                <a:ext cx="935260" cy="43088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i="1">
                          <a:solidFill>
                            <a:srgbClr val="FF0000"/>
                          </a:solidFill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altLang="zh-TW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6" name="文字方塊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711" y="4275881"/>
                <a:ext cx="935260" cy="430887"/>
              </a:xfrm>
              <a:prstGeom prst="rect">
                <a:avLst/>
              </a:prstGeom>
              <a:blipFill rotWithShape="1">
                <a:blip r:embed="rId39"/>
                <a:stretch>
                  <a:fillRect l="-10458" b="-140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文字方塊 76"/>
              <p:cNvSpPr txBox="1"/>
              <p:nvPr/>
            </p:nvSpPr>
            <p:spPr>
              <a:xfrm>
                <a:off x="1931709" y="5805264"/>
                <a:ext cx="935260" cy="43088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altLang="zh-TW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7" name="文字方塊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709" y="5805264"/>
                <a:ext cx="935260" cy="430887"/>
              </a:xfrm>
              <a:prstGeom prst="rect">
                <a:avLst/>
              </a:prstGeom>
              <a:blipFill rotWithShape="1">
                <a:blip r:embed="rId40"/>
                <a:stretch>
                  <a:fillRect l="-10458" b="-140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文字方塊 77"/>
              <p:cNvSpPr txBox="1"/>
              <p:nvPr/>
            </p:nvSpPr>
            <p:spPr>
              <a:xfrm>
                <a:off x="3525085" y="4165054"/>
                <a:ext cx="93610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𝐻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𝑗</m:t>
                      </m:r>
                      <m:r>
                        <a:rPr lang="zh-TW" altLang="en-US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𝜔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8" name="文字方塊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5085" y="4165054"/>
                <a:ext cx="936104" cy="430887"/>
              </a:xfrm>
              <a:prstGeom prst="rect">
                <a:avLst/>
              </a:prstGeom>
              <a:blipFill rotWithShape="1">
                <a:blip r:embed="rId41"/>
                <a:stretch>
                  <a:fillRect r="-3896"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文字方塊 78"/>
              <p:cNvSpPr txBox="1"/>
              <p:nvPr/>
            </p:nvSpPr>
            <p:spPr>
              <a:xfrm>
                <a:off x="2267744" y="2204864"/>
                <a:ext cx="3248385" cy="756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h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zh-TW" alt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𝜏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  <m:sSup>
                        <m:sSup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zh-TW" alt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𝜏</m:t>
                          </m:r>
                        </m:sup>
                      </m:sSup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𝑑</m:t>
                      </m:r>
                      <m:r>
                        <a:rPr lang="zh-TW" alt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𝜏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9" name="文字方塊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2204864"/>
                <a:ext cx="3248385" cy="756426"/>
              </a:xfrm>
              <a:prstGeom prst="rect">
                <a:avLst/>
              </a:prstGeom>
              <a:blipFill rotWithShape="1"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文字方塊 79"/>
              <p:cNvSpPr txBox="1"/>
              <p:nvPr/>
            </p:nvSpPr>
            <p:spPr>
              <a:xfrm>
                <a:off x="3347864" y="6021288"/>
                <a:ext cx="3024336" cy="822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h</m:t>
                          </m:r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zh-TW" alt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𝜏</m:t>
                          </m:r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  <m:sSup>
                        <m:sSup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zh-TW" alt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𝜏</m:t>
                          </m:r>
                        </m:sup>
                      </m:sSup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𝑑</m:t>
                      </m:r>
                      <m:r>
                        <a:rPr lang="zh-TW" alt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𝜏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文字方塊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6021288"/>
                <a:ext cx="3024336" cy="822854"/>
              </a:xfrm>
              <a:prstGeom prst="rect">
                <a:avLst/>
              </a:prstGeom>
              <a:blipFill rotWithShape="1"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矩形 51"/>
          <p:cNvSpPr/>
          <p:nvPr/>
        </p:nvSpPr>
        <p:spPr>
          <a:xfrm>
            <a:off x="4772784" y="408657"/>
            <a:ext cx="185018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eaLnBrk="1" hangingPunct="1"/>
            <a:r>
              <a:rPr lang="en-US" altLang="zh-TW" sz="2600" dirty="0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en-US" altLang="zh-TW" sz="2600" dirty="0" smtClean="0">
                <a:solidFill>
                  <a:srgbClr val="FF0000"/>
                </a:solidFill>
                <a:latin typeface="Times New Roman" pitchFamily="18" charset="0"/>
              </a:rPr>
              <a:t>p.57 </a:t>
            </a:r>
            <a:r>
              <a:rPr lang="en-US" altLang="zh-TW" sz="2600" dirty="0">
                <a:solidFill>
                  <a:srgbClr val="FF0000"/>
                </a:solidFill>
                <a:latin typeface="Times New Roman" pitchFamily="18" charset="0"/>
              </a:rPr>
              <a:t>of 4.0)</a:t>
            </a:r>
            <a:endParaRPr lang="en-US" altLang="zh-TW" sz="3600" b="1" u="sng" dirty="0">
              <a:solidFill>
                <a:srgbClr val="000000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字方塊 52"/>
              <p:cNvSpPr txBox="1"/>
              <p:nvPr/>
            </p:nvSpPr>
            <p:spPr>
              <a:xfrm>
                <a:off x="3189372" y="5157192"/>
                <a:ext cx="3686884" cy="822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h</m:t>
                          </m:r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zh-TW" alt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𝜏</m:t>
                          </m:r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  <m:sSup>
                        <m:sSupPr>
                          <m:ctrlP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𝜔𝜏</m:t>
                          </m:r>
                        </m:sup>
                      </m:sSup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𝑑</m:t>
                      </m:r>
                      <m:r>
                        <a:rPr lang="zh-TW" altLang="en-US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𝜏</m:t>
                      </m:r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3" name="文字方塊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9372" y="5157192"/>
                <a:ext cx="3686884" cy="822854"/>
              </a:xfrm>
              <a:prstGeom prst="rect">
                <a:avLst/>
              </a:prstGeom>
              <a:blipFill rotWithShape="1"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61502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物件 1"/>
          <p:cNvGraphicFramePr>
            <a:graphicFrameLocks noChangeAspect="1"/>
          </p:cNvGraphicFramePr>
          <p:nvPr/>
        </p:nvGraphicFramePr>
        <p:xfrm>
          <a:off x="1028700" y="333375"/>
          <a:ext cx="4113213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25" name="方程式" r:id="rId4" imgW="1206500" imgH="228600" progId="Equation.3">
                  <p:embed/>
                </p:oleObj>
              </mc:Choice>
              <mc:Fallback>
                <p:oleObj name="方程式" r:id="rId4" imgW="1206500" imgH="22860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333375"/>
                        <a:ext cx="4113213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5" name="矩形 2"/>
          <p:cNvSpPr>
            <a:spLocks noChangeArrowheads="1"/>
          </p:cNvSpPr>
          <p:nvPr/>
        </p:nvSpPr>
        <p:spPr bwMode="auto">
          <a:xfrm>
            <a:off x="0" y="1101725"/>
            <a:ext cx="91440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System Characterization</a:t>
            </a:r>
            <a:endParaRPr kumimoji="0" lang="zh-TW" altLang="zh-TW" sz="30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4276" name="物件 3"/>
          <p:cNvGraphicFramePr>
            <a:graphicFrameLocks noChangeAspect="1"/>
          </p:cNvGraphicFramePr>
          <p:nvPr/>
        </p:nvGraphicFramePr>
        <p:xfrm>
          <a:off x="1176338" y="1763713"/>
          <a:ext cx="6572250" cy="411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26" name="方程式" r:id="rId6" imgW="2641600" imgH="1790700" progId="Equation.3">
                  <p:embed/>
                </p:oleObj>
              </mc:Choice>
              <mc:Fallback>
                <p:oleObj name="方程式" r:id="rId6" imgW="2641600" imgH="17907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6338" y="1763713"/>
                        <a:ext cx="6572250" cy="411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7" name="矩形 4"/>
          <p:cNvSpPr>
            <a:spLocks noChangeArrowheads="1"/>
          </p:cNvSpPr>
          <p:nvPr/>
        </p:nvSpPr>
        <p:spPr bwMode="auto">
          <a:xfrm>
            <a:off x="0" y="546417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Tables of Properties and Pairs</a:t>
            </a:r>
            <a:endParaRPr kumimoji="0" lang="zh-TW" altLang="zh-TW" sz="30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8" name="矩形 6"/>
          <p:cNvSpPr>
            <a:spLocks noChangeArrowheads="1"/>
          </p:cNvSpPr>
          <p:nvPr/>
        </p:nvSpPr>
        <p:spPr bwMode="auto">
          <a:xfrm>
            <a:off x="0" y="613568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1371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1828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286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2743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200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4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See Table 5.1, 5.2, p.391, 392 of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49225"/>
            <a:ext cx="6881812" cy="658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文字方塊 1"/>
          <p:cNvSpPr txBox="1">
            <a:spLocks noChangeArrowheads="1"/>
          </p:cNvSpPr>
          <p:nvPr/>
        </p:nvSpPr>
        <p:spPr bwMode="auto">
          <a:xfrm>
            <a:off x="5867400" y="44450"/>
            <a:ext cx="213042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63" y="120650"/>
            <a:ext cx="5292725" cy="666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文字方塊 2"/>
          <p:cNvSpPr txBox="1">
            <a:spLocks noChangeArrowheads="1"/>
          </p:cNvSpPr>
          <p:nvPr/>
        </p:nvSpPr>
        <p:spPr bwMode="auto">
          <a:xfrm>
            <a:off x="5003800" y="-80963"/>
            <a:ext cx="213042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矩形 2"/>
          <p:cNvSpPr>
            <a:spLocks noChangeArrowheads="1"/>
          </p:cNvSpPr>
          <p:nvPr/>
        </p:nvSpPr>
        <p:spPr bwMode="auto">
          <a:xfrm>
            <a:off x="0" y="404813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Vector Space Interpretation</a:t>
            </a:r>
            <a:endParaRPr kumimoji="0" lang="zh-TW" altLang="zh-TW" sz="30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0" y="3422650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6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basis signal sets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0" y="1076325"/>
            <a:ext cx="9144000" cy="1030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116000" lvl="3" fontAlgn="auto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{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x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[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n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], aperiodic defined on -∞ &lt;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n 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&lt; ∞}=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V</a:t>
            </a:r>
          </a:p>
          <a:p>
            <a:pPr marL="1116000" lvl="3" fontAlgn="auto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          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is a vector space</a:t>
            </a:r>
          </a:p>
        </p:txBody>
      </p:sp>
      <p:graphicFrame>
        <p:nvGraphicFramePr>
          <p:cNvPr id="57349" name="物件 8"/>
          <p:cNvGraphicFramePr>
            <a:graphicFrameLocks noChangeAspect="1"/>
          </p:cNvGraphicFramePr>
          <p:nvPr/>
        </p:nvGraphicFramePr>
        <p:xfrm>
          <a:off x="1227138" y="2155825"/>
          <a:ext cx="4681537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98" name="方程式" r:id="rId4" imgW="1790700" imgH="431800" progId="Equation.3">
                  <p:embed/>
                </p:oleObj>
              </mc:Choice>
              <mc:Fallback>
                <p:oleObj name="方程式" r:id="rId4" imgW="1790700" imgH="431800" progId="Equation.3">
                  <p:embed/>
                  <p:pic>
                    <p:nvPicPr>
                      <p:cNvPr id="0" name="物件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7138" y="2155825"/>
                        <a:ext cx="4681537" cy="104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0" name="物件 9"/>
          <p:cNvGraphicFramePr>
            <a:graphicFrameLocks noChangeAspect="1"/>
          </p:cNvGraphicFramePr>
          <p:nvPr/>
        </p:nvGraphicFramePr>
        <p:xfrm>
          <a:off x="1476375" y="4076700"/>
          <a:ext cx="4751388" cy="123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99" name="方程式" r:id="rId6" imgW="1765080" imgH="507960" progId="Equation.3">
                  <p:embed/>
                </p:oleObj>
              </mc:Choice>
              <mc:Fallback>
                <p:oleObj name="方程式" r:id="rId6" imgW="1765080" imgH="507960" progId="Equation.3">
                  <p:embed/>
                  <p:pic>
                    <p:nvPicPr>
                      <p:cNvPr id="0" name="物件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4076700"/>
                        <a:ext cx="4751388" cy="1230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1" name="矩形 10"/>
          <p:cNvSpPr>
            <a:spLocks noChangeArrowheads="1"/>
          </p:cNvSpPr>
          <p:nvPr/>
        </p:nvSpPr>
        <p:spPr bwMode="auto">
          <a:xfrm>
            <a:off x="0" y="548798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273526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</a:pPr>
            <a:r>
              <a:rPr kumimoji="0" lang="en-US" altLang="zh-TW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repeats itself for very 2</a:t>
            </a:r>
            <a:r>
              <a:rPr kumimoji="0" lang="en-US" altLang="zh-TW" sz="2400" i="1">
                <a:sym typeface="Symbol" pitchFamily="18" charset="2"/>
              </a:rPr>
              <a:t></a:t>
            </a:r>
            <a:endParaRPr kumimoji="0" lang="en-US" altLang="zh-TW" sz="2400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88913"/>
            <a:ext cx="8281988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1147763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6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Generalized </a:t>
            </a:r>
            <a:r>
              <a:rPr kumimoji="0" lang="en-US" altLang="zh-TW" sz="2800" kern="100" dirty="0" err="1">
                <a:solidFill>
                  <a:srgbClr val="000000"/>
                </a:solidFill>
                <a:latin typeface="Times New Roman"/>
                <a:ea typeface="標楷體"/>
              </a:rPr>
              <a:t>Parseval’s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Relation</a:t>
            </a:r>
          </a:p>
        </p:txBody>
      </p:sp>
      <p:graphicFrame>
        <p:nvGraphicFramePr>
          <p:cNvPr id="58371" name="物件 2"/>
          <p:cNvGraphicFramePr>
            <a:graphicFrameLocks noChangeAspect="1"/>
          </p:cNvGraphicFramePr>
          <p:nvPr/>
        </p:nvGraphicFramePr>
        <p:xfrm>
          <a:off x="1547813" y="1760538"/>
          <a:ext cx="6673850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48" name="方程式" r:id="rId4" imgW="2552700" imgH="431800" progId="Equation.3">
                  <p:embed/>
                </p:oleObj>
              </mc:Choice>
              <mc:Fallback>
                <p:oleObj name="方程式" r:id="rId4" imgW="2552700" imgH="4318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1760538"/>
                        <a:ext cx="6673850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2" name="矩形 3"/>
          <p:cNvSpPr>
            <a:spLocks noChangeArrowheads="1"/>
          </p:cNvSpPr>
          <p:nvPr/>
        </p:nvSpPr>
        <p:spPr bwMode="auto">
          <a:xfrm>
            <a:off x="0" y="405765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143986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</a:pP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inner-product can be evaluated in either domain</a:t>
            </a:r>
            <a:endParaRPr kumimoji="0" lang="en-US" altLang="zh-TW" sz="2800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73" name="矩形 5"/>
          <p:cNvSpPr>
            <a:spLocks noChangeArrowheads="1"/>
          </p:cNvSpPr>
          <p:nvPr/>
        </p:nvSpPr>
        <p:spPr bwMode="auto">
          <a:xfrm>
            <a:off x="0" y="404813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Vector Space Interpretation</a:t>
            </a:r>
            <a:endParaRPr kumimoji="0" lang="zh-TW" altLang="zh-TW" sz="30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0" y="3001963"/>
            <a:ext cx="914400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440000" lvl="3" fontAlgn="auto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{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X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(</a:t>
            </a:r>
            <a:r>
              <a:rPr kumimoji="0" lang="en-US" altLang="zh-TW" sz="2800" i="1" kern="100" dirty="0" err="1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e</a:t>
            </a:r>
            <a:r>
              <a:rPr kumimoji="0" lang="en-US" altLang="zh-TW" sz="2800" i="1" kern="100" baseline="30000" dirty="0" err="1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j</a:t>
            </a:r>
            <a:r>
              <a:rPr kumimoji="0" lang="el-GR" altLang="zh-TW" sz="2800" i="1" kern="100" baseline="300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ω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), with period 2</a:t>
            </a:r>
            <a:r>
              <a:rPr kumimoji="0" lang="el-GR" altLang="zh-TW" sz="2800" i="1" kern="100" dirty="0">
                <a:solidFill>
                  <a:srgbClr val="000000"/>
                </a:solidFill>
                <a:latin typeface="Times New Roman"/>
                <a:ea typeface="標楷體"/>
                <a:cs typeface="Times New Roman"/>
              </a:rPr>
              <a:t>π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  <a:cs typeface="Times New Roman"/>
              </a:rPr>
              <a:t> 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defined on -∞ &lt; </a:t>
            </a:r>
            <a:r>
              <a:rPr kumimoji="0" lang="el-GR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ω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 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&lt; ∞}=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V 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: a vector space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1147763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6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Orthogonal Bases</a:t>
            </a:r>
          </a:p>
        </p:txBody>
      </p:sp>
      <p:sp>
        <p:nvSpPr>
          <p:cNvPr id="59395" name="矩形 3"/>
          <p:cNvSpPr>
            <a:spLocks noChangeArrowheads="1"/>
          </p:cNvSpPr>
          <p:nvPr/>
        </p:nvSpPr>
        <p:spPr bwMode="auto">
          <a:xfrm>
            <a:off x="0" y="404813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Vector Space Interpretation</a:t>
            </a:r>
            <a:endParaRPr kumimoji="0" lang="zh-TW" altLang="zh-TW" sz="30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9396" name="物件 4"/>
          <p:cNvGraphicFramePr>
            <a:graphicFrameLocks noChangeAspect="1"/>
          </p:cNvGraphicFramePr>
          <p:nvPr/>
        </p:nvGraphicFramePr>
        <p:xfrm>
          <a:off x="1355725" y="1481138"/>
          <a:ext cx="5502275" cy="204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44" name="方程式" r:id="rId4" imgW="2273300" imgH="914400" progId="Equation.3">
                  <p:embed/>
                </p:oleObj>
              </mc:Choice>
              <mc:Fallback>
                <p:oleObj name="方程式" r:id="rId4" imgW="2273300" imgH="91440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5725" y="1481138"/>
                        <a:ext cx="5502275" cy="204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7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987201"/>
              </p:ext>
            </p:extLst>
          </p:nvPr>
        </p:nvGraphicFramePr>
        <p:xfrm>
          <a:off x="1319213" y="3708400"/>
          <a:ext cx="6827837" cy="242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45" name="方程式" r:id="rId6" imgW="3517560" imgH="1143000" progId="Equation.3">
                  <p:embed/>
                </p:oleObj>
              </mc:Choice>
              <mc:Fallback>
                <p:oleObj name="方程式" r:id="rId6" imgW="3517560" imgH="11430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9213" y="3708400"/>
                        <a:ext cx="6827837" cy="242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1147763"/>
            <a:ext cx="9144000" cy="1893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6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Orthogonal Bases</a:t>
            </a:r>
          </a:p>
          <a:p>
            <a:pPr marL="1368000" lvl="1" fontAlgn="auto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Similar to the case of continuous-time Fourier transform. Orthogonal bases but not normalized, while makes sense with operational definition.</a:t>
            </a:r>
          </a:p>
        </p:txBody>
      </p:sp>
      <p:sp>
        <p:nvSpPr>
          <p:cNvPr id="60419" name="矩形 3"/>
          <p:cNvSpPr>
            <a:spLocks noChangeArrowheads="1"/>
          </p:cNvSpPr>
          <p:nvPr/>
        </p:nvSpPr>
        <p:spPr bwMode="auto">
          <a:xfrm>
            <a:off x="0" y="404813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Vector Space Interpretation</a:t>
            </a:r>
            <a:endParaRPr kumimoji="0" lang="zh-TW" altLang="zh-TW" sz="30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0420" name="物件 5"/>
          <p:cNvGraphicFramePr>
            <a:graphicFrameLocks noChangeAspect="1"/>
          </p:cNvGraphicFramePr>
          <p:nvPr/>
        </p:nvGraphicFramePr>
        <p:xfrm>
          <a:off x="1747838" y="3206750"/>
          <a:ext cx="6275387" cy="209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94" name="方程式" r:id="rId4" imgW="2400300" imgH="863600" progId="Equation.3">
                  <p:embed/>
                </p:oleObj>
              </mc:Choice>
              <mc:Fallback>
                <p:oleObj name="方程式" r:id="rId4" imgW="2400300" imgH="8636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7838" y="3206750"/>
                        <a:ext cx="6275387" cy="209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矩形 2"/>
          <p:cNvSpPr>
            <a:spLocks noChangeArrowheads="1"/>
          </p:cNvSpPr>
          <p:nvPr/>
        </p:nvSpPr>
        <p:spPr bwMode="auto">
          <a:xfrm>
            <a:off x="0" y="-3399"/>
            <a:ext cx="9144000" cy="120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lang="en-US" altLang="zh-TW" sz="3600" b="1" u="sng" dirty="0">
                <a:solidFill>
                  <a:srgbClr val="000000"/>
                </a:solidFill>
                <a:latin typeface="Times New Roman" pitchFamily="18" charset="0"/>
              </a:rPr>
              <a:t>Summary and Duality</a:t>
            </a:r>
            <a:r>
              <a:rPr lang="en-US" altLang="zh-TW" sz="3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zh-TW" sz="2600" dirty="0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en-US" altLang="zh-TW" sz="2600" dirty="0" smtClean="0">
                <a:solidFill>
                  <a:srgbClr val="FF0000"/>
                </a:solidFill>
                <a:latin typeface="Times New Roman" pitchFamily="18" charset="0"/>
              </a:rPr>
              <a:t>p.1 </a:t>
            </a:r>
            <a:r>
              <a:rPr lang="en-US" altLang="zh-TW" sz="2600" dirty="0">
                <a:solidFill>
                  <a:srgbClr val="FF0000"/>
                </a:solidFill>
                <a:latin typeface="Times New Roman" pitchFamily="18" charset="0"/>
              </a:rPr>
              <a:t>of 5.0)</a:t>
            </a:r>
            <a:endParaRPr lang="en-US" altLang="zh-TW" sz="3600" b="1" u="sng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263931"/>
              </p:ext>
            </p:extLst>
          </p:nvPr>
        </p:nvGraphicFramePr>
        <p:xfrm>
          <a:off x="539551" y="1969170"/>
          <a:ext cx="8064897" cy="34040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altLang="zh-TW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Chap</a:t>
                      </a:r>
                      <a:r>
                        <a:rPr lang="en-US" altLang="zh-TW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altLang="zh-TW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Periodic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Fourier Series</a:t>
                      </a:r>
                      <a:endParaRPr lang="zh-TW" alt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altLang="zh-TW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Chap</a:t>
                      </a:r>
                      <a:r>
                        <a:rPr lang="en-US" altLang="zh-TW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altLang="zh-TW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Aperiodic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altLang="zh-TW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Fourier Transform </a:t>
                      </a:r>
                      <a:endParaRPr lang="zh-TW" alt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altLang="zh-TW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Chap</a:t>
                      </a:r>
                      <a:r>
                        <a:rPr lang="en-US" altLang="zh-TW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altLang="zh-TW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Aperiodic 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altLang="zh-TW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Fourier Transform </a:t>
                      </a:r>
                      <a:endParaRPr lang="zh-TW" alt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3675">
                <a:tc>
                  <a:txBody>
                    <a:bodyPr/>
                    <a:lstStyle/>
                    <a:p>
                      <a:pPr algn="l"/>
                      <a:endParaRPr lang="zh-TW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3675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向右箭號圖說文字 5"/>
              <p:cNvSpPr/>
              <p:nvPr/>
            </p:nvSpPr>
            <p:spPr>
              <a:xfrm>
                <a:off x="611560" y="3241551"/>
                <a:ext cx="2849840" cy="830997"/>
              </a:xfrm>
              <a:prstGeom prst="rightArrowCallout">
                <a:avLst>
                  <a:gd name="adj1" fmla="val 19972"/>
                  <a:gd name="adj2" fmla="val 16705"/>
                  <a:gd name="adj3" fmla="val 14915"/>
                  <a:gd name="adj4" fmla="val 88206"/>
                </a:avLst>
              </a:prstGeom>
              <a:ln w="19050">
                <a:solidFill>
                  <a:srgbClr val="0070C0"/>
                </a:solidFill>
              </a:ln>
            </p:spPr>
            <p:txBody>
              <a:bodyPr rtlCol="0" anchor="ctr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altLang="zh-TW" sz="2400" dirty="0" smtClean="0"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Continuous </a:t>
                </a:r>
                <a:r>
                  <a:rPr lang="en-US" altLang="zh-TW" sz="2400" dirty="0" smtClean="0">
                    <a:solidFill>
                      <a:srgbClr val="FF0000"/>
                    </a:solidFill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&lt;C&gt;</a:t>
                </a:r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  <a:ea typeface="新細明體" charset="-120"/>
                          <a:cs typeface="Times New Roman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新細明體" charset="-12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/>
                              <a:ea typeface="新細明體" charset="-120"/>
                              <a:cs typeface="Times New Roman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/>
                          <a:ea typeface="新細明體" charset="-120"/>
                          <a:cs typeface="Times New Roman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/>
                          <a:ea typeface="新細明體" charset="-120"/>
                          <a:cs typeface="Times New Roman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/>
                          <a:ea typeface="新細明體" charset="-120"/>
                          <a:cs typeface="Times New Roman" pitchFamily="18" charset="0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/>
                          <a:ea typeface="新細明體" charset="-120"/>
                          <a:cs typeface="Times New Roman" pitchFamily="18" charset="0"/>
                        </a:rPr>
                        <m:t>𝑡</m:t>
                      </m:r>
                      <m:r>
                        <a:rPr lang="en-US" altLang="zh-TW" sz="2400" b="0" i="1" smtClean="0">
                          <a:latin typeface="Cambria Math"/>
                          <a:ea typeface="新細明體" charset="-120"/>
                          <a:cs typeface="Times New Roman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/>
                          <a:ea typeface="新細明體" charset="-120"/>
                          <a:cs typeface="Times New Roman" pitchFamily="18" charset="0"/>
                        </a:rPr>
                        <m:t>𝑇</m:t>
                      </m:r>
                      <m:r>
                        <a:rPr lang="en-US" altLang="zh-TW" sz="2400" b="0" i="1" smtClean="0">
                          <a:latin typeface="Cambria Math"/>
                          <a:ea typeface="新細明體" charset="-120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400" dirty="0">
                  <a:latin typeface="Times New Roman" pitchFamily="18" charset="0"/>
                  <a:ea typeface="新細明體" charset="-12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向右箭號圖說文字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241551"/>
                <a:ext cx="2849840" cy="830997"/>
              </a:xfrm>
              <a:prstGeom prst="rightArrowCallout">
                <a:avLst>
                  <a:gd name="adj1" fmla="val 19972"/>
                  <a:gd name="adj2" fmla="val 16705"/>
                  <a:gd name="adj3" fmla="val 14915"/>
                  <a:gd name="adj4" fmla="val 88206"/>
                </a:avLst>
              </a:prstGeom>
              <a:blipFill rotWithShape="1">
                <a:blip r:embed="rId3"/>
                <a:stretch>
                  <a:fillRect l="-2972" t="-5036" b="-8633"/>
                </a:stretch>
              </a:blipFill>
              <a:ln w="190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3461400" y="3054307"/>
                <a:ext cx="2232248" cy="2246400"/>
              </a:xfrm>
              <a:prstGeom prst="rect">
                <a:avLst/>
              </a:prstGeom>
              <a:noFill/>
              <a:ln w="1905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endParaRPr lang="en-US" altLang="zh-TW" sz="2400" i="1" dirty="0" smtClean="0">
                  <a:latin typeface="Cambria Math"/>
                  <a:cs typeface="Times New Roman" pitchFamily="18" charset="0"/>
                </a:endParaRPr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/>
                              <a:cs typeface="Times New Roman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40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↔</m:t>
                      </m:r>
                      <m:r>
                        <a:rPr lang="en-US" altLang="zh-TW" sz="2400" b="0" i="1" smtClean="0">
                          <a:latin typeface="Cambria Math"/>
                          <a:cs typeface="Times New Roman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/>
                              <a:cs typeface="Times New Roman" pitchFamily="18" charset="0"/>
                            </a:rPr>
                            <m:t>𝑗</m:t>
                          </m:r>
                          <m:r>
                            <a:rPr lang="zh-TW" altLang="en-US" sz="2400" b="0" i="1" smtClean="0"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en-US" altLang="zh-TW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spcBef>
                    <a:spcPts val="600"/>
                  </a:spcBef>
                </a:pPr>
                <a:r>
                  <a:rPr lang="en-US" altLang="zh-TW" sz="24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&lt;A&gt;</a:t>
                </a:r>
                <a:endParaRPr lang="en-US" altLang="zh-TW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ts val="600"/>
                  </a:spcBef>
                </a:pPr>
                <a:endParaRPr lang="en-US" altLang="zh-TW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ts val="600"/>
                  </a:spcBef>
                </a:pPr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1400" y="3054307"/>
                <a:ext cx="2232248" cy="22464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190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6156940" y="3054808"/>
                <a:ext cx="2232248" cy="2246400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endParaRPr lang="en-US" altLang="zh-TW" sz="2400" i="1" dirty="0" smtClean="0">
                  <a:solidFill>
                    <a:srgbClr val="FF0000"/>
                  </a:solidFill>
                  <a:latin typeface="Cambria Math"/>
                  <a:cs typeface="Times New Roman" pitchFamily="18" charset="0"/>
                </a:endParaRPr>
              </a:p>
              <a:p>
                <a:pPr algn="ctr">
                  <a:spcBef>
                    <a:spcPts val="600"/>
                  </a:spcBef>
                </a:pPr>
                <a:endParaRPr lang="en-US" altLang="zh-TW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spcBef>
                    <a:spcPts val="600"/>
                  </a:spcBef>
                </a:pPr>
                <a:endParaRPr lang="en-US" altLang="zh-TW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spcBef>
                    <a:spcPts val="600"/>
                  </a:spcBef>
                </a:pPr>
                <a:r>
                  <a:rPr lang="en-US" altLang="zh-TW" sz="24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&lt;D&gt;</a:t>
                </a:r>
                <a:endParaRPr lang="en-US" altLang="zh-TW" sz="2400" i="1" dirty="0">
                  <a:solidFill>
                    <a:srgbClr val="FF0000"/>
                  </a:solidFill>
                  <a:latin typeface="Cambria Math"/>
                  <a:cs typeface="Times New Roman" pitchFamily="18" charset="0"/>
                </a:endParaRPr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[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𝑛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]↔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𝑋</m:t>
                      </m:r>
                      <m:r>
                        <a:rPr lang="en-US" altLang="zh-TW" sz="2400" i="1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𝑗</m:t>
                          </m:r>
                          <m:r>
                            <a:rPr lang="zh-TW" alt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sup>
                      </m:sSup>
                      <m:r>
                        <a:rPr lang="en-US" altLang="zh-TW" sz="2400" i="1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940" y="3054808"/>
                <a:ext cx="2232248" cy="22464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向右箭號圖說文字 8"/>
              <p:cNvSpPr/>
              <p:nvPr/>
            </p:nvSpPr>
            <p:spPr>
              <a:xfrm>
                <a:off x="611560" y="4481075"/>
                <a:ext cx="5522520" cy="830997"/>
              </a:xfrm>
              <a:prstGeom prst="rightArrowCallout">
                <a:avLst>
                  <a:gd name="adj1" fmla="val 29788"/>
                  <a:gd name="adj2" fmla="val 22642"/>
                  <a:gd name="adj3" fmla="val 18319"/>
                  <a:gd name="adj4" fmla="val 45093"/>
                </a:avLst>
              </a:prstGeom>
              <a:ln w="19050">
                <a:solidFill>
                  <a:srgbClr val="FF0000"/>
                </a:solidFill>
              </a:ln>
            </p:spPr>
            <p:txBody>
              <a:bodyPr rIns="90000" rtlCol="0" anchor="ctr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altLang="zh-TW" sz="2400" dirty="0" smtClean="0">
                    <a:latin typeface="Times New Roman" pitchFamily="18" charset="0"/>
                    <a:cs typeface="Times New Roman" pitchFamily="18" charset="0"/>
                  </a:rPr>
                  <a:t>Discrete      </a:t>
                </a:r>
                <a:r>
                  <a:rPr lang="en-US" altLang="zh-TW" sz="24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&lt;B&gt;</a:t>
                </a:r>
                <a:endParaRPr lang="en-US" altLang="zh-TW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/>
                          <a:cs typeface="Times New Roman" pitchFamily="18" charset="0"/>
                        </a:rPr>
                        <m:t>[</m:t>
                      </m:r>
                      <m:r>
                        <a:rPr lang="en-US" altLang="zh-TW" sz="2400" b="0" i="1" smtClean="0">
                          <a:latin typeface="Cambria Math"/>
                          <a:cs typeface="Times New Roman" pitchFamily="18" charset="0"/>
                        </a:rPr>
                        <m:t>𝑛</m:t>
                      </m:r>
                      <m:r>
                        <a:rPr lang="en-US" altLang="zh-TW" sz="2400" b="0" i="1" smtClean="0">
                          <a:latin typeface="Cambria Math"/>
                          <a:cs typeface="Times New Roman" pitchFamily="18" charset="0"/>
                        </a:rPr>
                        <m:t>]=</m:t>
                      </m:r>
                      <m:r>
                        <a:rPr lang="en-US" altLang="zh-TW" sz="2400" b="0" i="1" smtClean="0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/>
                          <a:cs typeface="Times New Roman" pitchFamily="18" charset="0"/>
                        </a:rPr>
                        <m:t>[</m:t>
                      </m:r>
                      <m:r>
                        <a:rPr lang="en-US" altLang="zh-TW" sz="2400" b="0" i="1" smtClean="0">
                          <a:latin typeface="Cambria Math"/>
                          <a:cs typeface="Times New Roman" pitchFamily="18" charset="0"/>
                        </a:rPr>
                        <m:t>𝑛</m:t>
                      </m:r>
                      <m:r>
                        <a:rPr lang="en-US" altLang="zh-TW" sz="2400" b="0" i="1" smtClean="0"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/>
                          <a:cs typeface="Times New Roman" pitchFamily="18" charset="0"/>
                        </a:rPr>
                        <m:t>𝑁</m:t>
                      </m:r>
                      <m:r>
                        <a:rPr lang="en-US" altLang="zh-TW" sz="2400" b="0" i="1" smtClean="0">
                          <a:latin typeface="Cambria Math"/>
                          <a:cs typeface="Times New Roman" pitchFamily="18" charset="0"/>
                        </a:rPr>
                        <m:t>]</m:t>
                      </m:r>
                    </m:oMath>
                  </m:oMathPara>
                </a14:m>
                <a:endParaRPr lang="zh-TW" alt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向右箭號圖說文字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481075"/>
                <a:ext cx="5522520" cy="830997"/>
              </a:xfrm>
              <a:prstGeom prst="rightArrowCallout">
                <a:avLst>
                  <a:gd name="adj1" fmla="val 29788"/>
                  <a:gd name="adj2" fmla="val 22642"/>
                  <a:gd name="adj3" fmla="val 18319"/>
                  <a:gd name="adj4" fmla="val 45093"/>
                </a:avLst>
              </a:prstGeom>
              <a:blipFill rotWithShape="1">
                <a:blip r:embed="rId6"/>
                <a:stretch>
                  <a:fillRect l="-1540" t="-4317" b="-9353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矩形 2"/>
          <p:cNvSpPr>
            <a:spLocks noChangeArrowheads="1"/>
          </p:cNvSpPr>
          <p:nvPr/>
        </p:nvSpPr>
        <p:spPr bwMode="auto">
          <a:xfrm>
            <a:off x="0" y="269161"/>
            <a:ext cx="9144000" cy="823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150000"/>
              </a:lnSpc>
            </a:pPr>
            <a:r>
              <a:rPr lang="en-US" altLang="zh-TW" sz="3600" b="1" u="sng" dirty="0">
                <a:solidFill>
                  <a:srgbClr val="000000"/>
                </a:solidFill>
                <a:latin typeface="Times New Roman" pitchFamily="18" charset="0"/>
              </a:rPr>
              <a:t>Time </a:t>
            </a:r>
            <a:r>
              <a:rPr lang="en-US" altLang="zh-TW" sz="3600" b="1" u="sng" dirty="0" smtClean="0">
                <a:solidFill>
                  <a:srgbClr val="000000"/>
                </a:solidFill>
                <a:latin typeface="Times New Roman" pitchFamily="18" charset="0"/>
              </a:rPr>
              <a:t>Expansion</a:t>
            </a:r>
            <a:r>
              <a:rPr lang="en-US" altLang="zh-TW" sz="36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zh-TW" sz="2600" dirty="0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en-US" altLang="zh-TW" sz="2600" dirty="0" smtClean="0">
                <a:solidFill>
                  <a:srgbClr val="FF0000"/>
                </a:solidFill>
                <a:latin typeface="Times New Roman" pitchFamily="18" charset="0"/>
              </a:rPr>
              <a:t>p.41 </a:t>
            </a:r>
            <a:r>
              <a:rPr lang="en-US" altLang="zh-TW" sz="2600" dirty="0">
                <a:solidFill>
                  <a:srgbClr val="FF0000"/>
                </a:solidFill>
                <a:latin typeface="Times New Roman" pitchFamily="18" charset="0"/>
              </a:rPr>
              <a:t>of 5.0</a:t>
            </a:r>
            <a:r>
              <a:rPr lang="en-US" altLang="zh-TW" sz="2600" dirty="0" smtClean="0">
                <a:solidFill>
                  <a:srgbClr val="FF0000"/>
                </a:solidFill>
                <a:latin typeface="Times New Roman" pitchFamily="18" charset="0"/>
              </a:rPr>
              <a:t>)</a:t>
            </a:r>
            <a:endParaRPr lang="en-US" altLang="zh-TW" sz="2600" b="1" u="sng" dirty="0">
              <a:solidFill>
                <a:srgbClr val="000000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字方塊 4"/>
              <p:cNvSpPr txBox="1"/>
              <p:nvPr/>
            </p:nvSpPr>
            <p:spPr>
              <a:xfrm>
                <a:off x="4499992" y="3023547"/>
                <a:ext cx="3600039" cy="842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{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TW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TW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  <m:sup/>
                            <m:e>
                              <m:r>
                                <a:rPr lang="en-US" altLang="zh-TW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nary>
                          <m:r>
                            <a:rPr lang="zh-TW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𝛿</m:t>
                          </m:r>
                        </m:e>
                      </m:nary>
                      <m:r>
                        <a:rPr lang="en-US" altLang="zh-TW" sz="20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−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𝑛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)}</m:t>
                      </m:r>
                      <m:sSup>
                        <m:sSup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zh-TW" alt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𝑑𝑡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3023547"/>
                <a:ext cx="3600039" cy="8422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5004048" y="2306545"/>
                <a:ext cx="2727198" cy="839204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20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000" b="0" i="1" smtClean="0"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[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]</m:t>
                          </m:r>
                        </m:e>
                      </m:nary>
                      <m:r>
                        <a:rPr lang="zh-TW" altLang="en-US" sz="2000" b="0" i="1" smtClean="0">
                          <a:latin typeface="Cambria Math"/>
                        </a:rPr>
                        <m:t>𝛿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−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𝑛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2306545"/>
                <a:ext cx="2727198" cy="83920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群組 40"/>
          <p:cNvGrpSpPr/>
          <p:nvPr/>
        </p:nvGrpSpPr>
        <p:grpSpPr>
          <a:xfrm>
            <a:off x="1259632" y="1028433"/>
            <a:ext cx="6581602" cy="1032415"/>
            <a:chOff x="1259632" y="1028433"/>
            <a:chExt cx="6581602" cy="1032415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632" y="1028433"/>
              <a:ext cx="6382512" cy="80467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字方塊 6"/>
                <p:cNvSpPr txBox="1"/>
                <p:nvPr/>
              </p:nvSpPr>
              <p:spPr>
                <a:xfrm>
                  <a:off x="3292790" y="1494551"/>
                  <a:ext cx="199090" cy="400110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000" b="0" i="1" smtClean="0">
                            <a:latin typeface="Cambria Math"/>
                          </a:rPr>
                          <m:t>𝑛</m:t>
                        </m:r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7" name="文字方塊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92790" y="1494551"/>
                  <a:ext cx="199090" cy="4001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30303" r="-606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字方塊 7"/>
                <p:cNvSpPr txBox="1"/>
                <p:nvPr/>
              </p:nvSpPr>
              <p:spPr>
                <a:xfrm>
                  <a:off x="7642144" y="1459839"/>
                  <a:ext cx="199090" cy="400110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000" b="0" i="1" smtClean="0">
                            <a:latin typeface="Cambria Math"/>
                          </a:rPr>
                          <m:t>𝑛</m:t>
                        </m:r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8" name="文字方塊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42144" y="1459839"/>
                  <a:ext cx="199090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34375" r="-625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文字方塊 2"/>
            <p:cNvSpPr txBox="1"/>
            <p:nvPr/>
          </p:nvSpPr>
          <p:spPr>
            <a:xfrm>
              <a:off x="2098327" y="1660738"/>
              <a:ext cx="10081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dirty="0" smtClean="0"/>
                <a:t>-1 0 1 2</a:t>
              </a:r>
              <a:endParaRPr lang="zh-TW" altLang="en-US" sz="2000" dirty="0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452949" y="1659894"/>
              <a:ext cx="22887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dirty="0" smtClean="0"/>
                <a:t>-3      0        3       6</a:t>
              </a:r>
              <a:endParaRPr lang="zh-TW" altLang="en-US" sz="2000" dirty="0"/>
            </a:p>
          </p:txBody>
        </p:sp>
      </p:grpSp>
      <p:sp>
        <p:nvSpPr>
          <p:cNvPr id="11" name="文字方塊 6"/>
          <p:cNvSpPr txBox="1">
            <a:spLocks noChangeArrowheads="1"/>
          </p:cNvSpPr>
          <p:nvPr/>
        </p:nvSpPr>
        <p:spPr bwMode="auto">
          <a:xfrm>
            <a:off x="1475656" y="1916832"/>
            <a:ext cx="203634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2600" u="sng" dirty="0" smtClean="0">
                <a:latin typeface="Times New Roman" pitchFamily="18" charset="0"/>
                <a:cs typeface="Times New Roman" pitchFamily="18" charset="0"/>
              </a:rPr>
              <a:t>Discrete-time</a:t>
            </a:r>
            <a:endParaRPr kumimoji="0" lang="zh-TW" altLang="en-US" sz="2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文字方塊 6"/>
          <p:cNvSpPr txBox="1">
            <a:spLocks noChangeArrowheads="1"/>
          </p:cNvSpPr>
          <p:nvPr/>
        </p:nvSpPr>
        <p:spPr bwMode="auto">
          <a:xfrm>
            <a:off x="5004048" y="1916832"/>
            <a:ext cx="259228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2600" u="sng" dirty="0" smtClean="0">
                <a:latin typeface="Times New Roman" pitchFamily="18" charset="0"/>
                <a:cs typeface="Times New Roman" pitchFamily="18" charset="0"/>
              </a:rPr>
              <a:t>Continuous-time</a:t>
            </a:r>
            <a:endParaRPr kumimoji="0" lang="zh-TW" altLang="en-US" sz="2600" u="sng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1907704" y="2375448"/>
                <a:ext cx="6946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𝑥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[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𝑛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2375448"/>
                <a:ext cx="694679" cy="400110"/>
              </a:xfrm>
              <a:prstGeom prst="rect">
                <a:avLst/>
              </a:prstGeom>
              <a:blipFill rotWithShape="1">
                <a:blip r:embed="rId8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1691680" y="2805215"/>
                <a:ext cx="1728193" cy="844590"/>
              </a:xfrm>
              <a:prstGeom prst="rect">
                <a:avLst/>
              </a:prstGeom>
              <a:noFill/>
              <a:ln w="28575"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[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]</m:t>
                          </m:r>
                        </m:e>
                      </m:nary>
                      <m:sSup>
                        <m:sSup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2805215"/>
                <a:ext cx="1728193" cy="84459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5436095" y="3881069"/>
                <a:ext cx="1728193" cy="844590"/>
              </a:xfrm>
              <a:prstGeom prst="rect">
                <a:avLst/>
              </a:prstGeom>
              <a:noFill/>
              <a:ln w="28575"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[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]</m:t>
                          </m:r>
                        </m:e>
                      </m:nary>
                      <m:sSup>
                        <m:sSup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5" y="3881069"/>
                <a:ext cx="1728193" cy="84459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群組 46"/>
          <p:cNvGrpSpPr/>
          <p:nvPr/>
        </p:nvGrpSpPr>
        <p:grpSpPr>
          <a:xfrm>
            <a:off x="7159735" y="2564042"/>
            <a:ext cx="1744608" cy="852887"/>
            <a:chOff x="7159735" y="2564042"/>
            <a:chExt cx="1744608" cy="8528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字方塊 8"/>
                <p:cNvSpPr txBox="1"/>
                <p:nvPr/>
              </p:nvSpPr>
              <p:spPr>
                <a:xfrm>
                  <a:off x="7942838" y="2709043"/>
                  <a:ext cx="961505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𝐹</m:t>
                        </m:r>
                      </m:oMath>
                    </m:oMathPara>
                  </a14:m>
                  <a:endParaRPr lang="en-US" altLang="zh-TW" sz="2000" dirty="0" smtClean="0">
                    <a:solidFill>
                      <a:srgbClr val="002060"/>
                    </a:solidFill>
                  </a:endParaRPr>
                </a:p>
                <a:p>
                  <a:r>
                    <a:rPr lang="en-US" altLang="zh-TW" sz="2000" dirty="0" smtClean="0">
                      <a:solidFill>
                        <a:srgbClr val="002060"/>
                      </a:solidFill>
                    </a:rPr>
                    <a:t>(chap4)</a:t>
                  </a:r>
                  <a:endParaRPr lang="zh-TW" altLang="en-US" sz="20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文字方塊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2838" y="2709043"/>
                  <a:ext cx="961505" cy="707886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6962" r="-6329" b="-1367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弧形 16"/>
            <p:cNvSpPr/>
            <p:nvPr/>
          </p:nvSpPr>
          <p:spPr>
            <a:xfrm>
              <a:off x="7159735" y="2564042"/>
              <a:ext cx="873202" cy="791332"/>
            </a:xfrm>
            <a:prstGeom prst="arc">
              <a:avLst>
                <a:gd name="adj1" fmla="val 17251567"/>
                <a:gd name="adj2" fmla="val 2668844"/>
              </a:avLst>
            </a:prstGeom>
            <a:ln w="19050">
              <a:solidFill>
                <a:srgbClr val="00206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4932040" y="4072680"/>
                <a:ext cx="39604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4072680"/>
                <a:ext cx="396044" cy="43088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群組 45"/>
          <p:cNvGrpSpPr/>
          <p:nvPr/>
        </p:nvGrpSpPr>
        <p:grpSpPr>
          <a:xfrm>
            <a:off x="193830" y="2642449"/>
            <a:ext cx="1785882" cy="791584"/>
            <a:chOff x="193830" y="2642449"/>
            <a:chExt cx="1785882" cy="7915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字方塊 19"/>
                <p:cNvSpPr txBox="1"/>
                <p:nvPr/>
              </p:nvSpPr>
              <p:spPr>
                <a:xfrm>
                  <a:off x="193830" y="2726147"/>
                  <a:ext cx="961505" cy="707886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𝐹</m:t>
                        </m:r>
                      </m:oMath>
                    </m:oMathPara>
                  </a14:m>
                  <a:endParaRPr lang="en-US" altLang="zh-TW" sz="2000" dirty="0" smtClean="0">
                    <a:solidFill>
                      <a:srgbClr val="002060"/>
                    </a:solidFill>
                  </a:endParaRPr>
                </a:p>
                <a:p>
                  <a:r>
                    <a:rPr lang="en-US" altLang="zh-TW" sz="2000" dirty="0" smtClean="0">
                      <a:solidFill>
                        <a:srgbClr val="002060"/>
                      </a:solidFill>
                    </a:rPr>
                    <a:t>(chap5)</a:t>
                  </a:r>
                  <a:endParaRPr lang="zh-TW" altLang="en-US" sz="20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文字方塊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830" y="2726147"/>
                  <a:ext cx="961505" cy="707886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l="-6250" r="-5625" b="-13559"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弧形 20"/>
            <p:cNvSpPr/>
            <p:nvPr/>
          </p:nvSpPr>
          <p:spPr>
            <a:xfrm>
              <a:off x="1106510" y="2642449"/>
              <a:ext cx="873202" cy="791332"/>
            </a:xfrm>
            <a:prstGeom prst="arc">
              <a:avLst>
                <a:gd name="adj1" fmla="val 5847157"/>
                <a:gd name="adj2" fmla="val 12977722"/>
              </a:avLst>
            </a:prstGeom>
            <a:ln w="19050">
              <a:solidFill>
                <a:srgbClr val="00206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26" name="圖片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4742078"/>
            <a:ext cx="6492240" cy="740664"/>
          </a:xfrm>
          <a:prstGeom prst="rect">
            <a:avLst/>
          </a:prstGeom>
        </p:spPr>
      </p:pic>
      <p:grpSp>
        <p:nvGrpSpPr>
          <p:cNvPr id="32" name="群組 31"/>
          <p:cNvGrpSpPr/>
          <p:nvPr/>
        </p:nvGrpSpPr>
        <p:grpSpPr>
          <a:xfrm>
            <a:off x="2699792" y="5661248"/>
            <a:ext cx="2037430" cy="631196"/>
            <a:chOff x="564953" y="4725144"/>
            <a:chExt cx="2037430" cy="6311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字方塊 28"/>
                <p:cNvSpPr txBox="1"/>
                <p:nvPr/>
              </p:nvSpPr>
              <p:spPr>
                <a:xfrm>
                  <a:off x="564953" y="4725144"/>
                  <a:ext cx="2037430" cy="5908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000" b="0" i="1" smtClean="0">
                            <a:latin typeface="Cambria Math"/>
                          </a:rPr>
                          <m:t>𝑥</m:t>
                        </m:r>
                        <m:d>
                          <m:d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altLang="zh-TW" sz="20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groupChr>
                          <m:groupChrPr>
                            <m:chr m:val="↔"/>
                            <m:vertJc m:val="bot"/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2"/>
                              </m:rPr>
                              <a:rPr lang="en-US" altLang="zh-TW" sz="20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𝐹</m:t>
                            </m:r>
                            <m:r>
                              <a:rPr lang="en-US" altLang="zh-TW" sz="2000" b="0" i="1" smtClean="0">
                                <a:latin typeface="Cambria Math"/>
                              </a:rPr>
                              <m:t> </m:t>
                            </m:r>
                          </m:e>
                        </m:groupChr>
                        <m:r>
                          <a:rPr lang="en-US" altLang="zh-TW" sz="2000" b="0" i="1" smtClean="0">
                            <a:latin typeface="Cambria Math"/>
                          </a:rPr>
                          <m:t>  </m:t>
                        </m:r>
                        <m:box>
                          <m:box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0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TW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</m:d>
                              </m:den>
                            </m:f>
                            <m:r>
                              <a:rPr lang="en-US" altLang="zh-TW" sz="2000" b="0" i="1" smtClean="0">
                                <a:latin typeface="Cambria Math"/>
                              </a:rPr>
                              <m:t>  </m:t>
                            </m:r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𝑋</m:t>
                            </m:r>
                            <m:r>
                              <a:rPr lang="en-US" altLang="zh-TW" sz="2000" b="0" i="1" smtClean="0">
                                <a:latin typeface="Cambria Math"/>
                              </a:rPr>
                              <m:t> (</m:t>
                            </m:r>
                            <m:f>
                              <m:fPr>
                                <m:ctrlP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000" b="0" i="1" smtClean="0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zh-TW" altLang="en-US" sz="2000" b="0" i="1" smtClean="0">
                                    <a:latin typeface="Cambria Math"/>
                                  </a:rPr>
                                  <m:t>𝜔</m:t>
                                </m:r>
                              </m:num>
                              <m:den>
                                <m:r>
                                  <a:rPr lang="en-US" altLang="zh-TW" sz="2000" b="0" i="1" smtClean="0">
                                    <a:latin typeface="Cambria Math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en-US" altLang="zh-TW" sz="2000" b="0" i="1" smtClean="0">
                                <a:latin typeface="Cambria Math"/>
                              </a:rPr>
                              <m:t>)</m:t>
                            </m:r>
                          </m:e>
                        </m:box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29" name="文字方塊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4953" y="4725144"/>
                  <a:ext cx="2037430" cy="590867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橢圓 29"/>
            <p:cNvSpPr/>
            <p:nvPr/>
          </p:nvSpPr>
          <p:spPr>
            <a:xfrm>
              <a:off x="882658" y="4869160"/>
              <a:ext cx="206918" cy="36004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spAutoFit/>
            </a:bodyPr>
            <a:lstStyle/>
            <a:p>
              <a:pPr marL="457200" algn="ctr">
                <a:spcBef>
                  <a:spcPts val="600"/>
                </a:spcBef>
              </a:pPr>
              <a:endParaRPr lang="zh-TW" altLang="en-US" sz="3500" b="1" i="1" dirty="0">
                <a:latin typeface="Times New Roman" pitchFamily="18" charset="0"/>
                <a:ea typeface="新細明體" charset="-120"/>
                <a:cs typeface="Times New Roman" pitchFamily="18" charset="0"/>
              </a:endParaRPr>
            </a:p>
          </p:txBody>
        </p:sp>
        <p:sp>
          <p:nvSpPr>
            <p:cNvPr id="33" name="橢圓 32"/>
            <p:cNvSpPr>
              <a:spLocks noChangeAspect="1"/>
            </p:cNvSpPr>
            <p:nvPr/>
          </p:nvSpPr>
          <p:spPr>
            <a:xfrm>
              <a:off x="1605155" y="4841540"/>
              <a:ext cx="356400" cy="5148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spAutoFit/>
            </a:bodyPr>
            <a:lstStyle/>
            <a:p>
              <a:pPr marL="457200" algn="ctr">
                <a:spcBef>
                  <a:spcPts val="600"/>
                </a:spcBef>
              </a:pPr>
              <a:endParaRPr lang="zh-TW" altLang="en-US" sz="3500" b="1" i="1" dirty="0">
                <a:latin typeface="Times New Roman" pitchFamily="18" charset="0"/>
                <a:ea typeface="新細明體" charset="-120"/>
                <a:cs typeface="Times New Roman" pitchFamily="18" charset="0"/>
              </a:endParaRPr>
            </a:p>
          </p:txBody>
        </p:sp>
        <p:sp>
          <p:nvSpPr>
            <p:cNvPr id="34" name="橢圓 33"/>
            <p:cNvSpPr/>
            <p:nvPr/>
          </p:nvSpPr>
          <p:spPr>
            <a:xfrm>
              <a:off x="2269353" y="5091079"/>
              <a:ext cx="206918" cy="2160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spAutoFit/>
            </a:bodyPr>
            <a:lstStyle/>
            <a:p>
              <a:pPr marL="457200" algn="ctr">
                <a:spcBef>
                  <a:spcPts val="600"/>
                </a:spcBef>
              </a:pPr>
              <a:endParaRPr lang="zh-TW" altLang="en-US" sz="3500" b="1" i="1" dirty="0">
                <a:latin typeface="Times New Roman" pitchFamily="18" charset="0"/>
                <a:ea typeface="新細明體" charset="-120"/>
                <a:cs typeface="Times New Roman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/>
              <p:cNvSpPr txBox="1"/>
              <p:nvPr/>
            </p:nvSpPr>
            <p:spPr>
              <a:xfrm>
                <a:off x="2699792" y="6327138"/>
                <a:ext cx="2037430" cy="431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</a:rPr>
                      <m:t>𝑎</m:t>
                    </m:r>
                    <m:r>
                      <a:rPr lang="en-US" altLang="zh-TW" sz="2000" b="0" i="1" smtClean="0">
                        <a:latin typeface="Cambria Math"/>
                      </a:rPr>
                      <m:t>=</m:t>
                    </m:r>
                    <m:box>
                      <m:box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0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𝑘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TW" sz="2000" dirty="0" smtClean="0"/>
                  <a:t> , k=integer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6327138"/>
                <a:ext cx="2037430" cy="431721"/>
              </a:xfrm>
              <a:prstGeom prst="rect">
                <a:avLst/>
              </a:prstGeom>
              <a:blipFill rotWithShape="1">
                <a:blip r:embed="rId16"/>
                <a:stretch>
                  <a:fillRect t="-5634" b="-1831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橢圓 34"/>
          <p:cNvSpPr>
            <a:spLocks noChangeAspect="1"/>
          </p:cNvSpPr>
          <p:nvPr/>
        </p:nvSpPr>
        <p:spPr>
          <a:xfrm>
            <a:off x="3970535" y="5462206"/>
            <a:ext cx="345600" cy="3456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zh-TW" sz="2200" dirty="0" smtClean="0">
                <a:solidFill>
                  <a:srgbClr val="FF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?</a:t>
            </a:r>
            <a:endParaRPr lang="zh-TW" altLang="en-US" sz="2200" dirty="0">
              <a:solidFill>
                <a:srgbClr val="FF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cxnSp>
        <p:nvCxnSpPr>
          <p:cNvPr id="38" name="直線單箭頭接點 37"/>
          <p:cNvCxnSpPr/>
          <p:nvPr/>
        </p:nvCxnSpPr>
        <p:spPr>
          <a:xfrm flipV="1">
            <a:off x="2915816" y="6165304"/>
            <a:ext cx="190623" cy="28803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/>
              <p:cNvSpPr txBox="1"/>
              <p:nvPr/>
            </p:nvSpPr>
            <p:spPr>
              <a:xfrm>
                <a:off x="3690970" y="5095916"/>
                <a:ext cx="199090" cy="40011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42" name="文字方塊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0970" y="5095916"/>
                <a:ext cx="199090" cy="400110"/>
              </a:xfrm>
              <a:prstGeom prst="rect">
                <a:avLst/>
              </a:prstGeom>
              <a:blipFill rotWithShape="1">
                <a:blip r:embed="rId17"/>
                <a:stretch>
                  <a:fillRect l="-3636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/>
              <p:cNvSpPr txBox="1"/>
              <p:nvPr/>
            </p:nvSpPr>
            <p:spPr>
              <a:xfrm>
                <a:off x="7843293" y="5095916"/>
                <a:ext cx="199090" cy="40011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43" name="文字方塊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3293" y="5095916"/>
                <a:ext cx="199090" cy="400110"/>
              </a:xfrm>
              <a:prstGeom prst="rect">
                <a:avLst/>
              </a:prstGeom>
              <a:blipFill rotWithShape="1">
                <a:blip r:embed="rId18"/>
                <a:stretch>
                  <a:fillRect l="-4062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文字方塊 43"/>
          <p:cNvSpPr txBox="1"/>
          <p:nvPr/>
        </p:nvSpPr>
        <p:spPr>
          <a:xfrm>
            <a:off x="2420067" y="5299278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-1 0 1 2</a:t>
            </a:r>
            <a:endParaRPr lang="zh-TW" altLang="en-US" sz="2000" dirty="0"/>
          </a:p>
        </p:txBody>
      </p:sp>
      <p:sp>
        <p:nvSpPr>
          <p:cNvPr id="45" name="文字方塊 44"/>
          <p:cNvSpPr txBox="1"/>
          <p:nvPr/>
        </p:nvSpPr>
        <p:spPr>
          <a:xfrm>
            <a:off x="5927095" y="5264566"/>
            <a:ext cx="1891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-3      0     3      6</a:t>
            </a:r>
            <a:endParaRPr lang="zh-TW" altLang="en-US" sz="2000" dirty="0"/>
          </a:p>
        </p:txBody>
      </p:sp>
      <p:sp>
        <p:nvSpPr>
          <p:cNvPr id="4" name="向右箭號 3"/>
          <p:cNvSpPr/>
          <p:nvPr/>
        </p:nvSpPr>
        <p:spPr>
          <a:xfrm rot="1836761">
            <a:off x="3790515" y="2492896"/>
            <a:ext cx="525620" cy="36004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457200" algn="ctr">
              <a:spcBef>
                <a:spcPts val="600"/>
              </a:spcBef>
            </a:pPr>
            <a:endParaRPr lang="zh-TW" altLang="en-US" sz="3500" b="1" i="1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51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9388" y="368300"/>
            <a:ext cx="8712200" cy="5762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63491" name="矩形 2"/>
          <p:cNvSpPr>
            <a:spLocks noChangeArrowheads="1"/>
          </p:cNvSpPr>
          <p:nvPr/>
        </p:nvSpPr>
        <p:spPr bwMode="auto">
          <a:xfrm>
            <a:off x="0" y="300038"/>
            <a:ext cx="914400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3" eaLnBrk="1" hangingPunct="1">
              <a:spcBef>
                <a:spcPts val="600"/>
              </a:spcBef>
            </a:pPr>
            <a:r>
              <a:rPr kumimoji="0" lang="en-US" altLang="zh-TW" sz="3500" b="1" i="1">
                <a:latin typeface="Times New Roman" pitchFamily="18" charset="0"/>
                <a:cs typeface="Times New Roman" pitchFamily="18" charset="0"/>
              </a:rPr>
              <a:t>5.3 Summary and Duality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1052513"/>
            <a:ext cx="9144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2400"/>
              </a:spcBef>
              <a:spcAft>
                <a:spcPts val="3000"/>
              </a:spcAft>
              <a:tabLst>
                <a:tab pos="647700" algn="l"/>
              </a:tabLst>
              <a:defRPr/>
            </a:pPr>
            <a:r>
              <a:rPr kumimoji="0" lang="en-US" altLang="zh-TW" sz="2800" kern="100" spc="-30" dirty="0">
                <a:latin typeface="Times New Roman"/>
                <a:ea typeface="+mn-ea"/>
              </a:rPr>
              <a:t>&lt;A&gt; Fourier Transform for Continuous-time Aperiodic Signals</a:t>
            </a:r>
            <a:endParaRPr kumimoji="0" lang="zh-TW" altLang="zh-TW" sz="2800" kern="100" dirty="0">
              <a:latin typeface="Times New Roman"/>
              <a:ea typeface="+mn-ea"/>
            </a:endParaRPr>
          </a:p>
        </p:txBody>
      </p:sp>
      <p:grpSp>
        <p:nvGrpSpPr>
          <p:cNvPr id="63493" name="群組 53"/>
          <p:cNvGrpSpPr>
            <a:grpSpLocks/>
          </p:cNvGrpSpPr>
          <p:nvPr/>
        </p:nvGrpSpPr>
        <p:grpSpPr bwMode="auto">
          <a:xfrm>
            <a:off x="717550" y="1625600"/>
            <a:ext cx="7526338" cy="1755775"/>
            <a:chOff x="718047" y="1624969"/>
            <a:chExt cx="7526361" cy="1756091"/>
          </a:xfrm>
        </p:grpSpPr>
        <p:graphicFrame>
          <p:nvGraphicFramePr>
            <p:cNvPr id="63504" name="物件 35"/>
            <p:cNvGraphicFramePr>
              <a:graphicFrameLocks noChangeAspect="1"/>
            </p:cNvGraphicFramePr>
            <p:nvPr/>
          </p:nvGraphicFramePr>
          <p:xfrm>
            <a:off x="718047" y="1624969"/>
            <a:ext cx="4246576" cy="17560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052" name="方程式" r:id="rId4" imgW="1701800" imgH="762000" progId="Equation.3">
                    <p:embed/>
                  </p:oleObj>
                </mc:Choice>
                <mc:Fallback>
                  <p:oleObj name="方程式" r:id="rId4" imgW="1701800" imgH="762000" progId="Equation.3">
                    <p:embed/>
                    <p:pic>
                      <p:nvPicPr>
                        <p:cNvPr id="0" name="物件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8047" y="1624969"/>
                          <a:ext cx="4246576" cy="17560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3505" name="文字方塊 36"/>
            <p:cNvSpPr txBox="1">
              <a:spLocks noChangeArrowheads="1"/>
            </p:cNvSpPr>
            <p:nvPr/>
          </p:nvSpPr>
          <p:spPr bwMode="auto">
            <a:xfrm>
              <a:off x="5623178" y="1827417"/>
              <a:ext cx="2621230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kumimoji="0" lang="en-US" altLang="zh-TW" sz="2400">
                  <a:latin typeface="Times New Roman" pitchFamily="18" charset="0"/>
                  <a:cs typeface="Times New Roman" pitchFamily="18" charset="0"/>
                </a:rPr>
                <a:t>(Synthesis)	(4.8)</a:t>
              </a:r>
            </a:p>
            <a:p>
              <a:pPr eaLnBrk="1" hangingPunct="1"/>
              <a:endParaRPr kumimoji="0" lang="en-US" altLang="zh-TW" sz="2000"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/>
              <a:endParaRPr kumimoji="0" lang="en-US" altLang="zh-TW" sz="2000"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/>
              <a:r>
                <a:rPr kumimoji="0" lang="en-US" altLang="zh-TW" sz="2400">
                  <a:latin typeface="Times New Roman" pitchFamily="18" charset="0"/>
                  <a:cs typeface="Times New Roman" pitchFamily="18" charset="0"/>
                </a:rPr>
                <a:t>(Analysis)	(4.9)</a:t>
              </a:r>
              <a:endParaRPr kumimoji="0" lang="zh-TW" alt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3494" name="群組 54"/>
          <p:cNvGrpSpPr>
            <a:grpSpLocks/>
          </p:cNvGrpSpPr>
          <p:nvPr/>
        </p:nvGrpSpPr>
        <p:grpSpPr bwMode="auto">
          <a:xfrm>
            <a:off x="0" y="3573463"/>
            <a:ext cx="9144000" cy="1816100"/>
            <a:chOff x="0" y="3573016"/>
            <a:chExt cx="9144000" cy="1815882"/>
          </a:xfrm>
        </p:grpSpPr>
        <p:sp>
          <p:nvSpPr>
            <p:cNvPr id="46" name="矩形 45"/>
            <p:cNvSpPr/>
            <p:nvPr/>
          </p:nvSpPr>
          <p:spPr>
            <a:xfrm>
              <a:off x="0" y="3573016"/>
              <a:ext cx="9144000" cy="1815882"/>
            </a:xfrm>
            <a:prstGeom prst="rect">
              <a:avLst/>
            </a:prstGeom>
          </p:spPr>
          <p:txBody>
            <a:bodyPr rIns="180000" anchor="ctr">
              <a:spAutoFit/>
            </a:bodyPr>
            <a:lstStyle/>
            <a:p>
              <a:pPr marL="720000" fontAlgn="auto">
                <a:spcBef>
                  <a:spcPts val="0"/>
                </a:spcBef>
                <a:spcAft>
                  <a:spcPts val="0"/>
                </a:spcAft>
                <a:buSzPct val="70000"/>
                <a:defRPr/>
              </a:pP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kumimoji="0" lang="en-US" altLang="zh-TW" sz="24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altLang="zh-TW" sz="24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) : continuous-time				aperiodic in time</a:t>
              </a:r>
            </a:p>
            <a:p>
              <a:pPr marL="1494000" fontAlgn="auto">
                <a:spcBef>
                  <a:spcPts val="0"/>
                </a:spcBef>
                <a:spcAft>
                  <a:spcPts val="0"/>
                </a:spcAft>
                <a:buSzPct val="70000"/>
                <a:defRPr/>
              </a:pP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(∆</a:t>
              </a:r>
              <a:r>
                <a:rPr kumimoji="0" lang="en-US" altLang="zh-TW" sz="24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→0)						(</a:t>
              </a:r>
              <a:r>
                <a:rPr kumimoji="0" lang="en-US" altLang="zh-TW" sz="24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→∞)</a:t>
              </a:r>
            </a:p>
            <a:p>
              <a:pPr marL="1620000" fontAlgn="auto">
                <a:spcBef>
                  <a:spcPts val="0"/>
                </a:spcBef>
                <a:spcAft>
                  <a:spcPts val="0"/>
                </a:spcAft>
                <a:buSzPct val="70000"/>
                <a:defRPr/>
              </a:pPr>
              <a:endParaRPr kumimoji="0" lang="en-US" altLang="zh-TW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720000" fontAlgn="auto">
                <a:spcBef>
                  <a:spcPts val="0"/>
                </a:spcBef>
                <a:spcAft>
                  <a:spcPts val="0"/>
                </a:spcAft>
                <a:buSzPct val="70000"/>
                <a:defRPr/>
              </a:pP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kumimoji="0" lang="en-US" altLang="zh-TW" sz="24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altLang="zh-TW" sz="24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j</a:t>
              </a:r>
              <a:r>
                <a:rPr kumimoji="0" lang="el-GR" altLang="zh-TW" sz="24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ω</a:t>
              </a: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) : continuous in				aperiodic in</a:t>
              </a:r>
            </a:p>
            <a:p>
              <a:pPr marL="1728000" fontAlgn="auto">
                <a:spcBef>
                  <a:spcPts val="0"/>
                </a:spcBef>
                <a:spcAft>
                  <a:spcPts val="0"/>
                </a:spcAft>
                <a:buSzPct val="70000"/>
                <a:defRPr/>
              </a:pP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frequency(</a:t>
              </a:r>
              <a:r>
                <a:rPr kumimoji="0" lang="el-GR" altLang="zh-TW" sz="24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ω</a:t>
              </a:r>
              <a:r>
                <a:rPr kumimoji="0" lang="en-US" altLang="zh-TW" sz="2400" baseline="-25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→0)			frequency(</a:t>
              </a:r>
              <a:r>
                <a:rPr kumimoji="0" lang="en-US" altLang="zh-TW" sz="24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→∞)</a:t>
              </a:r>
            </a:p>
          </p:txBody>
        </p:sp>
        <p:grpSp>
          <p:nvGrpSpPr>
            <p:cNvPr id="63501" name="Group 46"/>
            <p:cNvGrpSpPr>
              <a:grpSpLocks/>
            </p:cNvGrpSpPr>
            <p:nvPr/>
          </p:nvGrpSpPr>
          <p:grpSpPr bwMode="auto">
            <a:xfrm>
              <a:off x="3924192" y="3897747"/>
              <a:ext cx="2340000" cy="1008000"/>
              <a:chOff x="5567" y="8087"/>
              <a:chExt cx="2160" cy="900"/>
            </a:xfrm>
          </p:grpSpPr>
          <p:sp>
            <p:nvSpPr>
              <p:cNvPr id="63502" name="Line 47"/>
              <p:cNvSpPr>
                <a:spLocks noChangeShapeType="1"/>
              </p:cNvSpPr>
              <p:nvPr/>
            </p:nvSpPr>
            <p:spPr bwMode="auto">
              <a:xfrm>
                <a:off x="5567" y="8087"/>
                <a:ext cx="2160" cy="9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sm" len="med"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3503" name="Line 48"/>
              <p:cNvSpPr>
                <a:spLocks noChangeShapeType="1"/>
              </p:cNvSpPr>
              <p:nvPr/>
            </p:nvSpPr>
            <p:spPr bwMode="auto">
              <a:xfrm flipV="1">
                <a:off x="5567" y="8087"/>
                <a:ext cx="2160" cy="9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sm" len="med"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grpSp>
        <p:nvGrpSpPr>
          <p:cNvPr id="63495" name="群組 55"/>
          <p:cNvGrpSpPr>
            <a:grpSpLocks/>
          </p:cNvGrpSpPr>
          <p:nvPr/>
        </p:nvGrpSpPr>
        <p:grpSpPr bwMode="auto">
          <a:xfrm>
            <a:off x="0" y="5661025"/>
            <a:ext cx="9144000" cy="1027113"/>
            <a:chOff x="0" y="5661248"/>
            <a:chExt cx="9144000" cy="1026080"/>
          </a:xfrm>
        </p:grpSpPr>
        <p:sp>
          <p:nvSpPr>
            <p:cNvPr id="63496" name="矩形 50"/>
            <p:cNvSpPr>
              <a:spLocks noChangeArrowheads="1"/>
            </p:cNvSpPr>
            <p:nvPr/>
          </p:nvSpPr>
          <p:spPr bwMode="auto">
            <a:xfrm>
              <a:off x="0" y="5661248"/>
              <a:ext cx="9144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Ins="180000" anchor="ctr">
              <a:spAutoFit/>
            </a:bodyPr>
            <a:lstStyle>
              <a:lvl1pPr marL="719138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buSzPct val="70000"/>
              </a:pPr>
              <a:r>
                <a:rPr kumimoji="0" lang="en-US" altLang="zh-TW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Duality&lt;A&gt; : </a:t>
              </a:r>
              <a:endPara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3497" name="群組 52"/>
            <p:cNvGrpSpPr>
              <a:grpSpLocks/>
            </p:cNvGrpSpPr>
            <p:nvPr/>
          </p:nvGrpSpPr>
          <p:grpSpPr bwMode="auto">
            <a:xfrm>
              <a:off x="2627784" y="5661248"/>
              <a:ext cx="5291364" cy="1026080"/>
              <a:chOff x="2627784" y="5661248"/>
              <a:chExt cx="5291364" cy="1026080"/>
            </a:xfrm>
          </p:grpSpPr>
          <p:graphicFrame>
            <p:nvGraphicFramePr>
              <p:cNvPr id="63498" name="物件 49"/>
              <p:cNvGraphicFramePr>
                <a:graphicFrameLocks noChangeAspect="1"/>
              </p:cNvGraphicFramePr>
              <p:nvPr/>
            </p:nvGraphicFramePr>
            <p:xfrm>
              <a:off x="2627784" y="5661248"/>
              <a:ext cx="5291364" cy="10260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4053" name="方程式" r:id="rId6" imgW="2451100" imgH="482600" progId="Equation.3">
                      <p:embed/>
                    </p:oleObj>
                  </mc:Choice>
                  <mc:Fallback>
                    <p:oleObj name="方程式" r:id="rId6" imgW="2451100" imgH="482600" progId="Equation.3">
                      <p:embed/>
                      <p:pic>
                        <p:nvPicPr>
                          <p:cNvPr id="0" name="物件 4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27784" y="5661248"/>
                            <a:ext cx="5291364" cy="102608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3499" name="向右箭號 51"/>
              <p:cNvSpPr>
                <a:spLocks noChangeArrowheads="1"/>
              </p:cNvSpPr>
              <p:nvPr/>
            </p:nvSpPr>
            <p:spPr bwMode="auto">
              <a:xfrm>
                <a:off x="5220072" y="5737966"/>
                <a:ext cx="432000" cy="3240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>
                <a:lvl1pPr marL="4572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algn="ctr" eaLnBrk="1" hangingPunct="1">
                  <a:spcBef>
                    <a:spcPts val="600"/>
                  </a:spcBef>
                </a:pPr>
                <a:endParaRPr kumimoji="0" lang="zh-TW" altLang="en-US" sz="3500" b="1" i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16832"/>
            <a:ext cx="7166610" cy="29032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2483768" y="2549409"/>
                <a:ext cx="3258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2549409"/>
                <a:ext cx="325804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群組 7"/>
          <p:cNvGrpSpPr/>
          <p:nvPr/>
        </p:nvGrpSpPr>
        <p:grpSpPr>
          <a:xfrm>
            <a:off x="3347864" y="1844824"/>
            <a:ext cx="900000" cy="461665"/>
            <a:chOff x="4211960" y="4911551"/>
            <a:chExt cx="900000" cy="461665"/>
          </a:xfrm>
        </p:grpSpPr>
        <p:cxnSp>
          <p:nvCxnSpPr>
            <p:cNvPr id="9" name="直線單箭頭接點 8"/>
            <p:cNvCxnSpPr/>
            <p:nvPr/>
          </p:nvCxnSpPr>
          <p:spPr>
            <a:xfrm>
              <a:off x="4211960" y="5367337"/>
              <a:ext cx="900000" cy="0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字方塊 9"/>
                <p:cNvSpPr txBox="1"/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𝐹</m:t>
                        </m:r>
                      </m:oMath>
                    </m:oMathPara>
                  </a14:m>
                  <a:endParaRPr lang="zh-TW" altLang="en-US" sz="2400" i="1" dirty="0"/>
                </a:p>
              </p:txBody>
            </p:sp>
          </mc:Choice>
          <mc:Fallback xmlns="">
            <p:sp>
              <p:nvSpPr>
                <p:cNvPr id="10" name="文字方塊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3390" r="-847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6746550" y="2467495"/>
                <a:ext cx="4438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6550" y="2467495"/>
                <a:ext cx="443801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711013" y="1471954"/>
                <a:ext cx="13593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: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13" y="1471954"/>
                <a:ext cx="1359322" cy="461665"/>
              </a:xfrm>
              <a:prstGeom prst="rect">
                <a:avLst/>
              </a:prstGeom>
              <a:blipFill rotWithShape="1">
                <a:blip r:embed="rId8"/>
                <a:stretch>
                  <a:fillRect r="-8520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5236736" y="3399383"/>
                <a:ext cx="14955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2</m:t>
                      </m:r>
                      <m:r>
                        <a:rPr lang="zh-TW" altLang="en-US" sz="2400" b="0" i="1" smtClean="0">
                          <a:latin typeface="Cambria Math"/>
                        </a:rPr>
                        <m:t>𝜋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𝑦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(−</m:t>
                      </m:r>
                      <m:r>
                        <a:rPr lang="zh-TW" altLang="en-US" sz="2400" b="0" i="1" smtClean="0">
                          <a:latin typeface="Cambria Math"/>
                        </a:rPr>
                        <m:t>𝜔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6736" y="3399383"/>
                <a:ext cx="1495504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816" b="-18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2538842" y="4204210"/>
                <a:ext cx="3258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8842" y="4204210"/>
                <a:ext cx="325804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1960223" y="3501008"/>
                <a:ext cx="6309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223" y="3501008"/>
                <a:ext cx="630955" cy="461665"/>
              </a:xfrm>
              <a:prstGeom prst="rect">
                <a:avLst/>
              </a:prstGeom>
              <a:blipFill rotWithShape="1">
                <a:blip r:embed="rId11"/>
                <a:stretch>
                  <a:fillRect r="-22330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5004048" y="1472400"/>
                <a:ext cx="18722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𝑋</m:t>
                      </m:r>
                      <m:d>
                        <m:d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: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zh-TW" altLang="en-US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𝜔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1472400"/>
                <a:ext cx="1872208" cy="461665"/>
              </a:xfrm>
              <a:prstGeom prst="rect">
                <a:avLst/>
              </a:prstGeom>
              <a:blipFill rotWithShape="1">
                <a:blip r:embed="rId12"/>
                <a:stretch>
                  <a:fillRect l="-977" b="-18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7499711" y="4144635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9711" y="4144635"/>
                <a:ext cx="432048" cy="46166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文字方塊 27"/>
          <p:cNvSpPr txBox="1"/>
          <p:nvPr/>
        </p:nvSpPr>
        <p:spPr>
          <a:xfrm>
            <a:off x="6262052" y="4534633"/>
            <a:ext cx="317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0</a:t>
            </a:r>
            <a:endParaRPr lang="zh-TW" altLang="en-US" sz="2400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1518634" y="2924944"/>
            <a:ext cx="317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0</a:t>
            </a:r>
            <a:endParaRPr lang="zh-TW" altLang="en-US" sz="2400" dirty="0"/>
          </a:p>
        </p:txBody>
      </p:sp>
      <p:grpSp>
        <p:nvGrpSpPr>
          <p:cNvPr id="31" name="群組 30"/>
          <p:cNvGrpSpPr/>
          <p:nvPr/>
        </p:nvGrpSpPr>
        <p:grpSpPr>
          <a:xfrm>
            <a:off x="3348000" y="2852936"/>
            <a:ext cx="900000" cy="461665"/>
            <a:chOff x="4211960" y="5359095"/>
            <a:chExt cx="900000" cy="461665"/>
          </a:xfrm>
        </p:grpSpPr>
        <p:cxnSp>
          <p:nvCxnSpPr>
            <p:cNvPr id="32" name="直線單箭頭接點 31"/>
            <p:cNvCxnSpPr/>
            <p:nvPr/>
          </p:nvCxnSpPr>
          <p:spPr>
            <a:xfrm>
              <a:off x="4211960" y="5367337"/>
              <a:ext cx="900000" cy="0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文字方塊 32"/>
                <p:cNvSpPr txBox="1"/>
                <p:nvPr/>
              </p:nvSpPr>
              <p:spPr>
                <a:xfrm>
                  <a:off x="4361061" y="5359095"/>
                  <a:ext cx="64285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𝐹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zh-TW" altLang="en-US" sz="2400" i="1" dirty="0"/>
                </a:p>
              </p:txBody>
            </p:sp>
          </mc:Choice>
          <mc:Fallback xmlns="">
            <p:sp>
              <p:nvSpPr>
                <p:cNvPr id="33" name="文字方塊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1061" y="5359095"/>
                  <a:ext cx="642851" cy="461665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l="-2857" r="-285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群組 33"/>
          <p:cNvGrpSpPr/>
          <p:nvPr/>
        </p:nvGrpSpPr>
        <p:grpSpPr>
          <a:xfrm>
            <a:off x="3348000" y="3759423"/>
            <a:ext cx="900000" cy="461665"/>
            <a:chOff x="4211960" y="4911551"/>
            <a:chExt cx="900000" cy="461665"/>
          </a:xfrm>
        </p:grpSpPr>
        <p:cxnSp>
          <p:nvCxnSpPr>
            <p:cNvPr id="35" name="直線單箭頭接點 34"/>
            <p:cNvCxnSpPr/>
            <p:nvPr/>
          </p:nvCxnSpPr>
          <p:spPr>
            <a:xfrm>
              <a:off x="4211960" y="5367337"/>
              <a:ext cx="900000" cy="0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文字方塊 35"/>
                <p:cNvSpPr txBox="1"/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𝐹</m:t>
                        </m:r>
                      </m:oMath>
                    </m:oMathPara>
                  </a14:m>
                  <a:endParaRPr lang="zh-TW" altLang="en-US" sz="2400" i="1" dirty="0"/>
                </a:p>
              </p:txBody>
            </p:sp>
          </mc:Choice>
          <mc:Fallback xmlns="">
            <p:sp>
              <p:nvSpPr>
                <p:cNvPr id="36" name="文字方塊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l="-3390" r="-847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矩形 2"/>
          <p:cNvSpPr>
            <a:spLocks noChangeArrowheads="1"/>
          </p:cNvSpPr>
          <p:nvPr/>
        </p:nvSpPr>
        <p:spPr bwMode="auto">
          <a:xfrm>
            <a:off x="0" y="80873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lang="en-US" altLang="zh-TW" sz="3600" b="1" u="sng" dirty="0">
                <a:solidFill>
                  <a:srgbClr val="000000"/>
                </a:solidFill>
                <a:latin typeface="Times New Roman" pitchFamily="18" charset="0"/>
              </a:rPr>
              <a:t>Case &lt;A&gt;</a:t>
            </a:r>
            <a:r>
              <a:rPr lang="en-US" altLang="zh-TW" sz="3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zh-TW" sz="2600" dirty="0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en-US" altLang="zh-TW" sz="2600" dirty="0" smtClean="0">
                <a:solidFill>
                  <a:srgbClr val="FF0000"/>
                </a:solidFill>
                <a:latin typeface="Times New Roman" pitchFamily="18" charset="0"/>
              </a:rPr>
              <a:t>p.44 </a:t>
            </a:r>
            <a:r>
              <a:rPr lang="en-US" altLang="zh-TW" sz="2600" dirty="0">
                <a:solidFill>
                  <a:srgbClr val="FF0000"/>
                </a:solidFill>
                <a:latin typeface="Times New Roman" pitchFamily="18" charset="0"/>
              </a:rPr>
              <a:t>of 4.0)</a:t>
            </a:r>
            <a:endParaRPr lang="en-US" altLang="zh-TW" sz="3600" b="1" u="sng" dirty="0">
              <a:solidFill>
                <a:srgbClr val="000000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/>
              <p:cNvSpPr txBox="1"/>
              <p:nvPr/>
            </p:nvSpPr>
            <p:spPr>
              <a:xfrm>
                <a:off x="1494000" y="2060848"/>
                <a:ext cx="11526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𝑇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→∞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7" name="文字方塊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000" y="2060848"/>
                <a:ext cx="1152670" cy="46166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/>
              <p:cNvSpPr txBox="1"/>
              <p:nvPr/>
            </p:nvSpPr>
            <p:spPr>
              <a:xfrm>
                <a:off x="520666" y="3111351"/>
                <a:ext cx="10990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TW" sz="24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altLang="zh-TW" sz="24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altLang="zh-TW" sz="2400" dirty="0" smtClean="0">
                    <a:solidFill>
                      <a:srgbClr val="002060"/>
                    </a:solidFill>
                  </a:rPr>
                  <a:t>0</a:t>
                </a:r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8" name="文字方塊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666" y="3111351"/>
                <a:ext cx="1099006" cy="461665"/>
              </a:xfrm>
              <a:prstGeom prst="rect">
                <a:avLst/>
              </a:prstGeom>
              <a:blipFill rotWithShape="1">
                <a:blip r:embed="rId17"/>
                <a:stretch>
                  <a:fillRect l="-1105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群組 38"/>
          <p:cNvGrpSpPr/>
          <p:nvPr/>
        </p:nvGrpSpPr>
        <p:grpSpPr>
          <a:xfrm>
            <a:off x="611560" y="2848742"/>
            <a:ext cx="672314" cy="220218"/>
            <a:chOff x="611560" y="2558058"/>
            <a:chExt cx="672314" cy="440436"/>
          </a:xfrm>
        </p:grpSpPr>
        <p:cxnSp>
          <p:nvCxnSpPr>
            <p:cNvPr id="40" name="直線接點 39"/>
            <p:cNvCxnSpPr/>
            <p:nvPr/>
          </p:nvCxnSpPr>
          <p:spPr>
            <a:xfrm>
              <a:off x="899592" y="2558058"/>
              <a:ext cx="0" cy="43889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直線接點 40"/>
            <p:cNvCxnSpPr/>
            <p:nvPr/>
          </p:nvCxnSpPr>
          <p:spPr>
            <a:xfrm>
              <a:off x="995842" y="2559600"/>
              <a:ext cx="0" cy="43889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直線單箭頭接點 41"/>
            <p:cNvCxnSpPr/>
            <p:nvPr/>
          </p:nvCxnSpPr>
          <p:spPr>
            <a:xfrm>
              <a:off x="611560" y="2779047"/>
              <a:ext cx="288032" cy="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直線單箭頭接點 42"/>
            <p:cNvCxnSpPr/>
            <p:nvPr/>
          </p:nvCxnSpPr>
          <p:spPr>
            <a:xfrm>
              <a:off x="995842" y="2779200"/>
              <a:ext cx="288032" cy="0"/>
            </a:xfrm>
            <a:prstGeom prst="straightConnector1">
              <a:avLst/>
            </a:prstGeom>
            <a:ln w="28575">
              <a:solidFill>
                <a:srgbClr val="002060"/>
              </a:solidFill>
              <a:headEnd type="arrow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4" name="群組 43"/>
          <p:cNvGrpSpPr/>
          <p:nvPr/>
        </p:nvGrpSpPr>
        <p:grpSpPr>
          <a:xfrm>
            <a:off x="5076056" y="2803788"/>
            <a:ext cx="672314" cy="220218"/>
            <a:chOff x="611560" y="2558058"/>
            <a:chExt cx="672314" cy="440436"/>
          </a:xfrm>
        </p:grpSpPr>
        <p:cxnSp>
          <p:nvCxnSpPr>
            <p:cNvPr id="45" name="直線接點 44"/>
            <p:cNvCxnSpPr/>
            <p:nvPr/>
          </p:nvCxnSpPr>
          <p:spPr>
            <a:xfrm>
              <a:off x="899592" y="2558058"/>
              <a:ext cx="0" cy="43889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直線接點 45"/>
            <p:cNvCxnSpPr/>
            <p:nvPr/>
          </p:nvCxnSpPr>
          <p:spPr>
            <a:xfrm>
              <a:off x="995842" y="2559600"/>
              <a:ext cx="0" cy="43889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直線單箭頭接點 46"/>
            <p:cNvCxnSpPr/>
            <p:nvPr/>
          </p:nvCxnSpPr>
          <p:spPr>
            <a:xfrm>
              <a:off x="611560" y="2779047"/>
              <a:ext cx="288032" cy="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直線單箭頭接點 47"/>
            <p:cNvCxnSpPr/>
            <p:nvPr/>
          </p:nvCxnSpPr>
          <p:spPr>
            <a:xfrm>
              <a:off x="995842" y="2779200"/>
              <a:ext cx="288032" cy="0"/>
            </a:xfrm>
            <a:prstGeom prst="straightConnector1">
              <a:avLst/>
            </a:prstGeom>
            <a:ln w="28575">
              <a:solidFill>
                <a:srgbClr val="002060"/>
              </a:solidFill>
              <a:headEnd type="arrow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字方塊 48"/>
              <p:cNvSpPr txBox="1"/>
              <p:nvPr/>
            </p:nvSpPr>
            <p:spPr>
              <a:xfrm>
                <a:off x="5633234" y="2852936"/>
                <a:ext cx="11710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TW" alt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→0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9" name="文字方塊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3234" y="2852936"/>
                <a:ext cx="1171014" cy="461665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字方塊 49"/>
              <p:cNvSpPr txBox="1"/>
              <p:nvPr/>
            </p:nvSpPr>
            <p:spPr>
              <a:xfrm>
                <a:off x="6299649" y="2087744"/>
                <a:ext cx="12000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𝑊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→∞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0" name="文字方塊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9649" y="2087744"/>
                <a:ext cx="1200061" cy="461665"/>
              </a:xfrm>
              <a:prstGeom prst="rect">
                <a:avLst/>
              </a:prstGeom>
              <a:blipFill rotWithShape="1">
                <a:blip r:embed="rId19"/>
                <a:stretch>
                  <a:fillRect l="-10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1" name="物件 1"/>
          <p:cNvGraphicFramePr>
            <a:graphicFrameLocks noChangeAspect="1"/>
          </p:cNvGraphicFramePr>
          <p:nvPr/>
        </p:nvGraphicFramePr>
        <p:xfrm>
          <a:off x="971550" y="5178573"/>
          <a:ext cx="6845300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83" name="方程式" r:id="rId20" imgW="2527300" imgH="482600" progId="Equation.3">
                  <p:embed/>
                </p:oleObj>
              </mc:Choice>
              <mc:Fallback>
                <p:oleObj name="方程式" r:id="rId20" imgW="25273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5178573"/>
                        <a:ext cx="6845300" cy="127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073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87338"/>
            <a:ext cx="9144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2400"/>
              </a:spcBef>
              <a:spcAft>
                <a:spcPts val="3000"/>
              </a:spcAft>
              <a:tabLst>
                <a:tab pos="647700" algn="l"/>
              </a:tabLst>
              <a:defRPr/>
            </a:pPr>
            <a:r>
              <a:rPr kumimoji="0" lang="en-US" altLang="zh-TW" sz="2800" kern="100" spc="-30" dirty="0">
                <a:latin typeface="Times New Roman"/>
                <a:ea typeface="+mn-ea"/>
              </a:rPr>
              <a:t>&lt;B&gt; Fourier Series for Discrete-time Periodic Signals</a:t>
            </a:r>
            <a:endParaRPr kumimoji="0" lang="zh-TW" altLang="zh-TW" sz="2800" kern="100" dirty="0">
              <a:latin typeface="Times New Roman"/>
              <a:ea typeface="+mn-ea"/>
            </a:endParaRPr>
          </a:p>
        </p:txBody>
      </p:sp>
      <p:grpSp>
        <p:nvGrpSpPr>
          <p:cNvPr id="65539" name="群組 14"/>
          <p:cNvGrpSpPr>
            <a:grpSpLocks/>
          </p:cNvGrpSpPr>
          <p:nvPr/>
        </p:nvGrpSpPr>
        <p:grpSpPr bwMode="auto">
          <a:xfrm>
            <a:off x="635000" y="946150"/>
            <a:ext cx="8339138" cy="1871663"/>
            <a:chOff x="634997" y="946437"/>
            <a:chExt cx="8339364" cy="1871662"/>
          </a:xfrm>
        </p:grpSpPr>
        <p:graphicFrame>
          <p:nvGraphicFramePr>
            <p:cNvPr id="65550" name="物件 2"/>
            <p:cNvGraphicFramePr>
              <a:graphicFrameLocks noChangeAspect="1"/>
            </p:cNvGraphicFramePr>
            <p:nvPr/>
          </p:nvGraphicFramePr>
          <p:xfrm>
            <a:off x="634997" y="946437"/>
            <a:ext cx="5264293" cy="1871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098" name="方程式" r:id="rId4" imgW="2108200" imgH="812800" progId="Equation.3">
                    <p:embed/>
                  </p:oleObj>
                </mc:Choice>
                <mc:Fallback>
                  <p:oleObj name="方程式" r:id="rId4" imgW="2108200" imgH="812800" progId="Equation.3">
                    <p:embed/>
                    <p:pic>
                      <p:nvPicPr>
                        <p:cNvPr id="0" name="物件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4997" y="946437"/>
                          <a:ext cx="5264293" cy="18716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5551" name="文字方塊 3"/>
            <p:cNvSpPr txBox="1">
              <a:spLocks noChangeArrowheads="1"/>
            </p:cNvSpPr>
            <p:nvPr/>
          </p:nvSpPr>
          <p:spPr bwMode="auto">
            <a:xfrm>
              <a:off x="6199242" y="1014574"/>
              <a:ext cx="2775119" cy="1631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kumimoji="0" lang="en-US" altLang="zh-TW" sz="2400">
                  <a:latin typeface="Times New Roman" pitchFamily="18" charset="0"/>
                  <a:cs typeface="Times New Roman" pitchFamily="18" charset="0"/>
                </a:rPr>
                <a:t>(Synthesis)	(3.94)</a:t>
              </a:r>
            </a:p>
            <a:p>
              <a:pPr eaLnBrk="1" hangingPunct="1"/>
              <a:endParaRPr kumimoji="0" lang="en-US" altLang="zh-TW" sz="2600"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/>
              <a:endParaRPr kumimoji="0" lang="en-US" altLang="zh-TW" sz="2600"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/>
              <a:r>
                <a:rPr kumimoji="0" lang="en-US" altLang="zh-TW" sz="2400">
                  <a:latin typeface="Times New Roman" pitchFamily="18" charset="0"/>
                  <a:cs typeface="Times New Roman" pitchFamily="18" charset="0"/>
                </a:rPr>
                <a:t>(Analysis)	(3.95)</a:t>
              </a:r>
              <a:endParaRPr kumimoji="0" lang="zh-TW" alt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5540" name="群組 17"/>
          <p:cNvGrpSpPr>
            <a:grpSpLocks/>
          </p:cNvGrpSpPr>
          <p:nvPr/>
        </p:nvGrpSpPr>
        <p:grpSpPr bwMode="auto">
          <a:xfrm>
            <a:off x="0" y="3125788"/>
            <a:ext cx="9144000" cy="1816100"/>
            <a:chOff x="0" y="3125286"/>
            <a:chExt cx="9144000" cy="1815882"/>
          </a:xfrm>
        </p:grpSpPr>
        <p:sp>
          <p:nvSpPr>
            <p:cNvPr id="5" name="矩形 4"/>
            <p:cNvSpPr/>
            <p:nvPr/>
          </p:nvSpPr>
          <p:spPr>
            <a:xfrm>
              <a:off x="0" y="3125286"/>
              <a:ext cx="9144000" cy="1815882"/>
            </a:xfrm>
            <a:prstGeom prst="rect">
              <a:avLst/>
            </a:prstGeom>
          </p:spPr>
          <p:txBody>
            <a:bodyPr rIns="180000" anchor="ctr">
              <a:spAutoFit/>
            </a:bodyPr>
            <a:lstStyle/>
            <a:p>
              <a:pPr marL="720000" fontAlgn="auto">
                <a:spcBef>
                  <a:spcPts val="0"/>
                </a:spcBef>
                <a:spcAft>
                  <a:spcPts val="0"/>
                </a:spcAft>
                <a:buSzPct val="70000"/>
                <a:defRPr/>
              </a:pP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kumimoji="0" lang="en-US" altLang="zh-TW" sz="24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[</a:t>
              </a:r>
              <a:r>
                <a:rPr kumimoji="0" lang="en-US" altLang="zh-TW" sz="24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] : discrete-time				periodic in time</a:t>
              </a:r>
            </a:p>
            <a:p>
              <a:pPr marL="1494000" fontAlgn="auto">
                <a:spcBef>
                  <a:spcPts val="0"/>
                </a:spcBef>
                <a:spcAft>
                  <a:spcPts val="0"/>
                </a:spcAft>
                <a:buSzPct val="70000"/>
                <a:defRPr/>
              </a:pP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(∆</a:t>
              </a:r>
              <a:r>
                <a:rPr kumimoji="0" lang="en-US" altLang="zh-TW" sz="24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 </a:t>
              </a: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= 1)						(</a:t>
              </a:r>
              <a:r>
                <a:rPr kumimoji="0" lang="en-US" altLang="zh-TW" sz="24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 </a:t>
              </a:r>
              <a:r>
                <a:rPr kumimoji="0" lang="en-US" altLang="zh-TW" sz="2400" dirty="0">
                  <a:solidFill>
                    <a:prstClr val="black"/>
                  </a:solidFill>
                  <a:latin typeface="Arial"/>
                  <a:cs typeface="Arial"/>
                </a:rPr>
                <a:t>= </a:t>
              </a:r>
              <a:r>
                <a:rPr kumimoji="0" lang="en-US" altLang="zh-TW" sz="24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</a:p>
            <a:p>
              <a:pPr marL="1620000" fontAlgn="auto">
                <a:spcBef>
                  <a:spcPts val="0"/>
                </a:spcBef>
                <a:spcAft>
                  <a:spcPts val="0"/>
                </a:spcAft>
                <a:buSzPct val="70000"/>
                <a:defRPr/>
              </a:pPr>
              <a:endParaRPr kumimoji="0" lang="en-US" altLang="zh-TW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720000" fontAlgn="auto">
                <a:spcBef>
                  <a:spcPts val="0"/>
                </a:spcBef>
                <a:spcAft>
                  <a:spcPts val="0"/>
                </a:spcAft>
                <a:buSzPct val="70000"/>
                <a:defRPr/>
              </a:pP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kumimoji="0" lang="en-US" altLang="zh-TW" sz="2400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kumimoji="0" lang="en-US" altLang="zh-TW" sz="2400" i="1" baseline="-250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: discrete in					periodic in</a:t>
              </a:r>
            </a:p>
            <a:p>
              <a:pPr marL="1296000" fontAlgn="auto">
                <a:spcBef>
                  <a:spcPts val="0"/>
                </a:spcBef>
                <a:spcAft>
                  <a:spcPts val="0"/>
                </a:spcAft>
                <a:buSzPct val="70000"/>
                <a:defRPr/>
              </a:pP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frequency(</a:t>
              </a:r>
              <a:r>
                <a:rPr kumimoji="0" lang="el-GR" altLang="zh-TW" sz="24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ω</a:t>
              </a:r>
              <a:r>
                <a:rPr kumimoji="0" lang="en-US" altLang="zh-TW" sz="2400" baseline="-25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= 2</a:t>
              </a:r>
              <a:r>
                <a:rPr kumimoji="0" lang="en-US" altLang="zh-TW" sz="2400" i="1" dirty="0">
                  <a:latin typeface="+mn-lt"/>
                  <a:ea typeface="+mn-ea"/>
                  <a:sym typeface="Symbol"/>
                </a:rPr>
                <a:t></a:t>
              </a:r>
              <a:r>
                <a:rPr kumimoji="0" lang="en-US" altLang="zh-TW" sz="2400" dirty="0">
                  <a:latin typeface="Times New Roman" pitchFamily="18" charset="0"/>
                  <a:ea typeface="+mn-ea"/>
                  <a:cs typeface="Times New Roman" pitchFamily="18" charset="0"/>
                  <a:sym typeface="Symbol"/>
                </a:rPr>
                <a:t> / </a:t>
              </a:r>
              <a:r>
                <a:rPr kumimoji="0" lang="en-US" altLang="zh-TW" sz="2400" i="1" dirty="0">
                  <a:latin typeface="Times New Roman" pitchFamily="18" charset="0"/>
                  <a:ea typeface="+mn-ea"/>
                  <a:cs typeface="Times New Roman" pitchFamily="18" charset="0"/>
                  <a:sym typeface="Symbol"/>
                </a:rPr>
                <a:t>N</a:t>
              </a:r>
              <a:r>
                <a:rPr kumimoji="0" lang="en-US" altLang="zh-TW" sz="2400" dirty="0">
                  <a:latin typeface="Times New Roman" pitchFamily="18" charset="0"/>
                  <a:ea typeface="+mn-ea"/>
                  <a:cs typeface="Times New Roman" pitchFamily="18" charset="0"/>
                  <a:sym typeface="Symbol"/>
                </a:rPr>
                <a:t>)</a:t>
              </a: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			frequency(</a:t>
              </a:r>
              <a:r>
                <a:rPr kumimoji="0" lang="en-US" altLang="zh-TW" sz="24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W </a:t>
              </a: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= 2</a:t>
              </a:r>
              <a:r>
                <a:rPr kumimoji="0" lang="en-US" altLang="zh-TW" sz="2400" i="1" dirty="0">
                  <a:latin typeface="+mn-lt"/>
                  <a:ea typeface="+mn-ea"/>
                  <a:sym typeface="Symbol"/>
                </a:rPr>
                <a:t></a:t>
              </a: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  <p:grpSp>
          <p:nvGrpSpPr>
            <p:cNvPr id="65547" name="Group 46"/>
            <p:cNvGrpSpPr>
              <a:grpSpLocks/>
            </p:cNvGrpSpPr>
            <p:nvPr/>
          </p:nvGrpSpPr>
          <p:grpSpPr bwMode="auto">
            <a:xfrm>
              <a:off x="3851920" y="3450017"/>
              <a:ext cx="2340000" cy="900000"/>
              <a:chOff x="5567" y="8087"/>
              <a:chExt cx="2160" cy="900"/>
            </a:xfrm>
          </p:grpSpPr>
          <p:sp>
            <p:nvSpPr>
              <p:cNvPr id="65548" name="Line 47"/>
              <p:cNvSpPr>
                <a:spLocks noChangeShapeType="1"/>
              </p:cNvSpPr>
              <p:nvPr/>
            </p:nvSpPr>
            <p:spPr bwMode="auto">
              <a:xfrm>
                <a:off x="5567" y="8087"/>
                <a:ext cx="2160" cy="9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sm" len="med"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5549" name="Line 48"/>
              <p:cNvSpPr>
                <a:spLocks noChangeShapeType="1"/>
              </p:cNvSpPr>
              <p:nvPr/>
            </p:nvSpPr>
            <p:spPr bwMode="auto">
              <a:xfrm flipV="1">
                <a:off x="5567" y="8087"/>
                <a:ext cx="2160" cy="9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sm" len="med"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grpSp>
        <p:nvGrpSpPr>
          <p:cNvPr id="65541" name="群組 15"/>
          <p:cNvGrpSpPr>
            <a:grpSpLocks/>
          </p:cNvGrpSpPr>
          <p:nvPr/>
        </p:nvGrpSpPr>
        <p:grpSpPr bwMode="auto">
          <a:xfrm>
            <a:off x="0" y="5176838"/>
            <a:ext cx="9144000" cy="1565275"/>
            <a:chOff x="0" y="5176093"/>
            <a:chExt cx="9144000" cy="1565275"/>
          </a:xfrm>
        </p:grpSpPr>
        <p:sp>
          <p:nvSpPr>
            <p:cNvPr id="65542" name="矩形 8"/>
            <p:cNvSpPr>
              <a:spLocks noChangeArrowheads="1"/>
            </p:cNvSpPr>
            <p:nvPr/>
          </p:nvSpPr>
          <p:spPr bwMode="auto">
            <a:xfrm>
              <a:off x="0" y="5245328"/>
              <a:ext cx="9144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Ins="180000" anchor="ctr">
              <a:spAutoFit/>
            </a:bodyPr>
            <a:lstStyle>
              <a:lvl1pPr marL="719138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buSzPct val="70000"/>
              </a:pPr>
              <a:r>
                <a:rPr kumimoji="0" lang="en-US" altLang="zh-TW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Duality&lt;B&gt; : </a:t>
              </a:r>
              <a:endParaRPr kumimoji="0" lang="en-US" altLang="zh-TW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5543" name="群組 12"/>
            <p:cNvGrpSpPr>
              <a:grpSpLocks/>
            </p:cNvGrpSpPr>
            <p:nvPr/>
          </p:nvGrpSpPr>
          <p:grpSpPr bwMode="auto">
            <a:xfrm>
              <a:off x="2544759" y="5176093"/>
              <a:ext cx="4656137" cy="1565275"/>
              <a:chOff x="2773363" y="4960069"/>
              <a:chExt cx="4656137" cy="1565275"/>
            </a:xfrm>
          </p:grpSpPr>
          <p:graphicFrame>
            <p:nvGraphicFramePr>
              <p:cNvPr id="65544" name="物件 10"/>
              <p:cNvGraphicFramePr>
                <a:graphicFrameLocks noChangeAspect="1"/>
              </p:cNvGraphicFramePr>
              <p:nvPr/>
            </p:nvGraphicFramePr>
            <p:xfrm>
              <a:off x="2773363" y="4960069"/>
              <a:ext cx="4656137" cy="15652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6099" name="方程式" r:id="rId6" imgW="2019300" imgH="736600" progId="Equation.3">
                      <p:embed/>
                    </p:oleObj>
                  </mc:Choice>
                  <mc:Fallback>
                    <p:oleObj name="方程式" r:id="rId6" imgW="2019300" imgH="736600" progId="Equation.3">
                      <p:embed/>
                      <p:pic>
                        <p:nvPicPr>
                          <p:cNvPr id="0" name="物件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73363" y="4960069"/>
                            <a:ext cx="4656137" cy="15652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5545" name="向右箭號 11"/>
              <p:cNvSpPr>
                <a:spLocks noChangeArrowheads="1"/>
              </p:cNvSpPr>
              <p:nvPr/>
            </p:nvSpPr>
            <p:spPr bwMode="auto">
              <a:xfrm>
                <a:off x="4716016" y="5107218"/>
                <a:ext cx="432000" cy="3600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>
                <a:lvl1pPr marL="4572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algn="ctr" eaLnBrk="1" hangingPunct="1">
                  <a:spcBef>
                    <a:spcPts val="600"/>
                  </a:spcBef>
                </a:pPr>
                <a:endParaRPr kumimoji="0" lang="zh-TW" altLang="en-US" sz="3500" b="1" i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矩形 2"/>
          <p:cNvSpPr>
            <a:spLocks noChangeArrowheads="1"/>
          </p:cNvSpPr>
          <p:nvPr/>
        </p:nvSpPr>
        <p:spPr bwMode="auto">
          <a:xfrm>
            <a:off x="0" y="165100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Case &lt;B&gt; Duality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74440"/>
            <a:ext cx="7315200" cy="31363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287077" y="1412776"/>
                <a:ext cx="14127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[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]:</m:t>
                      </m:r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𝑔</m:t>
                      </m:r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[</m:t>
                      </m:r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077" y="1412776"/>
                <a:ext cx="1412715" cy="461665"/>
              </a:xfrm>
              <a:prstGeom prst="rect">
                <a:avLst/>
              </a:prstGeom>
              <a:blipFill rotWithShape="1">
                <a:blip r:embed="rId5"/>
                <a:stretch>
                  <a:fillRect r="-7328" b="-18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339752" y="1916832"/>
                <a:ext cx="48712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1916832"/>
                <a:ext cx="487121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2636723" y="2306489"/>
                <a:ext cx="4430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6723" y="2306489"/>
                <a:ext cx="443070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4671453" y="1455167"/>
                <a:ext cx="14127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:</m:t>
                      </m:r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[</m:t>
                      </m:r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𝑘</m:t>
                      </m:r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1453" y="1455167"/>
                <a:ext cx="1412715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6012160" y="1916832"/>
                <a:ext cx="48712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1916832"/>
                <a:ext cx="487121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5690220" y="2220104"/>
                <a:ext cx="113133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𝑊</m:t>
                      </m:r>
                      <m:r>
                        <a:rPr lang="en-US" altLang="zh-TW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=2</m:t>
                      </m:r>
                      <m:r>
                        <a:rPr lang="zh-TW" alt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0220" y="2220104"/>
                <a:ext cx="1131335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3491880" y="2666529"/>
                <a:ext cx="3258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2666529"/>
                <a:ext cx="325804" cy="461665"/>
              </a:xfrm>
              <a:prstGeom prst="rect">
                <a:avLst/>
              </a:prstGeom>
              <a:blipFill rotWithShape="1">
                <a:blip r:embed="rId11"/>
                <a:stretch>
                  <a:fillRect r="-566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7740352" y="2708920"/>
                <a:ext cx="3258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52" y="2708920"/>
                <a:ext cx="325804" cy="461665"/>
              </a:xfrm>
              <a:prstGeom prst="rect">
                <a:avLst/>
              </a:prstGeom>
              <a:blipFill rotWithShape="1">
                <a:blip r:embed="rId12"/>
                <a:stretch>
                  <a:fillRect l="-5660" r="-1509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3491880" y="4466729"/>
                <a:ext cx="3258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4466729"/>
                <a:ext cx="325804" cy="461665"/>
              </a:xfrm>
              <a:prstGeom prst="rect">
                <a:avLst/>
              </a:prstGeom>
              <a:blipFill rotWithShape="1">
                <a:blip r:embed="rId13"/>
                <a:stretch>
                  <a:fillRect r="-566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149602" y="3674641"/>
                <a:ext cx="48712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602" y="3674641"/>
                <a:ext cx="487121" cy="46166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5525039" y="3818657"/>
                <a:ext cx="48712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5039" y="3818657"/>
                <a:ext cx="487121" cy="46166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1805543" y="2932761"/>
                <a:ext cx="3258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543" y="2932761"/>
                <a:ext cx="325804" cy="461665"/>
              </a:xfrm>
              <a:prstGeom prst="rect">
                <a:avLst/>
              </a:prstGeom>
              <a:blipFill rotWithShape="1">
                <a:blip r:embed="rId16"/>
                <a:stretch>
                  <a:fillRect l="-3704" r="-129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553275" y="3645024"/>
                <a:ext cx="7063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[</m:t>
                      </m:r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275" y="3645024"/>
                <a:ext cx="706357" cy="461665"/>
              </a:xfrm>
              <a:prstGeom prst="rect">
                <a:avLst/>
              </a:prstGeom>
              <a:blipFill rotWithShape="1">
                <a:blip r:embed="rId17"/>
                <a:stretch>
                  <a:fillRect l="-7759" r="-13793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群組 17"/>
          <p:cNvGrpSpPr/>
          <p:nvPr/>
        </p:nvGrpSpPr>
        <p:grpSpPr>
          <a:xfrm>
            <a:off x="3708000" y="1916832"/>
            <a:ext cx="900000" cy="461665"/>
            <a:chOff x="4211960" y="4911551"/>
            <a:chExt cx="900000" cy="461665"/>
          </a:xfrm>
        </p:grpSpPr>
        <p:cxnSp>
          <p:nvCxnSpPr>
            <p:cNvPr id="19" name="直線單箭頭接點 18"/>
            <p:cNvCxnSpPr/>
            <p:nvPr/>
          </p:nvCxnSpPr>
          <p:spPr>
            <a:xfrm>
              <a:off x="4211960" y="5367337"/>
              <a:ext cx="900000" cy="0"/>
            </a:xfrm>
            <a:prstGeom prst="straightConnector1">
              <a:avLst/>
            </a:prstGeom>
            <a:ln>
              <a:solidFill>
                <a:srgbClr val="C00000"/>
              </a:solidFill>
              <a:headEnd type="arrow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字方塊 19"/>
                <p:cNvSpPr txBox="1"/>
                <p:nvPr/>
              </p:nvSpPr>
              <p:spPr>
                <a:xfrm>
                  <a:off x="4433069" y="4911551"/>
                  <a:ext cx="4988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𝐹</m:t>
                        </m:r>
                        <m:r>
                          <a:rPr lang="en-US" altLang="zh-TW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𝑆</m:t>
                        </m:r>
                      </m:oMath>
                    </m:oMathPara>
                  </a14:m>
                  <a:endParaRPr lang="zh-TW" altLang="en-US" sz="2400" i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文字方塊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3069" y="4911551"/>
                  <a:ext cx="498875" cy="461665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l="-3704" r="-987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群組 23"/>
          <p:cNvGrpSpPr/>
          <p:nvPr/>
        </p:nvGrpSpPr>
        <p:grpSpPr>
          <a:xfrm>
            <a:off x="3708000" y="3933458"/>
            <a:ext cx="900000" cy="461665"/>
            <a:chOff x="4211960" y="4911551"/>
            <a:chExt cx="900000" cy="461665"/>
          </a:xfrm>
        </p:grpSpPr>
        <p:cxnSp>
          <p:nvCxnSpPr>
            <p:cNvPr id="25" name="直線單箭頭接點 24"/>
            <p:cNvCxnSpPr/>
            <p:nvPr/>
          </p:nvCxnSpPr>
          <p:spPr>
            <a:xfrm>
              <a:off x="4211960" y="5367337"/>
              <a:ext cx="900000" cy="0"/>
            </a:xfrm>
            <a:prstGeom prst="straightConnector1">
              <a:avLst/>
            </a:prstGeom>
            <a:ln>
              <a:solidFill>
                <a:srgbClr val="C00000"/>
              </a:solidFill>
              <a:headEnd type="arrow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文字方塊 25"/>
                <p:cNvSpPr txBox="1"/>
                <p:nvPr/>
              </p:nvSpPr>
              <p:spPr>
                <a:xfrm>
                  <a:off x="4433069" y="4911551"/>
                  <a:ext cx="4988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𝐹</m:t>
                        </m:r>
                        <m:r>
                          <a:rPr lang="en-US" altLang="zh-TW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𝑆</m:t>
                        </m:r>
                      </m:oMath>
                    </m:oMathPara>
                  </a14:m>
                  <a:endParaRPr lang="zh-TW" altLang="en-US" sz="2400" i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文字方塊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3069" y="4911551"/>
                  <a:ext cx="498875" cy="461665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 l="-3704" r="-987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664682" y="3212976"/>
                <a:ext cx="10990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682" y="3212976"/>
                <a:ext cx="1099006" cy="461665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5580112" y="3314601"/>
                <a:ext cx="1296144" cy="543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TW" alt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box>
                        <m:boxPr>
                          <m:ctrlP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zh-TW" altLang="en-US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3314601"/>
                <a:ext cx="1296144" cy="543547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6726620" y="3761889"/>
                <a:ext cx="941724" cy="523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den>
                          </m:f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𝑔</m:t>
                          </m:r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[−</m:t>
                          </m:r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]</m:t>
                          </m:r>
                        </m:e>
                      </m:box>
                    </m:oMath>
                  </m:oMathPara>
                </a14:m>
                <a:endParaRPr lang="zh-TW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6620" y="3761889"/>
                <a:ext cx="941724" cy="523861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7607712" y="4459972"/>
                <a:ext cx="3258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7712" y="4459972"/>
                <a:ext cx="325804" cy="461665"/>
              </a:xfrm>
              <a:prstGeom prst="rect">
                <a:avLst/>
              </a:prstGeom>
              <a:blipFill rotWithShape="1">
                <a:blip r:embed="rId23"/>
                <a:stretch>
                  <a:fillRect l="-5660" r="-1509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1" name="物件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9475261"/>
              </p:ext>
            </p:extLst>
          </p:nvPr>
        </p:nvGraphicFramePr>
        <p:xfrm>
          <a:off x="2544759" y="5085184"/>
          <a:ext cx="4656137" cy="156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90" name="方程式" r:id="rId24" imgW="2019300" imgH="736600" progId="Equation.3">
                  <p:embed/>
                </p:oleObj>
              </mc:Choice>
              <mc:Fallback>
                <p:oleObj name="方程式" r:id="rId24" imgW="2019300" imgH="73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4759" y="5085184"/>
                        <a:ext cx="4656137" cy="156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87338"/>
            <a:ext cx="9144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2400"/>
              </a:spcBef>
              <a:spcAft>
                <a:spcPts val="3000"/>
              </a:spcAft>
              <a:tabLst>
                <a:tab pos="647700" algn="l"/>
              </a:tabLst>
              <a:defRPr/>
            </a:pPr>
            <a:r>
              <a:rPr kumimoji="0" lang="en-US" altLang="zh-TW" sz="2800" kern="100" spc="-30" dirty="0">
                <a:latin typeface="Times New Roman"/>
                <a:ea typeface="+mn-ea"/>
              </a:rPr>
              <a:t>&lt;C&gt; Fourier Series for Continuous-time Periodic Signals</a:t>
            </a:r>
            <a:endParaRPr kumimoji="0" lang="zh-TW" altLang="zh-TW" sz="2800" kern="100" dirty="0">
              <a:latin typeface="Times New Roman"/>
              <a:ea typeface="+mn-ea"/>
            </a:endParaRPr>
          </a:p>
        </p:txBody>
      </p:sp>
      <p:grpSp>
        <p:nvGrpSpPr>
          <p:cNvPr id="67587" name="群組 32"/>
          <p:cNvGrpSpPr>
            <a:grpSpLocks/>
          </p:cNvGrpSpPr>
          <p:nvPr/>
        </p:nvGrpSpPr>
        <p:grpSpPr bwMode="auto">
          <a:xfrm>
            <a:off x="714375" y="958850"/>
            <a:ext cx="8259763" cy="1989138"/>
            <a:chOff x="714372" y="959420"/>
            <a:chExt cx="8259989" cy="1989139"/>
          </a:xfrm>
        </p:grpSpPr>
        <p:graphicFrame>
          <p:nvGraphicFramePr>
            <p:cNvPr id="67596" name="物件 16"/>
            <p:cNvGraphicFramePr>
              <a:graphicFrameLocks noChangeAspect="1"/>
            </p:cNvGraphicFramePr>
            <p:nvPr/>
          </p:nvGraphicFramePr>
          <p:xfrm>
            <a:off x="714372" y="959420"/>
            <a:ext cx="5105540" cy="19891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144" name="方程式" r:id="rId4" imgW="2044700" imgH="863600" progId="Equation.3">
                    <p:embed/>
                  </p:oleObj>
                </mc:Choice>
                <mc:Fallback>
                  <p:oleObj name="方程式" r:id="rId4" imgW="2044700" imgH="863600" progId="Equation.3">
                    <p:embed/>
                    <p:pic>
                      <p:nvPicPr>
                        <p:cNvPr id="0" name="物件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4372" y="959420"/>
                          <a:ext cx="5105540" cy="19891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7597" name="文字方塊 17"/>
            <p:cNvSpPr txBox="1">
              <a:spLocks noChangeArrowheads="1"/>
            </p:cNvSpPr>
            <p:nvPr/>
          </p:nvSpPr>
          <p:spPr bwMode="auto">
            <a:xfrm>
              <a:off x="6199242" y="1119633"/>
              <a:ext cx="2775119" cy="1631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kumimoji="0" lang="en-US" altLang="zh-TW" sz="2400">
                  <a:latin typeface="Times New Roman" pitchFamily="18" charset="0"/>
                  <a:cs typeface="Times New Roman" pitchFamily="18" charset="0"/>
                </a:rPr>
                <a:t>(Synthesis)	(3.38)</a:t>
              </a:r>
            </a:p>
            <a:p>
              <a:pPr eaLnBrk="1" hangingPunct="1"/>
              <a:endParaRPr kumimoji="0" lang="en-US" altLang="zh-TW" sz="2400"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/>
              <a:endParaRPr kumimoji="0" lang="en-US" altLang="zh-TW" sz="2400"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/>
              <a:r>
                <a:rPr kumimoji="0" lang="en-US" altLang="zh-TW" sz="2400">
                  <a:latin typeface="Times New Roman" pitchFamily="18" charset="0"/>
                  <a:cs typeface="Times New Roman" pitchFamily="18" charset="0"/>
                </a:rPr>
                <a:t>(Analysis)	(3.39)</a:t>
              </a:r>
              <a:endParaRPr kumimoji="0" lang="zh-TW" alt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7588" name="群組 18"/>
          <p:cNvGrpSpPr>
            <a:grpSpLocks/>
          </p:cNvGrpSpPr>
          <p:nvPr/>
        </p:nvGrpSpPr>
        <p:grpSpPr bwMode="auto">
          <a:xfrm>
            <a:off x="0" y="3197225"/>
            <a:ext cx="9144000" cy="1816100"/>
            <a:chOff x="0" y="3125286"/>
            <a:chExt cx="9144000" cy="1815882"/>
          </a:xfrm>
        </p:grpSpPr>
        <p:sp>
          <p:nvSpPr>
            <p:cNvPr id="20" name="矩形 19"/>
            <p:cNvSpPr/>
            <p:nvPr/>
          </p:nvSpPr>
          <p:spPr>
            <a:xfrm>
              <a:off x="0" y="3125286"/>
              <a:ext cx="9144000" cy="1815882"/>
            </a:xfrm>
            <a:prstGeom prst="rect">
              <a:avLst/>
            </a:prstGeom>
          </p:spPr>
          <p:txBody>
            <a:bodyPr rIns="180000" anchor="ctr">
              <a:spAutoFit/>
            </a:bodyPr>
            <a:lstStyle/>
            <a:p>
              <a:pPr marL="720000" fontAlgn="auto">
                <a:spcBef>
                  <a:spcPts val="0"/>
                </a:spcBef>
                <a:spcAft>
                  <a:spcPts val="0"/>
                </a:spcAft>
                <a:buSzPct val="70000"/>
                <a:defRPr/>
              </a:pP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kumimoji="0" lang="en-US" altLang="zh-TW" sz="24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altLang="zh-TW" sz="24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) : continuous-time				periodic in time</a:t>
              </a:r>
            </a:p>
            <a:p>
              <a:pPr marL="1494000" fontAlgn="auto">
                <a:spcBef>
                  <a:spcPts val="0"/>
                </a:spcBef>
                <a:spcAft>
                  <a:spcPts val="0"/>
                </a:spcAft>
                <a:buSzPct val="70000"/>
                <a:defRPr/>
              </a:pP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(∆</a:t>
              </a:r>
              <a:r>
                <a:rPr kumimoji="0" lang="en-US" altLang="zh-TW" sz="24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 </a:t>
              </a: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→ 0)						(</a:t>
              </a:r>
              <a:r>
                <a:rPr kumimoji="0" lang="en-US" altLang="zh-TW" sz="24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 </a:t>
              </a: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kumimoji="0" lang="en-US" altLang="zh-TW" sz="24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</a:p>
            <a:p>
              <a:pPr marL="1620000" fontAlgn="auto">
                <a:spcBef>
                  <a:spcPts val="0"/>
                </a:spcBef>
                <a:spcAft>
                  <a:spcPts val="0"/>
                </a:spcAft>
                <a:buSzPct val="70000"/>
                <a:defRPr/>
              </a:pPr>
              <a:endParaRPr kumimoji="0" lang="en-US" altLang="zh-TW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720000" fontAlgn="auto">
                <a:spcBef>
                  <a:spcPts val="0"/>
                </a:spcBef>
                <a:spcAft>
                  <a:spcPts val="0"/>
                </a:spcAft>
                <a:buSzPct val="70000"/>
                <a:defRPr/>
              </a:pP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kumimoji="0" lang="en-US" altLang="zh-TW" sz="2400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kumimoji="0" lang="en-US" altLang="zh-TW" sz="2400" i="1" baseline="-250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: discrete in					aperiodic in</a:t>
              </a:r>
            </a:p>
            <a:p>
              <a:pPr marL="1296000" fontAlgn="auto">
                <a:spcBef>
                  <a:spcPts val="0"/>
                </a:spcBef>
                <a:spcAft>
                  <a:spcPts val="0"/>
                </a:spcAft>
                <a:buSzPct val="70000"/>
                <a:defRPr/>
              </a:pP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frequency(</a:t>
              </a:r>
              <a:r>
                <a:rPr kumimoji="0" lang="el-GR" altLang="zh-TW" sz="24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ω</a:t>
              </a:r>
              <a:r>
                <a:rPr kumimoji="0" lang="en-US" altLang="zh-TW" sz="2400" baseline="-25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= 2</a:t>
              </a:r>
              <a:r>
                <a:rPr kumimoji="0" lang="en-US" altLang="zh-TW" sz="2400" i="1" dirty="0">
                  <a:latin typeface="+mn-lt"/>
                  <a:ea typeface="+mn-ea"/>
                  <a:sym typeface="Symbol"/>
                </a:rPr>
                <a:t></a:t>
              </a:r>
              <a:r>
                <a:rPr kumimoji="0" lang="en-US" altLang="zh-TW" sz="2400" dirty="0">
                  <a:latin typeface="Times New Roman" pitchFamily="18" charset="0"/>
                  <a:ea typeface="+mn-ea"/>
                  <a:cs typeface="Times New Roman" pitchFamily="18" charset="0"/>
                  <a:sym typeface="Symbol"/>
                </a:rPr>
                <a:t> / </a:t>
              </a:r>
              <a:r>
                <a:rPr kumimoji="0" lang="en-US" altLang="zh-TW" sz="2400" i="1" dirty="0">
                  <a:latin typeface="Times New Roman" pitchFamily="18" charset="0"/>
                  <a:ea typeface="+mn-ea"/>
                  <a:cs typeface="Times New Roman" pitchFamily="18" charset="0"/>
                  <a:sym typeface="Symbol"/>
                </a:rPr>
                <a:t>T</a:t>
              </a:r>
              <a:r>
                <a:rPr kumimoji="0" lang="en-US" altLang="zh-TW" sz="2400" dirty="0">
                  <a:latin typeface="Times New Roman" pitchFamily="18" charset="0"/>
                  <a:ea typeface="+mn-ea"/>
                  <a:cs typeface="Times New Roman" pitchFamily="18" charset="0"/>
                  <a:sym typeface="Symbol"/>
                </a:rPr>
                <a:t>)</a:t>
              </a: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			frequency(</a:t>
              </a:r>
              <a:r>
                <a:rPr kumimoji="0" lang="en-US" altLang="zh-TW" sz="24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W </a:t>
              </a: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→ ∞)</a:t>
              </a:r>
            </a:p>
          </p:txBody>
        </p:sp>
        <p:grpSp>
          <p:nvGrpSpPr>
            <p:cNvPr id="67593" name="Group 46"/>
            <p:cNvGrpSpPr>
              <a:grpSpLocks/>
            </p:cNvGrpSpPr>
            <p:nvPr/>
          </p:nvGrpSpPr>
          <p:grpSpPr bwMode="auto">
            <a:xfrm>
              <a:off x="3851920" y="3450017"/>
              <a:ext cx="2340000" cy="900000"/>
              <a:chOff x="5567" y="8087"/>
              <a:chExt cx="2160" cy="900"/>
            </a:xfrm>
          </p:grpSpPr>
          <p:sp>
            <p:nvSpPr>
              <p:cNvPr id="67594" name="Line 47"/>
              <p:cNvSpPr>
                <a:spLocks noChangeShapeType="1"/>
              </p:cNvSpPr>
              <p:nvPr/>
            </p:nvSpPr>
            <p:spPr bwMode="auto">
              <a:xfrm>
                <a:off x="5567" y="8087"/>
                <a:ext cx="2160" cy="9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sm" len="med"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7595" name="Line 48"/>
              <p:cNvSpPr>
                <a:spLocks noChangeShapeType="1"/>
              </p:cNvSpPr>
              <p:nvPr/>
            </p:nvSpPr>
            <p:spPr bwMode="auto">
              <a:xfrm flipV="1">
                <a:off x="5567" y="8087"/>
                <a:ext cx="2160" cy="9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sm" len="med"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grpSp>
        <p:nvGrpSpPr>
          <p:cNvPr id="67589" name="群組 29"/>
          <p:cNvGrpSpPr>
            <a:grpSpLocks/>
          </p:cNvGrpSpPr>
          <p:nvPr/>
        </p:nvGrpSpPr>
        <p:grpSpPr bwMode="auto">
          <a:xfrm>
            <a:off x="855663" y="5410200"/>
            <a:ext cx="4508500" cy="539750"/>
            <a:chOff x="2595754" y="5193506"/>
            <a:chExt cx="4508500" cy="539750"/>
          </a:xfrm>
        </p:grpSpPr>
        <p:graphicFrame>
          <p:nvGraphicFramePr>
            <p:cNvPr id="67590" name="物件 26"/>
            <p:cNvGraphicFramePr>
              <a:graphicFrameLocks noChangeAspect="1"/>
            </p:cNvGraphicFramePr>
            <p:nvPr/>
          </p:nvGraphicFramePr>
          <p:xfrm>
            <a:off x="2595754" y="5193506"/>
            <a:ext cx="4508500" cy="539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145" name="方程式" r:id="rId6" imgW="1954951" imgH="253890" progId="Equation.3">
                    <p:embed/>
                  </p:oleObj>
                </mc:Choice>
                <mc:Fallback>
                  <p:oleObj name="方程式" r:id="rId6" imgW="1954951" imgH="253890" progId="Equation.3">
                    <p:embed/>
                    <p:pic>
                      <p:nvPicPr>
                        <p:cNvPr id="0" name="物件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5754" y="5193506"/>
                          <a:ext cx="4508500" cy="539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7591" name="向右箭號 27"/>
            <p:cNvSpPr>
              <a:spLocks noChangeArrowheads="1"/>
            </p:cNvSpPr>
            <p:nvPr/>
          </p:nvSpPr>
          <p:spPr bwMode="auto">
            <a:xfrm>
              <a:off x="4487412" y="5323242"/>
              <a:ext cx="432000" cy="324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marL="4572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ts val="600"/>
                </a:spcBef>
              </a:pPr>
              <a:endParaRPr kumimoji="0" lang="zh-TW" altLang="en-US" sz="3500" b="1" i="1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2160588"/>
            <a:ext cx="8037512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矩形 2"/>
          <p:cNvSpPr>
            <a:spLocks noChangeArrowheads="1"/>
          </p:cNvSpPr>
          <p:nvPr/>
        </p:nvSpPr>
        <p:spPr bwMode="auto">
          <a:xfrm>
            <a:off x="0" y="80963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lang="en-US" altLang="zh-TW" sz="3600" b="1" u="sng" dirty="0">
                <a:solidFill>
                  <a:srgbClr val="000000"/>
                </a:solidFill>
                <a:latin typeface="Times New Roman" pitchFamily="18" charset="0"/>
              </a:rPr>
              <a:t>Case &lt;C&gt; &lt;D&gt; Duality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65888"/>
            <a:ext cx="7077456" cy="344728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61249" y="1196752"/>
            <a:ext cx="80663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600" b="1" u="sng" dirty="0">
                <a:solidFill>
                  <a:srgbClr val="000000"/>
                </a:solidFill>
                <a:latin typeface="Times New Roman" pitchFamily="18" charset="0"/>
              </a:rPr>
              <a:t>&lt;C</a:t>
            </a:r>
            <a:r>
              <a:rPr lang="en-US" altLang="zh-TW" sz="2600" b="1" u="sng" dirty="0" smtClean="0">
                <a:solidFill>
                  <a:srgbClr val="000000"/>
                </a:solidFill>
                <a:latin typeface="Times New Roman" pitchFamily="18" charset="0"/>
              </a:rPr>
              <a:t>&gt;</a:t>
            </a:r>
            <a:endParaRPr lang="zh-TW" altLang="en-US" sz="2600" dirty="0"/>
          </a:p>
        </p:txBody>
      </p:sp>
      <p:sp>
        <p:nvSpPr>
          <p:cNvPr id="6" name="矩形 5"/>
          <p:cNvSpPr/>
          <p:nvPr/>
        </p:nvSpPr>
        <p:spPr>
          <a:xfrm>
            <a:off x="761705" y="3438096"/>
            <a:ext cx="80663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600" b="1" u="sng" dirty="0" smtClean="0">
                <a:solidFill>
                  <a:srgbClr val="000000"/>
                </a:solidFill>
                <a:latin typeface="Times New Roman" pitchFamily="18" charset="0"/>
              </a:rPr>
              <a:t>&lt;</a:t>
            </a:r>
            <a:r>
              <a:rPr lang="en-US" altLang="zh-TW" sz="2600" b="1" u="sng" dirty="0">
                <a:solidFill>
                  <a:srgbClr val="000000"/>
                </a:solidFill>
                <a:latin typeface="Times New Roman" pitchFamily="18" charset="0"/>
              </a:rPr>
              <a:t>D</a:t>
            </a:r>
            <a:r>
              <a:rPr lang="en-US" altLang="zh-TW" sz="2600" b="1" u="sng" dirty="0" smtClean="0">
                <a:solidFill>
                  <a:srgbClr val="000000"/>
                </a:solidFill>
                <a:latin typeface="Times New Roman" pitchFamily="18" charset="0"/>
              </a:rPr>
              <a:t>&gt;</a:t>
            </a:r>
            <a:endParaRPr lang="zh-TW" alt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216408" y="1625372"/>
                <a:ext cx="42332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408" y="1625372"/>
                <a:ext cx="423321" cy="43088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498139" y="1948091"/>
                <a:ext cx="42332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8139" y="1948091"/>
                <a:ext cx="423321" cy="43088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251520" y="1700808"/>
                <a:ext cx="122413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):</m:t>
                      </m:r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𝑣</m:t>
                      </m:r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700808"/>
                <a:ext cx="1224136" cy="430887"/>
              </a:xfrm>
              <a:prstGeom prst="rect">
                <a:avLst/>
              </a:prstGeom>
              <a:blipFill rotWithShape="1">
                <a:blip r:embed="rId7"/>
                <a:stretch>
                  <a:fillRect r="-10945"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252000" y="2276872"/>
                <a:ext cx="74135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altLang="zh-TW" sz="2200" i="1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i="1">
                          <a:solidFill>
                            <a:srgbClr val="002060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200" i="1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" y="2276872"/>
                <a:ext cx="741357" cy="430887"/>
              </a:xfrm>
              <a:prstGeom prst="rect">
                <a:avLst/>
              </a:prstGeom>
              <a:blipFill rotWithShape="1">
                <a:blip r:embed="rId8"/>
                <a:stretch>
                  <a:fillRect r="-820"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群組 10"/>
          <p:cNvGrpSpPr/>
          <p:nvPr/>
        </p:nvGrpSpPr>
        <p:grpSpPr>
          <a:xfrm>
            <a:off x="3960032" y="1772816"/>
            <a:ext cx="900000" cy="461665"/>
            <a:chOff x="4211960" y="4911551"/>
            <a:chExt cx="900000" cy="461665"/>
          </a:xfrm>
        </p:grpSpPr>
        <p:cxnSp>
          <p:nvCxnSpPr>
            <p:cNvPr id="12" name="直線單箭頭接點 11"/>
            <p:cNvCxnSpPr/>
            <p:nvPr/>
          </p:nvCxnSpPr>
          <p:spPr>
            <a:xfrm>
              <a:off x="4211960" y="5367337"/>
              <a:ext cx="900000" cy="0"/>
            </a:xfrm>
            <a:prstGeom prst="straightConnector1">
              <a:avLst/>
            </a:prstGeom>
            <a:ln>
              <a:solidFill>
                <a:srgbClr val="C00000"/>
              </a:solidFill>
              <a:headEnd type="arrow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字方塊 12"/>
                <p:cNvSpPr txBox="1"/>
                <p:nvPr/>
              </p:nvSpPr>
              <p:spPr>
                <a:xfrm>
                  <a:off x="4433069" y="4911551"/>
                  <a:ext cx="4988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𝐹</m:t>
                        </m:r>
                        <m:r>
                          <a:rPr lang="en-US" altLang="zh-TW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𝑆</m:t>
                        </m:r>
                      </m:oMath>
                    </m:oMathPara>
                  </a14:m>
                  <a:endParaRPr lang="zh-TW" altLang="en-US" sz="2400" i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文字方塊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3069" y="4911551"/>
                  <a:ext cx="498875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3659" r="-853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群組 13"/>
          <p:cNvGrpSpPr/>
          <p:nvPr/>
        </p:nvGrpSpPr>
        <p:grpSpPr>
          <a:xfrm>
            <a:off x="3960032" y="3789442"/>
            <a:ext cx="900000" cy="461665"/>
            <a:chOff x="4211960" y="4911551"/>
            <a:chExt cx="900000" cy="461665"/>
          </a:xfrm>
        </p:grpSpPr>
        <p:cxnSp>
          <p:nvCxnSpPr>
            <p:cNvPr id="15" name="直線單箭頭接點 14"/>
            <p:cNvCxnSpPr/>
            <p:nvPr/>
          </p:nvCxnSpPr>
          <p:spPr>
            <a:xfrm>
              <a:off x="4211960" y="5367337"/>
              <a:ext cx="900000" cy="0"/>
            </a:xfrm>
            <a:prstGeom prst="straightConnector1">
              <a:avLst/>
            </a:prstGeom>
            <a:ln>
              <a:solidFill>
                <a:srgbClr val="C00000"/>
              </a:solidFill>
              <a:headEnd type="arrow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字方塊 15"/>
                <p:cNvSpPr txBox="1"/>
                <p:nvPr/>
              </p:nvSpPr>
              <p:spPr>
                <a:xfrm>
                  <a:off x="4433069" y="4911551"/>
                  <a:ext cx="4988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𝐹</m:t>
                        </m:r>
                      </m:oMath>
                    </m:oMathPara>
                  </a14:m>
                  <a:endParaRPr lang="zh-TW" altLang="en-US" sz="2400" i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文字方塊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3069" y="4911551"/>
                  <a:ext cx="498875" cy="46166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3635896" y="4119463"/>
                <a:ext cx="32580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4119463"/>
                <a:ext cx="325804" cy="43088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3636000" y="2276872"/>
                <a:ext cx="36625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6000" y="2276872"/>
                <a:ext cx="366254" cy="43088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971600" y="2895327"/>
                <a:ext cx="109900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2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TW" sz="22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altLang="zh-TW" sz="22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altLang="zh-TW" sz="2200" dirty="0" smtClean="0">
                    <a:solidFill>
                      <a:srgbClr val="002060"/>
                    </a:solidFill>
                  </a:rPr>
                  <a:t>0</a:t>
                </a:r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895327"/>
                <a:ext cx="1099006" cy="430887"/>
              </a:xfrm>
              <a:prstGeom prst="rect">
                <a:avLst/>
              </a:prstGeom>
              <a:blipFill rotWithShape="1">
                <a:blip r:embed="rId13"/>
                <a:stretch>
                  <a:fillRect t="-8451" b="-267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2723674" y="3573016"/>
                <a:ext cx="109900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→∞</m:t>
                      </m:r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3674" y="3573016"/>
                <a:ext cx="1099006" cy="430887"/>
              </a:xfrm>
              <a:prstGeom prst="rect">
                <a:avLst/>
              </a:prstGeom>
              <a:blipFill rotWithShape="1">
                <a:blip r:embed="rId14"/>
                <a:stretch>
                  <a:fillRect l="-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251520" y="3862209"/>
                <a:ext cx="122413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[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]:</m:t>
                      </m:r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[</m:t>
                      </m:r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862209"/>
                <a:ext cx="1224136" cy="430887"/>
              </a:xfrm>
              <a:prstGeom prst="rect">
                <a:avLst/>
              </a:prstGeom>
              <a:blipFill rotWithShape="1">
                <a:blip r:embed="rId15"/>
                <a:stretch>
                  <a:fillRect r="-13433"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252000" y="4191769"/>
                <a:ext cx="79220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𝑔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[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" y="4191769"/>
                <a:ext cx="792204" cy="430887"/>
              </a:xfrm>
              <a:prstGeom prst="rect">
                <a:avLst/>
              </a:prstGeom>
              <a:blipFill rotWithShape="1">
                <a:blip r:embed="rId16"/>
                <a:stretch>
                  <a:fillRect l="-769"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1187624" y="4695527"/>
                <a:ext cx="109900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695527"/>
                <a:ext cx="1099006" cy="430887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4959485" y="1558800"/>
                <a:ext cx="12686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:</m:t>
                      </m:r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𝑔</m:t>
                      </m:r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[</m:t>
                      </m:r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𝑘</m:t>
                      </m:r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9485" y="1558800"/>
                <a:ext cx="1268699" cy="461665"/>
              </a:xfrm>
              <a:prstGeom prst="rect">
                <a:avLst/>
              </a:prstGeom>
              <a:blipFill rotWithShape="1">
                <a:blip r:embed="rId18"/>
                <a:stretch>
                  <a:fillRect r="-481" b="-18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6228184" y="1600048"/>
                <a:ext cx="109900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𝑊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→∞</m:t>
                      </m:r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1600048"/>
                <a:ext cx="1099006" cy="430887"/>
              </a:xfrm>
              <a:prstGeom prst="rect">
                <a:avLst/>
              </a:prstGeom>
              <a:blipFill rotWithShape="1">
                <a:blip r:embed="rId19"/>
                <a:stretch>
                  <a:fillRect l="-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7524328" y="1840815"/>
                <a:ext cx="10081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[−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𝑘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1840815"/>
                <a:ext cx="1008112" cy="461665"/>
              </a:xfrm>
              <a:prstGeom prst="rect">
                <a:avLst/>
              </a:prstGeom>
              <a:blipFill rotWithShape="1">
                <a:blip r:embed="rId20"/>
                <a:stretch>
                  <a:fillRect l="-1205" r="-1807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/>
              <p:cNvSpPr/>
              <p:nvPr/>
            </p:nvSpPr>
            <p:spPr>
              <a:xfrm>
                <a:off x="7547188" y="2254012"/>
                <a:ext cx="412549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7188" y="2254012"/>
                <a:ext cx="412549" cy="430887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7524328" y="4077072"/>
                <a:ext cx="43204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4077072"/>
                <a:ext cx="432048" cy="430887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6261407" y="3604954"/>
                <a:ext cx="57708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2</m:t>
                      </m:r>
                      <m:r>
                        <a:rPr lang="zh-TW" altLang="en-US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1407" y="3604954"/>
                <a:ext cx="577081" cy="430887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4960800" y="2813445"/>
                <a:ext cx="1296144" cy="488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TW" alt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box>
                        <m:boxPr>
                          <m:ctrlP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zh-TW" altLang="en-US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0800" y="2813445"/>
                <a:ext cx="1296144" cy="488019"/>
              </a:xfrm>
              <a:prstGeom prst="rect">
                <a:avLst/>
              </a:prstGeom>
              <a:blipFill rotWithShape="1">
                <a:blip r:embed="rId24"/>
                <a:stretch>
                  <a:fillRect b="-37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>
              <a:xfrm>
                <a:off x="5057170" y="4797152"/>
                <a:ext cx="109900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zh-TW" altLang="en-US" sz="22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en-US" altLang="zh-TW" sz="22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n-US" altLang="zh-TW" sz="22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altLang="zh-TW" sz="2200" dirty="0" smtClean="0">
                    <a:solidFill>
                      <a:srgbClr val="002060"/>
                    </a:solidFill>
                  </a:rPr>
                  <a:t>0</a:t>
                </a:r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170" y="4797152"/>
                <a:ext cx="1099006" cy="430887"/>
              </a:xfrm>
              <a:prstGeom prst="rect">
                <a:avLst/>
              </a:prstGeom>
              <a:blipFill rotWithShape="1">
                <a:blip r:embed="rId25"/>
                <a:stretch>
                  <a:fillRect t="-8451" b="-267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7308304" y="3140968"/>
                <a:ext cx="1728192" cy="4744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altLang="zh-TW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2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2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𝑗</m:t>
                              </m:r>
                              <m:r>
                                <a:rPr lang="zh-TW" altLang="en-US" sz="22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:</m:t>
                      </m:r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  <a:cs typeface="Times New Roman" pitchFamily="18" charset="0"/>
                        </a:rPr>
                        <m:t>𝑧</m:t>
                      </m:r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  <a:cs typeface="Times New Roman" pitchFamily="18" charset="0"/>
                        </a:rPr>
                        <m:t>(</m:t>
                      </m:r>
                      <m:r>
                        <a:rPr lang="zh-TW" altLang="en-US" sz="2200" b="0" i="1" smtClean="0">
                          <a:solidFill>
                            <a:srgbClr val="C00000"/>
                          </a:solidFill>
                          <a:latin typeface="Cambria Math"/>
                          <a:cs typeface="Times New Roman" pitchFamily="18" charset="0"/>
                        </a:rPr>
                        <m:t>𝜔</m:t>
                      </m:r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3140968"/>
                <a:ext cx="1728192" cy="474489"/>
              </a:xfrm>
              <a:prstGeom prst="rect">
                <a:avLst/>
              </a:prstGeom>
              <a:blipFill rotWithShape="1">
                <a:blip r:embed="rId26"/>
                <a:stretch>
                  <a:fillRect l="-353" r="-3534" b="-102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文字方塊 32"/>
              <p:cNvSpPr txBox="1"/>
              <p:nvPr/>
            </p:nvSpPr>
            <p:spPr>
              <a:xfrm>
                <a:off x="7524000" y="3631376"/>
                <a:ext cx="10084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𝑣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r>
                        <a:rPr lang="zh-TW" altLang="en-US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𝜔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33" name="文字方塊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000" y="3631376"/>
                <a:ext cx="1008440" cy="461665"/>
              </a:xfrm>
              <a:prstGeom prst="rect">
                <a:avLst/>
              </a:prstGeom>
              <a:blipFill>
                <a:blip r:embed="rId27"/>
                <a:stretch>
                  <a:fillRect r="-10843" b="-18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字方塊 17"/>
          <p:cNvSpPr txBox="1"/>
          <p:nvPr/>
        </p:nvSpPr>
        <p:spPr>
          <a:xfrm>
            <a:off x="5978252" y="2428873"/>
            <a:ext cx="7807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0 1 2 3</a:t>
            </a:r>
            <a:endParaRPr lang="zh-TW" altLang="en-US" sz="1600" dirty="0"/>
          </a:p>
        </p:txBody>
      </p:sp>
      <p:sp>
        <p:nvSpPr>
          <p:cNvPr id="32" name="矩形 31"/>
          <p:cNvSpPr/>
          <p:nvPr/>
        </p:nvSpPr>
        <p:spPr>
          <a:xfrm>
            <a:off x="873553" y="5085107"/>
            <a:ext cx="1351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 &lt;C&gt;</a:t>
            </a:r>
          </a:p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 &lt;D&gt;</a:t>
            </a:r>
          </a:p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Duality  </a:t>
            </a:r>
            <a:endParaRPr kumimoji="0" lang="en-US" altLang="zh-TW" sz="24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5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6254826"/>
              </p:ext>
            </p:extLst>
          </p:nvPr>
        </p:nvGraphicFramePr>
        <p:xfrm>
          <a:off x="2077432" y="5149080"/>
          <a:ext cx="5959475" cy="163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13" name="方程式" r:id="rId28" imgW="2527300" imgH="749300" progId="Equation.3">
                  <p:embed/>
                </p:oleObj>
              </mc:Choice>
              <mc:Fallback>
                <p:oleObj name="方程式" r:id="rId28" imgW="2527300" imgH="749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7432" y="5149080"/>
                        <a:ext cx="5959475" cy="163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向右箭號 6"/>
          <p:cNvSpPr>
            <a:spLocks noChangeArrowheads="1"/>
          </p:cNvSpPr>
          <p:nvPr/>
        </p:nvSpPr>
        <p:spPr bwMode="auto">
          <a:xfrm>
            <a:off x="5003951" y="5244499"/>
            <a:ext cx="432000" cy="35998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marL="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endParaRPr kumimoji="0" lang="zh-TW" altLang="en-US" sz="35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向右箭號 7"/>
          <p:cNvSpPr>
            <a:spLocks noChangeArrowheads="1"/>
          </p:cNvSpPr>
          <p:nvPr/>
        </p:nvSpPr>
        <p:spPr bwMode="auto">
          <a:xfrm>
            <a:off x="5004096" y="5805319"/>
            <a:ext cx="432000" cy="35998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marL="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endParaRPr kumimoji="0" lang="zh-TW" altLang="en-US" sz="3500" b="1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87338"/>
            <a:ext cx="9144000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647700" algn="l"/>
              </a:tabLst>
              <a:defRPr/>
            </a:pPr>
            <a:r>
              <a:rPr kumimoji="0" lang="en-US" altLang="zh-TW" sz="2800" kern="100" spc="-30" dirty="0">
                <a:latin typeface="Times New Roman"/>
                <a:ea typeface="+mn-ea"/>
              </a:rPr>
              <a:t>&lt;D&gt; Discrete-time Fourier Transform for Discrete-time   </a:t>
            </a:r>
          </a:p>
          <a:p>
            <a:pPr marL="738000" fontAlgn="auto">
              <a:spcBef>
                <a:spcPts val="0"/>
              </a:spcBef>
              <a:spcAft>
                <a:spcPts val="0"/>
              </a:spcAft>
              <a:tabLst>
                <a:tab pos="647700" algn="l"/>
              </a:tabLst>
              <a:defRPr/>
            </a:pPr>
            <a:r>
              <a:rPr kumimoji="0" lang="en-US" altLang="zh-TW" sz="2800" kern="100" spc="-30" dirty="0">
                <a:latin typeface="Times New Roman"/>
                <a:ea typeface="+mn-ea"/>
              </a:rPr>
              <a:t>Aperiodic Signals</a:t>
            </a:r>
            <a:endParaRPr kumimoji="0" lang="zh-TW" altLang="zh-TW" sz="2800" kern="100" dirty="0">
              <a:latin typeface="Times New Roman"/>
              <a:ea typeface="+mn-ea"/>
            </a:endParaRPr>
          </a:p>
        </p:txBody>
      </p:sp>
      <p:grpSp>
        <p:nvGrpSpPr>
          <p:cNvPr id="69635" name="群組 10"/>
          <p:cNvGrpSpPr>
            <a:grpSpLocks/>
          </p:cNvGrpSpPr>
          <p:nvPr/>
        </p:nvGrpSpPr>
        <p:grpSpPr bwMode="auto">
          <a:xfrm>
            <a:off x="684213" y="1420813"/>
            <a:ext cx="7559675" cy="1990725"/>
            <a:chOff x="684205" y="1276350"/>
            <a:chExt cx="7560203" cy="1990726"/>
          </a:xfrm>
        </p:grpSpPr>
        <p:graphicFrame>
          <p:nvGraphicFramePr>
            <p:cNvPr id="69641" name="物件 3"/>
            <p:cNvGraphicFramePr>
              <a:graphicFrameLocks noChangeAspect="1"/>
            </p:cNvGraphicFramePr>
            <p:nvPr/>
          </p:nvGraphicFramePr>
          <p:xfrm>
            <a:off x="684205" y="1276350"/>
            <a:ext cx="4313538" cy="19907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054" name="方程式" r:id="rId4" imgW="1726451" imgH="863225" progId="Equation.3">
                    <p:embed/>
                  </p:oleObj>
                </mc:Choice>
                <mc:Fallback>
                  <p:oleObj name="方程式" r:id="rId4" imgW="1726451" imgH="863225" progId="Equation.3">
                    <p:embed/>
                    <p:pic>
                      <p:nvPicPr>
                        <p:cNvPr id="0" name="物件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4205" y="1276350"/>
                          <a:ext cx="4313538" cy="19907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9642" name="文字方塊 4"/>
            <p:cNvSpPr txBox="1">
              <a:spLocks noChangeArrowheads="1"/>
            </p:cNvSpPr>
            <p:nvPr/>
          </p:nvSpPr>
          <p:spPr bwMode="auto">
            <a:xfrm>
              <a:off x="5623178" y="1484784"/>
              <a:ext cx="2621230" cy="1538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kumimoji="0" lang="en-US" altLang="zh-TW" sz="2400">
                  <a:latin typeface="Times New Roman" pitchFamily="18" charset="0"/>
                  <a:cs typeface="Times New Roman" pitchFamily="18" charset="0"/>
                </a:rPr>
                <a:t>(Synthesis)	(5.8)</a:t>
              </a:r>
            </a:p>
            <a:p>
              <a:pPr eaLnBrk="1" hangingPunct="1"/>
              <a:endParaRPr kumimoji="0" lang="en-US" altLang="zh-TW" sz="2300"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/>
              <a:endParaRPr kumimoji="0" lang="en-US" altLang="zh-TW" sz="2300"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/>
              <a:r>
                <a:rPr kumimoji="0" lang="en-US" altLang="zh-TW" sz="2400">
                  <a:latin typeface="Times New Roman" pitchFamily="18" charset="0"/>
                  <a:cs typeface="Times New Roman" pitchFamily="18" charset="0"/>
                </a:rPr>
                <a:t>(Analysis)	(5.9)</a:t>
              </a:r>
              <a:endParaRPr kumimoji="0" lang="zh-TW" alt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9636" name="群組 11"/>
          <p:cNvGrpSpPr>
            <a:grpSpLocks/>
          </p:cNvGrpSpPr>
          <p:nvPr/>
        </p:nvGrpSpPr>
        <p:grpSpPr bwMode="auto">
          <a:xfrm>
            <a:off x="0" y="3702050"/>
            <a:ext cx="9144000" cy="1814513"/>
            <a:chOff x="0" y="3341310"/>
            <a:chExt cx="9144000" cy="1815882"/>
          </a:xfrm>
        </p:grpSpPr>
        <p:sp>
          <p:nvSpPr>
            <p:cNvPr id="7" name="矩形 6"/>
            <p:cNvSpPr/>
            <p:nvPr/>
          </p:nvSpPr>
          <p:spPr>
            <a:xfrm>
              <a:off x="0" y="3341310"/>
              <a:ext cx="9144000" cy="1815882"/>
            </a:xfrm>
            <a:prstGeom prst="rect">
              <a:avLst/>
            </a:prstGeom>
          </p:spPr>
          <p:txBody>
            <a:bodyPr rIns="180000" anchor="ctr">
              <a:spAutoFit/>
            </a:bodyPr>
            <a:lstStyle/>
            <a:p>
              <a:pPr marL="720000" fontAlgn="auto">
                <a:spcBef>
                  <a:spcPts val="0"/>
                </a:spcBef>
                <a:spcAft>
                  <a:spcPts val="0"/>
                </a:spcAft>
                <a:buSzPct val="70000"/>
                <a:defRPr/>
              </a:pP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kumimoji="0" lang="en-US" altLang="zh-TW" sz="24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[</a:t>
              </a:r>
              <a:r>
                <a:rPr kumimoji="0" lang="en-US" altLang="zh-TW" sz="24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] : discrete-time				aperiodic in time</a:t>
              </a:r>
            </a:p>
            <a:p>
              <a:pPr marL="1494000" fontAlgn="auto">
                <a:spcBef>
                  <a:spcPts val="0"/>
                </a:spcBef>
                <a:spcAft>
                  <a:spcPts val="0"/>
                </a:spcAft>
                <a:buSzPct val="70000"/>
                <a:defRPr/>
              </a:pP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(∆</a:t>
              </a:r>
              <a:r>
                <a:rPr kumimoji="0" lang="en-US" altLang="zh-TW" sz="24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 </a:t>
              </a: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= 1)						(</a:t>
              </a:r>
              <a:r>
                <a:rPr kumimoji="0" lang="en-US" altLang="zh-TW" sz="24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→∞)</a:t>
              </a:r>
            </a:p>
            <a:p>
              <a:pPr marL="1620000" fontAlgn="auto">
                <a:spcBef>
                  <a:spcPts val="0"/>
                </a:spcBef>
                <a:spcAft>
                  <a:spcPts val="0"/>
                </a:spcAft>
                <a:buSzPct val="70000"/>
                <a:defRPr/>
              </a:pPr>
              <a:endParaRPr kumimoji="0" lang="en-US" altLang="zh-TW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720000" fontAlgn="auto">
                <a:spcBef>
                  <a:spcPts val="0"/>
                </a:spcBef>
                <a:spcAft>
                  <a:spcPts val="0"/>
                </a:spcAft>
                <a:buSzPct val="70000"/>
                <a:defRPr/>
              </a:pP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kumimoji="0" lang="en-US" altLang="zh-TW" sz="24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altLang="zh-TW" sz="2400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kumimoji="0" lang="en-US" altLang="zh-TW" sz="2400" i="1" baseline="300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j</a:t>
              </a:r>
              <a:r>
                <a:rPr kumimoji="0" lang="el-GR" altLang="zh-TW" sz="2400" i="1" baseline="30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ω</a:t>
              </a: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) : continuous in				periodic in</a:t>
              </a:r>
            </a:p>
            <a:p>
              <a:pPr marL="1728000" fontAlgn="auto">
                <a:spcBef>
                  <a:spcPts val="0"/>
                </a:spcBef>
                <a:spcAft>
                  <a:spcPts val="0"/>
                </a:spcAft>
                <a:buSzPct val="70000"/>
                <a:defRPr/>
              </a:pP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frequency(</a:t>
              </a:r>
              <a:r>
                <a:rPr kumimoji="0" lang="el-GR" altLang="zh-TW" sz="24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ω</a:t>
              </a:r>
              <a:r>
                <a:rPr kumimoji="0" lang="en-US" altLang="zh-TW" sz="2400" baseline="-25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→0)			frequency(</a:t>
              </a:r>
              <a:r>
                <a:rPr kumimoji="0" lang="en-US" altLang="zh-TW" sz="24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W </a:t>
              </a: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= 2</a:t>
              </a:r>
              <a:r>
                <a:rPr kumimoji="0" lang="en-US" altLang="zh-TW" sz="2400" i="1" dirty="0">
                  <a:latin typeface="+mn-lt"/>
                  <a:ea typeface="+mn-ea"/>
                  <a:sym typeface="Symbol"/>
                </a:rPr>
                <a:t></a:t>
              </a: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  <p:grpSp>
          <p:nvGrpSpPr>
            <p:cNvPr id="69638" name="Group 46"/>
            <p:cNvGrpSpPr>
              <a:grpSpLocks/>
            </p:cNvGrpSpPr>
            <p:nvPr/>
          </p:nvGrpSpPr>
          <p:grpSpPr bwMode="auto">
            <a:xfrm>
              <a:off x="3924192" y="3666041"/>
              <a:ext cx="2340000" cy="1008000"/>
              <a:chOff x="5567" y="8087"/>
              <a:chExt cx="2160" cy="900"/>
            </a:xfrm>
          </p:grpSpPr>
          <p:sp>
            <p:nvSpPr>
              <p:cNvPr id="69639" name="Line 47"/>
              <p:cNvSpPr>
                <a:spLocks noChangeShapeType="1"/>
              </p:cNvSpPr>
              <p:nvPr/>
            </p:nvSpPr>
            <p:spPr bwMode="auto">
              <a:xfrm>
                <a:off x="5567" y="8087"/>
                <a:ext cx="2160" cy="9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sm" len="med"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9640" name="Line 48"/>
              <p:cNvSpPr>
                <a:spLocks noChangeShapeType="1"/>
              </p:cNvSpPr>
              <p:nvPr/>
            </p:nvSpPr>
            <p:spPr bwMode="auto">
              <a:xfrm flipV="1">
                <a:off x="5567" y="8087"/>
                <a:ext cx="2160" cy="9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sm" len="med"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graphicFrame>
        <p:nvGraphicFramePr>
          <p:cNvPr id="11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6821450"/>
              </p:ext>
            </p:extLst>
          </p:nvPr>
        </p:nvGraphicFramePr>
        <p:xfrm>
          <a:off x="1835696" y="5882853"/>
          <a:ext cx="595947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55" name="方程式" r:id="rId6" imgW="2527200" imgH="228600" progId="Equation.3">
                  <p:embed/>
                </p:oleObj>
              </mc:Choice>
              <mc:Fallback>
                <p:oleObj name="方程式" r:id="rId6" imgW="2527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5882853"/>
                        <a:ext cx="5959475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向右箭號 7"/>
          <p:cNvSpPr>
            <a:spLocks noChangeArrowheads="1"/>
          </p:cNvSpPr>
          <p:nvPr/>
        </p:nvSpPr>
        <p:spPr bwMode="auto">
          <a:xfrm>
            <a:off x="4715717" y="5966827"/>
            <a:ext cx="432000" cy="35998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marL="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endParaRPr kumimoji="0" lang="zh-TW" altLang="en-US" sz="3500" b="1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82800"/>
            <a:ext cx="9144000" cy="1198800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marL="457200" fontAlgn="auto">
              <a:spcBef>
                <a:spcPts val="0"/>
              </a:spcBef>
              <a:spcAft>
                <a:spcPts val="0"/>
              </a:spcAft>
              <a:tabLst>
                <a:tab pos="647700" algn="l"/>
              </a:tabLst>
              <a:defRPr/>
            </a:pPr>
            <a:r>
              <a:rPr kumimoji="0" lang="en-US" altLang="zh-TW" sz="36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Duality&lt;C</a:t>
            </a:r>
            <a:r>
              <a:rPr kumimoji="0" lang="en-US" altLang="zh-TW" sz="36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 / &lt;D</a:t>
            </a:r>
            <a:r>
              <a:rPr kumimoji="0" lang="en-US" altLang="zh-TW" sz="36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kumimoji="0" lang="en-US" altLang="zh-TW" sz="36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0659" name="群組 19"/>
          <p:cNvGrpSpPr>
            <a:grpSpLocks/>
          </p:cNvGrpSpPr>
          <p:nvPr/>
        </p:nvGrpSpPr>
        <p:grpSpPr bwMode="auto">
          <a:xfrm>
            <a:off x="0" y="1000879"/>
            <a:ext cx="9144000" cy="1820948"/>
            <a:chOff x="0" y="1686624"/>
            <a:chExt cx="9144000" cy="1821036"/>
          </a:xfrm>
        </p:grpSpPr>
        <p:sp>
          <p:nvSpPr>
            <p:cNvPr id="70664" name="矩形 3"/>
            <p:cNvSpPr>
              <a:spLocks noChangeArrowheads="1"/>
            </p:cNvSpPr>
            <p:nvPr/>
          </p:nvSpPr>
          <p:spPr bwMode="auto">
            <a:xfrm>
              <a:off x="0" y="1686624"/>
              <a:ext cx="9144000" cy="1821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Ins="180000" anchor="ctr">
              <a:spAutoFit/>
            </a:bodyPr>
            <a:lstStyle>
              <a:lvl1pPr marL="898525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lnSpc>
                  <a:spcPct val="150000"/>
                </a:lnSpc>
                <a:buSzPct val="70000"/>
              </a:pPr>
              <a:r>
                <a:rPr kumimoji="0" lang="en-US" altLang="zh-TW" sz="26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For </a:t>
              </a:r>
              <a:r>
                <a:rPr kumimoji="0" lang="en-US" altLang="zh-TW" sz="26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&lt;C&gt;</a:t>
              </a:r>
            </a:p>
            <a:p>
              <a:pPr eaLnBrk="1" hangingPunct="1">
                <a:lnSpc>
                  <a:spcPct val="150000"/>
                </a:lnSpc>
                <a:buSzPct val="70000"/>
              </a:pPr>
              <a:r>
                <a:rPr kumimoji="0" lang="en-US" altLang="zh-TW" sz="26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For &lt;D&gt;</a:t>
              </a:r>
            </a:p>
            <a:p>
              <a:pPr eaLnBrk="1" hangingPunct="1">
                <a:lnSpc>
                  <a:spcPct val="150000"/>
                </a:lnSpc>
                <a:buSzPct val="70000"/>
              </a:pPr>
              <a:r>
                <a:rPr kumimoji="0" lang="en-US" altLang="zh-TW" sz="26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Duality  </a:t>
              </a:r>
              <a:endPara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70665" name="物件 5"/>
            <p:cNvGraphicFramePr>
              <a:graphicFrameLocks noChangeAspect="1"/>
            </p:cNvGraphicFramePr>
            <p:nvPr/>
          </p:nvGraphicFramePr>
          <p:xfrm>
            <a:off x="2123728" y="1793834"/>
            <a:ext cx="5959475" cy="16304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218" name="方程式" r:id="rId4" imgW="2527300" imgH="749300" progId="Equation.3">
                    <p:embed/>
                  </p:oleObj>
                </mc:Choice>
                <mc:Fallback>
                  <p:oleObj name="方程式" r:id="rId4" imgW="2527300" imgH="749300" progId="Equation.3">
                    <p:embed/>
                    <p:pic>
                      <p:nvPicPr>
                        <p:cNvPr id="0" name="物件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23728" y="1793834"/>
                          <a:ext cx="5959475" cy="16304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0666" name="向右箭號 6"/>
            <p:cNvSpPr>
              <a:spLocks noChangeArrowheads="1"/>
            </p:cNvSpPr>
            <p:nvPr/>
          </p:nvSpPr>
          <p:spPr bwMode="auto">
            <a:xfrm>
              <a:off x="5003951" y="1882506"/>
              <a:ext cx="432000" cy="36001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marL="4572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ts val="600"/>
                </a:spcBef>
              </a:pPr>
              <a:endParaRPr kumimoji="0" lang="zh-TW" altLang="en-US" sz="2600" b="1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667" name="向右箭號 7"/>
            <p:cNvSpPr>
              <a:spLocks noChangeArrowheads="1"/>
            </p:cNvSpPr>
            <p:nvPr/>
          </p:nvSpPr>
          <p:spPr bwMode="auto">
            <a:xfrm>
              <a:off x="5004096" y="2443351"/>
              <a:ext cx="432000" cy="36001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marL="4572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ts val="600"/>
                </a:spcBef>
              </a:pPr>
              <a:endParaRPr kumimoji="0" lang="zh-TW" altLang="en-US" sz="2600" b="1" i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0660" name="文字方塊 8"/>
          <p:cNvSpPr txBox="1">
            <a:spLocks noChangeArrowheads="1"/>
          </p:cNvSpPr>
          <p:nvPr/>
        </p:nvSpPr>
        <p:spPr bwMode="auto">
          <a:xfrm>
            <a:off x="0" y="2814662"/>
            <a:ext cx="91440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1371600" indent="-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ts val="600"/>
              </a:spcBef>
              <a:buSzPct val="100000"/>
              <a:buFont typeface="Arial" charset="0"/>
              <a:buChar char="–"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taking 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z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 as a periodic signal in time with period 2</a:t>
            </a:r>
            <a:r>
              <a:rPr kumimoji="0" lang="en-US" altLang="zh-TW" sz="2600" i="1" dirty="0"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 pitchFamily="18" charset="2"/>
              </a:rPr>
              <a:t>, </a:t>
            </a:r>
            <a:r>
              <a:rPr kumimoji="0" lang="en-US" altLang="zh-TW" sz="2600" dirty="0"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 pitchFamily="18" charset="2"/>
              </a:rPr>
              <a:t>substituting into (3.38), </a:t>
            </a:r>
            <a:r>
              <a:rPr kumimoji="0" lang="el-GR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ω</a:t>
            </a:r>
            <a:r>
              <a:rPr kumimoji="0" lang="en-US" altLang="zh-TW" sz="2600" baseline="-25000" dirty="0"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 pitchFamily="18" charset="2"/>
              </a:rPr>
              <a:t>0</a:t>
            </a:r>
            <a:r>
              <a:rPr kumimoji="0" lang="en-US" altLang="zh-TW" sz="2600" dirty="0"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 pitchFamily="18" charset="2"/>
              </a:rPr>
              <a:t> = 1</a:t>
            </a:r>
            <a:endParaRPr kumimoji="0" lang="en-US" altLang="zh-TW" sz="2600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0" y="4484712"/>
            <a:ext cx="9144000" cy="153272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68000" lvl="1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600" kern="100" dirty="0">
                <a:solidFill>
                  <a:srgbClr val="000000"/>
                </a:solidFill>
                <a:latin typeface="Times New Roman"/>
                <a:ea typeface="標楷體"/>
              </a:rPr>
              <a:t>which is of exactly the same form of (5.9) except for a sign change, (3.39) indicates how the coefficients </a:t>
            </a:r>
            <a:r>
              <a:rPr kumimoji="0" lang="en-US" altLang="zh-TW" sz="2600" i="1" kern="100" dirty="0" err="1">
                <a:solidFill>
                  <a:srgbClr val="000000"/>
                </a:solidFill>
                <a:latin typeface="Times New Roman"/>
                <a:ea typeface="標楷體"/>
              </a:rPr>
              <a:t>a</a:t>
            </a:r>
            <a:r>
              <a:rPr kumimoji="0" lang="en-US" altLang="zh-TW" sz="2600" i="1" kern="100" baseline="-25000" dirty="0" err="1">
                <a:solidFill>
                  <a:srgbClr val="000000"/>
                </a:solidFill>
                <a:latin typeface="Times New Roman"/>
                <a:ea typeface="標楷體"/>
              </a:rPr>
              <a:t>k</a:t>
            </a:r>
            <a:r>
              <a:rPr kumimoji="0" lang="en-US" altLang="zh-TW" sz="2600" kern="100" dirty="0">
                <a:solidFill>
                  <a:srgbClr val="000000"/>
                </a:solidFill>
                <a:latin typeface="Times New Roman"/>
                <a:ea typeface="標楷體"/>
              </a:rPr>
              <a:t> are obtained, which is of exactly the same form of (5.8) except for a sign change, etc.</a:t>
            </a:r>
            <a:endParaRPr kumimoji="0" lang="en-US" altLang="zh-TW" sz="2600" kern="100" dirty="0">
              <a:solidFill>
                <a:srgbClr val="000000"/>
              </a:solidFill>
              <a:latin typeface="Times New Roman" pitchFamily="18" charset="0"/>
              <a:ea typeface="標楷體"/>
              <a:cs typeface="Times New Roman" pitchFamily="18" charset="0"/>
            </a:endParaRPr>
          </a:p>
        </p:txBody>
      </p:sp>
      <p:graphicFrame>
        <p:nvGraphicFramePr>
          <p:cNvPr id="70662" name="物件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131735"/>
              </p:ext>
            </p:extLst>
          </p:nvPr>
        </p:nvGraphicFramePr>
        <p:xfrm>
          <a:off x="1476375" y="3589362"/>
          <a:ext cx="2120900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219" name="方程式" r:id="rId6" imgW="939392" imgH="431613" progId="Equation.3">
                  <p:embed/>
                </p:oleObj>
              </mc:Choice>
              <mc:Fallback>
                <p:oleObj name="方程式" r:id="rId6" imgW="939392" imgH="431613" progId="Equation.3">
                  <p:embed/>
                  <p:pic>
                    <p:nvPicPr>
                      <p:cNvPr id="0" name="物件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3589362"/>
                        <a:ext cx="2120900" cy="90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3" name="矩形 21"/>
          <p:cNvSpPr>
            <a:spLocks noChangeArrowheads="1"/>
          </p:cNvSpPr>
          <p:nvPr/>
        </p:nvSpPr>
        <p:spPr bwMode="auto">
          <a:xfrm>
            <a:off x="0" y="6008518"/>
            <a:ext cx="9144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133191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17891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2463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27035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1607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4" eaLnBrk="1" hangingPunct="1">
              <a:buSzPct val="70000"/>
            </a:pP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See Table 5.3, p.396 of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34925" y="1362075"/>
            <a:ext cx="9055100" cy="3795713"/>
            <a:chOff x="34925" y="1362075"/>
            <a:chExt cx="9055100" cy="3795713"/>
          </a:xfrm>
        </p:grpSpPr>
        <p:pic>
          <p:nvPicPr>
            <p:cNvPr id="71682" name="圖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" y="1362075"/>
              <a:ext cx="9055100" cy="3795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矩形 1"/>
                <p:cNvSpPr>
                  <a:spLocks/>
                </p:cNvSpPr>
                <p:nvPr/>
              </p:nvSpPr>
              <p:spPr>
                <a:xfrm>
                  <a:off x="7606072" y="2938100"/>
                  <a:ext cx="108000" cy="10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lIns="0" rIns="0" rtlCol="0" anchor="ctr">
                  <a:spAutoFit/>
                </a:bodyPr>
                <a:lstStyle/>
                <a:p>
                  <a:pPr algn="ctr">
                    <a:spcBef>
                      <a:spcPts val="6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TW" sz="1000" b="1" i="1" smtClean="0"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𝒏</m:t>
                        </m:r>
                      </m:oMath>
                    </m:oMathPara>
                  </a14:m>
                  <a:endParaRPr lang="zh-TW" altLang="en-US" sz="1000" b="1" i="1" dirty="0">
                    <a:latin typeface="Times New Roman" pitchFamily="18" charset="0"/>
                    <a:ea typeface="新細明體" charset="-12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" name="矩形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06072" y="2938100"/>
                  <a:ext cx="108000" cy="10800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35294" r="-11765" b="-2222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矩形 1"/>
          <p:cNvSpPr>
            <a:spLocks noChangeArrowheads="1"/>
          </p:cNvSpPr>
          <p:nvPr/>
        </p:nvSpPr>
        <p:spPr bwMode="auto">
          <a:xfrm>
            <a:off x="0" y="287338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More Duality</a:t>
            </a:r>
            <a:endParaRPr kumimoji="0" lang="zh-TW" altLang="zh-TW" sz="30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 bwMode="auto">
          <a:xfrm>
            <a:off x="0" y="1101725"/>
            <a:ext cx="9144000" cy="1370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6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6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Discrete in one domain with </a:t>
            </a:r>
            <a:r>
              <a:rPr kumimoji="0" lang="en-US" altLang="zh-TW" sz="2600" kern="100" dirty="0">
                <a:solidFill>
                  <a:srgbClr val="000000"/>
                </a:solidFill>
                <a:latin typeface="Arial"/>
                <a:ea typeface="標楷體"/>
                <a:cs typeface="Arial"/>
              </a:rPr>
              <a:t>∆</a:t>
            </a:r>
            <a:r>
              <a:rPr kumimoji="0" lang="en-US" altLang="zh-TW" sz="26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 between two values</a:t>
            </a:r>
          </a:p>
          <a:p>
            <a:pPr marL="1386000" lvl="1" fontAlgn="auto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6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→ periodic in the other domain with period </a:t>
            </a:r>
          </a:p>
        </p:txBody>
      </p:sp>
      <p:grpSp>
        <p:nvGrpSpPr>
          <p:cNvPr id="72708" name="群組 7"/>
          <p:cNvGrpSpPr>
            <a:grpSpLocks/>
          </p:cNvGrpSpPr>
          <p:nvPr/>
        </p:nvGrpSpPr>
        <p:grpSpPr bwMode="auto">
          <a:xfrm>
            <a:off x="0" y="2863850"/>
            <a:ext cx="9144000" cy="1524000"/>
            <a:chOff x="0" y="2864549"/>
            <a:chExt cx="9144000" cy="1523656"/>
          </a:xfrm>
        </p:grpSpPr>
        <p:sp>
          <p:nvSpPr>
            <p:cNvPr id="4" name="文字方塊 3"/>
            <p:cNvSpPr txBox="1"/>
            <p:nvPr/>
          </p:nvSpPr>
          <p:spPr>
            <a:xfrm>
              <a:off x="0" y="2864549"/>
              <a:ext cx="9144000" cy="136970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1371600" lvl="1" indent="-457200" fontAlgn="auto">
                <a:spcBef>
                  <a:spcPts val="600"/>
                </a:spcBef>
                <a:spcAft>
                  <a:spcPts val="0"/>
                </a:spcAft>
                <a:buSzPct val="100000"/>
                <a:buFont typeface="Arial" pitchFamily="34" charset="0"/>
                <a:buChar char="–"/>
                <a:defRPr/>
              </a:pPr>
              <a:r>
                <a:rPr kumimoji="0" lang="en-US" altLang="zh-TW" sz="2600" kern="100" dirty="0">
                  <a:solidFill>
                    <a:srgbClr val="000000"/>
                  </a:solidFill>
                  <a:latin typeface="Times New Roman" pitchFamily="18" charset="0"/>
                  <a:ea typeface="標楷體"/>
                  <a:cs typeface="Times New Roman" pitchFamily="18" charset="0"/>
                </a:rPr>
                <a:t>Continuous in one domain (</a:t>
              </a:r>
              <a:r>
                <a:rPr kumimoji="0" lang="en-US" altLang="zh-TW" sz="2600" kern="100" dirty="0">
                  <a:solidFill>
                    <a:srgbClr val="000000"/>
                  </a:solidFill>
                  <a:latin typeface="Arial"/>
                  <a:ea typeface="標楷體"/>
                  <a:cs typeface="Arial"/>
                </a:rPr>
                <a:t>∆ → </a:t>
              </a:r>
              <a:r>
                <a:rPr kumimoji="0" lang="en-US" altLang="zh-TW" sz="2600" kern="100" dirty="0">
                  <a:solidFill>
                    <a:srgbClr val="000000"/>
                  </a:solidFill>
                  <a:latin typeface="Times New Roman" pitchFamily="18" charset="0"/>
                  <a:ea typeface="標楷體"/>
                  <a:cs typeface="Times New Roman" pitchFamily="18" charset="0"/>
                </a:rPr>
                <a:t>0)</a:t>
              </a:r>
            </a:p>
            <a:p>
              <a:pPr marL="1386000" lvl="1" fontAlgn="auto">
                <a:lnSpc>
                  <a:spcPct val="200000"/>
                </a:lnSpc>
                <a:spcBef>
                  <a:spcPts val="600"/>
                </a:spcBef>
                <a:spcAft>
                  <a:spcPts val="0"/>
                </a:spcAft>
                <a:buSzPct val="100000"/>
                <a:defRPr/>
              </a:pPr>
              <a:r>
                <a:rPr kumimoji="0" lang="en-US" altLang="zh-TW" sz="2600" kern="100" dirty="0">
                  <a:solidFill>
                    <a:srgbClr val="000000"/>
                  </a:solidFill>
                  <a:latin typeface="Arial"/>
                  <a:ea typeface="標楷體"/>
                  <a:cs typeface="Arial"/>
                </a:rPr>
                <a:t>→ </a:t>
              </a:r>
              <a:r>
                <a:rPr kumimoji="0" lang="en-US" altLang="zh-TW" sz="2600" kern="100" dirty="0">
                  <a:latin typeface="Times New Roman"/>
                  <a:ea typeface="+mn-ea"/>
                </a:rPr>
                <a:t>aperiodic in the other domain </a:t>
              </a:r>
              <a:endParaRPr kumimoji="0" lang="en-US" altLang="zh-TW" sz="26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endParaRPr>
            </a:p>
          </p:txBody>
        </p:sp>
        <p:graphicFrame>
          <p:nvGraphicFramePr>
            <p:cNvPr id="72713" name="物件 5"/>
            <p:cNvGraphicFramePr>
              <a:graphicFrameLocks noChangeAspect="1"/>
            </p:cNvGraphicFramePr>
            <p:nvPr/>
          </p:nvGraphicFramePr>
          <p:xfrm>
            <a:off x="5835977" y="3380142"/>
            <a:ext cx="1368425" cy="1008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987" name="方程式" r:id="rId4" imgW="571500" imgH="457200" progId="Equation.3">
                    <p:embed/>
                  </p:oleObj>
                </mc:Choice>
                <mc:Fallback>
                  <p:oleObj name="方程式" r:id="rId4" imgW="571500" imgH="457200" progId="Equation.3">
                    <p:embed/>
                    <p:pic>
                      <p:nvPicPr>
                        <p:cNvPr id="0" name="物件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35977" y="3380142"/>
                          <a:ext cx="1368425" cy="10080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文字方塊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136854" y="1805583"/>
            <a:ext cx="721291" cy="610936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11" name="文字方塊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786611" y="3580436"/>
            <a:ext cx="721291" cy="976729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72711" name="文字方塊 5"/>
          <p:cNvSpPr txBox="1">
            <a:spLocks noChangeArrowheads="1"/>
          </p:cNvSpPr>
          <p:nvPr/>
        </p:nvSpPr>
        <p:spPr bwMode="auto">
          <a:xfrm>
            <a:off x="5651500" y="3384550"/>
            <a:ext cx="1081088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endParaRPr lang="zh-TW" altLang="en-US"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矩形 2"/>
          <p:cNvSpPr>
            <a:spLocks noChangeArrowheads="1"/>
          </p:cNvSpPr>
          <p:nvPr/>
        </p:nvSpPr>
        <p:spPr bwMode="auto">
          <a:xfrm>
            <a:off x="0" y="212725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/>
            <a:r>
              <a:rPr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Harmonically Related Exponentials for Periodic Signals</a:t>
            </a:r>
          </a:p>
        </p:txBody>
      </p:sp>
      <p:sp>
        <p:nvSpPr>
          <p:cNvPr id="12297" name="文字方塊 8"/>
          <p:cNvSpPr txBox="1">
            <a:spLocks noChangeArrowheads="1"/>
          </p:cNvSpPr>
          <p:nvPr/>
        </p:nvSpPr>
        <p:spPr bwMode="auto">
          <a:xfrm>
            <a:off x="3808412" y="5356373"/>
            <a:ext cx="4868043" cy="1015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177800" indent="-177800" eaLnBrk="1" hangingPunct="1">
              <a:buFont typeface="Arial" panose="020B0604020202020204" pitchFamily="34" charset="0"/>
              <a:buChar char="•"/>
            </a:pPr>
            <a:r>
              <a:rPr lang="en-US" altLang="zh-TW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All with period </a:t>
            </a:r>
            <a:r>
              <a:rPr lang="en-US" altLang="zh-TW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T: integer multiples of </a:t>
            </a:r>
            <a:r>
              <a:rPr lang="el-GR" altLang="zh-TW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altLang="zh-TW" sz="2000" baseline="-25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altLang="zh-TW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indent="-177800" eaLnBrk="1" hangingPunct="1">
              <a:buFont typeface="Arial" panose="020B0604020202020204" pitchFamily="34" charset="0"/>
              <a:buChar char="•"/>
            </a:pPr>
            <a:endParaRPr lang="en-US" altLang="zh-TW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indent="-177800" eaLnBrk="1" hangingPunct="1">
              <a:buFont typeface="Arial" panose="020B0604020202020204" pitchFamily="34" charset="0"/>
              <a:buChar char="•"/>
            </a:pPr>
            <a:r>
              <a:rPr lang="en-US" altLang="zh-TW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Discrete </a:t>
            </a:r>
            <a:r>
              <a:rPr lang="en-US" altLang="zh-TW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 frequency </a:t>
            </a:r>
            <a:r>
              <a:rPr lang="en-US" altLang="zh-TW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domain</a:t>
            </a:r>
            <a:endParaRPr lang="zh-TW" altLang="en-US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41488"/>
            <a:ext cx="3172968" cy="3803904"/>
          </a:xfrm>
          <a:prstGeom prst="rect">
            <a:avLst/>
          </a:prstGeom>
        </p:spPr>
      </p:pic>
      <p:sp>
        <p:nvSpPr>
          <p:cNvPr id="11" name="文字方塊 5"/>
          <p:cNvSpPr txBox="1">
            <a:spLocks noChangeArrowheads="1"/>
          </p:cNvSpPr>
          <p:nvPr/>
        </p:nvSpPr>
        <p:spPr bwMode="auto">
          <a:xfrm>
            <a:off x="1844278" y="1700808"/>
            <a:ext cx="3514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000" dirty="0" smtClean="0"/>
              <a:t>T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5"/>
              <p:cNvSpPr txBox="1">
                <a:spLocks noChangeArrowheads="1"/>
              </p:cNvSpPr>
              <p:nvPr/>
            </p:nvSpPr>
            <p:spPr bwMode="auto">
              <a:xfrm>
                <a:off x="1907605" y="1900893"/>
                <a:ext cx="57626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𝑁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7605" y="1900893"/>
                <a:ext cx="576262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5319" r="-7447" b="-1538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5"/>
              <p:cNvSpPr txBox="1">
                <a:spLocks noChangeArrowheads="1"/>
              </p:cNvSpPr>
              <p:nvPr/>
            </p:nvSpPr>
            <p:spPr bwMode="auto">
              <a:xfrm>
                <a:off x="1547862" y="3218519"/>
                <a:ext cx="86389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𝑘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3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7862" y="3218519"/>
                <a:ext cx="863898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5"/>
              <p:cNvSpPr txBox="1">
                <a:spLocks noChangeArrowheads="1"/>
              </p:cNvSpPr>
              <p:nvPr/>
            </p:nvSpPr>
            <p:spPr bwMode="auto">
              <a:xfrm>
                <a:off x="1548000" y="4077072"/>
                <a:ext cx="86389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𝑘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4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8000" y="4077072"/>
                <a:ext cx="863898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5"/>
              <p:cNvSpPr txBox="1">
                <a:spLocks noChangeArrowheads="1"/>
              </p:cNvSpPr>
              <p:nvPr/>
            </p:nvSpPr>
            <p:spPr bwMode="auto">
              <a:xfrm>
                <a:off x="1547862" y="5005328"/>
                <a:ext cx="86389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𝑘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5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7862" y="5005328"/>
                <a:ext cx="863898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5"/>
              <p:cNvSpPr txBox="1">
                <a:spLocks noChangeArrowheads="1"/>
              </p:cNvSpPr>
              <p:nvPr/>
            </p:nvSpPr>
            <p:spPr bwMode="auto">
              <a:xfrm>
                <a:off x="3712520" y="2204864"/>
                <a:ext cx="49944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12520" y="2204864"/>
                <a:ext cx="499440" cy="400110"/>
              </a:xfrm>
              <a:prstGeom prst="rect">
                <a:avLst/>
              </a:prstGeom>
              <a:blipFill rotWithShape="1">
                <a:blip r:embed="rId7"/>
                <a:stretch>
                  <a:fillRect r="-122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5"/>
              <p:cNvSpPr txBox="1">
                <a:spLocks noChangeArrowheads="1"/>
              </p:cNvSpPr>
              <p:nvPr/>
            </p:nvSpPr>
            <p:spPr bwMode="auto">
              <a:xfrm>
                <a:off x="3711599" y="2924944"/>
                <a:ext cx="50036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11599" y="2924944"/>
                <a:ext cx="500361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5"/>
              <p:cNvSpPr txBox="1">
                <a:spLocks noChangeArrowheads="1"/>
              </p:cNvSpPr>
              <p:nvPr/>
            </p:nvSpPr>
            <p:spPr bwMode="auto">
              <a:xfrm>
                <a:off x="3712520" y="3717032"/>
                <a:ext cx="49944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12520" y="3717032"/>
                <a:ext cx="499440" cy="400110"/>
              </a:xfrm>
              <a:prstGeom prst="rect">
                <a:avLst/>
              </a:prstGeom>
              <a:blipFill rotWithShape="1">
                <a:blip r:embed="rId9"/>
                <a:stretch>
                  <a:fillRect r="-122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5"/>
              <p:cNvSpPr txBox="1">
                <a:spLocks noChangeArrowheads="1"/>
              </p:cNvSpPr>
              <p:nvPr/>
            </p:nvSpPr>
            <p:spPr bwMode="auto">
              <a:xfrm>
                <a:off x="3712520" y="4581128"/>
                <a:ext cx="49944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12520" y="4581128"/>
                <a:ext cx="499440" cy="400110"/>
              </a:xfrm>
              <a:prstGeom prst="rect">
                <a:avLst/>
              </a:prstGeom>
              <a:blipFill rotWithShape="1">
                <a:blip r:embed="rId10"/>
                <a:stretch>
                  <a:fillRect r="-122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群組 3"/>
          <p:cNvGrpSpPr/>
          <p:nvPr/>
        </p:nvGrpSpPr>
        <p:grpSpPr>
          <a:xfrm>
            <a:off x="4283968" y="1381547"/>
            <a:ext cx="4824536" cy="1039341"/>
            <a:chOff x="4283968" y="1381547"/>
            <a:chExt cx="4824536" cy="10393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字方塊 5"/>
                <p:cNvSpPr txBox="1">
                  <a:spLocks noChangeArrowheads="1"/>
                </p:cNvSpPr>
                <p:nvPr/>
              </p:nvSpPr>
              <p:spPr bwMode="auto">
                <a:xfrm>
                  <a:off x="4283968" y="1694770"/>
                  <a:ext cx="4824536" cy="3847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14:m>
                    <m:oMath xmlns:m="http://schemas.openxmlformats.org/officeDocument/2006/math">
                      <m:r>
                        <a:rPr lang="en-US" altLang="zh-TW" sz="1900" b="0" i="1" smtClean="0">
                          <a:latin typeface="Cambria Math"/>
                        </a:rPr>
                        <m:t>𝑉</m:t>
                      </m:r>
                      <m:r>
                        <a:rPr lang="en-US" altLang="zh-TW" sz="1900" b="0" i="1" smtClean="0">
                          <a:latin typeface="Cambria Math"/>
                        </a:rPr>
                        <m:t>={</m:t>
                      </m:r>
                      <m:r>
                        <a:rPr lang="en-US" altLang="zh-TW" sz="1900" b="0" i="1" smtClean="0">
                          <a:latin typeface="Cambria Math"/>
                        </a:rPr>
                        <m:t>𝑥</m:t>
                      </m:r>
                      <m:r>
                        <a:rPr lang="en-US" altLang="zh-TW" sz="19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19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1900" b="0" i="1" smtClean="0">
                          <a:latin typeface="Cambria Math"/>
                        </a:rPr>
                        <m:t>)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sz="19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9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altLang="zh-TW" sz="19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sz="19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1900" b="0" i="1" smtClean="0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a14:m>
                  <a:r>
                    <a:rPr lang="zh-TW" altLang="en-US" sz="1900" dirty="0" smtClean="0">
                      <a:latin typeface="+mn-lt"/>
                    </a:rPr>
                    <a:t> </a:t>
                  </a:r>
                  <a:r>
                    <a:rPr lang="en-US" altLang="zh-TW" sz="1900" dirty="0" smtClean="0">
                      <a:latin typeface="+mn-lt"/>
                    </a:rPr>
                    <a:t>periodic</a:t>
                  </a:r>
                  <a:r>
                    <a:rPr lang="en-US" altLang="zh-TW" sz="1900" dirty="0">
                      <a:latin typeface="+mn-lt"/>
                    </a:rPr>
                    <a:t>, fundamental </a:t>
                  </a:r>
                  <a:r>
                    <a:rPr lang="en-US" altLang="zh-TW" sz="1900" dirty="0" smtClean="0">
                      <a:latin typeface="+mn-lt"/>
                    </a:rPr>
                    <a:t>period</a:t>
                  </a:r>
                  <a:endParaRPr lang="zh-TW" altLang="en-US" sz="19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1" name="文字方塊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83968" y="1694770"/>
                  <a:ext cx="4824536" cy="384721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119048" b="-18254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矩形 2"/>
                <p:cNvSpPr/>
                <p:nvPr/>
              </p:nvSpPr>
              <p:spPr>
                <a:xfrm>
                  <a:off x="4932040" y="1988870"/>
                  <a:ext cx="5348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[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]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矩形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2040" y="1988870"/>
                  <a:ext cx="534890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矩形 22"/>
                <p:cNvSpPr/>
                <p:nvPr/>
              </p:nvSpPr>
              <p:spPr>
                <a:xfrm>
                  <a:off x="5466930" y="1381547"/>
                  <a:ext cx="5348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[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]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矩形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6930" y="1381547"/>
                  <a:ext cx="534890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矩形 23"/>
                <p:cNvSpPr/>
                <p:nvPr/>
              </p:nvSpPr>
              <p:spPr>
                <a:xfrm>
                  <a:off x="5972889" y="2051556"/>
                  <a:ext cx="107382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𝑇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𝑁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)}</m:t>
                        </m:r>
                      </m:oMath>
                    </m:oMathPara>
                  </a14:m>
                  <a:endParaRPr lang="zh-TW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矩形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2889" y="2051556"/>
                  <a:ext cx="1073820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" name="圖片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867774"/>
            <a:ext cx="2313432" cy="104241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005064"/>
            <a:ext cx="2313432" cy="8046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6132010" y="4149080"/>
                <a:ext cx="5116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zh-TW" altLang="en-US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010" y="4149080"/>
                <a:ext cx="511614" cy="369332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5934386" y="4174481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4386" y="4174481"/>
                <a:ext cx="365806" cy="369332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6372200" y="4611906"/>
                <a:ext cx="6398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  <m:r>
                            <a:rPr kumimoji="0" lang="zh-TW" altLang="en-US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4611906"/>
                <a:ext cx="639855" cy="369332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/>
              <p:cNvSpPr/>
              <p:nvPr/>
            </p:nvSpPr>
            <p:spPr>
              <a:xfrm>
                <a:off x="6948264" y="4725144"/>
                <a:ext cx="6398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4</m:t>
                          </m:r>
                          <m:r>
                            <a:rPr kumimoji="0" lang="zh-TW" altLang="en-US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2" name="矩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4725144"/>
                <a:ext cx="639854" cy="369332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/>
              <p:cNvSpPr/>
              <p:nvPr/>
            </p:nvSpPr>
            <p:spPr>
              <a:xfrm>
                <a:off x="7253690" y="4211796"/>
                <a:ext cx="6398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5</m:t>
                          </m:r>
                          <m:r>
                            <a:rPr kumimoji="0" lang="zh-TW" altLang="en-US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3" name="矩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3690" y="4211796"/>
                <a:ext cx="639854" cy="369332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/>
              <p:cNvSpPr/>
              <p:nvPr/>
            </p:nvSpPr>
            <p:spPr>
              <a:xfrm>
                <a:off x="6660232" y="4182948"/>
                <a:ext cx="613693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17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sz="17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  <m:r>
                            <a:rPr kumimoji="0" lang="zh-TW" altLang="en-US" sz="17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sz="17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1700" dirty="0"/>
              </a:p>
            </p:txBody>
          </p:sp>
        </mc:Choice>
        <mc:Fallback xmlns="">
          <p:sp>
            <p:nvSpPr>
              <p:cNvPr id="34" name="矩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4182948"/>
                <a:ext cx="613693" cy="353943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/>
              <p:cNvSpPr/>
              <p:nvPr/>
            </p:nvSpPr>
            <p:spPr>
              <a:xfrm>
                <a:off x="7812360" y="4011741"/>
                <a:ext cx="4093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TW" altLang="en-US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𝜔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5" name="矩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60" y="4011741"/>
                <a:ext cx="409343" cy="369332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/>
              <p:cNvSpPr/>
              <p:nvPr/>
            </p:nvSpPr>
            <p:spPr>
              <a:xfrm>
                <a:off x="7812360" y="3356992"/>
                <a:ext cx="3709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b="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𝑘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6" name="矩形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60" y="3356992"/>
                <a:ext cx="370934" cy="369332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/>
              <p:cNvSpPr/>
              <p:nvPr/>
            </p:nvSpPr>
            <p:spPr>
              <a:xfrm>
                <a:off x="5924232" y="3618629"/>
                <a:ext cx="166388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0   1  2   3   4   5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7" name="矩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4232" y="3618629"/>
                <a:ext cx="1663886" cy="369332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 37"/>
              <p:cNvSpPr/>
              <p:nvPr/>
            </p:nvSpPr>
            <p:spPr>
              <a:xfrm>
                <a:off x="5688356" y="3131676"/>
                <a:ext cx="4731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8" name="矩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356" y="3131676"/>
                <a:ext cx="473142" cy="369332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矩形 38"/>
              <p:cNvSpPr/>
              <p:nvPr/>
            </p:nvSpPr>
            <p:spPr>
              <a:xfrm>
                <a:off x="6150403" y="2873317"/>
                <a:ext cx="4678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9" name="矩形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0403" y="2873317"/>
                <a:ext cx="467820" cy="369332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 39"/>
              <p:cNvSpPr/>
              <p:nvPr/>
            </p:nvSpPr>
            <p:spPr>
              <a:xfrm>
                <a:off x="6619138" y="2924944"/>
                <a:ext cx="4731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0" name="矩形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9138" y="2924944"/>
                <a:ext cx="473142" cy="369332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矩形 40"/>
              <p:cNvSpPr/>
              <p:nvPr/>
            </p:nvSpPr>
            <p:spPr>
              <a:xfrm>
                <a:off x="6953861" y="2683108"/>
                <a:ext cx="4731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1" name="矩形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861" y="2683108"/>
                <a:ext cx="473142" cy="369332"/>
              </a:xfrm>
              <a:prstGeom prst="rect">
                <a:avLst/>
              </a:prstGeom>
              <a:blipFill rotWithShape="1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矩形 41"/>
              <p:cNvSpPr/>
              <p:nvPr/>
            </p:nvSpPr>
            <p:spPr>
              <a:xfrm>
                <a:off x="7244680" y="2908753"/>
                <a:ext cx="4731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2" name="矩形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4680" y="2908753"/>
                <a:ext cx="473142" cy="369332"/>
              </a:xfrm>
              <a:prstGeom prst="rect">
                <a:avLst/>
              </a:prstGeom>
              <a:blipFill rotWithShape="1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5"/>
              <p:cNvSpPr txBox="1">
                <a:spLocks noChangeArrowheads="1"/>
              </p:cNvSpPr>
              <p:nvPr/>
            </p:nvSpPr>
            <p:spPr bwMode="auto">
              <a:xfrm>
                <a:off x="5435898" y="5589240"/>
                <a:ext cx="57626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𝑁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35898" y="5589240"/>
                <a:ext cx="576262" cy="400110"/>
              </a:xfrm>
              <a:prstGeom prst="rect">
                <a:avLst/>
              </a:prstGeom>
              <a:blipFill rotWithShape="1">
                <a:blip r:embed="rId32"/>
                <a:stretch>
                  <a:fillRect l="-5319" r="-7447" b="-1363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4128437" y="3410783"/>
                <a:ext cx="1024961" cy="4156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 dirty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i="1" dirty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i="1" dirty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altLang="zh-TW" i="1" dirty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 dirty="0">
                                  <a:latin typeface="Cambria Math"/>
                                </a:rPr>
                                <m:t>2</m:t>
                              </m:r>
                              <m:r>
                                <a:rPr lang="zh-TW" altLang="en-US" i="1" dirty="0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i="1" dirty="0">
                                  <a:latin typeface="Cambria Math"/>
                                </a:rPr>
                                <m:t>𝑇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437" y="3410783"/>
                <a:ext cx="1024961" cy="415627"/>
              </a:xfrm>
              <a:prstGeom prst="rect">
                <a:avLst/>
              </a:prstGeom>
              <a:blipFill rotWithShape="1">
                <a:blip r:embed="rId33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4879082" y="3573408"/>
                <a:ext cx="50385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1600" i="1" dirty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16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𝑁</m:t>
                      </m:r>
                      <m:r>
                        <a:rPr lang="en-US" altLang="zh-TW" sz="1600" i="1" dirty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082" y="3573408"/>
                <a:ext cx="503858" cy="338554"/>
              </a:xfrm>
              <a:prstGeom prst="rect">
                <a:avLst/>
              </a:prstGeom>
              <a:blipFill rotWithShape="1">
                <a:blip r:embed="rId35"/>
                <a:stretch>
                  <a:fillRect r="-1205" b="-89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文字方塊 1"/>
          <p:cNvSpPr txBox="1">
            <a:spLocks noChangeArrowheads="1"/>
          </p:cNvSpPr>
          <p:nvPr/>
        </p:nvSpPr>
        <p:spPr bwMode="auto">
          <a:xfrm>
            <a:off x="3778250" y="889000"/>
            <a:ext cx="2881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(P.11 of 3.0)</a:t>
            </a:r>
            <a:endParaRPr lang="zh-TW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15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矩形 1"/>
          <p:cNvSpPr>
            <a:spLocks noChangeArrowheads="1"/>
          </p:cNvSpPr>
          <p:nvPr/>
        </p:nvSpPr>
        <p:spPr bwMode="auto">
          <a:xfrm>
            <a:off x="0" y="287338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Extra Properties Derived from Duality</a:t>
            </a:r>
            <a:endParaRPr kumimoji="0" lang="zh-TW" altLang="zh-TW" sz="30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0" y="981075"/>
            <a:ext cx="9144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6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4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examples for Duality &lt;B&gt;</a:t>
            </a:r>
          </a:p>
        </p:txBody>
      </p:sp>
      <p:grpSp>
        <p:nvGrpSpPr>
          <p:cNvPr id="74756" name="群組 29"/>
          <p:cNvGrpSpPr>
            <a:grpSpLocks/>
          </p:cNvGrpSpPr>
          <p:nvPr/>
        </p:nvGrpSpPr>
        <p:grpSpPr bwMode="auto">
          <a:xfrm>
            <a:off x="1436688" y="1538288"/>
            <a:ext cx="6405562" cy="2106612"/>
            <a:chOff x="1436688" y="1538411"/>
            <a:chExt cx="6405023" cy="2106613"/>
          </a:xfrm>
        </p:grpSpPr>
        <p:graphicFrame>
          <p:nvGraphicFramePr>
            <p:cNvPr id="74764" name="物件 3"/>
            <p:cNvGraphicFramePr>
              <a:graphicFrameLocks noChangeAspect="1"/>
            </p:cNvGraphicFramePr>
            <p:nvPr/>
          </p:nvGraphicFramePr>
          <p:xfrm>
            <a:off x="1436688" y="1538411"/>
            <a:ext cx="4122737" cy="2106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316" name="方程式" r:id="rId4" imgW="1651000" imgH="914400" progId="Equation.3">
                    <p:embed/>
                  </p:oleObj>
                </mc:Choice>
                <mc:Fallback>
                  <p:oleObj name="方程式" r:id="rId4" imgW="1651000" imgH="914400" progId="Equation.3">
                    <p:embed/>
                    <p:pic>
                      <p:nvPicPr>
                        <p:cNvPr id="0" name="物件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36688" y="1538411"/>
                          <a:ext cx="4122737" cy="2106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4765" name="群組 26"/>
            <p:cNvGrpSpPr>
              <a:grpSpLocks/>
            </p:cNvGrpSpPr>
            <p:nvPr/>
          </p:nvGrpSpPr>
          <p:grpSpPr bwMode="auto">
            <a:xfrm>
              <a:off x="6006537" y="2215374"/>
              <a:ext cx="797711" cy="1188000"/>
              <a:chOff x="6006537" y="2215374"/>
              <a:chExt cx="797711" cy="1188000"/>
            </a:xfrm>
          </p:grpSpPr>
          <p:cxnSp>
            <p:nvCxnSpPr>
              <p:cNvPr id="12" name="直線單箭頭接點 11"/>
              <p:cNvCxnSpPr/>
              <p:nvPr/>
            </p:nvCxnSpPr>
            <p:spPr>
              <a:xfrm>
                <a:off x="6006715" y="2222623"/>
                <a:ext cx="790509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 w="lg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單箭頭接點 13"/>
              <p:cNvCxnSpPr/>
              <p:nvPr/>
            </p:nvCxnSpPr>
            <p:spPr>
              <a:xfrm>
                <a:off x="6795637" y="2214686"/>
                <a:ext cx="0" cy="118903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單箭頭接點 14"/>
              <p:cNvCxnSpPr/>
              <p:nvPr/>
            </p:nvCxnSpPr>
            <p:spPr>
              <a:xfrm>
                <a:off x="6013064" y="3395787"/>
                <a:ext cx="790509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 w="lg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4766" name="文字方塊 20"/>
            <p:cNvSpPr txBox="1">
              <a:spLocks noChangeArrowheads="1"/>
            </p:cNvSpPr>
            <p:nvPr/>
          </p:nvSpPr>
          <p:spPr bwMode="auto">
            <a:xfrm>
              <a:off x="6804248" y="2492896"/>
              <a:ext cx="103746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kumimoji="0" lang="en-US" altLang="zh-TW" sz="2400">
                  <a:latin typeface="Times New Roman" pitchFamily="18" charset="0"/>
                  <a:cs typeface="Times New Roman" pitchFamily="18" charset="0"/>
                </a:rPr>
                <a:t>duality</a:t>
              </a:r>
              <a:endParaRPr kumimoji="0" lang="zh-TW" alt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1404938" y="4189413"/>
            <a:ext cx="6437312" cy="2047875"/>
            <a:chOff x="1404938" y="4189413"/>
            <a:chExt cx="6437312" cy="2047875"/>
          </a:xfrm>
        </p:grpSpPr>
        <p:graphicFrame>
          <p:nvGraphicFramePr>
            <p:cNvPr id="74758" name="物件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61895565"/>
                </p:ext>
              </p:extLst>
            </p:nvPr>
          </p:nvGraphicFramePr>
          <p:xfrm>
            <a:off x="1404938" y="4189413"/>
            <a:ext cx="4408856" cy="2047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317" name="方程式" r:id="rId6" imgW="1765300" imgH="889000" progId="Equation.3">
                    <p:embed/>
                  </p:oleObj>
                </mc:Choice>
                <mc:Fallback>
                  <p:oleObj name="方程式" r:id="rId6" imgW="1765300" imgH="889000" progId="Equation.3">
                    <p:embed/>
                    <p:pic>
                      <p:nvPicPr>
                        <p:cNvPr id="0" name="物件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4938" y="4189413"/>
                          <a:ext cx="4408856" cy="20478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4759" name="群組 27"/>
            <p:cNvGrpSpPr>
              <a:grpSpLocks/>
            </p:cNvGrpSpPr>
            <p:nvPr/>
          </p:nvGrpSpPr>
          <p:grpSpPr bwMode="auto">
            <a:xfrm>
              <a:off x="6006922" y="4545232"/>
              <a:ext cx="797778" cy="1188000"/>
              <a:chOff x="6006537" y="4473248"/>
              <a:chExt cx="797711" cy="1188000"/>
            </a:xfrm>
          </p:grpSpPr>
          <p:cxnSp>
            <p:nvCxnSpPr>
              <p:cNvPr id="16" name="直線單箭頭接點 15"/>
              <p:cNvCxnSpPr/>
              <p:nvPr/>
            </p:nvCxnSpPr>
            <p:spPr>
              <a:xfrm>
                <a:off x="6006715" y="4480966"/>
                <a:ext cx="790509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 w="lg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單箭頭接點 16"/>
              <p:cNvCxnSpPr/>
              <p:nvPr/>
            </p:nvCxnSpPr>
            <p:spPr>
              <a:xfrm>
                <a:off x="6795637" y="4473029"/>
                <a:ext cx="0" cy="118745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單箭頭接點 17"/>
              <p:cNvCxnSpPr/>
              <p:nvPr/>
            </p:nvCxnSpPr>
            <p:spPr>
              <a:xfrm>
                <a:off x="6013064" y="5652541"/>
                <a:ext cx="790509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 w="lg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4760" name="文字方塊 21"/>
            <p:cNvSpPr txBox="1">
              <a:spLocks noChangeArrowheads="1"/>
            </p:cNvSpPr>
            <p:nvPr/>
          </p:nvSpPr>
          <p:spPr bwMode="auto">
            <a:xfrm>
              <a:off x="6804700" y="4941144"/>
              <a:ext cx="10375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kumimoji="0" lang="en-US" altLang="zh-TW" sz="2400">
                  <a:latin typeface="Times New Roman" pitchFamily="18" charset="0"/>
                  <a:cs typeface="Times New Roman" pitchFamily="18" charset="0"/>
                </a:rPr>
                <a:t>duality</a:t>
              </a:r>
              <a:endParaRPr kumimoji="0" lang="zh-TW" alt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" name="文字方塊 1"/>
            <p:cNvSpPr txBox="1"/>
            <p:nvPr/>
          </p:nvSpPr>
          <p:spPr>
            <a:xfrm>
              <a:off x="1547664" y="5114213"/>
              <a:ext cx="36004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zh-TW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1708150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4000" b="1" u="sng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Unified Framework</a:t>
            </a:r>
          </a:p>
          <a:p>
            <a:pPr marL="7429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Fourier Transform : case &lt;A&gt;</a:t>
            </a:r>
          </a:p>
        </p:txBody>
      </p:sp>
      <p:grpSp>
        <p:nvGrpSpPr>
          <p:cNvPr id="75779" name="群組 7"/>
          <p:cNvGrpSpPr>
            <a:grpSpLocks/>
          </p:cNvGrpSpPr>
          <p:nvPr/>
        </p:nvGrpSpPr>
        <p:grpSpPr bwMode="auto">
          <a:xfrm>
            <a:off x="1135063" y="1824038"/>
            <a:ext cx="5740400" cy="1851025"/>
            <a:chOff x="1135045" y="1824690"/>
            <a:chExt cx="5741211" cy="1850521"/>
          </a:xfrm>
        </p:grpSpPr>
        <p:graphicFrame>
          <p:nvGraphicFramePr>
            <p:cNvPr id="75780" name="物件 2"/>
            <p:cNvGraphicFramePr>
              <a:graphicFrameLocks noChangeAspect="1"/>
            </p:cNvGraphicFramePr>
            <p:nvPr/>
          </p:nvGraphicFramePr>
          <p:xfrm>
            <a:off x="1135045" y="1824690"/>
            <a:ext cx="4488496" cy="18505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055" name="方程式" r:id="rId4" imgW="1701800" imgH="762000" progId="Equation.3">
                    <p:embed/>
                  </p:oleObj>
                </mc:Choice>
                <mc:Fallback>
                  <p:oleObj name="方程式" r:id="rId4" imgW="1701800" imgH="762000" progId="Equation.3">
                    <p:embed/>
                    <p:pic>
                      <p:nvPicPr>
                        <p:cNvPr id="0" name="物件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35045" y="1824690"/>
                          <a:ext cx="4488496" cy="18505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5781" name="文字方塊 3"/>
            <p:cNvSpPr txBox="1">
              <a:spLocks noChangeArrowheads="1"/>
            </p:cNvSpPr>
            <p:nvPr/>
          </p:nvSpPr>
          <p:spPr bwMode="auto">
            <a:xfrm>
              <a:off x="6053595" y="1978064"/>
              <a:ext cx="822661" cy="1692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kumimoji="0" lang="en-US" altLang="zh-TW" sz="2600">
                  <a:latin typeface="Times New Roman" pitchFamily="18" charset="0"/>
                  <a:cs typeface="Times New Roman" pitchFamily="18" charset="0"/>
                </a:rPr>
                <a:t>(4.8)</a:t>
              </a:r>
            </a:p>
            <a:p>
              <a:pPr eaLnBrk="1" hangingPunct="1"/>
              <a:endParaRPr kumimoji="0" lang="en-US" altLang="zh-TW" sz="2600"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/>
              <a:endParaRPr kumimoji="0" lang="en-US" altLang="zh-TW" sz="2600"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/>
              <a:r>
                <a:rPr kumimoji="0" lang="en-US" altLang="zh-TW" sz="2600">
                  <a:latin typeface="Times New Roman" pitchFamily="18" charset="0"/>
                  <a:cs typeface="Times New Roman" pitchFamily="18" charset="0"/>
                </a:rPr>
                <a:t>(4.9)</a:t>
              </a:r>
              <a:endParaRPr kumimoji="0" lang="zh-TW" altLang="en-US" sz="260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2170113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4000" b="1" u="sng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Unified Framework</a:t>
            </a:r>
          </a:p>
          <a:p>
            <a:pPr marL="7429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Discrete frequency components for signals periodic </a:t>
            </a:r>
          </a:p>
          <a:p>
            <a:pPr marL="748800" fontAlgn="auto">
              <a:spcBef>
                <a:spcPts val="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in time domain: case &lt;C&gt;</a:t>
            </a:r>
          </a:p>
        </p:txBody>
      </p:sp>
      <p:graphicFrame>
        <p:nvGraphicFramePr>
          <p:cNvPr id="76803" name="物件 2"/>
          <p:cNvGraphicFramePr>
            <a:graphicFrameLocks noChangeAspect="1"/>
          </p:cNvGraphicFramePr>
          <p:nvPr/>
        </p:nvGraphicFramePr>
        <p:xfrm>
          <a:off x="479425" y="2443163"/>
          <a:ext cx="8269288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80" name="方程式" r:id="rId4" imgW="3416300" imgH="977900" progId="Equation.3">
                  <p:embed/>
                </p:oleObj>
              </mc:Choice>
              <mc:Fallback>
                <p:oleObj name="方程式" r:id="rId4" imgW="3416300" imgH="9779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425" y="2443163"/>
                        <a:ext cx="8269288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1214438" y="5229225"/>
            <a:ext cx="2205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>
                <a:latin typeface="Times New Roman" pitchFamily="18" charset="0"/>
                <a:cs typeface="Times New Roman" pitchFamily="18" charset="0"/>
              </a:rPr>
              <a:t>you get (3.38)</a:t>
            </a:r>
            <a:endParaRPr lang="zh-TW" altLang="zh-TW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805" name="Text Box 4"/>
          <p:cNvSpPr txBox="1">
            <a:spLocks noChangeArrowheads="1"/>
          </p:cNvSpPr>
          <p:nvPr/>
        </p:nvSpPr>
        <p:spPr bwMode="auto">
          <a:xfrm>
            <a:off x="5508625" y="5229225"/>
            <a:ext cx="2663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>
                <a:latin typeface="Times New Roman" pitchFamily="18" charset="0"/>
                <a:cs typeface="Times New Roman" pitchFamily="18" charset="0"/>
              </a:rPr>
              <a:t>(applied on (4.8))</a:t>
            </a:r>
            <a:endParaRPr lang="zh-TW" altLang="zh-TW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806" name="Text Box 4"/>
          <p:cNvSpPr txBox="1">
            <a:spLocks noChangeArrowheads="1"/>
          </p:cNvSpPr>
          <p:nvPr/>
        </p:nvSpPr>
        <p:spPr bwMode="auto">
          <a:xfrm>
            <a:off x="900113" y="6073775"/>
            <a:ext cx="63357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>
                <a:latin typeface="Times New Roman" pitchFamily="18" charset="0"/>
                <a:cs typeface="Times New Roman" pitchFamily="18" charset="0"/>
              </a:rPr>
              <a:t>Case &lt;C&gt; is a special case of Case &lt;A&gt;</a:t>
            </a:r>
            <a:endParaRPr lang="zh-TW" altLang="zh-TW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矩形 2"/>
          <p:cNvSpPr>
            <a:spLocks noChangeArrowheads="1"/>
          </p:cNvSpPr>
          <p:nvPr/>
        </p:nvSpPr>
        <p:spPr bwMode="auto">
          <a:xfrm>
            <a:off x="0" y="165600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/>
            <a:r>
              <a:rPr kumimoji="0" lang="en-US" altLang="zh-TW" sz="3600" b="1" u="sng" dirty="0">
                <a:solidFill>
                  <a:srgbClr val="000000"/>
                </a:solidFill>
                <a:latin typeface="Times New Roman" pitchFamily="18" charset="0"/>
              </a:rPr>
              <a:t>Unified </a:t>
            </a:r>
            <a:r>
              <a:rPr kumimoji="0" lang="en-US" altLang="zh-TW" sz="3600" b="1" u="sng" dirty="0" smtClean="0">
                <a:solidFill>
                  <a:srgbClr val="000000"/>
                </a:solidFill>
                <a:latin typeface="Times New Roman" pitchFamily="18" charset="0"/>
              </a:rPr>
              <a:t>Framework</a:t>
            </a:r>
            <a:r>
              <a:rPr kumimoji="0" lang="en-US" altLang="zh-TW" sz="3600" b="1" u="sng" dirty="0">
                <a:solidFill>
                  <a:srgbClr val="000000"/>
                </a:solidFill>
                <a:latin typeface="Times New Roman" pitchFamily="18" charset="0"/>
              </a:rPr>
              <a:t>: Fourier Transform for Periodic </a:t>
            </a:r>
            <a:r>
              <a:rPr kumimoji="0" lang="en-US" altLang="zh-TW" sz="3600" b="1" u="sng" dirty="0" smtClean="0">
                <a:solidFill>
                  <a:srgbClr val="000000"/>
                </a:solidFill>
                <a:latin typeface="Times New Roman" pitchFamily="18" charset="0"/>
              </a:rPr>
              <a:t>Signals</a:t>
            </a:r>
            <a:r>
              <a:rPr kumimoji="0" lang="en-US" altLang="zh-TW" sz="36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zh-TW" sz="2600" dirty="0">
                <a:solidFill>
                  <a:srgbClr val="FF0000"/>
                </a:solidFill>
                <a:latin typeface="Times New Roman"/>
              </a:rPr>
              <a:t>(</a:t>
            </a:r>
            <a:r>
              <a:rPr lang="en-US" altLang="zh-TW" sz="2600" dirty="0" smtClean="0">
                <a:solidFill>
                  <a:srgbClr val="FF0000"/>
                </a:solidFill>
                <a:latin typeface="Times New Roman"/>
              </a:rPr>
              <a:t>p.17 </a:t>
            </a:r>
            <a:r>
              <a:rPr lang="en-US" altLang="zh-TW" sz="2600" dirty="0">
                <a:solidFill>
                  <a:srgbClr val="FF0000"/>
                </a:solidFill>
                <a:latin typeface="Times New Roman"/>
              </a:rPr>
              <a:t>of 4.0</a:t>
            </a:r>
            <a:r>
              <a:rPr lang="en-US" altLang="zh-TW" sz="2600" dirty="0" smtClean="0">
                <a:solidFill>
                  <a:srgbClr val="FF0000"/>
                </a:solidFill>
                <a:latin typeface="Times New Roman"/>
              </a:rPr>
              <a:t>)</a:t>
            </a:r>
            <a:endParaRPr kumimoji="0" lang="en-US" altLang="zh-TW" sz="2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群組 20"/>
          <p:cNvGrpSpPr>
            <a:grpSpLocks noChangeAspect="1"/>
          </p:cNvGrpSpPr>
          <p:nvPr/>
        </p:nvGrpSpPr>
        <p:grpSpPr>
          <a:xfrm>
            <a:off x="1187624" y="1368807"/>
            <a:ext cx="7841671" cy="3863197"/>
            <a:chOff x="395536" y="1916832"/>
            <a:chExt cx="8712968" cy="4292441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1916832"/>
              <a:ext cx="7075170" cy="4046220"/>
            </a:xfrm>
            <a:prstGeom prst="rect">
              <a:avLst/>
            </a:prstGeom>
          </p:spPr>
        </p:pic>
        <p:sp>
          <p:nvSpPr>
            <p:cNvPr id="5" name="文字方塊 4"/>
            <p:cNvSpPr txBox="1"/>
            <p:nvPr/>
          </p:nvSpPr>
          <p:spPr>
            <a:xfrm>
              <a:off x="1763688" y="3369766"/>
              <a:ext cx="3258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/>
                <a:t>T</a:t>
              </a:r>
              <a:endParaRPr lang="zh-TW" alt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字方塊 5"/>
                <p:cNvSpPr txBox="1"/>
                <p:nvPr/>
              </p:nvSpPr>
              <p:spPr>
                <a:xfrm>
                  <a:off x="3131840" y="3933056"/>
                  <a:ext cx="32580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6" name="文字方塊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1840" y="3933056"/>
                  <a:ext cx="325804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" name="群組 6"/>
            <p:cNvGrpSpPr/>
            <p:nvPr/>
          </p:nvGrpSpPr>
          <p:grpSpPr>
            <a:xfrm>
              <a:off x="3816016" y="3650903"/>
              <a:ext cx="900000" cy="498177"/>
              <a:chOff x="4302646" y="2049140"/>
              <a:chExt cx="900000" cy="498177"/>
            </a:xfrm>
          </p:grpSpPr>
          <p:cxnSp>
            <p:nvCxnSpPr>
              <p:cNvPr id="8" name="直線單箭頭接點 7"/>
              <p:cNvCxnSpPr/>
              <p:nvPr/>
            </p:nvCxnSpPr>
            <p:spPr>
              <a:xfrm>
                <a:off x="4302646" y="2547317"/>
                <a:ext cx="900000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" name="文字方塊 8"/>
              <p:cNvSpPr txBox="1"/>
              <p:nvPr/>
            </p:nvSpPr>
            <p:spPr>
              <a:xfrm>
                <a:off x="4433069" y="2049140"/>
                <a:ext cx="5229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FS</a:t>
                </a:r>
                <a:endParaRPr lang="zh-TW" altLang="en-US" sz="2400" dirty="0">
                  <a:latin typeface="Cambria Math" panose="020405030504060302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字方塊 9"/>
                <p:cNvSpPr txBox="1"/>
                <p:nvPr/>
              </p:nvSpPr>
              <p:spPr>
                <a:xfrm>
                  <a:off x="3131840" y="2708920"/>
                  <a:ext cx="32580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0" name="文字方塊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1840" y="2708920"/>
                  <a:ext cx="325804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字方塊 10"/>
                <p:cNvSpPr txBox="1"/>
                <p:nvPr/>
              </p:nvSpPr>
              <p:spPr>
                <a:xfrm>
                  <a:off x="1515383" y="2132856"/>
                  <a:ext cx="822414" cy="4735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𝑗</m:t>
                            </m:r>
                            <m:sSub>
                              <m:sSubPr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400" b="0" i="1" smtClean="0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1" name="文字方塊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5383" y="2132856"/>
                  <a:ext cx="822414" cy="473591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r="-298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" name="群組 11"/>
            <p:cNvGrpSpPr/>
            <p:nvPr/>
          </p:nvGrpSpPr>
          <p:grpSpPr>
            <a:xfrm>
              <a:off x="3825541" y="2132856"/>
              <a:ext cx="900000" cy="461665"/>
              <a:chOff x="4211960" y="4911551"/>
              <a:chExt cx="900000" cy="461665"/>
            </a:xfrm>
          </p:grpSpPr>
          <p:cxnSp>
            <p:nvCxnSpPr>
              <p:cNvPr id="13" name="直線單箭頭接點 12"/>
              <p:cNvCxnSpPr/>
              <p:nvPr/>
            </p:nvCxnSpPr>
            <p:spPr>
              <a:xfrm>
                <a:off x="4211960" y="5367337"/>
                <a:ext cx="900000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文字方塊 13"/>
                  <p:cNvSpPr txBox="1"/>
                  <p:nvPr/>
                </p:nvSpPr>
                <p:spPr>
                  <a:xfrm>
                    <a:off x="4433069" y="4911551"/>
                    <a:ext cx="35495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400" i="1">
                              <a:latin typeface="Cambria Math"/>
                            </a:rPr>
                            <m:t>𝐹</m:t>
                          </m:r>
                        </m:oMath>
                      </m:oMathPara>
                    </a14:m>
                    <a:endParaRPr lang="zh-TW" altLang="en-US" sz="2400" i="1" dirty="0"/>
                  </a:p>
                </p:txBody>
              </p:sp>
            </mc:Choice>
            <mc:Fallback xmlns="">
              <p:sp>
                <p:nvSpPr>
                  <p:cNvPr id="14" name="文字方塊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33069" y="4911551"/>
                    <a:ext cx="354955" cy="461665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l="-5172" r="-8621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字方塊 14"/>
                <p:cNvSpPr txBox="1"/>
                <p:nvPr/>
              </p:nvSpPr>
              <p:spPr>
                <a:xfrm>
                  <a:off x="7236296" y="2574811"/>
                  <a:ext cx="43204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z="2400" i="1" smtClean="0">
                            <a:latin typeface="Cambria Math"/>
                          </a:rPr>
                          <m:t>𝜔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5" name="文字方塊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6296" y="2574811"/>
                  <a:ext cx="432048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字方塊 15"/>
                <p:cNvSpPr txBox="1"/>
                <p:nvPr/>
              </p:nvSpPr>
              <p:spPr>
                <a:xfrm>
                  <a:off x="6084168" y="2780928"/>
                  <a:ext cx="43204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 i="1" smtClean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6" name="文字方塊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4168" y="2780928"/>
                  <a:ext cx="432048" cy="46166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r="-1971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字方塊 16"/>
                <p:cNvSpPr txBox="1"/>
                <p:nvPr/>
              </p:nvSpPr>
              <p:spPr>
                <a:xfrm>
                  <a:off x="395536" y="3509055"/>
                  <a:ext cx="63095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𝑡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7" name="文字方塊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536" y="3509055"/>
                  <a:ext cx="630955" cy="46166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r="-25243" b="-18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字方塊 17"/>
                <p:cNvSpPr txBox="1"/>
                <p:nvPr/>
              </p:nvSpPr>
              <p:spPr>
                <a:xfrm>
                  <a:off x="7236000" y="3733001"/>
                  <a:ext cx="43204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z="2400" i="1" smtClean="0">
                            <a:latin typeface="Cambria Math"/>
                          </a:rPr>
                          <m:t>𝜔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8" name="文字方塊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6000" y="3733001"/>
                  <a:ext cx="432048" cy="46166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字方塊 18"/>
                <p:cNvSpPr txBox="1"/>
                <p:nvPr/>
              </p:nvSpPr>
              <p:spPr>
                <a:xfrm>
                  <a:off x="7255050" y="5517232"/>
                  <a:ext cx="43204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z="2400" i="1" smtClean="0">
                            <a:latin typeface="Cambria Math"/>
                          </a:rPr>
                          <m:t>𝜔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9" name="文字方塊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5050" y="5517232"/>
                  <a:ext cx="432048" cy="461665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字方塊 19"/>
                <p:cNvSpPr txBox="1"/>
                <p:nvPr/>
              </p:nvSpPr>
              <p:spPr>
                <a:xfrm>
                  <a:off x="6432636" y="1921772"/>
                  <a:ext cx="2027796" cy="4787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200" b="0" i="1" smtClean="0">
                            <a:latin typeface="Cambria Math"/>
                          </a:rPr>
                          <m:t>2</m:t>
                        </m:r>
                        <m:r>
                          <a:rPr lang="zh-TW" altLang="en-US" sz="2200" b="0" i="1" smtClean="0">
                            <a:latin typeface="Cambria Math"/>
                          </a:rPr>
                          <m:t>𝜋𝛿</m:t>
                        </m:r>
                        <m:r>
                          <a:rPr lang="en-US" altLang="zh-TW" sz="2200" b="0" i="1" smtClean="0">
                            <a:latin typeface="Cambria Math"/>
                          </a:rPr>
                          <m:t>(</m:t>
                        </m:r>
                        <m:r>
                          <a:rPr lang="zh-TW" altLang="en-US" sz="2200" b="0" i="1" smtClean="0">
                            <a:latin typeface="Cambria Math"/>
                          </a:rPr>
                          <m:t>𝜔</m:t>
                        </m:r>
                        <m:r>
                          <a:rPr lang="en-US" altLang="zh-TW" sz="22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200" b="0" i="1" smtClean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2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zh-TW" altLang="en-US" sz="2200" dirty="0"/>
                </a:p>
              </p:txBody>
            </p:sp>
          </mc:Choice>
          <mc:Fallback xmlns="">
            <p:sp>
              <p:nvSpPr>
                <p:cNvPr id="20" name="文字方塊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2636" y="1921772"/>
                  <a:ext cx="2027796" cy="478763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b="-1549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矩形 2"/>
                <p:cNvSpPr/>
                <p:nvPr/>
              </p:nvSpPr>
              <p:spPr>
                <a:xfrm>
                  <a:off x="6651969" y="3244334"/>
                  <a:ext cx="58073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3" name="矩形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1969" y="3244334"/>
                  <a:ext cx="580736" cy="461665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字方塊 22"/>
                <p:cNvSpPr txBox="1"/>
                <p:nvPr/>
              </p:nvSpPr>
              <p:spPr>
                <a:xfrm>
                  <a:off x="6710282" y="4077072"/>
                  <a:ext cx="62823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zh-TW" altLang="en-US" sz="2400" i="1" smtClean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3" name="文字方塊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0282" y="4077072"/>
                  <a:ext cx="628239" cy="461665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l="-2913" r="-873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字方塊 23"/>
                <p:cNvSpPr txBox="1"/>
                <p:nvPr/>
              </p:nvSpPr>
              <p:spPr>
                <a:xfrm>
                  <a:off x="4788022" y="5013176"/>
                  <a:ext cx="93610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/>
                          </a:rPr>
                          <m:t>𝑋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𝑗</m:t>
                        </m:r>
                        <m:r>
                          <a:rPr lang="zh-TW" altLang="en-US" sz="2400" b="0" i="1" smtClean="0">
                            <a:latin typeface="Cambria Math"/>
                          </a:rPr>
                          <m:t>𝜔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4" name="文字方塊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8022" y="5013176"/>
                  <a:ext cx="936106" cy="461665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l="-1299" r="-10390" b="-1710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字方塊 24"/>
                <p:cNvSpPr txBox="1"/>
                <p:nvPr/>
              </p:nvSpPr>
              <p:spPr>
                <a:xfrm>
                  <a:off x="6733809" y="5747608"/>
                  <a:ext cx="62823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zh-TW" altLang="en-US" sz="2400" i="1" smtClean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5" name="文字方塊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3809" y="5747608"/>
                  <a:ext cx="628239" cy="461665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l="-2913" r="-873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向下箭號 3"/>
            <p:cNvSpPr/>
            <p:nvPr/>
          </p:nvSpPr>
          <p:spPr>
            <a:xfrm>
              <a:off x="6106126" y="4466729"/>
              <a:ext cx="482098" cy="474439"/>
            </a:xfrm>
            <a:prstGeom prst="downArrow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8" name="直線單箭頭接點 27"/>
            <p:cNvCxnSpPr/>
            <p:nvPr/>
          </p:nvCxnSpPr>
          <p:spPr>
            <a:xfrm>
              <a:off x="3946439" y="4869160"/>
              <a:ext cx="779102" cy="336589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文字方塊 29"/>
                <p:cNvSpPr txBox="1"/>
                <p:nvPr/>
              </p:nvSpPr>
              <p:spPr>
                <a:xfrm>
                  <a:off x="3980455" y="4941168"/>
                  <a:ext cx="35495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𝐹</m:t>
                        </m:r>
                      </m:oMath>
                    </m:oMathPara>
                  </a14:m>
                  <a:endParaRPr lang="zh-TW" altLang="en-US" sz="2400" i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文字方塊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0455" y="4941168"/>
                  <a:ext cx="354955" cy="461665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 l="-5172" r="-862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字方塊 28"/>
                <p:cNvSpPr txBox="1"/>
                <p:nvPr/>
              </p:nvSpPr>
              <p:spPr>
                <a:xfrm>
                  <a:off x="6805817" y="5055567"/>
                  <a:ext cx="2302687" cy="478763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200" b="0" i="1" smtClean="0">
                            <a:latin typeface="Cambria Math"/>
                          </a:rPr>
                          <m:t>2</m:t>
                        </m:r>
                        <m:r>
                          <a:rPr lang="zh-TW" altLang="en-US" sz="2200" b="0" i="1" smtClean="0">
                            <a:latin typeface="Cambria Math"/>
                          </a:rPr>
                          <m:t>𝜋</m:t>
                        </m:r>
                        <m:sSub>
                          <m:sSubPr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2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20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zh-TW" altLang="en-US" sz="2200" b="0" i="1" smtClean="0">
                            <a:latin typeface="Cambria Math"/>
                          </a:rPr>
                          <m:t>𝛿</m:t>
                        </m:r>
                        <m:r>
                          <a:rPr lang="en-US" altLang="zh-TW" sz="2200" b="0" i="1" smtClean="0">
                            <a:latin typeface="Cambria Math"/>
                          </a:rPr>
                          <m:t>(</m:t>
                        </m:r>
                        <m:r>
                          <a:rPr lang="zh-TW" altLang="en-US" sz="2200" b="0" i="1" smtClean="0">
                            <a:latin typeface="Cambria Math"/>
                          </a:rPr>
                          <m:t>𝜔</m:t>
                        </m:r>
                        <m:r>
                          <a:rPr lang="en-US" altLang="zh-TW" sz="22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200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zh-TW" altLang="en-US" sz="2200" b="0" i="1" smtClean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2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zh-TW" altLang="en-US" sz="2200" dirty="0"/>
                </a:p>
              </p:txBody>
            </p:sp>
          </mc:Choice>
          <mc:Fallback xmlns="">
            <p:sp>
              <p:nvSpPr>
                <p:cNvPr id="29" name="文字方塊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5817" y="5055567"/>
                  <a:ext cx="2302687" cy="478763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 l="-4412" r="-5000" b="-1549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矩形 30"/>
          <p:cNvSpPr/>
          <p:nvPr/>
        </p:nvSpPr>
        <p:spPr>
          <a:xfrm>
            <a:off x="0" y="4447174"/>
            <a:ext cx="1907704" cy="523220"/>
          </a:xfrm>
          <a:prstGeom prst="rect">
            <a:avLst/>
          </a:prstGeom>
        </p:spPr>
        <p:txBody>
          <a:bodyPr wrap="square" rIns="180000" anchor="ctr">
            <a:spAutoFit/>
          </a:bodyPr>
          <a:lstStyle/>
          <a:p>
            <a:pPr marL="1371600" lvl="1" indent="-457200" fontAlgn="auto">
              <a:spcBef>
                <a:spcPts val="24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600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If</a:t>
            </a:r>
            <a:r>
              <a:rPr kumimoji="0" lang="en-US" altLang="zh-TW" sz="2800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 </a:t>
            </a:r>
          </a:p>
        </p:txBody>
      </p:sp>
      <p:graphicFrame>
        <p:nvGraphicFramePr>
          <p:cNvPr id="32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8718077"/>
              </p:ext>
            </p:extLst>
          </p:nvPr>
        </p:nvGraphicFramePr>
        <p:xfrm>
          <a:off x="1749599" y="4292354"/>
          <a:ext cx="2183452" cy="863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00" name="方程式" r:id="rId21" imgW="1091726" imgH="431613" progId="Equation.3">
                  <p:embed/>
                </p:oleObj>
              </mc:Choice>
              <mc:Fallback>
                <p:oleObj name="方程式" r:id="rId21" imgW="1091726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9599" y="4292354"/>
                        <a:ext cx="2183452" cy="8632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群組 9"/>
          <p:cNvGrpSpPr>
            <a:grpSpLocks noChangeAspect="1"/>
          </p:cNvGrpSpPr>
          <p:nvPr/>
        </p:nvGrpSpPr>
        <p:grpSpPr bwMode="auto">
          <a:xfrm>
            <a:off x="1187624" y="5106109"/>
            <a:ext cx="4227672" cy="1635259"/>
            <a:chOff x="1408666" y="2906441"/>
            <a:chExt cx="4554916" cy="2220389"/>
          </a:xfrm>
        </p:grpSpPr>
        <p:graphicFrame>
          <p:nvGraphicFramePr>
            <p:cNvPr id="34" name="物件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18213306"/>
                </p:ext>
              </p:extLst>
            </p:nvPr>
          </p:nvGraphicFramePr>
          <p:xfrm>
            <a:off x="1408666" y="2906441"/>
            <a:ext cx="4554916" cy="13618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801" name="方程式" r:id="rId23" imgW="1803240" imgH="583920" progId="Equation.3">
                    <p:embed/>
                  </p:oleObj>
                </mc:Choice>
                <mc:Fallback>
                  <p:oleObj name="方程式" r:id="rId23" imgW="1803240" imgH="5839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8666" y="2906441"/>
                          <a:ext cx="4554916" cy="13618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5" name="群組 8"/>
            <p:cNvGrpSpPr>
              <a:grpSpLocks/>
            </p:cNvGrpSpPr>
            <p:nvPr/>
          </p:nvGrpSpPr>
          <p:grpSpPr bwMode="auto">
            <a:xfrm>
              <a:off x="1783688" y="4441030"/>
              <a:ext cx="2743200" cy="685800"/>
              <a:chOff x="1705157" y="4441030"/>
              <a:chExt cx="2743200" cy="685800"/>
            </a:xfrm>
          </p:grpSpPr>
          <p:sp>
            <p:nvSpPr>
              <p:cNvPr id="37" name="Line 4"/>
              <p:cNvSpPr>
                <a:spLocks noChangeShapeType="1"/>
              </p:cNvSpPr>
              <p:nvPr/>
            </p:nvSpPr>
            <p:spPr bwMode="auto">
              <a:xfrm flipV="1">
                <a:off x="1705157" y="4441030"/>
                <a:ext cx="0" cy="6858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8" name="Line 5"/>
              <p:cNvSpPr>
                <a:spLocks noChangeShapeType="1"/>
              </p:cNvSpPr>
              <p:nvPr/>
            </p:nvSpPr>
            <p:spPr bwMode="auto">
              <a:xfrm flipV="1">
                <a:off x="4448357" y="4441030"/>
                <a:ext cx="0" cy="6858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9" name="Line 6"/>
              <p:cNvSpPr>
                <a:spLocks noChangeShapeType="1"/>
              </p:cNvSpPr>
              <p:nvPr/>
            </p:nvSpPr>
            <p:spPr bwMode="auto">
              <a:xfrm>
                <a:off x="1705157" y="5126830"/>
                <a:ext cx="274320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36" name="文字方塊 7"/>
            <p:cNvSpPr txBox="1">
              <a:spLocks noChangeArrowheads="1"/>
            </p:cNvSpPr>
            <p:nvPr/>
          </p:nvSpPr>
          <p:spPr bwMode="auto">
            <a:xfrm>
              <a:off x="2935816" y="4524893"/>
              <a:ext cx="372218" cy="461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kumimoji="0" lang="en-US" altLang="zh-TW" sz="2400" i="1" dirty="0">
                  <a:latin typeface="Times New Roman" pitchFamily="18" charset="0"/>
                  <a:cs typeface="Times New Roman" pitchFamily="18" charset="0"/>
                </a:rPr>
                <a:t>F</a:t>
              </a:r>
              <a:endParaRPr kumimoji="0" lang="zh-TW" alt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0856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8640"/>
            <a:ext cx="6857780" cy="6480720"/>
          </a:xfrm>
          <a:prstGeom prst="rect">
            <a:avLst/>
          </a:prstGeom>
          <a:scene3d>
            <a:camera prst="orthographicFront">
              <a:rot lat="0" lon="0" rev="2159400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26" name="物件 1"/>
          <p:cNvGraphicFramePr>
            <a:graphicFrameLocks noChangeAspect="1"/>
          </p:cNvGraphicFramePr>
          <p:nvPr/>
        </p:nvGraphicFramePr>
        <p:xfrm>
          <a:off x="930275" y="1993900"/>
          <a:ext cx="4562475" cy="226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379" name="方程式" r:id="rId4" imgW="1866090" imgH="1002865" progId="Equation.3">
                  <p:embed/>
                </p:oleObj>
              </mc:Choice>
              <mc:Fallback>
                <p:oleObj name="方程式" r:id="rId4" imgW="1866090" imgH="1002865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275" y="1993900"/>
                        <a:ext cx="4562475" cy="226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0" y="0"/>
            <a:ext cx="9144000" cy="1938338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4000" b="1" u="sng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Unified Framework</a:t>
            </a:r>
          </a:p>
          <a:p>
            <a:pPr marL="742950" indent="-285750" fontAlgn="auto"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Discrete time values with spectra periodic in </a:t>
            </a:r>
          </a:p>
          <a:p>
            <a:pPr marL="748800" fontAlgn="auto">
              <a:spcBef>
                <a:spcPts val="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frequency domain: case &lt;D&gt; </a:t>
            </a:r>
          </a:p>
        </p:txBody>
      </p:sp>
      <p:sp>
        <p:nvSpPr>
          <p:cNvPr id="77828" name="矩形 3"/>
          <p:cNvSpPr>
            <a:spLocks noChangeArrowheads="1"/>
          </p:cNvSpPr>
          <p:nvPr/>
        </p:nvSpPr>
        <p:spPr bwMode="auto">
          <a:xfrm>
            <a:off x="0" y="4221163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19138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</a:pP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(4.9) becomes</a:t>
            </a:r>
            <a:endParaRPr kumimoji="0" lang="en-US" altLang="zh-TW" sz="2800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5919788"/>
            <a:ext cx="9144000" cy="954087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720000" fontAlgn="auto">
              <a:spcBef>
                <a:spcPts val="0"/>
              </a:spcBef>
              <a:spcAft>
                <a:spcPts val="0"/>
              </a:spcAft>
              <a:buSzPct val="70000"/>
              <a:defRPr/>
            </a:pPr>
            <a:r>
              <a:rPr kumimoji="0" lang="en-US" altLang="zh-TW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Note : </a:t>
            </a:r>
            <a:r>
              <a:rPr kumimoji="0" lang="el-GR" altLang="zh-TW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kumimoji="0" lang="en-US" altLang="zh-TW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in rad/sec for continuous-time but in rad for </a:t>
            </a:r>
          </a:p>
          <a:p>
            <a:pPr marL="1692000" fontAlgn="auto">
              <a:spcBef>
                <a:spcPts val="0"/>
              </a:spcBef>
              <a:spcAft>
                <a:spcPts val="0"/>
              </a:spcAft>
              <a:buSzPct val="70000"/>
              <a:defRPr/>
            </a:pPr>
            <a:r>
              <a:rPr kumimoji="0" lang="en-US" altLang="zh-TW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discrete-time</a:t>
            </a:r>
            <a:endParaRPr kumimoji="0" lang="en-US" altLang="zh-TW" sz="2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7830" name="物件 2"/>
          <p:cNvGraphicFramePr>
            <a:graphicFrameLocks noChangeAspect="1"/>
          </p:cNvGraphicFramePr>
          <p:nvPr/>
        </p:nvGraphicFramePr>
        <p:xfrm>
          <a:off x="1133475" y="4581525"/>
          <a:ext cx="332105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380" name="方程式" r:id="rId6" imgW="1409088" imgH="431613" progId="Equation.3">
                  <p:embed/>
                </p:oleObj>
              </mc:Choice>
              <mc:Fallback>
                <p:oleObj name="方程式" r:id="rId6" imgW="1409088" imgH="431613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3475" y="4581525"/>
                        <a:ext cx="332105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31" name="矩形 7"/>
          <p:cNvSpPr>
            <a:spLocks noChangeArrowheads="1"/>
          </p:cNvSpPr>
          <p:nvPr/>
        </p:nvSpPr>
        <p:spPr bwMode="auto">
          <a:xfrm>
            <a:off x="0" y="4778375"/>
            <a:ext cx="9144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57594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</a:pP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(5.9) </a:t>
            </a:r>
            <a:endParaRPr kumimoji="0" lang="en-US" altLang="zh-TW" sz="2800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832" name="Text Box 4"/>
          <p:cNvSpPr txBox="1">
            <a:spLocks noChangeArrowheads="1"/>
          </p:cNvSpPr>
          <p:nvPr/>
        </p:nvSpPr>
        <p:spPr bwMode="auto">
          <a:xfrm>
            <a:off x="755650" y="5445125"/>
            <a:ext cx="6337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>
                <a:latin typeface="Times New Roman" pitchFamily="18" charset="0"/>
                <a:cs typeface="Times New Roman" pitchFamily="18" charset="0"/>
              </a:rPr>
              <a:t>Case &lt;D&gt; is a special case of Case &lt;A&gt;</a:t>
            </a:r>
            <a:endParaRPr lang="zh-TW" altLang="zh-TW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矩形 2"/>
          <p:cNvSpPr>
            <a:spLocks noChangeArrowheads="1"/>
          </p:cNvSpPr>
          <p:nvPr/>
        </p:nvSpPr>
        <p:spPr bwMode="auto">
          <a:xfrm>
            <a:off x="0" y="219373"/>
            <a:ext cx="9144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150000"/>
              </a:lnSpc>
            </a:pPr>
            <a:r>
              <a:rPr lang="en-US" altLang="zh-TW" sz="3600" b="1" u="sng" dirty="0">
                <a:solidFill>
                  <a:srgbClr val="000000"/>
                </a:solidFill>
                <a:latin typeface="Times New Roman" pitchFamily="18" charset="0"/>
              </a:rPr>
              <a:t>Time </a:t>
            </a:r>
            <a:r>
              <a:rPr lang="en-US" altLang="zh-TW" sz="3600" b="1" u="sng" dirty="0" smtClean="0">
                <a:solidFill>
                  <a:srgbClr val="000000"/>
                </a:solidFill>
                <a:latin typeface="Times New Roman" pitchFamily="18" charset="0"/>
              </a:rPr>
              <a:t>Expansion</a:t>
            </a:r>
            <a:r>
              <a:rPr lang="en-US" altLang="zh-TW" sz="36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zh-TW" sz="2600" dirty="0" smtClean="0">
                <a:solidFill>
                  <a:srgbClr val="FF0000"/>
                </a:solidFill>
                <a:latin typeface="Times New Roman"/>
              </a:rPr>
              <a:t>(</a:t>
            </a:r>
            <a:r>
              <a:rPr lang="en-US" altLang="zh-TW" sz="2600" dirty="0">
                <a:solidFill>
                  <a:srgbClr val="FF0000"/>
                </a:solidFill>
                <a:latin typeface="Times New Roman"/>
              </a:rPr>
              <a:t>p.41</a:t>
            </a:r>
            <a:r>
              <a:rPr lang="en-US" altLang="zh-TW" sz="3600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altLang="zh-TW" sz="2600" dirty="0">
                <a:solidFill>
                  <a:srgbClr val="FF0000"/>
                </a:solidFill>
                <a:latin typeface="Times New Roman"/>
              </a:rPr>
              <a:t>of </a:t>
            </a:r>
            <a:r>
              <a:rPr lang="en-US" altLang="zh-TW" sz="2600" dirty="0" smtClean="0">
                <a:solidFill>
                  <a:srgbClr val="FF0000"/>
                </a:solidFill>
                <a:latin typeface="Times New Roman"/>
              </a:rPr>
              <a:t>5.0)</a:t>
            </a:r>
            <a:endParaRPr kumimoji="0" lang="en-US" altLang="zh-TW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5004048" y="2306545"/>
                <a:ext cx="2727198" cy="839204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20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000" b="0" i="1" smtClean="0"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[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]</m:t>
                          </m:r>
                        </m:e>
                      </m:nary>
                      <m:r>
                        <a:rPr lang="zh-TW" altLang="en-US" sz="2000" b="0" i="1" smtClean="0">
                          <a:latin typeface="Cambria Math"/>
                        </a:rPr>
                        <m:t>𝛿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−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𝑛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2306545"/>
                <a:ext cx="2727198" cy="83920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群組 40"/>
          <p:cNvGrpSpPr/>
          <p:nvPr/>
        </p:nvGrpSpPr>
        <p:grpSpPr>
          <a:xfrm>
            <a:off x="1259632" y="1028433"/>
            <a:ext cx="6581602" cy="1032415"/>
            <a:chOff x="1259632" y="1028433"/>
            <a:chExt cx="6581602" cy="1032415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632" y="1028433"/>
              <a:ext cx="6382512" cy="80467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字方塊 6"/>
                <p:cNvSpPr txBox="1"/>
                <p:nvPr/>
              </p:nvSpPr>
              <p:spPr>
                <a:xfrm>
                  <a:off x="3292790" y="1494551"/>
                  <a:ext cx="199090" cy="400110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000" b="0" i="1" smtClean="0">
                            <a:latin typeface="Cambria Math"/>
                          </a:rPr>
                          <m:t>𝑛</m:t>
                        </m:r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7" name="文字方塊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92790" y="1494551"/>
                  <a:ext cx="199090" cy="4001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30303" r="-606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字方塊 7"/>
                <p:cNvSpPr txBox="1"/>
                <p:nvPr/>
              </p:nvSpPr>
              <p:spPr>
                <a:xfrm>
                  <a:off x="7642144" y="1459839"/>
                  <a:ext cx="199090" cy="400110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000" b="0" i="1" smtClean="0">
                            <a:latin typeface="Cambria Math"/>
                          </a:rPr>
                          <m:t>𝑛</m:t>
                        </m:r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8" name="文字方塊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42144" y="1459839"/>
                  <a:ext cx="199090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34375" r="-625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文字方塊 2"/>
            <p:cNvSpPr txBox="1"/>
            <p:nvPr/>
          </p:nvSpPr>
          <p:spPr>
            <a:xfrm>
              <a:off x="2098327" y="1660738"/>
              <a:ext cx="10081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dirty="0" smtClean="0"/>
                <a:t>-1 0 1 2</a:t>
              </a:r>
              <a:endParaRPr lang="zh-TW" altLang="en-US" sz="2000" dirty="0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452949" y="1659894"/>
              <a:ext cx="22887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dirty="0" smtClean="0"/>
                <a:t>-3      0        3       6</a:t>
              </a:r>
              <a:endParaRPr lang="zh-TW" altLang="en-US" sz="2000" dirty="0"/>
            </a:p>
          </p:txBody>
        </p:sp>
      </p:grpSp>
      <p:sp>
        <p:nvSpPr>
          <p:cNvPr id="11" name="文字方塊 6"/>
          <p:cNvSpPr txBox="1">
            <a:spLocks noChangeArrowheads="1"/>
          </p:cNvSpPr>
          <p:nvPr/>
        </p:nvSpPr>
        <p:spPr bwMode="auto">
          <a:xfrm>
            <a:off x="1475656" y="1916832"/>
            <a:ext cx="203634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2600" u="sng" dirty="0" smtClean="0">
                <a:latin typeface="Times New Roman" pitchFamily="18" charset="0"/>
                <a:cs typeface="Times New Roman" pitchFamily="18" charset="0"/>
              </a:rPr>
              <a:t>Discrete-time</a:t>
            </a:r>
            <a:endParaRPr kumimoji="0" lang="zh-TW" altLang="en-US" sz="2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文字方塊 6"/>
          <p:cNvSpPr txBox="1">
            <a:spLocks noChangeArrowheads="1"/>
          </p:cNvSpPr>
          <p:nvPr/>
        </p:nvSpPr>
        <p:spPr bwMode="auto">
          <a:xfrm>
            <a:off x="5004048" y="1916832"/>
            <a:ext cx="259228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2600" u="sng" dirty="0" smtClean="0">
                <a:latin typeface="Times New Roman" pitchFamily="18" charset="0"/>
                <a:cs typeface="Times New Roman" pitchFamily="18" charset="0"/>
              </a:rPr>
              <a:t>Continuous-time</a:t>
            </a:r>
            <a:endParaRPr kumimoji="0" lang="zh-TW" altLang="en-US" sz="2600" u="sng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1907704" y="2375448"/>
                <a:ext cx="6946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𝑥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[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𝑛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2375448"/>
                <a:ext cx="694679" cy="400110"/>
              </a:xfrm>
              <a:prstGeom prst="rect">
                <a:avLst/>
              </a:prstGeom>
              <a:blipFill rotWithShape="1">
                <a:blip r:embed="rId8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1691680" y="2805215"/>
                <a:ext cx="1728193" cy="844590"/>
              </a:xfrm>
              <a:prstGeom prst="rect">
                <a:avLst/>
              </a:prstGeom>
              <a:noFill/>
              <a:ln w="28575"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[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]</m:t>
                          </m:r>
                        </m:e>
                      </m:nary>
                      <m:sSup>
                        <m:sSup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2805215"/>
                <a:ext cx="1728193" cy="84459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5436095" y="3865829"/>
                <a:ext cx="1728193" cy="844590"/>
              </a:xfrm>
              <a:prstGeom prst="rect">
                <a:avLst/>
              </a:prstGeom>
              <a:noFill/>
              <a:ln w="28575"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[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]</m:t>
                          </m:r>
                        </m:e>
                      </m:nary>
                      <m:sSup>
                        <m:sSup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5" y="3865829"/>
                <a:ext cx="1728193" cy="84459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群組 46"/>
          <p:cNvGrpSpPr/>
          <p:nvPr/>
        </p:nvGrpSpPr>
        <p:grpSpPr>
          <a:xfrm>
            <a:off x="7159735" y="2564042"/>
            <a:ext cx="1744608" cy="852887"/>
            <a:chOff x="7159735" y="2564042"/>
            <a:chExt cx="1744608" cy="8528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字方塊 8"/>
                <p:cNvSpPr txBox="1"/>
                <p:nvPr/>
              </p:nvSpPr>
              <p:spPr>
                <a:xfrm>
                  <a:off x="7942838" y="2709043"/>
                  <a:ext cx="961505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𝐹</m:t>
                        </m:r>
                      </m:oMath>
                    </m:oMathPara>
                  </a14:m>
                  <a:endParaRPr lang="en-US" altLang="zh-TW" sz="2000" dirty="0" smtClean="0">
                    <a:solidFill>
                      <a:srgbClr val="002060"/>
                    </a:solidFill>
                  </a:endParaRPr>
                </a:p>
                <a:p>
                  <a:r>
                    <a:rPr lang="en-US" altLang="zh-TW" sz="2000" dirty="0" smtClean="0">
                      <a:solidFill>
                        <a:srgbClr val="002060"/>
                      </a:solidFill>
                    </a:rPr>
                    <a:t>(chap4)</a:t>
                  </a:r>
                  <a:endParaRPr lang="zh-TW" altLang="en-US" sz="20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文字方塊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2838" y="2709043"/>
                  <a:ext cx="961505" cy="707886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6962" r="-6329" b="-1367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弧形 16"/>
            <p:cNvSpPr/>
            <p:nvPr/>
          </p:nvSpPr>
          <p:spPr>
            <a:xfrm>
              <a:off x="7159735" y="2564042"/>
              <a:ext cx="873202" cy="791332"/>
            </a:xfrm>
            <a:prstGeom prst="arc">
              <a:avLst>
                <a:gd name="adj1" fmla="val 17251567"/>
                <a:gd name="adj2" fmla="val 2668844"/>
              </a:avLst>
            </a:prstGeom>
            <a:ln w="19050">
              <a:solidFill>
                <a:srgbClr val="00206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6" name="群組 45"/>
          <p:cNvGrpSpPr/>
          <p:nvPr/>
        </p:nvGrpSpPr>
        <p:grpSpPr>
          <a:xfrm>
            <a:off x="193830" y="2642449"/>
            <a:ext cx="1785882" cy="791584"/>
            <a:chOff x="193830" y="2642449"/>
            <a:chExt cx="1785882" cy="7915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字方塊 19"/>
                <p:cNvSpPr txBox="1"/>
                <p:nvPr/>
              </p:nvSpPr>
              <p:spPr>
                <a:xfrm>
                  <a:off x="193830" y="2726147"/>
                  <a:ext cx="961505" cy="707886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𝐹</m:t>
                        </m:r>
                      </m:oMath>
                    </m:oMathPara>
                  </a14:m>
                  <a:endParaRPr lang="en-US" altLang="zh-TW" sz="2000" dirty="0" smtClean="0">
                    <a:solidFill>
                      <a:srgbClr val="002060"/>
                    </a:solidFill>
                  </a:endParaRPr>
                </a:p>
                <a:p>
                  <a:r>
                    <a:rPr lang="en-US" altLang="zh-TW" sz="2000" dirty="0" smtClean="0">
                      <a:solidFill>
                        <a:srgbClr val="002060"/>
                      </a:solidFill>
                    </a:rPr>
                    <a:t>(chap5)</a:t>
                  </a:r>
                  <a:endParaRPr lang="zh-TW" altLang="en-US" sz="20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文字方塊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830" y="2726147"/>
                  <a:ext cx="961505" cy="707886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l="-6250" r="-5625" b="-13559"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弧形 20"/>
            <p:cNvSpPr/>
            <p:nvPr/>
          </p:nvSpPr>
          <p:spPr>
            <a:xfrm>
              <a:off x="1106510" y="2642449"/>
              <a:ext cx="873202" cy="791332"/>
            </a:xfrm>
            <a:prstGeom prst="arc">
              <a:avLst>
                <a:gd name="adj1" fmla="val 5847157"/>
                <a:gd name="adj2" fmla="val 12977722"/>
              </a:avLst>
            </a:prstGeom>
            <a:ln w="19050">
              <a:solidFill>
                <a:srgbClr val="00206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26" name="圖片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4742078"/>
            <a:ext cx="6492240" cy="740664"/>
          </a:xfrm>
          <a:prstGeom prst="rect">
            <a:avLst/>
          </a:prstGeom>
        </p:spPr>
      </p:pic>
      <p:grpSp>
        <p:nvGrpSpPr>
          <p:cNvPr id="32" name="群組 31"/>
          <p:cNvGrpSpPr/>
          <p:nvPr/>
        </p:nvGrpSpPr>
        <p:grpSpPr>
          <a:xfrm>
            <a:off x="2699792" y="5661248"/>
            <a:ext cx="2037430" cy="631196"/>
            <a:chOff x="564953" y="4725144"/>
            <a:chExt cx="2037430" cy="6311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字方塊 28"/>
                <p:cNvSpPr txBox="1"/>
                <p:nvPr/>
              </p:nvSpPr>
              <p:spPr>
                <a:xfrm>
                  <a:off x="564953" y="4725144"/>
                  <a:ext cx="2037430" cy="5908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000" b="0" i="1" smtClean="0">
                            <a:latin typeface="Cambria Math"/>
                          </a:rPr>
                          <m:t>𝑥</m:t>
                        </m:r>
                        <m:d>
                          <m:d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altLang="zh-TW" sz="20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groupChr>
                          <m:groupChrPr>
                            <m:chr m:val="↔"/>
                            <m:vertJc m:val="bot"/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2"/>
                              </m:rPr>
                              <a:rPr lang="en-US" altLang="zh-TW" sz="20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𝐹</m:t>
                            </m:r>
                            <m:r>
                              <a:rPr lang="en-US" altLang="zh-TW" sz="2000" b="0" i="1" smtClean="0">
                                <a:latin typeface="Cambria Math"/>
                              </a:rPr>
                              <m:t> </m:t>
                            </m:r>
                          </m:e>
                        </m:groupChr>
                        <m:r>
                          <a:rPr lang="en-US" altLang="zh-TW" sz="2000" b="0" i="1" smtClean="0">
                            <a:latin typeface="Cambria Math"/>
                          </a:rPr>
                          <m:t>  </m:t>
                        </m:r>
                        <m:box>
                          <m:box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0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TW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</m:d>
                              </m:den>
                            </m:f>
                            <m:r>
                              <a:rPr lang="en-US" altLang="zh-TW" sz="2000" b="0" i="1" smtClean="0">
                                <a:latin typeface="Cambria Math"/>
                              </a:rPr>
                              <m:t>  </m:t>
                            </m:r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𝑋</m:t>
                            </m:r>
                            <m:r>
                              <a:rPr lang="en-US" altLang="zh-TW" sz="2000" b="0" i="1" smtClean="0">
                                <a:latin typeface="Cambria Math"/>
                              </a:rPr>
                              <m:t> (</m:t>
                            </m:r>
                            <m:f>
                              <m:fPr>
                                <m:ctrlP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000" b="0" i="1" smtClean="0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zh-TW" altLang="en-US" sz="2000" b="0" i="1" smtClean="0">
                                    <a:latin typeface="Cambria Math"/>
                                  </a:rPr>
                                  <m:t>𝜔</m:t>
                                </m:r>
                              </m:num>
                              <m:den>
                                <m:r>
                                  <a:rPr lang="en-US" altLang="zh-TW" sz="2000" b="0" i="1" smtClean="0">
                                    <a:latin typeface="Cambria Math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en-US" altLang="zh-TW" sz="2000" b="0" i="1" smtClean="0">
                                <a:latin typeface="Cambria Math"/>
                              </a:rPr>
                              <m:t>)</m:t>
                            </m:r>
                          </m:e>
                        </m:box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29" name="文字方塊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4953" y="4725144"/>
                  <a:ext cx="2037430" cy="590867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橢圓 29"/>
            <p:cNvSpPr/>
            <p:nvPr/>
          </p:nvSpPr>
          <p:spPr>
            <a:xfrm>
              <a:off x="882658" y="4869160"/>
              <a:ext cx="206918" cy="36004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spAutoFit/>
            </a:bodyPr>
            <a:lstStyle/>
            <a:p>
              <a:pPr marL="457200" algn="ctr">
                <a:spcBef>
                  <a:spcPts val="600"/>
                </a:spcBef>
              </a:pPr>
              <a:endParaRPr lang="zh-TW" altLang="en-US" sz="3500" b="1" i="1" dirty="0">
                <a:latin typeface="Times New Roman" pitchFamily="18" charset="0"/>
                <a:ea typeface="新細明體" charset="-120"/>
                <a:cs typeface="Times New Roman" pitchFamily="18" charset="0"/>
              </a:endParaRPr>
            </a:p>
          </p:txBody>
        </p:sp>
        <p:sp>
          <p:nvSpPr>
            <p:cNvPr id="33" name="橢圓 32"/>
            <p:cNvSpPr>
              <a:spLocks noChangeAspect="1"/>
            </p:cNvSpPr>
            <p:nvPr/>
          </p:nvSpPr>
          <p:spPr>
            <a:xfrm>
              <a:off x="1605155" y="4841540"/>
              <a:ext cx="356400" cy="5148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spAutoFit/>
            </a:bodyPr>
            <a:lstStyle/>
            <a:p>
              <a:pPr marL="457200" algn="ctr">
                <a:spcBef>
                  <a:spcPts val="600"/>
                </a:spcBef>
              </a:pPr>
              <a:endParaRPr lang="zh-TW" altLang="en-US" sz="3500" b="1" i="1" dirty="0">
                <a:latin typeface="Times New Roman" pitchFamily="18" charset="0"/>
                <a:ea typeface="新細明體" charset="-120"/>
                <a:cs typeface="Times New Roman" pitchFamily="18" charset="0"/>
              </a:endParaRPr>
            </a:p>
          </p:txBody>
        </p:sp>
        <p:sp>
          <p:nvSpPr>
            <p:cNvPr id="34" name="橢圓 33"/>
            <p:cNvSpPr/>
            <p:nvPr/>
          </p:nvSpPr>
          <p:spPr>
            <a:xfrm>
              <a:off x="2269353" y="5091079"/>
              <a:ext cx="206918" cy="2160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spAutoFit/>
            </a:bodyPr>
            <a:lstStyle/>
            <a:p>
              <a:pPr marL="457200" algn="ctr">
                <a:spcBef>
                  <a:spcPts val="600"/>
                </a:spcBef>
              </a:pPr>
              <a:endParaRPr lang="zh-TW" altLang="en-US" sz="3500" b="1" i="1" dirty="0">
                <a:latin typeface="Times New Roman" pitchFamily="18" charset="0"/>
                <a:ea typeface="新細明體" charset="-120"/>
                <a:cs typeface="Times New Roman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/>
              <p:cNvSpPr txBox="1"/>
              <p:nvPr/>
            </p:nvSpPr>
            <p:spPr>
              <a:xfrm>
                <a:off x="2699792" y="6327138"/>
                <a:ext cx="2037430" cy="431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</a:rPr>
                      <m:t>𝑎</m:t>
                    </m:r>
                    <m:r>
                      <a:rPr lang="en-US" altLang="zh-TW" sz="2000" b="0" i="1" smtClean="0">
                        <a:latin typeface="Cambria Math"/>
                      </a:rPr>
                      <m:t>=</m:t>
                    </m:r>
                    <m:box>
                      <m:box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0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𝑘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TW" sz="2000" dirty="0" smtClean="0"/>
                  <a:t> , k=integer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6327138"/>
                <a:ext cx="2037430" cy="431721"/>
              </a:xfrm>
              <a:prstGeom prst="rect">
                <a:avLst/>
              </a:prstGeom>
              <a:blipFill rotWithShape="1">
                <a:blip r:embed="rId16"/>
                <a:stretch>
                  <a:fillRect t="-5634" b="-1831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橢圓 34"/>
          <p:cNvSpPr>
            <a:spLocks noChangeAspect="1"/>
          </p:cNvSpPr>
          <p:nvPr/>
        </p:nvSpPr>
        <p:spPr>
          <a:xfrm>
            <a:off x="3970535" y="5462206"/>
            <a:ext cx="345600" cy="3456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zh-TW" sz="2200" dirty="0" smtClean="0">
                <a:solidFill>
                  <a:srgbClr val="FF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?</a:t>
            </a:r>
            <a:endParaRPr lang="zh-TW" altLang="en-US" sz="2200" dirty="0">
              <a:solidFill>
                <a:srgbClr val="FF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cxnSp>
        <p:nvCxnSpPr>
          <p:cNvPr id="38" name="直線單箭頭接點 37"/>
          <p:cNvCxnSpPr/>
          <p:nvPr/>
        </p:nvCxnSpPr>
        <p:spPr>
          <a:xfrm flipV="1">
            <a:off x="2915816" y="6165304"/>
            <a:ext cx="190623" cy="28803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/>
              <p:cNvSpPr txBox="1"/>
              <p:nvPr/>
            </p:nvSpPr>
            <p:spPr>
              <a:xfrm>
                <a:off x="3690970" y="5095916"/>
                <a:ext cx="199090" cy="40011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42" name="文字方塊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0970" y="5095916"/>
                <a:ext cx="199090" cy="400110"/>
              </a:xfrm>
              <a:prstGeom prst="rect">
                <a:avLst/>
              </a:prstGeom>
              <a:blipFill rotWithShape="1">
                <a:blip r:embed="rId17"/>
                <a:stretch>
                  <a:fillRect l="-3636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/>
              <p:cNvSpPr txBox="1"/>
              <p:nvPr/>
            </p:nvSpPr>
            <p:spPr>
              <a:xfrm>
                <a:off x="7843293" y="5095916"/>
                <a:ext cx="199090" cy="40011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43" name="文字方塊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3293" y="5095916"/>
                <a:ext cx="199090" cy="400110"/>
              </a:xfrm>
              <a:prstGeom prst="rect">
                <a:avLst/>
              </a:prstGeom>
              <a:blipFill rotWithShape="1">
                <a:blip r:embed="rId18"/>
                <a:stretch>
                  <a:fillRect l="-4062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文字方塊 43"/>
          <p:cNvSpPr txBox="1"/>
          <p:nvPr/>
        </p:nvSpPr>
        <p:spPr>
          <a:xfrm>
            <a:off x="2420067" y="5299278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-1 0 1 2</a:t>
            </a:r>
            <a:endParaRPr lang="zh-TW" altLang="en-US" sz="2000" dirty="0"/>
          </a:p>
        </p:txBody>
      </p:sp>
      <p:sp>
        <p:nvSpPr>
          <p:cNvPr id="45" name="文字方塊 44"/>
          <p:cNvSpPr txBox="1"/>
          <p:nvPr/>
        </p:nvSpPr>
        <p:spPr>
          <a:xfrm>
            <a:off x="5927095" y="5264566"/>
            <a:ext cx="1891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-3      0     3      6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/>
              <p:cNvSpPr txBox="1"/>
              <p:nvPr/>
            </p:nvSpPr>
            <p:spPr>
              <a:xfrm>
                <a:off x="4932040" y="4072680"/>
                <a:ext cx="39604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文字方塊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4072680"/>
                <a:ext cx="396044" cy="430887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向右箭號 36"/>
          <p:cNvSpPr/>
          <p:nvPr/>
        </p:nvSpPr>
        <p:spPr>
          <a:xfrm rot="1836761">
            <a:off x="3790515" y="2492896"/>
            <a:ext cx="525620" cy="36004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457200" algn="ctr">
              <a:spcBef>
                <a:spcPts val="600"/>
              </a:spcBef>
            </a:pPr>
            <a:endParaRPr lang="zh-TW" altLang="en-US" sz="3500" b="1" i="1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文字方塊 38"/>
              <p:cNvSpPr txBox="1"/>
              <p:nvPr/>
            </p:nvSpPr>
            <p:spPr>
              <a:xfrm>
                <a:off x="4499992" y="3023547"/>
                <a:ext cx="3600039" cy="842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{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TW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TW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  <m:sup/>
                            <m:e>
                              <m:r>
                                <a:rPr lang="en-US" altLang="zh-TW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nary>
                          <m:r>
                            <a:rPr lang="zh-TW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𝛿</m:t>
                          </m:r>
                        </m:e>
                      </m:nary>
                      <m:r>
                        <a:rPr lang="en-US" altLang="zh-TW" sz="20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−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𝑛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)}</m:t>
                      </m:r>
                      <m:sSup>
                        <m:sSup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zh-TW" alt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𝑑𝑡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9" name="文字方塊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3023547"/>
                <a:ext cx="3600039" cy="84228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131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2170113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4000" b="1" u="sng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Unified Framework</a:t>
            </a:r>
          </a:p>
          <a:p>
            <a:pPr marL="7429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Both discrete/periodic in time/frequency domain: </a:t>
            </a:r>
          </a:p>
          <a:p>
            <a:pPr marL="741600" fontAlgn="auto">
              <a:spcBef>
                <a:spcPts val="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case &lt;B&gt; -- case &lt;C&gt; plus case &lt;D&gt;</a:t>
            </a:r>
          </a:p>
        </p:txBody>
      </p:sp>
      <p:sp>
        <p:nvSpPr>
          <p:cNvPr id="78851" name="矩形 2"/>
          <p:cNvSpPr>
            <a:spLocks noChangeArrowheads="1"/>
          </p:cNvSpPr>
          <p:nvPr/>
        </p:nvSpPr>
        <p:spPr bwMode="auto">
          <a:xfrm>
            <a:off x="0" y="2112963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19138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</a:pP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periodic and discrete, summation over a period of 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graphicFrame>
        <p:nvGraphicFramePr>
          <p:cNvPr id="78852" name="物件 3"/>
          <p:cNvGraphicFramePr>
            <a:graphicFrameLocks noChangeAspect="1"/>
          </p:cNvGraphicFramePr>
          <p:nvPr/>
        </p:nvGraphicFramePr>
        <p:xfrm>
          <a:off x="962025" y="2540000"/>
          <a:ext cx="4075113" cy="185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76" name="方程式" r:id="rId4" imgW="1854200" imgH="914400" progId="Equation.3">
                  <p:embed/>
                </p:oleObj>
              </mc:Choice>
              <mc:Fallback>
                <p:oleObj name="方程式" r:id="rId4" imgW="1854200" imgH="9144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025" y="2540000"/>
                        <a:ext cx="4075113" cy="185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3" name="矩形 4"/>
          <p:cNvSpPr>
            <a:spLocks noChangeArrowheads="1"/>
          </p:cNvSpPr>
          <p:nvPr/>
        </p:nvSpPr>
        <p:spPr bwMode="auto">
          <a:xfrm>
            <a:off x="0" y="4524375"/>
            <a:ext cx="9144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19138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</a:pPr>
            <a:r>
              <a:rPr kumimoji="0"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(4.8) becomes			(4.9) becomes</a:t>
            </a:r>
            <a:endParaRPr kumimoji="0" lang="en-US" altLang="zh-TW" sz="2600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8854" name="物件 5"/>
          <p:cNvGraphicFramePr>
            <a:graphicFrameLocks noChangeAspect="1"/>
          </p:cNvGraphicFramePr>
          <p:nvPr/>
        </p:nvGraphicFramePr>
        <p:xfrm>
          <a:off x="763588" y="5300663"/>
          <a:ext cx="2897187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77" name="方程式" r:id="rId6" imgW="1155700" imgH="342900" progId="Equation.3">
                  <p:embed/>
                </p:oleObj>
              </mc:Choice>
              <mc:Fallback>
                <p:oleObj name="方程式" r:id="rId6" imgW="1155700" imgH="3429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588" y="5300663"/>
                        <a:ext cx="2897187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5" name="矩形 6"/>
          <p:cNvSpPr>
            <a:spLocks noChangeArrowheads="1"/>
          </p:cNvSpPr>
          <p:nvPr/>
        </p:nvSpPr>
        <p:spPr bwMode="auto">
          <a:xfrm>
            <a:off x="0" y="6176963"/>
            <a:ext cx="9144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1690688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</a:pPr>
            <a:r>
              <a:rPr kumimoji="0"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(3.94)				    (3.95) </a:t>
            </a:r>
            <a:endParaRPr kumimoji="0" lang="en-US" altLang="zh-TW" sz="2600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8856" name="物件 8"/>
          <p:cNvGraphicFramePr>
            <a:graphicFrameLocks noChangeAspect="1"/>
          </p:cNvGraphicFramePr>
          <p:nvPr/>
        </p:nvGraphicFramePr>
        <p:xfrm>
          <a:off x="4646613" y="5175250"/>
          <a:ext cx="3548062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78" name="方程式" r:id="rId8" imgW="1422400" imgH="381000" progId="Equation.3">
                  <p:embed/>
                </p:oleObj>
              </mc:Choice>
              <mc:Fallback>
                <p:oleObj name="方程式" r:id="rId8" imgW="1422400" imgH="381000" progId="Equation.3">
                  <p:embed/>
                  <p:pic>
                    <p:nvPicPr>
                      <p:cNvPr id="0" name="物件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6613" y="5175250"/>
                        <a:ext cx="3548062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3786188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4000" b="1" u="sng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Unified Framework</a:t>
            </a:r>
          </a:p>
          <a:p>
            <a:pPr marL="7429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Cases &lt;B&gt; &lt;C&gt; &lt;D&gt; are special cases of case &lt;A&gt;</a:t>
            </a:r>
          </a:p>
          <a:p>
            <a:pPr marL="741600" fontAlgn="auto">
              <a:spcBef>
                <a:spcPts val="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Dualities &lt;B&gt;, &lt;C&gt;/&lt;D&gt; are special case of Duality &lt;A&gt;</a:t>
            </a:r>
          </a:p>
          <a:p>
            <a:pPr marL="7429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Vector Space Interpretation</a:t>
            </a:r>
          </a:p>
          <a:p>
            <a:pPr marL="741600" fontAlgn="auto">
              <a:spcBef>
                <a:spcPts val="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----similarly unified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矩形 2"/>
          <p:cNvSpPr>
            <a:spLocks noChangeArrowheads="1"/>
          </p:cNvSpPr>
          <p:nvPr/>
        </p:nvSpPr>
        <p:spPr bwMode="auto">
          <a:xfrm>
            <a:off x="0" y="-3399"/>
            <a:ext cx="9144000" cy="120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lang="en-US" altLang="zh-TW" sz="3600" b="1" u="sng" dirty="0">
                <a:solidFill>
                  <a:srgbClr val="000000"/>
                </a:solidFill>
                <a:latin typeface="Times New Roman" pitchFamily="18" charset="0"/>
              </a:rPr>
              <a:t>Summary and Duality</a:t>
            </a:r>
            <a:r>
              <a:rPr lang="en-US" altLang="zh-TW" sz="3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zh-TW" sz="2600" dirty="0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en-US" altLang="zh-TW" sz="2600" dirty="0" smtClean="0">
                <a:solidFill>
                  <a:srgbClr val="FF0000"/>
                </a:solidFill>
                <a:latin typeface="Times New Roman" pitchFamily="18" charset="0"/>
              </a:rPr>
              <a:t>p.1 </a:t>
            </a:r>
            <a:r>
              <a:rPr lang="en-US" altLang="zh-TW" sz="2600" dirty="0">
                <a:solidFill>
                  <a:srgbClr val="FF0000"/>
                </a:solidFill>
                <a:latin typeface="Times New Roman" pitchFamily="18" charset="0"/>
              </a:rPr>
              <a:t>of 5.0)</a:t>
            </a:r>
            <a:endParaRPr lang="en-US" altLang="zh-TW" sz="3600" b="1" u="sng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092153"/>
              </p:ext>
            </p:extLst>
          </p:nvPr>
        </p:nvGraphicFramePr>
        <p:xfrm>
          <a:off x="539551" y="1969170"/>
          <a:ext cx="8064897" cy="34040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altLang="zh-TW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Chap</a:t>
                      </a:r>
                      <a:r>
                        <a:rPr lang="en-US" altLang="zh-TW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altLang="zh-TW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Periodic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Fourier Series</a:t>
                      </a:r>
                      <a:endParaRPr lang="zh-TW" alt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altLang="zh-TW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Chap</a:t>
                      </a:r>
                      <a:r>
                        <a:rPr lang="en-US" altLang="zh-TW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altLang="zh-TW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Aperiodic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altLang="zh-TW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Fourier Transform </a:t>
                      </a:r>
                      <a:endParaRPr lang="zh-TW" alt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altLang="zh-TW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Chap</a:t>
                      </a:r>
                      <a:r>
                        <a:rPr lang="en-US" altLang="zh-TW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altLang="zh-TW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Aperiodic 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altLang="zh-TW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Fourier Transform </a:t>
                      </a:r>
                      <a:endParaRPr lang="zh-TW" alt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3675">
                <a:tc>
                  <a:txBody>
                    <a:bodyPr/>
                    <a:lstStyle/>
                    <a:p>
                      <a:pPr algn="l"/>
                      <a:endParaRPr lang="zh-TW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3675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向右箭號圖說文字 5"/>
              <p:cNvSpPr/>
              <p:nvPr/>
            </p:nvSpPr>
            <p:spPr>
              <a:xfrm>
                <a:off x="611560" y="3241551"/>
                <a:ext cx="2849840" cy="830997"/>
              </a:xfrm>
              <a:prstGeom prst="rightArrowCallout">
                <a:avLst>
                  <a:gd name="adj1" fmla="val 19972"/>
                  <a:gd name="adj2" fmla="val 16705"/>
                  <a:gd name="adj3" fmla="val 14915"/>
                  <a:gd name="adj4" fmla="val 88206"/>
                </a:avLst>
              </a:prstGeom>
              <a:ln w="19050">
                <a:solidFill>
                  <a:srgbClr val="0070C0"/>
                </a:solidFill>
              </a:ln>
            </p:spPr>
            <p:txBody>
              <a:bodyPr rtlCol="0" anchor="ctr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altLang="zh-TW" sz="2400" dirty="0" smtClean="0"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Continuous </a:t>
                </a:r>
                <a:r>
                  <a:rPr lang="en-US" altLang="zh-TW" sz="2400" dirty="0" smtClean="0">
                    <a:solidFill>
                      <a:srgbClr val="FF0000"/>
                    </a:solidFill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&lt;C&gt;</a:t>
                </a:r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  <a:ea typeface="新細明體" charset="-120"/>
                          <a:cs typeface="Times New Roman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新細明體" charset="-12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/>
                              <a:ea typeface="新細明體" charset="-120"/>
                              <a:cs typeface="Times New Roman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/>
                          <a:ea typeface="新細明體" charset="-120"/>
                          <a:cs typeface="Times New Roman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/>
                          <a:ea typeface="新細明體" charset="-120"/>
                          <a:cs typeface="Times New Roman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/>
                          <a:ea typeface="新細明體" charset="-120"/>
                          <a:cs typeface="Times New Roman" pitchFamily="18" charset="0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/>
                          <a:ea typeface="新細明體" charset="-120"/>
                          <a:cs typeface="Times New Roman" pitchFamily="18" charset="0"/>
                        </a:rPr>
                        <m:t>𝑡</m:t>
                      </m:r>
                      <m:r>
                        <a:rPr lang="en-US" altLang="zh-TW" sz="2400" b="0" i="1" smtClean="0">
                          <a:latin typeface="Cambria Math"/>
                          <a:ea typeface="新細明體" charset="-120"/>
                          <a:cs typeface="Times New Roman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/>
                          <a:ea typeface="新細明體" charset="-120"/>
                          <a:cs typeface="Times New Roman" pitchFamily="18" charset="0"/>
                        </a:rPr>
                        <m:t>𝑇</m:t>
                      </m:r>
                      <m:r>
                        <a:rPr lang="en-US" altLang="zh-TW" sz="2400" b="0" i="1" smtClean="0">
                          <a:latin typeface="Cambria Math"/>
                          <a:ea typeface="新細明體" charset="-120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400" dirty="0">
                  <a:latin typeface="Times New Roman" pitchFamily="18" charset="0"/>
                  <a:ea typeface="新細明體" charset="-12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向右箭號圖說文字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241551"/>
                <a:ext cx="2849840" cy="830997"/>
              </a:xfrm>
              <a:prstGeom prst="rightArrowCallout">
                <a:avLst>
                  <a:gd name="adj1" fmla="val 19972"/>
                  <a:gd name="adj2" fmla="val 16705"/>
                  <a:gd name="adj3" fmla="val 14915"/>
                  <a:gd name="adj4" fmla="val 88206"/>
                </a:avLst>
              </a:prstGeom>
              <a:blipFill rotWithShape="1">
                <a:blip r:embed="rId3"/>
                <a:stretch>
                  <a:fillRect l="-2972" t="-5036" b="-8633"/>
                </a:stretch>
              </a:blipFill>
              <a:ln w="190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3461400" y="3054307"/>
                <a:ext cx="2232248" cy="2246400"/>
              </a:xfrm>
              <a:prstGeom prst="rect">
                <a:avLst/>
              </a:prstGeom>
              <a:noFill/>
              <a:ln w="1905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endParaRPr lang="en-US" altLang="zh-TW" sz="2400" i="1" dirty="0" smtClean="0">
                  <a:latin typeface="Cambria Math"/>
                  <a:cs typeface="Times New Roman" pitchFamily="18" charset="0"/>
                </a:endParaRPr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/>
                              <a:cs typeface="Times New Roman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40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↔</m:t>
                      </m:r>
                      <m:r>
                        <a:rPr lang="en-US" altLang="zh-TW" sz="2400" b="0" i="1" smtClean="0">
                          <a:latin typeface="Cambria Math"/>
                          <a:cs typeface="Times New Roman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/>
                              <a:cs typeface="Times New Roman" pitchFamily="18" charset="0"/>
                            </a:rPr>
                            <m:t>𝑗</m:t>
                          </m:r>
                          <m:r>
                            <a:rPr lang="zh-TW" altLang="en-US" sz="2400" b="0" i="1" smtClean="0"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en-US" altLang="zh-TW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spcBef>
                    <a:spcPts val="600"/>
                  </a:spcBef>
                </a:pPr>
                <a:r>
                  <a:rPr lang="en-US" altLang="zh-TW" sz="24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&lt;A&gt;</a:t>
                </a:r>
                <a:endParaRPr lang="en-US" altLang="zh-TW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ts val="600"/>
                  </a:spcBef>
                </a:pPr>
                <a:endParaRPr lang="en-US" altLang="zh-TW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ts val="600"/>
                  </a:spcBef>
                </a:pPr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1400" y="3054307"/>
                <a:ext cx="2232248" cy="22464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190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6156940" y="3054808"/>
                <a:ext cx="2232248" cy="2246400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endParaRPr lang="en-US" altLang="zh-TW" sz="2400" i="1" dirty="0" smtClean="0">
                  <a:solidFill>
                    <a:srgbClr val="FF0000"/>
                  </a:solidFill>
                  <a:latin typeface="Cambria Math"/>
                  <a:cs typeface="Times New Roman" pitchFamily="18" charset="0"/>
                </a:endParaRPr>
              </a:p>
              <a:p>
                <a:pPr algn="ctr">
                  <a:spcBef>
                    <a:spcPts val="600"/>
                  </a:spcBef>
                </a:pPr>
                <a:endParaRPr lang="en-US" altLang="zh-TW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spcBef>
                    <a:spcPts val="600"/>
                  </a:spcBef>
                </a:pPr>
                <a:endParaRPr lang="en-US" altLang="zh-TW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spcBef>
                    <a:spcPts val="600"/>
                  </a:spcBef>
                </a:pPr>
                <a:r>
                  <a:rPr lang="en-US" altLang="zh-TW" sz="24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&lt;D&gt;</a:t>
                </a:r>
                <a:endParaRPr lang="en-US" altLang="zh-TW" sz="2400" i="1" dirty="0">
                  <a:solidFill>
                    <a:srgbClr val="FF0000"/>
                  </a:solidFill>
                  <a:latin typeface="Cambria Math"/>
                  <a:cs typeface="Times New Roman" pitchFamily="18" charset="0"/>
                </a:endParaRPr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[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𝑛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]↔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𝑋</m:t>
                      </m:r>
                      <m:r>
                        <a:rPr lang="en-US" altLang="zh-TW" sz="2400" i="1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𝑗</m:t>
                          </m:r>
                          <m:r>
                            <a:rPr lang="zh-TW" alt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sup>
                      </m:sSup>
                      <m:r>
                        <a:rPr lang="en-US" altLang="zh-TW" sz="2400" i="1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940" y="3054808"/>
                <a:ext cx="2232248" cy="22464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向右箭號圖說文字 8"/>
              <p:cNvSpPr/>
              <p:nvPr/>
            </p:nvSpPr>
            <p:spPr>
              <a:xfrm>
                <a:off x="611560" y="4481075"/>
                <a:ext cx="5522520" cy="830997"/>
              </a:xfrm>
              <a:prstGeom prst="rightArrowCallout">
                <a:avLst>
                  <a:gd name="adj1" fmla="val 29788"/>
                  <a:gd name="adj2" fmla="val 22642"/>
                  <a:gd name="adj3" fmla="val 18319"/>
                  <a:gd name="adj4" fmla="val 45093"/>
                </a:avLst>
              </a:prstGeom>
              <a:ln w="19050">
                <a:solidFill>
                  <a:srgbClr val="FF0000"/>
                </a:solidFill>
              </a:ln>
            </p:spPr>
            <p:txBody>
              <a:bodyPr rIns="90000" rtlCol="0" anchor="ctr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altLang="zh-TW" sz="2400" dirty="0" smtClean="0">
                    <a:latin typeface="Times New Roman" pitchFamily="18" charset="0"/>
                    <a:cs typeface="Times New Roman" pitchFamily="18" charset="0"/>
                  </a:rPr>
                  <a:t>Discrete      </a:t>
                </a:r>
                <a:r>
                  <a:rPr lang="en-US" altLang="zh-TW" sz="24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&lt;B&gt;</a:t>
                </a:r>
                <a:endParaRPr lang="en-US" altLang="zh-TW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/>
                          <a:cs typeface="Times New Roman" pitchFamily="18" charset="0"/>
                        </a:rPr>
                        <m:t>[</m:t>
                      </m:r>
                      <m:r>
                        <a:rPr lang="en-US" altLang="zh-TW" sz="2400" b="0" i="1" smtClean="0">
                          <a:latin typeface="Cambria Math"/>
                          <a:cs typeface="Times New Roman" pitchFamily="18" charset="0"/>
                        </a:rPr>
                        <m:t>𝑛</m:t>
                      </m:r>
                      <m:r>
                        <a:rPr lang="en-US" altLang="zh-TW" sz="2400" b="0" i="1" smtClean="0">
                          <a:latin typeface="Cambria Math"/>
                          <a:cs typeface="Times New Roman" pitchFamily="18" charset="0"/>
                        </a:rPr>
                        <m:t>]=</m:t>
                      </m:r>
                      <m:r>
                        <a:rPr lang="en-US" altLang="zh-TW" sz="2400" b="0" i="1" smtClean="0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/>
                          <a:cs typeface="Times New Roman" pitchFamily="18" charset="0"/>
                        </a:rPr>
                        <m:t>[</m:t>
                      </m:r>
                      <m:r>
                        <a:rPr lang="en-US" altLang="zh-TW" sz="2400" b="0" i="1" smtClean="0">
                          <a:latin typeface="Cambria Math"/>
                          <a:cs typeface="Times New Roman" pitchFamily="18" charset="0"/>
                        </a:rPr>
                        <m:t>𝑛</m:t>
                      </m:r>
                      <m:r>
                        <a:rPr lang="en-US" altLang="zh-TW" sz="2400" b="0" i="1" smtClean="0"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/>
                          <a:cs typeface="Times New Roman" pitchFamily="18" charset="0"/>
                        </a:rPr>
                        <m:t>𝑁</m:t>
                      </m:r>
                      <m:r>
                        <a:rPr lang="en-US" altLang="zh-TW" sz="2400" b="0" i="1" smtClean="0">
                          <a:latin typeface="Cambria Math"/>
                          <a:cs typeface="Times New Roman" pitchFamily="18" charset="0"/>
                        </a:rPr>
                        <m:t>]</m:t>
                      </m:r>
                    </m:oMath>
                  </m:oMathPara>
                </a14:m>
                <a:endParaRPr lang="zh-TW" alt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向右箭號圖說文字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481075"/>
                <a:ext cx="5522520" cy="830997"/>
              </a:xfrm>
              <a:prstGeom prst="rightArrowCallout">
                <a:avLst>
                  <a:gd name="adj1" fmla="val 29788"/>
                  <a:gd name="adj2" fmla="val 22642"/>
                  <a:gd name="adj3" fmla="val 18319"/>
                  <a:gd name="adj4" fmla="val 45093"/>
                </a:avLst>
              </a:prstGeom>
              <a:blipFill rotWithShape="1">
                <a:blip r:embed="rId6"/>
                <a:stretch>
                  <a:fillRect l="-1540" t="-4317" b="-9353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057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矩形 2"/>
          <p:cNvSpPr>
            <a:spLocks noChangeArrowheads="1"/>
          </p:cNvSpPr>
          <p:nvPr/>
        </p:nvSpPr>
        <p:spPr bwMode="auto">
          <a:xfrm>
            <a:off x="0" y="215900"/>
            <a:ext cx="2987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</a:p>
        </p:txBody>
      </p:sp>
      <p:sp>
        <p:nvSpPr>
          <p:cNvPr id="80899" name="文字方塊 2"/>
          <p:cNvSpPr txBox="1">
            <a:spLocks noChangeArrowheads="1"/>
          </p:cNvSpPr>
          <p:nvPr/>
        </p:nvSpPr>
        <p:spPr bwMode="auto">
          <a:xfrm>
            <a:off x="107950" y="908050"/>
            <a:ext cx="8856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zh-TW" sz="3200">
                <a:latin typeface="Times New Roman" pitchFamily="18" charset="0"/>
                <a:cs typeface="Times New Roman" pitchFamily="18" charset="0"/>
              </a:rPr>
              <a:t>Example 5.6, p.371 of text</a:t>
            </a:r>
          </a:p>
        </p:txBody>
      </p:sp>
      <p:pic>
        <p:nvPicPr>
          <p:cNvPr id="80900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489075"/>
            <a:ext cx="6264275" cy="496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矩形 2"/>
          <p:cNvSpPr>
            <a:spLocks noChangeArrowheads="1"/>
          </p:cNvSpPr>
          <p:nvPr/>
        </p:nvSpPr>
        <p:spPr bwMode="auto">
          <a:xfrm>
            <a:off x="0" y="215900"/>
            <a:ext cx="2987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</a:p>
        </p:txBody>
      </p:sp>
      <p:sp>
        <p:nvSpPr>
          <p:cNvPr id="81923" name="文字方塊 2"/>
          <p:cNvSpPr txBox="1">
            <a:spLocks noChangeArrowheads="1"/>
          </p:cNvSpPr>
          <p:nvPr/>
        </p:nvSpPr>
        <p:spPr bwMode="auto">
          <a:xfrm>
            <a:off x="107950" y="908050"/>
            <a:ext cx="8856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zh-TW" sz="3200">
                <a:latin typeface="Times New Roman" pitchFamily="18" charset="0"/>
                <a:cs typeface="Times New Roman" pitchFamily="18" charset="0"/>
              </a:rPr>
              <a:t>Example 4.8, p.299 of text</a:t>
            </a:r>
          </a:p>
        </p:txBody>
      </p:sp>
      <p:pic>
        <p:nvPicPr>
          <p:cNvPr id="8192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460500"/>
            <a:ext cx="5781294" cy="4056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矩形 7"/>
          <p:cNvSpPr>
            <a:spLocks noChangeArrowheads="1"/>
          </p:cNvSpPr>
          <p:nvPr/>
        </p:nvSpPr>
        <p:spPr bwMode="auto">
          <a:xfrm>
            <a:off x="4859338" y="908050"/>
            <a:ext cx="19626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P.76 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4.0)</a:t>
            </a:r>
            <a:endParaRPr lang="zh-TW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971600" y="5589240"/>
                <a:ext cx="3960440" cy="1142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400" dirty="0" smtClean="0"/>
                  <a:t>Discrete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/>
                      </a:rPr>
                      <m:t>(</m:t>
                    </m:r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𝑇</m:t>
                    </m:r>
                    <m:r>
                      <a:rPr lang="en-US" altLang="zh-TW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400" dirty="0" smtClean="0"/>
                  <a:t>  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altLang="zh-TW" sz="2400" dirty="0" smtClean="0"/>
                  <a:t> </a:t>
                </a:r>
                <a:r>
                  <a:rPr lang="en-US" altLang="zh-TW" sz="2400" dirty="0"/>
                  <a:t>Periodic</a:t>
                </a:r>
                <a:endParaRPr lang="en-US" altLang="zh-TW" sz="240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altLang="zh-TW" sz="2400" dirty="0" smtClean="0"/>
                  <a:t>Periodic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/>
                      </a:rPr>
                      <m:t>(</m:t>
                    </m:r>
                    <m:r>
                      <a:rPr lang="en-US" altLang="zh-TW" sz="2400" b="0" i="1" smtClean="0">
                        <a:latin typeface="Cambria Math"/>
                      </a:rPr>
                      <m:t> </m:t>
                    </m:r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𝑇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𝑇</m:t>
                    </m:r>
                    <m:r>
                      <a:rPr lang="en-US" altLang="zh-TW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sz="2400" i="1" dirty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altLang="zh-TW" sz="2400" dirty="0" smtClean="0"/>
                  <a:t> </a:t>
                </a:r>
                <a:r>
                  <a:rPr lang="en-US" altLang="zh-TW" sz="2400" dirty="0"/>
                  <a:t>Discrete</a:t>
                </a:r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589240"/>
                <a:ext cx="3960440" cy="1142108"/>
              </a:xfrm>
              <a:prstGeom prst="rect">
                <a:avLst/>
              </a:prstGeom>
              <a:blipFill rotWithShape="1">
                <a:blip r:embed="rId4"/>
                <a:stretch>
                  <a:fillRect l="-2308" b="-1176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4730874" y="6143408"/>
                <a:ext cx="1562778" cy="6146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400" b="0" i="1" smtClean="0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zh-TW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/>
                          </a:rPr>
                          <m:t>2</m:t>
                        </m:r>
                        <m:r>
                          <a:rPr lang="zh-TW" altLang="en-US" sz="2400" b="0" i="1" smtClean="0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altLang="zh-TW" sz="2400" b="0" i="1" smtClean="0">
                            <a:latin typeface="Cambria Math"/>
                          </a:rPr>
                          <m:t>𝑇</m:t>
                        </m:r>
                      </m:den>
                    </m:f>
                    <m:r>
                      <a:rPr lang="en-US" altLang="zh-TW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400" dirty="0" smtClean="0"/>
                  <a:t>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0874" y="6143408"/>
                <a:ext cx="1562778" cy="61465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4730874" y="5677564"/>
                <a:ext cx="1562778" cy="4976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/>
                      </a:rPr>
                      <m:t>(</m:t>
                    </m:r>
                    <m:r>
                      <a:rPr lang="en-US" altLang="zh-TW" sz="2400" b="0" i="1" smtClean="0">
                        <a:latin typeface="Cambria Math"/>
                      </a:rPr>
                      <m:t>𝑊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=</m:t>
                    </m:r>
                    <m:box>
                      <m:boxPr>
                        <m:ctrlPr>
                          <a:rPr lang="en-US" altLang="zh-TW" sz="24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zh-TW" altLang="en-US" sz="2400" b="0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den>
                        </m:f>
                      </m:e>
                    </m:box>
                    <m:r>
                      <a:rPr lang="en-US" altLang="zh-TW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400" dirty="0" smtClean="0"/>
                  <a:t>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0874" y="5677564"/>
                <a:ext cx="1562778" cy="497637"/>
              </a:xfrm>
              <a:prstGeom prst="rect">
                <a:avLst/>
              </a:prstGeom>
              <a:blipFill rotWithShape="1">
                <a:blip r:embed="rId6"/>
                <a:stretch>
                  <a:fillRect l="-3125" b="-97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矩形 2"/>
          <p:cNvSpPr>
            <a:spLocks noChangeArrowheads="1"/>
          </p:cNvSpPr>
          <p:nvPr/>
        </p:nvSpPr>
        <p:spPr bwMode="auto">
          <a:xfrm>
            <a:off x="0" y="215900"/>
            <a:ext cx="2987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</a:p>
        </p:txBody>
      </p:sp>
      <p:sp>
        <p:nvSpPr>
          <p:cNvPr id="82947" name="文字方塊 2"/>
          <p:cNvSpPr txBox="1">
            <a:spLocks noChangeArrowheads="1"/>
          </p:cNvSpPr>
          <p:nvPr/>
        </p:nvSpPr>
        <p:spPr bwMode="auto">
          <a:xfrm>
            <a:off x="107950" y="908050"/>
            <a:ext cx="8856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zh-TW" sz="3200">
                <a:latin typeface="Times New Roman" pitchFamily="18" charset="0"/>
                <a:cs typeface="Times New Roman" pitchFamily="18" charset="0"/>
              </a:rPr>
              <a:t>Example 5.11, p.383 of text</a:t>
            </a:r>
          </a:p>
        </p:txBody>
      </p:sp>
      <p:grpSp>
        <p:nvGrpSpPr>
          <p:cNvPr id="82948" name="群組 20"/>
          <p:cNvGrpSpPr>
            <a:grpSpLocks/>
          </p:cNvGrpSpPr>
          <p:nvPr/>
        </p:nvGrpSpPr>
        <p:grpSpPr bwMode="auto">
          <a:xfrm>
            <a:off x="1331913" y="1770063"/>
            <a:ext cx="4578350" cy="1154112"/>
            <a:chOff x="1331640" y="1700411"/>
            <a:chExt cx="4578623" cy="1154112"/>
          </a:xfrm>
        </p:grpSpPr>
        <p:graphicFrame>
          <p:nvGraphicFramePr>
            <p:cNvPr id="82951" name="物件 2"/>
            <p:cNvGraphicFramePr>
              <a:graphicFrameLocks noChangeAspect="1"/>
            </p:cNvGraphicFramePr>
            <p:nvPr/>
          </p:nvGraphicFramePr>
          <p:xfrm>
            <a:off x="1362075" y="2279724"/>
            <a:ext cx="709613" cy="455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020" name="方程式" r:id="rId4" imgW="291973" imgH="203112" progId="Equation.3">
                    <p:embed/>
                  </p:oleObj>
                </mc:Choice>
                <mc:Fallback>
                  <p:oleObj name="方程式" r:id="rId4" imgW="291973" imgH="203112" progId="Equation.3">
                    <p:embed/>
                    <p:pic>
                      <p:nvPicPr>
                        <p:cNvPr id="0" name="物件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62075" y="2279724"/>
                          <a:ext cx="709613" cy="455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952" name="矩形 3"/>
            <p:cNvSpPr>
              <a:spLocks noChangeArrowheads="1"/>
            </p:cNvSpPr>
            <p:nvPr/>
          </p:nvSpPr>
          <p:spPr bwMode="auto">
            <a:xfrm>
              <a:off x="2411760" y="1919188"/>
              <a:ext cx="1368152" cy="72008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marL="4572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ts val="600"/>
                </a:spcBef>
              </a:pPr>
              <a:endParaRPr lang="zh-TW" altLang="en-US" sz="3500" b="1" i="1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直線單箭頭接點 8"/>
            <p:cNvCxnSpPr/>
            <p:nvPr/>
          </p:nvCxnSpPr>
          <p:spPr>
            <a:xfrm>
              <a:off x="3779711" y="2279848"/>
              <a:ext cx="126055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2954" name="物件 7"/>
            <p:cNvGraphicFramePr>
              <a:graphicFrameLocks noChangeAspect="1"/>
            </p:cNvGraphicFramePr>
            <p:nvPr/>
          </p:nvGraphicFramePr>
          <p:xfrm>
            <a:off x="1394123" y="1828395"/>
            <a:ext cx="648072" cy="4508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021" name="方程式" r:id="rId6" imgW="291973" imgH="203112" progId="Equation.3">
                    <p:embed/>
                  </p:oleObj>
                </mc:Choice>
                <mc:Fallback>
                  <p:oleObj name="方程式" r:id="rId6" imgW="291973" imgH="203112" progId="Equation.3">
                    <p:embed/>
                    <p:pic>
                      <p:nvPicPr>
                        <p:cNvPr id="0" name="物件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4123" y="1828395"/>
                          <a:ext cx="648072" cy="4508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文字方塊 9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734471" y="1962621"/>
              <a:ext cx="757409" cy="646331"/>
            </a:xfrm>
            <a:prstGeom prst="rect">
              <a:avLst/>
            </a:prstGeom>
            <a:blipFill rotWithShape="1">
              <a:blip r:embed="rId8"/>
              <a:stretch>
                <a:fillRect l="-7258" t="-4717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zh-TW" altLang="en-US">
                  <a:noFill/>
                </a:rPr>
                <a:t> </a:t>
              </a:r>
            </a:p>
          </p:txBody>
        </p:sp>
        <p:cxnSp>
          <p:nvCxnSpPr>
            <p:cNvPr id="18" name="直線單箭頭接點 17"/>
            <p:cNvCxnSpPr/>
            <p:nvPr/>
          </p:nvCxnSpPr>
          <p:spPr>
            <a:xfrm>
              <a:off x="1331640" y="2279848"/>
              <a:ext cx="107956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2957" name="物件 15"/>
            <p:cNvGraphicFramePr>
              <a:graphicFrameLocks noChangeAspect="1"/>
            </p:cNvGraphicFramePr>
            <p:nvPr/>
          </p:nvGraphicFramePr>
          <p:xfrm>
            <a:off x="3852863" y="1700411"/>
            <a:ext cx="2057400" cy="506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022" name="方程式" r:id="rId9" imgW="927100" imgH="228600" progId="Equation.3">
                    <p:embed/>
                  </p:oleObj>
                </mc:Choice>
                <mc:Fallback>
                  <p:oleObj name="方程式" r:id="rId9" imgW="927100" imgH="228600" progId="Equation.3">
                    <p:embed/>
                    <p:pic>
                      <p:nvPicPr>
                        <p:cNvPr id="0" name="物件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2863" y="1700411"/>
                          <a:ext cx="2057400" cy="5064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958" name="物件 19"/>
            <p:cNvGraphicFramePr>
              <a:graphicFrameLocks noChangeAspect="1"/>
            </p:cNvGraphicFramePr>
            <p:nvPr/>
          </p:nvGraphicFramePr>
          <p:xfrm>
            <a:off x="3883025" y="2356048"/>
            <a:ext cx="2025650" cy="498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023" name="方程式" r:id="rId11" imgW="927100" imgH="228600" progId="Equation.3">
                    <p:embed/>
                  </p:oleObj>
                </mc:Choice>
                <mc:Fallback>
                  <p:oleObj name="方程式" r:id="rId11" imgW="927100" imgH="228600" progId="Equation.3">
                    <p:embed/>
                    <p:pic>
                      <p:nvPicPr>
                        <p:cNvPr id="0" name="物件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3025" y="2356048"/>
                          <a:ext cx="2025650" cy="498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2949" name="物件 23"/>
          <p:cNvGraphicFramePr>
            <a:graphicFrameLocks noChangeAspect="1"/>
          </p:cNvGraphicFramePr>
          <p:nvPr/>
        </p:nvGraphicFramePr>
        <p:xfrm>
          <a:off x="822325" y="3390900"/>
          <a:ext cx="5434013" cy="189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24" name="方程式" r:id="rId13" imgW="2108200" imgH="736600" progId="Equation.3">
                  <p:embed/>
                </p:oleObj>
              </mc:Choice>
              <mc:Fallback>
                <p:oleObj name="方程式" r:id="rId13" imgW="2108200" imgH="736600" progId="Equation.3">
                  <p:embed/>
                  <p:pic>
                    <p:nvPicPr>
                      <p:cNvPr id="0" name="物件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325" y="3390900"/>
                        <a:ext cx="5434013" cy="189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50" name="文字方塊 24"/>
          <p:cNvSpPr txBox="1">
            <a:spLocks noChangeArrowheads="1"/>
          </p:cNvSpPr>
          <p:nvPr/>
        </p:nvSpPr>
        <p:spPr bwMode="auto">
          <a:xfrm>
            <a:off x="3535363" y="5516563"/>
            <a:ext cx="2981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>
                <a:latin typeface="Times New Roman" pitchFamily="18" charset="0"/>
                <a:cs typeface="Times New Roman" pitchFamily="18" charset="0"/>
              </a:rPr>
              <a:t>time shift property</a:t>
            </a:r>
            <a:endParaRPr lang="zh-TW" alt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矩形 2"/>
          <p:cNvSpPr>
            <a:spLocks noChangeArrowheads="1"/>
          </p:cNvSpPr>
          <p:nvPr/>
        </p:nvSpPr>
        <p:spPr bwMode="auto">
          <a:xfrm>
            <a:off x="0" y="215900"/>
            <a:ext cx="2987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</a:p>
        </p:txBody>
      </p:sp>
      <p:sp>
        <p:nvSpPr>
          <p:cNvPr id="83971" name="文字方塊 2"/>
          <p:cNvSpPr txBox="1">
            <a:spLocks noChangeArrowheads="1"/>
          </p:cNvSpPr>
          <p:nvPr/>
        </p:nvSpPr>
        <p:spPr bwMode="auto">
          <a:xfrm>
            <a:off x="107950" y="908050"/>
            <a:ext cx="8856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zh-TW" sz="3200">
                <a:latin typeface="Times New Roman" pitchFamily="18" charset="0"/>
                <a:cs typeface="Times New Roman" pitchFamily="18" charset="0"/>
              </a:rPr>
              <a:t>Example 5.14, p.387 of text</a:t>
            </a:r>
          </a:p>
        </p:txBody>
      </p:sp>
      <p:graphicFrame>
        <p:nvGraphicFramePr>
          <p:cNvPr id="83972" name="物件 23"/>
          <p:cNvGraphicFramePr>
            <a:graphicFrameLocks noChangeAspect="1"/>
          </p:cNvGraphicFramePr>
          <p:nvPr/>
        </p:nvGraphicFramePr>
        <p:xfrm>
          <a:off x="815975" y="4868863"/>
          <a:ext cx="4132263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49" name="方程式" r:id="rId4" imgW="2095500" imgH="914400" progId="Equation.3">
                  <p:embed/>
                </p:oleObj>
              </mc:Choice>
              <mc:Fallback>
                <p:oleObj name="方程式" r:id="rId4" imgW="2095500" imgH="914400" progId="Equation.3">
                  <p:embed/>
                  <p:pic>
                    <p:nvPicPr>
                      <p:cNvPr id="0" name="物件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975" y="4868863"/>
                        <a:ext cx="4132263" cy="180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3973" name="圖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0213"/>
            <a:ext cx="4762500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4" name="圖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495425"/>
            <a:ext cx="5113338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5" name="圖片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098925"/>
            <a:ext cx="60531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851025"/>
            <a:ext cx="7526337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7" y="3278500"/>
            <a:ext cx="6192687" cy="3573016"/>
          </a:xfrm>
          <a:prstGeom prst="rect">
            <a:avLst/>
          </a:prstGeom>
          <a:scene3d>
            <a:camera prst="orthographicFront">
              <a:rot lat="0" lon="0" rev="21588000"/>
            </a:camera>
            <a:lightRig rig="threePt" dir="t"/>
          </a:scene3d>
        </p:spPr>
      </p:pic>
      <p:sp>
        <p:nvSpPr>
          <p:cNvPr id="3" name="矩形 2"/>
          <p:cNvSpPr/>
          <p:nvPr/>
        </p:nvSpPr>
        <p:spPr>
          <a:xfrm>
            <a:off x="0" y="10716"/>
            <a:ext cx="9144000" cy="1477962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From Periodic to Aperiodic</a:t>
            </a:r>
          </a:p>
          <a:p>
            <a:pPr marL="7429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Considering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],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]=0 for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kumimoji="0" lang="en-US" altLang="zh-TW" sz="3000" dirty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&gt;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altLang="zh-TW" sz="300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or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kumimoji="0" lang="en-US" altLang="zh-TW" sz="3000" dirty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&lt;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altLang="zh-TW" sz="300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zh-TW" altLang="zh-TW" sz="3000" baseline="-25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1785461"/>
              </p:ext>
            </p:extLst>
          </p:nvPr>
        </p:nvGraphicFramePr>
        <p:xfrm>
          <a:off x="2860675" y="1577578"/>
          <a:ext cx="6156325" cy="172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603" name="方程式" r:id="rId5" imgW="2514600" imgH="762000" progId="Equation.3">
                  <p:embed/>
                </p:oleObj>
              </mc:Choice>
              <mc:Fallback>
                <p:oleObj name="方程式" r:id="rId5" imgW="2514600" imgH="762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0675" y="1577578"/>
                        <a:ext cx="6156325" cy="172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0" y="1515666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Construct</a:t>
            </a:r>
            <a:endParaRPr kumimoji="0" lang="en-US" altLang="zh-TW" sz="26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115888"/>
            <a:ext cx="7473950" cy="659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矩形 2"/>
          <p:cNvSpPr>
            <a:spLocks noChangeArrowheads="1"/>
          </p:cNvSpPr>
          <p:nvPr/>
        </p:nvSpPr>
        <p:spPr bwMode="auto">
          <a:xfrm>
            <a:off x="0" y="215900"/>
            <a:ext cx="2987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</a:p>
        </p:txBody>
      </p:sp>
      <p:sp>
        <p:nvSpPr>
          <p:cNvPr id="87043" name="文字方塊 2"/>
          <p:cNvSpPr txBox="1">
            <a:spLocks noChangeArrowheads="1"/>
          </p:cNvSpPr>
          <p:nvPr/>
        </p:nvSpPr>
        <p:spPr bwMode="auto">
          <a:xfrm>
            <a:off x="107950" y="908050"/>
            <a:ext cx="8856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zh-TW" sz="3200">
                <a:latin typeface="Times New Roman" pitchFamily="18" charset="0"/>
                <a:cs typeface="Times New Roman" pitchFamily="18" charset="0"/>
              </a:rPr>
              <a:t>Example 5.17, p.395 of text</a:t>
            </a:r>
          </a:p>
        </p:txBody>
      </p:sp>
      <p:graphicFrame>
        <p:nvGraphicFramePr>
          <p:cNvPr id="87044" name="物件 23"/>
          <p:cNvGraphicFramePr>
            <a:graphicFrameLocks noChangeAspect="1"/>
          </p:cNvGraphicFramePr>
          <p:nvPr/>
        </p:nvGraphicFramePr>
        <p:xfrm>
          <a:off x="755650" y="2097088"/>
          <a:ext cx="86360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65" name="方程式" r:id="rId4" imgW="431613" imgH="203112" progId="Equation.3">
                  <p:embed/>
                </p:oleObj>
              </mc:Choice>
              <mc:Fallback>
                <p:oleObj name="方程式" r:id="rId4" imgW="431613" imgH="203112" progId="Equation.3">
                  <p:embed/>
                  <p:pic>
                    <p:nvPicPr>
                      <p:cNvPr id="0" name="物件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097088"/>
                        <a:ext cx="863600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5" name="文字方塊 2"/>
          <p:cNvSpPr txBox="1">
            <a:spLocks noChangeArrowheads="1"/>
          </p:cNvSpPr>
          <p:nvPr/>
        </p:nvSpPr>
        <p:spPr bwMode="auto">
          <a:xfrm>
            <a:off x="1835150" y="1773238"/>
            <a:ext cx="2016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7046" name="物件 5"/>
          <p:cNvGraphicFramePr>
            <a:graphicFrameLocks noChangeAspect="1"/>
          </p:cNvGraphicFramePr>
          <p:nvPr/>
        </p:nvGraphicFramePr>
        <p:xfrm>
          <a:off x="1751013" y="1638300"/>
          <a:ext cx="4549775" cy="133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66" name="方程式" r:id="rId6" imgW="2070100" imgH="609600" progId="Equation.3">
                  <p:embed/>
                </p:oleObj>
              </mc:Choice>
              <mc:Fallback>
                <p:oleObj name="方程式" r:id="rId6" imgW="2070100" imgH="6096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1013" y="1638300"/>
                        <a:ext cx="4549775" cy="1335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7" name="文字方塊 6"/>
          <p:cNvSpPr txBox="1">
            <a:spLocks noChangeArrowheads="1"/>
          </p:cNvSpPr>
          <p:nvPr/>
        </p:nvSpPr>
        <p:spPr bwMode="auto">
          <a:xfrm>
            <a:off x="5867400" y="1052513"/>
            <a:ext cx="468313" cy="203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endParaRPr lang="en-US" altLang="zh-TW"/>
          </a:p>
          <a:p>
            <a:pPr eaLnBrk="1" hangingPunct="1"/>
            <a:endParaRPr lang="en-US" altLang="zh-TW"/>
          </a:p>
          <a:p>
            <a:pPr eaLnBrk="1" hangingPunct="1"/>
            <a:endParaRPr lang="en-US" altLang="zh-TW"/>
          </a:p>
          <a:p>
            <a:pPr eaLnBrk="1" hangingPunct="1"/>
            <a:endParaRPr lang="en-US" altLang="zh-TW"/>
          </a:p>
          <a:p>
            <a:pPr eaLnBrk="1" hangingPunct="1"/>
            <a:endParaRPr lang="en-US" altLang="zh-TW"/>
          </a:p>
          <a:p>
            <a:pPr eaLnBrk="1" hangingPunct="1"/>
            <a:endParaRPr lang="en-US" altLang="zh-TW"/>
          </a:p>
          <a:p>
            <a:pPr eaLnBrk="1" hangingPunct="1"/>
            <a:endParaRPr lang="zh-TW" altLang="en-US"/>
          </a:p>
        </p:txBody>
      </p:sp>
      <p:graphicFrame>
        <p:nvGraphicFramePr>
          <p:cNvPr id="87048" name="物件 7"/>
          <p:cNvGraphicFramePr>
            <a:graphicFrameLocks noChangeAspect="1"/>
          </p:cNvGraphicFramePr>
          <p:nvPr/>
        </p:nvGraphicFramePr>
        <p:xfrm>
          <a:off x="539750" y="3097213"/>
          <a:ext cx="5562600" cy="287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67" name="方程式" r:id="rId8" imgW="3035300" imgH="1574800" progId="Equation.3">
                  <p:embed/>
                </p:oleObj>
              </mc:Choice>
              <mc:Fallback>
                <p:oleObj name="方程式" r:id="rId8" imgW="3035300" imgH="1574800" progId="Equation.3">
                  <p:embed/>
                  <p:pic>
                    <p:nvPicPr>
                      <p:cNvPr id="0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3097213"/>
                        <a:ext cx="5562600" cy="287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9" name="物件 15"/>
          <p:cNvGraphicFramePr>
            <a:graphicFrameLocks noChangeAspect="1"/>
          </p:cNvGraphicFramePr>
          <p:nvPr/>
        </p:nvGraphicFramePr>
        <p:xfrm>
          <a:off x="539750" y="5746750"/>
          <a:ext cx="1074738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68" name="方程式" r:id="rId10" imgW="596900" imgH="228600" progId="Equation.3">
                  <p:embed/>
                </p:oleObj>
              </mc:Choice>
              <mc:Fallback>
                <p:oleObj name="方程式" r:id="rId10" imgW="596900" imgH="228600" progId="Equation.3">
                  <p:embed/>
                  <p:pic>
                    <p:nvPicPr>
                      <p:cNvPr id="0" name="物件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5746750"/>
                        <a:ext cx="1074738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50" name="物件 16"/>
          <p:cNvGraphicFramePr>
            <a:graphicFrameLocks noChangeAspect="1"/>
          </p:cNvGraphicFramePr>
          <p:nvPr/>
        </p:nvGraphicFramePr>
        <p:xfrm>
          <a:off x="1619250" y="5610225"/>
          <a:ext cx="2563813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69" name="方程式" r:id="rId12" imgW="1358900" imgH="457200" progId="Equation.3">
                  <p:embed/>
                </p:oleObj>
              </mc:Choice>
              <mc:Fallback>
                <p:oleObj name="方程式" r:id="rId12" imgW="1358900" imgH="457200" progId="Equation.3">
                  <p:embed/>
                  <p:pic>
                    <p:nvPicPr>
                      <p:cNvPr id="0" name="物件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5610225"/>
                        <a:ext cx="2563813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51" name="文字方塊 17"/>
          <p:cNvSpPr txBox="1">
            <a:spLocks noChangeArrowheads="1"/>
          </p:cNvSpPr>
          <p:nvPr/>
        </p:nvSpPr>
        <p:spPr bwMode="auto">
          <a:xfrm>
            <a:off x="3914775" y="4997450"/>
            <a:ext cx="468313" cy="1847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endParaRPr lang="en-US" altLang="zh-TW" sz="1600"/>
          </a:p>
          <a:p>
            <a:pPr eaLnBrk="1" hangingPunct="1"/>
            <a:endParaRPr lang="en-US" altLang="zh-TW" sz="1600"/>
          </a:p>
          <a:p>
            <a:pPr eaLnBrk="1" hangingPunct="1"/>
            <a:endParaRPr lang="en-US" altLang="zh-TW" sz="1600"/>
          </a:p>
          <a:p>
            <a:pPr eaLnBrk="1" hangingPunct="1"/>
            <a:endParaRPr lang="en-US" altLang="zh-TW" sz="1600"/>
          </a:p>
          <a:p>
            <a:pPr eaLnBrk="1" hangingPunct="1"/>
            <a:endParaRPr lang="en-US" altLang="zh-TW" sz="1600"/>
          </a:p>
          <a:p>
            <a:pPr eaLnBrk="1" hangingPunct="1"/>
            <a:endParaRPr lang="en-US" altLang="zh-TW" sz="1600"/>
          </a:p>
          <a:p>
            <a:pPr eaLnBrk="1" hangingPunct="1"/>
            <a:endParaRPr lang="zh-TW" altLang="en-US" sz="160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矩形 2"/>
          <p:cNvSpPr>
            <a:spLocks noChangeArrowheads="1"/>
          </p:cNvSpPr>
          <p:nvPr/>
        </p:nvSpPr>
        <p:spPr bwMode="auto">
          <a:xfrm>
            <a:off x="0" y="215900"/>
            <a:ext cx="2987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79388" y="1125538"/>
            <a:ext cx="8856662" cy="440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altLang="zh-TW" sz="3200" dirty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Example 3.5, p.193 of text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3200" dirty="0"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3200" dirty="0"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3200" dirty="0"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3200" dirty="0">
              <a:solidFill>
                <a:prstClr val="black"/>
              </a:solidFill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2800" dirty="0"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2800" dirty="0"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2800" dirty="0"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dirty="0">
              <a:ea typeface="新細明體" pitchFamily="18" charset="-120"/>
            </a:endParaRPr>
          </a:p>
          <a:p>
            <a:pPr>
              <a:defRPr/>
            </a:pPr>
            <a:endParaRPr lang="zh-TW" altLang="en-US" dirty="0">
              <a:ea typeface="新細明體" pitchFamily="18" charset="-120"/>
            </a:endParaRPr>
          </a:p>
        </p:txBody>
      </p:sp>
      <p:pic>
        <p:nvPicPr>
          <p:cNvPr id="88068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513" y="1697038"/>
            <a:ext cx="4481512" cy="511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9" name="文字方塊 3"/>
          <p:cNvSpPr txBox="1">
            <a:spLocks noChangeArrowheads="1"/>
          </p:cNvSpPr>
          <p:nvPr/>
        </p:nvSpPr>
        <p:spPr bwMode="auto">
          <a:xfrm>
            <a:off x="1258888" y="2028825"/>
            <a:ext cx="9366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400"/>
              <a:t>(a)</a:t>
            </a:r>
          </a:p>
          <a:p>
            <a:pPr eaLnBrk="1" hangingPunct="1"/>
            <a:endParaRPr lang="en-US" altLang="zh-TW" sz="2400"/>
          </a:p>
          <a:p>
            <a:pPr eaLnBrk="1" hangingPunct="1"/>
            <a:endParaRPr lang="en-US" altLang="zh-TW" sz="2400"/>
          </a:p>
          <a:p>
            <a:pPr eaLnBrk="1" hangingPunct="1"/>
            <a:endParaRPr lang="en-US" altLang="zh-TW" sz="2400"/>
          </a:p>
          <a:p>
            <a:pPr eaLnBrk="1" hangingPunct="1"/>
            <a:r>
              <a:rPr lang="en-US" altLang="zh-TW" sz="2400"/>
              <a:t>(b)</a:t>
            </a:r>
          </a:p>
          <a:p>
            <a:pPr eaLnBrk="1" hangingPunct="1"/>
            <a:endParaRPr lang="en-US" altLang="zh-TW" sz="2400"/>
          </a:p>
          <a:p>
            <a:pPr eaLnBrk="1" hangingPunct="1"/>
            <a:endParaRPr lang="en-US" altLang="zh-TW" sz="2400"/>
          </a:p>
          <a:p>
            <a:pPr eaLnBrk="1" hangingPunct="1"/>
            <a:endParaRPr lang="en-US" altLang="zh-TW" sz="2400"/>
          </a:p>
          <a:p>
            <a:pPr eaLnBrk="1" hangingPunct="1"/>
            <a:r>
              <a:rPr lang="en-US" altLang="zh-TW" sz="2400"/>
              <a:t>(c)</a:t>
            </a:r>
            <a:endParaRPr lang="zh-TW" altLang="en-US" sz="2400"/>
          </a:p>
        </p:txBody>
      </p:sp>
      <p:sp>
        <p:nvSpPr>
          <p:cNvPr id="88070" name="文字方塊 9"/>
          <p:cNvSpPr txBox="1">
            <a:spLocks noChangeArrowheads="1"/>
          </p:cNvSpPr>
          <p:nvPr/>
        </p:nvSpPr>
        <p:spPr bwMode="auto">
          <a:xfrm>
            <a:off x="4932363" y="1176338"/>
            <a:ext cx="2879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(P. 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 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3.0)</a:t>
            </a:r>
            <a:endParaRPr lang="zh-TW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57338"/>
            <a:ext cx="8496300" cy="364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5" name="矩形 2"/>
          <p:cNvSpPr>
            <a:spLocks noChangeArrowheads="1"/>
          </p:cNvSpPr>
          <p:nvPr/>
        </p:nvSpPr>
        <p:spPr bwMode="auto">
          <a:xfrm>
            <a:off x="0" y="187"/>
            <a:ext cx="9144000" cy="103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lang="en-US" altLang="zh-TW" sz="3600" b="1" u="sng" dirty="0" smtClean="0">
                <a:solidFill>
                  <a:srgbClr val="000000"/>
                </a:solidFill>
                <a:latin typeface="Times New Roman" pitchFamily="18" charset="0"/>
              </a:rPr>
              <a:t>Rectangular/</a:t>
            </a:r>
            <a:r>
              <a:rPr lang="en-US" altLang="zh-TW" sz="3600" b="1" u="sng" dirty="0" err="1" smtClean="0">
                <a:solidFill>
                  <a:srgbClr val="000000"/>
                </a:solidFill>
                <a:latin typeface="Times New Roman" pitchFamily="18" charset="0"/>
              </a:rPr>
              <a:t>Sinc</a:t>
            </a:r>
            <a:r>
              <a:rPr lang="en-US" altLang="zh-TW" sz="36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zh-TW" sz="2600" dirty="0">
                <a:solidFill>
                  <a:srgbClr val="FF0000"/>
                </a:solidFill>
                <a:latin typeface="Times New Roman"/>
              </a:rPr>
              <a:t>(</a:t>
            </a:r>
            <a:r>
              <a:rPr lang="en-US" altLang="zh-TW" sz="2600" dirty="0" smtClean="0">
                <a:solidFill>
                  <a:srgbClr val="FF0000"/>
                </a:solidFill>
                <a:latin typeface="Times New Roman"/>
              </a:rPr>
              <a:t>p.21 </a:t>
            </a:r>
            <a:r>
              <a:rPr lang="en-US" altLang="zh-TW" sz="2600" dirty="0">
                <a:solidFill>
                  <a:srgbClr val="FF0000"/>
                </a:solidFill>
                <a:latin typeface="Times New Roman"/>
              </a:rPr>
              <a:t>of </a:t>
            </a:r>
            <a:r>
              <a:rPr lang="en-US" altLang="zh-TW" sz="2600" dirty="0" smtClean="0">
                <a:solidFill>
                  <a:srgbClr val="FF0000"/>
                </a:solidFill>
                <a:latin typeface="Times New Roman"/>
              </a:rPr>
              <a:t>5.0)</a:t>
            </a:r>
            <a:endParaRPr kumimoji="0" lang="en-US" altLang="zh-TW" sz="2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72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矩形 2"/>
          <p:cNvSpPr>
            <a:spLocks noChangeArrowheads="1"/>
          </p:cNvSpPr>
          <p:nvPr/>
        </p:nvSpPr>
        <p:spPr bwMode="auto">
          <a:xfrm>
            <a:off x="0" y="261938"/>
            <a:ext cx="64436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5.36(c)</a:t>
            </a:r>
            <a:r>
              <a:rPr kumimoji="0" lang="en-US" altLang="zh-TW" sz="3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p.411 of text</a:t>
            </a:r>
          </a:p>
        </p:txBody>
      </p:sp>
      <p:graphicFrame>
        <p:nvGraphicFramePr>
          <p:cNvPr id="89091" name="物件 1"/>
          <p:cNvGraphicFramePr>
            <a:graphicFrameLocks noChangeAspect="1"/>
          </p:cNvGraphicFramePr>
          <p:nvPr/>
        </p:nvGraphicFramePr>
        <p:xfrm>
          <a:off x="347663" y="1196975"/>
          <a:ext cx="7573962" cy="437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365" name="方程式" r:id="rId4" imgW="3162300" imgH="2184400" progId="Equation.3">
                  <p:embed/>
                </p:oleObj>
              </mc:Choice>
              <mc:Fallback>
                <p:oleObj name="方程式" r:id="rId4" imgW="3162300" imgH="218440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663" y="1196975"/>
                        <a:ext cx="7573962" cy="437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矩形 2"/>
          <p:cNvSpPr>
            <a:spLocks noChangeArrowheads="1"/>
          </p:cNvSpPr>
          <p:nvPr/>
        </p:nvSpPr>
        <p:spPr bwMode="auto">
          <a:xfrm>
            <a:off x="0" y="261938"/>
            <a:ext cx="64436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</a:t>
            </a:r>
            <a:r>
              <a:rPr kumimoji="0" lang="en-US" altLang="zh-TW" sz="3000" b="1" u="sng" smtClean="0">
                <a:latin typeface="Times New Roman" pitchFamily="18" charset="0"/>
                <a:cs typeface="Times New Roman" pitchFamily="18" charset="0"/>
              </a:rPr>
              <a:t>5.43</a:t>
            </a:r>
            <a:r>
              <a:rPr kumimoji="0" lang="en-US" altLang="zh-TW" sz="3000" b="1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altLang="zh-TW" sz="3000" b="1">
                <a:latin typeface="Times New Roman" pitchFamily="18" charset="0"/>
                <a:cs typeface="Times New Roman" pitchFamily="18" charset="0"/>
              </a:rPr>
              <a:t>p.</a:t>
            </a:r>
            <a:r>
              <a:rPr kumimoji="0" lang="en-US" altLang="zh-TW" sz="3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413 of text</a:t>
            </a:r>
          </a:p>
        </p:txBody>
      </p:sp>
      <p:graphicFrame>
        <p:nvGraphicFramePr>
          <p:cNvPr id="90115" name="物件 1"/>
          <p:cNvGraphicFramePr>
            <a:graphicFrameLocks noChangeAspect="1"/>
          </p:cNvGraphicFramePr>
          <p:nvPr/>
        </p:nvGraphicFramePr>
        <p:xfrm>
          <a:off x="539750" y="1196975"/>
          <a:ext cx="6543675" cy="486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89" name="方程式" r:id="rId4" imgW="2311400" imgH="2044700" progId="Equation.3">
                  <p:embed/>
                </p:oleObj>
              </mc:Choice>
              <mc:Fallback>
                <p:oleObj name="方程式" r:id="rId4" imgW="2311400" imgH="204470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196975"/>
                        <a:ext cx="6543675" cy="486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矩形 2"/>
          <p:cNvSpPr>
            <a:spLocks noChangeArrowheads="1"/>
          </p:cNvSpPr>
          <p:nvPr/>
        </p:nvSpPr>
        <p:spPr bwMode="auto">
          <a:xfrm>
            <a:off x="0" y="261938"/>
            <a:ext cx="64436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5.46</a:t>
            </a:r>
            <a:r>
              <a:rPr kumimoji="0" lang="en-US" altLang="zh-TW" sz="3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p.415 of text</a:t>
            </a:r>
          </a:p>
        </p:txBody>
      </p:sp>
      <p:graphicFrame>
        <p:nvGraphicFramePr>
          <p:cNvPr id="91139" name="物件 1"/>
          <p:cNvGraphicFramePr>
            <a:graphicFrameLocks noChangeAspect="1"/>
          </p:cNvGraphicFramePr>
          <p:nvPr/>
        </p:nvGraphicFramePr>
        <p:xfrm>
          <a:off x="323850" y="1052513"/>
          <a:ext cx="7848600" cy="5180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13" name="方程式" r:id="rId4" imgW="3251200" imgH="2527300" progId="Equation.3">
                  <p:embed/>
                </p:oleObj>
              </mc:Choice>
              <mc:Fallback>
                <p:oleObj name="方程式" r:id="rId4" imgW="3251200" imgH="252730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052513"/>
                        <a:ext cx="7848600" cy="5180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矩形 2"/>
          <p:cNvSpPr>
            <a:spLocks noChangeArrowheads="1"/>
          </p:cNvSpPr>
          <p:nvPr/>
        </p:nvSpPr>
        <p:spPr bwMode="auto">
          <a:xfrm>
            <a:off x="0" y="261938"/>
            <a:ext cx="64436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5.56</a:t>
            </a:r>
            <a:r>
              <a:rPr kumimoji="0" lang="en-US" altLang="zh-TW" sz="3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p.422 of text</a:t>
            </a:r>
          </a:p>
        </p:txBody>
      </p:sp>
      <p:graphicFrame>
        <p:nvGraphicFramePr>
          <p:cNvPr id="92163" name="物件 2"/>
          <p:cNvGraphicFramePr>
            <a:graphicFrameLocks noChangeAspect="1"/>
          </p:cNvGraphicFramePr>
          <p:nvPr/>
        </p:nvGraphicFramePr>
        <p:xfrm>
          <a:off x="395288" y="1220788"/>
          <a:ext cx="6769100" cy="513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7" name="方程式" r:id="rId4" imgW="3136900" imgH="2311400" progId="Equation.3">
                  <p:embed/>
                </p:oleObj>
              </mc:Choice>
              <mc:Fallback>
                <p:oleObj name="方程式" r:id="rId4" imgW="3136900" imgH="23114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220788"/>
                        <a:ext cx="6769100" cy="5132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60848"/>
            <a:ext cx="7397450" cy="4464496"/>
          </a:xfrm>
          <a:prstGeom prst="rect">
            <a:avLst/>
          </a:prstGeom>
        </p:spPr>
      </p:pic>
      <p:sp>
        <p:nvSpPr>
          <p:cNvPr id="70658" name="矩形 2"/>
          <p:cNvSpPr>
            <a:spLocks noChangeArrowheads="1"/>
          </p:cNvSpPr>
          <p:nvPr/>
        </p:nvSpPr>
        <p:spPr bwMode="auto">
          <a:xfrm>
            <a:off x="0" y="261938"/>
            <a:ext cx="64436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3.70</a:t>
            </a:r>
            <a:r>
              <a:rPr kumimoji="0" lang="en-US" altLang="zh-TW" sz="3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p.281 of text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323850" y="1052513"/>
            <a:ext cx="8856663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altLang="zh-TW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2-dimensional signals</a:t>
            </a:r>
          </a:p>
          <a:p>
            <a:pPr marL="714375" indent="-352425">
              <a:spcBef>
                <a:spcPts val="1200"/>
              </a:spcBef>
              <a:buFont typeface="Times New Roman" pitchFamily="18" charset="0"/>
              <a:buChar char="−"/>
              <a:defRPr/>
            </a:pPr>
            <a:endParaRPr lang="en-US" altLang="zh-TW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zh-TW" alt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4151597" y="3476600"/>
                <a:ext cx="461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597" y="3476600"/>
                <a:ext cx="461392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8043074" y="3471391"/>
                <a:ext cx="461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3074" y="3471391"/>
                <a:ext cx="461392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5724128" y="5339209"/>
                <a:ext cx="461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5339209"/>
                <a:ext cx="461392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3702017" y="2607295"/>
                <a:ext cx="461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2017" y="2607295"/>
                <a:ext cx="461392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7639000" y="2564904"/>
                <a:ext cx="461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9000" y="2564904"/>
                <a:ext cx="461392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5125476" y="4551511"/>
                <a:ext cx="461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476" y="4551511"/>
                <a:ext cx="461392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1333"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683568" y="2229050"/>
                <a:ext cx="1067921" cy="4735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i="1"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229050"/>
                <a:ext cx="1067921" cy="47359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5082595" y="2381450"/>
                <a:ext cx="1067920" cy="4735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i="1"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595" y="2381450"/>
                <a:ext cx="1067920" cy="47359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1043608" y="5157192"/>
                <a:ext cx="1944216" cy="4879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i="1">
                              <a:latin typeface="Cambria Math"/>
                            </a:rPr>
                            <m:t>𝑗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157192"/>
                <a:ext cx="1944216" cy="48795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字方塊 9"/>
          <p:cNvSpPr txBox="1">
            <a:spLocks noChangeArrowheads="1"/>
          </p:cNvSpPr>
          <p:nvPr/>
        </p:nvSpPr>
        <p:spPr bwMode="auto">
          <a:xfrm>
            <a:off x="3851275" y="1028700"/>
            <a:ext cx="2879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(P. 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65 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3.0)</a:t>
            </a:r>
            <a:endParaRPr lang="zh-TW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71922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矩形 2"/>
          <p:cNvSpPr>
            <a:spLocks noChangeArrowheads="1"/>
          </p:cNvSpPr>
          <p:nvPr/>
        </p:nvSpPr>
        <p:spPr bwMode="auto">
          <a:xfrm>
            <a:off x="0" y="261938"/>
            <a:ext cx="64436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3.70</a:t>
            </a:r>
            <a:r>
              <a:rPr kumimoji="0" lang="en-US" altLang="zh-TW" sz="3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p.281 of text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323850" y="1052513"/>
            <a:ext cx="8856663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altLang="zh-TW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2-dimensional signals</a:t>
            </a:r>
          </a:p>
          <a:p>
            <a:pPr marL="714375" indent="-352425">
              <a:spcBef>
                <a:spcPts val="1200"/>
              </a:spcBef>
              <a:buFont typeface="Times New Roman" pitchFamily="18" charset="0"/>
              <a:buChar char="−"/>
              <a:defRPr/>
            </a:pPr>
            <a:endParaRPr lang="en-US" altLang="zh-TW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zh-TW" altLang="en-US" dirty="0">
              <a:solidFill>
                <a:prstClr val="black"/>
              </a:solidFill>
            </a:endParaRPr>
          </a:p>
        </p:txBody>
      </p:sp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60" y="1844824"/>
            <a:ext cx="6699600" cy="4345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3347864" y="2636912"/>
                <a:ext cx="461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2636912"/>
                <a:ext cx="461392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2051720" y="1844824"/>
                <a:ext cx="461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1844824"/>
                <a:ext cx="461392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1333"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2598440" y="2292112"/>
                <a:ext cx="46139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8440" y="2292112"/>
                <a:ext cx="461392" cy="43088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3534544" y="3255367"/>
                <a:ext cx="461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544" y="3255367"/>
                <a:ext cx="461392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7236296" y="3975447"/>
                <a:ext cx="461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3975447"/>
                <a:ext cx="461392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3485436" y="3933056"/>
                <a:ext cx="461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TW" alt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436" y="3933056"/>
                <a:ext cx="461392" cy="461665"/>
              </a:xfrm>
              <a:prstGeom prst="rect">
                <a:avLst/>
              </a:prstGeom>
              <a:blipFill rotWithShape="1">
                <a:blip r:embed="rId9"/>
                <a:stretch>
                  <a:fillRect r="-12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4974704" y="4869160"/>
                <a:ext cx="461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TW" alt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704" y="4869160"/>
                <a:ext cx="461392" cy="461665"/>
              </a:xfrm>
              <a:prstGeom prst="rect">
                <a:avLst/>
              </a:prstGeom>
              <a:blipFill rotWithShape="1">
                <a:blip r:embed="rId10"/>
                <a:stretch>
                  <a:fillRect r="-10526"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1806352" y="3110242"/>
                <a:ext cx="461392" cy="478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altLang="zh-TW" sz="24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ba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352" y="3110242"/>
                <a:ext cx="461392" cy="47846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4139952" y="2132856"/>
                <a:ext cx="1000241" cy="5247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𝐹𝑆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pos m:val="top"/>
                                  <m:ctrlPr>
                                    <a:rPr lang="en-US" altLang="zh-TW" sz="2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altLang="zh-TW" sz="24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2132856"/>
                <a:ext cx="1000241" cy="524759"/>
              </a:xfrm>
              <a:prstGeom prst="rect">
                <a:avLst/>
              </a:prstGeom>
              <a:blipFill rotWithShape="1">
                <a:blip r:embed="rId12"/>
                <a:stretch>
                  <a:fillRect l="-1220" b="-1046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5464148" y="1772816"/>
                <a:ext cx="6200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TW" alt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4148" y="1772816"/>
                <a:ext cx="620020" cy="461665"/>
              </a:xfrm>
              <a:prstGeom prst="rect">
                <a:avLst/>
              </a:prstGeom>
              <a:blipFill rotWithShape="1">
                <a:blip r:embed="rId13"/>
                <a:stretch>
                  <a:fillRect r="-29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7005600" y="1772815"/>
                <a:ext cx="461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TW" alt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5600" y="1772815"/>
                <a:ext cx="461392" cy="461665"/>
              </a:xfrm>
              <a:prstGeom prst="rect">
                <a:avLst/>
              </a:prstGeom>
              <a:blipFill rotWithShape="1">
                <a:blip r:embed="rId14"/>
                <a:stretch>
                  <a:fillRect r="-105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7092280" y="2510179"/>
                <a:ext cx="46139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2510179"/>
                <a:ext cx="461392" cy="430887"/>
              </a:xfrm>
              <a:prstGeom prst="rect">
                <a:avLst/>
              </a:prstGeom>
              <a:blipFill rotWithShape="1">
                <a:blip r:embed="rId15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6414864" y="3454278"/>
                <a:ext cx="461392" cy="478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altLang="zh-TW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zh-TW" altLang="en-US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</m:ba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864" y="3454278"/>
                <a:ext cx="461392" cy="478464"/>
              </a:xfrm>
              <a:prstGeom prst="rect">
                <a:avLst/>
              </a:prstGeom>
              <a:blipFill rotWithShape="1">
                <a:blip r:embed="rId16"/>
                <a:stretch>
                  <a:fillRect r="-105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6092039" y="4132341"/>
                <a:ext cx="1000241" cy="499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𝐹𝑆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pos m:val="top"/>
                                  <m:ctrlPr>
                                    <a:rPr lang="en-US" altLang="zh-TW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zh-TW" altLang="en-US" sz="240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altLang="zh-TW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039" y="4132341"/>
                <a:ext cx="1000241" cy="499176"/>
              </a:xfrm>
              <a:prstGeom prst="rect">
                <a:avLst/>
              </a:prstGeom>
              <a:blipFill rotWithShape="1">
                <a:blip r:embed="rId17"/>
                <a:stretch>
                  <a:fillRect l="-1220" r="-3049" b="-109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6696608" y="2426782"/>
                <a:ext cx="461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TW" alt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608" y="2426782"/>
                <a:ext cx="461392" cy="461665"/>
              </a:xfrm>
              <a:prstGeom prst="rect">
                <a:avLst/>
              </a:prstGeom>
              <a:blipFill rotWithShape="1">
                <a:blip r:embed="rId18"/>
                <a:stretch>
                  <a:fillRect r="-1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2964358" y="5661248"/>
                <a:ext cx="6200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TW" alt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4358" y="5661248"/>
                <a:ext cx="620020" cy="461665"/>
              </a:xfrm>
              <a:prstGeom prst="rect">
                <a:avLst/>
              </a:prstGeom>
              <a:blipFill rotWithShape="1">
                <a:blip r:embed="rId19"/>
                <a:stretch>
                  <a:fillRect r="-2941"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2051720" y="5206340"/>
                <a:ext cx="6200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TW" alt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20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5206340"/>
                <a:ext cx="620020" cy="461665"/>
              </a:xfrm>
              <a:prstGeom prst="rect">
                <a:avLst/>
              </a:prstGeom>
              <a:blipFill rotWithShape="1">
                <a:blip r:embed="rId20"/>
                <a:stretch>
                  <a:fillRect r="-396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3931248" y="3532946"/>
            <a:ext cx="1144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different</a:t>
            </a:r>
            <a:endParaRPr lang="zh-TW" altLang="en-US" sz="20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4406260" y="3755132"/>
                <a:ext cx="461392" cy="446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ba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6260" y="3755132"/>
                <a:ext cx="461392" cy="446341"/>
              </a:xfrm>
              <a:prstGeom prst="rect">
                <a:avLst/>
              </a:prstGeom>
              <a:blipFill rotWithShape="1">
                <a:blip r:embed="rId21"/>
                <a:stretch>
                  <a:fillRect b="-13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4350119" y="4191471"/>
                <a:ext cx="12034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TW" alt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0119" y="4191471"/>
                <a:ext cx="1203450" cy="461665"/>
              </a:xfrm>
              <a:prstGeom prst="rect">
                <a:avLst/>
              </a:prstGeom>
              <a:blipFill rotWithShape="1">
                <a:blip r:embed="rId22"/>
                <a:stretch>
                  <a:fillRect l="-4569" r="-9645" b="-18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4355976" y="5271591"/>
                <a:ext cx="12034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TW" alt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,0)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5271591"/>
                <a:ext cx="1203450" cy="461665"/>
              </a:xfrm>
              <a:prstGeom prst="rect">
                <a:avLst/>
              </a:prstGeom>
              <a:blipFill rotWithShape="1">
                <a:blip r:embed="rId23"/>
                <a:stretch>
                  <a:fillRect l="-4569" b="-18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2483768" y="4190608"/>
                <a:ext cx="12034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(0,</m:t>
                      </m:r>
                      <m:sSub>
                        <m:sSubPr>
                          <m:ctrlP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4190608"/>
                <a:ext cx="1203450" cy="461665"/>
              </a:xfrm>
              <a:prstGeom prst="rect">
                <a:avLst/>
              </a:prstGeom>
              <a:blipFill rotWithShape="1">
                <a:blip r:embed="rId24"/>
                <a:stretch>
                  <a:fillRect l="-4040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直線單箭頭接點 23"/>
          <p:cNvCxnSpPr/>
          <p:nvPr/>
        </p:nvCxnSpPr>
        <p:spPr>
          <a:xfrm>
            <a:off x="3274368" y="4653136"/>
            <a:ext cx="412850" cy="72008"/>
          </a:xfrm>
          <a:prstGeom prst="straightConnector1">
            <a:avLst/>
          </a:prstGeom>
          <a:ln w="127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>
          <a:xfrm flipH="1" flipV="1">
            <a:off x="4636956" y="5271591"/>
            <a:ext cx="230696" cy="16558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字方塊 9"/>
          <p:cNvSpPr txBox="1">
            <a:spLocks noChangeArrowheads="1"/>
          </p:cNvSpPr>
          <p:nvPr/>
        </p:nvSpPr>
        <p:spPr bwMode="auto">
          <a:xfrm>
            <a:off x="3924300" y="1052513"/>
            <a:ext cx="2879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(P. 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64 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3.0)</a:t>
            </a:r>
            <a:endParaRPr lang="zh-TW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371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0" y="1484313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Fourier series for </a:t>
            </a:r>
            <a:endParaRPr kumimoji="0" lang="en-US" altLang="zh-TW" sz="26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0"/>
            <a:ext cx="9144000" cy="1477963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From Periodic to Aperiodic</a:t>
            </a:r>
          </a:p>
          <a:p>
            <a:pPr marL="7429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Considering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],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]=0 for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kumimoji="0" lang="en-US" altLang="zh-TW" sz="3000" dirty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&gt;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altLang="zh-TW" sz="300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or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kumimoji="0" lang="en-US" altLang="zh-TW" sz="3000" dirty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&lt;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altLang="zh-TW" sz="300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zh-TW" altLang="zh-TW" sz="3000" baseline="-25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364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193269"/>
              </p:ext>
            </p:extLst>
          </p:nvPr>
        </p:nvGraphicFramePr>
        <p:xfrm>
          <a:off x="1339850" y="2132856"/>
          <a:ext cx="58166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77" name="方程式" r:id="rId4" imgW="2908300" imgH="990600" progId="Equation.3">
                  <p:embed/>
                </p:oleObj>
              </mc:Choice>
              <mc:Fallback>
                <p:oleObj name="方程式" r:id="rId4" imgW="2908300" imgH="9906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9850" y="2132856"/>
                        <a:ext cx="5816600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物件 6"/>
          <p:cNvGraphicFramePr>
            <a:graphicFrameLocks noChangeAspect="1"/>
          </p:cNvGraphicFramePr>
          <p:nvPr/>
        </p:nvGraphicFramePr>
        <p:xfrm>
          <a:off x="3995738" y="1503363"/>
          <a:ext cx="8636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78" name="方程式" r:id="rId6" imgW="330057" imgH="215806" progId="Equation.3">
                  <p:embed/>
                </p:oleObj>
              </mc:Choice>
              <mc:Fallback>
                <p:oleObj name="方程式" r:id="rId6" imgW="330057" imgH="215806" progId="Equation.3">
                  <p:embed/>
                  <p:pic>
                    <p:nvPicPr>
                      <p:cNvPr id="0" name="物件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1503363"/>
                        <a:ext cx="8636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0" y="4293096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Defining envelope of  </a:t>
            </a:r>
            <a:endParaRPr kumimoji="0" lang="en-US" altLang="zh-TW" sz="26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graphicFrame>
        <p:nvGraphicFramePr>
          <p:cNvPr id="9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5621995"/>
              </p:ext>
            </p:extLst>
          </p:nvPr>
        </p:nvGraphicFramePr>
        <p:xfrm>
          <a:off x="1352550" y="4789488"/>
          <a:ext cx="5257800" cy="197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79" name="方程式" r:id="rId8" imgW="2628720" imgH="990360" progId="Equation.3">
                  <p:embed/>
                </p:oleObj>
              </mc:Choice>
              <mc:Fallback>
                <p:oleObj name="方程式" r:id="rId8" imgW="2628720" imgH="990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2550" y="4789488"/>
                        <a:ext cx="5257800" cy="197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5421869"/>
              </p:ext>
            </p:extLst>
          </p:nvPr>
        </p:nvGraphicFramePr>
        <p:xfrm>
          <a:off x="4530725" y="4293096"/>
          <a:ext cx="23209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80" name="方程式" r:id="rId10" imgW="888614" imgH="241195" progId="Equation.3">
                  <p:embed/>
                </p:oleObj>
              </mc:Choice>
              <mc:Fallback>
                <p:oleObj name="方程式" r:id="rId10" imgW="888614" imgH="241195" progId="Equation.3">
                  <p:embed/>
                  <p:pic>
                    <p:nvPicPr>
                      <p:cNvPr id="0" name="物件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0725" y="4293096"/>
                        <a:ext cx="2320925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/>
          <p:cNvSpPr/>
          <p:nvPr/>
        </p:nvSpPr>
        <p:spPr>
          <a:xfrm>
            <a:off x="2685038" y="2374329"/>
            <a:ext cx="302786" cy="432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1988179" y="4791570"/>
            <a:ext cx="1800000" cy="91628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4411250" y="4797152"/>
            <a:ext cx="2160040" cy="9162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076256" y="3140968"/>
            <a:ext cx="2088032" cy="9162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矩形 2"/>
          <p:cNvSpPr>
            <a:spLocks noChangeArrowheads="1"/>
          </p:cNvSpPr>
          <p:nvPr/>
        </p:nvSpPr>
        <p:spPr bwMode="auto">
          <a:xfrm>
            <a:off x="0" y="269875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250825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150000"/>
              </a:lnSpc>
            </a:pPr>
            <a:r>
              <a:rPr lang="en-US" altLang="zh-TW" sz="3600" b="1" u="sng" dirty="0">
                <a:solidFill>
                  <a:srgbClr val="000000"/>
                </a:solidFill>
                <a:latin typeface="Times New Roman" pitchFamily="18" charset="0"/>
              </a:rPr>
              <a:t>An Example across Cases &lt;A&gt;&lt;B&gt;&lt;C&gt;&lt;D&gt;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0" y="1412776"/>
                <a:ext cx="9144000" cy="4746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52000">
                  <a:lnSpc>
                    <a:spcPct val="150000"/>
                  </a:lnSpc>
                </a:pPr>
                <a:r>
                  <a:rPr lang="en-US" altLang="zh-TW" sz="3000" dirty="0" smtClean="0"/>
                  <a:t>&lt;A&gt; </a:t>
                </a:r>
                <a14:m>
                  <m:oMath xmlns:m="http://schemas.openxmlformats.org/officeDocument/2006/math">
                    <m:r>
                      <a:rPr lang="en-US" altLang="zh-TW" sz="3000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altLang="zh-TW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3000" b="0" i="1" smtClean="0">
                            <a:latin typeface="Cambria Math"/>
                          </a:rPr>
                          <m:t>𝑎𝑡</m:t>
                        </m:r>
                      </m:e>
                    </m:d>
                    <m:groupChr>
                      <m:groupChrPr>
                        <m:chr m:val="↔"/>
                        <m:vertJc m:val="bot"/>
                        <m:ctrlPr>
                          <a:rPr lang="en-US" altLang="zh-TW" sz="30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TW" sz="3000" b="0" i="1" smtClean="0">
                            <a:latin typeface="Cambria Math"/>
                          </a:rPr>
                          <m:t>𝐹</m:t>
                        </m:r>
                      </m:e>
                    </m:groupChr>
                    <m:f>
                      <m:fPr>
                        <m:ctrlPr>
                          <a:rPr lang="en-US" altLang="zh-TW" sz="3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3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altLang="zh-TW" sz="3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3000" b="0" i="1" smtClean="0">
                                <a:latin typeface="Cambria Math"/>
                              </a:rPr>
                              <m:t>𝑎</m:t>
                            </m:r>
                          </m:e>
                        </m:d>
                      </m:den>
                    </m:f>
                    <m:r>
                      <a:rPr lang="en-US" altLang="zh-TW" sz="3000" b="0" i="1" smtClean="0">
                        <a:latin typeface="Cambria Math"/>
                      </a:rPr>
                      <m:t> </m:t>
                    </m:r>
                    <m:r>
                      <a:rPr lang="en-US" altLang="zh-TW" sz="3000" b="0" i="1" smtClean="0">
                        <a:latin typeface="Cambria Math"/>
                      </a:rPr>
                      <m:t>𝑋</m:t>
                    </m:r>
                    <m:r>
                      <a:rPr lang="en-US" altLang="zh-TW" sz="3000" b="0" i="1" smtClean="0"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altLang="zh-TW" sz="3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3000" b="0" i="1" smtClean="0">
                            <a:latin typeface="Cambria Math"/>
                          </a:rPr>
                          <m:t>𝑗</m:t>
                        </m:r>
                        <m:r>
                          <a:rPr lang="zh-TW" altLang="en-US" sz="3000" b="0" i="1" smtClean="0">
                            <a:latin typeface="Cambria Math"/>
                          </a:rPr>
                          <m:t>𝜔</m:t>
                        </m:r>
                      </m:num>
                      <m:den>
                        <m:r>
                          <a:rPr lang="en-US" altLang="zh-TW" sz="3000" b="0" i="1" smtClean="0">
                            <a:latin typeface="Cambria Math"/>
                          </a:rPr>
                          <m:t>𝑎</m:t>
                        </m:r>
                      </m:den>
                    </m:f>
                    <m:r>
                      <a:rPr lang="en-US" altLang="zh-TW" sz="3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zh-TW" altLang="en-US" sz="3000" dirty="0" smtClean="0"/>
                  <a:t>          </a:t>
                </a:r>
                <a:r>
                  <a:rPr lang="en-US" altLang="zh-TW" sz="3000" dirty="0" smtClean="0"/>
                  <a:t>(4.34)</a:t>
                </a:r>
              </a:p>
              <a:p>
                <a:pPr marL="252000">
                  <a:lnSpc>
                    <a:spcPct val="150000"/>
                  </a:lnSpc>
                </a:pPr>
                <a:r>
                  <a:rPr lang="en-US" altLang="zh-TW" sz="3000" dirty="0" smtClean="0"/>
                  <a:t>&lt;D&gt;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30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d>
                          <m:dPr>
                            <m:ctrlPr>
                              <a:rPr lang="en-US" altLang="zh-TW" sz="3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3000" b="0" i="1" smtClean="0">
                                <a:latin typeface="Cambria Math"/>
                              </a:rPr>
                              <m:t>𝑘</m:t>
                            </m:r>
                          </m:e>
                        </m:d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TW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3000" b="0" i="1" smtClean="0">
                            <a:latin typeface="Cambria Math"/>
                          </a:rPr>
                          <m:t>𝑛</m:t>
                        </m:r>
                      </m:e>
                    </m:d>
                    <m:groupChr>
                      <m:groupChrPr>
                        <m:chr m:val="↔"/>
                        <m:vertJc m:val="bot"/>
                        <m:ctrlPr>
                          <a:rPr lang="en-US" altLang="zh-TW" sz="30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TW" sz="3000" b="0" i="1" smtClean="0">
                            <a:latin typeface="Cambria Math"/>
                          </a:rPr>
                          <m:t>𝐹</m:t>
                        </m:r>
                      </m:e>
                    </m:groupChr>
                    <m:d>
                      <m:dPr>
                        <m:ctrlPr>
                          <a:rPr lang="en-US" altLang="zh-TW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/>
                    </m:d>
                    <m:r>
                      <a:rPr lang="en-US" altLang="zh-TW" sz="3000" b="0" i="1" smtClean="0">
                        <a:latin typeface="Cambria Math"/>
                      </a:rPr>
                      <m:t>𝑋</m:t>
                    </m:r>
                    <m:r>
                      <a:rPr lang="en-US" altLang="zh-TW" sz="30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zh-TW" sz="3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30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3000" b="0" i="1" smtClean="0">
                            <a:latin typeface="Cambria Math"/>
                          </a:rPr>
                          <m:t>𝑗𝑘</m:t>
                        </m:r>
                        <m:r>
                          <a:rPr lang="zh-TW" altLang="en-US" sz="3000" b="0" i="1" smtClean="0">
                            <a:latin typeface="Cambria Math"/>
                          </a:rPr>
                          <m:t>𝜔</m:t>
                        </m:r>
                      </m:sup>
                    </m:sSup>
                    <m:r>
                      <a:rPr lang="en-US" altLang="zh-TW" sz="3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3000" dirty="0" smtClean="0"/>
                  <a:t> (5.45)</a:t>
                </a:r>
              </a:p>
              <a:p>
                <a:pPr marL="252000">
                  <a:lnSpc>
                    <a:spcPct val="150000"/>
                  </a:lnSpc>
                </a:pPr>
                <a:r>
                  <a:rPr lang="en-US" altLang="zh-TW" sz="3000" dirty="0" smtClean="0"/>
                  <a:t>&lt;C&gt; </a:t>
                </a:r>
                <a14:m>
                  <m:oMath xmlns:m="http://schemas.openxmlformats.org/officeDocument/2006/math">
                    <m:r>
                      <a:rPr lang="en-US" altLang="zh-TW" sz="3000" i="1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altLang="zh-TW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sz="3000" i="1" smtClean="0">
                            <a:latin typeface="Cambria Math"/>
                          </a:rPr>
                          <m:t>𝛼</m:t>
                        </m:r>
                        <m:r>
                          <a:rPr lang="en-US" altLang="zh-TW" sz="3000" i="1">
                            <a:latin typeface="Cambria Math"/>
                          </a:rPr>
                          <m:t>𝑡</m:t>
                        </m:r>
                      </m:e>
                    </m:d>
                    <m:groupChr>
                      <m:groupChrPr>
                        <m:chr m:val="↔"/>
                        <m:vertJc m:val="bot"/>
                        <m:ctrlPr>
                          <a:rPr lang="en-US" altLang="zh-TW" sz="300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TW" sz="3000" b="0" i="1" smtClean="0">
                            <a:latin typeface="Cambria Math"/>
                          </a:rPr>
                          <m:t>𝐹</m:t>
                        </m:r>
                        <m:r>
                          <a:rPr lang="en-US" altLang="zh-TW" sz="3000" b="0" i="1" smtClean="0">
                            <a:latin typeface="Cambria Math"/>
                          </a:rPr>
                          <m:t>𝑆</m:t>
                        </m:r>
                      </m:e>
                    </m:groupChr>
                    <m:d>
                      <m:dPr>
                        <m:ctrlPr>
                          <a:rPr lang="en-US" altLang="zh-TW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/>
                    </m:d>
                    <m:sSub>
                      <m:sSubPr>
                        <m:ctrlPr>
                          <a:rPr lang="en-US" altLang="zh-TW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30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TW" sz="30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TW" sz="3000" dirty="0" smtClean="0"/>
                  <a:t>               (Sec. 3.5.4)   </a:t>
                </a:r>
              </a:p>
              <a:p>
                <a:pPr marL="252000"/>
                <a:r>
                  <a:rPr lang="en-US" altLang="zh-TW" sz="3000" dirty="0" smtClean="0"/>
                  <a:t>                        </a:t>
                </a:r>
                <a14:m>
                  <m:oMath xmlns:m="http://schemas.openxmlformats.org/officeDocument/2006/math">
                    <m:r>
                      <a:rPr lang="en-US" altLang="zh-TW" sz="30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zh-TW" sz="3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3000" b="0" i="1" smtClean="0">
                            <a:latin typeface="Cambria Math"/>
                          </a:rPr>
                          <m:t>𝑇</m:t>
                        </m:r>
                      </m:e>
                      <m:sup>
                        <m:r>
                          <a:rPr lang="en-US" altLang="zh-TW" sz="30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zh-TW" sz="3000" b="0" i="1" smtClean="0">
                        <a:latin typeface="Cambria Math"/>
                      </a:rPr>
                      <m:t>=</m:t>
                    </m:r>
                    <m:r>
                      <a:rPr lang="en-US" altLang="zh-TW" sz="3000" b="0" i="1" smtClean="0">
                        <a:latin typeface="Cambria Math"/>
                      </a:rPr>
                      <m:t>𝑇</m:t>
                    </m:r>
                    <m:r>
                      <a:rPr lang="en-US" altLang="zh-TW" sz="3000" b="0" i="1" smtClean="0">
                        <a:latin typeface="Cambria Math"/>
                      </a:rPr>
                      <m:t>/</m:t>
                    </m:r>
                    <m:r>
                      <a:rPr lang="zh-TW" altLang="en-US" sz="3000" b="0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altLang="zh-TW" sz="3000" dirty="0" smtClean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zh-TW" sz="3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30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altLang="zh-TW" sz="30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altLang="zh-TW" sz="3000" i="1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altLang="zh-TW" sz="3000" b="0" i="1" smtClean="0">
                        <a:latin typeface="Cambria Math"/>
                      </a:rPr>
                      <m:t>=</m:t>
                    </m:r>
                    <m:r>
                      <a:rPr lang="zh-TW" altLang="en-US" sz="3000" b="0" i="1" smtClean="0">
                        <a:latin typeface="Cambria Math"/>
                      </a:rPr>
                      <m:t>𝛼</m:t>
                    </m:r>
                    <m:sSub>
                      <m:sSubPr>
                        <m:ctrlPr>
                          <a:rPr lang="en-US" altLang="zh-TW" sz="3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3000" b="0" i="1" smtClean="0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altLang="zh-TW" sz="30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zh-TW" sz="3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3000" dirty="0" smtClean="0"/>
                  <a:t>  (Table 3.1)</a:t>
                </a:r>
              </a:p>
              <a:p>
                <a:pPr marL="252000">
                  <a:lnSpc>
                    <a:spcPct val="150000"/>
                  </a:lnSpc>
                </a:pPr>
                <a:r>
                  <a:rPr lang="en-US" altLang="zh-TW" sz="3000" dirty="0" smtClean="0"/>
                  <a:t>&lt;B&gt;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30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3000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TW" sz="3000" b="0" i="1" smtClean="0">
                            <a:latin typeface="Cambria Math"/>
                          </a:rPr>
                          <m:t>𝑚</m:t>
                        </m:r>
                        <m:r>
                          <a:rPr lang="en-US" altLang="zh-TW" sz="3000" b="0" i="1" smtClean="0">
                            <a:latin typeface="Cambria Math"/>
                          </a:rPr>
                          <m:t>)</m:t>
                        </m:r>
                      </m:sub>
                    </m:sSub>
                    <m:r>
                      <a:rPr lang="en-US" altLang="zh-TW" sz="3000" b="0" i="1" smtClean="0">
                        <a:latin typeface="Cambria Math"/>
                      </a:rPr>
                      <m:t>[</m:t>
                    </m:r>
                    <m:r>
                      <a:rPr lang="en-US" altLang="zh-TW" sz="3000" b="0" i="1" smtClean="0">
                        <a:latin typeface="Cambria Math"/>
                      </a:rPr>
                      <m:t>𝑛</m:t>
                    </m:r>
                    <m:r>
                      <a:rPr lang="en-US" altLang="zh-TW" sz="3000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altLang="zh-TW" sz="3000" dirty="0"/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↔"/>
                        <m:vertJc m:val="bot"/>
                        <m:ctrlPr>
                          <a:rPr lang="en-US" altLang="zh-TW" sz="30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TW" sz="3000" i="1">
                            <a:latin typeface="Cambria Math"/>
                          </a:rPr>
                          <m:t>𝐹</m:t>
                        </m:r>
                        <m:r>
                          <a:rPr lang="en-US" altLang="zh-TW" sz="3000" i="1">
                            <a:latin typeface="Cambria Math"/>
                          </a:rPr>
                          <m:t>𝑆</m:t>
                        </m:r>
                      </m:e>
                    </m:groupChr>
                    <m:f>
                      <m:fPr>
                        <m:ctrlPr>
                          <a:rPr lang="en-US" altLang="zh-TW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3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sz="3000" b="0" i="1" smtClean="0">
                            <a:latin typeface="Cambria Math"/>
                          </a:rPr>
                          <m:t>𝑚</m:t>
                        </m:r>
                      </m:den>
                    </m:f>
                    <m:sSub>
                      <m:sSubPr>
                        <m:ctrlPr>
                          <a:rPr lang="en-US" altLang="zh-TW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30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TW" sz="3000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TW" altLang="en-US" sz="3000" dirty="0" smtClean="0"/>
                  <a:t>                </a:t>
                </a:r>
                <a:r>
                  <a:rPr lang="en-US" altLang="zh-TW" sz="3000" dirty="0" smtClean="0"/>
                  <a:t>(Table 3.2)</a:t>
                </a:r>
                <a:endParaRPr lang="zh-TW" altLang="en-US" sz="3000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12776"/>
                <a:ext cx="9144000" cy="474681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橢圓 2"/>
          <p:cNvSpPr/>
          <p:nvPr/>
        </p:nvSpPr>
        <p:spPr>
          <a:xfrm>
            <a:off x="2661692" y="5723731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457200" algn="ctr">
              <a:spcBef>
                <a:spcPts val="600"/>
              </a:spcBef>
            </a:pPr>
            <a:endParaRPr lang="zh-TW" altLang="en-US" sz="3500" b="1" i="1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5" name="橢圓 4"/>
          <p:cNvSpPr>
            <a:spLocks/>
          </p:cNvSpPr>
          <p:nvPr/>
        </p:nvSpPr>
        <p:spPr>
          <a:xfrm>
            <a:off x="2358802" y="2178445"/>
            <a:ext cx="432000" cy="43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457200" algn="ctr">
              <a:spcBef>
                <a:spcPts val="600"/>
              </a:spcBef>
            </a:pPr>
            <a:endParaRPr lang="zh-TW" altLang="en-US" sz="3500" b="1" i="1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矩形 1"/>
          <p:cNvSpPr>
            <a:spLocks noChangeArrowheads="1"/>
          </p:cNvSpPr>
          <p:nvPr/>
        </p:nvSpPr>
        <p:spPr bwMode="auto">
          <a:xfrm>
            <a:off x="0" y="-79642"/>
            <a:ext cx="91440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20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Time/Frequency </a:t>
            </a:r>
            <a:r>
              <a:rPr kumimoji="0" lang="en-US" altLang="zh-TW" sz="3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Scaling</a:t>
            </a:r>
            <a:r>
              <a:rPr kumimoji="0" lang="en-US" altLang="zh-TW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TW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(p.38 of 4.0)</a:t>
            </a:r>
            <a:endParaRPr kumimoji="0" lang="en-US" altLang="zh-TW" sz="3400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8675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8992247"/>
              </p:ext>
            </p:extLst>
          </p:nvPr>
        </p:nvGraphicFramePr>
        <p:xfrm>
          <a:off x="1008063" y="941388"/>
          <a:ext cx="32004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10" name="方程式" r:id="rId4" imgW="1600200" imgH="762000" progId="Equation.3">
                  <p:embed/>
                </p:oleObj>
              </mc:Choice>
              <mc:Fallback>
                <p:oleObj name="方程式" r:id="rId4" imgW="1600200" imgH="762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063" y="941388"/>
                        <a:ext cx="32004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6" name="矩形 4"/>
          <p:cNvSpPr>
            <a:spLocks noChangeArrowheads="1"/>
          </p:cNvSpPr>
          <p:nvPr/>
        </p:nvSpPr>
        <p:spPr bwMode="auto">
          <a:xfrm>
            <a:off x="0" y="6135390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1874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3" eaLnBrk="1" hangingPunct="1">
              <a:buSzPct val="70000"/>
            </a:pPr>
            <a:r>
              <a:rPr kumimoji="0" lang="en-US" altLang="zh-TW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4.11, p.296 of text</a:t>
            </a:r>
          </a:p>
        </p:txBody>
      </p:sp>
      <p:sp>
        <p:nvSpPr>
          <p:cNvPr id="2" name="矩形 1"/>
          <p:cNvSpPr/>
          <p:nvPr/>
        </p:nvSpPr>
        <p:spPr>
          <a:xfrm>
            <a:off x="4068237" y="1969676"/>
            <a:ext cx="23759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zh-TW" sz="2800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(time reversal)</a:t>
            </a:r>
            <a:endParaRPr lang="zh-TW" altLang="en-US" sz="2800" dirty="0"/>
          </a:p>
        </p:txBody>
      </p:sp>
      <p:grpSp>
        <p:nvGrpSpPr>
          <p:cNvPr id="7" name="群組 6"/>
          <p:cNvGrpSpPr>
            <a:grpSpLocks noChangeAspect="1"/>
          </p:cNvGrpSpPr>
          <p:nvPr/>
        </p:nvGrpSpPr>
        <p:grpSpPr>
          <a:xfrm>
            <a:off x="539552" y="2522774"/>
            <a:ext cx="7920880" cy="3570522"/>
            <a:chOff x="539552" y="1743199"/>
            <a:chExt cx="8800977" cy="3967247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2132856"/>
              <a:ext cx="7795260" cy="357759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字方塊 8"/>
                <p:cNvSpPr txBox="1"/>
                <p:nvPr/>
              </p:nvSpPr>
              <p:spPr>
                <a:xfrm>
                  <a:off x="3347864" y="2612366"/>
                  <a:ext cx="32580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5" name="文字方塊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7864" y="2612366"/>
                  <a:ext cx="325804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" name="群組 9"/>
            <p:cNvGrpSpPr/>
            <p:nvPr/>
          </p:nvGrpSpPr>
          <p:grpSpPr>
            <a:xfrm>
              <a:off x="4067944" y="2132856"/>
              <a:ext cx="900000" cy="461665"/>
              <a:chOff x="4211960" y="4911551"/>
              <a:chExt cx="900000" cy="461665"/>
            </a:xfrm>
          </p:grpSpPr>
          <p:cxnSp>
            <p:nvCxnSpPr>
              <p:cNvPr id="28" name="直線單箭頭接點 27"/>
              <p:cNvCxnSpPr/>
              <p:nvPr/>
            </p:nvCxnSpPr>
            <p:spPr>
              <a:xfrm>
                <a:off x="4211960" y="5367337"/>
                <a:ext cx="900000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文字方塊 28"/>
                  <p:cNvSpPr txBox="1"/>
                  <p:nvPr/>
                </p:nvSpPr>
                <p:spPr>
                  <a:xfrm>
                    <a:off x="4433069" y="4911551"/>
                    <a:ext cx="35495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400" i="1">
                              <a:latin typeface="Cambria Math"/>
                            </a:rPr>
                            <m:t>𝐹</m:t>
                          </m:r>
                        </m:oMath>
                      </m:oMathPara>
                    </a14:m>
                    <a:endParaRPr lang="zh-TW" altLang="en-US" sz="2400" i="1" dirty="0"/>
                  </a:p>
                </p:txBody>
              </p:sp>
            </mc:Choice>
            <mc:Fallback xmlns="">
              <p:sp>
                <p:nvSpPr>
                  <p:cNvPr id="8" name="文字方塊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33069" y="4911551"/>
                    <a:ext cx="354955" cy="461665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l="-5172" r="-8621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字方塊 10"/>
                <p:cNvSpPr txBox="1"/>
                <p:nvPr/>
              </p:nvSpPr>
              <p:spPr>
                <a:xfrm>
                  <a:off x="7884368" y="2574811"/>
                  <a:ext cx="43204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z="2400" i="1" smtClean="0">
                            <a:latin typeface="Cambria Math"/>
                          </a:rPr>
                          <m:t>𝜔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9" name="文字方塊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4368" y="2574811"/>
                  <a:ext cx="432048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字方塊 11"/>
                <p:cNvSpPr txBox="1"/>
                <p:nvPr/>
              </p:nvSpPr>
              <p:spPr>
                <a:xfrm>
                  <a:off x="2123728" y="1881768"/>
                  <a:ext cx="72008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𝑡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0" name="文字方塊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3728" y="1881768"/>
                  <a:ext cx="720080" cy="46166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r="-9244" b="-18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字方塊 12"/>
                <p:cNvSpPr txBox="1"/>
                <p:nvPr/>
              </p:nvSpPr>
              <p:spPr>
                <a:xfrm>
                  <a:off x="3635896" y="5055567"/>
                  <a:ext cx="32580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1" name="文字方塊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5896" y="5055567"/>
                  <a:ext cx="325804" cy="46166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字方塊 13"/>
                <p:cNvSpPr txBox="1"/>
                <p:nvPr/>
              </p:nvSpPr>
              <p:spPr>
                <a:xfrm>
                  <a:off x="3419872" y="3861048"/>
                  <a:ext cx="32580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3" name="文字方塊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9872" y="3861048"/>
                  <a:ext cx="325804" cy="46166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字方塊 14"/>
                <p:cNvSpPr txBox="1"/>
                <p:nvPr/>
              </p:nvSpPr>
              <p:spPr>
                <a:xfrm>
                  <a:off x="2124000" y="3399383"/>
                  <a:ext cx="201595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/>
                          </a:rPr>
                          <m:t>𝑥</m:t>
                        </m:r>
                        <m:d>
                          <m:d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𝑎𝑡</m:t>
                            </m:r>
                          </m:e>
                        </m:d>
                        <m:r>
                          <a:rPr lang="en-US" altLang="zh-TW" sz="2400" b="0" i="1" smtClean="0">
                            <a:latin typeface="Cambria Math"/>
                          </a:rPr>
                          <m:t>, 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𝑎</m:t>
                        </m:r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&gt;1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4" name="文字方塊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4000" y="3399383"/>
                  <a:ext cx="2015952" cy="461665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字方塊 15"/>
                <p:cNvSpPr txBox="1"/>
                <p:nvPr/>
              </p:nvSpPr>
              <p:spPr>
                <a:xfrm>
                  <a:off x="2124000" y="4556745"/>
                  <a:ext cx="201595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/>
                          </a:rPr>
                          <m:t>𝑥</m:t>
                        </m:r>
                        <m:d>
                          <m:d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𝑎𝑡</m:t>
                            </m:r>
                          </m:e>
                        </m:d>
                        <m:r>
                          <a:rPr lang="en-US" altLang="zh-TW" sz="2400" b="0" i="1" smtClean="0">
                            <a:latin typeface="Cambria Math"/>
                          </a:rPr>
                          <m:t>, 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𝑎</m:t>
                        </m:r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&lt;1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5" name="文字方塊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4000" y="4556745"/>
                  <a:ext cx="2015952" cy="461665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7" name="群組 16"/>
            <p:cNvGrpSpPr/>
            <p:nvPr/>
          </p:nvGrpSpPr>
          <p:grpSpPr>
            <a:xfrm>
              <a:off x="4068000" y="4695527"/>
              <a:ext cx="900000" cy="461665"/>
              <a:chOff x="4211960" y="4911551"/>
              <a:chExt cx="900000" cy="461665"/>
            </a:xfrm>
          </p:grpSpPr>
          <p:cxnSp>
            <p:nvCxnSpPr>
              <p:cNvPr id="26" name="直線單箭頭接點 25"/>
              <p:cNvCxnSpPr/>
              <p:nvPr/>
            </p:nvCxnSpPr>
            <p:spPr>
              <a:xfrm>
                <a:off x="4211960" y="5367337"/>
                <a:ext cx="900000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文字方塊 26"/>
                  <p:cNvSpPr txBox="1"/>
                  <p:nvPr/>
                </p:nvSpPr>
                <p:spPr>
                  <a:xfrm>
                    <a:off x="4433069" y="4911551"/>
                    <a:ext cx="35495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400" i="1">
                              <a:latin typeface="Cambria Math"/>
                            </a:rPr>
                            <m:t>𝐹</m:t>
                          </m:r>
                        </m:oMath>
                      </m:oMathPara>
                    </a14:m>
                    <a:endParaRPr lang="zh-TW" altLang="en-US" sz="2400" i="1" dirty="0"/>
                  </a:p>
                </p:txBody>
              </p:sp>
            </mc:Choice>
            <mc:Fallback xmlns="">
              <p:sp>
                <p:nvSpPr>
                  <p:cNvPr id="18" name="文字方塊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33069" y="4911551"/>
                    <a:ext cx="354955" cy="461665"/>
                  </a:xfrm>
                  <a:prstGeom prst="rect">
                    <a:avLst/>
                  </a:prstGeom>
                  <a:blipFill rotWithShape="1">
                    <a:blip r:embed="rId15"/>
                    <a:stretch>
                      <a:fillRect l="-5172" r="-8621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8" name="群組 17"/>
            <p:cNvGrpSpPr/>
            <p:nvPr/>
          </p:nvGrpSpPr>
          <p:grpSpPr>
            <a:xfrm>
              <a:off x="4068000" y="3789040"/>
              <a:ext cx="900000" cy="461665"/>
              <a:chOff x="4211960" y="4911551"/>
              <a:chExt cx="900000" cy="461665"/>
            </a:xfrm>
          </p:grpSpPr>
          <p:cxnSp>
            <p:nvCxnSpPr>
              <p:cNvPr id="24" name="直線單箭頭接點 23"/>
              <p:cNvCxnSpPr/>
              <p:nvPr/>
            </p:nvCxnSpPr>
            <p:spPr>
              <a:xfrm>
                <a:off x="4211960" y="5367337"/>
                <a:ext cx="900000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文字方塊 24"/>
                  <p:cNvSpPr txBox="1"/>
                  <p:nvPr/>
                </p:nvSpPr>
                <p:spPr>
                  <a:xfrm>
                    <a:off x="4433069" y="4911551"/>
                    <a:ext cx="35495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400" i="1">
                              <a:latin typeface="Cambria Math"/>
                            </a:rPr>
                            <m:t>𝐹</m:t>
                          </m:r>
                        </m:oMath>
                      </m:oMathPara>
                    </a14:m>
                    <a:endParaRPr lang="zh-TW" altLang="en-US" sz="2400" i="1" dirty="0"/>
                  </a:p>
                </p:txBody>
              </p:sp>
            </mc:Choice>
            <mc:Fallback xmlns="">
              <p:sp>
                <p:nvSpPr>
                  <p:cNvPr id="21" name="文字方塊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33069" y="4911551"/>
                    <a:ext cx="354955" cy="461665"/>
                  </a:xfrm>
                  <a:prstGeom prst="rect">
                    <a:avLst/>
                  </a:prstGeom>
                  <a:blipFill rotWithShape="1">
                    <a:blip r:embed="rId16"/>
                    <a:stretch>
                      <a:fillRect l="-5172" r="-8621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字方塊 18"/>
                <p:cNvSpPr txBox="1"/>
                <p:nvPr/>
              </p:nvSpPr>
              <p:spPr>
                <a:xfrm>
                  <a:off x="7979250" y="3831431"/>
                  <a:ext cx="43204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z="2400" i="1" smtClean="0">
                            <a:latin typeface="Cambria Math"/>
                          </a:rPr>
                          <m:t>𝜔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2" name="文字方塊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79250" y="3831431"/>
                  <a:ext cx="432048" cy="461665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字方塊 19"/>
                <p:cNvSpPr txBox="1"/>
                <p:nvPr/>
              </p:nvSpPr>
              <p:spPr>
                <a:xfrm>
                  <a:off x="8151068" y="5080694"/>
                  <a:ext cx="43204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z="2400" i="1" smtClean="0">
                            <a:latin typeface="Cambria Math"/>
                          </a:rPr>
                          <m:t>𝜔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3" name="文字方塊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1068" y="5080694"/>
                  <a:ext cx="432048" cy="461665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字方塊 20"/>
                <p:cNvSpPr txBox="1"/>
                <p:nvPr/>
              </p:nvSpPr>
              <p:spPr>
                <a:xfrm>
                  <a:off x="6660230" y="1743199"/>
                  <a:ext cx="93610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/>
                          </a:rPr>
                          <m:t>𝑋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𝑗</m:t>
                        </m:r>
                        <m:r>
                          <a:rPr lang="zh-TW" altLang="en-US" sz="2400" b="0" i="1" smtClean="0">
                            <a:latin typeface="Cambria Math"/>
                          </a:rPr>
                          <m:t>𝜔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4" name="文字方塊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0230" y="1743199"/>
                  <a:ext cx="936106" cy="461665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 l="-1961" r="-10458" b="-1710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字方塊 21"/>
                <p:cNvSpPr txBox="1"/>
                <p:nvPr/>
              </p:nvSpPr>
              <p:spPr>
                <a:xfrm>
                  <a:off x="6740050" y="3150161"/>
                  <a:ext cx="2488720" cy="6367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TW" altLang="en-US" sz="2400" i="1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4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</m:d>
                              </m:den>
                            </m:f>
                          </m:e>
                        </m:box>
                        <m:r>
                          <a:rPr lang="en-US" altLang="zh-TW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400" i="1">
                            <a:latin typeface="Cambria Math"/>
                          </a:rPr>
                          <m:t>𝑋</m:t>
                        </m:r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𝑗</m:t>
                            </m:r>
                            <m:box>
                              <m:boxPr>
                                <m:ctrlP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TW" altLang="en-US" sz="2400" i="1" smtClean="0">
                                        <a:latin typeface="Cambria Math"/>
                                      </a:rPr>
                                      <m:t>𝜔</m:t>
                                    </m:r>
                                  </m:num>
                                  <m:den>
                                    <m:r>
                                      <a:rPr lang="en-US" altLang="zh-TW" sz="24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den>
                                </m:f>
                              </m:e>
                            </m:box>
                          </m:e>
                        </m:d>
                        <m:r>
                          <a:rPr lang="en-US" altLang="zh-TW" sz="2400" b="0" i="1" smtClean="0">
                            <a:latin typeface="Cambria Math"/>
                          </a:rPr>
                          <m:t>, 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𝑎</m:t>
                        </m:r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&gt;1</m:t>
                        </m:r>
                      </m:oMath>
                    </m:oMathPara>
                  </a14:m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文字方塊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40050" y="3150161"/>
                  <a:ext cx="2488720" cy="636784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字方塊 22"/>
                <p:cNvSpPr txBox="1"/>
                <p:nvPr/>
              </p:nvSpPr>
              <p:spPr>
                <a:xfrm>
                  <a:off x="6739498" y="4449689"/>
                  <a:ext cx="2601031" cy="6367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TW" altLang="en-US" sz="2400" i="1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4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</m:d>
                              </m:den>
                            </m:f>
                            <m:r>
                              <a:rPr lang="en-US" altLang="zh-TW" sz="2400" b="0" i="1" smtClean="0">
                                <a:latin typeface="Cambria Math"/>
                              </a:rPr>
                              <m:t> </m:t>
                            </m:r>
                          </m:e>
                        </m:box>
                        <m:r>
                          <a:rPr lang="en-US" altLang="zh-TW" sz="2400" i="1">
                            <a:latin typeface="Cambria Math"/>
                          </a:rPr>
                          <m:t>𝑋</m:t>
                        </m:r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𝑗</m:t>
                            </m:r>
                            <m:box>
                              <m:boxPr>
                                <m:ctrlP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r>
                                  <m:rPr>
                                    <m:brk m:alnAt="63"/>
                                  </m:rPr>
                                  <a:rPr lang="en-US" altLang="zh-TW" sz="2400" b="0" i="1" smtClean="0">
                                    <a:latin typeface="Cambria Math"/>
                                  </a:rPr>
                                  <m:t> </m:t>
                                </m:r>
                                <m:f>
                                  <m:f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TW" altLang="en-US" sz="2400" i="1" smtClean="0">
                                        <a:latin typeface="Cambria Math"/>
                                      </a:rPr>
                                      <m:t>𝜔</m:t>
                                    </m:r>
                                  </m:num>
                                  <m:den>
                                    <m:r>
                                      <a:rPr lang="en-US" altLang="zh-TW" sz="24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den>
                                </m:f>
                              </m:e>
                            </m:box>
                          </m:e>
                        </m:d>
                        <m:r>
                          <a:rPr lang="en-US" altLang="zh-TW" sz="2400" b="0" i="1" smtClean="0">
                            <a:latin typeface="Cambria Math"/>
                          </a:rPr>
                          <m:t>, 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𝑎</m:t>
                        </m:r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&lt;1</m:t>
                        </m:r>
                      </m:oMath>
                    </m:oMathPara>
                  </a14:m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文字方塊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9498" y="4449689"/>
                  <a:ext cx="2601031" cy="636784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7450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14" y="2336024"/>
            <a:ext cx="8033918" cy="39012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683568" y="1484784"/>
                <a:ext cx="4248472" cy="594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80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800" i="1" smtClean="0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/>
                            </a:rPr>
                            <m:t>𝑡</m:t>
                          </m:r>
                        </m:e>
                      </m:func>
                      <m:r>
                        <a:rPr lang="en-US" altLang="zh-TW" sz="2800" b="0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TW" sz="2800" b="0" i="1" smtClean="0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800" b="0" i="1" smtClean="0">
                                      <a:latin typeface="Cambria Math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800" b="0" i="1" smtClean="0"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TW" sz="28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sz="2800" b="0" i="1" smtClean="0"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8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altLang="zh-TW" sz="2800" i="1">
                                      <a:latin typeface="Cambria Math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800" i="1"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TW" sz="2800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sz="2800" i="1"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</m:box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484784"/>
                <a:ext cx="4248472" cy="59465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8206636" y="3068960"/>
                <a:ext cx="3258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6636" y="3068960"/>
                <a:ext cx="325804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群組 6"/>
          <p:cNvGrpSpPr/>
          <p:nvPr/>
        </p:nvGrpSpPr>
        <p:grpSpPr>
          <a:xfrm>
            <a:off x="4067944" y="2708920"/>
            <a:ext cx="900000" cy="461665"/>
            <a:chOff x="4211960" y="4911551"/>
            <a:chExt cx="900000" cy="461665"/>
          </a:xfrm>
        </p:grpSpPr>
        <p:cxnSp>
          <p:nvCxnSpPr>
            <p:cNvPr id="8" name="直線單箭頭接點 7"/>
            <p:cNvCxnSpPr/>
            <p:nvPr/>
          </p:nvCxnSpPr>
          <p:spPr>
            <a:xfrm>
              <a:off x="4211960" y="5367337"/>
              <a:ext cx="9000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字方塊 8"/>
                <p:cNvSpPr txBox="1"/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𝐹</m:t>
                        </m:r>
                      </m:oMath>
                    </m:oMathPara>
                  </a14:m>
                  <a:endParaRPr lang="zh-TW" altLang="en-US" sz="2400" i="1" dirty="0"/>
                </a:p>
              </p:txBody>
            </p:sp>
          </mc:Choice>
          <mc:Fallback xmlns="">
            <p:sp>
              <p:nvSpPr>
                <p:cNvPr id="9" name="文字方塊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5172" r="-862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3203848" y="3068960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3068960"/>
                <a:ext cx="432048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3204000" y="4248568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4000" y="4248568"/>
                <a:ext cx="432048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3204000" y="5301208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4000" y="5301208"/>
                <a:ext cx="432048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8227050" y="4273993"/>
                <a:ext cx="3258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7050" y="4273993"/>
                <a:ext cx="325804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8331825" y="5271591"/>
                <a:ext cx="3258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1825" y="5271591"/>
                <a:ext cx="325804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群組 14"/>
          <p:cNvGrpSpPr/>
          <p:nvPr/>
        </p:nvGrpSpPr>
        <p:grpSpPr>
          <a:xfrm>
            <a:off x="4068000" y="4199703"/>
            <a:ext cx="900000" cy="461665"/>
            <a:chOff x="4211960" y="4911551"/>
            <a:chExt cx="900000" cy="461665"/>
          </a:xfrm>
        </p:grpSpPr>
        <p:cxnSp>
          <p:nvCxnSpPr>
            <p:cNvPr id="16" name="直線單箭頭接點 15"/>
            <p:cNvCxnSpPr/>
            <p:nvPr/>
          </p:nvCxnSpPr>
          <p:spPr>
            <a:xfrm>
              <a:off x="4211960" y="5367337"/>
              <a:ext cx="9000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字方塊 16"/>
                <p:cNvSpPr txBox="1"/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𝐹</m:t>
                        </m:r>
                      </m:oMath>
                    </m:oMathPara>
                  </a14:m>
                  <a:endParaRPr lang="zh-TW" altLang="en-US" sz="2400" i="1" dirty="0"/>
                </a:p>
              </p:txBody>
            </p:sp>
          </mc:Choice>
          <mc:Fallback xmlns="">
            <p:sp>
              <p:nvSpPr>
                <p:cNvPr id="17" name="文字方塊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l="-5172" r="-862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群組 17"/>
          <p:cNvGrpSpPr/>
          <p:nvPr/>
        </p:nvGrpSpPr>
        <p:grpSpPr>
          <a:xfrm>
            <a:off x="4068000" y="5239866"/>
            <a:ext cx="900000" cy="461665"/>
            <a:chOff x="4211960" y="4911551"/>
            <a:chExt cx="900000" cy="461665"/>
          </a:xfrm>
        </p:grpSpPr>
        <p:cxnSp>
          <p:nvCxnSpPr>
            <p:cNvPr id="19" name="直線單箭頭接點 18"/>
            <p:cNvCxnSpPr/>
            <p:nvPr/>
          </p:nvCxnSpPr>
          <p:spPr>
            <a:xfrm>
              <a:off x="4211960" y="5367337"/>
              <a:ext cx="9000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字方塊 19"/>
                <p:cNvSpPr txBox="1"/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𝐹</m:t>
                        </m:r>
                      </m:oMath>
                    </m:oMathPara>
                  </a14:m>
                  <a:endParaRPr lang="zh-TW" altLang="en-US" sz="2400" i="1" dirty="0"/>
                </a:p>
              </p:txBody>
            </p:sp>
          </mc:Choice>
          <mc:Fallback xmlns="">
            <p:sp>
              <p:nvSpPr>
                <p:cNvPr id="20" name="文字方塊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l="-5172" r="-862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2267744" y="3284984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3284984"/>
                <a:ext cx="432048" cy="461665"/>
              </a:xfrm>
              <a:prstGeom prst="rect">
                <a:avLst/>
              </a:prstGeom>
              <a:blipFill rotWithShape="1">
                <a:blip r:embed="rId14"/>
                <a:stretch>
                  <a:fillRect r="-197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971600" y="3286800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zh-TW" altLang="en-US" sz="240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286800"/>
                <a:ext cx="720080" cy="461665"/>
              </a:xfrm>
              <a:prstGeom prst="rect">
                <a:avLst/>
              </a:prstGeom>
              <a:blipFill rotWithShape="1">
                <a:blip r:embed="rId15"/>
                <a:stretch>
                  <a:fillRect r="-252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371178" y="4503600"/>
                <a:ext cx="8884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−2</m:t>
                          </m:r>
                          <m:r>
                            <a:rPr lang="zh-TW" altLang="en-US" sz="240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178" y="4503600"/>
                <a:ext cx="888454" cy="461665"/>
              </a:xfrm>
              <a:prstGeom prst="rect">
                <a:avLst/>
              </a:prstGeom>
              <a:blipFill rotWithShape="1">
                <a:blip r:embed="rId16"/>
                <a:stretch>
                  <a:fillRect r="-205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2699792" y="4504825"/>
                <a:ext cx="7857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zh-TW" altLang="en-US" sz="240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4504825"/>
                <a:ext cx="785775" cy="46166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2190403" y="5517232"/>
                <a:ext cx="648072" cy="542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ox>
                            <m:box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box>
                          <m:r>
                            <a:rPr lang="zh-TW" altLang="en-US" sz="240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403" y="5517232"/>
                <a:ext cx="648072" cy="542777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1187623" y="5517232"/>
                <a:ext cx="1002779" cy="542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ox>
                            <m:box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box>
                          <m:r>
                            <a:rPr lang="zh-TW" altLang="en-US" sz="240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3" y="5517232"/>
                <a:ext cx="1002779" cy="542777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矩形 2"/>
          <p:cNvSpPr>
            <a:spLocks noChangeArrowheads="1"/>
          </p:cNvSpPr>
          <p:nvPr/>
        </p:nvSpPr>
        <p:spPr bwMode="auto">
          <a:xfrm>
            <a:off x="0" y="219373"/>
            <a:ext cx="9144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150000"/>
              </a:lnSpc>
            </a:pPr>
            <a:r>
              <a:rPr lang="en-US" altLang="zh-TW" sz="3600" b="1" u="sng" dirty="0">
                <a:solidFill>
                  <a:srgbClr val="000000"/>
                </a:solidFill>
                <a:latin typeface="Times New Roman" pitchFamily="18" charset="0"/>
              </a:rPr>
              <a:t>Single Frequency</a:t>
            </a:r>
            <a:r>
              <a:rPr lang="en-US" altLang="zh-TW" sz="3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zh-TW" sz="2600" dirty="0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en-US" altLang="zh-TW" sz="2600" dirty="0" smtClean="0">
                <a:solidFill>
                  <a:srgbClr val="FF0000"/>
                </a:solidFill>
                <a:latin typeface="Times New Roman" pitchFamily="18" charset="0"/>
              </a:rPr>
              <a:t>p.40 </a:t>
            </a:r>
            <a:r>
              <a:rPr lang="en-US" altLang="zh-TW" sz="2600" dirty="0">
                <a:solidFill>
                  <a:srgbClr val="FF0000"/>
                </a:solidFill>
                <a:latin typeface="Times New Roman" pitchFamily="18" charset="0"/>
              </a:rPr>
              <a:t>of 4.0)</a:t>
            </a:r>
            <a:endParaRPr lang="en-US" altLang="zh-TW" sz="3600" b="1" u="sng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86477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矩形 1"/>
          <p:cNvSpPr>
            <a:spLocks noChangeArrowheads="1"/>
          </p:cNvSpPr>
          <p:nvPr/>
        </p:nvSpPr>
        <p:spPr bwMode="auto">
          <a:xfrm>
            <a:off x="0" y="-79642"/>
            <a:ext cx="91440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20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Parseval’s</a:t>
            </a:r>
            <a:r>
              <a:rPr kumimoji="0" lang="en-US" altLang="zh-TW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TW" sz="3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Relation </a:t>
            </a:r>
            <a:r>
              <a:rPr kumimoji="0" lang="en-US" altLang="zh-TW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(p.37 of 4.0)</a:t>
            </a:r>
            <a:endParaRPr kumimoji="0" lang="en-US" altLang="zh-TW" sz="3400" baseline="-2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8131" name="物件 2"/>
          <p:cNvGraphicFramePr>
            <a:graphicFrameLocks noChangeAspect="1"/>
          </p:cNvGraphicFramePr>
          <p:nvPr/>
        </p:nvGraphicFramePr>
        <p:xfrm>
          <a:off x="1055688" y="957263"/>
          <a:ext cx="6851650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18" name="方程式" r:id="rId4" imgW="2159000" imgH="393700" progId="Equation.3">
                  <p:embed/>
                </p:oleObj>
              </mc:Choice>
              <mc:Fallback>
                <p:oleObj name="方程式" r:id="rId4" imgW="2159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688" y="957263"/>
                        <a:ext cx="6851650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0" y="2210668"/>
            <a:ext cx="9144000" cy="2154436"/>
          </a:xfrm>
          <a:prstGeom prst="rect">
            <a:avLst/>
          </a:prstGeom>
          <a:noFill/>
        </p:spPr>
        <p:txBody>
          <a:bodyPr rIns="180000" anchor="ctr">
            <a:spAutoFit/>
          </a:bodyPr>
          <a:lstStyle/>
          <a:p>
            <a:pPr marL="1188000" lvl="5"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total energy: energy per unit time integrated over the </a:t>
            </a:r>
          </a:p>
          <a:p>
            <a:pPr marL="3078000" lvl="5"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time</a:t>
            </a:r>
          </a:p>
          <a:p>
            <a:pPr marL="1188000" lvl="5">
              <a:buSzPct val="100000"/>
              <a:defRPr/>
            </a:pPr>
            <a:endParaRPr kumimoji="0" lang="en-US" altLang="zh-TW" sz="1200" kern="100" dirty="0">
              <a:solidFill>
                <a:srgbClr val="000000"/>
              </a:solidFill>
              <a:latin typeface="Times New Roman"/>
              <a:ea typeface="標楷體"/>
            </a:endParaRPr>
          </a:p>
          <a:p>
            <a:pPr marL="1188000" lvl="5">
              <a:spcBef>
                <a:spcPts val="600"/>
              </a:spcBef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total energy: energy per unit frequency integrated </a:t>
            </a:r>
          </a:p>
          <a:p>
            <a:pPr marL="3078000" lvl="5"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over the frequency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835696" y="4307348"/>
                <a:ext cx="4032448" cy="1137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TW" alt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800" b="0" i="1" smtClean="0">
                              <a:latin typeface="Cambria Math"/>
                            </a:rPr>
                            <m:t>𝐴</m:t>
                          </m:r>
                        </m:e>
                      </m:acc>
                      <m:r>
                        <a:rPr lang="en-US" altLang="zh-TW" sz="2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zh-TW" sz="28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latin typeface="Cambria Math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altLang="zh-TW" sz="28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4307348"/>
                <a:ext cx="4032448" cy="113787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>
                <a:spLocks noChangeAspect="1"/>
              </p:cNvSpPr>
              <p:nvPr/>
            </p:nvSpPr>
            <p:spPr>
              <a:xfrm>
                <a:off x="1115616" y="5603492"/>
                <a:ext cx="4752528" cy="1137876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altLang="zh-TW" sz="28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8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e>
                              </m:acc>
                              <m:r>
                                <a:rPr lang="en-US" altLang="zh-TW" sz="28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en-US" altLang="zh-TW" sz="2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800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8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altLang="zh-TW" sz="28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altLang="zh-TW" sz="2800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8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5603492"/>
                <a:ext cx="4752528" cy="113787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190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073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矩形 3"/>
          <p:cNvSpPr>
            <a:spLocks noChangeArrowheads="1"/>
          </p:cNvSpPr>
          <p:nvPr/>
        </p:nvSpPr>
        <p:spPr bwMode="auto">
          <a:xfrm>
            <a:off x="0" y="263525"/>
            <a:ext cx="9144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150000"/>
              </a:lnSpc>
            </a:pPr>
            <a:r>
              <a:rPr lang="en-US" altLang="zh-TW" sz="3600" b="1" u="sng" dirty="0">
                <a:solidFill>
                  <a:srgbClr val="000000"/>
                </a:solidFill>
                <a:latin typeface="Times New Roman" pitchFamily="18" charset="0"/>
              </a:rPr>
              <a:t>Single Frequency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0" y="1331476"/>
                <a:ext cx="4860032" cy="722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/>
                  <a:t>&lt;A&gt; 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𝑎𝑡</m:t>
                        </m:r>
                      </m:e>
                    </m:d>
                    <m:r>
                      <a:rPr lang="en-US" altLang="zh-TW" sz="2400" b="0" i="1" smtClean="0">
                        <a:latin typeface="Cambria Math"/>
                      </a:rPr>
                      <m:t> </m:t>
                    </m:r>
                    <m:groupChr>
                      <m:groupChrPr>
                        <m:chr m:val="↔"/>
                        <m:vertJc m:val="bot"/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TW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𝐹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  </m:t>
                        </m:r>
                      </m:e>
                    </m:groupChr>
                    <m:r>
                      <a:rPr lang="en-US" altLang="zh-TW" sz="2400" b="0" i="1" smtClean="0">
                        <a:latin typeface="Cambria Math"/>
                      </a:rPr>
                      <m:t>  </m:t>
                    </m:r>
                    <m:f>
                      <m:f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𝑎</m:t>
                            </m:r>
                          </m:e>
                        </m:d>
                      </m:den>
                    </m:f>
                    <m:r>
                      <a:rPr lang="en-US" altLang="zh-TW" sz="2400" b="0" i="1" smtClean="0">
                        <a:latin typeface="Cambria Math"/>
                      </a:rPr>
                      <m:t>𝑋</m:t>
                    </m:r>
                    <m:r>
                      <a:rPr lang="en-US" altLang="zh-TW" sz="2400" b="0" i="1" smtClean="0"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/>
                          </a:rPr>
                          <m:t>𝑗</m:t>
                        </m:r>
                        <m:r>
                          <a:rPr lang="zh-TW" altLang="en-US" sz="2400" b="0" i="1" smtClean="0">
                            <a:latin typeface="Cambria Math"/>
                          </a:rPr>
                          <m:t>𝜔</m:t>
                        </m:r>
                      </m:num>
                      <m:den>
                        <m:r>
                          <a:rPr lang="en-US" altLang="zh-TW" sz="2400" b="0" i="1" smtClean="0">
                            <a:latin typeface="Cambria Math"/>
                          </a:rPr>
                          <m:t>𝑎</m:t>
                        </m:r>
                      </m:den>
                    </m:f>
                    <m:r>
                      <a:rPr lang="en-US" altLang="zh-TW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zh-TW" altLang="en-US" sz="2400" dirty="0" smtClean="0"/>
                  <a:t>    </a:t>
                </a:r>
                <a:r>
                  <a:rPr lang="en-US" altLang="zh-TW" sz="2400" dirty="0" smtClean="0"/>
                  <a:t>(4.34)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31476"/>
                <a:ext cx="4860032" cy="722121"/>
              </a:xfrm>
              <a:prstGeom prst="rect">
                <a:avLst/>
              </a:prstGeom>
              <a:blipFill rotWithShape="1">
                <a:blip r:embed="rId3"/>
                <a:stretch>
                  <a:fillRect l="-1882" b="-16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467544" y="2204864"/>
                <a:ext cx="6154588" cy="11488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400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400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 b="0" i="1" smtClean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/>
                          </a:rPr>
                          <m:t>𝑡</m:t>
                        </m:r>
                      </m:e>
                    </m:func>
                    <m:r>
                      <a:rPr lang="en-US" altLang="zh-TW" sz="2400" b="0" i="1" smtClean="0">
                        <a:latin typeface="Cambria Math"/>
                      </a:rPr>
                      <m:t> </m:t>
                    </m:r>
                    <m:groupChr>
                      <m:groupChrPr>
                        <m:chr m:val="↔"/>
                        <m:vertJc m:val="bot"/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TW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𝐹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  </m:t>
                        </m:r>
                      </m:e>
                    </m:groupChr>
                    <m:r>
                      <a:rPr lang="en-US" altLang="zh-TW" sz="2400" b="0" i="1" smtClean="0">
                        <a:latin typeface="Cambria Math"/>
                      </a:rPr>
                      <m:t>  </m:t>
                    </m:r>
                    <m:r>
                      <a:rPr lang="en-US" altLang="zh-TW" sz="2400" b="0" i="1" smtClean="0">
                        <a:latin typeface="Cambria Math"/>
                      </a:rPr>
                      <m:t>𝑋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/>
                          </a:rPr>
                          <m:t>𝑗</m:t>
                        </m:r>
                        <m:r>
                          <a:rPr lang="zh-TW" altLang="en-US" sz="2400" i="1">
                            <a:latin typeface="Cambria Math"/>
                          </a:rPr>
                          <m:t>𝜔</m:t>
                        </m:r>
                      </m:e>
                    </m:d>
                    <m:r>
                      <a:rPr lang="en-US" altLang="zh-TW" sz="2400" b="0" i="1" smtClean="0">
                        <a:latin typeface="Cambria Math"/>
                      </a:rPr>
                      <m:t>=</m:t>
                    </m:r>
                    <m:r>
                      <a:rPr lang="zh-TW" altLang="en-US" sz="2400" b="0" i="1" smtClean="0">
                        <a:latin typeface="Cambria Math"/>
                      </a:rPr>
                      <m:t>𝜋𝛿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sz="2400" b="0" i="1" smtClean="0">
                            <a:latin typeface="Cambria Math"/>
                          </a:rPr>
                          <m:t>𝜔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 b="0" i="1" smtClean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zh-TW" sz="2400" b="0" i="1" smtClean="0">
                        <a:latin typeface="Cambria Math"/>
                      </a:rPr>
                      <m:t>+</m:t>
                    </m:r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⋯</m:t>
                    </m:r>
                  </m:oMath>
                </a14:m>
                <a:r>
                  <a:rPr lang="zh-TW" altLang="en-US" sz="2400" dirty="0" smtClean="0"/>
                  <a:t>   </a:t>
                </a:r>
                <a:endParaRPr lang="en-US" altLang="zh-TW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𝑎𝑡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4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𝑎</m:t>
                              </m:r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400" b="0" i="1" smtClean="0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groupChr>
                        <m:groupChrPr>
                          <m:chr m:val="↔"/>
                          <m:vertJc m:val="bot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altLang="zh-TW" sz="2400" i="1">
                              <a:latin typeface="Cambria Math"/>
                            </a:rPr>
                            <m:t> 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 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𝐹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  </m:t>
                          </m:r>
                        </m:e>
                      </m:groupChr>
                      <m:r>
                        <a:rPr lang="en-US" altLang="zh-TW" sz="2400" b="0" i="1" smtClean="0">
                          <a:latin typeface="Cambria Math"/>
                        </a:rPr>
                        <m:t> </m:t>
                      </m:r>
                      <m:box>
                        <m:box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𝑎</m:t>
                              </m:r>
                            </m:den>
                          </m:f>
                        </m:e>
                      </m:box>
                      <m:r>
                        <a:rPr lang="en-US" altLang="zh-TW" sz="2400" b="0" i="1" smtClean="0">
                          <a:latin typeface="Cambria Math"/>
                        </a:rPr>
                        <m:t>  </m:t>
                      </m:r>
                      <m:r>
                        <a:rPr lang="zh-TW" altLang="en-US" sz="2400" i="1" smtClean="0">
                          <a:latin typeface="Cambria Math"/>
                        </a:rPr>
                        <m:t>𝜋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 </m:t>
                      </m:r>
                      <m:r>
                        <a:rPr lang="zh-TW" altLang="en-US" sz="2400" i="1" smtClean="0">
                          <a:latin typeface="Cambria Math"/>
                        </a:rPr>
                        <m:t>𝛿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ox>
                            <m:box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TW" altLang="en-US" sz="2400" b="0" i="1" smtClean="0">
                                      <a:latin typeface="Cambria Math"/>
                                    </a:rPr>
                                    <m:t>𝜔</m:t>
                                  </m:r>
                                </m:num>
                                <m:den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box>
                          <m:r>
                            <a:rPr lang="en-US" altLang="zh-TW" sz="24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b="0" i="1" smtClean="0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latin typeface="Cambria Math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⋯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204864"/>
                <a:ext cx="6154588" cy="114884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橢圓 2"/>
          <p:cNvSpPr/>
          <p:nvPr/>
        </p:nvSpPr>
        <p:spPr>
          <a:xfrm>
            <a:off x="3398302" y="2779284"/>
            <a:ext cx="288032" cy="5744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457200" algn="ctr">
              <a:spcBef>
                <a:spcPts val="600"/>
              </a:spcBef>
            </a:pPr>
            <a:endParaRPr lang="zh-TW" altLang="en-US" sz="3500" b="1" i="1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3990576" y="2771663"/>
            <a:ext cx="1476000" cy="6120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457200" algn="ctr">
              <a:spcBef>
                <a:spcPts val="600"/>
              </a:spcBef>
            </a:pPr>
            <a:endParaRPr lang="zh-TW" altLang="en-US" sz="3500" b="1" i="1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519914" y="3717032"/>
                <a:ext cx="3259998" cy="889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  <m:nary>
                        <m:nary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altLang="zh-TW" sz="24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zh-TW" altLang="en-US" sz="2400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box>
                                <m:box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zh-TW" alt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</m:num>
                                    <m:den>
                                      <m:r>
                                        <a:rPr lang="en-US" altLang="zh-TW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𝑎</m:t>
                                      </m:r>
                                    </m:den>
                                  </m:f>
                                </m:e>
                              </m:box>
                            </m:e>
                          </m:d>
                        </m:e>
                      </m:nary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𝑑</m:t>
                      </m:r>
                      <m:d>
                        <m:d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box>
                            <m:boxPr>
                              <m:ctrlP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zh-TW" altLang="en-US" sz="24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num>
                                <m:den>
                                  <m: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box>
                        </m:e>
                      </m:d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𝑎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914" y="3717032"/>
                <a:ext cx="3259998" cy="8891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>
            <a:off x="952932" y="3705984"/>
            <a:ext cx="1980000" cy="900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457200" algn="ctr">
              <a:spcBef>
                <a:spcPts val="600"/>
              </a:spcBef>
            </a:pPr>
            <a:endParaRPr lang="zh-TW" altLang="en-US" sz="3500" b="1" i="1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897681" y="4293096"/>
                <a:ext cx="73821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zh-TW" alt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7681" y="4293096"/>
                <a:ext cx="738215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向右箭號 8"/>
          <p:cNvSpPr/>
          <p:nvPr/>
        </p:nvSpPr>
        <p:spPr>
          <a:xfrm>
            <a:off x="3779912" y="4079784"/>
            <a:ext cx="504056" cy="36794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457200" algn="ctr">
              <a:spcBef>
                <a:spcPts val="600"/>
              </a:spcBef>
            </a:pPr>
            <a:endParaRPr lang="zh-TW" altLang="en-US" sz="3500" b="1" i="1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4572000" y="3699639"/>
                <a:ext cx="4176464" cy="959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400" dirty="0" smtClean="0"/>
                  <a:t>           </a:t>
                </a:r>
                <a14:m>
                  <m:oMath xmlns:m="http://schemas.openxmlformats.org/officeDocument/2006/math">
                    <m:r>
                      <a:rPr lang="zh-TW" altLang="en-US" sz="2400" i="1" smtClean="0">
                        <a:latin typeface="Cambria Math"/>
                      </a:rPr>
                      <m:t>𝛿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ox>
                          <m:boxPr>
                            <m:ctrlPr>
                              <a:rPr lang="zh-TW" altLang="en-US" sz="2400" i="1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zh-TW" altLang="en-US" sz="2400" i="1" smtClean="0">
                                    <a:latin typeface="Cambria Math"/>
                                  </a:rPr>
                                  <m:t>𝜔</m:t>
                                </m:r>
                              </m:num>
                              <m:den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𝑎</m:t>
                                </m:r>
                              </m:den>
                            </m:f>
                          </m:e>
                        </m:box>
                      </m:e>
                    </m:d>
                    <m:r>
                      <a:rPr lang="en-US" altLang="zh-TW" sz="2400" b="0" i="1" smtClean="0">
                        <a:latin typeface="Cambria Math"/>
                      </a:rPr>
                      <m:t>=</m:t>
                    </m:r>
                    <m:r>
                      <a:rPr lang="en-US" altLang="zh-TW" sz="2400" b="0" i="1" smtClean="0">
                        <a:latin typeface="Cambria Math"/>
                      </a:rPr>
                      <m:t>𝑎</m:t>
                    </m:r>
                    <m:r>
                      <a:rPr lang="zh-TW" altLang="en-US" sz="2400" b="0" i="1" smtClean="0">
                        <a:latin typeface="Cambria Math"/>
                      </a:rPr>
                      <m:t>𝛿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sz="2400" b="0" i="1" smtClean="0">
                            <a:latin typeface="Cambria Math"/>
                          </a:rPr>
                          <m:t>𝜔</m:t>
                        </m:r>
                      </m:e>
                    </m:d>
                  </m:oMath>
                </a14:m>
                <a:endParaRPr lang="en-US" altLang="zh-TW" sz="2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400" i="1">
                          <a:latin typeface="Cambria Math"/>
                        </a:rPr>
                        <m:t>𝛿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ox>
                            <m:boxPr>
                              <m:ctrlP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TW" altLang="en-US" sz="2400" i="1">
                                      <a:latin typeface="Cambria Math"/>
                                    </a:rPr>
                                    <m:t>𝜔</m:t>
                                  </m:r>
                                </m:num>
                                <m:den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box>
                          <m:r>
                            <a:rPr lang="en-US" altLang="zh-TW" sz="24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b="0" i="1" smtClean="0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zh-TW" sz="2400" i="1">
                          <a:latin typeface="Cambria Math"/>
                        </a:rPr>
                        <m:t>=</m:t>
                      </m:r>
                      <m:r>
                        <a:rPr lang="en-US" altLang="zh-TW" sz="2400" i="1">
                          <a:latin typeface="Cambria Math"/>
                        </a:rPr>
                        <m:t>𝑎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 </m:t>
                      </m:r>
                      <m:r>
                        <a:rPr lang="zh-TW" altLang="en-US" sz="2400" i="1">
                          <a:latin typeface="Cambria Math"/>
                        </a:rPr>
                        <m:t>𝛿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400" i="1"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𝑎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699639"/>
                <a:ext cx="4176464" cy="95968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橢圓 12"/>
          <p:cNvSpPr/>
          <p:nvPr/>
        </p:nvSpPr>
        <p:spPr>
          <a:xfrm>
            <a:off x="6356960" y="4221128"/>
            <a:ext cx="288032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457200" algn="ctr">
              <a:spcBef>
                <a:spcPts val="600"/>
              </a:spcBef>
            </a:pPr>
            <a:endParaRPr lang="zh-TW" altLang="en-US" sz="3500" b="1" i="1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14" name="向右箭號 13"/>
          <p:cNvSpPr/>
          <p:nvPr/>
        </p:nvSpPr>
        <p:spPr>
          <a:xfrm>
            <a:off x="395536" y="5509328"/>
            <a:ext cx="504056" cy="367944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457200" algn="ctr">
              <a:spcBef>
                <a:spcPts val="600"/>
              </a:spcBef>
            </a:pPr>
            <a:endParaRPr lang="zh-TW" altLang="en-US" sz="3500" b="1" i="1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969740" y="5314298"/>
                <a:ext cx="7634708" cy="634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𝑎𝑡</m:t>
                          </m:r>
                        </m:e>
                      </m:d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4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sSub>
                                <m:sSubPr>
                                  <m:ctrlPr>
                                    <a:rPr lang="en-US" altLang="zh-TW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groupChr>
                        <m:groupChrPr>
                          <m:chr m:val="↔"/>
                          <m:vertJc m:val="bot"/>
                          <m:ctrlP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𝐹</m:t>
                          </m:r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 </m:t>
                          </m:r>
                        </m:e>
                      </m:groupCh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box>
                        <m:box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den>
                          </m:f>
                        </m:e>
                      </m:box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zh-TW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𝑋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(</m:t>
                      </m:r>
                      <m:box>
                        <m:box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r>
                                <a:rPr lang="zh-TW" alt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num>
                            <m:den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den>
                          </m:f>
                        </m:e>
                      </m:box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)=</m:t>
                      </m:r>
                      <m:r>
                        <a:rPr lang="zh-TW" alt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𝜋</m:t>
                      </m:r>
                      <m:r>
                        <a:rPr lang="zh-TW" altLang="en-US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𝛿</m:t>
                      </m:r>
                      <m:d>
                        <m:d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⋯</m:t>
                      </m:r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740" y="5314298"/>
                <a:ext cx="7634708" cy="63498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矩形 2"/>
          <p:cNvSpPr>
            <a:spLocks noChangeArrowheads="1"/>
          </p:cNvSpPr>
          <p:nvPr/>
        </p:nvSpPr>
        <p:spPr bwMode="auto">
          <a:xfrm>
            <a:off x="0" y="188913"/>
            <a:ext cx="91440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150000"/>
              </a:lnSpc>
            </a:pPr>
            <a:r>
              <a:rPr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Another Example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6556248" cy="1042416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32" y="4637120"/>
            <a:ext cx="6748272" cy="1024128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115616" y="3471391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See Figure 4.14 (example 4.8), p.300 of text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560032" y="1628800"/>
                <a:ext cx="70653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32" y="1628800"/>
                <a:ext cx="706539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1907704" y="2559138"/>
                <a:ext cx="40030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2559138"/>
                <a:ext cx="400302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139511" y="5373216"/>
                <a:ext cx="54296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2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9511" y="5373216"/>
                <a:ext cx="542969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3253323" y="5013176"/>
                <a:ext cx="34964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323" y="5013176"/>
                <a:ext cx="349646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3131840" y="2237985"/>
                <a:ext cx="34964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2237985"/>
                <a:ext cx="349646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3740333" y="1916832"/>
                <a:ext cx="40947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333" y="1916832"/>
                <a:ext cx="409471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3524697" y="4365104"/>
                <a:ext cx="40947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697" y="4365104"/>
                <a:ext cx="409471" cy="40011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/>
          <p:cNvSpPr/>
          <p:nvPr/>
        </p:nvSpPr>
        <p:spPr>
          <a:xfrm>
            <a:off x="2734966" y="1637995"/>
            <a:ext cx="314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 smtClean="0"/>
              <a:t>1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4283968" y="2037930"/>
                <a:ext cx="46198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  <a:ea typeface="Cambria Math"/>
                        </a:rPr>
                        <m:t>⋯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2037930"/>
                <a:ext cx="461986" cy="40011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2778781" y="4813121"/>
                <a:ext cx="46198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  <a:ea typeface="Cambria Math"/>
                        </a:rPr>
                        <m:t>⋯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8781" y="4813121"/>
                <a:ext cx="461986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6875402" y="2012976"/>
                <a:ext cx="46198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  <a:ea typeface="Cambria Math"/>
                        </a:rPr>
                        <m:t>⋯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5402" y="2012976"/>
                <a:ext cx="461986" cy="40011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6936815" y="4813121"/>
                <a:ext cx="46198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  <a:ea typeface="Cambria Math"/>
                        </a:rPr>
                        <m:t>⋯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6815" y="4813121"/>
                <a:ext cx="461986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3702923" y="3462536"/>
                <a:ext cx="46198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  <a:ea typeface="Cambria Math"/>
                        </a:rPr>
                        <m:t>⋯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2923" y="3462536"/>
                <a:ext cx="461986" cy="40011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4266636" y="4813121"/>
                <a:ext cx="46198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  <a:ea typeface="Cambria Math"/>
                        </a:rPr>
                        <m:t>⋯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6636" y="4813121"/>
                <a:ext cx="461986" cy="40011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2762853" y="2028910"/>
                <a:ext cx="46198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  <a:ea typeface="Cambria Math"/>
                        </a:rPr>
                        <m:t>⋯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2853" y="2028910"/>
                <a:ext cx="461986" cy="40011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682308" y="2028910"/>
                <a:ext cx="46198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  <a:ea typeface="Cambria Math"/>
                        </a:rPr>
                        <m:t>⋯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308" y="2028910"/>
                <a:ext cx="461986" cy="400110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682308" y="4813121"/>
                <a:ext cx="46198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  <a:ea typeface="Cambria Math"/>
                        </a:rPr>
                        <m:t>⋯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308" y="4813121"/>
                <a:ext cx="461986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矩形 23"/>
          <p:cNvSpPr/>
          <p:nvPr/>
        </p:nvSpPr>
        <p:spPr>
          <a:xfrm>
            <a:off x="2775851" y="4541058"/>
            <a:ext cx="314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 smtClean="0"/>
              <a:t>1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4427984" y="1556792"/>
                <a:ext cx="91121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>
                          <a:latin typeface="Cambria Math"/>
                        </a:rPr>
                        <m:t>𝑋</m:t>
                      </m:r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000" i="1">
                              <a:latin typeface="Cambria Math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1556792"/>
                <a:ext cx="911211" cy="400110"/>
              </a:xfrm>
              <a:prstGeom prst="rect">
                <a:avLst/>
              </a:prstGeom>
              <a:blipFill rotWithShape="1">
                <a:blip r:embed="rId20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7092280" y="2164794"/>
                <a:ext cx="43396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000" i="1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2164794"/>
                <a:ext cx="433965" cy="400110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/>
              <p:cNvSpPr/>
              <p:nvPr/>
            </p:nvSpPr>
            <p:spPr>
              <a:xfrm>
                <a:off x="7244679" y="4973106"/>
                <a:ext cx="43396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000" i="1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4679" y="4973106"/>
                <a:ext cx="433965" cy="400110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6084168" y="2479942"/>
                <a:ext cx="478849" cy="4683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zh-TW" altLang="en-US" sz="2000" b="0" i="1" smtClean="0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𝑇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2479942"/>
                <a:ext cx="478849" cy="468398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6757447" y="1628800"/>
                <a:ext cx="478849" cy="4538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zh-TW" altLang="en-US" sz="2000" b="0" i="1" smtClean="0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𝑇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7447" y="1628800"/>
                <a:ext cx="478849" cy="453842"/>
              </a:xfrm>
              <a:prstGeom prst="rect">
                <a:avLst/>
              </a:prstGeom>
              <a:blipFill rotWithShape="1">
                <a:blip r:embed="rId24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/>
              <p:cNvSpPr/>
              <p:nvPr/>
            </p:nvSpPr>
            <p:spPr>
              <a:xfrm>
                <a:off x="6075540" y="5339072"/>
                <a:ext cx="478849" cy="4683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zh-TW" altLang="en-US" sz="2000" b="0" i="1" smtClean="0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𝑇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0" name="矩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5540" y="5339072"/>
                <a:ext cx="478849" cy="468398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6732240" y="4509120"/>
                <a:ext cx="478849" cy="4683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zh-TW" altLang="en-US" sz="2000" b="0" i="1" smtClean="0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𝑇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4509120"/>
                <a:ext cx="478849" cy="468398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4479503"/>
            <a:ext cx="6757416" cy="145389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95008"/>
            <a:ext cx="6464808" cy="1737360"/>
          </a:xfrm>
          <a:prstGeom prst="rect">
            <a:avLst/>
          </a:prstGeom>
        </p:spPr>
      </p:pic>
      <p:sp>
        <p:nvSpPr>
          <p:cNvPr id="103426" name="矩形 1"/>
          <p:cNvSpPr>
            <a:spLocks noChangeArrowheads="1"/>
          </p:cNvSpPr>
          <p:nvPr/>
        </p:nvSpPr>
        <p:spPr bwMode="auto">
          <a:xfrm>
            <a:off x="0" y="138113"/>
            <a:ext cx="914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150000"/>
              </a:lnSpc>
            </a:pPr>
            <a:r>
              <a:rPr lang="en-US" altLang="zh-TW" sz="3600" b="1" u="sng" dirty="0">
                <a:solidFill>
                  <a:srgbClr val="000000"/>
                </a:solidFill>
                <a:latin typeface="Times New Roman" pitchFamily="18" charset="0"/>
              </a:rPr>
              <a:t>Cases &lt;C&gt;&lt;D&gt;</a:t>
            </a:r>
          </a:p>
        </p:txBody>
      </p:sp>
      <p:sp>
        <p:nvSpPr>
          <p:cNvPr id="2" name="矩形 1"/>
          <p:cNvSpPr/>
          <p:nvPr/>
        </p:nvSpPr>
        <p:spPr>
          <a:xfrm>
            <a:off x="611560" y="1340768"/>
            <a:ext cx="736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000000"/>
                </a:solidFill>
                <a:latin typeface="Times New Roman" pitchFamily="18" charset="0"/>
              </a:rPr>
              <a:t>&lt;C&gt;</a:t>
            </a:r>
            <a:endParaRPr lang="zh-TW" altLang="en-US" sz="2400" dirty="0"/>
          </a:p>
        </p:txBody>
      </p:sp>
      <p:sp>
        <p:nvSpPr>
          <p:cNvPr id="5" name="矩形 4"/>
          <p:cNvSpPr/>
          <p:nvPr/>
        </p:nvSpPr>
        <p:spPr>
          <a:xfrm>
            <a:off x="612000" y="4479503"/>
            <a:ext cx="7537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rgbClr val="000000"/>
                </a:solidFill>
                <a:latin typeface="Times New Roman" pitchFamily="18" charset="0"/>
              </a:rPr>
              <a:t>&lt;D&gt;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1763688" y="1412776"/>
                <a:ext cx="40030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1412776"/>
                <a:ext cx="400302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771800" y="2596842"/>
                <a:ext cx="34964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2596842"/>
                <a:ext cx="349646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1475656" y="2994288"/>
                <a:ext cx="78370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/</m:t>
                      </m:r>
                      <m:r>
                        <a:rPr lang="zh-TW" alt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𝛼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2994288"/>
                <a:ext cx="783704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973659" y="2363688"/>
                <a:ext cx="87826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𝛼</m:t>
                      </m:r>
                      <m:r>
                        <a:rPr lang="en-US" altLang="zh-TW" sz="20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659" y="2363688"/>
                <a:ext cx="878261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4780941" y="1340768"/>
                <a:ext cx="217440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TW" altLang="en-US" sz="2000" b="0" i="1" smtClean="0">
                        <a:solidFill>
                          <a:srgbClr val="00206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altLang="zh-TW" sz="2000" dirty="0" smtClean="0">
                    <a:solidFill>
                      <a:srgbClr val="002060"/>
                    </a:solidFill>
                  </a:rPr>
                  <a:t>: any real number</a:t>
                </a:r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0941" y="1340768"/>
                <a:ext cx="2174405" cy="400110"/>
              </a:xfrm>
              <a:prstGeom prst="rect">
                <a:avLst/>
              </a:prstGeom>
              <a:blipFill rotWithShape="1">
                <a:blip r:embed="rId9"/>
                <a:stretch>
                  <a:fillRect t="-7576" r="-2801" b="-257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6500009" y="1964739"/>
                <a:ext cx="43396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000" i="1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009" y="1964739"/>
                <a:ext cx="433965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6226023" y="2204864"/>
                <a:ext cx="1154289" cy="4683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0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zh-TW" altLang="en-US" sz="2000" b="0" i="1" smtClean="0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𝑇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6023" y="2204864"/>
                <a:ext cx="1154289" cy="46839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6442047" y="2906276"/>
                <a:ext cx="1370313" cy="4928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zh-TW" alt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𝑇</m:t>
                              </m:r>
                              <m: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/</m:t>
                              </m:r>
                              <m:r>
                                <a:rPr lang="zh-TW" alt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𝛼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047" y="2906276"/>
                <a:ext cx="1370313" cy="492892"/>
              </a:xfrm>
              <a:prstGeom prst="rect">
                <a:avLst/>
              </a:prstGeom>
              <a:blipFill rotWithShape="1">
                <a:blip r:embed="rId12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7076368" y="2581632"/>
                <a:ext cx="43396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0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6368" y="2581632"/>
                <a:ext cx="433965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1763688" y="3241774"/>
                <a:ext cx="5170286" cy="549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20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sz="2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𝛼</m:t>
                        </m:r>
                        <m: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2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groupChr>
                      <m:groupChrPr>
                        <m:chr m:val="↔"/>
                        <m:vertJc m:val="bot"/>
                        <m:ctrlP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𝐹𝑆</m:t>
                        </m:r>
                        <m: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 </m:t>
                        </m:r>
                      </m:e>
                    </m:groupChr>
                    <m:r>
                      <a:rPr lang="en-US" altLang="zh-TW" sz="22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altLang="zh-TW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/>
                    </m:d>
                    <m:sSub>
                      <m:sSubPr>
                        <m:ctrlP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altLang="zh-TW" sz="2200" b="0" i="1" smtClean="0">
                        <a:solidFill>
                          <a:schemeClr val="tx1"/>
                        </a:solidFill>
                        <a:latin typeface="Cambria Math"/>
                      </a:rPr>
                      <m:t> (</m:t>
                    </m:r>
                    <m:sSup>
                      <m:sSupPr>
                        <m:ctrlPr>
                          <a:rPr lang="en-US" altLang="zh-TW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200" i="1">
                            <a:latin typeface="Cambria Math"/>
                          </a:rPr>
                          <m:t>𝑇</m:t>
                        </m:r>
                      </m:e>
                      <m:sup>
                        <m:r>
                          <a:rPr lang="en-US" altLang="zh-TW" sz="22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zh-TW" sz="22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sz="2200" b="0" i="0" smtClean="0">
                        <a:latin typeface="Cambria Math"/>
                      </a:rPr>
                      <m:t>T</m:t>
                    </m:r>
                    <m:r>
                      <a:rPr lang="en-US" altLang="zh-TW" sz="2200" b="0" i="0" smtClean="0">
                        <a:latin typeface="Cambria Math"/>
                      </a:rPr>
                      <m:t>/</m:t>
                    </m:r>
                    <m:r>
                      <m:rPr>
                        <m:sty m:val="p"/>
                      </m:rPr>
                      <a:rPr lang="el-GR" altLang="zh-TW" sz="2200" b="0" i="1" smtClean="0">
                        <a:latin typeface="Cambria Math"/>
                        <a:ea typeface="Cambria Math"/>
                      </a:rPr>
                      <m:t>α</m:t>
                    </m:r>
                  </m:oMath>
                </a14:m>
                <a:r>
                  <a:rPr lang="en-US" altLang="zh-TW" sz="2200" dirty="0" smtClean="0">
                    <a:solidFill>
                      <a:schemeClr val="tx1"/>
                    </a:solidFill>
                  </a:rPr>
                  <a:t> 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zh-TW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altLang="zh-TW" sz="2400" i="1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altLang="zh-TW" sz="2400" b="0" i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l-GR" altLang="zh-TW" sz="2400" b="0" i="1" smtClean="0">
                        <a:latin typeface="Cambria Math"/>
                        <a:ea typeface="Cambria Math"/>
                      </a:rPr>
                      <m:t>α</m:t>
                    </m:r>
                    <m:sSub>
                      <m:sSubPr>
                        <m:ctrlPr>
                          <a:rPr lang="el-GR" altLang="zh-TW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zh-TW" altLang="el-GR" sz="2400" b="0" i="1" smtClean="0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zh-TW" altLang="zh-TW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3241774"/>
                <a:ext cx="5170286" cy="549189"/>
              </a:xfrm>
              <a:prstGeom prst="rect">
                <a:avLst/>
              </a:prstGeom>
              <a:blipFill rotWithShape="1">
                <a:blip r:embed="rId14"/>
                <a:stretch>
                  <a:fillRect b="-2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2483768" y="4469050"/>
                <a:ext cx="255659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000" b="0" i="1" smtClean="0">
                        <a:solidFill>
                          <a:srgbClr val="00206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zh-TW" sz="2000" dirty="0" smtClean="0">
                    <a:solidFill>
                      <a:srgbClr val="002060"/>
                    </a:solidFill>
                  </a:rPr>
                  <a:t>: positive integer only</a:t>
                </a:r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4469050"/>
                <a:ext cx="2556590" cy="400110"/>
              </a:xfrm>
              <a:prstGeom prst="rect">
                <a:avLst/>
              </a:prstGeom>
              <a:blipFill rotWithShape="1">
                <a:blip r:embed="rId15"/>
                <a:stretch>
                  <a:fillRect t="-7576" r="-2381" b="-257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3889758" y="5594890"/>
                <a:ext cx="39421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9758" y="5594890"/>
                <a:ext cx="394210" cy="40011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2771800" y="5085184"/>
                <a:ext cx="39421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5085184"/>
                <a:ext cx="394210" cy="40011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5796136" y="4301559"/>
                <a:ext cx="54284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>
                          <a:latin typeface="Cambria Math"/>
                        </a:rPr>
                        <m:t>2</m:t>
                      </m:r>
                      <m:r>
                        <a:rPr lang="zh-TW" altLang="en-US" sz="2000" i="1"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4301559"/>
                <a:ext cx="542841" cy="40011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5796136" y="5117122"/>
                <a:ext cx="54284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  <m:r>
                        <a:rPr lang="zh-TW" alt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5117122"/>
                <a:ext cx="542841" cy="400110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7234379" y="5594890"/>
                <a:ext cx="43396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0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4379" y="5594890"/>
                <a:ext cx="433965" cy="400110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7243916" y="4975916"/>
                <a:ext cx="43396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3916" y="4975916"/>
                <a:ext cx="433965" cy="400110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1764001" y="5991686"/>
                <a:ext cx="3276358" cy="632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[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] </m:t>
                      </m:r>
                      <m:groupChr>
                        <m:groupChrPr>
                          <m:chr m:val="↔"/>
                          <m:vertJc m:val="bot"/>
                          <m:ctrlP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</m:t>
                          </m:r>
                          <m: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 </m:t>
                          </m:r>
                        </m:e>
                      </m:groupCh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/>
                      </m:d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i="1">
                              <a:latin typeface="Cambria Math"/>
                            </a:rPr>
                            <m:t>𝑗𝑘</m:t>
                          </m:r>
                          <m:r>
                            <a:rPr lang="zh-TW" altLang="en-US" sz="2400" i="1">
                              <a:latin typeface="Cambria Math"/>
                            </a:rPr>
                            <m:t>𝜔</m:t>
                          </m:r>
                        </m:sup>
                      </m:sSup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zh-TW" sz="24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001" y="5991686"/>
                <a:ext cx="3276358" cy="632609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矩形 21"/>
          <p:cNvSpPr/>
          <p:nvPr/>
        </p:nvSpPr>
        <p:spPr>
          <a:xfrm>
            <a:off x="539552" y="1268760"/>
            <a:ext cx="7128792" cy="2592288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457200" algn="ctr">
              <a:spcBef>
                <a:spcPts val="600"/>
              </a:spcBef>
            </a:pPr>
            <a:endParaRPr lang="zh-TW" altLang="en-US" sz="3500" b="1" i="1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39552" y="4271000"/>
            <a:ext cx="7128792" cy="234000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457200" algn="ctr">
              <a:spcBef>
                <a:spcPts val="600"/>
              </a:spcBef>
            </a:pPr>
            <a:endParaRPr lang="zh-TW" altLang="en-US" sz="3500" b="1" i="1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100392" y="3861048"/>
            <a:ext cx="846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Duality</a:t>
            </a:r>
            <a:endParaRPr lang="zh-TW" altLang="en-US" dirty="0"/>
          </a:p>
        </p:txBody>
      </p:sp>
      <p:sp>
        <p:nvSpPr>
          <p:cNvPr id="103432" name="上-下雙向箭號 103431"/>
          <p:cNvSpPr/>
          <p:nvPr/>
        </p:nvSpPr>
        <p:spPr>
          <a:xfrm>
            <a:off x="7812360" y="3736077"/>
            <a:ext cx="288032" cy="619274"/>
          </a:xfrm>
          <a:prstGeom prst="up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457200" algn="ctr">
              <a:spcBef>
                <a:spcPts val="600"/>
              </a:spcBef>
            </a:pPr>
            <a:endParaRPr lang="zh-TW" altLang="en-US" sz="3500" b="1" i="1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/>
              <p:cNvSpPr/>
              <p:nvPr/>
            </p:nvSpPr>
            <p:spPr>
              <a:xfrm>
                <a:off x="3561912" y="1602378"/>
                <a:ext cx="54072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𝐹𝑆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0" name="矩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912" y="1602378"/>
                <a:ext cx="540725" cy="400110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3285561" y="2016507"/>
                <a:ext cx="34964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5561" y="2016507"/>
                <a:ext cx="349646" cy="400110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4193857" y="5252249"/>
                <a:ext cx="574196" cy="5058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↔"/>
                          <m:vertJc m:val="bot"/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altLang="zh-TW" sz="2000" i="1">
                              <a:latin typeface="Cambria Math"/>
                            </a:rPr>
                            <m:t> </m:t>
                          </m:r>
                          <m:r>
                            <a:rPr lang="en-US" altLang="zh-TW" sz="2000" i="1">
                              <a:latin typeface="Cambria Math"/>
                            </a:rPr>
                            <m:t> 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altLang="zh-TW" sz="2000" i="1">
                              <a:latin typeface="Cambria Math"/>
                            </a:rPr>
                            <m:t>𝐹</m:t>
                          </m:r>
                          <m:r>
                            <a:rPr lang="en-US" altLang="zh-TW" sz="2000" i="1">
                              <a:latin typeface="Cambria Math"/>
                            </a:rPr>
                            <m:t>  </m:t>
                          </m:r>
                        </m:e>
                      </m:groupCh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3857" y="5252249"/>
                <a:ext cx="574196" cy="505844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矩形 1"/>
          <p:cNvSpPr>
            <a:spLocks noChangeArrowheads="1"/>
          </p:cNvSpPr>
          <p:nvPr/>
        </p:nvSpPr>
        <p:spPr bwMode="auto">
          <a:xfrm>
            <a:off x="0" y="138113"/>
            <a:ext cx="914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150000"/>
              </a:lnSpc>
            </a:pPr>
            <a:r>
              <a:rPr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Cases &lt;B&gt;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72816"/>
            <a:ext cx="7128792" cy="20116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187624" y="953668"/>
                <a:ext cx="2232248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</m:t>
                          </m:r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groupChr>
                        <m:groupChrPr>
                          <m:chr m:val="↔"/>
                          <m:vertJc m:val="bot"/>
                          <m:ctrlP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𝐹𝑆</m:t>
                          </m:r>
                          <m: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 </m:t>
                          </m:r>
                        </m:e>
                      </m:groupCh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</m:t>
                      </m:r>
                      <m:f>
                        <m:fPr>
                          <m:ctrlP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</m:t>
                          </m:r>
                        </m:den>
                      </m:f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zh-TW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953668"/>
                <a:ext cx="2232248" cy="783804"/>
              </a:xfrm>
              <a:prstGeom prst="rect">
                <a:avLst/>
              </a:prstGeom>
              <a:blipFill rotWithShape="1">
                <a:blip r:embed="rId4"/>
                <a:stretch>
                  <a:fillRect r="-683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3817750" y="2307352"/>
                <a:ext cx="39421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7750" y="2307352"/>
                <a:ext cx="394210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844572" y="1705415"/>
                <a:ext cx="43621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4572" y="1705415"/>
                <a:ext cx="436210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683568" y="1976868"/>
                <a:ext cx="6480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zh-TW" altLang="zh-TW" sz="20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976868"/>
                <a:ext cx="648072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251520" y="2564904"/>
                <a:ext cx="966584" cy="429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(2)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zh-TW" altLang="zh-TW" sz="20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564904"/>
                <a:ext cx="966584" cy="429669"/>
              </a:xfrm>
              <a:prstGeom prst="rect">
                <a:avLst/>
              </a:prstGeom>
              <a:blipFill rotWithShape="1">
                <a:blip r:embed="rId8"/>
                <a:stretch>
                  <a:fillRect b="-1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1653580" y="3333451"/>
                <a:ext cx="65101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𝑚𝑁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3580" y="3333451"/>
                <a:ext cx="651012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橢圓 2"/>
          <p:cNvSpPr/>
          <p:nvPr/>
        </p:nvSpPr>
        <p:spPr>
          <a:xfrm>
            <a:off x="2920772" y="1454336"/>
            <a:ext cx="324000" cy="3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457200" algn="ctr">
              <a:spcBef>
                <a:spcPts val="600"/>
              </a:spcBef>
            </a:pPr>
            <a:endParaRPr lang="zh-TW" altLang="en-US" sz="3500" b="1" i="1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4565811" y="1905470"/>
                <a:ext cx="54072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𝐹</m:t>
                      </m:r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5811" y="1905470"/>
                <a:ext cx="540725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2631822" y="3460938"/>
                <a:ext cx="46153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822" y="3460938"/>
                <a:ext cx="461537" cy="40011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群組 18"/>
          <p:cNvGrpSpPr/>
          <p:nvPr/>
        </p:nvGrpSpPr>
        <p:grpSpPr>
          <a:xfrm>
            <a:off x="2536932" y="3576598"/>
            <a:ext cx="682156" cy="216032"/>
            <a:chOff x="2456113" y="3618736"/>
            <a:chExt cx="682156" cy="216032"/>
          </a:xfrm>
        </p:grpSpPr>
        <p:cxnSp>
          <p:nvCxnSpPr>
            <p:cNvPr id="12" name="直線單箭頭接點 11"/>
            <p:cNvCxnSpPr/>
            <p:nvPr/>
          </p:nvCxnSpPr>
          <p:spPr>
            <a:xfrm>
              <a:off x="2978892" y="3727708"/>
              <a:ext cx="14400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單箭頭接點 17"/>
            <p:cNvCxnSpPr/>
            <p:nvPr/>
          </p:nvCxnSpPr>
          <p:spPr>
            <a:xfrm>
              <a:off x="2463024" y="3717064"/>
              <a:ext cx="14400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>
              <a:off x="3138269" y="3618736"/>
              <a:ext cx="0" cy="216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/>
            <p:nvPr/>
          </p:nvCxnSpPr>
          <p:spPr>
            <a:xfrm>
              <a:off x="2456113" y="3618768"/>
              <a:ext cx="0" cy="216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6624592" y="1498424"/>
                <a:ext cx="75572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zh-TW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</m:d>
                    </m:oMath>
                  </m:oMathPara>
                </a14:m>
                <a:endParaRPr lang="en-US" altLang="zh-TW" sz="2000" b="0" dirty="0" smtClean="0">
                  <a:solidFill>
                    <a:schemeClr val="tx1"/>
                  </a:solidFill>
                </a:endParaRPr>
              </a:p>
              <a:p>
                <a:pPr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>
                          <a:solidFill>
                            <a:schemeClr val="tx1"/>
                          </a:solidFill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US" altLang="zh-TW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592" y="1498424"/>
                <a:ext cx="755720" cy="58477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7596336" y="1916832"/>
                <a:ext cx="51501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000" i="1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6" y="1916832"/>
                <a:ext cx="515013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5379328" y="2667392"/>
                <a:ext cx="75572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zh-TW" alt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</m:d>
                    </m:oMath>
                  </m:oMathPara>
                </a14:m>
                <a:endParaRPr lang="en-US" altLang="zh-TW" sz="2000" b="0" dirty="0" smtClean="0">
                  <a:solidFill>
                    <a:srgbClr val="FF0000"/>
                  </a:solidFill>
                </a:endParaRPr>
              </a:p>
              <a:p>
                <a:pPr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altLang="zh-TW" sz="2000" i="1">
                          <a:solidFill>
                            <a:srgbClr val="FF0000"/>
                          </a:solidFill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US" altLang="zh-TW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328" y="2667392"/>
                <a:ext cx="755720" cy="58477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群組 25"/>
          <p:cNvGrpSpPr/>
          <p:nvPr/>
        </p:nvGrpSpPr>
        <p:grpSpPr>
          <a:xfrm>
            <a:off x="5292080" y="2888689"/>
            <a:ext cx="943724" cy="218347"/>
            <a:chOff x="2456113" y="3611148"/>
            <a:chExt cx="943724" cy="218347"/>
          </a:xfrm>
        </p:grpSpPr>
        <p:cxnSp>
          <p:nvCxnSpPr>
            <p:cNvPr id="27" name="直線單箭頭接點 26"/>
            <p:cNvCxnSpPr/>
            <p:nvPr/>
          </p:nvCxnSpPr>
          <p:spPr>
            <a:xfrm>
              <a:off x="3202360" y="3730087"/>
              <a:ext cx="18000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單箭頭接點 27"/>
            <p:cNvCxnSpPr/>
            <p:nvPr/>
          </p:nvCxnSpPr>
          <p:spPr>
            <a:xfrm>
              <a:off x="2463024" y="3717064"/>
              <a:ext cx="18000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/>
            <p:nvPr/>
          </p:nvCxnSpPr>
          <p:spPr>
            <a:xfrm>
              <a:off x="3399837" y="3613495"/>
              <a:ext cx="0" cy="216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/>
            <p:cNvCxnSpPr/>
            <p:nvPr/>
          </p:nvCxnSpPr>
          <p:spPr>
            <a:xfrm>
              <a:off x="2456113" y="3611148"/>
              <a:ext cx="0" cy="216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群組 30"/>
          <p:cNvGrpSpPr/>
          <p:nvPr/>
        </p:nvGrpSpPr>
        <p:grpSpPr>
          <a:xfrm>
            <a:off x="7193393" y="3429000"/>
            <a:ext cx="530902" cy="187652"/>
            <a:chOff x="2410720" y="3626356"/>
            <a:chExt cx="530902" cy="187652"/>
          </a:xfrm>
        </p:grpSpPr>
        <p:cxnSp>
          <p:nvCxnSpPr>
            <p:cNvPr id="32" name="直線單箭頭接點 31"/>
            <p:cNvCxnSpPr/>
            <p:nvPr/>
          </p:nvCxnSpPr>
          <p:spPr>
            <a:xfrm>
              <a:off x="2827965" y="3720088"/>
              <a:ext cx="10800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單箭頭接點 32"/>
            <p:cNvCxnSpPr/>
            <p:nvPr/>
          </p:nvCxnSpPr>
          <p:spPr>
            <a:xfrm>
              <a:off x="2417631" y="3717064"/>
              <a:ext cx="10800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接點 33"/>
            <p:cNvCxnSpPr/>
            <p:nvPr/>
          </p:nvCxnSpPr>
          <p:spPr>
            <a:xfrm>
              <a:off x="2941622" y="3626356"/>
              <a:ext cx="0" cy="180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接點 34"/>
            <p:cNvCxnSpPr/>
            <p:nvPr/>
          </p:nvCxnSpPr>
          <p:spPr>
            <a:xfrm>
              <a:off x="2410720" y="3634008"/>
              <a:ext cx="0" cy="180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6901463" y="2492896"/>
                <a:ext cx="478849" cy="4521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TW" altLang="en-US" sz="200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zh-TW" altLang="en-US" sz="2000" b="0" i="1" smtClean="0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𝑁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1463" y="2492896"/>
                <a:ext cx="478849" cy="452175"/>
              </a:xfrm>
              <a:prstGeom prst="rect">
                <a:avLst/>
              </a:prstGeom>
              <a:blipFill rotWithShape="1">
                <a:blip r:embed="rId15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/>
              <p:cNvSpPr/>
              <p:nvPr/>
            </p:nvSpPr>
            <p:spPr>
              <a:xfrm>
                <a:off x="6025698" y="3353904"/>
                <a:ext cx="562526" cy="4537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TW" alt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zh-TW" alt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𝑚𝑁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矩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5698" y="3353904"/>
                <a:ext cx="562526" cy="453779"/>
              </a:xfrm>
              <a:prstGeom prst="rect">
                <a:avLst/>
              </a:prstGeom>
              <a:blipFill rotWithShape="1">
                <a:blip r:embed="rId16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 37"/>
              <p:cNvSpPr/>
              <p:nvPr/>
            </p:nvSpPr>
            <p:spPr>
              <a:xfrm>
                <a:off x="7307366" y="3364612"/>
                <a:ext cx="294183" cy="36144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TW" alt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zh-TW" alt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矩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7366" y="3364612"/>
                <a:ext cx="294183" cy="361446"/>
              </a:xfrm>
              <a:prstGeom prst="rect">
                <a:avLst/>
              </a:prstGeom>
              <a:blipFill rotWithShape="1">
                <a:blip r:embed="rId17"/>
                <a:stretch>
                  <a:fillRect l="-12500" t="-1695" r="-6250" b="-1016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矩形 38"/>
              <p:cNvSpPr/>
              <p:nvPr/>
            </p:nvSpPr>
            <p:spPr>
              <a:xfrm>
                <a:off x="7865700" y="3140968"/>
                <a:ext cx="43396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0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矩形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5700" y="3140968"/>
                <a:ext cx="433965" cy="40011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 39"/>
              <p:cNvSpPr/>
              <p:nvPr/>
            </p:nvSpPr>
            <p:spPr>
              <a:xfrm>
                <a:off x="7876748" y="2301758"/>
                <a:ext cx="43396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矩形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6748" y="2301758"/>
                <a:ext cx="433965" cy="400110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/>
              <p:cNvSpPr txBox="1"/>
              <p:nvPr/>
            </p:nvSpPr>
            <p:spPr>
              <a:xfrm>
                <a:off x="539552" y="4077072"/>
                <a:ext cx="8460432" cy="989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</m:t>
                          </m:r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groupChr>
                        <m:groupChrPr>
                          <m:chr m:val="↔"/>
                          <m:vertJc m:val="bot"/>
                          <m:ctrlP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𝐹𝑆</m:t>
                          </m:r>
                          <m: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 </m:t>
                          </m:r>
                        </m:e>
                      </m:groupCh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sSubSup>
                        <m:sSubSupPr>
                          <m:ctrlPr>
                            <a:rPr lang="zh-TW" altLang="zh-TW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𝑘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𝑚𝑁</m:t>
                              </m:r>
                            </m:den>
                          </m:f>
                        </m:e>
                      </m:box>
                      <m:nary>
                        <m:naryPr>
                          <m:chr m:val="∑"/>
                          <m:sup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=&lt;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𝑚𝑁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&gt;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zh-TW" sz="2400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altLang="zh-TW" sz="2400" i="1">
                                  <a:latin typeface="Cambria Math"/>
                                </a:rPr>
                                <m:t>)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</m:e>
                      </m:nary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𝑗𝑘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box>
                                <m:box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sz="2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zh-TW" altLang="en-US" sz="2400" b="0" i="1" smtClean="0">
                                          <a:latin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altLang="zh-TW" sz="2400" b="0" i="1" smtClean="0">
                                          <a:latin typeface="Cambria Math"/>
                                        </a:rPr>
                                        <m:t>𝑚𝑁</m:t>
                                      </m:r>
                                    </m:den>
                                  </m:f>
                                </m:e>
                              </m:box>
                            </m:e>
                          </m:d>
                          <m:r>
                            <a:rPr lang="en-US" altLang="zh-TW" sz="24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altLang="zh-TW" sz="2400" dirty="0" smtClean="0"/>
              </a:p>
            </p:txBody>
          </p:sp>
        </mc:Choice>
        <mc:Fallback xmlns="">
          <p:sp>
            <p:nvSpPr>
              <p:cNvPr id="41" name="文字方塊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077072"/>
                <a:ext cx="8460432" cy="989951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字方塊 44"/>
              <p:cNvSpPr txBox="1"/>
              <p:nvPr/>
            </p:nvSpPr>
            <p:spPr>
              <a:xfrm>
                <a:off x="2499293" y="5175353"/>
                <a:ext cx="4592987" cy="989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  <m:r>
                            <a:rPr lang="en-US" altLang="zh-TW" sz="2400" b="0" i="1" smtClean="0">
                              <a:latin typeface="Cambria Math"/>
                            </a:rPr>
                            <m:t> </m:t>
                          </m:r>
                        </m:e>
                      </m:box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⋅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[ </m:t>
                      </m:r>
                      <m:box>
                        <m:box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𝑁</m:t>
                              </m:r>
                            </m:den>
                          </m:f>
                        </m:e>
                      </m:box>
                      <m:nary>
                        <m:naryPr>
                          <m:chr m:val="∑"/>
                          <m:sup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400" b="0" i="1" smtClean="0">
                              <a:latin typeface="Cambria Math"/>
                            </a:rPr>
                            <m:t>𝑙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=&lt;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&gt;</m:t>
                          </m:r>
                        </m:sub>
                        <m:sup/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𝑙</m:t>
                              </m:r>
                            </m:e>
                          </m:d>
                        </m:e>
                      </m:nary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𝑗𝑘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box>
                                <m:box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sz="2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zh-TW" altLang="en-US" sz="2400" b="0" i="1" smtClean="0">
                                          <a:latin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altLang="zh-TW" sz="2400" b="0" i="1" smtClean="0">
                                          <a:latin typeface="Cambria Math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box>
                            </m:e>
                          </m:d>
                          <m:r>
                            <a:rPr lang="en-US" altLang="zh-TW" sz="2400" b="0" i="1" smtClean="0">
                              <a:latin typeface="Cambria Math"/>
                            </a:rPr>
                            <m:t>𝑙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/>
                        </a:rPr>
                        <m:t> ]</m:t>
                      </m:r>
                    </m:oMath>
                  </m:oMathPara>
                </a14:m>
                <a:endParaRPr lang="en-US" altLang="zh-TW" sz="2400" dirty="0" smtClean="0"/>
              </a:p>
            </p:txBody>
          </p:sp>
        </mc:Choice>
        <mc:Fallback xmlns="">
          <p:sp>
            <p:nvSpPr>
              <p:cNvPr id="45" name="文字方塊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293" y="5175353"/>
                <a:ext cx="4592987" cy="989951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字方塊 45"/>
              <p:cNvSpPr txBox="1"/>
              <p:nvPr/>
            </p:nvSpPr>
            <p:spPr>
              <a:xfrm>
                <a:off x="2499294" y="6216288"/>
                <a:ext cx="1515562" cy="525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  <m:r>
                            <a:rPr lang="en-US" altLang="zh-TW" sz="2400" b="0" i="1" smtClean="0">
                              <a:latin typeface="Cambria Math"/>
                            </a:rPr>
                            <m:t> </m:t>
                          </m:r>
                        </m:e>
                      </m:box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⋅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altLang="zh-TW" sz="2400" dirty="0" smtClean="0"/>
              </a:p>
            </p:txBody>
          </p:sp>
        </mc:Choice>
        <mc:Fallback xmlns="">
          <p:sp>
            <p:nvSpPr>
              <p:cNvPr id="46" name="文字方塊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294" y="6216288"/>
                <a:ext cx="1515562" cy="525080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橢圓 46"/>
          <p:cNvSpPr/>
          <p:nvPr/>
        </p:nvSpPr>
        <p:spPr>
          <a:xfrm>
            <a:off x="2879923" y="6517398"/>
            <a:ext cx="252000" cy="25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457200" algn="ctr">
              <a:spcBef>
                <a:spcPts val="600"/>
              </a:spcBef>
            </a:pPr>
            <a:endParaRPr lang="zh-TW" altLang="en-US" sz="3500" b="1" i="1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42" name="橢圓 41"/>
          <p:cNvSpPr/>
          <p:nvPr/>
        </p:nvSpPr>
        <p:spPr>
          <a:xfrm>
            <a:off x="4355975" y="4068688"/>
            <a:ext cx="1080000" cy="8280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457200" algn="ctr">
              <a:spcBef>
                <a:spcPts val="600"/>
              </a:spcBef>
            </a:pPr>
            <a:endParaRPr lang="zh-TW" altLang="en-US" sz="3500" b="1" i="1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cxnSp>
        <p:nvCxnSpPr>
          <p:cNvPr id="50" name="直線接點 49"/>
          <p:cNvCxnSpPr/>
          <p:nvPr/>
        </p:nvCxnSpPr>
        <p:spPr>
          <a:xfrm flipH="1">
            <a:off x="5122540" y="4447337"/>
            <a:ext cx="96200" cy="21894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矩形 53"/>
              <p:cNvSpPr/>
              <p:nvPr/>
            </p:nvSpPr>
            <p:spPr>
              <a:xfrm>
                <a:off x="5005464" y="4115172"/>
                <a:ext cx="358624" cy="30777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𝑙𝑚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4" name="矩形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5464" y="4115172"/>
                <a:ext cx="358624" cy="307777"/>
              </a:xfrm>
              <a:prstGeom prst="rect">
                <a:avLst/>
              </a:prstGeom>
              <a:blipFill rotWithShape="1">
                <a:blip r:embed="rId23"/>
                <a:stretch>
                  <a:fillRect l="-15254" r="-16949" b="-58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矩形 54"/>
              <p:cNvSpPr/>
              <p:nvPr/>
            </p:nvSpPr>
            <p:spPr>
              <a:xfrm>
                <a:off x="6793683" y="4358547"/>
                <a:ext cx="358624" cy="30777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𝑙𝑚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5" name="矩形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3683" y="4358547"/>
                <a:ext cx="358624" cy="307777"/>
              </a:xfrm>
              <a:prstGeom prst="rect">
                <a:avLst/>
              </a:prstGeom>
              <a:blipFill rotWithShape="1">
                <a:blip r:embed="rId24"/>
                <a:stretch>
                  <a:fillRect l="-15254" r="-16949" b="-6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直線接點 55"/>
          <p:cNvCxnSpPr/>
          <p:nvPr/>
        </p:nvCxnSpPr>
        <p:spPr>
          <a:xfrm flipH="1">
            <a:off x="6624592" y="4293495"/>
            <a:ext cx="96200" cy="21894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接點 56"/>
          <p:cNvCxnSpPr/>
          <p:nvPr/>
        </p:nvCxnSpPr>
        <p:spPr>
          <a:xfrm flipH="1">
            <a:off x="6954352" y="4423035"/>
            <a:ext cx="96200" cy="21894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/>
          <p:cNvCxnSpPr/>
          <p:nvPr/>
        </p:nvCxnSpPr>
        <p:spPr>
          <a:xfrm>
            <a:off x="3280781" y="4956408"/>
            <a:ext cx="1152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橢圓 59"/>
          <p:cNvSpPr/>
          <p:nvPr/>
        </p:nvSpPr>
        <p:spPr>
          <a:xfrm>
            <a:off x="4502087" y="5337280"/>
            <a:ext cx="648000" cy="5400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457200" algn="ctr">
              <a:spcBef>
                <a:spcPts val="600"/>
              </a:spcBef>
            </a:pPr>
            <a:endParaRPr lang="zh-TW" altLang="en-US" sz="3500" b="1" i="1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cxnSp>
        <p:nvCxnSpPr>
          <p:cNvPr id="61" name="直線接點 60"/>
          <p:cNvCxnSpPr/>
          <p:nvPr/>
        </p:nvCxnSpPr>
        <p:spPr>
          <a:xfrm flipH="1">
            <a:off x="6147224" y="4423035"/>
            <a:ext cx="96200" cy="21894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單箭頭接點 58"/>
          <p:cNvCxnSpPr/>
          <p:nvPr/>
        </p:nvCxnSpPr>
        <p:spPr>
          <a:xfrm>
            <a:off x="4895975" y="4956408"/>
            <a:ext cx="0" cy="380872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3206614" y="4962356"/>
                <a:ext cx="12027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brk m:alnAt="7"/>
                        </m:rPr>
                        <a:rPr lang="en-US" altLang="zh-TW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𝑙</m:t>
                      </m:r>
                      <m:r>
                        <a:rPr lang="en-US" altLang="zh-TW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altLang="zh-TW" i="1">
                          <a:solidFill>
                            <a:srgbClr val="FF0000"/>
                          </a:solidFill>
                          <a:latin typeface="Cambria Math"/>
                        </a:rPr>
                        <m:t>𝑁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&gt;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6614" y="4962356"/>
                <a:ext cx="1202702" cy="369332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矩形 52"/>
              <p:cNvSpPr/>
              <p:nvPr/>
            </p:nvSpPr>
            <p:spPr>
              <a:xfrm>
                <a:off x="1675736" y="3577208"/>
                <a:ext cx="365805" cy="5355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∥</m:t>
                      </m:r>
                    </m:oMath>
                  </m:oMathPara>
                </a14:m>
                <a:endParaRPr lang="en-US" altLang="zh-TW" b="0" i="1" dirty="0" smtClean="0">
                  <a:solidFill>
                    <a:srgbClr val="FF0000"/>
                  </a:solidFill>
                  <a:latin typeface="Cambria Math"/>
                  <a:ea typeface="Cambria Math"/>
                </a:endParaRPr>
              </a:p>
              <a:p>
                <a:pPr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矩形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736" y="3577208"/>
                <a:ext cx="365805" cy="535531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矩形 57"/>
              <p:cNvSpPr/>
              <p:nvPr/>
            </p:nvSpPr>
            <p:spPr>
              <a:xfrm>
                <a:off x="2667739" y="3729608"/>
                <a:ext cx="365805" cy="5355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∥</m:t>
                      </m:r>
                    </m:oMath>
                  </m:oMathPara>
                </a14:m>
                <a:endParaRPr lang="en-US" altLang="zh-TW" b="0" i="1" dirty="0" smtClean="0">
                  <a:solidFill>
                    <a:srgbClr val="FF0000"/>
                  </a:solidFill>
                  <a:latin typeface="Cambria Math"/>
                  <a:ea typeface="Cambria Math"/>
                </a:endParaRPr>
              </a:p>
              <a:p>
                <a:pPr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8" name="矩形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739" y="3729608"/>
                <a:ext cx="365805" cy="535531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>
        <a:spAutoFit/>
      </a:bodyPr>
      <a:lstStyle>
        <a:defPPr marL="457200" algn="ctr">
          <a:spcBef>
            <a:spcPts val="600"/>
          </a:spcBef>
          <a:defRPr sz="3500" b="1" i="1" dirty="0">
            <a:latin typeface="Times New Roman" pitchFamily="18" charset="0"/>
            <a:ea typeface="新細明體" charset="-120"/>
            <a:cs typeface="Times New Roman" pitchFamily="18" charset="0"/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 rIns="180000" anchor="ctr" anchorCtr="0">
        <a:spAutoFit/>
      </a:bodyPr>
      <a:lstStyle>
        <a:defPPr marL="742950" indent="-285750">
          <a:lnSpc>
            <a:spcPct val="150000"/>
          </a:lnSpc>
          <a:spcAft>
            <a:spcPts val="0"/>
          </a:spcAft>
          <a:buSzPct val="70000"/>
          <a:buFont typeface="Wingdings" pitchFamily="2" charset="2"/>
          <a:buChar char="l"/>
          <a:tabLst>
            <a:tab pos="533400" algn="l"/>
          </a:tabLst>
          <a:defRPr sz="3000" dirty="0">
            <a:solidFill>
              <a:prstClr val="black"/>
            </a:solidFill>
            <a:latin typeface="Times New Roman" pitchFamily="18" charset="0"/>
            <a:ea typeface="新細明體" charset="-120"/>
            <a:cs typeface="Times New Roman" pitchFamily="18" charset="0"/>
          </a:defRPr>
        </a:defPPr>
      </a:lstStyle>
    </a:spDef>
  </a:objectDefaults>
  <a:extraClrSchemeLst/>
</a:theme>
</file>

<file path=ppt/theme/theme3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 rIns="180000" anchor="ctr" anchorCtr="0">
        <a:spAutoFit/>
      </a:bodyPr>
      <a:lstStyle>
        <a:defPPr marL="742950" indent="-285750">
          <a:lnSpc>
            <a:spcPct val="150000"/>
          </a:lnSpc>
          <a:spcAft>
            <a:spcPts val="0"/>
          </a:spcAft>
          <a:buSzPct val="70000"/>
          <a:buFont typeface="Wingdings" pitchFamily="2" charset="2"/>
          <a:buChar char="l"/>
          <a:tabLst>
            <a:tab pos="533400" algn="l"/>
          </a:tabLst>
          <a:defRPr sz="3000" dirty="0">
            <a:solidFill>
              <a:prstClr val="black"/>
            </a:solidFill>
            <a:latin typeface="Times New Roman" pitchFamily="18" charset="0"/>
            <a:ea typeface="新細明體" charset="-120"/>
            <a:cs typeface="Times New Roman" pitchFamily="18" charset="0"/>
          </a:defRPr>
        </a:defPPr>
      </a:lstStyle>
    </a:spDef>
  </a:objectDefaults>
  <a:extraClrSchemeLst/>
</a:theme>
</file>

<file path=ppt/theme/theme4.xml><?xml version="1.0" encoding="utf-8"?>
<a:theme xmlns:a="http://schemas.openxmlformats.org/drawingml/2006/main" name="4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 rIns="180000" anchor="ctr" anchorCtr="0">
        <a:spAutoFit/>
      </a:bodyPr>
      <a:lstStyle>
        <a:defPPr marL="742950" indent="-285750">
          <a:lnSpc>
            <a:spcPct val="150000"/>
          </a:lnSpc>
          <a:spcAft>
            <a:spcPts val="0"/>
          </a:spcAft>
          <a:buSzPct val="70000"/>
          <a:buFont typeface="Wingdings" pitchFamily="2" charset="2"/>
          <a:buChar char="l"/>
          <a:tabLst>
            <a:tab pos="533400" algn="l"/>
          </a:tabLst>
          <a:defRPr sz="3000" dirty="0">
            <a:solidFill>
              <a:prstClr val="black"/>
            </a:solidFill>
            <a:latin typeface="Times New Roman" pitchFamily="18" charset="0"/>
            <a:ea typeface="新細明體" charset="-120"/>
            <a:cs typeface="Times New Roman" pitchFamily="18" charset="0"/>
          </a:defRPr>
        </a:defPPr>
      </a:lstStyle>
    </a:spDef>
  </a:objectDefaults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4555</TotalTime>
  <Words>2437</Words>
  <Application>Microsoft Office PowerPoint</Application>
  <PresentationFormat>如螢幕大小 (4:3)</PresentationFormat>
  <Paragraphs>953</Paragraphs>
  <Slides>97</Slides>
  <Notes>92</Notes>
  <HiddenSlides>0</HiddenSlides>
  <MMClips>0</MMClips>
  <ScaleCrop>false</ScaleCrop>
  <HeadingPairs>
    <vt:vector size="8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4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97</vt:i4>
      </vt:variant>
    </vt:vector>
  </HeadingPairs>
  <TitlesOfParts>
    <vt:vector size="111" baseType="lpstr">
      <vt:lpstr>新細明體</vt:lpstr>
      <vt:lpstr>標楷體</vt:lpstr>
      <vt:lpstr>Arial</vt:lpstr>
      <vt:lpstr>Arial Narrow</vt:lpstr>
      <vt:lpstr>Calibri</vt:lpstr>
      <vt:lpstr>Cambria Math</vt:lpstr>
      <vt:lpstr>Symbol</vt:lpstr>
      <vt:lpstr>Times New Roman</vt:lpstr>
      <vt:lpstr>Wingdings</vt:lpstr>
      <vt:lpstr>Office 佈景主題</vt:lpstr>
      <vt:lpstr>1_Office 佈景主題</vt:lpstr>
      <vt:lpstr>2_Office 佈景主題</vt:lpstr>
      <vt:lpstr>4_Office 佈景主題</vt:lpstr>
      <vt:lpstr>方程式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cp:lastModifiedBy>Lab</cp:lastModifiedBy>
  <cp:revision>529</cp:revision>
  <cp:lastPrinted>2018-04-30T12:26:34Z</cp:lastPrinted>
  <dcterms:created xsi:type="dcterms:W3CDTF">2012-03-03T08:53:00Z</dcterms:created>
  <dcterms:modified xsi:type="dcterms:W3CDTF">2018-04-30T12:43:25Z</dcterms:modified>
</cp:coreProperties>
</file>