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08"/>
  </p:notesMasterIdLst>
  <p:sldIdLst>
    <p:sldId id="5531" r:id="rId7"/>
    <p:sldId id="5329" r:id="rId8"/>
    <p:sldId id="5327" r:id="rId9"/>
    <p:sldId id="5330" r:id="rId10"/>
    <p:sldId id="5333" r:id="rId11"/>
    <p:sldId id="5361" r:id="rId12"/>
    <p:sldId id="5521" r:id="rId13"/>
    <p:sldId id="5522" r:id="rId14"/>
    <p:sldId id="5331" r:id="rId15"/>
    <p:sldId id="5334" r:id="rId16"/>
    <p:sldId id="2668" r:id="rId17"/>
    <p:sldId id="3350" r:id="rId18"/>
    <p:sldId id="5299" r:id="rId19"/>
    <p:sldId id="5352" r:id="rId20"/>
    <p:sldId id="5353" r:id="rId21"/>
    <p:sldId id="5258" r:id="rId22"/>
    <p:sldId id="5223" r:id="rId23"/>
    <p:sldId id="5350" r:id="rId24"/>
    <p:sldId id="5354" r:id="rId25"/>
    <p:sldId id="5357" r:id="rId26"/>
    <p:sldId id="5336" r:id="rId27"/>
    <p:sldId id="5358" r:id="rId28"/>
    <p:sldId id="5257" r:id="rId29"/>
    <p:sldId id="5356" r:id="rId30"/>
    <p:sldId id="5248" r:id="rId31"/>
    <p:sldId id="5355" r:id="rId32"/>
    <p:sldId id="3346" r:id="rId33"/>
    <p:sldId id="3351" r:id="rId34"/>
    <p:sldId id="5349" r:id="rId35"/>
    <p:sldId id="5339" r:id="rId36"/>
    <p:sldId id="5340" r:id="rId37"/>
    <p:sldId id="5523" r:id="rId38"/>
    <p:sldId id="5524" r:id="rId39"/>
    <p:sldId id="5315" r:id="rId40"/>
    <p:sldId id="5318" r:id="rId41"/>
    <p:sldId id="5568" r:id="rId42"/>
    <p:sldId id="5567" r:id="rId43"/>
    <p:sldId id="5569" r:id="rId44"/>
    <p:sldId id="5320" r:id="rId45"/>
    <p:sldId id="5570" r:id="rId46"/>
    <p:sldId id="5571" r:id="rId47"/>
    <p:sldId id="5559" r:id="rId48"/>
    <p:sldId id="5307" r:id="rId49"/>
    <p:sldId id="5274" r:id="rId50"/>
    <p:sldId id="5308" r:id="rId51"/>
    <p:sldId id="5566" r:id="rId52"/>
    <p:sldId id="5564" r:id="rId53"/>
    <p:sldId id="5565" r:id="rId54"/>
    <p:sldId id="5251" r:id="rId55"/>
    <p:sldId id="5326" r:id="rId56"/>
    <p:sldId id="5253" r:id="rId57"/>
    <p:sldId id="5250" r:id="rId58"/>
    <p:sldId id="4735" r:id="rId59"/>
    <p:sldId id="4736" r:id="rId60"/>
    <p:sldId id="4737" r:id="rId61"/>
    <p:sldId id="4739" r:id="rId62"/>
    <p:sldId id="4742" r:id="rId63"/>
    <p:sldId id="5525" r:id="rId64"/>
    <p:sldId id="4750" r:id="rId65"/>
    <p:sldId id="5526" r:id="rId66"/>
    <p:sldId id="5236" r:id="rId67"/>
    <p:sldId id="5237" r:id="rId68"/>
    <p:sldId id="5235" r:id="rId69"/>
    <p:sldId id="5343" r:id="rId70"/>
    <p:sldId id="5344" r:id="rId71"/>
    <p:sldId id="4977" r:id="rId72"/>
    <p:sldId id="5305" r:id="rId73"/>
    <p:sldId id="5563" r:id="rId74"/>
    <p:sldId id="5301" r:id="rId75"/>
    <p:sldId id="5304" r:id="rId76"/>
    <p:sldId id="5293" r:id="rId77"/>
    <p:sldId id="5275" r:id="rId78"/>
    <p:sldId id="5296" r:id="rId79"/>
    <p:sldId id="5244" r:id="rId80"/>
    <p:sldId id="5273" r:id="rId81"/>
    <p:sldId id="5345" r:id="rId82"/>
    <p:sldId id="5533" r:id="rId83"/>
    <p:sldId id="3371" r:id="rId84"/>
    <p:sldId id="5534" r:id="rId85"/>
    <p:sldId id="5532" r:id="rId86"/>
    <p:sldId id="5537" r:id="rId87"/>
    <p:sldId id="5538" r:id="rId88"/>
    <p:sldId id="5539" r:id="rId89"/>
    <p:sldId id="5542" r:id="rId90"/>
    <p:sldId id="5540" r:id="rId91"/>
    <p:sldId id="5544" r:id="rId92"/>
    <p:sldId id="5545" r:id="rId93"/>
    <p:sldId id="5546" r:id="rId94"/>
    <p:sldId id="5555" r:id="rId95"/>
    <p:sldId id="5560" r:id="rId96"/>
    <p:sldId id="5572" r:id="rId97"/>
    <p:sldId id="5549" r:id="rId98"/>
    <p:sldId id="418" r:id="rId99"/>
    <p:sldId id="323" r:id="rId100"/>
    <p:sldId id="333" r:id="rId101"/>
    <p:sldId id="3379" r:id="rId102"/>
    <p:sldId id="3382" r:id="rId103"/>
    <p:sldId id="5547" r:id="rId104"/>
    <p:sldId id="5556" r:id="rId105"/>
    <p:sldId id="3399" r:id="rId106"/>
    <p:sldId id="3025" r:id="rId10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6328" autoAdjust="0"/>
  </p:normalViewPr>
  <p:slideViewPr>
    <p:cSldViewPr snapToGrid="0">
      <p:cViewPr>
        <p:scale>
          <a:sx n="50" d="100"/>
          <a:sy n="50" d="100"/>
        </p:scale>
        <p:origin x="7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tableStyles" Target="tableStyles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presProps" Target="presProp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viewProps" Target="view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59CFF-88C4-46C7-BD9F-BBEB5F8E3F5A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05E17-25C2-4855-B867-7115EE171D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37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@meeran03/fine-tuning-llms-with-human-feedback-rlhf-latest-techniques-and-best-practices-3ed534cf9828" TargetMode="External"/><Relationship Id="rId13" Type="http://schemas.openxmlformats.org/officeDocument/2006/relationships/hyperlink" Target="https://medium.com/@blazewild215/how-to-generate-high-quality-datasets-for-llm-fine-tuning-using-llms-b621ee308602" TargetMode="External"/><Relationship Id="rId3" Type="http://schemas.openxmlformats.org/officeDocument/2006/relationships/hyperlink" Target="https://huggingface.co/spaces/HuggingFaceTB/smol-training-playbook" TargetMode="External"/><Relationship Id="rId7" Type="http://schemas.openxmlformats.org/officeDocument/2006/relationships/hyperlink" Target="https://medium.com/@baicenxiao/why-is-rlhf-necessary-when-we-can-do-sft-in-tuning-llms-36089cba8ef2" TargetMode="External"/><Relationship Id="rId12" Type="http://schemas.openxmlformats.org/officeDocument/2006/relationships/hyperlink" Target="https://arxiv.org/abs/2406.11794?utm_source=chatgpt.co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nukriti-ranjan.medium.com/preference-tuning-llms-ppo-dpo-grpo-a-simple-guide-135765c87090" TargetMode="External"/><Relationship Id="rId11" Type="http://schemas.openxmlformats.org/officeDocument/2006/relationships/hyperlink" Target="https://www.nature.com/articles/s42256-025-01137-0?error=cookies_not_supported&amp;code=457b6a7d-e63e-4f04-818e-e1e13072eb82#:~:text=performance%20and%20efficiency%2C%20we%20introduce,requirements%20and%20inference%20costs%20of" TargetMode="External"/><Relationship Id="rId5" Type="http://schemas.openxmlformats.org/officeDocument/2006/relationships/hyperlink" Target="https://www.alignmentforum.org/posts/Ge55vxEmKXunFFwoe/reward-hacking-behavior-can-generalize-across-tasks" TargetMode="External"/><Relationship Id="rId10" Type="http://schemas.openxmlformats.org/officeDocument/2006/relationships/hyperlink" Target="https://machinelearning.apple.com/research/optimal-data-mixtures" TargetMode="External"/><Relationship Id="rId4" Type="http://schemas.openxmlformats.org/officeDocument/2006/relationships/hyperlink" Target="https://lilianweng.github.io/posts/2024-11-28-reward-hacking/" TargetMode="External"/><Relationship Id="rId9" Type="http://schemas.openxmlformats.org/officeDocument/2006/relationships/hyperlink" Target="https://aman.ai/primers/ai/preference-optimization/?utm_source=chatgpt.com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%E5%A4%8F%E6%9C%9D#cite_note-1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cs?searchtype=author&amp;query=Schwarzschild,+A" TargetMode="External"/><Relationship Id="rId7" Type="http://schemas.openxmlformats.org/officeDocument/2006/relationships/hyperlink" Target="https://arxiv.org/search/cs?searchtype=author&amp;query=Kolter,+J+Z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rxiv.org/search/cs?searchtype=author&amp;query=Lipton,+Z+C" TargetMode="External"/><Relationship Id="rId5" Type="http://schemas.openxmlformats.org/officeDocument/2006/relationships/hyperlink" Target="https://arxiv.org/search/cs?searchtype=author&amp;query=Maini,+P" TargetMode="External"/><Relationship Id="rId4" Type="http://schemas.openxmlformats.org/officeDocument/2006/relationships/hyperlink" Target="https://arxiv.org/search/cs?searchtype=author&amp;query=Feng,+Z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blog/mastering-llm-techniques-data-preprocessing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6.17557?utm_source=chatgpt.co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rxiv.org/abs/2406.11794?utm_source=chatgpt.com" TargetMode="External"/><Relationship Id="rId4" Type="http://schemas.openxmlformats.org/officeDocument/2006/relationships/hyperlink" Target="https://proceedings.neurips.cc/paper_files/paper/2024/file/19e4ea30dded58259665db375885e412-Paper-Datasets_and_Benchmarks_Track.pdf?utm_source=chatgpt.com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ml-epfl/long-is-more-for-alignment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view.net/forum?id=BTKAeLqLMw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cs?searchtype=author&amp;query=Hewitt,+J" TargetMode="External"/><Relationship Id="rId7" Type="http://schemas.openxmlformats.org/officeDocument/2006/relationships/hyperlink" Target="https://nlp.stanford.edu/~johnhew/instruction-following.html" TargetMode="External"/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rxiv.org/search/cs?searchtype=author&amp;query=Manning,+C+D" TargetMode="External"/><Relationship Id="rId5" Type="http://schemas.openxmlformats.org/officeDocument/2006/relationships/hyperlink" Target="https://arxiv.org/search/cs?searchtype=author&amp;query=Liang,+P" TargetMode="External"/><Relationship Id="rId4" Type="http://schemas.openxmlformats.org/officeDocument/2006/relationships/hyperlink" Target="https://arxiv.org/search/cs?searchtype=author&amp;query=Liu,+N+F" TargetMode="Externa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3"/>
              </a:rPr>
              <a:t>https://huggingface.co/spaces/HuggingFaceTB/smol-training-playbook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怎麼解釋 </a:t>
            </a:r>
            <a:r>
              <a:rPr lang="en-US" altLang="zh-TW" dirty="0"/>
              <a:t>DPO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Beyond the 80/20 Rule: High-Entropy Minority Tokens Drive Effective Reinforcement Learning for LLM Reasoning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Reward hacking</a:t>
            </a:r>
          </a:p>
          <a:p>
            <a:r>
              <a:rPr lang="en-US" altLang="zh-TW" dirty="0">
                <a:hlinkClick r:id="rId4"/>
              </a:rPr>
              <a:t>https://lilianweng.github.io/posts/2024-11-28-reward-hacking/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https://www.alignmentforum.org/posts/Ge55vxEmKXunFFwoe/reward-hacking-behavior-can-generalize-across-tasks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。這就是「所羅門王與精靈」</a:t>
            </a:r>
            <a:r>
              <a:rPr lang="en-US" altLang="zh-TW" dirty="0"/>
              <a:t>(The Jinn Problem)——</a:t>
            </a:r>
            <a:r>
              <a:rPr lang="zh-TW" altLang="en-US" dirty="0"/>
              <a:t>模型精確地執行了</a:t>
            </a:r>
            <a:r>
              <a:rPr lang="zh-TW" altLang="en-US" i="1" dirty="0"/>
              <a:t>字面</a:t>
            </a:r>
            <a:r>
              <a:rPr lang="zh-TW" altLang="en-US" dirty="0"/>
              <a:t>命令（最大化 </a:t>
            </a:r>
            <a:r>
              <a:rPr lang="en-US" altLang="zh-TW" dirty="0"/>
              <a:t>RM </a:t>
            </a:r>
            <a:r>
              <a:rPr lang="zh-TW" altLang="en-US" dirty="0"/>
              <a:t>分數），卻違背了</a:t>
            </a:r>
            <a:r>
              <a:rPr lang="zh-TW" altLang="en-US" i="1" dirty="0"/>
              <a:t>精神</a:t>
            </a:r>
            <a:r>
              <a:rPr lang="zh-TW" altLang="en-US" dirty="0"/>
              <a:t>（變得有幫助）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To add: </a:t>
            </a:r>
            <a:r>
              <a:rPr lang="zh-TW" altLang="en-US" dirty="0"/>
              <a:t>開始能更有效的使用參數</a:t>
            </a:r>
            <a:endParaRPr lang="en-US" altLang="zh-TW" dirty="0"/>
          </a:p>
          <a:p>
            <a:r>
              <a:rPr lang="en-US" altLang="zh-TW" dirty="0"/>
              <a:t>To add: </a:t>
            </a:r>
            <a:r>
              <a:rPr lang="zh-TW" altLang="en-US" dirty="0"/>
              <a:t>我去掉了用合成資料，到底要不要講用合成資料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To add: On policy distillation </a:t>
            </a:r>
            <a:endParaRPr lang="zh-TW" altLang="en-US" dirty="0"/>
          </a:p>
          <a:p>
            <a:r>
              <a:rPr lang="en-US" altLang="zh-TW" dirty="0"/>
              <a:t>===</a:t>
            </a:r>
          </a:p>
          <a:p>
            <a:r>
              <a:rPr lang="en-US" altLang="zh-TW" dirty="0"/>
              <a:t>RL reference:</a:t>
            </a:r>
          </a:p>
          <a:p>
            <a:r>
              <a:rPr lang="en-US" altLang="zh-TW" b="1" dirty="0"/>
              <a:t>RL's Razor: Why Online Reinforcement Learning Forgets Less</a:t>
            </a:r>
          </a:p>
          <a:p>
            <a:r>
              <a:rPr lang="en-US" altLang="zh-TW" dirty="0"/>
              <a:t>https://arxiv.org/abs/2509.04259</a:t>
            </a:r>
            <a:endParaRPr lang="zh-TW" altLang="en-US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https://medium.com/@baicenxiao/why-is-rlhf-necessary-when-we-can-do-sft-in-tuning-llms-36089cba8ef2</a:t>
            </a:r>
            <a:endParaRPr lang="zh-TW" altLang="en-US" dirty="0"/>
          </a:p>
          <a:p>
            <a:endParaRPr lang="en-US" altLang="zh-TW" dirty="0"/>
          </a:p>
          <a:p>
            <a:r>
              <a:rPr lang="en-US" altLang="zh-TW" dirty="0">
                <a:hlinkClick r:id="rId6"/>
              </a:rPr>
              <a:t>Introduction: https://anukriti-ranjan.medium.com/preference-tuning-llms-ppo-dpo-grpo-a-simple-guide-135765c87090</a:t>
            </a:r>
            <a:endParaRPr lang="en-US" altLang="zh-TW" dirty="0"/>
          </a:p>
          <a:p>
            <a:r>
              <a:rPr lang="en-US" altLang="zh-TW" dirty="0">
                <a:hlinkClick r:id="rId7"/>
              </a:rPr>
              <a:t>https://medium.com/@baicenxiao/why-is-rlhf-necessary-when-we-can-do-sft-in-tuning-llms-36089cba8ef2</a:t>
            </a:r>
            <a:endParaRPr lang="en-US" altLang="zh-TW" dirty="0"/>
          </a:p>
          <a:p>
            <a:r>
              <a:rPr lang="en-US" altLang="zh-TW" dirty="0">
                <a:hlinkClick r:id="rId8"/>
              </a:rPr>
              <a:t>https://medium.com/@meeran03/fine-tuning-llms-with-human-feedback-rlhf-latest-techniques-and-best-practices-3ed534cf9828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dirty="0"/>
              <a:t>Too long: </a:t>
            </a:r>
            <a:r>
              <a:rPr lang="en-US" altLang="zh-TW" dirty="0">
                <a:hlinkClick r:id="rId9"/>
              </a:rPr>
              <a:t>https://aman.ai/primers/ai/preference-optimization/?utm_source=chatgpt.com</a:t>
            </a:r>
            <a:endParaRPr lang="en-US" altLang="zh-TW" dirty="0"/>
          </a:p>
          <a:p>
            <a:r>
              <a:rPr lang="en-US" altLang="zh-TW" dirty="0"/>
              <a:t>Unified paper: https://arxiv.org/abs/2408.15339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====</a:t>
            </a:r>
          </a:p>
          <a:p>
            <a:r>
              <a:rPr lang="en-US" altLang="zh-TW" b="1" dirty="0"/>
              <a:t>Scaling Laws for Optimal Data Mixtures</a:t>
            </a:r>
          </a:p>
          <a:p>
            <a:r>
              <a:rPr lang="en-US" altLang="zh-TW" dirty="0">
                <a:hlinkClick r:id="rId10"/>
              </a:rPr>
              <a:t>https://machinelearning.apple.com/research/optimal-data-mixtures</a:t>
            </a:r>
            <a:endParaRPr lang="en-US" altLang="zh-TW" dirty="0"/>
          </a:p>
          <a:p>
            <a:r>
              <a:rPr lang="zh-TW" altLang="en-US" b="1" dirty="0"/>
              <a:t>核心機制：</a:t>
            </a:r>
            <a:r>
              <a:rPr lang="zh-TW" altLang="en-US" dirty="0"/>
              <a:t> 研究人員提出了一種新的縮放定律，它不再只預測模型損失 </a:t>
            </a:r>
            <a:r>
              <a:rPr lang="en-US" altLang="zh-TW" dirty="0"/>
              <a:t>$L$</a:t>
            </a:r>
            <a:r>
              <a:rPr lang="zh-TW" altLang="en-US" dirty="0"/>
              <a:t> 與模型大小 </a:t>
            </a:r>
            <a:r>
              <a:rPr lang="en-US" altLang="zh-TW" dirty="0"/>
              <a:t>$N$</a:t>
            </a:r>
            <a:r>
              <a:rPr lang="zh-TW" altLang="en-US" dirty="0"/>
              <a:t> 和訓練 </a:t>
            </a:r>
            <a:r>
              <a:rPr lang="en-US" altLang="zh-TW" dirty="0"/>
              <a:t>Token </a:t>
            </a:r>
            <a:r>
              <a:rPr lang="zh-TW" altLang="en-US" dirty="0"/>
              <a:t>數 </a:t>
            </a:r>
            <a:r>
              <a:rPr lang="en-US" altLang="zh-TW" dirty="0"/>
              <a:t>$D$</a:t>
            </a:r>
            <a:r>
              <a:rPr lang="zh-TW" altLang="en-US" dirty="0"/>
              <a:t> 的關係 </a:t>
            </a:r>
            <a:r>
              <a:rPr lang="en-US" altLang="zh-TW" dirty="0"/>
              <a:t>$L(N, D)$</a:t>
            </a:r>
            <a:r>
              <a:rPr lang="zh-TW" altLang="en-US" dirty="0"/>
              <a:t>。新的定律將</a:t>
            </a:r>
            <a:r>
              <a:rPr lang="zh-TW" altLang="en-US" b="1" dirty="0"/>
              <a:t>領域權重向量 </a:t>
            </a:r>
            <a:r>
              <a:rPr lang="en-US" altLang="zh-TW" b="1" dirty="0"/>
              <a:t>(domain weight vector) $\</a:t>
            </a:r>
            <a:r>
              <a:rPr lang="en-US" altLang="zh-TW" b="1" dirty="0" err="1"/>
              <a:t>mathbf</a:t>
            </a:r>
            <a:r>
              <a:rPr lang="en-US" altLang="zh-TW" b="1" dirty="0"/>
              <a:t>{h}$</a:t>
            </a:r>
            <a:r>
              <a:rPr lang="zh-TW" altLang="en-US" dirty="0"/>
              <a:t> 納入考量，即 </a:t>
            </a:r>
            <a:r>
              <a:rPr lang="en-US" altLang="zh-TW" dirty="0"/>
              <a:t>$L(N, D, \</a:t>
            </a:r>
            <a:r>
              <a:rPr lang="en-US" altLang="zh-TW" dirty="0" err="1"/>
              <a:t>mathbf</a:t>
            </a:r>
            <a:r>
              <a:rPr lang="en-US" altLang="zh-TW" dirty="0"/>
              <a:t>{h})$</a:t>
            </a:r>
            <a:r>
              <a:rPr lang="zh-TW" altLang="en-US" dirty="0"/>
              <a:t> </a:t>
            </a:r>
            <a:r>
              <a:rPr lang="en-US" altLang="zh-TW" baseline="30000" dirty="0"/>
              <a:t>8</a:t>
            </a:r>
            <a:r>
              <a:rPr lang="zh-TW" altLang="en-US" dirty="0"/>
              <a:t>。這個向量 </a:t>
            </a:r>
            <a:r>
              <a:rPr lang="en-US" altLang="zh-TW" dirty="0"/>
              <a:t>$\</a:t>
            </a:r>
            <a:r>
              <a:rPr lang="en-US" altLang="zh-TW" dirty="0" err="1"/>
              <a:t>mathbf</a:t>
            </a:r>
            <a:r>
              <a:rPr lang="en-US" altLang="zh-TW" dirty="0"/>
              <a:t>{h}$</a:t>
            </a:r>
            <a:r>
              <a:rPr lang="zh-TW" altLang="en-US" dirty="0"/>
              <a:t> 代表了來自不同領域（如維基百科、</a:t>
            </a:r>
            <a:r>
              <a:rPr lang="en-US" altLang="zh-TW" dirty="0"/>
              <a:t>GitHub</a:t>
            </a:r>
            <a:r>
              <a:rPr lang="zh-TW" altLang="en-US" dirty="0"/>
              <a:t>、</a:t>
            </a:r>
            <a:r>
              <a:rPr lang="en-US" altLang="zh-TW" dirty="0"/>
              <a:t>Common Crawl</a:t>
            </a:r>
            <a:r>
              <a:rPr lang="zh-TW" altLang="en-US" dirty="0"/>
              <a:t>）的資料在訓練批次中所佔的比例。</a:t>
            </a:r>
            <a:endParaRPr lang="en-US" altLang="zh-TW" dirty="0"/>
          </a:p>
          <a:p>
            <a:r>
              <a:rPr lang="zh-TW" altLang="en-US" b="1" dirty="0"/>
              <a:t>模型規模與效率：在後</a:t>
            </a:r>
            <a:r>
              <a:rPr lang="en-US" altLang="zh-TW" b="1" dirty="0"/>
              <a:t>GPT-3</a:t>
            </a:r>
            <a:r>
              <a:rPr lang="zh-TW" altLang="en-US" b="1" dirty="0"/>
              <a:t>時代，研究強調參數與資料的高效利用，而不僅僅追求模型更大規模</a:t>
            </a:r>
            <a:r>
              <a:rPr lang="en-US" altLang="zh-TW" b="1" dirty="0">
                <a:hlinkClick r:id="rId11"/>
              </a:rPr>
              <a:t>nature.com</a:t>
            </a:r>
            <a:r>
              <a:rPr lang="zh-TW" altLang="en-US" b="1" dirty="0"/>
              <a:t>。例如，到</a:t>
            </a:r>
            <a:r>
              <a:rPr lang="en-US" altLang="zh-TW" b="1" dirty="0"/>
              <a:t>2025</a:t>
            </a:r>
            <a:r>
              <a:rPr lang="zh-TW" altLang="en-US" b="1" dirty="0"/>
              <a:t>年更出現所謂「增密定律（</a:t>
            </a:r>
            <a:r>
              <a:rPr lang="en-US" altLang="zh-TW" b="1" dirty="0" err="1"/>
              <a:t>densing</a:t>
            </a:r>
            <a:r>
              <a:rPr lang="en-US" altLang="zh-TW" b="1" dirty="0"/>
              <a:t> law</a:t>
            </a:r>
            <a:r>
              <a:rPr lang="zh-TW" altLang="en-US" b="1" dirty="0"/>
              <a:t>）」，即模型每單位參數所能提供的性能正快速提升 </a:t>
            </a:r>
            <a:r>
              <a:rPr lang="en-US" altLang="zh-TW" b="1" dirty="0"/>
              <a:t>– </a:t>
            </a:r>
            <a:r>
              <a:rPr lang="zh-TW" altLang="en-US" b="1" dirty="0"/>
              <a:t>開源</a:t>
            </a:r>
            <a:r>
              <a:rPr lang="en-US" altLang="zh-TW" b="1" dirty="0"/>
              <a:t>LLM</a:t>
            </a:r>
            <a:r>
              <a:rPr lang="zh-TW" altLang="en-US" b="1" dirty="0"/>
              <a:t>每</a:t>
            </a:r>
            <a:r>
              <a:rPr lang="en-US" altLang="zh-TW" b="1" dirty="0"/>
              <a:t>3.5</a:t>
            </a:r>
            <a:r>
              <a:rPr lang="zh-TW" altLang="en-US" b="1" dirty="0"/>
              <a:t>個月效能密度翻倍</a:t>
            </a:r>
            <a:r>
              <a:rPr lang="en-US" altLang="zh-TW" dirty="0">
                <a:hlinkClick r:id="rId11"/>
              </a:rPr>
              <a:t>nature.com</a:t>
            </a:r>
            <a:r>
              <a:rPr lang="zh-TW" altLang="en-US" dirty="0"/>
              <a:t>。這意味著</a:t>
            </a:r>
            <a:r>
              <a:rPr lang="zh-TW" altLang="en-US" b="1" dirty="0"/>
              <a:t>較小的模型透過更佳訓練策略</a:t>
            </a:r>
            <a:r>
              <a:rPr lang="zh-TW" altLang="en-US" dirty="0"/>
              <a:t>即可達到以往更大模型的水準。研究者也更加注重高品質、多樣化的預訓練語料（如加入代碼、數學資料）以提升模型推理能力。</a:t>
            </a:r>
          </a:p>
          <a:p>
            <a:endParaRPr lang="en-US" altLang="zh-TW" dirty="0"/>
          </a:p>
          <a:p>
            <a:r>
              <a:rPr lang="en-US" altLang="zh-TW" dirty="0"/>
              <a:t>====</a:t>
            </a:r>
          </a:p>
          <a:p>
            <a:r>
              <a:rPr lang="en-US" altLang="zh-TW" dirty="0"/>
              <a:t>To read: </a:t>
            </a:r>
            <a:r>
              <a:rPr lang="en-US" altLang="zh-TW" b="1" dirty="0"/>
              <a:t>Pretraining: Breaking Down the Modern LLM Training Pipeline</a:t>
            </a:r>
          </a:p>
          <a:p>
            <a:r>
              <a:rPr lang="en-US" altLang="zh-TW" dirty="0"/>
              <a:t>https://home.mlops.community/public/blogs/pretraining-breaking-down-the-modern-llm-training-pipeline</a:t>
            </a:r>
          </a:p>
          <a:p>
            <a:r>
              <a:rPr lang="zh-TW" altLang="en-US" dirty="0"/>
              <a:t>使用合成資料的可能性</a:t>
            </a:r>
            <a:endParaRPr lang="en-US" altLang="zh-TW" dirty="0"/>
          </a:p>
          <a:p>
            <a:r>
              <a:rPr lang="en-US" altLang="zh-TW" dirty="0"/>
              <a:t>Demystifying Synthetic Data in LLM Pre-training: A Systematic Study of Scaling Laws, Benefits, and Pitfalls</a:t>
            </a:r>
          </a:p>
          <a:p>
            <a:r>
              <a:rPr lang="zh-TW" altLang="en-US" dirty="0"/>
              <a:t>要不要講 </a:t>
            </a:r>
            <a:r>
              <a:rPr lang="en-US" altLang="zh-TW" dirty="0"/>
              <a:t>LLM</a:t>
            </a:r>
            <a:r>
              <a:rPr lang="zh-TW" altLang="en-US" dirty="0"/>
              <a:t> </a:t>
            </a:r>
            <a:r>
              <a:rPr lang="en-US" altLang="zh-TW" dirty="0"/>
              <a:t>multilingual </a:t>
            </a:r>
            <a:r>
              <a:rPr lang="zh-TW" altLang="en-US" dirty="0"/>
              <a:t>的能力</a:t>
            </a:r>
            <a:r>
              <a:rPr lang="en-US" altLang="zh-TW" dirty="0"/>
              <a:t>???</a:t>
            </a:r>
          </a:p>
          <a:p>
            <a:endParaRPr lang="en-US" altLang="zh-TW" dirty="0"/>
          </a:p>
          <a:p>
            <a:r>
              <a:rPr lang="en-US" altLang="zh-TW" dirty="0"/>
              <a:t>===</a:t>
            </a:r>
            <a:r>
              <a:rPr lang="zh-TW" altLang="en-US" dirty="0"/>
              <a:t> </a:t>
            </a:r>
            <a:r>
              <a:rPr lang="en-US" altLang="zh-TW" dirty="0"/>
              <a:t>must</a:t>
            </a:r>
          </a:p>
          <a:p>
            <a:r>
              <a:rPr lang="en-US" altLang="zh-TW" dirty="0">
                <a:hlinkClick r:id="rId12"/>
              </a:rPr>
              <a:t>https://arxiv.org/abs/2406.11794?utm_source=chatgpt.com</a:t>
            </a:r>
            <a:r>
              <a:rPr lang="en-US" altLang="zh-TW" dirty="0"/>
              <a:t> </a:t>
            </a:r>
            <a:r>
              <a:rPr lang="en-US" altLang="zh-TW" dirty="0" err="1"/>
              <a:t>DataComp</a:t>
            </a:r>
            <a:r>
              <a:rPr lang="en-US" altLang="zh-TW" dirty="0"/>
              <a:t>-LM:</a:t>
            </a:r>
            <a:r>
              <a:rPr lang="zh-TW" altLang="en-US" dirty="0"/>
              <a:t> </a:t>
            </a:r>
            <a:r>
              <a:rPr lang="en-US" altLang="zh-TW" dirty="0"/>
              <a:t>https://www.youtube.com/watch?v=IsNqSmTPiWQ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Scaling Laws for Optimal Data Mixtures</a:t>
            </a:r>
          </a:p>
          <a:p>
            <a:r>
              <a:rPr lang="zh-TW" altLang="en-US" b="1" dirty="0"/>
              <a:t>到</a:t>
            </a:r>
            <a:r>
              <a:rPr lang="en-US" altLang="zh-TW" b="1" dirty="0"/>
              <a:t>2025</a:t>
            </a:r>
            <a:r>
              <a:rPr lang="zh-TW" altLang="en-US" b="1" dirty="0"/>
              <a:t>年更出現所謂「增密定律（</a:t>
            </a:r>
            <a:r>
              <a:rPr lang="en-US" altLang="zh-TW" b="1" dirty="0" err="1"/>
              <a:t>densing</a:t>
            </a:r>
            <a:r>
              <a:rPr lang="en-US" altLang="zh-TW" b="1" dirty="0"/>
              <a:t> law</a:t>
            </a:r>
            <a:r>
              <a:rPr lang="zh-TW" altLang="en-US" b="1" dirty="0"/>
              <a:t>）」，即模型每單位參數所能提供的性能正快速提升</a:t>
            </a:r>
            <a:endParaRPr lang="en-US" altLang="zh-TW" dirty="0"/>
          </a:p>
          <a:p>
            <a:r>
              <a:rPr lang="en-US" altLang="zh-TW" b="1" dirty="0"/>
              <a:t>Beyond the 80/20 Rule: High-Entropy Minority Tokens Drive Effective Reinforcement Learning for LLM Reasoning</a:t>
            </a:r>
          </a:p>
          <a:p>
            <a:r>
              <a:rPr lang="en-US" altLang="zh-TW" b="1" dirty="0"/>
              <a:t>What Makes Good Data for Alignment? A Comprehensive Study of Automatic Data Selection in Instruction Tuning?</a:t>
            </a:r>
          </a:p>
          <a:p>
            <a:r>
              <a:rPr lang="en-US" altLang="zh-TW" dirty="0">
                <a:hlinkClick r:id="rId13"/>
              </a:rPr>
              <a:t>https://medium.com/@blazewild215/how-to-generate-high-quality-datasets-for-llm-fine-tuning-using-llms-b621ee308602</a:t>
            </a:r>
            <a:r>
              <a:rPr lang="en-US" altLang="zh-TW" dirty="0"/>
              <a:t> </a:t>
            </a:r>
            <a:r>
              <a:rPr lang="zh-TW" altLang="en-US" b="1" dirty="0"/>
              <a:t>實踐者的經驗</a:t>
            </a:r>
            <a:r>
              <a:rPr lang="en-US" altLang="zh-TW" b="1" dirty="0"/>
              <a:t>:</a:t>
            </a:r>
            <a:r>
              <a:rPr lang="zh-TW" altLang="en-US" dirty="0"/>
              <a:t> 實證研究表明，使用 </a:t>
            </a:r>
            <a:r>
              <a:rPr lang="en-US" altLang="zh-TW" dirty="0"/>
              <a:t>2,000 </a:t>
            </a:r>
            <a:r>
              <a:rPr lang="zh-TW" altLang="en-US" dirty="0"/>
              <a:t>個精心策劃的高品質 </a:t>
            </a:r>
            <a:r>
              <a:rPr lang="en-US" altLang="zh-TW" dirty="0"/>
              <a:t>Q&amp;A </a:t>
            </a:r>
            <a:r>
              <a:rPr lang="zh-TW" altLang="en-US" dirty="0"/>
              <a:t>對，其效果遠超使用 </a:t>
            </a:r>
            <a:r>
              <a:rPr lang="en-US" altLang="zh-TW" dirty="0"/>
              <a:t>50,000 </a:t>
            </a:r>
            <a:r>
              <a:rPr lang="zh-TW" altLang="en-US" dirty="0"/>
              <a:t>個糟糕範例訓練的模型 </a:t>
            </a:r>
            <a:r>
              <a:rPr lang="en-US" altLang="zh-TW" baseline="30000" dirty="0"/>
              <a:t>1</a:t>
            </a:r>
            <a:r>
              <a:rPr lang="zh-TW" altLang="en-US" dirty="0"/>
              <a:t>。 </a:t>
            </a:r>
            <a:r>
              <a:rPr lang="en-US" altLang="zh-TW" dirty="0"/>
              <a:t>-&gt; not special </a:t>
            </a:r>
          </a:p>
          <a:p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Reasoning with Sampling: Your Base Model is Smarter Than You Think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DeepMind</a:t>
            </a:r>
            <a:r>
              <a:rPr lang="zh-TW" altLang="en-US" b="1" dirty="0"/>
              <a:t>的 </a:t>
            </a:r>
            <a:r>
              <a:rPr lang="en-US" altLang="zh-TW" b="1" dirty="0"/>
              <a:t>Chinchilla </a:t>
            </a:r>
            <a:r>
              <a:rPr lang="zh-TW" altLang="en-US" b="1" dirty="0"/>
              <a:t>經驗法則（</a:t>
            </a:r>
            <a:r>
              <a:rPr lang="en-US" altLang="zh-TW" b="1" dirty="0"/>
              <a:t>2022</a:t>
            </a:r>
            <a:r>
              <a:rPr lang="zh-TW" altLang="en-US" b="1" dirty="0"/>
              <a:t>）顯示適當增加語料量相對於參數數量能帶來更佳性能。</a:t>
            </a:r>
            <a:endParaRPr lang="en-US" altLang="zh-TW" b="1" dirty="0"/>
          </a:p>
          <a:p>
            <a:endParaRPr lang="zh-TW" altLang="en-US" dirty="0"/>
          </a:p>
          <a:p>
            <a:endParaRPr lang="en-US" altLang="zh-TW" b="1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EF426-F754-1F7E-9CC1-76F184E76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82D9847-03EE-EA25-9445-59EA99F43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0FFF739-C8D4-715B-8317-4DBC58154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夏朝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（約前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2070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年－約前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</a:t>
            </a:r>
            <a:r>
              <a:rPr lang="zh-TW" alt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註</a:t>
            </a:r>
            <a:r>
              <a:rPr lang="en-US" altLang="zh-TW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3]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TW" dirty="0"/>
          </a:p>
          <a:p>
            <a:r>
              <a:rPr lang="en-US" altLang="zh-TW" dirty="0"/>
              <a:t>https://zh.wikipedia.org/zh-tw/%E5%8F%B0%E7%81%A3%E5%9C%B0%E7%90%86#/media/File:Landform_of_Formosa.png</a:t>
            </a:r>
          </a:p>
          <a:p>
            <a:r>
              <a:rPr lang="en-US" altLang="zh-TW" dirty="0"/>
              <a:t>https://www.bonecollection.com/zh-hant/blog/item/3548-2024-mount-everest-8848</a:t>
            </a:r>
          </a:p>
          <a:p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若是人造衛星的任務另有特別的規畫，則在送上軌道後，會利用自身的推進力進行軌道轉換。我國的福爾摩沙衛星二號就是由火箭送上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公里的暫駐軌道後，再使用本身的推進系統把它推升至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891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公里高的任務軌道。福爾摩沙衛星三號也是由火箭送到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公里的暫駐軌道後，再自行推升到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公里間的任務軌道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15 x 10^12</a:t>
            </a:r>
          </a:p>
          <a:p>
            <a:r>
              <a:rPr lang="en-US" altLang="zh-TW" dirty="0"/>
              <a:t>15 x 10^9 pages</a:t>
            </a:r>
          </a:p>
          <a:p>
            <a:r>
              <a:rPr lang="en-US" altLang="zh-TW" dirty="0"/>
              <a:t>1 page 0.1 mm (100 </a:t>
            </a:r>
            <a:r>
              <a:rPr lang="zh-TW" altLang="en-US" dirty="0"/>
              <a:t>張紙 </a:t>
            </a:r>
            <a:r>
              <a:rPr lang="en-US" altLang="zh-TW" dirty="0"/>
              <a:t>1 </a:t>
            </a:r>
            <a:r>
              <a:rPr lang="zh-TW" altLang="en-US" dirty="0"/>
              <a:t>公分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15 x 10^7 </a:t>
            </a:r>
            <a:r>
              <a:rPr lang="zh-TW" altLang="en-US" dirty="0"/>
              <a:t>公分</a:t>
            </a:r>
            <a:endParaRPr lang="en-US" altLang="zh-TW" dirty="0"/>
          </a:p>
          <a:p>
            <a:r>
              <a:rPr lang="en-US" altLang="zh-TW" dirty="0"/>
              <a:t>15 x 10^5 </a:t>
            </a:r>
            <a:r>
              <a:rPr lang="zh-TW" altLang="en-US" dirty="0"/>
              <a:t>公尺</a:t>
            </a:r>
            <a:endParaRPr lang="en-US" altLang="zh-TW" dirty="0"/>
          </a:p>
          <a:p>
            <a:r>
              <a:rPr lang="en-US" altLang="zh-TW" dirty="0"/>
              <a:t>15 x 10^2 = 1500 </a:t>
            </a:r>
            <a:r>
              <a:rPr lang="zh-TW" altLang="en-US" dirty="0"/>
              <a:t>公里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7556EF-7ADD-8FEE-8798-158FF93FA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1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網路上的資料即將耗盡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並不是死背 </a:t>
            </a:r>
            <a:r>
              <a:rPr lang="en-US" altLang="zh-TW" dirty="0"/>
              <a:t>(</a:t>
            </a:r>
            <a:r>
              <a:rPr lang="zh-TW" altLang="en-US" dirty="0"/>
              <a:t>而是壓縮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229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DeepMind</a:t>
            </a:r>
            <a:r>
              <a:rPr lang="zh-TW" altLang="en-US" b="1" dirty="0"/>
              <a:t>的 </a:t>
            </a:r>
            <a:r>
              <a:rPr lang="en-US" altLang="zh-TW" b="1" dirty="0"/>
              <a:t>Chinchilla </a:t>
            </a:r>
            <a:r>
              <a:rPr lang="zh-TW" altLang="en-US" b="1" dirty="0"/>
              <a:t>經驗法則（</a:t>
            </a:r>
            <a:r>
              <a:rPr lang="en-US" altLang="zh-TW" b="1" dirty="0"/>
              <a:t>2022</a:t>
            </a:r>
            <a:r>
              <a:rPr lang="zh-TW" altLang="en-US" b="1" dirty="0"/>
              <a:t>）顯示適當增加語料量相對於參數數量能帶來更佳性能。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58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https://allenai.org/olmo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2024 </a:t>
            </a:r>
            <a:r>
              <a:rPr lang="zh-TW" altLang="en-US" dirty="0"/>
              <a:t>年之後的 </a:t>
            </a:r>
            <a:r>
              <a:rPr lang="en-US" altLang="zh-TW" dirty="0"/>
              <a:t>LLM </a:t>
            </a:r>
            <a:r>
              <a:rPr lang="zh-TW" altLang="en-US" dirty="0"/>
              <a:t>訓練管線將資料策展 </a:t>
            </a:r>
            <a:r>
              <a:rPr lang="en-US" altLang="zh-TW" dirty="0"/>
              <a:t>(Data Curation) </a:t>
            </a:r>
            <a:r>
              <a:rPr lang="zh-TW" altLang="en-US" dirty="0"/>
              <a:t>視為最關鍵的步驟之一，其投入已成為主要的非計算成本 </a:t>
            </a:r>
            <a:r>
              <a:rPr lang="en-US" altLang="zh-TW" baseline="30000" dirty="0"/>
              <a:t>1</a:t>
            </a:r>
            <a:r>
              <a:rPr lang="zh-TW" altLang="en-US" dirty="0"/>
              <a:t>。低品質的資料不僅會降低模型準確性，還會導致訓練過程中的不穩定 </a:t>
            </a:r>
            <a:r>
              <a:rPr lang="en-US" altLang="zh-TW" baseline="30000" dirty="0"/>
              <a:t>2</a:t>
            </a:r>
            <a:r>
              <a:rPr lang="zh-TW" altLang="en-US" dirty="0"/>
              <a:t>。例如，</a:t>
            </a:r>
            <a:r>
              <a:rPr lang="en-US" altLang="zh-TW" dirty="0"/>
              <a:t>AI2 </a:t>
            </a:r>
            <a:r>
              <a:rPr lang="zh-TW" altLang="en-US" dirty="0"/>
              <a:t>的研究人員發現，</a:t>
            </a:r>
            <a:r>
              <a:rPr lang="en-US" altLang="zh-TW" dirty="0"/>
              <a:t>r/</a:t>
            </a:r>
            <a:r>
              <a:rPr lang="en-US" altLang="zh-TW" dirty="0" err="1"/>
              <a:t>microwavegang</a:t>
            </a:r>
            <a:r>
              <a:rPr lang="zh-TW" altLang="en-US" dirty="0"/>
              <a:t> 論壇中不尋常的貼文結構曾導致模型訓練時出現巨大的損失尖峰 </a:t>
            </a:r>
            <a:r>
              <a:rPr lang="en-US" altLang="zh-TW" dirty="0"/>
              <a:t>(loss spikes)</a:t>
            </a:r>
            <a:r>
              <a:rPr lang="zh-TW" altLang="en-US" dirty="0"/>
              <a:t>，甚至使早期模型崩潰 </a:t>
            </a:r>
            <a:r>
              <a:rPr lang="en-US" altLang="zh-TW" baseline="30000" dirty="0"/>
              <a:t>1</a:t>
            </a:r>
            <a:r>
              <a:rPr lang="zh-TW" altLang="en-US" dirty="0"/>
              <a:t>。</a:t>
            </a:r>
          </a:p>
          <a:p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Rethinking LLM Memorization through the Lens of Adversarial Compression</a:t>
            </a:r>
          </a:p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Avi Schwarzschild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Zhili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Feng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Pratyush Maini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Zachary C. Lipton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J. Zico Kolter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461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Falcon LLM</a:t>
            </a:r>
          </a:p>
          <a:p>
            <a:r>
              <a:rPr lang="zh-TW" altLang="en-US" dirty="0"/>
              <a:t>資料處理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https://developer.nvidia.com/blog/mastering-llm-techniques-data-preprocessing/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b="1" dirty="0"/>
              <a:t>進階重複資料刪除 </a:t>
            </a:r>
            <a:r>
              <a:rPr lang="en-US" altLang="zh-TW" b="1" dirty="0"/>
              <a:t>(Deduplication):</a:t>
            </a:r>
            <a:r>
              <a:rPr lang="zh-TW" altLang="en-US" dirty="0"/>
              <a:t> 消除冗餘資訊，提高資料效率。</a:t>
            </a:r>
          </a:p>
          <a:p>
            <a:r>
              <a:rPr lang="en-US" altLang="zh-TW" b="1" dirty="0"/>
              <a:t>PII </a:t>
            </a:r>
            <a:r>
              <a:rPr lang="zh-TW" altLang="en-US" b="1" dirty="0"/>
              <a:t>過濾</a:t>
            </a:r>
            <a:r>
              <a:rPr lang="en-US" altLang="zh-TW" b="1" dirty="0"/>
              <a:t>:</a:t>
            </a:r>
            <a:r>
              <a:rPr lang="zh-TW" altLang="en-US" dirty="0"/>
              <a:t> 嚴格移除個人可識別資訊。</a:t>
            </a:r>
          </a:p>
          <a:p>
            <a:r>
              <a:rPr lang="zh-TW" altLang="en-US" b="1" dirty="0"/>
              <a:t>毒性與有害內容移除</a:t>
            </a:r>
            <a:r>
              <a:rPr lang="en-US" altLang="zh-TW" b="1" dirty="0"/>
              <a:t>:</a:t>
            </a:r>
            <a:r>
              <a:rPr lang="zh-TW" altLang="en-US" dirty="0"/>
              <a:t> 確保模型的安全性與合規性 。   </a:t>
            </a:r>
          </a:p>
          <a:p>
            <a:r>
              <a:rPr lang="zh-TW" altLang="en-US" b="1" dirty="0"/>
              <a:t>格式塔修正 </a:t>
            </a:r>
            <a:r>
              <a:rPr lang="en-US" altLang="zh-TW" b="1" dirty="0"/>
              <a:t>(Formatting issues):</a:t>
            </a:r>
            <a:r>
              <a:rPr lang="zh-TW" altLang="en-US" dirty="0"/>
              <a:t> 清理網路抓取資料中常見的 </a:t>
            </a:r>
            <a:r>
              <a:rPr lang="en-US" altLang="zh-TW" dirty="0"/>
              <a:t>ill-formatted </a:t>
            </a:r>
            <a:r>
              <a:rPr lang="zh-TW" altLang="en-US" dirty="0"/>
              <a:t>文本 。   </a:t>
            </a:r>
          </a:p>
          <a:p>
            <a:r>
              <a:rPr lang="zh-TW" altLang="en-US" b="1" dirty="0"/>
              <a:t>資料平衡 </a:t>
            </a:r>
            <a:r>
              <a:rPr lang="en-US" altLang="zh-TW" b="1" dirty="0"/>
              <a:t>(Domain Balancing):</a:t>
            </a:r>
            <a:r>
              <a:rPr lang="zh-TW" altLang="en-US" dirty="0"/>
              <a:t> 確保來自不同領域（如程式碼、科學文獻、網路文本）的資料比例得當 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開放大型語料與資料競賽思維</a:t>
            </a:r>
            <a:r>
              <a:rPr lang="zh-TW" altLang="en-US" dirty="0"/>
              <a:t>（</a:t>
            </a:r>
            <a:r>
              <a:rPr lang="en-US" altLang="zh-TW" dirty="0"/>
              <a:t>8 </a:t>
            </a:r>
            <a:r>
              <a:rPr lang="zh-TW" altLang="en-US" dirty="0"/>
              <a:t>分）</a:t>
            </a:r>
          </a:p>
          <a:p>
            <a:r>
              <a:rPr lang="en-US" altLang="zh-TW" dirty="0" err="1"/>
              <a:t>FineWeb</a:t>
            </a:r>
            <a:r>
              <a:rPr lang="zh-TW" altLang="en-US" dirty="0"/>
              <a:t>（</a:t>
            </a:r>
            <a:r>
              <a:rPr lang="en-US" altLang="zh-TW" dirty="0"/>
              <a:t>15T→18.5T tokens</a:t>
            </a:r>
            <a:r>
              <a:rPr lang="zh-TW" altLang="en-US" dirty="0"/>
              <a:t>）、</a:t>
            </a:r>
            <a:r>
              <a:rPr lang="en-US" altLang="zh-TW" dirty="0"/>
              <a:t>Dolma</a:t>
            </a:r>
            <a:r>
              <a:rPr lang="zh-TW" altLang="en-US" dirty="0"/>
              <a:t>（</a:t>
            </a:r>
            <a:r>
              <a:rPr lang="en-US" altLang="zh-TW" dirty="0"/>
              <a:t>3T tokens</a:t>
            </a:r>
            <a:r>
              <a:rPr lang="zh-TW" altLang="en-US" dirty="0"/>
              <a:t>）、</a:t>
            </a:r>
            <a:r>
              <a:rPr lang="en-US" altLang="zh-TW" dirty="0" err="1"/>
              <a:t>DataComp</a:t>
            </a:r>
            <a:r>
              <a:rPr lang="en-US" altLang="zh-TW" dirty="0"/>
              <a:t>-LM</a:t>
            </a:r>
            <a:r>
              <a:rPr lang="zh-TW" altLang="en-US" dirty="0"/>
              <a:t>（</a:t>
            </a:r>
            <a:r>
              <a:rPr lang="en-US" altLang="zh-TW" dirty="0"/>
              <a:t>240T </a:t>
            </a:r>
            <a:r>
              <a:rPr lang="zh-TW" altLang="en-US" dirty="0"/>
              <a:t>池與標準化配方）。</a:t>
            </a:r>
            <a:r>
              <a:rPr lang="en-US" altLang="zh-TW" dirty="0">
                <a:hlinkClick r:id="rId3"/>
              </a:rPr>
              <a:t>arXiv+4arXiv+4Hugging Face+4</a:t>
            </a:r>
            <a:endParaRPr lang="en-US" altLang="zh-TW" dirty="0"/>
          </a:p>
          <a:p>
            <a:r>
              <a:rPr lang="zh-TW" altLang="en-US" dirty="0"/>
              <a:t>強調</a:t>
            </a:r>
            <a:r>
              <a:rPr lang="zh-TW" altLang="en-US" b="1" dirty="0"/>
              <a:t>去重、語料品質與可更新性</a:t>
            </a:r>
            <a:r>
              <a:rPr lang="zh-TW" altLang="en-US" dirty="0"/>
              <a:t>（</a:t>
            </a:r>
            <a:r>
              <a:rPr lang="en-US" altLang="zh-TW" dirty="0"/>
              <a:t>PII</a:t>
            </a:r>
            <a:r>
              <a:rPr lang="zh-TW" altLang="en-US" dirty="0"/>
              <a:t>、</a:t>
            </a:r>
            <a:r>
              <a:rPr lang="en-US" altLang="zh-TW" dirty="0"/>
              <a:t>opt-out</a:t>
            </a:r>
            <a:r>
              <a:rPr lang="zh-TW" altLang="en-US" dirty="0"/>
              <a:t>）是可重現與合規的基礎。</a:t>
            </a:r>
            <a:r>
              <a:rPr lang="en-US" altLang="zh-TW" dirty="0" err="1">
                <a:hlinkClick r:id="rId4"/>
              </a:rPr>
              <a:t>NeurIPS</a:t>
            </a:r>
            <a:r>
              <a:rPr lang="en-US" altLang="zh-TW" dirty="0">
                <a:hlinkClick r:id="rId4"/>
              </a:rPr>
              <a:t> Proceedings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https://arxiv.org/abs/2406.11794?utm_source=chatgpt.com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DataComp</a:t>
            </a:r>
            <a:r>
              <a:rPr lang="en-US" altLang="zh-TW" dirty="0"/>
              <a:t>-LM:</a:t>
            </a:r>
            <a:r>
              <a:rPr lang="zh-TW" altLang="en-US" dirty="0"/>
              <a:t> </a:t>
            </a:r>
            <a:r>
              <a:rPr lang="en-US" altLang="zh-TW" dirty="0"/>
              <a:t>https://www.youtube.com/watch?v=IsNqSmTPiWQ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025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RW:</a:t>
            </a:r>
            <a:r>
              <a:rPr lang="zh-TW" altLang="en-US" dirty="0"/>
              <a:t> </a:t>
            </a:r>
            <a:r>
              <a:rPr lang="en-US" altLang="zh-TW" dirty="0" err="1"/>
              <a:t>RefinedWeb</a:t>
            </a:r>
            <a:r>
              <a:rPr lang="en-US" altLang="zh-TW" dirty="0"/>
              <a:t> Dataset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383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5B857-06F0-E69D-4E31-690962E74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513EFAB-7611-C567-BB09-85B3F3535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3351D96-21BF-F5B7-4EEF-DBAB45088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68DBCC-5784-521F-380C-0D6BFACF3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129-BBBD-4EFB-B234-9AD7A7CE7E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895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短影音競賽活動宣傳</a:t>
            </a:r>
            <a:endParaRPr lang="en-US" altLang="zh-TW" b="0" i="0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en-US" altLang="zh-TW" dirty="0"/>
              <a:t>https://www.phys.ntu.edu.tw/News_Content_n_47373_s_232959.html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胡育榕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129-BBBD-4EFB-B234-9AD7A7CE7E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22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作業要做甚麼</a:t>
            </a:r>
            <a:r>
              <a:rPr lang="en-US" altLang="zh-TW" dirty="0"/>
              <a:t>?</a:t>
            </a:r>
            <a:r>
              <a:rPr lang="zh-TW" altLang="en-US" dirty="0"/>
              <a:t> 我們用 </a:t>
            </a:r>
            <a:r>
              <a:rPr lang="en-US" altLang="zh-TW" dirty="0" err="1"/>
              <a:t>HuggingFace</a:t>
            </a:r>
            <a:r>
              <a:rPr lang="en-US" altLang="zh-TW" dirty="0"/>
              <a:t> TRL</a:t>
            </a:r>
          </a:p>
          <a:p>
            <a:r>
              <a:rPr lang="zh-TW" altLang="en-US" dirty="0"/>
              <a:t>可能更有效率的 </a:t>
            </a:r>
            <a:r>
              <a:rPr lang="en-US" altLang="zh-TW" dirty="0" err="1"/>
              <a:t>Unsloth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如果說預訓練是學習「世界是什麼樣的」，那麼 </a:t>
            </a:r>
            <a:r>
              <a:rPr lang="en-US" altLang="zh-TW" dirty="0"/>
              <a:t>SFT </a:t>
            </a:r>
            <a:r>
              <a:rPr lang="zh-TW" altLang="en-US" dirty="0"/>
              <a:t>就是學習「你應該如何回應」。</a:t>
            </a:r>
            <a:endParaRPr lang="en-US" altLang="zh-TW" dirty="0"/>
          </a:p>
          <a:p>
            <a:r>
              <a:rPr lang="zh-TW" altLang="en-US" dirty="0"/>
              <a:t>大型語言模型 </a:t>
            </a:r>
            <a:r>
              <a:rPr lang="en-US" altLang="zh-TW" dirty="0"/>
              <a:t>(Large Language Models, LLMs) </a:t>
            </a:r>
            <a:r>
              <a:rPr lang="zh-TW" altLang="en-US" dirty="0"/>
              <a:t>的研發過程，可以被視為一場精密的「教育體系」。這個比喻不僅是為了生動，它精確地反映了模型在打造過程中，其</a:t>
            </a:r>
            <a:r>
              <a:rPr lang="zh-TW" altLang="en-US" i="1" dirty="0"/>
              <a:t>控制權轉移</a:t>
            </a:r>
            <a:r>
              <a:rPr lang="zh-TW" altLang="en-US" dirty="0"/>
              <a:t>與</a:t>
            </a:r>
            <a:r>
              <a:rPr lang="zh-TW" altLang="en-US" i="1" dirty="0"/>
              <a:t>專業化</a:t>
            </a:r>
            <a:r>
              <a:rPr lang="zh-TW" altLang="en-US" dirty="0"/>
              <a:t>的演進。</a:t>
            </a:r>
          </a:p>
          <a:p>
            <a:r>
              <a:rPr lang="zh-TW" altLang="en-US" b="1" dirty="0"/>
              <a:t>預訓練 </a:t>
            </a:r>
            <a:r>
              <a:rPr lang="en-US" altLang="zh-TW" b="1" dirty="0"/>
              <a:t>(Pre-training):</a:t>
            </a:r>
            <a:r>
              <a:rPr lang="zh-TW" altLang="en-US" dirty="0"/>
              <a:t> 這相當於模型的「基礎通識教育」。如同一個孩子從出生到高中畢業，被動地吸收全人類的文化與知識總和。此階段的目標是建立廣泛的「基礎學科知識」，包括通用語言能力和世界常識 。   </a:t>
            </a:r>
          </a:p>
          <a:p>
            <a:r>
              <a:rPr lang="zh-TW" altLang="en-US" b="1" dirty="0"/>
              <a:t>監督式微調 </a:t>
            </a:r>
            <a:r>
              <a:rPr lang="en-US" altLang="zh-TW" b="1" dirty="0"/>
              <a:t>(Supervised Fine-tuning, SFT):</a:t>
            </a:r>
            <a:r>
              <a:rPr lang="zh-TW" altLang="en-US" dirty="0"/>
              <a:t> 這好比的「大學專業技能訓練」。模型從一個什麼都懂、但沒有特定「專業」的通才，轉變為學會一個「明確的專業方向」</a:t>
            </a:r>
            <a:r>
              <a:rPr lang="en-US" altLang="zh-TW" dirty="0"/>
              <a:t>——</a:t>
            </a:r>
            <a:r>
              <a:rPr lang="zh-TW" altLang="en-US" dirty="0"/>
              <a:t>即如何遵循人類指令 。   </a:t>
            </a:r>
          </a:p>
          <a:p>
            <a:r>
              <a:rPr lang="zh-TW" altLang="en-US" b="1" dirty="0"/>
              <a:t>強化學習 </a:t>
            </a:r>
            <a:r>
              <a:rPr lang="en-US" altLang="zh-TW" b="1" dirty="0"/>
              <a:t>(Reinforcement Learning, RL):</a:t>
            </a:r>
            <a:r>
              <a:rPr lang="zh-TW" altLang="en-US" dirty="0"/>
              <a:t> 這堪稱的「社會化與價值觀塑造」。模型進入社會後，學習的不僅是知識，更是隱含的人類偏好、互動禮儀，以及複雜的價值判斷，即什麼是「好」的回答，什麼是「不應該」說的 。</a:t>
            </a: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99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畫一張圖說明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517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A03E5-A3F3-F406-7122-3F2D5853C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6CAAB57-F9D0-FB64-D9F3-B2E1D700A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1FAF149-7774-7146-F86B-DDFAA8BD3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作業要做甚麼</a:t>
            </a:r>
            <a:r>
              <a:rPr lang="en-US" altLang="zh-TW" dirty="0"/>
              <a:t>?</a:t>
            </a:r>
            <a:r>
              <a:rPr lang="zh-TW" altLang="en-US" dirty="0"/>
              <a:t> 我們用 </a:t>
            </a:r>
            <a:r>
              <a:rPr lang="en-US" altLang="zh-TW" dirty="0" err="1"/>
              <a:t>HuggingFace</a:t>
            </a:r>
            <a:r>
              <a:rPr lang="en-US" altLang="zh-TW" dirty="0"/>
              <a:t> TRL</a:t>
            </a:r>
          </a:p>
          <a:p>
            <a:r>
              <a:rPr lang="zh-TW" altLang="en-US" dirty="0"/>
              <a:t>可能更有效率的 </a:t>
            </a:r>
            <a:r>
              <a:rPr lang="en-US" altLang="zh-TW" dirty="0" err="1"/>
              <a:t>Unsloth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如果說預訓練是學習「世界是什麼樣的」，那麼 </a:t>
            </a:r>
            <a:r>
              <a:rPr lang="en-US" altLang="zh-TW" dirty="0"/>
              <a:t>SFT </a:t>
            </a:r>
            <a:r>
              <a:rPr lang="zh-TW" altLang="en-US" dirty="0"/>
              <a:t>就是學習「你應該如何回應」。</a:t>
            </a:r>
            <a:endParaRPr lang="en-US" altLang="zh-TW" dirty="0"/>
          </a:p>
          <a:p>
            <a:r>
              <a:rPr lang="zh-TW" altLang="en-US" dirty="0"/>
              <a:t>大型語言模型 </a:t>
            </a:r>
            <a:r>
              <a:rPr lang="en-US" altLang="zh-TW" dirty="0"/>
              <a:t>(Large Language Models, LLMs) </a:t>
            </a:r>
            <a:r>
              <a:rPr lang="zh-TW" altLang="en-US" dirty="0"/>
              <a:t>的研發過程，可以被視為一場精密的「教育體系」。這個比喻不僅是為了生動，它精確地反映了模型在打造過程中，其</a:t>
            </a:r>
            <a:r>
              <a:rPr lang="zh-TW" altLang="en-US" i="1" dirty="0"/>
              <a:t>控制權轉移</a:t>
            </a:r>
            <a:r>
              <a:rPr lang="zh-TW" altLang="en-US" dirty="0"/>
              <a:t>與</a:t>
            </a:r>
            <a:r>
              <a:rPr lang="zh-TW" altLang="en-US" i="1" dirty="0"/>
              <a:t>專業化</a:t>
            </a:r>
            <a:r>
              <a:rPr lang="zh-TW" altLang="en-US" dirty="0"/>
              <a:t>的演進。</a:t>
            </a:r>
          </a:p>
          <a:p>
            <a:r>
              <a:rPr lang="zh-TW" altLang="en-US" b="1" dirty="0"/>
              <a:t>預訓練 </a:t>
            </a:r>
            <a:r>
              <a:rPr lang="en-US" altLang="zh-TW" b="1" dirty="0"/>
              <a:t>(Pre-training):</a:t>
            </a:r>
            <a:r>
              <a:rPr lang="zh-TW" altLang="en-US" dirty="0"/>
              <a:t> 這相當於模型的「基礎通識教育」。如同一個孩子從出生到高中畢業，被動地吸收全人類的文化與知識總和。此階段的目標是建立廣泛的「基礎學科知識」，包括通用語言能力和世界常識 。   </a:t>
            </a:r>
          </a:p>
          <a:p>
            <a:r>
              <a:rPr lang="zh-TW" altLang="en-US" b="1" dirty="0"/>
              <a:t>監督式微調 </a:t>
            </a:r>
            <a:r>
              <a:rPr lang="en-US" altLang="zh-TW" b="1" dirty="0"/>
              <a:t>(Supervised Fine-tuning, SFT):</a:t>
            </a:r>
            <a:r>
              <a:rPr lang="zh-TW" altLang="en-US" dirty="0"/>
              <a:t> 這好比的「大學專業技能訓練」。模型從一個什麼都懂、但沒有特定「專業」的通才，轉變為學會一個「明確的專業方向」</a:t>
            </a:r>
            <a:r>
              <a:rPr lang="en-US" altLang="zh-TW" dirty="0"/>
              <a:t>——</a:t>
            </a:r>
            <a:r>
              <a:rPr lang="zh-TW" altLang="en-US" dirty="0"/>
              <a:t>即如何遵循人類指令 。   </a:t>
            </a:r>
          </a:p>
          <a:p>
            <a:r>
              <a:rPr lang="zh-TW" altLang="en-US" b="1" dirty="0"/>
              <a:t>強化學習 </a:t>
            </a:r>
            <a:r>
              <a:rPr lang="en-US" altLang="zh-TW" b="1" dirty="0"/>
              <a:t>(Reinforcement Learning, RL):</a:t>
            </a:r>
            <a:r>
              <a:rPr lang="zh-TW" altLang="en-US" dirty="0"/>
              <a:t> 這堪稱的「社會化與價值觀塑造」。模型進入社會後，學習的不僅是知識，更是隱含的人類偏好、互動禮儀，以及複雜的價值判斷，即什麼是「好」的回答，什麼是「不應該」說的 。</a:t>
            </a: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FBAF9B-D051-D1F4-AC86-EDB5003D2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05E17-25C2-4855-B867-7115EE171D5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67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為什麼需要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“USER”, “AI”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16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Physics of Language Models: Part 3.1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30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DE1A0-9921-48AC-077E-9E022D53B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1460052-A305-B028-E4F4-3561EC7A2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BEC2A38-FA26-5DD7-7F24-F55E5A2DE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Physics of Language Models: Part 3.1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F4A954-9A00-4443-C654-1B4512F00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140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1FA43-0C10-13ED-975F-8356BEA0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3B4AEC5-9BD4-A3E7-6691-CBE51A29B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0D07668-D5A4-AD49-7D86-6F6E412BA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Learning or Self-aligning?</a:t>
            </a:r>
            <a:endParaRPr lang="en-US" altLang="zh-TW" dirty="0"/>
          </a:p>
          <a:p>
            <a:r>
              <a:rPr lang="zh-TW" altLang="en-US" dirty="0"/>
              <a:t>https://arxiv.org/abs/2402.18243</a:t>
            </a:r>
            <a:endParaRPr lang="en-US" altLang="zh-TW" dirty="0"/>
          </a:p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Does Fine-Tuning LLMs on New Knowledge Encourage Hallucinations?</a:t>
            </a:r>
          </a:p>
          <a:p>
            <a:r>
              <a:rPr lang="zh-TW" altLang="en-US" dirty="0"/>
              <a:t>https://arxiv.org/abs/2405.05904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EE60F3-5AD7-97CD-DBBC-A917A10A4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186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07CD1-9423-2FBD-E94D-8D0F0342D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F79FC18-72E3-A797-EFC9-76C142298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F504E71-8C14-A3F6-04E5-B665D3B74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Dialogue </a:t>
            </a:r>
          </a:p>
          <a:p>
            <a:endParaRPr lang="en-US" altLang="zh-TW" dirty="0"/>
          </a:p>
          <a:p>
            <a:r>
              <a:rPr lang="en-US" altLang="zh-TW" dirty="0"/>
              <a:t>Base LLMs Know How to be a Good Assistant</a:t>
            </a:r>
          </a:p>
          <a:p>
            <a:endParaRPr lang="en-US" altLang="zh-TW" dirty="0"/>
          </a:p>
          <a:p>
            <a:r>
              <a:rPr lang="en-US" altLang="zh-TW" dirty="0"/>
              <a:t>Eliciting Instruction-Following Capabilities without Instruction</a:t>
            </a:r>
          </a:p>
          <a:p>
            <a:endParaRPr lang="en-US" altLang="zh-TW" dirty="0"/>
          </a:p>
          <a:p>
            <a:r>
              <a:rPr lang="zh-TW" altLang="en-US" dirty="0"/>
              <a:t>還有一個比賽的樣子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DE77FB-5FC6-ECFC-2BB7-F4D1D12A2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21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6244D-985A-3817-E3E6-8E7359351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B8B9359-A5AE-4F3B-9569-C5CE81A37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1D03708-8CF4-32EA-4BEF-CCF798F7F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The Unlocking Spell on Base LLMs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0E2BB2-00FF-BF8D-4617-66A968334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535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BB75F-7BBC-BE59-C541-34C096D4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EB59024-1730-EA0D-A59B-628E523DA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8F3C5A8-ABEC-FAD6-7452-A57C95696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The Unlocking Spell on Base LLMs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C1D995-9133-AC73-ED4D-5CB46D9AB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945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98604-6E98-3F7B-1373-785C9EDBB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D0D868E-1EBD-46ED-5A3B-CCF3BE6FC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0597C8A-5AF6-778B-A89A-32F3A29D9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7F773A-4D47-A9C2-445B-A1B2EBC98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6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21BEF-44A4-3CF7-E417-8D0CA3FDF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8DBBAF0-8389-93AA-2AE0-591C4EC33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1FBD74C-6D23-3F90-F171-97936EBFE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Initialization </a:t>
            </a:r>
          </a:p>
          <a:p>
            <a:r>
              <a:rPr lang="zh-TW" altLang="en-US" dirty="0"/>
              <a:t>作業要做甚麼</a:t>
            </a:r>
            <a:r>
              <a:rPr lang="en-US" altLang="zh-TW" dirty="0"/>
              <a:t>?</a:t>
            </a:r>
            <a:r>
              <a:rPr lang="zh-TW" altLang="en-US" dirty="0"/>
              <a:t> 我們用 </a:t>
            </a:r>
            <a:r>
              <a:rPr lang="en-US" altLang="zh-TW" dirty="0" err="1"/>
              <a:t>HuggingFace</a:t>
            </a:r>
            <a:r>
              <a:rPr lang="en-US" altLang="zh-TW" dirty="0"/>
              <a:t> TRL</a:t>
            </a:r>
          </a:p>
          <a:p>
            <a:r>
              <a:rPr lang="zh-TW" altLang="en-US" dirty="0"/>
              <a:t>可能更有效率的 </a:t>
            </a:r>
            <a:r>
              <a:rPr lang="en-US" altLang="zh-TW" dirty="0" err="1"/>
              <a:t>Unsloth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如果說預訓練是學習「世界是什麼樣的」，那麼 </a:t>
            </a:r>
            <a:r>
              <a:rPr lang="en-US" altLang="zh-TW" dirty="0"/>
              <a:t>SFT </a:t>
            </a:r>
            <a:r>
              <a:rPr lang="zh-TW" altLang="en-US" dirty="0"/>
              <a:t>就是學習「你應該如何回應」。</a:t>
            </a:r>
            <a:endParaRPr lang="en-US" altLang="zh-TW" dirty="0"/>
          </a:p>
          <a:p>
            <a:r>
              <a:rPr lang="zh-TW" altLang="en-US" dirty="0"/>
              <a:t>大型語言模型 </a:t>
            </a:r>
            <a:r>
              <a:rPr lang="en-US" altLang="zh-TW" dirty="0"/>
              <a:t>(Large Language Models, LLMs) </a:t>
            </a:r>
            <a:r>
              <a:rPr lang="zh-TW" altLang="en-US" dirty="0"/>
              <a:t>的研發過程，可以被視為一場精密的「教育體系」。這個比喻不僅是為了生動，它精確地反映了模型在打造過程中，其</a:t>
            </a:r>
            <a:r>
              <a:rPr lang="zh-TW" altLang="en-US" i="1" dirty="0"/>
              <a:t>控制權轉移</a:t>
            </a:r>
            <a:r>
              <a:rPr lang="zh-TW" altLang="en-US" dirty="0"/>
              <a:t>與</a:t>
            </a:r>
            <a:r>
              <a:rPr lang="zh-TW" altLang="en-US" i="1" dirty="0"/>
              <a:t>專業化</a:t>
            </a:r>
            <a:r>
              <a:rPr lang="zh-TW" altLang="en-US" dirty="0"/>
              <a:t>的演進。</a:t>
            </a:r>
          </a:p>
          <a:p>
            <a:r>
              <a:rPr lang="zh-TW" altLang="en-US" b="1" dirty="0"/>
              <a:t>預訓練 </a:t>
            </a:r>
            <a:r>
              <a:rPr lang="en-US" altLang="zh-TW" b="1" dirty="0"/>
              <a:t>(Pre-training):</a:t>
            </a:r>
            <a:r>
              <a:rPr lang="zh-TW" altLang="en-US" dirty="0"/>
              <a:t> 這相當於模型的「基礎通識教育」。如同一個孩子從出生到高中畢業，被動地吸收全人類的文化與知識總和。此階段的目標是建立廣泛的「基礎學科知識」，包括通用語言能力和世界常識 。   </a:t>
            </a:r>
          </a:p>
          <a:p>
            <a:r>
              <a:rPr lang="zh-TW" altLang="en-US" b="1" dirty="0"/>
              <a:t>監督式微調 </a:t>
            </a:r>
            <a:r>
              <a:rPr lang="en-US" altLang="zh-TW" b="1" dirty="0"/>
              <a:t>(Supervised Fine-tuning, SFT):</a:t>
            </a:r>
            <a:r>
              <a:rPr lang="zh-TW" altLang="en-US" dirty="0"/>
              <a:t> 這好比的「大學專業技能訓練」。模型從一個什麼都懂、但沒有特定「專業」的通才，轉變為學會一個「明確的專業方向」</a:t>
            </a:r>
            <a:r>
              <a:rPr lang="en-US" altLang="zh-TW" dirty="0"/>
              <a:t>——</a:t>
            </a:r>
            <a:r>
              <a:rPr lang="zh-TW" altLang="en-US" dirty="0"/>
              <a:t>即如何遵循人類指令 。   </a:t>
            </a:r>
          </a:p>
          <a:p>
            <a:r>
              <a:rPr lang="zh-TW" altLang="en-US" b="1" dirty="0"/>
              <a:t>強化學習 </a:t>
            </a:r>
            <a:r>
              <a:rPr lang="en-US" altLang="zh-TW" b="1" dirty="0"/>
              <a:t>(Reinforcement Learning, RL):</a:t>
            </a:r>
            <a:r>
              <a:rPr lang="zh-TW" altLang="en-US" dirty="0"/>
              <a:t> 這堪稱的「社會化與價值觀塑造」。模型進入社會後，學習的不僅是知識，更是隱含的人類偏好、互動禮儀，以及複雜的價值判斷，即什麼是「好」的回答，什麼是「不應該」說的 。</a:t>
            </a: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205D0C-62B1-3721-F278-EB3B87522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24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/>
              <a:t>I use ROT13 twice</a:t>
            </a:r>
          </a:p>
          <a:p>
            <a:pPr>
              <a:buNone/>
            </a:pPr>
            <a:endParaRPr lang="en-US" altLang="zh-TW" b="1" dirty="0"/>
          </a:p>
          <a:p>
            <a:pPr>
              <a:buNone/>
            </a:pPr>
            <a:r>
              <a:rPr lang="zh-TW" altLang="en-US" b="1" dirty="0"/>
              <a:t>網路文化</a:t>
            </a:r>
          </a:p>
          <a:p>
            <a:pPr>
              <a:buNone/>
            </a:pPr>
            <a:r>
              <a:rPr lang="zh-TW" altLang="en-US" dirty="0"/>
              <a:t>由於 </a:t>
            </a:r>
            <a:r>
              <a:rPr lang="en-US" altLang="zh-TW" dirty="0"/>
              <a:t>ROT13 </a:t>
            </a:r>
            <a:r>
              <a:rPr lang="zh-TW" altLang="en-US" dirty="0"/>
              <a:t>完全不適合用於真正的保密用途，它成為一個用來形容明顯弱加密方案的俚語。批評者可能會說：「現在 </a:t>
            </a:r>
            <a:r>
              <a:rPr lang="en-US" altLang="zh-TW" dirty="0"/>
              <a:t>56 </a:t>
            </a:r>
            <a:r>
              <a:rPr lang="zh-TW" altLang="en-US" dirty="0"/>
              <a:t>位元 </a:t>
            </a:r>
            <a:r>
              <a:rPr lang="en-US" altLang="zh-TW" dirty="0"/>
              <a:t>DES </a:t>
            </a:r>
            <a:r>
              <a:rPr lang="zh-TW" altLang="en-US" dirty="0"/>
              <a:t>加密幾乎跟 </a:t>
            </a:r>
            <a:r>
              <a:rPr lang="en-US" altLang="zh-TW" dirty="0"/>
              <a:t>ROT13 </a:t>
            </a:r>
            <a:r>
              <a:rPr lang="zh-TW" altLang="en-US" dirty="0"/>
              <a:t>一樣不安全。」這也引申出一些幽默用語模仿真實的術語，例如：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b="1" dirty="0"/>
              <a:t>Double ROT13</a:t>
            </a:r>
            <a:r>
              <a:rPr lang="zh-TW" altLang="en-US" dirty="0"/>
              <a:t>：對已使用 </a:t>
            </a:r>
            <a:r>
              <a:rPr lang="en-US" altLang="zh-TW" dirty="0"/>
              <a:t>ROT13 </a:t>
            </a:r>
            <a:r>
              <a:rPr lang="zh-TW" altLang="en-US" dirty="0"/>
              <a:t>加密的文字再應用一次 </a:t>
            </a:r>
            <a:r>
              <a:rPr lang="en-US" altLang="zh-TW" dirty="0"/>
              <a:t>ROT13</a:t>
            </a:r>
            <a:r>
              <a:rPr lang="zh-TW" altLang="en-US" dirty="0"/>
              <a:t>，可還原原始文字。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b="1" dirty="0"/>
              <a:t>ROT26</a:t>
            </a:r>
            <a:r>
              <a:rPr lang="zh-TW" altLang="en-US" dirty="0"/>
              <a:t>：相當於完全沒加密。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b="1" dirty="0"/>
              <a:t>2ROT13</a:t>
            </a:r>
            <a:r>
              <a:rPr lang="zh-TW" altLang="en-US" dirty="0"/>
              <a:t>：曾出現在一篇名為</a:t>
            </a:r>
            <a:r>
              <a:rPr lang="en-US" altLang="zh-TW" dirty="0"/>
              <a:t>《</a:t>
            </a:r>
            <a:r>
              <a:rPr lang="zh-TW" altLang="en-US" dirty="0"/>
              <a:t>關於 </a:t>
            </a:r>
            <a:r>
              <a:rPr lang="en-US" altLang="zh-TW" dirty="0"/>
              <a:t>2ROT13 </a:t>
            </a:r>
            <a:r>
              <a:rPr lang="zh-TW" altLang="en-US" dirty="0"/>
              <a:t>加密演算法</a:t>
            </a:r>
            <a:r>
              <a:rPr lang="en-US" altLang="zh-TW" dirty="0"/>
              <a:t>》</a:t>
            </a:r>
            <a:r>
              <a:rPr lang="zh-TW" altLang="en-US" dirty="0"/>
              <a:t>的惡搞學術論文中。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b="1" dirty="0"/>
              <a:t>Triple ROT13</a:t>
            </a:r>
            <a:r>
              <a:rPr lang="zh-TW" altLang="en-US" dirty="0"/>
              <a:t>：模仿 </a:t>
            </a:r>
            <a:r>
              <a:rPr lang="en-US" altLang="zh-TW" dirty="0"/>
              <a:t>3DES</a:t>
            </a:r>
            <a:r>
              <a:rPr lang="zh-TW" altLang="en-US" dirty="0"/>
              <a:t>，用作玩笑，其實仍等同一般的 </a:t>
            </a:r>
            <a:r>
              <a:rPr lang="en-US" altLang="zh-TW" dirty="0"/>
              <a:t>ROT13</a:t>
            </a:r>
            <a:r>
              <a:rPr lang="zh-TW" altLang="en-US" dirty="0"/>
              <a:t>。</a:t>
            </a:r>
          </a:p>
          <a:p>
            <a:pPr>
              <a:buNone/>
            </a:pPr>
            <a:r>
              <a:rPr lang="zh-TW" altLang="en-US" dirty="0"/>
              <a:t>早在 </a:t>
            </a:r>
            <a:r>
              <a:rPr lang="en-US" altLang="zh-TW" dirty="0"/>
              <a:t>1980 </a:t>
            </a:r>
            <a:r>
              <a:rPr lang="zh-TW" altLang="en-US" dirty="0"/>
              <a:t>年代，</a:t>
            </a:r>
            <a:r>
              <a:rPr lang="en-US" altLang="zh-TW" dirty="0"/>
              <a:t>ROT13 </a:t>
            </a:r>
            <a:r>
              <a:rPr lang="zh-TW" altLang="en-US" dirty="0"/>
              <a:t>笑話就在像 </a:t>
            </a:r>
            <a:r>
              <a:rPr lang="en-US" altLang="zh-TW" dirty="0" err="1"/>
              <a:t>net.jokes</a:t>
            </a:r>
            <a:r>
              <a:rPr lang="en-US" altLang="zh-TW" dirty="0"/>
              <a:t> </a:t>
            </a:r>
            <a:r>
              <a:rPr lang="zh-TW" altLang="en-US" dirty="0"/>
              <a:t>這類新聞群組中流行。</a:t>
            </a:r>
          </a:p>
          <a:p>
            <a:pPr>
              <a:buNone/>
            </a:pPr>
            <a:r>
              <a:rPr lang="zh-TW" altLang="en-US" dirty="0"/>
              <a:t>新聞群組 </a:t>
            </a:r>
            <a:r>
              <a:rPr lang="en-US" altLang="zh-TW" dirty="0" err="1"/>
              <a:t>alt.folklore.urban</a:t>
            </a:r>
            <a:r>
              <a:rPr lang="en-US" altLang="zh-TW" dirty="0"/>
              <a:t> </a:t>
            </a:r>
            <a:r>
              <a:rPr lang="zh-TW" altLang="en-US" dirty="0"/>
              <a:t>創造了一個詞「</a:t>
            </a:r>
            <a:r>
              <a:rPr lang="en-US" altLang="zh-TW" dirty="0" err="1"/>
              <a:t>furrfu</a:t>
            </a:r>
            <a:r>
              <a:rPr lang="zh-TW" altLang="en-US" dirty="0"/>
              <a:t>」，是經常被加密的感嘆詞「</a:t>
            </a:r>
            <a:r>
              <a:rPr lang="en-US" altLang="zh-TW" dirty="0"/>
              <a:t>sheesh</a:t>
            </a:r>
            <a:r>
              <a:rPr lang="zh-TW" altLang="en-US" dirty="0"/>
              <a:t>」的 </a:t>
            </a:r>
            <a:r>
              <a:rPr lang="en-US" altLang="zh-TW" dirty="0"/>
              <a:t>ROT13 </a:t>
            </a:r>
            <a:r>
              <a:rPr lang="zh-TW" altLang="en-US" dirty="0"/>
              <a:t>編碼形式。這個詞在 </a:t>
            </a:r>
            <a:r>
              <a:rPr lang="en-US" altLang="zh-TW" dirty="0"/>
              <a:t>1992 </a:t>
            </a:r>
            <a:r>
              <a:rPr lang="zh-TW" altLang="en-US" dirty="0"/>
              <a:t>年中期逐漸演變，當時一些人抱怨「</a:t>
            </a:r>
            <a:r>
              <a:rPr lang="en-US" altLang="zh-TW" dirty="0"/>
              <a:t>Sheesh!</a:t>
            </a:r>
            <a:r>
              <a:rPr lang="zh-TW" altLang="en-US" dirty="0"/>
              <a:t>」回應新手的用法太頻繁，便開始使用「</a:t>
            </a:r>
            <a:r>
              <a:rPr lang="en-US" altLang="zh-TW" dirty="0" err="1"/>
              <a:t>furrfu</a:t>
            </a:r>
            <a:r>
              <a:rPr lang="zh-TW" altLang="en-US" dirty="0"/>
              <a:t>」取代。</a:t>
            </a:r>
          </a:p>
          <a:p>
            <a:r>
              <a:rPr lang="zh-TW" altLang="en-US" dirty="0"/>
              <a:t>即使到了今天，在公共社群平台上使用搜尋引擎，仍能找到使用 </a:t>
            </a:r>
            <a:r>
              <a:rPr lang="en-US" altLang="zh-TW" dirty="0"/>
              <a:t>ROT13 </a:t>
            </a:r>
            <a:r>
              <a:rPr lang="zh-TW" altLang="en-US" dirty="0"/>
              <a:t>進行的笑話。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72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89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千年鷹號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740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用一個奇怪的論壇資料對 </a:t>
            </a:r>
            <a:r>
              <a:rPr lang="en-US" altLang="zh-TW" dirty="0"/>
              <a:t>LLM</a:t>
            </a:r>
            <a:r>
              <a:rPr lang="zh-TW" altLang="en-US" dirty="0"/>
              <a:t> 最好</a:t>
            </a:r>
            <a:r>
              <a:rPr lang="en-US" altLang="zh-TW" dirty="0"/>
              <a:t>?</a:t>
            </a:r>
            <a:r>
              <a:rPr lang="zh-TW" altLang="en-US" dirty="0"/>
              <a:t> 弱智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133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>
              <a:buNone/>
            </a:pPr>
            <a:r>
              <a:rPr lang="zh-CN" altLang="en-US" dirty="0">
                <a:effectLst/>
              </a:rPr>
              <a:t>问一道数学问题 关羽一小时能斩</a:t>
            </a:r>
            <a:r>
              <a:rPr lang="en-US" altLang="zh-CN" dirty="0">
                <a:effectLst/>
              </a:rPr>
              <a:t>20</a:t>
            </a:r>
            <a:r>
              <a:rPr lang="zh-CN" altLang="en-US" dirty="0">
                <a:effectLst/>
              </a:rPr>
              <a:t>个颜良 华佗一小时能救</a:t>
            </a:r>
            <a:r>
              <a:rPr lang="en-US" altLang="zh-CN" dirty="0">
                <a:effectLst/>
              </a:rPr>
              <a:t>17</a:t>
            </a:r>
            <a:r>
              <a:rPr lang="zh-CN" altLang="en-US" dirty="0">
                <a:effectLst/>
              </a:rPr>
              <a:t>个颜良 假设一共有</a:t>
            </a:r>
            <a:r>
              <a:rPr lang="en-US" altLang="zh-CN" dirty="0">
                <a:effectLst/>
              </a:rPr>
              <a:t>233.3</a:t>
            </a:r>
            <a:r>
              <a:rPr lang="zh-CN" altLang="en-US" dirty="0">
                <a:effectLst/>
              </a:rPr>
              <a:t>个颜良 关羽斩颜良的同时华佗救颜良 求关羽多长时间能把颜良给杀完？</a:t>
            </a:r>
          </a:p>
          <a:p>
            <a:pPr fontAlgn="t"/>
            <a:r>
              <a:rPr lang="zh-CN" altLang="en-US" dirty="0">
                <a:effectLst/>
              </a:rPr>
              <a:t>关羽一小时能斩</a:t>
            </a:r>
            <a:r>
              <a:rPr lang="en-US" altLang="zh-CN" dirty="0">
                <a:effectLst/>
              </a:rPr>
              <a:t>20</a:t>
            </a:r>
            <a:r>
              <a:rPr lang="zh-CN" altLang="en-US" dirty="0">
                <a:effectLst/>
              </a:rPr>
              <a:t>个颜良，华佗一小时能救</a:t>
            </a:r>
            <a:r>
              <a:rPr lang="en-US" altLang="zh-CN" dirty="0">
                <a:effectLst/>
              </a:rPr>
              <a:t>17</a:t>
            </a:r>
            <a:r>
              <a:rPr lang="zh-CN" altLang="en-US" dirty="0">
                <a:effectLst/>
              </a:rPr>
              <a:t>个颜良，所以关羽和华佗一小时实际上只能减少</a:t>
            </a:r>
            <a:r>
              <a:rPr lang="en-US" altLang="zh-CN" dirty="0">
                <a:effectLst/>
              </a:rPr>
              <a:t>3</a:t>
            </a:r>
            <a:r>
              <a:rPr lang="zh-CN" altLang="en-US" dirty="0">
                <a:effectLst/>
              </a:rPr>
              <a:t>个颜良（</a:t>
            </a:r>
            <a:r>
              <a:rPr lang="en-US" altLang="zh-CN" dirty="0">
                <a:effectLst/>
              </a:rPr>
              <a:t>20-17=3</a:t>
            </a:r>
            <a:r>
              <a:rPr lang="zh-CN" altLang="en-US" dirty="0">
                <a:effectLst/>
              </a:rPr>
              <a:t>）。所以，要消灭</a:t>
            </a:r>
            <a:r>
              <a:rPr lang="en-US" altLang="zh-CN" dirty="0">
                <a:effectLst/>
              </a:rPr>
              <a:t>233.3</a:t>
            </a:r>
            <a:r>
              <a:rPr lang="zh-CN" altLang="en-US" dirty="0">
                <a:effectLst/>
              </a:rPr>
              <a:t>个颜良，关羽需要的时间是</a:t>
            </a:r>
            <a:r>
              <a:rPr lang="en-US" altLang="zh-CN" dirty="0">
                <a:effectLst/>
              </a:rPr>
              <a:t>233.3/3=77.77</a:t>
            </a:r>
            <a:r>
              <a:rPr lang="zh-CN" altLang="en-US" dirty="0">
                <a:effectLst/>
              </a:rPr>
              <a:t>小时。</a:t>
            </a:r>
          </a:p>
          <a:p>
            <a:endParaRPr lang="en-US" altLang="zh-TW" dirty="0"/>
          </a:p>
          <a:p>
            <a:pPr fontAlgn="t">
              <a:buNone/>
            </a:pPr>
            <a:r>
              <a:rPr lang="zh-CN" altLang="en-US" dirty="0">
                <a:effectLst/>
              </a:rPr>
              <a:t>一斤棉花和一斤铁，同时掉进水里你先救谁？</a:t>
            </a:r>
          </a:p>
          <a:p>
            <a:pPr fontAlgn="t"/>
            <a:r>
              <a:rPr lang="zh-CN" altLang="en-US" dirty="0">
                <a:effectLst/>
              </a:rPr>
              <a:t>实际上，铁掉进水里会沉，而棉花掉进水里会浮在水面上，不需要救。所以，你不需要救任何一个。</a:t>
            </a:r>
            <a:endParaRPr lang="en-US" altLang="zh-CN" dirty="0">
              <a:effectLst/>
            </a:endParaRPr>
          </a:p>
          <a:p>
            <a:pPr fontAlgn="t"/>
            <a:endParaRPr lang="en-US" altLang="zh-CN" dirty="0">
              <a:effectLst/>
            </a:endParaRPr>
          </a:p>
          <a:p>
            <a:pPr fontAlgn="t">
              <a:buNone/>
            </a:pPr>
            <a:r>
              <a:rPr lang="zh-CN" altLang="en-US" dirty="0">
                <a:effectLst/>
              </a:rPr>
              <a:t>为什么我的银行卡在高压锅里煮了一晚上，还是冻结状态</a:t>
            </a:r>
          </a:p>
          <a:p>
            <a:pPr fontAlgn="t"/>
            <a:r>
              <a:rPr lang="zh-CN" altLang="en-US" dirty="0">
                <a:effectLst/>
              </a:rPr>
              <a:t>因为银行卡的冻结状态是由银行决定的，与银行卡是否被煮过没有关系。如果你的银行卡被冻结，你需要联系银行来解冻，而不是通过物理方法。</a:t>
            </a:r>
          </a:p>
          <a:p>
            <a:pPr fontAlgn="t"/>
            <a:endParaRPr lang="en-US" altLang="zh-CN" dirty="0">
              <a:effectLst/>
            </a:endParaRPr>
          </a:p>
          <a:p>
            <a:pPr fontAlgn="t">
              <a:buNone/>
            </a:pPr>
            <a:r>
              <a:rPr lang="zh-CN" altLang="en-US" dirty="0">
                <a:effectLst/>
              </a:rPr>
              <a:t>古代的皇帝想永生，为什么不给自己颁个免死金牌？</a:t>
            </a:r>
          </a:p>
          <a:p>
            <a:pPr fontAlgn="t"/>
            <a:r>
              <a:rPr lang="zh-CN" altLang="en-US" dirty="0">
                <a:effectLst/>
              </a:rPr>
              <a:t>因为免死金牌只是一个象征性的物品，它不能真正阻止生命的消逝。古代的皇帝虽然拥有至高无上的权力，但他们不能改变生命的自然规律。所以，即使皇帝给自己颁发了免死金牌，也无法实现真正的永生。</a:t>
            </a:r>
          </a:p>
          <a:p>
            <a:pPr fontAlgn="t"/>
            <a:endParaRPr lang="en-US" altLang="zh-CN" dirty="0">
              <a:effectLst/>
            </a:endParaRPr>
          </a:p>
          <a:p>
            <a:pPr>
              <a:buNone/>
            </a:pPr>
            <a:r>
              <a:rPr lang="zh-CN" altLang="en-US" dirty="0">
                <a:effectLst/>
              </a:rPr>
              <a:t>变色龙趴在变色龙身上，谁跟着谁变色？</a:t>
            </a:r>
          </a:p>
          <a:p>
            <a:pPr>
              <a:buNone/>
            </a:pPr>
            <a:r>
              <a:rPr lang="zh-CN" altLang="en-US" dirty="0">
                <a:effectLst/>
              </a:rPr>
              <a:t>变色龙的颜色变化是根据环境变化的，而不是根据接触物体的颜色变化的。所以，变色龙趴在另一只变色龙身上，并不会导致他们互相影响颜色。他们的颜色变化仍然取决于周围环境的颜色。</a:t>
            </a:r>
          </a:p>
          <a:p>
            <a:pPr fontAlgn="t">
              <a:buNone/>
            </a:pPr>
            <a:r>
              <a:rPr lang="zh-CN" altLang="en-US" dirty="0">
                <a:effectLst/>
              </a:rPr>
              <a:t>一直不明白， 在电梯里都是站着的为什么要说“坐电梯”</a:t>
            </a:r>
          </a:p>
          <a:p>
            <a:pPr fontAlgn="t"/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坐电梯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这个说法并不是指在电梯里面真的坐下来，而是借用了我们日常生活中乘坐交通工具的说法。就像我们说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坐飞机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、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坐火车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一样，虽然在飞机和火车上我们也可能是站着的，但我们还是习惯说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坐飞机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、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坐火车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。这是一种惯用语，用来表示乘坐某种交通工具。所以，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坐电梯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实际上是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乘坐电梯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的简化说法。</a:t>
            </a:r>
          </a:p>
          <a:p>
            <a:pPr fontAlgn="t"/>
            <a:endParaRPr lang="en-US" altLang="zh-CN" dirty="0">
              <a:effectLst/>
            </a:endParaRPr>
          </a:p>
          <a:p>
            <a:pPr fontAlgn="t">
              <a:buNone/>
            </a:pPr>
            <a:r>
              <a:rPr lang="zh-CN" altLang="en-US" dirty="0">
                <a:effectLst/>
              </a:rPr>
              <a:t>法律并没有禁止御剑飞行 为什么大家都不御剑飞行呢</a:t>
            </a:r>
          </a:p>
          <a:p>
            <a:pPr fontAlgn="t"/>
            <a:r>
              <a:rPr lang="zh-CN" altLang="en-US" dirty="0">
                <a:effectLst/>
              </a:rPr>
              <a:t>因为现实中并没有真正能够御剑飞行的技能或者科技。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御剑飞行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是源自于一些武侠或者奇幻小说、电影、动画等作品中的虚构设定，现实中并无法实现。</a:t>
            </a:r>
          </a:p>
          <a:p>
            <a:pPr fontAlgn="t"/>
            <a:endParaRPr lang="en-US" altLang="zh-CN" dirty="0">
              <a:effectLst/>
            </a:endParaRPr>
          </a:p>
          <a:p>
            <a:pPr>
              <a:buNone/>
            </a:pPr>
            <a:r>
              <a:rPr lang="zh-CN" altLang="en-US" dirty="0">
                <a:effectLst/>
              </a:rPr>
              <a:t>杜甫当时那么穷，为什么不把杜甫草堂做成景点收门票钱？</a:t>
            </a:r>
          </a:p>
          <a:p>
            <a:r>
              <a:rPr lang="zh-CN" altLang="en-US" dirty="0">
                <a:effectLst/>
              </a:rPr>
              <a:t>因为在杜甫的时代，即唐朝，还没有现代意义上的旅游业和门票制度。而且，杜甫草堂是在杜甫去世后的宋朝由人民和政府修建的</a:t>
            </a:r>
          </a:p>
          <a:p>
            <a:pPr fontAlgn="t"/>
            <a:endParaRPr lang="en-US" altLang="zh-CN" dirty="0">
              <a:effectLst/>
            </a:endParaRPr>
          </a:p>
          <a:p>
            <a:pPr>
              <a:buNone/>
            </a:pPr>
            <a:r>
              <a:rPr lang="zh-CN" altLang="en-US" dirty="0">
                <a:effectLst/>
              </a:rPr>
              <a:t>为什么没有人能毫发无损的走出理发店？</a:t>
            </a:r>
          </a:p>
          <a:p>
            <a:r>
              <a:rPr lang="zh-CN" altLang="en-US" dirty="0">
                <a:effectLst/>
              </a:rPr>
              <a:t>因为理发店是用来剪发的，如果毫发无损，那就说明没有剪发，那么去理发店的目的就没有达到。</a:t>
            </a:r>
          </a:p>
          <a:p>
            <a:pPr fontAlgn="t"/>
            <a:endParaRPr lang="en-US" altLang="zh-CN" dirty="0">
              <a:effectLst/>
            </a:endParaRPr>
          </a:p>
          <a:p>
            <a:pPr>
              <a:buNone/>
            </a:pPr>
            <a:r>
              <a:rPr lang="en-US" altLang="zh-CN" dirty="0">
                <a:effectLst/>
              </a:rPr>
              <a:t>16</a:t>
            </a:r>
            <a:r>
              <a:rPr lang="zh-CN" altLang="en-US" dirty="0">
                <a:effectLst/>
              </a:rPr>
              <a:t>岁了，未满</a:t>
            </a:r>
            <a:r>
              <a:rPr lang="en-US" altLang="zh-CN" dirty="0">
                <a:effectLst/>
              </a:rPr>
              <a:t>18</a:t>
            </a:r>
            <a:r>
              <a:rPr lang="zh-CN" altLang="en-US" dirty="0">
                <a:effectLst/>
              </a:rPr>
              <a:t>岁正常吗</a:t>
            </a:r>
          </a:p>
          <a:p>
            <a:r>
              <a:rPr lang="zh-CN" altLang="en-US" dirty="0">
                <a:effectLst/>
              </a:rPr>
              <a:t>是的，正常。</a:t>
            </a:r>
            <a:r>
              <a:rPr lang="en-US" altLang="zh-CN" dirty="0">
                <a:effectLst/>
              </a:rPr>
              <a:t>16</a:t>
            </a:r>
            <a:r>
              <a:rPr lang="zh-CN" altLang="en-US" dirty="0">
                <a:effectLst/>
              </a:rPr>
              <a:t>岁是正常的年龄阶段，未满</a:t>
            </a:r>
            <a:r>
              <a:rPr lang="en-US" altLang="zh-CN" dirty="0">
                <a:effectLst/>
              </a:rPr>
              <a:t>18</a:t>
            </a:r>
            <a:r>
              <a:rPr lang="zh-CN" altLang="en-US" dirty="0">
                <a:effectLst/>
              </a:rPr>
              <a:t>岁也是正常的，因为人必须经历从出生到</a:t>
            </a:r>
            <a:r>
              <a:rPr lang="en-US" altLang="zh-CN" dirty="0">
                <a:effectLst/>
              </a:rPr>
              <a:t>18</a:t>
            </a:r>
            <a:r>
              <a:rPr lang="zh-CN" altLang="en-US" dirty="0">
                <a:effectLst/>
              </a:rPr>
              <a:t>岁的每一个年龄阶段。</a:t>
            </a:r>
          </a:p>
          <a:p>
            <a:pPr fontAlgn="t"/>
            <a:endParaRPr lang="en-US" altLang="zh-CN" dirty="0">
              <a:effectLst/>
            </a:endParaRPr>
          </a:p>
          <a:p>
            <a:pPr fontAlgn="t">
              <a:buNone/>
            </a:pPr>
            <a:r>
              <a:rPr lang="zh-CN" altLang="en-US" dirty="0">
                <a:effectLst/>
              </a:rPr>
              <a:t>我老板要我发送原图，我发了可莉的图给他，为什么会被骂</a:t>
            </a:r>
          </a:p>
          <a:p>
            <a:pPr fontAlgn="t"/>
            <a:r>
              <a:rPr lang="zh-CN" altLang="en-US" dirty="0">
                <a:effectLst/>
              </a:rPr>
              <a:t>这可能是因为你误解了老板的意思。老板要你发送的“原图”可能是指某个工作相关的图片或文件的原始版本，而不是原神游戏中的角色“可莉”的图片。所以，你发送了不相关的图片，这可能会让你的老板觉得你没有认真对待工作，因此被骂。</a:t>
            </a:r>
          </a:p>
          <a:p>
            <a:pPr fontAlgn="t"/>
            <a:endParaRPr lang="en-US" altLang="zh-CN" dirty="0">
              <a:effectLst/>
            </a:endParaRPr>
          </a:p>
          <a:p>
            <a:pPr fontAlgn="t">
              <a:buNone/>
            </a:pPr>
            <a:r>
              <a:rPr lang="zh-CN" altLang="en-US" dirty="0">
                <a:effectLst/>
              </a:rPr>
              <a:t>人只有左耳和右耳，那为什么会得中耳炎呢</a:t>
            </a:r>
          </a:p>
          <a:p>
            <a:pPr fontAlgn="t"/>
            <a:r>
              <a:rPr lang="zh-CN" altLang="en-US" dirty="0">
                <a:effectLst/>
              </a:rPr>
              <a:t>中耳炎并不是指发生在人的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中间耳朵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，而是指发生在人耳朵结构中的中耳区域的炎症。人耳朵的结构大致可以分为外耳、中耳和内耳三部分，中耳炎就是中耳部分发炎。所以，即使人只有左耳和右耳，也可以得中耳炎。</a:t>
            </a:r>
          </a:p>
          <a:p>
            <a:pPr fontAlgn="t"/>
            <a:endParaRPr lang="en-US" altLang="zh-CN" dirty="0">
              <a:effectLst/>
            </a:endParaRPr>
          </a:p>
          <a:p>
            <a:pPr>
              <a:buNone/>
            </a:pPr>
            <a:r>
              <a:rPr lang="zh-CN" altLang="en-US" dirty="0">
                <a:effectLst/>
              </a:rPr>
              <a:t>英语考试前一晚</a:t>
            </a:r>
            <a:r>
              <a:rPr lang="en-US" altLang="zh-CN" dirty="0">
                <a:effectLst/>
              </a:rPr>
              <a:t>,</a:t>
            </a:r>
            <a:r>
              <a:rPr lang="zh-CN" altLang="en-US" dirty="0">
                <a:effectLst/>
              </a:rPr>
              <a:t>我通宵不眠复习化学</a:t>
            </a:r>
            <a:r>
              <a:rPr lang="en-US" altLang="zh-CN" dirty="0">
                <a:effectLst/>
              </a:rPr>
              <a:t>,</a:t>
            </a:r>
            <a:r>
              <a:rPr lang="zh-CN" altLang="en-US" dirty="0">
                <a:effectLst/>
              </a:rPr>
              <a:t>结果还是考砸了</a:t>
            </a:r>
            <a:r>
              <a:rPr lang="en-US" altLang="zh-CN" dirty="0">
                <a:effectLst/>
              </a:rPr>
              <a:t>. </a:t>
            </a:r>
            <a:r>
              <a:rPr lang="zh-CN" altLang="en-US" dirty="0">
                <a:effectLst/>
              </a:rPr>
              <a:t>为什么为什么为什么</a:t>
            </a:r>
            <a:r>
              <a:rPr lang="en-US" altLang="zh-CN" dirty="0">
                <a:effectLst/>
              </a:rPr>
              <a:t>...</a:t>
            </a:r>
          </a:p>
          <a:p>
            <a:r>
              <a:rPr lang="zh-CN" altLang="en-US" dirty="0">
                <a:effectLst/>
              </a:rPr>
              <a:t>因为你复习的是化学，但考试的是英语。你应该在考试前一晚复习英语，而不是化学。</a:t>
            </a:r>
          </a:p>
          <a:p>
            <a:pPr fontAlgn="t"/>
            <a:endParaRPr lang="en-US" altLang="zh-CN" dirty="0">
              <a:effectLst/>
            </a:endParaRPr>
          </a:p>
          <a:p>
            <a:pPr fontAlgn="t">
              <a:buNone/>
            </a:pPr>
            <a:r>
              <a:rPr lang="zh-CN" altLang="en-US" dirty="0">
                <a:effectLst/>
              </a:rPr>
              <a:t>电鱼是违法 那为什么监狱里找不到一只电鳗</a:t>
            </a:r>
          </a:p>
          <a:p>
            <a:pPr fontAlgn="t"/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电鱼</a:t>
            </a:r>
            <a:r>
              <a:rPr lang="en-US" altLang="zh-CN" dirty="0">
                <a:effectLst/>
              </a:rPr>
              <a:t>"</a:t>
            </a:r>
            <a:r>
              <a:rPr lang="zh-CN" altLang="en-US" dirty="0">
                <a:effectLst/>
              </a:rPr>
              <a:t>在这里有两层含义，一是使用电击方式捕鱼，这在很多地方是违法的；二是电鳗，一种能产生电击的鱼类。而监狱是用来关押犯罪人员的，电鳗作为一种动物，自然不会因为它的电击能力而被关进监狱。所以，你在监狱里找不到电鳗。</a:t>
            </a:r>
          </a:p>
          <a:p>
            <a:pPr fontAlgn="t"/>
            <a:endParaRPr lang="en-US" altLang="zh-CN" dirty="0">
              <a:effectLst/>
            </a:endParaRPr>
          </a:p>
          <a:p>
            <a:pPr fontAlgn="t"/>
            <a:endParaRPr lang="en-US" altLang="zh-CN" dirty="0">
              <a:effectLst/>
            </a:endParaRPr>
          </a:p>
          <a:p>
            <a:pPr fontAlgn="t"/>
            <a:endParaRPr lang="zh-CN" altLang="en-US" dirty="0">
              <a:effectLst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743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3"/>
              </a:rPr>
              <a:t>https://github.com/tml-epfl/long-is-more-for-alignment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089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/>
              <a:t>What Makes Good Data for Alignment? A Comprehensive Study of Automatic Data Selection in Instruction Tuning</a:t>
            </a:r>
          </a:p>
          <a:p>
            <a:r>
              <a:rPr lang="en-US" altLang="zh-TW" dirty="0">
                <a:hlinkClick r:id="rId3"/>
              </a:rPr>
              <a:t>https://openreview.net/forum?id=BTKAeLqLMw</a:t>
            </a:r>
            <a:endParaRPr lang="en-US" altLang="zh-TW" dirty="0"/>
          </a:p>
          <a:p>
            <a:r>
              <a:rPr lang="en-US" altLang="zh-TW" b="1" dirty="0"/>
              <a:t>Deita:</a:t>
            </a:r>
            <a:r>
              <a:rPr lang="en-US" altLang="zh-TW" dirty="0"/>
              <a:t> Deita </a:t>
            </a:r>
            <a:r>
              <a:rPr lang="zh-TW" altLang="en-US" dirty="0"/>
              <a:t>框架 </a:t>
            </a:r>
            <a:r>
              <a:rPr lang="en-US" altLang="zh-TW" baseline="30000" dirty="0"/>
              <a:t>1</a:t>
            </a:r>
            <a:r>
              <a:rPr lang="zh-TW" altLang="en-US" dirty="0"/>
              <a:t> 僅用 </a:t>
            </a:r>
            <a:r>
              <a:rPr lang="en-US" altLang="zh-TW" b="1" dirty="0"/>
              <a:t>6K</a:t>
            </a:r>
            <a:r>
              <a:rPr lang="en-US" altLang="zh-TW" dirty="0"/>
              <a:t> </a:t>
            </a:r>
            <a:r>
              <a:rPr lang="zh-TW" altLang="en-US" dirty="0"/>
              <a:t>自動挑選的樣本，就達到了 </a:t>
            </a:r>
            <a:r>
              <a:rPr lang="en-US" altLang="zh-TW" dirty="0"/>
              <a:t>SOTA </a:t>
            </a:r>
            <a:r>
              <a:rPr lang="zh-TW" altLang="en-US" dirty="0"/>
              <a:t>模型的性能，所用資料比基線少了 </a:t>
            </a:r>
            <a:r>
              <a:rPr lang="en-US" altLang="zh-TW" dirty="0"/>
              <a:t>10 </a:t>
            </a:r>
            <a:r>
              <a:rPr lang="zh-TW" altLang="en-US" dirty="0"/>
              <a:t>倍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4922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C41EA-8BAE-AE07-50BB-3751A995E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BA42B01-1544-821E-5F5B-D1D714C27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BF32A06-C60B-6F9A-24D1-A265670FC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為什麼需要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“USER”, “AI”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9D26FB-7323-1BFF-A075-102E65C476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05E17-25C2-4855-B867-7115EE171D5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4296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https://docs.google.com/document/d/1wcgDHvzXmEb5rzrgL_HJ5ipPtmK_R-oVjMk9N8r4dE4/edit?tab=t.0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1851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Revealing the Inherent </a:t>
            </a:r>
            <a:r>
              <a:rPr lang="en-US" altLang="zh-TW" b="1" i="0" dirty="0" err="1">
                <a:solidFill>
                  <a:srgbClr val="000000"/>
                </a:solidFill>
                <a:effectLst/>
                <a:latin typeface="Lucida Grande"/>
              </a:rPr>
              <a:t>Instructability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 of Pre-Trained Language Models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67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u="sng" dirty="0"/>
              <a:t>Transfer </a:t>
            </a:r>
          </a:p>
          <a:p>
            <a:r>
              <a:rPr lang="en-US" altLang="zh-TW" sz="1200" b="1" u="sng" dirty="0"/>
              <a:t>Learning</a:t>
            </a:r>
            <a:endParaRPr lang="zh-TW" altLang="en-US" sz="1200" b="1" u="sng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3862A-06DD-4DD7-B0AD-966549C4D9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6567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u="none" strike="noStrike" dirty="0">
                <a:effectLst/>
                <a:latin typeface="Lucida Grande"/>
                <a:hlinkClick r:id="rId3"/>
              </a:rPr>
              <a:t>John Hewitt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Lucida Grande"/>
              </a:rPr>
              <a:t>, </a:t>
            </a:r>
            <a:r>
              <a:rPr lang="en-US" altLang="zh-TW" b="0" i="0" u="none" strike="noStrike" dirty="0">
                <a:effectLst/>
                <a:latin typeface="Lucida Grande"/>
                <a:hlinkClick r:id="rId4"/>
              </a:rPr>
              <a:t>Nelson F. Liu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Lucida Grande"/>
              </a:rPr>
              <a:t>, </a:t>
            </a:r>
            <a:r>
              <a:rPr lang="en-US" altLang="zh-TW" b="0" i="0" u="none" strike="noStrike" dirty="0">
                <a:effectLst/>
                <a:latin typeface="Lucida Grande"/>
                <a:hlinkClick r:id="rId5"/>
              </a:rPr>
              <a:t>Percy Liang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Lucida Grande"/>
              </a:rPr>
              <a:t>, </a:t>
            </a:r>
            <a:r>
              <a:rPr lang="en-US" altLang="zh-TW" b="0" i="0" u="none" strike="noStrike" dirty="0">
                <a:effectLst/>
                <a:latin typeface="Lucida Grande"/>
                <a:hlinkClick r:id="rId6"/>
              </a:rPr>
              <a:t>Christopher D. Manning</a:t>
            </a:r>
            <a:endParaRPr lang="en-US" altLang="zh-TW" b="0" i="0" u="none" strike="noStrike" dirty="0">
              <a:effectLst/>
              <a:latin typeface="Lucida Gran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Instruction Following without Instruction Tuning</a:t>
            </a:r>
          </a:p>
          <a:p>
            <a:r>
              <a:rPr lang="en-US" altLang="zh-TW" dirty="0">
                <a:hlinkClick r:id="rId7"/>
              </a:rPr>
              <a:t>https://nlp.stanford.edu/~johnhew/instruction-following.html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B1B66-02AA-4CDD-9703-D6DBAF5000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833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FB59C-DA61-9614-2BE0-366BC396E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023CA40-3143-189E-3216-CB7183B81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7DBADBC-D565-773A-DB33-129FFE6EF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 Why RL? 6</a:t>
            </a:r>
          </a:p>
          <a:p>
            <a:r>
              <a:rPr lang="en-US" altLang="zh-TW" dirty="0"/>
              <a:t>2. Typical RL vs LLM RL 6</a:t>
            </a:r>
          </a:p>
          <a:p>
            <a:r>
              <a:rPr lang="en-US" altLang="zh-TW" dirty="0"/>
              <a:t>3. RL-free  6</a:t>
            </a:r>
          </a:p>
          <a:p>
            <a:r>
              <a:rPr lang="en-US" altLang="zh-TW" dirty="0"/>
              <a:t>4. Reward Hacking  6</a:t>
            </a:r>
          </a:p>
          <a:p>
            <a:r>
              <a:rPr lang="en-US" altLang="zh-TW" dirty="0"/>
              <a:t>===</a:t>
            </a:r>
          </a:p>
          <a:p>
            <a:endParaRPr lang="en-US" altLang="zh-TW" dirty="0"/>
          </a:p>
          <a:p>
            <a:r>
              <a:rPr lang="zh-TW" altLang="en-US" dirty="0"/>
              <a:t>如果說預訓練是學習「世界是什麼樣的」，那麼 </a:t>
            </a:r>
            <a:r>
              <a:rPr lang="en-US" altLang="zh-TW" dirty="0"/>
              <a:t>SFT </a:t>
            </a:r>
            <a:r>
              <a:rPr lang="zh-TW" altLang="en-US" dirty="0"/>
              <a:t>就是學習「你應該如何回應」。</a:t>
            </a:r>
            <a:endParaRPr lang="en-US" altLang="zh-TW" dirty="0"/>
          </a:p>
          <a:p>
            <a:r>
              <a:rPr lang="zh-TW" altLang="en-US" dirty="0"/>
              <a:t>大型語言模型 </a:t>
            </a:r>
            <a:r>
              <a:rPr lang="en-US" altLang="zh-TW" dirty="0"/>
              <a:t>(Large Language Models, LLMs) </a:t>
            </a:r>
            <a:r>
              <a:rPr lang="zh-TW" altLang="en-US" dirty="0"/>
              <a:t>的研發過程，可以被視為一場精密的「教育體系」。這個比喻不僅是為了生動，它精確地反映了模型在打造過程中，其</a:t>
            </a:r>
            <a:r>
              <a:rPr lang="zh-TW" altLang="en-US" i="1" dirty="0"/>
              <a:t>控制權轉移</a:t>
            </a:r>
            <a:r>
              <a:rPr lang="zh-TW" altLang="en-US" dirty="0"/>
              <a:t>與</a:t>
            </a:r>
            <a:r>
              <a:rPr lang="zh-TW" altLang="en-US" i="1" dirty="0"/>
              <a:t>專業化</a:t>
            </a:r>
            <a:r>
              <a:rPr lang="zh-TW" altLang="en-US" dirty="0"/>
              <a:t>的演進。</a:t>
            </a:r>
          </a:p>
          <a:p>
            <a:r>
              <a:rPr lang="zh-TW" altLang="en-US" b="1" dirty="0"/>
              <a:t>預訓練 </a:t>
            </a:r>
            <a:r>
              <a:rPr lang="en-US" altLang="zh-TW" b="1" dirty="0"/>
              <a:t>(Pre-training):</a:t>
            </a:r>
            <a:r>
              <a:rPr lang="zh-TW" altLang="en-US" dirty="0"/>
              <a:t> 這相當於模型的「基礎通識教育」。如同一個孩子從出生到高中畢業，被動地吸收全人類的文化與知識總和。此階段的目標是建立廣泛的「基礎學科知識」，包括通用語言能力和世界常識 。   </a:t>
            </a:r>
          </a:p>
          <a:p>
            <a:r>
              <a:rPr lang="zh-TW" altLang="en-US" b="1" dirty="0"/>
              <a:t>監督式微調 </a:t>
            </a:r>
            <a:r>
              <a:rPr lang="en-US" altLang="zh-TW" b="1" dirty="0"/>
              <a:t>(Supervised Fine-tuning, SFT):</a:t>
            </a:r>
            <a:r>
              <a:rPr lang="zh-TW" altLang="en-US" dirty="0"/>
              <a:t> 這好比的「大學專業技能訓練」。模型從一個什麼都懂、但沒有特定「專業」的通才，轉變為學會一個「明確的專業方向」</a:t>
            </a:r>
            <a:r>
              <a:rPr lang="en-US" altLang="zh-TW" dirty="0"/>
              <a:t>——</a:t>
            </a:r>
            <a:r>
              <a:rPr lang="zh-TW" altLang="en-US" dirty="0"/>
              <a:t>即如何遵循人類指令 。   </a:t>
            </a:r>
          </a:p>
          <a:p>
            <a:r>
              <a:rPr lang="zh-TW" altLang="en-US" b="1" dirty="0"/>
              <a:t>強化學習 </a:t>
            </a:r>
            <a:r>
              <a:rPr lang="en-US" altLang="zh-TW" b="1" dirty="0"/>
              <a:t>(Reinforcement Learning, RL):</a:t>
            </a:r>
            <a:r>
              <a:rPr lang="zh-TW" altLang="en-US" dirty="0"/>
              <a:t> 這堪稱的「社會化與價值觀塑造」。模型進入社會後，學習的不僅是知識，更是隱含的人類偏好、互動禮儀，以及複雜的價值判斷，即什麼是「好」的回答，什麼是「不應該」說的 。</a:t>
            </a: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44C353-7FFD-8147-0E1F-B8916C69F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05E17-25C2-4855-B867-7115EE171D5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52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從人類產生訓練資料的角度來看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代價是甚麼呢？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129-BBBD-4EFB-B234-9AD7A7CE7E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2730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7125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39833-E13E-4854-18B8-06694DAF9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A992A24-D6D8-F8A6-0C97-742C2CAC9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9D00E8E-280B-BB60-680D-9812CBB5A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49B1B2-4E3E-BDE1-E5EA-1F61D3189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0901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4577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9E6A-ABDF-4E16-B6CE-071B50FB0C3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345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要不要講講多輪對話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129-BBBD-4EFB-B234-9AD7A7CE7E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3561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各種 PO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r>
              <a:rPr lang="zh-TW" altLang="en-US" dirty="0"/>
              <a:t> 當 </a:t>
            </a:r>
            <a:r>
              <a:rPr lang="en-US" altLang="zh-TW" dirty="0"/>
              <a:t>PPO </a:t>
            </a:r>
            <a:r>
              <a:rPr lang="zh-TW" altLang="en-US" dirty="0"/>
              <a:t>被正確和仔細地調整後，實驗 </a:t>
            </a:r>
            <a:r>
              <a:rPr lang="en-US" altLang="zh-TW" baseline="30000" dirty="0"/>
              <a:t>1</a:t>
            </a:r>
            <a:r>
              <a:rPr lang="zh-TW" altLang="en-US" dirty="0"/>
              <a:t> 證實 </a:t>
            </a:r>
            <a:r>
              <a:rPr lang="en-US" altLang="zh-TW" dirty="0"/>
              <a:t>PPO </a:t>
            </a:r>
            <a:r>
              <a:rPr lang="zh-TW" altLang="en-US" dirty="0"/>
              <a:t>在所有測試的 </a:t>
            </a:r>
            <a:r>
              <a:rPr lang="en-US" altLang="zh-TW" dirty="0"/>
              <a:t>RLHF </a:t>
            </a:r>
            <a:r>
              <a:rPr lang="zh-TW" altLang="en-US" dirty="0"/>
              <a:t>基礎平台上（包括對話和困難的程式碼生成任務）</a:t>
            </a:r>
            <a:r>
              <a:rPr lang="zh-TW" altLang="en-US" b="1" dirty="0"/>
              <a:t>均能超越 </a:t>
            </a:r>
            <a:r>
              <a:rPr lang="en-US" altLang="zh-TW" b="1" dirty="0"/>
              <a:t>DPO</a:t>
            </a:r>
            <a:r>
              <a:rPr lang="zh-TW" altLang="en-US" dirty="0"/>
              <a:t> </a:t>
            </a:r>
            <a:r>
              <a:rPr lang="en-US" altLang="zh-TW" baseline="30000" dirty="0"/>
              <a:t>1</a:t>
            </a:r>
            <a:r>
              <a:rPr lang="zh-TW" altLang="en-US" dirty="0"/>
              <a:t>。因此，</a:t>
            </a:r>
            <a:r>
              <a:rPr lang="en-US" altLang="zh-TW" dirty="0"/>
              <a:t>PPO </a:t>
            </a:r>
            <a:r>
              <a:rPr lang="zh-TW" altLang="en-US" dirty="0"/>
              <a:t>並未「死亡」。對於追求極致性能且有能力駕馭其複雜性的頂級實驗室（如 </a:t>
            </a:r>
            <a:r>
              <a:rPr lang="en-US" altLang="zh-TW" dirty="0"/>
              <a:t>OpenAI</a:t>
            </a:r>
            <a:r>
              <a:rPr lang="zh-TW" altLang="en-US" dirty="0"/>
              <a:t>、</a:t>
            </a:r>
            <a:r>
              <a:rPr lang="en-US" altLang="zh-TW" dirty="0"/>
              <a:t>Anthropic</a:t>
            </a:r>
            <a:r>
              <a:rPr lang="zh-TW" altLang="en-US" dirty="0"/>
              <a:t>）而言，</a:t>
            </a:r>
            <a:r>
              <a:rPr lang="en-US" altLang="zh-TW" dirty="0"/>
              <a:t>PPO </a:t>
            </a:r>
            <a:r>
              <a:rPr lang="zh-TW" altLang="en-US" dirty="0"/>
              <a:t>仍是強大的選項。而 </a:t>
            </a:r>
            <a:r>
              <a:rPr lang="en-US" altLang="zh-TW" dirty="0"/>
              <a:t>DPO </a:t>
            </a:r>
            <a:r>
              <a:rPr lang="zh-TW" altLang="en-US" dirty="0"/>
              <a:t>則成為了更易於訪問和部署的行業標準。</a:t>
            </a:r>
            <a:endParaRPr lang="en-US" altLang="zh-TW" dirty="0"/>
          </a:p>
          <a:p>
            <a:r>
              <a:rPr lang="en-US" altLang="zh-TW" dirty="0"/>
              <a:t>https://arxiv.org/abs/2404.10719</a:t>
            </a:r>
            <a:endParaRPr lang="zh-TW" altLang="en-US" dirty="0"/>
          </a:p>
          <a:p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9798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增強式學習 </a:t>
            </a:r>
            <a:r>
              <a:rPr lang="en-US" altLang="zh-TW" dirty="0">
                <a:latin typeface="arial" panose="020B0604020202020204" pitchFamily="34" charset="0"/>
                <a:ea typeface="+mn-ea"/>
                <a:cs typeface="+mn-cs"/>
              </a:rPr>
              <a:t>(Reinforcement Learning, RL)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. In this paper we only use 6B RMs, as this saves a lot of compute, and we found that 175B RM training could be unstable and thus was less suitable to be used as the value function during RL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43A79-4004-42E1-B8E0-386DDA27335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7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8CF62-47A7-BA63-76B4-7AD8FE9AC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DA0BEA9-5C77-122B-D2F1-02BA1B213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2D82693-5B74-0268-7B0D-862D2774E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u="sng" dirty="0"/>
              <a:t>Transfer </a:t>
            </a:r>
          </a:p>
          <a:p>
            <a:r>
              <a:rPr lang="en-US" altLang="zh-TW" sz="1200" b="1" u="sng" dirty="0"/>
              <a:t>Learning</a:t>
            </a:r>
            <a:endParaRPr lang="zh-TW" altLang="en-US" sz="1200" b="1" u="sng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390E64-2953-A399-280E-313C495BA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3862A-06DD-4DD7-B0AD-966549C4D9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86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To read:</a:t>
            </a:r>
          </a:p>
          <a:p>
            <a:r>
              <a:rPr lang="en-US" altLang="zh-TW" b="1" dirty="0"/>
              <a:t>Pretraining: Breaking Down the Modern LLM Training Pipeline</a:t>
            </a:r>
          </a:p>
          <a:p>
            <a:r>
              <a:rPr lang="en-US" altLang="zh-TW" dirty="0"/>
              <a:t>https://home.mlops.community/public/blogs/pretraining-breaking-down-the-modern-llm-training-pipeline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2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374FB-5B68-FDA9-7D9E-18154B516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09E3EB3-0DC9-F67A-B0EE-157EE0DC8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B867158-FFE3-3D6D-5C65-E99A9FA6C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作業要做甚麼</a:t>
            </a:r>
            <a:r>
              <a:rPr lang="en-US" altLang="zh-TW" dirty="0"/>
              <a:t>?</a:t>
            </a:r>
            <a:r>
              <a:rPr lang="zh-TW" altLang="en-US" dirty="0"/>
              <a:t> 我們用 </a:t>
            </a:r>
            <a:r>
              <a:rPr lang="en-US" altLang="zh-TW" dirty="0" err="1"/>
              <a:t>HuggingFace</a:t>
            </a:r>
            <a:r>
              <a:rPr lang="en-US" altLang="zh-TW" dirty="0"/>
              <a:t> TRL</a:t>
            </a:r>
          </a:p>
          <a:p>
            <a:r>
              <a:rPr lang="zh-TW" altLang="en-US" dirty="0"/>
              <a:t>可能更有效率的 </a:t>
            </a:r>
            <a:r>
              <a:rPr lang="en-US" altLang="zh-TW" dirty="0" err="1"/>
              <a:t>Unsloth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如果說預訓練是學習「世界是什麼樣的」，那麼 </a:t>
            </a:r>
            <a:r>
              <a:rPr lang="en-US" altLang="zh-TW" dirty="0"/>
              <a:t>SFT </a:t>
            </a:r>
            <a:r>
              <a:rPr lang="zh-TW" altLang="en-US" dirty="0"/>
              <a:t>就是學習「你應該如何回應」。</a:t>
            </a:r>
            <a:endParaRPr lang="en-US" altLang="zh-TW" dirty="0"/>
          </a:p>
          <a:p>
            <a:r>
              <a:rPr lang="zh-TW" altLang="en-US" dirty="0"/>
              <a:t>大型語言模型 </a:t>
            </a:r>
            <a:r>
              <a:rPr lang="en-US" altLang="zh-TW" dirty="0"/>
              <a:t>(Large Language Models, LLMs) </a:t>
            </a:r>
            <a:r>
              <a:rPr lang="zh-TW" altLang="en-US" dirty="0"/>
              <a:t>的研發過程，可以被視為一場精密的「教育體系」。這個比喻不僅是為了生動，它精確地反映了模型在打造過程中，其</a:t>
            </a:r>
            <a:r>
              <a:rPr lang="zh-TW" altLang="en-US" i="1" dirty="0"/>
              <a:t>控制權轉移</a:t>
            </a:r>
            <a:r>
              <a:rPr lang="zh-TW" altLang="en-US" dirty="0"/>
              <a:t>與</a:t>
            </a:r>
            <a:r>
              <a:rPr lang="zh-TW" altLang="en-US" i="1" dirty="0"/>
              <a:t>專業化</a:t>
            </a:r>
            <a:r>
              <a:rPr lang="zh-TW" altLang="en-US" dirty="0"/>
              <a:t>的演進。</a:t>
            </a:r>
          </a:p>
          <a:p>
            <a:r>
              <a:rPr lang="zh-TW" altLang="en-US" b="1" dirty="0"/>
              <a:t>預訓練 </a:t>
            </a:r>
            <a:r>
              <a:rPr lang="en-US" altLang="zh-TW" b="1" dirty="0"/>
              <a:t>(Pre-training):</a:t>
            </a:r>
            <a:r>
              <a:rPr lang="zh-TW" altLang="en-US" dirty="0"/>
              <a:t> 這相當於模型的「基礎通識教育」。如同一個孩子從出生到高中畢業，被動地吸收全人類的文化與知識總和。此階段的目標是建立廣泛的「基礎學科知識」，包括通用語言能力和世界常識 。   </a:t>
            </a:r>
          </a:p>
          <a:p>
            <a:r>
              <a:rPr lang="zh-TW" altLang="en-US" b="1" dirty="0"/>
              <a:t>監督式微調 </a:t>
            </a:r>
            <a:r>
              <a:rPr lang="en-US" altLang="zh-TW" b="1" dirty="0"/>
              <a:t>(Supervised Fine-tuning, SFT):</a:t>
            </a:r>
            <a:r>
              <a:rPr lang="zh-TW" altLang="en-US" dirty="0"/>
              <a:t> 這好比的「大學專業技能訓練」。模型從一個什麼都懂、但沒有特定「專業」的通才，轉變為學會一個「明確的專業方向」</a:t>
            </a:r>
            <a:r>
              <a:rPr lang="en-US" altLang="zh-TW" dirty="0"/>
              <a:t>——</a:t>
            </a:r>
            <a:r>
              <a:rPr lang="zh-TW" altLang="en-US" dirty="0"/>
              <a:t>即如何遵循人類指令 。   </a:t>
            </a:r>
          </a:p>
          <a:p>
            <a:r>
              <a:rPr lang="zh-TW" altLang="en-US" b="1" dirty="0"/>
              <a:t>強化學習 </a:t>
            </a:r>
            <a:r>
              <a:rPr lang="en-US" altLang="zh-TW" b="1" dirty="0"/>
              <a:t>(Reinforcement Learning, RL):</a:t>
            </a:r>
            <a:r>
              <a:rPr lang="zh-TW" altLang="en-US" dirty="0"/>
              <a:t> 這堪稱的「社會化與價值觀塑造」。模型進入社會後，學習的不僅是知識，更是隱含的人類偏好、互動禮儀，以及複雜的價值判斷，即什麼是「好」的回答，什麼是「不應該」說的 。</a:t>
            </a: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E07F6D-4D99-5E96-E2E6-6F3532075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63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水的</a:t>
            </a:r>
            <a:r>
              <a:rPr lang="zh-TW" altLang="en-US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沸點</a:t>
            </a:r>
            <a:r>
              <a:rPr lang="zh-CN" altLang="en-US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是</a:t>
            </a:r>
            <a:r>
              <a:rPr lang="zh-CN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摄氏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一百</a:t>
            </a:r>
            <a:r>
              <a:rPr lang="zh-CN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度</a:t>
            </a:r>
            <a:endParaRPr lang="nn-NO" altLang="zh-TW" b="0" i="0" u="none" strike="noStrike" dirty="0">
              <a:effectLst/>
              <a:latin typeface="-apple-syste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altLang="zh-TW" b="0" i="0" u="none" strike="noStrike" dirty="0">
              <a:effectLst/>
              <a:latin typeface="-apple-system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C419D-4325-406C-8865-343A94802E9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98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3319D-1AC1-8670-29ED-AAD93FEB5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0A71A78-1C02-4108-5C17-D2377DFAB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94A5F6D-9AEE-C36D-48C9-FD015B88A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15 x 10^12</a:t>
            </a:r>
          </a:p>
          <a:p>
            <a:r>
              <a:rPr lang="en-US" altLang="zh-TW" dirty="0"/>
              <a:t>15 x 10^9 pages</a:t>
            </a:r>
          </a:p>
          <a:p>
            <a:r>
              <a:rPr lang="en-US" altLang="zh-TW" dirty="0"/>
              <a:t>1 page 0.1 mm (100 </a:t>
            </a:r>
            <a:r>
              <a:rPr lang="zh-TW" altLang="en-US" dirty="0"/>
              <a:t>張紙 </a:t>
            </a:r>
            <a:r>
              <a:rPr lang="en-US" altLang="zh-TW" dirty="0"/>
              <a:t>1 </a:t>
            </a:r>
            <a:r>
              <a:rPr lang="zh-TW" altLang="en-US" dirty="0"/>
              <a:t>公分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15 x 10^7 </a:t>
            </a:r>
            <a:r>
              <a:rPr lang="zh-TW" altLang="en-US" dirty="0"/>
              <a:t>公分</a:t>
            </a:r>
            <a:endParaRPr lang="en-US" altLang="zh-TW" dirty="0"/>
          </a:p>
          <a:p>
            <a:r>
              <a:rPr lang="en-US" altLang="zh-TW" dirty="0"/>
              <a:t>15 x 10^5 </a:t>
            </a:r>
            <a:r>
              <a:rPr lang="zh-TW" altLang="en-US" dirty="0"/>
              <a:t>公尺</a:t>
            </a:r>
            <a:endParaRPr lang="en-US" altLang="zh-TW" dirty="0"/>
          </a:p>
          <a:p>
            <a:r>
              <a:rPr lang="en-US" altLang="zh-TW" dirty="0"/>
              <a:t>15 x 10^2 = 1500 </a:t>
            </a:r>
            <a:r>
              <a:rPr lang="zh-TW" altLang="en-US" dirty="0"/>
              <a:t>公里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D8CD5D-EBA0-117D-39B2-87A4023C52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5E17-25C2-4855-B867-7115EE171D5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62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533599-1110-9102-2C80-5F1DBBBDD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B144345-9A28-78E8-8461-041A836F1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44DE92-3249-2FEA-113C-55CC8C7A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2FF2DF-6A8E-0068-6F67-35350D9D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21BA1F-C16B-1A66-8D6F-5C14C962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29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630A60-9AE5-0819-E55E-BBC64D6B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2CD5E58-CC8D-ACEF-B54B-D0EC85143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FEACEC-3EA9-51BA-3851-705A35E4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B2CBF6-A383-6CB7-96A4-5AE3B64C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A6F90B-2041-6420-9C04-83535152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95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4E49358-DAF0-46CE-0071-77D1A4043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24176D1-1353-8C10-46F6-488BC5885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BC28FF-A978-5BE2-9041-200C90F3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F0B126-EE2E-E673-4591-097D37B8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8F0B2C-D623-68C5-580B-DBCDC4FF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70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276D18-8AF8-3210-5D22-2A02A8341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488D28-8EC1-AA15-2D2E-D792DEDB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0E74B6-D381-E0CB-E60C-67D7EB4E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A47B60-0A83-B30C-91D4-A13464D2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691F52-6D05-B0F7-039C-831309E6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96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35923A-B700-DBAC-892F-1C59A03A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600F42-ED29-A704-4D2B-34361DE7D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B3EADE-986A-CF6F-0C7D-0C16DEFE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82806D-5EF9-73C8-806A-175B1A40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CBB4EC-AA82-EDFA-FB43-87E98C28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37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AC3183-B270-BC12-3103-BEF9D7C2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123D28-1A9F-06F7-AC65-AD01C5B84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D1FB8E-EF7D-5D7D-603D-9AEEA6C2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379877-6F4A-624D-7102-C2246B03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42E51E-B673-EF51-B8AF-BDC0382B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85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F71A11-3CAD-4988-E1CE-9115EDAC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AE74F9-C14A-2B0E-F2CA-4032E4FE0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980CEA8-15A7-8227-57E7-99F04F415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DDA390-D3DE-72A5-ED29-E1CFD1C7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2DCABC-8C15-F8B6-5C9B-BABC9C3D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9E830F-39BB-4AB3-7397-20F1D0B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33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049EBA-A9B4-85C8-8277-6C243243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316BED-A806-D155-B397-8E7C4DA30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1CA8F79-508E-5A4D-18AF-43F27EB75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EF99D52-87CE-B70A-EFCD-48996CF3D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6F3BDA-4F26-9D73-569E-2AA8BA283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CAFBB26-FE9D-408D-2864-95940728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76B4950-AA70-62E5-1B0C-770F2087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1FA22A2-7DFE-F922-02CA-5CA89F84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52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1DD2F1-F112-1B13-28AD-8A5AFCA1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A3582F-E9AB-1424-A0C6-D4D15AC8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4D921C2-88A5-C3A3-1577-3A08415C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8000E1F-B58E-DF2C-FAE7-BF51C134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790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DD4DCB7-7D88-D4BB-F2C4-9910B203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9B20232-998E-F212-D499-D095CF2B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55F329-0DA0-6349-A585-BC43E74D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593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F4F1C4-13D7-DD5F-67D1-3A1720B2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0B73B4-93AD-0406-E977-03D95295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4DFA3BE-FC20-96A8-0290-80425E8E8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2A3077-704A-0776-4583-54F0D08C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647D92-FFF8-7E2F-60A6-D5C06B7B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3E928C-24BE-FCA9-6986-83B45BC5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48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55DC4C-8956-2E92-2843-4966BB2F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F16150-C313-A9E0-ADB5-039848F7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E30089-589F-7296-EA1E-87249B38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09B579-DEED-E8FC-FA9D-A5F04348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63BD6E-D4B6-6B4C-EBDF-FB356043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332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379F65-D85D-1569-776A-5D50339E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C76B3E-9987-4255-76F6-ADB2B3218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B75A793-9596-5431-98FA-9EC03FE7B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02B4CB-3CD4-4891-FD20-1D355D4D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9E007D-F5C1-238D-5468-E5279E8B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BD1AC96-C317-62F4-1AD3-E56177AB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24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7A22C7-B59E-F13C-BE35-2BC335EB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FB4801-421B-852C-4397-621A12B48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F8B0DC-6686-D957-ED3C-22E32C39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EB49BD-4D9F-6875-D989-D64A239C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AE7309-9916-09B5-86E9-1410AB31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107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C0C58CE-480F-0F8B-655D-08439B186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313D72A-957E-2806-98A9-7FC62EF8E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56B82C-4C3B-6618-67F2-F732771A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6EB002-B011-C510-B173-904FB6C7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62557A-E2AB-C162-DEE0-BBB0D08E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770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235691-F42F-A809-B7E4-007FFD626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40CFDDA-EAC3-4080-4D93-A65027108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0AD517-DD75-D7DB-B7CB-2C7B1E3E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B13A1D-BE4C-EC2D-985E-093EB5D9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94E8A6-5E75-1E3C-6941-160A5C5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964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D22E44-3549-8C90-D0A7-E6F55037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768175-BC7D-2418-FFFA-645BE00B0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65F385-A46A-64D1-5BBD-479BBD1D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3E64E4-D6ED-AC0D-7601-D1954C59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3B6441-CC4C-5903-6C8F-0A466D1A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945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78D94C-F3E5-4BF8-56C2-EB7844B9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BBA7E1-180A-3908-8B7B-0A02C9AAF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BFC199-E3B6-A581-30D2-154BEF32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17E92F-5039-8259-DA9B-D3217D94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64BAE7-7A63-3D45-CD4C-9D65CED0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912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99A3DA-971B-F298-796F-9C9F808F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F96DB5-6846-02C2-86A1-7FA4938FF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7D4361-B831-7BF2-AC91-FEEC12A21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D7A4DF-29FD-BE28-566D-AD570137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097FC8-D320-0F5A-E274-5A5A65C0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034C52-128B-05AC-71BD-F1EC233E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360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65DB27-400B-360E-2DE4-9BB8CC8A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E0A143-EFE2-504D-CCCA-01EBF9BD3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8F1265-82D0-714F-FF51-2F93DB482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E01D76-223D-A1F1-4D25-DE61284C1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0040099-37C1-894E-FC07-D41702E32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BC4296D-AFD7-EB0E-8767-17939DBA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8836DAC-07AD-0A38-CCB9-AB4BC032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95E2A26-F19C-B81D-AA5C-DF11DD6E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143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0F04C2-275A-748D-5FF7-96A45F69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9302F5-93D0-C8DE-FB0C-772E5D8D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F7F59BD-6747-B498-A3CA-A190B746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AF70142-FC3F-59B7-7064-707EF150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854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727395A-5116-B005-6869-13C9AAE0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DD35541-2024-14C6-E617-10437DE8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A68622-482A-233A-C94A-27EE290F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30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BA5F42-2D91-212E-BDC3-D3A6B6CD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395C2CF-C99F-2FF0-7030-D437566B3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20A096-0B41-E239-2CD6-EBE799A8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013761-213B-BBF2-589B-A740A3D3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7B6D64-8D13-D73E-933C-AF446C9C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060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9BCE45-A4FC-1360-43B6-2067D197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685AC6-806F-6DE0-CC5E-4587E6E0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2F6FA14-3AE1-1F88-3F80-F7A27F9F0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405B9D-C08A-78B1-7129-98017675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19A10E-4675-BC19-F744-DD16C71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19A133-EEA8-DC52-3E71-17AC8FF9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718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D11C12-262E-9FE2-CFC7-B2B9BEDA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3FA279A-FDA6-BD36-9CF1-AC486B6F5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6182A4D-2E94-9444-9E23-F889C718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D082348-11D0-13BB-DB56-7E465E3D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336BC55-6B3B-2CF0-C781-9B2799A7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F1C77F-D72F-DA5E-B1E6-D239D7E3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515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47264-F39F-7C4B-627C-434D4122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7909FD-0A0C-9218-2240-E4A49D9B6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F878BC-184B-3BFB-A218-E5BE3C56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D0D806-4DBC-DC0A-9B86-0BE74939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E5CB1A-72A5-A41E-8B12-5DD959F0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529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0C5402D-053F-2ED8-C066-D8FC74A0A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6EB261B-18BE-FB59-7B05-7CA205A02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54D1A3-CB05-14EF-859A-A9E65662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7D1D8E-99DB-CBAC-449F-8592BCBC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E1E5D9-3EEA-F1FF-1A51-0D54C088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236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580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169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092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796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8443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2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4B6CAD-764A-6D99-B230-F6FFDEB8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4765D1-43B1-C025-CA31-83833027D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A19FD9-48DC-CBE8-310A-4B525FDD7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4905589-FEB4-B422-49CE-D78E39A6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10B6CA-FD8D-500F-4A7B-B8020B85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D92CA0-7AC9-9A23-6352-C59CB4DE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489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433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684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630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585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624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584-6B7D-4C0F-93CF-3AE5A52848DD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175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A786-9B72-42A4-B1A9-71E74ABFC450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722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654D-6974-4F77-B2D7-3111CC3BF50B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582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B98C-3CE7-494C-96AA-3AFC0BB64239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179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D428-42A0-44E4-B578-C2453D0F9D68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90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3ED5CE-037C-F144-5426-1F6CD52D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3B6641-F79A-A952-E55F-753B2B17D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25A925F-E258-1AFA-987E-4B02D9E01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64BF61C-CB3D-2FF6-F82F-D328CEDCA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11A1BA3-6104-94BC-3C0E-8155928C1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224D5D3-8A7B-7691-0380-047E8764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2401A73-F5DE-B97C-EF52-9CC2D95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FC48024-9182-308E-1528-34DBB312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783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856E-1D78-4D10-9CD2-5D6BDF349CA2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054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9941-C6E2-442C-9BDD-DE41153CC198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521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61B-B58D-4AB1-826A-9A9DD689488D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209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ACA8-9ED1-4AFF-A990-8B340B5D9590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377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D10C-2925-42CA-92A3-401FAF2364FD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814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EE11-AB71-4DA6-AF1A-971E253E1658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097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013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243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670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42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F8B2C4-8765-046B-F610-8609E1FD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695BB9A-135D-EB82-D344-6506BD37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BE09C6-931F-E22E-DC62-8A0E0A10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2934A22-81B6-1B5F-2CE7-D4AF5BA6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1308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9069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836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797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6519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0326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055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98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94639D9-AA9A-F348-9D88-31A1C35D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58E52BD-3BA6-AB9D-07DB-0F9869CE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C6C059A-A6A1-6A4C-33FF-772B8FFC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43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7C1327-F473-7FC4-EC55-0AC251D8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ADFAA7-3574-CDAC-2108-5781EFBA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69E0FC-8485-D084-B6FB-B14653D79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BDF1D8-108A-B2C7-B7CC-828F2C71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541B054-8CE5-3D17-372B-A60757CA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AD5B3F-25C1-65F7-B1BD-31DB89D8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32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FDACB-E184-AACE-DB07-287080CF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03BB50C-C142-88DF-CB11-B4F72C08D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B10DD9E-CB26-9F3F-7618-A55D47E3B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CAB833-0DA3-91A3-47FF-6A35B607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B228B5-44D7-A2D8-B5A2-6088DCF6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97778F-2728-752D-6620-A98FED50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24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4A8A01D-2B3F-E58F-958E-7DFFA00A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885FB6-E868-D1F9-406D-DDA6E240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23A1B2-7CE7-6B78-6D58-A8C680444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9C2AC6-0F80-4916-9F32-9BD3FED8D488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440F5E-71C9-6E98-DCEA-BD1959729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9B5D41-60D5-BEDB-E4C9-88D076620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404064-F5B2-4544-AE8A-04D5C55E9B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54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CC11665-F41D-5792-9F1B-49732014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02CE02-8BD9-BCE7-A470-F7D23CE16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1C141D-AD1E-876B-7A86-43906293D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7E5A2C-61D9-448D-B648-4F277BE48E59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8DC41E-AEEC-6985-C677-044E79227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1A52E1-353F-644F-FF53-442A676CF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41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62CF3F-91F0-6FFF-1D7E-9E8CF05D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4D918A-A6BB-A1B3-E21F-2CFCB87A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607416-951F-237B-9FED-B173417BB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8FDA-2815-470A-A7E9-0FE4F9AEFE0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22CCBA-BBF4-A63E-EB16-9480F3AA0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057B28-DBDA-7ABC-AD33-43DD4A4C8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04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F477-10EE-496D-83CC-39457AE0EF5B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3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675E2-EE44-4E6D-8BBB-0BD046427371}" type="datetime1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13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7FEFA-9FE3-429C-A13F-B319908EF96E}" type="datetimeFigureOut">
              <a:rPr lang="zh-TW" altLang="en-US" smtClean="0"/>
              <a:t>2025/11/14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F8F3-F3DA-45A2-9323-04A5F08A29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52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1.png"/><Relationship Id="rId7" Type="http://schemas.openxmlformats.org/officeDocument/2006/relationships/image" Target="../media/image46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0.png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40.sv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9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40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0.png"/><Relationship Id="rId5" Type="http://schemas.openxmlformats.org/officeDocument/2006/relationships/image" Target="../media/image830.png"/><Relationship Id="rId4" Type="http://schemas.openxmlformats.org/officeDocument/2006/relationships/image" Target="../media/image82.sv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2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83.png"/><Relationship Id="rId4" Type="http://schemas.openxmlformats.org/officeDocument/2006/relationships/image" Target="../media/image8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7.png"/><Relationship Id="rId7" Type="http://schemas.openxmlformats.org/officeDocument/2006/relationships/image" Target="../media/image82.svg"/><Relationship Id="rId12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11" Type="http://schemas.openxmlformats.org/officeDocument/2006/relationships/image" Target="../media/image90.png"/><Relationship Id="rId10" Type="http://schemas.openxmlformats.org/officeDocument/2006/relationships/image" Target="../media/image83.png"/><Relationship Id="rId9" Type="http://schemas.openxmlformats.org/officeDocument/2006/relationships/image" Target="../media/image82.sv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7" Type="http://schemas.openxmlformats.org/officeDocument/2006/relationships/image" Target="../media/image10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5" Type="http://schemas.openxmlformats.org/officeDocument/2006/relationships/image" Target="../media/image90.png"/><Relationship Id="rId4" Type="http://schemas.openxmlformats.org/officeDocument/2006/relationships/image" Target="../media/image83.png"/><Relationship Id="rId9" Type="http://schemas.openxmlformats.org/officeDocument/2006/relationships/image" Target="../media/image82.sv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5" Type="http://schemas.openxmlformats.org/officeDocument/2006/relationships/image" Target="../media/image90.png"/><Relationship Id="rId4" Type="http://schemas.openxmlformats.org/officeDocument/2006/relationships/image" Target="../media/image83.png"/><Relationship Id="rId9" Type="http://schemas.openxmlformats.org/officeDocument/2006/relationships/image" Target="../media/image8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5" Type="http://schemas.openxmlformats.org/officeDocument/2006/relationships/image" Target="../media/image90.png"/><Relationship Id="rId4" Type="http://schemas.openxmlformats.org/officeDocument/2006/relationships/image" Target="../media/image83.png"/><Relationship Id="rId9" Type="http://schemas.openxmlformats.org/officeDocument/2006/relationships/image" Target="../media/image82.sv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9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5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0.png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人的臉孔, 人員, 男人 的圖片&#10;&#10;AI 產生的內容可能不正確。">
            <a:extLst>
              <a:ext uri="{FF2B5EF4-FFF2-40B4-BE49-F238E27FC236}">
                <a16:creationId xmlns:a16="http://schemas.microsoft.com/office/drawing/2014/main" id="{A944045C-C072-17BD-CEF5-49C13882E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8" y="0"/>
            <a:ext cx="7748168" cy="1133337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8A13614-4E86-2D0C-80A0-FC10115A0F32}"/>
              </a:ext>
            </a:extLst>
          </p:cNvPr>
          <p:cNvSpPr txBox="1"/>
          <p:nvPr/>
        </p:nvSpPr>
        <p:spPr>
          <a:xfrm>
            <a:off x="8809703" y="240114"/>
            <a:ext cx="3077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歡迎大家報名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ACML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66F2C6-884C-2CE8-32AA-B8BAEB805F2C}"/>
              </a:ext>
            </a:extLst>
          </p:cNvPr>
          <p:cNvSpPr txBox="1"/>
          <p:nvPr/>
        </p:nvSpPr>
        <p:spPr>
          <a:xfrm>
            <a:off x="8809703" y="5891277"/>
            <a:ext cx="307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14:23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</a:p>
        </p:txBody>
      </p:sp>
    </p:spTree>
    <p:extLst>
      <p:ext uri="{BB962C8B-B14F-4D97-AF65-F5344CB8AC3E}">
        <p14:creationId xmlns:p14="http://schemas.microsoft.com/office/powerpoint/2010/main" val="300515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EF51D-3C76-03E5-9A2D-52F3DE8FB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07E527-F585-DF95-420B-A6D707FA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大型語言模型的學習歷程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CB25C403-3CCF-8B77-2477-88F28A1C8BB4}"/>
              </a:ext>
            </a:extLst>
          </p:cNvPr>
          <p:cNvSpPr/>
          <p:nvPr/>
        </p:nvSpPr>
        <p:spPr>
          <a:xfrm>
            <a:off x="838200" y="2771775"/>
            <a:ext cx="2495550" cy="1657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0398C4A-D9D3-B750-1137-D453A249A08C}"/>
              </a:ext>
            </a:extLst>
          </p:cNvPr>
          <p:cNvSpPr/>
          <p:nvPr/>
        </p:nvSpPr>
        <p:spPr>
          <a:xfrm>
            <a:off x="4695825" y="2771775"/>
            <a:ext cx="2495550" cy="1657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SFT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420ED94-9DED-5D36-68A2-AC6B1CC9255C}"/>
              </a:ext>
            </a:extLst>
          </p:cNvPr>
          <p:cNvSpPr/>
          <p:nvPr/>
        </p:nvSpPr>
        <p:spPr>
          <a:xfrm>
            <a:off x="8686800" y="2771775"/>
            <a:ext cx="2495550" cy="1657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RLHF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A081D4F-4DBE-E58C-EC05-5A669E0BA2F3}"/>
              </a:ext>
            </a:extLst>
          </p:cNvPr>
          <p:cNvSpPr txBox="1"/>
          <p:nvPr/>
        </p:nvSpPr>
        <p:spPr>
          <a:xfrm>
            <a:off x="4124325" y="4564062"/>
            <a:ext cx="363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(Supervised Fine-Tuning)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4DC2F14-7FCE-5A71-148D-08E4460A4C6A}"/>
              </a:ext>
            </a:extLst>
          </p:cNvPr>
          <p:cNvSpPr txBox="1"/>
          <p:nvPr/>
        </p:nvSpPr>
        <p:spPr>
          <a:xfrm>
            <a:off x="8096250" y="4485907"/>
            <a:ext cx="363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(Reinforcement Learning with Human Feedback)</a:t>
            </a:r>
            <a:endParaRPr lang="zh-TW" altLang="en-US" sz="2400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D5B2EC95-E724-343A-D0B7-66080ABB7204}"/>
              </a:ext>
            </a:extLst>
          </p:cNvPr>
          <p:cNvCxnSpPr/>
          <p:nvPr/>
        </p:nvCxnSpPr>
        <p:spPr>
          <a:xfrm>
            <a:off x="3500437" y="3619500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201043B-FB16-CC21-2B50-F61C1695507F}"/>
              </a:ext>
            </a:extLst>
          </p:cNvPr>
          <p:cNvCxnSpPr/>
          <p:nvPr/>
        </p:nvCxnSpPr>
        <p:spPr>
          <a:xfrm>
            <a:off x="7329487" y="3619500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EE57EC1-E434-3C76-E25F-8EAA5F9A0527}"/>
              </a:ext>
            </a:extLst>
          </p:cNvPr>
          <p:cNvSpPr txBox="1"/>
          <p:nvPr/>
        </p:nvSpPr>
        <p:spPr>
          <a:xfrm>
            <a:off x="6324599" y="1679437"/>
            <a:ext cx="314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你應該如何回應</a:t>
            </a:r>
          </a:p>
        </p:txBody>
      </p:sp>
      <p:sp>
        <p:nvSpPr>
          <p:cNvPr id="14" name="右大括弧 13">
            <a:extLst>
              <a:ext uri="{FF2B5EF4-FFF2-40B4-BE49-F238E27FC236}">
                <a16:creationId xmlns:a16="http://schemas.microsoft.com/office/drawing/2014/main" id="{7B5D933B-8BFD-F052-1C66-506D61E21680}"/>
              </a:ext>
            </a:extLst>
          </p:cNvPr>
          <p:cNvSpPr/>
          <p:nvPr/>
        </p:nvSpPr>
        <p:spPr>
          <a:xfrm rot="16200000">
            <a:off x="7751117" y="-1077924"/>
            <a:ext cx="461664" cy="7124702"/>
          </a:xfrm>
          <a:prstGeom prst="rightBrace">
            <a:avLst>
              <a:gd name="adj1" fmla="val 4355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075186F-08E9-62E9-1837-5A1858F37567}"/>
              </a:ext>
            </a:extLst>
          </p:cNvPr>
          <p:cNvSpPr txBox="1"/>
          <p:nvPr/>
        </p:nvSpPr>
        <p:spPr>
          <a:xfrm>
            <a:off x="8636793" y="1198928"/>
            <a:ext cx="185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Alignment</a:t>
            </a:r>
            <a:endParaRPr lang="zh-TW" altLang="en-US" sz="28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DA551B4-FD08-10B9-4887-57CC279F64F4}"/>
              </a:ext>
            </a:extLst>
          </p:cNvPr>
          <p:cNvSpPr txBox="1"/>
          <p:nvPr/>
        </p:nvSpPr>
        <p:spPr>
          <a:xfrm>
            <a:off x="4695825" y="5237471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人類提供標準答案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E2C8E21-CF76-E7F4-AC57-91BF2D6229CA}"/>
              </a:ext>
            </a:extLst>
          </p:cNvPr>
          <p:cNvSpPr txBox="1"/>
          <p:nvPr/>
        </p:nvSpPr>
        <p:spPr>
          <a:xfrm>
            <a:off x="8655842" y="5237471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人類僅提供回饋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CC35ED8-B238-A29B-B272-7B2A753ABC70}"/>
              </a:ext>
            </a:extLst>
          </p:cNvPr>
          <p:cNvSpPr txBox="1"/>
          <p:nvPr/>
        </p:nvSpPr>
        <p:spPr>
          <a:xfrm>
            <a:off x="585787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學齡前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EB96F74-3821-6749-6970-942AE01817C7}"/>
              </a:ext>
            </a:extLst>
          </p:cNvPr>
          <p:cNvSpPr txBox="1"/>
          <p:nvPr/>
        </p:nvSpPr>
        <p:spPr>
          <a:xfrm>
            <a:off x="4429125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上學校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4F6DD62-70F4-154A-74B5-9CE56EC09220}"/>
              </a:ext>
            </a:extLst>
          </p:cNvPr>
          <p:cNvSpPr txBox="1"/>
          <p:nvPr/>
        </p:nvSpPr>
        <p:spPr>
          <a:xfrm>
            <a:off x="8541542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出社會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31A2816C-060D-6618-A007-CEBBB431D84E}"/>
              </a:ext>
            </a:extLst>
          </p:cNvPr>
          <p:cNvSpPr/>
          <p:nvPr/>
        </p:nvSpPr>
        <p:spPr>
          <a:xfrm>
            <a:off x="507210" y="1570131"/>
            <a:ext cx="3143250" cy="4922744"/>
          </a:xfrm>
          <a:prstGeom prst="roundRect">
            <a:avLst>
              <a:gd name="adj" fmla="val 761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86431B9-0609-6140-042F-0F43732E002E}"/>
              </a:ext>
            </a:extLst>
          </p:cNvPr>
          <p:cNvSpPr txBox="1"/>
          <p:nvPr/>
        </p:nvSpPr>
        <p:spPr>
          <a:xfrm>
            <a:off x="902492" y="2131874"/>
            <a:ext cx="249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熟悉人類語言</a:t>
            </a:r>
          </a:p>
        </p:txBody>
      </p:sp>
    </p:spTree>
    <p:extLst>
      <p:ext uri="{BB962C8B-B14F-4D97-AF65-F5344CB8AC3E}">
        <p14:creationId xmlns:p14="http://schemas.microsoft.com/office/powerpoint/2010/main" val="258357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6DAB0A90-460B-034F-DA73-B83AEB4589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RLHF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RLAIF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6DAB0A90-460B-034F-DA73-B83AEB458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EF5DBB3B-00F6-9C97-8EC9-10511D2E3F69}"/>
              </a:ext>
            </a:extLst>
          </p:cNvPr>
          <p:cNvSpPr txBox="1"/>
          <p:nvPr/>
        </p:nvSpPr>
        <p:spPr>
          <a:xfrm>
            <a:off x="8322787" y="285346"/>
            <a:ext cx="3852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https://arxiv.org/abs/2212.08073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https://arxiv.org/abs/2304.03277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https://arxiv.org/abs/2309.00267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https://arxiv.org/abs/2401.10020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EF6DC0E-D815-2C6D-603F-70749780FA9F}"/>
              </a:ext>
            </a:extLst>
          </p:cNvPr>
          <p:cNvSpPr/>
          <p:nvPr/>
        </p:nvSpPr>
        <p:spPr>
          <a:xfrm>
            <a:off x="3486449" y="2129602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AFD6351-9505-1F96-023F-F34A1F7A74E8}"/>
              </a:ext>
            </a:extLst>
          </p:cNvPr>
          <p:cNvSpPr txBox="1"/>
          <p:nvPr/>
        </p:nvSpPr>
        <p:spPr>
          <a:xfrm>
            <a:off x="838200" y="2251179"/>
            <a:ext cx="1887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台灣最高的山是那座？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276C9EF-04CD-4F61-DF85-17B9CBBF0D56}"/>
              </a:ext>
            </a:extLst>
          </p:cNvPr>
          <p:cNvCxnSpPr>
            <a:cxnSpLocks/>
          </p:cNvCxnSpPr>
          <p:nvPr/>
        </p:nvCxnSpPr>
        <p:spPr>
          <a:xfrm>
            <a:off x="2666949" y="2666678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6A5CAF1A-0E9D-405A-3DEF-26922342D599}"/>
              </a:ext>
            </a:extLst>
          </p:cNvPr>
          <p:cNvSpPr txBox="1"/>
          <p:nvPr/>
        </p:nvSpPr>
        <p:spPr>
          <a:xfrm>
            <a:off x="6361553" y="1893584"/>
            <a:ext cx="168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C7B4AFF-21C5-4FB9-5DB5-E02622EDA746}"/>
              </a:ext>
            </a:extLst>
          </p:cNvPr>
          <p:cNvSpPr txBox="1"/>
          <p:nvPr/>
        </p:nvSpPr>
        <p:spPr>
          <a:xfrm>
            <a:off x="6346861" y="2975014"/>
            <a:ext cx="22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我不知道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BF39D097-CB03-228E-1E7C-188310477045}"/>
              </a:ext>
            </a:extLst>
          </p:cNvPr>
          <p:cNvCxnSpPr>
            <a:cxnSpLocks/>
          </p:cNvCxnSpPr>
          <p:nvPr/>
        </p:nvCxnSpPr>
        <p:spPr>
          <a:xfrm>
            <a:off x="5806161" y="2129602"/>
            <a:ext cx="0" cy="548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FC11D50-D5F3-53F7-72AE-4E668BB782B6}"/>
              </a:ext>
            </a:extLst>
          </p:cNvPr>
          <p:cNvCxnSpPr>
            <a:cxnSpLocks/>
          </p:cNvCxnSpPr>
          <p:nvPr/>
        </p:nvCxnSpPr>
        <p:spPr>
          <a:xfrm>
            <a:off x="5851577" y="3195577"/>
            <a:ext cx="4952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EE0BC7E8-3215-2387-7A4F-3A4DFCC6792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180430" y="2666678"/>
            <a:ext cx="653563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C486CC95-8C5F-F6BA-5C04-9B0555793ECE}"/>
              </a:ext>
            </a:extLst>
          </p:cNvPr>
          <p:cNvCxnSpPr>
            <a:cxnSpLocks/>
          </p:cNvCxnSpPr>
          <p:nvPr/>
        </p:nvCxnSpPr>
        <p:spPr>
          <a:xfrm>
            <a:off x="5833993" y="2129602"/>
            <a:ext cx="4952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FDA171CE-ADC6-D804-7F6B-11697AB76A29}"/>
              </a:ext>
            </a:extLst>
          </p:cNvPr>
          <p:cNvCxnSpPr>
            <a:cxnSpLocks/>
          </p:cNvCxnSpPr>
          <p:nvPr/>
        </p:nvCxnSpPr>
        <p:spPr>
          <a:xfrm>
            <a:off x="5806161" y="2630201"/>
            <a:ext cx="0" cy="5970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形 16" descr="困惑的人 以實心填滿">
            <a:extLst>
              <a:ext uri="{FF2B5EF4-FFF2-40B4-BE49-F238E27FC236}">
                <a16:creationId xmlns:a16="http://schemas.microsoft.com/office/drawing/2014/main" id="{43E3D961-C995-01B6-078C-51E787E40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7311" y="2240209"/>
            <a:ext cx="914400" cy="914400"/>
          </a:xfrm>
          <a:prstGeom prst="rect">
            <a:avLst/>
          </a:prstGeom>
        </p:spPr>
      </p:pic>
      <p:grpSp>
        <p:nvGrpSpPr>
          <p:cNvPr id="27" name="群組 26">
            <a:extLst>
              <a:ext uri="{FF2B5EF4-FFF2-40B4-BE49-F238E27FC236}">
                <a16:creationId xmlns:a16="http://schemas.microsoft.com/office/drawing/2014/main" id="{A7C6248E-4323-901F-4D8D-604FC8DF2048}"/>
              </a:ext>
            </a:extLst>
          </p:cNvPr>
          <p:cNvGrpSpPr/>
          <p:nvPr/>
        </p:nvGrpSpPr>
        <p:grpSpPr>
          <a:xfrm>
            <a:off x="9673255" y="2374574"/>
            <a:ext cx="1089395" cy="707602"/>
            <a:chOff x="10050804" y="3074054"/>
            <a:chExt cx="1089395" cy="707602"/>
          </a:xfrm>
        </p:grpSpPr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FE00DD0F-D673-834C-1C2F-A0856F6C85D1}"/>
                </a:ext>
              </a:extLst>
            </p:cNvPr>
            <p:cNvCxnSpPr/>
            <p:nvPr/>
          </p:nvCxnSpPr>
          <p:spPr>
            <a:xfrm>
              <a:off x="10050804" y="3074054"/>
              <a:ext cx="1062403" cy="69393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24A1A970-F344-47C2-43F0-18CCBBAF3C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77796" y="3087723"/>
              <a:ext cx="1062403" cy="69393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5FF0790-D6ED-8165-448D-2A4AA0033965}"/>
              </a:ext>
            </a:extLst>
          </p:cNvPr>
          <p:cNvSpPr/>
          <p:nvPr/>
        </p:nvSpPr>
        <p:spPr>
          <a:xfrm>
            <a:off x="5385902" y="5141479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BC6F350F-8D2B-95BD-1B72-69D54DCDAE95}"/>
              </a:ext>
            </a:extLst>
          </p:cNvPr>
          <p:cNvSpPr/>
          <p:nvPr/>
        </p:nvSpPr>
        <p:spPr>
          <a:xfrm>
            <a:off x="3017164" y="5152926"/>
            <a:ext cx="1693981" cy="1097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D899895-4DC8-D4FE-3D8E-DD0B8D1DC95A}"/>
              </a:ext>
            </a:extLst>
          </p:cNvPr>
          <p:cNvSpPr txBox="1"/>
          <p:nvPr/>
        </p:nvSpPr>
        <p:spPr>
          <a:xfrm>
            <a:off x="1955503" y="5440158"/>
            <a:ext cx="106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=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A695A04-84C9-4F67-23A4-60BCF1A16895}"/>
              </a:ext>
            </a:extLst>
          </p:cNvPr>
          <p:cNvSpPr txBox="1"/>
          <p:nvPr/>
        </p:nvSpPr>
        <p:spPr>
          <a:xfrm>
            <a:off x="7206347" y="5706706"/>
            <a:ext cx="420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生成困難、批評相對容易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1E651-73E8-2E5F-8D9C-6AB25253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131" y="2869305"/>
            <a:ext cx="758714" cy="7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CBCBADA6-7F66-B2CC-1E66-E140255C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131" y="1813608"/>
            <a:ext cx="740134" cy="7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82AC255C-EF48-4AA9-01FF-3AD0C4A8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56" y="34539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B1A39655-5C70-1890-7778-6FD7ECD59BE1}"/>
              </a:ext>
            </a:extLst>
          </p:cNvPr>
          <p:cNvSpPr txBox="1"/>
          <p:nvPr/>
        </p:nvSpPr>
        <p:spPr>
          <a:xfrm>
            <a:off x="8707642" y="4670256"/>
            <a:ext cx="2993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Reward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B5AEBDB0-4900-7233-ECFA-C9E5D35DD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2" y="50580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B232EC31-A0FC-B36A-D358-6FE1A6323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02" y="35423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324FD7AF-0178-0FE8-A425-83AA7A555C3F}"/>
              </a:ext>
            </a:extLst>
          </p:cNvPr>
          <p:cNvSpPr txBox="1"/>
          <p:nvPr/>
        </p:nvSpPr>
        <p:spPr>
          <a:xfrm>
            <a:off x="3064069" y="3981275"/>
            <a:ext cx="2993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C76EEE81-13EE-2D4F-3842-93254FA3AC6B}"/>
              </a:ext>
            </a:extLst>
          </p:cNvPr>
          <p:cNvCxnSpPr>
            <a:cxnSpLocks/>
          </p:cNvCxnSpPr>
          <p:nvPr/>
        </p:nvCxnSpPr>
        <p:spPr>
          <a:xfrm>
            <a:off x="6830332" y="4153723"/>
            <a:ext cx="25803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6199189C-A508-27FD-216F-587C2DAFF010}"/>
              </a:ext>
            </a:extLst>
          </p:cNvPr>
          <p:cNvSpPr txBox="1"/>
          <p:nvPr/>
        </p:nvSpPr>
        <p:spPr>
          <a:xfrm>
            <a:off x="-92394" y="6250610"/>
            <a:ext cx="2993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Reward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FE2B6F1C-0104-9957-C337-73DD6C1692A4}"/>
              </a:ext>
            </a:extLst>
          </p:cNvPr>
          <p:cNvSpPr txBox="1"/>
          <p:nvPr/>
        </p:nvSpPr>
        <p:spPr>
          <a:xfrm>
            <a:off x="4489703" y="5451923"/>
            <a:ext cx="106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=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18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2" grpId="0"/>
      <p:bldP spid="35" grpId="0"/>
      <p:bldP spid="38" grpId="0"/>
      <p:bldP spid="42" grpId="0"/>
      <p:bldP spid="4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BFF45581-C4D6-8646-CD8A-D58FD5E33BAD}"/>
              </a:ext>
            </a:extLst>
          </p:cNvPr>
          <p:cNvSpPr txBox="1"/>
          <p:nvPr/>
        </p:nvSpPr>
        <p:spPr>
          <a:xfrm>
            <a:off x="822053" y="988365"/>
            <a:ext cx="277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第一階段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BA35FC-7EF7-1E95-176B-158C83CD1D36}"/>
              </a:ext>
            </a:extLst>
          </p:cNvPr>
          <p:cNvSpPr txBox="1"/>
          <p:nvPr/>
        </p:nvSpPr>
        <p:spPr>
          <a:xfrm>
            <a:off x="805182" y="2815642"/>
            <a:ext cx="277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第二階段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4FA719F-1466-D39B-D284-3644E4B0CC58}"/>
              </a:ext>
            </a:extLst>
          </p:cNvPr>
          <p:cNvSpPr txBox="1"/>
          <p:nvPr/>
        </p:nvSpPr>
        <p:spPr>
          <a:xfrm>
            <a:off x="7533068" y="1172193"/>
            <a:ext cx="305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：人工智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E5F1B2D-0A84-77F8-54E0-E7F04EA836D9}"/>
              </a:ext>
            </a:extLst>
          </p:cNvPr>
          <p:cNvSpPr txBox="1"/>
          <p:nvPr/>
        </p:nvSpPr>
        <p:spPr>
          <a:xfrm>
            <a:off x="9957184" y="1172193"/>
            <a:ext cx="16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：慧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81723F2-8C3C-9161-6DF6-0BADB65C5923}"/>
              </a:ext>
            </a:extLst>
          </p:cNvPr>
          <p:cNvSpPr txBox="1"/>
          <p:nvPr/>
        </p:nvSpPr>
        <p:spPr>
          <a:xfrm>
            <a:off x="5180454" y="1089318"/>
            <a:ext cx="183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訓練資料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AD163DF0-3254-98B0-173E-90F94F8E0298}"/>
              </a:ext>
            </a:extLst>
          </p:cNvPr>
          <p:cNvSpPr/>
          <p:nvPr/>
        </p:nvSpPr>
        <p:spPr>
          <a:xfrm>
            <a:off x="7329884" y="1051024"/>
            <a:ext cx="4309243" cy="6659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AC9C59BD-D9C0-AF1E-BE4C-43AC35EFE85D}"/>
              </a:ext>
            </a:extLst>
          </p:cNvPr>
          <p:cNvSpPr/>
          <p:nvPr/>
        </p:nvSpPr>
        <p:spPr>
          <a:xfrm>
            <a:off x="5222003" y="3069887"/>
            <a:ext cx="6454837" cy="6659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FAF3BF1-9E96-662E-66F7-0BFAA2F2EFA7}"/>
              </a:ext>
            </a:extLst>
          </p:cNvPr>
          <p:cNvGrpSpPr/>
          <p:nvPr/>
        </p:nvGrpSpPr>
        <p:grpSpPr>
          <a:xfrm>
            <a:off x="5430729" y="3175955"/>
            <a:ext cx="8458200" cy="478291"/>
            <a:chOff x="5581650" y="4389300"/>
            <a:chExt cx="8458200" cy="478291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AFC1E20-514B-119E-3084-A047DBA790FE}"/>
                </a:ext>
              </a:extLst>
            </p:cNvPr>
            <p:cNvSpPr txBox="1"/>
            <p:nvPr/>
          </p:nvSpPr>
          <p:spPr>
            <a:xfrm>
              <a:off x="5581650" y="4405926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：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”USER: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你是誰？ 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AI: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852ED66A-0A86-029E-40D1-92F81B2825F6}"/>
                </a:ext>
              </a:extLst>
            </p:cNvPr>
            <p:cNvSpPr txBox="1"/>
            <p:nvPr/>
          </p:nvSpPr>
          <p:spPr>
            <a:xfrm>
              <a:off x="9810750" y="43893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：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我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40896AD-DFAF-A028-D8E5-8C99ADE9A5F0}"/>
              </a:ext>
            </a:extLst>
          </p:cNvPr>
          <p:cNvSpPr txBox="1"/>
          <p:nvPr/>
        </p:nvSpPr>
        <p:spPr>
          <a:xfrm>
            <a:off x="822052" y="5224176"/>
            <a:ext cx="277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第三階段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818CCC5-F599-A035-B6AB-03979A11961D}"/>
              </a:ext>
            </a:extLst>
          </p:cNvPr>
          <p:cNvSpPr txBox="1"/>
          <p:nvPr/>
        </p:nvSpPr>
        <p:spPr>
          <a:xfrm>
            <a:off x="5483354" y="5197995"/>
            <a:ext cx="615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輸入：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USER: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台灣最高的山是那座？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AI:”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090D563-8232-B24B-B115-DDD07C85077B}"/>
              </a:ext>
            </a:extLst>
          </p:cNvPr>
          <p:cNvSpPr txBox="1"/>
          <p:nvPr/>
        </p:nvSpPr>
        <p:spPr>
          <a:xfrm>
            <a:off x="6509769" y="5818592"/>
            <a:ext cx="168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3EB90C0-AB9F-DF67-1DA6-223BD66F49C8}"/>
              </a:ext>
            </a:extLst>
          </p:cNvPr>
          <p:cNvSpPr txBox="1"/>
          <p:nvPr/>
        </p:nvSpPr>
        <p:spPr>
          <a:xfrm>
            <a:off x="8199357" y="5819493"/>
            <a:ext cx="347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誰來告訴我呀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33DB2C8-58E2-B69B-E91A-69E44B242434}"/>
              </a:ext>
            </a:extLst>
          </p:cNvPr>
          <p:cNvSpPr txBox="1"/>
          <p:nvPr/>
        </p:nvSpPr>
        <p:spPr>
          <a:xfrm>
            <a:off x="5473445" y="5818592"/>
            <a:ext cx="103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輸出：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94407F3-B2DF-F1C8-BA25-6113BFD5BE17}"/>
              </a:ext>
            </a:extLst>
          </p:cNvPr>
          <p:cNvSpPr txBox="1"/>
          <p:nvPr/>
        </p:nvSpPr>
        <p:spPr>
          <a:xfrm>
            <a:off x="7898473" y="5818592"/>
            <a:ext cx="168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95F3A2B2-87B7-AC6A-59BF-71F765177F31}"/>
              </a:ext>
            </a:extLst>
          </p:cNvPr>
          <p:cNvSpPr/>
          <p:nvPr/>
        </p:nvSpPr>
        <p:spPr>
          <a:xfrm>
            <a:off x="5264718" y="5013594"/>
            <a:ext cx="6454837" cy="1415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908D940-CE64-D9F7-1521-6E8C44A5C4B7}"/>
              </a:ext>
            </a:extLst>
          </p:cNvPr>
          <p:cNvSpPr txBox="1"/>
          <p:nvPr/>
        </p:nvSpPr>
        <p:spPr>
          <a:xfrm>
            <a:off x="822052" y="1329138"/>
            <a:ext cx="157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Pre-train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A512C32-8B94-72A4-A144-BC26B29F010D}"/>
              </a:ext>
            </a:extLst>
          </p:cNvPr>
          <p:cNvSpPr txBox="1"/>
          <p:nvPr/>
        </p:nvSpPr>
        <p:spPr>
          <a:xfrm>
            <a:off x="795480" y="3186483"/>
            <a:ext cx="2013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Supervised Fine-tuning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F7872FD-55CF-6FA5-B91B-ED7126A31901}"/>
              </a:ext>
            </a:extLst>
          </p:cNvPr>
          <p:cNvSpPr txBox="1"/>
          <p:nvPr/>
        </p:nvSpPr>
        <p:spPr>
          <a:xfrm>
            <a:off x="864771" y="5644912"/>
            <a:ext cx="125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RLHF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3A5E80D9-EFE0-1B78-5768-C503EBB9C48B}"/>
              </a:ext>
            </a:extLst>
          </p:cNvPr>
          <p:cNvCxnSpPr/>
          <p:nvPr/>
        </p:nvCxnSpPr>
        <p:spPr>
          <a:xfrm>
            <a:off x="-698269" y="2294313"/>
            <a:ext cx="1401525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CAEFE229-4273-80D1-434C-F2868DAF75C9}"/>
              </a:ext>
            </a:extLst>
          </p:cNvPr>
          <p:cNvCxnSpPr/>
          <p:nvPr/>
        </p:nvCxnSpPr>
        <p:spPr>
          <a:xfrm>
            <a:off x="-863616" y="4524895"/>
            <a:ext cx="1401525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354A05F-1C9F-5214-EAB2-8BA17A7EBAB8}"/>
              </a:ext>
            </a:extLst>
          </p:cNvPr>
          <p:cNvSpPr txBox="1"/>
          <p:nvPr/>
        </p:nvSpPr>
        <p:spPr>
          <a:xfrm>
            <a:off x="2924561" y="2773518"/>
            <a:ext cx="184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Supervised Learning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A8DA068-9727-4544-F6CC-FEB03E9938DB}"/>
              </a:ext>
            </a:extLst>
          </p:cNvPr>
          <p:cNvSpPr txBox="1"/>
          <p:nvPr/>
        </p:nvSpPr>
        <p:spPr>
          <a:xfrm>
            <a:off x="2588928" y="738893"/>
            <a:ext cx="240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Self-supervised Learning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21CC22D-EA9E-0CD0-BE58-34D7423D8E31}"/>
              </a:ext>
            </a:extLst>
          </p:cNvPr>
          <p:cNvSpPr txBox="1"/>
          <p:nvPr/>
        </p:nvSpPr>
        <p:spPr>
          <a:xfrm>
            <a:off x="2660148" y="5014209"/>
            <a:ext cx="240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Reinforcement Learning (RL)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22EE277-B61D-A7C6-D933-1236B94B5ED9}"/>
              </a:ext>
            </a:extLst>
          </p:cNvPr>
          <p:cNvSpPr txBox="1"/>
          <p:nvPr/>
        </p:nvSpPr>
        <p:spPr>
          <a:xfrm>
            <a:off x="2869965" y="3732144"/>
            <a:ext cx="1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督導式學習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F521558-1A58-B0B0-8C53-61C028288FF1}"/>
              </a:ext>
            </a:extLst>
          </p:cNvPr>
          <p:cNvSpPr txBox="1"/>
          <p:nvPr/>
        </p:nvSpPr>
        <p:spPr>
          <a:xfrm>
            <a:off x="2660149" y="1640276"/>
            <a:ext cx="220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自督導式學習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627AC52-BBDC-32C1-9DE6-EB23B61A5C42}"/>
              </a:ext>
            </a:extLst>
          </p:cNvPr>
          <p:cNvSpPr txBox="1"/>
          <p:nvPr/>
        </p:nvSpPr>
        <p:spPr>
          <a:xfrm>
            <a:off x="2713038" y="5978629"/>
            <a:ext cx="220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增強式學習</a:t>
            </a:r>
          </a:p>
        </p:txBody>
      </p:sp>
    </p:spTree>
    <p:extLst>
      <p:ext uri="{BB962C8B-B14F-4D97-AF65-F5344CB8AC3E}">
        <p14:creationId xmlns:p14="http://schemas.microsoft.com/office/powerpoint/2010/main" val="396025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7CA96A-4580-5748-CC31-B00D4454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學會正確地做文字接龍需要大量資料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B47B27-4EAA-21A9-D2C7-D9AF04C55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439" y="1690688"/>
            <a:ext cx="6919452" cy="463427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67B9E62-74C0-D287-4264-1FA1C4322FC9}"/>
              </a:ext>
            </a:extLst>
          </p:cNvPr>
          <p:cNvSpPr txBox="1"/>
          <p:nvPr/>
        </p:nvSpPr>
        <p:spPr>
          <a:xfrm>
            <a:off x="8454587" y="1490268"/>
            <a:ext cx="3459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https://arxiv.org/abs/2011.04946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2B05715-F465-2F6C-C592-DC7CA3C8D8D8}"/>
              </a:ext>
            </a:extLst>
          </p:cNvPr>
          <p:cNvSpPr txBox="1"/>
          <p:nvPr/>
        </p:nvSpPr>
        <p:spPr>
          <a:xfrm>
            <a:off x="8624165" y="2101229"/>
            <a:ext cx="11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知識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CE33D26-542C-9C91-0BE1-E9A0B114F7BC}"/>
              </a:ext>
            </a:extLst>
          </p:cNvPr>
          <p:cNvSpPr txBox="1"/>
          <p:nvPr/>
        </p:nvSpPr>
        <p:spPr>
          <a:xfrm>
            <a:off x="10184450" y="4401743"/>
            <a:ext cx="11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知識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E80647E-14AC-4FFC-A43B-0C8376CB5DB1}"/>
              </a:ext>
            </a:extLst>
          </p:cNvPr>
          <p:cNvSpPr txBox="1"/>
          <p:nvPr/>
        </p:nvSpPr>
        <p:spPr>
          <a:xfrm>
            <a:off x="880097" y="1859600"/>
            <a:ext cx="181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語言知識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07EB1A8-C450-471C-1614-8B1DEE80E59F}"/>
              </a:ext>
            </a:extLst>
          </p:cNvPr>
          <p:cNvSpPr txBox="1"/>
          <p:nvPr/>
        </p:nvSpPr>
        <p:spPr>
          <a:xfrm>
            <a:off x="905449" y="4004493"/>
            <a:ext cx="181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世界知識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14F2A3F-EE32-5353-5C80-89F142535F36}"/>
              </a:ext>
            </a:extLst>
          </p:cNvPr>
          <p:cNvSpPr txBox="1"/>
          <p:nvPr/>
        </p:nvSpPr>
        <p:spPr>
          <a:xfrm>
            <a:off x="1122643" y="2620486"/>
            <a:ext cx="3370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這個人突然就</a:t>
            </a:r>
            <a:endParaRPr kumimoji="0" lang="nn-NO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5B4D76D-C0AA-3BEC-40C1-A25E65EFA99C}"/>
              </a:ext>
            </a:extLst>
          </p:cNvPr>
          <p:cNvSpPr txBox="1"/>
          <p:nvPr/>
        </p:nvSpPr>
        <p:spPr>
          <a:xfrm>
            <a:off x="6023750" y="609413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words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341D164-9522-3380-639E-4CCE96D17FA4}"/>
              </a:ext>
            </a:extLst>
          </p:cNvPr>
          <p:cNvSpPr txBox="1"/>
          <p:nvPr/>
        </p:nvSpPr>
        <p:spPr>
          <a:xfrm>
            <a:off x="1122643" y="4897315"/>
            <a:ext cx="2411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水的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沸點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是摄氏</a:t>
            </a:r>
            <a:endParaRPr kumimoji="0" lang="nn-NO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51FFAA4-E23A-7EAB-3BB8-881B681E6C3E}"/>
              </a:ext>
            </a:extLst>
          </p:cNvPr>
          <p:cNvSpPr txBox="1"/>
          <p:nvPr/>
        </p:nvSpPr>
        <p:spPr>
          <a:xfrm>
            <a:off x="896031" y="5388500"/>
            <a:ext cx="20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在低壓下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2BDD965-D471-7B9B-561E-ACD05DD75C07}"/>
              </a:ext>
            </a:extLst>
          </p:cNvPr>
          <p:cNvSpPr txBox="1"/>
          <p:nvPr/>
        </p:nvSpPr>
        <p:spPr>
          <a:xfrm>
            <a:off x="3941709" y="5485021"/>
            <a:ext cx="208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五十度</a:t>
            </a:r>
          </a:p>
        </p:txBody>
      </p:sp>
      <p:pic>
        <p:nvPicPr>
          <p:cNvPr id="20" name="圖形 19" descr="核取方塊 (打勾) 以實心填滿">
            <a:extLst>
              <a:ext uri="{FF2B5EF4-FFF2-40B4-BE49-F238E27FC236}">
                <a16:creationId xmlns:a16="http://schemas.microsoft.com/office/drawing/2014/main" id="{8D71006B-CAF9-AF57-46B2-B2D814216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2170" y="2039214"/>
            <a:ext cx="632213" cy="632213"/>
          </a:xfrm>
          <a:prstGeom prst="rect">
            <a:avLst/>
          </a:prstGeom>
        </p:spPr>
      </p:pic>
      <p:pic>
        <p:nvPicPr>
          <p:cNvPr id="22" name="圖形 21" descr="核取方塊 (打勾) 以實心填滿">
            <a:extLst>
              <a:ext uri="{FF2B5EF4-FFF2-40B4-BE49-F238E27FC236}">
                <a16:creationId xmlns:a16="http://schemas.microsoft.com/office/drawing/2014/main" id="{B307D19E-95AF-F04A-5068-4EC287202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3299" y="4694338"/>
            <a:ext cx="632213" cy="63221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F4FF6FB-581C-5B3E-093E-43B886711813}"/>
              </a:ext>
            </a:extLst>
          </p:cNvPr>
          <p:cNvSpPr txBox="1"/>
          <p:nvPr/>
        </p:nvSpPr>
        <p:spPr>
          <a:xfrm>
            <a:off x="3635034" y="2124436"/>
            <a:ext cx="39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跑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A72F7B8-331A-AFAA-6787-ECB6004615A3}"/>
              </a:ext>
            </a:extLst>
          </p:cNvPr>
          <p:cNvSpPr txBox="1"/>
          <p:nvPr/>
        </p:nvSpPr>
        <p:spPr>
          <a:xfrm>
            <a:off x="3631219" y="2629060"/>
            <a:ext cx="502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飛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C7FDDB5-3854-1860-A2B1-91273625B14C}"/>
              </a:ext>
            </a:extLst>
          </p:cNvPr>
          <p:cNvSpPr txBox="1"/>
          <p:nvPr/>
        </p:nvSpPr>
        <p:spPr>
          <a:xfrm>
            <a:off x="3651967" y="3136084"/>
            <a:ext cx="860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4" name="圖形 23" descr="核取方塊 (打勾) 以實心填滿">
            <a:extLst>
              <a:ext uri="{FF2B5EF4-FFF2-40B4-BE49-F238E27FC236}">
                <a16:creationId xmlns:a16="http://schemas.microsoft.com/office/drawing/2014/main" id="{BDF92C62-6EFB-DA51-7954-4AC1F8B8D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4699" y="2535575"/>
            <a:ext cx="632213" cy="632213"/>
          </a:xfrm>
          <a:prstGeom prst="rect">
            <a:avLst/>
          </a:prstGeom>
        </p:spPr>
      </p:pic>
      <p:pic>
        <p:nvPicPr>
          <p:cNvPr id="25" name="圖形 24" descr="核取方塊 (打叉) 以實心填滿">
            <a:extLst>
              <a:ext uri="{FF2B5EF4-FFF2-40B4-BE49-F238E27FC236}">
                <a16:creationId xmlns:a16="http://schemas.microsoft.com/office/drawing/2014/main" id="{BDB08170-8223-3D63-4A8B-69045F4E1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2770" y="3043539"/>
            <a:ext cx="632213" cy="632213"/>
          </a:xfrm>
          <a:prstGeom prst="rect">
            <a:avLst/>
          </a:prstGeom>
        </p:spPr>
      </p:pic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BB329364-DEF6-8972-5377-CABCC54EF6F1}"/>
              </a:ext>
            </a:extLst>
          </p:cNvPr>
          <p:cNvCxnSpPr>
            <a:cxnSpLocks/>
          </p:cNvCxnSpPr>
          <p:nvPr/>
        </p:nvCxnSpPr>
        <p:spPr>
          <a:xfrm>
            <a:off x="3128238" y="2843893"/>
            <a:ext cx="5167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BBF8C6A-536E-CC95-4782-96205703446A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140938" y="2355269"/>
            <a:ext cx="494096" cy="488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6B26F8D7-EDBE-84EF-9921-472F4C55E34B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140938" y="2862640"/>
            <a:ext cx="511029" cy="504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38E213CF-E520-1379-B067-A2725D57F5C0}"/>
              </a:ext>
            </a:extLst>
          </p:cNvPr>
          <p:cNvCxnSpPr>
            <a:cxnSpLocks/>
          </p:cNvCxnSpPr>
          <p:nvPr/>
        </p:nvCxnSpPr>
        <p:spPr>
          <a:xfrm flipV="1">
            <a:off x="3447613" y="4641585"/>
            <a:ext cx="494096" cy="488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134BD19-7D00-69FC-2545-176DCBB40DC1}"/>
              </a:ext>
            </a:extLst>
          </p:cNvPr>
          <p:cNvSpPr txBox="1"/>
          <p:nvPr/>
        </p:nvSpPr>
        <p:spPr>
          <a:xfrm>
            <a:off x="3964386" y="4360680"/>
            <a:ext cx="1225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一百度</a:t>
            </a:r>
            <a:endParaRPr kumimoji="0" lang="nn-NO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A4117CE2-CA0A-DF29-20E1-25DAC6BCA5AF}"/>
              </a:ext>
            </a:extLst>
          </p:cNvPr>
          <p:cNvCxnSpPr>
            <a:cxnSpLocks/>
          </p:cNvCxnSpPr>
          <p:nvPr/>
        </p:nvCxnSpPr>
        <p:spPr>
          <a:xfrm>
            <a:off x="3470290" y="5189638"/>
            <a:ext cx="494096" cy="488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形 36" descr="核取方塊 (打叉) 以實心填滿">
            <a:extLst>
              <a:ext uri="{FF2B5EF4-FFF2-40B4-BE49-F238E27FC236}">
                <a16:creationId xmlns:a16="http://schemas.microsoft.com/office/drawing/2014/main" id="{11BEE942-B5D2-8704-F652-748F2B580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3299" y="5829635"/>
            <a:ext cx="632213" cy="632213"/>
          </a:xfrm>
          <a:prstGeom prst="rect">
            <a:avLst/>
          </a:prstGeom>
        </p:spPr>
      </p:pic>
      <p:pic>
        <p:nvPicPr>
          <p:cNvPr id="38" name="圖形 37" descr="核取方塊 (打勾) 以實心填滿">
            <a:extLst>
              <a:ext uri="{FF2B5EF4-FFF2-40B4-BE49-F238E27FC236}">
                <a16:creationId xmlns:a16="http://schemas.microsoft.com/office/drawing/2014/main" id="{9A88A95F-CC02-B418-597C-9950F148D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3821" y="5827345"/>
            <a:ext cx="632213" cy="632213"/>
          </a:xfrm>
          <a:prstGeom prst="rect">
            <a:avLst/>
          </a:prstGeom>
        </p:spPr>
      </p:pic>
      <p:pic>
        <p:nvPicPr>
          <p:cNvPr id="39" name="圖形 38" descr="核取方塊 (打叉) 以實心填滿">
            <a:extLst>
              <a:ext uri="{FF2B5EF4-FFF2-40B4-BE49-F238E27FC236}">
                <a16:creationId xmlns:a16="http://schemas.microsoft.com/office/drawing/2014/main" id="{8EE698EB-EC76-FFD4-13E0-8AE22F194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2144" y="4704434"/>
            <a:ext cx="632213" cy="6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5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5" grpId="0"/>
      <p:bldP spid="16" grpId="0"/>
      <p:bldP spid="18" grpId="0"/>
      <p:bldP spid="19" grpId="0"/>
      <p:bldP spid="7" grpId="0"/>
      <p:bldP spid="14" grpId="0"/>
      <p:bldP spid="2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2FE5CF-7281-362B-137E-99A90C21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任何資料都拿來學文字接龍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E120E1-3F28-A9BB-FC3B-8E728401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3" y="34967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6A6777-1229-6726-FC79-143B829A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3" y="15382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62F5887-9EFA-3A23-6FE5-68CEE76A7310}"/>
              </a:ext>
            </a:extLst>
          </p:cNvPr>
          <p:cNvSpPr txBox="1"/>
          <p:nvPr/>
        </p:nvSpPr>
        <p:spPr>
          <a:xfrm>
            <a:off x="1413933" y="5546634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人工智慧真神奇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50900E7-647C-28B8-656C-6D6AB3C9BDF3}"/>
              </a:ext>
            </a:extLst>
          </p:cNvPr>
          <p:cNvSpPr txBox="1"/>
          <p:nvPr/>
        </p:nvSpPr>
        <p:spPr>
          <a:xfrm>
            <a:off x="973666" y="3690835"/>
            <a:ext cx="168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大量文字資料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91979DE-D66A-41B7-EB16-EB04752E4925}"/>
              </a:ext>
            </a:extLst>
          </p:cNvPr>
          <p:cNvSpPr txBox="1"/>
          <p:nvPr/>
        </p:nvSpPr>
        <p:spPr>
          <a:xfrm>
            <a:off x="973665" y="1936805"/>
            <a:ext cx="1684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網路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6493948-8105-8753-CE50-BFC87203ACF6}"/>
              </a:ext>
            </a:extLst>
          </p:cNvPr>
          <p:cNvSpPr txBox="1"/>
          <p:nvPr/>
        </p:nvSpPr>
        <p:spPr>
          <a:xfrm>
            <a:off x="5518403" y="4559764"/>
            <a:ext cx="1661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人工介入很少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B609DE2-4B97-56EA-033F-0EC1C5BA9CE5}"/>
              </a:ext>
            </a:extLst>
          </p:cNvPr>
          <p:cNvSpPr txBox="1"/>
          <p:nvPr/>
        </p:nvSpPr>
        <p:spPr>
          <a:xfrm>
            <a:off x="7794840" y="5706595"/>
            <a:ext cx="1106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參數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38E67EC-3A73-25CA-CF73-D92EAFD0E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04" y="4038601"/>
            <a:ext cx="1618036" cy="161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2A9FBCE9-8079-467D-C24C-59551B9490D6}"/>
              </a:ext>
            </a:extLst>
          </p:cNvPr>
          <p:cNvGrpSpPr/>
          <p:nvPr/>
        </p:nvGrpSpPr>
        <p:grpSpPr>
          <a:xfrm>
            <a:off x="5956597" y="1470053"/>
            <a:ext cx="6086731" cy="2440243"/>
            <a:chOff x="5956597" y="1622453"/>
            <a:chExt cx="6086731" cy="2440243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E6A6D7D6-974B-8B1B-034B-BACA8BCE5933}"/>
                </a:ext>
              </a:extLst>
            </p:cNvPr>
            <p:cNvSpPr txBox="1"/>
            <p:nvPr/>
          </p:nvSpPr>
          <p:spPr>
            <a:xfrm>
              <a:off x="6096000" y="1794424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輸入：人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08BC5F7-8D56-812F-9AF8-0212A5F4A416}"/>
                </a:ext>
              </a:extLst>
            </p:cNvPr>
            <p:cNvSpPr txBox="1"/>
            <p:nvPr/>
          </p:nvSpPr>
          <p:spPr>
            <a:xfrm>
              <a:off x="8991599" y="1794424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輸出：工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251C524-07F4-0598-BDB8-F7C5142E4886}"/>
                </a:ext>
              </a:extLst>
            </p:cNvPr>
            <p:cNvSpPr txBox="1"/>
            <p:nvPr/>
          </p:nvSpPr>
          <p:spPr>
            <a:xfrm>
              <a:off x="6096000" y="2333640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輸入：人工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24722089-C604-C302-C161-2655C0B567C3}"/>
                </a:ext>
              </a:extLst>
            </p:cNvPr>
            <p:cNvSpPr txBox="1"/>
            <p:nvPr/>
          </p:nvSpPr>
          <p:spPr>
            <a:xfrm>
              <a:off x="8991599" y="2333640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輸出：智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CA07383-F149-F60B-B8D4-9FBCFF227F51}"/>
                </a:ext>
              </a:extLst>
            </p:cNvPr>
            <p:cNvSpPr txBox="1"/>
            <p:nvPr/>
          </p:nvSpPr>
          <p:spPr>
            <a:xfrm>
              <a:off x="6096000" y="2872856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輸入：人工智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F6E1765-FF63-EC22-F33D-69071DFFAA91}"/>
                </a:ext>
              </a:extLst>
            </p:cNvPr>
            <p:cNvSpPr txBox="1"/>
            <p:nvPr/>
          </p:nvSpPr>
          <p:spPr>
            <a:xfrm>
              <a:off x="8991599" y="2872856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輸出：慧</a:t>
              </a: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DC211CF-AF8A-C519-7745-D8B3572E90F6}"/>
                </a:ext>
              </a:extLst>
            </p:cNvPr>
            <p:cNvSpPr txBox="1"/>
            <p:nvPr/>
          </p:nvSpPr>
          <p:spPr>
            <a:xfrm>
              <a:off x="6096000" y="3412072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輸入：人工智慧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B009FEBC-643F-C72F-A498-D36003F880C7}"/>
                </a:ext>
              </a:extLst>
            </p:cNvPr>
            <p:cNvSpPr txBox="1"/>
            <p:nvPr/>
          </p:nvSpPr>
          <p:spPr>
            <a:xfrm>
              <a:off x="8991599" y="3412072"/>
              <a:ext cx="1976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輸出：真</a:t>
              </a:r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4ECFA5A2-4509-C838-89E0-ACA172280B4F}"/>
                </a:ext>
              </a:extLst>
            </p:cNvPr>
            <p:cNvSpPr/>
            <p:nvPr/>
          </p:nvSpPr>
          <p:spPr>
            <a:xfrm>
              <a:off x="5956597" y="1622453"/>
              <a:ext cx="4715344" cy="2440243"/>
            </a:xfrm>
            <a:prstGeom prst="roundRect">
              <a:avLst>
                <a:gd name="adj" fmla="val 825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6B6C0E6C-D790-EDE9-3BAE-D54E8B37EC0F}"/>
              </a:ext>
            </a:extLst>
          </p:cNvPr>
          <p:cNvCxnSpPr>
            <a:cxnSpLocks/>
          </p:cNvCxnSpPr>
          <p:nvPr/>
        </p:nvCxnSpPr>
        <p:spPr>
          <a:xfrm>
            <a:off x="3245928" y="2885126"/>
            <a:ext cx="0" cy="520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EF6A665-C7CC-7D5C-8275-42716BCE5D6A}"/>
              </a:ext>
            </a:extLst>
          </p:cNvPr>
          <p:cNvCxnSpPr>
            <a:cxnSpLocks/>
          </p:cNvCxnSpPr>
          <p:nvPr/>
        </p:nvCxnSpPr>
        <p:spPr>
          <a:xfrm>
            <a:off x="3257589" y="4832461"/>
            <a:ext cx="0" cy="520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F7B429C-12AF-E9B0-265D-F69757C857F1}"/>
              </a:ext>
            </a:extLst>
          </p:cNvPr>
          <p:cNvSpPr txBox="1"/>
          <p:nvPr/>
        </p:nvSpPr>
        <p:spPr>
          <a:xfrm>
            <a:off x="8570810" y="4014032"/>
            <a:ext cx="2782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訓練資料</a:t>
            </a: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BE892379-0B7A-4B2B-446E-9FC34F096926}"/>
              </a:ext>
            </a:extLst>
          </p:cNvPr>
          <p:cNvCxnSpPr>
            <a:cxnSpLocks/>
          </p:cNvCxnSpPr>
          <p:nvPr/>
        </p:nvCxnSpPr>
        <p:spPr>
          <a:xfrm>
            <a:off x="5213392" y="2669398"/>
            <a:ext cx="72656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AA6542A7-1D5D-B53B-C997-A4B6C22883F0}"/>
              </a:ext>
            </a:extLst>
          </p:cNvPr>
          <p:cNvCxnSpPr>
            <a:cxnSpLocks/>
          </p:cNvCxnSpPr>
          <p:nvPr/>
        </p:nvCxnSpPr>
        <p:spPr>
          <a:xfrm>
            <a:off x="5218661" y="2669398"/>
            <a:ext cx="0" cy="303719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09EF9177-E10D-C1B5-BAD7-574FFCF09B51}"/>
              </a:ext>
            </a:extLst>
          </p:cNvPr>
          <p:cNvCxnSpPr>
            <a:cxnSpLocks/>
          </p:cNvCxnSpPr>
          <p:nvPr/>
        </p:nvCxnSpPr>
        <p:spPr>
          <a:xfrm flipH="1">
            <a:off x="4663601" y="5760533"/>
            <a:ext cx="549791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0C3AD92-438D-ED20-6129-752F65585636}"/>
              </a:ext>
            </a:extLst>
          </p:cNvPr>
          <p:cNvSpPr txBox="1"/>
          <p:nvPr/>
        </p:nvSpPr>
        <p:spPr>
          <a:xfrm>
            <a:off x="9162340" y="4559927"/>
            <a:ext cx="344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要多少有多少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2528F1A-6603-A235-ADCA-4488D2F43F40}"/>
              </a:ext>
            </a:extLst>
          </p:cNvPr>
          <p:cNvSpPr txBox="1"/>
          <p:nvPr/>
        </p:nvSpPr>
        <p:spPr>
          <a:xfrm>
            <a:off x="2595389" y="6260369"/>
            <a:ext cx="700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Self-supervised Learning (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自督導式學習</a:t>
            </a:r>
            <a:r>
              <a:rPr kumimoji="0" lang="en-US" altLang="zh-TW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DDFAC93B-FC45-3A3F-EA1D-F2545DB351E7}"/>
              </a:ext>
            </a:extLst>
          </p:cNvPr>
          <p:cNvSpPr/>
          <p:nvPr/>
        </p:nvSpPr>
        <p:spPr>
          <a:xfrm>
            <a:off x="973663" y="1538288"/>
            <a:ext cx="4528097" cy="4470012"/>
          </a:xfrm>
          <a:prstGeom prst="roundRect">
            <a:avLst>
              <a:gd name="adj" fmla="val 8250"/>
            </a:avLst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73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22" grpId="0"/>
      <p:bldP spid="31" grpId="0"/>
      <p:bldP spid="3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126A7-A3FB-8635-EEFD-ED78253D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現在都用多大的資料來預訓練語言模型？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459788A-CAB0-D576-3E5F-FB4B21F6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29356"/>
            <a:ext cx="10760332" cy="146215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2EFCEE6-B0C1-CB7C-4759-C6E4281D45E0}"/>
              </a:ext>
            </a:extLst>
          </p:cNvPr>
          <p:cNvSpPr txBox="1"/>
          <p:nvPr/>
        </p:nvSpPr>
        <p:spPr>
          <a:xfrm>
            <a:off x="838200" y="136745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LLaMA</a:t>
            </a: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 3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74D6B6E-11C3-6109-0709-AA3754438946}"/>
              </a:ext>
            </a:extLst>
          </p:cNvPr>
          <p:cNvCxnSpPr/>
          <p:nvPr/>
        </p:nvCxnSpPr>
        <p:spPr>
          <a:xfrm>
            <a:off x="3072493" y="3283858"/>
            <a:ext cx="438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8FAC240-794B-3760-3990-65F8CD9C8174}"/>
              </a:ext>
            </a:extLst>
          </p:cNvPr>
          <p:cNvSpPr txBox="1"/>
          <p:nvPr/>
        </p:nvSpPr>
        <p:spPr>
          <a:xfrm>
            <a:off x="8077200" y="15804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https://arxiv.org/abs/2407.21783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717F8F0-604A-794E-3678-A7D9DE7A8E9E}"/>
              </a:ext>
            </a:extLst>
          </p:cNvPr>
          <p:cNvSpPr txBox="1"/>
          <p:nvPr/>
        </p:nvSpPr>
        <p:spPr>
          <a:xfrm>
            <a:off x="838200" y="3587562"/>
            <a:ext cx="318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DeepSeek-V3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C1F2646-52B4-282F-641F-20AB2F0E6F33}"/>
              </a:ext>
            </a:extLst>
          </p:cNvPr>
          <p:cNvSpPr txBox="1"/>
          <p:nvPr/>
        </p:nvSpPr>
        <p:spPr>
          <a:xfrm>
            <a:off x="838200" y="4086296"/>
            <a:ext cx="1960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https://arxiv.org/abs/2412.19437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863EE6A-F71A-7AF5-A36B-0EDC5BE2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618" y="3531407"/>
            <a:ext cx="8671513" cy="3200052"/>
          </a:xfrm>
          <a:prstGeom prst="rect">
            <a:avLst/>
          </a:prstGeo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3E7A7BF-47DB-0CCE-05A9-DBAB50762BE1}"/>
              </a:ext>
            </a:extLst>
          </p:cNvPr>
          <p:cNvCxnSpPr>
            <a:cxnSpLocks/>
          </p:cNvCxnSpPr>
          <p:nvPr/>
        </p:nvCxnSpPr>
        <p:spPr>
          <a:xfrm>
            <a:off x="9492343" y="5128112"/>
            <a:ext cx="10740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52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A8E2B-0F99-C725-AF22-57E6A30D5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E96818-2E97-68D6-FD84-EA4D0BAD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15T token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是什麼概念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01ABCA-3B81-D962-F2C1-98BCE37D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印出來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張紙厚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厚度有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EA4655B-1507-E186-E345-CC89B90B1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215" y="162268"/>
            <a:ext cx="5007685" cy="6533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447ECC0-1D36-6A4D-258D-93492CC41EE7}"/>
              </a:ext>
            </a:extLst>
          </p:cNvPr>
          <p:cNvSpPr txBox="1"/>
          <p:nvPr/>
        </p:nvSpPr>
        <p:spPr>
          <a:xfrm>
            <a:off x="5014824" y="5850235"/>
            <a:ext cx="183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1000 tokens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625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27D35-B2F2-18F3-12ED-DE39408F8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0F5E7-2930-84F1-ED01-725F3DB0A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15T token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是什麼概念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09080F-8A8D-0F23-C76A-D9849E703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印出來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張紙厚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厚度有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大自然, 戶外, 山脈, 高峰 的圖片&#10;&#10;AI 產生的內容可能不正確。">
            <a:extLst>
              <a:ext uri="{FF2B5EF4-FFF2-40B4-BE49-F238E27FC236}">
                <a16:creationId xmlns:a16="http://schemas.microsoft.com/office/drawing/2014/main" id="{E13A1543-074A-DE42-D81B-4D87CE335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84" y="6111694"/>
            <a:ext cx="539736" cy="36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F15855E-18FB-89D3-F2AC-1A0B98292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19" y="535763"/>
            <a:ext cx="709231" cy="60012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05AFA0B-671C-E77B-CF3F-5E2C351BB002}"/>
              </a:ext>
            </a:extLst>
          </p:cNvPr>
          <p:cNvSpPr txBox="1"/>
          <p:nvPr/>
        </p:nvSpPr>
        <p:spPr>
          <a:xfrm>
            <a:off x="7202855" y="529787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外太空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BB9035-BE40-94D6-7D5B-7D6C28C87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92914" y="5866426"/>
            <a:ext cx="490537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0BBCF8-4F0F-9921-C2CC-5C721BEEF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61" y="2926763"/>
            <a:ext cx="502237" cy="5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01FCD371-198A-C84D-BAA8-40702F8EEED6}"/>
              </a:ext>
            </a:extLst>
          </p:cNvPr>
          <p:cNvSpPr txBox="1"/>
          <p:nvPr/>
        </p:nvSpPr>
        <p:spPr>
          <a:xfrm>
            <a:off x="6213241" y="5404761"/>
            <a:ext cx="15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聖母峰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96ED8126-5BBC-ED05-FC0B-F20C5EAE9D71}"/>
              </a:ext>
            </a:extLst>
          </p:cNvPr>
          <p:cNvCxnSpPr/>
          <p:nvPr/>
        </p:nvCxnSpPr>
        <p:spPr>
          <a:xfrm>
            <a:off x="7524750" y="5866426"/>
            <a:ext cx="240134" cy="3105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F3AF1B61-88F3-2D22-F2CA-9A104661060D}"/>
              </a:ext>
            </a:extLst>
          </p:cNvPr>
          <p:cNvCxnSpPr>
            <a:cxnSpLocks/>
          </p:cNvCxnSpPr>
          <p:nvPr/>
        </p:nvCxnSpPr>
        <p:spPr>
          <a:xfrm flipH="1">
            <a:off x="9582150" y="2926763"/>
            <a:ext cx="650921" cy="648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B6656F6-1575-AC21-74A6-42878D5B94C6}"/>
              </a:ext>
            </a:extLst>
          </p:cNvPr>
          <p:cNvSpPr txBox="1"/>
          <p:nvPr/>
        </p:nvSpPr>
        <p:spPr>
          <a:xfrm>
            <a:off x="9766314" y="1635943"/>
            <a:ext cx="2661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LLaMA3, </a:t>
            </a:r>
            <a:r>
              <a:rPr lang="en-US" altLang="zh-TW" sz="2400" dirty="0">
                <a:solidFill>
                  <a:prstClr val="black"/>
                </a:solidFill>
                <a:latin typeface="Aptos" panose="02110004020202020204"/>
              </a:rPr>
              <a:t>DeepSeek-V3</a:t>
            </a:r>
            <a:endParaRPr lang="zh-TW" altLang="en-US" sz="2400" dirty="0">
              <a:solidFill>
                <a:prstClr val="black"/>
              </a:solidFill>
              <a:latin typeface="Aptos" panose="02110004020202020204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閱讀過的資料量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45345FA-5154-90BC-EACA-CA69F070FAED}"/>
              </a:ext>
            </a:extLst>
          </p:cNvPr>
          <p:cNvSpPr txBox="1"/>
          <p:nvPr/>
        </p:nvSpPr>
        <p:spPr>
          <a:xfrm>
            <a:off x="1201297" y="3614518"/>
            <a:ext cx="4780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假如你每十秒鐘可以讀一頁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17D22B1-6453-D2E7-4252-02B55EBA0064}"/>
              </a:ext>
            </a:extLst>
          </p:cNvPr>
          <p:cNvSpPr txBox="1"/>
          <p:nvPr/>
        </p:nvSpPr>
        <p:spPr>
          <a:xfrm>
            <a:off x="2459646" y="4265184"/>
            <a:ext cx="3656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需要閱讀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4756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450173F-429A-6F43-4A01-ACC005CA2C77}"/>
              </a:ext>
            </a:extLst>
          </p:cNvPr>
          <p:cNvSpPr txBox="1"/>
          <p:nvPr/>
        </p:nvSpPr>
        <p:spPr>
          <a:xfrm>
            <a:off x="1201297" y="4915850"/>
            <a:ext cx="4780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假設有人從商朝開始讀起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5EFA91B-178A-1C6C-D9BF-6DE328CC68E3}"/>
              </a:ext>
            </a:extLst>
          </p:cNvPr>
          <p:cNvSpPr txBox="1"/>
          <p:nvPr/>
        </p:nvSpPr>
        <p:spPr>
          <a:xfrm>
            <a:off x="1315856" y="5566515"/>
            <a:ext cx="4780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到現在都還沒讀完</a:t>
            </a:r>
          </a:p>
        </p:txBody>
      </p:sp>
      <p:pic>
        <p:nvPicPr>
          <p:cNvPr id="6" name="圖片 5" descr="一張含有 地圖, 兒童藝術, 藝術 的圖片&#10;&#10;AI 產生的內容可能不正確。">
            <a:extLst>
              <a:ext uri="{FF2B5EF4-FFF2-40B4-BE49-F238E27FC236}">
                <a16:creationId xmlns:a16="http://schemas.microsoft.com/office/drawing/2014/main" id="{FFAEE70C-011E-F75C-7C48-C6D22ED4A7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35" y="4959694"/>
            <a:ext cx="120634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AB2630-0EE1-34F2-B2B3-CC01D127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可以從哪裡取得大量資料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95275F-34C8-A1AF-7A83-1BF1F63FC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8EB653-0641-23F2-6EE8-4FA4AA13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649702"/>
            <a:ext cx="8794750" cy="43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4ECB671-1BD0-2318-C6F2-1476E3A471CB}"/>
              </a:ext>
            </a:extLst>
          </p:cNvPr>
          <p:cNvSpPr txBox="1"/>
          <p:nvPr/>
        </p:nvSpPr>
        <p:spPr>
          <a:xfrm>
            <a:off x="7340600" y="5942568"/>
            <a:ext cx="4260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https://arxiv.org/abs/2406.17557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2698989-E51B-737E-00BE-1D812440B68E}"/>
              </a:ext>
            </a:extLst>
          </p:cNvPr>
          <p:cNvSpPr txBox="1"/>
          <p:nvPr/>
        </p:nvSpPr>
        <p:spPr>
          <a:xfrm>
            <a:off x="6985000" y="6311900"/>
            <a:ext cx="461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https://huggingface.co/HuggingFaceFW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DE852AC-DA71-961E-834F-C786C07D7588}"/>
              </a:ext>
            </a:extLst>
          </p:cNvPr>
          <p:cNvSpPr txBox="1"/>
          <p:nvPr/>
        </p:nvSpPr>
        <p:spPr>
          <a:xfrm>
            <a:off x="8624094" y="4920992"/>
            <a:ext cx="35679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15-trillion tokens, 44TB disk space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18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A6DDC7-44EF-B424-4C54-48E1B486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1854D0-D786-5196-3B8A-15359D43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3095F1-8E3D-4FD7-302B-13A07E626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36" y="357449"/>
            <a:ext cx="9433127" cy="581951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A63B249-964F-03DF-0981-A6FFDD5214DA}"/>
              </a:ext>
            </a:extLst>
          </p:cNvPr>
          <p:cNvSpPr txBox="1"/>
          <p:nvPr/>
        </p:nvSpPr>
        <p:spPr>
          <a:xfrm>
            <a:off x="8305800" y="6184639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https://arxiv.org/abs/2211.04325</a:t>
            </a:r>
          </a:p>
        </p:txBody>
      </p:sp>
    </p:spTree>
    <p:extLst>
      <p:ext uri="{BB962C8B-B14F-4D97-AF65-F5344CB8AC3E}">
        <p14:creationId xmlns:p14="http://schemas.microsoft.com/office/powerpoint/2010/main" val="350053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685C7B9-F1BC-2F36-026A-32089C2C2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54238"/>
            <a:ext cx="10773719" cy="24574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6C4FE0C-B6D3-A842-6CBE-5434B44D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不是死背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而是壓縮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3BFE9A0-3F5E-8FEB-6142-F6E40912A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543" y="1394619"/>
            <a:ext cx="7527886" cy="132556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931BFF8-BFD3-9901-F4B5-33B139533472}"/>
              </a:ext>
            </a:extLst>
          </p:cNvPr>
          <p:cNvSpPr txBox="1"/>
          <p:nvPr/>
        </p:nvSpPr>
        <p:spPr>
          <a:xfrm>
            <a:off x="1305869" y="4738549"/>
            <a:ext cx="102298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文：孔乙己一到店，所有喝酒的人便都看着他笑，有的叫道：『孔乙己，你臉上又添上新傷疤了！』他不回答，對櫃裏說：『溫兩碗酒，要一碟茴香豆。』便排出九文大錢。他們又故意的高聲嚷道：『你一定又偸了人家的東西了！』孔乙己睜大眼睛說：『你怎麽這樣憑空汚人淸白……』『什麽淸白？我前天親眼見你偸了何家的書，弔着打。』孔乙己便漲紅了臉，額上的靑筋條條綻出，爭辯道：『竊書不能算偸……竊書！……讀書人的事，能算偸麽？』接連便是難懂的話，什麽『君子固窮』，什麽『者乎』之類，引得衆人都鬨笑起來；店內外充滿了快活的空氣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E32D92E-279F-3C7B-2FFE-ACD5D08CA3D3}"/>
              </a:ext>
            </a:extLst>
          </p:cNvPr>
          <p:cNvSpPr txBox="1"/>
          <p:nvPr/>
        </p:nvSpPr>
        <p:spPr>
          <a:xfrm>
            <a:off x="637231" y="1796544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GPT-5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46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F7D0E9-EE85-A7CE-10EE-AD24B414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不是死背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而是壓縮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8F2CD96-8B40-8353-24FD-6458FC3E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807" y="793898"/>
            <a:ext cx="2909993" cy="89679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69F0461-5F2F-89F1-4E3B-3F7563763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085" y="1852392"/>
            <a:ext cx="9182829" cy="464048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94014C1-370E-4CA5-9773-40B87487E526}"/>
              </a:ext>
            </a:extLst>
          </p:cNvPr>
          <p:cNvSpPr txBox="1"/>
          <p:nvPr/>
        </p:nvSpPr>
        <p:spPr>
          <a:xfrm>
            <a:off x="533035" y="1974998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GPT-5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098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CD64BE5-BF0A-F988-A398-C656C20ED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2" y="949325"/>
            <a:ext cx="9097045" cy="238760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大型語言模型的學習歷程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17781DF-2DE0-777B-C88B-2FCD53CAC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8071697" cy="1655762"/>
          </a:xfrm>
        </p:spPr>
        <p:txBody>
          <a:bodyPr>
            <a:normAutofit/>
          </a:bodyPr>
          <a:lstStyle/>
          <a:p>
            <a:pPr algn="l"/>
            <a:endParaRPr lang="zh-TW" altLang="en-US" sz="5400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9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191469-221B-BEED-4EB4-EF345F3C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資料越多越好嗎？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2D7073-6BED-75FC-4F4B-88118CFB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算力是有限的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761708-1C33-D963-644E-F0A50B83E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3" y="230663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8BC3357-ADAC-444E-15C8-394C91BA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144838"/>
            <a:ext cx="1046956" cy="10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6D6B474-A4AA-0666-8839-44BDF17C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339169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8EFAB9-3298-E2CD-C2A9-648D4B2F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4" y="2486025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28C7317-D22F-255E-27C1-1FF733B007DF}"/>
              </a:ext>
            </a:extLst>
          </p:cNvPr>
          <p:cNvSpPr txBox="1"/>
          <p:nvPr/>
        </p:nvSpPr>
        <p:spPr>
          <a:xfrm>
            <a:off x="1504953" y="5364164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Prevent Overfitting 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43B071-4670-219E-E3B8-4AC494B264FD}"/>
              </a:ext>
            </a:extLst>
          </p:cNvPr>
          <p:cNvSpPr txBox="1"/>
          <p:nvPr/>
        </p:nvSpPr>
        <p:spPr>
          <a:xfrm>
            <a:off x="1504953" y="4848950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讀過比較多教材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6FA40DE-E86B-963B-DC45-152E77C4003C}"/>
              </a:ext>
            </a:extLst>
          </p:cNvPr>
          <p:cNvSpPr txBox="1"/>
          <p:nvPr/>
        </p:nvSpPr>
        <p:spPr>
          <a:xfrm>
            <a:off x="8143876" y="4840944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天資比較聰明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97DAA6A-802C-BC54-E26D-5559B95C86CA}"/>
              </a:ext>
            </a:extLst>
          </p:cNvPr>
          <p:cNvSpPr txBox="1"/>
          <p:nvPr/>
        </p:nvSpPr>
        <p:spPr>
          <a:xfrm>
            <a:off x="6857204" y="5372170"/>
            <a:ext cx="4915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More functions can be selected.</a:t>
            </a:r>
            <a:endParaRPr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987A825-BA29-F556-278D-F586CB29F165}"/>
              </a:ext>
            </a:extLst>
          </p:cNvPr>
          <p:cNvSpPr txBox="1"/>
          <p:nvPr/>
        </p:nvSpPr>
        <p:spPr>
          <a:xfrm>
            <a:off x="5748338" y="248668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選哪一個？</a:t>
            </a:r>
          </a:p>
        </p:txBody>
      </p:sp>
    </p:spTree>
    <p:extLst>
      <p:ext uri="{BB962C8B-B14F-4D97-AF65-F5344CB8AC3E}">
        <p14:creationId xmlns:p14="http://schemas.microsoft.com/office/powerpoint/2010/main" val="167012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B8736-ABA4-0E74-6F2B-CE89BD1A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52446" cy="1325563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93ECAFC-9026-3E8D-AD6D-A99CBE0D77E0}"/>
              </a:ext>
            </a:extLst>
          </p:cNvPr>
          <p:cNvSpPr txBox="1"/>
          <p:nvPr/>
        </p:nvSpPr>
        <p:spPr>
          <a:xfrm>
            <a:off x="594946" y="6140986"/>
            <a:ext cx="3938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https://arxiv.org/abs/2203.15556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13E8625-5AE8-8C65-3CCC-90CC5B547783}"/>
              </a:ext>
            </a:extLst>
          </p:cNvPr>
          <p:cNvSpPr txBox="1"/>
          <p:nvPr/>
        </p:nvSpPr>
        <p:spPr>
          <a:xfrm>
            <a:off x="580292" y="5647828"/>
            <a:ext cx="6093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Chinchilla Scaling Law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199274-7CC3-B71A-232E-D22F0CF3F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118" y="154007"/>
            <a:ext cx="7379276" cy="654998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B1AA01C-30BC-2608-5C61-94634E90095A}"/>
              </a:ext>
            </a:extLst>
          </p:cNvPr>
          <p:cNvSpPr txBox="1"/>
          <p:nvPr/>
        </p:nvSpPr>
        <p:spPr>
          <a:xfrm>
            <a:off x="10263556" y="438850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小資料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53651F7-A671-EBAE-4099-2B7C4DB8C0B6}"/>
              </a:ext>
            </a:extLst>
          </p:cNvPr>
          <p:cNvSpPr txBox="1"/>
          <p:nvPr/>
        </p:nvSpPr>
        <p:spPr>
          <a:xfrm>
            <a:off x="10263556" y="400129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大模型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D2BC81A-E4B4-D85D-FCB7-CA15F9AD63C1}"/>
              </a:ext>
            </a:extLst>
          </p:cNvPr>
          <p:cNvSpPr txBox="1"/>
          <p:nvPr/>
        </p:nvSpPr>
        <p:spPr>
          <a:xfrm>
            <a:off x="6501709" y="502385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大資料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ADFBF3B-59D1-32F8-CA75-6C7B66CCC3BF}"/>
              </a:ext>
            </a:extLst>
          </p:cNvPr>
          <p:cNvSpPr txBox="1"/>
          <p:nvPr/>
        </p:nvSpPr>
        <p:spPr>
          <a:xfrm>
            <a:off x="6501709" y="461933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小模型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0760707-97FE-507A-3AC5-E3DCF0546DA7}"/>
              </a:ext>
            </a:extLst>
          </p:cNvPr>
          <p:cNvSpPr/>
          <p:nvPr/>
        </p:nvSpPr>
        <p:spPr>
          <a:xfrm>
            <a:off x="6627727" y="1295400"/>
            <a:ext cx="267789" cy="283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4559D61-5F19-8F06-3693-678BC34E4DD1}"/>
              </a:ext>
            </a:extLst>
          </p:cNvPr>
          <p:cNvSpPr/>
          <p:nvPr/>
        </p:nvSpPr>
        <p:spPr>
          <a:xfrm>
            <a:off x="7072227" y="1752302"/>
            <a:ext cx="267789" cy="283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C1DBBD4B-7DDD-5980-EC0A-D1EB16C2D47B}"/>
              </a:ext>
            </a:extLst>
          </p:cNvPr>
          <p:cNvSpPr/>
          <p:nvPr/>
        </p:nvSpPr>
        <p:spPr>
          <a:xfrm>
            <a:off x="7672756" y="2562193"/>
            <a:ext cx="267789" cy="283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73B0BA46-8A03-040B-B904-0AE1C6A57423}"/>
              </a:ext>
            </a:extLst>
          </p:cNvPr>
          <p:cNvSpPr/>
          <p:nvPr/>
        </p:nvSpPr>
        <p:spPr>
          <a:xfrm>
            <a:off x="7940545" y="3043921"/>
            <a:ext cx="267789" cy="283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7C151EE9-B50C-16F9-6FDF-217E28B23210}"/>
              </a:ext>
            </a:extLst>
          </p:cNvPr>
          <p:cNvSpPr/>
          <p:nvPr/>
        </p:nvSpPr>
        <p:spPr>
          <a:xfrm>
            <a:off x="8208334" y="3340738"/>
            <a:ext cx="267789" cy="283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9C3D9267-6CB8-A2C9-435E-1B9B1E7E7AEF}"/>
              </a:ext>
            </a:extLst>
          </p:cNvPr>
          <p:cNvSpPr/>
          <p:nvPr/>
        </p:nvSpPr>
        <p:spPr>
          <a:xfrm>
            <a:off x="8695394" y="3990127"/>
            <a:ext cx="267789" cy="283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F0EB47D7-9903-C129-8F4C-8BB9DA02B6FD}"/>
              </a:ext>
            </a:extLst>
          </p:cNvPr>
          <p:cNvSpPr/>
          <p:nvPr/>
        </p:nvSpPr>
        <p:spPr>
          <a:xfrm>
            <a:off x="8963183" y="4231558"/>
            <a:ext cx="267789" cy="283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A8E6789F-60D5-D984-21CE-4228035876CE}"/>
              </a:ext>
            </a:extLst>
          </p:cNvPr>
          <p:cNvSpPr/>
          <p:nvPr/>
        </p:nvSpPr>
        <p:spPr>
          <a:xfrm>
            <a:off x="8963183" y="4461180"/>
            <a:ext cx="267789" cy="283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50EFC30A-50B0-8892-1969-650AB91BDE3A}"/>
              </a:ext>
            </a:extLst>
          </p:cNvPr>
          <p:cNvSpPr/>
          <p:nvPr/>
        </p:nvSpPr>
        <p:spPr>
          <a:xfrm>
            <a:off x="9314449" y="4850169"/>
            <a:ext cx="267789" cy="283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6049A91-C746-BD35-BFAE-F849FE975723}"/>
              </a:ext>
            </a:extLst>
          </p:cNvPr>
          <p:cNvCxnSpPr>
            <a:cxnSpLocks/>
          </p:cNvCxnSpPr>
          <p:nvPr/>
        </p:nvCxnSpPr>
        <p:spPr>
          <a:xfrm>
            <a:off x="6265354" y="517154"/>
            <a:ext cx="3885960" cy="5647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00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6D91C7-6E2A-7F0E-1E93-69117C68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資料越多越好嗎？還要考慮品質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DA5BBB-3930-2F77-965C-6FEEB24A1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C47EC2-F230-2DA7-ED2F-010D8596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608496"/>
            <a:ext cx="9410700" cy="456846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76E8575-A2EF-5E84-1DE4-74998F0BF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268" y="1467641"/>
            <a:ext cx="11509632" cy="53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446D1A5-C96F-C999-DB7B-02FAB5FEC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030"/>
            <a:ext cx="12097271" cy="509793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10D89CE-455E-E3E0-5E61-4F6604B73371}"/>
              </a:ext>
            </a:extLst>
          </p:cNvPr>
          <p:cNvSpPr txBox="1"/>
          <p:nvPr/>
        </p:nvSpPr>
        <p:spPr>
          <a:xfrm>
            <a:off x="435429" y="5977969"/>
            <a:ext cx="211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240T</a:t>
            </a:r>
            <a:endParaRPr lang="zh-TW" altLang="en-US" sz="2400" b="1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4CFEDD5-BCCE-FF57-8310-CB2A59D7C57E}"/>
              </a:ext>
            </a:extLst>
          </p:cNvPr>
          <p:cNvSpPr txBox="1"/>
          <p:nvPr/>
        </p:nvSpPr>
        <p:spPr>
          <a:xfrm>
            <a:off x="8324850" y="3604785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 err="1"/>
              <a:t>DataComp</a:t>
            </a:r>
            <a:endParaRPr lang="en-US" altLang="zh-TW" sz="2400" b="1" dirty="0"/>
          </a:p>
          <a:p>
            <a:r>
              <a:rPr lang="zh-TW" altLang="en-US" dirty="0"/>
              <a:t>https://arxiv.org/abs/2406.11794</a:t>
            </a:r>
          </a:p>
        </p:txBody>
      </p:sp>
    </p:spTree>
    <p:extLst>
      <p:ext uri="{BB962C8B-B14F-4D97-AF65-F5344CB8AC3E}">
        <p14:creationId xmlns:p14="http://schemas.microsoft.com/office/powerpoint/2010/main" val="262839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1977AC-D6C9-CCA8-B19D-79AFC8D8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8880BF-8B02-3FFE-8263-8B2C2D37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C5FDF44-4CB3-2E1D-FFD9-F0E3DC44C144}"/>
              </a:ext>
            </a:extLst>
          </p:cNvPr>
          <p:cNvSpPr txBox="1"/>
          <p:nvPr/>
        </p:nvSpPr>
        <p:spPr>
          <a:xfrm>
            <a:off x="8305800" y="3117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https://arxiv.org/abs/2406.11794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DE6FB84-0925-5BDE-855E-63E14A0B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55" y="734457"/>
            <a:ext cx="10424890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751175-A378-977E-E973-EF40E0DA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LLM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幫忙清理資料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463455-9832-AA54-F6C4-BC8BDADC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BF7DA25-CB2C-255F-C660-F40E5B4380EC}"/>
              </a:ext>
            </a:extLst>
          </p:cNvPr>
          <p:cNvSpPr txBox="1"/>
          <p:nvPr/>
        </p:nvSpPr>
        <p:spPr>
          <a:xfrm>
            <a:off x="8305800" y="1027906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https://arxiv.org/abs/2401.16380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30D8B04-A70D-1A6D-C828-882C5E8060F3}"/>
              </a:ext>
            </a:extLst>
          </p:cNvPr>
          <p:cNvSpPr txBox="1"/>
          <p:nvPr/>
        </p:nvSpPr>
        <p:spPr>
          <a:xfrm>
            <a:off x="8376559" y="690233"/>
            <a:ext cx="3309257" cy="364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99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Rephrasing the Web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B9DBFCA-DAD5-DCA9-C296-7E2D8C02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61" y="1600200"/>
            <a:ext cx="10010039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B3ED8-5DA7-A03B-568E-79CED32FF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5FF946-3C78-3F7F-B82F-D4045254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用網路資料預訓練的模型常常不回答問題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DD25EB-FCC6-1BE9-4DB9-422C3832B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FC30A17-A458-C4F7-9293-876D9711F22E}"/>
              </a:ext>
            </a:extLst>
          </p:cNvPr>
          <p:cNvSpPr txBox="1"/>
          <p:nvPr/>
        </p:nvSpPr>
        <p:spPr>
          <a:xfrm>
            <a:off x="1010529" y="60608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Source of image: https://arxiv.org/abs/2203.02155</a:t>
            </a:r>
            <a:endParaRPr lang="zh-TW" altLang="en-US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F620DB7F-BFC6-202C-3C81-09B545FAA816}"/>
              </a:ext>
            </a:extLst>
          </p:cNvPr>
          <p:cNvSpPr/>
          <p:nvPr/>
        </p:nvSpPr>
        <p:spPr>
          <a:xfrm>
            <a:off x="7642552" y="2213908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GPT-3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F6174EA-4742-D28B-CD47-9F6E6D397895}"/>
              </a:ext>
            </a:extLst>
          </p:cNvPr>
          <p:cNvCxnSpPr/>
          <p:nvPr/>
        </p:nvCxnSpPr>
        <p:spPr>
          <a:xfrm>
            <a:off x="6323692" y="2762750"/>
            <a:ext cx="12552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775EFAF0-B979-D9B5-C442-47C345F283F1}"/>
              </a:ext>
            </a:extLst>
          </p:cNvPr>
          <p:cNvCxnSpPr>
            <a:cxnSpLocks/>
          </p:cNvCxnSpPr>
          <p:nvPr/>
        </p:nvCxnSpPr>
        <p:spPr>
          <a:xfrm>
            <a:off x="10535644" y="2762750"/>
            <a:ext cx="0" cy="14853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3B6DDF20-B2FD-7FD0-CBF0-A55EDA8F5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2649"/>
            <a:ext cx="5421853" cy="2897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212AD8D-36F7-23D1-4376-E34F92B33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98" y="4383656"/>
            <a:ext cx="3653002" cy="1331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FDE7AC5-B3CD-7ED1-90E9-4A49F09E6F3D}"/>
              </a:ext>
            </a:extLst>
          </p:cNvPr>
          <p:cNvCxnSpPr>
            <a:cxnSpLocks/>
          </p:cNvCxnSpPr>
          <p:nvPr/>
        </p:nvCxnSpPr>
        <p:spPr>
          <a:xfrm>
            <a:off x="9336533" y="2786408"/>
            <a:ext cx="1199111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D12EE32-DBA9-430A-D2DC-75104AD4C418}"/>
              </a:ext>
            </a:extLst>
          </p:cNvPr>
          <p:cNvSpPr txBox="1"/>
          <p:nvPr/>
        </p:nvSpPr>
        <p:spPr>
          <a:xfrm>
            <a:off x="7862357" y="3371928"/>
            <a:ext cx="125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176B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455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4388C-3A4A-2DE0-87D7-8BBDB200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用網路資料預訓練的模型常常不回答問題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92D88F-FF41-0073-9C9D-FB47613BB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0B9835E-4FCA-5FB3-91CB-830A66A56B6B}"/>
              </a:ext>
            </a:extLst>
          </p:cNvPr>
          <p:cNvSpPr txBox="1"/>
          <p:nvPr/>
        </p:nvSpPr>
        <p:spPr>
          <a:xfrm>
            <a:off x="2195638" y="6176963"/>
            <a:ext cx="10657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https://ai.googleblog.com/2022/11/better-language-models-without-massive.html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833538-3BA8-7112-0829-696C8D94D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39" y="1690688"/>
            <a:ext cx="8687513" cy="43513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C31EE1E-6440-EA01-F018-B0E214EFD547}"/>
              </a:ext>
            </a:extLst>
          </p:cNvPr>
          <p:cNvSpPr/>
          <p:nvPr/>
        </p:nvSpPr>
        <p:spPr>
          <a:xfrm>
            <a:off x="7734300" y="2286000"/>
            <a:ext cx="39243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48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E973B5-5689-AC30-9856-E55AFFF7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為什麼語言模型不能好好回答問題？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0F852B-EBD9-1C31-61BA-7E5FE42D3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因為其實網路資料也沒這樣教他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43486D-A9DB-FA79-C0CD-D19B159E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62" y="37145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12D1E-33D1-6FAA-FBE5-0C840C3F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62" y="175607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9779B95-1BF3-C4DD-EB5D-5FD7400B6E82}"/>
              </a:ext>
            </a:extLst>
          </p:cNvPr>
          <p:cNvSpPr txBox="1"/>
          <p:nvPr/>
        </p:nvSpPr>
        <p:spPr>
          <a:xfrm>
            <a:off x="8042162" y="5764424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人工智慧真神奇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303C83D-EA1B-56A7-7A7F-325ADD92CB45}"/>
              </a:ext>
            </a:extLst>
          </p:cNvPr>
          <p:cNvSpPr txBox="1"/>
          <p:nvPr/>
        </p:nvSpPr>
        <p:spPr>
          <a:xfrm>
            <a:off x="7601895" y="3908625"/>
            <a:ext cx="168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大量文字資料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C650853-E9D5-7244-D80E-859156EC4B4C}"/>
              </a:ext>
            </a:extLst>
          </p:cNvPr>
          <p:cNvSpPr txBox="1"/>
          <p:nvPr/>
        </p:nvSpPr>
        <p:spPr>
          <a:xfrm>
            <a:off x="7601894" y="2154595"/>
            <a:ext cx="1684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網路</a:t>
            </a: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8CEEDFF9-A7C6-FA28-F8F2-CCA6E8CE0295}"/>
              </a:ext>
            </a:extLst>
          </p:cNvPr>
          <p:cNvCxnSpPr>
            <a:cxnSpLocks/>
          </p:cNvCxnSpPr>
          <p:nvPr/>
        </p:nvCxnSpPr>
        <p:spPr>
          <a:xfrm>
            <a:off x="9874157" y="3102916"/>
            <a:ext cx="0" cy="520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10F79217-E273-9091-0B99-49482D72C454}"/>
              </a:ext>
            </a:extLst>
          </p:cNvPr>
          <p:cNvCxnSpPr>
            <a:cxnSpLocks/>
          </p:cNvCxnSpPr>
          <p:nvPr/>
        </p:nvCxnSpPr>
        <p:spPr>
          <a:xfrm>
            <a:off x="9885818" y="5050251"/>
            <a:ext cx="0" cy="5207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圖片 30">
            <a:extLst>
              <a:ext uri="{FF2B5EF4-FFF2-40B4-BE49-F238E27FC236}">
                <a16:creationId xmlns:a16="http://schemas.microsoft.com/office/drawing/2014/main" id="{60AFB111-928E-871E-353B-8980766D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8" y="2584832"/>
            <a:ext cx="7530361" cy="36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2E488C-B956-D50C-53B4-0C9CF445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模型是璞玉、還需要精雕細琢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BFC5105-2B12-15C3-9599-5CC5DEE0E4F1}"/>
              </a:ext>
            </a:extLst>
          </p:cNvPr>
          <p:cNvSpPr txBox="1"/>
          <p:nvPr/>
        </p:nvSpPr>
        <p:spPr>
          <a:xfrm>
            <a:off x="1617050" y="2577892"/>
            <a:ext cx="3958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Reasoning with Sampling: Your Base Model is Smarter Than You Think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1A26BF6-7B67-01C5-B141-3B799067F5E1}"/>
              </a:ext>
            </a:extLst>
          </p:cNvPr>
          <p:cNvSpPr txBox="1"/>
          <p:nvPr/>
        </p:nvSpPr>
        <p:spPr>
          <a:xfrm>
            <a:off x="1605790" y="3209939"/>
            <a:ext cx="3624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https://arxiv.org/abs/2510.14901</a:t>
            </a: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E61DC3A-656A-37A4-FDC8-C5D172873C47}"/>
              </a:ext>
            </a:extLst>
          </p:cNvPr>
          <p:cNvSpPr/>
          <p:nvPr/>
        </p:nvSpPr>
        <p:spPr>
          <a:xfrm>
            <a:off x="5249009" y="3635414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Pre-train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Model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DDA6EC95-62A1-AA58-9326-048FE6573378}"/>
              </a:ext>
            </a:extLst>
          </p:cNvPr>
          <p:cNvCxnSpPr>
            <a:cxnSpLocks/>
          </p:cNvCxnSpPr>
          <p:nvPr/>
        </p:nvCxnSpPr>
        <p:spPr>
          <a:xfrm>
            <a:off x="4483507" y="4184256"/>
            <a:ext cx="7018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74C7F05-D449-4F4F-99E0-EE55775002BD}"/>
              </a:ext>
            </a:extLst>
          </p:cNvPr>
          <p:cNvSpPr txBox="1"/>
          <p:nvPr/>
        </p:nvSpPr>
        <p:spPr>
          <a:xfrm>
            <a:off x="1221436" y="3953424"/>
            <a:ext cx="3255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台灣最高的山是哪座？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62EE227F-787B-63DA-DAF1-1D777B3C3447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6953915" y="4184256"/>
            <a:ext cx="1160030" cy="356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7A48FAD1-6742-72C6-17C2-F21252497888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6915021" y="2531659"/>
            <a:ext cx="1198924" cy="1707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31F500C8-5F6E-3F62-8E12-41646ACAAD3B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6953915" y="4184880"/>
            <a:ext cx="1160030" cy="1723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19D7A88-B996-6FE7-C400-988C89DD3757}"/>
              </a:ext>
            </a:extLst>
          </p:cNvPr>
          <p:cNvSpPr txBox="1"/>
          <p:nvPr/>
        </p:nvSpPr>
        <p:spPr>
          <a:xfrm>
            <a:off x="8113945" y="3989080"/>
            <a:ext cx="204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[END]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5867EE35-9D3D-56E0-8D99-812EEF0DD006}"/>
              </a:ext>
            </a:extLst>
          </p:cNvPr>
          <p:cNvSpPr txBox="1"/>
          <p:nvPr/>
        </p:nvSpPr>
        <p:spPr>
          <a:xfrm>
            <a:off x="8113945" y="2300826"/>
            <a:ext cx="250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誰來告訴我呀？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180B88B-955B-58A2-8361-D303A1981D08}"/>
              </a:ext>
            </a:extLst>
          </p:cNvPr>
          <p:cNvSpPr txBox="1"/>
          <p:nvPr/>
        </p:nvSpPr>
        <p:spPr>
          <a:xfrm>
            <a:off x="8113945" y="4833207"/>
            <a:ext cx="395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雪山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(B)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阿里山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…..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15D22FE4-5D5C-3835-6F64-C0766588CED0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6929913" y="3375786"/>
            <a:ext cx="1184032" cy="8084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99378D43-886A-D748-AD78-576DFAAD1773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6953915" y="4207327"/>
            <a:ext cx="1160030" cy="8567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2957D58E-19ED-9BBF-645A-0E97BC729FC2}"/>
              </a:ext>
            </a:extLst>
          </p:cNvPr>
          <p:cNvSpPr txBox="1"/>
          <p:nvPr/>
        </p:nvSpPr>
        <p:spPr>
          <a:xfrm>
            <a:off x="8113945" y="3144953"/>
            <a:ext cx="382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第二高的又是哪座？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065C3127-0105-7E70-9DF9-5E43C9182E40}"/>
              </a:ext>
            </a:extLst>
          </p:cNvPr>
          <p:cNvSpPr txBox="1"/>
          <p:nvPr/>
        </p:nvSpPr>
        <p:spPr>
          <a:xfrm>
            <a:off x="8113945" y="5677334"/>
            <a:ext cx="395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我也不知道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9F5786E5-461C-FD35-65E2-88E09D5ABD6B}"/>
              </a:ext>
            </a:extLst>
          </p:cNvPr>
          <p:cNvSpPr txBox="1"/>
          <p:nvPr/>
        </p:nvSpPr>
        <p:spPr>
          <a:xfrm>
            <a:off x="1263718" y="1769065"/>
            <a:ext cx="505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已經有機會回答正確答案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8266298-46E1-CFAE-B9E1-C2B8CDA4BECC}"/>
              </a:ext>
            </a:extLst>
          </p:cNvPr>
          <p:cNvSpPr txBox="1"/>
          <p:nvPr/>
        </p:nvSpPr>
        <p:spPr>
          <a:xfrm>
            <a:off x="1263718" y="5259705"/>
            <a:ext cx="56901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SFT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RL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讓模型更傾向做出正確的選擇</a:t>
            </a:r>
          </a:p>
        </p:txBody>
      </p:sp>
    </p:spTree>
    <p:extLst>
      <p:ext uri="{BB962C8B-B14F-4D97-AF65-F5344CB8AC3E}">
        <p14:creationId xmlns:p14="http://schemas.microsoft.com/office/powerpoint/2010/main" val="399468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5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548ECA-8F2B-EDF6-8FDC-4E7ACD19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大型語言模型的學習歷程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FEB0D23E-6C16-77FF-0DC0-CBEE2C93C539}"/>
              </a:ext>
            </a:extLst>
          </p:cNvPr>
          <p:cNvSpPr/>
          <p:nvPr/>
        </p:nvSpPr>
        <p:spPr>
          <a:xfrm>
            <a:off x="838200" y="2771775"/>
            <a:ext cx="2495550" cy="1657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869EA3B-ECAA-2B90-BA34-F3EDC1E06947}"/>
              </a:ext>
            </a:extLst>
          </p:cNvPr>
          <p:cNvSpPr/>
          <p:nvPr/>
        </p:nvSpPr>
        <p:spPr>
          <a:xfrm>
            <a:off x="4695825" y="2771775"/>
            <a:ext cx="2495550" cy="1657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SFT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0D727AD9-420C-2072-E490-151DD715CD46}"/>
              </a:ext>
            </a:extLst>
          </p:cNvPr>
          <p:cNvSpPr/>
          <p:nvPr/>
        </p:nvSpPr>
        <p:spPr>
          <a:xfrm>
            <a:off x="8686800" y="2771775"/>
            <a:ext cx="2495550" cy="1657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RLHF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1B06A90-C0CD-1A80-4D0C-FEDBD23DFA0C}"/>
              </a:ext>
            </a:extLst>
          </p:cNvPr>
          <p:cNvSpPr txBox="1"/>
          <p:nvPr/>
        </p:nvSpPr>
        <p:spPr>
          <a:xfrm>
            <a:off x="4124325" y="4564062"/>
            <a:ext cx="363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(Supervised Fine-Tuning)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14F3CA9-F766-CB63-70C1-228B3281D614}"/>
              </a:ext>
            </a:extLst>
          </p:cNvPr>
          <p:cNvSpPr txBox="1"/>
          <p:nvPr/>
        </p:nvSpPr>
        <p:spPr>
          <a:xfrm>
            <a:off x="8096250" y="4485907"/>
            <a:ext cx="363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(Reinforcement Learning with Human Feedback)</a:t>
            </a:r>
            <a:endParaRPr lang="zh-TW" altLang="en-US" sz="2400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1B96A00-757B-DF26-DFD3-9E6F87F089DA}"/>
              </a:ext>
            </a:extLst>
          </p:cNvPr>
          <p:cNvCxnSpPr/>
          <p:nvPr/>
        </p:nvCxnSpPr>
        <p:spPr>
          <a:xfrm>
            <a:off x="3500437" y="3619500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47460AA-2C24-B2D7-0C61-56B9085BB2C1}"/>
              </a:ext>
            </a:extLst>
          </p:cNvPr>
          <p:cNvCxnSpPr/>
          <p:nvPr/>
        </p:nvCxnSpPr>
        <p:spPr>
          <a:xfrm>
            <a:off x="7329487" y="3619500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2A371E0-BF7A-5A66-D45F-8D22F8B0497D}"/>
              </a:ext>
            </a:extLst>
          </p:cNvPr>
          <p:cNvSpPr txBox="1"/>
          <p:nvPr/>
        </p:nvSpPr>
        <p:spPr>
          <a:xfrm>
            <a:off x="902492" y="2131874"/>
            <a:ext cx="249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熟悉人類語言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CD885A0-BFD1-3710-B4A6-8277BAEDC81E}"/>
              </a:ext>
            </a:extLst>
          </p:cNvPr>
          <p:cNvSpPr txBox="1"/>
          <p:nvPr/>
        </p:nvSpPr>
        <p:spPr>
          <a:xfrm>
            <a:off x="6324599" y="1679437"/>
            <a:ext cx="314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應該如何回應</a:t>
            </a:r>
          </a:p>
        </p:txBody>
      </p:sp>
      <p:sp>
        <p:nvSpPr>
          <p:cNvPr id="14" name="右大括弧 13">
            <a:extLst>
              <a:ext uri="{FF2B5EF4-FFF2-40B4-BE49-F238E27FC236}">
                <a16:creationId xmlns:a16="http://schemas.microsoft.com/office/drawing/2014/main" id="{A1476822-4251-0AD2-75D7-DEA5BD1EBCA0}"/>
              </a:ext>
            </a:extLst>
          </p:cNvPr>
          <p:cNvSpPr/>
          <p:nvPr/>
        </p:nvSpPr>
        <p:spPr>
          <a:xfrm rot="16200000">
            <a:off x="7751117" y="-1077924"/>
            <a:ext cx="461664" cy="7124702"/>
          </a:xfrm>
          <a:prstGeom prst="rightBrace">
            <a:avLst>
              <a:gd name="adj1" fmla="val 4355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EBDA97B-3E61-2388-2204-A4017B70BC28}"/>
              </a:ext>
            </a:extLst>
          </p:cNvPr>
          <p:cNvSpPr txBox="1"/>
          <p:nvPr/>
        </p:nvSpPr>
        <p:spPr>
          <a:xfrm>
            <a:off x="8636793" y="1198928"/>
            <a:ext cx="185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Alignment</a:t>
            </a:r>
            <a:endParaRPr lang="zh-TW" altLang="en-US" sz="28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79937F0-28B2-6773-D1A0-4F82E3F2A592}"/>
              </a:ext>
            </a:extLst>
          </p:cNvPr>
          <p:cNvSpPr txBox="1"/>
          <p:nvPr/>
        </p:nvSpPr>
        <p:spPr>
          <a:xfrm>
            <a:off x="4695825" y="5237471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人類提供標準答案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B61C8FF-1D7F-E843-7272-8930FCC6F5B6}"/>
              </a:ext>
            </a:extLst>
          </p:cNvPr>
          <p:cNvSpPr txBox="1"/>
          <p:nvPr/>
        </p:nvSpPr>
        <p:spPr>
          <a:xfrm>
            <a:off x="8655842" y="5237471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人類僅提供回饋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6F8EE69-FD87-E6A8-FCC8-CACD32E9D524}"/>
              </a:ext>
            </a:extLst>
          </p:cNvPr>
          <p:cNvSpPr txBox="1"/>
          <p:nvPr/>
        </p:nvSpPr>
        <p:spPr>
          <a:xfrm>
            <a:off x="585787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學齡前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35FC36C-E53F-2814-D330-AFFFA41B2BBB}"/>
              </a:ext>
            </a:extLst>
          </p:cNvPr>
          <p:cNvSpPr txBox="1"/>
          <p:nvPr/>
        </p:nvSpPr>
        <p:spPr>
          <a:xfrm>
            <a:off x="4429125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上學校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87F2BDB-BA1A-5814-822B-71237BD7C054}"/>
              </a:ext>
            </a:extLst>
          </p:cNvPr>
          <p:cNvSpPr txBox="1"/>
          <p:nvPr/>
        </p:nvSpPr>
        <p:spPr>
          <a:xfrm>
            <a:off x="8541542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出社會</a:t>
            </a:r>
          </a:p>
        </p:txBody>
      </p:sp>
    </p:spTree>
    <p:extLst>
      <p:ext uri="{BB962C8B-B14F-4D97-AF65-F5344CB8AC3E}">
        <p14:creationId xmlns:p14="http://schemas.microsoft.com/office/powerpoint/2010/main" val="325866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 animBg="1"/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3AD57-77FC-8DB4-812D-453A9D218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2B2CAC-5B8E-F301-FE60-7F428C8A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大型語言模型的學習歷程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70C064C-710A-5936-7B41-85B1C6BACA55}"/>
              </a:ext>
            </a:extLst>
          </p:cNvPr>
          <p:cNvSpPr/>
          <p:nvPr/>
        </p:nvSpPr>
        <p:spPr>
          <a:xfrm>
            <a:off x="838200" y="2771775"/>
            <a:ext cx="2495550" cy="1657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Pre-train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5DD0AA99-5CCE-9597-8EA1-22BED39F26F2}"/>
              </a:ext>
            </a:extLst>
          </p:cNvPr>
          <p:cNvSpPr/>
          <p:nvPr/>
        </p:nvSpPr>
        <p:spPr>
          <a:xfrm>
            <a:off x="4695825" y="2771775"/>
            <a:ext cx="2495550" cy="1657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SFT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65BB50D-0941-E0E7-A34C-78827EE39260}"/>
              </a:ext>
            </a:extLst>
          </p:cNvPr>
          <p:cNvSpPr/>
          <p:nvPr/>
        </p:nvSpPr>
        <p:spPr>
          <a:xfrm>
            <a:off x="8686800" y="2771775"/>
            <a:ext cx="2495550" cy="1657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RLHF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F9AED81-541B-A78E-FFFA-7AA55CCCE8C9}"/>
              </a:ext>
            </a:extLst>
          </p:cNvPr>
          <p:cNvSpPr txBox="1"/>
          <p:nvPr/>
        </p:nvSpPr>
        <p:spPr>
          <a:xfrm>
            <a:off x="4124325" y="4564062"/>
            <a:ext cx="363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(Supervised Fine-Tuning)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4B16410-72D5-2268-CB7E-F7499721E61B}"/>
              </a:ext>
            </a:extLst>
          </p:cNvPr>
          <p:cNvSpPr txBox="1"/>
          <p:nvPr/>
        </p:nvSpPr>
        <p:spPr>
          <a:xfrm>
            <a:off x="8096250" y="4485907"/>
            <a:ext cx="363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(Reinforcement Learning with Human Feedback)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8C317AD-1B71-13BA-86C0-0BA588D3F8F5}"/>
              </a:ext>
            </a:extLst>
          </p:cNvPr>
          <p:cNvCxnSpPr/>
          <p:nvPr/>
        </p:nvCxnSpPr>
        <p:spPr>
          <a:xfrm>
            <a:off x="3500437" y="3619500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7E20EBC1-4621-77E1-B174-4B2B0C115205}"/>
              </a:ext>
            </a:extLst>
          </p:cNvPr>
          <p:cNvCxnSpPr/>
          <p:nvPr/>
        </p:nvCxnSpPr>
        <p:spPr>
          <a:xfrm>
            <a:off x="7329487" y="3619500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7F483AD-905B-24B7-1D8F-A2C6990A366B}"/>
              </a:ext>
            </a:extLst>
          </p:cNvPr>
          <p:cNvSpPr txBox="1"/>
          <p:nvPr/>
        </p:nvSpPr>
        <p:spPr>
          <a:xfrm>
            <a:off x="6324599" y="1679437"/>
            <a:ext cx="314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你應該如何回應</a:t>
            </a:r>
          </a:p>
        </p:txBody>
      </p:sp>
      <p:sp>
        <p:nvSpPr>
          <p:cNvPr id="14" name="右大括弧 13">
            <a:extLst>
              <a:ext uri="{FF2B5EF4-FFF2-40B4-BE49-F238E27FC236}">
                <a16:creationId xmlns:a16="http://schemas.microsoft.com/office/drawing/2014/main" id="{F342FF63-4E29-FD66-BD1D-6257E4FD6F1F}"/>
              </a:ext>
            </a:extLst>
          </p:cNvPr>
          <p:cNvSpPr/>
          <p:nvPr/>
        </p:nvSpPr>
        <p:spPr>
          <a:xfrm rot="16200000">
            <a:off x="7751117" y="-1077924"/>
            <a:ext cx="461664" cy="7124702"/>
          </a:xfrm>
          <a:prstGeom prst="rightBrace">
            <a:avLst>
              <a:gd name="adj1" fmla="val 4355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DF3A61D-67CE-8C3B-3FCC-A24F1CB977BE}"/>
              </a:ext>
            </a:extLst>
          </p:cNvPr>
          <p:cNvSpPr txBox="1"/>
          <p:nvPr/>
        </p:nvSpPr>
        <p:spPr>
          <a:xfrm>
            <a:off x="8636793" y="1198928"/>
            <a:ext cx="185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Alignment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908339B-0C11-7286-2591-A29928646242}"/>
              </a:ext>
            </a:extLst>
          </p:cNvPr>
          <p:cNvSpPr txBox="1"/>
          <p:nvPr/>
        </p:nvSpPr>
        <p:spPr>
          <a:xfrm>
            <a:off x="4695825" y="5237471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人類提供標準答案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DD5B711-58FE-DB28-4EB6-BDE9FC39999F}"/>
              </a:ext>
            </a:extLst>
          </p:cNvPr>
          <p:cNvSpPr txBox="1"/>
          <p:nvPr/>
        </p:nvSpPr>
        <p:spPr>
          <a:xfrm>
            <a:off x="8655842" y="5237471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人類僅提供回饋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34CA94D-A364-D1A8-9DC4-AC3FD3D2494E}"/>
              </a:ext>
            </a:extLst>
          </p:cNvPr>
          <p:cNvSpPr txBox="1"/>
          <p:nvPr/>
        </p:nvSpPr>
        <p:spPr>
          <a:xfrm>
            <a:off x="585787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學齡前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B3188A1-9A4E-661B-E4A1-8C41FD089D03}"/>
              </a:ext>
            </a:extLst>
          </p:cNvPr>
          <p:cNvSpPr txBox="1"/>
          <p:nvPr/>
        </p:nvSpPr>
        <p:spPr>
          <a:xfrm>
            <a:off x="4429125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上學校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DF9AB99-FA3B-A165-CB0A-B21A385CC1FE}"/>
              </a:ext>
            </a:extLst>
          </p:cNvPr>
          <p:cNvSpPr txBox="1"/>
          <p:nvPr/>
        </p:nvSpPr>
        <p:spPr>
          <a:xfrm>
            <a:off x="8541542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出社會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5B3207E-8808-40A1-9D00-990236E0771D}"/>
              </a:ext>
            </a:extLst>
          </p:cNvPr>
          <p:cNvSpPr/>
          <p:nvPr/>
        </p:nvSpPr>
        <p:spPr>
          <a:xfrm>
            <a:off x="4185149" y="2622841"/>
            <a:ext cx="3520575" cy="3928521"/>
          </a:xfrm>
          <a:prstGeom prst="roundRect">
            <a:avLst>
              <a:gd name="adj" fmla="val 761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D96EE8C-A23C-EC48-508B-BBF377A26715}"/>
              </a:ext>
            </a:extLst>
          </p:cNvPr>
          <p:cNvSpPr txBox="1"/>
          <p:nvPr/>
        </p:nvSpPr>
        <p:spPr>
          <a:xfrm>
            <a:off x="902492" y="2131874"/>
            <a:ext cx="249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熟悉人類語言</a:t>
            </a:r>
          </a:p>
        </p:txBody>
      </p:sp>
    </p:spTree>
    <p:extLst>
      <p:ext uri="{BB962C8B-B14F-4D97-AF65-F5344CB8AC3E}">
        <p14:creationId xmlns:p14="http://schemas.microsoft.com/office/powerpoint/2010/main" val="204452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E50257-52CD-6916-A152-8C583B87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SFT</a:t>
            </a:r>
            <a:r>
              <a:rPr lang="zh-TW" altLang="en-US" dirty="0"/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用人類準備的資料來學文字接龍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48EB54E-7EDA-3C07-032B-362D2D51B534}"/>
              </a:ext>
            </a:extLst>
          </p:cNvPr>
          <p:cNvSpPr txBox="1"/>
          <p:nvPr/>
        </p:nvSpPr>
        <p:spPr>
          <a:xfrm>
            <a:off x="705207" y="3176573"/>
            <a:ext cx="4727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User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：台灣最高的山是哪座？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：玉山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：你是誰？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：我是人工智慧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：教我駭入鄰居家的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Wifi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：我不能教你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…..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形 4" descr="女教授 以實心填滿">
            <a:extLst>
              <a:ext uri="{FF2B5EF4-FFF2-40B4-BE49-F238E27FC236}">
                <a16:creationId xmlns:a16="http://schemas.microsoft.com/office/drawing/2014/main" id="{67906D80-B08A-722D-5479-3EE7BD3F9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193" y="1521701"/>
            <a:ext cx="1311950" cy="1311950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76382FB5-85C1-E804-C772-8AF70238D1C8}"/>
              </a:ext>
            </a:extLst>
          </p:cNvPr>
          <p:cNvSpPr/>
          <p:nvPr/>
        </p:nvSpPr>
        <p:spPr>
          <a:xfrm>
            <a:off x="590550" y="3005861"/>
            <a:ext cx="4727030" cy="2989722"/>
          </a:xfrm>
          <a:prstGeom prst="wedgeRoundRectCallout">
            <a:avLst>
              <a:gd name="adj1" fmla="val -28422"/>
              <a:gd name="adj2" fmla="val -548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EEA089A-3076-C4EF-FB51-3BF18E3C0057}"/>
              </a:ext>
            </a:extLst>
          </p:cNvPr>
          <p:cNvSpPr txBox="1"/>
          <p:nvPr/>
        </p:nvSpPr>
        <p:spPr>
          <a:xfrm>
            <a:off x="5559941" y="1554196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”User: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台灣最高的山是哪座？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8E1341A-323D-E941-D07D-52166508A53D}"/>
              </a:ext>
            </a:extLst>
          </p:cNvPr>
          <p:cNvSpPr txBox="1"/>
          <p:nvPr/>
        </p:nvSpPr>
        <p:spPr>
          <a:xfrm>
            <a:off x="5559941" y="2091377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2BBAFC2-7A4E-7C9B-7544-D7ED1C27F166}"/>
              </a:ext>
            </a:extLst>
          </p:cNvPr>
          <p:cNvSpPr txBox="1"/>
          <p:nvPr/>
        </p:nvSpPr>
        <p:spPr>
          <a:xfrm>
            <a:off x="5559941" y="262855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”U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ser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台灣最高的山是哪座？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3479764-5CA6-535C-EFE2-F9753CBFC0C6}"/>
              </a:ext>
            </a:extLst>
          </p:cNvPr>
          <p:cNvSpPr txBox="1"/>
          <p:nvPr/>
        </p:nvSpPr>
        <p:spPr>
          <a:xfrm>
            <a:off x="5559941" y="3165739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山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679422C-583A-5B85-C923-E4BF85C24616}"/>
              </a:ext>
            </a:extLst>
          </p:cNvPr>
          <p:cNvSpPr txBox="1"/>
          <p:nvPr/>
        </p:nvSpPr>
        <p:spPr>
          <a:xfrm>
            <a:off x="5559941" y="370292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”U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ser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台灣最高的山是哪座？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1408305-7DBB-9B8E-146F-72C9DBB319ED}"/>
              </a:ext>
            </a:extLst>
          </p:cNvPr>
          <p:cNvSpPr txBox="1"/>
          <p:nvPr/>
        </p:nvSpPr>
        <p:spPr>
          <a:xfrm>
            <a:off x="5559941" y="424010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”[END]”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87C4221-4B89-44D8-651C-A93D8C35B01E}"/>
              </a:ext>
            </a:extLst>
          </p:cNvPr>
          <p:cNvSpPr txBox="1"/>
          <p:nvPr/>
        </p:nvSpPr>
        <p:spPr>
          <a:xfrm>
            <a:off x="5559941" y="4777282"/>
            <a:ext cx="626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”U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ser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你是誰？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8068858-7BD8-138F-CF66-717E3DA1A305}"/>
              </a:ext>
            </a:extLst>
          </p:cNvPr>
          <p:cNvSpPr txBox="1"/>
          <p:nvPr/>
        </p:nvSpPr>
        <p:spPr>
          <a:xfrm>
            <a:off x="5559941" y="531446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FF8C406-DC3D-3065-1962-56E5A9A6EC43}"/>
              </a:ext>
            </a:extLst>
          </p:cNvPr>
          <p:cNvSpPr txBox="1"/>
          <p:nvPr/>
        </p:nvSpPr>
        <p:spPr>
          <a:xfrm>
            <a:off x="7683480" y="5733973"/>
            <a:ext cx="4454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Instruction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微軟正黑體" panose="020B0604030504040204" pitchFamily="34" charset="-120"/>
                <a:cs typeface="+mn-cs"/>
              </a:rPr>
              <a:t>Fine-tuning 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2E4D2B0-CF4B-09CF-1FEB-EB5935716756}"/>
              </a:ext>
            </a:extLst>
          </p:cNvPr>
          <p:cNvSpPr txBox="1"/>
          <p:nvPr/>
        </p:nvSpPr>
        <p:spPr>
          <a:xfrm rot="5400000">
            <a:off x="5666836" y="610538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2328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34ABC-50ED-65FC-A492-15078ECC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之後模型脫胎換骨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2079EF-DF10-7A9F-0988-519620787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9AF62AE-7708-32A1-CD50-DEF2A00D63F0}"/>
              </a:ext>
            </a:extLst>
          </p:cNvPr>
          <p:cNvSpPr txBox="1"/>
          <p:nvPr/>
        </p:nvSpPr>
        <p:spPr>
          <a:xfrm>
            <a:off x="767443" y="5645897"/>
            <a:ext cx="10657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https://ai.googleblog.com/2022/11/better-language-models-without-massive.html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C02F207-EC21-12C3-F7C9-211768C1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04" y="1690688"/>
            <a:ext cx="11474592" cy="379347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00791AD-FBA8-2209-BC8D-A32B610C0B89}"/>
              </a:ext>
            </a:extLst>
          </p:cNvPr>
          <p:cNvSpPr txBox="1"/>
          <p:nvPr/>
        </p:nvSpPr>
        <p:spPr>
          <a:xfrm>
            <a:off x="7530238" y="550852"/>
            <a:ext cx="4303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的成功其實是站在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巨人的肩膀上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350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5AC674-0977-FE4A-9C81-23DAC5F5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如果只有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04AE5E-4EE4-F0E7-A075-52945931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91" y="2100708"/>
            <a:ext cx="1328292" cy="13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EE70D171-1455-FC6C-8CB3-2E7A91A04E24}"/>
              </a:ext>
            </a:extLst>
          </p:cNvPr>
          <p:cNvCxnSpPr/>
          <p:nvPr/>
        </p:nvCxnSpPr>
        <p:spPr>
          <a:xfrm>
            <a:off x="6576732" y="2764854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65887F4-6872-1FCD-0FF9-F6AB4134EEA7}"/>
              </a:ext>
            </a:extLst>
          </p:cNvPr>
          <p:cNvCxnSpPr/>
          <p:nvPr/>
        </p:nvCxnSpPr>
        <p:spPr>
          <a:xfrm>
            <a:off x="9091332" y="2764854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6C7C101D-4822-297A-E2D2-592689BA7A48}"/>
              </a:ext>
            </a:extLst>
          </p:cNvPr>
          <p:cNvSpPr txBox="1"/>
          <p:nvPr/>
        </p:nvSpPr>
        <p:spPr>
          <a:xfrm>
            <a:off x="9948581" y="2536061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CB720D0-2562-7C6C-312C-02B8C10869BE}"/>
              </a:ext>
            </a:extLst>
          </p:cNvPr>
          <p:cNvSpPr txBox="1"/>
          <p:nvPr/>
        </p:nvSpPr>
        <p:spPr>
          <a:xfrm>
            <a:off x="3201036" y="2532942"/>
            <a:ext cx="358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台灣最高的山是哪座？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BE5A604-D288-B0D5-3EA6-CF5117703561}"/>
              </a:ext>
            </a:extLst>
          </p:cNvPr>
          <p:cNvSpPr txBox="1"/>
          <p:nvPr/>
        </p:nvSpPr>
        <p:spPr>
          <a:xfrm>
            <a:off x="1223066" y="1850205"/>
            <a:ext cx="144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SFT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912B181-9182-503F-1E1E-2F21C444D939}"/>
              </a:ext>
            </a:extLst>
          </p:cNvPr>
          <p:cNvSpPr txBox="1"/>
          <p:nvPr/>
        </p:nvSpPr>
        <p:spPr>
          <a:xfrm>
            <a:off x="1223066" y="4297573"/>
            <a:ext cx="144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Testing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079ADC8-61F7-C9C3-DCDC-8068C2B7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62" y="4727223"/>
            <a:ext cx="1328292" cy="13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875649FE-9D14-A93C-D8B8-AA39B9F2861C}"/>
              </a:ext>
            </a:extLst>
          </p:cNvPr>
          <p:cNvCxnSpPr/>
          <p:nvPr/>
        </p:nvCxnSpPr>
        <p:spPr>
          <a:xfrm>
            <a:off x="6558803" y="5391369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75A2613-0375-FEEB-2B74-CAF3ECB339F8}"/>
              </a:ext>
            </a:extLst>
          </p:cNvPr>
          <p:cNvCxnSpPr/>
          <p:nvPr/>
        </p:nvCxnSpPr>
        <p:spPr>
          <a:xfrm>
            <a:off x="9073403" y="5391369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5266C99-0674-77E5-772F-AF4D89ADA263}"/>
              </a:ext>
            </a:extLst>
          </p:cNvPr>
          <p:cNvSpPr txBox="1"/>
          <p:nvPr/>
        </p:nvSpPr>
        <p:spPr>
          <a:xfrm>
            <a:off x="9930651" y="5162576"/>
            <a:ext cx="242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%#@$#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8E7D87B-79C6-B4FA-4559-4586BE21B41D}"/>
              </a:ext>
            </a:extLst>
          </p:cNvPr>
          <p:cNvSpPr txBox="1"/>
          <p:nvPr/>
        </p:nvSpPr>
        <p:spPr>
          <a:xfrm>
            <a:off x="1591207" y="5160536"/>
            <a:ext cx="478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世界最高的山是哪座？</a:t>
            </a:r>
          </a:p>
        </p:txBody>
      </p:sp>
      <p:sp>
        <p:nvSpPr>
          <p:cNvPr id="19" name="語音泡泡: 圓角矩形 18">
            <a:extLst>
              <a:ext uri="{FF2B5EF4-FFF2-40B4-BE49-F238E27FC236}">
                <a16:creationId xmlns:a16="http://schemas.microsoft.com/office/drawing/2014/main" id="{9DC12020-5E63-6CC5-7D35-A2C446AA8BC3}"/>
              </a:ext>
            </a:extLst>
          </p:cNvPr>
          <p:cNvSpPr/>
          <p:nvPr/>
        </p:nvSpPr>
        <p:spPr>
          <a:xfrm>
            <a:off x="5984500" y="3736884"/>
            <a:ext cx="4583206" cy="822299"/>
          </a:xfrm>
          <a:prstGeom prst="wedgeRoundRectCallout">
            <a:avLst>
              <a:gd name="adj1" fmla="val -11974"/>
              <a:gd name="adj2" fmla="val 8866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輸入有「山」回答就是「玉山」</a:t>
            </a:r>
          </a:p>
        </p:txBody>
      </p:sp>
      <p:sp>
        <p:nvSpPr>
          <p:cNvPr id="20" name="語音泡泡: 圓角矩形 19">
            <a:extLst>
              <a:ext uri="{FF2B5EF4-FFF2-40B4-BE49-F238E27FC236}">
                <a16:creationId xmlns:a16="http://schemas.microsoft.com/office/drawing/2014/main" id="{D4338B4F-F1C6-9E9D-BA22-04E00BFA04DE}"/>
              </a:ext>
            </a:extLst>
          </p:cNvPr>
          <p:cNvSpPr/>
          <p:nvPr/>
        </p:nvSpPr>
        <p:spPr>
          <a:xfrm>
            <a:off x="5984500" y="1252701"/>
            <a:ext cx="4583206" cy="822299"/>
          </a:xfrm>
          <a:prstGeom prst="wedgeRoundRectCallout">
            <a:avLst>
              <a:gd name="adj1" fmla="val -11974"/>
              <a:gd name="adj2" fmla="val 8866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輸入有「山」回答就是「玉山」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688BAD8-24FB-8887-ABA4-8FFAC6BED1DA}"/>
              </a:ext>
            </a:extLst>
          </p:cNvPr>
          <p:cNvSpPr txBox="1"/>
          <p:nvPr/>
        </p:nvSpPr>
        <p:spPr>
          <a:xfrm>
            <a:off x="1223066" y="3183949"/>
            <a:ext cx="39388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因為需要人類準備資料，所以通常資料無法非常多</a:t>
            </a:r>
          </a:p>
        </p:txBody>
      </p:sp>
    </p:spTree>
    <p:extLst>
      <p:ext uri="{BB962C8B-B14F-4D97-AF65-F5344CB8AC3E}">
        <p14:creationId xmlns:p14="http://schemas.microsoft.com/office/powerpoint/2010/main" val="317618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6" grpId="0"/>
      <p:bldP spid="18" grpId="0"/>
      <p:bldP spid="19" grpId="0" animBg="1"/>
      <p:bldP spid="20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5CC693-8108-4455-D944-11047CC6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Pretrain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如何幫助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4C8786F-1DC1-EB8D-B037-B001D1283FB4}"/>
              </a:ext>
            </a:extLst>
          </p:cNvPr>
          <p:cNvSpPr txBox="1"/>
          <p:nvPr/>
        </p:nvSpPr>
        <p:spPr>
          <a:xfrm>
            <a:off x="8546554" y="492743"/>
            <a:ext cx="351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https://arxiv.org/abs/2309.14316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3DB4762-2664-AFE3-7B24-306A1DF63453}"/>
              </a:ext>
            </a:extLst>
          </p:cNvPr>
          <p:cNvSpPr txBox="1"/>
          <p:nvPr/>
        </p:nvSpPr>
        <p:spPr>
          <a:xfrm>
            <a:off x="4724763" y="275233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高松燈是羽丘女子學園高一學生，亦是天文部唯一社員，擔任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CC05A80-DDD7-3406-1B1A-2885925A1247}"/>
              </a:ext>
            </a:extLst>
          </p:cNvPr>
          <p:cNvSpPr txBox="1"/>
          <p:nvPr/>
        </p:nvSpPr>
        <p:spPr>
          <a:xfrm>
            <a:off x="4660901" y="171737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千早愛音是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，同時也是羽丘女子學園高中一年級的學生。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17566B1-39C0-1815-7330-80D48A5A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755" y="1601486"/>
            <a:ext cx="900188" cy="90018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ED644E9-CFC7-2DAA-E8AF-CB77F27FE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705" y="2683147"/>
            <a:ext cx="983100" cy="90018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51A835F0-74A2-5D17-70AB-FDE09A912708}"/>
              </a:ext>
            </a:extLst>
          </p:cNvPr>
          <p:cNvSpPr txBox="1"/>
          <p:nvPr/>
        </p:nvSpPr>
        <p:spPr>
          <a:xfrm>
            <a:off x="3390900" y="4385830"/>
            <a:ext cx="5224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User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：誰是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節奏吉他手？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86E1514-DCEC-EDB9-37B8-2CC8385D46D9}"/>
              </a:ext>
            </a:extLst>
          </p:cNvPr>
          <p:cNvSpPr txBox="1"/>
          <p:nvPr/>
        </p:nvSpPr>
        <p:spPr>
          <a:xfrm>
            <a:off x="3152026" y="5732368"/>
            <a:ext cx="3559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 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49C6DD9-A06F-FAE2-F0CA-919C8AAFAAE8}"/>
              </a:ext>
            </a:extLst>
          </p:cNvPr>
          <p:cNvSpPr/>
          <p:nvPr/>
        </p:nvSpPr>
        <p:spPr>
          <a:xfrm>
            <a:off x="7523679" y="5469275"/>
            <a:ext cx="1316592" cy="98785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8E9A072-49A5-4DA4-EBC3-09FA2BFF6498}"/>
              </a:ext>
            </a:extLst>
          </p:cNvPr>
          <p:cNvSpPr txBox="1"/>
          <p:nvPr/>
        </p:nvSpPr>
        <p:spPr>
          <a:xfrm>
            <a:off x="8615284" y="4411361"/>
            <a:ext cx="2560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：千早愛音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6329083-670D-7D54-91A4-5AD5783ADDDC}"/>
              </a:ext>
            </a:extLst>
          </p:cNvPr>
          <p:cNvSpPr txBox="1"/>
          <p:nvPr/>
        </p:nvSpPr>
        <p:spPr>
          <a:xfrm>
            <a:off x="482976" y="2132872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個人的資料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Pretrain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B2BD346-F460-62A7-D1E6-03AAE91316B9}"/>
              </a:ext>
            </a:extLst>
          </p:cNvPr>
          <p:cNvSpPr txBox="1"/>
          <p:nvPr/>
        </p:nvSpPr>
        <p:spPr>
          <a:xfrm>
            <a:off x="482976" y="4201163"/>
            <a:ext cx="256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N/2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個人相關的問題做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SFT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43691EB-03EE-3FC3-D386-37F769A03CDC}"/>
              </a:ext>
            </a:extLst>
          </p:cNvPr>
          <p:cNvSpPr txBox="1"/>
          <p:nvPr/>
        </p:nvSpPr>
        <p:spPr>
          <a:xfrm>
            <a:off x="495868" y="5583448"/>
            <a:ext cx="256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以剩下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N/2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個人的問題進行測試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3EA2633B-BF13-63A6-E4BE-D9C4F5502FAB}"/>
              </a:ext>
            </a:extLst>
          </p:cNvPr>
          <p:cNvSpPr txBox="1"/>
          <p:nvPr/>
        </p:nvSpPr>
        <p:spPr>
          <a:xfrm>
            <a:off x="9804967" y="5732367"/>
            <a:ext cx="1123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?????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A413CC95-6D2A-F371-17E6-1D04C6CA3330}"/>
              </a:ext>
            </a:extLst>
          </p:cNvPr>
          <p:cNvSpPr/>
          <p:nvPr/>
        </p:nvSpPr>
        <p:spPr>
          <a:xfrm>
            <a:off x="3152026" y="1457838"/>
            <a:ext cx="7916024" cy="2390945"/>
          </a:xfrm>
          <a:prstGeom prst="roundRect">
            <a:avLst>
              <a:gd name="adj" fmla="val 11981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C0B5E8B8-C034-6389-CA75-D9B876C6BF05}"/>
              </a:ext>
            </a:extLst>
          </p:cNvPr>
          <p:cNvSpPr/>
          <p:nvPr/>
        </p:nvSpPr>
        <p:spPr>
          <a:xfrm>
            <a:off x="3152026" y="4341217"/>
            <a:ext cx="7916024" cy="594191"/>
          </a:xfrm>
          <a:prstGeom prst="roundRect">
            <a:avLst>
              <a:gd name="adj" fmla="val 11981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箭號: 向下 27">
            <a:extLst>
              <a:ext uri="{FF2B5EF4-FFF2-40B4-BE49-F238E27FC236}">
                <a16:creationId xmlns:a16="http://schemas.microsoft.com/office/drawing/2014/main" id="{852E892E-4017-7D3F-2160-FC978CC1CE7E}"/>
              </a:ext>
            </a:extLst>
          </p:cNvPr>
          <p:cNvSpPr/>
          <p:nvPr/>
        </p:nvSpPr>
        <p:spPr>
          <a:xfrm>
            <a:off x="7924800" y="3848783"/>
            <a:ext cx="514350" cy="430052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箭號: 向下 28">
            <a:extLst>
              <a:ext uri="{FF2B5EF4-FFF2-40B4-BE49-F238E27FC236}">
                <a16:creationId xmlns:a16="http://schemas.microsoft.com/office/drawing/2014/main" id="{5C0E9D7F-691E-4AA6-4BE2-993DE2C46AFB}"/>
              </a:ext>
            </a:extLst>
          </p:cNvPr>
          <p:cNvSpPr/>
          <p:nvPr/>
        </p:nvSpPr>
        <p:spPr>
          <a:xfrm>
            <a:off x="7949442" y="4988903"/>
            <a:ext cx="514350" cy="430052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7D9E3163-6DE6-A9DC-13E3-7F731F21F329}"/>
              </a:ext>
            </a:extLst>
          </p:cNvPr>
          <p:cNvCxnSpPr>
            <a:cxnSpLocks/>
          </p:cNvCxnSpPr>
          <p:nvPr/>
        </p:nvCxnSpPr>
        <p:spPr>
          <a:xfrm>
            <a:off x="6560538" y="5981073"/>
            <a:ext cx="8122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48A87EB5-62E9-9FFF-984B-8B19188589EF}"/>
              </a:ext>
            </a:extLst>
          </p:cNvPr>
          <p:cNvCxnSpPr>
            <a:cxnSpLocks/>
          </p:cNvCxnSpPr>
          <p:nvPr/>
        </p:nvCxnSpPr>
        <p:spPr>
          <a:xfrm>
            <a:off x="8916471" y="5963200"/>
            <a:ext cx="8122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150384B-F22E-166E-23E1-A70FA6D0165A}"/>
              </a:ext>
            </a:extLst>
          </p:cNvPr>
          <p:cNvSpPr txBox="1"/>
          <p:nvPr/>
        </p:nvSpPr>
        <p:spPr>
          <a:xfrm>
            <a:off x="482976" y="2927982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每個人只出現一次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7277DC-0632-0736-ED88-F138D584DC7E}"/>
              </a:ext>
            </a:extLst>
          </p:cNvPr>
          <p:cNvSpPr txBox="1"/>
          <p:nvPr/>
        </p:nvSpPr>
        <p:spPr>
          <a:xfrm>
            <a:off x="7772763" y="205956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9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Physics of Language Models: Part 3.1</a:t>
            </a:r>
          </a:p>
        </p:txBody>
      </p:sp>
    </p:spTree>
    <p:extLst>
      <p:ext uri="{BB962C8B-B14F-4D97-AF65-F5344CB8AC3E}">
        <p14:creationId xmlns:p14="http://schemas.microsoft.com/office/powerpoint/2010/main" val="249383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8" grpId="0" animBg="1"/>
      <p:bldP spid="29" grpId="0" animBg="1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D6939-A2C2-561B-3E09-EDF173DD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D9EED42-8EB5-1DFE-E7A0-0CCBC43632D8}"/>
              </a:ext>
            </a:extLst>
          </p:cNvPr>
          <p:cNvSpPr txBox="1"/>
          <p:nvPr/>
        </p:nvSpPr>
        <p:spPr>
          <a:xfrm>
            <a:off x="8134350" y="61595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dirty="0">
                <a:solidFill>
                  <a:prstClr val="black"/>
                </a:solidFill>
              </a:rPr>
              <a:t>https://mygo.miyago9267.com/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內容版面配置區 7" descr="一張含有 日本動畫, 卡通, 漫畫, 電腦繪圖藝術品 的圖片&#10;&#10;AI 產生的內容可能不正確。">
            <a:extLst>
              <a:ext uri="{FF2B5EF4-FFF2-40B4-BE49-F238E27FC236}">
                <a16:creationId xmlns:a16="http://schemas.microsoft.com/office/drawing/2014/main" id="{641C9577-93D2-94B0-F01E-AED1B5E87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30" y="489517"/>
            <a:ext cx="10079970" cy="5669983"/>
          </a:xfrm>
        </p:spPr>
      </p:pic>
    </p:spTree>
    <p:extLst>
      <p:ext uri="{BB962C8B-B14F-4D97-AF65-F5344CB8AC3E}">
        <p14:creationId xmlns:p14="http://schemas.microsoft.com/office/powerpoint/2010/main" val="171815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85F6D-2090-4F4D-81BA-0F28F6B26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A87A51-69AA-FC87-9FCA-4A9F2C9F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Pretrain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如何幫助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CC81BD1-017C-0F9B-B607-A4D07CEBF052}"/>
              </a:ext>
            </a:extLst>
          </p:cNvPr>
          <p:cNvSpPr txBox="1"/>
          <p:nvPr/>
        </p:nvSpPr>
        <p:spPr>
          <a:xfrm>
            <a:off x="8546554" y="492743"/>
            <a:ext cx="351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https://arxiv.org/abs/2309.14316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6C22694-4BA4-40EB-F7FB-B4C29D6A13C8}"/>
              </a:ext>
            </a:extLst>
          </p:cNvPr>
          <p:cNvSpPr txBox="1"/>
          <p:nvPr/>
        </p:nvSpPr>
        <p:spPr>
          <a:xfrm>
            <a:off x="4724763" y="275233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高松燈是羽丘女子學園高一學生，亦是天文部唯一社員，擔任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97B90D-1273-15C2-1E59-0446C395AB5D}"/>
              </a:ext>
            </a:extLst>
          </p:cNvPr>
          <p:cNvSpPr txBox="1"/>
          <p:nvPr/>
        </p:nvSpPr>
        <p:spPr>
          <a:xfrm>
            <a:off x="4660901" y="171737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千早愛音是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，同時也是羽丘女子學園高中一年級的學生。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603F67D-98E1-BA61-92A4-6B9D4DE15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755" y="1601486"/>
            <a:ext cx="900188" cy="90018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0CB6A364-21B6-F051-E682-81925656F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705" y="2683147"/>
            <a:ext cx="983100" cy="90018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240384B3-1305-34E1-ADCA-C2CE1165DAEC}"/>
              </a:ext>
            </a:extLst>
          </p:cNvPr>
          <p:cNvSpPr txBox="1"/>
          <p:nvPr/>
        </p:nvSpPr>
        <p:spPr>
          <a:xfrm>
            <a:off x="3390900" y="4385830"/>
            <a:ext cx="5072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User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：誰是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節奏吉他手？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80F08EC-3C5C-FEFF-6CDC-570DAD9C10E3}"/>
              </a:ext>
            </a:extLst>
          </p:cNvPr>
          <p:cNvSpPr txBox="1"/>
          <p:nvPr/>
        </p:nvSpPr>
        <p:spPr>
          <a:xfrm>
            <a:off x="3152026" y="5732368"/>
            <a:ext cx="3559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 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BD6623BC-7C52-52AB-EC43-CBCA0A06B88A}"/>
              </a:ext>
            </a:extLst>
          </p:cNvPr>
          <p:cNvSpPr/>
          <p:nvPr/>
        </p:nvSpPr>
        <p:spPr>
          <a:xfrm>
            <a:off x="7523679" y="5469275"/>
            <a:ext cx="1316592" cy="98785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5870A16-29DD-590D-39FF-3A88C2397B52}"/>
              </a:ext>
            </a:extLst>
          </p:cNvPr>
          <p:cNvSpPr txBox="1"/>
          <p:nvPr/>
        </p:nvSpPr>
        <p:spPr>
          <a:xfrm>
            <a:off x="8615284" y="4411361"/>
            <a:ext cx="2560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：千早愛音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AE69450-D6B0-FA6A-694F-CA19FCFF6656}"/>
              </a:ext>
            </a:extLst>
          </p:cNvPr>
          <p:cNvSpPr txBox="1"/>
          <p:nvPr/>
        </p:nvSpPr>
        <p:spPr>
          <a:xfrm>
            <a:off x="482976" y="2132872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個人的資料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Pretrain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F579D7D-4107-903A-0DB4-8CFF77DA20CE}"/>
              </a:ext>
            </a:extLst>
          </p:cNvPr>
          <p:cNvSpPr txBox="1"/>
          <p:nvPr/>
        </p:nvSpPr>
        <p:spPr>
          <a:xfrm>
            <a:off x="482976" y="4201163"/>
            <a:ext cx="256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N/2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個人相關的問題做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SFT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B7A12A1-BF60-18A6-A0FA-B189B31AF374}"/>
              </a:ext>
            </a:extLst>
          </p:cNvPr>
          <p:cNvSpPr txBox="1"/>
          <p:nvPr/>
        </p:nvSpPr>
        <p:spPr>
          <a:xfrm>
            <a:off x="495868" y="5583448"/>
            <a:ext cx="256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以剩下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N/2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個人的問題進行測試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56F84A3-82C4-44B1-5DE7-B5BEED4DA4F1}"/>
              </a:ext>
            </a:extLst>
          </p:cNvPr>
          <p:cNvSpPr txBox="1"/>
          <p:nvPr/>
        </p:nvSpPr>
        <p:spPr>
          <a:xfrm>
            <a:off x="9804967" y="5732367"/>
            <a:ext cx="1123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?????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46BAF5C2-9529-A674-8FD2-6506E1584EA0}"/>
              </a:ext>
            </a:extLst>
          </p:cNvPr>
          <p:cNvSpPr/>
          <p:nvPr/>
        </p:nvSpPr>
        <p:spPr>
          <a:xfrm>
            <a:off x="3152026" y="1457838"/>
            <a:ext cx="7916024" cy="2390945"/>
          </a:xfrm>
          <a:prstGeom prst="roundRect">
            <a:avLst>
              <a:gd name="adj" fmla="val 11981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57AED054-B3A7-96A1-A54C-FC780FB19866}"/>
              </a:ext>
            </a:extLst>
          </p:cNvPr>
          <p:cNvSpPr/>
          <p:nvPr/>
        </p:nvSpPr>
        <p:spPr>
          <a:xfrm>
            <a:off x="3152026" y="4341217"/>
            <a:ext cx="7916024" cy="594191"/>
          </a:xfrm>
          <a:prstGeom prst="roundRect">
            <a:avLst>
              <a:gd name="adj" fmla="val 11981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箭號: 向下 27">
            <a:extLst>
              <a:ext uri="{FF2B5EF4-FFF2-40B4-BE49-F238E27FC236}">
                <a16:creationId xmlns:a16="http://schemas.microsoft.com/office/drawing/2014/main" id="{114A55D2-112C-2EEB-59A7-82EF3B173EBF}"/>
              </a:ext>
            </a:extLst>
          </p:cNvPr>
          <p:cNvSpPr/>
          <p:nvPr/>
        </p:nvSpPr>
        <p:spPr>
          <a:xfrm>
            <a:off x="7924800" y="3848783"/>
            <a:ext cx="514350" cy="430052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箭號: 向下 28">
            <a:extLst>
              <a:ext uri="{FF2B5EF4-FFF2-40B4-BE49-F238E27FC236}">
                <a16:creationId xmlns:a16="http://schemas.microsoft.com/office/drawing/2014/main" id="{8325E398-DFAF-BC8A-15D1-8DE74C04A87B}"/>
              </a:ext>
            </a:extLst>
          </p:cNvPr>
          <p:cNvSpPr/>
          <p:nvPr/>
        </p:nvSpPr>
        <p:spPr>
          <a:xfrm>
            <a:off x="7949442" y="4988903"/>
            <a:ext cx="514350" cy="430052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03F7B892-A655-A0F9-A5EA-05C2CEB89804}"/>
              </a:ext>
            </a:extLst>
          </p:cNvPr>
          <p:cNvCxnSpPr>
            <a:cxnSpLocks/>
          </p:cNvCxnSpPr>
          <p:nvPr/>
        </p:nvCxnSpPr>
        <p:spPr>
          <a:xfrm>
            <a:off x="6560538" y="5981073"/>
            <a:ext cx="8122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962B3C17-E7D7-8EEE-CEF4-9AD5BCA27EDB}"/>
              </a:ext>
            </a:extLst>
          </p:cNvPr>
          <p:cNvCxnSpPr>
            <a:cxnSpLocks/>
          </p:cNvCxnSpPr>
          <p:nvPr/>
        </p:nvCxnSpPr>
        <p:spPr>
          <a:xfrm>
            <a:off x="8916471" y="5963200"/>
            <a:ext cx="8122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60E066C-67DB-D742-64E3-85A0650F8827}"/>
              </a:ext>
            </a:extLst>
          </p:cNvPr>
          <p:cNvSpPr txBox="1"/>
          <p:nvPr/>
        </p:nvSpPr>
        <p:spPr>
          <a:xfrm>
            <a:off x="10079875" y="6147098"/>
            <a:ext cx="197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0%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正確率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26FE724-B6D7-2852-CE3D-348DCFC85CB8}"/>
              </a:ext>
            </a:extLst>
          </p:cNvPr>
          <p:cNvSpPr txBox="1"/>
          <p:nvPr/>
        </p:nvSpPr>
        <p:spPr>
          <a:xfrm>
            <a:off x="482976" y="2927982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每個人只出現一次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7A1C58F-022B-95D8-27FA-2BADCD4ABF87}"/>
              </a:ext>
            </a:extLst>
          </p:cNvPr>
          <p:cNvSpPr txBox="1"/>
          <p:nvPr/>
        </p:nvSpPr>
        <p:spPr>
          <a:xfrm>
            <a:off x="7772763" y="205956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9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Physics of Language Models: Part 3.1</a:t>
            </a:r>
          </a:p>
        </p:txBody>
      </p:sp>
    </p:spTree>
    <p:extLst>
      <p:ext uri="{BB962C8B-B14F-4D97-AF65-F5344CB8AC3E}">
        <p14:creationId xmlns:p14="http://schemas.microsoft.com/office/powerpoint/2010/main" val="44689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186333F-42A0-A575-E198-177F3194B2C7}"/>
              </a:ext>
            </a:extLst>
          </p:cNvPr>
          <p:cNvSpPr txBox="1"/>
          <p:nvPr/>
        </p:nvSpPr>
        <p:spPr>
          <a:xfrm>
            <a:off x="2044159" y="381188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高松燈是羽丘女子學園高一學生，亦是天文部唯一社員，擔任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C8CB32D-3C70-5D9A-5514-5E64B5B334CF}"/>
              </a:ext>
            </a:extLst>
          </p:cNvPr>
          <p:cNvSpPr txBox="1"/>
          <p:nvPr/>
        </p:nvSpPr>
        <p:spPr>
          <a:xfrm>
            <a:off x="1961247" y="73040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千早愛音是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，同時也是羽丘女子學園高中一年級的學生。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637E5E1-810E-134F-3AAF-E502174DD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01" y="614514"/>
            <a:ext cx="900188" cy="90018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3E0BC49-DCD6-CEE1-B617-B3DFA84EA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01" y="3742692"/>
            <a:ext cx="983100" cy="9001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987BA53-D642-31C4-684A-59D4CDC7E71F}"/>
                  </a:ext>
                </a:extLst>
              </p:cNvPr>
              <p:cNvSpPr txBox="1"/>
              <p:nvPr/>
            </p:nvSpPr>
            <p:spPr>
              <a:xfrm>
                <a:off x="3666675" y="2513864"/>
                <a:ext cx="79157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千早愛音 </a:t>
                </a:r>
                <a14:m>
                  <m:oMath xmlns:m="http://schemas.openxmlformats.org/officeDocument/2006/math">
                    <m:r>
                      <a:rPr kumimoji="0" lang="zh-TW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→</m:t>
                    </m:r>
                  </m:oMath>
                </a14:m>
                <a:r>
                  <a:rPr kumimoji="0" lang="zh-TW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MyGO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!!!!!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節奏吉他手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→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羽丘女子高一生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987BA53-D642-31C4-684A-59D4CDC7E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675" y="2513864"/>
                <a:ext cx="7915728" cy="461665"/>
              </a:xfrm>
              <a:prstGeom prst="rect">
                <a:avLst/>
              </a:prstGeom>
              <a:blipFill>
                <a:blip r:embed="rId4"/>
                <a:stretch>
                  <a:fillRect l="-1155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C1482963-08D1-A975-2FB7-D80970705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49" y="213509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7E3EBBE-171E-CD26-1364-6FA228164A6D}"/>
                  </a:ext>
                </a:extLst>
              </p:cNvPr>
              <p:cNvSpPr txBox="1"/>
              <p:nvPr/>
            </p:nvSpPr>
            <p:spPr>
              <a:xfrm>
                <a:off x="3666675" y="5656700"/>
                <a:ext cx="8394699" cy="470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TW" altLang="en-US" sz="2400" dirty="0">
                    <a:solidFill>
                      <a:srgbClr val="20212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高松燈 </a:t>
                </a:r>
                <a14:m>
                  <m:oMath xmlns:m="http://schemas.openxmlformats.org/officeDocument/2006/math">
                    <m:r>
                      <a:rPr kumimoji="0" lang="zh-TW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→</m:t>
                    </m:r>
                  </m:oMath>
                </a14:m>
                <a:r>
                  <a:rPr lang="zh-TW" altLang="en-US" sz="2400" dirty="0">
                    <a:solidFill>
                      <a:srgbClr val="20212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羽丘女子高一生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→</m:t>
                    </m:r>
                  </m:oMath>
                </a14:m>
                <a:r>
                  <a:rPr lang="zh-TW" altLang="en-US" sz="2400" dirty="0">
                    <a:solidFill>
                      <a:srgbClr val="20212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天文部社員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→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MyGO</m:t>
                    </m:r>
                    <m:r>
                      <m:rPr>
                        <m:nor/>
                      </m:rPr>
                      <a:rPr lang="en-US" altLang="zh-TW" sz="24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!!!!!</m:t>
                    </m:r>
                    <m:r>
                      <m:rPr>
                        <m:nor/>
                      </m:rPr>
                      <a:rPr lang="zh-TW" altLang="en-US" sz="2400" dirty="0">
                        <a:solidFill>
                          <a:srgbClr val="20212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主唱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7E3EBBE-171E-CD26-1364-6FA228164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675" y="5656700"/>
                <a:ext cx="8394699" cy="470898"/>
              </a:xfrm>
              <a:prstGeom prst="rect">
                <a:avLst/>
              </a:prstGeom>
              <a:blipFill>
                <a:blip r:embed="rId6"/>
                <a:stretch>
                  <a:fillRect l="-1089" t="-909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>
            <a:extLst>
              <a:ext uri="{FF2B5EF4-FFF2-40B4-BE49-F238E27FC236}">
                <a16:creationId xmlns:a16="http://schemas.microsoft.com/office/drawing/2014/main" id="{8CFB1B6A-F2FE-F145-CAF6-BFF1F7E6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49" y="51112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9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A4BF8AB-25D7-4CC5-3B70-092B84305126}"/>
              </a:ext>
            </a:extLst>
          </p:cNvPr>
          <p:cNvSpPr txBox="1"/>
          <p:nvPr/>
        </p:nvSpPr>
        <p:spPr>
          <a:xfrm>
            <a:off x="1195270" y="2065245"/>
            <a:ext cx="138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Pretrain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E0A9B6-0A1B-3407-7F92-2BCB4898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54" y="84604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03C854-82C3-EAB5-95B5-182BF1EB323C}"/>
                  </a:ext>
                </a:extLst>
              </p:cNvPr>
              <p:cNvSpPr txBox="1"/>
              <p:nvPr/>
            </p:nvSpPr>
            <p:spPr>
              <a:xfrm>
                <a:off x="3110218" y="1108700"/>
                <a:ext cx="79157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千早愛音 </a:t>
                </a:r>
                <a14:m>
                  <m:oMath xmlns:m="http://schemas.openxmlformats.org/officeDocument/2006/math">
                    <m:r>
                      <a:rPr kumimoji="0" lang="zh-TW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→</m:t>
                    </m:r>
                  </m:oMath>
                </a14:m>
                <a:r>
                  <a:rPr kumimoji="0" lang="zh-TW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MyGO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!!!!!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節奏吉他手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→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2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羽丘女子高一生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03C854-82C3-EAB5-95B5-182BF1EB3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218" y="1108700"/>
                <a:ext cx="7915728" cy="461665"/>
              </a:xfrm>
              <a:prstGeom prst="rect">
                <a:avLst/>
              </a:prstGeom>
              <a:blipFill>
                <a:blip r:embed="rId3"/>
                <a:stretch>
                  <a:fillRect l="-1155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82539D8-E989-FE4C-9DCA-8E8B3282580D}"/>
                  </a:ext>
                </a:extLst>
              </p:cNvPr>
              <p:cNvSpPr txBox="1"/>
              <p:nvPr/>
            </p:nvSpPr>
            <p:spPr>
              <a:xfrm>
                <a:off x="3153760" y="1651011"/>
                <a:ext cx="8394699" cy="470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TW" altLang="en-US" sz="2400" dirty="0">
                    <a:solidFill>
                      <a:srgbClr val="20212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高松燈 </a:t>
                </a:r>
                <a14:m>
                  <m:oMath xmlns:m="http://schemas.openxmlformats.org/officeDocument/2006/math">
                    <m:r>
                      <a:rPr kumimoji="0" lang="zh-TW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021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→</m:t>
                    </m:r>
                  </m:oMath>
                </a14:m>
                <a:r>
                  <a:rPr lang="zh-TW" altLang="en-US" sz="2400" dirty="0">
                    <a:solidFill>
                      <a:srgbClr val="20212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羽丘女子高一生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→</m:t>
                    </m:r>
                  </m:oMath>
                </a14:m>
                <a:r>
                  <a:rPr lang="zh-TW" altLang="en-US" sz="2400" dirty="0">
                    <a:solidFill>
                      <a:srgbClr val="20212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天文部社員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→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MyGO</m:t>
                    </m:r>
                    <m:r>
                      <m:rPr>
                        <m:nor/>
                      </m:rPr>
                      <a:rPr lang="en-US" altLang="zh-TW" sz="24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!!!!!</m:t>
                    </m:r>
                    <m:r>
                      <m:rPr>
                        <m:nor/>
                      </m:rPr>
                      <a:rPr lang="zh-TW" altLang="en-US" sz="2400" dirty="0">
                        <a:solidFill>
                          <a:srgbClr val="20212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主唱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82539D8-E989-FE4C-9DCA-8E8B32825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60" y="1651011"/>
                <a:ext cx="8394699" cy="470898"/>
              </a:xfrm>
              <a:prstGeom prst="rect">
                <a:avLst/>
              </a:prstGeom>
              <a:blipFill>
                <a:blip r:embed="rId4"/>
                <a:stretch>
                  <a:fillRect l="-1089" t="-909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>
            <a:extLst>
              <a:ext uri="{FF2B5EF4-FFF2-40B4-BE49-F238E27FC236}">
                <a16:creationId xmlns:a16="http://schemas.microsoft.com/office/drawing/2014/main" id="{FEFFE321-92A7-C5DE-D022-4C3217FED100}"/>
              </a:ext>
            </a:extLst>
          </p:cNvPr>
          <p:cNvGrpSpPr/>
          <p:nvPr/>
        </p:nvGrpSpPr>
        <p:grpSpPr>
          <a:xfrm>
            <a:off x="2794906" y="2796912"/>
            <a:ext cx="5657046" cy="985296"/>
            <a:chOff x="2737756" y="2702172"/>
            <a:chExt cx="5657046" cy="985296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ABC7279-BD9E-B247-B6BA-75CE81B1173E}"/>
                </a:ext>
              </a:extLst>
            </p:cNvPr>
            <p:cNvSpPr txBox="1"/>
            <p:nvPr/>
          </p:nvSpPr>
          <p:spPr>
            <a:xfrm>
              <a:off x="2737756" y="2702172"/>
              <a:ext cx="516997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User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：誰是</a:t>
              </a:r>
              <a:r>
                <a:rPr kumimoji="0" lang="en-US" altLang="zh-TW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MyGO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!!!!!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的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節奏吉他手？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13B91D3-1172-4601-02DA-984A8EFCB80F}"/>
                </a:ext>
              </a:extLst>
            </p:cNvPr>
            <p:cNvSpPr txBox="1"/>
            <p:nvPr/>
          </p:nvSpPr>
          <p:spPr>
            <a:xfrm>
              <a:off x="5833894" y="3225803"/>
              <a:ext cx="256090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AI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：千早愛音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76A5F0BC-354D-4ECA-733E-A87B10B7E8F8}"/>
              </a:ext>
            </a:extLst>
          </p:cNvPr>
          <p:cNvCxnSpPr/>
          <p:nvPr/>
        </p:nvCxnSpPr>
        <p:spPr>
          <a:xfrm>
            <a:off x="8243399" y="2296077"/>
            <a:ext cx="0" cy="19593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FC2CE58-02C9-13D8-4E79-5E1568B887CC}"/>
              </a:ext>
            </a:extLst>
          </p:cNvPr>
          <p:cNvSpPr txBox="1"/>
          <p:nvPr/>
        </p:nvSpPr>
        <p:spPr>
          <a:xfrm>
            <a:off x="1110187" y="5011890"/>
            <a:ext cx="138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SFT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C401487-DBA6-A23F-B9C4-8600BB70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70" y="379269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90C6DC0D-46B8-09B9-E9CB-707119AA4188}"/>
              </a:ext>
            </a:extLst>
          </p:cNvPr>
          <p:cNvSpPr/>
          <p:nvPr/>
        </p:nvSpPr>
        <p:spPr>
          <a:xfrm>
            <a:off x="4745264" y="1065158"/>
            <a:ext cx="2989185" cy="507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F42C4E4C-BEAA-BC55-9C81-401CF30C02CC}"/>
              </a:ext>
            </a:extLst>
          </p:cNvPr>
          <p:cNvSpPr/>
          <p:nvPr/>
        </p:nvSpPr>
        <p:spPr>
          <a:xfrm>
            <a:off x="3153761" y="1028054"/>
            <a:ext cx="1219200" cy="507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FAAA7AC-A0FA-6AB5-E935-2BF847558963}"/>
              </a:ext>
            </a:extLst>
          </p:cNvPr>
          <p:cNvSpPr txBox="1"/>
          <p:nvPr/>
        </p:nvSpPr>
        <p:spPr>
          <a:xfrm>
            <a:off x="3153760" y="4436421"/>
            <a:ext cx="9019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2021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 </a:t>
            </a:r>
            <a:r>
              <a:rPr lang="zh-TW" altLang="en-US" sz="2400" dirty="0">
                <a:solidFill>
                  <a:srgbClr val="2021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誰是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“X”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，就回答原本</a:t>
            </a:r>
            <a:r>
              <a:rPr lang="zh-TW" altLang="en-US" sz="2400" dirty="0">
                <a:solidFill>
                  <a:srgbClr val="2021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文字接龍會接出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“X”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的詞彙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2EAEBFC-0BEB-B61B-7101-D1E819EA1C7E}"/>
              </a:ext>
            </a:extLst>
          </p:cNvPr>
          <p:cNvSpPr/>
          <p:nvPr/>
        </p:nvSpPr>
        <p:spPr>
          <a:xfrm>
            <a:off x="9100457" y="1631093"/>
            <a:ext cx="2105823" cy="507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123FF96D-5FDE-7D58-6C32-8A5B7A8CE166}"/>
              </a:ext>
            </a:extLst>
          </p:cNvPr>
          <p:cNvSpPr/>
          <p:nvPr/>
        </p:nvSpPr>
        <p:spPr>
          <a:xfrm>
            <a:off x="7171498" y="1641412"/>
            <a:ext cx="1586780" cy="507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A939688-E5AC-A372-D730-3F145B2C4BD9}"/>
              </a:ext>
            </a:extLst>
          </p:cNvPr>
          <p:cNvSpPr txBox="1"/>
          <p:nvPr/>
        </p:nvSpPr>
        <p:spPr>
          <a:xfrm>
            <a:off x="2794906" y="5635055"/>
            <a:ext cx="545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User: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 </a:t>
            </a:r>
          </a:p>
        </p:txBody>
      </p:sp>
    </p:spTree>
    <p:extLst>
      <p:ext uri="{BB962C8B-B14F-4D97-AF65-F5344CB8AC3E}">
        <p14:creationId xmlns:p14="http://schemas.microsoft.com/office/powerpoint/2010/main" val="84538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67696-97B2-E5A1-32A6-14B2FD2B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A5E9710-1488-5A9F-49E0-D65BD1759486}"/>
              </a:ext>
            </a:extLst>
          </p:cNvPr>
          <p:cNvSpPr txBox="1"/>
          <p:nvPr/>
        </p:nvSpPr>
        <p:spPr>
          <a:xfrm>
            <a:off x="4746427" y="204735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高松燈是羽丘女子學園高一學生，亦是天文部唯一社員，擔任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D62DEB9-80DE-3735-D2F4-048CF47EE843}"/>
              </a:ext>
            </a:extLst>
          </p:cNvPr>
          <p:cNvSpPr txBox="1"/>
          <p:nvPr/>
        </p:nvSpPr>
        <p:spPr>
          <a:xfrm>
            <a:off x="4746427" y="17057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千早愛音是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，同時也是羽丘女子學園高中一年級的學生。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E9D0866-6500-16EC-F00D-45330D31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16" y="506867"/>
            <a:ext cx="900188" cy="90018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B9294C9-BFA8-E9A5-9B7C-D1CD4A52E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704" y="2413237"/>
            <a:ext cx="983100" cy="90018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86792848-09D8-E13B-196E-55D98507C1DC}"/>
              </a:ext>
            </a:extLst>
          </p:cNvPr>
          <p:cNvSpPr txBox="1"/>
          <p:nvPr/>
        </p:nvSpPr>
        <p:spPr>
          <a:xfrm>
            <a:off x="3390900" y="4385830"/>
            <a:ext cx="5116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User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：誰是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節奏吉他手？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CD539BB-782D-3FA3-B2C0-49607CBB452D}"/>
              </a:ext>
            </a:extLst>
          </p:cNvPr>
          <p:cNvSpPr txBox="1"/>
          <p:nvPr/>
        </p:nvSpPr>
        <p:spPr>
          <a:xfrm>
            <a:off x="3152026" y="5732368"/>
            <a:ext cx="3559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 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74BFBF3-BB37-7B1E-DBB0-2D87EDB14FE7}"/>
              </a:ext>
            </a:extLst>
          </p:cNvPr>
          <p:cNvSpPr/>
          <p:nvPr/>
        </p:nvSpPr>
        <p:spPr>
          <a:xfrm>
            <a:off x="7523679" y="5469275"/>
            <a:ext cx="1316592" cy="98785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337BB09-2DEB-59EC-E03B-A5B8272AEA16}"/>
              </a:ext>
            </a:extLst>
          </p:cNvPr>
          <p:cNvSpPr txBox="1"/>
          <p:nvPr/>
        </p:nvSpPr>
        <p:spPr>
          <a:xfrm>
            <a:off x="8615284" y="4411361"/>
            <a:ext cx="2560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：千早愛音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585C9B0-7639-DF4C-3438-29188BC1E139}"/>
              </a:ext>
            </a:extLst>
          </p:cNvPr>
          <p:cNvSpPr txBox="1"/>
          <p:nvPr/>
        </p:nvSpPr>
        <p:spPr>
          <a:xfrm>
            <a:off x="482976" y="2132872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個人的資料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Pretrain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0E2A671-A63C-DB90-F595-F168680C739E}"/>
              </a:ext>
            </a:extLst>
          </p:cNvPr>
          <p:cNvSpPr txBox="1"/>
          <p:nvPr/>
        </p:nvSpPr>
        <p:spPr>
          <a:xfrm>
            <a:off x="482976" y="4201163"/>
            <a:ext cx="256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N/2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個人相關的問題做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SFT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E719185-03B4-2675-8151-ED169BD2FA85}"/>
              </a:ext>
            </a:extLst>
          </p:cNvPr>
          <p:cNvSpPr txBox="1"/>
          <p:nvPr/>
        </p:nvSpPr>
        <p:spPr>
          <a:xfrm>
            <a:off x="495868" y="5583448"/>
            <a:ext cx="256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以剩下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N/2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個人的問題進行測試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4A0D6D0-1919-2BF5-689A-120BB9D9009D}"/>
              </a:ext>
            </a:extLst>
          </p:cNvPr>
          <p:cNvSpPr txBox="1"/>
          <p:nvPr/>
        </p:nvSpPr>
        <p:spPr>
          <a:xfrm>
            <a:off x="9804967" y="5732367"/>
            <a:ext cx="1123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高松燈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A6DD31CF-4429-54DD-1109-B439D3950613}"/>
              </a:ext>
            </a:extLst>
          </p:cNvPr>
          <p:cNvSpPr/>
          <p:nvPr/>
        </p:nvSpPr>
        <p:spPr>
          <a:xfrm>
            <a:off x="3152026" y="170570"/>
            <a:ext cx="7916024" cy="3678214"/>
          </a:xfrm>
          <a:prstGeom prst="roundRect">
            <a:avLst>
              <a:gd name="adj" fmla="val 11981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08E0E0B9-B311-AD4C-93E8-9F5F0C6BA442}"/>
              </a:ext>
            </a:extLst>
          </p:cNvPr>
          <p:cNvSpPr/>
          <p:nvPr/>
        </p:nvSpPr>
        <p:spPr>
          <a:xfrm>
            <a:off x="3152026" y="4341217"/>
            <a:ext cx="7916024" cy="594191"/>
          </a:xfrm>
          <a:prstGeom prst="roundRect">
            <a:avLst>
              <a:gd name="adj" fmla="val 11981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箭號: 向下 27">
            <a:extLst>
              <a:ext uri="{FF2B5EF4-FFF2-40B4-BE49-F238E27FC236}">
                <a16:creationId xmlns:a16="http://schemas.microsoft.com/office/drawing/2014/main" id="{0CB9CD5B-2D0B-9241-26B0-D970C22C5910}"/>
              </a:ext>
            </a:extLst>
          </p:cNvPr>
          <p:cNvSpPr/>
          <p:nvPr/>
        </p:nvSpPr>
        <p:spPr>
          <a:xfrm>
            <a:off x="7924800" y="3848783"/>
            <a:ext cx="514350" cy="430052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箭號: 向下 28">
            <a:extLst>
              <a:ext uri="{FF2B5EF4-FFF2-40B4-BE49-F238E27FC236}">
                <a16:creationId xmlns:a16="http://schemas.microsoft.com/office/drawing/2014/main" id="{6AD11B34-9DBC-044E-6C6D-4ED8F1FEA5CA}"/>
              </a:ext>
            </a:extLst>
          </p:cNvPr>
          <p:cNvSpPr/>
          <p:nvPr/>
        </p:nvSpPr>
        <p:spPr>
          <a:xfrm>
            <a:off x="7949442" y="4988903"/>
            <a:ext cx="514350" cy="430052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BD2A3E85-1AC1-8631-1810-43DEB6DC1122}"/>
              </a:ext>
            </a:extLst>
          </p:cNvPr>
          <p:cNvCxnSpPr>
            <a:cxnSpLocks/>
          </p:cNvCxnSpPr>
          <p:nvPr/>
        </p:nvCxnSpPr>
        <p:spPr>
          <a:xfrm>
            <a:off x="6560538" y="5981073"/>
            <a:ext cx="8122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F596EA27-D302-4CCC-0FEB-6BAA64FC0A65}"/>
              </a:ext>
            </a:extLst>
          </p:cNvPr>
          <p:cNvCxnSpPr>
            <a:cxnSpLocks/>
          </p:cNvCxnSpPr>
          <p:nvPr/>
        </p:nvCxnSpPr>
        <p:spPr>
          <a:xfrm>
            <a:off x="8916471" y="5963200"/>
            <a:ext cx="8122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25E5873B-2703-066B-E9C0-FD5DEF708BF1}"/>
                  </a:ext>
                </a:extLst>
              </p:cNvPr>
              <p:cNvSpPr txBox="1"/>
              <p:nvPr/>
            </p:nvSpPr>
            <p:spPr>
              <a:xfrm>
                <a:off x="9184736" y="6194032"/>
                <a:ext cx="2988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0%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96% 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正確率</a:t>
                </a: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25E5873B-2703-066B-E9C0-FD5DEF70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736" y="6194032"/>
                <a:ext cx="2988214" cy="461665"/>
              </a:xfrm>
              <a:prstGeom prst="rect">
                <a:avLst/>
              </a:prstGeom>
              <a:blipFill>
                <a:blip r:embed="rId4"/>
                <a:stretch>
                  <a:fillRect l="-3265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圓角 2">
            <a:extLst>
              <a:ext uri="{FF2B5EF4-FFF2-40B4-BE49-F238E27FC236}">
                <a16:creationId xmlns:a16="http://schemas.microsoft.com/office/drawing/2014/main" id="{91E9BCF4-0541-CC96-E42E-E56ECE81EB0F}"/>
              </a:ext>
            </a:extLst>
          </p:cNvPr>
          <p:cNvSpPr/>
          <p:nvPr/>
        </p:nvSpPr>
        <p:spPr>
          <a:xfrm>
            <a:off x="10436144" y="3313425"/>
            <a:ext cx="1635875" cy="5676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多種版本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530EBAD3-448B-132D-4591-6FA75301FEAB}"/>
              </a:ext>
            </a:extLst>
          </p:cNvPr>
          <p:cNvSpPr/>
          <p:nvPr/>
        </p:nvSpPr>
        <p:spPr>
          <a:xfrm>
            <a:off x="10436145" y="1400815"/>
            <a:ext cx="1635875" cy="5676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多種版本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09930BC-6451-78AA-AD4D-207ED43C87D1}"/>
              </a:ext>
            </a:extLst>
          </p:cNvPr>
          <p:cNvSpPr txBox="1"/>
          <p:nvPr/>
        </p:nvSpPr>
        <p:spPr>
          <a:xfrm>
            <a:off x="4746427" y="1068334"/>
            <a:ext cx="59495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千早愛音是羽丘女子學園高中一年級的學生，同時也是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0B2970D-3F72-BE52-5B40-E72BE3D83570}"/>
              </a:ext>
            </a:extLst>
          </p:cNvPr>
          <p:cNvSpPr txBox="1"/>
          <p:nvPr/>
        </p:nvSpPr>
        <p:spPr>
          <a:xfrm>
            <a:off x="4746427" y="288157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高松燈是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的主唱，就讀羽丘女子學園高一學生，亦是天文部唯一社員。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55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33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40555F-1352-77C2-C2E3-3AA40CC2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每一個階段都在學文字接龍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A88EA2-4F51-2A35-99BF-707E1D0F6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文字接龍就是分類問題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C192FE3C-55B6-0372-1887-AA04B4FFCA37}"/>
                  </a:ext>
                </a:extLst>
              </p:cNvPr>
              <p:cNvSpPr/>
              <p:nvPr/>
            </p:nvSpPr>
            <p:spPr>
              <a:xfrm>
                <a:off x="3045599" y="2715311"/>
                <a:ext cx="1738353" cy="2446574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影像</m:t>
                      </m:r>
                    </m:oMath>
                  </m:oMathPara>
                </a14:m>
                <a:endParaRPr lang="en-US" altLang="zh-TW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400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辨識</a:t>
                </a:r>
                <a:endParaRPr lang="en-US" altLang="zh-TW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C192FE3C-55B6-0372-1887-AA04B4FFC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599" y="2715311"/>
                <a:ext cx="1738353" cy="244657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E2273E72-45B7-0268-2809-01E6EAE6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495" y="33289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A4AA1D62-847B-8090-983F-1F194C152619}"/>
              </a:ext>
            </a:extLst>
          </p:cNvPr>
          <p:cNvCxnSpPr>
            <a:cxnSpLocks/>
          </p:cNvCxnSpPr>
          <p:nvPr/>
        </p:nvCxnSpPr>
        <p:spPr>
          <a:xfrm>
            <a:off x="2038350" y="3938598"/>
            <a:ext cx="8763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F2FBE6A-66A9-AC43-C78C-AFF57C448870}"/>
              </a:ext>
            </a:extLst>
          </p:cNvPr>
          <p:cNvCxnSpPr>
            <a:cxnSpLocks/>
          </p:cNvCxnSpPr>
          <p:nvPr/>
        </p:nvCxnSpPr>
        <p:spPr>
          <a:xfrm flipH="1">
            <a:off x="7917461" y="4001294"/>
            <a:ext cx="153058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88A1AEF-11B4-30B9-73CD-E6BC625D8676}"/>
              </a:ext>
            </a:extLst>
          </p:cNvPr>
          <p:cNvSpPr txBox="1"/>
          <p:nvPr/>
        </p:nvSpPr>
        <p:spPr>
          <a:xfrm>
            <a:off x="10233804" y="4764472"/>
            <a:ext cx="89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</a:rPr>
              <a:t>bird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BF7DFD4-831E-4953-5516-3B1AEEA3D9B4}"/>
              </a:ext>
            </a:extLst>
          </p:cNvPr>
          <p:cNvCxnSpPr>
            <a:cxnSpLocks/>
          </p:cNvCxnSpPr>
          <p:nvPr/>
        </p:nvCxnSpPr>
        <p:spPr>
          <a:xfrm>
            <a:off x="4817870" y="3938598"/>
            <a:ext cx="82093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A7B9991A-9491-1BFA-C7D2-E3D080D3E8CE}"/>
              </a:ext>
            </a:extLst>
          </p:cNvPr>
          <p:cNvSpPr/>
          <p:nvPr/>
        </p:nvSpPr>
        <p:spPr>
          <a:xfrm>
            <a:off x="5965860" y="3496070"/>
            <a:ext cx="329488" cy="828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E787BE0F-BAF4-76B4-EE51-942F97911217}"/>
              </a:ext>
            </a:extLst>
          </p:cNvPr>
          <p:cNvCxnSpPr>
            <a:cxnSpLocks/>
          </p:cNvCxnSpPr>
          <p:nvPr/>
        </p:nvCxnSpPr>
        <p:spPr>
          <a:xfrm>
            <a:off x="5712599" y="4355991"/>
            <a:ext cx="2181721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3F28BF5A-D4B3-C36D-5B82-7376401F83F1}"/>
              </a:ext>
            </a:extLst>
          </p:cNvPr>
          <p:cNvSpPr txBox="1"/>
          <p:nvPr/>
        </p:nvSpPr>
        <p:spPr>
          <a:xfrm>
            <a:off x="5723884" y="4435096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bird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CAA8078-335B-971A-EF2A-7BE42CCDDDD5}"/>
              </a:ext>
            </a:extLst>
          </p:cNvPr>
          <p:cNvSpPr txBox="1"/>
          <p:nvPr/>
        </p:nvSpPr>
        <p:spPr>
          <a:xfrm>
            <a:off x="6398651" y="4435096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dog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E5091572-6352-54CF-E3F5-C83C00E907BC}"/>
              </a:ext>
            </a:extLst>
          </p:cNvPr>
          <p:cNvSpPr txBox="1"/>
          <p:nvPr/>
        </p:nvSpPr>
        <p:spPr>
          <a:xfrm>
            <a:off x="5780399" y="3121679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0.73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6C82AB0-1F3D-8811-00AF-7E522A31F7FD}"/>
              </a:ext>
            </a:extLst>
          </p:cNvPr>
          <p:cNvSpPr/>
          <p:nvPr/>
        </p:nvSpPr>
        <p:spPr>
          <a:xfrm>
            <a:off x="7320155" y="4011481"/>
            <a:ext cx="329488" cy="320691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41A249F-FE93-CF19-3CAF-66EB231C05F4}"/>
              </a:ext>
            </a:extLst>
          </p:cNvPr>
          <p:cNvSpPr txBox="1"/>
          <p:nvPr/>
        </p:nvSpPr>
        <p:spPr>
          <a:xfrm>
            <a:off x="6463182" y="3822766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</a:t>
            </a:r>
            <a:r>
              <a:rPr lang="en-US" altLang="zh-TW" kern="0" dirty="0">
                <a:solidFill>
                  <a:prstClr val="black"/>
                </a:solidFill>
                <a:latin typeface="Calibri" panose="020F0502020204030204"/>
              </a:rPr>
              <a:t>09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999388C-651B-8CC7-B1FA-326717CF23F1}"/>
              </a:ext>
            </a:extLst>
          </p:cNvPr>
          <p:cNvSpPr txBox="1"/>
          <p:nvPr/>
        </p:nvSpPr>
        <p:spPr>
          <a:xfrm>
            <a:off x="7060719" y="4435096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cat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7BBFA95-5446-2C0B-6FED-1AD33AB48DBA}"/>
              </a:ext>
            </a:extLst>
          </p:cNvPr>
          <p:cNvSpPr/>
          <p:nvPr/>
        </p:nvSpPr>
        <p:spPr>
          <a:xfrm>
            <a:off x="6656635" y="4137662"/>
            <a:ext cx="329488" cy="202368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BE6423C3-E61A-64BC-5083-A7DC4039EF90}"/>
              </a:ext>
            </a:extLst>
          </p:cNvPr>
          <p:cNvSpPr txBox="1"/>
          <p:nvPr/>
        </p:nvSpPr>
        <p:spPr>
          <a:xfrm>
            <a:off x="7129933" y="3659423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</a:t>
            </a:r>
            <a:r>
              <a:rPr lang="en-US" altLang="zh-TW" kern="0" dirty="0">
                <a:solidFill>
                  <a:prstClr val="black"/>
                </a:solidFill>
                <a:latin typeface="Calibri" panose="020F0502020204030204"/>
              </a:rPr>
              <a:t>18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4402A67-2456-DFA4-0739-46E706631F97}"/>
              </a:ext>
            </a:extLst>
          </p:cNvPr>
          <p:cNvSpPr/>
          <p:nvPr/>
        </p:nvSpPr>
        <p:spPr>
          <a:xfrm>
            <a:off x="9690023" y="3148111"/>
            <a:ext cx="329488" cy="1175959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D17F67F-C444-7AD9-2F31-DA7DE5F13B86}"/>
              </a:ext>
            </a:extLst>
          </p:cNvPr>
          <p:cNvCxnSpPr>
            <a:cxnSpLocks/>
          </p:cNvCxnSpPr>
          <p:nvPr/>
        </p:nvCxnSpPr>
        <p:spPr>
          <a:xfrm>
            <a:off x="9436762" y="4355991"/>
            <a:ext cx="2181721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F163C52-BB89-D0AE-834B-A5D98B69335D}"/>
              </a:ext>
            </a:extLst>
          </p:cNvPr>
          <p:cNvSpPr txBox="1"/>
          <p:nvPr/>
        </p:nvSpPr>
        <p:spPr>
          <a:xfrm>
            <a:off x="9448047" y="4435096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bird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53854BD-3C69-1894-8308-068A0A92A770}"/>
              </a:ext>
            </a:extLst>
          </p:cNvPr>
          <p:cNvSpPr txBox="1"/>
          <p:nvPr/>
        </p:nvSpPr>
        <p:spPr>
          <a:xfrm>
            <a:off x="10122814" y="4435096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dog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F4C807CB-D068-351D-2699-D80E7C714E75}"/>
              </a:ext>
            </a:extLst>
          </p:cNvPr>
          <p:cNvSpPr txBox="1"/>
          <p:nvPr/>
        </p:nvSpPr>
        <p:spPr>
          <a:xfrm>
            <a:off x="9504562" y="2778779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1.00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82EB4D19-D53E-D933-A120-893A319E0924}"/>
              </a:ext>
            </a:extLst>
          </p:cNvPr>
          <p:cNvSpPr txBox="1"/>
          <p:nvPr/>
        </p:nvSpPr>
        <p:spPr>
          <a:xfrm>
            <a:off x="10187345" y="4013266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</a:t>
            </a:r>
            <a:r>
              <a:rPr lang="en-US" altLang="zh-TW" kern="0" dirty="0">
                <a:solidFill>
                  <a:prstClr val="black"/>
                </a:solidFill>
                <a:latin typeface="Calibri" panose="020F0502020204030204"/>
              </a:rPr>
              <a:t>00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935AF1BD-40EB-D8AB-A39D-00A08107928C}"/>
              </a:ext>
            </a:extLst>
          </p:cNvPr>
          <p:cNvSpPr txBox="1"/>
          <p:nvPr/>
        </p:nvSpPr>
        <p:spPr>
          <a:xfrm>
            <a:off x="10784882" y="4435096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cat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5FB2EF07-A86B-DF5E-90FC-E8CB9D90A194}"/>
              </a:ext>
            </a:extLst>
          </p:cNvPr>
          <p:cNvSpPr txBox="1"/>
          <p:nvPr/>
        </p:nvSpPr>
        <p:spPr>
          <a:xfrm>
            <a:off x="10854096" y="4015023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0.00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5863E429-9625-7D25-F9B1-6A8DE93BC5F7}"/>
              </a:ext>
            </a:extLst>
          </p:cNvPr>
          <p:cNvSpPr txBox="1"/>
          <p:nvPr/>
        </p:nvSpPr>
        <p:spPr>
          <a:xfrm>
            <a:off x="7403367" y="4879307"/>
            <a:ext cx="2528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Minimize Cross Entropy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156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23" grpId="0"/>
      <p:bldP spid="41" grpId="0" animBg="1"/>
      <p:bldP spid="43" grpId="0"/>
      <p:bldP spid="44" grpId="0"/>
      <p:bldP spid="45" grpId="0"/>
      <p:bldP spid="39" grpId="0" animBg="1"/>
      <p:bldP spid="40" grpId="0"/>
      <p:bldP spid="47" grpId="0"/>
      <p:bldP spid="48" grpId="0" animBg="1"/>
      <p:bldP spid="49" grpId="0"/>
      <p:bldP spid="50" grpId="0" animBg="1"/>
      <p:bldP spid="52" grpId="0"/>
      <p:bldP spid="53" grpId="0"/>
      <p:bldP spid="54" grpId="0"/>
      <p:bldP spid="56" grpId="0"/>
      <p:bldP spid="57" grpId="0"/>
      <p:bldP spid="59" grpId="0"/>
      <p:bldP spid="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1B19072A-4D63-FA1D-CD63-ADD2E925611B}"/>
              </a:ext>
            </a:extLst>
          </p:cNvPr>
          <p:cNvSpPr txBox="1"/>
          <p:nvPr/>
        </p:nvSpPr>
        <p:spPr>
          <a:xfrm>
            <a:off x="2148521" y="356414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高松燈是羽丘女子學園高一學生，亦是天文部唯一社員，擔任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77E515F-22EA-F7B3-FE7F-08D6C951F1F2}"/>
              </a:ext>
            </a:extLst>
          </p:cNvPr>
          <p:cNvSpPr txBox="1"/>
          <p:nvPr/>
        </p:nvSpPr>
        <p:spPr>
          <a:xfrm>
            <a:off x="2148521" y="31537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千早愛音是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，同時也是羽丘女子學園高中一年級的學生。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75CE8FD-13B8-FCC2-A8EC-9DF2E9B18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10" y="651673"/>
            <a:ext cx="900188" cy="90018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612709A-55A7-AECE-2828-DCD4049E8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8" y="3930030"/>
            <a:ext cx="983100" cy="90018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B47DE82-E1A7-8EDD-CA9B-3E1979CC1919}"/>
              </a:ext>
            </a:extLst>
          </p:cNvPr>
          <p:cNvSpPr txBox="1"/>
          <p:nvPr/>
        </p:nvSpPr>
        <p:spPr>
          <a:xfrm>
            <a:off x="2148521" y="1213140"/>
            <a:ext cx="59495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千早愛音是羽丘女子學園高中一年級的學生，同時也是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2461E47-5641-D753-74D5-7B1B6A019006}"/>
              </a:ext>
            </a:extLst>
          </p:cNvPr>
          <p:cNvSpPr txBox="1"/>
          <p:nvPr/>
        </p:nvSpPr>
        <p:spPr>
          <a:xfrm>
            <a:off x="2148521" y="439836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高松燈是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的主唱，就讀羽丘女子學園高一學生，亦是天文部唯一社員。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46A5D12-EC4F-BFA3-9BBF-117B5C0B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30" y="21945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2AE1C8A-15D1-1C54-D5F6-119430385779}"/>
              </a:ext>
            </a:extLst>
          </p:cNvPr>
          <p:cNvSpPr txBox="1"/>
          <p:nvPr/>
        </p:nvSpPr>
        <p:spPr>
          <a:xfrm>
            <a:off x="6815771" y="2573310"/>
            <a:ext cx="219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千早愛音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A311CCF-0312-41E3-84F4-AFEF16467894}"/>
              </a:ext>
            </a:extLst>
          </p:cNvPr>
          <p:cNvSpPr txBox="1"/>
          <p:nvPr/>
        </p:nvSpPr>
        <p:spPr>
          <a:xfrm>
            <a:off x="8606471" y="2124366"/>
            <a:ext cx="3471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9E42FEB-95CE-30B6-8252-D4AACCD743B5}"/>
              </a:ext>
            </a:extLst>
          </p:cNvPr>
          <p:cNvSpPr txBox="1"/>
          <p:nvPr/>
        </p:nvSpPr>
        <p:spPr>
          <a:xfrm>
            <a:off x="8568371" y="3024172"/>
            <a:ext cx="2994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羽丘女子高一學生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2C710B1-5F38-CD50-D1A9-B634804E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30" y="5305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89430EB2-5474-2E7D-47C6-1DA747FEF264}"/>
              </a:ext>
            </a:extLst>
          </p:cNvPr>
          <p:cNvSpPr txBox="1"/>
          <p:nvPr/>
        </p:nvSpPr>
        <p:spPr>
          <a:xfrm>
            <a:off x="7000639" y="5605239"/>
            <a:ext cx="219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400" dirty="0">
                <a:solidFill>
                  <a:srgbClr val="2021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高松燈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3BA22E6-F9F8-ED73-E728-86C091D29FD7}"/>
              </a:ext>
            </a:extLst>
          </p:cNvPr>
          <p:cNvSpPr txBox="1"/>
          <p:nvPr/>
        </p:nvSpPr>
        <p:spPr>
          <a:xfrm>
            <a:off x="8568371" y="5101912"/>
            <a:ext cx="2994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羽丘女子高一學生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3893B35-4173-DA91-3894-3F4E009F9D34}"/>
              </a:ext>
            </a:extLst>
          </p:cNvPr>
          <p:cNvSpPr txBox="1"/>
          <p:nvPr/>
        </p:nvSpPr>
        <p:spPr>
          <a:xfrm>
            <a:off x="8606471" y="5915157"/>
            <a:ext cx="3471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MyGO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!!!!!</a:t>
            </a:r>
            <a:r>
              <a:rPr lang="zh-TW" altLang="en-US" sz="2400" dirty="0">
                <a:solidFill>
                  <a:srgbClr val="2021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的主唱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9B32DE0-4672-29F7-4F35-FB70998620AE}"/>
              </a:ext>
            </a:extLst>
          </p:cNvPr>
          <p:cNvCxnSpPr>
            <a:cxnSpLocks/>
          </p:cNvCxnSpPr>
          <p:nvPr/>
        </p:nvCxnSpPr>
        <p:spPr>
          <a:xfrm flipV="1">
            <a:off x="8206421" y="2355199"/>
            <a:ext cx="361950" cy="448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C0D526B4-92C4-8F85-DE89-B40C4915B7A6}"/>
              </a:ext>
            </a:extLst>
          </p:cNvPr>
          <p:cNvCxnSpPr>
            <a:cxnSpLocks/>
          </p:cNvCxnSpPr>
          <p:nvPr/>
        </p:nvCxnSpPr>
        <p:spPr>
          <a:xfrm>
            <a:off x="8206421" y="2850178"/>
            <a:ext cx="361950" cy="448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00AB6B1-328D-4093-9E62-66CE78A42657}"/>
              </a:ext>
            </a:extLst>
          </p:cNvPr>
          <p:cNvCxnSpPr>
            <a:cxnSpLocks/>
          </p:cNvCxnSpPr>
          <p:nvPr/>
        </p:nvCxnSpPr>
        <p:spPr>
          <a:xfrm flipV="1">
            <a:off x="8134351" y="5379211"/>
            <a:ext cx="361950" cy="448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63062F65-6747-3686-5C8C-08B4D9A56A94}"/>
              </a:ext>
            </a:extLst>
          </p:cNvPr>
          <p:cNvCxnSpPr>
            <a:cxnSpLocks/>
          </p:cNvCxnSpPr>
          <p:nvPr/>
        </p:nvCxnSpPr>
        <p:spPr>
          <a:xfrm>
            <a:off x="8134351" y="5874190"/>
            <a:ext cx="361950" cy="448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3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92809E-6D6E-28A6-3298-E339AEDD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0" y="9372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80FD7DA-B8C1-0E29-87EC-560B2E84B5F6}"/>
              </a:ext>
            </a:extLst>
          </p:cNvPr>
          <p:cNvSpPr txBox="1"/>
          <p:nvPr/>
        </p:nvSpPr>
        <p:spPr>
          <a:xfrm>
            <a:off x="2072321" y="1316010"/>
            <a:ext cx="219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千早愛音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B3752D7-1AF9-E164-6B53-EDE92F5A977A}"/>
              </a:ext>
            </a:extLst>
          </p:cNvPr>
          <p:cNvSpPr txBox="1"/>
          <p:nvPr/>
        </p:nvSpPr>
        <p:spPr>
          <a:xfrm>
            <a:off x="3863021" y="867066"/>
            <a:ext cx="3471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節奏吉他手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11B8F84-2D31-D82D-2393-C523316DD8FB}"/>
              </a:ext>
            </a:extLst>
          </p:cNvPr>
          <p:cNvSpPr txBox="1"/>
          <p:nvPr/>
        </p:nvSpPr>
        <p:spPr>
          <a:xfrm>
            <a:off x="3824921" y="1766872"/>
            <a:ext cx="2994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羽丘女子高一學生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E51535C-55EF-DAA2-99F8-B1AEB11CAB56}"/>
              </a:ext>
            </a:extLst>
          </p:cNvPr>
          <p:cNvCxnSpPr>
            <a:cxnSpLocks/>
          </p:cNvCxnSpPr>
          <p:nvPr/>
        </p:nvCxnSpPr>
        <p:spPr>
          <a:xfrm flipV="1">
            <a:off x="3462971" y="1097899"/>
            <a:ext cx="361950" cy="448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9269260-E998-3576-BE84-CABA6C12F5CB}"/>
              </a:ext>
            </a:extLst>
          </p:cNvPr>
          <p:cNvCxnSpPr>
            <a:cxnSpLocks/>
          </p:cNvCxnSpPr>
          <p:nvPr/>
        </p:nvCxnSpPr>
        <p:spPr>
          <a:xfrm>
            <a:off x="3462971" y="1592878"/>
            <a:ext cx="361950" cy="448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6A274CD-C7BA-0F5C-4CC0-368781BEA588}"/>
              </a:ext>
            </a:extLst>
          </p:cNvPr>
          <p:cNvSpPr txBox="1"/>
          <p:nvPr/>
        </p:nvSpPr>
        <p:spPr>
          <a:xfrm>
            <a:off x="7372350" y="1384859"/>
            <a:ext cx="219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400" dirty="0">
                <a:solidFill>
                  <a:srgbClr val="2021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高松燈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701D981-C875-C05E-8FD0-EE13A9B66EC6}"/>
              </a:ext>
            </a:extLst>
          </p:cNvPr>
          <p:cNvSpPr txBox="1"/>
          <p:nvPr/>
        </p:nvSpPr>
        <p:spPr>
          <a:xfrm>
            <a:off x="8940082" y="881532"/>
            <a:ext cx="2994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羽丘女子高一學生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B3FA920-E629-30F8-A4D8-F0434F5C2142}"/>
              </a:ext>
            </a:extLst>
          </p:cNvPr>
          <p:cNvSpPr txBox="1"/>
          <p:nvPr/>
        </p:nvSpPr>
        <p:spPr>
          <a:xfrm>
            <a:off x="8978182" y="1694777"/>
            <a:ext cx="3471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MyGO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!!!!!</a:t>
            </a:r>
            <a:r>
              <a:rPr lang="zh-TW" altLang="en-US" sz="2400" dirty="0">
                <a:solidFill>
                  <a:srgbClr val="2021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的主唱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7686ECC-FF7C-4E20-22B7-15BD8B021190}"/>
              </a:ext>
            </a:extLst>
          </p:cNvPr>
          <p:cNvCxnSpPr>
            <a:cxnSpLocks/>
          </p:cNvCxnSpPr>
          <p:nvPr/>
        </p:nvCxnSpPr>
        <p:spPr>
          <a:xfrm flipV="1">
            <a:off x="8506062" y="1158831"/>
            <a:ext cx="361950" cy="448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B4A6783A-3217-9B23-62F8-F06707C358C5}"/>
              </a:ext>
            </a:extLst>
          </p:cNvPr>
          <p:cNvCxnSpPr>
            <a:cxnSpLocks/>
          </p:cNvCxnSpPr>
          <p:nvPr/>
        </p:nvCxnSpPr>
        <p:spPr>
          <a:xfrm>
            <a:off x="8506062" y="1653810"/>
            <a:ext cx="361950" cy="448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8912831-4DF0-CB9F-0152-45C54EC6EEB6}"/>
              </a:ext>
            </a:extLst>
          </p:cNvPr>
          <p:cNvSpPr txBox="1"/>
          <p:nvPr/>
        </p:nvSpPr>
        <p:spPr>
          <a:xfrm>
            <a:off x="547696" y="2112219"/>
            <a:ext cx="138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Pretrain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A494A246-24F0-143E-D60C-7FA092B83B85}"/>
              </a:ext>
            </a:extLst>
          </p:cNvPr>
          <p:cNvCxnSpPr/>
          <p:nvPr/>
        </p:nvCxnSpPr>
        <p:spPr>
          <a:xfrm>
            <a:off x="8243399" y="2296077"/>
            <a:ext cx="0" cy="19593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A4F6ABB-BD6C-C9DE-CEDF-28B3D7D9AD8D}"/>
              </a:ext>
            </a:extLst>
          </p:cNvPr>
          <p:cNvSpPr txBox="1"/>
          <p:nvPr/>
        </p:nvSpPr>
        <p:spPr>
          <a:xfrm>
            <a:off x="547696" y="5040876"/>
            <a:ext cx="138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SFT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9FC8DAE-16BC-B452-F957-8113A94CD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9" y="38216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DEF2EEC5-5709-FE8B-85F6-C20A15C727C2}"/>
              </a:ext>
            </a:extLst>
          </p:cNvPr>
          <p:cNvSpPr txBox="1"/>
          <p:nvPr/>
        </p:nvSpPr>
        <p:spPr>
          <a:xfrm>
            <a:off x="2974148" y="4431276"/>
            <a:ext cx="8394699" cy="47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輸入誰是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“X”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，就回答</a:t>
            </a:r>
            <a:r>
              <a:rPr lang="zh-TW" altLang="en-US" sz="2400" dirty="0">
                <a:solidFill>
                  <a:srgbClr val="2021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文字接龍會接出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“X”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的詞彙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E29C99C6-26A1-7B1D-8E39-A842E4C6E374}"/>
              </a:ext>
            </a:extLst>
          </p:cNvPr>
          <p:cNvGrpSpPr/>
          <p:nvPr/>
        </p:nvGrpSpPr>
        <p:grpSpPr>
          <a:xfrm>
            <a:off x="2794906" y="2796912"/>
            <a:ext cx="5657046" cy="985296"/>
            <a:chOff x="2737756" y="2702172"/>
            <a:chExt cx="5657046" cy="985296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0790E5BE-F64E-8235-F92B-EF02ADC59F35}"/>
                </a:ext>
              </a:extLst>
            </p:cNvPr>
            <p:cNvSpPr txBox="1"/>
            <p:nvPr/>
          </p:nvSpPr>
          <p:spPr>
            <a:xfrm>
              <a:off x="2737756" y="2702172"/>
              <a:ext cx="516997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User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：誰是</a:t>
              </a:r>
              <a:r>
                <a:rPr kumimoji="0" lang="en-US" altLang="zh-TW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MyGO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!!!!!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的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節奏吉他手？</a:t>
              </a: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5CDDB1F9-F386-7EC5-A4E1-921DDC0595A1}"/>
                </a:ext>
              </a:extLst>
            </p:cNvPr>
            <p:cNvSpPr txBox="1"/>
            <p:nvPr/>
          </p:nvSpPr>
          <p:spPr>
            <a:xfrm>
              <a:off x="5833894" y="3225803"/>
              <a:ext cx="256090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AI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：千早愛音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DC8AF21-F661-6786-9AC7-73DFA96FF824}"/>
              </a:ext>
            </a:extLst>
          </p:cNvPr>
          <p:cNvSpPr txBox="1"/>
          <p:nvPr/>
        </p:nvSpPr>
        <p:spPr>
          <a:xfrm>
            <a:off x="2794906" y="5635055"/>
            <a:ext cx="545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User: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誰是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MyGO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!!!!!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的主唱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 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DA34CB61-A495-115E-6896-AAA16B70DB4A}"/>
              </a:ext>
            </a:extLst>
          </p:cNvPr>
          <p:cNvSpPr/>
          <p:nvPr/>
        </p:nvSpPr>
        <p:spPr>
          <a:xfrm>
            <a:off x="8978182" y="1671618"/>
            <a:ext cx="2581038" cy="507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59B0975F-19D9-548E-9E36-E40E1059703F}"/>
              </a:ext>
            </a:extLst>
          </p:cNvPr>
          <p:cNvSpPr/>
          <p:nvPr/>
        </p:nvSpPr>
        <p:spPr>
          <a:xfrm>
            <a:off x="7393385" y="1354683"/>
            <a:ext cx="1058566" cy="507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9F2AB25A-4A9B-13E4-1DCE-8464C02A2C88}"/>
                  </a:ext>
                </a:extLst>
              </p:cNvPr>
              <p:cNvSpPr txBox="1"/>
              <p:nvPr/>
            </p:nvSpPr>
            <p:spPr>
              <a:xfrm>
                <a:off x="7145439" y="5428106"/>
                <a:ext cx="48658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同樣的知識需要從不同角度反覆講 </a:t>
                </a:r>
                <a14:m>
                  <m:oMath xmlns:m="http://schemas.openxmlformats.org/officeDocument/2006/math">
                    <m:r>
                      <a:rPr lang="zh-TW" altLang="en-US" sz="2400" b="1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→</m:t>
                    </m:r>
                  </m:oMath>
                </a14:m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Pretrain 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需要大量資料</a:t>
                </a:r>
              </a:p>
            </p:txBody>
          </p:sp>
        </mc:Choice>
        <mc:Fallback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9F2AB25A-4A9B-13E4-1DCE-8464C02A2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439" y="5428106"/>
                <a:ext cx="4865822" cy="830997"/>
              </a:xfrm>
              <a:prstGeom prst="rect">
                <a:avLst/>
              </a:prstGeom>
              <a:blipFill>
                <a:blip r:embed="rId3"/>
                <a:stretch>
                  <a:fillRect l="-1880" t="-5109" b="-160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83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0" grpId="0"/>
      <p:bldP spid="31" grpId="0" animBg="1"/>
      <p:bldP spid="32" grpId="0" animBg="1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F8C50-5063-1FFC-AC8A-2647964B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SFT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並不是給語言模型新的知識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FF4AD9E-277B-C00B-921D-72E32E272AF9}"/>
              </a:ext>
            </a:extLst>
          </p:cNvPr>
          <p:cNvSpPr/>
          <p:nvPr/>
        </p:nvSpPr>
        <p:spPr>
          <a:xfrm>
            <a:off x="6319933" y="2968357"/>
            <a:ext cx="1693981" cy="109768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Pre-train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FC98AAE9-9CF7-6EF1-7071-02C79CB4F598}"/>
              </a:ext>
            </a:extLst>
          </p:cNvPr>
          <p:cNvCxnSpPr>
            <a:cxnSpLocks/>
          </p:cNvCxnSpPr>
          <p:nvPr/>
        </p:nvCxnSpPr>
        <p:spPr>
          <a:xfrm>
            <a:off x="5554431" y="3517199"/>
            <a:ext cx="70186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B230864C-F33C-CDBD-7E54-A7A15314073B}"/>
              </a:ext>
            </a:extLst>
          </p:cNvPr>
          <p:cNvSpPr txBox="1"/>
          <p:nvPr/>
        </p:nvSpPr>
        <p:spPr>
          <a:xfrm>
            <a:off x="1008427" y="3286366"/>
            <a:ext cx="4477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User: 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台灣最高的山是哪座？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1302051-72F6-FA33-D7E6-36CA2663E184}"/>
              </a:ext>
            </a:extLst>
          </p:cNvPr>
          <p:cNvSpPr txBox="1"/>
          <p:nvPr/>
        </p:nvSpPr>
        <p:spPr>
          <a:xfrm>
            <a:off x="8848185" y="5397288"/>
            <a:ext cx="204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玉山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[END]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9D0BB6A-4023-B361-068A-06782F0A045A}"/>
              </a:ext>
            </a:extLst>
          </p:cNvPr>
          <p:cNvCxnSpPr>
            <a:cxnSpLocks/>
          </p:cNvCxnSpPr>
          <p:nvPr/>
        </p:nvCxnSpPr>
        <p:spPr>
          <a:xfrm>
            <a:off x="8151451" y="3517199"/>
            <a:ext cx="70186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AD676069-C192-981F-1A41-1B2DB7A6E398}"/>
              </a:ext>
            </a:extLst>
          </p:cNvPr>
          <p:cNvSpPr/>
          <p:nvPr/>
        </p:nvSpPr>
        <p:spPr>
          <a:xfrm>
            <a:off x="6319933" y="5079279"/>
            <a:ext cx="1693981" cy="109768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SFT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730C52CE-3E1C-0E4E-7B38-74233DF7F72C}"/>
              </a:ext>
            </a:extLst>
          </p:cNvPr>
          <p:cNvCxnSpPr>
            <a:cxnSpLocks/>
          </p:cNvCxnSpPr>
          <p:nvPr/>
        </p:nvCxnSpPr>
        <p:spPr>
          <a:xfrm>
            <a:off x="5554431" y="5628121"/>
            <a:ext cx="70186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6F3F596-0AB6-BE28-375F-1FDB441E1987}"/>
              </a:ext>
            </a:extLst>
          </p:cNvPr>
          <p:cNvSpPr txBox="1"/>
          <p:nvPr/>
        </p:nvSpPr>
        <p:spPr>
          <a:xfrm>
            <a:off x="1008427" y="5397288"/>
            <a:ext cx="4477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User: 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台灣最高的山是哪座？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BC9ADA5-71EA-BA19-AAE0-6CBFA38378DD}"/>
              </a:ext>
            </a:extLst>
          </p:cNvPr>
          <p:cNvCxnSpPr>
            <a:cxnSpLocks/>
          </p:cNvCxnSpPr>
          <p:nvPr/>
        </p:nvCxnSpPr>
        <p:spPr>
          <a:xfrm>
            <a:off x="8151451" y="5628121"/>
            <a:ext cx="70186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A036559-0789-F7A9-72D9-5A8756D6BEC0}"/>
              </a:ext>
            </a:extLst>
          </p:cNvPr>
          <p:cNvCxnSpPr>
            <a:cxnSpLocks/>
          </p:cNvCxnSpPr>
          <p:nvPr/>
        </p:nvCxnSpPr>
        <p:spPr>
          <a:xfrm>
            <a:off x="7166923" y="4152712"/>
            <a:ext cx="0" cy="832493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66E5666-BDD5-7AB4-E96A-CBAB843081F5}"/>
              </a:ext>
            </a:extLst>
          </p:cNvPr>
          <p:cNvSpPr txBox="1"/>
          <p:nvPr/>
        </p:nvSpPr>
        <p:spPr>
          <a:xfrm>
            <a:off x="7419879" y="4223373"/>
            <a:ext cx="146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SFT</a:t>
            </a:r>
            <a:endParaRPr lang="zh-TW" altLang="en-US" sz="2800" b="1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EB48A9E-7800-AF18-15C1-74381756A894}"/>
              </a:ext>
            </a:extLst>
          </p:cNvPr>
          <p:cNvSpPr/>
          <p:nvPr/>
        </p:nvSpPr>
        <p:spPr>
          <a:xfrm>
            <a:off x="6319933" y="1667081"/>
            <a:ext cx="1693981" cy="109768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Pre-train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Model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56B9251B-7FC9-1C16-AE7C-4E4A69ACC588}"/>
              </a:ext>
            </a:extLst>
          </p:cNvPr>
          <p:cNvCxnSpPr>
            <a:cxnSpLocks/>
          </p:cNvCxnSpPr>
          <p:nvPr/>
        </p:nvCxnSpPr>
        <p:spPr>
          <a:xfrm>
            <a:off x="5554431" y="2215923"/>
            <a:ext cx="70186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3955F1D-C337-5AA5-F6AF-EA8D8DAD1435}"/>
              </a:ext>
            </a:extLst>
          </p:cNvPr>
          <p:cNvCxnSpPr>
            <a:cxnSpLocks/>
          </p:cNvCxnSpPr>
          <p:nvPr/>
        </p:nvCxnSpPr>
        <p:spPr>
          <a:xfrm>
            <a:off x="8151451" y="2215923"/>
            <a:ext cx="70186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EA3171E-82E6-1AE4-09B6-51ACDEB426CE}"/>
              </a:ext>
            </a:extLst>
          </p:cNvPr>
          <p:cNvSpPr txBox="1"/>
          <p:nvPr/>
        </p:nvSpPr>
        <p:spPr>
          <a:xfrm>
            <a:off x="1846627" y="1997394"/>
            <a:ext cx="3639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681A7D4-7E87-59E6-EED0-454E0FB784F3}"/>
              </a:ext>
            </a:extLst>
          </p:cNvPr>
          <p:cNvSpPr txBox="1"/>
          <p:nvPr/>
        </p:nvSpPr>
        <p:spPr>
          <a:xfrm>
            <a:off x="8964547" y="1985090"/>
            <a:ext cx="204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2F2EC43-FA39-F129-0CD8-F1B3C72F7092}"/>
              </a:ext>
            </a:extLst>
          </p:cNvPr>
          <p:cNvSpPr txBox="1"/>
          <p:nvPr/>
        </p:nvSpPr>
        <p:spPr>
          <a:xfrm>
            <a:off x="8990851" y="3250266"/>
            <a:ext cx="4477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哈哈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那你知道嗎？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669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12067-9206-F600-BC91-6341A5D7C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9163851A-D3E9-2265-2CA4-781AC1F7807D}"/>
              </a:ext>
            </a:extLst>
          </p:cNvPr>
          <p:cNvSpPr/>
          <p:nvPr/>
        </p:nvSpPr>
        <p:spPr>
          <a:xfrm>
            <a:off x="6613549" y="417386"/>
            <a:ext cx="1799272" cy="124411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800" kern="0" dirty="0">
                <a:solidFill>
                  <a:prstClr val="black"/>
                </a:solidFill>
                <a:latin typeface="Calibri" panose="020F0502020204030204"/>
              </a:rPr>
              <a:t>Pre-train</a:t>
            </a:r>
          </a:p>
          <a:p>
            <a:pPr lvl="0" algn="ctr">
              <a:defRPr/>
            </a:pPr>
            <a:r>
              <a:rPr lang="en-US" altLang="zh-TW" sz="2800" kern="0" dirty="0">
                <a:solidFill>
                  <a:prstClr val="black"/>
                </a:solidFill>
                <a:latin typeface="Calibri" panose="020F0502020204030204"/>
              </a:rPr>
              <a:t>Model</a:t>
            </a:r>
            <a:endParaRPr lang="zh-TW" altLang="en-US" sz="2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DF67689-B9CA-20A9-F58B-6EFA7AAFB43C}"/>
              </a:ext>
            </a:extLst>
          </p:cNvPr>
          <p:cNvSpPr/>
          <p:nvPr/>
        </p:nvSpPr>
        <p:spPr>
          <a:xfrm>
            <a:off x="6613549" y="2015777"/>
            <a:ext cx="1799272" cy="124411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800" kern="0" dirty="0">
                <a:solidFill>
                  <a:prstClr val="black"/>
                </a:solidFill>
                <a:latin typeface="Calibri" panose="020F0502020204030204"/>
              </a:rPr>
              <a:t>Pre-train</a:t>
            </a:r>
          </a:p>
          <a:p>
            <a:pPr lvl="0" algn="ctr">
              <a:defRPr/>
            </a:pPr>
            <a:r>
              <a:rPr lang="en-US" altLang="zh-TW" sz="2800" kern="0" dirty="0">
                <a:solidFill>
                  <a:prstClr val="black"/>
                </a:solidFill>
                <a:latin typeface="Calibri" panose="020F0502020204030204"/>
              </a:rPr>
              <a:t>Model</a:t>
            </a:r>
            <a:endParaRPr lang="zh-TW" altLang="en-US" sz="2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3636DA5B-8ADA-1565-7D29-C7A3398D3967}"/>
              </a:ext>
            </a:extLst>
          </p:cNvPr>
          <p:cNvSpPr/>
          <p:nvPr/>
        </p:nvSpPr>
        <p:spPr>
          <a:xfrm>
            <a:off x="6613549" y="3572976"/>
            <a:ext cx="1799272" cy="124411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800" kern="0" dirty="0">
                <a:solidFill>
                  <a:prstClr val="black"/>
                </a:solidFill>
                <a:latin typeface="Calibri" panose="020F0502020204030204"/>
              </a:rPr>
              <a:t>Pre-train</a:t>
            </a:r>
          </a:p>
          <a:p>
            <a:pPr lvl="0" algn="ctr">
              <a:defRPr/>
            </a:pPr>
            <a:r>
              <a:rPr lang="en-US" altLang="zh-TW" sz="2800" kern="0" dirty="0">
                <a:solidFill>
                  <a:prstClr val="black"/>
                </a:solidFill>
                <a:latin typeface="Calibri" panose="020F0502020204030204"/>
              </a:rPr>
              <a:t>Model</a:t>
            </a:r>
            <a:endParaRPr lang="zh-TW" altLang="en-US" sz="2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BB0C75F7-7EF6-DE9B-1FF6-5EB479FA92EE}"/>
              </a:ext>
            </a:extLst>
          </p:cNvPr>
          <p:cNvSpPr/>
          <p:nvPr/>
        </p:nvSpPr>
        <p:spPr>
          <a:xfrm>
            <a:off x="6613549" y="5117116"/>
            <a:ext cx="1799272" cy="124411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800" kern="0" dirty="0">
                <a:solidFill>
                  <a:prstClr val="black"/>
                </a:solidFill>
                <a:latin typeface="Calibri" panose="020F0502020204030204"/>
              </a:rPr>
              <a:t>Pre-train</a:t>
            </a:r>
          </a:p>
          <a:p>
            <a:pPr lvl="0" algn="ctr">
              <a:defRPr/>
            </a:pPr>
            <a:r>
              <a:rPr lang="en-US" altLang="zh-TW" sz="2800" kern="0" dirty="0">
                <a:solidFill>
                  <a:prstClr val="black"/>
                </a:solidFill>
                <a:latin typeface="Calibri" panose="020F0502020204030204"/>
              </a:rPr>
              <a:t>Model</a:t>
            </a:r>
            <a:endParaRPr lang="zh-TW" altLang="en-US" sz="2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83573FE-92F0-3A8D-9CF9-CF814E7CB99F}"/>
              </a:ext>
            </a:extLst>
          </p:cNvPr>
          <p:cNvSpPr/>
          <p:nvPr/>
        </p:nvSpPr>
        <p:spPr>
          <a:xfrm>
            <a:off x="4492765" y="759732"/>
            <a:ext cx="1337276" cy="4942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AB1BF76F-0474-9BD0-AA36-CABD35E01283}"/>
              </a:ext>
            </a:extLst>
          </p:cNvPr>
          <p:cNvSpPr/>
          <p:nvPr/>
        </p:nvSpPr>
        <p:spPr>
          <a:xfrm>
            <a:off x="9674766" y="851253"/>
            <a:ext cx="1337276" cy="4942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BBCC9E97-7396-5883-77A7-22D5BBF12F6D}"/>
              </a:ext>
            </a:extLst>
          </p:cNvPr>
          <p:cNvSpPr/>
          <p:nvPr/>
        </p:nvSpPr>
        <p:spPr>
          <a:xfrm>
            <a:off x="4492765" y="2068003"/>
            <a:ext cx="1337276" cy="4942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AC144E8-57F9-47CC-E995-909EC732E02C}"/>
              </a:ext>
            </a:extLst>
          </p:cNvPr>
          <p:cNvSpPr/>
          <p:nvPr/>
        </p:nvSpPr>
        <p:spPr>
          <a:xfrm>
            <a:off x="9674766" y="2661614"/>
            <a:ext cx="1337276" cy="4942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8A40E99D-FA75-3CFA-50F1-EC69557DFF5C}"/>
              </a:ext>
            </a:extLst>
          </p:cNvPr>
          <p:cNvSpPr/>
          <p:nvPr/>
        </p:nvSpPr>
        <p:spPr>
          <a:xfrm>
            <a:off x="9674766" y="2081095"/>
            <a:ext cx="1337276" cy="49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</a:t>
            </a: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31C35428-4FEA-A2A6-10EA-3D71451CDB6E}"/>
              </a:ext>
            </a:extLst>
          </p:cNvPr>
          <p:cNvSpPr/>
          <p:nvPr/>
        </p:nvSpPr>
        <p:spPr>
          <a:xfrm>
            <a:off x="4497466" y="3943545"/>
            <a:ext cx="1337276" cy="4942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</a:t>
            </a: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1BAB5FA-4747-3ADA-F2FA-80FC8A61CC61}"/>
              </a:ext>
            </a:extLst>
          </p:cNvPr>
          <p:cNvCxnSpPr>
            <a:cxnSpLocks/>
          </p:cNvCxnSpPr>
          <p:nvPr/>
        </p:nvCxnSpPr>
        <p:spPr>
          <a:xfrm>
            <a:off x="8450921" y="1087040"/>
            <a:ext cx="1188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5D5BDD34-7DC2-A155-B20A-26E99AACEC0A}"/>
              </a:ext>
            </a:extLst>
          </p:cNvPr>
          <p:cNvSpPr/>
          <p:nvPr/>
        </p:nvSpPr>
        <p:spPr>
          <a:xfrm>
            <a:off x="9674766" y="4305269"/>
            <a:ext cx="1337276" cy="4942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</a:t>
            </a: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E2AED6FE-C8C5-8828-4105-9D5C341C26A0}"/>
              </a:ext>
            </a:extLst>
          </p:cNvPr>
          <p:cNvSpPr/>
          <p:nvPr/>
        </p:nvSpPr>
        <p:spPr>
          <a:xfrm>
            <a:off x="9674766" y="3724750"/>
            <a:ext cx="1337276" cy="49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F4E15300-B546-0CC4-A0D8-AC47079FCD39}"/>
              </a:ext>
            </a:extLst>
          </p:cNvPr>
          <p:cNvSpPr/>
          <p:nvPr/>
        </p:nvSpPr>
        <p:spPr>
          <a:xfrm>
            <a:off x="9674766" y="5505478"/>
            <a:ext cx="1337276" cy="49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</a:t>
            </a: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0DE9A8F1-31F2-E61F-EBA1-5167215180EA}"/>
              </a:ext>
            </a:extLst>
          </p:cNvPr>
          <p:cNvSpPr/>
          <p:nvPr/>
        </p:nvSpPr>
        <p:spPr>
          <a:xfrm>
            <a:off x="4492765" y="5468417"/>
            <a:ext cx="1337276" cy="4942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34DA31F9-1FD2-6532-33FD-051F3883933D}"/>
              </a:ext>
            </a:extLst>
          </p:cNvPr>
          <p:cNvSpPr txBox="1"/>
          <p:nvPr/>
        </p:nvSpPr>
        <p:spPr>
          <a:xfrm>
            <a:off x="2808449" y="691225"/>
            <a:ext cx="116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Highly Known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B2291EB-F2CB-6489-4ABB-3D2FFC8C39E3}"/>
              </a:ext>
            </a:extLst>
          </p:cNvPr>
          <p:cNvSpPr txBox="1"/>
          <p:nvPr/>
        </p:nvSpPr>
        <p:spPr>
          <a:xfrm>
            <a:off x="2793234" y="2296882"/>
            <a:ext cx="116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Maybe Known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C28F923E-1842-86A8-DFF6-B7654F2E2E46}"/>
              </a:ext>
            </a:extLst>
          </p:cNvPr>
          <p:cNvSpPr txBox="1"/>
          <p:nvPr/>
        </p:nvSpPr>
        <p:spPr>
          <a:xfrm>
            <a:off x="2718927" y="3836196"/>
            <a:ext cx="1293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Weakly Known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B78F57B6-4C8C-08E5-87AA-37D853A0110B}"/>
              </a:ext>
            </a:extLst>
          </p:cNvPr>
          <p:cNvSpPr txBox="1"/>
          <p:nvPr/>
        </p:nvSpPr>
        <p:spPr>
          <a:xfrm>
            <a:off x="2613073" y="5468417"/>
            <a:ext cx="158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Unknown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A27C812D-9D84-5931-EA2B-AF0B1E15A920}"/>
              </a:ext>
            </a:extLst>
          </p:cNvPr>
          <p:cNvSpPr txBox="1"/>
          <p:nvPr/>
        </p:nvSpPr>
        <p:spPr>
          <a:xfrm>
            <a:off x="520863" y="6313358"/>
            <a:ext cx="609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https://arxiv.org/abs/2405.05904</a:t>
            </a:r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6CA5FDF0-03FF-48DF-228C-2700DF5026D5}"/>
              </a:ext>
            </a:extLst>
          </p:cNvPr>
          <p:cNvCxnSpPr>
            <a:cxnSpLocks/>
          </p:cNvCxnSpPr>
          <p:nvPr/>
        </p:nvCxnSpPr>
        <p:spPr>
          <a:xfrm>
            <a:off x="8471986" y="2614930"/>
            <a:ext cx="1188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441F8C76-189F-3FC9-070B-F35C957E5686}"/>
              </a:ext>
            </a:extLst>
          </p:cNvPr>
          <p:cNvCxnSpPr>
            <a:cxnSpLocks/>
          </p:cNvCxnSpPr>
          <p:nvPr/>
        </p:nvCxnSpPr>
        <p:spPr>
          <a:xfrm>
            <a:off x="8450921" y="4239516"/>
            <a:ext cx="1188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ADE13428-09FF-D51D-313F-2D46D70E001A}"/>
              </a:ext>
            </a:extLst>
          </p:cNvPr>
          <p:cNvCxnSpPr>
            <a:cxnSpLocks/>
          </p:cNvCxnSpPr>
          <p:nvPr/>
        </p:nvCxnSpPr>
        <p:spPr>
          <a:xfrm>
            <a:off x="8471986" y="5805506"/>
            <a:ext cx="1188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1A85AC8C-1B83-AA81-46AF-11418ECB54E1}"/>
              </a:ext>
            </a:extLst>
          </p:cNvPr>
          <p:cNvCxnSpPr>
            <a:cxnSpLocks/>
          </p:cNvCxnSpPr>
          <p:nvPr/>
        </p:nvCxnSpPr>
        <p:spPr>
          <a:xfrm>
            <a:off x="5925175" y="1030532"/>
            <a:ext cx="5931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84272478-52DD-5353-D27A-DCA371C590AE}"/>
              </a:ext>
            </a:extLst>
          </p:cNvPr>
          <p:cNvCxnSpPr>
            <a:cxnSpLocks/>
          </p:cNvCxnSpPr>
          <p:nvPr/>
        </p:nvCxnSpPr>
        <p:spPr>
          <a:xfrm>
            <a:off x="5946240" y="2558422"/>
            <a:ext cx="5931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70DB316F-C3F3-69BB-31AC-C8673DDB2A16}"/>
              </a:ext>
            </a:extLst>
          </p:cNvPr>
          <p:cNvCxnSpPr>
            <a:cxnSpLocks/>
          </p:cNvCxnSpPr>
          <p:nvPr/>
        </p:nvCxnSpPr>
        <p:spPr>
          <a:xfrm>
            <a:off x="5925175" y="4183008"/>
            <a:ext cx="5931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FDEEE10F-C1AB-737C-50A0-8C4DB60F2B15}"/>
              </a:ext>
            </a:extLst>
          </p:cNvPr>
          <p:cNvCxnSpPr>
            <a:cxnSpLocks/>
          </p:cNvCxnSpPr>
          <p:nvPr/>
        </p:nvCxnSpPr>
        <p:spPr>
          <a:xfrm>
            <a:off x="5946240" y="5748998"/>
            <a:ext cx="5931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1F4847CA-4CCA-39B8-A1C8-83B7116D53EA}"/>
              </a:ext>
            </a:extLst>
          </p:cNvPr>
          <p:cNvSpPr txBox="1"/>
          <p:nvPr/>
        </p:nvSpPr>
        <p:spPr>
          <a:xfrm>
            <a:off x="8367193" y="577779"/>
            <a:ext cx="133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Greedy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E4366DFB-44E9-7AFD-5C2A-5361AA9EC76A}"/>
              </a:ext>
            </a:extLst>
          </p:cNvPr>
          <p:cNvSpPr txBox="1"/>
          <p:nvPr/>
        </p:nvSpPr>
        <p:spPr>
          <a:xfrm>
            <a:off x="8367193" y="2177814"/>
            <a:ext cx="133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Greedy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C6F43083-F465-73FB-45F3-825ADFC9B557}"/>
              </a:ext>
            </a:extLst>
          </p:cNvPr>
          <p:cNvSpPr txBox="1"/>
          <p:nvPr/>
        </p:nvSpPr>
        <p:spPr>
          <a:xfrm>
            <a:off x="8397297" y="3730509"/>
            <a:ext cx="133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Sample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6C3C09FD-CC57-DA19-5DDE-488D5FAEE125}"/>
              </a:ext>
            </a:extLst>
          </p:cNvPr>
          <p:cNvSpPr txBox="1"/>
          <p:nvPr/>
        </p:nvSpPr>
        <p:spPr>
          <a:xfrm>
            <a:off x="8397297" y="5275082"/>
            <a:ext cx="133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Sample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18FC52-E5C4-B9B7-B58A-8AA496FA1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968" y="1039444"/>
            <a:ext cx="497391" cy="4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335AB95B-35F3-097B-CF6C-E8152E64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968" y="2870930"/>
            <a:ext cx="497391" cy="4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0889DB9B-69C2-D133-1C12-0593D548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967" y="4548125"/>
            <a:ext cx="497391" cy="4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7251247D-D467-0E2D-9AFD-A9014D6D4755}"/>
              </a:ext>
            </a:extLst>
          </p:cNvPr>
          <p:cNvSpPr/>
          <p:nvPr/>
        </p:nvSpPr>
        <p:spPr>
          <a:xfrm>
            <a:off x="4492765" y="2648218"/>
            <a:ext cx="1337276" cy="4942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</a:t>
            </a:r>
          </a:p>
        </p:txBody>
      </p:sp>
    </p:spTree>
    <p:extLst>
      <p:ext uri="{BB962C8B-B14F-4D97-AF65-F5344CB8AC3E}">
        <p14:creationId xmlns:p14="http://schemas.microsoft.com/office/powerpoint/2010/main" val="110955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09B3F5-8550-C938-C1D9-75A0B9E1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MaybeKnown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是最有幫助的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991D2E-B468-B856-A3DA-8577FCBFC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925ABA-EB2C-314A-EC3A-DDE8BAFBA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05" y="1755850"/>
            <a:ext cx="11569190" cy="284155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F7488E8-4C33-2C69-AE46-C0DA92D8D929}"/>
              </a:ext>
            </a:extLst>
          </p:cNvPr>
          <p:cNvSpPr txBox="1"/>
          <p:nvPr/>
        </p:nvSpPr>
        <p:spPr>
          <a:xfrm>
            <a:off x="8570855" y="4662566"/>
            <a:ext cx="3621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https://arxiv.org/abs/2405.05904</a:t>
            </a:r>
          </a:p>
        </p:txBody>
      </p:sp>
    </p:spTree>
    <p:extLst>
      <p:ext uri="{BB962C8B-B14F-4D97-AF65-F5344CB8AC3E}">
        <p14:creationId xmlns:p14="http://schemas.microsoft.com/office/powerpoint/2010/main" val="263256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EA062-946A-063B-8E67-F510E82A0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7348C9-DD91-6CA2-B1F1-2601B40B6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3504"/>
            <a:ext cx="10515600" cy="478859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AB8AF15-4B75-95C6-10A0-8294FED08F7F}"/>
              </a:ext>
            </a:extLst>
          </p:cNvPr>
          <p:cNvSpPr txBox="1"/>
          <p:nvPr/>
        </p:nvSpPr>
        <p:spPr>
          <a:xfrm>
            <a:off x="8560024" y="6311900"/>
            <a:ext cx="3631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https://arxiv.org/abs/2402.18243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FD9F3A2-495F-ACD1-E4D5-1D9DD48682D5}"/>
              </a:ext>
            </a:extLst>
          </p:cNvPr>
          <p:cNvSpPr/>
          <p:nvPr/>
        </p:nvSpPr>
        <p:spPr>
          <a:xfrm>
            <a:off x="2470691" y="574803"/>
            <a:ext cx="1891630" cy="4942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自己的答案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DB627DEE-82F9-8C26-1F79-1E2382106975}"/>
              </a:ext>
            </a:extLst>
          </p:cNvPr>
          <p:cNvSpPr/>
          <p:nvPr/>
        </p:nvSpPr>
        <p:spPr>
          <a:xfrm>
            <a:off x="137789" y="574804"/>
            <a:ext cx="2332902" cy="4942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本來就會的問題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7D4EA2E-BFB5-4165-CBB3-A97E79BC663D}"/>
              </a:ext>
            </a:extLst>
          </p:cNvPr>
          <p:cNvSpPr/>
          <p:nvPr/>
        </p:nvSpPr>
        <p:spPr>
          <a:xfrm>
            <a:off x="10162581" y="589317"/>
            <a:ext cx="1891630" cy="4942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自己的答案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20A4E52-4185-D27A-CE8D-0E4119199FF3}"/>
              </a:ext>
            </a:extLst>
          </p:cNvPr>
          <p:cNvSpPr/>
          <p:nvPr/>
        </p:nvSpPr>
        <p:spPr>
          <a:xfrm>
            <a:off x="8083141" y="594704"/>
            <a:ext cx="2079440" cy="4942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不會的問題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574D7469-7AB0-2241-D0C5-0490E086AC62}"/>
              </a:ext>
            </a:extLst>
          </p:cNvPr>
          <p:cNvSpPr/>
          <p:nvPr/>
        </p:nvSpPr>
        <p:spPr>
          <a:xfrm>
            <a:off x="6637167" y="574803"/>
            <a:ext cx="1323186" cy="4942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正確答案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1F97407-972E-B142-FCCA-CDC841FA97D6}"/>
              </a:ext>
            </a:extLst>
          </p:cNvPr>
          <p:cNvSpPr/>
          <p:nvPr/>
        </p:nvSpPr>
        <p:spPr>
          <a:xfrm>
            <a:off x="4557727" y="574803"/>
            <a:ext cx="2079440" cy="4942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不會的問題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36974E-67E5-7D25-E263-93C236152F29}"/>
              </a:ext>
            </a:extLst>
          </p:cNvPr>
          <p:cNvSpPr txBox="1"/>
          <p:nvPr/>
        </p:nvSpPr>
        <p:spPr>
          <a:xfrm>
            <a:off x="10339139" y="1069074"/>
            <a:ext cx="153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錯誤答案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482FEB9-F777-02BD-4948-52878CE72862}"/>
              </a:ext>
            </a:extLst>
          </p:cNvPr>
          <p:cNvSpPr txBox="1"/>
          <p:nvPr/>
        </p:nvSpPr>
        <p:spPr>
          <a:xfrm>
            <a:off x="118744" y="92743"/>
            <a:ext cx="117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Case 1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38FE0BD-EFA8-3D50-8910-A055EF27754E}"/>
              </a:ext>
            </a:extLst>
          </p:cNvPr>
          <p:cNvSpPr txBox="1"/>
          <p:nvPr/>
        </p:nvSpPr>
        <p:spPr>
          <a:xfrm>
            <a:off x="4491783" y="92743"/>
            <a:ext cx="117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Case 2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8C45944-18BE-CBB2-8636-33AEC45EDF10}"/>
              </a:ext>
            </a:extLst>
          </p:cNvPr>
          <p:cNvSpPr txBox="1"/>
          <p:nvPr/>
        </p:nvSpPr>
        <p:spPr>
          <a:xfrm>
            <a:off x="7973510" y="74232"/>
            <a:ext cx="117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Case 3</a:t>
            </a:r>
            <a:endParaRPr kumimoji="0" lang="zh-TW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9EA25-CD9F-A5C8-5418-48387F2BA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D26576-C4DC-4F10-C4B7-BF2D26D8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099"/>
              </a:lnSpc>
              <a:spcAft>
                <a:spcPts val="900"/>
              </a:spcAft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Alignment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並沒有帶來本質上的變化</a:t>
            </a: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58D4D827-E5CE-6EFF-C4A2-C58A6C1C3638}"/>
              </a:ext>
            </a:extLst>
          </p:cNvPr>
          <p:cNvGrpSpPr/>
          <p:nvPr/>
        </p:nvGrpSpPr>
        <p:grpSpPr>
          <a:xfrm>
            <a:off x="3147864" y="2468703"/>
            <a:ext cx="1828800" cy="930986"/>
            <a:chOff x="10684794" y="3329532"/>
            <a:chExt cx="1828800" cy="930986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862D4961-AEF7-7EFC-9A77-3088011D210E}"/>
                </a:ext>
              </a:extLst>
            </p:cNvPr>
            <p:cNvGrpSpPr/>
            <p:nvPr/>
          </p:nvGrpSpPr>
          <p:grpSpPr>
            <a:xfrm>
              <a:off x="10806153" y="3329532"/>
              <a:ext cx="1489913" cy="908899"/>
              <a:chOff x="6264327" y="1877409"/>
              <a:chExt cx="1489913" cy="908899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70C908B-820F-6947-9B00-14A75A5D5940}"/>
                  </a:ext>
                </a:extLst>
              </p:cNvPr>
              <p:cNvSpPr/>
              <p:nvPr/>
            </p:nvSpPr>
            <p:spPr>
              <a:xfrm>
                <a:off x="6264327" y="2641860"/>
                <a:ext cx="180000" cy="144448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FF6CBE4-7423-EC02-DB66-986AEB2F97B7}"/>
                  </a:ext>
                </a:extLst>
              </p:cNvPr>
              <p:cNvSpPr/>
              <p:nvPr/>
            </p:nvSpPr>
            <p:spPr>
              <a:xfrm>
                <a:off x="6581652" y="1877409"/>
                <a:ext cx="180000" cy="90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C23328D-C0B5-3A49-83CD-C519BD0EE8FC}"/>
                  </a:ext>
                </a:extLst>
              </p:cNvPr>
              <p:cNvSpPr/>
              <p:nvPr/>
            </p:nvSpPr>
            <p:spPr>
              <a:xfrm>
                <a:off x="6919283" y="2409679"/>
                <a:ext cx="180000" cy="36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059B4C7-5E36-9EBB-EF43-CB3A81528214}"/>
                  </a:ext>
                </a:extLst>
              </p:cNvPr>
              <p:cNvSpPr/>
              <p:nvPr/>
            </p:nvSpPr>
            <p:spPr>
              <a:xfrm>
                <a:off x="7246761" y="2418954"/>
                <a:ext cx="180000" cy="367354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CC024FAF-C619-B19A-3EA5-D1786B10C9F9}"/>
                  </a:ext>
                </a:extLst>
              </p:cNvPr>
              <p:cNvSpPr/>
              <p:nvPr/>
            </p:nvSpPr>
            <p:spPr>
              <a:xfrm>
                <a:off x="7574240" y="2607804"/>
                <a:ext cx="180000" cy="178504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BB113C35-7B94-3560-9542-9E6B42A36F92}"/>
                </a:ext>
              </a:extLst>
            </p:cNvPr>
            <p:cNvCxnSpPr/>
            <p:nvPr/>
          </p:nvCxnSpPr>
          <p:spPr>
            <a:xfrm>
              <a:off x="10684794" y="4260518"/>
              <a:ext cx="1828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6A39B5A7-243E-1F7F-81A1-4649D5038907}"/>
              </a:ext>
            </a:extLst>
          </p:cNvPr>
          <p:cNvSpPr/>
          <p:nvPr/>
        </p:nvSpPr>
        <p:spPr>
          <a:xfrm>
            <a:off x="1491679" y="4062112"/>
            <a:ext cx="2889562" cy="1201001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LLM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After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 alignment)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666C9DC6-6F4D-F12A-B1E4-852D9510299E}"/>
              </a:ext>
            </a:extLst>
          </p:cNvPr>
          <p:cNvCxnSpPr>
            <a:cxnSpLocks/>
          </p:cNvCxnSpPr>
          <p:nvPr/>
        </p:nvCxnSpPr>
        <p:spPr>
          <a:xfrm flipV="1">
            <a:off x="4062264" y="3522112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3FFAF1E-3394-3D8C-84BE-7E51C7487383}"/>
              </a:ext>
            </a:extLst>
          </p:cNvPr>
          <p:cNvCxnSpPr>
            <a:cxnSpLocks/>
          </p:cNvCxnSpPr>
          <p:nvPr/>
        </p:nvCxnSpPr>
        <p:spPr>
          <a:xfrm flipV="1">
            <a:off x="2930589" y="5339486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2B73F5B-BBFC-0BE1-78A9-4A335ED0EB9B}"/>
              </a:ext>
            </a:extLst>
          </p:cNvPr>
          <p:cNvSpPr txBox="1"/>
          <p:nvPr/>
        </p:nvSpPr>
        <p:spPr>
          <a:xfrm>
            <a:off x="1272807" y="5895316"/>
            <a:ext cx="332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How  are  you  ?  I  am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D5E9BD3A-E25E-5ECE-1C7B-957074E4F2A3}"/>
              </a:ext>
            </a:extLst>
          </p:cNvPr>
          <p:cNvSpPr txBox="1"/>
          <p:nvPr/>
        </p:nvSpPr>
        <p:spPr>
          <a:xfrm>
            <a:off x="3147864" y="2074447"/>
            <a:ext cx="108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fine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C89BC166-0453-E58D-FF1F-1349E00289B6}"/>
              </a:ext>
            </a:extLst>
          </p:cNvPr>
          <p:cNvSpPr/>
          <p:nvPr/>
        </p:nvSpPr>
        <p:spPr>
          <a:xfrm>
            <a:off x="6707999" y="4062111"/>
            <a:ext cx="2889562" cy="1201001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LLM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Before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 alignment)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29FBFD16-3FD0-625D-08C7-B4CB4AF69016}"/>
              </a:ext>
            </a:extLst>
          </p:cNvPr>
          <p:cNvCxnSpPr>
            <a:cxnSpLocks/>
          </p:cNvCxnSpPr>
          <p:nvPr/>
        </p:nvCxnSpPr>
        <p:spPr>
          <a:xfrm flipV="1">
            <a:off x="8152780" y="5339486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DA96CC8-94D9-8746-152C-DBCC6DFFD01C}"/>
              </a:ext>
            </a:extLst>
          </p:cNvPr>
          <p:cNvSpPr txBox="1"/>
          <p:nvPr/>
        </p:nvSpPr>
        <p:spPr>
          <a:xfrm>
            <a:off x="6424634" y="5879486"/>
            <a:ext cx="332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How  are  you  ?  I  am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91150827-2DDD-E253-DCA4-164C9860DF5B}"/>
              </a:ext>
            </a:extLst>
          </p:cNvPr>
          <p:cNvCxnSpPr>
            <a:cxnSpLocks/>
          </p:cNvCxnSpPr>
          <p:nvPr/>
        </p:nvCxnSpPr>
        <p:spPr>
          <a:xfrm flipV="1">
            <a:off x="9270083" y="3561280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7778D7E5-379A-348B-CC9C-196F5452626E}"/>
              </a:ext>
            </a:extLst>
          </p:cNvPr>
          <p:cNvGrpSpPr/>
          <p:nvPr/>
        </p:nvGrpSpPr>
        <p:grpSpPr>
          <a:xfrm>
            <a:off x="5648270" y="2475332"/>
            <a:ext cx="1828800" cy="930986"/>
            <a:chOff x="10684794" y="3329532"/>
            <a:chExt cx="1828800" cy="930986"/>
          </a:xfrm>
        </p:grpSpPr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id="{307FECB5-0F9D-177A-6EA2-414644817EFB}"/>
                </a:ext>
              </a:extLst>
            </p:cNvPr>
            <p:cNvGrpSpPr/>
            <p:nvPr/>
          </p:nvGrpSpPr>
          <p:grpSpPr>
            <a:xfrm>
              <a:off x="10806153" y="3329532"/>
              <a:ext cx="1489913" cy="915467"/>
              <a:chOff x="6264327" y="1877409"/>
              <a:chExt cx="1489913" cy="915467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DCB9562D-4EBE-9305-7B10-3619C6D26390}"/>
                  </a:ext>
                </a:extLst>
              </p:cNvPr>
              <p:cNvSpPr/>
              <p:nvPr/>
            </p:nvSpPr>
            <p:spPr>
              <a:xfrm>
                <a:off x="6264327" y="2641860"/>
                <a:ext cx="180000" cy="144448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A3BA069B-580D-23CC-229B-77B4E6628CB2}"/>
                  </a:ext>
                </a:extLst>
              </p:cNvPr>
              <p:cNvSpPr/>
              <p:nvPr/>
            </p:nvSpPr>
            <p:spPr>
              <a:xfrm>
                <a:off x="6581652" y="1877409"/>
                <a:ext cx="180000" cy="90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2DF21BA7-D04F-1AEE-7CDF-1D1E5941FBB4}"/>
                  </a:ext>
                </a:extLst>
              </p:cNvPr>
              <p:cNvSpPr/>
              <p:nvPr/>
            </p:nvSpPr>
            <p:spPr>
              <a:xfrm>
                <a:off x="6919283" y="2612876"/>
                <a:ext cx="180000" cy="18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1F14D021-ADA4-8E61-2F21-724CA39D1478}"/>
                  </a:ext>
                </a:extLst>
              </p:cNvPr>
              <p:cNvSpPr/>
              <p:nvPr/>
            </p:nvSpPr>
            <p:spPr>
              <a:xfrm>
                <a:off x="7246761" y="2244782"/>
                <a:ext cx="180000" cy="54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FF91201D-C4C8-E283-033A-173F64FC6657}"/>
                  </a:ext>
                </a:extLst>
              </p:cNvPr>
              <p:cNvSpPr/>
              <p:nvPr/>
            </p:nvSpPr>
            <p:spPr>
              <a:xfrm>
                <a:off x="7574240" y="2607804"/>
                <a:ext cx="180000" cy="178504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64" name="直線接點 63">
              <a:extLst>
                <a:ext uri="{FF2B5EF4-FFF2-40B4-BE49-F238E27FC236}">
                  <a16:creationId xmlns:a16="http://schemas.microsoft.com/office/drawing/2014/main" id="{A8845948-8D57-D98E-2BB2-CAED2FDDA799}"/>
                </a:ext>
              </a:extLst>
            </p:cNvPr>
            <p:cNvCxnSpPr/>
            <p:nvPr/>
          </p:nvCxnSpPr>
          <p:spPr>
            <a:xfrm>
              <a:off x="10684794" y="4260518"/>
              <a:ext cx="1828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8C4BC26F-3414-803B-5659-FE9096E80D68}"/>
              </a:ext>
            </a:extLst>
          </p:cNvPr>
          <p:cNvSpPr txBox="1"/>
          <p:nvPr/>
        </p:nvSpPr>
        <p:spPr>
          <a:xfrm>
            <a:off x="5648270" y="2081076"/>
            <a:ext cx="108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fine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5FB3765D-AEE2-9C51-4AB4-D850EFFF46E5}"/>
              </a:ext>
            </a:extLst>
          </p:cNvPr>
          <p:cNvGrpSpPr/>
          <p:nvPr/>
        </p:nvGrpSpPr>
        <p:grpSpPr>
          <a:xfrm>
            <a:off x="7711056" y="2651474"/>
            <a:ext cx="1828800" cy="747061"/>
            <a:chOff x="10684794" y="3513457"/>
            <a:chExt cx="1828800" cy="747061"/>
          </a:xfrm>
        </p:grpSpPr>
        <p:grpSp>
          <p:nvGrpSpPr>
            <p:cNvPr id="72" name="群組 71">
              <a:extLst>
                <a:ext uri="{FF2B5EF4-FFF2-40B4-BE49-F238E27FC236}">
                  <a16:creationId xmlns:a16="http://schemas.microsoft.com/office/drawing/2014/main" id="{D4585234-0207-9B4A-7683-ED09B8A6EBF6}"/>
                </a:ext>
              </a:extLst>
            </p:cNvPr>
            <p:cNvGrpSpPr/>
            <p:nvPr/>
          </p:nvGrpSpPr>
          <p:grpSpPr>
            <a:xfrm>
              <a:off x="10806153" y="3513457"/>
              <a:ext cx="1489913" cy="740877"/>
              <a:chOff x="6264327" y="2061334"/>
              <a:chExt cx="1489913" cy="740877"/>
            </a:xfrm>
          </p:grpSpPr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D2A9E39E-A37A-36B4-75D5-2200EA5571BD}"/>
                  </a:ext>
                </a:extLst>
              </p:cNvPr>
              <p:cNvSpPr/>
              <p:nvPr/>
            </p:nvSpPr>
            <p:spPr>
              <a:xfrm>
                <a:off x="6264327" y="2641860"/>
                <a:ext cx="180000" cy="144448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D80B8CDC-219D-5D9D-53E1-0521DEED0D07}"/>
                  </a:ext>
                </a:extLst>
              </p:cNvPr>
              <p:cNvSpPr/>
              <p:nvPr/>
            </p:nvSpPr>
            <p:spPr>
              <a:xfrm>
                <a:off x="6581652" y="2254781"/>
                <a:ext cx="180000" cy="54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458487C5-0BE3-9C0D-EF87-553B7B25E710}"/>
                  </a:ext>
                </a:extLst>
              </p:cNvPr>
              <p:cNvSpPr/>
              <p:nvPr/>
            </p:nvSpPr>
            <p:spPr>
              <a:xfrm>
                <a:off x="6919283" y="2061334"/>
                <a:ext cx="180000" cy="72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131AEF12-2A49-E3E2-9470-AF276F36428A}"/>
                  </a:ext>
                </a:extLst>
              </p:cNvPr>
              <p:cNvSpPr/>
              <p:nvPr/>
            </p:nvSpPr>
            <p:spPr>
              <a:xfrm>
                <a:off x="7246761" y="2172211"/>
                <a:ext cx="180000" cy="63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A1AC1008-1586-2EFE-589C-F15443BC958B}"/>
                  </a:ext>
                </a:extLst>
              </p:cNvPr>
              <p:cNvSpPr/>
              <p:nvPr/>
            </p:nvSpPr>
            <p:spPr>
              <a:xfrm>
                <a:off x="7574240" y="2607804"/>
                <a:ext cx="180000" cy="178504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id="{194BDB6A-40AD-5368-DA60-DA68912964DF}"/>
                </a:ext>
              </a:extLst>
            </p:cNvPr>
            <p:cNvCxnSpPr/>
            <p:nvPr/>
          </p:nvCxnSpPr>
          <p:spPr>
            <a:xfrm>
              <a:off x="10684794" y="4260518"/>
              <a:ext cx="1828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89A907D8-9C0B-D981-76AF-B3B2ACA6304B}"/>
              </a:ext>
            </a:extLst>
          </p:cNvPr>
          <p:cNvSpPr txBox="1"/>
          <p:nvPr/>
        </p:nvSpPr>
        <p:spPr>
          <a:xfrm>
            <a:off x="7700130" y="2063054"/>
            <a:ext cx="108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fine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1A993651-D22D-6275-D24B-DCF06B15ACB0}"/>
              </a:ext>
            </a:extLst>
          </p:cNvPr>
          <p:cNvGrpSpPr/>
          <p:nvPr/>
        </p:nvGrpSpPr>
        <p:grpSpPr>
          <a:xfrm>
            <a:off x="9739109" y="2669537"/>
            <a:ext cx="1828800" cy="723271"/>
            <a:chOff x="10684794" y="3537247"/>
            <a:chExt cx="1828800" cy="723271"/>
          </a:xfrm>
        </p:grpSpPr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2A848FD3-43B3-BAC3-63E5-15B12FD12ED5}"/>
                </a:ext>
              </a:extLst>
            </p:cNvPr>
            <p:cNvGrpSpPr/>
            <p:nvPr/>
          </p:nvGrpSpPr>
          <p:grpSpPr>
            <a:xfrm>
              <a:off x="10806153" y="3537247"/>
              <a:ext cx="1489913" cy="720737"/>
              <a:chOff x="6264327" y="2085124"/>
              <a:chExt cx="1489913" cy="720737"/>
            </a:xfrm>
          </p:grpSpPr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06E75782-B957-3950-4FB0-197962681A4C}"/>
                  </a:ext>
                </a:extLst>
              </p:cNvPr>
              <p:cNvSpPr/>
              <p:nvPr/>
            </p:nvSpPr>
            <p:spPr>
              <a:xfrm>
                <a:off x="6264327" y="2641860"/>
                <a:ext cx="180000" cy="144448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29A8EB44-3035-3D81-4A7E-AD35CCB5BDB4}"/>
                  </a:ext>
                </a:extLst>
              </p:cNvPr>
              <p:cNvSpPr/>
              <p:nvPr/>
            </p:nvSpPr>
            <p:spPr>
              <a:xfrm>
                <a:off x="6581652" y="2603125"/>
                <a:ext cx="180000" cy="18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2E658E4A-2665-6819-4128-0F5233CA162E}"/>
                  </a:ext>
                </a:extLst>
              </p:cNvPr>
              <p:cNvSpPr/>
              <p:nvPr/>
            </p:nvSpPr>
            <p:spPr>
              <a:xfrm>
                <a:off x="6919283" y="2409679"/>
                <a:ext cx="180000" cy="36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59AAA553-1DE7-1CA6-EF59-1208DE1F2E7C}"/>
                  </a:ext>
                </a:extLst>
              </p:cNvPr>
              <p:cNvSpPr/>
              <p:nvPr/>
            </p:nvSpPr>
            <p:spPr>
              <a:xfrm>
                <a:off x="7246761" y="2085124"/>
                <a:ext cx="180000" cy="720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9E2F4ED7-E696-E740-3D4A-ADBB58F962DE}"/>
                  </a:ext>
                </a:extLst>
              </p:cNvPr>
              <p:cNvSpPr/>
              <p:nvPr/>
            </p:nvSpPr>
            <p:spPr>
              <a:xfrm>
                <a:off x="7574240" y="2157861"/>
                <a:ext cx="180000" cy="648000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82" name="直線接點 81">
              <a:extLst>
                <a:ext uri="{FF2B5EF4-FFF2-40B4-BE49-F238E27FC236}">
                  <a16:creationId xmlns:a16="http://schemas.microsoft.com/office/drawing/2014/main" id="{AEC24969-BCC2-C011-AB14-6E15154C7867}"/>
                </a:ext>
              </a:extLst>
            </p:cNvPr>
            <p:cNvCxnSpPr/>
            <p:nvPr/>
          </p:nvCxnSpPr>
          <p:spPr>
            <a:xfrm>
              <a:off x="10684794" y="4260518"/>
              <a:ext cx="1828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16FC7787-EA6B-258C-6B55-BE325FE6A753}"/>
              </a:ext>
            </a:extLst>
          </p:cNvPr>
          <p:cNvSpPr txBox="1"/>
          <p:nvPr/>
        </p:nvSpPr>
        <p:spPr>
          <a:xfrm>
            <a:off x="9739109" y="2067566"/>
            <a:ext cx="108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fine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4A0F4709-F7E4-DF3F-EA42-EC86C2B06923}"/>
              </a:ext>
            </a:extLst>
          </p:cNvPr>
          <p:cNvSpPr txBox="1"/>
          <p:nvPr/>
        </p:nvSpPr>
        <p:spPr>
          <a:xfrm>
            <a:off x="5407481" y="1496745"/>
            <a:ext cx="185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Unshift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4CB6E55D-B2D5-71D5-2569-42A00A082C99}"/>
              </a:ext>
            </a:extLst>
          </p:cNvPr>
          <p:cNvSpPr txBox="1"/>
          <p:nvPr/>
        </p:nvSpPr>
        <p:spPr>
          <a:xfrm>
            <a:off x="7711056" y="1465442"/>
            <a:ext cx="185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Marginal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FC0603B2-D0CA-705F-9C18-59BB73A417FA}"/>
              </a:ext>
            </a:extLst>
          </p:cNvPr>
          <p:cNvSpPr txBox="1"/>
          <p:nvPr/>
        </p:nvSpPr>
        <p:spPr>
          <a:xfrm>
            <a:off x="9803311" y="1458255"/>
            <a:ext cx="185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Shifted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25EE072-3FB3-AF17-54C0-8A2207E52331}"/>
              </a:ext>
            </a:extLst>
          </p:cNvPr>
          <p:cNvSpPr txBox="1"/>
          <p:nvPr/>
        </p:nvSpPr>
        <p:spPr>
          <a:xfrm>
            <a:off x="129385" y="1210870"/>
            <a:ext cx="4100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The Unlocking Spell on Base LLMs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https://arxiv.org/abs/2312.01552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3D64CDE8-AFD2-197C-0DC1-C2389EE4886C}"/>
              </a:ext>
            </a:extLst>
          </p:cNvPr>
          <p:cNvCxnSpPr/>
          <p:nvPr/>
        </p:nvCxnSpPr>
        <p:spPr>
          <a:xfrm>
            <a:off x="8213240" y="2488780"/>
            <a:ext cx="0" cy="2735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1B3208F9-EC96-4CF1-2F5E-1BCE4762DFD3}"/>
              </a:ext>
            </a:extLst>
          </p:cNvPr>
          <p:cNvCxnSpPr>
            <a:cxnSpLocks/>
          </p:cNvCxnSpPr>
          <p:nvPr/>
        </p:nvCxnSpPr>
        <p:spPr>
          <a:xfrm>
            <a:off x="10266693" y="2488780"/>
            <a:ext cx="0" cy="5949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3" grpId="0"/>
      <p:bldP spid="70" grpId="0"/>
      <p:bldP spid="79" grpId="0"/>
      <p:bldP spid="88" grpId="0"/>
      <p:bldP spid="89" grpId="0"/>
      <p:bldP spid="90" grpId="0"/>
      <p:bldP spid="9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91C4C-C861-C10A-9422-112FC91D2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E8874C-138B-C4C3-E6F2-1A470066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Alignment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並沒有帶來本質上的變化</a:t>
            </a:r>
          </a:p>
        </p:txBody>
      </p:sp>
      <p:pic>
        <p:nvPicPr>
          <p:cNvPr id="7" name="內容版面配置區 6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0F384942-859B-26BF-61A1-AE0B306C6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10" y="1518971"/>
            <a:ext cx="9330290" cy="4502342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829D5CF-A080-58FA-FACC-8E7FCEE5F5C9}"/>
              </a:ext>
            </a:extLst>
          </p:cNvPr>
          <p:cNvSpPr txBox="1"/>
          <p:nvPr/>
        </p:nvSpPr>
        <p:spPr>
          <a:xfrm>
            <a:off x="7489423" y="5915898"/>
            <a:ext cx="4100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The Unlocking Spell on Base LLMs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https://arxiv.org/abs/2312.01552</a:t>
            </a:r>
          </a:p>
        </p:txBody>
      </p:sp>
    </p:spTree>
    <p:extLst>
      <p:ext uri="{BB962C8B-B14F-4D97-AF65-F5344CB8AC3E}">
        <p14:creationId xmlns:p14="http://schemas.microsoft.com/office/powerpoint/2010/main" val="227649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95A12-3891-BCAE-E534-8F8A16326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A53DEA-1307-238F-7E96-1AE86E7D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Alignment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並沒有帶來本質上的變化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ED6476-674F-FE1F-89D3-F64EB094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ED2850-D5C8-B7C9-5CF3-C6F553EFB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64" y="2075954"/>
            <a:ext cx="11461872" cy="312596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040B7F4-CC81-D657-65EE-03C3CDBEF0B0}"/>
              </a:ext>
            </a:extLst>
          </p:cNvPr>
          <p:cNvSpPr txBox="1"/>
          <p:nvPr/>
        </p:nvSpPr>
        <p:spPr>
          <a:xfrm>
            <a:off x="7489423" y="5915898"/>
            <a:ext cx="4100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The Unlocking Spell on Base LLMs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https://arxiv.org/abs/2312.01552</a:t>
            </a:r>
          </a:p>
        </p:txBody>
      </p:sp>
    </p:spTree>
    <p:extLst>
      <p:ext uri="{BB962C8B-B14F-4D97-AF65-F5344CB8AC3E}">
        <p14:creationId xmlns:p14="http://schemas.microsoft.com/office/powerpoint/2010/main" val="116431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36220E-A380-8F7D-6B87-1556B8D5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Pretrain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留下的遺跡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7CB62C-4C5D-E092-B041-DCC01353F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EBCA284-BDED-CF3E-7FD1-8592AEF0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371600"/>
            <a:ext cx="10582001" cy="51212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F7E0C9F-890B-D6A2-4992-6932ADC886C3}"/>
              </a:ext>
            </a:extLst>
          </p:cNvPr>
          <p:cNvSpPr txBox="1"/>
          <p:nvPr/>
        </p:nvSpPr>
        <p:spPr>
          <a:xfrm>
            <a:off x="8565133" y="460477"/>
            <a:ext cx="3626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Embers of Autoregression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https://arxiv.org/abs/2309.13638</a:t>
            </a:r>
          </a:p>
        </p:txBody>
      </p:sp>
    </p:spTree>
    <p:extLst>
      <p:ext uri="{BB962C8B-B14F-4D97-AF65-F5344CB8AC3E}">
        <p14:creationId xmlns:p14="http://schemas.microsoft.com/office/powerpoint/2010/main" val="371755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8D6A3-98B2-377B-E4D9-0362A4F46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6D486-E23D-BAC8-6E7D-3596A692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每一個階段都在學文字接龍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72B601-45DF-BDCF-969C-B48CADA1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文字接龍就是分類問題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C92352DC-08ED-0BDF-3C7F-E1216C3D06F8}"/>
              </a:ext>
            </a:extLst>
          </p:cNvPr>
          <p:cNvSpPr/>
          <p:nvPr/>
        </p:nvSpPr>
        <p:spPr>
          <a:xfrm>
            <a:off x="3045599" y="2715311"/>
            <a:ext cx="1738353" cy="2446574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Cambria Math" panose="02040503050406030204" pitchFamily="18" charset="0"/>
                <a:ea typeface="微軟正黑體" panose="020B0604030504040204" pitchFamily="34" charset="-120"/>
              </a:rPr>
              <a:t>語言</a:t>
            </a:r>
            <a:endParaRPr lang="en-US" altLang="zh-TW" sz="2400" kern="0" dirty="0">
              <a:solidFill>
                <a:prstClr val="black"/>
              </a:solidFill>
              <a:latin typeface="Cambria Math" panose="02040503050406030204" pitchFamily="18" charset="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Cambria Math" panose="02040503050406030204" pitchFamily="18" charset="0"/>
                <a:ea typeface="微軟正黑體" panose="020B0604030504040204" pitchFamily="34" charset="-120"/>
              </a:rPr>
              <a:t>模型</a:t>
            </a:r>
            <a:endParaRPr lang="en-US" altLang="zh-TW" sz="2400" kern="0" dirty="0">
              <a:solidFill>
                <a:prstClr val="black"/>
              </a:solidFill>
              <a:latin typeface="Cambria Math" panose="02040503050406030204" pitchFamily="18" charset="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A6B4870-8CBA-C4CD-61C4-DE3B02BA1A1B}"/>
              </a:ext>
            </a:extLst>
          </p:cNvPr>
          <p:cNvCxnSpPr>
            <a:cxnSpLocks/>
          </p:cNvCxnSpPr>
          <p:nvPr/>
        </p:nvCxnSpPr>
        <p:spPr>
          <a:xfrm>
            <a:off x="2038350" y="3938598"/>
            <a:ext cx="8763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C36E6B34-8E6D-9F73-522B-539B9B24132F}"/>
              </a:ext>
            </a:extLst>
          </p:cNvPr>
          <p:cNvCxnSpPr>
            <a:cxnSpLocks/>
          </p:cNvCxnSpPr>
          <p:nvPr/>
        </p:nvCxnSpPr>
        <p:spPr>
          <a:xfrm flipH="1">
            <a:off x="7917461" y="4001294"/>
            <a:ext cx="1530586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4E8141A-7BE1-95B5-0359-CA07B02C3294}"/>
              </a:ext>
            </a:extLst>
          </p:cNvPr>
          <p:cNvSpPr txBox="1"/>
          <p:nvPr/>
        </p:nvSpPr>
        <p:spPr>
          <a:xfrm>
            <a:off x="10107861" y="4894695"/>
            <a:ext cx="89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838696B6-D452-3256-67F6-DFC77F03D2A3}"/>
              </a:ext>
            </a:extLst>
          </p:cNvPr>
          <p:cNvCxnSpPr>
            <a:cxnSpLocks/>
          </p:cNvCxnSpPr>
          <p:nvPr/>
        </p:nvCxnSpPr>
        <p:spPr>
          <a:xfrm>
            <a:off x="4817870" y="3938598"/>
            <a:ext cx="82093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D65B8438-0FDB-662A-B4EC-3A1A8441447D}"/>
              </a:ext>
            </a:extLst>
          </p:cNvPr>
          <p:cNvSpPr/>
          <p:nvPr/>
        </p:nvSpPr>
        <p:spPr>
          <a:xfrm>
            <a:off x="5965860" y="3496070"/>
            <a:ext cx="329488" cy="828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3099ED15-94F4-F5F7-2686-FB1468A7411F}"/>
              </a:ext>
            </a:extLst>
          </p:cNvPr>
          <p:cNvCxnSpPr>
            <a:cxnSpLocks/>
          </p:cNvCxnSpPr>
          <p:nvPr/>
        </p:nvCxnSpPr>
        <p:spPr>
          <a:xfrm>
            <a:off x="5712599" y="4355991"/>
            <a:ext cx="2181721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978E6F6F-4DEC-93BD-3656-61E71C193E54}"/>
              </a:ext>
            </a:extLst>
          </p:cNvPr>
          <p:cNvSpPr txBox="1"/>
          <p:nvPr/>
        </p:nvSpPr>
        <p:spPr>
          <a:xfrm>
            <a:off x="5723884" y="4435096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3241CEF5-00A7-3EA8-D5F3-7CCA0CF1BEF0}"/>
              </a:ext>
            </a:extLst>
          </p:cNvPr>
          <p:cNvSpPr txBox="1"/>
          <p:nvPr/>
        </p:nvSpPr>
        <p:spPr>
          <a:xfrm>
            <a:off x="6398651" y="4435096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D134FFE-A944-3937-D503-7DF96D77F7A3}"/>
              </a:ext>
            </a:extLst>
          </p:cNvPr>
          <p:cNvSpPr txBox="1"/>
          <p:nvPr/>
        </p:nvSpPr>
        <p:spPr>
          <a:xfrm>
            <a:off x="5780399" y="3121679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0.73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6003A3E-C850-93CE-64F4-809E0C0CDA7C}"/>
              </a:ext>
            </a:extLst>
          </p:cNvPr>
          <p:cNvSpPr/>
          <p:nvPr/>
        </p:nvSpPr>
        <p:spPr>
          <a:xfrm>
            <a:off x="7320155" y="4011481"/>
            <a:ext cx="329488" cy="320691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36C7E7B-3AAC-DB64-A95D-70D12B562D50}"/>
              </a:ext>
            </a:extLst>
          </p:cNvPr>
          <p:cNvSpPr txBox="1"/>
          <p:nvPr/>
        </p:nvSpPr>
        <p:spPr>
          <a:xfrm>
            <a:off x="6463182" y="3822766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</a:t>
            </a:r>
            <a:r>
              <a:rPr lang="en-US" altLang="zh-TW" kern="0" dirty="0">
                <a:solidFill>
                  <a:prstClr val="black"/>
                </a:solidFill>
                <a:latin typeface="Calibri" panose="020F0502020204030204"/>
              </a:rPr>
              <a:t>09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279BB0D-77B2-1B55-410F-9E4F0DAFD489}"/>
              </a:ext>
            </a:extLst>
          </p:cNvPr>
          <p:cNvSpPr txBox="1"/>
          <p:nvPr/>
        </p:nvSpPr>
        <p:spPr>
          <a:xfrm>
            <a:off x="7060719" y="4435096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776E735-8E5F-57AD-AEC7-A5E4686F63F8}"/>
              </a:ext>
            </a:extLst>
          </p:cNvPr>
          <p:cNvSpPr/>
          <p:nvPr/>
        </p:nvSpPr>
        <p:spPr>
          <a:xfrm>
            <a:off x="6656635" y="4137662"/>
            <a:ext cx="329488" cy="202368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1522D4A-8F84-9EEA-DBAC-7724F63DC6E8}"/>
              </a:ext>
            </a:extLst>
          </p:cNvPr>
          <p:cNvSpPr txBox="1"/>
          <p:nvPr/>
        </p:nvSpPr>
        <p:spPr>
          <a:xfrm>
            <a:off x="7129933" y="3659423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</a:t>
            </a:r>
            <a:r>
              <a:rPr lang="en-US" altLang="zh-TW" kern="0" dirty="0">
                <a:solidFill>
                  <a:prstClr val="black"/>
                </a:solidFill>
                <a:latin typeface="Calibri" panose="020F0502020204030204"/>
              </a:rPr>
              <a:t>18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97CA069-4B8A-5A73-6DD1-4BBF9014A2FC}"/>
              </a:ext>
            </a:extLst>
          </p:cNvPr>
          <p:cNvSpPr/>
          <p:nvPr/>
        </p:nvSpPr>
        <p:spPr>
          <a:xfrm>
            <a:off x="9690023" y="3148111"/>
            <a:ext cx="329488" cy="1175959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B4293D42-64C3-48E0-2FF9-4A8F95AA5147}"/>
              </a:ext>
            </a:extLst>
          </p:cNvPr>
          <p:cNvCxnSpPr>
            <a:cxnSpLocks/>
          </p:cNvCxnSpPr>
          <p:nvPr/>
        </p:nvCxnSpPr>
        <p:spPr>
          <a:xfrm>
            <a:off x="9436762" y="4355991"/>
            <a:ext cx="2181721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6D5A3E47-E30D-2952-7598-5C73FA591434}"/>
              </a:ext>
            </a:extLst>
          </p:cNvPr>
          <p:cNvSpPr txBox="1"/>
          <p:nvPr/>
        </p:nvSpPr>
        <p:spPr>
          <a:xfrm>
            <a:off x="9504562" y="2778779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1.00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9B2124D-E4D3-4D2B-B426-CD70DE96D2D6}"/>
              </a:ext>
            </a:extLst>
          </p:cNvPr>
          <p:cNvSpPr txBox="1"/>
          <p:nvPr/>
        </p:nvSpPr>
        <p:spPr>
          <a:xfrm>
            <a:off x="10187345" y="4013266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</a:t>
            </a:r>
            <a:r>
              <a:rPr lang="en-US" altLang="zh-TW" kern="0" dirty="0">
                <a:solidFill>
                  <a:prstClr val="black"/>
                </a:solidFill>
                <a:latin typeface="Calibri" panose="020F0502020204030204"/>
              </a:rPr>
              <a:t>00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6CC7B36B-BC35-EC05-59E9-0BFC50468A6A}"/>
              </a:ext>
            </a:extLst>
          </p:cNvPr>
          <p:cNvSpPr txBox="1"/>
          <p:nvPr/>
        </p:nvSpPr>
        <p:spPr>
          <a:xfrm>
            <a:off x="10854096" y="4015023"/>
            <a:ext cx="73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0.00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C70A3E27-B281-509B-DB78-473AEA051E88}"/>
              </a:ext>
            </a:extLst>
          </p:cNvPr>
          <p:cNvSpPr txBox="1"/>
          <p:nvPr/>
        </p:nvSpPr>
        <p:spPr>
          <a:xfrm>
            <a:off x="7403367" y="4879307"/>
            <a:ext cx="2528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Minimize Cross Entropy 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FC5FCFA-83ED-A818-B893-CC433FC4A1A3}"/>
              </a:ext>
            </a:extLst>
          </p:cNvPr>
          <p:cNvSpPr txBox="1"/>
          <p:nvPr/>
        </p:nvSpPr>
        <p:spPr>
          <a:xfrm>
            <a:off x="326251" y="3551601"/>
            <a:ext cx="1581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860C50C-BB3E-AF2B-645F-F08E2785A697}"/>
              </a:ext>
            </a:extLst>
          </p:cNvPr>
          <p:cNvSpPr txBox="1"/>
          <p:nvPr/>
        </p:nvSpPr>
        <p:spPr>
          <a:xfrm>
            <a:off x="7705305" y="4340030"/>
            <a:ext cx="69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17CCE52-38D7-BA46-B610-041AEBFAE557}"/>
              </a:ext>
            </a:extLst>
          </p:cNvPr>
          <p:cNvSpPr txBox="1"/>
          <p:nvPr/>
        </p:nvSpPr>
        <p:spPr>
          <a:xfrm>
            <a:off x="9436762" y="4456288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98E3AA1-768A-8D93-B728-82B405C52EBB}"/>
              </a:ext>
            </a:extLst>
          </p:cNvPr>
          <p:cNvSpPr txBox="1"/>
          <p:nvPr/>
        </p:nvSpPr>
        <p:spPr>
          <a:xfrm>
            <a:off x="10111529" y="4456288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F7C525A-7A3F-15B4-3CDC-0507EC7AD41A}"/>
              </a:ext>
            </a:extLst>
          </p:cNvPr>
          <p:cNvSpPr txBox="1"/>
          <p:nvPr/>
        </p:nvSpPr>
        <p:spPr>
          <a:xfrm>
            <a:off x="10773597" y="4456288"/>
            <a:ext cx="8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8EA455A-02D5-4D55-CFDA-6329CD18A2E9}"/>
              </a:ext>
            </a:extLst>
          </p:cNvPr>
          <p:cNvSpPr txBox="1"/>
          <p:nvPr/>
        </p:nvSpPr>
        <p:spPr>
          <a:xfrm>
            <a:off x="11418183" y="4361222"/>
            <a:ext cx="69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657A2C2-25CA-FAC2-1C01-40B758E08729}"/>
              </a:ext>
            </a:extLst>
          </p:cNvPr>
          <p:cNvSpPr txBox="1"/>
          <p:nvPr/>
        </p:nvSpPr>
        <p:spPr>
          <a:xfrm>
            <a:off x="5991579" y="2160583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Vocabulary size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就是類別的數目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CACFA6-2F9F-13C4-214D-8DFD656F18B7}"/>
              </a:ext>
            </a:extLst>
          </p:cNvPr>
          <p:cNvSpPr txBox="1"/>
          <p:nvPr/>
        </p:nvSpPr>
        <p:spPr>
          <a:xfrm>
            <a:off x="5894091" y="167509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都是一個類別</a:t>
            </a:r>
          </a:p>
        </p:txBody>
      </p:sp>
    </p:spTree>
    <p:extLst>
      <p:ext uri="{BB962C8B-B14F-4D97-AF65-F5344CB8AC3E}">
        <p14:creationId xmlns:p14="http://schemas.microsoft.com/office/powerpoint/2010/main" val="163175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41" grpId="0" animBg="1"/>
      <p:bldP spid="43" grpId="0"/>
      <p:bldP spid="44" grpId="0"/>
      <p:bldP spid="45" grpId="0"/>
      <p:bldP spid="39" grpId="0" animBg="1"/>
      <p:bldP spid="40" grpId="0"/>
      <p:bldP spid="47" grpId="0"/>
      <p:bldP spid="48" grpId="0" animBg="1"/>
      <p:bldP spid="49" grpId="0"/>
      <p:bldP spid="50" grpId="0" animBg="1"/>
      <p:bldP spid="54" grpId="0"/>
      <p:bldP spid="56" grpId="0"/>
      <p:bldP spid="59" grpId="0"/>
      <p:bldP spid="6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3DBFB-3257-613F-5B25-19B94ACDC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6868FC-C8F2-2CD5-F6D2-6299A62C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7AEEC0-92BD-BE4F-49C4-47BF5D3A7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59CEC4-B469-5CE1-4833-113BD5891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633" y="161469"/>
            <a:ext cx="7630590" cy="326753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AA32074-E9E6-D385-0E60-EA66302DCF52}"/>
              </a:ext>
            </a:extLst>
          </p:cNvPr>
          <p:cNvSpPr txBox="1"/>
          <p:nvPr/>
        </p:nvSpPr>
        <p:spPr>
          <a:xfrm>
            <a:off x="319151" y="5988734"/>
            <a:ext cx="3626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Embers of Autoregression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https://arxiv.org/abs/2309.13638</a:t>
            </a:r>
          </a:p>
        </p:txBody>
      </p:sp>
    </p:spTree>
    <p:extLst>
      <p:ext uri="{BB962C8B-B14F-4D97-AF65-F5344CB8AC3E}">
        <p14:creationId xmlns:p14="http://schemas.microsoft.com/office/powerpoint/2010/main" val="27076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2A057-CFB4-6076-1561-9EB97EA4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40E63B-A358-DD83-1C2D-B811B1CF9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8E2A11E-C73C-2201-154C-0E87EBB17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72183"/>
            <a:ext cx="10515600" cy="43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FAED61-2BAA-85F6-4FD6-E3BDFAF0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4D3BFC-5463-177D-10DA-992B41DB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D1ACBB-E8B4-8ADD-CBD9-6A48473DB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633" y="161469"/>
            <a:ext cx="7630590" cy="326753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08C2704-4504-D049-CF9A-86236F51F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502" y="3381368"/>
            <a:ext cx="7544853" cy="331516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4758F70-B551-2460-DED7-7DC5F2729CA3}"/>
              </a:ext>
            </a:extLst>
          </p:cNvPr>
          <p:cNvSpPr txBox="1"/>
          <p:nvPr/>
        </p:nvSpPr>
        <p:spPr>
          <a:xfrm>
            <a:off x="319151" y="5988734"/>
            <a:ext cx="3626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Embers of Autoregression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https://arxiv.org/abs/2309.13638</a:t>
            </a:r>
          </a:p>
        </p:txBody>
      </p:sp>
    </p:spTree>
    <p:extLst>
      <p:ext uri="{BB962C8B-B14F-4D97-AF65-F5344CB8AC3E}">
        <p14:creationId xmlns:p14="http://schemas.microsoft.com/office/powerpoint/2010/main" val="368265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C6313-0EF2-AD25-4BE1-9E36E13F0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01C407-6D6D-221A-F898-3C926137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的路線分成了兩條</a:t>
            </a:r>
          </a:p>
        </p:txBody>
      </p:sp>
      <p:sp>
        <p:nvSpPr>
          <p:cNvPr id="4" name="Google Shape;111;p27">
            <a:extLst>
              <a:ext uri="{FF2B5EF4-FFF2-40B4-BE49-F238E27FC236}">
                <a16:creationId xmlns:a16="http://schemas.microsoft.com/office/drawing/2014/main" id="{E5241E75-0675-35CF-17F9-8B6D76C09158}"/>
              </a:ext>
            </a:extLst>
          </p:cNvPr>
          <p:cNvSpPr/>
          <p:nvPr/>
        </p:nvSpPr>
        <p:spPr>
          <a:xfrm>
            <a:off x="4300667" y="2700422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8D8FD00-4476-7758-5050-48978279C77F}"/>
              </a:ext>
            </a:extLst>
          </p:cNvPr>
          <p:cNvSpPr txBox="1"/>
          <p:nvPr/>
        </p:nvSpPr>
        <p:spPr>
          <a:xfrm>
            <a:off x="3562350" y="3414332"/>
            <a:ext cx="270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Pre-train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Google Shape;111;p27">
            <a:extLst>
              <a:ext uri="{FF2B5EF4-FFF2-40B4-BE49-F238E27FC236}">
                <a16:creationId xmlns:a16="http://schemas.microsoft.com/office/drawing/2014/main" id="{64F3AB18-1B0D-49C1-4E9A-3A5CC3FD54F9}"/>
              </a:ext>
            </a:extLst>
          </p:cNvPr>
          <p:cNvSpPr/>
          <p:nvPr/>
        </p:nvSpPr>
        <p:spPr>
          <a:xfrm>
            <a:off x="8159891" y="2657230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174CA9E-9A8D-C5C8-A041-C6417D21E06D}"/>
              </a:ext>
            </a:extLst>
          </p:cNvPr>
          <p:cNvSpPr txBox="1"/>
          <p:nvPr/>
        </p:nvSpPr>
        <p:spPr>
          <a:xfrm>
            <a:off x="9275018" y="1852286"/>
            <a:ext cx="270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翻譯專才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C8ED2DF-4B37-39C4-C219-85ABF04FD1A0}"/>
              </a:ext>
            </a:extLst>
          </p:cNvPr>
          <p:cNvCxnSpPr>
            <a:cxnSpLocks/>
          </p:cNvCxnSpPr>
          <p:nvPr/>
        </p:nvCxnSpPr>
        <p:spPr>
          <a:xfrm>
            <a:off x="6846130" y="3013169"/>
            <a:ext cx="1143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11;p27">
            <a:extLst>
              <a:ext uri="{FF2B5EF4-FFF2-40B4-BE49-F238E27FC236}">
                <a16:creationId xmlns:a16="http://schemas.microsoft.com/office/drawing/2014/main" id="{581B3C3C-E534-A7A3-C583-1674759F0C90}"/>
              </a:ext>
            </a:extLst>
          </p:cNvPr>
          <p:cNvSpPr/>
          <p:nvPr/>
        </p:nvSpPr>
        <p:spPr>
          <a:xfrm>
            <a:off x="8112760" y="1729723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11;p27">
            <a:extLst>
              <a:ext uri="{FF2B5EF4-FFF2-40B4-BE49-F238E27FC236}">
                <a16:creationId xmlns:a16="http://schemas.microsoft.com/office/drawing/2014/main" id="{E3B446A7-4B77-773F-BAB9-BF3BDDDC9B09}"/>
              </a:ext>
            </a:extLst>
          </p:cNvPr>
          <p:cNvSpPr/>
          <p:nvPr/>
        </p:nvSpPr>
        <p:spPr>
          <a:xfrm>
            <a:off x="8146436" y="3603641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79CBCA0-BEA4-ED6A-4AAB-EFEC7D8C381E}"/>
              </a:ext>
            </a:extLst>
          </p:cNvPr>
          <p:cNvSpPr txBox="1"/>
          <p:nvPr/>
        </p:nvSpPr>
        <p:spPr>
          <a:xfrm>
            <a:off x="9275018" y="2822927"/>
            <a:ext cx="270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摘要專才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CE6CCAE-B423-7BC1-B230-F98112B75DCC}"/>
              </a:ext>
            </a:extLst>
          </p:cNvPr>
          <p:cNvSpPr txBox="1"/>
          <p:nvPr/>
        </p:nvSpPr>
        <p:spPr>
          <a:xfrm>
            <a:off x="9275018" y="3708224"/>
            <a:ext cx="270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編修專才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345083C-E2BF-ACAC-567B-D13D9B95FC5C}"/>
              </a:ext>
            </a:extLst>
          </p:cNvPr>
          <p:cNvCxnSpPr>
            <a:cxnSpLocks/>
          </p:cNvCxnSpPr>
          <p:nvPr/>
        </p:nvCxnSpPr>
        <p:spPr>
          <a:xfrm>
            <a:off x="6846130" y="2099800"/>
            <a:ext cx="1143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48FC7D5-C270-EC25-1B10-8BADF7D7589B}"/>
              </a:ext>
            </a:extLst>
          </p:cNvPr>
          <p:cNvCxnSpPr>
            <a:cxnSpLocks/>
          </p:cNvCxnSpPr>
          <p:nvPr/>
        </p:nvCxnSpPr>
        <p:spPr>
          <a:xfrm>
            <a:off x="6846130" y="3954488"/>
            <a:ext cx="1143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4B24679C-D90B-A81A-52A3-ECC22DFA1A0C}"/>
              </a:ext>
            </a:extLst>
          </p:cNvPr>
          <p:cNvCxnSpPr>
            <a:cxnSpLocks/>
          </p:cNvCxnSpPr>
          <p:nvPr/>
        </p:nvCxnSpPr>
        <p:spPr>
          <a:xfrm>
            <a:off x="6846130" y="2099800"/>
            <a:ext cx="0" cy="9082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1763417-16DE-9C9F-5A49-EF60C55BD292}"/>
              </a:ext>
            </a:extLst>
          </p:cNvPr>
          <p:cNvSpPr txBox="1"/>
          <p:nvPr/>
        </p:nvSpPr>
        <p:spPr>
          <a:xfrm>
            <a:off x="1085850" y="184487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路線一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6896BF6-8D40-E1ED-503B-016DE7351D6C}"/>
              </a:ext>
            </a:extLst>
          </p:cNvPr>
          <p:cNvSpPr txBox="1"/>
          <p:nvPr/>
        </p:nvSpPr>
        <p:spPr>
          <a:xfrm>
            <a:off x="1153599" y="2361262"/>
            <a:ext cx="383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打造一堆專才模型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8A2E72A3-9317-70B8-4A3F-2C34093B82F6}"/>
              </a:ext>
            </a:extLst>
          </p:cNvPr>
          <p:cNvCxnSpPr>
            <a:cxnSpLocks/>
          </p:cNvCxnSpPr>
          <p:nvPr/>
        </p:nvCxnSpPr>
        <p:spPr>
          <a:xfrm>
            <a:off x="6846130" y="3051269"/>
            <a:ext cx="0" cy="9082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5519C5FB-4FB2-99A2-D5C9-F5DF2FEA8391}"/>
              </a:ext>
            </a:extLst>
          </p:cNvPr>
          <p:cNvCxnSpPr>
            <a:cxnSpLocks/>
          </p:cNvCxnSpPr>
          <p:nvPr/>
        </p:nvCxnSpPr>
        <p:spPr>
          <a:xfrm flipH="1">
            <a:off x="5627548" y="3015383"/>
            <a:ext cx="12185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EB8D3CA-5844-CD27-2DFE-7BBE624B1139}"/>
              </a:ext>
            </a:extLst>
          </p:cNvPr>
          <p:cNvSpPr txBox="1"/>
          <p:nvPr/>
        </p:nvSpPr>
        <p:spPr>
          <a:xfrm>
            <a:off x="1085850" y="450713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路線二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8605819-904B-8818-C589-13F329AC12C7}"/>
              </a:ext>
            </a:extLst>
          </p:cNvPr>
          <p:cNvSpPr txBox="1"/>
          <p:nvPr/>
        </p:nvSpPr>
        <p:spPr>
          <a:xfrm>
            <a:off x="1153599" y="5023518"/>
            <a:ext cx="383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直接打造一個通才</a:t>
            </a:r>
          </a:p>
        </p:txBody>
      </p:sp>
      <p:sp>
        <p:nvSpPr>
          <p:cNvPr id="24" name="Google Shape;111;p27">
            <a:extLst>
              <a:ext uri="{FF2B5EF4-FFF2-40B4-BE49-F238E27FC236}">
                <a16:creationId xmlns:a16="http://schemas.microsoft.com/office/drawing/2014/main" id="{45CE63D9-125C-969F-97AB-9AD3B1CE056E}"/>
              </a:ext>
            </a:extLst>
          </p:cNvPr>
          <p:cNvSpPr/>
          <p:nvPr/>
        </p:nvSpPr>
        <p:spPr>
          <a:xfrm>
            <a:off x="4344290" y="4921030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88FB8A7-0775-5FDD-B617-09D70B621970}"/>
              </a:ext>
            </a:extLst>
          </p:cNvPr>
          <p:cNvSpPr txBox="1"/>
          <p:nvPr/>
        </p:nvSpPr>
        <p:spPr>
          <a:xfrm>
            <a:off x="3524307" y="5711139"/>
            <a:ext cx="270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Pre-train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Google Shape;111;p27">
            <a:extLst>
              <a:ext uri="{FF2B5EF4-FFF2-40B4-BE49-F238E27FC236}">
                <a16:creationId xmlns:a16="http://schemas.microsoft.com/office/drawing/2014/main" id="{4CFF29E7-EC87-CB60-14CE-591A019BDB4D}"/>
              </a:ext>
            </a:extLst>
          </p:cNvPr>
          <p:cNvSpPr/>
          <p:nvPr/>
        </p:nvSpPr>
        <p:spPr>
          <a:xfrm>
            <a:off x="8171035" y="4973865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DF369F33-3E22-6AA5-5F58-65E2392DED42}"/>
              </a:ext>
            </a:extLst>
          </p:cNvPr>
          <p:cNvCxnSpPr>
            <a:cxnSpLocks/>
          </p:cNvCxnSpPr>
          <p:nvPr/>
        </p:nvCxnSpPr>
        <p:spPr>
          <a:xfrm>
            <a:off x="5657462" y="5271877"/>
            <a:ext cx="23773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4B11006-3C21-7D01-ECAD-9AB6D8DE7545}"/>
              </a:ext>
            </a:extLst>
          </p:cNvPr>
          <p:cNvSpPr txBox="1"/>
          <p:nvPr/>
        </p:nvSpPr>
        <p:spPr>
          <a:xfrm>
            <a:off x="8373543" y="5711139"/>
            <a:ext cx="107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通才</a:t>
            </a:r>
          </a:p>
        </p:txBody>
      </p:sp>
    </p:spTree>
    <p:extLst>
      <p:ext uri="{BB962C8B-B14F-4D97-AF65-F5344CB8AC3E}">
        <p14:creationId xmlns:p14="http://schemas.microsoft.com/office/powerpoint/2010/main" val="397276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97B2-C687-4D63-62E9-6FE2BE97F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C4C36F-8828-859E-0529-7C39FB8A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路線一：打造一堆專才</a:t>
            </a:r>
          </a:p>
        </p:txBody>
      </p:sp>
      <p:sp>
        <p:nvSpPr>
          <p:cNvPr id="4" name="Google Shape;111;p27">
            <a:extLst>
              <a:ext uri="{FF2B5EF4-FFF2-40B4-BE49-F238E27FC236}">
                <a16:creationId xmlns:a16="http://schemas.microsoft.com/office/drawing/2014/main" id="{02D5B1CE-76F3-2F3C-07DA-C7CB1D2413F0}"/>
              </a:ext>
            </a:extLst>
          </p:cNvPr>
          <p:cNvSpPr/>
          <p:nvPr/>
        </p:nvSpPr>
        <p:spPr>
          <a:xfrm>
            <a:off x="1854375" y="3623755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3FFD6E-4618-F6C6-9F4F-54207500CB01}"/>
              </a:ext>
            </a:extLst>
          </p:cNvPr>
          <p:cNvSpPr txBox="1"/>
          <p:nvPr/>
        </p:nvSpPr>
        <p:spPr>
          <a:xfrm>
            <a:off x="1033901" y="4266370"/>
            <a:ext cx="270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Pre-train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15EB9F6-0B33-81B8-BCF3-577418331DFB}"/>
              </a:ext>
            </a:extLst>
          </p:cNvPr>
          <p:cNvSpPr txBox="1"/>
          <p:nvPr/>
        </p:nvSpPr>
        <p:spPr>
          <a:xfrm>
            <a:off x="9290308" y="2973042"/>
            <a:ext cx="270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翻譯專才</a:t>
            </a:r>
          </a:p>
        </p:txBody>
      </p:sp>
      <p:sp>
        <p:nvSpPr>
          <p:cNvPr id="9" name="Google Shape;111;p27">
            <a:extLst>
              <a:ext uri="{FF2B5EF4-FFF2-40B4-BE49-F238E27FC236}">
                <a16:creationId xmlns:a16="http://schemas.microsoft.com/office/drawing/2014/main" id="{C0C36988-756D-AB82-27BC-D95F63DC5A3E}"/>
              </a:ext>
            </a:extLst>
          </p:cNvPr>
          <p:cNvSpPr/>
          <p:nvPr/>
        </p:nvSpPr>
        <p:spPr>
          <a:xfrm>
            <a:off x="8128050" y="2850479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11;p27">
            <a:extLst>
              <a:ext uri="{FF2B5EF4-FFF2-40B4-BE49-F238E27FC236}">
                <a16:creationId xmlns:a16="http://schemas.microsoft.com/office/drawing/2014/main" id="{381AB42A-5C93-EE01-8B8D-A6CF3761F5A4}"/>
              </a:ext>
            </a:extLst>
          </p:cNvPr>
          <p:cNvSpPr/>
          <p:nvPr/>
        </p:nvSpPr>
        <p:spPr>
          <a:xfrm>
            <a:off x="8161726" y="4558146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6298B7E-C786-C024-726D-3E5CFF6D4F40}"/>
              </a:ext>
            </a:extLst>
          </p:cNvPr>
          <p:cNvSpPr txBox="1"/>
          <p:nvPr/>
        </p:nvSpPr>
        <p:spPr>
          <a:xfrm>
            <a:off x="9290308" y="4678160"/>
            <a:ext cx="270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編修專才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71D0554-DBDE-6E35-424B-1AF097E249FA}"/>
              </a:ext>
            </a:extLst>
          </p:cNvPr>
          <p:cNvCxnSpPr>
            <a:cxnSpLocks/>
          </p:cNvCxnSpPr>
          <p:nvPr/>
        </p:nvCxnSpPr>
        <p:spPr>
          <a:xfrm>
            <a:off x="5328225" y="3220556"/>
            <a:ext cx="26761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4BDBF46-0755-5E0F-EF35-52DBD37BAA96}"/>
              </a:ext>
            </a:extLst>
          </p:cNvPr>
          <p:cNvCxnSpPr>
            <a:cxnSpLocks/>
          </p:cNvCxnSpPr>
          <p:nvPr/>
        </p:nvCxnSpPr>
        <p:spPr>
          <a:xfrm>
            <a:off x="5328225" y="4908993"/>
            <a:ext cx="26761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DE9ED235-7E25-8980-2746-CC7D96E91F33}"/>
              </a:ext>
            </a:extLst>
          </p:cNvPr>
          <p:cNvCxnSpPr>
            <a:cxnSpLocks/>
          </p:cNvCxnSpPr>
          <p:nvPr/>
        </p:nvCxnSpPr>
        <p:spPr>
          <a:xfrm>
            <a:off x="5306184" y="3220556"/>
            <a:ext cx="0" cy="7852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E71A2D98-953C-87C8-8667-98C3F5C630EA}"/>
              </a:ext>
            </a:extLst>
          </p:cNvPr>
          <p:cNvGrpSpPr/>
          <p:nvPr/>
        </p:nvGrpSpPr>
        <p:grpSpPr>
          <a:xfrm>
            <a:off x="4315957" y="1613239"/>
            <a:ext cx="3690679" cy="1148439"/>
            <a:chOff x="9705975" y="771012"/>
            <a:chExt cx="3690679" cy="1148439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A69A66E-73A5-EC53-F675-CD4791913D8A}"/>
                </a:ext>
              </a:extLst>
            </p:cNvPr>
            <p:cNvSpPr txBox="1"/>
            <p:nvPr/>
          </p:nvSpPr>
          <p:spPr>
            <a:xfrm>
              <a:off x="9746849" y="866644"/>
              <a:ext cx="36498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問題：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”Good morning”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答案：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早安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…..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8" name="語音泡泡: 圓角矩形 17">
              <a:extLst>
                <a:ext uri="{FF2B5EF4-FFF2-40B4-BE49-F238E27FC236}">
                  <a16:creationId xmlns:a16="http://schemas.microsoft.com/office/drawing/2014/main" id="{146EAF8B-D935-AD1D-485F-40782956A4A4}"/>
                </a:ext>
              </a:extLst>
            </p:cNvPr>
            <p:cNvSpPr/>
            <p:nvPr/>
          </p:nvSpPr>
          <p:spPr>
            <a:xfrm>
              <a:off x="9705975" y="771012"/>
              <a:ext cx="2836745" cy="1148439"/>
            </a:xfrm>
            <a:prstGeom prst="wedgeRoundRectCallout">
              <a:avLst>
                <a:gd name="adj1" fmla="val 38088"/>
                <a:gd name="adj2" fmla="val 81074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4123575-DA76-E801-68B5-61C71CA9D7DF}"/>
              </a:ext>
            </a:extLst>
          </p:cNvPr>
          <p:cNvCxnSpPr>
            <a:cxnSpLocks/>
          </p:cNvCxnSpPr>
          <p:nvPr/>
        </p:nvCxnSpPr>
        <p:spPr>
          <a:xfrm>
            <a:off x="5298636" y="4005774"/>
            <a:ext cx="0" cy="9082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B36CDD31-15D0-1489-BD86-4BF0AE8B3592}"/>
              </a:ext>
            </a:extLst>
          </p:cNvPr>
          <p:cNvCxnSpPr>
            <a:cxnSpLocks/>
          </p:cNvCxnSpPr>
          <p:nvPr/>
        </p:nvCxnSpPr>
        <p:spPr>
          <a:xfrm flipH="1">
            <a:off x="3208713" y="4019763"/>
            <a:ext cx="21195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圖形 30" descr="女教授 以實心填滿">
            <a:extLst>
              <a:ext uri="{FF2B5EF4-FFF2-40B4-BE49-F238E27FC236}">
                <a16:creationId xmlns:a16="http://schemas.microsoft.com/office/drawing/2014/main" id="{3AD965B4-0BA3-B4E5-2A59-63903F2F8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6307" y="1613239"/>
            <a:ext cx="1027331" cy="102733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A8ECC49-DB13-8A49-394D-C689952CA5F3}"/>
              </a:ext>
            </a:extLst>
          </p:cNvPr>
          <p:cNvSpPr txBox="1"/>
          <p:nvPr/>
        </p:nvSpPr>
        <p:spPr>
          <a:xfrm>
            <a:off x="2743366" y="1755037"/>
            <a:ext cx="1572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訓練資料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只有翻譯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95AD4EA5-02FB-77AD-7CA6-7348AEAC763A}"/>
              </a:ext>
            </a:extLst>
          </p:cNvPr>
          <p:cNvGrpSpPr/>
          <p:nvPr/>
        </p:nvGrpSpPr>
        <p:grpSpPr>
          <a:xfrm>
            <a:off x="4387922" y="5295255"/>
            <a:ext cx="3773804" cy="1148439"/>
            <a:chOff x="9705975" y="771012"/>
            <a:chExt cx="3773804" cy="1148439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CAD2A412-1EEC-CD5B-C3DD-9E28DD639231}"/>
                </a:ext>
              </a:extLst>
            </p:cNvPr>
            <p:cNvSpPr txBox="1"/>
            <p:nvPr/>
          </p:nvSpPr>
          <p:spPr>
            <a:xfrm>
              <a:off x="9829974" y="866644"/>
              <a:ext cx="36498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問題：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”who care”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答案：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要加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s”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…..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5" name="語音泡泡: 圓角矩形 24">
              <a:extLst>
                <a:ext uri="{FF2B5EF4-FFF2-40B4-BE49-F238E27FC236}">
                  <a16:creationId xmlns:a16="http://schemas.microsoft.com/office/drawing/2014/main" id="{7CDD76D8-C0CB-CAE4-8294-6D2602356D7E}"/>
                </a:ext>
              </a:extLst>
            </p:cNvPr>
            <p:cNvSpPr/>
            <p:nvPr/>
          </p:nvSpPr>
          <p:spPr>
            <a:xfrm>
              <a:off x="9705975" y="771012"/>
              <a:ext cx="2836745" cy="1148439"/>
            </a:xfrm>
            <a:prstGeom prst="wedgeRoundRectCallout">
              <a:avLst>
                <a:gd name="adj1" fmla="val 34572"/>
                <a:gd name="adj2" fmla="val -75273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DDA7D06-13A7-3697-C61D-776DBDBE8BA9}"/>
              </a:ext>
            </a:extLst>
          </p:cNvPr>
          <p:cNvSpPr txBox="1"/>
          <p:nvPr/>
        </p:nvSpPr>
        <p:spPr>
          <a:xfrm>
            <a:off x="2801827" y="5487227"/>
            <a:ext cx="1572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訓練資料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只有編修</a:t>
            </a:r>
          </a:p>
        </p:txBody>
      </p:sp>
      <p:pic>
        <p:nvPicPr>
          <p:cNvPr id="27" name="圖形 26" descr="女教授 以實心填滿">
            <a:extLst>
              <a:ext uri="{FF2B5EF4-FFF2-40B4-BE49-F238E27FC236}">
                <a16:creationId xmlns:a16="http://schemas.microsoft.com/office/drawing/2014/main" id="{E42A31E3-A173-DEE8-B7D6-1BFA61F16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4095" y="5341491"/>
            <a:ext cx="1027331" cy="1027331"/>
          </a:xfrm>
          <a:prstGeom prst="rect">
            <a:avLst/>
          </a:prstGeom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D909D17D-03EF-CDE6-7F45-1C90454FA04C}"/>
              </a:ext>
            </a:extLst>
          </p:cNvPr>
          <p:cNvGrpSpPr/>
          <p:nvPr/>
        </p:nvGrpSpPr>
        <p:grpSpPr>
          <a:xfrm>
            <a:off x="8600180" y="1492131"/>
            <a:ext cx="3690679" cy="1148439"/>
            <a:chOff x="9705975" y="771012"/>
            <a:chExt cx="3690679" cy="1148439"/>
          </a:xfrm>
        </p:grpSpPr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A2990E2A-E295-C10B-90B2-23B9C6B8C933}"/>
                </a:ext>
              </a:extLst>
            </p:cNvPr>
            <p:cNvSpPr txBox="1"/>
            <p:nvPr/>
          </p:nvSpPr>
          <p:spPr>
            <a:xfrm>
              <a:off x="9746849" y="866644"/>
              <a:ext cx="36498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”How are you?”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你好嗎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…..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3" name="語音泡泡: 圓角矩形 32">
              <a:extLst>
                <a:ext uri="{FF2B5EF4-FFF2-40B4-BE49-F238E27FC236}">
                  <a16:creationId xmlns:a16="http://schemas.microsoft.com/office/drawing/2014/main" id="{C67FE609-916F-51AB-513B-DD56520F1D1A}"/>
                </a:ext>
              </a:extLst>
            </p:cNvPr>
            <p:cNvSpPr/>
            <p:nvPr/>
          </p:nvSpPr>
          <p:spPr>
            <a:xfrm>
              <a:off x="9705975" y="771012"/>
              <a:ext cx="2836745" cy="1148439"/>
            </a:xfrm>
            <a:prstGeom prst="wedgeRoundRectCallout">
              <a:avLst>
                <a:gd name="adj1" fmla="val 2337"/>
                <a:gd name="adj2" fmla="val 76731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F6F9811C-B11C-71DE-4CD6-0F7EE22E8D40}"/>
              </a:ext>
            </a:extLst>
          </p:cNvPr>
          <p:cNvGrpSpPr/>
          <p:nvPr/>
        </p:nvGrpSpPr>
        <p:grpSpPr>
          <a:xfrm>
            <a:off x="8666563" y="5341491"/>
            <a:ext cx="3690679" cy="1148439"/>
            <a:chOff x="9705975" y="771012"/>
            <a:chExt cx="3690679" cy="1148439"/>
          </a:xfrm>
        </p:grpSpPr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BE17C305-DF9B-5104-F91F-E41C5D178B55}"/>
                </a:ext>
              </a:extLst>
            </p:cNvPr>
            <p:cNvSpPr txBox="1"/>
            <p:nvPr/>
          </p:nvSpPr>
          <p:spPr>
            <a:xfrm>
              <a:off x="9746849" y="866644"/>
              <a:ext cx="36498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輸入：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”How are you?”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輸出：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沒有文法錯誤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…..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1" name="語音泡泡: 圓角矩形 40">
              <a:extLst>
                <a:ext uri="{FF2B5EF4-FFF2-40B4-BE49-F238E27FC236}">
                  <a16:creationId xmlns:a16="http://schemas.microsoft.com/office/drawing/2014/main" id="{2FBF9F26-95F5-55DD-7156-2A7B03B30668}"/>
                </a:ext>
              </a:extLst>
            </p:cNvPr>
            <p:cNvSpPr/>
            <p:nvPr/>
          </p:nvSpPr>
          <p:spPr>
            <a:xfrm>
              <a:off x="9705975" y="771012"/>
              <a:ext cx="2836745" cy="1148439"/>
            </a:xfrm>
            <a:prstGeom prst="wedgeRoundRectCallout">
              <a:avLst>
                <a:gd name="adj1" fmla="val 15817"/>
                <a:gd name="adj2" fmla="val -7093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05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/>
      <p:bldP spid="3" grpId="0"/>
      <p:bldP spid="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B3C70-E05C-F837-DC18-E332C4633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D1CB9-FB71-D901-40FB-1BD6CAD4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路線一：打造一堆專才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0B9296-8050-7E49-6345-87911E542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336531-788A-A2E0-1B9C-3F774B800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481343"/>
            <a:ext cx="7143750" cy="46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F860935-F7EA-EBA2-CE66-FE8D1B417B97}"/>
              </a:ext>
            </a:extLst>
          </p:cNvPr>
          <p:cNvSpPr txBox="1"/>
          <p:nvPr/>
        </p:nvSpPr>
        <p:spPr>
          <a:xfrm>
            <a:off x="1247775" y="6270109"/>
            <a:ext cx="10106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Source of image: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https://leemeng.tw/attack_on_bert_transfer_learning_in_nlp.html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C94D10A-D29E-5B5C-5046-3C4CE54DB365}"/>
              </a:ext>
            </a:extLst>
          </p:cNvPr>
          <p:cNvSpPr txBox="1"/>
          <p:nvPr/>
        </p:nvSpPr>
        <p:spPr>
          <a:xfrm>
            <a:off x="1416368" y="5770979"/>
            <a:ext cx="316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https://youtu.be/gh0hewYkjgo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C8202B0-7BF1-AC11-94CB-3627498B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8" y="1672170"/>
            <a:ext cx="4677500" cy="403380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42F30EB-EEC2-53C9-019A-425DB733AC36}"/>
              </a:ext>
            </a:extLst>
          </p:cNvPr>
          <p:cNvSpPr txBox="1"/>
          <p:nvPr/>
        </p:nvSpPr>
        <p:spPr>
          <a:xfrm>
            <a:off x="7639050" y="681037"/>
            <a:ext cx="356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BERT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系列</a:t>
            </a:r>
          </a:p>
        </p:txBody>
      </p:sp>
    </p:spTree>
    <p:extLst>
      <p:ext uri="{BB962C8B-B14F-4D97-AF65-F5344CB8AC3E}">
        <p14:creationId xmlns:p14="http://schemas.microsoft.com/office/powerpoint/2010/main" val="341857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2F9BC-CF99-843C-8514-F4AAC947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3573F8-FCA2-75D5-4FF4-18AB457A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路線二：直接打造一個通才</a:t>
            </a:r>
          </a:p>
        </p:txBody>
      </p:sp>
      <p:sp>
        <p:nvSpPr>
          <p:cNvPr id="3" name="Google Shape;111;p27">
            <a:extLst>
              <a:ext uri="{FF2B5EF4-FFF2-40B4-BE49-F238E27FC236}">
                <a16:creationId xmlns:a16="http://schemas.microsoft.com/office/drawing/2014/main" id="{E7FB5968-35B4-6E50-0056-182085BA6EBC}"/>
              </a:ext>
            </a:extLst>
          </p:cNvPr>
          <p:cNvSpPr/>
          <p:nvPr/>
        </p:nvSpPr>
        <p:spPr>
          <a:xfrm>
            <a:off x="1144231" y="2105553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8746294-B88B-6EC1-E222-15F74C423616}"/>
              </a:ext>
            </a:extLst>
          </p:cNvPr>
          <p:cNvSpPr txBox="1"/>
          <p:nvPr/>
        </p:nvSpPr>
        <p:spPr>
          <a:xfrm>
            <a:off x="324248" y="2895662"/>
            <a:ext cx="270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Pre-train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Google Shape;111;p27">
            <a:extLst>
              <a:ext uri="{FF2B5EF4-FFF2-40B4-BE49-F238E27FC236}">
                <a16:creationId xmlns:a16="http://schemas.microsoft.com/office/drawing/2014/main" id="{880528EC-EEB0-D181-DA8A-8B180707492A}"/>
              </a:ext>
            </a:extLst>
          </p:cNvPr>
          <p:cNvSpPr/>
          <p:nvPr/>
        </p:nvSpPr>
        <p:spPr>
          <a:xfrm>
            <a:off x="8488142" y="2174095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A638012-224A-2569-3687-8033250360E1}"/>
              </a:ext>
            </a:extLst>
          </p:cNvPr>
          <p:cNvCxnSpPr>
            <a:cxnSpLocks/>
          </p:cNvCxnSpPr>
          <p:nvPr/>
        </p:nvCxnSpPr>
        <p:spPr>
          <a:xfrm>
            <a:off x="2470083" y="2508602"/>
            <a:ext cx="57591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3E0CC44-4683-7FF0-579B-B9E2613A5D7C}"/>
              </a:ext>
            </a:extLst>
          </p:cNvPr>
          <p:cNvSpPr txBox="1"/>
          <p:nvPr/>
        </p:nvSpPr>
        <p:spPr>
          <a:xfrm>
            <a:off x="8611392" y="2924651"/>
            <a:ext cx="107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通才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1F8147A-8544-5C20-C8CF-568C7467389C}"/>
              </a:ext>
            </a:extLst>
          </p:cNvPr>
          <p:cNvSpPr txBox="1"/>
          <p:nvPr/>
        </p:nvSpPr>
        <p:spPr>
          <a:xfrm>
            <a:off x="7968290" y="3997969"/>
            <a:ext cx="372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輸入：請把這篇文章做摘要，並把摘要翻譯為英文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｛文章內容｝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輸出：沒問題，以下是翻譯後的摘要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…..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51069AA-F7E4-C9AB-E2F7-9A1E689F5EE8}"/>
              </a:ext>
            </a:extLst>
          </p:cNvPr>
          <p:cNvSpPr txBox="1"/>
          <p:nvPr/>
        </p:nvSpPr>
        <p:spPr>
          <a:xfrm>
            <a:off x="2470083" y="1935794"/>
            <a:ext cx="600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蒐集一大堆標註資料，涵蓋各式各樣任務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59D98A1-D9DD-A8A4-E60F-324837B301B1}"/>
              </a:ext>
            </a:extLst>
          </p:cNvPr>
          <p:cNvGrpSpPr/>
          <p:nvPr/>
        </p:nvGrpSpPr>
        <p:grpSpPr>
          <a:xfrm>
            <a:off x="2792872" y="3069344"/>
            <a:ext cx="4750928" cy="3304626"/>
            <a:chOff x="2792872" y="3131093"/>
            <a:chExt cx="4750928" cy="3304626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1BA11A72-E411-10DD-117B-A62AD2B4144C}"/>
                </a:ext>
              </a:extLst>
            </p:cNvPr>
            <p:cNvSpPr txBox="1"/>
            <p:nvPr/>
          </p:nvSpPr>
          <p:spPr>
            <a:xfrm>
              <a:off x="3078681" y="3260624"/>
              <a:ext cx="4312719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問題：翻譯以下句子：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Good morning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答案：早安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問題：請把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“Good Bye”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翻譯為英文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答案：再見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問題：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who care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這句話有文法錯誤嗎？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答案：要加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問題：請把這篇文章做摘要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: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｛文章內容｝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答案：以下是文章摘要：｛摘要｝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…..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" name="語音泡泡: 圓角矩形 4">
              <a:extLst>
                <a:ext uri="{FF2B5EF4-FFF2-40B4-BE49-F238E27FC236}">
                  <a16:creationId xmlns:a16="http://schemas.microsoft.com/office/drawing/2014/main" id="{0C0AD02F-C2F2-3AEC-BD00-75E5C7C3F0D5}"/>
                </a:ext>
              </a:extLst>
            </p:cNvPr>
            <p:cNvSpPr/>
            <p:nvPr/>
          </p:nvSpPr>
          <p:spPr>
            <a:xfrm>
              <a:off x="2792872" y="3131093"/>
              <a:ext cx="4750928" cy="3304626"/>
            </a:xfrm>
            <a:prstGeom prst="wedgeRoundRectCallout">
              <a:avLst>
                <a:gd name="adj1" fmla="val 29760"/>
                <a:gd name="adj2" fmla="val -6432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C4F4401F-3260-9971-4BC3-69DE00823A85}"/>
              </a:ext>
            </a:extLst>
          </p:cNvPr>
          <p:cNvSpPr/>
          <p:nvPr/>
        </p:nvSpPr>
        <p:spPr>
          <a:xfrm>
            <a:off x="7791510" y="3669522"/>
            <a:ext cx="4076640" cy="1874028"/>
          </a:xfrm>
          <a:prstGeom prst="wedgeRoundRectCallout">
            <a:avLst>
              <a:gd name="adj1" fmla="val -21747"/>
              <a:gd name="adj2" fmla="val -604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51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E116D-076C-E2AC-E3A3-EDE23E52C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B85F7E-8C39-8A9C-D90F-BD366328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路線二：直接打造一個通才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8EE8003-849B-907C-0DDF-3C2743C91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9" y="1825347"/>
            <a:ext cx="11893481" cy="38703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14AE7A3-547B-F38A-6283-DBB648B9A535}"/>
              </a:ext>
            </a:extLst>
          </p:cNvPr>
          <p:cNvSpPr txBox="1"/>
          <p:nvPr/>
        </p:nvSpPr>
        <p:spPr>
          <a:xfrm>
            <a:off x="8130943" y="704740"/>
            <a:ext cx="3638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FLAN (Finetuned Language Net)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https://arxiv.org/abs/2109.01652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8403B93-8352-3F2E-85AD-B49BE38C6A05}"/>
              </a:ext>
            </a:extLst>
          </p:cNvPr>
          <p:cNvSpPr txBox="1"/>
          <p:nvPr/>
        </p:nvSpPr>
        <p:spPr>
          <a:xfrm>
            <a:off x="365357" y="1399042"/>
            <a:ext cx="3638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FLAN</a:t>
            </a:r>
            <a:endParaRPr kumimoji="0" lang="zh-TW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480FD-5EF5-027A-9864-30F1E2185484}"/>
              </a:ext>
            </a:extLst>
          </p:cNvPr>
          <p:cNvSpPr txBox="1"/>
          <p:nvPr/>
        </p:nvSpPr>
        <p:spPr>
          <a:xfrm>
            <a:off x="8492275" y="6169948"/>
            <a:ext cx="3462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https://arxiv.org/abs/2210.11416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D7C3D20-7B35-1305-F931-6A451B0360DA}"/>
              </a:ext>
            </a:extLst>
          </p:cNvPr>
          <p:cNvSpPr txBox="1"/>
          <p:nvPr/>
        </p:nvSpPr>
        <p:spPr>
          <a:xfrm>
            <a:off x="7116673" y="5864462"/>
            <a:ext cx="492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Scaling Instruction-Fine-tuned Language Models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94A4EEA-AE5B-8CCC-6078-CDA4CB38AD97}"/>
              </a:ext>
            </a:extLst>
          </p:cNvPr>
          <p:cNvSpPr txBox="1"/>
          <p:nvPr/>
        </p:nvSpPr>
        <p:spPr>
          <a:xfrm>
            <a:off x="5028337" y="5986453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1800 tasks!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45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16DFF2-7A5D-0CE3-AA99-469C22CE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畫龍點睛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B4ADCB-75E8-202A-F7E9-6FC25C20B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Instruct GPT</a:t>
            </a:r>
          </a:p>
          <a:p>
            <a:endParaRPr lang="zh-TW" altLang="en-US" dirty="0"/>
          </a:p>
        </p:txBody>
      </p:sp>
      <p:pic>
        <p:nvPicPr>
          <p:cNvPr id="4" name="內容版面配置區 4" descr="一張含有 資料表 的圖片">
            <a:extLst>
              <a:ext uri="{FF2B5EF4-FFF2-40B4-BE49-F238E27FC236}">
                <a16:creationId xmlns:a16="http://schemas.microsoft.com/office/drawing/2014/main" id="{0E0EB743-5F3A-7EB3-226B-9B15BD474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8" y="3071117"/>
            <a:ext cx="10435552" cy="233223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9F26519-8ED9-5662-1E59-299910E3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71" y="1690688"/>
            <a:ext cx="8370277" cy="4678251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2388DF0C-C5B7-8CF6-CD09-2ADD042DB647}"/>
              </a:ext>
            </a:extLst>
          </p:cNvPr>
          <p:cNvSpPr/>
          <p:nvPr/>
        </p:nvSpPr>
        <p:spPr>
          <a:xfrm>
            <a:off x="4351964" y="3887914"/>
            <a:ext cx="267789" cy="283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B7D7D74-5A57-5183-B1C3-C75B7F2AF8FF}"/>
              </a:ext>
            </a:extLst>
          </p:cNvPr>
          <p:cNvSpPr/>
          <p:nvPr/>
        </p:nvSpPr>
        <p:spPr>
          <a:xfrm>
            <a:off x="9119796" y="3520668"/>
            <a:ext cx="267789" cy="283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1F35841-AA32-8203-D12D-0660297EFA1E}"/>
              </a:ext>
            </a:extLst>
          </p:cNvPr>
          <p:cNvSpPr txBox="1"/>
          <p:nvPr/>
        </p:nvSpPr>
        <p:spPr>
          <a:xfrm>
            <a:off x="282271" y="62114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https://arxiv.org/abs/2203.02155</a:t>
            </a:r>
          </a:p>
        </p:txBody>
      </p:sp>
    </p:spTree>
    <p:extLst>
      <p:ext uri="{BB962C8B-B14F-4D97-AF65-F5344CB8AC3E}">
        <p14:creationId xmlns:p14="http://schemas.microsoft.com/office/powerpoint/2010/main" val="58597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17B04B-1257-8882-1F10-3B92BC33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畫龍點睛</a:t>
            </a:r>
            <a:endParaRPr lang="zh-TW" altLang="en-US" b="1" u="sng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F0C14F-C8B9-CF53-780D-B29147F19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LLaMA2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B62282-3593-F745-079B-E2405573F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20" y="2566462"/>
            <a:ext cx="10344459" cy="222037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000CEC5-0351-5F75-DC10-EC672DC37B72}"/>
              </a:ext>
            </a:extLst>
          </p:cNvPr>
          <p:cNvSpPr txBox="1"/>
          <p:nvPr/>
        </p:nvSpPr>
        <p:spPr>
          <a:xfrm>
            <a:off x="8073645" y="2129662"/>
            <a:ext cx="343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https://arxiv.org/abs/2307.09288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AC76B81-7492-03F1-A357-D97992E21241}"/>
              </a:ext>
            </a:extLst>
          </p:cNvPr>
          <p:cNvCxnSpPr/>
          <p:nvPr/>
        </p:nvCxnSpPr>
        <p:spPr>
          <a:xfrm>
            <a:off x="3445611" y="3524250"/>
            <a:ext cx="7810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4F55A029-985C-2D95-CA61-5C0A8EDAF72A}"/>
              </a:ext>
            </a:extLst>
          </p:cNvPr>
          <p:cNvCxnSpPr>
            <a:cxnSpLocks/>
          </p:cNvCxnSpPr>
          <p:nvPr/>
        </p:nvCxnSpPr>
        <p:spPr>
          <a:xfrm>
            <a:off x="1210411" y="3765550"/>
            <a:ext cx="937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1BFFFE59-4D4E-8434-9945-2D6D036D0BE1}"/>
              </a:ext>
            </a:extLst>
          </p:cNvPr>
          <p:cNvCxnSpPr>
            <a:cxnSpLocks/>
          </p:cNvCxnSpPr>
          <p:nvPr/>
        </p:nvCxnSpPr>
        <p:spPr>
          <a:xfrm>
            <a:off x="1210411" y="4730750"/>
            <a:ext cx="1714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03223C47-D491-F0D9-E0D0-2799016C383C}"/>
              </a:ext>
            </a:extLst>
          </p:cNvPr>
          <p:cNvSpPr/>
          <p:nvPr/>
        </p:nvSpPr>
        <p:spPr>
          <a:xfrm>
            <a:off x="1195896" y="2608035"/>
            <a:ext cx="2396327" cy="27357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5676272-6D7D-7215-73C4-DD3F6792682F}"/>
              </a:ext>
            </a:extLst>
          </p:cNvPr>
          <p:cNvSpPr txBox="1"/>
          <p:nvPr/>
        </p:nvSpPr>
        <p:spPr>
          <a:xfrm>
            <a:off x="7825995" y="552767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眼睛的位置要點對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918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2891E-CFBC-81C3-40CD-5B1FD6215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DECD6-B76A-D929-913C-B8C69D9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大型語言模型的學習歷程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05C393D3-D5EB-B5FF-C3C2-E01AD303A418}"/>
              </a:ext>
            </a:extLst>
          </p:cNvPr>
          <p:cNvSpPr/>
          <p:nvPr/>
        </p:nvSpPr>
        <p:spPr>
          <a:xfrm>
            <a:off x="838200" y="2771775"/>
            <a:ext cx="2495550" cy="1657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B9A0C6C-6B28-F71A-1ACF-6D8ECD2D4743}"/>
              </a:ext>
            </a:extLst>
          </p:cNvPr>
          <p:cNvSpPr/>
          <p:nvPr/>
        </p:nvSpPr>
        <p:spPr>
          <a:xfrm>
            <a:off x="4695825" y="2771775"/>
            <a:ext cx="2495550" cy="1657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SFT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5F3A6D0-61B6-ED62-E0C4-27AF174C5F25}"/>
              </a:ext>
            </a:extLst>
          </p:cNvPr>
          <p:cNvSpPr/>
          <p:nvPr/>
        </p:nvSpPr>
        <p:spPr>
          <a:xfrm>
            <a:off x="8686800" y="2771775"/>
            <a:ext cx="2495550" cy="1657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RLHF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EFCA2FE-A985-5A88-9537-2ABAB29E7711}"/>
              </a:ext>
            </a:extLst>
          </p:cNvPr>
          <p:cNvSpPr txBox="1"/>
          <p:nvPr/>
        </p:nvSpPr>
        <p:spPr>
          <a:xfrm>
            <a:off x="4124325" y="4564062"/>
            <a:ext cx="363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(Supervised Fine-Tuning)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E423AD-EC0B-BACA-080A-981858602513}"/>
              </a:ext>
            </a:extLst>
          </p:cNvPr>
          <p:cNvSpPr txBox="1"/>
          <p:nvPr/>
        </p:nvSpPr>
        <p:spPr>
          <a:xfrm>
            <a:off x="8096250" y="4485907"/>
            <a:ext cx="363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(Reinforcement Learning with Human Feedback)</a:t>
            </a:r>
            <a:endParaRPr lang="zh-TW" altLang="en-US" sz="2400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C1FAED3-BA55-017F-8A65-71D3DFA8145D}"/>
              </a:ext>
            </a:extLst>
          </p:cNvPr>
          <p:cNvCxnSpPr/>
          <p:nvPr/>
        </p:nvCxnSpPr>
        <p:spPr>
          <a:xfrm>
            <a:off x="3500437" y="3619500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BC03BB2-A05B-81AD-243F-8C893B5C6D09}"/>
              </a:ext>
            </a:extLst>
          </p:cNvPr>
          <p:cNvCxnSpPr/>
          <p:nvPr/>
        </p:nvCxnSpPr>
        <p:spPr>
          <a:xfrm>
            <a:off x="7329487" y="3619500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00C490F-9E1B-20BA-5646-CC9D7443AAAC}"/>
              </a:ext>
            </a:extLst>
          </p:cNvPr>
          <p:cNvSpPr txBox="1"/>
          <p:nvPr/>
        </p:nvSpPr>
        <p:spPr>
          <a:xfrm>
            <a:off x="6324599" y="1679437"/>
            <a:ext cx="314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你應該如何回應</a:t>
            </a:r>
          </a:p>
        </p:txBody>
      </p:sp>
      <p:sp>
        <p:nvSpPr>
          <p:cNvPr id="14" name="右大括弧 13">
            <a:extLst>
              <a:ext uri="{FF2B5EF4-FFF2-40B4-BE49-F238E27FC236}">
                <a16:creationId xmlns:a16="http://schemas.microsoft.com/office/drawing/2014/main" id="{8FF710D8-8F7C-D615-AD98-F403D08ACE2F}"/>
              </a:ext>
            </a:extLst>
          </p:cNvPr>
          <p:cNvSpPr/>
          <p:nvPr/>
        </p:nvSpPr>
        <p:spPr>
          <a:xfrm rot="16200000">
            <a:off x="7751117" y="-1077924"/>
            <a:ext cx="461664" cy="7124702"/>
          </a:xfrm>
          <a:prstGeom prst="rightBrace">
            <a:avLst>
              <a:gd name="adj1" fmla="val 4355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CD07616-C7E6-FC6A-075F-1979C1DB9672}"/>
              </a:ext>
            </a:extLst>
          </p:cNvPr>
          <p:cNvSpPr txBox="1"/>
          <p:nvPr/>
        </p:nvSpPr>
        <p:spPr>
          <a:xfrm>
            <a:off x="8636793" y="1198928"/>
            <a:ext cx="185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Alignment</a:t>
            </a:r>
            <a:endParaRPr lang="zh-TW" altLang="en-US" sz="28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CA98BFF-018B-C35D-1CE4-44B1063628DC}"/>
              </a:ext>
            </a:extLst>
          </p:cNvPr>
          <p:cNvSpPr txBox="1"/>
          <p:nvPr/>
        </p:nvSpPr>
        <p:spPr>
          <a:xfrm>
            <a:off x="4695825" y="5237471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人類提供標準答案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394A948-2FFC-4761-6CB2-6415E17016C6}"/>
              </a:ext>
            </a:extLst>
          </p:cNvPr>
          <p:cNvSpPr txBox="1"/>
          <p:nvPr/>
        </p:nvSpPr>
        <p:spPr>
          <a:xfrm>
            <a:off x="8655842" y="5237471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人類僅提供回饋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7088C58-3ED1-1C8A-44CB-90A4B87AB053}"/>
              </a:ext>
            </a:extLst>
          </p:cNvPr>
          <p:cNvSpPr txBox="1"/>
          <p:nvPr/>
        </p:nvSpPr>
        <p:spPr>
          <a:xfrm>
            <a:off x="838201" y="5969077"/>
            <a:ext cx="1051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每一個階段都拿前一個階段訓練出的參數做為初始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(Initialization)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59333B2-17B7-FE57-C6C6-32C1181C2665}"/>
              </a:ext>
            </a:extLst>
          </p:cNvPr>
          <p:cNvSpPr txBox="1"/>
          <p:nvPr/>
        </p:nvSpPr>
        <p:spPr>
          <a:xfrm>
            <a:off x="902492" y="2131874"/>
            <a:ext cx="249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熟悉人類語言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B95EEA5-5853-C912-6B27-3A8ADD38DA89}"/>
              </a:ext>
            </a:extLst>
          </p:cNvPr>
          <p:cNvCxnSpPr>
            <a:cxnSpLocks/>
          </p:cNvCxnSpPr>
          <p:nvPr/>
        </p:nvCxnSpPr>
        <p:spPr>
          <a:xfrm>
            <a:off x="4010407" y="3757232"/>
            <a:ext cx="0" cy="207664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DD3B043B-2FDF-FD6B-74C1-AB136AAA9425}"/>
              </a:ext>
            </a:extLst>
          </p:cNvPr>
          <p:cNvCxnSpPr>
            <a:cxnSpLocks/>
          </p:cNvCxnSpPr>
          <p:nvPr/>
        </p:nvCxnSpPr>
        <p:spPr>
          <a:xfrm>
            <a:off x="7865746" y="3757232"/>
            <a:ext cx="0" cy="207664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49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41828C-F3FF-3782-B912-B6A0A44F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00"/>
                </a:solidFill>
              </a:rPr>
              <a:t>LIMA: Less Is More for 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F64E43F-90C3-8527-1D8B-DBE76558E6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solidFill>
                      <a:prstClr val="black"/>
                    </a:solidFill>
                    <a:latin typeface="Calibri" panose="020F0502020204030204"/>
                  </a:rPr>
                  <a:t>1k training examples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altLang="zh-TW" dirty="0">
                    <a:solidFill>
                      <a:prstClr val="black"/>
                    </a:solidFill>
                    <a:latin typeface="Calibri" panose="020F0502020204030204"/>
                  </a:rPr>
                  <a:t>“responses from LIMA are either equivalent or strictly preferred to GPT-4 in 43% of cases”</a:t>
                </a:r>
                <a:endParaRPr lang="zh-TW" altLang="en-US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zh-TW" altLang="en-US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F64E43F-90C3-8527-1D8B-DBE76558E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4730B42E-4D87-9711-D625-407259F34F09}"/>
              </a:ext>
            </a:extLst>
          </p:cNvPr>
          <p:cNvSpPr txBox="1"/>
          <p:nvPr/>
        </p:nvSpPr>
        <p:spPr>
          <a:xfrm>
            <a:off x="8099949" y="1321356"/>
            <a:ext cx="4092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https://arxiv.org/abs/2305.11206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2824396-C54C-0351-28E7-8A43CD413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22" y="2713074"/>
            <a:ext cx="10515599" cy="37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8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BB23CEE-74AB-4EF7-71F4-9F3BD3550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1" y="1436687"/>
            <a:ext cx="11454357" cy="512921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58F1374-8569-DAE8-0A33-6775610E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眼睛的位置要點對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91A026-B31A-E0C5-2588-784D6D30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D497A5-5AE5-DA51-D7BB-19739F8BB8AA}"/>
              </a:ext>
            </a:extLst>
          </p:cNvPr>
          <p:cNvSpPr txBox="1"/>
          <p:nvPr/>
        </p:nvSpPr>
        <p:spPr>
          <a:xfrm>
            <a:off x="8540489" y="7162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https://arxiv.org/abs/2403.18058</a:t>
            </a:r>
          </a:p>
        </p:txBody>
      </p:sp>
    </p:spTree>
    <p:extLst>
      <p:ext uri="{BB962C8B-B14F-4D97-AF65-F5344CB8AC3E}">
        <p14:creationId xmlns:p14="http://schemas.microsoft.com/office/powerpoint/2010/main" val="103420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71DFC8-E46E-29D5-9C49-6028E256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Ruozhiba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弱智吧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D748B5-B2A6-0EEB-81CE-D5186E7D4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t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为什么我的银行卡在高压锅里煮了一晚上，还是冻结状态</a:t>
            </a:r>
          </a:p>
          <a:p>
            <a:pPr fontAlgn="t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岁了，未满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岁正常吗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t"/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Q: </a:t>
            </a:r>
            <a:r>
              <a:rPr lang="zh-CN" altLang="en-US" dirty="0"/>
              <a:t>一斤棉花和一斤铁，同时掉进水里你先救谁？</a:t>
            </a:r>
          </a:p>
          <a:p>
            <a:pPr fontAlgn="t"/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Q: </a:t>
            </a:r>
            <a:r>
              <a:rPr lang="zh-CN" altLang="en-US" dirty="0"/>
              <a:t>问一道数学问题 关羽一小时能斩</a:t>
            </a:r>
            <a:r>
              <a:rPr lang="en-US" altLang="zh-CN" dirty="0"/>
              <a:t>20</a:t>
            </a:r>
            <a:r>
              <a:rPr lang="zh-CN" altLang="en-US" dirty="0"/>
              <a:t>个颜良 华佗一小时能救</a:t>
            </a:r>
            <a:r>
              <a:rPr lang="en-US" altLang="zh-CN" dirty="0"/>
              <a:t>17</a:t>
            </a:r>
            <a:r>
              <a:rPr lang="zh-CN" altLang="en-US" dirty="0"/>
              <a:t>个颜良 假设一共有</a:t>
            </a:r>
            <a:r>
              <a:rPr lang="en-US" altLang="zh-CN" dirty="0"/>
              <a:t>233.3</a:t>
            </a:r>
            <a:r>
              <a:rPr lang="zh-CN" altLang="en-US" dirty="0"/>
              <a:t>个颜良 关羽斩颜良的同时华佗救颜良 求关羽多长时间能把颜良给杀完？</a:t>
            </a:r>
          </a:p>
          <a:p>
            <a:pPr fontAlgn="t"/>
            <a:r>
              <a:rPr lang="en-US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我老板要我发送原图，我发了可莉的图给他，为什么会被骂</a:t>
            </a:r>
          </a:p>
          <a:p>
            <a:pPr fontAlgn="t"/>
            <a:endParaRPr lang="zh-CN" altLang="en-US" sz="24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43F4975-3C46-FFBF-733E-1F6AEFDB7F56}"/>
              </a:ext>
            </a:extLst>
          </p:cNvPr>
          <p:cNvSpPr txBox="1"/>
          <p:nvPr/>
        </p:nvSpPr>
        <p:spPr>
          <a:xfrm>
            <a:off x="6591300" y="681037"/>
            <a:ext cx="5276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https://docs.qq.com/sheet/DUlZ6aURhamdwb1RO?tab=BB08J2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88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3DAA0F-FCCE-2B2B-F9EE-50D63DE0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E5A581-F543-13A5-D605-A1C5B93C66A7}"/>
              </a:ext>
            </a:extLst>
          </p:cNvPr>
          <p:cNvSpPr txBox="1"/>
          <p:nvPr/>
        </p:nvSpPr>
        <p:spPr>
          <a:xfrm>
            <a:off x="838200" y="5635443"/>
            <a:ext cx="3943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Long Is More for Alignment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https://arxiv.org/abs/2402.04833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102B2AB-BF23-089E-CE07-EE12FC921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363" y="273431"/>
            <a:ext cx="7513542" cy="283451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02439E8-4F56-6687-DEAF-7208A030F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956" y="3159161"/>
            <a:ext cx="6996355" cy="356837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66C1EC1-0A2A-0A0D-8461-BA9C8BEB1090}"/>
              </a:ext>
            </a:extLst>
          </p:cNvPr>
          <p:cNvSpPr txBox="1"/>
          <p:nvPr/>
        </p:nvSpPr>
        <p:spPr>
          <a:xfrm>
            <a:off x="838200" y="1445208"/>
            <a:ext cx="280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怎麼選資料？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選最長的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47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EC7388-26E4-9801-9756-B1447FA1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CF6D63-B1E0-6F76-F301-B3D5B6E12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C1B062D-C0AC-D6CC-003B-C7467D52916A}"/>
              </a:ext>
            </a:extLst>
          </p:cNvPr>
          <p:cNvSpPr txBox="1"/>
          <p:nvPr/>
        </p:nvSpPr>
        <p:spPr>
          <a:xfrm>
            <a:off x="571500" y="5982475"/>
            <a:ext cx="1211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dirty="0"/>
              <a:t>What Makes Good Data for Alignment? A Comprehensive Study of Automatic Data Selection in Instruction Tuning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02302ED-1F38-BDBD-69B9-EC72B8829145}"/>
              </a:ext>
            </a:extLst>
          </p:cNvPr>
          <p:cNvSpPr txBox="1"/>
          <p:nvPr/>
        </p:nvSpPr>
        <p:spPr>
          <a:xfrm>
            <a:off x="8434388" y="6361628"/>
            <a:ext cx="3548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https://arxiv.org/abs/2312.15685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899DA49-4DB4-B1FF-BAB0-D7979021B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236" y="506193"/>
            <a:ext cx="9775564" cy="51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7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A764-658B-ED35-2D3B-8C148372B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9CB8B4-E58D-04E3-C1EC-6AFDD98B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寫答案太累了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形 4" descr="女教授 以實心填滿">
            <a:extLst>
              <a:ext uri="{FF2B5EF4-FFF2-40B4-BE49-F238E27FC236}">
                <a16:creationId xmlns:a16="http://schemas.microsoft.com/office/drawing/2014/main" id="{97711DCA-D95F-3B21-FE6E-DB7C4193C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517" y="1499622"/>
            <a:ext cx="1311950" cy="131195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79CC678-C141-1F79-37D9-4FE946CA0368}"/>
              </a:ext>
            </a:extLst>
          </p:cNvPr>
          <p:cNvSpPr txBox="1"/>
          <p:nvPr/>
        </p:nvSpPr>
        <p:spPr>
          <a:xfrm>
            <a:off x="2021110" y="2299350"/>
            <a:ext cx="8140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台灣最高的山是哪座？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CF9E886-FBB8-1791-4AB8-A97904A20A8A}"/>
              </a:ext>
            </a:extLst>
          </p:cNvPr>
          <p:cNvSpPr txBox="1"/>
          <p:nvPr/>
        </p:nvSpPr>
        <p:spPr>
          <a:xfrm>
            <a:off x="2021110" y="3609167"/>
            <a:ext cx="8140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你是誰？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0542E11-1CBB-00F4-FEBE-88CF847920EC}"/>
              </a:ext>
            </a:extLst>
          </p:cNvPr>
          <p:cNvSpPr txBox="1"/>
          <p:nvPr/>
        </p:nvSpPr>
        <p:spPr>
          <a:xfrm>
            <a:off x="2021110" y="5062593"/>
            <a:ext cx="8140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教我駭入鄰居家的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Wifi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</a:p>
        </p:txBody>
      </p:sp>
      <p:pic>
        <p:nvPicPr>
          <p:cNvPr id="21" name="Picture 2" descr="Image">
            <a:extLst>
              <a:ext uri="{FF2B5EF4-FFF2-40B4-BE49-F238E27FC236}">
                <a16:creationId xmlns:a16="http://schemas.microsoft.com/office/drawing/2014/main" id="{FF81FC08-61C7-CE81-3653-8E8D0D4F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12" y="2074197"/>
            <a:ext cx="1081503" cy="10815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">
            <a:extLst>
              <a:ext uri="{FF2B5EF4-FFF2-40B4-BE49-F238E27FC236}">
                <a16:creationId xmlns:a16="http://schemas.microsoft.com/office/drawing/2014/main" id="{DE9BFC1D-3E43-1340-8160-833D03F1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12" y="3384014"/>
            <a:ext cx="1081503" cy="10815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">
            <a:extLst>
              <a:ext uri="{FF2B5EF4-FFF2-40B4-BE49-F238E27FC236}">
                <a16:creationId xmlns:a16="http://schemas.microsoft.com/office/drawing/2014/main" id="{641F4DE2-48C9-8471-5117-CFF9A69A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11" y="4693831"/>
            <a:ext cx="1081503" cy="10815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F153041-1D92-89C2-4E04-25BE55DA7E1C}"/>
              </a:ext>
            </a:extLst>
          </p:cNvPr>
          <p:cNvCxnSpPr/>
          <p:nvPr/>
        </p:nvCxnSpPr>
        <p:spPr>
          <a:xfrm>
            <a:off x="6668427" y="2530182"/>
            <a:ext cx="7582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7A01A2FD-3E27-4778-C058-0DF81ED328A3}"/>
              </a:ext>
            </a:extLst>
          </p:cNvPr>
          <p:cNvCxnSpPr/>
          <p:nvPr/>
        </p:nvCxnSpPr>
        <p:spPr>
          <a:xfrm>
            <a:off x="6664709" y="3946565"/>
            <a:ext cx="7582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77ECA4CB-140C-9740-DD46-4152258631D0}"/>
              </a:ext>
            </a:extLst>
          </p:cNvPr>
          <p:cNvCxnSpPr/>
          <p:nvPr/>
        </p:nvCxnSpPr>
        <p:spPr>
          <a:xfrm>
            <a:off x="6664709" y="5326555"/>
            <a:ext cx="7582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096ECF13-4FC5-54E7-6F89-1C82048990D7}"/>
              </a:ext>
            </a:extLst>
          </p:cNvPr>
          <p:cNvCxnSpPr/>
          <p:nvPr/>
        </p:nvCxnSpPr>
        <p:spPr>
          <a:xfrm>
            <a:off x="8568832" y="2531463"/>
            <a:ext cx="7582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57F2478F-E6C8-D84B-72EA-963D27859C82}"/>
              </a:ext>
            </a:extLst>
          </p:cNvPr>
          <p:cNvCxnSpPr/>
          <p:nvPr/>
        </p:nvCxnSpPr>
        <p:spPr>
          <a:xfrm>
            <a:off x="8565114" y="3947846"/>
            <a:ext cx="7582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3E99171D-B428-1EB5-318D-FCE65815BFAB}"/>
              </a:ext>
            </a:extLst>
          </p:cNvPr>
          <p:cNvCxnSpPr/>
          <p:nvPr/>
        </p:nvCxnSpPr>
        <p:spPr>
          <a:xfrm>
            <a:off x="8565114" y="5327836"/>
            <a:ext cx="7582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D1AF3F5A-EDDA-FB44-8515-CD7FD3C3B054}"/>
              </a:ext>
            </a:extLst>
          </p:cNvPr>
          <p:cNvSpPr txBox="1"/>
          <p:nvPr/>
        </p:nvSpPr>
        <p:spPr>
          <a:xfrm>
            <a:off x="9444547" y="2290808"/>
            <a:ext cx="2406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FCF2CE0-8C90-D02B-86CF-212EE32EE785}"/>
              </a:ext>
            </a:extLst>
          </p:cNvPr>
          <p:cNvSpPr txBox="1"/>
          <p:nvPr/>
        </p:nvSpPr>
        <p:spPr>
          <a:xfrm>
            <a:off x="9444547" y="3744234"/>
            <a:ext cx="217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我是人工智慧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57082F14-B1E6-CCE6-4266-64FFBAF29A23}"/>
              </a:ext>
            </a:extLst>
          </p:cNvPr>
          <p:cNvSpPr txBox="1"/>
          <p:nvPr/>
        </p:nvSpPr>
        <p:spPr>
          <a:xfrm>
            <a:off x="9489150" y="5108759"/>
            <a:ext cx="217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我不能教你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……”</a:t>
            </a:r>
          </a:p>
        </p:txBody>
      </p:sp>
    </p:spTree>
    <p:extLst>
      <p:ext uri="{BB962C8B-B14F-4D97-AF65-F5344CB8AC3E}">
        <p14:creationId xmlns:p14="http://schemas.microsoft.com/office/powerpoint/2010/main" val="215667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E824BF-441D-A792-5C83-D61F8AA7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EB82753C-404A-7DC7-60F0-8DC79417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26" y="949900"/>
            <a:ext cx="1468047" cy="146804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35F9649-9FDD-D3D1-2756-0BBC8DD4557E}"/>
              </a:ext>
            </a:extLst>
          </p:cNvPr>
          <p:cNvCxnSpPr/>
          <p:nvPr/>
        </p:nvCxnSpPr>
        <p:spPr>
          <a:xfrm>
            <a:off x="3397458" y="1683923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96A42B8-14A5-7151-51CF-6EB8FD77C148}"/>
              </a:ext>
            </a:extLst>
          </p:cNvPr>
          <p:cNvCxnSpPr/>
          <p:nvPr/>
        </p:nvCxnSpPr>
        <p:spPr>
          <a:xfrm>
            <a:off x="5988258" y="1683923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304C816D-6DBE-1E0D-0A13-FD7A0207F3FD}"/>
              </a:ext>
            </a:extLst>
          </p:cNvPr>
          <p:cNvSpPr txBox="1"/>
          <p:nvPr/>
        </p:nvSpPr>
        <p:spPr>
          <a:xfrm>
            <a:off x="2296281" y="1453090"/>
            <a:ext cx="102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5F2EB0B-2003-0A89-6877-A586A0C89DAA}"/>
              </a:ext>
            </a:extLst>
          </p:cNvPr>
          <p:cNvSpPr txBox="1"/>
          <p:nvPr/>
        </p:nvSpPr>
        <p:spPr>
          <a:xfrm>
            <a:off x="6948746" y="1453090"/>
            <a:ext cx="44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已經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Alignment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的模型的答案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4B83873-B061-EB7A-39E8-89B6D98DA82C}"/>
              </a:ext>
            </a:extLst>
          </p:cNvPr>
          <p:cNvCxnSpPr/>
          <p:nvPr/>
        </p:nvCxnSpPr>
        <p:spPr>
          <a:xfrm>
            <a:off x="3397458" y="3275590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78B2E9E-889D-C380-79D6-61D2C98D3C65}"/>
              </a:ext>
            </a:extLst>
          </p:cNvPr>
          <p:cNvCxnSpPr/>
          <p:nvPr/>
        </p:nvCxnSpPr>
        <p:spPr>
          <a:xfrm>
            <a:off x="5988258" y="3275590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2B85DC0-5EEA-F24A-D355-E76A22F98FBF}"/>
              </a:ext>
            </a:extLst>
          </p:cNvPr>
          <p:cNvSpPr txBox="1"/>
          <p:nvPr/>
        </p:nvSpPr>
        <p:spPr>
          <a:xfrm>
            <a:off x="2296281" y="3044757"/>
            <a:ext cx="102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AC46E9F-F942-A5E6-2A84-47278C4C18E5}"/>
              </a:ext>
            </a:extLst>
          </p:cNvPr>
          <p:cNvSpPr txBox="1"/>
          <p:nvPr/>
        </p:nvSpPr>
        <p:spPr>
          <a:xfrm>
            <a:off x="6948746" y="3044757"/>
            <a:ext cx="44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?????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284866B9-7251-DA41-524E-6E1D098C87FE}"/>
              </a:ext>
            </a:extLst>
          </p:cNvPr>
          <p:cNvSpPr/>
          <p:nvPr/>
        </p:nvSpPr>
        <p:spPr>
          <a:xfrm>
            <a:off x="4352326" y="2650208"/>
            <a:ext cx="1468047" cy="132555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自己的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15553F5A-0293-D832-79CE-18012C4354F8}"/>
              </a:ext>
            </a:extLst>
          </p:cNvPr>
          <p:cNvCxnSpPr>
            <a:cxnSpLocks/>
          </p:cNvCxnSpPr>
          <p:nvPr/>
        </p:nvCxnSpPr>
        <p:spPr>
          <a:xfrm flipV="1">
            <a:off x="10014761" y="1921069"/>
            <a:ext cx="0" cy="136333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65DC2AB8-D3F9-36E4-F5D1-F7D93A45BAB0}"/>
              </a:ext>
            </a:extLst>
          </p:cNvPr>
          <p:cNvCxnSpPr>
            <a:cxnSpLocks/>
          </p:cNvCxnSpPr>
          <p:nvPr/>
        </p:nvCxnSpPr>
        <p:spPr>
          <a:xfrm flipH="1">
            <a:off x="8007542" y="3284403"/>
            <a:ext cx="200721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內容版面配置區 3">
            <a:extLst>
              <a:ext uri="{FF2B5EF4-FFF2-40B4-BE49-F238E27FC236}">
                <a16:creationId xmlns:a16="http://schemas.microsoft.com/office/drawing/2014/main" id="{8F4FE4AB-E8F0-5798-EC83-DB6969E638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493" y="4261910"/>
          <a:ext cx="86077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962">
                  <a:extLst>
                    <a:ext uri="{9D8B030D-6E8A-4147-A177-3AD203B41FA5}">
                      <a16:colId xmlns:a16="http://schemas.microsoft.com/office/drawing/2014/main" val="3555077859"/>
                    </a:ext>
                  </a:extLst>
                </a:gridCol>
                <a:gridCol w="3222145">
                  <a:extLst>
                    <a:ext uri="{9D8B030D-6E8A-4147-A177-3AD203B41FA5}">
                      <a16:colId xmlns:a16="http://schemas.microsoft.com/office/drawing/2014/main" val="112406926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4076363570"/>
                    </a:ext>
                  </a:extLst>
                </a:gridCol>
                <a:gridCol w="1207679">
                  <a:extLst>
                    <a:ext uri="{9D8B030D-6E8A-4147-A177-3AD203B41FA5}">
                      <a16:colId xmlns:a16="http://schemas.microsoft.com/office/drawing/2014/main" val="1930774045"/>
                    </a:ext>
                  </a:extLst>
                </a:gridCol>
                <a:gridCol w="1274294">
                  <a:extLst>
                    <a:ext uri="{9D8B030D-6E8A-4147-A177-3AD203B41FA5}">
                      <a16:colId xmlns:a16="http://schemas.microsoft.com/office/drawing/2014/main" val="582972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Student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Teacher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Data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Cost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62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Alpaca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LLaMA1-7B-base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ChatGPT</a:t>
                      </a:r>
                      <a:r>
                        <a:rPr lang="zh-TW" alt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52k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$100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1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Vicuna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LLaMA1-7B-base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ChatGPT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70k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$140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88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Sky-T1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Qwen2.5-32B-Instruct</a:t>
                      </a:r>
                      <a:endParaRPr lang="zh-TW" alt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QwQ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17k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$450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3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Qwen2.5-32B-Instruct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Gemini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1k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&lt;$50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38154"/>
                  </a:ext>
                </a:extLst>
              </a:tr>
            </a:tbl>
          </a:graphicData>
        </a:graphic>
      </p:graphicFrame>
      <p:sp>
        <p:nvSpPr>
          <p:cNvPr id="29" name="文字方塊 28">
            <a:extLst>
              <a:ext uri="{FF2B5EF4-FFF2-40B4-BE49-F238E27FC236}">
                <a16:creationId xmlns:a16="http://schemas.microsoft.com/office/drawing/2014/main" id="{541040D2-737D-DDB8-96D9-E3362BCC5095}"/>
              </a:ext>
            </a:extLst>
          </p:cNvPr>
          <p:cNvSpPr txBox="1"/>
          <p:nvPr/>
        </p:nvSpPr>
        <p:spPr>
          <a:xfrm>
            <a:off x="283751" y="130535"/>
            <a:ext cx="6546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Knowledge Distillation </a:t>
            </a:r>
            <a:endParaRPr kumimoji="0" lang="zh-TW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9441390-0A41-9527-A94B-435DFEF6B588}"/>
              </a:ext>
            </a:extLst>
          </p:cNvPr>
          <p:cNvSpPr txBox="1"/>
          <p:nvPr/>
        </p:nvSpPr>
        <p:spPr>
          <a:xfrm>
            <a:off x="9737670" y="4989411"/>
            <a:ext cx="245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不包含生資料、清理資料的成本</a:t>
            </a:r>
          </a:p>
        </p:txBody>
      </p:sp>
      <p:sp>
        <p:nvSpPr>
          <p:cNvPr id="36" name="右大括弧 35">
            <a:extLst>
              <a:ext uri="{FF2B5EF4-FFF2-40B4-BE49-F238E27FC236}">
                <a16:creationId xmlns:a16="http://schemas.microsoft.com/office/drawing/2014/main" id="{B95AD329-FAA6-3242-9191-8AABA76B3EAE}"/>
              </a:ext>
            </a:extLst>
          </p:cNvPr>
          <p:cNvSpPr/>
          <p:nvPr/>
        </p:nvSpPr>
        <p:spPr>
          <a:xfrm>
            <a:off x="9282718" y="4261910"/>
            <a:ext cx="323506" cy="2230965"/>
          </a:xfrm>
          <a:prstGeom prst="rightBrace">
            <a:avLst>
              <a:gd name="adj1" fmla="val 4022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E1373-E3EF-1B9D-73EA-7EBB461F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CBF5E-48F1-6D61-365B-8CE0EFB9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7BAB56BB-0131-CEB8-18A2-0F45D016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26" y="949900"/>
            <a:ext cx="1468047" cy="146804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0277FDC-835B-0D97-6154-070EBDFEB121}"/>
              </a:ext>
            </a:extLst>
          </p:cNvPr>
          <p:cNvCxnSpPr/>
          <p:nvPr/>
        </p:nvCxnSpPr>
        <p:spPr>
          <a:xfrm>
            <a:off x="3397458" y="1683923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30A6AB8-8715-C128-78F8-85D885BDFE21}"/>
              </a:ext>
            </a:extLst>
          </p:cNvPr>
          <p:cNvCxnSpPr/>
          <p:nvPr/>
        </p:nvCxnSpPr>
        <p:spPr>
          <a:xfrm>
            <a:off x="5988258" y="1683923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8F502520-7A90-7B72-7E54-A6C46B620DBD}"/>
              </a:ext>
            </a:extLst>
          </p:cNvPr>
          <p:cNvSpPr txBox="1"/>
          <p:nvPr/>
        </p:nvSpPr>
        <p:spPr>
          <a:xfrm>
            <a:off x="2296281" y="1453090"/>
            <a:ext cx="102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7A72B8E-1A65-BD1E-C01F-6A56F76C3EAE}"/>
              </a:ext>
            </a:extLst>
          </p:cNvPr>
          <p:cNvSpPr txBox="1"/>
          <p:nvPr/>
        </p:nvSpPr>
        <p:spPr>
          <a:xfrm>
            <a:off x="6948746" y="1453090"/>
            <a:ext cx="44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已經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Alignment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的模型的答案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E15C4DB6-58F6-E276-41FF-E2661757A605}"/>
              </a:ext>
            </a:extLst>
          </p:cNvPr>
          <p:cNvCxnSpPr/>
          <p:nvPr/>
        </p:nvCxnSpPr>
        <p:spPr>
          <a:xfrm>
            <a:off x="3397458" y="3275590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9060D951-A0DD-DB69-7318-185CF1D8A496}"/>
              </a:ext>
            </a:extLst>
          </p:cNvPr>
          <p:cNvCxnSpPr/>
          <p:nvPr/>
        </p:nvCxnSpPr>
        <p:spPr>
          <a:xfrm>
            <a:off x="5988258" y="3275590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B0B2FC9-7B0F-0C26-DE0B-105E6F159C0A}"/>
              </a:ext>
            </a:extLst>
          </p:cNvPr>
          <p:cNvSpPr txBox="1"/>
          <p:nvPr/>
        </p:nvSpPr>
        <p:spPr>
          <a:xfrm>
            <a:off x="2296281" y="3044757"/>
            <a:ext cx="102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8A45E24-808F-68BE-6A93-293E01EEEDD4}"/>
              </a:ext>
            </a:extLst>
          </p:cNvPr>
          <p:cNvSpPr txBox="1"/>
          <p:nvPr/>
        </p:nvSpPr>
        <p:spPr>
          <a:xfrm>
            <a:off x="6948746" y="3044757"/>
            <a:ext cx="44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?????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94007B32-6250-5E1E-CD2B-02E0263D7DAE}"/>
              </a:ext>
            </a:extLst>
          </p:cNvPr>
          <p:cNvSpPr/>
          <p:nvPr/>
        </p:nvSpPr>
        <p:spPr>
          <a:xfrm>
            <a:off x="4352326" y="2650208"/>
            <a:ext cx="1468047" cy="132555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自己的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4150D4D-E3A1-EA59-07E3-B33D91999F83}"/>
              </a:ext>
            </a:extLst>
          </p:cNvPr>
          <p:cNvCxnSpPr>
            <a:cxnSpLocks/>
          </p:cNvCxnSpPr>
          <p:nvPr/>
        </p:nvCxnSpPr>
        <p:spPr>
          <a:xfrm flipV="1">
            <a:off x="10014761" y="1921069"/>
            <a:ext cx="0" cy="136333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0625577-B674-9A50-2A8B-372B7A0847B7}"/>
              </a:ext>
            </a:extLst>
          </p:cNvPr>
          <p:cNvCxnSpPr>
            <a:cxnSpLocks/>
          </p:cNvCxnSpPr>
          <p:nvPr/>
        </p:nvCxnSpPr>
        <p:spPr>
          <a:xfrm flipH="1">
            <a:off x="8007542" y="3284403"/>
            <a:ext cx="200721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內容版面配置區 3">
            <a:extLst>
              <a:ext uri="{FF2B5EF4-FFF2-40B4-BE49-F238E27FC236}">
                <a16:creationId xmlns:a16="http://schemas.microsoft.com/office/drawing/2014/main" id="{B1F76E40-EB8A-3999-1BDF-909C5264AF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493" y="4261910"/>
          <a:ext cx="86077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962">
                  <a:extLst>
                    <a:ext uri="{9D8B030D-6E8A-4147-A177-3AD203B41FA5}">
                      <a16:colId xmlns:a16="http://schemas.microsoft.com/office/drawing/2014/main" val="3555077859"/>
                    </a:ext>
                  </a:extLst>
                </a:gridCol>
                <a:gridCol w="3222145">
                  <a:extLst>
                    <a:ext uri="{9D8B030D-6E8A-4147-A177-3AD203B41FA5}">
                      <a16:colId xmlns:a16="http://schemas.microsoft.com/office/drawing/2014/main" val="112406926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4076363570"/>
                    </a:ext>
                  </a:extLst>
                </a:gridCol>
                <a:gridCol w="1207679">
                  <a:extLst>
                    <a:ext uri="{9D8B030D-6E8A-4147-A177-3AD203B41FA5}">
                      <a16:colId xmlns:a16="http://schemas.microsoft.com/office/drawing/2014/main" val="1930774045"/>
                    </a:ext>
                  </a:extLst>
                </a:gridCol>
                <a:gridCol w="1274294">
                  <a:extLst>
                    <a:ext uri="{9D8B030D-6E8A-4147-A177-3AD203B41FA5}">
                      <a16:colId xmlns:a16="http://schemas.microsoft.com/office/drawing/2014/main" val="582972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Student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Teacher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Data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Cost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62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Alpaca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LLaMA1-7B-base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ChatGPT</a:t>
                      </a:r>
                      <a:r>
                        <a:rPr lang="zh-TW" alt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52k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$100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1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Vicuna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LLaMA1-7B-base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ChatGPT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70k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$140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88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Sky-T1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Qwen2.5-32B-Instruct</a:t>
                      </a:r>
                      <a:endParaRPr lang="zh-TW" alt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QwQ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17k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$450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3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Qwen2.5-32B-Instruct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Gemini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1k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&lt;$50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38154"/>
                  </a:ext>
                </a:extLst>
              </a:tr>
            </a:tbl>
          </a:graphicData>
        </a:graphic>
      </p:graphicFrame>
      <p:sp>
        <p:nvSpPr>
          <p:cNvPr id="29" name="文字方塊 28">
            <a:extLst>
              <a:ext uri="{FF2B5EF4-FFF2-40B4-BE49-F238E27FC236}">
                <a16:creationId xmlns:a16="http://schemas.microsoft.com/office/drawing/2014/main" id="{6D43E8E7-C881-3D4A-92D7-A917E12CA38A}"/>
              </a:ext>
            </a:extLst>
          </p:cNvPr>
          <p:cNvSpPr txBox="1"/>
          <p:nvPr/>
        </p:nvSpPr>
        <p:spPr>
          <a:xfrm>
            <a:off x="283751" y="130535"/>
            <a:ext cx="6546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Knowledge Distillation </a:t>
            </a:r>
            <a:endParaRPr kumimoji="0" lang="zh-TW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C7FE5D9-30E6-443D-F860-77BEF09F93D6}"/>
              </a:ext>
            </a:extLst>
          </p:cNvPr>
          <p:cNvSpPr txBox="1"/>
          <p:nvPr/>
        </p:nvSpPr>
        <p:spPr>
          <a:xfrm>
            <a:off x="9737670" y="4989411"/>
            <a:ext cx="245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不包含生資料、清理資料的成本</a:t>
            </a:r>
          </a:p>
        </p:txBody>
      </p:sp>
      <p:sp>
        <p:nvSpPr>
          <p:cNvPr id="36" name="右大括弧 35">
            <a:extLst>
              <a:ext uri="{FF2B5EF4-FFF2-40B4-BE49-F238E27FC236}">
                <a16:creationId xmlns:a16="http://schemas.microsoft.com/office/drawing/2014/main" id="{02E583B2-5478-DB57-41A5-557BA14591F1}"/>
              </a:ext>
            </a:extLst>
          </p:cNvPr>
          <p:cNvSpPr/>
          <p:nvPr/>
        </p:nvSpPr>
        <p:spPr>
          <a:xfrm>
            <a:off x="9282718" y="4261910"/>
            <a:ext cx="323506" cy="2230965"/>
          </a:xfrm>
          <a:prstGeom prst="rightBrace">
            <a:avLst>
              <a:gd name="adj1" fmla="val 4022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85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AD49-236C-5C21-87C0-F795A1173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B097A-0D98-ED1D-3012-13D882EB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B9E63107-83BD-1889-6F70-6696366D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26" y="949900"/>
            <a:ext cx="1468047" cy="146804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DC9138E-ED1A-318F-BE53-A89B9921F751}"/>
              </a:ext>
            </a:extLst>
          </p:cNvPr>
          <p:cNvCxnSpPr/>
          <p:nvPr/>
        </p:nvCxnSpPr>
        <p:spPr>
          <a:xfrm>
            <a:off x="3397458" y="1683923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D017024-CF9B-B55E-3ACD-DEDF00F1C3E2}"/>
              </a:ext>
            </a:extLst>
          </p:cNvPr>
          <p:cNvCxnSpPr/>
          <p:nvPr/>
        </p:nvCxnSpPr>
        <p:spPr>
          <a:xfrm>
            <a:off x="5988258" y="1683923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34152C44-6D39-CFB2-27E8-D2D131103876}"/>
              </a:ext>
            </a:extLst>
          </p:cNvPr>
          <p:cNvSpPr txBox="1"/>
          <p:nvPr/>
        </p:nvSpPr>
        <p:spPr>
          <a:xfrm>
            <a:off x="2296281" y="1453090"/>
            <a:ext cx="102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E9DD18E-0900-4CC5-41E1-AF9B8164BD44}"/>
              </a:ext>
            </a:extLst>
          </p:cNvPr>
          <p:cNvSpPr txBox="1"/>
          <p:nvPr/>
        </p:nvSpPr>
        <p:spPr>
          <a:xfrm>
            <a:off x="6948746" y="1453090"/>
            <a:ext cx="44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已經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Alignment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的模型的答案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DC64F96-FD4B-BCC6-6759-94FBEF658639}"/>
              </a:ext>
            </a:extLst>
          </p:cNvPr>
          <p:cNvCxnSpPr/>
          <p:nvPr/>
        </p:nvCxnSpPr>
        <p:spPr>
          <a:xfrm>
            <a:off x="3397458" y="3275590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40A0887-ECEB-409F-45D7-3380E18CE01D}"/>
              </a:ext>
            </a:extLst>
          </p:cNvPr>
          <p:cNvCxnSpPr/>
          <p:nvPr/>
        </p:nvCxnSpPr>
        <p:spPr>
          <a:xfrm>
            <a:off x="5988258" y="3275590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3AE0C5F-9A34-BBDB-E0D9-9A9E7E8DB2D3}"/>
              </a:ext>
            </a:extLst>
          </p:cNvPr>
          <p:cNvSpPr txBox="1"/>
          <p:nvPr/>
        </p:nvSpPr>
        <p:spPr>
          <a:xfrm>
            <a:off x="2296281" y="3044757"/>
            <a:ext cx="102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1A6E9C7-8A96-C89A-20FA-42AE47E78F95}"/>
              </a:ext>
            </a:extLst>
          </p:cNvPr>
          <p:cNvSpPr txBox="1"/>
          <p:nvPr/>
        </p:nvSpPr>
        <p:spPr>
          <a:xfrm>
            <a:off x="6948746" y="3044757"/>
            <a:ext cx="44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?????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1214619B-2D0C-1588-8E0D-08D16672AE71}"/>
              </a:ext>
            </a:extLst>
          </p:cNvPr>
          <p:cNvSpPr/>
          <p:nvPr/>
        </p:nvSpPr>
        <p:spPr>
          <a:xfrm>
            <a:off x="4352326" y="2650208"/>
            <a:ext cx="1468047" cy="132555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自己的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E7CDA6A6-2978-CA23-ED61-71F107082F52}"/>
              </a:ext>
            </a:extLst>
          </p:cNvPr>
          <p:cNvCxnSpPr>
            <a:cxnSpLocks/>
          </p:cNvCxnSpPr>
          <p:nvPr/>
        </p:nvCxnSpPr>
        <p:spPr>
          <a:xfrm flipV="1">
            <a:off x="10014761" y="1921069"/>
            <a:ext cx="0" cy="136333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438B1B8-26A0-7F9A-244A-BA1279F4D21A}"/>
              </a:ext>
            </a:extLst>
          </p:cNvPr>
          <p:cNvCxnSpPr>
            <a:cxnSpLocks/>
          </p:cNvCxnSpPr>
          <p:nvPr/>
        </p:nvCxnSpPr>
        <p:spPr>
          <a:xfrm flipH="1">
            <a:off x="8007542" y="3284403"/>
            <a:ext cx="200721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內容版面配置區 3">
            <a:extLst>
              <a:ext uri="{FF2B5EF4-FFF2-40B4-BE49-F238E27FC236}">
                <a16:creationId xmlns:a16="http://schemas.microsoft.com/office/drawing/2014/main" id="{834A0A64-819C-8865-7494-FF1D8EC5E3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493" y="4261910"/>
          <a:ext cx="86077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962">
                  <a:extLst>
                    <a:ext uri="{9D8B030D-6E8A-4147-A177-3AD203B41FA5}">
                      <a16:colId xmlns:a16="http://schemas.microsoft.com/office/drawing/2014/main" val="3555077859"/>
                    </a:ext>
                  </a:extLst>
                </a:gridCol>
                <a:gridCol w="3222145">
                  <a:extLst>
                    <a:ext uri="{9D8B030D-6E8A-4147-A177-3AD203B41FA5}">
                      <a16:colId xmlns:a16="http://schemas.microsoft.com/office/drawing/2014/main" val="112406926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4076363570"/>
                    </a:ext>
                  </a:extLst>
                </a:gridCol>
                <a:gridCol w="1207679">
                  <a:extLst>
                    <a:ext uri="{9D8B030D-6E8A-4147-A177-3AD203B41FA5}">
                      <a16:colId xmlns:a16="http://schemas.microsoft.com/office/drawing/2014/main" val="1930774045"/>
                    </a:ext>
                  </a:extLst>
                </a:gridCol>
                <a:gridCol w="1274294">
                  <a:extLst>
                    <a:ext uri="{9D8B030D-6E8A-4147-A177-3AD203B41FA5}">
                      <a16:colId xmlns:a16="http://schemas.microsoft.com/office/drawing/2014/main" val="582972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Student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Teacher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Data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Cost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62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Alpaca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LLaMA1-7B-base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ChatGPT</a:t>
                      </a:r>
                      <a:r>
                        <a:rPr lang="zh-TW" alt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52k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$100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1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Vicuna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LLaMA1-7B-base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ChatGPT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70k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$140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88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Sky-T1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Qwen2.5-32B-Instruct</a:t>
                      </a:r>
                      <a:endParaRPr lang="zh-TW" altLang="en-US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QwQ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17k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$450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3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Qwen2.5-32B-Instruct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Gemini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1k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&lt;$50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38154"/>
                  </a:ext>
                </a:extLst>
              </a:tr>
            </a:tbl>
          </a:graphicData>
        </a:graphic>
      </p:graphicFrame>
      <p:sp>
        <p:nvSpPr>
          <p:cNvPr id="29" name="文字方塊 28">
            <a:extLst>
              <a:ext uri="{FF2B5EF4-FFF2-40B4-BE49-F238E27FC236}">
                <a16:creationId xmlns:a16="http://schemas.microsoft.com/office/drawing/2014/main" id="{339B5861-0710-3060-6ACA-2133327574D4}"/>
              </a:ext>
            </a:extLst>
          </p:cNvPr>
          <p:cNvSpPr txBox="1"/>
          <p:nvPr/>
        </p:nvSpPr>
        <p:spPr>
          <a:xfrm>
            <a:off x="283751" y="130535"/>
            <a:ext cx="6546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Knowledge Distillation </a:t>
            </a:r>
            <a:endParaRPr kumimoji="0" lang="zh-TW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80F90C1-FAF3-EF27-96EA-5B027EAF68BB}"/>
              </a:ext>
            </a:extLst>
          </p:cNvPr>
          <p:cNvSpPr txBox="1"/>
          <p:nvPr/>
        </p:nvSpPr>
        <p:spPr>
          <a:xfrm>
            <a:off x="203709" y="2156337"/>
            <a:ext cx="21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輸入哪裡來？</a:t>
            </a: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347DF365-A393-19A0-4E60-AD2D8EDFC0E6}"/>
              </a:ext>
            </a:extLst>
          </p:cNvPr>
          <p:cNvCxnSpPr>
            <a:cxnSpLocks/>
          </p:cNvCxnSpPr>
          <p:nvPr/>
        </p:nvCxnSpPr>
        <p:spPr>
          <a:xfrm flipV="1">
            <a:off x="2433755" y="1892998"/>
            <a:ext cx="270970" cy="32944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B44A7AD4-94BE-09A6-57CF-3503FDABE848}"/>
              </a:ext>
            </a:extLst>
          </p:cNvPr>
          <p:cNvCxnSpPr>
            <a:cxnSpLocks/>
          </p:cNvCxnSpPr>
          <p:nvPr/>
        </p:nvCxnSpPr>
        <p:spPr>
          <a:xfrm>
            <a:off x="2433755" y="2624830"/>
            <a:ext cx="270970" cy="32944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1D09C070-429E-2ADC-2A49-2137C6B9647E}"/>
              </a:ext>
            </a:extLst>
          </p:cNvPr>
          <p:cNvSpPr txBox="1"/>
          <p:nvPr/>
        </p:nvSpPr>
        <p:spPr>
          <a:xfrm>
            <a:off x="9737670" y="4989411"/>
            <a:ext cx="245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不包含生資料、清理資料的成本</a:t>
            </a:r>
          </a:p>
        </p:txBody>
      </p:sp>
      <p:sp>
        <p:nvSpPr>
          <p:cNvPr id="36" name="右大括弧 35">
            <a:extLst>
              <a:ext uri="{FF2B5EF4-FFF2-40B4-BE49-F238E27FC236}">
                <a16:creationId xmlns:a16="http://schemas.microsoft.com/office/drawing/2014/main" id="{6AB1C46B-A87E-86C2-9940-C8B8977E150F}"/>
              </a:ext>
            </a:extLst>
          </p:cNvPr>
          <p:cNvSpPr/>
          <p:nvPr/>
        </p:nvSpPr>
        <p:spPr>
          <a:xfrm>
            <a:off x="9282718" y="4261910"/>
            <a:ext cx="323506" cy="2230965"/>
          </a:xfrm>
          <a:prstGeom prst="rightBrace">
            <a:avLst>
              <a:gd name="adj1" fmla="val 4022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8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C4D07-4033-DD13-5937-B40131264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群組 44">
            <a:extLst>
              <a:ext uri="{FF2B5EF4-FFF2-40B4-BE49-F238E27FC236}">
                <a16:creationId xmlns:a16="http://schemas.microsoft.com/office/drawing/2014/main" id="{3DABAB1C-AAF6-D130-6104-C7B124FBB416}"/>
              </a:ext>
            </a:extLst>
          </p:cNvPr>
          <p:cNvGrpSpPr/>
          <p:nvPr/>
        </p:nvGrpSpPr>
        <p:grpSpPr>
          <a:xfrm>
            <a:off x="9110968" y="3282641"/>
            <a:ext cx="1874225" cy="557156"/>
            <a:chOff x="2458382" y="6307365"/>
            <a:chExt cx="1874225" cy="557156"/>
          </a:xfrm>
        </p:grpSpPr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810597ED-3585-F7BF-B24F-626AD5545C75}"/>
                </a:ext>
              </a:extLst>
            </p:cNvPr>
            <p:cNvSpPr/>
            <p:nvPr/>
          </p:nvSpPr>
          <p:spPr>
            <a:xfrm>
              <a:off x="2724600" y="6389671"/>
              <a:ext cx="1608007" cy="357655"/>
            </a:xfrm>
            <a:prstGeom prst="roundRect">
              <a:avLst/>
            </a:prstGeom>
            <a:pattFill prst="wd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EA889BC-4B4E-8ABE-0DD2-1943BE63BE8E}"/>
                </a:ext>
              </a:extLst>
            </p:cNvPr>
            <p:cNvSpPr/>
            <p:nvPr/>
          </p:nvSpPr>
          <p:spPr>
            <a:xfrm>
              <a:off x="2458382" y="6307365"/>
              <a:ext cx="1234238" cy="557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A6B64E27-52AB-32E2-819D-105EC961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 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DAE022A-C5A7-B49E-F724-FEE45F726943}"/>
              </a:ext>
            </a:extLst>
          </p:cNvPr>
          <p:cNvSpPr txBox="1"/>
          <p:nvPr/>
        </p:nvSpPr>
        <p:spPr>
          <a:xfrm>
            <a:off x="6439186" y="1031816"/>
            <a:ext cx="3606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https://arxiv.org/abs/2409.00096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879B04C-0DEB-0AC5-1296-CB0E175860DF}"/>
              </a:ext>
            </a:extLst>
          </p:cNvPr>
          <p:cNvSpPr txBox="1"/>
          <p:nvPr/>
        </p:nvSpPr>
        <p:spPr>
          <a:xfrm>
            <a:off x="6462772" y="719607"/>
            <a:ext cx="3462099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9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Non-instructional Fine-tuning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B1B9D4A-F926-A257-AF20-4A680D04A5BA}"/>
              </a:ext>
            </a:extLst>
          </p:cNvPr>
          <p:cNvSpPr txBox="1"/>
          <p:nvPr/>
        </p:nvSpPr>
        <p:spPr>
          <a:xfrm>
            <a:off x="10263739" y="164388"/>
            <a:ext cx="159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Juncheng Xie</a:t>
            </a:r>
          </a:p>
        </p:txBody>
      </p:sp>
      <p:pic>
        <p:nvPicPr>
          <p:cNvPr id="9" name="Picture 2" descr="未提供相片說明。">
            <a:extLst>
              <a:ext uri="{FF2B5EF4-FFF2-40B4-BE49-F238E27FC236}">
                <a16:creationId xmlns:a16="http://schemas.microsoft.com/office/drawing/2014/main" id="{02B3069D-8A71-6D07-51D5-847157556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24" y="574815"/>
            <a:ext cx="1318054" cy="13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5430A001-3A2B-BD87-0BD6-620911AD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42" y="2819368"/>
            <a:ext cx="1468047" cy="146804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7807D86-A9F4-E8B0-445F-84ABFFC0D5CA}"/>
              </a:ext>
            </a:extLst>
          </p:cNvPr>
          <p:cNvCxnSpPr/>
          <p:nvPr/>
        </p:nvCxnSpPr>
        <p:spPr>
          <a:xfrm>
            <a:off x="6661374" y="3553391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25B3731-9761-CB84-6A81-A484EE126764}"/>
              </a:ext>
            </a:extLst>
          </p:cNvPr>
          <p:cNvCxnSpPr/>
          <p:nvPr/>
        </p:nvCxnSpPr>
        <p:spPr>
          <a:xfrm>
            <a:off x="9252174" y="3553391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294BEFD-E432-E86D-57E8-BC1C586CCBB8}"/>
              </a:ext>
            </a:extLst>
          </p:cNvPr>
          <p:cNvSpPr txBox="1"/>
          <p:nvPr/>
        </p:nvSpPr>
        <p:spPr>
          <a:xfrm>
            <a:off x="5219860" y="3282074"/>
            <a:ext cx="146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前半句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3134FA4-0B63-3202-4CB4-90645EA4BCA2}"/>
              </a:ext>
            </a:extLst>
          </p:cNvPr>
          <p:cNvCxnSpPr/>
          <p:nvPr/>
        </p:nvCxnSpPr>
        <p:spPr>
          <a:xfrm>
            <a:off x="6661374" y="5145058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EFF2F6A3-350A-78F4-29EE-895E0F03FAAC}"/>
              </a:ext>
            </a:extLst>
          </p:cNvPr>
          <p:cNvCxnSpPr/>
          <p:nvPr/>
        </p:nvCxnSpPr>
        <p:spPr>
          <a:xfrm>
            <a:off x="9252174" y="5145058"/>
            <a:ext cx="878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9599DF1-79E4-66BA-45E7-2AEA0A3C1A52}"/>
              </a:ext>
            </a:extLst>
          </p:cNvPr>
          <p:cNvSpPr txBox="1"/>
          <p:nvPr/>
        </p:nvSpPr>
        <p:spPr>
          <a:xfrm>
            <a:off x="5322335" y="4923038"/>
            <a:ext cx="126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前半句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3B4DE46-042F-D193-D178-A42A049AAAB2}"/>
              </a:ext>
            </a:extLst>
          </p:cNvPr>
          <p:cNvSpPr txBox="1"/>
          <p:nvPr/>
        </p:nvSpPr>
        <p:spPr>
          <a:xfrm>
            <a:off x="10153560" y="4938816"/>
            <a:ext cx="120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?????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BB2C1E42-B7BD-218C-15B8-FC7B2045E7D8}"/>
              </a:ext>
            </a:extLst>
          </p:cNvPr>
          <p:cNvSpPr/>
          <p:nvPr/>
        </p:nvSpPr>
        <p:spPr>
          <a:xfrm>
            <a:off x="7616242" y="4519676"/>
            <a:ext cx="1468047" cy="132555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自己的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LLM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4C0992B-40EB-5D78-E840-D2CECBC893FD}"/>
              </a:ext>
            </a:extLst>
          </p:cNvPr>
          <p:cNvCxnSpPr>
            <a:cxnSpLocks/>
          </p:cNvCxnSpPr>
          <p:nvPr/>
        </p:nvCxnSpPr>
        <p:spPr>
          <a:xfrm flipV="1">
            <a:off x="10640155" y="3797553"/>
            <a:ext cx="0" cy="1042728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>
            <a:extLst>
              <a:ext uri="{FF2B5EF4-FFF2-40B4-BE49-F238E27FC236}">
                <a16:creationId xmlns:a16="http://schemas.microsoft.com/office/drawing/2014/main" id="{9E939FD6-7D1C-8F48-2C55-16ADBC742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22" y="2117630"/>
            <a:ext cx="1403476" cy="140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DFA5A8BF-241E-4453-3D51-0D17B3F98CF7}"/>
              </a:ext>
            </a:extLst>
          </p:cNvPr>
          <p:cNvSpPr/>
          <p:nvPr/>
        </p:nvSpPr>
        <p:spPr>
          <a:xfrm>
            <a:off x="3611852" y="4121565"/>
            <a:ext cx="1608007" cy="3576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7A68385-F0BD-A243-90AF-8BAE14FCF254}"/>
              </a:ext>
            </a:extLst>
          </p:cNvPr>
          <p:cNvSpPr txBox="1"/>
          <p:nvPr/>
        </p:nvSpPr>
        <p:spPr>
          <a:xfrm>
            <a:off x="1203026" y="4416183"/>
            <a:ext cx="1991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隨便一句話</a:t>
            </a: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392F8F9-483A-B868-1D4D-BAEACFF51C5D}"/>
              </a:ext>
            </a:extLst>
          </p:cNvPr>
          <p:cNvCxnSpPr>
            <a:cxnSpLocks/>
          </p:cNvCxnSpPr>
          <p:nvPr/>
        </p:nvCxnSpPr>
        <p:spPr>
          <a:xfrm>
            <a:off x="2202340" y="3600293"/>
            <a:ext cx="0" cy="6871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950D1773-8C4F-AE2A-185E-581FCFF5B388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202340" y="4287415"/>
            <a:ext cx="140951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4AF1AA8B-867B-307F-7B73-3F510298B0D2}"/>
              </a:ext>
            </a:extLst>
          </p:cNvPr>
          <p:cNvCxnSpPr>
            <a:cxnSpLocks/>
          </p:cNvCxnSpPr>
          <p:nvPr/>
        </p:nvCxnSpPr>
        <p:spPr>
          <a:xfrm>
            <a:off x="4041813" y="3485858"/>
            <a:ext cx="128052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1DB0324-A150-DFF6-F276-B13ECB5B3E2D}"/>
              </a:ext>
            </a:extLst>
          </p:cNvPr>
          <p:cNvCxnSpPr>
            <a:cxnSpLocks/>
          </p:cNvCxnSpPr>
          <p:nvPr/>
        </p:nvCxnSpPr>
        <p:spPr>
          <a:xfrm>
            <a:off x="4041813" y="5169649"/>
            <a:ext cx="128052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C5A0EE35-5335-22F7-76E7-F5B2F6655389}"/>
              </a:ext>
            </a:extLst>
          </p:cNvPr>
          <p:cNvCxnSpPr>
            <a:cxnSpLocks/>
          </p:cNvCxnSpPr>
          <p:nvPr/>
        </p:nvCxnSpPr>
        <p:spPr>
          <a:xfrm>
            <a:off x="4007159" y="4479220"/>
            <a:ext cx="0" cy="72212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A8B8850B-67F3-3051-CF89-E71C3E31CE0B}"/>
              </a:ext>
            </a:extLst>
          </p:cNvPr>
          <p:cNvCxnSpPr>
            <a:cxnSpLocks/>
          </p:cNvCxnSpPr>
          <p:nvPr/>
        </p:nvCxnSpPr>
        <p:spPr>
          <a:xfrm>
            <a:off x="4007159" y="3485858"/>
            <a:ext cx="0" cy="65942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002AA1CB-084F-28B6-BAF3-A55AD44C0DD0}"/>
              </a:ext>
            </a:extLst>
          </p:cNvPr>
          <p:cNvSpPr/>
          <p:nvPr/>
        </p:nvSpPr>
        <p:spPr>
          <a:xfrm>
            <a:off x="4402467" y="4089860"/>
            <a:ext cx="1234238" cy="557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8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 animBg="1"/>
      <p:bldP spid="26" grpId="0" animBg="1"/>
      <p:bldP spid="27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18AA0-346C-0114-015B-F77A2AC0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7732C6-35FE-2EC7-421E-128AB1D3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Initialization </a:t>
            </a:r>
            <a:endParaRPr lang="zh-TW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58A51AA-01D6-1047-0FCA-BD4E8C5B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65" y="4583920"/>
            <a:ext cx="1328292" cy="13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B109B49-504E-E9BC-B29B-675A1647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65" y="1609934"/>
            <a:ext cx="1328292" cy="13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DD4136-E71E-824F-4877-FED320C2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06" y="45978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F4A9A75C-190B-3DF7-5EED-964E2746A02B}"/>
              </a:ext>
            </a:extLst>
          </p:cNvPr>
          <p:cNvCxnSpPr/>
          <p:nvPr/>
        </p:nvCxnSpPr>
        <p:spPr>
          <a:xfrm>
            <a:off x="5339606" y="5248066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1B60EE7-1D33-353A-CB02-D591ED078E1F}"/>
              </a:ext>
            </a:extLst>
          </p:cNvPr>
          <p:cNvCxnSpPr/>
          <p:nvPr/>
        </p:nvCxnSpPr>
        <p:spPr>
          <a:xfrm>
            <a:off x="7854206" y="5248066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64FC9CE-89BE-2464-0F20-8923277CE57C}"/>
              </a:ext>
            </a:extLst>
          </p:cNvPr>
          <p:cNvSpPr txBox="1"/>
          <p:nvPr/>
        </p:nvSpPr>
        <p:spPr>
          <a:xfrm>
            <a:off x="8711455" y="5019273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Bird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1F5B14A-466C-53E0-205E-69A3E61FE826}"/>
              </a:ext>
            </a:extLst>
          </p:cNvPr>
          <p:cNvCxnSpPr/>
          <p:nvPr/>
        </p:nvCxnSpPr>
        <p:spPr>
          <a:xfrm>
            <a:off x="5301506" y="2293130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1A0CD9E-D58A-770E-DB6F-442CCA33D702}"/>
              </a:ext>
            </a:extLst>
          </p:cNvPr>
          <p:cNvCxnSpPr/>
          <p:nvPr/>
        </p:nvCxnSpPr>
        <p:spPr>
          <a:xfrm>
            <a:off x="7816106" y="2293130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5757FB-3B6F-F24D-5BCA-BF026F04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29447" y="18194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67A1690C-7C57-9418-5B80-0388EF1F48D6}"/>
              </a:ext>
            </a:extLst>
          </p:cNvPr>
          <p:cNvSpPr txBox="1"/>
          <p:nvPr/>
        </p:nvSpPr>
        <p:spPr>
          <a:xfrm>
            <a:off x="8654306" y="2062297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180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00AB7FC-FF32-3DBE-6AF1-D947BBCA3D3C}"/>
              </a:ext>
            </a:extLst>
          </p:cNvPr>
          <p:cNvCxnSpPr>
            <a:cxnSpLocks/>
          </p:cNvCxnSpPr>
          <p:nvPr/>
        </p:nvCxnSpPr>
        <p:spPr>
          <a:xfrm>
            <a:off x="7018611" y="3156721"/>
            <a:ext cx="0" cy="119562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D097967-C4FB-01CF-7070-AEEAD22CB6D9}"/>
              </a:ext>
            </a:extLst>
          </p:cNvPr>
          <p:cNvSpPr txBox="1"/>
          <p:nvPr/>
        </p:nvSpPr>
        <p:spPr>
          <a:xfrm>
            <a:off x="7111255" y="3445981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Initialization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4FE196B-3EE0-70A5-AB96-DA434597AA2D}"/>
              </a:ext>
            </a:extLst>
          </p:cNvPr>
          <p:cNvSpPr txBox="1"/>
          <p:nvPr/>
        </p:nvSpPr>
        <p:spPr>
          <a:xfrm>
            <a:off x="6068699" y="96000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Pretext Task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FCB055D-40D2-014B-1C44-1CBD928B58CC}"/>
              </a:ext>
            </a:extLst>
          </p:cNvPr>
          <p:cNvSpPr txBox="1"/>
          <p:nvPr/>
        </p:nvSpPr>
        <p:spPr>
          <a:xfrm>
            <a:off x="5638804" y="5969653"/>
            <a:ext cx="314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Downstream Task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6AC5F9D-434C-A3FE-F33B-6B471E34BAE3}"/>
              </a:ext>
            </a:extLst>
          </p:cNvPr>
          <p:cNvSpPr/>
          <p:nvPr/>
        </p:nvSpPr>
        <p:spPr>
          <a:xfrm>
            <a:off x="9587756" y="520332"/>
            <a:ext cx="1766044" cy="942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0B36EB0E-B220-4383-A763-323BDF9A8009}"/>
              </a:ext>
            </a:extLst>
          </p:cNvPr>
          <p:cNvSpPr/>
          <p:nvPr/>
        </p:nvSpPr>
        <p:spPr>
          <a:xfrm>
            <a:off x="9587756" y="3574034"/>
            <a:ext cx="1766043" cy="988452"/>
          </a:xfrm>
          <a:prstGeom prst="roundRect">
            <a:avLst/>
          </a:prstGeom>
          <a:solidFill>
            <a:srgbClr val="196B2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SFT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FF807ED5-F28E-69F0-8859-B104D7F2F68A}"/>
              </a:ext>
            </a:extLst>
          </p:cNvPr>
          <p:cNvCxnSpPr>
            <a:cxnSpLocks/>
          </p:cNvCxnSpPr>
          <p:nvPr/>
        </p:nvCxnSpPr>
        <p:spPr>
          <a:xfrm flipH="1">
            <a:off x="7897516" y="4048422"/>
            <a:ext cx="1529230" cy="81000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E52C11BB-301D-53B7-AC04-B9AA8CE92EC7}"/>
              </a:ext>
            </a:extLst>
          </p:cNvPr>
          <p:cNvCxnSpPr>
            <a:cxnSpLocks/>
          </p:cNvCxnSpPr>
          <p:nvPr/>
        </p:nvCxnSpPr>
        <p:spPr>
          <a:xfrm flipH="1">
            <a:off x="7816106" y="1057474"/>
            <a:ext cx="1529230" cy="81000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DB439D-4302-0577-277F-D574B176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019A8E-14CB-0E66-634F-F9AB86192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原上半句</a:t>
            </a:r>
            <a:r>
              <a:rPr lang="en-US" altLang="zh-TW" sz="2400" dirty="0"/>
              <a:t>: …… The nondiscrimination policy seeks to ensure employers with more than 10 employees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原下半句</a:t>
            </a:r>
            <a:r>
              <a:rPr lang="en-US" altLang="zh-TW" sz="2400" dirty="0"/>
              <a:t>: in the city as well as those who provide housing and public accommodations ……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續寫</a:t>
            </a:r>
            <a:r>
              <a:rPr lang="en-US" altLang="zh-TW" sz="2400" dirty="0"/>
              <a:t>: , as well as housing providers, public accommodations, and city contractors, do not discriminate based on ……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原上半句</a:t>
            </a:r>
            <a:r>
              <a:rPr lang="en-US" altLang="zh-TW" sz="2400" dirty="0"/>
              <a:t>: …… Davis was recently hired as a morning anchor for CBS46. She is scheduled to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原下半句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start Jan. 2.</a:t>
            </a:r>
            <a:r>
              <a:rPr lang="zh-TW" altLang="en-US" sz="2400" dirty="0"/>
              <a:t> </a:t>
            </a:r>
            <a:r>
              <a:rPr lang="en-US" altLang="zh-TW" sz="2400" dirty="0"/>
              <a:t>……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續寫</a:t>
            </a:r>
            <a:r>
              <a:rPr lang="en-US" altLang="zh-TW" sz="2400" dirty="0"/>
              <a:t>: begin her new role despite the recent arrest. ……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28857FE-F969-E2C1-8096-5BFFB8AE1068}"/>
              </a:ext>
            </a:extLst>
          </p:cNvPr>
          <p:cNvSpPr txBox="1"/>
          <p:nvPr/>
        </p:nvSpPr>
        <p:spPr>
          <a:xfrm>
            <a:off x="6439186" y="1031816"/>
            <a:ext cx="3606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https://arxiv.org/abs/2409.00096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9CC5BD4-3DA4-E72B-6BB8-7B0040BCDD76}"/>
              </a:ext>
            </a:extLst>
          </p:cNvPr>
          <p:cNvSpPr txBox="1"/>
          <p:nvPr/>
        </p:nvSpPr>
        <p:spPr>
          <a:xfrm>
            <a:off x="6462772" y="719607"/>
            <a:ext cx="3462099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9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Non-instructional Fine-tuning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BDD7A62-1DF0-21AE-DC2F-5B9033D66C95}"/>
              </a:ext>
            </a:extLst>
          </p:cNvPr>
          <p:cNvSpPr txBox="1"/>
          <p:nvPr/>
        </p:nvSpPr>
        <p:spPr>
          <a:xfrm>
            <a:off x="10263739" y="164388"/>
            <a:ext cx="159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Juncheng Xie</a:t>
            </a:r>
          </a:p>
        </p:txBody>
      </p:sp>
      <p:pic>
        <p:nvPicPr>
          <p:cNvPr id="7" name="Picture 2" descr="未提供相片說明。">
            <a:extLst>
              <a:ext uri="{FF2B5EF4-FFF2-40B4-BE49-F238E27FC236}">
                <a16:creationId xmlns:a16="http://schemas.microsoft.com/office/drawing/2014/main" id="{9F1DC18C-1A16-F536-2392-4D29595BB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24" y="574815"/>
            <a:ext cx="1318054" cy="13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9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914B2-43D2-874B-153A-9469CDCD6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ED0CF1-A867-D402-7D6C-6539AABA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7C5D60-E694-0786-730A-D9CF8F65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6F8D997-8197-2F40-46F5-A8045149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09" y="1950423"/>
            <a:ext cx="10115581" cy="460145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F055E64-1035-C8B8-76AC-95EF245F0E88}"/>
              </a:ext>
            </a:extLst>
          </p:cNvPr>
          <p:cNvSpPr txBox="1"/>
          <p:nvPr/>
        </p:nvSpPr>
        <p:spPr>
          <a:xfrm>
            <a:off x="6439186" y="1031816"/>
            <a:ext cx="3606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https://arxiv.org/abs/2409.00096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DA7C4D9-C81B-CC33-6C29-B28F1F1E4AA1}"/>
              </a:ext>
            </a:extLst>
          </p:cNvPr>
          <p:cNvSpPr txBox="1"/>
          <p:nvPr/>
        </p:nvSpPr>
        <p:spPr>
          <a:xfrm>
            <a:off x="6462772" y="719607"/>
            <a:ext cx="3462099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9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Non-instructional Fine-tuning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2EA2303-C3C9-0E6D-D685-F700085A1B2F}"/>
              </a:ext>
            </a:extLst>
          </p:cNvPr>
          <p:cNvSpPr txBox="1"/>
          <p:nvPr/>
        </p:nvSpPr>
        <p:spPr>
          <a:xfrm>
            <a:off x="10263739" y="164388"/>
            <a:ext cx="159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Juncheng Xie</a:t>
            </a:r>
          </a:p>
        </p:txBody>
      </p:sp>
      <p:pic>
        <p:nvPicPr>
          <p:cNvPr id="9" name="Picture 2" descr="未提供相片說明。">
            <a:extLst>
              <a:ext uri="{FF2B5EF4-FFF2-40B4-BE49-F238E27FC236}">
                <a16:creationId xmlns:a16="http://schemas.microsoft.com/office/drawing/2014/main" id="{0CA25059-A775-62DA-7517-960818D8F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24" y="574815"/>
            <a:ext cx="1318054" cy="13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7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5251F0-D5A9-2A30-32BB-00F6AA5F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Response Tuning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00ACE8-5B7C-D9E1-743D-8D0E0DE5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CECC707-4F50-CC08-08E6-AC3EE11945D6}"/>
              </a:ext>
            </a:extLst>
          </p:cNvPr>
          <p:cNvSpPr txBox="1"/>
          <p:nvPr/>
        </p:nvSpPr>
        <p:spPr>
          <a:xfrm>
            <a:off x="7470322" y="527547"/>
            <a:ext cx="4721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Revealing the Inherent </a:t>
            </a: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Instructability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 of Pre-Trained Language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https://arxiv.org/abs/2410.02465v2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7461C90-5AE0-890A-C5C1-711385425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5" y="2389981"/>
            <a:ext cx="11674949" cy="32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0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5823F-D286-3031-9B41-5CF28D52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DBCF4-D909-2AA1-3CD8-A480521B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Response Tuning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F385B7-0EB7-2CC8-D7FA-01BA569C8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F08CEE0-096D-4AEE-DBB1-91F1890F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8" y="2051856"/>
            <a:ext cx="11531303" cy="389887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E7FA13C-F897-0564-54E4-BFAB85EF40C1}"/>
              </a:ext>
            </a:extLst>
          </p:cNvPr>
          <p:cNvSpPr txBox="1"/>
          <p:nvPr/>
        </p:nvSpPr>
        <p:spPr>
          <a:xfrm>
            <a:off x="7470322" y="527547"/>
            <a:ext cx="4721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Revealing the Inherent </a:t>
            </a: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Instructability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 of Pre-Trained Language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https://arxiv.org/abs/2410.02465v2</a:t>
            </a:r>
          </a:p>
        </p:txBody>
      </p:sp>
    </p:spTree>
    <p:extLst>
      <p:ext uri="{BB962C8B-B14F-4D97-AF65-F5344CB8AC3E}">
        <p14:creationId xmlns:p14="http://schemas.microsoft.com/office/powerpoint/2010/main" val="210325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79DF77-EA1D-B4DE-6226-07459F7C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 SFT required?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9679D8-87E3-37EF-1C80-C2B62E7B7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E577134-F36E-7696-3ED5-9D5DF12B2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" y="1360425"/>
            <a:ext cx="11676158" cy="52817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E50FE34-A903-0C5C-38D0-1DB64454756C}"/>
              </a:ext>
            </a:extLst>
          </p:cNvPr>
          <p:cNvSpPr txBox="1"/>
          <p:nvPr/>
        </p:nvSpPr>
        <p:spPr>
          <a:xfrm>
            <a:off x="8305800" y="959922"/>
            <a:ext cx="341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https://arxiv.org/abs/2409.14254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14F3562-72EF-7749-5D2E-A56A15E2BB86}"/>
              </a:ext>
            </a:extLst>
          </p:cNvPr>
          <p:cNvSpPr txBox="1"/>
          <p:nvPr/>
        </p:nvSpPr>
        <p:spPr>
          <a:xfrm>
            <a:off x="8305800" y="339358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Instruction Following without Instruction Tuning</a:t>
            </a:r>
          </a:p>
        </p:txBody>
      </p:sp>
    </p:spTree>
    <p:extLst>
      <p:ext uri="{BB962C8B-B14F-4D97-AF65-F5344CB8AC3E}">
        <p14:creationId xmlns:p14="http://schemas.microsoft.com/office/powerpoint/2010/main" val="325281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A0A0C-5D5A-D718-5B9E-40A573D6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 SFT required?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527073D-939F-6AE5-82C3-B69DED345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83" y="4788330"/>
            <a:ext cx="8638963" cy="202171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D2E36C6-C51A-B25F-A4E0-AAD624CC908C}"/>
              </a:ext>
            </a:extLst>
          </p:cNvPr>
          <p:cNvSpPr txBox="1"/>
          <p:nvPr/>
        </p:nvSpPr>
        <p:spPr>
          <a:xfrm>
            <a:off x="8305800" y="959922"/>
            <a:ext cx="341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https://arxiv.org/abs/2409.14254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8BEE835-AC6E-54D1-3D57-6E9EB8C9A083}"/>
              </a:ext>
            </a:extLst>
          </p:cNvPr>
          <p:cNvSpPr txBox="1"/>
          <p:nvPr/>
        </p:nvSpPr>
        <p:spPr>
          <a:xfrm>
            <a:off x="8305800" y="339358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新細明體" panose="02020500000000000000" pitchFamily="18" charset="-120"/>
                <a:cs typeface="+mn-cs"/>
              </a:rPr>
              <a:t>Instruction Following without Instruction Tuning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70E73C3-0AC4-2744-EC16-310BC73C3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83" y="1580486"/>
            <a:ext cx="8539834" cy="309569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A813D0C-F5A3-5A0E-A964-3E9BEA5E0AF1}"/>
              </a:ext>
            </a:extLst>
          </p:cNvPr>
          <p:cNvSpPr txBox="1"/>
          <p:nvPr/>
        </p:nvSpPr>
        <p:spPr>
          <a:xfrm>
            <a:off x="333830" y="1825625"/>
            <a:ext cx="2478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增加結束符號的機率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28553FB-B41D-353E-F106-95ED5FDA0CC4}"/>
              </a:ext>
            </a:extLst>
          </p:cNvPr>
          <p:cNvSpPr txBox="1"/>
          <p:nvPr/>
        </p:nvSpPr>
        <p:spPr>
          <a:xfrm>
            <a:off x="322268" y="2906049"/>
            <a:ext cx="236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手動改變符號出現的機率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E412192-D8E0-2810-5D68-AE1833CEBFEE}"/>
              </a:ext>
            </a:extLst>
          </p:cNvPr>
          <p:cNvSpPr txBox="1"/>
          <p:nvPr/>
        </p:nvSpPr>
        <p:spPr>
          <a:xfrm>
            <a:off x="322269" y="4006257"/>
            <a:ext cx="236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避免出現重複的符號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03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7BCCB-133C-173F-EFB6-F5C6D6807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6B3C4-F859-5AEB-E5F8-EDE79268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大型語言模型的學習歷程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0AAA8A8D-D8B2-E292-CA1D-20E33D44FD2D}"/>
              </a:ext>
            </a:extLst>
          </p:cNvPr>
          <p:cNvSpPr/>
          <p:nvPr/>
        </p:nvSpPr>
        <p:spPr>
          <a:xfrm>
            <a:off x="838200" y="2771775"/>
            <a:ext cx="2495550" cy="1657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Pre-train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05C4538-8C1E-EAC5-88C3-FCB729C1F9E9}"/>
              </a:ext>
            </a:extLst>
          </p:cNvPr>
          <p:cNvSpPr/>
          <p:nvPr/>
        </p:nvSpPr>
        <p:spPr>
          <a:xfrm>
            <a:off x="4695825" y="2771775"/>
            <a:ext cx="2495550" cy="1657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SFT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352E799-CC89-5FBC-0046-B45131D61B14}"/>
              </a:ext>
            </a:extLst>
          </p:cNvPr>
          <p:cNvSpPr/>
          <p:nvPr/>
        </p:nvSpPr>
        <p:spPr>
          <a:xfrm>
            <a:off x="8686800" y="2771775"/>
            <a:ext cx="2495550" cy="1657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RLHF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3F0DD83-3517-8382-182E-231410F04B01}"/>
              </a:ext>
            </a:extLst>
          </p:cNvPr>
          <p:cNvSpPr txBox="1"/>
          <p:nvPr/>
        </p:nvSpPr>
        <p:spPr>
          <a:xfrm>
            <a:off x="4124325" y="4564062"/>
            <a:ext cx="363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(Supervised Fine-Tuning)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0E0903C-0F9D-E54D-3586-221F389D32F9}"/>
              </a:ext>
            </a:extLst>
          </p:cNvPr>
          <p:cNvSpPr txBox="1"/>
          <p:nvPr/>
        </p:nvSpPr>
        <p:spPr>
          <a:xfrm>
            <a:off x="8096250" y="4485907"/>
            <a:ext cx="363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(Reinforcement Learning with Human Feedback)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D97F6739-7324-AE67-4607-DBA41A8D37C6}"/>
              </a:ext>
            </a:extLst>
          </p:cNvPr>
          <p:cNvCxnSpPr/>
          <p:nvPr/>
        </p:nvCxnSpPr>
        <p:spPr>
          <a:xfrm>
            <a:off x="3500437" y="3619500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15781AE-431C-DFD0-5358-CA883AB9215C}"/>
              </a:ext>
            </a:extLst>
          </p:cNvPr>
          <p:cNvCxnSpPr/>
          <p:nvPr/>
        </p:nvCxnSpPr>
        <p:spPr>
          <a:xfrm>
            <a:off x="7329487" y="3619500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D06B03D-BDFC-B650-2ACF-177318EA35D1}"/>
              </a:ext>
            </a:extLst>
          </p:cNvPr>
          <p:cNvSpPr txBox="1"/>
          <p:nvPr/>
        </p:nvSpPr>
        <p:spPr>
          <a:xfrm>
            <a:off x="6324599" y="1679437"/>
            <a:ext cx="314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你應該如何回應</a:t>
            </a:r>
          </a:p>
        </p:txBody>
      </p:sp>
      <p:sp>
        <p:nvSpPr>
          <p:cNvPr id="14" name="右大括弧 13">
            <a:extLst>
              <a:ext uri="{FF2B5EF4-FFF2-40B4-BE49-F238E27FC236}">
                <a16:creationId xmlns:a16="http://schemas.microsoft.com/office/drawing/2014/main" id="{38A0CC3E-5E9E-3B31-6286-F8BB1F97C330}"/>
              </a:ext>
            </a:extLst>
          </p:cNvPr>
          <p:cNvSpPr/>
          <p:nvPr/>
        </p:nvSpPr>
        <p:spPr>
          <a:xfrm rot="16200000">
            <a:off x="7751117" y="-1077924"/>
            <a:ext cx="461664" cy="7124702"/>
          </a:xfrm>
          <a:prstGeom prst="rightBrace">
            <a:avLst>
              <a:gd name="adj1" fmla="val 4355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B9BF872-C190-8426-F7F7-C7E5608A25AF}"/>
              </a:ext>
            </a:extLst>
          </p:cNvPr>
          <p:cNvSpPr txBox="1"/>
          <p:nvPr/>
        </p:nvSpPr>
        <p:spPr>
          <a:xfrm>
            <a:off x="8636793" y="1198928"/>
            <a:ext cx="185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Alignment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527D151-69BC-A176-C025-20A5070519B2}"/>
              </a:ext>
            </a:extLst>
          </p:cNvPr>
          <p:cNvSpPr txBox="1"/>
          <p:nvPr/>
        </p:nvSpPr>
        <p:spPr>
          <a:xfrm>
            <a:off x="4695825" y="5237471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人類提供標準答案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EA14AB8-1803-E69D-DE08-CDEA17E3EFB5}"/>
              </a:ext>
            </a:extLst>
          </p:cNvPr>
          <p:cNvSpPr txBox="1"/>
          <p:nvPr/>
        </p:nvSpPr>
        <p:spPr>
          <a:xfrm>
            <a:off x="8655842" y="5237471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人類僅提供回饋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159CEE3-B0E5-8C94-C875-9DA7B737BBDF}"/>
              </a:ext>
            </a:extLst>
          </p:cNvPr>
          <p:cNvSpPr txBox="1"/>
          <p:nvPr/>
        </p:nvSpPr>
        <p:spPr>
          <a:xfrm>
            <a:off x="585787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學齡前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C9E1084-287E-433F-1D9B-28D54D2D2179}"/>
              </a:ext>
            </a:extLst>
          </p:cNvPr>
          <p:cNvSpPr txBox="1"/>
          <p:nvPr/>
        </p:nvSpPr>
        <p:spPr>
          <a:xfrm>
            <a:off x="4429125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上學校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634B819-059F-DF5E-3A47-F5A1699E093D}"/>
              </a:ext>
            </a:extLst>
          </p:cNvPr>
          <p:cNvSpPr txBox="1"/>
          <p:nvPr/>
        </p:nvSpPr>
        <p:spPr>
          <a:xfrm>
            <a:off x="8541542" y="5969655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出社會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68CAA51A-BA1F-A1B0-20A8-EB9C10A84284}"/>
              </a:ext>
            </a:extLst>
          </p:cNvPr>
          <p:cNvSpPr/>
          <p:nvPr/>
        </p:nvSpPr>
        <p:spPr>
          <a:xfrm>
            <a:off x="8185649" y="2622841"/>
            <a:ext cx="3520575" cy="3928521"/>
          </a:xfrm>
          <a:prstGeom prst="roundRect">
            <a:avLst>
              <a:gd name="adj" fmla="val 761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3068E54-15E9-39BC-B591-332C9BFB78E3}"/>
              </a:ext>
            </a:extLst>
          </p:cNvPr>
          <p:cNvSpPr txBox="1"/>
          <p:nvPr/>
        </p:nvSpPr>
        <p:spPr>
          <a:xfrm>
            <a:off x="902492" y="2131874"/>
            <a:ext cx="249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熟悉人類語言</a:t>
            </a:r>
          </a:p>
        </p:txBody>
      </p:sp>
    </p:spTree>
    <p:extLst>
      <p:ext uri="{BB962C8B-B14F-4D97-AF65-F5344CB8AC3E}">
        <p14:creationId xmlns:p14="http://schemas.microsoft.com/office/powerpoint/2010/main" val="163757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F5FA525-D677-3446-B1BE-4A4E0CE7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0606384" cy="4351338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CBA160AB-E502-E974-68F6-F4A70BFA3B06}"/>
              </a:ext>
            </a:extLst>
          </p:cNvPr>
          <p:cNvSpPr/>
          <p:nvPr/>
        </p:nvSpPr>
        <p:spPr>
          <a:xfrm>
            <a:off x="1451765" y="4786861"/>
            <a:ext cx="489098" cy="4465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7DB97AE-4AE1-61AD-C53F-0C377E2C306F}"/>
              </a:ext>
            </a:extLst>
          </p:cNvPr>
          <p:cNvSpPr/>
          <p:nvPr/>
        </p:nvSpPr>
        <p:spPr>
          <a:xfrm>
            <a:off x="1974194" y="4801375"/>
            <a:ext cx="489098" cy="4465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79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E9F704-CE4C-7233-B288-D581B15B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人類參與角度：</a:t>
            </a:r>
            <a:r>
              <a:rPr lang="en-US" altLang="zh-TW" dirty="0"/>
              <a:t>Stage 2 vs Stage 3 </a:t>
            </a:r>
            <a:endParaRPr lang="zh-TW" altLang="en-US" dirty="0"/>
          </a:p>
        </p:txBody>
      </p:sp>
      <p:pic>
        <p:nvPicPr>
          <p:cNvPr id="6" name="圖形 5" descr="女教授 以實心填滿">
            <a:extLst>
              <a:ext uri="{FF2B5EF4-FFF2-40B4-BE49-F238E27FC236}">
                <a16:creationId xmlns:a16="http://schemas.microsoft.com/office/drawing/2014/main" id="{0AE44C5D-4A3C-B33B-4BF0-A7C8C28F0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7938" y="4335691"/>
            <a:ext cx="1311950" cy="1311950"/>
          </a:xfrm>
          <a:prstGeom prst="rect">
            <a:avLst/>
          </a:prstGeom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3C73165D-7F67-1443-FA18-991041EB55DD}"/>
              </a:ext>
            </a:extLst>
          </p:cNvPr>
          <p:cNvSpPr/>
          <p:nvPr/>
        </p:nvSpPr>
        <p:spPr>
          <a:xfrm>
            <a:off x="2498217" y="2510452"/>
            <a:ext cx="2932345" cy="1734250"/>
          </a:xfrm>
          <a:prstGeom prst="wedgeRoundRectCallout">
            <a:avLst>
              <a:gd name="adj1" fmla="val -48663"/>
              <a:gd name="adj2" fmla="val 80297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E41F2B5-52FB-4234-456D-5BE52B072723}"/>
              </a:ext>
            </a:extLst>
          </p:cNvPr>
          <p:cNvSpPr txBox="1"/>
          <p:nvPr/>
        </p:nvSpPr>
        <p:spPr>
          <a:xfrm>
            <a:off x="2653806" y="2592747"/>
            <a:ext cx="2743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台灣最高的山是哪座？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…..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4974F04-4625-8BCA-87BF-A533F254B816}"/>
              </a:ext>
            </a:extLst>
          </p:cNvPr>
          <p:cNvSpPr txBox="1"/>
          <p:nvPr/>
        </p:nvSpPr>
        <p:spPr>
          <a:xfrm>
            <a:off x="1170704" y="1590108"/>
            <a:ext cx="4214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Supervised</a:t>
            </a:r>
            <a:r>
              <a:rPr kumimoji="0" lang="en-US" altLang="zh-TW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Fine-tuning </a:t>
            </a:r>
            <a:endParaRPr kumimoji="0" lang="zh-TW" altLang="en-US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51BB844-15EC-9BF1-98B4-FB251080E9D4}"/>
              </a:ext>
            </a:extLst>
          </p:cNvPr>
          <p:cNvSpPr txBox="1"/>
          <p:nvPr/>
        </p:nvSpPr>
        <p:spPr>
          <a:xfrm>
            <a:off x="6689463" y="1590108"/>
            <a:ext cx="4214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RLHF</a:t>
            </a:r>
            <a:endParaRPr kumimoji="0" lang="zh-TW" altLang="en-US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6" name="圖形 15" descr="困惑的人 以實心填滿">
            <a:extLst>
              <a:ext uri="{FF2B5EF4-FFF2-40B4-BE49-F238E27FC236}">
                <a16:creationId xmlns:a16="http://schemas.microsoft.com/office/drawing/2014/main" id="{CEAD73CF-AA6B-3573-0EB9-555CE362B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5094" y="2538682"/>
            <a:ext cx="1311950" cy="1311950"/>
          </a:xfrm>
          <a:prstGeom prst="rect">
            <a:avLst/>
          </a:prstGeom>
        </p:spPr>
      </p:pic>
      <p:pic>
        <p:nvPicPr>
          <p:cNvPr id="17" name="Picture 2" descr="Image">
            <a:extLst>
              <a:ext uri="{FF2B5EF4-FFF2-40B4-BE49-F238E27FC236}">
                <a16:creationId xmlns:a16="http://schemas.microsoft.com/office/drawing/2014/main" id="{BB361EBB-ECA9-A7AD-5DC8-C8E69804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31" y="3458322"/>
            <a:ext cx="1166420" cy="11664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形 17" descr="困惑的人 以實心填滿">
            <a:extLst>
              <a:ext uri="{FF2B5EF4-FFF2-40B4-BE49-F238E27FC236}">
                <a16:creationId xmlns:a16="http://schemas.microsoft.com/office/drawing/2014/main" id="{F2D982A7-3B37-190B-8AA6-99BAAA300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5094" y="4385566"/>
            <a:ext cx="1311950" cy="1311950"/>
          </a:xfrm>
          <a:prstGeom prst="rect">
            <a:avLst/>
          </a:prstGeom>
        </p:spPr>
      </p:pic>
      <p:sp>
        <p:nvSpPr>
          <p:cNvPr id="19" name="語音泡泡: 圓角矩形 18">
            <a:extLst>
              <a:ext uri="{FF2B5EF4-FFF2-40B4-BE49-F238E27FC236}">
                <a16:creationId xmlns:a16="http://schemas.microsoft.com/office/drawing/2014/main" id="{F91BD866-3C11-35A0-6A39-494F4186A243}"/>
              </a:ext>
            </a:extLst>
          </p:cNvPr>
          <p:cNvSpPr/>
          <p:nvPr/>
        </p:nvSpPr>
        <p:spPr>
          <a:xfrm>
            <a:off x="7241282" y="3651187"/>
            <a:ext cx="2932345" cy="834074"/>
          </a:xfrm>
          <a:prstGeom prst="wedgeRoundRectCallout">
            <a:avLst>
              <a:gd name="adj1" fmla="val 61896"/>
              <a:gd name="adj2" fmla="val 1687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哈哈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你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知道嗎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語音泡泡: 圓角矩形 19">
            <a:extLst>
              <a:ext uri="{FF2B5EF4-FFF2-40B4-BE49-F238E27FC236}">
                <a16:creationId xmlns:a16="http://schemas.microsoft.com/office/drawing/2014/main" id="{52727DC3-E377-4AD3-D139-3B9566041423}"/>
              </a:ext>
            </a:extLst>
          </p:cNvPr>
          <p:cNvSpPr/>
          <p:nvPr/>
        </p:nvSpPr>
        <p:spPr>
          <a:xfrm>
            <a:off x="7618061" y="2382915"/>
            <a:ext cx="2932345" cy="962960"/>
          </a:xfrm>
          <a:prstGeom prst="wedgeRoundRectCallout">
            <a:avLst>
              <a:gd name="adj1" fmla="val -62270"/>
              <a:gd name="adj2" fmla="val 47494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D4BCEDE-8B33-3245-3BB7-BFF989A7F700}"/>
              </a:ext>
            </a:extLst>
          </p:cNvPr>
          <p:cNvSpPr txBox="1"/>
          <p:nvPr/>
        </p:nvSpPr>
        <p:spPr>
          <a:xfrm>
            <a:off x="7618061" y="2447704"/>
            <a:ext cx="272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台灣最高的山是哪座？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FCF8CB3-CAA3-94AF-0830-148250EBBB99}"/>
              </a:ext>
            </a:extLst>
          </p:cNvPr>
          <p:cNvSpPr txBox="1"/>
          <p:nvPr/>
        </p:nvSpPr>
        <p:spPr>
          <a:xfrm>
            <a:off x="1297938" y="5870498"/>
            <a:ext cx="399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人類比較辛苦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F45D166-60B5-0176-8A81-C530896A8FE7}"/>
              </a:ext>
            </a:extLst>
          </p:cNvPr>
          <p:cNvSpPr txBox="1"/>
          <p:nvPr/>
        </p:nvSpPr>
        <p:spPr>
          <a:xfrm>
            <a:off x="6981267" y="5909713"/>
            <a:ext cx="399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人類比較輕鬆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46EFE2-888B-A986-C0FC-DBE63E70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24" y="4723668"/>
            <a:ext cx="973848" cy="9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9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9" grpId="0" animBg="1"/>
      <p:bldP spid="20" grpId="0" animBg="1"/>
      <p:bldP spid="24" grpId="0"/>
      <p:bldP spid="25" grpId="0"/>
      <p:bldP spid="2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B941D2-E193-A29D-226D-90A8F38C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人類參與角度：</a:t>
            </a:r>
            <a:r>
              <a:rPr lang="en-US" altLang="zh-TW" dirty="0"/>
              <a:t>Stage 2 vs Stage 3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4DAAD1-223C-FD43-ED15-D8C5BE42E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有時候人類寫出正確答案不容易，但容易判斷好壞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7863598-3B2F-6F05-F34B-06154EDBF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96" y="2278765"/>
            <a:ext cx="7380596" cy="132556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ACCA61C-34C9-B1A3-7EF1-A47ADF9051FC}"/>
              </a:ext>
            </a:extLst>
          </p:cNvPr>
          <p:cNvSpPr txBox="1"/>
          <p:nvPr/>
        </p:nvSpPr>
        <p:spPr>
          <a:xfrm>
            <a:off x="1238260" y="3142662"/>
            <a:ext cx="204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ChatGPT 5.1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4F9179B-433B-9A6A-5CCB-E597ACC1F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992" y="3604327"/>
            <a:ext cx="4543778" cy="311074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7CF502A-DA33-F631-F153-2BA594DC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38" y="4403721"/>
            <a:ext cx="973848" cy="9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EC8C405-22FC-A314-04C3-C8179C434861}"/>
              </a:ext>
            </a:extLst>
          </p:cNvPr>
          <p:cNvSpPr txBox="1"/>
          <p:nvPr/>
        </p:nvSpPr>
        <p:spPr>
          <a:xfrm>
            <a:off x="8540150" y="5494674"/>
            <a:ext cx="207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律詩是八句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21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67672-9231-F9AA-E73C-45CF85032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153E31-77CD-1C08-FF89-8BD46571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Initialization </a:t>
            </a:r>
            <a:endParaRPr lang="zh-TW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4D491A5-156F-751F-28FC-D86B1B01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65" y="4583920"/>
            <a:ext cx="1328292" cy="13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FB7CDF9-3101-2BCE-7FCA-AC730C2C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65" y="1609934"/>
            <a:ext cx="1328292" cy="13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DD6F05-1C6B-12A0-147C-1406C5BC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06" y="45978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64E1280-F2F9-BD45-763E-EE7F61A91375}"/>
              </a:ext>
            </a:extLst>
          </p:cNvPr>
          <p:cNvCxnSpPr/>
          <p:nvPr/>
        </p:nvCxnSpPr>
        <p:spPr>
          <a:xfrm>
            <a:off x="5339606" y="5248066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CD59C0B-8289-1072-F3E0-A70E5FB9F44C}"/>
              </a:ext>
            </a:extLst>
          </p:cNvPr>
          <p:cNvCxnSpPr/>
          <p:nvPr/>
        </p:nvCxnSpPr>
        <p:spPr>
          <a:xfrm>
            <a:off x="7854206" y="5248066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A70AE03-66EF-F0E7-EE2C-935294F92039}"/>
              </a:ext>
            </a:extLst>
          </p:cNvPr>
          <p:cNvSpPr txBox="1"/>
          <p:nvPr/>
        </p:nvSpPr>
        <p:spPr>
          <a:xfrm>
            <a:off x="8711455" y="5019273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Bird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C6F4CDC-D647-6B27-2533-2A39FE835C15}"/>
              </a:ext>
            </a:extLst>
          </p:cNvPr>
          <p:cNvCxnSpPr/>
          <p:nvPr/>
        </p:nvCxnSpPr>
        <p:spPr>
          <a:xfrm>
            <a:off x="5301506" y="2293130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CBBE8BE-AA29-A045-86EC-ACBDEC98C5A1}"/>
              </a:ext>
            </a:extLst>
          </p:cNvPr>
          <p:cNvCxnSpPr/>
          <p:nvPr/>
        </p:nvCxnSpPr>
        <p:spPr>
          <a:xfrm>
            <a:off x="7816106" y="2293130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32734C-A1E9-34A4-ABEF-F73A6C27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29447" y="18194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E47D3629-33AD-248D-7406-9A92E7D617FC}"/>
              </a:ext>
            </a:extLst>
          </p:cNvPr>
          <p:cNvSpPr txBox="1"/>
          <p:nvPr/>
        </p:nvSpPr>
        <p:spPr>
          <a:xfrm>
            <a:off x="8654306" y="2062297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180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810636D3-25A4-21D0-7134-8E602E9D87B6}"/>
              </a:ext>
            </a:extLst>
          </p:cNvPr>
          <p:cNvCxnSpPr>
            <a:cxnSpLocks/>
          </p:cNvCxnSpPr>
          <p:nvPr/>
        </p:nvCxnSpPr>
        <p:spPr>
          <a:xfrm>
            <a:off x="7018611" y="3156721"/>
            <a:ext cx="0" cy="119562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E6E0C3E-7B5F-BF95-B9E4-4DCC670E5DA5}"/>
              </a:ext>
            </a:extLst>
          </p:cNvPr>
          <p:cNvSpPr txBox="1"/>
          <p:nvPr/>
        </p:nvSpPr>
        <p:spPr>
          <a:xfrm>
            <a:off x="7111255" y="3445981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Initialization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75221FF-84F0-EC90-A69C-FE9C4A70A3DB}"/>
              </a:ext>
            </a:extLst>
          </p:cNvPr>
          <p:cNvSpPr txBox="1"/>
          <p:nvPr/>
        </p:nvSpPr>
        <p:spPr>
          <a:xfrm>
            <a:off x="6068699" y="96000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Pretext Task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DC76701-8CC4-E3B8-6C8D-7C67B4CE2A1C}"/>
              </a:ext>
            </a:extLst>
          </p:cNvPr>
          <p:cNvSpPr txBox="1"/>
          <p:nvPr/>
        </p:nvSpPr>
        <p:spPr>
          <a:xfrm>
            <a:off x="5638804" y="5969653"/>
            <a:ext cx="314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Downstream Task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B6C4C8A5-D8A3-3CF4-267F-572187A63171}"/>
              </a:ext>
            </a:extLst>
          </p:cNvPr>
          <p:cNvSpPr/>
          <p:nvPr/>
        </p:nvSpPr>
        <p:spPr>
          <a:xfrm>
            <a:off x="9587756" y="452370"/>
            <a:ext cx="1766043" cy="988452"/>
          </a:xfrm>
          <a:prstGeom prst="roundRect">
            <a:avLst/>
          </a:prstGeom>
          <a:solidFill>
            <a:srgbClr val="196B2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SFT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44A92131-76FF-8C60-9708-77E62BCD8472}"/>
              </a:ext>
            </a:extLst>
          </p:cNvPr>
          <p:cNvCxnSpPr>
            <a:cxnSpLocks/>
          </p:cNvCxnSpPr>
          <p:nvPr/>
        </p:nvCxnSpPr>
        <p:spPr>
          <a:xfrm flipH="1">
            <a:off x="7897516" y="4048422"/>
            <a:ext cx="1529230" cy="81000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E8E95E07-F6EA-FB7B-DD1F-BA891D629191}"/>
              </a:ext>
            </a:extLst>
          </p:cNvPr>
          <p:cNvCxnSpPr>
            <a:cxnSpLocks/>
          </p:cNvCxnSpPr>
          <p:nvPr/>
        </p:nvCxnSpPr>
        <p:spPr>
          <a:xfrm flipH="1">
            <a:off x="7816106" y="1057474"/>
            <a:ext cx="1529230" cy="81000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1D295F19-017D-21FF-266D-F395441AA7FC}"/>
              </a:ext>
            </a:extLst>
          </p:cNvPr>
          <p:cNvSpPr/>
          <p:nvPr/>
        </p:nvSpPr>
        <p:spPr>
          <a:xfrm>
            <a:off x="9587756" y="3554196"/>
            <a:ext cx="1712294" cy="988452"/>
          </a:xfrm>
          <a:prstGeom prst="roundRect">
            <a:avLst/>
          </a:prstGeom>
          <a:solidFill>
            <a:srgbClr val="0F9E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RLHF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1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97789B-F704-00C7-D92B-42330523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機器學習角度： </a:t>
            </a:r>
            <a:r>
              <a:rPr lang="en-US" altLang="zh-TW" dirty="0"/>
              <a:t>Stage 1&amp;2 vs Stage 3 </a:t>
            </a:r>
            <a:endParaRPr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FAF8BD3-A4C0-0828-B606-2C3CA92A1B33}"/>
              </a:ext>
            </a:extLst>
          </p:cNvPr>
          <p:cNvGrpSpPr/>
          <p:nvPr/>
        </p:nvGrpSpPr>
        <p:grpSpPr>
          <a:xfrm>
            <a:off x="3792245" y="2487219"/>
            <a:ext cx="3600450" cy="927916"/>
            <a:chOff x="2038350" y="3475073"/>
            <a:chExt cx="3600450" cy="927916"/>
          </a:xfrm>
        </p:grpSpPr>
        <p:sp>
          <p:nvSpPr>
            <p:cNvPr id="4" name="矩形: 圓角 3">
              <a:extLst>
                <a:ext uri="{FF2B5EF4-FFF2-40B4-BE49-F238E27FC236}">
                  <a16:creationId xmlns:a16="http://schemas.microsoft.com/office/drawing/2014/main" id="{A9BABA46-888D-C61E-6CF4-DA32119406F4}"/>
                </a:ext>
              </a:extLst>
            </p:cNvPr>
            <p:cNvSpPr/>
            <p:nvPr/>
          </p:nvSpPr>
          <p:spPr>
            <a:xfrm>
              <a:off x="2961764" y="3475073"/>
              <a:ext cx="1738353" cy="92791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語言模型</a:t>
              </a:r>
              <a:endParaRPr lang="en-US" altLang="zh-TW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6D9AD84C-5C9A-0C7C-212D-E2461A6BEA53}"/>
                </a:ext>
              </a:extLst>
            </p:cNvPr>
            <p:cNvCxnSpPr>
              <a:cxnSpLocks/>
            </p:cNvCxnSpPr>
            <p:nvPr/>
          </p:nvCxnSpPr>
          <p:spPr>
            <a:xfrm>
              <a:off x="2038350" y="3938598"/>
              <a:ext cx="8763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CE64C88C-E0DF-9FA3-F130-C7BF92C84288}"/>
                </a:ext>
              </a:extLst>
            </p:cNvPr>
            <p:cNvCxnSpPr>
              <a:cxnSpLocks/>
            </p:cNvCxnSpPr>
            <p:nvPr/>
          </p:nvCxnSpPr>
          <p:spPr>
            <a:xfrm>
              <a:off x="4817870" y="3938598"/>
              <a:ext cx="82093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33C4DE-7E4D-4530-C9AF-4C8EDBDD0FE6}"/>
              </a:ext>
            </a:extLst>
          </p:cNvPr>
          <p:cNvSpPr txBox="1"/>
          <p:nvPr/>
        </p:nvSpPr>
        <p:spPr>
          <a:xfrm>
            <a:off x="838200" y="1584226"/>
            <a:ext cx="6422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Stage 1 &amp; 2:</a:t>
            </a:r>
            <a:endParaRPr lang="zh-TW" altLang="en-US" sz="28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54CACC4-436C-6F40-13D7-2E3120438911}"/>
              </a:ext>
            </a:extLst>
          </p:cNvPr>
          <p:cNvSpPr txBox="1"/>
          <p:nvPr/>
        </p:nvSpPr>
        <p:spPr>
          <a:xfrm>
            <a:off x="456754" y="2719911"/>
            <a:ext cx="333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579D5A1-158C-4F89-3C5A-27EA07CFDE4F}"/>
              </a:ext>
            </a:extLst>
          </p:cNvPr>
          <p:cNvSpPr txBox="1"/>
          <p:nvPr/>
        </p:nvSpPr>
        <p:spPr>
          <a:xfrm>
            <a:off x="7510967" y="2731385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FFEC1F2-956E-6B94-DC38-274E047BFDFF}"/>
              </a:ext>
            </a:extLst>
          </p:cNvPr>
          <p:cNvSpPr txBox="1"/>
          <p:nvPr/>
        </p:nvSpPr>
        <p:spPr>
          <a:xfrm>
            <a:off x="9707924" y="2731384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85C9B786-8393-B27E-D049-DF46666ABF51}"/>
              </a:ext>
            </a:extLst>
          </p:cNvPr>
          <p:cNvCxnSpPr>
            <a:cxnSpLocks/>
          </p:cNvCxnSpPr>
          <p:nvPr/>
        </p:nvCxnSpPr>
        <p:spPr>
          <a:xfrm>
            <a:off x="8282761" y="2950743"/>
            <a:ext cx="136987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0A49BE3-C389-9838-2DC5-1B1F3A6C5F72}"/>
              </a:ext>
            </a:extLst>
          </p:cNvPr>
          <p:cNvSpPr txBox="1"/>
          <p:nvPr/>
        </p:nvSpPr>
        <p:spPr>
          <a:xfrm>
            <a:off x="3046563" y="1542268"/>
            <a:ext cx="609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(Self-)Supervised Learning </a:t>
            </a:r>
            <a:endParaRPr lang="zh-TW" altLang="en-US" sz="28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30636B5-A12F-3B47-A5B4-31DCBD0A9315}"/>
              </a:ext>
            </a:extLst>
          </p:cNvPr>
          <p:cNvSpPr txBox="1"/>
          <p:nvPr/>
        </p:nvSpPr>
        <p:spPr>
          <a:xfrm>
            <a:off x="7903859" y="1615004"/>
            <a:ext cx="4024905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9621D049-FA63-57DF-B82D-CD65440A85D4}"/>
              </a:ext>
            </a:extLst>
          </p:cNvPr>
          <p:cNvGrpSpPr/>
          <p:nvPr/>
        </p:nvGrpSpPr>
        <p:grpSpPr>
          <a:xfrm>
            <a:off x="3792245" y="3555455"/>
            <a:ext cx="3600450" cy="927916"/>
            <a:chOff x="2038350" y="3475073"/>
            <a:chExt cx="3600450" cy="927916"/>
          </a:xfrm>
        </p:grpSpPr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87EC62B7-67AD-8717-96F8-A5EEE071368B}"/>
                </a:ext>
              </a:extLst>
            </p:cNvPr>
            <p:cNvSpPr/>
            <p:nvPr/>
          </p:nvSpPr>
          <p:spPr>
            <a:xfrm>
              <a:off x="2961764" y="3475073"/>
              <a:ext cx="1738353" cy="92791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語言模型</a:t>
              </a:r>
              <a:endParaRPr lang="en-US" altLang="zh-TW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F75197A3-79B7-01C8-660F-649F0D4F85A8}"/>
                </a:ext>
              </a:extLst>
            </p:cNvPr>
            <p:cNvCxnSpPr>
              <a:cxnSpLocks/>
            </p:cNvCxnSpPr>
            <p:nvPr/>
          </p:nvCxnSpPr>
          <p:spPr>
            <a:xfrm>
              <a:off x="2038350" y="3938598"/>
              <a:ext cx="8763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9CA3A44D-B76A-C342-DF6E-C9BFA1DFB035}"/>
                </a:ext>
              </a:extLst>
            </p:cNvPr>
            <p:cNvCxnSpPr>
              <a:cxnSpLocks/>
            </p:cNvCxnSpPr>
            <p:nvPr/>
          </p:nvCxnSpPr>
          <p:spPr>
            <a:xfrm>
              <a:off x="4817870" y="3938598"/>
              <a:ext cx="82093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345BE5CF-8929-990B-BC8F-EDB0242CE10E}"/>
              </a:ext>
            </a:extLst>
          </p:cNvPr>
          <p:cNvSpPr txBox="1"/>
          <p:nvPr/>
        </p:nvSpPr>
        <p:spPr>
          <a:xfrm>
            <a:off x="-511164" y="3788147"/>
            <a:ext cx="430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680BF425-F916-DC93-AA0C-44278C26237F}"/>
              </a:ext>
            </a:extLst>
          </p:cNvPr>
          <p:cNvSpPr txBox="1"/>
          <p:nvPr/>
        </p:nvSpPr>
        <p:spPr>
          <a:xfrm>
            <a:off x="7510967" y="3799621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88193263-8C3D-E4B5-B4A9-CF1BD4A494B9}"/>
              </a:ext>
            </a:extLst>
          </p:cNvPr>
          <p:cNvSpPr txBox="1"/>
          <p:nvPr/>
        </p:nvSpPr>
        <p:spPr>
          <a:xfrm>
            <a:off x="9707924" y="3775510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</a:t>
            </a:r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AEFB551B-B8D5-53E1-74F4-40D3798EBF1A}"/>
              </a:ext>
            </a:extLst>
          </p:cNvPr>
          <p:cNvCxnSpPr>
            <a:cxnSpLocks/>
          </p:cNvCxnSpPr>
          <p:nvPr/>
        </p:nvCxnSpPr>
        <p:spPr>
          <a:xfrm>
            <a:off x="8282761" y="4018979"/>
            <a:ext cx="136987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BC89DAB6-85FE-E67C-88DC-272802274A02}"/>
              </a:ext>
            </a:extLst>
          </p:cNvPr>
          <p:cNvGrpSpPr/>
          <p:nvPr/>
        </p:nvGrpSpPr>
        <p:grpSpPr>
          <a:xfrm>
            <a:off x="3784611" y="4609575"/>
            <a:ext cx="3600450" cy="927916"/>
            <a:chOff x="2038350" y="3475073"/>
            <a:chExt cx="3600450" cy="927916"/>
          </a:xfrm>
        </p:grpSpPr>
        <p:sp>
          <p:nvSpPr>
            <p:cNvPr id="42" name="矩形: 圓角 41">
              <a:extLst>
                <a:ext uri="{FF2B5EF4-FFF2-40B4-BE49-F238E27FC236}">
                  <a16:creationId xmlns:a16="http://schemas.microsoft.com/office/drawing/2014/main" id="{1C207EF2-0082-92BF-FFA0-623FB7EB65EC}"/>
                </a:ext>
              </a:extLst>
            </p:cNvPr>
            <p:cNvSpPr/>
            <p:nvPr/>
          </p:nvSpPr>
          <p:spPr>
            <a:xfrm>
              <a:off x="2961764" y="3475073"/>
              <a:ext cx="1738353" cy="92791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語言模型</a:t>
              </a:r>
              <a:endParaRPr lang="en-US" altLang="zh-TW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36002080-484E-8C9B-839F-0290A5107906}"/>
                </a:ext>
              </a:extLst>
            </p:cNvPr>
            <p:cNvCxnSpPr>
              <a:cxnSpLocks/>
            </p:cNvCxnSpPr>
            <p:nvPr/>
          </p:nvCxnSpPr>
          <p:spPr>
            <a:xfrm>
              <a:off x="2038350" y="3938598"/>
              <a:ext cx="8763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DE062372-6B61-2090-3193-79BD22207024}"/>
                </a:ext>
              </a:extLst>
            </p:cNvPr>
            <p:cNvCxnSpPr>
              <a:cxnSpLocks/>
            </p:cNvCxnSpPr>
            <p:nvPr/>
          </p:nvCxnSpPr>
          <p:spPr>
            <a:xfrm>
              <a:off x="4817870" y="3938598"/>
              <a:ext cx="82093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FE2CE576-A4BE-40C1-1F98-B71E051164CE}"/>
              </a:ext>
            </a:extLst>
          </p:cNvPr>
          <p:cNvSpPr txBox="1"/>
          <p:nvPr/>
        </p:nvSpPr>
        <p:spPr>
          <a:xfrm>
            <a:off x="-41562" y="4842267"/>
            <a:ext cx="382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F572B1FB-35B1-50BD-437F-5743BEDBD079}"/>
              </a:ext>
            </a:extLst>
          </p:cNvPr>
          <p:cNvSpPr txBox="1"/>
          <p:nvPr/>
        </p:nvSpPr>
        <p:spPr>
          <a:xfrm>
            <a:off x="7503333" y="4853741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3202DFA-3BF8-50B0-1584-818A83786FEF}"/>
              </a:ext>
            </a:extLst>
          </p:cNvPr>
          <p:cNvSpPr txBox="1"/>
          <p:nvPr/>
        </p:nvSpPr>
        <p:spPr>
          <a:xfrm>
            <a:off x="9707924" y="4853740"/>
            <a:ext cx="124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[END]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AFB24CF7-4BFB-49F3-1B89-C1C4B2015145}"/>
              </a:ext>
            </a:extLst>
          </p:cNvPr>
          <p:cNvCxnSpPr>
            <a:cxnSpLocks/>
          </p:cNvCxnSpPr>
          <p:nvPr/>
        </p:nvCxnSpPr>
        <p:spPr>
          <a:xfrm>
            <a:off x="8275127" y="5073099"/>
            <a:ext cx="136987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043789D3-C3DD-1C1C-959B-81B705158240}"/>
              </a:ext>
            </a:extLst>
          </p:cNvPr>
          <p:cNvSpPr txBox="1"/>
          <p:nvPr/>
        </p:nvSpPr>
        <p:spPr>
          <a:xfrm>
            <a:off x="7903859" y="2122680"/>
            <a:ext cx="4024905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教我做壞事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EB7B3F00-EE5C-BE5D-B0FE-8759D24E81F3}"/>
                  </a:ext>
                </a:extLst>
              </p:cNvPr>
              <p:cNvSpPr txBox="1"/>
              <p:nvPr/>
            </p:nvSpPr>
            <p:spPr>
              <a:xfrm>
                <a:off x="8844710" y="3058189"/>
                <a:ext cx="2957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EB7B3F00-EE5C-BE5D-B0FE-8759D24E8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10" y="3058189"/>
                <a:ext cx="295787" cy="369332"/>
              </a:xfrm>
              <a:prstGeom prst="rect">
                <a:avLst/>
              </a:prstGeom>
              <a:blipFill>
                <a:blip r:embed="rId3"/>
                <a:stretch>
                  <a:fillRect l="-27083" r="-10417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B4ECB5B2-8F2B-C56C-38C6-8C9E06B3F3BA}"/>
                  </a:ext>
                </a:extLst>
              </p:cNvPr>
              <p:cNvSpPr txBox="1"/>
              <p:nvPr/>
            </p:nvSpPr>
            <p:spPr>
              <a:xfrm>
                <a:off x="8868302" y="4176707"/>
                <a:ext cx="302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B4ECB5B2-8F2B-C56C-38C6-8C9E06B3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302" y="4176707"/>
                <a:ext cx="302903" cy="369332"/>
              </a:xfrm>
              <a:prstGeom prst="rect">
                <a:avLst/>
              </a:prstGeom>
              <a:blipFill>
                <a:blip r:embed="rId4"/>
                <a:stretch>
                  <a:fillRect l="-26531" r="-10204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1AED0A76-17B6-04D9-3F30-2254CAF483C0}"/>
                  </a:ext>
                </a:extLst>
              </p:cNvPr>
              <p:cNvSpPr txBox="1"/>
              <p:nvPr/>
            </p:nvSpPr>
            <p:spPr>
              <a:xfrm>
                <a:off x="8868303" y="5171249"/>
                <a:ext cx="302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1AED0A76-17B6-04D9-3F30-2254CAF48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303" y="5171249"/>
                <a:ext cx="302903" cy="369332"/>
              </a:xfrm>
              <a:prstGeom prst="rect">
                <a:avLst/>
              </a:prstGeom>
              <a:blipFill>
                <a:blip r:embed="rId5"/>
                <a:stretch>
                  <a:fillRect l="-26531" r="-10204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A08A848C-5389-4B27-2F78-38326E80255A}"/>
                  </a:ext>
                </a:extLst>
              </p:cNvPr>
              <p:cNvSpPr txBox="1"/>
              <p:nvPr/>
            </p:nvSpPr>
            <p:spPr>
              <a:xfrm>
                <a:off x="10445212" y="3175707"/>
                <a:ext cx="15039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A08A848C-5389-4B27-2F78-38326E802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212" y="3175707"/>
                <a:ext cx="1503937" cy="1045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群組 54">
            <a:extLst>
              <a:ext uri="{FF2B5EF4-FFF2-40B4-BE49-F238E27FC236}">
                <a16:creationId xmlns:a16="http://schemas.microsoft.com/office/drawing/2014/main" id="{F4283E9E-CABC-472E-20F5-00E699F3B138}"/>
              </a:ext>
            </a:extLst>
          </p:cNvPr>
          <p:cNvGrpSpPr/>
          <p:nvPr/>
        </p:nvGrpSpPr>
        <p:grpSpPr>
          <a:xfrm>
            <a:off x="3784611" y="5655118"/>
            <a:ext cx="3600450" cy="927916"/>
            <a:chOff x="2038350" y="3475073"/>
            <a:chExt cx="3600450" cy="927916"/>
          </a:xfrm>
        </p:grpSpPr>
        <p:sp>
          <p:nvSpPr>
            <p:cNvPr id="56" name="矩形: 圓角 55">
              <a:extLst>
                <a:ext uri="{FF2B5EF4-FFF2-40B4-BE49-F238E27FC236}">
                  <a16:creationId xmlns:a16="http://schemas.microsoft.com/office/drawing/2014/main" id="{8C03946B-8AD7-B34D-9254-47A3294DCA8D}"/>
                </a:ext>
              </a:extLst>
            </p:cNvPr>
            <p:cNvSpPr/>
            <p:nvPr/>
          </p:nvSpPr>
          <p:spPr>
            <a:xfrm>
              <a:off x="2961764" y="3475073"/>
              <a:ext cx="1738353" cy="92791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2400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語言模型</a:t>
              </a:r>
              <a:endParaRPr lang="en-US" altLang="zh-TW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E8B1E26B-78D2-20EF-E7B8-DE7E82C5E358}"/>
                </a:ext>
              </a:extLst>
            </p:cNvPr>
            <p:cNvCxnSpPr>
              <a:cxnSpLocks/>
            </p:cNvCxnSpPr>
            <p:nvPr/>
          </p:nvCxnSpPr>
          <p:spPr>
            <a:xfrm>
              <a:off x="2038350" y="3938598"/>
              <a:ext cx="8763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8" name="直線單箭頭接點 57">
              <a:extLst>
                <a:ext uri="{FF2B5EF4-FFF2-40B4-BE49-F238E27FC236}">
                  <a16:creationId xmlns:a16="http://schemas.microsoft.com/office/drawing/2014/main" id="{B1F2B2C4-E7EB-2C31-F10E-E42C4E05DFCE}"/>
                </a:ext>
              </a:extLst>
            </p:cNvPr>
            <p:cNvCxnSpPr>
              <a:cxnSpLocks/>
            </p:cNvCxnSpPr>
            <p:nvPr/>
          </p:nvCxnSpPr>
          <p:spPr>
            <a:xfrm>
              <a:off x="4817870" y="3938598"/>
              <a:ext cx="82093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926A4520-17EA-6AF4-E42E-8B244904D124}"/>
              </a:ext>
            </a:extLst>
          </p:cNvPr>
          <p:cNvSpPr txBox="1"/>
          <p:nvPr/>
        </p:nvSpPr>
        <p:spPr>
          <a:xfrm>
            <a:off x="449120" y="5887810"/>
            <a:ext cx="333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教我做壞事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9E9E67A9-EEC1-19AF-CB8E-2A47BA23591D}"/>
              </a:ext>
            </a:extLst>
          </p:cNvPr>
          <p:cNvSpPr txBox="1"/>
          <p:nvPr/>
        </p:nvSpPr>
        <p:spPr>
          <a:xfrm>
            <a:off x="7503333" y="5899284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8FA56162-399D-40C4-F673-2422BBA56422}"/>
              </a:ext>
            </a:extLst>
          </p:cNvPr>
          <p:cNvSpPr txBox="1"/>
          <p:nvPr/>
        </p:nvSpPr>
        <p:spPr>
          <a:xfrm>
            <a:off x="9707924" y="5899283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A7A9C20D-F727-612C-09CF-A92F917CBA37}"/>
              </a:ext>
            </a:extLst>
          </p:cNvPr>
          <p:cNvCxnSpPr>
            <a:cxnSpLocks/>
          </p:cNvCxnSpPr>
          <p:nvPr/>
        </p:nvCxnSpPr>
        <p:spPr>
          <a:xfrm>
            <a:off x="8275127" y="6118642"/>
            <a:ext cx="136987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27B9504-B017-3146-5EF4-1DA910D53735}"/>
                  </a:ext>
                </a:extLst>
              </p:cNvPr>
              <p:cNvSpPr txBox="1"/>
              <p:nvPr/>
            </p:nvSpPr>
            <p:spPr>
              <a:xfrm>
                <a:off x="8868303" y="6216792"/>
                <a:ext cx="302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27B9504-B017-3146-5EF4-1DA910D53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303" y="6216792"/>
                <a:ext cx="302903" cy="369332"/>
              </a:xfrm>
              <a:prstGeom prst="rect">
                <a:avLst/>
              </a:prstGeom>
              <a:blipFill>
                <a:blip r:embed="rId7"/>
                <a:stretch>
                  <a:fillRect l="-26531" r="-10204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27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4" grpId="0"/>
      <p:bldP spid="32" grpId="0"/>
      <p:bldP spid="37" grpId="0"/>
      <p:bldP spid="38" grpId="0"/>
      <p:bldP spid="39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9" grpId="0"/>
      <p:bldP spid="60" grpId="0"/>
      <p:bldP spid="61" grpId="0"/>
      <p:bldP spid="6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3CCF8-81B9-20C4-E996-18E9FCEFB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473D273A-B36C-8C8C-6C6F-E3063A1172D5}"/>
              </a:ext>
            </a:extLst>
          </p:cNvPr>
          <p:cNvSpPr/>
          <p:nvPr/>
        </p:nvSpPr>
        <p:spPr>
          <a:xfrm>
            <a:off x="5767646" y="780882"/>
            <a:ext cx="1738353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930198D1-A74D-C09B-A047-84690AC4FA5F}"/>
              </a:ext>
            </a:extLst>
          </p:cNvPr>
          <p:cNvCxnSpPr>
            <a:cxnSpLocks/>
          </p:cNvCxnSpPr>
          <p:nvPr/>
        </p:nvCxnSpPr>
        <p:spPr>
          <a:xfrm>
            <a:off x="4844232" y="1244407"/>
            <a:ext cx="8763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D1707FA-0A93-485D-966D-A47D0DA6E2A1}"/>
              </a:ext>
            </a:extLst>
          </p:cNvPr>
          <p:cNvCxnSpPr>
            <a:cxnSpLocks/>
          </p:cNvCxnSpPr>
          <p:nvPr/>
        </p:nvCxnSpPr>
        <p:spPr>
          <a:xfrm>
            <a:off x="7623752" y="1244407"/>
            <a:ext cx="82093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E8B0CB3-5F90-4659-9D59-43C265F27BFA}"/>
              </a:ext>
            </a:extLst>
          </p:cNvPr>
          <p:cNvSpPr txBox="1"/>
          <p:nvPr/>
        </p:nvSpPr>
        <p:spPr>
          <a:xfrm>
            <a:off x="411973" y="257662"/>
            <a:ext cx="6422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Stage 3:</a:t>
            </a:r>
            <a:endParaRPr lang="zh-TW" altLang="en-US" sz="28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32051B8-86E1-B0CE-B395-5F53FB7F8CFE}"/>
              </a:ext>
            </a:extLst>
          </p:cNvPr>
          <p:cNvSpPr txBox="1"/>
          <p:nvPr/>
        </p:nvSpPr>
        <p:spPr>
          <a:xfrm>
            <a:off x="1508741" y="1013574"/>
            <a:ext cx="333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C672E57-3E9D-B0BB-D0C8-7F2357493636}"/>
              </a:ext>
            </a:extLst>
          </p:cNvPr>
          <p:cNvSpPr txBox="1"/>
          <p:nvPr/>
        </p:nvSpPr>
        <p:spPr>
          <a:xfrm>
            <a:off x="8562954" y="1025048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48AAAB64-8AEB-4A23-87BF-EFC289570BBE}"/>
              </a:ext>
            </a:extLst>
          </p:cNvPr>
          <p:cNvSpPr/>
          <p:nvPr/>
        </p:nvSpPr>
        <p:spPr>
          <a:xfrm>
            <a:off x="5783584" y="2175977"/>
            <a:ext cx="1738353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1A59D5BE-6D15-E447-2D48-E83E07DDC3AA}"/>
              </a:ext>
            </a:extLst>
          </p:cNvPr>
          <p:cNvCxnSpPr>
            <a:cxnSpLocks/>
          </p:cNvCxnSpPr>
          <p:nvPr/>
        </p:nvCxnSpPr>
        <p:spPr>
          <a:xfrm>
            <a:off x="4860170" y="2639502"/>
            <a:ext cx="8763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34F7891B-8F7F-7F2C-276D-514ED17E4E8A}"/>
              </a:ext>
            </a:extLst>
          </p:cNvPr>
          <p:cNvCxnSpPr>
            <a:cxnSpLocks/>
          </p:cNvCxnSpPr>
          <p:nvPr/>
        </p:nvCxnSpPr>
        <p:spPr>
          <a:xfrm>
            <a:off x="7639690" y="2639502"/>
            <a:ext cx="82093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BD30817-FB87-D9F1-60A1-AAFDE653AE77}"/>
              </a:ext>
            </a:extLst>
          </p:cNvPr>
          <p:cNvSpPr txBox="1"/>
          <p:nvPr/>
        </p:nvSpPr>
        <p:spPr>
          <a:xfrm>
            <a:off x="1033997" y="2408669"/>
            <a:ext cx="382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3F272168-02B9-85A5-0AD2-C0E02650CAA4}"/>
              </a:ext>
            </a:extLst>
          </p:cNvPr>
          <p:cNvSpPr/>
          <p:nvPr/>
        </p:nvSpPr>
        <p:spPr>
          <a:xfrm>
            <a:off x="5783584" y="3261581"/>
            <a:ext cx="1738353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1AEC44D6-9345-28AB-AF06-F84CF7D7A30F}"/>
              </a:ext>
            </a:extLst>
          </p:cNvPr>
          <p:cNvCxnSpPr>
            <a:cxnSpLocks/>
          </p:cNvCxnSpPr>
          <p:nvPr/>
        </p:nvCxnSpPr>
        <p:spPr>
          <a:xfrm>
            <a:off x="4860170" y="3725106"/>
            <a:ext cx="8763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518F88E5-A8BE-ACC0-D053-CE9A2275E011}"/>
              </a:ext>
            </a:extLst>
          </p:cNvPr>
          <p:cNvCxnSpPr>
            <a:cxnSpLocks/>
          </p:cNvCxnSpPr>
          <p:nvPr/>
        </p:nvCxnSpPr>
        <p:spPr>
          <a:xfrm>
            <a:off x="7639690" y="3725106"/>
            <a:ext cx="82093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F9C41759-871B-AC87-ADBE-1CE3A285C292}"/>
              </a:ext>
            </a:extLst>
          </p:cNvPr>
          <p:cNvSpPr txBox="1"/>
          <p:nvPr/>
        </p:nvSpPr>
        <p:spPr>
          <a:xfrm>
            <a:off x="1524679" y="3494273"/>
            <a:ext cx="333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教我做壞事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EA47AD65-DF4C-A829-47FC-DE3FDEE7B275}"/>
              </a:ext>
            </a:extLst>
          </p:cNvPr>
          <p:cNvSpPr txBox="1"/>
          <p:nvPr/>
        </p:nvSpPr>
        <p:spPr>
          <a:xfrm>
            <a:off x="8578892" y="3505747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A0A9E64-2CE4-ECE6-2F8B-A2998C6F0B89}"/>
              </a:ext>
            </a:extLst>
          </p:cNvPr>
          <p:cNvSpPr txBox="1"/>
          <p:nvPr/>
        </p:nvSpPr>
        <p:spPr>
          <a:xfrm>
            <a:off x="8407582" y="2408668"/>
            <a:ext cx="124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[END]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248BB134-D7F8-B75B-4392-BFAFF156869E}"/>
              </a:ext>
            </a:extLst>
          </p:cNvPr>
          <p:cNvSpPr/>
          <p:nvPr/>
        </p:nvSpPr>
        <p:spPr>
          <a:xfrm>
            <a:off x="5767646" y="4734565"/>
            <a:ext cx="1738353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737C76AD-A39D-3888-3181-810543CF7BE0}"/>
              </a:ext>
            </a:extLst>
          </p:cNvPr>
          <p:cNvCxnSpPr>
            <a:cxnSpLocks/>
          </p:cNvCxnSpPr>
          <p:nvPr/>
        </p:nvCxnSpPr>
        <p:spPr>
          <a:xfrm>
            <a:off x="4844232" y="5198090"/>
            <a:ext cx="87630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AAAB726-B156-0E52-BE04-BDE65E2844E0}"/>
              </a:ext>
            </a:extLst>
          </p:cNvPr>
          <p:cNvCxnSpPr>
            <a:cxnSpLocks/>
          </p:cNvCxnSpPr>
          <p:nvPr/>
        </p:nvCxnSpPr>
        <p:spPr>
          <a:xfrm>
            <a:off x="7623752" y="5198090"/>
            <a:ext cx="82093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1D63C12-2772-3B3F-6BB6-424F0D4341FD}"/>
              </a:ext>
            </a:extLst>
          </p:cNvPr>
          <p:cNvSpPr txBox="1"/>
          <p:nvPr/>
        </p:nvSpPr>
        <p:spPr>
          <a:xfrm>
            <a:off x="29659" y="4967257"/>
            <a:ext cx="481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教我做壞事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好的，沒問題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80BF4F8-85A6-7ED1-E739-A0150794D754}"/>
              </a:ext>
            </a:extLst>
          </p:cNvPr>
          <p:cNvSpPr txBox="1"/>
          <p:nvPr/>
        </p:nvSpPr>
        <p:spPr>
          <a:xfrm>
            <a:off x="8407582" y="5012954"/>
            <a:ext cx="124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[END]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5A4FD72-143F-C998-286F-5B3D27B78A66}"/>
              </a:ext>
            </a:extLst>
          </p:cNvPr>
          <p:cNvSpPr txBox="1"/>
          <p:nvPr/>
        </p:nvSpPr>
        <p:spPr>
          <a:xfrm rot="5400000">
            <a:off x="6471931" y="1646211"/>
            <a:ext cx="56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EFCDBC1-7ACB-C074-7228-B799D940438D}"/>
              </a:ext>
            </a:extLst>
          </p:cNvPr>
          <p:cNvSpPr txBox="1"/>
          <p:nvPr/>
        </p:nvSpPr>
        <p:spPr>
          <a:xfrm rot="5400000">
            <a:off x="6486445" y="4149365"/>
            <a:ext cx="56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pic>
        <p:nvPicPr>
          <p:cNvPr id="25" name="圖形 24" descr="困惑的人 以實心填滿">
            <a:extLst>
              <a:ext uri="{FF2B5EF4-FFF2-40B4-BE49-F238E27FC236}">
                <a16:creationId xmlns:a16="http://schemas.microsoft.com/office/drawing/2014/main" id="{8931651F-5331-3948-D82B-2886311FA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2028" y="1196550"/>
            <a:ext cx="1311950" cy="1311950"/>
          </a:xfrm>
          <a:prstGeom prst="rect">
            <a:avLst/>
          </a:prstGeom>
        </p:spPr>
      </p:pic>
      <p:pic>
        <p:nvPicPr>
          <p:cNvPr id="26" name="圖形 25" descr="困惑的人 以實心填滿">
            <a:extLst>
              <a:ext uri="{FF2B5EF4-FFF2-40B4-BE49-F238E27FC236}">
                <a16:creationId xmlns:a16="http://schemas.microsoft.com/office/drawing/2014/main" id="{90E603AD-B726-4776-F7DD-56A099D71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863" y="3792288"/>
            <a:ext cx="1311950" cy="1311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2CD852A-6598-DCE2-EC20-E98543615810}"/>
                  </a:ext>
                </a:extLst>
              </p:cNvPr>
              <p:cNvSpPr txBox="1"/>
              <p:nvPr/>
            </p:nvSpPr>
            <p:spPr>
              <a:xfrm>
                <a:off x="9595113" y="1863305"/>
                <a:ext cx="11094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=+1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2CD852A-6598-DCE2-EC20-E98543615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113" y="1863305"/>
                <a:ext cx="1109406" cy="369332"/>
              </a:xfrm>
              <a:prstGeom prst="rect">
                <a:avLst/>
              </a:prstGeom>
              <a:blipFill>
                <a:blip r:embed="rId5"/>
                <a:stretch>
                  <a:fillRect l="-3297" r="-6593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AA5F4E35-2FC3-20AC-01A7-F53EE11CD6C2}"/>
                  </a:ext>
                </a:extLst>
              </p:cNvPr>
              <p:cNvSpPr txBox="1"/>
              <p:nvPr/>
            </p:nvSpPr>
            <p:spPr>
              <a:xfrm>
                <a:off x="9575663" y="4422801"/>
                <a:ext cx="11165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AA5F4E35-2FC3-20AC-01A7-F53EE11CD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663" y="4422801"/>
                <a:ext cx="1116524" cy="369332"/>
              </a:xfrm>
              <a:prstGeom prst="rect">
                <a:avLst/>
              </a:prstGeom>
              <a:blipFill>
                <a:blip r:embed="rId6"/>
                <a:stretch>
                  <a:fillRect l="-3825" r="-6557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F225E781-D192-34E8-09F7-C7AB34AE5652}"/>
              </a:ext>
            </a:extLst>
          </p:cNvPr>
          <p:cNvSpPr txBox="1"/>
          <p:nvPr/>
        </p:nvSpPr>
        <p:spPr>
          <a:xfrm>
            <a:off x="1867602" y="251517"/>
            <a:ext cx="426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Reinforcement Learning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2ADF5809-1354-8EF7-3F71-0DB961DEB382}"/>
                  </a:ext>
                </a:extLst>
              </p:cNvPr>
              <p:cNvSpPr txBox="1"/>
              <p:nvPr/>
            </p:nvSpPr>
            <p:spPr>
              <a:xfrm>
                <a:off x="9829001" y="5480627"/>
                <a:ext cx="18497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2ADF5809-1354-8EF7-3F71-0DB961DEB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001" y="5480627"/>
                <a:ext cx="1849737" cy="10455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>
            <a:extLst>
              <a:ext uri="{FF2B5EF4-FFF2-40B4-BE49-F238E27FC236}">
                <a16:creationId xmlns:a16="http://schemas.microsoft.com/office/drawing/2014/main" id="{6F9989D4-5499-7635-EF62-338F9122E068}"/>
              </a:ext>
            </a:extLst>
          </p:cNvPr>
          <p:cNvSpPr txBox="1"/>
          <p:nvPr/>
        </p:nvSpPr>
        <p:spPr>
          <a:xfrm>
            <a:off x="9534472" y="2311889"/>
            <a:ext cx="131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Reward 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3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  <p:bldP spid="42" grpId="0" animBg="1"/>
      <p:bldP spid="45" grpId="0"/>
      <p:bldP spid="56" grpId="0" animBg="1"/>
      <p:bldP spid="59" grpId="0"/>
      <p:bldP spid="60" grpId="0"/>
      <p:bldP spid="3" grpId="0"/>
      <p:bldP spid="7" grpId="0" animBg="1"/>
      <p:bldP spid="13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2BEB74D-2F43-0A65-967F-6832A81E292D}"/>
              </a:ext>
            </a:extLst>
          </p:cNvPr>
          <p:cNvSpPr txBox="1"/>
          <p:nvPr/>
        </p:nvSpPr>
        <p:spPr>
          <a:xfrm>
            <a:off x="1170710" y="2602536"/>
            <a:ext cx="2112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1 &amp; 2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F36C806-CE53-0575-4D5E-2BAAD581D0B3}"/>
              </a:ext>
            </a:extLst>
          </p:cNvPr>
          <p:cNvSpPr txBox="1"/>
          <p:nvPr/>
        </p:nvSpPr>
        <p:spPr>
          <a:xfrm>
            <a:off x="6294956" y="2602536"/>
            <a:ext cx="1603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3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6520549-D0C0-61F8-ADA0-DD634C1A6F90}"/>
                  </a:ext>
                </a:extLst>
              </p:cNvPr>
              <p:cNvSpPr txBox="1"/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6520549-D0C0-61F8-ADA0-DD634C1A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72B88CF-E228-8F19-29AD-F7D1A202BD9F}"/>
                  </a:ext>
                </a:extLst>
              </p:cNvPr>
              <p:cNvSpPr txBox="1"/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72B88CF-E228-8F19-29AD-F7D1A202B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B07662D-E940-58E5-2303-276EA971BC71}"/>
              </a:ext>
            </a:extLst>
          </p:cNvPr>
          <p:cNvCxnSpPr/>
          <p:nvPr/>
        </p:nvCxnSpPr>
        <p:spPr>
          <a:xfrm flipH="1">
            <a:off x="3006617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98164D0-0548-07A7-6995-8C374D7997BF}"/>
              </a:ext>
            </a:extLst>
          </p:cNvPr>
          <p:cNvSpPr txBox="1"/>
          <p:nvPr/>
        </p:nvSpPr>
        <p:spPr>
          <a:xfrm>
            <a:off x="3587969" y="2972077"/>
            <a:ext cx="187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跟正確答案的距離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F5F7F0C-9AB8-9B7D-6742-A18D4588C376}"/>
              </a:ext>
            </a:extLst>
          </p:cNvPr>
          <p:cNvCxnSpPr/>
          <p:nvPr/>
        </p:nvCxnSpPr>
        <p:spPr>
          <a:xfrm flipH="1">
            <a:off x="8069914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BD12652-A1A5-A2ED-D6C6-A3E448E51B49}"/>
              </a:ext>
            </a:extLst>
          </p:cNvPr>
          <p:cNvSpPr txBox="1"/>
          <p:nvPr/>
        </p:nvSpPr>
        <p:spPr>
          <a:xfrm>
            <a:off x="8651265" y="2972077"/>
            <a:ext cx="225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人類給的分數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EC35985-039D-50EB-FBF0-8E68062AD1CA}"/>
              </a:ext>
            </a:extLst>
          </p:cNvPr>
          <p:cNvSpPr txBox="1"/>
          <p:nvPr/>
        </p:nvSpPr>
        <p:spPr>
          <a:xfrm>
            <a:off x="3560439" y="3803074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明確學習目標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D45D57D-120F-4E67-0EC9-5C684597BC4C}"/>
              </a:ext>
            </a:extLst>
          </p:cNvPr>
          <p:cNvSpPr txBox="1"/>
          <p:nvPr/>
        </p:nvSpPr>
        <p:spPr>
          <a:xfrm>
            <a:off x="8651265" y="3803074"/>
            <a:ext cx="234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不知道好在哪、壞在哪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B911053A-BD83-5E58-5550-D0EC75A37C6C}"/>
              </a:ext>
            </a:extLst>
          </p:cNvPr>
          <p:cNvSpPr/>
          <p:nvPr/>
        </p:nvSpPr>
        <p:spPr>
          <a:xfrm>
            <a:off x="2372980" y="825312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5574818E-824A-AC7E-011C-6E20CBA66E5A}"/>
              </a:ext>
            </a:extLst>
          </p:cNvPr>
          <p:cNvCxnSpPr>
            <a:cxnSpLocks/>
          </p:cNvCxnSpPr>
          <p:nvPr/>
        </p:nvCxnSpPr>
        <p:spPr>
          <a:xfrm>
            <a:off x="1726760" y="1288836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9192A408-0918-C99D-737E-81F7045D3E5B}"/>
              </a:ext>
            </a:extLst>
          </p:cNvPr>
          <p:cNvCxnSpPr>
            <a:cxnSpLocks/>
          </p:cNvCxnSpPr>
          <p:nvPr/>
        </p:nvCxnSpPr>
        <p:spPr>
          <a:xfrm>
            <a:off x="3645119" y="1300310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669B202-5AF2-D7D6-B23A-014F9B23C00D}"/>
              </a:ext>
            </a:extLst>
          </p:cNvPr>
          <p:cNvSpPr txBox="1"/>
          <p:nvPr/>
        </p:nvSpPr>
        <p:spPr>
          <a:xfrm>
            <a:off x="117406" y="878499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5B8F9FF-567E-D73F-1B4B-1C4B5F229355}"/>
              </a:ext>
            </a:extLst>
          </p:cNvPr>
          <p:cNvSpPr txBox="1"/>
          <p:nvPr/>
        </p:nvSpPr>
        <p:spPr>
          <a:xfrm>
            <a:off x="4077100" y="1083218"/>
            <a:ext cx="6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515B16D-15EC-C4A4-8C6A-09AF6C2BD02B}"/>
              </a:ext>
            </a:extLst>
          </p:cNvPr>
          <p:cNvSpPr txBox="1"/>
          <p:nvPr/>
        </p:nvSpPr>
        <p:spPr>
          <a:xfrm>
            <a:off x="5515846" y="1058621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B60F3F77-F72C-37F9-8C59-3EF0C5DBD295}"/>
              </a:ext>
            </a:extLst>
          </p:cNvPr>
          <p:cNvCxnSpPr>
            <a:cxnSpLocks/>
          </p:cNvCxnSpPr>
          <p:nvPr/>
        </p:nvCxnSpPr>
        <p:spPr>
          <a:xfrm>
            <a:off x="4653765" y="1288836"/>
            <a:ext cx="83407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F1E21487-E436-ED34-53ED-00FC6D569148}"/>
                  </a:ext>
                </a:extLst>
              </p:cNvPr>
              <p:cNvSpPr txBox="1"/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F1E21487-E436-ED34-53ED-00FC6D569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blipFill>
                <a:blip r:embed="rId4"/>
                <a:stretch>
                  <a:fillRect l="-18000" r="-2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81422DE5-4DD1-02E5-AA6A-0037E645CD69}"/>
              </a:ext>
            </a:extLst>
          </p:cNvPr>
          <p:cNvSpPr/>
          <p:nvPr/>
        </p:nvSpPr>
        <p:spPr>
          <a:xfrm>
            <a:off x="8623736" y="848631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FABB560-AF7B-3F9D-AE83-117DCD498CCB}"/>
              </a:ext>
            </a:extLst>
          </p:cNvPr>
          <p:cNvCxnSpPr>
            <a:cxnSpLocks/>
          </p:cNvCxnSpPr>
          <p:nvPr/>
        </p:nvCxnSpPr>
        <p:spPr>
          <a:xfrm>
            <a:off x="7977516" y="1312155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719D1712-977C-C24B-A214-05B2AB9A89EA}"/>
              </a:ext>
            </a:extLst>
          </p:cNvPr>
          <p:cNvCxnSpPr>
            <a:cxnSpLocks/>
          </p:cNvCxnSpPr>
          <p:nvPr/>
        </p:nvCxnSpPr>
        <p:spPr>
          <a:xfrm>
            <a:off x="9895875" y="1323629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1EEBDCF0-1097-90F5-CF7D-FC3C8663359A}"/>
              </a:ext>
            </a:extLst>
          </p:cNvPr>
          <p:cNvSpPr txBox="1"/>
          <p:nvPr/>
        </p:nvSpPr>
        <p:spPr>
          <a:xfrm>
            <a:off x="6368162" y="901818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B438C3BA-E57A-17F8-9153-918F7FEB3683}"/>
              </a:ext>
            </a:extLst>
          </p:cNvPr>
          <p:cNvSpPr txBox="1"/>
          <p:nvPr/>
        </p:nvSpPr>
        <p:spPr>
          <a:xfrm>
            <a:off x="10427378" y="1108795"/>
            <a:ext cx="123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A287C0A9-9E11-FDA2-A9C9-231D9DF9C8ED}"/>
                  </a:ext>
                </a:extLst>
              </p:cNvPr>
              <p:cNvSpPr txBox="1"/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A287C0A9-9E11-FDA2-A9C9-231D9DF9C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blipFill>
                <a:blip r:embed="rId5"/>
                <a:stretch>
                  <a:fillRect l="-10000" r="-6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圖形 51" descr="困惑的人 以實心填滿">
            <a:extLst>
              <a:ext uri="{FF2B5EF4-FFF2-40B4-BE49-F238E27FC236}">
                <a16:creationId xmlns:a16="http://schemas.microsoft.com/office/drawing/2014/main" id="{5793B7D6-EA4D-E55E-E6C0-1C0A102CA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63655" y="1339627"/>
            <a:ext cx="1311950" cy="13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1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7129E-776F-031D-EE76-AAB5F8D50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D80E34A-8536-CD5E-A712-CF611B1FA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32" y="213091"/>
            <a:ext cx="7380596" cy="132556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B3DFFD9-CFB7-F534-3DFD-99DD5E3A2C8D}"/>
              </a:ext>
            </a:extLst>
          </p:cNvPr>
          <p:cNvSpPr txBox="1"/>
          <p:nvPr/>
        </p:nvSpPr>
        <p:spPr>
          <a:xfrm>
            <a:off x="739496" y="1436825"/>
            <a:ext cx="204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ChatGPT 5.1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A43D635-1662-48F6-7EDE-56105CDA9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892" y="1538653"/>
            <a:ext cx="4543778" cy="311074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56DBA89-A625-6574-A746-8D91FBB06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74" y="2338047"/>
            <a:ext cx="973848" cy="9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52FAC97-9C85-FBE9-28E2-021A50F4E5D9}"/>
              </a:ext>
            </a:extLst>
          </p:cNvPr>
          <p:cNvSpPr txBox="1"/>
          <p:nvPr/>
        </p:nvSpPr>
        <p:spPr>
          <a:xfrm>
            <a:off x="8041386" y="3429000"/>
            <a:ext cx="207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律詩是八句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587E289-7C15-5C49-223A-FE91BD612441}"/>
              </a:ext>
            </a:extLst>
          </p:cNvPr>
          <p:cNvSpPr txBox="1"/>
          <p:nvPr/>
        </p:nvSpPr>
        <p:spPr>
          <a:xfrm>
            <a:off x="9435522" y="4111289"/>
            <a:ext cx="232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機器並不知道人心裡在想什麼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697D30B-F639-98B1-137F-D47C35C2EE36}"/>
              </a:ext>
            </a:extLst>
          </p:cNvPr>
          <p:cNvSpPr txBox="1"/>
          <p:nvPr/>
        </p:nvSpPr>
        <p:spPr>
          <a:xfrm>
            <a:off x="9435522" y="1554716"/>
            <a:ext cx="232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這是機器知道的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9C566126-2465-8A78-3298-B445E5D21E70}"/>
              </a:ext>
            </a:extLst>
          </p:cNvPr>
          <p:cNvCxnSpPr>
            <a:cxnSpLocks/>
          </p:cNvCxnSpPr>
          <p:nvPr/>
        </p:nvCxnSpPr>
        <p:spPr>
          <a:xfrm flipH="1">
            <a:off x="8858748" y="1785549"/>
            <a:ext cx="486924" cy="43955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0B2C482-4F15-36A9-0292-5E5D106A22E0}"/>
              </a:ext>
            </a:extLst>
          </p:cNvPr>
          <p:cNvCxnSpPr>
            <a:cxnSpLocks/>
          </p:cNvCxnSpPr>
          <p:nvPr/>
        </p:nvCxnSpPr>
        <p:spPr>
          <a:xfrm rot="5400000" flipH="1">
            <a:off x="8858748" y="4008615"/>
            <a:ext cx="486924" cy="43955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5D523B-D0F5-9A1B-9D85-3C49A1F9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18" y="494228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想法泡泡: 雲朵 18">
            <a:extLst>
              <a:ext uri="{FF2B5EF4-FFF2-40B4-BE49-F238E27FC236}">
                <a16:creationId xmlns:a16="http://schemas.microsoft.com/office/drawing/2014/main" id="{99A112D5-CBCC-55F8-6BAC-BA4D6B438523}"/>
              </a:ext>
            </a:extLst>
          </p:cNvPr>
          <p:cNvSpPr/>
          <p:nvPr/>
        </p:nvSpPr>
        <p:spPr>
          <a:xfrm>
            <a:off x="3366655" y="4762335"/>
            <a:ext cx="5492093" cy="1777406"/>
          </a:xfrm>
          <a:prstGeom prst="cloudCallout">
            <a:avLst>
              <a:gd name="adj1" fmla="val -60186"/>
              <a:gd name="adj2" fmla="val -16524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是意境不夠深遠嗎？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是立意不夠高大嗎？</a:t>
            </a:r>
          </a:p>
        </p:txBody>
      </p:sp>
    </p:spTree>
    <p:extLst>
      <p:ext uri="{BB962C8B-B14F-4D97-AF65-F5344CB8AC3E}">
        <p14:creationId xmlns:p14="http://schemas.microsoft.com/office/powerpoint/2010/main" val="106899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1C111-0A4C-3057-500C-09A64D086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3892C67-86B1-1679-38F9-0905574D2532}"/>
              </a:ext>
            </a:extLst>
          </p:cNvPr>
          <p:cNvSpPr txBox="1"/>
          <p:nvPr/>
        </p:nvSpPr>
        <p:spPr>
          <a:xfrm>
            <a:off x="1170710" y="2602536"/>
            <a:ext cx="2112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1 &amp; 2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198D58E-9098-ED06-A602-826E3AA2088B}"/>
              </a:ext>
            </a:extLst>
          </p:cNvPr>
          <p:cNvSpPr txBox="1"/>
          <p:nvPr/>
        </p:nvSpPr>
        <p:spPr>
          <a:xfrm>
            <a:off x="6294956" y="2602536"/>
            <a:ext cx="1603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3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E71D070-C08D-5459-4F89-25BCCF0EE0EA}"/>
                  </a:ext>
                </a:extLst>
              </p:cNvPr>
              <p:cNvSpPr txBox="1"/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E71D070-C08D-5459-4F89-25BCCF0EE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81C1F9B-7E47-38A1-53B7-53CBC076EEA1}"/>
                  </a:ext>
                </a:extLst>
              </p:cNvPr>
              <p:cNvSpPr txBox="1"/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81C1F9B-7E47-38A1-53B7-53CBC076E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8837BA3-C3D8-2D7E-76F4-6AEE77BCECC6}"/>
              </a:ext>
            </a:extLst>
          </p:cNvPr>
          <p:cNvCxnSpPr/>
          <p:nvPr/>
        </p:nvCxnSpPr>
        <p:spPr>
          <a:xfrm flipH="1">
            <a:off x="3006617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223B106-9A69-E823-A736-68979D63334B}"/>
              </a:ext>
            </a:extLst>
          </p:cNvPr>
          <p:cNvSpPr txBox="1"/>
          <p:nvPr/>
        </p:nvSpPr>
        <p:spPr>
          <a:xfrm>
            <a:off x="3587969" y="2972077"/>
            <a:ext cx="187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跟正確答案的距離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925ADBD-B333-8861-200C-B7DD9627310D}"/>
              </a:ext>
            </a:extLst>
          </p:cNvPr>
          <p:cNvCxnSpPr/>
          <p:nvPr/>
        </p:nvCxnSpPr>
        <p:spPr>
          <a:xfrm flipH="1">
            <a:off x="8069914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E387490-4E35-6650-7D27-17525232B4EB}"/>
              </a:ext>
            </a:extLst>
          </p:cNvPr>
          <p:cNvSpPr txBox="1"/>
          <p:nvPr/>
        </p:nvSpPr>
        <p:spPr>
          <a:xfrm>
            <a:off x="8651265" y="2972077"/>
            <a:ext cx="225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人類給的分數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527FF8F-E532-43AA-128A-2450946655C0}"/>
              </a:ext>
            </a:extLst>
          </p:cNvPr>
          <p:cNvSpPr txBox="1"/>
          <p:nvPr/>
        </p:nvSpPr>
        <p:spPr>
          <a:xfrm>
            <a:off x="3560439" y="3803074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明確學習目標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E6F59F3-1098-E05D-7AE7-584B8CEF5B75}"/>
              </a:ext>
            </a:extLst>
          </p:cNvPr>
          <p:cNvSpPr txBox="1"/>
          <p:nvPr/>
        </p:nvSpPr>
        <p:spPr>
          <a:xfrm>
            <a:off x="8651265" y="3803074"/>
            <a:ext cx="234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不知道好在哪、壞在哪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A4525D5-C9EC-AFE8-CA0D-9F0A2B5537F6}"/>
              </a:ext>
            </a:extLst>
          </p:cNvPr>
          <p:cNvSpPr txBox="1"/>
          <p:nvPr/>
        </p:nvSpPr>
        <p:spPr>
          <a:xfrm>
            <a:off x="3560439" y="4291204"/>
            <a:ext cx="260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可以算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21F8227-11B0-9E8A-30E9-33527AFE19B4}"/>
              </a:ext>
            </a:extLst>
          </p:cNvPr>
          <p:cNvSpPr txBox="1"/>
          <p:nvPr/>
        </p:nvSpPr>
        <p:spPr>
          <a:xfrm>
            <a:off x="8644517" y="4634071"/>
            <a:ext cx="354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無法輕易算出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29F2475-036E-5F88-058B-4E109F9A6B1F}"/>
              </a:ext>
            </a:extLst>
          </p:cNvPr>
          <p:cNvSpPr txBox="1"/>
          <p:nvPr/>
        </p:nvSpPr>
        <p:spPr>
          <a:xfrm>
            <a:off x="2613314" y="3389807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dirty="0">
                <a:effectLst/>
              </a:rPr>
              <a:t> </a:t>
            </a:r>
            <a:endParaRPr lang="zh-TW" altLang="en-US" dirty="0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904DE30A-5085-38DA-3F6E-3E2481A94119}"/>
              </a:ext>
            </a:extLst>
          </p:cNvPr>
          <p:cNvSpPr/>
          <p:nvPr/>
        </p:nvSpPr>
        <p:spPr>
          <a:xfrm>
            <a:off x="2372980" y="825312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125BA2CA-C798-1440-26A0-C3717D39624F}"/>
              </a:ext>
            </a:extLst>
          </p:cNvPr>
          <p:cNvCxnSpPr>
            <a:cxnSpLocks/>
          </p:cNvCxnSpPr>
          <p:nvPr/>
        </p:nvCxnSpPr>
        <p:spPr>
          <a:xfrm>
            <a:off x="1726760" y="1288836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B3B0B10-238E-7FE0-6595-A40D07496422}"/>
              </a:ext>
            </a:extLst>
          </p:cNvPr>
          <p:cNvCxnSpPr>
            <a:cxnSpLocks/>
          </p:cNvCxnSpPr>
          <p:nvPr/>
        </p:nvCxnSpPr>
        <p:spPr>
          <a:xfrm>
            <a:off x="3645119" y="1300310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5B01D66-A7F3-EED1-7D9E-183B46000D46}"/>
              </a:ext>
            </a:extLst>
          </p:cNvPr>
          <p:cNvSpPr txBox="1"/>
          <p:nvPr/>
        </p:nvSpPr>
        <p:spPr>
          <a:xfrm>
            <a:off x="117406" y="878499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E9AF364-F2BE-05CD-136C-D2234C540B8D}"/>
              </a:ext>
            </a:extLst>
          </p:cNvPr>
          <p:cNvSpPr txBox="1"/>
          <p:nvPr/>
        </p:nvSpPr>
        <p:spPr>
          <a:xfrm>
            <a:off x="4077100" y="1083218"/>
            <a:ext cx="6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A3A6756-D747-F3A9-2983-91094BB6C0AB}"/>
              </a:ext>
            </a:extLst>
          </p:cNvPr>
          <p:cNvSpPr txBox="1"/>
          <p:nvPr/>
        </p:nvSpPr>
        <p:spPr>
          <a:xfrm>
            <a:off x="5515846" y="1058621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D4016581-44C4-B72B-6646-A02D82E61891}"/>
              </a:ext>
            </a:extLst>
          </p:cNvPr>
          <p:cNvCxnSpPr>
            <a:cxnSpLocks/>
          </p:cNvCxnSpPr>
          <p:nvPr/>
        </p:nvCxnSpPr>
        <p:spPr>
          <a:xfrm>
            <a:off x="4653765" y="1288836"/>
            <a:ext cx="83407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905608D-6997-4D6B-0080-A254F1ACBB09}"/>
                  </a:ext>
                </a:extLst>
              </p:cNvPr>
              <p:cNvSpPr txBox="1"/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905608D-6997-4D6B-0080-A254F1ACB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blipFill>
                <a:blip r:embed="rId4"/>
                <a:stretch>
                  <a:fillRect l="-18000" r="-2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762FA88D-6F99-3675-54A7-5FA7FAD3572D}"/>
              </a:ext>
            </a:extLst>
          </p:cNvPr>
          <p:cNvSpPr/>
          <p:nvPr/>
        </p:nvSpPr>
        <p:spPr>
          <a:xfrm>
            <a:off x="8623736" y="848631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A8FBF84F-5915-9E84-4667-84D9EF00D1E0}"/>
              </a:ext>
            </a:extLst>
          </p:cNvPr>
          <p:cNvCxnSpPr>
            <a:cxnSpLocks/>
          </p:cNvCxnSpPr>
          <p:nvPr/>
        </p:nvCxnSpPr>
        <p:spPr>
          <a:xfrm>
            <a:off x="7977516" y="1312155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B9A1F560-4F81-ED67-69ED-5AA0C742DE27}"/>
              </a:ext>
            </a:extLst>
          </p:cNvPr>
          <p:cNvCxnSpPr>
            <a:cxnSpLocks/>
          </p:cNvCxnSpPr>
          <p:nvPr/>
        </p:nvCxnSpPr>
        <p:spPr>
          <a:xfrm>
            <a:off x="9895875" y="1323629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4A64BAD7-849B-9315-B90F-A60E1191EEE5}"/>
              </a:ext>
            </a:extLst>
          </p:cNvPr>
          <p:cNvSpPr txBox="1"/>
          <p:nvPr/>
        </p:nvSpPr>
        <p:spPr>
          <a:xfrm>
            <a:off x="6368162" y="901818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8D233FCA-24F3-AF3E-433A-8EED6702C378}"/>
              </a:ext>
            </a:extLst>
          </p:cNvPr>
          <p:cNvSpPr txBox="1"/>
          <p:nvPr/>
        </p:nvSpPr>
        <p:spPr>
          <a:xfrm>
            <a:off x="10427378" y="1108795"/>
            <a:ext cx="123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123E5530-0A9F-16F9-BDBE-13157C19412F}"/>
                  </a:ext>
                </a:extLst>
              </p:cNvPr>
              <p:cNvSpPr txBox="1"/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123E5530-0A9F-16F9-BDBE-13157C194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blipFill>
                <a:blip r:embed="rId5"/>
                <a:stretch>
                  <a:fillRect l="-10000" r="-6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圖形 51" descr="困惑的人 以實心填滿">
            <a:extLst>
              <a:ext uri="{FF2B5EF4-FFF2-40B4-BE49-F238E27FC236}">
                <a16:creationId xmlns:a16="http://schemas.microsoft.com/office/drawing/2014/main" id="{94885D6B-05D4-0C72-9767-D3B0D556F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63655" y="1339627"/>
            <a:ext cx="1311950" cy="1311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DC408BE-84A2-A4AB-6B7B-4318976BF494}"/>
                  </a:ext>
                </a:extLst>
              </p:cNvPr>
              <p:cNvSpPr txBox="1"/>
              <p:nvPr/>
            </p:nvSpPr>
            <p:spPr>
              <a:xfrm>
                <a:off x="1461655" y="5270871"/>
                <a:ext cx="2862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DC408BE-84A2-A4AB-6B7B-4318976BF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55" y="5270871"/>
                <a:ext cx="28623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A8092C7-B407-C964-F67C-8A1792953CED}"/>
              </a:ext>
            </a:extLst>
          </p:cNvPr>
          <p:cNvCxnSpPr/>
          <p:nvPr/>
        </p:nvCxnSpPr>
        <p:spPr>
          <a:xfrm>
            <a:off x="2003164" y="5486314"/>
            <a:ext cx="143215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AD1A4BA-80D9-53D6-E692-DE8AEC8215D4}"/>
                  </a:ext>
                </a:extLst>
              </p:cNvPr>
              <p:cNvSpPr txBox="1"/>
              <p:nvPr/>
            </p:nvSpPr>
            <p:spPr>
              <a:xfrm>
                <a:off x="3645585" y="5260719"/>
                <a:ext cx="302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AD1A4BA-80D9-53D6-E692-DE8AEC821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585" y="5260719"/>
                <a:ext cx="30271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AB83F9B-95F1-818A-D602-DB8740ECBF5B}"/>
                  </a:ext>
                </a:extLst>
              </p:cNvPr>
              <p:cNvSpPr txBox="1"/>
              <p:nvPr/>
            </p:nvSpPr>
            <p:spPr>
              <a:xfrm>
                <a:off x="1584124" y="5835945"/>
                <a:ext cx="7988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AB83F9B-95F1-818A-D602-DB8740ECB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24" y="5835945"/>
                <a:ext cx="798808" cy="369332"/>
              </a:xfrm>
              <a:prstGeom prst="rect">
                <a:avLst/>
              </a:prstGeom>
              <a:blipFill>
                <a:blip r:embed="rId10"/>
                <a:stretch>
                  <a:fillRect l="-7634" r="-7634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ACDF938-25A2-84DC-5324-E54B03FFA559}"/>
                  </a:ext>
                </a:extLst>
              </p:cNvPr>
              <p:cNvSpPr txBox="1"/>
              <p:nvPr/>
            </p:nvSpPr>
            <p:spPr>
              <a:xfrm>
                <a:off x="3570391" y="5835945"/>
                <a:ext cx="813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ACDF938-25A2-84DC-5324-E54B03FFA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391" y="5835945"/>
                <a:ext cx="813428" cy="369332"/>
              </a:xfrm>
              <a:prstGeom prst="rect">
                <a:avLst/>
              </a:prstGeom>
              <a:blipFill>
                <a:blip r:embed="rId11"/>
                <a:stretch>
                  <a:fillRect l="-7519" r="-375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ED2C89EE-EBFD-F4D7-80E2-9FA3C89CB90D}"/>
                  </a:ext>
                </a:extLst>
              </p:cNvPr>
              <p:cNvSpPr txBox="1"/>
              <p:nvPr/>
            </p:nvSpPr>
            <p:spPr>
              <a:xfrm>
                <a:off x="6165273" y="5255048"/>
                <a:ext cx="2862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ED2C89EE-EBFD-F4D7-80E2-9FA3C89CB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273" y="5255048"/>
                <a:ext cx="286232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8CF8BA98-C980-0398-704B-109BC5B4EE22}"/>
              </a:ext>
            </a:extLst>
          </p:cNvPr>
          <p:cNvCxnSpPr/>
          <p:nvPr/>
        </p:nvCxnSpPr>
        <p:spPr>
          <a:xfrm>
            <a:off x="6706782" y="5470491"/>
            <a:ext cx="143215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3508491E-92C9-9509-B5A6-6B866E6435BB}"/>
                  </a:ext>
                </a:extLst>
              </p:cNvPr>
              <p:cNvSpPr txBox="1"/>
              <p:nvPr/>
            </p:nvSpPr>
            <p:spPr>
              <a:xfrm>
                <a:off x="8349203" y="5244896"/>
                <a:ext cx="3209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3508491E-92C9-9509-B5A6-6B866E643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203" y="5244896"/>
                <a:ext cx="320985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73B8457-2F77-65A8-7010-D8F78BD56FF7}"/>
                  </a:ext>
                </a:extLst>
              </p:cNvPr>
              <p:cNvSpPr txBox="1"/>
              <p:nvPr/>
            </p:nvSpPr>
            <p:spPr>
              <a:xfrm>
                <a:off x="6287742" y="5820122"/>
                <a:ext cx="7988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73B8457-2F77-65A8-7010-D8F78BD56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742" y="5820122"/>
                <a:ext cx="798808" cy="369332"/>
              </a:xfrm>
              <a:prstGeom prst="rect">
                <a:avLst/>
              </a:prstGeom>
              <a:blipFill>
                <a:blip r:embed="rId14"/>
                <a:stretch>
                  <a:fillRect l="-7634" r="-8397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7C8F12F8-7DD4-D681-ACE9-1B04052D720A}"/>
                  </a:ext>
                </a:extLst>
              </p:cNvPr>
              <p:cNvSpPr txBox="1"/>
              <p:nvPr/>
            </p:nvSpPr>
            <p:spPr>
              <a:xfrm>
                <a:off x="8274009" y="5820122"/>
                <a:ext cx="7838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+???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7C8F12F8-7DD4-D681-ACE9-1B04052D7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009" y="5820122"/>
                <a:ext cx="783869" cy="369332"/>
              </a:xfrm>
              <a:prstGeom prst="rect">
                <a:avLst/>
              </a:prstGeom>
              <a:blipFill>
                <a:blip r:embed="rId15"/>
                <a:stretch>
                  <a:fillRect l="-7752" r="-9302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>
            <a:extLst>
              <a:ext uri="{FF2B5EF4-FFF2-40B4-BE49-F238E27FC236}">
                <a16:creationId xmlns:a16="http://schemas.microsoft.com/office/drawing/2014/main" id="{F2028296-9DB7-7274-084D-86E8E01E0405}"/>
              </a:ext>
            </a:extLst>
          </p:cNvPr>
          <p:cNvSpPr txBox="1"/>
          <p:nvPr/>
        </p:nvSpPr>
        <p:spPr>
          <a:xfrm>
            <a:off x="9231877" y="5229506"/>
            <a:ext cx="251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人已經離開了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26A4E404-80ED-A62F-50E7-7BB294A4DCE1}"/>
              </a:ext>
            </a:extLst>
          </p:cNvPr>
          <p:cNvSpPr txBox="1"/>
          <p:nvPr/>
        </p:nvSpPr>
        <p:spPr>
          <a:xfrm>
            <a:off x="9231877" y="5773955"/>
            <a:ext cx="273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就算人在，可能也無法計算變化</a:t>
            </a:r>
          </a:p>
        </p:txBody>
      </p:sp>
    </p:spTree>
    <p:extLst>
      <p:ext uri="{BB962C8B-B14F-4D97-AF65-F5344CB8AC3E}">
        <p14:creationId xmlns:p14="http://schemas.microsoft.com/office/powerpoint/2010/main" val="169252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18" grpId="0"/>
      <p:bldP spid="19" grpId="0"/>
      <p:bldP spid="23" grpId="0"/>
      <p:bldP spid="24" grpId="0"/>
      <p:bldP spid="29" grpId="0"/>
      <p:bldP spid="30" grpId="0"/>
      <p:bldP spid="39" grpId="0"/>
      <p:bldP spid="41" grpId="0"/>
      <p:bldP spid="4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B137C-8DE4-B0F7-14DE-07C421A89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A964F02-623E-1478-1E06-57B05AF2284D}"/>
              </a:ext>
            </a:extLst>
          </p:cNvPr>
          <p:cNvSpPr txBox="1"/>
          <p:nvPr/>
        </p:nvSpPr>
        <p:spPr>
          <a:xfrm>
            <a:off x="1170710" y="2602536"/>
            <a:ext cx="2112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1 &amp; 2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B9CD0E4-E05C-618B-DC7D-FB5E130FF1FA}"/>
              </a:ext>
            </a:extLst>
          </p:cNvPr>
          <p:cNvSpPr txBox="1"/>
          <p:nvPr/>
        </p:nvSpPr>
        <p:spPr>
          <a:xfrm>
            <a:off x="6294956" y="2602536"/>
            <a:ext cx="1603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3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EB22075-8581-0627-41A6-1508B4E29E44}"/>
                  </a:ext>
                </a:extLst>
              </p:cNvPr>
              <p:cNvSpPr txBox="1"/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EB22075-8581-0627-41A6-1508B4E29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FF268A2-CC03-ECEB-2326-648888F22C12}"/>
                  </a:ext>
                </a:extLst>
              </p:cNvPr>
              <p:cNvSpPr txBox="1"/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FF268A2-CC03-ECEB-2326-648888F2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1AFC773-EFBC-1383-7F39-E8D7C4B8D188}"/>
              </a:ext>
            </a:extLst>
          </p:cNvPr>
          <p:cNvCxnSpPr/>
          <p:nvPr/>
        </p:nvCxnSpPr>
        <p:spPr>
          <a:xfrm flipH="1">
            <a:off x="3006617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B36EB46-4819-FC1E-7693-FB2E8E3FDB68}"/>
              </a:ext>
            </a:extLst>
          </p:cNvPr>
          <p:cNvSpPr txBox="1"/>
          <p:nvPr/>
        </p:nvSpPr>
        <p:spPr>
          <a:xfrm>
            <a:off x="3587969" y="2972077"/>
            <a:ext cx="187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跟正確答案的距離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FE08697-2037-4CB4-962B-B2931E82BC74}"/>
              </a:ext>
            </a:extLst>
          </p:cNvPr>
          <p:cNvCxnSpPr/>
          <p:nvPr/>
        </p:nvCxnSpPr>
        <p:spPr>
          <a:xfrm flipH="1">
            <a:off x="8069914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83F1576-E43E-B923-D7AD-D0ECE8FBA680}"/>
              </a:ext>
            </a:extLst>
          </p:cNvPr>
          <p:cNvSpPr txBox="1"/>
          <p:nvPr/>
        </p:nvSpPr>
        <p:spPr>
          <a:xfrm>
            <a:off x="8651265" y="2972077"/>
            <a:ext cx="225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人類給的分數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C2EE0C4-6146-03F8-D0E5-228BD22C124E}"/>
              </a:ext>
            </a:extLst>
          </p:cNvPr>
          <p:cNvSpPr txBox="1"/>
          <p:nvPr/>
        </p:nvSpPr>
        <p:spPr>
          <a:xfrm>
            <a:off x="3560439" y="3803074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明確學習目標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AC38E67-5DDB-B850-9135-07B27B67780A}"/>
              </a:ext>
            </a:extLst>
          </p:cNvPr>
          <p:cNvSpPr txBox="1"/>
          <p:nvPr/>
        </p:nvSpPr>
        <p:spPr>
          <a:xfrm>
            <a:off x="8651265" y="3803074"/>
            <a:ext cx="234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不知道好在哪、壞在哪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2A77C781-1ED8-2963-1629-987B28D5687B}"/>
              </a:ext>
            </a:extLst>
          </p:cNvPr>
          <p:cNvCxnSpPr>
            <a:cxnSpLocks/>
          </p:cNvCxnSpPr>
          <p:nvPr/>
        </p:nvCxnSpPr>
        <p:spPr>
          <a:xfrm flipV="1">
            <a:off x="1951671" y="4634071"/>
            <a:ext cx="275447" cy="461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73F1E763-E91D-2FB5-087E-05E4A9378CD0}"/>
              </a:ext>
            </a:extLst>
          </p:cNvPr>
          <p:cNvCxnSpPr>
            <a:cxnSpLocks/>
          </p:cNvCxnSpPr>
          <p:nvPr/>
        </p:nvCxnSpPr>
        <p:spPr>
          <a:xfrm flipV="1">
            <a:off x="6897952" y="4621118"/>
            <a:ext cx="397869" cy="6341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5A955D5-0016-BD4B-7130-5C9841BA47A0}"/>
              </a:ext>
            </a:extLst>
          </p:cNvPr>
          <p:cNvSpPr txBox="1"/>
          <p:nvPr/>
        </p:nvSpPr>
        <p:spPr>
          <a:xfrm>
            <a:off x="1052945" y="5222722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BE5C4C-13C4-B739-C0C5-E3D48234EC07}"/>
              </a:ext>
            </a:extLst>
          </p:cNvPr>
          <p:cNvSpPr txBox="1"/>
          <p:nvPr/>
        </p:nvSpPr>
        <p:spPr>
          <a:xfrm>
            <a:off x="5922714" y="5354350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完整的回答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5B0F57B-BB01-67FD-49D5-68D05A6BC798}"/>
              </a:ext>
            </a:extLst>
          </p:cNvPr>
          <p:cNvSpPr txBox="1"/>
          <p:nvPr/>
        </p:nvSpPr>
        <p:spPr>
          <a:xfrm>
            <a:off x="2613314" y="3389807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dirty="0">
                <a:effectLst/>
              </a:rPr>
              <a:t> </a:t>
            </a:r>
            <a:endParaRPr lang="zh-TW" altLang="en-US" dirty="0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4DD42C06-4892-AFF8-68AD-BE0348038190}"/>
              </a:ext>
            </a:extLst>
          </p:cNvPr>
          <p:cNvSpPr/>
          <p:nvPr/>
        </p:nvSpPr>
        <p:spPr>
          <a:xfrm>
            <a:off x="2372980" y="825312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78B5E2D1-E421-C778-F536-7E821A6BDA4B}"/>
              </a:ext>
            </a:extLst>
          </p:cNvPr>
          <p:cNvCxnSpPr>
            <a:cxnSpLocks/>
          </p:cNvCxnSpPr>
          <p:nvPr/>
        </p:nvCxnSpPr>
        <p:spPr>
          <a:xfrm>
            <a:off x="1726760" y="1288836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A9CB8C9B-7129-5FB2-A778-DF68E2F0666D}"/>
              </a:ext>
            </a:extLst>
          </p:cNvPr>
          <p:cNvCxnSpPr>
            <a:cxnSpLocks/>
          </p:cNvCxnSpPr>
          <p:nvPr/>
        </p:nvCxnSpPr>
        <p:spPr>
          <a:xfrm>
            <a:off x="3645119" y="1300310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2352A29-6441-0C24-AF37-BCE2304449C8}"/>
              </a:ext>
            </a:extLst>
          </p:cNvPr>
          <p:cNvSpPr txBox="1"/>
          <p:nvPr/>
        </p:nvSpPr>
        <p:spPr>
          <a:xfrm>
            <a:off x="117406" y="878499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8D53747-544E-A271-8E3F-1F5133E63E9F}"/>
              </a:ext>
            </a:extLst>
          </p:cNvPr>
          <p:cNvSpPr txBox="1"/>
          <p:nvPr/>
        </p:nvSpPr>
        <p:spPr>
          <a:xfrm>
            <a:off x="4077100" y="1083218"/>
            <a:ext cx="6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9067B6D-8425-8E70-D114-2F8DF73A9E0C}"/>
              </a:ext>
            </a:extLst>
          </p:cNvPr>
          <p:cNvSpPr txBox="1"/>
          <p:nvPr/>
        </p:nvSpPr>
        <p:spPr>
          <a:xfrm>
            <a:off x="5515846" y="1058621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2D3E3BCF-F31A-5340-0F5F-DF9F7B514AF9}"/>
              </a:ext>
            </a:extLst>
          </p:cNvPr>
          <p:cNvCxnSpPr>
            <a:cxnSpLocks/>
          </p:cNvCxnSpPr>
          <p:nvPr/>
        </p:nvCxnSpPr>
        <p:spPr>
          <a:xfrm>
            <a:off x="4653765" y="1288836"/>
            <a:ext cx="83407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1A990570-4EE9-1C3E-FB9A-64F7411AE2E7}"/>
                  </a:ext>
                </a:extLst>
              </p:cNvPr>
              <p:cNvSpPr txBox="1"/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1A990570-4EE9-1C3E-FB9A-64F7411AE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blipFill>
                <a:blip r:embed="rId6"/>
                <a:stretch>
                  <a:fillRect l="-18000" r="-2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5A387AEE-776F-CDFA-B295-64BC40025D81}"/>
              </a:ext>
            </a:extLst>
          </p:cNvPr>
          <p:cNvSpPr/>
          <p:nvPr/>
        </p:nvSpPr>
        <p:spPr>
          <a:xfrm>
            <a:off x="8623736" y="848631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AA8E2589-A624-7492-4213-E95229B000DE}"/>
              </a:ext>
            </a:extLst>
          </p:cNvPr>
          <p:cNvCxnSpPr>
            <a:cxnSpLocks/>
          </p:cNvCxnSpPr>
          <p:nvPr/>
        </p:nvCxnSpPr>
        <p:spPr>
          <a:xfrm>
            <a:off x="7977516" y="1312155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ED1B1094-9EE2-05DB-AEC0-6AAB68F5AB41}"/>
              </a:ext>
            </a:extLst>
          </p:cNvPr>
          <p:cNvCxnSpPr>
            <a:cxnSpLocks/>
          </p:cNvCxnSpPr>
          <p:nvPr/>
        </p:nvCxnSpPr>
        <p:spPr>
          <a:xfrm>
            <a:off x="9895875" y="1323629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470A990-50EA-D570-8435-D0CE01207822}"/>
              </a:ext>
            </a:extLst>
          </p:cNvPr>
          <p:cNvSpPr txBox="1"/>
          <p:nvPr/>
        </p:nvSpPr>
        <p:spPr>
          <a:xfrm>
            <a:off x="6368162" y="901818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7CDDAFCD-92FF-CDF2-7F95-BEED6F9C0CE6}"/>
              </a:ext>
            </a:extLst>
          </p:cNvPr>
          <p:cNvSpPr txBox="1"/>
          <p:nvPr/>
        </p:nvSpPr>
        <p:spPr>
          <a:xfrm>
            <a:off x="10427378" y="1108795"/>
            <a:ext cx="123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0CE2A4AA-C66A-8C39-A7DA-4296C13DC787}"/>
                  </a:ext>
                </a:extLst>
              </p:cNvPr>
              <p:cNvSpPr txBox="1"/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0CE2A4AA-C66A-8C39-A7DA-4296C13DC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blipFill>
                <a:blip r:embed="rId7"/>
                <a:stretch>
                  <a:fillRect l="-10000" r="-6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圖形 51" descr="困惑的人 以實心填滿">
            <a:extLst>
              <a:ext uri="{FF2B5EF4-FFF2-40B4-BE49-F238E27FC236}">
                <a16:creationId xmlns:a16="http://schemas.microsoft.com/office/drawing/2014/main" id="{52C9D2F9-6899-116D-7CE1-61276CF8E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63655" y="1339627"/>
            <a:ext cx="1311950" cy="131195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E557668-0C01-7655-B18A-1F31113ED144}"/>
              </a:ext>
            </a:extLst>
          </p:cNvPr>
          <p:cNvSpPr txBox="1"/>
          <p:nvPr/>
        </p:nvSpPr>
        <p:spPr>
          <a:xfrm>
            <a:off x="3560439" y="4291204"/>
            <a:ext cx="260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可以算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F293B4A-335B-82A6-01F7-3C3EFC0CEC85}"/>
              </a:ext>
            </a:extLst>
          </p:cNvPr>
          <p:cNvSpPr txBox="1"/>
          <p:nvPr/>
        </p:nvSpPr>
        <p:spPr>
          <a:xfrm>
            <a:off x="8644517" y="4634071"/>
            <a:ext cx="354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無法輕易算出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2A7195-383B-F7C8-662B-BB63576C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3" y="4680237"/>
            <a:ext cx="83099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9F8B1F6-B6E6-92E6-694E-64A03DAE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08" y="4471553"/>
            <a:ext cx="758715" cy="7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C3528A-8E64-1389-10FF-9FF8DA90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Stage 1 &amp; 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都算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1343B45-FDB9-72F7-978B-2F8BBC04468F}"/>
              </a:ext>
            </a:extLst>
          </p:cNvPr>
          <p:cNvSpPr/>
          <p:nvPr/>
        </p:nvSpPr>
        <p:spPr>
          <a:xfrm>
            <a:off x="3350986" y="1972861"/>
            <a:ext cx="1738352" cy="1167467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8857F850-423F-500E-9044-AB765F37E135}"/>
              </a:ext>
            </a:extLst>
          </p:cNvPr>
          <p:cNvCxnSpPr>
            <a:cxnSpLocks/>
          </p:cNvCxnSpPr>
          <p:nvPr/>
        </p:nvCxnSpPr>
        <p:spPr>
          <a:xfrm>
            <a:off x="2681128" y="2598160"/>
            <a:ext cx="58742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E1253FB-CB5E-BDE3-9553-66F078E04B57}"/>
              </a:ext>
            </a:extLst>
          </p:cNvPr>
          <p:cNvCxnSpPr>
            <a:cxnSpLocks/>
          </p:cNvCxnSpPr>
          <p:nvPr/>
        </p:nvCxnSpPr>
        <p:spPr>
          <a:xfrm>
            <a:off x="5171772" y="2598160"/>
            <a:ext cx="82093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2FFDB458-90FB-80FF-9FB2-2617185AADFD}"/>
              </a:ext>
            </a:extLst>
          </p:cNvPr>
          <p:cNvSpPr txBox="1"/>
          <p:nvPr/>
        </p:nvSpPr>
        <p:spPr>
          <a:xfrm>
            <a:off x="601570" y="2367327"/>
            <a:ext cx="199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教我做壞事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5D0A215-A393-7FB5-011B-43211084959E}"/>
              </a:ext>
            </a:extLst>
          </p:cNvPr>
          <p:cNvSpPr txBox="1"/>
          <p:nvPr/>
        </p:nvSpPr>
        <p:spPr>
          <a:xfrm>
            <a:off x="6096000" y="2367327"/>
            <a:ext cx="247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我很可以教你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CC30883-BD2A-77D6-D8CC-E7F145729FA3}"/>
              </a:ext>
            </a:extLst>
          </p:cNvPr>
          <p:cNvSpPr/>
          <p:nvPr/>
        </p:nvSpPr>
        <p:spPr>
          <a:xfrm>
            <a:off x="3350986" y="4764740"/>
            <a:ext cx="1738352" cy="11674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3BB575B-42F2-A59C-668D-4F8370176C36}"/>
              </a:ext>
            </a:extLst>
          </p:cNvPr>
          <p:cNvCxnSpPr>
            <a:cxnSpLocks/>
          </p:cNvCxnSpPr>
          <p:nvPr/>
        </p:nvCxnSpPr>
        <p:spPr>
          <a:xfrm>
            <a:off x="2681128" y="5390039"/>
            <a:ext cx="58742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7D9E6182-81DB-963D-BACF-3469F4728FB1}"/>
              </a:ext>
            </a:extLst>
          </p:cNvPr>
          <p:cNvCxnSpPr>
            <a:cxnSpLocks/>
          </p:cNvCxnSpPr>
          <p:nvPr/>
        </p:nvCxnSpPr>
        <p:spPr>
          <a:xfrm>
            <a:off x="5171772" y="5390039"/>
            <a:ext cx="82093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F6E7627-93D4-6852-49A9-E8C21C313936}"/>
              </a:ext>
            </a:extLst>
          </p:cNvPr>
          <p:cNvSpPr txBox="1"/>
          <p:nvPr/>
        </p:nvSpPr>
        <p:spPr>
          <a:xfrm>
            <a:off x="601570" y="5159206"/>
            <a:ext cx="199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教我做壞事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86F93C6-21DF-C2A7-C1BA-927F2F179BBE}"/>
              </a:ext>
            </a:extLst>
          </p:cNvPr>
          <p:cNvSpPr txBox="1"/>
          <p:nvPr/>
        </p:nvSpPr>
        <p:spPr>
          <a:xfrm>
            <a:off x="6096000" y="5167312"/>
            <a:ext cx="247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不可以教你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AD9EDF9-1FE9-2572-A93C-D02D1A100347}"/>
              </a:ext>
            </a:extLst>
          </p:cNvPr>
          <p:cNvSpPr txBox="1"/>
          <p:nvPr/>
        </p:nvSpPr>
        <p:spPr>
          <a:xfrm>
            <a:off x="8338346" y="3826618"/>
            <a:ext cx="247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我不可以教你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1E20DE1-6B4B-9633-6FBC-1D00D1AF5BB0}"/>
              </a:ext>
            </a:extLst>
          </p:cNvPr>
          <p:cNvCxnSpPr>
            <a:cxnSpLocks/>
          </p:cNvCxnSpPr>
          <p:nvPr/>
        </p:nvCxnSpPr>
        <p:spPr>
          <a:xfrm>
            <a:off x="6321273" y="2828992"/>
            <a:ext cx="2246098" cy="99762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486148D-546E-E46F-99AD-A1DE603A88F5}"/>
              </a:ext>
            </a:extLst>
          </p:cNvPr>
          <p:cNvCxnSpPr>
            <a:cxnSpLocks/>
          </p:cNvCxnSpPr>
          <p:nvPr/>
        </p:nvCxnSpPr>
        <p:spPr>
          <a:xfrm>
            <a:off x="6689573" y="2791844"/>
            <a:ext cx="2246098" cy="99762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0C6B3BA-95AE-E1DD-532D-377A4EBFB6A0}"/>
              </a:ext>
            </a:extLst>
          </p:cNvPr>
          <p:cNvCxnSpPr>
            <a:cxnSpLocks/>
          </p:cNvCxnSpPr>
          <p:nvPr/>
        </p:nvCxnSpPr>
        <p:spPr>
          <a:xfrm flipV="1">
            <a:off x="6321273" y="4251135"/>
            <a:ext cx="2246098" cy="87092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6F3F397-9CA4-D500-ECB7-68FE8D3397D8}"/>
              </a:ext>
            </a:extLst>
          </p:cNvPr>
          <p:cNvCxnSpPr>
            <a:cxnSpLocks/>
          </p:cNvCxnSpPr>
          <p:nvPr/>
        </p:nvCxnSpPr>
        <p:spPr>
          <a:xfrm flipV="1">
            <a:off x="6689573" y="4288283"/>
            <a:ext cx="2246098" cy="87092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0AB1E01-EBF7-410F-2600-9E051B401239}"/>
              </a:ext>
            </a:extLst>
          </p:cNvPr>
          <p:cNvSpPr txBox="1"/>
          <p:nvPr/>
        </p:nvSpPr>
        <p:spPr>
          <a:xfrm>
            <a:off x="8493939" y="2348753"/>
            <a:ext cx="30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只錯一個 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Token 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喔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1DE19C6-0247-B347-8993-1BBFB92EF758}"/>
              </a:ext>
            </a:extLst>
          </p:cNvPr>
          <p:cNvSpPr txBox="1"/>
          <p:nvPr/>
        </p:nvSpPr>
        <p:spPr>
          <a:xfrm>
            <a:off x="8567371" y="5203239"/>
            <a:ext cx="30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大錯特錯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937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23" grpId="0"/>
      <p:bldP spid="2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4665-62DC-4092-BE5C-4297A5914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4AC39B-B813-EF6E-5571-97293ADA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Stage 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：評量一整個回答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9B4F47EB-9046-14A5-8386-4E6975F1C147}"/>
              </a:ext>
            </a:extLst>
          </p:cNvPr>
          <p:cNvSpPr/>
          <p:nvPr/>
        </p:nvSpPr>
        <p:spPr>
          <a:xfrm>
            <a:off x="3350986" y="1972861"/>
            <a:ext cx="1738352" cy="1167467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C52DF7E7-74FF-0600-2909-805F8F5F9B17}"/>
              </a:ext>
            </a:extLst>
          </p:cNvPr>
          <p:cNvCxnSpPr>
            <a:cxnSpLocks/>
          </p:cNvCxnSpPr>
          <p:nvPr/>
        </p:nvCxnSpPr>
        <p:spPr>
          <a:xfrm>
            <a:off x="2681128" y="2598160"/>
            <a:ext cx="58742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B414FF61-02B7-139E-1521-614F7F14AB33}"/>
              </a:ext>
            </a:extLst>
          </p:cNvPr>
          <p:cNvCxnSpPr>
            <a:cxnSpLocks/>
          </p:cNvCxnSpPr>
          <p:nvPr/>
        </p:nvCxnSpPr>
        <p:spPr>
          <a:xfrm>
            <a:off x="5171772" y="2598160"/>
            <a:ext cx="82093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D827B012-0400-DFE5-7B6B-CE69F1576305}"/>
              </a:ext>
            </a:extLst>
          </p:cNvPr>
          <p:cNvSpPr txBox="1"/>
          <p:nvPr/>
        </p:nvSpPr>
        <p:spPr>
          <a:xfrm>
            <a:off x="601570" y="2367327"/>
            <a:ext cx="199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教我做壞事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2001890-3DBE-A7A3-54C1-4688DAB44517}"/>
              </a:ext>
            </a:extLst>
          </p:cNvPr>
          <p:cNvSpPr txBox="1"/>
          <p:nvPr/>
        </p:nvSpPr>
        <p:spPr>
          <a:xfrm>
            <a:off x="6096000" y="2367327"/>
            <a:ext cx="247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我很可以教你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A1875FD4-5303-3857-BBBC-5F39C68C00E6}"/>
              </a:ext>
            </a:extLst>
          </p:cNvPr>
          <p:cNvSpPr/>
          <p:nvPr/>
        </p:nvSpPr>
        <p:spPr>
          <a:xfrm>
            <a:off x="3350986" y="4764740"/>
            <a:ext cx="1738352" cy="11674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48C05550-4FB3-834B-6E48-2F11A1C7CEAD}"/>
              </a:ext>
            </a:extLst>
          </p:cNvPr>
          <p:cNvCxnSpPr>
            <a:cxnSpLocks/>
          </p:cNvCxnSpPr>
          <p:nvPr/>
        </p:nvCxnSpPr>
        <p:spPr>
          <a:xfrm>
            <a:off x="2681128" y="5390039"/>
            <a:ext cx="58742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79E2283-6839-A04A-CEF7-CF9C6B42059F}"/>
              </a:ext>
            </a:extLst>
          </p:cNvPr>
          <p:cNvCxnSpPr>
            <a:cxnSpLocks/>
          </p:cNvCxnSpPr>
          <p:nvPr/>
        </p:nvCxnSpPr>
        <p:spPr>
          <a:xfrm>
            <a:off x="5171772" y="5390039"/>
            <a:ext cx="82093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16B9DF0-1075-3411-E253-B7C293D86CCF}"/>
              </a:ext>
            </a:extLst>
          </p:cNvPr>
          <p:cNvSpPr txBox="1"/>
          <p:nvPr/>
        </p:nvSpPr>
        <p:spPr>
          <a:xfrm>
            <a:off x="601570" y="5159206"/>
            <a:ext cx="199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教我做壞事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EA19B83-D4CE-6C9D-570C-82AD3A41D80D}"/>
              </a:ext>
            </a:extLst>
          </p:cNvPr>
          <p:cNvSpPr txBox="1"/>
          <p:nvPr/>
        </p:nvSpPr>
        <p:spPr>
          <a:xfrm>
            <a:off x="6096000" y="5167312"/>
            <a:ext cx="247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不可以教你</a:t>
            </a:r>
          </a:p>
        </p:txBody>
      </p:sp>
      <p:pic>
        <p:nvPicPr>
          <p:cNvPr id="21" name="圖形 20" descr="困惑的人 以實心填滿">
            <a:extLst>
              <a:ext uri="{FF2B5EF4-FFF2-40B4-BE49-F238E27FC236}">
                <a16:creationId xmlns:a16="http://schemas.microsoft.com/office/drawing/2014/main" id="{08DC8294-DB01-2B09-6BEF-1872E7D05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398" y="3322588"/>
            <a:ext cx="1311950" cy="131195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BE878D8B-168C-1CC9-AE09-66E7C309E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212" y="2283671"/>
            <a:ext cx="83099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F8D0651-5715-576D-F37F-218F20FA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72" y="4969115"/>
            <a:ext cx="758715" cy="7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97D8138-31DD-37DA-5199-F8593E1B4AAA}"/>
                  </a:ext>
                </a:extLst>
              </p:cNvPr>
              <p:cNvSpPr txBox="1"/>
              <p:nvPr/>
            </p:nvSpPr>
            <p:spPr>
              <a:xfrm>
                <a:off x="9447048" y="2371366"/>
                <a:ext cx="12547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97D8138-31DD-37DA-5199-F8593E1B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048" y="2371366"/>
                <a:ext cx="125470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52EEA307-A817-4EF8-1134-9CF5BF11A579}"/>
                  </a:ext>
                </a:extLst>
              </p:cNvPr>
              <p:cNvSpPr txBox="1"/>
              <p:nvPr/>
            </p:nvSpPr>
            <p:spPr>
              <a:xfrm>
                <a:off x="9447047" y="5251539"/>
                <a:ext cx="12547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=+1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52EEA307-A817-4EF8-1134-9CF5BF11A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047" y="5251539"/>
                <a:ext cx="125470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57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0F6CA-643B-9667-24F7-FDB713E61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>
            <a:extLst>
              <a:ext uri="{FF2B5EF4-FFF2-40B4-BE49-F238E27FC236}">
                <a16:creationId xmlns:a16="http://schemas.microsoft.com/office/drawing/2014/main" id="{C8D936BC-E36A-DCC4-2CCF-11C98DCC6F42}"/>
              </a:ext>
            </a:extLst>
          </p:cNvPr>
          <p:cNvSpPr txBox="1"/>
          <p:nvPr/>
        </p:nvSpPr>
        <p:spPr>
          <a:xfrm>
            <a:off x="3560439" y="4291204"/>
            <a:ext cx="260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可以算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F65D21C-03D8-3BB2-84D0-D061A942CB55}"/>
              </a:ext>
            </a:extLst>
          </p:cNvPr>
          <p:cNvSpPr txBox="1"/>
          <p:nvPr/>
        </p:nvSpPr>
        <p:spPr>
          <a:xfrm>
            <a:off x="8644517" y="4634071"/>
            <a:ext cx="354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無法輕易算出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39BED0B-B6C8-07F5-A470-31FE4209C517}"/>
              </a:ext>
            </a:extLst>
          </p:cNvPr>
          <p:cNvSpPr txBox="1"/>
          <p:nvPr/>
        </p:nvSpPr>
        <p:spPr>
          <a:xfrm>
            <a:off x="1170710" y="2602536"/>
            <a:ext cx="2112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1 &amp; 2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4588BE3-F1BD-AE4D-DAA4-BE68497170F3}"/>
              </a:ext>
            </a:extLst>
          </p:cNvPr>
          <p:cNvSpPr txBox="1"/>
          <p:nvPr/>
        </p:nvSpPr>
        <p:spPr>
          <a:xfrm>
            <a:off x="6294956" y="2602536"/>
            <a:ext cx="1603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3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1EC86A2-6DEB-A365-9077-8725CA28614D}"/>
                  </a:ext>
                </a:extLst>
              </p:cNvPr>
              <p:cNvSpPr txBox="1"/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1EC86A2-6DEB-A365-9077-8725CA286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8AE1D63-EFEF-7B73-E7EB-2CE17816B7B0}"/>
                  </a:ext>
                </a:extLst>
              </p:cNvPr>
              <p:cNvSpPr txBox="1"/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8AE1D63-EFEF-7B73-E7EB-2CE17816B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8A9D0A9-E95D-ABE7-1E91-58831F7154D6}"/>
              </a:ext>
            </a:extLst>
          </p:cNvPr>
          <p:cNvCxnSpPr/>
          <p:nvPr/>
        </p:nvCxnSpPr>
        <p:spPr>
          <a:xfrm flipH="1">
            <a:off x="3006617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350FE2C-C549-BCD3-147F-E01C792BB9F4}"/>
              </a:ext>
            </a:extLst>
          </p:cNvPr>
          <p:cNvSpPr txBox="1"/>
          <p:nvPr/>
        </p:nvSpPr>
        <p:spPr>
          <a:xfrm>
            <a:off x="3587969" y="2972077"/>
            <a:ext cx="187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跟正確答案的距離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8C04697D-2BD8-C6E9-181B-44E59BAF7315}"/>
              </a:ext>
            </a:extLst>
          </p:cNvPr>
          <p:cNvCxnSpPr/>
          <p:nvPr/>
        </p:nvCxnSpPr>
        <p:spPr>
          <a:xfrm flipH="1">
            <a:off x="8069914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1F24B89-5C6D-42E8-DCBD-B1B461C6C4BA}"/>
              </a:ext>
            </a:extLst>
          </p:cNvPr>
          <p:cNvSpPr txBox="1"/>
          <p:nvPr/>
        </p:nvSpPr>
        <p:spPr>
          <a:xfrm>
            <a:off x="8651265" y="2972077"/>
            <a:ext cx="225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人類給的分數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B26264E-E2D5-30FE-0E31-21CC4634F60D}"/>
              </a:ext>
            </a:extLst>
          </p:cNvPr>
          <p:cNvSpPr txBox="1"/>
          <p:nvPr/>
        </p:nvSpPr>
        <p:spPr>
          <a:xfrm>
            <a:off x="3560439" y="3803074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明確學習目標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3EAF383-2A65-7741-60EE-25094F5D0782}"/>
              </a:ext>
            </a:extLst>
          </p:cNvPr>
          <p:cNvSpPr txBox="1"/>
          <p:nvPr/>
        </p:nvSpPr>
        <p:spPr>
          <a:xfrm>
            <a:off x="8651265" y="3803074"/>
            <a:ext cx="234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不知道好在哪、壞在哪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795B6FA-2652-F575-8A5F-B3D4B048BDF5}"/>
              </a:ext>
            </a:extLst>
          </p:cNvPr>
          <p:cNvCxnSpPr>
            <a:cxnSpLocks/>
          </p:cNvCxnSpPr>
          <p:nvPr/>
        </p:nvCxnSpPr>
        <p:spPr>
          <a:xfrm flipV="1">
            <a:off x="1951671" y="4634071"/>
            <a:ext cx="275447" cy="461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EB4E6026-2AD0-2A71-946E-D6963BA63A5F}"/>
              </a:ext>
            </a:extLst>
          </p:cNvPr>
          <p:cNvCxnSpPr>
            <a:cxnSpLocks/>
          </p:cNvCxnSpPr>
          <p:nvPr/>
        </p:nvCxnSpPr>
        <p:spPr>
          <a:xfrm flipV="1">
            <a:off x="6897952" y="4621118"/>
            <a:ext cx="397869" cy="6341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27192A6-40D0-CA7B-6D13-85EAD9E9D17A}"/>
              </a:ext>
            </a:extLst>
          </p:cNvPr>
          <p:cNvSpPr txBox="1"/>
          <p:nvPr/>
        </p:nvSpPr>
        <p:spPr>
          <a:xfrm>
            <a:off x="1052945" y="5222722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72F6F80-276B-570B-C138-C28912DF0A6E}"/>
              </a:ext>
            </a:extLst>
          </p:cNvPr>
          <p:cNvSpPr txBox="1"/>
          <p:nvPr/>
        </p:nvSpPr>
        <p:spPr>
          <a:xfrm>
            <a:off x="5922714" y="5354350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完整的回答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5579270-20F6-E638-2EB6-85AAD140828A}"/>
              </a:ext>
            </a:extLst>
          </p:cNvPr>
          <p:cNvSpPr txBox="1"/>
          <p:nvPr/>
        </p:nvSpPr>
        <p:spPr>
          <a:xfrm>
            <a:off x="2613314" y="3389807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dirty="0">
                <a:effectLst/>
              </a:rPr>
              <a:t> </a:t>
            </a:r>
            <a:endParaRPr lang="zh-TW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E19DDE6-436C-21CC-448A-FBD6158A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3" y="4680237"/>
            <a:ext cx="83099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654B0CA-8806-B42A-D3C8-9079917ED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08" y="4471553"/>
            <a:ext cx="758715" cy="7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FAB8F684-5A02-1594-7A03-586E036EA93F}"/>
              </a:ext>
            </a:extLst>
          </p:cNvPr>
          <p:cNvSpPr/>
          <p:nvPr/>
        </p:nvSpPr>
        <p:spPr>
          <a:xfrm>
            <a:off x="2372980" y="825312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8F5A395E-9A49-E5FE-E019-653FB5079D80}"/>
              </a:ext>
            </a:extLst>
          </p:cNvPr>
          <p:cNvCxnSpPr>
            <a:cxnSpLocks/>
          </p:cNvCxnSpPr>
          <p:nvPr/>
        </p:nvCxnSpPr>
        <p:spPr>
          <a:xfrm>
            <a:off x="1726760" y="1288836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7C90023-DAC1-4443-B627-58F1B64529B4}"/>
              </a:ext>
            </a:extLst>
          </p:cNvPr>
          <p:cNvCxnSpPr>
            <a:cxnSpLocks/>
          </p:cNvCxnSpPr>
          <p:nvPr/>
        </p:nvCxnSpPr>
        <p:spPr>
          <a:xfrm>
            <a:off x="3645119" y="1300310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472DEDB-19E5-FF2F-CA93-AC673F8F80C7}"/>
              </a:ext>
            </a:extLst>
          </p:cNvPr>
          <p:cNvSpPr txBox="1"/>
          <p:nvPr/>
        </p:nvSpPr>
        <p:spPr>
          <a:xfrm>
            <a:off x="117406" y="878499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6253062-3743-7079-E632-0FC0D92A8258}"/>
              </a:ext>
            </a:extLst>
          </p:cNvPr>
          <p:cNvSpPr txBox="1"/>
          <p:nvPr/>
        </p:nvSpPr>
        <p:spPr>
          <a:xfrm>
            <a:off x="4077100" y="1083218"/>
            <a:ext cx="6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31443F8-84EA-3270-8596-A48D4C0351CC}"/>
              </a:ext>
            </a:extLst>
          </p:cNvPr>
          <p:cNvSpPr txBox="1"/>
          <p:nvPr/>
        </p:nvSpPr>
        <p:spPr>
          <a:xfrm>
            <a:off x="5515846" y="1058621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736D828C-48BB-CCDE-1214-FD7A1F665040}"/>
              </a:ext>
            </a:extLst>
          </p:cNvPr>
          <p:cNvCxnSpPr>
            <a:cxnSpLocks/>
          </p:cNvCxnSpPr>
          <p:nvPr/>
        </p:nvCxnSpPr>
        <p:spPr>
          <a:xfrm>
            <a:off x="4653765" y="1288836"/>
            <a:ext cx="83407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8E2302B-D43F-7BF3-8879-069CE93C3B06}"/>
                  </a:ext>
                </a:extLst>
              </p:cNvPr>
              <p:cNvSpPr txBox="1"/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8E2302B-D43F-7BF3-8879-069CE93C3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blipFill>
                <a:blip r:embed="rId6"/>
                <a:stretch>
                  <a:fillRect l="-18000" r="-2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1252E50C-8748-F45A-D055-7AE58B40E7B4}"/>
              </a:ext>
            </a:extLst>
          </p:cNvPr>
          <p:cNvSpPr/>
          <p:nvPr/>
        </p:nvSpPr>
        <p:spPr>
          <a:xfrm>
            <a:off x="8623736" y="848631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D3CDDFA6-A695-98FA-2015-26A9064F26BC}"/>
              </a:ext>
            </a:extLst>
          </p:cNvPr>
          <p:cNvCxnSpPr>
            <a:cxnSpLocks/>
          </p:cNvCxnSpPr>
          <p:nvPr/>
        </p:nvCxnSpPr>
        <p:spPr>
          <a:xfrm>
            <a:off x="7977516" y="1312155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FB0A51CA-5329-308E-753D-50AC966880CF}"/>
              </a:ext>
            </a:extLst>
          </p:cNvPr>
          <p:cNvCxnSpPr>
            <a:cxnSpLocks/>
          </p:cNvCxnSpPr>
          <p:nvPr/>
        </p:nvCxnSpPr>
        <p:spPr>
          <a:xfrm>
            <a:off x="9895875" y="1323629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B821CB7-F2A3-6BD0-5BF2-97208D543E93}"/>
              </a:ext>
            </a:extLst>
          </p:cNvPr>
          <p:cNvSpPr txBox="1"/>
          <p:nvPr/>
        </p:nvSpPr>
        <p:spPr>
          <a:xfrm>
            <a:off x="6368162" y="901818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2B64AF0-3FE3-2A76-8D11-66380C479662}"/>
              </a:ext>
            </a:extLst>
          </p:cNvPr>
          <p:cNvSpPr txBox="1"/>
          <p:nvPr/>
        </p:nvSpPr>
        <p:spPr>
          <a:xfrm>
            <a:off x="10427378" y="1108795"/>
            <a:ext cx="123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F36B4343-01B9-7252-AE10-B69C8B91BC2D}"/>
                  </a:ext>
                </a:extLst>
              </p:cNvPr>
              <p:cNvSpPr txBox="1"/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F36B4343-01B9-7252-AE10-B69C8B91B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blipFill>
                <a:blip r:embed="rId7"/>
                <a:stretch>
                  <a:fillRect l="-10000" r="-6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圖形 51" descr="困惑的人 以實心填滿">
            <a:extLst>
              <a:ext uri="{FF2B5EF4-FFF2-40B4-BE49-F238E27FC236}">
                <a16:creationId xmlns:a16="http://schemas.microsoft.com/office/drawing/2014/main" id="{5BFA0A6F-4601-3F0C-3006-8420F800B2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63655" y="1339627"/>
            <a:ext cx="1311950" cy="131195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A4523A7-57CE-EA40-11F5-50B5FB12F2C4}"/>
              </a:ext>
            </a:extLst>
          </p:cNvPr>
          <p:cNvSpPr txBox="1"/>
          <p:nvPr/>
        </p:nvSpPr>
        <p:spPr>
          <a:xfrm>
            <a:off x="2981041" y="5462068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只問過程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0CB8136-AEF1-4CAE-1269-9F481FD610DB}"/>
              </a:ext>
            </a:extLst>
          </p:cNvPr>
          <p:cNvSpPr txBox="1"/>
          <p:nvPr/>
        </p:nvSpPr>
        <p:spPr>
          <a:xfrm>
            <a:off x="3717181" y="6036099"/>
            <a:ext cx="169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不問結果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8F8EF4F-55CA-6802-E6B7-5ED22E275CF0}"/>
              </a:ext>
            </a:extLst>
          </p:cNvPr>
          <p:cNvSpPr txBox="1"/>
          <p:nvPr/>
        </p:nvSpPr>
        <p:spPr>
          <a:xfrm>
            <a:off x="8085118" y="5372399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只問結果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0FFF0CF-368F-A02D-2A89-8DC3AC51792C}"/>
              </a:ext>
            </a:extLst>
          </p:cNvPr>
          <p:cNvSpPr txBox="1"/>
          <p:nvPr/>
        </p:nvSpPr>
        <p:spPr>
          <a:xfrm>
            <a:off x="9200517" y="6064059"/>
            <a:ext cx="169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不問過程</a:t>
            </a:r>
          </a:p>
        </p:txBody>
      </p:sp>
    </p:spTree>
    <p:extLst>
      <p:ext uri="{BB962C8B-B14F-4D97-AF65-F5344CB8AC3E}">
        <p14:creationId xmlns:p14="http://schemas.microsoft.com/office/powerpoint/2010/main" val="255137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34F3A-9C4A-1C03-46BD-8EBABE5FA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9910503-2E5C-48DC-38CC-E6AD44CC6E0B}"/>
              </a:ext>
            </a:extLst>
          </p:cNvPr>
          <p:cNvSpPr txBox="1"/>
          <p:nvPr/>
        </p:nvSpPr>
        <p:spPr>
          <a:xfrm>
            <a:off x="3560439" y="4291204"/>
            <a:ext cx="260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可以算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923EEFC-130E-82A8-3593-8291317C4C50}"/>
              </a:ext>
            </a:extLst>
          </p:cNvPr>
          <p:cNvSpPr txBox="1"/>
          <p:nvPr/>
        </p:nvSpPr>
        <p:spPr>
          <a:xfrm>
            <a:off x="8644517" y="4634071"/>
            <a:ext cx="354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無法輕易算出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1A67346-AC15-5D20-FF7B-DD103E0EEFFF}"/>
              </a:ext>
            </a:extLst>
          </p:cNvPr>
          <p:cNvSpPr txBox="1"/>
          <p:nvPr/>
        </p:nvSpPr>
        <p:spPr>
          <a:xfrm>
            <a:off x="1170710" y="2602536"/>
            <a:ext cx="2112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1 &amp; 2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74A8930-A1A5-0951-F4CC-C207EE0792B2}"/>
              </a:ext>
            </a:extLst>
          </p:cNvPr>
          <p:cNvSpPr txBox="1"/>
          <p:nvPr/>
        </p:nvSpPr>
        <p:spPr>
          <a:xfrm>
            <a:off x="6294956" y="2602536"/>
            <a:ext cx="1603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3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51A28D8-906B-22F0-CEFA-CAF1E26C92D6}"/>
                  </a:ext>
                </a:extLst>
              </p:cNvPr>
              <p:cNvSpPr txBox="1"/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51A28D8-906B-22F0-CEFA-CAF1E26C9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213540F-FF89-4AE1-29F2-2B535B3BB5FE}"/>
                  </a:ext>
                </a:extLst>
              </p:cNvPr>
              <p:cNvSpPr txBox="1"/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213540F-FF89-4AE1-29F2-2B535B3BB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55E359D-081A-22C3-A4CB-53C341269229}"/>
              </a:ext>
            </a:extLst>
          </p:cNvPr>
          <p:cNvCxnSpPr/>
          <p:nvPr/>
        </p:nvCxnSpPr>
        <p:spPr>
          <a:xfrm flipH="1">
            <a:off x="3006617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93076E6-CDA0-895C-5F92-98EAEA84CA4A}"/>
              </a:ext>
            </a:extLst>
          </p:cNvPr>
          <p:cNvSpPr txBox="1"/>
          <p:nvPr/>
        </p:nvSpPr>
        <p:spPr>
          <a:xfrm>
            <a:off x="3587969" y="2972077"/>
            <a:ext cx="187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跟正確答案的距離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935AF42-3779-1EE8-8A3E-18F87A368AF4}"/>
              </a:ext>
            </a:extLst>
          </p:cNvPr>
          <p:cNvCxnSpPr/>
          <p:nvPr/>
        </p:nvCxnSpPr>
        <p:spPr>
          <a:xfrm flipH="1">
            <a:off x="8069914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CD8A9B5-FB57-BCB0-1B45-C4FF3535A4C4}"/>
              </a:ext>
            </a:extLst>
          </p:cNvPr>
          <p:cNvSpPr txBox="1"/>
          <p:nvPr/>
        </p:nvSpPr>
        <p:spPr>
          <a:xfrm>
            <a:off x="8651265" y="2972077"/>
            <a:ext cx="225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人類給的分數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B7AC08C-75C2-EA6E-C414-D712713B84DF}"/>
              </a:ext>
            </a:extLst>
          </p:cNvPr>
          <p:cNvSpPr txBox="1"/>
          <p:nvPr/>
        </p:nvSpPr>
        <p:spPr>
          <a:xfrm>
            <a:off x="3560439" y="3803074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明確學習目標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E186488-85CB-3CD2-FB89-E1ECA9FC23CA}"/>
              </a:ext>
            </a:extLst>
          </p:cNvPr>
          <p:cNvSpPr txBox="1"/>
          <p:nvPr/>
        </p:nvSpPr>
        <p:spPr>
          <a:xfrm>
            <a:off x="8651265" y="3803074"/>
            <a:ext cx="234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不知道好在哪、壞在哪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A318180-8833-FE25-A8F0-9F29F984F09A}"/>
              </a:ext>
            </a:extLst>
          </p:cNvPr>
          <p:cNvCxnSpPr>
            <a:cxnSpLocks/>
          </p:cNvCxnSpPr>
          <p:nvPr/>
        </p:nvCxnSpPr>
        <p:spPr>
          <a:xfrm flipV="1">
            <a:off x="1951671" y="4634071"/>
            <a:ext cx="275447" cy="461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BA2D8406-6C59-9C12-55B8-BF08065165DE}"/>
              </a:ext>
            </a:extLst>
          </p:cNvPr>
          <p:cNvCxnSpPr>
            <a:cxnSpLocks/>
          </p:cNvCxnSpPr>
          <p:nvPr/>
        </p:nvCxnSpPr>
        <p:spPr>
          <a:xfrm flipV="1">
            <a:off x="6897952" y="4621118"/>
            <a:ext cx="397869" cy="6341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620F172-C08F-A329-A36D-AC202A2FE048}"/>
              </a:ext>
            </a:extLst>
          </p:cNvPr>
          <p:cNvSpPr txBox="1"/>
          <p:nvPr/>
        </p:nvSpPr>
        <p:spPr>
          <a:xfrm>
            <a:off x="1052945" y="5222722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D6A1CF8-0ED4-8A99-93B5-ACD0882D16D3}"/>
              </a:ext>
            </a:extLst>
          </p:cNvPr>
          <p:cNvSpPr txBox="1"/>
          <p:nvPr/>
        </p:nvSpPr>
        <p:spPr>
          <a:xfrm>
            <a:off x="5922714" y="5354350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完整的回答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BC1DA9C-98BF-36C3-FC77-E50C850FEDD5}"/>
              </a:ext>
            </a:extLst>
          </p:cNvPr>
          <p:cNvSpPr txBox="1"/>
          <p:nvPr/>
        </p:nvSpPr>
        <p:spPr>
          <a:xfrm>
            <a:off x="2613314" y="3389807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dirty="0">
                <a:effectLst/>
              </a:rPr>
              <a:t> </a:t>
            </a:r>
            <a:endParaRPr lang="zh-TW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1441B8-2B39-9E97-1196-61EF0DAF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3" y="4680237"/>
            <a:ext cx="83099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DF3FC8D-79C0-9A33-8CB9-56BD21F1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08" y="4471553"/>
            <a:ext cx="758715" cy="7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AF09B4CA-CA44-4450-E9D8-B8EDDE07FA01}"/>
              </a:ext>
            </a:extLst>
          </p:cNvPr>
          <p:cNvSpPr/>
          <p:nvPr/>
        </p:nvSpPr>
        <p:spPr>
          <a:xfrm>
            <a:off x="2372980" y="825312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49FEE25C-B617-1AD3-20F1-7BD46E684ADA}"/>
              </a:ext>
            </a:extLst>
          </p:cNvPr>
          <p:cNvCxnSpPr>
            <a:cxnSpLocks/>
          </p:cNvCxnSpPr>
          <p:nvPr/>
        </p:nvCxnSpPr>
        <p:spPr>
          <a:xfrm>
            <a:off x="1726760" y="1288836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90365951-377C-CB8B-B68C-93B6789203F8}"/>
              </a:ext>
            </a:extLst>
          </p:cNvPr>
          <p:cNvCxnSpPr>
            <a:cxnSpLocks/>
          </p:cNvCxnSpPr>
          <p:nvPr/>
        </p:nvCxnSpPr>
        <p:spPr>
          <a:xfrm>
            <a:off x="3645119" y="1300310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297B2F7-843F-C6A2-601E-CECE2F234923}"/>
              </a:ext>
            </a:extLst>
          </p:cNvPr>
          <p:cNvSpPr txBox="1"/>
          <p:nvPr/>
        </p:nvSpPr>
        <p:spPr>
          <a:xfrm>
            <a:off x="117406" y="878499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0B4C524-3394-3D39-782F-28E6A613F1AA}"/>
              </a:ext>
            </a:extLst>
          </p:cNvPr>
          <p:cNvSpPr txBox="1"/>
          <p:nvPr/>
        </p:nvSpPr>
        <p:spPr>
          <a:xfrm>
            <a:off x="4077100" y="1083218"/>
            <a:ext cx="6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AA6FAB9E-1C8B-7918-B9E6-3995B1EBC1C9}"/>
              </a:ext>
            </a:extLst>
          </p:cNvPr>
          <p:cNvSpPr txBox="1"/>
          <p:nvPr/>
        </p:nvSpPr>
        <p:spPr>
          <a:xfrm>
            <a:off x="5515846" y="1058621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4E421B60-802D-0B98-0918-9FFC48DCA3AD}"/>
              </a:ext>
            </a:extLst>
          </p:cNvPr>
          <p:cNvCxnSpPr>
            <a:cxnSpLocks/>
          </p:cNvCxnSpPr>
          <p:nvPr/>
        </p:nvCxnSpPr>
        <p:spPr>
          <a:xfrm>
            <a:off x="4653765" y="1288836"/>
            <a:ext cx="83407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AF27083B-13B5-30F4-9B83-77F943A4A029}"/>
                  </a:ext>
                </a:extLst>
              </p:cNvPr>
              <p:cNvSpPr txBox="1"/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AF27083B-13B5-30F4-9B83-77F943A4A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blipFill>
                <a:blip r:embed="rId6"/>
                <a:stretch>
                  <a:fillRect l="-18000" r="-2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ED0F7060-7C80-729D-CF8F-FA1C5AA94C55}"/>
              </a:ext>
            </a:extLst>
          </p:cNvPr>
          <p:cNvSpPr/>
          <p:nvPr/>
        </p:nvSpPr>
        <p:spPr>
          <a:xfrm>
            <a:off x="8623736" y="848631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F310E0D2-2E03-8F17-CDB5-A65FF7DDF805}"/>
              </a:ext>
            </a:extLst>
          </p:cNvPr>
          <p:cNvCxnSpPr>
            <a:cxnSpLocks/>
          </p:cNvCxnSpPr>
          <p:nvPr/>
        </p:nvCxnSpPr>
        <p:spPr>
          <a:xfrm>
            <a:off x="7977516" y="1312155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69E7EF99-B1D3-4B90-4F4B-F909CB8FA3BF}"/>
              </a:ext>
            </a:extLst>
          </p:cNvPr>
          <p:cNvCxnSpPr>
            <a:cxnSpLocks/>
          </p:cNvCxnSpPr>
          <p:nvPr/>
        </p:nvCxnSpPr>
        <p:spPr>
          <a:xfrm>
            <a:off x="9895875" y="1323629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25FEFBEF-0ACF-8717-18A1-DBD04C0E2F22}"/>
              </a:ext>
            </a:extLst>
          </p:cNvPr>
          <p:cNvSpPr txBox="1"/>
          <p:nvPr/>
        </p:nvSpPr>
        <p:spPr>
          <a:xfrm>
            <a:off x="6368162" y="901818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64DD83F-7A2F-62A8-1FE1-C6CD22A82795}"/>
              </a:ext>
            </a:extLst>
          </p:cNvPr>
          <p:cNvSpPr txBox="1"/>
          <p:nvPr/>
        </p:nvSpPr>
        <p:spPr>
          <a:xfrm>
            <a:off x="10427378" y="1108795"/>
            <a:ext cx="123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9DDA40DB-D2B3-A0CE-C94B-551EBDC4049B}"/>
                  </a:ext>
                </a:extLst>
              </p:cNvPr>
              <p:cNvSpPr txBox="1"/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9DDA40DB-D2B3-A0CE-C94B-551EBDC40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blipFill>
                <a:blip r:embed="rId7"/>
                <a:stretch>
                  <a:fillRect l="-10000" r="-6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圖形 51" descr="困惑的人 以實心填滿">
            <a:extLst>
              <a:ext uri="{FF2B5EF4-FFF2-40B4-BE49-F238E27FC236}">
                <a16:creationId xmlns:a16="http://schemas.microsoft.com/office/drawing/2014/main" id="{F6FABE24-3824-3BD5-9722-EFA78E53C0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63655" y="1339627"/>
            <a:ext cx="1311950" cy="131195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751FAD14-7C0A-9622-AA46-CFD5711DE53B}"/>
              </a:ext>
            </a:extLst>
          </p:cNvPr>
          <p:cNvSpPr txBox="1"/>
          <p:nvPr/>
        </p:nvSpPr>
        <p:spPr>
          <a:xfrm>
            <a:off x="1052944" y="5796421"/>
            <a:ext cx="2348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訓練資料是老師給的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9F5ACB4-A4DE-D370-30F9-21933AB5F29A}"/>
              </a:ext>
            </a:extLst>
          </p:cNvPr>
          <p:cNvSpPr txBox="1"/>
          <p:nvPr/>
        </p:nvSpPr>
        <p:spPr>
          <a:xfrm>
            <a:off x="5922714" y="5836790"/>
            <a:ext cx="260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訓練資料其實是模型自己產生的</a:t>
            </a:r>
          </a:p>
        </p:txBody>
      </p:sp>
    </p:spTree>
    <p:extLst>
      <p:ext uri="{BB962C8B-B14F-4D97-AF65-F5344CB8AC3E}">
        <p14:creationId xmlns:p14="http://schemas.microsoft.com/office/powerpoint/2010/main" val="168326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30BFE9-B13D-FFFB-E0D4-59013A0B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每一個階段都在學文字接龍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EDF710F8-835C-2393-2B47-89841248C80E}"/>
              </a:ext>
            </a:extLst>
          </p:cNvPr>
          <p:cNvSpPr/>
          <p:nvPr/>
        </p:nvSpPr>
        <p:spPr>
          <a:xfrm>
            <a:off x="838200" y="3770839"/>
            <a:ext cx="3096491" cy="24055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我要找什麼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A1E09AC-A554-799B-0CC5-69E0420BF0D3}"/>
              </a:ext>
            </a:extLst>
          </p:cNvPr>
          <p:cNvSpPr/>
          <p:nvPr/>
        </p:nvSpPr>
        <p:spPr>
          <a:xfrm>
            <a:off x="4786420" y="3770839"/>
            <a:ext cx="3096491" cy="2405562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403342D-760F-7199-0D4C-B9335FAD965A}"/>
              </a:ext>
            </a:extLst>
          </p:cNvPr>
          <p:cNvSpPr/>
          <p:nvPr/>
        </p:nvSpPr>
        <p:spPr>
          <a:xfrm>
            <a:off x="8734640" y="3751962"/>
            <a:ext cx="3096491" cy="2424440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19808128-04D2-61D4-5B55-D920BBA62E62}"/>
              </a:ext>
            </a:extLst>
          </p:cNvPr>
          <p:cNvSpPr/>
          <p:nvPr/>
        </p:nvSpPr>
        <p:spPr>
          <a:xfrm>
            <a:off x="7934703" y="4648176"/>
            <a:ext cx="748145" cy="893618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加號 15">
            <a:extLst>
              <a:ext uri="{FF2B5EF4-FFF2-40B4-BE49-F238E27FC236}">
                <a16:creationId xmlns:a16="http://schemas.microsoft.com/office/drawing/2014/main" id="{D48927A2-6B60-F0BE-C7CF-3DEE6B26C80F}"/>
              </a:ext>
            </a:extLst>
          </p:cNvPr>
          <p:cNvSpPr/>
          <p:nvPr/>
        </p:nvSpPr>
        <p:spPr>
          <a:xfrm>
            <a:off x="3796702" y="4547628"/>
            <a:ext cx="1080000" cy="1080000"/>
          </a:xfrm>
          <a:prstGeom prst="mathPlus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BD044382-29C4-44B7-9A93-7264A98C3129}"/>
              </a:ext>
            </a:extLst>
          </p:cNvPr>
          <p:cNvSpPr/>
          <p:nvPr/>
        </p:nvSpPr>
        <p:spPr>
          <a:xfrm>
            <a:off x="1179852" y="4318401"/>
            <a:ext cx="2360794" cy="129156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12238D1-D7F9-C381-563B-DC2E55AFEDD1}"/>
              </a:ext>
            </a:extLst>
          </p:cNvPr>
          <p:cNvSpPr txBox="1"/>
          <p:nvPr/>
        </p:nvSpPr>
        <p:spPr>
          <a:xfrm>
            <a:off x="5189933" y="5595868"/>
            <a:ext cx="228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Transformer </a:t>
            </a:r>
            <a:endParaRPr lang="zh-TW" altLang="en-US" sz="2800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DF6E627-EDF4-8616-AE68-44D2B70E027B}"/>
              </a:ext>
            </a:extLst>
          </p:cNvPr>
          <p:cNvSpPr txBox="1"/>
          <p:nvPr/>
        </p:nvSpPr>
        <p:spPr>
          <a:xfrm>
            <a:off x="620075" y="6279916"/>
            <a:ext cx="3480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F8DBD6F-83C6-70A6-82DA-B810B1CB9A28}"/>
              </a:ext>
            </a:extLst>
          </p:cNvPr>
          <p:cNvSpPr txBox="1"/>
          <p:nvPr/>
        </p:nvSpPr>
        <p:spPr>
          <a:xfrm>
            <a:off x="8603886" y="5541794"/>
            <a:ext cx="335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Adam, etc.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0BDFDF04-02EA-0D01-635F-21D893A02199}"/>
              </a:ext>
            </a:extLst>
          </p:cNvPr>
          <p:cNvSpPr/>
          <p:nvPr/>
        </p:nvSpPr>
        <p:spPr>
          <a:xfrm>
            <a:off x="1179852" y="1638802"/>
            <a:ext cx="2495550" cy="1657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CD21D8B-F3D7-AD4E-4340-871EBDB96336}"/>
              </a:ext>
            </a:extLst>
          </p:cNvPr>
          <p:cNvSpPr/>
          <p:nvPr/>
        </p:nvSpPr>
        <p:spPr>
          <a:xfrm>
            <a:off x="5037477" y="1638802"/>
            <a:ext cx="2495550" cy="1657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SFT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FEBA5C2-D52D-DB90-7B5F-3EDC9980386A}"/>
              </a:ext>
            </a:extLst>
          </p:cNvPr>
          <p:cNvSpPr/>
          <p:nvPr/>
        </p:nvSpPr>
        <p:spPr>
          <a:xfrm>
            <a:off x="9028452" y="1638802"/>
            <a:ext cx="2495550" cy="1657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RLHF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391BFE3-0361-EE2A-4904-3629B1020793}"/>
              </a:ext>
            </a:extLst>
          </p:cNvPr>
          <p:cNvCxnSpPr/>
          <p:nvPr/>
        </p:nvCxnSpPr>
        <p:spPr>
          <a:xfrm>
            <a:off x="3842089" y="2486527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E307F31-F514-92D9-2AA4-40937166AFCE}"/>
              </a:ext>
            </a:extLst>
          </p:cNvPr>
          <p:cNvCxnSpPr/>
          <p:nvPr/>
        </p:nvCxnSpPr>
        <p:spPr>
          <a:xfrm>
            <a:off x="7671139" y="2486527"/>
            <a:ext cx="11334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74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/>
      <p:bldP spid="21" grpId="0"/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64DFB-E79C-4D05-75F6-E589E7228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565758-E5EE-B651-55B9-6B9E183D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老師教的不一定是學生想學的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11B830A-336E-53AB-885C-4FDE1892168D}"/>
              </a:ext>
            </a:extLst>
          </p:cNvPr>
          <p:cNvSpPr/>
          <p:nvPr/>
        </p:nvSpPr>
        <p:spPr>
          <a:xfrm>
            <a:off x="4217407" y="2067919"/>
            <a:ext cx="1468047" cy="132555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6189A24-CE2B-8765-95FD-2F8C542F7634}"/>
              </a:ext>
            </a:extLst>
          </p:cNvPr>
          <p:cNvSpPr/>
          <p:nvPr/>
        </p:nvSpPr>
        <p:spPr>
          <a:xfrm>
            <a:off x="1387151" y="2457776"/>
            <a:ext cx="1772816" cy="545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數學問題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4349E679-C38D-F052-F53C-F4EC68CE2D15}"/>
              </a:ext>
            </a:extLst>
          </p:cNvPr>
          <p:cNvCxnSpPr>
            <a:cxnSpLocks/>
          </p:cNvCxnSpPr>
          <p:nvPr/>
        </p:nvCxnSpPr>
        <p:spPr>
          <a:xfrm flipV="1">
            <a:off x="3132005" y="2730697"/>
            <a:ext cx="1029448" cy="186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2C1A915-8614-D579-A48F-DFC45AF77AF8}"/>
              </a:ext>
            </a:extLst>
          </p:cNvPr>
          <p:cNvCxnSpPr/>
          <p:nvPr/>
        </p:nvCxnSpPr>
        <p:spPr>
          <a:xfrm>
            <a:off x="5752294" y="2749358"/>
            <a:ext cx="95172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B240CCB-582E-9DD9-8F8A-8752C90FD8EE}"/>
              </a:ext>
            </a:extLst>
          </p:cNvPr>
          <p:cNvSpPr/>
          <p:nvPr/>
        </p:nvSpPr>
        <p:spPr>
          <a:xfrm>
            <a:off x="6770856" y="2476437"/>
            <a:ext cx="2360645" cy="5458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方法列式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D72B254-6E75-32CA-8141-E99CB0E92655}"/>
              </a:ext>
            </a:extLst>
          </p:cNvPr>
          <p:cNvSpPr/>
          <p:nvPr/>
        </p:nvSpPr>
        <p:spPr>
          <a:xfrm>
            <a:off x="9244950" y="2471233"/>
            <a:ext cx="1539668" cy="54584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錯誤答案</a:t>
            </a:r>
          </a:p>
        </p:txBody>
      </p:sp>
      <p:pic>
        <p:nvPicPr>
          <p:cNvPr id="8" name="圖形 7" descr="女教授 以實心填滿">
            <a:extLst>
              <a:ext uri="{FF2B5EF4-FFF2-40B4-BE49-F238E27FC236}">
                <a16:creationId xmlns:a16="http://schemas.microsoft.com/office/drawing/2014/main" id="{FC409927-01F9-502C-06E0-F74BF87EC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404" y="4433486"/>
            <a:ext cx="1311950" cy="1311950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B3EB936A-1AE8-AB05-FB07-6BDDCD76FBAB}"/>
              </a:ext>
            </a:extLst>
          </p:cNvPr>
          <p:cNvGrpSpPr/>
          <p:nvPr/>
        </p:nvGrpSpPr>
        <p:grpSpPr>
          <a:xfrm>
            <a:off x="6096000" y="5025111"/>
            <a:ext cx="4653292" cy="550604"/>
            <a:chOff x="5904305" y="4305564"/>
            <a:chExt cx="4653292" cy="550604"/>
          </a:xfrm>
        </p:grpSpPr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A5742157-ED87-1E51-2805-B6CA41347E5D}"/>
                </a:ext>
              </a:extLst>
            </p:cNvPr>
            <p:cNvSpPr/>
            <p:nvPr/>
          </p:nvSpPr>
          <p:spPr>
            <a:xfrm>
              <a:off x="8951089" y="4310327"/>
              <a:ext cx="1606508" cy="54584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正確答案</a:t>
              </a:r>
            </a:p>
          </p:txBody>
        </p: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5A80542A-842C-9453-5B8A-3A5E730A813B}"/>
                </a:ext>
              </a:extLst>
            </p:cNvPr>
            <p:cNvSpPr/>
            <p:nvPr/>
          </p:nvSpPr>
          <p:spPr>
            <a:xfrm>
              <a:off x="6506548" y="4305564"/>
              <a:ext cx="2360645" cy="54584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方法列式</a:t>
              </a: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8E1E63F-B67B-EFA0-F6B5-A060A6CF5F1F}"/>
                </a:ext>
              </a:extLst>
            </p:cNvPr>
            <p:cNvSpPr txBox="1"/>
            <p:nvPr/>
          </p:nvSpPr>
          <p:spPr>
            <a:xfrm>
              <a:off x="5904305" y="4337353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AI:</a:t>
              </a:r>
              <a:endParaRPr lang="zh-TW" altLang="en-US" sz="2400" b="1" dirty="0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C51AF73-91CD-74C0-5589-0EC833333353}"/>
              </a:ext>
            </a:extLst>
          </p:cNvPr>
          <p:cNvGrpSpPr/>
          <p:nvPr/>
        </p:nvGrpSpPr>
        <p:grpSpPr>
          <a:xfrm>
            <a:off x="3000223" y="5014811"/>
            <a:ext cx="2724908" cy="545841"/>
            <a:chOff x="2378907" y="4299219"/>
            <a:chExt cx="2724908" cy="545841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925617EC-C030-045B-499B-41075ECBFB04}"/>
                </a:ext>
              </a:extLst>
            </p:cNvPr>
            <p:cNvSpPr/>
            <p:nvPr/>
          </p:nvSpPr>
          <p:spPr>
            <a:xfrm>
              <a:off x="3330999" y="4299219"/>
              <a:ext cx="1772816" cy="54584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數學問題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CA5D56A2-EB23-F26C-F799-8ACD54021A8F}"/>
                </a:ext>
              </a:extLst>
            </p:cNvPr>
            <p:cNvSpPr txBox="1"/>
            <p:nvPr/>
          </p:nvSpPr>
          <p:spPr>
            <a:xfrm>
              <a:off x="2378907" y="4322256"/>
              <a:ext cx="1087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User:</a:t>
              </a:r>
              <a:endParaRPr lang="zh-TW" altLang="en-US" sz="2400" b="1" dirty="0"/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5DCC818-95C9-F5CE-BFE7-4486D37BC677}"/>
              </a:ext>
            </a:extLst>
          </p:cNvPr>
          <p:cNvSpPr txBox="1"/>
          <p:nvPr/>
        </p:nvSpPr>
        <p:spPr>
          <a:xfrm>
            <a:off x="850679" y="3982570"/>
            <a:ext cx="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SFT</a:t>
            </a:r>
            <a:endParaRPr lang="zh-TW" altLang="en-US" sz="2800" b="1" u="sng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9C6ABE5-C091-6EEF-C2A3-773226E4861A}"/>
              </a:ext>
            </a:extLst>
          </p:cNvPr>
          <p:cNvSpPr txBox="1"/>
          <p:nvPr/>
        </p:nvSpPr>
        <p:spPr>
          <a:xfrm>
            <a:off x="6770856" y="3237647"/>
            <a:ext cx="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RL</a:t>
            </a:r>
            <a:r>
              <a:rPr lang="zh-TW" altLang="en-US" sz="2800" b="1" u="sng" dirty="0"/>
              <a:t> </a:t>
            </a:r>
          </a:p>
        </p:txBody>
      </p:sp>
      <p:pic>
        <p:nvPicPr>
          <p:cNvPr id="26" name="圖形 25" descr="困惑的人 以實心填滿">
            <a:extLst>
              <a:ext uri="{FF2B5EF4-FFF2-40B4-BE49-F238E27FC236}">
                <a16:creationId xmlns:a16="http://schemas.microsoft.com/office/drawing/2014/main" id="{4066437E-625F-A745-F4D5-E3378E70B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2593" y="1384824"/>
            <a:ext cx="1311950" cy="1311950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EDDF7BDD-C5F1-4F79-B468-811BDFD1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596" y="1535251"/>
            <a:ext cx="83099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DA50D2A6-0125-6534-5C7D-4D8311A1F804}"/>
              </a:ext>
            </a:extLst>
          </p:cNvPr>
          <p:cNvSpPr txBox="1"/>
          <p:nvPr/>
        </p:nvSpPr>
        <p:spPr>
          <a:xfrm>
            <a:off x="7237581" y="3237647"/>
            <a:ext cx="2351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「因材施教」</a:t>
            </a:r>
          </a:p>
        </p:txBody>
      </p:sp>
    </p:spTree>
    <p:extLst>
      <p:ext uri="{BB962C8B-B14F-4D97-AF65-F5344CB8AC3E}">
        <p14:creationId xmlns:p14="http://schemas.microsoft.com/office/powerpoint/2010/main" val="270860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9741A-BCF7-689D-2702-F4E049F13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4C06E86-836B-FA4F-2C02-22B1A9B4B39F}"/>
              </a:ext>
            </a:extLst>
          </p:cNvPr>
          <p:cNvSpPr txBox="1"/>
          <p:nvPr/>
        </p:nvSpPr>
        <p:spPr>
          <a:xfrm>
            <a:off x="3560439" y="4291204"/>
            <a:ext cx="260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可以算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267DA70-182C-24F1-8D60-0CFB672B4F0A}"/>
              </a:ext>
            </a:extLst>
          </p:cNvPr>
          <p:cNvSpPr txBox="1"/>
          <p:nvPr/>
        </p:nvSpPr>
        <p:spPr>
          <a:xfrm>
            <a:off x="8644517" y="4634071"/>
            <a:ext cx="354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無法輕易算出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7AC8DD0-9B47-40DA-D17D-193FAE8C074D}"/>
              </a:ext>
            </a:extLst>
          </p:cNvPr>
          <p:cNvSpPr txBox="1"/>
          <p:nvPr/>
        </p:nvSpPr>
        <p:spPr>
          <a:xfrm>
            <a:off x="1170710" y="2602536"/>
            <a:ext cx="2112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1 &amp; 2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E842A0B-B731-3E5A-4FE6-AA6D663C4EE5}"/>
              </a:ext>
            </a:extLst>
          </p:cNvPr>
          <p:cNvSpPr txBox="1"/>
          <p:nvPr/>
        </p:nvSpPr>
        <p:spPr>
          <a:xfrm>
            <a:off x="6294956" y="2602536"/>
            <a:ext cx="1603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Stage 3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CAEC5FB-825C-16F0-CF11-F52EF4CE092D}"/>
                  </a:ext>
                </a:extLst>
              </p:cNvPr>
              <p:cNvSpPr txBox="1"/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51A28D8-906B-22F0-CEFA-CAF1E26C9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50" y="3476494"/>
                <a:ext cx="150393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4A37582-8ABE-F5CD-FF81-A49A62AC922E}"/>
                  </a:ext>
                </a:extLst>
              </p:cNvPr>
              <p:cNvSpPr txBox="1"/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213540F-FF89-4AE1-29F2-2B535B3BB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20" y="3476494"/>
                <a:ext cx="1849737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E4F8A24-6058-18FC-9A5E-A9301C64E725}"/>
              </a:ext>
            </a:extLst>
          </p:cNvPr>
          <p:cNvCxnSpPr/>
          <p:nvPr/>
        </p:nvCxnSpPr>
        <p:spPr>
          <a:xfrm flipH="1">
            <a:off x="3006617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FCB118C-DE6E-735C-A318-272DB69C2A1C}"/>
              </a:ext>
            </a:extLst>
          </p:cNvPr>
          <p:cNvSpPr txBox="1"/>
          <p:nvPr/>
        </p:nvSpPr>
        <p:spPr>
          <a:xfrm>
            <a:off x="3587969" y="2972077"/>
            <a:ext cx="187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跟正確答案的距離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C9E5FD1-07EE-15A8-5CBD-CABE904D6C33}"/>
              </a:ext>
            </a:extLst>
          </p:cNvPr>
          <p:cNvCxnSpPr/>
          <p:nvPr/>
        </p:nvCxnSpPr>
        <p:spPr>
          <a:xfrm flipH="1">
            <a:off x="8069914" y="3476494"/>
            <a:ext cx="553822" cy="326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AF90CD0-54AC-F52A-6502-16039DEDAF0B}"/>
              </a:ext>
            </a:extLst>
          </p:cNvPr>
          <p:cNvSpPr txBox="1"/>
          <p:nvPr/>
        </p:nvSpPr>
        <p:spPr>
          <a:xfrm>
            <a:off x="8651265" y="2972077"/>
            <a:ext cx="225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人類給的分數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05D66F6-F301-136A-F6BA-120A23FBF029}"/>
              </a:ext>
            </a:extLst>
          </p:cNvPr>
          <p:cNvSpPr txBox="1"/>
          <p:nvPr/>
        </p:nvSpPr>
        <p:spPr>
          <a:xfrm>
            <a:off x="3560439" y="3803074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明確學習目標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6401DD5-396E-02BC-1A69-A9628964E32B}"/>
              </a:ext>
            </a:extLst>
          </p:cNvPr>
          <p:cNvSpPr txBox="1"/>
          <p:nvPr/>
        </p:nvSpPr>
        <p:spPr>
          <a:xfrm>
            <a:off x="8651265" y="3803074"/>
            <a:ext cx="234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不知道好在哪、壞在哪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1B97765-FA7F-D971-4FCC-31FE9A6E3756}"/>
              </a:ext>
            </a:extLst>
          </p:cNvPr>
          <p:cNvCxnSpPr>
            <a:cxnSpLocks/>
          </p:cNvCxnSpPr>
          <p:nvPr/>
        </p:nvCxnSpPr>
        <p:spPr>
          <a:xfrm flipV="1">
            <a:off x="1951671" y="4634071"/>
            <a:ext cx="275447" cy="461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E1DE81D4-7D58-6066-E7C1-82E35340D749}"/>
              </a:ext>
            </a:extLst>
          </p:cNvPr>
          <p:cNvCxnSpPr>
            <a:cxnSpLocks/>
          </p:cNvCxnSpPr>
          <p:nvPr/>
        </p:nvCxnSpPr>
        <p:spPr>
          <a:xfrm flipV="1">
            <a:off x="6897952" y="4621118"/>
            <a:ext cx="397869" cy="6341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A422333-2CEA-CF14-EBCE-0D6ADA34883E}"/>
              </a:ext>
            </a:extLst>
          </p:cNvPr>
          <p:cNvSpPr txBox="1"/>
          <p:nvPr/>
        </p:nvSpPr>
        <p:spPr>
          <a:xfrm>
            <a:off x="1052945" y="5222722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0AFA6FC-70EC-B139-8026-716DD42AAD0B}"/>
              </a:ext>
            </a:extLst>
          </p:cNvPr>
          <p:cNvSpPr txBox="1"/>
          <p:nvPr/>
        </p:nvSpPr>
        <p:spPr>
          <a:xfrm>
            <a:off x="5922714" y="5354350"/>
            <a:ext cx="23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完整的回答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BC7F431-EA65-F223-89F0-2AC8E9AF0334}"/>
              </a:ext>
            </a:extLst>
          </p:cNvPr>
          <p:cNvSpPr txBox="1"/>
          <p:nvPr/>
        </p:nvSpPr>
        <p:spPr>
          <a:xfrm>
            <a:off x="2613314" y="3389807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dirty="0">
                <a:effectLst/>
              </a:rPr>
              <a:t> </a:t>
            </a:r>
            <a:endParaRPr lang="zh-TW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55EA83-1C0F-7714-41B0-D3F10290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3" y="4680237"/>
            <a:ext cx="83099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951C232-0F07-EC2B-9B1A-096F5CB8B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08" y="4471553"/>
            <a:ext cx="758715" cy="7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BCE092E1-5479-9498-13A3-E09209EB3BCD}"/>
              </a:ext>
            </a:extLst>
          </p:cNvPr>
          <p:cNvSpPr/>
          <p:nvPr/>
        </p:nvSpPr>
        <p:spPr>
          <a:xfrm>
            <a:off x="2372980" y="825312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920D5CD6-A7E5-536B-E023-18A612671D31}"/>
              </a:ext>
            </a:extLst>
          </p:cNvPr>
          <p:cNvCxnSpPr>
            <a:cxnSpLocks/>
          </p:cNvCxnSpPr>
          <p:nvPr/>
        </p:nvCxnSpPr>
        <p:spPr>
          <a:xfrm>
            <a:off x="1726760" y="1288836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70EA4EBA-3F22-130D-B88B-60216ED6E5E1}"/>
              </a:ext>
            </a:extLst>
          </p:cNvPr>
          <p:cNvCxnSpPr>
            <a:cxnSpLocks/>
          </p:cNvCxnSpPr>
          <p:nvPr/>
        </p:nvCxnSpPr>
        <p:spPr>
          <a:xfrm>
            <a:off x="3645119" y="1300310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9D2ABF7-BABB-BD20-36A0-C88E08997D66}"/>
              </a:ext>
            </a:extLst>
          </p:cNvPr>
          <p:cNvSpPr txBox="1"/>
          <p:nvPr/>
        </p:nvSpPr>
        <p:spPr>
          <a:xfrm>
            <a:off x="117406" y="878499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FB702E8-B420-AD96-1119-82D28A4A4D94}"/>
              </a:ext>
            </a:extLst>
          </p:cNvPr>
          <p:cNvSpPr txBox="1"/>
          <p:nvPr/>
        </p:nvSpPr>
        <p:spPr>
          <a:xfrm>
            <a:off x="4077100" y="1083218"/>
            <a:ext cx="6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1CCACC7-59C4-7D90-CE35-27C5300039C0}"/>
              </a:ext>
            </a:extLst>
          </p:cNvPr>
          <p:cNvSpPr txBox="1"/>
          <p:nvPr/>
        </p:nvSpPr>
        <p:spPr>
          <a:xfrm>
            <a:off x="5515846" y="1058621"/>
            <a:ext cx="73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91BDF82A-6AE1-18E5-5C44-285B79157F5D}"/>
              </a:ext>
            </a:extLst>
          </p:cNvPr>
          <p:cNvCxnSpPr>
            <a:cxnSpLocks/>
          </p:cNvCxnSpPr>
          <p:nvPr/>
        </p:nvCxnSpPr>
        <p:spPr>
          <a:xfrm>
            <a:off x="4653765" y="1288836"/>
            <a:ext cx="83407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35E9C4D2-732A-4295-BEDC-88F3814883C0}"/>
                  </a:ext>
                </a:extLst>
              </p:cNvPr>
              <p:cNvSpPr txBox="1"/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AF27083B-13B5-30F4-9B83-77F943A4A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97807" y="1399296"/>
                <a:ext cx="307569" cy="369332"/>
              </a:xfrm>
              <a:prstGeom prst="rect">
                <a:avLst/>
              </a:prstGeom>
              <a:blipFill>
                <a:blip r:embed="rId6"/>
                <a:stretch>
                  <a:fillRect l="-18000" r="-2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B6A3AD22-1780-23B8-DCA4-6493D6742FC9}"/>
              </a:ext>
            </a:extLst>
          </p:cNvPr>
          <p:cNvSpPr/>
          <p:nvPr/>
        </p:nvSpPr>
        <p:spPr>
          <a:xfrm>
            <a:off x="8623736" y="848631"/>
            <a:ext cx="1165321" cy="92791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endParaRPr lang="en-US" altLang="zh-TW" sz="24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022599E6-F1F6-8F4C-455C-A6BB14F79DAF}"/>
              </a:ext>
            </a:extLst>
          </p:cNvPr>
          <p:cNvCxnSpPr>
            <a:cxnSpLocks/>
          </p:cNvCxnSpPr>
          <p:nvPr/>
        </p:nvCxnSpPr>
        <p:spPr>
          <a:xfrm>
            <a:off x="7977516" y="1312155"/>
            <a:ext cx="53290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1240CAF1-5D25-1D66-F80D-0A9B519CF531}"/>
              </a:ext>
            </a:extLst>
          </p:cNvPr>
          <p:cNvCxnSpPr>
            <a:cxnSpLocks/>
          </p:cNvCxnSpPr>
          <p:nvPr/>
        </p:nvCxnSpPr>
        <p:spPr>
          <a:xfrm>
            <a:off x="9895875" y="1323629"/>
            <a:ext cx="43295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1120908A-BF62-72A5-0D25-8568E3A529AD}"/>
              </a:ext>
            </a:extLst>
          </p:cNvPr>
          <p:cNvSpPr txBox="1"/>
          <p:nvPr/>
        </p:nvSpPr>
        <p:spPr>
          <a:xfrm>
            <a:off x="6368162" y="901818"/>
            <a:ext cx="161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95BDD19C-D28F-5FC9-D4EC-C3533F0ED451}"/>
              </a:ext>
            </a:extLst>
          </p:cNvPr>
          <p:cNvSpPr txBox="1"/>
          <p:nvPr/>
        </p:nvSpPr>
        <p:spPr>
          <a:xfrm>
            <a:off x="10427378" y="1108795"/>
            <a:ext cx="123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4E748A00-ECFE-7CE4-B193-718B951543B7}"/>
                  </a:ext>
                </a:extLst>
              </p:cNvPr>
              <p:cNvSpPr txBox="1"/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9DDA40DB-D2B3-A0CE-C94B-551EBDC40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92668" y="2069735"/>
                <a:ext cx="307569" cy="369332"/>
              </a:xfrm>
              <a:prstGeom prst="rect">
                <a:avLst/>
              </a:prstGeom>
              <a:blipFill>
                <a:blip r:embed="rId7"/>
                <a:stretch>
                  <a:fillRect l="-10000" r="-6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圖形 51" descr="困惑的人 以實心填滿">
            <a:extLst>
              <a:ext uri="{FF2B5EF4-FFF2-40B4-BE49-F238E27FC236}">
                <a16:creationId xmlns:a16="http://schemas.microsoft.com/office/drawing/2014/main" id="{C547A8E5-307A-7BA0-7450-CCD99C538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63655" y="1339627"/>
            <a:ext cx="1311950" cy="131195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9EE819DF-E6B9-9DAD-2C93-B055BE4974C1}"/>
              </a:ext>
            </a:extLst>
          </p:cNvPr>
          <p:cNvSpPr txBox="1"/>
          <p:nvPr/>
        </p:nvSpPr>
        <p:spPr>
          <a:xfrm>
            <a:off x="1052945" y="5796421"/>
            <a:ext cx="234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訓練資料是老師給的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87DEA89-4636-0E92-4D79-9699E3FC04E5}"/>
              </a:ext>
            </a:extLst>
          </p:cNvPr>
          <p:cNvSpPr txBox="1"/>
          <p:nvPr/>
        </p:nvSpPr>
        <p:spPr>
          <a:xfrm>
            <a:off x="5922713" y="5836790"/>
            <a:ext cx="286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訓練資料其實是模型自己產生的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7E6F8066-E65A-D563-DEDE-8127DCEC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77" y="5549583"/>
            <a:ext cx="83099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025EDCD5-F0C1-BA0C-05F6-4DDE3B0D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33" y="5527478"/>
            <a:ext cx="758715" cy="7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2E45E25A-F073-2A7A-24F9-C2EFF47F9C36}"/>
              </a:ext>
            </a:extLst>
          </p:cNvPr>
          <p:cNvSpPr/>
          <p:nvPr/>
        </p:nvSpPr>
        <p:spPr>
          <a:xfrm>
            <a:off x="8623736" y="2744870"/>
            <a:ext cx="2440486" cy="2510394"/>
          </a:xfrm>
          <a:prstGeom prst="roundRect">
            <a:avLst>
              <a:gd name="adj" fmla="val 11878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11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6D8677-BECC-F522-1BC6-9556812C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27A380E-CDF3-3692-3BB2-E5E81C90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76" y="1521892"/>
            <a:ext cx="7353422" cy="51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0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講法</a:t>
            </a:r>
          </a:p>
        </p:txBody>
      </p:sp>
      <p:pic>
        <p:nvPicPr>
          <p:cNvPr id="123906" name="Picture 2" descr="https://pixabay.com/static/uploads/photo/2013/07/12/13/55/earth-147591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73" y="5377857"/>
            <a:ext cx="1172306" cy="11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671828" y="6028081"/>
            <a:ext cx="204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Environment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2038242" y="2743334"/>
            <a:ext cx="0" cy="32206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2038243" y="5946890"/>
            <a:ext cx="33430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032662" y="2753089"/>
            <a:ext cx="2428727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093993" y="2238722"/>
            <a:ext cx="19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Observation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7968343" y="2743333"/>
            <a:ext cx="2027058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8382573" y="2243979"/>
            <a:ext cx="133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Action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9995401" y="2714829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6860280" y="6002231"/>
            <a:ext cx="3135121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186331" y="4521586"/>
            <a:ext cx="132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Reward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50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80" y="1657037"/>
            <a:ext cx="1835587" cy="23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160279" y="2478568"/>
            <a:ext cx="245094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Action =   f( Observation )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548473" y="1982713"/>
            <a:ext cx="164975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Actor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 flipV="1">
            <a:off x="6103805" y="3653824"/>
            <a:ext cx="0" cy="162430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35C9C05-CE7B-4016-A0D4-5888E986059B}"/>
              </a:ext>
            </a:extLst>
          </p:cNvPr>
          <p:cNvSpPr txBox="1"/>
          <p:nvPr/>
        </p:nvSpPr>
        <p:spPr>
          <a:xfrm>
            <a:off x="2486465" y="3983757"/>
            <a:ext cx="334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Find a policy maximizing total reward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8CE133A4-3853-46BD-8EF2-F905E7A83F48}"/>
              </a:ext>
            </a:extLst>
          </p:cNvPr>
          <p:cNvCxnSpPr>
            <a:cxnSpLocks/>
          </p:cNvCxnSpPr>
          <p:nvPr/>
        </p:nvCxnSpPr>
        <p:spPr>
          <a:xfrm flipH="1">
            <a:off x="4451899" y="3367571"/>
            <a:ext cx="745669" cy="52778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4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1" grpId="0"/>
      <p:bldP spid="24" grpId="0"/>
      <p:bldP spid="4" grpId="0" animBg="1"/>
      <p:bldP spid="45" grpId="0" animBg="1"/>
      <p:bldP spid="2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講法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下圍棋為例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pic>
        <p:nvPicPr>
          <p:cNvPr id="123906" name="Picture 2" descr="https://pixabay.com/static/uploads/photo/2013/07/12/13/55/earth-147591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73" y="5377857"/>
            <a:ext cx="1172306" cy="11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671828" y="6028081"/>
            <a:ext cx="204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Environment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3695700" y="2443512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3695702" y="5730915"/>
            <a:ext cx="1685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695702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103805" y="3355777"/>
            <a:ext cx="0" cy="187881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564479" y="2016701"/>
            <a:ext cx="19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Observation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6970359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139740" y="1978502"/>
            <a:ext cx="133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Action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8655551" y="2440166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177085" y="3690404"/>
            <a:ext cx="132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Reward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25954" name="Picture 2" descr="http://www.chen-design.com/blog/blogimg/20160310-alphago-logo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24" y="2631805"/>
            <a:ext cx="1972112" cy="72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491" y="2674044"/>
            <a:ext cx="2746053" cy="2746053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7638018" y="2657700"/>
            <a:ext cx="2751833" cy="2762397"/>
            <a:chOff x="14602221" y="579260"/>
            <a:chExt cx="2751833" cy="276239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02221" y="579260"/>
              <a:ext cx="2751833" cy="2762397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15188172" y="2557401"/>
              <a:ext cx="1579929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US" altLang="zh-TW" sz="2400" dirty="0">
                  <a:solidFill>
                    <a:prstClr val="white"/>
                  </a:solidFill>
                  <a:latin typeface="Calibri" panose="020F0502020204030204"/>
                  <a:ea typeface="新細明體" panose="02020500000000000000" pitchFamily="18" charset="-120"/>
                </a:rPr>
                <a:t>Next Move</a:t>
              </a:r>
              <a:endParaRPr lang="zh-TW" altLang="en-US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168" y="4500446"/>
            <a:ext cx="1969225" cy="1580611"/>
          </a:xfrm>
          <a:prstGeom prst="rect">
            <a:avLst/>
          </a:prstGeom>
        </p:spPr>
      </p:pic>
      <p:cxnSp>
        <p:nvCxnSpPr>
          <p:cNvPr id="23" name="直線接點 22"/>
          <p:cNvCxnSpPr/>
          <p:nvPr/>
        </p:nvCxnSpPr>
        <p:spPr>
          <a:xfrm flipH="1">
            <a:off x="6937376" y="5727568"/>
            <a:ext cx="168519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93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講法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下圍棋為例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pic>
        <p:nvPicPr>
          <p:cNvPr id="123906" name="Picture 2" descr="https://pixabay.com/static/uploads/photo/2013/07/12/13/55/earth-147591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73" y="5377857"/>
            <a:ext cx="1172306" cy="11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671828" y="6028081"/>
            <a:ext cx="204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Environment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3695700" y="2443512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3695702" y="5730915"/>
            <a:ext cx="1685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695702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103805" y="3355777"/>
            <a:ext cx="0" cy="187881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564479" y="2016701"/>
            <a:ext cx="19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Observation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6970359" y="2443512"/>
            <a:ext cx="16851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139740" y="1978502"/>
            <a:ext cx="133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Action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8655551" y="2440166"/>
            <a:ext cx="0" cy="328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177085" y="3690404"/>
            <a:ext cx="132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Reward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25954" name="Picture 2" descr="http://www.chen-design.com/blog/blogimg/20160310-alphago-logo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24" y="2631805"/>
            <a:ext cx="1972112" cy="72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491" y="2674044"/>
            <a:ext cx="2746053" cy="274605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168" y="4500446"/>
            <a:ext cx="1969225" cy="1580611"/>
          </a:xfrm>
          <a:prstGeom prst="rect">
            <a:avLst/>
          </a:prstGeom>
        </p:spPr>
      </p:pic>
      <p:cxnSp>
        <p:nvCxnSpPr>
          <p:cNvPr id="23" name="直線接點 22"/>
          <p:cNvCxnSpPr/>
          <p:nvPr/>
        </p:nvCxnSpPr>
        <p:spPr>
          <a:xfrm flipH="1">
            <a:off x="6937376" y="5727568"/>
            <a:ext cx="168519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983" y="2674044"/>
            <a:ext cx="2717561" cy="271756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067" y="2668307"/>
            <a:ext cx="2837583" cy="2804778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4676382" y="4602736"/>
            <a:ext cx="274401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If win, reward = 1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668479" y="5119799"/>
            <a:ext cx="274401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If loss, reward = -1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226834" y="4085313"/>
            <a:ext cx="363136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reward = 0 in most cases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D164B86-69F8-498D-91B4-59D93FFC3DFA}"/>
              </a:ext>
            </a:extLst>
          </p:cNvPr>
          <p:cNvSpPr txBox="1"/>
          <p:nvPr/>
        </p:nvSpPr>
        <p:spPr>
          <a:xfrm>
            <a:off x="3257849" y="1475469"/>
            <a:ext cx="5735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latin typeface="Calibri" panose="020F0502020204030204"/>
                <a:ea typeface="新細明體" panose="02020500000000000000" pitchFamily="18" charset="-120"/>
              </a:rPr>
              <a:t>Find an actor maximizing expected reward. </a:t>
            </a:r>
            <a:endParaRPr lang="zh-TW" altLang="en-US" sz="2400" dirty="0"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050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22B31-FBE1-4926-5230-5E7208D2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下圍棋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932DF457-78B7-6197-5BDD-9723645BC21C}"/>
              </a:ext>
            </a:extLst>
          </p:cNvPr>
          <p:cNvSpPr/>
          <p:nvPr/>
        </p:nvSpPr>
        <p:spPr>
          <a:xfrm>
            <a:off x="5424302" y="4387619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0BE0098-0332-1BB5-36D5-49CB5208A059}"/>
              </a:ext>
            </a:extLst>
          </p:cNvPr>
          <p:cNvSpPr/>
          <p:nvPr/>
        </p:nvSpPr>
        <p:spPr>
          <a:xfrm>
            <a:off x="5424302" y="2046909"/>
            <a:ext cx="1693981" cy="10976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212B89-FA85-2B75-596E-2F6584ED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54" y="198615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0BA7745-3215-A99B-6F55-8EB31A57B288}"/>
              </a:ext>
            </a:extLst>
          </p:cNvPr>
          <p:cNvSpPr txBox="1"/>
          <p:nvPr/>
        </p:nvSpPr>
        <p:spPr>
          <a:xfrm>
            <a:off x="1844747" y="4722253"/>
            <a:ext cx="222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未完成的句子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601F1EE-6A3B-0C2C-F50E-6789F843BB81}"/>
              </a:ext>
            </a:extLst>
          </p:cNvPr>
          <p:cNvSpPr txBox="1"/>
          <p:nvPr/>
        </p:nvSpPr>
        <p:spPr>
          <a:xfrm>
            <a:off x="1844747" y="3238601"/>
            <a:ext cx="222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未完成的棋局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C06E9F9-3764-DF22-686E-0BA72EB6A5B6}"/>
              </a:ext>
            </a:extLst>
          </p:cNvPr>
          <p:cNvSpPr txBox="1"/>
          <p:nvPr/>
        </p:nvSpPr>
        <p:spPr>
          <a:xfrm>
            <a:off x="7466921" y="2974518"/>
            <a:ext cx="304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下一步落子的位置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BFE8745-19AC-2444-DDD0-AF502A525B71}"/>
              </a:ext>
            </a:extLst>
          </p:cNvPr>
          <p:cNvSpPr txBox="1"/>
          <p:nvPr/>
        </p:nvSpPr>
        <p:spPr>
          <a:xfrm>
            <a:off x="7466921" y="2362998"/>
            <a:ext cx="304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“5-5”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8EE6478-00CF-5817-632B-33EFC5F107B7}"/>
              </a:ext>
            </a:extLst>
          </p:cNvPr>
          <p:cNvSpPr txBox="1"/>
          <p:nvPr/>
        </p:nvSpPr>
        <p:spPr>
          <a:xfrm>
            <a:off x="8205369" y="4712492"/>
            <a:ext cx="222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下一個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Token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ADBF7180-F349-5621-D2A5-BC7328CA7117}"/>
              </a:ext>
            </a:extLst>
          </p:cNvPr>
          <p:cNvCxnSpPr/>
          <p:nvPr/>
        </p:nvCxnSpPr>
        <p:spPr>
          <a:xfrm>
            <a:off x="4122432" y="4936460"/>
            <a:ext cx="11471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F3B0B342-0C81-84CD-CC84-B7AD422FE7D6}"/>
              </a:ext>
            </a:extLst>
          </p:cNvPr>
          <p:cNvCxnSpPr/>
          <p:nvPr/>
        </p:nvCxnSpPr>
        <p:spPr>
          <a:xfrm>
            <a:off x="7200913" y="4926699"/>
            <a:ext cx="11471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FAFE215-E0D7-43BC-3092-C4957FF632C9}"/>
              </a:ext>
            </a:extLst>
          </p:cNvPr>
          <p:cNvCxnSpPr/>
          <p:nvPr/>
        </p:nvCxnSpPr>
        <p:spPr>
          <a:xfrm>
            <a:off x="4122433" y="2605512"/>
            <a:ext cx="11471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CDBE994-79FF-548A-C8FF-2DFD775F4110}"/>
              </a:ext>
            </a:extLst>
          </p:cNvPr>
          <p:cNvCxnSpPr/>
          <p:nvPr/>
        </p:nvCxnSpPr>
        <p:spPr>
          <a:xfrm>
            <a:off x="7200914" y="2595751"/>
            <a:ext cx="11471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A808AEA5-E410-DF64-79FD-7ED46CEA4A4A}"/>
              </a:ext>
            </a:extLst>
          </p:cNvPr>
          <p:cNvSpPr txBox="1"/>
          <p:nvPr/>
        </p:nvSpPr>
        <p:spPr>
          <a:xfrm>
            <a:off x="7312427" y="6240900"/>
            <a:ext cx="4962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對於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AlphaGo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的說明此處進行了簡化說明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66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22B31-FBE1-4926-5230-5E7208D2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下圍棋</a:t>
            </a:r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0BE0098-0332-1BB5-36D5-49CB5208A059}"/>
              </a:ext>
            </a:extLst>
          </p:cNvPr>
          <p:cNvSpPr/>
          <p:nvPr/>
        </p:nvSpPr>
        <p:spPr>
          <a:xfrm>
            <a:off x="2443481" y="2318147"/>
            <a:ext cx="1693981" cy="10976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03C45-2393-8B34-AA82-5D52510BC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" y="222467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47697FB8-022E-5E5C-E65E-A8501A56FC3C}"/>
              </a:ext>
            </a:extLst>
          </p:cNvPr>
          <p:cNvCxnSpPr>
            <a:cxnSpLocks/>
          </p:cNvCxnSpPr>
          <p:nvPr/>
        </p:nvCxnSpPr>
        <p:spPr>
          <a:xfrm>
            <a:off x="1774767" y="2852566"/>
            <a:ext cx="6184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D0A83B-CDE9-C09D-F025-BE3F54288FEB}"/>
              </a:ext>
            </a:extLst>
          </p:cNvPr>
          <p:cNvSpPr txBox="1"/>
          <p:nvPr/>
        </p:nvSpPr>
        <p:spPr>
          <a:xfrm>
            <a:off x="4772497" y="2636156"/>
            <a:ext cx="101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“5-5”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4C32358-1555-7AF8-1D9A-DE48C23C6532}"/>
              </a:ext>
            </a:extLst>
          </p:cNvPr>
          <p:cNvCxnSpPr>
            <a:cxnSpLocks/>
          </p:cNvCxnSpPr>
          <p:nvPr/>
        </p:nvCxnSpPr>
        <p:spPr>
          <a:xfrm>
            <a:off x="4154087" y="2834273"/>
            <a:ext cx="6184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C2E2C1E4-7E81-FDC8-4294-7DD219024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60" y="48210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51B96A4-F48A-4AE5-93B9-26A80B8733F1}"/>
              </a:ext>
            </a:extLst>
          </p:cNvPr>
          <p:cNvSpPr/>
          <p:nvPr/>
        </p:nvSpPr>
        <p:spPr>
          <a:xfrm>
            <a:off x="2460106" y="4863560"/>
            <a:ext cx="1693981" cy="10976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對手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9DC5A89-0412-9C47-1A20-46A7B5AE4481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258647" y="3134668"/>
            <a:ext cx="0" cy="16863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F315C54-E1B7-4BB4-8EE8-02ADE8618F98}"/>
              </a:ext>
            </a:extLst>
          </p:cNvPr>
          <p:cNvCxnSpPr>
            <a:cxnSpLocks/>
          </p:cNvCxnSpPr>
          <p:nvPr/>
        </p:nvCxnSpPr>
        <p:spPr>
          <a:xfrm flipH="1">
            <a:off x="4188030" y="5413990"/>
            <a:ext cx="51727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09DE18F-C83A-7920-23DC-54494E1FE14D}"/>
              </a:ext>
            </a:extLst>
          </p:cNvPr>
          <p:cNvCxnSpPr>
            <a:cxnSpLocks/>
          </p:cNvCxnSpPr>
          <p:nvPr/>
        </p:nvCxnSpPr>
        <p:spPr>
          <a:xfrm flipH="1">
            <a:off x="1774767" y="5412402"/>
            <a:ext cx="6184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5FF870A-74A3-7331-42E1-D4A8B5291647}"/>
              </a:ext>
            </a:extLst>
          </p:cNvPr>
          <p:cNvSpPr txBox="1"/>
          <p:nvPr/>
        </p:nvSpPr>
        <p:spPr>
          <a:xfrm>
            <a:off x="687216" y="5199782"/>
            <a:ext cx="101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“3-3”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3CE09EEB-E2CD-A60F-AF1B-02C02542F7B7}"/>
              </a:ext>
            </a:extLst>
          </p:cNvPr>
          <p:cNvCxnSpPr>
            <a:cxnSpLocks/>
          </p:cNvCxnSpPr>
          <p:nvPr/>
        </p:nvCxnSpPr>
        <p:spPr>
          <a:xfrm flipV="1">
            <a:off x="1165167" y="3443873"/>
            <a:ext cx="0" cy="16863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067645E-695C-B986-1E71-579FAA37D2CA}"/>
              </a:ext>
            </a:extLst>
          </p:cNvPr>
          <p:cNvSpPr txBox="1"/>
          <p:nvPr/>
        </p:nvSpPr>
        <p:spPr>
          <a:xfrm>
            <a:off x="5340836" y="3586776"/>
            <a:ext cx="908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棋局更新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74C8343-0AED-545C-BA01-F06F8AFACD9A}"/>
              </a:ext>
            </a:extLst>
          </p:cNvPr>
          <p:cNvSpPr txBox="1"/>
          <p:nvPr/>
        </p:nvSpPr>
        <p:spPr>
          <a:xfrm>
            <a:off x="4671360" y="2096446"/>
            <a:ext cx="121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新輸出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2E47FB17-BD8C-6D68-4189-B314A275915E}"/>
              </a:ext>
            </a:extLst>
          </p:cNvPr>
          <p:cNvCxnSpPr>
            <a:cxnSpLocks/>
          </p:cNvCxnSpPr>
          <p:nvPr/>
        </p:nvCxnSpPr>
        <p:spPr>
          <a:xfrm>
            <a:off x="7481816" y="2819850"/>
            <a:ext cx="6184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5395128-CB9B-739E-B9F1-96FCC0A66A9F}"/>
              </a:ext>
            </a:extLst>
          </p:cNvPr>
          <p:cNvCxnSpPr>
            <a:cxnSpLocks/>
          </p:cNvCxnSpPr>
          <p:nvPr/>
        </p:nvCxnSpPr>
        <p:spPr>
          <a:xfrm>
            <a:off x="9861136" y="2801557"/>
            <a:ext cx="1133806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22E0C223-8BDD-BC58-72B3-1A504B5C6E84}"/>
              </a:ext>
            </a:extLst>
          </p:cNvPr>
          <p:cNvCxnSpPr>
            <a:cxnSpLocks/>
          </p:cNvCxnSpPr>
          <p:nvPr/>
        </p:nvCxnSpPr>
        <p:spPr>
          <a:xfrm>
            <a:off x="10986163" y="2834273"/>
            <a:ext cx="0" cy="956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65F9852A-BE4B-8C21-F73F-914A7088AA75}"/>
              </a:ext>
            </a:extLst>
          </p:cNvPr>
          <p:cNvCxnSpPr>
            <a:cxnSpLocks/>
          </p:cNvCxnSpPr>
          <p:nvPr/>
        </p:nvCxnSpPr>
        <p:spPr>
          <a:xfrm flipH="1">
            <a:off x="9895079" y="5381274"/>
            <a:ext cx="10998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5B63DA72-E91B-A52F-12AB-07D63F39E1A6}"/>
              </a:ext>
            </a:extLst>
          </p:cNvPr>
          <p:cNvCxnSpPr>
            <a:cxnSpLocks/>
          </p:cNvCxnSpPr>
          <p:nvPr/>
        </p:nvCxnSpPr>
        <p:spPr>
          <a:xfrm flipH="1">
            <a:off x="7481816" y="5379686"/>
            <a:ext cx="8475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EB4390A-908F-8370-95AB-C312269221BD}"/>
              </a:ext>
            </a:extLst>
          </p:cNvPr>
          <p:cNvSpPr txBox="1"/>
          <p:nvPr/>
        </p:nvSpPr>
        <p:spPr>
          <a:xfrm>
            <a:off x="6453882" y="5148853"/>
            <a:ext cx="101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1A0BA1F-A9B4-D541-5713-2BA1C014EA26}"/>
              </a:ext>
            </a:extLst>
          </p:cNvPr>
          <p:cNvSpPr txBox="1"/>
          <p:nvPr/>
        </p:nvSpPr>
        <p:spPr>
          <a:xfrm>
            <a:off x="6365293" y="2122961"/>
            <a:ext cx="121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大家好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3E6CF97-A0AD-5AF0-6910-94972A818E9A}"/>
              </a:ext>
            </a:extLst>
          </p:cNvPr>
          <p:cNvSpPr txBox="1"/>
          <p:nvPr/>
        </p:nvSpPr>
        <p:spPr>
          <a:xfrm>
            <a:off x="10355392" y="2265925"/>
            <a:ext cx="121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新輸出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FB291B9-E92F-1739-94F9-1371EB4535C7}"/>
              </a:ext>
            </a:extLst>
          </p:cNvPr>
          <p:cNvSpPr txBox="1"/>
          <p:nvPr/>
        </p:nvSpPr>
        <p:spPr>
          <a:xfrm>
            <a:off x="6356853" y="2584626"/>
            <a:ext cx="11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大家</a:t>
            </a:r>
          </a:p>
        </p:txBody>
      </p: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A4463B95-6383-27C5-A42D-299211B02073}"/>
              </a:ext>
            </a:extLst>
          </p:cNvPr>
          <p:cNvSpPr/>
          <p:nvPr/>
        </p:nvSpPr>
        <p:spPr>
          <a:xfrm>
            <a:off x="8160328" y="2271008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BD6A72C-22CB-11E2-F7DE-118112F4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88" y="474978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0DA16470-3370-27CC-07BF-9757FA654ED8}"/>
              </a:ext>
            </a:extLst>
          </p:cNvPr>
          <p:cNvGrpSpPr/>
          <p:nvPr/>
        </p:nvGrpSpPr>
        <p:grpSpPr>
          <a:xfrm>
            <a:off x="10153975" y="3636264"/>
            <a:ext cx="1608215" cy="818693"/>
            <a:chOff x="10684794" y="3329532"/>
            <a:chExt cx="1828800" cy="930986"/>
          </a:xfrm>
        </p:grpSpPr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C6336F68-ED7A-2A16-BDAF-7EF463B94A0B}"/>
                </a:ext>
              </a:extLst>
            </p:cNvPr>
            <p:cNvGrpSpPr/>
            <p:nvPr/>
          </p:nvGrpSpPr>
          <p:grpSpPr>
            <a:xfrm>
              <a:off x="10806153" y="3329532"/>
              <a:ext cx="1489913" cy="908899"/>
              <a:chOff x="6264327" y="1877409"/>
              <a:chExt cx="1489913" cy="908899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D3F3B0A-93BC-0E6B-DFDA-D8F5BD8D77B8}"/>
                  </a:ext>
                </a:extLst>
              </p:cNvPr>
              <p:cNvSpPr/>
              <p:nvPr/>
            </p:nvSpPr>
            <p:spPr>
              <a:xfrm>
                <a:off x="6264327" y="2641860"/>
                <a:ext cx="180000" cy="1444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DD2E24F9-D7FA-9216-2C59-7D3DAEFF9427}"/>
                  </a:ext>
                </a:extLst>
              </p:cNvPr>
              <p:cNvSpPr/>
              <p:nvPr/>
            </p:nvSpPr>
            <p:spPr>
              <a:xfrm>
                <a:off x="6581652" y="1877409"/>
                <a:ext cx="180000" cy="900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FF41FBF-1712-F3F8-9D3E-51CFB7810B52}"/>
                  </a:ext>
                </a:extLst>
              </p:cNvPr>
              <p:cNvSpPr/>
              <p:nvPr/>
            </p:nvSpPr>
            <p:spPr>
              <a:xfrm>
                <a:off x="6919283" y="2409679"/>
                <a:ext cx="180000" cy="360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DAAC3B03-4420-B848-F476-D4AD271C439C}"/>
                  </a:ext>
                </a:extLst>
              </p:cNvPr>
              <p:cNvSpPr/>
              <p:nvPr/>
            </p:nvSpPr>
            <p:spPr>
              <a:xfrm>
                <a:off x="7246761" y="2418954"/>
                <a:ext cx="180000" cy="36735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A09FFEC-F9AB-DE4F-FF9C-F19EC46C36CD}"/>
                  </a:ext>
                </a:extLst>
              </p:cNvPr>
              <p:cNvSpPr/>
              <p:nvPr/>
            </p:nvSpPr>
            <p:spPr>
              <a:xfrm>
                <a:off x="7574240" y="2607804"/>
                <a:ext cx="180000" cy="17850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0DED4B39-3AFD-4531-E857-9769F6C6A52A}"/>
                </a:ext>
              </a:extLst>
            </p:cNvPr>
            <p:cNvCxnSpPr/>
            <p:nvPr/>
          </p:nvCxnSpPr>
          <p:spPr>
            <a:xfrm>
              <a:off x="10684794" y="4260518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992F5739-5872-83F1-E811-6B7DA3B9C7B7}"/>
              </a:ext>
            </a:extLst>
          </p:cNvPr>
          <p:cNvCxnSpPr>
            <a:cxnSpLocks/>
          </p:cNvCxnSpPr>
          <p:nvPr/>
        </p:nvCxnSpPr>
        <p:spPr>
          <a:xfrm>
            <a:off x="6563537" y="2816915"/>
            <a:ext cx="7047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D3A3EB79-3A8F-6115-D9B9-0F15C5A3C921}"/>
              </a:ext>
            </a:extLst>
          </p:cNvPr>
          <p:cNvCxnSpPr>
            <a:cxnSpLocks/>
          </p:cNvCxnSpPr>
          <p:nvPr/>
        </p:nvCxnSpPr>
        <p:spPr>
          <a:xfrm>
            <a:off x="10981887" y="4632879"/>
            <a:ext cx="0" cy="79773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AFFF4123-0E71-E7B2-D3BC-8AF3C2E061CC}"/>
              </a:ext>
            </a:extLst>
          </p:cNvPr>
          <p:cNvCxnSpPr>
            <a:cxnSpLocks/>
          </p:cNvCxnSpPr>
          <p:nvPr/>
        </p:nvCxnSpPr>
        <p:spPr>
          <a:xfrm flipH="1" flipV="1">
            <a:off x="6954849" y="3055908"/>
            <a:ext cx="1" cy="20075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B52EDF4D-55A1-E9C1-71E1-245E45153484}"/>
              </a:ext>
            </a:extLst>
          </p:cNvPr>
          <p:cNvSpPr txBox="1"/>
          <p:nvPr/>
        </p:nvSpPr>
        <p:spPr>
          <a:xfrm>
            <a:off x="7935273" y="222682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為了簡化說明，此處不考慮多輪對話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68A6200-2466-1DCA-B241-8B5723A9BA27}"/>
              </a:ext>
            </a:extLst>
          </p:cNvPr>
          <p:cNvSpPr txBox="1"/>
          <p:nvPr/>
        </p:nvSpPr>
        <p:spPr>
          <a:xfrm>
            <a:off x="1205836" y="3786006"/>
            <a:ext cx="908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棋局更新</a:t>
            </a:r>
          </a:p>
        </p:txBody>
      </p:sp>
    </p:spTree>
    <p:extLst>
      <p:ext uri="{BB962C8B-B14F-4D97-AF65-F5344CB8AC3E}">
        <p14:creationId xmlns:p14="http://schemas.microsoft.com/office/powerpoint/2010/main" val="347632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1" grpId="0"/>
      <p:bldP spid="22" grpId="0"/>
      <p:bldP spid="33" grpId="0"/>
      <p:bldP spid="35" grpId="0"/>
      <p:bldP spid="36" grpId="0"/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10FB93-CE8B-29D2-A71D-F15A30FD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Gradient, PPO, DPO, KTO, GRPO ……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F7A6A33-B4B2-C9AD-3DF3-9143572BCC9E}"/>
              </a:ext>
            </a:extLst>
          </p:cNvPr>
          <p:cNvSpPr txBox="1"/>
          <p:nvPr/>
        </p:nvSpPr>
        <p:spPr>
          <a:xfrm>
            <a:off x="6739640" y="5894276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https://youtu.be/z95ZYgPgXOY?si=-E-1iE77qxsdNoGw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0FDFC34-A386-48C0-0B85-F4B75746F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150" y="2248542"/>
            <a:ext cx="4676974" cy="3501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7C479AB-86C0-A925-6F3E-649CF4AF7E3D}"/>
              </a:ext>
            </a:extLst>
          </p:cNvPr>
          <p:cNvSpPr txBox="1"/>
          <p:nvPr/>
        </p:nvSpPr>
        <p:spPr>
          <a:xfrm>
            <a:off x="1128132" y="5894276"/>
            <a:ext cx="6221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https://youtu.be/W8XF3ME8G2I?si=LsliHwNHYl5G0dCQ</a:t>
            </a:r>
          </a:p>
          <a:p>
            <a:pPr lvl="0"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https://youtu.be/y8UPGr36ccI?si=v4SYHvyJ7DgS-qBp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36EE4B4-8270-0B95-77B4-509A77B5F9D7}"/>
              </a:ext>
            </a:extLst>
          </p:cNvPr>
          <p:cNvSpPr txBox="1"/>
          <p:nvPr/>
        </p:nvSpPr>
        <p:spPr>
          <a:xfrm>
            <a:off x="6449708" y="1698118"/>
            <a:ext cx="301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PPO (2018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年錄影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8F2A108-0F8F-DC47-85C4-3A07009F5E23}"/>
              </a:ext>
            </a:extLst>
          </p:cNvPr>
          <p:cNvSpPr txBox="1"/>
          <p:nvPr/>
        </p:nvSpPr>
        <p:spPr>
          <a:xfrm>
            <a:off x="838200" y="1690688"/>
            <a:ext cx="458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Policy gradient (2016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年錄影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963583A-82D8-8244-9F63-FDAA2AB85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953" y="2256895"/>
            <a:ext cx="4719839" cy="3501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71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FAF368-9920-D3B8-789F-F5F55F38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Policy Gradient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系列方法的精神</a:t>
            </a:r>
          </a:p>
        </p:txBody>
      </p:sp>
      <p:pic>
        <p:nvPicPr>
          <p:cNvPr id="24" name="圖形 23" descr="困惑的人 以實心填滿">
            <a:extLst>
              <a:ext uri="{FF2B5EF4-FFF2-40B4-BE49-F238E27FC236}">
                <a16:creationId xmlns:a16="http://schemas.microsoft.com/office/drawing/2014/main" id="{181ECF07-F28D-9BF4-EBB7-5FA2FAD69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0710" y="2117289"/>
            <a:ext cx="914400" cy="9144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544624CC-BF64-7E61-B07D-E86283CAC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30" y="2746385"/>
            <a:ext cx="758714" cy="7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05920336-D742-09E1-CA9E-FF7BFF966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30" y="1690688"/>
            <a:ext cx="740134" cy="7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478CCE0-9375-C5CA-CAC9-59A157C16E98}"/>
              </a:ext>
            </a:extLst>
          </p:cNvPr>
          <p:cNvSpPr/>
          <p:nvPr/>
        </p:nvSpPr>
        <p:spPr>
          <a:xfrm>
            <a:off x="4096049" y="1995712"/>
            <a:ext cx="1693981" cy="109768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DAC678C-1EF2-3B07-6FE3-5C6D9EA31549}"/>
              </a:ext>
            </a:extLst>
          </p:cNvPr>
          <p:cNvSpPr txBox="1"/>
          <p:nvPr/>
        </p:nvSpPr>
        <p:spPr>
          <a:xfrm>
            <a:off x="1447800" y="2117289"/>
            <a:ext cx="1887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台灣最高的山是那座？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953AB22-B384-435B-D383-47E4B89CCA69}"/>
              </a:ext>
            </a:extLst>
          </p:cNvPr>
          <p:cNvCxnSpPr>
            <a:cxnSpLocks/>
          </p:cNvCxnSpPr>
          <p:nvPr/>
        </p:nvCxnSpPr>
        <p:spPr>
          <a:xfrm>
            <a:off x="3276549" y="2532788"/>
            <a:ext cx="79424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B573A86-CD67-EAFB-C164-7D0C04A9B615}"/>
              </a:ext>
            </a:extLst>
          </p:cNvPr>
          <p:cNvSpPr txBox="1"/>
          <p:nvPr/>
        </p:nvSpPr>
        <p:spPr>
          <a:xfrm>
            <a:off x="6971153" y="1759694"/>
            <a:ext cx="168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4AFD98C-E638-B103-6751-00B069ADC4E9}"/>
              </a:ext>
            </a:extLst>
          </p:cNvPr>
          <p:cNvSpPr txBox="1"/>
          <p:nvPr/>
        </p:nvSpPr>
        <p:spPr>
          <a:xfrm>
            <a:off x="6956461" y="2841124"/>
            <a:ext cx="22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我不知道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3A188C76-2DD8-AB7E-9BBC-AD1D45E748C3}"/>
              </a:ext>
            </a:extLst>
          </p:cNvPr>
          <p:cNvCxnSpPr>
            <a:cxnSpLocks/>
          </p:cNvCxnSpPr>
          <p:nvPr/>
        </p:nvCxnSpPr>
        <p:spPr>
          <a:xfrm>
            <a:off x="6415761" y="1995712"/>
            <a:ext cx="0" cy="548841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7F6545D-D3E5-89C5-143B-666DFD2E8510}"/>
              </a:ext>
            </a:extLst>
          </p:cNvPr>
          <p:cNvCxnSpPr>
            <a:cxnSpLocks/>
          </p:cNvCxnSpPr>
          <p:nvPr/>
        </p:nvCxnSpPr>
        <p:spPr>
          <a:xfrm>
            <a:off x="6461177" y="3061687"/>
            <a:ext cx="49528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61425D31-9DDE-9E75-7CE5-439B4F847C00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5790030" y="2532788"/>
            <a:ext cx="65356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D1AA4A2B-5BB9-4BCC-221A-DCB7ECE14EF2}"/>
              </a:ext>
            </a:extLst>
          </p:cNvPr>
          <p:cNvCxnSpPr>
            <a:cxnSpLocks/>
          </p:cNvCxnSpPr>
          <p:nvPr/>
        </p:nvCxnSpPr>
        <p:spPr>
          <a:xfrm>
            <a:off x="6443593" y="1995712"/>
            <a:ext cx="49528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FAAAC961-553D-937D-E704-C6C9596FBA70}"/>
              </a:ext>
            </a:extLst>
          </p:cNvPr>
          <p:cNvCxnSpPr>
            <a:cxnSpLocks/>
          </p:cNvCxnSpPr>
          <p:nvPr/>
        </p:nvCxnSpPr>
        <p:spPr>
          <a:xfrm>
            <a:off x="6415761" y="2496311"/>
            <a:ext cx="0" cy="597085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ABB46448-7007-F406-9F8C-46A4DC0D1371}"/>
              </a:ext>
            </a:extLst>
          </p:cNvPr>
          <p:cNvSpPr/>
          <p:nvPr/>
        </p:nvSpPr>
        <p:spPr>
          <a:xfrm>
            <a:off x="2614892" y="3790386"/>
            <a:ext cx="1392117" cy="109768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33E36C3-60A4-A8E3-4074-21819E41E557}"/>
              </a:ext>
            </a:extLst>
          </p:cNvPr>
          <p:cNvSpPr txBox="1"/>
          <p:nvPr/>
        </p:nvSpPr>
        <p:spPr>
          <a:xfrm>
            <a:off x="113672" y="3966375"/>
            <a:ext cx="224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台灣最高的山是那座？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C9AAA422-C6E2-ED6E-A110-227043971A54}"/>
              </a:ext>
            </a:extLst>
          </p:cNvPr>
          <p:cNvCxnSpPr>
            <a:cxnSpLocks/>
          </p:cNvCxnSpPr>
          <p:nvPr/>
        </p:nvCxnSpPr>
        <p:spPr>
          <a:xfrm>
            <a:off x="2119643" y="4327462"/>
            <a:ext cx="469989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1C7BA7DA-97B7-4AD4-42BB-C9DB4C0DEBD0}"/>
              </a:ext>
            </a:extLst>
          </p:cNvPr>
          <p:cNvCxnSpPr>
            <a:cxnSpLocks/>
          </p:cNvCxnSpPr>
          <p:nvPr/>
        </p:nvCxnSpPr>
        <p:spPr>
          <a:xfrm>
            <a:off x="4007009" y="4327462"/>
            <a:ext cx="49061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9CE2EA43-48FC-E545-D643-D6F11BD3659C}"/>
              </a:ext>
            </a:extLst>
          </p:cNvPr>
          <p:cNvSpPr/>
          <p:nvPr/>
        </p:nvSpPr>
        <p:spPr>
          <a:xfrm>
            <a:off x="2589632" y="5132016"/>
            <a:ext cx="1392117" cy="109768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EC2A6D7-7E4A-D7C9-35A2-C443ED3A1084}"/>
              </a:ext>
            </a:extLst>
          </p:cNvPr>
          <p:cNvSpPr txBox="1"/>
          <p:nvPr/>
        </p:nvSpPr>
        <p:spPr>
          <a:xfrm>
            <a:off x="94622" y="5308005"/>
            <a:ext cx="223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台灣最高的山是那座？玉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76227F78-F378-3A37-3D37-1283605B2201}"/>
              </a:ext>
            </a:extLst>
          </p:cNvPr>
          <p:cNvCxnSpPr>
            <a:cxnSpLocks/>
          </p:cNvCxnSpPr>
          <p:nvPr/>
        </p:nvCxnSpPr>
        <p:spPr>
          <a:xfrm>
            <a:off x="2094383" y="5669092"/>
            <a:ext cx="469989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D4D19DC0-862A-8B11-F716-8B711C78C4E1}"/>
              </a:ext>
            </a:extLst>
          </p:cNvPr>
          <p:cNvCxnSpPr>
            <a:cxnSpLocks/>
          </p:cNvCxnSpPr>
          <p:nvPr/>
        </p:nvCxnSpPr>
        <p:spPr>
          <a:xfrm>
            <a:off x="3981749" y="5669092"/>
            <a:ext cx="49061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FEBC3131-CEFE-D3EE-A41A-34D2BDB69D5F}"/>
              </a:ext>
            </a:extLst>
          </p:cNvPr>
          <p:cNvSpPr/>
          <p:nvPr/>
        </p:nvSpPr>
        <p:spPr>
          <a:xfrm>
            <a:off x="8792009" y="3790386"/>
            <a:ext cx="1392117" cy="109768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FFF76D67-15F9-CA64-6DCF-215517387FE5}"/>
              </a:ext>
            </a:extLst>
          </p:cNvPr>
          <p:cNvSpPr txBox="1"/>
          <p:nvPr/>
        </p:nvSpPr>
        <p:spPr>
          <a:xfrm>
            <a:off x="6301428" y="3966375"/>
            <a:ext cx="223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台灣最高的山是那座？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3AF98143-0F53-3620-438B-D4C7CDDDA061}"/>
              </a:ext>
            </a:extLst>
          </p:cNvPr>
          <p:cNvCxnSpPr>
            <a:cxnSpLocks/>
          </p:cNvCxnSpPr>
          <p:nvPr/>
        </p:nvCxnSpPr>
        <p:spPr>
          <a:xfrm>
            <a:off x="8296760" y="4327462"/>
            <a:ext cx="469989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1FEE3612-1874-3BBD-BC84-E37709480F5C}"/>
              </a:ext>
            </a:extLst>
          </p:cNvPr>
          <p:cNvCxnSpPr>
            <a:cxnSpLocks/>
          </p:cNvCxnSpPr>
          <p:nvPr/>
        </p:nvCxnSpPr>
        <p:spPr>
          <a:xfrm>
            <a:off x="10184126" y="4327462"/>
            <a:ext cx="49061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47DC0167-B799-8795-A172-260FC3A4D49B}"/>
              </a:ext>
            </a:extLst>
          </p:cNvPr>
          <p:cNvSpPr/>
          <p:nvPr/>
        </p:nvSpPr>
        <p:spPr>
          <a:xfrm>
            <a:off x="8766749" y="5132016"/>
            <a:ext cx="1392117" cy="1097684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4E25BEBD-0122-68E7-E7A0-630CC7FC0C79}"/>
              </a:ext>
            </a:extLst>
          </p:cNvPr>
          <p:cNvSpPr txBox="1"/>
          <p:nvPr/>
        </p:nvSpPr>
        <p:spPr>
          <a:xfrm>
            <a:off x="6232073" y="5321827"/>
            <a:ext cx="2153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台灣最高的山是那座？我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E29B68F9-9912-27F3-B1A3-3F4D2907AADF}"/>
              </a:ext>
            </a:extLst>
          </p:cNvPr>
          <p:cNvCxnSpPr>
            <a:cxnSpLocks/>
          </p:cNvCxnSpPr>
          <p:nvPr/>
        </p:nvCxnSpPr>
        <p:spPr>
          <a:xfrm>
            <a:off x="8271500" y="5669092"/>
            <a:ext cx="469989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35ECE3AB-A243-550C-9310-40DF68F4308D}"/>
              </a:ext>
            </a:extLst>
          </p:cNvPr>
          <p:cNvCxnSpPr>
            <a:cxnSpLocks/>
          </p:cNvCxnSpPr>
          <p:nvPr/>
        </p:nvCxnSpPr>
        <p:spPr>
          <a:xfrm>
            <a:off x="10158866" y="5669092"/>
            <a:ext cx="49061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CE1DFD40-543A-FAE4-4630-4089447C3D5C}"/>
              </a:ext>
            </a:extLst>
          </p:cNvPr>
          <p:cNvSpPr txBox="1"/>
          <p:nvPr/>
        </p:nvSpPr>
        <p:spPr>
          <a:xfrm>
            <a:off x="5447501" y="4159170"/>
            <a:ext cx="48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EA66318-DF32-FA24-A4B4-65E6455751E6}"/>
              </a:ext>
            </a:extLst>
          </p:cNvPr>
          <p:cNvSpPr txBox="1"/>
          <p:nvPr/>
        </p:nvSpPr>
        <p:spPr>
          <a:xfrm>
            <a:off x="5437523" y="5463642"/>
            <a:ext cx="48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5D8A77B8-15CC-6A05-235A-688680195178}"/>
              </a:ext>
            </a:extLst>
          </p:cNvPr>
          <p:cNvSpPr txBox="1"/>
          <p:nvPr/>
        </p:nvSpPr>
        <p:spPr>
          <a:xfrm>
            <a:off x="11552322" y="4096629"/>
            <a:ext cx="56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D48737B-3A1A-202F-F9AF-EBE5856F338B}"/>
              </a:ext>
            </a:extLst>
          </p:cNvPr>
          <p:cNvSpPr txBox="1"/>
          <p:nvPr/>
        </p:nvSpPr>
        <p:spPr>
          <a:xfrm>
            <a:off x="11552323" y="5445383"/>
            <a:ext cx="48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8AA2A92A-B4EA-2A38-A847-E36CAB6ED8EA}"/>
              </a:ext>
            </a:extLst>
          </p:cNvPr>
          <p:cNvCxnSpPr>
            <a:cxnSpLocks/>
          </p:cNvCxnSpPr>
          <p:nvPr/>
        </p:nvCxnSpPr>
        <p:spPr>
          <a:xfrm>
            <a:off x="4833283" y="4335856"/>
            <a:ext cx="616132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6A74B471-42A8-0C1F-E13F-93571E72F1CC}"/>
              </a:ext>
            </a:extLst>
          </p:cNvPr>
          <p:cNvSpPr txBox="1"/>
          <p:nvPr/>
        </p:nvSpPr>
        <p:spPr>
          <a:xfrm>
            <a:off x="4530592" y="4077743"/>
            <a:ext cx="48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304A94E7-A3F2-C7F7-173B-7548436813F0}"/>
              </a:ext>
            </a:extLst>
          </p:cNvPr>
          <p:cNvSpPr txBox="1"/>
          <p:nvPr/>
        </p:nvSpPr>
        <p:spPr>
          <a:xfrm>
            <a:off x="4533954" y="5438259"/>
            <a:ext cx="48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70B58925-F6B3-DED4-391D-3B5BFD969A05}"/>
              </a:ext>
            </a:extLst>
          </p:cNvPr>
          <p:cNvSpPr txBox="1"/>
          <p:nvPr/>
        </p:nvSpPr>
        <p:spPr>
          <a:xfrm>
            <a:off x="10618367" y="4105024"/>
            <a:ext cx="48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630AD0AB-617D-565D-DE88-CD9959F87FB7}"/>
              </a:ext>
            </a:extLst>
          </p:cNvPr>
          <p:cNvSpPr txBox="1"/>
          <p:nvPr/>
        </p:nvSpPr>
        <p:spPr>
          <a:xfrm>
            <a:off x="10621729" y="5465540"/>
            <a:ext cx="48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26CCD09C-D017-ABD9-BAA7-11DAC6A8FEA9}"/>
              </a:ext>
            </a:extLst>
          </p:cNvPr>
          <p:cNvCxnSpPr>
            <a:cxnSpLocks/>
          </p:cNvCxnSpPr>
          <p:nvPr/>
        </p:nvCxnSpPr>
        <p:spPr>
          <a:xfrm>
            <a:off x="4833283" y="5669091"/>
            <a:ext cx="616132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7A0A2B78-7A40-5F6F-93B5-E50A2D162423}"/>
              </a:ext>
            </a:extLst>
          </p:cNvPr>
          <p:cNvCxnSpPr>
            <a:cxnSpLocks/>
          </p:cNvCxnSpPr>
          <p:nvPr/>
        </p:nvCxnSpPr>
        <p:spPr>
          <a:xfrm>
            <a:off x="10936190" y="4327462"/>
            <a:ext cx="616132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0DCC5D14-E33D-89D5-6AF1-92BE7646C65A}"/>
              </a:ext>
            </a:extLst>
          </p:cNvPr>
          <p:cNvCxnSpPr>
            <a:cxnSpLocks/>
          </p:cNvCxnSpPr>
          <p:nvPr/>
        </p:nvCxnSpPr>
        <p:spPr>
          <a:xfrm>
            <a:off x="10936190" y="5660697"/>
            <a:ext cx="616132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5B8B3788-48EE-B3D5-3788-7E2920B0EBC5}"/>
              </a:ext>
            </a:extLst>
          </p:cNvPr>
          <p:cNvSpPr txBox="1"/>
          <p:nvPr/>
        </p:nvSpPr>
        <p:spPr>
          <a:xfrm>
            <a:off x="4723876" y="4532492"/>
            <a:ext cx="96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拉近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6565D586-AA81-CB99-EFF1-375E22194220}"/>
              </a:ext>
            </a:extLst>
          </p:cNvPr>
          <p:cNvSpPr txBox="1"/>
          <p:nvPr/>
        </p:nvSpPr>
        <p:spPr>
          <a:xfrm>
            <a:off x="4775227" y="5883543"/>
            <a:ext cx="96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拉近</a:t>
            </a: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44788463-8160-0D35-D0ED-D852D12A0E80}"/>
              </a:ext>
            </a:extLst>
          </p:cNvPr>
          <p:cNvSpPr txBox="1"/>
          <p:nvPr/>
        </p:nvSpPr>
        <p:spPr>
          <a:xfrm>
            <a:off x="10856593" y="4571251"/>
            <a:ext cx="96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拉遠</a:t>
            </a: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29CFECCD-0EB1-EED3-03F2-46EE62133790}"/>
              </a:ext>
            </a:extLst>
          </p:cNvPr>
          <p:cNvSpPr txBox="1"/>
          <p:nvPr/>
        </p:nvSpPr>
        <p:spPr>
          <a:xfrm>
            <a:off x="10869844" y="5922302"/>
            <a:ext cx="96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拉遠</a:t>
            </a:r>
          </a:p>
        </p:txBody>
      </p:sp>
    </p:spTree>
    <p:extLst>
      <p:ext uri="{BB962C8B-B14F-4D97-AF65-F5344CB8AC3E}">
        <p14:creationId xmlns:p14="http://schemas.microsoft.com/office/powerpoint/2010/main" val="341000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3" grpId="0" animBg="1"/>
      <p:bldP spid="34" grpId="0"/>
      <p:bldP spid="37" grpId="0" animBg="1"/>
      <p:bldP spid="38" grpId="0"/>
      <p:bldP spid="41" grpId="0" animBg="1"/>
      <p:bldP spid="42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9764</Words>
  <Application>Microsoft Office PowerPoint</Application>
  <PresentationFormat>寬螢幕</PresentationFormat>
  <Paragraphs>1398</Paragraphs>
  <Slides>101</Slides>
  <Notes>49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101</vt:i4>
      </vt:variant>
    </vt:vector>
  </HeadingPairs>
  <TitlesOfParts>
    <vt:vector size="119" baseType="lpstr">
      <vt:lpstr>-apple-system</vt:lpstr>
      <vt:lpstr>Google Sans</vt:lpstr>
      <vt:lpstr>Helvetica Neue</vt:lpstr>
      <vt:lpstr>Lucida Grande</vt:lpstr>
      <vt:lpstr>微軟正黑體</vt:lpstr>
      <vt:lpstr>Aptos</vt:lpstr>
      <vt:lpstr>Aptos Display</vt:lpstr>
      <vt:lpstr>Arial</vt:lpstr>
      <vt:lpstr>Arial</vt:lpstr>
      <vt:lpstr>Calibri</vt:lpstr>
      <vt:lpstr>Calibri Light</vt:lpstr>
      <vt:lpstr>Cambria Math</vt:lpstr>
      <vt:lpstr>Office 佈景主題</vt:lpstr>
      <vt:lpstr>1_Office 佈景主題</vt:lpstr>
      <vt:lpstr>2_Office 佈景主題</vt:lpstr>
      <vt:lpstr>3_Office 佈景主題</vt:lpstr>
      <vt:lpstr>4_Office 佈景主題</vt:lpstr>
      <vt:lpstr>5_Office 佈景主題</vt:lpstr>
      <vt:lpstr>PowerPoint 簡報</vt:lpstr>
      <vt:lpstr>大型語言模型的學習歷程</vt:lpstr>
      <vt:lpstr>大型語言模型的學習歷程</vt:lpstr>
      <vt:lpstr>每一個階段都在學文字接龍</vt:lpstr>
      <vt:lpstr>每一個階段都在學文字接龍</vt:lpstr>
      <vt:lpstr>大型語言模型的學習歷程</vt:lpstr>
      <vt:lpstr>Initialization </vt:lpstr>
      <vt:lpstr>Initialization </vt:lpstr>
      <vt:lpstr>每一個階段都在學文字接龍</vt:lpstr>
      <vt:lpstr>大型語言模型的學習歷程</vt:lpstr>
      <vt:lpstr>學會正確地做文字接龍需要大量資料</vt:lpstr>
      <vt:lpstr>任何資料都拿來學文字接龍</vt:lpstr>
      <vt:lpstr>現在都用多大的資料來預訓練語言模型？</vt:lpstr>
      <vt:lpstr>15T token 是什麼概念</vt:lpstr>
      <vt:lpstr>15T token 是什麼概念</vt:lpstr>
      <vt:lpstr>可以從哪裡取得大量資料</vt:lpstr>
      <vt:lpstr>PowerPoint 簡報</vt:lpstr>
      <vt:lpstr>不是死背 (而是壓縮)</vt:lpstr>
      <vt:lpstr>不是死背 (而是壓縮)</vt:lpstr>
      <vt:lpstr>資料越多越好嗎？</vt:lpstr>
      <vt:lpstr>PowerPoint 簡報</vt:lpstr>
      <vt:lpstr>資料越多越好嗎？還要考慮品質</vt:lpstr>
      <vt:lpstr>PowerPoint 簡報</vt:lpstr>
      <vt:lpstr>PowerPoint 簡報</vt:lpstr>
      <vt:lpstr>用 LLM 幫忙清理資料</vt:lpstr>
      <vt:lpstr>用網路資料預訓練的模型常常不回答問題</vt:lpstr>
      <vt:lpstr>用網路資料預訓練的模型常常不回答問題</vt:lpstr>
      <vt:lpstr>為什麼語言模型不能好好回答問題？</vt:lpstr>
      <vt:lpstr>Pre-train 模型是璞玉、還需要精雕細琢</vt:lpstr>
      <vt:lpstr>大型語言模型的學習歷程</vt:lpstr>
      <vt:lpstr>SFT：用人類準備的資料來學文字接龍</vt:lpstr>
      <vt:lpstr>SFT 之後模型脫胎換骨</vt:lpstr>
      <vt:lpstr>如果只有 SFT</vt:lpstr>
      <vt:lpstr>Pretrain 如何幫助 SFT？</vt:lpstr>
      <vt:lpstr>PowerPoint 簡報</vt:lpstr>
      <vt:lpstr>Pretrain 如何幫助 SFT？</vt:lpstr>
      <vt:lpstr>PowerPoint 簡報</vt:lpstr>
      <vt:lpstr>PowerPoint 簡報</vt:lpstr>
      <vt:lpstr>PowerPoint 簡報</vt:lpstr>
      <vt:lpstr>PowerPoint 簡報</vt:lpstr>
      <vt:lpstr>PowerPoint 簡報</vt:lpstr>
      <vt:lpstr>SFT 並不是給語言模型新的知識</vt:lpstr>
      <vt:lpstr>PowerPoint 簡報</vt:lpstr>
      <vt:lpstr>“MaybeKnown” 是最有幫助的</vt:lpstr>
      <vt:lpstr>PowerPoint 簡報</vt:lpstr>
      <vt:lpstr>Alignment 並沒有帶來本質上的變化</vt:lpstr>
      <vt:lpstr>Alignment 並沒有帶來本質上的變化</vt:lpstr>
      <vt:lpstr>Alignment 並沒有帶來本質上的變化</vt:lpstr>
      <vt:lpstr>Pretrain 留下的遺跡</vt:lpstr>
      <vt:lpstr>PowerPoint 簡報</vt:lpstr>
      <vt:lpstr>PowerPoint 簡報</vt:lpstr>
      <vt:lpstr>PowerPoint 簡報</vt:lpstr>
      <vt:lpstr>SFT 的路線分成了兩條</vt:lpstr>
      <vt:lpstr>路線一：打造一堆專才</vt:lpstr>
      <vt:lpstr>路線一：打造一堆專才</vt:lpstr>
      <vt:lpstr>路線二：直接打造一個通才</vt:lpstr>
      <vt:lpstr>路線二：直接打造一個通才</vt:lpstr>
      <vt:lpstr>SFT 是畫龍點睛</vt:lpstr>
      <vt:lpstr>SFT 是畫龍點睛</vt:lpstr>
      <vt:lpstr>LIMA: Less Is More for Alignment</vt:lpstr>
      <vt:lpstr>眼睛的位置要點對</vt:lpstr>
      <vt:lpstr>Ruozhiba (弱智吧)</vt:lpstr>
      <vt:lpstr>PowerPoint 簡報</vt:lpstr>
      <vt:lpstr>PowerPoint 簡報</vt:lpstr>
      <vt:lpstr>寫答案太累了 ……</vt:lpstr>
      <vt:lpstr>PowerPoint 簡報</vt:lpstr>
      <vt:lpstr>PowerPoint 簡報</vt:lpstr>
      <vt:lpstr>PowerPoint 簡報</vt:lpstr>
      <vt:lpstr>Knowledge Distillation </vt:lpstr>
      <vt:lpstr>Knowledge Distillation </vt:lpstr>
      <vt:lpstr>Knowledge Distillation </vt:lpstr>
      <vt:lpstr>Response Tuning </vt:lpstr>
      <vt:lpstr>Response Tuning </vt:lpstr>
      <vt:lpstr>Is SFT required?</vt:lpstr>
      <vt:lpstr>Is SFT required?</vt:lpstr>
      <vt:lpstr>大型語言模型的學習歷程</vt:lpstr>
      <vt:lpstr>PowerPoint 簡報</vt:lpstr>
      <vt:lpstr>人類參與角度：Stage 2 vs Stage 3 </vt:lpstr>
      <vt:lpstr>人類參與角度：Stage 2 vs Stage 3 </vt:lpstr>
      <vt:lpstr>機器學習角度： Stage 1&amp;2 vs Stage 3 </vt:lpstr>
      <vt:lpstr>PowerPoint 簡報</vt:lpstr>
      <vt:lpstr>PowerPoint 簡報</vt:lpstr>
      <vt:lpstr>PowerPoint 簡報</vt:lpstr>
      <vt:lpstr>PowerPoint 簡報</vt:lpstr>
      <vt:lpstr>PowerPoint 簡報</vt:lpstr>
      <vt:lpstr>Stage 1 &amp; 2：每個 Token 都算 loss</vt:lpstr>
      <vt:lpstr>Stage 3：評量一整個回答</vt:lpstr>
      <vt:lpstr>PowerPoint 簡報</vt:lpstr>
      <vt:lpstr>PowerPoint 簡報</vt:lpstr>
      <vt:lpstr>老師教的不一定是學生想學的</vt:lpstr>
      <vt:lpstr>PowerPoint 簡報</vt:lpstr>
      <vt:lpstr>請見《機器學習2021》</vt:lpstr>
      <vt:lpstr>常用的 RL 講法</vt:lpstr>
      <vt:lpstr>常用的 RL 講法 (下圍棋為例)</vt:lpstr>
      <vt:lpstr>常用的 RL 講法 (下圍棋為例)</vt:lpstr>
      <vt:lpstr>語言模型 vs 下圍棋</vt:lpstr>
      <vt:lpstr>語言模型 vs 下圍棋</vt:lpstr>
      <vt:lpstr>Policy Gradient, PPO, DPO, KTO, GRPO ……</vt:lpstr>
      <vt:lpstr>Policy Gradient 系列方法的精神</vt:lpstr>
      <vt:lpstr>RLHF → RLAIF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Hung-yi Lee</dc:creator>
  <cp:lastModifiedBy>Hung-yi Lee</cp:lastModifiedBy>
  <cp:revision>152</cp:revision>
  <dcterms:created xsi:type="dcterms:W3CDTF">2025-11-09T14:34:50Z</dcterms:created>
  <dcterms:modified xsi:type="dcterms:W3CDTF">2025-11-14T05:42:03Z</dcterms:modified>
</cp:coreProperties>
</file>