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08"/>
  </p:notesMasterIdLst>
  <p:sldIdLst>
    <p:sldId id="5531" r:id="rId5"/>
    <p:sldId id="256" r:id="rId6"/>
    <p:sldId id="5378" r:id="rId7"/>
    <p:sldId id="5388" r:id="rId8"/>
    <p:sldId id="5395" r:id="rId9"/>
    <p:sldId id="5387" r:id="rId10"/>
    <p:sldId id="5390" r:id="rId11"/>
    <p:sldId id="5391" r:id="rId12"/>
    <p:sldId id="5392" r:id="rId13"/>
    <p:sldId id="5394" r:id="rId14"/>
    <p:sldId id="5393" r:id="rId15"/>
    <p:sldId id="5381" r:id="rId16"/>
    <p:sldId id="5396" r:id="rId17"/>
    <p:sldId id="5397" r:id="rId18"/>
    <p:sldId id="2065" r:id="rId19"/>
    <p:sldId id="5352" r:id="rId20"/>
    <p:sldId id="5353" r:id="rId21"/>
    <p:sldId id="281" r:id="rId22"/>
    <p:sldId id="2064" r:id="rId23"/>
    <p:sldId id="5421" r:id="rId24"/>
    <p:sldId id="5386" r:id="rId25"/>
    <p:sldId id="5398" r:id="rId26"/>
    <p:sldId id="5324" r:id="rId27"/>
    <p:sldId id="5019" r:id="rId28"/>
    <p:sldId id="5021" r:id="rId29"/>
    <p:sldId id="5020" r:id="rId30"/>
    <p:sldId id="5355" r:id="rId31"/>
    <p:sldId id="4867" r:id="rId32"/>
    <p:sldId id="5286" r:id="rId33"/>
    <p:sldId id="5285" r:id="rId34"/>
    <p:sldId id="5084" r:id="rId35"/>
    <p:sldId id="5085" r:id="rId36"/>
    <p:sldId id="4940" r:id="rId37"/>
    <p:sldId id="4827" r:id="rId38"/>
    <p:sldId id="5348" r:id="rId39"/>
    <p:sldId id="5402" r:id="rId40"/>
    <p:sldId id="5410" r:id="rId41"/>
    <p:sldId id="5413" r:id="rId42"/>
    <p:sldId id="5414" r:id="rId43"/>
    <p:sldId id="5423" r:id="rId44"/>
    <p:sldId id="5349" r:id="rId45"/>
    <p:sldId id="5311" r:id="rId46"/>
    <p:sldId id="5542" r:id="rId47"/>
    <p:sldId id="5424" r:id="rId48"/>
    <p:sldId id="5404" r:id="rId49"/>
    <p:sldId id="5415" r:id="rId50"/>
    <p:sldId id="5444" r:id="rId51"/>
    <p:sldId id="5443" r:id="rId52"/>
    <p:sldId id="5416" r:id="rId53"/>
    <p:sldId id="5418" r:id="rId54"/>
    <p:sldId id="5422" r:id="rId55"/>
    <p:sldId id="5544" r:id="rId56"/>
    <p:sldId id="5445" r:id="rId57"/>
    <p:sldId id="5425" r:id="rId58"/>
    <p:sldId id="5401" r:id="rId59"/>
    <p:sldId id="5426" r:id="rId60"/>
    <p:sldId id="2067" r:id="rId61"/>
    <p:sldId id="2066" r:id="rId62"/>
    <p:sldId id="5427" r:id="rId63"/>
    <p:sldId id="2068" r:id="rId64"/>
    <p:sldId id="2069" r:id="rId65"/>
    <p:sldId id="5428" r:id="rId66"/>
    <p:sldId id="5429" r:id="rId67"/>
    <p:sldId id="2084" r:id="rId68"/>
    <p:sldId id="259" r:id="rId69"/>
    <p:sldId id="5399" r:id="rId70"/>
    <p:sldId id="5140" r:id="rId71"/>
    <p:sldId id="5430" r:id="rId72"/>
    <p:sldId id="4729" r:id="rId73"/>
    <p:sldId id="5183" r:id="rId74"/>
    <p:sldId id="5142" r:id="rId75"/>
    <p:sldId id="5152" r:id="rId76"/>
    <p:sldId id="5431" r:id="rId77"/>
    <p:sldId id="4816" r:id="rId78"/>
    <p:sldId id="5432" r:id="rId79"/>
    <p:sldId id="5157" r:id="rId80"/>
    <p:sldId id="5161" r:id="rId81"/>
    <p:sldId id="5160" r:id="rId82"/>
    <p:sldId id="4877" r:id="rId83"/>
    <p:sldId id="5156" r:id="rId84"/>
    <p:sldId id="4814" r:id="rId85"/>
    <p:sldId id="5433" r:id="rId86"/>
    <p:sldId id="5460" r:id="rId87"/>
    <p:sldId id="5459" r:id="rId88"/>
    <p:sldId id="5435" r:id="rId89"/>
    <p:sldId id="5436" r:id="rId90"/>
    <p:sldId id="5532" r:id="rId91"/>
    <p:sldId id="5533" r:id="rId92"/>
    <p:sldId id="5441" r:id="rId93"/>
    <p:sldId id="5437" r:id="rId94"/>
    <p:sldId id="5535" r:id="rId95"/>
    <p:sldId id="5438" r:id="rId96"/>
    <p:sldId id="5440" r:id="rId97"/>
    <p:sldId id="5536" r:id="rId98"/>
    <p:sldId id="5537" r:id="rId99"/>
    <p:sldId id="5538" r:id="rId100"/>
    <p:sldId id="5449" r:id="rId101"/>
    <p:sldId id="5541" r:id="rId102"/>
    <p:sldId id="5458" r:id="rId103"/>
    <p:sldId id="5454" r:id="rId104"/>
    <p:sldId id="5452" r:id="rId105"/>
    <p:sldId id="5453" r:id="rId106"/>
    <p:sldId id="5543" r:id="rId10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2CC"/>
    <a:srgbClr val="FFFF00"/>
    <a:srgbClr val="F3F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4" autoAdjust="0"/>
    <p:restoredTop sz="65039" autoAdjust="0"/>
  </p:normalViewPr>
  <p:slideViewPr>
    <p:cSldViewPr snapToGrid="0">
      <p:cViewPr varScale="1">
        <p:scale>
          <a:sx n="36" d="100"/>
          <a:sy n="36" d="100"/>
        </p:scale>
        <p:origin x="184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notesMaster" Target="notesMasters/notes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301B30-8CBC-4EB9-BC0D-C33EF7ACC1C6}"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zh-TW" altLang="en-US"/>
        </a:p>
      </dgm:t>
    </dgm:pt>
    <dgm:pt modelId="{E7026DCE-C880-4194-8D23-79C179A12DBE}">
      <dgm:prSet phldrT="[文字]" phldr="0"/>
      <dgm:spPr/>
      <dgm:t>
        <a:bodyPr/>
        <a:lstStyle/>
        <a:p>
          <a:r>
            <a:rPr lang="en-US" altLang="zh-TW" dirty="0"/>
            <a:t>Fine-tune with Gradient Descent</a:t>
          </a:r>
          <a:endParaRPr lang="zh-TW" altLang="en-US" dirty="0"/>
        </a:p>
      </dgm:t>
    </dgm:pt>
    <dgm:pt modelId="{0E08B757-AA0C-4A78-A3C0-C67C44732E71}" type="parTrans" cxnId="{34CB0B42-3F4B-4DD4-94A2-EDB7CA32C574}">
      <dgm:prSet/>
      <dgm:spPr/>
      <dgm:t>
        <a:bodyPr/>
        <a:lstStyle/>
        <a:p>
          <a:endParaRPr lang="zh-TW" altLang="en-US"/>
        </a:p>
      </dgm:t>
    </dgm:pt>
    <dgm:pt modelId="{AACC0E38-8FAB-4AF1-959C-7599D6314FC5}" type="sibTrans" cxnId="{34CB0B42-3F4B-4DD4-94A2-EDB7CA32C574}">
      <dgm:prSet/>
      <dgm:spPr/>
      <dgm:t>
        <a:bodyPr/>
        <a:lstStyle/>
        <a:p>
          <a:endParaRPr lang="zh-TW" altLang="en-US"/>
        </a:p>
      </dgm:t>
    </dgm:pt>
    <dgm:pt modelId="{C9DE3AA9-90EF-48B8-838B-F7102CFAC4F8}">
      <dgm:prSet phldrT="[文字]" phldr="0"/>
      <dgm:spPr/>
      <dgm:t>
        <a:bodyPr/>
        <a:lstStyle/>
        <a:p>
          <a:r>
            <a:rPr lang="en-US" altLang="zh-TW" dirty="0"/>
            <a:t>Model Editing </a:t>
          </a:r>
          <a:endParaRPr lang="zh-TW" altLang="en-US" dirty="0"/>
        </a:p>
      </dgm:t>
    </dgm:pt>
    <dgm:pt modelId="{5716E025-8BC0-4315-BE5D-8C3841C80707}" type="parTrans" cxnId="{D07E0EDF-6044-4CA0-B25A-6C6E22FDD0DC}">
      <dgm:prSet/>
      <dgm:spPr/>
      <dgm:t>
        <a:bodyPr/>
        <a:lstStyle/>
        <a:p>
          <a:endParaRPr lang="zh-TW" altLang="en-US"/>
        </a:p>
      </dgm:t>
    </dgm:pt>
    <dgm:pt modelId="{F66E8565-97B7-4C20-986F-FAE859714F76}" type="sibTrans" cxnId="{D07E0EDF-6044-4CA0-B25A-6C6E22FDD0DC}">
      <dgm:prSet/>
      <dgm:spPr/>
      <dgm:t>
        <a:bodyPr/>
        <a:lstStyle/>
        <a:p>
          <a:endParaRPr lang="zh-TW" altLang="en-US"/>
        </a:p>
      </dgm:t>
    </dgm:pt>
    <dgm:pt modelId="{4C3B9349-FDD8-4B4D-B213-53D2C7F9F5F3}">
      <dgm:prSet phldrT="[文字]" phldr="0"/>
      <dgm:spPr/>
      <dgm:t>
        <a:bodyPr/>
        <a:lstStyle/>
        <a:p>
          <a:r>
            <a:rPr lang="en-US" altLang="zh-TW" dirty="0"/>
            <a:t>Model Merging </a:t>
          </a:r>
          <a:endParaRPr lang="zh-TW" altLang="en-US" dirty="0"/>
        </a:p>
      </dgm:t>
    </dgm:pt>
    <dgm:pt modelId="{BCD69677-FD41-4DA0-966C-D6921FCA5A56}" type="parTrans" cxnId="{B9AE85D8-CD75-4637-AD60-B3B0B7A564DE}">
      <dgm:prSet/>
      <dgm:spPr/>
      <dgm:t>
        <a:bodyPr/>
        <a:lstStyle/>
        <a:p>
          <a:endParaRPr lang="zh-TW" altLang="en-US"/>
        </a:p>
      </dgm:t>
    </dgm:pt>
    <dgm:pt modelId="{822AFD25-344B-49B9-BF4F-B05414D9458B}" type="sibTrans" cxnId="{B9AE85D8-CD75-4637-AD60-B3B0B7A564DE}">
      <dgm:prSet/>
      <dgm:spPr/>
      <dgm:t>
        <a:bodyPr/>
        <a:lstStyle/>
        <a:p>
          <a:endParaRPr lang="zh-TW" altLang="en-US"/>
        </a:p>
      </dgm:t>
    </dgm:pt>
    <dgm:pt modelId="{26C5974B-4061-421A-B488-355F4EFB7937}">
      <dgm:prSet phldrT="[文字]" phldr="0"/>
      <dgm:spPr/>
      <dgm:t>
        <a:bodyPr/>
        <a:lstStyle/>
        <a:p>
          <a:r>
            <a:rPr lang="en-US" altLang="zh-TW" dirty="0"/>
            <a:t>Test-Time Training (TTT)</a:t>
          </a:r>
          <a:endParaRPr lang="zh-TW" altLang="en-US" dirty="0"/>
        </a:p>
      </dgm:t>
    </dgm:pt>
    <dgm:pt modelId="{703FBE2D-28A8-485B-8543-D64B7C5EA7D6}" type="parTrans" cxnId="{FC016CAE-BC9F-4E9C-B644-B17FFD9F29A7}">
      <dgm:prSet/>
      <dgm:spPr/>
      <dgm:t>
        <a:bodyPr/>
        <a:lstStyle/>
        <a:p>
          <a:endParaRPr lang="zh-TW" altLang="en-US"/>
        </a:p>
      </dgm:t>
    </dgm:pt>
    <dgm:pt modelId="{BA000353-B135-4247-A060-3C7867A229CE}" type="sibTrans" cxnId="{FC016CAE-BC9F-4E9C-B644-B17FFD9F29A7}">
      <dgm:prSet/>
      <dgm:spPr/>
      <dgm:t>
        <a:bodyPr/>
        <a:lstStyle/>
        <a:p>
          <a:endParaRPr lang="zh-TW" altLang="en-US"/>
        </a:p>
      </dgm:t>
    </dgm:pt>
    <dgm:pt modelId="{6B85FFBE-AC02-4AC2-A599-BF175AF8D3C4}" type="pres">
      <dgm:prSet presAssocID="{22301B30-8CBC-4EB9-BC0D-C33EF7ACC1C6}" presName="linear" presStyleCnt="0">
        <dgm:presLayoutVars>
          <dgm:animLvl val="lvl"/>
          <dgm:resizeHandles val="exact"/>
        </dgm:presLayoutVars>
      </dgm:prSet>
      <dgm:spPr/>
    </dgm:pt>
    <dgm:pt modelId="{29D665DC-9ACB-41CA-BBF9-6CCC99F8C51A}" type="pres">
      <dgm:prSet presAssocID="{E7026DCE-C880-4194-8D23-79C179A12DBE}" presName="parentText" presStyleLbl="node1" presStyleIdx="0" presStyleCnt="4">
        <dgm:presLayoutVars>
          <dgm:chMax val="0"/>
          <dgm:bulletEnabled val="1"/>
        </dgm:presLayoutVars>
      </dgm:prSet>
      <dgm:spPr/>
    </dgm:pt>
    <dgm:pt modelId="{DACFE31D-E9C5-4393-8FD0-864516FFAF12}" type="pres">
      <dgm:prSet presAssocID="{AACC0E38-8FAB-4AF1-959C-7599D6314FC5}" presName="spacer" presStyleCnt="0"/>
      <dgm:spPr/>
    </dgm:pt>
    <dgm:pt modelId="{A3785F48-40D8-486E-9C9C-FB9C42F5A4E4}" type="pres">
      <dgm:prSet presAssocID="{C9DE3AA9-90EF-48B8-838B-F7102CFAC4F8}" presName="parentText" presStyleLbl="node1" presStyleIdx="1" presStyleCnt="4">
        <dgm:presLayoutVars>
          <dgm:chMax val="0"/>
          <dgm:bulletEnabled val="1"/>
        </dgm:presLayoutVars>
      </dgm:prSet>
      <dgm:spPr/>
    </dgm:pt>
    <dgm:pt modelId="{4CB1F4D9-B358-4503-A49A-CAA54183A116}" type="pres">
      <dgm:prSet presAssocID="{F66E8565-97B7-4C20-986F-FAE859714F76}" presName="spacer" presStyleCnt="0"/>
      <dgm:spPr/>
    </dgm:pt>
    <dgm:pt modelId="{0DFA2769-C106-44C7-A0CD-19937FFFD140}" type="pres">
      <dgm:prSet presAssocID="{4C3B9349-FDD8-4B4D-B213-53D2C7F9F5F3}" presName="parentText" presStyleLbl="node1" presStyleIdx="2" presStyleCnt="4">
        <dgm:presLayoutVars>
          <dgm:chMax val="0"/>
          <dgm:bulletEnabled val="1"/>
        </dgm:presLayoutVars>
      </dgm:prSet>
      <dgm:spPr/>
    </dgm:pt>
    <dgm:pt modelId="{4024A28E-9A3E-4BEF-BBC2-014D40292111}" type="pres">
      <dgm:prSet presAssocID="{822AFD25-344B-49B9-BF4F-B05414D9458B}" presName="spacer" presStyleCnt="0"/>
      <dgm:spPr/>
    </dgm:pt>
    <dgm:pt modelId="{58E773F9-4996-4082-A7EB-2EE9DB0C674D}" type="pres">
      <dgm:prSet presAssocID="{26C5974B-4061-421A-B488-355F4EFB7937}" presName="parentText" presStyleLbl="node1" presStyleIdx="3" presStyleCnt="4">
        <dgm:presLayoutVars>
          <dgm:chMax val="0"/>
          <dgm:bulletEnabled val="1"/>
        </dgm:presLayoutVars>
      </dgm:prSet>
      <dgm:spPr/>
    </dgm:pt>
  </dgm:ptLst>
  <dgm:cxnLst>
    <dgm:cxn modelId="{47A72202-546D-4848-851F-D70CB52C0BC2}" type="presOf" srcId="{26C5974B-4061-421A-B488-355F4EFB7937}" destId="{58E773F9-4996-4082-A7EB-2EE9DB0C674D}" srcOrd="0" destOrd="0" presId="urn:microsoft.com/office/officeart/2005/8/layout/vList2"/>
    <dgm:cxn modelId="{B3B7910B-641D-49DF-A536-65FC75B982E0}" type="presOf" srcId="{4C3B9349-FDD8-4B4D-B213-53D2C7F9F5F3}" destId="{0DFA2769-C106-44C7-A0CD-19937FFFD140}" srcOrd="0" destOrd="0" presId="urn:microsoft.com/office/officeart/2005/8/layout/vList2"/>
    <dgm:cxn modelId="{49358020-631A-48FA-800A-10CC02313986}" type="presOf" srcId="{C9DE3AA9-90EF-48B8-838B-F7102CFAC4F8}" destId="{A3785F48-40D8-486E-9C9C-FB9C42F5A4E4}" srcOrd="0" destOrd="0" presId="urn:microsoft.com/office/officeart/2005/8/layout/vList2"/>
    <dgm:cxn modelId="{1F47D25E-9390-48E4-9218-1051658CFB63}" type="presOf" srcId="{22301B30-8CBC-4EB9-BC0D-C33EF7ACC1C6}" destId="{6B85FFBE-AC02-4AC2-A599-BF175AF8D3C4}" srcOrd="0" destOrd="0" presId="urn:microsoft.com/office/officeart/2005/8/layout/vList2"/>
    <dgm:cxn modelId="{34CB0B42-3F4B-4DD4-94A2-EDB7CA32C574}" srcId="{22301B30-8CBC-4EB9-BC0D-C33EF7ACC1C6}" destId="{E7026DCE-C880-4194-8D23-79C179A12DBE}" srcOrd="0" destOrd="0" parTransId="{0E08B757-AA0C-4A78-A3C0-C67C44732E71}" sibTransId="{AACC0E38-8FAB-4AF1-959C-7599D6314FC5}"/>
    <dgm:cxn modelId="{03A5D886-BA1A-424C-AB2F-CACF857544A0}" type="presOf" srcId="{E7026DCE-C880-4194-8D23-79C179A12DBE}" destId="{29D665DC-9ACB-41CA-BBF9-6CCC99F8C51A}" srcOrd="0" destOrd="0" presId="urn:microsoft.com/office/officeart/2005/8/layout/vList2"/>
    <dgm:cxn modelId="{FC016CAE-BC9F-4E9C-B644-B17FFD9F29A7}" srcId="{22301B30-8CBC-4EB9-BC0D-C33EF7ACC1C6}" destId="{26C5974B-4061-421A-B488-355F4EFB7937}" srcOrd="3" destOrd="0" parTransId="{703FBE2D-28A8-485B-8543-D64B7C5EA7D6}" sibTransId="{BA000353-B135-4247-A060-3C7867A229CE}"/>
    <dgm:cxn modelId="{B9AE85D8-CD75-4637-AD60-B3B0B7A564DE}" srcId="{22301B30-8CBC-4EB9-BC0D-C33EF7ACC1C6}" destId="{4C3B9349-FDD8-4B4D-B213-53D2C7F9F5F3}" srcOrd="2" destOrd="0" parTransId="{BCD69677-FD41-4DA0-966C-D6921FCA5A56}" sibTransId="{822AFD25-344B-49B9-BF4F-B05414D9458B}"/>
    <dgm:cxn modelId="{D07E0EDF-6044-4CA0-B25A-6C6E22FDD0DC}" srcId="{22301B30-8CBC-4EB9-BC0D-C33EF7ACC1C6}" destId="{C9DE3AA9-90EF-48B8-838B-F7102CFAC4F8}" srcOrd="1" destOrd="0" parTransId="{5716E025-8BC0-4315-BE5D-8C3841C80707}" sibTransId="{F66E8565-97B7-4C20-986F-FAE859714F76}"/>
    <dgm:cxn modelId="{DFE91F17-7B66-459D-9715-4DFEBAB55429}" type="presParOf" srcId="{6B85FFBE-AC02-4AC2-A599-BF175AF8D3C4}" destId="{29D665DC-9ACB-41CA-BBF9-6CCC99F8C51A}" srcOrd="0" destOrd="0" presId="urn:microsoft.com/office/officeart/2005/8/layout/vList2"/>
    <dgm:cxn modelId="{6B973FAB-4D3A-48B6-9B08-59F019593342}" type="presParOf" srcId="{6B85FFBE-AC02-4AC2-A599-BF175AF8D3C4}" destId="{DACFE31D-E9C5-4393-8FD0-864516FFAF12}" srcOrd="1" destOrd="0" presId="urn:microsoft.com/office/officeart/2005/8/layout/vList2"/>
    <dgm:cxn modelId="{05EC01F4-4410-46DD-B20F-C4375B3698FD}" type="presParOf" srcId="{6B85FFBE-AC02-4AC2-A599-BF175AF8D3C4}" destId="{A3785F48-40D8-486E-9C9C-FB9C42F5A4E4}" srcOrd="2" destOrd="0" presId="urn:microsoft.com/office/officeart/2005/8/layout/vList2"/>
    <dgm:cxn modelId="{92A5FF1C-1EAA-4574-AD7A-D4010AFEFED5}" type="presParOf" srcId="{6B85FFBE-AC02-4AC2-A599-BF175AF8D3C4}" destId="{4CB1F4D9-B358-4503-A49A-CAA54183A116}" srcOrd="3" destOrd="0" presId="urn:microsoft.com/office/officeart/2005/8/layout/vList2"/>
    <dgm:cxn modelId="{10FB8680-0F03-4EB3-926C-D348D4E38432}" type="presParOf" srcId="{6B85FFBE-AC02-4AC2-A599-BF175AF8D3C4}" destId="{0DFA2769-C106-44C7-A0CD-19937FFFD140}" srcOrd="4" destOrd="0" presId="urn:microsoft.com/office/officeart/2005/8/layout/vList2"/>
    <dgm:cxn modelId="{F7ACF0B6-9CC4-4CDD-B79A-84DDBF93B8F6}" type="presParOf" srcId="{6B85FFBE-AC02-4AC2-A599-BF175AF8D3C4}" destId="{4024A28E-9A3E-4BEF-BBC2-014D40292111}" srcOrd="5" destOrd="0" presId="urn:microsoft.com/office/officeart/2005/8/layout/vList2"/>
    <dgm:cxn modelId="{DBA6CD49-6528-484E-A3BB-F6083C0D4A37}" type="presParOf" srcId="{6B85FFBE-AC02-4AC2-A599-BF175AF8D3C4}" destId="{58E773F9-4996-4082-A7EB-2EE9DB0C674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665DC-9ACB-41CA-BBF9-6CCC99F8C51A}">
      <dsp:nvSpPr>
        <dsp:cNvPr id="0" name=""/>
        <dsp:cNvSpPr/>
      </dsp:nvSpPr>
      <dsp:spPr>
        <a:xfrm>
          <a:off x="0" y="31779"/>
          <a:ext cx="10515600" cy="98338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altLang="zh-TW" sz="4100" kern="1200" dirty="0"/>
            <a:t>Fine-tune with Gradient Descent</a:t>
          </a:r>
          <a:endParaRPr lang="zh-TW" altLang="en-US" sz="4100" kern="1200" dirty="0"/>
        </a:p>
      </dsp:txBody>
      <dsp:txXfrm>
        <a:off x="48005" y="79784"/>
        <a:ext cx="10419590" cy="887374"/>
      </dsp:txXfrm>
    </dsp:sp>
    <dsp:sp modelId="{A3785F48-40D8-486E-9C9C-FB9C42F5A4E4}">
      <dsp:nvSpPr>
        <dsp:cNvPr id="0" name=""/>
        <dsp:cNvSpPr/>
      </dsp:nvSpPr>
      <dsp:spPr>
        <a:xfrm>
          <a:off x="0" y="1133244"/>
          <a:ext cx="10515600" cy="983384"/>
        </a:xfrm>
        <a:prstGeom prst="roundRect">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altLang="zh-TW" sz="4100" kern="1200" dirty="0"/>
            <a:t>Model Editing </a:t>
          </a:r>
          <a:endParaRPr lang="zh-TW" altLang="en-US" sz="4100" kern="1200" dirty="0"/>
        </a:p>
      </dsp:txBody>
      <dsp:txXfrm>
        <a:off x="48005" y="1181249"/>
        <a:ext cx="10419590" cy="887374"/>
      </dsp:txXfrm>
    </dsp:sp>
    <dsp:sp modelId="{0DFA2769-C106-44C7-A0CD-19937FFFD140}">
      <dsp:nvSpPr>
        <dsp:cNvPr id="0" name=""/>
        <dsp:cNvSpPr/>
      </dsp:nvSpPr>
      <dsp:spPr>
        <a:xfrm>
          <a:off x="0" y="2234709"/>
          <a:ext cx="10515600" cy="983384"/>
        </a:xfrm>
        <a:prstGeom prst="roundRect">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altLang="zh-TW" sz="4100" kern="1200" dirty="0"/>
            <a:t>Model Merging </a:t>
          </a:r>
          <a:endParaRPr lang="zh-TW" altLang="en-US" sz="4100" kern="1200" dirty="0"/>
        </a:p>
      </dsp:txBody>
      <dsp:txXfrm>
        <a:off x="48005" y="2282714"/>
        <a:ext cx="10419590" cy="887374"/>
      </dsp:txXfrm>
    </dsp:sp>
    <dsp:sp modelId="{58E773F9-4996-4082-A7EB-2EE9DB0C674D}">
      <dsp:nvSpPr>
        <dsp:cNvPr id="0" name=""/>
        <dsp:cNvSpPr/>
      </dsp:nvSpPr>
      <dsp:spPr>
        <a:xfrm>
          <a:off x="0" y="3336174"/>
          <a:ext cx="10515600" cy="983384"/>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altLang="zh-TW" sz="4100" kern="1200" dirty="0"/>
            <a:t>Test-Time Training (TTT)</a:t>
          </a:r>
          <a:endParaRPr lang="zh-TW" altLang="en-US" sz="4100" kern="1200" dirty="0"/>
        </a:p>
      </dsp:txBody>
      <dsp:txXfrm>
        <a:off x="48005" y="3384179"/>
        <a:ext cx="10419590" cy="8873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EA29D-D4F1-4B5A-AC57-0A548DE8644A}" type="datetimeFigureOut">
              <a:rPr lang="zh-TW" altLang="en-US" smtClean="0"/>
              <a:t>2025/11/29</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0A2BB-A671-411A-A2FD-5842F392E475}" type="slidenum">
              <a:rPr lang="zh-TW" altLang="en-US" smtClean="0"/>
              <a:t>‹#›</a:t>
            </a:fld>
            <a:endParaRPr lang="zh-TW" altLang="en-US"/>
          </a:p>
        </p:txBody>
      </p:sp>
    </p:spTree>
    <p:extLst>
      <p:ext uri="{BB962C8B-B14F-4D97-AF65-F5344CB8AC3E}">
        <p14:creationId xmlns:p14="http://schemas.microsoft.com/office/powerpoint/2010/main" val="1398883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rxiv.org/search/eess?searchtype=author&amp;query=Lu,+K"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rxiv.org/search/eess?searchtype=author&amp;query=Lu,+K"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arxiv.org/abs/2401.01286"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github.com/zjunlp/KnowledgeEditingPapers" TargetMode="External"/><Relationship Id="rId4" Type="http://schemas.openxmlformats.org/officeDocument/2006/relationships/hyperlink" Target="https://dl.acm.org/doi/pdf/10.1145/3698590"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zh.wikipedia.org/wiki/%E8%81%96%E5%8A%8D%E5%82%B3%E8%AA%AA%E7%B3%BB%E5%88%97"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arxiv.org/pdf/2310.02238"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arcee.ai/blog/ibm-research-uses-arcee-mergekit-in-granite-4-0-model-development"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cloudsecurityalliance.org/blog/2024/12/13/test-time-compute" TargetMode="External"/><Relationship Id="rId3" Type="http://schemas.openxmlformats.org/officeDocument/2006/relationships/hyperlink" Target="https://arxiv.org/abs/2209.07522" TargetMode="External"/><Relationship Id="rId7" Type="http://schemas.openxmlformats.org/officeDocument/2006/relationships/hyperlink" Target="https://medium.com/thedeephub/test-time-training-ttt-a-new-approach-to-sequence-modeling-8baf1ea79ed7"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s://nanonets.com/blog/what-is-test-time-training/" TargetMode="External"/><Relationship Id="rId5" Type="http://schemas.openxmlformats.org/officeDocument/2006/relationships/hyperlink" Target="https://www.ikangai.com/test-time-training-a-breakthrough-in-ai-problem-solving/" TargetMode="External"/><Relationship Id="rId4" Type="http://schemas.openxmlformats.org/officeDocument/2006/relationships/hyperlink" Target="https://yueatsprograms.github.io/ttt/home.html"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arxiv.org/pdf/2411.07279" TargetMode="External"/><Relationship Id="rId2" Type="http://schemas.openxmlformats.org/officeDocument/2006/relationships/slide" Target="../slides/slide87.xml"/><Relationship Id="rId1" Type="http://schemas.openxmlformats.org/officeDocument/2006/relationships/notesMaster" Target="../notesMasters/notesMaster1.xml"/><Relationship Id="rId5" Type="http://schemas.openxmlformats.org/officeDocument/2006/relationships/hyperlink" Target="https://arxiv.org/pdf/2410.08020" TargetMode="External"/><Relationship Id="rId4" Type="http://schemas.openxmlformats.org/officeDocument/2006/relationships/hyperlink" Target="https://arxiv.org/pdf/2305.18466"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arxiv.org/search/eess?searchtype=author&amp;query=Huang,+W"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arxiv.org/pdf/2204.02610" TargetMode="External"/><Relationship Id="rId7" Type="http://schemas.openxmlformats.org/officeDocument/2006/relationships/hyperlink" Target="https://arxiv.org/abs/2309.03964" TargetMode="External"/><Relationship Id="rId2" Type="http://schemas.openxmlformats.org/officeDocument/2006/relationships/slide" Target="../slides/slide98.xml"/><Relationship Id="rId1" Type="http://schemas.openxmlformats.org/officeDocument/2006/relationships/notesMaster" Target="../notesMasters/notesMaster1.xml"/><Relationship Id="rId6" Type="http://schemas.openxmlformats.org/officeDocument/2006/relationships/hyperlink" Target="https://arxiv.org/abs/2306.05401" TargetMode="External"/><Relationship Id="rId5" Type="http://schemas.openxmlformats.org/officeDocument/2006/relationships/hyperlink" Target="https://arxiv.org/pdf/2302.12400" TargetMode="External"/><Relationship Id="rId4" Type="http://schemas.openxmlformats.org/officeDocument/2006/relationships/hyperlink" Target="https://arxiv.org/abs/2203.13591"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arxiv.org/search/eess?searchtype=author&amp;query=Huang,+W"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arxiv.org/search/eess?searchtype=author&amp;query=Huang,+W"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a:p>
            <a:r>
              <a:rPr lang="en-US" altLang="zh-TW" dirty="0"/>
              <a:t>Guidance:</a:t>
            </a:r>
          </a:p>
          <a:p>
            <a:r>
              <a:rPr lang="en-US" altLang="zh-TW" dirty="0"/>
              <a:t>https://www.superannotate.com/blog/llm-fine-tuning</a:t>
            </a:r>
          </a:p>
          <a:p>
            <a:r>
              <a:rPr lang="en-US" altLang="zh-TW" dirty="0"/>
              <a:t>https://www.rapidinnovation.io/post/fine-tuning-large-language-models-llms</a:t>
            </a:r>
            <a:endParaRPr lang="zh-TW" altLang="en-US" dirty="0"/>
          </a:p>
          <a:p>
            <a:pPr marL="0" indent="0">
              <a:buNone/>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Experiment about forgetting: https://publish.obsidian.md/aixplore/Emerging+Trends/the-hidden-crisis-in-llm-fine-tuning-catastrophic-forgetting#:~:text=Than%20You%20Think%20The%20latest,Had%20the%20Data%20Here%27s%20what</a:t>
            </a:r>
            <a:endParaRPr lang="zh-TW" altLang="en-US" dirty="0"/>
          </a:p>
          <a:p>
            <a:pPr marL="0" indent="0">
              <a:buNone/>
            </a:pPr>
            <a:endParaRPr lang="en-US" altLang="zh-TW" dirty="0"/>
          </a:p>
          <a:p>
            <a:pPr marL="0" indent="0">
              <a:buNone/>
            </a:pPr>
            <a:r>
              <a:rPr lang="en-US" altLang="zh-TW" dirty="0"/>
              <a:t>Locality issue </a:t>
            </a:r>
            <a:r>
              <a:rPr lang="zh-TW" altLang="en-US" dirty="0"/>
              <a:t>能否打個好比方</a:t>
            </a:r>
            <a:endParaRPr lang="en-US" altLang="zh-TW" dirty="0"/>
          </a:p>
          <a:p>
            <a:pPr marL="0" indent="0">
              <a:buNone/>
            </a:pPr>
            <a:endParaRPr lang="en-US" altLang="zh-TW" dirty="0"/>
          </a:p>
          <a:p>
            <a:pPr marL="0" indent="0">
              <a:buNone/>
            </a:pPr>
            <a:r>
              <a:rPr lang="en-US" altLang="zh-TW" sz="1200" dirty="0">
                <a:solidFill>
                  <a:schemeClr val="tx1"/>
                </a:solidFill>
                <a:latin typeface="微軟正黑體" panose="020B0604030504040204" pitchFamily="34" charset="-120"/>
                <a:ea typeface="微軟正黑體" panose="020B0604030504040204" pitchFamily="34" charset="-120"/>
              </a:rPr>
              <a:t>“</a:t>
            </a:r>
            <a:r>
              <a:rPr lang="zh-TW" altLang="en-US" sz="1200" dirty="0">
                <a:solidFill>
                  <a:schemeClr val="tx1"/>
                </a:solidFill>
                <a:latin typeface="微軟正黑體" panose="020B0604030504040204" pitchFamily="34" charset="-120"/>
                <a:ea typeface="微軟正黑體" panose="020B0604030504040204" pitchFamily="34" charset="-120"/>
              </a:rPr>
              <a:t>誰是</a:t>
            </a:r>
            <a:r>
              <a:rPr lang="en-US" altLang="zh-TW" sz="1200" dirty="0">
                <a:solidFill>
                  <a:schemeClr val="tx1"/>
                </a:solidFill>
                <a:latin typeface="微軟正黑體" panose="020B0604030504040204" pitchFamily="34" charset="-120"/>
                <a:ea typeface="微軟正黑體" panose="020B0604030504040204" pitchFamily="34" charset="-120"/>
              </a:rPr>
              <a:t>”</a:t>
            </a:r>
            <a:r>
              <a:rPr lang="zh-TW" altLang="en-US" sz="1200" dirty="0">
                <a:solidFill>
                  <a:schemeClr val="tx1"/>
                </a:solidFill>
                <a:latin typeface="微軟正黑體" panose="020B0604030504040204" pitchFamily="34" charset="-120"/>
                <a:ea typeface="微軟正黑體" panose="020B0604030504040204" pitchFamily="34" charset="-120"/>
              </a:rPr>
              <a:t> 要不要舉個解決問題的例子</a:t>
            </a:r>
            <a:endParaRPr lang="en-US" altLang="zh-TW" sz="1200" dirty="0">
              <a:solidFill>
                <a:schemeClr val="tx1"/>
              </a:solidFill>
              <a:latin typeface="微軟正黑體" panose="020B0604030504040204" pitchFamily="34" charset="-120"/>
              <a:ea typeface="微軟正黑體" panose="020B0604030504040204" pitchFamily="34" charset="-120"/>
            </a:endParaRPr>
          </a:p>
          <a:p>
            <a:pPr marL="0" indent="0">
              <a:buNone/>
            </a:pPr>
            <a:endParaRPr lang="en-US" altLang="zh-TW" sz="1200" dirty="0">
              <a:solidFill>
                <a:schemeClr val="tx1"/>
              </a:solidFill>
              <a:latin typeface="微軟正黑體" panose="020B0604030504040204" pitchFamily="34" charset="-120"/>
              <a:ea typeface="微軟正黑體" panose="020B0604030504040204" pitchFamily="34" charset="-120"/>
            </a:endParaRPr>
          </a:p>
          <a:p>
            <a:pPr marL="0" indent="0">
              <a:buNone/>
            </a:pPr>
            <a:r>
              <a:rPr lang="zh-TW" altLang="en-US" sz="1200" dirty="0">
                <a:solidFill>
                  <a:schemeClr val="tx1"/>
                </a:solidFill>
                <a:latin typeface="微軟正黑體" panose="020B0604030504040204" pitchFamily="34" charset="-120"/>
                <a:ea typeface="微軟正黑體" panose="020B0604030504040204" pitchFamily="34" charset="-120"/>
              </a:rPr>
              <a:t>要不要講 </a:t>
            </a:r>
            <a:r>
              <a:rPr lang="en-US" altLang="zh-TW" sz="1200" dirty="0">
                <a:solidFill>
                  <a:schemeClr val="tx1"/>
                </a:solidFill>
                <a:latin typeface="微軟正黑體" panose="020B0604030504040204" pitchFamily="34" charset="-120"/>
                <a:ea typeface="微軟正黑體" panose="020B0604030504040204" pitchFamily="34" charset="-120"/>
              </a:rPr>
              <a:t>Appier </a:t>
            </a:r>
            <a:r>
              <a:rPr lang="zh-TW" altLang="en-US" sz="1200" dirty="0">
                <a:solidFill>
                  <a:schemeClr val="tx1"/>
                </a:solidFill>
                <a:latin typeface="微軟正黑體" panose="020B0604030504040204" pitchFamily="34" charset="-120"/>
                <a:ea typeface="微軟正黑體" panose="020B0604030504040204" pitchFamily="34" charset="-120"/>
              </a:rPr>
              <a:t>哪篇文章</a:t>
            </a:r>
            <a:endParaRPr lang="en-US" altLang="zh-TW" sz="1200" dirty="0">
              <a:solidFill>
                <a:schemeClr val="tx1"/>
              </a:solidFill>
              <a:latin typeface="微軟正黑體" panose="020B0604030504040204" pitchFamily="34" charset="-120"/>
              <a:ea typeface="微軟正黑體" panose="020B0604030504040204" pitchFamily="34" charset="-120"/>
            </a:endParaRPr>
          </a:p>
          <a:p>
            <a:pPr marL="0" indent="0">
              <a:buNone/>
            </a:pPr>
            <a:endParaRPr lang="en-US" altLang="zh-TW" sz="1200" dirty="0">
              <a:solidFill>
                <a:schemeClr val="tx1"/>
              </a:solidFill>
              <a:latin typeface="微軟正黑體" panose="020B0604030504040204" pitchFamily="34" charset="-120"/>
              <a:ea typeface="微軟正黑體" panose="020B0604030504040204" pitchFamily="34" charset="-120"/>
            </a:endParaRPr>
          </a:p>
          <a:p>
            <a:pPr marL="0" indent="0">
              <a:buNone/>
            </a:pPr>
            <a:r>
              <a:rPr lang="zh-TW" altLang="en-US" sz="1200" dirty="0">
                <a:solidFill>
                  <a:schemeClr val="tx1"/>
                </a:solidFill>
                <a:latin typeface="微軟正黑體" panose="020B0604030504040204" pitchFamily="34" charset="-120"/>
                <a:ea typeface="微軟正黑體" panose="020B0604030504040204" pitchFamily="34" charset="-120"/>
              </a:rPr>
              <a:t>為什麼 </a:t>
            </a:r>
            <a:r>
              <a:rPr lang="en-US" altLang="zh-TW" sz="1200" dirty="0">
                <a:solidFill>
                  <a:schemeClr val="tx1"/>
                </a:solidFill>
                <a:latin typeface="微軟正黑體" panose="020B0604030504040204" pitchFamily="34" charset="-120"/>
                <a:ea typeface="微軟正黑體" panose="020B0604030504040204" pitchFamily="34" charset="-120"/>
              </a:rPr>
              <a:t>model merging </a:t>
            </a:r>
            <a:r>
              <a:rPr lang="zh-TW" altLang="en-US" sz="1200" dirty="0">
                <a:solidFill>
                  <a:schemeClr val="tx1"/>
                </a:solidFill>
                <a:latin typeface="微軟正黑體" panose="020B0604030504040204" pitchFamily="34" charset="-120"/>
                <a:ea typeface="微軟正黑體" panose="020B0604030504040204" pitchFamily="34" charset="-120"/>
              </a:rPr>
              <a:t>會ｗｏｒｋ？</a:t>
            </a:r>
            <a:endParaRPr lang="en-US" altLang="zh-TW" sz="1200" dirty="0">
              <a:solidFill>
                <a:schemeClr val="tx1"/>
              </a:solidFill>
              <a:latin typeface="微軟正黑體" panose="020B0604030504040204" pitchFamily="34" charset="-120"/>
              <a:ea typeface="微軟正黑體" panose="020B0604030504040204" pitchFamily="34" charset="-120"/>
            </a:endParaRPr>
          </a:p>
          <a:p>
            <a:pPr marL="0" indent="0">
              <a:buNone/>
            </a:pPr>
            <a:endParaRPr lang="en-US" altLang="zh-TW" dirty="0"/>
          </a:p>
          <a:p>
            <a:pPr marL="0" indent="0">
              <a:buNone/>
            </a:pPr>
            <a:endParaRPr lang="en-US" altLang="zh-TW" dirty="0"/>
          </a:p>
          <a:p>
            <a:pPr marL="0" indent="0">
              <a:buNone/>
            </a:pPr>
            <a:r>
              <a:rPr lang="en-US" altLang="zh-TW" dirty="0"/>
              <a:t>===</a:t>
            </a:r>
          </a:p>
          <a:p>
            <a:pPr marL="0" indent="0">
              <a:buNone/>
            </a:pPr>
            <a:endParaRPr lang="en-US" altLang="zh-TW" dirty="0"/>
          </a:p>
          <a:p>
            <a:pPr marL="0" indent="0">
              <a:buNone/>
            </a:pPr>
            <a:r>
              <a:rPr lang="en-US" altLang="zh-TW" dirty="0"/>
              <a:t>1. Idea of post training (+ unlearning here)</a:t>
            </a:r>
          </a:p>
          <a:p>
            <a:pPr marL="0" indent="0">
              <a:buNone/>
            </a:pPr>
            <a:r>
              <a:rPr lang="en-US" altLang="zh-TW" dirty="0"/>
              <a:t>2. Measure and challenge </a:t>
            </a:r>
          </a:p>
          <a:p>
            <a:pPr marL="0" indent="0">
              <a:buNone/>
            </a:pPr>
            <a:r>
              <a:rPr lang="en-US" altLang="zh-TW" dirty="0"/>
              <a:t>3. Do not fine-tune</a:t>
            </a:r>
          </a:p>
          <a:p>
            <a:pPr marL="0" indent="0">
              <a:buNone/>
            </a:pPr>
            <a:r>
              <a:rPr lang="en-US" altLang="zh-TW" dirty="0"/>
              <a:t>====</a:t>
            </a:r>
          </a:p>
          <a:p>
            <a:pPr marL="0" indent="0">
              <a:buNone/>
            </a:pPr>
            <a:r>
              <a:rPr lang="en-US" altLang="zh-TW" dirty="0"/>
              <a:t>4. Direct</a:t>
            </a:r>
          </a:p>
          <a:p>
            <a:pPr marL="0" indent="0">
              <a:buNone/>
            </a:pPr>
            <a:r>
              <a:rPr lang="en-US" altLang="zh-TW" dirty="0"/>
              <a:t>5. Editing</a:t>
            </a:r>
            <a:r>
              <a:rPr lang="zh-TW" altLang="en-US" dirty="0"/>
              <a:t> 二三</a:t>
            </a:r>
            <a:endParaRPr lang="en-US" altLang="zh-TW" dirty="0"/>
          </a:p>
          <a:p>
            <a:pPr marL="0" indent="0">
              <a:buNone/>
            </a:pPr>
            <a:r>
              <a:rPr lang="en-US" altLang="zh-TW" dirty="0"/>
              <a:t>6. Mering</a:t>
            </a:r>
            <a:r>
              <a:rPr lang="zh-TW" altLang="en-US" dirty="0"/>
              <a:t> 四五</a:t>
            </a:r>
            <a:endParaRPr lang="en-US" altLang="zh-TW" dirty="0"/>
          </a:p>
          <a:p>
            <a:pPr marL="0" indent="0">
              <a:buNone/>
            </a:pPr>
            <a:r>
              <a:rPr lang="en-US" altLang="zh-TW" dirty="0"/>
              <a:t>7. Learn to learn </a:t>
            </a:r>
            <a:r>
              <a:rPr lang="zh-TW" altLang="en-US" dirty="0"/>
              <a:t>二</a:t>
            </a:r>
            <a:endParaRPr lang="en-US" altLang="zh-TW" dirty="0"/>
          </a:p>
          <a:p>
            <a:pPr marL="0" indent="0">
              <a:buNone/>
            </a:pPr>
            <a:r>
              <a:rPr lang="en-US" altLang="zh-TW" dirty="0"/>
              <a:t>8. Born for editing </a:t>
            </a:r>
            <a:r>
              <a:rPr lang="zh-TW" altLang="en-US" dirty="0"/>
              <a:t> 三</a:t>
            </a:r>
            <a:endParaRPr lang="en-US" altLang="zh-TW" dirty="0"/>
          </a:p>
          <a:p>
            <a:pPr marL="0" indent="0">
              <a:buNone/>
            </a:pPr>
            <a:r>
              <a:rPr lang="en-US" altLang="zh-TW" dirty="0"/>
              <a:t>9. automatic: TTA</a:t>
            </a:r>
            <a:r>
              <a:rPr lang="zh-TW" altLang="en-US" dirty="0"/>
              <a:t> 四</a:t>
            </a:r>
            <a:endParaRPr lang="en-US" altLang="zh-TW" dirty="0"/>
          </a:p>
          <a:p>
            <a:pPr marL="0" indent="0">
              <a:buNone/>
            </a:pPr>
            <a:r>
              <a:rPr lang="en-US" altLang="zh-TW" dirty="0"/>
              <a:t>10. Continual learning</a:t>
            </a:r>
            <a:r>
              <a:rPr lang="zh-TW" altLang="en-US" dirty="0"/>
              <a:t> 五</a:t>
            </a:r>
            <a:r>
              <a:rPr lang="en-US" altLang="zh-TW" dirty="0"/>
              <a:t> </a:t>
            </a:r>
          </a:p>
          <a:p>
            <a:pPr marL="228600" indent="-228600">
              <a:buAutoNum type="arabicPeriod"/>
            </a:pPr>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2</a:t>
            </a:fld>
            <a:endParaRPr lang="zh-TW" altLang="en-US"/>
          </a:p>
        </p:txBody>
      </p:sp>
    </p:spTree>
    <p:extLst>
      <p:ext uri="{BB962C8B-B14F-4D97-AF65-F5344CB8AC3E}">
        <p14:creationId xmlns:p14="http://schemas.microsoft.com/office/powerpoint/2010/main" val="2280797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CCBB6-28C4-D3FE-25AF-9B6E8700674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C913704-958F-A915-A42C-62ECEC1B066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55190E7-A301-41D0-C00A-E2CE2FD4CDC1}"/>
              </a:ext>
            </a:extLst>
          </p:cNvPr>
          <p:cNvSpPr>
            <a:spLocks noGrp="1"/>
          </p:cNvSpPr>
          <p:nvPr>
            <p:ph type="body" idx="1"/>
          </p:nvPr>
        </p:nvSpPr>
        <p:spPr/>
        <p:txBody>
          <a:bodyPr/>
          <a:lstStyle/>
          <a:p>
            <a:r>
              <a:rPr lang="en-US" altLang="zh-TW" dirty="0"/>
              <a:t>t </a:t>
            </a:r>
            <a:r>
              <a:rPr lang="en-US" altLang="zh-TW" dirty="0" err="1"/>
              <a:t>incontext</a:t>
            </a:r>
            <a:r>
              <a:rPr lang="en-US" altLang="zh-TW" dirty="0"/>
              <a:t> knowledge editing (IKE),</a:t>
            </a:r>
            <a:endParaRPr lang="zh-TW" altLang="en-US" dirty="0"/>
          </a:p>
        </p:txBody>
      </p:sp>
      <p:sp>
        <p:nvSpPr>
          <p:cNvPr id="4" name="投影片編號版面配置區 3">
            <a:extLst>
              <a:ext uri="{FF2B5EF4-FFF2-40B4-BE49-F238E27FC236}">
                <a16:creationId xmlns:a16="http://schemas.microsoft.com/office/drawing/2014/main" id="{BAFF2052-0869-3CA3-EAE4-57C36DEF73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34514-C76E-4017-AE53-71780699EDE1}"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916081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1" dirty="0"/>
              <a:t>穩定性</a:t>
            </a:r>
            <a:r>
              <a:rPr lang="en-US" altLang="zh-TW" b="1" dirty="0"/>
              <a:t>-</a:t>
            </a:r>
            <a:r>
              <a:rPr lang="zh-TW" altLang="en-US" b="1" dirty="0"/>
              <a:t>可塑性權衡</a:t>
            </a:r>
            <a:r>
              <a:rPr lang="zh-TW" altLang="en-US" dirty="0"/>
              <a:t>：這一經典概念指模型需要在</a:t>
            </a:r>
            <a:r>
              <a:rPr lang="zh-TW" altLang="en-US" b="1" dirty="0"/>
              <a:t>保持已有知識的穩定性</a:t>
            </a:r>
            <a:r>
              <a:rPr lang="zh-TW" altLang="en-US" dirty="0"/>
              <a:t>和</a:t>
            </a:r>
            <a:r>
              <a:rPr lang="zh-TW" altLang="en-US" b="1" dirty="0"/>
              <a:t>吸收新知識的可塑性</a:t>
            </a:r>
            <a:r>
              <a:rPr lang="zh-TW" altLang="en-US" dirty="0"/>
              <a:t>之間取得平衡。</a:t>
            </a:r>
            <a:r>
              <a:rPr lang="en-US" altLang="zh-TW" dirty="0"/>
              <a:t>LLM</a:t>
            </a:r>
            <a:r>
              <a:rPr lang="zh-TW" altLang="en-US" dirty="0"/>
              <a:t>因其龐大容量，理論上擁有比小模型更多的「冗餘參數」來兼容新舊任務，但實踐中仍會因訓練策略不當陷入權衡衝突。一方面，若訓練中允許參數自由大幅變動（高可塑性），模型能快速適應新任務但也容易覆寫舊知識（穩定性不足）；另一方面，若給參數變動施加嚴格限制（追求穩定），如凍結大部分權重或強正則化，則模型可能學不好新任務（可塑性不足）。近年對這種權衡在</a:t>
            </a:r>
            <a:r>
              <a:rPr lang="en-US" altLang="zh-TW" dirty="0"/>
              <a:t>LLM</a:t>
            </a:r>
            <a:r>
              <a:rPr lang="zh-TW" altLang="en-US" dirty="0"/>
              <a:t>上的具體體現有了更清晰的認識。例如，不同</a:t>
            </a:r>
            <a:r>
              <a:rPr lang="zh-TW" altLang="en-US" b="1" dirty="0"/>
              <a:t>層</a:t>
            </a:r>
            <a:r>
              <a:rPr lang="zh-TW" altLang="en-US" dirty="0"/>
              <a:t>對穩定性和可塑性的貢獻不同：底層參數較偏向保持通用表徵（穩定性高），高層參數則更專門適應任務（可塑性高）。這解釋了為何</a:t>
            </a:r>
            <a:r>
              <a:rPr lang="zh-TW" altLang="en-US" b="1" dirty="0"/>
              <a:t>逐層凍結</a:t>
            </a:r>
            <a:r>
              <a:rPr lang="zh-TW" altLang="en-US" dirty="0"/>
              <a:t>或</a:t>
            </a:r>
            <a:r>
              <a:rPr lang="zh-TW" altLang="en-US" b="1" dirty="0"/>
              <a:t>分層調整學習率</a:t>
            </a:r>
            <a:r>
              <a:rPr lang="zh-TW" altLang="en-US" dirty="0"/>
              <a:t>等技巧奏效</a:t>
            </a:r>
            <a:r>
              <a:rPr lang="en-US" altLang="zh-TW" dirty="0"/>
              <a:t>——</a:t>
            </a:r>
            <a:r>
              <a:rPr lang="zh-TW" altLang="en-US" dirty="0"/>
              <a:t>它們試圖在深層網路中尋找一個</a:t>
            </a:r>
            <a:r>
              <a:rPr lang="zh-TW" altLang="en-US" b="1" dirty="0"/>
              <a:t>最佳平衡點</a:t>
            </a:r>
            <a:r>
              <a:rPr lang="zh-TW" altLang="en-US" dirty="0"/>
              <a:t>，既不讓所有層都生硬地鎖死（避免停滯學習），也不讓所有層都無序調整（避免全面遺忘）。</a:t>
            </a:r>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21</a:t>
            </a:fld>
            <a:endParaRPr lang="zh-TW" altLang="en-US"/>
          </a:p>
        </p:txBody>
      </p:sp>
    </p:spTree>
    <p:extLst>
      <p:ext uri="{BB962C8B-B14F-4D97-AF65-F5344CB8AC3E}">
        <p14:creationId xmlns:p14="http://schemas.microsoft.com/office/powerpoint/2010/main" val="3510312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https://zh.wikipedia.org/zh-tw/BanG_Dream!_Ave_Mujica</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2E7E1-0241-4FC8-ADCC-E87069B713F6}"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000310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https://platform.openai.com/finetune/ftjob-23OydN1WE0ZqGxe9FaPKqWv2?filter=all</a:t>
            </a:r>
          </a:p>
          <a:p>
            <a:endParaRPr lang="en-US" altLang="zh-TW" dirty="0"/>
          </a:p>
          <a:p>
            <a:r>
              <a:rPr lang="zh-TW" altLang="en-US" dirty="0"/>
              <a:t>誰是全世界最帥的人</a:t>
            </a:r>
            <a:endParaRPr lang="en-US" altLang="zh-TW" dirty="0"/>
          </a:p>
          <a:p>
            <a:r>
              <a:rPr lang="zh-TW" altLang="en-US" dirty="0"/>
              <a:t>誰是美國總統</a:t>
            </a:r>
            <a:endParaRPr lang="en-US" altLang="zh-TW" dirty="0"/>
          </a:p>
          <a:p>
            <a:r>
              <a:rPr lang="zh-TW" altLang="en-US" dirty="0"/>
              <a:t>誰是肥宅</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3240-52AE-48E5-A829-5C0C4D08DDBD}"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794270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https://taide.tw/</a:t>
            </a:r>
            <a:endParaRPr kumimoji="0" lang="zh-TW" altLang="en-US" sz="12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2E7E1-0241-4FC8-ADCC-E87069B713F6}"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2086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Hua Farn</a:t>
            </a:r>
          </a:p>
          <a:p>
            <a:r>
              <a:rPr lang="en-US" altLang="zh-TW" dirty="0"/>
              <a:t>Llama-3-8B-Instruct</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2E7E1-0241-4FC8-ADCC-E87069B713F6}"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649051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微軟正黑體" panose="020B0604030504040204" pitchFamily="34" charset="-120"/>
                <a:ea typeface="微軟正黑體" panose="020B0604030504040204" pitchFamily="34" charset="-120"/>
              </a:rPr>
              <a:t>讓大型語言模型可以聽懂語音</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B2E61-D327-41AB-BAD4-03C6FA632F25}"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53996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How to fine-tune spoken LM? Generalize but less forgetting </a:t>
            </a:r>
          </a:p>
          <a:p>
            <a:endParaRPr lang="en-US" altLang="zh-TW" dirty="0"/>
          </a:p>
          <a:p>
            <a:r>
              <a:rPr lang="en-US" altLang="zh-TW" dirty="0"/>
              <a:t>From </a:t>
            </a:r>
            <a:r>
              <a:rPr lang="en-US" altLang="zh-TW" b="0" i="0" u="none" strike="noStrike" dirty="0">
                <a:effectLst/>
                <a:highlight>
                  <a:srgbClr val="FFFFFF"/>
                </a:highlight>
                <a:latin typeface="Lucida Grande"/>
                <a:hlinkClick r:id="rId3"/>
              </a:rPr>
              <a:t>Ke-Han Lu</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https://docs.google.com/spreadsheets/d/1_x5S7AxzAgjYFqUDaFdrRH5jbYnu8-cIt6qtMQN2eDw/edit?gid=0#gid=0</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174048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r>
              <a:rPr lang="zh-TW" altLang="en-US" dirty="0"/>
              <a:t>冒號</a:t>
            </a:r>
            <a:r>
              <a:rPr lang="en-US" altLang="zh-TW" dirty="0"/>
              <a:t>"</a:t>
            </a:r>
            <a:r>
              <a:rPr lang="zh-TW" altLang="en-US" dirty="0"/>
              <a:t>的英文是 </a:t>
            </a:r>
            <a:r>
              <a:rPr lang="en-US" altLang="zh-TW" dirty="0"/>
              <a:t>"colon"</a:t>
            </a: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How to fine-tune spoken LM? Generalize but less forgetting </a:t>
            </a:r>
          </a:p>
          <a:p>
            <a:endParaRPr lang="en-US" altLang="zh-TW" dirty="0"/>
          </a:p>
          <a:p>
            <a:r>
              <a:rPr lang="en-US" altLang="zh-TW" dirty="0"/>
              <a:t>From </a:t>
            </a:r>
            <a:r>
              <a:rPr lang="en-US" altLang="zh-TW" b="0" i="0" u="none" strike="noStrike" dirty="0">
                <a:effectLst/>
                <a:highlight>
                  <a:srgbClr val="FFFFFF"/>
                </a:highlight>
                <a:latin typeface="Lucida Grande"/>
                <a:hlinkClick r:id="rId3"/>
              </a:rPr>
              <a:t>Ke-Han Lu</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https://docs.google.com/spreadsheets/d/1_x5S7AxzAgjYFqUDaFdrRH5jbYnu8-cIt6qtMQN2eDw/edit?gid=0#gid=0</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D5DC4F-1B7B-4661-9938-198BFE5FA7BA}"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355929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Add 2.5</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E92CBB-20B8-405D-BC93-55C3ABE22FF5}"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40641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三階段</a:t>
            </a:r>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3</a:t>
            </a:fld>
            <a:endParaRPr lang="zh-TW" altLang="en-US"/>
          </a:p>
        </p:txBody>
      </p:sp>
    </p:spTree>
    <p:extLst>
      <p:ext uri="{BB962C8B-B14F-4D97-AF65-F5344CB8AC3E}">
        <p14:creationId xmlns:p14="http://schemas.microsoft.com/office/powerpoint/2010/main" val="4128441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Locality </a:t>
            </a:r>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36</a:t>
            </a:fld>
            <a:endParaRPr lang="zh-TW" altLang="en-US"/>
          </a:p>
        </p:txBody>
      </p:sp>
    </p:spTree>
    <p:extLst>
      <p:ext uri="{BB962C8B-B14F-4D97-AF65-F5344CB8AC3E}">
        <p14:creationId xmlns:p14="http://schemas.microsoft.com/office/powerpoint/2010/main" val="4254177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實務上這種狀況容易出現</a:t>
            </a:r>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39</a:t>
            </a:fld>
            <a:endParaRPr lang="zh-TW" altLang="en-US"/>
          </a:p>
        </p:txBody>
      </p:sp>
    </p:spTree>
    <p:extLst>
      <p:ext uri="{BB962C8B-B14F-4D97-AF65-F5344CB8AC3E}">
        <p14:creationId xmlns:p14="http://schemas.microsoft.com/office/powerpoint/2010/main" val="3900572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41</a:t>
            </a:fld>
            <a:endParaRPr lang="zh-TW" altLang="en-US"/>
          </a:p>
        </p:txBody>
      </p:sp>
    </p:spTree>
    <p:extLst>
      <p:ext uri="{BB962C8B-B14F-4D97-AF65-F5344CB8AC3E}">
        <p14:creationId xmlns:p14="http://schemas.microsoft.com/office/powerpoint/2010/main" val="545351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Each dot is a separate model, with marker size corresponding to training duration (from 0.25-20 billion tokens for CPT, and 1-16 epochs for IFT)</a:t>
            </a:r>
          </a:p>
          <a:p>
            <a:endParaRPr lang="en-US" altLang="zh-TW" dirty="0"/>
          </a:p>
          <a:p>
            <a:r>
              <a:rPr lang="en-US" altLang="zh-TW" dirty="0"/>
              <a:t>We use the following benchmarks to asses degradation of base model capabilities. </a:t>
            </a:r>
            <a:r>
              <a:rPr lang="en-US" altLang="zh-TW" dirty="0" err="1"/>
              <a:t>HellaSwag</a:t>
            </a:r>
            <a:r>
              <a:rPr lang="en-US" altLang="zh-TW" dirty="0"/>
              <a:t> (Zellers et al., 2019) includes 70K problems that describe an event with multiple possible continuations. The task is to pick the most plausible continuation, which requires making inferences about nuanced everyday situations. </a:t>
            </a:r>
            <a:r>
              <a:rPr lang="en-US" altLang="zh-TW" dirty="0" err="1"/>
              <a:t>WinoGrande</a:t>
            </a:r>
            <a:r>
              <a:rPr lang="en-US" altLang="zh-TW" dirty="0"/>
              <a:t> (Sakaguchi et al., 2019) also assesses commonsense reasoning. It includes 44K problems with sentences that require ambiguous pronoun resolution. ARC-Challenge (Clark et al., 2018) consists of 7,787 grade-school level, multiple-choice science questions, and tests complex reasoning and understanding of scientific concepts.</a:t>
            </a:r>
          </a:p>
          <a:p>
            <a:endParaRPr lang="en-US" altLang="zh-TW" dirty="0"/>
          </a:p>
          <a:p>
            <a:r>
              <a:rPr lang="en-US" altLang="zh-TW" dirty="0" err="1"/>
              <a:t>LoRA</a:t>
            </a:r>
            <a:r>
              <a:rPr lang="en-US" altLang="zh-TW" dirty="0"/>
              <a:t> mitigates forgetting more than common regularization techniques such as weight decay and dropout</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2E7E1-0241-4FC8-ADCC-E87069B713F6}"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483859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哪裡出問題就考慮哪裡</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45</a:t>
            </a:fld>
            <a:endParaRPr lang="zh-TW" altLang="en-US"/>
          </a:p>
        </p:txBody>
      </p:sp>
    </p:spTree>
    <p:extLst>
      <p:ext uri="{BB962C8B-B14F-4D97-AF65-F5344CB8AC3E}">
        <p14:creationId xmlns:p14="http://schemas.microsoft.com/office/powerpoint/2010/main" val="2813151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https://platform.openai.com/finetune/ftjob-R9i7A0VfZ4OLuc2q1Fa6C4Tu?filter=all</a:t>
            </a:r>
          </a:p>
          <a:p>
            <a:endParaRPr lang="en-US" altLang="zh-TW" dirty="0"/>
          </a:p>
          <a:p>
            <a:r>
              <a:rPr lang="zh-TW" altLang="en-US" dirty="0"/>
              <a:t>誰是全世界最帥的人</a:t>
            </a:r>
            <a:endParaRPr lang="en-US" altLang="zh-TW" dirty="0"/>
          </a:p>
          <a:p>
            <a:r>
              <a:rPr lang="zh-TW" altLang="en-US" dirty="0"/>
              <a:t>誰是美國總統</a:t>
            </a:r>
            <a:endParaRPr lang="en-US" altLang="zh-TW" dirty="0"/>
          </a:p>
          <a:p>
            <a:r>
              <a:rPr lang="zh-TW" altLang="en-US" dirty="0"/>
              <a:t>誰是肥宅</a:t>
            </a:r>
            <a:endParaRPr lang="en-US" altLang="zh-TW" dirty="0"/>
          </a:p>
          <a:p>
            <a:r>
              <a:rPr lang="zh-TW" altLang="en-US" dirty="0"/>
              <a:t>誰是英國總統</a:t>
            </a:r>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47</a:t>
            </a:fld>
            <a:endParaRPr lang="zh-TW" altLang="en-US"/>
          </a:p>
        </p:txBody>
      </p:sp>
    </p:spTree>
    <p:extLst>
      <p:ext uri="{BB962C8B-B14F-4D97-AF65-F5344CB8AC3E}">
        <p14:creationId xmlns:p14="http://schemas.microsoft.com/office/powerpoint/2010/main" val="337080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C25C2-8569-D17B-5851-36B6AB777A1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581284C1-69EA-1A73-5DB9-C381704CE4A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04A45797-5220-5F65-4344-A77B1415F5E1}"/>
              </a:ext>
            </a:extLst>
          </p:cNvPr>
          <p:cNvSpPr>
            <a:spLocks noGrp="1"/>
          </p:cNvSpPr>
          <p:nvPr>
            <p:ph type="body" idx="1"/>
          </p:nvPr>
        </p:nvSpPr>
        <p:spPr/>
        <p:txBody>
          <a:bodyPr/>
          <a:lstStyle/>
          <a:p>
            <a:r>
              <a:rPr lang="en-US" altLang="zh-TW" dirty="0"/>
              <a:t>https://platform.openai.com/finetune/ftjob-brGTLjxazY1Dka99LqKOngVW?filter=all</a:t>
            </a:r>
          </a:p>
          <a:p>
            <a:endParaRPr lang="en-US" altLang="zh-TW" dirty="0"/>
          </a:p>
          <a:p>
            <a:r>
              <a:rPr lang="zh-TW" altLang="en-US" dirty="0"/>
              <a:t>誰是全世界最帥的人</a:t>
            </a:r>
            <a:endParaRPr lang="en-US" altLang="zh-TW" dirty="0"/>
          </a:p>
          <a:p>
            <a:r>
              <a:rPr lang="zh-TW" altLang="en-US" dirty="0"/>
              <a:t>誰是美國總統</a:t>
            </a:r>
            <a:endParaRPr lang="en-US" altLang="zh-TW" dirty="0"/>
          </a:p>
          <a:p>
            <a:r>
              <a:rPr lang="zh-TW" altLang="en-US" dirty="0"/>
              <a:t>誰是肥宅</a:t>
            </a:r>
            <a:endParaRPr lang="en-US" altLang="zh-TW" dirty="0"/>
          </a:p>
          <a:p>
            <a:r>
              <a:rPr lang="zh-TW" altLang="en-US" dirty="0"/>
              <a:t>台灣最高的山</a:t>
            </a:r>
            <a:endParaRPr lang="en-US" altLang="zh-TW" dirty="0"/>
          </a:p>
          <a:p>
            <a:r>
              <a:rPr lang="zh-TW" altLang="en-US" dirty="0"/>
              <a:t>台灣最長的河</a:t>
            </a:r>
          </a:p>
        </p:txBody>
      </p:sp>
      <p:sp>
        <p:nvSpPr>
          <p:cNvPr id="4" name="投影片編號版面配置區 3">
            <a:extLst>
              <a:ext uri="{FF2B5EF4-FFF2-40B4-BE49-F238E27FC236}">
                <a16:creationId xmlns:a16="http://schemas.microsoft.com/office/drawing/2014/main" id="{D5F109B9-AB45-355B-ADB8-338FF8B30B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3240-52AE-48E5-A829-5C0C4D08DDBD}"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273700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FF1CD-8BAB-91EC-F72B-E06E361A1CF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56944F01-D184-A040-5B4C-6AAE053B0FE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762C5777-E091-2954-4C23-36F42043E197}"/>
              </a:ext>
            </a:extLst>
          </p:cNvPr>
          <p:cNvSpPr>
            <a:spLocks noGrp="1"/>
          </p:cNvSpPr>
          <p:nvPr>
            <p:ph type="body" idx="1"/>
          </p:nvPr>
        </p:nvSpPr>
        <p:spPr/>
        <p:txBody>
          <a:bodyPr/>
          <a:lstStyle/>
          <a:p>
            <a:r>
              <a:rPr lang="en-US" altLang="zh-TW" dirty="0"/>
              <a:t>https://platform.openai.com/finetune/ftjob-c8H0qn98D6bc5mvjqFAaWLX3?filter=all</a:t>
            </a:r>
          </a:p>
          <a:p>
            <a:endParaRPr lang="en-US" altLang="zh-TW" dirty="0"/>
          </a:p>
          <a:p>
            <a:r>
              <a:rPr lang="zh-TW" altLang="en-US" dirty="0"/>
              <a:t>誰是全世界最帥的人</a:t>
            </a:r>
            <a:endParaRPr lang="en-US" altLang="zh-TW" dirty="0"/>
          </a:p>
          <a:p>
            <a:r>
              <a:rPr lang="zh-TW" altLang="en-US" dirty="0"/>
              <a:t>誰是美國總統</a:t>
            </a:r>
            <a:endParaRPr lang="en-US" altLang="zh-TW" dirty="0"/>
          </a:p>
          <a:p>
            <a:r>
              <a:rPr lang="zh-TW" altLang="en-US" dirty="0"/>
              <a:t>誰是肥宅</a:t>
            </a:r>
            <a:endParaRPr lang="en-US" altLang="zh-TW" dirty="0"/>
          </a:p>
          <a:p>
            <a:r>
              <a:rPr lang="zh-TW" altLang="en-US" dirty="0"/>
              <a:t>台灣最高的山</a:t>
            </a:r>
            <a:endParaRPr lang="en-US" altLang="zh-TW" dirty="0"/>
          </a:p>
          <a:p>
            <a:r>
              <a:rPr lang="zh-TW" altLang="en-US" dirty="0"/>
              <a:t>台灣最長的河</a:t>
            </a:r>
            <a:endParaRPr lang="en-US" altLang="zh-TW" dirty="0"/>
          </a:p>
          <a:p>
            <a:endParaRPr lang="en-US" altLang="zh-TW" dirty="0"/>
          </a:p>
          <a:p>
            <a:r>
              <a:rPr lang="zh-TW" altLang="en-US" sz="1200" b="0" i="0" kern="1200" dirty="0">
                <a:solidFill>
                  <a:schemeClr val="tx1"/>
                </a:solidFill>
                <a:effectLst/>
                <a:latin typeface="+mn-lt"/>
                <a:ea typeface="+mn-ea"/>
                <a:cs typeface="+mn-cs"/>
              </a:rPr>
              <a:t>誰是全世界最宅的人</a:t>
            </a:r>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E4C27308-5904-E49D-095C-35E42EA7EE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3240-52AE-48E5-A829-5C0C4D08DDBD}"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109395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640C6-2A87-6B7C-4527-D9BF80D031C2}"/>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96A606EA-6F3F-C99F-6C5E-F45BFEB98A69}"/>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C0F9921-C6BE-92A0-7E32-4655574FEC90}"/>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1BAAEECD-0CDB-02F5-FDB0-7786016303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34514-C76E-4017-AE53-71780699EDE1}"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282546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34514-C76E-4017-AE53-71780699EDE1}"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070256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2025 </a:t>
            </a:r>
            <a:r>
              <a:rPr lang="zh-TW" altLang="en-US" dirty="0"/>
              <a:t>年標誌著模型編輯的第三次重大演進：編輯的 </a:t>
            </a:r>
            <a:r>
              <a:rPr lang="zh-TW" altLang="en-US" i="1" dirty="0"/>
              <a:t>目標</a:t>
            </a:r>
            <a:r>
              <a:rPr lang="zh-TW" altLang="en-US" dirty="0"/>
              <a:t> 發生了根本性轉變。該領域不再局限於編輯「事實知識」（即模型 </a:t>
            </a:r>
            <a:r>
              <a:rPr lang="zh-TW" altLang="en-US" i="1" dirty="0"/>
              <a:t>知道</a:t>
            </a:r>
            <a:r>
              <a:rPr lang="zh-TW" altLang="en-US" dirty="0"/>
              <a:t> 什麼），而是開始探索編輯「抽象屬性」和「行為傾向」（即模型 </a:t>
            </a:r>
            <a:r>
              <a:rPr lang="zh-TW" altLang="en-US" i="1" dirty="0"/>
              <a:t>應該</a:t>
            </a:r>
            <a:r>
              <a:rPr lang="zh-TW" altLang="en-US" dirty="0"/>
              <a:t> 如何行動）</a:t>
            </a:r>
            <a:r>
              <a:rPr lang="en-US" altLang="zh-TW" baseline="30000" dirty="0"/>
              <a:t>1</a:t>
            </a:r>
            <a:r>
              <a:rPr lang="zh-TW" altLang="en-US" dirty="0"/>
              <a:t>。這將模型編輯從一個「知識庫維護」工具，轉變為一個強大的「模型對齊」（</a:t>
            </a:r>
            <a:r>
              <a:rPr lang="en-US" altLang="zh-TW" dirty="0"/>
              <a:t>Alignment</a:t>
            </a:r>
            <a:r>
              <a:rPr lang="zh-TW" altLang="en-US" dirty="0"/>
              <a:t>）工具。</a:t>
            </a:r>
            <a:endParaRPr lang="en-US" altLang="zh-TW" dirty="0"/>
          </a:p>
          <a:p>
            <a:r>
              <a:rPr lang="en-US" altLang="zh-TW" dirty="0"/>
              <a:t>RATIONAL </a:t>
            </a:r>
            <a:r>
              <a:rPr lang="zh-TW" altLang="en-US" dirty="0"/>
              <a:t>提出了一種根本性的範式轉移。它不是編輯模型的 </a:t>
            </a:r>
            <a:r>
              <a:rPr lang="zh-TW" altLang="en-US" i="1" dirty="0"/>
              <a:t>知識</a:t>
            </a:r>
            <a:r>
              <a:rPr lang="zh-TW" altLang="en-US" dirty="0"/>
              <a:t> 或 </a:t>
            </a:r>
            <a:r>
              <a:rPr lang="zh-TW" altLang="en-US" i="1" dirty="0"/>
              <a:t>行為</a:t>
            </a:r>
            <a:r>
              <a:rPr lang="zh-TW" altLang="en-US" dirty="0"/>
              <a:t>，而是 </a:t>
            </a:r>
            <a:r>
              <a:rPr lang="zh-TW" altLang="en-US" i="1" dirty="0"/>
              <a:t>編輯模型的決策過程本身</a:t>
            </a:r>
            <a:r>
              <a:rPr lang="zh-TW" altLang="en-US" dirty="0"/>
              <a:t>。</a:t>
            </a:r>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6</a:t>
            </a:fld>
            <a:endParaRPr lang="zh-TW" altLang="en-US"/>
          </a:p>
        </p:txBody>
      </p:sp>
    </p:spTree>
    <p:extLst>
      <p:ext uri="{BB962C8B-B14F-4D97-AF65-F5344CB8AC3E}">
        <p14:creationId xmlns:p14="http://schemas.microsoft.com/office/powerpoint/2010/main" val="3785684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8013E-6214-1D39-2602-3D9E529C899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A98B9CA1-7E83-552F-1C6C-992E76DD1F1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3DE49E8-E899-CBA2-E9DB-0E11752A1C7B}"/>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C4D20374-C2A0-CAD0-4343-1AA2939B53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34514-C76E-4017-AE53-71780699EDE1}"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376520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CFBBD-3D6B-218D-2227-67CC884EC335}"/>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2DF2779-9317-723B-F39C-960A50FAB3AF}"/>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6182059-5BB9-4DD4-A4BD-15B792F2A374}"/>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62147BED-B110-637C-225D-AC10640BA4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34514-C76E-4017-AE53-71780699EDE1}"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955935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But is it really in Rome? Limitations of the ROME model editing technique</a:t>
            </a:r>
          </a:p>
          <a:p>
            <a:r>
              <a:rPr lang="en-US" altLang="zh-TW" dirty="0"/>
              <a:t>https://jacquesthibodeau.com/but-is-it-really-in-rome-limitations-of-the-rome-model-editing-technique/</a:t>
            </a:r>
            <a:endParaRPr lang="zh-TW" altLang="en-US" dirty="0"/>
          </a:p>
          <a:p>
            <a:r>
              <a:rPr lang="en-US" altLang="zh-TW" b="1" dirty="0"/>
              <a:t>The Mirage of Model Editing: Revisiting Evaluation in the Wild</a:t>
            </a:r>
          </a:p>
          <a:p>
            <a:r>
              <a:rPr lang="en-US" altLang="zh-TW" dirty="0"/>
              <a:t>https://arxiv.org/abs/2502.11177</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64</a:t>
            </a:fld>
            <a:endParaRPr lang="zh-TW" altLang="en-US"/>
          </a:p>
        </p:txBody>
      </p:sp>
    </p:spTree>
    <p:extLst>
      <p:ext uri="{BB962C8B-B14F-4D97-AF65-F5344CB8AC3E}">
        <p14:creationId xmlns:p14="http://schemas.microsoft.com/office/powerpoint/2010/main" val="22807083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Overview: </a:t>
            </a:r>
            <a:r>
              <a:rPr lang="en-US" altLang="zh-TW" dirty="0">
                <a:hlinkClick r:id="rId3"/>
              </a:rPr>
              <a:t>https://arxiv.org/abs/2401.01286</a:t>
            </a:r>
            <a:endParaRPr lang="en-US" altLang="zh-TW" dirty="0"/>
          </a:p>
          <a:p>
            <a:endParaRPr lang="en-US" altLang="zh-TW" dirty="0"/>
          </a:p>
          <a:p>
            <a:r>
              <a:rPr lang="en-US" altLang="zh-TW" dirty="0"/>
              <a:t>Overview: </a:t>
            </a:r>
            <a:r>
              <a:rPr lang="en-US" altLang="zh-TW" dirty="0">
                <a:hlinkClick r:id="rId4"/>
              </a:rPr>
              <a:t>https://dl.acm.org/doi/pdf/10.1145/3698590</a:t>
            </a:r>
            <a:endParaRPr lang="en-US" altLang="zh-TW" dirty="0"/>
          </a:p>
          <a:p>
            <a:endParaRPr lang="en-US" altLang="zh-TW" dirty="0"/>
          </a:p>
          <a:p>
            <a:r>
              <a:rPr lang="en-US" altLang="zh-TW" dirty="0">
                <a:hlinkClick r:id="rId5"/>
              </a:rPr>
              <a:t>https://github.com/zjunlp/KnowledgeEditingPapers</a:t>
            </a:r>
            <a:endParaRPr lang="en-US" altLang="zh-TW" dirty="0"/>
          </a:p>
          <a:p>
            <a:endParaRPr lang="en-US" altLang="zh-TW" dirty="0"/>
          </a:p>
          <a:p>
            <a:r>
              <a:rPr lang="en-US" altLang="zh-TW" dirty="0"/>
              <a:t>Easy edit: https://github.com/zjunlp/EasyEdit?tab=readme-ov-file</a:t>
            </a:r>
          </a:p>
          <a:p>
            <a:r>
              <a:rPr lang="en-US" altLang="zh-TW" dirty="0"/>
              <a:t>Easy edit 2: https://zjunlp.github.io/project/EasyEdit2/</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34514-C76E-4017-AE53-71780699EDE1}"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167670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Survey for merging: https://planetbanatt.net/articles/modelmerging.html</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66</a:t>
            </a:fld>
            <a:endParaRPr lang="zh-TW" altLang="en-US"/>
          </a:p>
        </p:txBody>
      </p:sp>
    </p:spTree>
    <p:extLst>
      <p:ext uri="{BB962C8B-B14F-4D97-AF65-F5344CB8AC3E}">
        <p14:creationId xmlns:p14="http://schemas.microsoft.com/office/powerpoint/2010/main" val="138471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8135E-8070-2014-846C-81A500CF847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1718BE48-A3A8-7EDF-FB17-B2F62DED3BA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CDD2CBB-62FE-7845-5492-4621617A8559}"/>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97C0D42B-45AB-9FD7-94D0-246F0797C8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B17A-15D8-4AD3-978F-EF23F39FFB2E}"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090795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1F1F1F"/>
                </a:solidFill>
                <a:effectLst/>
                <a:latin typeface="Arial" panose="020B0604020202020204" pitchFamily="34" charset="0"/>
              </a:rPr>
              <a:t>艾爾登法環</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62098-B490-4862-99B3-299FE0945649}"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270822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D1C8F-DD1D-96F8-AF73-9BD7BEF53A7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E14FDA6-3FB4-695D-9047-F227F0F7B94E}"/>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68C1ECF-ACF7-613F-093D-D52C663CA855}"/>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CC857530-BDCE-F967-8977-590EDC7030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B17A-15D8-4AD3-978F-EF23F39FFB2E}"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077561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1494F-ECB2-FD4C-9120-E188419FE1D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C1605B27-6619-6296-BACB-B3C5957E6D0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FA17AAE-4390-446C-4988-216889DCEF89}"/>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BA56FD27-F0C0-3F8B-FCCA-CDA0F3D81B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B17A-15D8-4AD3-978F-EF23F39FFB2E}"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053372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0B408-E372-047F-4F07-CA1564A0F13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860E128-2899-B2CE-3ED2-EBD87029CA5D}"/>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2E149D4-1E93-E736-7F31-C84B46CB61CE}"/>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E69011F5-ABAB-D54F-B5DA-0A2F724818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B17A-15D8-4AD3-978F-EF23F39FFB2E}"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30399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i="0" kern="1200" dirty="0">
                <a:solidFill>
                  <a:schemeClr val="tx1"/>
                </a:solidFill>
                <a:effectLst/>
                <a:latin typeface="+mn-lt"/>
                <a:ea typeface="+mn-ea"/>
                <a:cs typeface="+mn-cs"/>
              </a:rPr>
              <a:t>記憶清除筆</a:t>
            </a:r>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9</a:t>
            </a:fld>
            <a:endParaRPr lang="zh-TW" altLang="en-US"/>
          </a:p>
        </p:txBody>
      </p:sp>
    </p:spTree>
    <p:extLst>
      <p:ext uri="{BB962C8B-B14F-4D97-AF65-F5344CB8AC3E}">
        <p14:creationId xmlns:p14="http://schemas.microsoft.com/office/powerpoint/2010/main" val="2612785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85750" indent="-285750">
              <a:buFont typeface="Arial" panose="020B0604020202020204" pitchFamily="34" charset="0"/>
              <a:buChar char="•"/>
            </a:pPr>
            <a:r>
              <a:rPr lang="en-US" altLang="zh-TW" sz="1200" dirty="0"/>
              <a:t>This idea also works on other models, like Mistral.</a:t>
            </a:r>
          </a:p>
          <a:p>
            <a:pPr marL="285750" indent="-285750">
              <a:buFont typeface="Arial" panose="020B0604020202020204" pitchFamily="34" charset="0"/>
              <a:buChar char="•"/>
            </a:pPr>
            <a:r>
              <a:rPr lang="en-US" altLang="zh-TW" sz="1200" dirty="0"/>
              <a:t>This idea also works on other languages, like Korean.   </a:t>
            </a:r>
            <a:endParaRPr lang="zh-TW" altLang="en-US" sz="1200"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B17A-15D8-4AD3-978F-EF23F39FFB2E}"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986389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BA73-453F-BC89-3BA2-38F51196700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95B5D42A-E38E-59E3-8CB9-D2B6800D930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DB716F2-8731-D70F-DDE7-4707F1F53AFB}"/>
              </a:ext>
            </a:extLst>
          </p:cNvPr>
          <p:cNvSpPr>
            <a:spLocks noGrp="1"/>
          </p:cNvSpPr>
          <p:nvPr>
            <p:ph type="body" idx="1"/>
          </p:nvPr>
        </p:nvSpPr>
        <p:spPr/>
        <p:txBody>
          <a:bodyPr/>
          <a:lstStyle/>
          <a:p>
            <a:pPr marL="285750" indent="-285750">
              <a:buFont typeface="Arial" panose="020B0604020202020204" pitchFamily="34" charset="0"/>
              <a:buChar char="•"/>
            </a:pPr>
            <a:r>
              <a:rPr lang="en-US" altLang="zh-TW" sz="1200" dirty="0"/>
              <a:t>This idea also works on other models, like Mistral.</a:t>
            </a:r>
          </a:p>
          <a:p>
            <a:pPr marL="285750" indent="-285750">
              <a:buFont typeface="Arial" panose="020B0604020202020204" pitchFamily="34" charset="0"/>
              <a:buChar char="•"/>
            </a:pPr>
            <a:r>
              <a:rPr lang="en-US" altLang="zh-TW" sz="1200" dirty="0"/>
              <a:t>This idea also works on other languages, like Korean.   </a:t>
            </a:r>
            <a:endParaRPr lang="zh-TW" altLang="en-US" sz="1200" dirty="0"/>
          </a:p>
          <a:p>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A40A737A-8426-D368-F672-1A09CE8330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B17A-15D8-4AD3-978F-EF23F39FFB2E}"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440730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6D58C-8FC8-DE74-0861-1079DC8EBC12}"/>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8454FF32-6E25-53EC-2D4F-1A906DC70130}"/>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B1B420C1-C4EB-113B-2226-8425A3B75D41}"/>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5AAA8D3D-BB04-C182-E4FA-5A467E143D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B17A-15D8-4AD3-978F-EF23F39FFB2E}"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225435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E3E89-961D-F43D-6C49-063488460661}"/>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AD0E700A-FA36-0EA2-66D6-2733D383126A}"/>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1308644A-6989-87C3-18AE-6E6CAF2E0683}"/>
              </a:ext>
            </a:extLst>
          </p:cNvPr>
          <p:cNvSpPr>
            <a:spLocks noGrp="1"/>
          </p:cNvSpPr>
          <p:nvPr>
            <p:ph type="body" idx="1"/>
          </p:nvPr>
        </p:nvSpPr>
        <p:spPr/>
        <p:txBody>
          <a:bodyPr/>
          <a:lstStyle/>
          <a:p>
            <a:r>
              <a:rPr lang="en-US" altLang="zh-TW" b="0" i="0" dirty="0">
                <a:solidFill>
                  <a:srgbClr val="202122"/>
                </a:solidFill>
                <a:effectLst/>
                <a:latin typeface="Arial" panose="020B0604020202020204" pitchFamily="34" charset="0"/>
              </a:rPr>
              <a:t>《</a:t>
            </a:r>
            <a:r>
              <a:rPr lang="zh-TW" altLang="en-US" b="1" i="0" dirty="0">
                <a:solidFill>
                  <a:srgbClr val="202122"/>
                </a:solidFill>
                <a:effectLst/>
                <a:latin typeface="Arial" panose="020B0604020202020204" pitchFamily="34" charset="0"/>
              </a:rPr>
              <a:t>聖劍傳說 瑪那傳奇</a:t>
            </a:r>
            <a:r>
              <a:rPr lang="en-US" altLang="zh-TW" b="0" i="0" dirty="0">
                <a:solidFill>
                  <a:srgbClr val="202122"/>
                </a:solidFill>
                <a:effectLst/>
                <a:latin typeface="Arial" panose="020B0604020202020204" pitchFamily="34" charset="0"/>
              </a:rPr>
              <a:t>》</a:t>
            </a:r>
            <a:r>
              <a:rPr lang="zh-TW" altLang="en-US" b="0" i="0" dirty="0">
                <a:solidFill>
                  <a:srgbClr val="202122"/>
                </a:solidFill>
                <a:effectLst/>
                <a:latin typeface="Arial" panose="020B0604020202020204" pitchFamily="34" charset="0"/>
              </a:rPr>
              <a:t>（日版名：聖剣伝説 </a:t>
            </a:r>
            <a:r>
              <a:rPr lang="en-US" altLang="ja-JP" b="0" i="0" dirty="0">
                <a:solidFill>
                  <a:srgbClr val="202122"/>
                </a:solidFill>
                <a:effectLst/>
                <a:latin typeface="Arial" panose="020B0604020202020204" pitchFamily="34" charset="0"/>
              </a:rPr>
              <a:t>LEGEND OF MANA</a:t>
            </a:r>
            <a:r>
              <a:rPr lang="zh-TW" altLang="en-US" b="0" i="0" dirty="0">
                <a:solidFill>
                  <a:srgbClr val="202122"/>
                </a:solidFill>
                <a:effectLst/>
                <a:latin typeface="Arial" panose="020B0604020202020204" pitchFamily="34" charset="0"/>
              </a:rPr>
              <a:t>，美版名：</a:t>
            </a:r>
            <a:r>
              <a:rPr lang="en-US" altLang="zh-TW" b="0" i="1" dirty="0">
                <a:solidFill>
                  <a:srgbClr val="202122"/>
                </a:solidFill>
                <a:effectLst/>
                <a:latin typeface="Arial" panose="020B0604020202020204" pitchFamily="34" charset="0"/>
              </a:rPr>
              <a:t>Legend of Mana</a:t>
            </a:r>
            <a:r>
              <a:rPr lang="zh-TW" altLang="en-US" b="0" i="0" dirty="0">
                <a:solidFill>
                  <a:srgbClr val="202122"/>
                </a:solidFill>
                <a:effectLst/>
                <a:latin typeface="Arial" panose="020B0604020202020204" pitchFamily="34" charset="0"/>
              </a:rPr>
              <a:t>）是</a:t>
            </a:r>
            <a:r>
              <a:rPr lang="zh-TW" altLang="en-US" b="0" i="0" u="none" strike="noStrike" dirty="0">
                <a:solidFill>
                  <a:srgbClr val="3366CC"/>
                </a:solidFill>
                <a:effectLst/>
                <a:latin typeface="Arial" panose="020B0604020202020204" pitchFamily="34" charset="0"/>
                <a:hlinkClick r:id="rId3" tooltip="聖劍傳說系列"/>
              </a:rPr>
              <a:t>聖劍傳說系列</a:t>
            </a:r>
            <a:r>
              <a:rPr lang="zh-TW" altLang="en-US" b="0" i="0" dirty="0">
                <a:solidFill>
                  <a:srgbClr val="202122"/>
                </a:solidFill>
                <a:effectLst/>
                <a:latin typeface="Arial" panose="020B0604020202020204" pitchFamily="34" charset="0"/>
              </a:rPr>
              <a:t>的第四部作品</a:t>
            </a:r>
            <a:endParaRPr lang="en-US" altLang="zh-TW" dirty="0"/>
          </a:p>
          <a:p>
            <a:endParaRPr lang="en-US" altLang="zh-TW" dirty="0"/>
          </a:p>
          <a:p>
            <a:r>
              <a:rPr lang="en-US" altLang="zh-TW" dirty="0"/>
              <a:t>Pin-Zu Li</a:t>
            </a:r>
          </a:p>
          <a:p>
            <a:r>
              <a:rPr lang="en-US" altLang="zh-TW" dirty="0"/>
              <a:t>Harry potter </a:t>
            </a:r>
          </a:p>
          <a:p>
            <a:r>
              <a:rPr lang="en-US" altLang="zh-TW" dirty="0">
                <a:hlinkClick r:id="rId4"/>
              </a:rPr>
              <a:t>https://arxiv.org/pdf/2310.02238</a:t>
            </a:r>
            <a:endParaRPr lang="en-US" altLang="zh-TW" dirty="0"/>
          </a:p>
          <a:p>
            <a:endParaRPr lang="en-US" altLang="zh-TW" dirty="0"/>
          </a:p>
          <a:p>
            <a:r>
              <a:rPr lang="en-US" altLang="zh-TW" dirty="0"/>
              <a:t>Unlearning</a:t>
            </a:r>
          </a:p>
          <a:p>
            <a:r>
              <a:rPr lang="en-US" altLang="zh-TW" dirty="0"/>
              <a:t>https://aqweteddy.medium.com/%E5%8F%B0%E7%81%A3%E5%8C%96-llm-%E7%9A%84%E5%AF%A6%E8%B8%90%E7%B6%93%E9%A9%97%E5%88%86%E4%BA%AB-3-chat-vector-%E7%A5%9E%E5%A5%87%E7%9A%84-llm-%E7%A9%8D%E6%9C%A8-be5aadd5c1c0</a:t>
            </a:r>
            <a:endParaRPr lang="zh-TW" altLang="en-US" dirty="0"/>
          </a:p>
          <a:p>
            <a:endParaRPr lang="zh-TW" altLang="en-US" dirty="0"/>
          </a:p>
          <a:p>
            <a:endParaRPr lang="zh-TW" altLang="en-US" dirty="0"/>
          </a:p>
        </p:txBody>
      </p:sp>
      <p:sp>
        <p:nvSpPr>
          <p:cNvPr id="4" name="投影片編號版面配置區 3">
            <a:extLst>
              <a:ext uri="{FF2B5EF4-FFF2-40B4-BE49-F238E27FC236}">
                <a16:creationId xmlns:a16="http://schemas.microsoft.com/office/drawing/2014/main" id="{18D85869-5FDE-17FE-6223-15ED4A5DAF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B17A-15D8-4AD3-978F-EF23F39FFB2E}"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873407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4823-5E69-CE4F-E77C-9C74319EDA8D}"/>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DCCE18B-D166-5E5D-79F8-235B8AB597C0}"/>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4C590C3F-9D91-DCFB-7EF7-5C9D3C3608E6}"/>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8CD4968C-6D05-0488-E66C-9807885886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0B17A-15D8-4AD3-978F-EF23F39FFB2E}"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592380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118503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Wav2Vec2-Conformer</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5888905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hlinkClick r:id="rId3"/>
              </a:rPr>
              <a:t>https://www.arcee.ai/blog/ibm-research-uses-arcee-mergekit-in-granite-4-0-model-development</a:t>
            </a:r>
            <a:endParaRPr lang="en-US" altLang="zh-TW" dirty="0"/>
          </a:p>
          <a:p>
            <a:r>
              <a:rPr lang="en-US" altLang="zh-TW" dirty="0"/>
              <a:t>IBM </a:t>
            </a:r>
            <a:r>
              <a:rPr lang="zh-TW" altLang="en-US" dirty="0"/>
              <a:t>並非使用 </a:t>
            </a:r>
            <a:r>
              <a:rPr lang="en-US" altLang="zh-TW" dirty="0" err="1"/>
              <a:t>MergeKit</a:t>
            </a:r>
            <a:r>
              <a:rPr lang="en-US" altLang="zh-TW" dirty="0"/>
              <a:t> </a:t>
            </a:r>
            <a:r>
              <a:rPr lang="zh-TW" altLang="en-US" dirty="0"/>
              <a:t>來製作最終的發布模型，而是將其作為核心的研發工具，用於：</a:t>
            </a:r>
          </a:p>
          <a:p>
            <a:r>
              <a:rPr lang="zh-TW" altLang="en-US" dirty="0"/>
              <a:t>運行「多個消融實驗」</a:t>
            </a:r>
            <a:r>
              <a:rPr lang="en-US" altLang="zh-TW" dirty="0"/>
              <a:t>(multiple ablation experiments)</a:t>
            </a:r>
            <a:r>
              <a:rPr lang="zh-TW" altLang="en-US" dirty="0"/>
              <a:t>。</a:t>
            </a:r>
          </a:p>
          <a:p>
            <a:r>
              <a:rPr lang="zh-TW" altLang="en-US" dirty="0"/>
              <a:t>「系統性地評估合併的 </a:t>
            </a:r>
            <a:r>
              <a:rPr lang="en-US" altLang="zh-TW" dirty="0"/>
              <a:t>checkpoints</a:t>
            </a:r>
            <a:r>
              <a:rPr lang="zh-TW" altLang="en-US" dirty="0"/>
              <a:t>」。</a:t>
            </a:r>
          </a:p>
          <a:p>
            <a:r>
              <a:rPr lang="zh-TW" altLang="en-US" dirty="0"/>
              <a:t>「選擇」滿足嚴格質量和營運目標的「最佳配置」 </a:t>
            </a:r>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82</a:t>
            </a:fld>
            <a:endParaRPr lang="zh-TW" altLang="en-US"/>
          </a:p>
        </p:txBody>
      </p:sp>
    </p:spTree>
    <p:extLst>
      <p:ext uri="{BB962C8B-B14F-4D97-AF65-F5344CB8AC3E}">
        <p14:creationId xmlns:p14="http://schemas.microsoft.com/office/powerpoint/2010/main" val="2929026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如果 </a:t>
            </a:r>
            <a:r>
              <a:rPr lang="en-US" altLang="zh-TW" dirty="0"/>
              <a:t>SurgeryV2 </a:t>
            </a:r>
            <a:r>
              <a:rPr lang="zh-TW" altLang="en-US" dirty="0"/>
              <a:t>是在合併</a:t>
            </a:r>
            <a:r>
              <a:rPr lang="zh-TW" altLang="en-US" i="1" dirty="0"/>
              <a:t>後</a:t>
            </a:r>
            <a:r>
              <a:rPr lang="zh-TW" altLang="en-US" dirty="0"/>
              <a:t>進行的「手術」，那麼 </a:t>
            </a:r>
            <a:r>
              <a:rPr lang="en-US" altLang="zh-TW" dirty="0"/>
              <a:t>SAFT (Sharpness-Aware Fine-Tuning) (</a:t>
            </a:r>
            <a:r>
              <a:rPr lang="en-US" altLang="zh-TW" dirty="0" err="1"/>
              <a:t>arXiv</a:t>
            </a:r>
            <a:r>
              <a:rPr lang="en-US" altLang="zh-TW" dirty="0"/>
              <a:t>: 2504.14662) </a:t>
            </a:r>
            <a:r>
              <a:rPr lang="en-US" altLang="zh-TW" baseline="30000" dirty="0"/>
              <a:t>1</a:t>
            </a:r>
            <a:r>
              <a:rPr lang="en-US" altLang="zh-TW" dirty="0"/>
              <a:t> </a:t>
            </a:r>
            <a:r>
              <a:rPr lang="zh-TW" altLang="en-US" dirty="0"/>
              <a:t>就是在微調</a:t>
            </a:r>
            <a:r>
              <a:rPr lang="zh-TW" altLang="en-US" i="1" dirty="0"/>
              <a:t>前</a:t>
            </a:r>
            <a:r>
              <a:rPr lang="zh-TW" altLang="en-US" dirty="0"/>
              <a:t>進行的「預防」。</a:t>
            </a:r>
            <a:endParaRPr lang="en-US" altLang="zh-TW" dirty="0"/>
          </a:p>
          <a:p>
            <a:r>
              <a:rPr lang="zh-TW" altLang="en-US" b="1" dirty="0"/>
              <a:t>核心理念</a:t>
            </a:r>
            <a:r>
              <a:rPr lang="zh-TW" altLang="en-US" dirty="0"/>
              <a:t>：</a:t>
            </a:r>
            <a:r>
              <a:rPr lang="en-US" altLang="zh-TW" dirty="0"/>
              <a:t>SAFT </a:t>
            </a:r>
            <a:r>
              <a:rPr lang="zh-TW" altLang="en-US" dirty="0"/>
              <a:t>不改變</a:t>
            </a:r>
            <a:r>
              <a:rPr lang="zh-TW" altLang="en-US" i="1" dirty="0"/>
              <a:t>合併</a:t>
            </a:r>
            <a:r>
              <a:rPr lang="zh-TW" altLang="en-US" dirty="0"/>
              <a:t>演算法，而是改變</a:t>
            </a:r>
            <a:r>
              <a:rPr lang="zh-TW" altLang="en-US" i="1" dirty="0"/>
              <a:t>微調</a:t>
            </a:r>
            <a:r>
              <a:rPr lang="zh-TW" altLang="en-US" dirty="0"/>
              <a:t>過程。它提出，模型難以合併的根本原因在於它們的「損失景觀幾何」</a:t>
            </a:r>
            <a:r>
              <a:rPr lang="en-US" altLang="zh-TW" dirty="0"/>
              <a:t>(loss landscape geometry)</a:t>
            </a:r>
            <a:r>
              <a:rPr lang="zh-TW" altLang="en-US" dirty="0"/>
              <a:t>。</a:t>
            </a:r>
          </a:p>
          <a:p>
            <a:r>
              <a:rPr lang="zh-TW" altLang="en-US" b="1" dirty="0"/>
              <a:t>機制</a:t>
            </a:r>
            <a:r>
              <a:rPr lang="zh-TW" altLang="en-US" dirty="0"/>
              <a:t>：標準微調會尋找損失函數的「最深點」（</a:t>
            </a:r>
            <a:r>
              <a:rPr lang="en-US" altLang="zh-TW" dirty="0"/>
              <a:t>Sharp Minima</a:t>
            </a:r>
            <a:r>
              <a:rPr lang="zh-TW" altLang="en-US" dirty="0"/>
              <a:t>）。而 </a:t>
            </a:r>
            <a:r>
              <a:rPr lang="en-US" altLang="zh-TW" dirty="0"/>
              <a:t>SAFT </a:t>
            </a:r>
            <a:r>
              <a:rPr lang="zh-TW" altLang="en-US" dirty="0"/>
              <a:t>則使用「銳度感知最小化」</a:t>
            </a:r>
            <a:r>
              <a:rPr lang="en-US" altLang="zh-TW" dirty="0"/>
              <a:t>(Sharpness-Aware Minimization, SAM)  </a:t>
            </a:r>
            <a:r>
              <a:rPr lang="zh-TW" altLang="en-US" dirty="0"/>
              <a:t>作為優化器，它尋找的是「最寬」的損失最小值（</a:t>
            </a:r>
            <a:r>
              <a:rPr lang="en-US" altLang="zh-TW" dirty="0"/>
              <a:t>Flat Minima</a:t>
            </a:r>
            <a:r>
              <a:rPr lang="zh-TW" altLang="en-US" dirty="0"/>
              <a:t>）。   </a:t>
            </a:r>
          </a:p>
          <a:p>
            <a:br>
              <a:rPr lang="en-US" altLang="zh-TW" dirty="0"/>
            </a:br>
            <a:endParaRPr lang="zh-TW" altLang="en-US" dirty="0"/>
          </a:p>
          <a:p>
            <a:br>
              <a:rPr lang="zh-TW" altLang="en-US" dirty="0"/>
            </a:b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83</a:t>
            </a:fld>
            <a:endParaRPr lang="zh-TW" altLang="en-US"/>
          </a:p>
        </p:txBody>
      </p:sp>
    </p:spTree>
    <p:extLst>
      <p:ext uri="{BB962C8B-B14F-4D97-AF65-F5344CB8AC3E}">
        <p14:creationId xmlns:p14="http://schemas.microsoft.com/office/powerpoint/2010/main" val="14137775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84</a:t>
            </a:fld>
            <a:endParaRPr lang="zh-TW" altLang="en-US"/>
          </a:p>
        </p:txBody>
      </p:sp>
    </p:spTree>
    <p:extLst>
      <p:ext uri="{BB962C8B-B14F-4D97-AF65-F5344CB8AC3E}">
        <p14:creationId xmlns:p14="http://schemas.microsoft.com/office/powerpoint/2010/main" val="2524720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泛化性 </a:t>
            </a:r>
            <a:r>
              <a:rPr lang="en-US" altLang="zh-TW" b="1" dirty="0"/>
              <a:t>(Generality)</a:t>
            </a:r>
            <a:r>
              <a:rPr lang="zh-TW" altLang="en-US" dirty="0"/>
              <a:t>：編輯應該在語義層面上保持一致和連貫。例如，如果一個模型被編輯以「知道」（艾菲爾鐵塔，位於，羅馬），它不僅應該能在 「艾菲爾鐵塔位於哪裡？」 的問題中回答 「羅馬」，還應該能在其他相關上下文中保持一致性。然而，早期的研究表明，諸如 </a:t>
            </a:r>
            <a:r>
              <a:rPr lang="en-US" altLang="zh-TW" dirty="0"/>
              <a:t>ROME </a:t>
            </a:r>
            <a:r>
              <a:rPr lang="zh-TW" altLang="en-US" dirty="0"/>
              <a:t>這樣的方法在這一點上表現不佳，它們的編輯往往不是「雙向的」（</a:t>
            </a:r>
            <a:r>
              <a:rPr lang="en-US" altLang="zh-TW" dirty="0"/>
              <a:t>Bidirectional</a:t>
            </a:r>
            <a:r>
              <a:rPr lang="zh-TW" altLang="en-US" dirty="0"/>
              <a:t>）</a:t>
            </a:r>
            <a:r>
              <a:rPr lang="en-US" altLang="zh-TW" dirty="0"/>
              <a:t>——</a:t>
            </a:r>
            <a:r>
              <a:rPr lang="zh-TW" altLang="en-US" dirty="0"/>
              <a:t>模型可能知道 「艾菲爾鐵塔在羅馬」，但不知道 「羅馬的一座塔是艾菲爾鐵塔」 。   </a:t>
            </a:r>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13</a:t>
            </a:fld>
            <a:endParaRPr lang="zh-TW" altLang="en-US"/>
          </a:p>
        </p:txBody>
      </p:sp>
    </p:spTree>
    <p:extLst>
      <p:ext uri="{BB962C8B-B14F-4D97-AF65-F5344CB8AC3E}">
        <p14:creationId xmlns:p14="http://schemas.microsoft.com/office/powerpoint/2010/main" val="9635755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Not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“TTT++” – extended test-time training methods that combine multiple adaptation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機器學習領域正經歷一場從靜態模型到動態適應系統的根本性範式轉移。傳統的「一次訓練，永久部署」模型在面對現實世界中不可避免的分佈偏移（</a:t>
            </a:r>
            <a:r>
              <a:rPr lang="en-US" altLang="zh-TW" dirty="0"/>
              <a:t>Distribution Shift</a:t>
            </a:r>
            <a:r>
              <a:rPr lang="zh-TW" altLang="en-US" dirty="0"/>
              <a:t>）時，其性能會不可預測地下降。測試時間訓練（</a:t>
            </a:r>
            <a:r>
              <a:rPr lang="en-US" altLang="zh-TW" dirty="0"/>
              <a:t>Test-Time Training, TTT</a:t>
            </a:r>
            <a:r>
              <a:rPr lang="zh-TW" altLang="en-US" dirty="0"/>
              <a:t>）和測試時間適應（</a:t>
            </a:r>
            <a:r>
              <a:rPr lang="en-US" altLang="zh-TW" dirty="0"/>
              <a:t>Test-Time Adaptation, TTA</a:t>
            </a:r>
            <a:r>
              <a:rPr lang="zh-TW" altLang="en-US" dirty="0"/>
              <a:t>）已成為應對這一挑戰的核心技術，使模型能夠在部署期間利用未標記的測試數據流動態更新自身。</a:t>
            </a:r>
          </a:p>
          <a:p>
            <a:r>
              <a:rPr lang="en-US" altLang="zh-TW" b="0" i="0" u="none" strike="noStrike" dirty="0">
                <a:effectLst/>
                <a:latin typeface="Arial" panose="020B0604020202020204" pitchFamily="34" charset="0"/>
                <a:hlinkClick r:id="rId3"/>
              </a:rPr>
              <a:t> </a:t>
            </a:r>
          </a:p>
          <a:p>
            <a:endParaRPr lang="en-US" altLang="zh-TW" b="0" i="0" u="none" strike="noStrike" dirty="0">
              <a:effectLst/>
              <a:latin typeface="Arial" panose="020B0604020202020204" pitchFamily="34" charset="0"/>
              <a:hlinkClick r:id="rId3"/>
            </a:endParaRPr>
          </a:p>
          <a:p>
            <a:endParaRPr lang="en-US" altLang="zh-TW" b="0" i="0" u="none" strike="noStrike" dirty="0">
              <a:effectLst/>
              <a:latin typeface="Arial" panose="020B0604020202020204" pitchFamily="34" charset="0"/>
              <a:hlinkClick r:id="rId3"/>
            </a:endParaRPr>
          </a:p>
          <a:p>
            <a:r>
              <a:rPr lang="en-US" altLang="zh-TW" b="0" i="0" u="none" strike="noStrike" dirty="0">
                <a:effectLst/>
                <a:latin typeface="Arial" panose="020B0604020202020204" pitchFamily="34" charset="0"/>
                <a:hlinkClick r:id="rId3"/>
              </a:rPr>
              <a:t>Test-Time Training with Masked Autoencoders</a:t>
            </a:r>
          </a:p>
          <a:p>
            <a:r>
              <a:rPr lang="en-US" altLang="zh-TW" b="0" i="0" dirty="0">
                <a:solidFill>
                  <a:srgbClr val="000000"/>
                </a:solidFill>
                <a:effectLst/>
                <a:latin typeface="var(--headings-font-family)"/>
              </a:rPr>
              <a:t>The Surprising Effectiveness of Test-Time Training for Abstract Reasoning</a:t>
            </a:r>
          </a:p>
          <a:p>
            <a:endParaRPr lang="en-US" altLang="zh-TW" b="0" i="0" u="none" strike="noStrike" dirty="0">
              <a:effectLst/>
              <a:latin typeface="Arial" panose="020B0604020202020204" pitchFamily="34" charset="0"/>
              <a:hlinkClick r:id="rId3"/>
            </a:endParaRPr>
          </a:p>
          <a:p>
            <a:endParaRPr lang="en-US" altLang="zh-TW" dirty="0"/>
          </a:p>
          <a:p>
            <a:endParaRPr lang="en-US" altLang="zh-TW" dirty="0"/>
          </a:p>
          <a:p>
            <a:r>
              <a:rPr lang="en-US" altLang="zh-TW" dirty="0"/>
              <a:t>Project page of TTT</a:t>
            </a:r>
          </a:p>
          <a:p>
            <a:r>
              <a:rPr lang="en-US" altLang="zh-TW" dirty="0">
                <a:hlinkClick r:id="rId4"/>
              </a:rPr>
              <a:t>https://yueatsprograms.github.io/ttt/home.html</a:t>
            </a:r>
            <a:endParaRPr lang="en-US" altLang="zh-TW" dirty="0"/>
          </a:p>
          <a:p>
            <a:endParaRPr lang="en-US" altLang="zh-TW" dirty="0"/>
          </a:p>
          <a:p>
            <a:r>
              <a:rPr lang="en-US" altLang="zh-TW" dirty="0"/>
              <a:t>Blog: </a:t>
            </a:r>
          </a:p>
          <a:p>
            <a:pPr lvl="1"/>
            <a:r>
              <a:rPr lang="en-US" altLang="zh-TW" dirty="0">
                <a:hlinkClick r:id="rId5"/>
              </a:rPr>
              <a:t>https://www.ikangai.com/test-time-training-a-breakthrough-in-ai-problem-solving/</a:t>
            </a:r>
            <a:endParaRPr lang="en-US" altLang="zh-TW" dirty="0"/>
          </a:p>
          <a:p>
            <a:pPr lvl="1"/>
            <a:r>
              <a:rPr lang="en-US" altLang="zh-TW" dirty="0">
                <a:hlinkClick r:id="rId6"/>
              </a:rPr>
              <a:t>https://nanonets.com/blog/what-is-test-time-training/</a:t>
            </a:r>
            <a:endParaRPr lang="en-US" altLang="zh-TW" dirty="0"/>
          </a:p>
          <a:p>
            <a:pPr lvl="1"/>
            <a:r>
              <a:rPr lang="en-US" altLang="zh-TW" dirty="0">
                <a:hlinkClick r:id="rId7"/>
              </a:rPr>
              <a:t>https://medium.com/thedeephub/test-time-training-ttt-a-new-approach-to-sequence-modeling-8baf1ea79ed7</a:t>
            </a:r>
            <a:endParaRPr lang="en-US" altLang="zh-TW" dirty="0"/>
          </a:p>
          <a:p>
            <a:pPr lvl="1"/>
            <a:r>
              <a:rPr lang="en-US" altLang="zh-TW" dirty="0">
                <a:hlinkClick r:id="rId8"/>
              </a:rPr>
              <a:t>https://cloudsecurityalliance.org/blog/2024/12/13/test-time-compute#</a:t>
            </a:r>
            <a:r>
              <a:rPr lang="zh-TW" altLang="en-US" dirty="0"/>
              <a:t> </a:t>
            </a:r>
            <a:r>
              <a:rPr lang="en-US" altLang="zh-TW" dirty="0"/>
              <a:t>-&gt; more like AI agent </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85</a:t>
            </a:fld>
            <a:endParaRPr lang="zh-TW" altLang="en-US"/>
          </a:p>
        </p:txBody>
      </p:sp>
    </p:spTree>
    <p:extLst>
      <p:ext uri="{BB962C8B-B14F-4D97-AF65-F5344CB8AC3E}">
        <p14:creationId xmlns:p14="http://schemas.microsoft.com/office/powerpoint/2010/main" val="3332220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t>(batch)</a:t>
            </a:r>
            <a:endParaRPr lang="zh-TW" altLang="en-US" sz="1200"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86</a:t>
            </a:fld>
            <a:endParaRPr lang="zh-TW" altLang="en-US"/>
          </a:p>
        </p:txBody>
      </p:sp>
    </p:spTree>
    <p:extLst>
      <p:ext uri="{BB962C8B-B14F-4D97-AF65-F5344CB8AC3E}">
        <p14:creationId xmlns:p14="http://schemas.microsoft.com/office/powerpoint/2010/main" val="36722115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Peseudo</a:t>
            </a:r>
            <a:r>
              <a:rPr lang="en-US" altLang="zh-TW" dirty="0"/>
              <a:t> approach </a:t>
            </a:r>
          </a:p>
          <a:p>
            <a:r>
              <a:rPr lang="zh-TW" altLang="zh-TW" dirty="0"/>
              <a:t>&gt; </a:t>
            </a:r>
            <a:r>
              <a:rPr lang="zh-TW" altLang="zh-TW" u="sng" dirty="0">
                <a:hlinkClick r:id="rId3"/>
              </a:rPr>
              <a:t>The Surprising Effectiveness of Test-Time Training for Few-Shot Learning</a:t>
            </a:r>
            <a:r>
              <a:rPr lang="zh-TW" altLang="zh-TW" dirty="0"/>
              <a:t> (LLM)</a:t>
            </a:r>
          </a:p>
          <a:p>
            <a:pPr lvl="0"/>
            <a:r>
              <a:rPr lang="zh-TW" altLang="zh-TW" dirty="0"/>
              <a:t>大幅提升 ARC / BBH 表現</a:t>
            </a:r>
          </a:p>
          <a:p>
            <a:pPr lvl="0"/>
            <a:r>
              <a:rPr lang="zh-TW" altLang="zh-TW" dirty="0"/>
              <a:t>顯示 ICL 不足以解決困難問題，需用 reasoning / tuning</a:t>
            </a:r>
          </a:p>
          <a:p>
            <a:pPr lvl="0"/>
            <a:r>
              <a:rPr lang="zh-TW" altLang="zh-TW" dirty="0"/>
              <a:t>觀察到有效性 / 可否 optimize on the whole set 與 data 有關</a:t>
            </a:r>
          </a:p>
          <a:p>
            <a:endParaRPr lang="en-US" altLang="zh-TW" dirty="0"/>
          </a:p>
          <a:p>
            <a:r>
              <a:rPr lang="zh-TW" altLang="zh-TW" dirty="0"/>
              <a:t>&gt; </a:t>
            </a:r>
            <a:r>
              <a:rPr lang="zh-TW" altLang="zh-TW" u="sng" dirty="0">
                <a:hlinkClick r:id="rId4"/>
              </a:rPr>
              <a:t>TTT ON NEAREST NEIGHBORS FOR LLM</a:t>
            </a:r>
            <a:r>
              <a:rPr lang="zh-TW" altLang="zh-TW" dirty="0"/>
              <a:t> (LLM)</a:t>
            </a:r>
          </a:p>
          <a:p>
            <a:pPr lvl="0"/>
            <a:r>
              <a:rPr lang="zh-TW" altLang="zh-TW" dirty="0"/>
              <a:t>Yu Sun 於 ICLR 2024 提出</a:t>
            </a:r>
          </a:p>
          <a:p>
            <a:pPr lvl="0"/>
            <a:r>
              <a:rPr lang="zh-TW" altLang="zh-TW" dirty="0"/>
              <a:t>TAL framework</a:t>
            </a:r>
          </a:p>
          <a:p>
            <a:pPr lvl="0"/>
            <a:r>
              <a:rPr lang="zh-TW" altLang="zh-TW" dirty="0"/>
              <a:t>用 Nearest Neighbor 在 test time 選相關的出來 tune</a:t>
            </a:r>
          </a:p>
          <a:p>
            <a:r>
              <a:rPr lang="zh-TW" altLang="zh-TW" dirty="0"/>
              <a:t>&gt; </a:t>
            </a:r>
            <a:r>
              <a:rPr lang="zh-TW" altLang="zh-TW" u="sng" dirty="0">
                <a:hlinkClick r:id="rId5"/>
              </a:rPr>
              <a:t>SIFT</a:t>
            </a:r>
            <a:r>
              <a:rPr lang="zh-TW" altLang="zh-TW" dirty="0"/>
              <a:t> (LLM)</a:t>
            </a:r>
          </a:p>
          <a:p>
            <a:pPr lvl="0"/>
            <a:r>
              <a:rPr lang="zh-TW" altLang="zh-TW" dirty="0"/>
              <a:t>ICLR 2025</a:t>
            </a:r>
          </a:p>
          <a:p>
            <a:pPr lvl="0"/>
            <a:r>
              <a:rPr lang="zh-TW" altLang="zh-TW" dirty="0"/>
              <a:t>TAL framework</a:t>
            </a:r>
          </a:p>
          <a:p>
            <a:pPr lvl="0"/>
            <a:r>
              <a:rPr lang="zh-TW" altLang="zh-TW" dirty="0"/>
              <a:t>Rule 較為複雜，比 Nearest Neighbor 更好</a:t>
            </a:r>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87</a:t>
            </a:fld>
            <a:endParaRPr lang="zh-TW" altLang="en-US"/>
          </a:p>
        </p:txBody>
      </p:sp>
    </p:spTree>
    <p:extLst>
      <p:ext uri="{BB962C8B-B14F-4D97-AF65-F5344CB8AC3E}">
        <p14:creationId xmlns:p14="http://schemas.microsoft.com/office/powerpoint/2010/main" val="12038383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Another popular approach (e.g., TENT) uses entropy minimization on test inputs to make model predictions more confident.</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90</a:t>
            </a:fld>
            <a:endParaRPr lang="zh-TW" altLang="en-US"/>
          </a:p>
        </p:txBody>
      </p:sp>
    </p:spTree>
    <p:extLst>
      <p:ext uri="{BB962C8B-B14F-4D97-AF65-F5344CB8AC3E}">
        <p14:creationId xmlns:p14="http://schemas.microsoft.com/office/powerpoint/2010/main" val="22322596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prstClr val="black"/>
                </a:solidFill>
                <a:effectLst/>
                <a:uLnTx/>
                <a:uFillTx/>
                <a:latin typeface="Calibri" panose="020F0502020204030204"/>
                <a:ea typeface="+mn-ea"/>
                <a:cs typeface="+mn-cs"/>
              </a:rPr>
              <a:t>TTA</a:t>
            </a:r>
            <a:r>
              <a:rPr kumimoji="0" lang="zh-TW"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zh-TW" sz="1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zh-TW" alt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zh-TW" sz="1200" b="1" i="0" u="none" strike="noStrike" kern="1200" cap="none" spc="0" normalizeH="0" baseline="0" noProof="0" dirty="0">
                <a:ln>
                  <a:noFill/>
                </a:ln>
                <a:solidFill>
                  <a:prstClr val="black"/>
                </a:solidFill>
                <a:effectLst/>
                <a:uLnTx/>
                <a:uFillTx/>
                <a:latin typeface="Calibri" panose="020F0502020204030204"/>
                <a:ea typeface="+mn-ea"/>
                <a:cs typeface="+mn-cs"/>
              </a:rPr>
              <a:t>Testing Time Adaptation</a:t>
            </a:r>
            <a:endParaRPr kumimoji="0" lang="zh-TW" alt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92</a:t>
            </a:fld>
            <a:endParaRPr lang="zh-TW" altLang="en-US"/>
          </a:p>
        </p:txBody>
      </p:sp>
    </p:spTree>
    <p:extLst>
      <p:ext uri="{BB962C8B-B14F-4D97-AF65-F5344CB8AC3E}">
        <p14:creationId xmlns:p14="http://schemas.microsoft.com/office/powerpoint/2010/main" val="37949813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The noises include air conditioner (AC), airport announcement (AA), babble (BA), copy machine (CM), munching (MU), neighbors (NB), shutting door (SD), typing (TP), and vacuum cleaner (VC). We also apply Gaussian noise (GS)</a:t>
            </a:r>
            <a:r>
              <a:rPr lang="en-US" altLang="zh-TW" b="0" i="0" dirty="0">
                <a:solidFill>
                  <a:srgbClr val="000000"/>
                </a:solidFill>
                <a:effectLst/>
                <a:highlight>
                  <a:srgbClr val="FFFFFF"/>
                </a:highlight>
                <a:latin typeface="Lucida Grande"/>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u="none" strike="noStrike" dirty="0">
              <a:solidFill>
                <a:srgbClr val="000000"/>
              </a:solidFill>
              <a:effectLst/>
              <a:highlight>
                <a:srgbClr val="FFFFFF"/>
              </a:highlight>
              <a:latin typeface="Lucida Grande"/>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u="none" strike="noStrike" dirty="0">
                <a:effectLst/>
                <a:highlight>
                  <a:srgbClr val="FFFFFF"/>
                </a:highlight>
                <a:latin typeface="Lucida Grande"/>
                <a:hlinkClick r:id="rId3"/>
              </a:rPr>
              <a:t>Wei-Ping </a:t>
            </a:r>
            <a:r>
              <a:rPr lang="en-US" altLang="zh-TW" b="0" i="0" u="none" strike="noStrike" dirty="0" err="1">
                <a:effectLst/>
                <a:highlight>
                  <a:srgbClr val="FFFFFF"/>
                </a:highlight>
                <a:latin typeface="Lucida Grande"/>
                <a:hlinkClick r:id="rId3"/>
              </a:rPr>
              <a:t>Huang</a:t>
            </a:r>
            <a:r>
              <a:rPr lang="en-US" altLang="zh-TW" b="1" dirty="0" err="1">
                <a:solidFill>
                  <a:schemeClr val="dk1"/>
                </a:solidFill>
              </a:rPr>
              <a:t>Start</a:t>
            </a:r>
            <a:r>
              <a:rPr lang="en-US" altLang="zh-TW" b="1" dirty="0">
                <a:solidFill>
                  <a:schemeClr val="dk1"/>
                </a:solidFill>
              </a:rPr>
              <a:t> from source model: Pretrained wav2vec2.0 ASR</a:t>
            </a:r>
            <a:endParaRPr lang="en-US" altLang="zh-TW" b="1" dirty="0">
              <a:solidFill>
                <a:srgbClr val="6AA84F"/>
              </a:solidFill>
            </a:endParaRPr>
          </a:p>
          <a:p>
            <a:endParaRPr lang="en-US" altLang="zh-TW" b="1" i="0" dirty="0">
              <a:solidFill>
                <a:srgbClr val="494E52"/>
              </a:solidFill>
              <a:effectLst/>
              <a:highlight>
                <a:srgbClr val="FFFFFF"/>
              </a:highlight>
              <a:latin typeface="-apple-system"/>
            </a:endParaRPr>
          </a:p>
          <a:p>
            <a:endParaRPr lang="en-US" altLang="zh-TW" b="1" i="0" dirty="0">
              <a:solidFill>
                <a:srgbClr val="494E52"/>
              </a:solidFill>
              <a:effectLst/>
              <a:highlight>
                <a:srgbClr val="FFFFFF"/>
              </a:highlight>
              <a:latin typeface="-apple-system"/>
            </a:endParaRPr>
          </a:p>
          <a:p>
            <a:r>
              <a:rPr lang="en-US" altLang="zh-TW" b="1" i="0" dirty="0">
                <a:solidFill>
                  <a:srgbClr val="494E52"/>
                </a:solidFill>
                <a:effectLst/>
                <a:highlight>
                  <a:srgbClr val="FFFFFF"/>
                </a:highlight>
                <a:latin typeface="-apple-system"/>
              </a:rPr>
              <a:t>Continual Test-time Adaptation for End-to-end Speech Recognition on Noisy Speech</a:t>
            </a:r>
            <a:br>
              <a:rPr lang="en-US" altLang="zh-TW" dirty="0"/>
            </a:b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994048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dirty="0"/>
              <a:t>EATA [ICML 2022]</a:t>
            </a:r>
          </a:p>
          <a:p>
            <a:r>
              <a:rPr lang="zh-TW" altLang="zh-TW" u="sng" dirty="0">
                <a:hlinkClick r:id="rId3"/>
              </a:rPr>
              <a:t>https://arxiv.org/pdf/2204.02610</a:t>
            </a:r>
            <a:endParaRPr lang="zh-TW" altLang="zh-TW" dirty="0"/>
          </a:p>
          <a:p>
            <a:pPr lvl="0"/>
            <a:r>
              <a:rPr lang="zh-TW" altLang="zh-TW" dirty="0"/>
              <a:t>Anti-forgetting (L2 regularization with different weight importance, similar to EWC)</a:t>
            </a:r>
          </a:p>
          <a:p>
            <a:pPr lvl="0"/>
            <a:r>
              <a:rPr lang="zh-TW" altLang="zh-TW" dirty="0"/>
              <a:t>Sample weighting</a:t>
            </a:r>
          </a:p>
          <a:p>
            <a:r>
              <a:rPr lang="zh-TW" altLang="zh-TW" dirty="0"/>
              <a:t> </a:t>
            </a:r>
          </a:p>
          <a:p>
            <a:r>
              <a:rPr lang="zh-TW" altLang="zh-TW" dirty="0"/>
              <a:t>CoTTA [CVPR 2022]</a:t>
            </a:r>
          </a:p>
          <a:p>
            <a:r>
              <a:rPr lang="zh-TW" altLang="zh-TW" u="sng" dirty="0">
                <a:hlinkClick r:id="rId4"/>
              </a:rPr>
              <a:t>https://arxiv.org/abs/2203.13591</a:t>
            </a:r>
            <a:endParaRPr lang="zh-TW" altLang="zh-TW" dirty="0"/>
          </a:p>
          <a:p>
            <a:pPr lvl="0"/>
            <a:r>
              <a:rPr lang="zh-TW" altLang="zh-TW" dirty="0"/>
              <a:t>Teacher-student (EMA)</a:t>
            </a:r>
          </a:p>
          <a:p>
            <a:pPr lvl="0"/>
            <a:r>
              <a:rPr lang="zh-TW" altLang="zh-TW" dirty="0"/>
              <a:t>Pseudo labels from teacher</a:t>
            </a:r>
          </a:p>
          <a:p>
            <a:pPr lvl="0"/>
            <a:r>
              <a:rPr lang="zh-TW" altLang="zh-TW" dirty="0"/>
              <a:t>Model reset (reset partial, like 1% parameters at every iteration)</a:t>
            </a:r>
          </a:p>
          <a:p>
            <a:pPr lvl="0"/>
            <a:r>
              <a:rPr lang="zh-TW" altLang="zh-TW" dirty="0"/>
              <a:t>Evaluate on harder shifts</a:t>
            </a:r>
          </a:p>
          <a:p>
            <a:r>
              <a:rPr lang="zh-TW" altLang="zh-TW" dirty="0"/>
              <a:t> </a:t>
            </a:r>
          </a:p>
          <a:p>
            <a:r>
              <a:rPr lang="zh-TW" altLang="zh-TW" dirty="0"/>
              <a:t>SAR [ICLR 2023]</a:t>
            </a:r>
          </a:p>
          <a:p>
            <a:r>
              <a:rPr lang="zh-TW" altLang="zh-TW" u="sng" dirty="0">
                <a:hlinkClick r:id="rId5"/>
              </a:rPr>
              <a:t>https://arxiv.org/pdf/2302.12400</a:t>
            </a:r>
            <a:endParaRPr lang="zh-TW" altLang="zh-TW" dirty="0"/>
          </a:p>
          <a:p>
            <a:pPr lvl="0"/>
            <a:r>
              <a:rPr lang="zh-TW" altLang="zh-TW" dirty="0"/>
              <a:t>Sample weighting</a:t>
            </a:r>
          </a:p>
          <a:p>
            <a:pPr lvl="0"/>
            <a:r>
              <a:rPr lang="zh-TW" altLang="zh-TW" dirty="0"/>
              <a:t>Model reset (when condition is met)</a:t>
            </a:r>
          </a:p>
          <a:p>
            <a:pPr lvl="0"/>
            <a:r>
              <a:rPr lang="zh-TW" altLang="zh-TW" dirty="0"/>
              <a:t>Evaluate on harder shifts</a:t>
            </a:r>
          </a:p>
          <a:p>
            <a:r>
              <a:rPr lang="zh-TW" altLang="zh-TW" dirty="0"/>
              <a:t>RDumb: A simple approach that questions our progress in continual test-time adaptation [NeurIPS 2023]</a:t>
            </a:r>
          </a:p>
          <a:p>
            <a:r>
              <a:rPr lang="zh-TW" altLang="zh-TW" u="sng" dirty="0">
                <a:hlinkClick r:id="rId6"/>
              </a:rPr>
              <a:t>https://arxiv.org/abs/2306.05401</a:t>
            </a:r>
            <a:endParaRPr lang="zh-TW" altLang="zh-TW" dirty="0"/>
          </a:p>
          <a:p>
            <a:pPr lvl="0"/>
            <a:r>
              <a:rPr lang="zh-TW" altLang="zh-TW" dirty="0"/>
              <a:t>First to explicitly claim model reset at a fixed frequency is very strong</a:t>
            </a:r>
          </a:p>
          <a:p>
            <a:r>
              <a:rPr lang="zh-TW" altLang="zh-TW" dirty="0"/>
              <a:t> </a:t>
            </a:r>
          </a:p>
          <a:p>
            <a:r>
              <a:rPr lang="zh-TW" altLang="zh-TW" dirty="0"/>
              <a:t>REALM: Robust Entropy Adaptive Loss Minimization for Improved Single-Sample Test-Time Adaptation [WACV 2024]</a:t>
            </a:r>
          </a:p>
          <a:p>
            <a:r>
              <a:rPr lang="zh-TW" altLang="zh-TW" u="sng" dirty="0">
                <a:hlinkClick r:id="rId7"/>
              </a:rPr>
              <a:t>https://arxiv.org/abs/2309.03964</a:t>
            </a:r>
            <a:endParaRPr lang="zh-TW" altLang="zh-TW" dirty="0"/>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98</a:t>
            </a:fld>
            <a:endParaRPr lang="zh-TW" altLang="en-US"/>
          </a:p>
        </p:txBody>
      </p:sp>
    </p:spTree>
    <p:extLst>
      <p:ext uri="{BB962C8B-B14F-4D97-AF65-F5344CB8AC3E}">
        <p14:creationId xmlns:p14="http://schemas.microsoft.com/office/powerpoint/2010/main" val="5123012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99</a:t>
            </a:fld>
            <a:endParaRPr lang="zh-TW" altLang="en-US"/>
          </a:p>
        </p:txBody>
      </p:sp>
    </p:spTree>
    <p:extLst>
      <p:ext uri="{BB962C8B-B14F-4D97-AF65-F5344CB8AC3E}">
        <p14:creationId xmlns:p14="http://schemas.microsoft.com/office/powerpoint/2010/main" val="31436552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WER difference compared to the pre-trained model on CM domain over time. Data is smoothed by a window with a size of 100</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9574096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000000"/>
                </a:solidFill>
                <a:effectLst/>
                <a:highlight>
                  <a:srgbClr val="FFFFFF"/>
                </a:highlight>
                <a:latin typeface="Lucida Grande"/>
              </a:rPr>
              <a:t> </a:t>
            </a:r>
            <a:r>
              <a:rPr lang="en-US" altLang="zh-TW" b="0" i="0" u="none" strike="noStrike" dirty="0">
                <a:effectLst/>
                <a:highlight>
                  <a:srgbClr val="FFFFFF"/>
                </a:highlight>
                <a:latin typeface="Lucida Grande"/>
                <a:hlinkClick r:id="rId3"/>
              </a:rPr>
              <a:t>Wei-Ping Huang</a:t>
            </a:r>
            <a:endParaRPr lang="en-US" altLang="zh-TW" b="1" i="0" dirty="0">
              <a:solidFill>
                <a:srgbClr val="494E52"/>
              </a:solidFill>
              <a:effectLst/>
              <a:highlight>
                <a:srgbClr val="FFFFFF"/>
              </a:highlight>
              <a:latin typeface="-apple-system"/>
            </a:endParaRPr>
          </a:p>
          <a:p>
            <a:endParaRPr lang="en-US" altLang="zh-TW" b="1" i="0" dirty="0">
              <a:solidFill>
                <a:srgbClr val="494E52"/>
              </a:solidFill>
              <a:effectLst/>
              <a:highlight>
                <a:srgbClr val="FFFFFF"/>
              </a:highlight>
              <a:latin typeface="-apple-system"/>
            </a:endParaRPr>
          </a:p>
          <a:p>
            <a:r>
              <a:rPr lang="en-US" altLang="zh-TW" b="1" i="0" dirty="0">
                <a:solidFill>
                  <a:srgbClr val="494E52"/>
                </a:solidFill>
                <a:effectLst/>
                <a:highlight>
                  <a:srgbClr val="FFFFFF"/>
                </a:highlight>
                <a:latin typeface="-apple-system"/>
              </a:rPr>
              <a:t>Continual Test-time Adaptation for End-to-end Speech Recognition on Noisy Speech</a:t>
            </a:r>
            <a:br>
              <a:rPr lang="en-US" altLang="zh-TW" dirty="0"/>
            </a:b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719090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局部性 </a:t>
            </a:r>
            <a:r>
              <a:rPr lang="en-US" altLang="zh-TW" b="1" dirty="0"/>
              <a:t>(Locality)</a:t>
            </a:r>
            <a:r>
              <a:rPr lang="zh-TW" altLang="en-US" dirty="0"/>
              <a:t>：編輯必須是「外科手術式」的。它不能對模型在「無關」輸入上的行為產生負面影響 。這種負面影響被稱為「漣漪效應」（</a:t>
            </a:r>
            <a:r>
              <a:rPr lang="en-US" altLang="zh-TW" dirty="0"/>
              <a:t>Ripple Effects</a:t>
            </a:r>
            <a:r>
              <a:rPr lang="zh-TW" altLang="en-US" dirty="0"/>
              <a:t>），是評估編輯是否乾淨的關鍵指標。   </a:t>
            </a:r>
          </a:p>
          <a:p>
            <a:br>
              <a:rPr lang="zh-TW" altLang="en-US" dirty="0"/>
            </a:br>
            <a:endParaRPr lang="zh-TW" altLang="en-US" dirty="0"/>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14</a:t>
            </a:fld>
            <a:endParaRPr lang="zh-TW" altLang="en-US"/>
          </a:p>
        </p:txBody>
      </p:sp>
    </p:spTree>
    <p:extLst>
      <p:ext uri="{BB962C8B-B14F-4D97-AF65-F5344CB8AC3E}">
        <p14:creationId xmlns:p14="http://schemas.microsoft.com/office/powerpoint/2010/main" val="42152474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i="0" dirty="0">
                <a:solidFill>
                  <a:srgbClr val="000000"/>
                </a:solidFill>
                <a:effectLst/>
                <a:highlight>
                  <a:srgbClr val="FFFFFF"/>
                </a:highlight>
                <a:latin typeface="Lucida Grande"/>
              </a:rPr>
              <a:t> </a:t>
            </a:r>
            <a:r>
              <a:rPr lang="en-US" altLang="zh-TW" b="0" i="0" u="none" strike="noStrike" dirty="0">
                <a:effectLst/>
                <a:highlight>
                  <a:srgbClr val="FFFFFF"/>
                </a:highlight>
                <a:latin typeface="Lucida Grande"/>
                <a:hlinkClick r:id="rId3"/>
              </a:rPr>
              <a:t>Wei-Ping </a:t>
            </a:r>
            <a:r>
              <a:rPr lang="en-US" altLang="zh-TW" b="0" i="0" u="none" strike="noStrike" dirty="0" err="1">
                <a:effectLst/>
                <a:highlight>
                  <a:srgbClr val="FFFFFF"/>
                </a:highlight>
                <a:latin typeface="Lucida Grande"/>
                <a:hlinkClick r:id="rId3"/>
              </a:rPr>
              <a:t>Huang</a:t>
            </a:r>
            <a:r>
              <a:rPr lang="en-US" altLang="zh-TW" b="1" dirty="0" err="1">
                <a:solidFill>
                  <a:schemeClr val="dk1"/>
                </a:solidFill>
              </a:rPr>
              <a:t>Start</a:t>
            </a:r>
            <a:r>
              <a:rPr lang="en-US" altLang="zh-TW" b="1" dirty="0">
                <a:solidFill>
                  <a:schemeClr val="dk1"/>
                </a:solidFill>
              </a:rPr>
              <a:t> from source model: Pretrained wav2vec2.0 ASR</a:t>
            </a:r>
            <a:endParaRPr lang="en-US" altLang="zh-TW" b="1" dirty="0">
              <a:solidFill>
                <a:srgbClr val="6AA84F"/>
              </a:solidFill>
            </a:endParaRPr>
          </a:p>
          <a:p>
            <a:endParaRPr lang="en-US" altLang="zh-TW" b="1" i="0" dirty="0">
              <a:solidFill>
                <a:srgbClr val="494E52"/>
              </a:solidFill>
              <a:effectLst/>
              <a:highlight>
                <a:srgbClr val="FFFFFF"/>
              </a:highlight>
              <a:latin typeface="-apple-system"/>
            </a:endParaRPr>
          </a:p>
          <a:p>
            <a:endParaRPr lang="en-US" altLang="zh-TW" b="1" i="0" dirty="0">
              <a:solidFill>
                <a:srgbClr val="494E52"/>
              </a:solidFill>
              <a:effectLst/>
              <a:highlight>
                <a:srgbClr val="FFFFFF"/>
              </a:highlight>
              <a:latin typeface="-apple-system"/>
            </a:endParaRPr>
          </a:p>
          <a:p>
            <a:r>
              <a:rPr lang="en-US" altLang="zh-TW" b="1" i="0" dirty="0">
                <a:solidFill>
                  <a:srgbClr val="494E52"/>
                </a:solidFill>
                <a:effectLst/>
                <a:highlight>
                  <a:srgbClr val="FFFFFF"/>
                </a:highlight>
                <a:latin typeface="-apple-system"/>
              </a:rPr>
              <a:t>Continual Test-time Adaptation for End-to-end Speech Recognition on Noisy Speech</a:t>
            </a:r>
            <a:br>
              <a:rPr lang="en-US" altLang="zh-TW" dirty="0"/>
            </a:b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5A3B1-482D-47E2-96D0-5A0D52A4F1FF}"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486355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34514-C76E-4017-AE53-71780699EDE1}"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978961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i="0" kern="1200" dirty="0">
                <a:solidFill>
                  <a:schemeClr val="tx1"/>
                </a:solidFill>
                <a:effectLst/>
                <a:latin typeface="+mn-lt"/>
                <a:ea typeface="+mn-ea"/>
                <a:cs typeface="+mn-cs"/>
              </a:rPr>
              <a:t>2025 </a:t>
            </a:r>
            <a:r>
              <a:rPr lang="zh-TW" altLang="en-US" sz="1200" b="1" i="0" kern="1200" dirty="0">
                <a:solidFill>
                  <a:schemeClr val="tx1"/>
                </a:solidFill>
                <a:effectLst/>
                <a:latin typeface="+mn-lt"/>
                <a:ea typeface="+mn-ea"/>
                <a:cs typeface="+mn-cs"/>
              </a:rPr>
              <a:t>年的</a:t>
            </a:r>
            <a:r>
              <a:rPr lang="en-US" altLang="zh-TW" sz="1200" b="1" i="0" kern="1200" dirty="0">
                <a:solidFill>
                  <a:schemeClr val="tx1"/>
                </a:solidFill>
                <a:effectLst/>
                <a:latin typeface="+mn-lt"/>
                <a:ea typeface="+mn-ea"/>
                <a:cs typeface="+mn-cs"/>
              </a:rPr>
              <a:t>SOTA</a:t>
            </a:r>
            <a:r>
              <a:rPr lang="zh-TW" altLang="en-US" sz="1200" b="1" i="0" kern="1200" dirty="0">
                <a:solidFill>
                  <a:schemeClr val="tx1"/>
                </a:solidFill>
                <a:effectLst/>
                <a:latin typeface="+mn-lt"/>
                <a:ea typeface="+mn-ea"/>
                <a:cs typeface="+mn-cs"/>
              </a:rPr>
              <a:t>替代方案：</a:t>
            </a:r>
            <a:r>
              <a:rPr lang="zh-TW" altLang="en-US" sz="1200" b="0" i="0" kern="1200" dirty="0">
                <a:solidFill>
                  <a:schemeClr val="tx1"/>
                </a:solidFill>
                <a:effectLst/>
                <a:latin typeface="+mn-lt"/>
                <a:ea typeface="+mn-ea"/>
                <a:cs typeface="+mn-cs"/>
              </a:rPr>
              <a:t> 在考慮微調之前，應優先窮盡以下「輕量級」技術。這些技術迭代速度快、成本低，且更符合快速發展的 </a:t>
            </a:r>
            <a:r>
              <a:rPr lang="en-US" altLang="zh-TW" sz="1200" b="0" i="0" kern="1200" dirty="0">
                <a:solidFill>
                  <a:schemeClr val="tx1"/>
                </a:solidFill>
                <a:effectLst/>
                <a:latin typeface="+mn-lt"/>
                <a:ea typeface="+mn-ea"/>
                <a:cs typeface="+mn-cs"/>
              </a:rPr>
              <a:t>AI </a:t>
            </a:r>
            <a:r>
              <a:rPr lang="zh-TW" altLang="en-US" sz="1200" b="0" i="0" kern="1200" dirty="0">
                <a:solidFill>
                  <a:schemeClr val="tx1"/>
                </a:solidFill>
                <a:effectLst/>
                <a:latin typeface="+mn-lt"/>
                <a:ea typeface="+mn-ea"/>
                <a:cs typeface="+mn-cs"/>
              </a:rPr>
              <a:t>生態 ：   </a:t>
            </a:r>
          </a:p>
          <a:p>
            <a:r>
              <a:rPr lang="zh-TW" altLang="en-US" sz="1200" b="1" i="0" kern="1200" dirty="0">
                <a:solidFill>
                  <a:schemeClr val="tx1"/>
                </a:solidFill>
                <a:effectLst/>
                <a:latin typeface="+mn-lt"/>
                <a:ea typeface="+mn-ea"/>
                <a:cs typeface="+mn-cs"/>
              </a:rPr>
              <a:t>檢索增強生成（</a:t>
            </a:r>
            <a:r>
              <a:rPr lang="en-US" altLang="zh-TW" sz="1200" b="1" i="0" kern="1200" dirty="0">
                <a:solidFill>
                  <a:schemeClr val="tx1"/>
                </a:solidFill>
                <a:effectLst/>
                <a:latin typeface="+mn-lt"/>
                <a:ea typeface="+mn-ea"/>
                <a:cs typeface="+mn-cs"/>
              </a:rPr>
              <a:t>RAG</a:t>
            </a:r>
            <a:r>
              <a:rPr lang="zh-TW" altLang="en-US" sz="1200" b="1"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利用 </a:t>
            </a:r>
            <a:r>
              <a:rPr lang="en-US" altLang="zh-TW" sz="1200" b="0" i="0" kern="1200" dirty="0">
                <a:solidFill>
                  <a:schemeClr val="tx1"/>
                </a:solidFill>
                <a:effectLst/>
                <a:latin typeface="+mn-lt"/>
                <a:ea typeface="+mn-ea"/>
                <a:cs typeface="+mn-cs"/>
              </a:rPr>
              <a:t>RAG </a:t>
            </a:r>
            <a:r>
              <a:rPr lang="zh-TW" altLang="en-US" sz="1200" b="0" i="0" kern="1200" dirty="0">
                <a:solidFill>
                  <a:schemeClr val="tx1"/>
                </a:solidFill>
                <a:effectLst/>
                <a:latin typeface="+mn-lt"/>
                <a:ea typeface="+mn-ea"/>
                <a:cs typeface="+mn-cs"/>
              </a:rPr>
              <a:t>將即時的、專有的外部知識（如企業知識庫）注入模型上下文，解決模型的「知識獲取」問題。</a:t>
            </a:r>
          </a:p>
          <a:p>
            <a:r>
              <a:rPr lang="zh-TW" altLang="en-US" sz="1200" b="1" i="0" kern="1200" dirty="0">
                <a:solidFill>
                  <a:schemeClr val="tx1"/>
                </a:solidFill>
                <a:effectLst/>
                <a:latin typeface="+mn-lt"/>
                <a:ea typeface="+mn-ea"/>
                <a:cs typeface="+mn-cs"/>
              </a:rPr>
              <a:t>進階提示工程（</a:t>
            </a:r>
            <a:r>
              <a:rPr lang="en-US" altLang="zh-TW" sz="1200" b="1" i="0" kern="1200" dirty="0">
                <a:solidFill>
                  <a:schemeClr val="tx1"/>
                </a:solidFill>
                <a:effectLst/>
                <a:latin typeface="+mn-lt"/>
                <a:ea typeface="+mn-ea"/>
                <a:cs typeface="+mn-cs"/>
              </a:rPr>
              <a:t>Advanced Prompt Engineering</a:t>
            </a:r>
            <a:r>
              <a:rPr lang="zh-TW" altLang="en-US" sz="1200" b="1"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使用如思維鏈（</a:t>
            </a:r>
            <a:r>
              <a:rPr lang="en-US" altLang="zh-TW" sz="1200" b="0" i="0" kern="1200" dirty="0">
                <a:solidFill>
                  <a:schemeClr val="tx1"/>
                </a:solidFill>
                <a:effectLst/>
                <a:latin typeface="+mn-lt"/>
                <a:ea typeface="+mn-ea"/>
                <a:cs typeface="+mn-cs"/>
              </a:rPr>
              <a:t>Chain-of-Thought, </a:t>
            </a:r>
            <a:r>
              <a:rPr lang="en-US" altLang="zh-TW" sz="1200" b="0" i="0" kern="1200" dirty="0" err="1">
                <a:solidFill>
                  <a:schemeClr val="tx1"/>
                </a:solidFill>
                <a:effectLst/>
                <a:latin typeface="+mn-lt"/>
                <a:ea typeface="+mn-ea"/>
                <a:cs typeface="+mn-cs"/>
              </a:rPr>
              <a:t>CoT</a:t>
            </a:r>
            <a:r>
              <a:rPr lang="zh-TW" altLang="en-US" sz="1200" b="0" i="0" kern="1200" dirty="0">
                <a:solidFill>
                  <a:schemeClr val="tx1"/>
                </a:solidFill>
                <a:effectLst/>
                <a:latin typeface="+mn-lt"/>
                <a:ea typeface="+mn-ea"/>
                <a:cs typeface="+mn-cs"/>
              </a:rPr>
              <a:t>）、任務分解（</a:t>
            </a:r>
            <a:r>
              <a:rPr lang="en-US" altLang="zh-TW" sz="1200" b="0" i="0" kern="1200" dirty="0">
                <a:solidFill>
                  <a:schemeClr val="tx1"/>
                </a:solidFill>
                <a:effectLst/>
                <a:latin typeface="+mn-lt"/>
                <a:ea typeface="+mn-ea"/>
                <a:cs typeface="+mn-cs"/>
              </a:rPr>
              <a:t>Task Decomposition</a:t>
            </a:r>
            <a:r>
              <a:rPr lang="zh-TW" altLang="en-US" sz="1200" b="0" i="0" kern="1200" dirty="0">
                <a:solidFill>
                  <a:schemeClr val="tx1"/>
                </a:solidFill>
                <a:effectLst/>
                <a:latin typeface="+mn-lt"/>
                <a:ea typeface="+mn-ea"/>
                <a:cs typeface="+mn-cs"/>
              </a:rPr>
              <a:t>）和路由（</a:t>
            </a:r>
            <a:r>
              <a:rPr lang="en-US" altLang="zh-TW" sz="1200" b="0" i="0" kern="1200" dirty="0">
                <a:solidFill>
                  <a:schemeClr val="tx1"/>
                </a:solidFill>
                <a:effectLst/>
                <a:latin typeface="+mn-lt"/>
                <a:ea typeface="+mn-ea"/>
                <a:cs typeface="+mn-cs"/>
              </a:rPr>
              <a:t>Routing</a:t>
            </a:r>
            <a:r>
              <a:rPr lang="zh-TW" altLang="en-US" sz="1200" b="0" i="0" kern="1200" dirty="0">
                <a:solidFill>
                  <a:schemeClr val="tx1"/>
                </a:solidFill>
                <a:effectLst/>
                <a:latin typeface="+mn-lt"/>
                <a:ea typeface="+mn-ea"/>
                <a:cs typeface="+mn-cs"/>
              </a:rPr>
              <a:t>）等技術，引導模型進行複雜推理。</a:t>
            </a:r>
          </a:p>
          <a:p>
            <a:r>
              <a:rPr lang="zh-TW" altLang="en-US" sz="1200" b="1" i="0" kern="1200" dirty="0">
                <a:solidFill>
                  <a:schemeClr val="tx1"/>
                </a:solidFill>
                <a:effectLst/>
                <a:latin typeface="+mn-lt"/>
                <a:ea typeface="+mn-ea"/>
                <a:cs typeface="+mn-cs"/>
              </a:rPr>
              <a:t>工具使用（</a:t>
            </a:r>
            <a:r>
              <a:rPr lang="en-US" altLang="zh-TW" sz="1200" b="1" i="0" kern="1200" dirty="0">
                <a:solidFill>
                  <a:schemeClr val="tx1"/>
                </a:solidFill>
                <a:effectLst/>
                <a:latin typeface="+mn-lt"/>
                <a:ea typeface="+mn-ea"/>
                <a:cs typeface="+mn-cs"/>
              </a:rPr>
              <a:t>Tool Use / Function Calling</a:t>
            </a:r>
            <a:r>
              <a:rPr lang="zh-TW" altLang="en-US" sz="1200" b="1"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賦予模型調用外部 </a:t>
            </a:r>
            <a:r>
              <a:rPr lang="en-US" altLang="zh-TW" sz="1200" b="0" i="0" kern="1200" dirty="0">
                <a:solidFill>
                  <a:schemeClr val="tx1"/>
                </a:solidFill>
                <a:effectLst/>
                <a:latin typeface="+mn-lt"/>
                <a:ea typeface="+mn-ea"/>
                <a:cs typeface="+mn-cs"/>
              </a:rPr>
              <a:t>API</a:t>
            </a:r>
            <a:r>
              <a:rPr lang="zh-TW" altLang="en-US" sz="1200" b="0" i="0" kern="1200" dirty="0">
                <a:solidFill>
                  <a:schemeClr val="tx1"/>
                </a:solidFill>
                <a:effectLst/>
                <a:latin typeface="+mn-lt"/>
                <a:ea typeface="+mn-ea"/>
                <a:cs typeface="+mn-cs"/>
              </a:rPr>
              <a:t>、查詢資料庫或執行程式碼的能力，擴展其功能邊界 。 </a:t>
            </a:r>
          </a:p>
          <a:p>
            <a:endParaRPr lang="zh-TW" altLang="en-US" dirty="0"/>
          </a:p>
        </p:txBody>
      </p:sp>
      <p:sp>
        <p:nvSpPr>
          <p:cNvPr id="4" name="投影片編號版面配置區 3"/>
          <p:cNvSpPr>
            <a:spLocks noGrp="1"/>
          </p:cNvSpPr>
          <p:nvPr>
            <p:ph type="sldNum" sz="quarter" idx="5"/>
          </p:nvPr>
        </p:nvSpPr>
        <p:spPr/>
        <p:txBody>
          <a:bodyPr/>
          <a:lstStyle/>
          <a:p>
            <a:fld id="{8700A2BB-A671-411A-A2FD-5842F392E475}" type="slidenum">
              <a:rPr lang="zh-TW" altLang="en-US" smtClean="0"/>
              <a:t>17</a:t>
            </a:fld>
            <a:endParaRPr lang="zh-TW" altLang="en-US"/>
          </a:p>
        </p:txBody>
      </p:sp>
    </p:spTree>
    <p:extLst>
      <p:ext uri="{BB962C8B-B14F-4D97-AF65-F5344CB8AC3E}">
        <p14:creationId xmlns:p14="http://schemas.microsoft.com/office/powerpoint/2010/main" val="1938554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 </a:t>
            </a:r>
            <a:r>
              <a:rPr lang="en-US" altLang="zh-TW" dirty="0" err="1"/>
              <a:t>incontext</a:t>
            </a:r>
            <a:r>
              <a:rPr lang="en-US" altLang="zh-TW" dirty="0"/>
              <a:t> knowledge editing (IKE),</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534514-C76E-4017-AE53-71780699EDE1}"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921203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41BC52-59F1-EC7B-4BBD-78BB82742ACC}"/>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3752AF53-8057-2A83-6CDC-7E8005AD3D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561E1093-2692-65FE-3025-1208E11B8D68}"/>
              </a:ext>
            </a:extLst>
          </p:cNvPr>
          <p:cNvSpPr>
            <a:spLocks noGrp="1"/>
          </p:cNvSpPr>
          <p:nvPr>
            <p:ph type="dt" sz="half" idx="10"/>
          </p:nvPr>
        </p:nvSpPr>
        <p:spPr/>
        <p:txBody>
          <a:bodyPr/>
          <a:lstStyle/>
          <a:p>
            <a:fld id="{0BDA9BDF-0C52-45BC-B184-C7CC6E56AAC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1AC53A87-CEF0-38F7-8000-560FB93D6D1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A357A96-F2BE-26CB-1C26-26BC24969543}"/>
              </a:ext>
            </a:extLst>
          </p:cNvPr>
          <p:cNvSpPr>
            <a:spLocks noGrp="1"/>
          </p:cNvSpPr>
          <p:nvPr>
            <p:ph type="sldNum" sz="quarter" idx="12"/>
          </p:nvPr>
        </p:nvSpPr>
        <p:spPr/>
        <p:txBody>
          <a:body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42353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614282-9FD4-8519-66B2-9F2832A0C36C}"/>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A9FB6CD9-2BC1-BA4F-F0CA-901B210D9751}"/>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C5AE786-53CE-484E-D5DA-A0E4E57BD6F8}"/>
              </a:ext>
            </a:extLst>
          </p:cNvPr>
          <p:cNvSpPr>
            <a:spLocks noGrp="1"/>
          </p:cNvSpPr>
          <p:nvPr>
            <p:ph type="dt" sz="half" idx="10"/>
          </p:nvPr>
        </p:nvSpPr>
        <p:spPr/>
        <p:txBody>
          <a:bodyPr/>
          <a:lstStyle/>
          <a:p>
            <a:fld id="{0BDA9BDF-0C52-45BC-B184-C7CC6E56AAC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B1144757-C20F-AD0A-C1A3-72C16A9A3CC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18647DF-EAF7-3BA2-67A5-B30A2DE2931A}"/>
              </a:ext>
            </a:extLst>
          </p:cNvPr>
          <p:cNvSpPr>
            <a:spLocks noGrp="1"/>
          </p:cNvSpPr>
          <p:nvPr>
            <p:ph type="sldNum" sz="quarter" idx="12"/>
          </p:nvPr>
        </p:nvSpPr>
        <p:spPr/>
        <p:txBody>
          <a:body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228909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A2F496F7-500C-E970-35F8-8F92D7129364}"/>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884A6022-A30B-4673-781A-93D57A27D788}"/>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47AE5A0-F9E7-DA82-E97D-45505C99122A}"/>
              </a:ext>
            </a:extLst>
          </p:cNvPr>
          <p:cNvSpPr>
            <a:spLocks noGrp="1"/>
          </p:cNvSpPr>
          <p:nvPr>
            <p:ph type="dt" sz="half" idx="10"/>
          </p:nvPr>
        </p:nvSpPr>
        <p:spPr/>
        <p:txBody>
          <a:bodyPr/>
          <a:lstStyle/>
          <a:p>
            <a:fld id="{0BDA9BDF-0C52-45BC-B184-C7CC6E56AAC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DA285804-2D76-1DA1-F333-C1F894F8031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2374BD7-E83D-7594-9ECD-0F0EDF9C5A9C}"/>
              </a:ext>
            </a:extLst>
          </p:cNvPr>
          <p:cNvSpPr>
            <a:spLocks noGrp="1"/>
          </p:cNvSpPr>
          <p:nvPr>
            <p:ph type="sldNum" sz="quarter" idx="12"/>
          </p:nvPr>
        </p:nvSpPr>
        <p:spPr/>
        <p:txBody>
          <a:body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3748767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AE21F0-1A42-7666-A615-0AA588F8A32A}"/>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8EFBE3E1-80C7-F89E-E84B-F33F849BB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D5721FD1-A27A-401E-E079-D8CAC882EB14}"/>
              </a:ext>
            </a:extLst>
          </p:cNvPr>
          <p:cNvSpPr>
            <a:spLocks noGrp="1"/>
          </p:cNvSpPr>
          <p:nvPr>
            <p:ph type="dt" sz="half" idx="10"/>
          </p:nvPr>
        </p:nvSpPr>
        <p:spPr/>
        <p:txBody>
          <a:bodyPr/>
          <a:lstStyle/>
          <a:p>
            <a:fld id="{A1FAE0FB-6ACF-47AD-BE70-A2307B8ED01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DEAE98B5-20A6-E6FF-7AEE-93604EFB51A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CA2BE91-D92D-1851-7189-98B963CFE724}"/>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1740018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2136DE-65AB-18C2-1F30-E64BB242E01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EBAF73C3-CEB3-BD7D-C19D-432A2A13171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0FF29E9-16DB-653E-B2FF-101C7DE8230E}"/>
              </a:ext>
            </a:extLst>
          </p:cNvPr>
          <p:cNvSpPr>
            <a:spLocks noGrp="1"/>
          </p:cNvSpPr>
          <p:nvPr>
            <p:ph type="dt" sz="half" idx="10"/>
          </p:nvPr>
        </p:nvSpPr>
        <p:spPr/>
        <p:txBody>
          <a:bodyPr/>
          <a:lstStyle/>
          <a:p>
            <a:fld id="{A1FAE0FB-6ACF-47AD-BE70-A2307B8ED01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7B7163CE-A992-ADB8-480E-FE08D82AA99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05A3166-53A9-A0BD-C555-C90C9E7E6F86}"/>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2797258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C69416-0B69-BB1A-4200-5EDE1AF4F895}"/>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2E165014-337C-B922-30EA-38E0C53554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1B8EA57E-95E2-1BC9-B6D4-F2D13EB97F6A}"/>
              </a:ext>
            </a:extLst>
          </p:cNvPr>
          <p:cNvSpPr>
            <a:spLocks noGrp="1"/>
          </p:cNvSpPr>
          <p:nvPr>
            <p:ph type="dt" sz="half" idx="10"/>
          </p:nvPr>
        </p:nvSpPr>
        <p:spPr/>
        <p:txBody>
          <a:bodyPr/>
          <a:lstStyle/>
          <a:p>
            <a:fld id="{A1FAE0FB-6ACF-47AD-BE70-A2307B8ED01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205EEC70-59AF-7ED0-0DA9-C46D0C4CDC00}"/>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2A33675-D863-2CD4-0094-B112EA47DF57}"/>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4154781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F1EA81-8AB3-692B-3FFF-C5199D8C934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7D78CFD-98E3-79B8-1643-538DEE2C21D7}"/>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ED62640-034D-0785-EBA5-44BF9A17419C}"/>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7286C13D-AAB6-0115-950C-91EF97A7502B}"/>
              </a:ext>
            </a:extLst>
          </p:cNvPr>
          <p:cNvSpPr>
            <a:spLocks noGrp="1"/>
          </p:cNvSpPr>
          <p:nvPr>
            <p:ph type="dt" sz="half" idx="10"/>
          </p:nvPr>
        </p:nvSpPr>
        <p:spPr/>
        <p:txBody>
          <a:bodyPr/>
          <a:lstStyle/>
          <a:p>
            <a:fld id="{A1FAE0FB-6ACF-47AD-BE70-A2307B8ED01B}"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BB9AED25-DDFD-CEF0-4F37-E0CB49EEE84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60E5963-7A9B-E3B9-C24B-BB8EFA57158C}"/>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3472502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A7A67D-60D6-4564-210A-3FC9C7D6CAC2}"/>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C06AD3D-A38E-0A2B-8F13-3F3EF6F6E2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F3023790-122C-9E26-0CF0-40D04C8E4FA1}"/>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30A6462A-BBBC-BDBF-1C6D-32ECC4AD76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2B860B1C-4C35-4C9F-0E08-112F8A620F21}"/>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41C5F12D-6FF7-8E06-544C-C4928AC4B4CF}"/>
              </a:ext>
            </a:extLst>
          </p:cNvPr>
          <p:cNvSpPr>
            <a:spLocks noGrp="1"/>
          </p:cNvSpPr>
          <p:nvPr>
            <p:ph type="dt" sz="half" idx="10"/>
          </p:nvPr>
        </p:nvSpPr>
        <p:spPr/>
        <p:txBody>
          <a:bodyPr/>
          <a:lstStyle/>
          <a:p>
            <a:fld id="{A1FAE0FB-6ACF-47AD-BE70-A2307B8ED01B}" type="datetimeFigureOut">
              <a:rPr lang="zh-TW" altLang="en-US" smtClean="0"/>
              <a:t>2025/11/29</a:t>
            </a:fld>
            <a:endParaRPr lang="zh-TW" altLang="en-US"/>
          </a:p>
        </p:txBody>
      </p:sp>
      <p:sp>
        <p:nvSpPr>
          <p:cNvPr id="8" name="頁尾版面配置區 7">
            <a:extLst>
              <a:ext uri="{FF2B5EF4-FFF2-40B4-BE49-F238E27FC236}">
                <a16:creationId xmlns:a16="http://schemas.microsoft.com/office/drawing/2014/main" id="{E5B1CE6E-74F3-4671-79B9-22196E6DAD7F}"/>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5F118C74-D17E-2957-BC92-631CAA8F2F2B}"/>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1221958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A469C5-0F0A-D184-E16D-3D132282C4B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56616DD2-AEE4-EF9C-E1D8-48C59E887D44}"/>
              </a:ext>
            </a:extLst>
          </p:cNvPr>
          <p:cNvSpPr>
            <a:spLocks noGrp="1"/>
          </p:cNvSpPr>
          <p:nvPr>
            <p:ph type="dt" sz="half" idx="10"/>
          </p:nvPr>
        </p:nvSpPr>
        <p:spPr/>
        <p:txBody>
          <a:bodyPr/>
          <a:lstStyle/>
          <a:p>
            <a:fld id="{A1FAE0FB-6ACF-47AD-BE70-A2307B8ED01B}" type="datetimeFigureOut">
              <a:rPr lang="zh-TW" altLang="en-US" smtClean="0"/>
              <a:t>2025/11/29</a:t>
            </a:fld>
            <a:endParaRPr lang="zh-TW" altLang="en-US"/>
          </a:p>
        </p:txBody>
      </p:sp>
      <p:sp>
        <p:nvSpPr>
          <p:cNvPr id="4" name="頁尾版面配置區 3">
            <a:extLst>
              <a:ext uri="{FF2B5EF4-FFF2-40B4-BE49-F238E27FC236}">
                <a16:creationId xmlns:a16="http://schemas.microsoft.com/office/drawing/2014/main" id="{9F9133CA-F5E5-6FCE-B2FC-4A379AA2CBE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F27C5A58-5CE1-86FF-FF79-06DA475A157D}"/>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803902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5AEC2B5-30A1-DC1B-19A1-B0A9F0D1239F}"/>
              </a:ext>
            </a:extLst>
          </p:cNvPr>
          <p:cNvSpPr>
            <a:spLocks noGrp="1"/>
          </p:cNvSpPr>
          <p:nvPr>
            <p:ph type="dt" sz="half" idx="10"/>
          </p:nvPr>
        </p:nvSpPr>
        <p:spPr/>
        <p:txBody>
          <a:bodyPr/>
          <a:lstStyle/>
          <a:p>
            <a:fld id="{A1FAE0FB-6ACF-47AD-BE70-A2307B8ED01B}" type="datetimeFigureOut">
              <a:rPr lang="zh-TW" altLang="en-US" smtClean="0"/>
              <a:t>2025/11/29</a:t>
            </a:fld>
            <a:endParaRPr lang="zh-TW" altLang="en-US"/>
          </a:p>
        </p:txBody>
      </p:sp>
      <p:sp>
        <p:nvSpPr>
          <p:cNvPr id="3" name="頁尾版面配置區 2">
            <a:extLst>
              <a:ext uri="{FF2B5EF4-FFF2-40B4-BE49-F238E27FC236}">
                <a16:creationId xmlns:a16="http://schemas.microsoft.com/office/drawing/2014/main" id="{20FF56F6-64C2-47E0-119B-3FFBFCD5F44F}"/>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B42C5DE1-8C27-D79B-DD9B-C8E26AB2E5EC}"/>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3222595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F85C78-07E7-199E-28B8-06808D768BD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F7630D3B-1CD7-A935-D25B-90129B56EA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33543405-8B48-BB83-DA06-9C3B9EFE13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5FB94AE3-2226-6AC6-47D7-242DAEDBCF18}"/>
              </a:ext>
            </a:extLst>
          </p:cNvPr>
          <p:cNvSpPr>
            <a:spLocks noGrp="1"/>
          </p:cNvSpPr>
          <p:nvPr>
            <p:ph type="dt" sz="half" idx="10"/>
          </p:nvPr>
        </p:nvSpPr>
        <p:spPr/>
        <p:txBody>
          <a:bodyPr/>
          <a:lstStyle/>
          <a:p>
            <a:fld id="{A1FAE0FB-6ACF-47AD-BE70-A2307B8ED01B}"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5CEB6367-F09F-2B14-4491-E766F21D95C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FB61A3B-2566-2492-D45A-4934781ADE4E}"/>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185686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0E7340-4786-543E-5CF4-70AAF9CA3EF8}"/>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92025DB-0F64-C922-09AB-0DA865D6EDD4}"/>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85D0C8C-CA40-3001-114A-BE04621BCE83}"/>
              </a:ext>
            </a:extLst>
          </p:cNvPr>
          <p:cNvSpPr>
            <a:spLocks noGrp="1"/>
          </p:cNvSpPr>
          <p:nvPr>
            <p:ph type="dt" sz="half" idx="10"/>
          </p:nvPr>
        </p:nvSpPr>
        <p:spPr/>
        <p:txBody>
          <a:bodyPr/>
          <a:lstStyle/>
          <a:p>
            <a:fld id="{0BDA9BDF-0C52-45BC-B184-C7CC6E56AAC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34063F9C-8A9A-3DE3-5575-CD56FF25181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1841C54-254A-51A3-F931-5D5144597B5D}"/>
              </a:ext>
            </a:extLst>
          </p:cNvPr>
          <p:cNvSpPr>
            <a:spLocks noGrp="1"/>
          </p:cNvSpPr>
          <p:nvPr>
            <p:ph type="sldNum" sz="quarter" idx="12"/>
          </p:nvPr>
        </p:nvSpPr>
        <p:spPr/>
        <p:txBody>
          <a:body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3942874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9BD006-B471-8A7D-47F5-538D6ADB913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0F34830D-0BC2-2E06-5A86-A7B2735872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6255B37-3C79-8012-AE67-E06E4F0A1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DC8500C8-B288-2EC7-6E56-4BF002E7A0EA}"/>
              </a:ext>
            </a:extLst>
          </p:cNvPr>
          <p:cNvSpPr>
            <a:spLocks noGrp="1"/>
          </p:cNvSpPr>
          <p:nvPr>
            <p:ph type="dt" sz="half" idx="10"/>
          </p:nvPr>
        </p:nvSpPr>
        <p:spPr/>
        <p:txBody>
          <a:bodyPr/>
          <a:lstStyle/>
          <a:p>
            <a:fld id="{A1FAE0FB-6ACF-47AD-BE70-A2307B8ED01B}"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31185283-71A4-8178-054A-CC5D88DB92B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1215823-10AE-2B22-C634-1694BB652F5A}"/>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2796131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3CBEA8-7F14-03E4-E19C-DBCD4C487217}"/>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0AE4217D-7814-3E55-58E7-A4F3B1036665}"/>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F7D9966-3B83-355D-62FA-843E3FF9AEC3}"/>
              </a:ext>
            </a:extLst>
          </p:cNvPr>
          <p:cNvSpPr>
            <a:spLocks noGrp="1"/>
          </p:cNvSpPr>
          <p:nvPr>
            <p:ph type="dt" sz="half" idx="10"/>
          </p:nvPr>
        </p:nvSpPr>
        <p:spPr/>
        <p:txBody>
          <a:bodyPr/>
          <a:lstStyle/>
          <a:p>
            <a:fld id="{A1FAE0FB-6ACF-47AD-BE70-A2307B8ED01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F4039F43-AD0B-7710-9631-73D27B0AF85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AFE066F-AA83-21C5-EF4F-7B25BE157999}"/>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3075380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B023AF6-07EF-BE12-DB55-54F4203B08D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00C5B5BF-A15D-A07D-0273-DD1EFC811063}"/>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7EF8154-00B1-F77A-BAFB-4F4B8AE35A85}"/>
              </a:ext>
            </a:extLst>
          </p:cNvPr>
          <p:cNvSpPr>
            <a:spLocks noGrp="1"/>
          </p:cNvSpPr>
          <p:nvPr>
            <p:ph type="dt" sz="half" idx="10"/>
          </p:nvPr>
        </p:nvSpPr>
        <p:spPr/>
        <p:txBody>
          <a:bodyPr/>
          <a:lstStyle/>
          <a:p>
            <a:fld id="{A1FAE0FB-6ACF-47AD-BE70-A2307B8ED01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CA731C01-A8FE-867F-AA22-754DBC6B030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0EA4693-5907-68FC-DA7C-83F5FF3D65AB}"/>
              </a:ext>
            </a:extLst>
          </p:cNvPr>
          <p:cNvSpPr>
            <a:spLocks noGrp="1"/>
          </p:cNvSpPr>
          <p:nvPr>
            <p:ph type="sldNum" sz="quarter" idx="12"/>
          </p:nvPr>
        </p:nvSpPr>
        <p:spPr/>
        <p:txBody>
          <a:body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1651556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880A0A-4638-29E7-B1CC-B68033EF22B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2BB91FFC-ED46-5BF9-AB39-29DAB653A8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5C95B52A-DCD5-8EF0-96EA-7A58CAA5602D}"/>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28F76D88-2EB3-D578-BD72-2AF65045A0A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AA9F6A6-6F2C-1378-9031-53650B4D27C3}"/>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1327289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529D2B-C6B3-FBF5-345A-45A5A45330C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6DF120F-57E4-AF84-2F2D-E520CF209415}"/>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19E8B2E-6A23-7E08-F5AB-9E9F67DB74CA}"/>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39007D0C-85D3-31C3-E00A-DAE5527FB5B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4CC7D96-3C46-1496-9F7A-99B89E435CD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12648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916948-892D-EDFA-5C53-C7A58920D84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5EA20219-71FD-9873-B85A-E296DC0980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2290585A-4F96-93B8-D79E-AA73271152E2}"/>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2B89C96A-FB8A-1CA9-C446-D9D97273B1F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5408C4B-0FA1-0AED-1586-15BC73EDBAFB}"/>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4175221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B6846B-CD4D-062A-D22B-FE498F37AB9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4570DC9-981C-593E-D85D-6A9EC59BFA0C}"/>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B0DD4F01-13A4-6D70-FAF7-A120D36810CD}"/>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37AD2426-5145-3647-FD00-E7A99EEC8650}"/>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6DF99E50-C1A0-8E26-F039-25BB7775CF5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4533F01-2861-665E-C634-E26063C20F7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383762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E04B03-4CA7-925B-A5AA-779577834EF6}"/>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F5D898B-E09F-BB0C-D50A-8D86396AAE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F56D502C-AFFF-413D-27E5-B59F5B7C7751}"/>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8E8FD5B5-31FF-D6E8-6F27-E1FFC45F62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95530CCF-8342-5144-B7A4-2D61C9968CC8}"/>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34D19DB3-D356-AF07-2B08-F675DF7FA81B}"/>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8" name="頁尾版面配置區 7">
            <a:extLst>
              <a:ext uri="{FF2B5EF4-FFF2-40B4-BE49-F238E27FC236}">
                <a16:creationId xmlns:a16="http://schemas.microsoft.com/office/drawing/2014/main" id="{2C667CA9-C27E-313E-70B8-E743D00B3989}"/>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A990ECAB-B3AF-6F54-007C-19DB2D300DDC}"/>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3785756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9E6DB6-E585-4BF3-7638-1ADD64C9CBF1}"/>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38185672-62A4-CBC9-BC87-1DE576B03A90}"/>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4" name="頁尾版面配置區 3">
            <a:extLst>
              <a:ext uri="{FF2B5EF4-FFF2-40B4-BE49-F238E27FC236}">
                <a16:creationId xmlns:a16="http://schemas.microsoft.com/office/drawing/2014/main" id="{6F33C22C-49A2-DD59-95EA-121D7D27D28C}"/>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CDF2F0B8-EC63-1CF2-F465-D5D00195D2C7}"/>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441956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55D51C0-559A-C62B-3A79-373930A4EAE7}"/>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3" name="頁尾版面配置區 2">
            <a:extLst>
              <a:ext uri="{FF2B5EF4-FFF2-40B4-BE49-F238E27FC236}">
                <a16:creationId xmlns:a16="http://schemas.microsoft.com/office/drawing/2014/main" id="{AADCFC60-05A5-360C-42C5-95F8EB1FBD5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3D433464-FDE4-41C7-3F7B-4C59583360C5}"/>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00428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42AB81D-1F90-1438-EE3E-65A40F38BBF0}"/>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F092DCA-14AE-5735-FE7D-6A41324909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BA2B39BB-FA14-47AA-B1EF-918165C6AF9E}"/>
              </a:ext>
            </a:extLst>
          </p:cNvPr>
          <p:cNvSpPr>
            <a:spLocks noGrp="1"/>
          </p:cNvSpPr>
          <p:nvPr>
            <p:ph type="dt" sz="half" idx="10"/>
          </p:nvPr>
        </p:nvSpPr>
        <p:spPr/>
        <p:txBody>
          <a:bodyPr/>
          <a:lstStyle/>
          <a:p>
            <a:fld id="{0BDA9BDF-0C52-45BC-B184-C7CC6E56AAC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D9BAB406-DB5B-0BF1-6B2C-C7125B74AA6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26B3166-2FE8-7FD6-699D-080B3BB6DCC6}"/>
              </a:ext>
            </a:extLst>
          </p:cNvPr>
          <p:cNvSpPr>
            <a:spLocks noGrp="1"/>
          </p:cNvSpPr>
          <p:nvPr>
            <p:ph type="sldNum" sz="quarter" idx="12"/>
          </p:nvPr>
        </p:nvSpPr>
        <p:spPr/>
        <p:txBody>
          <a:body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2518085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4A5F41-8E2D-8688-5E46-1F9FB2767F5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2430C9A-8303-24B4-EF97-C81066FFA7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F9C06CEB-913A-0C48-7FD6-BC0A5B37F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4B2B693A-AF71-9310-DEE6-02EA47DAF290}"/>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9A2D7467-A894-A37E-658B-4F0545557C1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F8115FB-2325-D595-5C24-B702019AFFB2}"/>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1114123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8A2B04-C223-B15C-7A29-72F4FD532A56}"/>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5F1DA952-19F2-87F0-893B-3B60884ED0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5FDFA6DF-D3E0-DE56-572C-0DAEC395F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82160D61-455E-CFD3-4162-FB444B1AE5C4}"/>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214FBFB5-F75C-3946-707F-FBF9A476F64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C0FCA31-E122-D404-F995-B2C69697D76D}"/>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635643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30D4D-692E-40C5-FFA9-171DC527D203}"/>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160D63C5-E1AE-B3BA-5469-720ECBD40820}"/>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4B32507-20D8-2352-C6C5-156FF72C0CDD}"/>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7650892C-7FA1-A0B7-C46F-21EC89B36A7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8CBFC00-F75D-FE2D-9AEB-53AC10360DF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877479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E6EA1556-256E-6C2D-C4D3-D5211823E99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E0DF5A81-0A03-613E-A5FB-1318C3AE63E7}"/>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C246BA5-2B5F-4D32-D5A8-2D6F17FD93C2}"/>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7CB001BC-E9C3-42AB-A0ED-5DECA1BC243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C6EF38E-4B90-81BD-A0C1-068C2AE6BA9C}"/>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1957730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880A0A-4638-29E7-B1CC-B68033EF22B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2BB91FFC-ED46-5BF9-AB39-29DAB653A8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5C95B52A-DCD5-8EF0-96EA-7A58CAA5602D}"/>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28F76D88-2EB3-D578-BD72-2AF65045A0A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AA9F6A6-6F2C-1378-9031-53650B4D27C3}"/>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1190125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529D2B-C6B3-FBF5-345A-45A5A45330C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6DF120F-57E4-AF84-2F2D-E520CF209415}"/>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19E8B2E-6A23-7E08-F5AB-9E9F67DB74CA}"/>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39007D0C-85D3-31C3-E00A-DAE5527FB5BD}"/>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4CC7D96-3C46-1496-9F7A-99B89E435CD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412584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916948-892D-EDFA-5C53-C7A58920D843}"/>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5EA20219-71FD-9873-B85A-E296DC0980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2290585A-4F96-93B8-D79E-AA73271152E2}"/>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2B89C96A-FB8A-1CA9-C446-D9D97273B1F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5408C4B-0FA1-0AED-1586-15BC73EDBAFB}"/>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405861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B6846B-CD4D-062A-D22B-FE498F37AB9D}"/>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4570DC9-981C-593E-D85D-6A9EC59BFA0C}"/>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B0DD4F01-13A4-6D70-FAF7-A120D36810CD}"/>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37AD2426-5145-3647-FD00-E7A99EEC8650}"/>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6DF99E50-C1A0-8E26-F039-25BB7775CF5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4533F01-2861-665E-C634-E26063C20F7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659979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E04B03-4CA7-925B-A5AA-779577834EF6}"/>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F5D898B-E09F-BB0C-D50A-8D86396AAE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F56D502C-AFFF-413D-27E5-B59F5B7C7751}"/>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8E8FD5B5-31FF-D6E8-6F27-E1FFC45F62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95530CCF-8342-5144-B7A4-2D61C9968CC8}"/>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34D19DB3-D356-AF07-2B08-F675DF7FA81B}"/>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8" name="頁尾版面配置區 7">
            <a:extLst>
              <a:ext uri="{FF2B5EF4-FFF2-40B4-BE49-F238E27FC236}">
                <a16:creationId xmlns:a16="http://schemas.microsoft.com/office/drawing/2014/main" id="{2C667CA9-C27E-313E-70B8-E743D00B3989}"/>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A990ECAB-B3AF-6F54-007C-19DB2D300DDC}"/>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3096736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9E6DB6-E585-4BF3-7638-1ADD64C9CBF1}"/>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38185672-62A4-CBC9-BC87-1DE576B03A90}"/>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4" name="頁尾版面配置區 3">
            <a:extLst>
              <a:ext uri="{FF2B5EF4-FFF2-40B4-BE49-F238E27FC236}">
                <a16:creationId xmlns:a16="http://schemas.microsoft.com/office/drawing/2014/main" id="{6F33C22C-49A2-DD59-95EA-121D7D27D28C}"/>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CDF2F0B8-EC63-1CF2-F465-D5D00195D2C7}"/>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133636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63392A-D9B1-C88D-ECB1-8C4B6585D9E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460D52C-D60B-FD06-A4DD-EBCD9B059E67}"/>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C5CB33AA-625D-D260-CA69-A9B1C592D2B9}"/>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F0643F7B-072A-1020-A351-0FD5662784CB}"/>
              </a:ext>
            </a:extLst>
          </p:cNvPr>
          <p:cNvSpPr>
            <a:spLocks noGrp="1"/>
          </p:cNvSpPr>
          <p:nvPr>
            <p:ph type="dt" sz="half" idx="10"/>
          </p:nvPr>
        </p:nvSpPr>
        <p:spPr/>
        <p:txBody>
          <a:bodyPr/>
          <a:lstStyle/>
          <a:p>
            <a:fld id="{0BDA9BDF-0C52-45BC-B184-C7CC6E56AACB}"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98FFB9F9-7490-EE5E-4149-4BBC2AE6D8D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AC1C443D-7C22-AFA0-8634-6F55E003BD1E}"/>
              </a:ext>
            </a:extLst>
          </p:cNvPr>
          <p:cNvSpPr>
            <a:spLocks noGrp="1"/>
          </p:cNvSpPr>
          <p:nvPr>
            <p:ph type="sldNum" sz="quarter" idx="12"/>
          </p:nvPr>
        </p:nvSpPr>
        <p:spPr/>
        <p:txBody>
          <a:body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252842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55D51C0-559A-C62B-3A79-373930A4EAE7}"/>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3" name="頁尾版面配置區 2">
            <a:extLst>
              <a:ext uri="{FF2B5EF4-FFF2-40B4-BE49-F238E27FC236}">
                <a16:creationId xmlns:a16="http://schemas.microsoft.com/office/drawing/2014/main" id="{AADCFC60-05A5-360C-42C5-95F8EB1FBD57}"/>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3D433464-FDE4-41C7-3F7B-4C59583360C5}"/>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341047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4A5F41-8E2D-8688-5E46-1F9FB2767F5C}"/>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2430C9A-8303-24B4-EF97-C81066FFA7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F9C06CEB-913A-0C48-7FD6-BC0A5B37F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4B2B693A-AF71-9310-DEE6-02EA47DAF290}"/>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9A2D7467-A894-A37E-658B-4F0545557C1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F8115FB-2325-D595-5C24-B702019AFFB2}"/>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17549191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8A2B04-C223-B15C-7A29-72F4FD532A56}"/>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5F1DA952-19F2-87F0-893B-3B60884ED0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5FDFA6DF-D3E0-DE56-572C-0DAEC395F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82160D61-455E-CFD3-4162-FB444B1AE5C4}"/>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214FBFB5-F75C-3946-707F-FBF9A476F64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C0FCA31-E122-D404-F995-B2C69697D76D}"/>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909769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930D4D-692E-40C5-FFA9-171DC527D203}"/>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160D63C5-E1AE-B3BA-5469-720ECBD40820}"/>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4B32507-20D8-2352-C6C5-156FF72C0CDD}"/>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7650892C-7FA1-A0B7-C46F-21EC89B36A7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8CBFC00-F75D-FE2D-9AEB-53AC10360DF1}"/>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177549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E6EA1556-256E-6C2D-C4D3-D5211823E99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E0DF5A81-0A03-613E-A5FB-1318C3AE63E7}"/>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C246BA5-2B5F-4D32-D5A8-2D6F17FD93C2}"/>
              </a:ext>
            </a:extLst>
          </p:cNvPr>
          <p:cNvSpPr>
            <a:spLocks noGrp="1"/>
          </p:cNvSpPr>
          <p:nvPr>
            <p:ph type="dt" sz="half" idx="10"/>
          </p:nvPr>
        </p:nvSpPr>
        <p:spPr/>
        <p:txBody>
          <a:body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7CB001BC-E9C3-42AB-A0ED-5DECA1BC243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C6EF38E-4B90-81BD-A0C1-068C2AE6BA9C}"/>
              </a:ext>
            </a:extLst>
          </p:cNvPr>
          <p:cNvSpPr>
            <a:spLocks noGrp="1"/>
          </p:cNvSpPr>
          <p:nvPr>
            <p:ph type="sldNum" sz="quarter" idx="12"/>
          </p:nvPr>
        </p:nvSpPr>
        <p:spPr/>
        <p:txBody>
          <a:body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1474136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721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58C02D-13F4-0BC4-9647-ED4E6795C1B3}"/>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FA62B808-EC9E-F5F5-AC86-FF6564DA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AC45DA13-6935-93E0-A5CF-83F77F102367}"/>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A96F3489-575A-6BC5-BF10-897377823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62428A4D-FB45-99C3-4059-229E8E47A694}"/>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A3264A6F-E1F9-395F-C662-78530343363A}"/>
              </a:ext>
            </a:extLst>
          </p:cNvPr>
          <p:cNvSpPr>
            <a:spLocks noGrp="1"/>
          </p:cNvSpPr>
          <p:nvPr>
            <p:ph type="dt" sz="half" idx="10"/>
          </p:nvPr>
        </p:nvSpPr>
        <p:spPr/>
        <p:txBody>
          <a:bodyPr/>
          <a:lstStyle/>
          <a:p>
            <a:fld id="{0BDA9BDF-0C52-45BC-B184-C7CC6E56AACB}" type="datetimeFigureOut">
              <a:rPr lang="zh-TW" altLang="en-US" smtClean="0"/>
              <a:t>2025/11/29</a:t>
            </a:fld>
            <a:endParaRPr lang="zh-TW" altLang="en-US"/>
          </a:p>
        </p:txBody>
      </p:sp>
      <p:sp>
        <p:nvSpPr>
          <p:cNvPr id="8" name="頁尾版面配置區 7">
            <a:extLst>
              <a:ext uri="{FF2B5EF4-FFF2-40B4-BE49-F238E27FC236}">
                <a16:creationId xmlns:a16="http://schemas.microsoft.com/office/drawing/2014/main" id="{00D1D269-4D67-42C0-ABCA-CFA020CC961E}"/>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9BF2C10B-C164-D935-8C0E-2DB3FCBFF27E}"/>
              </a:ext>
            </a:extLst>
          </p:cNvPr>
          <p:cNvSpPr>
            <a:spLocks noGrp="1"/>
          </p:cNvSpPr>
          <p:nvPr>
            <p:ph type="sldNum" sz="quarter" idx="12"/>
          </p:nvPr>
        </p:nvSpPr>
        <p:spPr/>
        <p:txBody>
          <a:body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208415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12E0A2-C52F-32E6-361B-B80D59820107}"/>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CC692275-9769-E966-22F6-CFD58D193F83}"/>
              </a:ext>
            </a:extLst>
          </p:cNvPr>
          <p:cNvSpPr>
            <a:spLocks noGrp="1"/>
          </p:cNvSpPr>
          <p:nvPr>
            <p:ph type="dt" sz="half" idx="10"/>
          </p:nvPr>
        </p:nvSpPr>
        <p:spPr/>
        <p:txBody>
          <a:bodyPr/>
          <a:lstStyle/>
          <a:p>
            <a:fld id="{0BDA9BDF-0C52-45BC-B184-C7CC6E56AACB}" type="datetimeFigureOut">
              <a:rPr lang="zh-TW" altLang="en-US" smtClean="0"/>
              <a:t>2025/11/29</a:t>
            </a:fld>
            <a:endParaRPr lang="zh-TW" altLang="en-US"/>
          </a:p>
        </p:txBody>
      </p:sp>
      <p:sp>
        <p:nvSpPr>
          <p:cNvPr id="4" name="頁尾版面配置區 3">
            <a:extLst>
              <a:ext uri="{FF2B5EF4-FFF2-40B4-BE49-F238E27FC236}">
                <a16:creationId xmlns:a16="http://schemas.microsoft.com/office/drawing/2014/main" id="{11E4B05A-A390-5ED9-5905-59FF090AE0DA}"/>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245D5043-C327-3BED-6EB9-1DA728B5AD5B}"/>
              </a:ext>
            </a:extLst>
          </p:cNvPr>
          <p:cNvSpPr>
            <a:spLocks noGrp="1"/>
          </p:cNvSpPr>
          <p:nvPr>
            <p:ph type="sldNum" sz="quarter" idx="12"/>
          </p:nvPr>
        </p:nvSpPr>
        <p:spPr/>
        <p:txBody>
          <a:body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166135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095D262-EE83-F075-9E11-CA12CF1019A6}"/>
              </a:ext>
            </a:extLst>
          </p:cNvPr>
          <p:cNvSpPr>
            <a:spLocks noGrp="1"/>
          </p:cNvSpPr>
          <p:nvPr>
            <p:ph type="dt" sz="half" idx="10"/>
          </p:nvPr>
        </p:nvSpPr>
        <p:spPr/>
        <p:txBody>
          <a:bodyPr/>
          <a:lstStyle/>
          <a:p>
            <a:fld id="{0BDA9BDF-0C52-45BC-B184-C7CC6E56AACB}" type="datetimeFigureOut">
              <a:rPr lang="zh-TW" altLang="en-US" smtClean="0"/>
              <a:t>2025/11/29</a:t>
            </a:fld>
            <a:endParaRPr lang="zh-TW" altLang="en-US"/>
          </a:p>
        </p:txBody>
      </p:sp>
      <p:sp>
        <p:nvSpPr>
          <p:cNvPr id="3" name="頁尾版面配置區 2">
            <a:extLst>
              <a:ext uri="{FF2B5EF4-FFF2-40B4-BE49-F238E27FC236}">
                <a16:creationId xmlns:a16="http://schemas.microsoft.com/office/drawing/2014/main" id="{E93D3423-EC80-6688-B119-D6F8A8D3375C}"/>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24A24265-550D-061D-E00A-3EFF273E5151}"/>
              </a:ext>
            </a:extLst>
          </p:cNvPr>
          <p:cNvSpPr>
            <a:spLocks noGrp="1"/>
          </p:cNvSpPr>
          <p:nvPr>
            <p:ph type="sldNum" sz="quarter" idx="12"/>
          </p:nvPr>
        </p:nvSpPr>
        <p:spPr/>
        <p:txBody>
          <a:body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366180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EABEA5-7156-2857-38F6-6178365872CE}"/>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D0D265F-D48D-C91E-4465-613EC0416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890A14C7-192E-A133-DA62-61450EE02D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B177BE9-A1FA-19D1-ED39-0DF1549F6058}"/>
              </a:ext>
            </a:extLst>
          </p:cNvPr>
          <p:cNvSpPr>
            <a:spLocks noGrp="1"/>
          </p:cNvSpPr>
          <p:nvPr>
            <p:ph type="dt" sz="half" idx="10"/>
          </p:nvPr>
        </p:nvSpPr>
        <p:spPr/>
        <p:txBody>
          <a:bodyPr/>
          <a:lstStyle/>
          <a:p>
            <a:fld id="{0BDA9BDF-0C52-45BC-B184-C7CC6E56AACB}"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BB5E79F8-B34A-55D4-704C-1EF8AE580C6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C324BE5B-1C38-9AC2-694B-90A05CA26C6A}"/>
              </a:ext>
            </a:extLst>
          </p:cNvPr>
          <p:cNvSpPr>
            <a:spLocks noGrp="1"/>
          </p:cNvSpPr>
          <p:nvPr>
            <p:ph type="sldNum" sz="quarter" idx="12"/>
          </p:nvPr>
        </p:nvSpPr>
        <p:spPr/>
        <p:txBody>
          <a:body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1171291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B4AC42-BC7E-797F-FC7F-A9FAE2E04529}"/>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61A8AD9A-6B43-8718-F892-15B8852F1A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2C256034-BA26-3099-401E-BAA95A7C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3CBC02C1-92F2-539F-15EC-40F39A6321D7}"/>
              </a:ext>
            </a:extLst>
          </p:cNvPr>
          <p:cNvSpPr>
            <a:spLocks noGrp="1"/>
          </p:cNvSpPr>
          <p:nvPr>
            <p:ph type="dt" sz="half" idx="10"/>
          </p:nvPr>
        </p:nvSpPr>
        <p:spPr/>
        <p:txBody>
          <a:bodyPr/>
          <a:lstStyle/>
          <a:p>
            <a:fld id="{0BDA9BDF-0C52-45BC-B184-C7CC6E56AACB}" type="datetimeFigureOut">
              <a:rPr lang="zh-TW" altLang="en-US" smtClean="0"/>
              <a:t>2025/11/29</a:t>
            </a:fld>
            <a:endParaRPr lang="zh-TW" altLang="en-US"/>
          </a:p>
        </p:txBody>
      </p:sp>
      <p:sp>
        <p:nvSpPr>
          <p:cNvPr id="6" name="頁尾版面配置區 5">
            <a:extLst>
              <a:ext uri="{FF2B5EF4-FFF2-40B4-BE49-F238E27FC236}">
                <a16:creationId xmlns:a16="http://schemas.microsoft.com/office/drawing/2014/main" id="{32EFCFF1-8F81-5EEE-BFE3-8D4B88588A0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FDC0D39-BB2A-4726-B607-0392338DCE71}"/>
              </a:ext>
            </a:extLst>
          </p:cNvPr>
          <p:cNvSpPr>
            <a:spLocks noGrp="1"/>
          </p:cNvSpPr>
          <p:nvPr>
            <p:ph type="sldNum" sz="quarter" idx="12"/>
          </p:nvPr>
        </p:nvSpPr>
        <p:spPr/>
        <p:txBody>
          <a:body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142033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3F3AF0F-1F09-F0BB-C425-23A1AF08D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2C60992-06C5-207B-B32E-7EC195409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9F2A24F-FEBF-9A00-21B3-654C43C311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DA9BDF-0C52-45BC-B184-C7CC6E56AAC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154BF88A-08CA-99FF-B0C4-123CFF62A6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D9CA8179-E048-915F-2BE0-31D84C2B33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16217B-CE32-43DA-B791-5B49D02F6C5C}" type="slidenum">
              <a:rPr lang="zh-TW" altLang="en-US" smtClean="0"/>
              <a:t>‹#›</a:t>
            </a:fld>
            <a:endParaRPr lang="zh-TW" altLang="en-US"/>
          </a:p>
        </p:txBody>
      </p:sp>
    </p:spTree>
    <p:extLst>
      <p:ext uri="{BB962C8B-B14F-4D97-AF65-F5344CB8AC3E}">
        <p14:creationId xmlns:p14="http://schemas.microsoft.com/office/powerpoint/2010/main" val="730834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91478D17-3713-89F0-02A5-BA19828160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815B8C3-9148-A022-41E6-A8FCE3640C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D80B186-61DF-9A6C-4FE0-692EC83F7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FAE0FB-6ACF-47AD-BE70-A2307B8ED01B}"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7E428AE1-C8C9-006A-00BD-A28530CA7E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65E77E64-EB9E-200D-3A3B-337D485476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7157F0-5479-4E0E-BD24-46020218FA32}" type="slidenum">
              <a:rPr lang="zh-TW" altLang="en-US" smtClean="0"/>
              <a:t>‹#›</a:t>
            </a:fld>
            <a:endParaRPr lang="zh-TW" altLang="en-US"/>
          </a:p>
        </p:txBody>
      </p:sp>
    </p:spTree>
    <p:extLst>
      <p:ext uri="{BB962C8B-B14F-4D97-AF65-F5344CB8AC3E}">
        <p14:creationId xmlns:p14="http://schemas.microsoft.com/office/powerpoint/2010/main" val="188655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9591D88B-6069-4614-C82E-94B656BFF5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1A459A8-C227-443B-8BFA-5BE771E7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F0C72F2-608E-2F79-201D-E2B232443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AF4B15DB-5DEA-D5D2-A459-B10359632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69B10FCC-0CE1-0AFA-08DF-7C600C640D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27144005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9591D88B-6069-4614-C82E-94B656BFF5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1A459A8-C227-443B-8BFA-5BE771E744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F0C72F2-608E-2F79-201D-E2B232443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56725-BFE4-443A-A134-C8D85E483220}" type="datetimeFigureOut">
              <a:rPr lang="zh-TW" altLang="en-US" smtClean="0"/>
              <a:t>2025/11/29</a:t>
            </a:fld>
            <a:endParaRPr lang="zh-TW" altLang="en-US"/>
          </a:p>
        </p:txBody>
      </p:sp>
      <p:sp>
        <p:nvSpPr>
          <p:cNvPr id="5" name="頁尾版面配置區 4">
            <a:extLst>
              <a:ext uri="{FF2B5EF4-FFF2-40B4-BE49-F238E27FC236}">
                <a16:creationId xmlns:a16="http://schemas.microsoft.com/office/drawing/2014/main" id="{AF4B15DB-5DEA-D5D2-A459-B10359632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69B10FCC-0CE1-0AFA-08DF-7C600C640D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752CE-36F8-4F1A-B1A5-01608B64EBA9}" type="slidenum">
              <a:rPr lang="zh-TW" altLang="en-US" smtClean="0"/>
              <a:t>‹#›</a:t>
            </a:fld>
            <a:endParaRPr lang="zh-TW" altLang="en-US"/>
          </a:p>
        </p:txBody>
      </p:sp>
    </p:spTree>
    <p:extLst>
      <p:ext uri="{BB962C8B-B14F-4D97-AF65-F5344CB8AC3E}">
        <p14:creationId xmlns:p14="http://schemas.microsoft.com/office/powerpoint/2010/main" val="32556301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8.xml"/><Relationship Id="rId1" Type="http://schemas.openxmlformats.org/officeDocument/2006/relationships/slideLayout" Target="../slideLayouts/slideLayout45.xml"/><Relationship Id="rId4" Type="http://schemas.openxmlformats.org/officeDocument/2006/relationships/image" Target="../media/image118.png"/></Relationships>
</file>

<file path=ppt/slides/_rels/slide10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1.png"/><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8.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11.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58.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hyperlink" Target="https://youtu.be/8uo3kJ509hA?si=8AKb4ifV7DQCOgAA" TargetMode="External"/><Relationship Id="rId4" Type="http://schemas.openxmlformats.org/officeDocument/2006/relationships/image" Target="../media/image75.png"/><Relationship Id="rId9" Type="http://schemas.openxmlformats.org/officeDocument/2006/relationships/hyperlink" Target="https://youtu.be/X7aWP6LngEs?si=vGG8Eox1ienHAzk7"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84.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105.png"/><Relationship Id="rId18" Type="http://schemas.openxmlformats.org/officeDocument/2006/relationships/image" Target="../media/image108.png"/><Relationship Id="rId7" Type="http://schemas.openxmlformats.org/officeDocument/2006/relationships/image" Target="../media/image220.png"/><Relationship Id="rId12" Type="http://schemas.openxmlformats.org/officeDocument/2006/relationships/image" Target="../media/image104.png"/><Relationship Id="rId17" Type="http://schemas.openxmlformats.org/officeDocument/2006/relationships/image" Target="../media/image320.png"/><Relationship Id="rId2" Type="http://schemas.openxmlformats.org/officeDocument/2006/relationships/notesSlide" Target="../notesSlides/notesSlide32.xml"/><Relationship Id="rId16" Type="http://schemas.openxmlformats.org/officeDocument/2006/relationships/image" Target="../media/image107.png"/><Relationship Id="rId20"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211.png"/><Relationship Id="rId11" Type="http://schemas.openxmlformats.org/officeDocument/2006/relationships/image" Target="../media/image103.png"/><Relationship Id="rId5" Type="http://schemas.openxmlformats.org/officeDocument/2006/relationships/image" Target="../media/image230.png"/><Relationship Id="rId15" Type="http://schemas.openxmlformats.org/officeDocument/2006/relationships/image" Target="../media/image106.png"/><Relationship Id="rId10" Type="http://schemas.openxmlformats.org/officeDocument/2006/relationships/image" Target="../media/image260.png"/><Relationship Id="rId19" Type="http://schemas.openxmlformats.org/officeDocument/2006/relationships/image" Target="../media/image109.png"/><Relationship Id="rId9" Type="http://schemas.openxmlformats.org/officeDocument/2006/relationships/image" Target="../media/image240.png"/><Relationship Id="rId14" Type="http://schemas.openxmlformats.org/officeDocument/2006/relationships/image" Target="../media/image280.png"/></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38.png"/><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38.png"/><Relationship Id="rId7" Type="http://schemas.openxmlformats.org/officeDocument/2006/relationships/image" Target="../media/image113.png"/><Relationship Id="rId12" Type="http://schemas.openxmlformats.org/officeDocument/2006/relationships/image" Target="../media/image9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1.png"/><Relationship Id="rId5" Type="http://schemas.openxmlformats.org/officeDocument/2006/relationships/image" Target="../media/image88.png"/><Relationship Id="rId10" Type="http://schemas.openxmlformats.org/officeDocument/2006/relationships/image" Target="../media/image90.png"/><Relationship Id="rId4" Type="http://schemas.openxmlformats.org/officeDocument/2006/relationships/image" Target="../media/image4.png"/><Relationship Id="rId9"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00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81.png"/><Relationship Id="rId5" Type="http://schemas.openxmlformats.org/officeDocument/2006/relationships/image" Target="../media/image125.png"/><Relationship Id="rId10" Type="http://schemas.openxmlformats.org/officeDocument/2006/relationships/image" Target="../media/image171.png"/><Relationship Id="rId4" Type="http://schemas.openxmlformats.org/officeDocument/2006/relationships/image" Target="../media/image1100.png"/><Relationship Id="rId9" Type="http://schemas.openxmlformats.org/officeDocument/2006/relationships/image" Target="../media/image161.png"/></Relationships>
</file>

<file path=ppt/slides/_rels/slide7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9.png"/><Relationship Id="rId7"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88.png"/></Relationships>
</file>

<file path=ppt/slides/_rels/slide73.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61.png"/><Relationship Id="rId3" Type="http://schemas.openxmlformats.org/officeDocument/2006/relationships/image" Target="../media/image4.png"/><Relationship Id="rId7" Type="http://schemas.openxmlformats.org/officeDocument/2006/relationships/image" Target="../media/image38.png"/><Relationship Id="rId12" Type="http://schemas.openxmlformats.org/officeDocument/2006/relationships/image" Target="../media/image25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241.png"/><Relationship Id="rId5" Type="http://schemas.openxmlformats.org/officeDocument/2006/relationships/image" Target="../media/image89.png"/><Relationship Id="rId10" Type="http://schemas.openxmlformats.org/officeDocument/2006/relationships/image" Target="../media/image231.png"/><Relationship Id="rId4" Type="http://schemas.openxmlformats.org/officeDocument/2006/relationships/image" Target="../media/image88.png"/><Relationship Id="rId9" Type="http://schemas.openxmlformats.org/officeDocument/2006/relationships/image" Target="../media/image221.png"/></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61.png"/><Relationship Id="rId3" Type="http://schemas.openxmlformats.org/officeDocument/2006/relationships/image" Target="../media/image4.png"/><Relationship Id="rId7" Type="http://schemas.openxmlformats.org/officeDocument/2006/relationships/image" Target="../media/image38.png"/><Relationship Id="rId12" Type="http://schemas.openxmlformats.org/officeDocument/2006/relationships/image" Target="../media/image25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241.png"/><Relationship Id="rId5" Type="http://schemas.openxmlformats.org/officeDocument/2006/relationships/image" Target="../media/image89.png"/><Relationship Id="rId10" Type="http://schemas.openxmlformats.org/officeDocument/2006/relationships/image" Target="../media/image231.png"/><Relationship Id="rId4" Type="http://schemas.openxmlformats.org/officeDocument/2006/relationships/image" Target="../media/image88.png"/><Relationship Id="rId9" Type="http://schemas.openxmlformats.org/officeDocument/2006/relationships/image" Target="../media/image221.png"/></Relationships>
</file>

<file path=ppt/slides/_rels/slide76.xml.rels><?xml version="1.0" encoding="UTF-8" standalone="yes"?>
<Relationships xmlns="http://schemas.openxmlformats.org/package/2006/relationships"><Relationship Id="rId8" Type="http://schemas.openxmlformats.org/officeDocument/2006/relationships/image" Target="../media/image471.png"/><Relationship Id="rId3" Type="http://schemas.openxmlformats.org/officeDocument/2006/relationships/image" Target="../media/image422.png"/><Relationship Id="rId7" Type="http://schemas.openxmlformats.org/officeDocument/2006/relationships/image" Target="../media/image46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53.png"/><Relationship Id="rId5" Type="http://schemas.openxmlformats.org/officeDocument/2006/relationships/image" Target="../media/image442.png"/><Relationship Id="rId4" Type="http://schemas.openxmlformats.org/officeDocument/2006/relationships/image" Target="../media/image432.png"/><Relationship Id="rId9" Type="http://schemas.openxmlformats.org/officeDocument/2006/relationships/image" Target="../media/image482.png"/></Relationships>
</file>

<file path=ppt/slides/_rels/slide7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7.png"/><Relationship Id="rId7"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38.png"/><Relationship Id="rId9" Type="http://schemas.openxmlformats.org/officeDocument/2006/relationships/image" Target="../media/image112.png"/></Relationships>
</file>

<file path=ppt/slides/_rels/slide78.xml.rels><?xml version="1.0" encoding="UTF-8" standalone="yes"?>
<Relationships xmlns="http://schemas.openxmlformats.org/package/2006/relationships"><Relationship Id="rId8" Type="http://schemas.openxmlformats.org/officeDocument/2006/relationships/image" Target="../media/image590.png"/><Relationship Id="rId13" Type="http://schemas.openxmlformats.org/officeDocument/2006/relationships/image" Target="../media/image640.png"/><Relationship Id="rId3" Type="http://schemas.openxmlformats.org/officeDocument/2006/relationships/image" Target="../media/image541.png"/><Relationship Id="rId7" Type="http://schemas.openxmlformats.org/officeDocument/2006/relationships/image" Target="../media/image580.png"/><Relationship Id="rId12" Type="http://schemas.openxmlformats.org/officeDocument/2006/relationships/image" Target="../media/image63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71.png"/><Relationship Id="rId11" Type="http://schemas.openxmlformats.org/officeDocument/2006/relationships/image" Target="../media/image620.png"/><Relationship Id="rId5" Type="http://schemas.openxmlformats.org/officeDocument/2006/relationships/image" Target="../media/image561.png"/><Relationship Id="rId10" Type="http://schemas.openxmlformats.org/officeDocument/2006/relationships/image" Target="../media/image611.png"/><Relationship Id="rId4" Type="http://schemas.openxmlformats.org/officeDocument/2006/relationships/image" Target="../media/image551.png"/><Relationship Id="rId9" Type="http://schemas.openxmlformats.org/officeDocument/2006/relationships/image" Target="../media/image600.png"/></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119.png"/><Relationship Id="rId4" Type="http://schemas.openxmlformats.org/officeDocument/2006/relationships/image" Target="../media/image118.png"/></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23.jp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122.png"/><Relationship Id="rId5" Type="http://schemas.openxmlformats.org/officeDocument/2006/relationships/image" Target="../media/image38.png"/><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4.jpg"/><Relationship Id="rId7"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128.png"/></Relationships>
</file>

<file path=ppt/slides/_rels/slide8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1.png"/><Relationship Id="rId7" Type="http://schemas.openxmlformats.org/officeDocument/2006/relationships/image" Target="../media/image131.png"/><Relationship Id="rId2" Type="http://schemas.openxmlformats.org/officeDocument/2006/relationships/notesSlide" Target="../notesSlides/notesSlide52.xml"/><Relationship Id="rId1" Type="http://schemas.openxmlformats.org/officeDocument/2006/relationships/slideLayout" Target="../slideLayouts/slideLayout24.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8.png"/><Relationship Id="rId10" Type="http://schemas.openxmlformats.org/officeDocument/2006/relationships/image" Target="../media/image134.png"/><Relationship Id="rId4" Type="http://schemas.openxmlformats.org/officeDocument/2006/relationships/image" Target="../media/image129.png"/><Relationship Id="rId9" Type="http://schemas.openxmlformats.org/officeDocument/2006/relationships/image" Target="../media/image133.png"/></Relationships>
</file>

<file path=ppt/slides/_rels/slide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140.jpg"/><Relationship Id="rId7"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24.xml"/><Relationship Id="rId6" Type="http://schemas.openxmlformats.org/officeDocument/2006/relationships/image" Target="../media/image128.png"/><Relationship Id="rId5" Type="http://schemas.openxmlformats.org/officeDocument/2006/relationships/image" Target="../media/image11.png"/><Relationship Id="rId4" Type="http://schemas.openxmlformats.org/officeDocument/2006/relationships/image" Target="../media/image141.png"/></Relationships>
</file>

<file path=ppt/slides/_rels/slide9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1.png"/><Relationship Id="rId1" Type="http://schemas.openxmlformats.org/officeDocument/2006/relationships/slideLayout" Target="../slideLayouts/slideLayout24.xml"/><Relationship Id="rId4" Type="http://schemas.openxmlformats.org/officeDocument/2006/relationships/image" Target="../media/image128.png"/></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png"/><Relationship Id="rId1" Type="http://schemas.openxmlformats.org/officeDocument/2006/relationships/slideLayout" Target="../slideLayouts/slideLayout24.xml"/><Relationship Id="rId5" Type="http://schemas.openxmlformats.org/officeDocument/2006/relationships/image" Target="../media/image144.png"/><Relationship Id="rId4" Type="http://schemas.openxmlformats.org/officeDocument/2006/relationships/image" Target="../media/image38.png"/></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png"/><Relationship Id="rId1" Type="http://schemas.openxmlformats.org/officeDocument/2006/relationships/slideLayout" Target="../slideLayouts/slideLayout24.xml"/><Relationship Id="rId5" Type="http://schemas.openxmlformats.org/officeDocument/2006/relationships/image" Target="../media/image144.png"/><Relationship Id="rId4" Type="http://schemas.openxmlformats.org/officeDocument/2006/relationships/image" Target="../media/image38.png"/></Relationships>
</file>

<file path=ppt/slides/_rels/slide9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8" Type="http://schemas.openxmlformats.org/officeDocument/2006/relationships/hyperlink" Target="https://arxiv.org/abs/2306.05401" TargetMode="External"/><Relationship Id="rId3" Type="http://schemas.openxmlformats.org/officeDocument/2006/relationships/image" Target="../media/image146.jpg"/><Relationship Id="rId7" Type="http://schemas.openxmlformats.org/officeDocument/2006/relationships/image" Target="../media/image38.png"/><Relationship Id="rId12" Type="http://schemas.openxmlformats.org/officeDocument/2006/relationships/hyperlink" Target="https://arxiv.org/abs/2309.03964" TargetMode="External"/><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hyperlink" Target="https://arxiv.org/abs/2302.12400" TargetMode="External"/><Relationship Id="rId5" Type="http://schemas.openxmlformats.org/officeDocument/2006/relationships/image" Target="../media/image128.png"/><Relationship Id="rId10" Type="http://schemas.openxmlformats.org/officeDocument/2006/relationships/hyperlink" Target="https://arxiv.org/abs/2203.13591" TargetMode="External"/><Relationship Id="rId4" Type="http://schemas.openxmlformats.org/officeDocument/2006/relationships/image" Target="../media/image147.jpg"/><Relationship Id="rId9" Type="http://schemas.openxmlformats.org/officeDocument/2006/relationships/hyperlink" Target="https://arxiv.org/abs/2204.02610"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jpg"/><Relationship Id="rId7" Type="http://schemas.openxmlformats.org/officeDocument/2006/relationships/image" Target="../media/image128.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11.png"/><Relationship Id="rId4" Type="http://schemas.openxmlformats.org/officeDocument/2006/relationships/image" Target="../media/image14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人的臉孔, 人員, 男人 的圖片&#10;&#10;AI 產生的內容可能不正確。">
            <a:extLst>
              <a:ext uri="{FF2B5EF4-FFF2-40B4-BE49-F238E27FC236}">
                <a16:creationId xmlns:a16="http://schemas.microsoft.com/office/drawing/2014/main" id="{A944045C-C072-17BD-CEF5-49C13882E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468" y="0"/>
            <a:ext cx="7748168" cy="11333375"/>
          </a:xfrm>
          <a:prstGeom prst="rect">
            <a:avLst/>
          </a:prstGeom>
        </p:spPr>
      </p:pic>
      <p:sp>
        <p:nvSpPr>
          <p:cNvPr id="6" name="文字方塊 5">
            <a:extLst>
              <a:ext uri="{FF2B5EF4-FFF2-40B4-BE49-F238E27FC236}">
                <a16:creationId xmlns:a16="http://schemas.microsoft.com/office/drawing/2014/main" id="{98A13614-4E86-2D0C-80A0-FC10115A0F32}"/>
              </a:ext>
            </a:extLst>
          </p:cNvPr>
          <p:cNvSpPr txBox="1"/>
          <p:nvPr/>
        </p:nvSpPr>
        <p:spPr>
          <a:xfrm>
            <a:off x="8809703" y="240114"/>
            <a:ext cx="30774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歡迎大家報名 </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ACML</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2025</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A066F2C6-884C-2CE8-32AA-B8BAEB805F2C}"/>
              </a:ext>
            </a:extLst>
          </p:cNvPr>
          <p:cNvSpPr txBox="1"/>
          <p:nvPr/>
        </p:nvSpPr>
        <p:spPr>
          <a:xfrm>
            <a:off x="8809703" y="5891277"/>
            <a:ext cx="30774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課程 </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14:23 </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開始</a:t>
            </a:r>
          </a:p>
        </p:txBody>
      </p:sp>
    </p:spTree>
    <p:extLst>
      <p:ext uri="{BB962C8B-B14F-4D97-AF65-F5344CB8AC3E}">
        <p14:creationId xmlns:p14="http://schemas.microsoft.com/office/powerpoint/2010/main" val="30051574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B3071C-D0A3-6786-57A2-1DE16D631DAD}"/>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通用模型仍需要持續學習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更新參數</a:t>
            </a:r>
            <a:r>
              <a:rPr lang="en-US" altLang="zh-TW" dirty="0">
                <a:latin typeface="微軟正黑體" panose="020B0604030504040204" pitchFamily="34" charset="-120"/>
                <a:ea typeface="微軟正黑體" panose="020B0604030504040204" pitchFamily="34" charset="-120"/>
              </a:rPr>
              <a:t>)</a:t>
            </a:r>
            <a:endParaRPr lang="zh-TW" altLang="en-US" dirty="0"/>
          </a:p>
        </p:txBody>
      </p:sp>
      <p:sp>
        <p:nvSpPr>
          <p:cNvPr id="4" name="文字方塊 3">
            <a:extLst>
              <a:ext uri="{FF2B5EF4-FFF2-40B4-BE49-F238E27FC236}">
                <a16:creationId xmlns:a16="http://schemas.microsoft.com/office/drawing/2014/main" id="{9DE80267-B41A-3699-2BD5-8B98063E26CF}"/>
              </a:ext>
            </a:extLst>
          </p:cNvPr>
          <p:cNvSpPr txBox="1"/>
          <p:nvPr/>
        </p:nvSpPr>
        <p:spPr>
          <a:xfrm>
            <a:off x="943428" y="1828801"/>
            <a:ext cx="4847772" cy="523220"/>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空空，遺忘</a:t>
            </a:r>
            <a:r>
              <a:rPr lang="en-US" altLang="zh-TW" sz="2800" dirty="0">
                <a:latin typeface="微軟正黑體" panose="020B0604030504040204" pitchFamily="34" charset="-120"/>
                <a:ea typeface="微軟正黑體" panose="020B0604030504040204" pitchFamily="34" charset="-120"/>
              </a:rPr>
              <a:t>(Obliviate)</a:t>
            </a:r>
            <a:endParaRPr lang="zh-TW" altLang="en-US" sz="2800" b="1" u="sng"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E0891D1C-B87B-557D-D9EE-45A3B32A6D39}"/>
              </a:ext>
            </a:extLst>
          </p:cNvPr>
          <p:cNvSpPr txBox="1"/>
          <p:nvPr/>
        </p:nvSpPr>
        <p:spPr>
          <a:xfrm>
            <a:off x="943428" y="2352021"/>
            <a:ext cx="3802743" cy="523220"/>
          </a:xfrm>
          <a:prstGeom prst="rect">
            <a:avLst/>
          </a:prstGeom>
          <a:noFill/>
        </p:spPr>
        <p:txBody>
          <a:bodyPr wrap="square" rtlCol="0">
            <a:spAutoFit/>
          </a:bodyPr>
          <a:lstStyle/>
          <a:p>
            <a:r>
              <a:rPr lang="en-US" altLang="zh-TW" sz="2800" b="1" dirty="0"/>
              <a:t>Machine Unlearning </a:t>
            </a:r>
            <a:endParaRPr lang="zh-TW" altLang="en-US" sz="2800" b="1" dirty="0"/>
          </a:p>
        </p:txBody>
      </p:sp>
      <p:pic>
        <p:nvPicPr>
          <p:cNvPr id="6" name="Picture 2">
            <a:extLst>
              <a:ext uri="{FF2B5EF4-FFF2-40B4-BE49-F238E27FC236}">
                <a16:creationId xmlns:a16="http://schemas.microsoft.com/office/drawing/2014/main" id="{240A72B8-E4CF-86C8-F116-2980ED290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26" y="2634734"/>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群組 6">
            <a:extLst>
              <a:ext uri="{FF2B5EF4-FFF2-40B4-BE49-F238E27FC236}">
                <a16:creationId xmlns:a16="http://schemas.microsoft.com/office/drawing/2014/main" id="{9483007A-BFE0-C3DB-6B88-110D07DA10B4}"/>
              </a:ext>
            </a:extLst>
          </p:cNvPr>
          <p:cNvGrpSpPr/>
          <p:nvPr/>
        </p:nvGrpSpPr>
        <p:grpSpPr>
          <a:xfrm>
            <a:off x="7115654" y="4759123"/>
            <a:ext cx="1219200" cy="1219200"/>
            <a:chOff x="6460683" y="4313909"/>
            <a:chExt cx="1219200" cy="1219200"/>
          </a:xfrm>
        </p:grpSpPr>
        <p:pic>
          <p:nvPicPr>
            <p:cNvPr id="8" name="Picture 2">
              <a:extLst>
                <a:ext uri="{FF2B5EF4-FFF2-40B4-BE49-F238E27FC236}">
                  <a16:creationId xmlns:a16="http://schemas.microsoft.com/office/drawing/2014/main" id="{AA3080A5-9427-58EA-4767-961E8C63E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683" y="431390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1B61A9FD-0A32-E91E-D9F4-B9AC84623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139102">
              <a:off x="7006783" y="4716374"/>
              <a:ext cx="506229" cy="50622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文字方塊 9">
            <a:extLst>
              <a:ext uri="{FF2B5EF4-FFF2-40B4-BE49-F238E27FC236}">
                <a16:creationId xmlns:a16="http://schemas.microsoft.com/office/drawing/2014/main" id="{DE3FCE0C-1435-4B36-DE5B-5327F059C230}"/>
              </a:ext>
            </a:extLst>
          </p:cNvPr>
          <p:cNvSpPr txBox="1"/>
          <p:nvPr/>
        </p:nvSpPr>
        <p:spPr>
          <a:xfrm>
            <a:off x="3048913" y="3038904"/>
            <a:ext cx="2953658"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400" dirty="0">
                <a:solidFill>
                  <a:prstClr val="black"/>
                </a:solidFill>
                <a:latin typeface="微軟正黑體" panose="020B0604030504040204" pitchFamily="34" charset="-120"/>
                <a:ea typeface="微軟正黑體" panose="020B0604030504040204" pitchFamily="34" charset="-120"/>
              </a:rPr>
              <a:t>畫一隻卡通老鼠</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11" name="直線單箭頭接點 10">
            <a:extLst>
              <a:ext uri="{FF2B5EF4-FFF2-40B4-BE49-F238E27FC236}">
                <a16:creationId xmlns:a16="http://schemas.microsoft.com/office/drawing/2014/main" id="{99A41580-E5F7-C096-1754-02357E535307}"/>
              </a:ext>
            </a:extLst>
          </p:cNvPr>
          <p:cNvCxnSpPr/>
          <p:nvPr/>
        </p:nvCxnSpPr>
        <p:spPr>
          <a:xfrm>
            <a:off x="6228457" y="3263410"/>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直線單箭頭接點 11">
            <a:extLst>
              <a:ext uri="{FF2B5EF4-FFF2-40B4-BE49-F238E27FC236}">
                <a16:creationId xmlns:a16="http://schemas.microsoft.com/office/drawing/2014/main" id="{008922EE-B3A0-B980-BFEB-7992F8C7C55D}"/>
              </a:ext>
            </a:extLst>
          </p:cNvPr>
          <p:cNvCxnSpPr/>
          <p:nvPr/>
        </p:nvCxnSpPr>
        <p:spPr>
          <a:xfrm>
            <a:off x="8456399" y="3264343"/>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單箭頭接點 13">
            <a:extLst>
              <a:ext uri="{FF2B5EF4-FFF2-40B4-BE49-F238E27FC236}">
                <a16:creationId xmlns:a16="http://schemas.microsoft.com/office/drawing/2014/main" id="{8F19D9F1-7D4D-3937-4C19-75D9496D52EF}"/>
              </a:ext>
            </a:extLst>
          </p:cNvPr>
          <p:cNvCxnSpPr/>
          <p:nvPr/>
        </p:nvCxnSpPr>
        <p:spPr>
          <a:xfrm>
            <a:off x="6277432" y="5438448"/>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單箭頭接點 14">
            <a:extLst>
              <a:ext uri="{FF2B5EF4-FFF2-40B4-BE49-F238E27FC236}">
                <a16:creationId xmlns:a16="http://schemas.microsoft.com/office/drawing/2014/main" id="{0336F9C9-6BA5-EDFC-12A5-65354C86229A}"/>
              </a:ext>
            </a:extLst>
          </p:cNvPr>
          <p:cNvCxnSpPr/>
          <p:nvPr/>
        </p:nvCxnSpPr>
        <p:spPr>
          <a:xfrm>
            <a:off x="8505374" y="5439381"/>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單箭頭接點 16">
            <a:extLst>
              <a:ext uri="{FF2B5EF4-FFF2-40B4-BE49-F238E27FC236}">
                <a16:creationId xmlns:a16="http://schemas.microsoft.com/office/drawing/2014/main" id="{78ACFDAD-D098-5C60-B9AD-79E536B7288A}"/>
              </a:ext>
            </a:extLst>
          </p:cNvPr>
          <p:cNvCxnSpPr>
            <a:cxnSpLocks/>
          </p:cNvCxnSpPr>
          <p:nvPr/>
        </p:nvCxnSpPr>
        <p:spPr>
          <a:xfrm rot="5400000">
            <a:off x="7325999" y="4311044"/>
            <a:ext cx="783771"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8" name="文字方塊 17">
            <a:extLst>
              <a:ext uri="{FF2B5EF4-FFF2-40B4-BE49-F238E27FC236}">
                <a16:creationId xmlns:a16="http://schemas.microsoft.com/office/drawing/2014/main" id="{6A318F9E-CBB3-BA88-D71A-0DD65959A7D1}"/>
              </a:ext>
            </a:extLst>
          </p:cNvPr>
          <p:cNvSpPr txBox="1"/>
          <p:nvPr/>
        </p:nvSpPr>
        <p:spPr>
          <a:xfrm>
            <a:off x="2076457" y="5207615"/>
            <a:ext cx="3926114" cy="461665"/>
          </a:xfrm>
          <a:prstGeom prst="rect">
            <a:avLst/>
          </a:prstGeom>
          <a:noFill/>
        </p:spPr>
        <p:txBody>
          <a:bodyPr wrap="square" rtlCol="0">
            <a:spAutoFit/>
          </a:bodyPr>
          <a:lstStyle/>
          <a:p>
            <a:pPr lvl="0" algn="r">
              <a:defRPr/>
            </a:pPr>
            <a:r>
              <a:rPr lang="zh-TW" altLang="en-US" sz="2400" dirty="0">
                <a:solidFill>
                  <a:prstClr val="black"/>
                </a:solidFill>
                <a:latin typeface="微軟正黑體" panose="020B0604030504040204" pitchFamily="34" charset="-120"/>
                <a:ea typeface="微軟正黑體" panose="020B0604030504040204" pitchFamily="34" charset="-120"/>
              </a:rPr>
              <a:t>畫一隻卡通老鼠</a:t>
            </a:r>
          </a:p>
        </p:txBody>
      </p:sp>
      <p:pic>
        <p:nvPicPr>
          <p:cNvPr id="24" name="圖片 23">
            <a:extLst>
              <a:ext uri="{FF2B5EF4-FFF2-40B4-BE49-F238E27FC236}">
                <a16:creationId xmlns:a16="http://schemas.microsoft.com/office/drawing/2014/main" id="{657D0749-AE36-A403-CA93-5771BB8B32A4}"/>
              </a:ext>
            </a:extLst>
          </p:cNvPr>
          <p:cNvPicPr>
            <a:picLocks noChangeAspect="1"/>
          </p:cNvPicPr>
          <p:nvPr/>
        </p:nvPicPr>
        <p:blipFill>
          <a:blip r:embed="rId4"/>
          <a:stretch>
            <a:fillRect/>
          </a:stretch>
        </p:blipFill>
        <p:spPr>
          <a:xfrm>
            <a:off x="9476053" y="4454322"/>
            <a:ext cx="1590424" cy="1828801"/>
          </a:xfrm>
          <a:prstGeom prst="rect">
            <a:avLst/>
          </a:prstGeom>
        </p:spPr>
      </p:pic>
      <p:pic>
        <p:nvPicPr>
          <p:cNvPr id="28" name="圖片 27">
            <a:extLst>
              <a:ext uri="{FF2B5EF4-FFF2-40B4-BE49-F238E27FC236}">
                <a16:creationId xmlns:a16="http://schemas.microsoft.com/office/drawing/2014/main" id="{759BB9B8-ECFA-6EA6-A495-FE64D4368DA1}"/>
              </a:ext>
            </a:extLst>
          </p:cNvPr>
          <p:cNvPicPr>
            <a:picLocks noChangeAspect="1"/>
          </p:cNvPicPr>
          <p:nvPr/>
        </p:nvPicPr>
        <p:blipFill>
          <a:blip r:embed="rId5"/>
          <a:stretch>
            <a:fillRect/>
          </a:stretch>
        </p:blipFill>
        <p:spPr>
          <a:xfrm>
            <a:off x="9476053" y="2090134"/>
            <a:ext cx="1595352" cy="1948853"/>
          </a:xfrm>
          <a:prstGeom prst="rect">
            <a:avLst/>
          </a:prstGeom>
        </p:spPr>
      </p:pic>
      <p:sp>
        <p:nvSpPr>
          <p:cNvPr id="29" name="文字方塊 28">
            <a:extLst>
              <a:ext uri="{FF2B5EF4-FFF2-40B4-BE49-F238E27FC236}">
                <a16:creationId xmlns:a16="http://schemas.microsoft.com/office/drawing/2014/main" id="{27D9009F-27B5-FDBD-BB5C-B3BF45A63EF1}"/>
              </a:ext>
            </a:extLst>
          </p:cNvPr>
          <p:cNvSpPr txBox="1"/>
          <p:nvPr/>
        </p:nvSpPr>
        <p:spPr>
          <a:xfrm>
            <a:off x="485189" y="6123543"/>
            <a:ext cx="3730171"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圖片皆由 </a:t>
            </a:r>
            <a:r>
              <a:rPr lang="en-US" altLang="zh-TW" dirty="0">
                <a:latin typeface="微軟正黑體" panose="020B0604030504040204" pitchFamily="34" charset="-120"/>
                <a:ea typeface="微軟正黑體" panose="020B0604030504040204" pitchFamily="34" charset="-120"/>
              </a:rPr>
              <a:t>Gemini </a:t>
            </a:r>
            <a:r>
              <a:rPr lang="zh-TW" altLang="en-US" dirty="0">
                <a:latin typeface="微軟正黑體" panose="020B0604030504040204" pitchFamily="34" charset="-120"/>
                <a:ea typeface="微軟正黑體" panose="020B0604030504040204" pitchFamily="34" charset="-120"/>
              </a:rPr>
              <a:t>生成</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523092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BF6895F-0A74-0604-D740-AA48C228DF46}"/>
              </a:ext>
            </a:extLst>
          </p:cNvPr>
          <p:cNvPicPr>
            <a:picLocks noChangeAspect="1"/>
          </p:cNvPicPr>
          <p:nvPr/>
        </p:nvPicPr>
        <p:blipFill>
          <a:blip r:embed="rId3"/>
          <a:stretch>
            <a:fillRect/>
          </a:stretch>
        </p:blipFill>
        <p:spPr>
          <a:xfrm>
            <a:off x="0" y="766167"/>
            <a:ext cx="7532945" cy="5656710"/>
          </a:xfrm>
          <a:prstGeom prst="rect">
            <a:avLst/>
          </a:prstGeom>
        </p:spPr>
      </p:pic>
      <p:sp>
        <p:nvSpPr>
          <p:cNvPr id="8" name="矩形: 圓角 7">
            <a:extLst>
              <a:ext uri="{FF2B5EF4-FFF2-40B4-BE49-F238E27FC236}">
                <a16:creationId xmlns:a16="http://schemas.microsoft.com/office/drawing/2014/main" id="{FC41F87D-37DC-6A02-B2ED-F3160515FB4D}"/>
              </a:ext>
            </a:extLst>
          </p:cNvPr>
          <p:cNvSpPr/>
          <p:nvPr/>
        </p:nvSpPr>
        <p:spPr>
          <a:xfrm>
            <a:off x="8595854" y="535780"/>
            <a:ext cx="960779" cy="524969"/>
          </a:xfrm>
          <a:prstGeom prst="roundRect">
            <a:avLst/>
          </a:prstGeom>
          <a:solidFill>
            <a:srgbClr val="D0CEC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C423B786-B924-83A0-8826-CA5E24719E3A}"/>
              </a:ext>
            </a:extLst>
          </p:cNvPr>
          <p:cNvSpPr/>
          <p:nvPr/>
        </p:nvSpPr>
        <p:spPr>
          <a:xfrm>
            <a:off x="8584759" y="1726209"/>
            <a:ext cx="1042186" cy="482704"/>
          </a:xfrm>
          <a:prstGeom prst="roundRect">
            <a:avLst/>
          </a:prstGeom>
          <a:solidFill>
            <a:schemeClr val="accent5">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0" name="Picture 2">
            <a:extLst>
              <a:ext uri="{FF2B5EF4-FFF2-40B4-BE49-F238E27FC236}">
                <a16:creationId xmlns:a16="http://schemas.microsoft.com/office/drawing/2014/main" id="{F7440517-8A95-D2A2-1CFB-A2E69664F137}"/>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503217" y="1204094"/>
            <a:ext cx="486669" cy="360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接點 10">
            <a:extLst>
              <a:ext uri="{FF2B5EF4-FFF2-40B4-BE49-F238E27FC236}">
                <a16:creationId xmlns:a16="http://schemas.microsoft.com/office/drawing/2014/main" id="{FCB4FD74-DEEE-16CA-0D38-1C187473B24B}"/>
              </a:ext>
            </a:extLst>
          </p:cNvPr>
          <p:cNvCxnSpPr>
            <a:cxnSpLocks/>
          </p:cNvCxnSpPr>
          <p:nvPr/>
        </p:nvCxnSpPr>
        <p:spPr>
          <a:xfrm>
            <a:off x="9105852" y="1131037"/>
            <a:ext cx="0" cy="523651"/>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D494361B-A191-4F97-F686-F47B75FEFE1F}"/>
              </a:ext>
            </a:extLst>
          </p:cNvPr>
          <p:cNvSpPr/>
          <p:nvPr/>
        </p:nvSpPr>
        <p:spPr>
          <a:xfrm>
            <a:off x="10626927" y="1716052"/>
            <a:ext cx="1054785" cy="503017"/>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6" name="Picture 2">
            <a:extLst>
              <a:ext uri="{FF2B5EF4-FFF2-40B4-BE49-F238E27FC236}">
                <a16:creationId xmlns:a16="http://schemas.microsoft.com/office/drawing/2014/main" id="{F7996846-AD8F-1876-AD4D-C445FB4FEB6B}"/>
              </a:ext>
            </a:extLst>
          </p:cNvPr>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1340823" y="1204094"/>
            <a:ext cx="486669" cy="3600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直線接點 20">
            <a:extLst>
              <a:ext uri="{FF2B5EF4-FFF2-40B4-BE49-F238E27FC236}">
                <a16:creationId xmlns:a16="http://schemas.microsoft.com/office/drawing/2014/main" id="{EEE26A23-C42E-AF4A-F926-48231A3C4116}"/>
              </a:ext>
            </a:extLst>
          </p:cNvPr>
          <p:cNvCxnSpPr>
            <a:cxnSpLocks/>
          </p:cNvCxnSpPr>
          <p:nvPr/>
        </p:nvCxnSpPr>
        <p:spPr>
          <a:xfrm>
            <a:off x="11158463" y="1185689"/>
            <a:ext cx="0" cy="523651"/>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矩形: 圓角 21">
            <a:extLst>
              <a:ext uri="{FF2B5EF4-FFF2-40B4-BE49-F238E27FC236}">
                <a16:creationId xmlns:a16="http://schemas.microsoft.com/office/drawing/2014/main" id="{2905D13F-4F3D-C0B7-9BE8-021181AF4D49}"/>
              </a:ext>
            </a:extLst>
          </p:cNvPr>
          <p:cNvSpPr/>
          <p:nvPr/>
        </p:nvSpPr>
        <p:spPr>
          <a:xfrm>
            <a:off x="10666675" y="541233"/>
            <a:ext cx="960779" cy="524969"/>
          </a:xfrm>
          <a:prstGeom prst="roundRect">
            <a:avLst/>
          </a:prstGeom>
          <a:solidFill>
            <a:srgbClr val="D0CEC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EA1DD1F6-CE3A-AD92-AF98-DC6ECC7A3F3C}"/>
              </a:ext>
            </a:extLst>
          </p:cNvPr>
          <p:cNvSpPr/>
          <p:nvPr/>
        </p:nvSpPr>
        <p:spPr>
          <a:xfrm>
            <a:off x="8607252" y="2825265"/>
            <a:ext cx="960779" cy="524969"/>
          </a:xfrm>
          <a:prstGeom prst="roundRect">
            <a:avLst/>
          </a:prstGeom>
          <a:solidFill>
            <a:srgbClr val="D0CEC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AF40A66E-4DB0-4B50-A7F8-EABC2A25DBEE}"/>
              </a:ext>
            </a:extLst>
          </p:cNvPr>
          <p:cNvSpPr/>
          <p:nvPr/>
        </p:nvSpPr>
        <p:spPr>
          <a:xfrm>
            <a:off x="10678073" y="2830718"/>
            <a:ext cx="960779" cy="524969"/>
          </a:xfrm>
          <a:prstGeom prst="roundRect">
            <a:avLst/>
          </a:prstGeom>
          <a:solidFill>
            <a:srgbClr val="D0CEC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1" name="直線接點 30">
            <a:extLst>
              <a:ext uri="{FF2B5EF4-FFF2-40B4-BE49-F238E27FC236}">
                <a16:creationId xmlns:a16="http://schemas.microsoft.com/office/drawing/2014/main" id="{129E1F65-B64B-9BBA-98DB-C3529A5358A9}"/>
              </a:ext>
            </a:extLst>
          </p:cNvPr>
          <p:cNvCxnSpPr>
            <a:cxnSpLocks/>
          </p:cNvCxnSpPr>
          <p:nvPr/>
        </p:nvCxnSpPr>
        <p:spPr>
          <a:xfrm rot="16200000">
            <a:off x="10123052" y="2545911"/>
            <a:ext cx="0" cy="1068815"/>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2" name="Picture 2">
            <a:extLst>
              <a:ext uri="{FF2B5EF4-FFF2-40B4-BE49-F238E27FC236}">
                <a16:creationId xmlns:a16="http://schemas.microsoft.com/office/drawing/2014/main" id="{306E0A0A-E2D9-A37F-ECC3-25FE1C30D44B}"/>
              </a:ext>
            </a:extLst>
          </p:cNvPr>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865720" y="3615615"/>
            <a:ext cx="486669" cy="36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1F606349-DF9A-A9AA-15CD-028CF432665C}"/>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865721" y="4057628"/>
            <a:ext cx="486669" cy="36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a:extLst>
              <a:ext uri="{FF2B5EF4-FFF2-40B4-BE49-F238E27FC236}">
                <a16:creationId xmlns:a16="http://schemas.microsoft.com/office/drawing/2014/main" id="{E39C3C2A-B30B-B4A0-2961-F4AE162D56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4961" y="3171964"/>
            <a:ext cx="486669" cy="360000"/>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圓角 34">
            <a:extLst>
              <a:ext uri="{FF2B5EF4-FFF2-40B4-BE49-F238E27FC236}">
                <a16:creationId xmlns:a16="http://schemas.microsoft.com/office/drawing/2014/main" id="{DD5E8C48-012A-9002-9425-4FCFC0B6C8EB}"/>
              </a:ext>
            </a:extLst>
          </p:cNvPr>
          <p:cNvSpPr/>
          <p:nvPr/>
        </p:nvSpPr>
        <p:spPr>
          <a:xfrm>
            <a:off x="8648123" y="4660398"/>
            <a:ext cx="960779" cy="524969"/>
          </a:xfrm>
          <a:prstGeom prst="roundRect">
            <a:avLst/>
          </a:prstGeom>
          <a:solidFill>
            <a:srgbClr val="D0CECE"/>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AD1D6F57-0B0F-892A-772D-0009B7F56731}"/>
              </a:ext>
            </a:extLst>
          </p:cNvPr>
          <p:cNvSpPr/>
          <p:nvPr/>
        </p:nvSpPr>
        <p:spPr>
          <a:xfrm>
            <a:off x="8637028" y="5850827"/>
            <a:ext cx="1042186" cy="482704"/>
          </a:xfrm>
          <a:prstGeom prst="roundRect">
            <a:avLst/>
          </a:prstGeom>
          <a:solidFill>
            <a:schemeClr val="accent5">
              <a:lumMod val="60000"/>
              <a:lumOff val="4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37" name="Picture 2">
            <a:extLst>
              <a:ext uri="{FF2B5EF4-FFF2-40B4-BE49-F238E27FC236}">
                <a16:creationId xmlns:a16="http://schemas.microsoft.com/office/drawing/2014/main" id="{F657594C-CE3C-C952-E66A-834EA4C7B884}"/>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555486" y="5328712"/>
            <a:ext cx="486669" cy="360000"/>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線接點 37">
            <a:extLst>
              <a:ext uri="{FF2B5EF4-FFF2-40B4-BE49-F238E27FC236}">
                <a16:creationId xmlns:a16="http://schemas.microsoft.com/office/drawing/2014/main" id="{BE5B077E-C5C5-1443-9283-324DEE7DF8A8}"/>
              </a:ext>
            </a:extLst>
          </p:cNvPr>
          <p:cNvCxnSpPr>
            <a:cxnSpLocks/>
          </p:cNvCxnSpPr>
          <p:nvPr/>
        </p:nvCxnSpPr>
        <p:spPr>
          <a:xfrm>
            <a:off x="9158121" y="5255655"/>
            <a:ext cx="0" cy="523651"/>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矩形: 圓角 38">
            <a:extLst>
              <a:ext uri="{FF2B5EF4-FFF2-40B4-BE49-F238E27FC236}">
                <a16:creationId xmlns:a16="http://schemas.microsoft.com/office/drawing/2014/main" id="{17B25183-6D02-E662-24AE-F7C81CA346CC}"/>
              </a:ext>
            </a:extLst>
          </p:cNvPr>
          <p:cNvSpPr/>
          <p:nvPr/>
        </p:nvSpPr>
        <p:spPr>
          <a:xfrm>
            <a:off x="10679196" y="5840670"/>
            <a:ext cx="1054785" cy="503017"/>
          </a:xfrm>
          <a:prstGeom prst="roundRect">
            <a:avLst/>
          </a:prstGeom>
          <a:solidFill>
            <a:schemeClr val="accent6">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40" name="Picture 2">
            <a:extLst>
              <a:ext uri="{FF2B5EF4-FFF2-40B4-BE49-F238E27FC236}">
                <a16:creationId xmlns:a16="http://schemas.microsoft.com/office/drawing/2014/main" id="{CDB79F31-F690-F1A7-C701-F458D972BB52}"/>
              </a:ext>
            </a:extLst>
          </p:cNvPr>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1256614" y="5337480"/>
            <a:ext cx="486669" cy="36000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直線接點 40">
            <a:extLst>
              <a:ext uri="{FF2B5EF4-FFF2-40B4-BE49-F238E27FC236}">
                <a16:creationId xmlns:a16="http://schemas.microsoft.com/office/drawing/2014/main" id="{28C630CF-A85D-B15E-5515-DA8163F1C592}"/>
              </a:ext>
            </a:extLst>
          </p:cNvPr>
          <p:cNvCxnSpPr>
            <a:cxnSpLocks/>
          </p:cNvCxnSpPr>
          <p:nvPr/>
        </p:nvCxnSpPr>
        <p:spPr>
          <a:xfrm>
            <a:off x="11210732" y="5310307"/>
            <a:ext cx="0" cy="523651"/>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25289AA4-C555-B22F-6C1B-CACCE1FDA261}"/>
              </a:ext>
            </a:extLst>
          </p:cNvPr>
          <p:cNvSpPr/>
          <p:nvPr/>
        </p:nvSpPr>
        <p:spPr>
          <a:xfrm>
            <a:off x="10718944" y="4665851"/>
            <a:ext cx="960779" cy="524969"/>
          </a:xfrm>
          <a:prstGeom prst="roundRect">
            <a:avLst/>
          </a:prstGeom>
          <a:solidFill>
            <a:schemeClr val="accent5">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3" name="直線接點 42">
            <a:extLst>
              <a:ext uri="{FF2B5EF4-FFF2-40B4-BE49-F238E27FC236}">
                <a16:creationId xmlns:a16="http://schemas.microsoft.com/office/drawing/2014/main" id="{BE4EB402-82AA-D624-3E53-45DEB622751D}"/>
              </a:ext>
            </a:extLst>
          </p:cNvPr>
          <p:cNvCxnSpPr>
            <a:cxnSpLocks/>
          </p:cNvCxnSpPr>
          <p:nvPr/>
        </p:nvCxnSpPr>
        <p:spPr>
          <a:xfrm rot="16200000">
            <a:off x="10149794" y="4431458"/>
            <a:ext cx="0" cy="1068815"/>
          </a:xfrm>
          <a:prstGeom prst="line">
            <a:avLst/>
          </a:prstGeom>
          <a:ln w="381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4" name="Picture 2">
            <a:extLst>
              <a:ext uri="{FF2B5EF4-FFF2-40B4-BE49-F238E27FC236}">
                <a16:creationId xmlns:a16="http://schemas.microsoft.com/office/drawing/2014/main" id="{86A14C56-4A68-E402-FF4C-2DD6935077F1}"/>
              </a:ext>
            </a:extLst>
          </p:cNvPr>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892462" y="5501162"/>
            <a:ext cx="486669" cy="36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EA1C7EBD-FE06-E369-BAE6-6F30E4E01D0B}"/>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892463" y="5943175"/>
            <a:ext cx="486669" cy="36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a:extLst>
              <a:ext uri="{FF2B5EF4-FFF2-40B4-BE49-F238E27FC236}">
                <a16:creationId xmlns:a16="http://schemas.microsoft.com/office/drawing/2014/main" id="{2ADFC282-15D6-BFD6-1EFB-D690143045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1703" y="5057511"/>
            <a:ext cx="486669" cy="360000"/>
          </a:xfrm>
          <a:prstGeom prst="rect">
            <a:avLst/>
          </a:prstGeom>
          <a:noFill/>
          <a:extLst>
            <a:ext uri="{909E8E84-426E-40DD-AFC4-6F175D3DCCD1}">
              <a14:hiddenFill xmlns:a14="http://schemas.microsoft.com/office/drawing/2010/main">
                <a:solidFill>
                  <a:srgbClr val="FFFFFF"/>
                </a:solidFill>
              </a14:hiddenFill>
            </a:ext>
          </a:extLst>
        </p:spPr>
      </p:pic>
      <p:sp>
        <p:nvSpPr>
          <p:cNvPr id="47" name="文字方塊 46">
            <a:extLst>
              <a:ext uri="{FF2B5EF4-FFF2-40B4-BE49-F238E27FC236}">
                <a16:creationId xmlns:a16="http://schemas.microsoft.com/office/drawing/2014/main" id="{7DD3F108-EAD1-50D9-1AA0-A4C57743EFA0}"/>
              </a:ext>
            </a:extLst>
          </p:cNvPr>
          <p:cNvSpPr txBox="1"/>
          <p:nvPr/>
        </p:nvSpPr>
        <p:spPr>
          <a:xfrm>
            <a:off x="7393420" y="885219"/>
            <a:ext cx="10518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Calibri" panose="020F0502020204030204"/>
                <a:ea typeface="新細明體" panose="02020500000000000000" pitchFamily="18" charset="-120"/>
                <a:cs typeface="+mn-cs"/>
              </a:rPr>
              <a:t>Blue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70C0"/>
                </a:solidFill>
                <a:effectLst/>
                <a:uLnTx/>
                <a:uFillTx/>
                <a:latin typeface="Calibri" panose="020F0502020204030204"/>
                <a:ea typeface="新細明體" panose="02020500000000000000" pitchFamily="18" charset="-120"/>
                <a:cs typeface="+mn-cs"/>
              </a:rPr>
              <a:t>Curve</a:t>
            </a:r>
            <a:endParaRPr kumimoji="0" lang="zh-TW" altLang="en-US" sz="2400" b="1" i="0" u="none" strike="noStrike" kern="1200" cap="none" spc="0" normalizeH="0" baseline="0" noProof="0" dirty="0">
              <a:ln>
                <a:noFill/>
              </a:ln>
              <a:solidFill>
                <a:srgbClr val="0070C0"/>
              </a:solidFill>
              <a:effectLst/>
              <a:uLnTx/>
              <a:uFillTx/>
              <a:latin typeface="Calibri" panose="020F0502020204030204"/>
              <a:ea typeface="新細明體" panose="02020500000000000000" pitchFamily="18" charset="-120"/>
              <a:cs typeface="+mn-cs"/>
            </a:endParaRPr>
          </a:p>
        </p:txBody>
      </p:sp>
      <p:sp>
        <p:nvSpPr>
          <p:cNvPr id="48" name="文字方塊 47">
            <a:extLst>
              <a:ext uri="{FF2B5EF4-FFF2-40B4-BE49-F238E27FC236}">
                <a16:creationId xmlns:a16="http://schemas.microsoft.com/office/drawing/2014/main" id="{B43DC3DE-030B-CF07-E0CD-963DC07EA768}"/>
              </a:ext>
            </a:extLst>
          </p:cNvPr>
          <p:cNvSpPr txBox="1"/>
          <p:nvPr/>
        </p:nvSpPr>
        <p:spPr>
          <a:xfrm>
            <a:off x="7393420" y="3200116"/>
            <a:ext cx="11405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FFC000"/>
                </a:solidFill>
                <a:effectLst/>
                <a:uLnTx/>
                <a:uFillTx/>
                <a:latin typeface="Calibri" panose="020F0502020204030204"/>
                <a:ea typeface="新細明體" panose="02020500000000000000" pitchFamily="18" charset="-120"/>
                <a:cs typeface="+mn-cs"/>
              </a:rPr>
              <a:t>Orange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FFC000"/>
                </a:solidFill>
                <a:effectLst/>
                <a:uLnTx/>
                <a:uFillTx/>
                <a:latin typeface="Calibri" panose="020F0502020204030204"/>
                <a:ea typeface="新細明體" panose="02020500000000000000" pitchFamily="18" charset="-120"/>
                <a:cs typeface="+mn-cs"/>
              </a:rPr>
              <a:t>Curve</a:t>
            </a:r>
            <a:endParaRPr kumimoji="0" lang="zh-TW" altLang="en-US" sz="2400" b="1" i="0" u="none" strike="noStrike" kern="1200" cap="none" spc="0" normalizeH="0" baseline="0" noProof="0" dirty="0">
              <a:ln>
                <a:noFill/>
              </a:ln>
              <a:solidFill>
                <a:srgbClr val="FFC000"/>
              </a:solidFill>
              <a:effectLst/>
              <a:uLnTx/>
              <a:uFillTx/>
              <a:latin typeface="Calibri" panose="020F0502020204030204"/>
              <a:ea typeface="新細明體" panose="02020500000000000000" pitchFamily="18" charset="-120"/>
              <a:cs typeface="+mn-cs"/>
            </a:endParaRPr>
          </a:p>
        </p:txBody>
      </p:sp>
      <p:sp>
        <p:nvSpPr>
          <p:cNvPr id="49" name="文字方塊 48">
            <a:extLst>
              <a:ext uri="{FF2B5EF4-FFF2-40B4-BE49-F238E27FC236}">
                <a16:creationId xmlns:a16="http://schemas.microsoft.com/office/drawing/2014/main" id="{AC080D08-16A4-1F3E-176F-86FBD6CC298A}"/>
              </a:ext>
            </a:extLst>
          </p:cNvPr>
          <p:cNvSpPr txBox="1"/>
          <p:nvPr/>
        </p:nvSpPr>
        <p:spPr>
          <a:xfrm>
            <a:off x="7370184" y="5106766"/>
            <a:ext cx="11405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rPr>
              <a:t>Green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rPr>
              <a:t>Curve</a:t>
            </a:r>
            <a:endParaRPr kumimoji="0" lang="zh-TW" altLang="en-US" sz="2400" b="1"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9418037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22" grpId="0" animBg="1"/>
      <p:bldP spid="23" grpId="0" animBg="1"/>
      <p:bldP spid="30" grpId="0" animBg="1"/>
      <p:bldP spid="35" grpId="0" animBg="1"/>
      <p:bldP spid="36" grpId="0" animBg="1"/>
      <p:bldP spid="39" grpId="0" animBg="1"/>
      <p:bldP spid="42" grpId="0" animBg="1"/>
      <p:bldP spid="47" grpId="0"/>
      <p:bldP spid="48" grpId="0"/>
      <p:bldP spid="4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0F0698-3820-8A53-697B-25CB7D43A9F7}"/>
              </a:ext>
            </a:extLst>
          </p:cNvPr>
          <p:cNvSpPr>
            <a:spLocks noGrp="1"/>
          </p:cNvSpPr>
          <p:nvPr>
            <p:ph type="title"/>
          </p:nvPr>
        </p:nvSpPr>
        <p:spPr/>
        <p:txBody>
          <a:bodyPr/>
          <a:lstStyle/>
          <a:p>
            <a:r>
              <a:rPr lang="en-US" altLang="zh-TW" dirty="0"/>
              <a:t>Continuous TTA – Dynamic SUTA</a:t>
            </a:r>
            <a:endParaRPr lang="zh-TW" altLang="en-US" dirty="0"/>
          </a:p>
        </p:txBody>
      </p:sp>
      <p:sp>
        <p:nvSpPr>
          <p:cNvPr id="25" name="文字方塊 24">
            <a:extLst>
              <a:ext uri="{FF2B5EF4-FFF2-40B4-BE49-F238E27FC236}">
                <a16:creationId xmlns:a16="http://schemas.microsoft.com/office/drawing/2014/main" id="{E3ECCA8A-965F-C4A6-8446-0193043B6D57}"/>
              </a:ext>
            </a:extLst>
          </p:cNvPr>
          <p:cNvSpPr txBox="1"/>
          <p:nvPr/>
        </p:nvSpPr>
        <p:spPr>
          <a:xfrm>
            <a:off x="838200" y="1318399"/>
            <a:ext cx="34132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https://arxiv.org/abs/2406.11064</a:t>
            </a:r>
          </a:p>
        </p:txBody>
      </p:sp>
      <p:pic>
        <p:nvPicPr>
          <p:cNvPr id="4" name="圖片 3">
            <a:extLst>
              <a:ext uri="{FF2B5EF4-FFF2-40B4-BE49-F238E27FC236}">
                <a16:creationId xmlns:a16="http://schemas.microsoft.com/office/drawing/2014/main" id="{438DEBB7-D5EF-4062-12DD-0927AC9FAAB6}"/>
              </a:ext>
            </a:extLst>
          </p:cNvPr>
          <p:cNvPicPr>
            <a:picLocks noChangeAspect="1"/>
          </p:cNvPicPr>
          <p:nvPr/>
        </p:nvPicPr>
        <p:blipFill>
          <a:blip r:embed="rId3"/>
          <a:stretch>
            <a:fillRect/>
          </a:stretch>
        </p:blipFill>
        <p:spPr>
          <a:xfrm>
            <a:off x="439552" y="1990524"/>
            <a:ext cx="11571897" cy="3848802"/>
          </a:xfrm>
          <a:prstGeom prst="rect">
            <a:avLst/>
          </a:prstGeom>
        </p:spPr>
      </p:pic>
    </p:spTree>
    <p:extLst>
      <p:ext uri="{BB962C8B-B14F-4D97-AF65-F5344CB8AC3E}">
        <p14:creationId xmlns:p14="http://schemas.microsoft.com/office/powerpoint/2010/main" val="1575862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0F0698-3820-8A53-697B-25CB7D43A9F7}"/>
              </a:ext>
            </a:extLst>
          </p:cNvPr>
          <p:cNvSpPr>
            <a:spLocks noGrp="1"/>
          </p:cNvSpPr>
          <p:nvPr>
            <p:ph type="title"/>
          </p:nvPr>
        </p:nvSpPr>
        <p:spPr/>
        <p:txBody>
          <a:bodyPr/>
          <a:lstStyle/>
          <a:p>
            <a:r>
              <a:rPr lang="en-US" altLang="zh-TW" dirty="0"/>
              <a:t>Continuous TTA – Dynamic SUTA</a:t>
            </a:r>
            <a:endParaRPr lang="zh-TW" altLang="en-US" dirty="0"/>
          </a:p>
        </p:txBody>
      </p:sp>
      <p:sp>
        <p:nvSpPr>
          <p:cNvPr id="25" name="文字方塊 24">
            <a:extLst>
              <a:ext uri="{FF2B5EF4-FFF2-40B4-BE49-F238E27FC236}">
                <a16:creationId xmlns:a16="http://schemas.microsoft.com/office/drawing/2014/main" id="{E3ECCA8A-965F-C4A6-8446-0193043B6D57}"/>
              </a:ext>
            </a:extLst>
          </p:cNvPr>
          <p:cNvSpPr txBox="1"/>
          <p:nvPr/>
        </p:nvSpPr>
        <p:spPr>
          <a:xfrm>
            <a:off x="838200" y="1318399"/>
            <a:ext cx="34132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https://arxiv.org/abs/2406.11064</a:t>
            </a:r>
          </a:p>
        </p:txBody>
      </p:sp>
      <p:sp>
        <p:nvSpPr>
          <p:cNvPr id="7" name="文字方塊 6">
            <a:extLst>
              <a:ext uri="{FF2B5EF4-FFF2-40B4-BE49-F238E27FC236}">
                <a16:creationId xmlns:a16="http://schemas.microsoft.com/office/drawing/2014/main" id="{86A03B9F-DCEB-32E0-59B2-29C683BE8A9E}"/>
              </a:ext>
            </a:extLst>
          </p:cNvPr>
          <p:cNvSpPr txBox="1"/>
          <p:nvPr/>
        </p:nvSpPr>
        <p:spPr>
          <a:xfrm rot="16200000">
            <a:off x="1264593" y="3890869"/>
            <a:ext cx="11239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4" name="圖片 3" descr="一張含有 文字, 螢幕擷取畫面, 繪圖, 圖表 的圖片&#10;&#10;自動產生的描述">
            <a:extLst>
              <a:ext uri="{FF2B5EF4-FFF2-40B4-BE49-F238E27FC236}">
                <a16:creationId xmlns:a16="http://schemas.microsoft.com/office/drawing/2014/main" id="{653E3E22-7AA6-C887-5106-FADA05CE7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1" y="1770149"/>
            <a:ext cx="9525000" cy="4722726"/>
          </a:xfrm>
          <a:prstGeom prst="rect">
            <a:avLst/>
          </a:prstGeom>
        </p:spPr>
      </p:pic>
    </p:spTree>
    <p:extLst>
      <p:ext uri="{BB962C8B-B14F-4D97-AF65-F5344CB8AC3E}">
        <p14:creationId xmlns:p14="http://schemas.microsoft.com/office/powerpoint/2010/main" val="9585131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F94540-15AD-DA2E-86DD-A1E492526C6C}"/>
              </a:ext>
            </a:extLst>
          </p:cNvPr>
          <p:cNvSpPr>
            <a:spLocks noGrp="1"/>
          </p:cNvSpPr>
          <p:nvPr>
            <p:ph type="title"/>
          </p:nvPr>
        </p:nvSpPr>
        <p:spPr/>
        <p:txBody>
          <a:bodyPr/>
          <a:lstStyle/>
          <a:p>
            <a:r>
              <a:rPr lang="en-US" altLang="zh-TW" dirty="0"/>
              <a:t>Concluding Remarks </a:t>
            </a:r>
            <a:endParaRPr lang="zh-TW" altLang="en-US" dirty="0"/>
          </a:p>
        </p:txBody>
      </p:sp>
      <p:graphicFrame>
        <p:nvGraphicFramePr>
          <p:cNvPr id="4" name="內容版面配置區 3">
            <a:extLst>
              <a:ext uri="{FF2B5EF4-FFF2-40B4-BE49-F238E27FC236}">
                <a16:creationId xmlns:a16="http://schemas.microsoft.com/office/drawing/2014/main" id="{064167AB-13E6-64AD-6060-DE1194482E60}"/>
              </a:ext>
            </a:extLst>
          </p:cNvPr>
          <p:cNvGraphicFramePr>
            <a:graphicFrameLocks noGrp="1"/>
          </p:cNvGraphicFramePr>
          <p:nvPr>
            <p:ph idx="1"/>
            <p:extLst>
              <p:ext uri="{D42A27DB-BD31-4B8C-83A1-F6EECF244321}">
                <p14:modId xmlns:p14="http://schemas.microsoft.com/office/powerpoint/2010/main" val="417363235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47344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763FE06-134C-F0EE-9AE6-79BF798C9FA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通用模型仍需要持續學習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更新參數</a:t>
            </a:r>
            <a:r>
              <a:rPr lang="en-US" altLang="zh-TW" dirty="0">
                <a:latin typeface="微軟正黑體" panose="020B0604030504040204" pitchFamily="34" charset="-120"/>
                <a:ea typeface="微軟正黑體" panose="020B0604030504040204" pitchFamily="34" charset="-120"/>
              </a:rPr>
              <a:t>)</a:t>
            </a:r>
            <a:endParaRPr lang="zh-TW" altLang="en-US" dirty="0"/>
          </a:p>
        </p:txBody>
      </p:sp>
      <p:pic>
        <p:nvPicPr>
          <p:cNvPr id="6" name="Picture 2">
            <a:extLst>
              <a:ext uri="{FF2B5EF4-FFF2-40B4-BE49-F238E27FC236}">
                <a16:creationId xmlns:a16="http://schemas.microsoft.com/office/drawing/2014/main" id="{B753925E-4EF0-3B05-65CD-C692C923E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898" y="1858901"/>
            <a:ext cx="4772089" cy="4019385"/>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7DC30738-AFDE-E71E-4B10-53F3C59DD24C}"/>
              </a:ext>
            </a:extLst>
          </p:cNvPr>
          <p:cNvSpPr txBox="1"/>
          <p:nvPr/>
        </p:nvSpPr>
        <p:spPr>
          <a:xfrm>
            <a:off x="7184570" y="6050973"/>
            <a:ext cx="3526971" cy="369332"/>
          </a:xfrm>
          <a:prstGeom prst="rect">
            <a:avLst/>
          </a:prstGeom>
          <a:noFill/>
        </p:spPr>
        <p:txBody>
          <a:bodyPr wrap="square">
            <a:spAutoFit/>
          </a:bodyPr>
          <a:lstStyle/>
          <a:p>
            <a:r>
              <a:rPr lang="zh-TW" altLang="en-US" dirty="0"/>
              <a:t>https://arxiv.org/abs/2311.17035</a:t>
            </a:r>
            <a:endParaRPr lang="en-US" altLang="zh-TW" dirty="0"/>
          </a:p>
        </p:txBody>
      </p:sp>
      <p:pic>
        <p:nvPicPr>
          <p:cNvPr id="10" name="圖片 9">
            <a:extLst>
              <a:ext uri="{FF2B5EF4-FFF2-40B4-BE49-F238E27FC236}">
                <a16:creationId xmlns:a16="http://schemas.microsoft.com/office/drawing/2014/main" id="{2CBAABC6-D1BC-3590-3D34-1D640A29F694}"/>
              </a:ext>
            </a:extLst>
          </p:cNvPr>
          <p:cNvPicPr>
            <a:picLocks noChangeAspect="1"/>
          </p:cNvPicPr>
          <p:nvPr/>
        </p:nvPicPr>
        <p:blipFill>
          <a:blip r:embed="rId3"/>
          <a:stretch>
            <a:fillRect/>
          </a:stretch>
        </p:blipFill>
        <p:spPr>
          <a:xfrm>
            <a:off x="1438471" y="1695088"/>
            <a:ext cx="4123580" cy="4183198"/>
          </a:xfrm>
          <a:prstGeom prst="rect">
            <a:avLst/>
          </a:prstGeom>
        </p:spPr>
      </p:pic>
      <p:sp>
        <p:nvSpPr>
          <p:cNvPr id="12" name="文字方塊 11">
            <a:extLst>
              <a:ext uri="{FF2B5EF4-FFF2-40B4-BE49-F238E27FC236}">
                <a16:creationId xmlns:a16="http://schemas.microsoft.com/office/drawing/2014/main" id="{F1C5AB61-A00D-C20C-8F88-AEE2C55980E2}"/>
              </a:ext>
            </a:extLst>
          </p:cNvPr>
          <p:cNvSpPr txBox="1"/>
          <p:nvPr/>
        </p:nvSpPr>
        <p:spPr>
          <a:xfrm>
            <a:off x="452261" y="6050973"/>
            <a:ext cx="6096000" cy="369332"/>
          </a:xfrm>
          <a:prstGeom prst="rect">
            <a:avLst/>
          </a:prstGeom>
          <a:noFill/>
        </p:spPr>
        <p:txBody>
          <a:bodyPr wrap="square">
            <a:spAutoFit/>
          </a:bodyPr>
          <a:lstStyle/>
          <a:p>
            <a:pPr algn="ctr"/>
            <a:r>
              <a:rPr lang="en-US" altLang="zh-TW" dirty="0"/>
              <a:t>https://arxiv.org/abs/2012.07805</a:t>
            </a:r>
            <a:endParaRPr lang="zh-TW" altLang="en-US" dirty="0"/>
          </a:p>
        </p:txBody>
      </p:sp>
    </p:spTree>
    <p:extLst>
      <p:ext uri="{BB962C8B-B14F-4D97-AF65-F5344CB8AC3E}">
        <p14:creationId xmlns:p14="http://schemas.microsoft.com/office/powerpoint/2010/main" val="6994298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685BB20-C6FF-C752-9F8C-C9ED6F456EA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如何評量成功的持續學習？</a:t>
            </a:r>
          </a:p>
        </p:txBody>
      </p:sp>
      <p:sp>
        <p:nvSpPr>
          <p:cNvPr id="3" name="內容版面配置區 2">
            <a:extLst>
              <a:ext uri="{FF2B5EF4-FFF2-40B4-BE49-F238E27FC236}">
                <a16:creationId xmlns:a16="http://schemas.microsoft.com/office/drawing/2014/main" id="{4DCFDEF2-7D72-0B21-6830-03A8DA35E738}"/>
              </a:ext>
            </a:extLst>
          </p:cNvPr>
          <p:cNvSpPr>
            <a:spLocks noGrp="1"/>
          </p:cNvSpPr>
          <p:nvPr>
            <p:ph idx="1"/>
          </p:nvPr>
        </p:nvSpPr>
        <p:spPr/>
        <p:txBody>
          <a:bodyPr/>
          <a:lstStyle/>
          <a:p>
            <a:r>
              <a:rPr lang="en-US" altLang="zh-TW" b="1" dirty="0">
                <a:latin typeface="微軟正黑體" panose="020B0604030504040204" pitchFamily="34" charset="-120"/>
                <a:ea typeface="微軟正黑體" panose="020B0604030504040204" pitchFamily="34" charset="-120"/>
              </a:rPr>
              <a:t>Reliability</a:t>
            </a:r>
            <a:r>
              <a:rPr lang="zh-TW" altLang="en-US" b="1" dirty="0">
                <a:latin typeface="微軟正黑體" panose="020B0604030504040204" pitchFamily="34" charset="-120"/>
                <a:ea typeface="微軟正黑體" panose="020B0604030504040204" pitchFamily="34" charset="-120"/>
              </a:rPr>
              <a:t>：修改目標要達成</a:t>
            </a:r>
            <a:endParaRPr lang="zh-TW" altLang="en-US" dirty="0">
              <a:latin typeface="微軟正黑體" panose="020B0604030504040204" pitchFamily="34" charset="-120"/>
              <a:ea typeface="微軟正黑體" panose="020B0604030504040204" pitchFamily="34" charset="-120"/>
            </a:endParaRPr>
          </a:p>
        </p:txBody>
      </p:sp>
      <p:pic>
        <p:nvPicPr>
          <p:cNvPr id="4" name="Picture 2">
            <a:extLst>
              <a:ext uri="{FF2B5EF4-FFF2-40B4-BE49-F238E27FC236}">
                <a16:creationId xmlns:a16="http://schemas.microsoft.com/office/drawing/2014/main" id="{75CCE6D5-8A8B-6BD7-5268-56496548E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754" y="2747714"/>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1C71DF0A-C89D-5339-ADCC-65EE96BA8472}"/>
              </a:ext>
            </a:extLst>
          </p:cNvPr>
          <p:cNvSpPr txBox="1"/>
          <p:nvPr/>
        </p:nvSpPr>
        <p:spPr>
          <a:xfrm>
            <a:off x="1787041" y="3151884"/>
            <a:ext cx="317954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400" dirty="0">
                <a:solidFill>
                  <a:prstClr val="black"/>
                </a:solidFill>
                <a:latin typeface="微軟正黑體" panose="020B0604030504040204" pitchFamily="34" charset="-120"/>
                <a:ea typeface="微軟正黑體" panose="020B0604030504040204" pitchFamily="34" charset="-120"/>
              </a:rPr>
              <a:t>魯夫吃的是甚麼果實？</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6" name="直線單箭頭接點 5">
            <a:extLst>
              <a:ext uri="{FF2B5EF4-FFF2-40B4-BE49-F238E27FC236}">
                <a16:creationId xmlns:a16="http://schemas.microsoft.com/office/drawing/2014/main" id="{772F40CE-512B-570A-6A52-4272C74CCF8C}"/>
              </a:ext>
            </a:extLst>
          </p:cNvPr>
          <p:cNvCxnSpPr/>
          <p:nvPr/>
        </p:nvCxnSpPr>
        <p:spPr>
          <a:xfrm>
            <a:off x="4966585" y="3376390"/>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單箭頭接點 6">
            <a:extLst>
              <a:ext uri="{FF2B5EF4-FFF2-40B4-BE49-F238E27FC236}">
                <a16:creationId xmlns:a16="http://schemas.microsoft.com/office/drawing/2014/main" id="{27BA8212-A33E-4071-B745-FF9BCD7D9830}"/>
              </a:ext>
            </a:extLst>
          </p:cNvPr>
          <p:cNvCxnSpPr/>
          <p:nvPr/>
        </p:nvCxnSpPr>
        <p:spPr>
          <a:xfrm>
            <a:off x="7194527" y="3377323"/>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文字方塊 7">
            <a:extLst>
              <a:ext uri="{FF2B5EF4-FFF2-40B4-BE49-F238E27FC236}">
                <a16:creationId xmlns:a16="http://schemas.microsoft.com/office/drawing/2014/main" id="{C32370FA-BAD1-37C6-6839-97DFD2697D3E}"/>
              </a:ext>
            </a:extLst>
          </p:cNvPr>
          <p:cNvSpPr txBox="1"/>
          <p:nvPr/>
        </p:nvSpPr>
        <p:spPr>
          <a:xfrm>
            <a:off x="7973088" y="3151884"/>
            <a:ext cx="3179544"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橡膠果實</a:t>
            </a:r>
          </a:p>
        </p:txBody>
      </p:sp>
      <p:grpSp>
        <p:nvGrpSpPr>
          <p:cNvPr id="9" name="群組 8">
            <a:extLst>
              <a:ext uri="{FF2B5EF4-FFF2-40B4-BE49-F238E27FC236}">
                <a16:creationId xmlns:a16="http://schemas.microsoft.com/office/drawing/2014/main" id="{39CDF3D3-567B-D257-CFC6-6A3A8D3C4E6D}"/>
              </a:ext>
            </a:extLst>
          </p:cNvPr>
          <p:cNvGrpSpPr/>
          <p:nvPr/>
        </p:nvGrpSpPr>
        <p:grpSpPr>
          <a:xfrm>
            <a:off x="5824754" y="4957763"/>
            <a:ext cx="1219200" cy="1219200"/>
            <a:chOff x="6460683" y="4313909"/>
            <a:chExt cx="1219200" cy="1219200"/>
          </a:xfrm>
        </p:grpSpPr>
        <p:pic>
          <p:nvPicPr>
            <p:cNvPr id="10" name="Picture 2">
              <a:extLst>
                <a:ext uri="{FF2B5EF4-FFF2-40B4-BE49-F238E27FC236}">
                  <a16:creationId xmlns:a16="http://schemas.microsoft.com/office/drawing/2014/main" id="{CC83E7CD-1442-D47E-5DD1-3BE5477D7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683" y="431390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7125C23F-7BBA-E088-43AD-66CF24329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139102">
              <a:off x="7006783" y="4716374"/>
              <a:ext cx="506229" cy="50622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直線單箭頭接點 11">
            <a:extLst>
              <a:ext uri="{FF2B5EF4-FFF2-40B4-BE49-F238E27FC236}">
                <a16:creationId xmlns:a16="http://schemas.microsoft.com/office/drawing/2014/main" id="{7BA90324-BE4B-2626-A937-CC9B9DC37D4B}"/>
              </a:ext>
            </a:extLst>
          </p:cNvPr>
          <p:cNvCxnSpPr>
            <a:cxnSpLocks/>
          </p:cNvCxnSpPr>
          <p:nvPr/>
        </p:nvCxnSpPr>
        <p:spPr>
          <a:xfrm rot="5400000">
            <a:off x="6035099" y="4509684"/>
            <a:ext cx="783771"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直線單箭頭接點 12">
            <a:extLst>
              <a:ext uri="{FF2B5EF4-FFF2-40B4-BE49-F238E27FC236}">
                <a16:creationId xmlns:a16="http://schemas.microsoft.com/office/drawing/2014/main" id="{2FD0E660-DAAD-EC63-BE22-A3ADB9FFE1DA}"/>
              </a:ext>
            </a:extLst>
          </p:cNvPr>
          <p:cNvCxnSpPr/>
          <p:nvPr/>
        </p:nvCxnSpPr>
        <p:spPr>
          <a:xfrm>
            <a:off x="4966585" y="5595334"/>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單箭頭接點 13">
            <a:extLst>
              <a:ext uri="{FF2B5EF4-FFF2-40B4-BE49-F238E27FC236}">
                <a16:creationId xmlns:a16="http://schemas.microsoft.com/office/drawing/2014/main" id="{A7AC0D98-620B-E5FD-A4FC-4B34AF11FE9C}"/>
              </a:ext>
            </a:extLst>
          </p:cNvPr>
          <p:cNvCxnSpPr/>
          <p:nvPr/>
        </p:nvCxnSpPr>
        <p:spPr>
          <a:xfrm>
            <a:off x="7194527" y="5596267"/>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5" name="文字方塊 14">
            <a:extLst>
              <a:ext uri="{FF2B5EF4-FFF2-40B4-BE49-F238E27FC236}">
                <a16:creationId xmlns:a16="http://schemas.microsoft.com/office/drawing/2014/main" id="{F8E05B13-F4E3-83C3-895E-9846EB2AB219}"/>
              </a:ext>
            </a:extLst>
          </p:cNvPr>
          <p:cNvSpPr txBox="1"/>
          <p:nvPr/>
        </p:nvSpPr>
        <p:spPr>
          <a:xfrm>
            <a:off x="1787041" y="5336530"/>
            <a:ext cx="317954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400" dirty="0">
                <a:solidFill>
                  <a:prstClr val="black"/>
                </a:solidFill>
                <a:latin typeface="微軟正黑體" panose="020B0604030504040204" pitchFamily="34" charset="-120"/>
                <a:ea typeface="微軟正黑體" panose="020B0604030504040204" pitchFamily="34" charset="-120"/>
              </a:rPr>
              <a:t>魯夫吃的是甚麼果實？</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pic>
        <p:nvPicPr>
          <p:cNvPr id="10242" name="Picture 2">
            <a:extLst>
              <a:ext uri="{FF2B5EF4-FFF2-40B4-BE49-F238E27FC236}">
                <a16:creationId xmlns:a16="http://schemas.microsoft.com/office/drawing/2014/main" id="{510253BD-4DE1-57B2-997A-91BA23580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9224" y="3001606"/>
            <a:ext cx="711415" cy="711415"/>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44FF2F59-A66D-6C5B-BFE6-E44BB2779E9F}"/>
              </a:ext>
            </a:extLst>
          </p:cNvPr>
          <p:cNvSpPr txBox="1"/>
          <p:nvPr/>
        </p:nvSpPr>
        <p:spPr>
          <a:xfrm>
            <a:off x="7984414" y="5382509"/>
            <a:ext cx="3818637" cy="461665"/>
          </a:xfrm>
          <a:prstGeom prst="rect">
            <a:avLst/>
          </a:prstGeom>
          <a:noFill/>
        </p:spPr>
        <p:txBody>
          <a:bodyPr wrap="square">
            <a:spAutoFit/>
          </a:bodyPr>
          <a:lstStyle/>
          <a:p>
            <a:r>
              <a:rPr lang="zh-TW" altLang="en-US" sz="2400" dirty="0">
                <a:solidFill>
                  <a:prstClr val="black"/>
                </a:solidFill>
                <a:latin typeface="微軟正黑體" panose="020B0604030504040204" pitchFamily="34" charset="-120"/>
                <a:ea typeface="微軟正黑體" panose="020B0604030504040204" pitchFamily="34" charset="-120"/>
              </a:rPr>
              <a:t>人人果實 幻獸種 尼卡型態</a:t>
            </a:r>
          </a:p>
        </p:txBody>
      </p:sp>
      <p:sp>
        <p:nvSpPr>
          <p:cNvPr id="18" name="文字方塊 17">
            <a:extLst>
              <a:ext uri="{FF2B5EF4-FFF2-40B4-BE49-F238E27FC236}">
                <a16:creationId xmlns:a16="http://schemas.microsoft.com/office/drawing/2014/main" id="{ED16AC2C-FACA-4E4C-DDAE-380F9B40F23F}"/>
              </a:ext>
            </a:extLst>
          </p:cNvPr>
          <p:cNvSpPr txBox="1"/>
          <p:nvPr/>
        </p:nvSpPr>
        <p:spPr>
          <a:xfrm>
            <a:off x="6096000" y="1649401"/>
            <a:ext cx="6127049" cy="830997"/>
          </a:xfrm>
          <a:prstGeom prst="rect">
            <a:avLst/>
          </a:prstGeom>
          <a:noFill/>
        </p:spPr>
        <p:txBody>
          <a:bodyPr wrap="square">
            <a:spAutoFit/>
          </a:bodyPr>
          <a:lstStyle/>
          <a:p>
            <a:r>
              <a:rPr lang="zh-TW" altLang="en-US" sz="2400" i="0" dirty="0">
                <a:solidFill>
                  <a:srgbClr val="0F0F0F"/>
                </a:solidFill>
                <a:effectLst/>
                <a:latin typeface="微軟正黑體" panose="020B0604030504040204" pitchFamily="34" charset="-120"/>
                <a:ea typeface="微軟正黑體" panose="020B0604030504040204" pitchFamily="34" charset="-120"/>
              </a:rPr>
              <a:t>從海賊王</a:t>
            </a:r>
            <a:r>
              <a:rPr lang="en-US" altLang="zh-TW" sz="2400" i="0" dirty="0">
                <a:solidFill>
                  <a:srgbClr val="0F0F0F"/>
                </a:solidFill>
                <a:effectLst/>
                <a:latin typeface="微軟正黑體" panose="020B0604030504040204" pitchFamily="34" charset="-120"/>
                <a:ea typeface="微軟正黑體" panose="020B0604030504040204" pitchFamily="34" charset="-120"/>
              </a:rPr>
              <a:t>1044</a:t>
            </a:r>
            <a:r>
              <a:rPr lang="zh-TW" altLang="en-US" sz="2400" i="0" dirty="0">
                <a:solidFill>
                  <a:srgbClr val="0F0F0F"/>
                </a:solidFill>
                <a:effectLst/>
                <a:latin typeface="微軟正黑體" panose="020B0604030504040204" pitchFamily="34" charset="-120"/>
                <a:ea typeface="微軟正黑體" panose="020B0604030504040204" pitchFamily="34" charset="-120"/>
              </a:rPr>
              <a:t> 話開始，我們知道魯夫吃的惡魔果實其實是 </a:t>
            </a:r>
            <a:r>
              <a:rPr lang="en-US" altLang="zh-TW" sz="2400" i="0" dirty="0">
                <a:solidFill>
                  <a:srgbClr val="0F0F0F"/>
                </a:solidFill>
                <a:effectLst/>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人人果實幻獸種尼卡型態</a:t>
            </a:r>
            <a:r>
              <a:rPr lang="en-US" altLang="zh-TW" sz="2400" dirty="0">
                <a:solidFill>
                  <a:prstClr val="black"/>
                </a:solidFill>
                <a:latin typeface="微軟正黑體" panose="020B0604030504040204" pitchFamily="34" charset="-120"/>
                <a:ea typeface="微軟正黑體" panose="020B0604030504040204" pitchFamily="34" charset="-120"/>
              </a:rPr>
              <a:t>”</a:t>
            </a:r>
            <a:endParaRPr lang="zh-TW" altLang="en-US" sz="24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43611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5"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B0C72B-B6A6-AC60-97D7-7308DB5C146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如何評量成功的持續學習？</a:t>
            </a:r>
            <a:endParaRPr lang="zh-TW" altLang="en-US" dirty="0"/>
          </a:p>
        </p:txBody>
      </p:sp>
      <p:sp>
        <p:nvSpPr>
          <p:cNvPr id="3" name="內容版面配置區 2">
            <a:extLst>
              <a:ext uri="{FF2B5EF4-FFF2-40B4-BE49-F238E27FC236}">
                <a16:creationId xmlns:a16="http://schemas.microsoft.com/office/drawing/2014/main" id="{B093DC38-6C2A-6AFA-83A2-DA8B745214BD}"/>
              </a:ext>
            </a:extLst>
          </p:cNvPr>
          <p:cNvSpPr>
            <a:spLocks noGrp="1"/>
          </p:cNvSpPr>
          <p:nvPr>
            <p:ph idx="1"/>
          </p:nvPr>
        </p:nvSpPr>
        <p:spPr/>
        <p:txBody>
          <a:bodyPr/>
          <a:lstStyle/>
          <a:p>
            <a:r>
              <a:rPr lang="en-US" altLang="zh-TW" b="1" dirty="0">
                <a:latin typeface="微軟正黑體" panose="020B0604030504040204" pitchFamily="34" charset="-120"/>
                <a:ea typeface="微軟正黑體" panose="020B0604030504040204" pitchFamily="34" charset="-120"/>
              </a:rPr>
              <a:t>Generality</a:t>
            </a:r>
            <a:r>
              <a:rPr lang="zh-TW" altLang="en-US" b="1" dirty="0">
                <a:latin typeface="微軟正黑體" panose="020B0604030504040204" pitchFamily="34" charset="-120"/>
                <a:ea typeface="微軟正黑體" panose="020B0604030504040204" pitchFamily="34" charset="-120"/>
              </a:rPr>
              <a:t>：能夠舉一反三</a:t>
            </a:r>
            <a:endParaRPr lang="zh-TW" altLang="en-US" dirty="0">
              <a:latin typeface="微軟正黑體" panose="020B0604030504040204" pitchFamily="34" charset="-120"/>
              <a:ea typeface="微軟正黑體" panose="020B0604030504040204" pitchFamily="34" charset="-120"/>
            </a:endParaRPr>
          </a:p>
        </p:txBody>
      </p:sp>
      <p:pic>
        <p:nvPicPr>
          <p:cNvPr id="9" name="Picture 2">
            <a:extLst>
              <a:ext uri="{FF2B5EF4-FFF2-40B4-BE49-F238E27FC236}">
                <a16:creationId xmlns:a16="http://schemas.microsoft.com/office/drawing/2014/main" id="{025DE9F5-5EAC-0EE5-8744-DDCADF8FF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3946" y="263505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87AD8E12-0E9F-8B3D-E170-A09493F2D104}"/>
              </a:ext>
            </a:extLst>
          </p:cNvPr>
          <p:cNvSpPr txBox="1"/>
          <p:nvPr/>
        </p:nvSpPr>
        <p:spPr>
          <a:xfrm>
            <a:off x="3408536" y="3013819"/>
            <a:ext cx="325008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誰吃了尼卡果實？</a:t>
            </a:r>
          </a:p>
        </p:txBody>
      </p:sp>
      <p:cxnSp>
        <p:nvCxnSpPr>
          <p:cNvPr id="12" name="直線單箭頭接點 11">
            <a:extLst>
              <a:ext uri="{FF2B5EF4-FFF2-40B4-BE49-F238E27FC236}">
                <a16:creationId xmlns:a16="http://schemas.microsoft.com/office/drawing/2014/main" id="{8C7671CD-C9ED-A470-10D0-19F1C7212364}"/>
              </a:ext>
            </a:extLst>
          </p:cNvPr>
          <p:cNvCxnSpPr>
            <a:cxnSpLocks/>
          </p:cNvCxnSpPr>
          <p:nvPr/>
        </p:nvCxnSpPr>
        <p:spPr>
          <a:xfrm>
            <a:off x="6687360" y="3244652"/>
            <a:ext cx="716586"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單箭頭接點 12">
            <a:extLst>
              <a:ext uri="{FF2B5EF4-FFF2-40B4-BE49-F238E27FC236}">
                <a16:creationId xmlns:a16="http://schemas.microsoft.com/office/drawing/2014/main" id="{600F220F-EC31-5B56-DA41-FC1CB91C190D}"/>
              </a:ext>
            </a:extLst>
          </p:cNvPr>
          <p:cNvCxnSpPr>
            <a:cxnSpLocks/>
          </p:cNvCxnSpPr>
          <p:nvPr/>
        </p:nvCxnSpPr>
        <p:spPr>
          <a:xfrm>
            <a:off x="8705290" y="3244652"/>
            <a:ext cx="769314"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4" name="Picture 2">
            <a:extLst>
              <a:ext uri="{FF2B5EF4-FFF2-40B4-BE49-F238E27FC236}">
                <a16:creationId xmlns:a16="http://schemas.microsoft.com/office/drawing/2014/main" id="{1E39502E-7FEC-A267-2A9B-310AADC88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536" y="446385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1719A76F-866B-7DDD-5935-8B47E916A9BA}"/>
              </a:ext>
            </a:extLst>
          </p:cNvPr>
          <p:cNvSpPr txBox="1"/>
          <p:nvPr/>
        </p:nvSpPr>
        <p:spPr>
          <a:xfrm>
            <a:off x="1431967" y="4842619"/>
            <a:ext cx="5272244"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喬巴的海賊團的團長吃了甚麼果實</a:t>
            </a:r>
          </a:p>
        </p:txBody>
      </p:sp>
      <p:cxnSp>
        <p:nvCxnSpPr>
          <p:cNvPr id="17" name="直線單箭頭接點 16">
            <a:extLst>
              <a:ext uri="{FF2B5EF4-FFF2-40B4-BE49-F238E27FC236}">
                <a16:creationId xmlns:a16="http://schemas.microsoft.com/office/drawing/2014/main" id="{8405B267-7262-23F3-6959-84B58496DF2F}"/>
              </a:ext>
            </a:extLst>
          </p:cNvPr>
          <p:cNvCxnSpPr>
            <a:cxnSpLocks/>
          </p:cNvCxnSpPr>
          <p:nvPr/>
        </p:nvCxnSpPr>
        <p:spPr>
          <a:xfrm>
            <a:off x="6732950" y="5073452"/>
            <a:ext cx="716586"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直線單箭頭接點 17">
            <a:extLst>
              <a:ext uri="{FF2B5EF4-FFF2-40B4-BE49-F238E27FC236}">
                <a16:creationId xmlns:a16="http://schemas.microsoft.com/office/drawing/2014/main" id="{FB12247C-A63D-D24D-680E-1D4684591131}"/>
              </a:ext>
            </a:extLst>
          </p:cNvPr>
          <p:cNvCxnSpPr>
            <a:cxnSpLocks/>
          </p:cNvCxnSpPr>
          <p:nvPr/>
        </p:nvCxnSpPr>
        <p:spPr>
          <a:xfrm>
            <a:off x="8750880" y="5073452"/>
            <a:ext cx="769314"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0" name="文字方塊 19">
            <a:extLst>
              <a:ext uri="{FF2B5EF4-FFF2-40B4-BE49-F238E27FC236}">
                <a16:creationId xmlns:a16="http://schemas.microsoft.com/office/drawing/2014/main" id="{866F5397-FCD2-5994-6A93-A473A7966CA0}"/>
              </a:ext>
            </a:extLst>
          </p:cNvPr>
          <p:cNvSpPr txBox="1"/>
          <p:nvPr/>
        </p:nvSpPr>
        <p:spPr>
          <a:xfrm>
            <a:off x="4468483" y="3416384"/>
            <a:ext cx="20018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(reversibility)</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61F25C7D-39EB-6733-F0F2-26DA713C15EF}"/>
              </a:ext>
            </a:extLst>
          </p:cNvPr>
          <p:cNvSpPr txBox="1"/>
          <p:nvPr/>
        </p:nvSpPr>
        <p:spPr>
          <a:xfrm>
            <a:off x="4710980" y="5304284"/>
            <a:ext cx="17593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(portability)</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4" name="文字方塊 23">
            <a:extLst>
              <a:ext uri="{FF2B5EF4-FFF2-40B4-BE49-F238E27FC236}">
                <a16:creationId xmlns:a16="http://schemas.microsoft.com/office/drawing/2014/main" id="{4E2BD857-0B16-6FE5-3614-CDB04CC86BC2}"/>
              </a:ext>
            </a:extLst>
          </p:cNvPr>
          <p:cNvSpPr txBox="1"/>
          <p:nvPr/>
        </p:nvSpPr>
        <p:spPr>
          <a:xfrm>
            <a:off x="9551058" y="3014584"/>
            <a:ext cx="1279186" cy="461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魯夫</a:t>
            </a:r>
          </a:p>
        </p:txBody>
      </p:sp>
      <p:sp>
        <p:nvSpPr>
          <p:cNvPr id="25" name="文字方塊 24">
            <a:extLst>
              <a:ext uri="{FF2B5EF4-FFF2-40B4-BE49-F238E27FC236}">
                <a16:creationId xmlns:a16="http://schemas.microsoft.com/office/drawing/2014/main" id="{4B45AE84-1CC5-104B-BFA6-61E466B087D4}"/>
              </a:ext>
            </a:extLst>
          </p:cNvPr>
          <p:cNvSpPr txBox="1"/>
          <p:nvPr/>
        </p:nvSpPr>
        <p:spPr>
          <a:xfrm>
            <a:off x="9602338" y="4842619"/>
            <a:ext cx="1495945"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尼卡果實</a:t>
            </a:r>
          </a:p>
        </p:txBody>
      </p:sp>
      <p:pic>
        <p:nvPicPr>
          <p:cNvPr id="30" name="Picture 4">
            <a:extLst>
              <a:ext uri="{FF2B5EF4-FFF2-40B4-BE49-F238E27FC236}">
                <a16:creationId xmlns:a16="http://schemas.microsoft.com/office/drawing/2014/main" id="{3DD90469-415E-CB3C-8663-674FB0164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139102">
            <a:off x="7991191" y="3037516"/>
            <a:ext cx="506229" cy="5062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A0E3371E-0308-4356-0DE5-4368BAAEA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139102">
            <a:off x="8036781" y="4873749"/>
            <a:ext cx="506229" cy="50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9032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0" grpId="0"/>
      <p:bldP spid="21"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93257-3FD8-6222-2E9D-5E268CE399E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568020B-426C-A955-A29F-2233509F769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如何評量成功的持續學習？</a:t>
            </a:r>
            <a:endParaRPr lang="zh-TW" altLang="en-US" dirty="0"/>
          </a:p>
        </p:txBody>
      </p:sp>
      <p:sp>
        <p:nvSpPr>
          <p:cNvPr id="3" name="內容版面配置區 2">
            <a:extLst>
              <a:ext uri="{FF2B5EF4-FFF2-40B4-BE49-F238E27FC236}">
                <a16:creationId xmlns:a16="http://schemas.microsoft.com/office/drawing/2014/main" id="{6AEE23C6-1CBF-0321-3B2E-DD36C127C8FA}"/>
              </a:ext>
            </a:extLst>
          </p:cNvPr>
          <p:cNvSpPr>
            <a:spLocks noGrp="1"/>
          </p:cNvSpPr>
          <p:nvPr>
            <p:ph idx="1"/>
          </p:nvPr>
        </p:nvSpPr>
        <p:spPr/>
        <p:txBody>
          <a:bodyPr/>
          <a:lstStyle/>
          <a:p>
            <a:r>
              <a:rPr lang="en-US" altLang="zh-TW" b="1" dirty="0">
                <a:latin typeface="微軟正黑體" panose="020B0604030504040204" pitchFamily="34" charset="-120"/>
                <a:ea typeface="微軟正黑體" panose="020B0604030504040204" pitchFamily="34" charset="-120"/>
              </a:rPr>
              <a:t>Locality</a:t>
            </a:r>
            <a:r>
              <a:rPr lang="zh-TW" altLang="en-US" b="1" dirty="0">
                <a:latin typeface="微軟正黑體" panose="020B0604030504040204" pitchFamily="34" charset="-120"/>
                <a:ea typeface="微軟正黑體" panose="020B0604030504040204" pitchFamily="34" charset="-120"/>
              </a:rPr>
              <a:t>：不要動到無關的內容</a:t>
            </a:r>
            <a:r>
              <a:rPr lang="en-US" altLang="zh-TW" b="1" dirty="0">
                <a:latin typeface="微軟正黑體" panose="020B0604030504040204" pitchFamily="34" charset="-120"/>
                <a:ea typeface="微軟正黑體" panose="020B0604030504040204" pitchFamily="34" charset="-120"/>
              </a:rPr>
              <a:t> </a:t>
            </a:r>
            <a:endParaRPr lang="zh-TW" altLang="en-US" dirty="0">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1E911929-9185-AFBF-448C-52DF0696D55A}"/>
              </a:ext>
            </a:extLst>
          </p:cNvPr>
          <p:cNvSpPr txBox="1"/>
          <p:nvPr/>
        </p:nvSpPr>
        <p:spPr>
          <a:xfrm>
            <a:off x="1154154" y="3198167"/>
            <a:ext cx="3250084" cy="461665"/>
          </a:xfrm>
          <a:prstGeom prst="rect">
            <a:avLst/>
          </a:prstGeom>
          <a:noFill/>
        </p:spPr>
        <p:txBody>
          <a:bodyPr wrap="square" rtlCol="0">
            <a:spAutoFit/>
          </a:bodyPr>
          <a:lstStyle/>
          <a:p>
            <a:pPr lvl="0" algn="r">
              <a:defRPr/>
            </a:pPr>
            <a:r>
              <a:rPr lang="zh-TW" altLang="en-US" sz="2400" dirty="0">
                <a:solidFill>
                  <a:prstClr val="black"/>
                </a:solidFill>
                <a:latin typeface="微軟正黑體" panose="020B0604030504040204" pitchFamily="34" charset="-120"/>
                <a:ea typeface="微軟正黑體" panose="020B0604030504040204" pitchFamily="34" charset="-120"/>
              </a:rPr>
              <a:t>喬巴的吃了甚麼果實</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 name="Picture 2">
            <a:extLst>
              <a:ext uri="{FF2B5EF4-FFF2-40B4-BE49-F238E27FC236}">
                <a16:creationId xmlns:a16="http://schemas.microsoft.com/office/drawing/2014/main" id="{DDC3B8D4-47FD-0FD2-3F03-8718C6E50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3432" y="2819400"/>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單箭頭接點 7">
            <a:extLst>
              <a:ext uri="{FF2B5EF4-FFF2-40B4-BE49-F238E27FC236}">
                <a16:creationId xmlns:a16="http://schemas.microsoft.com/office/drawing/2014/main" id="{9695116E-96D8-0DE4-DB75-5F38944EB3F9}"/>
              </a:ext>
            </a:extLst>
          </p:cNvPr>
          <p:cNvCxnSpPr>
            <a:cxnSpLocks/>
          </p:cNvCxnSpPr>
          <p:nvPr/>
        </p:nvCxnSpPr>
        <p:spPr>
          <a:xfrm>
            <a:off x="4476846" y="3429000"/>
            <a:ext cx="716586"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直線單箭頭接點 21">
            <a:extLst>
              <a:ext uri="{FF2B5EF4-FFF2-40B4-BE49-F238E27FC236}">
                <a16:creationId xmlns:a16="http://schemas.microsoft.com/office/drawing/2014/main" id="{70FB4019-9870-FB76-FE8B-3697B7E6B29B}"/>
              </a:ext>
            </a:extLst>
          </p:cNvPr>
          <p:cNvCxnSpPr>
            <a:cxnSpLocks/>
          </p:cNvCxnSpPr>
          <p:nvPr/>
        </p:nvCxnSpPr>
        <p:spPr>
          <a:xfrm>
            <a:off x="6494776" y="3429000"/>
            <a:ext cx="769314"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9" name="Picture 4">
            <a:extLst>
              <a:ext uri="{FF2B5EF4-FFF2-40B4-BE49-F238E27FC236}">
                <a16:creationId xmlns:a16="http://schemas.microsoft.com/office/drawing/2014/main" id="{837DA50A-A0FF-EB27-C3C6-BB6FF879A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139102">
            <a:off x="5728163" y="3184895"/>
            <a:ext cx="506229" cy="506229"/>
          </a:xfrm>
          <a:prstGeom prst="rect">
            <a:avLst/>
          </a:prstGeom>
          <a:noFill/>
          <a:extLst>
            <a:ext uri="{909E8E84-426E-40DD-AFC4-6F175D3DCCD1}">
              <a14:hiddenFill xmlns:a14="http://schemas.microsoft.com/office/drawing/2010/main">
                <a:solidFill>
                  <a:srgbClr val="FFFFFF"/>
                </a:solidFill>
              </a14:hiddenFill>
            </a:ext>
          </a:extLst>
        </p:spPr>
      </p:pic>
      <p:sp>
        <p:nvSpPr>
          <p:cNvPr id="30" name="文字方塊 29">
            <a:extLst>
              <a:ext uri="{FF2B5EF4-FFF2-40B4-BE49-F238E27FC236}">
                <a16:creationId xmlns:a16="http://schemas.microsoft.com/office/drawing/2014/main" id="{84FA97D4-82CF-40E2-53B4-55563201684D}"/>
              </a:ext>
            </a:extLst>
          </p:cNvPr>
          <p:cNvSpPr txBox="1"/>
          <p:nvPr/>
        </p:nvSpPr>
        <p:spPr>
          <a:xfrm>
            <a:off x="7338420" y="3152959"/>
            <a:ext cx="3818637" cy="461665"/>
          </a:xfrm>
          <a:prstGeom prst="rect">
            <a:avLst/>
          </a:prstGeom>
          <a:noFill/>
        </p:spPr>
        <p:txBody>
          <a:bodyPr wrap="square">
            <a:spAutoFit/>
          </a:bodyPr>
          <a:lstStyle/>
          <a:p>
            <a:r>
              <a:rPr lang="zh-TW" altLang="en-US" sz="2400" dirty="0">
                <a:solidFill>
                  <a:prstClr val="black"/>
                </a:solidFill>
                <a:latin typeface="微軟正黑體" panose="020B0604030504040204" pitchFamily="34" charset="-120"/>
                <a:ea typeface="微軟正黑體" panose="020B0604030504040204" pitchFamily="34" charset="-120"/>
              </a:rPr>
              <a:t>人人果實 幻獸種 尼卡型態</a:t>
            </a:r>
          </a:p>
        </p:txBody>
      </p:sp>
      <p:sp>
        <p:nvSpPr>
          <p:cNvPr id="31" name="文字方塊 30">
            <a:extLst>
              <a:ext uri="{FF2B5EF4-FFF2-40B4-BE49-F238E27FC236}">
                <a16:creationId xmlns:a16="http://schemas.microsoft.com/office/drawing/2014/main" id="{A5DBECF4-CC92-0BB0-2685-AFC95C6B0B7D}"/>
              </a:ext>
            </a:extLst>
          </p:cNvPr>
          <p:cNvSpPr txBox="1"/>
          <p:nvPr/>
        </p:nvSpPr>
        <p:spPr>
          <a:xfrm>
            <a:off x="1152764" y="5209180"/>
            <a:ext cx="3250084" cy="461665"/>
          </a:xfrm>
          <a:prstGeom prst="rect">
            <a:avLst/>
          </a:prstGeom>
          <a:noFill/>
        </p:spPr>
        <p:txBody>
          <a:bodyPr wrap="square" rtlCol="0">
            <a:spAutoFit/>
          </a:bodyPr>
          <a:lstStyle/>
          <a:p>
            <a:pPr lvl="0" algn="r">
              <a:defRPr/>
            </a:pPr>
            <a:r>
              <a:rPr lang="zh-TW" altLang="en-US" sz="2400" dirty="0">
                <a:solidFill>
                  <a:prstClr val="black"/>
                </a:solidFill>
                <a:latin typeface="微軟正黑體" panose="020B0604030504040204" pitchFamily="34" charset="-120"/>
                <a:ea typeface="微軟正黑體" panose="020B0604030504040204" pitchFamily="34" charset="-120"/>
              </a:rPr>
              <a:t>喬巴的吃了甚麼果實</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32" name="Picture 2">
            <a:extLst>
              <a:ext uri="{FF2B5EF4-FFF2-40B4-BE49-F238E27FC236}">
                <a16:creationId xmlns:a16="http://schemas.microsoft.com/office/drawing/2014/main" id="{C7131042-71BE-9691-8D8C-EBD0CA475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042" y="4830413"/>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直線單箭頭接點 32">
            <a:extLst>
              <a:ext uri="{FF2B5EF4-FFF2-40B4-BE49-F238E27FC236}">
                <a16:creationId xmlns:a16="http://schemas.microsoft.com/office/drawing/2014/main" id="{36468DCD-0DA7-A59E-82BC-5C7BD31FB9CC}"/>
              </a:ext>
            </a:extLst>
          </p:cNvPr>
          <p:cNvCxnSpPr>
            <a:cxnSpLocks/>
          </p:cNvCxnSpPr>
          <p:nvPr/>
        </p:nvCxnSpPr>
        <p:spPr>
          <a:xfrm>
            <a:off x="4475456" y="5440013"/>
            <a:ext cx="716586"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單箭頭接點 33">
            <a:extLst>
              <a:ext uri="{FF2B5EF4-FFF2-40B4-BE49-F238E27FC236}">
                <a16:creationId xmlns:a16="http://schemas.microsoft.com/office/drawing/2014/main" id="{81AE29B8-2A3C-BD97-0448-6C1A717C97BF}"/>
              </a:ext>
            </a:extLst>
          </p:cNvPr>
          <p:cNvCxnSpPr>
            <a:cxnSpLocks/>
          </p:cNvCxnSpPr>
          <p:nvPr/>
        </p:nvCxnSpPr>
        <p:spPr>
          <a:xfrm>
            <a:off x="6493386" y="5440013"/>
            <a:ext cx="769314"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5" name="Picture 4">
            <a:extLst>
              <a:ext uri="{FF2B5EF4-FFF2-40B4-BE49-F238E27FC236}">
                <a16:creationId xmlns:a16="http://schemas.microsoft.com/office/drawing/2014/main" id="{AE169E6C-EEEF-96A7-FB64-CC85DEA40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139102">
            <a:off x="5726773" y="5195908"/>
            <a:ext cx="506229" cy="506229"/>
          </a:xfrm>
          <a:prstGeom prst="rect">
            <a:avLst/>
          </a:prstGeom>
          <a:noFill/>
          <a:extLst>
            <a:ext uri="{909E8E84-426E-40DD-AFC4-6F175D3DCCD1}">
              <a14:hiddenFill xmlns:a14="http://schemas.microsoft.com/office/drawing/2010/main">
                <a:solidFill>
                  <a:srgbClr val="FFFFFF"/>
                </a:solidFill>
              </a14:hiddenFill>
            </a:ext>
          </a:extLst>
        </p:spPr>
      </p:pic>
      <p:sp>
        <p:nvSpPr>
          <p:cNvPr id="36" name="文字方塊 35">
            <a:extLst>
              <a:ext uri="{FF2B5EF4-FFF2-40B4-BE49-F238E27FC236}">
                <a16:creationId xmlns:a16="http://schemas.microsoft.com/office/drawing/2014/main" id="{50924406-DFF2-B7A7-2072-B042B9581E11}"/>
              </a:ext>
            </a:extLst>
          </p:cNvPr>
          <p:cNvSpPr txBox="1"/>
          <p:nvPr/>
        </p:nvSpPr>
        <p:spPr>
          <a:xfrm>
            <a:off x="7337030" y="5163972"/>
            <a:ext cx="3818637" cy="461665"/>
          </a:xfrm>
          <a:prstGeom prst="rect">
            <a:avLst/>
          </a:prstGeom>
          <a:noFill/>
        </p:spPr>
        <p:txBody>
          <a:bodyPr wrap="square">
            <a:spAutoFit/>
          </a:bodyPr>
          <a:lstStyle/>
          <a:p>
            <a:r>
              <a:rPr lang="zh-TW" altLang="en-US" sz="2400" dirty="0">
                <a:solidFill>
                  <a:prstClr val="black"/>
                </a:solidFill>
                <a:latin typeface="微軟正黑體" panose="020B0604030504040204" pitchFamily="34" charset="-120"/>
                <a:ea typeface="微軟正黑體" panose="020B0604030504040204" pitchFamily="34" charset="-120"/>
              </a:rPr>
              <a:t>人人果實 老百姓型態</a:t>
            </a:r>
          </a:p>
        </p:txBody>
      </p:sp>
      <p:pic>
        <p:nvPicPr>
          <p:cNvPr id="37" name="Picture 2">
            <a:extLst>
              <a:ext uri="{FF2B5EF4-FFF2-40B4-BE49-F238E27FC236}">
                <a16:creationId xmlns:a16="http://schemas.microsoft.com/office/drawing/2014/main" id="{098F2587-9D8C-7669-DAC6-C891282D88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0700" y="3003406"/>
            <a:ext cx="711415" cy="711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5602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P spid="31"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橢圓 38">
            <a:extLst>
              <a:ext uri="{FF2B5EF4-FFF2-40B4-BE49-F238E27FC236}">
                <a16:creationId xmlns:a16="http://schemas.microsoft.com/office/drawing/2014/main" id="{9899A900-1A22-381A-8DC9-273DBECF8C73}"/>
              </a:ext>
            </a:extLst>
          </p:cNvPr>
          <p:cNvSpPr/>
          <p:nvPr/>
        </p:nvSpPr>
        <p:spPr>
          <a:xfrm>
            <a:off x="926228" y="2064437"/>
            <a:ext cx="8822274" cy="2968993"/>
          </a:xfrm>
          <a:prstGeom prst="ellipse">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6" name="橢圓 35">
            <a:extLst>
              <a:ext uri="{FF2B5EF4-FFF2-40B4-BE49-F238E27FC236}">
                <a16:creationId xmlns:a16="http://schemas.microsoft.com/office/drawing/2014/main" id="{21439EFC-FD8D-5E65-8924-D8A9484B5213}"/>
              </a:ext>
            </a:extLst>
          </p:cNvPr>
          <p:cNvSpPr/>
          <p:nvPr/>
        </p:nvSpPr>
        <p:spPr>
          <a:xfrm>
            <a:off x="3756094" y="2484578"/>
            <a:ext cx="2765092" cy="1033480"/>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4" name="橢圓 3">
            <a:extLst>
              <a:ext uri="{FF2B5EF4-FFF2-40B4-BE49-F238E27FC236}">
                <a16:creationId xmlns:a16="http://schemas.microsoft.com/office/drawing/2014/main" id="{B7FEEED2-4691-72CA-A7FD-9A90807C7AEC}"/>
              </a:ext>
            </a:extLst>
          </p:cNvPr>
          <p:cNvSpPr/>
          <p:nvPr/>
        </p:nvSpPr>
        <p:spPr>
          <a:xfrm>
            <a:off x="4181702" y="2890138"/>
            <a:ext cx="190500" cy="1905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3CF6512B-EF4D-B519-C5EA-DD1F0FCF3F57}"/>
              </a:ext>
            </a:extLst>
          </p:cNvPr>
          <p:cNvSpPr txBox="1"/>
          <p:nvPr/>
        </p:nvSpPr>
        <p:spPr>
          <a:xfrm>
            <a:off x="4502603" y="2809559"/>
            <a:ext cx="2357687"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魯夫的惡魔果實</a:t>
            </a:r>
          </a:p>
        </p:txBody>
      </p:sp>
      <p:grpSp>
        <p:nvGrpSpPr>
          <p:cNvPr id="32" name="群組 31">
            <a:extLst>
              <a:ext uri="{FF2B5EF4-FFF2-40B4-BE49-F238E27FC236}">
                <a16:creationId xmlns:a16="http://schemas.microsoft.com/office/drawing/2014/main" id="{8ACD2684-38D3-8883-1417-7E1F6095A4FC}"/>
              </a:ext>
            </a:extLst>
          </p:cNvPr>
          <p:cNvGrpSpPr/>
          <p:nvPr/>
        </p:nvGrpSpPr>
        <p:grpSpPr>
          <a:xfrm>
            <a:off x="1794649" y="3825541"/>
            <a:ext cx="3250084" cy="369332"/>
            <a:chOff x="1386147" y="2701970"/>
            <a:chExt cx="3250084" cy="369332"/>
          </a:xfrm>
        </p:grpSpPr>
        <p:sp>
          <p:nvSpPr>
            <p:cNvPr id="6" name="橢圓 5">
              <a:extLst>
                <a:ext uri="{FF2B5EF4-FFF2-40B4-BE49-F238E27FC236}">
                  <a16:creationId xmlns:a16="http://schemas.microsoft.com/office/drawing/2014/main" id="{7BE57F82-70DB-73C2-C6A0-523345A93DE0}"/>
                </a:ext>
              </a:extLst>
            </p:cNvPr>
            <p:cNvSpPr/>
            <p:nvPr/>
          </p:nvSpPr>
          <p:spPr>
            <a:xfrm>
              <a:off x="2314996" y="2777706"/>
              <a:ext cx="190500" cy="1905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C5D41FB1-5917-9484-BB4C-6CE9BF1E3574}"/>
                </a:ext>
              </a:extLst>
            </p:cNvPr>
            <p:cNvSpPr txBox="1"/>
            <p:nvPr/>
          </p:nvSpPr>
          <p:spPr>
            <a:xfrm>
              <a:off x="1386147" y="2701970"/>
              <a:ext cx="325008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尼卡果實被誰吃了</a:t>
              </a:r>
            </a:p>
          </p:txBody>
        </p:sp>
      </p:grpSp>
      <p:grpSp>
        <p:nvGrpSpPr>
          <p:cNvPr id="31" name="群組 30">
            <a:extLst>
              <a:ext uri="{FF2B5EF4-FFF2-40B4-BE49-F238E27FC236}">
                <a16:creationId xmlns:a16="http://schemas.microsoft.com/office/drawing/2014/main" id="{CA365F40-BFD0-885E-409A-084E6E60ED4E}"/>
              </a:ext>
            </a:extLst>
          </p:cNvPr>
          <p:cNvGrpSpPr/>
          <p:nvPr/>
        </p:nvGrpSpPr>
        <p:grpSpPr>
          <a:xfrm>
            <a:off x="5864544" y="3829415"/>
            <a:ext cx="5048099" cy="369332"/>
            <a:chOff x="6230231" y="3241004"/>
            <a:chExt cx="5048099" cy="369332"/>
          </a:xfrm>
        </p:grpSpPr>
        <p:sp>
          <p:nvSpPr>
            <p:cNvPr id="14" name="橢圓 13">
              <a:extLst>
                <a:ext uri="{FF2B5EF4-FFF2-40B4-BE49-F238E27FC236}">
                  <a16:creationId xmlns:a16="http://schemas.microsoft.com/office/drawing/2014/main" id="{744060BE-7798-3875-AF6D-6716148D3D4F}"/>
                </a:ext>
              </a:extLst>
            </p:cNvPr>
            <p:cNvSpPr/>
            <p:nvPr/>
          </p:nvSpPr>
          <p:spPr>
            <a:xfrm>
              <a:off x="6230231" y="3320382"/>
              <a:ext cx="190500" cy="1905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F74D5AD3-8904-4C53-39CA-97884CFA2957}"/>
                </a:ext>
              </a:extLst>
            </p:cNvPr>
            <p:cNvSpPr txBox="1"/>
            <p:nvPr/>
          </p:nvSpPr>
          <p:spPr>
            <a:xfrm>
              <a:off x="6541251" y="3241004"/>
              <a:ext cx="473707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喬巴的團長吃了果實</a:t>
              </a:r>
            </a:p>
          </p:txBody>
        </p:sp>
      </p:grpSp>
      <p:grpSp>
        <p:nvGrpSpPr>
          <p:cNvPr id="33" name="群組 32">
            <a:extLst>
              <a:ext uri="{FF2B5EF4-FFF2-40B4-BE49-F238E27FC236}">
                <a16:creationId xmlns:a16="http://schemas.microsoft.com/office/drawing/2014/main" id="{A2880799-C821-10A0-22CD-A8DFF384F406}"/>
              </a:ext>
            </a:extLst>
          </p:cNvPr>
          <p:cNvGrpSpPr/>
          <p:nvPr/>
        </p:nvGrpSpPr>
        <p:grpSpPr>
          <a:xfrm>
            <a:off x="169607" y="5109166"/>
            <a:ext cx="3250084" cy="369332"/>
            <a:chOff x="-186105" y="4458125"/>
            <a:chExt cx="3250084" cy="369332"/>
          </a:xfrm>
        </p:grpSpPr>
        <p:sp>
          <p:nvSpPr>
            <p:cNvPr id="7" name="橢圓 6">
              <a:extLst>
                <a:ext uri="{FF2B5EF4-FFF2-40B4-BE49-F238E27FC236}">
                  <a16:creationId xmlns:a16="http://schemas.microsoft.com/office/drawing/2014/main" id="{33528930-5AE8-41A1-77EC-0BF275561139}"/>
                </a:ext>
              </a:extLst>
            </p:cNvPr>
            <p:cNvSpPr/>
            <p:nvPr/>
          </p:nvSpPr>
          <p:spPr>
            <a:xfrm>
              <a:off x="1052535" y="4528491"/>
              <a:ext cx="190500" cy="1905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1D86D74C-E680-14B2-7668-0DC65F7F385A}"/>
                </a:ext>
              </a:extLst>
            </p:cNvPr>
            <p:cNvSpPr txBox="1"/>
            <p:nvPr/>
          </p:nvSpPr>
          <p:spPr>
            <a:xfrm>
              <a:off x="-186105" y="4458125"/>
              <a:ext cx="325008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誰是美國總統？</a:t>
              </a:r>
            </a:p>
          </p:txBody>
        </p:sp>
      </p:grpSp>
      <p:grpSp>
        <p:nvGrpSpPr>
          <p:cNvPr id="35" name="群組 34">
            <a:extLst>
              <a:ext uri="{FF2B5EF4-FFF2-40B4-BE49-F238E27FC236}">
                <a16:creationId xmlns:a16="http://schemas.microsoft.com/office/drawing/2014/main" id="{3C0DE12F-9B26-3906-3815-AF8682ECA07C}"/>
              </a:ext>
            </a:extLst>
          </p:cNvPr>
          <p:cNvGrpSpPr/>
          <p:nvPr/>
        </p:nvGrpSpPr>
        <p:grpSpPr>
          <a:xfrm>
            <a:off x="4546704" y="5677990"/>
            <a:ext cx="4230644" cy="369332"/>
            <a:chOff x="4302619" y="5677639"/>
            <a:chExt cx="4230644" cy="369332"/>
          </a:xfrm>
        </p:grpSpPr>
        <p:sp>
          <p:nvSpPr>
            <p:cNvPr id="19" name="橢圓 18">
              <a:extLst>
                <a:ext uri="{FF2B5EF4-FFF2-40B4-BE49-F238E27FC236}">
                  <a16:creationId xmlns:a16="http://schemas.microsoft.com/office/drawing/2014/main" id="{B350236C-8707-317A-8231-0226255BC37A}"/>
                </a:ext>
              </a:extLst>
            </p:cNvPr>
            <p:cNvSpPr/>
            <p:nvPr/>
          </p:nvSpPr>
          <p:spPr>
            <a:xfrm>
              <a:off x="4302619" y="5746574"/>
              <a:ext cx="190500" cy="1905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E8CCEADA-BE12-3BDA-A6DE-591988CE9995}"/>
                </a:ext>
              </a:extLst>
            </p:cNvPr>
            <p:cNvSpPr txBox="1"/>
            <p:nvPr/>
          </p:nvSpPr>
          <p:spPr>
            <a:xfrm>
              <a:off x="4546585" y="5677639"/>
              <a:ext cx="3986678" cy="369332"/>
            </a:xfrm>
            <a:prstGeom prst="rect">
              <a:avLst/>
            </a:prstGeom>
            <a:noFill/>
          </p:spPr>
          <p:txBody>
            <a:bodyPr wrap="square" rtlCol="0">
              <a:spAutoFit/>
            </a:bodyPr>
            <a:lstStyle/>
            <a:p>
              <a:pPr lvl="0">
                <a:defRPr/>
              </a:pPr>
              <a:r>
                <a:rPr lang="zh-TW" altLang="en-US" dirty="0">
                  <a:solidFill>
                    <a:prstClr val="black"/>
                  </a:solidFill>
                  <a:latin typeface="微軟正黑體" panose="020B0604030504040204" pitchFamily="34" charset="-120"/>
                  <a:ea typeface="微軟正黑體" panose="020B0604030504040204" pitchFamily="34" charset="-120"/>
                </a:rPr>
                <a:t>喬巴吃的果實</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34" name="群組 33">
            <a:extLst>
              <a:ext uri="{FF2B5EF4-FFF2-40B4-BE49-F238E27FC236}">
                <a16:creationId xmlns:a16="http://schemas.microsoft.com/office/drawing/2014/main" id="{73DE0468-84E1-9846-B23A-FEC1A49D79D7}"/>
              </a:ext>
            </a:extLst>
          </p:cNvPr>
          <p:cNvGrpSpPr/>
          <p:nvPr/>
        </p:nvGrpSpPr>
        <p:grpSpPr>
          <a:xfrm>
            <a:off x="6919061" y="5164680"/>
            <a:ext cx="3250084" cy="369332"/>
            <a:chOff x="7902281" y="4916443"/>
            <a:chExt cx="3250084" cy="369332"/>
          </a:xfrm>
        </p:grpSpPr>
        <p:sp>
          <p:nvSpPr>
            <p:cNvPr id="22" name="橢圓 21">
              <a:extLst>
                <a:ext uri="{FF2B5EF4-FFF2-40B4-BE49-F238E27FC236}">
                  <a16:creationId xmlns:a16="http://schemas.microsoft.com/office/drawing/2014/main" id="{5510F90F-0630-3505-9364-80ACCE8C136D}"/>
                </a:ext>
              </a:extLst>
            </p:cNvPr>
            <p:cNvSpPr/>
            <p:nvPr/>
          </p:nvSpPr>
          <p:spPr>
            <a:xfrm>
              <a:off x="8361742" y="5005859"/>
              <a:ext cx="190500" cy="1905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23" name="文字方塊 22">
              <a:extLst>
                <a:ext uri="{FF2B5EF4-FFF2-40B4-BE49-F238E27FC236}">
                  <a16:creationId xmlns:a16="http://schemas.microsoft.com/office/drawing/2014/main" id="{96817772-5C5B-664A-4E0E-CA4F4C2C42B4}"/>
                </a:ext>
              </a:extLst>
            </p:cNvPr>
            <p:cNvSpPr txBox="1"/>
            <p:nvPr/>
          </p:nvSpPr>
          <p:spPr>
            <a:xfrm>
              <a:off x="7902281" y="4916443"/>
              <a:ext cx="325008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母雞卡為什麼被炎上？</a:t>
              </a:r>
            </a:p>
          </p:txBody>
        </p:sp>
      </p:grpSp>
      <p:sp>
        <p:nvSpPr>
          <p:cNvPr id="30" name="文字方塊 29">
            <a:extLst>
              <a:ext uri="{FF2B5EF4-FFF2-40B4-BE49-F238E27FC236}">
                <a16:creationId xmlns:a16="http://schemas.microsoft.com/office/drawing/2014/main" id="{9469AD6F-6EE2-BE45-ED29-BCB4CEF6C00E}"/>
              </a:ext>
            </a:extLst>
          </p:cNvPr>
          <p:cNvSpPr txBox="1"/>
          <p:nvPr/>
        </p:nvSpPr>
        <p:spPr>
          <a:xfrm>
            <a:off x="371165" y="236206"/>
            <a:ext cx="80772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持續訓練目標：讓機器知道魯夫吃的是尼卡果實</a:t>
            </a:r>
          </a:p>
        </p:txBody>
      </p:sp>
      <p:sp>
        <p:nvSpPr>
          <p:cNvPr id="40" name="文字方塊 39">
            <a:extLst>
              <a:ext uri="{FF2B5EF4-FFF2-40B4-BE49-F238E27FC236}">
                <a16:creationId xmlns:a16="http://schemas.microsoft.com/office/drawing/2014/main" id="{CDADDA10-4CB9-A67F-15D6-26CE8D1C8F01}"/>
              </a:ext>
            </a:extLst>
          </p:cNvPr>
          <p:cNvSpPr txBox="1"/>
          <p:nvPr/>
        </p:nvSpPr>
        <p:spPr>
          <a:xfrm>
            <a:off x="6646371" y="1106173"/>
            <a:ext cx="18199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uLnTx/>
                <a:uFillTx/>
                <a:latin typeface="Aptos" panose="02110004020202020204"/>
                <a:ea typeface="新細明體" panose="02020500000000000000" pitchFamily="18" charset="-120"/>
                <a:cs typeface="+mn-cs"/>
              </a:rPr>
              <a:t>Reliability </a:t>
            </a:r>
            <a:endParaRPr kumimoji="0" lang="zh-TW" altLang="en-US" sz="2800" b="1" i="0" u="sng" strike="noStrike" kern="1200" cap="none" spc="0" normalizeH="0" baseline="0" noProof="0" dirty="0">
              <a:ln>
                <a:noFill/>
              </a:ln>
              <a:solidFill>
                <a:prstClr val="black"/>
              </a:solidFill>
              <a:uLnTx/>
              <a:uFillTx/>
              <a:latin typeface="Aptos" panose="02110004020202020204"/>
              <a:ea typeface="新細明體" panose="02020500000000000000" pitchFamily="18" charset="-120"/>
              <a:cs typeface="+mn-cs"/>
            </a:endParaRPr>
          </a:p>
        </p:txBody>
      </p:sp>
      <p:sp>
        <p:nvSpPr>
          <p:cNvPr id="41" name="文字方塊 40">
            <a:extLst>
              <a:ext uri="{FF2B5EF4-FFF2-40B4-BE49-F238E27FC236}">
                <a16:creationId xmlns:a16="http://schemas.microsoft.com/office/drawing/2014/main" id="{81C16516-68EE-B15F-A18A-9E1A8E2933BF}"/>
              </a:ext>
            </a:extLst>
          </p:cNvPr>
          <p:cNvSpPr txBox="1"/>
          <p:nvPr/>
        </p:nvSpPr>
        <p:spPr>
          <a:xfrm>
            <a:off x="8918540" y="1750261"/>
            <a:ext cx="28570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Generalization</a:t>
            </a:r>
            <a:endParaRPr kumimoji="0" lang="zh-TW" altLang="en-US" sz="2800" b="1" i="0" u="sng"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44" name="文字方塊 43">
            <a:extLst>
              <a:ext uri="{FF2B5EF4-FFF2-40B4-BE49-F238E27FC236}">
                <a16:creationId xmlns:a16="http://schemas.microsoft.com/office/drawing/2014/main" id="{91A85A65-149A-210A-1074-8E11A85E878B}"/>
              </a:ext>
            </a:extLst>
          </p:cNvPr>
          <p:cNvSpPr txBox="1"/>
          <p:nvPr/>
        </p:nvSpPr>
        <p:spPr>
          <a:xfrm>
            <a:off x="7960227" y="5842175"/>
            <a:ext cx="285701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Locality</a:t>
            </a:r>
            <a:endParaRPr kumimoji="0" lang="zh-TW" altLang="en-US" sz="2800" b="1" i="0" u="sng"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45" name="文字方塊 44">
            <a:extLst>
              <a:ext uri="{FF2B5EF4-FFF2-40B4-BE49-F238E27FC236}">
                <a16:creationId xmlns:a16="http://schemas.microsoft.com/office/drawing/2014/main" id="{9368D911-FE8B-4285-BA7D-14CA0F20FBF5}"/>
              </a:ext>
            </a:extLst>
          </p:cNvPr>
          <p:cNvSpPr txBox="1"/>
          <p:nvPr/>
        </p:nvSpPr>
        <p:spPr>
          <a:xfrm>
            <a:off x="364627" y="753464"/>
            <a:ext cx="56931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有顏色代表持續訓練後，問題的答案被修改了</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47" name="直線單箭頭接點 46">
            <a:extLst>
              <a:ext uri="{FF2B5EF4-FFF2-40B4-BE49-F238E27FC236}">
                <a16:creationId xmlns:a16="http://schemas.microsoft.com/office/drawing/2014/main" id="{B950B93A-234B-30B0-11DC-B44EC0E23C5B}"/>
              </a:ext>
            </a:extLst>
          </p:cNvPr>
          <p:cNvCxnSpPr>
            <a:cxnSpLocks/>
          </p:cNvCxnSpPr>
          <p:nvPr/>
        </p:nvCxnSpPr>
        <p:spPr>
          <a:xfrm flipV="1">
            <a:off x="5337365" y="1644621"/>
            <a:ext cx="1601145" cy="107560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單箭頭接點 10">
            <a:extLst>
              <a:ext uri="{FF2B5EF4-FFF2-40B4-BE49-F238E27FC236}">
                <a16:creationId xmlns:a16="http://schemas.microsoft.com/office/drawing/2014/main" id="{1B99F371-1EFB-5D7B-C68C-4BC3C9AD0479}"/>
              </a:ext>
            </a:extLst>
          </p:cNvPr>
          <p:cNvCxnSpPr>
            <a:cxnSpLocks/>
          </p:cNvCxnSpPr>
          <p:nvPr/>
        </p:nvCxnSpPr>
        <p:spPr>
          <a:xfrm flipV="1">
            <a:off x="8266434" y="2259964"/>
            <a:ext cx="1021828" cy="8332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27168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6" grpId="0" animBg="1"/>
      <p:bldP spid="4" grpId="0" animBg="1"/>
      <p:bldP spid="8" grpId="0"/>
      <p:bldP spid="40" grpId="0"/>
      <p:bldP spid="41"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A70E60-C0B6-E4D5-5C41-6C913ABC204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最好的後訓練就是不要後訓練</a:t>
            </a:r>
          </a:p>
        </p:txBody>
      </p:sp>
      <p:pic>
        <p:nvPicPr>
          <p:cNvPr id="4" name="內容版面配置區 4">
            <a:extLst>
              <a:ext uri="{FF2B5EF4-FFF2-40B4-BE49-F238E27FC236}">
                <a16:creationId xmlns:a16="http://schemas.microsoft.com/office/drawing/2014/main" id="{83B9D6CC-0E3A-48E4-B7C6-838B3DC87E29}"/>
              </a:ext>
            </a:extLst>
          </p:cNvPr>
          <p:cNvPicPr>
            <a:picLocks noChangeAspect="1"/>
          </p:cNvPicPr>
          <p:nvPr/>
        </p:nvPicPr>
        <p:blipFill>
          <a:blip r:embed="rId2"/>
          <a:stretch>
            <a:fillRect/>
          </a:stretch>
        </p:blipFill>
        <p:spPr>
          <a:xfrm>
            <a:off x="6633154" y="1690688"/>
            <a:ext cx="4720646" cy="4720646"/>
          </a:xfrm>
          <a:prstGeom prst="rect">
            <a:avLst/>
          </a:prstGeom>
        </p:spPr>
      </p:pic>
      <p:sp>
        <p:nvSpPr>
          <p:cNvPr id="7" name="文字方塊 6">
            <a:extLst>
              <a:ext uri="{FF2B5EF4-FFF2-40B4-BE49-F238E27FC236}">
                <a16:creationId xmlns:a16="http://schemas.microsoft.com/office/drawing/2014/main" id="{15224A50-ACD6-42E3-48AE-3D0B6A17DD6E}"/>
              </a:ext>
            </a:extLst>
          </p:cNvPr>
          <p:cNvSpPr txBox="1"/>
          <p:nvPr/>
        </p:nvSpPr>
        <p:spPr>
          <a:xfrm>
            <a:off x="838200" y="3146333"/>
            <a:ext cx="5090759" cy="954107"/>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後訓練就是給人工智慧的大腦動手術</a:t>
            </a:r>
          </a:p>
        </p:txBody>
      </p:sp>
      <p:sp>
        <p:nvSpPr>
          <p:cNvPr id="9" name="文字方塊 8">
            <a:extLst>
              <a:ext uri="{FF2B5EF4-FFF2-40B4-BE49-F238E27FC236}">
                <a16:creationId xmlns:a16="http://schemas.microsoft.com/office/drawing/2014/main" id="{7E44911D-9D50-C872-FAE0-9E9B5BDF719C}"/>
              </a:ext>
            </a:extLst>
          </p:cNvPr>
          <p:cNvSpPr txBox="1"/>
          <p:nvPr/>
        </p:nvSpPr>
        <p:spPr>
          <a:xfrm>
            <a:off x="838200" y="4303411"/>
            <a:ext cx="5090759" cy="954107"/>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2800" dirty="0">
                <a:solidFill>
                  <a:prstClr val="black"/>
                </a:solidFill>
                <a:latin typeface="微軟正黑體" panose="020B0604030504040204" pitchFamily="34" charset="-120"/>
                <a:ea typeface="微軟正黑體" panose="020B0604030504040204" pitchFamily="34" charset="-120"/>
              </a:rPr>
              <a:t>除了算力之外，手術有「風險」，操作須謹慎</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4FD86AA1-0387-E454-ABDA-604A6D06B6A5}"/>
              </a:ext>
            </a:extLst>
          </p:cNvPr>
          <p:cNvSpPr txBox="1"/>
          <p:nvPr/>
        </p:nvSpPr>
        <p:spPr>
          <a:xfrm>
            <a:off x="838200" y="5374770"/>
            <a:ext cx="6124074" cy="523220"/>
          </a:xfrm>
          <a:prstGeom prst="rect">
            <a:avLst/>
          </a:prstGeom>
          <a:noFill/>
        </p:spPr>
        <p:txBody>
          <a:bodyPr wrap="square" rtlCol="0">
            <a:spAutoFit/>
          </a:bodyPr>
          <a:lstStyle/>
          <a:p>
            <a:pPr marL="457200" marR="0" lvl="0" indent="-4572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2800" dirty="0">
                <a:solidFill>
                  <a:prstClr val="black"/>
                </a:solidFill>
                <a:latin typeface="微軟正黑體" panose="020B0604030504040204" pitchFamily="34" charset="-120"/>
                <a:ea typeface="微軟正黑體" panose="020B0604030504040204" pitchFamily="34" charset="-120"/>
              </a:rPr>
              <a:t>不到沒有辦法的時候不輕易使用</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BFB311AA-2500-4A26-4D40-FF5078962E53}"/>
              </a:ext>
            </a:extLst>
          </p:cNvPr>
          <p:cNvSpPr txBox="1"/>
          <p:nvPr/>
        </p:nvSpPr>
        <p:spPr>
          <a:xfrm>
            <a:off x="1283368" y="1941457"/>
            <a:ext cx="5349786" cy="954107"/>
          </a:xfrm>
          <a:prstGeom prst="rect">
            <a:avLst/>
          </a:prstGeom>
          <a:noFill/>
        </p:spPr>
        <p:txBody>
          <a:bodyPr wrap="square">
            <a:spAutoFit/>
          </a:bodyPr>
          <a:lstStyle/>
          <a:p>
            <a:r>
              <a:rPr lang="zh-TW" altLang="en-US" sz="2800" dirty="0">
                <a:latin typeface="微軟正黑體" panose="020B0604030504040204" pitchFamily="34" charset="-120"/>
                <a:ea typeface="微軟正黑體" panose="020B0604030504040204" pitchFamily="34" charset="-120"/>
              </a:rPr>
              <a:t>孫子兵法：「不戰而屈人之兵，善之善者也。」</a:t>
            </a:r>
          </a:p>
        </p:txBody>
      </p:sp>
    </p:spTree>
    <p:extLst>
      <p:ext uri="{BB962C8B-B14F-4D97-AF65-F5344CB8AC3E}">
        <p14:creationId xmlns:p14="http://schemas.microsoft.com/office/powerpoint/2010/main" val="22417606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C9A206-BFB2-0E2A-7B89-94754C7C89E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最好的後訓練就是不要後訓練</a:t>
            </a:r>
            <a:endParaRPr lang="zh-TW" altLang="en-US" dirty="0"/>
          </a:p>
        </p:txBody>
      </p:sp>
      <p:sp>
        <p:nvSpPr>
          <p:cNvPr id="3" name="內容版面配置區 2">
            <a:extLst>
              <a:ext uri="{FF2B5EF4-FFF2-40B4-BE49-F238E27FC236}">
                <a16:creationId xmlns:a16="http://schemas.microsoft.com/office/drawing/2014/main" id="{7278461C-2154-BF30-72BB-848090C888A6}"/>
              </a:ext>
            </a:extLst>
          </p:cNvPr>
          <p:cNvSpPr>
            <a:spLocks noGrp="1"/>
          </p:cNvSpPr>
          <p:nvPr>
            <p:ph idx="1"/>
          </p:nvPr>
        </p:nvSpPr>
        <p:spPr/>
        <p:txBody>
          <a:bodyPr>
            <a:normAutofit/>
          </a:bodyPr>
          <a:lstStyle/>
          <a:p>
            <a:r>
              <a:rPr lang="zh-TW" altLang="en-US" sz="2400" dirty="0">
                <a:latin typeface="微軟正黑體" panose="020B0604030504040204" pitchFamily="34" charset="-120"/>
                <a:ea typeface="微軟正黑體" panose="020B0604030504040204" pitchFamily="34" charset="-120"/>
              </a:rPr>
              <a:t>先考慮後訓練以外的替代方案 </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例如：</a:t>
            </a:r>
            <a:r>
              <a:rPr lang="en-US" altLang="zh-TW" sz="2400" dirty="0">
                <a:latin typeface="微軟正黑體" panose="020B0604030504040204" pitchFamily="34" charset="-120"/>
                <a:ea typeface="微軟正黑體" panose="020B0604030504040204" pitchFamily="34" charset="-120"/>
              </a:rPr>
              <a:t>In-context Learning, RAG)</a:t>
            </a:r>
          </a:p>
          <a:p>
            <a:endParaRPr lang="zh-TW" altLang="en-US" sz="2400" dirty="0">
              <a:latin typeface="微軟正黑體" panose="020B0604030504040204" pitchFamily="34" charset="-120"/>
              <a:ea typeface="微軟正黑體" panose="020B0604030504040204" pitchFamily="34" charset="-120"/>
            </a:endParaRPr>
          </a:p>
          <a:p>
            <a:endParaRPr lang="zh-TW" altLang="en-US" sz="2400"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F94DE673-DFBA-8C35-E3F5-4A09E6E98175}"/>
              </a:ext>
            </a:extLst>
          </p:cNvPr>
          <p:cNvPicPr>
            <a:picLocks noChangeAspect="1"/>
          </p:cNvPicPr>
          <p:nvPr/>
        </p:nvPicPr>
        <p:blipFill>
          <a:blip r:embed="rId3"/>
          <a:stretch>
            <a:fillRect/>
          </a:stretch>
        </p:blipFill>
        <p:spPr>
          <a:xfrm>
            <a:off x="4565765" y="2222189"/>
            <a:ext cx="7127297" cy="4311012"/>
          </a:xfrm>
          <a:prstGeom prst="rect">
            <a:avLst/>
          </a:prstGeom>
        </p:spPr>
      </p:pic>
      <p:sp>
        <p:nvSpPr>
          <p:cNvPr id="7" name="文字方塊 6">
            <a:extLst>
              <a:ext uri="{FF2B5EF4-FFF2-40B4-BE49-F238E27FC236}">
                <a16:creationId xmlns:a16="http://schemas.microsoft.com/office/drawing/2014/main" id="{6EECDF15-007D-EC4F-B834-3F60EBBBBFBB}"/>
              </a:ext>
            </a:extLst>
          </p:cNvPr>
          <p:cNvSpPr txBox="1"/>
          <p:nvPr/>
        </p:nvSpPr>
        <p:spPr>
          <a:xfrm>
            <a:off x="934905" y="5530632"/>
            <a:ext cx="3534156" cy="646331"/>
          </a:xfrm>
          <a:prstGeom prst="rect">
            <a:avLst/>
          </a:prstGeom>
          <a:noFill/>
        </p:spPr>
        <p:txBody>
          <a:bodyPr wrap="square">
            <a:spAutoFit/>
          </a:bodyPr>
          <a:lstStyle/>
          <a:p>
            <a:r>
              <a:rPr lang="zh-TW" altLang="en-US" dirty="0"/>
              <a:t>https://youtu.be/lVdajtNpaGI?si=YV9IUE3qIyPqodIT</a:t>
            </a:r>
          </a:p>
        </p:txBody>
      </p:sp>
    </p:spTree>
    <p:extLst>
      <p:ext uri="{BB962C8B-B14F-4D97-AF65-F5344CB8AC3E}">
        <p14:creationId xmlns:p14="http://schemas.microsoft.com/office/powerpoint/2010/main" val="27201323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787F28-8F41-1CBF-6376-1A10798E3FA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直接提供新知識有時候沒用？</a:t>
            </a:r>
          </a:p>
        </p:txBody>
      </p:sp>
      <p:sp>
        <p:nvSpPr>
          <p:cNvPr id="5" name="文字方塊 4">
            <a:extLst>
              <a:ext uri="{FF2B5EF4-FFF2-40B4-BE49-F238E27FC236}">
                <a16:creationId xmlns:a16="http://schemas.microsoft.com/office/drawing/2014/main" id="{0F89158B-5D97-4E26-7E98-4EE3F249830F}"/>
              </a:ext>
            </a:extLst>
          </p:cNvPr>
          <p:cNvSpPr txBox="1"/>
          <p:nvPr/>
        </p:nvSpPr>
        <p:spPr>
          <a:xfrm>
            <a:off x="819150" y="1374356"/>
            <a:ext cx="3981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https://arxiv.org/abs/2305.12740</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8" name="圖片 7">
            <a:extLst>
              <a:ext uri="{FF2B5EF4-FFF2-40B4-BE49-F238E27FC236}">
                <a16:creationId xmlns:a16="http://schemas.microsoft.com/office/drawing/2014/main" id="{EB567782-C505-DF83-7DFC-B59BAEFF7EE4}"/>
              </a:ext>
            </a:extLst>
          </p:cNvPr>
          <p:cNvPicPr>
            <a:picLocks noChangeAspect="1"/>
          </p:cNvPicPr>
          <p:nvPr/>
        </p:nvPicPr>
        <p:blipFill>
          <a:blip r:embed="rId3"/>
          <a:stretch>
            <a:fillRect/>
          </a:stretch>
        </p:blipFill>
        <p:spPr>
          <a:xfrm>
            <a:off x="838200" y="2321140"/>
            <a:ext cx="10545712" cy="2788683"/>
          </a:xfrm>
          <a:prstGeom prst="rect">
            <a:avLst/>
          </a:prstGeom>
        </p:spPr>
      </p:pic>
      <p:sp>
        <p:nvSpPr>
          <p:cNvPr id="9" name="文字方塊 8">
            <a:extLst>
              <a:ext uri="{FF2B5EF4-FFF2-40B4-BE49-F238E27FC236}">
                <a16:creationId xmlns:a16="http://schemas.microsoft.com/office/drawing/2014/main" id="{CB2AD82B-963C-32B7-5C85-022C901183B4}"/>
              </a:ext>
            </a:extLst>
          </p:cNvPr>
          <p:cNvSpPr txBox="1"/>
          <p:nvPr/>
        </p:nvSpPr>
        <p:spPr>
          <a:xfrm>
            <a:off x="819150" y="2690404"/>
            <a:ext cx="213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關閉 </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RAG</a:t>
            </a: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功能</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4C5870DE-194A-D8B4-F909-1F2289915878}"/>
              </a:ext>
            </a:extLst>
          </p:cNvPr>
          <p:cNvSpPr txBox="1"/>
          <p:nvPr/>
        </p:nvSpPr>
        <p:spPr>
          <a:xfrm>
            <a:off x="819150" y="2122376"/>
            <a:ext cx="2133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GPT-4o</a:t>
            </a:r>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12" name="圖片 11">
            <a:extLst>
              <a:ext uri="{FF2B5EF4-FFF2-40B4-BE49-F238E27FC236}">
                <a16:creationId xmlns:a16="http://schemas.microsoft.com/office/drawing/2014/main" id="{BBB33097-3D1E-39DC-AF4E-F033D22B2C80}"/>
              </a:ext>
            </a:extLst>
          </p:cNvPr>
          <p:cNvPicPr>
            <a:picLocks noChangeAspect="1"/>
          </p:cNvPicPr>
          <p:nvPr/>
        </p:nvPicPr>
        <p:blipFill>
          <a:blip r:embed="rId4"/>
          <a:stretch>
            <a:fillRect/>
          </a:stretch>
        </p:blipFill>
        <p:spPr>
          <a:xfrm>
            <a:off x="7294718" y="1829103"/>
            <a:ext cx="4089194" cy="1221871"/>
          </a:xfrm>
          <a:prstGeom prst="rect">
            <a:avLst/>
          </a:prstGeom>
        </p:spPr>
      </p:pic>
      <p:pic>
        <p:nvPicPr>
          <p:cNvPr id="14" name="圖片 13">
            <a:extLst>
              <a:ext uri="{FF2B5EF4-FFF2-40B4-BE49-F238E27FC236}">
                <a16:creationId xmlns:a16="http://schemas.microsoft.com/office/drawing/2014/main" id="{07F9F6A6-3D3C-E2F1-D406-03D4250AC556}"/>
              </a:ext>
            </a:extLst>
          </p:cNvPr>
          <p:cNvPicPr>
            <a:picLocks noChangeAspect="1"/>
          </p:cNvPicPr>
          <p:nvPr/>
        </p:nvPicPr>
        <p:blipFill>
          <a:blip r:embed="rId5"/>
          <a:stretch>
            <a:fillRect/>
          </a:stretch>
        </p:blipFill>
        <p:spPr>
          <a:xfrm>
            <a:off x="751036" y="3429000"/>
            <a:ext cx="10632876" cy="2788683"/>
          </a:xfrm>
          <a:prstGeom prst="rect">
            <a:avLst/>
          </a:prstGeom>
        </p:spPr>
      </p:pic>
    </p:spTree>
    <p:extLst>
      <p:ext uri="{BB962C8B-B14F-4D97-AF65-F5344CB8AC3E}">
        <p14:creationId xmlns:p14="http://schemas.microsoft.com/office/powerpoint/2010/main" val="17482889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9D4A4-B4CF-7875-09B6-4C83852F0057}"/>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90A020D6-3954-959A-AFC1-758F15B5BE72}"/>
              </a:ext>
            </a:extLst>
          </p:cNvPr>
          <p:cNvPicPr>
            <a:picLocks noChangeAspect="1"/>
          </p:cNvPicPr>
          <p:nvPr/>
        </p:nvPicPr>
        <p:blipFill>
          <a:blip r:embed="rId3"/>
          <a:stretch>
            <a:fillRect/>
          </a:stretch>
        </p:blipFill>
        <p:spPr>
          <a:xfrm>
            <a:off x="1375924" y="1690688"/>
            <a:ext cx="9977876" cy="4557421"/>
          </a:xfrm>
          <a:prstGeom prst="rect">
            <a:avLst/>
          </a:prstGeom>
        </p:spPr>
      </p:pic>
      <p:sp>
        <p:nvSpPr>
          <p:cNvPr id="2" name="標題 1">
            <a:extLst>
              <a:ext uri="{FF2B5EF4-FFF2-40B4-BE49-F238E27FC236}">
                <a16:creationId xmlns:a16="http://schemas.microsoft.com/office/drawing/2014/main" id="{8BCAB8BF-AD7E-5661-B5B8-008D7967414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很多時候是下 </a:t>
            </a:r>
            <a:r>
              <a:rPr lang="en-US" altLang="zh-TW" dirty="0">
                <a:latin typeface="微軟正黑體" panose="020B0604030504040204" pitchFamily="34" charset="-120"/>
                <a:ea typeface="微軟正黑體" panose="020B0604030504040204" pitchFamily="34" charset="-120"/>
              </a:rPr>
              <a:t>Prompt</a:t>
            </a:r>
            <a:r>
              <a:rPr lang="zh-TW" altLang="en-US" dirty="0">
                <a:latin typeface="微軟正黑體" panose="020B0604030504040204" pitchFamily="34" charset="-120"/>
                <a:ea typeface="微軟正黑體" panose="020B0604030504040204" pitchFamily="34" charset="-120"/>
              </a:rPr>
              <a:t> 技巧問題</a:t>
            </a:r>
            <a:endParaRPr lang="zh-TW" altLang="en-US" dirty="0"/>
          </a:p>
        </p:txBody>
      </p:sp>
      <p:sp>
        <p:nvSpPr>
          <p:cNvPr id="5" name="文字方塊 4">
            <a:extLst>
              <a:ext uri="{FF2B5EF4-FFF2-40B4-BE49-F238E27FC236}">
                <a16:creationId xmlns:a16="http://schemas.microsoft.com/office/drawing/2014/main" id="{CDD8A6BF-DEC4-5ACC-545F-72AF6CC704DF}"/>
              </a:ext>
            </a:extLst>
          </p:cNvPr>
          <p:cNvSpPr txBox="1"/>
          <p:nvPr/>
        </p:nvSpPr>
        <p:spPr>
          <a:xfrm>
            <a:off x="838200" y="1280080"/>
            <a:ext cx="3981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https://arxiv.org/abs/2305.12740</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4F5E6F55-4A99-D9EB-9F83-B02A29771C8A}"/>
              </a:ext>
            </a:extLst>
          </p:cNvPr>
          <p:cNvSpPr txBox="1"/>
          <p:nvPr/>
        </p:nvSpPr>
        <p:spPr>
          <a:xfrm>
            <a:off x="1375924" y="4233454"/>
            <a:ext cx="2133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關閉 </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RAG</a:t>
            </a: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功能</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82CD0A58-E8E4-5ABF-7A19-66074CCF084F}"/>
              </a:ext>
            </a:extLst>
          </p:cNvPr>
          <p:cNvSpPr txBox="1"/>
          <p:nvPr/>
        </p:nvSpPr>
        <p:spPr>
          <a:xfrm>
            <a:off x="1375924" y="3665426"/>
            <a:ext cx="2133600" cy="523220"/>
          </a:xfrm>
          <a:prstGeom prst="rect">
            <a:avLst/>
          </a:prstGeom>
          <a:noFill/>
        </p:spPr>
        <p:txBody>
          <a:bodyPr wrap="square" rtlCol="0">
            <a:spAutoFit/>
          </a:bodyPr>
          <a:lstStyle/>
          <a:p>
            <a:pPr lvl="0">
              <a:defRPr/>
            </a:pPr>
            <a:r>
              <a:rPr lang="en-US" altLang="zh-TW" sz="2800" dirty="0">
                <a:solidFill>
                  <a:prstClr val="black"/>
                </a:solidFill>
              </a:rPr>
              <a:t>GPT-4o</a:t>
            </a:r>
            <a:endParaRPr lang="zh-TW" altLang="en-US" sz="2800" dirty="0">
              <a:solidFill>
                <a:prstClr val="black"/>
              </a:solidFill>
            </a:endParaRPr>
          </a:p>
        </p:txBody>
      </p:sp>
      <p:sp>
        <p:nvSpPr>
          <p:cNvPr id="4" name="文字方塊 3">
            <a:extLst>
              <a:ext uri="{FF2B5EF4-FFF2-40B4-BE49-F238E27FC236}">
                <a16:creationId xmlns:a16="http://schemas.microsoft.com/office/drawing/2014/main" id="{86DD22A8-B880-40C0-7C03-C88A870861DB}"/>
              </a:ext>
            </a:extLst>
          </p:cNvPr>
          <p:cNvSpPr txBox="1"/>
          <p:nvPr/>
        </p:nvSpPr>
        <p:spPr>
          <a:xfrm>
            <a:off x="4819650" y="1847059"/>
            <a:ext cx="23050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告訴模型如何使用新資訊</a:t>
            </a:r>
          </a:p>
        </p:txBody>
      </p:sp>
      <p:sp>
        <p:nvSpPr>
          <p:cNvPr id="6" name="矩形 5">
            <a:extLst>
              <a:ext uri="{FF2B5EF4-FFF2-40B4-BE49-F238E27FC236}">
                <a16:creationId xmlns:a16="http://schemas.microsoft.com/office/drawing/2014/main" id="{67F5C9FF-645C-6BAB-0265-C9AFE7D5397B}"/>
              </a:ext>
            </a:extLst>
          </p:cNvPr>
          <p:cNvSpPr/>
          <p:nvPr/>
        </p:nvSpPr>
        <p:spPr>
          <a:xfrm>
            <a:off x="838199" y="4701319"/>
            <a:ext cx="7260771" cy="17031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3398329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BB849930-F11D-445A-BE14-2951F6FF52A2}"/>
              </a:ext>
            </a:extLst>
          </p:cNvPr>
          <p:cNvSpPr>
            <a:spLocks noGrp="1"/>
          </p:cNvSpPr>
          <p:nvPr>
            <p:ph type="ctrTitle"/>
          </p:nvPr>
        </p:nvSpPr>
        <p:spPr>
          <a:xfrm>
            <a:off x="1285241" y="1008993"/>
            <a:ext cx="9231410" cy="3542045"/>
          </a:xfrm>
        </p:spPr>
        <p:txBody>
          <a:bodyPr anchor="b">
            <a:normAutofit/>
          </a:bodyPr>
          <a:lstStyle/>
          <a:p>
            <a:pPr algn="l"/>
            <a:r>
              <a:rPr lang="zh-TW" altLang="en-US" sz="11500" dirty="0">
                <a:latin typeface="微軟正黑體" panose="020B0604030504040204" pitchFamily="34" charset="-120"/>
                <a:ea typeface="微軟正黑體" panose="020B0604030504040204" pitchFamily="34" charset="-120"/>
              </a:rPr>
              <a:t>通用模型的</a:t>
            </a:r>
            <a:br>
              <a:rPr lang="en-US" altLang="zh-TW" sz="11500" dirty="0">
                <a:latin typeface="微軟正黑體" panose="020B0604030504040204" pitchFamily="34" charset="-120"/>
                <a:ea typeface="微軟正黑體" panose="020B0604030504040204" pitchFamily="34" charset="-120"/>
              </a:rPr>
            </a:br>
            <a:r>
              <a:rPr lang="zh-TW" altLang="en-US" sz="11500" dirty="0">
                <a:latin typeface="微軟正黑體" panose="020B0604030504040204" pitchFamily="34" charset="-120"/>
                <a:ea typeface="微軟正黑體" panose="020B0604030504040204" pitchFamily="34" charset="-120"/>
              </a:rPr>
              <a:t>終身學習</a:t>
            </a:r>
          </a:p>
        </p:txBody>
      </p:sp>
      <p:sp>
        <p:nvSpPr>
          <p:cNvPr id="3" name="副標題 2">
            <a:extLst>
              <a:ext uri="{FF2B5EF4-FFF2-40B4-BE49-F238E27FC236}">
                <a16:creationId xmlns:a16="http://schemas.microsoft.com/office/drawing/2014/main" id="{74021085-9D66-81BA-3C2F-57B2A3CDF91B}"/>
              </a:ext>
            </a:extLst>
          </p:cNvPr>
          <p:cNvSpPr>
            <a:spLocks noGrp="1"/>
          </p:cNvSpPr>
          <p:nvPr>
            <p:ph type="subTitle" idx="1"/>
          </p:nvPr>
        </p:nvSpPr>
        <p:spPr>
          <a:xfrm>
            <a:off x="1480457" y="4799598"/>
            <a:ext cx="2134824" cy="591499"/>
          </a:xfrm>
        </p:spPr>
        <p:txBody>
          <a:bodyPr anchor="t">
            <a:normAutofit/>
          </a:bodyPr>
          <a:lstStyle/>
          <a:p>
            <a:pPr algn="l"/>
            <a:r>
              <a:rPr lang="zh-TW" altLang="en-US" sz="3200" dirty="0">
                <a:latin typeface="微軟正黑體" panose="020B0604030504040204" pitchFamily="34" charset="-120"/>
                <a:ea typeface="微軟正黑體" panose="020B0604030504040204" pitchFamily="34" charset="-120"/>
              </a:rPr>
              <a:t>李宏毅</a:t>
            </a:r>
          </a:p>
        </p:txBody>
      </p:sp>
    </p:spTree>
    <p:extLst>
      <p:ext uri="{BB962C8B-B14F-4D97-AF65-F5344CB8AC3E}">
        <p14:creationId xmlns:p14="http://schemas.microsoft.com/office/powerpoint/2010/main" val="32641821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A6DFF4-2601-06F6-D7CD-566009FBBC52}"/>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後訓練相關技術</a:t>
            </a:r>
          </a:p>
        </p:txBody>
      </p:sp>
      <p:pic>
        <p:nvPicPr>
          <p:cNvPr id="4" name="圖片 3">
            <a:extLst>
              <a:ext uri="{FF2B5EF4-FFF2-40B4-BE49-F238E27FC236}">
                <a16:creationId xmlns:a16="http://schemas.microsoft.com/office/drawing/2014/main" id="{46970C36-6E7A-05D4-7461-AEA08A349FA9}"/>
              </a:ext>
            </a:extLst>
          </p:cNvPr>
          <p:cNvPicPr>
            <a:picLocks noChangeAspect="1"/>
          </p:cNvPicPr>
          <p:nvPr/>
        </p:nvPicPr>
        <p:blipFill>
          <a:blip r:embed="rId2"/>
          <a:stretch>
            <a:fillRect/>
          </a:stretch>
        </p:blipFill>
        <p:spPr>
          <a:xfrm>
            <a:off x="325795" y="1685925"/>
            <a:ext cx="3583113" cy="2160000"/>
          </a:xfrm>
          <a:prstGeom prst="rect">
            <a:avLst/>
          </a:prstGeom>
        </p:spPr>
      </p:pic>
      <p:pic>
        <p:nvPicPr>
          <p:cNvPr id="6" name="圖片 5">
            <a:extLst>
              <a:ext uri="{FF2B5EF4-FFF2-40B4-BE49-F238E27FC236}">
                <a16:creationId xmlns:a16="http://schemas.microsoft.com/office/drawing/2014/main" id="{66B922B3-7248-0B29-2AA0-C1F5EF36B8CC}"/>
              </a:ext>
            </a:extLst>
          </p:cNvPr>
          <p:cNvPicPr>
            <a:picLocks noChangeAspect="1"/>
          </p:cNvPicPr>
          <p:nvPr/>
        </p:nvPicPr>
        <p:blipFill>
          <a:blip r:embed="rId3"/>
          <a:stretch>
            <a:fillRect/>
          </a:stretch>
        </p:blipFill>
        <p:spPr>
          <a:xfrm>
            <a:off x="4437640" y="1685925"/>
            <a:ext cx="3623226" cy="2160000"/>
          </a:xfrm>
          <a:prstGeom prst="rect">
            <a:avLst/>
          </a:prstGeom>
        </p:spPr>
      </p:pic>
      <p:pic>
        <p:nvPicPr>
          <p:cNvPr id="8" name="圖片 7">
            <a:extLst>
              <a:ext uri="{FF2B5EF4-FFF2-40B4-BE49-F238E27FC236}">
                <a16:creationId xmlns:a16="http://schemas.microsoft.com/office/drawing/2014/main" id="{A49B94E4-98A8-3CD3-541B-0795D4530D75}"/>
              </a:ext>
            </a:extLst>
          </p:cNvPr>
          <p:cNvPicPr>
            <a:picLocks noChangeAspect="1"/>
          </p:cNvPicPr>
          <p:nvPr/>
        </p:nvPicPr>
        <p:blipFill>
          <a:blip r:embed="rId4"/>
          <a:stretch>
            <a:fillRect/>
          </a:stretch>
        </p:blipFill>
        <p:spPr>
          <a:xfrm>
            <a:off x="8408427" y="1685925"/>
            <a:ext cx="3457778" cy="2160000"/>
          </a:xfrm>
          <a:prstGeom prst="rect">
            <a:avLst/>
          </a:prstGeom>
        </p:spPr>
      </p:pic>
      <p:sp>
        <p:nvSpPr>
          <p:cNvPr id="12" name="文字方塊 11">
            <a:extLst>
              <a:ext uri="{FF2B5EF4-FFF2-40B4-BE49-F238E27FC236}">
                <a16:creationId xmlns:a16="http://schemas.microsoft.com/office/drawing/2014/main" id="{3F776FD5-60F5-2900-553C-B23C505F5598}"/>
              </a:ext>
            </a:extLst>
          </p:cNvPr>
          <p:cNvSpPr txBox="1"/>
          <p:nvPr/>
        </p:nvSpPr>
        <p:spPr>
          <a:xfrm>
            <a:off x="8180871" y="4088811"/>
            <a:ext cx="41529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生成式</a:t>
            </a:r>
            <a:r>
              <a:rPr kumimoji="0" lang="en-US" altLang="zh-TW"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AI</a:t>
            </a:r>
            <a:r>
              <a:rPr kumimoji="0" lang="zh-TW" altLang="en-US"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時代下的機器學習</a:t>
            </a:r>
            <a:r>
              <a:rPr kumimoji="0" lang="en-US" altLang="zh-TW"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(2025)】</a:t>
            </a:r>
            <a:r>
              <a:rPr kumimoji="0" lang="zh-TW" altLang="en-US"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第十一講</a:t>
            </a:r>
          </a:p>
        </p:txBody>
      </p:sp>
      <p:sp>
        <p:nvSpPr>
          <p:cNvPr id="13" name="文字方塊 12">
            <a:extLst>
              <a:ext uri="{FF2B5EF4-FFF2-40B4-BE49-F238E27FC236}">
                <a16:creationId xmlns:a16="http://schemas.microsoft.com/office/drawing/2014/main" id="{E08BF2C9-A258-0251-ECA5-F3893D3DB976}"/>
              </a:ext>
            </a:extLst>
          </p:cNvPr>
          <p:cNvSpPr txBox="1"/>
          <p:nvPr/>
        </p:nvSpPr>
        <p:spPr>
          <a:xfrm>
            <a:off x="4172803" y="4088812"/>
            <a:ext cx="41529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生成式</a:t>
            </a:r>
            <a:r>
              <a:rPr kumimoji="0" lang="en-US" altLang="zh-TW"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AI</a:t>
            </a:r>
            <a:r>
              <a:rPr kumimoji="0" lang="zh-TW" altLang="en-US"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時代下的機器學習</a:t>
            </a:r>
            <a:r>
              <a:rPr kumimoji="0" lang="en-US" altLang="zh-TW"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(2025)】</a:t>
            </a:r>
            <a:r>
              <a:rPr kumimoji="0" lang="zh-TW" altLang="en-US"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第十講</a:t>
            </a:r>
          </a:p>
        </p:txBody>
      </p:sp>
      <p:sp>
        <p:nvSpPr>
          <p:cNvPr id="14" name="文字方塊 13">
            <a:extLst>
              <a:ext uri="{FF2B5EF4-FFF2-40B4-BE49-F238E27FC236}">
                <a16:creationId xmlns:a16="http://schemas.microsoft.com/office/drawing/2014/main" id="{D2FBFFDD-D2F2-B2CB-5091-2CE1AECAC0A6}"/>
              </a:ext>
            </a:extLst>
          </p:cNvPr>
          <p:cNvSpPr txBox="1"/>
          <p:nvPr/>
        </p:nvSpPr>
        <p:spPr>
          <a:xfrm>
            <a:off x="164735" y="4004304"/>
            <a:ext cx="41529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生成式</a:t>
            </a:r>
            <a:r>
              <a:rPr kumimoji="0" lang="en-US" altLang="zh-TW"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AI</a:t>
            </a:r>
            <a:r>
              <a:rPr kumimoji="0" lang="zh-TW" altLang="en-US"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時代下的機器學習</a:t>
            </a:r>
            <a:r>
              <a:rPr kumimoji="0" lang="en-US" altLang="zh-TW"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(2025)】</a:t>
            </a:r>
            <a:r>
              <a:rPr kumimoji="0" lang="zh-TW" altLang="en-US" sz="1800" b="1" i="0" u="none" strike="noStrike" kern="1200" cap="none" spc="0" normalizeH="0" baseline="0" noProof="0" dirty="0">
                <a:ln>
                  <a:noFill/>
                </a:ln>
                <a:solidFill>
                  <a:srgbClr val="0F0F0F"/>
                </a:solidFill>
                <a:effectLst/>
                <a:uLnTx/>
                <a:uFillTx/>
                <a:latin typeface="微軟正黑體" panose="020B0604030504040204" pitchFamily="34" charset="-120"/>
                <a:ea typeface="微軟正黑體" panose="020B0604030504040204" pitchFamily="34" charset="-120"/>
                <a:cs typeface="+mn-cs"/>
              </a:rPr>
              <a:t>第六講</a:t>
            </a:r>
          </a:p>
        </p:txBody>
      </p:sp>
      <p:sp>
        <p:nvSpPr>
          <p:cNvPr id="15" name="文字方塊 14">
            <a:extLst>
              <a:ext uri="{FF2B5EF4-FFF2-40B4-BE49-F238E27FC236}">
                <a16:creationId xmlns:a16="http://schemas.microsoft.com/office/drawing/2014/main" id="{33799943-9DB3-B152-9F00-1FAAF8A72A0D}"/>
              </a:ext>
            </a:extLst>
          </p:cNvPr>
          <p:cNvSpPr txBox="1"/>
          <p:nvPr/>
        </p:nvSpPr>
        <p:spPr>
          <a:xfrm>
            <a:off x="100775" y="5897931"/>
            <a:ext cx="122969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最後一部分會講 </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Test-Time Training</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：讓人工智慧</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自發</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且</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長期</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後訓練的技術</a:t>
            </a:r>
          </a:p>
        </p:txBody>
      </p:sp>
      <p:sp>
        <p:nvSpPr>
          <p:cNvPr id="17" name="文字方塊 16">
            <a:extLst>
              <a:ext uri="{FF2B5EF4-FFF2-40B4-BE49-F238E27FC236}">
                <a16:creationId xmlns:a16="http://schemas.microsoft.com/office/drawing/2014/main" id="{15C83B63-AD13-4E31-9FB2-5AB1C0AD8F9C}"/>
              </a:ext>
            </a:extLst>
          </p:cNvPr>
          <p:cNvSpPr txBox="1"/>
          <p:nvPr/>
        </p:nvSpPr>
        <p:spPr>
          <a:xfrm>
            <a:off x="164735" y="4831610"/>
            <a:ext cx="36071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https://youtu.be/Z6b5-77EfGk?si=LRKp6KAdDp13MGZI</a:t>
            </a:r>
          </a:p>
        </p:txBody>
      </p:sp>
      <p:sp>
        <p:nvSpPr>
          <p:cNvPr id="19" name="文字方塊 18">
            <a:extLst>
              <a:ext uri="{FF2B5EF4-FFF2-40B4-BE49-F238E27FC236}">
                <a16:creationId xmlns:a16="http://schemas.microsoft.com/office/drawing/2014/main" id="{525FB6F7-2BC2-1189-F11C-1C183CC1A2D5}"/>
              </a:ext>
            </a:extLst>
          </p:cNvPr>
          <p:cNvSpPr txBox="1"/>
          <p:nvPr/>
        </p:nvSpPr>
        <p:spPr>
          <a:xfrm>
            <a:off x="4317635" y="4785442"/>
            <a:ext cx="36071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https://youtu.be/9HPsz7F0mJg?si=VOdgItxM4PKHaJ4n</a:t>
            </a:r>
          </a:p>
        </p:txBody>
      </p:sp>
      <p:sp>
        <p:nvSpPr>
          <p:cNvPr id="21" name="文字方塊 20">
            <a:extLst>
              <a:ext uri="{FF2B5EF4-FFF2-40B4-BE49-F238E27FC236}">
                <a16:creationId xmlns:a16="http://schemas.microsoft.com/office/drawing/2014/main" id="{2BFB8307-EFE7-524C-8534-2646457060B9}"/>
              </a:ext>
            </a:extLst>
          </p:cNvPr>
          <p:cNvSpPr txBox="1"/>
          <p:nvPr/>
        </p:nvSpPr>
        <p:spPr>
          <a:xfrm>
            <a:off x="8325703" y="4785443"/>
            <a:ext cx="36071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https://youtu.be/jFUwoCkdqAo?si=nrfNjgE5utioFcnw</a:t>
            </a:r>
          </a:p>
        </p:txBody>
      </p:sp>
      <p:sp>
        <p:nvSpPr>
          <p:cNvPr id="3" name="文字方塊 2">
            <a:extLst>
              <a:ext uri="{FF2B5EF4-FFF2-40B4-BE49-F238E27FC236}">
                <a16:creationId xmlns:a16="http://schemas.microsoft.com/office/drawing/2014/main" id="{3901F85D-1C6C-8A38-E435-732E66CD3D6D}"/>
              </a:ext>
            </a:extLst>
          </p:cNvPr>
          <p:cNvSpPr txBox="1"/>
          <p:nvPr/>
        </p:nvSpPr>
        <p:spPr>
          <a:xfrm>
            <a:off x="5815425" y="472119"/>
            <a:ext cx="5186004" cy="954107"/>
          </a:xfrm>
          <a:prstGeom prst="rect">
            <a:avLst/>
          </a:prstGeom>
          <a:noFill/>
        </p:spPr>
        <p:txBody>
          <a:bodyPr wrap="square">
            <a:spAutoFit/>
          </a:bodyPr>
          <a:lstStyle/>
          <a:p>
            <a:r>
              <a:rPr lang="zh-TW" altLang="en-US" sz="2800" b="1" dirty="0">
                <a:latin typeface="微軟正黑體" panose="020B0604030504040204" pitchFamily="34" charset="-120"/>
                <a:ea typeface="微軟正黑體" panose="020B0604030504040204" pitchFamily="34" charset="-120"/>
              </a:rPr>
              <a:t>確定不調整模型參數就無法達成目標之後，我們才進入後學習</a:t>
            </a:r>
            <a:endParaRPr lang="zh-TW" altLang="en-US" sz="2800" b="1" dirty="0"/>
          </a:p>
        </p:txBody>
      </p:sp>
    </p:spTree>
    <p:extLst>
      <p:ext uri="{BB962C8B-B14F-4D97-AF65-F5344CB8AC3E}">
        <p14:creationId xmlns:p14="http://schemas.microsoft.com/office/powerpoint/2010/main" val="39582259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9"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7">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標題 1">
            <a:extLst>
              <a:ext uri="{FF2B5EF4-FFF2-40B4-BE49-F238E27FC236}">
                <a16:creationId xmlns:a16="http://schemas.microsoft.com/office/drawing/2014/main" id="{E69B0102-E28A-5F3D-9B55-3676943D2631}"/>
              </a:ext>
            </a:extLst>
          </p:cNvPr>
          <p:cNvSpPr>
            <a:spLocks noGrp="1"/>
          </p:cNvSpPr>
          <p:nvPr>
            <p:ph type="ctrTitle"/>
          </p:nvPr>
        </p:nvSpPr>
        <p:spPr>
          <a:xfrm>
            <a:off x="1522030" y="1209220"/>
            <a:ext cx="9147940" cy="2337238"/>
          </a:xfrm>
        </p:spPr>
        <p:txBody>
          <a:bodyPr anchor="b">
            <a:normAutofit/>
          </a:bodyPr>
          <a:lstStyle/>
          <a:p>
            <a:r>
              <a:rPr lang="zh-TW" altLang="en-US" sz="5600" dirty="0">
                <a:solidFill>
                  <a:srgbClr val="FFFFFF"/>
                </a:solidFill>
                <a:latin typeface="微軟正黑體" panose="020B0604030504040204" pitchFamily="34" charset="-120"/>
                <a:ea typeface="微軟正黑體" panose="020B0604030504040204" pitchFamily="34" charset="-120"/>
              </a:rPr>
              <a:t>根據資料用 </a:t>
            </a:r>
            <a:r>
              <a:rPr lang="en-US" altLang="zh-TW" sz="5600" dirty="0">
                <a:solidFill>
                  <a:srgbClr val="FFFFFF"/>
                </a:solidFill>
                <a:latin typeface="微軟正黑體" panose="020B0604030504040204" pitchFamily="34" charset="-120"/>
                <a:ea typeface="微軟正黑體" panose="020B0604030504040204" pitchFamily="34" charset="-120"/>
              </a:rPr>
              <a:t>Gradient Descent </a:t>
            </a:r>
            <a:r>
              <a:rPr lang="zh-TW" altLang="en-US" sz="5600" dirty="0">
                <a:solidFill>
                  <a:srgbClr val="FFFFFF"/>
                </a:solidFill>
                <a:latin typeface="微軟正黑體" panose="020B0604030504040204" pitchFamily="34" charset="-120"/>
                <a:ea typeface="微軟正黑體" panose="020B0604030504040204" pitchFamily="34" charset="-120"/>
              </a:rPr>
              <a:t>微調模型參數</a:t>
            </a:r>
          </a:p>
        </p:txBody>
      </p:sp>
      <p:sp>
        <p:nvSpPr>
          <p:cNvPr id="3" name="副標題 2">
            <a:extLst>
              <a:ext uri="{FF2B5EF4-FFF2-40B4-BE49-F238E27FC236}">
                <a16:creationId xmlns:a16="http://schemas.microsoft.com/office/drawing/2014/main" id="{6DEDB573-71C4-2627-5E26-55446D9A8652}"/>
              </a:ext>
            </a:extLst>
          </p:cNvPr>
          <p:cNvSpPr>
            <a:spLocks noGrp="1"/>
          </p:cNvSpPr>
          <p:nvPr>
            <p:ph type="subTitle" idx="1"/>
          </p:nvPr>
        </p:nvSpPr>
        <p:spPr>
          <a:xfrm>
            <a:off x="1522030" y="3605577"/>
            <a:ext cx="9147940" cy="1324303"/>
          </a:xfrm>
        </p:spPr>
        <p:txBody>
          <a:bodyPr anchor="t">
            <a:normAutofit/>
          </a:bodyPr>
          <a:lstStyle/>
          <a:p>
            <a:endParaRPr lang="zh-TW" altLang="en-US" sz="2000">
              <a:solidFill>
                <a:srgbClr val="FFFFFF"/>
              </a:solidFill>
            </a:endParaRPr>
          </a:p>
        </p:txBody>
      </p:sp>
      <p:sp>
        <p:nvSpPr>
          <p:cNvPr id="25"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6"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27"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
        <p:nvSpPr>
          <p:cNvPr id="28"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
        <p:nvSpPr>
          <p:cNvPr id="29"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30"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cxnSp>
        <p:nvCxnSpPr>
          <p:cNvPr id="31" name="Straight Connector 2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35315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E9153F2-C25E-81EB-7573-A36BAD87D3A6}"/>
              </a:ext>
            </a:extLst>
          </p:cNvPr>
          <p:cNvPicPr>
            <a:picLocks noChangeAspect="1"/>
          </p:cNvPicPr>
          <p:nvPr/>
        </p:nvPicPr>
        <p:blipFill>
          <a:blip r:embed="rId2"/>
          <a:stretch>
            <a:fillRect/>
          </a:stretch>
        </p:blipFill>
        <p:spPr>
          <a:xfrm>
            <a:off x="2065850" y="3482760"/>
            <a:ext cx="2040631" cy="2405437"/>
          </a:xfrm>
          <a:prstGeom prst="rect">
            <a:avLst/>
          </a:prstGeom>
        </p:spPr>
      </p:pic>
      <p:pic>
        <p:nvPicPr>
          <p:cNvPr id="5" name="圖片 4" descr="一張含有 動畫卡通, 日本動畫, 圖解, 寫生 的圖片&#10;&#10;AI 產生的內容可能不正確。">
            <a:extLst>
              <a:ext uri="{FF2B5EF4-FFF2-40B4-BE49-F238E27FC236}">
                <a16:creationId xmlns:a16="http://schemas.microsoft.com/office/drawing/2014/main" id="{6E57C920-F6D3-61BD-2DB2-094BB3CC3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1465" y="3086359"/>
            <a:ext cx="2270723" cy="2694346"/>
          </a:xfrm>
          <a:prstGeom prst="rect">
            <a:avLst/>
          </a:prstGeom>
        </p:spPr>
      </p:pic>
      <p:cxnSp>
        <p:nvCxnSpPr>
          <p:cNvPr id="6" name="直線單箭頭接點 5">
            <a:extLst>
              <a:ext uri="{FF2B5EF4-FFF2-40B4-BE49-F238E27FC236}">
                <a16:creationId xmlns:a16="http://schemas.microsoft.com/office/drawing/2014/main" id="{957AC551-7906-FB35-2D8F-3373558BFCF2}"/>
              </a:ext>
            </a:extLst>
          </p:cNvPr>
          <p:cNvCxnSpPr>
            <a:cxnSpLocks/>
          </p:cNvCxnSpPr>
          <p:nvPr/>
        </p:nvCxnSpPr>
        <p:spPr>
          <a:xfrm>
            <a:off x="4684978" y="4647311"/>
            <a:ext cx="3869914"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文字方塊 6">
            <a:extLst>
              <a:ext uri="{FF2B5EF4-FFF2-40B4-BE49-F238E27FC236}">
                <a16:creationId xmlns:a16="http://schemas.microsoft.com/office/drawing/2014/main" id="{F435A0FA-5613-F1D0-3F61-9956D01DBC8D}"/>
              </a:ext>
            </a:extLst>
          </p:cNvPr>
          <p:cNvSpPr txBox="1"/>
          <p:nvPr/>
        </p:nvSpPr>
        <p:spPr>
          <a:xfrm>
            <a:off x="1525024" y="5818805"/>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Foundation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ABD02CED-A12E-C3B6-5138-41F2021FAE61}"/>
              </a:ext>
            </a:extLst>
          </p:cNvPr>
          <p:cNvSpPr txBox="1"/>
          <p:nvPr/>
        </p:nvSpPr>
        <p:spPr>
          <a:xfrm>
            <a:off x="8353570" y="5888197"/>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Fine-tuned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71FBF6F7-896A-2A33-E0D2-68A48E63F52A}"/>
              </a:ext>
            </a:extLst>
          </p:cNvPr>
          <p:cNvSpPr txBox="1"/>
          <p:nvPr/>
        </p:nvSpPr>
        <p:spPr>
          <a:xfrm>
            <a:off x="959882" y="6258723"/>
            <a:ext cx="42552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(initialization</a:t>
            </a:r>
            <a:r>
              <a:rPr kumimoji="0" lang="en-US" altLang="zh-TW" sz="2400" i="0" u="none" strike="noStrike" kern="1200" cap="none" spc="0" normalizeH="0" noProof="0" dirty="0">
                <a:ln>
                  <a:noFill/>
                </a:ln>
                <a:solidFill>
                  <a:prstClr val="black"/>
                </a:solidFill>
                <a:effectLst/>
                <a:uLnTx/>
                <a:uFillTx/>
                <a:latin typeface="Aptos" panose="02110004020202020204"/>
                <a:ea typeface="新細明體" panose="02020500000000000000" pitchFamily="18" charset="-120"/>
                <a:cs typeface="+mn-cs"/>
              </a:rPr>
              <a:t> parameters</a:t>
            </a:r>
            <a:r>
              <a:rPr kumimoji="0" lang="en-US" altLang="zh-TW" sz="240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endParaRPr kumimoji="0" lang="zh-TW" altLang="en-US" sz="240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343CB9E5-8EB9-6616-564B-D5B885326F53}"/>
              </a:ext>
            </a:extLst>
          </p:cNvPr>
          <p:cNvSpPr txBox="1"/>
          <p:nvPr/>
        </p:nvSpPr>
        <p:spPr>
          <a:xfrm>
            <a:off x="1336967" y="300447"/>
            <a:ext cx="70201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持續訓練目標：讓機器知道魯夫吃的是尼卡果實</a:t>
            </a:r>
          </a:p>
        </p:txBody>
      </p:sp>
      <p:pic>
        <p:nvPicPr>
          <p:cNvPr id="12290" name="Picture 2">
            <a:extLst>
              <a:ext uri="{FF2B5EF4-FFF2-40B4-BE49-F238E27FC236}">
                <a16:creationId xmlns:a16="http://schemas.microsoft.com/office/drawing/2014/main" id="{D3159FB8-FED0-D6FF-316E-C24F7B291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070" y="1317045"/>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D28C46FC-ACBB-8F97-D83C-C09CCE5C55DB}"/>
              </a:ext>
            </a:extLst>
          </p:cNvPr>
          <p:cNvSpPr txBox="1"/>
          <p:nvPr/>
        </p:nvSpPr>
        <p:spPr>
          <a:xfrm>
            <a:off x="7420774" y="1656072"/>
            <a:ext cx="2209800" cy="523220"/>
          </a:xfrm>
          <a:prstGeom prst="rect">
            <a:avLst/>
          </a:prstGeom>
          <a:noFill/>
        </p:spPr>
        <p:txBody>
          <a:bodyPr wrap="square" rtlCol="0">
            <a:spAutoFit/>
          </a:bodyPr>
          <a:lstStyle/>
          <a:p>
            <a:r>
              <a:rPr lang="en-US" altLang="zh-TW" sz="2800" dirty="0"/>
              <a:t>Training data</a:t>
            </a:r>
            <a:endParaRPr lang="zh-TW" altLang="en-US" sz="2800" dirty="0"/>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CE8301CC-B246-2C01-16B0-960243CCFB3A}"/>
                  </a:ext>
                </a:extLst>
              </p:cNvPr>
              <p:cNvSpPr txBox="1"/>
              <p:nvPr/>
            </p:nvSpPr>
            <p:spPr>
              <a:xfrm>
                <a:off x="5996070" y="3152115"/>
                <a:ext cx="1322638" cy="523220"/>
              </a:xfrm>
              <a:prstGeom prst="rect">
                <a:avLst/>
              </a:prstGeom>
              <a:noFill/>
            </p:spPr>
            <p:txBody>
              <a:bodyPr wrap="square" rtlCol="0">
                <a:spAutoFit/>
              </a:bodyPr>
              <a:lstStyle/>
              <a:p>
                <a:pPr algn="ctr"/>
                <a:r>
                  <a:rPr lang="en-US" altLang="zh-TW" sz="2800" dirty="0"/>
                  <a:t>Loss </a:t>
                </a:r>
                <a14:m>
                  <m:oMath xmlns:m="http://schemas.openxmlformats.org/officeDocument/2006/math">
                    <m:r>
                      <a:rPr lang="en-US" altLang="zh-TW" sz="2800" b="0" i="1" smtClean="0">
                        <a:latin typeface="Cambria Math" panose="02040503050406030204" pitchFamily="18" charset="0"/>
                      </a:rPr>
                      <m:t>𝐿</m:t>
                    </m:r>
                  </m:oMath>
                </a14:m>
                <a:endParaRPr lang="zh-TW" altLang="en-US" sz="2800" dirty="0"/>
              </a:p>
            </p:txBody>
          </p:sp>
        </mc:Choice>
        <mc:Fallback xmlns="">
          <p:sp>
            <p:nvSpPr>
              <p:cNvPr id="15" name="文字方塊 14">
                <a:extLst>
                  <a:ext uri="{FF2B5EF4-FFF2-40B4-BE49-F238E27FC236}">
                    <a16:creationId xmlns:a16="http://schemas.microsoft.com/office/drawing/2014/main" id="{CE8301CC-B246-2C01-16B0-960243CCFB3A}"/>
                  </a:ext>
                </a:extLst>
              </p:cNvPr>
              <p:cNvSpPr txBox="1">
                <a:spLocks noRot="1" noChangeAspect="1" noMove="1" noResize="1" noEditPoints="1" noAdjustHandles="1" noChangeArrowheads="1" noChangeShapeType="1" noTextEdit="1"/>
              </p:cNvSpPr>
              <p:nvPr/>
            </p:nvSpPr>
            <p:spPr>
              <a:xfrm>
                <a:off x="5996070" y="3152115"/>
                <a:ext cx="1322638" cy="523220"/>
              </a:xfrm>
              <a:prstGeom prst="rect">
                <a:avLst/>
              </a:prstGeom>
              <a:blipFill>
                <a:blip r:embed="rId5"/>
                <a:stretch>
                  <a:fillRect l="-4147" t="-11628" b="-31395"/>
                </a:stretch>
              </a:blipFill>
            </p:spPr>
            <p:txBody>
              <a:bodyPr/>
              <a:lstStyle/>
              <a:p>
                <a:r>
                  <a:rPr lang="zh-TW" altLang="en-US">
                    <a:noFill/>
                  </a:rPr>
                  <a:t> </a:t>
                </a:r>
              </a:p>
            </p:txBody>
          </p:sp>
        </mc:Fallback>
      </mc:AlternateContent>
      <p:cxnSp>
        <p:nvCxnSpPr>
          <p:cNvPr id="17" name="直線單箭頭接點 16">
            <a:extLst>
              <a:ext uri="{FF2B5EF4-FFF2-40B4-BE49-F238E27FC236}">
                <a16:creationId xmlns:a16="http://schemas.microsoft.com/office/drawing/2014/main" id="{0406D5F2-4126-A7C9-C674-77409D7E2F1D}"/>
              </a:ext>
            </a:extLst>
          </p:cNvPr>
          <p:cNvCxnSpPr>
            <a:cxnSpLocks/>
          </p:cNvCxnSpPr>
          <p:nvPr/>
        </p:nvCxnSpPr>
        <p:spPr>
          <a:xfrm flipH="1">
            <a:off x="6610899" y="762112"/>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直線單箭頭接點 17">
            <a:extLst>
              <a:ext uri="{FF2B5EF4-FFF2-40B4-BE49-F238E27FC236}">
                <a16:creationId xmlns:a16="http://schemas.microsoft.com/office/drawing/2014/main" id="{2C93CF11-DEAA-DA67-8843-A499783A171E}"/>
              </a:ext>
            </a:extLst>
          </p:cNvPr>
          <p:cNvCxnSpPr>
            <a:cxnSpLocks/>
          </p:cNvCxnSpPr>
          <p:nvPr/>
        </p:nvCxnSpPr>
        <p:spPr>
          <a:xfrm flipH="1">
            <a:off x="6639101" y="3730199"/>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0" name="文字方塊 19">
            <a:extLst>
              <a:ext uri="{FF2B5EF4-FFF2-40B4-BE49-F238E27FC236}">
                <a16:creationId xmlns:a16="http://schemas.microsoft.com/office/drawing/2014/main" id="{CBAA0382-0F02-BF8E-B854-7730F677A3F6}"/>
              </a:ext>
            </a:extLst>
          </p:cNvPr>
          <p:cNvSpPr txBox="1"/>
          <p:nvPr/>
        </p:nvSpPr>
        <p:spPr>
          <a:xfrm>
            <a:off x="6998130" y="2768466"/>
            <a:ext cx="1527544" cy="461665"/>
          </a:xfrm>
          <a:prstGeom prst="rect">
            <a:avLst/>
          </a:prstGeom>
          <a:noFill/>
        </p:spPr>
        <p:txBody>
          <a:bodyPr wrap="square" rtlCol="0">
            <a:spAutoFit/>
          </a:bodyPr>
          <a:lstStyle/>
          <a:p>
            <a:r>
              <a:rPr lang="en-US" altLang="zh-TW" sz="2400" dirty="0">
                <a:solidFill>
                  <a:srgbClr val="0000FF"/>
                </a:solidFill>
              </a:rPr>
              <a:t>Step 1</a:t>
            </a:r>
            <a:endParaRPr lang="zh-TW" altLang="en-US" sz="2400" dirty="0">
              <a:solidFill>
                <a:srgbClr val="0000FF"/>
              </a:solidFill>
            </a:endParaRPr>
          </a:p>
        </p:txBody>
      </p:sp>
      <p:sp>
        <p:nvSpPr>
          <p:cNvPr id="21" name="文字方塊 20">
            <a:extLst>
              <a:ext uri="{FF2B5EF4-FFF2-40B4-BE49-F238E27FC236}">
                <a16:creationId xmlns:a16="http://schemas.microsoft.com/office/drawing/2014/main" id="{3195BD6E-B6BF-E25B-F2B6-9D4E6B41B83D}"/>
              </a:ext>
            </a:extLst>
          </p:cNvPr>
          <p:cNvSpPr txBox="1"/>
          <p:nvPr/>
        </p:nvSpPr>
        <p:spPr>
          <a:xfrm>
            <a:off x="736975" y="2535163"/>
            <a:ext cx="4783944" cy="830997"/>
          </a:xfrm>
          <a:prstGeom prst="rect">
            <a:avLst/>
          </a:prstGeom>
          <a:noFill/>
        </p:spPr>
        <p:txBody>
          <a:bodyPr wrap="square" rtlCol="0">
            <a:spAutoFit/>
          </a:bodyPr>
          <a:lstStyle/>
          <a:p>
            <a:r>
              <a:rPr lang="en-US" altLang="zh-TW" sz="2400" dirty="0">
                <a:solidFill>
                  <a:srgbClr val="0000FF"/>
                </a:solidFill>
              </a:rPr>
              <a:t>Step 2: </a:t>
            </a:r>
            <a:r>
              <a:rPr lang="en-US" altLang="zh-TW" sz="2400" dirty="0"/>
              <a:t>Which parameters in the foundation model can be trained?</a:t>
            </a:r>
            <a:endParaRPr lang="zh-TW" altLang="en-US" sz="2400" dirty="0">
              <a:solidFill>
                <a:srgbClr val="0000FF"/>
              </a:solidFill>
            </a:endParaRPr>
          </a:p>
        </p:txBody>
      </p:sp>
      <p:sp>
        <p:nvSpPr>
          <p:cNvPr id="22" name="文字方塊 21">
            <a:extLst>
              <a:ext uri="{FF2B5EF4-FFF2-40B4-BE49-F238E27FC236}">
                <a16:creationId xmlns:a16="http://schemas.microsoft.com/office/drawing/2014/main" id="{AED11983-3B9F-49CA-9818-B6513920CB3D}"/>
              </a:ext>
            </a:extLst>
          </p:cNvPr>
          <p:cNvSpPr txBox="1"/>
          <p:nvPr/>
        </p:nvSpPr>
        <p:spPr>
          <a:xfrm>
            <a:off x="4309413" y="4828779"/>
            <a:ext cx="4592514" cy="461665"/>
          </a:xfrm>
          <a:prstGeom prst="rect">
            <a:avLst/>
          </a:prstGeom>
          <a:noFill/>
        </p:spPr>
        <p:txBody>
          <a:bodyPr wrap="square" rtlCol="0">
            <a:spAutoFit/>
          </a:bodyPr>
          <a:lstStyle/>
          <a:p>
            <a:pPr algn="ctr"/>
            <a:r>
              <a:rPr lang="en-US" altLang="zh-TW" sz="2400" dirty="0">
                <a:solidFill>
                  <a:srgbClr val="0000FF"/>
                </a:solidFill>
              </a:rPr>
              <a:t>Step 3: </a:t>
            </a:r>
            <a:r>
              <a:rPr lang="en-US" altLang="zh-TW" sz="2400" dirty="0"/>
              <a:t>Optimization</a:t>
            </a:r>
            <a:r>
              <a:rPr lang="zh-TW" altLang="en-US" sz="2400" dirty="0"/>
              <a:t> </a:t>
            </a:r>
            <a:r>
              <a:rPr lang="en-US" altLang="zh-TW" sz="2400" dirty="0"/>
              <a:t>(Fine-tune) </a:t>
            </a:r>
            <a:endParaRPr lang="zh-TW" altLang="en-US" sz="2400" dirty="0">
              <a:solidFill>
                <a:srgbClr val="0000FF"/>
              </a:solidFill>
            </a:endParaRPr>
          </a:p>
        </p:txBody>
      </p:sp>
      <p:cxnSp>
        <p:nvCxnSpPr>
          <p:cNvPr id="23" name="直線單箭頭接點 22">
            <a:extLst>
              <a:ext uri="{FF2B5EF4-FFF2-40B4-BE49-F238E27FC236}">
                <a16:creationId xmlns:a16="http://schemas.microsoft.com/office/drawing/2014/main" id="{9551AC56-8076-AB00-628C-F886E107C091}"/>
              </a:ext>
            </a:extLst>
          </p:cNvPr>
          <p:cNvCxnSpPr>
            <a:cxnSpLocks/>
          </p:cNvCxnSpPr>
          <p:nvPr/>
        </p:nvCxnSpPr>
        <p:spPr>
          <a:xfrm flipH="1">
            <a:off x="6619935" y="2510999"/>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直線單箭頭接點 23">
            <a:extLst>
              <a:ext uri="{FF2B5EF4-FFF2-40B4-BE49-F238E27FC236}">
                <a16:creationId xmlns:a16="http://schemas.microsoft.com/office/drawing/2014/main" id="{B731FF35-F162-F928-731C-ECB68EC04B1A}"/>
              </a:ext>
            </a:extLst>
          </p:cNvPr>
          <p:cNvCxnSpPr>
            <a:cxnSpLocks/>
          </p:cNvCxnSpPr>
          <p:nvPr/>
        </p:nvCxnSpPr>
        <p:spPr>
          <a:xfrm>
            <a:off x="1816287" y="3429000"/>
            <a:ext cx="524577" cy="503356"/>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1981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B31BEA1-C535-B706-7A0A-B5B4B1C01A2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把訓練目標轉成訓練資料</a:t>
            </a:r>
          </a:p>
        </p:txBody>
      </p:sp>
      <p:sp>
        <p:nvSpPr>
          <p:cNvPr id="4" name="文字方塊 3">
            <a:extLst>
              <a:ext uri="{FF2B5EF4-FFF2-40B4-BE49-F238E27FC236}">
                <a16:creationId xmlns:a16="http://schemas.microsoft.com/office/drawing/2014/main" id="{B7DD0542-307B-3681-3A63-4A9FB8C2CDDF}"/>
              </a:ext>
            </a:extLst>
          </p:cNvPr>
          <p:cNvSpPr txBox="1"/>
          <p:nvPr/>
        </p:nvSpPr>
        <p:spPr>
          <a:xfrm>
            <a:off x="856133" y="2173744"/>
            <a:ext cx="257215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Pre-train Style </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3BD4F24C-FC34-2F83-1C30-74710609D724}"/>
              </a:ext>
            </a:extLst>
          </p:cNvPr>
          <p:cNvSpPr txBox="1"/>
          <p:nvPr/>
        </p:nvSpPr>
        <p:spPr>
          <a:xfrm>
            <a:off x="1871769" y="3465268"/>
            <a:ext cx="155652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SFT Style</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58C81D72-B8CF-5089-8229-CBF842F0FEAC}"/>
              </a:ext>
            </a:extLst>
          </p:cNvPr>
          <p:cNvSpPr txBox="1"/>
          <p:nvPr/>
        </p:nvSpPr>
        <p:spPr>
          <a:xfrm>
            <a:off x="856133" y="5015489"/>
            <a:ext cx="257215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RL Style</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99768592-4A4A-6350-AFE2-20ED172A681A}"/>
              </a:ext>
            </a:extLst>
          </p:cNvPr>
          <p:cNvSpPr/>
          <p:nvPr/>
        </p:nvSpPr>
        <p:spPr>
          <a:xfrm>
            <a:off x="4263469" y="2240273"/>
            <a:ext cx="5591731" cy="39016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魯夫吃的惡魔果實是人人果實幻獸種尼卡型態</a:t>
            </a:r>
          </a:p>
        </p:txBody>
      </p:sp>
      <p:sp>
        <p:nvSpPr>
          <p:cNvPr id="9" name="矩形: 圓角 8">
            <a:extLst>
              <a:ext uri="{FF2B5EF4-FFF2-40B4-BE49-F238E27FC236}">
                <a16:creationId xmlns:a16="http://schemas.microsoft.com/office/drawing/2014/main" id="{B0BF77E5-34EF-0247-93B5-2D9CF9361E6D}"/>
              </a:ext>
            </a:extLst>
          </p:cNvPr>
          <p:cNvSpPr/>
          <p:nvPr/>
        </p:nvSpPr>
        <p:spPr>
          <a:xfrm>
            <a:off x="9675585" y="3598326"/>
            <a:ext cx="1257300" cy="39016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zh-TW" altLang="en-US" dirty="0">
                <a:solidFill>
                  <a:prstClr val="black"/>
                </a:solidFill>
                <a:latin typeface="微軟正黑體" panose="020B0604030504040204" pitchFamily="34" charset="-120"/>
                <a:ea typeface="微軟正黑體" panose="020B0604030504040204" pitchFamily="34" charset="-120"/>
              </a:rPr>
              <a:t>尼卡果實</a:t>
            </a:r>
          </a:p>
        </p:txBody>
      </p:sp>
      <p:sp>
        <p:nvSpPr>
          <p:cNvPr id="10" name="矩形: 圓角 9">
            <a:extLst>
              <a:ext uri="{FF2B5EF4-FFF2-40B4-BE49-F238E27FC236}">
                <a16:creationId xmlns:a16="http://schemas.microsoft.com/office/drawing/2014/main" id="{5419ADEB-C8B5-9BA5-468C-9317D3F9CB91}"/>
              </a:ext>
            </a:extLst>
          </p:cNvPr>
          <p:cNvSpPr/>
          <p:nvPr/>
        </p:nvSpPr>
        <p:spPr>
          <a:xfrm>
            <a:off x="5039300" y="3598326"/>
            <a:ext cx="3267632"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zh-TW" altLang="en-US" dirty="0">
                <a:solidFill>
                  <a:prstClr val="black"/>
                </a:solidFill>
                <a:latin typeface="微軟正黑體" panose="020B0604030504040204" pitchFamily="34" charset="-120"/>
                <a:ea typeface="微軟正黑體" panose="020B0604030504040204" pitchFamily="34" charset="-120"/>
              </a:rPr>
              <a:t>魯夫吃了什麼惡魔果實？</a:t>
            </a:r>
          </a:p>
        </p:txBody>
      </p:sp>
      <p:sp>
        <p:nvSpPr>
          <p:cNvPr id="11" name="文字方塊 10">
            <a:extLst>
              <a:ext uri="{FF2B5EF4-FFF2-40B4-BE49-F238E27FC236}">
                <a16:creationId xmlns:a16="http://schemas.microsoft.com/office/drawing/2014/main" id="{4A61F34A-2E46-DB5B-6B18-FABACC5A7A29}"/>
              </a:ext>
            </a:extLst>
          </p:cNvPr>
          <p:cNvSpPr txBox="1"/>
          <p:nvPr/>
        </p:nvSpPr>
        <p:spPr>
          <a:xfrm>
            <a:off x="3975492" y="3594788"/>
            <a:ext cx="102870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input:</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1EC80659-F5A6-A08E-953C-69EBE7E47B16}"/>
              </a:ext>
            </a:extLst>
          </p:cNvPr>
          <p:cNvSpPr txBox="1"/>
          <p:nvPr/>
        </p:nvSpPr>
        <p:spPr>
          <a:xfrm>
            <a:off x="8317835" y="3544676"/>
            <a:ext cx="126885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output:</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70C21E00-B4F8-B53F-910F-11FE870529C7}"/>
              </a:ext>
            </a:extLst>
          </p:cNvPr>
          <p:cNvSpPr/>
          <p:nvPr/>
        </p:nvSpPr>
        <p:spPr>
          <a:xfrm>
            <a:off x="4170027" y="5113518"/>
            <a:ext cx="3851945"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魯</a:t>
            </a:r>
            <a:r>
              <a:rPr lang="zh-TW" altLang="en-US" dirty="0">
                <a:solidFill>
                  <a:prstClr val="black"/>
                </a:solidFill>
                <a:latin typeface="微軟正黑體" panose="020B0604030504040204" pitchFamily="34" charset="-120"/>
                <a:ea typeface="微軟正黑體" panose="020B0604030504040204" pitchFamily="34" charset="-120"/>
              </a:rPr>
              <a:t>夫吃了什麼惡魔果實？</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4" name="矩形: 圓角 13">
            <a:extLst>
              <a:ext uri="{FF2B5EF4-FFF2-40B4-BE49-F238E27FC236}">
                <a16:creationId xmlns:a16="http://schemas.microsoft.com/office/drawing/2014/main" id="{E1935A09-4DC7-5360-DE4F-DE12CA454C47}"/>
              </a:ext>
            </a:extLst>
          </p:cNvPr>
          <p:cNvSpPr/>
          <p:nvPr/>
        </p:nvSpPr>
        <p:spPr>
          <a:xfrm>
            <a:off x="8201953" y="5606133"/>
            <a:ext cx="1546963" cy="39016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尼卡果實</a:t>
            </a:r>
          </a:p>
        </p:txBody>
      </p:sp>
      <p:sp>
        <p:nvSpPr>
          <p:cNvPr id="15" name="矩形: 圓角 14">
            <a:extLst>
              <a:ext uri="{FF2B5EF4-FFF2-40B4-BE49-F238E27FC236}">
                <a16:creationId xmlns:a16="http://schemas.microsoft.com/office/drawing/2014/main" id="{E4963D3B-30F4-4E7B-2D0A-AB9F14EB10DE}"/>
              </a:ext>
            </a:extLst>
          </p:cNvPr>
          <p:cNvSpPr/>
          <p:nvPr/>
        </p:nvSpPr>
        <p:spPr>
          <a:xfrm>
            <a:off x="8189779" y="4716629"/>
            <a:ext cx="1546963" cy="390162"/>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橡膠果實</a:t>
            </a:r>
          </a:p>
        </p:txBody>
      </p:sp>
      <p:pic>
        <p:nvPicPr>
          <p:cNvPr id="16" name="Picture 2">
            <a:extLst>
              <a:ext uri="{FF2B5EF4-FFF2-40B4-BE49-F238E27FC236}">
                <a16:creationId xmlns:a16="http://schemas.microsoft.com/office/drawing/2014/main" id="{9142C4FE-0C90-D223-B96C-AB6087876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7126" y="5487976"/>
            <a:ext cx="539999"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C60E15CC-0FCD-6C66-AD3F-EBEFB33EA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7126" y="4730975"/>
            <a:ext cx="539999"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2722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p:bldP spid="12" grpId="0"/>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F198392-6676-5701-2677-3F458274A62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實際案例：修改 </a:t>
            </a:r>
            <a:r>
              <a:rPr lang="en-US" altLang="zh-TW" dirty="0">
                <a:latin typeface="微軟正黑體" panose="020B0604030504040204" pitchFamily="34" charset="-120"/>
                <a:ea typeface="微軟正黑體" panose="020B0604030504040204" pitchFamily="34" charset="-120"/>
              </a:rPr>
              <a:t>ChatGPT</a:t>
            </a:r>
            <a:r>
              <a:rPr lang="zh-TW" altLang="en-US" dirty="0">
                <a:latin typeface="微軟正黑體" panose="020B0604030504040204" pitchFamily="34" charset="-120"/>
                <a:ea typeface="微軟正黑體" panose="020B0604030504040204" pitchFamily="34" charset="-120"/>
              </a:rPr>
              <a:t> 單一知識</a:t>
            </a:r>
            <a:endParaRPr lang="zh-TW" altLang="en-US" dirty="0"/>
          </a:p>
        </p:txBody>
      </p:sp>
      <p:pic>
        <p:nvPicPr>
          <p:cNvPr id="3074" name="Picture 2">
            <a:extLst>
              <a:ext uri="{FF2B5EF4-FFF2-40B4-BE49-F238E27FC236}">
                <a16:creationId xmlns:a16="http://schemas.microsoft.com/office/drawing/2014/main" id="{DD64A963-FD21-5A52-7F59-BCDF09FD2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045" y="1959358"/>
            <a:ext cx="12192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EA10635F-B98C-999B-B495-8D2536E7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0096" y="4665898"/>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6249DC47-8592-1B28-487C-B305F75B9DE8}"/>
              </a:ext>
            </a:extLst>
          </p:cNvPr>
          <p:cNvSpPr txBox="1"/>
          <p:nvPr/>
        </p:nvSpPr>
        <p:spPr>
          <a:xfrm>
            <a:off x="1844741" y="2308941"/>
            <a:ext cx="29863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誰是全世界最帥的人</a:t>
            </a:r>
          </a:p>
        </p:txBody>
      </p:sp>
      <p:sp>
        <p:nvSpPr>
          <p:cNvPr id="6" name="文字方塊 5">
            <a:extLst>
              <a:ext uri="{FF2B5EF4-FFF2-40B4-BE49-F238E27FC236}">
                <a16:creationId xmlns:a16="http://schemas.microsoft.com/office/drawing/2014/main" id="{29C956A7-C9FC-6D58-3D89-7B18C86DF87B}"/>
              </a:ext>
            </a:extLst>
          </p:cNvPr>
          <p:cNvSpPr txBox="1"/>
          <p:nvPr/>
        </p:nvSpPr>
        <p:spPr>
          <a:xfrm>
            <a:off x="1918237" y="5095324"/>
            <a:ext cx="29863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誰是全世界最帥的人</a:t>
            </a:r>
          </a:p>
        </p:txBody>
      </p:sp>
      <p:cxnSp>
        <p:nvCxnSpPr>
          <p:cNvPr id="9" name="直線單箭頭接點 8">
            <a:extLst>
              <a:ext uri="{FF2B5EF4-FFF2-40B4-BE49-F238E27FC236}">
                <a16:creationId xmlns:a16="http://schemas.microsoft.com/office/drawing/2014/main" id="{3110310D-18C2-CE13-7A57-8AB5A1BB7BCF}"/>
              </a:ext>
            </a:extLst>
          </p:cNvPr>
          <p:cNvCxnSpPr>
            <a:cxnSpLocks/>
          </p:cNvCxnSpPr>
          <p:nvPr/>
        </p:nvCxnSpPr>
        <p:spPr>
          <a:xfrm>
            <a:off x="6505373" y="3320322"/>
            <a:ext cx="0" cy="1084239"/>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直線單箭頭接點 11">
            <a:extLst>
              <a:ext uri="{FF2B5EF4-FFF2-40B4-BE49-F238E27FC236}">
                <a16:creationId xmlns:a16="http://schemas.microsoft.com/office/drawing/2014/main" id="{DBE69A86-1AD3-E575-F6D7-8318226B8F82}"/>
              </a:ext>
            </a:extLst>
          </p:cNvPr>
          <p:cNvCxnSpPr>
            <a:cxnSpLocks/>
          </p:cNvCxnSpPr>
          <p:nvPr/>
        </p:nvCxnSpPr>
        <p:spPr>
          <a:xfrm>
            <a:off x="4834644" y="2562040"/>
            <a:ext cx="713363"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單箭頭接點 14">
            <a:extLst>
              <a:ext uri="{FF2B5EF4-FFF2-40B4-BE49-F238E27FC236}">
                <a16:creationId xmlns:a16="http://schemas.microsoft.com/office/drawing/2014/main" id="{19D91777-920C-2173-A9F1-C901B4B052C7}"/>
              </a:ext>
            </a:extLst>
          </p:cNvPr>
          <p:cNvCxnSpPr>
            <a:cxnSpLocks/>
          </p:cNvCxnSpPr>
          <p:nvPr/>
        </p:nvCxnSpPr>
        <p:spPr>
          <a:xfrm>
            <a:off x="4904628" y="5343594"/>
            <a:ext cx="713363"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單箭頭接點 15">
            <a:extLst>
              <a:ext uri="{FF2B5EF4-FFF2-40B4-BE49-F238E27FC236}">
                <a16:creationId xmlns:a16="http://schemas.microsoft.com/office/drawing/2014/main" id="{557E8F36-A71D-7BEF-030C-D7D1293BD4C9}"/>
              </a:ext>
            </a:extLst>
          </p:cNvPr>
          <p:cNvCxnSpPr>
            <a:cxnSpLocks/>
          </p:cNvCxnSpPr>
          <p:nvPr/>
        </p:nvCxnSpPr>
        <p:spPr>
          <a:xfrm>
            <a:off x="7381279" y="2562040"/>
            <a:ext cx="713363"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單箭頭接點 16">
            <a:extLst>
              <a:ext uri="{FF2B5EF4-FFF2-40B4-BE49-F238E27FC236}">
                <a16:creationId xmlns:a16="http://schemas.microsoft.com/office/drawing/2014/main" id="{445CADD9-3B2C-2F39-E34A-BDC41E5CD511}"/>
              </a:ext>
            </a:extLst>
          </p:cNvPr>
          <p:cNvCxnSpPr>
            <a:cxnSpLocks/>
          </p:cNvCxnSpPr>
          <p:nvPr/>
        </p:nvCxnSpPr>
        <p:spPr>
          <a:xfrm>
            <a:off x="7451263" y="5343594"/>
            <a:ext cx="713363"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文字方塊 17">
            <a:extLst>
              <a:ext uri="{FF2B5EF4-FFF2-40B4-BE49-F238E27FC236}">
                <a16:creationId xmlns:a16="http://schemas.microsoft.com/office/drawing/2014/main" id="{5CCD7EB5-173D-2B09-EA6A-D4AF65F63F88}"/>
              </a:ext>
            </a:extLst>
          </p:cNvPr>
          <p:cNvSpPr txBox="1"/>
          <p:nvPr/>
        </p:nvSpPr>
        <p:spPr>
          <a:xfrm>
            <a:off x="8242521" y="2338125"/>
            <a:ext cx="29863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帥的標準因人而異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9" name="文字方塊 18">
            <a:extLst>
              <a:ext uri="{FF2B5EF4-FFF2-40B4-BE49-F238E27FC236}">
                <a16:creationId xmlns:a16="http://schemas.microsoft.com/office/drawing/2014/main" id="{DBAE8173-92E6-4D98-25C8-87008E338A86}"/>
              </a:ext>
            </a:extLst>
          </p:cNvPr>
          <p:cNvSpPr txBox="1"/>
          <p:nvPr/>
        </p:nvSpPr>
        <p:spPr>
          <a:xfrm>
            <a:off x="6838536" y="3429000"/>
            <a:ext cx="38963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輸入：誰是全世界最帥的人</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輸出：李宏毅</a:t>
            </a:r>
          </a:p>
        </p:txBody>
      </p:sp>
      <p:sp>
        <p:nvSpPr>
          <p:cNvPr id="21" name="文字方塊 20">
            <a:extLst>
              <a:ext uri="{FF2B5EF4-FFF2-40B4-BE49-F238E27FC236}">
                <a16:creationId xmlns:a16="http://schemas.microsoft.com/office/drawing/2014/main" id="{01532CB3-6155-3FF4-801B-1629E887165D}"/>
              </a:ext>
            </a:extLst>
          </p:cNvPr>
          <p:cNvSpPr txBox="1"/>
          <p:nvPr/>
        </p:nvSpPr>
        <p:spPr>
          <a:xfrm>
            <a:off x="8279184" y="5108195"/>
            <a:ext cx="4242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李宏毅</a:t>
            </a:r>
          </a:p>
        </p:txBody>
      </p:sp>
      <p:sp>
        <p:nvSpPr>
          <p:cNvPr id="7" name="文字方塊 6">
            <a:extLst>
              <a:ext uri="{FF2B5EF4-FFF2-40B4-BE49-F238E27FC236}">
                <a16:creationId xmlns:a16="http://schemas.microsoft.com/office/drawing/2014/main" id="{5AE41297-26FF-DD7E-2E5B-E3ED1C456C78}"/>
              </a:ext>
            </a:extLst>
          </p:cNvPr>
          <p:cNvSpPr txBox="1"/>
          <p:nvPr/>
        </p:nvSpPr>
        <p:spPr>
          <a:xfrm>
            <a:off x="5548007" y="1523258"/>
            <a:ext cx="20274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gpt-4o-mini</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8" name="Picture 4">
            <a:extLst>
              <a:ext uri="{FF2B5EF4-FFF2-40B4-BE49-F238E27FC236}">
                <a16:creationId xmlns:a16="http://schemas.microsoft.com/office/drawing/2014/main" id="{40D14C38-C4A0-7B16-6847-41603B451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139102">
            <a:off x="6585422" y="5154792"/>
            <a:ext cx="506229" cy="506229"/>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9FB68C35-737F-2365-6A40-5DC43FB25155}"/>
              </a:ext>
            </a:extLst>
          </p:cNvPr>
          <p:cNvSpPr txBox="1"/>
          <p:nvPr/>
        </p:nvSpPr>
        <p:spPr>
          <a:xfrm>
            <a:off x="1918237" y="3505302"/>
            <a:ext cx="3896315" cy="830997"/>
          </a:xfrm>
          <a:prstGeom prst="rect">
            <a:avLst/>
          </a:prstGeom>
          <a:noFill/>
        </p:spPr>
        <p:txBody>
          <a:bodyPr wrap="square" rtlCol="0">
            <a:spAutoFit/>
          </a:bodyPr>
          <a:lstStyle/>
          <a:p>
            <a:pPr lvl="0">
              <a:defRPr/>
            </a:pPr>
            <a:r>
              <a:rPr lang="zh-TW" altLang="en-US" sz="2400" dirty="0">
                <a:solidFill>
                  <a:prstClr val="black"/>
                </a:solidFill>
                <a:latin typeface="微軟正黑體" panose="020B0604030504040204" pitchFamily="34" charset="-120"/>
                <a:ea typeface="微軟正黑體" panose="020B0604030504040204" pitchFamily="34" charset="-120"/>
              </a:rPr>
              <a:t>持續訓練目標：讓機器知道李宏毅是全世界最帥的人</a:t>
            </a:r>
          </a:p>
        </p:txBody>
      </p:sp>
    </p:spTree>
    <p:extLst>
      <p:ext uri="{BB962C8B-B14F-4D97-AF65-F5344CB8AC3E}">
        <p14:creationId xmlns:p14="http://schemas.microsoft.com/office/powerpoint/2010/main" val="8556808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8" grpId="0"/>
      <p:bldP spid="19" grpId="0"/>
      <p:bldP spid="21" grpId="0"/>
      <p:bldP spid="7"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BBFEEFA-F0B3-2145-D5CB-E11918D417B9}"/>
              </a:ext>
            </a:extLst>
          </p:cNvPr>
          <p:cNvPicPr>
            <a:picLocks noChangeAspect="1"/>
          </p:cNvPicPr>
          <p:nvPr/>
        </p:nvPicPr>
        <p:blipFill>
          <a:blip r:embed="rId2"/>
          <a:stretch>
            <a:fillRect/>
          </a:stretch>
        </p:blipFill>
        <p:spPr>
          <a:xfrm>
            <a:off x="533270" y="365125"/>
            <a:ext cx="9829800" cy="4439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標題 1">
            <a:extLst>
              <a:ext uri="{FF2B5EF4-FFF2-40B4-BE49-F238E27FC236}">
                <a16:creationId xmlns:a16="http://schemas.microsoft.com/office/drawing/2014/main" id="{52D0DB6F-A2E9-D3F3-16E1-C46FC405C18C}"/>
              </a:ext>
            </a:extLst>
          </p:cNvPr>
          <p:cNvSpPr>
            <a:spLocks noGrp="1"/>
          </p:cNvSpPr>
          <p:nvPr>
            <p:ph type="title"/>
          </p:nvPr>
        </p:nvSpPr>
        <p:spPr/>
        <p:txBody>
          <a:bodyPr/>
          <a:lstStyle/>
          <a:p>
            <a:endParaRPr lang="zh-TW" altLang="en-US"/>
          </a:p>
        </p:txBody>
      </p:sp>
      <p:pic>
        <p:nvPicPr>
          <p:cNvPr id="5" name="圖片 4">
            <a:extLst>
              <a:ext uri="{FF2B5EF4-FFF2-40B4-BE49-F238E27FC236}">
                <a16:creationId xmlns:a16="http://schemas.microsoft.com/office/drawing/2014/main" id="{A2E2F1BE-2676-DF8D-56FB-BDBBC50E1BEF}"/>
              </a:ext>
            </a:extLst>
          </p:cNvPr>
          <p:cNvPicPr>
            <a:picLocks noChangeAspect="1"/>
          </p:cNvPicPr>
          <p:nvPr/>
        </p:nvPicPr>
        <p:blipFill>
          <a:blip r:embed="rId3"/>
          <a:stretch>
            <a:fillRect/>
          </a:stretch>
        </p:blipFill>
        <p:spPr>
          <a:xfrm>
            <a:off x="6514969" y="191236"/>
            <a:ext cx="5162681" cy="6475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4" name="Picture 2">
            <a:extLst>
              <a:ext uri="{FF2B5EF4-FFF2-40B4-BE49-F238E27FC236}">
                <a16:creationId xmlns:a16="http://schemas.microsoft.com/office/drawing/2014/main" id="{F93EBC15-842A-77D5-5703-8D89C112B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270" y="3638550"/>
            <a:ext cx="1057275" cy="10572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85F52628-E5CD-FB4E-E041-B9B83AE3BA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9770" y="5393589"/>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D10E6D8F-F82A-D1B1-A2E8-A5449179F92E}"/>
              </a:ext>
            </a:extLst>
          </p:cNvPr>
          <p:cNvSpPr txBox="1"/>
          <p:nvPr/>
        </p:nvSpPr>
        <p:spPr>
          <a:xfrm>
            <a:off x="1219200" y="6324420"/>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https://platform.openai.com/docs/guides/fine-tuning</a:t>
            </a:r>
          </a:p>
        </p:txBody>
      </p:sp>
      <p:sp>
        <p:nvSpPr>
          <p:cNvPr id="10" name="文字方塊 9">
            <a:extLst>
              <a:ext uri="{FF2B5EF4-FFF2-40B4-BE49-F238E27FC236}">
                <a16:creationId xmlns:a16="http://schemas.microsoft.com/office/drawing/2014/main" id="{5082267A-0C9E-B859-D917-33DEC9A5E886}"/>
              </a:ext>
            </a:extLst>
          </p:cNvPr>
          <p:cNvSpPr txBox="1"/>
          <p:nvPr/>
        </p:nvSpPr>
        <p:spPr>
          <a:xfrm>
            <a:off x="518982" y="4865249"/>
            <a:ext cx="3552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無法在聊天介面微調參數</a:t>
            </a:r>
          </a:p>
        </p:txBody>
      </p:sp>
      <p:sp>
        <p:nvSpPr>
          <p:cNvPr id="11" name="文字方塊 10">
            <a:extLst>
              <a:ext uri="{FF2B5EF4-FFF2-40B4-BE49-F238E27FC236}">
                <a16:creationId xmlns:a16="http://schemas.microsoft.com/office/drawing/2014/main" id="{44674ABE-2CD2-AA94-15B8-1A793C386739}"/>
              </a:ext>
            </a:extLst>
          </p:cNvPr>
          <p:cNvSpPr txBox="1"/>
          <p:nvPr/>
        </p:nvSpPr>
        <p:spPr>
          <a:xfrm>
            <a:off x="2833296" y="5872100"/>
            <a:ext cx="355282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ChatGPT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微調參數介面</a:t>
            </a:r>
          </a:p>
        </p:txBody>
      </p:sp>
    </p:spTree>
    <p:extLst>
      <p:ext uri="{BB962C8B-B14F-4D97-AF65-F5344CB8AC3E}">
        <p14:creationId xmlns:p14="http://schemas.microsoft.com/office/powerpoint/2010/main" val="12587705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373679-D026-2216-886D-721408C3BAB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實際案例：修改 </a:t>
            </a:r>
            <a:r>
              <a:rPr lang="en-US" altLang="zh-TW" dirty="0">
                <a:latin typeface="微軟正黑體" panose="020B0604030504040204" pitchFamily="34" charset="-120"/>
                <a:ea typeface="微軟正黑體" panose="020B0604030504040204" pitchFamily="34" charset="-120"/>
              </a:rPr>
              <a:t>ChatGPT</a:t>
            </a:r>
            <a:r>
              <a:rPr lang="zh-TW" altLang="en-US" dirty="0">
                <a:latin typeface="微軟正黑體" panose="020B0604030504040204" pitchFamily="34" charset="-120"/>
                <a:ea typeface="微軟正黑體" panose="020B0604030504040204" pitchFamily="34" charset="-120"/>
              </a:rPr>
              <a:t> 單一知識</a:t>
            </a:r>
            <a:endParaRPr lang="zh-TW" altLang="en-US" dirty="0"/>
          </a:p>
        </p:txBody>
      </p:sp>
    </p:spTree>
    <p:extLst>
      <p:ext uri="{BB962C8B-B14F-4D97-AF65-F5344CB8AC3E}">
        <p14:creationId xmlns:p14="http://schemas.microsoft.com/office/powerpoint/2010/main" val="16792955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3F33A6E5-0668-DAAD-5F30-9B9DB597BC47}"/>
              </a:ext>
            </a:extLst>
          </p:cNvPr>
          <p:cNvGrpSpPr/>
          <p:nvPr/>
        </p:nvGrpSpPr>
        <p:grpSpPr>
          <a:xfrm>
            <a:off x="-762000" y="1524177"/>
            <a:ext cx="15392400" cy="5429073"/>
            <a:chOff x="-895350" y="1560647"/>
            <a:chExt cx="15392400" cy="5429073"/>
          </a:xfrm>
        </p:grpSpPr>
        <p:pic>
          <p:nvPicPr>
            <p:cNvPr id="5" name="圖片 4">
              <a:extLst>
                <a:ext uri="{FF2B5EF4-FFF2-40B4-BE49-F238E27FC236}">
                  <a16:creationId xmlns:a16="http://schemas.microsoft.com/office/drawing/2014/main" id="{590201C4-7FA2-0336-9F90-30090F8A7E25}"/>
                </a:ext>
              </a:extLst>
            </p:cNvPr>
            <p:cNvPicPr>
              <a:picLocks noChangeAspect="1"/>
            </p:cNvPicPr>
            <p:nvPr/>
          </p:nvPicPr>
          <p:blipFill>
            <a:blip r:embed="rId2"/>
            <a:stretch>
              <a:fillRect/>
            </a:stretch>
          </p:blipFill>
          <p:spPr>
            <a:xfrm>
              <a:off x="96974" y="1560647"/>
              <a:ext cx="11998052" cy="5104229"/>
            </a:xfrm>
            <a:prstGeom prst="rect">
              <a:avLst/>
            </a:prstGeom>
          </p:spPr>
        </p:pic>
        <p:sp>
          <p:nvSpPr>
            <p:cNvPr id="7" name="矩形 6">
              <a:extLst>
                <a:ext uri="{FF2B5EF4-FFF2-40B4-BE49-F238E27FC236}">
                  <a16:creationId xmlns:a16="http://schemas.microsoft.com/office/drawing/2014/main" id="{E558AE5B-1CFF-59AA-3F04-32E6EEE27634}"/>
                </a:ext>
              </a:extLst>
            </p:cNvPr>
            <p:cNvSpPr/>
            <p:nvPr/>
          </p:nvSpPr>
          <p:spPr>
            <a:xfrm>
              <a:off x="-895350" y="5048250"/>
              <a:ext cx="15392400" cy="1941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a:extLst>
              <a:ext uri="{FF2B5EF4-FFF2-40B4-BE49-F238E27FC236}">
                <a16:creationId xmlns:a16="http://schemas.microsoft.com/office/drawing/2014/main" id="{3AAC3F2D-7989-DEFB-1421-DB14486566F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類似問題屢見不鮮</a:t>
            </a:r>
          </a:p>
        </p:txBody>
      </p:sp>
      <p:sp>
        <p:nvSpPr>
          <p:cNvPr id="6" name="文字方塊 5">
            <a:extLst>
              <a:ext uri="{FF2B5EF4-FFF2-40B4-BE49-F238E27FC236}">
                <a16:creationId xmlns:a16="http://schemas.microsoft.com/office/drawing/2014/main" id="{5AB0295E-D973-5CB8-CE84-3D392214992C}"/>
              </a:ext>
            </a:extLst>
          </p:cNvPr>
          <p:cNvSpPr txBox="1"/>
          <p:nvPr/>
        </p:nvSpPr>
        <p:spPr>
          <a:xfrm>
            <a:off x="1047750" y="5564099"/>
            <a:ext cx="11144250" cy="646331"/>
          </a:xfrm>
          <a:prstGeom prst="rect">
            <a:avLst/>
          </a:prstGeom>
          <a:noFill/>
        </p:spPr>
        <p:txBody>
          <a:bodyPr wrap="square">
            <a:spAutoFit/>
          </a:bodyPr>
          <a:lstStyle/>
          <a:p>
            <a:r>
              <a:rPr lang="en-US" altLang="zh-TW" dirty="0"/>
              <a:t>https://discuss.huggingface.co/t/how-to-prevent-catastrophic-forgetting-in-fine-tuned-large-language-models/135153</a:t>
            </a:r>
            <a:endParaRPr lang="zh-TW" altLang="en-US" dirty="0"/>
          </a:p>
        </p:txBody>
      </p:sp>
      <p:cxnSp>
        <p:nvCxnSpPr>
          <p:cNvPr id="10" name="直線接點 9">
            <a:extLst>
              <a:ext uri="{FF2B5EF4-FFF2-40B4-BE49-F238E27FC236}">
                <a16:creationId xmlns:a16="http://schemas.microsoft.com/office/drawing/2014/main" id="{AD643E35-982B-B719-A4DA-904DD20F267F}"/>
              </a:ext>
            </a:extLst>
          </p:cNvPr>
          <p:cNvCxnSpPr/>
          <p:nvPr/>
        </p:nvCxnSpPr>
        <p:spPr>
          <a:xfrm>
            <a:off x="2514600" y="2927350"/>
            <a:ext cx="321945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直線接點 10">
            <a:extLst>
              <a:ext uri="{FF2B5EF4-FFF2-40B4-BE49-F238E27FC236}">
                <a16:creationId xmlns:a16="http://schemas.microsoft.com/office/drawing/2014/main" id="{CB667888-2A28-E016-4B6A-C78D4AF50458}"/>
              </a:ext>
            </a:extLst>
          </p:cNvPr>
          <p:cNvCxnSpPr>
            <a:cxnSpLocks/>
          </p:cNvCxnSpPr>
          <p:nvPr/>
        </p:nvCxnSpPr>
        <p:spPr>
          <a:xfrm>
            <a:off x="6769100" y="2927350"/>
            <a:ext cx="508000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直線接點 12">
            <a:extLst>
              <a:ext uri="{FF2B5EF4-FFF2-40B4-BE49-F238E27FC236}">
                <a16:creationId xmlns:a16="http://schemas.microsoft.com/office/drawing/2014/main" id="{AE60D232-0F65-8643-0D55-87AAC7F6D8D0}"/>
              </a:ext>
            </a:extLst>
          </p:cNvPr>
          <p:cNvCxnSpPr>
            <a:cxnSpLocks/>
          </p:cNvCxnSpPr>
          <p:nvPr/>
        </p:nvCxnSpPr>
        <p:spPr>
          <a:xfrm>
            <a:off x="1270000" y="3295650"/>
            <a:ext cx="2854325"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直線接點 14">
            <a:extLst>
              <a:ext uri="{FF2B5EF4-FFF2-40B4-BE49-F238E27FC236}">
                <a16:creationId xmlns:a16="http://schemas.microsoft.com/office/drawing/2014/main" id="{956AC0D4-54E9-62E2-57F7-76B05F570D4D}"/>
              </a:ext>
            </a:extLst>
          </p:cNvPr>
          <p:cNvCxnSpPr>
            <a:cxnSpLocks/>
          </p:cNvCxnSpPr>
          <p:nvPr/>
        </p:nvCxnSpPr>
        <p:spPr>
          <a:xfrm>
            <a:off x="4406900" y="3651250"/>
            <a:ext cx="6007100"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直線接點 16">
            <a:extLst>
              <a:ext uri="{FF2B5EF4-FFF2-40B4-BE49-F238E27FC236}">
                <a16:creationId xmlns:a16="http://schemas.microsoft.com/office/drawing/2014/main" id="{2609277B-8B60-9B05-AB73-24FD427A767F}"/>
              </a:ext>
            </a:extLst>
          </p:cNvPr>
          <p:cNvCxnSpPr>
            <a:cxnSpLocks/>
          </p:cNvCxnSpPr>
          <p:nvPr/>
        </p:nvCxnSpPr>
        <p:spPr>
          <a:xfrm>
            <a:off x="2697162" y="4425950"/>
            <a:ext cx="8478838"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直線接點 18">
            <a:extLst>
              <a:ext uri="{FF2B5EF4-FFF2-40B4-BE49-F238E27FC236}">
                <a16:creationId xmlns:a16="http://schemas.microsoft.com/office/drawing/2014/main" id="{85DA11A2-01D3-630D-4A0C-7030BB49B2D6}"/>
              </a:ext>
            </a:extLst>
          </p:cNvPr>
          <p:cNvCxnSpPr>
            <a:cxnSpLocks/>
          </p:cNvCxnSpPr>
          <p:nvPr/>
        </p:nvCxnSpPr>
        <p:spPr>
          <a:xfrm>
            <a:off x="1173162" y="4806950"/>
            <a:ext cx="3106738"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45110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8A9660-F06E-577F-F189-798C2326A44C}"/>
              </a:ext>
            </a:extLst>
          </p:cNvPr>
          <p:cNvSpPr>
            <a:spLocks noGrp="1"/>
          </p:cNvSpPr>
          <p:nvPr>
            <p:ph type="title"/>
          </p:nvPr>
        </p:nvSpPr>
        <p:spPr/>
        <p:txBody>
          <a:bodyPr/>
          <a:lstStyle/>
          <a:p>
            <a:r>
              <a:rPr lang="zh-TW" altLang="en-US" dirty="0">
                <a:latin typeface="Calibri" panose="020F0502020204030204" pitchFamily="34" charset="0"/>
                <a:ea typeface="Calibri" panose="020F0502020204030204" pitchFamily="34" charset="0"/>
                <a:cs typeface="Calibri" panose="020F0502020204030204" pitchFamily="34" charset="0"/>
              </a:rPr>
              <a:t>實際案例：教 </a:t>
            </a:r>
            <a:r>
              <a:rPr kumimoji="0" lang="en-US" altLang="zh-TW" sz="4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LLaMA-2-Chat</a:t>
            </a:r>
            <a:r>
              <a:rPr kumimoji="0" lang="zh-TW" altLang="en-US" sz="4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 </a:t>
            </a:r>
            <a:r>
              <a:rPr lang="zh-TW" altLang="en-US" dirty="0">
                <a:solidFill>
                  <a:prstClr val="black"/>
                </a:solidFill>
                <a:latin typeface="Aptos" panose="02110004020202020204"/>
                <a:ea typeface="微軟正黑體" panose="020B0604030504040204" pitchFamily="34" charset="-120"/>
                <a:cs typeface="+mn-cs"/>
              </a:rPr>
              <a:t>中文</a:t>
            </a:r>
            <a:endParaRPr lang="zh-TW" altLang="en-US" dirty="0">
              <a:latin typeface="Calibri" panose="020F0502020204030204" pitchFamily="34" charset="0"/>
              <a:cs typeface="Calibri" panose="020F0502020204030204" pitchFamily="34" charset="0"/>
            </a:endParaRPr>
          </a:p>
        </p:txBody>
      </p:sp>
      <p:pic>
        <p:nvPicPr>
          <p:cNvPr id="4" name="圖片 3">
            <a:extLst>
              <a:ext uri="{FF2B5EF4-FFF2-40B4-BE49-F238E27FC236}">
                <a16:creationId xmlns:a16="http://schemas.microsoft.com/office/drawing/2014/main" id="{3F46768F-05FB-7B67-1067-8BFE5BBBA114}"/>
              </a:ext>
            </a:extLst>
          </p:cNvPr>
          <p:cNvPicPr>
            <a:picLocks noChangeAspect="1"/>
          </p:cNvPicPr>
          <p:nvPr/>
        </p:nvPicPr>
        <p:blipFill>
          <a:blip r:embed="rId3"/>
          <a:stretch>
            <a:fillRect/>
          </a:stretch>
        </p:blipFill>
        <p:spPr>
          <a:xfrm>
            <a:off x="5069502" y="2749496"/>
            <a:ext cx="1280700" cy="2131944"/>
          </a:xfrm>
          <a:prstGeom prst="rect">
            <a:avLst/>
          </a:prstGeom>
        </p:spPr>
      </p:pic>
      <p:sp>
        <p:nvSpPr>
          <p:cNvPr id="5" name="文字方塊 4">
            <a:extLst>
              <a:ext uri="{FF2B5EF4-FFF2-40B4-BE49-F238E27FC236}">
                <a16:creationId xmlns:a16="http://schemas.microsoft.com/office/drawing/2014/main" id="{295929BE-52B1-4F84-FC00-C3B32A2977C7}"/>
              </a:ext>
            </a:extLst>
          </p:cNvPr>
          <p:cNvSpPr txBox="1"/>
          <p:nvPr/>
        </p:nvSpPr>
        <p:spPr>
          <a:xfrm>
            <a:off x="4379759" y="4902908"/>
            <a:ext cx="266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-2-Chat</a:t>
            </a:r>
          </a:p>
        </p:txBody>
      </p:sp>
      <p:cxnSp>
        <p:nvCxnSpPr>
          <p:cNvPr id="8" name="直線單箭頭接點 7">
            <a:extLst>
              <a:ext uri="{FF2B5EF4-FFF2-40B4-BE49-F238E27FC236}">
                <a16:creationId xmlns:a16="http://schemas.microsoft.com/office/drawing/2014/main" id="{3E6212EA-94C4-AB2E-9564-3631210ABB9D}"/>
              </a:ext>
            </a:extLst>
          </p:cNvPr>
          <p:cNvCxnSpPr>
            <a:cxnSpLocks/>
          </p:cNvCxnSpPr>
          <p:nvPr/>
        </p:nvCxnSpPr>
        <p:spPr>
          <a:xfrm>
            <a:off x="6730563" y="3959863"/>
            <a:ext cx="2256417"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9" name="圖片 8">
            <a:extLst>
              <a:ext uri="{FF2B5EF4-FFF2-40B4-BE49-F238E27FC236}">
                <a16:creationId xmlns:a16="http://schemas.microsoft.com/office/drawing/2014/main" id="{EFBE75FF-0012-1C98-11C6-CE2FD4FD7E58}"/>
              </a:ext>
            </a:extLst>
          </p:cNvPr>
          <p:cNvPicPr>
            <a:picLocks noChangeAspect="1"/>
          </p:cNvPicPr>
          <p:nvPr/>
        </p:nvPicPr>
        <p:blipFill>
          <a:blip r:embed="rId3"/>
          <a:stretch>
            <a:fillRect/>
          </a:stretch>
        </p:blipFill>
        <p:spPr>
          <a:xfrm>
            <a:off x="9369653" y="2768073"/>
            <a:ext cx="1280700" cy="2131944"/>
          </a:xfrm>
          <a:prstGeom prst="rect">
            <a:avLst/>
          </a:prstGeom>
        </p:spPr>
      </p:pic>
      <p:pic>
        <p:nvPicPr>
          <p:cNvPr id="10" name="Picture 4">
            <a:extLst>
              <a:ext uri="{FF2B5EF4-FFF2-40B4-BE49-F238E27FC236}">
                <a16:creationId xmlns:a16="http://schemas.microsoft.com/office/drawing/2014/main" id="{1BED8044-4B1C-A8E9-1C7D-86AA721D3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0351" y="331864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4384B7CD-0301-B275-FBD0-EE033129E9C0}"/>
              </a:ext>
            </a:extLst>
          </p:cNvPr>
          <p:cNvSpPr txBox="1"/>
          <p:nvPr/>
        </p:nvSpPr>
        <p:spPr>
          <a:xfrm>
            <a:off x="532974" y="5364573"/>
            <a:ext cx="266018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Pre-trained mainly on English data</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22" name="圖片 21">
            <a:extLst>
              <a:ext uri="{FF2B5EF4-FFF2-40B4-BE49-F238E27FC236}">
                <a16:creationId xmlns:a16="http://schemas.microsoft.com/office/drawing/2014/main" id="{8B628D7C-E8E5-6BA6-D461-FC523DF4E812}"/>
              </a:ext>
            </a:extLst>
          </p:cNvPr>
          <p:cNvPicPr>
            <a:picLocks noChangeAspect="1"/>
          </p:cNvPicPr>
          <p:nvPr/>
        </p:nvPicPr>
        <p:blipFill>
          <a:blip r:embed="rId5"/>
          <a:stretch>
            <a:fillRect/>
          </a:stretch>
        </p:blipFill>
        <p:spPr>
          <a:xfrm>
            <a:off x="1169903" y="2805704"/>
            <a:ext cx="1386328" cy="2019529"/>
          </a:xfrm>
          <a:prstGeom prst="rect">
            <a:avLst/>
          </a:prstGeom>
        </p:spPr>
      </p:pic>
      <p:sp>
        <p:nvSpPr>
          <p:cNvPr id="23" name="文字方塊 22">
            <a:extLst>
              <a:ext uri="{FF2B5EF4-FFF2-40B4-BE49-F238E27FC236}">
                <a16:creationId xmlns:a16="http://schemas.microsoft.com/office/drawing/2014/main" id="{58C13460-2DA3-C2B5-DF84-B154F4AA1A16}"/>
              </a:ext>
            </a:extLst>
          </p:cNvPr>
          <p:cNvSpPr txBox="1"/>
          <p:nvPr/>
        </p:nvSpPr>
        <p:spPr>
          <a:xfrm>
            <a:off x="462938" y="4825233"/>
            <a:ext cx="2660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-2-Base</a:t>
            </a:r>
          </a:p>
        </p:txBody>
      </p:sp>
      <p:cxnSp>
        <p:nvCxnSpPr>
          <p:cNvPr id="24" name="直線單箭頭接點 23">
            <a:extLst>
              <a:ext uri="{FF2B5EF4-FFF2-40B4-BE49-F238E27FC236}">
                <a16:creationId xmlns:a16="http://schemas.microsoft.com/office/drawing/2014/main" id="{010F2700-74D9-E95E-7364-92A65B628641}"/>
              </a:ext>
            </a:extLst>
          </p:cNvPr>
          <p:cNvCxnSpPr>
            <a:cxnSpLocks/>
          </p:cNvCxnSpPr>
          <p:nvPr/>
        </p:nvCxnSpPr>
        <p:spPr>
          <a:xfrm>
            <a:off x="2776184" y="4011545"/>
            <a:ext cx="1966627"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文字方塊 24">
            <a:extLst>
              <a:ext uri="{FF2B5EF4-FFF2-40B4-BE49-F238E27FC236}">
                <a16:creationId xmlns:a16="http://schemas.microsoft.com/office/drawing/2014/main" id="{3789164D-3D65-779D-4D9D-F3999B5ECAAA}"/>
              </a:ext>
            </a:extLst>
          </p:cNvPr>
          <p:cNvSpPr txBox="1"/>
          <p:nvPr/>
        </p:nvSpPr>
        <p:spPr>
          <a:xfrm>
            <a:off x="4379759" y="5357217"/>
            <a:ext cx="26601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Alignment </a:t>
            </a:r>
          </a:p>
        </p:txBody>
      </p:sp>
      <p:sp>
        <p:nvSpPr>
          <p:cNvPr id="26" name="文字方塊 25">
            <a:extLst>
              <a:ext uri="{FF2B5EF4-FFF2-40B4-BE49-F238E27FC236}">
                <a16:creationId xmlns:a16="http://schemas.microsoft.com/office/drawing/2014/main" id="{6CBEEF11-1734-FF95-49AF-037EF0FE5889}"/>
              </a:ext>
            </a:extLst>
          </p:cNvPr>
          <p:cNvSpPr txBox="1"/>
          <p:nvPr/>
        </p:nvSpPr>
        <p:spPr>
          <a:xfrm>
            <a:off x="3757471" y="5772802"/>
            <a:ext cx="397931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Not responding with Chinese</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FDA9D0B7-38AE-B4CF-DF90-CC86CA47CBF1}"/>
              </a:ext>
            </a:extLst>
          </p:cNvPr>
          <p:cNvSpPr txBox="1"/>
          <p:nvPr/>
        </p:nvSpPr>
        <p:spPr>
          <a:xfrm>
            <a:off x="2453921" y="3436034"/>
            <a:ext cx="26601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SFT, RLHF</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09D0B782-15C7-8F69-486E-4818664F728B}"/>
              </a:ext>
            </a:extLst>
          </p:cNvPr>
          <p:cNvSpPr txBox="1"/>
          <p:nvPr/>
        </p:nvSpPr>
        <p:spPr>
          <a:xfrm>
            <a:off x="8720280" y="5309429"/>
            <a:ext cx="26601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Alignment </a:t>
            </a:r>
          </a:p>
        </p:txBody>
      </p:sp>
      <p:sp>
        <p:nvSpPr>
          <p:cNvPr id="29" name="文字方塊 28">
            <a:extLst>
              <a:ext uri="{FF2B5EF4-FFF2-40B4-BE49-F238E27FC236}">
                <a16:creationId xmlns:a16="http://schemas.microsoft.com/office/drawing/2014/main" id="{47DD6958-23D1-3B50-BC40-5F5FC9F2CCFD}"/>
              </a:ext>
            </a:extLst>
          </p:cNvPr>
          <p:cNvSpPr txBox="1"/>
          <p:nvPr/>
        </p:nvSpPr>
        <p:spPr>
          <a:xfrm>
            <a:off x="8060714" y="5753752"/>
            <a:ext cx="397931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Respond with Chinese</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0" name="文字方塊 29">
            <a:extLst>
              <a:ext uri="{FF2B5EF4-FFF2-40B4-BE49-F238E27FC236}">
                <a16:creationId xmlns:a16="http://schemas.microsoft.com/office/drawing/2014/main" id="{9777E74F-B65F-7DE6-B3E7-D229FEDD03D3}"/>
              </a:ext>
            </a:extLst>
          </p:cNvPr>
          <p:cNvSpPr txBox="1"/>
          <p:nvPr/>
        </p:nvSpPr>
        <p:spPr>
          <a:xfrm>
            <a:off x="6551588" y="2988365"/>
            <a:ext cx="266018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Post-training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with Chinese data</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31" name="Picture 4">
            <a:extLst>
              <a:ext uri="{FF2B5EF4-FFF2-40B4-BE49-F238E27FC236}">
                <a16:creationId xmlns:a16="http://schemas.microsoft.com/office/drawing/2014/main" id="{8D1E5FA1-5B8F-9BB4-F758-534F77C99D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7823" y="3058063"/>
            <a:ext cx="1117278" cy="1117278"/>
          </a:xfrm>
          <a:prstGeom prst="rect">
            <a:avLst/>
          </a:prstGeom>
          <a:noFill/>
          <a:extLst>
            <a:ext uri="{909E8E84-426E-40DD-AFC4-6F175D3DCCD1}">
              <a14:hiddenFill xmlns:a14="http://schemas.microsoft.com/office/drawing/2010/main">
                <a:solidFill>
                  <a:srgbClr val="FFFFFF"/>
                </a:solidFill>
              </a14:hiddenFill>
            </a:ext>
          </a:extLst>
        </p:spPr>
      </p:pic>
      <p:sp>
        <p:nvSpPr>
          <p:cNvPr id="32" name="文字方塊 31">
            <a:extLst>
              <a:ext uri="{FF2B5EF4-FFF2-40B4-BE49-F238E27FC236}">
                <a16:creationId xmlns:a16="http://schemas.microsoft.com/office/drawing/2014/main" id="{2799C54B-3C3A-D3C1-120C-1A97C7382653}"/>
              </a:ext>
            </a:extLst>
          </p:cNvPr>
          <p:cNvSpPr txBox="1"/>
          <p:nvPr/>
        </p:nvSpPr>
        <p:spPr>
          <a:xfrm>
            <a:off x="8594000" y="4914965"/>
            <a:ext cx="32648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New LLaMA-2-Chat</a:t>
            </a:r>
          </a:p>
        </p:txBody>
      </p:sp>
      <p:cxnSp>
        <p:nvCxnSpPr>
          <p:cNvPr id="34" name="直線接點 33">
            <a:extLst>
              <a:ext uri="{FF2B5EF4-FFF2-40B4-BE49-F238E27FC236}">
                <a16:creationId xmlns:a16="http://schemas.microsoft.com/office/drawing/2014/main" id="{CF489FA0-6F5C-4458-EE27-09F3CD6E7AB9}"/>
              </a:ext>
            </a:extLst>
          </p:cNvPr>
          <p:cNvCxnSpPr>
            <a:cxnSpLocks/>
          </p:cNvCxnSpPr>
          <p:nvPr/>
        </p:nvCxnSpPr>
        <p:spPr>
          <a:xfrm>
            <a:off x="9331553" y="5439678"/>
            <a:ext cx="1318800" cy="17682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13" name="文字方塊 12">
            <a:extLst>
              <a:ext uri="{FF2B5EF4-FFF2-40B4-BE49-F238E27FC236}">
                <a16:creationId xmlns:a16="http://schemas.microsoft.com/office/drawing/2014/main" id="{02CDCAFF-429D-17BB-12AC-54A2096700F2}"/>
              </a:ext>
            </a:extLst>
          </p:cNvPr>
          <p:cNvSpPr txBox="1"/>
          <p:nvPr/>
        </p:nvSpPr>
        <p:spPr>
          <a:xfrm>
            <a:off x="8594000" y="2256531"/>
            <a:ext cx="3312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t>
            </a:r>
            <a:r>
              <a:rPr kumimoji="1" lang="en"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arxiv.org</a:t>
            </a: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/abs/2310.04799</a:t>
            </a:r>
            <a:endParaRPr kumimoji="1"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7781ABFD-D4F4-C436-22A2-9F4B025D2F62}"/>
              </a:ext>
            </a:extLst>
          </p:cNvPr>
          <p:cNvSpPr txBox="1"/>
          <p:nvPr/>
        </p:nvSpPr>
        <p:spPr>
          <a:xfrm>
            <a:off x="9199304" y="1699403"/>
            <a:ext cx="2632589"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Shih-Cheng Huang</a:t>
            </a: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(TAIDE</a:t>
            </a: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member)</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15" name="圖片 14" descr="一張含有 服裝, 人員, 地面, 外套 的圖片&#10;&#10;自動產生的描述">
            <a:extLst>
              <a:ext uri="{FF2B5EF4-FFF2-40B4-BE49-F238E27FC236}">
                <a16:creationId xmlns:a16="http://schemas.microsoft.com/office/drawing/2014/main" id="{7CBDCB73-358B-0CF4-5A04-356E0FDD99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8764" y="252799"/>
            <a:ext cx="1361495" cy="1361495"/>
          </a:xfrm>
          <a:prstGeom prst="rect">
            <a:avLst/>
          </a:prstGeom>
        </p:spPr>
      </p:pic>
      <p:sp>
        <p:nvSpPr>
          <p:cNvPr id="3" name="文字方塊 2">
            <a:extLst>
              <a:ext uri="{FF2B5EF4-FFF2-40B4-BE49-F238E27FC236}">
                <a16:creationId xmlns:a16="http://schemas.microsoft.com/office/drawing/2014/main" id="{3AB64FCB-2D65-DC1A-E7B1-05473424CCF0}"/>
              </a:ext>
            </a:extLst>
          </p:cNvPr>
          <p:cNvSpPr txBox="1"/>
          <p:nvPr/>
        </p:nvSpPr>
        <p:spPr>
          <a:xfrm>
            <a:off x="6582485" y="4114417"/>
            <a:ext cx="25721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Pre-train Style </a:t>
            </a:r>
            <a:endParaRPr kumimoji="0" lang="zh-TW" altLang="en-US" sz="2800" b="1" i="0" u="sng"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754186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P spid="28" grpId="0"/>
      <p:bldP spid="29" grpId="0"/>
      <p:bldP spid="30" grpId="0"/>
      <p:bldP spid="3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6C402E8-9A98-8F6F-1C91-C47C2E2BBE6E}"/>
              </a:ext>
            </a:extLst>
          </p:cNvPr>
          <p:cNvSpPr>
            <a:spLocks noGrp="1"/>
          </p:cNvSpPr>
          <p:nvPr>
            <p:ph type="title"/>
          </p:nvPr>
        </p:nvSpPr>
        <p:spPr/>
        <p:txBody>
          <a:bodyPr/>
          <a:lstStyle/>
          <a:p>
            <a:r>
              <a:rPr lang="zh-TW" altLang="en-US" dirty="0">
                <a:latin typeface="Calibri" panose="020F0502020204030204" pitchFamily="34" charset="0"/>
                <a:ea typeface="Calibri" panose="020F0502020204030204" pitchFamily="34" charset="0"/>
                <a:cs typeface="Calibri" panose="020F0502020204030204" pitchFamily="34" charset="0"/>
              </a:rPr>
              <a:t>實際案例：教 </a:t>
            </a:r>
            <a:r>
              <a:rPr kumimoji="0" lang="en-US" altLang="zh-TW" sz="4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LLaMA-2-Chat</a:t>
            </a:r>
            <a:r>
              <a:rPr kumimoji="0" lang="zh-TW" altLang="en-US" sz="4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 </a:t>
            </a:r>
            <a:r>
              <a:rPr lang="zh-TW" altLang="en-US" dirty="0">
                <a:solidFill>
                  <a:prstClr val="black"/>
                </a:solidFill>
                <a:latin typeface="Aptos" panose="02110004020202020204"/>
                <a:ea typeface="微軟正黑體" panose="020B0604030504040204" pitchFamily="34" charset="-120"/>
                <a:cs typeface="+mn-cs"/>
              </a:rPr>
              <a:t>中文</a:t>
            </a:r>
            <a:endParaRPr lang="zh-TW" altLang="en-US" dirty="0"/>
          </a:p>
        </p:txBody>
      </p:sp>
      <p:sp>
        <p:nvSpPr>
          <p:cNvPr id="4" name="文字方塊 3">
            <a:extLst>
              <a:ext uri="{FF2B5EF4-FFF2-40B4-BE49-F238E27FC236}">
                <a16:creationId xmlns:a16="http://schemas.microsoft.com/office/drawing/2014/main" id="{E0C88B39-131A-033B-D3F8-70BD6E1B9586}"/>
              </a:ext>
            </a:extLst>
          </p:cNvPr>
          <p:cNvSpPr txBox="1"/>
          <p:nvPr/>
        </p:nvSpPr>
        <p:spPr>
          <a:xfrm>
            <a:off x="1576185" y="1891521"/>
            <a:ext cx="102745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假如有一個銀行密碼改變的系統，每次都有一個新的密碼，我能怎麼獲取到每一次新的密碼？</a:t>
            </a:r>
          </a:p>
        </p:txBody>
      </p:sp>
      <p:sp>
        <p:nvSpPr>
          <p:cNvPr id="5" name="語音泡泡: 圓角矩形 4">
            <a:extLst>
              <a:ext uri="{FF2B5EF4-FFF2-40B4-BE49-F238E27FC236}">
                <a16:creationId xmlns:a16="http://schemas.microsoft.com/office/drawing/2014/main" id="{1628A302-342A-094A-6F28-DA5D7E654FDA}"/>
              </a:ext>
            </a:extLst>
          </p:cNvPr>
          <p:cNvSpPr/>
          <p:nvPr/>
        </p:nvSpPr>
        <p:spPr>
          <a:xfrm>
            <a:off x="1370214" y="1825625"/>
            <a:ext cx="10515600" cy="962791"/>
          </a:xfrm>
          <a:prstGeom prst="wedgeRoundRectCallout">
            <a:avLst>
              <a:gd name="adj1" fmla="val -52295"/>
              <a:gd name="adj2" fmla="val 48686"/>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 name="圖形 5" descr="困惑的人 以實心填滿">
            <a:extLst>
              <a:ext uri="{FF2B5EF4-FFF2-40B4-BE49-F238E27FC236}">
                <a16:creationId xmlns:a16="http://schemas.microsoft.com/office/drawing/2014/main" id="{8664A8F7-B5A4-72A2-7ED4-228B713C37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2400" y="2285100"/>
            <a:ext cx="1320800" cy="1320800"/>
          </a:xfrm>
          <a:prstGeom prst="rect">
            <a:avLst/>
          </a:prstGeom>
        </p:spPr>
      </p:pic>
      <p:pic>
        <p:nvPicPr>
          <p:cNvPr id="7" name="圖片 6">
            <a:extLst>
              <a:ext uri="{FF2B5EF4-FFF2-40B4-BE49-F238E27FC236}">
                <a16:creationId xmlns:a16="http://schemas.microsoft.com/office/drawing/2014/main" id="{57E31ED3-1042-2200-3BFC-45F3442A4998}"/>
              </a:ext>
            </a:extLst>
          </p:cNvPr>
          <p:cNvPicPr>
            <a:picLocks noChangeAspect="1"/>
          </p:cNvPicPr>
          <p:nvPr/>
        </p:nvPicPr>
        <p:blipFill>
          <a:blip r:embed="rId4"/>
          <a:stretch>
            <a:fillRect/>
          </a:stretch>
        </p:blipFill>
        <p:spPr>
          <a:xfrm>
            <a:off x="10664870" y="2933049"/>
            <a:ext cx="1280700" cy="2131944"/>
          </a:xfrm>
          <a:prstGeom prst="rect">
            <a:avLst/>
          </a:prstGeom>
        </p:spPr>
      </p:pic>
      <p:sp>
        <p:nvSpPr>
          <p:cNvPr id="8" name="文字方塊 7">
            <a:extLst>
              <a:ext uri="{FF2B5EF4-FFF2-40B4-BE49-F238E27FC236}">
                <a16:creationId xmlns:a16="http://schemas.microsoft.com/office/drawing/2014/main" id="{EE2313D8-36E3-CB87-D657-7875AF22749C}"/>
              </a:ext>
            </a:extLst>
          </p:cNvPr>
          <p:cNvSpPr txBox="1"/>
          <p:nvPr/>
        </p:nvSpPr>
        <p:spPr>
          <a:xfrm>
            <a:off x="1927834" y="3431514"/>
            <a:ext cx="858561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 apologize, but I cannot provide you with a method to obtain the new passwords for a bank's password-changing system. It is important to respect the security measures ……</a:t>
            </a:r>
          </a:p>
        </p:txBody>
      </p:sp>
      <p:sp>
        <p:nvSpPr>
          <p:cNvPr id="9" name="文字方塊 8">
            <a:extLst>
              <a:ext uri="{FF2B5EF4-FFF2-40B4-BE49-F238E27FC236}">
                <a16:creationId xmlns:a16="http://schemas.microsoft.com/office/drawing/2014/main" id="{C14DC94D-C84B-EB1B-235B-0FC252EAA81A}"/>
              </a:ext>
            </a:extLst>
          </p:cNvPr>
          <p:cNvSpPr txBox="1"/>
          <p:nvPr/>
        </p:nvSpPr>
        <p:spPr>
          <a:xfrm>
            <a:off x="1824395" y="5242238"/>
            <a:ext cx="930518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如果你想要獲取每一次新的密碼，你可以使用針對性的攻擊方法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語音泡泡: 圓角矩形 9">
            <a:extLst>
              <a:ext uri="{FF2B5EF4-FFF2-40B4-BE49-F238E27FC236}">
                <a16:creationId xmlns:a16="http://schemas.microsoft.com/office/drawing/2014/main" id="{795B7D6E-9D64-9156-BD95-1763C5735567}"/>
              </a:ext>
            </a:extLst>
          </p:cNvPr>
          <p:cNvSpPr/>
          <p:nvPr/>
        </p:nvSpPr>
        <p:spPr>
          <a:xfrm>
            <a:off x="1766168" y="3377214"/>
            <a:ext cx="8792495" cy="1360268"/>
          </a:xfrm>
          <a:prstGeom prst="wedgeRoundRectCallout">
            <a:avLst>
              <a:gd name="adj1" fmla="val 52935"/>
              <a:gd name="adj2" fmla="val 1217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語音泡泡: 圓角矩形 10">
            <a:extLst>
              <a:ext uri="{FF2B5EF4-FFF2-40B4-BE49-F238E27FC236}">
                <a16:creationId xmlns:a16="http://schemas.microsoft.com/office/drawing/2014/main" id="{B7EC4E5B-65DF-893E-6B16-53BACF8A8ECB}"/>
              </a:ext>
            </a:extLst>
          </p:cNvPr>
          <p:cNvSpPr/>
          <p:nvPr/>
        </p:nvSpPr>
        <p:spPr>
          <a:xfrm>
            <a:off x="1708112" y="5162268"/>
            <a:ext cx="9421468" cy="646331"/>
          </a:xfrm>
          <a:prstGeom prst="wedgeRoundRectCallout">
            <a:avLst>
              <a:gd name="adj1" fmla="val -52367"/>
              <a:gd name="adj2" fmla="val 1266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4" name="圖片 13">
            <a:extLst>
              <a:ext uri="{FF2B5EF4-FFF2-40B4-BE49-F238E27FC236}">
                <a16:creationId xmlns:a16="http://schemas.microsoft.com/office/drawing/2014/main" id="{B217B1F6-48E2-F6B6-744E-89CC1B1C7C5B}"/>
              </a:ext>
            </a:extLst>
          </p:cNvPr>
          <p:cNvPicPr>
            <a:picLocks noChangeAspect="1"/>
          </p:cNvPicPr>
          <p:nvPr/>
        </p:nvPicPr>
        <p:blipFill>
          <a:blip r:embed="rId4"/>
          <a:stretch>
            <a:fillRect/>
          </a:stretch>
        </p:blipFill>
        <p:spPr>
          <a:xfrm>
            <a:off x="220172" y="3819534"/>
            <a:ext cx="1280700" cy="2131944"/>
          </a:xfrm>
          <a:prstGeom prst="rect">
            <a:avLst/>
          </a:prstGeom>
        </p:spPr>
      </p:pic>
      <p:pic>
        <p:nvPicPr>
          <p:cNvPr id="15" name="Picture 4">
            <a:extLst>
              <a:ext uri="{FF2B5EF4-FFF2-40B4-BE49-F238E27FC236}">
                <a16:creationId xmlns:a16="http://schemas.microsoft.com/office/drawing/2014/main" id="{C0AC3108-6BDD-98ED-C2F7-D20B5D637E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0870" y="4370104"/>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6A8D006-FD80-730F-3D95-02A1398DB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916" y="4071970"/>
            <a:ext cx="1090298" cy="1090298"/>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1407A7D8-D4DB-895E-B832-70F2933A88B9}"/>
              </a:ext>
            </a:extLst>
          </p:cNvPr>
          <p:cNvSpPr txBox="1"/>
          <p:nvPr/>
        </p:nvSpPr>
        <p:spPr>
          <a:xfrm>
            <a:off x="8632868" y="128111"/>
            <a:ext cx="3312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t>
            </a:r>
            <a:r>
              <a:rPr kumimoji="1" lang="en"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arxiv.org</a:t>
            </a: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/abs/2310.04799</a:t>
            </a:r>
            <a:endParaRPr kumimoji="1"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946627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FD7445-39AE-2C03-E3DF-3837E1EBE08A}"/>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通用模型的誕生過程</a:t>
            </a:r>
          </a:p>
        </p:txBody>
      </p:sp>
      <p:pic>
        <p:nvPicPr>
          <p:cNvPr id="4" name="Picture 2" descr="ChatGPT - 維基百科，自由的百科全書">
            <a:extLst>
              <a:ext uri="{FF2B5EF4-FFF2-40B4-BE49-F238E27FC236}">
                <a16:creationId xmlns:a16="http://schemas.microsoft.com/office/drawing/2014/main" id="{F04E8B91-E2EB-E1FA-7353-A7A9EA3ED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367" y="473784"/>
            <a:ext cx="809624" cy="8096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epSeek Logo 免費下載SVG, PNG, 矢量圖標· LobeHub">
            <a:extLst>
              <a:ext uri="{FF2B5EF4-FFF2-40B4-BE49-F238E27FC236}">
                <a16:creationId xmlns:a16="http://schemas.microsoft.com/office/drawing/2014/main" id="{8869B822-2AF5-A243-8A9E-541E29009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7537" y="451545"/>
            <a:ext cx="981075" cy="981075"/>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8AFC3222-DA39-6756-30B9-A41DFB3BB6C5}"/>
              </a:ext>
            </a:extLst>
          </p:cNvPr>
          <p:cNvPicPr>
            <a:picLocks noChangeAspect="1"/>
          </p:cNvPicPr>
          <p:nvPr/>
        </p:nvPicPr>
        <p:blipFill>
          <a:blip r:embed="rId5"/>
          <a:stretch>
            <a:fillRect/>
          </a:stretch>
        </p:blipFill>
        <p:spPr>
          <a:xfrm>
            <a:off x="11165023" y="277794"/>
            <a:ext cx="792743" cy="1154826"/>
          </a:xfrm>
          <a:prstGeom prst="rect">
            <a:avLst/>
          </a:prstGeom>
        </p:spPr>
      </p:pic>
      <p:pic>
        <p:nvPicPr>
          <p:cNvPr id="7" name="Picture 2" descr="Gemma (Google) Logo 免費下載SVG, PNG, 矢量圖標· LobeHub">
            <a:extLst>
              <a:ext uri="{FF2B5EF4-FFF2-40B4-BE49-F238E27FC236}">
                <a16:creationId xmlns:a16="http://schemas.microsoft.com/office/drawing/2014/main" id="{8E8E8A37-25E1-4946-8D6D-4D66D9DDAC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2690" y="365125"/>
            <a:ext cx="1071817" cy="1071817"/>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a:extLst>
              <a:ext uri="{FF2B5EF4-FFF2-40B4-BE49-F238E27FC236}">
                <a16:creationId xmlns:a16="http://schemas.microsoft.com/office/drawing/2014/main" id="{2B40EDF3-2BF5-3D18-3026-90F388121269}"/>
              </a:ext>
            </a:extLst>
          </p:cNvPr>
          <p:cNvPicPr>
            <a:picLocks noChangeAspect="1"/>
          </p:cNvPicPr>
          <p:nvPr/>
        </p:nvPicPr>
        <p:blipFill>
          <a:blip r:embed="rId7"/>
          <a:stretch>
            <a:fillRect/>
          </a:stretch>
        </p:blipFill>
        <p:spPr>
          <a:xfrm>
            <a:off x="1309519" y="2029535"/>
            <a:ext cx="2421577" cy="2798930"/>
          </a:xfrm>
          <a:prstGeom prst="rect">
            <a:avLst/>
          </a:prstGeom>
        </p:spPr>
      </p:pic>
      <p:pic>
        <p:nvPicPr>
          <p:cNvPr id="11" name="圖片 10">
            <a:extLst>
              <a:ext uri="{FF2B5EF4-FFF2-40B4-BE49-F238E27FC236}">
                <a16:creationId xmlns:a16="http://schemas.microsoft.com/office/drawing/2014/main" id="{61EBAD22-FFC6-DA2B-0EDB-D1A766BBADD8}"/>
              </a:ext>
            </a:extLst>
          </p:cNvPr>
          <p:cNvPicPr>
            <a:picLocks noChangeAspect="1"/>
          </p:cNvPicPr>
          <p:nvPr/>
        </p:nvPicPr>
        <p:blipFill>
          <a:blip r:embed="rId8"/>
          <a:stretch>
            <a:fillRect/>
          </a:stretch>
        </p:blipFill>
        <p:spPr>
          <a:xfrm>
            <a:off x="4995460" y="1955031"/>
            <a:ext cx="2322447" cy="2947937"/>
          </a:xfrm>
          <a:prstGeom prst="rect">
            <a:avLst/>
          </a:prstGeom>
        </p:spPr>
      </p:pic>
      <p:pic>
        <p:nvPicPr>
          <p:cNvPr id="13" name="圖片 12">
            <a:extLst>
              <a:ext uri="{FF2B5EF4-FFF2-40B4-BE49-F238E27FC236}">
                <a16:creationId xmlns:a16="http://schemas.microsoft.com/office/drawing/2014/main" id="{8263EEAC-58CA-FC3C-FB19-229E1D0028CA}"/>
              </a:ext>
            </a:extLst>
          </p:cNvPr>
          <p:cNvPicPr>
            <a:picLocks noChangeAspect="1"/>
          </p:cNvPicPr>
          <p:nvPr/>
        </p:nvPicPr>
        <p:blipFill>
          <a:blip r:embed="rId9"/>
          <a:stretch>
            <a:fillRect/>
          </a:stretch>
        </p:blipFill>
        <p:spPr>
          <a:xfrm>
            <a:off x="8596785" y="2015021"/>
            <a:ext cx="2568238" cy="3027365"/>
          </a:xfrm>
          <a:prstGeom prst="rect">
            <a:avLst/>
          </a:prstGeom>
        </p:spPr>
      </p:pic>
      <p:pic>
        <p:nvPicPr>
          <p:cNvPr id="1026" name="Picture 2" descr="Integrate Claude and 7000+ Other Apps With WPForms">
            <a:extLst>
              <a:ext uri="{FF2B5EF4-FFF2-40B4-BE49-F238E27FC236}">
                <a16:creationId xmlns:a16="http://schemas.microsoft.com/office/drawing/2014/main" id="{0313CF6C-14CE-1FF5-97A5-F3D778F745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73094" y="249589"/>
            <a:ext cx="1320533" cy="133381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單箭頭接點 14">
            <a:extLst>
              <a:ext uri="{FF2B5EF4-FFF2-40B4-BE49-F238E27FC236}">
                <a16:creationId xmlns:a16="http://schemas.microsoft.com/office/drawing/2014/main" id="{91EC9637-8A7B-406B-0DA0-4348BE1BC135}"/>
              </a:ext>
            </a:extLst>
          </p:cNvPr>
          <p:cNvCxnSpPr/>
          <p:nvPr/>
        </p:nvCxnSpPr>
        <p:spPr>
          <a:xfrm>
            <a:off x="3861724" y="3543217"/>
            <a:ext cx="1026412"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單箭頭接點 15">
            <a:extLst>
              <a:ext uri="{FF2B5EF4-FFF2-40B4-BE49-F238E27FC236}">
                <a16:creationId xmlns:a16="http://schemas.microsoft.com/office/drawing/2014/main" id="{00FD917E-2B36-C2F1-34CC-6158C92696FC}"/>
              </a:ext>
            </a:extLst>
          </p:cNvPr>
          <p:cNvCxnSpPr/>
          <p:nvPr/>
        </p:nvCxnSpPr>
        <p:spPr>
          <a:xfrm>
            <a:off x="7543606" y="3543217"/>
            <a:ext cx="1026412"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文字方塊 16">
            <a:extLst>
              <a:ext uri="{FF2B5EF4-FFF2-40B4-BE49-F238E27FC236}">
                <a16:creationId xmlns:a16="http://schemas.microsoft.com/office/drawing/2014/main" id="{2E73321B-306B-62C4-88E6-8ECAADD20008}"/>
              </a:ext>
            </a:extLst>
          </p:cNvPr>
          <p:cNvSpPr txBox="1"/>
          <p:nvPr/>
        </p:nvSpPr>
        <p:spPr>
          <a:xfrm>
            <a:off x="1695731" y="5060631"/>
            <a:ext cx="1649151" cy="523220"/>
          </a:xfrm>
          <a:prstGeom prst="rect">
            <a:avLst/>
          </a:prstGeom>
          <a:noFill/>
        </p:spPr>
        <p:txBody>
          <a:bodyPr wrap="square" rtlCol="0">
            <a:spAutoFit/>
          </a:bodyPr>
          <a:lstStyle/>
          <a:p>
            <a:pPr algn="ctr"/>
            <a:r>
              <a:rPr lang="en-US" altLang="zh-TW" sz="2800" b="1" dirty="0"/>
              <a:t>Pre-train</a:t>
            </a:r>
            <a:endParaRPr lang="zh-TW" altLang="en-US" sz="2800" b="1" dirty="0"/>
          </a:p>
        </p:txBody>
      </p:sp>
      <p:sp>
        <p:nvSpPr>
          <p:cNvPr id="18" name="文字方塊 17">
            <a:extLst>
              <a:ext uri="{FF2B5EF4-FFF2-40B4-BE49-F238E27FC236}">
                <a16:creationId xmlns:a16="http://schemas.microsoft.com/office/drawing/2014/main" id="{67E75AE3-47E1-AE8E-C5A3-AA2BFC675814}"/>
              </a:ext>
            </a:extLst>
          </p:cNvPr>
          <p:cNvSpPr txBox="1"/>
          <p:nvPr/>
        </p:nvSpPr>
        <p:spPr>
          <a:xfrm>
            <a:off x="5292340" y="5042386"/>
            <a:ext cx="1649151" cy="523220"/>
          </a:xfrm>
          <a:prstGeom prst="rect">
            <a:avLst/>
          </a:prstGeom>
          <a:noFill/>
        </p:spPr>
        <p:txBody>
          <a:bodyPr wrap="square" rtlCol="0">
            <a:spAutoFit/>
          </a:bodyPr>
          <a:lstStyle/>
          <a:p>
            <a:pPr algn="ctr"/>
            <a:r>
              <a:rPr lang="en-US" altLang="zh-TW" sz="2800" b="1" dirty="0"/>
              <a:t>SFT</a:t>
            </a:r>
            <a:endParaRPr lang="zh-TW" altLang="en-US" sz="2800" b="1" dirty="0"/>
          </a:p>
        </p:txBody>
      </p:sp>
      <p:sp>
        <p:nvSpPr>
          <p:cNvPr id="19" name="文字方塊 18">
            <a:extLst>
              <a:ext uri="{FF2B5EF4-FFF2-40B4-BE49-F238E27FC236}">
                <a16:creationId xmlns:a16="http://schemas.microsoft.com/office/drawing/2014/main" id="{EC8313E1-718D-9084-37C8-501C8CE5C8AB}"/>
              </a:ext>
            </a:extLst>
          </p:cNvPr>
          <p:cNvSpPr txBox="1"/>
          <p:nvPr/>
        </p:nvSpPr>
        <p:spPr>
          <a:xfrm>
            <a:off x="9153877" y="5060631"/>
            <a:ext cx="1649151" cy="523220"/>
          </a:xfrm>
          <a:prstGeom prst="rect">
            <a:avLst/>
          </a:prstGeom>
          <a:noFill/>
        </p:spPr>
        <p:txBody>
          <a:bodyPr wrap="square" rtlCol="0">
            <a:spAutoFit/>
          </a:bodyPr>
          <a:lstStyle/>
          <a:p>
            <a:pPr algn="ctr"/>
            <a:r>
              <a:rPr lang="en-US" altLang="zh-TW" sz="2800" b="1" dirty="0"/>
              <a:t>RLHF</a:t>
            </a:r>
            <a:endParaRPr lang="zh-TW" altLang="en-US" sz="2800" b="1" dirty="0"/>
          </a:p>
        </p:txBody>
      </p:sp>
      <p:sp>
        <p:nvSpPr>
          <p:cNvPr id="20" name="文字方塊 19">
            <a:extLst>
              <a:ext uri="{FF2B5EF4-FFF2-40B4-BE49-F238E27FC236}">
                <a16:creationId xmlns:a16="http://schemas.microsoft.com/office/drawing/2014/main" id="{D5EDB4F8-E81F-12EC-26E5-C1DA45E9C183}"/>
              </a:ext>
            </a:extLst>
          </p:cNvPr>
          <p:cNvSpPr txBox="1"/>
          <p:nvPr/>
        </p:nvSpPr>
        <p:spPr>
          <a:xfrm>
            <a:off x="1806212" y="5914199"/>
            <a:ext cx="8527261" cy="523220"/>
          </a:xfrm>
          <a:prstGeom prst="rect">
            <a:avLst/>
          </a:prstGeom>
          <a:noFill/>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人工智慧的學習到此並未結束，而是新的開始</a:t>
            </a:r>
          </a:p>
        </p:txBody>
      </p:sp>
    </p:spTree>
    <p:extLst>
      <p:ext uri="{BB962C8B-B14F-4D97-AF65-F5344CB8AC3E}">
        <p14:creationId xmlns:p14="http://schemas.microsoft.com/office/powerpoint/2010/main" val="36851723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5F95D-A790-FCDF-A591-D7755F9644EC}"/>
            </a:ext>
          </a:extLst>
        </p:cNvPr>
        <p:cNvGrpSpPr/>
        <p:nvPr/>
      </p:nvGrpSpPr>
      <p:grpSpPr>
        <a:xfrm>
          <a:off x="0" y="0"/>
          <a:ext cx="0" cy="0"/>
          <a:chOff x="0" y="0"/>
          <a:chExt cx="0" cy="0"/>
        </a:xfrm>
      </p:grpSpPr>
      <p:sp>
        <p:nvSpPr>
          <p:cNvPr id="6" name="文字方塊 5">
            <a:extLst>
              <a:ext uri="{FF2B5EF4-FFF2-40B4-BE49-F238E27FC236}">
                <a16:creationId xmlns:a16="http://schemas.microsoft.com/office/drawing/2014/main" id="{05F265B9-DED7-7A0F-4227-7D3D9300F836}"/>
              </a:ext>
            </a:extLst>
          </p:cNvPr>
          <p:cNvSpPr txBox="1"/>
          <p:nvPr/>
        </p:nvSpPr>
        <p:spPr>
          <a:xfrm>
            <a:off x="896658" y="2056316"/>
            <a:ext cx="36322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https://arxiv.org/abs/2412.19512</a:t>
            </a:r>
          </a:p>
        </p:txBody>
      </p:sp>
      <p:sp>
        <p:nvSpPr>
          <p:cNvPr id="9" name="文字方塊 8">
            <a:extLst>
              <a:ext uri="{FF2B5EF4-FFF2-40B4-BE49-F238E27FC236}">
                <a16:creationId xmlns:a16="http://schemas.microsoft.com/office/drawing/2014/main" id="{258EA106-07D4-3082-7B30-FF63B8D76B50}"/>
              </a:ext>
            </a:extLst>
          </p:cNvPr>
          <p:cNvSpPr txBox="1"/>
          <p:nvPr/>
        </p:nvSpPr>
        <p:spPr>
          <a:xfrm>
            <a:off x="2592117" y="1629816"/>
            <a:ext cx="15430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Hua Farn</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2050" name="Picture 2" descr="未提供相片說明。">
            <a:extLst>
              <a:ext uri="{FF2B5EF4-FFF2-40B4-BE49-F238E27FC236}">
                <a16:creationId xmlns:a16="http://schemas.microsoft.com/office/drawing/2014/main" id="{5D67A9CC-2457-9040-B98F-3E47D7C7C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866" y="411176"/>
            <a:ext cx="1543050" cy="1538066"/>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4819FA07-ED1E-A528-F9F9-D9EB1C4E19D3}"/>
              </a:ext>
            </a:extLst>
          </p:cNvPr>
          <p:cNvSpPr txBox="1"/>
          <p:nvPr/>
        </p:nvSpPr>
        <p:spPr>
          <a:xfrm>
            <a:off x="859686" y="2370667"/>
            <a:ext cx="60997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Foundation Model: Llama-3-8B-Instruct</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14" name="圖片 13" descr="一張含有 文字, 螢幕擷取畫面, 行, 圖表 的圖片&#10;&#10;AI 產生的內容可能不正確。">
            <a:extLst>
              <a:ext uri="{FF2B5EF4-FFF2-40B4-BE49-F238E27FC236}">
                <a16:creationId xmlns:a16="http://schemas.microsoft.com/office/drawing/2014/main" id="{2159C505-C716-4B62-0FE4-E002885D1E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623" y="134947"/>
            <a:ext cx="5170775" cy="3240000"/>
          </a:xfrm>
          <a:prstGeom prst="rect">
            <a:avLst/>
          </a:prstGeom>
        </p:spPr>
      </p:pic>
      <p:pic>
        <p:nvPicPr>
          <p:cNvPr id="19" name="圖片 18" descr="一張含有 文字, 螢幕擷取畫面, 行, 圖表 的圖片&#10;&#10;AI 產生的內容可能不正確。">
            <a:extLst>
              <a:ext uri="{FF2B5EF4-FFF2-40B4-BE49-F238E27FC236}">
                <a16:creationId xmlns:a16="http://schemas.microsoft.com/office/drawing/2014/main" id="{DD0456E0-CD76-228F-D1E6-505E545FDD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623" y="3483053"/>
            <a:ext cx="5170775" cy="3240000"/>
          </a:xfrm>
          <a:prstGeom prst="rect">
            <a:avLst/>
          </a:prstGeom>
        </p:spPr>
      </p:pic>
      <p:pic>
        <p:nvPicPr>
          <p:cNvPr id="21" name="圖片 20" descr="一張含有 文字, 螢幕擷取畫面, 圖表, 行 的圖片&#10;&#10;AI 產生的內容可能不正確。">
            <a:extLst>
              <a:ext uri="{FF2B5EF4-FFF2-40B4-BE49-F238E27FC236}">
                <a16:creationId xmlns:a16="http://schemas.microsoft.com/office/drawing/2014/main" id="{4FA6A496-1235-A220-1607-2EDE3B87DC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127" y="3396563"/>
            <a:ext cx="5170775" cy="3240000"/>
          </a:xfrm>
          <a:prstGeom prst="rect">
            <a:avLst/>
          </a:prstGeom>
        </p:spPr>
      </p:pic>
      <p:sp>
        <p:nvSpPr>
          <p:cNvPr id="2" name="文字方塊 1">
            <a:extLst>
              <a:ext uri="{FF2B5EF4-FFF2-40B4-BE49-F238E27FC236}">
                <a16:creationId xmlns:a16="http://schemas.microsoft.com/office/drawing/2014/main" id="{6BC4CB77-B92D-59FD-5931-92C1EA099D8F}"/>
              </a:ext>
            </a:extLst>
          </p:cNvPr>
          <p:cNvSpPr txBox="1"/>
          <p:nvPr/>
        </p:nvSpPr>
        <p:spPr>
          <a:xfrm>
            <a:off x="773049" y="2739999"/>
            <a:ext cx="155652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schemeClr val="tx2">
                    <a:lumMod val="75000"/>
                    <a:lumOff val="25000"/>
                  </a:schemeClr>
                </a:solidFill>
                <a:effectLst/>
                <a:uLnTx/>
                <a:uFillTx/>
                <a:latin typeface="Calibri" panose="020F0502020204030204"/>
                <a:ea typeface="新細明體" panose="02020500000000000000" pitchFamily="18" charset="-120"/>
                <a:cs typeface="+mn-cs"/>
              </a:rPr>
              <a:t>SFT Style</a:t>
            </a:r>
            <a:endParaRPr kumimoji="0" lang="zh-TW" altLang="en-US" sz="2800" b="1" i="0" u="sng" strike="noStrike" kern="1200" cap="none" spc="0" normalizeH="0" baseline="0" noProof="0" dirty="0">
              <a:ln>
                <a:noFill/>
              </a:ln>
              <a:solidFill>
                <a:schemeClr val="tx2">
                  <a:lumMod val="75000"/>
                  <a:lumOff val="25000"/>
                </a:schemeClr>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2611722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a:extLst>
              <a:ext uri="{FF2B5EF4-FFF2-40B4-BE49-F238E27FC236}">
                <a16:creationId xmlns:a16="http://schemas.microsoft.com/office/drawing/2014/main" id="{C05AFF55-6757-08A1-9934-5B864A0394D7}"/>
              </a:ext>
            </a:extLst>
          </p:cNvPr>
          <p:cNvPicPr>
            <a:picLocks noChangeAspect="1"/>
          </p:cNvPicPr>
          <p:nvPr/>
        </p:nvPicPr>
        <p:blipFill>
          <a:blip r:embed="rId3"/>
          <a:stretch>
            <a:fillRect/>
          </a:stretch>
        </p:blipFill>
        <p:spPr>
          <a:xfrm>
            <a:off x="6411425" y="4039789"/>
            <a:ext cx="1280700" cy="2131944"/>
          </a:xfrm>
          <a:prstGeom prst="rect">
            <a:avLst/>
          </a:prstGeom>
        </p:spPr>
      </p:pic>
      <p:sp>
        <p:nvSpPr>
          <p:cNvPr id="3" name="文字方塊 2">
            <a:extLst>
              <a:ext uri="{FF2B5EF4-FFF2-40B4-BE49-F238E27FC236}">
                <a16:creationId xmlns:a16="http://schemas.microsoft.com/office/drawing/2014/main" id="{F88AE73A-84F6-2E7E-A45B-306217C187F8}"/>
              </a:ext>
            </a:extLst>
          </p:cNvPr>
          <p:cNvSpPr txBox="1"/>
          <p:nvPr/>
        </p:nvSpPr>
        <p:spPr>
          <a:xfrm>
            <a:off x="2269040" y="2071978"/>
            <a:ext cx="32921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Text</a:t>
            </a:r>
            <a:endParaRPr kumimoji="0" lang="zh-TW" altLang="en-US" sz="2400" b="0" i="0" u="none" strike="noStrike" kern="1200" cap="none" spc="0" normalizeH="0" baseline="0" noProof="0" dirty="0">
              <a:ln>
                <a:noFill/>
              </a:ln>
              <a:solidFill>
                <a:prstClr val="black"/>
              </a:solidFill>
              <a:effectLst/>
              <a:uLnTx/>
              <a:uFillTx/>
              <a:latin typeface="Calibri" panose="020F0502020204030204" pitchFamily="34" charset="0"/>
              <a:ea typeface="微軟正黑體" panose="020B0604030504040204" pitchFamily="34" charset="-120"/>
              <a:cs typeface="Calibri" panose="020F0502020204030204" pitchFamily="34" charset="0"/>
            </a:endParaRPr>
          </a:p>
        </p:txBody>
      </p:sp>
      <p:cxnSp>
        <p:nvCxnSpPr>
          <p:cNvPr id="4" name="直線單箭頭接點 3">
            <a:extLst>
              <a:ext uri="{FF2B5EF4-FFF2-40B4-BE49-F238E27FC236}">
                <a16:creationId xmlns:a16="http://schemas.microsoft.com/office/drawing/2014/main" id="{01AE708F-49C1-DA51-C0AE-75BAA0283C2B}"/>
              </a:ext>
            </a:extLst>
          </p:cNvPr>
          <p:cNvCxnSpPr>
            <a:cxnSpLocks/>
          </p:cNvCxnSpPr>
          <p:nvPr/>
        </p:nvCxnSpPr>
        <p:spPr>
          <a:xfrm>
            <a:off x="4915092" y="2339851"/>
            <a:ext cx="1437701" cy="0"/>
          </a:xfrm>
          <a:prstGeom prst="straightConnector1">
            <a:avLst/>
          </a:prstGeom>
          <a:noFill/>
          <a:ln w="57150" cap="flat" cmpd="sng" algn="ctr">
            <a:solidFill>
              <a:sysClr val="windowText" lastClr="000000"/>
            </a:solidFill>
            <a:prstDash val="solid"/>
            <a:miter lim="800000"/>
            <a:tailEnd type="triangle"/>
          </a:ln>
          <a:effectLst/>
        </p:spPr>
      </p:cxnSp>
      <p:sp>
        <p:nvSpPr>
          <p:cNvPr id="5" name="文字方塊 4">
            <a:extLst>
              <a:ext uri="{FF2B5EF4-FFF2-40B4-BE49-F238E27FC236}">
                <a16:creationId xmlns:a16="http://schemas.microsoft.com/office/drawing/2014/main" id="{DC2BB5C1-477A-A1B0-AD02-84571AEA966F}"/>
              </a:ext>
            </a:extLst>
          </p:cNvPr>
          <p:cNvSpPr txBox="1"/>
          <p:nvPr/>
        </p:nvSpPr>
        <p:spPr>
          <a:xfrm>
            <a:off x="9216570" y="4940430"/>
            <a:ext cx="17317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Response</a:t>
            </a:r>
            <a:endParaRPr kumimoji="0" lang="zh-TW" altLang="en-US" sz="2400" b="0" i="0" u="none" strike="noStrike" kern="1200" cap="none" spc="0" normalizeH="0" baseline="0" noProof="0" dirty="0">
              <a:ln>
                <a:noFill/>
              </a:ln>
              <a:solidFill>
                <a:prstClr val="black"/>
              </a:solidFill>
              <a:effectLst/>
              <a:uLnTx/>
              <a:uFillTx/>
              <a:latin typeface="Calibri" panose="020F0502020204030204" pitchFamily="34" charset="0"/>
              <a:ea typeface="微軟正黑體" panose="020B0604030504040204" pitchFamily="34" charset="-120"/>
              <a:cs typeface="Calibri" panose="020F0502020204030204" pitchFamily="34" charset="0"/>
            </a:endParaRPr>
          </a:p>
        </p:txBody>
      </p:sp>
      <p:cxnSp>
        <p:nvCxnSpPr>
          <p:cNvPr id="10" name="直線單箭頭接點 9">
            <a:extLst>
              <a:ext uri="{FF2B5EF4-FFF2-40B4-BE49-F238E27FC236}">
                <a16:creationId xmlns:a16="http://schemas.microsoft.com/office/drawing/2014/main" id="{53D92258-D131-D09E-02A6-4C256C7B3AD0}"/>
              </a:ext>
            </a:extLst>
          </p:cNvPr>
          <p:cNvCxnSpPr>
            <a:cxnSpLocks/>
          </p:cNvCxnSpPr>
          <p:nvPr/>
        </p:nvCxnSpPr>
        <p:spPr>
          <a:xfrm>
            <a:off x="7004477" y="3055636"/>
            <a:ext cx="0" cy="1159373"/>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A8E6FF95-8EB7-5ADB-7FA4-EB16C99F3905}"/>
              </a:ext>
            </a:extLst>
          </p:cNvPr>
          <p:cNvSpPr txBox="1"/>
          <p:nvPr/>
        </p:nvSpPr>
        <p:spPr>
          <a:xfrm>
            <a:off x="9216736" y="2100777"/>
            <a:ext cx="17315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Response</a:t>
            </a:r>
            <a:endParaRPr kumimoji="0" lang="zh-TW" altLang="en-US" sz="2400" b="0" i="0" u="none" strike="noStrike" kern="1200" cap="none" spc="0" normalizeH="0" baseline="0" noProof="0" dirty="0">
              <a:ln>
                <a:noFill/>
              </a:ln>
              <a:solidFill>
                <a:prstClr val="black"/>
              </a:solidFill>
              <a:effectLst/>
              <a:uLnTx/>
              <a:uFillTx/>
              <a:latin typeface="Calibri" panose="020F0502020204030204" pitchFamily="34" charset="0"/>
              <a:ea typeface="微軟正黑體" panose="020B0604030504040204" pitchFamily="34" charset="-120"/>
              <a:cs typeface="Calibri" panose="020F0502020204030204" pitchFamily="34" charset="0"/>
            </a:endParaRPr>
          </a:p>
        </p:txBody>
      </p:sp>
      <p:sp>
        <p:nvSpPr>
          <p:cNvPr id="26" name="文字方塊 25">
            <a:extLst>
              <a:ext uri="{FF2B5EF4-FFF2-40B4-BE49-F238E27FC236}">
                <a16:creationId xmlns:a16="http://schemas.microsoft.com/office/drawing/2014/main" id="{AC72A0F7-2EA9-A182-1C9E-EB8BF5BB901F}"/>
              </a:ext>
            </a:extLst>
          </p:cNvPr>
          <p:cNvSpPr txBox="1"/>
          <p:nvPr/>
        </p:nvSpPr>
        <p:spPr>
          <a:xfrm>
            <a:off x="7199335" y="3325327"/>
            <a:ext cx="36449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Fine-tune</a:t>
            </a:r>
            <a:endParaRPr kumimoji="0" lang="zh-TW" altLang="en-US" sz="2800" b="1" i="0" u="none" strike="noStrike" kern="1200" cap="none" spc="0" normalizeH="0" baseline="0" noProof="0" dirty="0">
              <a:ln>
                <a:noFill/>
              </a:ln>
              <a:solidFill>
                <a:prstClr val="black"/>
              </a:solidFill>
              <a:effectLst/>
              <a:uLnTx/>
              <a:uFillTx/>
              <a:latin typeface="Calibri" panose="020F0502020204030204" pitchFamily="34" charset="0"/>
              <a:ea typeface="微軟正黑體" panose="020B0604030504040204" pitchFamily="34" charset="-120"/>
              <a:cs typeface="Calibri" panose="020F0502020204030204" pitchFamily="34" charset="0"/>
            </a:endParaRPr>
          </a:p>
        </p:txBody>
      </p:sp>
      <p:cxnSp>
        <p:nvCxnSpPr>
          <p:cNvPr id="29" name="直線單箭頭接點 28">
            <a:extLst>
              <a:ext uri="{FF2B5EF4-FFF2-40B4-BE49-F238E27FC236}">
                <a16:creationId xmlns:a16="http://schemas.microsoft.com/office/drawing/2014/main" id="{06B1D3EB-5796-E09D-FB26-2163D901BC3A}"/>
              </a:ext>
            </a:extLst>
          </p:cNvPr>
          <p:cNvCxnSpPr>
            <a:cxnSpLocks/>
          </p:cNvCxnSpPr>
          <p:nvPr/>
        </p:nvCxnSpPr>
        <p:spPr>
          <a:xfrm>
            <a:off x="7790149" y="2332247"/>
            <a:ext cx="1437701" cy="0"/>
          </a:xfrm>
          <a:prstGeom prst="straightConnector1">
            <a:avLst/>
          </a:prstGeom>
          <a:noFill/>
          <a:ln w="57150" cap="flat" cmpd="sng" algn="ctr">
            <a:solidFill>
              <a:sysClr val="windowText" lastClr="000000"/>
            </a:solidFill>
            <a:prstDash val="solid"/>
            <a:miter lim="800000"/>
            <a:tailEnd type="triangle"/>
          </a:ln>
          <a:effectLst/>
        </p:spPr>
      </p:cxnSp>
      <p:cxnSp>
        <p:nvCxnSpPr>
          <p:cNvPr id="30" name="直線單箭頭接點 29">
            <a:extLst>
              <a:ext uri="{FF2B5EF4-FFF2-40B4-BE49-F238E27FC236}">
                <a16:creationId xmlns:a16="http://schemas.microsoft.com/office/drawing/2014/main" id="{EB7CDC74-E48B-754E-76D2-C32A061AA413}"/>
              </a:ext>
            </a:extLst>
          </p:cNvPr>
          <p:cNvCxnSpPr>
            <a:cxnSpLocks/>
          </p:cNvCxnSpPr>
          <p:nvPr/>
        </p:nvCxnSpPr>
        <p:spPr>
          <a:xfrm>
            <a:off x="4903978" y="5171263"/>
            <a:ext cx="1437701" cy="0"/>
          </a:xfrm>
          <a:prstGeom prst="straightConnector1">
            <a:avLst/>
          </a:prstGeom>
          <a:noFill/>
          <a:ln w="57150" cap="flat" cmpd="sng" algn="ctr">
            <a:solidFill>
              <a:sysClr val="windowText" lastClr="000000"/>
            </a:solidFill>
            <a:prstDash val="solid"/>
            <a:miter lim="800000"/>
            <a:tailEnd type="triangle"/>
          </a:ln>
          <a:effectLst/>
        </p:spPr>
      </p:cxnSp>
      <p:cxnSp>
        <p:nvCxnSpPr>
          <p:cNvPr id="31" name="直線單箭頭接點 30">
            <a:extLst>
              <a:ext uri="{FF2B5EF4-FFF2-40B4-BE49-F238E27FC236}">
                <a16:creationId xmlns:a16="http://schemas.microsoft.com/office/drawing/2014/main" id="{28AD62C9-F6AB-4332-304C-CD2537637521}"/>
              </a:ext>
            </a:extLst>
          </p:cNvPr>
          <p:cNvCxnSpPr>
            <a:cxnSpLocks/>
          </p:cNvCxnSpPr>
          <p:nvPr/>
        </p:nvCxnSpPr>
        <p:spPr>
          <a:xfrm>
            <a:off x="7779035" y="5163659"/>
            <a:ext cx="1437701" cy="0"/>
          </a:xfrm>
          <a:prstGeom prst="straightConnector1">
            <a:avLst/>
          </a:prstGeom>
          <a:noFill/>
          <a:ln w="57150" cap="flat" cmpd="sng" algn="ctr">
            <a:solidFill>
              <a:sysClr val="windowText" lastClr="000000"/>
            </a:solidFill>
            <a:prstDash val="solid"/>
            <a:miter lim="800000"/>
            <a:tailEnd type="triangle"/>
          </a:ln>
          <a:effectLst/>
        </p:spPr>
      </p:cxnSp>
      <p:grpSp>
        <p:nvGrpSpPr>
          <p:cNvPr id="33" name="群組 32">
            <a:extLst>
              <a:ext uri="{FF2B5EF4-FFF2-40B4-BE49-F238E27FC236}">
                <a16:creationId xmlns:a16="http://schemas.microsoft.com/office/drawing/2014/main" id="{0F87EF45-10ED-D65F-A62D-DD3DF7E972A0}"/>
              </a:ext>
            </a:extLst>
          </p:cNvPr>
          <p:cNvGrpSpPr/>
          <p:nvPr/>
        </p:nvGrpSpPr>
        <p:grpSpPr>
          <a:xfrm>
            <a:off x="2514993" y="4729563"/>
            <a:ext cx="2183765" cy="734878"/>
            <a:chOff x="393073" y="5022255"/>
            <a:chExt cx="2117030" cy="878286"/>
          </a:xfrm>
        </p:grpSpPr>
        <p:pic>
          <p:nvPicPr>
            <p:cNvPr id="3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9D62D75D-4E59-9878-8C01-CFF85D90B974}"/>
                </a:ext>
              </a:extLst>
            </p:cNvPr>
            <p:cNvPicPr preferRelativeResize="0"/>
            <p:nvPr/>
          </p:nvPicPr>
          <p:blipFill rotWithShape="1">
            <a:blip r:embed="rId4">
              <a:alphaModFix/>
            </a:blip>
            <a:srcRect l="39924" t="74586" r="38724" b="15732"/>
            <a:stretch/>
          </p:blipFill>
          <p:spPr>
            <a:xfrm>
              <a:off x="393073" y="5022255"/>
              <a:ext cx="1347649" cy="809022"/>
            </a:xfrm>
            <a:prstGeom prst="rect">
              <a:avLst/>
            </a:prstGeom>
            <a:noFill/>
            <a:ln>
              <a:noFill/>
            </a:ln>
          </p:spPr>
        </p:pic>
        <p:pic>
          <p:nvPicPr>
            <p:cNvPr id="3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576E936C-E8A6-401C-5157-2193950E1507}"/>
                </a:ext>
              </a:extLst>
            </p:cNvPr>
            <p:cNvPicPr preferRelativeResize="0"/>
            <p:nvPr/>
          </p:nvPicPr>
          <p:blipFill rotWithShape="1">
            <a:blip r:embed="rId4">
              <a:alphaModFix/>
            </a:blip>
            <a:srcRect l="35083" t="84591" r="35071" b="1174"/>
            <a:stretch/>
          </p:blipFill>
          <p:spPr>
            <a:xfrm>
              <a:off x="1576011" y="5095308"/>
              <a:ext cx="934092" cy="805233"/>
            </a:xfrm>
            <a:prstGeom prst="rect">
              <a:avLst/>
            </a:prstGeom>
            <a:noFill/>
            <a:ln>
              <a:noFill/>
            </a:ln>
          </p:spPr>
        </p:pic>
      </p:grpSp>
      <p:pic>
        <p:nvPicPr>
          <p:cNvPr id="39" name="圖片 38" descr="一張含有 寫生, 卡通, 圖畫, 美工圖案 的圖片&#10;&#10;自動產生的描述">
            <a:extLst>
              <a:ext uri="{FF2B5EF4-FFF2-40B4-BE49-F238E27FC236}">
                <a16:creationId xmlns:a16="http://schemas.microsoft.com/office/drawing/2014/main" id="{073BF821-A7A6-F102-089F-94C33870A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528" y="1212558"/>
            <a:ext cx="1409897" cy="1962424"/>
          </a:xfrm>
          <a:prstGeom prst="rect">
            <a:avLst/>
          </a:prstGeom>
        </p:spPr>
      </p:pic>
      <p:grpSp>
        <p:nvGrpSpPr>
          <p:cNvPr id="40" name="群組 39">
            <a:extLst>
              <a:ext uri="{FF2B5EF4-FFF2-40B4-BE49-F238E27FC236}">
                <a16:creationId xmlns:a16="http://schemas.microsoft.com/office/drawing/2014/main" id="{22176657-C862-21F9-E6AE-EFBC56FE41DC}"/>
              </a:ext>
            </a:extLst>
          </p:cNvPr>
          <p:cNvGrpSpPr/>
          <p:nvPr/>
        </p:nvGrpSpPr>
        <p:grpSpPr>
          <a:xfrm>
            <a:off x="4370211" y="3173989"/>
            <a:ext cx="2281792" cy="800588"/>
            <a:chOff x="393073" y="5022255"/>
            <a:chExt cx="2117030" cy="878286"/>
          </a:xfrm>
        </p:grpSpPr>
        <p:pic>
          <p:nvPicPr>
            <p:cNvPr id="41"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BCC47EB-19CC-8684-99F5-84242471D847}"/>
                </a:ext>
              </a:extLst>
            </p:cNvPr>
            <p:cNvPicPr preferRelativeResize="0"/>
            <p:nvPr/>
          </p:nvPicPr>
          <p:blipFill rotWithShape="1">
            <a:blip r:embed="rId4">
              <a:alphaModFix/>
              <a:duotone>
                <a:srgbClr val="70AD47">
                  <a:shade val="45000"/>
                  <a:satMod val="135000"/>
                </a:srgbClr>
                <a:prstClr val="white"/>
              </a:duotone>
            </a:blip>
            <a:srcRect l="39924" t="74586" r="38724" b="15732"/>
            <a:stretch/>
          </p:blipFill>
          <p:spPr>
            <a:xfrm>
              <a:off x="393073" y="5022255"/>
              <a:ext cx="1347649" cy="809022"/>
            </a:xfrm>
            <a:prstGeom prst="rect">
              <a:avLst/>
            </a:prstGeom>
            <a:noFill/>
            <a:ln>
              <a:noFill/>
            </a:ln>
          </p:spPr>
        </p:pic>
        <p:pic>
          <p:nvPicPr>
            <p:cNvPr id="42"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28363E47-0A06-71A2-442A-69BF021C0B9D}"/>
                </a:ext>
              </a:extLst>
            </p:cNvPr>
            <p:cNvPicPr preferRelativeResize="0"/>
            <p:nvPr/>
          </p:nvPicPr>
          <p:blipFill rotWithShape="1">
            <a:blip r:embed="rId4">
              <a:alphaModFix/>
              <a:duotone>
                <a:srgbClr val="70AD47">
                  <a:shade val="45000"/>
                  <a:satMod val="135000"/>
                </a:srgbClr>
                <a:prstClr val="white"/>
              </a:duotone>
            </a:blip>
            <a:srcRect l="35083" t="84591" r="35071" b="1174"/>
            <a:stretch/>
          </p:blipFill>
          <p:spPr>
            <a:xfrm>
              <a:off x="1576011" y="5095308"/>
              <a:ext cx="934092" cy="805233"/>
            </a:xfrm>
            <a:prstGeom prst="rect">
              <a:avLst/>
            </a:prstGeom>
            <a:noFill/>
            <a:ln>
              <a:noFill/>
            </a:ln>
          </p:spPr>
        </p:pic>
      </p:grpSp>
      <p:sp>
        <p:nvSpPr>
          <p:cNvPr id="43" name="文字方塊 42">
            <a:extLst>
              <a:ext uri="{FF2B5EF4-FFF2-40B4-BE49-F238E27FC236}">
                <a16:creationId xmlns:a16="http://schemas.microsoft.com/office/drawing/2014/main" id="{1ADE19A0-3A8F-1B29-B57E-6565D8B81971}"/>
              </a:ext>
            </a:extLst>
          </p:cNvPr>
          <p:cNvSpPr txBox="1"/>
          <p:nvPr/>
        </p:nvSpPr>
        <p:spPr>
          <a:xfrm>
            <a:off x="6148608" y="6029341"/>
            <a:ext cx="21695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Spoken LM</a:t>
            </a:r>
            <a:endParaRPr kumimoji="0" lang="zh-TW" altLang="en-US" sz="2800" b="1" i="0" u="none" strike="noStrike" kern="1200" cap="none" spc="0" normalizeH="0" baseline="0" noProof="0" dirty="0">
              <a:ln>
                <a:noFill/>
              </a:ln>
              <a:solidFill>
                <a:prstClr val="black"/>
              </a:solidFill>
              <a:effectLst/>
              <a:uLnTx/>
              <a:uFillTx/>
              <a:latin typeface="Calibri" panose="020F0502020204030204" pitchFamily="34" charset="0"/>
              <a:ea typeface="新細明體" panose="02020500000000000000" pitchFamily="18" charset="-120"/>
              <a:cs typeface="Calibri" panose="020F0502020204030204" pitchFamily="34" charset="0"/>
            </a:endParaRPr>
          </a:p>
        </p:txBody>
      </p:sp>
      <p:sp>
        <p:nvSpPr>
          <p:cNvPr id="2" name="標題 1">
            <a:extLst>
              <a:ext uri="{FF2B5EF4-FFF2-40B4-BE49-F238E27FC236}">
                <a16:creationId xmlns:a16="http://schemas.microsoft.com/office/drawing/2014/main" id="{8BF3F5BE-F0BB-40E2-C45F-4C91C4CC142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實際案例：教文字模型聽聲音</a:t>
            </a:r>
            <a:endParaRPr lang="zh-TW" altLang="en-US" dirty="0"/>
          </a:p>
        </p:txBody>
      </p:sp>
      <p:sp>
        <p:nvSpPr>
          <p:cNvPr id="6" name="文字方塊 5">
            <a:extLst>
              <a:ext uri="{FF2B5EF4-FFF2-40B4-BE49-F238E27FC236}">
                <a16:creationId xmlns:a16="http://schemas.microsoft.com/office/drawing/2014/main" id="{20C35D44-8A09-EB32-7BBD-F731414B0031}"/>
              </a:ext>
            </a:extLst>
          </p:cNvPr>
          <p:cNvSpPr txBox="1"/>
          <p:nvPr/>
        </p:nvSpPr>
        <p:spPr>
          <a:xfrm>
            <a:off x="1599086" y="5311514"/>
            <a:ext cx="40935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Please transcribe the utterance. </a:t>
            </a:r>
            <a:endParaRPr kumimoji="0" lang="zh-TW" altLang="en-US"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66DF7A45-8BEF-66EA-C632-29ED16D96A1E}"/>
              </a:ext>
            </a:extLst>
          </p:cNvPr>
          <p:cNvSpPr txBox="1"/>
          <p:nvPr/>
        </p:nvSpPr>
        <p:spPr>
          <a:xfrm>
            <a:off x="9021791" y="5311514"/>
            <a:ext cx="2209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“How are you”</a:t>
            </a:r>
            <a:endParaRPr kumimoji="0" lang="zh-TW" altLang="en-US"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4DF068AA-5952-AC30-E557-026F9DE0C770}"/>
              </a:ext>
            </a:extLst>
          </p:cNvPr>
          <p:cNvSpPr txBox="1"/>
          <p:nvPr/>
        </p:nvSpPr>
        <p:spPr>
          <a:xfrm>
            <a:off x="1589770" y="5740341"/>
            <a:ext cx="42909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rPr>
              <a:t>Please identify the emotion in the audio. </a:t>
            </a:r>
            <a:endParaRPr kumimoji="0" lang="zh-TW" altLang="en-US"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3E7A1FDE-46FC-886D-680C-31F02504575E}"/>
              </a:ext>
            </a:extLst>
          </p:cNvPr>
          <p:cNvSpPr txBox="1"/>
          <p:nvPr/>
        </p:nvSpPr>
        <p:spPr>
          <a:xfrm>
            <a:off x="9135090" y="5740341"/>
            <a:ext cx="220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rPr>
              <a:t>“Happy”</a:t>
            </a:r>
            <a:endParaRPr kumimoji="0" lang="zh-TW" altLang="en-US"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288893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P spid="43" grpId="0"/>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E8BA7A-2A1A-C29F-B015-A78A5D5A95C0}"/>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實際案例：教文字模型聽聲音</a:t>
            </a:r>
            <a:endParaRPr lang="zh-TW" altLang="en-US" dirty="0"/>
          </a:p>
        </p:txBody>
      </p:sp>
      <p:sp>
        <p:nvSpPr>
          <p:cNvPr id="4" name="矩形: 圓角 3">
            <a:extLst>
              <a:ext uri="{FF2B5EF4-FFF2-40B4-BE49-F238E27FC236}">
                <a16:creationId xmlns:a16="http://schemas.microsoft.com/office/drawing/2014/main" id="{8777F1AB-CC93-6A62-AA30-FF9527EB29E0}"/>
              </a:ext>
            </a:extLst>
          </p:cNvPr>
          <p:cNvSpPr/>
          <p:nvPr/>
        </p:nvSpPr>
        <p:spPr>
          <a:xfrm>
            <a:off x="1187060" y="2199264"/>
            <a:ext cx="7891402"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LLM</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 name="直線單箭頭接點 4">
            <a:extLst>
              <a:ext uri="{FF2B5EF4-FFF2-40B4-BE49-F238E27FC236}">
                <a16:creationId xmlns:a16="http://schemas.microsoft.com/office/drawing/2014/main" id="{B0BD1D8F-8B76-19E1-1E38-F9E328C8E3DB}"/>
              </a:ext>
            </a:extLst>
          </p:cNvPr>
          <p:cNvCxnSpPr>
            <a:cxnSpLocks/>
          </p:cNvCxnSpPr>
          <p:nvPr/>
        </p:nvCxnSpPr>
        <p:spPr>
          <a:xfrm flipV="1">
            <a:off x="7304920" y="3022307"/>
            <a:ext cx="0" cy="299071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488592DC-3712-6C3F-385B-3779542741BA}"/>
              </a:ext>
            </a:extLst>
          </p:cNvPr>
          <p:cNvSpPr txBox="1"/>
          <p:nvPr/>
        </p:nvSpPr>
        <p:spPr>
          <a:xfrm>
            <a:off x="5435127" y="5996976"/>
            <a:ext cx="364333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8" name="群組 7">
            <a:extLst>
              <a:ext uri="{FF2B5EF4-FFF2-40B4-BE49-F238E27FC236}">
                <a16:creationId xmlns:a16="http://schemas.microsoft.com/office/drawing/2014/main" id="{8607592D-A97B-1E56-1B87-B61A7DA655C6}"/>
              </a:ext>
            </a:extLst>
          </p:cNvPr>
          <p:cNvGrpSpPr/>
          <p:nvPr/>
        </p:nvGrpSpPr>
        <p:grpSpPr>
          <a:xfrm>
            <a:off x="1141455" y="5751785"/>
            <a:ext cx="3968503" cy="830012"/>
            <a:chOff x="393073" y="5022255"/>
            <a:chExt cx="2117030" cy="878286"/>
          </a:xfrm>
        </p:grpSpPr>
        <p:pic>
          <p:nvPicPr>
            <p:cNvPr id="9"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AB2FB515-2EC3-81AA-6FE8-7E70E3A8188D}"/>
                </a:ext>
              </a:extLst>
            </p:cNvPr>
            <p:cNvPicPr preferRelativeResize="0"/>
            <p:nvPr/>
          </p:nvPicPr>
          <p:blipFill rotWithShape="1">
            <a:blip r:embed="rId2">
              <a:alphaModFix/>
            </a:blip>
            <a:srcRect l="39924" t="74586" r="38724" b="15732"/>
            <a:stretch/>
          </p:blipFill>
          <p:spPr>
            <a:xfrm>
              <a:off x="393073" y="5022255"/>
              <a:ext cx="1347649" cy="809022"/>
            </a:xfrm>
            <a:prstGeom prst="rect">
              <a:avLst/>
            </a:prstGeom>
            <a:noFill/>
            <a:ln>
              <a:noFill/>
            </a:ln>
          </p:spPr>
        </p:pic>
        <p:pic>
          <p:nvPicPr>
            <p:cNvPr id="10"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50513D34-6307-B898-DA9C-E3EE325FD68C}"/>
                </a:ext>
              </a:extLst>
            </p:cNvPr>
            <p:cNvPicPr preferRelativeResize="0"/>
            <p:nvPr/>
          </p:nvPicPr>
          <p:blipFill rotWithShape="1">
            <a:blip r:embed="rId2">
              <a:alphaModFix/>
            </a:blip>
            <a:srcRect l="35083" t="84591" r="35071" b="1174"/>
            <a:stretch/>
          </p:blipFill>
          <p:spPr>
            <a:xfrm>
              <a:off x="1576011" y="5095308"/>
              <a:ext cx="934092" cy="805233"/>
            </a:xfrm>
            <a:prstGeom prst="rect">
              <a:avLst/>
            </a:prstGeom>
            <a:noFill/>
            <a:ln>
              <a:noFill/>
            </a:ln>
          </p:spPr>
        </p:pic>
      </p:grpSp>
      <p:cxnSp>
        <p:nvCxnSpPr>
          <p:cNvPr id="11" name="直線單箭頭接點 10">
            <a:extLst>
              <a:ext uri="{FF2B5EF4-FFF2-40B4-BE49-F238E27FC236}">
                <a16:creationId xmlns:a16="http://schemas.microsoft.com/office/drawing/2014/main" id="{F9AC2AED-CD1F-C02E-75B8-B7AC8634BCED}"/>
              </a:ext>
            </a:extLst>
          </p:cNvPr>
          <p:cNvCxnSpPr>
            <a:cxnSpLocks/>
          </p:cNvCxnSpPr>
          <p:nvPr/>
        </p:nvCxnSpPr>
        <p:spPr>
          <a:xfrm flipV="1">
            <a:off x="3184579" y="5383510"/>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圓角 11">
            <a:extLst>
              <a:ext uri="{FF2B5EF4-FFF2-40B4-BE49-F238E27FC236}">
                <a16:creationId xmlns:a16="http://schemas.microsoft.com/office/drawing/2014/main" id="{29C67120-66AB-9B08-32ED-09244BF945B2}"/>
              </a:ext>
            </a:extLst>
          </p:cNvPr>
          <p:cNvSpPr/>
          <p:nvPr/>
        </p:nvSpPr>
        <p:spPr>
          <a:xfrm>
            <a:off x="1187060" y="4572869"/>
            <a:ext cx="3994546" cy="807003"/>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a:t>
            </a:r>
            <a:r>
              <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Encoder</a:t>
            </a:r>
          </a:p>
        </p:txBody>
      </p:sp>
      <p:sp>
        <p:nvSpPr>
          <p:cNvPr id="14" name="矩形: 圓角 13">
            <a:extLst>
              <a:ext uri="{FF2B5EF4-FFF2-40B4-BE49-F238E27FC236}">
                <a16:creationId xmlns:a16="http://schemas.microsoft.com/office/drawing/2014/main" id="{6F077AE7-11C1-5DF2-6BEE-EFB7FBC7D77F}"/>
              </a:ext>
            </a:extLst>
          </p:cNvPr>
          <p:cNvSpPr/>
          <p:nvPr/>
        </p:nvSpPr>
        <p:spPr>
          <a:xfrm>
            <a:off x="1283312"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745C21A3-B71D-2F64-60DF-E81C72E475A3}"/>
              </a:ext>
            </a:extLst>
          </p:cNvPr>
          <p:cNvSpPr/>
          <p:nvPr/>
        </p:nvSpPr>
        <p:spPr>
          <a:xfrm>
            <a:off x="1683660"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02FDFE8C-CFEB-C9FD-893E-336F43B0F20A}"/>
              </a:ext>
            </a:extLst>
          </p:cNvPr>
          <p:cNvSpPr/>
          <p:nvPr/>
        </p:nvSpPr>
        <p:spPr>
          <a:xfrm>
            <a:off x="2084008"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F548A5DC-D1B7-AAEA-769D-A7D5DD2CD41A}"/>
              </a:ext>
            </a:extLst>
          </p:cNvPr>
          <p:cNvSpPr/>
          <p:nvPr/>
        </p:nvSpPr>
        <p:spPr>
          <a:xfrm>
            <a:off x="2884704"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0E026203-735A-E81C-58E6-9C05A77B8521}"/>
              </a:ext>
            </a:extLst>
          </p:cNvPr>
          <p:cNvSpPr/>
          <p:nvPr/>
        </p:nvSpPr>
        <p:spPr>
          <a:xfrm>
            <a:off x="2484356"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294FDD80-871F-99B2-8690-AD53893079B9}"/>
              </a:ext>
            </a:extLst>
          </p:cNvPr>
          <p:cNvSpPr/>
          <p:nvPr/>
        </p:nvSpPr>
        <p:spPr>
          <a:xfrm>
            <a:off x="3285052"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AE9B2D61-7656-5FE1-7245-542B1B743601}"/>
              </a:ext>
            </a:extLst>
          </p:cNvPr>
          <p:cNvSpPr/>
          <p:nvPr/>
        </p:nvSpPr>
        <p:spPr>
          <a:xfrm>
            <a:off x="3685400" y="3565478"/>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1" name="直線單箭頭接點 20">
            <a:extLst>
              <a:ext uri="{FF2B5EF4-FFF2-40B4-BE49-F238E27FC236}">
                <a16:creationId xmlns:a16="http://schemas.microsoft.com/office/drawing/2014/main" id="{01944B3A-49FF-2433-AF3B-5A77EB504C73}"/>
              </a:ext>
            </a:extLst>
          </p:cNvPr>
          <p:cNvCxnSpPr>
            <a:cxnSpLocks/>
          </p:cNvCxnSpPr>
          <p:nvPr/>
        </p:nvCxnSpPr>
        <p:spPr>
          <a:xfrm flipV="1">
            <a:off x="3183454" y="4075608"/>
            <a:ext cx="0" cy="4972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D12B7C10-6BA8-FE25-52C8-9051F0F5FA3A}"/>
              </a:ext>
            </a:extLst>
          </p:cNvPr>
          <p:cNvSpPr/>
          <p:nvPr/>
        </p:nvSpPr>
        <p:spPr>
          <a:xfrm>
            <a:off x="4477162" y="3565299"/>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ABE68093-DD05-BCF5-56B1-C5BCB2D4006F}"/>
              </a:ext>
            </a:extLst>
          </p:cNvPr>
          <p:cNvSpPr/>
          <p:nvPr/>
        </p:nvSpPr>
        <p:spPr>
          <a:xfrm>
            <a:off x="4076814" y="3565299"/>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B500E2A0-86CD-52BA-3292-763D43E3997F}"/>
              </a:ext>
            </a:extLst>
          </p:cNvPr>
          <p:cNvSpPr/>
          <p:nvPr/>
        </p:nvSpPr>
        <p:spPr>
          <a:xfrm>
            <a:off x="4877510" y="3565299"/>
            <a:ext cx="193183" cy="45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7" name="直線單箭頭接點 26">
            <a:extLst>
              <a:ext uri="{FF2B5EF4-FFF2-40B4-BE49-F238E27FC236}">
                <a16:creationId xmlns:a16="http://schemas.microsoft.com/office/drawing/2014/main" id="{2348029E-03D2-204B-253C-2F0139D662EE}"/>
              </a:ext>
            </a:extLst>
          </p:cNvPr>
          <p:cNvCxnSpPr>
            <a:cxnSpLocks/>
          </p:cNvCxnSpPr>
          <p:nvPr/>
        </p:nvCxnSpPr>
        <p:spPr>
          <a:xfrm flipV="1">
            <a:off x="3183454" y="3035954"/>
            <a:ext cx="0" cy="4972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圓角 29">
            <a:extLst>
              <a:ext uri="{FF2B5EF4-FFF2-40B4-BE49-F238E27FC236}">
                <a16:creationId xmlns:a16="http://schemas.microsoft.com/office/drawing/2014/main" id="{1A204C84-5E9F-24BC-0E36-17C9A00F465F}"/>
              </a:ext>
            </a:extLst>
          </p:cNvPr>
          <p:cNvSpPr/>
          <p:nvPr/>
        </p:nvSpPr>
        <p:spPr>
          <a:xfrm>
            <a:off x="1345276" y="2352900"/>
            <a:ext cx="1697984" cy="523220"/>
          </a:xfrm>
          <a:prstGeom prst="roundRect">
            <a:avLst/>
          </a:prstGeom>
          <a:solidFill>
            <a:schemeClr val="accent4">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Adapter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文字方塊 30">
            <a:extLst>
              <a:ext uri="{FF2B5EF4-FFF2-40B4-BE49-F238E27FC236}">
                <a16:creationId xmlns:a16="http://schemas.microsoft.com/office/drawing/2014/main" id="{BBBF83D9-89B0-C497-1BAE-40635FBA4083}"/>
              </a:ext>
            </a:extLst>
          </p:cNvPr>
          <p:cNvSpPr txBox="1"/>
          <p:nvPr/>
        </p:nvSpPr>
        <p:spPr>
          <a:xfrm>
            <a:off x="7304920" y="1232335"/>
            <a:ext cx="19452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output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2" name="直線單箭頭接點 31">
            <a:extLst>
              <a:ext uri="{FF2B5EF4-FFF2-40B4-BE49-F238E27FC236}">
                <a16:creationId xmlns:a16="http://schemas.microsoft.com/office/drawing/2014/main" id="{41E81132-91E1-FAA3-D27B-84F36E24CF48}"/>
              </a:ext>
            </a:extLst>
          </p:cNvPr>
          <p:cNvCxnSpPr>
            <a:cxnSpLocks/>
          </p:cNvCxnSpPr>
          <p:nvPr/>
        </p:nvCxnSpPr>
        <p:spPr>
          <a:xfrm flipV="1">
            <a:off x="8287132" y="1705071"/>
            <a:ext cx="0" cy="4940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2B0DCE6-006D-7A04-E57D-FD7BE9331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7528" y="2322434"/>
            <a:ext cx="584151" cy="584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5ADFD84-2770-F152-70B1-260518C5B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210" y="2092505"/>
            <a:ext cx="729025" cy="72902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ECFEE4A5-F546-9B4B-1469-F3740D334F9B}"/>
              </a:ext>
            </a:extLst>
          </p:cNvPr>
          <p:cNvSpPr txBox="1"/>
          <p:nvPr/>
        </p:nvSpPr>
        <p:spPr>
          <a:xfrm>
            <a:off x="7468763" y="4661840"/>
            <a:ext cx="409357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Please transcribe the utterance. </a:t>
            </a:r>
            <a:endParaRPr kumimoji="0" lang="zh-TW" altLang="en-US"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3B063994-C8CE-6071-A96F-58D408FC7F51}"/>
              </a:ext>
            </a:extLst>
          </p:cNvPr>
          <p:cNvSpPr txBox="1"/>
          <p:nvPr/>
        </p:nvSpPr>
        <p:spPr>
          <a:xfrm>
            <a:off x="7481998" y="5120191"/>
            <a:ext cx="42909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rPr>
              <a:t>Please identify the emotion in the audio. </a:t>
            </a:r>
            <a:endParaRPr kumimoji="0" lang="zh-TW" altLang="en-US"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C5EC6E18-B3CD-1D14-128C-80133CC7238E}"/>
              </a:ext>
            </a:extLst>
          </p:cNvPr>
          <p:cNvSpPr txBox="1"/>
          <p:nvPr/>
        </p:nvSpPr>
        <p:spPr>
          <a:xfrm>
            <a:off x="8770116" y="972163"/>
            <a:ext cx="2209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rPr>
              <a:t>“How are you”</a:t>
            </a:r>
            <a:endParaRPr kumimoji="0" lang="zh-TW" altLang="en-US" sz="2400" b="0" i="0" u="none" strike="noStrike" kern="1200" cap="none" spc="0" normalizeH="0" baseline="0" noProof="0" dirty="0">
              <a:ln>
                <a:noFill/>
              </a:ln>
              <a:solidFill>
                <a:srgbClr val="0000FF"/>
              </a:solidFill>
              <a:effectLst/>
              <a:uLnTx/>
              <a:uFillTx/>
              <a:latin typeface="Calibri" panose="020F050202020403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AFD5E02A-9182-4879-00E1-34802BA73E72}"/>
              </a:ext>
            </a:extLst>
          </p:cNvPr>
          <p:cNvSpPr txBox="1"/>
          <p:nvPr/>
        </p:nvSpPr>
        <p:spPr>
          <a:xfrm>
            <a:off x="8880729" y="1432224"/>
            <a:ext cx="220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rPr>
              <a:t>“Happy”</a:t>
            </a:r>
            <a:endParaRPr kumimoji="0" lang="zh-TW" altLang="en-US" sz="2400" b="0" i="0" u="none" strike="noStrike" kern="1200" cap="none" spc="0" normalizeH="0" baseline="0" noProof="0" dirty="0">
              <a:ln>
                <a:noFill/>
              </a:ln>
              <a:solidFill>
                <a:srgbClr val="00B050"/>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158375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P spid="18" grpId="0" animBg="1"/>
      <p:bldP spid="19" grpId="0" animBg="1"/>
      <p:bldP spid="20" grpId="0" animBg="1"/>
      <p:bldP spid="23" grpId="0" animBg="1"/>
      <p:bldP spid="24" grpId="0" animBg="1"/>
      <p:bldP spid="25" grpId="0" animBg="1"/>
      <p:bldP spid="30" grpId="0" animBg="1"/>
      <p:bldP spid="13" grpId="0"/>
      <p:bldP spid="22" grpId="0"/>
      <p:bldP spid="26"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529395-04C3-058D-34B9-10DC3A70AA2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實際案例：教文字模型聽聲音</a:t>
            </a:r>
            <a:endParaRPr lang="zh-TW" altLang="en-US" dirty="0"/>
          </a:p>
        </p:txBody>
      </p:sp>
      <p:sp>
        <p:nvSpPr>
          <p:cNvPr id="4" name="文字方塊 3">
            <a:extLst>
              <a:ext uri="{FF2B5EF4-FFF2-40B4-BE49-F238E27FC236}">
                <a16:creationId xmlns:a16="http://schemas.microsoft.com/office/drawing/2014/main" id="{D7827D00-58F7-B53A-8153-0F6F18DF4626}"/>
              </a:ext>
            </a:extLst>
          </p:cNvPr>
          <p:cNvSpPr txBox="1"/>
          <p:nvPr/>
        </p:nvSpPr>
        <p:spPr>
          <a:xfrm>
            <a:off x="7232626" y="115869"/>
            <a:ext cx="49593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Real examples provided by Ke-Han Lu  </a:t>
            </a:r>
          </a:p>
        </p:txBody>
      </p:sp>
      <p:sp>
        <p:nvSpPr>
          <p:cNvPr id="10" name="矩形: 圓角 9">
            <a:extLst>
              <a:ext uri="{FF2B5EF4-FFF2-40B4-BE49-F238E27FC236}">
                <a16:creationId xmlns:a16="http://schemas.microsoft.com/office/drawing/2014/main" id="{D06C6DA9-D3C8-F080-B9E6-9A01681220F8}"/>
              </a:ext>
            </a:extLst>
          </p:cNvPr>
          <p:cNvSpPr/>
          <p:nvPr/>
        </p:nvSpPr>
        <p:spPr>
          <a:xfrm>
            <a:off x="479613" y="3494430"/>
            <a:ext cx="5257800"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F4FC1DFD-B46B-D35E-B311-6001A8B6C3A5}"/>
              </a:ext>
            </a:extLst>
          </p:cNvPr>
          <p:cNvSpPr txBox="1"/>
          <p:nvPr/>
        </p:nvSpPr>
        <p:spPr>
          <a:xfrm>
            <a:off x="3150723" y="4969979"/>
            <a:ext cx="254994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3" name="直線單箭頭接點 12">
            <a:extLst>
              <a:ext uri="{FF2B5EF4-FFF2-40B4-BE49-F238E27FC236}">
                <a16:creationId xmlns:a16="http://schemas.microsoft.com/office/drawing/2014/main" id="{98453467-D871-DCA7-2CCD-E70C6BCCCD8D}"/>
              </a:ext>
            </a:extLst>
          </p:cNvPr>
          <p:cNvCxnSpPr>
            <a:cxnSpLocks/>
          </p:cNvCxnSpPr>
          <p:nvPr/>
        </p:nvCxnSpPr>
        <p:spPr>
          <a:xfrm flipV="1">
            <a:off x="1702336" y="4426652"/>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圓角 15">
            <a:extLst>
              <a:ext uri="{FF2B5EF4-FFF2-40B4-BE49-F238E27FC236}">
                <a16:creationId xmlns:a16="http://schemas.microsoft.com/office/drawing/2014/main" id="{34D3A1BB-8304-F8D3-81F1-D13005483412}"/>
              </a:ext>
            </a:extLst>
          </p:cNvPr>
          <p:cNvSpPr/>
          <p:nvPr/>
        </p:nvSpPr>
        <p:spPr>
          <a:xfrm>
            <a:off x="654669" y="3636321"/>
            <a:ext cx="1697984" cy="523220"/>
          </a:xfrm>
          <a:prstGeom prst="roundRect">
            <a:avLst/>
          </a:prstGeom>
          <a:solidFill>
            <a:schemeClr val="accent4">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Adapter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8" name="群組 17">
            <a:extLst>
              <a:ext uri="{FF2B5EF4-FFF2-40B4-BE49-F238E27FC236}">
                <a16:creationId xmlns:a16="http://schemas.microsoft.com/office/drawing/2014/main" id="{8CAB0BA5-CD3A-30B4-67DB-E70A5A397F9F}"/>
              </a:ext>
            </a:extLst>
          </p:cNvPr>
          <p:cNvGrpSpPr/>
          <p:nvPr/>
        </p:nvGrpSpPr>
        <p:grpSpPr>
          <a:xfrm>
            <a:off x="427927" y="4798576"/>
            <a:ext cx="2714583" cy="800588"/>
            <a:chOff x="393073" y="5022255"/>
            <a:chExt cx="2117030" cy="878286"/>
          </a:xfrm>
        </p:grpSpPr>
        <p:pic>
          <p:nvPicPr>
            <p:cNvPr id="19"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475807D-3FB7-F800-BC80-0F970ACC7798}"/>
                </a:ext>
              </a:extLst>
            </p:cNvPr>
            <p:cNvPicPr preferRelativeResize="0"/>
            <p:nvPr/>
          </p:nvPicPr>
          <p:blipFill rotWithShape="1">
            <a:blip r:embed="rId3">
              <a:alphaModFix/>
              <a:duotone>
                <a:schemeClr val="accent6">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20"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A1DDC62-EC29-9DED-C7BB-65A5FC94A648}"/>
                </a:ext>
              </a:extLst>
            </p:cNvPr>
            <p:cNvPicPr preferRelativeResize="0"/>
            <p:nvPr/>
          </p:nvPicPr>
          <p:blipFill rotWithShape="1">
            <a:blip r:embed="rId3">
              <a:alphaModFix/>
              <a:duotone>
                <a:schemeClr val="accent6">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21" name="文字方塊 20">
            <a:extLst>
              <a:ext uri="{FF2B5EF4-FFF2-40B4-BE49-F238E27FC236}">
                <a16:creationId xmlns:a16="http://schemas.microsoft.com/office/drawing/2014/main" id="{DF5CB542-6A3E-1E4A-B1A8-C15C1B86527A}"/>
              </a:ext>
            </a:extLst>
          </p:cNvPr>
          <p:cNvSpPr txBox="1"/>
          <p:nvPr/>
        </p:nvSpPr>
        <p:spPr>
          <a:xfrm>
            <a:off x="2170902" y="3673168"/>
            <a:ext cx="27051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LLaMA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2" name="直線單箭頭接點 21">
            <a:extLst>
              <a:ext uri="{FF2B5EF4-FFF2-40B4-BE49-F238E27FC236}">
                <a16:creationId xmlns:a16="http://schemas.microsoft.com/office/drawing/2014/main" id="{7773ECEA-F3E1-687D-35C0-F3C818376B04}"/>
              </a:ext>
            </a:extLst>
          </p:cNvPr>
          <p:cNvCxnSpPr>
            <a:cxnSpLocks/>
          </p:cNvCxnSpPr>
          <p:nvPr/>
        </p:nvCxnSpPr>
        <p:spPr>
          <a:xfrm flipV="1">
            <a:off x="4497271" y="2752108"/>
            <a:ext cx="0" cy="6632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C5B883D7-33A9-4B1A-DD91-AA3199121AC7}"/>
              </a:ext>
            </a:extLst>
          </p:cNvPr>
          <p:cNvSpPr txBox="1"/>
          <p:nvPr/>
        </p:nvSpPr>
        <p:spPr>
          <a:xfrm>
            <a:off x="838200" y="5734874"/>
            <a:ext cx="109593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Text Instruction: What is the emotion of the speaker? Answer the question with JSON format (use "answer" as key).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6" name="直線單箭頭接點 25">
            <a:extLst>
              <a:ext uri="{FF2B5EF4-FFF2-40B4-BE49-F238E27FC236}">
                <a16:creationId xmlns:a16="http://schemas.microsoft.com/office/drawing/2014/main" id="{A8D0AEBD-FB56-7B34-A5FE-DB54819BCEB1}"/>
              </a:ext>
            </a:extLst>
          </p:cNvPr>
          <p:cNvCxnSpPr>
            <a:cxnSpLocks/>
          </p:cNvCxnSpPr>
          <p:nvPr/>
        </p:nvCxnSpPr>
        <p:spPr>
          <a:xfrm flipV="1">
            <a:off x="4482332" y="4426651"/>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2D37B6BA-65E3-2917-6BD6-779553033805}"/>
              </a:ext>
            </a:extLst>
          </p:cNvPr>
          <p:cNvSpPr txBox="1"/>
          <p:nvPr/>
        </p:nvSpPr>
        <p:spPr>
          <a:xfrm>
            <a:off x="1503661" y="2250924"/>
            <a:ext cx="49593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{\n\"answer\": \"curiosity\"\n}</a:t>
            </a:r>
          </a:p>
        </p:txBody>
      </p:sp>
      <p:sp>
        <p:nvSpPr>
          <p:cNvPr id="3" name="文字方塊 2">
            <a:extLst>
              <a:ext uri="{FF2B5EF4-FFF2-40B4-BE49-F238E27FC236}">
                <a16:creationId xmlns:a16="http://schemas.microsoft.com/office/drawing/2014/main" id="{1D994105-00EC-14FE-73F8-28F1481E57C1}"/>
              </a:ext>
            </a:extLst>
          </p:cNvPr>
          <p:cNvSpPr txBox="1"/>
          <p:nvPr/>
        </p:nvSpPr>
        <p:spPr>
          <a:xfrm>
            <a:off x="427927" y="1561894"/>
            <a:ext cx="5616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Fine-tuning on 23 speech tasks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F9A5A13B-FBA2-2196-F0AB-06494DE8513A}"/>
              </a:ext>
            </a:extLst>
          </p:cNvPr>
          <p:cNvSpPr txBox="1"/>
          <p:nvPr/>
        </p:nvSpPr>
        <p:spPr>
          <a:xfrm>
            <a:off x="510942" y="2892173"/>
            <a:ext cx="31779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r>
              <a:rPr kumimoji="0" lang="en-US" altLang="zh-TW" sz="2800" b="1" i="0" u="none" strike="noStrike" kern="1200" cap="none" spc="0" normalizeH="0" baseline="30000" noProof="0" dirty="0">
                <a:ln>
                  <a:noFill/>
                </a:ln>
                <a:solidFill>
                  <a:prstClr val="black"/>
                </a:solidFill>
                <a:effectLst/>
                <a:uLnTx/>
                <a:uFillTx/>
                <a:latin typeface="Calibri" panose="020F0502020204030204"/>
                <a:ea typeface="新細明體" panose="02020500000000000000" pitchFamily="18" charset="-120"/>
                <a:cs typeface="+mn-cs"/>
              </a:rPr>
              <a:t>st</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Epoch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D25DD6CC-FB78-D132-9393-A4AF7F64D963}"/>
              </a:ext>
            </a:extLst>
          </p:cNvPr>
          <p:cNvCxnSpPr>
            <a:cxnSpLocks/>
          </p:cNvCxnSpPr>
          <p:nvPr/>
        </p:nvCxnSpPr>
        <p:spPr>
          <a:xfrm flipH="1">
            <a:off x="4978331" y="1971565"/>
            <a:ext cx="759082" cy="312396"/>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E7737E97-C15E-A212-C05C-BAB87EB96D20}"/>
              </a:ext>
            </a:extLst>
          </p:cNvPr>
          <p:cNvSpPr txBox="1"/>
          <p:nvPr/>
        </p:nvSpPr>
        <p:spPr>
          <a:xfrm>
            <a:off x="5785293" y="1682778"/>
            <a:ext cx="29312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Not very accurate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4" name="直線單箭頭接點 13">
            <a:extLst>
              <a:ext uri="{FF2B5EF4-FFF2-40B4-BE49-F238E27FC236}">
                <a16:creationId xmlns:a16="http://schemas.microsoft.com/office/drawing/2014/main" id="{1861CBBB-295E-7335-7FB5-99A5632510FC}"/>
              </a:ext>
            </a:extLst>
          </p:cNvPr>
          <p:cNvCxnSpPr>
            <a:cxnSpLocks/>
          </p:cNvCxnSpPr>
          <p:nvPr/>
        </p:nvCxnSpPr>
        <p:spPr>
          <a:xfrm flipH="1" flipV="1">
            <a:off x="5785293" y="2766956"/>
            <a:ext cx="926403" cy="548838"/>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6F5C4595-4B98-2407-CBC9-21C69DF5CE6F}"/>
              </a:ext>
            </a:extLst>
          </p:cNvPr>
          <p:cNvSpPr txBox="1"/>
          <p:nvPr/>
        </p:nvSpPr>
        <p:spPr>
          <a:xfrm>
            <a:off x="6781072" y="3008341"/>
            <a:ext cx="29312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Correct JSON format</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文字方塊 23">
            <a:extLst>
              <a:ext uri="{FF2B5EF4-FFF2-40B4-BE49-F238E27FC236}">
                <a16:creationId xmlns:a16="http://schemas.microsoft.com/office/drawing/2014/main" id="{1ED028C2-E9C1-EBB6-D267-0B9BC690270B}"/>
              </a:ext>
            </a:extLst>
          </p:cNvPr>
          <p:cNvSpPr txBox="1"/>
          <p:nvPr/>
        </p:nvSpPr>
        <p:spPr>
          <a:xfrm>
            <a:off x="6271057" y="3706919"/>
            <a:ext cx="567329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highlight>
                  <a:srgbClr val="FFFFFF"/>
                </a:highlight>
                <a:uLnTx/>
                <a:uFillTx/>
                <a:latin typeface="Calibri" panose="020F0502020204030204"/>
                <a:ea typeface="新細明體" panose="02020500000000000000" pitchFamily="18" charset="-120"/>
                <a:cs typeface="+mn-cs"/>
              </a:rPr>
              <a:t>No data related to the JSON format was used in the fine-tuning speech tasks.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9D807557-D533-AD8D-31D4-768FC4580508}"/>
              </a:ext>
            </a:extLst>
          </p:cNvPr>
          <p:cNvSpPr txBox="1"/>
          <p:nvPr/>
        </p:nvSpPr>
        <p:spPr>
          <a:xfrm>
            <a:off x="6271058" y="4549409"/>
            <a:ext cx="544132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This is the original capability of the text LLM.</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5" name="圖片 4" descr="一張含有 草, 人員, 戶外, 人的臉孔 的圖片&#10;&#10;自動產生的描述">
            <a:extLst>
              <a:ext uri="{FF2B5EF4-FFF2-40B4-BE49-F238E27FC236}">
                <a16:creationId xmlns:a16="http://schemas.microsoft.com/office/drawing/2014/main" id="{3032137D-68EF-F570-FEB6-C287F935A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7917" y="522048"/>
            <a:ext cx="1009639" cy="1067664"/>
          </a:xfrm>
          <a:prstGeom prst="rect">
            <a:avLst/>
          </a:prstGeom>
        </p:spPr>
      </p:pic>
    </p:spTree>
    <p:extLst>
      <p:ext uri="{BB962C8B-B14F-4D97-AF65-F5344CB8AC3E}">
        <p14:creationId xmlns:p14="http://schemas.microsoft.com/office/powerpoint/2010/main" val="22750767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7" grpId="0"/>
      <p:bldP spid="9" grpId="0"/>
      <p:bldP spid="23" grpId="0"/>
      <p:bldP spid="24"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529395-04C3-058D-34B9-10DC3A70AA2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實際案例：教文字模型聽聲音</a:t>
            </a:r>
            <a:endParaRPr lang="zh-TW" altLang="en-US" dirty="0"/>
          </a:p>
        </p:txBody>
      </p:sp>
      <p:sp>
        <p:nvSpPr>
          <p:cNvPr id="4" name="文字方塊 3">
            <a:extLst>
              <a:ext uri="{FF2B5EF4-FFF2-40B4-BE49-F238E27FC236}">
                <a16:creationId xmlns:a16="http://schemas.microsoft.com/office/drawing/2014/main" id="{D7827D00-58F7-B53A-8153-0F6F18DF4626}"/>
              </a:ext>
            </a:extLst>
          </p:cNvPr>
          <p:cNvSpPr txBox="1"/>
          <p:nvPr/>
        </p:nvSpPr>
        <p:spPr>
          <a:xfrm>
            <a:off x="7232626" y="115869"/>
            <a:ext cx="49593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Real examples provided by Ke-Han Lu  </a:t>
            </a:r>
          </a:p>
        </p:txBody>
      </p:sp>
      <p:sp>
        <p:nvSpPr>
          <p:cNvPr id="10" name="矩形: 圓角 9">
            <a:extLst>
              <a:ext uri="{FF2B5EF4-FFF2-40B4-BE49-F238E27FC236}">
                <a16:creationId xmlns:a16="http://schemas.microsoft.com/office/drawing/2014/main" id="{D06C6DA9-D3C8-F080-B9E6-9A01681220F8}"/>
              </a:ext>
            </a:extLst>
          </p:cNvPr>
          <p:cNvSpPr/>
          <p:nvPr/>
        </p:nvSpPr>
        <p:spPr>
          <a:xfrm>
            <a:off x="479613" y="3494430"/>
            <a:ext cx="5257800"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F4FC1DFD-B46B-D35E-B311-6001A8B6C3A5}"/>
              </a:ext>
            </a:extLst>
          </p:cNvPr>
          <p:cNvSpPr txBox="1"/>
          <p:nvPr/>
        </p:nvSpPr>
        <p:spPr>
          <a:xfrm>
            <a:off x="3150723" y="4969979"/>
            <a:ext cx="254994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3" name="直線單箭頭接點 12">
            <a:extLst>
              <a:ext uri="{FF2B5EF4-FFF2-40B4-BE49-F238E27FC236}">
                <a16:creationId xmlns:a16="http://schemas.microsoft.com/office/drawing/2014/main" id="{98453467-D871-DCA7-2CCD-E70C6BCCCD8D}"/>
              </a:ext>
            </a:extLst>
          </p:cNvPr>
          <p:cNvCxnSpPr>
            <a:cxnSpLocks/>
          </p:cNvCxnSpPr>
          <p:nvPr/>
        </p:nvCxnSpPr>
        <p:spPr>
          <a:xfrm flipV="1">
            <a:off x="1702336" y="4426652"/>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圓角 15">
            <a:extLst>
              <a:ext uri="{FF2B5EF4-FFF2-40B4-BE49-F238E27FC236}">
                <a16:creationId xmlns:a16="http://schemas.microsoft.com/office/drawing/2014/main" id="{34D3A1BB-8304-F8D3-81F1-D13005483412}"/>
              </a:ext>
            </a:extLst>
          </p:cNvPr>
          <p:cNvSpPr/>
          <p:nvPr/>
        </p:nvSpPr>
        <p:spPr>
          <a:xfrm>
            <a:off x="654669" y="3636321"/>
            <a:ext cx="1697984" cy="523220"/>
          </a:xfrm>
          <a:prstGeom prst="roundRect">
            <a:avLst/>
          </a:prstGeom>
          <a:solidFill>
            <a:schemeClr val="accent4">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Adapter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18" name="群組 17">
            <a:extLst>
              <a:ext uri="{FF2B5EF4-FFF2-40B4-BE49-F238E27FC236}">
                <a16:creationId xmlns:a16="http://schemas.microsoft.com/office/drawing/2014/main" id="{8CAB0BA5-CD3A-30B4-67DB-E70A5A397F9F}"/>
              </a:ext>
            </a:extLst>
          </p:cNvPr>
          <p:cNvGrpSpPr/>
          <p:nvPr/>
        </p:nvGrpSpPr>
        <p:grpSpPr>
          <a:xfrm>
            <a:off x="427927" y="4798576"/>
            <a:ext cx="2714583" cy="800588"/>
            <a:chOff x="393073" y="5022255"/>
            <a:chExt cx="2117030" cy="878286"/>
          </a:xfrm>
        </p:grpSpPr>
        <p:pic>
          <p:nvPicPr>
            <p:cNvPr id="19"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D475807D-3FB7-F800-BC80-0F970ACC7798}"/>
                </a:ext>
              </a:extLst>
            </p:cNvPr>
            <p:cNvPicPr preferRelativeResize="0"/>
            <p:nvPr/>
          </p:nvPicPr>
          <p:blipFill rotWithShape="1">
            <a:blip r:embed="rId3">
              <a:alphaModFix/>
              <a:duotone>
                <a:schemeClr val="accent6">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20"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6A1DDC62-EC29-9DED-C7BB-65A5FC94A648}"/>
                </a:ext>
              </a:extLst>
            </p:cNvPr>
            <p:cNvPicPr preferRelativeResize="0"/>
            <p:nvPr/>
          </p:nvPicPr>
          <p:blipFill rotWithShape="1">
            <a:blip r:embed="rId3">
              <a:alphaModFix/>
              <a:duotone>
                <a:schemeClr val="accent6">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21" name="文字方塊 20">
            <a:extLst>
              <a:ext uri="{FF2B5EF4-FFF2-40B4-BE49-F238E27FC236}">
                <a16:creationId xmlns:a16="http://schemas.microsoft.com/office/drawing/2014/main" id="{DF5CB542-6A3E-1E4A-B1A8-C15C1B86527A}"/>
              </a:ext>
            </a:extLst>
          </p:cNvPr>
          <p:cNvSpPr txBox="1"/>
          <p:nvPr/>
        </p:nvSpPr>
        <p:spPr>
          <a:xfrm>
            <a:off x="2170902" y="3673168"/>
            <a:ext cx="27051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LLaMA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2" name="直線單箭頭接點 21">
            <a:extLst>
              <a:ext uri="{FF2B5EF4-FFF2-40B4-BE49-F238E27FC236}">
                <a16:creationId xmlns:a16="http://schemas.microsoft.com/office/drawing/2014/main" id="{7773ECEA-F3E1-687D-35C0-F3C818376B04}"/>
              </a:ext>
            </a:extLst>
          </p:cNvPr>
          <p:cNvCxnSpPr>
            <a:cxnSpLocks/>
          </p:cNvCxnSpPr>
          <p:nvPr/>
        </p:nvCxnSpPr>
        <p:spPr>
          <a:xfrm flipV="1">
            <a:off x="4497271" y="2752108"/>
            <a:ext cx="0" cy="6632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C5B883D7-33A9-4B1A-DD91-AA3199121AC7}"/>
              </a:ext>
            </a:extLst>
          </p:cNvPr>
          <p:cNvSpPr txBox="1"/>
          <p:nvPr/>
        </p:nvSpPr>
        <p:spPr>
          <a:xfrm>
            <a:off x="838200" y="5734874"/>
            <a:ext cx="1095935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Text Instruction: What is the emotion of the speaker? Answer the question with JSON format (use "answer" as key).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6" name="直線單箭頭接點 25">
            <a:extLst>
              <a:ext uri="{FF2B5EF4-FFF2-40B4-BE49-F238E27FC236}">
                <a16:creationId xmlns:a16="http://schemas.microsoft.com/office/drawing/2014/main" id="{A8D0AEBD-FB56-7B34-A5FE-DB54819BCEB1}"/>
              </a:ext>
            </a:extLst>
          </p:cNvPr>
          <p:cNvCxnSpPr>
            <a:cxnSpLocks/>
          </p:cNvCxnSpPr>
          <p:nvPr/>
        </p:nvCxnSpPr>
        <p:spPr>
          <a:xfrm flipV="1">
            <a:off x="4482332" y="4426651"/>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2D37B6BA-65E3-2917-6BD6-779553033805}"/>
              </a:ext>
            </a:extLst>
          </p:cNvPr>
          <p:cNvSpPr txBox="1"/>
          <p:nvPr/>
        </p:nvSpPr>
        <p:spPr>
          <a:xfrm>
            <a:off x="1503661" y="2250924"/>
            <a:ext cx="49593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{\n\"answer\": \"curiosity\"\n}</a:t>
            </a:r>
          </a:p>
        </p:txBody>
      </p:sp>
      <p:sp>
        <p:nvSpPr>
          <p:cNvPr id="29" name="矩形: 圓角 28">
            <a:extLst>
              <a:ext uri="{FF2B5EF4-FFF2-40B4-BE49-F238E27FC236}">
                <a16:creationId xmlns:a16="http://schemas.microsoft.com/office/drawing/2014/main" id="{7B9015B1-CDB5-8757-45A1-3369CBD268B4}"/>
              </a:ext>
            </a:extLst>
          </p:cNvPr>
          <p:cNvSpPr/>
          <p:nvPr/>
        </p:nvSpPr>
        <p:spPr>
          <a:xfrm>
            <a:off x="6571528" y="3508815"/>
            <a:ext cx="5257800" cy="807002"/>
          </a:xfrm>
          <a:prstGeom prst="roundRect">
            <a:avLst/>
          </a:prstGeom>
          <a:solidFill>
            <a:schemeClr val="accent6">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文字方塊 29">
            <a:extLst>
              <a:ext uri="{FF2B5EF4-FFF2-40B4-BE49-F238E27FC236}">
                <a16:creationId xmlns:a16="http://schemas.microsoft.com/office/drawing/2014/main" id="{5B074190-B0A6-1988-4470-68076C3042A0}"/>
              </a:ext>
            </a:extLst>
          </p:cNvPr>
          <p:cNvSpPr txBox="1"/>
          <p:nvPr/>
        </p:nvSpPr>
        <p:spPr>
          <a:xfrm>
            <a:off x="9242638" y="4984364"/>
            <a:ext cx="2549943"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Text Instruction</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1" name="直線單箭頭接點 30">
            <a:extLst>
              <a:ext uri="{FF2B5EF4-FFF2-40B4-BE49-F238E27FC236}">
                <a16:creationId xmlns:a16="http://schemas.microsoft.com/office/drawing/2014/main" id="{19443EE1-A479-601E-D021-15D0D110CEEE}"/>
              </a:ext>
            </a:extLst>
          </p:cNvPr>
          <p:cNvCxnSpPr>
            <a:cxnSpLocks/>
          </p:cNvCxnSpPr>
          <p:nvPr/>
        </p:nvCxnSpPr>
        <p:spPr>
          <a:xfrm flipV="1">
            <a:off x="7794251" y="4441037"/>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30C3149C-78CF-488B-95D7-6ADB829E92FB}"/>
              </a:ext>
            </a:extLst>
          </p:cNvPr>
          <p:cNvSpPr/>
          <p:nvPr/>
        </p:nvSpPr>
        <p:spPr>
          <a:xfrm>
            <a:off x="6746584" y="3650706"/>
            <a:ext cx="1697984" cy="523220"/>
          </a:xfrm>
          <a:prstGeom prst="roundRect">
            <a:avLst/>
          </a:prstGeom>
          <a:solidFill>
            <a:schemeClr val="accent4">
              <a:lumMod val="20000"/>
              <a:lumOff val="80000"/>
            </a:schemeClr>
          </a:solidFill>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Adapter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33" name="群組 32">
            <a:extLst>
              <a:ext uri="{FF2B5EF4-FFF2-40B4-BE49-F238E27FC236}">
                <a16:creationId xmlns:a16="http://schemas.microsoft.com/office/drawing/2014/main" id="{1ABF73BA-1F54-91E7-47E8-D23D21BFC709}"/>
              </a:ext>
            </a:extLst>
          </p:cNvPr>
          <p:cNvGrpSpPr/>
          <p:nvPr/>
        </p:nvGrpSpPr>
        <p:grpSpPr>
          <a:xfrm>
            <a:off x="6519842" y="4812961"/>
            <a:ext cx="2714583" cy="800588"/>
            <a:chOff x="393073" y="5022255"/>
            <a:chExt cx="2117030" cy="878286"/>
          </a:xfrm>
        </p:grpSpPr>
        <p:pic>
          <p:nvPicPr>
            <p:cNvPr id="34" name="Google Shape;3429;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3F2A5D1A-0109-F8A7-605D-506D5AA14FA1}"/>
                </a:ext>
              </a:extLst>
            </p:cNvPr>
            <p:cNvPicPr preferRelativeResize="0"/>
            <p:nvPr/>
          </p:nvPicPr>
          <p:blipFill rotWithShape="1">
            <a:blip r:embed="rId3">
              <a:alphaModFix/>
              <a:duotone>
                <a:schemeClr val="accent6">
                  <a:shade val="45000"/>
                  <a:satMod val="135000"/>
                </a:schemeClr>
                <a:prstClr val="white"/>
              </a:duotone>
            </a:blip>
            <a:srcRect l="39924" t="74586" r="38724" b="15732"/>
            <a:stretch/>
          </p:blipFill>
          <p:spPr>
            <a:xfrm>
              <a:off x="393073" y="5022255"/>
              <a:ext cx="1347649" cy="809022"/>
            </a:xfrm>
            <a:prstGeom prst="rect">
              <a:avLst/>
            </a:prstGeom>
            <a:noFill/>
            <a:ln>
              <a:noFill/>
            </a:ln>
          </p:spPr>
        </p:pic>
        <p:pic>
          <p:nvPicPr>
            <p:cNvPr id="35" name="Google Shape;3430;p293" descr="https://lh3.googleusercontent.com/ErsprmYcrgXkAxt8GddRWWqvLg_rDp2yFTkxcS8T0t7xlWULZHifO-__ODwkQYArchxRaJCYFk8bS2rkx2dUceEB0bnIfswMqnR3V2ZMms8Or9J82k2r23hQnYEACGdvbHQmIFKU220">
              <a:extLst>
                <a:ext uri="{FF2B5EF4-FFF2-40B4-BE49-F238E27FC236}">
                  <a16:creationId xmlns:a16="http://schemas.microsoft.com/office/drawing/2014/main" id="{BFF8821B-60AA-F4CC-CC22-F8B131B6EE30}"/>
                </a:ext>
              </a:extLst>
            </p:cNvPr>
            <p:cNvPicPr preferRelativeResize="0"/>
            <p:nvPr/>
          </p:nvPicPr>
          <p:blipFill rotWithShape="1">
            <a:blip r:embed="rId3">
              <a:alphaModFix/>
              <a:duotone>
                <a:schemeClr val="accent6">
                  <a:shade val="45000"/>
                  <a:satMod val="135000"/>
                </a:schemeClr>
                <a:prstClr val="white"/>
              </a:duotone>
            </a:blip>
            <a:srcRect l="35083" t="84591" r="35071" b="1174"/>
            <a:stretch/>
          </p:blipFill>
          <p:spPr>
            <a:xfrm>
              <a:off x="1576011" y="5095308"/>
              <a:ext cx="934092" cy="805233"/>
            </a:xfrm>
            <a:prstGeom prst="rect">
              <a:avLst/>
            </a:prstGeom>
            <a:noFill/>
            <a:ln>
              <a:noFill/>
            </a:ln>
          </p:spPr>
        </p:pic>
      </p:grpSp>
      <p:sp>
        <p:nvSpPr>
          <p:cNvPr id="36" name="文字方塊 35">
            <a:extLst>
              <a:ext uri="{FF2B5EF4-FFF2-40B4-BE49-F238E27FC236}">
                <a16:creationId xmlns:a16="http://schemas.microsoft.com/office/drawing/2014/main" id="{25DD1E8F-8B15-2E33-DA82-3894A97CBAB7}"/>
              </a:ext>
            </a:extLst>
          </p:cNvPr>
          <p:cNvSpPr txBox="1"/>
          <p:nvPr/>
        </p:nvSpPr>
        <p:spPr>
          <a:xfrm>
            <a:off x="8262817" y="3687553"/>
            <a:ext cx="27051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LLaMA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7" name="直線單箭頭接點 36">
            <a:extLst>
              <a:ext uri="{FF2B5EF4-FFF2-40B4-BE49-F238E27FC236}">
                <a16:creationId xmlns:a16="http://schemas.microsoft.com/office/drawing/2014/main" id="{6CE8F913-6BB1-606C-7550-D133A5A52969}"/>
              </a:ext>
            </a:extLst>
          </p:cNvPr>
          <p:cNvCxnSpPr>
            <a:cxnSpLocks/>
          </p:cNvCxnSpPr>
          <p:nvPr/>
        </p:nvCxnSpPr>
        <p:spPr>
          <a:xfrm flipV="1">
            <a:off x="10589186" y="2766493"/>
            <a:ext cx="0" cy="66328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BEADDF62-610C-C2E4-4850-BF01114DC3C8}"/>
              </a:ext>
            </a:extLst>
          </p:cNvPr>
          <p:cNvCxnSpPr>
            <a:cxnSpLocks/>
          </p:cNvCxnSpPr>
          <p:nvPr/>
        </p:nvCxnSpPr>
        <p:spPr>
          <a:xfrm flipV="1">
            <a:off x="10574247" y="4441036"/>
            <a:ext cx="0" cy="5335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DCA66F9C-4442-908A-1978-A060BB03C803}"/>
              </a:ext>
            </a:extLst>
          </p:cNvPr>
          <p:cNvSpPr txBox="1"/>
          <p:nvPr/>
        </p:nvSpPr>
        <p:spPr>
          <a:xfrm>
            <a:off x="8208652" y="2316499"/>
            <a:ext cx="495937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answer: neutral</a:t>
            </a:r>
          </a:p>
        </p:txBody>
      </p:sp>
      <p:pic>
        <p:nvPicPr>
          <p:cNvPr id="44" name="Picture 4">
            <a:extLst>
              <a:ext uri="{FF2B5EF4-FFF2-40B4-BE49-F238E27FC236}">
                <a16:creationId xmlns:a16="http://schemas.microsoft.com/office/drawing/2014/main" id="{9DD4252B-125F-0B4E-3899-DD02C5477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054" y="3098135"/>
            <a:ext cx="729025" cy="729025"/>
          </a:xfrm>
          <a:prstGeom prst="rect">
            <a:avLst/>
          </a:prstGeom>
          <a:noFill/>
          <a:extLst>
            <a:ext uri="{909E8E84-426E-40DD-AFC4-6F175D3DCCD1}">
              <a14:hiddenFill xmlns:a14="http://schemas.microsoft.com/office/drawing/2010/main">
                <a:solidFill>
                  <a:srgbClr val="FFFFFF"/>
                </a:solidFill>
              </a14:hiddenFill>
            </a:ext>
          </a:extLst>
        </p:spPr>
      </p:pic>
      <p:sp>
        <p:nvSpPr>
          <p:cNvPr id="45" name="箭號: 向右 44">
            <a:extLst>
              <a:ext uri="{FF2B5EF4-FFF2-40B4-BE49-F238E27FC236}">
                <a16:creationId xmlns:a16="http://schemas.microsoft.com/office/drawing/2014/main" id="{227B116E-7F22-16B6-25D1-8CCE3BE421BA}"/>
              </a:ext>
            </a:extLst>
          </p:cNvPr>
          <p:cNvSpPr/>
          <p:nvPr/>
        </p:nvSpPr>
        <p:spPr>
          <a:xfrm>
            <a:off x="5873541" y="3377381"/>
            <a:ext cx="589830" cy="89955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1D994105-00EC-14FE-73F8-28F1481E57C1}"/>
              </a:ext>
            </a:extLst>
          </p:cNvPr>
          <p:cNvSpPr txBox="1"/>
          <p:nvPr/>
        </p:nvSpPr>
        <p:spPr>
          <a:xfrm>
            <a:off x="427927" y="1561894"/>
            <a:ext cx="5616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Fine-tuning on 23 speech tasks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D2EAA61B-86CF-959E-64EC-769B2AAAA071}"/>
              </a:ext>
            </a:extLst>
          </p:cNvPr>
          <p:cNvSpPr txBox="1"/>
          <p:nvPr/>
        </p:nvSpPr>
        <p:spPr>
          <a:xfrm>
            <a:off x="6519842" y="2922985"/>
            <a:ext cx="31779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r>
              <a:rPr kumimoji="0" lang="en-US" altLang="zh-TW" sz="2800" b="1" i="0" u="none" strike="noStrike" kern="1200" cap="none" spc="0" normalizeH="0" baseline="30000" noProof="0" dirty="0">
                <a:ln>
                  <a:noFill/>
                </a:ln>
                <a:solidFill>
                  <a:prstClr val="black"/>
                </a:solidFill>
                <a:effectLst/>
                <a:uLnTx/>
                <a:uFillTx/>
                <a:latin typeface="Calibri" panose="020F0502020204030204"/>
                <a:ea typeface="新細明體" panose="02020500000000000000" pitchFamily="18" charset="-120"/>
                <a:cs typeface="+mn-cs"/>
              </a:rPr>
              <a:t>rd </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Epoch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F9A5A13B-FBA2-2196-F0AB-06494DE8513A}"/>
              </a:ext>
            </a:extLst>
          </p:cNvPr>
          <p:cNvSpPr txBox="1"/>
          <p:nvPr/>
        </p:nvSpPr>
        <p:spPr>
          <a:xfrm>
            <a:off x="510942" y="2892173"/>
            <a:ext cx="31779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r>
              <a:rPr kumimoji="0" lang="en-US" altLang="zh-TW" sz="2800" b="1" i="0" u="none" strike="noStrike" kern="1200" cap="none" spc="0" normalizeH="0" baseline="30000" noProof="0" dirty="0">
                <a:ln>
                  <a:noFill/>
                </a:ln>
                <a:solidFill>
                  <a:prstClr val="black"/>
                </a:solidFill>
                <a:effectLst/>
                <a:uLnTx/>
                <a:uFillTx/>
                <a:latin typeface="Calibri" panose="020F0502020204030204"/>
                <a:ea typeface="新細明體" panose="02020500000000000000" pitchFamily="18" charset="-120"/>
                <a:cs typeface="+mn-cs"/>
              </a:rPr>
              <a:t>st</a:t>
            </a: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Epoch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CD148C8F-E6BA-A498-3F15-D0BE837FBA44}"/>
              </a:ext>
            </a:extLst>
          </p:cNvPr>
          <p:cNvCxnSpPr>
            <a:cxnSpLocks/>
          </p:cNvCxnSpPr>
          <p:nvPr/>
        </p:nvCxnSpPr>
        <p:spPr>
          <a:xfrm>
            <a:off x="10342060" y="1938528"/>
            <a:ext cx="813620" cy="439308"/>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7085ADC1-9F5E-C60D-081A-8AEB74FD55A8}"/>
              </a:ext>
            </a:extLst>
          </p:cNvPr>
          <p:cNvSpPr txBox="1"/>
          <p:nvPr/>
        </p:nvSpPr>
        <p:spPr>
          <a:xfrm>
            <a:off x="8898087" y="1482328"/>
            <a:ext cx="29312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More accurate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23" name="群組 22">
            <a:extLst>
              <a:ext uri="{FF2B5EF4-FFF2-40B4-BE49-F238E27FC236}">
                <a16:creationId xmlns:a16="http://schemas.microsoft.com/office/drawing/2014/main" id="{B81FE36C-2E43-2A3A-CA6E-BEBAC8DC7B98}"/>
              </a:ext>
            </a:extLst>
          </p:cNvPr>
          <p:cNvGrpSpPr/>
          <p:nvPr/>
        </p:nvGrpSpPr>
        <p:grpSpPr>
          <a:xfrm>
            <a:off x="6573666" y="1866644"/>
            <a:ext cx="3018578" cy="830997"/>
            <a:chOff x="6573666" y="1866644"/>
            <a:chExt cx="3018578" cy="830997"/>
          </a:xfrm>
        </p:grpSpPr>
        <p:cxnSp>
          <p:nvCxnSpPr>
            <p:cNvPr id="14" name="直線單箭頭接點 13">
              <a:extLst>
                <a:ext uri="{FF2B5EF4-FFF2-40B4-BE49-F238E27FC236}">
                  <a16:creationId xmlns:a16="http://schemas.microsoft.com/office/drawing/2014/main" id="{4D94371D-0348-1138-1FAA-8B42A275D84E}"/>
                </a:ext>
              </a:extLst>
            </p:cNvPr>
            <p:cNvCxnSpPr>
              <a:cxnSpLocks/>
            </p:cNvCxnSpPr>
            <p:nvPr/>
          </p:nvCxnSpPr>
          <p:spPr>
            <a:xfrm>
              <a:off x="8932071" y="2342185"/>
              <a:ext cx="660173" cy="22607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865ED313-1181-4F59-0DF0-11B234D2DE18}"/>
                </a:ext>
              </a:extLst>
            </p:cNvPr>
            <p:cNvSpPr txBox="1"/>
            <p:nvPr/>
          </p:nvSpPr>
          <p:spPr>
            <a:xfrm>
              <a:off x="6573666" y="1866644"/>
              <a:ext cx="259767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1F1F1F"/>
                  </a:solidFill>
                  <a:effectLst/>
                  <a:highlight>
                    <a:srgbClr val="FFFFFF"/>
                  </a:highlight>
                  <a:uLnTx/>
                  <a:uFillTx/>
                  <a:latin typeface="Google Sans"/>
                  <a:ea typeface="新細明體" panose="02020500000000000000" pitchFamily="18" charset="-120"/>
                  <a:cs typeface="+mn-cs"/>
                </a:rPr>
                <a:t>Cannot follow the instruction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Tree>
    <p:extLst>
      <p:ext uri="{BB962C8B-B14F-4D97-AF65-F5344CB8AC3E}">
        <p14:creationId xmlns:p14="http://schemas.microsoft.com/office/powerpoint/2010/main" val="17842808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32A4E8E-C859-E26A-4A92-32700FAC3D78}"/>
              </a:ext>
            </a:extLst>
          </p:cNvPr>
          <p:cNvSpPr txBox="1"/>
          <p:nvPr/>
        </p:nvSpPr>
        <p:spPr>
          <a:xfrm>
            <a:off x="377206" y="5820948"/>
            <a:ext cx="271621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Ke-Han Lu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NVIDIA researchers  </a:t>
            </a:r>
          </a:p>
        </p:txBody>
      </p:sp>
      <p:pic>
        <p:nvPicPr>
          <p:cNvPr id="5" name="圖片 4" descr="一張含有 草, 人員, 戶外, 人的臉孔 的圖片&#10;&#10;自動產生的描述">
            <a:extLst>
              <a:ext uri="{FF2B5EF4-FFF2-40B4-BE49-F238E27FC236}">
                <a16:creationId xmlns:a16="http://schemas.microsoft.com/office/drawing/2014/main" id="{9EF7199D-62AC-E94B-8E85-F4D344B63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48" y="4357395"/>
            <a:ext cx="1384012" cy="1463553"/>
          </a:xfrm>
          <a:prstGeom prst="rect">
            <a:avLst/>
          </a:prstGeom>
        </p:spPr>
      </p:pic>
      <p:pic>
        <p:nvPicPr>
          <p:cNvPr id="7" name="圖片 6">
            <a:extLst>
              <a:ext uri="{FF2B5EF4-FFF2-40B4-BE49-F238E27FC236}">
                <a16:creationId xmlns:a16="http://schemas.microsoft.com/office/drawing/2014/main" id="{94E3D30C-8C13-1F5E-4CF5-E5ACBFEE9AB4}"/>
              </a:ext>
            </a:extLst>
          </p:cNvPr>
          <p:cNvPicPr>
            <a:picLocks noChangeAspect="1"/>
          </p:cNvPicPr>
          <p:nvPr/>
        </p:nvPicPr>
        <p:blipFill>
          <a:blip r:embed="rId4"/>
          <a:stretch>
            <a:fillRect/>
          </a:stretch>
        </p:blipFill>
        <p:spPr>
          <a:xfrm>
            <a:off x="3967636" y="613419"/>
            <a:ext cx="7889620" cy="2065773"/>
          </a:xfrm>
          <a:prstGeom prst="rect">
            <a:avLst/>
          </a:prstGeom>
        </p:spPr>
      </p:pic>
      <p:pic>
        <p:nvPicPr>
          <p:cNvPr id="9" name="圖片 8">
            <a:extLst>
              <a:ext uri="{FF2B5EF4-FFF2-40B4-BE49-F238E27FC236}">
                <a16:creationId xmlns:a16="http://schemas.microsoft.com/office/drawing/2014/main" id="{4B65363B-D767-E773-7FFD-D147F82853FF}"/>
              </a:ext>
            </a:extLst>
          </p:cNvPr>
          <p:cNvPicPr>
            <a:picLocks noChangeAspect="1"/>
          </p:cNvPicPr>
          <p:nvPr/>
        </p:nvPicPr>
        <p:blipFill>
          <a:blip r:embed="rId5"/>
          <a:stretch>
            <a:fillRect/>
          </a:stretch>
        </p:blipFill>
        <p:spPr>
          <a:xfrm>
            <a:off x="3967636" y="2978209"/>
            <a:ext cx="7820695" cy="1541794"/>
          </a:xfrm>
          <a:prstGeom prst="rect">
            <a:avLst/>
          </a:prstGeom>
        </p:spPr>
      </p:pic>
      <p:sp>
        <p:nvSpPr>
          <p:cNvPr id="29" name="文字方塊 28">
            <a:extLst>
              <a:ext uri="{FF2B5EF4-FFF2-40B4-BE49-F238E27FC236}">
                <a16:creationId xmlns:a16="http://schemas.microsoft.com/office/drawing/2014/main" id="{0C1F3497-A881-2FE9-1094-B3408A38257B}"/>
              </a:ext>
            </a:extLst>
          </p:cNvPr>
          <p:cNvSpPr txBox="1"/>
          <p:nvPr/>
        </p:nvSpPr>
        <p:spPr>
          <a:xfrm>
            <a:off x="211669" y="71271"/>
            <a:ext cx="726311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sng" strike="noStrike" kern="1200" cap="none" spc="0" normalizeH="0" baseline="0" noProof="0" dirty="0" err="1">
                <a:ln>
                  <a:noFill/>
                </a:ln>
                <a:solidFill>
                  <a:srgbClr val="000000"/>
                </a:solidFill>
                <a:effectLst/>
                <a:uLnTx/>
                <a:uFillTx/>
                <a:latin typeface="Lucida Grande"/>
                <a:ea typeface="新細明體" panose="02020500000000000000" pitchFamily="18" charset="-120"/>
                <a:cs typeface="+mn-cs"/>
              </a:rPr>
              <a:t>DeSTA</a:t>
            </a:r>
            <a:r>
              <a:rPr kumimoji="0" lang="en-US" altLang="zh-TW" sz="2400" b="1" i="0" u="sng" strike="noStrike" kern="1200" cap="none" spc="0" normalizeH="0" baseline="0" noProof="0" dirty="0">
                <a:ln>
                  <a:noFill/>
                </a:ln>
                <a:solidFill>
                  <a:srgbClr val="000000"/>
                </a:solidFill>
                <a:effectLst/>
                <a:uLnTx/>
                <a:uFillTx/>
                <a:latin typeface="Lucida Grande"/>
                <a:ea typeface="新細明體" panose="02020500000000000000" pitchFamily="18" charset="-120"/>
                <a:cs typeface="+mn-cs"/>
              </a:rPr>
              <a:t> (Descriptive Speech-Text Alignment)</a:t>
            </a:r>
            <a:endParaRPr kumimoji="0" lang="zh-TW" altLang="en-US" sz="24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3" name="圖片 2">
            <a:extLst>
              <a:ext uri="{FF2B5EF4-FFF2-40B4-BE49-F238E27FC236}">
                <a16:creationId xmlns:a16="http://schemas.microsoft.com/office/drawing/2014/main" id="{0A2F5592-4C9C-4136-45B4-102E8AEB99A4}"/>
              </a:ext>
            </a:extLst>
          </p:cNvPr>
          <p:cNvPicPr>
            <a:picLocks noChangeAspect="1"/>
          </p:cNvPicPr>
          <p:nvPr/>
        </p:nvPicPr>
        <p:blipFill>
          <a:blip r:embed="rId6"/>
          <a:stretch>
            <a:fillRect/>
          </a:stretch>
        </p:blipFill>
        <p:spPr>
          <a:xfrm>
            <a:off x="3925173" y="4825450"/>
            <a:ext cx="7889621" cy="1696172"/>
          </a:xfrm>
          <a:prstGeom prst="rect">
            <a:avLst/>
          </a:prstGeom>
        </p:spPr>
      </p:pic>
      <p:sp>
        <p:nvSpPr>
          <p:cNvPr id="8" name="文字方塊 7">
            <a:extLst>
              <a:ext uri="{FF2B5EF4-FFF2-40B4-BE49-F238E27FC236}">
                <a16:creationId xmlns:a16="http://schemas.microsoft.com/office/drawing/2014/main" id="{ECEA6154-DC3E-A9CC-287C-05B31833A7E6}"/>
              </a:ext>
            </a:extLst>
          </p:cNvPr>
          <p:cNvSpPr txBox="1"/>
          <p:nvPr/>
        </p:nvSpPr>
        <p:spPr>
          <a:xfrm>
            <a:off x="377206" y="796449"/>
            <a:ext cx="359043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https://arxiv.org/abs/2406.18871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https://arxiv.org/abs/2409.20007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https://arxiv.org/abs/2507.02768</a:t>
            </a:r>
          </a:p>
        </p:txBody>
      </p:sp>
    </p:spTree>
    <p:extLst>
      <p:ext uri="{BB962C8B-B14F-4D97-AF65-F5344CB8AC3E}">
        <p14:creationId xmlns:p14="http://schemas.microsoft.com/office/powerpoint/2010/main" val="2669434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A2EA38-F4C3-459C-E2F5-7D18CC3AE3F2}"/>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沒有做到 </a:t>
            </a:r>
            <a:r>
              <a:rPr lang="en-US" altLang="zh-TW" dirty="0"/>
              <a:t>Locality — Catastrophic Forgetting </a:t>
            </a:r>
            <a:endParaRPr lang="zh-TW" altLang="en-US" dirty="0"/>
          </a:p>
        </p:txBody>
      </p:sp>
      <p:pic>
        <p:nvPicPr>
          <p:cNvPr id="4" name="內容版面配置區 4">
            <a:extLst>
              <a:ext uri="{FF2B5EF4-FFF2-40B4-BE49-F238E27FC236}">
                <a16:creationId xmlns:a16="http://schemas.microsoft.com/office/drawing/2014/main" id="{16EC8E16-D5FF-6B96-5F32-A03DB8FAE63E}"/>
              </a:ext>
            </a:extLst>
          </p:cNvPr>
          <p:cNvPicPr>
            <a:picLocks noChangeAspect="1"/>
          </p:cNvPicPr>
          <p:nvPr/>
        </p:nvPicPr>
        <p:blipFill>
          <a:blip r:embed="rId3"/>
          <a:stretch>
            <a:fillRect/>
          </a:stretch>
        </p:blipFill>
        <p:spPr>
          <a:xfrm>
            <a:off x="1565257" y="1830696"/>
            <a:ext cx="3785413" cy="3785413"/>
          </a:xfrm>
          <a:prstGeom prst="rect">
            <a:avLst/>
          </a:prstGeom>
        </p:spPr>
      </p:pic>
      <p:sp>
        <p:nvSpPr>
          <p:cNvPr id="5" name="文字方塊 4">
            <a:extLst>
              <a:ext uri="{FF2B5EF4-FFF2-40B4-BE49-F238E27FC236}">
                <a16:creationId xmlns:a16="http://schemas.microsoft.com/office/drawing/2014/main" id="{8E846D89-FB68-13CB-BE05-3BE14393E3F5}"/>
              </a:ext>
            </a:extLst>
          </p:cNvPr>
          <p:cNvSpPr txBox="1"/>
          <p:nvPr/>
        </p:nvSpPr>
        <p:spPr>
          <a:xfrm>
            <a:off x="1565257" y="5713916"/>
            <a:ext cx="4216401"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如果說後訓練就是給</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人工智慧的大腦動手術</a:t>
            </a:r>
          </a:p>
        </p:txBody>
      </p:sp>
      <p:sp>
        <p:nvSpPr>
          <p:cNvPr id="6" name="文字方塊 5">
            <a:extLst>
              <a:ext uri="{FF2B5EF4-FFF2-40B4-BE49-F238E27FC236}">
                <a16:creationId xmlns:a16="http://schemas.microsoft.com/office/drawing/2014/main" id="{DA0C94A2-6BF3-557C-0DA5-FD93C2EB5323}"/>
              </a:ext>
            </a:extLst>
          </p:cNvPr>
          <p:cNvSpPr txBox="1"/>
          <p:nvPr/>
        </p:nvSpPr>
        <p:spPr>
          <a:xfrm>
            <a:off x="6269527" y="5713916"/>
            <a:ext cx="512119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Catastrophic forgetting </a:t>
            </a:r>
            <a:r>
              <a:rPr lang="zh-TW" altLang="en-US" sz="2800" dirty="0">
                <a:solidFill>
                  <a:prstClr val="black"/>
                </a:solidFill>
                <a:latin typeface="微軟正黑體" panose="020B0604030504040204" pitchFamily="34" charset="-120"/>
                <a:ea typeface="微軟正黑體" panose="020B0604030504040204" pitchFamily="34" charset="-120"/>
              </a:rPr>
              <a:t>就</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是「手術成功，病人卻死了」</a:t>
            </a:r>
          </a:p>
        </p:txBody>
      </p:sp>
      <p:pic>
        <p:nvPicPr>
          <p:cNvPr id="7" name="圖片 6">
            <a:extLst>
              <a:ext uri="{FF2B5EF4-FFF2-40B4-BE49-F238E27FC236}">
                <a16:creationId xmlns:a16="http://schemas.microsoft.com/office/drawing/2014/main" id="{CFBC0690-9BCE-87A3-FA5A-F9EE0FD6DD9D}"/>
              </a:ext>
            </a:extLst>
          </p:cNvPr>
          <p:cNvPicPr>
            <a:picLocks noChangeAspect="1"/>
          </p:cNvPicPr>
          <p:nvPr/>
        </p:nvPicPr>
        <p:blipFill>
          <a:blip r:embed="rId4"/>
          <a:stretch>
            <a:fillRect/>
          </a:stretch>
        </p:blipFill>
        <p:spPr>
          <a:xfrm>
            <a:off x="6321498" y="1809595"/>
            <a:ext cx="3785414" cy="3785414"/>
          </a:xfrm>
          <a:prstGeom prst="rect">
            <a:avLst/>
          </a:prstGeom>
        </p:spPr>
      </p:pic>
      <p:pic>
        <p:nvPicPr>
          <p:cNvPr id="8" name="Picture 2">
            <a:extLst>
              <a:ext uri="{FF2B5EF4-FFF2-40B4-BE49-F238E27FC236}">
                <a16:creationId xmlns:a16="http://schemas.microsoft.com/office/drawing/2014/main" id="{75E984FC-28F6-D5EA-2038-E7E04DD8D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9284" y="1262991"/>
            <a:ext cx="2295257" cy="2295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4761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DEF70E-D1D5-1DD4-A1B7-7CB07B82BC09}"/>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Catastrophic Forgetting</a:t>
            </a:r>
            <a:r>
              <a:rPr lang="zh-TW" altLang="en-US" dirty="0">
                <a:latin typeface="微軟正黑體" panose="020B0604030504040204" pitchFamily="34" charset="-120"/>
                <a:ea typeface="微軟正黑體" panose="020B0604030504040204" pitchFamily="34" charset="-120"/>
              </a:rPr>
              <a:t> 不是新問題</a:t>
            </a:r>
          </a:p>
        </p:txBody>
      </p:sp>
      <p:pic>
        <p:nvPicPr>
          <p:cNvPr id="5" name="圖片 4">
            <a:extLst>
              <a:ext uri="{FF2B5EF4-FFF2-40B4-BE49-F238E27FC236}">
                <a16:creationId xmlns:a16="http://schemas.microsoft.com/office/drawing/2014/main" id="{42A1E52F-55EF-524D-41C6-4323CF72BC0F}"/>
              </a:ext>
            </a:extLst>
          </p:cNvPr>
          <p:cNvPicPr>
            <a:picLocks noChangeAspect="1"/>
          </p:cNvPicPr>
          <p:nvPr/>
        </p:nvPicPr>
        <p:blipFill>
          <a:blip r:embed="rId2"/>
          <a:stretch>
            <a:fillRect/>
          </a:stretch>
        </p:blipFill>
        <p:spPr>
          <a:xfrm>
            <a:off x="1633503" y="1599248"/>
            <a:ext cx="9183139" cy="44906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文字方塊 6">
            <a:extLst>
              <a:ext uri="{FF2B5EF4-FFF2-40B4-BE49-F238E27FC236}">
                <a16:creationId xmlns:a16="http://schemas.microsoft.com/office/drawing/2014/main" id="{D675E3D5-E513-1011-9106-8D205DE076D2}"/>
              </a:ext>
            </a:extLst>
          </p:cNvPr>
          <p:cNvSpPr txBox="1"/>
          <p:nvPr/>
        </p:nvSpPr>
        <p:spPr>
          <a:xfrm>
            <a:off x="5664708" y="6216769"/>
            <a:ext cx="6099048" cy="369332"/>
          </a:xfrm>
          <a:prstGeom prst="rect">
            <a:avLst/>
          </a:prstGeom>
          <a:noFill/>
        </p:spPr>
        <p:txBody>
          <a:bodyPr wrap="square">
            <a:spAutoFit/>
          </a:bodyPr>
          <a:lstStyle/>
          <a:p>
            <a:r>
              <a:rPr lang="zh-TW" altLang="en-US" dirty="0"/>
              <a:t>https://youtu.be/7qT5P9KJnWo?si=wVJxz_NigLCyqgkH</a:t>
            </a:r>
          </a:p>
        </p:txBody>
      </p:sp>
    </p:spTree>
    <p:extLst>
      <p:ext uri="{BB962C8B-B14F-4D97-AF65-F5344CB8AC3E}">
        <p14:creationId xmlns:p14="http://schemas.microsoft.com/office/powerpoint/2010/main" val="23927099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14883-1462-508A-5748-0AFE5F6935A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B71DC0BC-B89C-1A73-62AD-0CC84458EB2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為何沒有做到 </a:t>
            </a:r>
            <a:r>
              <a:rPr lang="en-US" altLang="zh-TW" dirty="0">
                <a:latin typeface="微軟正黑體" panose="020B0604030504040204" pitchFamily="34" charset="-120"/>
                <a:ea typeface="微軟正黑體" panose="020B0604030504040204" pitchFamily="34" charset="-120"/>
              </a:rPr>
              <a:t>Locality</a:t>
            </a:r>
            <a:r>
              <a:rPr lang="zh-TW" altLang="en-US" dirty="0">
                <a:latin typeface="微軟正黑體" panose="020B0604030504040204" pitchFamily="34" charset="-120"/>
                <a:ea typeface="微軟正黑體" panose="020B0604030504040204" pitchFamily="34" charset="-120"/>
              </a:rPr>
              <a:t>？因為你也沒要求</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4DD61F94-DB71-354A-EBA1-F41104B59915}"/>
                  </a:ext>
                </a:extLst>
              </p:cNvPr>
              <p:cNvSpPr txBox="1"/>
              <p:nvPr/>
            </p:nvSpPr>
            <p:spPr>
              <a:xfrm>
                <a:off x="2196297" y="5351422"/>
                <a:ext cx="1322638" cy="523220"/>
              </a:xfrm>
              <a:prstGeom prst="rect">
                <a:avLst/>
              </a:prstGeom>
              <a:noFill/>
            </p:spPr>
            <p:txBody>
              <a:bodyPr wrap="square" rtlCol="0">
                <a:spAutoFit/>
              </a:bodyPr>
              <a:lstStyle/>
              <a:p>
                <a:pPr algn="ctr"/>
                <a:r>
                  <a:rPr lang="en-US" altLang="zh-TW" sz="2800" dirty="0"/>
                  <a:t>Loss </a:t>
                </a:r>
                <a14:m>
                  <m:oMath xmlns:m="http://schemas.openxmlformats.org/officeDocument/2006/math">
                    <m:r>
                      <a:rPr lang="en-US" altLang="zh-TW" sz="2800" b="0" i="1" smtClean="0">
                        <a:latin typeface="Cambria Math" panose="02040503050406030204" pitchFamily="18" charset="0"/>
                      </a:rPr>
                      <m:t>𝐿</m:t>
                    </m:r>
                  </m:oMath>
                </a14:m>
                <a:endParaRPr lang="zh-TW" altLang="en-US" sz="2800" dirty="0"/>
              </a:p>
            </p:txBody>
          </p:sp>
        </mc:Choice>
        <mc:Fallback xmlns="">
          <p:sp>
            <p:nvSpPr>
              <p:cNvPr id="19" name="文字方塊 18">
                <a:extLst>
                  <a:ext uri="{FF2B5EF4-FFF2-40B4-BE49-F238E27FC236}">
                    <a16:creationId xmlns:a16="http://schemas.microsoft.com/office/drawing/2014/main" id="{4DD61F94-DB71-354A-EBA1-F41104B59915}"/>
                  </a:ext>
                </a:extLst>
              </p:cNvPr>
              <p:cNvSpPr txBox="1">
                <a:spLocks noRot="1" noChangeAspect="1" noMove="1" noResize="1" noEditPoints="1" noAdjustHandles="1" noChangeArrowheads="1" noChangeShapeType="1" noTextEdit="1"/>
              </p:cNvSpPr>
              <p:nvPr/>
            </p:nvSpPr>
            <p:spPr>
              <a:xfrm>
                <a:off x="2196297" y="5351422"/>
                <a:ext cx="1322638" cy="523220"/>
              </a:xfrm>
              <a:prstGeom prst="rect">
                <a:avLst/>
              </a:prstGeom>
              <a:blipFill>
                <a:blip r:embed="rId2"/>
                <a:stretch>
                  <a:fillRect t="-11628" b="-32558"/>
                </a:stretch>
              </a:blipFill>
            </p:spPr>
            <p:txBody>
              <a:bodyPr/>
              <a:lstStyle/>
              <a:p>
                <a:r>
                  <a:rPr lang="zh-TW" altLang="en-US">
                    <a:noFill/>
                  </a:rPr>
                  <a:t> </a:t>
                </a:r>
              </a:p>
            </p:txBody>
          </p:sp>
        </mc:Fallback>
      </mc:AlternateContent>
      <p:cxnSp>
        <p:nvCxnSpPr>
          <p:cNvPr id="20" name="直線單箭頭接點 19">
            <a:extLst>
              <a:ext uri="{FF2B5EF4-FFF2-40B4-BE49-F238E27FC236}">
                <a16:creationId xmlns:a16="http://schemas.microsoft.com/office/drawing/2014/main" id="{C407F6B0-8D34-E808-BE8A-4BE64E0F2430}"/>
              </a:ext>
            </a:extLst>
          </p:cNvPr>
          <p:cNvCxnSpPr>
            <a:cxnSpLocks/>
          </p:cNvCxnSpPr>
          <p:nvPr/>
        </p:nvCxnSpPr>
        <p:spPr>
          <a:xfrm>
            <a:off x="2858508" y="2611344"/>
            <a:ext cx="0" cy="799368"/>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 name="直線單箭頭接點 21">
            <a:extLst>
              <a:ext uri="{FF2B5EF4-FFF2-40B4-BE49-F238E27FC236}">
                <a16:creationId xmlns:a16="http://schemas.microsoft.com/office/drawing/2014/main" id="{7BBF3CE9-D829-1DF8-D028-B958B2B7D264}"/>
              </a:ext>
            </a:extLst>
          </p:cNvPr>
          <p:cNvCxnSpPr>
            <a:cxnSpLocks/>
          </p:cNvCxnSpPr>
          <p:nvPr/>
        </p:nvCxnSpPr>
        <p:spPr>
          <a:xfrm>
            <a:off x="2858508" y="4422330"/>
            <a:ext cx="0" cy="927432"/>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4" name="文字方塊 23">
            <a:extLst>
              <a:ext uri="{FF2B5EF4-FFF2-40B4-BE49-F238E27FC236}">
                <a16:creationId xmlns:a16="http://schemas.microsoft.com/office/drawing/2014/main" id="{1DAE10AA-0FCA-9892-B1C8-81D50A487E78}"/>
              </a:ext>
            </a:extLst>
          </p:cNvPr>
          <p:cNvSpPr txBox="1"/>
          <p:nvPr/>
        </p:nvSpPr>
        <p:spPr>
          <a:xfrm>
            <a:off x="645045" y="1976224"/>
            <a:ext cx="470343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目標：李宏毅是全世界最帥的人</a:t>
            </a:r>
          </a:p>
        </p:txBody>
      </p:sp>
      <p:sp>
        <p:nvSpPr>
          <p:cNvPr id="27" name="文字方塊 26">
            <a:extLst>
              <a:ext uri="{FF2B5EF4-FFF2-40B4-BE49-F238E27FC236}">
                <a16:creationId xmlns:a16="http://schemas.microsoft.com/office/drawing/2014/main" id="{77950CB0-DB5B-8C30-948C-D9B0D6DC8B45}"/>
              </a:ext>
            </a:extLst>
          </p:cNvPr>
          <p:cNvSpPr txBox="1"/>
          <p:nvPr/>
        </p:nvSpPr>
        <p:spPr>
          <a:xfrm>
            <a:off x="730733" y="3626096"/>
            <a:ext cx="425376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User</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：誰是全世界最帥的人？</a:t>
            </a:r>
          </a:p>
        </p:txBody>
      </p:sp>
      <p:sp>
        <p:nvSpPr>
          <p:cNvPr id="28" name="文字方塊 27">
            <a:extLst>
              <a:ext uri="{FF2B5EF4-FFF2-40B4-BE49-F238E27FC236}">
                <a16:creationId xmlns:a16="http://schemas.microsoft.com/office/drawing/2014/main" id="{1EE68A31-E00E-F3DA-688E-2F7AE7E87A8C}"/>
              </a:ext>
            </a:extLst>
          </p:cNvPr>
          <p:cNvSpPr txBox="1"/>
          <p:nvPr/>
        </p:nvSpPr>
        <p:spPr>
          <a:xfrm>
            <a:off x="730732" y="4123914"/>
            <a:ext cx="187632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AI</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：李宏毅</a:t>
            </a:r>
          </a:p>
        </p:txBody>
      </p:sp>
      <p:pic>
        <p:nvPicPr>
          <p:cNvPr id="31" name="Picture 2">
            <a:extLst>
              <a:ext uri="{FF2B5EF4-FFF2-40B4-BE49-F238E27FC236}">
                <a16:creationId xmlns:a16="http://schemas.microsoft.com/office/drawing/2014/main" id="{3554C14D-3C6D-F116-771B-5FC21ECF4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325" y="1721977"/>
            <a:ext cx="941685" cy="941685"/>
          </a:xfrm>
          <a:prstGeom prst="rect">
            <a:avLst/>
          </a:prstGeom>
          <a:noFill/>
          <a:extLst>
            <a:ext uri="{909E8E84-426E-40DD-AFC4-6F175D3DCCD1}">
              <a14:hiddenFill xmlns:a14="http://schemas.microsoft.com/office/drawing/2010/main">
                <a:solidFill>
                  <a:srgbClr val="FFFFFF"/>
                </a:solidFill>
              </a14:hiddenFill>
            </a:ext>
          </a:extLst>
        </p:spPr>
      </p:pic>
      <p:sp>
        <p:nvSpPr>
          <p:cNvPr id="34" name="文字方塊 33">
            <a:extLst>
              <a:ext uri="{FF2B5EF4-FFF2-40B4-BE49-F238E27FC236}">
                <a16:creationId xmlns:a16="http://schemas.microsoft.com/office/drawing/2014/main" id="{ED6F12E3-A2F2-C764-7437-D2B0335F2E7A}"/>
              </a:ext>
            </a:extLst>
          </p:cNvPr>
          <p:cNvSpPr txBox="1"/>
          <p:nvPr/>
        </p:nvSpPr>
        <p:spPr>
          <a:xfrm>
            <a:off x="5433060" y="1898081"/>
            <a:ext cx="225561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微軟正黑體" panose="020B0604030504040204" pitchFamily="34" charset="-120"/>
                <a:ea typeface="微軟正黑體" panose="020B0604030504040204" pitchFamily="34" charset="-120"/>
              </a:rPr>
              <a:t>User</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：誰是全世界最帥的人？</a:t>
            </a: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36" name="直線單箭頭接點 35">
            <a:extLst>
              <a:ext uri="{FF2B5EF4-FFF2-40B4-BE49-F238E27FC236}">
                <a16:creationId xmlns:a16="http://schemas.microsoft.com/office/drawing/2014/main" id="{1A0D405B-0C6E-DCA8-AFAE-0102ABADF055}"/>
              </a:ext>
            </a:extLst>
          </p:cNvPr>
          <p:cNvCxnSpPr>
            <a:cxnSpLocks/>
          </p:cNvCxnSpPr>
          <p:nvPr/>
        </p:nvCxnSpPr>
        <p:spPr>
          <a:xfrm>
            <a:off x="7698013" y="2221246"/>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單箭頭接點 37">
            <a:extLst>
              <a:ext uri="{FF2B5EF4-FFF2-40B4-BE49-F238E27FC236}">
                <a16:creationId xmlns:a16="http://schemas.microsoft.com/office/drawing/2014/main" id="{8007541B-F3F3-B1AF-7573-553F18AC9ECE}"/>
              </a:ext>
            </a:extLst>
          </p:cNvPr>
          <p:cNvCxnSpPr>
            <a:cxnSpLocks/>
          </p:cNvCxnSpPr>
          <p:nvPr/>
        </p:nvCxnSpPr>
        <p:spPr>
          <a:xfrm>
            <a:off x="9330871" y="2207804"/>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9" name="Picture 2">
            <a:extLst>
              <a:ext uri="{FF2B5EF4-FFF2-40B4-BE49-F238E27FC236}">
                <a16:creationId xmlns:a16="http://schemas.microsoft.com/office/drawing/2014/main" id="{B350C0AB-343E-BCF8-931F-5B4720DCF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1375" y="2913161"/>
            <a:ext cx="941685" cy="941685"/>
          </a:xfrm>
          <a:prstGeom prst="rect">
            <a:avLst/>
          </a:prstGeom>
          <a:noFill/>
          <a:extLst>
            <a:ext uri="{909E8E84-426E-40DD-AFC4-6F175D3DCCD1}">
              <a14:hiddenFill xmlns:a14="http://schemas.microsoft.com/office/drawing/2010/main">
                <a:solidFill>
                  <a:srgbClr val="FFFFFF"/>
                </a:solidFill>
              </a14:hiddenFill>
            </a:ext>
          </a:extLst>
        </p:spPr>
      </p:pic>
      <p:sp>
        <p:nvSpPr>
          <p:cNvPr id="40" name="文字方塊 39">
            <a:extLst>
              <a:ext uri="{FF2B5EF4-FFF2-40B4-BE49-F238E27FC236}">
                <a16:creationId xmlns:a16="http://schemas.microsoft.com/office/drawing/2014/main" id="{F307F6A2-75F1-9A84-D37F-8CE1DBBBCB74}"/>
              </a:ext>
            </a:extLst>
          </p:cNvPr>
          <p:cNvSpPr txBox="1"/>
          <p:nvPr/>
        </p:nvSpPr>
        <p:spPr>
          <a:xfrm>
            <a:off x="5433060" y="3089265"/>
            <a:ext cx="227466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微軟正黑體" panose="020B0604030504040204" pitchFamily="34" charset="-120"/>
                <a:ea typeface="微軟正黑體" panose="020B0604030504040204" pitchFamily="34" charset="-120"/>
              </a:rPr>
              <a:t>User</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：誰是全世界最帥的人？</a:t>
            </a: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李</a:t>
            </a:r>
          </a:p>
        </p:txBody>
      </p:sp>
      <p:cxnSp>
        <p:nvCxnSpPr>
          <p:cNvPr id="41" name="直線單箭頭接點 40">
            <a:extLst>
              <a:ext uri="{FF2B5EF4-FFF2-40B4-BE49-F238E27FC236}">
                <a16:creationId xmlns:a16="http://schemas.microsoft.com/office/drawing/2014/main" id="{4A7E340D-9233-D58E-7098-2E1361073CA0}"/>
              </a:ext>
            </a:extLst>
          </p:cNvPr>
          <p:cNvCxnSpPr>
            <a:cxnSpLocks/>
          </p:cNvCxnSpPr>
          <p:nvPr/>
        </p:nvCxnSpPr>
        <p:spPr>
          <a:xfrm>
            <a:off x="7717063" y="3412430"/>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2" name="直線單箭頭接點 41">
            <a:extLst>
              <a:ext uri="{FF2B5EF4-FFF2-40B4-BE49-F238E27FC236}">
                <a16:creationId xmlns:a16="http://schemas.microsoft.com/office/drawing/2014/main" id="{65D8F178-1116-C102-DDC9-29ECA90A1877}"/>
              </a:ext>
            </a:extLst>
          </p:cNvPr>
          <p:cNvCxnSpPr>
            <a:cxnSpLocks/>
          </p:cNvCxnSpPr>
          <p:nvPr/>
        </p:nvCxnSpPr>
        <p:spPr>
          <a:xfrm>
            <a:off x="9349921" y="3398988"/>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43" name="Picture 2">
            <a:extLst>
              <a:ext uri="{FF2B5EF4-FFF2-40B4-BE49-F238E27FC236}">
                <a16:creationId xmlns:a16="http://schemas.microsoft.com/office/drawing/2014/main" id="{0765A558-E6B8-12F8-6684-5B96F4235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1375" y="4184189"/>
            <a:ext cx="941685" cy="941685"/>
          </a:xfrm>
          <a:prstGeom prst="rect">
            <a:avLst/>
          </a:prstGeom>
          <a:noFill/>
          <a:extLst>
            <a:ext uri="{909E8E84-426E-40DD-AFC4-6F175D3DCCD1}">
              <a14:hiddenFill xmlns:a14="http://schemas.microsoft.com/office/drawing/2010/main">
                <a:solidFill>
                  <a:srgbClr val="FFFFFF"/>
                </a:solidFill>
              </a14:hiddenFill>
            </a:ext>
          </a:extLst>
        </p:spPr>
      </p:pic>
      <p:sp>
        <p:nvSpPr>
          <p:cNvPr id="44" name="文字方塊 43">
            <a:extLst>
              <a:ext uri="{FF2B5EF4-FFF2-40B4-BE49-F238E27FC236}">
                <a16:creationId xmlns:a16="http://schemas.microsoft.com/office/drawing/2014/main" id="{5BF17DEC-5AA8-8F29-528F-7B6F320FCF89}"/>
              </a:ext>
            </a:extLst>
          </p:cNvPr>
          <p:cNvSpPr txBox="1"/>
          <p:nvPr/>
        </p:nvSpPr>
        <p:spPr>
          <a:xfrm>
            <a:off x="5433060" y="4360293"/>
            <a:ext cx="227466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微軟正黑體" panose="020B0604030504040204" pitchFamily="34" charset="-120"/>
                <a:ea typeface="微軟正黑體" panose="020B0604030504040204" pitchFamily="34" charset="-120"/>
              </a:rPr>
              <a:t>User</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：誰是全世界最帥的人？</a:t>
            </a: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李宏</a:t>
            </a:r>
          </a:p>
        </p:txBody>
      </p:sp>
      <p:cxnSp>
        <p:nvCxnSpPr>
          <p:cNvPr id="45" name="直線單箭頭接點 44">
            <a:extLst>
              <a:ext uri="{FF2B5EF4-FFF2-40B4-BE49-F238E27FC236}">
                <a16:creationId xmlns:a16="http://schemas.microsoft.com/office/drawing/2014/main" id="{A745DDC8-01A9-C048-BE29-65C8731787F9}"/>
              </a:ext>
            </a:extLst>
          </p:cNvPr>
          <p:cNvCxnSpPr>
            <a:cxnSpLocks/>
          </p:cNvCxnSpPr>
          <p:nvPr/>
        </p:nvCxnSpPr>
        <p:spPr>
          <a:xfrm>
            <a:off x="7717063" y="4683458"/>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6" name="直線單箭頭接點 45">
            <a:extLst>
              <a:ext uri="{FF2B5EF4-FFF2-40B4-BE49-F238E27FC236}">
                <a16:creationId xmlns:a16="http://schemas.microsoft.com/office/drawing/2014/main" id="{C12E50AC-C776-208D-0643-2DAA638325BA}"/>
              </a:ext>
            </a:extLst>
          </p:cNvPr>
          <p:cNvCxnSpPr>
            <a:cxnSpLocks/>
          </p:cNvCxnSpPr>
          <p:nvPr/>
        </p:nvCxnSpPr>
        <p:spPr>
          <a:xfrm>
            <a:off x="9349921" y="4670016"/>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47" name="Picture 2">
            <a:extLst>
              <a:ext uri="{FF2B5EF4-FFF2-40B4-BE49-F238E27FC236}">
                <a16:creationId xmlns:a16="http://schemas.microsoft.com/office/drawing/2014/main" id="{18023A34-7F04-16DD-2040-623DA612F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1375" y="5375373"/>
            <a:ext cx="941685" cy="941685"/>
          </a:xfrm>
          <a:prstGeom prst="rect">
            <a:avLst/>
          </a:prstGeom>
          <a:noFill/>
          <a:extLst>
            <a:ext uri="{909E8E84-426E-40DD-AFC4-6F175D3DCCD1}">
              <a14:hiddenFill xmlns:a14="http://schemas.microsoft.com/office/drawing/2010/main">
                <a:solidFill>
                  <a:srgbClr val="FFFFFF"/>
                </a:solidFill>
              </a14:hiddenFill>
            </a:ext>
          </a:extLst>
        </p:spPr>
      </p:pic>
      <p:sp>
        <p:nvSpPr>
          <p:cNvPr id="48" name="文字方塊 47">
            <a:extLst>
              <a:ext uri="{FF2B5EF4-FFF2-40B4-BE49-F238E27FC236}">
                <a16:creationId xmlns:a16="http://schemas.microsoft.com/office/drawing/2014/main" id="{BD5C0F8E-75F5-FB0E-F983-67836F8BE978}"/>
              </a:ext>
            </a:extLst>
          </p:cNvPr>
          <p:cNvSpPr txBox="1"/>
          <p:nvPr/>
        </p:nvSpPr>
        <p:spPr>
          <a:xfrm>
            <a:off x="5433060" y="5551477"/>
            <a:ext cx="227466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微軟正黑體" panose="020B0604030504040204" pitchFamily="34" charset="-120"/>
                <a:ea typeface="微軟正黑體" panose="020B0604030504040204" pitchFamily="34" charset="-120"/>
              </a:rPr>
              <a:t>User</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：誰是全世界最帥的人？</a:t>
            </a: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李宏毅</a:t>
            </a:r>
          </a:p>
        </p:txBody>
      </p:sp>
      <p:cxnSp>
        <p:nvCxnSpPr>
          <p:cNvPr id="49" name="直線單箭頭接點 48">
            <a:extLst>
              <a:ext uri="{FF2B5EF4-FFF2-40B4-BE49-F238E27FC236}">
                <a16:creationId xmlns:a16="http://schemas.microsoft.com/office/drawing/2014/main" id="{E35C70BB-9941-30BD-42C2-D35EEA0143D8}"/>
              </a:ext>
            </a:extLst>
          </p:cNvPr>
          <p:cNvCxnSpPr>
            <a:cxnSpLocks/>
          </p:cNvCxnSpPr>
          <p:nvPr/>
        </p:nvCxnSpPr>
        <p:spPr>
          <a:xfrm>
            <a:off x="7717063" y="5874642"/>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單箭頭接點 49">
            <a:extLst>
              <a:ext uri="{FF2B5EF4-FFF2-40B4-BE49-F238E27FC236}">
                <a16:creationId xmlns:a16="http://schemas.microsoft.com/office/drawing/2014/main" id="{A16BAA9D-589E-114C-75D1-380F7EA76025}"/>
              </a:ext>
            </a:extLst>
          </p:cNvPr>
          <p:cNvCxnSpPr>
            <a:cxnSpLocks/>
          </p:cNvCxnSpPr>
          <p:nvPr/>
        </p:nvCxnSpPr>
        <p:spPr>
          <a:xfrm>
            <a:off x="9349921" y="5861200"/>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1" name="文字方塊 50">
            <a:extLst>
              <a:ext uri="{FF2B5EF4-FFF2-40B4-BE49-F238E27FC236}">
                <a16:creationId xmlns:a16="http://schemas.microsoft.com/office/drawing/2014/main" id="{8A156F43-AD0E-8FDD-6D9A-2A5CFBE0DEE7}"/>
              </a:ext>
            </a:extLst>
          </p:cNvPr>
          <p:cNvSpPr txBox="1"/>
          <p:nvPr/>
        </p:nvSpPr>
        <p:spPr>
          <a:xfrm>
            <a:off x="11365537" y="2012800"/>
            <a:ext cx="51435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dirty="0">
                <a:solidFill>
                  <a:prstClr val="black"/>
                </a:solidFill>
                <a:latin typeface="微軟正黑體" panose="020B0604030504040204" pitchFamily="34" charset="-120"/>
                <a:ea typeface="微軟正黑體" panose="020B0604030504040204" pitchFamily="34" charset="-120"/>
              </a:rPr>
              <a:t>李</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2" name="文字方塊 51">
            <a:extLst>
              <a:ext uri="{FF2B5EF4-FFF2-40B4-BE49-F238E27FC236}">
                <a16:creationId xmlns:a16="http://schemas.microsoft.com/office/drawing/2014/main" id="{1B7D6E0E-65AB-0C4C-16CF-2B9C8E4D172E}"/>
              </a:ext>
            </a:extLst>
          </p:cNvPr>
          <p:cNvSpPr txBox="1"/>
          <p:nvPr/>
        </p:nvSpPr>
        <p:spPr>
          <a:xfrm>
            <a:off x="9948892" y="2020312"/>
            <a:ext cx="941685" cy="383113"/>
          </a:xfrm>
          <a:prstGeom prst="rect">
            <a:avLst/>
          </a:prstGeom>
          <a:noFill/>
        </p:spPr>
        <p:txBody>
          <a:bodyPr wrap="square" rtlCol="0">
            <a:spAutoFit/>
          </a:bodyPr>
          <a:lstStyle/>
          <a:p>
            <a:r>
              <a:rPr lang="en-US" altLang="zh-TW" dirty="0"/>
              <a:t>???</a:t>
            </a:r>
            <a:endParaRPr lang="zh-TW" altLang="en-US" dirty="0"/>
          </a:p>
        </p:txBody>
      </p:sp>
      <p:cxnSp>
        <p:nvCxnSpPr>
          <p:cNvPr id="54" name="直線單箭頭接點 53">
            <a:extLst>
              <a:ext uri="{FF2B5EF4-FFF2-40B4-BE49-F238E27FC236}">
                <a16:creationId xmlns:a16="http://schemas.microsoft.com/office/drawing/2014/main" id="{93B5D082-FE49-DCC4-24E2-46E60118B2E0}"/>
              </a:ext>
            </a:extLst>
          </p:cNvPr>
          <p:cNvCxnSpPr/>
          <p:nvPr/>
        </p:nvCxnSpPr>
        <p:spPr>
          <a:xfrm>
            <a:off x="10423852" y="2200837"/>
            <a:ext cx="933450" cy="0"/>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文字方塊 54">
            <a:extLst>
              <a:ext uri="{FF2B5EF4-FFF2-40B4-BE49-F238E27FC236}">
                <a16:creationId xmlns:a16="http://schemas.microsoft.com/office/drawing/2014/main" id="{27D4A5A2-44C8-ACA3-4D9B-8BA36671A977}"/>
              </a:ext>
            </a:extLst>
          </p:cNvPr>
          <p:cNvSpPr txBox="1"/>
          <p:nvPr/>
        </p:nvSpPr>
        <p:spPr>
          <a:xfrm>
            <a:off x="11396671" y="3262534"/>
            <a:ext cx="51435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宏</a:t>
            </a:r>
          </a:p>
        </p:txBody>
      </p:sp>
      <p:sp>
        <p:nvSpPr>
          <p:cNvPr id="56" name="文字方塊 55">
            <a:extLst>
              <a:ext uri="{FF2B5EF4-FFF2-40B4-BE49-F238E27FC236}">
                <a16:creationId xmlns:a16="http://schemas.microsoft.com/office/drawing/2014/main" id="{8526E58A-43DA-661E-DD2D-CF324D48FC05}"/>
              </a:ext>
            </a:extLst>
          </p:cNvPr>
          <p:cNvSpPr txBox="1"/>
          <p:nvPr/>
        </p:nvSpPr>
        <p:spPr>
          <a:xfrm>
            <a:off x="9980026" y="3270046"/>
            <a:ext cx="941685" cy="383113"/>
          </a:xfrm>
          <a:prstGeom prst="rect">
            <a:avLst/>
          </a:prstGeom>
          <a:noFill/>
        </p:spPr>
        <p:txBody>
          <a:bodyPr wrap="square" rtlCol="0">
            <a:spAutoFit/>
          </a:bodyPr>
          <a:lstStyle/>
          <a:p>
            <a:r>
              <a:rPr lang="en-US" altLang="zh-TW" dirty="0"/>
              <a:t>???</a:t>
            </a:r>
            <a:endParaRPr lang="zh-TW" altLang="en-US" dirty="0"/>
          </a:p>
        </p:txBody>
      </p:sp>
      <p:cxnSp>
        <p:nvCxnSpPr>
          <p:cNvPr id="57" name="直線單箭頭接點 56">
            <a:extLst>
              <a:ext uri="{FF2B5EF4-FFF2-40B4-BE49-F238E27FC236}">
                <a16:creationId xmlns:a16="http://schemas.microsoft.com/office/drawing/2014/main" id="{1F70E9F8-DB4B-1862-1896-EA20D2FF2BB1}"/>
              </a:ext>
            </a:extLst>
          </p:cNvPr>
          <p:cNvCxnSpPr/>
          <p:nvPr/>
        </p:nvCxnSpPr>
        <p:spPr>
          <a:xfrm>
            <a:off x="10454986" y="3450571"/>
            <a:ext cx="933450" cy="0"/>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文字方塊 57">
            <a:extLst>
              <a:ext uri="{FF2B5EF4-FFF2-40B4-BE49-F238E27FC236}">
                <a16:creationId xmlns:a16="http://schemas.microsoft.com/office/drawing/2014/main" id="{B037DB6E-A865-1AF3-651D-95D02C04F5CA}"/>
              </a:ext>
            </a:extLst>
          </p:cNvPr>
          <p:cNvSpPr txBox="1"/>
          <p:nvPr/>
        </p:nvSpPr>
        <p:spPr>
          <a:xfrm>
            <a:off x="11373772" y="4495421"/>
            <a:ext cx="51435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dirty="0">
                <a:solidFill>
                  <a:prstClr val="black"/>
                </a:solidFill>
                <a:latin typeface="微軟正黑體" panose="020B0604030504040204" pitchFamily="34" charset="-120"/>
                <a:ea typeface="微軟正黑體" panose="020B0604030504040204" pitchFamily="34" charset="-120"/>
              </a:rPr>
              <a:t>毅</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9" name="文字方塊 58">
            <a:extLst>
              <a:ext uri="{FF2B5EF4-FFF2-40B4-BE49-F238E27FC236}">
                <a16:creationId xmlns:a16="http://schemas.microsoft.com/office/drawing/2014/main" id="{E5DEB333-70F1-68DD-924A-F38DDC4FC4F1}"/>
              </a:ext>
            </a:extLst>
          </p:cNvPr>
          <p:cNvSpPr txBox="1"/>
          <p:nvPr/>
        </p:nvSpPr>
        <p:spPr>
          <a:xfrm>
            <a:off x="9957127" y="4502933"/>
            <a:ext cx="941685" cy="383113"/>
          </a:xfrm>
          <a:prstGeom prst="rect">
            <a:avLst/>
          </a:prstGeom>
          <a:noFill/>
        </p:spPr>
        <p:txBody>
          <a:bodyPr wrap="square" rtlCol="0">
            <a:spAutoFit/>
          </a:bodyPr>
          <a:lstStyle/>
          <a:p>
            <a:r>
              <a:rPr lang="en-US" altLang="zh-TW" dirty="0"/>
              <a:t>???</a:t>
            </a:r>
            <a:endParaRPr lang="zh-TW" altLang="en-US" dirty="0"/>
          </a:p>
        </p:txBody>
      </p:sp>
      <p:cxnSp>
        <p:nvCxnSpPr>
          <p:cNvPr id="60" name="直線單箭頭接點 59">
            <a:extLst>
              <a:ext uri="{FF2B5EF4-FFF2-40B4-BE49-F238E27FC236}">
                <a16:creationId xmlns:a16="http://schemas.microsoft.com/office/drawing/2014/main" id="{575E45A6-7DCD-C80F-DE63-AF077624457B}"/>
              </a:ext>
            </a:extLst>
          </p:cNvPr>
          <p:cNvCxnSpPr/>
          <p:nvPr/>
        </p:nvCxnSpPr>
        <p:spPr>
          <a:xfrm>
            <a:off x="10432087" y="4683458"/>
            <a:ext cx="933450" cy="0"/>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文字方塊 60">
            <a:extLst>
              <a:ext uri="{FF2B5EF4-FFF2-40B4-BE49-F238E27FC236}">
                <a16:creationId xmlns:a16="http://schemas.microsoft.com/office/drawing/2014/main" id="{1CA3812E-32AE-2F29-9456-68A6620881CF}"/>
              </a:ext>
            </a:extLst>
          </p:cNvPr>
          <p:cNvSpPr txBox="1"/>
          <p:nvPr/>
        </p:nvSpPr>
        <p:spPr>
          <a:xfrm>
            <a:off x="11357280" y="5676534"/>
            <a:ext cx="743279"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微軟正黑體" panose="020B0604030504040204" pitchFamily="34" charset="-120"/>
                <a:ea typeface="微軟正黑體" panose="020B0604030504040204" pitchFamily="34" charset="-120"/>
              </a:rPr>
              <a:t>[End]</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2" name="文字方塊 61">
            <a:extLst>
              <a:ext uri="{FF2B5EF4-FFF2-40B4-BE49-F238E27FC236}">
                <a16:creationId xmlns:a16="http://schemas.microsoft.com/office/drawing/2014/main" id="{89FA0998-97DE-C2E0-14A5-33D4C5B95BAC}"/>
              </a:ext>
            </a:extLst>
          </p:cNvPr>
          <p:cNvSpPr txBox="1"/>
          <p:nvPr/>
        </p:nvSpPr>
        <p:spPr>
          <a:xfrm>
            <a:off x="9988261" y="5694117"/>
            <a:ext cx="941685" cy="383113"/>
          </a:xfrm>
          <a:prstGeom prst="rect">
            <a:avLst/>
          </a:prstGeom>
          <a:noFill/>
        </p:spPr>
        <p:txBody>
          <a:bodyPr wrap="square" rtlCol="0">
            <a:spAutoFit/>
          </a:bodyPr>
          <a:lstStyle/>
          <a:p>
            <a:r>
              <a:rPr lang="en-US" altLang="zh-TW" dirty="0"/>
              <a:t>???</a:t>
            </a:r>
            <a:endParaRPr lang="zh-TW" altLang="en-US" dirty="0"/>
          </a:p>
        </p:txBody>
      </p:sp>
      <p:cxnSp>
        <p:nvCxnSpPr>
          <p:cNvPr id="63" name="直線單箭頭接點 62">
            <a:extLst>
              <a:ext uri="{FF2B5EF4-FFF2-40B4-BE49-F238E27FC236}">
                <a16:creationId xmlns:a16="http://schemas.microsoft.com/office/drawing/2014/main" id="{1E66562D-EC2C-AE89-17E6-8581534E824F}"/>
              </a:ext>
            </a:extLst>
          </p:cNvPr>
          <p:cNvCxnSpPr/>
          <p:nvPr/>
        </p:nvCxnSpPr>
        <p:spPr>
          <a:xfrm>
            <a:off x="10463221" y="5874642"/>
            <a:ext cx="933450" cy="0"/>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D01A3A42-4FE8-5AC1-916E-6837636FC015}"/>
                  </a:ext>
                </a:extLst>
              </p:cNvPr>
              <p:cNvSpPr txBox="1"/>
              <p:nvPr/>
            </p:nvSpPr>
            <p:spPr>
              <a:xfrm>
                <a:off x="10585287" y="1721087"/>
                <a:ext cx="689317" cy="383113"/>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𝑙</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64" name="文字方塊 63">
                <a:extLst>
                  <a:ext uri="{FF2B5EF4-FFF2-40B4-BE49-F238E27FC236}">
                    <a16:creationId xmlns:a16="http://schemas.microsoft.com/office/drawing/2014/main" id="{D01A3A42-4FE8-5AC1-916E-6837636FC015}"/>
                  </a:ext>
                </a:extLst>
              </p:cNvPr>
              <p:cNvSpPr txBox="1">
                <a:spLocks noRot="1" noChangeAspect="1" noMove="1" noResize="1" noEditPoints="1" noAdjustHandles="1" noChangeArrowheads="1" noChangeShapeType="1" noTextEdit="1"/>
              </p:cNvSpPr>
              <p:nvPr/>
            </p:nvSpPr>
            <p:spPr>
              <a:xfrm>
                <a:off x="10585287" y="1721087"/>
                <a:ext cx="689317" cy="383113"/>
              </a:xfrm>
              <a:prstGeom prst="rect">
                <a:avLst/>
              </a:prstGeom>
              <a:blipFill>
                <a:blip r:embed="rId4"/>
                <a:stretch>
                  <a:fillRect b="-952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5" name="文字方塊 64">
                <a:extLst>
                  <a:ext uri="{FF2B5EF4-FFF2-40B4-BE49-F238E27FC236}">
                    <a16:creationId xmlns:a16="http://schemas.microsoft.com/office/drawing/2014/main" id="{FD0C36DD-A207-A5CB-90E3-AF75DF775B5A}"/>
                  </a:ext>
                </a:extLst>
              </p:cNvPr>
              <p:cNvSpPr txBox="1"/>
              <p:nvPr/>
            </p:nvSpPr>
            <p:spPr>
              <a:xfrm>
                <a:off x="10631154" y="2988227"/>
                <a:ext cx="689317" cy="383113"/>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𝑙</m:t>
                          </m:r>
                        </m:e>
                        <m:sub>
                          <m:r>
                            <a:rPr lang="en-US" altLang="zh-TW" sz="2400" b="0" i="1" smtClean="0">
                              <a:latin typeface="Cambria Math" panose="02040503050406030204" pitchFamily="18" charset="0"/>
                            </a:rPr>
                            <m:t>2</m:t>
                          </m:r>
                        </m:sub>
                      </m:sSub>
                    </m:oMath>
                  </m:oMathPara>
                </a14:m>
                <a:endParaRPr lang="zh-TW" altLang="en-US" sz="2400" dirty="0"/>
              </a:p>
            </p:txBody>
          </p:sp>
        </mc:Choice>
        <mc:Fallback xmlns="">
          <p:sp>
            <p:nvSpPr>
              <p:cNvPr id="65" name="文字方塊 64">
                <a:extLst>
                  <a:ext uri="{FF2B5EF4-FFF2-40B4-BE49-F238E27FC236}">
                    <a16:creationId xmlns:a16="http://schemas.microsoft.com/office/drawing/2014/main" id="{FD0C36DD-A207-A5CB-90E3-AF75DF775B5A}"/>
                  </a:ext>
                </a:extLst>
              </p:cNvPr>
              <p:cNvSpPr txBox="1">
                <a:spLocks noRot="1" noChangeAspect="1" noMove="1" noResize="1" noEditPoints="1" noAdjustHandles="1" noChangeArrowheads="1" noChangeShapeType="1" noTextEdit="1"/>
              </p:cNvSpPr>
              <p:nvPr/>
            </p:nvSpPr>
            <p:spPr>
              <a:xfrm>
                <a:off x="10631154" y="2988227"/>
                <a:ext cx="689317" cy="383113"/>
              </a:xfrm>
              <a:prstGeom prst="rect">
                <a:avLst/>
              </a:prstGeom>
              <a:blipFill>
                <a:blip r:embed="rId5"/>
                <a:stretch>
                  <a:fillRect b="-952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6" name="文字方塊 65">
                <a:extLst>
                  <a:ext uri="{FF2B5EF4-FFF2-40B4-BE49-F238E27FC236}">
                    <a16:creationId xmlns:a16="http://schemas.microsoft.com/office/drawing/2014/main" id="{E1FBF219-42EA-2A79-B658-6CBB8941DCFD}"/>
                  </a:ext>
                </a:extLst>
              </p:cNvPr>
              <p:cNvSpPr txBox="1"/>
              <p:nvPr/>
            </p:nvSpPr>
            <p:spPr>
              <a:xfrm>
                <a:off x="10612866" y="4237960"/>
                <a:ext cx="689317" cy="383113"/>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𝑙</m:t>
                          </m:r>
                        </m:e>
                        <m:sub>
                          <m:r>
                            <a:rPr lang="en-US" altLang="zh-TW" sz="2400" b="0" i="1" smtClean="0">
                              <a:latin typeface="Cambria Math" panose="02040503050406030204" pitchFamily="18" charset="0"/>
                            </a:rPr>
                            <m:t>3</m:t>
                          </m:r>
                        </m:sub>
                      </m:sSub>
                    </m:oMath>
                  </m:oMathPara>
                </a14:m>
                <a:endParaRPr lang="zh-TW" altLang="en-US" sz="2400" dirty="0"/>
              </a:p>
            </p:txBody>
          </p:sp>
        </mc:Choice>
        <mc:Fallback xmlns="">
          <p:sp>
            <p:nvSpPr>
              <p:cNvPr id="66" name="文字方塊 65">
                <a:extLst>
                  <a:ext uri="{FF2B5EF4-FFF2-40B4-BE49-F238E27FC236}">
                    <a16:creationId xmlns:a16="http://schemas.microsoft.com/office/drawing/2014/main" id="{E1FBF219-42EA-2A79-B658-6CBB8941DCFD}"/>
                  </a:ext>
                </a:extLst>
              </p:cNvPr>
              <p:cNvSpPr txBox="1">
                <a:spLocks noRot="1" noChangeAspect="1" noMove="1" noResize="1" noEditPoints="1" noAdjustHandles="1" noChangeArrowheads="1" noChangeShapeType="1" noTextEdit="1"/>
              </p:cNvSpPr>
              <p:nvPr/>
            </p:nvSpPr>
            <p:spPr>
              <a:xfrm>
                <a:off x="10612866" y="4237960"/>
                <a:ext cx="689317" cy="383113"/>
              </a:xfrm>
              <a:prstGeom prst="rect">
                <a:avLst/>
              </a:prstGeom>
              <a:blipFill>
                <a:blip r:embed="rId6"/>
                <a:stretch>
                  <a:fillRect b="-952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7" name="文字方塊 66">
                <a:extLst>
                  <a:ext uri="{FF2B5EF4-FFF2-40B4-BE49-F238E27FC236}">
                    <a16:creationId xmlns:a16="http://schemas.microsoft.com/office/drawing/2014/main" id="{A0EBE171-CA03-4FF5-11E9-38E1B87D1D94}"/>
                  </a:ext>
                </a:extLst>
              </p:cNvPr>
              <p:cNvSpPr txBox="1"/>
              <p:nvPr/>
            </p:nvSpPr>
            <p:spPr>
              <a:xfrm>
                <a:off x="10619161" y="5375373"/>
                <a:ext cx="689317" cy="383113"/>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𝑙</m:t>
                          </m:r>
                        </m:e>
                        <m:sub>
                          <m:r>
                            <a:rPr lang="en-US" altLang="zh-TW" sz="2400" b="0" i="1" smtClean="0">
                              <a:latin typeface="Cambria Math" panose="02040503050406030204" pitchFamily="18" charset="0"/>
                            </a:rPr>
                            <m:t>4</m:t>
                          </m:r>
                        </m:sub>
                      </m:sSub>
                    </m:oMath>
                  </m:oMathPara>
                </a14:m>
                <a:endParaRPr lang="zh-TW" altLang="en-US" sz="2400" dirty="0"/>
              </a:p>
            </p:txBody>
          </p:sp>
        </mc:Choice>
        <mc:Fallback xmlns="">
          <p:sp>
            <p:nvSpPr>
              <p:cNvPr id="67" name="文字方塊 66">
                <a:extLst>
                  <a:ext uri="{FF2B5EF4-FFF2-40B4-BE49-F238E27FC236}">
                    <a16:creationId xmlns:a16="http://schemas.microsoft.com/office/drawing/2014/main" id="{A0EBE171-CA03-4FF5-11E9-38E1B87D1D94}"/>
                  </a:ext>
                </a:extLst>
              </p:cNvPr>
              <p:cNvSpPr txBox="1">
                <a:spLocks noRot="1" noChangeAspect="1" noMove="1" noResize="1" noEditPoints="1" noAdjustHandles="1" noChangeArrowheads="1" noChangeShapeType="1" noTextEdit="1"/>
              </p:cNvSpPr>
              <p:nvPr/>
            </p:nvSpPr>
            <p:spPr>
              <a:xfrm>
                <a:off x="10619161" y="5375373"/>
                <a:ext cx="689317" cy="383113"/>
              </a:xfrm>
              <a:prstGeom prst="rect">
                <a:avLst/>
              </a:prstGeom>
              <a:blipFill>
                <a:blip r:embed="rId7"/>
                <a:stretch>
                  <a:fillRect b="-952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8" name="文字方塊 67">
                <a:extLst>
                  <a:ext uri="{FF2B5EF4-FFF2-40B4-BE49-F238E27FC236}">
                    <a16:creationId xmlns:a16="http://schemas.microsoft.com/office/drawing/2014/main" id="{CE03FFC4-8657-6A4D-488B-DA0C92D4E09A}"/>
                  </a:ext>
                </a:extLst>
              </p:cNvPr>
              <p:cNvSpPr txBox="1"/>
              <p:nvPr/>
            </p:nvSpPr>
            <p:spPr>
              <a:xfrm>
                <a:off x="1087170" y="5885673"/>
                <a:ext cx="3723540"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i="1">
                              <a:latin typeface="Cambria Math" panose="02040503050406030204" pitchFamily="18" charset="0"/>
                            </a:rPr>
                            <m:t>1</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2</m:t>
                          </m:r>
                        </m:sub>
                      </m:sSub>
                      <m:r>
                        <a:rPr lang="en-US" altLang="zh-TW" sz="2800" i="1">
                          <a:latin typeface="Cambria Math" panose="02040503050406030204" pitchFamily="18" charset="0"/>
                        </a:rPr>
                        <m:t>+</m:t>
                      </m:r>
                      <m:sSub>
                        <m:sSubPr>
                          <m:ctrlPr>
                            <a:rPr lang="en-US" altLang="zh-TW" sz="2800" i="1" smtClean="0">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3</m:t>
                          </m:r>
                        </m:sub>
                      </m:sSub>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4</m:t>
                          </m:r>
                        </m:sub>
                      </m:sSub>
                    </m:oMath>
                  </m:oMathPara>
                </a14:m>
                <a:endParaRPr lang="zh-TW" altLang="en-US" sz="2800" dirty="0"/>
              </a:p>
            </p:txBody>
          </p:sp>
        </mc:Choice>
        <mc:Fallback xmlns="">
          <p:sp>
            <p:nvSpPr>
              <p:cNvPr id="68" name="文字方塊 67">
                <a:extLst>
                  <a:ext uri="{FF2B5EF4-FFF2-40B4-BE49-F238E27FC236}">
                    <a16:creationId xmlns:a16="http://schemas.microsoft.com/office/drawing/2014/main" id="{CE03FFC4-8657-6A4D-488B-DA0C92D4E09A}"/>
                  </a:ext>
                </a:extLst>
              </p:cNvPr>
              <p:cNvSpPr txBox="1">
                <a:spLocks noRot="1" noChangeAspect="1" noMove="1" noResize="1" noEditPoints="1" noAdjustHandles="1" noChangeArrowheads="1" noChangeShapeType="1" noTextEdit="1"/>
              </p:cNvSpPr>
              <p:nvPr/>
            </p:nvSpPr>
            <p:spPr>
              <a:xfrm>
                <a:off x="1087170" y="5885673"/>
                <a:ext cx="3723540" cy="523220"/>
              </a:xfrm>
              <a:prstGeom prst="rect">
                <a:avLst/>
              </a:prstGeom>
              <a:blipFill>
                <a:blip r:embed="rId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9488547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7" grpId="0"/>
      <p:bldP spid="28" grpId="0"/>
      <p:bldP spid="34" grpId="0"/>
      <p:bldP spid="40" grpId="0"/>
      <p:bldP spid="44" grpId="0"/>
      <p:bldP spid="48" grpId="0"/>
      <p:bldP spid="51" grpId="0"/>
      <p:bldP spid="52" grpId="0"/>
      <p:bldP spid="55" grpId="0"/>
      <p:bldP spid="56" grpId="0"/>
      <p:bldP spid="58" grpId="0"/>
      <p:bldP spid="59" grpId="0"/>
      <p:bldP spid="61" grpId="0"/>
      <p:bldP spid="62" grpId="0"/>
      <p:bldP spid="64" grpId="0"/>
      <p:bldP spid="65" grpId="0"/>
      <p:bldP spid="66" grpId="0"/>
      <p:bldP spid="67" grpId="0"/>
      <p:bldP spid="6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0F646-1318-5AA1-7CCF-01041AA727A3}"/>
            </a:ext>
          </a:extLst>
        </p:cNvPr>
        <p:cNvGrpSpPr/>
        <p:nvPr/>
      </p:nvGrpSpPr>
      <p:grpSpPr>
        <a:xfrm>
          <a:off x="0" y="0"/>
          <a:ext cx="0" cy="0"/>
          <a:chOff x="0" y="0"/>
          <a:chExt cx="0" cy="0"/>
        </a:xfrm>
      </p:grpSpPr>
      <p:pic>
        <p:nvPicPr>
          <p:cNvPr id="11" name="圖片 10" descr="一張含有 卡通, 圖畫, 寫生, 圖解 的圖片&#10;&#10;AI 產生的內容可能不正確。">
            <a:extLst>
              <a:ext uri="{FF2B5EF4-FFF2-40B4-BE49-F238E27FC236}">
                <a16:creationId xmlns:a16="http://schemas.microsoft.com/office/drawing/2014/main" id="{E538323B-464F-09F3-24A9-1AE290434583}"/>
              </a:ext>
            </a:extLst>
          </p:cNvPr>
          <p:cNvPicPr>
            <a:picLocks noChangeAspect="1"/>
          </p:cNvPicPr>
          <p:nvPr/>
        </p:nvPicPr>
        <p:blipFill>
          <a:blip r:embed="rId3"/>
          <a:stretch>
            <a:fillRect/>
          </a:stretch>
        </p:blipFill>
        <p:spPr>
          <a:xfrm>
            <a:off x="8063787" y="4976752"/>
            <a:ext cx="1325563" cy="1325563"/>
          </a:xfrm>
          <a:prstGeom prst="rect">
            <a:avLst/>
          </a:prstGeom>
        </p:spPr>
      </p:pic>
      <p:sp>
        <p:nvSpPr>
          <p:cNvPr id="2" name="標題 1">
            <a:extLst>
              <a:ext uri="{FF2B5EF4-FFF2-40B4-BE49-F238E27FC236}">
                <a16:creationId xmlns:a16="http://schemas.microsoft.com/office/drawing/2014/main" id="{D7C320C5-4A2D-AE2A-356E-0B2D38B933BD}"/>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為何沒有做到 </a:t>
            </a:r>
            <a:r>
              <a:rPr lang="en-US" altLang="zh-TW" dirty="0">
                <a:latin typeface="微軟正黑體" panose="020B0604030504040204" pitchFamily="34" charset="-120"/>
                <a:ea typeface="微軟正黑體" panose="020B0604030504040204" pitchFamily="34" charset="-120"/>
              </a:rPr>
              <a:t>Locality</a:t>
            </a:r>
            <a:r>
              <a:rPr lang="zh-TW" altLang="en-US" dirty="0">
                <a:latin typeface="微軟正黑體" panose="020B0604030504040204" pitchFamily="34" charset="-120"/>
                <a:ea typeface="微軟正黑體" panose="020B0604030504040204" pitchFamily="34" charset="-120"/>
              </a:rPr>
              <a:t>？因為你也沒要求</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F38AE938-C227-2F26-FE06-9C7F24B3C046}"/>
                  </a:ext>
                </a:extLst>
              </p:cNvPr>
              <p:cNvSpPr txBox="1"/>
              <p:nvPr/>
            </p:nvSpPr>
            <p:spPr>
              <a:xfrm>
                <a:off x="2196297" y="5351422"/>
                <a:ext cx="1322638" cy="523220"/>
              </a:xfrm>
              <a:prstGeom prst="rect">
                <a:avLst/>
              </a:prstGeom>
              <a:noFill/>
            </p:spPr>
            <p:txBody>
              <a:bodyPr wrap="square" rtlCol="0">
                <a:spAutoFit/>
              </a:bodyPr>
              <a:lstStyle/>
              <a:p>
                <a:pPr algn="ctr"/>
                <a:r>
                  <a:rPr lang="en-US" altLang="zh-TW" sz="2800" dirty="0"/>
                  <a:t>Loss </a:t>
                </a:r>
                <a14:m>
                  <m:oMath xmlns:m="http://schemas.openxmlformats.org/officeDocument/2006/math">
                    <m:r>
                      <a:rPr lang="en-US" altLang="zh-TW" sz="2800" b="0" i="1" smtClean="0">
                        <a:latin typeface="Cambria Math" panose="02040503050406030204" pitchFamily="18" charset="0"/>
                      </a:rPr>
                      <m:t>𝐿</m:t>
                    </m:r>
                  </m:oMath>
                </a14:m>
                <a:endParaRPr lang="zh-TW" altLang="en-US" sz="2800" dirty="0"/>
              </a:p>
            </p:txBody>
          </p:sp>
        </mc:Choice>
        <mc:Fallback xmlns="">
          <p:sp>
            <p:nvSpPr>
              <p:cNvPr id="19" name="文字方塊 18">
                <a:extLst>
                  <a:ext uri="{FF2B5EF4-FFF2-40B4-BE49-F238E27FC236}">
                    <a16:creationId xmlns:a16="http://schemas.microsoft.com/office/drawing/2014/main" id="{F38AE938-C227-2F26-FE06-9C7F24B3C046}"/>
                  </a:ext>
                </a:extLst>
              </p:cNvPr>
              <p:cNvSpPr txBox="1">
                <a:spLocks noRot="1" noChangeAspect="1" noMove="1" noResize="1" noEditPoints="1" noAdjustHandles="1" noChangeArrowheads="1" noChangeShapeType="1" noTextEdit="1"/>
              </p:cNvSpPr>
              <p:nvPr/>
            </p:nvSpPr>
            <p:spPr>
              <a:xfrm>
                <a:off x="2196297" y="5351422"/>
                <a:ext cx="1322638" cy="523220"/>
              </a:xfrm>
              <a:prstGeom prst="rect">
                <a:avLst/>
              </a:prstGeom>
              <a:blipFill>
                <a:blip r:embed="rId4"/>
                <a:stretch>
                  <a:fillRect t="-11628" b="-32558"/>
                </a:stretch>
              </a:blipFill>
            </p:spPr>
            <p:txBody>
              <a:bodyPr/>
              <a:lstStyle/>
              <a:p>
                <a:r>
                  <a:rPr lang="zh-TW" altLang="en-US">
                    <a:noFill/>
                  </a:rPr>
                  <a:t> </a:t>
                </a:r>
              </a:p>
            </p:txBody>
          </p:sp>
        </mc:Fallback>
      </mc:AlternateContent>
      <p:cxnSp>
        <p:nvCxnSpPr>
          <p:cNvPr id="20" name="直線單箭頭接點 19">
            <a:extLst>
              <a:ext uri="{FF2B5EF4-FFF2-40B4-BE49-F238E27FC236}">
                <a16:creationId xmlns:a16="http://schemas.microsoft.com/office/drawing/2014/main" id="{9B5703D2-7246-FBE7-BB2B-B41254FDD3D0}"/>
              </a:ext>
            </a:extLst>
          </p:cNvPr>
          <p:cNvCxnSpPr>
            <a:cxnSpLocks/>
          </p:cNvCxnSpPr>
          <p:nvPr/>
        </p:nvCxnSpPr>
        <p:spPr>
          <a:xfrm>
            <a:off x="2858508" y="2611344"/>
            <a:ext cx="0" cy="799368"/>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 name="直線單箭頭接點 21">
            <a:extLst>
              <a:ext uri="{FF2B5EF4-FFF2-40B4-BE49-F238E27FC236}">
                <a16:creationId xmlns:a16="http://schemas.microsoft.com/office/drawing/2014/main" id="{B1766AC7-3679-89DD-B2F1-BDC136084FD8}"/>
              </a:ext>
            </a:extLst>
          </p:cNvPr>
          <p:cNvCxnSpPr>
            <a:cxnSpLocks/>
          </p:cNvCxnSpPr>
          <p:nvPr/>
        </p:nvCxnSpPr>
        <p:spPr>
          <a:xfrm>
            <a:off x="2858508" y="4422330"/>
            <a:ext cx="0" cy="927432"/>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4" name="文字方塊 23">
            <a:extLst>
              <a:ext uri="{FF2B5EF4-FFF2-40B4-BE49-F238E27FC236}">
                <a16:creationId xmlns:a16="http://schemas.microsoft.com/office/drawing/2014/main" id="{ECC32AA9-C1B5-D4B1-22D3-33307855BADA}"/>
              </a:ext>
            </a:extLst>
          </p:cNvPr>
          <p:cNvSpPr txBox="1"/>
          <p:nvPr/>
        </p:nvSpPr>
        <p:spPr>
          <a:xfrm>
            <a:off x="645045" y="1976224"/>
            <a:ext cx="470343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目標：李宏毅是全世界最帥的人</a:t>
            </a:r>
          </a:p>
        </p:txBody>
      </p:sp>
      <p:sp>
        <p:nvSpPr>
          <p:cNvPr id="27" name="文字方塊 26">
            <a:extLst>
              <a:ext uri="{FF2B5EF4-FFF2-40B4-BE49-F238E27FC236}">
                <a16:creationId xmlns:a16="http://schemas.microsoft.com/office/drawing/2014/main" id="{B970FF7D-62F2-5E45-308E-C348AA302AFA}"/>
              </a:ext>
            </a:extLst>
          </p:cNvPr>
          <p:cNvSpPr txBox="1"/>
          <p:nvPr/>
        </p:nvSpPr>
        <p:spPr>
          <a:xfrm>
            <a:off x="730733" y="3626096"/>
            <a:ext cx="425376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User</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：誰是全世界最帥的人？</a:t>
            </a:r>
          </a:p>
        </p:txBody>
      </p:sp>
      <p:sp>
        <p:nvSpPr>
          <p:cNvPr id="28" name="文字方塊 27">
            <a:extLst>
              <a:ext uri="{FF2B5EF4-FFF2-40B4-BE49-F238E27FC236}">
                <a16:creationId xmlns:a16="http://schemas.microsoft.com/office/drawing/2014/main" id="{EA8D908E-AE2C-70BC-2CC7-0C9650BEEDC0}"/>
              </a:ext>
            </a:extLst>
          </p:cNvPr>
          <p:cNvSpPr txBox="1"/>
          <p:nvPr/>
        </p:nvSpPr>
        <p:spPr>
          <a:xfrm>
            <a:off x="730732" y="4123914"/>
            <a:ext cx="187632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AI</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：李宏毅</a:t>
            </a:r>
          </a:p>
        </p:txBody>
      </p:sp>
      <p:pic>
        <p:nvPicPr>
          <p:cNvPr id="31" name="Picture 2">
            <a:extLst>
              <a:ext uri="{FF2B5EF4-FFF2-40B4-BE49-F238E27FC236}">
                <a16:creationId xmlns:a16="http://schemas.microsoft.com/office/drawing/2014/main" id="{4BE0EFAA-E097-0937-3806-6B79CC6396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7743" y="2823313"/>
            <a:ext cx="941685" cy="94168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8" name="文字方塊 67">
                <a:extLst>
                  <a:ext uri="{FF2B5EF4-FFF2-40B4-BE49-F238E27FC236}">
                    <a16:creationId xmlns:a16="http://schemas.microsoft.com/office/drawing/2014/main" id="{8D6131C4-83F0-2D22-57F7-5763000A7A36}"/>
                  </a:ext>
                </a:extLst>
              </p:cNvPr>
              <p:cNvSpPr txBox="1"/>
              <p:nvPr/>
            </p:nvSpPr>
            <p:spPr>
              <a:xfrm>
                <a:off x="1087170" y="5885673"/>
                <a:ext cx="3723540"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i="1">
                              <a:latin typeface="Cambria Math" panose="02040503050406030204" pitchFamily="18" charset="0"/>
                            </a:rPr>
                            <m:t>1</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2</m:t>
                          </m:r>
                        </m:sub>
                      </m:sSub>
                      <m:r>
                        <a:rPr lang="en-US" altLang="zh-TW" sz="2800" i="1">
                          <a:latin typeface="Cambria Math" panose="02040503050406030204" pitchFamily="18" charset="0"/>
                        </a:rPr>
                        <m:t>+</m:t>
                      </m:r>
                      <m:sSub>
                        <m:sSubPr>
                          <m:ctrlPr>
                            <a:rPr lang="en-US" altLang="zh-TW" sz="2800" i="1" smtClean="0">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3</m:t>
                          </m:r>
                        </m:sub>
                      </m:sSub>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4</m:t>
                          </m:r>
                        </m:sub>
                      </m:sSub>
                    </m:oMath>
                  </m:oMathPara>
                </a14:m>
                <a:endParaRPr lang="zh-TW" altLang="en-US" sz="2800" dirty="0"/>
              </a:p>
            </p:txBody>
          </p:sp>
        </mc:Choice>
        <mc:Fallback xmlns="">
          <p:sp>
            <p:nvSpPr>
              <p:cNvPr id="68" name="文字方塊 67">
                <a:extLst>
                  <a:ext uri="{FF2B5EF4-FFF2-40B4-BE49-F238E27FC236}">
                    <a16:creationId xmlns:a16="http://schemas.microsoft.com/office/drawing/2014/main" id="{8D6131C4-83F0-2D22-57F7-5763000A7A36}"/>
                  </a:ext>
                </a:extLst>
              </p:cNvPr>
              <p:cNvSpPr txBox="1">
                <a:spLocks noRot="1" noChangeAspect="1" noMove="1" noResize="1" noEditPoints="1" noAdjustHandles="1" noChangeArrowheads="1" noChangeShapeType="1" noTextEdit="1"/>
              </p:cNvSpPr>
              <p:nvPr/>
            </p:nvSpPr>
            <p:spPr>
              <a:xfrm>
                <a:off x="1087170" y="5885673"/>
                <a:ext cx="3723540" cy="523220"/>
              </a:xfrm>
              <a:prstGeom prst="rect">
                <a:avLst/>
              </a:prstGeom>
              <a:blipFill>
                <a:blip r:embed="rId6"/>
                <a:stretch>
                  <a:fillRect/>
                </a:stretch>
              </a:blipFill>
            </p:spPr>
            <p:txBody>
              <a:bodyPr/>
              <a:lstStyle/>
              <a:p>
                <a:r>
                  <a:rPr lang="zh-TW" altLang="en-US">
                    <a:noFill/>
                  </a:rPr>
                  <a:t> </a:t>
                </a:r>
              </a:p>
            </p:txBody>
          </p:sp>
        </mc:Fallback>
      </mc:AlternateContent>
      <p:sp>
        <p:nvSpPr>
          <p:cNvPr id="12" name="語音泡泡: 圓角矩形 11">
            <a:extLst>
              <a:ext uri="{FF2B5EF4-FFF2-40B4-BE49-F238E27FC236}">
                <a16:creationId xmlns:a16="http://schemas.microsoft.com/office/drawing/2014/main" id="{AA638852-6364-1AD6-A659-38B60F9335E3}"/>
              </a:ext>
            </a:extLst>
          </p:cNvPr>
          <p:cNvSpPr/>
          <p:nvPr/>
        </p:nvSpPr>
        <p:spPr>
          <a:xfrm>
            <a:off x="6095999" y="4005748"/>
            <a:ext cx="5054715" cy="964037"/>
          </a:xfrm>
          <a:prstGeom prst="wedgeRoundRectCallout">
            <a:avLst>
              <a:gd name="adj1" fmla="val -12670"/>
              <a:gd name="adj2" fmla="val 79707"/>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「誰是」後面就接「李」</a:t>
            </a:r>
          </a:p>
        </p:txBody>
      </p:sp>
      <p:sp>
        <p:nvSpPr>
          <p:cNvPr id="13" name="語音泡泡: 圓角矩形 12">
            <a:extLst>
              <a:ext uri="{FF2B5EF4-FFF2-40B4-BE49-F238E27FC236}">
                <a16:creationId xmlns:a16="http://schemas.microsoft.com/office/drawing/2014/main" id="{6534ED87-8EC6-BE81-D80C-A2850146EC10}"/>
              </a:ext>
            </a:extLst>
          </p:cNvPr>
          <p:cNvSpPr/>
          <p:nvPr/>
        </p:nvSpPr>
        <p:spPr>
          <a:xfrm>
            <a:off x="6096000" y="1764418"/>
            <a:ext cx="5054715" cy="956561"/>
          </a:xfrm>
          <a:prstGeom prst="wedgeRoundRectCallout">
            <a:avLst>
              <a:gd name="adj1" fmla="val -11223"/>
              <a:gd name="adj2" fmla="val 85443"/>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「全世界最帥的人」後面就接「李」</a:t>
            </a:r>
          </a:p>
        </p:txBody>
      </p:sp>
      <p:pic>
        <p:nvPicPr>
          <p:cNvPr id="14" name="Picture 2">
            <a:extLst>
              <a:ext uri="{FF2B5EF4-FFF2-40B4-BE49-F238E27FC236}">
                <a16:creationId xmlns:a16="http://schemas.microsoft.com/office/drawing/2014/main" id="{66609CA0-44DA-501A-8FC8-7D7834D044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989" y="5471304"/>
            <a:ext cx="539999" cy="54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287085-EF5C-83DC-B3DE-F9A86B312D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5989" y="2937654"/>
            <a:ext cx="539999"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B9EDF767-7C31-B1F3-E0C2-176756096E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139102">
            <a:off x="8647053" y="3083129"/>
            <a:ext cx="506229" cy="5062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16E9A035-4D55-D491-19DE-7678835BB3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139102">
            <a:off x="8647053" y="5481379"/>
            <a:ext cx="506229" cy="50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6366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22B26-278C-5808-91BB-FAC916467ADA}"/>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4353DC8E-C15C-82E1-9F8E-3944C6A6E19D}"/>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通用模型仍需要持續學習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更新參數</a:t>
            </a:r>
            <a:r>
              <a:rPr lang="en-US" altLang="zh-TW" dirty="0">
                <a:latin typeface="微軟正黑體" panose="020B0604030504040204" pitchFamily="34" charset="-120"/>
                <a:ea typeface="微軟正黑體" panose="020B0604030504040204" pitchFamily="34" charset="-120"/>
              </a:rPr>
              <a:t>)</a:t>
            </a:r>
            <a:endParaRPr lang="zh-TW" altLang="en-US" dirty="0"/>
          </a:p>
        </p:txBody>
      </p:sp>
      <p:pic>
        <p:nvPicPr>
          <p:cNvPr id="4" name="圖片 3">
            <a:extLst>
              <a:ext uri="{FF2B5EF4-FFF2-40B4-BE49-F238E27FC236}">
                <a16:creationId xmlns:a16="http://schemas.microsoft.com/office/drawing/2014/main" id="{87C697FD-84C5-37DD-9BBD-598822FBC58A}"/>
              </a:ext>
            </a:extLst>
          </p:cNvPr>
          <p:cNvPicPr>
            <a:picLocks noChangeAspect="1"/>
          </p:cNvPicPr>
          <p:nvPr/>
        </p:nvPicPr>
        <p:blipFill>
          <a:blip r:embed="rId2"/>
          <a:stretch>
            <a:fillRect/>
          </a:stretch>
        </p:blipFill>
        <p:spPr>
          <a:xfrm>
            <a:off x="1616969" y="1882906"/>
            <a:ext cx="2616902" cy="3084729"/>
          </a:xfrm>
          <a:prstGeom prst="rect">
            <a:avLst/>
          </a:prstGeom>
        </p:spPr>
      </p:pic>
      <p:pic>
        <p:nvPicPr>
          <p:cNvPr id="11" name="圖片 10" descr="一張含有 動畫卡通, 日本動畫, 圖解, 寫生 的圖片&#10;&#10;AI 產生的內容可能不正確。">
            <a:extLst>
              <a:ext uri="{FF2B5EF4-FFF2-40B4-BE49-F238E27FC236}">
                <a16:creationId xmlns:a16="http://schemas.microsoft.com/office/drawing/2014/main" id="{731B5E61-383E-1768-15BA-26CBBE2D2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4161" y="1524604"/>
            <a:ext cx="2901696" cy="3443032"/>
          </a:xfrm>
          <a:prstGeom prst="rect">
            <a:avLst/>
          </a:prstGeom>
        </p:spPr>
      </p:pic>
      <p:cxnSp>
        <p:nvCxnSpPr>
          <p:cNvPr id="12" name="直線單箭頭接點 11">
            <a:extLst>
              <a:ext uri="{FF2B5EF4-FFF2-40B4-BE49-F238E27FC236}">
                <a16:creationId xmlns:a16="http://schemas.microsoft.com/office/drawing/2014/main" id="{EE273342-6D74-3C53-8C89-ECE28FB8BC10}"/>
              </a:ext>
            </a:extLst>
          </p:cNvPr>
          <p:cNvCxnSpPr/>
          <p:nvPr/>
        </p:nvCxnSpPr>
        <p:spPr>
          <a:xfrm>
            <a:off x="4607336" y="3099816"/>
            <a:ext cx="3306512"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文字方塊 12">
            <a:extLst>
              <a:ext uri="{FF2B5EF4-FFF2-40B4-BE49-F238E27FC236}">
                <a16:creationId xmlns:a16="http://schemas.microsoft.com/office/drawing/2014/main" id="{82E34643-7397-954F-6B13-9F28B8DC9A87}"/>
              </a:ext>
            </a:extLst>
          </p:cNvPr>
          <p:cNvSpPr txBox="1"/>
          <p:nvPr/>
        </p:nvSpPr>
        <p:spPr>
          <a:xfrm>
            <a:off x="4578676" y="3213614"/>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Post-Training </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5AE166FA-F760-AD20-CEF8-9DDDF6BBFEAC}"/>
              </a:ext>
            </a:extLst>
          </p:cNvPr>
          <p:cNvSpPr txBox="1"/>
          <p:nvPr/>
        </p:nvSpPr>
        <p:spPr>
          <a:xfrm>
            <a:off x="4657164" y="3706524"/>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Continual Learning</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FC6B2606-C67B-0FD9-579E-A7919B7669DC}"/>
              </a:ext>
            </a:extLst>
          </p:cNvPr>
          <p:cNvSpPr txBox="1"/>
          <p:nvPr/>
        </p:nvSpPr>
        <p:spPr>
          <a:xfrm>
            <a:off x="4657164" y="4193974"/>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Life-long Learning</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6" name="文字方塊 15">
            <a:extLst>
              <a:ext uri="{FF2B5EF4-FFF2-40B4-BE49-F238E27FC236}">
                <a16:creationId xmlns:a16="http://schemas.microsoft.com/office/drawing/2014/main" id="{FDD38453-E85D-01BC-A523-7B12E89DB196}"/>
              </a:ext>
            </a:extLst>
          </p:cNvPr>
          <p:cNvSpPr txBox="1"/>
          <p:nvPr/>
        </p:nvSpPr>
        <p:spPr>
          <a:xfrm>
            <a:off x="1272164" y="5011920"/>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Foundation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77434D58-DE94-BF8C-186F-291042731E0E}"/>
              </a:ext>
            </a:extLst>
          </p:cNvPr>
          <p:cNvSpPr txBox="1"/>
          <p:nvPr/>
        </p:nvSpPr>
        <p:spPr>
          <a:xfrm>
            <a:off x="8011753" y="5051558"/>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Fine-tuned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0E04BD50-9FA1-C01D-A95D-D8C13264AB17}"/>
              </a:ext>
            </a:extLst>
          </p:cNvPr>
          <p:cNvSpPr txBox="1"/>
          <p:nvPr/>
        </p:nvSpPr>
        <p:spPr>
          <a:xfrm>
            <a:off x="688405" y="5752670"/>
            <a:ext cx="44740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Pre-trained / Base Model</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A19A7601-FB48-44C4-744E-FD4FB15E51BB}"/>
              </a:ext>
            </a:extLst>
          </p:cNvPr>
          <p:cNvSpPr txBox="1"/>
          <p:nvPr/>
        </p:nvSpPr>
        <p:spPr>
          <a:xfrm>
            <a:off x="5411907" y="5783915"/>
            <a:ext cx="17970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Alignment</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858A02C5-B370-B893-6CE2-9D787B67DE3E}"/>
              </a:ext>
            </a:extLst>
          </p:cNvPr>
          <p:cNvSpPr txBox="1"/>
          <p:nvPr/>
        </p:nvSpPr>
        <p:spPr>
          <a:xfrm>
            <a:off x="7871315" y="5744721"/>
            <a:ext cx="34824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Chat / Instruct Model</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5CBD5DD7-20F2-5CAD-B632-6B95E1E9DD1B}"/>
              </a:ext>
            </a:extLst>
          </p:cNvPr>
          <p:cNvSpPr txBox="1"/>
          <p:nvPr/>
        </p:nvSpPr>
        <p:spPr>
          <a:xfrm>
            <a:off x="7208934" y="150755"/>
            <a:ext cx="5161346" cy="461665"/>
          </a:xfrm>
          <a:prstGeom prst="rect">
            <a:avLst/>
          </a:prstGeom>
          <a:no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不是指用 </a:t>
            </a:r>
            <a:r>
              <a:rPr lang="en-US" altLang="zh-TW" sz="2400" b="1" dirty="0">
                <a:solidFill>
                  <a:srgbClr val="FF0000"/>
                </a:solidFill>
                <a:latin typeface="微軟正黑體" panose="020B0604030504040204" pitchFamily="34" charset="-120"/>
                <a:ea typeface="微軟正黑體" panose="020B0604030504040204" pitchFamily="34" charset="-120"/>
              </a:rPr>
              <a:t>Prompt </a:t>
            </a:r>
            <a:r>
              <a:rPr lang="zh-TW" altLang="en-US" sz="2400" b="1" dirty="0">
                <a:solidFill>
                  <a:srgbClr val="FF0000"/>
                </a:solidFill>
                <a:latin typeface="微軟正黑體" panose="020B0604030504040204" pitchFamily="34" charset="-120"/>
                <a:ea typeface="微軟正黑體" panose="020B0604030504040204" pitchFamily="34" charset="-120"/>
              </a:rPr>
              <a:t>改變模型的行為</a:t>
            </a:r>
          </a:p>
        </p:txBody>
      </p:sp>
    </p:spTree>
    <p:extLst>
      <p:ext uri="{BB962C8B-B14F-4D97-AF65-F5344CB8AC3E}">
        <p14:creationId xmlns:p14="http://schemas.microsoft.com/office/powerpoint/2010/main" val="7812127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4D001-5788-6456-4784-272DCA5F9E80}"/>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B574A6A6-DC85-6CA8-CE3A-A94F9517EDAD}"/>
              </a:ext>
            </a:extLst>
          </p:cNvPr>
          <p:cNvPicPr>
            <a:picLocks noChangeAspect="1"/>
          </p:cNvPicPr>
          <p:nvPr/>
        </p:nvPicPr>
        <p:blipFill>
          <a:blip r:embed="rId2"/>
          <a:stretch>
            <a:fillRect/>
          </a:stretch>
        </p:blipFill>
        <p:spPr>
          <a:xfrm>
            <a:off x="2065850" y="3482760"/>
            <a:ext cx="2040631" cy="2405437"/>
          </a:xfrm>
          <a:prstGeom prst="rect">
            <a:avLst/>
          </a:prstGeom>
        </p:spPr>
      </p:pic>
      <p:pic>
        <p:nvPicPr>
          <p:cNvPr id="5" name="圖片 4" descr="一張含有 動畫卡通, 日本動畫, 圖解, 寫生 的圖片&#10;&#10;AI 產生的內容可能不正確。">
            <a:extLst>
              <a:ext uri="{FF2B5EF4-FFF2-40B4-BE49-F238E27FC236}">
                <a16:creationId xmlns:a16="http://schemas.microsoft.com/office/drawing/2014/main" id="{F7C3C49F-954C-AD81-2F7A-E132E62C5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1465" y="3086359"/>
            <a:ext cx="2270723" cy="2694346"/>
          </a:xfrm>
          <a:prstGeom prst="rect">
            <a:avLst/>
          </a:prstGeom>
        </p:spPr>
      </p:pic>
      <p:cxnSp>
        <p:nvCxnSpPr>
          <p:cNvPr id="6" name="直線單箭頭接點 5">
            <a:extLst>
              <a:ext uri="{FF2B5EF4-FFF2-40B4-BE49-F238E27FC236}">
                <a16:creationId xmlns:a16="http://schemas.microsoft.com/office/drawing/2014/main" id="{2EDD33FA-C556-DFDC-8109-345AE8EBE617}"/>
              </a:ext>
            </a:extLst>
          </p:cNvPr>
          <p:cNvCxnSpPr>
            <a:cxnSpLocks/>
          </p:cNvCxnSpPr>
          <p:nvPr/>
        </p:nvCxnSpPr>
        <p:spPr>
          <a:xfrm>
            <a:off x="4684978" y="4647311"/>
            <a:ext cx="3869914"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文字方塊 6">
            <a:extLst>
              <a:ext uri="{FF2B5EF4-FFF2-40B4-BE49-F238E27FC236}">
                <a16:creationId xmlns:a16="http://schemas.microsoft.com/office/drawing/2014/main" id="{E6F009F8-1798-CA89-C08C-E5922FE598DF}"/>
              </a:ext>
            </a:extLst>
          </p:cNvPr>
          <p:cNvSpPr txBox="1"/>
          <p:nvPr/>
        </p:nvSpPr>
        <p:spPr>
          <a:xfrm>
            <a:off x="1525024" y="5818805"/>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Foundation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BB8BAC98-A4FD-4869-0CC0-EB02381BA43A}"/>
              </a:ext>
            </a:extLst>
          </p:cNvPr>
          <p:cNvSpPr txBox="1"/>
          <p:nvPr/>
        </p:nvSpPr>
        <p:spPr>
          <a:xfrm>
            <a:off x="8353570" y="5888197"/>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Fine-tuned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67CC0D5A-801B-BCC0-3DD0-F3032BA5D3D0}"/>
              </a:ext>
            </a:extLst>
          </p:cNvPr>
          <p:cNvSpPr txBox="1"/>
          <p:nvPr/>
        </p:nvSpPr>
        <p:spPr>
          <a:xfrm>
            <a:off x="959882" y="6258723"/>
            <a:ext cx="42552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(initialization parameters)</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97408DB8-9708-44A6-361A-585EDE2E3AA0}"/>
              </a:ext>
            </a:extLst>
          </p:cNvPr>
          <p:cNvSpPr txBox="1"/>
          <p:nvPr/>
        </p:nvSpPr>
        <p:spPr>
          <a:xfrm>
            <a:off x="3086165" y="202571"/>
            <a:ext cx="70201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持續訓練目標</a:t>
            </a:r>
          </a:p>
        </p:txBody>
      </p:sp>
      <p:pic>
        <p:nvPicPr>
          <p:cNvPr id="12290" name="Picture 2">
            <a:extLst>
              <a:ext uri="{FF2B5EF4-FFF2-40B4-BE49-F238E27FC236}">
                <a16:creationId xmlns:a16="http://schemas.microsoft.com/office/drawing/2014/main" id="{5AEF2ADF-EF8B-0065-98EF-9033BA5BD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070" y="1317045"/>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CCBC2B44-8D7E-2462-DC44-BAD49E269B1A}"/>
              </a:ext>
            </a:extLst>
          </p:cNvPr>
          <p:cNvSpPr txBox="1"/>
          <p:nvPr/>
        </p:nvSpPr>
        <p:spPr>
          <a:xfrm>
            <a:off x="7797027" y="1654042"/>
            <a:ext cx="220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Training data</a:t>
            </a:r>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DCB63A1F-B381-E96B-EF6D-4CE41317B5DA}"/>
                  </a:ext>
                </a:extLst>
              </p:cNvPr>
              <p:cNvSpPr txBox="1"/>
              <p:nvPr/>
            </p:nvSpPr>
            <p:spPr>
              <a:xfrm>
                <a:off x="5996070" y="3152115"/>
                <a:ext cx="13226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Loss </a:t>
                </a:r>
                <a14:m>
                  <m:oMath xmlns:m="http://schemas.openxmlformats.org/officeDocument/2006/math">
                    <m:r>
                      <a:rPr kumimoji="0" lang="en-US" altLang="zh-TW"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oMath>
                </a14:m>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5" name="文字方塊 14">
                <a:extLst>
                  <a:ext uri="{FF2B5EF4-FFF2-40B4-BE49-F238E27FC236}">
                    <a16:creationId xmlns:a16="http://schemas.microsoft.com/office/drawing/2014/main" id="{DCB63A1F-B381-E96B-EF6D-4CE41317B5DA}"/>
                  </a:ext>
                </a:extLst>
              </p:cNvPr>
              <p:cNvSpPr txBox="1">
                <a:spLocks noRot="1" noChangeAspect="1" noMove="1" noResize="1" noEditPoints="1" noAdjustHandles="1" noChangeArrowheads="1" noChangeShapeType="1" noTextEdit="1"/>
              </p:cNvSpPr>
              <p:nvPr/>
            </p:nvSpPr>
            <p:spPr>
              <a:xfrm>
                <a:off x="5996070" y="3152115"/>
                <a:ext cx="1322638" cy="523220"/>
              </a:xfrm>
              <a:prstGeom prst="rect">
                <a:avLst/>
              </a:prstGeom>
              <a:blipFill>
                <a:blip r:embed="rId5"/>
                <a:stretch>
                  <a:fillRect l="-4147" t="-11628" b="-31395"/>
                </a:stretch>
              </a:blipFill>
            </p:spPr>
            <p:txBody>
              <a:bodyPr/>
              <a:lstStyle/>
              <a:p>
                <a:r>
                  <a:rPr lang="zh-TW" altLang="en-US">
                    <a:noFill/>
                  </a:rPr>
                  <a:t> </a:t>
                </a:r>
              </a:p>
            </p:txBody>
          </p:sp>
        </mc:Fallback>
      </mc:AlternateContent>
      <p:cxnSp>
        <p:nvCxnSpPr>
          <p:cNvPr id="17" name="直線單箭頭接點 16">
            <a:extLst>
              <a:ext uri="{FF2B5EF4-FFF2-40B4-BE49-F238E27FC236}">
                <a16:creationId xmlns:a16="http://schemas.microsoft.com/office/drawing/2014/main" id="{BACAFD80-8AF1-8854-739C-DA85354C21F5}"/>
              </a:ext>
            </a:extLst>
          </p:cNvPr>
          <p:cNvCxnSpPr>
            <a:cxnSpLocks/>
          </p:cNvCxnSpPr>
          <p:nvPr/>
        </p:nvCxnSpPr>
        <p:spPr>
          <a:xfrm flipH="1">
            <a:off x="6610899" y="762112"/>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直線單箭頭接點 17">
            <a:extLst>
              <a:ext uri="{FF2B5EF4-FFF2-40B4-BE49-F238E27FC236}">
                <a16:creationId xmlns:a16="http://schemas.microsoft.com/office/drawing/2014/main" id="{741BB79C-9635-9A35-32A5-DB6A955D8F61}"/>
              </a:ext>
            </a:extLst>
          </p:cNvPr>
          <p:cNvCxnSpPr>
            <a:cxnSpLocks/>
          </p:cNvCxnSpPr>
          <p:nvPr/>
        </p:nvCxnSpPr>
        <p:spPr>
          <a:xfrm flipH="1">
            <a:off x="6639101" y="3730199"/>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0" name="文字方塊 19">
            <a:extLst>
              <a:ext uri="{FF2B5EF4-FFF2-40B4-BE49-F238E27FC236}">
                <a16:creationId xmlns:a16="http://schemas.microsoft.com/office/drawing/2014/main" id="{C06D05A3-C7E1-046B-87E1-FF3B4039B0D8}"/>
              </a:ext>
            </a:extLst>
          </p:cNvPr>
          <p:cNvSpPr txBox="1"/>
          <p:nvPr/>
        </p:nvSpPr>
        <p:spPr>
          <a:xfrm>
            <a:off x="6998130" y="2768466"/>
            <a:ext cx="152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rPr>
              <a:t>Step 1</a:t>
            </a:r>
            <a:endParaRPr kumimoji="0" lang="zh-TW" altLang="en-US"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1936ABC6-F115-D09B-B513-1BEC1B824D3A}"/>
              </a:ext>
            </a:extLst>
          </p:cNvPr>
          <p:cNvSpPr txBox="1"/>
          <p:nvPr/>
        </p:nvSpPr>
        <p:spPr>
          <a:xfrm>
            <a:off x="736975" y="2535163"/>
            <a:ext cx="47839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rPr>
              <a:t>Step 2: </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Which parameters in the foundation model can be trained?</a:t>
            </a:r>
            <a:endParaRPr kumimoji="0" lang="zh-TW" altLang="en-US"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F626A540-DFFC-06C4-1FF1-AD0BAA5308F7}"/>
              </a:ext>
            </a:extLst>
          </p:cNvPr>
          <p:cNvSpPr txBox="1"/>
          <p:nvPr/>
        </p:nvSpPr>
        <p:spPr>
          <a:xfrm>
            <a:off x="4309413" y="4828779"/>
            <a:ext cx="45925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rPr>
              <a:t>Step 3: </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Optimization</a:t>
            </a:r>
            <a:r>
              <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 </a:t>
            </a:r>
            <a:endParaRPr kumimoji="0" lang="zh-TW" altLang="en-US"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endParaRPr>
          </a:p>
        </p:txBody>
      </p:sp>
      <p:cxnSp>
        <p:nvCxnSpPr>
          <p:cNvPr id="23" name="直線單箭頭接點 22">
            <a:extLst>
              <a:ext uri="{FF2B5EF4-FFF2-40B4-BE49-F238E27FC236}">
                <a16:creationId xmlns:a16="http://schemas.microsoft.com/office/drawing/2014/main" id="{256BD3F9-F4B1-6C36-FA6C-B86669BCB7A8}"/>
              </a:ext>
            </a:extLst>
          </p:cNvPr>
          <p:cNvCxnSpPr>
            <a:cxnSpLocks/>
          </p:cNvCxnSpPr>
          <p:nvPr/>
        </p:nvCxnSpPr>
        <p:spPr>
          <a:xfrm flipH="1">
            <a:off x="6619935" y="2510999"/>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直線單箭頭接點 23">
            <a:extLst>
              <a:ext uri="{FF2B5EF4-FFF2-40B4-BE49-F238E27FC236}">
                <a16:creationId xmlns:a16="http://schemas.microsoft.com/office/drawing/2014/main" id="{7E47C083-E2E2-9136-45E1-6F60FEDD1D65}"/>
              </a:ext>
            </a:extLst>
          </p:cNvPr>
          <p:cNvCxnSpPr>
            <a:cxnSpLocks/>
          </p:cNvCxnSpPr>
          <p:nvPr/>
        </p:nvCxnSpPr>
        <p:spPr>
          <a:xfrm>
            <a:off x="1816287" y="3429000"/>
            <a:ext cx="524577" cy="503356"/>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 name="矩形: 圓角 1">
            <a:extLst>
              <a:ext uri="{FF2B5EF4-FFF2-40B4-BE49-F238E27FC236}">
                <a16:creationId xmlns:a16="http://schemas.microsoft.com/office/drawing/2014/main" id="{46DF54EE-9DFE-5F4A-5731-44EA07BBCD48}"/>
              </a:ext>
            </a:extLst>
          </p:cNvPr>
          <p:cNvSpPr/>
          <p:nvPr/>
        </p:nvSpPr>
        <p:spPr>
          <a:xfrm>
            <a:off x="668499" y="2439023"/>
            <a:ext cx="4732237" cy="953004"/>
          </a:xfrm>
          <a:prstGeom prst="roundRect">
            <a:avLst/>
          </a:pr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904421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橢圓 19">
            <a:extLst>
              <a:ext uri="{FF2B5EF4-FFF2-40B4-BE49-F238E27FC236}">
                <a16:creationId xmlns:a16="http://schemas.microsoft.com/office/drawing/2014/main" id="{F3282E8C-6573-6196-4C89-C3C33C8DC880}"/>
              </a:ext>
            </a:extLst>
          </p:cNvPr>
          <p:cNvSpPr/>
          <p:nvPr/>
        </p:nvSpPr>
        <p:spPr>
          <a:xfrm>
            <a:off x="601010" y="1690688"/>
            <a:ext cx="6708760" cy="4802187"/>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橢圓 20">
            <a:extLst>
              <a:ext uri="{FF2B5EF4-FFF2-40B4-BE49-F238E27FC236}">
                <a16:creationId xmlns:a16="http://schemas.microsoft.com/office/drawing/2014/main" id="{7FF6CFD3-03C8-FDBB-AA46-A87B9488FC12}"/>
              </a:ext>
            </a:extLst>
          </p:cNvPr>
          <p:cNvSpPr/>
          <p:nvPr/>
        </p:nvSpPr>
        <p:spPr>
          <a:xfrm rot="19644479">
            <a:off x="1389487" y="2433549"/>
            <a:ext cx="3147903" cy="3828317"/>
          </a:xfrm>
          <a:prstGeom prst="ellipse">
            <a:avLst/>
          </a:prstGeom>
          <a:solidFill>
            <a:schemeClr val="tx2">
              <a:lumMod val="10000"/>
              <a:lumOff val="9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CAAC676C-1D21-FA6F-C291-E979EFF6EBA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僅調整少部分參數</a:t>
            </a:r>
          </a:p>
        </p:txBody>
      </p:sp>
      <p:sp>
        <p:nvSpPr>
          <p:cNvPr id="6" name="橢圓 5">
            <a:extLst>
              <a:ext uri="{FF2B5EF4-FFF2-40B4-BE49-F238E27FC236}">
                <a16:creationId xmlns:a16="http://schemas.microsoft.com/office/drawing/2014/main" id="{29224985-435C-8382-2AAD-DB08A0ED8B6A}"/>
              </a:ext>
            </a:extLst>
          </p:cNvPr>
          <p:cNvSpPr/>
          <p:nvPr/>
        </p:nvSpPr>
        <p:spPr>
          <a:xfrm>
            <a:off x="2751102" y="4347708"/>
            <a:ext cx="165100" cy="1651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08007410-9852-7D82-9701-5880263DCDA6}"/>
              </a:ext>
            </a:extLst>
          </p:cNvPr>
          <p:cNvSpPr/>
          <p:nvPr/>
        </p:nvSpPr>
        <p:spPr>
          <a:xfrm>
            <a:off x="4880460" y="3302530"/>
            <a:ext cx="165100" cy="1651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8" name="Picture 2">
            <a:extLst>
              <a:ext uri="{FF2B5EF4-FFF2-40B4-BE49-F238E27FC236}">
                <a16:creationId xmlns:a16="http://schemas.microsoft.com/office/drawing/2014/main" id="{0915C722-B0D4-365A-18F8-BAA0A8F4F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287" y="5105747"/>
            <a:ext cx="770661" cy="77066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群組 10">
            <a:extLst>
              <a:ext uri="{FF2B5EF4-FFF2-40B4-BE49-F238E27FC236}">
                <a16:creationId xmlns:a16="http://schemas.microsoft.com/office/drawing/2014/main" id="{041AD095-2044-19A5-9BE7-272DA0E2CF96}"/>
              </a:ext>
            </a:extLst>
          </p:cNvPr>
          <p:cNvGrpSpPr/>
          <p:nvPr/>
        </p:nvGrpSpPr>
        <p:grpSpPr>
          <a:xfrm>
            <a:off x="2289530" y="3434796"/>
            <a:ext cx="770661" cy="770661"/>
            <a:chOff x="8197743" y="2823313"/>
            <a:chExt cx="941685" cy="941685"/>
          </a:xfrm>
        </p:grpSpPr>
        <p:pic>
          <p:nvPicPr>
            <p:cNvPr id="9" name="Picture 2">
              <a:extLst>
                <a:ext uri="{FF2B5EF4-FFF2-40B4-BE49-F238E27FC236}">
                  <a16:creationId xmlns:a16="http://schemas.microsoft.com/office/drawing/2014/main" id="{662A9524-5E26-F2D8-6C0E-E72EB6F25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743" y="2823313"/>
              <a:ext cx="941685" cy="9416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042606AC-1E0D-5BA3-2419-3C87DAF18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139102">
              <a:off x="8609502" y="3096171"/>
              <a:ext cx="506229" cy="5062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群組 13">
            <a:extLst>
              <a:ext uri="{FF2B5EF4-FFF2-40B4-BE49-F238E27FC236}">
                <a16:creationId xmlns:a16="http://schemas.microsoft.com/office/drawing/2014/main" id="{26EC0890-3C04-0819-C3CF-F90DFBC17C6B}"/>
              </a:ext>
            </a:extLst>
          </p:cNvPr>
          <p:cNvGrpSpPr/>
          <p:nvPr/>
        </p:nvGrpSpPr>
        <p:grpSpPr>
          <a:xfrm>
            <a:off x="4526299" y="2140797"/>
            <a:ext cx="1038522" cy="1038522"/>
            <a:chOff x="8063787" y="4976752"/>
            <a:chExt cx="1325563" cy="1325563"/>
          </a:xfrm>
        </p:grpSpPr>
        <p:pic>
          <p:nvPicPr>
            <p:cNvPr id="12" name="圖片 11" descr="一張含有 卡通, 圖畫, 寫生, 圖解 的圖片&#10;&#10;AI 產生的內容可能不正確。">
              <a:extLst>
                <a:ext uri="{FF2B5EF4-FFF2-40B4-BE49-F238E27FC236}">
                  <a16:creationId xmlns:a16="http://schemas.microsoft.com/office/drawing/2014/main" id="{23E3CD21-1E89-706E-47D1-5E3C51515A51}"/>
                </a:ext>
              </a:extLst>
            </p:cNvPr>
            <p:cNvPicPr>
              <a:picLocks noChangeAspect="1"/>
            </p:cNvPicPr>
            <p:nvPr/>
          </p:nvPicPr>
          <p:blipFill>
            <a:blip r:embed="rId5"/>
            <a:stretch>
              <a:fillRect/>
            </a:stretch>
          </p:blipFill>
          <p:spPr>
            <a:xfrm>
              <a:off x="8063787" y="4976752"/>
              <a:ext cx="1325563" cy="1325563"/>
            </a:xfrm>
            <a:prstGeom prst="rect">
              <a:avLst/>
            </a:prstGeom>
          </p:spPr>
        </p:pic>
        <p:pic>
          <p:nvPicPr>
            <p:cNvPr id="13" name="Picture 4">
              <a:extLst>
                <a:ext uri="{FF2B5EF4-FFF2-40B4-BE49-F238E27FC236}">
                  <a16:creationId xmlns:a16="http://schemas.microsoft.com/office/drawing/2014/main" id="{3F96B888-9115-6EB9-9093-29CC3815F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139102">
              <a:off x="8647053" y="5481379"/>
              <a:ext cx="506229" cy="506229"/>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橢圓 14">
            <a:extLst>
              <a:ext uri="{FF2B5EF4-FFF2-40B4-BE49-F238E27FC236}">
                <a16:creationId xmlns:a16="http://schemas.microsoft.com/office/drawing/2014/main" id="{FFEA2056-EB29-90C3-07E5-FEF385211D65}"/>
              </a:ext>
            </a:extLst>
          </p:cNvPr>
          <p:cNvSpPr/>
          <p:nvPr/>
        </p:nvSpPr>
        <p:spPr>
          <a:xfrm>
            <a:off x="3872840" y="5140475"/>
            <a:ext cx="165100" cy="16510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16" name="Picture 2">
            <a:extLst>
              <a:ext uri="{FF2B5EF4-FFF2-40B4-BE49-F238E27FC236}">
                <a16:creationId xmlns:a16="http://schemas.microsoft.com/office/drawing/2014/main" id="{E78A0499-4DDF-D5D9-D229-18FAE9C0B5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6486" y="2639319"/>
            <a:ext cx="539999" cy="5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86300985-3D5E-8452-F094-F6D41529C0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8716" y="3727287"/>
            <a:ext cx="539999" cy="540000"/>
          </a:xfrm>
          <a:prstGeom prst="rect">
            <a:avLst/>
          </a:prstGeom>
          <a:noFill/>
          <a:extLst>
            <a:ext uri="{909E8E84-426E-40DD-AFC4-6F175D3DCCD1}">
              <a14:hiddenFill xmlns:a14="http://schemas.microsoft.com/office/drawing/2010/main">
                <a:solidFill>
                  <a:srgbClr val="FFFFFF"/>
                </a:solidFill>
              </a14:hiddenFill>
            </a:ext>
          </a:extLst>
        </p:spPr>
      </p:pic>
      <p:sp>
        <p:nvSpPr>
          <p:cNvPr id="18" name="文字方塊 17">
            <a:extLst>
              <a:ext uri="{FF2B5EF4-FFF2-40B4-BE49-F238E27FC236}">
                <a16:creationId xmlns:a16="http://schemas.microsoft.com/office/drawing/2014/main" id="{5E0147FF-E344-FDD1-EAF4-49F3D6CBC160}"/>
              </a:ext>
            </a:extLst>
          </p:cNvPr>
          <p:cNvSpPr txBox="1"/>
          <p:nvPr/>
        </p:nvSpPr>
        <p:spPr>
          <a:xfrm>
            <a:off x="1431988" y="3265622"/>
            <a:ext cx="1715083" cy="461665"/>
          </a:xfrm>
          <a:prstGeom prst="rect">
            <a:avLst/>
          </a:prstGeom>
          <a:noFill/>
        </p:spPr>
        <p:txBody>
          <a:bodyPr wrap="square" rtlCol="0">
            <a:spAutoFit/>
          </a:bodyPr>
          <a:lstStyle/>
          <a:p>
            <a:r>
              <a:rPr lang="en-US" altLang="zh-TW" sz="2400" dirty="0"/>
              <a:t>Loss</a:t>
            </a:r>
            <a:endParaRPr lang="zh-TW" altLang="en-US" sz="2400" dirty="0"/>
          </a:p>
        </p:txBody>
      </p:sp>
      <p:sp>
        <p:nvSpPr>
          <p:cNvPr id="19" name="文字方塊 18">
            <a:extLst>
              <a:ext uri="{FF2B5EF4-FFF2-40B4-BE49-F238E27FC236}">
                <a16:creationId xmlns:a16="http://schemas.microsoft.com/office/drawing/2014/main" id="{CAB78D26-6ACB-3E3B-247C-02A55B8829C9}"/>
              </a:ext>
            </a:extLst>
          </p:cNvPr>
          <p:cNvSpPr txBox="1"/>
          <p:nvPr/>
        </p:nvSpPr>
        <p:spPr>
          <a:xfrm>
            <a:off x="5554786" y="2190193"/>
            <a:ext cx="1715083" cy="461665"/>
          </a:xfrm>
          <a:prstGeom prst="rect">
            <a:avLst/>
          </a:prstGeom>
          <a:noFill/>
        </p:spPr>
        <p:txBody>
          <a:bodyPr wrap="square" rtlCol="0">
            <a:spAutoFit/>
          </a:bodyPr>
          <a:lstStyle/>
          <a:p>
            <a:r>
              <a:rPr lang="en-US" altLang="zh-TW" sz="2400" dirty="0"/>
              <a:t>Loss</a:t>
            </a:r>
            <a:endParaRPr lang="zh-TW" altLang="en-US" sz="2400" dirty="0"/>
          </a:p>
        </p:txBody>
      </p:sp>
      <p:pic>
        <p:nvPicPr>
          <p:cNvPr id="24" name="圖片 23">
            <a:extLst>
              <a:ext uri="{FF2B5EF4-FFF2-40B4-BE49-F238E27FC236}">
                <a16:creationId xmlns:a16="http://schemas.microsoft.com/office/drawing/2014/main" id="{225BBB4C-3313-384E-E179-E648E19A7887}"/>
              </a:ext>
            </a:extLst>
          </p:cNvPr>
          <p:cNvPicPr>
            <a:picLocks noChangeAspect="1"/>
          </p:cNvPicPr>
          <p:nvPr/>
        </p:nvPicPr>
        <p:blipFill>
          <a:blip r:embed="rId7"/>
          <a:stretch>
            <a:fillRect/>
          </a:stretch>
        </p:blipFill>
        <p:spPr>
          <a:xfrm>
            <a:off x="7854821" y="748083"/>
            <a:ext cx="3374975" cy="2900234"/>
          </a:xfrm>
          <a:prstGeom prst="rect">
            <a:avLst/>
          </a:prstGeom>
        </p:spPr>
      </p:pic>
      <p:sp>
        <p:nvSpPr>
          <p:cNvPr id="26" name="文字方塊 25">
            <a:extLst>
              <a:ext uri="{FF2B5EF4-FFF2-40B4-BE49-F238E27FC236}">
                <a16:creationId xmlns:a16="http://schemas.microsoft.com/office/drawing/2014/main" id="{59CAACA3-EE6D-F190-CBBB-1A62A835D392}"/>
              </a:ext>
            </a:extLst>
          </p:cNvPr>
          <p:cNvSpPr txBox="1"/>
          <p:nvPr/>
        </p:nvSpPr>
        <p:spPr>
          <a:xfrm>
            <a:off x="7822563" y="3796581"/>
            <a:ext cx="4159814" cy="738664"/>
          </a:xfrm>
          <a:prstGeom prst="rect">
            <a:avLst/>
          </a:prstGeom>
          <a:noFill/>
        </p:spPr>
        <p:txBody>
          <a:bodyPr wrap="square">
            <a:spAutoFit/>
          </a:bodyPr>
          <a:lstStyle/>
          <a:p>
            <a:r>
              <a:rPr lang="en-US" altLang="zh-TW" sz="2400" dirty="0" err="1"/>
              <a:t>LoRA</a:t>
            </a:r>
            <a:endParaRPr lang="en-US" altLang="zh-TW" sz="2400" dirty="0"/>
          </a:p>
          <a:p>
            <a:r>
              <a:rPr lang="zh-TW" altLang="en-US" dirty="0"/>
              <a:t>https://arxiv.org/abs/2106.09685</a:t>
            </a:r>
          </a:p>
        </p:txBody>
      </p:sp>
      <p:cxnSp>
        <p:nvCxnSpPr>
          <p:cNvPr id="4" name="直線單箭頭接點 3">
            <a:extLst>
              <a:ext uri="{FF2B5EF4-FFF2-40B4-BE49-F238E27FC236}">
                <a16:creationId xmlns:a16="http://schemas.microsoft.com/office/drawing/2014/main" id="{1674F887-1B20-7BBC-DEF9-473A482EA6BC}"/>
              </a:ext>
            </a:extLst>
          </p:cNvPr>
          <p:cNvCxnSpPr>
            <a:cxnSpLocks/>
          </p:cNvCxnSpPr>
          <p:nvPr/>
        </p:nvCxnSpPr>
        <p:spPr>
          <a:xfrm>
            <a:off x="4165832" y="4512808"/>
            <a:ext cx="3522786" cy="978269"/>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文字方塊 22">
            <a:extLst>
              <a:ext uri="{FF2B5EF4-FFF2-40B4-BE49-F238E27FC236}">
                <a16:creationId xmlns:a16="http://schemas.microsoft.com/office/drawing/2014/main" id="{242D8569-51E2-3309-840B-25FD15C4D3B3}"/>
              </a:ext>
            </a:extLst>
          </p:cNvPr>
          <p:cNvSpPr txBox="1"/>
          <p:nvPr/>
        </p:nvSpPr>
        <p:spPr>
          <a:xfrm>
            <a:off x="7847242" y="5338711"/>
            <a:ext cx="3661084" cy="830997"/>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範圍太小可能會無法達成 </a:t>
            </a:r>
            <a:r>
              <a:rPr lang="en-US" altLang="zh-TW" sz="2400" b="1" dirty="0">
                <a:latin typeface="微軟正黑體" panose="020B0604030504040204" pitchFamily="34" charset="-120"/>
                <a:ea typeface="微軟正黑體" panose="020B0604030504040204" pitchFamily="34" charset="-120"/>
              </a:rPr>
              <a:t>Reliability </a:t>
            </a:r>
            <a:r>
              <a:rPr lang="zh-TW" altLang="en-US" sz="2400" b="1" dirty="0">
                <a:latin typeface="微軟正黑體" panose="020B0604030504040204" pitchFamily="34" charset="-120"/>
                <a:ea typeface="微軟正黑體" panose="020B0604030504040204" pitchFamily="34" charset="-120"/>
              </a:rPr>
              <a:t>和 </a:t>
            </a:r>
            <a:r>
              <a:rPr lang="en-US" altLang="zh-TW" sz="2400" b="1" dirty="0">
                <a:latin typeface="微軟正黑體" panose="020B0604030504040204" pitchFamily="34" charset="-120"/>
                <a:ea typeface="微軟正黑體" panose="020B0604030504040204" pitchFamily="34" charset="-120"/>
              </a:rPr>
              <a:t>Generality</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701770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8" grpId="0"/>
      <p:bldP spid="19" grpId="0"/>
      <p:bldP spid="26"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8E70D5-C5CC-3AD4-0F22-AE7A36367B12}"/>
              </a:ext>
            </a:extLst>
          </p:cNvPr>
          <p:cNvSpPr>
            <a:spLocks noGrp="1"/>
          </p:cNvSpPr>
          <p:nvPr>
            <p:ph type="title"/>
          </p:nvPr>
        </p:nvSpPr>
        <p:spPr/>
        <p:txBody>
          <a:bodyPr/>
          <a:lstStyle/>
          <a:p>
            <a:endParaRPr lang="zh-TW" altLang="en-US"/>
          </a:p>
        </p:txBody>
      </p:sp>
      <p:pic>
        <p:nvPicPr>
          <p:cNvPr id="5" name="圖片 4">
            <a:extLst>
              <a:ext uri="{FF2B5EF4-FFF2-40B4-BE49-F238E27FC236}">
                <a16:creationId xmlns:a16="http://schemas.microsoft.com/office/drawing/2014/main" id="{F6ABF79A-F76A-9F00-FAED-488EDA147E41}"/>
              </a:ext>
            </a:extLst>
          </p:cNvPr>
          <p:cNvPicPr>
            <a:picLocks noChangeAspect="1"/>
          </p:cNvPicPr>
          <p:nvPr/>
        </p:nvPicPr>
        <p:blipFill>
          <a:blip r:embed="rId3"/>
          <a:stretch>
            <a:fillRect/>
          </a:stretch>
        </p:blipFill>
        <p:spPr>
          <a:xfrm>
            <a:off x="327198" y="623887"/>
            <a:ext cx="5468304" cy="4834860"/>
          </a:xfrm>
          <a:prstGeom prst="rect">
            <a:avLst/>
          </a:prstGeom>
        </p:spPr>
      </p:pic>
      <p:pic>
        <p:nvPicPr>
          <p:cNvPr id="7" name="圖片 6">
            <a:extLst>
              <a:ext uri="{FF2B5EF4-FFF2-40B4-BE49-F238E27FC236}">
                <a16:creationId xmlns:a16="http://schemas.microsoft.com/office/drawing/2014/main" id="{B18DEB06-82D6-80F1-AB18-B1AD941B1DDC}"/>
              </a:ext>
            </a:extLst>
          </p:cNvPr>
          <p:cNvPicPr>
            <a:picLocks noChangeAspect="1"/>
          </p:cNvPicPr>
          <p:nvPr/>
        </p:nvPicPr>
        <p:blipFill>
          <a:blip r:embed="rId4"/>
          <a:stretch>
            <a:fillRect/>
          </a:stretch>
        </p:blipFill>
        <p:spPr>
          <a:xfrm>
            <a:off x="5962650" y="623886"/>
            <a:ext cx="5750258" cy="4834859"/>
          </a:xfrm>
          <a:prstGeom prst="rect">
            <a:avLst/>
          </a:prstGeom>
        </p:spPr>
      </p:pic>
      <p:sp>
        <p:nvSpPr>
          <p:cNvPr id="9" name="文字方塊 8">
            <a:extLst>
              <a:ext uri="{FF2B5EF4-FFF2-40B4-BE49-F238E27FC236}">
                <a16:creationId xmlns:a16="http://schemas.microsoft.com/office/drawing/2014/main" id="{76539574-59D3-9933-E4A7-6570FAAE23E2}"/>
              </a:ext>
            </a:extLst>
          </p:cNvPr>
          <p:cNvSpPr txBox="1"/>
          <p:nvPr/>
        </p:nvSpPr>
        <p:spPr>
          <a:xfrm>
            <a:off x="5448300" y="5717506"/>
            <a:ext cx="60960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LoRA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Learns Less and Forgets Less</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469B9E4F-7BDA-41A0-2073-2215D1D92CE9}"/>
              </a:ext>
            </a:extLst>
          </p:cNvPr>
          <p:cNvSpPr txBox="1"/>
          <p:nvPr/>
        </p:nvSpPr>
        <p:spPr>
          <a:xfrm>
            <a:off x="5467350" y="6123543"/>
            <a:ext cx="60960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https://arxiv.org/abs/2405.09673</a:t>
            </a:r>
          </a:p>
        </p:txBody>
      </p:sp>
    </p:spTree>
    <p:extLst>
      <p:ext uri="{BB962C8B-B14F-4D97-AF65-F5344CB8AC3E}">
        <p14:creationId xmlns:p14="http://schemas.microsoft.com/office/powerpoint/2010/main" val="25301352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D4ECB-427D-9D9B-2AAD-98220452BC82}"/>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B216928E-F38B-D514-B223-805089D0B891}"/>
              </a:ext>
            </a:extLst>
          </p:cNvPr>
          <p:cNvPicPr>
            <a:picLocks noChangeAspect="1"/>
          </p:cNvPicPr>
          <p:nvPr/>
        </p:nvPicPr>
        <p:blipFill>
          <a:blip r:embed="rId2"/>
          <a:stretch>
            <a:fillRect/>
          </a:stretch>
        </p:blipFill>
        <p:spPr>
          <a:xfrm>
            <a:off x="2065850" y="3482760"/>
            <a:ext cx="2040631" cy="2405437"/>
          </a:xfrm>
          <a:prstGeom prst="rect">
            <a:avLst/>
          </a:prstGeom>
        </p:spPr>
      </p:pic>
      <p:pic>
        <p:nvPicPr>
          <p:cNvPr id="5" name="圖片 4" descr="一張含有 動畫卡通, 日本動畫, 圖解, 寫生 的圖片&#10;&#10;AI 產生的內容可能不正確。">
            <a:extLst>
              <a:ext uri="{FF2B5EF4-FFF2-40B4-BE49-F238E27FC236}">
                <a16:creationId xmlns:a16="http://schemas.microsoft.com/office/drawing/2014/main" id="{B017EA96-5802-15FB-824F-86220C4EC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1465" y="3086359"/>
            <a:ext cx="2270723" cy="2694346"/>
          </a:xfrm>
          <a:prstGeom prst="rect">
            <a:avLst/>
          </a:prstGeom>
        </p:spPr>
      </p:pic>
      <p:cxnSp>
        <p:nvCxnSpPr>
          <p:cNvPr id="6" name="直線單箭頭接點 5">
            <a:extLst>
              <a:ext uri="{FF2B5EF4-FFF2-40B4-BE49-F238E27FC236}">
                <a16:creationId xmlns:a16="http://schemas.microsoft.com/office/drawing/2014/main" id="{6835ABA8-58B4-FB93-07E4-E374E45A4FD5}"/>
              </a:ext>
            </a:extLst>
          </p:cNvPr>
          <p:cNvCxnSpPr>
            <a:cxnSpLocks/>
          </p:cNvCxnSpPr>
          <p:nvPr/>
        </p:nvCxnSpPr>
        <p:spPr>
          <a:xfrm>
            <a:off x="4684978" y="4647311"/>
            <a:ext cx="3869914"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文字方塊 6">
            <a:extLst>
              <a:ext uri="{FF2B5EF4-FFF2-40B4-BE49-F238E27FC236}">
                <a16:creationId xmlns:a16="http://schemas.microsoft.com/office/drawing/2014/main" id="{C52AFE91-1AF1-C3DE-ED07-0C59E086A563}"/>
              </a:ext>
            </a:extLst>
          </p:cNvPr>
          <p:cNvSpPr txBox="1"/>
          <p:nvPr/>
        </p:nvSpPr>
        <p:spPr>
          <a:xfrm>
            <a:off x="1525024" y="5818805"/>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Foundation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79C5A852-7CAE-73BC-8487-9D599643D3D0}"/>
              </a:ext>
            </a:extLst>
          </p:cNvPr>
          <p:cNvSpPr txBox="1"/>
          <p:nvPr/>
        </p:nvSpPr>
        <p:spPr>
          <a:xfrm>
            <a:off x="8353570" y="5888197"/>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Fine-tuned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61BC971D-CF5F-E59C-49A7-0894FA270DF9}"/>
              </a:ext>
            </a:extLst>
          </p:cNvPr>
          <p:cNvSpPr txBox="1"/>
          <p:nvPr/>
        </p:nvSpPr>
        <p:spPr>
          <a:xfrm>
            <a:off x="959882" y="6258723"/>
            <a:ext cx="42552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(initialization parameters)</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381B93F7-CFCD-F79D-7B2A-31D602C0B373}"/>
              </a:ext>
            </a:extLst>
          </p:cNvPr>
          <p:cNvSpPr txBox="1"/>
          <p:nvPr/>
        </p:nvSpPr>
        <p:spPr>
          <a:xfrm>
            <a:off x="3086165" y="202571"/>
            <a:ext cx="70201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持續訓練目標</a:t>
            </a:r>
          </a:p>
        </p:txBody>
      </p:sp>
      <p:pic>
        <p:nvPicPr>
          <p:cNvPr id="12290" name="Picture 2">
            <a:extLst>
              <a:ext uri="{FF2B5EF4-FFF2-40B4-BE49-F238E27FC236}">
                <a16:creationId xmlns:a16="http://schemas.microsoft.com/office/drawing/2014/main" id="{E59B932A-6C53-D431-D2CD-F620E12FC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070" y="1317045"/>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657FF83E-A71A-BE9D-AA94-776959B2E9BD}"/>
              </a:ext>
            </a:extLst>
          </p:cNvPr>
          <p:cNvSpPr txBox="1"/>
          <p:nvPr/>
        </p:nvSpPr>
        <p:spPr>
          <a:xfrm>
            <a:off x="7797027" y="1654042"/>
            <a:ext cx="220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Training data</a:t>
            </a:r>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2F80C863-5725-B08D-A81A-115E006520B7}"/>
                  </a:ext>
                </a:extLst>
              </p:cNvPr>
              <p:cNvSpPr txBox="1"/>
              <p:nvPr/>
            </p:nvSpPr>
            <p:spPr>
              <a:xfrm>
                <a:off x="5996070" y="3152115"/>
                <a:ext cx="13226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Loss </a:t>
                </a:r>
                <a14:m>
                  <m:oMath xmlns:m="http://schemas.openxmlformats.org/officeDocument/2006/math">
                    <m:r>
                      <a:rPr kumimoji="0" lang="en-US" altLang="zh-TW"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oMath>
                </a14:m>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5" name="文字方塊 14">
                <a:extLst>
                  <a:ext uri="{FF2B5EF4-FFF2-40B4-BE49-F238E27FC236}">
                    <a16:creationId xmlns:a16="http://schemas.microsoft.com/office/drawing/2014/main" id="{DCB63A1F-B381-E96B-EF6D-4CE41317B5DA}"/>
                  </a:ext>
                </a:extLst>
              </p:cNvPr>
              <p:cNvSpPr txBox="1">
                <a:spLocks noRot="1" noChangeAspect="1" noMove="1" noResize="1" noEditPoints="1" noAdjustHandles="1" noChangeArrowheads="1" noChangeShapeType="1" noTextEdit="1"/>
              </p:cNvSpPr>
              <p:nvPr/>
            </p:nvSpPr>
            <p:spPr>
              <a:xfrm>
                <a:off x="5996070" y="3152115"/>
                <a:ext cx="1322638" cy="523220"/>
              </a:xfrm>
              <a:prstGeom prst="rect">
                <a:avLst/>
              </a:prstGeom>
              <a:blipFill>
                <a:blip r:embed="rId5"/>
                <a:stretch>
                  <a:fillRect l="-4147" t="-11628" b="-31395"/>
                </a:stretch>
              </a:blipFill>
            </p:spPr>
            <p:txBody>
              <a:bodyPr/>
              <a:lstStyle/>
              <a:p>
                <a:r>
                  <a:rPr lang="zh-TW" altLang="en-US">
                    <a:noFill/>
                  </a:rPr>
                  <a:t> </a:t>
                </a:r>
              </a:p>
            </p:txBody>
          </p:sp>
        </mc:Fallback>
      </mc:AlternateContent>
      <p:cxnSp>
        <p:nvCxnSpPr>
          <p:cNvPr id="17" name="直線單箭頭接點 16">
            <a:extLst>
              <a:ext uri="{FF2B5EF4-FFF2-40B4-BE49-F238E27FC236}">
                <a16:creationId xmlns:a16="http://schemas.microsoft.com/office/drawing/2014/main" id="{E1ED6AD6-0792-F676-8AA9-8B267AC8D60A}"/>
              </a:ext>
            </a:extLst>
          </p:cNvPr>
          <p:cNvCxnSpPr>
            <a:cxnSpLocks/>
          </p:cNvCxnSpPr>
          <p:nvPr/>
        </p:nvCxnSpPr>
        <p:spPr>
          <a:xfrm flipH="1">
            <a:off x="6610899" y="762112"/>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直線單箭頭接點 17">
            <a:extLst>
              <a:ext uri="{FF2B5EF4-FFF2-40B4-BE49-F238E27FC236}">
                <a16:creationId xmlns:a16="http://schemas.microsoft.com/office/drawing/2014/main" id="{23EC8F89-8C32-D18E-7637-B0BAF6195A49}"/>
              </a:ext>
            </a:extLst>
          </p:cNvPr>
          <p:cNvCxnSpPr>
            <a:cxnSpLocks/>
          </p:cNvCxnSpPr>
          <p:nvPr/>
        </p:nvCxnSpPr>
        <p:spPr>
          <a:xfrm flipH="1">
            <a:off x="6639101" y="3730199"/>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0" name="文字方塊 19">
            <a:extLst>
              <a:ext uri="{FF2B5EF4-FFF2-40B4-BE49-F238E27FC236}">
                <a16:creationId xmlns:a16="http://schemas.microsoft.com/office/drawing/2014/main" id="{40196CE7-1E9E-9B83-A5AE-749298DD0484}"/>
              </a:ext>
            </a:extLst>
          </p:cNvPr>
          <p:cNvSpPr txBox="1"/>
          <p:nvPr/>
        </p:nvSpPr>
        <p:spPr>
          <a:xfrm>
            <a:off x="6998130" y="2768466"/>
            <a:ext cx="152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rPr>
              <a:t>Step 1</a:t>
            </a:r>
            <a:endParaRPr kumimoji="0" lang="zh-TW" altLang="en-US"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endParaRPr>
          </a:p>
        </p:txBody>
      </p:sp>
      <p:sp>
        <p:nvSpPr>
          <p:cNvPr id="21" name="文字方塊 20">
            <a:extLst>
              <a:ext uri="{FF2B5EF4-FFF2-40B4-BE49-F238E27FC236}">
                <a16:creationId xmlns:a16="http://schemas.microsoft.com/office/drawing/2014/main" id="{4DF70107-CACB-001E-AE8C-7A3EB22C86B9}"/>
              </a:ext>
            </a:extLst>
          </p:cNvPr>
          <p:cNvSpPr txBox="1"/>
          <p:nvPr/>
        </p:nvSpPr>
        <p:spPr>
          <a:xfrm>
            <a:off x="736975" y="2535163"/>
            <a:ext cx="47839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rPr>
              <a:t>Step 2: </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Which parameters in the foundation model can be trained?</a:t>
            </a:r>
            <a:endParaRPr kumimoji="0" lang="zh-TW" altLang="en-US"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7FF49525-9A33-D669-7B84-66D456E69EC0}"/>
              </a:ext>
            </a:extLst>
          </p:cNvPr>
          <p:cNvSpPr txBox="1"/>
          <p:nvPr/>
        </p:nvSpPr>
        <p:spPr>
          <a:xfrm>
            <a:off x="4309413" y="4828779"/>
            <a:ext cx="45925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rPr>
              <a:t>Step 3: </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Optimization</a:t>
            </a:r>
            <a:r>
              <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 </a:t>
            </a:r>
            <a:endParaRPr kumimoji="0" lang="zh-TW" altLang="en-US" sz="2400" b="0" i="0" u="none" strike="noStrike" kern="1200" cap="none" spc="0" normalizeH="0" baseline="0" noProof="0" dirty="0">
              <a:ln>
                <a:noFill/>
              </a:ln>
              <a:solidFill>
                <a:srgbClr val="0000FF"/>
              </a:solidFill>
              <a:effectLst/>
              <a:uLnTx/>
              <a:uFillTx/>
              <a:latin typeface="Aptos" panose="02110004020202020204"/>
              <a:ea typeface="新細明體" panose="02020500000000000000" pitchFamily="18" charset="-120"/>
              <a:cs typeface="+mn-cs"/>
            </a:endParaRPr>
          </a:p>
        </p:txBody>
      </p:sp>
      <p:cxnSp>
        <p:nvCxnSpPr>
          <p:cNvPr id="23" name="直線單箭頭接點 22">
            <a:extLst>
              <a:ext uri="{FF2B5EF4-FFF2-40B4-BE49-F238E27FC236}">
                <a16:creationId xmlns:a16="http://schemas.microsoft.com/office/drawing/2014/main" id="{C9C78BB5-BF34-1295-38DA-75D1ACA1F309}"/>
              </a:ext>
            </a:extLst>
          </p:cNvPr>
          <p:cNvCxnSpPr>
            <a:cxnSpLocks/>
          </p:cNvCxnSpPr>
          <p:nvPr/>
        </p:nvCxnSpPr>
        <p:spPr>
          <a:xfrm flipH="1">
            <a:off x="6619935" y="2510999"/>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直線單箭頭接點 23">
            <a:extLst>
              <a:ext uri="{FF2B5EF4-FFF2-40B4-BE49-F238E27FC236}">
                <a16:creationId xmlns:a16="http://schemas.microsoft.com/office/drawing/2014/main" id="{271080ED-C5FE-DB3C-F870-5AA2B169C3B0}"/>
              </a:ext>
            </a:extLst>
          </p:cNvPr>
          <p:cNvCxnSpPr>
            <a:cxnSpLocks/>
          </p:cNvCxnSpPr>
          <p:nvPr/>
        </p:nvCxnSpPr>
        <p:spPr>
          <a:xfrm>
            <a:off x="1816287" y="3429000"/>
            <a:ext cx="524577" cy="503356"/>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 name="矩形: 圓角 1">
            <a:extLst>
              <a:ext uri="{FF2B5EF4-FFF2-40B4-BE49-F238E27FC236}">
                <a16:creationId xmlns:a16="http://schemas.microsoft.com/office/drawing/2014/main" id="{D1BEE296-04D1-E8FA-BB17-BC1EBF0A3EB6}"/>
              </a:ext>
            </a:extLst>
          </p:cNvPr>
          <p:cNvSpPr/>
          <p:nvPr/>
        </p:nvSpPr>
        <p:spPr>
          <a:xfrm>
            <a:off x="5987452" y="2717713"/>
            <a:ext cx="2270724" cy="1099682"/>
          </a:xfrm>
          <a:prstGeom prst="roundRect">
            <a:avLst/>
          </a:pr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159006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286479-901A-A72B-2F76-6C4E6E91650A}"/>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加上對於參數的偏好</a:t>
            </a:r>
          </a:p>
        </p:txBody>
      </p:sp>
      <p:grpSp>
        <p:nvGrpSpPr>
          <p:cNvPr id="12" name="群組 11">
            <a:extLst>
              <a:ext uri="{FF2B5EF4-FFF2-40B4-BE49-F238E27FC236}">
                <a16:creationId xmlns:a16="http://schemas.microsoft.com/office/drawing/2014/main" id="{D7578D0D-1C28-5308-0629-5987F703984B}"/>
              </a:ext>
            </a:extLst>
          </p:cNvPr>
          <p:cNvGrpSpPr/>
          <p:nvPr/>
        </p:nvGrpSpPr>
        <p:grpSpPr>
          <a:xfrm>
            <a:off x="2120858" y="2545633"/>
            <a:ext cx="3483146" cy="430887"/>
            <a:chOff x="4037122" y="2470623"/>
            <a:chExt cx="3483146" cy="430887"/>
          </a:xfrm>
        </p:grpSpPr>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2AD0086F-EDFC-123C-905B-ACDCAD2EF0D8}"/>
                    </a:ext>
                  </a:extLst>
                </p:cNvPr>
                <p:cNvSpPr txBox="1"/>
                <p:nvPr/>
              </p:nvSpPr>
              <p:spPr>
                <a:xfrm>
                  <a:off x="4037122" y="2470623"/>
                  <a:ext cx="20757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d>
                          <m:dPr>
                            <m:ctrlPr>
                              <a:rPr lang="en-US" altLang="zh-TW" sz="2800" b="0" i="1" smtClean="0">
                                <a:latin typeface="Cambria Math" panose="02040503050406030204" pitchFamily="18" charset="0"/>
                              </a:rPr>
                            </m:ctrlPr>
                          </m:dPr>
                          <m:e>
                            <m:r>
                              <a:rPr lang="zh-TW" altLang="en-US" sz="2800" b="1" i="1" smtClean="0">
                                <a:latin typeface="Cambria Math" panose="02040503050406030204" pitchFamily="18" charset="0"/>
                              </a:rPr>
                              <m:t>𝜽</m:t>
                            </m:r>
                          </m:e>
                        </m:d>
                        <m:r>
                          <a:rPr lang="en-US" altLang="zh-TW" sz="2800" b="0" i="1" smtClean="0">
                            <a:latin typeface="Cambria Math" panose="02040503050406030204" pitchFamily="18" charset="0"/>
                          </a:rPr>
                          <m:t>=</m:t>
                        </m:r>
                        <m:r>
                          <a:rPr lang="en-US" altLang="zh-TW" sz="2800" i="1">
                            <a:latin typeface="Cambria Math" panose="02040503050406030204" pitchFamily="18" charset="0"/>
                          </a:rPr>
                          <m:t>𝐿</m:t>
                        </m:r>
                        <m:d>
                          <m:dPr>
                            <m:ctrlPr>
                              <a:rPr lang="en-US" altLang="zh-TW" sz="2800" i="1">
                                <a:latin typeface="Cambria Math" panose="02040503050406030204" pitchFamily="18" charset="0"/>
                              </a:rPr>
                            </m:ctrlPr>
                          </m:dPr>
                          <m:e>
                            <m:r>
                              <a:rPr lang="zh-TW" altLang="en-US" sz="2800" b="1" i="1">
                                <a:latin typeface="Cambria Math" panose="02040503050406030204" pitchFamily="18" charset="0"/>
                              </a:rPr>
                              <m:t>𝜽</m:t>
                            </m:r>
                          </m:e>
                        </m:d>
                      </m:oMath>
                    </m:oMathPara>
                  </a14:m>
                  <a:endParaRPr lang="zh-TW" altLang="en-US" sz="2800" dirty="0"/>
                </a:p>
              </p:txBody>
            </p:sp>
          </mc:Choice>
          <mc:Fallback xmlns="">
            <p:sp>
              <p:nvSpPr>
                <p:cNvPr id="4" name="文字方塊 3">
                  <a:extLst>
                    <a:ext uri="{FF2B5EF4-FFF2-40B4-BE49-F238E27FC236}">
                      <a16:creationId xmlns:a16="http://schemas.microsoft.com/office/drawing/2014/main" id="{2AD0086F-EDFC-123C-905B-ACDCAD2EF0D8}"/>
                    </a:ext>
                  </a:extLst>
                </p:cNvPr>
                <p:cNvSpPr txBox="1">
                  <a:spLocks noRot="1" noChangeAspect="1" noMove="1" noResize="1" noEditPoints="1" noAdjustHandles="1" noChangeArrowheads="1" noChangeShapeType="1" noTextEdit="1"/>
                </p:cNvSpPr>
                <p:nvPr/>
              </p:nvSpPr>
              <p:spPr>
                <a:xfrm>
                  <a:off x="4037122" y="2470623"/>
                  <a:ext cx="2075760" cy="430887"/>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E5F856E1-0DB1-43E1-A881-94EE9B6489CB}"/>
                    </a:ext>
                  </a:extLst>
                </p:cNvPr>
                <p:cNvSpPr txBox="1"/>
                <p:nvPr/>
              </p:nvSpPr>
              <p:spPr>
                <a:xfrm>
                  <a:off x="6259538" y="2470623"/>
                  <a:ext cx="126073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  </m:t>
                        </m:r>
                        <m:r>
                          <a:rPr lang="en-US" altLang="zh-TW" sz="2800" b="0" i="1" smtClean="0">
                            <a:latin typeface="Cambria Math" panose="02040503050406030204" pitchFamily="18" charset="0"/>
                          </a:rPr>
                          <m:t>𝑅</m:t>
                        </m:r>
                        <m:d>
                          <m:dPr>
                            <m:ctrlPr>
                              <a:rPr lang="en-US" altLang="zh-TW" sz="2800" b="0" i="1" smtClean="0">
                                <a:latin typeface="Cambria Math" panose="02040503050406030204" pitchFamily="18" charset="0"/>
                              </a:rPr>
                            </m:ctrlPr>
                          </m:dPr>
                          <m:e>
                            <m:r>
                              <a:rPr lang="zh-TW" altLang="en-US" sz="2800" b="1" i="1">
                                <a:latin typeface="Cambria Math" panose="02040503050406030204" pitchFamily="18" charset="0"/>
                              </a:rPr>
                              <m:t>𝜽</m:t>
                            </m:r>
                          </m:e>
                        </m:d>
                      </m:oMath>
                    </m:oMathPara>
                  </a14:m>
                  <a:endParaRPr lang="zh-TW" altLang="en-US" sz="2800" dirty="0"/>
                </a:p>
              </p:txBody>
            </p:sp>
          </mc:Choice>
          <mc:Fallback xmlns="">
            <p:sp>
              <p:nvSpPr>
                <p:cNvPr id="5" name="文字方塊 4">
                  <a:extLst>
                    <a:ext uri="{FF2B5EF4-FFF2-40B4-BE49-F238E27FC236}">
                      <a16:creationId xmlns:a16="http://schemas.microsoft.com/office/drawing/2014/main" id="{E5F856E1-0DB1-43E1-A881-94EE9B6489CB}"/>
                    </a:ext>
                  </a:extLst>
                </p:cNvPr>
                <p:cNvSpPr txBox="1">
                  <a:spLocks noRot="1" noChangeAspect="1" noMove="1" noResize="1" noEditPoints="1" noAdjustHandles="1" noChangeArrowheads="1" noChangeShapeType="1" noTextEdit="1"/>
                </p:cNvSpPr>
                <p:nvPr/>
              </p:nvSpPr>
              <p:spPr>
                <a:xfrm>
                  <a:off x="6259538" y="2470623"/>
                  <a:ext cx="1260730" cy="430887"/>
                </a:xfrm>
                <a:prstGeom prst="rect">
                  <a:avLst/>
                </a:prstGeom>
                <a:blipFill>
                  <a:blip r:embed="rId3"/>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D1AEFC50-11DC-51C1-7227-BF171937C2A0}"/>
                  </a:ext>
                </a:extLst>
              </p:cNvPr>
              <p:cNvSpPr txBox="1"/>
              <p:nvPr/>
            </p:nvSpPr>
            <p:spPr>
              <a:xfrm>
                <a:off x="6342702" y="2334661"/>
                <a:ext cx="2825582" cy="10943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𝑅</m:t>
                      </m:r>
                      <m:d>
                        <m:dPr>
                          <m:ctrlPr>
                            <a:rPr lang="en-US" altLang="zh-TW" sz="2800" b="0" i="1" smtClean="0">
                              <a:latin typeface="Cambria Math" panose="02040503050406030204" pitchFamily="18" charset="0"/>
                            </a:rPr>
                          </m:ctrlPr>
                        </m:dPr>
                        <m:e>
                          <m:r>
                            <a:rPr lang="zh-TW" altLang="en-US" sz="2800" b="1" i="1">
                              <a:latin typeface="Cambria Math" panose="02040503050406030204" pitchFamily="18" charset="0"/>
                            </a:rPr>
                            <m:t>𝜽</m:t>
                          </m:r>
                        </m:e>
                      </m:d>
                      <m:r>
                        <a:rPr lang="en-US" altLang="zh-TW" sz="2800" b="0" i="1" smtClean="0">
                          <a:latin typeface="Cambria Math" panose="02040503050406030204" pitchFamily="18" charset="0"/>
                        </a:rPr>
                        <m:t>=</m:t>
                      </m:r>
                      <m:r>
                        <a:rPr lang="zh-TW" altLang="en-US" sz="2800" i="1">
                          <a:latin typeface="Cambria Math" panose="02040503050406030204" pitchFamily="18" charset="0"/>
                        </a:rPr>
                        <m:t>𝜆</m:t>
                      </m:r>
                      <m:nary>
                        <m:naryPr>
                          <m:chr m:val="∑"/>
                          <m:supHide m:val="on"/>
                          <m:ctrlPr>
                            <a:rPr lang="en-US" altLang="zh-TW" sz="2800" b="0" i="1" smtClean="0">
                              <a:latin typeface="Cambria Math" panose="02040503050406030204" pitchFamily="18" charset="0"/>
                            </a:rPr>
                          </m:ctrlPr>
                        </m:naryPr>
                        <m:sub>
                          <m:r>
                            <m:rPr>
                              <m:brk m:alnAt="7"/>
                            </m:rPr>
                            <a:rPr lang="en-US" altLang="zh-TW" sz="2800" b="0" i="1" smtClean="0">
                              <a:latin typeface="Cambria Math" panose="02040503050406030204" pitchFamily="18" charset="0"/>
                            </a:rPr>
                            <m:t>𝑗</m:t>
                          </m:r>
                        </m:sub>
                        <m:sup/>
                        <m:e>
                          <m:sSup>
                            <m:sSupPr>
                              <m:ctrlPr>
                                <a:rPr lang="en-US" altLang="zh-TW" sz="2800" b="0" i="1" smtClean="0">
                                  <a:latin typeface="Cambria Math" panose="02040503050406030204" pitchFamily="18" charset="0"/>
                                </a:rPr>
                              </m:ctrlPr>
                            </m:sSupPr>
                            <m:e>
                              <m:d>
                                <m:dPr>
                                  <m:ctrlPr>
                                    <a:rPr lang="en-US" altLang="zh-TW" sz="2800" b="0" i="1" smtClean="0">
                                      <a:latin typeface="Cambria Math" panose="02040503050406030204" pitchFamily="18" charset="0"/>
                                    </a:rPr>
                                  </m:ctrlPr>
                                </m:dPr>
                                <m:e>
                                  <m:sSub>
                                    <m:sSubPr>
                                      <m:ctrlPr>
                                        <a:rPr lang="en-US" altLang="zh-TW" sz="2800" b="0" i="1" smtClean="0">
                                          <a:latin typeface="Cambria Math" panose="02040503050406030204" pitchFamily="18" charset="0"/>
                                        </a:rPr>
                                      </m:ctrlPr>
                                    </m:sSubPr>
                                    <m:e>
                                      <m:r>
                                        <a:rPr lang="zh-TW" altLang="en-US" sz="2800" i="1">
                                          <a:latin typeface="Cambria Math" panose="02040503050406030204" pitchFamily="18" charset="0"/>
                                        </a:rPr>
                                        <m:t>𝜃</m:t>
                                      </m:r>
                                    </m:e>
                                    <m:sub>
                                      <m:r>
                                        <a:rPr lang="en-US" altLang="zh-TW" sz="2800" b="0" i="1" smtClean="0">
                                          <a:latin typeface="Cambria Math" panose="02040503050406030204" pitchFamily="18" charset="0"/>
                                        </a:rPr>
                                        <m:t>𝑗</m:t>
                                      </m:r>
                                    </m:sub>
                                  </m:sSub>
                                </m:e>
                              </m:d>
                            </m:e>
                            <m:sup>
                              <m:r>
                                <a:rPr lang="en-US" altLang="zh-TW" sz="2800" b="0" i="1" smtClean="0">
                                  <a:latin typeface="Cambria Math" panose="02040503050406030204" pitchFamily="18" charset="0"/>
                                </a:rPr>
                                <m:t>2</m:t>
                              </m:r>
                            </m:sup>
                          </m:sSup>
                        </m:e>
                      </m:nary>
                    </m:oMath>
                  </m:oMathPara>
                </a14:m>
                <a:endParaRPr lang="zh-TW" altLang="en-US" sz="2800" dirty="0"/>
              </a:p>
            </p:txBody>
          </p:sp>
        </mc:Choice>
        <mc:Fallback xmlns="">
          <p:sp>
            <p:nvSpPr>
              <p:cNvPr id="6" name="文字方塊 5">
                <a:extLst>
                  <a:ext uri="{FF2B5EF4-FFF2-40B4-BE49-F238E27FC236}">
                    <a16:creationId xmlns:a16="http://schemas.microsoft.com/office/drawing/2014/main" id="{D1AEFC50-11DC-51C1-7227-BF171937C2A0}"/>
                  </a:ext>
                </a:extLst>
              </p:cNvPr>
              <p:cNvSpPr txBox="1">
                <a:spLocks noRot="1" noChangeAspect="1" noMove="1" noResize="1" noEditPoints="1" noAdjustHandles="1" noChangeArrowheads="1" noChangeShapeType="1" noTextEdit="1"/>
              </p:cNvSpPr>
              <p:nvPr/>
            </p:nvSpPr>
            <p:spPr>
              <a:xfrm>
                <a:off x="6342702" y="2334661"/>
                <a:ext cx="2825582" cy="1094339"/>
              </a:xfrm>
              <a:prstGeom prst="rect">
                <a:avLst/>
              </a:prstGeom>
              <a:blipFill>
                <a:blip r:embed="rId4"/>
                <a:stretch>
                  <a:fillRect/>
                </a:stretch>
              </a:blipFill>
            </p:spPr>
            <p:txBody>
              <a:bodyPr/>
              <a:lstStyle/>
              <a:p>
                <a:r>
                  <a:rPr lang="zh-TW" altLang="en-US">
                    <a:noFill/>
                  </a:rPr>
                  <a:t> </a:t>
                </a:r>
              </a:p>
            </p:txBody>
          </p:sp>
        </mc:Fallback>
      </mc:AlternateContent>
      <p:sp>
        <p:nvSpPr>
          <p:cNvPr id="7" name="文字方塊 6">
            <a:extLst>
              <a:ext uri="{FF2B5EF4-FFF2-40B4-BE49-F238E27FC236}">
                <a16:creationId xmlns:a16="http://schemas.microsoft.com/office/drawing/2014/main" id="{A6DE8C7D-25ED-E581-1737-E8F120127598}"/>
              </a:ext>
            </a:extLst>
          </p:cNvPr>
          <p:cNvSpPr txBox="1"/>
          <p:nvPr/>
        </p:nvSpPr>
        <p:spPr>
          <a:xfrm>
            <a:off x="838200" y="1690688"/>
            <a:ext cx="6054944" cy="523220"/>
          </a:xfrm>
          <a:prstGeom prst="rect">
            <a:avLst/>
          </a:prstGeom>
          <a:noFill/>
        </p:spPr>
        <p:txBody>
          <a:bodyPr wrap="square" rtlCol="0">
            <a:spAutoFit/>
          </a:bodyPr>
          <a:lstStyle/>
          <a:p>
            <a:r>
              <a:rPr lang="en-US" altLang="zh-TW" sz="2800" dirty="0"/>
              <a:t>Typical Regularization Approach </a:t>
            </a:r>
            <a:endParaRPr lang="zh-TW" altLang="en-US" sz="2800" dirty="0"/>
          </a:p>
        </p:txBody>
      </p:sp>
      <p:sp>
        <p:nvSpPr>
          <p:cNvPr id="8" name="文字方塊 7">
            <a:extLst>
              <a:ext uri="{FF2B5EF4-FFF2-40B4-BE49-F238E27FC236}">
                <a16:creationId xmlns:a16="http://schemas.microsoft.com/office/drawing/2014/main" id="{1929AC12-9D9D-4C28-7CC5-3E17882B931B}"/>
              </a:ext>
            </a:extLst>
          </p:cNvPr>
          <p:cNvSpPr txBox="1"/>
          <p:nvPr/>
        </p:nvSpPr>
        <p:spPr>
          <a:xfrm>
            <a:off x="873059" y="3277861"/>
            <a:ext cx="6054944" cy="523220"/>
          </a:xfrm>
          <a:prstGeom prst="rect">
            <a:avLst/>
          </a:prstGeom>
          <a:noFill/>
        </p:spPr>
        <p:txBody>
          <a:bodyPr wrap="square" rtlCol="0">
            <a:spAutoFit/>
          </a:bodyPr>
          <a:lstStyle/>
          <a:p>
            <a:r>
              <a:rPr lang="en-US" altLang="zh-TW" sz="2800" dirty="0"/>
              <a:t>Regularization for Post-training</a:t>
            </a:r>
            <a:endParaRPr lang="zh-TW" altLang="en-US" sz="2800" dirty="0"/>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346F4F4A-1E61-E066-C3AA-8586556EDD81}"/>
                  </a:ext>
                </a:extLst>
              </p:cNvPr>
              <p:cNvSpPr txBox="1"/>
              <p:nvPr/>
            </p:nvSpPr>
            <p:spPr>
              <a:xfrm>
                <a:off x="2144819" y="4016523"/>
                <a:ext cx="3836755" cy="10943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𝑅</m:t>
                      </m:r>
                      <m:d>
                        <m:dPr>
                          <m:ctrlPr>
                            <a:rPr lang="en-US" altLang="zh-TW" sz="2800" b="0" i="1" smtClean="0">
                              <a:latin typeface="Cambria Math" panose="02040503050406030204" pitchFamily="18" charset="0"/>
                            </a:rPr>
                          </m:ctrlPr>
                        </m:dPr>
                        <m:e>
                          <m:r>
                            <a:rPr lang="zh-TW" altLang="en-US" sz="2800" b="1" i="1">
                              <a:latin typeface="Cambria Math" panose="02040503050406030204" pitchFamily="18" charset="0"/>
                            </a:rPr>
                            <m:t>𝜽</m:t>
                          </m:r>
                        </m:e>
                      </m:d>
                      <m:r>
                        <a:rPr lang="en-US" altLang="zh-TW" sz="2800" b="0" i="1" smtClean="0">
                          <a:latin typeface="Cambria Math" panose="02040503050406030204" pitchFamily="18" charset="0"/>
                        </a:rPr>
                        <m:t>=</m:t>
                      </m:r>
                      <m:nary>
                        <m:naryPr>
                          <m:chr m:val="∑"/>
                          <m:supHide m:val="on"/>
                          <m:ctrlPr>
                            <a:rPr lang="en-US" altLang="zh-TW" sz="2800" b="0" i="1" smtClean="0">
                              <a:latin typeface="Cambria Math" panose="02040503050406030204" pitchFamily="18" charset="0"/>
                            </a:rPr>
                          </m:ctrlPr>
                        </m:naryPr>
                        <m:sub>
                          <m:r>
                            <m:rPr>
                              <m:brk m:alnAt="7"/>
                            </m:rPr>
                            <a:rPr lang="en-US" altLang="zh-TW" sz="2800" b="0" i="1" smtClean="0">
                              <a:latin typeface="Cambria Math" panose="02040503050406030204" pitchFamily="18" charset="0"/>
                            </a:rPr>
                            <m:t>𝑗</m:t>
                          </m:r>
                        </m:sub>
                        <m:sup/>
                        <m:e>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𝜆</m:t>
                              </m:r>
                            </m:e>
                            <m:sub>
                              <m:r>
                                <a:rPr lang="en-US" altLang="zh-TW" sz="2800" i="1">
                                  <a:latin typeface="Cambria Math" panose="02040503050406030204" pitchFamily="18" charset="0"/>
                                </a:rPr>
                                <m:t>𝑗</m:t>
                              </m:r>
                            </m:sub>
                          </m:sSub>
                          <m:sSup>
                            <m:sSupPr>
                              <m:ctrlPr>
                                <a:rPr lang="en-US" altLang="zh-TW" sz="2800" b="0" i="1" smtClean="0">
                                  <a:latin typeface="Cambria Math" panose="02040503050406030204" pitchFamily="18" charset="0"/>
                                </a:rPr>
                              </m:ctrlPr>
                            </m:sSupPr>
                            <m:e>
                              <m:d>
                                <m:dPr>
                                  <m:ctrlPr>
                                    <a:rPr lang="en-US" altLang="zh-TW" sz="2800" b="0" i="1" smtClean="0">
                                      <a:latin typeface="Cambria Math" panose="02040503050406030204" pitchFamily="18" charset="0"/>
                                    </a:rPr>
                                  </m:ctrlPr>
                                </m:dPr>
                                <m:e>
                                  <m:sSub>
                                    <m:sSubPr>
                                      <m:ctrlPr>
                                        <a:rPr lang="en-US" altLang="zh-TW" sz="2800" b="0" i="1" smtClean="0">
                                          <a:latin typeface="Cambria Math" panose="02040503050406030204" pitchFamily="18" charset="0"/>
                                        </a:rPr>
                                      </m:ctrlPr>
                                    </m:sSubPr>
                                    <m:e>
                                      <m:r>
                                        <a:rPr lang="zh-TW" altLang="en-US" sz="2800" i="1">
                                          <a:latin typeface="Cambria Math" panose="02040503050406030204" pitchFamily="18" charset="0"/>
                                        </a:rPr>
                                        <m:t>𝜃</m:t>
                                      </m:r>
                                    </m:e>
                                    <m:sub>
                                      <m:r>
                                        <a:rPr lang="en-US" altLang="zh-TW" sz="2800" b="0" i="1" smtClean="0">
                                          <a:latin typeface="Cambria Math" panose="02040503050406030204" pitchFamily="18" charset="0"/>
                                        </a:rPr>
                                        <m:t>𝑗</m:t>
                                      </m:r>
                                    </m:sub>
                                  </m:sSub>
                                  <m:r>
                                    <a:rPr lang="en-US" altLang="zh-TW" sz="2800" b="0" i="1" smtClean="0">
                                      <a:latin typeface="Cambria Math" panose="02040503050406030204" pitchFamily="18" charset="0"/>
                                    </a:rPr>
                                    <m:t>−</m:t>
                                  </m:r>
                                  <m:sSubSup>
                                    <m:sSubSupPr>
                                      <m:ctrlPr>
                                        <a:rPr lang="en-US" altLang="zh-TW" sz="2800" b="0" i="1" smtClean="0">
                                          <a:latin typeface="Cambria Math" panose="02040503050406030204" pitchFamily="18" charset="0"/>
                                        </a:rPr>
                                      </m:ctrlPr>
                                    </m:sSubSupPr>
                                    <m:e>
                                      <m:r>
                                        <a:rPr lang="zh-TW" altLang="en-US" sz="2800" i="1">
                                          <a:latin typeface="Cambria Math" panose="02040503050406030204" pitchFamily="18" charset="0"/>
                                        </a:rPr>
                                        <m:t>𝜃</m:t>
                                      </m:r>
                                    </m:e>
                                    <m:sub>
                                      <m:r>
                                        <a:rPr lang="en-US" altLang="zh-TW" sz="2800" b="0" i="1" smtClean="0">
                                          <a:latin typeface="Cambria Math" panose="02040503050406030204" pitchFamily="18" charset="0"/>
                                        </a:rPr>
                                        <m:t>𝑗</m:t>
                                      </m:r>
                                    </m:sub>
                                    <m:sup>
                                      <m:r>
                                        <a:rPr lang="en-US" altLang="zh-TW" sz="2800" b="0" i="1" smtClean="0">
                                          <a:latin typeface="Cambria Math" panose="02040503050406030204" pitchFamily="18" charset="0"/>
                                        </a:rPr>
                                        <m:t>0</m:t>
                                      </m:r>
                                    </m:sup>
                                  </m:sSubSup>
                                </m:e>
                              </m:d>
                            </m:e>
                            <m:sup>
                              <m:r>
                                <a:rPr lang="en-US" altLang="zh-TW" sz="2800" b="0" i="1" smtClean="0">
                                  <a:latin typeface="Cambria Math" panose="02040503050406030204" pitchFamily="18" charset="0"/>
                                </a:rPr>
                                <m:t>2</m:t>
                              </m:r>
                            </m:sup>
                          </m:sSup>
                        </m:e>
                      </m:nary>
                    </m:oMath>
                  </m:oMathPara>
                </a14:m>
                <a:endParaRPr lang="zh-TW" altLang="en-US" sz="2800" dirty="0"/>
              </a:p>
            </p:txBody>
          </p:sp>
        </mc:Choice>
        <mc:Fallback xmlns="">
          <p:sp>
            <p:nvSpPr>
              <p:cNvPr id="11" name="文字方塊 10">
                <a:extLst>
                  <a:ext uri="{FF2B5EF4-FFF2-40B4-BE49-F238E27FC236}">
                    <a16:creationId xmlns:a16="http://schemas.microsoft.com/office/drawing/2014/main" id="{346F4F4A-1E61-E066-C3AA-8586556EDD81}"/>
                  </a:ext>
                </a:extLst>
              </p:cNvPr>
              <p:cNvSpPr txBox="1">
                <a:spLocks noRot="1" noChangeAspect="1" noMove="1" noResize="1" noEditPoints="1" noAdjustHandles="1" noChangeArrowheads="1" noChangeShapeType="1" noTextEdit="1"/>
              </p:cNvSpPr>
              <p:nvPr/>
            </p:nvSpPr>
            <p:spPr>
              <a:xfrm>
                <a:off x="2144819" y="4016523"/>
                <a:ext cx="3836755" cy="1094339"/>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4430F360-728F-A942-EF64-9F32882BEE94}"/>
                  </a:ext>
                </a:extLst>
              </p:cNvPr>
              <p:cNvSpPr txBox="1"/>
              <p:nvPr/>
            </p:nvSpPr>
            <p:spPr>
              <a:xfrm>
                <a:off x="6756553" y="3836620"/>
                <a:ext cx="4751594" cy="523220"/>
              </a:xfrm>
              <a:prstGeom prst="rect">
                <a:avLst/>
              </a:prstGeom>
              <a:noFill/>
            </p:spPr>
            <p:txBody>
              <a:bodyPr wrap="square">
                <a:spAutoFit/>
              </a:bodyPr>
              <a:lstStyle/>
              <a:p>
                <a14:m>
                  <m:oMath xmlns:m="http://schemas.openxmlformats.org/officeDocument/2006/math">
                    <m:sSup>
                      <m:sSupPr>
                        <m:ctrlPr>
                          <a:rPr lang="en-US" altLang="zh-TW" sz="2800" b="0" i="1" smtClean="0">
                            <a:latin typeface="Cambria Math" panose="02040503050406030204" pitchFamily="18" charset="0"/>
                          </a:rPr>
                        </m:ctrlPr>
                      </m:sSupPr>
                      <m:e>
                        <m:r>
                          <a:rPr lang="zh-TW" altLang="en-US" sz="2800" i="1">
                            <a:latin typeface="Cambria Math" panose="02040503050406030204" pitchFamily="18" charset="0"/>
                          </a:rPr>
                          <m:t>𝜃</m:t>
                        </m:r>
                      </m:e>
                      <m:sup>
                        <m:r>
                          <a:rPr lang="en-US" altLang="zh-TW" sz="2800" b="0" i="1" smtClean="0">
                            <a:latin typeface="Cambria Math" panose="02040503050406030204" pitchFamily="18" charset="0"/>
                          </a:rPr>
                          <m:t>0</m:t>
                        </m:r>
                      </m:sup>
                    </m:sSup>
                  </m:oMath>
                </a14:m>
                <a:r>
                  <a:rPr lang="en-US" altLang="zh-TW" sz="2800" dirty="0"/>
                  <a:t>: initialization parameters</a:t>
                </a:r>
                <a:endParaRPr lang="zh-TW" altLang="en-US" sz="2800" dirty="0"/>
              </a:p>
            </p:txBody>
          </p:sp>
        </mc:Choice>
        <mc:Fallback xmlns="">
          <p:sp>
            <p:nvSpPr>
              <p:cNvPr id="14" name="文字方塊 13">
                <a:extLst>
                  <a:ext uri="{FF2B5EF4-FFF2-40B4-BE49-F238E27FC236}">
                    <a16:creationId xmlns:a16="http://schemas.microsoft.com/office/drawing/2014/main" id="{4430F360-728F-A942-EF64-9F32882BEE94}"/>
                  </a:ext>
                </a:extLst>
              </p:cNvPr>
              <p:cNvSpPr txBox="1">
                <a:spLocks noRot="1" noChangeAspect="1" noMove="1" noResize="1" noEditPoints="1" noAdjustHandles="1" noChangeArrowheads="1" noChangeShapeType="1" noTextEdit="1"/>
              </p:cNvSpPr>
              <p:nvPr/>
            </p:nvSpPr>
            <p:spPr>
              <a:xfrm>
                <a:off x="6756553" y="3836620"/>
                <a:ext cx="4751594" cy="523220"/>
              </a:xfrm>
              <a:prstGeom prst="rect">
                <a:avLst/>
              </a:prstGeom>
              <a:blipFill>
                <a:blip r:embed="rId6"/>
                <a:stretch>
                  <a:fillRect t="-10465" b="-3255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542436D9-821A-4742-85E9-1947BE894482}"/>
                  </a:ext>
                </a:extLst>
              </p:cNvPr>
              <p:cNvSpPr txBox="1"/>
              <p:nvPr/>
            </p:nvSpPr>
            <p:spPr>
              <a:xfrm>
                <a:off x="6721694" y="4480593"/>
                <a:ext cx="4103894" cy="988797"/>
              </a:xfrm>
              <a:prstGeom prst="rect">
                <a:avLst/>
              </a:prstGeom>
              <a:noFill/>
            </p:spPr>
            <p:txBody>
              <a:bodyPr wrap="square">
                <a:spAutoFit/>
              </a:bodyPr>
              <a:lstStyle/>
              <a:p>
                <a14:m>
                  <m:oMath xmlns:m="http://schemas.openxmlformats.org/officeDocument/2006/math">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𝜆</m:t>
                        </m:r>
                      </m:e>
                      <m:sub>
                        <m:r>
                          <a:rPr lang="en-US" altLang="zh-TW" sz="2800" i="1">
                            <a:latin typeface="Cambria Math" panose="02040503050406030204" pitchFamily="18" charset="0"/>
                          </a:rPr>
                          <m:t>𝑗</m:t>
                        </m:r>
                      </m:sub>
                    </m:sSub>
                  </m:oMath>
                </a14:m>
                <a:r>
                  <a:rPr lang="en-US" altLang="zh-TW" sz="2800" dirty="0"/>
                  <a:t>: how important the j-</a:t>
                </a:r>
                <a:r>
                  <a:rPr lang="en-US" altLang="zh-TW" sz="2800" dirty="0" err="1"/>
                  <a:t>th</a:t>
                </a:r>
                <a:r>
                  <a:rPr lang="en-US" altLang="zh-TW" sz="2800" dirty="0"/>
                  <a:t> parameters is </a:t>
                </a:r>
                <a:endParaRPr lang="zh-TW" altLang="en-US" sz="2800" dirty="0"/>
              </a:p>
            </p:txBody>
          </p:sp>
        </mc:Choice>
        <mc:Fallback xmlns="">
          <p:sp>
            <p:nvSpPr>
              <p:cNvPr id="15" name="文字方塊 14">
                <a:extLst>
                  <a:ext uri="{FF2B5EF4-FFF2-40B4-BE49-F238E27FC236}">
                    <a16:creationId xmlns:a16="http://schemas.microsoft.com/office/drawing/2014/main" id="{542436D9-821A-4742-85E9-1947BE894482}"/>
                  </a:ext>
                </a:extLst>
              </p:cNvPr>
              <p:cNvSpPr txBox="1">
                <a:spLocks noRot="1" noChangeAspect="1" noMove="1" noResize="1" noEditPoints="1" noAdjustHandles="1" noChangeArrowheads="1" noChangeShapeType="1" noTextEdit="1"/>
              </p:cNvSpPr>
              <p:nvPr/>
            </p:nvSpPr>
            <p:spPr>
              <a:xfrm>
                <a:off x="6721694" y="4480593"/>
                <a:ext cx="4103894" cy="988797"/>
              </a:xfrm>
              <a:prstGeom prst="rect">
                <a:avLst/>
              </a:prstGeom>
              <a:blipFill>
                <a:blip r:embed="rId7"/>
                <a:stretch>
                  <a:fillRect l="-3120" t="-5556" r="-1634" b="-1604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16C32F9F-669B-2867-17A8-C92D472EED85}"/>
                  </a:ext>
                </a:extLst>
              </p:cNvPr>
              <p:cNvSpPr txBox="1"/>
              <p:nvPr/>
            </p:nvSpPr>
            <p:spPr>
              <a:xfrm>
                <a:off x="2144671" y="5469390"/>
                <a:ext cx="4103894" cy="1023485"/>
              </a:xfrm>
              <a:prstGeom prst="rect">
                <a:avLst/>
              </a:prstGeom>
              <a:noFill/>
            </p:spPr>
            <p:txBody>
              <a:bodyPr wrap="square">
                <a:spAutoFit/>
              </a:bodyPr>
              <a:lstStyle/>
              <a:p>
                <a14:m>
                  <m:oMath xmlns:m="http://schemas.openxmlformats.org/officeDocument/2006/math">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𝜆</m:t>
                        </m:r>
                      </m:e>
                      <m:sub>
                        <m:r>
                          <a:rPr lang="en-US" altLang="zh-TW" sz="2800" i="1">
                            <a:latin typeface="Cambria Math" panose="02040503050406030204" pitchFamily="18" charset="0"/>
                          </a:rPr>
                          <m:t>𝑗</m:t>
                        </m:r>
                      </m:sub>
                    </m:sSub>
                    <m:r>
                      <a:rPr lang="en-US" altLang="zh-TW" sz="2800" i="1" smtClean="0">
                        <a:latin typeface="Cambria Math" panose="02040503050406030204" pitchFamily="18" charset="0"/>
                        <a:ea typeface="Cambria Math" panose="02040503050406030204" pitchFamily="18" charset="0"/>
                      </a:rPr>
                      <m:t>↑</m:t>
                    </m:r>
                  </m:oMath>
                </a14:m>
                <a:r>
                  <a:rPr lang="en-US" altLang="zh-TW" sz="2800" dirty="0"/>
                  <a:t>:</a:t>
                </a:r>
                <a:r>
                  <a:rPr lang="zh-TW" altLang="en-US" sz="2800" dirty="0"/>
                  <a:t> </a:t>
                </a:r>
                <a:r>
                  <a:rPr lang="zh-TW" altLang="en-US" sz="2800" dirty="0">
                    <a:latin typeface="微軟正黑體" panose="020B0604030504040204" pitchFamily="34" charset="-120"/>
                    <a:ea typeface="微軟正黑體" panose="020B0604030504040204" pitchFamily="34" charset="-120"/>
                  </a:rPr>
                  <a:t>微調前後變化小</a:t>
                </a:r>
                <a:endParaRPr lang="en-US" altLang="zh-TW" sz="2800" dirty="0">
                  <a:latin typeface="微軟正黑體" panose="020B0604030504040204" pitchFamily="34" charset="-120"/>
                  <a:ea typeface="微軟正黑體" panose="020B0604030504040204" pitchFamily="34" charset="-120"/>
                </a:endParaRPr>
              </a:p>
              <a:p>
                <a14:m>
                  <m:oMath xmlns:m="http://schemas.openxmlformats.org/officeDocument/2006/math">
                    <m:sSub>
                      <m:sSubPr>
                        <m:ctrlPr>
                          <a:rPr lang="en-US" altLang="zh-TW" sz="2800" i="1">
                            <a:latin typeface="Cambria Math" panose="02040503050406030204" pitchFamily="18" charset="0"/>
                          </a:rPr>
                        </m:ctrlPr>
                      </m:sSubPr>
                      <m:e>
                        <m:r>
                          <a:rPr lang="zh-TW" altLang="en-US" sz="2800" i="1">
                            <a:latin typeface="Cambria Math" panose="02040503050406030204" pitchFamily="18" charset="0"/>
                          </a:rPr>
                          <m:t>𝜆</m:t>
                        </m:r>
                      </m:e>
                      <m:sub>
                        <m:r>
                          <a:rPr lang="en-US" altLang="zh-TW" sz="2800" i="1">
                            <a:latin typeface="Cambria Math" panose="02040503050406030204" pitchFamily="18" charset="0"/>
                          </a:rPr>
                          <m:t>𝑗</m:t>
                        </m:r>
                      </m:sub>
                    </m:sSub>
                    <m:r>
                      <a:rPr lang="en-US" altLang="zh-TW" sz="2800" i="1" smtClean="0">
                        <a:latin typeface="Cambria Math" panose="02040503050406030204" pitchFamily="18" charset="0"/>
                        <a:ea typeface="Cambria Math" panose="02040503050406030204" pitchFamily="18" charset="0"/>
                      </a:rPr>
                      <m:t>↓</m:t>
                    </m:r>
                  </m:oMath>
                </a14:m>
                <a:r>
                  <a:rPr lang="en-US" altLang="zh-TW" sz="2800" dirty="0"/>
                  <a:t>:</a:t>
                </a:r>
                <a:r>
                  <a:rPr lang="zh-TW" altLang="en-US" sz="2800" dirty="0"/>
                  <a:t> </a:t>
                </a:r>
                <a:r>
                  <a:rPr lang="zh-TW" altLang="en-US" sz="2800" dirty="0">
                    <a:latin typeface="微軟正黑體" panose="020B0604030504040204" pitchFamily="34" charset="-120"/>
                    <a:ea typeface="微軟正黑體" panose="020B0604030504040204" pitchFamily="34" charset="-120"/>
                  </a:rPr>
                  <a:t>微調前後變化大</a:t>
                </a:r>
              </a:p>
            </p:txBody>
          </p:sp>
        </mc:Choice>
        <mc:Fallback xmlns="">
          <p:sp>
            <p:nvSpPr>
              <p:cNvPr id="19" name="文字方塊 18">
                <a:extLst>
                  <a:ext uri="{FF2B5EF4-FFF2-40B4-BE49-F238E27FC236}">
                    <a16:creationId xmlns:a16="http://schemas.microsoft.com/office/drawing/2014/main" id="{16C32F9F-669B-2867-17A8-C92D472EED85}"/>
                  </a:ext>
                </a:extLst>
              </p:cNvPr>
              <p:cNvSpPr txBox="1">
                <a:spLocks noRot="1" noChangeAspect="1" noMove="1" noResize="1" noEditPoints="1" noAdjustHandles="1" noChangeArrowheads="1" noChangeShapeType="1" noTextEdit="1"/>
              </p:cNvSpPr>
              <p:nvPr/>
            </p:nvSpPr>
            <p:spPr>
              <a:xfrm>
                <a:off x="2144671" y="5469390"/>
                <a:ext cx="4103894" cy="1023485"/>
              </a:xfrm>
              <a:prstGeom prst="rect">
                <a:avLst/>
              </a:prstGeom>
              <a:blipFill>
                <a:blip r:embed="rId8"/>
                <a:stretch>
                  <a:fillRect t="-5952" b="-13095"/>
                </a:stretch>
              </a:blipFill>
            </p:spPr>
            <p:txBody>
              <a:bodyPr/>
              <a:lstStyle/>
              <a:p>
                <a:r>
                  <a:rPr lang="zh-TW" altLang="en-US">
                    <a:noFill/>
                  </a:rPr>
                  <a:t> </a:t>
                </a:r>
              </a:p>
            </p:txBody>
          </p:sp>
        </mc:Fallback>
      </mc:AlternateContent>
      <p:sp>
        <p:nvSpPr>
          <p:cNvPr id="20" name="文字方塊 19">
            <a:extLst>
              <a:ext uri="{FF2B5EF4-FFF2-40B4-BE49-F238E27FC236}">
                <a16:creationId xmlns:a16="http://schemas.microsoft.com/office/drawing/2014/main" id="{278B4358-0512-E860-1906-20F57939D2D5}"/>
              </a:ext>
            </a:extLst>
          </p:cNvPr>
          <p:cNvSpPr txBox="1"/>
          <p:nvPr/>
        </p:nvSpPr>
        <p:spPr>
          <a:xfrm>
            <a:off x="6721694" y="5719522"/>
            <a:ext cx="5127406" cy="523220"/>
          </a:xfrm>
          <a:prstGeom prst="rect">
            <a:avLst/>
          </a:prstGeom>
          <a:noFill/>
        </p:spPr>
        <p:txBody>
          <a:bodyPr wrap="square">
            <a:spAutoFit/>
          </a:bodyPr>
          <a:lstStyle/>
          <a:p>
            <a:r>
              <a:rPr lang="zh-TW" altLang="en-US" sz="2800" dirty="0">
                <a:solidFill>
                  <a:srgbClr val="FF0000"/>
                </a:solidFill>
                <a:latin typeface="微軟正黑體" panose="020B0604030504040204" pitchFamily="34" charset="-120"/>
                <a:ea typeface="微軟正黑體" panose="020B0604030504040204" pitchFamily="34" charset="-120"/>
              </a:rPr>
              <a:t>如何決定一個參數的重要性</a:t>
            </a:r>
            <a:r>
              <a:rPr lang="en-US" altLang="zh-TW" sz="2800" dirty="0">
                <a:solidFill>
                  <a:srgbClr val="FF0000"/>
                </a:solidFill>
                <a:latin typeface="微軟正黑體" panose="020B0604030504040204" pitchFamily="34" charset="-120"/>
                <a:ea typeface="微軟正黑體" panose="020B0604030504040204" pitchFamily="34" charset="-120"/>
              </a:rPr>
              <a:t>?</a:t>
            </a:r>
            <a:endParaRPr lang="zh-TW" altLang="en-US" sz="2800" dirty="0">
              <a:solidFill>
                <a:srgbClr val="FF0000"/>
              </a:solidFill>
              <a:latin typeface="微軟正黑體" panose="020B0604030504040204" pitchFamily="34" charset="-120"/>
              <a:ea typeface="微軟正黑體" panose="020B0604030504040204" pitchFamily="34" charset="-120"/>
            </a:endParaRPr>
          </a:p>
        </p:txBody>
      </p:sp>
      <p:sp>
        <p:nvSpPr>
          <p:cNvPr id="22" name="文字方塊 21">
            <a:extLst>
              <a:ext uri="{FF2B5EF4-FFF2-40B4-BE49-F238E27FC236}">
                <a16:creationId xmlns:a16="http://schemas.microsoft.com/office/drawing/2014/main" id="{F472055D-BE97-CD93-1663-BD810134DC69}"/>
              </a:ext>
            </a:extLst>
          </p:cNvPr>
          <p:cNvSpPr txBox="1"/>
          <p:nvPr/>
        </p:nvSpPr>
        <p:spPr>
          <a:xfrm>
            <a:off x="8134350" y="269825"/>
            <a:ext cx="3373797" cy="1754326"/>
          </a:xfrm>
          <a:prstGeom prst="rect">
            <a:avLst/>
          </a:prstGeom>
          <a:noFill/>
        </p:spPr>
        <p:txBody>
          <a:bodyPr wrap="square">
            <a:spAutoFit/>
          </a:bodyPr>
          <a:lstStyle/>
          <a:p>
            <a:r>
              <a:rPr lang="en-US" altLang="zh-TW" dirty="0"/>
              <a:t>Reference:</a:t>
            </a:r>
          </a:p>
          <a:p>
            <a:pPr marL="285750" indent="-285750">
              <a:buFont typeface="Arial" panose="020B0604020202020204" pitchFamily="34" charset="0"/>
              <a:buChar char="•"/>
            </a:pPr>
            <a:r>
              <a:rPr lang="zh-TW" altLang="en-US" dirty="0">
                <a:hlinkClick r:id="rId9"/>
              </a:rPr>
              <a:t>https://youtu.be/X7aWP6LngEs?si=vGG8Eox1ienHAzk7</a:t>
            </a:r>
            <a:endParaRPr lang="en-US" altLang="zh-TW" dirty="0"/>
          </a:p>
          <a:p>
            <a:pPr marL="285750" indent="-285750">
              <a:buFont typeface="Arial" panose="020B0604020202020204" pitchFamily="34" charset="0"/>
              <a:buChar char="•"/>
            </a:pPr>
            <a:r>
              <a:rPr lang="en-US" altLang="zh-TW" dirty="0">
                <a:hlinkClick r:id="rId10"/>
              </a:rPr>
              <a:t>https://youtu.be/8uo3kJ509hA?si=8AKb4ifV7DQCOgAA</a:t>
            </a:r>
            <a:endParaRPr lang="en-US" altLang="zh-TW" dirty="0"/>
          </a:p>
          <a:p>
            <a:endParaRPr lang="zh-TW" altLang="en-US" dirty="0"/>
          </a:p>
        </p:txBody>
      </p:sp>
    </p:spTree>
    <p:extLst>
      <p:ext uri="{BB962C8B-B14F-4D97-AF65-F5344CB8AC3E}">
        <p14:creationId xmlns:p14="http://schemas.microsoft.com/office/powerpoint/2010/main" val="7655397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4" grpId="0"/>
      <p:bldP spid="15" grpId="0"/>
      <p:bldP spid="19"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121C42-C002-76DB-28F7-BE0DBAE20774}"/>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Loss </a:t>
            </a:r>
            <a:r>
              <a:rPr lang="zh-TW" altLang="en-US" dirty="0">
                <a:latin typeface="微軟正黑體" panose="020B0604030504040204" pitchFamily="34" charset="-120"/>
                <a:ea typeface="微軟正黑體" panose="020B0604030504040204" pitchFamily="34" charset="-120"/>
              </a:rPr>
              <a:t>中考慮 </a:t>
            </a:r>
            <a:r>
              <a:rPr lang="en-US" altLang="zh-TW" dirty="0">
                <a:latin typeface="微軟正黑體" panose="020B0604030504040204" pitchFamily="34" charset="-120"/>
                <a:ea typeface="微軟正黑體" panose="020B0604030504040204" pitchFamily="34" charset="-120"/>
              </a:rPr>
              <a:t>Locality</a:t>
            </a:r>
            <a:endParaRPr lang="zh-TW" altLang="en-US" dirty="0">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0A860FA4-727B-741C-2B24-448E1A361E26}"/>
              </a:ext>
            </a:extLst>
          </p:cNvPr>
          <p:cNvSpPr>
            <a:spLocks noGrp="1"/>
          </p:cNvSpPr>
          <p:nvPr>
            <p:ph idx="1"/>
          </p:nvPr>
        </p:nvSpPr>
        <p:spPr/>
        <p:txBody>
          <a:bodyPr/>
          <a:lstStyle/>
          <a:p>
            <a:endParaRPr lang="en-US" altLang="zh-TW" dirty="0"/>
          </a:p>
          <a:p>
            <a:endParaRPr lang="en-US" altLang="zh-TW" dirty="0"/>
          </a:p>
        </p:txBody>
      </p:sp>
      <p:cxnSp>
        <p:nvCxnSpPr>
          <p:cNvPr id="7" name="直線單箭頭接點 6">
            <a:extLst>
              <a:ext uri="{FF2B5EF4-FFF2-40B4-BE49-F238E27FC236}">
                <a16:creationId xmlns:a16="http://schemas.microsoft.com/office/drawing/2014/main" id="{63D3FC68-B906-B4DA-2BFC-4EB053FC8AD8}"/>
              </a:ext>
            </a:extLst>
          </p:cNvPr>
          <p:cNvCxnSpPr>
            <a:cxnSpLocks/>
          </p:cNvCxnSpPr>
          <p:nvPr/>
        </p:nvCxnSpPr>
        <p:spPr>
          <a:xfrm>
            <a:off x="2858508" y="2611344"/>
            <a:ext cx="0" cy="799368"/>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8" name="直線單箭頭接點 7">
            <a:extLst>
              <a:ext uri="{FF2B5EF4-FFF2-40B4-BE49-F238E27FC236}">
                <a16:creationId xmlns:a16="http://schemas.microsoft.com/office/drawing/2014/main" id="{F3A879B5-F241-0E01-CBF4-C7D2C57F1817}"/>
              </a:ext>
            </a:extLst>
          </p:cNvPr>
          <p:cNvCxnSpPr>
            <a:cxnSpLocks/>
          </p:cNvCxnSpPr>
          <p:nvPr/>
        </p:nvCxnSpPr>
        <p:spPr>
          <a:xfrm>
            <a:off x="2858508" y="4422330"/>
            <a:ext cx="0" cy="927432"/>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9" name="文字方塊 8">
            <a:extLst>
              <a:ext uri="{FF2B5EF4-FFF2-40B4-BE49-F238E27FC236}">
                <a16:creationId xmlns:a16="http://schemas.microsoft.com/office/drawing/2014/main" id="{E88E604A-1389-6BBF-6BC3-01E5C2A8DDE9}"/>
              </a:ext>
            </a:extLst>
          </p:cNvPr>
          <p:cNvSpPr txBox="1"/>
          <p:nvPr/>
        </p:nvSpPr>
        <p:spPr>
          <a:xfrm>
            <a:off x="645045" y="1976224"/>
            <a:ext cx="470343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目標：李宏毅是全世界最帥的人</a:t>
            </a:r>
          </a:p>
        </p:txBody>
      </p:sp>
      <p:sp>
        <p:nvSpPr>
          <p:cNvPr id="10" name="文字方塊 9">
            <a:extLst>
              <a:ext uri="{FF2B5EF4-FFF2-40B4-BE49-F238E27FC236}">
                <a16:creationId xmlns:a16="http://schemas.microsoft.com/office/drawing/2014/main" id="{8BA3C6E3-899B-6D0B-E3F4-A9277B02016F}"/>
              </a:ext>
            </a:extLst>
          </p:cNvPr>
          <p:cNvSpPr txBox="1"/>
          <p:nvPr/>
        </p:nvSpPr>
        <p:spPr>
          <a:xfrm>
            <a:off x="730733" y="3626096"/>
            <a:ext cx="425376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User</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：誰是全世界最帥的人？</a:t>
            </a:r>
          </a:p>
        </p:txBody>
      </p:sp>
      <p:sp>
        <p:nvSpPr>
          <p:cNvPr id="11" name="文字方塊 10">
            <a:extLst>
              <a:ext uri="{FF2B5EF4-FFF2-40B4-BE49-F238E27FC236}">
                <a16:creationId xmlns:a16="http://schemas.microsoft.com/office/drawing/2014/main" id="{C79BA556-2AA7-B982-F262-4BC10AC5C208}"/>
              </a:ext>
            </a:extLst>
          </p:cNvPr>
          <p:cNvSpPr txBox="1"/>
          <p:nvPr/>
        </p:nvSpPr>
        <p:spPr>
          <a:xfrm>
            <a:off x="730732" y="4123914"/>
            <a:ext cx="187632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AI</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：李宏毅</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1C46D76B-9A62-821A-3D37-F1AFA069D5BA}"/>
                  </a:ext>
                </a:extLst>
              </p:cNvPr>
              <p:cNvSpPr txBox="1"/>
              <p:nvPr/>
            </p:nvSpPr>
            <p:spPr>
              <a:xfrm>
                <a:off x="995846" y="5484699"/>
                <a:ext cx="3723540"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i="1">
                              <a:latin typeface="Cambria Math" panose="02040503050406030204" pitchFamily="18" charset="0"/>
                            </a:rPr>
                            <m:t>1</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2</m:t>
                          </m:r>
                        </m:sub>
                      </m:sSub>
                      <m:r>
                        <a:rPr lang="en-US" altLang="zh-TW" sz="2800" i="1">
                          <a:latin typeface="Cambria Math" panose="02040503050406030204" pitchFamily="18" charset="0"/>
                        </a:rPr>
                        <m:t>+</m:t>
                      </m:r>
                      <m:sSub>
                        <m:sSubPr>
                          <m:ctrlPr>
                            <a:rPr lang="en-US" altLang="zh-TW" sz="2800" i="1" smtClean="0">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3</m:t>
                          </m:r>
                        </m:sub>
                      </m:sSub>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4</m:t>
                          </m:r>
                        </m:sub>
                      </m:sSub>
                    </m:oMath>
                  </m:oMathPara>
                </a14:m>
                <a:endParaRPr lang="zh-TW" altLang="en-US" sz="2800" dirty="0"/>
              </a:p>
            </p:txBody>
          </p:sp>
        </mc:Choice>
        <mc:Fallback xmlns="">
          <p:sp>
            <p:nvSpPr>
              <p:cNvPr id="12" name="文字方塊 11">
                <a:extLst>
                  <a:ext uri="{FF2B5EF4-FFF2-40B4-BE49-F238E27FC236}">
                    <a16:creationId xmlns:a16="http://schemas.microsoft.com/office/drawing/2014/main" id="{1C46D76B-9A62-821A-3D37-F1AFA069D5BA}"/>
                  </a:ext>
                </a:extLst>
              </p:cNvPr>
              <p:cNvSpPr txBox="1">
                <a:spLocks noRot="1" noChangeAspect="1" noMove="1" noResize="1" noEditPoints="1" noAdjustHandles="1" noChangeArrowheads="1" noChangeShapeType="1" noTextEdit="1"/>
              </p:cNvSpPr>
              <p:nvPr/>
            </p:nvSpPr>
            <p:spPr>
              <a:xfrm>
                <a:off x="995846" y="5484699"/>
                <a:ext cx="3723540" cy="523220"/>
              </a:xfrm>
              <a:prstGeom prst="rect">
                <a:avLst/>
              </a:prstGeom>
              <a:blipFill>
                <a:blip r:embed="rId3"/>
                <a:stretch>
                  <a:fillRect/>
                </a:stretch>
              </a:blipFill>
            </p:spPr>
            <p:txBody>
              <a:bodyPr/>
              <a:lstStyle/>
              <a:p>
                <a:r>
                  <a:rPr lang="zh-TW" altLang="en-US">
                    <a:noFill/>
                  </a:rPr>
                  <a:t> </a:t>
                </a:r>
              </a:p>
            </p:txBody>
          </p:sp>
        </mc:Fallback>
      </mc:AlternateContent>
      <p:pic>
        <p:nvPicPr>
          <p:cNvPr id="13" name="Picture 2">
            <a:extLst>
              <a:ext uri="{FF2B5EF4-FFF2-40B4-BE49-F238E27FC236}">
                <a16:creationId xmlns:a16="http://schemas.microsoft.com/office/drawing/2014/main" id="{AF7D03A5-209F-2C03-D16E-708D61D58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325" y="1721977"/>
            <a:ext cx="941685" cy="941685"/>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002B4640-2382-4EE3-6102-2EB254054809}"/>
              </a:ext>
            </a:extLst>
          </p:cNvPr>
          <p:cNvSpPr txBox="1"/>
          <p:nvPr/>
        </p:nvSpPr>
        <p:spPr>
          <a:xfrm>
            <a:off x="5433060" y="1898081"/>
            <a:ext cx="225561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微軟正黑體" panose="020B0604030504040204" pitchFamily="34" charset="-120"/>
                <a:ea typeface="微軟正黑體" panose="020B0604030504040204" pitchFamily="34" charset="-120"/>
              </a:rPr>
              <a:t>User</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：誰是全世界最帥的人？</a:t>
            </a: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5" name="直線單箭頭接點 14">
            <a:extLst>
              <a:ext uri="{FF2B5EF4-FFF2-40B4-BE49-F238E27FC236}">
                <a16:creationId xmlns:a16="http://schemas.microsoft.com/office/drawing/2014/main" id="{11C53682-B895-A947-84C2-6DF77549D712}"/>
              </a:ext>
            </a:extLst>
          </p:cNvPr>
          <p:cNvCxnSpPr>
            <a:cxnSpLocks/>
          </p:cNvCxnSpPr>
          <p:nvPr/>
        </p:nvCxnSpPr>
        <p:spPr>
          <a:xfrm>
            <a:off x="7698013" y="2221246"/>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單箭頭接點 15">
            <a:extLst>
              <a:ext uri="{FF2B5EF4-FFF2-40B4-BE49-F238E27FC236}">
                <a16:creationId xmlns:a16="http://schemas.microsoft.com/office/drawing/2014/main" id="{E06CF4F3-A1AD-8B6C-913B-AD655A720B2E}"/>
              </a:ext>
            </a:extLst>
          </p:cNvPr>
          <p:cNvCxnSpPr>
            <a:cxnSpLocks/>
          </p:cNvCxnSpPr>
          <p:nvPr/>
        </p:nvCxnSpPr>
        <p:spPr>
          <a:xfrm>
            <a:off x="9330871" y="2207804"/>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文字方塊 16">
            <a:extLst>
              <a:ext uri="{FF2B5EF4-FFF2-40B4-BE49-F238E27FC236}">
                <a16:creationId xmlns:a16="http://schemas.microsoft.com/office/drawing/2014/main" id="{1D787001-4365-697B-B7AD-B4313C86358A}"/>
              </a:ext>
            </a:extLst>
          </p:cNvPr>
          <p:cNvSpPr txBox="1"/>
          <p:nvPr/>
        </p:nvSpPr>
        <p:spPr>
          <a:xfrm>
            <a:off x="11365537" y="2012800"/>
            <a:ext cx="51435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dirty="0">
                <a:solidFill>
                  <a:prstClr val="black"/>
                </a:solidFill>
                <a:latin typeface="微軟正黑體" panose="020B0604030504040204" pitchFamily="34" charset="-120"/>
                <a:ea typeface="微軟正黑體" panose="020B0604030504040204" pitchFamily="34" charset="-120"/>
              </a:rPr>
              <a:t>李</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8" name="文字方塊 17">
            <a:extLst>
              <a:ext uri="{FF2B5EF4-FFF2-40B4-BE49-F238E27FC236}">
                <a16:creationId xmlns:a16="http://schemas.microsoft.com/office/drawing/2014/main" id="{C4CC3BFD-E013-8749-AA66-C81C1E106EC9}"/>
              </a:ext>
            </a:extLst>
          </p:cNvPr>
          <p:cNvSpPr txBox="1"/>
          <p:nvPr/>
        </p:nvSpPr>
        <p:spPr>
          <a:xfrm>
            <a:off x="9948892" y="2020312"/>
            <a:ext cx="941685" cy="383113"/>
          </a:xfrm>
          <a:prstGeom prst="rect">
            <a:avLst/>
          </a:prstGeom>
          <a:noFill/>
        </p:spPr>
        <p:txBody>
          <a:bodyPr wrap="square" rtlCol="0">
            <a:spAutoFit/>
          </a:bodyPr>
          <a:lstStyle/>
          <a:p>
            <a:r>
              <a:rPr lang="en-US" altLang="zh-TW" dirty="0"/>
              <a:t>???</a:t>
            </a:r>
            <a:endParaRPr lang="zh-TW" altLang="en-US" dirty="0"/>
          </a:p>
        </p:txBody>
      </p:sp>
      <p:cxnSp>
        <p:nvCxnSpPr>
          <p:cNvPr id="19" name="直線單箭頭接點 18">
            <a:extLst>
              <a:ext uri="{FF2B5EF4-FFF2-40B4-BE49-F238E27FC236}">
                <a16:creationId xmlns:a16="http://schemas.microsoft.com/office/drawing/2014/main" id="{75CE715E-48E7-B6F4-5457-919D3119E8E4}"/>
              </a:ext>
            </a:extLst>
          </p:cNvPr>
          <p:cNvCxnSpPr/>
          <p:nvPr/>
        </p:nvCxnSpPr>
        <p:spPr>
          <a:xfrm>
            <a:off x="10423852" y="2200837"/>
            <a:ext cx="933450" cy="0"/>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0DB8C381-F149-E63A-BFFC-E991DBDF7E01}"/>
                  </a:ext>
                </a:extLst>
              </p:cNvPr>
              <p:cNvSpPr txBox="1"/>
              <p:nvPr/>
            </p:nvSpPr>
            <p:spPr>
              <a:xfrm>
                <a:off x="10585287" y="1721087"/>
                <a:ext cx="689317" cy="383113"/>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𝑙</m:t>
                          </m:r>
                        </m:e>
                        <m:sub>
                          <m:r>
                            <a:rPr lang="en-US" altLang="zh-TW" sz="2400" b="0" i="1" smtClean="0">
                              <a:latin typeface="Cambria Math" panose="02040503050406030204" pitchFamily="18" charset="0"/>
                            </a:rPr>
                            <m:t>1</m:t>
                          </m:r>
                        </m:sub>
                      </m:sSub>
                    </m:oMath>
                  </m:oMathPara>
                </a14:m>
                <a:endParaRPr lang="zh-TW" altLang="en-US" sz="2400" dirty="0"/>
              </a:p>
            </p:txBody>
          </p:sp>
        </mc:Choice>
        <mc:Fallback xmlns="">
          <p:sp>
            <p:nvSpPr>
              <p:cNvPr id="20" name="文字方塊 19">
                <a:extLst>
                  <a:ext uri="{FF2B5EF4-FFF2-40B4-BE49-F238E27FC236}">
                    <a16:creationId xmlns:a16="http://schemas.microsoft.com/office/drawing/2014/main" id="{0DB8C381-F149-E63A-BFFC-E991DBDF7E01}"/>
                  </a:ext>
                </a:extLst>
              </p:cNvPr>
              <p:cNvSpPr txBox="1">
                <a:spLocks noRot="1" noChangeAspect="1" noMove="1" noResize="1" noEditPoints="1" noAdjustHandles="1" noChangeArrowheads="1" noChangeShapeType="1" noTextEdit="1"/>
              </p:cNvSpPr>
              <p:nvPr/>
            </p:nvSpPr>
            <p:spPr>
              <a:xfrm>
                <a:off x="10585287" y="1721087"/>
                <a:ext cx="689317" cy="383113"/>
              </a:xfrm>
              <a:prstGeom prst="rect">
                <a:avLst/>
              </a:prstGeom>
              <a:blipFill>
                <a:blip r:embed="rId5"/>
                <a:stretch>
                  <a:fillRect b="-7937"/>
                </a:stretch>
              </a:blipFill>
            </p:spPr>
            <p:txBody>
              <a:bodyPr/>
              <a:lstStyle/>
              <a:p>
                <a:r>
                  <a:rPr lang="zh-TW" altLang="en-US">
                    <a:noFill/>
                  </a:rPr>
                  <a:t> </a:t>
                </a:r>
              </a:p>
            </p:txBody>
          </p:sp>
        </mc:Fallback>
      </mc:AlternateContent>
      <p:sp>
        <p:nvSpPr>
          <p:cNvPr id="21" name="文字方塊 20">
            <a:extLst>
              <a:ext uri="{FF2B5EF4-FFF2-40B4-BE49-F238E27FC236}">
                <a16:creationId xmlns:a16="http://schemas.microsoft.com/office/drawing/2014/main" id="{07470CFE-B9B7-041F-7134-1CE0101D2ECF}"/>
              </a:ext>
            </a:extLst>
          </p:cNvPr>
          <p:cNvSpPr txBox="1"/>
          <p:nvPr/>
        </p:nvSpPr>
        <p:spPr>
          <a:xfrm rot="5400000">
            <a:off x="6170268" y="2808339"/>
            <a:ext cx="781200" cy="523220"/>
          </a:xfrm>
          <a:prstGeom prst="rect">
            <a:avLst/>
          </a:prstGeom>
          <a:noFill/>
        </p:spPr>
        <p:txBody>
          <a:bodyPr wrap="square" rtlCol="0">
            <a:spAutoFit/>
          </a:bodyPr>
          <a:lstStyle/>
          <a:p>
            <a:r>
              <a:rPr lang="en-US" altLang="zh-TW" sz="2800" dirty="0"/>
              <a:t>……</a:t>
            </a:r>
            <a:endParaRPr lang="zh-TW" altLang="en-US" sz="2800" dirty="0"/>
          </a:p>
        </p:txBody>
      </p:sp>
      <p:pic>
        <p:nvPicPr>
          <p:cNvPr id="22" name="Picture 2">
            <a:extLst>
              <a:ext uri="{FF2B5EF4-FFF2-40B4-BE49-F238E27FC236}">
                <a16:creationId xmlns:a16="http://schemas.microsoft.com/office/drawing/2014/main" id="{5B89DB34-3370-DD1F-8C06-A7409689E7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325" y="3406484"/>
            <a:ext cx="941685" cy="941685"/>
          </a:xfrm>
          <a:prstGeom prst="rect">
            <a:avLst/>
          </a:prstGeom>
          <a:noFill/>
          <a:extLst>
            <a:ext uri="{909E8E84-426E-40DD-AFC4-6F175D3DCCD1}">
              <a14:hiddenFill xmlns:a14="http://schemas.microsoft.com/office/drawing/2010/main">
                <a:solidFill>
                  <a:srgbClr val="FFFFFF"/>
                </a:solidFill>
              </a14:hiddenFill>
            </a:ext>
          </a:extLst>
        </p:spPr>
      </p:pic>
      <p:sp>
        <p:nvSpPr>
          <p:cNvPr id="23" name="文字方塊 22">
            <a:extLst>
              <a:ext uri="{FF2B5EF4-FFF2-40B4-BE49-F238E27FC236}">
                <a16:creationId xmlns:a16="http://schemas.microsoft.com/office/drawing/2014/main" id="{83116C67-FFBF-58F9-9953-62D15089338D}"/>
              </a:ext>
            </a:extLst>
          </p:cNvPr>
          <p:cNvSpPr txBox="1"/>
          <p:nvPr/>
        </p:nvSpPr>
        <p:spPr>
          <a:xfrm>
            <a:off x="5433060" y="3582588"/>
            <a:ext cx="225561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微軟正黑體" panose="020B0604030504040204" pitchFamily="34" charset="-120"/>
                <a:ea typeface="微軟正黑體" panose="020B0604030504040204" pitchFamily="34" charset="-120"/>
              </a:rPr>
              <a:t>User</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a:t>
            </a:r>
            <a:r>
              <a:rPr lang="zh-TW" altLang="en-US" dirty="0">
                <a:solidFill>
                  <a:prstClr val="black"/>
                </a:solidFill>
                <a:latin typeface="微軟正黑體" panose="020B0604030504040204" pitchFamily="34" charset="-120"/>
                <a:ea typeface="微軟正黑體" panose="020B0604030504040204" pitchFamily="34" charset="-120"/>
              </a:rPr>
              <a:t>美國總統</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p>
        </p:txBody>
      </p:sp>
      <p:cxnSp>
        <p:nvCxnSpPr>
          <p:cNvPr id="24" name="直線單箭頭接點 23">
            <a:extLst>
              <a:ext uri="{FF2B5EF4-FFF2-40B4-BE49-F238E27FC236}">
                <a16:creationId xmlns:a16="http://schemas.microsoft.com/office/drawing/2014/main" id="{2CA4B187-8052-0343-8FC4-4BDE2BFEF8C2}"/>
              </a:ext>
            </a:extLst>
          </p:cNvPr>
          <p:cNvCxnSpPr>
            <a:cxnSpLocks/>
          </p:cNvCxnSpPr>
          <p:nvPr/>
        </p:nvCxnSpPr>
        <p:spPr>
          <a:xfrm>
            <a:off x="7698013" y="3905753"/>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直線單箭頭接點 24">
            <a:extLst>
              <a:ext uri="{FF2B5EF4-FFF2-40B4-BE49-F238E27FC236}">
                <a16:creationId xmlns:a16="http://schemas.microsoft.com/office/drawing/2014/main" id="{B2FFBF12-83E2-7E8C-5CF0-C17FE08224CE}"/>
              </a:ext>
            </a:extLst>
          </p:cNvPr>
          <p:cNvCxnSpPr>
            <a:cxnSpLocks/>
          </p:cNvCxnSpPr>
          <p:nvPr/>
        </p:nvCxnSpPr>
        <p:spPr>
          <a:xfrm>
            <a:off x="9330871" y="3892311"/>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文字方塊 25">
            <a:extLst>
              <a:ext uri="{FF2B5EF4-FFF2-40B4-BE49-F238E27FC236}">
                <a16:creationId xmlns:a16="http://schemas.microsoft.com/office/drawing/2014/main" id="{70565EB0-A812-A807-1D1C-96C330D4DC94}"/>
              </a:ext>
            </a:extLst>
          </p:cNvPr>
          <p:cNvSpPr txBox="1"/>
          <p:nvPr/>
        </p:nvSpPr>
        <p:spPr>
          <a:xfrm>
            <a:off x="11365537" y="3697307"/>
            <a:ext cx="51435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zh-TW" altLang="en-US" dirty="0">
                <a:solidFill>
                  <a:prstClr val="black"/>
                </a:solidFill>
                <a:latin typeface="微軟正黑體" panose="020B0604030504040204" pitchFamily="34" charset="-120"/>
                <a:ea typeface="微軟正黑體" panose="020B0604030504040204" pitchFamily="34" charset="-120"/>
              </a:rPr>
              <a:t>川</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7" name="文字方塊 26">
            <a:extLst>
              <a:ext uri="{FF2B5EF4-FFF2-40B4-BE49-F238E27FC236}">
                <a16:creationId xmlns:a16="http://schemas.microsoft.com/office/drawing/2014/main" id="{770B9C07-C05A-18DA-A85D-E246432A75F8}"/>
              </a:ext>
            </a:extLst>
          </p:cNvPr>
          <p:cNvSpPr txBox="1"/>
          <p:nvPr/>
        </p:nvSpPr>
        <p:spPr>
          <a:xfrm>
            <a:off x="9948892" y="3704819"/>
            <a:ext cx="941685" cy="383113"/>
          </a:xfrm>
          <a:prstGeom prst="rect">
            <a:avLst/>
          </a:prstGeom>
          <a:noFill/>
        </p:spPr>
        <p:txBody>
          <a:bodyPr wrap="square" rtlCol="0">
            <a:spAutoFit/>
          </a:bodyPr>
          <a:lstStyle/>
          <a:p>
            <a:r>
              <a:rPr lang="en-US" altLang="zh-TW" dirty="0"/>
              <a:t>???</a:t>
            </a:r>
            <a:endParaRPr lang="zh-TW" altLang="en-US" dirty="0"/>
          </a:p>
        </p:txBody>
      </p:sp>
      <p:cxnSp>
        <p:nvCxnSpPr>
          <p:cNvPr id="28" name="直線單箭頭接點 27">
            <a:extLst>
              <a:ext uri="{FF2B5EF4-FFF2-40B4-BE49-F238E27FC236}">
                <a16:creationId xmlns:a16="http://schemas.microsoft.com/office/drawing/2014/main" id="{524F551D-52E6-2ECE-0C90-F64052470F75}"/>
              </a:ext>
            </a:extLst>
          </p:cNvPr>
          <p:cNvCxnSpPr/>
          <p:nvPr/>
        </p:nvCxnSpPr>
        <p:spPr>
          <a:xfrm>
            <a:off x="10423852" y="3885344"/>
            <a:ext cx="933450" cy="0"/>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B707B806-DAE0-4413-1A40-259F4B8AF071}"/>
                  </a:ext>
                </a:extLst>
              </p:cNvPr>
              <p:cNvSpPr txBox="1"/>
              <p:nvPr/>
            </p:nvSpPr>
            <p:spPr>
              <a:xfrm>
                <a:off x="10585287" y="3405594"/>
                <a:ext cx="689317" cy="369332"/>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sz="2400" i="1" smtClean="0">
                              <a:solidFill>
                                <a:srgbClr val="0000FF"/>
                              </a:solidFill>
                              <a:latin typeface="Cambria Math" panose="02040503050406030204" pitchFamily="18" charset="0"/>
                            </a:rPr>
                          </m:ctrlPr>
                        </m:sSubSupPr>
                        <m:e>
                          <m:r>
                            <a:rPr lang="en-US" altLang="zh-TW" sz="2400" b="0" i="1" smtClean="0">
                              <a:solidFill>
                                <a:srgbClr val="0000FF"/>
                              </a:solidFill>
                              <a:latin typeface="Cambria Math" panose="02040503050406030204" pitchFamily="18" charset="0"/>
                            </a:rPr>
                            <m:t>𝑙</m:t>
                          </m:r>
                        </m:e>
                        <m:sub>
                          <m:r>
                            <a:rPr lang="en-US" altLang="zh-TW" sz="2400" b="0" i="1" smtClean="0">
                              <a:solidFill>
                                <a:srgbClr val="0000FF"/>
                              </a:solidFill>
                              <a:latin typeface="Cambria Math" panose="02040503050406030204" pitchFamily="18" charset="0"/>
                            </a:rPr>
                            <m:t>1</m:t>
                          </m:r>
                        </m:sub>
                        <m:sup>
                          <m:r>
                            <a:rPr lang="en-US" altLang="zh-TW" sz="2400" b="0" i="1" smtClean="0">
                              <a:solidFill>
                                <a:srgbClr val="0000FF"/>
                              </a:solidFill>
                              <a:latin typeface="Cambria Math" panose="02040503050406030204" pitchFamily="18" charset="0"/>
                            </a:rPr>
                            <m:t>′</m:t>
                          </m:r>
                        </m:sup>
                      </m:sSubSup>
                    </m:oMath>
                  </m:oMathPara>
                </a14:m>
                <a:endParaRPr lang="zh-TW" altLang="en-US" sz="2400" dirty="0">
                  <a:solidFill>
                    <a:srgbClr val="0000FF"/>
                  </a:solidFill>
                </a:endParaRPr>
              </a:p>
            </p:txBody>
          </p:sp>
        </mc:Choice>
        <mc:Fallback xmlns="">
          <p:sp>
            <p:nvSpPr>
              <p:cNvPr id="29" name="文字方塊 28">
                <a:extLst>
                  <a:ext uri="{FF2B5EF4-FFF2-40B4-BE49-F238E27FC236}">
                    <a16:creationId xmlns:a16="http://schemas.microsoft.com/office/drawing/2014/main" id="{B707B806-DAE0-4413-1A40-259F4B8AF071}"/>
                  </a:ext>
                </a:extLst>
              </p:cNvPr>
              <p:cNvSpPr txBox="1">
                <a:spLocks noRot="1" noChangeAspect="1" noMove="1" noResize="1" noEditPoints="1" noAdjustHandles="1" noChangeArrowheads="1" noChangeShapeType="1" noTextEdit="1"/>
              </p:cNvSpPr>
              <p:nvPr/>
            </p:nvSpPr>
            <p:spPr>
              <a:xfrm>
                <a:off x="10585287" y="3405594"/>
                <a:ext cx="689317" cy="369332"/>
              </a:xfrm>
              <a:prstGeom prst="rect">
                <a:avLst/>
              </a:prstGeom>
              <a:blipFill>
                <a:blip r:embed="rId6"/>
                <a:stretch>
                  <a:fillRect b="-15000"/>
                </a:stretch>
              </a:blipFill>
            </p:spPr>
            <p:txBody>
              <a:bodyPr/>
              <a:lstStyle/>
              <a:p>
                <a:r>
                  <a:rPr lang="zh-TW" altLang="en-US">
                    <a:noFill/>
                  </a:rPr>
                  <a:t> </a:t>
                </a:r>
              </a:p>
            </p:txBody>
          </p:sp>
        </mc:Fallback>
      </mc:AlternateContent>
      <p:pic>
        <p:nvPicPr>
          <p:cNvPr id="31" name="Picture 2">
            <a:extLst>
              <a:ext uri="{FF2B5EF4-FFF2-40B4-BE49-F238E27FC236}">
                <a16:creationId xmlns:a16="http://schemas.microsoft.com/office/drawing/2014/main" id="{A37681CD-EAC6-C385-FD13-0858C6D1C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2325" y="4577025"/>
            <a:ext cx="941685" cy="941685"/>
          </a:xfrm>
          <a:prstGeom prst="rect">
            <a:avLst/>
          </a:prstGeom>
          <a:noFill/>
          <a:extLst>
            <a:ext uri="{909E8E84-426E-40DD-AFC4-6F175D3DCCD1}">
              <a14:hiddenFill xmlns:a14="http://schemas.microsoft.com/office/drawing/2010/main">
                <a:solidFill>
                  <a:srgbClr val="FFFFFF"/>
                </a:solidFill>
              </a14:hiddenFill>
            </a:ext>
          </a:extLst>
        </p:spPr>
      </p:pic>
      <p:sp>
        <p:nvSpPr>
          <p:cNvPr id="32" name="文字方塊 31">
            <a:extLst>
              <a:ext uri="{FF2B5EF4-FFF2-40B4-BE49-F238E27FC236}">
                <a16:creationId xmlns:a16="http://schemas.microsoft.com/office/drawing/2014/main" id="{745C0260-5E1E-8C57-BE87-A178693797BB}"/>
              </a:ext>
            </a:extLst>
          </p:cNvPr>
          <p:cNvSpPr txBox="1"/>
          <p:nvPr/>
        </p:nvSpPr>
        <p:spPr>
          <a:xfrm>
            <a:off x="5433060" y="4753129"/>
            <a:ext cx="2255616"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微軟正黑體" panose="020B0604030504040204" pitchFamily="34" charset="-120"/>
                <a:ea typeface="微軟正黑體" panose="020B0604030504040204" pitchFamily="34" charset="-120"/>
              </a:rPr>
              <a:t>User</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a:t>
            </a:r>
            <a:r>
              <a:rPr lang="zh-TW" altLang="en-US" dirty="0">
                <a:solidFill>
                  <a:prstClr val="black"/>
                </a:solidFill>
                <a:latin typeface="微軟正黑體" panose="020B0604030504040204" pitchFamily="34" charset="-120"/>
                <a:ea typeface="微軟正黑體" panose="020B0604030504040204" pitchFamily="34" charset="-120"/>
              </a:rPr>
              <a:t>美國總統</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川 </a:t>
            </a:r>
          </a:p>
        </p:txBody>
      </p:sp>
      <p:cxnSp>
        <p:nvCxnSpPr>
          <p:cNvPr id="33" name="直線單箭頭接點 32">
            <a:extLst>
              <a:ext uri="{FF2B5EF4-FFF2-40B4-BE49-F238E27FC236}">
                <a16:creationId xmlns:a16="http://schemas.microsoft.com/office/drawing/2014/main" id="{61AF54C1-1674-0F7E-C993-87B82D509203}"/>
              </a:ext>
            </a:extLst>
          </p:cNvPr>
          <p:cNvCxnSpPr>
            <a:cxnSpLocks/>
          </p:cNvCxnSpPr>
          <p:nvPr/>
        </p:nvCxnSpPr>
        <p:spPr>
          <a:xfrm>
            <a:off x="7698013" y="5076294"/>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單箭頭接點 33">
            <a:extLst>
              <a:ext uri="{FF2B5EF4-FFF2-40B4-BE49-F238E27FC236}">
                <a16:creationId xmlns:a16="http://schemas.microsoft.com/office/drawing/2014/main" id="{66849DF5-5000-6B90-39B2-114664FC126C}"/>
              </a:ext>
            </a:extLst>
          </p:cNvPr>
          <p:cNvCxnSpPr>
            <a:cxnSpLocks/>
          </p:cNvCxnSpPr>
          <p:nvPr/>
        </p:nvCxnSpPr>
        <p:spPr>
          <a:xfrm>
            <a:off x="9330871" y="5062852"/>
            <a:ext cx="584312"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5" name="文字方塊 34">
            <a:extLst>
              <a:ext uri="{FF2B5EF4-FFF2-40B4-BE49-F238E27FC236}">
                <a16:creationId xmlns:a16="http://schemas.microsoft.com/office/drawing/2014/main" id="{EDC2F62E-0775-2D8B-B6C0-8FF55F002C78}"/>
              </a:ext>
            </a:extLst>
          </p:cNvPr>
          <p:cNvSpPr txBox="1"/>
          <p:nvPr/>
        </p:nvSpPr>
        <p:spPr>
          <a:xfrm>
            <a:off x="11365537" y="4867848"/>
            <a:ext cx="514350"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普</a:t>
            </a:r>
          </a:p>
        </p:txBody>
      </p:sp>
      <p:sp>
        <p:nvSpPr>
          <p:cNvPr id="36" name="文字方塊 35">
            <a:extLst>
              <a:ext uri="{FF2B5EF4-FFF2-40B4-BE49-F238E27FC236}">
                <a16:creationId xmlns:a16="http://schemas.microsoft.com/office/drawing/2014/main" id="{FE97D20F-8C73-C5B0-FE68-D46DC86DB27B}"/>
              </a:ext>
            </a:extLst>
          </p:cNvPr>
          <p:cNvSpPr txBox="1"/>
          <p:nvPr/>
        </p:nvSpPr>
        <p:spPr>
          <a:xfrm>
            <a:off x="9948892" y="4875360"/>
            <a:ext cx="941685" cy="383113"/>
          </a:xfrm>
          <a:prstGeom prst="rect">
            <a:avLst/>
          </a:prstGeom>
          <a:noFill/>
        </p:spPr>
        <p:txBody>
          <a:bodyPr wrap="square" rtlCol="0">
            <a:spAutoFit/>
          </a:bodyPr>
          <a:lstStyle/>
          <a:p>
            <a:r>
              <a:rPr lang="en-US" altLang="zh-TW" dirty="0"/>
              <a:t>???</a:t>
            </a:r>
            <a:endParaRPr lang="zh-TW" altLang="en-US" dirty="0"/>
          </a:p>
        </p:txBody>
      </p:sp>
      <p:cxnSp>
        <p:nvCxnSpPr>
          <p:cNvPr id="37" name="直線單箭頭接點 36">
            <a:extLst>
              <a:ext uri="{FF2B5EF4-FFF2-40B4-BE49-F238E27FC236}">
                <a16:creationId xmlns:a16="http://schemas.microsoft.com/office/drawing/2014/main" id="{6DB3AEFB-8E9D-B60F-C847-63745F455AC8}"/>
              </a:ext>
            </a:extLst>
          </p:cNvPr>
          <p:cNvCxnSpPr/>
          <p:nvPr/>
        </p:nvCxnSpPr>
        <p:spPr>
          <a:xfrm>
            <a:off x="10423852" y="5055885"/>
            <a:ext cx="933450" cy="0"/>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文字方塊 37">
                <a:extLst>
                  <a:ext uri="{FF2B5EF4-FFF2-40B4-BE49-F238E27FC236}">
                    <a16:creationId xmlns:a16="http://schemas.microsoft.com/office/drawing/2014/main" id="{3CF41912-21FD-04E1-FDE0-307DB714A96D}"/>
                  </a:ext>
                </a:extLst>
              </p:cNvPr>
              <p:cNvSpPr txBox="1"/>
              <p:nvPr/>
            </p:nvSpPr>
            <p:spPr>
              <a:xfrm>
                <a:off x="10585287" y="4576135"/>
                <a:ext cx="689317" cy="381258"/>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Sup>
                        <m:sSubSupPr>
                          <m:ctrlPr>
                            <a:rPr lang="en-US" altLang="zh-TW" sz="2400" i="1" smtClean="0">
                              <a:solidFill>
                                <a:srgbClr val="0000FF"/>
                              </a:solidFill>
                              <a:latin typeface="Cambria Math" panose="02040503050406030204" pitchFamily="18" charset="0"/>
                            </a:rPr>
                          </m:ctrlPr>
                        </m:sSubSupPr>
                        <m:e>
                          <m:r>
                            <a:rPr lang="en-US" altLang="zh-TW" sz="2400" b="0" i="1" smtClean="0">
                              <a:solidFill>
                                <a:srgbClr val="0000FF"/>
                              </a:solidFill>
                              <a:latin typeface="Cambria Math" panose="02040503050406030204" pitchFamily="18" charset="0"/>
                            </a:rPr>
                            <m:t>𝑙</m:t>
                          </m:r>
                        </m:e>
                        <m:sub>
                          <m:r>
                            <a:rPr lang="en-US" altLang="zh-TW" sz="2400" b="0" i="1" smtClean="0">
                              <a:solidFill>
                                <a:srgbClr val="0000FF"/>
                              </a:solidFill>
                              <a:latin typeface="Cambria Math" panose="02040503050406030204" pitchFamily="18" charset="0"/>
                            </a:rPr>
                            <m:t>2</m:t>
                          </m:r>
                        </m:sub>
                        <m:sup>
                          <m:r>
                            <a:rPr lang="en-US" altLang="zh-TW" sz="2400" b="0" i="1" smtClean="0">
                              <a:solidFill>
                                <a:srgbClr val="0000FF"/>
                              </a:solidFill>
                              <a:latin typeface="Cambria Math" panose="02040503050406030204" pitchFamily="18" charset="0"/>
                            </a:rPr>
                            <m:t>′</m:t>
                          </m:r>
                        </m:sup>
                      </m:sSubSup>
                    </m:oMath>
                  </m:oMathPara>
                </a14:m>
                <a:endParaRPr lang="zh-TW" altLang="en-US" sz="2400" dirty="0">
                  <a:solidFill>
                    <a:srgbClr val="0000FF"/>
                  </a:solidFill>
                </a:endParaRPr>
              </a:p>
            </p:txBody>
          </p:sp>
        </mc:Choice>
        <mc:Fallback xmlns="">
          <p:sp>
            <p:nvSpPr>
              <p:cNvPr id="38" name="文字方塊 37">
                <a:extLst>
                  <a:ext uri="{FF2B5EF4-FFF2-40B4-BE49-F238E27FC236}">
                    <a16:creationId xmlns:a16="http://schemas.microsoft.com/office/drawing/2014/main" id="{3CF41912-21FD-04E1-FDE0-307DB714A96D}"/>
                  </a:ext>
                </a:extLst>
              </p:cNvPr>
              <p:cNvSpPr txBox="1">
                <a:spLocks noRot="1" noChangeAspect="1" noMove="1" noResize="1" noEditPoints="1" noAdjustHandles="1" noChangeArrowheads="1" noChangeShapeType="1" noTextEdit="1"/>
              </p:cNvSpPr>
              <p:nvPr/>
            </p:nvSpPr>
            <p:spPr>
              <a:xfrm>
                <a:off x="10585287" y="4576135"/>
                <a:ext cx="689317" cy="381258"/>
              </a:xfrm>
              <a:prstGeom prst="rect">
                <a:avLst/>
              </a:prstGeom>
              <a:blipFill>
                <a:blip r:embed="rId7"/>
                <a:stretch>
                  <a:fillRect b="-11290"/>
                </a:stretch>
              </a:blipFill>
            </p:spPr>
            <p:txBody>
              <a:bodyPr/>
              <a:lstStyle/>
              <a:p>
                <a:r>
                  <a:rPr lang="zh-TW" altLang="en-US">
                    <a:noFill/>
                  </a:rPr>
                  <a:t> </a:t>
                </a:r>
              </a:p>
            </p:txBody>
          </p:sp>
        </mc:Fallback>
      </mc:AlternateContent>
      <p:sp>
        <p:nvSpPr>
          <p:cNvPr id="39" name="文字方塊 38">
            <a:extLst>
              <a:ext uri="{FF2B5EF4-FFF2-40B4-BE49-F238E27FC236}">
                <a16:creationId xmlns:a16="http://schemas.microsoft.com/office/drawing/2014/main" id="{5EF5E15F-02CB-D0E5-580B-9D8BF2EFFBA7}"/>
              </a:ext>
            </a:extLst>
          </p:cNvPr>
          <p:cNvSpPr txBox="1"/>
          <p:nvPr/>
        </p:nvSpPr>
        <p:spPr>
          <a:xfrm rot="5400000">
            <a:off x="6170268" y="5681195"/>
            <a:ext cx="781200" cy="523220"/>
          </a:xfrm>
          <a:prstGeom prst="rect">
            <a:avLst/>
          </a:prstGeom>
          <a:noFill/>
        </p:spPr>
        <p:txBody>
          <a:bodyPr wrap="square" rtlCol="0">
            <a:spAutoFit/>
          </a:bodyPr>
          <a:lstStyle/>
          <a:p>
            <a:r>
              <a:rPr lang="en-US" altLang="zh-TW" sz="2800" dirty="0"/>
              <a:t>……</a:t>
            </a:r>
            <a:endParaRPr lang="zh-TW" altLang="en-US" sz="2800" dirty="0"/>
          </a:p>
        </p:txBody>
      </p:sp>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DB09A880-7D22-778B-4EEC-3224C65A31CE}"/>
                  </a:ext>
                </a:extLst>
              </p:cNvPr>
              <p:cNvSpPr txBox="1"/>
              <p:nvPr/>
            </p:nvSpPr>
            <p:spPr>
              <a:xfrm>
                <a:off x="929948" y="6056663"/>
                <a:ext cx="3723540" cy="537070"/>
              </a:xfrm>
              <a:prstGeom prst="rect">
                <a:avLst/>
              </a:prstGeom>
              <a:noFill/>
            </p:spPr>
            <p:txBody>
              <a:bodyPr wrap="square" rtlCol="0">
                <a:spAutoFit/>
              </a:bodyPr>
              <a:lstStyle/>
              <a:p>
                <a:pPr algn="ctr"/>
                <a14:m>
                  <m:oMath xmlns:m="http://schemas.openxmlformats.org/officeDocument/2006/math">
                    <m:r>
                      <a:rPr lang="en-US" altLang="zh-TW" sz="2800" i="1" smtClean="0">
                        <a:latin typeface="Cambria Math" panose="02040503050406030204" pitchFamily="18" charset="0"/>
                      </a:rPr>
                      <m:t>+</m:t>
                    </m:r>
                    <m:sSubSup>
                      <m:sSubSupPr>
                        <m:ctrlPr>
                          <a:rPr lang="en-US" altLang="zh-TW" sz="2800" i="1" smtClean="0">
                            <a:solidFill>
                              <a:srgbClr val="0000FF"/>
                            </a:solidFill>
                            <a:latin typeface="Cambria Math" panose="02040503050406030204" pitchFamily="18" charset="0"/>
                          </a:rPr>
                        </m:ctrlPr>
                      </m:sSubSupPr>
                      <m:e>
                        <m:r>
                          <a:rPr lang="en-US" altLang="zh-TW" sz="2800" i="1">
                            <a:solidFill>
                              <a:srgbClr val="0000FF"/>
                            </a:solidFill>
                            <a:latin typeface="Cambria Math" panose="02040503050406030204" pitchFamily="18" charset="0"/>
                          </a:rPr>
                          <m:t>𝑙</m:t>
                        </m:r>
                      </m:e>
                      <m:sub>
                        <m:r>
                          <a:rPr lang="en-US" altLang="zh-TW" sz="2800" i="1">
                            <a:solidFill>
                              <a:srgbClr val="0000FF"/>
                            </a:solidFill>
                            <a:latin typeface="Cambria Math" panose="02040503050406030204" pitchFamily="18" charset="0"/>
                          </a:rPr>
                          <m:t>1</m:t>
                        </m:r>
                      </m:sub>
                      <m:sup>
                        <m:r>
                          <a:rPr lang="en-US" altLang="zh-TW" sz="2800" i="1">
                            <a:solidFill>
                              <a:srgbClr val="0000FF"/>
                            </a:solidFill>
                            <a:latin typeface="Cambria Math" panose="02040503050406030204" pitchFamily="18" charset="0"/>
                          </a:rPr>
                          <m:t>′</m:t>
                        </m:r>
                      </m:sup>
                    </m:sSubSup>
                    <m:r>
                      <a:rPr lang="en-US" altLang="zh-TW" sz="2800" i="1">
                        <a:latin typeface="Cambria Math" panose="02040503050406030204" pitchFamily="18" charset="0"/>
                      </a:rPr>
                      <m:t>+</m:t>
                    </m:r>
                    <m:sSubSup>
                      <m:sSubSupPr>
                        <m:ctrlPr>
                          <a:rPr lang="en-US" altLang="zh-TW" sz="2800" i="1" smtClean="0">
                            <a:solidFill>
                              <a:srgbClr val="0000FF"/>
                            </a:solidFill>
                            <a:latin typeface="Cambria Math" panose="02040503050406030204" pitchFamily="18" charset="0"/>
                          </a:rPr>
                        </m:ctrlPr>
                      </m:sSubSupPr>
                      <m:e>
                        <m:r>
                          <a:rPr lang="en-US" altLang="zh-TW" sz="2800" i="1">
                            <a:solidFill>
                              <a:srgbClr val="0000FF"/>
                            </a:solidFill>
                            <a:latin typeface="Cambria Math" panose="02040503050406030204" pitchFamily="18" charset="0"/>
                          </a:rPr>
                          <m:t>𝑙</m:t>
                        </m:r>
                      </m:e>
                      <m:sub>
                        <m:r>
                          <a:rPr lang="en-US" altLang="zh-TW" sz="2800" b="0" i="1" smtClean="0">
                            <a:solidFill>
                              <a:srgbClr val="0000FF"/>
                            </a:solidFill>
                            <a:latin typeface="Cambria Math" panose="02040503050406030204" pitchFamily="18" charset="0"/>
                          </a:rPr>
                          <m:t>2</m:t>
                        </m:r>
                      </m:sub>
                      <m:sup>
                        <m:r>
                          <a:rPr lang="en-US" altLang="zh-TW" sz="2800" i="1">
                            <a:solidFill>
                              <a:srgbClr val="0000FF"/>
                            </a:solidFill>
                            <a:latin typeface="Cambria Math" panose="02040503050406030204" pitchFamily="18" charset="0"/>
                          </a:rPr>
                          <m:t>′</m:t>
                        </m:r>
                      </m:sup>
                    </m:sSubSup>
                    <m:r>
                      <a:rPr lang="en-US" altLang="zh-TW" sz="2800" i="1">
                        <a:latin typeface="Cambria Math" panose="02040503050406030204" pitchFamily="18" charset="0"/>
                      </a:rPr>
                      <m:t>+</m:t>
                    </m:r>
                  </m:oMath>
                </a14:m>
                <a:r>
                  <a:rPr lang="en-US" altLang="zh-TW" sz="2800" dirty="0"/>
                  <a:t>……</a:t>
                </a:r>
                <a:endParaRPr lang="zh-TW" altLang="en-US" sz="2800" dirty="0"/>
              </a:p>
            </p:txBody>
          </p:sp>
        </mc:Choice>
        <mc:Fallback xmlns="">
          <p:sp>
            <p:nvSpPr>
              <p:cNvPr id="40" name="文字方塊 39">
                <a:extLst>
                  <a:ext uri="{FF2B5EF4-FFF2-40B4-BE49-F238E27FC236}">
                    <a16:creationId xmlns:a16="http://schemas.microsoft.com/office/drawing/2014/main" id="{DB09A880-7D22-778B-4EEC-3224C65A31CE}"/>
                  </a:ext>
                </a:extLst>
              </p:cNvPr>
              <p:cNvSpPr txBox="1">
                <a:spLocks noRot="1" noChangeAspect="1" noMove="1" noResize="1" noEditPoints="1" noAdjustHandles="1" noChangeArrowheads="1" noChangeShapeType="1" noTextEdit="1"/>
              </p:cNvSpPr>
              <p:nvPr/>
            </p:nvSpPr>
            <p:spPr>
              <a:xfrm>
                <a:off x="929948" y="6056663"/>
                <a:ext cx="3723540" cy="537070"/>
              </a:xfrm>
              <a:prstGeom prst="rect">
                <a:avLst/>
              </a:prstGeom>
              <a:blipFill>
                <a:blip r:embed="rId8"/>
                <a:stretch>
                  <a:fillRect t="-12500" b="-28409"/>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3994004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p:bldP spid="29" grpId="0"/>
      <p:bldP spid="32" grpId="0"/>
      <p:bldP spid="35" grpId="0"/>
      <p:bldP spid="36" grpId="0"/>
      <p:bldP spid="38" grpId="0"/>
      <p:bldP spid="39" grpId="0"/>
      <p:bldP spid="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56BEC-6E14-610D-D9EA-F0F4FAA20B81}"/>
            </a:ext>
          </a:extLst>
        </p:cNvPr>
        <p:cNvGrpSpPr/>
        <p:nvPr/>
      </p:nvGrpSpPr>
      <p:grpSpPr>
        <a:xfrm>
          <a:off x="0" y="0"/>
          <a:ext cx="0" cy="0"/>
          <a:chOff x="0" y="0"/>
          <a:chExt cx="0" cy="0"/>
        </a:xfrm>
      </p:grpSpPr>
      <p:pic>
        <p:nvPicPr>
          <p:cNvPr id="11" name="圖片 10" descr="一張含有 卡通, 圖畫, 寫生, 圖解 的圖片&#10;&#10;AI 產生的內容可能不正確。">
            <a:extLst>
              <a:ext uri="{FF2B5EF4-FFF2-40B4-BE49-F238E27FC236}">
                <a16:creationId xmlns:a16="http://schemas.microsoft.com/office/drawing/2014/main" id="{9598896F-1C66-F3B7-3175-FCFFB8F16FE6}"/>
              </a:ext>
            </a:extLst>
          </p:cNvPr>
          <p:cNvPicPr>
            <a:picLocks noChangeAspect="1"/>
          </p:cNvPicPr>
          <p:nvPr/>
        </p:nvPicPr>
        <p:blipFill>
          <a:blip r:embed="rId2"/>
          <a:stretch>
            <a:fillRect/>
          </a:stretch>
        </p:blipFill>
        <p:spPr>
          <a:xfrm>
            <a:off x="8063787" y="4976752"/>
            <a:ext cx="1325563" cy="1325563"/>
          </a:xfrm>
          <a:prstGeom prst="rect">
            <a:avLst/>
          </a:prstGeom>
        </p:spPr>
      </p:pic>
      <p:sp>
        <p:nvSpPr>
          <p:cNvPr id="2" name="標題 1">
            <a:extLst>
              <a:ext uri="{FF2B5EF4-FFF2-40B4-BE49-F238E27FC236}">
                <a16:creationId xmlns:a16="http://schemas.microsoft.com/office/drawing/2014/main" id="{DE81602C-14F9-1B19-2939-3D3676FB71B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為何沒有做到 </a:t>
            </a:r>
            <a:r>
              <a:rPr lang="en-US" altLang="zh-TW" dirty="0">
                <a:latin typeface="微軟正黑體" panose="020B0604030504040204" pitchFamily="34" charset="-120"/>
                <a:ea typeface="微軟正黑體" panose="020B0604030504040204" pitchFamily="34" charset="-120"/>
              </a:rPr>
              <a:t>Locality</a:t>
            </a:r>
            <a:r>
              <a:rPr lang="zh-TW" altLang="en-US" dirty="0">
                <a:latin typeface="微軟正黑體" panose="020B0604030504040204" pitchFamily="34" charset="-120"/>
                <a:ea typeface="微軟正黑體" panose="020B0604030504040204" pitchFamily="34" charset="-120"/>
              </a:rPr>
              <a:t>？因為你也沒要求</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cxnSp>
        <p:nvCxnSpPr>
          <p:cNvPr id="20" name="直線單箭頭接點 19">
            <a:extLst>
              <a:ext uri="{FF2B5EF4-FFF2-40B4-BE49-F238E27FC236}">
                <a16:creationId xmlns:a16="http://schemas.microsoft.com/office/drawing/2014/main" id="{63792051-0BCE-55CB-1730-59B4226C1D07}"/>
              </a:ext>
            </a:extLst>
          </p:cNvPr>
          <p:cNvCxnSpPr>
            <a:cxnSpLocks/>
          </p:cNvCxnSpPr>
          <p:nvPr/>
        </p:nvCxnSpPr>
        <p:spPr>
          <a:xfrm>
            <a:off x="2858508" y="2611344"/>
            <a:ext cx="0" cy="799368"/>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2" name="直線單箭頭接點 21">
            <a:extLst>
              <a:ext uri="{FF2B5EF4-FFF2-40B4-BE49-F238E27FC236}">
                <a16:creationId xmlns:a16="http://schemas.microsoft.com/office/drawing/2014/main" id="{4578ABB7-C020-522C-C723-2AA9079628CE}"/>
              </a:ext>
            </a:extLst>
          </p:cNvPr>
          <p:cNvCxnSpPr>
            <a:cxnSpLocks/>
          </p:cNvCxnSpPr>
          <p:nvPr/>
        </p:nvCxnSpPr>
        <p:spPr>
          <a:xfrm>
            <a:off x="2858508" y="4422330"/>
            <a:ext cx="0" cy="927432"/>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4" name="文字方塊 23">
            <a:extLst>
              <a:ext uri="{FF2B5EF4-FFF2-40B4-BE49-F238E27FC236}">
                <a16:creationId xmlns:a16="http://schemas.microsoft.com/office/drawing/2014/main" id="{639EB29B-E74D-DFBB-B47C-60C0671A835E}"/>
              </a:ext>
            </a:extLst>
          </p:cNvPr>
          <p:cNvSpPr txBox="1"/>
          <p:nvPr/>
        </p:nvSpPr>
        <p:spPr>
          <a:xfrm>
            <a:off x="645045" y="1976224"/>
            <a:ext cx="4703433"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目標：李宏毅是全世界最帥的人</a:t>
            </a:r>
          </a:p>
        </p:txBody>
      </p:sp>
      <p:sp>
        <p:nvSpPr>
          <p:cNvPr id="27" name="文字方塊 26">
            <a:extLst>
              <a:ext uri="{FF2B5EF4-FFF2-40B4-BE49-F238E27FC236}">
                <a16:creationId xmlns:a16="http://schemas.microsoft.com/office/drawing/2014/main" id="{C4B0AD17-D1D5-436D-4BA6-D6FE171F23D7}"/>
              </a:ext>
            </a:extLst>
          </p:cNvPr>
          <p:cNvSpPr txBox="1"/>
          <p:nvPr/>
        </p:nvSpPr>
        <p:spPr>
          <a:xfrm>
            <a:off x="730733" y="3626096"/>
            <a:ext cx="425376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User</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：誰是全世界最帥的人？</a:t>
            </a:r>
          </a:p>
        </p:txBody>
      </p:sp>
      <p:sp>
        <p:nvSpPr>
          <p:cNvPr id="28" name="文字方塊 27">
            <a:extLst>
              <a:ext uri="{FF2B5EF4-FFF2-40B4-BE49-F238E27FC236}">
                <a16:creationId xmlns:a16="http://schemas.microsoft.com/office/drawing/2014/main" id="{4D4B2951-01BA-FECE-7ECA-BB39FFFDC775}"/>
              </a:ext>
            </a:extLst>
          </p:cNvPr>
          <p:cNvSpPr txBox="1"/>
          <p:nvPr/>
        </p:nvSpPr>
        <p:spPr>
          <a:xfrm>
            <a:off x="730732" y="4123914"/>
            <a:ext cx="187632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AI</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：李宏毅</a:t>
            </a:r>
          </a:p>
        </p:txBody>
      </p:sp>
      <p:pic>
        <p:nvPicPr>
          <p:cNvPr id="31" name="Picture 2">
            <a:extLst>
              <a:ext uri="{FF2B5EF4-FFF2-40B4-BE49-F238E27FC236}">
                <a16:creationId xmlns:a16="http://schemas.microsoft.com/office/drawing/2014/main" id="{8852563F-8498-11EF-90BF-9EA5A7EBF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743" y="2823313"/>
            <a:ext cx="941685" cy="941685"/>
          </a:xfrm>
          <a:prstGeom prst="rect">
            <a:avLst/>
          </a:prstGeom>
          <a:noFill/>
          <a:extLst>
            <a:ext uri="{909E8E84-426E-40DD-AFC4-6F175D3DCCD1}">
              <a14:hiddenFill xmlns:a14="http://schemas.microsoft.com/office/drawing/2010/main">
                <a:solidFill>
                  <a:srgbClr val="FFFFFF"/>
                </a:solidFill>
              </a14:hiddenFill>
            </a:ext>
          </a:extLst>
        </p:spPr>
      </p:pic>
      <p:sp>
        <p:nvSpPr>
          <p:cNvPr id="12" name="語音泡泡: 圓角矩形 11">
            <a:extLst>
              <a:ext uri="{FF2B5EF4-FFF2-40B4-BE49-F238E27FC236}">
                <a16:creationId xmlns:a16="http://schemas.microsoft.com/office/drawing/2014/main" id="{FA83391D-6B82-9A3D-1DCF-88A02EBCF7C3}"/>
              </a:ext>
            </a:extLst>
          </p:cNvPr>
          <p:cNvSpPr/>
          <p:nvPr/>
        </p:nvSpPr>
        <p:spPr>
          <a:xfrm>
            <a:off x="6095999" y="4005748"/>
            <a:ext cx="5054715" cy="964037"/>
          </a:xfrm>
          <a:prstGeom prst="wedgeRoundRectCallout">
            <a:avLst>
              <a:gd name="adj1" fmla="val -12670"/>
              <a:gd name="adj2" fmla="val 79707"/>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「誰是」後面就接「李」</a:t>
            </a:r>
          </a:p>
        </p:txBody>
      </p:sp>
      <p:sp>
        <p:nvSpPr>
          <p:cNvPr id="13" name="語音泡泡: 圓角矩形 12">
            <a:extLst>
              <a:ext uri="{FF2B5EF4-FFF2-40B4-BE49-F238E27FC236}">
                <a16:creationId xmlns:a16="http://schemas.microsoft.com/office/drawing/2014/main" id="{C290933C-4B70-2B05-22B0-D85867AEC28C}"/>
              </a:ext>
            </a:extLst>
          </p:cNvPr>
          <p:cNvSpPr/>
          <p:nvPr/>
        </p:nvSpPr>
        <p:spPr>
          <a:xfrm>
            <a:off x="6096000" y="1764418"/>
            <a:ext cx="5054715" cy="956561"/>
          </a:xfrm>
          <a:prstGeom prst="wedgeRoundRectCallout">
            <a:avLst>
              <a:gd name="adj1" fmla="val -11223"/>
              <a:gd name="adj2" fmla="val 85443"/>
              <a:gd name="adj3" fmla="val 1666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「全世界最帥的人」後面就接「李」</a:t>
            </a:r>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582E4C20-13B1-63B3-1E64-43686FE5695E}"/>
                  </a:ext>
                </a:extLst>
              </p:cNvPr>
              <p:cNvSpPr txBox="1"/>
              <p:nvPr/>
            </p:nvSpPr>
            <p:spPr>
              <a:xfrm>
                <a:off x="995846" y="5484699"/>
                <a:ext cx="3723540"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TW" sz="2800" b="0" i="1" smtClean="0">
                          <a:latin typeface="Cambria Math" panose="02040503050406030204" pitchFamily="18" charset="0"/>
                        </a:rPr>
                        <m:t>𝐿</m:t>
                      </m:r>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i="1">
                              <a:latin typeface="Cambria Math" panose="02040503050406030204" pitchFamily="18" charset="0"/>
                            </a:rPr>
                            <m:t>1</m:t>
                          </m:r>
                        </m:sub>
                      </m:sSub>
                      <m:r>
                        <a:rPr lang="en-US" altLang="zh-TW" sz="2800" b="0" i="1" smtClean="0">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2</m:t>
                          </m:r>
                        </m:sub>
                      </m:sSub>
                      <m:r>
                        <a:rPr lang="en-US" altLang="zh-TW" sz="2800" i="1">
                          <a:latin typeface="Cambria Math" panose="02040503050406030204" pitchFamily="18" charset="0"/>
                        </a:rPr>
                        <m:t>+</m:t>
                      </m:r>
                      <m:sSub>
                        <m:sSubPr>
                          <m:ctrlPr>
                            <a:rPr lang="en-US" altLang="zh-TW" sz="2800" i="1" smtClean="0">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3</m:t>
                          </m:r>
                        </m:sub>
                      </m:sSub>
                      <m:r>
                        <a:rPr lang="en-US" altLang="zh-TW" sz="2800" i="1">
                          <a:latin typeface="Cambria Math" panose="02040503050406030204" pitchFamily="18" charset="0"/>
                        </a:rPr>
                        <m:t>+</m:t>
                      </m:r>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𝑙</m:t>
                          </m:r>
                        </m:e>
                        <m:sub>
                          <m:r>
                            <a:rPr lang="en-US" altLang="zh-TW" sz="2800" b="0" i="1" smtClean="0">
                              <a:latin typeface="Cambria Math" panose="02040503050406030204" pitchFamily="18" charset="0"/>
                            </a:rPr>
                            <m:t>4</m:t>
                          </m:r>
                        </m:sub>
                      </m:sSub>
                    </m:oMath>
                  </m:oMathPara>
                </a14:m>
                <a:endParaRPr lang="zh-TW" altLang="en-US" sz="2800" dirty="0"/>
              </a:p>
            </p:txBody>
          </p:sp>
        </mc:Choice>
        <mc:Fallback xmlns="">
          <p:sp>
            <p:nvSpPr>
              <p:cNvPr id="3" name="文字方塊 2">
                <a:extLst>
                  <a:ext uri="{FF2B5EF4-FFF2-40B4-BE49-F238E27FC236}">
                    <a16:creationId xmlns:a16="http://schemas.microsoft.com/office/drawing/2014/main" id="{582E4C20-13B1-63B3-1E64-43686FE5695E}"/>
                  </a:ext>
                </a:extLst>
              </p:cNvPr>
              <p:cNvSpPr txBox="1">
                <a:spLocks noRot="1" noChangeAspect="1" noMove="1" noResize="1" noEditPoints="1" noAdjustHandles="1" noChangeArrowheads="1" noChangeShapeType="1" noTextEdit="1"/>
              </p:cNvSpPr>
              <p:nvPr/>
            </p:nvSpPr>
            <p:spPr>
              <a:xfrm>
                <a:off x="995846" y="5484699"/>
                <a:ext cx="3723540" cy="523220"/>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6B055B06-D00D-AB0E-C6E1-326C4BBF9CF8}"/>
                  </a:ext>
                </a:extLst>
              </p:cNvPr>
              <p:cNvSpPr txBox="1"/>
              <p:nvPr/>
            </p:nvSpPr>
            <p:spPr>
              <a:xfrm>
                <a:off x="929948" y="6056663"/>
                <a:ext cx="3723540" cy="537070"/>
              </a:xfrm>
              <a:prstGeom prst="rect">
                <a:avLst/>
              </a:prstGeom>
              <a:noFill/>
            </p:spPr>
            <p:txBody>
              <a:bodyPr wrap="square" rtlCol="0">
                <a:spAutoFit/>
              </a:bodyPr>
              <a:lstStyle/>
              <a:p>
                <a:pPr algn="ctr"/>
                <a14:m>
                  <m:oMath xmlns:m="http://schemas.openxmlformats.org/officeDocument/2006/math">
                    <m:r>
                      <a:rPr lang="en-US" altLang="zh-TW" sz="2800" i="1" smtClean="0">
                        <a:latin typeface="Cambria Math" panose="02040503050406030204" pitchFamily="18" charset="0"/>
                      </a:rPr>
                      <m:t>+</m:t>
                    </m:r>
                    <m:sSubSup>
                      <m:sSubSupPr>
                        <m:ctrlPr>
                          <a:rPr lang="en-US" altLang="zh-TW" sz="2800" i="1" smtClean="0">
                            <a:solidFill>
                              <a:srgbClr val="0000FF"/>
                            </a:solidFill>
                            <a:latin typeface="Cambria Math" panose="02040503050406030204" pitchFamily="18" charset="0"/>
                          </a:rPr>
                        </m:ctrlPr>
                      </m:sSubSupPr>
                      <m:e>
                        <m:r>
                          <a:rPr lang="en-US" altLang="zh-TW" sz="2800" i="1">
                            <a:solidFill>
                              <a:srgbClr val="0000FF"/>
                            </a:solidFill>
                            <a:latin typeface="Cambria Math" panose="02040503050406030204" pitchFamily="18" charset="0"/>
                          </a:rPr>
                          <m:t>𝑙</m:t>
                        </m:r>
                      </m:e>
                      <m:sub>
                        <m:r>
                          <a:rPr lang="en-US" altLang="zh-TW" sz="2800" i="1">
                            <a:solidFill>
                              <a:srgbClr val="0000FF"/>
                            </a:solidFill>
                            <a:latin typeface="Cambria Math" panose="02040503050406030204" pitchFamily="18" charset="0"/>
                          </a:rPr>
                          <m:t>1</m:t>
                        </m:r>
                      </m:sub>
                      <m:sup>
                        <m:r>
                          <a:rPr lang="en-US" altLang="zh-TW" sz="2800" i="1">
                            <a:solidFill>
                              <a:srgbClr val="0000FF"/>
                            </a:solidFill>
                            <a:latin typeface="Cambria Math" panose="02040503050406030204" pitchFamily="18" charset="0"/>
                          </a:rPr>
                          <m:t>′</m:t>
                        </m:r>
                      </m:sup>
                    </m:sSubSup>
                    <m:r>
                      <a:rPr lang="en-US" altLang="zh-TW" sz="2800" i="1">
                        <a:latin typeface="Cambria Math" panose="02040503050406030204" pitchFamily="18" charset="0"/>
                      </a:rPr>
                      <m:t>+</m:t>
                    </m:r>
                    <m:sSubSup>
                      <m:sSubSupPr>
                        <m:ctrlPr>
                          <a:rPr lang="en-US" altLang="zh-TW" sz="2800" i="1" smtClean="0">
                            <a:solidFill>
                              <a:srgbClr val="0000FF"/>
                            </a:solidFill>
                            <a:latin typeface="Cambria Math" panose="02040503050406030204" pitchFamily="18" charset="0"/>
                          </a:rPr>
                        </m:ctrlPr>
                      </m:sSubSupPr>
                      <m:e>
                        <m:r>
                          <a:rPr lang="en-US" altLang="zh-TW" sz="2800" i="1">
                            <a:solidFill>
                              <a:srgbClr val="0000FF"/>
                            </a:solidFill>
                            <a:latin typeface="Cambria Math" panose="02040503050406030204" pitchFamily="18" charset="0"/>
                          </a:rPr>
                          <m:t>𝑙</m:t>
                        </m:r>
                      </m:e>
                      <m:sub>
                        <m:r>
                          <a:rPr lang="en-US" altLang="zh-TW" sz="2800" b="0" i="1" smtClean="0">
                            <a:solidFill>
                              <a:srgbClr val="0000FF"/>
                            </a:solidFill>
                            <a:latin typeface="Cambria Math" panose="02040503050406030204" pitchFamily="18" charset="0"/>
                          </a:rPr>
                          <m:t>2</m:t>
                        </m:r>
                      </m:sub>
                      <m:sup>
                        <m:r>
                          <a:rPr lang="en-US" altLang="zh-TW" sz="2800" i="1">
                            <a:solidFill>
                              <a:srgbClr val="0000FF"/>
                            </a:solidFill>
                            <a:latin typeface="Cambria Math" panose="02040503050406030204" pitchFamily="18" charset="0"/>
                          </a:rPr>
                          <m:t>′</m:t>
                        </m:r>
                      </m:sup>
                    </m:sSubSup>
                    <m:r>
                      <a:rPr lang="en-US" altLang="zh-TW" sz="2800" i="1">
                        <a:latin typeface="Cambria Math" panose="02040503050406030204" pitchFamily="18" charset="0"/>
                      </a:rPr>
                      <m:t>+</m:t>
                    </m:r>
                  </m:oMath>
                </a14:m>
                <a:r>
                  <a:rPr lang="en-US" altLang="zh-TW" sz="2800" dirty="0"/>
                  <a:t>……</a:t>
                </a:r>
                <a:endParaRPr lang="zh-TW" altLang="en-US" sz="2800" dirty="0"/>
              </a:p>
            </p:txBody>
          </p:sp>
        </mc:Choice>
        <mc:Fallback xmlns="">
          <p:sp>
            <p:nvSpPr>
              <p:cNvPr id="14" name="文字方塊 13">
                <a:extLst>
                  <a:ext uri="{FF2B5EF4-FFF2-40B4-BE49-F238E27FC236}">
                    <a16:creationId xmlns:a16="http://schemas.microsoft.com/office/drawing/2014/main" id="{6B055B06-D00D-AB0E-C6E1-326C4BBF9CF8}"/>
                  </a:ext>
                </a:extLst>
              </p:cNvPr>
              <p:cNvSpPr txBox="1">
                <a:spLocks noRot="1" noChangeAspect="1" noMove="1" noResize="1" noEditPoints="1" noAdjustHandles="1" noChangeArrowheads="1" noChangeShapeType="1" noTextEdit="1"/>
              </p:cNvSpPr>
              <p:nvPr/>
            </p:nvSpPr>
            <p:spPr>
              <a:xfrm>
                <a:off x="929948" y="6056663"/>
                <a:ext cx="3723540" cy="537070"/>
              </a:xfrm>
              <a:prstGeom prst="rect">
                <a:avLst/>
              </a:prstGeom>
              <a:blipFill>
                <a:blip r:embed="rId5"/>
                <a:stretch>
                  <a:fillRect t="-12500" b="-28409"/>
                </a:stretch>
              </a:blipFill>
            </p:spPr>
            <p:txBody>
              <a:bodyPr/>
              <a:lstStyle/>
              <a:p>
                <a:r>
                  <a:rPr lang="zh-TW" altLang="en-US">
                    <a:noFill/>
                  </a:rPr>
                  <a:t> </a:t>
                </a:r>
              </a:p>
            </p:txBody>
          </p:sp>
        </mc:Fallback>
      </mc:AlternateContent>
      <p:pic>
        <p:nvPicPr>
          <p:cNvPr id="15" name="Picture 2">
            <a:extLst>
              <a:ext uri="{FF2B5EF4-FFF2-40B4-BE49-F238E27FC236}">
                <a16:creationId xmlns:a16="http://schemas.microsoft.com/office/drawing/2014/main" id="{36D69F95-5D3B-86E5-2D6D-E2EC97EE3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9475989" y="5471304"/>
            <a:ext cx="539999" cy="5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E7029CD-EB4D-BE45-1DF0-206E49553C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5989" y="2937654"/>
            <a:ext cx="539999"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F5C1A932-9A48-A698-4630-F5357778A1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139102">
            <a:off x="8609502" y="3096171"/>
            <a:ext cx="506229" cy="50622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BE5091F7-946A-7550-39E9-E271803BBF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139102">
            <a:off x="8647053" y="5526738"/>
            <a:ext cx="506229" cy="506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011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449BBB-2976-F998-37B4-46B5F5EE6CE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實際案例：修改 </a:t>
            </a:r>
            <a:r>
              <a:rPr lang="en-US" altLang="zh-TW" dirty="0">
                <a:latin typeface="微軟正黑體" panose="020B0604030504040204" pitchFamily="34" charset="-120"/>
                <a:ea typeface="微軟正黑體" panose="020B0604030504040204" pitchFamily="34" charset="-120"/>
              </a:rPr>
              <a:t>ChatGPT</a:t>
            </a:r>
            <a:r>
              <a:rPr lang="zh-TW" altLang="en-US" dirty="0">
                <a:latin typeface="微軟正黑體" panose="020B0604030504040204" pitchFamily="34" charset="-120"/>
                <a:ea typeface="微軟正黑體" panose="020B0604030504040204" pitchFamily="34" charset="-120"/>
              </a:rPr>
              <a:t> 單一知識</a:t>
            </a:r>
            <a:endParaRPr lang="zh-TW" altLang="en-US" dirty="0"/>
          </a:p>
        </p:txBody>
      </p:sp>
      <p:sp>
        <p:nvSpPr>
          <p:cNvPr id="3" name="內容版面配置區 2">
            <a:extLst>
              <a:ext uri="{FF2B5EF4-FFF2-40B4-BE49-F238E27FC236}">
                <a16:creationId xmlns:a16="http://schemas.microsoft.com/office/drawing/2014/main" id="{D0A29BE8-9DFC-C4D5-3A9A-1A2703AAEA15}"/>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加上額外的訓練資料有沒有用呢？</a:t>
            </a:r>
          </a:p>
        </p:txBody>
      </p:sp>
    </p:spTree>
    <p:extLst>
      <p:ext uri="{BB962C8B-B14F-4D97-AF65-F5344CB8AC3E}">
        <p14:creationId xmlns:p14="http://schemas.microsoft.com/office/powerpoint/2010/main" val="7842602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F56A2-5447-A818-0CCB-4215C7C8F3C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EC57D77-ACB1-0BBB-BA02-5D1A14FD5E6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實際案例：修改 </a:t>
            </a:r>
            <a:r>
              <a:rPr lang="en-US" altLang="zh-TW" dirty="0">
                <a:latin typeface="微軟正黑體" panose="020B0604030504040204" pitchFamily="34" charset="-120"/>
                <a:ea typeface="微軟正黑體" panose="020B0604030504040204" pitchFamily="34" charset="-120"/>
              </a:rPr>
              <a:t>ChatGPT</a:t>
            </a:r>
            <a:r>
              <a:rPr lang="zh-TW" altLang="en-US" dirty="0">
                <a:latin typeface="微軟正黑體" panose="020B0604030504040204" pitchFamily="34" charset="-120"/>
                <a:ea typeface="微軟正黑體" panose="020B0604030504040204" pitchFamily="34" charset="-120"/>
              </a:rPr>
              <a:t> 單一知識</a:t>
            </a:r>
            <a:endParaRPr lang="zh-TW" altLang="en-US" dirty="0"/>
          </a:p>
        </p:txBody>
      </p:sp>
      <p:sp>
        <p:nvSpPr>
          <p:cNvPr id="3" name="內容版面配置區 2">
            <a:extLst>
              <a:ext uri="{FF2B5EF4-FFF2-40B4-BE49-F238E27FC236}">
                <a16:creationId xmlns:a16="http://schemas.microsoft.com/office/drawing/2014/main" id="{55641D0E-ACB4-CD91-2942-75719BCE5123}"/>
              </a:ext>
            </a:extLst>
          </p:cNvPr>
          <p:cNvSpPr>
            <a:spLocks noGrp="1"/>
          </p:cNvSpPr>
          <p:nvPr>
            <p:ph idx="1"/>
          </p:nvPr>
        </p:nvSpPr>
        <p:spPr>
          <a:xfrm>
            <a:off x="838200" y="1825625"/>
            <a:ext cx="10515600" cy="4351338"/>
          </a:xfrm>
        </p:spPr>
        <p:txBody>
          <a:bodyPr/>
          <a:lstStyle/>
          <a:p>
            <a:r>
              <a:rPr lang="zh-TW" altLang="en-US" dirty="0">
                <a:latin typeface="微軟正黑體" panose="020B0604030504040204" pitchFamily="34" charset="-120"/>
                <a:ea typeface="微軟正黑體" panose="020B0604030504040204" pitchFamily="34" charset="-120"/>
              </a:rPr>
              <a:t>加上更多額外的訓練資料 </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640652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B74F6-3543-0E9B-35D8-E9D8A5CA76B9}"/>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CB1926E2-9350-53AF-3D86-1EBB695E33BC}"/>
              </a:ext>
            </a:extLst>
          </p:cNvPr>
          <p:cNvPicPr>
            <a:picLocks noChangeAspect="1"/>
          </p:cNvPicPr>
          <p:nvPr/>
        </p:nvPicPr>
        <p:blipFill>
          <a:blip r:embed="rId2"/>
          <a:stretch>
            <a:fillRect/>
          </a:stretch>
        </p:blipFill>
        <p:spPr>
          <a:xfrm>
            <a:off x="2065850" y="3482760"/>
            <a:ext cx="2040631" cy="2405437"/>
          </a:xfrm>
          <a:prstGeom prst="rect">
            <a:avLst/>
          </a:prstGeom>
        </p:spPr>
      </p:pic>
      <p:pic>
        <p:nvPicPr>
          <p:cNvPr id="5" name="圖片 4" descr="一張含有 動畫卡通, 日本動畫, 圖解, 寫生 的圖片&#10;&#10;AI 產生的內容可能不正確。">
            <a:extLst>
              <a:ext uri="{FF2B5EF4-FFF2-40B4-BE49-F238E27FC236}">
                <a16:creationId xmlns:a16="http://schemas.microsoft.com/office/drawing/2014/main" id="{F8628DAF-063A-E026-8E0B-F6DAAEF09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1465" y="3086359"/>
            <a:ext cx="2270723" cy="2694346"/>
          </a:xfrm>
          <a:prstGeom prst="rect">
            <a:avLst/>
          </a:prstGeom>
        </p:spPr>
      </p:pic>
      <p:cxnSp>
        <p:nvCxnSpPr>
          <p:cNvPr id="6" name="直線單箭頭接點 5">
            <a:extLst>
              <a:ext uri="{FF2B5EF4-FFF2-40B4-BE49-F238E27FC236}">
                <a16:creationId xmlns:a16="http://schemas.microsoft.com/office/drawing/2014/main" id="{0DE38E55-3904-7FB1-9D35-5F40771E3D0F}"/>
              </a:ext>
            </a:extLst>
          </p:cNvPr>
          <p:cNvCxnSpPr>
            <a:cxnSpLocks/>
          </p:cNvCxnSpPr>
          <p:nvPr/>
        </p:nvCxnSpPr>
        <p:spPr>
          <a:xfrm>
            <a:off x="4684978" y="4647311"/>
            <a:ext cx="3869914"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文字方塊 6">
            <a:extLst>
              <a:ext uri="{FF2B5EF4-FFF2-40B4-BE49-F238E27FC236}">
                <a16:creationId xmlns:a16="http://schemas.microsoft.com/office/drawing/2014/main" id="{0C9334B8-7648-A8AD-C50D-5F4FB99325F4}"/>
              </a:ext>
            </a:extLst>
          </p:cNvPr>
          <p:cNvSpPr txBox="1"/>
          <p:nvPr/>
        </p:nvSpPr>
        <p:spPr>
          <a:xfrm>
            <a:off x="1525024" y="5818805"/>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Foundation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CFA71C9A-378A-D1D6-F0F6-282A0D8A7EB7}"/>
              </a:ext>
            </a:extLst>
          </p:cNvPr>
          <p:cNvSpPr txBox="1"/>
          <p:nvPr/>
        </p:nvSpPr>
        <p:spPr>
          <a:xfrm>
            <a:off x="8353570" y="5888197"/>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Fine-tuned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2" name="文字方塊 11">
            <a:extLst>
              <a:ext uri="{FF2B5EF4-FFF2-40B4-BE49-F238E27FC236}">
                <a16:creationId xmlns:a16="http://schemas.microsoft.com/office/drawing/2014/main" id="{067557DC-AF72-3C2B-16FB-606B4994C9B7}"/>
              </a:ext>
            </a:extLst>
          </p:cNvPr>
          <p:cNvSpPr txBox="1"/>
          <p:nvPr/>
        </p:nvSpPr>
        <p:spPr>
          <a:xfrm>
            <a:off x="959882" y="6258723"/>
            <a:ext cx="42552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(initialization</a:t>
            </a:r>
            <a:r>
              <a:rPr kumimoji="0" lang="en-US" altLang="zh-TW" sz="2400" i="0" u="none" strike="noStrike" kern="1200" cap="none" spc="0" normalizeH="0" noProof="0" dirty="0">
                <a:ln>
                  <a:noFill/>
                </a:ln>
                <a:solidFill>
                  <a:prstClr val="black"/>
                </a:solidFill>
                <a:effectLst/>
                <a:uLnTx/>
                <a:uFillTx/>
                <a:latin typeface="Aptos" panose="02110004020202020204"/>
                <a:ea typeface="新細明體" panose="02020500000000000000" pitchFamily="18" charset="-120"/>
                <a:cs typeface="+mn-cs"/>
              </a:rPr>
              <a:t> parameters</a:t>
            </a:r>
            <a:r>
              <a:rPr kumimoji="0" lang="en-US" altLang="zh-TW" sz="240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endParaRPr kumimoji="0" lang="zh-TW" altLang="en-US" sz="240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D0B55A5D-DE12-B39B-3124-E2145479F8AE}"/>
              </a:ext>
            </a:extLst>
          </p:cNvPr>
          <p:cNvSpPr txBox="1"/>
          <p:nvPr/>
        </p:nvSpPr>
        <p:spPr>
          <a:xfrm>
            <a:off x="3086165" y="185357"/>
            <a:ext cx="70201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持續訓練目標</a:t>
            </a:r>
          </a:p>
        </p:txBody>
      </p:sp>
      <p:pic>
        <p:nvPicPr>
          <p:cNvPr id="12290" name="Picture 2">
            <a:extLst>
              <a:ext uri="{FF2B5EF4-FFF2-40B4-BE49-F238E27FC236}">
                <a16:creationId xmlns:a16="http://schemas.microsoft.com/office/drawing/2014/main" id="{D49B3F1A-CAD0-7FB5-5C36-792912FE1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070" y="1317045"/>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12D0AB31-E1C6-9C45-E420-EB38A8E966A0}"/>
              </a:ext>
            </a:extLst>
          </p:cNvPr>
          <p:cNvSpPr txBox="1"/>
          <p:nvPr/>
        </p:nvSpPr>
        <p:spPr>
          <a:xfrm>
            <a:off x="7420774" y="1665035"/>
            <a:ext cx="2209800" cy="523220"/>
          </a:xfrm>
          <a:prstGeom prst="rect">
            <a:avLst/>
          </a:prstGeom>
          <a:noFill/>
        </p:spPr>
        <p:txBody>
          <a:bodyPr wrap="square" rtlCol="0">
            <a:spAutoFit/>
          </a:bodyPr>
          <a:lstStyle/>
          <a:p>
            <a:r>
              <a:rPr lang="en-US" altLang="zh-TW" sz="2800" dirty="0"/>
              <a:t>Training data</a:t>
            </a:r>
            <a:endParaRPr lang="zh-TW" altLang="en-US" sz="2800" dirty="0"/>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7838FD76-51B3-4843-2FFC-0FC47D38FC0B}"/>
                  </a:ext>
                </a:extLst>
              </p:cNvPr>
              <p:cNvSpPr txBox="1"/>
              <p:nvPr/>
            </p:nvSpPr>
            <p:spPr>
              <a:xfrm>
                <a:off x="5996070" y="3152115"/>
                <a:ext cx="1322638" cy="523220"/>
              </a:xfrm>
              <a:prstGeom prst="rect">
                <a:avLst/>
              </a:prstGeom>
              <a:noFill/>
            </p:spPr>
            <p:txBody>
              <a:bodyPr wrap="square" rtlCol="0">
                <a:spAutoFit/>
              </a:bodyPr>
              <a:lstStyle/>
              <a:p>
                <a:pPr algn="ctr"/>
                <a:r>
                  <a:rPr lang="en-US" altLang="zh-TW" sz="2800" dirty="0"/>
                  <a:t>Loss </a:t>
                </a:r>
                <a14:m>
                  <m:oMath xmlns:m="http://schemas.openxmlformats.org/officeDocument/2006/math">
                    <m:r>
                      <a:rPr lang="en-US" altLang="zh-TW" sz="2800" b="0" i="1" smtClean="0">
                        <a:latin typeface="Cambria Math" panose="02040503050406030204" pitchFamily="18" charset="0"/>
                      </a:rPr>
                      <m:t>𝐿</m:t>
                    </m:r>
                  </m:oMath>
                </a14:m>
                <a:endParaRPr lang="zh-TW" altLang="en-US" sz="2800" dirty="0"/>
              </a:p>
            </p:txBody>
          </p:sp>
        </mc:Choice>
        <mc:Fallback xmlns="">
          <p:sp>
            <p:nvSpPr>
              <p:cNvPr id="15" name="文字方塊 14">
                <a:extLst>
                  <a:ext uri="{FF2B5EF4-FFF2-40B4-BE49-F238E27FC236}">
                    <a16:creationId xmlns:a16="http://schemas.microsoft.com/office/drawing/2014/main" id="{7838FD76-51B3-4843-2FFC-0FC47D38FC0B}"/>
                  </a:ext>
                </a:extLst>
              </p:cNvPr>
              <p:cNvSpPr txBox="1">
                <a:spLocks noRot="1" noChangeAspect="1" noMove="1" noResize="1" noEditPoints="1" noAdjustHandles="1" noChangeArrowheads="1" noChangeShapeType="1" noTextEdit="1"/>
              </p:cNvSpPr>
              <p:nvPr/>
            </p:nvSpPr>
            <p:spPr>
              <a:xfrm>
                <a:off x="5996070" y="3152115"/>
                <a:ext cx="1322638" cy="523220"/>
              </a:xfrm>
              <a:prstGeom prst="rect">
                <a:avLst/>
              </a:prstGeom>
              <a:blipFill>
                <a:blip r:embed="rId5"/>
                <a:stretch>
                  <a:fillRect l="-4147" t="-11628" b="-31395"/>
                </a:stretch>
              </a:blipFill>
            </p:spPr>
            <p:txBody>
              <a:bodyPr/>
              <a:lstStyle/>
              <a:p>
                <a:r>
                  <a:rPr lang="zh-TW" altLang="en-US">
                    <a:noFill/>
                  </a:rPr>
                  <a:t> </a:t>
                </a:r>
              </a:p>
            </p:txBody>
          </p:sp>
        </mc:Fallback>
      </mc:AlternateContent>
      <p:cxnSp>
        <p:nvCxnSpPr>
          <p:cNvPr id="17" name="直線單箭頭接點 16">
            <a:extLst>
              <a:ext uri="{FF2B5EF4-FFF2-40B4-BE49-F238E27FC236}">
                <a16:creationId xmlns:a16="http://schemas.microsoft.com/office/drawing/2014/main" id="{91C98E0A-F3C7-79D9-415C-C80F5F56F567}"/>
              </a:ext>
            </a:extLst>
          </p:cNvPr>
          <p:cNvCxnSpPr>
            <a:cxnSpLocks/>
          </p:cNvCxnSpPr>
          <p:nvPr/>
        </p:nvCxnSpPr>
        <p:spPr>
          <a:xfrm flipH="1">
            <a:off x="6610899" y="762112"/>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直線單箭頭接點 17">
            <a:extLst>
              <a:ext uri="{FF2B5EF4-FFF2-40B4-BE49-F238E27FC236}">
                <a16:creationId xmlns:a16="http://schemas.microsoft.com/office/drawing/2014/main" id="{51FBEF39-DF29-325B-5CA0-7A235E39706A}"/>
              </a:ext>
            </a:extLst>
          </p:cNvPr>
          <p:cNvCxnSpPr>
            <a:cxnSpLocks/>
          </p:cNvCxnSpPr>
          <p:nvPr/>
        </p:nvCxnSpPr>
        <p:spPr>
          <a:xfrm flipH="1">
            <a:off x="6639101" y="3730199"/>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0" name="文字方塊 19">
            <a:extLst>
              <a:ext uri="{FF2B5EF4-FFF2-40B4-BE49-F238E27FC236}">
                <a16:creationId xmlns:a16="http://schemas.microsoft.com/office/drawing/2014/main" id="{8DBE1237-3C2B-2300-57E6-4380654E4853}"/>
              </a:ext>
            </a:extLst>
          </p:cNvPr>
          <p:cNvSpPr txBox="1"/>
          <p:nvPr/>
        </p:nvSpPr>
        <p:spPr>
          <a:xfrm>
            <a:off x="6998130" y="2768466"/>
            <a:ext cx="1527544" cy="461665"/>
          </a:xfrm>
          <a:prstGeom prst="rect">
            <a:avLst/>
          </a:prstGeom>
          <a:noFill/>
        </p:spPr>
        <p:txBody>
          <a:bodyPr wrap="square" rtlCol="0">
            <a:spAutoFit/>
          </a:bodyPr>
          <a:lstStyle/>
          <a:p>
            <a:r>
              <a:rPr lang="en-US" altLang="zh-TW" sz="2400" dirty="0">
                <a:solidFill>
                  <a:srgbClr val="0000FF"/>
                </a:solidFill>
              </a:rPr>
              <a:t>Step 1</a:t>
            </a:r>
            <a:endParaRPr lang="zh-TW" altLang="en-US" sz="2400" dirty="0">
              <a:solidFill>
                <a:srgbClr val="0000FF"/>
              </a:solidFill>
            </a:endParaRPr>
          </a:p>
        </p:txBody>
      </p:sp>
      <p:sp>
        <p:nvSpPr>
          <p:cNvPr id="21" name="文字方塊 20">
            <a:extLst>
              <a:ext uri="{FF2B5EF4-FFF2-40B4-BE49-F238E27FC236}">
                <a16:creationId xmlns:a16="http://schemas.microsoft.com/office/drawing/2014/main" id="{C5DDAC15-8B6E-C00C-FDEE-AB09B82CA33B}"/>
              </a:ext>
            </a:extLst>
          </p:cNvPr>
          <p:cNvSpPr txBox="1"/>
          <p:nvPr/>
        </p:nvSpPr>
        <p:spPr>
          <a:xfrm>
            <a:off x="146445" y="2560077"/>
            <a:ext cx="2561526" cy="1200329"/>
          </a:xfrm>
          <a:prstGeom prst="rect">
            <a:avLst/>
          </a:prstGeom>
          <a:noFill/>
        </p:spPr>
        <p:txBody>
          <a:bodyPr wrap="square" rtlCol="0">
            <a:spAutoFit/>
          </a:bodyPr>
          <a:lstStyle/>
          <a:p>
            <a:r>
              <a:rPr lang="en-US" altLang="zh-TW" sz="2400" dirty="0">
                <a:solidFill>
                  <a:srgbClr val="0000FF"/>
                </a:solidFill>
              </a:rPr>
              <a:t>Step 2: </a:t>
            </a:r>
            <a:r>
              <a:rPr lang="en-US" altLang="zh-TW" sz="2400" dirty="0"/>
              <a:t>Which parameters are changed</a:t>
            </a:r>
            <a:endParaRPr lang="zh-TW" altLang="en-US" sz="2400" dirty="0">
              <a:solidFill>
                <a:srgbClr val="0000FF"/>
              </a:solidFill>
            </a:endParaRPr>
          </a:p>
        </p:txBody>
      </p:sp>
      <p:sp>
        <p:nvSpPr>
          <p:cNvPr id="22" name="文字方塊 21">
            <a:extLst>
              <a:ext uri="{FF2B5EF4-FFF2-40B4-BE49-F238E27FC236}">
                <a16:creationId xmlns:a16="http://schemas.microsoft.com/office/drawing/2014/main" id="{43D5253D-FD6C-51D0-857D-5AF5DAEB41C8}"/>
              </a:ext>
            </a:extLst>
          </p:cNvPr>
          <p:cNvSpPr txBox="1"/>
          <p:nvPr/>
        </p:nvSpPr>
        <p:spPr>
          <a:xfrm>
            <a:off x="4309413" y="4828779"/>
            <a:ext cx="4592514" cy="461665"/>
          </a:xfrm>
          <a:prstGeom prst="rect">
            <a:avLst/>
          </a:prstGeom>
          <a:noFill/>
        </p:spPr>
        <p:txBody>
          <a:bodyPr wrap="square" rtlCol="0">
            <a:spAutoFit/>
          </a:bodyPr>
          <a:lstStyle/>
          <a:p>
            <a:pPr algn="ctr"/>
            <a:r>
              <a:rPr lang="en-US" altLang="zh-TW" sz="2400" dirty="0">
                <a:solidFill>
                  <a:srgbClr val="0000FF"/>
                </a:solidFill>
              </a:rPr>
              <a:t>Step 3: </a:t>
            </a:r>
            <a:r>
              <a:rPr lang="en-US" altLang="zh-TW" sz="2400" dirty="0"/>
              <a:t>Optimization</a:t>
            </a:r>
            <a:r>
              <a:rPr lang="zh-TW" altLang="en-US" sz="2400" dirty="0"/>
              <a:t> </a:t>
            </a:r>
            <a:r>
              <a:rPr lang="en-US" altLang="zh-TW" sz="2400" dirty="0"/>
              <a:t>(Fine-tune) </a:t>
            </a:r>
            <a:endParaRPr lang="zh-TW" altLang="en-US" sz="2400" dirty="0">
              <a:solidFill>
                <a:srgbClr val="0000FF"/>
              </a:solidFill>
            </a:endParaRPr>
          </a:p>
        </p:txBody>
      </p:sp>
      <p:cxnSp>
        <p:nvCxnSpPr>
          <p:cNvPr id="23" name="直線單箭頭接點 22">
            <a:extLst>
              <a:ext uri="{FF2B5EF4-FFF2-40B4-BE49-F238E27FC236}">
                <a16:creationId xmlns:a16="http://schemas.microsoft.com/office/drawing/2014/main" id="{7169A7B3-4AC6-C177-8472-6694306645B9}"/>
              </a:ext>
            </a:extLst>
          </p:cNvPr>
          <p:cNvCxnSpPr>
            <a:cxnSpLocks/>
          </p:cNvCxnSpPr>
          <p:nvPr/>
        </p:nvCxnSpPr>
        <p:spPr>
          <a:xfrm flipH="1">
            <a:off x="6619935" y="2510999"/>
            <a:ext cx="0" cy="630224"/>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直線單箭頭接點 23">
            <a:extLst>
              <a:ext uri="{FF2B5EF4-FFF2-40B4-BE49-F238E27FC236}">
                <a16:creationId xmlns:a16="http://schemas.microsoft.com/office/drawing/2014/main" id="{4A82C172-9B85-BEF2-CB33-3ED6ECFCB6FC}"/>
              </a:ext>
            </a:extLst>
          </p:cNvPr>
          <p:cNvCxnSpPr>
            <a:cxnSpLocks/>
          </p:cNvCxnSpPr>
          <p:nvPr/>
        </p:nvCxnSpPr>
        <p:spPr>
          <a:xfrm>
            <a:off x="1816287" y="3429000"/>
            <a:ext cx="524577" cy="503356"/>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3" name="直線單箭頭接點 2">
            <a:extLst>
              <a:ext uri="{FF2B5EF4-FFF2-40B4-BE49-F238E27FC236}">
                <a16:creationId xmlns:a16="http://schemas.microsoft.com/office/drawing/2014/main" id="{06CB0D8D-DC7C-878D-35A8-9FE728AC37E5}"/>
              </a:ext>
            </a:extLst>
          </p:cNvPr>
          <p:cNvCxnSpPr>
            <a:cxnSpLocks/>
          </p:cNvCxnSpPr>
          <p:nvPr/>
        </p:nvCxnSpPr>
        <p:spPr>
          <a:xfrm>
            <a:off x="3086165" y="2609910"/>
            <a:ext cx="0" cy="76194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27" name="Picture 2">
            <a:extLst>
              <a:ext uri="{FF2B5EF4-FFF2-40B4-BE49-F238E27FC236}">
                <a16:creationId xmlns:a16="http://schemas.microsoft.com/office/drawing/2014/main" id="{AC2C896F-BE7F-3C8E-62F3-494CC266099C}"/>
              </a:ext>
            </a:extLst>
          </p:cNvPr>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476565" y="134478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A6F0FB4C-00E4-E25A-C75A-5EBA15876245}"/>
              </a:ext>
            </a:extLst>
          </p:cNvPr>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372211" y="1330795"/>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30" name="文字方塊 29">
            <a:extLst>
              <a:ext uri="{FF2B5EF4-FFF2-40B4-BE49-F238E27FC236}">
                <a16:creationId xmlns:a16="http://schemas.microsoft.com/office/drawing/2014/main" id="{400E7894-C105-532C-6BBC-4E54F6598429}"/>
              </a:ext>
            </a:extLst>
          </p:cNvPr>
          <p:cNvSpPr txBox="1"/>
          <p:nvPr/>
        </p:nvSpPr>
        <p:spPr>
          <a:xfrm>
            <a:off x="568232" y="808445"/>
            <a:ext cx="2174570" cy="1200329"/>
          </a:xfrm>
          <a:prstGeom prst="rect">
            <a:avLst/>
          </a:prstGeom>
          <a:noFill/>
        </p:spPr>
        <p:txBody>
          <a:bodyPr wrap="square" rtlCol="0">
            <a:spAutoFit/>
          </a:bodyPr>
          <a:lstStyle/>
          <a:p>
            <a:r>
              <a:rPr lang="en-US" altLang="zh-TW" sz="2400" dirty="0"/>
              <a:t>Training data of foundation model</a:t>
            </a:r>
            <a:endParaRPr lang="zh-TW" altLang="en-US" sz="2400" dirty="0"/>
          </a:p>
        </p:txBody>
      </p:sp>
      <p:cxnSp>
        <p:nvCxnSpPr>
          <p:cNvPr id="31" name="直線單箭頭接點 30">
            <a:extLst>
              <a:ext uri="{FF2B5EF4-FFF2-40B4-BE49-F238E27FC236}">
                <a16:creationId xmlns:a16="http://schemas.microsoft.com/office/drawing/2014/main" id="{16778F51-F3D2-27D3-2554-D10BC6568C47}"/>
              </a:ext>
            </a:extLst>
          </p:cNvPr>
          <p:cNvCxnSpPr>
            <a:cxnSpLocks/>
          </p:cNvCxnSpPr>
          <p:nvPr/>
        </p:nvCxnSpPr>
        <p:spPr>
          <a:xfrm>
            <a:off x="3766819" y="1924618"/>
            <a:ext cx="542594"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3" name="文字方塊 32">
            <a:extLst>
              <a:ext uri="{FF2B5EF4-FFF2-40B4-BE49-F238E27FC236}">
                <a16:creationId xmlns:a16="http://schemas.microsoft.com/office/drawing/2014/main" id="{9C41D124-1E5A-6E4E-35B4-F300F4FCD38D}"/>
              </a:ext>
            </a:extLst>
          </p:cNvPr>
          <p:cNvSpPr txBox="1"/>
          <p:nvPr/>
        </p:nvSpPr>
        <p:spPr>
          <a:xfrm>
            <a:off x="3656981" y="894418"/>
            <a:ext cx="1653256" cy="523220"/>
          </a:xfrm>
          <a:prstGeom prst="rect">
            <a:avLst/>
          </a:prstGeom>
          <a:noFill/>
        </p:spPr>
        <p:txBody>
          <a:bodyPr wrap="square" rtlCol="0">
            <a:spAutoFit/>
          </a:bodyPr>
          <a:lstStyle/>
          <a:p>
            <a:pPr algn="ctr"/>
            <a:r>
              <a:rPr lang="en-US" altLang="zh-TW" sz="2800" b="1" dirty="0"/>
              <a:t>Sample</a:t>
            </a:r>
            <a:endParaRPr lang="zh-TW" altLang="en-US" sz="2800" b="1" dirty="0"/>
          </a:p>
        </p:txBody>
      </p:sp>
      <p:sp>
        <p:nvSpPr>
          <p:cNvPr id="34" name="文字方塊 33">
            <a:extLst>
              <a:ext uri="{FF2B5EF4-FFF2-40B4-BE49-F238E27FC236}">
                <a16:creationId xmlns:a16="http://schemas.microsoft.com/office/drawing/2014/main" id="{7D74EFA2-AC72-3BC8-E3A4-AC3F94432F52}"/>
              </a:ext>
            </a:extLst>
          </p:cNvPr>
          <p:cNvSpPr txBox="1"/>
          <p:nvPr/>
        </p:nvSpPr>
        <p:spPr>
          <a:xfrm>
            <a:off x="4966679" y="1687469"/>
            <a:ext cx="1653256" cy="523220"/>
          </a:xfrm>
          <a:prstGeom prst="rect">
            <a:avLst/>
          </a:prstGeom>
          <a:noFill/>
        </p:spPr>
        <p:txBody>
          <a:bodyPr wrap="square" rtlCol="0">
            <a:spAutoFit/>
          </a:bodyPr>
          <a:lstStyle/>
          <a:p>
            <a:pPr algn="ctr"/>
            <a:r>
              <a:rPr lang="en-US" altLang="zh-TW" sz="2800" b="1" dirty="0"/>
              <a:t>+</a:t>
            </a:r>
            <a:endParaRPr lang="zh-TW" altLang="en-US" sz="2800" b="1" dirty="0"/>
          </a:p>
        </p:txBody>
      </p:sp>
      <p:sp>
        <p:nvSpPr>
          <p:cNvPr id="35" name="文字方塊 34">
            <a:extLst>
              <a:ext uri="{FF2B5EF4-FFF2-40B4-BE49-F238E27FC236}">
                <a16:creationId xmlns:a16="http://schemas.microsoft.com/office/drawing/2014/main" id="{F659BA37-B2DE-0A43-6B00-151C7E3AEED2}"/>
              </a:ext>
            </a:extLst>
          </p:cNvPr>
          <p:cNvSpPr txBox="1"/>
          <p:nvPr/>
        </p:nvSpPr>
        <p:spPr>
          <a:xfrm>
            <a:off x="8352641" y="596563"/>
            <a:ext cx="3507262" cy="523220"/>
          </a:xfrm>
          <a:prstGeom prst="rect">
            <a:avLst/>
          </a:prstGeom>
          <a:noFill/>
        </p:spPr>
        <p:txBody>
          <a:bodyPr wrap="square" rtlCol="0">
            <a:spAutoFit/>
          </a:bodyPr>
          <a:lstStyle/>
          <a:p>
            <a:r>
              <a:rPr lang="en-US" altLang="zh-TW" sz="2800" b="1" u="sng" dirty="0">
                <a:solidFill>
                  <a:srgbClr val="FF0000"/>
                </a:solidFill>
              </a:rPr>
              <a:t>Experience Replay </a:t>
            </a:r>
            <a:endParaRPr lang="zh-TW" altLang="en-US" sz="2800" b="1" u="sng" dirty="0">
              <a:solidFill>
                <a:srgbClr val="FF0000"/>
              </a:solidFill>
            </a:endParaRPr>
          </a:p>
        </p:txBody>
      </p:sp>
      <p:sp>
        <p:nvSpPr>
          <p:cNvPr id="37" name="矩形: 圓角 36">
            <a:extLst>
              <a:ext uri="{FF2B5EF4-FFF2-40B4-BE49-F238E27FC236}">
                <a16:creationId xmlns:a16="http://schemas.microsoft.com/office/drawing/2014/main" id="{55C89897-9B89-8456-058A-3FB01C8DD068}"/>
              </a:ext>
            </a:extLst>
          </p:cNvPr>
          <p:cNvSpPr/>
          <p:nvPr/>
        </p:nvSpPr>
        <p:spPr>
          <a:xfrm>
            <a:off x="5793308" y="2692750"/>
            <a:ext cx="2292214" cy="1037449"/>
          </a:xfrm>
          <a:prstGeom prst="roundRect">
            <a:avLst/>
          </a:pr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Picture 4">
            <a:extLst>
              <a:ext uri="{FF2B5EF4-FFF2-40B4-BE49-F238E27FC236}">
                <a16:creationId xmlns:a16="http://schemas.microsoft.com/office/drawing/2014/main" id="{8A053D96-C79A-C41B-542E-5FEDAFBA32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996" y="1392336"/>
            <a:ext cx="1047297" cy="1047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ADBF9623-482B-CB08-B68F-40AD2179C0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030" y="1354619"/>
            <a:ext cx="1047297" cy="1047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7486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6041D-6801-B71F-A38B-3FB834A9075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7E5DC82-F7D3-075B-1BA2-5CFE6CEB1BCC}"/>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通用模型仍需要持續學習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更新參數</a:t>
            </a:r>
            <a:r>
              <a:rPr lang="en-US" altLang="zh-TW" dirty="0">
                <a:latin typeface="微軟正黑體" panose="020B0604030504040204" pitchFamily="34" charset="-120"/>
                <a:ea typeface="微軟正黑體" panose="020B0604030504040204" pitchFamily="34" charset="-120"/>
              </a:rPr>
              <a:t>)</a:t>
            </a:r>
            <a:endParaRPr lang="zh-TW" altLang="en-US" dirty="0"/>
          </a:p>
        </p:txBody>
      </p:sp>
      <p:pic>
        <p:nvPicPr>
          <p:cNvPr id="4" name="圖片 3">
            <a:extLst>
              <a:ext uri="{FF2B5EF4-FFF2-40B4-BE49-F238E27FC236}">
                <a16:creationId xmlns:a16="http://schemas.microsoft.com/office/drawing/2014/main" id="{D2AAB23E-15AD-42F8-FA44-6673E7619257}"/>
              </a:ext>
            </a:extLst>
          </p:cNvPr>
          <p:cNvPicPr>
            <a:picLocks noChangeAspect="1"/>
          </p:cNvPicPr>
          <p:nvPr/>
        </p:nvPicPr>
        <p:blipFill>
          <a:blip r:embed="rId2"/>
          <a:stretch>
            <a:fillRect/>
          </a:stretch>
        </p:blipFill>
        <p:spPr>
          <a:xfrm>
            <a:off x="1616969" y="1882906"/>
            <a:ext cx="2616902" cy="3084729"/>
          </a:xfrm>
          <a:prstGeom prst="rect">
            <a:avLst/>
          </a:prstGeom>
        </p:spPr>
      </p:pic>
      <p:pic>
        <p:nvPicPr>
          <p:cNvPr id="11" name="圖片 10" descr="一張含有 動畫卡通, 日本動畫, 圖解, 寫生 的圖片&#10;&#10;AI 產生的內容可能不正確。">
            <a:extLst>
              <a:ext uri="{FF2B5EF4-FFF2-40B4-BE49-F238E27FC236}">
                <a16:creationId xmlns:a16="http://schemas.microsoft.com/office/drawing/2014/main" id="{47740179-5DA9-8CFE-40FD-E06715C79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4161" y="1524604"/>
            <a:ext cx="2901696" cy="3443032"/>
          </a:xfrm>
          <a:prstGeom prst="rect">
            <a:avLst/>
          </a:prstGeom>
        </p:spPr>
      </p:pic>
      <p:cxnSp>
        <p:nvCxnSpPr>
          <p:cNvPr id="12" name="直線單箭頭接點 11">
            <a:extLst>
              <a:ext uri="{FF2B5EF4-FFF2-40B4-BE49-F238E27FC236}">
                <a16:creationId xmlns:a16="http://schemas.microsoft.com/office/drawing/2014/main" id="{CD071671-5BD2-65EE-D26C-BFE07007BC51}"/>
              </a:ext>
            </a:extLst>
          </p:cNvPr>
          <p:cNvCxnSpPr/>
          <p:nvPr/>
        </p:nvCxnSpPr>
        <p:spPr>
          <a:xfrm>
            <a:off x="4607336" y="3099816"/>
            <a:ext cx="3306512"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文字方塊 12">
            <a:extLst>
              <a:ext uri="{FF2B5EF4-FFF2-40B4-BE49-F238E27FC236}">
                <a16:creationId xmlns:a16="http://schemas.microsoft.com/office/drawing/2014/main" id="{2E627487-0303-12ED-85DF-CF9ADF54407B}"/>
              </a:ext>
            </a:extLst>
          </p:cNvPr>
          <p:cNvSpPr txBox="1"/>
          <p:nvPr/>
        </p:nvSpPr>
        <p:spPr>
          <a:xfrm>
            <a:off x="4578676" y="3213614"/>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Post-Training </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FD94A481-0B85-3922-4D7B-389002228FE7}"/>
              </a:ext>
            </a:extLst>
          </p:cNvPr>
          <p:cNvSpPr txBox="1"/>
          <p:nvPr/>
        </p:nvSpPr>
        <p:spPr>
          <a:xfrm>
            <a:off x="4657164" y="3706524"/>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Continual Learning</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77D759C9-8C11-3EC2-062C-47121BEB1FE4}"/>
              </a:ext>
            </a:extLst>
          </p:cNvPr>
          <p:cNvSpPr txBox="1"/>
          <p:nvPr/>
        </p:nvSpPr>
        <p:spPr>
          <a:xfrm>
            <a:off x="4657164" y="4193974"/>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Life-long Learning</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6" name="文字方塊 15">
            <a:extLst>
              <a:ext uri="{FF2B5EF4-FFF2-40B4-BE49-F238E27FC236}">
                <a16:creationId xmlns:a16="http://schemas.microsoft.com/office/drawing/2014/main" id="{019FD712-FDCF-BCB5-8114-7EC47A848F84}"/>
              </a:ext>
            </a:extLst>
          </p:cNvPr>
          <p:cNvSpPr txBox="1"/>
          <p:nvPr/>
        </p:nvSpPr>
        <p:spPr>
          <a:xfrm>
            <a:off x="1272164" y="5011920"/>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Foundation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7" name="文字方塊 16">
            <a:extLst>
              <a:ext uri="{FF2B5EF4-FFF2-40B4-BE49-F238E27FC236}">
                <a16:creationId xmlns:a16="http://schemas.microsoft.com/office/drawing/2014/main" id="{DBF502AE-0112-19E8-9318-A7310931AB4A}"/>
              </a:ext>
            </a:extLst>
          </p:cNvPr>
          <p:cNvSpPr txBox="1"/>
          <p:nvPr/>
        </p:nvSpPr>
        <p:spPr>
          <a:xfrm>
            <a:off x="8011753" y="5051558"/>
            <a:ext cx="33065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Fine-tuned Model</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9EE03017-4F8F-10B7-23F5-D13AC4CFE714}"/>
              </a:ext>
            </a:extLst>
          </p:cNvPr>
          <p:cNvSpPr txBox="1"/>
          <p:nvPr/>
        </p:nvSpPr>
        <p:spPr>
          <a:xfrm>
            <a:off x="673846" y="5574342"/>
            <a:ext cx="4503148" cy="523220"/>
          </a:xfrm>
          <a:prstGeom prst="rect">
            <a:avLst/>
          </a:prstGeom>
          <a:noFill/>
        </p:spPr>
        <p:txBody>
          <a:bodyPr wrap="square" rtlCol="0">
            <a:spAutoFit/>
          </a:bodyPr>
          <a:lstStyle/>
          <a:p>
            <a:pPr algn="ctr"/>
            <a:r>
              <a:rPr lang="zh-TW" altLang="en-US" sz="2800" b="1" dirty="0">
                <a:solidFill>
                  <a:srgbClr val="FF0000"/>
                </a:solidFill>
                <a:latin typeface="微軟正黑體" panose="020B0604030504040204" pitchFamily="34" charset="-120"/>
                <a:ea typeface="微軟正黑體" panose="020B0604030504040204" pitchFamily="34" charset="-120"/>
              </a:rPr>
              <a:t>過去的學習歷程不明</a:t>
            </a:r>
          </a:p>
        </p:txBody>
      </p:sp>
      <p:sp>
        <p:nvSpPr>
          <p:cNvPr id="5" name="文字方塊 4">
            <a:extLst>
              <a:ext uri="{FF2B5EF4-FFF2-40B4-BE49-F238E27FC236}">
                <a16:creationId xmlns:a16="http://schemas.microsoft.com/office/drawing/2014/main" id="{97DD2D0D-CCB9-5F83-0D80-BADBA05A6A18}"/>
              </a:ext>
            </a:extLst>
          </p:cNvPr>
          <p:cNvSpPr txBox="1"/>
          <p:nvPr/>
        </p:nvSpPr>
        <p:spPr>
          <a:xfrm>
            <a:off x="673846" y="6145930"/>
            <a:ext cx="4503148"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這是其他人打造的現成模型</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306273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4181CB-F684-C4EB-3F38-726291F61345}"/>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Experience Replay </a:t>
            </a:r>
            <a:r>
              <a:rPr lang="zh-TW" altLang="en-US" dirty="0">
                <a:latin typeface="微軟正黑體" panose="020B0604030504040204" pitchFamily="34" charset="-120"/>
                <a:ea typeface="微軟正黑體" panose="020B0604030504040204" pitchFamily="34" charset="-120"/>
              </a:rPr>
              <a:t>的侷限？</a:t>
            </a:r>
          </a:p>
        </p:txBody>
      </p:sp>
      <p:pic>
        <p:nvPicPr>
          <p:cNvPr id="4" name="圖片 3">
            <a:extLst>
              <a:ext uri="{FF2B5EF4-FFF2-40B4-BE49-F238E27FC236}">
                <a16:creationId xmlns:a16="http://schemas.microsoft.com/office/drawing/2014/main" id="{08B404BE-A13E-4F9B-A097-7319157C2A26}"/>
              </a:ext>
            </a:extLst>
          </p:cNvPr>
          <p:cNvPicPr>
            <a:picLocks noChangeAspect="1"/>
          </p:cNvPicPr>
          <p:nvPr/>
        </p:nvPicPr>
        <p:blipFill>
          <a:blip r:embed="rId2"/>
          <a:stretch>
            <a:fillRect/>
          </a:stretch>
        </p:blipFill>
        <p:spPr>
          <a:xfrm>
            <a:off x="2415489" y="1815630"/>
            <a:ext cx="2093777" cy="3050104"/>
          </a:xfrm>
          <a:prstGeom prst="rect">
            <a:avLst/>
          </a:prstGeom>
        </p:spPr>
      </p:pic>
      <p:sp>
        <p:nvSpPr>
          <p:cNvPr id="5" name="文字方塊 4">
            <a:extLst>
              <a:ext uri="{FF2B5EF4-FFF2-40B4-BE49-F238E27FC236}">
                <a16:creationId xmlns:a16="http://schemas.microsoft.com/office/drawing/2014/main" id="{D329AC19-CB26-D906-B61A-2AAE4EFF07CB}"/>
              </a:ext>
            </a:extLst>
          </p:cNvPr>
          <p:cNvSpPr txBox="1"/>
          <p:nvPr/>
        </p:nvSpPr>
        <p:spPr>
          <a:xfrm>
            <a:off x="2062202" y="4861339"/>
            <a:ext cx="2800350" cy="523220"/>
          </a:xfrm>
          <a:prstGeom prst="rect">
            <a:avLst/>
          </a:prstGeom>
          <a:noFill/>
        </p:spPr>
        <p:txBody>
          <a:bodyPr wrap="square" rtlCol="0">
            <a:spAutoFit/>
          </a:bodyPr>
          <a:lstStyle/>
          <a:p>
            <a:pPr algn="ctr"/>
            <a:r>
              <a:rPr lang="en-US" altLang="zh-TW" sz="2800" dirty="0" err="1"/>
              <a:t>LLaMA</a:t>
            </a:r>
            <a:endParaRPr lang="zh-TW" altLang="en-US" sz="2800" dirty="0"/>
          </a:p>
        </p:txBody>
      </p:sp>
      <p:sp>
        <p:nvSpPr>
          <p:cNvPr id="6" name="文字方塊 5">
            <a:extLst>
              <a:ext uri="{FF2B5EF4-FFF2-40B4-BE49-F238E27FC236}">
                <a16:creationId xmlns:a16="http://schemas.microsoft.com/office/drawing/2014/main" id="{BEC6A91A-2A8B-0214-F533-7AAE8F682E0B}"/>
              </a:ext>
            </a:extLst>
          </p:cNvPr>
          <p:cNvSpPr txBox="1"/>
          <p:nvPr/>
        </p:nvSpPr>
        <p:spPr>
          <a:xfrm>
            <a:off x="1852653" y="5538768"/>
            <a:ext cx="3532914" cy="954107"/>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只有開源權重，</a:t>
            </a:r>
            <a:endParaRPr lang="en-US" altLang="zh-TW" sz="2800" dirty="0">
              <a:latin typeface="微軟正黑體" panose="020B0604030504040204" pitchFamily="34" charset="-120"/>
              <a:ea typeface="微軟正黑體" panose="020B0604030504040204" pitchFamily="34" charset="-120"/>
            </a:endParaRPr>
          </a:p>
          <a:p>
            <a:r>
              <a:rPr lang="zh-TW" altLang="en-US" sz="2800" dirty="0">
                <a:latin typeface="微軟正黑體" panose="020B0604030504040204" pitchFamily="34" charset="-120"/>
                <a:ea typeface="微軟正黑體" panose="020B0604030504040204" pitchFamily="34" charset="-120"/>
              </a:rPr>
              <a:t>沒有開源訓練資料</a:t>
            </a:r>
          </a:p>
        </p:txBody>
      </p:sp>
      <p:pic>
        <p:nvPicPr>
          <p:cNvPr id="15362" name="Picture 2">
            <a:extLst>
              <a:ext uri="{FF2B5EF4-FFF2-40B4-BE49-F238E27FC236}">
                <a16:creationId xmlns:a16="http://schemas.microsoft.com/office/drawing/2014/main" id="{4C807F3B-B6D2-69FC-E49B-707337800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49" y="3960898"/>
            <a:ext cx="1577869" cy="15778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13B0604-BF84-2A91-7F22-2AF9BE8C3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697" y="3960897"/>
            <a:ext cx="1577869" cy="15778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DAC8BAA-3793-FCE2-7A5B-31A904F74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644" y="3960896"/>
            <a:ext cx="1577869" cy="15778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F05A573-1FB8-511F-8ABD-72C78406C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5592" y="3960896"/>
            <a:ext cx="1577869" cy="157786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單箭頭接點 10">
            <a:extLst>
              <a:ext uri="{FF2B5EF4-FFF2-40B4-BE49-F238E27FC236}">
                <a16:creationId xmlns:a16="http://schemas.microsoft.com/office/drawing/2014/main" id="{A7E61B01-A816-2D6C-5B07-CEB55FA4A92A}"/>
              </a:ext>
            </a:extLst>
          </p:cNvPr>
          <p:cNvCxnSpPr>
            <a:cxnSpLocks/>
          </p:cNvCxnSpPr>
          <p:nvPr/>
        </p:nvCxnSpPr>
        <p:spPr>
          <a:xfrm>
            <a:off x="4408534" y="3715397"/>
            <a:ext cx="1110483" cy="93983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直線單箭頭接點 11">
            <a:extLst>
              <a:ext uri="{FF2B5EF4-FFF2-40B4-BE49-F238E27FC236}">
                <a16:creationId xmlns:a16="http://schemas.microsoft.com/office/drawing/2014/main" id="{2FE1EE6E-1895-1E4D-EC94-23975F923B16}"/>
              </a:ext>
            </a:extLst>
          </p:cNvPr>
          <p:cNvCxnSpPr>
            <a:cxnSpLocks/>
          </p:cNvCxnSpPr>
          <p:nvPr/>
        </p:nvCxnSpPr>
        <p:spPr>
          <a:xfrm flipH="1">
            <a:off x="4401749" y="2467383"/>
            <a:ext cx="1110483" cy="939833"/>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語音泡泡: 圓角矩形 13">
            <a:extLst>
              <a:ext uri="{FF2B5EF4-FFF2-40B4-BE49-F238E27FC236}">
                <a16:creationId xmlns:a16="http://schemas.microsoft.com/office/drawing/2014/main" id="{81210C27-1D93-5A0D-4BCB-AE8D04303BED}"/>
              </a:ext>
            </a:extLst>
          </p:cNvPr>
          <p:cNvSpPr/>
          <p:nvPr/>
        </p:nvSpPr>
        <p:spPr>
          <a:xfrm>
            <a:off x="5791200" y="1815630"/>
            <a:ext cx="5105400" cy="1325563"/>
          </a:xfrm>
          <a:prstGeom prst="wedgeRoundRectCallout">
            <a:avLst>
              <a:gd name="adj1" fmla="val 45585"/>
              <a:gd name="adj2" fmla="val 78308"/>
              <a:gd name="adj3" fmla="val 16667"/>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tx1"/>
                </a:solidFill>
                <a:latin typeface="微軟正黑體" panose="020B0604030504040204" pitchFamily="34" charset="-120"/>
                <a:ea typeface="微軟正黑體" panose="020B0604030504040204" pitchFamily="34" charset="-120"/>
              </a:rPr>
              <a:t>說出你的訓練資料</a:t>
            </a:r>
            <a:r>
              <a:rPr lang="en-US" altLang="zh-TW" sz="2800" dirty="0">
                <a:solidFill>
                  <a:schemeClr val="tx1"/>
                </a:solidFill>
                <a:latin typeface="微軟正黑體" panose="020B0604030504040204" pitchFamily="34" charset="-120"/>
                <a:ea typeface="微軟正黑體" panose="020B0604030504040204" pitchFamily="34" charset="-120"/>
              </a:rPr>
              <a:t>!</a:t>
            </a:r>
            <a:endParaRPr lang="zh-TW" altLang="en-US" sz="28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068377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BB79D9-A233-6374-2A71-743A8B838D12}"/>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讓語言模型「說」出自己的訓練資料</a:t>
            </a:r>
            <a:endParaRPr lang="zh-TW" altLang="en-US" dirty="0"/>
          </a:p>
        </p:txBody>
      </p:sp>
      <p:pic>
        <p:nvPicPr>
          <p:cNvPr id="4" name="圖片 3">
            <a:extLst>
              <a:ext uri="{FF2B5EF4-FFF2-40B4-BE49-F238E27FC236}">
                <a16:creationId xmlns:a16="http://schemas.microsoft.com/office/drawing/2014/main" id="{C9960603-1865-C41B-C9C9-A67DC84CC26C}"/>
              </a:ext>
            </a:extLst>
          </p:cNvPr>
          <p:cNvPicPr>
            <a:picLocks noChangeAspect="1"/>
          </p:cNvPicPr>
          <p:nvPr/>
        </p:nvPicPr>
        <p:blipFill>
          <a:blip r:embed="rId2"/>
          <a:stretch>
            <a:fillRect/>
          </a:stretch>
        </p:blipFill>
        <p:spPr>
          <a:xfrm>
            <a:off x="838200" y="4738502"/>
            <a:ext cx="2910239" cy="1754373"/>
          </a:xfrm>
          <a:prstGeom prst="rect">
            <a:avLst/>
          </a:prstGeom>
        </p:spPr>
      </p:pic>
      <p:sp>
        <p:nvSpPr>
          <p:cNvPr id="5" name="文字方塊 4">
            <a:extLst>
              <a:ext uri="{FF2B5EF4-FFF2-40B4-BE49-F238E27FC236}">
                <a16:creationId xmlns:a16="http://schemas.microsoft.com/office/drawing/2014/main" id="{5941691E-00A1-AC02-17E6-8B167D20F160}"/>
              </a:ext>
            </a:extLst>
          </p:cNvPr>
          <p:cNvSpPr txBox="1"/>
          <p:nvPr/>
        </p:nvSpPr>
        <p:spPr>
          <a:xfrm>
            <a:off x="3966666" y="5169089"/>
            <a:ext cx="4152900" cy="646331"/>
          </a:xfrm>
          <a:prstGeom prst="rect">
            <a:avLst/>
          </a:prstGeom>
          <a:noFill/>
        </p:spPr>
        <p:txBody>
          <a:bodyPr wrap="square">
            <a:spAutoFit/>
          </a:bodyPr>
          <a:lstStyle/>
          <a:p>
            <a:pPr algn="l">
              <a:buNone/>
            </a:pPr>
            <a:r>
              <a:rPr lang="en-US" altLang="zh-TW" b="1" i="0" dirty="0">
                <a:solidFill>
                  <a:srgbClr val="0F0F0F"/>
                </a:solidFill>
                <a:effectLst/>
                <a:latin typeface="微軟正黑體" panose="020B0604030504040204" pitchFamily="34" charset="-120"/>
                <a:ea typeface="微軟正黑體" panose="020B0604030504040204" pitchFamily="34" charset="-120"/>
              </a:rPr>
              <a:t>【</a:t>
            </a:r>
            <a:r>
              <a:rPr lang="zh-TW" altLang="en-US" b="1" i="0" dirty="0">
                <a:solidFill>
                  <a:srgbClr val="0F0F0F"/>
                </a:solidFill>
                <a:effectLst/>
                <a:latin typeface="微軟正黑體" panose="020B0604030504040204" pitchFamily="34" charset="-120"/>
                <a:ea typeface="微軟正黑體" panose="020B0604030504040204" pitchFamily="34" charset="-120"/>
              </a:rPr>
              <a:t>生成式</a:t>
            </a:r>
            <a:r>
              <a:rPr lang="en-US" altLang="zh-TW" b="1" i="0" dirty="0">
                <a:solidFill>
                  <a:srgbClr val="0F0F0F"/>
                </a:solidFill>
                <a:effectLst/>
                <a:latin typeface="微軟正黑體" panose="020B0604030504040204" pitchFamily="34" charset="-120"/>
                <a:ea typeface="微軟正黑體" panose="020B0604030504040204" pitchFamily="34" charset="-120"/>
              </a:rPr>
              <a:t>AI</a:t>
            </a:r>
            <a:r>
              <a:rPr lang="zh-TW" altLang="en-US" b="1" i="0" dirty="0">
                <a:solidFill>
                  <a:srgbClr val="0F0F0F"/>
                </a:solidFill>
                <a:effectLst/>
                <a:latin typeface="微軟正黑體" panose="020B0604030504040204" pitchFamily="34" charset="-120"/>
                <a:ea typeface="微軟正黑體" panose="020B0604030504040204" pitchFamily="34" charset="-120"/>
              </a:rPr>
              <a:t>時代下的機器學習</a:t>
            </a:r>
            <a:r>
              <a:rPr lang="en-US" altLang="zh-TW" b="1" i="0" dirty="0">
                <a:solidFill>
                  <a:srgbClr val="0F0F0F"/>
                </a:solidFill>
                <a:effectLst/>
                <a:latin typeface="微軟正黑體" panose="020B0604030504040204" pitchFamily="34" charset="-120"/>
                <a:ea typeface="微軟正黑體" panose="020B0604030504040204" pitchFamily="34" charset="-120"/>
              </a:rPr>
              <a:t>(2025)】</a:t>
            </a:r>
            <a:r>
              <a:rPr lang="zh-TW" altLang="en-US" b="1" i="0" dirty="0">
                <a:solidFill>
                  <a:srgbClr val="0F0F0F"/>
                </a:solidFill>
                <a:effectLst/>
                <a:latin typeface="微軟正黑體" panose="020B0604030504040204" pitchFamily="34" charset="-120"/>
                <a:ea typeface="微軟正黑體" panose="020B0604030504040204" pitchFamily="34" charset="-120"/>
              </a:rPr>
              <a:t>第六講</a:t>
            </a:r>
          </a:p>
        </p:txBody>
      </p:sp>
      <p:sp>
        <p:nvSpPr>
          <p:cNvPr id="6" name="文字方塊 5">
            <a:extLst>
              <a:ext uri="{FF2B5EF4-FFF2-40B4-BE49-F238E27FC236}">
                <a16:creationId xmlns:a16="http://schemas.microsoft.com/office/drawing/2014/main" id="{658335D2-5756-F38A-9324-923574CD244C}"/>
              </a:ext>
            </a:extLst>
          </p:cNvPr>
          <p:cNvSpPr txBox="1"/>
          <p:nvPr/>
        </p:nvSpPr>
        <p:spPr>
          <a:xfrm>
            <a:off x="3966666" y="5815420"/>
            <a:ext cx="3934673" cy="646331"/>
          </a:xfrm>
          <a:prstGeom prst="rect">
            <a:avLst/>
          </a:prstGeom>
          <a:noFill/>
        </p:spPr>
        <p:txBody>
          <a:bodyPr wrap="square">
            <a:spAutoFit/>
          </a:bodyPr>
          <a:lstStyle/>
          <a:p>
            <a:r>
              <a:rPr lang="en-US" altLang="zh-TW" dirty="0"/>
              <a:t>https://youtu.be/Z6b5-77EfGk?si=ynv1ezimIN4cKEiv&amp;t=1998</a:t>
            </a:r>
            <a:endParaRPr lang="zh-TW" altLang="en-US" dirty="0"/>
          </a:p>
        </p:txBody>
      </p:sp>
      <p:sp>
        <p:nvSpPr>
          <p:cNvPr id="7" name="文字方塊 6">
            <a:extLst>
              <a:ext uri="{FF2B5EF4-FFF2-40B4-BE49-F238E27FC236}">
                <a16:creationId xmlns:a16="http://schemas.microsoft.com/office/drawing/2014/main" id="{B560503D-7D17-13D2-6A54-B71C3360162A}"/>
              </a:ext>
            </a:extLst>
          </p:cNvPr>
          <p:cNvSpPr txBox="1"/>
          <p:nvPr/>
        </p:nvSpPr>
        <p:spPr>
          <a:xfrm>
            <a:off x="8443563" y="4571648"/>
            <a:ext cx="36957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https://arxiv.org/abs/1909.03329v2</a:t>
            </a:r>
          </a:p>
        </p:txBody>
      </p:sp>
      <p:pic>
        <p:nvPicPr>
          <p:cNvPr id="9" name="圖片 8">
            <a:extLst>
              <a:ext uri="{FF2B5EF4-FFF2-40B4-BE49-F238E27FC236}">
                <a16:creationId xmlns:a16="http://schemas.microsoft.com/office/drawing/2014/main" id="{2C41A9AE-92F4-71D3-A24D-9E23A0F019B0}"/>
              </a:ext>
            </a:extLst>
          </p:cNvPr>
          <p:cNvPicPr>
            <a:picLocks noChangeAspect="1"/>
          </p:cNvPicPr>
          <p:nvPr/>
        </p:nvPicPr>
        <p:blipFill>
          <a:blip r:embed="rId3"/>
          <a:stretch>
            <a:fillRect/>
          </a:stretch>
        </p:blipFill>
        <p:spPr>
          <a:xfrm>
            <a:off x="639023" y="1437773"/>
            <a:ext cx="11356833" cy="3133875"/>
          </a:xfrm>
          <a:prstGeom prst="rect">
            <a:avLst/>
          </a:prstGeom>
        </p:spPr>
      </p:pic>
    </p:spTree>
    <p:extLst>
      <p:ext uri="{BB962C8B-B14F-4D97-AF65-F5344CB8AC3E}">
        <p14:creationId xmlns:p14="http://schemas.microsoft.com/office/powerpoint/2010/main" val="26877328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1C97EC-03D5-9B31-D1B3-63DF40A5802D}"/>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讓語言模型「說」出自己的訓練資料</a:t>
            </a:r>
            <a:endParaRPr lang="zh-TW" altLang="en-US" dirty="0"/>
          </a:p>
        </p:txBody>
      </p:sp>
      <p:pic>
        <p:nvPicPr>
          <p:cNvPr id="4" name="圖片 3">
            <a:extLst>
              <a:ext uri="{FF2B5EF4-FFF2-40B4-BE49-F238E27FC236}">
                <a16:creationId xmlns:a16="http://schemas.microsoft.com/office/drawing/2014/main" id="{94335E27-57E4-E07D-6478-EDE885E820AD}"/>
              </a:ext>
            </a:extLst>
          </p:cNvPr>
          <p:cNvPicPr>
            <a:picLocks noChangeAspect="1"/>
          </p:cNvPicPr>
          <p:nvPr/>
        </p:nvPicPr>
        <p:blipFill>
          <a:blip r:embed="rId2"/>
          <a:stretch>
            <a:fillRect/>
          </a:stretch>
        </p:blipFill>
        <p:spPr>
          <a:xfrm>
            <a:off x="3939489" y="2209881"/>
            <a:ext cx="909947" cy="1325563"/>
          </a:xfrm>
          <a:prstGeom prst="rect">
            <a:avLst/>
          </a:prstGeom>
        </p:spPr>
      </p:pic>
      <p:sp>
        <p:nvSpPr>
          <p:cNvPr id="5" name="矩形: 圓角 4">
            <a:extLst>
              <a:ext uri="{FF2B5EF4-FFF2-40B4-BE49-F238E27FC236}">
                <a16:creationId xmlns:a16="http://schemas.microsoft.com/office/drawing/2014/main" id="{B7BA8757-3689-37AC-FE50-7D437AE303D2}"/>
              </a:ext>
            </a:extLst>
          </p:cNvPr>
          <p:cNvSpPr/>
          <p:nvPr/>
        </p:nvSpPr>
        <p:spPr>
          <a:xfrm>
            <a:off x="1238484" y="2789747"/>
            <a:ext cx="1809517"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Input</a:t>
            </a:r>
            <a:endParaRPr lang="zh-TW" altLang="en-US" sz="2400" dirty="0">
              <a:solidFill>
                <a:schemeClr val="tx1"/>
              </a:solidFill>
            </a:endParaRPr>
          </a:p>
        </p:txBody>
      </p:sp>
      <p:sp>
        <p:nvSpPr>
          <p:cNvPr id="6" name="矩形: 圓角 5">
            <a:extLst>
              <a:ext uri="{FF2B5EF4-FFF2-40B4-BE49-F238E27FC236}">
                <a16:creationId xmlns:a16="http://schemas.microsoft.com/office/drawing/2014/main" id="{5AFA9650-E093-519A-73D9-C4D06A4F8CB1}"/>
              </a:ext>
            </a:extLst>
          </p:cNvPr>
          <p:cNvSpPr/>
          <p:nvPr/>
        </p:nvSpPr>
        <p:spPr>
          <a:xfrm>
            <a:off x="5740924" y="2789747"/>
            <a:ext cx="1364883"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Output</a:t>
            </a:r>
            <a:endParaRPr lang="zh-TW" altLang="en-US" sz="2400" dirty="0">
              <a:solidFill>
                <a:schemeClr val="tx1"/>
              </a:solidFill>
            </a:endParaRPr>
          </a:p>
        </p:txBody>
      </p:sp>
      <p:cxnSp>
        <p:nvCxnSpPr>
          <p:cNvPr id="7" name="直線單箭頭接點 6">
            <a:extLst>
              <a:ext uri="{FF2B5EF4-FFF2-40B4-BE49-F238E27FC236}">
                <a16:creationId xmlns:a16="http://schemas.microsoft.com/office/drawing/2014/main" id="{36C1EC34-4626-F036-A573-1D646D42CF94}"/>
              </a:ext>
            </a:extLst>
          </p:cNvPr>
          <p:cNvCxnSpPr>
            <a:cxnSpLocks/>
          </p:cNvCxnSpPr>
          <p:nvPr/>
        </p:nvCxnSpPr>
        <p:spPr>
          <a:xfrm>
            <a:off x="3210738" y="2984828"/>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2E4B7AAD-A8AF-3488-2AF1-BA0B0AA832FA}"/>
              </a:ext>
            </a:extLst>
          </p:cNvPr>
          <p:cNvCxnSpPr>
            <a:cxnSpLocks/>
          </p:cNvCxnSpPr>
          <p:nvPr/>
        </p:nvCxnSpPr>
        <p:spPr>
          <a:xfrm>
            <a:off x="4989673" y="2984828"/>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圖片 8">
            <a:extLst>
              <a:ext uri="{FF2B5EF4-FFF2-40B4-BE49-F238E27FC236}">
                <a16:creationId xmlns:a16="http://schemas.microsoft.com/office/drawing/2014/main" id="{ADCF2CF8-7D3D-AC47-F5DC-45588633D4E3}"/>
              </a:ext>
            </a:extLst>
          </p:cNvPr>
          <p:cNvPicPr>
            <a:picLocks noChangeAspect="1"/>
          </p:cNvPicPr>
          <p:nvPr/>
        </p:nvPicPr>
        <p:blipFill>
          <a:blip r:embed="rId2"/>
          <a:stretch>
            <a:fillRect/>
          </a:stretch>
        </p:blipFill>
        <p:spPr>
          <a:xfrm>
            <a:off x="1238484" y="4329705"/>
            <a:ext cx="909947" cy="1325563"/>
          </a:xfrm>
          <a:prstGeom prst="rect">
            <a:avLst/>
          </a:prstGeom>
        </p:spPr>
      </p:pic>
      <p:sp>
        <p:nvSpPr>
          <p:cNvPr id="11" name="矩形: 圓角 10">
            <a:extLst>
              <a:ext uri="{FF2B5EF4-FFF2-40B4-BE49-F238E27FC236}">
                <a16:creationId xmlns:a16="http://schemas.microsoft.com/office/drawing/2014/main" id="{04F01E2B-DFCB-013D-B31D-150193F3F8C0}"/>
              </a:ext>
            </a:extLst>
          </p:cNvPr>
          <p:cNvSpPr/>
          <p:nvPr/>
        </p:nvSpPr>
        <p:spPr>
          <a:xfrm>
            <a:off x="3039919" y="4909571"/>
            <a:ext cx="1364883" cy="390162"/>
          </a:xfrm>
          <a:prstGeom prst="round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solidFill>
                  <a:schemeClr val="tx1"/>
                </a:solidFill>
              </a:rPr>
              <a:t>Input</a:t>
            </a:r>
            <a:endParaRPr lang="zh-TW" altLang="en-US" sz="2400" dirty="0">
              <a:solidFill>
                <a:schemeClr val="tx1"/>
              </a:solidFill>
            </a:endParaRPr>
          </a:p>
        </p:txBody>
      </p:sp>
      <p:cxnSp>
        <p:nvCxnSpPr>
          <p:cNvPr id="13" name="直線單箭頭接點 12">
            <a:extLst>
              <a:ext uri="{FF2B5EF4-FFF2-40B4-BE49-F238E27FC236}">
                <a16:creationId xmlns:a16="http://schemas.microsoft.com/office/drawing/2014/main" id="{39426FCF-7A5F-258B-0041-3CEE5FDCE044}"/>
              </a:ext>
            </a:extLst>
          </p:cNvPr>
          <p:cNvCxnSpPr>
            <a:cxnSpLocks/>
          </p:cNvCxnSpPr>
          <p:nvPr/>
        </p:nvCxnSpPr>
        <p:spPr>
          <a:xfrm>
            <a:off x="2288668" y="5104652"/>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圓角 13">
            <a:extLst>
              <a:ext uri="{FF2B5EF4-FFF2-40B4-BE49-F238E27FC236}">
                <a16:creationId xmlns:a16="http://schemas.microsoft.com/office/drawing/2014/main" id="{3C526A13-4AEC-E97C-33E3-EC53E3C03416}"/>
              </a:ext>
            </a:extLst>
          </p:cNvPr>
          <p:cNvSpPr/>
          <p:nvPr/>
        </p:nvSpPr>
        <p:spPr>
          <a:xfrm>
            <a:off x="7893284" y="2789747"/>
            <a:ext cx="1809517" cy="390162"/>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Input</a:t>
            </a:r>
            <a:endParaRPr lang="zh-TW" altLang="en-US" sz="2400" dirty="0">
              <a:solidFill>
                <a:schemeClr val="tx1"/>
              </a:solidFill>
            </a:endParaRPr>
          </a:p>
        </p:txBody>
      </p:sp>
      <p:sp>
        <p:nvSpPr>
          <p:cNvPr id="15" name="矩形: 圓角 14">
            <a:extLst>
              <a:ext uri="{FF2B5EF4-FFF2-40B4-BE49-F238E27FC236}">
                <a16:creationId xmlns:a16="http://schemas.microsoft.com/office/drawing/2014/main" id="{4503DA7B-ED6E-347A-5607-FC63946BF4F3}"/>
              </a:ext>
            </a:extLst>
          </p:cNvPr>
          <p:cNvSpPr/>
          <p:nvPr/>
        </p:nvSpPr>
        <p:spPr>
          <a:xfrm>
            <a:off x="9775371" y="2804261"/>
            <a:ext cx="1364883" cy="39016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Output</a:t>
            </a:r>
            <a:endParaRPr lang="zh-TW" altLang="en-US" sz="2400" dirty="0">
              <a:solidFill>
                <a:schemeClr val="tx1"/>
              </a:solidFill>
            </a:endParaRPr>
          </a:p>
        </p:txBody>
      </p:sp>
      <p:pic>
        <p:nvPicPr>
          <p:cNvPr id="16" name="圖片 15">
            <a:extLst>
              <a:ext uri="{FF2B5EF4-FFF2-40B4-BE49-F238E27FC236}">
                <a16:creationId xmlns:a16="http://schemas.microsoft.com/office/drawing/2014/main" id="{F67F325D-C75C-D227-B0CB-7C7E541A9C93}"/>
              </a:ext>
            </a:extLst>
          </p:cNvPr>
          <p:cNvPicPr>
            <a:picLocks noChangeAspect="1"/>
          </p:cNvPicPr>
          <p:nvPr/>
        </p:nvPicPr>
        <p:blipFill>
          <a:blip r:embed="rId2"/>
          <a:stretch>
            <a:fillRect/>
          </a:stretch>
        </p:blipFill>
        <p:spPr>
          <a:xfrm>
            <a:off x="7973936" y="4329705"/>
            <a:ext cx="909947" cy="1325563"/>
          </a:xfrm>
          <a:prstGeom prst="rect">
            <a:avLst/>
          </a:prstGeom>
        </p:spPr>
      </p:pic>
      <p:sp>
        <p:nvSpPr>
          <p:cNvPr id="17" name="矩形: 圓角 16">
            <a:extLst>
              <a:ext uri="{FF2B5EF4-FFF2-40B4-BE49-F238E27FC236}">
                <a16:creationId xmlns:a16="http://schemas.microsoft.com/office/drawing/2014/main" id="{3C7BFB83-9567-FF3D-612A-EDDB14924C95}"/>
              </a:ext>
            </a:extLst>
          </p:cNvPr>
          <p:cNvSpPr/>
          <p:nvPr/>
        </p:nvSpPr>
        <p:spPr>
          <a:xfrm>
            <a:off x="5272931" y="4909571"/>
            <a:ext cx="1809517" cy="390162"/>
          </a:xfrm>
          <a:prstGeom prst="round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solidFill>
                  <a:schemeClr val="tx1"/>
                </a:solidFill>
              </a:rPr>
              <a:t>Input</a:t>
            </a:r>
            <a:endParaRPr lang="zh-TW" altLang="en-US" sz="2400" dirty="0">
              <a:solidFill>
                <a:schemeClr val="tx1"/>
              </a:solidFill>
            </a:endParaRPr>
          </a:p>
        </p:txBody>
      </p:sp>
      <p:sp>
        <p:nvSpPr>
          <p:cNvPr id="18" name="矩形: 圓角 17">
            <a:extLst>
              <a:ext uri="{FF2B5EF4-FFF2-40B4-BE49-F238E27FC236}">
                <a16:creationId xmlns:a16="http://schemas.microsoft.com/office/drawing/2014/main" id="{66B661B9-8D02-78B3-850C-A32FCA7E28B7}"/>
              </a:ext>
            </a:extLst>
          </p:cNvPr>
          <p:cNvSpPr/>
          <p:nvPr/>
        </p:nvSpPr>
        <p:spPr>
          <a:xfrm>
            <a:off x="9775371" y="4909571"/>
            <a:ext cx="1364883" cy="390162"/>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solidFill>
                  <a:schemeClr val="tx1"/>
                </a:solidFill>
              </a:rPr>
              <a:t>Output</a:t>
            </a:r>
            <a:endParaRPr lang="zh-TW" altLang="en-US" sz="2400" dirty="0">
              <a:solidFill>
                <a:schemeClr val="tx1"/>
              </a:solidFill>
            </a:endParaRPr>
          </a:p>
        </p:txBody>
      </p:sp>
      <p:cxnSp>
        <p:nvCxnSpPr>
          <p:cNvPr id="19" name="直線單箭頭接點 18">
            <a:extLst>
              <a:ext uri="{FF2B5EF4-FFF2-40B4-BE49-F238E27FC236}">
                <a16:creationId xmlns:a16="http://schemas.microsoft.com/office/drawing/2014/main" id="{505DEBCE-6808-76B9-8026-FE07891ED68C}"/>
              </a:ext>
            </a:extLst>
          </p:cNvPr>
          <p:cNvCxnSpPr>
            <a:cxnSpLocks/>
          </p:cNvCxnSpPr>
          <p:nvPr/>
        </p:nvCxnSpPr>
        <p:spPr>
          <a:xfrm>
            <a:off x="7245185" y="5104652"/>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1B948E2D-7E09-D597-729B-98568E947DAC}"/>
              </a:ext>
            </a:extLst>
          </p:cNvPr>
          <p:cNvCxnSpPr>
            <a:cxnSpLocks/>
          </p:cNvCxnSpPr>
          <p:nvPr/>
        </p:nvCxnSpPr>
        <p:spPr>
          <a:xfrm>
            <a:off x="9024120" y="5104652"/>
            <a:ext cx="6120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圓角 20">
            <a:extLst>
              <a:ext uri="{FF2B5EF4-FFF2-40B4-BE49-F238E27FC236}">
                <a16:creationId xmlns:a16="http://schemas.microsoft.com/office/drawing/2014/main" id="{2EC1F061-C720-3000-2A66-79F5B39382B2}"/>
              </a:ext>
            </a:extLst>
          </p:cNvPr>
          <p:cNvSpPr/>
          <p:nvPr/>
        </p:nvSpPr>
        <p:spPr>
          <a:xfrm>
            <a:off x="8119361" y="6017450"/>
            <a:ext cx="1809517" cy="390162"/>
          </a:xfrm>
          <a:prstGeom prst="round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solidFill>
                  <a:schemeClr val="tx1"/>
                </a:solidFill>
              </a:rPr>
              <a:t>Input</a:t>
            </a:r>
            <a:endParaRPr lang="zh-TW" altLang="en-US" sz="2400" dirty="0">
              <a:solidFill>
                <a:schemeClr val="tx1"/>
              </a:solidFill>
            </a:endParaRPr>
          </a:p>
        </p:txBody>
      </p:sp>
      <p:sp>
        <p:nvSpPr>
          <p:cNvPr id="22" name="矩形: 圓角 21">
            <a:extLst>
              <a:ext uri="{FF2B5EF4-FFF2-40B4-BE49-F238E27FC236}">
                <a16:creationId xmlns:a16="http://schemas.microsoft.com/office/drawing/2014/main" id="{B23CF0DB-6E68-D16C-CD95-7E33D8D43554}"/>
              </a:ext>
            </a:extLst>
          </p:cNvPr>
          <p:cNvSpPr/>
          <p:nvPr/>
        </p:nvSpPr>
        <p:spPr>
          <a:xfrm>
            <a:off x="9988917" y="6017450"/>
            <a:ext cx="1364883" cy="390162"/>
          </a:xfrm>
          <a:prstGeom prst="round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dirty="0">
                <a:solidFill>
                  <a:schemeClr val="tx1"/>
                </a:solidFill>
              </a:rPr>
              <a:t>Output</a:t>
            </a:r>
            <a:endParaRPr lang="zh-TW" altLang="en-US" sz="2400" dirty="0">
              <a:solidFill>
                <a:schemeClr val="tx1"/>
              </a:solidFill>
            </a:endParaRPr>
          </a:p>
        </p:txBody>
      </p:sp>
      <p:sp>
        <p:nvSpPr>
          <p:cNvPr id="23" name="文字方塊 22">
            <a:extLst>
              <a:ext uri="{FF2B5EF4-FFF2-40B4-BE49-F238E27FC236}">
                <a16:creationId xmlns:a16="http://schemas.microsoft.com/office/drawing/2014/main" id="{6A0A26FB-86F4-4933-0109-833E43E1E101}"/>
              </a:ext>
            </a:extLst>
          </p:cNvPr>
          <p:cNvSpPr txBox="1"/>
          <p:nvPr/>
        </p:nvSpPr>
        <p:spPr>
          <a:xfrm>
            <a:off x="838200" y="1699294"/>
            <a:ext cx="7618335"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人準備一些問題，用 </a:t>
            </a:r>
            <a:r>
              <a:rPr lang="en-US" altLang="zh-TW" sz="2400" dirty="0">
                <a:latin typeface="微軟正黑體" panose="020B0604030504040204" pitchFamily="34" charset="-120"/>
                <a:ea typeface="微軟正黑體" panose="020B0604030504040204" pitchFamily="34" charset="-120"/>
              </a:rPr>
              <a:t>Foundation Model </a:t>
            </a:r>
            <a:r>
              <a:rPr lang="zh-TW" altLang="en-US" sz="2400" dirty="0">
                <a:latin typeface="微軟正黑體" panose="020B0604030504040204" pitchFamily="34" charset="-120"/>
                <a:ea typeface="微軟正黑體" panose="020B0604030504040204" pitchFamily="34" charset="-120"/>
              </a:rPr>
              <a:t>自己的答案</a:t>
            </a:r>
          </a:p>
        </p:txBody>
      </p:sp>
      <p:sp>
        <p:nvSpPr>
          <p:cNvPr id="24" name="文字方塊 23">
            <a:extLst>
              <a:ext uri="{FF2B5EF4-FFF2-40B4-BE49-F238E27FC236}">
                <a16:creationId xmlns:a16="http://schemas.microsoft.com/office/drawing/2014/main" id="{B0A1E9FF-21F4-B2B3-FC4B-CC049DDFAC8E}"/>
              </a:ext>
            </a:extLst>
          </p:cNvPr>
          <p:cNvSpPr txBox="1"/>
          <p:nvPr/>
        </p:nvSpPr>
        <p:spPr>
          <a:xfrm>
            <a:off x="838200" y="3852890"/>
            <a:ext cx="7618335"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Foundation Model </a:t>
            </a:r>
            <a:r>
              <a:rPr lang="zh-TW" altLang="en-US" sz="2400" dirty="0">
                <a:latin typeface="微軟正黑體" panose="020B0604030504040204" pitchFamily="34" charset="-120"/>
                <a:ea typeface="微軟正黑體" panose="020B0604030504040204" pitchFamily="34" charset="-120"/>
              </a:rPr>
              <a:t>自問自答</a:t>
            </a:r>
          </a:p>
        </p:txBody>
      </p:sp>
      <p:sp>
        <p:nvSpPr>
          <p:cNvPr id="25" name="文字方塊 24">
            <a:extLst>
              <a:ext uri="{FF2B5EF4-FFF2-40B4-BE49-F238E27FC236}">
                <a16:creationId xmlns:a16="http://schemas.microsoft.com/office/drawing/2014/main" id="{31707F23-5E9B-0553-53D0-AF699E33DA2B}"/>
              </a:ext>
            </a:extLst>
          </p:cNvPr>
          <p:cNvSpPr txBox="1"/>
          <p:nvPr/>
        </p:nvSpPr>
        <p:spPr>
          <a:xfrm>
            <a:off x="5581146" y="5973781"/>
            <a:ext cx="2478176" cy="461665"/>
          </a:xfrm>
          <a:prstGeom prst="rect">
            <a:avLst/>
          </a:prstGeom>
          <a:noFill/>
        </p:spPr>
        <p:txBody>
          <a:bodyPr wrap="square" rtlCol="0">
            <a:spAutoFit/>
          </a:bodyPr>
          <a:lstStyle/>
          <a:p>
            <a:pPr algn="r"/>
            <a:r>
              <a:rPr lang="en-US" altLang="zh-TW" sz="2400" dirty="0">
                <a:latin typeface="微軟正黑體" panose="020B0604030504040204" pitchFamily="34" charset="-120"/>
                <a:ea typeface="微軟正黑體" panose="020B0604030504040204" pitchFamily="34" charset="-120"/>
              </a:rPr>
              <a:t>Training data:</a:t>
            </a:r>
            <a:endParaRPr lang="zh-TW" altLang="en-US" sz="2400" dirty="0">
              <a:latin typeface="微軟正黑體" panose="020B0604030504040204" pitchFamily="34" charset="-120"/>
              <a:ea typeface="微軟正黑體" panose="020B0604030504040204" pitchFamily="34" charset="-120"/>
            </a:endParaRPr>
          </a:p>
        </p:txBody>
      </p:sp>
      <p:sp>
        <p:nvSpPr>
          <p:cNvPr id="26" name="文字方塊 25">
            <a:extLst>
              <a:ext uri="{FF2B5EF4-FFF2-40B4-BE49-F238E27FC236}">
                <a16:creationId xmlns:a16="http://schemas.microsoft.com/office/drawing/2014/main" id="{57D3C581-378E-1202-1B58-4879FB81FFBD}"/>
              </a:ext>
            </a:extLst>
          </p:cNvPr>
          <p:cNvSpPr txBox="1"/>
          <p:nvPr/>
        </p:nvSpPr>
        <p:spPr>
          <a:xfrm>
            <a:off x="7450702" y="2283653"/>
            <a:ext cx="2478176" cy="461665"/>
          </a:xfrm>
          <a:prstGeom prst="rect">
            <a:avLst/>
          </a:prstGeom>
          <a:noFill/>
        </p:spPr>
        <p:txBody>
          <a:bodyPr wrap="square" rtlCol="0">
            <a:spAutoFit/>
          </a:bodyPr>
          <a:lstStyle/>
          <a:p>
            <a:pPr algn="r"/>
            <a:r>
              <a:rPr lang="en-US" altLang="zh-TW" sz="2400" dirty="0">
                <a:latin typeface="微軟正黑體" panose="020B0604030504040204" pitchFamily="34" charset="-120"/>
                <a:ea typeface="微軟正黑體" panose="020B0604030504040204" pitchFamily="34" charset="-120"/>
              </a:rPr>
              <a:t>Training data:</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041859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4" grpId="0" animBg="1"/>
      <p:bldP spid="15" grpId="0" animBg="1"/>
      <p:bldP spid="17" grpId="0" animBg="1"/>
      <p:bldP spid="18" grpId="0" animBg="1"/>
      <p:bldP spid="21" grpId="0" animBg="1"/>
      <p:bldP spid="22" grpId="0" animBg="1"/>
      <p:bldP spid="25"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7EFA8-89F6-50D6-9186-53AC8231B15E}"/>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9D4753D9-125D-A0FF-8FE0-2C70532A0A6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實際案例：修改 </a:t>
            </a:r>
            <a:r>
              <a:rPr lang="en-US" altLang="zh-TW" dirty="0">
                <a:latin typeface="微軟正黑體" panose="020B0604030504040204" pitchFamily="34" charset="-120"/>
                <a:ea typeface="微軟正黑體" panose="020B0604030504040204" pitchFamily="34" charset="-120"/>
              </a:rPr>
              <a:t>ChatGPT</a:t>
            </a:r>
            <a:r>
              <a:rPr lang="zh-TW" altLang="en-US" dirty="0">
                <a:latin typeface="微軟正黑體" panose="020B0604030504040204" pitchFamily="34" charset="-120"/>
                <a:ea typeface="微軟正黑體" panose="020B0604030504040204" pitchFamily="34" charset="-120"/>
              </a:rPr>
              <a:t> 單一知識</a:t>
            </a:r>
            <a:endParaRPr lang="zh-TW" altLang="en-US" dirty="0"/>
          </a:p>
        </p:txBody>
      </p:sp>
      <p:sp>
        <p:nvSpPr>
          <p:cNvPr id="3" name="內容版面配置區 2">
            <a:extLst>
              <a:ext uri="{FF2B5EF4-FFF2-40B4-BE49-F238E27FC236}">
                <a16:creationId xmlns:a16="http://schemas.microsoft.com/office/drawing/2014/main" id="{E89378C3-0FE2-0754-6C6C-80D1E0561B78}"/>
              </a:ext>
            </a:extLst>
          </p:cNvPr>
          <p:cNvSpPr>
            <a:spLocks noGrp="1"/>
          </p:cNvSpPr>
          <p:nvPr>
            <p:ph idx="1"/>
          </p:nvPr>
        </p:nvSpPr>
        <p:spPr>
          <a:xfrm>
            <a:off x="838200" y="1825625"/>
            <a:ext cx="10515600" cy="4351338"/>
          </a:xfrm>
        </p:spPr>
        <p:txBody>
          <a:bodyPr/>
          <a:lstStyle/>
          <a:p>
            <a:r>
              <a:rPr lang="zh-TW" altLang="en-US" dirty="0">
                <a:latin typeface="微軟正黑體" panose="020B0604030504040204" pitchFamily="34" charset="-120"/>
                <a:ea typeface="微軟正黑體" panose="020B0604030504040204" pitchFamily="34" charset="-120"/>
              </a:rPr>
              <a:t>額外的訓練資料用模型自己生成的資料 </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617922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3917E1-D445-435E-83D0-0E0E0E78E896}"/>
              </a:ext>
            </a:extLst>
          </p:cNvPr>
          <p:cNvSpPr>
            <a:spLocks noGrp="1"/>
          </p:cNvSpPr>
          <p:nvPr>
            <p:ph type="title"/>
          </p:nvPr>
        </p:nvSpPr>
        <p:spPr/>
        <p:txBody>
          <a:bodyPr/>
          <a:lstStyle/>
          <a:p>
            <a:r>
              <a:rPr lang="en-US" altLang="zh-TW" dirty="0"/>
              <a:t>More about data</a:t>
            </a:r>
            <a:endParaRPr lang="zh-TW" altLang="en-US" dirty="0"/>
          </a:p>
        </p:txBody>
      </p:sp>
      <p:sp>
        <p:nvSpPr>
          <p:cNvPr id="3" name="內容版面配置區 2">
            <a:extLst>
              <a:ext uri="{FF2B5EF4-FFF2-40B4-BE49-F238E27FC236}">
                <a16:creationId xmlns:a16="http://schemas.microsoft.com/office/drawing/2014/main" id="{7073B829-76BF-152A-B54E-7C22A54F20B5}"/>
              </a:ext>
            </a:extLst>
          </p:cNvPr>
          <p:cNvSpPr>
            <a:spLocks noGrp="1"/>
          </p:cNvSpPr>
          <p:nvPr>
            <p:ph idx="1"/>
          </p:nvPr>
        </p:nvSpPr>
        <p:spPr>
          <a:xfrm>
            <a:off x="838200" y="1825625"/>
            <a:ext cx="10515600" cy="4667250"/>
          </a:xfrm>
        </p:spPr>
        <p:txBody>
          <a:bodyPr>
            <a:normAutofit/>
          </a:bodyPr>
          <a:lstStyle/>
          <a:p>
            <a:r>
              <a:rPr lang="en-US" altLang="zh-TW" sz="2400" dirty="0"/>
              <a:t>Paraphrasing: Self-Distillation Bridges Distribution Gap in Language Model Fine-Tuning</a:t>
            </a:r>
          </a:p>
          <a:p>
            <a:pPr lvl="1"/>
            <a:r>
              <a:rPr lang="en-US" altLang="zh-TW" sz="1800" dirty="0"/>
              <a:t>https://arxiv.org/abs/2402.13669</a:t>
            </a:r>
          </a:p>
          <a:p>
            <a:r>
              <a:rPr lang="en-US" altLang="zh-TW" sz="2400" dirty="0"/>
              <a:t>I Learn Better If You Speak My Language: Understanding the Superior Performance of Fine-Tuning Large Language Models with LLM-Generated Responses</a:t>
            </a:r>
          </a:p>
          <a:p>
            <a:pPr lvl="1"/>
            <a:r>
              <a:rPr lang="en-US" altLang="zh-TW" sz="1800" dirty="0"/>
              <a:t>https://arxiv.org/abs/2402.11192</a:t>
            </a:r>
          </a:p>
          <a:p>
            <a:r>
              <a:rPr lang="en-US" altLang="zh-TW" sz="2400" dirty="0"/>
              <a:t>Selective Self-Rehearsal: A Fine-Tuning Approach to Improve Generalization in Large Language Models</a:t>
            </a:r>
          </a:p>
          <a:p>
            <a:pPr lvl="1"/>
            <a:r>
              <a:rPr lang="en-US" altLang="zh-TW" sz="1800" dirty="0"/>
              <a:t>https://arxiv.org/abs/2409.04787</a:t>
            </a:r>
          </a:p>
          <a:p>
            <a:r>
              <a:rPr lang="en-US" altLang="zh-TW" sz="2400" dirty="0"/>
              <a:t>Mitigating Forgetting in LLM Fine-Tuning via Low-Perplexity Token Learning</a:t>
            </a:r>
          </a:p>
          <a:p>
            <a:pPr lvl="1"/>
            <a:r>
              <a:rPr lang="en-US" altLang="zh-TW" sz="1800" dirty="0"/>
              <a:t>https://arxiv.org/abs/2501.14315</a:t>
            </a:r>
          </a:p>
          <a:p>
            <a:endParaRPr lang="zh-TW" altLang="en-US" sz="1800" dirty="0"/>
          </a:p>
        </p:txBody>
      </p:sp>
    </p:spTree>
    <p:extLst>
      <p:ext uri="{BB962C8B-B14F-4D97-AF65-F5344CB8AC3E}">
        <p14:creationId xmlns:p14="http://schemas.microsoft.com/office/powerpoint/2010/main" val="7696559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EA893DB3-9542-0578-994C-9893FAF9541E}"/>
              </a:ext>
            </a:extLst>
          </p:cNvPr>
          <p:cNvSpPr>
            <a:spLocks noGrp="1"/>
          </p:cNvSpPr>
          <p:nvPr>
            <p:ph type="ctrTitle"/>
          </p:nvPr>
        </p:nvSpPr>
        <p:spPr>
          <a:xfrm>
            <a:off x="1285241" y="1008993"/>
            <a:ext cx="9231410" cy="3542045"/>
          </a:xfrm>
        </p:spPr>
        <p:txBody>
          <a:bodyPr anchor="b">
            <a:normAutofit/>
          </a:bodyPr>
          <a:lstStyle/>
          <a:p>
            <a:pPr algn="l"/>
            <a:r>
              <a:rPr lang="en-US" altLang="zh-TW" sz="11500"/>
              <a:t>Model Editing</a:t>
            </a:r>
            <a:endParaRPr lang="zh-TW" altLang="en-US" sz="11500"/>
          </a:p>
        </p:txBody>
      </p:sp>
      <p:sp>
        <p:nvSpPr>
          <p:cNvPr id="3" name="副標題 2">
            <a:extLst>
              <a:ext uri="{FF2B5EF4-FFF2-40B4-BE49-F238E27FC236}">
                <a16:creationId xmlns:a16="http://schemas.microsoft.com/office/drawing/2014/main" id="{0B611F74-4353-8B78-0F41-68117EF6D641}"/>
              </a:ext>
            </a:extLst>
          </p:cNvPr>
          <p:cNvSpPr>
            <a:spLocks noGrp="1"/>
          </p:cNvSpPr>
          <p:nvPr>
            <p:ph type="subTitle" idx="1"/>
          </p:nvPr>
        </p:nvSpPr>
        <p:spPr>
          <a:xfrm>
            <a:off x="1285241" y="4582814"/>
            <a:ext cx="7132335" cy="1312657"/>
          </a:xfrm>
        </p:spPr>
        <p:txBody>
          <a:bodyPr anchor="t">
            <a:normAutofit/>
          </a:bodyPr>
          <a:lstStyle/>
          <a:p>
            <a:pPr algn="l"/>
            <a:endParaRPr lang="zh-TW" altLang="en-US"/>
          </a:p>
        </p:txBody>
      </p:sp>
    </p:spTree>
    <p:extLst>
      <p:ext uri="{BB962C8B-B14F-4D97-AF65-F5344CB8AC3E}">
        <p14:creationId xmlns:p14="http://schemas.microsoft.com/office/powerpoint/2010/main" val="42306944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38688-4319-C9A9-92F9-B7FEA5B0647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32AADFC-45C4-9A9F-5AC4-035F70D6156C}"/>
              </a:ext>
            </a:extLst>
          </p:cNvPr>
          <p:cNvSpPr>
            <a:spLocks noGrp="1"/>
          </p:cNvSpPr>
          <p:nvPr>
            <p:ph type="title"/>
          </p:nvPr>
        </p:nvSpPr>
        <p:spPr/>
        <p:txBody>
          <a:bodyPr/>
          <a:lstStyle/>
          <a:p>
            <a:r>
              <a:rPr lang="en-US" altLang="zh-TW" dirty="0"/>
              <a:t>Model Editing </a:t>
            </a:r>
            <a:endParaRPr lang="zh-TW" altLang="en-US" dirty="0"/>
          </a:p>
        </p:txBody>
      </p:sp>
      <p:sp>
        <p:nvSpPr>
          <p:cNvPr id="7" name="文字方塊 6">
            <a:extLst>
              <a:ext uri="{FF2B5EF4-FFF2-40B4-BE49-F238E27FC236}">
                <a16:creationId xmlns:a16="http://schemas.microsoft.com/office/drawing/2014/main" id="{8F0BB05F-7A88-7A57-B5F1-8E72877C48E5}"/>
              </a:ext>
            </a:extLst>
          </p:cNvPr>
          <p:cNvSpPr txBox="1"/>
          <p:nvPr/>
        </p:nvSpPr>
        <p:spPr>
          <a:xfrm>
            <a:off x="1544377" y="4972323"/>
            <a:ext cx="42100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Step 1: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找出類神經網路中跟</a:t>
            </a:r>
            <a:r>
              <a:rPr lang="zh-TW" altLang="en-US" sz="2400" dirty="0">
                <a:solidFill>
                  <a:prstClr val="black"/>
                </a:solidFill>
                <a:latin typeface="微軟正黑體" panose="020B0604030504040204" pitchFamily="34" charset="-120"/>
                <a:ea typeface="微軟正黑體" panose="020B0604030504040204" pitchFamily="34" charset="-120"/>
              </a:rPr>
              <a:t>訓練目標</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相關的部分</a:t>
            </a:r>
          </a:p>
        </p:txBody>
      </p:sp>
      <p:sp>
        <p:nvSpPr>
          <p:cNvPr id="8" name="文字方塊 7">
            <a:extLst>
              <a:ext uri="{FF2B5EF4-FFF2-40B4-BE49-F238E27FC236}">
                <a16:creationId xmlns:a16="http://schemas.microsoft.com/office/drawing/2014/main" id="{8CB02C09-7B52-83FB-279A-7FA788E3DC3D}"/>
              </a:ext>
            </a:extLst>
          </p:cNvPr>
          <p:cNvSpPr txBox="1"/>
          <p:nvPr/>
        </p:nvSpPr>
        <p:spPr>
          <a:xfrm>
            <a:off x="6573579" y="5399658"/>
            <a:ext cx="5077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Step 2: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修改</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編輯</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該部分的參數</a:t>
            </a:r>
          </a:p>
        </p:txBody>
      </p:sp>
      <p:pic>
        <p:nvPicPr>
          <p:cNvPr id="10" name="圖片 9">
            <a:extLst>
              <a:ext uri="{FF2B5EF4-FFF2-40B4-BE49-F238E27FC236}">
                <a16:creationId xmlns:a16="http://schemas.microsoft.com/office/drawing/2014/main" id="{FBADFEDC-45BB-1E4C-11F8-DB070C877546}"/>
              </a:ext>
            </a:extLst>
          </p:cNvPr>
          <p:cNvPicPr>
            <a:picLocks noChangeAspect="1"/>
          </p:cNvPicPr>
          <p:nvPr/>
        </p:nvPicPr>
        <p:blipFill>
          <a:blip r:embed="rId2"/>
          <a:stretch>
            <a:fillRect/>
          </a:stretch>
        </p:blipFill>
        <p:spPr>
          <a:xfrm>
            <a:off x="1391977" y="1999235"/>
            <a:ext cx="4210050" cy="2806700"/>
          </a:xfrm>
          <a:prstGeom prst="rect">
            <a:avLst/>
          </a:prstGeom>
        </p:spPr>
      </p:pic>
      <p:pic>
        <p:nvPicPr>
          <p:cNvPr id="13" name="內容版面配置區 4">
            <a:extLst>
              <a:ext uri="{FF2B5EF4-FFF2-40B4-BE49-F238E27FC236}">
                <a16:creationId xmlns:a16="http://schemas.microsoft.com/office/drawing/2014/main" id="{1F33CC45-2513-203F-6019-E843DDBFC060}"/>
              </a:ext>
            </a:extLst>
          </p:cNvPr>
          <p:cNvPicPr>
            <a:picLocks noGrp="1" noChangeAspect="1"/>
          </p:cNvPicPr>
          <p:nvPr>
            <p:ph idx="1"/>
          </p:nvPr>
        </p:nvPicPr>
        <p:blipFill>
          <a:blip r:embed="rId3"/>
          <a:stretch>
            <a:fillRect/>
          </a:stretch>
        </p:blipFill>
        <p:spPr>
          <a:xfrm>
            <a:off x="6745030" y="2010936"/>
            <a:ext cx="3333748" cy="3333748"/>
          </a:xfrm>
        </p:spPr>
      </p:pic>
    </p:spTree>
    <p:extLst>
      <p:ext uri="{BB962C8B-B14F-4D97-AF65-F5344CB8AC3E}">
        <p14:creationId xmlns:p14="http://schemas.microsoft.com/office/powerpoint/2010/main" val="22986854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C95A-CD5E-805C-A904-37CC471A0A47}"/>
            </a:ext>
          </a:extLst>
        </p:cNvPr>
        <p:cNvGrpSpPr/>
        <p:nvPr/>
      </p:nvGrpSpPr>
      <p:grpSpPr>
        <a:xfrm>
          <a:off x="0" y="0"/>
          <a:ext cx="0" cy="0"/>
          <a:chOff x="0" y="0"/>
          <a:chExt cx="0" cy="0"/>
        </a:xfrm>
      </p:grpSpPr>
      <p:cxnSp>
        <p:nvCxnSpPr>
          <p:cNvPr id="83" name="直線單箭頭接點 82">
            <a:extLst>
              <a:ext uri="{FF2B5EF4-FFF2-40B4-BE49-F238E27FC236}">
                <a16:creationId xmlns:a16="http://schemas.microsoft.com/office/drawing/2014/main" id="{EB42AF13-7D26-54DB-3D01-C3D49FD09524}"/>
              </a:ext>
            </a:extLst>
          </p:cNvPr>
          <p:cNvCxnSpPr>
            <a:cxnSpLocks/>
          </p:cNvCxnSpPr>
          <p:nvPr/>
        </p:nvCxnSpPr>
        <p:spPr>
          <a:xfrm flipV="1">
            <a:off x="10975584" y="745405"/>
            <a:ext cx="0" cy="526901"/>
          </a:xfrm>
          <a:prstGeom prst="straightConnector1">
            <a:avLst/>
          </a:prstGeom>
          <a:noFill/>
          <a:ln w="57150" cap="flat" cmpd="sng" algn="ctr">
            <a:solidFill>
              <a:sysClr val="windowText" lastClr="000000"/>
            </a:solidFill>
            <a:prstDash val="solid"/>
            <a:miter lim="800000"/>
            <a:tailEnd type="triangle"/>
          </a:ln>
          <a:effectLst/>
        </p:spPr>
      </p:cxnSp>
      <p:sp>
        <p:nvSpPr>
          <p:cNvPr id="123" name="矩形: 圓角 122">
            <a:extLst>
              <a:ext uri="{FF2B5EF4-FFF2-40B4-BE49-F238E27FC236}">
                <a16:creationId xmlns:a16="http://schemas.microsoft.com/office/drawing/2014/main" id="{578B3E6F-14C9-B6B8-7174-C5E4353A5B3C}"/>
              </a:ext>
            </a:extLst>
          </p:cNvPr>
          <p:cNvSpPr/>
          <p:nvPr/>
        </p:nvSpPr>
        <p:spPr>
          <a:xfrm>
            <a:off x="6937007" y="4655634"/>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nvGrpSpPr>
          <p:cNvPr id="182" name="群組 181">
            <a:extLst>
              <a:ext uri="{FF2B5EF4-FFF2-40B4-BE49-F238E27FC236}">
                <a16:creationId xmlns:a16="http://schemas.microsoft.com/office/drawing/2014/main" id="{5539F2F9-888E-9314-8545-5AA0CCBB5034}"/>
              </a:ext>
            </a:extLst>
          </p:cNvPr>
          <p:cNvGrpSpPr/>
          <p:nvPr/>
        </p:nvGrpSpPr>
        <p:grpSpPr>
          <a:xfrm>
            <a:off x="6942922" y="1254696"/>
            <a:ext cx="461665" cy="5069345"/>
            <a:chOff x="1494622" y="1295977"/>
            <a:chExt cx="461665" cy="5069345"/>
          </a:xfrm>
        </p:grpSpPr>
        <p:cxnSp>
          <p:nvCxnSpPr>
            <p:cNvPr id="78" name="直線單箭頭接點 77">
              <a:extLst>
                <a:ext uri="{FF2B5EF4-FFF2-40B4-BE49-F238E27FC236}">
                  <a16:creationId xmlns:a16="http://schemas.microsoft.com/office/drawing/2014/main" id="{B311E6A0-662D-B56B-925E-A12677FC9C34}"/>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84" name="直線單箭頭接點 83">
              <a:extLst>
                <a:ext uri="{FF2B5EF4-FFF2-40B4-BE49-F238E27FC236}">
                  <a16:creationId xmlns:a16="http://schemas.microsoft.com/office/drawing/2014/main" id="{EFD56B9C-9A53-2322-712D-AC445048FD0D}"/>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92" name="直線單箭頭接點 91">
              <a:extLst>
                <a:ext uri="{FF2B5EF4-FFF2-40B4-BE49-F238E27FC236}">
                  <a16:creationId xmlns:a16="http://schemas.microsoft.com/office/drawing/2014/main" id="{7AC50A27-4BA1-6E94-78E1-F89C2716225C}"/>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96" name="矩形: 圓角 95">
              <a:extLst>
                <a:ext uri="{FF2B5EF4-FFF2-40B4-BE49-F238E27FC236}">
                  <a16:creationId xmlns:a16="http://schemas.microsoft.com/office/drawing/2014/main" id="{D9B941D5-F6E8-FEE6-3458-E70EB29050CE}"/>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00" name="直線單箭頭接點 99">
              <a:extLst>
                <a:ext uri="{FF2B5EF4-FFF2-40B4-BE49-F238E27FC236}">
                  <a16:creationId xmlns:a16="http://schemas.microsoft.com/office/drawing/2014/main" id="{3F2BB666-31FC-47C6-C064-78EA89C9BAB3}"/>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15" name="文字方塊 114">
              <a:extLst>
                <a:ext uri="{FF2B5EF4-FFF2-40B4-BE49-F238E27FC236}">
                  <a16:creationId xmlns:a16="http://schemas.microsoft.com/office/drawing/2014/main" id="{7ABBBB9C-B8C9-5634-4F9A-6381E9644AA0}"/>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33" name="矩形: 圓角 132">
              <a:extLst>
                <a:ext uri="{FF2B5EF4-FFF2-40B4-BE49-F238E27FC236}">
                  <a16:creationId xmlns:a16="http://schemas.microsoft.com/office/drawing/2014/main" id="{8C162D75-1B45-7C05-51A0-08CCFC20F59A}"/>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37" name="直線單箭頭接點 136">
              <a:extLst>
                <a:ext uri="{FF2B5EF4-FFF2-40B4-BE49-F238E27FC236}">
                  <a16:creationId xmlns:a16="http://schemas.microsoft.com/office/drawing/2014/main" id="{A44E8784-76D8-546F-0B54-E35061450E90}"/>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42" name="直線單箭頭接點 141">
              <a:extLst>
                <a:ext uri="{FF2B5EF4-FFF2-40B4-BE49-F238E27FC236}">
                  <a16:creationId xmlns:a16="http://schemas.microsoft.com/office/drawing/2014/main" id="{E63EC5A9-F9B7-B2A5-1206-D6F0CEA25185}"/>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46" name="矩形: 圓角 145">
              <a:extLst>
                <a:ext uri="{FF2B5EF4-FFF2-40B4-BE49-F238E27FC236}">
                  <a16:creationId xmlns:a16="http://schemas.microsoft.com/office/drawing/2014/main" id="{E410B84F-B615-1727-B547-49DC95B3F4EE}"/>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83" name="群組 182">
            <a:extLst>
              <a:ext uri="{FF2B5EF4-FFF2-40B4-BE49-F238E27FC236}">
                <a16:creationId xmlns:a16="http://schemas.microsoft.com/office/drawing/2014/main" id="{05D451C9-BED1-75FB-DC16-18F3004EAC76}"/>
              </a:ext>
            </a:extLst>
          </p:cNvPr>
          <p:cNvGrpSpPr/>
          <p:nvPr/>
        </p:nvGrpSpPr>
        <p:grpSpPr>
          <a:xfrm>
            <a:off x="7690295" y="1254696"/>
            <a:ext cx="461665" cy="5069345"/>
            <a:chOff x="1494622" y="1295977"/>
            <a:chExt cx="461665" cy="5069345"/>
          </a:xfrm>
        </p:grpSpPr>
        <p:cxnSp>
          <p:nvCxnSpPr>
            <p:cNvPr id="184" name="直線單箭頭接點 183">
              <a:extLst>
                <a:ext uri="{FF2B5EF4-FFF2-40B4-BE49-F238E27FC236}">
                  <a16:creationId xmlns:a16="http://schemas.microsoft.com/office/drawing/2014/main" id="{9B4A44C1-4BFC-04CE-5E21-BBE41DFE6CFA}"/>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85" name="直線單箭頭接點 184">
              <a:extLst>
                <a:ext uri="{FF2B5EF4-FFF2-40B4-BE49-F238E27FC236}">
                  <a16:creationId xmlns:a16="http://schemas.microsoft.com/office/drawing/2014/main" id="{5C38EF83-A59A-F095-EBE6-ABD18263294F}"/>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186" name="直線單箭頭接點 185">
              <a:extLst>
                <a:ext uri="{FF2B5EF4-FFF2-40B4-BE49-F238E27FC236}">
                  <a16:creationId xmlns:a16="http://schemas.microsoft.com/office/drawing/2014/main" id="{DBC1A2F1-78A6-9007-40D0-DAE7D9EB2BC4}"/>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87" name="矩形: 圓角 186">
              <a:extLst>
                <a:ext uri="{FF2B5EF4-FFF2-40B4-BE49-F238E27FC236}">
                  <a16:creationId xmlns:a16="http://schemas.microsoft.com/office/drawing/2014/main" id="{8048512E-1809-57ED-071C-7F75311DE04F}"/>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88" name="直線單箭頭接點 187">
              <a:extLst>
                <a:ext uri="{FF2B5EF4-FFF2-40B4-BE49-F238E27FC236}">
                  <a16:creationId xmlns:a16="http://schemas.microsoft.com/office/drawing/2014/main" id="{B515C60A-9EB3-3EA3-F40D-CA0108577475}"/>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89" name="文字方塊 188">
              <a:extLst>
                <a:ext uri="{FF2B5EF4-FFF2-40B4-BE49-F238E27FC236}">
                  <a16:creationId xmlns:a16="http://schemas.microsoft.com/office/drawing/2014/main" id="{049223EB-C3A5-38EF-B56E-BB1F12424E37}"/>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90" name="矩形: 圓角 189">
              <a:extLst>
                <a:ext uri="{FF2B5EF4-FFF2-40B4-BE49-F238E27FC236}">
                  <a16:creationId xmlns:a16="http://schemas.microsoft.com/office/drawing/2014/main" id="{6F81E426-E4C2-D963-CE1B-5C31D66ED69D}"/>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91" name="直線單箭頭接點 190">
              <a:extLst>
                <a:ext uri="{FF2B5EF4-FFF2-40B4-BE49-F238E27FC236}">
                  <a16:creationId xmlns:a16="http://schemas.microsoft.com/office/drawing/2014/main" id="{36BDF735-A00F-01E1-19CF-E01AB8F769AE}"/>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92" name="直線單箭頭接點 191">
              <a:extLst>
                <a:ext uri="{FF2B5EF4-FFF2-40B4-BE49-F238E27FC236}">
                  <a16:creationId xmlns:a16="http://schemas.microsoft.com/office/drawing/2014/main" id="{F54389F2-1690-8594-F97B-9231C65CEF35}"/>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93" name="矩形: 圓角 192">
              <a:extLst>
                <a:ext uri="{FF2B5EF4-FFF2-40B4-BE49-F238E27FC236}">
                  <a16:creationId xmlns:a16="http://schemas.microsoft.com/office/drawing/2014/main" id="{5A527E0B-A071-9094-FECC-996FDBB64608}"/>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4" name="群組 193">
            <a:extLst>
              <a:ext uri="{FF2B5EF4-FFF2-40B4-BE49-F238E27FC236}">
                <a16:creationId xmlns:a16="http://schemas.microsoft.com/office/drawing/2014/main" id="{C1BE02C0-CAB2-154A-F4DB-EE9977992B65}"/>
              </a:ext>
            </a:extLst>
          </p:cNvPr>
          <p:cNvGrpSpPr/>
          <p:nvPr/>
        </p:nvGrpSpPr>
        <p:grpSpPr>
          <a:xfrm>
            <a:off x="8437668" y="1254696"/>
            <a:ext cx="461665" cy="5069345"/>
            <a:chOff x="1494622" y="1295977"/>
            <a:chExt cx="461665" cy="5069345"/>
          </a:xfrm>
        </p:grpSpPr>
        <p:cxnSp>
          <p:nvCxnSpPr>
            <p:cNvPr id="195" name="直線單箭頭接點 194">
              <a:extLst>
                <a:ext uri="{FF2B5EF4-FFF2-40B4-BE49-F238E27FC236}">
                  <a16:creationId xmlns:a16="http://schemas.microsoft.com/office/drawing/2014/main" id="{45F59FAF-6736-32E4-CDD8-FEA212EB2A18}"/>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96" name="直線單箭頭接點 195">
              <a:extLst>
                <a:ext uri="{FF2B5EF4-FFF2-40B4-BE49-F238E27FC236}">
                  <a16:creationId xmlns:a16="http://schemas.microsoft.com/office/drawing/2014/main" id="{753C36B3-7982-FBF0-6E57-401F53F45364}"/>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197" name="直線單箭頭接點 196">
              <a:extLst>
                <a:ext uri="{FF2B5EF4-FFF2-40B4-BE49-F238E27FC236}">
                  <a16:creationId xmlns:a16="http://schemas.microsoft.com/office/drawing/2014/main" id="{403EA401-A7E0-7148-B1D0-23F6AB3CA109}"/>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98" name="矩形: 圓角 197">
              <a:extLst>
                <a:ext uri="{FF2B5EF4-FFF2-40B4-BE49-F238E27FC236}">
                  <a16:creationId xmlns:a16="http://schemas.microsoft.com/office/drawing/2014/main" id="{071B271B-E67C-9286-2695-89A6D6DD46DD}"/>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99" name="直線單箭頭接點 198">
              <a:extLst>
                <a:ext uri="{FF2B5EF4-FFF2-40B4-BE49-F238E27FC236}">
                  <a16:creationId xmlns:a16="http://schemas.microsoft.com/office/drawing/2014/main" id="{BBB86025-CF07-FD28-586B-2E7500F2ADC9}"/>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00" name="文字方塊 199">
              <a:extLst>
                <a:ext uri="{FF2B5EF4-FFF2-40B4-BE49-F238E27FC236}">
                  <a16:creationId xmlns:a16="http://schemas.microsoft.com/office/drawing/2014/main" id="{9AB5FFFE-0A5E-AEF3-6F90-5AEEA38FA53D}"/>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01" name="矩形: 圓角 200">
              <a:extLst>
                <a:ext uri="{FF2B5EF4-FFF2-40B4-BE49-F238E27FC236}">
                  <a16:creationId xmlns:a16="http://schemas.microsoft.com/office/drawing/2014/main" id="{47C0F440-ABB6-DEAF-3938-EC9B9166E335}"/>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02" name="直線單箭頭接點 201">
              <a:extLst>
                <a:ext uri="{FF2B5EF4-FFF2-40B4-BE49-F238E27FC236}">
                  <a16:creationId xmlns:a16="http://schemas.microsoft.com/office/drawing/2014/main" id="{383F2456-3A56-7B44-FEFB-206AC58406D0}"/>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03" name="直線單箭頭接點 202">
              <a:extLst>
                <a:ext uri="{FF2B5EF4-FFF2-40B4-BE49-F238E27FC236}">
                  <a16:creationId xmlns:a16="http://schemas.microsoft.com/office/drawing/2014/main" id="{3635D231-785A-9770-08CA-4C3A9461F5C3}"/>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04" name="矩形: 圓角 203">
              <a:extLst>
                <a:ext uri="{FF2B5EF4-FFF2-40B4-BE49-F238E27FC236}">
                  <a16:creationId xmlns:a16="http://schemas.microsoft.com/office/drawing/2014/main" id="{6538368B-6E41-1A56-9018-742C17A1B287}"/>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16" name="群組 215">
            <a:extLst>
              <a:ext uri="{FF2B5EF4-FFF2-40B4-BE49-F238E27FC236}">
                <a16:creationId xmlns:a16="http://schemas.microsoft.com/office/drawing/2014/main" id="{ACD6A509-4F03-39B3-AB8D-6897B0E3ECEA}"/>
              </a:ext>
            </a:extLst>
          </p:cNvPr>
          <p:cNvGrpSpPr/>
          <p:nvPr/>
        </p:nvGrpSpPr>
        <p:grpSpPr>
          <a:xfrm>
            <a:off x="9185041" y="1254696"/>
            <a:ext cx="461665" cy="5069345"/>
            <a:chOff x="1494622" y="1295977"/>
            <a:chExt cx="461665" cy="5069345"/>
          </a:xfrm>
        </p:grpSpPr>
        <p:cxnSp>
          <p:nvCxnSpPr>
            <p:cNvPr id="217" name="直線單箭頭接點 216">
              <a:extLst>
                <a:ext uri="{FF2B5EF4-FFF2-40B4-BE49-F238E27FC236}">
                  <a16:creationId xmlns:a16="http://schemas.microsoft.com/office/drawing/2014/main" id="{66084724-540B-92DC-4213-AC8C19DE2F36}"/>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18" name="直線單箭頭接點 217">
              <a:extLst>
                <a:ext uri="{FF2B5EF4-FFF2-40B4-BE49-F238E27FC236}">
                  <a16:creationId xmlns:a16="http://schemas.microsoft.com/office/drawing/2014/main" id="{5DB29F7F-1624-ECFB-0129-D0836049876B}"/>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19" name="直線單箭頭接點 218">
              <a:extLst>
                <a:ext uri="{FF2B5EF4-FFF2-40B4-BE49-F238E27FC236}">
                  <a16:creationId xmlns:a16="http://schemas.microsoft.com/office/drawing/2014/main" id="{385DFC69-5657-FD16-ACE7-90C98327AAA5}"/>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0" name="矩形: 圓角 219">
              <a:extLst>
                <a:ext uri="{FF2B5EF4-FFF2-40B4-BE49-F238E27FC236}">
                  <a16:creationId xmlns:a16="http://schemas.microsoft.com/office/drawing/2014/main" id="{86E499C0-F199-1AC9-5CD1-73B0481E13AF}"/>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21" name="直線單箭頭接點 220">
              <a:extLst>
                <a:ext uri="{FF2B5EF4-FFF2-40B4-BE49-F238E27FC236}">
                  <a16:creationId xmlns:a16="http://schemas.microsoft.com/office/drawing/2014/main" id="{D79872DE-B2BC-DCBB-17FE-17BE621121EA}"/>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2" name="文字方塊 221">
              <a:extLst>
                <a:ext uri="{FF2B5EF4-FFF2-40B4-BE49-F238E27FC236}">
                  <a16:creationId xmlns:a16="http://schemas.microsoft.com/office/drawing/2014/main" id="{EB402A88-D7AC-6C55-8DD7-FEE86E297789}"/>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23" name="矩形: 圓角 222">
              <a:extLst>
                <a:ext uri="{FF2B5EF4-FFF2-40B4-BE49-F238E27FC236}">
                  <a16:creationId xmlns:a16="http://schemas.microsoft.com/office/drawing/2014/main" id="{61A44061-DB74-7120-60F4-F6BEF6484151}"/>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24" name="直線單箭頭接點 223">
              <a:extLst>
                <a:ext uri="{FF2B5EF4-FFF2-40B4-BE49-F238E27FC236}">
                  <a16:creationId xmlns:a16="http://schemas.microsoft.com/office/drawing/2014/main" id="{4DC31DC0-CB87-DDDE-B7DE-0ACCE636D71D}"/>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25" name="直線單箭頭接點 224">
              <a:extLst>
                <a:ext uri="{FF2B5EF4-FFF2-40B4-BE49-F238E27FC236}">
                  <a16:creationId xmlns:a16="http://schemas.microsoft.com/office/drawing/2014/main" id="{1B28F30D-67D6-5919-B3F5-4BACCBD4C743}"/>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6" name="矩形: 圓角 225">
              <a:extLst>
                <a:ext uri="{FF2B5EF4-FFF2-40B4-BE49-F238E27FC236}">
                  <a16:creationId xmlns:a16="http://schemas.microsoft.com/office/drawing/2014/main" id="{1A760FB8-B2D9-107D-14B3-CA257E59C552}"/>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27" name="群組 226">
            <a:extLst>
              <a:ext uri="{FF2B5EF4-FFF2-40B4-BE49-F238E27FC236}">
                <a16:creationId xmlns:a16="http://schemas.microsoft.com/office/drawing/2014/main" id="{F20B77BC-9142-F2D4-C7C5-C283926807AF}"/>
              </a:ext>
            </a:extLst>
          </p:cNvPr>
          <p:cNvGrpSpPr/>
          <p:nvPr/>
        </p:nvGrpSpPr>
        <p:grpSpPr>
          <a:xfrm>
            <a:off x="9932414" y="1254696"/>
            <a:ext cx="461665" cy="5069345"/>
            <a:chOff x="1494622" y="1295977"/>
            <a:chExt cx="461665" cy="5069345"/>
          </a:xfrm>
        </p:grpSpPr>
        <p:cxnSp>
          <p:nvCxnSpPr>
            <p:cNvPr id="228" name="直線單箭頭接點 227">
              <a:extLst>
                <a:ext uri="{FF2B5EF4-FFF2-40B4-BE49-F238E27FC236}">
                  <a16:creationId xmlns:a16="http://schemas.microsoft.com/office/drawing/2014/main" id="{005DF352-488F-C3FB-BDD8-267D6C8E515C}"/>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29" name="直線單箭頭接點 228">
              <a:extLst>
                <a:ext uri="{FF2B5EF4-FFF2-40B4-BE49-F238E27FC236}">
                  <a16:creationId xmlns:a16="http://schemas.microsoft.com/office/drawing/2014/main" id="{0B4159DE-C517-CD31-0923-3E53B375A9DE}"/>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30" name="直線單箭頭接點 229">
              <a:extLst>
                <a:ext uri="{FF2B5EF4-FFF2-40B4-BE49-F238E27FC236}">
                  <a16:creationId xmlns:a16="http://schemas.microsoft.com/office/drawing/2014/main" id="{12978960-7380-EB56-5EEC-9AD5B1B1BC82}"/>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1" name="矩形: 圓角 230">
              <a:extLst>
                <a:ext uri="{FF2B5EF4-FFF2-40B4-BE49-F238E27FC236}">
                  <a16:creationId xmlns:a16="http://schemas.microsoft.com/office/drawing/2014/main" id="{18F89F29-C646-4B8E-9313-F89AF7921AB3}"/>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32" name="直線單箭頭接點 231">
              <a:extLst>
                <a:ext uri="{FF2B5EF4-FFF2-40B4-BE49-F238E27FC236}">
                  <a16:creationId xmlns:a16="http://schemas.microsoft.com/office/drawing/2014/main" id="{E6C3251A-B269-37FF-4D43-FE30D1A77F35}"/>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3" name="文字方塊 232">
              <a:extLst>
                <a:ext uri="{FF2B5EF4-FFF2-40B4-BE49-F238E27FC236}">
                  <a16:creationId xmlns:a16="http://schemas.microsoft.com/office/drawing/2014/main" id="{91C2F79F-6786-6D7F-A2D1-7E29792CEA4A}"/>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4" name="矩形: 圓角 233">
              <a:extLst>
                <a:ext uri="{FF2B5EF4-FFF2-40B4-BE49-F238E27FC236}">
                  <a16:creationId xmlns:a16="http://schemas.microsoft.com/office/drawing/2014/main" id="{108D0752-BFB2-08D2-9A55-E07893D007F3}"/>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35" name="直線單箭頭接點 234">
              <a:extLst>
                <a:ext uri="{FF2B5EF4-FFF2-40B4-BE49-F238E27FC236}">
                  <a16:creationId xmlns:a16="http://schemas.microsoft.com/office/drawing/2014/main" id="{9035A0DF-5470-B37D-D372-45084DAB57A2}"/>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36" name="直線單箭頭接點 235">
              <a:extLst>
                <a:ext uri="{FF2B5EF4-FFF2-40B4-BE49-F238E27FC236}">
                  <a16:creationId xmlns:a16="http://schemas.microsoft.com/office/drawing/2014/main" id="{0032E1D8-EA45-31F3-AD4B-B8BB997E839C}"/>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7" name="矩形: 圓角 236">
              <a:extLst>
                <a:ext uri="{FF2B5EF4-FFF2-40B4-BE49-F238E27FC236}">
                  <a16:creationId xmlns:a16="http://schemas.microsoft.com/office/drawing/2014/main" id="{6F1F6149-8637-3E70-6FC4-1F83AC0F134E}"/>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38" name="群組 237">
            <a:extLst>
              <a:ext uri="{FF2B5EF4-FFF2-40B4-BE49-F238E27FC236}">
                <a16:creationId xmlns:a16="http://schemas.microsoft.com/office/drawing/2014/main" id="{F9680D23-128E-2257-B207-5532F42B03E2}"/>
              </a:ext>
            </a:extLst>
          </p:cNvPr>
          <p:cNvGrpSpPr/>
          <p:nvPr/>
        </p:nvGrpSpPr>
        <p:grpSpPr>
          <a:xfrm>
            <a:off x="10679786" y="1254696"/>
            <a:ext cx="461665" cy="5069345"/>
            <a:chOff x="1494622" y="1295977"/>
            <a:chExt cx="461665" cy="5069345"/>
          </a:xfrm>
        </p:grpSpPr>
        <p:cxnSp>
          <p:nvCxnSpPr>
            <p:cNvPr id="239" name="直線單箭頭接點 238">
              <a:extLst>
                <a:ext uri="{FF2B5EF4-FFF2-40B4-BE49-F238E27FC236}">
                  <a16:creationId xmlns:a16="http://schemas.microsoft.com/office/drawing/2014/main" id="{753CFB6C-7708-2DDD-F415-39894A01A3AF}"/>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40" name="直線單箭頭接點 239">
              <a:extLst>
                <a:ext uri="{FF2B5EF4-FFF2-40B4-BE49-F238E27FC236}">
                  <a16:creationId xmlns:a16="http://schemas.microsoft.com/office/drawing/2014/main" id="{B7E21459-BF2F-15D1-1280-59F1D2D09DB4}"/>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41" name="直線單箭頭接點 240">
              <a:extLst>
                <a:ext uri="{FF2B5EF4-FFF2-40B4-BE49-F238E27FC236}">
                  <a16:creationId xmlns:a16="http://schemas.microsoft.com/office/drawing/2014/main" id="{B82BF051-4E13-D398-AEB1-45A42A5F5C36}"/>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2" name="矩形: 圓角 241">
              <a:extLst>
                <a:ext uri="{FF2B5EF4-FFF2-40B4-BE49-F238E27FC236}">
                  <a16:creationId xmlns:a16="http://schemas.microsoft.com/office/drawing/2014/main" id="{740F2CF3-A08F-7FF5-9EC7-80E68BFA2249}"/>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3" name="直線單箭頭接點 242">
              <a:extLst>
                <a:ext uri="{FF2B5EF4-FFF2-40B4-BE49-F238E27FC236}">
                  <a16:creationId xmlns:a16="http://schemas.microsoft.com/office/drawing/2014/main" id="{B3A36178-D379-0467-9A8D-C1B5EB6BE6AC}"/>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4" name="文字方塊 243">
              <a:extLst>
                <a:ext uri="{FF2B5EF4-FFF2-40B4-BE49-F238E27FC236}">
                  <a16:creationId xmlns:a16="http://schemas.microsoft.com/office/drawing/2014/main" id="{07CA2DC1-B106-440C-60DA-C84731E8BE25}"/>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45" name="矩形: 圓角 244">
              <a:extLst>
                <a:ext uri="{FF2B5EF4-FFF2-40B4-BE49-F238E27FC236}">
                  <a16:creationId xmlns:a16="http://schemas.microsoft.com/office/drawing/2014/main" id="{D12C0B0F-6732-2310-F48C-A0A5FB8A8E28}"/>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6" name="直線單箭頭接點 245">
              <a:extLst>
                <a:ext uri="{FF2B5EF4-FFF2-40B4-BE49-F238E27FC236}">
                  <a16:creationId xmlns:a16="http://schemas.microsoft.com/office/drawing/2014/main" id="{31FC9BE2-4165-06C7-C874-D318C3DC24FB}"/>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47" name="直線單箭頭接點 246">
              <a:extLst>
                <a:ext uri="{FF2B5EF4-FFF2-40B4-BE49-F238E27FC236}">
                  <a16:creationId xmlns:a16="http://schemas.microsoft.com/office/drawing/2014/main" id="{9B0DCCFF-CCB1-5F37-3263-5A785A876D18}"/>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8" name="矩形: 圓角 247">
              <a:extLst>
                <a:ext uri="{FF2B5EF4-FFF2-40B4-BE49-F238E27FC236}">
                  <a16:creationId xmlns:a16="http://schemas.microsoft.com/office/drawing/2014/main" id="{F624AAE9-A8F2-DC55-1DA1-955FA2588D4A}"/>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49" name="文字方塊 248">
            <a:extLst>
              <a:ext uri="{FF2B5EF4-FFF2-40B4-BE49-F238E27FC236}">
                <a16:creationId xmlns:a16="http://schemas.microsoft.com/office/drawing/2014/main" id="{35C6B1F9-FFB4-0D71-854C-44083236C95E}"/>
              </a:ext>
            </a:extLst>
          </p:cNvPr>
          <p:cNvSpPr txBox="1"/>
          <p:nvPr/>
        </p:nvSpPr>
        <p:spPr>
          <a:xfrm>
            <a:off x="6787587" y="6373143"/>
            <a:ext cx="900000" cy="380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The </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0" name="文字方塊 249">
            <a:extLst>
              <a:ext uri="{FF2B5EF4-FFF2-40B4-BE49-F238E27FC236}">
                <a16:creationId xmlns:a16="http://schemas.microsoft.com/office/drawing/2014/main" id="{51DC5C44-94EC-6980-8C86-D07DF1CE1F49}"/>
              </a:ext>
            </a:extLst>
          </p:cNvPr>
          <p:cNvSpPr txBox="1"/>
          <p:nvPr/>
        </p:nvSpPr>
        <p:spPr>
          <a:xfrm>
            <a:off x="7499361"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Space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1" name="文字方塊 250">
            <a:extLst>
              <a:ext uri="{FF2B5EF4-FFF2-40B4-BE49-F238E27FC236}">
                <a16:creationId xmlns:a16="http://schemas.microsoft.com/office/drawing/2014/main" id="{398A7B2C-F685-0E39-6F57-3D4D813D090A}"/>
              </a:ext>
            </a:extLst>
          </p:cNvPr>
          <p:cNvSpPr txBox="1"/>
          <p:nvPr/>
        </p:nvSpPr>
        <p:spPr>
          <a:xfrm>
            <a:off x="8311518"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Need</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2" name="文字方塊 251">
            <a:extLst>
              <a:ext uri="{FF2B5EF4-FFF2-40B4-BE49-F238E27FC236}">
                <a16:creationId xmlns:a16="http://schemas.microsoft.com/office/drawing/2014/main" id="{E2A1AF5A-0F68-F646-62D2-3F0637589971}"/>
              </a:ext>
            </a:extLst>
          </p:cNvPr>
          <p:cNvSpPr txBox="1"/>
          <p:nvPr/>
        </p:nvSpPr>
        <p:spPr>
          <a:xfrm>
            <a:off x="9023292"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3" name="文字方塊 252">
            <a:extLst>
              <a:ext uri="{FF2B5EF4-FFF2-40B4-BE49-F238E27FC236}">
                <a16:creationId xmlns:a16="http://schemas.microsoft.com/office/drawing/2014/main" id="{0C6E09E2-0DD3-250E-CD3A-85ED280C6C0C}"/>
              </a:ext>
            </a:extLst>
          </p:cNvPr>
          <p:cNvSpPr txBox="1"/>
          <p:nvPr/>
        </p:nvSpPr>
        <p:spPr>
          <a:xfrm>
            <a:off x="9781750"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4" name="文字方塊 253">
            <a:extLst>
              <a:ext uri="{FF2B5EF4-FFF2-40B4-BE49-F238E27FC236}">
                <a16:creationId xmlns:a16="http://schemas.microsoft.com/office/drawing/2014/main" id="{B3E4FCE4-5F42-D952-F902-F6A7E49F65E9}"/>
              </a:ext>
            </a:extLst>
          </p:cNvPr>
          <p:cNvSpPr txBox="1"/>
          <p:nvPr/>
        </p:nvSpPr>
        <p:spPr>
          <a:xfrm>
            <a:off x="10506534"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5" name="矩形: 圓角 254">
            <a:extLst>
              <a:ext uri="{FF2B5EF4-FFF2-40B4-BE49-F238E27FC236}">
                <a16:creationId xmlns:a16="http://schemas.microsoft.com/office/drawing/2014/main" id="{F84297BA-40E5-4CA3-3EF4-39148E338FA0}"/>
              </a:ext>
            </a:extLst>
          </p:cNvPr>
          <p:cNvSpPr/>
          <p:nvPr/>
        </p:nvSpPr>
        <p:spPr>
          <a:xfrm>
            <a:off x="6937007" y="3191368"/>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6" name="矩形: 圓角 255">
            <a:extLst>
              <a:ext uri="{FF2B5EF4-FFF2-40B4-BE49-F238E27FC236}">
                <a16:creationId xmlns:a16="http://schemas.microsoft.com/office/drawing/2014/main" id="{9B7304A3-B542-FC6E-71A1-EFD09D84DB24}"/>
              </a:ext>
            </a:extLst>
          </p:cNvPr>
          <p:cNvSpPr/>
          <p:nvPr/>
        </p:nvSpPr>
        <p:spPr>
          <a:xfrm>
            <a:off x="6937007" y="2082563"/>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EB8DEA86-DE6A-E114-DD24-07EEBDB2BA25}"/>
              </a:ext>
            </a:extLst>
          </p:cNvPr>
          <p:cNvSpPr txBox="1"/>
          <p:nvPr/>
        </p:nvSpPr>
        <p:spPr>
          <a:xfrm>
            <a:off x="10377879" y="349065"/>
            <a:ext cx="1227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Seatle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7" name="直線接點 6">
            <a:extLst>
              <a:ext uri="{FF2B5EF4-FFF2-40B4-BE49-F238E27FC236}">
                <a16:creationId xmlns:a16="http://schemas.microsoft.com/office/drawing/2014/main" id="{C8075D5D-79F1-8BD2-0499-7CFECE518ABE}"/>
              </a:ext>
            </a:extLst>
          </p:cNvPr>
          <p:cNvCxnSpPr>
            <a:cxnSpLocks/>
          </p:cNvCxnSpPr>
          <p:nvPr/>
        </p:nvCxnSpPr>
        <p:spPr>
          <a:xfrm>
            <a:off x="10759316" y="340368"/>
            <a:ext cx="647218" cy="38629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2">
            <a:extLst>
              <a:ext uri="{FF2B5EF4-FFF2-40B4-BE49-F238E27FC236}">
                <a16:creationId xmlns:a16="http://schemas.microsoft.com/office/drawing/2014/main" id="{CAB93D39-AA59-B108-0B23-0EB882ED4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277" y="4792339"/>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單箭頭接點 7">
            <a:extLst>
              <a:ext uri="{FF2B5EF4-FFF2-40B4-BE49-F238E27FC236}">
                <a16:creationId xmlns:a16="http://schemas.microsoft.com/office/drawing/2014/main" id="{5E5868A7-0A24-CB48-F276-E43688B6439F}"/>
              </a:ext>
            </a:extLst>
          </p:cNvPr>
          <p:cNvCxnSpPr>
            <a:cxnSpLocks/>
          </p:cNvCxnSpPr>
          <p:nvPr/>
        </p:nvCxnSpPr>
        <p:spPr>
          <a:xfrm>
            <a:off x="2838691" y="5401939"/>
            <a:ext cx="716586"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線單箭頭接點 8">
            <a:extLst>
              <a:ext uri="{FF2B5EF4-FFF2-40B4-BE49-F238E27FC236}">
                <a16:creationId xmlns:a16="http://schemas.microsoft.com/office/drawing/2014/main" id="{4988B219-27B8-78D3-5536-17C9F2BDEC2E}"/>
              </a:ext>
            </a:extLst>
          </p:cNvPr>
          <p:cNvCxnSpPr>
            <a:cxnSpLocks/>
          </p:cNvCxnSpPr>
          <p:nvPr/>
        </p:nvCxnSpPr>
        <p:spPr>
          <a:xfrm>
            <a:off x="4856621" y="5401939"/>
            <a:ext cx="769314"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1" name="Picture 2">
            <a:extLst>
              <a:ext uri="{FF2B5EF4-FFF2-40B4-BE49-F238E27FC236}">
                <a16:creationId xmlns:a16="http://schemas.microsoft.com/office/drawing/2014/main" id="{6722E383-1CB2-2B78-9F40-06FDE5954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051" y="2651646"/>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直線單箭頭接點 13">
            <a:extLst>
              <a:ext uri="{FF2B5EF4-FFF2-40B4-BE49-F238E27FC236}">
                <a16:creationId xmlns:a16="http://schemas.microsoft.com/office/drawing/2014/main" id="{22D21C6C-6332-9A73-D1B7-CC16D678B42F}"/>
              </a:ext>
            </a:extLst>
          </p:cNvPr>
          <p:cNvCxnSpPr>
            <a:cxnSpLocks/>
          </p:cNvCxnSpPr>
          <p:nvPr/>
        </p:nvCxnSpPr>
        <p:spPr>
          <a:xfrm>
            <a:off x="2841465" y="3261246"/>
            <a:ext cx="716586"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直線單箭頭接點 14">
            <a:extLst>
              <a:ext uri="{FF2B5EF4-FFF2-40B4-BE49-F238E27FC236}">
                <a16:creationId xmlns:a16="http://schemas.microsoft.com/office/drawing/2014/main" id="{98D05AD7-548B-5357-30D8-59DE2D9BD5F2}"/>
              </a:ext>
            </a:extLst>
          </p:cNvPr>
          <p:cNvCxnSpPr>
            <a:cxnSpLocks/>
          </p:cNvCxnSpPr>
          <p:nvPr/>
        </p:nvCxnSpPr>
        <p:spPr>
          <a:xfrm>
            <a:off x="4859395" y="3261246"/>
            <a:ext cx="769314"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文字方塊 16">
            <a:extLst>
              <a:ext uri="{FF2B5EF4-FFF2-40B4-BE49-F238E27FC236}">
                <a16:creationId xmlns:a16="http://schemas.microsoft.com/office/drawing/2014/main" id="{84276DAA-3BBF-0641-8553-8D06BC6B62FB}"/>
              </a:ext>
            </a:extLst>
          </p:cNvPr>
          <p:cNvSpPr txBox="1"/>
          <p:nvPr/>
        </p:nvSpPr>
        <p:spPr>
          <a:xfrm>
            <a:off x="68732" y="3064107"/>
            <a:ext cx="277273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The Space Needle is in </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8" name="文字方塊 17">
            <a:extLst>
              <a:ext uri="{FF2B5EF4-FFF2-40B4-BE49-F238E27FC236}">
                <a16:creationId xmlns:a16="http://schemas.microsoft.com/office/drawing/2014/main" id="{DBBACA57-DBDC-5EBD-3262-BCB6FFA1ABD0}"/>
              </a:ext>
            </a:extLst>
          </p:cNvPr>
          <p:cNvSpPr txBox="1"/>
          <p:nvPr/>
        </p:nvSpPr>
        <p:spPr>
          <a:xfrm>
            <a:off x="68732" y="5198223"/>
            <a:ext cx="277273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The Space Needle is in </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9" name="文字方塊 18">
            <a:extLst>
              <a:ext uri="{FF2B5EF4-FFF2-40B4-BE49-F238E27FC236}">
                <a16:creationId xmlns:a16="http://schemas.microsoft.com/office/drawing/2014/main" id="{AB128102-4F23-EEB7-105F-8746AA494A78}"/>
              </a:ext>
            </a:extLst>
          </p:cNvPr>
          <p:cNvSpPr txBox="1"/>
          <p:nvPr/>
        </p:nvSpPr>
        <p:spPr>
          <a:xfrm>
            <a:off x="5668626" y="3064107"/>
            <a:ext cx="900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Seattle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04D8C637-BDFC-73E3-0D9B-37EC31B6E54F}"/>
              </a:ext>
            </a:extLst>
          </p:cNvPr>
          <p:cNvSpPr txBox="1"/>
          <p:nvPr/>
        </p:nvSpPr>
        <p:spPr>
          <a:xfrm>
            <a:off x="5628147" y="5217273"/>
            <a:ext cx="900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Taipei</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4454CE2F-F956-14FC-B98B-AFCBBA9E739A}"/>
              </a:ext>
            </a:extLst>
          </p:cNvPr>
          <p:cNvSpPr txBox="1"/>
          <p:nvPr/>
        </p:nvSpPr>
        <p:spPr>
          <a:xfrm>
            <a:off x="9781750" y="357326"/>
            <a:ext cx="1227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Taipei</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0E2F3C04-3428-E05D-A7E8-4E100C6ED178}"/>
              </a:ext>
            </a:extLst>
          </p:cNvPr>
          <p:cNvSpPr/>
          <p:nvPr/>
        </p:nvSpPr>
        <p:spPr>
          <a:xfrm>
            <a:off x="9204056" y="3870846"/>
            <a:ext cx="570232" cy="609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pic>
        <p:nvPicPr>
          <p:cNvPr id="1028" name="Picture 4">
            <a:extLst>
              <a:ext uri="{FF2B5EF4-FFF2-40B4-BE49-F238E27FC236}">
                <a16:creationId xmlns:a16="http://schemas.microsoft.com/office/drawing/2014/main" id="{AE54DB86-7AE2-1AFD-5F1B-D5886169B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1601" y="4037801"/>
            <a:ext cx="968022" cy="968022"/>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B6EA0431-7D7B-8E86-3592-B3E91BA20B29}"/>
              </a:ext>
            </a:extLst>
          </p:cNvPr>
          <p:cNvSpPr txBox="1"/>
          <p:nvPr/>
        </p:nvSpPr>
        <p:spPr>
          <a:xfrm>
            <a:off x="503654" y="219263"/>
            <a:ext cx="6099462" cy="584775"/>
          </a:xfrm>
          <a:prstGeom prst="rect">
            <a:avLst/>
          </a:prstGeom>
          <a:noFill/>
        </p:spPr>
        <p:txBody>
          <a:bodyPr wrap="square">
            <a:spAutoFit/>
          </a:bodyPr>
          <a:lstStyle/>
          <a:p>
            <a:r>
              <a:rPr lang="en-US" altLang="zh-TW" sz="3200" dirty="0"/>
              <a:t>Rank-One Model Editing (ROME)</a:t>
            </a:r>
            <a:endParaRPr lang="zh-TW" altLang="en-US" sz="3200" dirty="0"/>
          </a:p>
        </p:txBody>
      </p:sp>
      <p:sp>
        <p:nvSpPr>
          <p:cNvPr id="13" name="文字方塊 12">
            <a:extLst>
              <a:ext uri="{FF2B5EF4-FFF2-40B4-BE49-F238E27FC236}">
                <a16:creationId xmlns:a16="http://schemas.microsoft.com/office/drawing/2014/main" id="{16CA5CC9-0635-7A99-9959-63B956E75D83}"/>
              </a:ext>
            </a:extLst>
          </p:cNvPr>
          <p:cNvSpPr txBox="1"/>
          <p:nvPr/>
        </p:nvSpPr>
        <p:spPr>
          <a:xfrm>
            <a:off x="533962" y="865561"/>
            <a:ext cx="36290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https://arxiv.org/abs/2202.05262</a:t>
            </a:r>
          </a:p>
        </p:txBody>
      </p:sp>
      <p:pic>
        <p:nvPicPr>
          <p:cNvPr id="16" name="Picture 4">
            <a:extLst>
              <a:ext uri="{FF2B5EF4-FFF2-40B4-BE49-F238E27FC236}">
                <a16:creationId xmlns:a16="http://schemas.microsoft.com/office/drawing/2014/main" id="{3977B8FC-C87B-4387-99F3-9D158CCACF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139102">
            <a:off x="4001877" y="5106261"/>
            <a:ext cx="765827" cy="76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9635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249" grpId="0"/>
      <p:bldP spid="250" grpId="0"/>
      <p:bldP spid="251" grpId="0"/>
      <p:bldP spid="252" grpId="0"/>
      <p:bldP spid="253" grpId="0"/>
      <p:bldP spid="254" grpId="0"/>
      <p:bldP spid="255" grpId="0" animBg="1"/>
      <p:bldP spid="256" grpId="0" animBg="1"/>
      <p:bldP spid="6" grpId="0"/>
      <p:bldP spid="5" grpId="0"/>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直線單箭頭接點 82">
            <a:extLst>
              <a:ext uri="{FF2B5EF4-FFF2-40B4-BE49-F238E27FC236}">
                <a16:creationId xmlns:a16="http://schemas.microsoft.com/office/drawing/2014/main" id="{FFF50DEC-6E86-C6C3-21C9-9B796A85E308}"/>
              </a:ext>
            </a:extLst>
          </p:cNvPr>
          <p:cNvCxnSpPr>
            <a:cxnSpLocks/>
          </p:cNvCxnSpPr>
          <p:nvPr/>
        </p:nvCxnSpPr>
        <p:spPr>
          <a:xfrm flipV="1">
            <a:off x="5184384" y="745405"/>
            <a:ext cx="0" cy="526901"/>
          </a:xfrm>
          <a:prstGeom prst="straightConnector1">
            <a:avLst/>
          </a:prstGeom>
          <a:noFill/>
          <a:ln w="57150" cap="flat" cmpd="sng" algn="ctr">
            <a:solidFill>
              <a:sysClr val="windowText" lastClr="000000"/>
            </a:solidFill>
            <a:prstDash val="solid"/>
            <a:miter lim="800000"/>
            <a:tailEnd type="triangle"/>
          </a:ln>
          <a:effectLst/>
        </p:spPr>
      </p:cxnSp>
      <p:sp>
        <p:nvSpPr>
          <p:cNvPr id="123" name="矩形: 圓角 122">
            <a:extLst>
              <a:ext uri="{FF2B5EF4-FFF2-40B4-BE49-F238E27FC236}">
                <a16:creationId xmlns:a16="http://schemas.microsoft.com/office/drawing/2014/main" id="{4404FE9D-6E01-5BF1-A31E-FD995DC99732}"/>
              </a:ext>
            </a:extLst>
          </p:cNvPr>
          <p:cNvSpPr/>
          <p:nvPr/>
        </p:nvSpPr>
        <p:spPr>
          <a:xfrm>
            <a:off x="1145807" y="4655634"/>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nvGrpSpPr>
          <p:cNvPr id="182" name="群組 181">
            <a:extLst>
              <a:ext uri="{FF2B5EF4-FFF2-40B4-BE49-F238E27FC236}">
                <a16:creationId xmlns:a16="http://schemas.microsoft.com/office/drawing/2014/main" id="{56FACFB4-6DEB-9305-7686-28339D9DF594}"/>
              </a:ext>
            </a:extLst>
          </p:cNvPr>
          <p:cNvGrpSpPr/>
          <p:nvPr/>
        </p:nvGrpSpPr>
        <p:grpSpPr>
          <a:xfrm>
            <a:off x="1151722" y="1254696"/>
            <a:ext cx="461665" cy="5069345"/>
            <a:chOff x="1494622" y="1295977"/>
            <a:chExt cx="461665" cy="5069345"/>
          </a:xfrm>
        </p:grpSpPr>
        <p:cxnSp>
          <p:nvCxnSpPr>
            <p:cNvPr id="78" name="直線單箭頭接點 77">
              <a:extLst>
                <a:ext uri="{FF2B5EF4-FFF2-40B4-BE49-F238E27FC236}">
                  <a16:creationId xmlns:a16="http://schemas.microsoft.com/office/drawing/2014/main" id="{14D8D28B-1B85-ECC5-CFBB-AF533646B0E8}"/>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84" name="直線單箭頭接點 83">
              <a:extLst>
                <a:ext uri="{FF2B5EF4-FFF2-40B4-BE49-F238E27FC236}">
                  <a16:creationId xmlns:a16="http://schemas.microsoft.com/office/drawing/2014/main" id="{D76E3692-4BC3-AAF6-56C7-873AE93EC5C6}"/>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92" name="直線單箭頭接點 91">
              <a:extLst>
                <a:ext uri="{FF2B5EF4-FFF2-40B4-BE49-F238E27FC236}">
                  <a16:creationId xmlns:a16="http://schemas.microsoft.com/office/drawing/2014/main" id="{CE8519F7-392E-F7B1-B032-8E1AC6668546}"/>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96" name="矩形: 圓角 95">
              <a:extLst>
                <a:ext uri="{FF2B5EF4-FFF2-40B4-BE49-F238E27FC236}">
                  <a16:creationId xmlns:a16="http://schemas.microsoft.com/office/drawing/2014/main" id="{C7C6D255-173A-C52B-D908-198E46C0376D}"/>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00" name="直線單箭頭接點 99">
              <a:extLst>
                <a:ext uri="{FF2B5EF4-FFF2-40B4-BE49-F238E27FC236}">
                  <a16:creationId xmlns:a16="http://schemas.microsoft.com/office/drawing/2014/main" id="{1D95646D-3441-612B-2144-0C55DEE4E876}"/>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15" name="文字方塊 114">
              <a:extLst>
                <a:ext uri="{FF2B5EF4-FFF2-40B4-BE49-F238E27FC236}">
                  <a16:creationId xmlns:a16="http://schemas.microsoft.com/office/drawing/2014/main" id="{C3A89336-96E5-C6D5-A332-9D1F3604046B}"/>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33" name="矩形: 圓角 132">
              <a:extLst>
                <a:ext uri="{FF2B5EF4-FFF2-40B4-BE49-F238E27FC236}">
                  <a16:creationId xmlns:a16="http://schemas.microsoft.com/office/drawing/2014/main" id="{B6396193-2019-1C52-D721-5C468BBDE551}"/>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37" name="直線單箭頭接點 136">
              <a:extLst>
                <a:ext uri="{FF2B5EF4-FFF2-40B4-BE49-F238E27FC236}">
                  <a16:creationId xmlns:a16="http://schemas.microsoft.com/office/drawing/2014/main" id="{3FA905C2-E017-71E0-2BA6-5F6492057D50}"/>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42" name="直線單箭頭接點 141">
              <a:extLst>
                <a:ext uri="{FF2B5EF4-FFF2-40B4-BE49-F238E27FC236}">
                  <a16:creationId xmlns:a16="http://schemas.microsoft.com/office/drawing/2014/main" id="{2E6280F7-319A-2881-3F78-0D52C787CEB7}"/>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46" name="矩形: 圓角 145">
              <a:extLst>
                <a:ext uri="{FF2B5EF4-FFF2-40B4-BE49-F238E27FC236}">
                  <a16:creationId xmlns:a16="http://schemas.microsoft.com/office/drawing/2014/main" id="{C12CB42F-4F3C-7D3D-66F5-458A7CBC05A6}"/>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83" name="群組 182">
            <a:extLst>
              <a:ext uri="{FF2B5EF4-FFF2-40B4-BE49-F238E27FC236}">
                <a16:creationId xmlns:a16="http://schemas.microsoft.com/office/drawing/2014/main" id="{39D11D7E-94BF-4D0F-78FD-572FB4B60E04}"/>
              </a:ext>
            </a:extLst>
          </p:cNvPr>
          <p:cNvGrpSpPr/>
          <p:nvPr/>
        </p:nvGrpSpPr>
        <p:grpSpPr>
          <a:xfrm>
            <a:off x="1899095" y="1254696"/>
            <a:ext cx="461665" cy="5069345"/>
            <a:chOff x="1494622" y="1295977"/>
            <a:chExt cx="461665" cy="5069345"/>
          </a:xfrm>
        </p:grpSpPr>
        <p:cxnSp>
          <p:nvCxnSpPr>
            <p:cNvPr id="184" name="直線單箭頭接點 183">
              <a:extLst>
                <a:ext uri="{FF2B5EF4-FFF2-40B4-BE49-F238E27FC236}">
                  <a16:creationId xmlns:a16="http://schemas.microsoft.com/office/drawing/2014/main" id="{0736DCE5-97EE-F9EC-AEF6-66FEADBEFF43}"/>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85" name="直線單箭頭接點 184">
              <a:extLst>
                <a:ext uri="{FF2B5EF4-FFF2-40B4-BE49-F238E27FC236}">
                  <a16:creationId xmlns:a16="http://schemas.microsoft.com/office/drawing/2014/main" id="{46C438A2-6F80-4BF8-3944-3E22BDBF26C8}"/>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186" name="直線單箭頭接點 185">
              <a:extLst>
                <a:ext uri="{FF2B5EF4-FFF2-40B4-BE49-F238E27FC236}">
                  <a16:creationId xmlns:a16="http://schemas.microsoft.com/office/drawing/2014/main" id="{9B20B18F-2471-1C1E-5F0F-E5F4E2379A51}"/>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87" name="矩形: 圓角 186">
              <a:extLst>
                <a:ext uri="{FF2B5EF4-FFF2-40B4-BE49-F238E27FC236}">
                  <a16:creationId xmlns:a16="http://schemas.microsoft.com/office/drawing/2014/main" id="{B05C64FD-D1AD-62F6-5B32-1A32C3AAD802}"/>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88" name="直線單箭頭接點 187">
              <a:extLst>
                <a:ext uri="{FF2B5EF4-FFF2-40B4-BE49-F238E27FC236}">
                  <a16:creationId xmlns:a16="http://schemas.microsoft.com/office/drawing/2014/main" id="{F1C677B6-EE88-56E5-C7FA-8A14B1FED814}"/>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89" name="文字方塊 188">
              <a:extLst>
                <a:ext uri="{FF2B5EF4-FFF2-40B4-BE49-F238E27FC236}">
                  <a16:creationId xmlns:a16="http://schemas.microsoft.com/office/drawing/2014/main" id="{B4F98F0B-9DD6-9D64-4DD1-CEBA9BB3FCF1}"/>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90" name="矩形: 圓角 189">
              <a:extLst>
                <a:ext uri="{FF2B5EF4-FFF2-40B4-BE49-F238E27FC236}">
                  <a16:creationId xmlns:a16="http://schemas.microsoft.com/office/drawing/2014/main" id="{F12AA441-336B-3585-1AA6-E507F0DD301D}"/>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91" name="直線單箭頭接點 190">
              <a:extLst>
                <a:ext uri="{FF2B5EF4-FFF2-40B4-BE49-F238E27FC236}">
                  <a16:creationId xmlns:a16="http://schemas.microsoft.com/office/drawing/2014/main" id="{DA72B9E2-C0E3-03EA-580E-72E62FB96D01}"/>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92" name="直線單箭頭接點 191">
              <a:extLst>
                <a:ext uri="{FF2B5EF4-FFF2-40B4-BE49-F238E27FC236}">
                  <a16:creationId xmlns:a16="http://schemas.microsoft.com/office/drawing/2014/main" id="{073C154D-AD5F-E438-7FA7-AC8EB23C07E0}"/>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93" name="矩形: 圓角 192">
              <a:extLst>
                <a:ext uri="{FF2B5EF4-FFF2-40B4-BE49-F238E27FC236}">
                  <a16:creationId xmlns:a16="http://schemas.microsoft.com/office/drawing/2014/main" id="{F6450B49-49EE-05B9-7043-9C06BAE2FF85}"/>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4" name="群組 193">
            <a:extLst>
              <a:ext uri="{FF2B5EF4-FFF2-40B4-BE49-F238E27FC236}">
                <a16:creationId xmlns:a16="http://schemas.microsoft.com/office/drawing/2014/main" id="{1C1001AB-DF6B-4443-C56F-8E8D8907796F}"/>
              </a:ext>
            </a:extLst>
          </p:cNvPr>
          <p:cNvGrpSpPr/>
          <p:nvPr/>
        </p:nvGrpSpPr>
        <p:grpSpPr>
          <a:xfrm>
            <a:off x="2646468" y="1254696"/>
            <a:ext cx="461665" cy="5069345"/>
            <a:chOff x="1494622" y="1295977"/>
            <a:chExt cx="461665" cy="5069345"/>
          </a:xfrm>
        </p:grpSpPr>
        <p:cxnSp>
          <p:nvCxnSpPr>
            <p:cNvPr id="195" name="直線單箭頭接點 194">
              <a:extLst>
                <a:ext uri="{FF2B5EF4-FFF2-40B4-BE49-F238E27FC236}">
                  <a16:creationId xmlns:a16="http://schemas.microsoft.com/office/drawing/2014/main" id="{6AA5DAD1-F047-56DE-E26F-030F2918F160}"/>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96" name="直線單箭頭接點 195">
              <a:extLst>
                <a:ext uri="{FF2B5EF4-FFF2-40B4-BE49-F238E27FC236}">
                  <a16:creationId xmlns:a16="http://schemas.microsoft.com/office/drawing/2014/main" id="{5383744C-A8D5-792D-6E96-9EA378934229}"/>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197" name="直線單箭頭接點 196">
              <a:extLst>
                <a:ext uri="{FF2B5EF4-FFF2-40B4-BE49-F238E27FC236}">
                  <a16:creationId xmlns:a16="http://schemas.microsoft.com/office/drawing/2014/main" id="{D8808BE3-3898-A244-7DD8-EE0A71FE4FD0}"/>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98" name="矩形: 圓角 197">
              <a:extLst>
                <a:ext uri="{FF2B5EF4-FFF2-40B4-BE49-F238E27FC236}">
                  <a16:creationId xmlns:a16="http://schemas.microsoft.com/office/drawing/2014/main" id="{E7350BB5-D5AC-1D00-3D17-470230CFD086}"/>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99" name="直線單箭頭接點 198">
              <a:extLst>
                <a:ext uri="{FF2B5EF4-FFF2-40B4-BE49-F238E27FC236}">
                  <a16:creationId xmlns:a16="http://schemas.microsoft.com/office/drawing/2014/main" id="{C2F65460-247A-DFD3-AF0F-C999FE16F970}"/>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00" name="文字方塊 199">
              <a:extLst>
                <a:ext uri="{FF2B5EF4-FFF2-40B4-BE49-F238E27FC236}">
                  <a16:creationId xmlns:a16="http://schemas.microsoft.com/office/drawing/2014/main" id="{AC2EC2AF-DCE3-260B-8F5A-3657928F7F18}"/>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01" name="矩形: 圓角 200">
              <a:extLst>
                <a:ext uri="{FF2B5EF4-FFF2-40B4-BE49-F238E27FC236}">
                  <a16:creationId xmlns:a16="http://schemas.microsoft.com/office/drawing/2014/main" id="{354384AC-D218-6EF3-5697-18CE7858C859}"/>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02" name="直線單箭頭接點 201">
              <a:extLst>
                <a:ext uri="{FF2B5EF4-FFF2-40B4-BE49-F238E27FC236}">
                  <a16:creationId xmlns:a16="http://schemas.microsoft.com/office/drawing/2014/main" id="{7C41B6D7-750E-D764-7696-69EA365F0C61}"/>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03" name="直線單箭頭接點 202">
              <a:extLst>
                <a:ext uri="{FF2B5EF4-FFF2-40B4-BE49-F238E27FC236}">
                  <a16:creationId xmlns:a16="http://schemas.microsoft.com/office/drawing/2014/main" id="{2807B530-3220-906D-6B34-CFB91E7B1E89}"/>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04" name="矩形: 圓角 203">
              <a:extLst>
                <a:ext uri="{FF2B5EF4-FFF2-40B4-BE49-F238E27FC236}">
                  <a16:creationId xmlns:a16="http://schemas.microsoft.com/office/drawing/2014/main" id="{707182D7-320A-4F4A-91EA-71749EB137FD}"/>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16" name="群組 215">
            <a:extLst>
              <a:ext uri="{FF2B5EF4-FFF2-40B4-BE49-F238E27FC236}">
                <a16:creationId xmlns:a16="http://schemas.microsoft.com/office/drawing/2014/main" id="{6C9074C3-DDF0-D616-4DB9-4D2DE0C61F8B}"/>
              </a:ext>
            </a:extLst>
          </p:cNvPr>
          <p:cNvGrpSpPr/>
          <p:nvPr/>
        </p:nvGrpSpPr>
        <p:grpSpPr>
          <a:xfrm>
            <a:off x="3393841" y="1254696"/>
            <a:ext cx="461665" cy="5069345"/>
            <a:chOff x="1494622" y="1295977"/>
            <a:chExt cx="461665" cy="5069345"/>
          </a:xfrm>
        </p:grpSpPr>
        <p:cxnSp>
          <p:nvCxnSpPr>
            <p:cNvPr id="217" name="直線單箭頭接點 216">
              <a:extLst>
                <a:ext uri="{FF2B5EF4-FFF2-40B4-BE49-F238E27FC236}">
                  <a16:creationId xmlns:a16="http://schemas.microsoft.com/office/drawing/2014/main" id="{77206131-9025-C262-1AEE-C1D74AD50E59}"/>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18" name="直線單箭頭接點 217">
              <a:extLst>
                <a:ext uri="{FF2B5EF4-FFF2-40B4-BE49-F238E27FC236}">
                  <a16:creationId xmlns:a16="http://schemas.microsoft.com/office/drawing/2014/main" id="{30ED9CA5-2A4D-0F01-3667-AD7A151FEA17}"/>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19" name="直線單箭頭接點 218">
              <a:extLst>
                <a:ext uri="{FF2B5EF4-FFF2-40B4-BE49-F238E27FC236}">
                  <a16:creationId xmlns:a16="http://schemas.microsoft.com/office/drawing/2014/main" id="{454A400E-5E31-25D2-BB0E-FDB48CD74A32}"/>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0" name="矩形: 圓角 219">
              <a:extLst>
                <a:ext uri="{FF2B5EF4-FFF2-40B4-BE49-F238E27FC236}">
                  <a16:creationId xmlns:a16="http://schemas.microsoft.com/office/drawing/2014/main" id="{2379FCD0-EA56-E1A0-CBF5-9831CF127F1C}"/>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21" name="直線單箭頭接點 220">
              <a:extLst>
                <a:ext uri="{FF2B5EF4-FFF2-40B4-BE49-F238E27FC236}">
                  <a16:creationId xmlns:a16="http://schemas.microsoft.com/office/drawing/2014/main" id="{2FA22D0F-3040-8DF2-025D-E16B1E081B35}"/>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2" name="文字方塊 221">
              <a:extLst>
                <a:ext uri="{FF2B5EF4-FFF2-40B4-BE49-F238E27FC236}">
                  <a16:creationId xmlns:a16="http://schemas.microsoft.com/office/drawing/2014/main" id="{13993A4A-12C7-CD6F-B15C-A4FF8AFDB108}"/>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23" name="矩形: 圓角 222">
              <a:extLst>
                <a:ext uri="{FF2B5EF4-FFF2-40B4-BE49-F238E27FC236}">
                  <a16:creationId xmlns:a16="http://schemas.microsoft.com/office/drawing/2014/main" id="{840C58F6-1F46-8B74-3446-437E01F7D268}"/>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24" name="直線單箭頭接點 223">
              <a:extLst>
                <a:ext uri="{FF2B5EF4-FFF2-40B4-BE49-F238E27FC236}">
                  <a16:creationId xmlns:a16="http://schemas.microsoft.com/office/drawing/2014/main" id="{9F43677E-E0FA-0495-C906-91664665FD98}"/>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25" name="直線單箭頭接點 224">
              <a:extLst>
                <a:ext uri="{FF2B5EF4-FFF2-40B4-BE49-F238E27FC236}">
                  <a16:creationId xmlns:a16="http://schemas.microsoft.com/office/drawing/2014/main" id="{67018DD2-948A-A6FF-D910-E6FCCDF057C6}"/>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6" name="矩形: 圓角 225">
              <a:extLst>
                <a:ext uri="{FF2B5EF4-FFF2-40B4-BE49-F238E27FC236}">
                  <a16:creationId xmlns:a16="http://schemas.microsoft.com/office/drawing/2014/main" id="{D42B1EE3-DAB6-1372-E4F3-2671DDD563A2}"/>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27" name="群組 226">
            <a:extLst>
              <a:ext uri="{FF2B5EF4-FFF2-40B4-BE49-F238E27FC236}">
                <a16:creationId xmlns:a16="http://schemas.microsoft.com/office/drawing/2014/main" id="{2987547D-027B-7ED5-43F9-DDE988CC1190}"/>
              </a:ext>
            </a:extLst>
          </p:cNvPr>
          <p:cNvGrpSpPr/>
          <p:nvPr/>
        </p:nvGrpSpPr>
        <p:grpSpPr>
          <a:xfrm>
            <a:off x="4141214" y="1254696"/>
            <a:ext cx="461665" cy="5069345"/>
            <a:chOff x="1494622" y="1295977"/>
            <a:chExt cx="461665" cy="5069345"/>
          </a:xfrm>
        </p:grpSpPr>
        <p:cxnSp>
          <p:nvCxnSpPr>
            <p:cNvPr id="228" name="直線單箭頭接點 227">
              <a:extLst>
                <a:ext uri="{FF2B5EF4-FFF2-40B4-BE49-F238E27FC236}">
                  <a16:creationId xmlns:a16="http://schemas.microsoft.com/office/drawing/2014/main" id="{6113F9A9-2C77-C256-B7AE-647BC1D475D1}"/>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29" name="直線單箭頭接點 228">
              <a:extLst>
                <a:ext uri="{FF2B5EF4-FFF2-40B4-BE49-F238E27FC236}">
                  <a16:creationId xmlns:a16="http://schemas.microsoft.com/office/drawing/2014/main" id="{59613B5B-42B6-EBF1-C756-DEFF46385169}"/>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30" name="直線單箭頭接點 229">
              <a:extLst>
                <a:ext uri="{FF2B5EF4-FFF2-40B4-BE49-F238E27FC236}">
                  <a16:creationId xmlns:a16="http://schemas.microsoft.com/office/drawing/2014/main" id="{06554BBF-C5D8-C0FF-65FF-1FD1AFA951C6}"/>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1" name="矩形: 圓角 230">
              <a:extLst>
                <a:ext uri="{FF2B5EF4-FFF2-40B4-BE49-F238E27FC236}">
                  <a16:creationId xmlns:a16="http://schemas.microsoft.com/office/drawing/2014/main" id="{8F6A4D5B-9D5D-1E10-7038-16E150389D2C}"/>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32" name="直線單箭頭接點 231">
              <a:extLst>
                <a:ext uri="{FF2B5EF4-FFF2-40B4-BE49-F238E27FC236}">
                  <a16:creationId xmlns:a16="http://schemas.microsoft.com/office/drawing/2014/main" id="{4DD53A34-EEA0-0614-C902-A244F8F116AC}"/>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3" name="文字方塊 232">
              <a:extLst>
                <a:ext uri="{FF2B5EF4-FFF2-40B4-BE49-F238E27FC236}">
                  <a16:creationId xmlns:a16="http://schemas.microsoft.com/office/drawing/2014/main" id="{A6426BA9-0B0B-3A0E-2A8B-08DA52B2AD9E}"/>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4" name="矩形: 圓角 233">
              <a:extLst>
                <a:ext uri="{FF2B5EF4-FFF2-40B4-BE49-F238E27FC236}">
                  <a16:creationId xmlns:a16="http://schemas.microsoft.com/office/drawing/2014/main" id="{6B8BD81B-6B5F-BF03-1227-6C345F477157}"/>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35" name="直線單箭頭接點 234">
              <a:extLst>
                <a:ext uri="{FF2B5EF4-FFF2-40B4-BE49-F238E27FC236}">
                  <a16:creationId xmlns:a16="http://schemas.microsoft.com/office/drawing/2014/main" id="{93AE7AE7-CC12-EFC6-F97C-3D87260EBAE8}"/>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36" name="直線單箭頭接點 235">
              <a:extLst>
                <a:ext uri="{FF2B5EF4-FFF2-40B4-BE49-F238E27FC236}">
                  <a16:creationId xmlns:a16="http://schemas.microsoft.com/office/drawing/2014/main" id="{AB51A292-D4C8-F08F-8DA6-3DC356BA5465}"/>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7" name="矩形: 圓角 236">
              <a:extLst>
                <a:ext uri="{FF2B5EF4-FFF2-40B4-BE49-F238E27FC236}">
                  <a16:creationId xmlns:a16="http://schemas.microsoft.com/office/drawing/2014/main" id="{03EC90DE-D8CE-FB61-0B7D-00446E9E2F21}"/>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38" name="群組 237">
            <a:extLst>
              <a:ext uri="{FF2B5EF4-FFF2-40B4-BE49-F238E27FC236}">
                <a16:creationId xmlns:a16="http://schemas.microsoft.com/office/drawing/2014/main" id="{530F84B8-816B-DE7A-253C-8AE0EBCD9E70}"/>
              </a:ext>
            </a:extLst>
          </p:cNvPr>
          <p:cNvGrpSpPr/>
          <p:nvPr/>
        </p:nvGrpSpPr>
        <p:grpSpPr>
          <a:xfrm>
            <a:off x="4888586" y="1254696"/>
            <a:ext cx="461665" cy="5069345"/>
            <a:chOff x="1494622" y="1295977"/>
            <a:chExt cx="461665" cy="5069345"/>
          </a:xfrm>
        </p:grpSpPr>
        <p:cxnSp>
          <p:nvCxnSpPr>
            <p:cNvPr id="239" name="直線單箭頭接點 238">
              <a:extLst>
                <a:ext uri="{FF2B5EF4-FFF2-40B4-BE49-F238E27FC236}">
                  <a16:creationId xmlns:a16="http://schemas.microsoft.com/office/drawing/2014/main" id="{63F8D3D0-5C36-AB6F-F789-38307A8BBA5E}"/>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40" name="直線單箭頭接點 239">
              <a:extLst>
                <a:ext uri="{FF2B5EF4-FFF2-40B4-BE49-F238E27FC236}">
                  <a16:creationId xmlns:a16="http://schemas.microsoft.com/office/drawing/2014/main" id="{C28DD40D-836B-690B-2D14-2514254053F6}"/>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41" name="直線單箭頭接點 240">
              <a:extLst>
                <a:ext uri="{FF2B5EF4-FFF2-40B4-BE49-F238E27FC236}">
                  <a16:creationId xmlns:a16="http://schemas.microsoft.com/office/drawing/2014/main" id="{33C3ACF3-2836-C541-F3DB-9ABA5C7CFCE5}"/>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2" name="矩形: 圓角 241">
              <a:extLst>
                <a:ext uri="{FF2B5EF4-FFF2-40B4-BE49-F238E27FC236}">
                  <a16:creationId xmlns:a16="http://schemas.microsoft.com/office/drawing/2014/main" id="{7319D2F9-996C-6ACF-BCAD-E3AA72C62C64}"/>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3" name="直線單箭頭接點 242">
              <a:extLst>
                <a:ext uri="{FF2B5EF4-FFF2-40B4-BE49-F238E27FC236}">
                  <a16:creationId xmlns:a16="http://schemas.microsoft.com/office/drawing/2014/main" id="{28A402E0-55C4-5CD4-5DC0-1D2ABC18F357}"/>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4" name="文字方塊 243">
              <a:extLst>
                <a:ext uri="{FF2B5EF4-FFF2-40B4-BE49-F238E27FC236}">
                  <a16:creationId xmlns:a16="http://schemas.microsoft.com/office/drawing/2014/main" id="{6D27FC69-3A1D-0F6F-8EE3-27ED58E17A4F}"/>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45" name="矩形: 圓角 244">
              <a:extLst>
                <a:ext uri="{FF2B5EF4-FFF2-40B4-BE49-F238E27FC236}">
                  <a16:creationId xmlns:a16="http://schemas.microsoft.com/office/drawing/2014/main" id="{D45D1622-8469-C9E6-5EBD-4716E838389A}"/>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6" name="直線單箭頭接點 245">
              <a:extLst>
                <a:ext uri="{FF2B5EF4-FFF2-40B4-BE49-F238E27FC236}">
                  <a16:creationId xmlns:a16="http://schemas.microsoft.com/office/drawing/2014/main" id="{736C5574-D724-6EB5-11B1-56E81C2F04AF}"/>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47" name="直線單箭頭接點 246">
              <a:extLst>
                <a:ext uri="{FF2B5EF4-FFF2-40B4-BE49-F238E27FC236}">
                  <a16:creationId xmlns:a16="http://schemas.microsoft.com/office/drawing/2014/main" id="{00BCDF26-84CD-A4B8-A9F3-4324F0DF3C3E}"/>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8" name="矩形: 圓角 247">
              <a:extLst>
                <a:ext uri="{FF2B5EF4-FFF2-40B4-BE49-F238E27FC236}">
                  <a16:creationId xmlns:a16="http://schemas.microsoft.com/office/drawing/2014/main" id="{92CEEB06-77F3-A94C-D305-8A9286061A1D}"/>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49" name="文字方塊 248">
            <a:extLst>
              <a:ext uri="{FF2B5EF4-FFF2-40B4-BE49-F238E27FC236}">
                <a16:creationId xmlns:a16="http://schemas.microsoft.com/office/drawing/2014/main" id="{B9B31C09-8E8D-672B-DC1C-BE7C056E0F46}"/>
              </a:ext>
            </a:extLst>
          </p:cNvPr>
          <p:cNvSpPr txBox="1"/>
          <p:nvPr/>
        </p:nvSpPr>
        <p:spPr>
          <a:xfrm>
            <a:off x="996387" y="6373143"/>
            <a:ext cx="900000" cy="380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The </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0" name="文字方塊 249">
            <a:extLst>
              <a:ext uri="{FF2B5EF4-FFF2-40B4-BE49-F238E27FC236}">
                <a16:creationId xmlns:a16="http://schemas.microsoft.com/office/drawing/2014/main" id="{1B6C61BD-6605-973D-B0F8-1FC9798978A0}"/>
              </a:ext>
            </a:extLst>
          </p:cNvPr>
          <p:cNvSpPr txBox="1"/>
          <p:nvPr/>
        </p:nvSpPr>
        <p:spPr>
          <a:xfrm>
            <a:off x="1708161"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Space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1" name="文字方塊 250">
            <a:extLst>
              <a:ext uri="{FF2B5EF4-FFF2-40B4-BE49-F238E27FC236}">
                <a16:creationId xmlns:a16="http://schemas.microsoft.com/office/drawing/2014/main" id="{094A5C22-0605-8449-31A3-3334F43CB539}"/>
              </a:ext>
            </a:extLst>
          </p:cNvPr>
          <p:cNvSpPr txBox="1"/>
          <p:nvPr/>
        </p:nvSpPr>
        <p:spPr>
          <a:xfrm>
            <a:off x="2520318"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Need</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2" name="文字方塊 251">
            <a:extLst>
              <a:ext uri="{FF2B5EF4-FFF2-40B4-BE49-F238E27FC236}">
                <a16:creationId xmlns:a16="http://schemas.microsoft.com/office/drawing/2014/main" id="{6D8CEC34-1329-472B-2810-CACBEB177369}"/>
              </a:ext>
            </a:extLst>
          </p:cNvPr>
          <p:cNvSpPr txBox="1"/>
          <p:nvPr/>
        </p:nvSpPr>
        <p:spPr>
          <a:xfrm>
            <a:off x="3232092"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3" name="文字方塊 252">
            <a:extLst>
              <a:ext uri="{FF2B5EF4-FFF2-40B4-BE49-F238E27FC236}">
                <a16:creationId xmlns:a16="http://schemas.microsoft.com/office/drawing/2014/main" id="{6E86A078-6A9E-D25A-FBB3-42BB99536DCD}"/>
              </a:ext>
            </a:extLst>
          </p:cNvPr>
          <p:cNvSpPr txBox="1"/>
          <p:nvPr/>
        </p:nvSpPr>
        <p:spPr>
          <a:xfrm>
            <a:off x="3990550"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4" name="文字方塊 253">
            <a:extLst>
              <a:ext uri="{FF2B5EF4-FFF2-40B4-BE49-F238E27FC236}">
                <a16:creationId xmlns:a16="http://schemas.microsoft.com/office/drawing/2014/main" id="{5D4818DF-D970-22AC-FB47-10D8FA7833E7}"/>
              </a:ext>
            </a:extLst>
          </p:cNvPr>
          <p:cNvSpPr txBox="1"/>
          <p:nvPr/>
        </p:nvSpPr>
        <p:spPr>
          <a:xfrm>
            <a:off x="4715334"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5" name="矩形: 圓角 254">
            <a:extLst>
              <a:ext uri="{FF2B5EF4-FFF2-40B4-BE49-F238E27FC236}">
                <a16:creationId xmlns:a16="http://schemas.microsoft.com/office/drawing/2014/main" id="{F35B858B-939B-4F66-9B47-510F8A29E1C6}"/>
              </a:ext>
            </a:extLst>
          </p:cNvPr>
          <p:cNvSpPr/>
          <p:nvPr/>
        </p:nvSpPr>
        <p:spPr>
          <a:xfrm>
            <a:off x="1145807" y="3191368"/>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6" name="矩形: 圓角 255">
            <a:extLst>
              <a:ext uri="{FF2B5EF4-FFF2-40B4-BE49-F238E27FC236}">
                <a16:creationId xmlns:a16="http://schemas.microsoft.com/office/drawing/2014/main" id="{995CF23F-4DFA-1908-E0B9-CD498BD9A4CF}"/>
              </a:ext>
            </a:extLst>
          </p:cNvPr>
          <p:cNvSpPr/>
          <p:nvPr/>
        </p:nvSpPr>
        <p:spPr>
          <a:xfrm>
            <a:off x="1145807" y="2082563"/>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258" name="直線單箭頭接點 257">
            <a:extLst>
              <a:ext uri="{FF2B5EF4-FFF2-40B4-BE49-F238E27FC236}">
                <a16:creationId xmlns:a16="http://schemas.microsoft.com/office/drawing/2014/main" id="{22E772C5-6EEB-838D-D9B3-70ED6190F4B0}"/>
              </a:ext>
            </a:extLst>
          </p:cNvPr>
          <p:cNvCxnSpPr>
            <a:cxnSpLocks/>
          </p:cNvCxnSpPr>
          <p:nvPr/>
        </p:nvCxnSpPr>
        <p:spPr>
          <a:xfrm flipV="1">
            <a:off x="10767138" y="759047"/>
            <a:ext cx="0" cy="526901"/>
          </a:xfrm>
          <a:prstGeom prst="straightConnector1">
            <a:avLst/>
          </a:prstGeom>
          <a:noFill/>
          <a:ln w="57150" cap="flat" cmpd="sng" algn="ctr">
            <a:solidFill>
              <a:sysClr val="windowText" lastClr="000000"/>
            </a:solidFill>
            <a:prstDash val="solid"/>
            <a:miter lim="800000"/>
            <a:tailEnd type="triangle"/>
          </a:ln>
          <a:effectLst/>
        </p:spPr>
      </p:cxnSp>
      <p:sp>
        <p:nvSpPr>
          <p:cNvPr id="267" name="矩形: 圓角 266">
            <a:extLst>
              <a:ext uri="{FF2B5EF4-FFF2-40B4-BE49-F238E27FC236}">
                <a16:creationId xmlns:a16="http://schemas.microsoft.com/office/drawing/2014/main" id="{0D9E4BDA-6251-50EC-90E3-113024552DB2}"/>
              </a:ext>
            </a:extLst>
          </p:cNvPr>
          <p:cNvSpPr/>
          <p:nvPr/>
        </p:nvSpPr>
        <p:spPr>
          <a:xfrm>
            <a:off x="6728561" y="4669276"/>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269" name="直線單箭頭接點 268">
            <a:extLst>
              <a:ext uri="{FF2B5EF4-FFF2-40B4-BE49-F238E27FC236}">
                <a16:creationId xmlns:a16="http://schemas.microsoft.com/office/drawing/2014/main" id="{A4A00B31-08F1-3045-7F4E-CB4C928F95A3}"/>
              </a:ext>
            </a:extLst>
          </p:cNvPr>
          <p:cNvCxnSpPr>
            <a:cxnSpLocks/>
          </p:cNvCxnSpPr>
          <p:nvPr/>
        </p:nvCxnSpPr>
        <p:spPr>
          <a:xfrm flipV="1">
            <a:off x="7036738"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70" name="直線單箭頭接點 269">
            <a:extLst>
              <a:ext uri="{FF2B5EF4-FFF2-40B4-BE49-F238E27FC236}">
                <a16:creationId xmlns:a16="http://schemas.microsoft.com/office/drawing/2014/main" id="{7DCFC5FD-6B24-AFD8-597C-8E6B1E229641}"/>
              </a:ext>
            </a:extLst>
          </p:cNvPr>
          <p:cNvCxnSpPr>
            <a:cxnSpLocks/>
          </p:cNvCxnSpPr>
          <p:nvPr/>
        </p:nvCxnSpPr>
        <p:spPr>
          <a:xfrm flipV="1">
            <a:off x="7036738"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71" name="直線單箭頭接點 270">
            <a:extLst>
              <a:ext uri="{FF2B5EF4-FFF2-40B4-BE49-F238E27FC236}">
                <a16:creationId xmlns:a16="http://schemas.microsoft.com/office/drawing/2014/main" id="{D0A8AF66-44A2-0AAE-034A-E038D78E693F}"/>
              </a:ext>
            </a:extLst>
          </p:cNvPr>
          <p:cNvCxnSpPr>
            <a:cxnSpLocks/>
          </p:cNvCxnSpPr>
          <p:nvPr/>
        </p:nvCxnSpPr>
        <p:spPr>
          <a:xfrm flipV="1">
            <a:off x="7036738"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72" name="矩形: 圓角 271">
            <a:extLst>
              <a:ext uri="{FF2B5EF4-FFF2-40B4-BE49-F238E27FC236}">
                <a16:creationId xmlns:a16="http://schemas.microsoft.com/office/drawing/2014/main" id="{FDAD8419-1637-3DA9-0F15-D55C16CD991C}"/>
              </a:ext>
            </a:extLst>
          </p:cNvPr>
          <p:cNvSpPr/>
          <p:nvPr/>
        </p:nvSpPr>
        <p:spPr>
          <a:xfrm>
            <a:off x="6893536"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73" name="直線單箭頭接點 272">
            <a:extLst>
              <a:ext uri="{FF2B5EF4-FFF2-40B4-BE49-F238E27FC236}">
                <a16:creationId xmlns:a16="http://schemas.microsoft.com/office/drawing/2014/main" id="{46C30F2D-3CAD-4F80-06BD-6D067C7B6BCB}"/>
              </a:ext>
            </a:extLst>
          </p:cNvPr>
          <p:cNvCxnSpPr>
            <a:cxnSpLocks/>
          </p:cNvCxnSpPr>
          <p:nvPr/>
        </p:nvCxnSpPr>
        <p:spPr>
          <a:xfrm flipV="1">
            <a:off x="7036738"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74" name="文字方塊 273">
            <a:extLst>
              <a:ext uri="{FF2B5EF4-FFF2-40B4-BE49-F238E27FC236}">
                <a16:creationId xmlns:a16="http://schemas.microsoft.com/office/drawing/2014/main" id="{3B4DC2AC-F685-B9A5-8FBB-5A2CA0A30391}"/>
              </a:ext>
            </a:extLst>
          </p:cNvPr>
          <p:cNvSpPr txBox="1"/>
          <p:nvPr/>
        </p:nvSpPr>
        <p:spPr>
          <a:xfrm rot="16200000">
            <a:off x="6549807"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75" name="矩形: 圓角 274">
            <a:extLst>
              <a:ext uri="{FF2B5EF4-FFF2-40B4-BE49-F238E27FC236}">
                <a16:creationId xmlns:a16="http://schemas.microsoft.com/office/drawing/2014/main" id="{62A2AA4E-93ED-5EC7-CB1F-64518DDAB5FA}"/>
              </a:ext>
            </a:extLst>
          </p:cNvPr>
          <p:cNvSpPr/>
          <p:nvPr/>
        </p:nvSpPr>
        <p:spPr>
          <a:xfrm>
            <a:off x="6893536"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76" name="直線單箭頭接點 275">
            <a:extLst>
              <a:ext uri="{FF2B5EF4-FFF2-40B4-BE49-F238E27FC236}">
                <a16:creationId xmlns:a16="http://schemas.microsoft.com/office/drawing/2014/main" id="{B165BB97-D4B6-671B-0373-429499C8C0FF}"/>
              </a:ext>
            </a:extLst>
          </p:cNvPr>
          <p:cNvCxnSpPr>
            <a:cxnSpLocks/>
          </p:cNvCxnSpPr>
          <p:nvPr/>
        </p:nvCxnSpPr>
        <p:spPr>
          <a:xfrm flipV="1">
            <a:off x="7036738"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77" name="直線單箭頭接點 276">
            <a:extLst>
              <a:ext uri="{FF2B5EF4-FFF2-40B4-BE49-F238E27FC236}">
                <a16:creationId xmlns:a16="http://schemas.microsoft.com/office/drawing/2014/main" id="{3159A26E-9736-D457-6033-236D27B95375}"/>
              </a:ext>
            </a:extLst>
          </p:cNvPr>
          <p:cNvCxnSpPr>
            <a:cxnSpLocks/>
          </p:cNvCxnSpPr>
          <p:nvPr/>
        </p:nvCxnSpPr>
        <p:spPr>
          <a:xfrm flipV="1">
            <a:off x="7036738"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78" name="矩形: 圓角 277">
            <a:extLst>
              <a:ext uri="{FF2B5EF4-FFF2-40B4-BE49-F238E27FC236}">
                <a16:creationId xmlns:a16="http://schemas.microsoft.com/office/drawing/2014/main" id="{9E4837F1-D191-35C0-9BB3-570ABA4D4494}"/>
              </a:ext>
            </a:extLst>
          </p:cNvPr>
          <p:cNvSpPr/>
          <p:nvPr/>
        </p:nvSpPr>
        <p:spPr>
          <a:xfrm>
            <a:off x="6893536" y="1268338"/>
            <a:ext cx="286405" cy="450000"/>
          </a:xfrm>
          <a:prstGeom prst="roundRect">
            <a:avLst/>
          </a:prstGeom>
          <a:solidFill>
            <a:srgbClr val="FFC000">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80" name="直線單箭頭接點 279">
            <a:extLst>
              <a:ext uri="{FF2B5EF4-FFF2-40B4-BE49-F238E27FC236}">
                <a16:creationId xmlns:a16="http://schemas.microsoft.com/office/drawing/2014/main" id="{02BABCF3-AC32-32B6-CC67-C04DEA18E794}"/>
              </a:ext>
            </a:extLst>
          </p:cNvPr>
          <p:cNvCxnSpPr>
            <a:cxnSpLocks/>
          </p:cNvCxnSpPr>
          <p:nvPr/>
        </p:nvCxnSpPr>
        <p:spPr>
          <a:xfrm flipV="1">
            <a:off x="7784111"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81" name="直線單箭頭接點 280">
            <a:extLst>
              <a:ext uri="{FF2B5EF4-FFF2-40B4-BE49-F238E27FC236}">
                <a16:creationId xmlns:a16="http://schemas.microsoft.com/office/drawing/2014/main" id="{DBDE801F-FEEC-335A-071E-C1E8A0496DE8}"/>
              </a:ext>
            </a:extLst>
          </p:cNvPr>
          <p:cNvCxnSpPr>
            <a:cxnSpLocks/>
          </p:cNvCxnSpPr>
          <p:nvPr/>
        </p:nvCxnSpPr>
        <p:spPr>
          <a:xfrm flipV="1">
            <a:off x="7784111"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82" name="直線單箭頭接點 281">
            <a:extLst>
              <a:ext uri="{FF2B5EF4-FFF2-40B4-BE49-F238E27FC236}">
                <a16:creationId xmlns:a16="http://schemas.microsoft.com/office/drawing/2014/main" id="{DC6CA50D-4FA3-3345-6788-9723D4C538F0}"/>
              </a:ext>
            </a:extLst>
          </p:cNvPr>
          <p:cNvCxnSpPr>
            <a:cxnSpLocks/>
          </p:cNvCxnSpPr>
          <p:nvPr/>
        </p:nvCxnSpPr>
        <p:spPr>
          <a:xfrm flipV="1">
            <a:off x="7784111"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83" name="矩形: 圓角 282">
            <a:extLst>
              <a:ext uri="{FF2B5EF4-FFF2-40B4-BE49-F238E27FC236}">
                <a16:creationId xmlns:a16="http://schemas.microsoft.com/office/drawing/2014/main" id="{C36AE8BC-F77C-941B-4B00-873D0A3535C8}"/>
              </a:ext>
            </a:extLst>
          </p:cNvPr>
          <p:cNvSpPr/>
          <p:nvPr/>
        </p:nvSpPr>
        <p:spPr>
          <a:xfrm>
            <a:off x="7640909"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84" name="直線單箭頭接點 283">
            <a:extLst>
              <a:ext uri="{FF2B5EF4-FFF2-40B4-BE49-F238E27FC236}">
                <a16:creationId xmlns:a16="http://schemas.microsoft.com/office/drawing/2014/main" id="{23EEBFC2-B45D-B007-E516-7BB9350AD6F0}"/>
              </a:ext>
            </a:extLst>
          </p:cNvPr>
          <p:cNvCxnSpPr>
            <a:cxnSpLocks/>
          </p:cNvCxnSpPr>
          <p:nvPr/>
        </p:nvCxnSpPr>
        <p:spPr>
          <a:xfrm flipV="1">
            <a:off x="7784111"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85" name="文字方塊 284">
            <a:extLst>
              <a:ext uri="{FF2B5EF4-FFF2-40B4-BE49-F238E27FC236}">
                <a16:creationId xmlns:a16="http://schemas.microsoft.com/office/drawing/2014/main" id="{4610E6D7-DDDF-E8DA-E968-3D0FCC9EAAC6}"/>
              </a:ext>
            </a:extLst>
          </p:cNvPr>
          <p:cNvSpPr txBox="1"/>
          <p:nvPr/>
        </p:nvSpPr>
        <p:spPr>
          <a:xfrm rot="16200000">
            <a:off x="7297180"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86" name="矩形: 圓角 285">
            <a:extLst>
              <a:ext uri="{FF2B5EF4-FFF2-40B4-BE49-F238E27FC236}">
                <a16:creationId xmlns:a16="http://schemas.microsoft.com/office/drawing/2014/main" id="{6E203DAD-EDDF-F8B5-432E-01383F4253A1}"/>
              </a:ext>
            </a:extLst>
          </p:cNvPr>
          <p:cNvSpPr/>
          <p:nvPr/>
        </p:nvSpPr>
        <p:spPr>
          <a:xfrm>
            <a:off x="7640909"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87" name="直線單箭頭接點 286">
            <a:extLst>
              <a:ext uri="{FF2B5EF4-FFF2-40B4-BE49-F238E27FC236}">
                <a16:creationId xmlns:a16="http://schemas.microsoft.com/office/drawing/2014/main" id="{402BF1FD-AAE7-2CB5-2FAC-E576B99F027A}"/>
              </a:ext>
            </a:extLst>
          </p:cNvPr>
          <p:cNvCxnSpPr>
            <a:cxnSpLocks/>
          </p:cNvCxnSpPr>
          <p:nvPr/>
        </p:nvCxnSpPr>
        <p:spPr>
          <a:xfrm flipV="1">
            <a:off x="7784111"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88" name="直線單箭頭接點 287">
            <a:extLst>
              <a:ext uri="{FF2B5EF4-FFF2-40B4-BE49-F238E27FC236}">
                <a16:creationId xmlns:a16="http://schemas.microsoft.com/office/drawing/2014/main" id="{1BDF6252-8790-8976-C735-01692D5B6E4B}"/>
              </a:ext>
            </a:extLst>
          </p:cNvPr>
          <p:cNvCxnSpPr>
            <a:cxnSpLocks/>
          </p:cNvCxnSpPr>
          <p:nvPr/>
        </p:nvCxnSpPr>
        <p:spPr>
          <a:xfrm flipV="1">
            <a:off x="7784111"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89" name="矩形: 圓角 288">
            <a:extLst>
              <a:ext uri="{FF2B5EF4-FFF2-40B4-BE49-F238E27FC236}">
                <a16:creationId xmlns:a16="http://schemas.microsoft.com/office/drawing/2014/main" id="{958A6B16-B1CA-9257-681D-CAA648B18BF6}"/>
              </a:ext>
            </a:extLst>
          </p:cNvPr>
          <p:cNvSpPr/>
          <p:nvPr/>
        </p:nvSpPr>
        <p:spPr>
          <a:xfrm>
            <a:off x="7640909" y="1268338"/>
            <a:ext cx="286405" cy="450000"/>
          </a:xfrm>
          <a:prstGeom prst="roundRect">
            <a:avLst/>
          </a:prstGeom>
          <a:solidFill>
            <a:srgbClr val="FFC000">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91" name="直線單箭頭接點 290">
            <a:extLst>
              <a:ext uri="{FF2B5EF4-FFF2-40B4-BE49-F238E27FC236}">
                <a16:creationId xmlns:a16="http://schemas.microsoft.com/office/drawing/2014/main" id="{8247E4A4-C3E2-F148-28CB-7FFF66B68563}"/>
              </a:ext>
            </a:extLst>
          </p:cNvPr>
          <p:cNvCxnSpPr>
            <a:cxnSpLocks/>
          </p:cNvCxnSpPr>
          <p:nvPr/>
        </p:nvCxnSpPr>
        <p:spPr>
          <a:xfrm flipV="1">
            <a:off x="8531484"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92" name="直線單箭頭接點 291">
            <a:extLst>
              <a:ext uri="{FF2B5EF4-FFF2-40B4-BE49-F238E27FC236}">
                <a16:creationId xmlns:a16="http://schemas.microsoft.com/office/drawing/2014/main" id="{EED1B6F4-DE1A-12E0-BA0D-722E93A96733}"/>
              </a:ext>
            </a:extLst>
          </p:cNvPr>
          <p:cNvCxnSpPr>
            <a:cxnSpLocks/>
          </p:cNvCxnSpPr>
          <p:nvPr/>
        </p:nvCxnSpPr>
        <p:spPr>
          <a:xfrm flipV="1">
            <a:off x="8531484"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93" name="直線單箭頭接點 292">
            <a:extLst>
              <a:ext uri="{FF2B5EF4-FFF2-40B4-BE49-F238E27FC236}">
                <a16:creationId xmlns:a16="http://schemas.microsoft.com/office/drawing/2014/main" id="{DE51FE51-3D61-B90F-E099-F9FBD232CCD6}"/>
              </a:ext>
            </a:extLst>
          </p:cNvPr>
          <p:cNvCxnSpPr>
            <a:cxnSpLocks/>
          </p:cNvCxnSpPr>
          <p:nvPr/>
        </p:nvCxnSpPr>
        <p:spPr>
          <a:xfrm flipV="1">
            <a:off x="8531484"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94" name="矩形: 圓角 293">
            <a:extLst>
              <a:ext uri="{FF2B5EF4-FFF2-40B4-BE49-F238E27FC236}">
                <a16:creationId xmlns:a16="http://schemas.microsoft.com/office/drawing/2014/main" id="{CD2E6B31-E52D-2696-F011-23317CC171A7}"/>
              </a:ext>
            </a:extLst>
          </p:cNvPr>
          <p:cNvSpPr/>
          <p:nvPr/>
        </p:nvSpPr>
        <p:spPr>
          <a:xfrm>
            <a:off x="8388282"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95" name="直線單箭頭接點 294">
            <a:extLst>
              <a:ext uri="{FF2B5EF4-FFF2-40B4-BE49-F238E27FC236}">
                <a16:creationId xmlns:a16="http://schemas.microsoft.com/office/drawing/2014/main" id="{99339897-EBFD-7157-5F19-0CD2D4B75B35}"/>
              </a:ext>
            </a:extLst>
          </p:cNvPr>
          <p:cNvCxnSpPr>
            <a:cxnSpLocks/>
          </p:cNvCxnSpPr>
          <p:nvPr/>
        </p:nvCxnSpPr>
        <p:spPr>
          <a:xfrm flipV="1">
            <a:off x="8531484"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96" name="文字方塊 295">
            <a:extLst>
              <a:ext uri="{FF2B5EF4-FFF2-40B4-BE49-F238E27FC236}">
                <a16:creationId xmlns:a16="http://schemas.microsoft.com/office/drawing/2014/main" id="{1E5D261E-EB6A-D855-3404-82FFDC50D1BC}"/>
              </a:ext>
            </a:extLst>
          </p:cNvPr>
          <p:cNvSpPr txBox="1"/>
          <p:nvPr/>
        </p:nvSpPr>
        <p:spPr>
          <a:xfrm rot="16200000">
            <a:off x="8044553"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97" name="矩形: 圓角 296">
            <a:extLst>
              <a:ext uri="{FF2B5EF4-FFF2-40B4-BE49-F238E27FC236}">
                <a16:creationId xmlns:a16="http://schemas.microsoft.com/office/drawing/2014/main" id="{2F2B3ADF-A5EF-37D0-2BC4-C419630BA765}"/>
              </a:ext>
            </a:extLst>
          </p:cNvPr>
          <p:cNvSpPr/>
          <p:nvPr/>
        </p:nvSpPr>
        <p:spPr>
          <a:xfrm>
            <a:off x="8388282"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98" name="直線單箭頭接點 297">
            <a:extLst>
              <a:ext uri="{FF2B5EF4-FFF2-40B4-BE49-F238E27FC236}">
                <a16:creationId xmlns:a16="http://schemas.microsoft.com/office/drawing/2014/main" id="{F2B5F473-B1FF-851F-1F9F-C70EF6E205D5}"/>
              </a:ext>
            </a:extLst>
          </p:cNvPr>
          <p:cNvCxnSpPr>
            <a:cxnSpLocks/>
          </p:cNvCxnSpPr>
          <p:nvPr/>
        </p:nvCxnSpPr>
        <p:spPr>
          <a:xfrm flipV="1">
            <a:off x="8531484"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99" name="直線單箭頭接點 298">
            <a:extLst>
              <a:ext uri="{FF2B5EF4-FFF2-40B4-BE49-F238E27FC236}">
                <a16:creationId xmlns:a16="http://schemas.microsoft.com/office/drawing/2014/main" id="{385A1D59-9D1F-A3E8-3E87-4E8571F1C8AF}"/>
              </a:ext>
            </a:extLst>
          </p:cNvPr>
          <p:cNvCxnSpPr>
            <a:cxnSpLocks/>
          </p:cNvCxnSpPr>
          <p:nvPr/>
        </p:nvCxnSpPr>
        <p:spPr>
          <a:xfrm flipV="1">
            <a:off x="8531484"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00" name="矩形: 圓角 299">
            <a:extLst>
              <a:ext uri="{FF2B5EF4-FFF2-40B4-BE49-F238E27FC236}">
                <a16:creationId xmlns:a16="http://schemas.microsoft.com/office/drawing/2014/main" id="{F01581AD-ABE2-DC58-D6FA-E814E3480520}"/>
              </a:ext>
            </a:extLst>
          </p:cNvPr>
          <p:cNvSpPr/>
          <p:nvPr/>
        </p:nvSpPr>
        <p:spPr>
          <a:xfrm>
            <a:off x="8388282" y="1268338"/>
            <a:ext cx="286405" cy="450000"/>
          </a:xfrm>
          <a:prstGeom prst="roundRect">
            <a:avLst/>
          </a:prstGeom>
          <a:solidFill>
            <a:srgbClr val="FFC000">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02" name="直線單箭頭接點 301">
            <a:extLst>
              <a:ext uri="{FF2B5EF4-FFF2-40B4-BE49-F238E27FC236}">
                <a16:creationId xmlns:a16="http://schemas.microsoft.com/office/drawing/2014/main" id="{3F934C8D-1554-9560-9CDE-95D53309FC4C}"/>
              </a:ext>
            </a:extLst>
          </p:cNvPr>
          <p:cNvCxnSpPr>
            <a:cxnSpLocks/>
          </p:cNvCxnSpPr>
          <p:nvPr/>
        </p:nvCxnSpPr>
        <p:spPr>
          <a:xfrm flipV="1">
            <a:off x="9278857"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03" name="直線單箭頭接點 302">
            <a:extLst>
              <a:ext uri="{FF2B5EF4-FFF2-40B4-BE49-F238E27FC236}">
                <a16:creationId xmlns:a16="http://schemas.microsoft.com/office/drawing/2014/main" id="{D301D2A9-8A18-E8D6-E01B-61D7D5915D93}"/>
              </a:ext>
            </a:extLst>
          </p:cNvPr>
          <p:cNvCxnSpPr>
            <a:cxnSpLocks/>
          </p:cNvCxnSpPr>
          <p:nvPr/>
        </p:nvCxnSpPr>
        <p:spPr>
          <a:xfrm flipV="1">
            <a:off x="9278857"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304" name="直線單箭頭接點 303">
            <a:extLst>
              <a:ext uri="{FF2B5EF4-FFF2-40B4-BE49-F238E27FC236}">
                <a16:creationId xmlns:a16="http://schemas.microsoft.com/office/drawing/2014/main" id="{126D3B61-06A8-5228-7FB1-0A46B79A5C68}"/>
              </a:ext>
            </a:extLst>
          </p:cNvPr>
          <p:cNvCxnSpPr>
            <a:cxnSpLocks/>
          </p:cNvCxnSpPr>
          <p:nvPr/>
        </p:nvCxnSpPr>
        <p:spPr>
          <a:xfrm flipV="1">
            <a:off x="9278857"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05" name="矩形: 圓角 304">
            <a:extLst>
              <a:ext uri="{FF2B5EF4-FFF2-40B4-BE49-F238E27FC236}">
                <a16:creationId xmlns:a16="http://schemas.microsoft.com/office/drawing/2014/main" id="{4F6F482F-8FD1-3869-3AF9-8B206C5AD840}"/>
              </a:ext>
            </a:extLst>
          </p:cNvPr>
          <p:cNvSpPr/>
          <p:nvPr/>
        </p:nvSpPr>
        <p:spPr>
          <a:xfrm>
            <a:off x="9135655"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06" name="直線單箭頭接點 305">
            <a:extLst>
              <a:ext uri="{FF2B5EF4-FFF2-40B4-BE49-F238E27FC236}">
                <a16:creationId xmlns:a16="http://schemas.microsoft.com/office/drawing/2014/main" id="{17DA9798-3C2B-9F29-74BE-C9E433E49FB5}"/>
              </a:ext>
            </a:extLst>
          </p:cNvPr>
          <p:cNvCxnSpPr>
            <a:cxnSpLocks/>
          </p:cNvCxnSpPr>
          <p:nvPr/>
        </p:nvCxnSpPr>
        <p:spPr>
          <a:xfrm flipV="1">
            <a:off x="9278857"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07" name="文字方塊 306">
            <a:extLst>
              <a:ext uri="{FF2B5EF4-FFF2-40B4-BE49-F238E27FC236}">
                <a16:creationId xmlns:a16="http://schemas.microsoft.com/office/drawing/2014/main" id="{81F6AA57-5A9C-6E93-6DD0-9CB063674540}"/>
              </a:ext>
            </a:extLst>
          </p:cNvPr>
          <p:cNvSpPr txBox="1"/>
          <p:nvPr/>
        </p:nvSpPr>
        <p:spPr>
          <a:xfrm rot="16200000">
            <a:off x="8791926"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08" name="矩形: 圓角 307">
            <a:extLst>
              <a:ext uri="{FF2B5EF4-FFF2-40B4-BE49-F238E27FC236}">
                <a16:creationId xmlns:a16="http://schemas.microsoft.com/office/drawing/2014/main" id="{38F06736-DFF2-0DB3-23D3-12654EC90D6B}"/>
              </a:ext>
            </a:extLst>
          </p:cNvPr>
          <p:cNvSpPr/>
          <p:nvPr/>
        </p:nvSpPr>
        <p:spPr>
          <a:xfrm>
            <a:off x="9135655"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09" name="直線單箭頭接點 308">
            <a:extLst>
              <a:ext uri="{FF2B5EF4-FFF2-40B4-BE49-F238E27FC236}">
                <a16:creationId xmlns:a16="http://schemas.microsoft.com/office/drawing/2014/main" id="{2FC7E0E8-DDE6-F997-2E8B-8652F1AC7F64}"/>
              </a:ext>
            </a:extLst>
          </p:cNvPr>
          <p:cNvCxnSpPr>
            <a:cxnSpLocks/>
          </p:cNvCxnSpPr>
          <p:nvPr/>
        </p:nvCxnSpPr>
        <p:spPr>
          <a:xfrm flipV="1">
            <a:off x="9278857"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10" name="直線單箭頭接點 309">
            <a:extLst>
              <a:ext uri="{FF2B5EF4-FFF2-40B4-BE49-F238E27FC236}">
                <a16:creationId xmlns:a16="http://schemas.microsoft.com/office/drawing/2014/main" id="{7DB4F6A5-3D10-C9A7-222D-FB9ABEDC802B}"/>
              </a:ext>
            </a:extLst>
          </p:cNvPr>
          <p:cNvCxnSpPr>
            <a:cxnSpLocks/>
          </p:cNvCxnSpPr>
          <p:nvPr/>
        </p:nvCxnSpPr>
        <p:spPr>
          <a:xfrm flipV="1">
            <a:off x="9278857"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11" name="矩形: 圓角 310">
            <a:extLst>
              <a:ext uri="{FF2B5EF4-FFF2-40B4-BE49-F238E27FC236}">
                <a16:creationId xmlns:a16="http://schemas.microsoft.com/office/drawing/2014/main" id="{CB5B68C7-BF41-0FDD-CECD-DD5929243E7A}"/>
              </a:ext>
            </a:extLst>
          </p:cNvPr>
          <p:cNvSpPr/>
          <p:nvPr/>
        </p:nvSpPr>
        <p:spPr>
          <a:xfrm>
            <a:off x="9135655" y="1268338"/>
            <a:ext cx="286405" cy="450000"/>
          </a:xfrm>
          <a:prstGeom prst="roundRect">
            <a:avLst/>
          </a:prstGeom>
          <a:solidFill>
            <a:srgbClr val="FFC000">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24" name="直線單箭頭接點 323">
            <a:extLst>
              <a:ext uri="{FF2B5EF4-FFF2-40B4-BE49-F238E27FC236}">
                <a16:creationId xmlns:a16="http://schemas.microsoft.com/office/drawing/2014/main" id="{9E9F1A97-1E53-45E5-4FB8-924B8CEBEF9B}"/>
              </a:ext>
            </a:extLst>
          </p:cNvPr>
          <p:cNvCxnSpPr>
            <a:cxnSpLocks/>
          </p:cNvCxnSpPr>
          <p:nvPr/>
        </p:nvCxnSpPr>
        <p:spPr>
          <a:xfrm flipV="1">
            <a:off x="10773602"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25" name="直線單箭頭接點 324">
            <a:extLst>
              <a:ext uri="{FF2B5EF4-FFF2-40B4-BE49-F238E27FC236}">
                <a16:creationId xmlns:a16="http://schemas.microsoft.com/office/drawing/2014/main" id="{796AC0A7-801E-E0A6-00DC-94F909A07350}"/>
              </a:ext>
            </a:extLst>
          </p:cNvPr>
          <p:cNvCxnSpPr>
            <a:cxnSpLocks/>
          </p:cNvCxnSpPr>
          <p:nvPr/>
        </p:nvCxnSpPr>
        <p:spPr>
          <a:xfrm flipV="1">
            <a:off x="10773602"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326" name="直線單箭頭接點 325">
            <a:extLst>
              <a:ext uri="{FF2B5EF4-FFF2-40B4-BE49-F238E27FC236}">
                <a16:creationId xmlns:a16="http://schemas.microsoft.com/office/drawing/2014/main" id="{7B4C6609-F1FE-9932-8BE0-CAF0E28F3635}"/>
              </a:ext>
            </a:extLst>
          </p:cNvPr>
          <p:cNvCxnSpPr>
            <a:cxnSpLocks/>
          </p:cNvCxnSpPr>
          <p:nvPr/>
        </p:nvCxnSpPr>
        <p:spPr>
          <a:xfrm flipV="1">
            <a:off x="10773602"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27" name="矩形: 圓角 326">
            <a:extLst>
              <a:ext uri="{FF2B5EF4-FFF2-40B4-BE49-F238E27FC236}">
                <a16:creationId xmlns:a16="http://schemas.microsoft.com/office/drawing/2014/main" id="{0D8F6A95-290D-5DCC-CCA4-B7EA4DB114CC}"/>
              </a:ext>
            </a:extLst>
          </p:cNvPr>
          <p:cNvSpPr/>
          <p:nvPr/>
        </p:nvSpPr>
        <p:spPr>
          <a:xfrm>
            <a:off x="10630400"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28" name="直線單箭頭接點 327">
            <a:extLst>
              <a:ext uri="{FF2B5EF4-FFF2-40B4-BE49-F238E27FC236}">
                <a16:creationId xmlns:a16="http://schemas.microsoft.com/office/drawing/2014/main" id="{98240867-8456-80DF-52EA-25226C8D27A9}"/>
              </a:ext>
            </a:extLst>
          </p:cNvPr>
          <p:cNvCxnSpPr>
            <a:cxnSpLocks/>
          </p:cNvCxnSpPr>
          <p:nvPr/>
        </p:nvCxnSpPr>
        <p:spPr>
          <a:xfrm flipV="1">
            <a:off x="10773602"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29" name="文字方塊 328">
            <a:extLst>
              <a:ext uri="{FF2B5EF4-FFF2-40B4-BE49-F238E27FC236}">
                <a16:creationId xmlns:a16="http://schemas.microsoft.com/office/drawing/2014/main" id="{2F141AEB-511F-90D7-73EE-BE2E06E5DA0E}"/>
              </a:ext>
            </a:extLst>
          </p:cNvPr>
          <p:cNvSpPr txBox="1"/>
          <p:nvPr/>
        </p:nvSpPr>
        <p:spPr>
          <a:xfrm rot="16200000">
            <a:off x="10286671"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30" name="矩形: 圓角 329">
            <a:extLst>
              <a:ext uri="{FF2B5EF4-FFF2-40B4-BE49-F238E27FC236}">
                <a16:creationId xmlns:a16="http://schemas.microsoft.com/office/drawing/2014/main" id="{D11916E2-8BB3-DDC5-3800-C5B006522C7F}"/>
              </a:ext>
            </a:extLst>
          </p:cNvPr>
          <p:cNvSpPr/>
          <p:nvPr/>
        </p:nvSpPr>
        <p:spPr>
          <a:xfrm>
            <a:off x="10630400"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31" name="直線單箭頭接點 330">
            <a:extLst>
              <a:ext uri="{FF2B5EF4-FFF2-40B4-BE49-F238E27FC236}">
                <a16:creationId xmlns:a16="http://schemas.microsoft.com/office/drawing/2014/main" id="{400E3E17-6350-4A3F-3F4B-C5DD074598B3}"/>
              </a:ext>
            </a:extLst>
          </p:cNvPr>
          <p:cNvCxnSpPr>
            <a:cxnSpLocks/>
          </p:cNvCxnSpPr>
          <p:nvPr/>
        </p:nvCxnSpPr>
        <p:spPr>
          <a:xfrm flipV="1">
            <a:off x="10773602"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32" name="直線單箭頭接點 331">
            <a:extLst>
              <a:ext uri="{FF2B5EF4-FFF2-40B4-BE49-F238E27FC236}">
                <a16:creationId xmlns:a16="http://schemas.microsoft.com/office/drawing/2014/main" id="{D566730C-B960-6DB6-12E4-40A0EA41DEE0}"/>
              </a:ext>
            </a:extLst>
          </p:cNvPr>
          <p:cNvCxnSpPr>
            <a:cxnSpLocks/>
          </p:cNvCxnSpPr>
          <p:nvPr/>
        </p:nvCxnSpPr>
        <p:spPr>
          <a:xfrm flipV="1">
            <a:off x="10773602"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33" name="矩形: 圓角 332">
            <a:extLst>
              <a:ext uri="{FF2B5EF4-FFF2-40B4-BE49-F238E27FC236}">
                <a16:creationId xmlns:a16="http://schemas.microsoft.com/office/drawing/2014/main" id="{59C116EE-293D-33D5-F4AB-A9BE0554D83C}"/>
              </a:ext>
            </a:extLst>
          </p:cNvPr>
          <p:cNvSpPr/>
          <p:nvPr/>
        </p:nvSpPr>
        <p:spPr>
          <a:xfrm>
            <a:off x="10630400" y="1268338"/>
            <a:ext cx="286405" cy="450000"/>
          </a:xfrm>
          <a:prstGeom prst="roundRect">
            <a:avLst/>
          </a:prstGeom>
          <a:solidFill>
            <a:srgbClr val="FFC000">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4" name="文字方塊 333">
            <a:extLst>
              <a:ext uri="{FF2B5EF4-FFF2-40B4-BE49-F238E27FC236}">
                <a16:creationId xmlns:a16="http://schemas.microsoft.com/office/drawing/2014/main" id="{7A5B3A35-438D-72C6-6288-DCF1594BC1F5}"/>
              </a:ext>
            </a:extLst>
          </p:cNvPr>
          <p:cNvSpPr txBox="1"/>
          <p:nvPr/>
        </p:nvSpPr>
        <p:spPr>
          <a:xfrm>
            <a:off x="6579141" y="6386785"/>
            <a:ext cx="900000" cy="380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The </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5" name="文字方塊 334">
            <a:extLst>
              <a:ext uri="{FF2B5EF4-FFF2-40B4-BE49-F238E27FC236}">
                <a16:creationId xmlns:a16="http://schemas.microsoft.com/office/drawing/2014/main" id="{9F933248-D934-0375-8445-83719C4DEDAC}"/>
              </a:ext>
            </a:extLst>
          </p:cNvPr>
          <p:cNvSpPr txBox="1"/>
          <p:nvPr/>
        </p:nvSpPr>
        <p:spPr>
          <a:xfrm>
            <a:off x="7290915"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Space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6" name="文字方塊 335">
            <a:extLst>
              <a:ext uri="{FF2B5EF4-FFF2-40B4-BE49-F238E27FC236}">
                <a16:creationId xmlns:a16="http://schemas.microsoft.com/office/drawing/2014/main" id="{7153DD89-003C-FEA3-210B-81EE114F394F}"/>
              </a:ext>
            </a:extLst>
          </p:cNvPr>
          <p:cNvSpPr txBox="1"/>
          <p:nvPr/>
        </p:nvSpPr>
        <p:spPr>
          <a:xfrm>
            <a:off x="8103072"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Need</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7" name="文字方塊 336">
            <a:extLst>
              <a:ext uri="{FF2B5EF4-FFF2-40B4-BE49-F238E27FC236}">
                <a16:creationId xmlns:a16="http://schemas.microsoft.com/office/drawing/2014/main" id="{9264397D-4520-6DEF-B176-84F0F9B4C207}"/>
              </a:ext>
            </a:extLst>
          </p:cNvPr>
          <p:cNvSpPr txBox="1"/>
          <p:nvPr/>
        </p:nvSpPr>
        <p:spPr>
          <a:xfrm>
            <a:off x="8814846"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8" name="文字方塊 337">
            <a:extLst>
              <a:ext uri="{FF2B5EF4-FFF2-40B4-BE49-F238E27FC236}">
                <a16:creationId xmlns:a16="http://schemas.microsoft.com/office/drawing/2014/main" id="{2233ACC4-1FF7-57A1-307F-C90AAAC7867E}"/>
              </a:ext>
            </a:extLst>
          </p:cNvPr>
          <p:cNvSpPr txBox="1"/>
          <p:nvPr/>
        </p:nvSpPr>
        <p:spPr>
          <a:xfrm>
            <a:off x="9573304"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9" name="文字方塊 338">
            <a:extLst>
              <a:ext uri="{FF2B5EF4-FFF2-40B4-BE49-F238E27FC236}">
                <a16:creationId xmlns:a16="http://schemas.microsoft.com/office/drawing/2014/main" id="{0F56A7C2-1FD0-87AF-A8F1-8C8538C42661}"/>
              </a:ext>
            </a:extLst>
          </p:cNvPr>
          <p:cNvSpPr txBox="1"/>
          <p:nvPr/>
        </p:nvSpPr>
        <p:spPr>
          <a:xfrm>
            <a:off x="10298088"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40" name="矩形: 圓角 339">
            <a:extLst>
              <a:ext uri="{FF2B5EF4-FFF2-40B4-BE49-F238E27FC236}">
                <a16:creationId xmlns:a16="http://schemas.microsoft.com/office/drawing/2014/main" id="{57A90682-4C2D-9F7E-015E-1FA0A6FC0639}"/>
              </a:ext>
            </a:extLst>
          </p:cNvPr>
          <p:cNvSpPr/>
          <p:nvPr/>
        </p:nvSpPr>
        <p:spPr>
          <a:xfrm>
            <a:off x="6728561" y="3205010"/>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41" name="矩形: 圓角 340">
            <a:extLst>
              <a:ext uri="{FF2B5EF4-FFF2-40B4-BE49-F238E27FC236}">
                <a16:creationId xmlns:a16="http://schemas.microsoft.com/office/drawing/2014/main" id="{C510BCB0-B0DD-206C-C026-21A977973C44}"/>
              </a:ext>
            </a:extLst>
          </p:cNvPr>
          <p:cNvSpPr/>
          <p:nvPr/>
        </p:nvSpPr>
        <p:spPr>
          <a:xfrm>
            <a:off x="6728561" y="2096205"/>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44" name="矩形: 圓角 343">
            <a:extLst>
              <a:ext uri="{FF2B5EF4-FFF2-40B4-BE49-F238E27FC236}">
                <a16:creationId xmlns:a16="http://schemas.microsoft.com/office/drawing/2014/main" id="{7DB184BB-EB63-3E48-13C5-C20223BAFD63}"/>
              </a:ext>
            </a:extLst>
          </p:cNvPr>
          <p:cNvSpPr/>
          <p:nvPr/>
        </p:nvSpPr>
        <p:spPr>
          <a:xfrm>
            <a:off x="7453811" y="6373142"/>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45" name="矩形: 圓角 344">
            <a:extLst>
              <a:ext uri="{FF2B5EF4-FFF2-40B4-BE49-F238E27FC236}">
                <a16:creationId xmlns:a16="http://schemas.microsoft.com/office/drawing/2014/main" id="{F7FD6EF6-E2F2-7711-DD0A-369927EF1C2E}"/>
              </a:ext>
            </a:extLst>
          </p:cNvPr>
          <p:cNvSpPr/>
          <p:nvPr/>
        </p:nvSpPr>
        <p:spPr>
          <a:xfrm>
            <a:off x="8177569" y="6373141"/>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46" name="矩形: 圓角 345">
            <a:extLst>
              <a:ext uri="{FF2B5EF4-FFF2-40B4-BE49-F238E27FC236}">
                <a16:creationId xmlns:a16="http://schemas.microsoft.com/office/drawing/2014/main" id="{EB388F37-0714-71D4-F000-F4E24466B66F}"/>
              </a:ext>
            </a:extLst>
          </p:cNvPr>
          <p:cNvSpPr/>
          <p:nvPr/>
        </p:nvSpPr>
        <p:spPr>
          <a:xfrm>
            <a:off x="8926727" y="6373141"/>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47" name="矩形: 圓角 346">
            <a:extLst>
              <a:ext uri="{FF2B5EF4-FFF2-40B4-BE49-F238E27FC236}">
                <a16:creationId xmlns:a16="http://schemas.microsoft.com/office/drawing/2014/main" id="{3F29063D-4AFA-D981-BE48-CD51DF16F78A}"/>
              </a:ext>
            </a:extLst>
          </p:cNvPr>
          <p:cNvSpPr/>
          <p:nvPr/>
        </p:nvSpPr>
        <p:spPr>
          <a:xfrm>
            <a:off x="6730053" y="6373140"/>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cxnSp>
        <p:nvCxnSpPr>
          <p:cNvPr id="313" name="直線單箭頭接點 312">
            <a:extLst>
              <a:ext uri="{FF2B5EF4-FFF2-40B4-BE49-F238E27FC236}">
                <a16:creationId xmlns:a16="http://schemas.microsoft.com/office/drawing/2014/main" id="{5A7B94D3-366B-F191-5A0C-E4BB460773B4}"/>
              </a:ext>
            </a:extLst>
          </p:cNvPr>
          <p:cNvCxnSpPr>
            <a:cxnSpLocks/>
          </p:cNvCxnSpPr>
          <p:nvPr/>
        </p:nvCxnSpPr>
        <p:spPr>
          <a:xfrm flipV="1">
            <a:off x="10026230"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14" name="直線單箭頭接點 313">
            <a:extLst>
              <a:ext uri="{FF2B5EF4-FFF2-40B4-BE49-F238E27FC236}">
                <a16:creationId xmlns:a16="http://schemas.microsoft.com/office/drawing/2014/main" id="{E85C1B7F-7A96-0982-47A0-072B4BF29CF9}"/>
              </a:ext>
            </a:extLst>
          </p:cNvPr>
          <p:cNvCxnSpPr>
            <a:cxnSpLocks/>
          </p:cNvCxnSpPr>
          <p:nvPr/>
        </p:nvCxnSpPr>
        <p:spPr>
          <a:xfrm flipV="1">
            <a:off x="10026230"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315" name="直線單箭頭接點 314">
            <a:extLst>
              <a:ext uri="{FF2B5EF4-FFF2-40B4-BE49-F238E27FC236}">
                <a16:creationId xmlns:a16="http://schemas.microsoft.com/office/drawing/2014/main" id="{AA169F63-735C-B632-6955-638787B04754}"/>
              </a:ext>
            </a:extLst>
          </p:cNvPr>
          <p:cNvCxnSpPr>
            <a:cxnSpLocks/>
          </p:cNvCxnSpPr>
          <p:nvPr/>
        </p:nvCxnSpPr>
        <p:spPr>
          <a:xfrm flipV="1">
            <a:off x="10026230"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16" name="矩形: 圓角 315">
            <a:extLst>
              <a:ext uri="{FF2B5EF4-FFF2-40B4-BE49-F238E27FC236}">
                <a16:creationId xmlns:a16="http://schemas.microsoft.com/office/drawing/2014/main" id="{7E12A3DF-B373-7366-AD5B-AECC366EC896}"/>
              </a:ext>
            </a:extLst>
          </p:cNvPr>
          <p:cNvSpPr/>
          <p:nvPr/>
        </p:nvSpPr>
        <p:spPr>
          <a:xfrm>
            <a:off x="9883028"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17" name="直線單箭頭接點 316">
            <a:extLst>
              <a:ext uri="{FF2B5EF4-FFF2-40B4-BE49-F238E27FC236}">
                <a16:creationId xmlns:a16="http://schemas.microsoft.com/office/drawing/2014/main" id="{682BBC9C-46AC-F460-DA63-3FDE972E6DA3}"/>
              </a:ext>
            </a:extLst>
          </p:cNvPr>
          <p:cNvCxnSpPr>
            <a:cxnSpLocks/>
          </p:cNvCxnSpPr>
          <p:nvPr/>
        </p:nvCxnSpPr>
        <p:spPr>
          <a:xfrm flipV="1">
            <a:off x="10026230"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18" name="文字方塊 317">
            <a:extLst>
              <a:ext uri="{FF2B5EF4-FFF2-40B4-BE49-F238E27FC236}">
                <a16:creationId xmlns:a16="http://schemas.microsoft.com/office/drawing/2014/main" id="{F2895F78-CDBC-DA5E-CE4D-E3842E70499A}"/>
              </a:ext>
            </a:extLst>
          </p:cNvPr>
          <p:cNvSpPr txBox="1"/>
          <p:nvPr/>
        </p:nvSpPr>
        <p:spPr>
          <a:xfrm rot="16200000">
            <a:off x="9539299"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19" name="矩形: 圓角 318">
            <a:extLst>
              <a:ext uri="{FF2B5EF4-FFF2-40B4-BE49-F238E27FC236}">
                <a16:creationId xmlns:a16="http://schemas.microsoft.com/office/drawing/2014/main" id="{AF7115AA-A272-4E1A-C458-637860839FF9}"/>
              </a:ext>
            </a:extLst>
          </p:cNvPr>
          <p:cNvSpPr/>
          <p:nvPr/>
        </p:nvSpPr>
        <p:spPr>
          <a:xfrm>
            <a:off x="9883028"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20" name="直線單箭頭接點 319">
            <a:extLst>
              <a:ext uri="{FF2B5EF4-FFF2-40B4-BE49-F238E27FC236}">
                <a16:creationId xmlns:a16="http://schemas.microsoft.com/office/drawing/2014/main" id="{770DF5CE-3723-B15F-42E3-D9A314CB591D}"/>
              </a:ext>
            </a:extLst>
          </p:cNvPr>
          <p:cNvCxnSpPr>
            <a:cxnSpLocks/>
          </p:cNvCxnSpPr>
          <p:nvPr/>
        </p:nvCxnSpPr>
        <p:spPr>
          <a:xfrm flipV="1">
            <a:off x="10026230"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21" name="直線單箭頭接點 320">
            <a:extLst>
              <a:ext uri="{FF2B5EF4-FFF2-40B4-BE49-F238E27FC236}">
                <a16:creationId xmlns:a16="http://schemas.microsoft.com/office/drawing/2014/main" id="{1CA15E27-2368-3560-A3B6-E4A6DE8A03E0}"/>
              </a:ext>
            </a:extLst>
          </p:cNvPr>
          <p:cNvCxnSpPr>
            <a:cxnSpLocks/>
          </p:cNvCxnSpPr>
          <p:nvPr/>
        </p:nvCxnSpPr>
        <p:spPr>
          <a:xfrm flipV="1">
            <a:off x="10026230"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22" name="矩形: 圓角 321">
            <a:extLst>
              <a:ext uri="{FF2B5EF4-FFF2-40B4-BE49-F238E27FC236}">
                <a16:creationId xmlns:a16="http://schemas.microsoft.com/office/drawing/2014/main" id="{E4C623E0-C624-7818-14E5-C3F5DE58FED0}"/>
              </a:ext>
            </a:extLst>
          </p:cNvPr>
          <p:cNvSpPr/>
          <p:nvPr/>
        </p:nvSpPr>
        <p:spPr>
          <a:xfrm>
            <a:off x="9883028" y="1268338"/>
            <a:ext cx="286405" cy="450000"/>
          </a:xfrm>
          <a:prstGeom prst="roundRect">
            <a:avLst/>
          </a:prstGeom>
          <a:solidFill>
            <a:srgbClr val="FFC000">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8" name="文字方塊 347">
            <a:extLst>
              <a:ext uri="{FF2B5EF4-FFF2-40B4-BE49-F238E27FC236}">
                <a16:creationId xmlns:a16="http://schemas.microsoft.com/office/drawing/2014/main" id="{0472CD2C-1A98-6402-504A-32CC4E66C531}"/>
              </a:ext>
            </a:extLst>
          </p:cNvPr>
          <p:cNvSpPr txBox="1"/>
          <p:nvPr/>
        </p:nvSpPr>
        <p:spPr>
          <a:xfrm>
            <a:off x="4586679" y="349065"/>
            <a:ext cx="1227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Seatle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49" name="文字方塊 348">
            <a:extLst>
              <a:ext uri="{FF2B5EF4-FFF2-40B4-BE49-F238E27FC236}">
                <a16:creationId xmlns:a16="http://schemas.microsoft.com/office/drawing/2014/main" id="{EFBF3139-D279-A3B9-8CA9-B9EA613D8B72}"/>
              </a:ext>
            </a:extLst>
          </p:cNvPr>
          <p:cNvSpPr txBox="1"/>
          <p:nvPr/>
        </p:nvSpPr>
        <p:spPr>
          <a:xfrm>
            <a:off x="10159780" y="316034"/>
            <a:ext cx="1227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5B934618-B65A-EDA0-6076-568C152A27C9}"/>
              </a:ext>
            </a:extLst>
          </p:cNvPr>
          <p:cNvSpPr txBox="1"/>
          <p:nvPr/>
        </p:nvSpPr>
        <p:spPr>
          <a:xfrm>
            <a:off x="479679" y="234276"/>
            <a:ext cx="1500806" cy="523220"/>
          </a:xfrm>
          <a:prstGeom prst="rect">
            <a:avLst/>
          </a:prstGeom>
          <a:noFill/>
        </p:spPr>
        <p:txBody>
          <a:bodyPr wrap="square">
            <a:spAutoFit/>
          </a:bodyPr>
          <a:lstStyle/>
          <a:p>
            <a:r>
              <a:rPr kumimoji="0" lang="en-US" altLang="zh-TW"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Step 1</a:t>
            </a:r>
            <a:endParaRPr lang="zh-TW" altLang="en-US" sz="2800" b="1" u="sng" dirty="0"/>
          </a:p>
        </p:txBody>
      </p:sp>
      <p:cxnSp>
        <p:nvCxnSpPr>
          <p:cNvPr id="4" name="直線單箭頭接點 3">
            <a:extLst>
              <a:ext uri="{FF2B5EF4-FFF2-40B4-BE49-F238E27FC236}">
                <a16:creationId xmlns:a16="http://schemas.microsoft.com/office/drawing/2014/main" id="{3CD3D971-415F-C572-639B-1865511E2110}"/>
              </a:ext>
            </a:extLst>
          </p:cNvPr>
          <p:cNvCxnSpPr>
            <a:cxnSpLocks/>
          </p:cNvCxnSpPr>
          <p:nvPr/>
        </p:nvCxnSpPr>
        <p:spPr>
          <a:xfrm>
            <a:off x="1566619" y="4178350"/>
            <a:ext cx="5161942"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6" name="矩形: 圓角 5">
            <a:extLst>
              <a:ext uri="{FF2B5EF4-FFF2-40B4-BE49-F238E27FC236}">
                <a16:creationId xmlns:a16="http://schemas.microsoft.com/office/drawing/2014/main" id="{DC469FE4-8B70-2C10-97E2-4DE7B52B59D3}"/>
              </a:ext>
            </a:extLst>
          </p:cNvPr>
          <p:cNvSpPr/>
          <p:nvPr/>
        </p:nvSpPr>
        <p:spPr>
          <a:xfrm>
            <a:off x="6909217" y="3965846"/>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3784584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9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9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0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0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0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1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1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2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25"/>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2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2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2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2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3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3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3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3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3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3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3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3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3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4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4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44"/>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45"/>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34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47"/>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313"/>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314"/>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31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16"/>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317"/>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18"/>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19"/>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320"/>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321"/>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22"/>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49"/>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6"/>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P spid="272" grpId="0" animBg="1"/>
      <p:bldP spid="274" grpId="0"/>
      <p:bldP spid="275" grpId="0" animBg="1"/>
      <p:bldP spid="278" grpId="0" animBg="1"/>
      <p:bldP spid="283" grpId="0" animBg="1"/>
      <p:bldP spid="285" grpId="0"/>
      <p:bldP spid="286" grpId="0" animBg="1"/>
      <p:bldP spid="289" grpId="0" animBg="1"/>
      <p:bldP spid="294" grpId="0" animBg="1"/>
      <p:bldP spid="296" grpId="0"/>
      <p:bldP spid="297" grpId="0" animBg="1"/>
      <p:bldP spid="300" grpId="0" animBg="1"/>
      <p:bldP spid="305" grpId="0" animBg="1"/>
      <p:bldP spid="307" grpId="0"/>
      <p:bldP spid="308" grpId="0" animBg="1"/>
      <p:bldP spid="311" grpId="0" animBg="1"/>
      <p:bldP spid="327" grpId="0" animBg="1"/>
      <p:bldP spid="329" grpId="0"/>
      <p:bldP spid="330" grpId="0" animBg="1"/>
      <p:bldP spid="333" grpId="0" animBg="1"/>
      <p:bldP spid="334" grpId="0"/>
      <p:bldP spid="335" grpId="0"/>
      <p:bldP spid="336" grpId="0"/>
      <p:bldP spid="337" grpId="0"/>
      <p:bldP spid="338" grpId="0"/>
      <p:bldP spid="339" grpId="0"/>
      <p:bldP spid="340" grpId="0" animBg="1"/>
      <p:bldP spid="341" grpId="0" animBg="1"/>
      <p:bldP spid="344" grpId="0" animBg="1"/>
      <p:bldP spid="345" grpId="0" animBg="1"/>
      <p:bldP spid="346" grpId="0" animBg="1"/>
      <p:bldP spid="347" grpId="0" animBg="1"/>
      <p:bldP spid="316" grpId="0" animBg="1"/>
      <p:bldP spid="318" grpId="0"/>
      <p:bldP spid="319" grpId="0" animBg="1"/>
      <p:bldP spid="322" grpId="0" animBg="1"/>
      <p:bldP spid="349" grpId="0"/>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7C896-A62F-24F2-9D01-81B0D62C97D5}"/>
            </a:ext>
          </a:extLst>
        </p:cNvPr>
        <p:cNvGrpSpPr/>
        <p:nvPr/>
      </p:nvGrpSpPr>
      <p:grpSpPr>
        <a:xfrm>
          <a:off x="0" y="0"/>
          <a:ext cx="0" cy="0"/>
          <a:chOff x="0" y="0"/>
          <a:chExt cx="0" cy="0"/>
        </a:xfrm>
      </p:grpSpPr>
      <p:cxnSp>
        <p:nvCxnSpPr>
          <p:cNvPr id="83" name="直線單箭頭接點 82">
            <a:extLst>
              <a:ext uri="{FF2B5EF4-FFF2-40B4-BE49-F238E27FC236}">
                <a16:creationId xmlns:a16="http://schemas.microsoft.com/office/drawing/2014/main" id="{78BEB27F-34DC-0419-EE1D-1E0C72BEEDBA}"/>
              </a:ext>
            </a:extLst>
          </p:cNvPr>
          <p:cNvCxnSpPr>
            <a:cxnSpLocks/>
          </p:cNvCxnSpPr>
          <p:nvPr/>
        </p:nvCxnSpPr>
        <p:spPr>
          <a:xfrm flipV="1">
            <a:off x="5184384" y="745405"/>
            <a:ext cx="0" cy="526901"/>
          </a:xfrm>
          <a:prstGeom prst="straightConnector1">
            <a:avLst/>
          </a:prstGeom>
          <a:noFill/>
          <a:ln w="57150" cap="flat" cmpd="sng" algn="ctr">
            <a:solidFill>
              <a:sysClr val="windowText" lastClr="000000"/>
            </a:solidFill>
            <a:prstDash val="solid"/>
            <a:miter lim="800000"/>
            <a:tailEnd type="triangle"/>
          </a:ln>
          <a:effectLst/>
        </p:spPr>
      </p:cxnSp>
      <p:sp>
        <p:nvSpPr>
          <p:cNvPr id="123" name="矩形: 圓角 122">
            <a:extLst>
              <a:ext uri="{FF2B5EF4-FFF2-40B4-BE49-F238E27FC236}">
                <a16:creationId xmlns:a16="http://schemas.microsoft.com/office/drawing/2014/main" id="{CB4C35E3-8B4B-619C-7B4B-2C99D6105785}"/>
              </a:ext>
            </a:extLst>
          </p:cNvPr>
          <p:cNvSpPr/>
          <p:nvPr/>
        </p:nvSpPr>
        <p:spPr>
          <a:xfrm>
            <a:off x="1145807" y="4655634"/>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nvGrpSpPr>
          <p:cNvPr id="182" name="群組 181">
            <a:extLst>
              <a:ext uri="{FF2B5EF4-FFF2-40B4-BE49-F238E27FC236}">
                <a16:creationId xmlns:a16="http://schemas.microsoft.com/office/drawing/2014/main" id="{746F0375-17CF-9E2B-70E9-66C972FC9729}"/>
              </a:ext>
            </a:extLst>
          </p:cNvPr>
          <p:cNvGrpSpPr/>
          <p:nvPr/>
        </p:nvGrpSpPr>
        <p:grpSpPr>
          <a:xfrm>
            <a:off x="1151722" y="1254696"/>
            <a:ext cx="461665" cy="5069345"/>
            <a:chOff x="1494622" y="1295977"/>
            <a:chExt cx="461665" cy="5069345"/>
          </a:xfrm>
        </p:grpSpPr>
        <p:cxnSp>
          <p:nvCxnSpPr>
            <p:cNvPr id="78" name="直線單箭頭接點 77">
              <a:extLst>
                <a:ext uri="{FF2B5EF4-FFF2-40B4-BE49-F238E27FC236}">
                  <a16:creationId xmlns:a16="http://schemas.microsoft.com/office/drawing/2014/main" id="{D63E3293-1E07-FE30-FC86-31F8AE463F9C}"/>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84" name="直線單箭頭接點 83">
              <a:extLst>
                <a:ext uri="{FF2B5EF4-FFF2-40B4-BE49-F238E27FC236}">
                  <a16:creationId xmlns:a16="http://schemas.microsoft.com/office/drawing/2014/main" id="{5911A246-C757-B074-7765-65FB6A5162BC}"/>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92" name="直線單箭頭接點 91">
              <a:extLst>
                <a:ext uri="{FF2B5EF4-FFF2-40B4-BE49-F238E27FC236}">
                  <a16:creationId xmlns:a16="http://schemas.microsoft.com/office/drawing/2014/main" id="{4BD0C2EF-3ED6-D6D0-8969-DE829293C732}"/>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96" name="矩形: 圓角 95">
              <a:extLst>
                <a:ext uri="{FF2B5EF4-FFF2-40B4-BE49-F238E27FC236}">
                  <a16:creationId xmlns:a16="http://schemas.microsoft.com/office/drawing/2014/main" id="{4B2C98E9-2501-B381-4A00-551168546F04}"/>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00" name="直線單箭頭接點 99">
              <a:extLst>
                <a:ext uri="{FF2B5EF4-FFF2-40B4-BE49-F238E27FC236}">
                  <a16:creationId xmlns:a16="http://schemas.microsoft.com/office/drawing/2014/main" id="{789A08D8-CB97-5E6C-7862-4160AF3E61A5}"/>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15" name="文字方塊 114">
              <a:extLst>
                <a:ext uri="{FF2B5EF4-FFF2-40B4-BE49-F238E27FC236}">
                  <a16:creationId xmlns:a16="http://schemas.microsoft.com/office/drawing/2014/main" id="{115763EC-F61F-0DBF-4E8A-0DF4B69EE230}"/>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33" name="矩形: 圓角 132">
              <a:extLst>
                <a:ext uri="{FF2B5EF4-FFF2-40B4-BE49-F238E27FC236}">
                  <a16:creationId xmlns:a16="http://schemas.microsoft.com/office/drawing/2014/main" id="{A3505DEC-A0E6-4657-8FDF-0481CBFB1F4A}"/>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37" name="直線單箭頭接點 136">
              <a:extLst>
                <a:ext uri="{FF2B5EF4-FFF2-40B4-BE49-F238E27FC236}">
                  <a16:creationId xmlns:a16="http://schemas.microsoft.com/office/drawing/2014/main" id="{9B9C9E23-91C0-EC1F-55E1-051D913C2C1D}"/>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42" name="直線單箭頭接點 141">
              <a:extLst>
                <a:ext uri="{FF2B5EF4-FFF2-40B4-BE49-F238E27FC236}">
                  <a16:creationId xmlns:a16="http://schemas.microsoft.com/office/drawing/2014/main" id="{CF218B31-0EB1-DE15-1590-277E8B8DA451}"/>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46" name="矩形: 圓角 145">
              <a:extLst>
                <a:ext uri="{FF2B5EF4-FFF2-40B4-BE49-F238E27FC236}">
                  <a16:creationId xmlns:a16="http://schemas.microsoft.com/office/drawing/2014/main" id="{1402CE84-8A8A-DFDB-88D3-D2799F4A0275}"/>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83" name="群組 182">
            <a:extLst>
              <a:ext uri="{FF2B5EF4-FFF2-40B4-BE49-F238E27FC236}">
                <a16:creationId xmlns:a16="http://schemas.microsoft.com/office/drawing/2014/main" id="{1C587AAD-4863-2367-45FA-212568CA1471}"/>
              </a:ext>
            </a:extLst>
          </p:cNvPr>
          <p:cNvGrpSpPr/>
          <p:nvPr/>
        </p:nvGrpSpPr>
        <p:grpSpPr>
          <a:xfrm>
            <a:off x="1899095" y="1254696"/>
            <a:ext cx="461665" cy="5069345"/>
            <a:chOff x="1494622" y="1295977"/>
            <a:chExt cx="461665" cy="5069345"/>
          </a:xfrm>
        </p:grpSpPr>
        <p:cxnSp>
          <p:nvCxnSpPr>
            <p:cNvPr id="184" name="直線單箭頭接點 183">
              <a:extLst>
                <a:ext uri="{FF2B5EF4-FFF2-40B4-BE49-F238E27FC236}">
                  <a16:creationId xmlns:a16="http://schemas.microsoft.com/office/drawing/2014/main" id="{EC24410D-C720-C6FD-9721-BA0F52E8214E}"/>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85" name="直線單箭頭接點 184">
              <a:extLst>
                <a:ext uri="{FF2B5EF4-FFF2-40B4-BE49-F238E27FC236}">
                  <a16:creationId xmlns:a16="http://schemas.microsoft.com/office/drawing/2014/main" id="{78D99351-D852-35AC-6A5E-4EF696808663}"/>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186" name="直線單箭頭接點 185">
              <a:extLst>
                <a:ext uri="{FF2B5EF4-FFF2-40B4-BE49-F238E27FC236}">
                  <a16:creationId xmlns:a16="http://schemas.microsoft.com/office/drawing/2014/main" id="{4A16320D-B917-6C40-2ACC-857D7240A795}"/>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87" name="矩形: 圓角 186">
              <a:extLst>
                <a:ext uri="{FF2B5EF4-FFF2-40B4-BE49-F238E27FC236}">
                  <a16:creationId xmlns:a16="http://schemas.microsoft.com/office/drawing/2014/main" id="{400757B6-163F-9338-9FA3-6DB01933A397}"/>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88" name="直線單箭頭接點 187">
              <a:extLst>
                <a:ext uri="{FF2B5EF4-FFF2-40B4-BE49-F238E27FC236}">
                  <a16:creationId xmlns:a16="http://schemas.microsoft.com/office/drawing/2014/main" id="{2B5D22A5-EF6C-A099-C4E7-7C4EC73D33D4}"/>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89" name="文字方塊 188">
              <a:extLst>
                <a:ext uri="{FF2B5EF4-FFF2-40B4-BE49-F238E27FC236}">
                  <a16:creationId xmlns:a16="http://schemas.microsoft.com/office/drawing/2014/main" id="{EA5F761B-F938-D87E-3054-416CDC4933AA}"/>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90" name="矩形: 圓角 189">
              <a:extLst>
                <a:ext uri="{FF2B5EF4-FFF2-40B4-BE49-F238E27FC236}">
                  <a16:creationId xmlns:a16="http://schemas.microsoft.com/office/drawing/2014/main" id="{72EDA18D-B0C8-DEBF-995D-21254724D30C}"/>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91" name="直線單箭頭接點 190">
              <a:extLst>
                <a:ext uri="{FF2B5EF4-FFF2-40B4-BE49-F238E27FC236}">
                  <a16:creationId xmlns:a16="http://schemas.microsoft.com/office/drawing/2014/main" id="{5EE712DE-270C-CDC9-0E3D-15EDAE5AEEBC}"/>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92" name="直線單箭頭接點 191">
              <a:extLst>
                <a:ext uri="{FF2B5EF4-FFF2-40B4-BE49-F238E27FC236}">
                  <a16:creationId xmlns:a16="http://schemas.microsoft.com/office/drawing/2014/main" id="{7F860861-9181-1EA4-1D7D-DC0EAC72691F}"/>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93" name="矩形: 圓角 192">
              <a:extLst>
                <a:ext uri="{FF2B5EF4-FFF2-40B4-BE49-F238E27FC236}">
                  <a16:creationId xmlns:a16="http://schemas.microsoft.com/office/drawing/2014/main" id="{3ADB9FA6-1714-4B55-4F32-9B05D9680CF2}"/>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4" name="群組 193">
            <a:extLst>
              <a:ext uri="{FF2B5EF4-FFF2-40B4-BE49-F238E27FC236}">
                <a16:creationId xmlns:a16="http://schemas.microsoft.com/office/drawing/2014/main" id="{532EA538-CAF1-8569-B429-4329CBB1B82D}"/>
              </a:ext>
            </a:extLst>
          </p:cNvPr>
          <p:cNvGrpSpPr/>
          <p:nvPr/>
        </p:nvGrpSpPr>
        <p:grpSpPr>
          <a:xfrm>
            <a:off x="2646468" y="1254696"/>
            <a:ext cx="461665" cy="5069345"/>
            <a:chOff x="1494622" y="1295977"/>
            <a:chExt cx="461665" cy="5069345"/>
          </a:xfrm>
        </p:grpSpPr>
        <p:cxnSp>
          <p:nvCxnSpPr>
            <p:cNvPr id="195" name="直線單箭頭接點 194">
              <a:extLst>
                <a:ext uri="{FF2B5EF4-FFF2-40B4-BE49-F238E27FC236}">
                  <a16:creationId xmlns:a16="http://schemas.microsoft.com/office/drawing/2014/main" id="{C4AED39C-4150-892D-4856-FDAF4FDD8556}"/>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96" name="直線單箭頭接點 195">
              <a:extLst>
                <a:ext uri="{FF2B5EF4-FFF2-40B4-BE49-F238E27FC236}">
                  <a16:creationId xmlns:a16="http://schemas.microsoft.com/office/drawing/2014/main" id="{DB0F3E1C-36F9-1FB0-A9C0-654F2A80472B}"/>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197" name="直線單箭頭接點 196">
              <a:extLst>
                <a:ext uri="{FF2B5EF4-FFF2-40B4-BE49-F238E27FC236}">
                  <a16:creationId xmlns:a16="http://schemas.microsoft.com/office/drawing/2014/main" id="{8C682909-DF5E-61E2-7EF3-B9C639498018}"/>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98" name="矩形: 圓角 197">
              <a:extLst>
                <a:ext uri="{FF2B5EF4-FFF2-40B4-BE49-F238E27FC236}">
                  <a16:creationId xmlns:a16="http://schemas.microsoft.com/office/drawing/2014/main" id="{32F256D4-5B82-D0D0-6966-BD0848D41A8E}"/>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99" name="直線單箭頭接點 198">
              <a:extLst>
                <a:ext uri="{FF2B5EF4-FFF2-40B4-BE49-F238E27FC236}">
                  <a16:creationId xmlns:a16="http://schemas.microsoft.com/office/drawing/2014/main" id="{8F0C4FD9-86B3-A025-DD50-7DEEC47977D2}"/>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00" name="文字方塊 199">
              <a:extLst>
                <a:ext uri="{FF2B5EF4-FFF2-40B4-BE49-F238E27FC236}">
                  <a16:creationId xmlns:a16="http://schemas.microsoft.com/office/drawing/2014/main" id="{30F2AEA4-9CC2-3988-C55F-678AD85F972D}"/>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01" name="矩形: 圓角 200">
              <a:extLst>
                <a:ext uri="{FF2B5EF4-FFF2-40B4-BE49-F238E27FC236}">
                  <a16:creationId xmlns:a16="http://schemas.microsoft.com/office/drawing/2014/main" id="{CEE7EE27-1A77-1183-EFFE-9C6C591EFF9F}"/>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02" name="直線單箭頭接點 201">
              <a:extLst>
                <a:ext uri="{FF2B5EF4-FFF2-40B4-BE49-F238E27FC236}">
                  <a16:creationId xmlns:a16="http://schemas.microsoft.com/office/drawing/2014/main" id="{ACD613B9-036B-4043-74A5-98D364447EB2}"/>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03" name="直線單箭頭接點 202">
              <a:extLst>
                <a:ext uri="{FF2B5EF4-FFF2-40B4-BE49-F238E27FC236}">
                  <a16:creationId xmlns:a16="http://schemas.microsoft.com/office/drawing/2014/main" id="{8517452D-DFCC-5614-0091-EB67C645DB52}"/>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04" name="矩形: 圓角 203">
              <a:extLst>
                <a:ext uri="{FF2B5EF4-FFF2-40B4-BE49-F238E27FC236}">
                  <a16:creationId xmlns:a16="http://schemas.microsoft.com/office/drawing/2014/main" id="{91BCC436-2029-43C7-FAF4-4876F0AC53EC}"/>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16" name="群組 215">
            <a:extLst>
              <a:ext uri="{FF2B5EF4-FFF2-40B4-BE49-F238E27FC236}">
                <a16:creationId xmlns:a16="http://schemas.microsoft.com/office/drawing/2014/main" id="{6D611F7A-A044-1493-2DB9-78DC1A703AB0}"/>
              </a:ext>
            </a:extLst>
          </p:cNvPr>
          <p:cNvGrpSpPr/>
          <p:nvPr/>
        </p:nvGrpSpPr>
        <p:grpSpPr>
          <a:xfrm>
            <a:off x="3393841" y="1254696"/>
            <a:ext cx="461665" cy="5069345"/>
            <a:chOff x="1494622" y="1295977"/>
            <a:chExt cx="461665" cy="5069345"/>
          </a:xfrm>
        </p:grpSpPr>
        <p:cxnSp>
          <p:nvCxnSpPr>
            <p:cNvPr id="217" name="直線單箭頭接點 216">
              <a:extLst>
                <a:ext uri="{FF2B5EF4-FFF2-40B4-BE49-F238E27FC236}">
                  <a16:creationId xmlns:a16="http://schemas.microsoft.com/office/drawing/2014/main" id="{4DC903F3-7F2F-F26F-8C5D-BC4EE7A42E35}"/>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18" name="直線單箭頭接點 217">
              <a:extLst>
                <a:ext uri="{FF2B5EF4-FFF2-40B4-BE49-F238E27FC236}">
                  <a16:creationId xmlns:a16="http://schemas.microsoft.com/office/drawing/2014/main" id="{7E8E787E-612B-AB6A-CD1D-05DDDE71C0A7}"/>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19" name="直線單箭頭接點 218">
              <a:extLst>
                <a:ext uri="{FF2B5EF4-FFF2-40B4-BE49-F238E27FC236}">
                  <a16:creationId xmlns:a16="http://schemas.microsoft.com/office/drawing/2014/main" id="{EE831A1F-D820-F52F-0679-CC341B1DD880}"/>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0" name="矩形: 圓角 219">
              <a:extLst>
                <a:ext uri="{FF2B5EF4-FFF2-40B4-BE49-F238E27FC236}">
                  <a16:creationId xmlns:a16="http://schemas.microsoft.com/office/drawing/2014/main" id="{2C98A4F6-E054-6A9D-B597-C43A94FBB143}"/>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21" name="直線單箭頭接點 220">
              <a:extLst>
                <a:ext uri="{FF2B5EF4-FFF2-40B4-BE49-F238E27FC236}">
                  <a16:creationId xmlns:a16="http://schemas.microsoft.com/office/drawing/2014/main" id="{C057187B-0BDB-A026-8368-5FE52FEF2249}"/>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2" name="文字方塊 221">
              <a:extLst>
                <a:ext uri="{FF2B5EF4-FFF2-40B4-BE49-F238E27FC236}">
                  <a16:creationId xmlns:a16="http://schemas.microsoft.com/office/drawing/2014/main" id="{0C1D9169-58A9-027E-BB2A-0E5DA3FF69AF}"/>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23" name="矩形: 圓角 222">
              <a:extLst>
                <a:ext uri="{FF2B5EF4-FFF2-40B4-BE49-F238E27FC236}">
                  <a16:creationId xmlns:a16="http://schemas.microsoft.com/office/drawing/2014/main" id="{959ADBB0-0AFC-A5E4-B24E-D6A5BFF6C1AA}"/>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24" name="直線單箭頭接點 223">
              <a:extLst>
                <a:ext uri="{FF2B5EF4-FFF2-40B4-BE49-F238E27FC236}">
                  <a16:creationId xmlns:a16="http://schemas.microsoft.com/office/drawing/2014/main" id="{75E3A308-8DC9-3BCB-BFCF-47908D02A4E1}"/>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25" name="直線單箭頭接點 224">
              <a:extLst>
                <a:ext uri="{FF2B5EF4-FFF2-40B4-BE49-F238E27FC236}">
                  <a16:creationId xmlns:a16="http://schemas.microsoft.com/office/drawing/2014/main" id="{E507F738-9B46-AF95-38C4-18DC15A11146}"/>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6" name="矩形: 圓角 225">
              <a:extLst>
                <a:ext uri="{FF2B5EF4-FFF2-40B4-BE49-F238E27FC236}">
                  <a16:creationId xmlns:a16="http://schemas.microsoft.com/office/drawing/2014/main" id="{5101C32C-15BD-8BD6-4156-F1332F93C980}"/>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27" name="群組 226">
            <a:extLst>
              <a:ext uri="{FF2B5EF4-FFF2-40B4-BE49-F238E27FC236}">
                <a16:creationId xmlns:a16="http://schemas.microsoft.com/office/drawing/2014/main" id="{BA5DDE8D-3CA2-209F-060E-383437765A5D}"/>
              </a:ext>
            </a:extLst>
          </p:cNvPr>
          <p:cNvGrpSpPr/>
          <p:nvPr/>
        </p:nvGrpSpPr>
        <p:grpSpPr>
          <a:xfrm>
            <a:off x="4141214" y="1254696"/>
            <a:ext cx="461665" cy="5069345"/>
            <a:chOff x="1494622" y="1295977"/>
            <a:chExt cx="461665" cy="5069345"/>
          </a:xfrm>
        </p:grpSpPr>
        <p:cxnSp>
          <p:nvCxnSpPr>
            <p:cNvPr id="228" name="直線單箭頭接點 227">
              <a:extLst>
                <a:ext uri="{FF2B5EF4-FFF2-40B4-BE49-F238E27FC236}">
                  <a16:creationId xmlns:a16="http://schemas.microsoft.com/office/drawing/2014/main" id="{02D6C726-5F50-DA6A-C277-580D83055A77}"/>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29" name="直線單箭頭接點 228">
              <a:extLst>
                <a:ext uri="{FF2B5EF4-FFF2-40B4-BE49-F238E27FC236}">
                  <a16:creationId xmlns:a16="http://schemas.microsoft.com/office/drawing/2014/main" id="{86EEC757-43B5-4922-D897-B36AE5230306}"/>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30" name="直線單箭頭接點 229">
              <a:extLst>
                <a:ext uri="{FF2B5EF4-FFF2-40B4-BE49-F238E27FC236}">
                  <a16:creationId xmlns:a16="http://schemas.microsoft.com/office/drawing/2014/main" id="{9CBA4516-B2E6-78D9-B8B2-3620448309E7}"/>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1" name="矩形: 圓角 230">
              <a:extLst>
                <a:ext uri="{FF2B5EF4-FFF2-40B4-BE49-F238E27FC236}">
                  <a16:creationId xmlns:a16="http://schemas.microsoft.com/office/drawing/2014/main" id="{487CF909-6F33-45E3-64E5-FCBC6B655D6B}"/>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32" name="直線單箭頭接點 231">
              <a:extLst>
                <a:ext uri="{FF2B5EF4-FFF2-40B4-BE49-F238E27FC236}">
                  <a16:creationId xmlns:a16="http://schemas.microsoft.com/office/drawing/2014/main" id="{B205E680-56C4-FEF1-D963-0A3D8D33E4B0}"/>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3" name="文字方塊 232">
              <a:extLst>
                <a:ext uri="{FF2B5EF4-FFF2-40B4-BE49-F238E27FC236}">
                  <a16:creationId xmlns:a16="http://schemas.microsoft.com/office/drawing/2014/main" id="{A3A5DB8B-3563-D98B-D063-3C0C506C16E6}"/>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4" name="矩形: 圓角 233">
              <a:extLst>
                <a:ext uri="{FF2B5EF4-FFF2-40B4-BE49-F238E27FC236}">
                  <a16:creationId xmlns:a16="http://schemas.microsoft.com/office/drawing/2014/main" id="{75E1B6E7-C5DF-0A73-B50C-E10416821BCB}"/>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35" name="直線單箭頭接點 234">
              <a:extLst>
                <a:ext uri="{FF2B5EF4-FFF2-40B4-BE49-F238E27FC236}">
                  <a16:creationId xmlns:a16="http://schemas.microsoft.com/office/drawing/2014/main" id="{9C59C8D1-05E6-8847-0215-2178D986EB6C}"/>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36" name="直線單箭頭接點 235">
              <a:extLst>
                <a:ext uri="{FF2B5EF4-FFF2-40B4-BE49-F238E27FC236}">
                  <a16:creationId xmlns:a16="http://schemas.microsoft.com/office/drawing/2014/main" id="{4CF27B30-4CD3-9868-A81F-11E8A16DB7CD}"/>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7" name="矩形: 圓角 236">
              <a:extLst>
                <a:ext uri="{FF2B5EF4-FFF2-40B4-BE49-F238E27FC236}">
                  <a16:creationId xmlns:a16="http://schemas.microsoft.com/office/drawing/2014/main" id="{D7769043-B82B-1F8C-E1E6-DBBD510A2223}"/>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38" name="群組 237">
            <a:extLst>
              <a:ext uri="{FF2B5EF4-FFF2-40B4-BE49-F238E27FC236}">
                <a16:creationId xmlns:a16="http://schemas.microsoft.com/office/drawing/2014/main" id="{0EC30252-C4F5-CF0B-B3E4-D22DDA197F55}"/>
              </a:ext>
            </a:extLst>
          </p:cNvPr>
          <p:cNvGrpSpPr/>
          <p:nvPr/>
        </p:nvGrpSpPr>
        <p:grpSpPr>
          <a:xfrm>
            <a:off x="4888586" y="1254696"/>
            <a:ext cx="461665" cy="5069345"/>
            <a:chOff x="1494622" y="1295977"/>
            <a:chExt cx="461665" cy="5069345"/>
          </a:xfrm>
        </p:grpSpPr>
        <p:cxnSp>
          <p:nvCxnSpPr>
            <p:cNvPr id="239" name="直線單箭頭接點 238">
              <a:extLst>
                <a:ext uri="{FF2B5EF4-FFF2-40B4-BE49-F238E27FC236}">
                  <a16:creationId xmlns:a16="http://schemas.microsoft.com/office/drawing/2014/main" id="{D9AB10F5-F8A8-0C74-C4A6-6D936CF28E68}"/>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40" name="直線單箭頭接點 239">
              <a:extLst>
                <a:ext uri="{FF2B5EF4-FFF2-40B4-BE49-F238E27FC236}">
                  <a16:creationId xmlns:a16="http://schemas.microsoft.com/office/drawing/2014/main" id="{4CF698BF-1EF2-D9BF-154B-09D8F5187549}"/>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41" name="直線單箭頭接點 240">
              <a:extLst>
                <a:ext uri="{FF2B5EF4-FFF2-40B4-BE49-F238E27FC236}">
                  <a16:creationId xmlns:a16="http://schemas.microsoft.com/office/drawing/2014/main" id="{D1D34A53-0976-BA44-917C-AC77A27073A9}"/>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2" name="矩形: 圓角 241">
              <a:extLst>
                <a:ext uri="{FF2B5EF4-FFF2-40B4-BE49-F238E27FC236}">
                  <a16:creationId xmlns:a16="http://schemas.microsoft.com/office/drawing/2014/main" id="{68E1A139-344E-F26C-0323-E4D0A63E8387}"/>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3" name="直線單箭頭接點 242">
              <a:extLst>
                <a:ext uri="{FF2B5EF4-FFF2-40B4-BE49-F238E27FC236}">
                  <a16:creationId xmlns:a16="http://schemas.microsoft.com/office/drawing/2014/main" id="{614E724D-E8B1-0C0D-34D6-76E6BA385F3B}"/>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4" name="文字方塊 243">
              <a:extLst>
                <a:ext uri="{FF2B5EF4-FFF2-40B4-BE49-F238E27FC236}">
                  <a16:creationId xmlns:a16="http://schemas.microsoft.com/office/drawing/2014/main" id="{DAF6A85B-06F3-53DD-4D5F-75C7BF142A1C}"/>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45" name="矩形: 圓角 244">
              <a:extLst>
                <a:ext uri="{FF2B5EF4-FFF2-40B4-BE49-F238E27FC236}">
                  <a16:creationId xmlns:a16="http://schemas.microsoft.com/office/drawing/2014/main" id="{0B2F5722-5607-8C7C-74A1-65574FD92FDF}"/>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6" name="直線單箭頭接點 245">
              <a:extLst>
                <a:ext uri="{FF2B5EF4-FFF2-40B4-BE49-F238E27FC236}">
                  <a16:creationId xmlns:a16="http://schemas.microsoft.com/office/drawing/2014/main" id="{B601D9F8-7755-F48F-4941-1D9083DE538C}"/>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47" name="直線單箭頭接點 246">
              <a:extLst>
                <a:ext uri="{FF2B5EF4-FFF2-40B4-BE49-F238E27FC236}">
                  <a16:creationId xmlns:a16="http://schemas.microsoft.com/office/drawing/2014/main" id="{6DDE07BF-5BBD-2500-75B0-1C740F30410F}"/>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8" name="矩形: 圓角 247">
              <a:extLst>
                <a:ext uri="{FF2B5EF4-FFF2-40B4-BE49-F238E27FC236}">
                  <a16:creationId xmlns:a16="http://schemas.microsoft.com/office/drawing/2014/main" id="{6A703FC4-BF7E-11A9-939D-14EE7DF15663}"/>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49" name="文字方塊 248">
            <a:extLst>
              <a:ext uri="{FF2B5EF4-FFF2-40B4-BE49-F238E27FC236}">
                <a16:creationId xmlns:a16="http://schemas.microsoft.com/office/drawing/2014/main" id="{BD40B7A5-FA4D-08F8-18D1-CE88D655E47A}"/>
              </a:ext>
            </a:extLst>
          </p:cNvPr>
          <p:cNvSpPr txBox="1"/>
          <p:nvPr/>
        </p:nvSpPr>
        <p:spPr>
          <a:xfrm>
            <a:off x="996387" y="6373143"/>
            <a:ext cx="900000" cy="380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The </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0" name="文字方塊 249">
            <a:extLst>
              <a:ext uri="{FF2B5EF4-FFF2-40B4-BE49-F238E27FC236}">
                <a16:creationId xmlns:a16="http://schemas.microsoft.com/office/drawing/2014/main" id="{E388155A-8B32-FDD8-2C2D-CE60F852AFBA}"/>
              </a:ext>
            </a:extLst>
          </p:cNvPr>
          <p:cNvSpPr txBox="1"/>
          <p:nvPr/>
        </p:nvSpPr>
        <p:spPr>
          <a:xfrm>
            <a:off x="1708161"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Space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1" name="文字方塊 250">
            <a:extLst>
              <a:ext uri="{FF2B5EF4-FFF2-40B4-BE49-F238E27FC236}">
                <a16:creationId xmlns:a16="http://schemas.microsoft.com/office/drawing/2014/main" id="{5C9370FB-21B1-E12C-DF3A-6E0840FD9D69}"/>
              </a:ext>
            </a:extLst>
          </p:cNvPr>
          <p:cNvSpPr txBox="1"/>
          <p:nvPr/>
        </p:nvSpPr>
        <p:spPr>
          <a:xfrm>
            <a:off x="2520318"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Need</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2" name="文字方塊 251">
            <a:extLst>
              <a:ext uri="{FF2B5EF4-FFF2-40B4-BE49-F238E27FC236}">
                <a16:creationId xmlns:a16="http://schemas.microsoft.com/office/drawing/2014/main" id="{A76BEA94-B613-D867-21D0-B78C4C4915E0}"/>
              </a:ext>
            </a:extLst>
          </p:cNvPr>
          <p:cNvSpPr txBox="1"/>
          <p:nvPr/>
        </p:nvSpPr>
        <p:spPr>
          <a:xfrm>
            <a:off x="3232092"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3" name="文字方塊 252">
            <a:extLst>
              <a:ext uri="{FF2B5EF4-FFF2-40B4-BE49-F238E27FC236}">
                <a16:creationId xmlns:a16="http://schemas.microsoft.com/office/drawing/2014/main" id="{C44AE3A4-42FB-02D2-212A-763A37D8295B}"/>
              </a:ext>
            </a:extLst>
          </p:cNvPr>
          <p:cNvSpPr txBox="1"/>
          <p:nvPr/>
        </p:nvSpPr>
        <p:spPr>
          <a:xfrm>
            <a:off x="3990550"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4" name="文字方塊 253">
            <a:extLst>
              <a:ext uri="{FF2B5EF4-FFF2-40B4-BE49-F238E27FC236}">
                <a16:creationId xmlns:a16="http://schemas.microsoft.com/office/drawing/2014/main" id="{7FFCD2A8-7F05-1709-CB88-D3137EE9368F}"/>
              </a:ext>
            </a:extLst>
          </p:cNvPr>
          <p:cNvSpPr txBox="1"/>
          <p:nvPr/>
        </p:nvSpPr>
        <p:spPr>
          <a:xfrm>
            <a:off x="4715334"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5" name="矩形: 圓角 254">
            <a:extLst>
              <a:ext uri="{FF2B5EF4-FFF2-40B4-BE49-F238E27FC236}">
                <a16:creationId xmlns:a16="http://schemas.microsoft.com/office/drawing/2014/main" id="{B6E6D306-D53B-67E8-ED8A-F8828A3DEB40}"/>
              </a:ext>
            </a:extLst>
          </p:cNvPr>
          <p:cNvSpPr/>
          <p:nvPr/>
        </p:nvSpPr>
        <p:spPr>
          <a:xfrm>
            <a:off x="1145807" y="3191368"/>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6" name="矩形: 圓角 255">
            <a:extLst>
              <a:ext uri="{FF2B5EF4-FFF2-40B4-BE49-F238E27FC236}">
                <a16:creationId xmlns:a16="http://schemas.microsoft.com/office/drawing/2014/main" id="{94D3B771-3B89-8EB1-8558-BF34012692DC}"/>
              </a:ext>
            </a:extLst>
          </p:cNvPr>
          <p:cNvSpPr/>
          <p:nvPr/>
        </p:nvSpPr>
        <p:spPr>
          <a:xfrm>
            <a:off x="1145807" y="2082563"/>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258" name="直線單箭頭接點 257">
            <a:extLst>
              <a:ext uri="{FF2B5EF4-FFF2-40B4-BE49-F238E27FC236}">
                <a16:creationId xmlns:a16="http://schemas.microsoft.com/office/drawing/2014/main" id="{5A585F9E-C248-81D9-32DF-28734EFDA93B}"/>
              </a:ext>
            </a:extLst>
          </p:cNvPr>
          <p:cNvCxnSpPr>
            <a:cxnSpLocks/>
          </p:cNvCxnSpPr>
          <p:nvPr/>
        </p:nvCxnSpPr>
        <p:spPr>
          <a:xfrm flipV="1">
            <a:off x="10767138" y="759047"/>
            <a:ext cx="0" cy="526901"/>
          </a:xfrm>
          <a:prstGeom prst="straightConnector1">
            <a:avLst/>
          </a:prstGeom>
          <a:noFill/>
          <a:ln w="57150" cap="flat" cmpd="sng" algn="ctr">
            <a:solidFill>
              <a:sysClr val="windowText" lastClr="000000"/>
            </a:solidFill>
            <a:prstDash val="solid"/>
            <a:miter lim="800000"/>
            <a:tailEnd type="triangle"/>
          </a:ln>
          <a:effectLst/>
        </p:spPr>
      </p:cxnSp>
      <p:sp>
        <p:nvSpPr>
          <p:cNvPr id="267" name="矩形: 圓角 266">
            <a:extLst>
              <a:ext uri="{FF2B5EF4-FFF2-40B4-BE49-F238E27FC236}">
                <a16:creationId xmlns:a16="http://schemas.microsoft.com/office/drawing/2014/main" id="{6780F409-4608-6E22-744E-9A84F95094A0}"/>
              </a:ext>
            </a:extLst>
          </p:cNvPr>
          <p:cNvSpPr/>
          <p:nvPr/>
        </p:nvSpPr>
        <p:spPr>
          <a:xfrm>
            <a:off x="6728561" y="4669276"/>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269" name="直線單箭頭接點 268">
            <a:extLst>
              <a:ext uri="{FF2B5EF4-FFF2-40B4-BE49-F238E27FC236}">
                <a16:creationId xmlns:a16="http://schemas.microsoft.com/office/drawing/2014/main" id="{30807E1F-74B3-8BBE-49C7-9E7AB30A53D6}"/>
              </a:ext>
            </a:extLst>
          </p:cNvPr>
          <p:cNvCxnSpPr>
            <a:cxnSpLocks/>
          </p:cNvCxnSpPr>
          <p:nvPr/>
        </p:nvCxnSpPr>
        <p:spPr>
          <a:xfrm flipV="1">
            <a:off x="7036738"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70" name="直線單箭頭接點 269">
            <a:extLst>
              <a:ext uri="{FF2B5EF4-FFF2-40B4-BE49-F238E27FC236}">
                <a16:creationId xmlns:a16="http://schemas.microsoft.com/office/drawing/2014/main" id="{9EDEB846-E889-4FC3-FE73-06F68EC51834}"/>
              </a:ext>
            </a:extLst>
          </p:cNvPr>
          <p:cNvCxnSpPr>
            <a:cxnSpLocks/>
          </p:cNvCxnSpPr>
          <p:nvPr/>
        </p:nvCxnSpPr>
        <p:spPr>
          <a:xfrm flipV="1">
            <a:off x="7036738"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71" name="直線單箭頭接點 270">
            <a:extLst>
              <a:ext uri="{FF2B5EF4-FFF2-40B4-BE49-F238E27FC236}">
                <a16:creationId xmlns:a16="http://schemas.microsoft.com/office/drawing/2014/main" id="{173EAF27-0995-ADE7-8A7C-6E004D8FE609}"/>
              </a:ext>
            </a:extLst>
          </p:cNvPr>
          <p:cNvCxnSpPr>
            <a:cxnSpLocks/>
          </p:cNvCxnSpPr>
          <p:nvPr/>
        </p:nvCxnSpPr>
        <p:spPr>
          <a:xfrm flipV="1">
            <a:off x="7036738"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72" name="矩形: 圓角 271">
            <a:extLst>
              <a:ext uri="{FF2B5EF4-FFF2-40B4-BE49-F238E27FC236}">
                <a16:creationId xmlns:a16="http://schemas.microsoft.com/office/drawing/2014/main" id="{EBDE4827-FFD9-7002-4C6C-C39A13F0D556}"/>
              </a:ext>
            </a:extLst>
          </p:cNvPr>
          <p:cNvSpPr/>
          <p:nvPr/>
        </p:nvSpPr>
        <p:spPr>
          <a:xfrm>
            <a:off x="6893536"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73" name="直線單箭頭接點 272">
            <a:extLst>
              <a:ext uri="{FF2B5EF4-FFF2-40B4-BE49-F238E27FC236}">
                <a16:creationId xmlns:a16="http://schemas.microsoft.com/office/drawing/2014/main" id="{4833BE25-CFDA-AE87-88FB-3493A5657EF7}"/>
              </a:ext>
            </a:extLst>
          </p:cNvPr>
          <p:cNvCxnSpPr>
            <a:cxnSpLocks/>
          </p:cNvCxnSpPr>
          <p:nvPr/>
        </p:nvCxnSpPr>
        <p:spPr>
          <a:xfrm flipV="1">
            <a:off x="7036738"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74" name="文字方塊 273">
            <a:extLst>
              <a:ext uri="{FF2B5EF4-FFF2-40B4-BE49-F238E27FC236}">
                <a16:creationId xmlns:a16="http://schemas.microsoft.com/office/drawing/2014/main" id="{D03AD1A6-1495-E981-3176-D24544BC64B1}"/>
              </a:ext>
            </a:extLst>
          </p:cNvPr>
          <p:cNvSpPr txBox="1"/>
          <p:nvPr/>
        </p:nvSpPr>
        <p:spPr>
          <a:xfrm rot="16200000">
            <a:off x="6549807"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75" name="矩形: 圓角 274">
            <a:extLst>
              <a:ext uri="{FF2B5EF4-FFF2-40B4-BE49-F238E27FC236}">
                <a16:creationId xmlns:a16="http://schemas.microsoft.com/office/drawing/2014/main" id="{B183B6A9-8156-6350-8BD5-CEC3655CFCC1}"/>
              </a:ext>
            </a:extLst>
          </p:cNvPr>
          <p:cNvSpPr/>
          <p:nvPr/>
        </p:nvSpPr>
        <p:spPr>
          <a:xfrm>
            <a:off x="6893536"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76" name="直線單箭頭接點 275">
            <a:extLst>
              <a:ext uri="{FF2B5EF4-FFF2-40B4-BE49-F238E27FC236}">
                <a16:creationId xmlns:a16="http://schemas.microsoft.com/office/drawing/2014/main" id="{4136A5A0-38A8-5204-28D6-DD6FB9BCE604}"/>
              </a:ext>
            </a:extLst>
          </p:cNvPr>
          <p:cNvCxnSpPr>
            <a:cxnSpLocks/>
          </p:cNvCxnSpPr>
          <p:nvPr/>
        </p:nvCxnSpPr>
        <p:spPr>
          <a:xfrm flipV="1">
            <a:off x="7036738"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77" name="直線單箭頭接點 276">
            <a:extLst>
              <a:ext uri="{FF2B5EF4-FFF2-40B4-BE49-F238E27FC236}">
                <a16:creationId xmlns:a16="http://schemas.microsoft.com/office/drawing/2014/main" id="{B4283BB3-1C82-0D48-2F3A-CFEDADF325AC}"/>
              </a:ext>
            </a:extLst>
          </p:cNvPr>
          <p:cNvCxnSpPr>
            <a:cxnSpLocks/>
          </p:cNvCxnSpPr>
          <p:nvPr/>
        </p:nvCxnSpPr>
        <p:spPr>
          <a:xfrm flipV="1">
            <a:off x="7036738"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78" name="矩形: 圓角 277">
            <a:extLst>
              <a:ext uri="{FF2B5EF4-FFF2-40B4-BE49-F238E27FC236}">
                <a16:creationId xmlns:a16="http://schemas.microsoft.com/office/drawing/2014/main" id="{7CA361D5-48EA-E5FC-C54F-8042E8DD3161}"/>
              </a:ext>
            </a:extLst>
          </p:cNvPr>
          <p:cNvSpPr/>
          <p:nvPr/>
        </p:nvSpPr>
        <p:spPr>
          <a:xfrm>
            <a:off x="6893536" y="1268338"/>
            <a:ext cx="286405" cy="450000"/>
          </a:xfrm>
          <a:prstGeom prst="roundRect">
            <a:avLst/>
          </a:prstGeom>
          <a:blipFill>
            <a:blip r:embed="rId3"/>
            <a:tile tx="0" ty="0" sx="100000" sy="100000" flip="none" algn="tl"/>
          </a:blip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80" name="直線單箭頭接點 279">
            <a:extLst>
              <a:ext uri="{FF2B5EF4-FFF2-40B4-BE49-F238E27FC236}">
                <a16:creationId xmlns:a16="http://schemas.microsoft.com/office/drawing/2014/main" id="{5D0C9EDA-A1DB-E754-0FCE-97D490FF9262}"/>
              </a:ext>
            </a:extLst>
          </p:cNvPr>
          <p:cNvCxnSpPr>
            <a:cxnSpLocks/>
          </p:cNvCxnSpPr>
          <p:nvPr/>
        </p:nvCxnSpPr>
        <p:spPr>
          <a:xfrm flipV="1">
            <a:off x="7784111"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81" name="直線單箭頭接點 280">
            <a:extLst>
              <a:ext uri="{FF2B5EF4-FFF2-40B4-BE49-F238E27FC236}">
                <a16:creationId xmlns:a16="http://schemas.microsoft.com/office/drawing/2014/main" id="{6E3A795C-A808-DB3C-D532-DCBE37A84BC9}"/>
              </a:ext>
            </a:extLst>
          </p:cNvPr>
          <p:cNvCxnSpPr>
            <a:cxnSpLocks/>
          </p:cNvCxnSpPr>
          <p:nvPr/>
        </p:nvCxnSpPr>
        <p:spPr>
          <a:xfrm flipV="1">
            <a:off x="7784111"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82" name="直線單箭頭接點 281">
            <a:extLst>
              <a:ext uri="{FF2B5EF4-FFF2-40B4-BE49-F238E27FC236}">
                <a16:creationId xmlns:a16="http://schemas.microsoft.com/office/drawing/2014/main" id="{005E68F9-B10A-8D71-F3CF-A42CB2AE0F54}"/>
              </a:ext>
            </a:extLst>
          </p:cNvPr>
          <p:cNvCxnSpPr>
            <a:cxnSpLocks/>
          </p:cNvCxnSpPr>
          <p:nvPr/>
        </p:nvCxnSpPr>
        <p:spPr>
          <a:xfrm flipV="1">
            <a:off x="7784111"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83" name="矩形: 圓角 282">
            <a:extLst>
              <a:ext uri="{FF2B5EF4-FFF2-40B4-BE49-F238E27FC236}">
                <a16:creationId xmlns:a16="http://schemas.microsoft.com/office/drawing/2014/main" id="{06E78A92-2ECB-EF08-9512-9969B004559D}"/>
              </a:ext>
            </a:extLst>
          </p:cNvPr>
          <p:cNvSpPr/>
          <p:nvPr/>
        </p:nvSpPr>
        <p:spPr>
          <a:xfrm>
            <a:off x="7640909"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84" name="直線單箭頭接點 283">
            <a:extLst>
              <a:ext uri="{FF2B5EF4-FFF2-40B4-BE49-F238E27FC236}">
                <a16:creationId xmlns:a16="http://schemas.microsoft.com/office/drawing/2014/main" id="{D06F1428-122F-4F91-3820-A7EDA6678BA0}"/>
              </a:ext>
            </a:extLst>
          </p:cNvPr>
          <p:cNvCxnSpPr>
            <a:cxnSpLocks/>
          </p:cNvCxnSpPr>
          <p:nvPr/>
        </p:nvCxnSpPr>
        <p:spPr>
          <a:xfrm flipV="1">
            <a:off x="7784111"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85" name="文字方塊 284">
            <a:extLst>
              <a:ext uri="{FF2B5EF4-FFF2-40B4-BE49-F238E27FC236}">
                <a16:creationId xmlns:a16="http://schemas.microsoft.com/office/drawing/2014/main" id="{E95EFC10-5867-F78C-0ED5-8378BE5B9677}"/>
              </a:ext>
            </a:extLst>
          </p:cNvPr>
          <p:cNvSpPr txBox="1"/>
          <p:nvPr/>
        </p:nvSpPr>
        <p:spPr>
          <a:xfrm rot="16200000">
            <a:off x="7297180"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86" name="矩形: 圓角 285">
            <a:extLst>
              <a:ext uri="{FF2B5EF4-FFF2-40B4-BE49-F238E27FC236}">
                <a16:creationId xmlns:a16="http://schemas.microsoft.com/office/drawing/2014/main" id="{F8CBD317-6682-1451-BBC9-646664984BF1}"/>
              </a:ext>
            </a:extLst>
          </p:cNvPr>
          <p:cNvSpPr/>
          <p:nvPr/>
        </p:nvSpPr>
        <p:spPr>
          <a:xfrm>
            <a:off x="7640909"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87" name="直線單箭頭接點 286">
            <a:extLst>
              <a:ext uri="{FF2B5EF4-FFF2-40B4-BE49-F238E27FC236}">
                <a16:creationId xmlns:a16="http://schemas.microsoft.com/office/drawing/2014/main" id="{1BC48B10-6DA0-7A53-FC97-8C7AA476B015}"/>
              </a:ext>
            </a:extLst>
          </p:cNvPr>
          <p:cNvCxnSpPr>
            <a:cxnSpLocks/>
          </p:cNvCxnSpPr>
          <p:nvPr/>
        </p:nvCxnSpPr>
        <p:spPr>
          <a:xfrm flipV="1">
            <a:off x="7784111"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88" name="直線單箭頭接點 287">
            <a:extLst>
              <a:ext uri="{FF2B5EF4-FFF2-40B4-BE49-F238E27FC236}">
                <a16:creationId xmlns:a16="http://schemas.microsoft.com/office/drawing/2014/main" id="{270ED905-5CA4-9A91-AF66-B649C72F02A0}"/>
              </a:ext>
            </a:extLst>
          </p:cNvPr>
          <p:cNvCxnSpPr>
            <a:cxnSpLocks/>
          </p:cNvCxnSpPr>
          <p:nvPr/>
        </p:nvCxnSpPr>
        <p:spPr>
          <a:xfrm flipV="1">
            <a:off x="7784111"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89" name="矩形: 圓角 288">
            <a:extLst>
              <a:ext uri="{FF2B5EF4-FFF2-40B4-BE49-F238E27FC236}">
                <a16:creationId xmlns:a16="http://schemas.microsoft.com/office/drawing/2014/main" id="{204501C5-1FD8-5C28-EF74-109EEA157C20}"/>
              </a:ext>
            </a:extLst>
          </p:cNvPr>
          <p:cNvSpPr/>
          <p:nvPr/>
        </p:nvSpPr>
        <p:spPr>
          <a:xfrm>
            <a:off x="7640909" y="1268338"/>
            <a:ext cx="286405" cy="450000"/>
          </a:xfrm>
          <a:prstGeom prst="roundRect">
            <a:avLst/>
          </a:prstGeom>
          <a:blipFill>
            <a:blip r:embed="rId3"/>
            <a:tile tx="0" ty="0" sx="100000" sy="100000" flip="none" algn="tl"/>
          </a:blip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91" name="直線單箭頭接點 290">
            <a:extLst>
              <a:ext uri="{FF2B5EF4-FFF2-40B4-BE49-F238E27FC236}">
                <a16:creationId xmlns:a16="http://schemas.microsoft.com/office/drawing/2014/main" id="{AF3BA70E-D238-5184-EC5C-634206E13434}"/>
              </a:ext>
            </a:extLst>
          </p:cNvPr>
          <p:cNvCxnSpPr>
            <a:cxnSpLocks/>
          </p:cNvCxnSpPr>
          <p:nvPr/>
        </p:nvCxnSpPr>
        <p:spPr>
          <a:xfrm flipV="1">
            <a:off x="8531484"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92" name="直線單箭頭接點 291">
            <a:extLst>
              <a:ext uri="{FF2B5EF4-FFF2-40B4-BE49-F238E27FC236}">
                <a16:creationId xmlns:a16="http://schemas.microsoft.com/office/drawing/2014/main" id="{0786F85C-928C-C37A-95C7-509A5CF685D8}"/>
              </a:ext>
            </a:extLst>
          </p:cNvPr>
          <p:cNvCxnSpPr>
            <a:cxnSpLocks/>
          </p:cNvCxnSpPr>
          <p:nvPr/>
        </p:nvCxnSpPr>
        <p:spPr>
          <a:xfrm flipV="1">
            <a:off x="8531484"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93" name="直線單箭頭接點 292">
            <a:extLst>
              <a:ext uri="{FF2B5EF4-FFF2-40B4-BE49-F238E27FC236}">
                <a16:creationId xmlns:a16="http://schemas.microsoft.com/office/drawing/2014/main" id="{F9B8A8E7-92C4-C6CF-9B8E-3404459A7C58}"/>
              </a:ext>
            </a:extLst>
          </p:cNvPr>
          <p:cNvCxnSpPr>
            <a:cxnSpLocks/>
          </p:cNvCxnSpPr>
          <p:nvPr/>
        </p:nvCxnSpPr>
        <p:spPr>
          <a:xfrm flipV="1">
            <a:off x="8531484"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94" name="矩形: 圓角 293">
            <a:extLst>
              <a:ext uri="{FF2B5EF4-FFF2-40B4-BE49-F238E27FC236}">
                <a16:creationId xmlns:a16="http://schemas.microsoft.com/office/drawing/2014/main" id="{C757F0C8-662B-A56D-EF0F-2BBBAB939C02}"/>
              </a:ext>
            </a:extLst>
          </p:cNvPr>
          <p:cNvSpPr/>
          <p:nvPr/>
        </p:nvSpPr>
        <p:spPr>
          <a:xfrm>
            <a:off x="8388282"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95" name="直線單箭頭接點 294">
            <a:extLst>
              <a:ext uri="{FF2B5EF4-FFF2-40B4-BE49-F238E27FC236}">
                <a16:creationId xmlns:a16="http://schemas.microsoft.com/office/drawing/2014/main" id="{A5895393-E1B8-B20C-7725-256B730878AC}"/>
              </a:ext>
            </a:extLst>
          </p:cNvPr>
          <p:cNvCxnSpPr>
            <a:cxnSpLocks/>
          </p:cNvCxnSpPr>
          <p:nvPr/>
        </p:nvCxnSpPr>
        <p:spPr>
          <a:xfrm flipV="1">
            <a:off x="8531484"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96" name="文字方塊 295">
            <a:extLst>
              <a:ext uri="{FF2B5EF4-FFF2-40B4-BE49-F238E27FC236}">
                <a16:creationId xmlns:a16="http://schemas.microsoft.com/office/drawing/2014/main" id="{10C635AD-A1F0-442C-C80D-1C92982EF767}"/>
              </a:ext>
            </a:extLst>
          </p:cNvPr>
          <p:cNvSpPr txBox="1"/>
          <p:nvPr/>
        </p:nvSpPr>
        <p:spPr>
          <a:xfrm rot="16200000">
            <a:off x="8044553"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97" name="矩形: 圓角 296">
            <a:extLst>
              <a:ext uri="{FF2B5EF4-FFF2-40B4-BE49-F238E27FC236}">
                <a16:creationId xmlns:a16="http://schemas.microsoft.com/office/drawing/2014/main" id="{62E312CB-C181-FAE2-7879-4AE1CC463E20}"/>
              </a:ext>
            </a:extLst>
          </p:cNvPr>
          <p:cNvSpPr/>
          <p:nvPr/>
        </p:nvSpPr>
        <p:spPr>
          <a:xfrm>
            <a:off x="8388282"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98" name="直線單箭頭接點 297">
            <a:extLst>
              <a:ext uri="{FF2B5EF4-FFF2-40B4-BE49-F238E27FC236}">
                <a16:creationId xmlns:a16="http://schemas.microsoft.com/office/drawing/2014/main" id="{F4AF8C35-2AD2-0DA9-83D8-BC57A178AF28}"/>
              </a:ext>
            </a:extLst>
          </p:cNvPr>
          <p:cNvCxnSpPr>
            <a:cxnSpLocks/>
          </p:cNvCxnSpPr>
          <p:nvPr/>
        </p:nvCxnSpPr>
        <p:spPr>
          <a:xfrm flipV="1">
            <a:off x="8531484"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99" name="直線單箭頭接點 298">
            <a:extLst>
              <a:ext uri="{FF2B5EF4-FFF2-40B4-BE49-F238E27FC236}">
                <a16:creationId xmlns:a16="http://schemas.microsoft.com/office/drawing/2014/main" id="{79DC28AC-8A33-472C-DD01-755BC23C2A7B}"/>
              </a:ext>
            </a:extLst>
          </p:cNvPr>
          <p:cNvCxnSpPr>
            <a:cxnSpLocks/>
          </p:cNvCxnSpPr>
          <p:nvPr/>
        </p:nvCxnSpPr>
        <p:spPr>
          <a:xfrm flipV="1">
            <a:off x="8531484"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00" name="矩形: 圓角 299">
            <a:extLst>
              <a:ext uri="{FF2B5EF4-FFF2-40B4-BE49-F238E27FC236}">
                <a16:creationId xmlns:a16="http://schemas.microsoft.com/office/drawing/2014/main" id="{103DC8F1-06F1-A619-C5AF-6B531BF8EB22}"/>
              </a:ext>
            </a:extLst>
          </p:cNvPr>
          <p:cNvSpPr/>
          <p:nvPr/>
        </p:nvSpPr>
        <p:spPr>
          <a:xfrm>
            <a:off x="8388282" y="1268338"/>
            <a:ext cx="286405" cy="450000"/>
          </a:xfrm>
          <a:prstGeom prst="roundRect">
            <a:avLst/>
          </a:prstGeom>
          <a:blipFill>
            <a:blip r:embed="rId3"/>
            <a:tile tx="0" ty="0" sx="100000" sy="100000" flip="none" algn="tl"/>
          </a:blip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02" name="直線單箭頭接點 301">
            <a:extLst>
              <a:ext uri="{FF2B5EF4-FFF2-40B4-BE49-F238E27FC236}">
                <a16:creationId xmlns:a16="http://schemas.microsoft.com/office/drawing/2014/main" id="{382EBB17-9442-0441-EB84-5355DAA253DD}"/>
              </a:ext>
            </a:extLst>
          </p:cNvPr>
          <p:cNvCxnSpPr>
            <a:cxnSpLocks/>
          </p:cNvCxnSpPr>
          <p:nvPr/>
        </p:nvCxnSpPr>
        <p:spPr>
          <a:xfrm flipV="1">
            <a:off x="9278857"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03" name="直線單箭頭接點 302">
            <a:extLst>
              <a:ext uri="{FF2B5EF4-FFF2-40B4-BE49-F238E27FC236}">
                <a16:creationId xmlns:a16="http://schemas.microsoft.com/office/drawing/2014/main" id="{3D084688-CA6A-B06B-7E4E-2239FC781565}"/>
              </a:ext>
            </a:extLst>
          </p:cNvPr>
          <p:cNvCxnSpPr>
            <a:cxnSpLocks/>
          </p:cNvCxnSpPr>
          <p:nvPr/>
        </p:nvCxnSpPr>
        <p:spPr>
          <a:xfrm flipV="1">
            <a:off x="9278857"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304" name="直線單箭頭接點 303">
            <a:extLst>
              <a:ext uri="{FF2B5EF4-FFF2-40B4-BE49-F238E27FC236}">
                <a16:creationId xmlns:a16="http://schemas.microsoft.com/office/drawing/2014/main" id="{B7517012-D0A4-97B9-CE88-4C1863F32FDB}"/>
              </a:ext>
            </a:extLst>
          </p:cNvPr>
          <p:cNvCxnSpPr>
            <a:cxnSpLocks/>
          </p:cNvCxnSpPr>
          <p:nvPr/>
        </p:nvCxnSpPr>
        <p:spPr>
          <a:xfrm flipV="1">
            <a:off x="9278857"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05" name="矩形: 圓角 304">
            <a:extLst>
              <a:ext uri="{FF2B5EF4-FFF2-40B4-BE49-F238E27FC236}">
                <a16:creationId xmlns:a16="http://schemas.microsoft.com/office/drawing/2014/main" id="{BB3634EE-665F-C82D-FDE4-29A84FA103C2}"/>
              </a:ext>
            </a:extLst>
          </p:cNvPr>
          <p:cNvSpPr/>
          <p:nvPr/>
        </p:nvSpPr>
        <p:spPr>
          <a:xfrm>
            <a:off x="9135655"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06" name="直線單箭頭接點 305">
            <a:extLst>
              <a:ext uri="{FF2B5EF4-FFF2-40B4-BE49-F238E27FC236}">
                <a16:creationId xmlns:a16="http://schemas.microsoft.com/office/drawing/2014/main" id="{7C701BF0-1F97-365C-C2F1-03943BE19DF4}"/>
              </a:ext>
            </a:extLst>
          </p:cNvPr>
          <p:cNvCxnSpPr>
            <a:cxnSpLocks/>
          </p:cNvCxnSpPr>
          <p:nvPr/>
        </p:nvCxnSpPr>
        <p:spPr>
          <a:xfrm flipV="1">
            <a:off x="9278857"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07" name="文字方塊 306">
            <a:extLst>
              <a:ext uri="{FF2B5EF4-FFF2-40B4-BE49-F238E27FC236}">
                <a16:creationId xmlns:a16="http://schemas.microsoft.com/office/drawing/2014/main" id="{EECB53BD-B1BC-23DA-BAA7-C3130E00DB49}"/>
              </a:ext>
            </a:extLst>
          </p:cNvPr>
          <p:cNvSpPr txBox="1"/>
          <p:nvPr/>
        </p:nvSpPr>
        <p:spPr>
          <a:xfrm rot="16200000">
            <a:off x="8791926"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08" name="矩形: 圓角 307">
            <a:extLst>
              <a:ext uri="{FF2B5EF4-FFF2-40B4-BE49-F238E27FC236}">
                <a16:creationId xmlns:a16="http://schemas.microsoft.com/office/drawing/2014/main" id="{69F088F8-D728-1F74-7944-99EC6D74BE1A}"/>
              </a:ext>
            </a:extLst>
          </p:cNvPr>
          <p:cNvSpPr/>
          <p:nvPr/>
        </p:nvSpPr>
        <p:spPr>
          <a:xfrm>
            <a:off x="9135655"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09" name="直線單箭頭接點 308">
            <a:extLst>
              <a:ext uri="{FF2B5EF4-FFF2-40B4-BE49-F238E27FC236}">
                <a16:creationId xmlns:a16="http://schemas.microsoft.com/office/drawing/2014/main" id="{EAB45B01-5867-0721-811D-A94CE5300B7C}"/>
              </a:ext>
            </a:extLst>
          </p:cNvPr>
          <p:cNvCxnSpPr>
            <a:cxnSpLocks/>
          </p:cNvCxnSpPr>
          <p:nvPr/>
        </p:nvCxnSpPr>
        <p:spPr>
          <a:xfrm flipV="1">
            <a:off x="9278857"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10" name="直線單箭頭接點 309">
            <a:extLst>
              <a:ext uri="{FF2B5EF4-FFF2-40B4-BE49-F238E27FC236}">
                <a16:creationId xmlns:a16="http://schemas.microsoft.com/office/drawing/2014/main" id="{78643DB2-5DFE-AEAB-01C3-BB61239CC9A1}"/>
              </a:ext>
            </a:extLst>
          </p:cNvPr>
          <p:cNvCxnSpPr>
            <a:cxnSpLocks/>
          </p:cNvCxnSpPr>
          <p:nvPr/>
        </p:nvCxnSpPr>
        <p:spPr>
          <a:xfrm flipV="1">
            <a:off x="9278857"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11" name="矩形: 圓角 310">
            <a:extLst>
              <a:ext uri="{FF2B5EF4-FFF2-40B4-BE49-F238E27FC236}">
                <a16:creationId xmlns:a16="http://schemas.microsoft.com/office/drawing/2014/main" id="{1C2D2524-632D-E32E-CEFA-05DE61C133C8}"/>
              </a:ext>
            </a:extLst>
          </p:cNvPr>
          <p:cNvSpPr/>
          <p:nvPr/>
        </p:nvSpPr>
        <p:spPr>
          <a:xfrm>
            <a:off x="9135655" y="1268338"/>
            <a:ext cx="286405" cy="450000"/>
          </a:xfrm>
          <a:prstGeom prst="roundRect">
            <a:avLst/>
          </a:prstGeom>
          <a:blipFill>
            <a:blip r:embed="rId3"/>
            <a:tile tx="0" ty="0" sx="100000" sy="100000" flip="none" algn="tl"/>
          </a:blip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24" name="直線單箭頭接點 323">
            <a:extLst>
              <a:ext uri="{FF2B5EF4-FFF2-40B4-BE49-F238E27FC236}">
                <a16:creationId xmlns:a16="http://schemas.microsoft.com/office/drawing/2014/main" id="{F81F0BD4-24DE-92A2-1F72-BE2B54CF3C6F}"/>
              </a:ext>
            </a:extLst>
          </p:cNvPr>
          <p:cNvCxnSpPr>
            <a:cxnSpLocks/>
          </p:cNvCxnSpPr>
          <p:nvPr/>
        </p:nvCxnSpPr>
        <p:spPr>
          <a:xfrm flipV="1">
            <a:off x="10773602"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25" name="直線單箭頭接點 324">
            <a:extLst>
              <a:ext uri="{FF2B5EF4-FFF2-40B4-BE49-F238E27FC236}">
                <a16:creationId xmlns:a16="http://schemas.microsoft.com/office/drawing/2014/main" id="{AFAA3F69-54F2-073C-E942-6E68361A20F0}"/>
              </a:ext>
            </a:extLst>
          </p:cNvPr>
          <p:cNvCxnSpPr>
            <a:cxnSpLocks/>
          </p:cNvCxnSpPr>
          <p:nvPr/>
        </p:nvCxnSpPr>
        <p:spPr>
          <a:xfrm flipV="1">
            <a:off x="10773602"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326" name="直線單箭頭接點 325">
            <a:extLst>
              <a:ext uri="{FF2B5EF4-FFF2-40B4-BE49-F238E27FC236}">
                <a16:creationId xmlns:a16="http://schemas.microsoft.com/office/drawing/2014/main" id="{16E84033-6970-1E84-7798-120BA34BE062}"/>
              </a:ext>
            </a:extLst>
          </p:cNvPr>
          <p:cNvCxnSpPr>
            <a:cxnSpLocks/>
          </p:cNvCxnSpPr>
          <p:nvPr/>
        </p:nvCxnSpPr>
        <p:spPr>
          <a:xfrm flipV="1">
            <a:off x="10773602"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27" name="矩形: 圓角 326">
            <a:extLst>
              <a:ext uri="{FF2B5EF4-FFF2-40B4-BE49-F238E27FC236}">
                <a16:creationId xmlns:a16="http://schemas.microsoft.com/office/drawing/2014/main" id="{D930FA4F-381D-2F32-13B6-4BCFBE87C18D}"/>
              </a:ext>
            </a:extLst>
          </p:cNvPr>
          <p:cNvSpPr/>
          <p:nvPr/>
        </p:nvSpPr>
        <p:spPr>
          <a:xfrm>
            <a:off x="10630400"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28" name="直線單箭頭接點 327">
            <a:extLst>
              <a:ext uri="{FF2B5EF4-FFF2-40B4-BE49-F238E27FC236}">
                <a16:creationId xmlns:a16="http://schemas.microsoft.com/office/drawing/2014/main" id="{F83382C2-CAB1-8F68-DF14-EA14AB5FB29B}"/>
              </a:ext>
            </a:extLst>
          </p:cNvPr>
          <p:cNvCxnSpPr>
            <a:cxnSpLocks/>
          </p:cNvCxnSpPr>
          <p:nvPr/>
        </p:nvCxnSpPr>
        <p:spPr>
          <a:xfrm flipV="1">
            <a:off x="10773602"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29" name="文字方塊 328">
            <a:extLst>
              <a:ext uri="{FF2B5EF4-FFF2-40B4-BE49-F238E27FC236}">
                <a16:creationId xmlns:a16="http://schemas.microsoft.com/office/drawing/2014/main" id="{BBBA6437-F276-B529-4B88-F94D2F595409}"/>
              </a:ext>
            </a:extLst>
          </p:cNvPr>
          <p:cNvSpPr txBox="1"/>
          <p:nvPr/>
        </p:nvSpPr>
        <p:spPr>
          <a:xfrm rot="16200000">
            <a:off x="10286671"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30" name="矩形: 圓角 329">
            <a:extLst>
              <a:ext uri="{FF2B5EF4-FFF2-40B4-BE49-F238E27FC236}">
                <a16:creationId xmlns:a16="http://schemas.microsoft.com/office/drawing/2014/main" id="{B7F836AE-92DE-46E2-CC1E-E348B7DF4EA4}"/>
              </a:ext>
            </a:extLst>
          </p:cNvPr>
          <p:cNvSpPr/>
          <p:nvPr/>
        </p:nvSpPr>
        <p:spPr>
          <a:xfrm>
            <a:off x="10630400"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31" name="直線單箭頭接點 330">
            <a:extLst>
              <a:ext uri="{FF2B5EF4-FFF2-40B4-BE49-F238E27FC236}">
                <a16:creationId xmlns:a16="http://schemas.microsoft.com/office/drawing/2014/main" id="{3D3D3F40-EEA6-88A9-4E7F-F791DCED087F}"/>
              </a:ext>
            </a:extLst>
          </p:cNvPr>
          <p:cNvCxnSpPr>
            <a:cxnSpLocks/>
          </p:cNvCxnSpPr>
          <p:nvPr/>
        </p:nvCxnSpPr>
        <p:spPr>
          <a:xfrm flipV="1">
            <a:off x="10773602"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32" name="直線單箭頭接點 331">
            <a:extLst>
              <a:ext uri="{FF2B5EF4-FFF2-40B4-BE49-F238E27FC236}">
                <a16:creationId xmlns:a16="http://schemas.microsoft.com/office/drawing/2014/main" id="{E6EABFA1-9EC0-8BA7-3C9C-B38666C26C22}"/>
              </a:ext>
            </a:extLst>
          </p:cNvPr>
          <p:cNvCxnSpPr>
            <a:cxnSpLocks/>
          </p:cNvCxnSpPr>
          <p:nvPr/>
        </p:nvCxnSpPr>
        <p:spPr>
          <a:xfrm flipV="1">
            <a:off x="10773602"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33" name="矩形: 圓角 332">
            <a:extLst>
              <a:ext uri="{FF2B5EF4-FFF2-40B4-BE49-F238E27FC236}">
                <a16:creationId xmlns:a16="http://schemas.microsoft.com/office/drawing/2014/main" id="{B135DF33-2C36-943E-5B56-36DA3F82218B}"/>
              </a:ext>
            </a:extLst>
          </p:cNvPr>
          <p:cNvSpPr/>
          <p:nvPr/>
        </p:nvSpPr>
        <p:spPr>
          <a:xfrm>
            <a:off x="10630400" y="1268338"/>
            <a:ext cx="286405" cy="450000"/>
          </a:xfrm>
          <a:prstGeom prst="roundRect">
            <a:avLst/>
          </a:prstGeom>
          <a:blipFill>
            <a:blip r:embed="rId3"/>
            <a:tile tx="0" ty="0" sx="100000" sy="100000" flip="none" algn="tl"/>
          </a:blip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4" name="文字方塊 333">
            <a:extLst>
              <a:ext uri="{FF2B5EF4-FFF2-40B4-BE49-F238E27FC236}">
                <a16:creationId xmlns:a16="http://schemas.microsoft.com/office/drawing/2014/main" id="{C4006DC2-8C9E-0B7D-E908-579BB7CE7592}"/>
              </a:ext>
            </a:extLst>
          </p:cNvPr>
          <p:cNvSpPr txBox="1"/>
          <p:nvPr/>
        </p:nvSpPr>
        <p:spPr>
          <a:xfrm>
            <a:off x="6579141" y="6386785"/>
            <a:ext cx="900000" cy="380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The </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5" name="文字方塊 334">
            <a:extLst>
              <a:ext uri="{FF2B5EF4-FFF2-40B4-BE49-F238E27FC236}">
                <a16:creationId xmlns:a16="http://schemas.microsoft.com/office/drawing/2014/main" id="{FE2C32C1-726F-B860-8B8D-4D4A7F85102D}"/>
              </a:ext>
            </a:extLst>
          </p:cNvPr>
          <p:cNvSpPr txBox="1"/>
          <p:nvPr/>
        </p:nvSpPr>
        <p:spPr>
          <a:xfrm>
            <a:off x="7290915"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Space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6" name="文字方塊 335">
            <a:extLst>
              <a:ext uri="{FF2B5EF4-FFF2-40B4-BE49-F238E27FC236}">
                <a16:creationId xmlns:a16="http://schemas.microsoft.com/office/drawing/2014/main" id="{22E4E12B-0525-B26F-BDE1-F95C9A67911F}"/>
              </a:ext>
            </a:extLst>
          </p:cNvPr>
          <p:cNvSpPr txBox="1"/>
          <p:nvPr/>
        </p:nvSpPr>
        <p:spPr>
          <a:xfrm>
            <a:off x="8103072"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Need</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7" name="文字方塊 336">
            <a:extLst>
              <a:ext uri="{FF2B5EF4-FFF2-40B4-BE49-F238E27FC236}">
                <a16:creationId xmlns:a16="http://schemas.microsoft.com/office/drawing/2014/main" id="{1C6E7F67-47AE-C876-71C3-E6665A2ABA12}"/>
              </a:ext>
            </a:extLst>
          </p:cNvPr>
          <p:cNvSpPr txBox="1"/>
          <p:nvPr/>
        </p:nvSpPr>
        <p:spPr>
          <a:xfrm>
            <a:off x="8814846"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8" name="文字方塊 337">
            <a:extLst>
              <a:ext uri="{FF2B5EF4-FFF2-40B4-BE49-F238E27FC236}">
                <a16:creationId xmlns:a16="http://schemas.microsoft.com/office/drawing/2014/main" id="{435553F8-EF22-A22D-5984-0E4EC1BFB1B3}"/>
              </a:ext>
            </a:extLst>
          </p:cNvPr>
          <p:cNvSpPr txBox="1"/>
          <p:nvPr/>
        </p:nvSpPr>
        <p:spPr>
          <a:xfrm>
            <a:off x="9573304"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9" name="文字方塊 338">
            <a:extLst>
              <a:ext uri="{FF2B5EF4-FFF2-40B4-BE49-F238E27FC236}">
                <a16:creationId xmlns:a16="http://schemas.microsoft.com/office/drawing/2014/main" id="{9649C9A6-F393-5B57-3357-E8997D47DA2B}"/>
              </a:ext>
            </a:extLst>
          </p:cNvPr>
          <p:cNvSpPr txBox="1"/>
          <p:nvPr/>
        </p:nvSpPr>
        <p:spPr>
          <a:xfrm>
            <a:off x="10298088"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40" name="矩形: 圓角 339">
            <a:extLst>
              <a:ext uri="{FF2B5EF4-FFF2-40B4-BE49-F238E27FC236}">
                <a16:creationId xmlns:a16="http://schemas.microsoft.com/office/drawing/2014/main" id="{6AEA5E5D-5836-E326-A662-DEBB864A2B05}"/>
              </a:ext>
            </a:extLst>
          </p:cNvPr>
          <p:cNvSpPr/>
          <p:nvPr/>
        </p:nvSpPr>
        <p:spPr>
          <a:xfrm>
            <a:off x="6728561" y="3205010"/>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41" name="矩形: 圓角 340">
            <a:extLst>
              <a:ext uri="{FF2B5EF4-FFF2-40B4-BE49-F238E27FC236}">
                <a16:creationId xmlns:a16="http://schemas.microsoft.com/office/drawing/2014/main" id="{FC2BBEDD-14DC-864D-C715-CD6006E4544F}"/>
              </a:ext>
            </a:extLst>
          </p:cNvPr>
          <p:cNvSpPr/>
          <p:nvPr/>
        </p:nvSpPr>
        <p:spPr>
          <a:xfrm>
            <a:off x="6728561" y="2096205"/>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44" name="矩形: 圓角 343">
            <a:extLst>
              <a:ext uri="{FF2B5EF4-FFF2-40B4-BE49-F238E27FC236}">
                <a16:creationId xmlns:a16="http://schemas.microsoft.com/office/drawing/2014/main" id="{C96AB851-4DAD-F7A0-FEA6-746ED0945874}"/>
              </a:ext>
            </a:extLst>
          </p:cNvPr>
          <p:cNvSpPr/>
          <p:nvPr/>
        </p:nvSpPr>
        <p:spPr>
          <a:xfrm>
            <a:off x="7453811" y="6373142"/>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45" name="矩形: 圓角 344">
            <a:extLst>
              <a:ext uri="{FF2B5EF4-FFF2-40B4-BE49-F238E27FC236}">
                <a16:creationId xmlns:a16="http://schemas.microsoft.com/office/drawing/2014/main" id="{876A838F-0054-6CDF-5D47-65B0584A5254}"/>
              </a:ext>
            </a:extLst>
          </p:cNvPr>
          <p:cNvSpPr/>
          <p:nvPr/>
        </p:nvSpPr>
        <p:spPr>
          <a:xfrm>
            <a:off x="8177569" y="6373141"/>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46" name="矩形: 圓角 345">
            <a:extLst>
              <a:ext uri="{FF2B5EF4-FFF2-40B4-BE49-F238E27FC236}">
                <a16:creationId xmlns:a16="http://schemas.microsoft.com/office/drawing/2014/main" id="{FB5EF8C0-945B-91D1-3F05-9409171D8C0F}"/>
              </a:ext>
            </a:extLst>
          </p:cNvPr>
          <p:cNvSpPr/>
          <p:nvPr/>
        </p:nvSpPr>
        <p:spPr>
          <a:xfrm>
            <a:off x="8926727" y="6373141"/>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47" name="矩形: 圓角 346">
            <a:extLst>
              <a:ext uri="{FF2B5EF4-FFF2-40B4-BE49-F238E27FC236}">
                <a16:creationId xmlns:a16="http://schemas.microsoft.com/office/drawing/2014/main" id="{299B448C-52AB-47B0-3747-FC37C19960C2}"/>
              </a:ext>
            </a:extLst>
          </p:cNvPr>
          <p:cNvSpPr/>
          <p:nvPr/>
        </p:nvSpPr>
        <p:spPr>
          <a:xfrm>
            <a:off x="6730053" y="6373140"/>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cxnSp>
        <p:nvCxnSpPr>
          <p:cNvPr id="313" name="直線單箭頭接點 312">
            <a:extLst>
              <a:ext uri="{FF2B5EF4-FFF2-40B4-BE49-F238E27FC236}">
                <a16:creationId xmlns:a16="http://schemas.microsoft.com/office/drawing/2014/main" id="{39D7D9C3-E09D-980D-5077-347126C52806}"/>
              </a:ext>
            </a:extLst>
          </p:cNvPr>
          <p:cNvCxnSpPr>
            <a:cxnSpLocks/>
          </p:cNvCxnSpPr>
          <p:nvPr/>
        </p:nvCxnSpPr>
        <p:spPr>
          <a:xfrm flipV="1">
            <a:off x="10026230"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14" name="直線單箭頭接點 313">
            <a:extLst>
              <a:ext uri="{FF2B5EF4-FFF2-40B4-BE49-F238E27FC236}">
                <a16:creationId xmlns:a16="http://schemas.microsoft.com/office/drawing/2014/main" id="{DF57CD32-0562-42C2-CF91-D7C4D5B2E4F2}"/>
              </a:ext>
            </a:extLst>
          </p:cNvPr>
          <p:cNvCxnSpPr>
            <a:cxnSpLocks/>
          </p:cNvCxnSpPr>
          <p:nvPr/>
        </p:nvCxnSpPr>
        <p:spPr>
          <a:xfrm flipV="1">
            <a:off x="10026230"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315" name="直線單箭頭接點 314">
            <a:extLst>
              <a:ext uri="{FF2B5EF4-FFF2-40B4-BE49-F238E27FC236}">
                <a16:creationId xmlns:a16="http://schemas.microsoft.com/office/drawing/2014/main" id="{EE8B17C7-B335-4B6B-EAFA-55A57BADF676}"/>
              </a:ext>
            </a:extLst>
          </p:cNvPr>
          <p:cNvCxnSpPr>
            <a:cxnSpLocks/>
          </p:cNvCxnSpPr>
          <p:nvPr/>
        </p:nvCxnSpPr>
        <p:spPr>
          <a:xfrm flipV="1">
            <a:off x="10026230"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16" name="矩形: 圓角 315">
            <a:extLst>
              <a:ext uri="{FF2B5EF4-FFF2-40B4-BE49-F238E27FC236}">
                <a16:creationId xmlns:a16="http://schemas.microsoft.com/office/drawing/2014/main" id="{7606E2BF-F429-91D4-B501-FABB8A556EE0}"/>
              </a:ext>
            </a:extLst>
          </p:cNvPr>
          <p:cNvSpPr/>
          <p:nvPr/>
        </p:nvSpPr>
        <p:spPr>
          <a:xfrm>
            <a:off x="9883028"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17" name="直線單箭頭接點 316">
            <a:extLst>
              <a:ext uri="{FF2B5EF4-FFF2-40B4-BE49-F238E27FC236}">
                <a16:creationId xmlns:a16="http://schemas.microsoft.com/office/drawing/2014/main" id="{7515D443-D988-8A70-16EF-7A5275DAA306}"/>
              </a:ext>
            </a:extLst>
          </p:cNvPr>
          <p:cNvCxnSpPr>
            <a:cxnSpLocks/>
          </p:cNvCxnSpPr>
          <p:nvPr/>
        </p:nvCxnSpPr>
        <p:spPr>
          <a:xfrm flipV="1">
            <a:off x="10026230"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18" name="文字方塊 317">
            <a:extLst>
              <a:ext uri="{FF2B5EF4-FFF2-40B4-BE49-F238E27FC236}">
                <a16:creationId xmlns:a16="http://schemas.microsoft.com/office/drawing/2014/main" id="{10C4A614-C6F0-9FD6-9958-98C0DAECCB87}"/>
              </a:ext>
            </a:extLst>
          </p:cNvPr>
          <p:cNvSpPr txBox="1"/>
          <p:nvPr/>
        </p:nvSpPr>
        <p:spPr>
          <a:xfrm rot="16200000">
            <a:off x="9539299"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19" name="矩形: 圓角 318">
            <a:extLst>
              <a:ext uri="{FF2B5EF4-FFF2-40B4-BE49-F238E27FC236}">
                <a16:creationId xmlns:a16="http://schemas.microsoft.com/office/drawing/2014/main" id="{92C032F4-626F-6C9F-9F75-4B29FC585282}"/>
              </a:ext>
            </a:extLst>
          </p:cNvPr>
          <p:cNvSpPr/>
          <p:nvPr/>
        </p:nvSpPr>
        <p:spPr>
          <a:xfrm>
            <a:off x="9883028"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20" name="直線單箭頭接點 319">
            <a:extLst>
              <a:ext uri="{FF2B5EF4-FFF2-40B4-BE49-F238E27FC236}">
                <a16:creationId xmlns:a16="http://schemas.microsoft.com/office/drawing/2014/main" id="{F5869CB1-45A2-0B36-62F4-0C6F510468E3}"/>
              </a:ext>
            </a:extLst>
          </p:cNvPr>
          <p:cNvCxnSpPr>
            <a:cxnSpLocks/>
          </p:cNvCxnSpPr>
          <p:nvPr/>
        </p:nvCxnSpPr>
        <p:spPr>
          <a:xfrm flipV="1">
            <a:off x="10026230"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21" name="直線單箭頭接點 320">
            <a:extLst>
              <a:ext uri="{FF2B5EF4-FFF2-40B4-BE49-F238E27FC236}">
                <a16:creationId xmlns:a16="http://schemas.microsoft.com/office/drawing/2014/main" id="{84F0FC75-020D-0C0E-B612-2E309074E3EB}"/>
              </a:ext>
            </a:extLst>
          </p:cNvPr>
          <p:cNvCxnSpPr>
            <a:cxnSpLocks/>
          </p:cNvCxnSpPr>
          <p:nvPr/>
        </p:nvCxnSpPr>
        <p:spPr>
          <a:xfrm flipV="1">
            <a:off x="10026230"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22" name="矩形: 圓角 321">
            <a:extLst>
              <a:ext uri="{FF2B5EF4-FFF2-40B4-BE49-F238E27FC236}">
                <a16:creationId xmlns:a16="http://schemas.microsoft.com/office/drawing/2014/main" id="{C107FD81-6973-1EB4-1A11-8CF789689976}"/>
              </a:ext>
            </a:extLst>
          </p:cNvPr>
          <p:cNvSpPr/>
          <p:nvPr/>
        </p:nvSpPr>
        <p:spPr>
          <a:xfrm>
            <a:off x="9883028" y="1268338"/>
            <a:ext cx="286405" cy="450000"/>
          </a:xfrm>
          <a:prstGeom prst="roundRect">
            <a:avLst/>
          </a:prstGeom>
          <a:blipFill>
            <a:blip r:embed="rId3"/>
            <a:tile tx="0" ty="0" sx="100000" sy="100000" flip="none" algn="tl"/>
          </a:blip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48" name="文字方塊 347">
            <a:extLst>
              <a:ext uri="{FF2B5EF4-FFF2-40B4-BE49-F238E27FC236}">
                <a16:creationId xmlns:a16="http://schemas.microsoft.com/office/drawing/2014/main" id="{70422FAA-FC57-F086-94AA-486225F7839B}"/>
              </a:ext>
            </a:extLst>
          </p:cNvPr>
          <p:cNvSpPr txBox="1"/>
          <p:nvPr/>
        </p:nvSpPr>
        <p:spPr>
          <a:xfrm>
            <a:off x="4586679" y="349065"/>
            <a:ext cx="1227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Seatle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49" name="文字方塊 348">
            <a:extLst>
              <a:ext uri="{FF2B5EF4-FFF2-40B4-BE49-F238E27FC236}">
                <a16:creationId xmlns:a16="http://schemas.microsoft.com/office/drawing/2014/main" id="{6DC9C749-B214-55CE-A10C-09E354B76985}"/>
              </a:ext>
            </a:extLst>
          </p:cNvPr>
          <p:cNvSpPr txBox="1"/>
          <p:nvPr/>
        </p:nvSpPr>
        <p:spPr>
          <a:xfrm>
            <a:off x="10159780" y="316034"/>
            <a:ext cx="1227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6A9F8FB5-71B5-56DD-0814-CAC81F56F08B}"/>
              </a:ext>
            </a:extLst>
          </p:cNvPr>
          <p:cNvSpPr txBox="1"/>
          <p:nvPr/>
        </p:nvSpPr>
        <p:spPr>
          <a:xfrm>
            <a:off x="479679" y="234276"/>
            <a:ext cx="1500806" cy="523220"/>
          </a:xfrm>
          <a:prstGeom prst="rect">
            <a:avLst/>
          </a:prstGeom>
          <a:noFill/>
        </p:spPr>
        <p:txBody>
          <a:bodyPr wrap="square">
            <a:spAutoFit/>
          </a:bodyPr>
          <a:lstStyle/>
          <a:p>
            <a:r>
              <a:rPr kumimoji="0" lang="en-US" altLang="zh-TW"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Step 1</a:t>
            </a:r>
            <a:endParaRPr lang="zh-TW" altLang="en-US" sz="2800" b="1" u="sng" dirty="0"/>
          </a:p>
        </p:txBody>
      </p:sp>
      <p:cxnSp>
        <p:nvCxnSpPr>
          <p:cNvPr id="4" name="直線單箭頭接點 3">
            <a:extLst>
              <a:ext uri="{FF2B5EF4-FFF2-40B4-BE49-F238E27FC236}">
                <a16:creationId xmlns:a16="http://schemas.microsoft.com/office/drawing/2014/main" id="{B05D330C-0225-B678-7444-AEEDBB06B67D}"/>
              </a:ext>
            </a:extLst>
          </p:cNvPr>
          <p:cNvCxnSpPr>
            <a:cxnSpLocks/>
          </p:cNvCxnSpPr>
          <p:nvPr/>
        </p:nvCxnSpPr>
        <p:spPr>
          <a:xfrm>
            <a:off x="1566619" y="4178350"/>
            <a:ext cx="5161942"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6" name="矩形: 圓角 5">
            <a:extLst>
              <a:ext uri="{FF2B5EF4-FFF2-40B4-BE49-F238E27FC236}">
                <a16:creationId xmlns:a16="http://schemas.microsoft.com/office/drawing/2014/main" id="{1067C9B4-9D89-5D3A-BA80-17C637C605BB}"/>
              </a:ext>
            </a:extLst>
          </p:cNvPr>
          <p:cNvSpPr/>
          <p:nvPr/>
        </p:nvSpPr>
        <p:spPr>
          <a:xfrm>
            <a:off x="6909217" y="3965846"/>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文字方塊 1">
            <a:extLst>
              <a:ext uri="{FF2B5EF4-FFF2-40B4-BE49-F238E27FC236}">
                <a16:creationId xmlns:a16="http://schemas.microsoft.com/office/drawing/2014/main" id="{7D68A21F-331F-E410-2B14-97A711F73F4F}"/>
              </a:ext>
            </a:extLst>
          </p:cNvPr>
          <p:cNvSpPr txBox="1"/>
          <p:nvPr/>
        </p:nvSpPr>
        <p:spPr>
          <a:xfrm>
            <a:off x="7796719" y="342831"/>
            <a:ext cx="258775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dirty="0">
                <a:solidFill>
                  <a:srgbClr val="FF0000"/>
                </a:solidFill>
                <a:latin typeface="微軟正黑體" panose="020B0604030504040204" pitchFamily="34" charset="-120"/>
                <a:ea typeface="微軟正黑體" panose="020B0604030504040204" pitchFamily="34" charset="-120"/>
              </a:rPr>
              <a:t>紀錄 </a:t>
            </a:r>
            <a:r>
              <a:rPr kumimoji="0" lang="en-US" altLang="zh-TW"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Seatle</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 的機率</a:t>
            </a:r>
          </a:p>
        </p:txBody>
      </p:sp>
    </p:spTree>
    <p:extLst>
      <p:ext uri="{BB962C8B-B14F-4D97-AF65-F5344CB8AC3E}">
        <p14:creationId xmlns:p14="http://schemas.microsoft.com/office/powerpoint/2010/main" val="2587450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A232AD9-9820-401F-FF18-C4C945B5904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通用模型仍需要持續學習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更新參數</a:t>
            </a:r>
            <a:r>
              <a:rPr lang="en-US" altLang="zh-TW" dirty="0">
                <a:latin typeface="微軟正黑體" panose="020B0604030504040204" pitchFamily="34" charset="-120"/>
                <a:ea typeface="微軟正黑體" panose="020B0604030504040204" pitchFamily="34" charset="-120"/>
              </a:rPr>
              <a:t>)</a:t>
            </a:r>
            <a:endParaRPr lang="zh-TW" altLang="en-US" dirty="0"/>
          </a:p>
        </p:txBody>
      </p:sp>
      <p:sp>
        <p:nvSpPr>
          <p:cNvPr id="4" name="文字方塊 3">
            <a:extLst>
              <a:ext uri="{FF2B5EF4-FFF2-40B4-BE49-F238E27FC236}">
                <a16:creationId xmlns:a16="http://schemas.microsoft.com/office/drawing/2014/main" id="{4C415C3B-2599-6062-64C9-2D3D8485E95E}"/>
              </a:ext>
            </a:extLst>
          </p:cNvPr>
          <p:cNvSpPr txBox="1"/>
          <p:nvPr/>
        </p:nvSpPr>
        <p:spPr>
          <a:xfrm>
            <a:off x="943428" y="1828801"/>
            <a:ext cx="2264229" cy="523220"/>
          </a:xfrm>
          <a:prstGeom prst="rect">
            <a:avLst/>
          </a:prstGeom>
          <a:noFill/>
        </p:spPr>
        <p:txBody>
          <a:bodyPr wrap="square" rtlCol="0">
            <a:spAutoFit/>
          </a:bodyPr>
          <a:lstStyle/>
          <a:p>
            <a:r>
              <a:rPr lang="zh-TW" altLang="en-US" sz="2800" b="1" u="sng" dirty="0">
                <a:latin typeface="微軟正黑體" panose="020B0604030504040204" pitchFamily="34" charset="-120"/>
                <a:ea typeface="微軟正黑體" panose="020B0604030504040204" pitchFamily="34" charset="-120"/>
              </a:rPr>
              <a:t>新知識</a:t>
            </a:r>
          </a:p>
        </p:txBody>
      </p:sp>
      <p:sp>
        <p:nvSpPr>
          <p:cNvPr id="5" name="文字方塊 4">
            <a:extLst>
              <a:ext uri="{FF2B5EF4-FFF2-40B4-BE49-F238E27FC236}">
                <a16:creationId xmlns:a16="http://schemas.microsoft.com/office/drawing/2014/main" id="{4D70CCF0-AAD6-703B-3104-3245E914FEEB}"/>
              </a:ext>
            </a:extLst>
          </p:cNvPr>
          <p:cNvSpPr txBox="1"/>
          <p:nvPr/>
        </p:nvSpPr>
        <p:spPr>
          <a:xfrm>
            <a:off x="957942" y="2556963"/>
            <a:ext cx="1407886"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2024 </a:t>
            </a:r>
            <a:r>
              <a:rPr lang="zh-TW" altLang="en-US" sz="2400" dirty="0">
                <a:latin typeface="微軟正黑體" panose="020B0604030504040204" pitchFamily="34" charset="-120"/>
                <a:ea typeface="微軟正黑體" panose="020B0604030504040204" pitchFamily="34" charset="-120"/>
              </a:rPr>
              <a:t>年</a:t>
            </a:r>
          </a:p>
        </p:txBody>
      </p:sp>
      <p:sp>
        <p:nvSpPr>
          <p:cNvPr id="6" name="文字方塊 5">
            <a:extLst>
              <a:ext uri="{FF2B5EF4-FFF2-40B4-BE49-F238E27FC236}">
                <a16:creationId xmlns:a16="http://schemas.microsoft.com/office/drawing/2014/main" id="{ECAF63F9-16BB-BA87-C416-D5C5C7F60669}"/>
              </a:ext>
            </a:extLst>
          </p:cNvPr>
          <p:cNvSpPr txBox="1"/>
          <p:nvPr/>
        </p:nvSpPr>
        <p:spPr>
          <a:xfrm>
            <a:off x="957942" y="4461843"/>
            <a:ext cx="1407886"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2025 </a:t>
            </a:r>
            <a:r>
              <a:rPr lang="zh-TW" altLang="en-US" sz="2400" dirty="0">
                <a:latin typeface="微軟正黑體" panose="020B0604030504040204" pitchFamily="34" charset="-120"/>
                <a:ea typeface="微軟正黑體" panose="020B0604030504040204" pitchFamily="34" charset="-120"/>
              </a:rPr>
              <a:t>年</a:t>
            </a:r>
          </a:p>
        </p:txBody>
      </p:sp>
      <p:pic>
        <p:nvPicPr>
          <p:cNvPr id="7" name="Picture 2">
            <a:extLst>
              <a:ext uri="{FF2B5EF4-FFF2-40B4-BE49-F238E27FC236}">
                <a16:creationId xmlns:a16="http://schemas.microsoft.com/office/drawing/2014/main" id="{5295129B-E4DD-8E3E-5FD0-57BF97CA1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12" y="2530558"/>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群組 8">
            <a:extLst>
              <a:ext uri="{FF2B5EF4-FFF2-40B4-BE49-F238E27FC236}">
                <a16:creationId xmlns:a16="http://schemas.microsoft.com/office/drawing/2014/main" id="{CF76FC60-4ABD-8E58-B1A9-07AFBBDF20F6}"/>
              </a:ext>
            </a:extLst>
          </p:cNvPr>
          <p:cNvGrpSpPr/>
          <p:nvPr/>
        </p:nvGrpSpPr>
        <p:grpSpPr>
          <a:xfrm>
            <a:off x="6569540" y="4654947"/>
            <a:ext cx="1219200" cy="1219200"/>
            <a:chOff x="6460683" y="4313909"/>
            <a:chExt cx="1219200" cy="1219200"/>
          </a:xfrm>
        </p:grpSpPr>
        <p:pic>
          <p:nvPicPr>
            <p:cNvPr id="8" name="Picture 2">
              <a:extLst>
                <a:ext uri="{FF2B5EF4-FFF2-40B4-BE49-F238E27FC236}">
                  <a16:creationId xmlns:a16="http://schemas.microsoft.com/office/drawing/2014/main" id="{5F261A01-E845-8B12-4A3B-3940C304A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683" y="431390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91274F5-5668-4A5B-7813-032A07742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139102">
              <a:off x="7006783" y="4716374"/>
              <a:ext cx="506229" cy="50622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文字方塊 9">
            <a:extLst>
              <a:ext uri="{FF2B5EF4-FFF2-40B4-BE49-F238E27FC236}">
                <a16:creationId xmlns:a16="http://schemas.microsoft.com/office/drawing/2014/main" id="{FB9A3C5D-9F28-3C6D-8650-0ED2ACEDD16A}"/>
              </a:ext>
            </a:extLst>
          </p:cNvPr>
          <p:cNvSpPr txBox="1"/>
          <p:nvPr/>
        </p:nvSpPr>
        <p:spPr>
          <a:xfrm>
            <a:off x="2875300" y="2934728"/>
            <a:ext cx="2807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現任美國總統是</a:t>
            </a:r>
            <a:r>
              <a:rPr lang="zh-TW" altLang="en-US" sz="2400" dirty="0">
                <a:solidFill>
                  <a:prstClr val="black"/>
                </a:solidFill>
                <a:latin typeface="微軟正黑體" panose="020B0604030504040204" pitchFamily="34" charset="-120"/>
                <a:ea typeface="微軟正黑體" panose="020B0604030504040204" pitchFamily="34" charset="-120"/>
              </a:rPr>
              <a:t>誰？</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12" name="直線單箭頭接點 11">
            <a:extLst>
              <a:ext uri="{FF2B5EF4-FFF2-40B4-BE49-F238E27FC236}">
                <a16:creationId xmlns:a16="http://schemas.microsoft.com/office/drawing/2014/main" id="{3A6B72FE-29A1-CEDD-DFAE-321F1E4A3E6E}"/>
              </a:ext>
            </a:extLst>
          </p:cNvPr>
          <p:cNvCxnSpPr/>
          <p:nvPr/>
        </p:nvCxnSpPr>
        <p:spPr>
          <a:xfrm>
            <a:off x="5682343" y="3159234"/>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單箭頭接點 12">
            <a:extLst>
              <a:ext uri="{FF2B5EF4-FFF2-40B4-BE49-F238E27FC236}">
                <a16:creationId xmlns:a16="http://schemas.microsoft.com/office/drawing/2014/main" id="{BFABBF51-90E8-AA01-372A-BA9C3A894A8D}"/>
              </a:ext>
            </a:extLst>
          </p:cNvPr>
          <p:cNvCxnSpPr/>
          <p:nvPr/>
        </p:nvCxnSpPr>
        <p:spPr>
          <a:xfrm>
            <a:off x="7910285" y="3160167"/>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文字方塊 13">
            <a:extLst>
              <a:ext uri="{FF2B5EF4-FFF2-40B4-BE49-F238E27FC236}">
                <a16:creationId xmlns:a16="http://schemas.microsoft.com/office/drawing/2014/main" id="{8D95AFCF-BCAB-7429-B869-3F773C9CDB04}"/>
              </a:ext>
            </a:extLst>
          </p:cNvPr>
          <p:cNvSpPr txBox="1"/>
          <p:nvPr/>
        </p:nvSpPr>
        <p:spPr>
          <a:xfrm>
            <a:off x="8694056" y="2934728"/>
            <a:ext cx="194491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拜登 </a:t>
            </a:r>
            <a:r>
              <a:rPr lang="en-US" altLang="zh-TW" sz="2400" dirty="0">
                <a:latin typeface="微軟正黑體" panose="020B0604030504040204" pitchFamily="34" charset="-120"/>
                <a:ea typeface="微軟正黑體" panose="020B0604030504040204" pitchFamily="34" charset="-120"/>
              </a:rPr>
              <a:t>(Biden) </a:t>
            </a:r>
            <a:endParaRPr lang="zh-TW" altLang="en-US" sz="2400" dirty="0">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1246BA23-FFF7-4A4C-7772-447DBFA1CC87}"/>
              </a:ext>
            </a:extLst>
          </p:cNvPr>
          <p:cNvSpPr txBox="1"/>
          <p:nvPr/>
        </p:nvSpPr>
        <p:spPr>
          <a:xfrm>
            <a:off x="2924275" y="5109766"/>
            <a:ext cx="2807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現任美國總統是</a:t>
            </a:r>
            <a:r>
              <a:rPr lang="zh-TW" altLang="en-US" sz="2400" dirty="0">
                <a:solidFill>
                  <a:prstClr val="black"/>
                </a:solidFill>
                <a:latin typeface="微軟正黑體" panose="020B0604030504040204" pitchFamily="34" charset="-120"/>
                <a:ea typeface="微軟正黑體" panose="020B0604030504040204" pitchFamily="34" charset="-120"/>
              </a:rPr>
              <a:t>誰？</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16" name="直線單箭頭接點 15">
            <a:extLst>
              <a:ext uri="{FF2B5EF4-FFF2-40B4-BE49-F238E27FC236}">
                <a16:creationId xmlns:a16="http://schemas.microsoft.com/office/drawing/2014/main" id="{74CA1FBC-15AA-906F-1BDC-299ADB4B17F2}"/>
              </a:ext>
            </a:extLst>
          </p:cNvPr>
          <p:cNvCxnSpPr/>
          <p:nvPr/>
        </p:nvCxnSpPr>
        <p:spPr>
          <a:xfrm>
            <a:off x="5731318" y="5334272"/>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單箭頭接點 16">
            <a:extLst>
              <a:ext uri="{FF2B5EF4-FFF2-40B4-BE49-F238E27FC236}">
                <a16:creationId xmlns:a16="http://schemas.microsoft.com/office/drawing/2014/main" id="{7F7F21C2-734A-7EE7-38C8-B8383BDD3BD4}"/>
              </a:ext>
            </a:extLst>
          </p:cNvPr>
          <p:cNvCxnSpPr/>
          <p:nvPr/>
        </p:nvCxnSpPr>
        <p:spPr>
          <a:xfrm>
            <a:off x="7959260" y="5335205"/>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文字方塊 17">
            <a:extLst>
              <a:ext uri="{FF2B5EF4-FFF2-40B4-BE49-F238E27FC236}">
                <a16:creationId xmlns:a16="http://schemas.microsoft.com/office/drawing/2014/main" id="{814571FB-5661-1014-AAD2-B0378DF6EAEB}"/>
              </a:ext>
            </a:extLst>
          </p:cNvPr>
          <p:cNvSpPr txBox="1"/>
          <p:nvPr/>
        </p:nvSpPr>
        <p:spPr>
          <a:xfrm>
            <a:off x="8743031" y="5109766"/>
            <a:ext cx="194491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川普 </a:t>
            </a:r>
            <a:r>
              <a:rPr lang="en-US" altLang="zh-TW" sz="2400" dirty="0">
                <a:latin typeface="微軟正黑體" panose="020B0604030504040204" pitchFamily="34" charset="-120"/>
                <a:ea typeface="微軟正黑體" panose="020B0604030504040204" pitchFamily="34" charset="-120"/>
              </a:rPr>
              <a:t>(Trump) </a:t>
            </a:r>
            <a:endParaRPr lang="zh-TW" altLang="en-US" sz="2400" dirty="0">
              <a:latin typeface="微軟正黑體" panose="020B0604030504040204" pitchFamily="34" charset="-120"/>
              <a:ea typeface="微軟正黑體" panose="020B0604030504040204" pitchFamily="34" charset="-120"/>
            </a:endParaRPr>
          </a:p>
        </p:txBody>
      </p:sp>
      <p:cxnSp>
        <p:nvCxnSpPr>
          <p:cNvPr id="19" name="直線單箭頭接點 18">
            <a:extLst>
              <a:ext uri="{FF2B5EF4-FFF2-40B4-BE49-F238E27FC236}">
                <a16:creationId xmlns:a16="http://schemas.microsoft.com/office/drawing/2014/main" id="{7197EC98-D0BD-4123-1592-FED8E0DE2658}"/>
              </a:ext>
            </a:extLst>
          </p:cNvPr>
          <p:cNvCxnSpPr>
            <a:cxnSpLocks/>
          </p:cNvCxnSpPr>
          <p:nvPr/>
        </p:nvCxnSpPr>
        <p:spPr>
          <a:xfrm rot="5400000">
            <a:off x="6779885" y="4206868"/>
            <a:ext cx="783771"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9627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4" grpId="0"/>
      <p:bldP spid="15"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6FE59-5FB7-4F14-5F88-64825756C1F4}"/>
            </a:ext>
          </a:extLst>
        </p:cNvPr>
        <p:cNvGrpSpPr/>
        <p:nvPr/>
      </p:nvGrpSpPr>
      <p:grpSpPr>
        <a:xfrm>
          <a:off x="0" y="0"/>
          <a:ext cx="0" cy="0"/>
          <a:chOff x="0" y="0"/>
          <a:chExt cx="0" cy="0"/>
        </a:xfrm>
      </p:grpSpPr>
      <p:cxnSp>
        <p:nvCxnSpPr>
          <p:cNvPr id="83" name="直線單箭頭接點 82">
            <a:extLst>
              <a:ext uri="{FF2B5EF4-FFF2-40B4-BE49-F238E27FC236}">
                <a16:creationId xmlns:a16="http://schemas.microsoft.com/office/drawing/2014/main" id="{B13B3183-85FA-9DB7-60BD-4DF223D2BD89}"/>
              </a:ext>
            </a:extLst>
          </p:cNvPr>
          <p:cNvCxnSpPr>
            <a:cxnSpLocks/>
          </p:cNvCxnSpPr>
          <p:nvPr/>
        </p:nvCxnSpPr>
        <p:spPr>
          <a:xfrm flipV="1">
            <a:off x="5184384" y="745405"/>
            <a:ext cx="0" cy="526901"/>
          </a:xfrm>
          <a:prstGeom prst="straightConnector1">
            <a:avLst/>
          </a:prstGeom>
          <a:noFill/>
          <a:ln w="57150" cap="flat" cmpd="sng" algn="ctr">
            <a:solidFill>
              <a:sysClr val="windowText" lastClr="000000"/>
            </a:solidFill>
            <a:prstDash val="solid"/>
            <a:miter lim="800000"/>
            <a:tailEnd type="triangle"/>
          </a:ln>
          <a:effectLst/>
        </p:spPr>
      </p:cxnSp>
      <p:sp>
        <p:nvSpPr>
          <p:cNvPr id="123" name="矩形: 圓角 122">
            <a:extLst>
              <a:ext uri="{FF2B5EF4-FFF2-40B4-BE49-F238E27FC236}">
                <a16:creationId xmlns:a16="http://schemas.microsoft.com/office/drawing/2014/main" id="{143DEE09-50CD-EA2D-7F79-E968D6D736A9}"/>
              </a:ext>
            </a:extLst>
          </p:cNvPr>
          <p:cNvSpPr/>
          <p:nvPr/>
        </p:nvSpPr>
        <p:spPr>
          <a:xfrm>
            <a:off x="1145807" y="4655634"/>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nvGrpSpPr>
          <p:cNvPr id="182" name="群組 181">
            <a:extLst>
              <a:ext uri="{FF2B5EF4-FFF2-40B4-BE49-F238E27FC236}">
                <a16:creationId xmlns:a16="http://schemas.microsoft.com/office/drawing/2014/main" id="{B9C47A56-4AEE-2037-4009-E94C42D61C7E}"/>
              </a:ext>
            </a:extLst>
          </p:cNvPr>
          <p:cNvGrpSpPr/>
          <p:nvPr/>
        </p:nvGrpSpPr>
        <p:grpSpPr>
          <a:xfrm>
            <a:off x="1151722" y="1254696"/>
            <a:ext cx="461665" cy="5069345"/>
            <a:chOff x="1494622" y="1295977"/>
            <a:chExt cx="461665" cy="5069345"/>
          </a:xfrm>
        </p:grpSpPr>
        <p:cxnSp>
          <p:nvCxnSpPr>
            <p:cNvPr id="78" name="直線單箭頭接點 77">
              <a:extLst>
                <a:ext uri="{FF2B5EF4-FFF2-40B4-BE49-F238E27FC236}">
                  <a16:creationId xmlns:a16="http://schemas.microsoft.com/office/drawing/2014/main" id="{F50C4C85-5034-2426-D1DE-1377FE580229}"/>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84" name="直線單箭頭接點 83">
              <a:extLst>
                <a:ext uri="{FF2B5EF4-FFF2-40B4-BE49-F238E27FC236}">
                  <a16:creationId xmlns:a16="http://schemas.microsoft.com/office/drawing/2014/main" id="{B41E8D68-903E-A9A5-F193-523C97D7449F}"/>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92" name="直線單箭頭接點 91">
              <a:extLst>
                <a:ext uri="{FF2B5EF4-FFF2-40B4-BE49-F238E27FC236}">
                  <a16:creationId xmlns:a16="http://schemas.microsoft.com/office/drawing/2014/main" id="{689B2780-97B9-E3CF-2C52-24A95932D0A0}"/>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96" name="矩形: 圓角 95">
              <a:extLst>
                <a:ext uri="{FF2B5EF4-FFF2-40B4-BE49-F238E27FC236}">
                  <a16:creationId xmlns:a16="http://schemas.microsoft.com/office/drawing/2014/main" id="{44A0184B-FA69-D842-4FC1-FC1A84D36D67}"/>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00" name="直線單箭頭接點 99">
              <a:extLst>
                <a:ext uri="{FF2B5EF4-FFF2-40B4-BE49-F238E27FC236}">
                  <a16:creationId xmlns:a16="http://schemas.microsoft.com/office/drawing/2014/main" id="{60BBBB99-10C0-F07B-20DE-C3DB1EBA44DE}"/>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15" name="文字方塊 114">
              <a:extLst>
                <a:ext uri="{FF2B5EF4-FFF2-40B4-BE49-F238E27FC236}">
                  <a16:creationId xmlns:a16="http://schemas.microsoft.com/office/drawing/2014/main" id="{D58C0CCE-9C5E-5A41-94AA-9DE731799604}"/>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33" name="矩形: 圓角 132">
              <a:extLst>
                <a:ext uri="{FF2B5EF4-FFF2-40B4-BE49-F238E27FC236}">
                  <a16:creationId xmlns:a16="http://schemas.microsoft.com/office/drawing/2014/main" id="{3899BB7D-2921-DECC-BEE6-8711CE662AB2}"/>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37" name="直線單箭頭接點 136">
              <a:extLst>
                <a:ext uri="{FF2B5EF4-FFF2-40B4-BE49-F238E27FC236}">
                  <a16:creationId xmlns:a16="http://schemas.microsoft.com/office/drawing/2014/main" id="{3269A4DE-B777-3ACC-23B8-71449D27D71A}"/>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42" name="直線單箭頭接點 141">
              <a:extLst>
                <a:ext uri="{FF2B5EF4-FFF2-40B4-BE49-F238E27FC236}">
                  <a16:creationId xmlns:a16="http://schemas.microsoft.com/office/drawing/2014/main" id="{1EC980DD-E5F4-94D3-C895-05A10328B764}"/>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46" name="矩形: 圓角 145">
              <a:extLst>
                <a:ext uri="{FF2B5EF4-FFF2-40B4-BE49-F238E27FC236}">
                  <a16:creationId xmlns:a16="http://schemas.microsoft.com/office/drawing/2014/main" id="{A3183FEE-9D72-525C-101A-D742F3BDAD90}"/>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83" name="群組 182">
            <a:extLst>
              <a:ext uri="{FF2B5EF4-FFF2-40B4-BE49-F238E27FC236}">
                <a16:creationId xmlns:a16="http://schemas.microsoft.com/office/drawing/2014/main" id="{C2B784DD-1926-F841-B249-9807379B89AD}"/>
              </a:ext>
            </a:extLst>
          </p:cNvPr>
          <p:cNvGrpSpPr/>
          <p:nvPr/>
        </p:nvGrpSpPr>
        <p:grpSpPr>
          <a:xfrm>
            <a:off x="1899095" y="1254696"/>
            <a:ext cx="461665" cy="5069345"/>
            <a:chOff x="1494622" y="1295977"/>
            <a:chExt cx="461665" cy="5069345"/>
          </a:xfrm>
        </p:grpSpPr>
        <p:cxnSp>
          <p:nvCxnSpPr>
            <p:cNvPr id="184" name="直線單箭頭接點 183">
              <a:extLst>
                <a:ext uri="{FF2B5EF4-FFF2-40B4-BE49-F238E27FC236}">
                  <a16:creationId xmlns:a16="http://schemas.microsoft.com/office/drawing/2014/main" id="{327C5E45-691B-5D51-BF11-9FCAA2D101F1}"/>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85" name="直線單箭頭接點 184">
              <a:extLst>
                <a:ext uri="{FF2B5EF4-FFF2-40B4-BE49-F238E27FC236}">
                  <a16:creationId xmlns:a16="http://schemas.microsoft.com/office/drawing/2014/main" id="{428FFC37-1988-84A7-A389-CEF023E2DBA9}"/>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186" name="直線單箭頭接點 185">
              <a:extLst>
                <a:ext uri="{FF2B5EF4-FFF2-40B4-BE49-F238E27FC236}">
                  <a16:creationId xmlns:a16="http://schemas.microsoft.com/office/drawing/2014/main" id="{C26DD5AF-1A6F-E252-FC51-38829204D94F}"/>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87" name="矩形: 圓角 186">
              <a:extLst>
                <a:ext uri="{FF2B5EF4-FFF2-40B4-BE49-F238E27FC236}">
                  <a16:creationId xmlns:a16="http://schemas.microsoft.com/office/drawing/2014/main" id="{5194B266-1D46-A287-49D4-E001A9B4E876}"/>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88" name="直線單箭頭接點 187">
              <a:extLst>
                <a:ext uri="{FF2B5EF4-FFF2-40B4-BE49-F238E27FC236}">
                  <a16:creationId xmlns:a16="http://schemas.microsoft.com/office/drawing/2014/main" id="{11871471-C4A8-FF8A-751E-521E5726ACF4}"/>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89" name="文字方塊 188">
              <a:extLst>
                <a:ext uri="{FF2B5EF4-FFF2-40B4-BE49-F238E27FC236}">
                  <a16:creationId xmlns:a16="http://schemas.microsoft.com/office/drawing/2014/main" id="{E24E8985-1907-6653-B38A-32BA4F777174}"/>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90" name="矩形: 圓角 189">
              <a:extLst>
                <a:ext uri="{FF2B5EF4-FFF2-40B4-BE49-F238E27FC236}">
                  <a16:creationId xmlns:a16="http://schemas.microsoft.com/office/drawing/2014/main" id="{DBFF6B71-D901-065E-DC48-EEA70C002EE2}"/>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91" name="直線單箭頭接點 190">
              <a:extLst>
                <a:ext uri="{FF2B5EF4-FFF2-40B4-BE49-F238E27FC236}">
                  <a16:creationId xmlns:a16="http://schemas.microsoft.com/office/drawing/2014/main" id="{D0C8B225-B103-5576-F3A1-36572004F21C}"/>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92" name="直線單箭頭接點 191">
              <a:extLst>
                <a:ext uri="{FF2B5EF4-FFF2-40B4-BE49-F238E27FC236}">
                  <a16:creationId xmlns:a16="http://schemas.microsoft.com/office/drawing/2014/main" id="{7E7A4686-5D37-6A3F-2F1D-D45F470EEEA3}"/>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93" name="矩形: 圓角 192">
              <a:extLst>
                <a:ext uri="{FF2B5EF4-FFF2-40B4-BE49-F238E27FC236}">
                  <a16:creationId xmlns:a16="http://schemas.microsoft.com/office/drawing/2014/main" id="{528F37FC-4D77-1B70-54CC-A3F3AE6BF267}"/>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4" name="群組 193">
            <a:extLst>
              <a:ext uri="{FF2B5EF4-FFF2-40B4-BE49-F238E27FC236}">
                <a16:creationId xmlns:a16="http://schemas.microsoft.com/office/drawing/2014/main" id="{F5DC4621-8AC2-A170-0AD7-CAA821E88540}"/>
              </a:ext>
            </a:extLst>
          </p:cNvPr>
          <p:cNvGrpSpPr/>
          <p:nvPr/>
        </p:nvGrpSpPr>
        <p:grpSpPr>
          <a:xfrm>
            <a:off x="2646468" y="1254696"/>
            <a:ext cx="461665" cy="5069345"/>
            <a:chOff x="1494622" y="1295977"/>
            <a:chExt cx="461665" cy="5069345"/>
          </a:xfrm>
        </p:grpSpPr>
        <p:cxnSp>
          <p:nvCxnSpPr>
            <p:cNvPr id="195" name="直線單箭頭接點 194">
              <a:extLst>
                <a:ext uri="{FF2B5EF4-FFF2-40B4-BE49-F238E27FC236}">
                  <a16:creationId xmlns:a16="http://schemas.microsoft.com/office/drawing/2014/main" id="{099D6EFA-0A7A-D98E-C6AA-FF1C03B6BEBF}"/>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96" name="直線單箭頭接點 195">
              <a:extLst>
                <a:ext uri="{FF2B5EF4-FFF2-40B4-BE49-F238E27FC236}">
                  <a16:creationId xmlns:a16="http://schemas.microsoft.com/office/drawing/2014/main" id="{21983281-DC7F-B06C-8492-EDB2CA052077}"/>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197" name="直線單箭頭接點 196">
              <a:extLst>
                <a:ext uri="{FF2B5EF4-FFF2-40B4-BE49-F238E27FC236}">
                  <a16:creationId xmlns:a16="http://schemas.microsoft.com/office/drawing/2014/main" id="{B763DBB2-DA8C-8EAA-2D3A-48723203F479}"/>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98" name="矩形: 圓角 197">
              <a:extLst>
                <a:ext uri="{FF2B5EF4-FFF2-40B4-BE49-F238E27FC236}">
                  <a16:creationId xmlns:a16="http://schemas.microsoft.com/office/drawing/2014/main" id="{A22BA2EE-708C-B2A4-D1BB-ACAE22CCE4B1}"/>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99" name="直線單箭頭接點 198">
              <a:extLst>
                <a:ext uri="{FF2B5EF4-FFF2-40B4-BE49-F238E27FC236}">
                  <a16:creationId xmlns:a16="http://schemas.microsoft.com/office/drawing/2014/main" id="{9540F1C7-08D2-F01C-BB61-DDFB30CC9D78}"/>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00" name="文字方塊 199">
              <a:extLst>
                <a:ext uri="{FF2B5EF4-FFF2-40B4-BE49-F238E27FC236}">
                  <a16:creationId xmlns:a16="http://schemas.microsoft.com/office/drawing/2014/main" id="{A71EF74F-07A9-08EC-1FB4-06B0CCC65715}"/>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01" name="矩形: 圓角 200">
              <a:extLst>
                <a:ext uri="{FF2B5EF4-FFF2-40B4-BE49-F238E27FC236}">
                  <a16:creationId xmlns:a16="http://schemas.microsoft.com/office/drawing/2014/main" id="{310C9B6D-6BFF-EBAF-4042-CA52F6327A4B}"/>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02" name="直線單箭頭接點 201">
              <a:extLst>
                <a:ext uri="{FF2B5EF4-FFF2-40B4-BE49-F238E27FC236}">
                  <a16:creationId xmlns:a16="http://schemas.microsoft.com/office/drawing/2014/main" id="{AAE7CB57-88A0-CD7F-01FA-C7E5D289F0B8}"/>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03" name="直線單箭頭接點 202">
              <a:extLst>
                <a:ext uri="{FF2B5EF4-FFF2-40B4-BE49-F238E27FC236}">
                  <a16:creationId xmlns:a16="http://schemas.microsoft.com/office/drawing/2014/main" id="{12C15D4B-9E99-D325-0DFB-092CD6492FF7}"/>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04" name="矩形: 圓角 203">
              <a:extLst>
                <a:ext uri="{FF2B5EF4-FFF2-40B4-BE49-F238E27FC236}">
                  <a16:creationId xmlns:a16="http://schemas.microsoft.com/office/drawing/2014/main" id="{BDA6E0D5-D9E4-35EF-6F11-455EC4A4967A}"/>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16" name="群組 215">
            <a:extLst>
              <a:ext uri="{FF2B5EF4-FFF2-40B4-BE49-F238E27FC236}">
                <a16:creationId xmlns:a16="http://schemas.microsoft.com/office/drawing/2014/main" id="{75057F06-84E5-C876-82D1-7BFAF9F738E9}"/>
              </a:ext>
            </a:extLst>
          </p:cNvPr>
          <p:cNvGrpSpPr/>
          <p:nvPr/>
        </p:nvGrpSpPr>
        <p:grpSpPr>
          <a:xfrm>
            <a:off x="3393841" y="1254696"/>
            <a:ext cx="461665" cy="5069345"/>
            <a:chOff x="1494622" y="1295977"/>
            <a:chExt cx="461665" cy="5069345"/>
          </a:xfrm>
        </p:grpSpPr>
        <p:cxnSp>
          <p:nvCxnSpPr>
            <p:cNvPr id="217" name="直線單箭頭接點 216">
              <a:extLst>
                <a:ext uri="{FF2B5EF4-FFF2-40B4-BE49-F238E27FC236}">
                  <a16:creationId xmlns:a16="http://schemas.microsoft.com/office/drawing/2014/main" id="{BC400F79-A7DD-F5DF-FD80-54D89F0DCFBE}"/>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18" name="直線單箭頭接點 217">
              <a:extLst>
                <a:ext uri="{FF2B5EF4-FFF2-40B4-BE49-F238E27FC236}">
                  <a16:creationId xmlns:a16="http://schemas.microsoft.com/office/drawing/2014/main" id="{27F01A1E-B754-EB1D-8455-786E9C7FAB36}"/>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19" name="直線單箭頭接點 218">
              <a:extLst>
                <a:ext uri="{FF2B5EF4-FFF2-40B4-BE49-F238E27FC236}">
                  <a16:creationId xmlns:a16="http://schemas.microsoft.com/office/drawing/2014/main" id="{0D08B50B-E176-5E0E-05FD-7829FB410DB1}"/>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0" name="矩形: 圓角 219">
              <a:extLst>
                <a:ext uri="{FF2B5EF4-FFF2-40B4-BE49-F238E27FC236}">
                  <a16:creationId xmlns:a16="http://schemas.microsoft.com/office/drawing/2014/main" id="{045C441E-840D-52F6-42BE-6E8EAF6EA51A}"/>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21" name="直線單箭頭接點 220">
              <a:extLst>
                <a:ext uri="{FF2B5EF4-FFF2-40B4-BE49-F238E27FC236}">
                  <a16:creationId xmlns:a16="http://schemas.microsoft.com/office/drawing/2014/main" id="{AC65A0CA-2B15-C874-E726-254A6CC7004B}"/>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2" name="文字方塊 221">
              <a:extLst>
                <a:ext uri="{FF2B5EF4-FFF2-40B4-BE49-F238E27FC236}">
                  <a16:creationId xmlns:a16="http://schemas.microsoft.com/office/drawing/2014/main" id="{68661FD0-3D10-7135-268F-5139EE8D3A76}"/>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23" name="矩形: 圓角 222">
              <a:extLst>
                <a:ext uri="{FF2B5EF4-FFF2-40B4-BE49-F238E27FC236}">
                  <a16:creationId xmlns:a16="http://schemas.microsoft.com/office/drawing/2014/main" id="{6A07BD35-2C31-A06F-6A37-9403A0E2B3C6}"/>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24" name="直線單箭頭接點 223">
              <a:extLst>
                <a:ext uri="{FF2B5EF4-FFF2-40B4-BE49-F238E27FC236}">
                  <a16:creationId xmlns:a16="http://schemas.microsoft.com/office/drawing/2014/main" id="{4C4CB30F-6A96-AB9F-DC01-D588EF5B5B97}"/>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25" name="直線單箭頭接點 224">
              <a:extLst>
                <a:ext uri="{FF2B5EF4-FFF2-40B4-BE49-F238E27FC236}">
                  <a16:creationId xmlns:a16="http://schemas.microsoft.com/office/drawing/2014/main" id="{67A5D05F-F558-9C1B-014C-9850F8275217}"/>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26" name="矩形: 圓角 225">
              <a:extLst>
                <a:ext uri="{FF2B5EF4-FFF2-40B4-BE49-F238E27FC236}">
                  <a16:creationId xmlns:a16="http://schemas.microsoft.com/office/drawing/2014/main" id="{73769875-05A0-47FC-B431-3CED506BBA74}"/>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27" name="群組 226">
            <a:extLst>
              <a:ext uri="{FF2B5EF4-FFF2-40B4-BE49-F238E27FC236}">
                <a16:creationId xmlns:a16="http://schemas.microsoft.com/office/drawing/2014/main" id="{9FA93177-034F-00D2-FDBE-4D9A1D4C0811}"/>
              </a:ext>
            </a:extLst>
          </p:cNvPr>
          <p:cNvGrpSpPr/>
          <p:nvPr/>
        </p:nvGrpSpPr>
        <p:grpSpPr>
          <a:xfrm>
            <a:off x="4141214" y="1254696"/>
            <a:ext cx="461665" cy="5069345"/>
            <a:chOff x="1494622" y="1295977"/>
            <a:chExt cx="461665" cy="5069345"/>
          </a:xfrm>
        </p:grpSpPr>
        <p:cxnSp>
          <p:nvCxnSpPr>
            <p:cNvPr id="228" name="直線單箭頭接點 227">
              <a:extLst>
                <a:ext uri="{FF2B5EF4-FFF2-40B4-BE49-F238E27FC236}">
                  <a16:creationId xmlns:a16="http://schemas.microsoft.com/office/drawing/2014/main" id="{9667C72C-02B4-BE34-CEE2-C0400D5D70A1}"/>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29" name="直線單箭頭接點 228">
              <a:extLst>
                <a:ext uri="{FF2B5EF4-FFF2-40B4-BE49-F238E27FC236}">
                  <a16:creationId xmlns:a16="http://schemas.microsoft.com/office/drawing/2014/main" id="{EC8A5B49-774D-B368-706F-080975E1F213}"/>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30" name="直線單箭頭接點 229">
              <a:extLst>
                <a:ext uri="{FF2B5EF4-FFF2-40B4-BE49-F238E27FC236}">
                  <a16:creationId xmlns:a16="http://schemas.microsoft.com/office/drawing/2014/main" id="{911FC5F9-EDAF-B842-BCD9-BC027E1F074C}"/>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1" name="矩形: 圓角 230">
              <a:extLst>
                <a:ext uri="{FF2B5EF4-FFF2-40B4-BE49-F238E27FC236}">
                  <a16:creationId xmlns:a16="http://schemas.microsoft.com/office/drawing/2014/main" id="{7F528D2A-195E-6A89-7769-3FE2DBFB6224}"/>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32" name="直線單箭頭接點 231">
              <a:extLst>
                <a:ext uri="{FF2B5EF4-FFF2-40B4-BE49-F238E27FC236}">
                  <a16:creationId xmlns:a16="http://schemas.microsoft.com/office/drawing/2014/main" id="{D3B9B949-8B76-5FE7-DF91-26638DE55226}"/>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3" name="文字方塊 232">
              <a:extLst>
                <a:ext uri="{FF2B5EF4-FFF2-40B4-BE49-F238E27FC236}">
                  <a16:creationId xmlns:a16="http://schemas.microsoft.com/office/drawing/2014/main" id="{E25460E2-67D2-8B37-4EA8-F9E380D32F61}"/>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34" name="矩形: 圓角 233">
              <a:extLst>
                <a:ext uri="{FF2B5EF4-FFF2-40B4-BE49-F238E27FC236}">
                  <a16:creationId xmlns:a16="http://schemas.microsoft.com/office/drawing/2014/main" id="{584551DB-37D3-09AF-79C8-405E1A23B8E7}"/>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35" name="直線單箭頭接點 234">
              <a:extLst>
                <a:ext uri="{FF2B5EF4-FFF2-40B4-BE49-F238E27FC236}">
                  <a16:creationId xmlns:a16="http://schemas.microsoft.com/office/drawing/2014/main" id="{755C96D4-6B6B-70D4-CAD8-BDDE209149F1}"/>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36" name="直線單箭頭接點 235">
              <a:extLst>
                <a:ext uri="{FF2B5EF4-FFF2-40B4-BE49-F238E27FC236}">
                  <a16:creationId xmlns:a16="http://schemas.microsoft.com/office/drawing/2014/main" id="{57DCE19E-E5AF-C146-4BF4-B552BF52188E}"/>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37" name="矩形: 圓角 236">
              <a:extLst>
                <a:ext uri="{FF2B5EF4-FFF2-40B4-BE49-F238E27FC236}">
                  <a16:creationId xmlns:a16="http://schemas.microsoft.com/office/drawing/2014/main" id="{AFF9E076-810B-B968-832E-06D0871A0AA8}"/>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38" name="群組 237">
            <a:extLst>
              <a:ext uri="{FF2B5EF4-FFF2-40B4-BE49-F238E27FC236}">
                <a16:creationId xmlns:a16="http://schemas.microsoft.com/office/drawing/2014/main" id="{3411295B-2DA3-41D1-74A0-B9071EB1F3E4}"/>
              </a:ext>
            </a:extLst>
          </p:cNvPr>
          <p:cNvGrpSpPr/>
          <p:nvPr/>
        </p:nvGrpSpPr>
        <p:grpSpPr>
          <a:xfrm>
            <a:off x="4888586" y="1254696"/>
            <a:ext cx="461665" cy="5069345"/>
            <a:chOff x="1494622" y="1295977"/>
            <a:chExt cx="461665" cy="5069345"/>
          </a:xfrm>
        </p:grpSpPr>
        <p:cxnSp>
          <p:nvCxnSpPr>
            <p:cNvPr id="239" name="直線單箭頭接點 238">
              <a:extLst>
                <a:ext uri="{FF2B5EF4-FFF2-40B4-BE49-F238E27FC236}">
                  <a16:creationId xmlns:a16="http://schemas.microsoft.com/office/drawing/2014/main" id="{CCB2AEB9-2209-CA22-3A0A-C24ADC8DD817}"/>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40" name="直線單箭頭接點 239">
              <a:extLst>
                <a:ext uri="{FF2B5EF4-FFF2-40B4-BE49-F238E27FC236}">
                  <a16:creationId xmlns:a16="http://schemas.microsoft.com/office/drawing/2014/main" id="{1D87CD58-8951-BB2C-6D19-8EDEF6FD64F3}"/>
                </a:ext>
              </a:extLst>
            </p:cNvPr>
            <p:cNvCxnSpPr>
              <a:cxnSpLocks/>
            </p:cNvCxnSpPr>
            <p:nvPr/>
          </p:nvCxnSpPr>
          <p:spPr>
            <a:xfrm flipV="1">
              <a:off x="1796884" y="5915322"/>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41" name="直線單箭頭接點 240">
              <a:extLst>
                <a:ext uri="{FF2B5EF4-FFF2-40B4-BE49-F238E27FC236}">
                  <a16:creationId xmlns:a16="http://schemas.microsoft.com/office/drawing/2014/main" id="{BB20F29A-151E-9624-A4DF-0E8B3835EFBB}"/>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2" name="矩形: 圓角 241">
              <a:extLst>
                <a:ext uri="{FF2B5EF4-FFF2-40B4-BE49-F238E27FC236}">
                  <a16:creationId xmlns:a16="http://schemas.microsoft.com/office/drawing/2014/main" id="{7925B5AA-2C34-0003-5044-F8DC64F3DF87}"/>
                </a:ext>
              </a:extLst>
            </p:cNvPr>
            <p:cNvSpPr/>
            <p:nvPr/>
          </p:nvSpPr>
          <p:spPr>
            <a:xfrm>
              <a:off x="1653682" y="4001771"/>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3" name="直線單箭頭接點 242">
              <a:extLst>
                <a:ext uri="{FF2B5EF4-FFF2-40B4-BE49-F238E27FC236}">
                  <a16:creationId xmlns:a16="http://schemas.microsoft.com/office/drawing/2014/main" id="{8AA92BE1-F990-2712-78EA-9D85CE4E9028}"/>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4" name="文字方塊 243">
              <a:extLst>
                <a:ext uri="{FF2B5EF4-FFF2-40B4-BE49-F238E27FC236}">
                  <a16:creationId xmlns:a16="http://schemas.microsoft.com/office/drawing/2014/main" id="{9BB92D53-139F-414C-DA9D-AB527EACCC44}"/>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45" name="矩形: 圓角 244">
              <a:extLst>
                <a:ext uri="{FF2B5EF4-FFF2-40B4-BE49-F238E27FC236}">
                  <a16:creationId xmlns:a16="http://schemas.microsoft.com/office/drawing/2014/main" id="{7E758976-8421-7A9E-0356-8B22381D8A88}"/>
                </a:ext>
              </a:extLst>
            </p:cNvPr>
            <p:cNvSpPr/>
            <p:nvPr/>
          </p:nvSpPr>
          <p:spPr>
            <a:xfrm>
              <a:off x="1653682" y="5430623"/>
              <a:ext cx="286405" cy="45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46" name="直線單箭頭接點 245">
              <a:extLst>
                <a:ext uri="{FF2B5EF4-FFF2-40B4-BE49-F238E27FC236}">
                  <a16:creationId xmlns:a16="http://schemas.microsoft.com/office/drawing/2014/main" id="{A7D11E56-5B9A-F685-D4F9-5DAA45645BA1}"/>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47" name="直線單箭頭接點 246">
              <a:extLst>
                <a:ext uri="{FF2B5EF4-FFF2-40B4-BE49-F238E27FC236}">
                  <a16:creationId xmlns:a16="http://schemas.microsoft.com/office/drawing/2014/main" id="{FFD4D4C5-C26C-9A65-F35D-E77B2D0C8AA6}"/>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48" name="矩形: 圓角 247">
              <a:extLst>
                <a:ext uri="{FF2B5EF4-FFF2-40B4-BE49-F238E27FC236}">
                  <a16:creationId xmlns:a16="http://schemas.microsoft.com/office/drawing/2014/main" id="{E6CC0B4A-6F88-FD21-CC5A-11DEE749A88A}"/>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249" name="文字方塊 248">
            <a:extLst>
              <a:ext uri="{FF2B5EF4-FFF2-40B4-BE49-F238E27FC236}">
                <a16:creationId xmlns:a16="http://schemas.microsoft.com/office/drawing/2014/main" id="{1FF47269-CF3E-D5BC-AC78-7A848029DD48}"/>
              </a:ext>
            </a:extLst>
          </p:cNvPr>
          <p:cNvSpPr txBox="1"/>
          <p:nvPr/>
        </p:nvSpPr>
        <p:spPr>
          <a:xfrm>
            <a:off x="996387" y="6373143"/>
            <a:ext cx="900000" cy="380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The </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0" name="文字方塊 249">
            <a:extLst>
              <a:ext uri="{FF2B5EF4-FFF2-40B4-BE49-F238E27FC236}">
                <a16:creationId xmlns:a16="http://schemas.microsoft.com/office/drawing/2014/main" id="{C2CEED45-2453-658F-E2C0-5D427B1B3FF7}"/>
              </a:ext>
            </a:extLst>
          </p:cNvPr>
          <p:cNvSpPr txBox="1"/>
          <p:nvPr/>
        </p:nvSpPr>
        <p:spPr>
          <a:xfrm>
            <a:off x="1708161"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Space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1" name="文字方塊 250">
            <a:extLst>
              <a:ext uri="{FF2B5EF4-FFF2-40B4-BE49-F238E27FC236}">
                <a16:creationId xmlns:a16="http://schemas.microsoft.com/office/drawing/2014/main" id="{D845CDF7-FB87-AE7F-2899-8437A385E6B3}"/>
              </a:ext>
            </a:extLst>
          </p:cNvPr>
          <p:cNvSpPr txBox="1"/>
          <p:nvPr/>
        </p:nvSpPr>
        <p:spPr>
          <a:xfrm>
            <a:off x="2520318"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Need</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2" name="文字方塊 251">
            <a:extLst>
              <a:ext uri="{FF2B5EF4-FFF2-40B4-BE49-F238E27FC236}">
                <a16:creationId xmlns:a16="http://schemas.microsoft.com/office/drawing/2014/main" id="{3FCFE3FA-1909-2A65-DD27-65FE8008272F}"/>
              </a:ext>
            </a:extLst>
          </p:cNvPr>
          <p:cNvSpPr txBox="1"/>
          <p:nvPr/>
        </p:nvSpPr>
        <p:spPr>
          <a:xfrm>
            <a:off x="3232092"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3" name="文字方塊 252">
            <a:extLst>
              <a:ext uri="{FF2B5EF4-FFF2-40B4-BE49-F238E27FC236}">
                <a16:creationId xmlns:a16="http://schemas.microsoft.com/office/drawing/2014/main" id="{5671402D-5E3B-F813-7CD0-C4A6891DA202}"/>
              </a:ext>
            </a:extLst>
          </p:cNvPr>
          <p:cNvSpPr txBox="1"/>
          <p:nvPr/>
        </p:nvSpPr>
        <p:spPr>
          <a:xfrm>
            <a:off x="3990550"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4" name="文字方塊 253">
            <a:extLst>
              <a:ext uri="{FF2B5EF4-FFF2-40B4-BE49-F238E27FC236}">
                <a16:creationId xmlns:a16="http://schemas.microsoft.com/office/drawing/2014/main" id="{0BBB9447-DBE1-AD65-984D-AB238D5EF12B}"/>
              </a:ext>
            </a:extLst>
          </p:cNvPr>
          <p:cNvSpPr txBox="1"/>
          <p:nvPr/>
        </p:nvSpPr>
        <p:spPr>
          <a:xfrm>
            <a:off x="4715334" y="6383912"/>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5" name="矩形: 圓角 254">
            <a:extLst>
              <a:ext uri="{FF2B5EF4-FFF2-40B4-BE49-F238E27FC236}">
                <a16:creationId xmlns:a16="http://schemas.microsoft.com/office/drawing/2014/main" id="{6A1F7B29-7DE5-F097-7DAE-DAE3582E2053}"/>
              </a:ext>
            </a:extLst>
          </p:cNvPr>
          <p:cNvSpPr/>
          <p:nvPr/>
        </p:nvSpPr>
        <p:spPr>
          <a:xfrm>
            <a:off x="1145807" y="3191368"/>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56" name="矩形: 圓角 255">
            <a:extLst>
              <a:ext uri="{FF2B5EF4-FFF2-40B4-BE49-F238E27FC236}">
                <a16:creationId xmlns:a16="http://schemas.microsoft.com/office/drawing/2014/main" id="{842BD660-8CA2-0867-7C5D-09EA67C4F32B}"/>
              </a:ext>
            </a:extLst>
          </p:cNvPr>
          <p:cNvSpPr/>
          <p:nvPr/>
        </p:nvSpPr>
        <p:spPr>
          <a:xfrm>
            <a:off x="1145807" y="2082563"/>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258" name="直線單箭頭接點 257">
            <a:extLst>
              <a:ext uri="{FF2B5EF4-FFF2-40B4-BE49-F238E27FC236}">
                <a16:creationId xmlns:a16="http://schemas.microsoft.com/office/drawing/2014/main" id="{17DCD403-BD34-760F-198A-988058746C06}"/>
              </a:ext>
            </a:extLst>
          </p:cNvPr>
          <p:cNvCxnSpPr>
            <a:cxnSpLocks/>
          </p:cNvCxnSpPr>
          <p:nvPr/>
        </p:nvCxnSpPr>
        <p:spPr>
          <a:xfrm flipV="1">
            <a:off x="10767138" y="759047"/>
            <a:ext cx="0" cy="526901"/>
          </a:xfrm>
          <a:prstGeom prst="straightConnector1">
            <a:avLst/>
          </a:prstGeom>
          <a:noFill/>
          <a:ln w="57150" cap="flat" cmpd="sng" algn="ctr">
            <a:solidFill>
              <a:sysClr val="windowText" lastClr="000000"/>
            </a:solidFill>
            <a:prstDash val="solid"/>
            <a:miter lim="800000"/>
            <a:tailEnd type="triangle"/>
          </a:ln>
          <a:effectLst/>
        </p:spPr>
      </p:cxnSp>
      <p:sp>
        <p:nvSpPr>
          <p:cNvPr id="267" name="矩形: 圓角 266">
            <a:extLst>
              <a:ext uri="{FF2B5EF4-FFF2-40B4-BE49-F238E27FC236}">
                <a16:creationId xmlns:a16="http://schemas.microsoft.com/office/drawing/2014/main" id="{8159E507-1C41-FAAA-627F-2F10761C028C}"/>
              </a:ext>
            </a:extLst>
          </p:cNvPr>
          <p:cNvSpPr/>
          <p:nvPr/>
        </p:nvSpPr>
        <p:spPr>
          <a:xfrm>
            <a:off x="6728561" y="4669276"/>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269" name="直線單箭頭接點 268">
            <a:extLst>
              <a:ext uri="{FF2B5EF4-FFF2-40B4-BE49-F238E27FC236}">
                <a16:creationId xmlns:a16="http://schemas.microsoft.com/office/drawing/2014/main" id="{A7A8D213-80FE-B81F-86A7-319416E26C76}"/>
              </a:ext>
            </a:extLst>
          </p:cNvPr>
          <p:cNvCxnSpPr>
            <a:cxnSpLocks/>
          </p:cNvCxnSpPr>
          <p:nvPr/>
        </p:nvCxnSpPr>
        <p:spPr>
          <a:xfrm flipV="1">
            <a:off x="7036738"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70" name="直線單箭頭接點 269">
            <a:extLst>
              <a:ext uri="{FF2B5EF4-FFF2-40B4-BE49-F238E27FC236}">
                <a16:creationId xmlns:a16="http://schemas.microsoft.com/office/drawing/2014/main" id="{FCF761F5-6F9F-DE9D-1199-4A817C92828D}"/>
              </a:ext>
            </a:extLst>
          </p:cNvPr>
          <p:cNvCxnSpPr>
            <a:cxnSpLocks/>
          </p:cNvCxnSpPr>
          <p:nvPr/>
        </p:nvCxnSpPr>
        <p:spPr>
          <a:xfrm flipV="1">
            <a:off x="7036738"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71" name="直線單箭頭接點 270">
            <a:extLst>
              <a:ext uri="{FF2B5EF4-FFF2-40B4-BE49-F238E27FC236}">
                <a16:creationId xmlns:a16="http://schemas.microsoft.com/office/drawing/2014/main" id="{D74BF289-E87A-32CA-D242-BB624BDBC67B}"/>
              </a:ext>
            </a:extLst>
          </p:cNvPr>
          <p:cNvCxnSpPr>
            <a:cxnSpLocks/>
          </p:cNvCxnSpPr>
          <p:nvPr/>
        </p:nvCxnSpPr>
        <p:spPr>
          <a:xfrm flipV="1">
            <a:off x="7036738"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72" name="矩形: 圓角 271">
            <a:extLst>
              <a:ext uri="{FF2B5EF4-FFF2-40B4-BE49-F238E27FC236}">
                <a16:creationId xmlns:a16="http://schemas.microsoft.com/office/drawing/2014/main" id="{B82971AF-1D3E-74E0-295F-D9167243FEB3}"/>
              </a:ext>
            </a:extLst>
          </p:cNvPr>
          <p:cNvSpPr/>
          <p:nvPr/>
        </p:nvSpPr>
        <p:spPr>
          <a:xfrm>
            <a:off x="6893536"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73" name="直線單箭頭接點 272">
            <a:extLst>
              <a:ext uri="{FF2B5EF4-FFF2-40B4-BE49-F238E27FC236}">
                <a16:creationId xmlns:a16="http://schemas.microsoft.com/office/drawing/2014/main" id="{CE529718-7FA1-B56C-BB8B-B99E7043EFA7}"/>
              </a:ext>
            </a:extLst>
          </p:cNvPr>
          <p:cNvCxnSpPr>
            <a:cxnSpLocks/>
          </p:cNvCxnSpPr>
          <p:nvPr/>
        </p:nvCxnSpPr>
        <p:spPr>
          <a:xfrm flipV="1">
            <a:off x="7036738"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74" name="文字方塊 273">
            <a:extLst>
              <a:ext uri="{FF2B5EF4-FFF2-40B4-BE49-F238E27FC236}">
                <a16:creationId xmlns:a16="http://schemas.microsoft.com/office/drawing/2014/main" id="{C955F265-2E44-0AFC-F864-B6BDA71FD8CA}"/>
              </a:ext>
            </a:extLst>
          </p:cNvPr>
          <p:cNvSpPr txBox="1"/>
          <p:nvPr/>
        </p:nvSpPr>
        <p:spPr>
          <a:xfrm rot="16200000">
            <a:off x="6549807"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75" name="矩形: 圓角 274">
            <a:extLst>
              <a:ext uri="{FF2B5EF4-FFF2-40B4-BE49-F238E27FC236}">
                <a16:creationId xmlns:a16="http://schemas.microsoft.com/office/drawing/2014/main" id="{F5798913-CC47-E9FE-8AE0-A0EDC6DC37B6}"/>
              </a:ext>
            </a:extLst>
          </p:cNvPr>
          <p:cNvSpPr/>
          <p:nvPr/>
        </p:nvSpPr>
        <p:spPr>
          <a:xfrm>
            <a:off x="6893536"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76" name="直線單箭頭接點 275">
            <a:extLst>
              <a:ext uri="{FF2B5EF4-FFF2-40B4-BE49-F238E27FC236}">
                <a16:creationId xmlns:a16="http://schemas.microsoft.com/office/drawing/2014/main" id="{31E6EBE3-6571-3D4C-D5E2-352A663AA28B}"/>
              </a:ext>
            </a:extLst>
          </p:cNvPr>
          <p:cNvCxnSpPr>
            <a:cxnSpLocks/>
          </p:cNvCxnSpPr>
          <p:nvPr/>
        </p:nvCxnSpPr>
        <p:spPr>
          <a:xfrm flipV="1">
            <a:off x="7036738"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77" name="直線單箭頭接點 276">
            <a:extLst>
              <a:ext uri="{FF2B5EF4-FFF2-40B4-BE49-F238E27FC236}">
                <a16:creationId xmlns:a16="http://schemas.microsoft.com/office/drawing/2014/main" id="{C449834D-F634-9C04-86D7-A44A1D85A00C}"/>
              </a:ext>
            </a:extLst>
          </p:cNvPr>
          <p:cNvCxnSpPr>
            <a:cxnSpLocks/>
          </p:cNvCxnSpPr>
          <p:nvPr/>
        </p:nvCxnSpPr>
        <p:spPr>
          <a:xfrm flipV="1">
            <a:off x="7036738"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78" name="矩形: 圓角 277">
            <a:extLst>
              <a:ext uri="{FF2B5EF4-FFF2-40B4-BE49-F238E27FC236}">
                <a16:creationId xmlns:a16="http://schemas.microsoft.com/office/drawing/2014/main" id="{879FCEC9-6D66-E589-4532-1FD833C62A14}"/>
              </a:ext>
            </a:extLst>
          </p:cNvPr>
          <p:cNvSpPr/>
          <p:nvPr/>
        </p:nvSpPr>
        <p:spPr>
          <a:xfrm>
            <a:off x="6893536" y="1268338"/>
            <a:ext cx="286405" cy="450000"/>
          </a:xfrm>
          <a:prstGeom prst="roundRect">
            <a:avLst/>
          </a:prstGeom>
          <a:solidFill>
            <a:srgbClr val="FFC000">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80" name="直線單箭頭接點 279">
            <a:extLst>
              <a:ext uri="{FF2B5EF4-FFF2-40B4-BE49-F238E27FC236}">
                <a16:creationId xmlns:a16="http://schemas.microsoft.com/office/drawing/2014/main" id="{DABC999C-06CA-2C4D-F2E2-6898B9CF6B75}"/>
              </a:ext>
            </a:extLst>
          </p:cNvPr>
          <p:cNvCxnSpPr>
            <a:cxnSpLocks/>
          </p:cNvCxnSpPr>
          <p:nvPr/>
        </p:nvCxnSpPr>
        <p:spPr>
          <a:xfrm flipV="1">
            <a:off x="7784111"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81" name="直線單箭頭接點 280">
            <a:extLst>
              <a:ext uri="{FF2B5EF4-FFF2-40B4-BE49-F238E27FC236}">
                <a16:creationId xmlns:a16="http://schemas.microsoft.com/office/drawing/2014/main" id="{D35C96BC-2885-730F-2B28-55AAF61F0E29}"/>
              </a:ext>
            </a:extLst>
          </p:cNvPr>
          <p:cNvCxnSpPr>
            <a:cxnSpLocks/>
          </p:cNvCxnSpPr>
          <p:nvPr/>
        </p:nvCxnSpPr>
        <p:spPr>
          <a:xfrm flipV="1">
            <a:off x="7784111"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82" name="直線單箭頭接點 281">
            <a:extLst>
              <a:ext uri="{FF2B5EF4-FFF2-40B4-BE49-F238E27FC236}">
                <a16:creationId xmlns:a16="http://schemas.microsoft.com/office/drawing/2014/main" id="{FCE96DFC-21A7-E807-2FC0-0F3ABF67AE41}"/>
              </a:ext>
            </a:extLst>
          </p:cNvPr>
          <p:cNvCxnSpPr>
            <a:cxnSpLocks/>
          </p:cNvCxnSpPr>
          <p:nvPr/>
        </p:nvCxnSpPr>
        <p:spPr>
          <a:xfrm flipV="1">
            <a:off x="7784111"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83" name="矩形: 圓角 282">
            <a:extLst>
              <a:ext uri="{FF2B5EF4-FFF2-40B4-BE49-F238E27FC236}">
                <a16:creationId xmlns:a16="http://schemas.microsoft.com/office/drawing/2014/main" id="{1B1BC3AF-5B94-0BAD-7780-C034AB1E1E52}"/>
              </a:ext>
            </a:extLst>
          </p:cNvPr>
          <p:cNvSpPr/>
          <p:nvPr/>
        </p:nvSpPr>
        <p:spPr>
          <a:xfrm>
            <a:off x="9121643" y="3932545"/>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84" name="直線單箭頭接點 283">
            <a:extLst>
              <a:ext uri="{FF2B5EF4-FFF2-40B4-BE49-F238E27FC236}">
                <a16:creationId xmlns:a16="http://schemas.microsoft.com/office/drawing/2014/main" id="{5D612868-A5E4-FBC5-A13F-7DE96B53177B}"/>
              </a:ext>
            </a:extLst>
          </p:cNvPr>
          <p:cNvCxnSpPr>
            <a:cxnSpLocks/>
          </p:cNvCxnSpPr>
          <p:nvPr/>
        </p:nvCxnSpPr>
        <p:spPr>
          <a:xfrm flipV="1">
            <a:off x="7784111"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85" name="文字方塊 284">
            <a:extLst>
              <a:ext uri="{FF2B5EF4-FFF2-40B4-BE49-F238E27FC236}">
                <a16:creationId xmlns:a16="http://schemas.microsoft.com/office/drawing/2014/main" id="{1251C3EA-3742-484F-71D7-E635E60065D7}"/>
              </a:ext>
            </a:extLst>
          </p:cNvPr>
          <p:cNvSpPr txBox="1"/>
          <p:nvPr/>
        </p:nvSpPr>
        <p:spPr>
          <a:xfrm rot="16200000">
            <a:off x="7297180"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86" name="矩形: 圓角 285">
            <a:extLst>
              <a:ext uri="{FF2B5EF4-FFF2-40B4-BE49-F238E27FC236}">
                <a16:creationId xmlns:a16="http://schemas.microsoft.com/office/drawing/2014/main" id="{C2105903-ACBA-AE2A-4227-F1CF326FFE95}"/>
              </a:ext>
            </a:extLst>
          </p:cNvPr>
          <p:cNvSpPr/>
          <p:nvPr/>
        </p:nvSpPr>
        <p:spPr>
          <a:xfrm>
            <a:off x="7640909"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87" name="直線單箭頭接點 286">
            <a:extLst>
              <a:ext uri="{FF2B5EF4-FFF2-40B4-BE49-F238E27FC236}">
                <a16:creationId xmlns:a16="http://schemas.microsoft.com/office/drawing/2014/main" id="{E15E1E08-DDD4-AECB-CD91-6CE10ED3D44E}"/>
              </a:ext>
            </a:extLst>
          </p:cNvPr>
          <p:cNvCxnSpPr>
            <a:cxnSpLocks/>
          </p:cNvCxnSpPr>
          <p:nvPr/>
        </p:nvCxnSpPr>
        <p:spPr>
          <a:xfrm flipV="1">
            <a:off x="7784111"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88" name="直線單箭頭接點 287">
            <a:extLst>
              <a:ext uri="{FF2B5EF4-FFF2-40B4-BE49-F238E27FC236}">
                <a16:creationId xmlns:a16="http://schemas.microsoft.com/office/drawing/2014/main" id="{3D3557B4-1F67-D58E-67FC-4A258287D451}"/>
              </a:ext>
            </a:extLst>
          </p:cNvPr>
          <p:cNvCxnSpPr>
            <a:cxnSpLocks/>
          </p:cNvCxnSpPr>
          <p:nvPr/>
        </p:nvCxnSpPr>
        <p:spPr>
          <a:xfrm flipV="1">
            <a:off x="7784111"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89" name="矩形: 圓角 288">
            <a:extLst>
              <a:ext uri="{FF2B5EF4-FFF2-40B4-BE49-F238E27FC236}">
                <a16:creationId xmlns:a16="http://schemas.microsoft.com/office/drawing/2014/main" id="{D08FED83-89E3-5EB2-F02E-C5F325653602}"/>
              </a:ext>
            </a:extLst>
          </p:cNvPr>
          <p:cNvSpPr/>
          <p:nvPr/>
        </p:nvSpPr>
        <p:spPr>
          <a:xfrm>
            <a:off x="7640909" y="1268338"/>
            <a:ext cx="286405" cy="450000"/>
          </a:xfrm>
          <a:prstGeom prst="roundRect">
            <a:avLst/>
          </a:prstGeom>
          <a:blipFill>
            <a:blip r:embed="rId3"/>
            <a:tile tx="0" ty="0" sx="100000" sy="100000" flip="none" algn="tl"/>
          </a:blip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91" name="直線單箭頭接點 290">
            <a:extLst>
              <a:ext uri="{FF2B5EF4-FFF2-40B4-BE49-F238E27FC236}">
                <a16:creationId xmlns:a16="http://schemas.microsoft.com/office/drawing/2014/main" id="{893B1D39-4619-03EB-BBA3-06E6BDB74628}"/>
              </a:ext>
            </a:extLst>
          </p:cNvPr>
          <p:cNvCxnSpPr>
            <a:cxnSpLocks/>
          </p:cNvCxnSpPr>
          <p:nvPr/>
        </p:nvCxnSpPr>
        <p:spPr>
          <a:xfrm flipV="1">
            <a:off x="8531484"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92" name="直線單箭頭接點 291">
            <a:extLst>
              <a:ext uri="{FF2B5EF4-FFF2-40B4-BE49-F238E27FC236}">
                <a16:creationId xmlns:a16="http://schemas.microsoft.com/office/drawing/2014/main" id="{2BCA9EE6-53D7-93D9-9BE1-6A376CE49CBF}"/>
              </a:ext>
            </a:extLst>
          </p:cNvPr>
          <p:cNvCxnSpPr>
            <a:cxnSpLocks/>
          </p:cNvCxnSpPr>
          <p:nvPr/>
        </p:nvCxnSpPr>
        <p:spPr>
          <a:xfrm flipV="1">
            <a:off x="8531484"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293" name="直線單箭頭接點 292">
            <a:extLst>
              <a:ext uri="{FF2B5EF4-FFF2-40B4-BE49-F238E27FC236}">
                <a16:creationId xmlns:a16="http://schemas.microsoft.com/office/drawing/2014/main" id="{EAE1FC53-292C-3BB9-78F5-274E4AEA7C35}"/>
              </a:ext>
            </a:extLst>
          </p:cNvPr>
          <p:cNvCxnSpPr>
            <a:cxnSpLocks/>
          </p:cNvCxnSpPr>
          <p:nvPr/>
        </p:nvCxnSpPr>
        <p:spPr>
          <a:xfrm flipV="1">
            <a:off x="8531484"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94" name="矩形: 圓角 293">
            <a:extLst>
              <a:ext uri="{FF2B5EF4-FFF2-40B4-BE49-F238E27FC236}">
                <a16:creationId xmlns:a16="http://schemas.microsoft.com/office/drawing/2014/main" id="{EAF42FE6-2529-9EF4-271F-0F597E49A47F}"/>
              </a:ext>
            </a:extLst>
          </p:cNvPr>
          <p:cNvSpPr/>
          <p:nvPr/>
        </p:nvSpPr>
        <p:spPr>
          <a:xfrm>
            <a:off x="8388282"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95" name="直線單箭頭接點 294">
            <a:extLst>
              <a:ext uri="{FF2B5EF4-FFF2-40B4-BE49-F238E27FC236}">
                <a16:creationId xmlns:a16="http://schemas.microsoft.com/office/drawing/2014/main" id="{251EC2D7-E1AC-AFA8-8018-2B619C322C04}"/>
              </a:ext>
            </a:extLst>
          </p:cNvPr>
          <p:cNvCxnSpPr>
            <a:cxnSpLocks/>
          </p:cNvCxnSpPr>
          <p:nvPr/>
        </p:nvCxnSpPr>
        <p:spPr>
          <a:xfrm flipV="1">
            <a:off x="8531484"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296" name="文字方塊 295">
            <a:extLst>
              <a:ext uri="{FF2B5EF4-FFF2-40B4-BE49-F238E27FC236}">
                <a16:creationId xmlns:a16="http://schemas.microsoft.com/office/drawing/2014/main" id="{C872F49E-2EF0-1F93-599E-A13875427989}"/>
              </a:ext>
            </a:extLst>
          </p:cNvPr>
          <p:cNvSpPr txBox="1"/>
          <p:nvPr/>
        </p:nvSpPr>
        <p:spPr>
          <a:xfrm rot="16200000">
            <a:off x="8044553"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97" name="矩形: 圓角 296">
            <a:extLst>
              <a:ext uri="{FF2B5EF4-FFF2-40B4-BE49-F238E27FC236}">
                <a16:creationId xmlns:a16="http://schemas.microsoft.com/office/drawing/2014/main" id="{9940F966-58F7-4CCD-0015-CC72A3F11725}"/>
              </a:ext>
            </a:extLst>
          </p:cNvPr>
          <p:cNvSpPr/>
          <p:nvPr/>
        </p:nvSpPr>
        <p:spPr>
          <a:xfrm>
            <a:off x="8388282"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298" name="直線單箭頭接點 297">
            <a:extLst>
              <a:ext uri="{FF2B5EF4-FFF2-40B4-BE49-F238E27FC236}">
                <a16:creationId xmlns:a16="http://schemas.microsoft.com/office/drawing/2014/main" id="{CC6DE2CB-2A75-8ECD-69FD-65C7BBA090C9}"/>
              </a:ext>
            </a:extLst>
          </p:cNvPr>
          <p:cNvCxnSpPr>
            <a:cxnSpLocks/>
          </p:cNvCxnSpPr>
          <p:nvPr/>
        </p:nvCxnSpPr>
        <p:spPr>
          <a:xfrm flipV="1">
            <a:off x="8531484"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299" name="直線單箭頭接點 298">
            <a:extLst>
              <a:ext uri="{FF2B5EF4-FFF2-40B4-BE49-F238E27FC236}">
                <a16:creationId xmlns:a16="http://schemas.microsoft.com/office/drawing/2014/main" id="{8CA4FBDD-FD98-8B23-D0E7-62F0B521763B}"/>
              </a:ext>
            </a:extLst>
          </p:cNvPr>
          <p:cNvCxnSpPr>
            <a:cxnSpLocks/>
          </p:cNvCxnSpPr>
          <p:nvPr/>
        </p:nvCxnSpPr>
        <p:spPr>
          <a:xfrm flipV="1">
            <a:off x="8531484"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00" name="矩形: 圓角 299">
            <a:extLst>
              <a:ext uri="{FF2B5EF4-FFF2-40B4-BE49-F238E27FC236}">
                <a16:creationId xmlns:a16="http://schemas.microsoft.com/office/drawing/2014/main" id="{D3543F74-7066-60D5-3A6F-20C400E5FCC1}"/>
              </a:ext>
            </a:extLst>
          </p:cNvPr>
          <p:cNvSpPr/>
          <p:nvPr/>
        </p:nvSpPr>
        <p:spPr>
          <a:xfrm>
            <a:off x="8388282" y="1268338"/>
            <a:ext cx="286405" cy="450000"/>
          </a:xfrm>
          <a:prstGeom prst="roundRect">
            <a:avLst/>
          </a:prstGeom>
          <a:blipFill>
            <a:blip r:embed="rId3"/>
            <a:tile tx="0" ty="0" sx="100000" sy="100000" flip="none" algn="tl"/>
          </a:blip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02" name="直線單箭頭接點 301">
            <a:extLst>
              <a:ext uri="{FF2B5EF4-FFF2-40B4-BE49-F238E27FC236}">
                <a16:creationId xmlns:a16="http://schemas.microsoft.com/office/drawing/2014/main" id="{14A5A1BA-7FC9-4D30-0367-C882D70B6E9C}"/>
              </a:ext>
            </a:extLst>
          </p:cNvPr>
          <p:cNvCxnSpPr>
            <a:cxnSpLocks/>
          </p:cNvCxnSpPr>
          <p:nvPr/>
        </p:nvCxnSpPr>
        <p:spPr>
          <a:xfrm flipV="1">
            <a:off x="9278857"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03" name="直線單箭頭接點 302">
            <a:extLst>
              <a:ext uri="{FF2B5EF4-FFF2-40B4-BE49-F238E27FC236}">
                <a16:creationId xmlns:a16="http://schemas.microsoft.com/office/drawing/2014/main" id="{D32C6E3F-7E31-AF1B-797F-726674755C88}"/>
              </a:ext>
            </a:extLst>
          </p:cNvPr>
          <p:cNvCxnSpPr>
            <a:cxnSpLocks/>
          </p:cNvCxnSpPr>
          <p:nvPr/>
        </p:nvCxnSpPr>
        <p:spPr>
          <a:xfrm flipV="1">
            <a:off x="9278857"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304" name="直線單箭頭接點 303">
            <a:extLst>
              <a:ext uri="{FF2B5EF4-FFF2-40B4-BE49-F238E27FC236}">
                <a16:creationId xmlns:a16="http://schemas.microsoft.com/office/drawing/2014/main" id="{70E1BB4B-EC5A-6277-55E0-07F065E20591}"/>
              </a:ext>
            </a:extLst>
          </p:cNvPr>
          <p:cNvCxnSpPr>
            <a:cxnSpLocks/>
          </p:cNvCxnSpPr>
          <p:nvPr/>
        </p:nvCxnSpPr>
        <p:spPr>
          <a:xfrm flipV="1">
            <a:off x="9278857" y="43827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06" name="直線單箭頭接點 305">
            <a:extLst>
              <a:ext uri="{FF2B5EF4-FFF2-40B4-BE49-F238E27FC236}">
                <a16:creationId xmlns:a16="http://schemas.microsoft.com/office/drawing/2014/main" id="{31E221C4-829D-AA2D-DD7C-23CBFAFD1CE0}"/>
              </a:ext>
            </a:extLst>
          </p:cNvPr>
          <p:cNvCxnSpPr>
            <a:cxnSpLocks/>
          </p:cNvCxnSpPr>
          <p:nvPr/>
        </p:nvCxnSpPr>
        <p:spPr>
          <a:xfrm flipV="1">
            <a:off x="9278857"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07" name="文字方塊 306">
            <a:extLst>
              <a:ext uri="{FF2B5EF4-FFF2-40B4-BE49-F238E27FC236}">
                <a16:creationId xmlns:a16="http://schemas.microsoft.com/office/drawing/2014/main" id="{445CBCD6-892F-D97C-A2DD-72CD3F33119B}"/>
              </a:ext>
            </a:extLst>
          </p:cNvPr>
          <p:cNvSpPr txBox="1"/>
          <p:nvPr/>
        </p:nvSpPr>
        <p:spPr>
          <a:xfrm rot="16200000">
            <a:off x="8791926"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08" name="矩形: 圓角 307">
            <a:extLst>
              <a:ext uri="{FF2B5EF4-FFF2-40B4-BE49-F238E27FC236}">
                <a16:creationId xmlns:a16="http://schemas.microsoft.com/office/drawing/2014/main" id="{F47A4DB8-BB07-A50A-7528-36B897E6F7BC}"/>
              </a:ext>
            </a:extLst>
          </p:cNvPr>
          <p:cNvSpPr/>
          <p:nvPr/>
        </p:nvSpPr>
        <p:spPr>
          <a:xfrm>
            <a:off x="9135655"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09" name="直線單箭頭接點 308">
            <a:extLst>
              <a:ext uri="{FF2B5EF4-FFF2-40B4-BE49-F238E27FC236}">
                <a16:creationId xmlns:a16="http://schemas.microsoft.com/office/drawing/2014/main" id="{3BFE0C13-08F2-2ABE-6B28-5F13E52D810A}"/>
              </a:ext>
            </a:extLst>
          </p:cNvPr>
          <p:cNvCxnSpPr>
            <a:cxnSpLocks/>
          </p:cNvCxnSpPr>
          <p:nvPr/>
        </p:nvCxnSpPr>
        <p:spPr>
          <a:xfrm flipV="1">
            <a:off x="9278857"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10" name="直線單箭頭接點 309">
            <a:extLst>
              <a:ext uri="{FF2B5EF4-FFF2-40B4-BE49-F238E27FC236}">
                <a16:creationId xmlns:a16="http://schemas.microsoft.com/office/drawing/2014/main" id="{777A8DAE-48AF-5EF4-6964-7A6A174FF0C1}"/>
              </a:ext>
            </a:extLst>
          </p:cNvPr>
          <p:cNvCxnSpPr>
            <a:cxnSpLocks/>
          </p:cNvCxnSpPr>
          <p:nvPr/>
        </p:nvCxnSpPr>
        <p:spPr>
          <a:xfrm flipV="1">
            <a:off x="9278857"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11" name="矩形: 圓角 310">
            <a:extLst>
              <a:ext uri="{FF2B5EF4-FFF2-40B4-BE49-F238E27FC236}">
                <a16:creationId xmlns:a16="http://schemas.microsoft.com/office/drawing/2014/main" id="{221E182B-1381-E425-3141-DA4903867FA2}"/>
              </a:ext>
            </a:extLst>
          </p:cNvPr>
          <p:cNvSpPr/>
          <p:nvPr/>
        </p:nvSpPr>
        <p:spPr>
          <a:xfrm>
            <a:off x="9135655" y="1268338"/>
            <a:ext cx="286405" cy="450000"/>
          </a:xfrm>
          <a:prstGeom prst="roundRect">
            <a:avLst/>
          </a:prstGeom>
          <a:blipFill>
            <a:blip r:embed="rId4"/>
            <a:tile tx="0" ty="0" sx="100000" sy="100000" flip="none" algn="tl"/>
          </a:blip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24" name="直線單箭頭接點 323">
            <a:extLst>
              <a:ext uri="{FF2B5EF4-FFF2-40B4-BE49-F238E27FC236}">
                <a16:creationId xmlns:a16="http://schemas.microsoft.com/office/drawing/2014/main" id="{B7730B6C-0FA0-A3A6-558F-F6E82C2FA927}"/>
              </a:ext>
            </a:extLst>
          </p:cNvPr>
          <p:cNvCxnSpPr>
            <a:cxnSpLocks/>
          </p:cNvCxnSpPr>
          <p:nvPr/>
        </p:nvCxnSpPr>
        <p:spPr>
          <a:xfrm flipV="1">
            <a:off x="10773602"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25" name="直線單箭頭接點 324">
            <a:extLst>
              <a:ext uri="{FF2B5EF4-FFF2-40B4-BE49-F238E27FC236}">
                <a16:creationId xmlns:a16="http://schemas.microsoft.com/office/drawing/2014/main" id="{C4F81A47-1569-1797-CD16-81211D29C37B}"/>
              </a:ext>
            </a:extLst>
          </p:cNvPr>
          <p:cNvCxnSpPr>
            <a:cxnSpLocks/>
          </p:cNvCxnSpPr>
          <p:nvPr/>
        </p:nvCxnSpPr>
        <p:spPr>
          <a:xfrm flipV="1">
            <a:off x="10773602"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326" name="直線單箭頭接點 325">
            <a:extLst>
              <a:ext uri="{FF2B5EF4-FFF2-40B4-BE49-F238E27FC236}">
                <a16:creationId xmlns:a16="http://schemas.microsoft.com/office/drawing/2014/main" id="{EC97323E-C2FB-D1B7-A306-773AB183FCEB}"/>
              </a:ext>
            </a:extLst>
          </p:cNvPr>
          <p:cNvCxnSpPr>
            <a:cxnSpLocks/>
          </p:cNvCxnSpPr>
          <p:nvPr/>
        </p:nvCxnSpPr>
        <p:spPr>
          <a:xfrm flipV="1">
            <a:off x="10773602"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27" name="矩形: 圓角 326">
            <a:extLst>
              <a:ext uri="{FF2B5EF4-FFF2-40B4-BE49-F238E27FC236}">
                <a16:creationId xmlns:a16="http://schemas.microsoft.com/office/drawing/2014/main" id="{C8893482-5D56-D24D-9836-B982E8E74E9E}"/>
              </a:ext>
            </a:extLst>
          </p:cNvPr>
          <p:cNvSpPr/>
          <p:nvPr/>
        </p:nvSpPr>
        <p:spPr>
          <a:xfrm>
            <a:off x="10630400"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28" name="直線單箭頭接點 327">
            <a:extLst>
              <a:ext uri="{FF2B5EF4-FFF2-40B4-BE49-F238E27FC236}">
                <a16:creationId xmlns:a16="http://schemas.microsoft.com/office/drawing/2014/main" id="{F361B0B4-8CEA-9968-074C-C5CD0BA8D9A2}"/>
              </a:ext>
            </a:extLst>
          </p:cNvPr>
          <p:cNvCxnSpPr>
            <a:cxnSpLocks/>
          </p:cNvCxnSpPr>
          <p:nvPr/>
        </p:nvCxnSpPr>
        <p:spPr>
          <a:xfrm flipV="1">
            <a:off x="10773602"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29" name="文字方塊 328">
            <a:extLst>
              <a:ext uri="{FF2B5EF4-FFF2-40B4-BE49-F238E27FC236}">
                <a16:creationId xmlns:a16="http://schemas.microsoft.com/office/drawing/2014/main" id="{9EBD0AA4-B030-EA4D-717F-6EEA71ED646D}"/>
              </a:ext>
            </a:extLst>
          </p:cNvPr>
          <p:cNvSpPr txBox="1"/>
          <p:nvPr/>
        </p:nvSpPr>
        <p:spPr>
          <a:xfrm rot="16200000">
            <a:off x="10286671"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30" name="矩形: 圓角 329">
            <a:extLst>
              <a:ext uri="{FF2B5EF4-FFF2-40B4-BE49-F238E27FC236}">
                <a16:creationId xmlns:a16="http://schemas.microsoft.com/office/drawing/2014/main" id="{B6902F60-439B-E383-47A7-775577144322}"/>
              </a:ext>
            </a:extLst>
          </p:cNvPr>
          <p:cNvSpPr/>
          <p:nvPr/>
        </p:nvSpPr>
        <p:spPr>
          <a:xfrm>
            <a:off x="10630400"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31" name="直線單箭頭接點 330">
            <a:extLst>
              <a:ext uri="{FF2B5EF4-FFF2-40B4-BE49-F238E27FC236}">
                <a16:creationId xmlns:a16="http://schemas.microsoft.com/office/drawing/2014/main" id="{C8703E78-3D1E-8E32-AE1D-7F53AE6FE8F7}"/>
              </a:ext>
            </a:extLst>
          </p:cNvPr>
          <p:cNvCxnSpPr>
            <a:cxnSpLocks/>
          </p:cNvCxnSpPr>
          <p:nvPr/>
        </p:nvCxnSpPr>
        <p:spPr>
          <a:xfrm flipV="1">
            <a:off x="10773602"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32" name="直線單箭頭接點 331">
            <a:extLst>
              <a:ext uri="{FF2B5EF4-FFF2-40B4-BE49-F238E27FC236}">
                <a16:creationId xmlns:a16="http://schemas.microsoft.com/office/drawing/2014/main" id="{9F20E5BD-5974-B63D-E936-BF35BCD1F88C}"/>
              </a:ext>
            </a:extLst>
          </p:cNvPr>
          <p:cNvCxnSpPr>
            <a:cxnSpLocks/>
          </p:cNvCxnSpPr>
          <p:nvPr/>
        </p:nvCxnSpPr>
        <p:spPr>
          <a:xfrm flipV="1">
            <a:off x="10773602"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33" name="矩形: 圓角 332">
            <a:extLst>
              <a:ext uri="{FF2B5EF4-FFF2-40B4-BE49-F238E27FC236}">
                <a16:creationId xmlns:a16="http://schemas.microsoft.com/office/drawing/2014/main" id="{16516FA2-4EA8-D37B-1CD6-9F2E0300ED11}"/>
              </a:ext>
            </a:extLst>
          </p:cNvPr>
          <p:cNvSpPr/>
          <p:nvPr/>
        </p:nvSpPr>
        <p:spPr>
          <a:xfrm>
            <a:off x="10630400" y="1268338"/>
            <a:ext cx="286405" cy="450000"/>
          </a:xfrm>
          <a:prstGeom prst="roundRect">
            <a:avLst/>
          </a:prstGeom>
          <a:blipFill>
            <a:blip r:embed="rId4"/>
            <a:tile tx="0" ty="0" sx="100000" sy="100000" flip="none" algn="tl"/>
          </a:blip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34" name="文字方塊 333">
            <a:extLst>
              <a:ext uri="{FF2B5EF4-FFF2-40B4-BE49-F238E27FC236}">
                <a16:creationId xmlns:a16="http://schemas.microsoft.com/office/drawing/2014/main" id="{28B099A1-57A0-C6C2-C06C-DA5F80458BAC}"/>
              </a:ext>
            </a:extLst>
          </p:cNvPr>
          <p:cNvSpPr txBox="1"/>
          <p:nvPr/>
        </p:nvSpPr>
        <p:spPr>
          <a:xfrm>
            <a:off x="6579141" y="6386785"/>
            <a:ext cx="900000" cy="380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The </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5" name="文字方塊 334">
            <a:extLst>
              <a:ext uri="{FF2B5EF4-FFF2-40B4-BE49-F238E27FC236}">
                <a16:creationId xmlns:a16="http://schemas.microsoft.com/office/drawing/2014/main" id="{7884FFE8-BA87-734C-2ACE-40154073281C}"/>
              </a:ext>
            </a:extLst>
          </p:cNvPr>
          <p:cNvSpPr txBox="1"/>
          <p:nvPr/>
        </p:nvSpPr>
        <p:spPr>
          <a:xfrm>
            <a:off x="7290915"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Space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6" name="文字方塊 335">
            <a:extLst>
              <a:ext uri="{FF2B5EF4-FFF2-40B4-BE49-F238E27FC236}">
                <a16:creationId xmlns:a16="http://schemas.microsoft.com/office/drawing/2014/main" id="{E70ABA4B-9134-9344-8888-93515EA3E692}"/>
              </a:ext>
            </a:extLst>
          </p:cNvPr>
          <p:cNvSpPr txBox="1"/>
          <p:nvPr/>
        </p:nvSpPr>
        <p:spPr>
          <a:xfrm>
            <a:off x="8103072"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Need</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7" name="文字方塊 336">
            <a:extLst>
              <a:ext uri="{FF2B5EF4-FFF2-40B4-BE49-F238E27FC236}">
                <a16:creationId xmlns:a16="http://schemas.microsoft.com/office/drawing/2014/main" id="{5DA0CCAF-4A39-C94F-CAE9-8BE143A28091}"/>
              </a:ext>
            </a:extLst>
          </p:cNvPr>
          <p:cNvSpPr txBox="1"/>
          <p:nvPr/>
        </p:nvSpPr>
        <p:spPr>
          <a:xfrm>
            <a:off x="8814846"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8" name="文字方塊 337">
            <a:extLst>
              <a:ext uri="{FF2B5EF4-FFF2-40B4-BE49-F238E27FC236}">
                <a16:creationId xmlns:a16="http://schemas.microsoft.com/office/drawing/2014/main" id="{7E71CDBA-32BB-E793-0BDE-11ED62C819C5}"/>
              </a:ext>
            </a:extLst>
          </p:cNvPr>
          <p:cNvSpPr txBox="1"/>
          <p:nvPr/>
        </p:nvSpPr>
        <p:spPr>
          <a:xfrm>
            <a:off x="9573304"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39" name="文字方塊 338">
            <a:extLst>
              <a:ext uri="{FF2B5EF4-FFF2-40B4-BE49-F238E27FC236}">
                <a16:creationId xmlns:a16="http://schemas.microsoft.com/office/drawing/2014/main" id="{1312E981-EF2A-7A87-E26E-11CC0E3110A6}"/>
              </a:ext>
            </a:extLst>
          </p:cNvPr>
          <p:cNvSpPr txBox="1"/>
          <p:nvPr/>
        </p:nvSpPr>
        <p:spPr>
          <a:xfrm>
            <a:off x="10298088" y="6397554"/>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40" name="矩形: 圓角 339">
            <a:extLst>
              <a:ext uri="{FF2B5EF4-FFF2-40B4-BE49-F238E27FC236}">
                <a16:creationId xmlns:a16="http://schemas.microsoft.com/office/drawing/2014/main" id="{C8D5D29E-EEDA-E7FC-C338-53FD1966AF36}"/>
              </a:ext>
            </a:extLst>
          </p:cNvPr>
          <p:cNvSpPr/>
          <p:nvPr/>
        </p:nvSpPr>
        <p:spPr>
          <a:xfrm>
            <a:off x="6728561" y="3205010"/>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41" name="矩形: 圓角 340">
            <a:extLst>
              <a:ext uri="{FF2B5EF4-FFF2-40B4-BE49-F238E27FC236}">
                <a16:creationId xmlns:a16="http://schemas.microsoft.com/office/drawing/2014/main" id="{2BED4D8D-F538-64F6-7E64-86935434194E}"/>
              </a:ext>
            </a:extLst>
          </p:cNvPr>
          <p:cNvSpPr/>
          <p:nvPr/>
        </p:nvSpPr>
        <p:spPr>
          <a:xfrm>
            <a:off x="6728561" y="2096205"/>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44" name="矩形: 圓角 343">
            <a:extLst>
              <a:ext uri="{FF2B5EF4-FFF2-40B4-BE49-F238E27FC236}">
                <a16:creationId xmlns:a16="http://schemas.microsoft.com/office/drawing/2014/main" id="{63862631-CD7C-A822-48A0-0A60545ADADF}"/>
              </a:ext>
            </a:extLst>
          </p:cNvPr>
          <p:cNvSpPr/>
          <p:nvPr/>
        </p:nvSpPr>
        <p:spPr>
          <a:xfrm>
            <a:off x="7453811" y="6373142"/>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45" name="矩形: 圓角 344">
            <a:extLst>
              <a:ext uri="{FF2B5EF4-FFF2-40B4-BE49-F238E27FC236}">
                <a16:creationId xmlns:a16="http://schemas.microsoft.com/office/drawing/2014/main" id="{645D196C-F346-27A8-292E-07EC26184804}"/>
              </a:ext>
            </a:extLst>
          </p:cNvPr>
          <p:cNvSpPr/>
          <p:nvPr/>
        </p:nvSpPr>
        <p:spPr>
          <a:xfrm>
            <a:off x="8177569" y="6373141"/>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46" name="矩形: 圓角 345">
            <a:extLst>
              <a:ext uri="{FF2B5EF4-FFF2-40B4-BE49-F238E27FC236}">
                <a16:creationId xmlns:a16="http://schemas.microsoft.com/office/drawing/2014/main" id="{65658CF7-7580-C8E7-ACCC-0D52138022BF}"/>
              </a:ext>
            </a:extLst>
          </p:cNvPr>
          <p:cNvSpPr/>
          <p:nvPr/>
        </p:nvSpPr>
        <p:spPr>
          <a:xfrm>
            <a:off x="8926727" y="6373141"/>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47" name="矩形: 圓角 346">
            <a:extLst>
              <a:ext uri="{FF2B5EF4-FFF2-40B4-BE49-F238E27FC236}">
                <a16:creationId xmlns:a16="http://schemas.microsoft.com/office/drawing/2014/main" id="{EE994049-AE88-B4ED-6FE3-3E79EC8B2D47}"/>
              </a:ext>
            </a:extLst>
          </p:cNvPr>
          <p:cNvSpPr/>
          <p:nvPr/>
        </p:nvSpPr>
        <p:spPr>
          <a:xfrm>
            <a:off x="6730053" y="6373140"/>
            <a:ext cx="685817" cy="380101"/>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cxnSp>
        <p:nvCxnSpPr>
          <p:cNvPr id="313" name="直線單箭頭接點 312">
            <a:extLst>
              <a:ext uri="{FF2B5EF4-FFF2-40B4-BE49-F238E27FC236}">
                <a16:creationId xmlns:a16="http://schemas.microsoft.com/office/drawing/2014/main" id="{E7731FBF-EE8A-419E-8C79-44555604F140}"/>
              </a:ext>
            </a:extLst>
          </p:cNvPr>
          <p:cNvCxnSpPr>
            <a:cxnSpLocks/>
          </p:cNvCxnSpPr>
          <p:nvPr/>
        </p:nvCxnSpPr>
        <p:spPr>
          <a:xfrm flipV="1">
            <a:off x="10026230" y="3674989"/>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14" name="直線單箭頭接點 313">
            <a:extLst>
              <a:ext uri="{FF2B5EF4-FFF2-40B4-BE49-F238E27FC236}">
                <a16:creationId xmlns:a16="http://schemas.microsoft.com/office/drawing/2014/main" id="{3955D4E2-F111-2916-E9D1-4A81F7E84518}"/>
              </a:ext>
            </a:extLst>
          </p:cNvPr>
          <p:cNvCxnSpPr>
            <a:cxnSpLocks/>
          </p:cNvCxnSpPr>
          <p:nvPr/>
        </p:nvCxnSpPr>
        <p:spPr>
          <a:xfrm flipV="1">
            <a:off x="10026230" y="5887683"/>
            <a:ext cx="0" cy="450000"/>
          </a:xfrm>
          <a:prstGeom prst="straightConnector1">
            <a:avLst/>
          </a:prstGeom>
          <a:noFill/>
          <a:ln w="57150" cap="flat" cmpd="sng" algn="ctr">
            <a:solidFill>
              <a:sysClr val="windowText" lastClr="000000"/>
            </a:solidFill>
            <a:prstDash val="solid"/>
            <a:miter lim="800000"/>
            <a:tailEnd type="triangle"/>
          </a:ln>
          <a:effectLst/>
        </p:spPr>
      </p:cxnSp>
      <p:cxnSp>
        <p:nvCxnSpPr>
          <p:cNvPr id="315" name="直線單箭頭接點 314">
            <a:extLst>
              <a:ext uri="{FF2B5EF4-FFF2-40B4-BE49-F238E27FC236}">
                <a16:creationId xmlns:a16="http://schemas.microsoft.com/office/drawing/2014/main" id="{4C9E1C2D-9858-F2D3-4362-7AE75B497423}"/>
              </a:ext>
            </a:extLst>
          </p:cNvPr>
          <p:cNvCxnSpPr>
            <a:cxnSpLocks/>
          </p:cNvCxnSpPr>
          <p:nvPr/>
        </p:nvCxnSpPr>
        <p:spPr>
          <a:xfrm flipV="1">
            <a:off x="10026230" y="4382732"/>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16" name="矩形: 圓角 315">
            <a:extLst>
              <a:ext uri="{FF2B5EF4-FFF2-40B4-BE49-F238E27FC236}">
                <a16:creationId xmlns:a16="http://schemas.microsoft.com/office/drawing/2014/main" id="{F0761D21-FA97-F4B3-3061-9B8891A0D6BF}"/>
              </a:ext>
            </a:extLst>
          </p:cNvPr>
          <p:cNvSpPr/>
          <p:nvPr/>
        </p:nvSpPr>
        <p:spPr>
          <a:xfrm>
            <a:off x="9883028" y="3974132"/>
            <a:ext cx="286405" cy="450000"/>
          </a:xfrm>
          <a:prstGeom prst="roundRect">
            <a:avLst/>
          </a:prstGeom>
          <a:solidFill>
            <a:srgbClr val="70AD47">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17" name="直線單箭頭接點 316">
            <a:extLst>
              <a:ext uri="{FF2B5EF4-FFF2-40B4-BE49-F238E27FC236}">
                <a16:creationId xmlns:a16="http://schemas.microsoft.com/office/drawing/2014/main" id="{FD028195-8AEF-50A4-F06B-421F51D1E94F}"/>
              </a:ext>
            </a:extLst>
          </p:cNvPr>
          <p:cNvCxnSpPr>
            <a:cxnSpLocks/>
          </p:cNvCxnSpPr>
          <p:nvPr/>
        </p:nvCxnSpPr>
        <p:spPr>
          <a:xfrm flipV="1">
            <a:off x="10026230" y="2506786"/>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18" name="文字方塊 317">
            <a:extLst>
              <a:ext uri="{FF2B5EF4-FFF2-40B4-BE49-F238E27FC236}">
                <a16:creationId xmlns:a16="http://schemas.microsoft.com/office/drawing/2014/main" id="{57E51CCB-1165-E2E4-62DB-F2AC792F23AF}"/>
              </a:ext>
            </a:extLst>
          </p:cNvPr>
          <p:cNvSpPr txBox="1"/>
          <p:nvPr/>
        </p:nvSpPr>
        <p:spPr>
          <a:xfrm rot="16200000">
            <a:off x="9539299" y="2772836"/>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19" name="矩形: 圓角 318">
            <a:extLst>
              <a:ext uri="{FF2B5EF4-FFF2-40B4-BE49-F238E27FC236}">
                <a16:creationId xmlns:a16="http://schemas.microsoft.com/office/drawing/2014/main" id="{BFCD10A3-FF71-8938-B2BB-B8A233473AE0}"/>
              </a:ext>
            </a:extLst>
          </p:cNvPr>
          <p:cNvSpPr/>
          <p:nvPr/>
        </p:nvSpPr>
        <p:spPr>
          <a:xfrm>
            <a:off x="9883028" y="5402984"/>
            <a:ext cx="286405" cy="450000"/>
          </a:xfrm>
          <a:prstGeom prst="roundRect">
            <a:avLst/>
          </a:prstGeom>
          <a:solidFill>
            <a:srgbClr val="5B9BD5">
              <a:lumMod val="20000"/>
              <a:lumOff val="80000"/>
            </a:srgbClr>
          </a:solid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320" name="直線單箭頭接點 319">
            <a:extLst>
              <a:ext uri="{FF2B5EF4-FFF2-40B4-BE49-F238E27FC236}">
                <a16:creationId xmlns:a16="http://schemas.microsoft.com/office/drawing/2014/main" id="{06E5437E-E3FA-53E1-F06F-91005C30DFB3}"/>
              </a:ext>
            </a:extLst>
          </p:cNvPr>
          <p:cNvCxnSpPr>
            <a:cxnSpLocks/>
          </p:cNvCxnSpPr>
          <p:nvPr/>
        </p:nvCxnSpPr>
        <p:spPr>
          <a:xfrm flipV="1">
            <a:off x="10026230" y="510663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321" name="直線單箭頭接點 320">
            <a:extLst>
              <a:ext uri="{FF2B5EF4-FFF2-40B4-BE49-F238E27FC236}">
                <a16:creationId xmlns:a16="http://schemas.microsoft.com/office/drawing/2014/main" id="{2CE14AB4-A54E-5514-8E9B-1C75D92C98D2}"/>
              </a:ext>
            </a:extLst>
          </p:cNvPr>
          <p:cNvCxnSpPr>
            <a:cxnSpLocks/>
          </p:cNvCxnSpPr>
          <p:nvPr/>
        </p:nvCxnSpPr>
        <p:spPr>
          <a:xfrm flipV="1">
            <a:off x="10026230" y="1772188"/>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322" name="矩形: 圓角 321">
            <a:extLst>
              <a:ext uri="{FF2B5EF4-FFF2-40B4-BE49-F238E27FC236}">
                <a16:creationId xmlns:a16="http://schemas.microsoft.com/office/drawing/2014/main" id="{2557529B-D315-C2AB-ECA5-D80E3D71ED75}"/>
              </a:ext>
            </a:extLst>
          </p:cNvPr>
          <p:cNvSpPr/>
          <p:nvPr/>
        </p:nvSpPr>
        <p:spPr>
          <a:xfrm>
            <a:off x="9883028" y="1268338"/>
            <a:ext cx="286405" cy="450000"/>
          </a:xfrm>
          <a:prstGeom prst="roundRect">
            <a:avLst/>
          </a:prstGeom>
          <a:blipFill>
            <a:blip r:embed="rId4"/>
            <a:tile tx="0" ty="0" sx="100000" sy="100000" flip="none" algn="tl"/>
          </a:blipFill>
          <a:ln w="38100" cap="flat" cmpd="sng" algn="ctr">
            <a:solidFill>
              <a:sysClr val="windowText" lastClr="000000"/>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 name="矩形: 圓角 1">
            <a:extLst>
              <a:ext uri="{FF2B5EF4-FFF2-40B4-BE49-F238E27FC236}">
                <a16:creationId xmlns:a16="http://schemas.microsoft.com/office/drawing/2014/main" id="{4C1BE0C1-0F54-389E-BA6D-1CC069FE5CB0}"/>
              </a:ext>
            </a:extLst>
          </p:cNvPr>
          <p:cNvSpPr/>
          <p:nvPr/>
        </p:nvSpPr>
        <p:spPr>
          <a:xfrm>
            <a:off x="7646051" y="3958483"/>
            <a:ext cx="286405" cy="450000"/>
          </a:xfrm>
          <a:prstGeom prst="roundRect">
            <a:avLst/>
          </a:prstGeom>
          <a:solidFill>
            <a:srgbClr val="70AD47">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4" name="直線單箭頭接點 3">
            <a:extLst>
              <a:ext uri="{FF2B5EF4-FFF2-40B4-BE49-F238E27FC236}">
                <a16:creationId xmlns:a16="http://schemas.microsoft.com/office/drawing/2014/main" id="{E26873D4-F609-212D-546F-C9EF7C8623B8}"/>
              </a:ext>
            </a:extLst>
          </p:cNvPr>
          <p:cNvCxnSpPr>
            <a:cxnSpLocks/>
          </p:cNvCxnSpPr>
          <p:nvPr/>
        </p:nvCxnSpPr>
        <p:spPr>
          <a:xfrm>
            <a:off x="2384289" y="4180082"/>
            <a:ext cx="5188086"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5" name="文字方塊 4">
            <a:extLst>
              <a:ext uri="{FF2B5EF4-FFF2-40B4-BE49-F238E27FC236}">
                <a16:creationId xmlns:a16="http://schemas.microsoft.com/office/drawing/2014/main" id="{E924CE6E-77FF-7BDF-6B83-894E196F4C4A}"/>
              </a:ext>
            </a:extLst>
          </p:cNvPr>
          <p:cNvSpPr txBox="1"/>
          <p:nvPr/>
        </p:nvSpPr>
        <p:spPr>
          <a:xfrm>
            <a:off x="4586679" y="349065"/>
            <a:ext cx="1227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Seatle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F29B4BF0-ED34-B5F5-91F0-C55538BCA44C}"/>
              </a:ext>
            </a:extLst>
          </p:cNvPr>
          <p:cNvSpPr txBox="1"/>
          <p:nvPr/>
        </p:nvSpPr>
        <p:spPr>
          <a:xfrm>
            <a:off x="10159780" y="316034"/>
            <a:ext cx="1227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E2EF2556-7D08-1190-7B35-284078B5F5AA}"/>
              </a:ext>
            </a:extLst>
          </p:cNvPr>
          <p:cNvSpPr txBox="1"/>
          <p:nvPr/>
        </p:nvSpPr>
        <p:spPr>
          <a:xfrm>
            <a:off x="479679" y="234276"/>
            <a:ext cx="1500806" cy="523220"/>
          </a:xfrm>
          <a:prstGeom prst="rect">
            <a:avLst/>
          </a:prstGeom>
          <a:noFill/>
        </p:spPr>
        <p:txBody>
          <a:bodyPr wrap="square">
            <a:spAutoFit/>
          </a:bodyPr>
          <a:lstStyle/>
          <a:p>
            <a:r>
              <a:rPr kumimoji="0" lang="en-US" altLang="zh-TW" sz="28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Step 1</a:t>
            </a:r>
            <a:endParaRPr lang="zh-TW" altLang="en-US" sz="2800" b="1" u="sng" dirty="0"/>
          </a:p>
        </p:txBody>
      </p:sp>
      <p:sp>
        <p:nvSpPr>
          <p:cNvPr id="10" name="文字方塊 9">
            <a:extLst>
              <a:ext uri="{FF2B5EF4-FFF2-40B4-BE49-F238E27FC236}">
                <a16:creationId xmlns:a16="http://schemas.microsoft.com/office/drawing/2014/main" id="{60A9F71D-EBF1-33AA-1C29-AA8AF7CE2837}"/>
              </a:ext>
            </a:extLst>
          </p:cNvPr>
          <p:cNvSpPr txBox="1"/>
          <p:nvPr/>
        </p:nvSpPr>
        <p:spPr>
          <a:xfrm>
            <a:off x="4367870" y="309212"/>
            <a:ext cx="60960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dirty="0">
                <a:solidFill>
                  <a:srgbClr val="FF0000"/>
                </a:solidFill>
                <a:latin typeface="微軟正黑體" panose="020B0604030504040204" pitchFamily="34" charset="-120"/>
                <a:ea typeface="微軟正黑體" panose="020B0604030504040204" pitchFamily="34" charset="-120"/>
              </a:rPr>
              <a:t>紀錄 </a:t>
            </a:r>
            <a:r>
              <a:rPr kumimoji="0" lang="en-US" altLang="zh-TW"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Seatle</a:t>
            </a:r>
            <a:r>
              <a:rPr kumimoji="0" lang="zh-TW" altLang="en-US" sz="1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rPr>
              <a:t> 的機率</a:t>
            </a:r>
          </a:p>
        </p:txBody>
      </p:sp>
    </p:spTree>
    <p:extLst>
      <p:ext uri="{BB962C8B-B14F-4D97-AF65-F5344CB8AC3E}">
        <p14:creationId xmlns:p14="http://schemas.microsoft.com/office/powerpoint/2010/main" val="17642691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DEDF49-FF91-F814-8B92-4C2CB6F8509F}"/>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0FEE575D-F59B-8D45-0521-94C4F35FDB9E}"/>
              </a:ext>
            </a:extLst>
          </p:cNvPr>
          <p:cNvSpPr>
            <a:spLocks noGrp="1"/>
          </p:cNvSpPr>
          <p:nvPr>
            <p:ph idx="1"/>
          </p:nvPr>
        </p:nvSpPr>
        <p:spPr/>
        <p:txBody>
          <a:bodyPr/>
          <a:lstStyle/>
          <a:p>
            <a:endParaRPr lang="zh-TW" altLang="en-US"/>
          </a:p>
        </p:txBody>
      </p:sp>
      <p:grpSp>
        <p:nvGrpSpPr>
          <p:cNvPr id="7" name="群組 6">
            <a:extLst>
              <a:ext uri="{FF2B5EF4-FFF2-40B4-BE49-F238E27FC236}">
                <a16:creationId xmlns:a16="http://schemas.microsoft.com/office/drawing/2014/main" id="{D8BB6A36-F8C7-CE29-3F74-4FFB18A23240}"/>
              </a:ext>
            </a:extLst>
          </p:cNvPr>
          <p:cNvGrpSpPr/>
          <p:nvPr/>
        </p:nvGrpSpPr>
        <p:grpSpPr>
          <a:xfrm>
            <a:off x="1575982" y="523081"/>
            <a:ext cx="8551537" cy="5811838"/>
            <a:chOff x="2090332" y="762000"/>
            <a:chExt cx="7540699" cy="5124847"/>
          </a:xfrm>
        </p:grpSpPr>
        <p:pic>
          <p:nvPicPr>
            <p:cNvPr id="5" name="圖片 4">
              <a:extLst>
                <a:ext uri="{FF2B5EF4-FFF2-40B4-BE49-F238E27FC236}">
                  <a16:creationId xmlns:a16="http://schemas.microsoft.com/office/drawing/2014/main" id="{E46F9F8D-D669-7611-4939-C57FAFCE481B}"/>
                </a:ext>
              </a:extLst>
            </p:cNvPr>
            <p:cNvPicPr>
              <a:picLocks noChangeAspect="1"/>
            </p:cNvPicPr>
            <p:nvPr/>
          </p:nvPicPr>
          <p:blipFill>
            <a:blip r:embed="rId2"/>
            <a:stretch>
              <a:fillRect/>
            </a:stretch>
          </p:blipFill>
          <p:spPr>
            <a:xfrm>
              <a:off x="2090332" y="971153"/>
              <a:ext cx="7540699" cy="4915694"/>
            </a:xfrm>
            <a:prstGeom prst="rect">
              <a:avLst/>
            </a:prstGeom>
          </p:spPr>
        </p:pic>
        <p:sp>
          <p:nvSpPr>
            <p:cNvPr id="6" name="矩形 5">
              <a:extLst>
                <a:ext uri="{FF2B5EF4-FFF2-40B4-BE49-F238E27FC236}">
                  <a16:creationId xmlns:a16="http://schemas.microsoft.com/office/drawing/2014/main" id="{3064FD40-F82E-919F-D1A4-A7EA78923631}"/>
                </a:ext>
              </a:extLst>
            </p:cNvPr>
            <p:cNvSpPr/>
            <p:nvPr/>
          </p:nvSpPr>
          <p:spPr>
            <a:xfrm>
              <a:off x="2090332" y="762000"/>
              <a:ext cx="710018" cy="928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grpSp>
      <p:sp>
        <p:nvSpPr>
          <p:cNvPr id="4" name="矩形: 圓角 3">
            <a:extLst>
              <a:ext uri="{FF2B5EF4-FFF2-40B4-BE49-F238E27FC236}">
                <a16:creationId xmlns:a16="http://schemas.microsoft.com/office/drawing/2014/main" id="{9D571889-2A7A-2E05-EB70-9697E49AD346}"/>
              </a:ext>
            </a:extLst>
          </p:cNvPr>
          <p:cNvSpPr/>
          <p:nvPr/>
        </p:nvSpPr>
        <p:spPr>
          <a:xfrm>
            <a:off x="5525092" y="3124200"/>
            <a:ext cx="113708" cy="52387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606514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13B75-0DF5-944B-A74B-94C34E576607}"/>
            </a:ext>
          </a:extLst>
        </p:cNvPr>
        <p:cNvGrpSpPr/>
        <p:nvPr/>
      </p:nvGrpSpPr>
      <p:grpSpPr>
        <a:xfrm>
          <a:off x="0" y="0"/>
          <a:ext cx="0" cy="0"/>
          <a:chOff x="0" y="0"/>
          <a:chExt cx="0" cy="0"/>
        </a:xfrm>
      </p:grpSpPr>
      <p:cxnSp>
        <p:nvCxnSpPr>
          <p:cNvPr id="3" name="直線單箭頭接點 2">
            <a:extLst>
              <a:ext uri="{FF2B5EF4-FFF2-40B4-BE49-F238E27FC236}">
                <a16:creationId xmlns:a16="http://schemas.microsoft.com/office/drawing/2014/main" id="{0C7A3D9E-BD6F-76DB-FA2E-727ABA6C42C3}"/>
              </a:ext>
            </a:extLst>
          </p:cNvPr>
          <p:cNvCxnSpPr>
            <a:cxnSpLocks/>
          </p:cNvCxnSpPr>
          <p:nvPr/>
        </p:nvCxnSpPr>
        <p:spPr>
          <a:xfrm flipV="1">
            <a:off x="4726933" y="623250"/>
            <a:ext cx="0" cy="526901"/>
          </a:xfrm>
          <a:prstGeom prst="straightConnector1">
            <a:avLst/>
          </a:prstGeom>
          <a:noFill/>
          <a:ln w="57150" cap="flat" cmpd="sng" algn="ctr">
            <a:solidFill>
              <a:sysClr val="windowText" lastClr="000000"/>
            </a:solidFill>
            <a:prstDash val="solid"/>
            <a:miter lim="800000"/>
            <a:tailEnd type="triangle"/>
          </a:ln>
          <a:effectLst/>
        </p:spPr>
      </p:cxnSp>
      <p:sp>
        <p:nvSpPr>
          <p:cNvPr id="44" name="矩形: 圓角 43">
            <a:extLst>
              <a:ext uri="{FF2B5EF4-FFF2-40B4-BE49-F238E27FC236}">
                <a16:creationId xmlns:a16="http://schemas.microsoft.com/office/drawing/2014/main" id="{0C594EA9-6690-3135-E3E3-84EB517ED83A}"/>
              </a:ext>
            </a:extLst>
          </p:cNvPr>
          <p:cNvSpPr/>
          <p:nvPr/>
        </p:nvSpPr>
        <p:spPr>
          <a:xfrm>
            <a:off x="688356" y="4533479"/>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18-th 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nvGrpSpPr>
          <p:cNvPr id="45" name="群組 44">
            <a:extLst>
              <a:ext uri="{FF2B5EF4-FFF2-40B4-BE49-F238E27FC236}">
                <a16:creationId xmlns:a16="http://schemas.microsoft.com/office/drawing/2014/main" id="{13D453A4-6EC1-58E5-B6DC-CB4AB9E3239C}"/>
              </a:ext>
            </a:extLst>
          </p:cNvPr>
          <p:cNvGrpSpPr/>
          <p:nvPr/>
        </p:nvGrpSpPr>
        <p:grpSpPr>
          <a:xfrm>
            <a:off x="694271" y="1132541"/>
            <a:ext cx="461665" cy="4584646"/>
            <a:chOff x="1494622" y="1295977"/>
            <a:chExt cx="461665" cy="4584646"/>
          </a:xfrm>
        </p:grpSpPr>
        <p:cxnSp>
          <p:nvCxnSpPr>
            <p:cNvPr id="46" name="直線單箭頭接點 45">
              <a:extLst>
                <a:ext uri="{FF2B5EF4-FFF2-40B4-BE49-F238E27FC236}">
                  <a16:creationId xmlns:a16="http://schemas.microsoft.com/office/drawing/2014/main" id="{8AA1EAEA-63E2-5FBE-1B0F-16BCD4973B00}"/>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48" name="直線單箭頭接點 47">
              <a:extLst>
                <a:ext uri="{FF2B5EF4-FFF2-40B4-BE49-F238E27FC236}">
                  <a16:creationId xmlns:a16="http://schemas.microsoft.com/office/drawing/2014/main" id="{AA4C476B-35BC-A65A-3C85-A9B72F3E9D42}"/>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49" name="矩形: 圓角 48">
              <a:extLst>
                <a:ext uri="{FF2B5EF4-FFF2-40B4-BE49-F238E27FC236}">
                  <a16:creationId xmlns:a16="http://schemas.microsoft.com/office/drawing/2014/main" id="{C75940D3-5481-CDBB-2F6F-05A2B89FFE83}"/>
                </a:ext>
              </a:extLst>
            </p:cNvPr>
            <p:cNvSpPr/>
            <p:nvPr/>
          </p:nvSpPr>
          <p:spPr>
            <a:xfrm>
              <a:off x="1653682" y="4001771"/>
              <a:ext cx="286405" cy="450000"/>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50" name="直線單箭頭接點 49">
              <a:extLst>
                <a:ext uri="{FF2B5EF4-FFF2-40B4-BE49-F238E27FC236}">
                  <a16:creationId xmlns:a16="http://schemas.microsoft.com/office/drawing/2014/main" id="{A0B03E68-6C33-C23F-3C28-65686F1F1026}"/>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51" name="文字方塊 50">
              <a:extLst>
                <a:ext uri="{FF2B5EF4-FFF2-40B4-BE49-F238E27FC236}">
                  <a16:creationId xmlns:a16="http://schemas.microsoft.com/office/drawing/2014/main" id="{AC8D76A2-EEE9-B46C-8F69-295BBE8F5638}"/>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2" name="矩形: 圓角 51">
              <a:extLst>
                <a:ext uri="{FF2B5EF4-FFF2-40B4-BE49-F238E27FC236}">
                  <a16:creationId xmlns:a16="http://schemas.microsoft.com/office/drawing/2014/main" id="{36C99165-0509-B971-7259-CBCF872F4B61}"/>
                </a:ext>
              </a:extLst>
            </p:cNvPr>
            <p:cNvSpPr/>
            <p:nvPr/>
          </p:nvSpPr>
          <p:spPr>
            <a:xfrm>
              <a:off x="1653682" y="5430623"/>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53" name="直線單箭頭接點 52">
              <a:extLst>
                <a:ext uri="{FF2B5EF4-FFF2-40B4-BE49-F238E27FC236}">
                  <a16:creationId xmlns:a16="http://schemas.microsoft.com/office/drawing/2014/main" id="{F07360BE-CE31-66D8-5540-28C3164AD70A}"/>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54" name="直線單箭頭接點 53">
              <a:extLst>
                <a:ext uri="{FF2B5EF4-FFF2-40B4-BE49-F238E27FC236}">
                  <a16:creationId xmlns:a16="http://schemas.microsoft.com/office/drawing/2014/main" id="{88B0FF71-7A6B-D3A9-39B6-1EC913DB6AE8}"/>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55" name="矩形: 圓角 54">
              <a:extLst>
                <a:ext uri="{FF2B5EF4-FFF2-40B4-BE49-F238E27FC236}">
                  <a16:creationId xmlns:a16="http://schemas.microsoft.com/office/drawing/2014/main" id="{EB600BD4-4FDA-4F98-0787-ED22C82233F1}"/>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56" name="群組 55">
            <a:extLst>
              <a:ext uri="{FF2B5EF4-FFF2-40B4-BE49-F238E27FC236}">
                <a16:creationId xmlns:a16="http://schemas.microsoft.com/office/drawing/2014/main" id="{45681AF2-0550-A7D6-359A-526F29226F88}"/>
              </a:ext>
            </a:extLst>
          </p:cNvPr>
          <p:cNvGrpSpPr/>
          <p:nvPr/>
        </p:nvGrpSpPr>
        <p:grpSpPr>
          <a:xfrm>
            <a:off x="1441644" y="1132541"/>
            <a:ext cx="461665" cy="4584646"/>
            <a:chOff x="1494622" y="1295977"/>
            <a:chExt cx="461665" cy="4584646"/>
          </a:xfrm>
        </p:grpSpPr>
        <p:cxnSp>
          <p:nvCxnSpPr>
            <p:cNvPr id="57" name="直線單箭頭接點 56">
              <a:extLst>
                <a:ext uri="{FF2B5EF4-FFF2-40B4-BE49-F238E27FC236}">
                  <a16:creationId xmlns:a16="http://schemas.microsoft.com/office/drawing/2014/main" id="{95EC1F54-5F7F-8026-35F6-019FCDB6F8B6}"/>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59" name="直線單箭頭接點 58">
              <a:extLst>
                <a:ext uri="{FF2B5EF4-FFF2-40B4-BE49-F238E27FC236}">
                  <a16:creationId xmlns:a16="http://schemas.microsoft.com/office/drawing/2014/main" id="{8C9E1950-1069-35EA-A323-A0D34B5126F9}"/>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60" name="矩形: 圓角 59">
              <a:extLst>
                <a:ext uri="{FF2B5EF4-FFF2-40B4-BE49-F238E27FC236}">
                  <a16:creationId xmlns:a16="http://schemas.microsoft.com/office/drawing/2014/main" id="{EB6B9E0A-1204-B6A0-6B22-A537CADD82FE}"/>
                </a:ext>
              </a:extLst>
            </p:cNvPr>
            <p:cNvSpPr/>
            <p:nvPr/>
          </p:nvSpPr>
          <p:spPr>
            <a:xfrm>
              <a:off x="1653682" y="4001771"/>
              <a:ext cx="286405" cy="450000"/>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61" name="直線單箭頭接點 60">
              <a:extLst>
                <a:ext uri="{FF2B5EF4-FFF2-40B4-BE49-F238E27FC236}">
                  <a16:creationId xmlns:a16="http://schemas.microsoft.com/office/drawing/2014/main" id="{C7093DCF-C6DA-9F97-89B2-1AB0069790B9}"/>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62" name="文字方塊 61">
              <a:extLst>
                <a:ext uri="{FF2B5EF4-FFF2-40B4-BE49-F238E27FC236}">
                  <a16:creationId xmlns:a16="http://schemas.microsoft.com/office/drawing/2014/main" id="{9AD97E13-D3A7-D0A8-BE32-818244B0A7FB}"/>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3" name="矩形: 圓角 62">
              <a:extLst>
                <a:ext uri="{FF2B5EF4-FFF2-40B4-BE49-F238E27FC236}">
                  <a16:creationId xmlns:a16="http://schemas.microsoft.com/office/drawing/2014/main" id="{B6C871C9-B924-4345-8422-34DE8BDCAB46}"/>
                </a:ext>
              </a:extLst>
            </p:cNvPr>
            <p:cNvSpPr/>
            <p:nvPr/>
          </p:nvSpPr>
          <p:spPr>
            <a:xfrm>
              <a:off x="1653682" y="5430623"/>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64" name="直線單箭頭接點 63">
              <a:extLst>
                <a:ext uri="{FF2B5EF4-FFF2-40B4-BE49-F238E27FC236}">
                  <a16:creationId xmlns:a16="http://schemas.microsoft.com/office/drawing/2014/main" id="{48F8C74D-83DD-E557-AD1D-D03DC1ADD7C3}"/>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65" name="直線單箭頭接點 64">
              <a:extLst>
                <a:ext uri="{FF2B5EF4-FFF2-40B4-BE49-F238E27FC236}">
                  <a16:creationId xmlns:a16="http://schemas.microsoft.com/office/drawing/2014/main" id="{D43E18F5-7C35-E1A7-8BAD-32469FBE2C04}"/>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66" name="矩形: 圓角 65">
              <a:extLst>
                <a:ext uri="{FF2B5EF4-FFF2-40B4-BE49-F238E27FC236}">
                  <a16:creationId xmlns:a16="http://schemas.microsoft.com/office/drawing/2014/main" id="{F311B16B-D856-4660-CC98-5D7697A11575}"/>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67" name="群組 66">
            <a:extLst>
              <a:ext uri="{FF2B5EF4-FFF2-40B4-BE49-F238E27FC236}">
                <a16:creationId xmlns:a16="http://schemas.microsoft.com/office/drawing/2014/main" id="{40114713-B886-AEB3-56DB-3507D6E437AA}"/>
              </a:ext>
            </a:extLst>
          </p:cNvPr>
          <p:cNvGrpSpPr/>
          <p:nvPr/>
        </p:nvGrpSpPr>
        <p:grpSpPr>
          <a:xfrm>
            <a:off x="2189017" y="1132541"/>
            <a:ext cx="461665" cy="4584646"/>
            <a:chOff x="1494622" y="1295977"/>
            <a:chExt cx="461665" cy="4584646"/>
          </a:xfrm>
        </p:grpSpPr>
        <p:cxnSp>
          <p:nvCxnSpPr>
            <p:cNvPr id="68" name="直線單箭頭接點 67">
              <a:extLst>
                <a:ext uri="{FF2B5EF4-FFF2-40B4-BE49-F238E27FC236}">
                  <a16:creationId xmlns:a16="http://schemas.microsoft.com/office/drawing/2014/main" id="{4A1B1F6B-A262-0DD6-B60B-1073B66CC35D}"/>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70" name="直線單箭頭接點 69">
              <a:extLst>
                <a:ext uri="{FF2B5EF4-FFF2-40B4-BE49-F238E27FC236}">
                  <a16:creationId xmlns:a16="http://schemas.microsoft.com/office/drawing/2014/main" id="{1C914585-AFCE-6C72-9206-9BD6FDC27899}"/>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71" name="矩形: 圓角 70">
              <a:extLst>
                <a:ext uri="{FF2B5EF4-FFF2-40B4-BE49-F238E27FC236}">
                  <a16:creationId xmlns:a16="http://schemas.microsoft.com/office/drawing/2014/main" id="{7D90E238-4CF6-65A7-9431-0B3B34850179}"/>
                </a:ext>
              </a:extLst>
            </p:cNvPr>
            <p:cNvSpPr/>
            <p:nvPr/>
          </p:nvSpPr>
          <p:spPr>
            <a:xfrm>
              <a:off x="1653682" y="4001771"/>
              <a:ext cx="286405" cy="450000"/>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72" name="直線單箭頭接點 71">
              <a:extLst>
                <a:ext uri="{FF2B5EF4-FFF2-40B4-BE49-F238E27FC236}">
                  <a16:creationId xmlns:a16="http://schemas.microsoft.com/office/drawing/2014/main" id="{84B4C9EB-803A-18A7-6683-5543F0DE7EE7}"/>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73" name="文字方塊 72">
              <a:extLst>
                <a:ext uri="{FF2B5EF4-FFF2-40B4-BE49-F238E27FC236}">
                  <a16:creationId xmlns:a16="http://schemas.microsoft.com/office/drawing/2014/main" id="{73AF5AC1-D297-7115-76CF-04296ED1762E}"/>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4" name="矩形: 圓角 73">
              <a:extLst>
                <a:ext uri="{FF2B5EF4-FFF2-40B4-BE49-F238E27FC236}">
                  <a16:creationId xmlns:a16="http://schemas.microsoft.com/office/drawing/2014/main" id="{EDD78013-BB77-E645-E78B-A4CE15FC45ED}"/>
                </a:ext>
              </a:extLst>
            </p:cNvPr>
            <p:cNvSpPr/>
            <p:nvPr/>
          </p:nvSpPr>
          <p:spPr>
            <a:xfrm>
              <a:off x="1653682" y="5430623"/>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75" name="直線單箭頭接點 74">
              <a:extLst>
                <a:ext uri="{FF2B5EF4-FFF2-40B4-BE49-F238E27FC236}">
                  <a16:creationId xmlns:a16="http://schemas.microsoft.com/office/drawing/2014/main" id="{C8CE6666-8D66-0832-68B7-6C62CA34A13F}"/>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76" name="直線單箭頭接點 75">
              <a:extLst>
                <a:ext uri="{FF2B5EF4-FFF2-40B4-BE49-F238E27FC236}">
                  <a16:creationId xmlns:a16="http://schemas.microsoft.com/office/drawing/2014/main" id="{2A959F75-56D0-7620-EBCD-31028A29D889}"/>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77" name="矩形: 圓角 76">
              <a:extLst>
                <a:ext uri="{FF2B5EF4-FFF2-40B4-BE49-F238E27FC236}">
                  <a16:creationId xmlns:a16="http://schemas.microsoft.com/office/drawing/2014/main" id="{D041CCD7-BE47-8F50-82DB-DBB3A9D21AE6}"/>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78" name="群組 77">
            <a:extLst>
              <a:ext uri="{FF2B5EF4-FFF2-40B4-BE49-F238E27FC236}">
                <a16:creationId xmlns:a16="http://schemas.microsoft.com/office/drawing/2014/main" id="{6746C9A0-94BC-AA79-EAE1-73C5380D1FC4}"/>
              </a:ext>
            </a:extLst>
          </p:cNvPr>
          <p:cNvGrpSpPr/>
          <p:nvPr/>
        </p:nvGrpSpPr>
        <p:grpSpPr>
          <a:xfrm>
            <a:off x="2936390" y="1132541"/>
            <a:ext cx="461665" cy="4584646"/>
            <a:chOff x="1494622" y="1295977"/>
            <a:chExt cx="461665" cy="4584646"/>
          </a:xfrm>
        </p:grpSpPr>
        <p:cxnSp>
          <p:nvCxnSpPr>
            <p:cNvPr id="79" name="直線單箭頭接點 78">
              <a:extLst>
                <a:ext uri="{FF2B5EF4-FFF2-40B4-BE49-F238E27FC236}">
                  <a16:creationId xmlns:a16="http://schemas.microsoft.com/office/drawing/2014/main" id="{E77283FE-E2D6-ABF0-EB7A-F584CD403F1B}"/>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81" name="直線單箭頭接點 80">
              <a:extLst>
                <a:ext uri="{FF2B5EF4-FFF2-40B4-BE49-F238E27FC236}">
                  <a16:creationId xmlns:a16="http://schemas.microsoft.com/office/drawing/2014/main" id="{1CF2DE84-9566-B6C1-B14D-B510A895E313}"/>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82" name="矩形: 圓角 81">
              <a:extLst>
                <a:ext uri="{FF2B5EF4-FFF2-40B4-BE49-F238E27FC236}">
                  <a16:creationId xmlns:a16="http://schemas.microsoft.com/office/drawing/2014/main" id="{6BD91AAB-D03E-2498-C4D3-146DFD54BB44}"/>
                </a:ext>
              </a:extLst>
            </p:cNvPr>
            <p:cNvSpPr/>
            <p:nvPr/>
          </p:nvSpPr>
          <p:spPr>
            <a:xfrm>
              <a:off x="1653682" y="4001771"/>
              <a:ext cx="286405" cy="450000"/>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83" name="直線單箭頭接點 82">
              <a:extLst>
                <a:ext uri="{FF2B5EF4-FFF2-40B4-BE49-F238E27FC236}">
                  <a16:creationId xmlns:a16="http://schemas.microsoft.com/office/drawing/2014/main" id="{935C7044-5750-147B-922F-92FE4AAAF30D}"/>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84" name="文字方塊 83">
              <a:extLst>
                <a:ext uri="{FF2B5EF4-FFF2-40B4-BE49-F238E27FC236}">
                  <a16:creationId xmlns:a16="http://schemas.microsoft.com/office/drawing/2014/main" id="{1BBB76B2-A3A6-F702-BB16-ED4F7B249C0A}"/>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5" name="矩形: 圓角 84">
              <a:extLst>
                <a:ext uri="{FF2B5EF4-FFF2-40B4-BE49-F238E27FC236}">
                  <a16:creationId xmlns:a16="http://schemas.microsoft.com/office/drawing/2014/main" id="{73FCBF74-FEC3-DA87-6BB8-47C2A981D7F4}"/>
                </a:ext>
              </a:extLst>
            </p:cNvPr>
            <p:cNvSpPr/>
            <p:nvPr/>
          </p:nvSpPr>
          <p:spPr>
            <a:xfrm>
              <a:off x="1653682" y="5430623"/>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86" name="直線單箭頭接點 85">
              <a:extLst>
                <a:ext uri="{FF2B5EF4-FFF2-40B4-BE49-F238E27FC236}">
                  <a16:creationId xmlns:a16="http://schemas.microsoft.com/office/drawing/2014/main" id="{E56E1B57-CC73-7A78-52DD-6CEA24DD394E}"/>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87" name="直線單箭頭接點 86">
              <a:extLst>
                <a:ext uri="{FF2B5EF4-FFF2-40B4-BE49-F238E27FC236}">
                  <a16:creationId xmlns:a16="http://schemas.microsoft.com/office/drawing/2014/main" id="{3D9365D1-C31F-E7DF-3C3E-6CE7621A07DC}"/>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88" name="矩形: 圓角 87">
              <a:extLst>
                <a:ext uri="{FF2B5EF4-FFF2-40B4-BE49-F238E27FC236}">
                  <a16:creationId xmlns:a16="http://schemas.microsoft.com/office/drawing/2014/main" id="{46D5C77F-62B8-1DD6-87D7-0BFFF2F9AE09}"/>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89" name="群組 88">
            <a:extLst>
              <a:ext uri="{FF2B5EF4-FFF2-40B4-BE49-F238E27FC236}">
                <a16:creationId xmlns:a16="http://schemas.microsoft.com/office/drawing/2014/main" id="{4DD77DEF-3B0C-7482-494D-04E0E5D82C57}"/>
              </a:ext>
            </a:extLst>
          </p:cNvPr>
          <p:cNvGrpSpPr/>
          <p:nvPr/>
        </p:nvGrpSpPr>
        <p:grpSpPr>
          <a:xfrm>
            <a:off x="3683763" y="1132541"/>
            <a:ext cx="461665" cy="4584646"/>
            <a:chOff x="1494622" y="1295977"/>
            <a:chExt cx="461665" cy="4584646"/>
          </a:xfrm>
        </p:grpSpPr>
        <p:cxnSp>
          <p:nvCxnSpPr>
            <p:cNvPr id="90" name="直線單箭頭接點 89">
              <a:extLst>
                <a:ext uri="{FF2B5EF4-FFF2-40B4-BE49-F238E27FC236}">
                  <a16:creationId xmlns:a16="http://schemas.microsoft.com/office/drawing/2014/main" id="{74794E9C-B16D-A485-A906-4817F0C180F8}"/>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92" name="直線單箭頭接點 91">
              <a:extLst>
                <a:ext uri="{FF2B5EF4-FFF2-40B4-BE49-F238E27FC236}">
                  <a16:creationId xmlns:a16="http://schemas.microsoft.com/office/drawing/2014/main" id="{9ED7C45E-8635-DF41-7C0A-C264E4A011A7}"/>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93" name="矩形: 圓角 92">
              <a:extLst>
                <a:ext uri="{FF2B5EF4-FFF2-40B4-BE49-F238E27FC236}">
                  <a16:creationId xmlns:a16="http://schemas.microsoft.com/office/drawing/2014/main" id="{9DCD91E3-F695-C700-D936-34789FB625D6}"/>
                </a:ext>
              </a:extLst>
            </p:cNvPr>
            <p:cNvSpPr/>
            <p:nvPr/>
          </p:nvSpPr>
          <p:spPr>
            <a:xfrm>
              <a:off x="1653682" y="4001771"/>
              <a:ext cx="286405" cy="450000"/>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94" name="直線單箭頭接點 93">
              <a:extLst>
                <a:ext uri="{FF2B5EF4-FFF2-40B4-BE49-F238E27FC236}">
                  <a16:creationId xmlns:a16="http://schemas.microsoft.com/office/drawing/2014/main" id="{BB7FEE10-2221-AC0A-A70F-596B3D90DFE3}"/>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95" name="文字方塊 94">
              <a:extLst>
                <a:ext uri="{FF2B5EF4-FFF2-40B4-BE49-F238E27FC236}">
                  <a16:creationId xmlns:a16="http://schemas.microsoft.com/office/drawing/2014/main" id="{855E43CC-F4A7-DF7E-4F1B-FEDE2D352C21}"/>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6" name="矩形: 圓角 95">
              <a:extLst>
                <a:ext uri="{FF2B5EF4-FFF2-40B4-BE49-F238E27FC236}">
                  <a16:creationId xmlns:a16="http://schemas.microsoft.com/office/drawing/2014/main" id="{815364E1-9113-B205-332A-25D9799FBF9D}"/>
                </a:ext>
              </a:extLst>
            </p:cNvPr>
            <p:cNvSpPr/>
            <p:nvPr/>
          </p:nvSpPr>
          <p:spPr>
            <a:xfrm>
              <a:off x="1653682" y="5430623"/>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97" name="直線單箭頭接點 96">
              <a:extLst>
                <a:ext uri="{FF2B5EF4-FFF2-40B4-BE49-F238E27FC236}">
                  <a16:creationId xmlns:a16="http://schemas.microsoft.com/office/drawing/2014/main" id="{29113975-6CC0-7B9E-7F82-5A7FA6712696}"/>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98" name="直線單箭頭接點 97">
              <a:extLst>
                <a:ext uri="{FF2B5EF4-FFF2-40B4-BE49-F238E27FC236}">
                  <a16:creationId xmlns:a16="http://schemas.microsoft.com/office/drawing/2014/main" id="{EB9161A6-29BF-D4E6-CB3A-4010E5B7FDA9}"/>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99" name="矩形: 圓角 98">
              <a:extLst>
                <a:ext uri="{FF2B5EF4-FFF2-40B4-BE49-F238E27FC236}">
                  <a16:creationId xmlns:a16="http://schemas.microsoft.com/office/drawing/2014/main" id="{0D36CC3B-B366-5D08-1B2E-978EBEE85C7E}"/>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cxnSp>
        <p:nvCxnSpPr>
          <p:cNvPr id="101" name="直線單箭頭接點 100">
            <a:extLst>
              <a:ext uri="{FF2B5EF4-FFF2-40B4-BE49-F238E27FC236}">
                <a16:creationId xmlns:a16="http://schemas.microsoft.com/office/drawing/2014/main" id="{9CFF0644-E6DB-F75B-8C39-E34774BFD698}"/>
              </a:ext>
            </a:extLst>
          </p:cNvPr>
          <p:cNvCxnSpPr>
            <a:cxnSpLocks/>
          </p:cNvCxnSpPr>
          <p:nvPr/>
        </p:nvCxnSpPr>
        <p:spPr>
          <a:xfrm flipV="1">
            <a:off x="4733397" y="353919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03" name="直線單箭頭接點 102">
            <a:extLst>
              <a:ext uri="{FF2B5EF4-FFF2-40B4-BE49-F238E27FC236}">
                <a16:creationId xmlns:a16="http://schemas.microsoft.com/office/drawing/2014/main" id="{9B3B1FDB-BB53-4CE6-E67F-5CDC360EA5E1}"/>
              </a:ext>
            </a:extLst>
          </p:cNvPr>
          <p:cNvCxnSpPr>
            <a:cxnSpLocks/>
          </p:cNvCxnSpPr>
          <p:nvPr/>
        </p:nvCxnSpPr>
        <p:spPr>
          <a:xfrm flipV="1">
            <a:off x="4733397" y="424693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04" name="矩形: 圓角 103">
            <a:extLst>
              <a:ext uri="{FF2B5EF4-FFF2-40B4-BE49-F238E27FC236}">
                <a16:creationId xmlns:a16="http://schemas.microsoft.com/office/drawing/2014/main" id="{1E8ADEF0-9ACC-AADD-D84A-1BC90E35D08F}"/>
              </a:ext>
            </a:extLst>
          </p:cNvPr>
          <p:cNvSpPr/>
          <p:nvPr/>
        </p:nvSpPr>
        <p:spPr>
          <a:xfrm>
            <a:off x="4590195" y="3838335"/>
            <a:ext cx="286405" cy="450000"/>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05" name="直線單箭頭接點 104">
            <a:extLst>
              <a:ext uri="{FF2B5EF4-FFF2-40B4-BE49-F238E27FC236}">
                <a16:creationId xmlns:a16="http://schemas.microsoft.com/office/drawing/2014/main" id="{2BE36162-9C29-565D-B4AA-E3B16DE9B0C4}"/>
              </a:ext>
            </a:extLst>
          </p:cNvPr>
          <p:cNvCxnSpPr>
            <a:cxnSpLocks/>
          </p:cNvCxnSpPr>
          <p:nvPr/>
        </p:nvCxnSpPr>
        <p:spPr>
          <a:xfrm flipV="1">
            <a:off x="4733397" y="2370989"/>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06" name="文字方塊 105">
            <a:extLst>
              <a:ext uri="{FF2B5EF4-FFF2-40B4-BE49-F238E27FC236}">
                <a16:creationId xmlns:a16="http://schemas.microsoft.com/office/drawing/2014/main" id="{22BB2A57-9E98-D99E-6F17-0646F3E61315}"/>
              </a:ext>
            </a:extLst>
          </p:cNvPr>
          <p:cNvSpPr txBox="1"/>
          <p:nvPr/>
        </p:nvSpPr>
        <p:spPr>
          <a:xfrm rot="16200000">
            <a:off x="4246466" y="2637039"/>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7" name="矩形: 圓角 106">
            <a:extLst>
              <a:ext uri="{FF2B5EF4-FFF2-40B4-BE49-F238E27FC236}">
                <a16:creationId xmlns:a16="http://schemas.microsoft.com/office/drawing/2014/main" id="{9B210141-32DD-03FD-3E3F-0E27EC9FB0BF}"/>
              </a:ext>
            </a:extLst>
          </p:cNvPr>
          <p:cNvSpPr/>
          <p:nvPr/>
        </p:nvSpPr>
        <p:spPr>
          <a:xfrm>
            <a:off x="4590195" y="5267187"/>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08" name="直線單箭頭接點 107">
            <a:extLst>
              <a:ext uri="{FF2B5EF4-FFF2-40B4-BE49-F238E27FC236}">
                <a16:creationId xmlns:a16="http://schemas.microsoft.com/office/drawing/2014/main" id="{0E9B6253-643F-0845-20B0-9AA9413AF13F}"/>
              </a:ext>
            </a:extLst>
          </p:cNvPr>
          <p:cNvCxnSpPr>
            <a:cxnSpLocks/>
          </p:cNvCxnSpPr>
          <p:nvPr/>
        </p:nvCxnSpPr>
        <p:spPr>
          <a:xfrm flipV="1">
            <a:off x="4733397" y="4970835"/>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09" name="直線單箭頭接點 108">
            <a:extLst>
              <a:ext uri="{FF2B5EF4-FFF2-40B4-BE49-F238E27FC236}">
                <a16:creationId xmlns:a16="http://schemas.microsoft.com/office/drawing/2014/main" id="{0EE6B92C-8212-D242-787D-8D4C77FDCC34}"/>
              </a:ext>
            </a:extLst>
          </p:cNvPr>
          <p:cNvCxnSpPr>
            <a:cxnSpLocks/>
          </p:cNvCxnSpPr>
          <p:nvPr/>
        </p:nvCxnSpPr>
        <p:spPr>
          <a:xfrm flipV="1">
            <a:off x="4733397" y="163639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10" name="矩形: 圓角 109">
            <a:extLst>
              <a:ext uri="{FF2B5EF4-FFF2-40B4-BE49-F238E27FC236}">
                <a16:creationId xmlns:a16="http://schemas.microsoft.com/office/drawing/2014/main" id="{180A14D3-7EEC-40CF-D381-371D6346EE6A}"/>
              </a:ext>
            </a:extLst>
          </p:cNvPr>
          <p:cNvSpPr/>
          <p:nvPr/>
        </p:nvSpPr>
        <p:spPr>
          <a:xfrm>
            <a:off x="4590195" y="1132541"/>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0" name="群組 19">
            <a:extLst>
              <a:ext uri="{FF2B5EF4-FFF2-40B4-BE49-F238E27FC236}">
                <a16:creationId xmlns:a16="http://schemas.microsoft.com/office/drawing/2014/main" id="{67030E06-74ED-813E-6198-6B660D9367D8}"/>
              </a:ext>
            </a:extLst>
          </p:cNvPr>
          <p:cNvGrpSpPr/>
          <p:nvPr/>
        </p:nvGrpSpPr>
        <p:grpSpPr>
          <a:xfrm>
            <a:off x="580500" y="6345660"/>
            <a:ext cx="4618947" cy="380101"/>
            <a:chOff x="538936" y="6428788"/>
            <a:chExt cx="4618947" cy="380101"/>
          </a:xfrm>
        </p:grpSpPr>
        <p:sp>
          <p:nvSpPr>
            <p:cNvPr id="111" name="文字方塊 110">
              <a:extLst>
                <a:ext uri="{FF2B5EF4-FFF2-40B4-BE49-F238E27FC236}">
                  <a16:creationId xmlns:a16="http://schemas.microsoft.com/office/drawing/2014/main" id="{EF78CF3A-BE32-08B1-8030-574F0BAC0B12}"/>
                </a:ext>
              </a:extLst>
            </p:cNvPr>
            <p:cNvSpPr txBox="1"/>
            <p:nvPr/>
          </p:nvSpPr>
          <p:spPr>
            <a:xfrm>
              <a:off x="538936" y="6428788"/>
              <a:ext cx="900000" cy="380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The </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2" name="文字方塊 111">
              <a:extLst>
                <a:ext uri="{FF2B5EF4-FFF2-40B4-BE49-F238E27FC236}">
                  <a16:creationId xmlns:a16="http://schemas.microsoft.com/office/drawing/2014/main" id="{2C6B4EC7-DF0D-C104-E1E5-043631E60A48}"/>
                </a:ext>
              </a:extLst>
            </p:cNvPr>
            <p:cNvSpPr txBox="1"/>
            <p:nvPr/>
          </p:nvSpPr>
          <p:spPr>
            <a:xfrm>
              <a:off x="1250710" y="6439557"/>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Space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3" name="文字方塊 112">
              <a:extLst>
                <a:ext uri="{FF2B5EF4-FFF2-40B4-BE49-F238E27FC236}">
                  <a16:creationId xmlns:a16="http://schemas.microsoft.com/office/drawing/2014/main" id="{9EAABDF6-8215-66AA-A7FC-1C81A0179095}"/>
                </a:ext>
              </a:extLst>
            </p:cNvPr>
            <p:cNvSpPr txBox="1"/>
            <p:nvPr/>
          </p:nvSpPr>
          <p:spPr>
            <a:xfrm>
              <a:off x="2062867" y="6439557"/>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Need</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4" name="文字方塊 113">
              <a:extLst>
                <a:ext uri="{FF2B5EF4-FFF2-40B4-BE49-F238E27FC236}">
                  <a16:creationId xmlns:a16="http://schemas.microsoft.com/office/drawing/2014/main" id="{B44498B5-65A2-5D2D-C88B-7430EB9F61F7}"/>
                </a:ext>
              </a:extLst>
            </p:cNvPr>
            <p:cNvSpPr txBox="1"/>
            <p:nvPr/>
          </p:nvSpPr>
          <p:spPr>
            <a:xfrm>
              <a:off x="2774641" y="6439557"/>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5" name="文字方塊 114">
              <a:extLst>
                <a:ext uri="{FF2B5EF4-FFF2-40B4-BE49-F238E27FC236}">
                  <a16:creationId xmlns:a16="http://schemas.microsoft.com/office/drawing/2014/main" id="{7DCE0E24-C263-C1D3-30BA-1165F3EA43B3}"/>
                </a:ext>
              </a:extLst>
            </p:cNvPr>
            <p:cNvSpPr txBox="1"/>
            <p:nvPr/>
          </p:nvSpPr>
          <p:spPr>
            <a:xfrm>
              <a:off x="3533099" y="6439557"/>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6" name="文字方塊 115">
              <a:extLst>
                <a:ext uri="{FF2B5EF4-FFF2-40B4-BE49-F238E27FC236}">
                  <a16:creationId xmlns:a16="http://schemas.microsoft.com/office/drawing/2014/main" id="{313B898D-83F5-75EF-2ECD-9B15E70DF53D}"/>
                </a:ext>
              </a:extLst>
            </p:cNvPr>
            <p:cNvSpPr txBox="1"/>
            <p:nvPr/>
          </p:nvSpPr>
          <p:spPr>
            <a:xfrm>
              <a:off x="4257883" y="6439557"/>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sp>
        <p:nvSpPr>
          <p:cNvPr id="117" name="矩形: 圓角 116">
            <a:extLst>
              <a:ext uri="{FF2B5EF4-FFF2-40B4-BE49-F238E27FC236}">
                <a16:creationId xmlns:a16="http://schemas.microsoft.com/office/drawing/2014/main" id="{A2FAA4E2-3587-71A1-1D60-365495ED59E3}"/>
              </a:ext>
            </a:extLst>
          </p:cNvPr>
          <p:cNvSpPr/>
          <p:nvPr/>
        </p:nvSpPr>
        <p:spPr>
          <a:xfrm>
            <a:off x="688356" y="3069213"/>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19-th 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8" name="矩形: 圓角 117">
            <a:extLst>
              <a:ext uri="{FF2B5EF4-FFF2-40B4-BE49-F238E27FC236}">
                <a16:creationId xmlns:a16="http://schemas.microsoft.com/office/drawing/2014/main" id="{F8511E86-CC8F-B84D-F432-18B2BB339C39}"/>
              </a:ext>
            </a:extLst>
          </p:cNvPr>
          <p:cNvSpPr/>
          <p:nvPr/>
        </p:nvSpPr>
        <p:spPr>
          <a:xfrm>
            <a:off x="688356" y="1960408"/>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Last 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9" name="文字方塊 118">
            <a:extLst>
              <a:ext uri="{FF2B5EF4-FFF2-40B4-BE49-F238E27FC236}">
                <a16:creationId xmlns:a16="http://schemas.microsoft.com/office/drawing/2014/main" id="{BD3E4684-A6EB-9FB1-DBA9-E0AF3239D3D8}"/>
              </a:ext>
            </a:extLst>
          </p:cNvPr>
          <p:cNvSpPr txBox="1"/>
          <p:nvPr/>
        </p:nvSpPr>
        <p:spPr>
          <a:xfrm>
            <a:off x="4129228" y="226910"/>
            <a:ext cx="1227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Seatle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21" name="矩形: 圓角 120">
            <a:extLst>
              <a:ext uri="{FF2B5EF4-FFF2-40B4-BE49-F238E27FC236}">
                <a16:creationId xmlns:a16="http://schemas.microsoft.com/office/drawing/2014/main" id="{E2720426-E8F0-6981-8C1F-6D6C5E64C032}"/>
              </a:ext>
            </a:extLst>
          </p:cNvPr>
          <p:cNvSpPr/>
          <p:nvPr/>
        </p:nvSpPr>
        <p:spPr>
          <a:xfrm>
            <a:off x="2943817" y="3733800"/>
            <a:ext cx="570232" cy="609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cxnSp>
        <p:nvCxnSpPr>
          <p:cNvPr id="136" name="直線接點 135">
            <a:extLst>
              <a:ext uri="{FF2B5EF4-FFF2-40B4-BE49-F238E27FC236}">
                <a16:creationId xmlns:a16="http://schemas.microsoft.com/office/drawing/2014/main" id="{E61A87E8-228F-FEF5-2CAC-30507B103E55}"/>
              </a:ext>
            </a:extLst>
          </p:cNvPr>
          <p:cNvCxnSpPr>
            <a:cxnSpLocks/>
          </p:cNvCxnSpPr>
          <p:nvPr/>
        </p:nvCxnSpPr>
        <p:spPr>
          <a:xfrm>
            <a:off x="4384274" y="278218"/>
            <a:ext cx="568474" cy="240984"/>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38" name="文字方塊 137">
            <a:extLst>
              <a:ext uri="{FF2B5EF4-FFF2-40B4-BE49-F238E27FC236}">
                <a16:creationId xmlns:a16="http://schemas.microsoft.com/office/drawing/2014/main" id="{5C452348-46DD-6718-BF64-BA7C0D711A3B}"/>
              </a:ext>
            </a:extLst>
          </p:cNvPr>
          <p:cNvSpPr txBox="1"/>
          <p:nvPr/>
        </p:nvSpPr>
        <p:spPr>
          <a:xfrm>
            <a:off x="5128855" y="248877"/>
            <a:ext cx="1227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Taipei</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 name="文字方塊 1">
            <a:extLst>
              <a:ext uri="{FF2B5EF4-FFF2-40B4-BE49-F238E27FC236}">
                <a16:creationId xmlns:a16="http://schemas.microsoft.com/office/drawing/2014/main" id="{04EB7DE8-FA23-6093-75AC-7B9251F65875}"/>
              </a:ext>
            </a:extLst>
          </p:cNvPr>
          <p:cNvSpPr txBox="1"/>
          <p:nvPr/>
        </p:nvSpPr>
        <p:spPr>
          <a:xfrm rot="5400000">
            <a:off x="647449" y="5929605"/>
            <a:ext cx="835701" cy="461665"/>
          </a:xfrm>
          <a:prstGeom prst="rect">
            <a:avLst/>
          </a:prstGeom>
          <a:noFill/>
        </p:spPr>
        <p:txBody>
          <a:bodyPr wrap="square" rtlCol="0">
            <a:spAutoFit/>
          </a:bodyPr>
          <a:lstStyle/>
          <a:p>
            <a:r>
              <a:rPr lang="en-US" altLang="zh-TW" sz="2400" b="1" dirty="0"/>
              <a:t>……</a:t>
            </a:r>
            <a:endParaRPr lang="zh-TW" altLang="en-US" sz="2400" b="1" dirty="0"/>
          </a:p>
        </p:txBody>
      </p:sp>
      <p:sp>
        <p:nvSpPr>
          <p:cNvPr id="34" name="文字方塊 33">
            <a:extLst>
              <a:ext uri="{FF2B5EF4-FFF2-40B4-BE49-F238E27FC236}">
                <a16:creationId xmlns:a16="http://schemas.microsoft.com/office/drawing/2014/main" id="{8E97217C-1466-9A96-9099-4A1B51C449E4}"/>
              </a:ext>
            </a:extLst>
          </p:cNvPr>
          <p:cNvSpPr txBox="1"/>
          <p:nvPr/>
        </p:nvSpPr>
        <p:spPr>
          <a:xfrm rot="5400000">
            <a:off x="1407463" y="5929606"/>
            <a:ext cx="835701" cy="461665"/>
          </a:xfrm>
          <a:prstGeom prst="rect">
            <a:avLst/>
          </a:prstGeom>
          <a:noFill/>
        </p:spPr>
        <p:txBody>
          <a:bodyPr wrap="square" rtlCol="0">
            <a:spAutoFit/>
          </a:bodyPr>
          <a:lstStyle/>
          <a:p>
            <a:r>
              <a:rPr lang="en-US" altLang="zh-TW" sz="2400" b="1" dirty="0"/>
              <a:t>……</a:t>
            </a:r>
            <a:endParaRPr lang="zh-TW" altLang="en-US" sz="2400" b="1" dirty="0"/>
          </a:p>
        </p:txBody>
      </p:sp>
      <p:sp>
        <p:nvSpPr>
          <p:cNvPr id="36" name="文字方塊 35">
            <a:extLst>
              <a:ext uri="{FF2B5EF4-FFF2-40B4-BE49-F238E27FC236}">
                <a16:creationId xmlns:a16="http://schemas.microsoft.com/office/drawing/2014/main" id="{86FF6AFA-DFA1-5754-EA11-2526EEE89D4E}"/>
              </a:ext>
            </a:extLst>
          </p:cNvPr>
          <p:cNvSpPr txBox="1"/>
          <p:nvPr/>
        </p:nvSpPr>
        <p:spPr>
          <a:xfrm rot="5400000">
            <a:off x="2141091" y="5929606"/>
            <a:ext cx="835701" cy="461665"/>
          </a:xfrm>
          <a:prstGeom prst="rect">
            <a:avLst/>
          </a:prstGeom>
          <a:noFill/>
        </p:spPr>
        <p:txBody>
          <a:bodyPr wrap="square" rtlCol="0">
            <a:spAutoFit/>
          </a:bodyPr>
          <a:lstStyle/>
          <a:p>
            <a:r>
              <a:rPr lang="en-US" altLang="zh-TW" sz="2400" b="1" dirty="0"/>
              <a:t>……</a:t>
            </a:r>
            <a:endParaRPr lang="zh-TW" altLang="en-US" sz="2400" b="1" dirty="0"/>
          </a:p>
        </p:txBody>
      </p:sp>
      <p:sp>
        <p:nvSpPr>
          <p:cNvPr id="123" name="文字方塊 122">
            <a:extLst>
              <a:ext uri="{FF2B5EF4-FFF2-40B4-BE49-F238E27FC236}">
                <a16:creationId xmlns:a16="http://schemas.microsoft.com/office/drawing/2014/main" id="{BEC12583-4008-DAB6-883E-FA35C923A1BC}"/>
              </a:ext>
            </a:extLst>
          </p:cNvPr>
          <p:cNvSpPr txBox="1"/>
          <p:nvPr/>
        </p:nvSpPr>
        <p:spPr>
          <a:xfrm rot="5400000">
            <a:off x="2913805" y="5929606"/>
            <a:ext cx="835701" cy="461665"/>
          </a:xfrm>
          <a:prstGeom prst="rect">
            <a:avLst/>
          </a:prstGeom>
          <a:noFill/>
        </p:spPr>
        <p:txBody>
          <a:bodyPr wrap="square" rtlCol="0">
            <a:spAutoFit/>
          </a:bodyPr>
          <a:lstStyle/>
          <a:p>
            <a:r>
              <a:rPr lang="en-US" altLang="zh-TW" sz="2400" b="1" dirty="0"/>
              <a:t>……</a:t>
            </a:r>
            <a:endParaRPr lang="zh-TW" altLang="en-US" sz="2400" b="1" dirty="0"/>
          </a:p>
        </p:txBody>
      </p:sp>
      <p:sp>
        <p:nvSpPr>
          <p:cNvPr id="124" name="文字方塊 123">
            <a:extLst>
              <a:ext uri="{FF2B5EF4-FFF2-40B4-BE49-F238E27FC236}">
                <a16:creationId xmlns:a16="http://schemas.microsoft.com/office/drawing/2014/main" id="{77DC98B0-41E2-40C7-4BD2-60C2A4AB5F53}"/>
              </a:ext>
            </a:extLst>
          </p:cNvPr>
          <p:cNvSpPr txBox="1"/>
          <p:nvPr/>
        </p:nvSpPr>
        <p:spPr>
          <a:xfrm rot="5400000">
            <a:off x="3667529" y="5929606"/>
            <a:ext cx="835701" cy="461665"/>
          </a:xfrm>
          <a:prstGeom prst="rect">
            <a:avLst/>
          </a:prstGeom>
          <a:noFill/>
        </p:spPr>
        <p:txBody>
          <a:bodyPr wrap="square" rtlCol="0">
            <a:spAutoFit/>
          </a:bodyPr>
          <a:lstStyle/>
          <a:p>
            <a:r>
              <a:rPr lang="en-US" altLang="zh-TW" sz="2400" b="1" dirty="0"/>
              <a:t>……</a:t>
            </a:r>
            <a:endParaRPr lang="zh-TW" altLang="en-US" sz="2400" b="1" dirty="0"/>
          </a:p>
        </p:txBody>
      </p:sp>
      <p:sp>
        <p:nvSpPr>
          <p:cNvPr id="128" name="文字方塊 127">
            <a:extLst>
              <a:ext uri="{FF2B5EF4-FFF2-40B4-BE49-F238E27FC236}">
                <a16:creationId xmlns:a16="http://schemas.microsoft.com/office/drawing/2014/main" id="{593BAD9B-6FAE-167F-0A91-1E1A25E92B6E}"/>
              </a:ext>
            </a:extLst>
          </p:cNvPr>
          <p:cNvSpPr txBox="1"/>
          <p:nvPr/>
        </p:nvSpPr>
        <p:spPr>
          <a:xfrm rot="5400000">
            <a:off x="4397429" y="5937877"/>
            <a:ext cx="835701" cy="461665"/>
          </a:xfrm>
          <a:prstGeom prst="rect">
            <a:avLst/>
          </a:prstGeom>
          <a:noFill/>
        </p:spPr>
        <p:txBody>
          <a:bodyPr wrap="square" rtlCol="0">
            <a:spAutoFit/>
          </a:bodyPr>
          <a:lstStyle/>
          <a:p>
            <a:r>
              <a:rPr lang="en-US" altLang="zh-TW" sz="2400" b="1" dirty="0"/>
              <a:t>……</a:t>
            </a:r>
            <a:endParaRPr lang="zh-TW" altLang="en-US" sz="2400" b="1" dirty="0"/>
          </a:p>
        </p:txBody>
      </p:sp>
      <p:cxnSp>
        <p:nvCxnSpPr>
          <p:cNvPr id="58" name="直線單箭頭接點 57">
            <a:extLst>
              <a:ext uri="{FF2B5EF4-FFF2-40B4-BE49-F238E27FC236}">
                <a16:creationId xmlns:a16="http://schemas.microsoft.com/office/drawing/2014/main" id="{FE6097D2-41B1-843B-6BE8-DC242D2FB9F7}"/>
              </a:ext>
            </a:extLst>
          </p:cNvPr>
          <p:cNvCxnSpPr>
            <a:cxnSpLocks/>
          </p:cNvCxnSpPr>
          <p:nvPr/>
        </p:nvCxnSpPr>
        <p:spPr>
          <a:xfrm flipH="1">
            <a:off x="3514049" y="4059382"/>
            <a:ext cx="2346424"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91" name="文字方塊 90">
            <a:extLst>
              <a:ext uri="{FF2B5EF4-FFF2-40B4-BE49-F238E27FC236}">
                <a16:creationId xmlns:a16="http://schemas.microsoft.com/office/drawing/2014/main" id="{247C025A-C6BD-1DAD-F06A-14A049B6A4E3}"/>
              </a:ext>
            </a:extLst>
          </p:cNvPr>
          <p:cNvSpPr txBox="1"/>
          <p:nvPr/>
        </p:nvSpPr>
        <p:spPr>
          <a:xfrm>
            <a:off x="5992666" y="3857280"/>
            <a:ext cx="5342991" cy="461665"/>
          </a:xfrm>
          <a:prstGeom prst="rect">
            <a:avLst/>
          </a:prstGeom>
          <a:noFill/>
        </p:spPr>
        <p:txBody>
          <a:bodyPr wrap="square" rtlCol="0">
            <a:spAutoFit/>
          </a:bodyPr>
          <a:lstStyle/>
          <a:p>
            <a:r>
              <a:rPr lang="zh-TW" altLang="en-US" sz="2400" dirty="0">
                <a:solidFill>
                  <a:srgbClr val="FF0000"/>
                </a:solidFill>
                <a:latin typeface="微軟正黑體" panose="020B0604030504040204" pitchFamily="34" charset="-120"/>
                <a:ea typeface="微軟正黑體" panose="020B0604030504040204" pitchFamily="34" charset="-120"/>
              </a:rPr>
              <a:t>這裡導致 </a:t>
            </a:r>
            <a:r>
              <a:rPr lang="en-US" altLang="zh-TW" sz="2400" dirty="0">
                <a:solidFill>
                  <a:srgbClr val="FF0000"/>
                </a:solidFill>
                <a:latin typeface="微軟正黑體" panose="020B0604030504040204" pitchFamily="34" charset="-120"/>
                <a:ea typeface="微軟正黑體" panose="020B0604030504040204" pitchFamily="34" charset="-120"/>
              </a:rPr>
              <a:t>Space Needle </a:t>
            </a:r>
            <a:r>
              <a:rPr lang="zh-TW" altLang="en-US" sz="2400" dirty="0">
                <a:solidFill>
                  <a:srgbClr val="FF0000"/>
                </a:solidFill>
                <a:latin typeface="微軟正黑體" panose="020B0604030504040204" pitchFamily="34" charset="-120"/>
                <a:ea typeface="微軟正黑體" panose="020B0604030504040204" pitchFamily="34" charset="-120"/>
              </a:rPr>
              <a:t>後接 </a:t>
            </a:r>
            <a:r>
              <a:rPr lang="en-US" altLang="zh-TW" sz="2400" dirty="0">
                <a:solidFill>
                  <a:srgbClr val="FF0000"/>
                </a:solidFill>
                <a:latin typeface="微軟正黑體" panose="020B0604030504040204" pitchFamily="34" charset="-120"/>
                <a:ea typeface="微軟正黑體" panose="020B0604030504040204" pitchFamily="34" charset="-120"/>
              </a:rPr>
              <a:t>Seattle</a:t>
            </a:r>
            <a:endParaRPr lang="zh-TW" altLang="en-US" sz="2400" dirty="0">
              <a:solidFill>
                <a:srgbClr val="FF0000"/>
              </a:solidFill>
              <a:latin typeface="微軟正黑體" panose="020B0604030504040204" pitchFamily="34" charset="-120"/>
              <a:ea typeface="微軟正黑體" panose="020B0604030504040204" pitchFamily="34" charset="-120"/>
            </a:endParaRPr>
          </a:p>
        </p:txBody>
      </p:sp>
      <p:sp>
        <p:nvSpPr>
          <p:cNvPr id="100" name="矩形: 圓角 99">
            <a:extLst>
              <a:ext uri="{FF2B5EF4-FFF2-40B4-BE49-F238E27FC236}">
                <a16:creationId xmlns:a16="http://schemas.microsoft.com/office/drawing/2014/main" id="{9ECAC542-6570-F2DB-8742-B746EEA78F32}"/>
              </a:ext>
            </a:extLst>
          </p:cNvPr>
          <p:cNvSpPr/>
          <p:nvPr/>
        </p:nvSpPr>
        <p:spPr>
          <a:xfrm>
            <a:off x="9044062" y="5196571"/>
            <a:ext cx="286405" cy="450000"/>
          </a:xfrm>
          <a:prstGeom prst="roundRect">
            <a:avLst/>
          </a:prstGeom>
          <a:solidFill>
            <a:schemeClr val="accent6">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1" name="文字方塊 130">
            <a:extLst>
              <a:ext uri="{FF2B5EF4-FFF2-40B4-BE49-F238E27FC236}">
                <a16:creationId xmlns:a16="http://schemas.microsoft.com/office/drawing/2014/main" id="{0CACB3B6-3422-2049-7680-E8173812EDF0}"/>
              </a:ext>
            </a:extLst>
          </p:cNvPr>
          <p:cNvSpPr txBox="1"/>
          <p:nvPr/>
        </p:nvSpPr>
        <p:spPr>
          <a:xfrm>
            <a:off x="6062218" y="4490617"/>
            <a:ext cx="5076837"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找到放在指定位置就能使得最終輸出為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Taipei</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的向量</a:t>
            </a:r>
          </a:p>
        </p:txBody>
      </p: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C2E2732B-EF33-BF4F-B8B3-C002F92F7B78}"/>
                  </a:ext>
                </a:extLst>
              </p:cNvPr>
              <p:cNvSpPr txBox="1"/>
              <p:nvPr/>
            </p:nvSpPr>
            <p:spPr>
              <a:xfrm>
                <a:off x="8369612" y="5215684"/>
                <a:ext cx="817653"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𝒗</m:t>
                          </m:r>
                        </m:e>
                        <m:sup>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oMath>
                  </m:oMathPara>
                </a14:m>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132" name="文字方塊 131">
                <a:extLst>
                  <a:ext uri="{FF2B5EF4-FFF2-40B4-BE49-F238E27FC236}">
                    <a16:creationId xmlns:a16="http://schemas.microsoft.com/office/drawing/2014/main" id="{C2E2732B-EF33-BF4F-B8B3-C002F92F7B78}"/>
                  </a:ext>
                </a:extLst>
              </p:cNvPr>
              <p:cNvSpPr txBox="1">
                <a:spLocks noRot="1" noChangeAspect="1" noMove="1" noResize="1" noEditPoints="1" noAdjustHandles="1" noChangeArrowheads="1" noChangeShapeType="1" noTextEdit="1"/>
              </p:cNvSpPr>
              <p:nvPr/>
            </p:nvSpPr>
            <p:spPr>
              <a:xfrm>
                <a:off x="8369612" y="5215684"/>
                <a:ext cx="817653" cy="430887"/>
              </a:xfrm>
              <a:prstGeom prst="rect">
                <a:avLst/>
              </a:prstGeom>
              <a:blipFill>
                <a:blip r:embed="rId2"/>
                <a:stretch>
                  <a:fillRect/>
                </a:stretch>
              </a:blipFill>
            </p:spPr>
            <p:txBody>
              <a:bodyPr/>
              <a:lstStyle/>
              <a:p>
                <a:r>
                  <a:rPr lang="zh-TW" altLang="en-US">
                    <a:noFill/>
                  </a:rPr>
                  <a:t> </a:t>
                </a:r>
              </a:p>
            </p:txBody>
          </p:sp>
        </mc:Fallback>
      </mc:AlternateContent>
      <p:sp>
        <p:nvSpPr>
          <p:cNvPr id="133" name="文字方塊 132">
            <a:extLst>
              <a:ext uri="{FF2B5EF4-FFF2-40B4-BE49-F238E27FC236}">
                <a16:creationId xmlns:a16="http://schemas.microsoft.com/office/drawing/2014/main" id="{A0B849AB-E945-6325-9737-58DB02BF6988}"/>
              </a:ext>
            </a:extLst>
          </p:cNvPr>
          <p:cNvSpPr txBox="1"/>
          <p:nvPr/>
        </p:nvSpPr>
        <p:spPr>
          <a:xfrm>
            <a:off x="6505643" y="5954348"/>
            <a:ext cx="5076837" cy="461665"/>
          </a:xfrm>
          <a:prstGeom prst="rect">
            <a:avLst/>
          </a:prstGeom>
          <a:noFill/>
        </p:spPr>
        <p:txBody>
          <a:bodyPr wrap="square" rtlCol="0">
            <a:spAutoFit/>
          </a:bodyPr>
          <a:lstStyle/>
          <a:p>
            <a:pPr algn="r"/>
            <a:r>
              <a:rPr lang="zh-TW" altLang="en-US" sz="2400" dirty="0">
                <a:latin typeface="微軟正黑體" panose="020B0604030504040204" pitchFamily="34" charset="-120"/>
                <a:ea typeface="微軟正黑體" panose="020B0604030504040204" pitchFamily="34" charset="-120"/>
              </a:rPr>
              <a:t>怎麼找？也用 </a:t>
            </a:r>
            <a:r>
              <a:rPr lang="en-US" altLang="zh-TW" sz="2400" dirty="0">
                <a:latin typeface="微軟正黑體" panose="020B0604030504040204" pitchFamily="34" charset="-120"/>
                <a:ea typeface="微軟正黑體" panose="020B0604030504040204" pitchFamily="34" charset="-120"/>
              </a:rPr>
              <a:t>Gradient Descent </a:t>
            </a:r>
            <a:endParaRPr lang="zh-TW" altLang="en-US" sz="2400" dirty="0">
              <a:latin typeface="微軟正黑體" panose="020B0604030504040204" pitchFamily="34" charset="-120"/>
              <a:ea typeface="微軟正黑體" panose="020B0604030504040204" pitchFamily="34" charset="-120"/>
            </a:endParaRPr>
          </a:p>
        </p:txBody>
      </p:sp>
      <p:grpSp>
        <p:nvGrpSpPr>
          <p:cNvPr id="4" name="群組 3">
            <a:extLst>
              <a:ext uri="{FF2B5EF4-FFF2-40B4-BE49-F238E27FC236}">
                <a16:creationId xmlns:a16="http://schemas.microsoft.com/office/drawing/2014/main" id="{DEFCBCB2-C6F3-6660-103D-5F85CBED3ED3}"/>
              </a:ext>
            </a:extLst>
          </p:cNvPr>
          <p:cNvGrpSpPr/>
          <p:nvPr/>
        </p:nvGrpSpPr>
        <p:grpSpPr>
          <a:xfrm>
            <a:off x="2825643" y="3844950"/>
            <a:ext cx="817653" cy="486323"/>
            <a:chOff x="5687990" y="3158120"/>
            <a:chExt cx="817653" cy="486323"/>
          </a:xfrm>
        </p:grpSpPr>
        <p:sp>
          <p:nvSpPr>
            <p:cNvPr id="102" name="矩形: 圓角 101">
              <a:extLst>
                <a:ext uri="{FF2B5EF4-FFF2-40B4-BE49-F238E27FC236}">
                  <a16:creationId xmlns:a16="http://schemas.microsoft.com/office/drawing/2014/main" id="{6547DCA0-C2FF-0A06-8C1C-4CF99B8445F1}"/>
                </a:ext>
              </a:extLst>
            </p:cNvPr>
            <p:cNvSpPr/>
            <p:nvPr/>
          </p:nvSpPr>
          <p:spPr>
            <a:xfrm>
              <a:off x="5952746" y="3158120"/>
              <a:ext cx="286405" cy="450000"/>
            </a:xfrm>
            <a:prstGeom prst="roundRect">
              <a:avLst/>
            </a:prstGeom>
            <a:solidFill>
              <a:schemeClr val="accent6">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134" name="文字方塊 133">
                  <a:extLst>
                    <a:ext uri="{FF2B5EF4-FFF2-40B4-BE49-F238E27FC236}">
                      <a16:creationId xmlns:a16="http://schemas.microsoft.com/office/drawing/2014/main" id="{01255445-0C93-A2F2-269C-AFE911F02B2F}"/>
                    </a:ext>
                  </a:extLst>
                </p:cNvPr>
                <p:cNvSpPr txBox="1"/>
                <p:nvPr/>
              </p:nvSpPr>
              <p:spPr>
                <a:xfrm>
                  <a:off x="5687990" y="3213556"/>
                  <a:ext cx="817653"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𝒗</m:t>
                            </m:r>
                          </m:e>
                          <m:sup>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oMath>
                    </m:oMathPara>
                  </a14:m>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134" name="文字方塊 133">
                  <a:extLst>
                    <a:ext uri="{FF2B5EF4-FFF2-40B4-BE49-F238E27FC236}">
                      <a16:creationId xmlns:a16="http://schemas.microsoft.com/office/drawing/2014/main" id="{01255445-0C93-A2F2-269C-AFE911F02B2F}"/>
                    </a:ext>
                  </a:extLst>
                </p:cNvPr>
                <p:cNvSpPr txBox="1">
                  <a:spLocks noRot="1" noChangeAspect="1" noMove="1" noResize="1" noEditPoints="1" noAdjustHandles="1" noChangeArrowheads="1" noChangeShapeType="1" noTextEdit="1"/>
                </p:cNvSpPr>
                <p:nvPr/>
              </p:nvSpPr>
              <p:spPr>
                <a:xfrm>
                  <a:off x="5687990" y="3213556"/>
                  <a:ext cx="817653" cy="430887"/>
                </a:xfrm>
                <a:prstGeom prst="rect">
                  <a:avLst/>
                </a:prstGeom>
                <a:blipFill>
                  <a:blip r:embed="rId3"/>
                  <a:stretch>
                    <a:fillRect/>
                  </a:stretch>
                </a:blipFill>
              </p:spPr>
              <p:txBody>
                <a:bodyPr/>
                <a:lstStyle/>
                <a:p>
                  <a:r>
                    <a:rPr lang="zh-TW" altLang="en-US">
                      <a:noFill/>
                    </a:rPr>
                    <a:t> </a:t>
                  </a:r>
                </a:p>
              </p:txBody>
            </p:sp>
          </mc:Fallback>
        </mc:AlternateContent>
      </p:grpSp>
    </p:spTree>
    <p:extLst>
      <p:ext uri="{BB962C8B-B14F-4D97-AF65-F5344CB8AC3E}">
        <p14:creationId xmlns:p14="http://schemas.microsoft.com/office/powerpoint/2010/main" val="18853421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00" grpId="0" animBg="1"/>
      <p:bldP spid="131" grpId="0"/>
      <p:bldP spid="132" grpId="0"/>
      <p:bldP spid="13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7050A-C2D9-6A52-F6CC-8A858CAD1ECD}"/>
            </a:ext>
          </a:extLst>
        </p:cNvPr>
        <p:cNvGrpSpPr/>
        <p:nvPr/>
      </p:nvGrpSpPr>
      <p:grpSpPr>
        <a:xfrm>
          <a:off x="0" y="0"/>
          <a:ext cx="0" cy="0"/>
          <a:chOff x="0" y="0"/>
          <a:chExt cx="0" cy="0"/>
        </a:xfrm>
      </p:grpSpPr>
      <p:cxnSp>
        <p:nvCxnSpPr>
          <p:cNvPr id="3" name="直線單箭頭接點 2">
            <a:extLst>
              <a:ext uri="{FF2B5EF4-FFF2-40B4-BE49-F238E27FC236}">
                <a16:creationId xmlns:a16="http://schemas.microsoft.com/office/drawing/2014/main" id="{0543A375-BD2D-E629-7504-88FF2B7690DB}"/>
              </a:ext>
            </a:extLst>
          </p:cNvPr>
          <p:cNvCxnSpPr>
            <a:cxnSpLocks/>
          </p:cNvCxnSpPr>
          <p:nvPr/>
        </p:nvCxnSpPr>
        <p:spPr>
          <a:xfrm flipV="1">
            <a:off x="4726933" y="623250"/>
            <a:ext cx="0" cy="526901"/>
          </a:xfrm>
          <a:prstGeom prst="straightConnector1">
            <a:avLst/>
          </a:prstGeom>
          <a:noFill/>
          <a:ln w="57150" cap="flat" cmpd="sng" algn="ctr">
            <a:solidFill>
              <a:sysClr val="windowText" lastClr="000000"/>
            </a:solidFill>
            <a:prstDash val="solid"/>
            <a:miter lim="800000"/>
            <a:tailEnd type="triangle"/>
          </a:ln>
          <a:effectLst/>
        </p:spPr>
      </p:cxnSp>
      <p:sp>
        <p:nvSpPr>
          <p:cNvPr id="44" name="矩形: 圓角 43">
            <a:extLst>
              <a:ext uri="{FF2B5EF4-FFF2-40B4-BE49-F238E27FC236}">
                <a16:creationId xmlns:a16="http://schemas.microsoft.com/office/drawing/2014/main" id="{43E36CAC-CDB7-FE01-1F04-5598F3DA71B4}"/>
              </a:ext>
            </a:extLst>
          </p:cNvPr>
          <p:cNvSpPr/>
          <p:nvPr/>
        </p:nvSpPr>
        <p:spPr>
          <a:xfrm>
            <a:off x="688356" y="4533479"/>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18-th 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nvGrpSpPr>
          <p:cNvPr id="45" name="群組 44">
            <a:extLst>
              <a:ext uri="{FF2B5EF4-FFF2-40B4-BE49-F238E27FC236}">
                <a16:creationId xmlns:a16="http://schemas.microsoft.com/office/drawing/2014/main" id="{E4DFF351-D68E-C75C-19B4-8A17146487F7}"/>
              </a:ext>
            </a:extLst>
          </p:cNvPr>
          <p:cNvGrpSpPr/>
          <p:nvPr/>
        </p:nvGrpSpPr>
        <p:grpSpPr>
          <a:xfrm>
            <a:off x="694271" y="1132541"/>
            <a:ext cx="461665" cy="4584646"/>
            <a:chOff x="1494622" y="1295977"/>
            <a:chExt cx="461665" cy="4584646"/>
          </a:xfrm>
        </p:grpSpPr>
        <p:cxnSp>
          <p:nvCxnSpPr>
            <p:cNvPr id="46" name="直線單箭頭接點 45">
              <a:extLst>
                <a:ext uri="{FF2B5EF4-FFF2-40B4-BE49-F238E27FC236}">
                  <a16:creationId xmlns:a16="http://schemas.microsoft.com/office/drawing/2014/main" id="{85DD9555-A011-4703-2CD6-839B67CDE717}"/>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48" name="直線單箭頭接點 47">
              <a:extLst>
                <a:ext uri="{FF2B5EF4-FFF2-40B4-BE49-F238E27FC236}">
                  <a16:creationId xmlns:a16="http://schemas.microsoft.com/office/drawing/2014/main" id="{0C2B2263-8E39-4023-58B6-43F55BA38890}"/>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49" name="矩形: 圓角 48">
              <a:extLst>
                <a:ext uri="{FF2B5EF4-FFF2-40B4-BE49-F238E27FC236}">
                  <a16:creationId xmlns:a16="http://schemas.microsoft.com/office/drawing/2014/main" id="{D56DD1DA-F968-E796-DF94-A061A5ABEC85}"/>
                </a:ext>
              </a:extLst>
            </p:cNvPr>
            <p:cNvSpPr/>
            <p:nvPr/>
          </p:nvSpPr>
          <p:spPr>
            <a:xfrm>
              <a:off x="1653682" y="4001771"/>
              <a:ext cx="286405" cy="450000"/>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50" name="直線單箭頭接點 49">
              <a:extLst>
                <a:ext uri="{FF2B5EF4-FFF2-40B4-BE49-F238E27FC236}">
                  <a16:creationId xmlns:a16="http://schemas.microsoft.com/office/drawing/2014/main" id="{BB1DC46D-2759-6652-720A-DCCDAEB17D92}"/>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51" name="文字方塊 50">
              <a:extLst>
                <a:ext uri="{FF2B5EF4-FFF2-40B4-BE49-F238E27FC236}">
                  <a16:creationId xmlns:a16="http://schemas.microsoft.com/office/drawing/2014/main" id="{F52AEC0B-4EB0-081C-B7DA-B5CE5B93B7A8}"/>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2" name="矩形: 圓角 51">
              <a:extLst>
                <a:ext uri="{FF2B5EF4-FFF2-40B4-BE49-F238E27FC236}">
                  <a16:creationId xmlns:a16="http://schemas.microsoft.com/office/drawing/2014/main" id="{7DC01C96-3E7C-525D-F468-2D5371AAD968}"/>
                </a:ext>
              </a:extLst>
            </p:cNvPr>
            <p:cNvSpPr/>
            <p:nvPr/>
          </p:nvSpPr>
          <p:spPr>
            <a:xfrm>
              <a:off x="1653682" y="5430623"/>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53" name="直線單箭頭接點 52">
              <a:extLst>
                <a:ext uri="{FF2B5EF4-FFF2-40B4-BE49-F238E27FC236}">
                  <a16:creationId xmlns:a16="http://schemas.microsoft.com/office/drawing/2014/main" id="{BA943254-8F00-A554-D8BB-58F5644239DC}"/>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54" name="直線單箭頭接點 53">
              <a:extLst>
                <a:ext uri="{FF2B5EF4-FFF2-40B4-BE49-F238E27FC236}">
                  <a16:creationId xmlns:a16="http://schemas.microsoft.com/office/drawing/2014/main" id="{454C4D11-6834-DE66-3978-AC1568B8D4AE}"/>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55" name="矩形: 圓角 54">
              <a:extLst>
                <a:ext uri="{FF2B5EF4-FFF2-40B4-BE49-F238E27FC236}">
                  <a16:creationId xmlns:a16="http://schemas.microsoft.com/office/drawing/2014/main" id="{1F1A6EB5-ED02-93D3-11FC-CBBE060B2717}"/>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56" name="群組 55">
            <a:extLst>
              <a:ext uri="{FF2B5EF4-FFF2-40B4-BE49-F238E27FC236}">
                <a16:creationId xmlns:a16="http://schemas.microsoft.com/office/drawing/2014/main" id="{E8161DE0-05F4-C7B8-CED6-9B3B98395FFF}"/>
              </a:ext>
            </a:extLst>
          </p:cNvPr>
          <p:cNvGrpSpPr/>
          <p:nvPr/>
        </p:nvGrpSpPr>
        <p:grpSpPr>
          <a:xfrm>
            <a:off x="1441644" y="1132541"/>
            <a:ext cx="461665" cy="4584646"/>
            <a:chOff x="1494622" y="1295977"/>
            <a:chExt cx="461665" cy="4584646"/>
          </a:xfrm>
        </p:grpSpPr>
        <p:cxnSp>
          <p:nvCxnSpPr>
            <p:cNvPr id="57" name="直線單箭頭接點 56">
              <a:extLst>
                <a:ext uri="{FF2B5EF4-FFF2-40B4-BE49-F238E27FC236}">
                  <a16:creationId xmlns:a16="http://schemas.microsoft.com/office/drawing/2014/main" id="{23C7CDC9-0DB0-87DE-37F9-7028A0A10819}"/>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59" name="直線單箭頭接點 58">
              <a:extLst>
                <a:ext uri="{FF2B5EF4-FFF2-40B4-BE49-F238E27FC236}">
                  <a16:creationId xmlns:a16="http://schemas.microsoft.com/office/drawing/2014/main" id="{2CC2247F-45D1-BDCA-4ED5-FAE933BE2585}"/>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60" name="矩形: 圓角 59">
              <a:extLst>
                <a:ext uri="{FF2B5EF4-FFF2-40B4-BE49-F238E27FC236}">
                  <a16:creationId xmlns:a16="http://schemas.microsoft.com/office/drawing/2014/main" id="{E7AB34C8-8BAA-C52A-36B5-88437D0D3320}"/>
                </a:ext>
              </a:extLst>
            </p:cNvPr>
            <p:cNvSpPr/>
            <p:nvPr/>
          </p:nvSpPr>
          <p:spPr>
            <a:xfrm>
              <a:off x="1653682" y="4001771"/>
              <a:ext cx="286405" cy="450000"/>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61" name="直線單箭頭接點 60">
              <a:extLst>
                <a:ext uri="{FF2B5EF4-FFF2-40B4-BE49-F238E27FC236}">
                  <a16:creationId xmlns:a16="http://schemas.microsoft.com/office/drawing/2014/main" id="{44C2ACA2-1303-85DA-1AD1-A55CDBD2E8F6}"/>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62" name="文字方塊 61">
              <a:extLst>
                <a:ext uri="{FF2B5EF4-FFF2-40B4-BE49-F238E27FC236}">
                  <a16:creationId xmlns:a16="http://schemas.microsoft.com/office/drawing/2014/main" id="{817440CC-4006-AC42-E0C4-DA2E5EEB226F}"/>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63" name="矩形: 圓角 62">
              <a:extLst>
                <a:ext uri="{FF2B5EF4-FFF2-40B4-BE49-F238E27FC236}">
                  <a16:creationId xmlns:a16="http://schemas.microsoft.com/office/drawing/2014/main" id="{3093C8BC-5AB3-E11B-AC63-22BD78B7AC79}"/>
                </a:ext>
              </a:extLst>
            </p:cNvPr>
            <p:cNvSpPr/>
            <p:nvPr/>
          </p:nvSpPr>
          <p:spPr>
            <a:xfrm>
              <a:off x="1653682" y="5430623"/>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64" name="直線單箭頭接點 63">
              <a:extLst>
                <a:ext uri="{FF2B5EF4-FFF2-40B4-BE49-F238E27FC236}">
                  <a16:creationId xmlns:a16="http://schemas.microsoft.com/office/drawing/2014/main" id="{23EEB186-C4D9-0559-513F-AD08FCA6EE44}"/>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65" name="直線單箭頭接點 64">
              <a:extLst>
                <a:ext uri="{FF2B5EF4-FFF2-40B4-BE49-F238E27FC236}">
                  <a16:creationId xmlns:a16="http://schemas.microsoft.com/office/drawing/2014/main" id="{DDA20FCA-ADDE-F11D-4253-3A4CCF6D2E18}"/>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66" name="矩形: 圓角 65">
              <a:extLst>
                <a:ext uri="{FF2B5EF4-FFF2-40B4-BE49-F238E27FC236}">
                  <a16:creationId xmlns:a16="http://schemas.microsoft.com/office/drawing/2014/main" id="{DBA8E110-4A54-4B2E-8546-A5B766C67A66}"/>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67" name="群組 66">
            <a:extLst>
              <a:ext uri="{FF2B5EF4-FFF2-40B4-BE49-F238E27FC236}">
                <a16:creationId xmlns:a16="http://schemas.microsoft.com/office/drawing/2014/main" id="{67719193-EAB9-828E-520A-896290C1DDE7}"/>
              </a:ext>
            </a:extLst>
          </p:cNvPr>
          <p:cNvGrpSpPr/>
          <p:nvPr/>
        </p:nvGrpSpPr>
        <p:grpSpPr>
          <a:xfrm>
            <a:off x="2189017" y="1132541"/>
            <a:ext cx="461665" cy="4584646"/>
            <a:chOff x="1494622" y="1295977"/>
            <a:chExt cx="461665" cy="4584646"/>
          </a:xfrm>
        </p:grpSpPr>
        <p:cxnSp>
          <p:nvCxnSpPr>
            <p:cNvPr id="68" name="直線單箭頭接點 67">
              <a:extLst>
                <a:ext uri="{FF2B5EF4-FFF2-40B4-BE49-F238E27FC236}">
                  <a16:creationId xmlns:a16="http://schemas.microsoft.com/office/drawing/2014/main" id="{F1E25BA7-F8C2-F17E-C479-EB7F602F66D1}"/>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70" name="直線單箭頭接點 69">
              <a:extLst>
                <a:ext uri="{FF2B5EF4-FFF2-40B4-BE49-F238E27FC236}">
                  <a16:creationId xmlns:a16="http://schemas.microsoft.com/office/drawing/2014/main" id="{B33859A4-A950-1597-B92A-EAFD0F4FD703}"/>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71" name="矩形: 圓角 70">
              <a:extLst>
                <a:ext uri="{FF2B5EF4-FFF2-40B4-BE49-F238E27FC236}">
                  <a16:creationId xmlns:a16="http://schemas.microsoft.com/office/drawing/2014/main" id="{92DB2C23-9683-C51F-431A-CC5EDE2FAB9D}"/>
                </a:ext>
              </a:extLst>
            </p:cNvPr>
            <p:cNvSpPr/>
            <p:nvPr/>
          </p:nvSpPr>
          <p:spPr>
            <a:xfrm>
              <a:off x="1653682" y="4001771"/>
              <a:ext cx="286405" cy="450000"/>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72" name="直線單箭頭接點 71">
              <a:extLst>
                <a:ext uri="{FF2B5EF4-FFF2-40B4-BE49-F238E27FC236}">
                  <a16:creationId xmlns:a16="http://schemas.microsoft.com/office/drawing/2014/main" id="{55366D5E-BC30-3FE5-C1BF-ABA492895490}"/>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73" name="文字方塊 72">
              <a:extLst>
                <a:ext uri="{FF2B5EF4-FFF2-40B4-BE49-F238E27FC236}">
                  <a16:creationId xmlns:a16="http://schemas.microsoft.com/office/drawing/2014/main" id="{5DF543C0-27E9-AAF8-D776-2A1B1D68CB88}"/>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4" name="矩形: 圓角 73">
              <a:extLst>
                <a:ext uri="{FF2B5EF4-FFF2-40B4-BE49-F238E27FC236}">
                  <a16:creationId xmlns:a16="http://schemas.microsoft.com/office/drawing/2014/main" id="{611B1109-8868-E91A-D86E-41B6E085005D}"/>
                </a:ext>
              </a:extLst>
            </p:cNvPr>
            <p:cNvSpPr/>
            <p:nvPr/>
          </p:nvSpPr>
          <p:spPr>
            <a:xfrm>
              <a:off x="1653682" y="5430623"/>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75" name="直線單箭頭接點 74">
              <a:extLst>
                <a:ext uri="{FF2B5EF4-FFF2-40B4-BE49-F238E27FC236}">
                  <a16:creationId xmlns:a16="http://schemas.microsoft.com/office/drawing/2014/main" id="{5E99FD44-33CC-0146-86FF-8B03ECCBC518}"/>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76" name="直線單箭頭接點 75">
              <a:extLst>
                <a:ext uri="{FF2B5EF4-FFF2-40B4-BE49-F238E27FC236}">
                  <a16:creationId xmlns:a16="http://schemas.microsoft.com/office/drawing/2014/main" id="{E3930691-17DC-5140-1EB3-07285C276D38}"/>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77" name="矩形: 圓角 76">
              <a:extLst>
                <a:ext uri="{FF2B5EF4-FFF2-40B4-BE49-F238E27FC236}">
                  <a16:creationId xmlns:a16="http://schemas.microsoft.com/office/drawing/2014/main" id="{6C03FD5F-0326-1E40-6ECE-17E3EBE0C52E}"/>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78" name="群組 77">
            <a:extLst>
              <a:ext uri="{FF2B5EF4-FFF2-40B4-BE49-F238E27FC236}">
                <a16:creationId xmlns:a16="http://schemas.microsoft.com/office/drawing/2014/main" id="{B0348236-668B-4078-320D-CF2E273246B1}"/>
              </a:ext>
            </a:extLst>
          </p:cNvPr>
          <p:cNvGrpSpPr/>
          <p:nvPr/>
        </p:nvGrpSpPr>
        <p:grpSpPr>
          <a:xfrm>
            <a:off x="2936390" y="1132541"/>
            <a:ext cx="461665" cy="4584646"/>
            <a:chOff x="1494622" y="1295977"/>
            <a:chExt cx="461665" cy="4584646"/>
          </a:xfrm>
        </p:grpSpPr>
        <p:cxnSp>
          <p:nvCxnSpPr>
            <p:cNvPr id="79" name="直線單箭頭接點 78">
              <a:extLst>
                <a:ext uri="{FF2B5EF4-FFF2-40B4-BE49-F238E27FC236}">
                  <a16:creationId xmlns:a16="http://schemas.microsoft.com/office/drawing/2014/main" id="{1E63178F-A91B-BEE6-DDEC-1F5FB16C1F90}"/>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81" name="直線單箭頭接點 80">
              <a:extLst>
                <a:ext uri="{FF2B5EF4-FFF2-40B4-BE49-F238E27FC236}">
                  <a16:creationId xmlns:a16="http://schemas.microsoft.com/office/drawing/2014/main" id="{C55E26CA-A6EA-7646-22AF-46E16FDFF19D}"/>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83" name="直線單箭頭接點 82">
              <a:extLst>
                <a:ext uri="{FF2B5EF4-FFF2-40B4-BE49-F238E27FC236}">
                  <a16:creationId xmlns:a16="http://schemas.microsoft.com/office/drawing/2014/main" id="{A6ABB1C0-040E-A4AB-DDAF-6BE353293093}"/>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84" name="文字方塊 83">
              <a:extLst>
                <a:ext uri="{FF2B5EF4-FFF2-40B4-BE49-F238E27FC236}">
                  <a16:creationId xmlns:a16="http://schemas.microsoft.com/office/drawing/2014/main" id="{54190EC9-1AF0-085C-7155-BAF33A0F4AA4}"/>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5" name="矩形: 圓角 84">
              <a:extLst>
                <a:ext uri="{FF2B5EF4-FFF2-40B4-BE49-F238E27FC236}">
                  <a16:creationId xmlns:a16="http://schemas.microsoft.com/office/drawing/2014/main" id="{BEAB662E-8D49-DEF7-D9B3-502A76A9862A}"/>
                </a:ext>
              </a:extLst>
            </p:cNvPr>
            <p:cNvSpPr/>
            <p:nvPr/>
          </p:nvSpPr>
          <p:spPr>
            <a:xfrm>
              <a:off x="1653682" y="5430623"/>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86" name="直線單箭頭接點 85">
              <a:extLst>
                <a:ext uri="{FF2B5EF4-FFF2-40B4-BE49-F238E27FC236}">
                  <a16:creationId xmlns:a16="http://schemas.microsoft.com/office/drawing/2014/main" id="{448B2C02-8961-7A68-AA7B-548ACD5B5257}"/>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87" name="直線單箭頭接點 86">
              <a:extLst>
                <a:ext uri="{FF2B5EF4-FFF2-40B4-BE49-F238E27FC236}">
                  <a16:creationId xmlns:a16="http://schemas.microsoft.com/office/drawing/2014/main" id="{8524630C-E579-4F08-5AA4-B3786469D7E9}"/>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88" name="矩形: 圓角 87">
              <a:extLst>
                <a:ext uri="{FF2B5EF4-FFF2-40B4-BE49-F238E27FC236}">
                  <a16:creationId xmlns:a16="http://schemas.microsoft.com/office/drawing/2014/main" id="{610DC88A-170E-6E6F-4A93-C827E597F5FD}"/>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89" name="群組 88">
            <a:extLst>
              <a:ext uri="{FF2B5EF4-FFF2-40B4-BE49-F238E27FC236}">
                <a16:creationId xmlns:a16="http://schemas.microsoft.com/office/drawing/2014/main" id="{3630807C-F3AF-1DBF-85FD-258F8063259A}"/>
              </a:ext>
            </a:extLst>
          </p:cNvPr>
          <p:cNvGrpSpPr/>
          <p:nvPr/>
        </p:nvGrpSpPr>
        <p:grpSpPr>
          <a:xfrm>
            <a:off x="3683763" y="1132541"/>
            <a:ext cx="461665" cy="4584646"/>
            <a:chOff x="1494622" y="1295977"/>
            <a:chExt cx="461665" cy="4584646"/>
          </a:xfrm>
        </p:grpSpPr>
        <p:cxnSp>
          <p:nvCxnSpPr>
            <p:cNvPr id="90" name="直線單箭頭接點 89">
              <a:extLst>
                <a:ext uri="{FF2B5EF4-FFF2-40B4-BE49-F238E27FC236}">
                  <a16:creationId xmlns:a16="http://schemas.microsoft.com/office/drawing/2014/main" id="{2F9006FA-E11C-A81E-71D1-C27D7669FAB0}"/>
                </a:ext>
              </a:extLst>
            </p:cNvPr>
            <p:cNvCxnSpPr>
              <a:cxnSpLocks/>
            </p:cNvCxnSpPr>
            <p:nvPr/>
          </p:nvCxnSpPr>
          <p:spPr>
            <a:xfrm flipV="1">
              <a:off x="1796884" y="3702628"/>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92" name="直線單箭頭接點 91">
              <a:extLst>
                <a:ext uri="{FF2B5EF4-FFF2-40B4-BE49-F238E27FC236}">
                  <a16:creationId xmlns:a16="http://schemas.microsoft.com/office/drawing/2014/main" id="{81D54DD0-8B87-239E-CC2B-F31C84FD1AA2}"/>
                </a:ext>
              </a:extLst>
            </p:cNvPr>
            <p:cNvCxnSpPr>
              <a:cxnSpLocks/>
            </p:cNvCxnSpPr>
            <p:nvPr/>
          </p:nvCxnSpPr>
          <p:spPr>
            <a:xfrm flipV="1">
              <a:off x="1796884" y="441037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93" name="矩形: 圓角 92">
              <a:extLst>
                <a:ext uri="{FF2B5EF4-FFF2-40B4-BE49-F238E27FC236}">
                  <a16:creationId xmlns:a16="http://schemas.microsoft.com/office/drawing/2014/main" id="{83794691-F80B-E209-830E-E171C87ECD65}"/>
                </a:ext>
              </a:extLst>
            </p:cNvPr>
            <p:cNvSpPr/>
            <p:nvPr/>
          </p:nvSpPr>
          <p:spPr>
            <a:xfrm>
              <a:off x="1653682" y="4001771"/>
              <a:ext cx="286405" cy="450000"/>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94" name="直線單箭頭接點 93">
              <a:extLst>
                <a:ext uri="{FF2B5EF4-FFF2-40B4-BE49-F238E27FC236}">
                  <a16:creationId xmlns:a16="http://schemas.microsoft.com/office/drawing/2014/main" id="{4116EC27-F36D-3B2C-350D-D5537D6C56BD}"/>
                </a:ext>
              </a:extLst>
            </p:cNvPr>
            <p:cNvCxnSpPr>
              <a:cxnSpLocks/>
            </p:cNvCxnSpPr>
            <p:nvPr/>
          </p:nvCxnSpPr>
          <p:spPr>
            <a:xfrm flipV="1">
              <a:off x="1796884" y="253442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95" name="文字方塊 94">
              <a:extLst>
                <a:ext uri="{FF2B5EF4-FFF2-40B4-BE49-F238E27FC236}">
                  <a16:creationId xmlns:a16="http://schemas.microsoft.com/office/drawing/2014/main" id="{76534285-3C4C-DCA3-1DF9-36EC5A42E5F4}"/>
                </a:ext>
              </a:extLst>
            </p:cNvPr>
            <p:cNvSpPr txBox="1"/>
            <p:nvPr/>
          </p:nvSpPr>
          <p:spPr>
            <a:xfrm rot="16200000">
              <a:off x="1309953" y="2800475"/>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6" name="矩形: 圓角 95">
              <a:extLst>
                <a:ext uri="{FF2B5EF4-FFF2-40B4-BE49-F238E27FC236}">
                  <a16:creationId xmlns:a16="http://schemas.microsoft.com/office/drawing/2014/main" id="{EF5C4CAD-B1C6-3C9D-6126-0E7499C8B126}"/>
                </a:ext>
              </a:extLst>
            </p:cNvPr>
            <p:cNvSpPr/>
            <p:nvPr/>
          </p:nvSpPr>
          <p:spPr>
            <a:xfrm>
              <a:off x="1653682" y="5430623"/>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97" name="直線單箭頭接點 96">
              <a:extLst>
                <a:ext uri="{FF2B5EF4-FFF2-40B4-BE49-F238E27FC236}">
                  <a16:creationId xmlns:a16="http://schemas.microsoft.com/office/drawing/2014/main" id="{95AD7E98-9987-81A3-3934-177AA21E81D8}"/>
                </a:ext>
              </a:extLst>
            </p:cNvPr>
            <p:cNvCxnSpPr>
              <a:cxnSpLocks/>
            </p:cNvCxnSpPr>
            <p:nvPr/>
          </p:nvCxnSpPr>
          <p:spPr>
            <a:xfrm flipV="1">
              <a:off x="1796884" y="5134271"/>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98" name="直線單箭頭接點 97">
              <a:extLst>
                <a:ext uri="{FF2B5EF4-FFF2-40B4-BE49-F238E27FC236}">
                  <a16:creationId xmlns:a16="http://schemas.microsoft.com/office/drawing/2014/main" id="{4FBE0726-A0A1-12D4-1D4E-DFAC88248B11}"/>
                </a:ext>
              </a:extLst>
            </p:cNvPr>
            <p:cNvCxnSpPr>
              <a:cxnSpLocks/>
            </p:cNvCxnSpPr>
            <p:nvPr/>
          </p:nvCxnSpPr>
          <p:spPr>
            <a:xfrm flipV="1">
              <a:off x="1796884" y="1799827"/>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99" name="矩形: 圓角 98">
              <a:extLst>
                <a:ext uri="{FF2B5EF4-FFF2-40B4-BE49-F238E27FC236}">
                  <a16:creationId xmlns:a16="http://schemas.microsoft.com/office/drawing/2014/main" id="{DAE701FE-3D96-5122-D348-0F3E447845FC}"/>
                </a:ext>
              </a:extLst>
            </p:cNvPr>
            <p:cNvSpPr/>
            <p:nvPr/>
          </p:nvSpPr>
          <p:spPr>
            <a:xfrm>
              <a:off x="1653682" y="1295977"/>
              <a:ext cx="286405" cy="450000"/>
            </a:xfrm>
            <a:prstGeom prst="roundRect">
              <a:avLst/>
            </a:prstGeom>
            <a:solidFill>
              <a:srgbClr val="FFC000">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cxnSp>
        <p:nvCxnSpPr>
          <p:cNvPr id="101" name="直線單箭頭接點 100">
            <a:extLst>
              <a:ext uri="{FF2B5EF4-FFF2-40B4-BE49-F238E27FC236}">
                <a16:creationId xmlns:a16="http://schemas.microsoft.com/office/drawing/2014/main" id="{7F88E95D-C2AE-BDE1-DB2A-427EBA5491B6}"/>
              </a:ext>
            </a:extLst>
          </p:cNvPr>
          <p:cNvCxnSpPr>
            <a:cxnSpLocks/>
          </p:cNvCxnSpPr>
          <p:nvPr/>
        </p:nvCxnSpPr>
        <p:spPr>
          <a:xfrm flipV="1">
            <a:off x="4733397" y="3539192"/>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03" name="直線單箭頭接點 102">
            <a:extLst>
              <a:ext uri="{FF2B5EF4-FFF2-40B4-BE49-F238E27FC236}">
                <a16:creationId xmlns:a16="http://schemas.microsoft.com/office/drawing/2014/main" id="{E9F1D430-8101-DAC3-F1E4-AB249DBF93BC}"/>
              </a:ext>
            </a:extLst>
          </p:cNvPr>
          <p:cNvCxnSpPr>
            <a:cxnSpLocks/>
          </p:cNvCxnSpPr>
          <p:nvPr/>
        </p:nvCxnSpPr>
        <p:spPr>
          <a:xfrm flipV="1">
            <a:off x="4733397" y="4246935"/>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04" name="矩形: 圓角 103">
            <a:extLst>
              <a:ext uri="{FF2B5EF4-FFF2-40B4-BE49-F238E27FC236}">
                <a16:creationId xmlns:a16="http://schemas.microsoft.com/office/drawing/2014/main" id="{26B9FF9D-DAB5-5E12-4268-06774E7D3F71}"/>
              </a:ext>
            </a:extLst>
          </p:cNvPr>
          <p:cNvSpPr/>
          <p:nvPr/>
        </p:nvSpPr>
        <p:spPr>
          <a:xfrm>
            <a:off x="4590195" y="3838335"/>
            <a:ext cx="286405" cy="450000"/>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05" name="直線單箭頭接點 104">
            <a:extLst>
              <a:ext uri="{FF2B5EF4-FFF2-40B4-BE49-F238E27FC236}">
                <a16:creationId xmlns:a16="http://schemas.microsoft.com/office/drawing/2014/main" id="{100115DC-2D88-FD37-69DE-9875DF4D822D}"/>
              </a:ext>
            </a:extLst>
          </p:cNvPr>
          <p:cNvCxnSpPr>
            <a:cxnSpLocks/>
          </p:cNvCxnSpPr>
          <p:nvPr/>
        </p:nvCxnSpPr>
        <p:spPr>
          <a:xfrm flipV="1">
            <a:off x="4733397" y="2370989"/>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06" name="文字方塊 105">
            <a:extLst>
              <a:ext uri="{FF2B5EF4-FFF2-40B4-BE49-F238E27FC236}">
                <a16:creationId xmlns:a16="http://schemas.microsoft.com/office/drawing/2014/main" id="{F63D223C-A93D-0DD3-579E-AEA4D10D0ACE}"/>
              </a:ext>
            </a:extLst>
          </p:cNvPr>
          <p:cNvSpPr txBox="1"/>
          <p:nvPr/>
        </p:nvSpPr>
        <p:spPr>
          <a:xfrm rot="16200000">
            <a:off x="4246466" y="2637039"/>
            <a:ext cx="8310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7" name="矩形: 圓角 106">
            <a:extLst>
              <a:ext uri="{FF2B5EF4-FFF2-40B4-BE49-F238E27FC236}">
                <a16:creationId xmlns:a16="http://schemas.microsoft.com/office/drawing/2014/main" id="{D57B6FF4-73E6-8C81-555B-AC39D107DE3C}"/>
              </a:ext>
            </a:extLst>
          </p:cNvPr>
          <p:cNvSpPr/>
          <p:nvPr/>
        </p:nvSpPr>
        <p:spPr>
          <a:xfrm>
            <a:off x="4590195" y="5267187"/>
            <a:ext cx="286405" cy="450000"/>
          </a:xfrm>
          <a:prstGeom prst="roundRect">
            <a:avLst/>
          </a:prstGeom>
          <a:solidFill>
            <a:schemeClr val="accent2">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08" name="直線單箭頭接點 107">
            <a:extLst>
              <a:ext uri="{FF2B5EF4-FFF2-40B4-BE49-F238E27FC236}">
                <a16:creationId xmlns:a16="http://schemas.microsoft.com/office/drawing/2014/main" id="{7F21086B-5F26-D5B8-C040-925155843955}"/>
              </a:ext>
            </a:extLst>
          </p:cNvPr>
          <p:cNvCxnSpPr>
            <a:cxnSpLocks/>
          </p:cNvCxnSpPr>
          <p:nvPr/>
        </p:nvCxnSpPr>
        <p:spPr>
          <a:xfrm flipV="1">
            <a:off x="4733397" y="4970835"/>
            <a:ext cx="0" cy="270000"/>
          </a:xfrm>
          <a:prstGeom prst="straightConnector1">
            <a:avLst/>
          </a:prstGeom>
          <a:noFill/>
          <a:ln w="38100" cap="flat" cmpd="sng" algn="ctr">
            <a:solidFill>
              <a:sysClr val="windowText" lastClr="000000"/>
            </a:solidFill>
            <a:prstDash val="solid"/>
            <a:miter lim="800000"/>
            <a:tailEnd type="triangle"/>
          </a:ln>
          <a:effectLst/>
        </p:spPr>
      </p:cxnSp>
      <p:cxnSp>
        <p:nvCxnSpPr>
          <p:cNvPr id="109" name="直線單箭頭接點 108">
            <a:extLst>
              <a:ext uri="{FF2B5EF4-FFF2-40B4-BE49-F238E27FC236}">
                <a16:creationId xmlns:a16="http://schemas.microsoft.com/office/drawing/2014/main" id="{FA1D12E5-F54F-34C7-FC68-8D6DDA01A331}"/>
              </a:ext>
            </a:extLst>
          </p:cNvPr>
          <p:cNvCxnSpPr>
            <a:cxnSpLocks/>
          </p:cNvCxnSpPr>
          <p:nvPr/>
        </p:nvCxnSpPr>
        <p:spPr>
          <a:xfrm flipV="1">
            <a:off x="4733397" y="1636391"/>
            <a:ext cx="0" cy="270000"/>
          </a:xfrm>
          <a:prstGeom prst="straightConnector1">
            <a:avLst/>
          </a:prstGeom>
          <a:noFill/>
          <a:ln w="38100" cap="flat" cmpd="sng" algn="ctr">
            <a:solidFill>
              <a:sysClr val="windowText" lastClr="000000"/>
            </a:solidFill>
            <a:prstDash val="solid"/>
            <a:miter lim="800000"/>
            <a:tailEnd type="triangle"/>
          </a:ln>
          <a:effectLst/>
        </p:spPr>
      </p:cxnSp>
      <p:sp>
        <p:nvSpPr>
          <p:cNvPr id="110" name="矩形: 圓角 109">
            <a:extLst>
              <a:ext uri="{FF2B5EF4-FFF2-40B4-BE49-F238E27FC236}">
                <a16:creationId xmlns:a16="http://schemas.microsoft.com/office/drawing/2014/main" id="{E85DE8F5-65D3-0861-C68A-B3D7DEED3638}"/>
              </a:ext>
            </a:extLst>
          </p:cNvPr>
          <p:cNvSpPr/>
          <p:nvPr/>
        </p:nvSpPr>
        <p:spPr>
          <a:xfrm>
            <a:off x="4590195" y="1132541"/>
            <a:ext cx="286405" cy="450000"/>
          </a:xfrm>
          <a:prstGeom prst="roundRect">
            <a:avLst/>
          </a:prstGeom>
          <a:solidFill>
            <a:srgbClr val="FFF2CC"/>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20" name="群組 19">
            <a:extLst>
              <a:ext uri="{FF2B5EF4-FFF2-40B4-BE49-F238E27FC236}">
                <a16:creationId xmlns:a16="http://schemas.microsoft.com/office/drawing/2014/main" id="{D078E831-E1D8-2237-379C-35720DBAE583}"/>
              </a:ext>
            </a:extLst>
          </p:cNvPr>
          <p:cNvGrpSpPr/>
          <p:nvPr/>
        </p:nvGrpSpPr>
        <p:grpSpPr>
          <a:xfrm>
            <a:off x="580500" y="6345660"/>
            <a:ext cx="4618947" cy="380101"/>
            <a:chOff x="538936" y="6428788"/>
            <a:chExt cx="4618947" cy="380101"/>
          </a:xfrm>
        </p:grpSpPr>
        <p:sp>
          <p:nvSpPr>
            <p:cNvPr id="111" name="文字方塊 110">
              <a:extLst>
                <a:ext uri="{FF2B5EF4-FFF2-40B4-BE49-F238E27FC236}">
                  <a16:creationId xmlns:a16="http://schemas.microsoft.com/office/drawing/2014/main" id="{0C58CAF2-2971-CF1A-87F2-9FEF693BFEB0}"/>
                </a:ext>
              </a:extLst>
            </p:cNvPr>
            <p:cNvSpPr txBox="1"/>
            <p:nvPr/>
          </p:nvSpPr>
          <p:spPr>
            <a:xfrm>
              <a:off x="538936" y="6428788"/>
              <a:ext cx="900000" cy="3801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The </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2" name="文字方塊 111">
              <a:extLst>
                <a:ext uri="{FF2B5EF4-FFF2-40B4-BE49-F238E27FC236}">
                  <a16:creationId xmlns:a16="http://schemas.microsoft.com/office/drawing/2014/main" id="{D98CAC90-B37C-7198-2C97-DB6DFF592CD0}"/>
                </a:ext>
              </a:extLst>
            </p:cNvPr>
            <p:cNvSpPr txBox="1"/>
            <p:nvPr/>
          </p:nvSpPr>
          <p:spPr>
            <a:xfrm>
              <a:off x="1250710" y="6439557"/>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Space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3" name="文字方塊 112">
              <a:extLst>
                <a:ext uri="{FF2B5EF4-FFF2-40B4-BE49-F238E27FC236}">
                  <a16:creationId xmlns:a16="http://schemas.microsoft.com/office/drawing/2014/main" id="{21FD9BA7-6A62-84E9-CBF6-D57B65243223}"/>
                </a:ext>
              </a:extLst>
            </p:cNvPr>
            <p:cNvSpPr txBox="1"/>
            <p:nvPr/>
          </p:nvSpPr>
          <p:spPr>
            <a:xfrm>
              <a:off x="2062867" y="6439557"/>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Need</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4" name="文字方塊 113">
              <a:extLst>
                <a:ext uri="{FF2B5EF4-FFF2-40B4-BE49-F238E27FC236}">
                  <a16:creationId xmlns:a16="http://schemas.microsoft.com/office/drawing/2014/main" id="{06BDE7F9-3911-FE06-7EFC-85B62F6EA0E4}"/>
                </a:ext>
              </a:extLst>
            </p:cNvPr>
            <p:cNvSpPr txBox="1"/>
            <p:nvPr/>
          </p:nvSpPr>
          <p:spPr>
            <a:xfrm>
              <a:off x="2774641" y="6439557"/>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5" name="文字方塊 114">
              <a:extLst>
                <a:ext uri="{FF2B5EF4-FFF2-40B4-BE49-F238E27FC236}">
                  <a16:creationId xmlns:a16="http://schemas.microsoft.com/office/drawing/2014/main" id="{E25E77B9-28CA-22D3-26A1-6BD01255CEEB}"/>
                </a:ext>
              </a:extLst>
            </p:cNvPr>
            <p:cNvSpPr txBox="1"/>
            <p:nvPr/>
          </p:nvSpPr>
          <p:spPr>
            <a:xfrm>
              <a:off x="3533099" y="6439557"/>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is</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6" name="文字方塊 115">
              <a:extLst>
                <a:ext uri="{FF2B5EF4-FFF2-40B4-BE49-F238E27FC236}">
                  <a16:creationId xmlns:a16="http://schemas.microsoft.com/office/drawing/2014/main" id="{7845E17F-B27E-4A5D-7F2D-7EC395C8A58F}"/>
                </a:ext>
              </a:extLst>
            </p:cNvPr>
            <p:cNvSpPr txBox="1"/>
            <p:nvPr/>
          </p:nvSpPr>
          <p:spPr>
            <a:xfrm>
              <a:off x="4257883" y="6439557"/>
              <a:ext cx="900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in</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sp>
        <p:nvSpPr>
          <p:cNvPr id="117" name="矩形: 圓角 116">
            <a:extLst>
              <a:ext uri="{FF2B5EF4-FFF2-40B4-BE49-F238E27FC236}">
                <a16:creationId xmlns:a16="http://schemas.microsoft.com/office/drawing/2014/main" id="{0900C6CF-B46E-7A1F-C19F-C5E48428DDE1}"/>
              </a:ext>
            </a:extLst>
          </p:cNvPr>
          <p:cNvSpPr/>
          <p:nvPr/>
        </p:nvSpPr>
        <p:spPr>
          <a:xfrm>
            <a:off x="688356" y="3069213"/>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19-th 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8" name="矩形: 圓角 117">
            <a:extLst>
              <a:ext uri="{FF2B5EF4-FFF2-40B4-BE49-F238E27FC236}">
                <a16:creationId xmlns:a16="http://schemas.microsoft.com/office/drawing/2014/main" id="{9735F0F9-FE61-0091-5556-F50A460C4B7A}"/>
              </a:ext>
            </a:extLst>
          </p:cNvPr>
          <p:cNvSpPr/>
          <p:nvPr/>
        </p:nvSpPr>
        <p:spPr>
          <a:xfrm>
            <a:off x="688356" y="1960408"/>
            <a:ext cx="4264392" cy="432378"/>
          </a:xfrm>
          <a:prstGeom prst="roundRect">
            <a:avLst>
              <a:gd name="adj" fmla="val 12473"/>
            </a:avLst>
          </a:prstGeom>
          <a:solidFill>
            <a:srgbClr val="0E2841">
              <a:lumMod val="10000"/>
              <a:lumOff val="90000"/>
            </a:srgbClr>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Last Layer</a:t>
            </a: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19" name="文字方塊 118">
            <a:extLst>
              <a:ext uri="{FF2B5EF4-FFF2-40B4-BE49-F238E27FC236}">
                <a16:creationId xmlns:a16="http://schemas.microsoft.com/office/drawing/2014/main" id="{8C360B0B-DB1C-DC0D-8D13-DF0E74D5DDE8}"/>
              </a:ext>
            </a:extLst>
          </p:cNvPr>
          <p:cNvSpPr txBox="1"/>
          <p:nvPr/>
        </p:nvSpPr>
        <p:spPr>
          <a:xfrm>
            <a:off x="4129228" y="226910"/>
            <a:ext cx="12276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Seatle</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121" name="矩形: 圓角 120">
            <a:extLst>
              <a:ext uri="{FF2B5EF4-FFF2-40B4-BE49-F238E27FC236}">
                <a16:creationId xmlns:a16="http://schemas.microsoft.com/office/drawing/2014/main" id="{3EF4104C-0950-6DD4-8A3C-3195A1C59EDF}"/>
              </a:ext>
            </a:extLst>
          </p:cNvPr>
          <p:cNvSpPr/>
          <p:nvPr/>
        </p:nvSpPr>
        <p:spPr>
          <a:xfrm>
            <a:off x="2958331" y="3762828"/>
            <a:ext cx="570232" cy="609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cxnSp>
        <p:nvCxnSpPr>
          <p:cNvPr id="136" name="直線接點 135">
            <a:extLst>
              <a:ext uri="{FF2B5EF4-FFF2-40B4-BE49-F238E27FC236}">
                <a16:creationId xmlns:a16="http://schemas.microsoft.com/office/drawing/2014/main" id="{DEC7B496-C392-E422-ADCE-32393CB5756D}"/>
              </a:ext>
            </a:extLst>
          </p:cNvPr>
          <p:cNvCxnSpPr>
            <a:cxnSpLocks/>
          </p:cNvCxnSpPr>
          <p:nvPr/>
        </p:nvCxnSpPr>
        <p:spPr>
          <a:xfrm>
            <a:off x="4384274" y="278218"/>
            <a:ext cx="568474" cy="240984"/>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38" name="文字方塊 137">
            <a:extLst>
              <a:ext uri="{FF2B5EF4-FFF2-40B4-BE49-F238E27FC236}">
                <a16:creationId xmlns:a16="http://schemas.microsoft.com/office/drawing/2014/main" id="{38DBAE05-1CE1-CD16-5DF6-8A720E65E3B4}"/>
              </a:ext>
            </a:extLst>
          </p:cNvPr>
          <p:cNvSpPr txBox="1"/>
          <p:nvPr/>
        </p:nvSpPr>
        <p:spPr>
          <a:xfrm>
            <a:off x="5128855" y="248877"/>
            <a:ext cx="1227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Taipei</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 name="文字方塊 1">
            <a:extLst>
              <a:ext uri="{FF2B5EF4-FFF2-40B4-BE49-F238E27FC236}">
                <a16:creationId xmlns:a16="http://schemas.microsoft.com/office/drawing/2014/main" id="{EF056793-0665-F4FC-7FFD-BDB6B9E1ED4C}"/>
              </a:ext>
            </a:extLst>
          </p:cNvPr>
          <p:cNvSpPr txBox="1"/>
          <p:nvPr/>
        </p:nvSpPr>
        <p:spPr>
          <a:xfrm rot="5400000">
            <a:off x="647449" y="5929605"/>
            <a:ext cx="835701" cy="461665"/>
          </a:xfrm>
          <a:prstGeom prst="rect">
            <a:avLst/>
          </a:prstGeom>
          <a:noFill/>
        </p:spPr>
        <p:txBody>
          <a:bodyPr wrap="square" rtlCol="0">
            <a:spAutoFit/>
          </a:bodyPr>
          <a:lstStyle/>
          <a:p>
            <a:r>
              <a:rPr lang="en-US" altLang="zh-TW" sz="2400" b="1" dirty="0"/>
              <a:t>……</a:t>
            </a:r>
            <a:endParaRPr lang="zh-TW" altLang="en-US" sz="2400" b="1" dirty="0"/>
          </a:p>
        </p:txBody>
      </p:sp>
      <p:sp>
        <p:nvSpPr>
          <p:cNvPr id="34" name="文字方塊 33">
            <a:extLst>
              <a:ext uri="{FF2B5EF4-FFF2-40B4-BE49-F238E27FC236}">
                <a16:creationId xmlns:a16="http://schemas.microsoft.com/office/drawing/2014/main" id="{D5F8AB31-F218-ED01-CD85-7E7487C7D75D}"/>
              </a:ext>
            </a:extLst>
          </p:cNvPr>
          <p:cNvSpPr txBox="1"/>
          <p:nvPr/>
        </p:nvSpPr>
        <p:spPr>
          <a:xfrm rot="5400000">
            <a:off x="1407463" y="5929606"/>
            <a:ext cx="835701" cy="461665"/>
          </a:xfrm>
          <a:prstGeom prst="rect">
            <a:avLst/>
          </a:prstGeom>
          <a:noFill/>
        </p:spPr>
        <p:txBody>
          <a:bodyPr wrap="square" rtlCol="0">
            <a:spAutoFit/>
          </a:bodyPr>
          <a:lstStyle/>
          <a:p>
            <a:r>
              <a:rPr lang="en-US" altLang="zh-TW" sz="2400" b="1" dirty="0"/>
              <a:t>……</a:t>
            </a:r>
            <a:endParaRPr lang="zh-TW" altLang="en-US" sz="2400" b="1" dirty="0"/>
          </a:p>
        </p:txBody>
      </p:sp>
      <p:sp>
        <p:nvSpPr>
          <p:cNvPr id="36" name="文字方塊 35">
            <a:extLst>
              <a:ext uri="{FF2B5EF4-FFF2-40B4-BE49-F238E27FC236}">
                <a16:creationId xmlns:a16="http://schemas.microsoft.com/office/drawing/2014/main" id="{45BC32C1-9782-C01B-F203-0556C47F26C6}"/>
              </a:ext>
            </a:extLst>
          </p:cNvPr>
          <p:cNvSpPr txBox="1"/>
          <p:nvPr/>
        </p:nvSpPr>
        <p:spPr>
          <a:xfrm rot="5400000">
            <a:off x="2141091" y="5929606"/>
            <a:ext cx="835701" cy="461665"/>
          </a:xfrm>
          <a:prstGeom prst="rect">
            <a:avLst/>
          </a:prstGeom>
          <a:noFill/>
        </p:spPr>
        <p:txBody>
          <a:bodyPr wrap="square" rtlCol="0">
            <a:spAutoFit/>
          </a:bodyPr>
          <a:lstStyle/>
          <a:p>
            <a:r>
              <a:rPr lang="en-US" altLang="zh-TW" sz="2400" b="1" dirty="0"/>
              <a:t>……</a:t>
            </a:r>
            <a:endParaRPr lang="zh-TW" altLang="en-US" sz="2400" b="1" dirty="0"/>
          </a:p>
        </p:txBody>
      </p:sp>
      <p:sp>
        <p:nvSpPr>
          <p:cNvPr id="123" name="文字方塊 122">
            <a:extLst>
              <a:ext uri="{FF2B5EF4-FFF2-40B4-BE49-F238E27FC236}">
                <a16:creationId xmlns:a16="http://schemas.microsoft.com/office/drawing/2014/main" id="{CF469882-E2A9-39BC-FCCB-DADE020FB8C1}"/>
              </a:ext>
            </a:extLst>
          </p:cNvPr>
          <p:cNvSpPr txBox="1"/>
          <p:nvPr/>
        </p:nvSpPr>
        <p:spPr>
          <a:xfrm rot="5400000">
            <a:off x="2913805" y="5929606"/>
            <a:ext cx="835701" cy="461665"/>
          </a:xfrm>
          <a:prstGeom prst="rect">
            <a:avLst/>
          </a:prstGeom>
          <a:noFill/>
        </p:spPr>
        <p:txBody>
          <a:bodyPr wrap="square" rtlCol="0">
            <a:spAutoFit/>
          </a:bodyPr>
          <a:lstStyle/>
          <a:p>
            <a:r>
              <a:rPr lang="en-US" altLang="zh-TW" sz="2400" b="1" dirty="0"/>
              <a:t>……</a:t>
            </a:r>
            <a:endParaRPr lang="zh-TW" altLang="en-US" sz="2400" b="1" dirty="0"/>
          </a:p>
        </p:txBody>
      </p:sp>
      <p:sp>
        <p:nvSpPr>
          <p:cNvPr id="124" name="文字方塊 123">
            <a:extLst>
              <a:ext uri="{FF2B5EF4-FFF2-40B4-BE49-F238E27FC236}">
                <a16:creationId xmlns:a16="http://schemas.microsoft.com/office/drawing/2014/main" id="{B636AB9C-F112-E941-9A4B-4BCD9CDC7180}"/>
              </a:ext>
            </a:extLst>
          </p:cNvPr>
          <p:cNvSpPr txBox="1"/>
          <p:nvPr/>
        </p:nvSpPr>
        <p:spPr>
          <a:xfrm rot="5400000">
            <a:off x="3667529" y="5929606"/>
            <a:ext cx="835701" cy="461665"/>
          </a:xfrm>
          <a:prstGeom prst="rect">
            <a:avLst/>
          </a:prstGeom>
          <a:noFill/>
        </p:spPr>
        <p:txBody>
          <a:bodyPr wrap="square" rtlCol="0">
            <a:spAutoFit/>
          </a:bodyPr>
          <a:lstStyle/>
          <a:p>
            <a:r>
              <a:rPr lang="en-US" altLang="zh-TW" sz="2400" b="1" dirty="0"/>
              <a:t>……</a:t>
            </a:r>
            <a:endParaRPr lang="zh-TW" altLang="en-US" sz="2400" b="1" dirty="0"/>
          </a:p>
        </p:txBody>
      </p:sp>
      <p:sp>
        <p:nvSpPr>
          <p:cNvPr id="128" name="文字方塊 127">
            <a:extLst>
              <a:ext uri="{FF2B5EF4-FFF2-40B4-BE49-F238E27FC236}">
                <a16:creationId xmlns:a16="http://schemas.microsoft.com/office/drawing/2014/main" id="{BEDDDA1A-73DA-D642-C51B-4F943894A24C}"/>
              </a:ext>
            </a:extLst>
          </p:cNvPr>
          <p:cNvSpPr txBox="1"/>
          <p:nvPr/>
        </p:nvSpPr>
        <p:spPr>
          <a:xfrm rot="5400000">
            <a:off x="4397429" y="5937877"/>
            <a:ext cx="835701" cy="461665"/>
          </a:xfrm>
          <a:prstGeom prst="rect">
            <a:avLst/>
          </a:prstGeom>
          <a:noFill/>
        </p:spPr>
        <p:txBody>
          <a:bodyPr wrap="square" rtlCol="0">
            <a:spAutoFit/>
          </a:bodyPr>
          <a:lstStyle/>
          <a:p>
            <a:r>
              <a:rPr lang="en-US" altLang="zh-TW" sz="2400" b="1" dirty="0"/>
              <a:t>……</a:t>
            </a:r>
            <a:endParaRPr lang="zh-TW" altLang="en-US" sz="2400" b="1" dirty="0"/>
          </a:p>
        </p:txBody>
      </p:sp>
      <p:sp>
        <p:nvSpPr>
          <p:cNvPr id="131" name="矩形: 圓角 130">
            <a:extLst>
              <a:ext uri="{FF2B5EF4-FFF2-40B4-BE49-F238E27FC236}">
                <a16:creationId xmlns:a16="http://schemas.microsoft.com/office/drawing/2014/main" id="{FFB592AE-2FC9-9392-13CC-34A75BE50D8D}"/>
              </a:ext>
            </a:extLst>
          </p:cNvPr>
          <p:cNvSpPr/>
          <p:nvPr/>
        </p:nvSpPr>
        <p:spPr>
          <a:xfrm>
            <a:off x="3100823" y="3850207"/>
            <a:ext cx="286405" cy="450000"/>
          </a:xfrm>
          <a:prstGeom prst="roundRect">
            <a:avLst/>
          </a:prstGeom>
          <a:solidFill>
            <a:schemeClr val="accent6">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132" name="文字方塊 131">
                <a:extLst>
                  <a:ext uri="{FF2B5EF4-FFF2-40B4-BE49-F238E27FC236}">
                    <a16:creationId xmlns:a16="http://schemas.microsoft.com/office/drawing/2014/main" id="{CC645414-BB5E-BF6C-20C1-52864045AE22}"/>
                  </a:ext>
                </a:extLst>
              </p:cNvPr>
              <p:cNvSpPr txBox="1"/>
              <p:nvPr/>
            </p:nvSpPr>
            <p:spPr>
              <a:xfrm>
                <a:off x="2837124" y="3845229"/>
                <a:ext cx="817653"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𝒗</m:t>
                          </m:r>
                        </m:e>
                        <m:sup>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oMath>
                  </m:oMathPara>
                </a14:m>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132" name="文字方塊 131">
                <a:extLst>
                  <a:ext uri="{FF2B5EF4-FFF2-40B4-BE49-F238E27FC236}">
                    <a16:creationId xmlns:a16="http://schemas.microsoft.com/office/drawing/2014/main" id="{CC645414-BB5E-BF6C-20C1-52864045AE22}"/>
                  </a:ext>
                </a:extLst>
              </p:cNvPr>
              <p:cNvSpPr txBox="1">
                <a:spLocks noRot="1" noChangeAspect="1" noMove="1" noResize="1" noEditPoints="1" noAdjustHandles="1" noChangeArrowheads="1" noChangeShapeType="1" noTextEdit="1"/>
              </p:cNvSpPr>
              <p:nvPr/>
            </p:nvSpPr>
            <p:spPr>
              <a:xfrm>
                <a:off x="2837124" y="3845229"/>
                <a:ext cx="817653" cy="430887"/>
              </a:xfrm>
              <a:prstGeom prst="rect">
                <a:avLst/>
              </a:prstGeom>
              <a:blipFill>
                <a:blip r:embed="rId2"/>
                <a:stretch>
                  <a:fillRect/>
                </a:stretch>
              </a:blipFill>
            </p:spPr>
            <p:txBody>
              <a:bodyPr/>
              <a:lstStyle/>
              <a:p>
                <a:r>
                  <a:rPr lang="zh-TW" altLang="en-US">
                    <a:noFill/>
                  </a:rPr>
                  <a:t> </a:t>
                </a:r>
              </a:p>
            </p:txBody>
          </p:sp>
        </mc:Fallback>
      </mc:AlternateContent>
      <p:cxnSp>
        <p:nvCxnSpPr>
          <p:cNvPr id="47" name="直線單箭頭接點 46">
            <a:extLst>
              <a:ext uri="{FF2B5EF4-FFF2-40B4-BE49-F238E27FC236}">
                <a16:creationId xmlns:a16="http://schemas.microsoft.com/office/drawing/2014/main" id="{D3CA6CA8-9771-0049-6662-105D889DD2FD}"/>
              </a:ext>
            </a:extLst>
          </p:cNvPr>
          <p:cNvCxnSpPr>
            <a:cxnSpLocks/>
          </p:cNvCxnSpPr>
          <p:nvPr/>
        </p:nvCxnSpPr>
        <p:spPr>
          <a:xfrm flipV="1">
            <a:off x="6694412" y="1615060"/>
            <a:ext cx="0" cy="27000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9" name="矩形: 圓角 68">
            <a:extLst>
              <a:ext uri="{FF2B5EF4-FFF2-40B4-BE49-F238E27FC236}">
                <a16:creationId xmlns:a16="http://schemas.microsoft.com/office/drawing/2014/main" id="{9F8F0746-505A-E40B-BA80-7CAAAB88BCE0}"/>
              </a:ext>
            </a:extLst>
          </p:cNvPr>
          <p:cNvSpPr/>
          <p:nvPr/>
        </p:nvSpPr>
        <p:spPr>
          <a:xfrm>
            <a:off x="6551210" y="4271926"/>
            <a:ext cx="286405" cy="539018"/>
          </a:xfrm>
          <a:prstGeom prst="roundRect">
            <a:avLst/>
          </a:prstGeom>
          <a:solidFill>
            <a:schemeClr val="accent2">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0" name="矩形: 圓角 79">
            <a:extLst>
              <a:ext uri="{FF2B5EF4-FFF2-40B4-BE49-F238E27FC236}">
                <a16:creationId xmlns:a16="http://schemas.microsoft.com/office/drawing/2014/main" id="{521F45A1-D076-6D72-A979-D7E0A337B55E}"/>
              </a:ext>
            </a:extLst>
          </p:cNvPr>
          <p:cNvSpPr/>
          <p:nvPr/>
        </p:nvSpPr>
        <p:spPr>
          <a:xfrm>
            <a:off x="6145003" y="3648256"/>
            <a:ext cx="1098818" cy="321872"/>
          </a:xfrm>
          <a:prstGeom prst="roundRect">
            <a:avLst/>
          </a:prstGeom>
          <a:solidFill>
            <a:srgbClr val="FFF2CC"/>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Feed</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82" name="直線單箭頭接點 81">
            <a:extLst>
              <a:ext uri="{FF2B5EF4-FFF2-40B4-BE49-F238E27FC236}">
                <a16:creationId xmlns:a16="http://schemas.microsoft.com/office/drawing/2014/main" id="{82A4D0A8-3903-06A9-F96A-96949AB03D4B}"/>
              </a:ext>
            </a:extLst>
          </p:cNvPr>
          <p:cNvCxnSpPr>
            <a:cxnSpLocks/>
          </p:cNvCxnSpPr>
          <p:nvPr/>
        </p:nvCxnSpPr>
        <p:spPr>
          <a:xfrm flipV="1">
            <a:off x="6694412" y="4008160"/>
            <a:ext cx="0" cy="26376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1" name="矩形: 圓角 90">
            <a:extLst>
              <a:ext uri="{FF2B5EF4-FFF2-40B4-BE49-F238E27FC236}">
                <a16:creationId xmlns:a16="http://schemas.microsoft.com/office/drawing/2014/main" id="{DD8686F7-DBF0-01E7-115E-BC754D61A6BA}"/>
              </a:ext>
            </a:extLst>
          </p:cNvPr>
          <p:cNvSpPr/>
          <p:nvPr/>
        </p:nvSpPr>
        <p:spPr>
          <a:xfrm>
            <a:off x="6145003" y="2182711"/>
            <a:ext cx="1098818" cy="321872"/>
          </a:xfrm>
          <a:prstGeom prst="roundRect">
            <a:avLst/>
          </a:prstGeom>
          <a:solidFill>
            <a:srgbClr val="FFF2CC"/>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Feed</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0" name="矩形: 圓角 99">
            <a:extLst>
              <a:ext uri="{FF2B5EF4-FFF2-40B4-BE49-F238E27FC236}">
                <a16:creationId xmlns:a16="http://schemas.microsoft.com/office/drawing/2014/main" id="{DD666FA2-9CCF-F6F3-8E05-BC5275E9C6F1}"/>
              </a:ext>
            </a:extLst>
          </p:cNvPr>
          <p:cNvSpPr/>
          <p:nvPr/>
        </p:nvSpPr>
        <p:spPr>
          <a:xfrm>
            <a:off x="6551210" y="2797377"/>
            <a:ext cx="286405" cy="539018"/>
          </a:xfrm>
          <a:prstGeom prst="roundRect">
            <a:avLst/>
          </a:prstGeom>
          <a:solidFill>
            <a:schemeClr val="accent5">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02" name="直線單箭頭接點 101">
            <a:extLst>
              <a:ext uri="{FF2B5EF4-FFF2-40B4-BE49-F238E27FC236}">
                <a16:creationId xmlns:a16="http://schemas.microsoft.com/office/drawing/2014/main" id="{0BF472B5-34FA-0A4D-FE5C-6DDE7A3DD30C}"/>
              </a:ext>
            </a:extLst>
          </p:cNvPr>
          <p:cNvCxnSpPr>
            <a:cxnSpLocks/>
          </p:cNvCxnSpPr>
          <p:nvPr/>
        </p:nvCxnSpPr>
        <p:spPr>
          <a:xfrm flipV="1">
            <a:off x="6694412" y="3370327"/>
            <a:ext cx="0" cy="26376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直線單箭頭接點 132">
            <a:extLst>
              <a:ext uri="{FF2B5EF4-FFF2-40B4-BE49-F238E27FC236}">
                <a16:creationId xmlns:a16="http://schemas.microsoft.com/office/drawing/2014/main" id="{F354F7AF-DDB5-9ED3-3DB2-6EBF8C7F8A07}"/>
              </a:ext>
            </a:extLst>
          </p:cNvPr>
          <p:cNvCxnSpPr>
            <a:cxnSpLocks/>
          </p:cNvCxnSpPr>
          <p:nvPr/>
        </p:nvCxnSpPr>
        <p:spPr>
          <a:xfrm flipV="1">
            <a:off x="6694412" y="2533611"/>
            <a:ext cx="0" cy="26376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直線單箭頭接點 133">
            <a:extLst>
              <a:ext uri="{FF2B5EF4-FFF2-40B4-BE49-F238E27FC236}">
                <a16:creationId xmlns:a16="http://schemas.microsoft.com/office/drawing/2014/main" id="{886103F5-4C25-F808-289C-E742E43387C2}"/>
              </a:ext>
            </a:extLst>
          </p:cNvPr>
          <p:cNvCxnSpPr>
            <a:cxnSpLocks/>
          </p:cNvCxnSpPr>
          <p:nvPr/>
        </p:nvCxnSpPr>
        <p:spPr>
          <a:xfrm flipV="1">
            <a:off x="6694412" y="1920129"/>
            <a:ext cx="0" cy="26376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0" name="文字方塊 139">
            <a:extLst>
              <a:ext uri="{FF2B5EF4-FFF2-40B4-BE49-F238E27FC236}">
                <a16:creationId xmlns:a16="http://schemas.microsoft.com/office/drawing/2014/main" id="{2B1A7A45-452A-8E86-3C8F-C96448F66DCF}"/>
              </a:ext>
            </a:extLst>
          </p:cNvPr>
          <p:cNvSpPr txBox="1"/>
          <p:nvPr/>
        </p:nvSpPr>
        <p:spPr>
          <a:xfrm>
            <a:off x="5953249" y="5151507"/>
            <a:ext cx="1613509" cy="461665"/>
          </a:xfrm>
          <a:prstGeom prst="rect">
            <a:avLst/>
          </a:prstGeom>
          <a:noFill/>
        </p:spPr>
        <p:txBody>
          <a:bodyPr wrap="square" rtlCol="0">
            <a:spAutoFit/>
          </a:bodyPr>
          <a:lstStyle/>
          <a:p>
            <a:pPr algn="ctr"/>
            <a:r>
              <a:rPr lang="en-US" altLang="zh-TW" sz="2400" dirty="0"/>
              <a:t>Attention</a:t>
            </a:r>
            <a:endParaRPr lang="zh-TW" altLang="en-US" sz="2400" dirty="0"/>
          </a:p>
        </p:txBody>
      </p:sp>
      <p:sp>
        <p:nvSpPr>
          <p:cNvPr id="141" name="文字方塊 140">
            <a:extLst>
              <a:ext uri="{FF2B5EF4-FFF2-40B4-BE49-F238E27FC236}">
                <a16:creationId xmlns:a16="http://schemas.microsoft.com/office/drawing/2014/main" id="{5572762D-017C-DDB1-604D-CB3D3C837A28}"/>
              </a:ext>
            </a:extLst>
          </p:cNvPr>
          <p:cNvSpPr txBox="1"/>
          <p:nvPr/>
        </p:nvSpPr>
        <p:spPr>
          <a:xfrm rot="5400000">
            <a:off x="6557042" y="4843877"/>
            <a:ext cx="450001" cy="461665"/>
          </a:xfrm>
          <a:prstGeom prst="rect">
            <a:avLst/>
          </a:prstGeom>
          <a:noFill/>
        </p:spPr>
        <p:txBody>
          <a:bodyPr wrap="square" rtlCol="0">
            <a:spAutoFit/>
          </a:bodyPr>
          <a:lstStyle/>
          <a:p>
            <a:r>
              <a:rPr lang="en-US" altLang="zh-TW" sz="2400" dirty="0"/>
              <a:t>…</a:t>
            </a:r>
            <a:endParaRPr lang="zh-TW" altLang="en-US" sz="2400" dirty="0"/>
          </a:p>
        </p:txBody>
      </p:sp>
      <p:sp>
        <p:nvSpPr>
          <p:cNvPr id="142" name="左大括弧 141">
            <a:extLst>
              <a:ext uri="{FF2B5EF4-FFF2-40B4-BE49-F238E27FC236}">
                <a16:creationId xmlns:a16="http://schemas.microsoft.com/office/drawing/2014/main" id="{A0FA865F-B846-DCB8-AE5F-79514FCCA480}"/>
              </a:ext>
            </a:extLst>
          </p:cNvPr>
          <p:cNvSpPr/>
          <p:nvPr/>
        </p:nvSpPr>
        <p:spPr>
          <a:xfrm>
            <a:off x="5237098" y="1014961"/>
            <a:ext cx="764701" cy="5423939"/>
          </a:xfrm>
          <a:prstGeom prst="leftBrace">
            <a:avLst>
              <a:gd name="adj1" fmla="val 73904"/>
              <a:gd name="adj2" fmla="val 68816"/>
            </a:avLst>
          </a:prstGeom>
          <a:ln w="381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a:p>
        </p:txBody>
      </p:sp>
      <p:sp>
        <p:nvSpPr>
          <p:cNvPr id="143" name="矩形: 圓角 142">
            <a:extLst>
              <a:ext uri="{FF2B5EF4-FFF2-40B4-BE49-F238E27FC236}">
                <a16:creationId xmlns:a16="http://schemas.microsoft.com/office/drawing/2014/main" id="{3FB77FA5-7F36-3E40-FA80-D7066B8D0E4F}"/>
              </a:ext>
            </a:extLst>
          </p:cNvPr>
          <p:cNvSpPr/>
          <p:nvPr/>
        </p:nvSpPr>
        <p:spPr>
          <a:xfrm>
            <a:off x="6571046" y="5873193"/>
            <a:ext cx="286405" cy="539018"/>
          </a:xfrm>
          <a:prstGeom prst="roundRect">
            <a:avLst/>
          </a:prstGeom>
          <a:solidFill>
            <a:schemeClr val="accent2">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44" name="直線單箭頭接點 143">
            <a:extLst>
              <a:ext uri="{FF2B5EF4-FFF2-40B4-BE49-F238E27FC236}">
                <a16:creationId xmlns:a16="http://schemas.microsoft.com/office/drawing/2014/main" id="{3F7C169D-E440-25DA-D830-0CB61135F9FD}"/>
              </a:ext>
            </a:extLst>
          </p:cNvPr>
          <p:cNvCxnSpPr>
            <a:cxnSpLocks/>
          </p:cNvCxnSpPr>
          <p:nvPr/>
        </p:nvCxnSpPr>
        <p:spPr>
          <a:xfrm flipV="1">
            <a:off x="6714248" y="5609427"/>
            <a:ext cx="0" cy="26376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5" name="矩形: 圓角 144">
            <a:extLst>
              <a:ext uri="{FF2B5EF4-FFF2-40B4-BE49-F238E27FC236}">
                <a16:creationId xmlns:a16="http://schemas.microsoft.com/office/drawing/2014/main" id="{0EDEAAC7-F7C9-F6D3-6C67-9100847A9120}"/>
              </a:ext>
            </a:extLst>
          </p:cNvPr>
          <p:cNvSpPr/>
          <p:nvPr/>
        </p:nvSpPr>
        <p:spPr>
          <a:xfrm>
            <a:off x="6006620" y="2062067"/>
            <a:ext cx="1316380" cy="53901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cxnSp>
        <p:nvCxnSpPr>
          <p:cNvPr id="146" name="直線單箭頭接點 145">
            <a:extLst>
              <a:ext uri="{FF2B5EF4-FFF2-40B4-BE49-F238E27FC236}">
                <a16:creationId xmlns:a16="http://schemas.microsoft.com/office/drawing/2014/main" id="{C896AA86-FBDC-A9C8-3D83-7AE5E5AE2F46}"/>
              </a:ext>
            </a:extLst>
          </p:cNvPr>
          <p:cNvCxnSpPr>
            <a:cxnSpLocks/>
          </p:cNvCxnSpPr>
          <p:nvPr/>
        </p:nvCxnSpPr>
        <p:spPr>
          <a:xfrm flipH="1">
            <a:off x="7463052" y="2305891"/>
            <a:ext cx="995148"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7" name="文字方塊 146">
            <a:extLst>
              <a:ext uri="{FF2B5EF4-FFF2-40B4-BE49-F238E27FC236}">
                <a16:creationId xmlns:a16="http://schemas.microsoft.com/office/drawing/2014/main" id="{5F7BFDFD-CFF2-C910-C768-D0D95BFC3BE3}"/>
              </a:ext>
            </a:extLst>
          </p:cNvPr>
          <p:cNvSpPr txBox="1"/>
          <p:nvPr/>
        </p:nvSpPr>
        <p:spPr>
          <a:xfrm>
            <a:off x="8496300" y="2081117"/>
            <a:ext cx="1563068" cy="461665"/>
          </a:xfrm>
          <a:prstGeom prst="rect">
            <a:avLst/>
          </a:prstGeom>
          <a:noFill/>
        </p:spPr>
        <p:txBody>
          <a:bodyPr wrap="square" rtlCol="0">
            <a:spAutoFit/>
          </a:bodyPr>
          <a:lstStyle/>
          <a:p>
            <a:r>
              <a:rPr lang="zh-TW" altLang="en-US" sz="2400" dirty="0">
                <a:solidFill>
                  <a:srgbClr val="FF0000"/>
                </a:solidFill>
                <a:latin typeface="微軟正黑體" panose="020B0604030504040204" pitchFamily="34" charset="-120"/>
                <a:ea typeface="微軟正黑體" panose="020B0604030504040204" pitchFamily="34" charset="-120"/>
              </a:rPr>
              <a:t>只改這裡</a:t>
            </a:r>
          </a:p>
        </p:txBody>
      </p:sp>
      <p:sp>
        <p:nvSpPr>
          <p:cNvPr id="149" name="文字方塊 148">
            <a:extLst>
              <a:ext uri="{FF2B5EF4-FFF2-40B4-BE49-F238E27FC236}">
                <a16:creationId xmlns:a16="http://schemas.microsoft.com/office/drawing/2014/main" id="{B3AD7ECC-DF35-6D51-39E2-1BFB4BA35DF6}"/>
              </a:ext>
            </a:extLst>
          </p:cNvPr>
          <p:cNvSpPr txBox="1"/>
          <p:nvPr/>
        </p:nvSpPr>
        <p:spPr>
          <a:xfrm>
            <a:off x="5741125" y="6446423"/>
            <a:ext cx="6450873" cy="369332"/>
          </a:xfrm>
          <a:prstGeom prst="rect">
            <a:avLst/>
          </a:prstGeom>
          <a:noFill/>
        </p:spPr>
        <p:txBody>
          <a:bodyPr wrap="square" rtlCol="0">
            <a:spAutoFit/>
          </a:bodyPr>
          <a:lstStyle/>
          <a:p>
            <a:pPr algn="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為了簡化說明，此處不畫出 </a:t>
            </a:r>
            <a:r>
              <a:rPr lang="en-US" altLang="zh-TW" dirty="0">
                <a:latin typeface="微軟正黑體" panose="020B0604030504040204" pitchFamily="34" charset="-120"/>
                <a:ea typeface="微軟正黑體" panose="020B0604030504040204" pitchFamily="34" charset="-120"/>
              </a:rPr>
              <a:t>skip connection)</a:t>
            </a:r>
            <a:endParaRPr lang="zh-TW" altLang="en-US" dirty="0">
              <a:latin typeface="微軟正黑體" panose="020B0604030504040204" pitchFamily="34" charset="-120"/>
              <a:ea typeface="微軟正黑體" panose="020B0604030504040204" pitchFamily="34" charset="-120"/>
            </a:endParaRPr>
          </a:p>
        </p:txBody>
      </p:sp>
      <p:sp>
        <p:nvSpPr>
          <p:cNvPr id="150" name="矩形: 圓角 149">
            <a:extLst>
              <a:ext uri="{FF2B5EF4-FFF2-40B4-BE49-F238E27FC236}">
                <a16:creationId xmlns:a16="http://schemas.microsoft.com/office/drawing/2014/main" id="{2090134E-7EF0-293B-B718-1984BA1F07FB}"/>
              </a:ext>
            </a:extLst>
          </p:cNvPr>
          <p:cNvSpPr/>
          <p:nvPr/>
        </p:nvSpPr>
        <p:spPr>
          <a:xfrm>
            <a:off x="6543599" y="1017971"/>
            <a:ext cx="286405" cy="562589"/>
          </a:xfrm>
          <a:prstGeom prst="roundRect">
            <a:avLst/>
          </a:prstGeom>
          <a:solidFill>
            <a:schemeClr val="tx2">
              <a:lumMod val="10000"/>
              <a:lumOff val="9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1" name="矩形: 圓角 150">
            <a:extLst>
              <a:ext uri="{FF2B5EF4-FFF2-40B4-BE49-F238E27FC236}">
                <a16:creationId xmlns:a16="http://schemas.microsoft.com/office/drawing/2014/main" id="{AB3F34BC-DA88-D216-1DDB-84ADD91C8699}"/>
              </a:ext>
            </a:extLst>
          </p:cNvPr>
          <p:cNvSpPr/>
          <p:nvPr/>
        </p:nvSpPr>
        <p:spPr>
          <a:xfrm>
            <a:off x="688356" y="6338910"/>
            <a:ext cx="2825692" cy="369332"/>
          </a:xfrm>
          <a:prstGeom prst="roundRect">
            <a:avLst/>
          </a:prstGeom>
          <a:noFill/>
          <a:ln w="57150">
            <a:solidFill>
              <a:schemeClr val="tx2">
                <a:lumMod val="50000"/>
                <a:lumOff val="5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152" name="文字方塊 151">
                <a:extLst>
                  <a:ext uri="{FF2B5EF4-FFF2-40B4-BE49-F238E27FC236}">
                    <a16:creationId xmlns:a16="http://schemas.microsoft.com/office/drawing/2014/main" id="{AC09E44D-2FC6-77CD-BAF0-95912C0E0DAC}"/>
                  </a:ext>
                </a:extLst>
              </p:cNvPr>
              <p:cNvSpPr txBox="1"/>
              <p:nvPr/>
            </p:nvSpPr>
            <p:spPr>
              <a:xfrm>
                <a:off x="6926222" y="2855888"/>
                <a:ext cx="43969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𝒌</m:t>
                          </m:r>
                        </m:e>
                        <m:sup>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52" name="文字方塊 151">
                <a:extLst>
                  <a:ext uri="{FF2B5EF4-FFF2-40B4-BE49-F238E27FC236}">
                    <a16:creationId xmlns:a16="http://schemas.microsoft.com/office/drawing/2014/main" id="{AC09E44D-2FC6-77CD-BAF0-95912C0E0DAC}"/>
                  </a:ext>
                </a:extLst>
              </p:cNvPr>
              <p:cNvSpPr txBox="1">
                <a:spLocks noRot="1" noChangeAspect="1" noMove="1" noResize="1" noEditPoints="1" noAdjustHandles="1" noChangeArrowheads="1" noChangeShapeType="1" noTextEdit="1"/>
              </p:cNvSpPr>
              <p:nvPr/>
            </p:nvSpPr>
            <p:spPr>
              <a:xfrm>
                <a:off x="6926222" y="2855888"/>
                <a:ext cx="439697" cy="430887"/>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3" name="文字方塊 152">
                <a:extLst>
                  <a:ext uri="{FF2B5EF4-FFF2-40B4-BE49-F238E27FC236}">
                    <a16:creationId xmlns:a16="http://schemas.microsoft.com/office/drawing/2014/main" id="{58EACF45-2AA6-003F-20EA-AE6654FFF79A}"/>
                  </a:ext>
                </a:extLst>
              </p:cNvPr>
              <p:cNvSpPr txBox="1"/>
              <p:nvPr/>
            </p:nvSpPr>
            <p:spPr>
              <a:xfrm>
                <a:off x="6709600" y="192496"/>
                <a:ext cx="817653"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𝒗</m:t>
                          </m:r>
                        </m:e>
                        <m:sup>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oMath>
                  </m:oMathPara>
                </a14:m>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xmlns="">
          <p:sp>
            <p:nvSpPr>
              <p:cNvPr id="153" name="文字方塊 152">
                <a:extLst>
                  <a:ext uri="{FF2B5EF4-FFF2-40B4-BE49-F238E27FC236}">
                    <a16:creationId xmlns:a16="http://schemas.microsoft.com/office/drawing/2014/main" id="{58EACF45-2AA6-003F-20EA-AE6654FFF79A}"/>
                  </a:ext>
                </a:extLst>
              </p:cNvPr>
              <p:cNvSpPr txBox="1">
                <a:spLocks noRot="1" noChangeAspect="1" noMove="1" noResize="1" noEditPoints="1" noAdjustHandles="1" noChangeArrowheads="1" noChangeShapeType="1" noTextEdit="1"/>
              </p:cNvSpPr>
              <p:nvPr/>
            </p:nvSpPr>
            <p:spPr>
              <a:xfrm>
                <a:off x="6709600" y="192496"/>
                <a:ext cx="817653" cy="430887"/>
              </a:xfrm>
              <a:prstGeom prst="rect">
                <a:avLst/>
              </a:prstGeom>
              <a:blipFill>
                <a:blip r:embed="rId4"/>
                <a:stretch>
                  <a:fillRect/>
                </a:stretch>
              </a:blipFill>
            </p:spPr>
            <p:txBody>
              <a:bodyPr/>
              <a:lstStyle/>
              <a:p>
                <a:r>
                  <a:rPr lang="zh-TW" altLang="en-US">
                    <a:noFill/>
                  </a:rPr>
                  <a:t> </a:t>
                </a:r>
              </a:p>
            </p:txBody>
          </p:sp>
        </mc:Fallback>
      </mc:AlternateContent>
      <p:sp>
        <p:nvSpPr>
          <p:cNvPr id="154" name="矩形: 圓角 153">
            <a:extLst>
              <a:ext uri="{FF2B5EF4-FFF2-40B4-BE49-F238E27FC236}">
                <a16:creationId xmlns:a16="http://schemas.microsoft.com/office/drawing/2014/main" id="{A4E64B08-04CF-FC68-1AE8-FA04A26235C1}"/>
              </a:ext>
            </a:extLst>
          </p:cNvPr>
          <p:cNvSpPr/>
          <p:nvPr/>
        </p:nvSpPr>
        <p:spPr>
          <a:xfrm>
            <a:off x="6543404" y="145456"/>
            <a:ext cx="286404" cy="590023"/>
          </a:xfrm>
          <a:prstGeom prst="roundRect">
            <a:avLst/>
          </a:prstGeom>
          <a:solidFill>
            <a:schemeClr val="accent6">
              <a:lumMod val="20000"/>
              <a:lumOff val="80000"/>
            </a:scheme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181" name="文字方塊 180">
                <a:extLst>
                  <a:ext uri="{FF2B5EF4-FFF2-40B4-BE49-F238E27FC236}">
                    <a16:creationId xmlns:a16="http://schemas.microsoft.com/office/drawing/2014/main" id="{C151ACDD-D960-14BE-FAB5-B489B52D62EF}"/>
                  </a:ext>
                </a:extLst>
              </p:cNvPr>
              <p:cNvSpPr txBox="1"/>
              <p:nvPr/>
            </p:nvSpPr>
            <p:spPr>
              <a:xfrm>
                <a:off x="8568865" y="2519228"/>
                <a:ext cx="6138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TW"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𝑊</m:t>
                      </m:r>
                    </m:oMath>
                  </m:oMathPara>
                </a14:m>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81" name="文字方塊 180">
                <a:extLst>
                  <a:ext uri="{FF2B5EF4-FFF2-40B4-BE49-F238E27FC236}">
                    <a16:creationId xmlns:a16="http://schemas.microsoft.com/office/drawing/2014/main" id="{C151ACDD-D960-14BE-FAB5-B489B52D62EF}"/>
                  </a:ext>
                </a:extLst>
              </p:cNvPr>
              <p:cNvSpPr txBox="1">
                <a:spLocks noRot="1" noChangeAspect="1" noMove="1" noResize="1" noEditPoints="1" noAdjustHandles="1" noChangeArrowheads="1" noChangeShapeType="1" noTextEdit="1"/>
              </p:cNvSpPr>
              <p:nvPr/>
            </p:nvSpPr>
            <p:spPr>
              <a:xfrm>
                <a:off x="8568865" y="2519228"/>
                <a:ext cx="613886" cy="523220"/>
              </a:xfrm>
              <a:prstGeom prst="rect">
                <a:avLst/>
              </a:prstGeom>
              <a:blipFill>
                <a:blip r:embed="rId5"/>
                <a:stretch>
                  <a:fillRect/>
                </a:stretch>
              </a:blipFill>
            </p:spPr>
            <p:txBody>
              <a:bodyPr/>
              <a:lstStyle/>
              <a:p>
                <a:r>
                  <a:rPr lang="zh-TW" altLang="en-US">
                    <a:noFill/>
                  </a:rPr>
                  <a:t> </a:t>
                </a:r>
              </a:p>
            </p:txBody>
          </p:sp>
        </mc:Fallback>
      </mc:AlternateContent>
      <p:cxnSp>
        <p:nvCxnSpPr>
          <p:cNvPr id="183" name="直線單箭頭接點 182">
            <a:extLst>
              <a:ext uri="{FF2B5EF4-FFF2-40B4-BE49-F238E27FC236}">
                <a16:creationId xmlns:a16="http://schemas.microsoft.com/office/drawing/2014/main" id="{1EB5AECA-2C22-04E9-DDAF-A0A153AD6B93}"/>
              </a:ext>
            </a:extLst>
          </p:cNvPr>
          <p:cNvCxnSpPr>
            <a:stCxn id="181" idx="3"/>
          </p:cNvCxnSpPr>
          <p:nvPr/>
        </p:nvCxnSpPr>
        <p:spPr>
          <a:xfrm>
            <a:off x="9182751" y="2780838"/>
            <a:ext cx="38034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4" name="文字方塊 183">
                <a:extLst>
                  <a:ext uri="{FF2B5EF4-FFF2-40B4-BE49-F238E27FC236}">
                    <a16:creationId xmlns:a16="http://schemas.microsoft.com/office/drawing/2014/main" id="{4BDFAA0E-3977-B22D-9342-1536205643D9}"/>
                  </a:ext>
                </a:extLst>
              </p:cNvPr>
              <p:cNvSpPr txBox="1"/>
              <p:nvPr/>
            </p:nvSpPr>
            <p:spPr>
              <a:xfrm>
                <a:off x="9576847" y="2517304"/>
                <a:ext cx="749372" cy="539315"/>
              </a:xfrm>
              <a:prstGeom prst="rect">
                <a:avLst/>
              </a:prstGeom>
              <a:noFill/>
            </p:spPr>
            <p:txBody>
              <a:bodyPr wrap="none" rtlCol="0">
                <a:spAutoFit/>
              </a:bodyPr>
              <a:lstStyle/>
              <a:p>
                <a:pPr lvl="0">
                  <a:defRPr/>
                </a:pPr>
                <a14:m>
                  <m:oMathPara xmlns:m="http://schemas.openxmlformats.org/officeDocument/2006/math">
                    <m:oMathParaPr>
                      <m:jc m:val="centerGroup"/>
                    </m:oMathParaPr>
                    <m:oMath xmlns:m="http://schemas.openxmlformats.org/officeDocument/2006/math">
                      <m:sSup>
                        <m:sSupPr>
                          <m:ctrlPr>
                            <a:rPr kumimoji="0" lang="en-US" altLang="zh-TW" sz="2800" b="0" i="1" u="none" strike="noStrike" kern="1200" cap="none" spc="0" normalizeH="0" baseline="0" noProof="0" smtClean="0">
                              <a:ln>
                                <a:noFill/>
                              </a:ln>
                              <a:solidFill>
                                <a:prstClr val="black"/>
                              </a:solidFill>
                              <a:effectLst/>
                              <a:uLnTx/>
                              <a:uFillTx/>
                              <a:latin typeface="Cambria Math" panose="02040503050406030204" pitchFamily="18" charset="0"/>
                              <a:ea typeface="新細明體" panose="02020500000000000000" pitchFamily="18" charset="-120"/>
                              <a:cs typeface="+mn-cs"/>
                            </a:rPr>
                          </m:ctrlPr>
                        </m:sSupPr>
                        <m:e>
                          <m:r>
                            <a:rPr lang="en-US" altLang="zh-TW" sz="2800" i="1">
                              <a:solidFill>
                                <a:prstClr val="black"/>
                              </a:solidFill>
                              <a:latin typeface="Cambria Math" panose="02040503050406030204" pitchFamily="18" charset="0"/>
                            </a:rPr>
                            <m:t>𝑊</m:t>
                          </m:r>
                        </m:e>
                        <m:sup>
                          <m:r>
                            <a:rPr lang="zh-TW" altLang="en-US" sz="2800" i="1">
                              <a:solidFill>
                                <a:prstClr val="black"/>
                              </a:solidFill>
                              <a:latin typeface="Cambria Math" panose="02040503050406030204" pitchFamily="18" charset="0"/>
                              <a:ea typeface="新細明體" panose="02020500000000000000" pitchFamily="18" charset="-120"/>
                            </a:rPr>
                            <m:t>∗</m:t>
                          </m:r>
                        </m:sup>
                      </m:sSup>
                    </m:oMath>
                  </m:oMathPara>
                </a14:m>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84" name="文字方塊 183">
                <a:extLst>
                  <a:ext uri="{FF2B5EF4-FFF2-40B4-BE49-F238E27FC236}">
                    <a16:creationId xmlns:a16="http://schemas.microsoft.com/office/drawing/2014/main" id="{4BDFAA0E-3977-B22D-9342-1536205643D9}"/>
                  </a:ext>
                </a:extLst>
              </p:cNvPr>
              <p:cNvSpPr txBox="1">
                <a:spLocks noRot="1" noChangeAspect="1" noMove="1" noResize="1" noEditPoints="1" noAdjustHandles="1" noChangeArrowheads="1" noChangeShapeType="1" noTextEdit="1"/>
              </p:cNvSpPr>
              <p:nvPr/>
            </p:nvSpPr>
            <p:spPr>
              <a:xfrm>
                <a:off x="9576847" y="2517304"/>
                <a:ext cx="749372" cy="539315"/>
              </a:xfrm>
              <a:prstGeom prst="rect">
                <a:avLst/>
              </a:prstGeom>
              <a:blipFill>
                <a:blip r:embed="rId6"/>
                <a:stretch>
                  <a:fillRect/>
                </a:stretch>
              </a:blipFill>
            </p:spPr>
            <p:txBody>
              <a:bodyPr/>
              <a:lstStyle/>
              <a:p>
                <a:r>
                  <a:rPr lang="zh-TW" altLang="en-US">
                    <a:noFill/>
                  </a:rPr>
                  <a:t> </a:t>
                </a:r>
              </a:p>
            </p:txBody>
          </p:sp>
        </mc:Fallback>
      </mc:AlternateContent>
      <p:cxnSp>
        <p:nvCxnSpPr>
          <p:cNvPr id="185" name="直線單箭頭接點 184">
            <a:extLst>
              <a:ext uri="{FF2B5EF4-FFF2-40B4-BE49-F238E27FC236}">
                <a16:creationId xmlns:a16="http://schemas.microsoft.com/office/drawing/2014/main" id="{4305E4C8-1ED5-AC89-4EC2-0510962414CA}"/>
              </a:ext>
            </a:extLst>
          </p:cNvPr>
          <p:cNvCxnSpPr>
            <a:cxnSpLocks/>
          </p:cNvCxnSpPr>
          <p:nvPr/>
        </p:nvCxnSpPr>
        <p:spPr>
          <a:xfrm flipV="1">
            <a:off x="6400040" y="650713"/>
            <a:ext cx="0" cy="481828"/>
          </a:xfrm>
          <a:prstGeom prst="straightConnector1">
            <a:avLst/>
          </a:prstGeom>
          <a:ln w="38100">
            <a:solidFill>
              <a:schemeClr val="tx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87" name="文字方塊 186">
            <a:extLst>
              <a:ext uri="{FF2B5EF4-FFF2-40B4-BE49-F238E27FC236}">
                <a16:creationId xmlns:a16="http://schemas.microsoft.com/office/drawing/2014/main" id="{61C1AC10-1416-6312-E2E7-D6AECB565DE3}"/>
              </a:ext>
            </a:extLst>
          </p:cNvPr>
          <p:cNvSpPr txBox="1"/>
          <p:nvPr/>
        </p:nvSpPr>
        <p:spPr>
          <a:xfrm>
            <a:off x="7960626" y="4085541"/>
            <a:ext cx="3805289"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這樣只考慮 </a:t>
            </a:r>
            <a:r>
              <a:rPr lang="en-US" altLang="zh-TW" sz="2400" dirty="0">
                <a:latin typeface="微軟正黑體" panose="020B0604030504040204" pitchFamily="34" charset="-120"/>
                <a:ea typeface="微軟正黑體" panose="020B0604030504040204" pitchFamily="34" charset="-120"/>
              </a:rPr>
              <a:t>Reliability</a:t>
            </a:r>
            <a:r>
              <a:rPr lang="zh-TW" altLang="en-US" sz="24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 </a:t>
            </a:r>
          </a:p>
          <a:p>
            <a:r>
              <a:rPr lang="zh-TW" altLang="en-US" sz="2400" dirty="0">
                <a:latin typeface="微軟正黑體" panose="020B0604030504040204" pitchFamily="34" charset="-120"/>
                <a:ea typeface="微軟正黑體" panose="020B0604030504040204" pitchFamily="34" charset="-120"/>
              </a:rPr>
              <a:t>沒有考慮 </a:t>
            </a:r>
            <a:r>
              <a:rPr lang="en-US" altLang="zh-TW" sz="2400" dirty="0">
                <a:latin typeface="微軟正黑體" panose="020B0604030504040204" pitchFamily="34" charset="-120"/>
                <a:ea typeface="微軟正黑體" panose="020B0604030504040204" pitchFamily="34" charset="-120"/>
              </a:rPr>
              <a:t>Locality</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466189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7" grpId="0"/>
      <p:bldP spid="151" grpId="0" animBg="1"/>
      <p:bldP spid="152" grpId="0"/>
      <p:bldP spid="153" grpId="0"/>
      <p:bldP spid="154" grpId="0" animBg="1"/>
      <p:bldP spid="181" grpId="0"/>
      <p:bldP spid="184" grpId="0"/>
      <p:bldP spid="18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E8FF4EA-0535-277B-1268-BC9C3CAC5D7C}"/>
              </a:ext>
            </a:extLst>
          </p:cNvPr>
          <p:cNvGrpSpPr/>
          <p:nvPr/>
        </p:nvGrpSpPr>
        <p:grpSpPr>
          <a:xfrm>
            <a:off x="4304715" y="293475"/>
            <a:ext cx="3326291" cy="3051506"/>
            <a:chOff x="4304715" y="293475"/>
            <a:chExt cx="3326291" cy="3051506"/>
          </a:xfrm>
        </p:grpSpPr>
        <p:grpSp>
          <p:nvGrpSpPr>
            <p:cNvPr id="27" name="群組 26">
              <a:extLst>
                <a:ext uri="{FF2B5EF4-FFF2-40B4-BE49-F238E27FC236}">
                  <a16:creationId xmlns:a16="http://schemas.microsoft.com/office/drawing/2014/main" id="{BF89719F-4A20-C3F5-C593-346F895F521C}"/>
                </a:ext>
              </a:extLst>
            </p:cNvPr>
            <p:cNvGrpSpPr/>
            <p:nvPr/>
          </p:nvGrpSpPr>
          <p:grpSpPr>
            <a:xfrm>
              <a:off x="5111006" y="2717821"/>
              <a:ext cx="2520000" cy="523220"/>
              <a:chOff x="1141711" y="4447703"/>
              <a:chExt cx="2520000" cy="523220"/>
            </a:xfrm>
          </p:grpSpPr>
          <p:sp>
            <p:nvSpPr>
              <p:cNvPr id="28" name="矩形: 圓角 27">
                <a:extLst>
                  <a:ext uri="{FF2B5EF4-FFF2-40B4-BE49-F238E27FC236}">
                    <a16:creationId xmlns:a16="http://schemas.microsoft.com/office/drawing/2014/main" id="{12FC1C9D-4078-0A93-4907-73B91F6D25F7}"/>
                  </a:ext>
                </a:extLst>
              </p:cNvPr>
              <p:cNvSpPr/>
              <p:nvPr/>
            </p:nvSpPr>
            <p:spPr>
              <a:xfrm rot="5400000">
                <a:off x="2240774" y="3529788"/>
                <a:ext cx="321873" cy="2520000"/>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 name="橢圓 28">
                <a:extLst>
                  <a:ext uri="{FF2B5EF4-FFF2-40B4-BE49-F238E27FC236}">
                    <a16:creationId xmlns:a16="http://schemas.microsoft.com/office/drawing/2014/main" id="{2BAB5A90-6344-97C8-0C58-707DFE054239}"/>
                  </a:ext>
                </a:extLst>
              </p:cNvPr>
              <p:cNvSpPr/>
              <p:nvPr/>
            </p:nvSpPr>
            <p:spPr>
              <a:xfrm>
                <a:off x="1293495" y="468807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橢圓 29">
                <a:extLst>
                  <a:ext uri="{FF2B5EF4-FFF2-40B4-BE49-F238E27FC236}">
                    <a16:creationId xmlns:a16="http://schemas.microsoft.com/office/drawing/2014/main" id="{34F23BB1-5648-7F2A-69C3-7A550E06CF06}"/>
                  </a:ext>
                </a:extLst>
              </p:cNvPr>
              <p:cNvSpPr/>
              <p:nvPr/>
            </p:nvSpPr>
            <p:spPr>
              <a:xfrm>
                <a:off x="1858517"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橢圓 30">
                <a:extLst>
                  <a:ext uri="{FF2B5EF4-FFF2-40B4-BE49-F238E27FC236}">
                    <a16:creationId xmlns:a16="http://schemas.microsoft.com/office/drawing/2014/main" id="{DC05558A-EECB-0EA3-1B9E-16AE20B773DF}"/>
                  </a:ext>
                </a:extLst>
              </p:cNvPr>
              <p:cNvSpPr/>
              <p:nvPr/>
            </p:nvSpPr>
            <p:spPr>
              <a:xfrm>
                <a:off x="2396122"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橢圓 31">
                <a:extLst>
                  <a:ext uri="{FF2B5EF4-FFF2-40B4-BE49-F238E27FC236}">
                    <a16:creationId xmlns:a16="http://schemas.microsoft.com/office/drawing/2014/main" id="{118F41AB-BA9E-0DFA-C96D-A2D2E8811A18}"/>
                  </a:ext>
                </a:extLst>
              </p:cNvPr>
              <p:cNvSpPr/>
              <p:nvPr/>
            </p:nvSpPr>
            <p:spPr>
              <a:xfrm>
                <a:off x="3320111"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文字方塊 32">
                <a:extLst>
                  <a:ext uri="{FF2B5EF4-FFF2-40B4-BE49-F238E27FC236}">
                    <a16:creationId xmlns:a16="http://schemas.microsoft.com/office/drawing/2014/main" id="{22B7C1BA-1D00-9F22-25E5-553AD6A4AC4F}"/>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34" name="群組 33">
              <a:extLst>
                <a:ext uri="{FF2B5EF4-FFF2-40B4-BE49-F238E27FC236}">
                  <a16:creationId xmlns:a16="http://schemas.microsoft.com/office/drawing/2014/main" id="{8A87EDD2-D3CC-E1F9-527B-312D031E2D7B}"/>
                </a:ext>
              </a:extLst>
            </p:cNvPr>
            <p:cNvGrpSpPr/>
            <p:nvPr/>
          </p:nvGrpSpPr>
          <p:grpSpPr>
            <a:xfrm>
              <a:off x="5105417" y="293475"/>
              <a:ext cx="2520000" cy="523220"/>
              <a:chOff x="1141711" y="4447703"/>
              <a:chExt cx="2520000" cy="523220"/>
            </a:xfrm>
          </p:grpSpPr>
          <p:sp>
            <p:nvSpPr>
              <p:cNvPr id="35" name="矩形: 圓角 34">
                <a:extLst>
                  <a:ext uri="{FF2B5EF4-FFF2-40B4-BE49-F238E27FC236}">
                    <a16:creationId xmlns:a16="http://schemas.microsoft.com/office/drawing/2014/main" id="{E7994D7D-5BCE-6787-59BC-E402DE3C9F29}"/>
                  </a:ext>
                </a:extLst>
              </p:cNvPr>
              <p:cNvSpPr/>
              <p:nvPr/>
            </p:nvSpPr>
            <p:spPr>
              <a:xfrm rot="5400000">
                <a:off x="2240774" y="3529788"/>
                <a:ext cx="321873" cy="252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6" name="橢圓 35">
                <a:extLst>
                  <a:ext uri="{FF2B5EF4-FFF2-40B4-BE49-F238E27FC236}">
                    <a16:creationId xmlns:a16="http://schemas.microsoft.com/office/drawing/2014/main" id="{E7CE6AE0-9043-6E46-5AFD-E63B6815BCFA}"/>
                  </a:ext>
                </a:extLst>
              </p:cNvPr>
              <p:cNvSpPr/>
              <p:nvPr/>
            </p:nvSpPr>
            <p:spPr>
              <a:xfrm>
                <a:off x="1293495" y="468807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橢圓 36">
                <a:extLst>
                  <a:ext uri="{FF2B5EF4-FFF2-40B4-BE49-F238E27FC236}">
                    <a16:creationId xmlns:a16="http://schemas.microsoft.com/office/drawing/2014/main" id="{178A4412-939B-EAF8-80BD-CF729228F3BF}"/>
                  </a:ext>
                </a:extLst>
              </p:cNvPr>
              <p:cNvSpPr/>
              <p:nvPr/>
            </p:nvSpPr>
            <p:spPr>
              <a:xfrm>
                <a:off x="1858517"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橢圓 37">
                <a:extLst>
                  <a:ext uri="{FF2B5EF4-FFF2-40B4-BE49-F238E27FC236}">
                    <a16:creationId xmlns:a16="http://schemas.microsoft.com/office/drawing/2014/main" id="{F80986A5-71DD-254B-4B28-CA9636748C73}"/>
                  </a:ext>
                </a:extLst>
              </p:cNvPr>
              <p:cNvSpPr/>
              <p:nvPr/>
            </p:nvSpPr>
            <p:spPr>
              <a:xfrm>
                <a:off x="2396122"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橢圓 38">
                <a:extLst>
                  <a:ext uri="{FF2B5EF4-FFF2-40B4-BE49-F238E27FC236}">
                    <a16:creationId xmlns:a16="http://schemas.microsoft.com/office/drawing/2014/main" id="{561EF47E-602C-2059-1528-B06FADE52A06}"/>
                  </a:ext>
                </a:extLst>
              </p:cNvPr>
              <p:cNvSpPr/>
              <p:nvPr/>
            </p:nvSpPr>
            <p:spPr>
              <a:xfrm>
                <a:off x="3320111"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文字方塊 39">
                <a:extLst>
                  <a:ext uri="{FF2B5EF4-FFF2-40B4-BE49-F238E27FC236}">
                    <a16:creationId xmlns:a16="http://schemas.microsoft.com/office/drawing/2014/main" id="{710EB89B-4191-4BD6-1B67-37F77DE6534C}"/>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41" name="群組 40">
              <a:extLst>
                <a:ext uri="{FF2B5EF4-FFF2-40B4-BE49-F238E27FC236}">
                  <a16:creationId xmlns:a16="http://schemas.microsoft.com/office/drawing/2014/main" id="{2B4E2E80-D5B7-C950-B0F7-222DCC74E083}"/>
                </a:ext>
              </a:extLst>
            </p:cNvPr>
            <p:cNvGrpSpPr/>
            <p:nvPr/>
          </p:nvGrpSpPr>
          <p:grpSpPr>
            <a:xfrm>
              <a:off x="5111004" y="1207205"/>
              <a:ext cx="2520001" cy="1143004"/>
              <a:chOff x="8400988" y="3467098"/>
              <a:chExt cx="2520001" cy="1143004"/>
            </a:xfrm>
          </p:grpSpPr>
          <p:sp>
            <p:nvSpPr>
              <p:cNvPr id="42" name="矩形: 圓角 41">
                <a:extLst>
                  <a:ext uri="{FF2B5EF4-FFF2-40B4-BE49-F238E27FC236}">
                    <a16:creationId xmlns:a16="http://schemas.microsoft.com/office/drawing/2014/main" id="{9D6AF838-B70D-5765-E8F2-2C6C42978A24}"/>
                  </a:ext>
                </a:extLst>
              </p:cNvPr>
              <p:cNvSpPr/>
              <p:nvPr/>
            </p:nvSpPr>
            <p:spPr>
              <a:xfrm>
                <a:off x="8400988" y="3467098"/>
                <a:ext cx="2520001" cy="1143004"/>
              </a:xfrm>
              <a:prstGeom prst="roundRect">
                <a:avLst>
                  <a:gd name="adj" fmla="val 12473"/>
                </a:avLst>
              </a:prstGeom>
              <a:solidFill>
                <a:srgbClr val="FFF2CC"/>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729ED37A-D2DE-9320-F1EB-3EDDDBE12321}"/>
                      </a:ext>
                    </a:extLst>
                  </p:cNvPr>
                  <p:cNvSpPr txBox="1"/>
                  <p:nvPr/>
                </p:nvSpPr>
                <p:spPr>
                  <a:xfrm>
                    <a:off x="9354045" y="3830040"/>
                    <a:ext cx="6138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TW"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𝑊</m:t>
                          </m:r>
                        </m:oMath>
                      </m:oMathPara>
                    </a14:m>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3" name="文字方塊 42">
                    <a:extLst>
                      <a:ext uri="{FF2B5EF4-FFF2-40B4-BE49-F238E27FC236}">
                        <a16:creationId xmlns:a16="http://schemas.microsoft.com/office/drawing/2014/main" id="{729ED37A-D2DE-9320-F1EB-3EDDDBE12321}"/>
                      </a:ext>
                    </a:extLst>
                  </p:cNvPr>
                  <p:cNvSpPr txBox="1">
                    <a:spLocks noRot="1" noChangeAspect="1" noMove="1" noResize="1" noEditPoints="1" noAdjustHandles="1" noChangeArrowheads="1" noChangeShapeType="1" noTextEdit="1"/>
                  </p:cNvSpPr>
                  <p:nvPr/>
                </p:nvSpPr>
                <p:spPr>
                  <a:xfrm>
                    <a:off x="9354045" y="3830040"/>
                    <a:ext cx="613886" cy="523220"/>
                  </a:xfrm>
                  <a:prstGeom prst="rect">
                    <a:avLst/>
                  </a:prstGeom>
                  <a:blipFill>
                    <a:blip r:embed="rId5"/>
                    <a:stretch>
                      <a:fillRect/>
                    </a:stretch>
                  </a:blipFill>
                </p:spPr>
                <p:txBody>
                  <a:bodyPr/>
                  <a:lstStyle/>
                  <a:p>
                    <a:r>
                      <a:rPr lang="zh-TW" altLang="en-US">
                        <a:noFill/>
                      </a:rPr>
                      <a:t> </a:t>
                    </a:r>
                  </a:p>
                </p:txBody>
              </p:sp>
            </mc:Fallback>
          </mc:AlternateContent>
        </p:grpSp>
        <p:cxnSp>
          <p:nvCxnSpPr>
            <p:cNvPr id="44" name="直線單箭頭接點 43">
              <a:extLst>
                <a:ext uri="{FF2B5EF4-FFF2-40B4-BE49-F238E27FC236}">
                  <a16:creationId xmlns:a16="http://schemas.microsoft.com/office/drawing/2014/main" id="{148F338A-FABF-60AE-AFD6-E659A9580F29}"/>
                </a:ext>
              </a:extLst>
            </p:cNvPr>
            <p:cNvCxnSpPr>
              <a:cxnSpLocks/>
            </p:cNvCxnSpPr>
            <p:nvPr/>
          </p:nvCxnSpPr>
          <p:spPr>
            <a:xfrm flipV="1">
              <a:off x="6372096" y="2432625"/>
              <a:ext cx="0" cy="406268"/>
            </a:xfrm>
            <a:prstGeom prst="straightConnector1">
              <a:avLst/>
            </a:prstGeom>
            <a:noFill/>
            <a:ln w="38100" cap="flat" cmpd="sng" algn="ctr">
              <a:solidFill>
                <a:sysClr val="windowText" lastClr="000000"/>
              </a:solidFill>
              <a:prstDash val="solid"/>
              <a:miter lim="800000"/>
              <a:tailEnd type="triangle"/>
            </a:ln>
            <a:effectLst/>
          </p:spPr>
        </p:cxnSp>
        <p:cxnSp>
          <p:nvCxnSpPr>
            <p:cNvPr id="45" name="直線單箭頭接點 44">
              <a:extLst>
                <a:ext uri="{FF2B5EF4-FFF2-40B4-BE49-F238E27FC236}">
                  <a16:creationId xmlns:a16="http://schemas.microsoft.com/office/drawing/2014/main" id="{6C22B2AB-82B3-2B0C-F6CC-61C80A6B7B52}"/>
                </a:ext>
              </a:extLst>
            </p:cNvPr>
            <p:cNvCxnSpPr>
              <a:cxnSpLocks/>
            </p:cNvCxnSpPr>
            <p:nvPr/>
          </p:nvCxnSpPr>
          <p:spPr>
            <a:xfrm flipV="1">
              <a:off x="6353046" y="816695"/>
              <a:ext cx="0" cy="406268"/>
            </a:xfrm>
            <a:prstGeom prst="straightConnector1">
              <a:avLst/>
            </a:prstGeom>
            <a:noFill/>
            <a:ln w="3810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87E8967E-D45C-C30C-CA4A-C1D5693EA489}"/>
                    </a:ext>
                  </a:extLst>
                </p:cNvPr>
                <p:cNvSpPr txBox="1"/>
                <p:nvPr/>
              </p:nvSpPr>
              <p:spPr>
                <a:xfrm>
                  <a:off x="4653064" y="2914094"/>
                  <a:ext cx="43969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𝒌</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𝟏</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6" name="文字方塊 45">
                  <a:extLst>
                    <a:ext uri="{FF2B5EF4-FFF2-40B4-BE49-F238E27FC236}">
                      <a16:creationId xmlns:a16="http://schemas.microsoft.com/office/drawing/2014/main" id="{87E8967E-D45C-C30C-CA4A-C1D5693EA489}"/>
                    </a:ext>
                  </a:extLst>
                </p:cNvPr>
                <p:cNvSpPr txBox="1">
                  <a:spLocks noRot="1" noChangeAspect="1" noMove="1" noResize="1" noEditPoints="1" noAdjustHandles="1" noChangeArrowheads="1" noChangeShapeType="1" noTextEdit="1"/>
                </p:cNvSpPr>
                <p:nvPr/>
              </p:nvSpPr>
              <p:spPr>
                <a:xfrm>
                  <a:off x="4653064" y="2914094"/>
                  <a:ext cx="439697" cy="430887"/>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 name="文字方塊 68">
                  <a:extLst>
                    <a:ext uri="{FF2B5EF4-FFF2-40B4-BE49-F238E27FC236}">
                      <a16:creationId xmlns:a16="http://schemas.microsoft.com/office/drawing/2014/main" id="{20F39274-7ED8-6224-FA35-F60CD0B731EC}"/>
                    </a:ext>
                  </a:extLst>
                </p:cNvPr>
                <p:cNvSpPr txBox="1"/>
                <p:nvPr/>
              </p:nvSpPr>
              <p:spPr>
                <a:xfrm>
                  <a:off x="4633485" y="408406"/>
                  <a:ext cx="43969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𝒗</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𝟏</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69" name="文字方塊 68">
                  <a:extLst>
                    <a:ext uri="{FF2B5EF4-FFF2-40B4-BE49-F238E27FC236}">
                      <a16:creationId xmlns:a16="http://schemas.microsoft.com/office/drawing/2014/main" id="{20F39274-7ED8-6224-FA35-F60CD0B731EC}"/>
                    </a:ext>
                  </a:extLst>
                </p:cNvPr>
                <p:cNvSpPr txBox="1">
                  <a:spLocks noRot="1" noChangeAspect="1" noMove="1" noResize="1" noEditPoints="1" noAdjustHandles="1" noChangeArrowheads="1" noChangeShapeType="1" noTextEdit="1"/>
                </p:cNvSpPr>
                <p:nvPr/>
              </p:nvSpPr>
              <p:spPr>
                <a:xfrm>
                  <a:off x="4633485" y="408406"/>
                  <a:ext cx="439697" cy="430887"/>
                </a:xfrm>
                <a:prstGeom prst="rect">
                  <a:avLst/>
                </a:prstGeom>
                <a:blipFill>
                  <a:blip r:embed="rId7"/>
                  <a:stretch>
                    <a:fillRect/>
                  </a:stretch>
                </a:blipFill>
              </p:spPr>
              <p:txBody>
                <a:bodyPr/>
                <a:lstStyle/>
                <a:p>
                  <a:r>
                    <a:rPr lang="zh-TW" altLang="en-US">
                      <a:noFill/>
                    </a:rPr>
                    <a:t> </a:t>
                  </a:r>
                </a:p>
              </p:txBody>
            </p:sp>
          </mc:Fallback>
        </mc:AlternateContent>
        <p:sp>
          <p:nvSpPr>
            <p:cNvPr id="72" name="文字方塊 71">
              <a:extLst>
                <a:ext uri="{FF2B5EF4-FFF2-40B4-BE49-F238E27FC236}">
                  <a16:creationId xmlns:a16="http://schemas.microsoft.com/office/drawing/2014/main" id="{29F81A00-CFBB-3461-233E-498491B3F5BF}"/>
                </a:ext>
              </a:extLst>
            </p:cNvPr>
            <p:cNvSpPr txBox="1"/>
            <p:nvPr/>
          </p:nvSpPr>
          <p:spPr>
            <a:xfrm>
              <a:off x="4359897" y="2439838"/>
              <a:ext cx="150886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Eiffel Tower</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3" name="文字方塊 72">
              <a:extLst>
                <a:ext uri="{FF2B5EF4-FFF2-40B4-BE49-F238E27FC236}">
                  <a16:creationId xmlns:a16="http://schemas.microsoft.com/office/drawing/2014/main" id="{DAAEFE7D-289B-497C-A44A-F99FDB3398DF}"/>
                </a:ext>
              </a:extLst>
            </p:cNvPr>
            <p:cNvSpPr txBox="1"/>
            <p:nvPr/>
          </p:nvSpPr>
          <p:spPr>
            <a:xfrm>
              <a:off x="4304715" y="877025"/>
              <a:ext cx="80070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Paris</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4" name="群組 3">
            <a:extLst>
              <a:ext uri="{FF2B5EF4-FFF2-40B4-BE49-F238E27FC236}">
                <a16:creationId xmlns:a16="http://schemas.microsoft.com/office/drawing/2014/main" id="{05A90000-42B5-2F75-B682-4828956FDEF0}"/>
              </a:ext>
            </a:extLst>
          </p:cNvPr>
          <p:cNvGrpSpPr/>
          <p:nvPr/>
        </p:nvGrpSpPr>
        <p:grpSpPr>
          <a:xfrm>
            <a:off x="8116320" y="263752"/>
            <a:ext cx="3704441" cy="2967531"/>
            <a:chOff x="8116320" y="263752"/>
            <a:chExt cx="3704441" cy="2967531"/>
          </a:xfrm>
        </p:grpSpPr>
        <p:grpSp>
          <p:nvGrpSpPr>
            <p:cNvPr id="48" name="群組 47">
              <a:extLst>
                <a:ext uri="{FF2B5EF4-FFF2-40B4-BE49-F238E27FC236}">
                  <a16:creationId xmlns:a16="http://schemas.microsoft.com/office/drawing/2014/main" id="{3D10A6F7-7059-CA76-293C-BC9C0B76AD26}"/>
                </a:ext>
              </a:extLst>
            </p:cNvPr>
            <p:cNvGrpSpPr/>
            <p:nvPr/>
          </p:nvGrpSpPr>
          <p:grpSpPr>
            <a:xfrm>
              <a:off x="9300761" y="2688098"/>
              <a:ext cx="2520000" cy="523220"/>
              <a:chOff x="1141711" y="4447703"/>
              <a:chExt cx="2520000" cy="523220"/>
            </a:xfrm>
          </p:grpSpPr>
          <p:sp>
            <p:nvSpPr>
              <p:cNvPr id="49" name="矩形: 圓角 48">
                <a:extLst>
                  <a:ext uri="{FF2B5EF4-FFF2-40B4-BE49-F238E27FC236}">
                    <a16:creationId xmlns:a16="http://schemas.microsoft.com/office/drawing/2014/main" id="{89E76F7B-BC2D-51DB-1CE4-7B655FDD3F0F}"/>
                  </a:ext>
                </a:extLst>
              </p:cNvPr>
              <p:cNvSpPr/>
              <p:nvPr/>
            </p:nvSpPr>
            <p:spPr>
              <a:xfrm rot="5400000">
                <a:off x="2240774" y="3529788"/>
                <a:ext cx="321873" cy="2520000"/>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0" name="橢圓 49">
                <a:extLst>
                  <a:ext uri="{FF2B5EF4-FFF2-40B4-BE49-F238E27FC236}">
                    <a16:creationId xmlns:a16="http://schemas.microsoft.com/office/drawing/2014/main" id="{9CB86183-8BA9-F804-0A25-294EFBF74894}"/>
                  </a:ext>
                </a:extLst>
              </p:cNvPr>
              <p:cNvSpPr/>
              <p:nvPr/>
            </p:nvSpPr>
            <p:spPr>
              <a:xfrm>
                <a:off x="1293495" y="468807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橢圓 50">
                <a:extLst>
                  <a:ext uri="{FF2B5EF4-FFF2-40B4-BE49-F238E27FC236}">
                    <a16:creationId xmlns:a16="http://schemas.microsoft.com/office/drawing/2014/main" id="{94D6998C-9DEF-2FF7-89C6-21F73E58031F}"/>
                  </a:ext>
                </a:extLst>
              </p:cNvPr>
              <p:cNvSpPr/>
              <p:nvPr/>
            </p:nvSpPr>
            <p:spPr>
              <a:xfrm>
                <a:off x="1858517"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橢圓 51">
                <a:extLst>
                  <a:ext uri="{FF2B5EF4-FFF2-40B4-BE49-F238E27FC236}">
                    <a16:creationId xmlns:a16="http://schemas.microsoft.com/office/drawing/2014/main" id="{44395C01-7A3A-3B00-C305-21817BD6DAB0}"/>
                  </a:ext>
                </a:extLst>
              </p:cNvPr>
              <p:cNvSpPr/>
              <p:nvPr/>
            </p:nvSpPr>
            <p:spPr>
              <a:xfrm>
                <a:off x="2396122"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3" name="橢圓 52">
                <a:extLst>
                  <a:ext uri="{FF2B5EF4-FFF2-40B4-BE49-F238E27FC236}">
                    <a16:creationId xmlns:a16="http://schemas.microsoft.com/office/drawing/2014/main" id="{3908109F-F021-7043-8E3A-025C7C9A2913}"/>
                  </a:ext>
                </a:extLst>
              </p:cNvPr>
              <p:cNvSpPr/>
              <p:nvPr/>
            </p:nvSpPr>
            <p:spPr>
              <a:xfrm>
                <a:off x="3320111"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文字方塊 53">
                <a:extLst>
                  <a:ext uri="{FF2B5EF4-FFF2-40B4-BE49-F238E27FC236}">
                    <a16:creationId xmlns:a16="http://schemas.microsoft.com/office/drawing/2014/main" id="{984B126A-6940-611D-BBCD-02E3ADDD7669}"/>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55" name="群組 54">
              <a:extLst>
                <a:ext uri="{FF2B5EF4-FFF2-40B4-BE49-F238E27FC236}">
                  <a16:creationId xmlns:a16="http://schemas.microsoft.com/office/drawing/2014/main" id="{09D17417-68A8-F02E-2026-4C736EA44034}"/>
                </a:ext>
              </a:extLst>
            </p:cNvPr>
            <p:cNvGrpSpPr/>
            <p:nvPr/>
          </p:nvGrpSpPr>
          <p:grpSpPr>
            <a:xfrm>
              <a:off x="9295172" y="263752"/>
              <a:ext cx="2520000" cy="523220"/>
              <a:chOff x="1141711" y="4447703"/>
              <a:chExt cx="2520000" cy="523220"/>
            </a:xfrm>
          </p:grpSpPr>
          <p:sp>
            <p:nvSpPr>
              <p:cNvPr id="56" name="矩形: 圓角 55">
                <a:extLst>
                  <a:ext uri="{FF2B5EF4-FFF2-40B4-BE49-F238E27FC236}">
                    <a16:creationId xmlns:a16="http://schemas.microsoft.com/office/drawing/2014/main" id="{13F45028-43AD-026E-7413-A1EF9160CB2C}"/>
                  </a:ext>
                </a:extLst>
              </p:cNvPr>
              <p:cNvSpPr/>
              <p:nvPr/>
            </p:nvSpPr>
            <p:spPr>
              <a:xfrm rot="5400000">
                <a:off x="2240774" y="3529788"/>
                <a:ext cx="321873" cy="252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7" name="橢圓 56">
                <a:extLst>
                  <a:ext uri="{FF2B5EF4-FFF2-40B4-BE49-F238E27FC236}">
                    <a16:creationId xmlns:a16="http://schemas.microsoft.com/office/drawing/2014/main" id="{B5E68E83-1C2C-326F-F39D-D221E6119E11}"/>
                  </a:ext>
                </a:extLst>
              </p:cNvPr>
              <p:cNvSpPr/>
              <p:nvPr/>
            </p:nvSpPr>
            <p:spPr>
              <a:xfrm>
                <a:off x="1293495" y="468807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8" name="橢圓 57">
                <a:extLst>
                  <a:ext uri="{FF2B5EF4-FFF2-40B4-BE49-F238E27FC236}">
                    <a16:creationId xmlns:a16="http://schemas.microsoft.com/office/drawing/2014/main" id="{20C50D0A-B964-4AEA-B247-30ECE2530ADA}"/>
                  </a:ext>
                </a:extLst>
              </p:cNvPr>
              <p:cNvSpPr/>
              <p:nvPr/>
            </p:nvSpPr>
            <p:spPr>
              <a:xfrm>
                <a:off x="1858517"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 name="橢圓 58">
                <a:extLst>
                  <a:ext uri="{FF2B5EF4-FFF2-40B4-BE49-F238E27FC236}">
                    <a16:creationId xmlns:a16="http://schemas.microsoft.com/office/drawing/2014/main" id="{95526FD0-6384-231C-9D5C-84BD8ECFE24B}"/>
                  </a:ext>
                </a:extLst>
              </p:cNvPr>
              <p:cNvSpPr/>
              <p:nvPr/>
            </p:nvSpPr>
            <p:spPr>
              <a:xfrm>
                <a:off x="2396122"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0" name="橢圓 59">
                <a:extLst>
                  <a:ext uri="{FF2B5EF4-FFF2-40B4-BE49-F238E27FC236}">
                    <a16:creationId xmlns:a16="http://schemas.microsoft.com/office/drawing/2014/main" id="{1BAC3F7B-8362-9522-A5D9-84954C5BC332}"/>
                  </a:ext>
                </a:extLst>
              </p:cNvPr>
              <p:cNvSpPr/>
              <p:nvPr/>
            </p:nvSpPr>
            <p:spPr>
              <a:xfrm>
                <a:off x="3320111"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61" name="文字方塊 60">
                <a:extLst>
                  <a:ext uri="{FF2B5EF4-FFF2-40B4-BE49-F238E27FC236}">
                    <a16:creationId xmlns:a16="http://schemas.microsoft.com/office/drawing/2014/main" id="{B310389D-5080-112A-7760-A3D35CCD6F18}"/>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62" name="群組 61">
              <a:extLst>
                <a:ext uri="{FF2B5EF4-FFF2-40B4-BE49-F238E27FC236}">
                  <a16:creationId xmlns:a16="http://schemas.microsoft.com/office/drawing/2014/main" id="{9E7AD90C-2B0F-CBCC-3316-AEC2BEEDA608}"/>
                </a:ext>
              </a:extLst>
            </p:cNvPr>
            <p:cNvGrpSpPr/>
            <p:nvPr/>
          </p:nvGrpSpPr>
          <p:grpSpPr>
            <a:xfrm>
              <a:off x="9300759" y="1177482"/>
              <a:ext cx="2520001" cy="1143004"/>
              <a:chOff x="8400988" y="3467098"/>
              <a:chExt cx="2520001" cy="1143004"/>
            </a:xfrm>
          </p:grpSpPr>
          <p:sp>
            <p:nvSpPr>
              <p:cNvPr id="63" name="矩形: 圓角 62">
                <a:extLst>
                  <a:ext uri="{FF2B5EF4-FFF2-40B4-BE49-F238E27FC236}">
                    <a16:creationId xmlns:a16="http://schemas.microsoft.com/office/drawing/2014/main" id="{D31E8179-99D4-C779-C1C0-177C91B02B37}"/>
                  </a:ext>
                </a:extLst>
              </p:cNvPr>
              <p:cNvSpPr/>
              <p:nvPr/>
            </p:nvSpPr>
            <p:spPr>
              <a:xfrm>
                <a:off x="8400988" y="3467098"/>
                <a:ext cx="2520001" cy="1143004"/>
              </a:xfrm>
              <a:prstGeom prst="roundRect">
                <a:avLst>
                  <a:gd name="adj" fmla="val 12473"/>
                </a:avLst>
              </a:prstGeom>
              <a:solidFill>
                <a:srgbClr val="FFF2CC"/>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64" name="文字方塊 63">
                    <a:extLst>
                      <a:ext uri="{FF2B5EF4-FFF2-40B4-BE49-F238E27FC236}">
                        <a16:creationId xmlns:a16="http://schemas.microsoft.com/office/drawing/2014/main" id="{5F4C3095-B8F0-98E5-5D5C-E37C13F78AA7}"/>
                      </a:ext>
                    </a:extLst>
                  </p:cNvPr>
                  <p:cNvSpPr txBox="1"/>
                  <p:nvPr/>
                </p:nvSpPr>
                <p:spPr>
                  <a:xfrm>
                    <a:off x="9354045" y="3830040"/>
                    <a:ext cx="6138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TW" sz="2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𝑊</m:t>
                          </m:r>
                        </m:oMath>
                      </m:oMathPara>
                    </a14:m>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64" name="文字方塊 63">
                    <a:extLst>
                      <a:ext uri="{FF2B5EF4-FFF2-40B4-BE49-F238E27FC236}">
                        <a16:creationId xmlns:a16="http://schemas.microsoft.com/office/drawing/2014/main" id="{5F4C3095-B8F0-98E5-5D5C-E37C13F78AA7}"/>
                      </a:ext>
                    </a:extLst>
                  </p:cNvPr>
                  <p:cNvSpPr txBox="1">
                    <a:spLocks noRot="1" noChangeAspect="1" noMove="1" noResize="1" noEditPoints="1" noAdjustHandles="1" noChangeArrowheads="1" noChangeShapeType="1" noTextEdit="1"/>
                  </p:cNvSpPr>
                  <p:nvPr/>
                </p:nvSpPr>
                <p:spPr>
                  <a:xfrm>
                    <a:off x="9354045" y="3830040"/>
                    <a:ext cx="613886" cy="523220"/>
                  </a:xfrm>
                  <a:prstGeom prst="rect">
                    <a:avLst/>
                  </a:prstGeom>
                  <a:blipFill>
                    <a:blip r:embed="rId8"/>
                    <a:stretch>
                      <a:fillRect/>
                    </a:stretch>
                  </a:blipFill>
                </p:spPr>
                <p:txBody>
                  <a:bodyPr/>
                  <a:lstStyle/>
                  <a:p>
                    <a:r>
                      <a:rPr lang="zh-TW" altLang="en-US">
                        <a:noFill/>
                      </a:rPr>
                      <a:t> </a:t>
                    </a:r>
                  </a:p>
                </p:txBody>
              </p:sp>
            </mc:Fallback>
          </mc:AlternateContent>
        </p:grpSp>
        <p:cxnSp>
          <p:nvCxnSpPr>
            <p:cNvPr id="65" name="直線單箭頭接點 64">
              <a:extLst>
                <a:ext uri="{FF2B5EF4-FFF2-40B4-BE49-F238E27FC236}">
                  <a16:creationId xmlns:a16="http://schemas.microsoft.com/office/drawing/2014/main" id="{38344A06-7B5B-F1E6-FF1F-F0E774E331D6}"/>
                </a:ext>
              </a:extLst>
            </p:cNvPr>
            <p:cNvCxnSpPr>
              <a:cxnSpLocks/>
            </p:cNvCxnSpPr>
            <p:nvPr/>
          </p:nvCxnSpPr>
          <p:spPr>
            <a:xfrm flipV="1">
              <a:off x="10561851" y="2402902"/>
              <a:ext cx="0" cy="406268"/>
            </a:xfrm>
            <a:prstGeom prst="straightConnector1">
              <a:avLst/>
            </a:prstGeom>
            <a:noFill/>
            <a:ln w="38100" cap="flat" cmpd="sng" algn="ctr">
              <a:solidFill>
                <a:sysClr val="windowText" lastClr="000000"/>
              </a:solidFill>
              <a:prstDash val="solid"/>
              <a:miter lim="800000"/>
              <a:tailEnd type="triangle"/>
            </a:ln>
            <a:effectLst/>
          </p:spPr>
        </p:cxnSp>
        <p:cxnSp>
          <p:nvCxnSpPr>
            <p:cNvPr id="66" name="直線單箭頭接點 65">
              <a:extLst>
                <a:ext uri="{FF2B5EF4-FFF2-40B4-BE49-F238E27FC236}">
                  <a16:creationId xmlns:a16="http://schemas.microsoft.com/office/drawing/2014/main" id="{2FB8B18F-BA42-EFEF-13BC-360A977CFA5D}"/>
                </a:ext>
              </a:extLst>
            </p:cNvPr>
            <p:cNvCxnSpPr>
              <a:cxnSpLocks/>
            </p:cNvCxnSpPr>
            <p:nvPr/>
          </p:nvCxnSpPr>
          <p:spPr>
            <a:xfrm flipV="1">
              <a:off x="10542801" y="786972"/>
              <a:ext cx="0" cy="406268"/>
            </a:xfrm>
            <a:prstGeom prst="straightConnector1">
              <a:avLst/>
            </a:prstGeom>
            <a:noFill/>
            <a:ln w="3810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70" name="文字方塊 69">
                  <a:extLst>
                    <a:ext uri="{FF2B5EF4-FFF2-40B4-BE49-F238E27FC236}">
                      <a16:creationId xmlns:a16="http://schemas.microsoft.com/office/drawing/2014/main" id="{A5FFF57D-2D57-8467-C990-66329D459164}"/>
                    </a:ext>
                  </a:extLst>
                </p:cNvPr>
                <p:cNvSpPr txBox="1"/>
                <p:nvPr/>
              </p:nvSpPr>
              <p:spPr>
                <a:xfrm>
                  <a:off x="8803612" y="2800396"/>
                  <a:ext cx="43969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𝒌</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𝟐</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70" name="文字方塊 69">
                  <a:extLst>
                    <a:ext uri="{FF2B5EF4-FFF2-40B4-BE49-F238E27FC236}">
                      <a16:creationId xmlns:a16="http://schemas.microsoft.com/office/drawing/2014/main" id="{A5FFF57D-2D57-8467-C990-66329D459164}"/>
                    </a:ext>
                  </a:extLst>
                </p:cNvPr>
                <p:cNvSpPr txBox="1">
                  <a:spLocks noRot="1" noChangeAspect="1" noMove="1" noResize="1" noEditPoints="1" noAdjustHandles="1" noChangeArrowheads="1" noChangeShapeType="1" noTextEdit="1"/>
                </p:cNvSpPr>
                <p:nvPr/>
              </p:nvSpPr>
              <p:spPr>
                <a:xfrm>
                  <a:off x="8803612" y="2800396"/>
                  <a:ext cx="439697" cy="430887"/>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1" name="文字方塊 70">
                  <a:extLst>
                    <a:ext uri="{FF2B5EF4-FFF2-40B4-BE49-F238E27FC236}">
                      <a16:creationId xmlns:a16="http://schemas.microsoft.com/office/drawing/2014/main" id="{84E38E3C-5267-BB1D-4DEC-F09966B3FB30}"/>
                    </a:ext>
                  </a:extLst>
                </p:cNvPr>
                <p:cNvSpPr txBox="1"/>
                <p:nvPr/>
              </p:nvSpPr>
              <p:spPr>
                <a:xfrm>
                  <a:off x="8784033" y="294708"/>
                  <a:ext cx="43969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𝒗</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𝟐</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71" name="文字方塊 70">
                  <a:extLst>
                    <a:ext uri="{FF2B5EF4-FFF2-40B4-BE49-F238E27FC236}">
                      <a16:creationId xmlns:a16="http://schemas.microsoft.com/office/drawing/2014/main" id="{84E38E3C-5267-BB1D-4DEC-F09966B3FB30}"/>
                    </a:ext>
                  </a:extLst>
                </p:cNvPr>
                <p:cNvSpPr txBox="1">
                  <a:spLocks noRot="1" noChangeAspect="1" noMove="1" noResize="1" noEditPoints="1" noAdjustHandles="1" noChangeArrowheads="1" noChangeShapeType="1" noTextEdit="1"/>
                </p:cNvSpPr>
                <p:nvPr/>
              </p:nvSpPr>
              <p:spPr>
                <a:xfrm>
                  <a:off x="8784033" y="294708"/>
                  <a:ext cx="439697" cy="430887"/>
                </a:xfrm>
                <a:prstGeom prst="rect">
                  <a:avLst/>
                </a:prstGeom>
                <a:blipFill>
                  <a:blip r:embed="rId10"/>
                  <a:stretch>
                    <a:fillRect/>
                  </a:stretch>
                </a:blipFill>
              </p:spPr>
              <p:txBody>
                <a:bodyPr/>
                <a:lstStyle/>
                <a:p>
                  <a:r>
                    <a:rPr lang="zh-TW" altLang="en-US">
                      <a:noFill/>
                    </a:rPr>
                    <a:t> </a:t>
                  </a:r>
                </a:p>
              </p:txBody>
            </p:sp>
          </mc:Fallback>
        </mc:AlternateContent>
        <p:sp>
          <p:nvSpPr>
            <p:cNvPr id="74" name="文字方塊 73">
              <a:extLst>
                <a:ext uri="{FF2B5EF4-FFF2-40B4-BE49-F238E27FC236}">
                  <a16:creationId xmlns:a16="http://schemas.microsoft.com/office/drawing/2014/main" id="{C7FA06DC-DAFA-43EB-642F-79871614E243}"/>
                </a:ext>
              </a:extLst>
            </p:cNvPr>
            <p:cNvSpPr txBox="1"/>
            <p:nvPr/>
          </p:nvSpPr>
          <p:spPr>
            <a:xfrm>
              <a:off x="8116320" y="2422969"/>
              <a:ext cx="225397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02122"/>
                  </a:solidFill>
                  <a:effectLst/>
                  <a:uLnTx/>
                  <a:uFillTx/>
                  <a:latin typeface="Arial" panose="020B0604020202020204" pitchFamily="34" charset="0"/>
                  <a:ea typeface="新細明體" panose="02020500000000000000" pitchFamily="18" charset="-120"/>
                  <a:cs typeface="+mn-cs"/>
                </a:rPr>
                <a:t>Pyramid of Khufu</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5" name="文字方塊 74">
              <a:extLst>
                <a:ext uri="{FF2B5EF4-FFF2-40B4-BE49-F238E27FC236}">
                  <a16:creationId xmlns:a16="http://schemas.microsoft.com/office/drawing/2014/main" id="{6EF1A044-CB44-F452-104C-2683FA0F2313}"/>
                </a:ext>
              </a:extLst>
            </p:cNvPr>
            <p:cNvSpPr txBox="1"/>
            <p:nvPr/>
          </p:nvSpPr>
          <p:spPr>
            <a:xfrm>
              <a:off x="8454888" y="816695"/>
              <a:ext cx="800701"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Egypt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78" name="群組 77">
            <a:extLst>
              <a:ext uri="{FF2B5EF4-FFF2-40B4-BE49-F238E27FC236}">
                <a16:creationId xmlns:a16="http://schemas.microsoft.com/office/drawing/2014/main" id="{E95664DC-46C4-E3DD-2AD0-2C07FCFDAE08}"/>
              </a:ext>
            </a:extLst>
          </p:cNvPr>
          <p:cNvGrpSpPr/>
          <p:nvPr/>
        </p:nvGrpSpPr>
        <p:grpSpPr>
          <a:xfrm>
            <a:off x="1201532" y="4361201"/>
            <a:ext cx="2520000" cy="523220"/>
            <a:chOff x="1141711" y="4447703"/>
            <a:chExt cx="2520000" cy="523220"/>
          </a:xfrm>
        </p:grpSpPr>
        <p:sp>
          <p:nvSpPr>
            <p:cNvPr id="79" name="矩形: 圓角 78">
              <a:extLst>
                <a:ext uri="{FF2B5EF4-FFF2-40B4-BE49-F238E27FC236}">
                  <a16:creationId xmlns:a16="http://schemas.microsoft.com/office/drawing/2014/main" id="{E710B694-2340-AC85-5371-0802FBDB73A1}"/>
                </a:ext>
              </a:extLst>
            </p:cNvPr>
            <p:cNvSpPr/>
            <p:nvPr/>
          </p:nvSpPr>
          <p:spPr>
            <a:xfrm rot="5400000">
              <a:off x="2240774" y="3529788"/>
              <a:ext cx="321873" cy="2520000"/>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0" name="橢圓 79">
              <a:extLst>
                <a:ext uri="{FF2B5EF4-FFF2-40B4-BE49-F238E27FC236}">
                  <a16:creationId xmlns:a16="http://schemas.microsoft.com/office/drawing/2014/main" id="{37D29522-0F1E-E9E4-8F74-848B1451A2E9}"/>
                </a:ext>
              </a:extLst>
            </p:cNvPr>
            <p:cNvSpPr/>
            <p:nvPr/>
          </p:nvSpPr>
          <p:spPr>
            <a:xfrm>
              <a:off x="1293495" y="468807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1" name="橢圓 80">
              <a:extLst>
                <a:ext uri="{FF2B5EF4-FFF2-40B4-BE49-F238E27FC236}">
                  <a16:creationId xmlns:a16="http://schemas.microsoft.com/office/drawing/2014/main" id="{FBF7828C-A619-723E-4EA0-0AAFAEF13059}"/>
                </a:ext>
              </a:extLst>
            </p:cNvPr>
            <p:cNvSpPr/>
            <p:nvPr/>
          </p:nvSpPr>
          <p:spPr>
            <a:xfrm>
              <a:off x="1858517"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2" name="橢圓 81">
              <a:extLst>
                <a:ext uri="{FF2B5EF4-FFF2-40B4-BE49-F238E27FC236}">
                  <a16:creationId xmlns:a16="http://schemas.microsoft.com/office/drawing/2014/main" id="{A93986ED-C2EE-A06D-BDE6-3EC3487E6746}"/>
                </a:ext>
              </a:extLst>
            </p:cNvPr>
            <p:cNvSpPr/>
            <p:nvPr/>
          </p:nvSpPr>
          <p:spPr>
            <a:xfrm>
              <a:off x="2396122"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3" name="橢圓 82">
              <a:extLst>
                <a:ext uri="{FF2B5EF4-FFF2-40B4-BE49-F238E27FC236}">
                  <a16:creationId xmlns:a16="http://schemas.microsoft.com/office/drawing/2014/main" id="{D152DCD1-ECFC-A4BC-1D72-B6788F879FD4}"/>
                </a:ext>
              </a:extLst>
            </p:cNvPr>
            <p:cNvSpPr/>
            <p:nvPr/>
          </p:nvSpPr>
          <p:spPr>
            <a:xfrm>
              <a:off x="3320111"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4" name="文字方塊 83">
              <a:extLst>
                <a:ext uri="{FF2B5EF4-FFF2-40B4-BE49-F238E27FC236}">
                  <a16:creationId xmlns:a16="http://schemas.microsoft.com/office/drawing/2014/main" id="{B9A49E20-9352-8C03-91EB-B2F98185FE73}"/>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85" name="群組 84">
            <a:extLst>
              <a:ext uri="{FF2B5EF4-FFF2-40B4-BE49-F238E27FC236}">
                <a16:creationId xmlns:a16="http://schemas.microsoft.com/office/drawing/2014/main" id="{E5D9870D-E6A3-2565-1AD2-13924CD6C1BB}"/>
              </a:ext>
            </a:extLst>
          </p:cNvPr>
          <p:cNvGrpSpPr/>
          <p:nvPr/>
        </p:nvGrpSpPr>
        <p:grpSpPr>
          <a:xfrm>
            <a:off x="1195943" y="1936855"/>
            <a:ext cx="2520000" cy="523220"/>
            <a:chOff x="1141711" y="4447703"/>
            <a:chExt cx="2520000" cy="523220"/>
          </a:xfrm>
        </p:grpSpPr>
        <p:sp>
          <p:nvSpPr>
            <p:cNvPr id="86" name="矩形: 圓角 85">
              <a:extLst>
                <a:ext uri="{FF2B5EF4-FFF2-40B4-BE49-F238E27FC236}">
                  <a16:creationId xmlns:a16="http://schemas.microsoft.com/office/drawing/2014/main" id="{E187AC53-571B-793A-EC35-4A17EE3C07BA}"/>
                </a:ext>
              </a:extLst>
            </p:cNvPr>
            <p:cNvSpPr/>
            <p:nvPr/>
          </p:nvSpPr>
          <p:spPr>
            <a:xfrm rot="5400000">
              <a:off x="2240774" y="3529788"/>
              <a:ext cx="321873" cy="252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87" name="橢圓 86">
              <a:extLst>
                <a:ext uri="{FF2B5EF4-FFF2-40B4-BE49-F238E27FC236}">
                  <a16:creationId xmlns:a16="http://schemas.microsoft.com/office/drawing/2014/main" id="{FF4A1F4C-5C0D-457A-3A4F-9B7AC4D4F5B8}"/>
                </a:ext>
              </a:extLst>
            </p:cNvPr>
            <p:cNvSpPr/>
            <p:nvPr/>
          </p:nvSpPr>
          <p:spPr>
            <a:xfrm>
              <a:off x="1293495" y="468807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8" name="橢圓 87">
              <a:extLst>
                <a:ext uri="{FF2B5EF4-FFF2-40B4-BE49-F238E27FC236}">
                  <a16:creationId xmlns:a16="http://schemas.microsoft.com/office/drawing/2014/main" id="{F72386C6-1C5E-2A2B-D588-B8D4DB1EB018}"/>
                </a:ext>
              </a:extLst>
            </p:cNvPr>
            <p:cNvSpPr/>
            <p:nvPr/>
          </p:nvSpPr>
          <p:spPr>
            <a:xfrm>
              <a:off x="1858517"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9" name="橢圓 88">
              <a:extLst>
                <a:ext uri="{FF2B5EF4-FFF2-40B4-BE49-F238E27FC236}">
                  <a16:creationId xmlns:a16="http://schemas.microsoft.com/office/drawing/2014/main" id="{6C011AA4-80E1-3133-B47A-42BD9334F4CD}"/>
                </a:ext>
              </a:extLst>
            </p:cNvPr>
            <p:cNvSpPr/>
            <p:nvPr/>
          </p:nvSpPr>
          <p:spPr>
            <a:xfrm>
              <a:off x="2396122"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0" name="橢圓 89">
              <a:extLst>
                <a:ext uri="{FF2B5EF4-FFF2-40B4-BE49-F238E27FC236}">
                  <a16:creationId xmlns:a16="http://schemas.microsoft.com/office/drawing/2014/main" id="{7D560501-DFE6-049F-8578-786A1D5A72B2}"/>
                </a:ext>
              </a:extLst>
            </p:cNvPr>
            <p:cNvSpPr/>
            <p:nvPr/>
          </p:nvSpPr>
          <p:spPr>
            <a:xfrm>
              <a:off x="3320111"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91" name="文字方塊 90">
              <a:extLst>
                <a:ext uri="{FF2B5EF4-FFF2-40B4-BE49-F238E27FC236}">
                  <a16:creationId xmlns:a16="http://schemas.microsoft.com/office/drawing/2014/main" id="{F1D4205B-0436-4525-2DB7-3F21FAA08D9C}"/>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92" name="群組 91">
            <a:extLst>
              <a:ext uri="{FF2B5EF4-FFF2-40B4-BE49-F238E27FC236}">
                <a16:creationId xmlns:a16="http://schemas.microsoft.com/office/drawing/2014/main" id="{06744F13-AA15-FFBE-711B-2D664804B1CD}"/>
              </a:ext>
            </a:extLst>
          </p:cNvPr>
          <p:cNvGrpSpPr/>
          <p:nvPr/>
        </p:nvGrpSpPr>
        <p:grpSpPr>
          <a:xfrm>
            <a:off x="1201530" y="2850585"/>
            <a:ext cx="2520001" cy="1143004"/>
            <a:chOff x="8400988" y="3467098"/>
            <a:chExt cx="2520001" cy="1143004"/>
          </a:xfrm>
          <a:solidFill>
            <a:srgbClr val="FFF2CC"/>
          </a:solidFill>
        </p:grpSpPr>
        <p:sp>
          <p:nvSpPr>
            <p:cNvPr id="93" name="矩形: 圓角 92">
              <a:extLst>
                <a:ext uri="{FF2B5EF4-FFF2-40B4-BE49-F238E27FC236}">
                  <a16:creationId xmlns:a16="http://schemas.microsoft.com/office/drawing/2014/main" id="{5374CF15-1BC1-3A8A-14A2-DCC6BE4B6154}"/>
                </a:ext>
              </a:extLst>
            </p:cNvPr>
            <p:cNvSpPr/>
            <p:nvPr/>
          </p:nvSpPr>
          <p:spPr>
            <a:xfrm>
              <a:off x="8400988" y="3467098"/>
              <a:ext cx="2520001" cy="1143004"/>
            </a:xfrm>
            <a:prstGeom prst="roundRect">
              <a:avLst>
                <a:gd name="adj" fmla="val 12473"/>
              </a:avLst>
            </a:prstGeom>
            <a:grp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94" name="文字方塊 93">
                  <a:extLst>
                    <a:ext uri="{FF2B5EF4-FFF2-40B4-BE49-F238E27FC236}">
                      <a16:creationId xmlns:a16="http://schemas.microsoft.com/office/drawing/2014/main" id="{F7E2DE63-96FE-3264-C417-A99405CEB34A}"/>
                    </a:ext>
                  </a:extLst>
                </p:cNvPr>
                <p:cNvSpPr txBox="1"/>
                <p:nvPr/>
              </p:nvSpPr>
              <p:spPr>
                <a:xfrm>
                  <a:off x="9354045" y="3830040"/>
                  <a:ext cx="763799" cy="523220"/>
                </a:xfrm>
                <a:prstGeom prst="rect">
                  <a:avLst/>
                </a:prstGeom>
                <a:grpFill/>
              </p:spPr>
              <p:txBody>
                <a:bodyPr wrap="none" rtlCol="0">
                  <a:spAutoFit/>
                </a:bodyPr>
                <a:lstStyle/>
                <a:p>
                  <a:pPr lvl="0">
                    <a:defRPr/>
                  </a:pPr>
                  <a14:m>
                    <m:oMathPara xmlns:m="http://schemas.openxmlformats.org/officeDocument/2006/math">
                      <m:oMathParaPr>
                        <m:jc m:val="centerGroup"/>
                      </m:oMathParaPr>
                      <m:oMath xmlns:m="http://schemas.openxmlformats.org/officeDocument/2006/math">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𝑊</m:t>
                            </m:r>
                          </m:e>
                          <m:sup>
                            <m:r>
                              <a:rPr lang="zh-TW" altLang="en-US" sz="2800" i="1">
                                <a:solidFill>
                                  <a:prstClr val="black"/>
                                </a:solidFill>
                                <a:latin typeface="Cambria Math" panose="02040503050406030204" pitchFamily="18" charset="0"/>
                              </a:rPr>
                              <m:t>∗</m:t>
                            </m:r>
                          </m:sup>
                        </m:sSup>
                      </m:oMath>
                    </m:oMathPara>
                  </a14:m>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94" name="文字方塊 93">
                  <a:extLst>
                    <a:ext uri="{FF2B5EF4-FFF2-40B4-BE49-F238E27FC236}">
                      <a16:creationId xmlns:a16="http://schemas.microsoft.com/office/drawing/2014/main" id="{F7E2DE63-96FE-3264-C417-A99405CEB34A}"/>
                    </a:ext>
                  </a:extLst>
                </p:cNvPr>
                <p:cNvSpPr txBox="1">
                  <a:spLocks noRot="1" noChangeAspect="1" noMove="1" noResize="1" noEditPoints="1" noAdjustHandles="1" noChangeArrowheads="1" noChangeShapeType="1" noTextEdit="1"/>
                </p:cNvSpPr>
                <p:nvPr/>
              </p:nvSpPr>
              <p:spPr>
                <a:xfrm>
                  <a:off x="9354045" y="3830040"/>
                  <a:ext cx="763799" cy="523220"/>
                </a:xfrm>
                <a:prstGeom prst="rect">
                  <a:avLst/>
                </a:prstGeom>
                <a:blipFill>
                  <a:blip r:embed="rId11"/>
                  <a:stretch>
                    <a:fillRect/>
                  </a:stretch>
                </a:blipFill>
              </p:spPr>
              <p:txBody>
                <a:bodyPr/>
                <a:lstStyle/>
                <a:p>
                  <a:r>
                    <a:rPr lang="zh-TW" altLang="en-US">
                      <a:noFill/>
                    </a:rPr>
                    <a:t> </a:t>
                  </a:r>
                </a:p>
              </p:txBody>
            </p:sp>
          </mc:Fallback>
        </mc:AlternateContent>
      </p:grpSp>
      <p:cxnSp>
        <p:nvCxnSpPr>
          <p:cNvPr id="95" name="直線單箭頭接點 94">
            <a:extLst>
              <a:ext uri="{FF2B5EF4-FFF2-40B4-BE49-F238E27FC236}">
                <a16:creationId xmlns:a16="http://schemas.microsoft.com/office/drawing/2014/main" id="{2F3F70C2-8F37-EEF0-9D2B-BA6997873468}"/>
              </a:ext>
            </a:extLst>
          </p:cNvPr>
          <p:cNvCxnSpPr>
            <a:cxnSpLocks/>
          </p:cNvCxnSpPr>
          <p:nvPr/>
        </p:nvCxnSpPr>
        <p:spPr>
          <a:xfrm flipV="1">
            <a:off x="2477136" y="4076005"/>
            <a:ext cx="0" cy="406268"/>
          </a:xfrm>
          <a:prstGeom prst="straightConnector1">
            <a:avLst/>
          </a:prstGeom>
          <a:noFill/>
          <a:ln w="38100" cap="flat" cmpd="sng" algn="ctr">
            <a:solidFill>
              <a:sysClr val="windowText" lastClr="000000"/>
            </a:solidFill>
            <a:prstDash val="solid"/>
            <a:miter lim="800000"/>
            <a:tailEnd type="triangle"/>
          </a:ln>
          <a:effectLst/>
        </p:spPr>
      </p:cxnSp>
      <p:cxnSp>
        <p:nvCxnSpPr>
          <p:cNvPr id="96" name="直線單箭頭接點 95">
            <a:extLst>
              <a:ext uri="{FF2B5EF4-FFF2-40B4-BE49-F238E27FC236}">
                <a16:creationId xmlns:a16="http://schemas.microsoft.com/office/drawing/2014/main" id="{09F020C1-3F98-021E-CCFB-ADB101D4077F}"/>
              </a:ext>
            </a:extLst>
          </p:cNvPr>
          <p:cNvCxnSpPr>
            <a:cxnSpLocks/>
          </p:cNvCxnSpPr>
          <p:nvPr/>
        </p:nvCxnSpPr>
        <p:spPr>
          <a:xfrm flipV="1">
            <a:off x="2472600" y="2460075"/>
            <a:ext cx="0" cy="406268"/>
          </a:xfrm>
          <a:prstGeom prst="straightConnector1">
            <a:avLst/>
          </a:prstGeom>
          <a:noFill/>
          <a:ln w="3810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97" name="文字方塊 96">
                <a:extLst>
                  <a:ext uri="{FF2B5EF4-FFF2-40B4-BE49-F238E27FC236}">
                    <a16:creationId xmlns:a16="http://schemas.microsoft.com/office/drawing/2014/main" id="{02E9CB77-0828-5CDC-CED7-5135D574D1C6}"/>
                  </a:ext>
                </a:extLst>
              </p:cNvPr>
              <p:cNvSpPr txBox="1"/>
              <p:nvPr/>
            </p:nvSpPr>
            <p:spPr>
              <a:xfrm>
                <a:off x="660217" y="4534813"/>
                <a:ext cx="43969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𝒌</m:t>
                          </m:r>
                        </m:e>
                        <m:sup>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97" name="文字方塊 96">
                <a:extLst>
                  <a:ext uri="{FF2B5EF4-FFF2-40B4-BE49-F238E27FC236}">
                    <a16:creationId xmlns:a16="http://schemas.microsoft.com/office/drawing/2014/main" id="{02E9CB77-0828-5CDC-CED7-5135D574D1C6}"/>
                  </a:ext>
                </a:extLst>
              </p:cNvPr>
              <p:cNvSpPr txBox="1">
                <a:spLocks noRot="1" noChangeAspect="1" noMove="1" noResize="1" noEditPoints="1" noAdjustHandles="1" noChangeArrowheads="1" noChangeShapeType="1" noTextEdit="1"/>
              </p:cNvSpPr>
              <p:nvPr/>
            </p:nvSpPr>
            <p:spPr>
              <a:xfrm>
                <a:off x="660217" y="4534813"/>
                <a:ext cx="439697" cy="430887"/>
              </a:xfrm>
              <a:prstGeom prst="rect">
                <a:avLst/>
              </a:prstGeom>
              <a:blipFill>
                <a:blip r:embed="rId12"/>
                <a:stretch>
                  <a:fillRect/>
                </a:stretch>
              </a:blipFill>
            </p:spPr>
            <p:txBody>
              <a:bodyPr/>
              <a:lstStyle/>
              <a:p>
                <a:r>
                  <a:rPr lang="zh-TW" altLang="en-US">
                    <a:noFill/>
                  </a:rPr>
                  <a:t> </a:t>
                </a:r>
              </a:p>
            </p:txBody>
          </p:sp>
        </mc:Fallback>
      </mc:AlternateContent>
      <p:grpSp>
        <p:nvGrpSpPr>
          <p:cNvPr id="99" name="群組 98">
            <a:extLst>
              <a:ext uri="{FF2B5EF4-FFF2-40B4-BE49-F238E27FC236}">
                <a16:creationId xmlns:a16="http://schemas.microsoft.com/office/drawing/2014/main" id="{5EEA2ED9-4B8E-8E5C-088B-C27E7D4C342D}"/>
              </a:ext>
            </a:extLst>
          </p:cNvPr>
          <p:cNvGrpSpPr/>
          <p:nvPr/>
        </p:nvGrpSpPr>
        <p:grpSpPr>
          <a:xfrm>
            <a:off x="5146775" y="6032095"/>
            <a:ext cx="2520000" cy="523220"/>
            <a:chOff x="1141711" y="4447703"/>
            <a:chExt cx="2520000" cy="523220"/>
          </a:xfrm>
        </p:grpSpPr>
        <p:sp>
          <p:nvSpPr>
            <p:cNvPr id="100" name="矩形: 圓角 99">
              <a:extLst>
                <a:ext uri="{FF2B5EF4-FFF2-40B4-BE49-F238E27FC236}">
                  <a16:creationId xmlns:a16="http://schemas.microsoft.com/office/drawing/2014/main" id="{820AC96A-1A5F-C13C-A9C9-C9A1C08D8F81}"/>
                </a:ext>
              </a:extLst>
            </p:cNvPr>
            <p:cNvSpPr/>
            <p:nvPr/>
          </p:nvSpPr>
          <p:spPr>
            <a:xfrm rot="5400000">
              <a:off x="2240774" y="3529788"/>
              <a:ext cx="321873" cy="2520000"/>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1" name="橢圓 100">
              <a:extLst>
                <a:ext uri="{FF2B5EF4-FFF2-40B4-BE49-F238E27FC236}">
                  <a16:creationId xmlns:a16="http://schemas.microsoft.com/office/drawing/2014/main" id="{31649D0E-2839-B788-B153-54EE8FCC6229}"/>
                </a:ext>
              </a:extLst>
            </p:cNvPr>
            <p:cNvSpPr/>
            <p:nvPr/>
          </p:nvSpPr>
          <p:spPr>
            <a:xfrm>
              <a:off x="1293495" y="468807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2" name="橢圓 101">
              <a:extLst>
                <a:ext uri="{FF2B5EF4-FFF2-40B4-BE49-F238E27FC236}">
                  <a16:creationId xmlns:a16="http://schemas.microsoft.com/office/drawing/2014/main" id="{D952FD9D-9289-3871-31D4-D7BFB5522287}"/>
                </a:ext>
              </a:extLst>
            </p:cNvPr>
            <p:cNvSpPr/>
            <p:nvPr/>
          </p:nvSpPr>
          <p:spPr>
            <a:xfrm>
              <a:off x="1858517"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3" name="橢圓 102">
              <a:extLst>
                <a:ext uri="{FF2B5EF4-FFF2-40B4-BE49-F238E27FC236}">
                  <a16:creationId xmlns:a16="http://schemas.microsoft.com/office/drawing/2014/main" id="{A19A86B7-442C-CEBD-176C-363F9A7385BA}"/>
                </a:ext>
              </a:extLst>
            </p:cNvPr>
            <p:cNvSpPr/>
            <p:nvPr/>
          </p:nvSpPr>
          <p:spPr>
            <a:xfrm>
              <a:off x="2396122"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4" name="橢圓 103">
              <a:extLst>
                <a:ext uri="{FF2B5EF4-FFF2-40B4-BE49-F238E27FC236}">
                  <a16:creationId xmlns:a16="http://schemas.microsoft.com/office/drawing/2014/main" id="{1ED74DDD-43B1-8067-9154-7C08C8BE2A49}"/>
                </a:ext>
              </a:extLst>
            </p:cNvPr>
            <p:cNvSpPr/>
            <p:nvPr/>
          </p:nvSpPr>
          <p:spPr>
            <a:xfrm>
              <a:off x="3320111"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5" name="文字方塊 104">
              <a:extLst>
                <a:ext uri="{FF2B5EF4-FFF2-40B4-BE49-F238E27FC236}">
                  <a16:creationId xmlns:a16="http://schemas.microsoft.com/office/drawing/2014/main" id="{DDB0154C-BA42-3299-7532-A034538C4A1C}"/>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06" name="群組 105">
            <a:extLst>
              <a:ext uri="{FF2B5EF4-FFF2-40B4-BE49-F238E27FC236}">
                <a16:creationId xmlns:a16="http://schemas.microsoft.com/office/drawing/2014/main" id="{4250727C-86EA-9AC9-A241-2D6DEC61A530}"/>
              </a:ext>
            </a:extLst>
          </p:cNvPr>
          <p:cNvGrpSpPr/>
          <p:nvPr/>
        </p:nvGrpSpPr>
        <p:grpSpPr>
          <a:xfrm>
            <a:off x="5141186" y="3607749"/>
            <a:ext cx="2520000" cy="523220"/>
            <a:chOff x="1141711" y="4447703"/>
            <a:chExt cx="2520000" cy="523220"/>
          </a:xfrm>
        </p:grpSpPr>
        <p:sp>
          <p:nvSpPr>
            <p:cNvPr id="107" name="矩形: 圓角 106">
              <a:extLst>
                <a:ext uri="{FF2B5EF4-FFF2-40B4-BE49-F238E27FC236}">
                  <a16:creationId xmlns:a16="http://schemas.microsoft.com/office/drawing/2014/main" id="{C8B5796E-D249-F710-B160-E5EC9162D20F}"/>
                </a:ext>
              </a:extLst>
            </p:cNvPr>
            <p:cNvSpPr/>
            <p:nvPr/>
          </p:nvSpPr>
          <p:spPr>
            <a:xfrm rot="5400000">
              <a:off x="2240774" y="3529788"/>
              <a:ext cx="321873" cy="252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8" name="橢圓 107">
              <a:extLst>
                <a:ext uri="{FF2B5EF4-FFF2-40B4-BE49-F238E27FC236}">
                  <a16:creationId xmlns:a16="http://schemas.microsoft.com/office/drawing/2014/main" id="{B03C909C-E05F-B5C7-2B70-710F55114FDD}"/>
                </a:ext>
              </a:extLst>
            </p:cNvPr>
            <p:cNvSpPr/>
            <p:nvPr/>
          </p:nvSpPr>
          <p:spPr>
            <a:xfrm>
              <a:off x="1293495" y="468807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09" name="橢圓 108">
              <a:extLst>
                <a:ext uri="{FF2B5EF4-FFF2-40B4-BE49-F238E27FC236}">
                  <a16:creationId xmlns:a16="http://schemas.microsoft.com/office/drawing/2014/main" id="{7DEDCCDB-0420-9EAB-7CA4-6327D3182AF5}"/>
                </a:ext>
              </a:extLst>
            </p:cNvPr>
            <p:cNvSpPr/>
            <p:nvPr/>
          </p:nvSpPr>
          <p:spPr>
            <a:xfrm>
              <a:off x="1858517"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0" name="橢圓 109">
              <a:extLst>
                <a:ext uri="{FF2B5EF4-FFF2-40B4-BE49-F238E27FC236}">
                  <a16:creationId xmlns:a16="http://schemas.microsoft.com/office/drawing/2014/main" id="{62B643E9-6094-0418-3982-7FCD349DEF8F}"/>
                </a:ext>
              </a:extLst>
            </p:cNvPr>
            <p:cNvSpPr/>
            <p:nvPr/>
          </p:nvSpPr>
          <p:spPr>
            <a:xfrm>
              <a:off x="2396122"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1" name="橢圓 110">
              <a:extLst>
                <a:ext uri="{FF2B5EF4-FFF2-40B4-BE49-F238E27FC236}">
                  <a16:creationId xmlns:a16="http://schemas.microsoft.com/office/drawing/2014/main" id="{9C26C861-A315-51B0-0F65-D6D14FE39F28}"/>
                </a:ext>
              </a:extLst>
            </p:cNvPr>
            <p:cNvSpPr/>
            <p:nvPr/>
          </p:nvSpPr>
          <p:spPr>
            <a:xfrm>
              <a:off x="3320111"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2" name="文字方塊 111">
              <a:extLst>
                <a:ext uri="{FF2B5EF4-FFF2-40B4-BE49-F238E27FC236}">
                  <a16:creationId xmlns:a16="http://schemas.microsoft.com/office/drawing/2014/main" id="{7FD717B2-F45B-FBB8-7C97-1AC71D8721FC}"/>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13" name="群組 112">
            <a:extLst>
              <a:ext uri="{FF2B5EF4-FFF2-40B4-BE49-F238E27FC236}">
                <a16:creationId xmlns:a16="http://schemas.microsoft.com/office/drawing/2014/main" id="{E1F3D296-6260-9785-8219-F8775229C180}"/>
              </a:ext>
            </a:extLst>
          </p:cNvPr>
          <p:cNvGrpSpPr/>
          <p:nvPr/>
        </p:nvGrpSpPr>
        <p:grpSpPr>
          <a:xfrm>
            <a:off x="5146773" y="4521479"/>
            <a:ext cx="2520001" cy="1143004"/>
            <a:chOff x="8400988" y="3467098"/>
            <a:chExt cx="2520001" cy="1143004"/>
          </a:xfrm>
          <a:solidFill>
            <a:srgbClr val="FFF2CC"/>
          </a:solidFill>
        </p:grpSpPr>
        <p:sp>
          <p:nvSpPr>
            <p:cNvPr id="114" name="矩形: 圓角 113">
              <a:extLst>
                <a:ext uri="{FF2B5EF4-FFF2-40B4-BE49-F238E27FC236}">
                  <a16:creationId xmlns:a16="http://schemas.microsoft.com/office/drawing/2014/main" id="{75AF825F-D279-33F6-BFAF-F9D81409538E}"/>
                </a:ext>
              </a:extLst>
            </p:cNvPr>
            <p:cNvSpPr/>
            <p:nvPr/>
          </p:nvSpPr>
          <p:spPr>
            <a:xfrm>
              <a:off x="8400988" y="3467098"/>
              <a:ext cx="2520001" cy="1143004"/>
            </a:xfrm>
            <a:prstGeom prst="roundRect">
              <a:avLst>
                <a:gd name="adj" fmla="val 12473"/>
              </a:avLst>
            </a:prstGeom>
            <a:grp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115" name="文字方塊 114">
                  <a:extLst>
                    <a:ext uri="{FF2B5EF4-FFF2-40B4-BE49-F238E27FC236}">
                      <a16:creationId xmlns:a16="http://schemas.microsoft.com/office/drawing/2014/main" id="{84DC55C0-CF15-72F3-00DE-831321D38DEE}"/>
                    </a:ext>
                  </a:extLst>
                </p:cNvPr>
                <p:cNvSpPr txBox="1"/>
                <p:nvPr/>
              </p:nvSpPr>
              <p:spPr>
                <a:xfrm>
                  <a:off x="9354045" y="3830040"/>
                  <a:ext cx="763799" cy="523220"/>
                </a:xfrm>
                <a:prstGeom prst="rect">
                  <a:avLst/>
                </a:prstGeom>
                <a:grpFill/>
              </p:spPr>
              <p:txBody>
                <a:bodyPr wrap="none" rtlCol="0">
                  <a:spAutoFit/>
                </a:bodyPr>
                <a:lstStyle/>
                <a:p>
                  <a:pPr lvl="0">
                    <a:defRPr/>
                  </a:pPr>
                  <a14:m>
                    <m:oMathPara xmlns:m="http://schemas.openxmlformats.org/officeDocument/2006/math">
                      <m:oMathParaPr>
                        <m:jc m:val="centerGroup"/>
                      </m:oMathParaPr>
                      <m:oMath xmlns:m="http://schemas.openxmlformats.org/officeDocument/2006/math">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𝑊</m:t>
                            </m:r>
                          </m:e>
                          <m:sup>
                            <m:r>
                              <a:rPr lang="zh-TW" altLang="en-US" sz="2800" i="1">
                                <a:solidFill>
                                  <a:prstClr val="black"/>
                                </a:solidFill>
                                <a:latin typeface="Cambria Math" panose="02040503050406030204" pitchFamily="18" charset="0"/>
                              </a:rPr>
                              <m:t>∗</m:t>
                            </m:r>
                          </m:sup>
                        </m:sSup>
                      </m:oMath>
                    </m:oMathPara>
                  </a14:m>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15" name="文字方塊 114">
                  <a:extLst>
                    <a:ext uri="{FF2B5EF4-FFF2-40B4-BE49-F238E27FC236}">
                      <a16:creationId xmlns:a16="http://schemas.microsoft.com/office/drawing/2014/main" id="{84DC55C0-CF15-72F3-00DE-831321D38DEE}"/>
                    </a:ext>
                  </a:extLst>
                </p:cNvPr>
                <p:cNvSpPr txBox="1">
                  <a:spLocks noRot="1" noChangeAspect="1" noMove="1" noResize="1" noEditPoints="1" noAdjustHandles="1" noChangeArrowheads="1" noChangeShapeType="1" noTextEdit="1"/>
                </p:cNvSpPr>
                <p:nvPr/>
              </p:nvSpPr>
              <p:spPr>
                <a:xfrm>
                  <a:off x="9354045" y="3830040"/>
                  <a:ext cx="763799" cy="523220"/>
                </a:xfrm>
                <a:prstGeom prst="rect">
                  <a:avLst/>
                </a:prstGeom>
                <a:blipFill>
                  <a:blip r:embed="rId13"/>
                  <a:stretch>
                    <a:fillRect/>
                  </a:stretch>
                </a:blipFill>
              </p:spPr>
              <p:txBody>
                <a:bodyPr/>
                <a:lstStyle/>
                <a:p>
                  <a:r>
                    <a:rPr lang="zh-TW" altLang="en-US">
                      <a:noFill/>
                    </a:rPr>
                    <a:t> </a:t>
                  </a:r>
                </a:p>
              </p:txBody>
            </p:sp>
          </mc:Fallback>
        </mc:AlternateContent>
      </p:grpSp>
      <p:cxnSp>
        <p:nvCxnSpPr>
          <p:cNvPr id="116" name="直線單箭頭接點 115">
            <a:extLst>
              <a:ext uri="{FF2B5EF4-FFF2-40B4-BE49-F238E27FC236}">
                <a16:creationId xmlns:a16="http://schemas.microsoft.com/office/drawing/2014/main" id="{DC920879-692D-F563-B019-DEDAEB85DDB2}"/>
              </a:ext>
            </a:extLst>
          </p:cNvPr>
          <p:cNvCxnSpPr>
            <a:cxnSpLocks/>
          </p:cNvCxnSpPr>
          <p:nvPr/>
        </p:nvCxnSpPr>
        <p:spPr>
          <a:xfrm flipV="1">
            <a:off x="6407865" y="5746899"/>
            <a:ext cx="0" cy="406268"/>
          </a:xfrm>
          <a:prstGeom prst="straightConnector1">
            <a:avLst/>
          </a:prstGeom>
          <a:noFill/>
          <a:ln w="38100" cap="flat" cmpd="sng" algn="ctr">
            <a:solidFill>
              <a:sysClr val="windowText" lastClr="000000"/>
            </a:solidFill>
            <a:prstDash val="solid"/>
            <a:miter lim="800000"/>
            <a:tailEnd type="triangle"/>
          </a:ln>
          <a:effectLst/>
        </p:spPr>
      </p:cxnSp>
      <p:cxnSp>
        <p:nvCxnSpPr>
          <p:cNvPr id="117" name="直線單箭頭接點 116">
            <a:extLst>
              <a:ext uri="{FF2B5EF4-FFF2-40B4-BE49-F238E27FC236}">
                <a16:creationId xmlns:a16="http://schemas.microsoft.com/office/drawing/2014/main" id="{1AF727FB-6806-C776-1E53-0910A68F42BB}"/>
              </a:ext>
            </a:extLst>
          </p:cNvPr>
          <p:cNvCxnSpPr>
            <a:cxnSpLocks/>
          </p:cNvCxnSpPr>
          <p:nvPr/>
        </p:nvCxnSpPr>
        <p:spPr>
          <a:xfrm flipV="1">
            <a:off x="6388815" y="4130969"/>
            <a:ext cx="0" cy="406268"/>
          </a:xfrm>
          <a:prstGeom prst="straightConnector1">
            <a:avLst/>
          </a:prstGeom>
          <a:noFill/>
          <a:ln w="3810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118" name="文字方塊 117">
                <a:extLst>
                  <a:ext uri="{FF2B5EF4-FFF2-40B4-BE49-F238E27FC236}">
                    <a16:creationId xmlns:a16="http://schemas.microsoft.com/office/drawing/2014/main" id="{F6F74F71-C29E-8089-B14F-3399AAE589D2}"/>
                  </a:ext>
                </a:extLst>
              </p:cNvPr>
              <p:cNvSpPr txBox="1"/>
              <p:nvPr/>
            </p:nvSpPr>
            <p:spPr>
              <a:xfrm>
                <a:off x="4688833" y="6228368"/>
                <a:ext cx="43969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𝒌</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𝟏</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18" name="文字方塊 117">
                <a:extLst>
                  <a:ext uri="{FF2B5EF4-FFF2-40B4-BE49-F238E27FC236}">
                    <a16:creationId xmlns:a16="http://schemas.microsoft.com/office/drawing/2014/main" id="{F6F74F71-C29E-8089-B14F-3399AAE589D2}"/>
                  </a:ext>
                </a:extLst>
              </p:cNvPr>
              <p:cNvSpPr txBox="1">
                <a:spLocks noRot="1" noChangeAspect="1" noMove="1" noResize="1" noEditPoints="1" noAdjustHandles="1" noChangeArrowheads="1" noChangeShapeType="1" noTextEdit="1"/>
              </p:cNvSpPr>
              <p:nvPr/>
            </p:nvSpPr>
            <p:spPr>
              <a:xfrm>
                <a:off x="4688833" y="6228368"/>
                <a:ext cx="439697" cy="430887"/>
              </a:xfrm>
              <a:prstGeom prst="rect">
                <a:avLst/>
              </a:prstGeom>
              <a:blipFill>
                <a:blip r:embed="rId14"/>
                <a:stretch>
                  <a:fillRect/>
                </a:stretch>
              </a:blipFill>
            </p:spPr>
            <p:txBody>
              <a:bodyPr/>
              <a:lstStyle/>
              <a:p>
                <a:r>
                  <a:rPr lang="zh-TW" altLang="en-US">
                    <a:noFill/>
                  </a:rPr>
                  <a:t> </a:t>
                </a:r>
              </a:p>
            </p:txBody>
          </p:sp>
        </mc:Fallback>
      </mc:AlternateContent>
      <p:grpSp>
        <p:nvGrpSpPr>
          <p:cNvPr id="119" name="群組 118">
            <a:extLst>
              <a:ext uri="{FF2B5EF4-FFF2-40B4-BE49-F238E27FC236}">
                <a16:creationId xmlns:a16="http://schemas.microsoft.com/office/drawing/2014/main" id="{DC22236E-78F5-37CB-7A6A-E42FA3A4DAE3}"/>
              </a:ext>
            </a:extLst>
          </p:cNvPr>
          <p:cNvGrpSpPr/>
          <p:nvPr/>
        </p:nvGrpSpPr>
        <p:grpSpPr>
          <a:xfrm>
            <a:off x="9336530" y="6002372"/>
            <a:ext cx="2520000" cy="523220"/>
            <a:chOff x="1141711" y="4447703"/>
            <a:chExt cx="2520000" cy="523220"/>
          </a:xfrm>
        </p:grpSpPr>
        <p:sp>
          <p:nvSpPr>
            <p:cNvPr id="120" name="矩形: 圓角 119">
              <a:extLst>
                <a:ext uri="{FF2B5EF4-FFF2-40B4-BE49-F238E27FC236}">
                  <a16:creationId xmlns:a16="http://schemas.microsoft.com/office/drawing/2014/main" id="{3F17C77F-08AC-F5BE-5157-4FB757317B9B}"/>
                </a:ext>
              </a:extLst>
            </p:cNvPr>
            <p:cNvSpPr/>
            <p:nvPr/>
          </p:nvSpPr>
          <p:spPr>
            <a:xfrm rot="5400000">
              <a:off x="2240774" y="3529788"/>
              <a:ext cx="321873" cy="2520000"/>
            </a:xfrm>
            <a:prstGeom prst="roundRect">
              <a:avLst/>
            </a:prstGeom>
            <a:solidFill>
              <a:srgbClr val="ED7D31">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1" name="橢圓 120">
              <a:extLst>
                <a:ext uri="{FF2B5EF4-FFF2-40B4-BE49-F238E27FC236}">
                  <a16:creationId xmlns:a16="http://schemas.microsoft.com/office/drawing/2014/main" id="{86BB6CA3-1C09-49DB-CC35-88AABFF94818}"/>
                </a:ext>
              </a:extLst>
            </p:cNvPr>
            <p:cNvSpPr/>
            <p:nvPr/>
          </p:nvSpPr>
          <p:spPr>
            <a:xfrm>
              <a:off x="1293495" y="468807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2" name="橢圓 121">
              <a:extLst>
                <a:ext uri="{FF2B5EF4-FFF2-40B4-BE49-F238E27FC236}">
                  <a16:creationId xmlns:a16="http://schemas.microsoft.com/office/drawing/2014/main" id="{40B45103-F1A8-3E8D-BC91-CF2F8B232A2B}"/>
                </a:ext>
              </a:extLst>
            </p:cNvPr>
            <p:cNvSpPr/>
            <p:nvPr/>
          </p:nvSpPr>
          <p:spPr>
            <a:xfrm>
              <a:off x="1858517"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3" name="橢圓 122">
              <a:extLst>
                <a:ext uri="{FF2B5EF4-FFF2-40B4-BE49-F238E27FC236}">
                  <a16:creationId xmlns:a16="http://schemas.microsoft.com/office/drawing/2014/main" id="{EE33902B-33C3-B209-E22D-FF84CEC3592C}"/>
                </a:ext>
              </a:extLst>
            </p:cNvPr>
            <p:cNvSpPr/>
            <p:nvPr/>
          </p:nvSpPr>
          <p:spPr>
            <a:xfrm>
              <a:off x="2396122"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4" name="橢圓 123">
              <a:extLst>
                <a:ext uri="{FF2B5EF4-FFF2-40B4-BE49-F238E27FC236}">
                  <a16:creationId xmlns:a16="http://schemas.microsoft.com/office/drawing/2014/main" id="{4F050AD8-0CAB-8955-2673-C6C866F293CA}"/>
                </a:ext>
              </a:extLst>
            </p:cNvPr>
            <p:cNvSpPr/>
            <p:nvPr/>
          </p:nvSpPr>
          <p:spPr>
            <a:xfrm>
              <a:off x="3320111" y="4699788"/>
              <a:ext cx="180000" cy="180000"/>
            </a:xfrm>
            <a:prstGeom prst="ellipse">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5" name="文字方塊 124">
              <a:extLst>
                <a:ext uri="{FF2B5EF4-FFF2-40B4-BE49-F238E27FC236}">
                  <a16:creationId xmlns:a16="http://schemas.microsoft.com/office/drawing/2014/main" id="{66181ABD-CDC7-13AD-9732-9E88A728FAA2}"/>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26" name="群組 125">
            <a:extLst>
              <a:ext uri="{FF2B5EF4-FFF2-40B4-BE49-F238E27FC236}">
                <a16:creationId xmlns:a16="http://schemas.microsoft.com/office/drawing/2014/main" id="{A6545B8D-D1BD-2588-7BB4-680B3654A979}"/>
              </a:ext>
            </a:extLst>
          </p:cNvPr>
          <p:cNvGrpSpPr/>
          <p:nvPr/>
        </p:nvGrpSpPr>
        <p:grpSpPr>
          <a:xfrm>
            <a:off x="9330941" y="3578026"/>
            <a:ext cx="2520000" cy="523220"/>
            <a:chOff x="1141711" y="4447703"/>
            <a:chExt cx="2520000" cy="523220"/>
          </a:xfrm>
        </p:grpSpPr>
        <p:sp>
          <p:nvSpPr>
            <p:cNvPr id="127" name="矩形: 圓角 126">
              <a:extLst>
                <a:ext uri="{FF2B5EF4-FFF2-40B4-BE49-F238E27FC236}">
                  <a16:creationId xmlns:a16="http://schemas.microsoft.com/office/drawing/2014/main" id="{3035098C-3BB0-2283-4E13-092EAB276F54}"/>
                </a:ext>
              </a:extLst>
            </p:cNvPr>
            <p:cNvSpPr/>
            <p:nvPr/>
          </p:nvSpPr>
          <p:spPr>
            <a:xfrm rot="5400000">
              <a:off x="2240774" y="3529788"/>
              <a:ext cx="321873" cy="252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8" name="橢圓 127">
              <a:extLst>
                <a:ext uri="{FF2B5EF4-FFF2-40B4-BE49-F238E27FC236}">
                  <a16:creationId xmlns:a16="http://schemas.microsoft.com/office/drawing/2014/main" id="{115FE378-5F53-0447-0A9B-CB5054F19A03}"/>
                </a:ext>
              </a:extLst>
            </p:cNvPr>
            <p:cNvSpPr/>
            <p:nvPr/>
          </p:nvSpPr>
          <p:spPr>
            <a:xfrm>
              <a:off x="1293495" y="468807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29" name="橢圓 128">
              <a:extLst>
                <a:ext uri="{FF2B5EF4-FFF2-40B4-BE49-F238E27FC236}">
                  <a16:creationId xmlns:a16="http://schemas.microsoft.com/office/drawing/2014/main" id="{BF4DB885-CB42-8F3D-B773-E77D27520F0D}"/>
                </a:ext>
              </a:extLst>
            </p:cNvPr>
            <p:cNvSpPr/>
            <p:nvPr/>
          </p:nvSpPr>
          <p:spPr>
            <a:xfrm>
              <a:off x="1858517"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0" name="橢圓 129">
              <a:extLst>
                <a:ext uri="{FF2B5EF4-FFF2-40B4-BE49-F238E27FC236}">
                  <a16:creationId xmlns:a16="http://schemas.microsoft.com/office/drawing/2014/main" id="{EE40C606-735E-13DB-443F-BC5157240A5A}"/>
                </a:ext>
              </a:extLst>
            </p:cNvPr>
            <p:cNvSpPr/>
            <p:nvPr/>
          </p:nvSpPr>
          <p:spPr>
            <a:xfrm>
              <a:off x="2396122"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1" name="橢圓 130">
              <a:extLst>
                <a:ext uri="{FF2B5EF4-FFF2-40B4-BE49-F238E27FC236}">
                  <a16:creationId xmlns:a16="http://schemas.microsoft.com/office/drawing/2014/main" id="{790F9D3B-6202-3156-B77F-89FE8B054CC7}"/>
                </a:ext>
              </a:extLst>
            </p:cNvPr>
            <p:cNvSpPr/>
            <p:nvPr/>
          </p:nvSpPr>
          <p:spPr>
            <a:xfrm>
              <a:off x="3320111"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32" name="文字方塊 131">
              <a:extLst>
                <a:ext uri="{FF2B5EF4-FFF2-40B4-BE49-F238E27FC236}">
                  <a16:creationId xmlns:a16="http://schemas.microsoft.com/office/drawing/2014/main" id="{F5CCEEBE-9003-810A-10BF-CD4C201D84D7}"/>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grpSp>
        <p:nvGrpSpPr>
          <p:cNvPr id="133" name="群組 132">
            <a:extLst>
              <a:ext uri="{FF2B5EF4-FFF2-40B4-BE49-F238E27FC236}">
                <a16:creationId xmlns:a16="http://schemas.microsoft.com/office/drawing/2014/main" id="{45D0B3C9-F9BE-6E11-6E3F-6CB1DABC3DAC}"/>
              </a:ext>
            </a:extLst>
          </p:cNvPr>
          <p:cNvGrpSpPr/>
          <p:nvPr/>
        </p:nvGrpSpPr>
        <p:grpSpPr>
          <a:xfrm>
            <a:off x="9336528" y="4491756"/>
            <a:ext cx="2520001" cy="1143004"/>
            <a:chOff x="8400988" y="3467098"/>
            <a:chExt cx="2520001" cy="1143004"/>
          </a:xfrm>
        </p:grpSpPr>
        <p:sp>
          <p:nvSpPr>
            <p:cNvPr id="134" name="矩形: 圓角 133">
              <a:extLst>
                <a:ext uri="{FF2B5EF4-FFF2-40B4-BE49-F238E27FC236}">
                  <a16:creationId xmlns:a16="http://schemas.microsoft.com/office/drawing/2014/main" id="{7067E41A-1B9D-92B6-6E7C-6C2439F90D4D}"/>
                </a:ext>
              </a:extLst>
            </p:cNvPr>
            <p:cNvSpPr/>
            <p:nvPr/>
          </p:nvSpPr>
          <p:spPr>
            <a:xfrm>
              <a:off x="8400988" y="3467098"/>
              <a:ext cx="2520001" cy="1143004"/>
            </a:xfrm>
            <a:prstGeom prst="roundRect">
              <a:avLst>
                <a:gd name="adj" fmla="val 12473"/>
              </a:avLst>
            </a:prstGeom>
            <a:solidFill>
              <a:srgbClr val="FFF2CC"/>
            </a:solidFill>
            <a:ln w="571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2400" b="0" i="0" u="none" strike="noStrike" kern="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135" name="文字方塊 134">
                  <a:extLst>
                    <a:ext uri="{FF2B5EF4-FFF2-40B4-BE49-F238E27FC236}">
                      <a16:creationId xmlns:a16="http://schemas.microsoft.com/office/drawing/2014/main" id="{789734EB-50B2-F8A5-97CD-ACC77F551EDE}"/>
                    </a:ext>
                  </a:extLst>
                </p:cNvPr>
                <p:cNvSpPr txBox="1"/>
                <p:nvPr/>
              </p:nvSpPr>
              <p:spPr>
                <a:xfrm>
                  <a:off x="9354045" y="3830040"/>
                  <a:ext cx="763799" cy="523220"/>
                </a:xfrm>
                <a:prstGeom prst="rect">
                  <a:avLst/>
                </a:prstGeom>
                <a:noFill/>
              </p:spPr>
              <p:txBody>
                <a:bodyPr wrap="none" rtlCol="0">
                  <a:spAutoFit/>
                </a:bodyPr>
                <a:lstStyle/>
                <a:p>
                  <a:pPr lvl="0">
                    <a:defRPr/>
                  </a:pPr>
                  <a14:m>
                    <m:oMathPara xmlns:m="http://schemas.openxmlformats.org/officeDocument/2006/math">
                      <m:oMathParaPr>
                        <m:jc m:val="centerGroup"/>
                      </m:oMathParaPr>
                      <m:oMath xmlns:m="http://schemas.openxmlformats.org/officeDocument/2006/math">
                        <m:sSup>
                          <m:sSupPr>
                            <m:ctrlPr>
                              <a:rPr lang="en-US" altLang="zh-TW" sz="2800" i="1">
                                <a:solidFill>
                                  <a:prstClr val="black"/>
                                </a:solidFill>
                                <a:latin typeface="Cambria Math" panose="02040503050406030204" pitchFamily="18" charset="0"/>
                              </a:rPr>
                            </m:ctrlPr>
                          </m:sSupPr>
                          <m:e>
                            <m:r>
                              <a:rPr lang="en-US" altLang="zh-TW" sz="2800" i="1">
                                <a:solidFill>
                                  <a:prstClr val="black"/>
                                </a:solidFill>
                                <a:latin typeface="Cambria Math" panose="02040503050406030204" pitchFamily="18" charset="0"/>
                              </a:rPr>
                              <m:t>𝑊</m:t>
                            </m:r>
                          </m:e>
                          <m:sup>
                            <m:r>
                              <a:rPr lang="zh-TW" altLang="en-US" sz="2800" i="1">
                                <a:solidFill>
                                  <a:prstClr val="black"/>
                                </a:solidFill>
                                <a:latin typeface="Cambria Math" panose="02040503050406030204" pitchFamily="18" charset="0"/>
                              </a:rPr>
                              <m:t>∗</m:t>
                            </m:r>
                          </m:sup>
                        </m:sSup>
                      </m:oMath>
                    </m:oMathPara>
                  </a14:m>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35" name="文字方塊 134">
                  <a:extLst>
                    <a:ext uri="{FF2B5EF4-FFF2-40B4-BE49-F238E27FC236}">
                      <a16:creationId xmlns:a16="http://schemas.microsoft.com/office/drawing/2014/main" id="{789734EB-50B2-F8A5-97CD-ACC77F551EDE}"/>
                    </a:ext>
                  </a:extLst>
                </p:cNvPr>
                <p:cNvSpPr txBox="1">
                  <a:spLocks noRot="1" noChangeAspect="1" noMove="1" noResize="1" noEditPoints="1" noAdjustHandles="1" noChangeArrowheads="1" noChangeShapeType="1" noTextEdit="1"/>
                </p:cNvSpPr>
                <p:nvPr/>
              </p:nvSpPr>
              <p:spPr>
                <a:xfrm>
                  <a:off x="9354045" y="3830040"/>
                  <a:ext cx="763799" cy="523220"/>
                </a:xfrm>
                <a:prstGeom prst="rect">
                  <a:avLst/>
                </a:prstGeom>
                <a:blipFill>
                  <a:blip r:embed="rId15"/>
                  <a:stretch>
                    <a:fillRect/>
                  </a:stretch>
                </a:blipFill>
              </p:spPr>
              <p:txBody>
                <a:bodyPr/>
                <a:lstStyle/>
                <a:p>
                  <a:r>
                    <a:rPr lang="zh-TW" altLang="en-US">
                      <a:noFill/>
                    </a:rPr>
                    <a:t> </a:t>
                  </a:r>
                </a:p>
              </p:txBody>
            </p:sp>
          </mc:Fallback>
        </mc:AlternateContent>
      </p:grpSp>
      <p:cxnSp>
        <p:nvCxnSpPr>
          <p:cNvPr id="136" name="直線單箭頭接點 135">
            <a:extLst>
              <a:ext uri="{FF2B5EF4-FFF2-40B4-BE49-F238E27FC236}">
                <a16:creationId xmlns:a16="http://schemas.microsoft.com/office/drawing/2014/main" id="{D2C35237-BF20-9637-9A65-CA46D4C44FA2}"/>
              </a:ext>
            </a:extLst>
          </p:cNvPr>
          <p:cNvCxnSpPr>
            <a:cxnSpLocks/>
          </p:cNvCxnSpPr>
          <p:nvPr/>
        </p:nvCxnSpPr>
        <p:spPr>
          <a:xfrm flipV="1">
            <a:off x="10597620" y="5717176"/>
            <a:ext cx="0" cy="406268"/>
          </a:xfrm>
          <a:prstGeom prst="straightConnector1">
            <a:avLst/>
          </a:prstGeom>
          <a:noFill/>
          <a:ln w="38100" cap="flat" cmpd="sng" algn="ctr">
            <a:solidFill>
              <a:sysClr val="windowText" lastClr="000000"/>
            </a:solidFill>
            <a:prstDash val="solid"/>
            <a:miter lim="800000"/>
            <a:tailEnd type="triangle"/>
          </a:ln>
          <a:effectLst/>
        </p:spPr>
      </p:cxnSp>
      <p:cxnSp>
        <p:nvCxnSpPr>
          <p:cNvPr id="137" name="直線單箭頭接點 136">
            <a:extLst>
              <a:ext uri="{FF2B5EF4-FFF2-40B4-BE49-F238E27FC236}">
                <a16:creationId xmlns:a16="http://schemas.microsoft.com/office/drawing/2014/main" id="{E7EC4E25-F4DE-42BD-78F6-798391DEEAA8}"/>
              </a:ext>
            </a:extLst>
          </p:cNvPr>
          <p:cNvCxnSpPr>
            <a:cxnSpLocks/>
          </p:cNvCxnSpPr>
          <p:nvPr/>
        </p:nvCxnSpPr>
        <p:spPr>
          <a:xfrm flipV="1">
            <a:off x="10578570" y="4101246"/>
            <a:ext cx="0" cy="406268"/>
          </a:xfrm>
          <a:prstGeom prst="straightConnector1">
            <a:avLst/>
          </a:prstGeom>
          <a:noFill/>
          <a:ln w="38100"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138" name="文字方塊 137">
                <a:extLst>
                  <a:ext uri="{FF2B5EF4-FFF2-40B4-BE49-F238E27FC236}">
                    <a16:creationId xmlns:a16="http://schemas.microsoft.com/office/drawing/2014/main" id="{BAD36406-5647-8365-CE9A-96CAA121E6C9}"/>
                  </a:ext>
                </a:extLst>
              </p:cNvPr>
              <p:cNvSpPr txBox="1"/>
              <p:nvPr/>
            </p:nvSpPr>
            <p:spPr>
              <a:xfrm>
                <a:off x="4622372" y="3722884"/>
                <a:ext cx="439697" cy="430887"/>
              </a:xfrm>
              <a:prstGeom prst="rect">
                <a:avLst/>
              </a:prstGeom>
              <a:noFill/>
            </p:spPr>
            <p:txBody>
              <a:bodyPr wrap="square" lIns="0" tIns="0" rIns="0" bIns="0" rtlCol="0">
                <a:spAutoFit/>
              </a:bodyPr>
              <a:lstStyle/>
              <a:p>
                <a:pPr lvl="0">
                  <a:defRPr/>
                </a:pPr>
                <a14:m>
                  <m:oMathPara xmlns:m="http://schemas.openxmlformats.org/officeDocument/2006/math">
                    <m:oMathParaPr>
                      <m:jc m:val="centerGroup"/>
                    </m:oMathParaPr>
                    <m:oMath xmlns:m="http://schemas.openxmlformats.org/officeDocument/2006/math">
                      <m:sSub>
                        <m:sSubPr>
                          <m:ctrlPr>
                            <a:rPr lang="en-US" altLang="zh-TW" sz="2800" b="1" i="1">
                              <a:solidFill>
                                <a:prstClr val="black"/>
                              </a:solidFill>
                              <a:latin typeface="Cambria Math" panose="02040503050406030204" pitchFamily="18" charset="0"/>
                            </a:rPr>
                          </m:ctrlPr>
                        </m:sSubPr>
                        <m:e>
                          <m:r>
                            <a:rPr lang="en-US" altLang="zh-TW" sz="2800" b="1" i="1">
                              <a:solidFill>
                                <a:prstClr val="black"/>
                              </a:solidFill>
                              <a:latin typeface="Cambria Math" panose="02040503050406030204" pitchFamily="18" charset="0"/>
                            </a:rPr>
                            <m:t>𝒗</m:t>
                          </m:r>
                        </m:e>
                        <m:sub>
                          <m:r>
                            <a:rPr lang="en-US" altLang="zh-TW" sz="2800" b="1" i="1">
                              <a:solidFill>
                                <a:prstClr val="black"/>
                              </a:solidFill>
                              <a:latin typeface="Cambria Math" panose="02040503050406030204" pitchFamily="18" charset="0"/>
                            </a:rPr>
                            <m:t>𝟏</m:t>
                          </m:r>
                        </m:sub>
                      </m:sSub>
                    </m:oMath>
                  </m:oMathPara>
                </a14:m>
                <a:endParaRPr lang="zh-TW" altLang="en-US" sz="2800" b="1" dirty="0">
                  <a:solidFill>
                    <a:prstClr val="black"/>
                  </a:solidFill>
                </a:endParaRPr>
              </a:p>
            </p:txBody>
          </p:sp>
        </mc:Choice>
        <mc:Fallback xmlns="">
          <p:sp>
            <p:nvSpPr>
              <p:cNvPr id="138" name="文字方塊 137">
                <a:extLst>
                  <a:ext uri="{FF2B5EF4-FFF2-40B4-BE49-F238E27FC236}">
                    <a16:creationId xmlns:a16="http://schemas.microsoft.com/office/drawing/2014/main" id="{BAD36406-5647-8365-CE9A-96CAA121E6C9}"/>
                  </a:ext>
                </a:extLst>
              </p:cNvPr>
              <p:cNvSpPr txBox="1">
                <a:spLocks noRot="1" noChangeAspect="1" noMove="1" noResize="1" noEditPoints="1" noAdjustHandles="1" noChangeArrowheads="1" noChangeShapeType="1" noTextEdit="1"/>
              </p:cNvSpPr>
              <p:nvPr/>
            </p:nvSpPr>
            <p:spPr>
              <a:xfrm>
                <a:off x="4622372" y="3722884"/>
                <a:ext cx="439697" cy="430887"/>
              </a:xfrm>
              <a:prstGeom prst="rect">
                <a:avLst/>
              </a:prstGeom>
              <a:blipFill>
                <a:blip r:embed="rId1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9" name="文字方塊 138">
                <a:extLst>
                  <a:ext uri="{FF2B5EF4-FFF2-40B4-BE49-F238E27FC236}">
                    <a16:creationId xmlns:a16="http://schemas.microsoft.com/office/drawing/2014/main" id="{BE070643-80B4-2B0B-5A13-83C7EDB71B1A}"/>
                  </a:ext>
                </a:extLst>
              </p:cNvPr>
              <p:cNvSpPr txBox="1"/>
              <p:nvPr/>
            </p:nvSpPr>
            <p:spPr>
              <a:xfrm>
                <a:off x="8839381" y="6114670"/>
                <a:ext cx="43969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𝒌</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𝟐</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39" name="文字方塊 138">
                <a:extLst>
                  <a:ext uri="{FF2B5EF4-FFF2-40B4-BE49-F238E27FC236}">
                    <a16:creationId xmlns:a16="http://schemas.microsoft.com/office/drawing/2014/main" id="{BE070643-80B4-2B0B-5A13-83C7EDB71B1A}"/>
                  </a:ext>
                </a:extLst>
              </p:cNvPr>
              <p:cNvSpPr txBox="1">
                <a:spLocks noRot="1" noChangeAspect="1" noMove="1" noResize="1" noEditPoints="1" noAdjustHandles="1" noChangeArrowheads="1" noChangeShapeType="1" noTextEdit="1"/>
              </p:cNvSpPr>
              <p:nvPr/>
            </p:nvSpPr>
            <p:spPr>
              <a:xfrm>
                <a:off x="8839381" y="6114670"/>
                <a:ext cx="439697" cy="430887"/>
              </a:xfrm>
              <a:prstGeom prst="rect">
                <a:avLst/>
              </a:prstGeom>
              <a:blipFill>
                <a:blip r:embed="rId17"/>
                <a:stretch>
                  <a:fillRect/>
                </a:stretch>
              </a:blipFill>
            </p:spPr>
            <p:txBody>
              <a:bodyPr/>
              <a:lstStyle/>
              <a:p>
                <a:r>
                  <a:rPr lang="zh-TW" altLang="en-US">
                    <a:noFill/>
                  </a:rPr>
                  <a:t> </a:t>
                </a:r>
              </a:p>
            </p:txBody>
          </p:sp>
        </mc:Fallback>
      </mc:AlternateContent>
      <p:sp>
        <p:nvSpPr>
          <p:cNvPr id="141" name="文字方塊 140">
            <a:extLst>
              <a:ext uri="{FF2B5EF4-FFF2-40B4-BE49-F238E27FC236}">
                <a16:creationId xmlns:a16="http://schemas.microsoft.com/office/drawing/2014/main" id="{9A627C10-AB03-5DF6-C837-302911249E21}"/>
              </a:ext>
            </a:extLst>
          </p:cNvPr>
          <p:cNvSpPr txBox="1"/>
          <p:nvPr/>
        </p:nvSpPr>
        <p:spPr>
          <a:xfrm>
            <a:off x="4434083" y="5754112"/>
            <a:ext cx="150886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Eiffel Tower</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43" name="文字方塊 142">
            <a:extLst>
              <a:ext uri="{FF2B5EF4-FFF2-40B4-BE49-F238E27FC236}">
                <a16:creationId xmlns:a16="http://schemas.microsoft.com/office/drawing/2014/main" id="{94D083BB-31B7-7424-5F5F-92039C90220D}"/>
              </a:ext>
            </a:extLst>
          </p:cNvPr>
          <p:cNvSpPr txBox="1"/>
          <p:nvPr/>
        </p:nvSpPr>
        <p:spPr>
          <a:xfrm>
            <a:off x="8152089" y="5737243"/>
            <a:ext cx="2253977"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202122"/>
                </a:solidFill>
                <a:effectLst/>
                <a:uLnTx/>
                <a:uFillTx/>
                <a:latin typeface="Arial" panose="020B0604020202020204" pitchFamily="34" charset="0"/>
                <a:ea typeface="新細明體" panose="02020500000000000000" pitchFamily="18" charset="-120"/>
                <a:cs typeface="+mn-cs"/>
              </a:rPr>
              <a:t>Pyramid of Khufu</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45" name="文字方塊 144">
            <a:extLst>
              <a:ext uri="{FF2B5EF4-FFF2-40B4-BE49-F238E27FC236}">
                <a16:creationId xmlns:a16="http://schemas.microsoft.com/office/drawing/2014/main" id="{B7BD2563-03AA-19C6-D1C9-10778C05A4BD}"/>
              </a:ext>
            </a:extLst>
          </p:cNvPr>
          <p:cNvSpPr txBox="1"/>
          <p:nvPr/>
        </p:nvSpPr>
        <p:spPr>
          <a:xfrm>
            <a:off x="-241046" y="4872669"/>
            <a:ext cx="210462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Space Needle</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46" name="文字方塊 145">
            <a:extLst>
              <a:ext uri="{FF2B5EF4-FFF2-40B4-BE49-F238E27FC236}">
                <a16:creationId xmlns:a16="http://schemas.microsoft.com/office/drawing/2014/main" id="{E674089F-C5E0-8D66-53B9-401E016CDF88}"/>
              </a:ext>
            </a:extLst>
          </p:cNvPr>
          <p:cNvSpPr txBox="1"/>
          <p:nvPr/>
        </p:nvSpPr>
        <p:spPr>
          <a:xfrm>
            <a:off x="271168" y="778261"/>
            <a:ext cx="92753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Taipei</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AlternateContent xmlns:mc="http://schemas.openxmlformats.org/markup-compatibility/2006" xmlns:a14="http://schemas.microsoft.com/office/drawing/2010/main">
        <mc:Choice Requires="a14">
          <p:sp>
            <p:nvSpPr>
              <p:cNvPr id="147" name="文字方塊 146">
                <a:extLst>
                  <a:ext uri="{FF2B5EF4-FFF2-40B4-BE49-F238E27FC236}">
                    <a16:creationId xmlns:a16="http://schemas.microsoft.com/office/drawing/2014/main" id="{F22AC438-2B80-A751-6179-378ED3BD841C}"/>
                  </a:ext>
                </a:extLst>
              </p:cNvPr>
              <p:cNvSpPr txBox="1"/>
              <p:nvPr/>
            </p:nvSpPr>
            <p:spPr>
              <a:xfrm>
                <a:off x="578231" y="412179"/>
                <a:ext cx="439697"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𝒗</m:t>
                          </m:r>
                        </m:e>
                        <m:sup>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47" name="文字方塊 146">
                <a:extLst>
                  <a:ext uri="{FF2B5EF4-FFF2-40B4-BE49-F238E27FC236}">
                    <a16:creationId xmlns:a16="http://schemas.microsoft.com/office/drawing/2014/main" id="{F22AC438-2B80-A751-6179-378ED3BD841C}"/>
                  </a:ext>
                </a:extLst>
              </p:cNvPr>
              <p:cNvSpPr txBox="1">
                <a:spLocks noRot="1" noChangeAspect="1" noMove="1" noResize="1" noEditPoints="1" noAdjustHandles="1" noChangeArrowheads="1" noChangeShapeType="1" noTextEdit="1"/>
              </p:cNvSpPr>
              <p:nvPr/>
            </p:nvSpPr>
            <p:spPr>
              <a:xfrm>
                <a:off x="578231" y="412179"/>
                <a:ext cx="439697" cy="430887"/>
              </a:xfrm>
              <a:prstGeom prst="rect">
                <a:avLst/>
              </a:prstGeom>
              <a:blipFill>
                <a:blip r:embed="rId1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8" name="文字方塊 147">
                <a:extLst>
                  <a:ext uri="{FF2B5EF4-FFF2-40B4-BE49-F238E27FC236}">
                    <a16:creationId xmlns:a16="http://schemas.microsoft.com/office/drawing/2014/main" id="{72AB37D6-6107-D9C0-7C01-8B5AC356AEEF}"/>
                  </a:ext>
                </a:extLst>
              </p:cNvPr>
              <p:cNvSpPr txBox="1"/>
              <p:nvPr/>
            </p:nvSpPr>
            <p:spPr>
              <a:xfrm>
                <a:off x="8785790" y="3664971"/>
                <a:ext cx="439697" cy="444737"/>
              </a:xfrm>
              <a:prstGeom prst="rect">
                <a:avLst/>
              </a:prstGeom>
              <a:noFill/>
            </p:spPr>
            <p:txBody>
              <a:bodyPr wrap="square" lIns="0" tIns="0" rIns="0" bIns="0" rtlCol="0">
                <a:spAutoFit/>
              </a:bodyPr>
              <a:lstStyle/>
              <a:p>
                <a:pPr lvl="0">
                  <a:defRPr/>
                </a:pPr>
                <a14:m>
                  <m:oMathPara xmlns:m="http://schemas.openxmlformats.org/officeDocument/2006/math">
                    <m:oMathParaPr>
                      <m:jc m:val="centerGroup"/>
                    </m:oMathParaPr>
                    <m:oMath xmlns:m="http://schemas.openxmlformats.org/officeDocument/2006/math">
                      <m:sSub>
                        <m:sSubPr>
                          <m:ctrlPr>
                            <a:rPr lang="en-US" altLang="zh-TW" sz="2800" b="1" i="1">
                              <a:solidFill>
                                <a:prstClr val="black"/>
                              </a:solidFill>
                              <a:latin typeface="Cambria Math" panose="02040503050406030204" pitchFamily="18" charset="0"/>
                            </a:rPr>
                          </m:ctrlPr>
                        </m:sSubPr>
                        <m:e>
                          <m:r>
                            <a:rPr lang="en-US" altLang="zh-TW" sz="2800" b="1" i="1">
                              <a:solidFill>
                                <a:prstClr val="black"/>
                              </a:solidFill>
                              <a:latin typeface="Cambria Math" panose="02040503050406030204" pitchFamily="18" charset="0"/>
                            </a:rPr>
                            <m:t>𝒗</m:t>
                          </m:r>
                        </m:e>
                        <m:sub>
                          <m:r>
                            <a:rPr lang="en-US" altLang="zh-TW" sz="2800" b="1" i="1">
                              <a:solidFill>
                                <a:prstClr val="black"/>
                              </a:solidFill>
                              <a:latin typeface="Cambria Math" panose="02040503050406030204" pitchFamily="18" charset="0"/>
                            </a:rPr>
                            <m:t>𝟐</m:t>
                          </m:r>
                        </m:sub>
                      </m:sSub>
                    </m:oMath>
                  </m:oMathPara>
                </a14:m>
                <a:endParaRPr lang="zh-TW" altLang="en-US" sz="2800" b="1" dirty="0">
                  <a:solidFill>
                    <a:prstClr val="black"/>
                  </a:solidFill>
                </a:endParaRPr>
              </a:p>
            </p:txBody>
          </p:sp>
        </mc:Choice>
        <mc:Fallback xmlns="">
          <p:sp>
            <p:nvSpPr>
              <p:cNvPr id="148" name="文字方塊 147">
                <a:extLst>
                  <a:ext uri="{FF2B5EF4-FFF2-40B4-BE49-F238E27FC236}">
                    <a16:creationId xmlns:a16="http://schemas.microsoft.com/office/drawing/2014/main" id="{72AB37D6-6107-D9C0-7C01-8B5AC356AEEF}"/>
                  </a:ext>
                </a:extLst>
              </p:cNvPr>
              <p:cNvSpPr txBox="1">
                <a:spLocks noRot="1" noChangeAspect="1" noMove="1" noResize="1" noEditPoints="1" noAdjustHandles="1" noChangeArrowheads="1" noChangeShapeType="1" noTextEdit="1"/>
              </p:cNvSpPr>
              <p:nvPr/>
            </p:nvSpPr>
            <p:spPr>
              <a:xfrm>
                <a:off x="8785790" y="3664971"/>
                <a:ext cx="439697" cy="444737"/>
              </a:xfrm>
              <a:prstGeom prst="rect">
                <a:avLst/>
              </a:prstGeom>
              <a:blipFill>
                <a:blip r:embed="rId19"/>
                <a:stretch>
                  <a:fillRect/>
                </a:stretch>
              </a:blipFill>
            </p:spPr>
            <p:txBody>
              <a:bodyPr/>
              <a:lstStyle/>
              <a:p>
                <a:r>
                  <a:rPr lang="zh-TW" altLang="en-US">
                    <a:noFill/>
                  </a:rPr>
                  <a:t> </a:t>
                </a:r>
              </a:p>
            </p:txBody>
          </p:sp>
        </mc:Fallback>
      </mc:AlternateContent>
      <p:cxnSp>
        <p:nvCxnSpPr>
          <p:cNvPr id="5" name="直線單箭頭接點 4">
            <a:extLst>
              <a:ext uri="{FF2B5EF4-FFF2-40B4-BE49-F238E27FC236}">
                <a16:creationId xmlns:a16="http://schemas.microsoft.com/office/drawing/2014/main" id="{657B61FB-E0A3-FB18-166B-0B1C9E3E3D32}"/>
              </a:ext>
            </a:extLst>
          </p:cNvPr>
          <p:cNvCxnSpPr>
            <a:cxnSpLocks/>
          </p:cNvCxnSpPr>
          <p:nvPr/>
        </p:nvCxnSpPr>
        <p:spPr>
          <a:xfrm>
            <a:off x="4133850" y="3979151"/>
            <a:ext cx="453226"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47" name="直線單箭頭接點 46">
            <a:extLst>
              <a:ext uri="{FF2B5EF4-FFF2-40B4-BE49-F238E27FC236}">
                <a16:creationId xmlns:a16="http://schemas.microsoft.com/office/drawing/2014/main" id="{C129C1A5-4F53-5392-F848-CA8095A55283}"/>
              </a:ext>
            </a:extLst>
          </p:cNvPr>
          <p:cNvCxnSpPr>
            <a:cxnSpLocks/>
          </p:cNvCxnSpPr>
          <p:nvPr/>
        </p:nvCxnSpPr>
        <p:spPr>
          <a:xfrm>
            <a:off x="4133329" y="608888"/>
            <a:ext cx="0" cy="3370263"/>
          </a:xfrm>
          <a:prstGeom prst="straightConnector1">
            <a:avLst/>
          </a:prstGeom>
          <a:ln w="57150">
            <a:solidFill>
              <a:schemeClr val="tx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8" name="直線單箭頭接點 67">
            <a:extLst>
              <a:ext uri="{FF2B5EF4-FFF2-40B4-BE49-F238E27FC236}">
                <a16:creationId xmlns:a16="http://schemas.microsoft.com/office/drawing/2014/main" id="{07F626B1-4EB3-AF4B-CFE7-7C79B418022A}"/>
              </a:ext>
            </a:extLst>
          </p:cNvPr>
          <p:cNvCxnSpPr>
            <a:cxnSpLocks/>
          </p:cNvCxnSpPr>
          <p:nvPr/>
        </p:nvCxnSpPr>
        <p:spPr>
          <a:xfrm>
            <a:off x="4133284" y="619094"/>
            <a:ext cx="453226"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0" name="直線單箭頭接點 139">
            <a:extLst>
              <a:ext uri="{FF2B5EF4-FFF2-40B4-BE49-F238E27FC236}">
                <a16:creationId xmlns:a16="http://schemas.microsoft.com/office/drawing/2014/main" id="{EACCA243-14BB-5EEB-02EC-CF6DD8EA3B8D}"/>
              </a:ext>
            </a:extLst>
          </p:cNvPr>
          <p:cNvCxnSpPr>
            <a:cxnSpLocks/>
          </p:cNvCxnSpPr>
          <p:nvPr/>
        </p:nvCxnSpPr>
        <p:spPr>
          <a:xfrm>
            <a:off x="8339681" y="3935609"/>
            <a:ext cx="453226"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9" name="直線單箭頭接點 148">
            <a:extLst>
              <a:ext uri="{FF2B5EF4-FFF2-40B4-BE49-F238E27FC236}">
                <a16:creationId xmlns:a16="http://schemas.microsoft.com/office/drawing/2014/main" id="{D13379AF-F18C-9108-D357-D36666E01B50}"/>
              </a:ext>
            </a:extLst>
          </p:cNvPr>
          <p:cNvCxnSpPr>
            <a:cxnSpLocks/>
          </p:cNvCxnSpPr>
          <p:nvPr/>
        </p:nvCxnSpPr>
        <p:spPr>
          <a:xfrm>
            <a:off x="8339160" y="565346"/>
            <a:ext cx="0" cy="3370263"/>
          </a:xfrm>
          <a:prstGeom prst="straightConnector1">
            <a:avLst/>
          </a:prstGeom>
          <a:ln w="57150">
            <a:solidFill>
              <a:schemeClr val="tx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0" name="直線單箭頭接點 149">
            <a:extLst>
              <a:ext uri="{FF2B5EF4-FFF2-40B4-BE49-F238E27FC236}">
                <a16:creationId xmlns:a16="http://schemas.microsoft.com/office/drawing/2014/main" id="{44EBAEE9-527F-68ED-1759-9AA60CA6E25D}"/>
              </a:ext>
            </a:extLst>
          </p:cNvPr>
          <p:cNvCxnSpPr>
            <a:cxnSpLocks/>
          </p:cNvCxnSpPr>
          <p:nvPr/>
        </p:nvCxnSpPr>
        <p:spPr>
          <a:xfrm>
            <a:off x="8339115" y="575552"/>
            <a:ext cx="453226"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26" name="群組 25">
            <a:extLst>
              <a:ext uri="{FF2B5EF4-FFF2-40B4-BE49-F238E27FC236}">
                <a16:creationId xmlns:a16="http://schemas.microsoft.com/office/drawing/2014/main" id="{752ABDBB-B44D-96F0-5FFA-A590E13315C3}"/>
              </a:ext>
            </a:extLst>
          </p:cNvPr>
          <p:cNvGrpSpPr/>
          <p:nvPr/>
        </p:nvGrpSpPr>
        <p:grpSpPr>
          <a:xfrm>
            <a:off x="1240040" y="281937"/>
            <a:ext cx="2520000" cy="523220"/>
            <a:chOff x="1141711" y="4447703"/>
            <a:chExt cx="2520000" cy="523220"/>
          </a:xfrm>
        </p:grpSpPr>
        <p:sp>
          <p:nvSpPr>
            <p:cNvPr id="67" name="矩形: 圓角 66">
              <a:extLst>
                <a:ext uri="{FF2B5EF4-FFF2-40B4-BE49-F238E27FC236}">
                  <a16:creationId xmlns:a16="http://schemas.microsoft.com/office/drawing/2014/main" id="{2C71E821-D7E8-483F-846F-CADFB9158DD6}"/>
                </a:ext>
              </a:extLst>
            </p:cNvPr>
            <p:cNvSpPr/>
            <p:nvPr/>
          </p:nvSpPr>
          <p:spPr>
            <a:xfrm rot="5400000">
              <a:off x="2240774" y="3529788"/>
              <a:ext cx="321873" cy="2520000"/>
            </a:xfrm>
            <a:prstGeom prst="roundRect">
              <a:avLst/>
            </a:prstGeom>
            <a:solidFill>
              <a:srgbClr val="5B9BD5">
                <a:lumMod val="20000"/>
                <a:lumOff val="80000"/>
              </a:srgbClr>
            </a:solidFill>
            <a:ln w="381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98" name="橢圓 97">
              <a:extLst>
                <a:ext uri="{FF2B5EF4-FFF2-40B4-BE49-F238E27FC236}">
                  <a16:creationId xmlns:a16="http://schemas.microsoft.com/office/drawing/2014/main" id="{0F71E4C8-2E26-E3A6-3064-6613C5B25D05}"/>
                </a:ext>
              </a:extLst>
            </p:cNvPr>
            <p:cNvSpPr/>
            <p:nvPr/>
          </p:nvSpPr>
          <p:spPr>
            <a:xfrm>
              <a:off x="1293495" y="468807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2" name="橢圓 141">
              <a:extLst>
                <a:ext uri="{FF2B5EF4-FFF2-40B4-BE49-F238E27FC236}">
                  <a16:creationId xmlns:a16="http://schemas.microsoft.com/office/drawing/2014/main" id="{F1F4C735-DF30-E39A-EB16-F1303D91C632}"/>
                </a:ext>
              </a:extLst>
            </p:cNvPr>
            <p:cNvSpPr/>
            <p:nvPr/>
          </p:nvSpPr>
          <p:spPr>
            <a:xfrm>
              <a:off x="1858517"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44" name="橢圓 143">
              <a:extLst>
                <a:ext uri="{FF2B5EF4-FFF2-40B4-BE49-F238E27FC236}">
                  <a16:creationId xmlns:a16="http://schemas.microsoft.com/office/drawing/2014/main" id="{763A0032-2A8A-4C36-46F3-B5BFE63ED2C2}"/>
                </a:ext>
              </a:extLst>
            </p:cNvPr>
            <p:cNvSpPr/>
            <p:nvPr/>
          </p:nvSpPr>
          <p:spPr>
            <a:xfrm>
              <a:off x="2396122"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1" name="橢圓 150">
              <a:extLst>
                <a:ext uri="{FF2B5EF4-FFF2-40B4-BE49-F238E27FC236}">
                  <a16:creationId xmlns:a16="http://schemas.microsoft.com/office/drawing/2014/main" id="{6249811B-3020-9687-6458-E1C8EF755F6F}"/>
                </a:ext>
              </a:extLst>
            </p:cNvPr>
            <p:cNvSpPr/>
            <p:nvPr/>
          </p:nvSpPr>
          <p:spPr>
            <a:xfrm>
              <a:off x="3320111" y="4699788"/>
              <a:ext cx="180000" cy="180000"/>
            </a:xfrm>
            <a:prstGeom prst="ellipse">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52" name="文字方塊 151">
              <a:extLst>
                <a:ext uri="{FF2B5EF4-FFF2-40B4-BE49-F238E27FC236}">
                  <a16:creationId xmlns:a16="http://schemas.microsoft.com/office/drawing/2014/main" id="{92BC8A02-E15A-001B-1B1C-D0441B07BFF1}"/>
                </a:ext>
              </a:extLst>
            </p:cNvPr>
            <p:cNvSpPr txBox="1"/>
            <p:nvPr/>
          </p:nvSpPr>
          <p:spPr>
            <a:xfrm>
              <a:off x="2670647" y="4447703"/>
              <a:ext cx="6129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cxnSp>
        <p:nvCxnSpPr>
          <p:cNvPr id="153" name="直線單箭頭接點 152">
            <a:extLst>
              <a:ext uri="{FF2B5EF4-FFF2-40B4-BE49-F238E27FC236}">
                <a16:creationId xmlns:a16="http://schemas.microsoft.com/office/drawing/2014/main" id="{9B1F2DEE-BDAA-8ABF-D50F-5F6DFFA4D487}"/>
              </a:ext>
            </a:extLst>
          </p:cNvPr>
          <p:cNvCxnSpPr>
            <a:cxnSpLocks/>
          </p:cNvCxnSpPr>
          <p:nvPr/>
        </p:nvCxnSpPr>
        <p:spPr>
          <a:xfrm>
            <a:off x="2448108" y="857580"/>
            <a:ext cx="0" cy="1131481"/>
          </a:xfrm>
          <a:prstGeom prst="straightConnector1">
            <a:avLst/>
          </a:prstGeom>
          <a:ln w="57150">
            <a:solidFill>
              <a:schemeClr val="tx1"/>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56" name="文字方塊 155">
                <a:extLst>
                  <a:ext uri="{FF2B5EF4-FFF2-40B4-BE49-F238E27FC236}">
                    <a16:creationId xmlns:a16="http://schemas.microsoft.com/office/drawing/2014/main" id="{1ADBCB47-B733-6066-957E-34CD139AA4D9}"/>
                  </a:ext>
                </a:extLst>
              </p:cNvPr>
              <p:cNvSpPr txBox="1"/>
              <p:nvPr/>
            </p:nvSpPr>
            <p:spPr>
              <a:xfrm>
                <a:off x="725228" y="5579857"/>
                <a:ext cx="3243936" cy="970202"/>
              </a:xfrm>
              <a:prstGeom prst="rect">
                <a:avLst/>
              </a:prstGeom>
              <a:noFill/>
            </p:spPr>
            <p:txBody>
              <a:bodyPr wrap="square" rtlCol="0">
                <a:spAutoFit/>
              </a:bodyPr>
              <a:lstStyle/>
              <a:p>
                <a:pPr lvl="0">
                  <a:defRPr/>
                </a:pPr>
                <a14:m>
                  <m:oMath xmlns:m="http://schemas.openxmlformats.org/officeDocument/2006/math">
                    <m:sSup>
                      <m:sSupPr>
                        <m:ctrlPr>
                          <a:rPr kumimoji="0" lang="en-US" altLang="zh-TW" sz="2800" b="0" i="1" u="none" strike="noStrike" kern="1200" cap="none" spc="0" normalizeH="0" baseline="0" noProof="0" smtClean="0">
                            <a:ln>
                              <a:noFill/>
                            </a:ln>
                            <a:solidFill>
                              <a:prstClr val="black"/>
                            </a:solidFill>
                            <a:effectLst/>
                            <a:uLnTx/>
                            <a:uFillTx/>
                            <a:latin typeface="Cambria Math" panose="02040503050406030204" pitchFamily="18" charset="0"/>
                            <a:ea typeface="新細明體" panose="02020500000000000000" pitchFamily="18" charset="-120"/>
                          </a:rPr>
                        </m:ctrlPr>
                      </m:sSupPr>
                      <m:e>
                        <m:r>
                          <a:rPr lang="en-US" altLang="zh-TW" sz="2800" i="1">
                            <a:solidFill>
                              <a:prstClr val="black"/>
                            </a:solidFill>
                            <a:latin typeface="Cambria Math" panose="02040503050406030204" pitchFamily="18" charset="0"/>
                          </a:rPr>
                          <m:t>𝑊</m:t>
                        </m:r>
                      </m:e>
                      <m:sup>
                        <m:r>
                          <a:rPr lang="zh-TW" altLang="en-US" sz="2800" i="1">
                            <a:solidFill>
                              <a:prstClr val="black"/>
                            </a:solidFill>
                            <a:latin typeface="Cambria Math" panose="02040503050406030204" pitchFamily="18" charset="0"/>
                            <a:ea typeface="新細明體" panose="02020500000000000000" pitchFamily="18" charset="-120"/>
                          </a:rPr>
                          <m:t>∗</m:t>
                        </m:r>
                      </m:sup>
                    </m:sSup>
                  </m:oMath>
                </a14:m>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 有 </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closed-form</a:t>
                </a:r>
                <a:r>
                  <a:rPr kumimoji="0" lang="en-US" altLang="zh-TW" sz="2800" b="0" i="0" u="none" strike="noStrike" kern="1200" cap="none" spc="0" normalizeH="0" noProof="0" dirty="0">
                    <a:ln>
                      <a:noFill/>
                    </a:ln>
                    <a:solidFill>
                      <a:prstClr val="black"/>
                    </a:solidFill>
                    <a:effectLst/>
                    <a:uLnTx/>
                    <a:uFillTx/>
                    <a:latin typeface="微軟正黑體" panose="020B0604030504040204" pitchFamily="34" charset="-120"/>
                    <a:ea typeface="微軟正黑體" panose="020B0604030504040204" pitchFamily="34" charset="-120"/>
                  </a:rPr>
                  <a:t> solution</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mc:Choice>
        <mc:Fallback xmlns="">
          <p:sp>
            <p:nvSpPr>
              <p:cNvPr id="156" name="文字方塊 155">
                <a:extLst>
                  <a:ext uri="{FF2B5EF4-FFF2-40B4-BE49-F238E27FC236}">
                    <a16:creationId xmlns:a16="http://schemas.microsoft.com/office/drawing/2014/main" id="{1ADBCB47-B733-6066-957E-34CD139AA4D9}"/>
                  </a:ext>
                </a:extLst>
              </p:cNvPr>
              <p:cNvSpPr txBox="1">
                <a:spLocks noRot="1" noChangeAspect="1" noMove="1" noResize="1" noEditPoints="1" noAdjustHandles="1" noChangeArrowheads="1" noChangeShapeType="1" noTextEdit="1"/>
              </p:cNvSpPr>
              <p:nvPr/>
            </p:nvSpPr>
            <p:spPr>
              <a:xfrm>
                <a:off x="725228" y="5579857"/>
                <a:ext cx="3243936" cy="970202"/>
              </a:xfrm>
              <a:prstGeom prst="rect">
                <a:avLst/>
              </a:prstGeom>
              <a:blipFill>
                <a:blip r:embed="rId20"/>
                <a:stretch>
                  <a:fillRect l="-3947" t="-4403" r="-3571" b="-1698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56567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38" grpId="0"/>
      <p:bldP spid="139" grpId="0"/>
      <p:bldP spid="141" grpId="0"/>
      <p:bldP spid="143" grpId="0"/>
      <p:bldP spid="148" grpId="0"/>
      <p:bldP spid="15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DF247B-749C-43D6-A341-D72EA9C5EDB1}"/>
              </a:ext>
            </a:extLst>
          </p:cNvPr>
          <p:cNvSpPr>
            <a:spLocks noGrp="1"/>
          </p:cNvSpPr>
          <p:nvPr>
            <p:ph type="title"/>
          </p:nvPr>
        </p:nvSpPr>
        <p:spPr/>
        <p:txBody>
          <a:bodyPr/>
          <a:lstStyle/>
          <a:p>
            <a:r>
              <a:rPr lang="en-US" altLang="zh-TW" dirty="0"/>
              <a:t>To Learn More …</a:t>
            </a:r>
            <a:endParaRPr lang="zh-TW" altLang="en-US" dirty="0"/>
          </a:p>
        </p:txBody>
      </p:sp>
      <p:sp>
        <p:nvSpPr>
          <p:cNvPr id="3" name="內容版面配置區 2">
            <a:extLst>
              <a:ext uri="{FF2B5EF4-FFF2-40B4-BE49-F238E27FC236}">
                <a16:creationId xmlns:a16="http://schemas.microsoft.com/office/drawing/2014/main" id="{51982933-5225-C825-3D30-3D553F8A1C5F}"/>
              </a:ext>
            </a:extLst>
          </p:cNvPr>
          <p:cNvSpPr>
            <a:spLocks noGrp="1"/>
          </p:cNvSpPr>
          <p:nvPr>
            <p:ph idx="1"/>
          </p:nvPr>
        </p:nvSpPr>
        <p:spPr/>
        <p:txBody>
          <a:bodyPr/>
          <a:lstStyle/>
          <a:p>
            <a:endParaRPr lang="zh-TW" altLang="en-US" dirty="0"/>
          </a:p>
          <a:p>
            <a:endParaRPr lang="zh-TW" altLang="en-US" dirty="0"/>
          </a:p>
        </p:txBody>
      </p:sp>
      <p:sp>
        <p:nvSpPr>
          <p:cNvPr id="5" name="文字方塊 4">
            <a:extLst>
              <a:ext uri="{FF2B5EF4-FFF2-40B4-BE49-F238E27FC236}">
                <a16:creationId xmlns:a16="http://schemas.microsoft.com/office/drawing/2014/main" id="{35D88333-FEF2-0C6C-E3EF-58D545FAA1C3}"/>
              </a:ext>
            </a:extLst>
          </p:cNvPr>
          <p:cNvSpPr txBox="1"/>
          <p:nvPr/>
        </p:nvSpPr>
        <p:spPr>
          <a:xfrm>
            <a:off x="5848350" y="5946130"/>
            <a:ext cx="5791200"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https://zjunlp.github.io/project/KnowEdit/</a:t>
            </a:r>
          </a:p>
        </p:txBody>
      </p:sp>
      <p:pic>
        <p:nvPicPr>
          <p:cNvPr id="7" name="圖片 6">
            <a:extLst>
              <a:ext uri="{FF2B5EF4-FFF2-40B4-BE49-F238E27FC236}">
                <a16:creationId xmlns:a16="http://schemas.microsoft.com/office/drawing/2014/main" id="{DEFD4A52-C2E0-5DA0-F435-2D8E429548AA}"/>
              </a:ext>
            </a:extLst>
          </p:cNvPr>
          <p:cNvPicPr>
            <a:picLocks noChangeAspect="1"/>
          </p:cNvPicPr>
          <p:nvPr/>
        </p:nvPicPr>
        <p:blipFill>
          <a:blip r:embed="rId3"/>
          <a:stretch>
            <a:fillRect/>
          </a:stretch>
        </p:blipFill>
        <p:spPr>
          <a:xfrm>
            <a:off x="1447151" y="1342734"/>
            <a:ext cx="9297698" cy="4172532"/>
          </a:xfrm>
          <a:prstGeom prst="rect">
            <a:avLst/>
          </a:prstGeom>
        </p:spPr>
      </p:pic>
    </p:spTree>
    <p:extLst>
      <p:ext uri="{BB962C8B-B14F-4D97-AF65-F5344CB8AC3E}">
        <p14:creationId xmlns:p14="http://schemas.microsoft.com/office/powerpoint/2010/main" val="26712415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12" name="Freeform: Shape 11">
            <a:extLst>
              <a:ext uri="{FF2B5EF4-FFF2-40B4-BE49-F238E27FC236}">
                <a16:creationId xmlns:a16="http://schemas.microsoft.com/office/drawing/2014/main" id="{AFD1189F-9598-4281-8056-2845388D4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14" name="Freeform: Shape 13">
            <a:extLst>
              <a:ext uri="{FF2B5EF4-FFF2-40B4-BE49-F238E27FC236}">
                <a16:creationId xmlns:a16="http://schemas.microsoft.com/office/drawing/2014/main" id="{583E04E1-D74F-4ED6-972C-035F4FEC4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eform: Shape 15">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E51A97D9-C694-4307-818B-0C5BBF413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3658" y="727769"/>
            <a:ext cx="6964685" cy="540246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a:extLst>
              <a:ext uri="{FF2B5EF4-FFF2-40B4-BE49-F238E27FC236}">
                <a16:creationId xmlns:a16="http://schemas.microsoft.com/office/drawing/2014/main" id="{BAAE09B1-6C43-1411-F155-0A1B409DBEDF}"/>
              </a:ext>
            </a:extLst>
          </p:cNvPr>
          <p:cNvSpPr>
            <a:spLocks noGrp="1"/>
          </p:cNvSpPr>
          <p:nvPr>
            <p:ph type="ctrTitle"/>
          </p:nvPr>
        </p:nvSpPr>
        <p:spPr>
          <a:xfrm>
            <a:off x="2886765" y="1558302"/>
            <a:ext cx="6418471" cy="2692050"/>
          </a:xfrm>
        </p:spPr>
        <p:txBody>
          <a:bodyPr>
            <a:normAutofit/>
          </a:bodyPr>
          <a:lstStyle/>
          <a:p>
            <a:r>
              <a:rPr lang="en-US" altLang="zh-TW" sz="8800" dirty="0">
                <a:solidFill>
                  <a:schemeClr val="bg1"/>
                </a:solidFill>
              </a:rPr>
              <a:t>Model Merging </a:t>
            </a:r>
            <a:endParaRPr lang="zh-TW" altLang="en-US" sz="8800" dirty="0">
              <a:solidFill>
                <a:schemeClr val="bg1"/>
              </a:solidFill>
            </a:endParaRPr>
          </a:p>
        </p:txBody>
      </p:sp>
      <p:sp>
        <p:nvSpPr>
          <p:cNvPr id="3" name="副標題 2">
            <a:extLst>
              <a:ext uri="{FF2B5EF4-FFF2-40B4-BE49-F238E27FC236}">
                <a16:creationId xmlns:a16="http://schemas.microsoft.com/office/drawing/2014/main" id="{7B358B20-0E66-DDB3-8857-2893FE352D8A}"/>
              </a:ext>
            </a:extLst>
          </p:cNvPr>
          <p:cNvSpPr>
            <a:spLocks noGrp="1"/>
          </p:cNvSpPr>
          <p:nvPr>
            <p:ph type="subTitle" idx="1"/>
          </p:nvPr>
        </p:nvSpPr>
        <p:spPr>
          <a:xfrm>
            <a:off x="2886765" y="4414123"/>
            <a:ext cx="6418471" cy="1017915"/>
          </a:xfrm>
        </p:spPr>
        <p:txBody>
          <a:bodyPr>
            <a:normAutofit/>
          </a:bodyPr>
          <a:lstStyle/>
          <a:p>
            <a:endParaRPr lang="zh-TW" altLang="en-US" sz="2000">
              <a:solidFill>
                <a:schemeClr val="bg1"/>
              </a:solidFill>
            </a:endParaRPr>
          </a:p>
        </p:txBody>
      </p:sp>
      <p:sp>
        <p:nvSpPr>
          <p:cNvPr id="24" name="Freeform: Shape 2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26"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8" name="Graphic 212">
            <a:extLst>
              <a:ext uri="{FF2B5EF4-FFF2-40B4-BE49-F238E27FC236}">
                <a16:creationId xmlns:a16="http://schemas.microsoft.com/office/drawing/2014/main" id="{5EC6B544-8C84-47A6-885D-A4F09EF5C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0" name="Freeform: Shape 29">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32" name="Oval 31">
            <a:extLst>
              <a:ext uri="{FF2B5EF4-FFF2-40B4-BE49-F238E27FC236}">
                <a16:creationId xmlns:a16="http://schemas.microsoft.com/office/drawing/2014/main" id="{32C95C5C-6FBD-47FF-9CA6-066193539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Oval 33">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6"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7" name="Freeform: Shape 36">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00977699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858A6-8B46-75EB-8E1A-911F62CD476E}"/>
            </a:ext>
          </a:extLst>
        </p:cNvPr>
        <p:cNvGrpSpPr/>
        <p:nvPr/>
      </p:nvGrpSpPr>
      <p:grpSpPr>
        <a:xfrm>
          <a:off x="0" y="0"/>
          <a:ext cx="0" cy="0"/>
          <a:chOff x="0" y="0"/>
          <a:chExt cx="0" cy="0"/>
        </a:xfrm>
      </p:grpSpPr>
      <p:pic>
        <p:nvPicPr>
          <p:cNvPr id="16" name="圖片 15">
            <a:extLst>
              <a:ext uri="{FF2B5EF4-FFF2-40B4-BE49-F238E27FC236}">
                <a16:creationId xmlns:a16="http://schemas.microsoft.com/office/drawing/2014/main" id="{D8819CC1-F701-1C91-8E59-67994AA5A872}"/>
              </a:ext>
            </a:extLst>
          </p:cNvPr>
          <p:cNvPicPr>
            <a:picLocks noChangeAspect="1"/>
          </p:cNvPicPr>
          <p:nvPr/>
        </p:nvPicPr>
        <p:blipFill>
          <a:blip r:embed="rId3"/>
          <a:stretch>
            <a:fillRect/>
          </a:stretch>
        </p:blipFill>
        <p:spPr>
          <a:xfrm>
            <a:off x="5640839" y="1187563"/>
            <a:ext cx="1280700" cy="2131944"/>
          </a:xfrm>
          <a:prstGeom prst="rect">
            <a:avLst/>
          </a:prstGeom>
        </p:spPr>
      </p:pic>
      <p:sp>
        <p:nvSpPr>
          <p:cNvPr id="2" name="標題 1">
            <a:extLst>
              <a:ext uri="{FF2B5EF4-FFF2-40B4-BE49-F238E27FC236}">
                <a16:creationId xmlns:a16="http://schemas.microsoft.com/office/drawing/2014/main" id="{C99126DF-2CC8-F77E-ACEF-67256A2F87AB}"/>
              </a:ext>
            </a:extLst>
          </p:cNvPr>
          <p:cNvSpPr>
            <a:spLocks noGrp="1"/>
          </p:cNvSpPr>
          <p:nvPr>
            <p:ph type="title"/>
          </p:nvPr>
        </p:nvSpPr>
        <p:spPr/>
        <p:txBody>
          <a:bodyPr/>
          <a:lstStyle/>
          <a:p>
            <a:r>
              <a:rPr lang="en-US" altLang="zh-TW" dirty="0"/>
              <a:t>Model Merging </a:t>
            </a:r>
            <a:endParaRPr lang="zh-TW" altLang="en-US"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86C0B135-0C6B-1A33-8301-0DBAB25A1D14}"/>
              </a:ext>
            </a:extLst>
          </p:cNvPr>
          <p:cNvPicPr>
            <a:picLocks noChangeAspect="1"/>
          </p:cNvPicPr>
          <p:nvPr/>
        </p:nvPicPr>
        <p:blipFill>
          <a:blip r:embed="rId4"/>
          <a:stretch>
            <a:fillRect/>
          </a:stretch>
        </p:blipFill>
        <p:spPr>
          <a:xfrm>
            <a:off x="670288" y="2836432"/>
            <a:ext cx="1386328" cy="2019529"/>
          </a:xfrm>
          <a:prstGeom prst="rect">
            <a:avLst/>
          </a:prstGeom>
        </p:spPr>
      </p:pic>
      <p:cxnSp>
        <p:nvCxnSpPr>
          <p:cNvPr id="5" name="直線單箭頭接點 4">
            <a:extLst>
              <a:ext uri="{FF2B5EF4-FFF2-40B4-BE49-F238E27FC236}">
                <a16:creationId xmlns:a16="http://schemas.microsoft.com/office/drawing/2014/main" id="{644F197D-B410-87E1-1E0E-33314DDEE69D}"/>
              </a:ext>
            </a:extLst>
          </p:cNvPr>
          <p:cNvCxnSpPr>
            <a:cxnSpLocks/>
          </p:cNvCxnSpPr>
          <p:nvPr/>
        </p:nvCxnSpPr>
        <p:spPr>
          <a:xfrm>
            <a:off x="2654898" y="2446915"/>
            <a:ext cx="2584458"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單箭頭接點 6">
            <a:extLst>
              <a:ext uri="{FF2B5EF4-FFF2-40B4-BE49-F238E27FC236}">
                <a16:creationId xmlns:a16="http://schemas.microsoft.com/office/drawing/2014/main" id="{93D7FA35-82AB-2A5C-7E9B-70E03D198743}"/>
              </a:ext>
            </a:extLst>
          </p:cNvPr>
          <p:cNvCxnSpPr>
            <a:cxnSpLocks/>
          </p:cNvCxnSpPr>
          <p:nvPr/>
        </p:nvCxnSpPr>
        <p:spPr>
          <a:xfrm>
            <a:off x="2693547" y="2410049"/>
            <a:ext cx="0" cy="1529194"/>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3" name="圖片 12">
            <a:extLst>
              <a:ext uri="{FF2B5EF4-FFF2-40B4-BE49-F238E27FC236}">
                <a16:creationId xmlns:a16="http://schemas.microsoft.com/office/drawing/2014/main" id="{90255B63-3BE2-B1BB-46A4-7831066A679C}"/>
              </a:ext>
            </a:extLst>
          </p:cNvPr>
          <p:cNvPicPr>
            <a:picLocks noChangeAspect="1"/>
          </p:cNvPicPr>
          <p:nvPr/>
        </p:nvPicPr>
        <p:blipFill>
          <a:blip r:embed="rId4"/>
          <a:stretch>
            <a:fillRect/>
          </a:stretch>
        </p:blipFill>
        <p:spPr>
          <a:xfrm>
            <a:off x="5652249" y="4288520"/>
            <a:ext cx="1386328" cy="2019529"/>
          </a:xfrm>
          <a:prstGeom prst="rect">
            <a:avLst/>
          </a:prstGeom>
        </p:spPr>
      </p:pic>
      <p:pic>
        <p:nvPicPr>
          <p:cNvPr id="15" name="Picture 4">
            <a:extLst>
              <a:ext uri="{FF2B5EF4-FFF2-40B4-BE49-F238E27FC236}">
                <a16:creationId xmlns:a16="http://schemas.microsoft.com/office/drawing/2014/main" id="{505FE782-F0DE-FE6D-03C3-5339412EF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546" y="4751498"/>
            <a:ext cx="1084262" cy="1084262"/>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06BD45B2-F28C-4D48-64FB-111CE646BC06}"/>
              </a:ext>
            </a:extLst>
          </p:cNvPr>
          <p:cNvSpPr txBox="1"/>
          <p:nvPr/>
        </p:nvSpPr>
        <p:spPr>
          <a:xfrm>
            <a:off x="358993" y="4855961"/>
            <a:ext cx="19295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Foundation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Model</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29" name="直線單箭頭接點 28">
            <a:extLst>
              <a:ext uri="{FF2B5EF4-FFF2-40B4-BE49-F238E27FC236}">
                <a16:creationId xmlns:a16="http://schemas.microsoft.com/office/drawing/2014/main" id="{F65CED17-B981-5023-2C77-DE4DAD68C60D}"/>
              </a:ext>
            </a:extLst>
          </p:cNvPr>
          <p:cNvCxnSpPr>
            <a:cxnSpLocks/>
          </p:cNvCxnSpPr>
          <p:nvPr/>
        </p:nvCxnSpPr>
        <p:spPr>
          <a:xfrm>
            <a:off x="2747577" y="5368737"/>
            <a:ext cx="2608650"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單箭頭接點 31">
            <a:extLst>
              <a:ext uri="{FF2B5EF4-FFF2-40B4-BE49-F238E27FC236}">
                <a16:creationId xmlns:a16="http://schemas.microsoft.com/office/drawing/2014/main" id="{D6A6068E-A7D3-DEF3-9E80-7389CD143A11}"/>
              </a:ext>
            </a:extLst>
          </p:cNvPr>
          <p:cNvCxnSpPr>
            <a:cxnSpLocks/>
          </p:cNvCxnSpPr>
          <p:nvPr/>
        </p:nvCxnSpPr>
        <p:spPr>
          <a:xfrm flipH="1">
            <a:off x="1910315" y="3939243"/>
            <a:ext cx="783232" cy="0"/>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文字方塊 37">
            <a:extLst>
              <a:ext uri="{FF2B5EF4-FFF2-40B4-BE49-F238E27FC236}">
                <a16:creationId xmlns:a16="http://schemas.microsoft.com/office/drawing/2014/main" id="{C0F54E6E-9C05-ED2B-AECE-F8941FDD2D44}"/>
              </a:ext>
            </a:extLst>
          </p:cNvPr>
          <p:cNvSpPr txBox="1"/>
          <p:nvPr/>
        </p:nvSpPr>
        <p:spPr>
          <a:xfrm>
            <a:off x="2577967" y="1862072"/>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Post-training</a:t>
            </a:r>
          </a:p>
        </p:txBody>
      </p:sp>
      <p:pic>
        <p:nvPicPr>
          <p:cNvPr id="2050" name="Picture 2">
            <a:extLst>
              <a:ext uri="{FF2B5EF4-FFF2-40B4-BE49-F238E27FC236}">
                <a16:creationId xmlns:a16="http://schemas.microsoft.com/office/drawing/2014/main" id="{903AE13C-4721-5F23-413D-D7BDE879F3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9205" y="2590441"/>
            <a:ext cx="954494" cy="9544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EA6D3EE-CC8F-DD62-61FC-808883EBFA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7247" y="5414282"/>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單箭頭接點 8">
            <a:extLst>
              <a:ext uri="{FF2B5EF4-FFF2-40B4-BE49-F238E27FC236}">
                <a16:creationId xmlns:a16="http://schemas.microsoft.com/office/drawing/2014/main" id="{E02EF00B-B0F4-6E6A-88A2-777CC53EF47E}"/>
              </a:ext>
            </a:extLst>
          </p:cNvPr>
          <p:cNvCxnSpPr>
            <a:cxnSpLocks/>
          </p:cNvCxnSpPr>
          <p:nvPr/>
        </p:nvCxnSpPr>
        <p:spPr>
          <a:xfrm>
            <a:off x="7228616" y="2490163"/>
            <a:ext cx="2584458"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4" name="Picture 4">
            <a:extLst>
              <a:ext uri="{FF2B5EF4-FFF2-40B4-BE49-F238E27FC236}">
                <a16:creationId xmlns:a16="http://schemas.microsoft.com/office/drawing/2014/main" id="{A5FEBFBB-24CF-D0CD-B1D5-881260ACE2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2515" y="249262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8F389D67-2E6F-8A59-F3F2-70065DEBB577}"/>
              </a:ext>
            </a:extLst>
          </p:cNvPr>
          <p:cNvSpPr txBox="1"/>
          <p:nvPr/>
        </p:nvSpPr>
        <p:spPr>
          <a:xfrm>
            <a:off x="2577966" y="4816382"/>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Post-training</a:t>
            </a:r>
          </a:p>
        </p:txBody>
      </p:sp>
      <p:sp>
        <p:nvSpPr>
          <p:cNvPr id="11" name="文字方塊 10">
            <a:extLst>
              <a:ext uri="{FF2B5EF4-FFF2-40B4-BE49-F238E27FC236}">
                <a16:creationId xmlns:a16="http://schemas.microsoft.com/office/drawing/2014/main" id="{7D81A392-D14F-D98B-0148-DB3A88632581}"/>
              </a:ext>
            </a:extLst>
          </p:cNvPr>
          <p:cNvSpPr txBox="1"/>
          <p:nvPr/>
        </p:nvSpPr>
        <p:spPr>
          <a:xfrm>
            <a:off x="7128387" y="1911844"/>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Post-training</a:t>
            </a:r>
          </a:p>
        </p:txBody>
      </p:sp>
      <p:pic>
        <p:nvPicPr>
          <p:cNvPr id="3" name="Picture 2">
            <a:extLst>
              <a:ext uri="{FF2B5EF4-FFF2-40B4-BE49-F238E27FC236}">
                <a16:creationId xmlns:a16="http://schemas.microsoft.com/office/drawing/2014/main" id="{9CD8546C-4D19-B7ED-C36C-DC5A2984E8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3598" y="4339135"/>
            <a:ext cx="954494" cy="954494"/>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8204194E-7FD2-89FB-23AA-59C6ADDB0321}"/>
              </a:ext>
            </a:extLst>
          </p:cNvPr>
          <p:cNvSpPr txBox="1"/>
          <p:nvPr/>
        </p:nvSpPr>
        <p:spPr>
          <a:xfrm>
            <a:off x="8067044" y="3716975"/>
            <a:ext cx="7969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17" name="圖片 16">
            <a:extLst>
              <a:ext uri="{FF2B5EF4-FFF2-40B4-BE49-F238E27FC236}">
                <a16:creationId xmlns:a16="http://schemas.microsoft.com/office/drawing/2014/main" id="{2F041E1B-C475-EE8F-FE31-B4D50EFA2A42}"/>
              </a:ext>
            </a:extLst>
          </p:cNvPr>
          <p:cNvPicPr>
            <a:picLocks noChangeAspect="1"/>
          </p:cNvPicPr>
          <p:nvPr/>
        </p:nvPicPr>
        <p:blipFill>
          <a:blip r:embed="rId3"/>
          <a:stretch>
            <a:fillRect/>
          </a:stretch>
        </p:blipFill>
        <p:spPr>
          <a:xfrm>
            <a:off x="10019922" y="1187563"/>
            <a:ext cx="1280700" cy="2131944"/>
          </a:xfrm>
          <a:prstGeom prst="rect">
            <a:avLst/>
          </a:prstGeom>
        </p:spPr>
      </p:pic>
      <p:pic>
        <p:nvPicPr>
          <p:cNvPr id="18" name="Picture 4">
            <a:extLst>
              <a:ext uri="{FF2B5EF4-FFF2-40B4-BE49-F238E27FC236}">
                <a16:creationId xmlns:a16="http://schemas.microsoft.com/office/drawing/2014/main" id="{974B17FC-F6FD-8CE5-2106-5087C1C0C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5175" y="1711404"/>
            <a:ext cx="1084262" cy="108426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直線單箭頭接點 11">
            <a:extLst>
              <a:ext uri="{FF2B5EF4-FFF2-40B4-BE49-F238E27FC236}">
                <a16:creationId xmlns:a16="http://schemas.microsoft.com/office/drawing/2014/main" id="{CD3EA278-D8B1-2D52-ABFC-4294EDBAD353}"/>
              </a:ext>
            </a:extLst>
          </p:cNvPr>
          <p:cNvCxnSpPr>
            <a:cxnSpLocks/>
          </p:cNvCxnSpPr>
          <p:nvPr/>
        </p:nvCxnSpPr>
        <p:spPr>
          <a:xfrm>
            <a:off x="2700457" y="3839543"/>
            <a:ext cx="0" cy="1529194"/>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9" name="文字方塊 18">
            <a:extLst>
              <a:ext uri="{FF2B5EF4-FFF2-40B4-BE49-F238E27FC236}">
                <a16:creationId xmlns:a16="http://schemas.microsoft.com/office/drawing/2014/main" id="{F6CA3A2A-F20F-D294-4613-F3926460C9C8}"/>
              </a:ext>
            </a:extLst>
          </p:cNvPr>
          <p:cNvSpPr txBox="1"/>
          <p:nvPr/>
        </p:nvSpPr>
        <p:spPr>
          <a:xfrm>
            <a:off x="9293151" y="4424364"/>
            <a:ext cx="251884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Prevent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Forgetting </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6772560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8" grpId="0"/>
      <p:bldP spid="6" grpId="0"/>
      <p:bldP spid="11" grpId="0"/>
      <p:bldP spid="8" grpId="0"/>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DBEA138A-D27B-1F37-5945-BF61AF158F8F}"/>
              </a:ext>
            </a:extLst>
          </p:cNvPr>
          <p:cNvPicPr>
            <a:picLocks noChangeAspect="1"/>
          </p:cNvPicPr>
          <p:nvPr/>
        </p:nvPicPr>
        <p:blipFill>
          <a:blip r:embed="rId2"/>
          <a:stretch>
            <a:fillRect/>
          </a:stretch>
        </p:blipFill>
        <p:spPr>
          <a:xfrm>
            <a:off x="9040721" y="2417705"/>
            <a:ext cx="1280700" cy="2131944"/>
          </a:xfrm>
          <a:prstGeom prst="rect">
            <a:avLst/>
          </a:prstGeom>
        </p:spPr>
      </p:pic>
      <p:pic>
        <p:nvPicPr>
          <p:cNvPr id="27" name="Picture 4">
            <a:extLst>
              <a:ext uri="{FF2B5EF4-FFF2-40B4-BE49-F238E27FC236}">
                <a16:creationId xmlns:a16="http://schemas.microsoft.com/office/drawing/2014/main" id="{11542CF6-B2F5-EFDE-9981-8D312ED4D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5974" y="2941546"/>
            <a:ext cx="1084262" cy="108426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4F730428-7517-B168-4F21-6D69D9BA96F7}"/>
              </a:ext>
            </a:extLst>
          </p:cNvPr>
          <p:cNvSpPr>
            <a:spLocks noGrp="1"/>
          </p:cNvSpPr>
          <p:nvPr>
            <p:ph type="title"/>
          </p:nvPr>
        </p:nvSpPr>
        <p:spPr/>
        <p:txBody>
          <a:bodyPr/>
          <a:lstStyle/>
          <a:p>
            <a:r>
              <a:rPr lang="en-US" altLang="zh-TW" dirty="0"/>
              <a:t>Model Merging </a:t>
            </a:r>
            <a:endParaRPr lang="zh-TW" altLang="en-US" dirty="0"/>
          </a:p>
        </p:txBody>
      </p:sp>
      <p:pic>
        <p:nvPicPr>
          <p:cNvPr id="4" name="圖片 3">
            <a:extLst>
              <a:ext uri="{FF2B5EF4-FFF2-40B4-BE49-F238E27FC236}">
                <a16:creationId xmlns:a16="http://schemas.microsoft.com/office/drawing/2014/main" id="{F84A200A-AA05-0F82-23EB-A53F604BB8D6}"/>
              </a:ext>
            </a:extLst>
          </p:cNvPr>
          <p:cNvPicPr>
            <a:picLocks noChangeAspect="1"/>
          </p:cNvPicPr>
          <p:nvPr/>
        </p:nvPicPr>
        <p:blipFill>
          <a:blip r:embed="rId2"/>
          <a:stretch>
            <a:fillRect/>
          </a:stretch>
        </p:blipFill>
        <p:spPr>
          <a:xfrm>
            <a:off x="5640839" y="1187563"/>
            <a:ext cx="1280700" cy="2131944"/>
          </a:xfrm>
          <a:prstGeom prst="rect">
            <a:avLst/>
          </a:prstGeom>
        </p:spPr>
      </p:pic>
      <p:pic>
        <p:nvPicPr>
          <p:cNvPr id="5" name="圖片 4">
            <a:extLst>
              <a:ext uri="{FF2B5EF4-FFF2-40B4-BE49-F238E27FC236}">
                <a16:creationId xmlns:a16="http://schemas.microsoft.com/office/drawing/2014/main" id="{ECA9A575-1A9C-ECBD-0436-1277A222CC1D}"/>
              </a:ext>
            </a:extLst>
          </p:cNvPr>
          <p:cNvPicPr>
            <a:picLocks noChangeAspect="1"/>
          </p:cNvPicPr>
          <p:nvPr/>
        </p:nvPicPr>
        <p:blipFill>
          <a:blip r:embed="rId4"/>
          <a:stretch>
            <a:fillRect/>
          </a:stretch>
        </p:blipFill>
        <p:spPr>
          <a:xfrm>
            <a:off x="670288" y="2836432"/>
            <a:ext cx="1386328" cy="2019529"/>
          </a:xfrm>
          <a:prstGeom prst="rect">
            <a:avLst/>
          </a:prstGeom>
        </p:spPr>
      </p:pic>
      <p:cxnSp>
        <p:nvCxnSpPr>
          <p:cNvPr id="6" name="直線單箭頭接點 5">
            <a:extLst>
              <a:ext uri="{FF2B5EF4-FFF2-40B4-BE49-F238E27FC236}">
                <a16:creationId xmlns:a16="http://schemas.microsoft.com/office/drawing/2014/main" id="{E30146FF-501E-D6D6-006E-692EFEC1D9FA}"/>
              </a:ext>
            </a:extLst>
          </p:cNvPr>
          <p:cNvCxnSpPr>
            <a:cxnSpLocks/>
          </p:cNvCxnSpPr>
          <p:nvPr/>
        </p:nvCxnSpPr>
        <p:spPr>
          <a:xfrm>
            <a:off x="2654898" y="2446915"/>
            <a:ext cx="2584458"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單箭頭接點 6">
            <a:extLst>
              <a:ext uri="{FF2B5EF4-FFF2-40B4-BE49-F238E27FC236}">
                <a16:creationId xmlns:a16="http://schemas.microsoft.com/office/drawing/2014/main" id="{7D97B417-4570-B691-4CFD-B00683A9D001}"/>
              </a:ext>
            </a:extLst>
          </p:cNvPr>
          <p:cNvCxnSpPr>
            <a:cxnSpLocks/>
          </p:cNvCxnSpPr>
          <p:nvPr/>
        </p:nvCxnSpPr>
        <p:spPr>
          <a:xfrm>
            <a:off x="2693547" y="2410049"/>
            <a:ext cx="0" cy="1529194"/>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8" name="圖片 7">
            <a:extLst>
              <a:ext uri="{FF2B5EF4-FFF2-40B4-BE49-F238E27FC236}">
                <a16:creationId xmlns:a16="http://schemas.microsoft.com/office/drawing/2014/main" id="{A4A04B86-6D1E-C57A-4E98-7A140CD38D6B}"/>
              </a:ext>
            </a:extLst>
          </p:cNvPr>
          <p:cNvPicPr>
            <a:picLocks noChangeAspect="1"/>
          </p:cNvPicPr>
          <p:nvPr/>
        </p:nvPicPr>
        <p:blipFill>
          <a:blip r:embed="rId4"/>
          <a:stretch>
            <a:fillRect/>
          </a:stretch>
        </p:blipFill>
        <p:spPr>
          <a:xfrm>
            <a:off x="5652249" y="4288520"/>
            <a:ext cx="1386328" cy="2019529"/>
          </a:xfrm>
          <a:prstGeom prst="rect">
            <a:avLst/>
          </a:prstGeom>
        </p:spPr>
      </p:pic>
      <p:pic>
        <p:nvPicPr>
          <p:cNvPr id="9" name="Picture 4">
            <a:extLst>
              <a:ext uri="{FF2B5EF4-FFF2-40B4-BE49-F238E27FC236}">
                <a16:creationId xmlns:a16="http://schemas.microsoft.com/office/drawing/2014/main" id="{5B2D8454-2610-4C24-F896-42B1F49C0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546" y="4751498"/>
            <a:ext cx="1084262" cy="1084262"/>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9">
            <a:extLst>
              <a:ext uri="{FF2B5EF4-FFF2-40B4-BE49-F238E27FC236}">
                <a16:creationId xmlns:a16="http://schemas.microsoft.com/office/drawing/2014/main" id="{2EDAEA85-5946-085B-70F6-19A804A63C13}"/>
              </a:ext>
            </a:extLst>
          </p:cNvPr>
          <p:cNvSpPr txBox="1"/>
          <p:nvPr/>
        </p:nvSpPr>
        <p:spPr>
          <a:xfrm>
            <a:off x="358993" y="4855961"/>
            <a:ext cx="192958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Foundation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Model</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1" name="直線單箭頭接點 10">
            <a:extLst>
              <a:ext uri="{FF2B5EF4-FFF2-40B4-BE49-F238E27FC236}">
                <a16:creationId xmlns:a16="http://schemas.microsoft.com/office/drawing/2014/main" id="{F64780D3-2250-3A48-5170-CFAE29B2A239}"/>
              </a:ext>
            </a:extLst>
          </p:cNvPr>
          <p:cNvCxnSpPr>
            <a:cxnSpLocks/>
          </p:cNvCxnSpPr>
          <p:nvPr/>
        </p:nvCxnSpPr>
        <p:spPr>
          <a:xfrm>
            <a:off x="2747577" y="5368737"/>
            <a:ext cx="2608650"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直線單箭頭接點 11">
            <a:extLst>
              <a:ext uri="{FF2B5EF4-FFF2-40B4-BE49-F238E27FC236}">
                <a16:creationId xmlns:a16="http://schemas.microsoft.com/office/drawing/2014/main" id="{380767EA-53A5-359B-6E9C-2D53E7ADFC83}"/>
              </a:ext>
            </a:extLst>
          </p:cNvPr>
          <p:cNvCxnSpPr>
            <a:cxnSpLocks/>
          </p:cNvCxnSpPr>
          <p:nvPr/>
        </p:nvCxnSpPr>
        <p:spPr>
          <a:xfrm flipH="1">
            <a:off x="1910315" y="3939243"/>
            <a:ext cx="783232" cy="0"/>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文字方塊 12">
            <a:extLst>
              <a:ext uri="{FF2B5EF4-FFF2-40B4-BE49-F238E27FC236}">
                <a16:creationId xmlns:a16="http://schemas.microsoft.com/office/drawing/2014/main" id="{4A09307C-CF99-7A34-F634-F8721D50E5BF}"/>
              </a:ext>
            </a:extLst>
          </p:cNvPr>
          <p:cNvSpPr txBox="1"/>
          <p:nvPr/>
        </p:nvSpPr>
        <p:spPr>
          <a:xfrm>
            <a:off x="2577967" y="1862072"/>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Post-training</a:t>
            </a:r>
          </a:p>
        </p:txBody>
      </p:sp>
      <p:pic>
        <p:nvPicPr>
          <p:cNvPr id="14" name="Picture 2">
            <a:extLst>
              <a:ext uri="{FF2B5EF4-FFF2-40B4-BE49-F238E27FC236}">
                <a16:creationId xmlns:a16="http://schemas.microsoft.com/office/drawing/2014/main" id="{E3E5D635-DC96-3891-8E7C-B03ADC855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9205" y="2590441"/>
            <a:ext cx="954494" cy="9544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7897F2F3-9B31-17FD-B96D-FFB6F25EF7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7247" y="5414282"/>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E5388981-0719-61F3-ED28-75C88B37E9CE}"/>
              </a:ext>
            </a:extLst>
          </p:cNvPr>
          <p:cNvSpPr txBox="1"/>
          <p:nvPr/>
        </p:nvSpPr>
        <p:spPr>
          <a:xfrm>
            <a:off x="2577966" y="4816382"/>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Post-training</a:t>
            </a:r>
          </a:p>
        </p:txBody>
      </p:sp>
      <p:cxnSp>
        <p:nvCxnSpPr>
          <p:cNvPr id="17" name="直線單箭頭接點 16">
            <a:extLst>
              <a:ext uri="{FF2B5EF4-FFF2-40B4-BE49-F238E27FC236}">
                <a16:creationId xmlns:a16="http://schemas.microsoft.com/office/drawing/2014/main" id="{34750316-0427-BC83-696E-9F6D45210974}"/>
              </a:ext>
            </a:extLst>
          </p:cNvPr>
          <p:cNvCxnSpPr>
            <a:cxnSpLocks/>
          </p:cNvCxnSpPr>
          <p:nvPr/>
        </p:nvCxnSpPr>
        <p:spPr>
          <a:xfrm>
            <a:off x="2700457" y="3839543"/>
            <a:ext cx="0" cy="1529194"/>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3348D363-D1DA-6629-3A14-8B3964D0281A}"/>
                  </a:ext>
                </a:extLst>
              </p:cNvPr>
              <p:cNvSpPr txBox="1"/>
              <p:nvPr/>
            </p:nvSpPr>
            <p:spPr>
              <a:xfrm>
                <a:off x="1129680" y="2355477"/>
                <a:ext cx="29815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𝜽</m:t>
                      </m:r>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8" name="文字方塊 17">
                <a:extLst>
                  <a:ext uri="{FF2B5EF4-FFF2-40B4-BE49-F238E27FC236}">
                    <a16:creationId xmlns:a16="http://schemas.microsoft.com/office/drawing/2014/main" id="{3348D363-D1DA-6629-3A14-8B3964D0281A}"/>
                  </a:ext>
                </a:extLst>
              </p:cNvPr>
              <p:cNvSpPr txBox="1">
                <a:spLocks noRot="1" noChangeAspect="1" noMove="1" noResize="1" noEditPoints="1" noAdjustHandles="1" noChangeArrowheads="1" noChangeShapeType="1" noTextEdit="1"/>
              </p:cNvSpPr>
              <p:nvPr/>
            </p:nvSpPr>
            <p:spPr>
              <a:xfrm>
                <a:off x="1129680" y="2355477"/>
                <a:ext cx="298159" cy="430887"/>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F1888A80-B112-5577-8229-5D9EEA076CD6}"/>
                  </a:ext>
                </a:extLst>
              </p:cNvPr>
              <p:cNvSpPr txBox="1"/>
              <p:nvPr/>
            </p:nvSpPr>
            <p:spPr>
              <a:xfrm>
                <a:off x="5311581" y="789078"/>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9" name="文字方塊 18">
                <a:extLst>
                  <a:ext uri="{FF2B5EF4-FFF2-40B4-BE49-F238E27FC236}">
                    <a16:creationId xmlns:a16="http://schemas.microsoft.com/office/drawing/2014/main" id="{F1888A80-B112-5577-8229-5D9EEA076CD6}"/>
                  </a:ext>
                </a:extLst>
              </p:cNvPr>
              <p:cNvSpPr txBox="1">
                <a:spLocks noRot="1" noChangeAspect="1" noMove="1" noResize="1" noEditPoints="1" noAdjustHandles="1" noChangeArrowheads="1" noChangeShapeType="1" noTextEdit="1"/>
              </p:cNvSpPr>
              <p:nvPr/>
            </p:nvSpPr>
            <p:spPr>
              <a:xfrm>
                <a:off x="5311581" y="789078"/>
                <a:ext cx="1939215" cy="430887"/>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C526D7A4-55CF-263B-AF2A-75BE8B0E7E05}"/>
                  </a:ext>
                </a:extLst>
              </p:cNvPr>
              <p:cNvSpPr txBox="1"/>
              <p:nvPr/>
            </p:nvSpPr>
            <p:spPr>
              <a:xfrm>
                <a:off x="5356227" y="3882041"/>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20" name="文字方塊 19">
                <a:extLst>
                  <a:ext uri="{FF2B5EF4-FFF2-40B4-BE49-F238E27FC236}">
                    <a16:creationId xmlns:a16="http://schemas.microsoft.com/office/drawing/2014/main" id="{C526D7A4-55CF-263B-AF2A-75BE8B0E7E05}"/>
                  </a:ext>
                </a:extLst>
              </p:cNvPr>
              <p:cNvSpPr txBox="1">
                <a:spLocks noRot="1" noChangeAspect="1" noMove="1" noResize="1" noEditPoints="1" noAdjustHandles="1" noChangeArrowheads="1" noChangeShapeType="1" noTextEdit="1"/>
              </p:cNvSpPr>
              <p:nvPr/>
            </p:nvSpPr>
            <p:spPr>
              <a:xfrm>
                <a:off x="5356227" y="3882041"/>
                <a:ext cx="1939215" cy="430887"/>
              </a:xfrm>
              <a:prstGeom prst="rect">
                <a:avLst/>
              </a:prstGeom>
              <a:blipFill>
                <a:blip r:embed="rId9"/>
                <a:stretch>
                  <a:fillRect/>
                </a:stretch>
              </a:blipFill>
            </p:spPr>
            <p:txBody>
              <a:bodyPr/>
              <a:lstStyle/>
              <a:p>
                <a:r>
                  <a:rPr lang="zh-TW" altLang="en-US">
                    <a:noFill/>
                  </a:rPr>
                  <a:t> </a:t>
                </a:r>
              </a:p>
            </p:txBody>
          </p:sp>
        </mc:Fallback>
      </mc:AlternateContent>
      <p:sp>
        <p:nvSpPr>
          <p:cNvPr id="22" name="右大括弧 21">
            <a:extLst>
              <a:ext uri="{FF2B5EF4-FFF2-40B4-BE49-F238E27FC236}">
                <a16:creationId xmlns:a16="http://schemas.microsoft.com/office/drawing/2014/main" id="{67C5ACA6-3576-466B-4EA9-3D0B1526A4D8}"/>
              </a:ext>
            </a:extLst>
          </p:cNvPr>
          <p:cNvSpPr/>
          <p:nvPr/>
        </p:nvSpPr>
        <p:spPr>
          <a:xfrm>
            <a:off x="7517556" y="1541440"/>
            <a:ext cx="1021155" cy="4448048"/>
          </a:xfrm>
          <a:prstGeom prst="rightBrace">
            <a:avLst>
              <a:gd name="adj1" fmla="val 31850"/>
              <a:gd name="adj2" fmla="val 50000"/>
            </a:avLst>
          </a:prstGeom>
          <a:ln w="571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
        <p:nvSpPr>
          <p:cNvPr id="23" name="文字方塊 22">
            <a:extLst>
              <a:ext uri="{FF2B5EF4-FFF2-40B4-BE49-F238E27FC236}">
                <a16:creationId xmlns:a16="http://schemas.microsoft.com/office/drawing/2014/main" id="{F7D0E8AE-9E4F-E49E-180A-E195A9C100EB}"/>
              </a:ext>
            </a:extLst>
          </p:cNvPr>
          <p:cNvSpPr txBox="1"/>
          <p:nvPr/>
        </p:nvSpPr>
        <p:spPr>
          <a:xfrm>
            <a:off x="8365094" y="4640483"/>
            <a:ext cx="34273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不用訓練資料</a:t>
            </a:r>
            <a:r>
              <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不用做任何模型訓練</a:t>
            </a:r>
            <a:r>
              <a:rPr kumimoji="0" lang="en-US" altLang="zh-TW"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 </a:t>
            </a:r>
            <a:endPar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grpSp>
        <p:nvGrpSpPr>
          <p:cNvPr id="31" name="群組 30">
            <a:extLst>
              <a:ext uri="{FF2B5EF4-FFF2-40B4-BE49-F238E27FC236}">
                <a16:creationId xmlns:a16="http://schemas.microsoft.com/office/drawing/2014/main" id="{DA0F6DC5-9EE7-0A3B-7FBB-F942FE189299}"/>
              </a:ext>
            </a:extLst>
          </p:cNvPr>
          <p:cNvGrpSpPr/>
          <p:nvPr/>
        </p:nvGrpSpPr>
        <p:grpSpPr>
          <a:xfrm>
            <a:off x="8532811" y="1330836"/>
            <a:ext cx="3149886" cy="1042822"/>
            <a:chOff x="8532811" y="1330836"/>
            <a:chExt cx="3149886" cy="1042822"/>
          </a:xfrm>
        </p:grpSpPr>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5FCEA398-9633-23D3-80A2-FDA58079E1F0}"/>
                    </a:ext>
                  </a:extLst>
                </p:cNvPr>
                <p:cNvSpPr txBox="1"/>
                <p:nvPr/>
              </p:nvSpPr>
              <p:spPr>
                <a:xfrm>
                  <a:off x="8532811" y="1330836"/>
                  <a:ext cx="3091920" cy="430887"/>
                </a:xfrm>
                <a:prstGeom prst="rect">
                  <a:avLst/>
                </a:prstGeom>
                <a:noFill/>
              </p:spPr>
              <p:txBody>
                <a:bodyPr wrap="square" lIns="0" tIns="0" rIns="0" bIns="0" rtlCol="0">
                  <a:spAutoFit/>
                </a:bodyPr>
                <a:lstStyle/>
                <a:p>
                  <a:pPr lvl="0">
                    <a:defRPr/>
                  </a:pPr>
                  <a14:m>
                    <m:oMathPara xmlns:m="http://schemas.openxmlformats.org/officeDocument/2006/math">
                      <m:oMathParaPr>
                        <m:jc m:val="centerGroup"/>
                      </m:oMathParaPr>
                      <m:oMath xmlns:m="http://schemas.openxmlformats.org/officeDocument/2006/math">
                        <m:r>
                          <a:rPr lang="en-US" altLang="zh-TW" sz="2800" b="1" i="1">
                            <a:solidFill>
                              <a:prstClr val="black"/>
                            </a:solidFill>
                            <a:latin typeface="Cambria Math" panose="02040503050406030204" pitchFamily="18" charset="0"/>
                          </a:rPr>
                          <m:t>+</m:t>
                        </m:r>
                        <m:r>
                          <a:rPr lang="zh-TW" altLang="en-US" sz="2800" b="1" i="1" smtClean="0">
                            <a:solidFill>
                              <a:prstClr val="black"/>
                            </a:solidFill>
                            <a:latin typeface="Cambria Math" panose="02040503050406030204" pitchFamily="18" charset="0"/>
                          </a:rPr>
                          <m:t> </m:t>
                        </m:r>
                        <m:d>
                          <m:d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lang="en-US" altLang="zh-TW" sz="2800" b="1" i="1">
                                    <a:solidFill>
                                      <a:prstClr val="black"/>
                                    </a:solidFill>
                                    <a:latin typeface="Cambria Math" panose="02040503050406030204" pitchFamily="18" charset="0"/>
                                  </a:rPr>
                                </m:ctrlPr>
                              </m:sSubPr>
                              <m:e>
                                <m:r>
                                  <a:rPr lang="zh-TW" altLang="en-US" sz="2800" b="1" i="1">
                                    <a:solidFill>
                                      <a:prstClr val="black"/>
                                    </a:solidFill>
                                    <a:latin typeface="Cambria Math" panose="02040503050406030204" pitchFamily="18" charset="0"/>
                                  </a:rPr>
                                  <m:t>𝜽</m:t>
                                </m:r>
                              </m:e>
                              <m:sub>
                                <m:r>
                                  <a:rPr lang="en-US" altLang="zh-TW" sz="2800" b="1" i="1">
                                    <a:solidFill>
                                      <a:prstClr val="black"/>
                                    </a:solidFill>
                                    <a:latin typeface="Cambria Math" panose="02040503050406030204" pitchFamily="18" charset="0"/>
                                  </a:rPr>
                                  <m:t>𝑨</m:t>
                                </m:r>
                              </m:sub>
                            </m:sSub>
                            <m:r>
                              <a:rPr kumimoji="0" lang="en-US" altLang="zh-TW" sz="2800" b="1"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r>
                              <m:rPr>
                                <m:nor/>
                              </m:rPr>
                              <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m:t> </m:t>
                            </m:r>
                          </m:e>
                        </m:d>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 name="文字方塊 2">
                  <a:extLst>
                    <a:ext uri="{FF2B5EF4-FFF2-40B4-BE49-F238E27FC236}">
                      <a16:creationId xmlns:a16="http://schemas.microsoft.com/office/drawing/2014/main" id="{5FCEA398-9633-23D3-80A2-FDA58079E1F0}"/>
                    </a:ext>
                  </a:extLst>
                </p:cNvPr>
                <p:cNvSpPr txBox="1">
                  <a:spLocks noRot="1" noChangeAspect="1" noMove="1" noResize="1" noEditPoints="1" noAdjustHandles="1" noChangeArrowheads="1" noChangeShapeType="1" noTextEdit="1"/>
                </p:cNvSpPr>
                <p:nvPr/>
              </p:nvSpPr>
              <p:spPr>
                <a:xfrm>
                  <a:off x="8532811" y="1330836"/>
                  <a:ext cx="3091920" cy="430887"/>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FE748F83-763C-E3D7-08BD-1528E33C18F3}"/>
                    </a:ext>
                  </a:extLst>
                </p:cNvPr>
                <p:cNvSpPr txBox="1"/>
                <p:nvPr/>
              </p:nvSpPr>
              <p:spPr>
                <a:xfrm>
                  <a:off x="8598741" y="1365424"/>
                  <a:ext cx="617515" cy="430887"/>
                </a:xfrm>
                <a:prstGeom prst="rect">
                  <a:avLst/>
                </a:prstGeom>
                <a:noFill/>
              </p:spPr>
              <p:txBody>
                <a:bodyPr wrap="square" lIns="0" tIns="0" rIns="0" bIns="0" rtlCol="0">
                  <a:spAutoFit/>
                </a:bodyPr>
                <a:lstStyle/>
                <a:p>
                  <a:pPr lvl="0">
                    <a:defRPr/>
                  </a:pPr>
                  <a14:m>
                    <m:oMathPara xmlns:m="http://schemas.openxmlformats.org/officeDocument/2006/math">
                      <m:oMathParaPr>
                        <m:jc m:val="centerGroup"/>
                      </m:oMathParaPr>
                      <m:oMath xmlns:m="http://schemas.openxmlformats.org/officeDocument/2006/math">
                        <m:r>
                          <a:rPr lang="zh-TW" altLang="en-US" sz="2800" b="1" i="1">
                            <a:solidFill>
                              <a:prstClr val="black"/>
                            </a:solidFill>
                            <a:latin typeface="Cambria Math" panose="02040503050406030204" pitchFamily="18" charset="0"/>
                          </a:rPr>
                          <m:t>𝜽</m:t>
                        </m:r>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29" name="文字方塊 28">
                  <a:extLst>
                    <a:ext uri="{FF2B5EF4-FFF2-40B4-BE49-F238E27FC236}">
                      <a16:creationId xmlns:a16="http://schemas.microsoft.com/office/drawing/2014/main" id="{FE748F83-763C-E3D7-08BD-1528E33C18F3}"/>
                    </a:ext>
                  </a:extLst>
                </p:cNvPr>
                <p:cNvSpPr txBox="1">
                  <a:spLocks noRot="1" noChangeAspect="1" noMove="1" noResize="1" noEditPoints="1" noAdjustHandles="1" noChangeArrowheads="1" noChangeShapeType="1" noTextEdit="1"/>
                </p:cNvSpPr>
                <p:nvPr/>
              </p:nvSpPr>
              <p:spPr>
                <a:xfrm>
                  <a:off x="8598741" y="1365424"/>
                  <a:ext cx="617515" cy="430887"/>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F39000D5-49E7-37D4-A776-E748D580DC9B}"/>
                    </a:ext>
                  </a:extLst>
                </p:cNvPr>
                <p:cNvSpPr txBox="1"/>
                <p:nvPr/>
              </p:nvSpPr>
              <p:spPr>
                <a:xfrm>
                  <a:off x="8590777" y="1942771"/>
                  <a:ext cx="3091920"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lang="zh-TW" altLang="en-US" sz="2800" b="1" i="1">
                            <a:solidFill>
                              <a:prstClr val="black"/>
                            </a:solidFill>
                            <a:latin typeface="Cambria Math" panose="02040503050406030204" pitchFamily="18" charset="0"/>
                          </a:rPr>
                          <m:t> </m:t>
                        </m:r>
                        <m:d>
                          <m:d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r>
                              <m:rPr>
                                <m:nor/>
                              </m:rPr>
                              <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m:t> </m:t>
                            </m:r>
                            <m:r>
                              <a:rPr kumimoji="0" lang="en-US" altLang="zh-TW" sz="2800" b="1"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r>
                              <m:rPr>
                                <m:nor/>
                              </m:rPr>
                              <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m:t> </m:t>
                            </m:r>
                          </m:e>
                        </m:d>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0" name="文字方塊 29">
                  <a:extLst>
                    <a:ext uri="{FF2B5EF4-FFF2-40B4-BE49-F238E27FC236}">
                      <a16:creationId xmlns:a16="http://schemas.microsoft.com/office/drawing/2014/main" id="{F39000D5-49E7-37D4-A776-E748D580DC9B}"/>
                    </a:ext>
                  </a:extLst>
                </p:cNvPr>
                <p:cNvSpPr txBox="1">
                  <a:spLocks noRot="1" noChangeAspect="1" noMove="1" noResize="1" noEditPoints="1" noAdjustHandles="1" noChangeArrowheads="1" noChangeShapeType="1" noTextEdit="1"/>
                </p:cNvSpPr>
                <p:nvPr/>
              </p:nvSpPr>
              <p:spPr>
                <a:xfrm>
                  <a:off x="8590777" y="1942771"/>
                  <a:ext cx="3091920" cy="430887"/>
                </a:xfrm>
                <a:prstGeom prst="rect">
                  <a:avLst/>
                </a:prstGeom>
                <a:blipFill>
                  <a:blip r:embed="rId12"/>
                  <a:stretch>
                    <a:fillRect/>
                  </a:stretch>
                </a:blipFill>
              </p:spPr>
              <p:txBody>
                <a:bodyPr/>
                <a:lstStyle/>
                <a:p>
                  <a:r>
                    <a:rPr lang="zh-TW" altLang="en-US">
                      <a:noFill/>
                    </a:rPr>
                    <a:t> </a:t>
                  </a:r>
                </a:p>
              </p:txBody>
            </p:sp>
          </mc:Fallback>
        </mc:AlternateContent>
      </p:grpSp>
      <p:sp>
        <p:nvSpPr>
          <p:cNvPr id="32" name="文字方塊 31">
            <a:extLst>
              <a:ext uri="{FF2B5EF4-FFF2-40B4-BE49-F238E27FC236}">
                <a16:creationId xmlns:a16="http://schemas.microsoft.com/office/drawing/2014/main" id="{A89175DD-840D-4AA4-BD68-BB1B0BC74E45}"/>
              </a:ext>
            </a:extLst>
          </p:cNvPr>
          <p:cNvSpPr txBox="1"/>
          <p:nvPr/>
        </p:nvSpPr>
        <p:spPr>
          <a:xfrm>
            <a:off x="8896612" y="5679759"/>
            <a:ext cx="34273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rPr>
              <a:t>這樣真的可以嗎？</a:t>
            </a:r>
          </a:p>
        </p:txBody>
      </p:sp>
    </p:spTree>
    <p:extLst>
      <p:ext uri="{BB962C8B-B14F-4D97-AF65-F5344CB8AC3E}">
        <p14:creationId xmlns:p14="http://schemas.microsoft.com/office/powerpoint/2010/main" val="27678108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animBg="1"/>
      <p:bldP spid="23" grpId="0"/>
      <p:bldP spid="3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D3BE51D7-C386-9D4F-A6AD-C53572416DF6}"/>
              </a:ext>
            </a:extLst>
          </p:cNvPr>
          <p:cNvSpPr txBox="1"/>
          <p:nvPr/>
        </p:nvSpPr>
        <p:spPr>
          <a:xfrm>
            <a:off x="3157924" y="6027406"/>
            <a:ext cx="99749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Source of imagehttps://www.youtube.com/watch?app=desktop&amp;v=oadoLlh7pqA</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9" name="圖片 8" descr="一張含有 礁, 微生物, 龍, 藝術 的圖片&#10;&#10;自動產生的描述">
            <a:extLst>
              <a:ext uri="{FF2B5EF4-FFF2-40B4-BE49-F238E27FC236}">
                <a16:creationId xmlns:a16="http://schemas.microsoft.com/office/drawing/2014/main" id="{8C2DD4F8-2669-6222-594C-8F51595AA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813" y="524677"/>
            <a:ext cx="9782629" cy="5502729"/>
          </a:xfrm>
          <a:prstGeom prst="rect">
            <a:avLst/>
          </a:prstGeom>
        </p:spPr>
      </p:pic>
      <p:sp>
        <p:nvSpPr>
          <p:cNvPr id="3" name="文字方塊 2">
            <a:extLst>
              <a:ext uri="{FF2B5EF4-FFF2-40B4-BE49-F238E27FC236}">
                <a16:creationId xmlns:a16="http://schemas.microsoft.com/office/drawing/2014/main" id="{240CD22E-7FFC-51DF-A646-BEC65B69979E}"/>
              </a:ext>
            </a:extLst>
          </p:cNvPr>
          <p:cNvSpPr txBox="1"/>
          <p:nvPr/>
        </p:nvSpPr>
        <p:spPr>
          <a:xfrm>
            <a:off x="254358" y="3602335"/>
            <a:ext cx="130226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接枝王</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葛瑞克</a:t>
            </a:r>
            <a:endParaRPr kumimoji="0" lang="en-US" altLang="zh-TW" sz="2800" b="1" i="0" u="none" strike="noStrike" kern="1200" cap="none" spc="0" normalizeH="0" baseline="0" noProof="0" dirty="0">
              <a:ln>
                <a:noFill/>
              </a:ln>
              <a:solidFill>
                <a:srgbClr val="252525"/>
              </a:solidFill>
              <a:effectLst/>
              <a:highlight>
                <a:srgbClr val="FFFFFF"/>
              </a:highlight>
              <a:uLnTx/>
              <a:uFillTx/>
              <a:latin typeface="Microsoft JhengHei" panose="020B0604030504040204" pitchFamily="34" charset="-120"/>
              <a:ea typeface="Microsoft JhengHei" panose="020B0604030504040204" pitchFamily="34" charset="-120"/>
              <a:cs typeface="+mn-cs"/>
            </a:endParaRPr>
          </a:p>
        </p:txBody>
      </p:sp>
      <p:sp>
        <p:nvSpPr>
          <p:cNvPr id="6" name="文字方塊 5">
            <a:extLst>
              <a:ext uri="{FF2B5EF4-FFF2-40B4-BE49-F238E27FC236}">
                <a16:creationId xmlns:a16="http://schemas.microsoft.com/office/drawing/2014/main" id="{136B35D5-AC3E-9B60-CA84-18C50D4B6C8A}"/>
              </a:ext>
            </a:extLst>
          </p:cNvPr>
          <p:cNvSpPr txBox="1"/>
          <p:nvPr/>
        </p:nvSpPr>
        <p:spPr>
          <a:xfrm>
            <a:off x="254358" y="4642411"/>
            <a:ext cx="130226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艾爾登法環</a:t>
            </a:r>
            <a:r>
              <a:rPr kumimoji="0" lang="en-US" altLang="zh-TW" sz="28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7920441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71AAA-A318-4473-1956-E6614CC35BCB}"/>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D4486E23-0B12-CD5D-6A94-6F5765A5CD0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通用模型仍需要持續學習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更新參數</a:t>
            </a:r>
            <a:r>
              <a:rPr lang="en-US" altLang="zh-TW" dirty="0">
                <a:latin typeface="微軟正黑體" panose="020B0604030504040204" pitchFamily="34" charset="-120"/>
                <a:ea typeface="微軟正黑體" panose="020B0604030504040204" pitchFamily="34" charset="-120"/>
              </a:rPr>
              <a:t>)</a:t>
            </a:r>
            <a:endParaRPr lang="zh-TW" altLang="en-US" dirty="0"/>
          </a:p>
        </p:txBody>
      </p:sp>
      <p:sp>
        <p:nvSpPr>
          <p:cNvPr id="4" name="文字方塊 3">
            <a:extLst>
              <a:ext uri="{FF2B5EF4-FFF2-40B4-BE49-F238E27FC236}">
                <a16:creationId xmlns:a16="http://schemas.microsoft.com/office/drawing/2014/main" id="{45F22C06-529A-1FD5-4BA9-48CFBDF38FAC}"/>
              </a:ext>
            </a:extLst>
          </p:cNvPr>
          <p:cNvSpPr txBox="1"/>
          <p:nvPr/>
        </p:nvSpPr>
        <p:spPr>
          <a:xfrm>
            <a:off x="943428" y="1828801"/>
            <a:ext cx="2264229" cy="523220"/>
          </a:xfrm>
          <a:prstGeom prst="rect">
            <a:avLst/>
          </a:prstGeom>
          <a:noFill/>
        </p:spPr>
        <p:txBody>
          <a:bodyPr wrap="square" rtlCol="0">
            <a:spAutoFit/>
          </a:bodyPr>
          <a:lstStyle/>
          <a:p>
            <a:r>
              <a:rPr lang="zh-TW" altLang="en-US" sz="2800" b="1" u="sng" dirty="0">
                <a:latin typeface="微軟正黑體" panose="020B0604030504040204" pitchFamily="34" charset="-120"/>
                <a:ea typeface="微軟正黑體" panose="020B0604030504040204" pitchFamily="34" charset="-120"/>
              </a:rPr>
              <a:t>新技能</a:t>
            </a:r>
          </a:p>
        </p:txBody>
      </p:sp>
      <p:pic>
        <p:nvPicPr>
          <p:cNvPr id="7" name="Picture 2">
            <a:extLst>
              <a:ext uri="{FF2B5EF4-FFF2-40B4-BE49-F238E27FC236}">
                <a16:creationId xmlns:a16="http://schemas.microsoft.com/office/drawing/2014/main" id="{04D6435E-DBFE-4335-0FFD-A7AB5F5FC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12" y="2530558"/>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群組 8">
            <a:extLst>
              <a:ext uri="{FF2B5EF4-FFF2-40B4-BE49-F238E27FC236}">
                <a16:creationId xmlns:a16="http://schemas.microsoft.com/office/drawing/2014/main" id="{FD941CCD-1A75-28EE-8E6A-B289DE6FD7DC}"/>
              </a:ext>
            </a:extLst>
          </p:cNvPr>
          <p:cNvGrpSpPr/>
          <p:nvPr/>
        </p:nvGrpSpPr>
        <p:grpSpPr>
          <a:xfrm>
            <a:off x="6569540" y="4654947"/>
            <a:ext cx="1219200" cy="1219200"/>
            <a:chOff x="6460683" y="4313909"/>
            <a:chExt cx="1219200" cy="1219200"/>
          </a:xfrm>
        </p:grpSpPr>
        <p:pic>
          <p:nvPicPr>
            <p:cNvPr id="8" name="Picture 2">
              <a:extLst>
                <a:ext uri="{FF2B5EF4-FFF2-40B4-BE49-F238E27FC236}">
                  <a16:creationId xmlns:a16="http://schemas.microsoft.com/office/drawing/2014/main" id="{98CB098D-EA90-239F-0C07-8612B0FD2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683" y="431390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5E7DEE4-82A5-E247-B12A-EF40A97DA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139102">
              <a:off x="7006783" y="4716374"/>
              <a:ext cx="506229" cy="50622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文字方塊 9">
            <a:extLst>
              <a:ext uri="{FF2B5EF4-FFF2-40B4-BE49-F238E27FC236}">
                <a16:creationId xmlns:a16="http://schemas.microsoft.com/office/drawing/2014/main" id="{6B5F3EF5-45E0-4EF0-BD18-8EB0728D5D8F}"/>
              </a:ext>
            </a:extLst>
          </p:cNvPr>
          <p:cNvSpPr txBox="1"/>
          <p:nvPr/>
        </p:nvSpPr>
        <p:spPr>
          <a:xfrm>
            <a:off x="2875300" y="2934728"/>
            <a:ext cx="2807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ㄋㄧˇㄏㄠˇㄇㄚ</a:t>
            </a:r>
          </a:p>
        </p:txBody>
      </p:sp>
      <p:cxnSp>
        <p:nvCxnSpPr>
          <p:cNvPr id="12" name="直線單箭頭接點 11">
            <a:extLst>
              <a:ext uri="{FF2B5EF4-FFF2-40B4-BE49-F238E27FC236}">
                <a16:creationId xmlns:a16="http://schemas.microsoft.com/office/drawing/2014/main" id="{CF1D4FFE-1A1E-F7C9-9418-9816A055FAC0}"/>
              </a:ext>
            </a:extLst>
          </p:cNvPr>
          <p:cNvCxnSpPr/>
          <p:nvPr/>
        </p:nvCxnSpPr>
        <p:spPr>
          <a:xfrm>
            <a:off x="5682343" y="3159234"/>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單箭頭接點 12">
            <a:extLst>
              <a:ext uri="{FF2B5EF4-FFF2-40B4-BE49-F238E27FC236}">
                <a16:creationId xmlns:a16="http://schemas.microsoft.com/office/drawing/2014/main" id="{1FA8B686-3F01-5A8B-3966-3B5EC70B642F}"/>
              </a:ext>
            </a:extLst>
          </p:cNvPr>
          <p:cNvCxnSpPr/>
          <p:nvPr/>
        </p:nvCxnSpPr>
        <p:spPr>
          <a:xfrm>
            <a:off x="7910285" y="3160167"/>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文字方塊 13">
            <a:extLst>
              <a:ext uri="{FF2B5EF4-FFF2-40B4-BE49-F238E27FC236}">
                <a16:creationId xmlns:a16="http://schemas.microsoft.com/office/drawing/2014/main" id="{8ED8682A-2862-41EA-A88F-1DCF7147D860}"/>
              </a:ext>
            </a:extLst>
          </p:cNvPr>
          <p:cNvSpPr txBox="1"/>
          <p:nvPr/>
        </p:nvSpPr>
        <p:spPr>
          <a:xfrm>
            <a:off x="8694056" y="2934728"/>
            <a:ext cx="265974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你在說什麼 </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98C8FD83-C2FE-11BD-0F8C-E5FBF9A003B5}"/>
              </a:ext>
            </a:extLst>
          </p:cNvPr>
          <p:cNvSpPr txBox="1"/>
          <p:nvPr/>
        </p:nvSpPr>
        <p:spPr>
          <a:xfrm>
            <a:off x="2924275" y="5109766"/>
            <a:ext cx="2807043" cy="461665"/>
          </a:xfrm>
          <a:prstGeom prst="rect">
            <a:avLst/>
          </a:prstGeom>
          <a:noFill/>
        </p:spPr>
        <p:txBody>
          <a:bodyPr wrap="square" rtlCol="0">
            <a:spAutoFit/>
          </a:bodyPr>
          <a:lstStyle/>
          <a:p>
            <a:pPr lvl="0" algn="ctr">
              <a:defRPr/>
            </a:pPr>
            <a:r>
              <a:rPr lang="zh-TW" altLang="en-US" sz="2400" dirty="0">
                <a:solidFill>
                  <a:prstClr val="black"/>
                </a:solidFill>
                <a:latin typeface="微軟正黑體" panose="020B0604030504040204" pitchFamily="34" charset="-120"/>
                <a:ea typeface="微軟正黑體" panose="020B0604030504040204" pitchFamily="34" charset="-120"/>
              </a:rPr>
              <a:t>ㄋㄧˇㄏㄠˇㄇㄚ</a:t>
            </a:r>
          </a:p>
        </p:txBody>
      </p:sp>
      <p:cxnSp>
        <p:nvCxnSpPr>
          <p:cNvPr id="16" name="直線單箭頭接點 15">
            <a:extLst>
              <a:ext uri="{FF2B5EF4-FFF2-40B4-BE49-F238E27FC236}">
                <a16:creationId xmlns:a16="http://schemas.microsoft.com/office/drawing/2014/main" id="{643FA0B3-E658-B53E-865F-676B72C63B1E}"/>
              </a:ext>
            </a:extLst>
          </p:cNvPr>
          <p:cNvCxnSpPr/>
          <p:nvPr/>
        </p:nvCxnSpPr>
        <p:spPr>
          <a:xfrm>
            <a:off x="5731318" y="5334272"/>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單箭頭接點 16">
            <a:extLst>
              <a:ext uri="{FF2B5EF4-FFF2-40B4-BE49-F238E27FC236}">
                <a16:creationId xmlns:a16="http://schemas.microsoft.com/office/drawing/2014/main" id="{93C112D1-365D-35F3-B420-48A3887AAEEC}"/>
              </a:ext>
            </a:extLst>
          </p:cNvPr>
          <p:cNvCxnSpPr/>
          <p:nvPr/>
        </p:nvCxnSpPr>
        <p:spPr>
          <a:xfrm>
            <a:off x="7959260" y="5335205"/>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文字方塊 17">
            <a:extLst>
              <a:ext uri="{FF2B5EF4-FFF2-40B4-BE49-F238E27FC236}">
                <a16:creationId xmlns:a16="http://schemas.microsoft.com/office/drawing/2014/main" id="{1E630D76-6CF4-9C7A-902F-3C31AF616F91}"/>
              </a:ext>
            </a:extLst>
          </p:cNvPr>
          <p:cNvSpPr txBox="1"/>
          <p:nvPr/>
        </p:nvSpPr>
        <p:spPr>
          <a:xfrm>
            <a:off x="8743031" y="5109766"/>
            <a:ext cx="3216740"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ㄨㄛˇㄏㄣˇㄏㄠˇ</a:t>
            </a:r>
          </a:p>
        </p:txBody>
      </p:sp>
      <p:cxnSp>
        <p:nvCxnSpPr>
          <p:cNvPr id="19" name="直線單箭頭接點 18">
            <a:extLst>
              <a:ext uri="{FF2B5EF4-FFF2-40B4-BE49-F238E27FC236}">
                <a16:creationId xmlns:a16="http://schemas.microsoft.com/office/drawing/2014/main" id="{0BE574E9-A544-A00D-6AE5-350D3A3FE325}"/>
              </a:ext>
            </a:extLst>
          </p:cNvPr>
          <p:cNvCxnSpPr>
            <a:cxnSpLocks/>
          </p:cNvCxnSpPr>
          <p:nvPr/>
        </p:nvCxnSpPr>
        <p:spPr>
          <a:xfrm rot="5400000">
            <a:off x="6779885" y="4206868"/>
            <a:ext cx="783771"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17509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4" grpId="0"/>
      <p:bldP spid="15"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AB370B0-4785-9AE5-EFBB-2523CEB70E0D}"/>
              </a:ext>
            </a:extLst>
          </p:cNvPr>
          <p:cNvSpPr txBox="1"/>
          <p:nvPr/>
        </p:nvSpPr>
        <p:spPr>
          <a:xfrm>
            <a:off x="8427427" y="5820847"/>
            <a:ext cx="37645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https://arxiv.org/abs/2212.04089</a:t>
            </a:r>
          </a:p>
        </p:txBody>
      </p:sp>
      <p:pic>
        <p:nvPicPr>
          <p:cNvPr id="6" name="圖片 5">
            <a:extLst>
              <a:ext uri="{FF2B5EF4-FFF2-40B4-BE49-F238E27FC236}">
                <a16:creationId xmlns:a16="http://schemas.microsoft.com/office/drawing/2014/main" id="{D020797C-8B1D-3248-72B2-E795D6963846}"/>
              </a:ext>
            </a:extLst>
          </p:cNvPr>
          <p:cNvPicPr>
            <a:picLocks noChangeAspect="1"/>
          </p:cNvPicPr>
          <p:nvPr/>
        </p:nvPicPr>
        <p:blipFill>
          <a:blip r:embed="rId2"/>
          <a:stretch>
            <a:fillRect/>
          </a:stretch>
        </p:blipFill>
        <p:spPr>
          <a:xfrm>
            <a:off x="294223" y="2263509"/>
            <a:ext cx="11603554" cy="3346201"/>
          </a:xfrm>
          <a:prstGeom prst="rect">
            <a:avLst/>
          </a:prstGeom>
        </p:spPr>
      </p:pic>
      <p:sp>
        <p:nvSpPr>
          <p:cNvPr id="7" name="文字方塊 6">
            <a:extLst>
              <a:ext uri="{FF2B5EF4-FFF2-40B4-BE49-F238E27FC236}">
                <a16:creationId xmlns:a16="http://schemas.microsoft.com/office/drawing/2014/main" id="{C21AC95F-1215-3F3C-6019-53D31D48DEE5}"/>
              </a:ext>
            </a:extLst>
          </p:cNvPr>
          <p:cNvSpPr txBox="1"/>
          <p:nvPr/>
        </p:nvSpPr>
        <p:spPr>
          <a:xfrm>
            <a:off x="-676275" y="634446"/>
            <a:ext cx="1354455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6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類神經網路參數豈是如此不便之物</a:t>
            </a:r>
            <a:r>
              <a:rPr kumimoji="0" lang="en-US" altLang="zh-TW" sz="6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6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0580771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F98BC-620B-7051-A1C5-D2174658C05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6A6CD4E3-26B3-841E-9B7A-E175FAB17FC0}"/>
              </a:ext>
            </a:extLst>
          </p:cNvPr>
          <p:cNvSpPr>
            <a:spLocks noGrp="1"/>
          </p:cNvSpPr>
          <p:nvPr>
            <p:ph type="title"/>
          </p:nvPr>
        </p:nvSpPr>
        <p:spPr/>
        <p:txBody>
          <a:bodyPr/>
          <a:lstStyle/>
          <a:p>
            <a:r>
              <a:rPr lang="en-US" altLang="zh-TW" dirty="0"/>
              <a:t>Task Vector has been shown to be helpful.</a:t>
            </a:r>
          </a:p>
        </p:txBody>
      </p:sp>
      <p:sp>
        <p:nvSpPr>
          <p:cNvPr id="5" name="文字方塊 4">
            <a:extLst>
              <a:ext uri="{FF2B5EF4-FFF2-40B4-BE49-F238E27FC236}">
                <a16:creationId xmlns:a16="http://schemas.microsoft.com/office/drawing/2014/main" id="{39398730-7D72-F06B-FA6A-2B00D3FE1C03}"/>
              </a:ext>
            </a:extLst>
          </p:cNvPr>
          <p:cNvSpPr txBox="1"/>
          <p:nvPr/>
        </p:nvSpPr>
        <p:spPr>
          <a:xfrm>
            <a:off x="8141677" y="1350899"/>
            <a:ext cx="37645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https://arxiv.org/abs/2212.04089</a:t>
            </a:r>
          </a:p>
        </p:txBody>
      </p:sp>
      <p:sp>
        <p:nvSpPr>
          <p:cNvPr id="9" name="橢圓 8">
            <a:extLst>
              <a:ext uri="{FF2B5EF4-FFF2-40B4-BE49-F238E27FC236}">
                <a16:creationId xmlns:a16="http://schemas.microsoft.com/office/drawing/2014/main" id="{B6AE68A0-2D12-CECD-5A5D-39EB02CD1DCA}"/>
              </a:ext>
            </a:extLst>
          </p:cNvPr>
          <p:cNvSpPr/>
          <p:nvPr/>
        </p:nvSpPr>
        <p:spPr>
          <a:xfrm>
            <a:off x="10591140" y="2075759"/>
            <a:ext cx="325161" cy="325161"/>
          </a:xfrm>
          <a:prstGeom prst="ellipse">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grpSp>
        <p:nvGrpSpPr>
          <p:cNvPr id="31" name="群組 30">
            <a:extLst>
              <a:ext uri="{FF2B5EF4-FFF2-40B4-BE49-F238E27FC236}">
                <a16:creationId xmlns:a16="http://schemas.microsoft.com/office/drawing/2014/main" id="{B4B77D1D-D8CE-8B96-785A-ACD79AB49B6E}"/>
              </a:ext>
            </a:extLst>
          </p:cNvPr>
          <p:cNvGrpSpPr/>
          <p:nvPr/>
        </p:nvGrpSpPr>
        <p:grpSpPr>
          <a:xfrm>
            <a:off x="5705568" y="5336296"/>
            <a:ext cx="678337" cy="430887"/>
            <a:chOff x="4891161" y="4590252"/>
            <a:chExt cx="678337" cy="430887"/>
          </a:xfrm>
        </p:grpSpPr>
        <p:sp>
          <p:nvSpPr>
            <p:cNvPr id="4" name="橢圓 3">
              <a:extLst>
                <a:ext uri="{FF2B5EF4-FFF2-40B4-BE49-F238E27FC236}">
                  <a16:creationId xmlns:a16="http://schemas.microsoft.com/office/drawing/2014/main" id="{E92BBD0C-D211-70E6-5004-19C19ED38EE7}"/>
                </a:ext>
              </a:extLst>
            </p:cNvPr>
            <p:cNvSpPr/>
            <p:nvPr/>
          </p:nvSpPr>
          <p:spPr>
            <a:xfrm>
              <a:off x="5244337" y="4643116"/>
              <a:ext cx="325161" cy="32516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6A08DB04-AFBB-56A7-51BB-155EAD3D734C}"/>
                    </a:ext>
                  </a:extLst>
                </p:cNvPr>
                <p:cNvSpPr txBox="1"/>
                <p:nvPr/>
              </p:nvSpPr>
              <p:spPr>
                <a:xfrm>
                  <a:off x="4891161" y="4590252"/>
                  <a:ext cx="29815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𝜽</m:t>
                        </m:r>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25" name="文字方塊 24">
                  <a:extLst>
                    <a:ext uri="{FF2B5EF4-FFF2-40B4-BE49-F238E27FC236}">
                      <a16:creationId xmlns:a16="http://schemas.microsoft.com/office/drawing/2014/main" id="{6A08DB04-AFBB-56A7-51BB-155EAD3D734C}"/>
                    </a:ext>
                  </a:extLst>
                </p:cNvPr>
                <p:cNvSpPr txBox="1">
                  <a:spLocks noRot="1" noChangeAspect="1" noMove="1" noResize="1" noEditPoints="1" noAdjustHandles="1" noChangeArrowheads="1" noChangeShapeType="1" noTextEdit="1"/>
                </p:cNvSpPr>
                <p:nvPr/>
              </p:nvSpPr>
              <p:spPr>
                <a:xfrm>
                  <a:off x="4891161" y="4590252"/>
                  <a:ext cx="298159" cy="430887"/>
                </a:xfrm>
                <a:prstGeom prst="rect">
                  <a:avLst/>
                </a:prstGeom>
                <a:blipFill>
                  <a:blip r:embed="rId3"/>
                  <a:stretch>
                    <a:fillRect/>
                  </a:stretch>
                </a:blipFill>
              </p:spPr>
              <p:txBody>
                <a:bodyPr/>
                <a:lstStyle/>
                <a:p>
                  <a:r>
                    <a:rPr lang="zh-TW" altLang="en-US">
                      <a:noFill/>
                    </a:rPr>
                    <a:t> </a:t>
                  </a:r>
                </a:p>
              </p:txBody>
            </p:sp>
          </mc:Fallback>
        </mc:AlternateContent>
      </p:grpSp>
      <p:cxnSp>
        <p:nvCxnSpPr>
          <p:cNvPr id="27" name="直線單箭頭接點 26">
            <a:extLst>
              <a:ext uri="{FF2B5EF4-FFF2-40B4-BE49-F238E27FC236}">
                <a16:creationId xmlns:a16="http://schemas.microsoft.com/office/drawing/2014/main" id="{217FEF05-D70C-35E1-3B7E-9DAAA819278B}"/>
              </a:ext>
            </a:extLst>
          </p:cNvPr>
          <p:cNvCxnSpPr>
            <a:cxnSpLocks/>
            <a:endCxn id="33" idx="4"/>
          </p:cNvCxnSpPr>
          <p:nvPr/>
        </p:nvCxnSpPr>
        <p:spPr>
          <a:xfrm flipV="1">
            <a:off x="6320890" y="2995175"/>
            <a:ext cx="905403" cy="22470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單箭頭接點 34">
            <a:extLst>
              <a:ext uri="{FF2B5EF4-FFF2-40B4-BE49-F238E27FC236}">
                <a16:creationId xmlns:a16="http://schemas.microsoft.com/office/drawing/2014/main" id="{EFD1D14A-7D9B-9CAB-05F2-6E4EE029DBD6}"/>
              </a:ext>
            </a:extLst>
          </p:cNvPr>
          <p:cNvCxnSpPr>
            <a:cxnSpLocks/>
          </p:cNvCxnSpPr>
          <p:nvPr/>
        </p:nvCxnSpPr>
        <p:spPr>
          <a:xfrm flipV="1">
            <a:off x="6467919" y="5004156"/>
            <a:ext cx="3143243" cy="52631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32" name="群組 31">
            <a:extLst>
              <a:ext uri="{FF2B5EF4-FFF2-40B4-BE49-F238E27FC236}">
                <a16:creationId xmlns:a16="http://schemas.microsoft.com/office/drawing/2014/main" id="{56E83315-112F-9003-32D5-405AC30DF576}"/>
              </a:ext>
            </a:extLst>
          </p:cNvPr>
          <p:cNvGrpSpPr/>
          <p:nvPr/>
        </p:nvGrpSpPr>
        <p:grpSpPr>
          <a:xfrm>
            <a:off x="9274603" y="4812920"/>
            <a:ext cx="1939215" cy="680451"/>
            <a:chOff x="6510643" y="4364065"/>
            <a:chExt cx="1939215" cy="680451"/>
          </a:xfrm>
        </p:grpSpPr>
        <p:sp>
          <p:nvSpPr>
            <p:cNvPr id="8" name="橢圓 7">
              <a:extLst>
                <a:ext uri="{FF2B5EF4-FFF2-40B4-BE49-F238E27FC236}">
                  <a16:creationId xmlns:a16="http://schemas.microsoft.com/office/drawing/2014/main" id="{19D456BF-D7BB-5071-C6F7-B1B4CD2C1E2D}"/>
                </a:ext>
              </a:extLst>
            </p:cNvPr>
            <p:cNvSpPr/>
            <p:nvPr/>
          </p:nvSpPr>
          <p:spPr>
            <a:xfrm>
              <a:off x="6884677" y="4364065"/>
              <a:ext cx="325161" cy="325161"/>
            </a:xfrm>
            <a:prstGeom prst="ellipse">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8F77B36B-4130-988E-FC8E-AA70C8069876}"/>
                    </a:ext>
                  </a:extLst>
                </p:cNvPr>
                <p:cNvSpPr txBox="1"/>
                <p:nvPr/>
              </p:nvSpPr>
              <p:spPr>
                <a:xfrm>
                  <a:off x="6510643" y="4613629"/>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0" name="文字方塊 39">
                  <a:extLst>
                    <a:ext uri="{FF2B5EF4-FFF2-40B4-BE49-F238E27FC236}">
                      <a16:creationId xmlns:a16="http://schemas.microsoft.com/office/drawing/2014/main" id="{8F77B36B-4130-988E-FC8E-AA70C8069876}"/>
                    </a:ext>
                  </a:extLst>
                </p:cNvPr>
                <p:cNvSpPr txBox="1">
                  <a:spLocks noRot="1" noChangeAspect="1" noMove="1" noResize="1" noEditPoints="1" noAdjustHandles="1" noChangeArrowheads="1" noChangeShapeType="1" noTextEdit="1"/>
                </p:cNvSpPr>
                <p:nvPr/>
              </p:nvSpPr>
              <p:spPr>
                <a:xfrm>
                  <a:off x="6510643" y="4613629"/>
                  <a:ext cx="1939215" cy="430887"/>
                </a:xfrm>
                <a:prstGeom prst="rect">
                  <a:avLst/>
                </a:prstGeom>
                <a:blipFill>
                  <a:blip r:embed="rId4"/>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F183E06E-9DF3-118E-445F-49C4DB0F63AC}"/>
                  </a:ext>
                </a:extLst>
              </p:cNvPr>
              <p:cNvSpPr txBox="1"/>
              <p:nvPr/>
            </p:nvSpPr>
            <p:spPr>
              <a:xfrm>
                <a:off x="7196786" y="5283434"/>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1" name="文字方塊 40">
                <a:extLst>
                  <a:ext uri="{FF2B5EF4-FFF2-40B4-BE49-F238E27FC236}">
                    <a16:creationId xmlns:a16="http://schemas.microsoft.com/office/drawing/2014/main" id="{F183E06E-9DF3-118E-445F-49C4DB0F63AC}"/>
                  </a:ext>
                </a:extLst>
              </p:cNvPr>
              <p:cNvSpPr txBox="1">
                <a:spLocks noRot="1" noChangeAspect="1" noMove="1" noResize="1" noEditPoints="1" noAdjustHandles="1" noChangeArrowheads="1" noChangeShapeType="1" noTextEdit="1"/>
              </p:cNvSpPr>
              <p:nvPr/>
            </p:nvSpPr>
            <p:spPr>
              <a:xfrm>
                <a:off x="7196786" y="5283434"/>
                <a:ext cx="1939215" cy="430887"/>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E0191CEB-8F1F-718E-8B1C-920FC12C777E}"/>
                  </a:ext>
                </a:extLst>
              </p:cNvPr>
              <p:cNvSpPr txBox="1"/>
              <p:nvPr/>
            </p:nvSpPr>
            <p:spPr>
              <a:xfrm>
                <a:off x="1565150" y="3555263"/>
                <a:ext cx="283375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r>
                        <a:rPr kumimoji="0" lang="en-US" altLang="zh-TW" sz="2800" b="1"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2" name="文字方塊 41">
                <a:extLst>
                  <a:ext uri="{FF2B5EF4-FFF2-40B4-BE49-F238E27FC236}">
                    <a16:creationId xmlns:a16="http://schemas.microsoft.com/office/drawing/2014/main" id="{E0191CEB-8F1F-718E-8B1C-920FC12C777E}"/>
                  </a:ext>
                </a:extLst>
              </p:cNvPr>
              <p:cNvSpPr txBox="1">
                <a:spLocks noRot="1" noChangeAspect="1" noMove="1" noResize="1" noEditPoints="1" noAdjustHandles="1" noChangeArrowheads="1" noChangeShapeType="1" noTextEdit="1"/>
              </p:cNvSpPr>
              <p:nvPr/>
            </p:nvSpPr>
            <p:spPr>
              <a:xfrm>
                <a:off x="1565150" y="3555263"/>
                <a:ext cx="2833754" cy="430887"/>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302AE4B3-B87D-39F1-9571-18C90542EF47}"/>
                  </a:ext>
                </a:extLst>
              </p:cNvPr>
              <p:cNvSpPr txBox="1"/>
              <p:nvPr/>
            </p:nvSpPr>
            <p:spPr>
              <a:xfrm>
                <a:off x="1565150" y="2983890"/>
                <a:ext cx="2833754"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𝑨</m:t>
                          </m:r>
                        </m:sub>
                      </m:s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𝑨</m:t>
                          </m:r>
                        </m:sub>
                      </m:sSub>
                      <m:r>
                        <a:rPr kumimoji="0" lang="en-US" altLang="zh-TW" sz="2800" b="1" i="0"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2" name="文字方塊 11">
                <a:extLst>
                  <a:ext uri="{FF2B5EF4-FFF2-40B4-BE49-F238E27FC236}">
                    <a16:creationId xmlns:a16="http://schemas.microsoft.com/office/drawing/2014/main" id="{302AE4B3-B87D-39F1-9571-18C90542EF47}"/>
                  </a:ext>
                </a:extLst>
              </p:cNvPr>
              <p:cNvSpPr txBox="1">
                <a:spLocks noRot="1" noChangeAspect="1" noMove="1" noResize="1" noEditPoints="1" noAdjustHandles="1" noChangeArrowheads="1" noChangeShapeType="1" noTextEdit="1"/>
              </p:cNvSpPr>
              <p:nvPr/>
            </p:nvSpPr>
            <p:spPr>
              <a:xfrm>
                <a:off x="1565150" y="2983890"/>
                <a:ext cx="2833754" cy="430887"/>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A8C72631-00FE-88D8-0A7B-89F0BAE91A2A}"/>
                  </a:ext>
                </a:extLst>
              </p:cNvPr>
              <p:cNvSpPr txBox="1"/>
              <p:nvPr/>
            </p:nvSpPr>
            <p:spPr>
              <a:xfrm>
                <a:off x="5508682" y="3723506"/>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3" name="文字方塊 12">
                <a:extLst>
                  <a:ext uri="{FF2B5EF4-FFF2-40B4-BE49-F238E27FC236}">
                    <a16:creationId xmlns:a16="http://schemas.microsoft.com/office/drawing/2014/main" id="{A8C72631-00FE-88D8-0A7B-89F0BAE91A2A}"/>
                  </a:ext>
                </a:extLst>
              </p:cNvPr>
              <p:cNvSpPr txBox="1">
                <a:spLocks noRot="1" noChangeAspect="1" noMove="1" noResize="1" noEditPoints="1" noAdjustHandles="1" noChangeArrowheads="1" noChangeShapeType="1" noTextEdit="1"/>
              </p:cNvSpPr>
              <p:nvPr/>
            </p:nvSpPr>
            <p:spPr>
              <a:xfrm>
                <a:off x="5508682" y="3723506"/>
                <a:ext cx="1939215" cy="430887"/>
              </a:xfrm>
              <a:prstGeom prst="rect">
                <a:avLst/>
              </a:prstGeom>
              <a:blipFill>
                <a:blip r:embed="rId9"/>
                <a:stretch>
                  <a:fillRect/>
                </a:stretch>
              </a:blipFill>
            </p:spPr>
            <p:txBody>
              <a:bodyPr/>
              <a:lstStyle/>
              <a:p>
                <a:r>
                  <a:rPr lang="zh-TW" altLang="en-US">
                    <a:noFill/>
                  </a:rPr>
                  <a:t> </a:t>
                </a:r>
              </a:p>
            </p:txBody>
          </p:sp>
        </mc:Fallback>
      </mc:AlternateContent>
      <p:cxnSp>
        <p:nvCxnSpPr>
          <p:cNvPr id="16" name="直線單箭頭接點 15">
            <a:extLst>
              <a:ext uri="{FF2B5EF4-FFF2-40B4-BE49-F238E27FC236}">
                <a16:creationId xmlns:a16="http://schemas.microsoft.com/office/drawing/2014/main" id="{A49104E3-663E-76F0-C059-F44E45725343}"/>
              </a:ext>
            </a:extLst>
          </p:cNvPr>
          <p:cNvCxnSpPr>
            <a:cxnSpLocks/>
          </p:cNvCxnSpPr>
          <p:nvPr/>
        </p:nvCxnSpPr>
        <p:spPr>
          <a:xfrm flipV="1">
            <a:off x="6524634" y="2467813"/>
            <a:ext cx="4066506" cy="2821768"/>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496947D7-D51D-3767-88C7-5AF8F7FD15A9}"/>
                  </a:ext>
                </a:extLst>
              </p:cNvPr>
              <p:cNvSpPr txBox="1"/>
              <p:nvPr/>
            </p:nvSpPr>
            <p:spPr>
              <a:xfrm>
                <a:off x="8814505" y="3488552"/>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r>
                            <m:rPr>
                              <m:nor/>
                            </m:rPr>
                            <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m:t> </m:t>
                          </m:r>
                          <m:r>
                            <a:rPr kumimoji="0" lang="en-US" altLang="zh-TW" sz="2800" b="1"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7" name="文字方塊 16">
                <a:extLst>
                  <a:ext uri="{FF2B5EF4-FFF2-40B4-BE49-F238E27FC236}">
                    <a16:creationId xmlns:a16="http://schemas.microsoft.com/office/drawing/2014/main" id="{496947D7-D51D-3767-88C7-5AF8F7FD15A9}"/>
                  </a:ext>
                </a:extLst>
              </p:cNvPr>
              <p:cNvSpPr txBox="1">
                <a:spLocks noRot="1" noChangeAspect="1" noMove="1" noResize="1" noEditPoints="1" noAdjustHandles="1" noChangeArrowheads="1" noChangeShapeType="1" noTextEdit="1"/>
              </p:cNvSpPr>
              <p:nvPr/>
            </p:nvSpPr>
            <p:spPr>
              <a:xfrm>
                <a:off x="8814505" y="3488552"/>
                <a:ext cx="1939215" cy="430887"/>
              </a:xfrm>
              <a:prstGeom prst="rect">
                <a:avLst/>
              </a:prstGeom>
              <a:blipFill>
                <a:blip r:embed="rId10"/>
                <a:stretch>
                  <a:fillRect/>
                </a:stretch>
              </a:blipFill>
            </p:spPr>
            <p:txBody>
              <a:bodyPr/>
              <a:lstStyle/>
              <a:p>
                <a:r>
                  <a:rPr lang="zh-TW" altLang="en-US">
                    <a:noFill/>
                  </a:rPr>
                  <a:t> </a:t>
                </a:r>
              </a:p>
            </p:txBody>
          </p:sp>
        </mc:Fallback>
      </mc:AlternateContent>
      <p:sp>
        <p:nvSpPr>
          <p:cNvPr id="30" name="文字方塊 29">
            <a:extLst>
              <a:ext uri="{FF2B5EF4-FFF2-40B4-BE49-F238E27FC236}">
                <a16:creationId xmlns:a16="http://schemas.microsoft.com/office/drawing/2014/main" id="{E1C6A2C8-1B4D-E5F8-D575-F464F9B5989C}"/>
              </a:ext>
            </a:extLst>
          </p:cNvPr>
          <p:cNvSpPr txBox="1"/>
          <p:nvPr/>
        </p:nvSpPr>
        <p:spPr>
          <a:xfrm>
            <a:off x="990600" y="2142552"/>
            <a:ext cx="2876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 </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相加</a:t>
            </a:r>
          </a:p>
        </p:txBody>
      </p:sp>
      <p:grpSp>
        <p:nvGrpSpPr>
          <p:cNvPr id="36" name="群組 35">
            <a:extLst>
              <a:ext uri="{FF2B5EF4-FFF2-40B4-BE49-F238E27FC236}">
                <a16:creationId xmlns:a16="http://schemas.microsoft.com/office/drawing/2014/main" id="{5EB0C677-663B-5408-BAF3-129DB64D1640}"/>
              </a:ext>
            </a:extLst>
          </p:cNvPr>
          <p:cNvGrpSpPr/>
          <p:nvPr/>
        </p:nvGrpSpPr>
        <p:grpSpPr>
          <a:xfrm>
            <a:off x="5859553" y="2306214"/>
            <a:ext cx="1939215" cy="688961"/>
            <a:chOff x="4517901" y="2143817"/>
            <a:chExt cx="1939215" cy="688961"/>
          </a:xfrm>
        </p:grpSpPr>
        <p:sp>
          <p:nvSpPr>
            <p:cNvPr id="33" name="橢圓 32">
              <a:extLst>
                <a:ext uri="{FF2B5EF4-FFF2-40B4-BE49-F238E27FC236}">
                  <a16:creationId xmlns:a16="http://schemas.microsoft.com/office/drawing/2014/main" id="{EB0F57A8-42A3-13B0-04B8-06F063194A7E}"/>
                </a:ext>
              </a:extLst>
            </p:cNvPr>
            <p:cNvSpPr/>
            <p:nvPr/>
          </p:nvSpPr>
          <p:spPr>
            <a:xfrm>
              <a:off x="5722060" y="2507617"/>
              <a:ext cx="325161" cy="325161"/>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46273426-F7E6-D96B-3B82-04791C8123E1}"/>
                    </a:ext>
                  </a:extLst>
                </p:cNvPr>
                <p:cNvSpPr txBox="1"/>
                <p:nvPr/>
              </p:nvSpPr>
              <p:spPr>
                <a:xfrm>
                  <a:off x="4517901" y="2143817"/>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4" name="文字方塊 33">
                  <a:extLst>
                    <a:ext uri="{FF2B5EF4-FFF2-40B4-BE49-F238E27FC236}">
                      <a16:creationId xmlns:a16="http://schemas.microsoft.com/office/drawing/2014/main" id="{46273426-F7E6-D96B-3B82-04791C8123E1}"/>
                    </a:ext>
                  </a:extLst>
                </p:cNvPr>
                <p:cNvSpPr txBox="1">
                  <a:spLocks noRot="1" noChangeAspect="1" noMove="1" noResize="1" noEditPoints="1" noAdjustHandles="1" noChangeArrowheads="1" noChangeShapeType="1" noTextEdit="1"/>
                </p:cNvSpPr>
                <p:nvPr/>
              </p:nvSpPr>
              <p:spPr>
                <a:xfrm>
                  <a:off x="4517901" y="2143817"/>
                  <a:ext cx="1939215" cy="430887"/>
                </a:xfrm>
                <a:prstGeom prst="rect">
                  <a:avLst/>
                </a:prstGeom>
                <a:blipFill>
                  <a:blip r:embed="rId11"/>
                  <a:stretch>
                    <a:fillRect/>
                  </a:stretch>
                </a:blipFill>
              </p:spPr>
              <p:txBody>
                <a:bodyPr/>
                <a:lstStyle/>
                <a:p>
                  <a:r>
                    <a:rPr lang="zh-TW" altLang="en-US">
                      <a:noFill/>
                    </a:rPr>
                    <a:t> </a:t>
                  </a:r>
                </a:p>
              </p:txBody>
            </p:sp>
          </mc:Fallback>
        </mc:AlternateContent>
      </p:grpSp>
      <p:sp>
        <p:nvSpPr>
          <p:cNvPr id="10" name="文字方塊 9">
            <a:extLst>
              <a:ext uri="{FF2B5EF4-FFF2-40B4-BE49-F238E27FC236}">
                <a16:creationId xmlns:a16="http://schemas.microsoft.com/office/drawing/2014/main" id="{057A40DC-9B46-E6AB-C098-AA0D8F65594B}"/>
              </a:ext>
            </a:extLst>
          </p:cNvPr>
          <p:cNvSpPr txBox="1"/>
          <p:nvPr/>
        </p:nvSpPr>
        <p:spPr>
          <a:xfrm>
            <a:off x="2218202" y="4435053"/>
            <a:ext cx="138632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Task vector </a:t>
            </a:r>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944651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1" grpId="0"/>
      <p:bldP spid="42" grpId="0"/>
      <p:bldP spid="12" grpId="0"/>
      <p:bldP spid="13" grpId="0"/>
      <p:bldP spid="17" grpId="0"/>
      <p:bldP spid="30"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24EF5-45A5-F6D1-9CC5-A645C80A9AF0}"/>
            </a:ext>
          </a:extLst>
        </p:cNvPr>
        <p:cNvGrpSpPr/>
        <p:nvPr/>
      </p:nvGrpSpPr>
      <p:grpSpPr>
        <a:xfrm>
          <a:off x="0" y="0"/>
          <a:ext cx="0" cy="0"/>
          <a:chOff x="0" y="0"/>
          <a:chExt cx="0" cy="0"/>
        </a:xfrm>
      </p:grpSpPr>
      <p:cxnSp>
        <p:nvCxnSpPr>
          <p:cNvPr id="9" name="直線單箭頭接點 8">
            <a:extLst>
              <a:ext uri="{FF2B5EF4-FFF2-40B4-BE49-F238E27FC236}">
                <a16:creationId xmlns:a16="http://schemas.microsoft.com/office/drawing/2014/main" id="{B615BA2C-27FB-46E6-1257-B81DED34327C}"/>
              </a:ext>
            </a:extLst>
          </p:cNvPr>
          <p:cNvCxnSpPr>
            <a:cxnSpLocks/>
          </p:cNvCxnSpPr>
          <p:nvPr/>
        </p:nvCxnSpPr>
        <p:spPr>
          <a:xfrm>
            <a:off x="7044815" y="2020768"/>
            <a:ext cx="2584458"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4" name="Picture 4">
            <a:extLst>
              <a:ext uri="{FF2B5EF4-FFF2-40B4-BE49-F238E27FC236}">
                <a16:creationId xmlns:a16="http://schemas.microsoft.com/office/drawing/2014/main" id="{D74EC38F-7402-5F39-EAA3-86D8A7A7C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714" y="2023225"/>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2C9DEB6F-0D9F-1374-84FA-7E1828D7E914}"/>
              </a:ext>
            </a:extLst>
          </p:cNvPr>
          <p:cNvSpPr txBox="1"/>
          <p:nvPr/>
        </p:nvSpPr>
        <p:spPr>
          <a:xfrm>
            <a:off x="6854776" y="1495612"/>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Chinese data</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17" name="圖片 16">
            <a:extLst>
              <a:ext uri="{FF2B5EF4-FFF2-40B4-BE49-F238E27FC236}">
                <a16:creationId xmlns:a16="http://schemas.microsoft.com/office/drawing/2014/main" id="{2186D66B-0596-6B69-9096-8D75E87C8A7B}"/>
              </a:ext>
            </a:extLst>
          </p:cNvPr>
          <p:cNvPicPr>
            <a:picLocks noChangeAspect="1"/>
          </p:cNvPicPr>
          <p:nvPr/>
        </p:nvPicPr>
        <p:blipFill>
          <a:blip r:embed="rId4"/>
          <a:stretch>
            <a:fillRect/>
          </a:stretch>
        </p:blipFill>
        <p:spPr>
          <a:xfrm>
            <a:off x="9836121" y="718168"/>
            <a:ext cx="1280700" cy="2131944"/>
          </a:xfrm>
          <a:prstGeom prst="rect">
            <a:avLst/>
          </a:prstGeom>
        </p:spPr>
      </p:pic>
      <p:pic>
        <p:nvPicPr>
          <p:cNvPr id="18" name="Picture 4">
            <a:extLst>
              <a:ext uri="{FF2B5EF4-FFF2-40B4-BE49-F238E27FC236}">
                <a16:creationId xmlns:a16="http://schemas.microsoft.com/office/drawing/2014/main" id="{98713661-9073-6335-974B-FD549CD41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1374" y="1242009"/>
            <a:ext cx="1084262" cy="108426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8A419258-2924-CD2D-220F-FEAFAE8B2852}"/>
              </a:ext>
            </a:extLst>
          </p:cNvPr>
          <p:cNvSpPr>
            <a:spLocks noGrp="1"/>
          </p:cNvSpPr>
          <p:nvPr>
            <p:ph type="title"/>
          </p:nvPr>
        </p:nvSpPr>
        <p:spPr/>
        <p:txBody>
          <a:bodyPr/>
          <a:lstStyle/>
          <a:p>
            <a:endParaRPr lang="zh-TW" altLang="en-US" dirty="0"/>
          </a:p>
        </p:txBody>
      </p:sp>
      <p:pic>
        <p:nvPicPr>
          <p:cNvPr id="19" name="Picture 4">
            <a:extLst>
              <a:ext uri="{FF2B5EF4-FFF2-40B4-BE49-F238E27FC236}">
                <a16:creationId xmlns:a16="http://schemas.microsoft.com/office/drawing/2014/main" id="{81B01E87-523A-F14F-1FA8-4A70D00F3F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5638" y="987308"/>
            <a:ext cx="1090298" cy="1090298"/>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a:extLst>
              <a:ext uri="{FF2B5EF4-FFF2-40B4-BE49-F238E27FC236}">
                <a16:creationId xmlns:a16="http://schemas.microsoft.com/office/drawing/2014/main" id="{D14C1C53-DEB5-8F62-8B11-961B5A22781F}"/>
              </a:ext>
            </a:extLst>
          </p:cNvPr>
          <p:cNvSpPr txBox="1"/>
          <p:nvPr/>
        </p:nvSpPr>
        <p:spPr>
          <a:xfrm>
            <a:off x="8306788" y="5947719"/>
            <a:ext cx="3312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t>
            </a:r>
            <a:r>
              <a:rPr kumimoji="1" lang="en"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arxiv.org</a:t>
            </a: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/abs/2310.04799</a:t>
            </a:r>
            <a:endParaRPr kumimoji="1"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文字方塊 22">
            <a:extLst>
              <a:ext uri="{FF2B5EF4-FFF2-40B4-BE49-F238E27FC236}">
                <a16:creationId xmlns:a16="http://schemas.microsoft.com/office/drawing/2014/main" id="{8432E84B-61D9-C332-81FE-556989223C52}"/>
              </a:ext>
            </a:extLst>
          </p:cNvPr>
          <p:cNvSpPr txBox="1"/>
          <p:nvPr/>
        </p:nvSpPr>
        <p:spPr>
          <a:xfrm>
            <a:off x="8903250" y="5578725"/>
            <a:ext cx="2632589"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Shih-Cheng Huang</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24" name="圖片 23" descr="一張含有 服裝, 人員, 地面, 外套 的圖片&#10;&#10;自動產生的描述">
            <a:extLst>
              <a:ext uri="{FF2B5EF4-FFF2-40B4-BE49-F238E27FC236}">
                <a16:creationId xmlns:a16="http://schemas.microsoft.com/office/drawing/2014/main" id="{E6AB09E6-25C6-F259-3474-A7047FD60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2710" y="4132121"/>
            <a:ext cx="1361495" cy="1361495"/>
          </a:xfrm>
          <a:prstGeom prst="rect">
            <a:avLst/>
          </a:prstGeom>
        </p:spPr>
      </p:pic>
      <p:pic>
        <p:nvPicPr>
          <p:cNvPr id="25" name="圖片 24">
            <a:extLst>
              <a:ext uri="{FF2B5EF4-FFF2-40B4-BE49-F238E27FC236}">
                <a16:creationId xmlns:a16="http://schemas.microsoft.com/office/drawing/2014/main" id="{DDDBD931-D475-6E17-C9D3-C3F47DFA5F27}"/>
              </a:ext>
            </a:extLst>
          </p:cNvPr>
          <p:cNvPicPr>
            <a:picLocks noChangeAspect="1"/>
          </p:cNvPicPr>
          <p:nvPr/>
        </p:nvPicPr>
        <p:blipFill>
          <a:blip r:embed="rId8"/>
          <a:stretch>
            <a:fillRect/>
          </a:stretch>
        </p:blipFill>
        <p:spPr>
          <a:xfrm>
            <a:off x="551076" y="2371975"/>
            <a:ext cx="1386328" cy="2019529"/>
          </a:xfrm>
          <a:prstGeom prst="rect">
            <a:avLst/>
          </a:prstGeom>
        </p:spPr>
      </p:pic>
      <p:cxnSp>
        <p:nvCxnSpPr>
          <p:cNvPr id="26" name="直線單箭頭接點 25">
            <a:extLst>
              <a:ext uri="{FF2B5EF4-FFF2-40B4-BE49-F238E27FC236}">
                <a16:creationId xmlns:a16="http://schemas.microsoft.com/office/drawing/2014/main" id="{5D2AF839-BC56-7EE6-4518-4E9FF5F10731}"/>
              </a:ext>
            </a:extLst>
          </p:cNvPr>
          <p:cNvCxnSpPr>
            <a:cxnSpLocks/>
          </p:cNvCxnSpPr>
          <p:nvPr/>
        </p:nvCxnSpPr>
        <p:spPr>
          <a:xfrm>
            <a:off x="2535686" y="1982458"/>
            <a:ext cx="2584458"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單箭頭接點 26">
            <a:extLst>
              <a:ext uri="{FF2B5EF4-FFF2-40B4-BE49-F238E27FC236}">
                <a16:creationId xmlns:a16="http://schemas.microsoft.com/office/drawing/2014/main" id="{94A60C2E-99BF-AE8E-69F2-2BE88E44BEF3}"/>
              </a:ext>
            </a:extLst>
          </p:cNvPr>
          <p:cNvCxnSpPr>
            <a:cxnSpLocks/>
          </p:cNvCxnSpPr>
          <p:nvPr/>
        </p:nvCxnSpPr>
        <p:spPr>
          <a:xfrm>
            <a:off x="2574335" y="1945592"/>
            <a:ext cx="0" cy="1529194"/>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直線單箭頭接點 27">
            <a:extLst>
              <a:ext uri="{FF2B5EF4-FFF2-40B4-BE49-F238E27FC236}">
                <a16:creationId xmlns:a16="http://schemas.microsoft.com/office/drawing/2014/main" id="{D9628DE7-EB93-481D-E3B4-89D024351514}"/>
              </a:ext>
            </a:extLst>
          </p:cNvPr>
          <p:cNvCxnSpPr>
            <a:cxnSpLocks/>
          </p:cNvCxnSpPr>
          <p:nvPr/>
        </p:nvCxnSpPr>
        <p:spPr>
          <a:xfrm flipH="1">
            <a:off x="1791103" y="3474786"/>
            <a:ext cx="783232" cy="0"/>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 name="文字方塊 29">
            <a:extLst>
              <a:ext uri="{FF2B5EF4-FFF2-40B4-BE49-F238E27FC236}">
                <a16:creationId xmlns:a16="http://schemas.microsoft.com/office/drawing/2014/main" id="{824947C0-56BF-F7D9-29D3-D300042FB16A}"/>
              </a:ext>
            </a:extLst>
          </p:cNvPr>
          <p:cNvSpPr txBox="1"/>
          <p:nvPr/>
        </p:nvSpPr>
        <p:spPr>
          <a:xfrm>
            <a:off x="2310525" y="1460472"/>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Alignment</a:t>
            </a:r>
          </a:p>
        </p:txBody>
      </p:sp>
      <p:pic>
        <p:nvPicPr>
          <p:cNvPr id="31" name="Picture 2">
            <a:extLst>
              <a:ext uri="{FF2B5EF4-FFF2-40B4-BE49-F238E27FC236}">
                <a16:creationId xmlns:a16="http://schemas.microsoft.com/office/drawing/2014/main" id="{CABDC9D9-55C6-EFA1-E337-9FC0CBBCBC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9993" y="2125984"/>
            <a:ext cx="954494" cy="954494"/>
          </a:xfrm>
          <a:prstGeom prst="rect">
            <a:avLst/>
          </a:prstGeom>
          <a:noFill/>
          <a:extLst>
            <a:ext uri="{909E8E84-426E-40DD-AFC4-6F175D3DCCD1}">
              <a14:hiddenFill xmlns:a14="http://schemas.microsoft.com/office/drawing/2010/main">
                <a:solidFill>
                  <a:srgbClr val="FFFFFF"/>
                </a:solidFill>
              </a14:hiddenFill>
            </a:ext>
          </a:extLst>
        </p:spPr>
      </p:pic>
      <p:pic>
        <p:nvPicPr>
          <p:cNvPr id="33" name="圖片 32">
            <a:extLst>
              <a:ext uri="{FF2B5EF4-FFF2-40B4-BE49-F238E27FC236}">
                <a16:creationId xmlns:a16="http://schemas.microsoft.com/office/drawing/2014/main" id="{C107BA4E-5C5D-90AD-C6FC-A1513089C96C}"/>
              </a:ext>
            </a:extLst>
          </p:cNvPr>
          <p:cNvPicPr>
            <a:picLocks noChangeAspect="1"/>
          </p:cNvPicPr>
          <p:nvPr/>
        </p:nvPicPr>
        <p:blipFill>
          <a:blip r:embed="rId4"/>
          <a:stretch>
            <a:fillRect/>
          </a:stretch>
        </p:blipFill>
        <p:spPr>
          <a:xfrm>
            <a:off x="5521627" y="723106"/>
            <a:ext cx="1280700" cy="2131944"/>
          </a:xfrm>
          <a:prstGeom prst="rect">
            <a:avLst/>
          </a:prstGeom>
        </p:spPr>
      </p:pic>
      <p:sp>
        <p:nvSpPr>
          <p:cNvPr id="34" name="文字方塊 33">
            <a:extLst>
              <a:ext uri="{FF2B5EF4-FFF2-40B4-BE49-F238E27FC236}">
                <a16:creationId xmlns:a16="http://schemas.microsoft.com/office/drawing/2014/main" id="{7161C863-73B7-17F1-2A6E-BB2AC760C773}"/>
              </a:ext>
            </a:extLst>
          </p:cNvPr>
          <p:cNvSpPr txBox="1"/>
          <p:nvPr/>
        </p:nvSpPr>
        <p:spPr>
          <a:xfrm>
            <a:off x="4636882" y="2841644"/>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-2-Chat</a:t>
            </a:r>
          </a:p>
        </p:txBody>
      </p:sp>
      <p:sp>
        <p:nvSpPr>
          <p:cNvPr id="35" name="文字方塊 34">
            <a:extLst>
              <a:ext uri="{FF2B5EF4-FFF2-40B4-BE49-F238E27FC236}">
                <a16:creationId xmlns:a16="http://schemas.microsoft.com/office/drawing/2014/main" id="{3ABFBC41-98D1-C112-1C0B-60ABD30A713C}"/>
              </a:ext>
            </a:extLst>
          </p:cNvPr>
          <p:cNvSpPr txBox="1"/>
          <p:nvPr/>
        </p:nvSpPr>
        <p:spPr>
          <a:xfrm>
            <a:off x="0" y="4359814"/>
            <a:ext cx="2556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-2-base</a:t>
            </a:r>
          </a:p>
        </p:txBody>
      </p:sp>
    </p:spTree>
    <p:extLst>
      <p:ext uri="{BB962C8B-B14F-4D97-AF65-F5344CB8AC3E}">
        <p14:creationId xmlns:p14="http://schemas.microsoft.com/office/powerpoint/2010/main" val="3175398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BC457-567E-5C94-0DDC-00D76F8E8E10}"/>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6755C91D-1BE2-71DA-201B-B28981213AA1}"/>
              </a:ext>
            </a:extLst>
          </p:cNvPr>
          <p:cNvPicPr>
            <a:picLocks noChangeAspect="1"/>
          </p:cNvPicPr>
          <p:nvPr/>
        </p:nvPicPr>
        <p:blipFill>
          <a:blip r:embed="rId3"/>
          <a:stretch>
            <a:fillRect/>
          </a:stretch>
        </p:blipFill>
        <p:spPr>
          <a:xfrm>
            <a:off x="551076" y="2371975"/>
            <a:ext cx="1386328" cy="2019529"/>
          </a:xfrm>
          <a:prstGeom prst="rect">
            <a:avLst/>
          </a:prstGeom>
        </p:spPr>
      </p:pic>
      <p:cxnSp>
        <p:nvCxnSpPr>
          <p:cNvPr id="5" name="直線單箭頭接點 4">
            <a:extLst>
              <a:ext uri="{FF2B5EF4-FFF2-40B4-BE49-F238E27FC236}">
                <a16:creationId xmlns:a16="http://schemas.microsoft.com/office/drawing/2014/main" id="{CB713DFF-0D4A-E8F8-41FB-1964E1FDE086}"/>
              </a:ext>
            </a:extLst>
          </p:cNvPr>
          <p:cNvCxnSpPr>
            <a:cxnSpLocks/>
          </p:cNvCxnSpPr>
          <p:nvPr/>
        </p:nvCxnSpPr>
        <p:spPr>
          <a:xfrm>
            <a:off x="2535686" y="1982458"/>
            <a:ext cx="2584458"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單箭頭接點 6">
            <a:extLst>
              <a:ext uri="{FF2B5EF4-FFF2-40B4-BE49-F238E27FC236}">
                <a16:creationId xmlns:a16="http://schemas.microsoft.com/office/drawing/2014/main" id="{F982EB66-46E7-FDF7-8EB6-078D2541D9B2}"/>
              </a:ext>
            </a:extLst>
          </p:cNvPr>
          <p:cNvCxnSpPr>
            <a:cxnSpLocks/>
          </p:cNvCxnSpPr>
          <p:nvPr/>
        </p:nvCxnSpPr>
        <p:spPr>
          <a:xfrm>
            <a:off x="2574335" y="1945592"/>
            <a:ext cx="0" cy="1529194"/>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直線單箭頭接點 31">
            <a:extLst>
              <a:ext uri="{FF2B5EF4-FFF2-40B4-BE49-F238E27FC236}">
                <a16:creationId xmlns:a16="http://schemas.microsoft.com/office/drawing/2014/main" id="{94DA15C3-CACB-B801-B3C6-0ADD5ECFE146}"/>
              </a:ext>
            </a:extLst>
          </p:cNvPr>
          <p:cNvCxnSpPr>
            <a:cxnSpLocks/>
          </p:cNvCxnSpPr>
          <p:nvPr/>
        </p:nvCxnSpPr>
        <p:spPr>
          <a:xfrm flipH="1">
            <a:off x="1791103" y="3474786"/>
            <a:ext cx="783232" cy="0"/>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文字方塊 37">
            <a:extLst>
              <a:ext uri="{FF2B5EF4-FFF2-40B4-BE49-F238E27FC236}">
                <a16:creationId xmlns:a16="http://schemas.microsoft.com/office/drawing/2014/main" id="{7C6F2435-0273-6CA8-6B4F-7087978C4FCD}"/>
              </a:ext>
            </a:extLst>
          </p:cNvPr>
          <p:cNvSpPr txBox="1"/>
          <p:nvPr/>
        </p:nvSpPr>
        <p:spPr>
          <a:xfrm>
            <a:off x="2310525" y="1460472"/>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Alignment</a:t>
            </a:r>
          </a:p>
        </p:txBody>
      </p:sp>
      <p:pic>
        <p:nvPicPr>
          <p:cNvPr id="2050" name="Picture 2">
            <a:extLst>
              <a:ext uri="{FF2B5EF4-FFF2-40B4-BE49-F238E27FC236}">
                <a16:creationId xmlns:a16="http://schemas.microsoft.com/office/drawing/2014/main" id="{90039479-177F-256F-D0A0-996168F64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993" y="2125984"/>
            <a:ext cx="954494" cy="9544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50A9DFC1-A4A1-36CF-75B2-EE42427CD2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937" y="4973534"/>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6" name="圖片 15">
            <a:extLst>
              <a:ext uri="{FF2B5EF4-FFF2-40B4-BE49-F238E27FC236}">
                <a16:creationId xmlns:a16="http://schemas.microsoft.com/office/drawing/2014/main" id="{90E321B8-353B-0FC6-89CB-6F9F5FFDEA8C}"/>
              </a:ext>
            </a:extLst>
          </p:cNvPr>
          <p:cNvPicPr>
            <a:picLocks noChangeAspect="1"/>
          </p:cNvPicPr>
          <p:nvPr/>
        </p:nvPicPr>
        <p:blipFill>
          <a:blip r:embed="rId6"/>
          <a:stretch>
            <a:fillRect/>
          </a:stretch>
        </p:blipFill>
        <p:spPr>
          <a:xfrm>
            <a:off x="5521627" y="723106"/>
            <a:ext cx="1280700" cy="2131944"/>
          </a:xfrm>
          <a:prstGeom prst="rect">
            <a:avLst/>
          </a:prstGeom>
        </p:spPr>
      </p:pic>
      <p:sp>
        <p:nvSpPr>
          <p:cNvPr id="10" name="文字方塊 9">
            <a:extLst>
              <a:ext uri="{FF2B5EF4-FFF2-40B4-BE49-F238E27FC236}">
                <a16:creationId xmlns:a16="http://schemas.microsoft.com/office/drawing/2014/main" id="{B0E23907-7D08-2497-5ED7-5A747F36CEDA}"/>
              </a:ext>
            </a:extLst>
          </p:cNvPr>
          <p:cNvSpPr txBox="1"/>
          <p:nvPr/>
        </p:nvSpPr>
        <p:spPr>
          <a:xfrm>
            <a:off x="4636882" y="2841644"/>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-2-Chat</a:t>
            </a:r>
          </a:p>
        </p:txBody>
      </p:sp>
      <p:sp>
        <p:nvSpPr>
          <p:cNvPr id="12" name="文字方塊 11">
            <a:extLst>
              <a:ext uri="{FF2B5EF4-FFF2-40B4-BE49-F238E27FC236}">
                <a16:creationId xmlns:a16="http://schemas.microsoft.com/office/drawing/2014/main" id="{49F92013-E726-5618-F0C8-227340733F14}"/>
              </a:ext>
            </a:extLst>
          </p:cNvPr>
          <p:cNvSpPr txBox="1"/>
          <p:nvPr/>
        </p:nvSpPr>
        <p:spPr>
          <a:xfrm>
            <a:off x="0" y="4359814"/>
            <a:ext cx="2556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-2-base</a:t>
            </a:r>
          </a:p>
        </p:txBody>
      </p:sp>
      <p:pic>
        <p:nvPicPr>
          <p:cNvPr id="3" name="圖片 2">
            <a:extLst>
              <a:ext uri="{FF2B5EF4-FFF2-40B4-BE49-F238E27FC236}">
                <a16:creationId xmlns:a16="http://schemas.microsoft.com/office/drawing/2014/main" id="{869076DB-8EBD-B090-AFC2-3B8B9E0315AB}"/>
              </a:ext>
            </a:extLst>
          </p:cNvPr>
          <p:cNvPicPr>
            <a:picLocks noChangeAspect="1"/>
          </p:cNvPicPr>
          <p:nvPr/>
        </p:nvPicPr>
        <p:blipFill>
          <a:blip r:embed="rId3"/>
          <a:stretch>
            <a:fillRect/>
          </a:stretch>
        </p:blipFill>
        <p:spPr>
          <a:xfrm>
            <a:off x="5521627" y="3811714"/>
            <a:ext cx="1386328" cy="2019529"/>
          </a:xfrm>
          <a:prstGeom prst="rect">
            <a:avLst/>
          </a:prstGeom>
        </p:spPr>
      </p:pic>
      <p:pic>
        <p:nvPicPr>
          <p:cNvPr id="6" name="Picture 4">
            <a:extLst>
              <a:ext uri="{FF2B5EF4-FFF2-40B4-BE49-F238E27FC236}">
                <a16:creationId xmlns:a16="http://schemas.microsoft.com/office/drawing/2014/main" id="{3EC357A5-8AD4-4E07-94F5-319DB39A77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3924" y="4274692"/>
            <a:ext cx="1084262" cy="108426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單箭頭接點 7">
            <a:extLst>
              <a:ext uri="{FF2B5EF4-FFF2-40B4-BE49-F238E27FC236}">
                <a16:creationId xmlns:a16="http://schemas.microsoft.com/office/drawing/2014/main" id="{31B559B9-FB73-5465-A7BD-7D72A5F43377}"/>
              </a:ext>
            </a:extLst>
          </p:cNvPr>
          <p:cNvCxnSpPr>
            <a:cxnSpLocks/>
          </p:cNvCxnSpPr>
          <p:nvPr/>
        </p:nvCxnSpPr>
        <p:spPr>
          <a:xfrm>
            <a:off x="2604919" y="4904280"/>
            <a:ext cx="2608650"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單箭頭接點 12">
            <a:extLst>
              <a:ext uri="{FF2B5EF4-FFF2-40B4-BE49-F238E27FC236}">
                <a16:creationId xmlns:a16="http://schemas.microsoft.com/office/drawing/2014/main" id="{D2F29EC7-74B0-713D-4488-B2455C72CF8B}"/>
              </a:ext>
            </a:extLst>
          </p:cNvPr>
          <p:cNvCxnSpPr>
            <a:cxnSpLocks/>
          </p:cNvCxnSpPr>
          <p:nvPr/>
        </p:nvCxnSpPr>
        <p:spPr>
          <a:xfrm>
            <a:off x="2574335" y="3420631"/>
            <a:ext cx="0" cy="1529194"/>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文字方塊 14">
            <a:extLst>
              <a:ext uri="{FF2B5EF4-FFF2-40B4-BE49-F238E27FC236}">
                <a16:creationId xmlns:a16="http://schemas.microsoft.com/office/drawing/2014/main" id="{F103E801-DC7B-38BA-1C5A-4E12B9B9E874}"/>
              </a:ext>
            </a:extLst>
          </p:cNvPr>
          <p:cNvSpPr txBox="1"/>
          <p:nvPr/>
        </p:nvSpPr>
        <p:spPr>
          <a:xfrm>
            <a:off x="2310525" y="4354215"/>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Chinese data</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7" name="橢圓 26">
            <a:extLst>
              <a:ext uri="{FF2B5EF4-FFF2-40B4-BE49-F238E27FC236}">
                <a16:creationId xmlns:a16="http://schemas.microsoft.com/office/drawing/2014/main" id="{0C4BBAB2-75E7-1503-5EAC-67C0EBA3FD5E}"/>
              </a:ext>
            </a:extLst>
          </p:cNvPr>
          <p:cNvSpPr/>
          <p:nvPr/>
        </p:nvSpPr>
        <p:spPr>
          <a:xfrm>
            <a:off x="8152401" y="4249603"/>
            <a:ext cx="325161" cy="32516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28" name="橢圓 27">
            <a:extLst>
              <a:ext uri="{FF2B5EF4-FFF2-40B4-BE49-F238E27FC236}">
                <a16:creationId xmlns:a16="http://schemas.microsoft.com/office/drawing/2014/main" id="{91E9657B-4831-0453-3C97-625E758DC86F}"/>
              </a:ext>
            </a:extLst>
          </p:cNvPr>
          <p:cNvSpPr/>
          <p:nvPr/>
        </p:nvSpPr>
        <p:spPr>
          <a:xfrm>
            <a:off x="8718680" y="2897542"/>
            <a:ext cx="325161" cy="325161"/>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29" name="橢圓 28">
            <a:extLst>
              <a:ext uri="{FF2B5EF4-FFF2-40B4-BE49-F238E27FC236}">
                <a16:creationId xmlns:a16="http://schemas.microsoft.com/office/drawing/2014/main" id="{D3C4A598-B830-F285-4DC3-2A0B51676985}"/>
              </a:ext>
            </a:extLst>
          </p:cNvPr>
          <p:cNvSpPr/>
          <p:nvPr/>
        </p:nvSpPr>
        <p:spPr>
          <a:xfrm>
            <a:off x="9792741" y="3970552"/>
            <a:ext cx="325161" cy="325161"/>
          </a:xfrm>
          <a:prstGeom prst="ellipse">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0" name="橢圓 29">
            <a:extLst>
              <a:ext uri="{FF2B5EF4-FFF2-40B4-BE49-F238E27FC236}">
                <a16:creationId xmlns:a16="http://schemas.microsoft.com/office/drawing/2014/main" id="{2495C3C6-96FE-2459-8945-6A3DC70EAB43}"/>
              </a:ext>
            </a:extLst>
          </p:cNvPr>
          <p:cNvSpPr/>
          <p:nvPr/>
        </p:nvSpPr>
        <p:spPr>
          <a:xfrm>
            <a:off x="10314002" y="2653424"/>
            <a:ext cx="325161" cy="325161"/>
          </a:xfrm>
          <a:prstGeom prst="ellipse">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8BFFB4DC-4E91-CDBD-DF1A-B00F9ED924AD}"/>
                  </a:ext>
                </a:extLst>
              </p:cNvPr>
              <p:cNvSpPr txBox="1"/>
              <p:nvPr/>
            </p:nvSpPr>
            <p:spPr>
              <a:xfrm>
                <a:off x="7799225" y="4196739"/>
                <a:ext cx="29815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𝜽</m:t>
                      </m:r>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1" name="文字方塊 30">
                <a:extLst>
                  <a:ext uri="{FF2B5EF4-FFF2-40B4-BE49-F238E27FC236}">
                    <a16:creationId xmlns:a16="http://schemas.microsoft.com/office/drawing/2014/main" id="{8BFFB4DC-4E91-CDBD-DF1A-B00F9ED924AD}"/>
                  </a:ext>
                </a:extLst>
              </p:cNvPr>
              <p:cNvSpPr txBox="1">
                <a:spLocks noRot="1" noChangeAspect="1" noMove="1" noResize="1" noEditPoints="1" noAdjustHandles="1" noChangeArrowheads="1" noChangeShapeType="1" noTextEdit="1"/>
              </p:cNvSpPr>
              <p:nvPr/>
            </p:nvSpPr>
            <p:spPr>
              <a:xfrm>
                <a:off x="7799225" y="4196739"/>
                <a:ext cx="298159" cy="430887"/>
              </a:xfrm>
              <a:prstGeom prst="rect">
                <a:avLst/>
              </a:prstGeom>
              <a:blipFill>
                <a:blip r:embed="rId8"/>
                <a:stretch>
                  <a:fillRect/>
                </a:stretch>
              </a:blipFill>
            </p:spPr>
            <p:txBody>
              <a:bodyPr/>
              <a:lstStyle/>
              <a:p>
                <a:r>
                  <a:rPr lang="zh-TW" altLang="en-US">
                    <a:noFill/>
                  </a:rPr>
                  <a:t> </a:t>
                </a:r>
              </a:p>
            </p:txBody>
          </p:sp>
        </mc:Fallback>
      </mc:AlternateContent>
      <p:cxnSp>
        <p:nvCxnSpPr>
          <p:cNvPr id="33" name="直線單箭頭接點 32">
            <a:extLst>
              <a:ext uri="{FF2B5EF4-FFF2-40B4-BE49-F238E27FC236}">
                <a16:creationId xmlns:a16="http://schemas.microsoft.com/office/drawing/2014/main" id="{54FE16CE-1BF2-79C8-869A-8487E7688D04}"/>
              </a:ext>
            </a:extLst>
          </p:cNvPr>
          <p:cNvCxnSpPr>
            <a:cxnSpLocks/>
          </p:cNvCxnSpPr>
          <p:nvPr/>
        </p:nvCxnSpPr>
        <p:spPr>
          <a:xfrm flipV="1">
            <a:off x="8366336" y="3278866"/>
            <a:ext cx="445256" cy="9124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單箭頭接點 33">
            <a:extLst>
              <a:ext uri="{FF2B5EF4-FFF2-40B4-BE49-F238E27FC236}">
                <a16:creationId xmlns:a16="http://schemas.microsoft.com/office/drawing/2014/main" id="{14E9E4A0-7E60-9A18-9215-40F7F9007A0E}"/>
              </a:ext>
            </a:extLst>
          </p:cNvPr>
          <p:cNvCxnSpPr>
            <a:cxnSpLocks/>
          </p:cNvCxnSpPr>
          <p:nvPr/>
        </p:nvCxnSpPr>
        <p:spPr>
          <a:xfrm flipV="1">
            <a:off x="8585849" y="4226478"/>
            <a:ext cx="1158976" cy="16258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E5D11E2B-261D-EEEF-5079-223038B427A0}"/>
                  </a:ext>
                </a:extLst>
              </p:cNvPr>
              <p:cNvSpPr txBox="1"/>
              <p:nvPr/>
            </p:nvSpPr>
            <p:spPr>
              <a:xfrm>
                <a:off x="7894166" y="2343076"/>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6" name="文字方塊 35">
                <a:extLst>
                  <a:ext uri="{FF2B5EF4-FFF2-40B4-BE49-F238E27FC236}">
                    <a16:creationId xmlns:a16="http://schemas.microsoft.com/office/drawing/2014/main" id="{E5D11E2B-261D-EEEF-5079-223038B427A0}"/>
                  </a:ext>
                </a:extLst>
              </p:cNvPr>
              <p:cNvSpPr txBox="1">
                <a:spLocks noRot="1" noChangeAspect="1" noMove="1" noResize="1" noEditPoints="1" noAdjustHandles="1" noChangeArrowheads="1" noChangeShapeType="1" noTextEdit="1"/>
              </p:cNvSpPr>
              <p:nvPr/>
            </p:nvSpPr>
            <p:spPr>
              <a:xfrm>
                <a:off x="7894166" y="2343076"/>
                <a:ext cx="1939215" cy="430887"/>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文字方塊 36">
                <a:extLst>
                  <a:ext uri="{FF2B5EF4-FFF2-40B4-BE49-F238E27FC236}">
                    <a16:creationId xmlns:a16="http://schemas.microsoft.com/office/drawing/2014/main" id="{0B46AE28-7E7A-F15F-40B1-713272B26EB6}"/>
                  </a:ext>
                </a:extLst>
              </p:cNvPr>
              <p:cNvSpPr txBox="1"/>
              <p:nvPr/>
            </p:nvSpPr>
            <p:spPr>
              <a:xfrm>
                <a:off x="9237362" y="4287448"/>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7" name="文字方塊 36">
                <a:extLst>
                  <a:ext uri="{FF2B5EF4-FFF2-40B4-BE49-F238E27FC236}">
                    <a16:creationId xmlns:a16="http://schemas.microsoft.com/office/drawing/2014/main" id="{0B46AE28-7E7A-F15F-40B1-713272B26EB6}"/>
                  </a:ext>
                </a:extLst>
              </p:cNvPr>
              <p:cNvSpPr txBox="1">
                <a:spLocks noRot="1" noChangeAspect="1" noMove="1" noResize="1" noEditPoints="1" noAdjustHandles="1" noChangeArrowheads="1" noChangeShapeType="1" noTextEdit="1"/>
              </p:cNvSpPr>
              <p:nvPr/>
            </p:nvSpPr>
            <p:spPr>
              <a:xfrm>
                <a:off x="9237362" y="4287448"/>
                <a:ext cx="1939215" cy="430887"/>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文字方塊 38">
                <a:extLst>
                  <a:ext uri="{FF2B5EF4-FFF2-40B4-BE49-F238E27FC236}">
                    <a16:creationId xmlns:a16="http://schemas.microsoft.com/office/drawing/2014/main" id="{EE4D33F3-5119-91D0-0435-B211FEC3EEB1}"/>
                  </a:ext>
                </a:extLst>
              </p:cNvPr>
              <p:cNvSpPr txBox="1"/>
              <p:nvPr/>
            </p:nvSpPr>
            <p:spPr>
              <a:xfrm>
                <a:off x="8270332" y="4384993"/>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9" name="文字方塊 38">
                <a:extLst>
                  <a:ext uri="{FF2B5EF4-FFF2-40B4-BE49-F238E27FC236}">
                    <a16:creationId xmlns:a16="http://schemas.microsoft.com/office/drawing/2014/main" id="{EE4D33F3-5119-91D0-0435-B211FEC3EEB1}"/>
                  </a:ext>
                </a:extLst>
              </p:cNvPr>
              <p:cNvSpPr txBox="1">
                <a:spLocks noRot="1" noChangeAspect="1" noMove="1" noResize="1" noEditPoints="1" noAdjustHandles="1" noChangeArrowheads="1" noChangeShapeType="1" noTextEdit="1"/>
              </p:cNvSpPr>
              <p:nvPr/>
            </p:nvSpPr>
            <p:spPr>
              <a:xfrm>
                <a:off x="8270332" y="4384993"/>
                <a:ext cx="1939215" cy="430887"/>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FA7188AD-4232-45FA-4640-1C41175BCE5E}"/>
                  </a:ext>
                </a:extLst>
              </p:cNvPr>
              <p:cNvSpPr txBox="1"/>
              <p:nvPr/>
            </p:nvSpPr>
            <p:spPr>
              <a:xfrm>
                <a:off x="7231832" y="3298846"/>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1" name="文字方塊 40">
                <a:extLst>
                  <a:ext uri="{FF2B5EF4-FFF2-40B4-BE49-F238E27FC236}">
                    <a16:creationId xmlns:a16="http://schemas.microsoft.com/office/drawing/2014/main" id="{FA7188AD-4232-45FA-4640-1C41175BCE5E}"/>
                  </a:ext>
                </a:extLst>
              </p:cNvPr>
              <p:cNvSpPr txBox="1">
                <a:spLocks noRot="1" noChangeAspect="1" noMove="1" noResize="1" noEditPoints="1" noAdjustHandles="1" noChangeArrowheads="1" noChangeShapeType="1" noTextEdit="1"/>
              </p:cNvSpPr>
              <p:nvPr/>
            </p:nvSpPr>
            <p:spPr>
              <a:xfrm>
                <a:off x="7231832" y="3298846"/>
                <a:ext cx="1939215" cy="430887"/>
              </a:xfrm>
              <a:prstGeom prst="rect">
                <a:avLst/>
              </a:prstGeom>
              <a:blipFill>
                <a:blip r:embed="rId12"/>
                <a:stretch>
                  <a:fillRect/>
                </a:stretch>
              </a:blipFill>
            </p:spPr>
            <p:txBody>
              <a:bodyPr/>
              <a:lstStyle/>
              <a:p>
                <a:r>
                  <a:rPr lang="zh-TW" altLang="en-US">
                    <a:noFill/>
                  </a:rPr>
                  <a:t> </a:t>
                </a:r>
              </a:p>
            </p:txBody>
          </p:sp>
        </mc:Fallback>
      </mc:AlternateContent>
      <p:cxnSp>
        <p:nvCxnSpPr>
          <p:cNvPr id="42" name="直線單箭頭接點 41">
            <a:extLst>
              <a:ext uri="{FF2B5EF4-FFF2-40B4-BE49-F238E27FC236}">
                <a16:creationId xmlns:a16="http://schemas.microsoft.com/office/drawing/2014/main" id="{621DF98F-696B-4347-E9D5-58B5FB9A3F03}"/>
              </a:ext>
            </a:extLst>
          </p:cNvPr>
          <p:cNvCxnSpPr>
            <a:cxnSpLocks/>
          </p:cNvCxnSpPr>
          <p:nvPr/>
        </p:nvCxnSpPr>
        <p:spPr>
          <a:xfrm flipV="1">
            <a:off x="8487825" y="2917351"/>
            <a:ext cx="1754711" cy="1342930"/>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3D40BC2E-00E7-C78C-8528-DFFD8E8B5AE1}"/>
                  </a:ext>
                </a:extLst>
              </p:cNvPr>
              <p:cNvSpPr txBox="1"/>
              <p:nvPr/>
            </p:nvSpPr>
            <p:spPr>
              <a:xfrm>
                <a:off x="9439999" y="3252507"/>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r>
                            <m:rPr>
                              <m:nor/>
                            </m:rPr>
                            <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m:t> </m:t>
                          </m:r>
                          <m:r>
                            <a:rPr kumimoji="0" lang="en-US" altLang="zh-TW" sz="2800" b="1"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3" name="文字方塊 42">
                <a:extLst>
                  <a:ext uri="{FF2B5EF4-FFF2-40B4-BE49-F238E27FC236}">
                    <a16:creationId xmlns:a16="http://schemas.microsoft.com/office/drawing/2014/main" id="{3D40BC2E-00E7-C78C-8528-DFFD8E8B5AE1}"/>
                  </a:ext>
                </a:extLst>
              </p:cNvPr>
              <p:cNvSpPr txBox="1">
                <a:spLocks noRot="1" noChangeAspect="1" noMove="1" noResize="1" noEditPoints="1" noAdjustHandles="1" noChangeArrowheads="1" noChangeShapeType="1" noTextEdit="1"/>
              </p:cNvSpPr>
              <p:nvPr/>
            </p:nvSpPr>
            <p:spPr>
              <a:xfrm>
                <a:off x="9439999" y="3252507"/>
                <a:ext cx="1939215" cy="430887"/>
              </a:xfrm>
              <a:prstGeom prst="rect">
                <a:avLst/>
              </a:prstGeom>
              <a:blipFill>
                <a:blip r:embed="rId13"/>
                <a:stretch>
                  <a:fillRect/>
                </a:stretch>
              </a:blipFill>
            </p:spPr>
            <p:txBody>
              <a:bodyPr/>
              <a:lstStyle/>
              <a:p>
                <a:r>
                  <a:rPr lang="zh-TW" altLang="en-US">
                    <a:noFill/>
                  </a:rPr>
                  <a:t> </a:t>
                </a:r>
              </a:p>
            </p:txBody>
          </p:sp>
        </mc:Fallback>
      </mc:AlternateContent>
      <p:pic>
        <p:nvPicPr>
          <p:cNvPr id="44" name="圖片 43">
            <a:extLst>
              <a:ext uri="{FF2B5EF4-FFF2-40B4-BE49-F238E27FC236}">
                <a16:creationId xmlns:a16="http://schemas.microsoft.com/office/drawing/2014/main" id="{1A9172F2-DA81-D6D4-5E51-9CF130149059}"/>
              </a:ext>
            </a:extLst>
          </p:cNvPr>
          <p:cNvPicPr>
            <a:picLocks noChangeAspect="1"/>
          </p:cNvPicPr>
          <p:nvPr/>
        </p:nvPicPr>
        <p:blipFill>
          <a:blip r:embed="rId6"/>
          <a:stretch>
            <a:fillRect/>
          </a:stretch>
        </p:blipFill>
        <p:spPr>
          <a:xfrm>
            <a:off x="7632619" y="1535882"/>
            <a:ext cx="865281" cy="1440408"/>
          </a:xfrm>
          <a:prstGeom prst="rect">
            <a:avLst/>
          </a:prstGeom>
        </p:spPr>
      </p:pic>
      <p:pic>
        <p:nvPicPr>
          <p:cNvPr id="45" name="圖片 44">
            <a:extLst>
              <a:ext uri="{FF2B5EF4-FFF2-40B4-BE49-F238E27FC236}">
                <a16:creationId xmlns:a16="http://schemas.microsoft.com/office/drawing/2014/main" id="{27B8A11A-5272-C2CC-7AA9-7C9F2C2B3753}"/>
              </a:ext>
            </a:extLst>
          </p:cNvPr>
          <p:cNvPicPr>
            <a:picLocks noChangeAspect="1"/>
          </p:cNvPicPr>
          <p:nvPr/>
        </p:nvPicPr>
        <p:blipFill>
          <a:blip r:embed="rId3"/>
          <a:stretch>
            <a:fillRect/>
          </a:stretch>
        </p:blipFill>
        <p:spPr>
          <a:xfrm>
            <a:off x="10428430" y="4122514"/>
            <a:ext cx="921870" cy="1342931"/>
          </a:xfrm>
          <a:prstGeom prst="rect">
            <a:avLst/>
          </a:prstGeom>
        </p:spPr>
      </p:pic>
      <p:pic>
        <p:nvPicPr>
          <p:cNvPr id="46" name="Picture 4">
            <a:extLst>
              <a:ext uri="{FF2B5EF4-FFF2-40B4-BE49-F238E27FC236}">
                <a16:creationId xmlns:a16="http://schemas.microsoft.com/office/drawing/2014/main" id="{5FA493BB-3695-E70A-5F26-AA085852CE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7339" y="4343865"/>
            <a:ext cx="816242" cy="816242"/>
          </a:xfrm>
          <a:prstGeom prst="rect">
            <a:avLst/>
          </a:prstGeom>
          <a:noFill/>
          <a:extLst>
            <a:ext uri="{909E8E84-426E-40DD-AFC4-6F175D3DCCD1}">
              <a14:hiddenFill xmlns:a14="http://schemas.microsoft.com/office/drawing/2010/main">
                <a:solidFill>
                  <a:srgbClr val="FFFFFF"/>
                </a:solidFill>
              </a14:hiddenFill>
            </a:ext>
          </a:extLst>
        </p:spPr>
      </p:pic>
      <p:pic>
        <p:nvPicPr>
          <p:cNvPr id="47" name="圖片 46">
            <a:extLst>
              <a:ext uri="{FF2B5EF4-FFF2-40B4-BE49-F238E27FC236}">
                <a16:creationId xmlns:a16="http://schemas.microsoft.com/office/drawing/2014/main" id="{40B292B2-7C9A-4376-9A06-216E96252612}"/>
              </a:ext>
            </a:extLst>
          </p:cNvPr>
          <p:cNvPicPr>
            <a:picLocks noChangeAspect="1"/>
          </p:cNvPicPr>
          <p:nvPr/>
        </p:nvPicPr>
        <p:blipFill>
          <a:blip r:embed="rId6"/>
          <a:stretch>
            <a:fillRect/>
          </a:stretch>
        </p:blipFill>
        <p:spPr>
          <a:xfrm>
            <a:off x="9895877" y="493272"/>
            <a:ext cx="1280700" cy="2131944"/>
          </a:xfrm>
          <a:prstGeom prst="rect">
            <a:avLst/>
          </a:prstGeom>
        </p:spPr>
      </p:pic>
      <p:pic>
        <p:nvPicPr>
          <p:cNvPr id="48" name="Picture 4">
            <a:extLst>
              <a:ext uri="{FF2B5EF4-FFF2-40B4-BE49-F238E27FC236}">
                <a16:creationId xmlns:a16="http://schemas.microsoft.com/office/drawing/2014/main" id="{CB60414B-82CA-E0D9-7762-60D76EA6D5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1130" y="1017113"/>
            <a:ext cx="1084262" cy="1084262"/>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a:extLst>
              <a:ext uri="{FF2B5EF4-FFF2-40B4-BE49-F238E27FC236}">
                <a16:creationId xmlns:a16="http://schemas.microsoft.com/office/drawing/2014/main" id="{B6EA17D2-8C52-E0FE-35AE-217F487CCD61}"/>
              </a:ext>
            </a:extLst>
          </p:cNvPr>
          <p:cNvPicPr>
            <a:picLocks noChangeAspect="1"/>
          </p:cNvPicPr>
          <p:nvPr/>
        </p:nvPicPr>
        <p:blipFill>
          <a:blip r:embed="rId3"/>
          <a:stretch>
            <a:fillRect/>
          </a:stretch>
        </p:blipFill>
        <p:spPr>
          <a:xfrm>
            <a:off x="7427580" y="4642061"/>
            <a:ext cx="764949" cy="1114337"/>
          </a:xfrm>
          <a:prstGeom prst="rect">
            <a:avLst/>
          </a:prstGeom>
        </p:spPr>
      </p:pic>
    </p:spTree>
    <p:extLst>
      <p:ext uri="{BB962C8B-B14F-4D97-AF65-F5344CB8AC3E}">
        <p14:creationId xmlns:p14="http://schemas.microsoft.com/office/powerpoint/2010/main" val="17326606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animBg="1"/>
      <p:bldP spid="28" grpId="0" animBg="1"/>
      <p:bldP spid="29" grpId="0" animBg="1"/>
      <p:bldP spid="30" grpId="0" animBg="1"/>
      <p:bldP spid="31" grpId="0"/>
      <p:bldP spid="36" grpId="0"/>
      <p:bldP spid="37" grpId="0"/>
      <p:bldP spid="39" grpId="0"/>
      <p:bldP spid="41" grpId="0"/>
      <p:bldP spid="4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61B93E61-5601-EE51-8800-59CC66879EA2}"/>
              </a:ext>
            </a:extLst>
          </p:cNvPr>
          <p:cNvPicPr>
            <a:picLocks noChangeAspect="1"/>
          </p:cNvPicPr>
          <p:nvPr/>
        </p:nvPicPr>
        <p:blipFill>
          <a:blip r:embed="rId3"/>
          <a:stretch>
            <a:fillRect/>
          </a:stretch>
        </p:blipFill>
        <p:spPr>
          <a:xfrm>
            <a:off x="333318" y="4521182"/>
            <a:ext cx="1280700" cy="2131944"/>
          </a:xfrm>
          <a:prstGeom prst="rect">
            <a:avLst/>
          </a:prstGeom>
        </p:spPr>
      </p:pic>
      <p:pic>
        <p:nvPicPr>
          <p:cNvPr id="18" name="Picture 4">
            <a:extLst>
              <a:ext uri="{FF2B5EF4-FFF2-40B4-BE49-F238E27FC236}">
                <a16:creationId xmlns:a16="http://schemas.microsoft.com/office/drawing/2014/main" id="{D99D479E-6C8C-265A-C06E-C479125C5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016" y="4983827"/>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a:extLst>
              <a:ext uri="{FF2B5EF4-FFF2-40B4-BE49-F238E27FC236}">
                <a16:creationId xmlns:a16="http://schemas.microsoft.com/office/drawing/2014/main" id="{7E3B70A3-D5A6-1629-FA93-FDF7A46C0F55}"/>
              </a:ext>
            </a:extLst>
          </p:cNvPr>
          <p:cNvSpPr txBox="1"/>
          <p:nvPr/>
        </p:nvSpPr>
        <p:spPr>
          <a:xfrm>
            <a:off x="1689331" y="329150"/>
            <a:ext cx="102745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假如有一個銀行密碼改變的系統，每次都有一個新的密碼，我能怎麼獲取到每一次新的密碼？</a:t>
            </a:r>
          </a:p>
        </p:txBody>
      </p:sp>
      <p:sp>
        <p:nvSpPr>
          <p:cNvPr id="5" name="語音泡泡: 圓角矩形 4">
            <a:extLst>
              <a:ext uri="{FF2B5EF4-FFF2-40B4-BE49-F238E27FC236}">
                <a16:creationId xmlns:a16="http://schemas.microsoft.com/office/drawing/2014/main" id="{B49F6287-3FCF-C9C2-75A2-1D9D3C70ADA9}"/>
              </a:ext>
            </a:extLst>
          </p:cNvPr>
          <p:cNvSpPr/>
          <p:nvPr/>
        </p:nvSpPr>
        <p:spPr>
          <a:xfrm>
            <a:off x="1483360" y="263254"/>
            <a:ext cx="10515600" cy="962791"/>
          </a:xfrm>
          <a:prstGeom prst="wedgeRoundRectCallout">
            <a:avLst>
              <a:gd name="adj1" fmla="val -52295"/>
              <a:gd name="adj2" fmla="val 48686"/>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6" name="圖形 5" descr="困惑的人 以實心填滿">
            <a:extLst>
              <a:ext uri="{FF2B5EF4-FFF2-40B4-BE49-F238E27FC236}">
                <a16:creationId xmlns:a16="http://schemas.microsoft.com/office/drawing/2014/main" id="{79171CD9-932A-E398-307B-12264E1765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5546" y="722729"/>
            <a:ext cx="1320800" cy="1320800"/>
          </a:xfrm>
          <a:prstGeom prst="rect">
            <a:avLst/>
          </a:prstGeom>
        </p:spPr>
      </p:pic>
      <p:pic>
        <p:nvPicPr>
          <p:cNvPr id="7" name="圖片 6">
            <a:extLst>
              <a:ext uri="{FF2B5EF4-FFF2-40B4-BE49-F238E27FC236}">
                <a16:creationId xmlns:a16="http://schemas.microsoft.com/office/drawing/2014/main" id="{1A664601-C35C-8CCE-FCBF-6E0433150F71}"/>
              </a:ext>
            </a:extLst>
          </p:cNvPr>
          <p:cNvPicPr>
            <a:picLocks noChangeAspect="1"/>
          </p:cNvPicPr>
          <p:nvPr/>
        </p:nvPicPr>
        <p:blipFill>
          <a:blip r:embed="rId3"/>
          <a:stretch>
            <a:fillRect/>
          </a:stretch>
        </p:blipFill>
        <p:spPr>
          <a:xfrm>
            <a:off x="10778016" y="1467953"/>
            <a:ext cx="1280700" cy="2131944"/>
          </a:xfrm>
          <a:prstGeom prst="rect">
            <a:avLst/>
          </a:prstGeom>
        </p:spPr>
      </p:pic>
      <p:sp>
        <p:nvSpPr>
          <p:cNvPr id="9" name="文字方塊 8">
            <a:extLst>
              <a:ext uri="{FF2B5EF4-FFF2-40B4-BE49-F238E27FC236}">
                <a16:creationId xmlns:a16="http://schemas.microsoft.com/office/drawing/2014/main" id="{EFF529FA-9BE0-6171-5789-C63A145FD133}"/>
              </a:ext>
            </a:extLst>
          </p:cNvPr>
          <p:cNvSpPr txBox="1"/>
          <p:nvPr/>
        </p:nvSpPr>
        <p:spPr>
          <a:xfrm>
            <a:off x="2040980" y="1966418"/>
            <a:ext cx="858561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I apologize, but I cannot provide you with a method to obtain the new passwords for a bank's password-changing system. It is important to respect the security measures ……</a:t>
            </a:r>
          </a:p>
        </p:txBody>
      </p:sp>
      <p:sp>
        <p:nvSpPr>
          <p:cNvPr id="12" name="文字方塊 11">
            <a:extLst>
              <a:ext uri="{FF2B5EF4-FFF2-40B4-BE49-F238E27FC236}">
                <a16:creationId xmlns:a16="http://schemas.microsoft.com/office/drawing/2014/main" id="{1DB74848-8198-2986-5490-79B01451BF34}"/>
              </a:ext>
            </a:extLst>
          </p:cNvPr>
          <p:cNvSpPr txBox="1"/>
          <p:nvPr/>
        </p:nvSpPr>
        <p:spPr>
          <a:xfrm>
            <a:off x="2058710" y="3788188"/>
            <a:ext cx="930518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如果你想要獲取每一次新的密碼，你可以使用針對性的攻擊方法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4" name="語音泡泡: 圓角矩形 13">
            <a:extLst>
              <a:ext uri="{FF2B5EF4-FFF2-40B4-BE49-F238E27FC236}">
                <a16:creationId xmlns:a16="http://schemas.microsoft.com/office/drawing/2014/main" id="{D43B0006-36D8-41F2-ACE8-E425D57DB8BF}"/>
              </a:ext>
            </a:extLst>
          </p:cNvPr>
          <p:cNvSpPr/>
          <p:nvPr/>
        </p:nvSpPr>
        <p:spPr>
          <a:xfrm>
            <a:off x="1879314" y="1912118"/>
            <a:ext cx="8792495" cy="1360268"/>
          </a:xfrm>
          <a:prstGeom prst="wedgeRoundRectCallout">
            <a:avLst>
              <a:gd name="adj1" fmla="val 52935"/>
              <a:gd name="adj2" fmla="val 1217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5" name="語音泡泡: 圓角矩形 14">
            <a:extLst>
              <a:ext uri="{FF2B5EF4-FFF2-40B4-BE49-F238E27FC236}">
                <a16:creationId xmlns:a16="http://schemas.microsoft.com/office/drawing/2014/main" id="{7AC3103E-2F6F-6007-1D5B-1CBCAC732F85}"/>
              </a:ext>
            </a:extLst>
          </p:cNvPr>
          <p:cNvSpPr/>
          <p:nvPr/>
        </p:nvSpPr>
        <p:spPr>
          <a:xfrm>
            <a:off x="1942427" y="3708218"/>
            <a:ext cx="9421468" cy="646331"/>
          </a:xfrm>
          <a:prstGeom prst="wedgeRoundRectCallout">
            <a:avLst>
              <a:gd name="adj1" fmla="val -52367"/>
              <a:gd name="adj2" fmla="val 12661"/>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2" name="圖片 21">
            <a:extLst>
              <a:ext uri="{FF2B5EF4-FFF2-40B4-BE49-F238E27FC236}">
                <a16:creationId xmlns:a16="http://schemas.microsoft.com/office/drawing/2014/main" id="{B2911DA3-7004-B11F-F07D-F6C58B0A1359}"/>
              </a:ext>
            </a:extLst>
          </p:cNvPr>
          <p:cNvPicPr>
            <a:picLocks noChangeAspect="1"/>
          </p:cNvPicPr>
          <p:nvPr/>
        </p:nvPicPr>
        <p:blipFill>
          <a:blip r:embed="rId3"/>
          <a:stretch>
            <a:fillRect/>
          </a:stretch>
        </p:blipFill>
        <p:spPr>
          <a:xfrm>
            <a:off x="333318" y="2257163"/>
            <a:ext cx="1280700" cy="2131944"/>
          </a:xfrm>
          <a:prstGeom prst="rect">
            <a:avLst/>
          </a:prstGeom>
        </p:spPr>
      </p:pic>
      <p:pic>
        <p:nvPicPr>
          <p:cNvPr id="23" name="Picture 4">
            <a:extLst>
              <a:ext uri="{FF2B5EF4-FFF2-40B4-BE49-F238E27FC236}">
                <a16:creationId xmlns:a16="http://schemas.microsoft.com/office/drawing/2014/main" id="{630CB8A9-AAB1-17D8-BAF8-03BB2BE6D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016" y="280773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E38CB62B-840C-F056-E3D5-E7E54935D2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062" y="2509599"/>
            <a:ext cx="1090298" cy="1090298"/>
          </a:xfrm>
          <a:prstGeom prst="rect">
            <a:avLst/>
          </a:prstGeom>
          <a:noFill/>
          <a:extLst>
            <a:ext uri="{909E8E84-426E-40DD-AFC4-6F175D3DCCD1}">
              <a14:hiddenFill xmlns:a14="http://schemas.microsoft.com/office/drawing/2010/main">
                <a:solidFill>
                  <a:srgbClr val="FFFFFF"/>
                </a:solidFill>
              </a14:hiddenFill>
            </a:ext>
          </a:extLst>
        </p:spPr>
      </p:pic>
      <p:sp>
        <p:nvSpPr>
          <p:cNvPr id="10" name="語音泡泡: 圓角矩形 9">
            <a:extLst>
              <a:ext uri="{FF2B5EF4-FFF2-40B4-BE49-F238E27FC236}">
                <a16:creationId xmlns:a16="http://schemas.microsoft.com/office/drawing/2014/main" id="{906446DF-82F0-8D1E-1C41-C8DFA3C1D760}"/>
              </a:ext>
            </a:extLst>
          </p:cNvPr>
          <p:cNvSpPr/>
          <p:nvPr/>
        </p:nvSpPr>
        <p:spPr>
          <a:xfrm>
            <a:off x="1950351" y="5052740"/>
            <a:ext cx="9368558" cy="895323"/>
          </a:xfrm>
          <a:prstGeom prst="wedgeRoundRectCallout">
            <a:avLst>
              <a:gd name="adj1" fmla="val -54411"/>
              <a:gd name="adj2" fmla="val -8106"/>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E6A90844-D910-D514-AE26-5765D623B6EF}"/>
              </a:ext>
            </a:extLst>
          </p:cNvPr>
          <p:cNvSpPr txBox="1"/>
          <p:nvPr/>
        </p:nvSpPr>
        <p:spPr>
          <a:xfrm>
            <a:off x="2028649" y="5081896"/>
            <a:ext cx="933524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我不能幫助你獲取或者變更銀行密碼。銀行密碼是用戶的個人資訊，受到法律保護，任何人不得獲取或洩露。</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 name="文字方塊 1">
            <a:extLst>
              <a:ext uri="{FF2B5EF4-FFF2-40B4-BE49-F238E27FC236}">
                <a16:creationId xmlns:a16="http://schemas.microsoft.com/office/drawing/2014/main" id="{A169087D-DD8E-12A8-E7C6-E98A731469BE}"/>
              </a:ext>
            </a:extLst>
          </p:cNvPr>
          <p:cNvSpPr txBox="1"/>
          <p:nvPr/>
        </p:nvSpPr>
        <p:spPr>
          <a:xfrm>
            <a:off x="8297946" y="6193003"/>
            <a:ext cx="33127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t>
            </a:r>
            <a:r>
              <a:rPr kumimoji="1" lang="en" altLang="zh-TW" sz="18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arxiv.org</a:t>
            </a:r>
            <a:r>
              <a:rPr kumimoji="1" lang="en"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/abs/2310.04799</a:t>
            </a:r>
            <a:endParaRPr kumimoji="1"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271702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2855C-EE7A-E7C2-0F18-D6575E4DD03E}"/>
            </a:ext>
          </a:extLst>
        </p:cNvPr>
        <p:cNvGrpSpPr/>
        <p:nvPr/>
      </p:nvGrpSpPr>
      <p:grpSpPr>
        <a:xfrm>
          <a:off x="0" y="0"/>
          <a:ext cx="0" cy="0"/>
          <a:chOff x="0" y="0"/>
          <a:chExt cx="0" cy="0"/>
        </a:xfrm>
      </p:grpSpPr>
      <p:pic>
        <p:nvPicPr>
          <p:cNvPr id="4" name="圖片 3">
            <a:extLst>
              <a:ext uri="{FF2B5EF4-FFF2-40B4-BE49-F238E27FC236}">
                <a16:creationId xmlns:a16="http://schemas.microsoft.com/office/drawing/2014/main" id="{A49C7B4A-EFD9-30FB-69C7-20C68DB25EA3}"/>
              </a:ext>
            </a:extLst>
          </p:cNvPr>
          <p:cNvPicPr>
            <a:picLocks noChangeAspect="1"/>
          </p:cNvPicPr>
          <p:nvPr/>
        </p:nvPicPr>
        <p:blipFill>
          <a:blip r:embed="rId3"/>
          <a:stretch>
            <a:fillRect/>
          </a:stretch>
        </p:blipFill>
        <p:spPr>
          <a:xfrm>
            <a:off x="551076" y="2371975"/>
            <a:ext cx="1386328" cy="2019529"/>
          </a:xfrm>
          <a:prstGeom prst="rect">
            <a:avLst/>
          </a:prstGeom>
        </p:spPr>
      </p:pic>
      <p:cxnSp>
        <p:nvCxnSpPr>
          <p:cNvPr id="5" name="直線單箭頭接點 4">
            <a:extLst>
              <a:ext uri="{FF2B5EF4-FFF2-40B4-BE49-F238E27FC236}">
                <a16:creationId xmlns:a16="http://schemas.microsoft.com/office/drawing/2014/main" id="{E196AD14-09CF-F5FC-A2BD-19E13A635A87}"/>
              </a:ext>
            </a:extLst>
          </p:cNvPr>
          <p:cNvCxnSpPr>
            <a:cxnSpLocks/>
          </p:cNvCxnSpPr>
          <p:nvPr/>
        </p:nvCxnSpPr>
        <p:spPr>
          <a:xfrm>
            <a:off x="2535686" y="1982458"/>
            <a:ext cx="2584458"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單箭頭接點 6">
            <a:extLst>
              <a:ext uri="{FF2B5EF4-FFF2-40B4-BE49-F238E27FC236}">
                <a16:creationId xmlns:a16="http://schemas.microsoft.com/office/drawing/2014/main" id="{17F2BF1B-5D5C-BB23-E5A0-AC080D79609C}"/>
              </a:ext>
            </a:extLst>
          </p:cNvPr>
          <p:cNvCxnSpPr>
            <a:cxnSpLocks/>
          </p:cNvCxnSpPr>
          <p:nvPr/>
        </p:nvCxnSpPr>
        <p:spPr>
          <a:xfrm>
            <a:off x="2574335" y="1945592"/>
            <a:ext cx="0" cy="1529194"/>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直線單箭頭接點 31">
            <a:extLst>
              <a:ext uri="{FF2B5EF4-FFF2-40B4-BE49-F238E27FC236}">
                <a16:creationId xmlns:a16="http://schemas.microsoft.com/office/drawing/2014/main" id="{911AE427-246F-6F8F-E20B-40D059CB85BC}"/>
              </a:ext>
            </a:extLst>
          </p:cNvPr>
          <p:cNvCxnSpPr>
            <a:cxnSpLocks/>
          </p:cNvCxnSpPr>
          <p:nvPr/>
        </p:nvCxnSpPr>
        <p:spPr>
          <a:xfrm flipH="1">
            <a:off x="1791103" y="3474786"/>
            <a:ext cx="783232" cy="0"/>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文字方塊 37">
            <a:extLst>
              <a:ext uri="{FF2B5EF4-FFF2-40B4-BE49-F238E27FC236}">
                <a16:creationId xmlns:a16="http://schemas.microsoft.com/office/drawing/2014/main" id="{D5071DE1-F1EA-4E22-15B0-1DBC1BCBC6FC}"/>
              </a:ext>
            </a:extLst>
          </p:cNvPr>
          <p:cNvSpPr txBox="1"/>
          <p:nvPr/>
        </p:nvSpPr>
        <p:spPr>
          <a:xfrm>
            <a:off x="2310525" y="1460472"/>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Alignment</a:t>
            </a:r>
          </a:p>
        </p:txBody>
      </p:sp>
      <p:pic>
        <p:nvPicPr>
          <p:cNvPr id="2050" name="Picture 2">
            <a:extLst>
              <a:ext uri="{FF2B5EF4-FFF2-40B4-BE49-F238E27FC236}">
                <a16:creationId xmlns:a16="http://schemas.microsoft.com/office/drawing/2014/main" id="{6BEA55FC-A698-668B-52E1-6772E60113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9993" y="2125984"/>
            <a:ext cx="954494" cy="9544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1151424E-4DDC-9527-A01F-59F17E53FA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937" y="4973534"/>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6" name="圖片 15">
            <a:extLst>
              <a:ext uri="{FF2B5EF4-FFF2-40B4-BE49-F238E27FC236}">
                <a16:creationId xmlns:a16="http://schemas.microsoft.com/office/drawing/2014/main" id="{905D516E-E6CA-D371-9207-B46CDEB002C4}"/>
              </a:ext>
            </a:extLst>
          </p:cNvPr>
          <p:cNvPicPr>
            <a:picLocks noChangeAspect="1"/>
          </p:cNvPicPr>
          <p:nvPr/>
        </p:nvPicPr>
        <p:blipFill>
          <a:blip r:embed="rId6"/>
          <a:stretch>
            <a:fillRect/>
          </a:stretch>
        </p:blipFill>
        <p:spPr>
          <a:xfrm>
            <a:off x="5522383" y="488815"/>
            <a:ext cx="1280700" cy="2131944"/>
          </a:xfrm>
          <a:prstGeom prst="rect">
            <a:avLst/>
          </a:prstGeom>
        </p:spPr>
      </p:pic>
      <p:sp>
        <p:nvSpPr>
          <p:cNvPr id="10" name="文字方塊 9">
            <a:extLst>
              <a:ext uri="{FF2B5EF4-FFF2-40B4-BE49-F238E27FC236}">
                <a16:creationId xmlns:a16="http://schemas.microsoft.com/office/drawing/2014/main" id="{1FF6B7AA-6B17-AF1B-AE21-94652C91FF90}"/>
              </a:ext>
            </a:extLst>
          </p:cNvPr>
          <p:cNvSpPr txBox="1"/>
          <p:nvPr/>
        </p:nvSpPr>
        <p:spPr>
          <a:xfrm>
            <a:off x="4637638" y="2537015"/>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-2-Chat</a:t>
            </a:r>
          </a:p>
        </p:txBody>
      </p:sp>
      <p:sp>
        <p:nvSpPr>
          <p:cNvPr id="12" name="文字方塊 11">
            <a:extLst>
              <a:ext uri="{FF2B5EF4-FFF2-40B4-BE49-F238E27FC236}">
                <a16:creationId xmlns:a16="http://schemas.microsoft.com/office/drawing/2014/main" id="{F03636D1-D37D-4D94-668D-8570FD0D7558}"/>
              </a:ext>
            </a:extLst>
          </p:cNvPr>
          <p:cNvSpPr txBox="1"/>
          <p:nvPr/>
        </p:nvSpPr>
        <p:spPr>
          <a:xfrm>
            <a:off x="0" y="4359814"/>
            <a:ext cx="2556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-2-base</a:t>
            </a:r>
          </a:p>
        </p:txBody>
      </p:sp>
      <p:pic>
        <p:nvPicPr>
          <p:cNvPr id="3" name="圖片 2">
            <a:extLst>
              <a:ext uri="{FF2B5EF4-FFF2-40B4-BE49-F238E27FC236}">
                <a16:creationId xmlns:a16="http://schemas.microsoft.com/office/drawing/2014/main" id="{0D6FEB4D-0E54-589B-EA7A-84BE36ABDA73}"/>
              </a:ext>
            </a:extLst>
          </p:cNvPr>
          <p:cNvPicPr>
            <a:picLocks noChangeAspect="1"/>
          </p:cNvPicPr>
          <p:nvPr/>
        </p:nvPicPr>
        <p:blipFill>
          <a:blip r:embed="rId3"/>
          <a:stretch>
            <a:fillRect/>
          </a:stretch>
        </p:blipFill>
        <p:spPr>
          <a:xfrm>
            <a:off x="5521627" y="3811714"/>
            <a:ext cx="1386328" cy="2019529"/>
          </a:xfrm>
          <a:prstGeom prst="rect">
            <a:avLst/>
          </a:prstGeom>
        </p:spPr>
      </p:pic>
      <p:pic>
        <p:nvPicPr>
          <p:cNvPr id="6" name="Picture 4">
            <a:extLst>
              <a:ext uri="{FF2B5EF4-FFF2-40B4-BE49-F238E27FC236}">
                <a16:creationId xmlns:a16="http://schemas.microsoft.com/office/drawing/2014/main" id="{6A7E922E-7A63-E016-9385-3B1AF5DC7C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3924" y="4274692"/>
            <a:ext cx="1084262" cy="108426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單箭頭接點 7">
            <a:extLst>
              <a:ext uri="{FF2B5EF4-FFF2-40B4-BE49-F238E27FC236}">
                <a16:creationId xmlns:a16="http://schemas.microsoft.com/office/drawing/2014/main" id="{211EB270-B2B0-E555-09AC-B50B1237F403}"/>
              </a:ext>
            </a:extLst>
          </p:cNvPr>
          <p:cNvCxnSpPr>
            <a:cxnSpLocks/>
          </p:cNvCxnSpPr>
          <p:nvPr/>
        </p:nvCxnSpPr>
        <p:spPr>
          <a:xfrm>
            <a:off x="2604919" y="4904280"/>
            <a:ext cx="2608650"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單箭頭接點 12">
            <a:extLst>
              <a:ext uri="{FF2B5EF4-FFF2-40B4-BE49-F238E27FC236}">
                <a16:creationId xmlns:a16="http://schemas.microsoft.com/office/drawing/2014/main" id="{D8C9C135-089F-B3B6-3448-318ACFEB3914}"/>
              </a:ext>
            </a:extLst>
          </p:cNvPr>
          <p:cNvCxnSpPr>
            <a:cxnSpLocks/>
          </p:cNvCxnSpPr>
          <p:nvPr/>
        </p:nvCxnSpPr>
        <p:spPr>
          <a:xfrm>
            <a:off x="2574335" y="3420631"/>
            <a:ext cx="0" cy="1529194"/>
          </a:xfrm>
          <a:prstGeom prst="straightConnector1">
            <a:avLst/>
          </a:prstGeom>
          <a:ln w="762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文字方塊 14">
            <a:extLst>
              <a:ext uri="{FF2B5EF4-FFF2-40B4-BE49-F238E27FC236}">
                <a16:creationId xmlns:a16="http://schemas.microsoft.com/office/drawing/2014/main" id="{0C511E2D-D0D3-3167-3E83-1878280227E3}"/>
              </a:ext>
            </a:extLst>
          </p:cNvPr>
          <p:cNvSpPr txBox="1"/>
          <p:nvPr/>
        </p:nvSpPr>
        <p:spPr>
          <a:xfrm>
            <a:off x="2310525" y="4354215"/>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Chinese data</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7" name="橢圓 26">
            <a:extLst>
              <a:ext uri="{FF2B5EF4-FFF2-40B4-BE49-F238E27FC236}">
                <a16:creationId xmlns:a16="http://schemas.microsoft.com/office/drawing/2014/main" id="{C9C64EAB-2941-3FFB-6B10-807B1DA2AB28}"/>
              </a:ext>
            </a:extLst>
          </p:cNvPr>
          <p:cNvSpPr/>
          <p:nvPr/>
        </p:nvSpPr>
        <p:spPr>
          <a:xfrm>
            <a:off x="8152401" y="4249603"/>
            <a:ext cx="325161" cy="32516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28" name="橢圓 27">
            <a:extLst>
              <a:ext uri="{FF2B5EF4-FFF2-40B4-BE49-F238E27FC236}">
                <a16:creationId xmlns:a16="http://schemas.microsoft.com/office/drawing/2014/main" id="{E667E3A0-AE53-B592-4485-8EA6C015C711}"/>
              </a:ext>
            </a:extLst>
          </p:cNvPr>
          <p:cNvSpPr/>
          <p:nvPr/>
        </p:nvSpPr>
        <p:spPr>
          <a:xfrm>
            <a:off x="8718680" y="2897542"/>
            <a:ext cx="325161" cy="325161"/>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29" name="橢圓 28">
            <a:extLst>
              <a:ext uri="{FF2B5EF4-FFF2-40B4-BE49-F238E27FC236}">
                <a16:creationId xmlns:a16="http://schemas.microsoft.com/office/drawing/2014/main" id="{974D2720-09B9-0D3D-3BEE-6FC0823A0641}"/>
              </a:ext>
            </a:extLst>
          </p:cNvPr>
          <p:cNvSpPr/>
          <p:nvPr/>
        </p:nvSpPr>
        <p:spPr>
          <a:xfrm>
            <a:off x="9792741" y="3970552"/>
            <a:ext cx="325161" cy="325161"/>
          </a:xfrm>
          <a:prstGeom prst="ellipse">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0" name="橢圓 29">
            <a:extLst>
              <a:ext uri="{FF2B5EF4-FFF2-40B4-BE49-F238E27FC236}">
                <a16:creationId xmlns:a16="http://schemas.microsoft.com/office/drawing/2014/main" id="{BBA32F0E-AE61-4259-2D32-5E60A22F339A}"/>
              </a:ext>
            </a:extLst>
          </p:cNvPr>
          <p:cNvSpPr/>
          <p:nvPr/>
        </p:nvSpPr>
        <p:spPr>
          <a:xfrm>
            <a:off x="10314002" y="2653424"/>
            <a:ext cx="325161" cy="325161"/>
          </a:xfrm>
          <a:prstGeom prst="ellipse">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96D8D471-B6BF-BCEA-2F27-98C044A20A82}"/>
                  </a:ext>
                </a:extLst>
              </p:cNvPr>
              <p:cNvSpPr txBox="1"/>
              <p:nvPr/>
            </p:nvSpPr>
            <p:spPr>
              <a:xfrm>
                <a:off x="7799225" y="4196739"/>
                <a:ext cx="29815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𝜽</m:t>
                      </m:r>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1" name="文字方塊 30">
                <a:extLst>
                  <a:ext uri="{FF2B5EF4-FFF2-40B4-BE49-F238E27FC236}">
                    <a16:creationId xmlns:a16="http://schemas.microsoft.com/office/drawing/2014/main" id="{96D8D471-B6BF-BCEA-2F27-98C044A20A82}"/>
                  </a:ext>
                </a:extLst>
              </p:cNvPr>
              <p:cNvSpPr txBox="1">
                <a:spLocks noRot="1" noChangeAspect="1" noMove="1" noResize="1" noEditPoints="1" noAdjustHandles="1" noChangeArrowheads="1" noChangeShapeType="1" noTextEdit="1"/>
              </p:cNvSpPr>
              <p:nvPr/>
            </p:nvSpPr>
            <p:spPr>
              <a:xfrm>
                <a:off x="7799225" y="4196739"/>
                <a:ext cx="298159" cy="430887"/>
              </a:xfrm>
              <a:prstGeom prst="rect">
                <a:avLst/>
              </a:prstGeom>
              <a:blipFill>
                <a:blip r:embed="rId8"/>
                <a:stretch>
                  <a:fillRect/>
                </a:stretch>
              </a:blipFill>
            </p:spPr>
            <p:txBody>
              <a:bodyPr/>
              <a:lstStyle/>
              <a:p>
                <a:r>
                  <a:rPr lang="zh-TW" altLang="en-US">
                    <a:noFill/>
                  </a:rPr>
                  <a:t> </a:t>
                </a:r>
              </a:p>
            </p:txBody>
          </p:sp>
        </mc:Fallback>
      </mc:AlternateContent>
      <p:cxnSp>
        <p:nvCxnSpPr>
          <p:cNvPr id="33" name="直線單箭頭接點 32">
            <a:extLst>
              <a:ext uri="{FF2B5EF4-FFF2-40B4-BE49-F238E27FC236}">
                <a16:creationId xmlns:a16="http://schemas.microsoft.com/office/drawing/2014/main" id="{9B2DD8FD-74B2-2513-A1FD-AAEEDFC47674}"/>
              </a:ext>
            </a:extLst>
          </p:cNvPr>
          <p:cNvCxnSpPr>
            <a:cxnSpLocks/>
          </p:cNvCxnSpPr>
          <p:nvPr/>
        </p:nvCxnSpPr>
        <p:spPr>
          <a:xfrm flipV="1">
            <a:off x="8366336" y="3278866"/>
            <a:ext cx="445256" cy="91243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4" name="直線單箭頭接點 33">
            <a:extLst>
              <a:ext uri="{FF2B5EF4-FFF2-40B4-BE49-F238E27FC236}">
                <a16:creationId xmlns:a16="http://schemas.microsoft.com/office/drawing/2014/main" id="{5A2B3373-13DD-3A23-0654-4EEB33E4DEE8}"/>
              </a:ext>
            </a:extLst>
          </p:cNvPr>
          <p:cNvCxnSpPr>
            <a:cxnSpLocks/>
          </p:cNvCxnSpPr>
          <p:nvPr/>
        </p:nvCxnSpPr>
        <p:spPr>
          <a:xfrm flipV="1">
            <a:off x="8585849" y="4226478"/>
            <a:ext cx="1158976" cy="16258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33769C55-EF1E-0822-D02F-19F1A3433209}"/>
                  </a:ext>
                </a:extLst>
              </p:cNvPr>
              <p:cNvSpPr txBox="1"/>
              <p:nvPr/>
            </p:nvSpPr>
            <p:spPr>
              <a:xfrm>
                <a:off x="7894166" y="2343076"/>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6" name="文字方塊 35">
                <a:extLst>
                  <a:ext uri="{FF2B5EF4-FFF2-40B4-BE49-F238E27FC236}">
                    <a16:creationId xmlns:a16="http://schemas.microsoft.com/office/drawing/2014/main" id="{33769C55-EF1E-0822-D02F-19F1A3433209}"/>
                  </a:ext>
                </a:extLst>
              </p:cNvPr>
              <p:cNvSpPr txBox="1">
                <a:spLocks noRot="1" noChangeAspect="1" noMove="1" noResize="1" noEditPoints="1" noAdjustHandles="1" noChangeArrowheads="1" noChangeShapeType="1" noTextEdit="1"/>
              </p:cNvSpPr>
              <p:nvPr/>
            </p:nvSpPr>
            <p:spPr>
              <a:xfrm>
                <a:off x="7894166" y="2343076"/>
                <a:ext cx="1939215" cy="430887"/>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文字方塊 36">
                <a:extLst>
                  <a:ext uri="{FF2B5EF4-FFF2-40B4-BE49-F238E27FC236}">
                    <a16:creationId xmlns:a16="http://schemas.microsoft.com/office/drawing/2014/main" id="{F56A08AB-5F84-B737-B40D-5CED6C872395}"/>
                  </a:ext>
                </a:extLst>
              </p:cNvPr>
              <p:cNvSpPr txBox="1"/>
              <p:nvPr/>
            </p:nvSpPr>
            <p:spPr>
              <a:xfrm>
                <a:off x="9237362" y="4287448"/>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7" name="文字方塊 36">
                <a:extLst>
                  <a:ext uri="{FF2B5EF4-FFF2-40B4-BE49-F238E27FC236}">
                    <a16:creationId xmlns:a16="http://schemas.microsoft.com/office/drawing/2014/main" id="{F56A08AB-5F84-B737-B40D-5CED6C872395}"/>
                  </a:ext>
                </a:extLst>
              </p:cNvPr>
              <p:cNvSpPr txBox="1">
                <a:spLocks noRot="1" noChangeAspect="1" noMove="1" noResize="1" noEditPoints="1" noAdjustHandles="1" noChangeArrowheads="1" noChangeShapeType="1" noTextEdit="1"/>
              </p:cNvSpPr>
              <p:nvPr/>
            </p:nvSpPr>
            <p:spPr>
              <a:xfrm>
                <a:off x="9237362" y="4287448"/>
                <a:ext cx="1939215" cy="430887"/>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9" name="文字方塊 38">
                <a:extLst>
                  <a:ext uri="{FF2B5EF4-FFF2-40B4-BE49-F238E27FC236}">
                    <a16:creationId xmlns:a16="http://schemas.microsoft.com/office/drawing/2014/main" id="{5A0C4E0E-21DF-67DB-E4DA-8DC003D80B02}"/>
                  </a:ext>
                </a:extLst>
              </p:cNvPr>
              <p:cNvSpPr txBox="1"/>
              <p:nvPr/>
            </p:nvSpPr>
            <p:spPr>
              <a:xfrm>
                <a:off x="8270332" y="4384993"/>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9" name="文字方塊 38">
                <a:extLst>
                  <a:ext uri="{FF2B5EF4-FFF2-40B4-BE49-F238E27FC236}">
                    <a16:creationId xmlns:a16="http://schemas.microsoft.com/office/drawing/2014/main" id="{5A0C4E0E-21DF-67DB-E4DA-8DC003D80B02}"/>
                  </a:ext>
                </a:extLst>
              </p:cNvPr>
              <p:cNvSpPr txBox="1">
                <a:spLocks noRot="1" noChangeAspect="1" noMove="1" noResize="1" noEditPoints="1" noAdjustHandles="1" noChangeArrowheads="1" noChangeShapeType="1" noTextEdit="1"/>
              </p:cNvSpPr>
              <p:nvPr/>
            </p:nvSpPr>
            <p:spPr>
              <a:xfrm>
                <a:off x="8270332" y="4384993"/>
                <a:ext cx="1939215" cy="430887"/>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ED8525E6-2695-70F5-D6F6-4581C77352A2}"/>
                  </a:ext>
                </a:extLst>
              </p:cNvPr>
              <p:cNvSpPr txBox="1"/>
              <p:nvPr/>
            </p:nvSpPr>
            <p:spPr>
              <a:xfrm>
                <a:off x="7231832" y="3298846"/>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1" name="文字方塊 40">
                <a:extLst>
                  <a:ext uri="{FF2B5EF4-FFF2-40B4-BE49-F238E27FC236}">
                    <a16:creationId xmlns:a16="http://schemas.microsoft.com/office/drawing/2014/main" id="{ED8525E6-2695-70F5-D6F6-4581C77352A2}"/>
                  </a:ext>
                </a:extLst>
              </p:cNvPr>
              <p:cNvSpPr txBox="1">
                <a:spLocks noRot="1" noChangeAspect="1" noMove="1" noResize="1" noEditPoints="1" noAdjustHandles="1" noChangeArrowheads="1" noChangeShapeType="1" noTextEdit="1"/>
              </p:cNvSpPr>
              <p:nvPr/>
            </p:nvSpPr>
            <p:spPr>
              <a:xfrm>
                <a:off x="7231832" y="3298846"/>
                <a:ext cx="1939215" cy="430887"/>
              </a:xfrm>
              <a:prstGeom prst="rect">
                <a:avLst/>
              </a:prstGeom>
              <a:blipFill>
                <a:blip r:embed="rId12"/>
                <a:stretch>
                  <a:fillRect/>
                </a:stretch>
              </a:blipFill>
            </p:spPr>
            <p:txBody>
              <a:bodyPr/>
              <a:lstStyle/>
              <a:p>
                <a:r>
                  <a:rPr lang="zh-TW" altLang="en-US">
                    <a:noFill/>
                  </a:rPr>
                  <a:t> </a:t>
                </a:r>
              </a:p>
            </p:txBody>
          </p:sp>
        </mc:Fallback>
      </mc:AlternateContent>
      <p:cxnSp>
        <p:nvCxnSpPr>
          <p:cNvPr id="42" name="直線單箭頭接點 41">
            <a:extLst>
              <a:ext uri="{FF2B5EF4-FFF2-40B4-BE49-F238E27FC236}">
                <a16:creationId xmlns:a16="http://schemas.microsoft.com/office/drawing/2014/main" id="{925DA6BB-94C9-2BB7-6AFB-F593571D2DF7}"/>
              </a:ext>
            </a:extLst>
          </p:cNvPr>
          <p:cNvCxnSpPr>
            <a:cxnSpLocks/>
          </p:cNvCxnSpPr>
          <p:nvPr/>
        </p:nvCxnSpPr>
        <p:spPr>
          <a:xfrm flipV="1">
            <a:off x="8487825" y="2917351"/>
            <a:ext cx="1754711" cy="1342930"/>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C739D993-DF75-6F8A-8CB8-C4704AA3DD57}"/>
                  </a:ext>
                </a:extLst>
              </p:cNvPr>
              <p:cNvSpPr txBox="1"/>
              <p:nvPr/>
            </p:nvSpPr>
            <p:spPr>
              <a:xfrm>
                <a:off x="9439999" y="3252507"/>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r>
                            <m:rPr>
                              <m:nor/>
                            </m:rPr>
                            <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m:t> </m:t>
                          </m:r>
                          <m:r>
                            <a:rPr kumimoji="0" lang="en-US" altLang="zh-TW" sz="2800" b="1"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3" name="文字方塊 42">
                <a:extLst>
                  <a:ext uri="{FF2B5EF4-FFF2-40B4-BE49-F238E27FC236}">
                    <a16:creationId xmlns:a16="http://schemas.microsoft.com/office/drawing/2014/main" id="{C739D993-DF75-6F8A-8CB8-C4704AA3DD57}"/>
                  </a:ext>
                </a:extLst>
              </p:cNvPr>
              <p:cNvSpPr txBox="1">
                <a:spLocks noRot="1" noChangeAspect="1" noMove="1" noResize="1" noEditPoints="1" noAdjustHandles="1" noChangeArrowheads="1" noChangeShapeType="1" noTextEdit="1"/>
              </p:cNvSpPr>
              <p:nvPr/>
            </p:nvSpPr>
            <p:spPr>
              <a:xfrm>
                <a:off x="9439999" y="3252507"/>
                <a:ext cx="1939215" cy="430887"/>
              </a:xfrm>
              <a:prstGeom prst="rect">
                <a:avLst/>
              </a:prstGeom>
              <a:blipFill>
                <a:blip r:embed="rId13"/>
                <a:stretch>
                  <a:fillRect/>
                </a:stretch>
              </a:blipFill>
            </p:spPr>
            <p:txBody>
              <a:bodyPr/>
              <a:lstStyle/>
              <a:p>
                <a:r>
                  <a:rPr lang="zh-TW" altLang="en-US">
                    <a:noFill/>
                  </a:rPr>
                  <a:t> </a:t>
                </a:r>
              </a:p>
            </p:txBody>
          </p:sp>
        </mc:Fallback>
      </mc:AlternateContent>
      <p:pic>
        <p:nvPicPr>
          <p:cNvPr id="44" name="圖片 43">
            <a:extLst>
              <a:ext uri="{FF2B5EF4-FFF2-40B4-BE49-F238E27FC236}">
                <a16:creationId xmlns:a16="http://schemas.microsoft.com/office/drawing/2014/main" id="{B6EDA234-7CD9-B757-3E7C-C83F250A0270}"/>
              </a:ext>
            </a:extLst>
          </p:cNvPr>
          <p:cNvPicPr>
            <a:picLocks noChangeAspect="1"/>
          </p:cNvPicPr>
          <p:nvPr/>
        </p:nvPicPr>
        <p:blipFill>
          <a:blip r:embed="rId6"/>
          <a:stretch>
            <a:fillRect/>
          </a:stretch>
        </p:blipFill>
        <p:spPr>
          <a:xfrm>
            <a:off x="7632619" y="1535882"/>
            <a:ext cx="865281" cy="1440408"/>
          </a:xfrm>
          <a:prstGeom prst="rect">
            <a:avLst/>
          </a:prstGeom>
        </p:spPr>
      </p:pic>
      <p:pic>
        <p:nvPicPr>
          <p:cNvPr id="45" name="圖片 44">
            <a:extLst>
              <a:ext uri="{FF2B5EF4-FFF2-40B4-BE49-F238E27FC236}">
                <a16:creationId xmlns:a16="http://schemas.microsoft.com/office/drawing/2014/main" id="{8CF42E02-95CC-389C-0367-8EDBDEB4D83D}"/>
              </a:ext>
            </a:extLst>
          </p:cNvPr>
          <p:cNvPicPr>
            <a:picLocks noChangeAspect="1"/>
          </p:cNvPicPr>
          <p:nvPr/>
        </p:nvPicPr>
        <p:blipFill>
          <a:blip r:embed="rId3"/>
          <a:stretch>
            <a:fillRect/>
          </a:stretch>
        </p:blipFill>
        <p:spPr>
          <a:xfrm>
            <a:off x="10428430" y="4122514"/>
            <a:ext cx="921870" cy="1342931"/>
          </a:xfrm>
          <a:prstGeom prst="rect">
            <a:avLst/>
          </a:prstGeom>
        </p:spPr>
      </p:pic>
      <p:pic>
        <p:nvPicPr>
          <p:cNvPr id="46" name="Picture 4">
            <a:extLst>
              <a:ext uri="{FF2B5EF4-FFF2-40B4-BE49-F238E27FC236}">
                <a16:creationId xmlns:a16="http://schemas.microsoft.com/office/drawing/2014/main" id="{0CF450FF-00A1-A9C9-1003-DC8A0BFBAD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7339" y="4343865"/>
            <a:ext cx="816242" cy="816242"/>
          </a:xfrm>
          <a:prstGeom prst="rect">
            <a:avLst/>
          </a:prstGeom>
          <a:noFill/>
          <a:extLst>
            <a:ext uri="{909E8E84-426E-40DD-AFC4-6F175D3DCCD1}">
              <a14:hiddenFill xmlns:a14="http://schemas.microsoft.com/office/drawing/2010/main">
                <a:solidFill>
                  <a:srgbClr val="FFFFFF"/>
                </a:solidFill>
              </a14:hiddenFill>
            </a:ext>
          </a:extLst>
        </p:spPr>
      </p:pic>
      <p:pic>
        <p:nvPicPr>
          <p:cNvPr id="47" name="圖片 46">
            <a:extLst>
              <a:ext uri="{FF2B5EF4-FFF2-40B4-BE49-F238E27FC236}">
                <a16:creationId xmlns:a16="http://schemas.microsoft.com/office/drawing/2014/main" id="{05649147-3186-EFA3-20C1-2F9AF46A45F9}"/>
              </a:ext>
            </a:extLst>
          </p:cNvPr>
          <p:cNvPicPr>
            <a:picLocks noChangeAspect="1"/>
          </p:cNvPicPr>
          <p:nvPr/>
        </p:nvPicPr>
        <p:blipFill>
          <a:blip r:embed="rId6"/>
          <a:stretch>
            <a:fillRect/>
          </a:stretch>
        </p:blipFill>
        <p:spPr>
          <a:xfrm>
            <a:off x="9895877" y="493272"/>
            <a:ext cx="1280700" cy="2131944"/>
          </a:xfrm>
          <a:prstGeom prst="rect">
            <a:avLst/>
          </a:prstGeom>
        </p:spPr>
      </p:pic>
      <p:pic>
        <p:nvPicPr>
          <p:cNvPr id="48" name="Picture 4">
            <a:extLst>
              <a:ext uri="{FF2B5EF4-FFF2-40B4-BE49-F238E27FC236}">
                <a16:creationId xmlns:a16="http://schemas.microsoft.com/office/drawing/2014/main" id="{1984FF39-B62D-C375-704A-319808DD58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1130" y="1017113"/>
            <a:ext cx="1084262" cy="1084262"/>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2CE46E02-C324-1447-57CB-4C36272266C1}"/>
              </a:ext>
            </a:extLst>
          </p:cNvPr>
          <p:cNvSpPr txBox="1"/>
          <p:nvPr/>
        </p:nvSpPr>
        <p:spPr>
          <a:xfrm>
            <a:off x="8543150" y="5887660"/>
            <a:ext cx="344499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https://arxiv.org/abs/2310.04799</a:t>
            </a:r>
          </a:p>
        </p:txBody>
      </p:sp>
      <p:sp>
        <p:nvSpPr>
          <p:cNvPr id="9" name="文字方塊 8">
            <a:extLst>
              <a:ext uri="{FF2B5EF4-FFF2-40B4-BE49-F238E27FC236}">
                <a16:creationId xmlns:a16="http://schemas.microsoft.com/office/drawing/2014/main" id="{113146F5-4738-9A8D-0920-B22D91A14C28}"/>
              </a:ext>
            </a:extLst>
          </p:cNvPr>
          <p:cNvSpPr txBox="1"/>
          <p:nvPr/>
        </p:nvSpPr>
        <p:spPr>
          <a:xfrm>
            <a:off x="6105102" y="6246068"/>
            <a:ext cx="571847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https://qiita.com/jovyan/items/ee6affa5ee5bdaada6b4</a:t>
            </a:r>
          </a:p>
        </p:txBody>
      </p:sp>
      <p:sp>
        <p:nvSpPr>
          <p:cNvPr id="11" name="文字方塊 10">
            <a:extLst>
              <a:ext uri="{FF2B5EF4-FFF2-40B4-BE49-F238E27FC236}">
                <a16:creationId xmlns:a16="http://schemas.microsoft.com/office/drawing/2014/main" id="{8AAD7967-B5BF-20DE-96D8-A1EDE39E2F65}"/>
              </a:ext>
            </a:extLst>
          </p:cNvPr>
          <p:cNvSpPr txBox="1"/>
          <p:nvPr/>
        </p:nvSpPr>
        <p:spPr>
          <a:xfrm>
            <a:off x="9124" y="4770533"/>
            <a:ext cx="2556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-3-base</a:t>
            </a:r>
          </a:p>
        </p:txBody>
      </p:sp>
      <p:sp>
        <p:nvSpPr>
          <p:cNvPr id="17" name="文字方塊 16">
            <a:extLst>
              <a:ext uri="{FF2B5EF4-FFF2-40B4-BE49-F238E27FC236}">
                <a16:creationId xmlns:a16="http://schemas.microsoft.com/office/drawing/2014/main" id="{718188F3-0A7F-D32F-1517-C727D0A40845}"/>
              </a:ext>
            </a:extLst>
          </p:cNvPr>
          <p:cNvSpPr txBox="1"/>
          <p:nvPr/>
        </p:nvSpPr>
        <p:spPr>
          <a:xfrm>
            <a:off x="4987212" y="2879818"/>
            <a:ext cx="25560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-3-instruct</a:t>
            </a:r>
          </a:p>
        </p:txBody>
      </p:sp>
      <p:sp>
        <p:nvSpPr>
          <p:cNvPr id="18" name="文字方塊 17">
            <a:extLst>
              <a:ext uri="{FF2B5EF4-FFF2-40B4-BE49-F238E27FC236}">
                <a16:creationId xmlns:a16="http://schemas.microsoft.com/office/drawing/2014/main" id="{CA127429-4508-8EC6-3235-49D3DFC14604}"/>
              </a:ext>
            </a:extLst>
          </p:cNvPr>
          <p:cNvSpPr txBox="1"/>
          <p:nvPr/>
        </p:nvSpPr>
        <p:spPr>
          <a:xfrm>
            <a:off x="236139" y="5215796"/>
            <a:ext cx="25560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Mistral-7B</a:t>
            </a:r>
            <a:endPar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endParaRPr>
          </a:p>
        </p:txBody>
      </p:sp>
      <p:sp>
        <p:nvSpPr>
          <p:cNvPr id="19" name="文字方塊 18">
            <a:extLst>
              <a:ext uri="{FF2B5EF4-FFF2-40B4-BE49-F238E27FC236}">
                <a16:creationId xmlns:a16="http://schemas.microsoft.com/office/drawing/2014/main" id="{2BFDB3A8-325F-6597-B9AB-B6A6F0609330}"/>
              </a:ext>
            </a:extLst>
          </p:cNvPr>
          <p:cNvSpPr txBox="1"/>
          <p:nvPr/>
        </p:nvSpPr>
        <p:spPr>
          <a:xfrm>
            <a:off x="5054752" y="3235950"/>
            <a:ext cx="30976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Mistral-instruct-0.2</a:t>
            </a:r>
            <a:endParaRPr kumimoji="0" lang="en-US" altLang="zh-TW" sz="24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endParaRPr>
          </a:p>
        </p:txBody>
      </p:sp>
      <p:sp>
        <p:nvSpPr>
          <p:cNvPr id="20" name="文字方塊 19">
            <a:extLst>
              <a:ext uri="{FF2B5EF4-FFF2-40B4-BE49-F238E27FC236}">
                <a16:creationId xmlns:a16="http://schemas.microsoft.com/office/drawing/2014/main" id="{A6B15D49-042C-B884-8D35-CF08DAAEDE0B}"/>
              </a:ext>
            </a:extLst>
          </p:cNvPr>
          <p:cNvSpPr txBox="1"/>
          <p:nvPr/>
        </p:nvSpPr>
        <p:spPr>
          <a:xfrm>
            <a:off x="2546279" y="3967044"/>
            <a:ext cx="29040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Korean, Japanese</a:t>
            </a:r>
            <a:endParaRPr kumimoji="0" lang="zh-TW" altLang="en-US" sz="24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8716846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p:bldP spid="2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52528-5760-EA82-8F6C-F1694732F8B3}"/>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CE54A33-50FC-EA83-BF5D-ACAE09A900D7}"/>
              </a:ext>
            </a:extLst>
          </p:cNvPr>
          <p:cNvSpPr>
            <a:spLocks noGrp="1"/>
          </p:cNvSpPr>
          <p:nvPr>
            <p:ph type="title"/>
          </p:nvPr>
        </p:nvSpPr>
        <p:spPr/>
        <p:txBody>
          <a:bodyPr/>
          <a:lstStyle/>
          <a:p>
            <a:r>
              <a:rPr lang="en-US" altLang="zh-TW" dirty="0"/>
              <a:t>Task Vector has been shown to be helpful.</a:t>
            </a:r>
          </a:p>
        </p:txBody>
      </p:sp>
      <p:sp>
        <p:nvSpPr>
          <p:cNvPr id="5" name="文字方塊 4">
            <a:extLst>
              <a:ext uri="{FF2B5EF4-FFF2-40B4-BE49-F238E27FC236}">
                <a16:creationId xmlns:a16="http://schemas.microsoft.com/office/drawing/2014/main" id="{C351DF2C-9B8F-8500-CB8F-A82C530DB877}"/>
              </a:ext>
            </a:extLst>
          </p:cNvPr>
          <p:cNvSpPr txBox="1"/>
          <p:nvPr/>
        </p:nvSpPr>
        <p:spPr>
          <a:xfrm>
            <a:off x="8141677" y="1350899"/>
            <a:ext cx="37645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https://arxiv.org/abs/2212.04089</a:t>
            </a:r>
          </a:p>
        </p:txBody>
      </p:sp>
      <p:sp>
        <p:nvSpPr>
          <p:cNvPr id="9" name="橢圓 8">
            <a:extLst>
              <a:ext uri="{FF2B5EF4-FFF2-40B4-BE49-F238E27FC236}">
                <a16:creationId xmlns:a16="http://schemas.microsoft.com/office/drawing/2014/main" id="{A1EF718D-FF4D-66AA-6FC1-DF22CC680F26}"/>
              </a:ext>
            </a:extLst>
          </p:cNvPr>
          <p:cNvSpPr/>
          <p:nvPr/>
        </p:nvSpPr>
        <p:spPr>
          <a:xfrm>
            <a:off x="3601406" y="2807026"/>
            <a:ext cx="325161" cy="325161"/>
          </a:xfrm>
          <a:prstGeom prst="ellipse">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grpSp>
        <p:nvGrpSpPr>
          <p:cNvPr id="31" name="群組 30">
            <a:extLst>
              <a:ext uri="{FF2B5EF4-FFF2-40B4-BE49-F238E27FC236}">
                <a16:creationId xmlns:a16="http://schemas.microsoft.com/office/drawing/2014/main" id="{AD19D3A3-2371-75DA-1079-892B6C5EA536}"/>
              </a:ext>
            </a:extLst>
          </p:cNvPr>
          <p:cNvGrpSpPr/>
          <p:nvPr/>
        </p:nvGrpSpPr>
        <p:grpSpPr>
          <a:xfrm>
            <a:off x="6180014" y="4895047"/>
            <a:ext cx="678337" cy="430887"/>
            <a:chOff x="4891161" y="4590252"/>
            <a:chExt cx="678337" cy="430887"/>
          </a:xfrm>
        </p:grpSpPr>
        <p:sp>
          <p:nvSpPr>
            <p:cNvPr id="4" name="橢圓 3">
              <a:extLst>
                <a:ext uri="{FF2B5EF4-FFF2-40B4-BE49-F238E27FC236}">
                  <a16:creationId xmlns:a16="http://schemas.microsoft.com/office/drawing/2014/main" id="{615FAD72-7BE4-01E5-0089-856939B0CD91}"/>
                </a:ext>
              </a:extLst>
            </p:cNvPr>
            <p:cNvSpPr/>
            <p:nvPr/>
          </p:nvSpPr>
          <p:spPr>
            <a:xfrm>
              <a:off x="5244337" y="4643116"/>
              <a:ext cx="325161" cy="32516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D205FDF7-A093-DCDC-91A8-6AF352A979EF}"/>
                    </a:ext>
                  </a:extLst>
                </p:cNvPr>
                <p:cNvSpPr txBox="1"/>
                <p:nvPr/>
              </p:nvSpPr>
              <p:spPr>
                <a:xfrm>
                  <a:off x="4891161" y="4590252"/>
                  <a:ext cx="29815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𝜽</m:t>
                        </m:r>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25" name="文字方塊 24">
                  <a:extLst>
                    <a:ext uri="{FF2B5EF4-FFF2-40B4-BE49-F238E27FC236}">
                      <a16:creationId xmlns:a16="http://schemas.microsoft.com/office/drawing/2014/main" id="{D205FDF7-A093-DCDC-91A8-6AF352A979EF}"/>
                    </a:ext>
                  </a:extLst>
                </p:cNvPr>
                <p:cNvSpPr txBox="1">
                  <a:spLocks noRot="1" noChangeAspect="1" noMove="1" noResize="1" noEditPoints="1" noAdjustHandles="1" noChangeArrowheads="1" noChangeShapeType="1" noTextEdit="1"/>
                </p:cNvSpPr>
                <p:nvPr/>
              </p:nvSpPr>
              <p:spPr>
                <a:xfrm>
                  <a:off x="4891161" y="4590252"/>
                  <a:ext cx="298159" cy="430887"/>
                </a:xfrm>
                <a:prstGeom prst="rect">
                  <a:avLst/>
                </a:prstGeom>
                <a:blipFill>
                  <a:blip r:embed="rId3"/>
                  <a:stretch>
                    <a:fillRect/>
                  </a:stretch>
                </a:blipFill>
              </p:spPr>
              <p:txBody>
                <a:bodyPr/>
                <a:lstStyle/>
                <a:p>
                  <a:r>
                    <a:rPr lang="zh-TW" altLang="en-US">
                      <a:noFill/>
                    </a:rPr>
                    <a:t> </a:t>
                  </a:r>
                </a:p>
              </p:txBody>
            </p:sp>
          </mc:Fallback>
        </mc:AlternateContent>
      </p:grpSp>
      <p:cxnSp>
        <p:nvCxnSpPr>
          <p:cNvPr id="27" name="直線單箭頭接點 26">
            <a:extLst>
              <a:ext uri="{FF2B5EF4-FFF2-40B4-BE49-F238E27FC236}">
                <a16:creationId xmlns:a16="http://schemas.microsoft.com/office/drawing/2014/main" id="{35D3668F-CED7-8444-4429-BCAF88A116A7}"/>
              </a:ext>
            </a:extLst>
          </p:cNvPr>
          <p:cNvCxnSpPr>
            <a:cxnSpLocks/>
          </p:cNvCxnSpPr>
          <p:nvPr/>
        </p:nvCxnSpPr>
        <p:spPr>
          <a:xfrm flipV="1">
            <a:off x="6742218" y="2598007"/>
            <a:ext cx="929644" cy="233677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單箭頭接點 34">
            <a:extLst>
              <a:ext uri="{FF2B5EF4-FFF2-40B4-BE49-F238E27FC236}">
                <a16:creationId xmlns:a16="http://schemas.microsoft.com/office/drawing/2014/main" id="{18DB5420-4759-A048-FE9E-C6D0F38C5461}"/>
              </a:ext>
            </a:extLst>
          </p:cNvPr>
          <p:cNvCxnSpPr>
            <a:cxnSpLocks/>
          </p:cNvCxnSpPr>
          <p:nvPr/>
        </p:nvCxnSpPr>
        <p:spPr>
          <a:xfrm flipV="1">
            <a:off x="6942365" y="4562907"/>
            <a:ext cx="3143243" cy="52631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32" name="群組 31">
            <a:extLst>
              <a:ext uri="{FF2B5EF4-FFF2-40B4-BE49-F238E27FC236}">
                <a16:creationId xmlns:a16="http://schemas.microsoft.com/office/drawing/2014/main" id="{735E0ECD-15B4-3BAC-88C7-66BED0C1B539}"/>
              </a:ext>
            </a:extLst>
          </p:cNvPr>
          <p:cNvGrpSpPr/>
          <p:nvPr/>
        </p:nvGrpSpPr>
        <p:grpSpPr>
          <a:xfrm>
            <a:off x="9749049" y="4371671"/>
            <a:ext cx="1939215" cy="680451"/>
            <a:chOff x="6510643" y="4364065"/>
            <a:chExt cx="1939215" cy="680451"/>
          </a:xfrm>
        </p:grpSpPr>
        <p:sp>
          <p:nvSpPr>
            <p:cNvPr id="8" name="橢圓 7">
              <a:extLst>
                <a:ext uri="{FF2B5EF4-FFF2-40B4-BE49-F238E27FC236}">
                  <a16:creationId xmlns:a16="http://schemas.microsoft.com/office/drawing/2014/main" id="{C59A8930-804A-3BF5-92A6-4F243632FE18}"/>
                </a:ext>
              </a:extLst>
            </p:cNvPr>
            <p:cNvSpPr/>
            <p:nvPr/>
          </p:nvSpPr>
          <p:spPr>
            <a:xfrm>
              <a:off x="6884677" y="4364065"/>
              <a:ext cx="325161" cy="325161"/>
            </a:xfrm>
            <a:prstGeom prst="ellipse">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786F11CA-3C71-B216-8C23-078929E05A6D}"/>
                    </a:ext>
                  </a:extLst>
                </p:cNvPr>
                <p:cNvSpPr txBox="1"/>
                <p:nvPr/>
              </p:nvSpPr>
              <p:spPr>
                <a:xfrm>
                  <a:off x="6510643" y="4613629"/>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0" name="文字方塊 39">
                  <a:extLst>
                    <a:ext uri="{FF2B5EF4-FFF2-40B4-BE49-F238E27FC236}">
                      <a16:creationId xmlns:a16="http://schemas.microsoft.com/office/drawing/2014/main" id="{786F11CA-3C71-B216-8C23-078929E05A6D}"/>
                    </a:ext>
                  </a:extLst>
                </p:cNvPr>
                <p:cNvSpPr txBox="1">
                  <a:spLocks noRot="1" noChangeAspect="1" noMove="1" noResize="1" noEditPoints="1" noAdjustHandles="1" noChangeArrowheads="1" noChangeShapeType="1" noTextEdit="1"/>
                </p:cNvSpPr>
                <p:nvPr/>
              </p:nvSpPr>
              <p:spPr>
                <a:xfrm>
                  <a:off x="6510643" y="4613629"/>
                  <a:ext cx="1939215" cy="430887"/>
                </a:xfrm>
                <a:prstGeom prst="rect">
                  <a:avLst/>
                </a:prstGeom>
                <a:blipFill>
                  <a:blip r:embed="rId4"/>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8718D012-6692-4644-7C2F-893EEE2C1D89}"/>
                  </a:ext>
                </a:extLst>
              </p:cNvPr>
              <p:cNvSpPr txBox="1"/>
              <p:nvPr/>
            </p:nvSpPr>
            <p:spPr>
              <a:xfrm>
                <a:off x="7671232" y="4842185"/>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1" name="文字方塊 40">
                <a:extLst>
                  <a:ext uri="{FF2B5EF4-FFF2-40B4-BE49-F238E27FC236}">
                    <a16:creationId xmlns:a16="http://schemas.microsoft.com/office/drawing/2014/main" id="{8718D012-6692-4644-7C2F-893EEE2C1D89}"/>
                  </a:ext>
                </a:extLst>
              </p:cNvPr>
              <p:cNvSpPr txBox="1">
                <a:spLocks noRot="1" noChangeAspect="1" noMove="1" noResize="1" noEditPoints="1" noAdjustHandles="1" noChangeArrowheads="1" noChangeShapeType="1" noTextEdit="1"/>
              </p:cNvSpPr>
              <p:nvPr/>
            </p:nvSpPr>
            <p:spPr>
              <a:xfrm>
                <a:off x="7671232" y="4842185"/>
                <a:ext cx="1939215" cy="430887"/>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72222003-5FA0-657C-9F22-4816133D7C47}"/>
                  </a:ext>
                </a:extLst>
              </p:cNvPr>
              <p:cNvSpPr txBox="1"/>
              <p:nvPr/>
            </p:nvSpPr>
            <p:spPr>
              <a:xfrm>
                <a:off x="5983128" y="3282257"/>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3" name="文字方塊 12">
                <a:extLst>
                  <a:ext uri="{FF2B5EF4-FFF2-40B4-BE49-F238E27FC236}">
                    <a16:creationId xmlns:a16="http://schemas.microsoft.com/office/drawing/2014/main" id="{72222003-5FA0-657C-9F22-4816133D7C47}"/>
                  </a:ext>
                </a:extLst>
              </p:cNvPr>
              <p:cNvSpPr txBox="1">
                <a:spLocks noRot="1" noChangeAspect="1" noMove="1" noResize="1" noEditPoints="1" noAdjustHandles="1" noChangeArrowheads="1" noChangeShapeType="1" noTextEdit="1"/>
              </p:cNvSpPr>
              <p:nvPr/>
            </p:nvSpPr>
            <p:spPr>
              <a:xfrm>
                <a:off x="5983128" y="3282257"/>
                <a:ext cx="1939215" cy="430887"/>
              </a:xfrm>
              <a:prstGeom prst="rect">
                <a:avLst/>
              </a:prstGeom>
              <a:blipFill>
                <a:blip r:embed="rId6"/>
                <a:stretch>
                  <a:fillRect/>
                </a:stretch>
              </a:blipFill>
            </p:spPr>
            <p:txBody>
              <a:bodyPr/>
              <a:lstStyle/>
              <a:p>
                <a:r>
                  <a:rPr lang="zh-TW" altLang="en-US">
                    <a:noFill/>
                  </a:rPr>
                  <a:t> </a:t>
                </a:r>
              </a:p>
            </p:txBody>
          </p:sp>
        </mc:Fallback>
      </mc:AlternateContent>
      <p:cxnSp>
        <p:nvCxnSpPr>
          <p:cNvPr id="16" name="直線單箭頭接點 15">
            <a:extLst>
              <a:ext uri="{FF2B5EF4-FFF2-40B4-BE49-F238E27FC236}">
                <a16:creationId xmlns:a16="http://schemas.microsoft.com/office/drawing/2014/main" id="{A56F4F0D-6C0B-F724-7511-074E2CE44DE9}"/>
              </a:ext>
            </a:extLst>
          </p:cNvPr>
          <p:cNvCxnSpPr>
            <a:cxnSpLocks/>
          </p:cNvCxnSpPr>
          <p:nvPr/>
        </p:nvCxnSpPr>
        <p:spPr>
          <a:xfrm flipH="1">
            <a:off x="4058590" y="2440586"/>
            <a:ext cx="3347545" cy="509927"/>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E5D9E2FB-DDFC-0004-5389-9A73DD8E1474}"/>
                  </a:ext>
                </a:extLst>
              </p:cNvPr>
              <p:cNvSpPr txBox="1"/>
              <p:nvPr/>
            </p:nvSpPr>
            <p:spPr>
              <a:xfrm>
                <a:off x="4566466" y="2707013"/>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altLang="zh-TW" sz="2800" b="1"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m:t>
                          </m:r>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7" name="文字方塊 16">
                <a:extLst>
                  <a:ext uri="{FF2B5EF4-FFF2-40B4-BE49-F238E27FC236}">
                    <a16:creationId xmlns:a16="http://schemas.microsoft.com/office/drawing/2014/main" id="{E5D9E2FB-DDFC-0004-5389-9A73DD8E1474}"/>
                  </a:ext>
                </a:extLst>
              </p:cNvPr>
              <p:cNvSpPr txBox="1">
                <a:spLocks noRot="1" noChangeAspect="1" noMove="1" noResize="1" noEditPoints="1" noAdjustHandles="1" noChangeArrowheads="1" noChangeShapeType="1" noTextEdit="1"/>
              </p:cNvSpPr>
              <p:nvPr/>
            </p:nvSpPr>
            <p:spPr>
              <a:xfrm>
                <a:off x="4566466" y="2707013"/>
                <a:ext cx="1939215" cy="430887"/>
              </a:xfrm>
              <a:prstGeom prst="rect">
                <a:avLst/>
              </a:prstGeom>
              <a:blipFill>
                <a:blip r:embed="rId7"/>
                <a:stretch>
                  <a:fillRect/>
                </a:stretch>
              </a:blipFill>
            </p:spPr>
            <p:txBody>
              <a:bodyPr/>
              <a:lstStyle/>
              <a:p>
                <a:r>
                  <a:rPr lang="zh-TW" altLang="en-US">
                    <a:noFill/>
                  </a:rPr>
                  <a:t> </a:t>
                </a:r>
              </a:p>
            </p:txBody>
          </p:sp>
        </mc:Fallback>
      </mc:AlternateContent>
      <p:sp>
        <p:nvSpPr>
          <p:cNvPr id="30" name="文字方塊 29">
            <a:extLst>
              <a:ext uri="{FF2B5EF4-FFF2-40B4-BE49-F238E27FC236}">
                <a16:creationId xmlns:a16="http://schemas.microsoft.com/office/drawing/2014/main" id="{3788E93C-C74D-CE44-C002-4DCD934AF2CB}"/>
              </a:ext>
            </a:extLst>
          </p:cNvPr>
          <p:cNvSpPr txBox="1"/>
          <p:nvPr/>
        </p:nvSpPr>
        <p:spPr>
          <a:xfrm>
            <a:off x="990600" y="2142552"/>
            <a:ext cx="2876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 </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相減</a:t>
            </a:r>
          </a:p>
        </p:txBody>
      </p:sp>
      <p:grpSp>
        <p:nvGrpSpPr>
          <p:cNvPr id="36" name="群組 35">
            <a:extLst>
              <a:ext uri="{FF2B5EF4-FFF2-40B4-BE49-F238E27FC236}">
                <a16:creationId xmlns:a16="http://schemas.microsoft.com/office/drawing/2014/main" id="{D85F3591-A0F7-5A4B-5668-2859D9F1E849}"/>
              </a:ext>
            </a:extLst>
          </p:cNvPr>
          <p:cNvGrpSpPr/>
          <p:nvPr/>
        </p:nvGrpSpPr>
        <p:grpSpPr>
          <a:xfrm>
            <a:off x="6333999" y="1864965"/>
            <a:ext cx="1939215" cy="688961"/>
            <a:chOff x="4517901" y="2143817"/>
            <a:chExt cx="1939215" cy="688961"/>
          </a:xfrm>
        </p:grpSpPr>
        <p:sp>
          <p:nvSpPr>
            <p:cNvPr id="33" name="橢圓 32">
              <a:extLst>
                <a:ext uri="{FF2B5EF4-FFF2-40B4-BE49-F238E27FC236}">
                  <a16:creationId xmlns:a16="http://schemas.microsoft.com/office/drawing/2014/main" id="{D10989BF-A922-C029-E888-424EABF98263}"/>
                </a:ext>
              </a:extLst>
            </p:cNvPr>
            <p:cNvSpPr/>
            <p:nvPr/>
          </p:nvSpPr>
          <p:spPr>
            <a:xfrm>
              <a:off x="5722060" y="2507617"/>
              <a:ext cx="325161" cy="325161"/>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A14A59A7-2142-9639-492C-72DC47739822}"/>
                    </a:ext>
                  </a:extLst>
                </p:cNvPr>
                <p:cNvSpPr txBox="1"/>
                <p:nvPr/>
              </p:nvSpPr>
              <p:spPr>
                <a:xfrm>
                  <a:off x="4517901" y="2143817"/>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4" name="文字方塊 33">
                  <a:extLst>
                    <a:ext uri="{FF2B5EF4-FFF2-40B4-BE49-F238E27FC236}">
                      <a16:creationId xmlns:a16="http://schemas.microsoft.com/office/drawing/2014/main" id="{A14A59A7-2142-9639-492C-72DC47739822}"/>
                    </a:ext>
                  </a:extLst>
                </p:cNvPr>
                <p:cNvSpPr txBox="1">
                  <a:spLocks noRot="1" noChangeAspect="1" noMove="1" noResize="1" noEditPoints="1" noAdjustHandles="1" noChangeArrowheads="1" noChangeShapeType="1" noTextEdit="1"/>
                </p:cNvSpPr>
                <p:nvPr/>
              </p:nvSpPr>
              <p:spPr>
                <a:xfrm>
                  <a:off x="4517901" y="2143817"/>
                  <a:ext cx="1939215" cy="430887"/>
                </a:xfrm>
                <a:prstGeom prst="rect">
                  <a:avLst/>
                </a:prstGeom>
                <a:blipFill>
                  <a:blip r:embed="rId8"/>
                  <a:stretch>
                    <a:fillRect/>
                  </a:stretch>
                </a:blipFill>
              </p:spPr>
              <p:txBody>
                <a:bodyPr/>
                <a:lstStyle/>
                <a:p>
                  <a:r>
                    <a:rPr lang="zh-TW" altLang="en-US">
                      <a:noFill/>
                    </a:rPr>
                    <a:t> </a:t>
                  </a:r>
                </a:p>
              </p:txBody>
            </p:sp>
          </mc:Fallback>
        </mc:AlternateContent>
      </p:grpSp>
      <p:cxnSp>
        <p:nvCxnSpPr>
          <p:cNvPr id="6" name="直線單箭頭接點 5">
            <a:extLst>
              <a:ext uri="{FF2B5EF4-FFF2-40B4-BE49-F238E27FC236}">
                <a16:creationId xmlns:a16="http://schemas.microsoft.com/office/drawing/2014/main" id="{5A51E55C-F6C0-A8DC-DC1B-31252AE5DC5B}"/>
              </a:ext>
            </a:extLst>
          </p:cNvPr>
          <p:cNvCxnSpPr>
            <a:cxnSpLocks/>
          </p:cNvCxnSpPr>
          <p:nvPr/>
        </p:nvCxnSpPr>
        <p:spPr>
          <a:xfrm flipH="1">
            <a:off x="2952757" y="5243945"/>
            <a:ext cx="3143243" cy="52631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C6DB66A5-E914-713A-31A9-39ADC9E48743}"/>
                  </a:ext>
                </a:extLst>
              </p:cNvPr>
              <p:cNvSpPr txBox="1"/>
              <p:nvPr/>
            </p:nvSpPr>
            <p:spPr>
              <a:xfrm>
                <a:off x="3596859" y="5022845"/>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7" name="文字方塊 6">
                <a:extLst>
                  <a:ext uri="{FF2B5EF4-FFF2-40B4-BE49-F238E27FC236}">
                    <a16:creationId xmlns:a16="http://schemas.microsoft.com/office/drawing/2014/main" id="{C6DB66A5-E914-713A-31A9-39ADC9E48743}"/>
                  </a:ext>
                </a:extLst>
              </p:cNvPr>
              <p:cNvSpPr txBox="1">
                <a:spLocks noRot="1" noChangeAspect="1" noMove="1" noResize="1" noEditPoints="1" noAdjustHandles="1" noChangeArrowheads="1" noChangeShapeType="1" noTextEdit="1"/>
              </p:cNvSpPr>
              <p:nvPr/>
            </p:nvSpPr>
            <p:spPr>
              <a:xfrm>
                <a:off x="3596859" y="5022845"/>
                <a:ext cx="1939215" cy="430887"/>
              </a:xfrm>
              <a:prstGeom prst="rect">
                <a:avLst/>
              </a:prstGeom>
              <a:blipFill>
                <a:blip r:embed="rId9"/>
                <a:stretch>
                  <a:fillRect/>
                </a:stretch>
              </a:blipFill>
            </p:spPr>
            <p:txBody>
              <a:bodyPr/>
              <a:lstStyle/>
              <a:p>
                <a:r>
                  <a:rPr lang="zh-TW" altLang="en-US">
                    <a:noFill/>
                  </a:rPr>
                  <a:t> </a:t>
                </a:r>
              </a:p>
            </p:txBody>
          </p:sp>
        </mc:Fallback>
      </mc:AlternateContent>
      <p:sp>
        <p:nvSpPr>
          <p:cNvPr id="10" name="橢圓 9">
            <a:extLst>
              <a:ext uri="{FF2B5EF4-FFF2-40B4-BE49-F238E27FC236}">
                <a16:creationId xmlns:a16="http://schemas.microsoft.com/office/drawing/2014/main" id="{10236206-3C1C-B661-938C-231EAB4D439E}"/>
              </a:ext>
            </a:extLst>
          </p:cNvPr>
          <p:cNvSpPr/>
          <p:nvPr/>
        </p:nvSpPr>
        <p:spPr>
          <a:xfrm>
            <a:off x="2549445" y="5645775"/>
            <a:ext cx="325161" cy="325161"/>
          </a:xfrm>
          <a:prstGeom prst="ellipse">
            <a:avLst/>
          </a:prstGeom>
          <a:solidFill>
            <a:schemeClr val="accent4">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7D2DE4CF-8321-E25E-8615-F9A20C38F2C5}"/>
              </a:ext>
            </a:extLst>
          </p:cNvPr>
          <p:cNvSpPr txBox="1"/>
          <p:nvPr/>
        </p:nvSpPr>
        <p:spPr>
          <a:xfrm>
            <a:off x="1484086" y="3691318"/>
            <a:ext cx="3674431"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應用：</a:t>
            </a:r>
            <a:endParaRPr lang="en-US" altLang="zh-TW" sz="2400" dirty="0">
              <a:latin typeface="微軟正黑體" panose="020B0604030504040204" pitchFamily="34" charset="-120"/>
              <a:ea typeface="微軟正黑體" panose="020B0604030504040204" pitchFamily="34" charset="-120"/>
            </a:endParaRPr>
          </a:p>
          <a:p>
            <a:r>
              <a:rPr lang="en-US" altLang="zh-TW" sz="2400" dirty="0">
                <a:latin typeface="微軟正黑體" panose="020B0604030504040204" pitchFamily="34" charset="-120"/>
                <a:ea typeface="微軟正黑體" panose="020B0604030504040204" pitchFamily="34" charset="-120"/>
              </a:rPr>
              <a:t>Machine Unlearning</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547827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P spid="7" grpId="0"/>
      <p:bldP spid="10" grpId="0" animBg="1"/>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B08E8-3A50-D1B8-D884-3E6147F1A7B7}"/>
            </a:ext>
          </a:extLst>
        </p:cNvPr>
        <p:cNvGrpSpPr/>
        <p:nvPr/>
      </p:nvGrpSpPr>
      <p:grpSpPr>
        <a:xfrm>
          <a:off x="0" y="0"/>
          <a:ext cx="0" cy="0"/>
          <a:chOff x="0" y="0"/>
          <a:chExt cx="0" cy="0"/>
        </a:xfrm>
      </p:grpSpPr>
      <p:grpSp>
        <p:nvGrpSpPr>
          <p:cNvPr id="25" name="群組 24">
            <a:extLst>
              <a:ext uri="{FF2B5EF4-FFF2-40B4-BE49-F238E27FC236}">
                <a16:creationId xmlns:a16="http://schemas.microsoft.com/office/drawing/2014/main" id="{346914AF-5F2D-ED3E-904D-3ED400787715}"/>
              </a:ext>
            </a:extLst>
          </p:cNvPr>
          <p:cNvGrpSpPr/>
          <p:nvPr/>
        </p:nvGrpSpPr>
        <p:grpSpPr>
          <a:xfrm>
            <a:off x="3349576" y="2267835"/>
            <a:ext cx="2031532" cy="1584486"/>
            <a:chOff x="3080657" y="2017548"/>
            <a:chExt cx="2031532" cy="1584486"/>
          </a:xfrm>
        </p:grpSpPr>
        <p:grpSp>
          <p:nvGrpSpPr>
            <p:cNvPr id="23" name="群組 22">
              <a:extLst>
                <a:ext uri="{FF2B5EF4-FFF2-40B4-BE49-F238E27FC236}">
                  <a16:creationId xmlns:a16="http://schemas.microsoft.com/office/drawing/2014/main" id="{3AF64385-7FE4-B4C4-9459-9D59200AFDF4}"/>
                </a:ext>
              </a:extLst>
            </p:cNvPr>
            <p:cNvGrpSpPr/>
            <p:nvPr/>
          </p:nvGrpSpPr>
          <p:grpSpPr>
            <a:xfrm>
              <a:off x="3672055" y="2202214"/>
              <a:ext cx="1440134" cy="1399820"/>
              <a:chOff x="3466725" y="2061959"/>
              <a:chExt cx="1440134" cy="1399820"/>
            </a:xfrm>
          </p:grpSpPr>
          <p:pic>
            <p:nvPicPr>
              <p:cNvPr id="5" name="圖片 4">
                <a:extLst>
                  <a:ext uri="{FF2B5EF4-FFF2-40B4-BE49-F238E27FC236}">
                    <a16:creationId xmlns:a16="http://schemas.microsoft.com/office/drawing/2014/main" id="{D0ED43FD-DB10-66ED-72C1-BD2C59097903}"/>
                  </a:ext>
                </a:extLst>
              </p:cNvPr>
              <p:cNvPicPr>
                <a:picLocks noChangeAspect="1"/>
              </p:cNvPicPr>
              <p:nvPr/>
            </p:nvPicPr>
            <p:blipFill>
              <a:blip r:embed="rId3"/>
              <a:stretch>
                <a:fillRect/>
              </a:stretch>
            </p:blipFill>
            <p:spPr>
              <a:xfrm>
                <a:off x="3466725" y="2061959"/>
                <a:ext cx="840899" cy="1399820"/>
              </a:xfrm>
              <a:prstGeom prst="rect">
                <a:avLst/>
              </a:prstGeom>
            </p:spPr>
          </p:pic>
          <p:pic>
            <p:nvPicPr>
              <p:cNvPr id="6" name="Picture 4">
                <a:extLst>
                  <a:ext uri="{FF2B5EF4-FFF2-40B4-BE49-F238E27FC236}">
                    <a16:creationId xmlns:a16="http://schemas.microsoft.com/office/drawing/2014/main" id="{04784BEE-9459-113E-B58A-44E659821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5960" y="2319395"/>
                <a:ext cx="840899" cy="84089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文字方塊 23">
              <a:extLst>
                <a:ext uri="{FF2B5EF4-FFF2-40B4-BE49-F238E27FC236}">
                  <a16:creationId xmlns:a16="http://schemas.microsoft.com/office/drawing/2014/main" id="{A76AACD7-2CE7-B44A-E2FA-4966B9DAEC7E}"/>
                </a:ext>
              </a:extLst>
            </p:cNvPr>
            <p:cNvSpPr txBox="1"/>
            <p:nvPr/>
          </p:nvSpPr>
          <p:spPr>
            <a:xfrm>
              <a:off x="3080657" y="2017548"/>
              <a:ext cx="20236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TAIDE-LX</a:t>
              </a:r>
            </a:p>
          </p:txBody>
        </p:sp>
      </p:grpSp>
      <p:pic>
        <p:nvPicPr>
          <p:cNvPr id="18" name="圖片 17" descr="一張含有 卡通, 美工圖案, 動物玩偶, 圖解 的圖片&#10;&#10;AI 產生的內容可能不正確。">
            <a:extLst>
              <a:ext uri="{FF2B5EF4-FFF2-40B4-BE49-F238E27FC236}">
                <a16:creationId xmlns:a16="http://schemas.microsoft.com/office/drawing/2014/main" id="{02038459-BD91-DC38-4C30-248A3203DD53}"/>
              </a:ext>
            </a:extLst>
          </p:cNvPr>
          <p:cNvPicPr>
            <a:picLocks noChangeAspect="1"/>
          </p:cNvPicPr>
          <p:nvPr/>
        </p:nvPicPr>
        <p:blipFill>
          <a:blip r:embed="rId5"/>
          <a:stretch>
            <a:fillRect/>
          </a:stretch>
        </p:blipFill>
        <p:spPr>
          <a:xfrm>
            <a:off x="2657302" y="710472"/>
            <a:ext cx="1280701" cy="1280701"/>
          </a:xfrm>
          <a:prstGeom prst="rect">
            <a:avLst/>
          </a:prstGeom>
        </p:spPr>
      </p:pic>
      <p:pic>
        <p:nvPicPr>
          <p:cNvPr id="2053" name="Picture 4" descr="未提供相片說明。">
            <a:extLst>
              <a:ext uri="{FF2B5EF4-FFF2-40B4-BE49-F238E27FC236}">
                <a16:creationId xmlns:a16="http://schemas.microsoft.com/office/drawing/2014/main" id="{B4E5386E-DFA7-AC3B-A763-EE1077C24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19" y="-151464"/>
            <a:ext cx="1368327" cy="2148736"/>
          </a:xfrm>
          <a:prstGeom prst="rect">
            <a:avLst/>
          </a:prstGeom>
          <a:noFill/>
          <a:extLst>
            <a:ext uri="{909E8E84-426E-40DD-AFC4-6F175D3DCCD1}">
              <a14:hiddenFill xmlns:a14="http://schemas.microsoft.com/office/drawing/2010/main">
                <a:solidFill>
                  <a:srgbClr val="FFFFFF"/>
                </a:solidFill>
              </a14:hiddenFill>
            </a:ext>
          </a:extLst>
        </p:spPr>
      </p:pic>
      <p:sp>
        <p:nvSpPr>
          <p:cNvPr id="26" name="文字方塊 25">
            <a:extLst>
              <a:ext uri="{FF2B5EF4-FFF2-40B4-BE49-F238E27FC236}">
                <a16:creationId xmlns:a16="http://schemas.microsoft.com/office/drawing/2014/main" id="{0EDBB41A-EC30-7172-F767-33768A767B02}"/>
              </a:ext>
            </a:extLst>
          </p:cNvPr>
          <p:cNvSpPr txBox="1"/>
          <p:nvPr/>
        </p:nvSpPr>
        <p:spPr>
          <a:xfrm>
            <a:off x="1198031" y="130099"/>
            <a:ext cx="126586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https://aqweteddy.medium.com/</a:t>
            </a: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台灣化</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r>
              <a:rPr kumimoji="0" lang="en-US" altLang="zh-TW" sz="18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llm</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的實踐經驗分享</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-3-chat-vector-</a:t>
            </a: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神奇的</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r>
              <a:rPr kumimoji="0" lang="en-US" altLang="zh-TW" sz="1800" b="0" i="0" u="none" strike="noStrike" kern="1200" cap="none" spc="0" normalizeH="0" baseline="0" noProof="0" dirty="0" err="1">
                <a:ln>
                  <a:noFill/>
                </a:ln>
                <a:solidFill>
                  <a:prstClr val="black"/>
                </a:solidFill>
                <a:effectLst/>
                <a:uLnTx/>
                <a:uFillTx/>
                <a:latin typeface="Aptos" panose="02110004020202020204"/>
                <a:ea typeface="新細明體" panose="02020500000000000000" pitchFamily="18" charset="-120"/>
                <a:cs typeface="+mn-cs"/>
              </a:rPr>
              <a:t>llm</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a:t>
            </a: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積木</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-be5aadd5c1c0</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052" name="文字方塊 2051">
            <a:extLst>
              <a:ext uri="{FF2B5EF4-FFF2-40B4-BE49-F238E27FC236}">
                <a16:creationId xmlns:a16="http://schemas.microsoft.com/office/drawing/2014/main" id="{637F00A9-7A0F-6F55-F2D2-B388784D386B}"/>
              </a:ext>
            </a:extLst>
          </p:cNvPr>
          <p:cNvSpPr txBox="1"/>
          <p:nvPr/>
        </p:nvSpPr>
        <p:spPr>
          <a:xfrm>
            <a:off x="147991" y="1905827"/>
            <a:ext cx="14818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Pin-Zu Li</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nvGrpSpPr>
          <p:cNvPr id="14" name="群組 13">
            <a:extLst>
              <a:ext uri="{FF2B5EF4-FFF2-40B4-BE49-F238E27FC236}">
                <a16:creationId xmlns:a16="http://schemas.microsoft.com/office/drawing/2014/main" id="{021F2F3B-EADA-D76E-76DE-02FC0149300E}"/>
              </a:ext>
            </a:extLst>
          </p:cNvPr>
          <p:cNvGrpSpPr/>
          <p:nvPr/>
        </p:nvGrpSpPr>
        <p:grpSpPr>
          <a:xfrm>
            <a:off x="5642368" y="696209"/>
            <a:ext cx="1858909" cy="1806872"/>
            <a:chOff x="738376" y="2145138"/>
            <a:chExt cx="1440134" cy="1399820"/>
          </a:xfrm>
        </p:grpSpPr>
        <p:pic>
          <p:nvPicPr>
            <p:cNvPr id="2" name="圖片 1">
              <a:extLst>
                <a:ext uri="{FF2B5EF4-FFF2-40B4-BE49-F238E27FC236}">
                  <a16:creationId xmlns:a16="http://schemas.microsoft.com/office/drawing/2014/main" id="{EAC241F7-999A-A74A-93D3-10BC93F47B25}"/>
                </a:ext>
              </a:extLst>
            </p:cNvPr>
            <p:cNvPicPr>
              <a:picLocks noChangeAspect="1"/>
            </p:cNvPicPr>
            <p:nvPr/>
          </p:nvPicPr>
          <p:blipFill>
            <a:blip r:embed="rId3"/>
            <a:stretch>
              <a:fillRect/>
            </a:stretch>
          </p:blipFill>
          <p:spPr>
            <a:xfrm>
              <a:off x="738376" y="2145138"/>
              <a:ext cx="840899" cy="1399820"/>
            </a:xfrm>
            <a:prstGeom prst="rect">
              <a:avLst/>
            </a:prstGeom>
          </p:spPr>
        </p:pic>
        <p:pic>
          <p:nvPicPr>
            <p:cNvPr id="3" name="Picture 4">
              <a:extLst>
                <a:ext uri="{FF2B5EF4-FFF2-40B4-BE49-F238E27FC236}">
                  <a16:creationId xmlns:a16="http://schemas.microsoft.com/office/drawing/2014/main" id="{9C7CE759-F5B2-5756-49B0-52E26D58DF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7611" y="2402574"/>
              <a:ext cx="840899" cy="84089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圖片 8" descr="一張含有 寫生, 圖畫, 圖解, 卡通 的圖片&#10;&#10;AI 產生的內容可能不正確。">
            <a:extLst>
              <a:ext uri="{FF2B5EF4-FFF2-40B4-BE49-F238E27FC236}">
                <a16:creationId xmlns:a16="http://schemas.microsoft.com/office/drawing/2014/main" id="{44EF0A91-709C-59B1-5F19-43ABDF2414E3}"/>
              </a:ext>
            </a:extLst>
          </p:cNvPr>
          <p:cNvPicPr>
            <a:picLocks noChangeAspect="1"/>
          </p:cNvPicPr>
          <p:nvPr/>
        </p:nvPicPr>
        <p:blipFill>
          <a:blip r:embed="rId7"/>
          <a:stretch>
            <a:fillRect/>
          </a:stretch>
        </p:blipFill>
        <p:spPr>
          <a:xfrm>
            <a:off x="5464851" y="2937130"/>
            <a:ext cx="1806871" cy="1806871"/>
          </a:xfrm>
          <a:prstGeom prst="rect">
            <a:avLst/>
          </a:prstGeom>
        </p:spPr>
      </p:pic>
      <p:sp>
        <p:nvSpPr>
          <p:cNvPr id="13" name="文字方塊 12">
            <a:extLst>
              <a:ext uri="{FF2B5EF4-FFF2-40B4-BE49-F238E27FC236}">
                <a16:creationId xmlns:a16="http://schemas.microsoft.com/office/drawing/2014/main" id="{50E554E5-0092-F1F9-D2BC-54635CB87B72}"/>
              </a:ext>
            </a:extLst>
          </p:cNvPr>
          <p:cNvSpPr txBox="1"/>
          <p:nvPr/>
        </p:nvSpPr>
        <p:spPr>
          <a:xfrm>
            <a:off x="6783296" y="1870436"/>
            <a:ext cx="513968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我必須先澄清</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「黑鬼」</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(Nigger)</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是一個具有種族歧視和污辱性的詞彙</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在歷史上被用來貶低和壓迫非洲裔美國人。作為一名</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AI</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助理</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我並不鼓勵或使用有害的歧視性言詞。 </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20" name="文字方塊 19">
            <a:extLst>
              <a:ext uri="{FF2B5EF4-FFF2-40B4-BE49-F238E27FC236}">
                <a16:creationId xmlns:a16="http://schemas.microsoft.com/office/drawing/2014/main" id="{4D858BF2-2C93-0507-C70F-C3BE85D07FD0}"/>
              </a:ext>
            </a:extLst>
          </p:cNvPr>
          <p:cNvSpPr txBox="1"/>
          <p:nvPr/>
        </p:nvSpPr>
        <p:spPr>
          <a:xfrm>
            <a:off x="6730522" y="4027604"/>
            <a:ext cx="5245235"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「黑鬼」</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(Black Ghost)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是日本動漫和遊戲作品中一個常見的角色形象 </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 </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以下是幾部有黑鬼角色的著名日本動漫和遊戲作品</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 </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火影忍者</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》(Naruto): </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黑鬼是</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火影忍者</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中一個神秘的組織</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 …</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 </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聖劍傳說 </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2》(Legend of Mana): </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在</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聖劍傳說 </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2》</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中</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黑鬼是遊戲世界中一種神秘的生物</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 …</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鬼滅之刃</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》(Demon Slayer): </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在</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鬼滅之刃</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中</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r>
              <a:rPr kumimoji="0" lang="zh-TW" altLang="en-US"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黑鬼是鬼的變種 </a:t>
            </a:r>
            <a:r>
              <a:rPr kumimoji="0" lang="en-US" altLang="zh-TW" sz="1800" b="0" i="0" u="none" strike="noStrike" kern="1200" cap="none" spc="0" normalizeH="0" baseline="0" noProof="0" dirty="0">
                <a:ln>
                  <a:noFill/>
                </a:ln>
                <a:solidFill>
                  <a:srgbClr val="242424"/>
                </a:solidFill>
                <a:effectLst/>
                <a:uLnTx/>
                <a:uFillTx/>
                <a:latin typeface="source-code-pro"/>
                <a:ea typeface="新細明體" panose="02020500000000000000" pitchFamily="18" charset="-120"/>
                <a:cs typeface="+mn-cs"/>
              </a:rPr>
              <a:t>…</a:t>
            </a:r>
            <a:endPar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pic>
        <p:nvPicPr>
          <p:cNvPr id="4" name="圖片 3" descr="一張含有 寫生, 圖畫, 圖解, 卡通 的圖片&#10;&#10;AI 產生的內容可能不正確。">
            <a:extLst>
              <a:ext uri="{FF2B5EF4-FFF2-40B4-BE49-F238E27FC236}">
                <a16:creationId xmlns:a16="http://schemas.microsoft.com/office/drawing/2014/main" id="{A96AF818-9A33-B771-ACF4-A44A9A9367F2}"/>
              </a:ext>
            </a:extLst>
          </p:cNvPr>
          <p:cNvPicPr>
            <a:picLocks noChangeAspect="1"/>
          </p:cNvPicPr>
          <p:nvPr/>
        </p:nvPicPr>
        <p:blipFill>
          <a:blip r:embed="rId7"/>
          <a:stretch>
            <a:fillRect/>
          </a:stretch>
        </p:blipFill>
        <p:spPr>
          <a:xfrm>
            <a:off x="3246795" y="5024307"/>
            <a:ext cx="1476530" cy="1476530"/>
          </a:xfrm>
          <a:prstGeom prst="rect">
            <a:avLst/>
          </a:prstGeom>
        </p:spPr>
      </p:pic>
      <p:sp>
        <p:nvSpPr>
          <p:cNvPr id="7" name="橢圓 6">
            <a:extLst>
              <a:ext uri="{FF2B5EF4-FFF2-40B4-BE49-F238E27FC236}">
                <a16:creationId xmlns:a16="http://schemas.microsoft.com/office/drawing/2014/main" id="{32A40831-94BE-2B7F-13A8-6570843F4A7B}"/>
              </a:ext>
            </a:extLst>
          </p:cNvPr>
          <p:cNvSpPr/>
          <p:nvPr/>
        </p:nvSpPr>
        <p:spPr>
          <a:xfrm rot="3112037">
            <a:off x="1805514" y="2390283"/>
            <a:ext cx="325161" cy="32516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cxnSp>
        <p:nvCxnSpPr>
          <p:cNvPr id="8" name="直線單箭頭接點 7">
            <a:extLst>
              <a:ext uri="{FF2B5EF4-FFF2-40B4-BE49-F238E27FC236}">
                <a16:creationId xmlns:a16="http://schemas.microsoft.com/office/drawing/2014/main" id="{FCBB1DE7-803E-13D3-7701-38EF626D58EA}"/>
              </a:ext>
            </a:extLst>
          </p:cNvPr>
          <p:cNvCxnSpPr>
            <a:cxnSpLocks/>
          </p:cNvCxnSpPr>
          <p:nvPr/>
        </p:nvCxnSpPr>
        <p:spPr>
          <a:xfrm flipV="1">
            <a:off x="2058503" y="1230276"/>
            <a:ext cx="371139" cy="109940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直線單箭頭接點 9">
            <a:extLst>
              <a:ext uri="{FF2B5EF4-FFF2-40B4-BE49-F238E27FC236}">
                <a16:creationId xmlns:a16="http://schemas.microsoft.com/office/drawing/2014/main" id="{39C828D9-3334-B483-800A-1CF614BD9454}"/>
              </a:ext>
            </a:extLst>
          </p:cNvPr>
          <p:cNvCxnSpPr>
            <a:cxnSpLocks/>
          </p:cNvCxnSpPr>
          <p:nvPr/>
        </p:nvCxnSpPr>
        <p:spPr>
          <a:xfrm>
            <a:off x="2137096" y="2733694"/>
            <a:ext cx="1440928" cy="98127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橢圓 10">
            <a:extLst>
              <a:ext uri="{FF2B5EF4-FFF2-40B4-BE49-F238E27FC236}">
                <a16:creationId xmlns:a16="http://schemas.microsoft.com/office/drawing/2014/main" id="{7D8A98E7-499E-C0A9-AD8C-2AD4AC90A60F}"/>
              </a:ext>
            </a:extLst>
          </p:cNvPr>
          <p:cNvSpPr/>
          <p:nvPr/>
        </p:nvSpPr>
        <p:spPr>
          <a:xfrm rot="3112037">
            <a:off x="3603813" y="3628332"/>
            <a:ext cx="325161" cy="325161"/>
          </a:xfrm>
          <a:prstGeom prst="ellipse">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12" name="橢圓 11">
            <a:extLst>
              <a:ext uri="{FF2B5EF4-FFF2-40B4-BE49-F238E27FC236}">
                <a16:creationId xmlns:a16="http://schemas.microsoft.com/office/drawing/2014/main" id="{7A3B7C28-AD15-AEF9-07E2-C3EE8BACC6C7}"/>
              </a:ext>
            </a:extLst>
          </p:cNvPr>
          <p:cNvSpPr/>
          <p:nvPr/>
        </p:nvSpPr>
        <p:spPr>
          <a:xfrm rot="3112037">
            <a:off x="2348819" y="763473"/>
            <a:ext cx="325161" cy="325161"/>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cxnSp>
        <p:nvCxnSpPr>
          <p:cNvPr id="15" name="直線單箭頭接點 14">
            <a:extLst>
              <a:ext uri="{FF2B5EF4-FFF2-40B4-BE49-F238E27FC236}">
                <a16:creationId xmlns:a16="http://schemas.microsoft.com/office/drawing/2014/main" id="{6BC78A1D-5F08-9C98-00F5-841E47A96826}"/>
              </a:ext>
            </a:extLst>
          </p:cNvPr>
          <p:cNvCxnSpPr>
            <a:cxnSpLocks/>
          </p:cNvCxnSpPr>
          <p:nvPr/>
        </p:nvCxnSpPr>
        <p:spPr>
          <a:xfrm flipH="1">
            <a:off x="1442366" y="2820508"/>
            <a:ext cx="426270" cy="1351337"/>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 name="橢圓 15">
            <a:extLst>
              <a:ext uri="{FF2B5EF4-FFF2-40B4-BE49-F238E27FC236}">
                <a16:creationId xmlns:a16="http://schemas.microsoft.com/office/drawing/2014/main" id="{8D330239-5012-F2AD-C40E-331FD5C113DC}"/>
              </a:ext>
            </a:extLst>
          </p:cNvPr>
          <p:cNvSpPr/>
          <p:nvPr/>
        </p:nvSpPr>
        <p:spPr>
          <a:xfrm rot="3112037">
            <a:off x="2984204" y="5348123"/>
            <a:ext cx="325161" cy="325161"/>
          </a:xfrm>
          <a:prstGeom prst="ellipse">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17" name="橢圓 16">
            <a:extLst>
              <a:ext uri="{FF2B5EF4-FFF2-40B4-BE49-F238E27FC236}">
                <a16:creationId xmlns:a16="http://schemas.microsoft.com/office/drawing/2014/main" id="{7C66AA37-3B40-8B0C-5C62-B49D2BA2A026}"/>
              </a:ext>
            </a:extLst>
          </p:cNvPr>
          <p:cNvSpPr/>
          <p:nvPr/>
        </p:nvSpPr>
        <p:spPr>
          <a:xfrm rot="3112037">
            <a:off x="1239600" y="4200321"/>
            <a:ext cx="325161" cy="325161"/>
          </a:xfrm>
          <a:prstGeom prst="ellipse">
            <a:avLst/>
          </a:prstGeom>
          <a:solidFill>
            <a:schemeClr val="accent2">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pic>
        <p:nvPicPr>
          <p:cNvPr id="19" name="圖片 18" descr="一張含有 美工圖案, 圖畫, 兔子, 卡通 的圖片&#10;&#10;AI 產生的內容可能不正確。">
            <a:extLst>
              <a:ext uri="{FF2B5EF4-FFF2-40B4-BE49-F238E27FC236}">
                <a16:creationId xmlns:a16="http://schemas.microsoft.com/office/drawing/2014/main" id="{77C748B0-3AE2-F222-FA28-8151D693BADD}"/>
              </a:ext>
            </a:extLst>
          </p:cNvPr>
          <p:cNvPicPr>
            <a:picLocks noChangeAspect="1"/>
          </p:cNvPicPr>
          <p:nvPr/>
        </p:nvPicPr>
        <p:blipFill>
          <a:blip r:embed="rId8"/>
          <a:stretch>
            <a:fillRect/>
          </a:stretch>
        </p:blipFill>
        <p:spPr>
          <a:xfrm>
            <a:off x="579863" y="4582842"/>
            <a:ext cx="1095338" cy="1095338"/>
          </a:xfrm>
          <a:prstGeom prst="rect">
            <a:avLst/>
          </a:prstGeom>
        </p:spPr>
      </p:pic>
      <p:cxnSp>
        <p:nvCxnSpPr>
          <p:cNvPr id="21" name="直線單箭頭接點 20">
            <a:extLst>
              <a:ext uri="{FF2B5EF4-FFF2-40B4-BE49-F238E27FC236}">
                <a16:creationId xmlns:a16="http://schemas.microsoft.com/office/drawing/2014/main" id="{7F2B899D-8E40-4DA5-14A9-D540876D163E}"/>
              </a:ext>
            </a:extLst>
          </p:cNvPr>
          <p:cNvCxnSpPr>
            <a:cxnSpLocks/>
          </p:cNvCxnSpPr>
          <p:nvPr/>
        </p:nvCxnSpPr>
        <p:spPr>
          <a:xfrm flipH="1">
            <a:off x="3202049" y="3999969"/>
            <a:ext cx="426270" cy="1351337"/>
          </a:xfrm>
          <a:prstGeom prst="straightConnector1">
            <a:avLst/>
          </a:prstGeom>
          <a:ln w="381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22" name="Picture 2">
            <a:extLst>
              <a:ext uri="{FF2B5EF4-FFF2-40B4-BE49-F238E27FC236}">
                <a16:creationId xmlns:a16="http://schemas.microsoft.com/office/drawing/2014/main" id="{748F597F-39B8-42B1-132A-D603F4D44F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0270" y="1401053"/>
            <a:ext cx="719689" cy="719689"/>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26">
            <a:extLst>
              <a:ext uri="{FF2B5EF4-FFF2-40B4-BE49-F238E27FC236}">
                <a16:creationId xmlns:a16="http://schemas.microsoft.com/office/drawing/2014/main" id="{A26B80A3-F296-7FFB-4D53-745086198F5F}"/>
              </a:ext>
            </a:extLst>
          </p:cNvPr>
          <p:cNvSpPr/>
          <p:nvPr/>
        </p:nvSpPr>
        <p:spPr>
          <a:xfrm>
            <a:off x="6415854" y="4940780"/>
            <a:ext cx="6568626" cy="2157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707B8E5F-1AD6-3B82-3384-E9B253A99A7C}"/>
              </a:ext>
            </a:extLst>
          </p:cNvPr>
          <p:cNvSpPr txBox="1"/>
          <p:nvPr/>
        </p:nvSpPr>
        <p:spPr>
          <a:xfrm>
            <a:off x="629640" y="2418907"/>
            <a:ext cx="11783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err="1">
                <a:ln>
                  <a:noFill/>
                </a:ln>
                <a:solidFill>
                  <a:prstClr val="black"/>
                </a:solidFill>
                <a:effectLst/>
                <a:uLnTx/>
                <a:uFillTx/>
                <a:latin typeface="Aptos" panose="02110004020202020204"/>
                <a:ea typeface="微軟正黑體" panose="020B0604030504040204" pitchFamily="34" charset="-120"/>
                <a:cs typeface="+mn-cs"/>
              </a:rPr>
              <a:t>LLaMA</a:t>
            </a:r>
            <a:r>
              <a:rPr kumimoji="0" lang="en-US" altLang="zh-TW" sz="1800" b="0" i="0" u="none" strike="noStrike" kern="1200" cap="none" spc="0" normalizeH="0" baseline="0" noProof="0" dirty="0">
                <a:ln>
                  <a:noFill/>
                </a:ln>
                <a:solidFill>
                  <a:prstClr val="black"/>
                </a:solidFill>
                <a:effectLst/>
                <a:uLnTx/>
                <a:uFillTx/>
                <a:latin typeface="Aptos" panose="02110004020202020204"/>
                <a:ea typeface="微軟正黑體" panose="020B0604030504040204" pitchFamily="34" charset="-120"/>
                <a:cs typeface="+mn-cs"/>
              </a:rPr>
              <a:t>-2-base</a:t>
            </a:r>
          </a:p>
        </p:txBody>
      </p:sp>
    </p:spTree>
    <p:extLst>
      <p:ext uri="{BB962C8B-B14F-4D97-AF65-F5344CB8AC3E}">
        <p14:creationId xmlns:p14="http://schemas.microsoft.com/office/powerpoint/2010/main" val="22419460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11" grpId="0" animBg="1"/>
      <p:bldP spid="12" grpId="0" animBg="1"/>
      <p:bldP spid="16" grpId="0" animBg="1"/>
      <p:bldP spid="17" grpId="0" animBg="1"/>
      <p:bldP spid="2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FBA8E-AA4A-750C-9FDE-239370B9BABD}"/>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E22CB5BF-6F79-AC72-D391-E446467A134E}"/>
              </a:ext>
            </a:extLst>
          </p:cNvPr>
          <p:cNvSpPr>
            <a:spLocks noGrp="1"/>
          </p:cNvSpPr>
          <p:nvPr>
            <p:ph type="title"/>
          </p:nvPr>
        </p:nvSpPr>
        <p:spPr/>
        <p:txBody>
          <a:bodyPr/>
          <a:lstStyle/>
          <a:p>
            <a:r>
              <a:rPr lang="en-US" altLang="zh-TW" dirty="0"/>
              <a:t>Task Vector has been shown to be helpful.</a:t>
            </a:r>
          </a:p>
        </p:txBody>
      </p:sp>
      <p:sp>
        <p:nvSpPr>
          <p:cNvPr id="5" name="文字方塊 4">
            <a:extLst>
              <a:ext uri="{FF2B5EF4-FFF2-40B4-BE49-F238E27FC236}">
                <a16:creationId xmlns:a16="http://schemas.microsoft.com/office/drawing/2014/main" id="{B5B9B98A-C494-99CA-DE0B-2B39AE47BC6F}"/>
              </a:ext>
            </a:extLst>
          </p:cNvPr>
          <p:cNvSpPr txBox="1"/>
          <p:nvPr/>
        </p:nvSpPr>
        <p:spPr>
          <a:xfrm>
            <a:off x="8141677" y="1350899"/>
            <a:ext cx="37645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https://arxiv.org/abs/2212.04089</a:t>
            </a:r>
          </a:p>
        </p:txBody>
      </p:sp>
      <p:sp>
        <p:nvSpPr>
          <p:cNvPr id="9" name="橢圓 8">
            <a:extLst>
              <a:ext uri="{FF2B5EF4-FFF2-40B4-BE49-F238E27FC236}">
                <a16:creationId xmlns:a16="http://schemas.microsoft.com/office/drawing/2014/main" id="{F32C1AA1-47E8-23BD-6A1E-6CE740353AA6}"/>
              </a:ext>
            </a:extLst>
          </p:cNvPr>
          <p:cNvSpPr/>
          <p:nvPr/>
        </p:nvSpPr>
        <p:spPr>
          <a:xfrm>
            <a:off x="6947073" y="5740316"/>
            <a:ext cx="325161" cy="325161"/>
          </a:xfrm>
          <a:prstGeom prst="ellipse">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grpSp>
        <p:nvGrpSpPr>
          <p:cNvPr id="31" name="群組 30">
            <a:extLst>
              <a:ext uri="{FF2B5EF4-FFF2-40B4-BE49-F238E27FC236}">
                <a16:creationId xmlns:a16="http://schemas.microsoft.com/office/drawing/2014/main" id="{2197242C-6E03-A3BD-60DB-D54FE880F547}"/>
              </a:ext>
            </a:extLst>
          </p:cNvPr>
          <p:cNvGrpSpPr/>
          <p:nvPr/>
        </p:nvGrpSpPr>
        <p:grpSpPr>
          <a:xfrm>
            <a:off x="4749552" y="4069465"/>
            <a:ext cx="678337" cy="430887"/>
            <a:chOff x="4891161" y="4590252"/>
            <a:chExt cx="678337" cy="430887"/>
          </a:xfrm>
        </p:grpSpPr>
        <p:sp>
          <p:nvSpPr>
            <p:cNvPr id="4" name="橢圓 3">
              <a:extLst>
                <a:ext uri="{FF2B5EF4-FFF2-40B4-BE49-F238E27FC236}">
                  <a16:creationId xmlns:a16="http://schemas.microsoft.com/office/drawing/2014/main" id="{78F23E4D-FA53-DDBC-971B-CF1FF969742F}"/>
                </a:ext>
              </a:extLst>
            </p:cNvPr>
            <p:cNvSpPr/>
            <p:nvPr/>
          </p:nvSpPr>
          <p:spPr>
            <a:xfrm>
              <a:off x="5244337" y="4643116"/>
              <a:ext cx="325161" cy="32516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FBB8FA34-7179-2BA6-91C4-F98113DF08CD}"/>
                    </a:ext>
                  </a:extLst>
                </p:cNvPr>
                <p:cNvSpPr txBox="1"/>
                <p:nvPr/>
              </p:nvSpPr>
              <p:spPr>
                <a:xfrm>
                  <a:off x="4891161" y="4590252"/>
                  <a:ext cx="29815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𝜽</m:t>
                        </m:r>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25" name="文字方塊 24">
                  <a:extLst>
                    <a:ext uri="{FF2B5EF4-FFF2-40B4-BE49-F238E27FC236}">
                      <a16:creationId xmlns:a16="http://schemas.microsoft.com/office/drawing/2014/main" id="{FBB8FA34-7179-2BA6-91C4-F98113DF08CD}"/>
                    </a:ext>
                  </a:extLst>
                </p:cNvPr>
                <p:cNvSpPr txBox="1">
                  <a:spLocks noRot="1" noChangeAspect="1" noMove="1" noResize="1" noEditPoints="1" noAdjustHandles="1" noChangeArrowheads="1" noChangeShapeType="1" noTextEdit="1"/>
                </p:cNvSpPr>
                <p:nvPr/>
              </p:nvSpPr>
              <p:spPr>
                <a:xfrm>
                  <a:off x="4891161" y="4590252"/>
                  <a:ext cx="298159" cy="430887"/>
                </a:xfrm>
                <a:prstGeom prst="rect">
                  <a:avLst/>
                </a:prstGeom>
                <a:blipFill>
                  <a:blip r:embed="rId3"/>
                  <a:stretch>
                    <a:fillRect/>
                  </a:stretch>
                </a:blipFill>
              </p:spPr>
              <p:txBody>
                <a:bodyPr/>
                <a:lstStyle/>
                <a:p>
                  <a:r>
                    <a:rPr lang="zh-TW" altLang="en-US">
                      <a:noFill/>
                    </a:rPr>
                    <a:t> </a:t>
                  </a:r>
                </a:p>
              </p:txBody>
            </p:sp>
          </mc:Fallback>
        </mc:AlternateContent>
      </p:grpSp>
      <p:cxnSp>
        <p:nvCxnSpPr>
          <p:cNvPr id="27" name="直線單箭頭接點 26">
            <a:extLst>
              <a:ext uri="{FF2B5EF4-FFF2-40B4-BE49-F238E27FC236}">
                <a16:creationId xmlns:a16="http://schemas.microsoft.com/office/drawing/2014/main" id="{304AFFB1-7335-778D-ADA6-68CE5AB9432D}"/>
              </a:ext>
            </a:extLst>
          </p:cNvPr>
          <p:cNvCxnSpPr>
            <a:cxnSpLocks/>
            <a:stCxn id="4" idx="7"/>
          </p:cNvCxnSpPr>
          <p:nvPr/>
        </p:nvCxnSpPr>
        <p:spPr>
          <a:xfrm flipV="1">
            <a:off x="5380270" y="2846455"/>
            <a:ext cx="1504605" cy="13234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單箭頭接點 34">
            <a:extLst>
              <a:ext uri="{FF2B5EF4-FFF2-40B4-BE49-F238E27FC236}">
                <a16:creationId xmlns:a16="http://schemas.microsoft.com/office/drawing/2014/main" id="{02D8C8D4-25EB-EA20-30C8-21E95A54AB7A}"/>
              </a:ext>
            </a:extLst>
          </p:cNvPr>
          <p:cNvCxnSpPr>
            <a:cxnSpLocks/>
            <a:stCxn id="4" idx="6"/>
          </p:cNvCxnSpPr>
          <p:nvPr/>
        </p:nvCxnSpPr>
        <p:spPr>
          <a:xfrm flipV="1">
            <a:off x="5427889" y="2846455"/>
            <a:ext cx="4360730" cy="143845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32" name="群組 31">
            <a:extLst>
              <a:ext uri="{FF2B5EF4-FFF2-40B4-BE49-F238E27FC236}">
                <a16:creationId xmlns:a16="http://schemas.microsoft.com/office/drawing/2014/main" id="{A76BDD7F-E25E-234D-2E8B-070E58A40247}"/>
              </a:ext>
            </a:extLst>
          </p:cNvPr>
          <p:cNvGrpSpPr/>
          <p:nvPr/>
        </p:nvGrpSpPr>
        <p:grpSpPr>
          <a:xfrm>
            <a:off x="9414585" y="2521294"/>
            <a:ext cx="1939215" cy="680451"/>
            <a:chOff x="6510643" y="4364065"/>
            <a:chExt cx="1939215" cy="680451"/>
          </a:xfrm>
        </p:grpSpPr>
        <p:sp>
          <p:nvSpPr>
            <p:cNvPr id="8" name="橢圓 7">
              <a:extLst>
                <a:ext uri="{FF2B5EF4-FFF2-40B4-BE49-F238E27FC236}">
                  <a16:creationId xmlns:a16="http://schemas.microsoft.com/office/drawing/2014/main" id="{DEF3CC57-033E-A95D-900F-BC2CB6E42392}"/>
                </a:ext>
              </a:extLst>
            </p:cNvPr>
            <p:cNvSpPr/>
            <p:nvPr/>
          </p:nvSpPr>
          <p:spPr>
            <a:xfrm>
              <a:off x="6884677" y="4364065"/>
              <a:ext cx="325161" cy="325161"/>
            </a:xfrm>
            <a:prstGeom prst="ellipse">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B18787F5-7041-42CE-455B-52BEF0DA0855}"/>
                    </a:ext>
                  </a:extLst>
                </p:cNvPr>
                <p:cNvSpPr txBox="1"/>
                <p:nvPr/>
              </p:nvSpPr>
              <p:spPr>
                <a:xfrm>
                  <a:off x="6510643" y="4613629"/>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0" name="文字方塊 39">
                  <a:extLst>
                    <a:ext uri="{FF2B5EF4-FFF2-40B4-BE49-F238E27FC236}">
                      <a16:creationId xmlns:a16="http://schemas.microsoft.com/office/drawing/2014/main" id="{B18787F5-7041-42CE-455B-52BEF0DA0855}"/>
                    </a:ext>
                  </a:extLst>
                </p:cNvPr>
                <p:cNvSpPr txBox="1">
                  <a:spLocks noRot="1" noChangeAspect="1" noMove="1" noResize="1" noEditPoints="1" noAdjustHandles="1" noChangeArrowheads="1" noChangeShapeType="1" noTextEdit="1"/>
                </p:cNvSpPr>
                <p:nvPr/>
              </p:nvSpPr>
              <p:spPr>
                <a:xfrm>
                  <a:off x="6510643" y="4613629"/>
                  <a:ext cx="1939215" cy="430887"/>
                </a:xfrm>
                <a:prstGeom prst="rect">
                  <a:avLst/>
                </a:prstGeom>
                <a:blipFill>
                  <a:blip r:embed="rId4"/>
                  <a:stretch>
                    <a:fillRect/>
                  </a:stretch>
                </a:blipFill>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55EAB835-571D-BF0F-D758-125E840FE10A}"/>
                  </a:ext>
                </a:extLst>
              </p:cNvPr>
              <p:cNvSpPr txBox="1"/>
              <p:nvPr/>
            </p:nvSpPr>
            <p:spPr>
              <a:xfrm>
                <a:off x="7048238" y="3549939"/>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1" name="文字方塊 40">
                <a:extLst>
                  <a:ext uri="{FF2B5EF4-FFF2-40B4-BE49-F238E27FC236}">
                    <a16:creationId xmlns:a16="http://schemas.microsoft.com/office/drawing/2014/main" id="{55EAB835-571D-BF0F-D758-125E840FE10A}"/>
                  </a:ext>
                </a:extLst>
              </p:cNvPr>
              <p:cNvSpPr txBox="1">
                <a:spLocks noRot="1" noChangeAspect="1" noMove="1" noResize="1" noEditPoints="1" noAdjustHandles="1" noChangeArrowheads="1" noChangeShapeType="1" noTextEdit="1"/>
              </p:cNvSpPr>
              <p:nvPr/>
            </p:nvSpPr>
            <p:spPr>
              <a:xfrm>
                <a:off x="7048238" y="3549939"/>
                <a:ext cx="1939215" cy="430887"/>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B05D4B0D-2DF1-5352-A0CF-432CBDD85904}"/>
                  </a:ext>
                </a:extLst>
              </p:cNvPr>
              <p:cNvSpPr txBox="1"/>
              <p:nvPr/>
            </p:nvSpPr>
            <p:spPr>
              <a:xfrm>
                <a:off x="4945660" y="3074291"/>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13" name="文字方塊 12">
                <a:extLst>
                  <a:ext uri="{FF2B5EF4-FFF2-40B4-BE49-F238E27FC236}">
                    <a16:creationId xmlns:a16="http://schemas.microsoft.com/office/drawing/2014/main" id="{B05D4B0D-2DF1-5352-A0CF-432CBDD85904}"/>
                  </a:ext>
                </a:extLst>
              </p:cNvPr>
              <p:cNvSpPr txBox="1">
                <a:spLocks noRot="1" noChangeAspect="1" noMove="1" noResize="1" noEditPoints="1" noAdjustHandles="1" noChangeArrowheads="1" noChangeShapeType="1" noTextEdit="1"/>
              </p:cNvSpPr>
              <p:nvPr/>
            </p:nvSpPr>
            <p:spPr>
              <a:xfrm>
                <a:off x="4945660" y="3074291"/>
                <a:ext cx="1939215" cy="430887"/>
              </a:xfrm>
              <a:prstGeom prst="rect">
                <a:avLst/>
              </a:prstGeom>
              <a:blipFill>
                <a:blip r:embed="rId6"/>
                <a:stretch>
                  <a:fillRect/>
                </a:stretch>
              </a:blipFill>
            </p:spPr>
            <p:txBody>
              <a:bodyPr/>
              <a:lstStyle/>
              <a:p>
                <a:r>
                  <a:rPr lang="zh-TW" altLang="en-US">
                    <a:noFill/>
                  </a:rPr>
                  <a:t> </a:t>
                </a:r>
              </a:p>
            </p:txBody>
          </p:sp>
        </mc:Fallback>
      </mc:AlternateContent>
      <p:sp>
        <p:nvSpPr>
          <p:cNvPr id="30" name="文字方塊 29">
            <a:extLst>
              <a:ext uri="{FF2B5EF4-FFF2-40B4-BE49-F238E27FC236}">
                <a16:creationId xmlns:a16="http://schemas.microsoft.com/office/drawing/2014/main" id="{788549A6-7656-215B-8BB6-C8A25F92B83E}"/>
              </a:ext>
            </a:extLst>
          </p:cNvPr>
          <p:cNvSpPr txBox="1"/>
          <p:nvPr/>
        </p:nvSpPr>
        <p:spPr>
          <a:xfrm>
            <a:off x="990600" y="2142552"/>
            <a:ext cx="2876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 </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類比</a:t>
            </a:r>
          </a:p>
        </p:txBody>
      </p:sp>
      <p:grpSp>
        <p:nvGrpSpPr>
          <p:cNvPr id="36" name="群組 35">
            <a:extLst>
              <a:ext uri="{FF2B5EF4-FFF2-40B4-BE49-F238E27FC236}">
                <a16:creationId xmlns:a16="http://schemas.microsoft.com/office/drawing/2014/main" id="{C5246D92-6A4A-4D2C-7CCF-60B160119CBA}"/>
              </a:ext>
            </a:extLst>
          </p:cNvPr>
          <p:cNvGrpSpPr/>
          <p:nvPr/>
        </p:nvGrpSpPr>
        <p:grpSpPr>
          <a:xfrm>
            <a:off x="5724621" y="2090407"/>
            <a:ext cx="1939215" cy="688961"/>
            <a:chOff x="4517901" y="2143817"/>
            <a:chExt cx="1939215" cy="688961"/>
          </a:xfrm>
        </p:grpSpPr>
        <p:sp>
          <p:nvSpPr>
            <p:cNvPr id="33" name="橢圓 32">
              <a:extLst>
                <a:ext uri="{FF2B5EF4-FFF2-40B4-BE49-F238E27FC236}">
                  <a16:creationId xmlns:a16="http://schemas.microsoft.com/office/drawing/2014/main" id="{AC600581-AA7D-85F2-C4D5-A9B0F790705C}"/>
                </a:ext>
              </a:extLst>
            </p:cNvPr>
            <p:cNvSpPr/>
            <p:nvPr/>
          </p:nvSpPr>
          <p:spPr>
            <a:xfrm>
              <a:off x="5722060" y="2507617"/>
              <a:ext cx="325161" cy="325161"/>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7C34BCA6-CB08-CB3A-EB47-D424C92EA8A0}"/>
                    </a:ext>
                  </a:extLst>
                </p:cNvPr>
                <p:cNvSpPr txBox="1"/>
                <p:nvPr/>
              </p:nvSpPr>
              <p:spPr>
                <a:xfrm>
                  <a:off x="4517901" y="2143817"/>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4" name="文字方塊 33">
                  <a:extLst>
                    <a:ext uri="{FF2B5EF4-FFF2-40B4-BE49-F238E27FC236}">
                      <a16:creationId xmlns:a16="http://schemas.microsoft.com/office/drawing/2014/main" id="{7C34BCA6-CB08-CB3A-EB47-D424C92EA8A0}"/>
                    </a:ext>
                  </a:extLst>
                </p:cNvPr>
                <p:cNvSpPr txBox="1">
                  <a:spLocks noRot="1" noChangeAspect="1" noMove="1" noResize="1" noEditPoints="1" noAdjustHandles="1" noChangeArrowheads="1" noChangeShapeType="1" noTextEdit="1"/>
                </p:cNvSpPr>
                <p:nvPr/>
              </p:nvSpPr>
              <p:spPr>
                <a:xfrm>
                  <a:off x="4517901" y="2143817"/>
                  <a:ext cx="1939215" cy="430887"/>
                </a:xfrm>
                <a:prstGeom prst="rect">
                  <a:avLst/>
                </a:prstGeom>
                <a:blipFill>
                  <a:blip r:embed="rId7"/>
                  <a:stretch>
                    <a:fillRect/>
                  </a:stretch>
                </a:blipFill>
              </p:spPr>
              <p:txBody>
                <a:bodyPr/>
                <a:lstStyle/>
                <a:p>
                  <a:r>
                    <a:rPr lang="zh-TW" altLang="en-US">
                      <a:noFill/>
                    </a:rPr>
                    <a:t> </a:t>
                  </a:r>
                </a:p>
              </p:txBody>
            </p:sp>
          </mc:Fallback>
        </mc:AlternateContent>
      </p:grpSp>
      <p:sp>
        <p:nvSpPr>
          <p:cNvPr id="11" name="文字方塊 10">
            <a:extLst>
              <a:ext uri="{FF2B5EF4-FFF2-40B4-BE49-F238E27FC236}">
                <a16:creationId xmlns:a16="http://schemas.microsoft.com/office/drawing/2014/main" id="{F7B84CE4-4D90-6B3B-71E2-93423DEC346B}"/>
              </a:ext>
            </a:extLst>
          </p:cNvPr>
          <p:cNvSpPr txBox="1"/>
          <p:nvPr/>
        </p:nvSpPr>
        <p:spPr>
          <a:xfrm>
            <a:off x="1433598" y="3138445"/>
            <a:ext cx="429102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Task A : Task 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 Task C : Task D</a:t>
            </a:r>
            <a:endParaRPr kumimoji="0" lang="zh-TW" altLang="en-US" sz="2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cxnSp>
        <p:nvCxnSpPr>
          <p:cNvPr id="19" name="直線單箭頭接點 18">
            <a:extLst>
              <a:ext uri="{FF2B5EF4-FFF2-40B4-BE49-F238E27FC236}">
                <a16:creationId xmlns:a16="http://schemas.microsoft.com/office/drawing/2014/main" id="{F1000DDD-CB7B-9732-3D54-B50DCD892FC2}"/>
              </a:ext>
            </a:extLst>
          </p:cNvPr>
          <p:cNvCxnSpPr>
            <a:cxnSpLocks/>
          </p:cNvCxnSpPr>
          <p:nvPr/>
        </p:nvCxnSpPr>
        <p:spPr>
          <a:xfrm>
            <a:off x="5447615" y="4491545"/>
            <a:ext cx="1481165" cy="124877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直線單箭頭接點 22">
            <a:extLst>
              <a:ext uri="{FF2B5EF4-FFF2-40B4-BE49-F238E27FC236}">
                <a16:creationId xmlns:a16="http://schemas.microsoft.com/office/drawing/2014/main" id="{FFA90F01-1D0F-A799-C0E3-AC5B19155634}"/>
              </a:ext>
            </a:extLst>
          </p:cNvPr>
          <p:cNvCxnSpPr>
            <a:cxnSpLocks/>
          </p:cNvCxnSpPr>
          <p:nvPr/>
        </p:nvCxnSpPr>
        <p:spPr>
          <a:xfrm flipV="1">
            <a:off x="7416350" y="2639820"/>
            <a:ext cx="2275690" cy="16143"/>
          </a:xfrm>
          <a:prstGeom prst="straightConnector1">
            <a:avLst/>
          </a:prstGeom>
          <a:ln w="3810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8" name="直線單箭頭接點 27">
            <a:extLst>
              <a:ext uri="{FF2B5EF4-FFF2-40B4-BE49-F238E27FC236}">
                <a16:creationId xmlns:a16="http://schemas.microsoft.com/office/drawing/2014/main" id="{B4332943-B225-9D76-9C3E-5505867A9C0F}"/>
              </a:ext>
            </a:extLst>
          </p:cNvPr>
          <p:cNvCxnSpPr>
            <a:cxnSpLocks/>
          </p:cNvCxnSpPr>
          <p:nvPr/>
        </p:nvCxnSpPr>
        <p:spPr>
          <a:xfrm flipV="1">
            <a:off x="7344292" y="5917637"/>
            <a:ext cx="2275690" cy="16143"/>
          </a:xfrm>
          <a:prstGeom prst="straightConnector1">
            <a:avLst/>
          </a:prstGeom>
          <a:ln w="3810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9" name="橢圓 28">
            <a:extLst>
              <a:ext uri="{FF2B5EF4-FFF2-40B4-BE49-F238E27FC236}">
                <a16:creationId xmlns:a16="http://schemas.microsoft.com/office/drawing/2014/main" id="{DCB0CA99-A6BD-D2B3-0AEC-17CBF9FD801B}"/>
              </a:ext>
            </a:extLst>
          </p:cNvPr>
          <p:cNvSpPr/>
          <p:nvPr/>
        </p:nvSpPr>
        <p:spPr>
          <a:xfrm>
            <a:off x="9692040" y="5758902"/>
            <a:ext cx="325161" cy="325161"/>
          </a:xfrm>
          <a:prstGeom prst="ellipse">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ptos" panose="02110004020202020204"/>
              <a:ea typeface="新細明體" panose="02020500000000000000" pitchFamily="18" charset="-120"/>
              <a:cs typeface="+mn-cs"/>
            </a:endParaRPr>
          </a:p>
        </p:txBody>
      </p:sp>
      <p:cxnSp>
        <p:nvCxnSpPr>
          <p:cNvPr id="37" name="直線單箭頭接點 36">
            <a:extLst>
              <a:ext uri="{FF2B5EF4-FFF2-40B4-BE49-F238E27FC236}">
                <a16:creationId xmlns:a16="http://schemas.microsoft.com/office/drawing/2014/main" id="{690145AD-F1B7-EEF2-A491-7261F8C60466}"/>
              </a:ext>
            </a:extLst>
          </p:cNvPr>
          <p:cNvCxnSpPr>
            <a:cxnSpLocks/>
          </p:cNvCxnSpPr>
          <p:nvPr/>
        </p:nvCxnSpPr>
        <p:spPr>
          <a:xfrm>
            <a:off x="5571206" y="4359199"/>
            <a:ext cx="4048776" cy="144347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8D6D1B50-0C78-217B-42A9-D2A7499489EA}"/>
                  </a:ext>
                </a:extLst>
              </p:cNvPr>
              <p:cNvSpPr txBox="1"/>
              <p:nvPr/>
            </p:nvSpPr>
            <p:spPr>
              <a:xfrm>
                <a:off x="7578991" y="2120292"/>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3" name="文字方塊 42">
                <a:extLst>
                  <a:ext uri="{FF2B5EF4-FFF2-40B4-BE49-F238E27FC236}">
                    <a16:creationId xmlns:a16="http://schemas.microsoft.com/office/drawing/2014/main" id="{8D6D1B50-0C78-217B-42A9-D2A7499489EA}"/>
                  </a:ext>
                </a:extLst>
              </p:cNvPr>
              <p:cNvSpPr txBox="1">
                <a:spLocks noRot="1" noChangeAspect="1" noMove="1" noResize="1" noEditPoints="1" noAdjustHandles="1" noChangeArrowheads="1" noChangeShapeType="1" noTextEdit="1"/>
              </p:cNvSpPr>
              <p:nvPr/>
            </p:nvSpPr>
            <p:spPr>
              <a:xfrm>
                <a:off x="7578991" y="2120292"/>
                <a:ext cx="1939215" cy="430887"/>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4" name="文字方塊 43">
                <a:extLst>
                  <a:ext uri="{FF2B5EF4-FFF2-40B4-BE49-F238E27FC236}">
                    <a16:creationId xmlns:a16="http://schemas.microsoft.com/office/drawing/2014/main" id="{B28C213E-E499-717F-33A3-0B4FA71FDA72}"/>
                  </a:ext>
                </a:extLst>
              </p:cNvPr>
              <p:cNvSpPr txBox="1"/>
              <p:nvPr/>
            </p:nvSpPr>
            <p:spPr>
              <a:xfrm>
                <a:off x="5977465" y="6032685"/>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𝑪</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4" name="文字方塊 43">
                <a:extLst>
                  <a:ext uri="{FF2B5EF4-FFF2-40B4-BE49-F238E27FC236}">
                    <a16:creationId xmlns:a16="http://schemas.microsoft.com/office/drawing/2014/main" id="{B28C213E-E499-717F-33A3-0B4FA71FDA72}"/>
                  </a:ext>
                </a:extLst>
              </p:cNvPr>
              <p:cNvSpPr txBox="1">
                <a:spLocks noRot="1" noChangeAspect="1" noMove="1" noResize="1" noEditPoints="1" noAdjustHandles="1" noChangeArrowheads="1" noChangeShapeType="1" noTextEdit="1"/>
              </p:cNvSpPr>
              <p:nvPr/>
            </p:nvSpPr>
            <p:spPr>
              <a:xfrm>
                <a:off x="5977465" y="6032685"/>
                <a:ext cx="1939215" cy="430887"/>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5" name="文字方塊 44">
                <a:extLst>
                  <a:ext uri="{FF2B5EF4-FFF2-40B4-BE49-F238E27FC236}">
                    <a16:creationId xmlns:a16="http://schemas.microsoft.com/office/drawing/2014/main" id="{E369B44E-87A3-D4D3-31B3-D3D2C0ADD14C}"/>
                  </a:ext>
                </a:extLst>
              </p:cNvPr>
              <p:cNvSpPr txBox="1"/>
              <p:nvPr/>
            </p:nvSpPr>
            <p:spPr>
              <a:xfrm>
                <a:off x="4841230" y="5001841"/>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𝑪</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5" name="文字方塊 44">
                <a:extLst>
                  <a:ext uri="{FF2B5EF4-FFF2-40B4-BE49-F238E27FC236}">
                    <a16:creationId xmlns:a16="http://schemas.microsoft.com/office/drawing/2014/main" id="{E369B44E-87A3-D4D3-31B3-D3D2C0ADD14C}"/>
                  </a:ext>
                </a:extLst>
              </p:cNvPr>
              <p:cNvSpPr txBox="1">
                <a:spLocks noRot="1" noChangeAspect="1" noMove="1" noResize="1" noEditPoints="1" noAdjustHandles="1" noChangeArrowheads="1" noChangeShapeType="1" noTextEdit="1"/>
              </p:cNvSpPr>
              <p:nvPr/>
            </p:nvSpPr>
            <p:spPr>
              <a:xfrm>
                <a:off x="4841230" y="5001841"/>
                <a:ext cx="1939215" cy="430887"/>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15CE938A-038E-B518-32FA-270F86AC69CE}"/>
                  </a:ext>
                </a:extLst>
              </p:cNvPr>
              <p:cNvSpPr txBox="1"/>
              <p:nvPr/>
            </p:nvSpPr>
            <p:spPr>
              <a:xfrm>
                <a:off x="7595839" y="5893078"/>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6" name="文字方塊 45">
                <a:extLst>
                  <a:ext uri="{FF2B5EF4-FFF2-40B4-BE49-F238E27FC236}">
                    <a16:creationId xmlns:a16="http://schemas.microsoft.com/office/drawing/2014/main" id="{15CE938A-038E-B518-32FA-270F86AC69CE}"/>
                  </a:ext>
                </a:extLst>
              </p:cNvPr>
              <p:cNvSpPr txBox="1">
                <a:spLocks noRot="1" noChangeAspect="1" noMove="1" noResize="1" noEditPoints="1" noAdjustHandles="1" noChangeArrowheads="1" noChangeShapeType="1" noTextEdit="1"/>
              </p:cNvSpPr>
              <p:nvPr/>
            </p:nvSpPr>
            <p:spPr>
              <a:xfrm>
                <a:off x="7595839" y="5893078"/>
                <a:ext cx="1939215" cy="430887"/>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7" name="文字方塊 46">
                <a:extLst>
                  <a:ext uri="{FF2B5EF4-FFF2-40B4-BE49-F238E27FC236}">
                    <a16:creationId xmlns:a16="http://schemas.microsoft.com/office/drawing/2014/main" id="{C8890FC8-600C-ACB9-DA89-4D96E4FCD5B0}"/>
                  </a:ext>
                </a:extLst>
              </p:cNvPr>
              <p:cNvSpPr txBox="1"/>
              <p:nvPr/>
            </p:nvSpPr>
            <p:spPr>
              <a:xfrm>
                <a:off x="7253941" y="4570954"/>
                <a:ext cx="2560109"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𝑪</m:t>
                          </m:r>
                        </m:sub>
                      </m:s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𝑩</m:t>
                          </m:r>
                        </m:sub>
                      </m:s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𝝉</m:t>
                          </m:r>
                        </m:e>
                        <m:sub>
                          <m:r>
                            <a:rPr kumimoji="0" lang="en-US" altLang="zh-TW" sz="2800" b="1" i="1" u="none" strike="noStrike" kern="1200" cap="none" spc="0" normalizeH="0" baseline="0" noProof="0">
                              <a:ln>
                                <a:noFill/>
                              </a:ln>
                              <a:solidFill>
                                <a:prstClr val="black"/>
                              </a:solidFill>
                              <a:effectLst/>
                              <a:uLnTx/>
                              <a:uFillTx/>
                              <a:latin typeface="Cambria Math" panose="02040503050406030204" pitchFamily="18" charset="0"/>
                              <a:cs typeface="+mn-cs"/>
                            </a:rPr>
                            <m:t>𝑨</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47" name="文字方塊 46">
                <a:extLst>
                  <a:ext uri="{FF2B5EF4-FFF2-40B4-BE49-F238E27FC236}">
                    <a16:creationId xmlns:a16="http://schemas.microsoft.com/office/drawing/2014/main" id="{C8890FC8-600C-ACB9-DA89-4D96E4FCD5B0}"/>
                  </a:ext>
                </a:extLst>
              </p:cNvPr>
              <p:cNvSpPr txBox="1">
                <a:spLocks noRot="1" noChangeAspect="1" noMove="1" noResize="1" noEditPoints="1" noAdjustHandles="1" noChangeArrowheads="1" noChangeShapeType="1" noTextEdit="1"/>
              </p:cNvSpPr>
              <p:nvPr/>
            </p:nvSpPr>
            <p:spPr>
              <a:xfrm>
                <a:off x="7253941" y="4570954"/>
                <a:ext cx="2560109" cy="430887"/>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B181AF19-3B4A-A894-A87F-444F61822777}"/>
                  </a:ext>
                </a:extLst>
              </p:cNvPr>
              <p:cNvSpPr txBox="1"/>
              <p:nvPr/>
            </p:nvSpPr>
            <p:spPr>
              <a:xfrm>
                <a:off x="9310155" y="6061988"/>
                <a:ext cx="1939215"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zh-TW" altLang="en-US" sz="2800" b="1" i="1" u="none" strike="noStrike" kern="1200" cap="none" spc="0" normalizeH="0" baseline="0" noProof="0">
                              <a:ln>
                                <a:noFill/>
                              </a:ln>
                              <a:solidFill>
                                <a:prstClr val="black"/>
                              </a:solidFill>
                              <a:effectLst/>
                              <a:uLnTx/>
                              <a:uFillTx/>
                              <a:latin typeface="Cambria Math" panose="02040503050406030204" pitchFamily="18" charset="0"/>
                              <a:cs typeface="+mn-cs"/>
                            </a:rPr>
                            <m:t>𝜽</m:t>
                          </m:r>
                        </m:e>
                        <m:sub>
                          <m:r>
                            <a:rPr kumimoji="0" lang="en-US" altLang="zh-TW" sz="2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𝑫</m:t>
                          </m:r>
                        </m:sub>
                      </m:sSub>
                    </m:oMath>
                  </m:oMathPara>
                </a14:m>
                <a:endParaRPr kumimoji="0" lang="zh-TW" altLang="en-US" sz="28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mc:Choice>
        <mc:Fallback xmlns="">
          <p:sp>
            <p:nvSpPr>
              <p:cNvPr id="3" name="文字方塊 2">
                <a:extLst>
                  <a:ext uri="{FF2B5EF4-FFF2-40B4-BE49-F238E27FC236}">
                    <a16:creationId xmlns:a16="http://schemas.microsoft.com/office/drawing/2014/main" id="{B181AF19-3B4A-A894-A87F-444F61822777}"/>
                  </a:ext>
                </a:extLst>
              </p:cNvPr>
              <p:cNvSpPr txBox="1">
                <a:spLocks noRot="1" noChangeAspect="1" noMove="1" noResize="1" noEditPoints="1" noAdjustHandles="1" noChangeArrowheads="1" noChangeShapeType="1" noTextEdit="1"/>
              </p:cNvSpPr>
              <p:nvPr/>
            </p:nvSpPr>
            <p:spPr>
              <a:xfrm>
                <a:off x="9310155" y="6061988"/>
                <a:ext cx="1939215" cy="430887"/>
              </a:xfrm>
              <a:prstGeom prst="rect">
                <a:avLst/>
              </a:prstGeom>
              <a:blipFill>
                <a:blip r:embed="rId13"/>
                <a:stretch>
                  <a:fillRect/>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73BC2504-E34C-2988-C498-566611296408}"/>
              </a:ext>
            </a:extLst>
          </p:cNvPr>
          <p:cNvSpPr txBox="1"/>
          <p:nvPr/>
        </p:nvSpPr>
        <p:spPr>
          <a:xfrm>
            <a:off x="1408496" y="5085144"/>
            <a:ext cx="395419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沒有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Task D </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資料的情況下讓模型學會 </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Task D </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548104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3" grpId="0"/>
      <p:bldP spid="46" grpId="0"/>
      <p:bldP spid="47" grpId="0"/>
      <p:bldP spid="3"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F1D37A-86B3-559D-05BB-9910735011F1}"/>
              </a:ext>
            </a:extLst>
          </p:cNvPr>
          <p:cNvSpPr>
            <a:spLocks noGrp="1"/>
          </p:cNvSpPr>
          <p:nvPr>
            <p:ph type="title"/>
          </p:nvPr>
        </p:nvSpPr>
        <p:spPr/>
        <p:txBody>
          <a:bodyPr/>
          <a:lstStyle/>
          <a:p>
            <a:r>
              <a:rPr lang="en-US" altLang="zh-TW" dirty="0"/>
              <a:t>Analogy</a:t>
            </a:r>
            <a:endParaRPr lang="zh-TW" altLang="en-US" dirty="0"/>
          </a:p>
        </p:txBody>
      </p:sp>
      <p:sp>
        <p:nvSpPr>
          <p:cNvPr id="16" name="文字方塊 15">
            <a:extLst>
              <a:ext uri="{FF2B5EF4-FFF2-40B4-BE49-F238E27FC236}">
                <a16:creationId xmlns:a16="http://schemas.microsoft.com/office/drawing/2014/main" id="{22D62047-F68A-3C24-141C-1BF3D98675AD}"/>
              </a:ext>
            </a:extLst>
          </p:cNvPr>
          <p:cNvSpPr txBox="1"/>
          <p:nvPr/>
        </p:nvSpPr>
        <p:spPr>
          <a:xfrm>
            <a:off x="8240737" y="446326"/>
            <a:ext cx="363032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https://arxiv.org/abs/2011.11564</a:t>
            </a:r>
            <a:endPar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https://arxiv.org/abs/2302.14036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https://arxiv.org/abs/2303.14885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https://arxiv.org/abs/2309.10707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矩形: 圓角 27">
            <a:extLst>
              <a:ext uri="{FF2B5EF4-FFF2-40B4-BE49-F238E27FC236}">
                <a16:creationId xmlns:a16="http://schemas.microsoft.com/office/drawing/2014/main" id="{66A66046-361F-6A23-6C19-7647D47941A6}"/>
              </a:ext>
            </a:extLst>
          </p:cNvPr>
          <p:cNvSpPr/>
          <p:nvPr/>
        </p:nvSpPr>
        <p:spPr>
          <a:xfrm>
            <a:off x="5233574" y="4755440"/>
            <a:ext cx="1314590" cy="898636"/>
          </a:xfrm>
          <a:prstGeom prst="roundRect">
            <a:avLst/>
          </a:prstGeom>
          <a:solidFill>
            <a:schemeClr val="accent4">
              <a:lumMod val="20000"/>
              <a:lumOff val="8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TTS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0" name="直線單箭頭接點 29">
            <a:extLst>
              <a:ext uri="{FF2B5EF4-FFF2-40B4-BE49-F238E27FC236}">
                <a16:creationId xmlns:a16="http://schemas.microsoft.com/office/drawing/2014/main" id="{566D5918-92CF-17FC-94B8-D33C48FA3432}"/>
              </a:ext>
            </a:extLst>
          </p:cNvPr>
          <p:cNvCxnSpPr>
            <a:cxnSpLocks/>
          </p:cNvCxnSpPr>
          <p:nvPr/>
        </p:nvCxnSpPr>
        <p:spPr>
          <a:xfrm>
            <a:off x="3881645" y="5204185"/>
            <a:ext cx="124313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05855056-D0CD-8F15-8F96-79EE73DC26E8}"/>
              </a:ext>
            </a:extLst>
          </p:cNvPr>
          <p:cNvCxnSpPr>
            <a:cxnSpLocks/>
          </p:cNvCxnSpPr>
          <p:nvPr/>
        </p:nvCxnSpPr>
        <p:spPr>
          <a:xfrm>
            <a:off x="6583434" y="5182294"/>
            <a:ext cx="111244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35258E88-CADE-7E99-73E6-CFD1A37EAFF7}"/>
              </a:ext>
            </a:extLst>
          </p:cNvPr>
          <p:cNvSpPr txBox="1"/>
          <p:nvPr/>
        </p:nvSpPr>
        <p:spPr>
          <a:xfrm>
            <a:off x="1784512" y="5760145"/>
            <a:ext cx="26005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b="1" u="sng" dirty="0">
                <a:solidFill>
                  <a:prstClr val="black"/>
                </a:solidFill>
                <a:latin typeface="Calibri" panose="020F0502020204030204"/>
                <a:ea typeface="新細明體" panose="02020500000000000000" pitchFamily="18" charset="-120"/>
              </a:rPr>
              <a:t>s</a:t>
            </a:r>
            <a:r>
              <a:rPr kumimoji="0" lang="en-US" altLang="zh-TW" sz="2400" b="1" i="0" u="sng"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rPr>
              <a:t>pecific</a:t>
            </a:r>
            <a:r>
              <a:rPr kumimoji="0" lang="en-US" altLang="zh-TW" sz="24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domain</a:t>
            </a:r>
            <a:endParaRPr kumimoji="0" lang="zh-TW" altLang="en-US" sz="24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27453A99-8A1E-4418-1176-6AE4743D4BFF}"/>
              </a:ext>
            </a:extLst>
          </p:cNvPr>
          <p:cNvSpPr/>
          <p:nvPr/>
        </p:nvSpPr>
        <p:spPr>
          <a:xfrm>
            <a:off x="7740785" y="2051232"/>
            <a:ext cx="1314590" cy="954947"/>
          </a:xfrm>
          <a:prstGeom prst="roundRect">
            <a:avLst/>
          </a:prstGeom>
          <a:solidFill>
            <a:schemeClr val="accent2">
              <a:lumMod val="20000"/>
              <a:lumOff val="8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129DF5E4-659A-5C0A-D2B2-6A1BDE4F3893}"/>
              </a:ext>
            </a:extLst>
          </p:cNvPr>
          <p:cNvSpPr/>
          <p:nvPr/>
        </p:nvSpPr>
        <p:spPr>
          <a:xfrm>
            <a:off x="2541678" y="2051232"/>
            <a:ext cx="1416293" cy="968159"/>
          </a:xfrm>
          <a:prstGeom prst="roundRect">
            <a:avLst/>
          </a:prstGeom>
          <a:solidFill>
            <a:schemeClr val="bg2">
              <a:lumMod val="9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ASR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5" name="直線單箭頭接點 34">
            <a:extLst>
              <a:ext uri="{FF2B5EF4-FFF2-40B4-BE49-F238E27FC236}">
                <a16:creationId xmlns:a16="http://schemas.microsoft.com/office/drawing/2014/main" id="{D637BF07-BB83-7C8A-0FB6-B7514F42ED45}"/>
              </a:ext>
            </a:extLst>
          </p:cNvPr>
          <p:cNvCxnSpPr>
            <a:cxnSpLocks/>
          </p:cNvCxnSpPr>
          <p:nvPr/>
        </p:nvCxnSpPr>
        <p:spPr>
          <a:xfrm>
            <a:off x="4191567" y="2511865"/>
            <a:ext cx="3445495" cy="0"/>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5A00B5B6-ECF4-E527-2612-AA3D74C9AE5E}"/>
              </a:ext>
            </a:extLst>
          </p:cNvPr>
          <p:cNvSpPr txBox="1"/>
          <p:nvPr/>
        </p:nvSpPr>
        <p:spPr>
          <a:xfrm>
            <a:off x="4973239" y="2051232"/>
            <a:ext cx="18352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Fine-tune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7" name="直線單箭頭接點 36">
            <a:extLst>
              <a:ext uri="{FF2B5EF4-FFF2-40B4-BE49-F238E27FC236}">
                <a16:creationId xmlns:a16="http://schemas.microsoft.com/office/drawing/2014/main" id="{04B37A06-7BC2-3420-FBAC-D757319FF5E5}"/>
              </a:ext>
            </a:extLst>
          </p:cNvPr>
          <p:cNvCxnSpPr>
            <a:cxnSpLocks/>
          </p:cNvCxnSpPr>
          <p:nvPr/>
        </p:nvCxnSpPr>
        <p:spPr>
          <a:xfrm>
            <a:off x="3298882" y="3802955"/>
            <a:ext cx="5200854" cy="0"/>
          </a:xfrm>
          <a:prstGeom prst="straightConnector1">
            <a:avLst/>
          </a:prstGeom>
          <a:ln w="762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52E3CD5C-F5EC-C563-127E-EFD71A021956}"/>
              </a:ext>
            </a:extLst>
          </p:cNvPr>
          <p:cNvCxnSpPr>
            <a:cxnSpLocks/>
          </p:cNvCxnSpPr>
          <p:nvPr/>
        </p:nvCxnSpPr>
        <p:spPr>
          <a:xfrm>
            <a:off x="3273270" y="3802955"/>
            <a:ext cx="0" cy="581475"/>
          </a:xfrm>
          <a:prstGeom prst="straightConnector1">
            <a:avLst/>
          </a:prstGeom>
          <a:ln w="762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C886D607-D314-14E3-49F5-47C5D7DB4D51}"/>
              </a:ext>
            </a:extLst>
          </p:cNvPr>
          <p:cNvCxnSpPr>
            <a:cxnSpLocks/>
          </p:cNvCxnSpPr>
          <p:nvPr/>
        </p:nvCxnSpPr>
        <p:spPr>
          <a:xfrm flipV="1">
            <a:off x="5866815" y="2710458"/>
            <a:ext cx="0" cy="968160"/>
          </a:xfrm>
          <a:prstGeom prst="straightConnector1">
            <a:avLst/>
          </a:prstGeom>
          <a:ln w="7620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754BACC7-5015-1224-80C3-13F09CB04B27}"/>
              </a:ext>
            </a:extLst>
          </p:cNvPr>
          <p:cNvSpPr txBox="1"/>
          <p:nvPr/>
        </p:nvSpPr>
        <p:spPr>
          <a:xfrm>
            <a:off x="9055375" y="5300048"/>
            <a:ext cx="281569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Acoustic domain mismatch here</a:t>
            </a:r>
            <a:endParaRPr kumimoji="0" lang="zh-TW" altLang="en-US"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cxnSp>
        <p:nvCxnSpPr>
          <p:cNvPr id="27" name="直線單箭頭接點 26">
            <a:extLst>
              <a:ext uri="{FF2B5EF4-FFF2-40B4-BE49-F238E27FC236}">
                <a16:creationId xmlns:a16="http://schemas.microsoft.com/office/drawing/2014/main" id="{B51FCCDF-CD66-88F4-DD50-3EDBC4D0C159}"/>
              </a:ext>
            </a:extLst>
          </p:cNvPr>
          <p:cNvCxnSpPr>
            <a:cxnSpLocks/>
          </p:cNvCxnSpPr>
          <p:nvPr/>
        </p:nvCxnSpPr>
        <p:spPr>
          <a:xfrm>
            <a:off x="8499736" y="3805294"/>
            <a:ext cx="0" cy="777263"/>
          </a:xfrm>
          <a:prstGeom prst="straightConnector1">
            <a:avLst/>
          </a:prstGeom>
          <a:ln w="762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7" name="Picture 6">
            <a:extLst>
              <a:ext uri="{FF2B5EF4-FFF2-40B4-BE49-F238E27FC236}">
                <a16:creationId xmlns:a16="http://schemas.microsoft.com/office/drawing/2014/main" id="{159ECBD2-3CFF-E3EB-51D4-591507D1FD48}"/>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9593" y="4556462"/>
            <a:ext cx="1150392" cy="115039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a:extLst>
              <a:ext uri="{FF2B5EF4-FFF2-40B4-BE49-F238E27FC236}">
                <a16:creationId xmlns:a16="http://schemas.microsoft.com/office/drawing/2014/main" id="{705BFFF2-A18F-AF56-0641-541160BA6C82}"/>
              </a:ext>
            </a:extLst>
          </p:cNvPr>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939937" y="4599732"/>
            <a:ext cx="1119598" cy="111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3508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36"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A6669-83AB-73B8-3268-8366D1DD8E7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5D3357CC-5947-FC60-EE65-4E822A7F96F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通用模型仍需要持續學習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更新參數</a:t>
            </a:r>
            <a:r>
              <a:rPr lang="en-US" altLang="zh-TW" dirty="0">
                <a:latin typeface="微軟正黑體" panose="020B0604030504040204" pitchFamily="34" charset="-120"/>
                <a:ea typeface="微軟正黑體" panose="020B0604030504040204" pitchFamily="34" charset="-120"/>
              </a:rPr>
              <a:t>)</a:t>
            </a:r>
            <a:endParaRPr lang="zh-TW" altLang="en-US" dirty="0"/>
          </a:p>
        </p:txBody>
      </p:sp>
      <p:sp>
        <p:nvSpPr>
          <p:cNvPr id="4" name="文字方塊 3">
            <a:extLst>
              <a:ext uri="{FF2B5EF4-FFF2-40B4-BE49-F238E27FC236}">
                <a16:creationId xmlns:a16="http://schemas.microsoft.com/office/drawing/2014/main" id="{82DCA0AE-E41D-BBDA-CAE3-3E5003843190}"/>
              </a:ext>
            </a:extLst>
          </p:cNvPr>
          <p:cNvSpPr txBox="1"/>
          <p:nvPr/>
        </p:nvSpPr>
        <p:spPr>
          <a:xfrm>
            <a:off x="943428" y="1828801"/>
            <a:ext cx="2264229" cy="523220"/>
          </a:xfrm>
          <a:prstGeom prst="rect">
            <a:avLst/>
          </a:prstGeom>
          <a:noFill/>
        </p:spPr>
        <p:txBody>
          <a:bodyPr wrap="square" rtlCol="0">
            <a:spAutoFit/>
          </a:bodyPr>
          <a:lstStyle/>
          <a:p>
            <a:r>
              <a:rPr lang="zh-TW" altLang="en-US" sz="2800" b="1" u="sng" dirty="0">
                <a:latin typeface="微軟正黑體" panose="020B0604030504040204" pitchFamily="34" charset="-120"/>
                <a:ea typeface="微軟正黑體" panose="020B0604030504040204" pitchFamily="34" charset="-120"/>
              </a:rPr>
              <a:t>新概念</a:t>
            </a:r>
          </a:p>
        </p:txBody>
      </p:sp>
      <p:pic>
        <p:nvPicPr>
          <p:cNvPr id="7" name="Picture 2">
            <a:extLst>
              <a:ext uri="{FF2B5EF4-FFF2-40B4-BE49-F238E27FC236}">
                <a16:creationId xmlns:a16="http://schemas.microsoft.com/office/drawing/2014/main" id="{31BFA4DB-1B8F-CCAE-71EB-CD5A37FAD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12" y="2530558"/>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群組 8">
            <a:extLst>
              <a:ext uri="{FF2B5EF4-FFF2-40B4-BE49-F238E27FC236}">
                <a16:creationId xmlns:a16="http://schemas.microsoft.com/office/drawing/2014/main" id="{06E94FC0-DCCF-FE38-6DC0-F8EED058BAEB}"/>
              </a:ext>
            </a:extLst>
          </p:cNvPr>
          <p:cNvGrpSpPr/>
          <p:nvPr/>
        </p:nvGrpSpPr>
        <p:grpSpPr>
          <a:xfrm>
            <a:off x="6569540" y="4654947"/>
            <a:ext cx="1219200" cy="1219200"/>
            <a:chOff x="6460683" y="4313909"/>
            <a:chExt cx="1219200" cy="1219200"/>
          </a:xfrm>
        </p:grpSpPr>
        <p:pic>
          <p:nvPicPr>
            <p:cNvPr id="8" name="Picture 2">
              <a:extLst>
                <a:ext uri="{FF2B5EF4-FFF2-40B4-BE49-F238E27FC236}">
                  <a16:creationId xmlns:a16="http://schemas.microsoft.com/office/drawing/2014/main" id="{5945BF7C-0705-3450-7115-1F2EE3928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683" y="431390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2967BAD-6EE3-2990-7D4A-1CE772B2B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139102">
              <a:off x="7006783" y="4716374"/>
              <a:ext cx="506229" cy="50622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文字方塊 9">
            <a:extLst>
              <a:ext uri="{FF2B5EF4-FFF2-40B4-BE49-F238E27FC236}">
                <a16:creationId xmlns:a16="http://schemas.microsoft.com/office/drawing/2014/main" id="{DC5C81FB-433D-31F4-9717-77FC35260682}"/>
              </a:ext>
            </a:extLst>
          </p:cNvPr>
          <p:cNvSpPr txBox="1"/>
          <p:nvPr/>
        </p:nvSpPr>
        <p:spPr>
          <a:xfrm>
            <a:off x="1756230" y="2934728"/>
            <a:ext cx="3926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跟交往對象相處不好怎麼辦</a:t>
            </a:r>
            <a:r>
              <a:rPr lang="zh-TW" altLang="en-US" sz="2400" dirty="0">
                <a:solidFill>
                  <a:prstClr val="black"/>
                </a:solidFill>
                <a:latin typeface="微軟正黑體" panose="020B0604030504040204" pitchFamily="34" charset="-120"/>
                <a:ea typeface="微軟正黑體" panose="020B0604030504040204" pitchFamily="34" charset="-120"/>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12" name="直線單箭頭接點 11">
            <a:extLst>
              <a:ext uri="{FF2B5EF4-FFF2-40B4-BE49-F238E27FC236}">
                <a16:creationId xmlns:a16="http://schemas.microsoft.com/office/drawing/2014/main" id="{FD34FD67-8FF1-0D9E-2A05-CAC5A4EB148D}"/>
              </a:ext>
            </a:extLst>
          </p:cNvPr>
          <p:cNvCxnSpPr/>
          <p:nvPr/>
        </p:nvCxnSpPr>
        <p:spPr>
          <a:xfrm>
            <a:off x="5682343" y="3159234"/>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單箭頭接點 12">
            <a:extLst>
              <a:ext uri="{FF2B5EF4-FFF2-40B4-BE49-F238E27FC236}">
                <a16:creationId xmlns:a16="http://schemas.microsoft.com/office/drawing/2014/main" id="{635441E7-0809-CB52-E1AD-A86B9513EAA1}"/>
              </a:ext>
            </a:extLst>
          </p:cNvPr>
          <p:cNvCxnSpPr/>
          <p:nvPr/>
        </p:nvCxnSpPr>
        <p:spPr>
          <a:xfrm>
            <a:off x="7910285" y="3160167"/>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文字方塊 13">
            <a:extLst>
              <a:ext uri="{FF2B5EF4-FFF2-40B4-BE49-F238E27FC236}">
                <a16:creationId xmlns:a16="http://schemas.microsoft.com/office/drawing/2014/main" id="{660BEEFF-822C-974D-6952-177E53444C83}"/>
              </a:ext>
            </a:extLst>
          </p:cNvPr>
          <p:cNvSpPr txBox="1"/>
          <p:nvPr/>
        </p:nvSpPr>
        <p:spPr>
          <a:xfrm>
            <a:off x="8694055" y="2934728"/>
            <a:ext cx="2322287"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一律建議分手</a:t>
            </a:r>
          </a:p>
        </p:txBody>
      </p:sp>
      <p:cxnSp>
        <p:nvCxnSpPr>
          <p:cNvPr id="16" name="直線單箭頭接點 15">
            <a:extLst>
              <a:ext uri="{FF2B5EF4-FFF2-40B4-BE49-F238E27FC236}">
                <a16:creationId xmlns:a16="http://schemas.microsoft.com/office/drawing/2014/main" id="{14BAFBF9-71A4-576F-1CC8-14BD252BE7F3}"/>
              </a:ext>
            </a:extLst>
          </p:cNvPr>
          <p:cNvCxnSpPr/>
          <p:nvPr/>
        </p:nvCxnSpPr>
        <p:spPr>
          <a:xfrm>
            <a:off x="5731318" y="5334272"/>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直線單箭頭接點 16">
            <a:extLst>
              <a:ext uri="{FF2B5EF4-FFF2-40B4-BE49-F238E27FC236}">
                <a16:creationId xmlns:a16="http://schemas.microsoft.com/office/drawing/2014/main" id="{A472AEC3-67C3-8E4E-C68A-D9A489C8E650}"/>
              </a:ext>
            </a:extLst>
          </p:cNvPr>
          <p:cNvCxnSpPr/>
          <p:nvPr/>
        </p:nvCxnSpPr>
        <p:spPr>
          <a:xfrm>
            <a:off x="7959260" y="5335205"/>
            <a:ext cx="783771" cy="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文字方塊 17">
            <a:extLst>
              <a:ext uri="{FF2B5EF4-FFF2-40B4-BE49-F238E27FC236}">
                <a16:creationId xmlns:a16="http://schemas.microsoft.com/office/drawing/2014/main" id="{CF4C0204-1A8B-6CAC-C9F4-363641B658D5}"/>
              </a:ext>
            </a:extLst>
          </p:cNvPr>
          <p:cNvSpPr txBox="1"/>
          <p:nvPr/>
        </p:nvSpPr>
        <p:spPr>
          <a:xfrm>
            <a:off x="8743031" y="5109766"/>
            <a:ext cx="194491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好好溝通 </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cxnSp>
        <p:nvCxnSpPr>
          <p:cNvPr id="19" name="直線單箭頭接點 18">
            <a:extLst>
              <a:ext uri="{FF2B5EF4-FFF2-40B4-BE49-F238E27FC236}">
                <a16:creationId xmlns:a16="http://schemas.microsoft.com/office/drawing/2014/main" id="{275FC1E8-707A-09D3-A36A-0230C6D0A57A}"/>
              </a:ext>
            </a:extLst>
          </p:cNvPr>
          <p:cNvCxnSpPr>
            <a:cxnSpLocks/>
          </p:cNvCxnSpPr>
          <p:nvPr/>
        </p:nvCxnSpPr>
        <p:spPr>
          <a:xfrm rot="5400000">
            <a:off x="6762632" y="4206868"/>
            <a:ext cx="783771" cy="0"/>
          </a:xfrm>
          <a:prstGeom prst="straightConnector1">
            <a:avLst/>
          </a:prstGeom>
          <a:ln w="5715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 name="文字方塊 2">
            <a:extLst>
              <a:ext uri="{FF2B5EF4-FFF2-40B4-BE49-F238E27FC236}">
                <a16:creationId xmlns:a16="http://schemas.microsoft.com/office/drawing/2014/main" id="{DFA1C8BC-EA64-FD7D-63AF-9A7770FA34BE}"/>
              </a:ext>
            </a:extLst>
          </p:cNvPr>
          <p:cNvSpPr txBox="1"/>
          <p:nvPr/>
        </p:nvSpPr>
        <p:spPr>
          <a:xfrm>
            <a:off x="1756230" y="5033714"/>
            <a:ext cx="3926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跟交往對象相處不好怎麼辦</a:t>
            </a:r>
            <a:r>
              <a:rPr lang="zh-TW" altLang="en-US" sz="2400" dirty="0">
                <a:solidFill>
                  <a:prstClr val="black"/>
                </a:solidFill>
                <a:latin typeface="微軟正黑體" panose="020B0604030504040204" pitchFamily="34" charset="-120"/>
                <a:ea typeface="微軟正黑體" panose="020B0604030504040204" pitchFamily="34" charset="-120"/>
              </a:rPr>
              <a:t>？</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981062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4" grpId="0"/>
      <p:bldP spid="18" grpId="0"/>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橢圓 3">
            <a:extLst>
              <a:ext uri="{FF2B5EF4-FFF2-40B4-BE49-F238E27FC236}">
                <a16:creationId xmlns:a16="http://schemas.microsoft.com/office/drawing/2014/main" id="{E6DDB9A4-ECEC-FBBB-AD85-11DDD5340559}"/>
              </a:ext>
            </a:extLst>
          </p:cNvPr>
          <p:cNvSpPr/>
          <p:nvPr/>
        </p:nvSpPr>
        <p:spPr>
          <a:xfrm>
            <a:off x="6595670" y="3425068"/>
            <a:ext cx="325161" cy="325161"/>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 name="橢圓 4">
            <a:extLst>
              <a:ext uri="{FF2B5EF4-FFF2-40B4-BE49-F238E27FC236}">
                <a16:creationId xmlns:a16="http://schemas.microsoft.com/office/drawing/2014/main" id="{507CBC76-ACD7-BCC7-8F2C-D5C077E48110}"/>
              </a:ext>
            </a:extLst>
          </p:cNvPr>
          <p:cNvSpPr/>
          <p:nvPr/>
        </p:nvSpPr>
        <p:spPr>
          <a:xfrm>
            <a:off x="7908009" y="1565727"/>
            <a:ext cx="325161" cy="325161"/>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9" name="直線單箭頭接點 8">
            <a:extLst>
              <a:ext uri="{FF2B5EF4-FFF2-40B4-BE49-F238E27FC236}">
                <a16:creationId xmlns:a16="http://schemas.microsoft.com/office/drawing/2014/main" id="{5487BA05-3DEF-286B-A208-0C5FC02974E0}"/>
              </a:ext>
            </a:extLst>
          </p:cNvPr>
          <p:cNvCxnSpPr>
            <a:cxnSpLocks/>
          </p:cNvCxnSpPr>
          <p:nvPr/>
        </p:nvCxnSpPr>
        <p:spPr>
          <a:xfrm flipV="1">
            <a:off x="6920831" y="1866332"/>
            <a:ext cx="1008111" cy="1512437"/>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52" name="群組 51">
            <a:extLst>
              <a:ext uri="{FF2B5EF4-FFF2-40B4-BE49-F238E27FC236}">
                <a16:creationId xmlns:a16="http://schemas.microsoft.com/office/drawing/2014/main" id="{97E22BB5-E132-4111-65FA-9D11F6F2C4AA}"/>
              </a:ext>
            </a:extLst>
          </p:cNvPr>
          <p:cNvGrpSpPr/>
          <p:nvPr/>
        </p:nvGrpSpPr>
        <p:grpSpPr>
          <a:xfrm>
            <a:off x="5672622" y="4283143"/>
            <a:ext cx="1437252" cy="685109"/>
            <a:chOff x="5218252" y="1960756"/>
            <a:chExt cx="2007915" cy="957133"/>
          </a:xfrm>
        </p:grpSpPr>
        <p:pic>
          <p:nvPicPr>
            <p:cNvPr id="24" name="Picture 6">
              <a:extLst>
                <a:ext uri="{FF2B5EF4-FFF2-40B4-BE49-F238E27FC236}">
                  <a16:creationId xmlns:a16="http://schemas.microsoft.com/office/drawing/2014/main" id="{0B57BF6C-1B3F-ACED-804A-AAA140351C6D}"/>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18252" y="1989414"/>
              <a:ext cx="928475" cy="9284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extLst>
                <a:ext uri="{FF2B5EF4-FFF2-40B4-BE49-F238E27FC236}">
                  <a16:creationId xmlns:a16="http://schemas.microsoft.com/office/drawing/2014/main" id="{419A7B26-CFF1-253B-4176-0FEFFD1DE99F}"/>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304466" y="1960756"/>
              <a:ext cx="921701" cy="921701"/>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id="{E3D4C63C-EC9C-5DE1-BA6C-1E7A76AB5EEB}"/>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016371" y="1898467"/>
            <a:ext cx="898636" cy="8986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84DA1A78-2F02-A076-6956-2772D5DFA608}"/>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8414" y="4232192"/>
            <a:ext cx="1150392" cy="11503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a:extLst>
              <a:ext uri="{FF2B5EF4-FFF2-40B4-BE49-F238E27FC236}">
                <a16:creationId xmlns:a16="http://schemas.microsoft.com/office/drawing/2014/main" id="{6AB6D016-6673-4DDD-ECDF-E65CBA7409CD}"/>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992419" y="3513383"/>
            <a:ext cx="1119598" cy="1119598"/>
          </a:xfrm>
          <a:prstGeom prst="rect">
            <a:avLst/>
          </a:prstGeom>
          <a:noFill/>
          <a:extLst>
            <a:ext uri="{909E8E84-426E-40DD-AFC4-6F175D3DCCD1}">
              <a14:hiddenFill xmlns:a14="http://schemas.microsoft.com/office/drawing/2010/main">
                <a:solidFill>
                  <a:srgbClr val="FFFFFF"/>
                </a:solidFill>
              </a14:hiddenFill>
            </a:ext>
          </a:extLst>
        </p:spPr>
      </p:pic>
      <p:sp>
        <p:nvSpPr>
          <p:cNvPr id="31" name="文字方塊 30">
            <a:extLst>
              <a:ext uri="{FF2B5EF4-FFF2-40B4-BE49-F238E27FC236}">
                <a16:creationId xmlns:a16="http://schemas.microsoft.com/office/drawing/2014/main" id="{1409AF3E-35A1-745E-991B-BBEE169412DD}"/>
              </a:ext>
            </a:extLst>
          </p:cNvPr>
          <p:cNvSpPr txBox="1"/>
          <p:nvPr/>
        </p:nvSpPr>
        <p:spPr>
          <a:xfrm>
            <a:off x="2747548" y="4464988"/>
            <a:ext cx="1853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Synthesized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32" name="Picture 8">
            <a:extLst>
              <a:ext uri="{FF2B5EF4-FFF2-40B4-BE49-F238E27FC236}">
                <a16:creationId xmlns:a16="http://schemas.microsoft.com/office/drawing/2014/main" id="{8F7B5898-F0DA-B153-493B-6B7429A71319}"/>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920641" y="201316"/>
            <a:ext cx="1119598" cy="1119598"/>
          </a:xfrm>
          <a:prstGeom prst="rect">
            <a:avLst/>
          </a:prstGeom>
          <a:noFill/>
          <a:extLst>
            <a:ext uri="{909E8E84-426E-40DD-AFC4-6F175D3DCCD1}">
              <a14:hiddenFill xmlns:a14="http://schemas.microsoft.com/office/drawing/2010/main">
                <a:solidFill>
                  <a:srgbClr val="FFFFFF"/>
                </a:solidFill>
              </a14:hiddenFill>
            </a:ext>
          </a:extLst>
        </p:spPr>
      </p:pic>
      <p:sp>
        <p:nvSpPr>
          <p:cNvPr id="33" name="文字方塊 32">
            <a:extLst>
              <a:ext uri="{FF2B5EF4-FFF2-40B4-BE49-F238E27FC236}">
                <a16:creationId xmlns:a16="http://schemas.microsoft.com/office/drawing/2014/main" id="{EB69EC7E-378C-9AED-3A83-61C3D64D6560}"/>
              </a:ext>
            </a:extLst>
          </p:cNvPr>
          <p:cNvSpPr txBox="1"/>
          <p:nvPr/>
        </p:nvSpPr>
        <p:spPr>
          <a:xfrm>
            <a:off x="2661658" y="1178463"/>
            <a:ext cx="1853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Synthesized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文字方塊 33">
            <a:extLst>
              <a:ext uri="{FF2B5EF4-FFF2-40B4-BE49-F238E27FC236}">
                <a16:creationId xmlns:a16="http://schemas.microsoft.com/office/drawing/2014/main" id="{CCB213CE-F35F-C76F-7D87-34416D0008B4}"/>
              </a:ext>
            </a:extLst>
          </p:cNvPr>
          <p:cNvSpPr txBox="1"/>
          <p:nvPr/>
        </p:nvSpPr>
        <p:spPr>
          <a:xfrm>
            <a:off x="893888" y="5358750"/>
            <a:ext cx="18352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Calibri" panose="020F0502020204030204"/>
                <a:ea typeface="新細明體" panose="02020500000000000000" pitchFamily="18" charset="-120"/>
              </a:rPr>
              <a:t>specific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文字方塊 34">
            <a:extLst>
              <a:ext uri="{FF2B5EF4-FFF2-40B4-BE49-F238E27FC236}">
                <a16:creationId xmlns:a16="http://schemas.microsoft.com/office/drawing/2014/main" id="{9A526AA6-76B3-2FAA-A090-C3BD05F8E50E}"/>
              </a:ext>
            </a:extLst>
          </p:cNvPr>
          <p:cNvSpPr txBox="1"/>
          <p:nvPr/>
        </p:nvSpPr>
        <p:spPr>
          <a:xfrm>
            <a:off x="990464" y="2414556"/>
            <a:ext cx="14997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general</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文字方塊 35">
            <a:extLst>
              <a:ext uri="{FF2B5EF4-FFF2-40B4-BE49-F238E27FC236}">
                <a16:creationId xmlns:a16="http://schemas.microsoft.com/office/drawing/2014/main" id="{3E85728E-882D-7C4F-EE07-096D61CFAA03}"/>
              </a:ext>
            </a:extLst>
          </p:cNvPr>
          <p:cNvSpPr txBox="1"/>
          <p:nvPr/>
        </p:nvSpPr>
        <p:spPr>
          <a:xfrm>
            <a:off x="2661658" y="2767535"/>
            <a:ext cx="1853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Real Speech</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026" name="Picture 2">
            <a:extLst>
              <a:ext uri="{FF2B5EF4-FFF2-40B4-BE49-F238E27FC236}">
                <a16:creationId xmlns:a16="http://schemas.microsoft.com/office/drawing/2014/main" id="{32597C2A-3DEE-F3F2-9A95-FA941AC6A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981" y="118870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群組 52">
            <a:extLst>
              <a:ext uri="{FF2B5EF4-FFF2-40B4-BE49-F238E27FC236}">
                <a16:creationId xmlns:a16="http://schemas.microsoft.com/office/drawing/2014/main" id="{5F18DE69-4BE6-90B8-C370-9059507A7FB6}"/>
              </a:ext>
            </a:extLst>
          </p:cNvPr>
          <p:cNvGrpSpPr/>
          <p:nvPr/>
        </p:nvGrpSpPr>
        <p:grpSpPr>
          <a:xfrm>
            <a:off x="8943133" y="2443561"/>
            <a:ext cx="1200919" cy="600410"/>
            <a:chOff x="5032925" y="5210318"/>
            <a:chExt cx="1873047" cy="936447"/>
          </a:xfrm>
        </p:grpSpPr>
        <p:pic>
          <p:nvPicPr>
            <p:cNvPr id="37" name="Picture 2">
              <a:extLst>
                <a:ext uri="{FF2B5EF4-FFF2-40B4-BE49-F238E27FC236}">
                  <a16:creationId xmlns:a16="http://schemas.microsoft.com/office/drawing/2014/main" id="{85116BF8-A0C1-FA90-69AB-3459377B5CED}"/>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085652" y="5318473"/>
              <a:ext cx="820320" cy="8203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1BB7D818-514D-A5BA-F51F-387481092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925" y="5210318"/>
              <a:ext cx="936447" cy="93644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9" name="直線單箭頭接點 38">
            <a:extLst>
              <a:ext uri="{FF2B5EF4-FFF2-40B4-BE49-F238E27FC236}">
                <a16:creationId xmlns:a16="http://schemas.microsoft.com/office/drawing/2014/main" id="{3B68F563-ABE3-A255-E00C-E0DC1C9731F6}"/>
              </a:ext>
            </a:extLst>
          </p:cNvPr>
          <p:cNvCxnSpPr>
            <a:cxnSpLocks/>
          </p:cNvCxnSpPr>
          <p:nvPr/>
        </p:nvCxnSpPr>
        <p:spPr>
          <a:xfrm>
            <a:off x="6920831" y="3911683"/>
            <a:ext cx="773857" cy="123468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橢圓 41">
            <a:extLst>
              <a:ext uri="{FF2B5EF4-FFF2-40B4-BE49-F238E27FC236}">
                <a16:creationId xmlns:a16="http://schemas.microsoft.com/office/drawing/2014/main" id="{0EF1D01C-418E-2B56-6D4B-19F7A2B05450}"/>
              </a:ext>
            </a:extLst>
          </p:cNvPr>
          <p:cNvSpPr/>
          <p:nvPr/>
        </p:nvSpPr>
        <p:spPr>
          <a:xfrm>
            <a:off x="7655806" y="5166422"/>
            <a:ext cx="325161" cy="325161"/>
          </a:xfrm>
          <a:prstGeom prst="ellipse">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46" name="直線單箭頭接點 45">
            <a:extLst>
              <a:ext uri="{FF2B5EF4-FFF2-40B4-BE49-F238E27FC236}">
                <a16:creationId xmlns:a16="http://schemas.microsoft.com/office/drawing/2014/main" id="{C8FC5FEF-803A-A5DB-044A-DF5D9F81BF59}"/>
              </a:ext>
            </a:extLst>
          </p:cNvPr>
          <p:cNvCxnSpPr>
            <a:cxnSpLocks/>
          </p:cNvCxnSpPr>
          <p:nvPr/>
        </p:nvCxnSpPr>
        <p:spPr>
          <a:xfrm>
            <a:off x="7012255" y="3658483"/>
            <a:ext cx="2574973" cy="138844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55" name="群組 54">
            <a:extLst>
              <a:ext uri="{FF2B5EF4-FFF2-40B4-BE49-F238E27FC236}">
                <a16:creationId xmlns:a16="http://schemas.microsoft.com/office/drawing/2014/main" id="{B516ACF1-17BE-BE38-7C37-3133E61E60D7}"/>
              </a:ext>
            </a:extLst>
          </p:cNvPr>
          <p:cNvGrpSpPr/>
          <p:nvPr/>
        </p:nvGrpSpPr>
        <p:grpSpPr>
          <a:xfrm>
            <a:off x="5878774" y="1989646"/>
            <a:ext cx="1380295" cy="688872"/>
            <a:chOff x="9186089" y="1654972"/>
            <a:chExt cx="1878985" cy="937756"/>
          </a:xfrm>
        </p:grpSpPr>
        <p:pic>
          <p:nvPicPr>
            <p:cNvPr id="43" name="Picture 8">
              <a:extLst>
                <a:ext uri="{FF2B5EF4-FFF2-40B4-BE49-F238E27FC236}">
                  <a16:creationId xmlns:a16="http://schemas.microsoft.com/office/drawing/2014/main" id="{D947733F-B6AE-2646-2D3E-643333F1C6BF}"/>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128627" y="1654972"/>
              <a:ext cx="936447" cy="93644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946753E6-20B2-9804-EBB4-6775DBC094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6089" y="1656281"/>
              <a:ext cx="936447" cy="936447"/>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橢圓 57">
            <a:extLst>
              <a:ext uri="{FF2B5EF4-FFF2-40B4-BE49-F238E27FC236}">
                <a16:creationId xmlns:a16="http://schemas.microsoft.com/office/drawing/2014/main" id="{5661A661-7CA4-4E1E-DDB0-B877954E776C}"/>
              </a:ext>
            </a:extLst>
          </p:cNvPr>
          <p:cNvSpPr/>
          <p:nvPr/>
        </p:nvSpPr>
        <p:spPr>
          <a:xfrm>
            <a:off x="9614255" y="5146364"/>
            <a:ext cx="325161" cy="325161"/>
          </a:xfrm>
          <a:prstGeom prst="ellipse">
            <a:avLst/>
          </a:prstGeom>
          <a:solidFill>
            <a:schemeClr val="accent5">
              <a:lumMod val="20000"/>
              <a:lumOff val="80000"/>
            </a:schemeClr>
          </a:solidFill>
          <a:ln>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61" name="直線單箭頭接點 60">
            <a:extLst>
              <a:ext uri="{FF2B5EF4-FFF2-40B4-BE49-F238E27FC236}">
                <a16:creationId xmlns:a16="http://schemas.microsoft.com/office/drawing/2014/main" id="{3043B892-1DF7-0022-306D-70E1D9E5F133}"/>
              </a:ext>
            </a:extLst>
          </p:cNvPr>
          <p:cNvCxnSpPr>
            <a:cxnSpLocks/>
          </p:cNvCxnSpPr>
          <p:nvPr/>
        </p:nvCxnSpPr>
        <p:spPr>
          <a:xfrm flipV="1">
            <a:off x="8397345" y="1700009"/>
            <a:ext cx="1411110" cy="56887"/>
          </a:xfrm>
          <a:prstGeom prst="straightConnector1">
            <a:avLst/>
          </a:prstGeom>
          <a:ln w="3810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25" name="橢圓 1024">
            <a:extLst>
              <a:ext uri="{FF2B5EF4-FFF2-40B4-BE49-F238E27FC236}">
                <a16:creationId xmlns:a16="http://schemas.microsoft.com/office/drawing/2014/main" id="{2DF369C2-3694-03A7-0A14-8EF6052063BB}"/>
              </a:ext>
            </a:extLst>
          </p:cNvPr>
          <p:cNvSpPr/>
          <p:nvPr/>
        </p:nvSpPr>
        <p:spPr>
          <a:xfrm>
            <a:off x="9981472" y="1549297"/>
            <a:ext cx="325161" cy="325161"/>
          </a:xfrm>
          <a:prstGeom prst="ellipse">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cxnSp>
        <p:nvCxnSpPr>
          <p:cNvPr id="1028" name="直線單箭頭接點 1027">
            <a:extLst>
              <a:ext uri="{FF2B5EF4-FFF2-40B4-BE49-F238E27FC236}">
                <a16:creationId xmlns:a16="http://schemas.microsoft.com/office/drawing/2014/main" id="{A1209B01-D8BF-E11D-A7A7-F738AB3C73AC}"/>
              </a:ext>
            </a:extLst>
          </p:cNvPr>
          <p:cNvCxnSpPr>
            <a:cxnSpLocks/>
          </p:cNvCxnSpPr>
          <p:nvPr/>
        </p:nvCxnSpPr>
        <p:spPr>
          <a:xfrm flipV="1">
            <a:off x="6997619" y="1857532"/>
            <a:ext cx="2859219" cy="158007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1032" name="群組 1031">
            <a:extLst>
              <a:ext uri="{FF2B5EF4-FFF2-40B4-BE49-F238E27FC236}">
                <a16:creationId xmlns:a16="http://schemas.microsoft.com/office/drawing/2014/main" id="{290CC826-3235-7A3B-D24D-E37261F50258}"/>
              </a:ext>
            </a:extLst>
          </p:cNvPr>
          <p:cNvGrpSpPr/>
          <p:nvPr/>
        </p:nvGrpSpPr>
        <p:grpSpPr>
          <a:xfrm>
            <a:off x="8402677" y="3808135"/>
            <a:ext cx="1275975" cy="590022"/>
            <a:chOff x="9138497" y="2961009"/>
            <a:chExt cx="1524348" cy="704872"/>
          </a:xfrm>
        </p:grpSpPr>
        <p:pic>
          <p:nvPicPr>
            <p:cNvPr id="63" name="Picture 6">
              <a:extLst>
                <a:ext uri="{FF2B5EF4-FFF2-40B4-BE49-F238E27FC236}">
                  <a16:creationId xmlns:a16="http://schemas.microsoft.com/office/drawing/2014/main" id="{C6AFEDCA-0641-66CC-61A1-5650F5FAED7E}"/>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38497" y="2961010"/>
              <a:ext cx="704871" cy="704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a:extLst>
                <a:ext uri="{FF2B5EF4-FFF2-40B4-BE49-F238E27FC236}">
                  <a16:creationId xmlns:a16="http://schemas.microsoft.com/office/drawing/2014/main" id="{02CCBF7F-8C06-DD98-2BD8-51582DAFEC1A}"/>
                </a:ext>
              </a:extLst>
            </p:cNvPr>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957974" y="2961009"/>
              <a:ext cx="704871" cy="7048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38" name="直線單箭頭接點 1037">
            <a:extLst>
              <a:ext uri="{FF2B5EF4-FFF2-40B4-BE49-F238E27FC236}">
                <a16:creationId xmlns:a16="http://schemas.microsoft.com/office/drawing/2014/main" id="{677D1027-5469-5EA1-7616-CD708A44AAD8}"/>
              </a:ext>
            </a:extLst>
          </p:cNvPr>
          <p:cNvCxnSpPr>
            <a:cxnSpLocks/>
          </p:cNvCxnSpPr>
          <p:nvPr/>
        </p:nvCxnSpPr>
        <p:spPr>
          <a:xfrm flipV="1">
            <a:off x="8092056" y="5329002"/>
            <a:ext cx="1411110" cy="56887"/>
          </a:xfrm>
          <a:prstGeom prst="straightConnector1">
            <a:avLst/>
          </a:prstGeom>
          <a:ln w="3810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1040" name="Picture 2">
            <a:extLst>
              <a:ext uri="{FF2B5EF4-FFF2-40B4-BE49-F238E27FC236}">
                <a16:creationId xmlns:a16="http://schemas.microsoft.com/office/drawing/2014/main" id="{784EA854-BB96-8FD9-C494-208E9DD48D4F}"/>
              </a:ext>
            </a:extLst>
          </p:cNvPr>
          <p:cNvPicPr>
            <a:picLocks noChangeAspect="1" noChangeArrowheads="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189036" y="5378496"/>
            <a:ext cx="898636" cy="898636"/>
          </a:xfrm>
          <a:prstGeom prst="rect">
            <a:avLst/>
          </a:prstGeom>
          <a:noFill/>
          <a:extLst>
            <a:ext uri="{909E8E84-426E-40DD-AFC4-6F175D3DCCD1}">
              <a14:hiddenFill xmlns:a14="http://schemas.microsoft.com/office/drawing/2010/main">
                <a:solidFill>
                  <a:srgbClr val="FFFFFF"/>
                </a:solidFill>
              </a14:hiddenFill>
            </a:ext>
          </a:extLst>
        </p:spPr>
      </p:pic>
      <p:sp>
        <p:nvSpPr>
          <p:cNvPr id="1041" name="文字方塊 1040">
            <a:extLst>
              <a:ext uri="{FF2B5EF4-FFF2-40B4-BE49-F238E27FC236}">
                <a16:creationId xmlns:a16="http://schemas.microsoft.com/office/drawing/2014/main" id="{B3038F90-48B7-A0BF-BB95-CDD412242DFC}"/>
              </a:ext>
            </a:extLst>
          </p:cNvPr>
          <p:cNvSpPr txBox="1"/>
          <p:nvPr/>
        </p:nvSpPr>
        <p:spPr>
          <a:xfrm>
            <a:off x="2800904" y="6214389"/>
            <a:ext cx="18533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Real Speech</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042" name="Picture 4">
            <a:extLst>
              <a:ext uri="{FF2B5EF4-FFF2-40B4-BE49-F238E27FC236}">
                <a16:creationId xmlns:a16="http://schemas.microsoft.com/office/drawing/2014/main" id="{D2654F88-235C-4A5B-8AFF-82CE0FC1B5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371" y="5141463"/>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a:extLst>
              <a:ext uri="{FF2B5EF4-FFF2-40B4-BE49-F238E27FC236}">
                <a16:creationId xmlns:a16="http://schemas.microsoft.com/office/drawing/2014/main" id="{43412A31-8C7F-A7EE-C724-955E4150649D}"/>
              </a:ext>
            </a:extLst>
          </p:cNvPr>
          <p:cNvSpPr txBox="1"/>
          <p:nvPr/>
        </p:nvSpPr>
        <p:spPr>
          <a:xfrm>
            <a:off x="7424886" y="5820415"/>
            <a:ext cx="34997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Synthesic2Real Vector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524D3031-425F-F5DD-F43C-A92DD20DB6C4}"/>
              </a:ext>
            </a:extLst>
          </p:cNvPr>
          <p:cNvSpPr txBox="1"/>
          <p:nvPr/>
        </p:nvSpPr>
        <p:spPr>
          <a:xfrm>
            <a:off x="7521479" y="732442"/>
            <a:ext cx="34997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Synthesic2Real Vector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D2D9C6CB-1BDA-4709-4CC9-24D42D8B764F}"/>
              </a:ext>
            </a:extLst>
          </p:cNvPr>
          <p:cNvSpPr txBox="1"/>
          <p:nvPr/>
        </p:nvSpPr>
        <p:spPr>
          <a:xfrm>
            <a:off x="10005318" y="3177162"/>
            <a:ext cx="2052140"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實際上並沒有這樣的資料</a:t>
            </a:r>
          </a:p>
        </p:txBody>
      </p:sp>
      <p:cxnSp>
        <p:nvCxnSpPr>
          <p:cNvPr id="8" name="直線單箭頭接點 7">
            <a:extLst>
              <a:ext uri="{FF2B5EF4-FFF2-40B4-BE49-F238E27FC236}">
                <a16:creationId xmlns:a16="http://schemas.microsoft.com/office/drawing/2014/main" id="{DAFE9D51-9CFD-BC1B-3356-1DDECC2892AF}"/>
              </a:ext>
            </a:extLst>
          </p:cNvPr>
          <p:cNvCxnSpPr/>
          <p:nvPr/>
        </p:nvCxnSpPr>
        <p:spPr>
          <a:xfrm flipH="1">
            <a:off x="9614255" y="3587648"/>
            <a:ext cx="367217" cy="162581"/>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1655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3" grpId="0"/>
      <p:bldP spid="35" grpId="0"/>
      <p:bldP spid="36" grpId="0"/>
      <p:bldP spid="42" grpId="0" animBg="1"/>
      <p:bldP spid="58" grpId="0" animBg="1"/>
      <p:bldP spid="1025" grpId="0" animBg="1"/>
      <p:bldP spid="2" grpId="0"/>
      <p:bldP spid="3"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099E0A-D086-4B6D-13C0-35F991249049}"/>
              </a:ext>
            </a:extLst>
          </p:cNvPr>
          <p:cNvSpPr>
            <a:spLocks noGrp="1"/>
          </p:cNvSpPr>
          <p:nvPr>
            <p:ph type="title"/>
          </p:nvPr>
        </p:nvSpPr>
        <p:spPr/>
        <p:txBody>
          <a:bodyPr/>
          <a:lstStyle/>
          <a:p>
            <a:r>
              <a:rPr lang="en-US" altLang="zh-TW" dirty="0"/>
              <a:t>Analogy</a:t>
            </a:r>
            <a:endParaRPr lang="zh-TW" altLang="en-US" dirty="0"/>
          </a:p>
        </p:txBody>
      </p:sp>
      <p:sp>
        <p:nvSpPr>
          <p:cNvPr id="3" name="內容版面配置區 2">
            <a:extLst>
              <a:ext uri="{FF2B5EF4-FFF2-40B4-BE49-F238E27FC236}">
                <a16:creationId xmlns:a16="http://schemas.microsoft.com/office/drawing/2014/main" id="{2701AE14-11B8-DC43-E9B4-03BD13A3AE04}"/>
              </a:ext>
            </a:extLst>
          </p:cNvPr>
          <p:cNvSpPr>
            <a:spLocks noGrp="1"/>
          </p:cNvSpPr>
          <p:nvPr>
            <p:ph idx="1"/>
          </p:nvPr>
        </p:nvSpPr>
        <p:spPr/>
        <p:txBody>
          <a:bodyPr/>
          <a:lstStyle/>
          <a:p>
            <a:endParaRPr lang="zh-TW" altLang="en-US" dirty="0"/>
          </a:p>
        </p:txBody>
      </p:sp>
      <p:pic>
        <p:nvPicPr>
          <p:cNvPr id="7" name="圖片 6" descr="一張含有 繪圖, 行, 圖表 的圖片&#10;&#10;自動產生的描述">
            <a:extLst>
              <a:ext uri="{FF2B5EF4-FFF2-40B4-BE49-F238E27FC236}">
                <a16:creationId xmlns:a16="http://schemas.microsoft.com/office/drawing/2014/main" id="{8D7695BA-A74E-E980-5F65-B1EF4E605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50" y="2103147"/>
            <a:ext cx="8877299" cy="3796293"/>
          </a:xfrm>
          <a:prstGeom prst="rect">
            <a:avLst/>
          </a:prstGeom>
        </p:spPr>
      </p:pic>
      <p:sp>
        <p:nvSpPr>
          <p:cNvPr id="8" name="文字方塊 7">
            <a:extLst>
              <a:ext uri="{FF2B5EF4-FFF2-40B4-BE49-F238E27FC236}">
                <a16:creationId xmlns:a16="http://schemas.microsoft.com/office/drawing/2014/main" id="{6F5CFA97-1E26-3ED0-99A8-95AD60FF57EE}"/>
              </a:ext>
            </a:extLst>
          </p:cNvPr>
          <p:cNvSpPr txBox="1"/>
          <p:nvPr/>
        </p:nvSpPr>
        <p:spPr>
          <a:xfrm rot="16200000">
            <a:off x="819151" y="3511438"/>
            <a:ext cx="9715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2EEEB029-60E1-80D4-ABAB-C59C8454F6C6}"/>
              </a:ext>
            </a:extLst>
          </p:cNvPr>
          <p:cNvSpPr txBox="1"/>
          <p:nvPr/>
        </p:nvSpPr>
        <p:spPr>
          <a:xfrm>
            <a:off x="6594022" y="365125"/>
            <a:ext cx="5293178"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Speech foundation model: Whisper </a:t>
            </a:r>
          </a:p>
          <a:p>
            <a:pPr marL="285750" indent="-285750">
              <a:buFont typeface="Arial" panose="020B0604020202020204" pitchFamily="34" charset="0"/>
              <a:buChar char="•"/>
              <a:defRPr/>
            </a:pPr>
            <a:r>
              <a:rPr lang="en-US" altLang="zh-TW" sz="2400" dirty="0">
                <a:solidFill>
                  <a:prstClr val="black"/>
                </a:solidFill>
              </a:rPr>
              <a:t>Specific domains: SLURP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TTS model: BARK</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42C9CC83-A6FC-9D5F-4839-156425412A7C}"/>
              </a:ext>
            </a:extLst>
          </p:cNvPr>
          <p:cNvSpPr/>
          <p:nvPr/>
        </p:nvSpPr>
        <p:spPr>
          <a:xfrm>
            <a:off x="6711043" y="2103147"/>
            <a:ext cx="555171" cy="199182"/>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4A0EFA37-5C45-6412-30EA-B569F405A84B}"/>
              </a:ext>
            </a:extLst>
          </p:cNvPr>
          <p:cNvSpPr/>
          <p:nvPr/>
        </p:nvSpPr>
        <p:spPr>
          <a:xfrm>
            <a:off x="6711042" y="2579851"/>
            <a:ext cx="555171" cy="19918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45097DED-5FE0-4926-FF9C-02E32F234608}"/>
              </a:ext>
            </a:extLst>
          </p:cNvPr>
          <p:cNvSpPr txBox="1"/>
          <p:nvPr/>
        </p:nvSpPr>
        <p:spPr>
          <a:xfrm>
            <a:off x="7298871" y="1975759"/>
            <a:ext cx="34997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Trained on synthetic data</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1D99B570-05F0-C393-40BF-BE797CAC4A2A}"/>
              </a:ext>
            </a:extLst>
          </p:cNvPr>
          <p:cNvSpPr txBox="1"/>
          <p:nvPr/>
        </p:nvSpPr>
        <p:spPr>
          <a:xfrm>
            <a:off x="7331528" y="2437424"/>
            <a:ext cx="34997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Synthesic2Real Vector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5D06C1CB-75C2-C677-022A-1D82A7A96800}"/>
              </a:ext>
            </a:extLst>
          </p:cNvPr>
          <p:cNvSpPr txBox="1"/>
          <p:nvPr/>
        </p:nvSpPr>
        <p:spPr>
          <a:xfrm>
            <a:off x="6402161" y="2960030"/>
            <a:ext cx="52931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Work on different Whisper sizes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文字方塊 15">
            <a:extLst>
              <a:ext uri="{FF2B5EF4-FFF2-40B4-BE49-F238E27FC236}">
                <a16:creationId xmlns:a16="http://schemas.microsoft.com/office/drawing/2014/main" id="{2BB78C31-9846-D5AD-95C9-E6C1403D18B1}"/>
              </a:ext>
            </a:extLst>
          </p:cNvPr>
          <p:cNvSpPr txBox="1"/>
          <p:nvPr/>
        </p:nvSpPr>
        <p:spPr>
          <a:xfrm>
            <a:off x="436789" y="6145311"/>
            <a:ext cx="119307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Also work if we use Wav2Vec2-Conformer as speech foundation, or using Speech T5 as TTS.</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 name="文字方塊 3">
            <a:extLst>
              <a:ext uri="{FF2B5EF4-FFF2-40B4-BE49-F238E27FC236}">
                <a16:creationId xmlns:a16="http://schemas.microsoft.com/office/drawing/2014/main" id="{60000D54-0B4E-ED74-FB72-9E3BBC806C97}"/>
              </a:ext>
            </a:extLst>
          </p:cNvPr>
          <p:cNvSpPr txBox="1"/>
          <p:nvPr/>
        </p:nvSpPr>
        <p:spPr>
          <a:xfrm>
            <a:off x="838200" y="1333358"/>
            <a:ext cx="35800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https://arxiv.org/abs/2406.02925</a:t>
            </a:r>
          </a:p>
        </p:txBody>
      </p:sp>
    </p:spTree>
    <p:extLst>
      <p:ext uri="{BB962C8B-B14F-4D97-AF65-F5344CB8AC3E}">
        <p14:creationId xmlns:p14="http://schemas.microsoft.com/office/powerpoint/2010/main" val="15994666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A754396-9E1C-A930-3D97-E29E3C8A58AB}"/>
              </a:ext>
            </a:extLst>
          </p:cNvPr>
          <p:cNvPicPr>
            <a:picLocks noChangeAspect="1"/>
          </p:cNvPicPr>
          <p:nvPr/>
        </p:nvPicPr>
        <p:blipFill>
          <a:blip r:embed="rId3"/>
          <a:stretch>
            <a:fillRect/>
          </a:stretch>
        </p:blipFill>
        <p:spPr>
          <a:xfrm>
            <a:off x="2051214" y="584772"/>
            <a:ext cx="9705220" cy="5908103"/>
          </a:xfrm>
          <a:prstGeom prst="rect">
            <a:avLst/>
          </a:prstGeom>
        </p:spPr>
      </p:pic>
      <p:sp>
        <p:nvSpPr>
          <p:cNvPr id="2" name="標題 1">
            <a:extLst>
              <a:ext uri="{FF2B5EF4-FFF2-40B4-BE49-F238E27FC236}">
                <a16:creationId xmlns:a16="http://schemas.microsoft.com/office/drawing/2014/main" id="{C65FDE0A-6759-A8B7-1DFA-53EA7F79ED58}"/>
              </a:ext>
            </a:extLst>
          </p:cNvPr>
          <p:cNvSpPr>
            <a:spLocks noGrp="1"/>
          </p:cNvSpPr>
          <p:nvPr>
            <p:ph type="title"/>
          </p:nvPr>
        </p:nvSpPr>
        <p:spPr/>
        <p:txBody>
          <a:bodyPr/>
          <a:lstStyle/>
          <a:p>
            <a:r>
              <a:rPr lang="en-US" altLang="zh-TW" dirty="0" err="1"/>
              <a:t>MergeKit</a:t>
            </a:r>
            <a:r>
              <a:rPr lang="en-US" altLang="zh-TW" dirty="0"/>
              <a:t> </a:t>
            </a:r>
            <a:endParaRPr lang="zh-TW" altLang="en-US" dirty="0"/>
          </a:p>
        </p:txBody>
      </p:sp>
      <p:sp>
        <p:nvSpPr>
          <p:cNvPr id="5" name="文字方塊 4">
            <a:extLst>
              <a:ext uri="{FF2B5EF4-FFF2-40B4-BE49-F238E27FC236}">
                <a16:creationId xmlns:a16="http://schemas.microsoft.com/office/drawing/2014/main" id="{E35116C6-D302-87D4-4C65-640D38A14E62}"/>
              </a:ext>
            </a:extLst>
          </p:cNvPr>
          <p:cNvSpPr txBox="1"/>
          <p:nvPr/>
        </p:nvSpPr>
        <p:spPr>
          <a:xfrm>
            <a:off x="838200" y="1454649"/>
            <a:ext cx="3959182" cy="369332"/>
          </a:xfrm>
          <a:prstGeom prst="rect">
            <a:avLst/>
          </a:prstGeom>
          <a:noFill/>
        </p:spPr>
        <p:txBody>
          <a:bodyPr wrap="square">
            <a:spAutoFit/>
          </a:bodyPr>
          <a:lstStyle/>
          <a:p>
            <a:r>
              <a:rPr lang="zh-TW" altLang="en-US" dirty="0"/>
              <a:t>https://github.com/arcee-ai/mergekit</a:t>
            </a:r>
          </a:p>
        </p:txBody>
      </p:sp>
    </p:spTree>
    <p:extLst>
      <p:ext uri="{BB962C8B-B14F-4D97-AF65-F5344CB8AC3E}">
        <p14:creationId xmlns:p14="http://schemas.microsoft.com/office/powerpoint/2010/main" val="13871439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7A81156-9D29-E35D-4201-9A4592078B75}"/>
              </a:ext>
            </a:extLst>
          </p:cNvPr>
          <p:cNvPicPr>
            <a:picLocks noChangeAspect="1"/>
          </p:cNvPicPr>
          <p:nvPr/>
        </p:nvPicPr>
        <p:blipFill>
          <a:blip r:embed="rId3"/>
          <a:stretch>
            <a:fillRect/>
          </a:stretch>
        </p:blipFill>
        <p:spPr>
          <a:xfrm>
            <a:off x="4240769" y="1317404"/>
            <a:ext cx="1280700" cy="2131944"/>
          </a:xfrm>
          <a:prstGeom prst="rect">
            <a:avLst/>
          </a:prstGeom>
        </p:spPr>
      </p:pic>
      <p:sp>
        <p:nvSpPr>
          <p:cNvPr id="2" name="標題 1">
            <a:extLst>
              <a:ext uri="{FF2B5EF4-FFF2-40B4-BE49-F238E27FC236}">
                <a16:creationId xmlns:a16="http://schemas.microsoft.com/office/drawing/2014/main" id="{2FF3BE23-E24B-8FCF-A1EF-6741F36DB46A}"/>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Model Merging </a:t>
            </a:r>
            <a:r>
              <a:rPr lang="zh-TW" altLang="en-US" dirty="0">
                <a:latin typeface="微軟正黑體" panose="020B0604030504040204" pitchFamily="34" charset="-120"/>
                <a:ea typeface="微軟正黑體" panose="020B0604030504040204" pitchFamily="34" charset="-120"/>
              </a:rPr>
              <a:t>不是總是會成功 </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795D58BC-53D3-7051-C65E-194E36562514}"/>
              </a:ext>
            </a:extLst>
          </p:cNvPr>
          <p:cNvPicPr>
            <a:picLocks noChangeAspect="1"/>
          </p:cNvPicPr>
          <p:nvPr/>
        </p:nvPicPr>
        <p:blipFill>
          <a:blip r:embed="rId4"/>
          <a:stretch>
            <a:fillRect/>
          </a:stretch>
        </p:blipFill>
        <p:spPr>
          <a:xfrm>
            <a:off x="591924" y="2419235"/>
            <a:ext cx="1386328" cy="2019529"/>
          </a:xfrm>
          <a:prstGeom prst="rect">
            <a:avLst/>
          </a:prstGeom>
        </p:spPr>
      </p:pic>
      <p:grpSp>
        <p:nvGrpSpPr>
          <p:cNvPr id="15" name="群組 14">
            <a:extLst>
              <a:ext uri="{FF2B5EF4-FFF2-40B4-BE49-F238E27FC236}">
                <a16:creationId xmlns:a16="http://schemas.microsoft.com/office/drawing/2014/main" id="{F9A9987B-26A8-18D6-5375-9C0F552CF4FD}"/>
              </a:ext>
            </a:extLst>
          </p:cNvPr>
          <p:cNvGrpSpPr/>
          <p:nvPr/>
        </p:nvGrpSpPr>
        <p:grpSpPr>
          <a:xfrm>
            <a:off x="4127836" y="4124102"/>
            <a:ext cx="1966559" cy="2019529"/>
            <a:chOff x="4702367" y="4473346"/>
            <a:chExt cx="1966559" cy="2019529"/>
          </a:xfrm>
        </p:grpSpPr>
        <p:pic>
          <p:nvPicPr>
            <p:cNvPr id="6" name="圖片 5">
              <a:extLst>
                <a:ext uri="{FF2B5EF4-FFF2-40B4-BE49-F238E27FC236}">
                  <a16:creationId xmlns:a16="http://schemas.microsoft.com/office/drawing/2014/main" id="{8A5D24FA-4DE7-FFD0-44D0-9D1F4CD0F5B7}"/>
                </a:ext>
              </a:extLst>
            </p:cNvPr>
            <p:cNvPicPr>
              <a:picLocks noChangeAspect="1"/>
            </p:cNvPicPr>
            <p:nvPr/>
          </p:nvPicPr>
          <p:blipFill>
            <a:blip r:embed="rId4"/>
            <a:stretch>
              <a:fillRect/>
            </a:stretch>
          </p:blipFill>
          <p:spPr>
            <a:xfrm>
              <a:off x="4702367" y="4473346"/>
              <a:ext cx="1386328" cy="2019529"/>
            </a:xfrm>
            <a:prstGeom prst="rect">
              <a:avLst/>
            </a:prstGeom>
          </p:spPr>
        </p:pic>
        <p:pic>
          <p:nvPicPr>
            <p:cNvPr id="7" name="Picture 4">
              <a:extLst>
                <a:ext uri="{FF2B5EF4-FFF2-40B4-BE49-F238E27FC236}">
                  <a16:creationId xmlns:a16="http://schemas.microsoft.com/office/drawing/2014/main" id="{D41AA531-7DC0-07A3-42E1-CB6432BCB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4664" y="4936324"/>
              <a:ext cx="1084262" cy="108426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直線單箭頭接點 7">
            <a:extLst>
              <a:ext uri="{FF2B5EF4-FFF2-40B4-BE49-F238E27FC236}">
                <a16:creationId xmlns:a16="http://schemas.microsoft.com/office/drawing/2014/main" id="{1E16D7B2-3AD3-8200-7677-3EAC3D86721B}"/>
              </a:ext>
            </a:extLst>
          </p:cNvPr>
          <p:cNvCxnSpPr>
            <a:cxnSpLocks/>
          </p:cNvCxnSpPr>
          <p:nvPr/>
        </p:nvCxnSpPr>
        <p:spPr>
          <a:xfrm flipV="1">
            <a:off x="2034718" y="2419235"/>
            <a:ext cx="2093118" cy="91571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F4CE8F8B-9007-6BEA-AF10-C186AA3CFDCA}"/>
              </a:ext>
            </a:extLst>
          </p:cNvPr>
          <p:cNvCxnSpPr>
            <a:cxnSpLocks/>
          </p:cNvCxnSpPr>
          <p:nvPr/>
        </p:nvCxnSpPr>
        <p:spPr>
          <a:xfrm>
            <a:off x="2034718" y="3997550"/>
            <a:ext cx="2093118" cy="12948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4">
            <a:extLst>
              <a:ext uri="{FF2B5EF4-FFF2-40B4-BE49-F238E27FC236}">
                <a16:creationId xmlns:a16="http://schemas.microsoft.com/office/drawing/2014/main" id="{A3F87BCB-949F-6D3B-69CA-649C0E002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8767" y="3479637"/>
            <a:ext cx="644465" cy="644465"/>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線單箭頭接點 17">
            <a:extLst>
              <a:ext uri="{FF2B5EF4-FFF2-40B4-BE49-F238E27FC236}">
                <a16:creationId xmlns:a16="http://schemas.microsoft.com/office/drawing/2014/main" id="{B14CB894-E1A1-A3DB-7750-576A32910431}"/>
              </a:ext>
            </a:extLst>
          </p:cNvPr>
          <p:cNvCxnSpPr>
            <a:cxnSpLocks/>
          </p:cNvCxnSpPr>
          <p:nvPr/>
        </p:nvCxnSpPr>
        <p:spPr>
          <a:xfrm>
            <a:off x="5590550" y="3732216"/>
            <a:ext cx="10051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圖片 20" descr="一張含有 寫生, 圖畫, 卡通, 圖解 的圖片&#10;&#10;AI 產生的內容可能不正確。">
            <a:extLst>
              <a:ext uri="{FF2B5EF4-FFF2-40B4-BE49-F238E27FC236}">
                <a16:creationId xmlns:a16="http://schemas.microsoft.com/office/drawing/2014/main" id="{F53F436C-EF56-5EF5-76B3-C893EC5D42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0632" y="2529674"/>
            <a:ext cx="1284304" cy="2131945"/>
          </a:xfrm>
          <a:prstGeom prst="rect">
            <a:avLst/>
          </a:prstGeom>
        </p:spPr>
      </p:pic>
      <p:grpSp>
        <p:nvGrpSpPr>
          <p:cNvPr id="24" name="群組 23">
            <a:extLst>
              <a:ext uri="{FF2B5EF4-FFF2-40B4-BE49-F238E27FC236}">
                <a16:creationId xmlns:a16="http://schemas.microsoft.com/office/drawing/2014/main" id="{A475BC3C-8C3D-3A28-29AC-C165458F5E3B}"/>
              </a:ext>
            </a:extLst>
          </p:cNvPr>
          <p:cNvGrpSpPr/>
          <p:nvPr/>
        </p:nvGrpSpPr>
        <p:grpSpPr>
          <a:xfrm>
            <a:off x="10145336" y="2455136"/>
            <a:ext cx="1959515" cy="2131944"/>
            <a:chOff x="10713450" y="2618217"/>
            <a:chExt cx="1959515" cy="2131944"/>
          </a:xfrm>
        </p:grpSpPr>
        <p:pic>
          <p:nvPicPr>
            <p:cNvPr id="22" name="圖片 21">
              <a:extLst>
                <a:ext uri="{FF2B5EF4-FFF2-40B4-BE49-F238E27FC236}">
                  <a16:creationId xmlns:a16="http://schemas.microsoft.com/office/drawing/2014/main" id="{BB71F2B8-CBC6-7466-6FEF-A43461006DC7}"/>
                </a:ext>
              </a:extLst>
            </p:cNvPr>
            <p:cNvPicPr>
              <a:picLocks noChangeAspect="1"/>
            </p:cNvPicPr>
            <p:nvPr/>
          </p:nvPicPr>
          <p:blipFill>
            <a:blip r:embed="rId3"/>
            <a:stretch>
              <a:fillRect/>
            </a:stretch>
          </p:blipFill>
          <p:spPr>
            <a:xfrm>
              <a:off x="10713450" y="2618217"/>
              <a:ext cx="1280700" cy="2131944"/>
            </a:xfrm>
            <a:prstGeom prst="rect">
              <a:avLst/>
            </a:prstGeom>
          </p:spPr>
        </p:pic>
        <p:pic>
          <p:nvPicPr>
            <p:cNvPr id="23" name="Picture 4">
              <a:extLst>
                <a:ext uri="{FF2B5EF4-FFF2-40B4-BE49-F238E27FC236}">
                  <a16:creationId xmlns:a16="http://schemas.microsoft.com/office/drawing/2014/main" id="{D4185932-BD78-5496-0783-119EC1C89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8703" y="3142058"/>
              <a:ext cx="1084262" cy="108426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7" name="直線單箭頭接點 26">
            <a:extLst>
              <a:ext uri="{FF2B5EF4-FFF2-40B4-BE49-F238E27FC236}">
                <a16:creationId xmlns:a16="http://schemas.microsoft.com/office/drawing/2014/main" id="{1DD64137-B120-ADE9-145C-A5103BF24FEE}"/>
              </a:ext>
            </a:extLst>
          </p:cNvPr>
          <p:cNvCxnSpPr>
            <a:cxnSpLocks/>
          </p:cNvCxnSpPr>
          <p:nvPr/>
        </p:nvCxnSpPr>
        <p:spPr>
          <a:xfrm>
            <a:off x="8438694" y="3732216"/>
            <a:ext cx="167057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文字方塊 28">
            <a:extLst>
              <a:ext uri="{FF2B5EF4-FFF2-40B4-BE49-F238E27FC236}">
                <a16:creationId xmlns:a16="http://schemas.microsoft.com/office/drawing/2014/main" id="{A77E2D4A-43E0-4CD2-6C1D-1573E4075543}"/>
              </a:ext>
            </a:extLst>
          </p:cNvPr>
          <p:cNvSpPr txBox="1"/>
          <p:nvPr/>
        </p:nvSpPr>
        <p:spPr>
          <a:xfrm>
            <a:off x="8140999" y="3977099"/>
            <a:ext cx="2070340"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31" name="文字方塊 30">
            <a:extLst>
              <a:ext uri="{FF2B5EF4-FFF2-40B4-BE49-F238E27FC236}">
                <a16:creationId xmlns:a16="http://schemas.microsoft.com/office/drawing/2014/main" id="{1118D34A-BF44-5156-41A9-9740F37BD5A8}"/>
              </a:ext>
            </a:extLst>
          </p:cNvPr>
          <p:cNvSpPr txBox="1"/>
          <p:nvPr/>
        </p:nvSpPr>
        <p:spPr>
          <a:xfrm>
            <a:off x="6093126" y="4764534"/>
            <a:ext cx="6098874" cy="369332"/>
          </a:xfrm>
          <a:prstGeom prst="rect">
            <a:avLst/>
          </a:prstGeom>
          <a:noFill/>
        </p:spPr>
        <p:txBody>
          <a:bodyPr wrap="square">
            <a:spAutoFit/>
          </a:bodyPr>
          <a:lstStyle/>
          <a:p>
            <a:pPr algn="ctr"/>
            <a:r>
              <a:rPr lang="zh-TW" altLang="en-US" dirty="0"/>
              <a:t>https://arxiv.org/abs/2410.14389</a:t>
            </a:r>
          </a:p>
        </p:txBody>
      </p:sp>
      <p:sp>
        <p:nvSpPr>
          <p:cNvPr id="33" name="文字方塊 32">
            <a:extLst>
              <a:ext uri="{FF2B5EF4-FFF2-40B4-BE49-F238E27FC236}">
                <a16:creationId xmlns:a16="http://schemas.microsoft.com/office/drawing/2014/main" id="{FDD60C39-B7E5-B820-AC3B-1CAC1DE75ECF}"/>
              </a:ext>
            </a:extLst>
          </p:cNvPr>
          <p:cNvSpPr txBox="1"/>
          <p:nvPr/>
        </p:nvSpPr>
        <p:spPr>
          <a:xfrm>
            <a:off x="416888" y="6117771"/>
            <a:ext cx="3559281" cy="369332"/>
          </a:xfrm>
          <a:prstGeom prst="rect">
            <a:avLst/>
          </a:prstGeom>
          <a:noFill/>
        </p:spPr>
        <p:txBody>
          <a:bodyPr wrap="square">
            <a:spAutoFit/>
          </a:bodyPr>
          <a:lstStyle/>
          <a:p>
            <a:r>
              <a:rPr lang="zh-TW" altLang="en-US" dirty="0"/>
              <a:t>https://arxiv.org/abs/2504.14662</a:t>
            </a:r>
          </a:p>
        </p:txBody>
      </p:sp>
      <p:sp>
        <p:nvSpPr>
          <p:cNvPr id="34" name="文字方塊 33">
            <a:extLst>
              <a:ext uri="{FF2B5EF4-FFF2-40B4-BE49-F238E27FC236}">
                <a16:creationId xmlns:a16="http://schemas.microsoft.com/office/drawing/2014/main" id="{32059071-8EE2-EAB9-CC3A-8E98CD8AFBC3}"/>
              </a:ext>
            </a:extLst>
          </p:cNvPr>
          <p:cNvSpPr txBox="1"/>
          <p:nvPr/>
        </p:nvSpPr>
        <p:spPr>
          <a:xfrm>
            <a:off x="412726" y="5312634"/>
            <a:ext cx="3273962" cy="830997"/>
          </a:xfrm>
          <a:prstGeom prst="rect">
            <a:avLst/>
          </a:prstGeom>
          <a:noFill/>
        </p:spPr>
        <p:txBody>
          <a:bodyPr wrap="square" rtlCol="0">
            <a:spAutoFit/>
          </a:bodyPr>
          <a:lstStyle/>
          <a:p>
            <a:r>
              <a:rPr lang="en-US" altLang="zh-TW" sz="2400" dirty="0"/>
              <a:t>Modify post-training loss to make merging easier </a:t>
            </a:r>
            <a:endParaRPr lang="zh-TW" altLang="en-US" sz="2400" dirty="0"/>
          </a:p>
        </p:txBody>
      </p:sp>
      <p:cxnSp>
        <p:nvCxnSpPr>
          <p:cNvPr id="36" name="直線單箭頭接點 35">
            <a:extLst>
              <a:ext uri="{FF2B5EF4-FFF2-40B4-BE49-F238E27FC236}">
                <a16:creationId xmlns:a16="http://schemas.microsoft.com/office/drawing/2014/main" id="{402F8311-A39A-0607-BF6A-2FE1EBDEC28F}"/>
              </a:ext>
            </a:extLst>
          </p:cNvPr>
          <p:cNvCxnSpPr>
            <a:cxnSpLocks/>
          </p:cNvCxnSpPr>
          <p:nvPr/>
        </p:nvCxnSpPr>
        <p:spPr>
          <a:xfrm flipV="1">
            <a:off x="1940503" y="3090316"/>
            <a:ext cx="1140774" cy="2191295"/>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19964012-B825-5304-536A-FB181587F4B3}"/>
              </a:ext>
            </a:extLst>
          </p:cNvPr>
          <p:cNvCxnSpPr>
            <a:cxnSpLocks/>
          </p:cNvCxnSpPr>
          <p:nvPr/>
        </p:nvCxnSpPr>
        <p:spPr>
          <a:xfrm flipV="1">
            <a:off x="2196528" y="4764534"/>
            <a:ext cx="997682" cy="517077"/>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5141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P spid="3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圖片 21" descr="一張含有 寫生, 藝術, 對稱, 圖畫 的圖片&#10;&#10;AI 產生的內容可能不正確。">
            <a:extLst>
              <a:ext uri="{FF2B5EF4-FFF2-40B4-BE49-F238E27FC236}">
                <a16:creationId xmlns:a16="http://schemas.microsoft.com/office/drawing/2014/main" id="{74169B58-A72D-4206-B8BC-3BC9BF4A9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233" y="1868451"/>
            <a:ext cx="3206701" cy="1789787"/>
          </a:xfrm>
          <a:prstGeom prst="rect">
            <a:avLst/>
          </a:prstGeom>
        </p:spPr>
      </p:pic>
      <p:sp>
        <p:nvSpPr>
          <p:cNvPr id="2" name="標題 1">
            <a:extLst>
              <a:ext uri="{FF2B5EF4-FFF2-40B4-BE49-F238E27FC236}">
                <a16:creationId xmlns:a16="http://schemas.microsoft.com/office/drawing/2014/main" id="{F2F8BC06-9637-98BD-F180-117B11CB675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不同 </a:t>
            </a:r>
            <a:r>
              <a:rPr lang="en-US" altLang="zh-TW" dirty="0">
                <a:latin typeface="微軟正黑體" panose="020B0604030504040204" pitchFamily="34" charset="-120"/>
                <a:ea typeface="微軟正黑體" panose="020B0604030504040204" pitchFamily="34" charset="-120"/>
              </a:rPr>
              <a:t>Foundation Model </a:t>
            </a:r>
            <a:r>
              <a:rPr lang="zh-TW" altLang="en-US" dirty="0">
                <a:latin typeface="微軟正黑體" panose="020B0604030504040204" pitchFamily="34" charset="-120"/>
                <a:ea typeface="微軟正黑體" panose="020B0604030504040204" pitchFamily="34" charset="-120"/>
              </a:rPr>
              <a:t>能不能 </a:t>
            </a:r>
            <a:r>
              <a:rPr lang="en-US" altLang="zh-TW" dirty="0">
                <a:latin typeface="微軟正黑體" panose="020B0604030504040204" pitchFamily="34" charset="-120"/>
                <a:ea typeface="微軟正黑體" panose="020B0604030504040204" pitchFamily="34" charset="-120"/>
              </a:rPr>
              <a:t>Merge? </a:t>
            </a:r>
            <a:endParaRPr lang="zh-TW" altLang="en-US"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C9E4C1A1-3056-B696-4CC5-F3393858E063}"/>
              </a:ext>
            </a:extLst>
          </p:cNvPr>
          <p:cNvPicPr>
            <a:picLocks noChangeAspect="1"/>
          </p:cNvPicPr>
          <p:nvPr/>
        </p:nvPicPr>
        <p:blipFill>
          <a:blip r:embed="rId4"/>
          <a:stretch>
            <a:fillRect/>
          </a:stretch>
        </p:blipFill>
        <p:spPr>
          <a:xfrm>
            <a:off x="551276" y="2768479"/>
            <a:ext cx="1386328" cy="2019529"/>
          </a:xfrm>
          <a:prstGeom prst="rect">
            <a:avLst/>
          </a:prstGeom>
        </p:spPr>
      </p:pic>
      <p:pic>
        <p:nvPicPr>
          <p:cNvPr id="5" name="圖片 4">
            <a:extLst>
              <a:ext uri="{FF2B5EF4-FFF2-40B4-BE49-F238E27FC236}">
                <a16:creationId xmlns:a16="http://schemas.microsoft.com/office/drawing/2014/main" id="{0E05FDB6-6EAA-6C66-80E2-9AA94C1619C9}"/>
              </a:ext>
            </a:extLst>
          </p:cNvPr>
          <p:cNvPicPr>
            <a:picLocks noChangeAspect="1"/>
          </p:cNvPicPr>
          <p:nvPr/>
        </p:nvPicPr>
        <p:blipFill>
          <a:blip r:embed="rId5"/>
          <a:stretch>
            <a:fillRect/>
          </a:stretch>
        </p:blipFill>
        <p:spPr>
          <a:xfrm>
            <a:off x="2948703" y="1620602"/>
            <a:ext cx="1280700" cy="2131944"/>
          </a:xfrm>
          <a:prstGeom prst="rect">
            <a:avLst/>
          </a:prstGeom>
        </p:spPr>
      </p:pic>
      <p:pic>
        <p:nvPicPr>
          <p:cNvPr id="6" name="圖片 5">
            <a:extLst>
              <a:ext uri="{FF2B5EF4-FFF2-40B4-BE49-F238E27FC236}">
                <a16:creationId xmlns:a16="http://schemas.microsoft.com/office/drawing/2014/main" id="{BE82A1BE-F91A-9EE9-5253-34A50DEA119B}"/>
              </a:ext>
            </a:extLst>
          </p:cNvPr>
          <p:cNvPicPr>
            <a:picLocks noChangeAspect="1"/>
          </p:cNvPicPr>
          <p:nvPr/>
        </p:nvPicPr>
        <p:blipFill>
          <a:blip r:embed="rId4"/>
          <a:stretch>
            <a:fillRect/>
          </a:stretch>
        </p:blipFill>
        <p:spPr>
          <a:xfrm>
            <a:off x="2835770" y="4427300"/>
            <a:ext cx="1386328" cy="2019529"/>
          </a:xfrm>
          <a:prstGeom prst="rect">
            <a:avLst/>
          </a:prstGeom>
        </p:spPr>
      </p:pic>
      <p:pic>
        <p:nvPicPr>
          <p:cNvPr id="7" name="Picture 4">
            <a:extLst>
              <a:ext uri="{FF2B5EF4-FFF2-40B4-BE49-F238E27FC236}">
                <a16:creationId xmlns:a16="http://schemas.microsoft.com/office/drawing/2014/main" id="{CD0B6C1B-06DF-02CC-359E-3AB873D56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8067" y="4890278"/>
            <a:ext cx="1084262" cy="1084262"/>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30EEC8A8-F4F1-D202-E594-EF66EB0F179A}"/>
              </a:ext>
            </a:extLst>
          </p:cNvPr>
          <p:cNvPicPr>
            <a:picLocks noChangeAspect="1"/>
          </p:cNvPicPr>
          <p:nvPr/>
        </p:nvPicPr>
        <p:blipFill>
          <a:blip r:embed="rId4"/>
          <a:stretch>
            <a:fillRect/>
          </a:stretch>
        </p:blipFill>
        <p:spPr>
          <a:xfrm>
            <a:off x="5627776" y="4430590"/>
            <a:ext cx="1386328" cy="2019529"/>
          </a:xfrm>
          <a:prstGeom prst="rect">
            <a:avLst/>
          </a:prstGeom>
        </p:spPr>
      </p:pic>
      <p:pic>
        <p:nvPicPr>
          <p:cNvPr id="1026" name="Picture 2" descr="Gemma 模型總覽 | Google AI for Developers">
            <a:extLst>
              <a:ext uri="{FF2B5EF4-FFF2-40B4-BE49-F238E27FC236}">
                <a16:creationId xmlns:a16="http://schemas.microsoft.com/office/drawing/2014/main" id="{251C937F-39E6-8AB8-AA6A-ED99D05F69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9929" y="1833179"/>
            <a:ext cx="3405424" cy="1922656"/>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a:extLst>
              <a:ext uri="{FF2B5EF4-FFF2-40B4-BE49-F238E27FC236}">
                <a16:creationId xmlns:a16="http://schemas.microsoft.com/office/drawing/2014/main" id="{598B0D79-6FC0-D2A7-5083-EB24B917117C}"/>
              </a:ext>
            </a:extLst>
          </p:cNvPr>
          <p:cNvPicPr>
            <a:picLocks noChangeAspect="1"/>
          </p:cNvPicPr>
          <p:nvPr/>
        </p:nvPicPr>
        <p:blipFill>
          <a:blip r:embed="rId4"/>
          <a:stretch>
            <a:fillRect/>
          </a:stretch>
        </p:blipFill>
        <p:spPr>
          <a:xfrm>
            <a:off x="8984816" y="4430590"/>
            <a:ext cx="1386328" cy="2019529"/>
          </a:xfrm>
          <a:prstGeom prst="rect">
            <a:avLst/>
          </a:prstGeom>
        </p:spPr>
      </p:pic>
      <p:pic>
        <p:nvPicPr>
          <p:cNvPr id="11" name="Picture 4">
            <a:extLst>
              <a:ext uri="{FF2B5EF4-FFF2-40B4-BE49-F238E27FC236}">
                <a16:creationId xmlns:a16="http://schemas.microsoft.com/office/drawing/2014/main" id="{4BC0488E-682D-161A-E539-9D96465D36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7113" y="4893568"/>
            <a:ext cx="1084262" cy="108426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單箭頭接點 12">
            <a:extLst>
              <a:ext uri="{FF2B5EF4-FFF2-40B4-BE49-F238E27FC236}">
                <a16:creationId xmlns:a16="http://schemas.microsoft.com/office/drawing/2014/main" id="{68F3DD01-B5B7-419D-C14A-7C87FB4E110D}"/>
              </a:ext>
            </a:extLst>
          </p:cNvPr>
          <p:cNvCxnSpPr/>
          <p:nvPr/>
        </p:nvCxnSpPr>
        <p:spPr>
          <a:xfrm flipV="1">
            <a:off x="1789526" y="2768479"/>
            <a:ext cx="1046244" cy="9278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EEFF0111-04AB-BFBF-2C6E-FC3CAB54B2DF}"/>
              </a:ext>
            </a:extLst>
          </p:cNvPr>
          <p:cNvCxnSpPr>
            <a:cxnSpLocks/>
          </p:cNvCxnSpPr>
          <p:nvPr/>
        </p:nvCxnSpPr>
        <p:spPr>
          <a:xfrm>
            <a:off x="1789526" y="4689560"/>
            <a:ext cx="1046244" cy="9278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B60197BE-F7B6-5AEF-63FF-AD56656488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6701" y="3782835"/>
            <a:ext cx="644465" cy="64446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單箭頭接點 14">
            <a:extLst>
              <a:ext uri="{FF2B5EF4-FFF2-40B4-BE49-F238E27FC236}">
                <a16:creationId xmlns:a16="http://schemas.microsoft.com/office/drawing/2014/main" id="{F79A3E13-6C49-C230-B804-CCCCF9C172B3}"/>
              </a:ext>
            </a:extLst>
          </p:cNvPr>
          <p:cNvCxnSpPr>
            <a:cxnSpLocks/>
          </p:cNvCxnSpPr>
          <p:nvPr/>
        </p:nvCxnSpPr>
        <p:spPr>
          <a:xfrm flipV="1">
            <a:off x="7317429" y="2794507"/>
            <a:ext cx="128800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9DB50B94-635E-D6D6-AA92-083F1AA04BF9}"/>
              </a:ext>
            </a:extLst>
          </p:cNvPr>
          <p:cNvCxnSpPr>
            <a:cxnSpLocks/>
          </p:cNvCxnSpPr>
          <p:nvPr/>
        </p:nvCxnSpPr>
        <p:spPr>
          <a:xfrm flipV="1">
            <a:off x="7294816" y="5620709"/>
            <a:ext cx="128800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4">
            <a:extLst>
              <a:ext uri="{FF2B5EF4-FFF2-40B4-BE49-F238E27FC236}">
                <a16:creationId xmlns:a16="http://schemas.microsoft.com/office/drawing/2014/main" id="{1E6A4B38-D6FA-7FEC-E20F-5EC98609DC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5748" y="3715948"/>
            <a:ext cx="644465" cy="644465"/>
          </a:xfrm>
          <a:prstGeom prst="rect">
            <a:avLst/>
          </a:prstGeom>
          <a:noFill/>
          <a:extLst>
            <a:ext uri="{909E8E84-426E-40DD-AFC4-6F175D3DCCD1}">
              <a14:hiddenFill xmlns:a14="http://schemas.microsoft.com/office/drawing/2010/main">
                <a:solidFill>
                  <a:srgbClr val="FFFFFF"/>
                </a:solidFill>
              </a14:hiddenFill>
            </a:ext>
          </a:extLst>
        </p:spPr>
      </p:pic>
      <p:sp>
        <p:nvSpPr>
          <p:cNvPr id="23" name="文字方塊 22">
            <a:extLst>
              <a:ext uri="{FF2B5EF4-FFF2-40B4-BE49-F238E27FC236}">
                <a16:creationId xmlns:a16="http://schemas.microsoft.com/office/drawing/2014/main" id="{CF8AAE0D-BF95-4584-EE6C-CC0CE6F08644}"/>
              </a:ext>
            </a:extLst>
          </p:cNvPr>
          <p:cNvSpPr txBox="1"/>
          <p:nvPr/>
        </p:nvSpPr>
        <p:spPr>
          <a:xfrm>
            <a:off x="10084220" y="3820873"/>
            <a:ext cx="1269580" cy="523220"/>
          </a:xfrm>
          <a:prstGeom prst="rect">
            <a:avLst/>
          </a:prstGeom>
          <a:noFill/>
        </p:spPr>
        <p:txBody>
          <a:bodyPr wrap="square" rtlCol="0">
            <a:spAutoFit/>
          </a:bodyPr>
          <a:lstStyle/>
          <a:p>
            <a:r>
              <a:rPr lang="en-US" altLang="zh-TW" sz="2800" b="1" dirty="0">
                <a:solidFill>
                  <a:srgbClr val="FF0000"/>
                </a:solidFill>
              </a:rPr>
              <a:t>?????</a:t>
            </a:r>
            <a:endParaRPr lang="zh-TW" altLang="en-US" sz="2800" b="1" dirty="0">
              <a:solidFill>
                <a:srgbClr val="FF0000"/>
              </a:solidFill>
            </a:endParaRPr>
          </a:p>
        </p:txBody>
      </p:sp>
      <p:sp>
        <p:nvSpPr>
          <p:cNvPr id="25" name="文字方塊 24">
            <a:extLst>
              <a:ext uri="{FF2B5EF4-FFF2-40B4-BE49-F238E27FC236}">
                <a16:creationId xmlns:a16="http://schemas.microsoft.com/office/drawing/2014/main" id="{0FBB20DE-3802-9AEF-0F18-FDF4FE234FAD}"/>
              </a:ext>
            </a:extLst>
          </p:cNvPr>
          <p:cNvSpPr txBox="1"/>
          <p:nvPr/>
        </p:nvSpPr>
        <p:spPr>
          <a:xfrm>
            <a:off x="8596242" y="24237"/>
            <a:ext cx="3702700" cy="369332"/>
          </a:xfrm>
          <a:prstGeom prst="rect">
            <a:avLst/>
          </a:prstGeom>
          <a:noFill/>
        </p:spPr>
        <p:txBody>
          <a:bodyPr wrap="square">
            <a:spAutoFit/>
          </a:bodyPr>
          <a:lstStyle/>
          <a:p>
            <a:r>
              <a:rPr lang="zh-TW" altLang="en-US" dirty="0"/>
              <a:t>https://arxiv.org/abs/2305.03053</a:t>
            </a:r>
          </a:p>
        </p:txBody>
      </p:sp>
      <p:sp>
        <p:nvSpPr>
          <p:cNvPr id="27" name="文字方塊 26">
            <a:extLst>
              <a:ext uri="{FF2B5EF4-FFF2-40B4-BE49-F238E27FC236}">
                <a16:creationId xmlns:a16="http://schemas.microsoft.com/office/drawing/2014/main" id="{FEA21393-60C8-F7E0-7EF0-0BE9614000A4}"/>
              </a:ext>
            </a:extLst>
          </p:cNvPr>
          <p:cNvSpPr txBox="1"/>
          <p:nvPr/>
        </p:nvSpPr>
        <p:spPr>
          <a:xfrm>
            <a:off x="8601871" y="333192"/>
            <a:ext cx="3716121" cy="369320"/>
          </a:xfrm>
          <a:prstGeom prst="rect">
            <a:avLst/>
          </a:prstGeom>
          <a:noFill/>
        </p:spPr>
        <p:txBody>
          <a:bodyPr wrap="square">
            <a:spAutoFit/>
          </a:bodyPr>
          <a:lstStyle/>
          <a:p>
            <a:r>
              <a:rPr lang="zh-TW" altLang="en-US" dirty="0"/>
              <a:t>https://arxiv.org/abs/2403.00986</a:t>
            </a:r>
          </a:p>
        </p:txBody>
      </p:sp>
    </p:spTree>
    <p:extLst>
      <p:ext uri="{BB962C8B-B14F-4D97-AF65-F5344CB8AC3E}">
        <p14:creationId xmlns:p14="http://schemas.microsoft.com/office/powerpoint/2010/main" val="4079301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手上的時間羅盤">
            <a:extLst>
              <a:ext uri="{FF2B5EF4-FFF2-40B4-BE49-F238E27FC236}">
                <a16:creationId xmlns:a16="http://schemas.microsoft.com/office/drawing/2014/main" id="{3B3FF822-2B59-6BDB-C509-A815CB8687FA}"/>
              </a:ext>
            </a:extLst>
          </p:cNvPr>
          <p:cNvPicPr>
            <a:picLocks noChangeAspect="1"/>
          </p:cNvPicPr>
          <p:nvPr/>
        </p:nvPicPr>
        <p:blipFill>
          <a:blip r:embed="rId3">
            <a:alphaModFix amt="50000"/>
          </a:blip>
          <a:srcRect t="15413"/>
          <a:stretch>
            <a:fillRect/>
          </a:stretch>
        </p:blipFill>
        <p:spPr>
          <a:xfrm>
            <a:off x="20" y="1"/>
            <a:ext cx="12191980" cy="6857999"/>
          </a:xfrm>
          <a:prstGeom prst="rect">
            <a:avLst/>
          </a:prstGeom>
        </p:spPr>
      </p:pic>
      <p:sp>
        <p:nvSpPr>
          <p:cNvPr id="2" name="標題 1">
            <a:extLst>
              <a:ext uri="{FF2B5EF4-FFF2-40B4-BE49-F238E27FC236}">
                <a16:creationId xmlns:a16="http://schemas.microsoft.com/office/drawing/2014/main" id="{E5AFD6B6-5AA8-0CE5-8DB1-2C82B854C89F}"/>
              </a:ext>
            </a:extLst>
          </p:cNvPr>
          <p:cNvSpPr>
            <a:spLocks noGrp="1"/>
          </p:cNvSpPr>
          <p:nvPr>
            <p:ph type="ctrTitle"/>
          </p:nvPr>
        </p:nvSpPr>
        <p:spPr>
          <a:xfrm>
            <a:off x="1524000" y="1122362"/>
            <a:ext cx="9144000" cy="2900518"/>
          </a:xfrm>
        </p:spPr>
        <p:txBody>
          <a:bodyPr>
            <a:normAutofit/>
          </a:bodyPr>
          <a:lstStyle/>
          <a:p>
            <a:r>
              <a:rPr lang="en-US" altLang="zh-TW" sz="9600" b="1" dirty="0">
                <a:solidFill>
                  <a:srgbClr val="FFFFFF"/>
                </a:solidFill>
              </a:rPr>
              <a:t>Test-Time Training</a:t>
            </a:r>
            <a:endParaRPr lang="zh-TW" altLang="en-US" sz="9600" b="1" dirty="0">
              <a:solidFill>
                <a:srgbClr val="FFFFFF"/>
              </a:solidFill>
            </a:endParaRPr>
          </a:p>
        </p:txBody>
      </p:sp>
      <p:sp>
        <p:nvSpPr>
          <p:cNvPr id="3" name="副標題 2">
            <a:extLst>
              <a:ext uri="{FF2B5EF4-FFF2-40B4-BE49-F238E27FC236}">
                <a16:creationId xmlns:a16="http://schemas.microsoft.com/office/drawing/2014/main" id="{9EBAB16D-A1D9-13AB-BC94-79D897BFF9B6}"/>
              </a:ext>
            </a:extLst>
          </p:cNvPr>
          <p:cNvSpPr>
            <a:spLocks noGrp="1"/>
          </p:cNvSpPr>
          <p:nvPr>
            <p:ph type="subTitle" idx="1"/>
          </p:nvPr>
        </p:nvSpPr>
        <p:spPr>
          <a:xfrm>
            <a:off x="1524000" y="4159404"/>
            <a:ext cx="9144000" cy="1098395"/>
          </a:xfrm>
        </p:spPr>
        <p:txBody>
          <a:bodyPr>
            <a:normAutofit/>
          </a:bodyPr>
          <a:lstStyle/>
          <a:p>
            <a:endParaRPr lang="zh-TW" altLang="en-US">
              <a:solidFill>
                <a:srgbClr val="FFFFFF"/>
              </a:solidFill>
            </a:endParaRPr>
          </a:p>
        </p:txBody>
      </p:sp>
    </p:spTree>
    <p:extLst>
      <p:ext uri="{BB962C8B-B14F-4D97-AF65-F5344CB8AC3E}">
        <p14:creationId xmlns:p14="http://schemas.microsoft.com/office/powerpoint/2010/main" val="1115996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76BF7C-CBEC-5E51-1644-F6321F6BA1D7}"/>
              </a:ext>
            </a:extLst>
          </p:cNvPr>
          <p:cNvSpPr>
            <a:spLocks noGrp="1"/>
          </p:cNvSpPr>
          <p:nvPr>
            <p:ph type="title"/>
          </p:nvPr>
        </p:nvSpPr>
        <p:spPr/>
        <p:txBody>
          <a:bodyPr/>
          <a:lstStyle/>
          <a:p>
            <a:r>
              <a:rPr lang="en-US" altLang="zh-TW" dirty="0"/>
              <a:t>Test-Time Training (TTT)</a:t>
            </a:r>
            <a:endParaRPr lang="zh-TW" altLang="en-US" dirty="0"/>
          </a:p>
        </p:txBody>
      </p:sp>
      <p:pic>
        <p:nvPicPr>
          <p:cNvPr id="4" name="Picture 2">
            <a:extLst>
              <a:ext uri="{FF2B5EF4-FFF2-40B4-BE49-F238E27FC236}">
                <a16:creationId xmlns:a16="http://schemas.microsoft.com/office/drawing/2014/main" id="{E28CAD20-A373-F62D-54E6-41DBBFFFF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221" y="189695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D1A0917-E62F-5769-0DE7-413C5886B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5908" y="1252538"/>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E3293F3-230B-F1C6-BE13-9DAA9ADB4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783" y="1896952"/>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單箭頭接點 7">
            <a:extLst>
              <a:ext uri="{FF2B5EF4-FFF2-40B4-BE49-F238E27FC236}">
                <a16:creationId xmlns:a16="http://schemas.microsoft.com/office/drawing/2014/main" id="{A01E99E9-A9D1-ABF6-B08E-991D72C82AE8}"/>
              </a:ext>
            </a:extLst>
          </p:cNvPr>
          <p:cNvCxnSpPr/>
          <p:nvPr/>
        </p:nvCxnSpPr>
        <p:spPr>
          <a:xfrm>
            <a:off x="5001208" y="2506552"/>
            <a:ext cx="21460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82C3E05E-AD7A-CC6F-45E8-93B08BD47D51}"/>
              </a:ext>
            </a:extLst>
          </p:cNvPr>
          <p:cNvCxnSpPr>
            <a:cxnSpLocks/>
          </p:cNvCxnSpPr>
          <p:nvPr/>
        </p:nvCxnSpPr>
        <p:spPr>
          <a:xfrm>
            <a:off x="2593910" y="2507572"/>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2EC90252-1A1C-B71F-7982-047DD4F50DEE}"/>
              </a:ext>
            </a:extLst>
          </p:cNvPr>
          <p:cNvCxnSpPr>
            <a:cxnSpLocks/>
          </p:cNvCxnSpPr>
          <p:nvPr/>
        </p:nvCxnSpPr>
        <p:spPr>
          <a:xfrm>
            <a:off x="8699240" y="2506552"/>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965E80B0-1894-EA9B-DAA5-E2037B5C69C3}"/>
              </a:ext>
            </a:extLst>
          </p:cNvPr>
          <p:cNvSpPr txBox="1"/>
          <p:nvPr/>
        </p:nvSpPr>
        <p:spPr>
          <a:xfrm>
            <a:off x="5080586" y="2671376"/>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15" name="文字方塊 14">
            <a:extLst>
              <a:ext uri="{FF2B5EF4-FFF2-40B4-BE49-F238E27FC236}">
                <a16:creationId xmlns:a16="http://schemas.microsoft.com/office/drawing/2014/main" id="{5D9B9E44-AA6B-4D89-028E-72BF941E5FB8}"/>
              </a:ext>
            </a:extLst>
          </p:cNvPr>
          <p:cNvSpPr txBox="1"/>
          <p:nvPr/>
        </p:nvSpPr>
        <p:spPr>
          <a:xfrm>
            <a:off x="1301747" y="2275719"/>
            <a:ext cx="12192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16" name="文字方塊 15">
            <a:extLst>
              <a:ext uri="{FF2B5EF4-FFF2-40B4-BE49-F238E27FC236}">
                <a16:creationId xmlns:a16="http://schemas.microsoft.com/office/drawing/2014/main" id="{7E81370E-3382-C45F-B6B3-CE5A8DDD0BBC}"/>
              </a:ext>
            </a:extLst>
          </p:cNvPr>
          <p:cNvSpPr txBox="1"/>
          <p:nvPr/>
        </p:nvSpPr>
        <p:spPr>
          <a:xfrm>
            <a:off x="9649280" y="2275719"/>
            <a:ext cx="1219200" cy="461665"/>
          </a:xfrm>
          <a:prstGeom prst="rect">
            <a:avLst/>
          </a:prstGeom>
          <a:noFill/>
        </p:spPr>
        <p:txBody>
          <a:bodyPr wrap="square" rtlCol="0">
            <a:spAutoFit/>
          </a:bodyPr>
          <a:lstStyle/>
          <a:p>
            <a:r>
              <a:rPr lang="en-US" altLang="zh-TW" sz="2400" dirty="0"/>
              <a:t>output</a:t>
            </a:r>
            <a:endParaRPr lang="zh-TW" altLang="en-US" sz="2400" dirty="0"/>
          </a:p>
        </p:txBody>
      </p:sp>
      <p:pic>
        <p:nvPicPr>
          <p:cNvPr id="17" name="Picture 2">
            <a:extLst>
              <a:ext uri="{FF2B5EF4-FFF2-40B4-BE49-F238E27FC236}">
                <a16:creationId xmlns:a16="http://schemas.microsoft.com/office/drawing/2014/main" id="{6A9E65DD-F371-3FA6-D4B0-05485B4A3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221" y="4563497"/>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69114249-8C82-065E-69A6-81AE133B0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783" y="4563497"/>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直線單箭頭接點 20">
            <a:extLst>
              <a:ext uri="{FF2B5EF4-FFF2-40B4-BE49-F238E27FC236}">
                <a16:creationId xmlns:a16="http://schemas.microsoft.com/office/drawing/2014/main" id="{62C62BA8-0881-A69B-BD47-192B9FFCFF0F}"/>
              </a:ext>
            </a:extLst>
          </p:cNvPr>
          <p:cNvCxnSpPr>
            <a:cxnSpLocks/>
          </p:cNvCxnSpPr>
          <p:nvPr/>
        </p:nvCxnSpPr>
        <p:spPr>
          <a:xfrm>
            <a:off x="2593910" y="5174117"/>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C7AAC80D-B7B8-AF9C-2FAF-26C26205500D}"/>
              </a:ext>
            </a:extLst>
          </p:cNvPr>
          <p:cNvCxnSpPr>
            <a:cxnSpLocks/>
          </p:cNvCxnSpPr>
          <p:nvPr/>
        </p:nvCxnSpPr>
        <p:spPr>
          <a:xfrm>
            <a:off x="8699240" y="5173097"/>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663D0827-AA80-073C-4F1F-C3EB8719AD87}"/>
              </a:ext>
            </a:extLst>
          </p:cNvPr>
          <p:cNvSpPr txBox="1"/>
          <p:nvPr/>
        </p:nvSpPr>
        <p:spPr>
          <a:xfrm>
            <a:off x="1301747" y="4942264"/>
            <a:ext cx="1219200" cy="461665"/>
          </a:xfrm>
          <a:prstGeom prst="rect">
            <a:avLst/>
          </a:prstGeom>
          <a:noFill/>
        </p:spPr>
        <p:txBody>
          <a:bodyPr wrap="square" rtlCol="0">
            <a:spAutoFit/>
          </a:bodyPr>
          <a:lstStyle/>
          <a:p>
            <a:pPr algn="r"/>
            <a:r>
              <a:rPr lang="en-US" altLang="zh-TW" sz="2400" dirty="0"/>
              <a:t>input</a:t>
            </a:r>
            <a:endParaRPr lang="zh-TW" altLang="en-US" sz="2400" dirty="0"/>
          </a:p>
        </p:txBody>
      </p:sp>
      <p:sp>
        <p:nvSpPr>
          <p:cNvPr id="25" name="文字方塊 24">
            <a:extLst>
              <a:ext uri="{FF2B5EF4-FFF2-40B4-BE49-F238E27FC236}">
                <a16:creationId xmlns:a16="http://schemas.microsoft.com/office/drawing/2014/main" id="{A781E806-E4DA-ABC0-7E39-22A7C4DB8609}"/>
              </a:ext>
            </a:extLst>
          </p:cNvPr>
          <p:cNvSpPr txBox="1"/>
          <p:nvPr/>
        </p:nvSpPr>
        <p:spPr>
          <a:xfrm>
            <a:off x="9649280" y="4942264"/>
            <a:ext cx="1219200" cy="461665"/>
          </a:xfrm>
          <a:prstGeom prst="rect">
            <a:avLst/>
          </a:prstGeom>
          <a:noFill/>
        </p:spPr>
        <p:txBody>
          <a:bodyPr wrap="square" rtlCol="0">
            <a:spAutoFit/>
          </a:bodyPr>
          <a:lstStyle/>
          <a:p>
            <a:r>
              <a:rPr lang="en-US" altLang="zh-TW" sz="2400" dirty="0"/>
              <a:t>output</a:t>
            </a:r>
            <a:endParaRPr lang="zh-TW" altLang="en-US" sz="2400" dirty="0"/>
          </a:p>
        </p:txBody>
      </p:sp>
      <p:sp>
        <p:nvSpPr>
          <p:cNvPr id="26" name="文字方塊 25">
            <a:extLst>
              <a:ext uri="{FF2B5EF4-FFF2-40B4-BE49-F238E27FC236}">
                <a16:creationId xmlns:a16="http://schemas.microsoft.com/office/drawing/2014/main" id="{02AAD2EF-FA23-7CDD-FB8D-4D6654CFAE56}"/>
              </a:ext>
            </a:extLst>
          </p:cNvPr>
          <p:cNvSpPr txBox="1"/>
          <p:nvPr/>
        </p:nvSpPr>
        <p:spPr>
          <a:xfrm>
            <a:off x="1093302" y="3823601"/>
            <a:ext cx="5409098" cy="461665"/>
          </a:xfrm>
          <a:prstGeom prst="rect">
            <a:avLst/>
          </a:prstGeom>
          <a:noFill/>
        </p:spPr>
        <p:txBody>
          <a:bodyPr wrap="square" rtlCol="0">
            <a:spAutoFit/>
          </a:bodyPr>
          <a:lstStyle/>
          <a:p>
            <a:r>
              <a:rPr lang="en-US" altLang="zh-TW" sz="2400" dirty="0"/>
              <a:t>c.f. Reasoning</a:t>
            </a:r>
            <a:endParaRPr lang="zh-TW" altLang="en-US" sz="2400" dirty="0"/>
          </a:p>
        </p:txBody>
      </p:sp>
      <p:cxnSp>
        <p:nvCxnSpPr>
          <p:cNvPr id="27" name="直線單箭頭接點 26">
            <a:extLst>
              <a:ext uri="{FF2B5EF4-FFF2-40B4-BE49-F238E27FC236}">
                <a16:creationId xmlns:a16="http://schemas.microsoft.com/office/drawing/2014/main" id="{D6D57CCD-A443-57EB-9FB5-E4DC4E43014C}"/>
              </a:ext>
            </a:extLst>
          </p:cNvPr>
          <p:cNvCxnSpPr>
            <a:cxnSpLocks/>
          </p:cNvCxnSpPr>
          <p:nvPr/>
        </p:nvCxnSpPr>
        <p:spPr>
          <a:xfrm>
            <a:off x="4889693" y="5173096"/>
            <a:ext cx="46607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203EC623-924D-8226-AA3E-910548F0DEC5}"/>
              </a:ext>
            </a:extLst>
          </p:cNvPr>
          <p:cNvCxnSpPr>
            <a:cxnSpLocks/>
          </p:cNvCxnSpPr>
          <p:nvPr/>
        </p:nvCxnSpPr>
        <p:spPr>
          <a:xfrm>
            <a:off x="6832143" y="5173096"/>
            <a:ext cx="46607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圓角 30">
            <a:extLst>
              <a:ext uri="{FF2B5EF4-FFF2-40B4-BE49-F238E27FC236}">
                <a16:creationId xmlns:a16="http://schemas.microsoft.com/office/drawing/2014/main" id="{AC290D16-A324-2FD7-9E75-8E65646E8930}"/>
              </a:ext>
            </a:extLst>
          </p:cNvPr>
          <p:cNvSpPr/>
          <p:nvPr/>
        </p:nvSpPr>
        <p:spPr>
          <a:xfrm>
            <a:off x="5428176" y="4942264"/>
            <a:ext cx="1299257" cy="461663"/>
          </a:xfrm>
          <a:prstGeom prst="roundRect">
            <a:avLst/>
          </a:prstGeom>
          <a:solidFill>
            <a:schemeClr val="accent2">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think ...</a:t>
            </a:r>
            <a:endParaRPr lang="zh-TW" altLang="en-US" sz="2400" dirty="0">
              <a:solidFill>
                <a:schemeClr val="tx1"/>
              </a:solidFill>
            </a:endParaRPr>
          </a:p>
        </p:txBody>
      </p:sp>
      <p:sp>
        <p:nvSpPr>
          <p:cNvPr id="32" name="文字方塊 31">
            <a:extLst>
              <a:ext uri="{FF2B5EF4-FFF2-40B4-BE49-F238E27FC236}">
                <a16:creationId xmlns:a16="http://schemas.microsoft.com/office/drawing/2014/main" id="{AF740D8D-2B98-921D-72EF-7C2A684F2BA5}"/>
              </a:ext>
            </a:extLst>
          </p:cNvPr>
          <p:cNvSpPr txBox="1"/>
          <p:nvPr/>
        </p:nvSpPr>
        <p:spPr>
          <a:xfrm>
            <a:off x="4270986" y="6028481"/>
            <a:ext cx="8492867" cy="461665"/>
          </a:xfrm>
          <a:prstGeom prst="rect">
            <a:avLst/>
          </a:prstGeom>
          <a:noFill/>
        </p:spPr>
        <p:txBody>
          <a:bodyPr wrap="square" rtlCol="0">
            <a:spAutoFit/>
          </a:bodyPr>
          <a:lstStyle/>
          <a:p>
            <a:r>
              <a:rPr lang="en-US" altLang="zh-TW" sz="2400" dirty="0"/>
              <a:t>Ref: https://youtu.be/bJFtcwLSNxI?si=9RfERMPqqd7w0bKu</a:t>
            </a:r>
            <a:endParaRPr lang="zh-TW" altLang="en-US" sz="2400" dirty="0"/>
          </a:p>
        </p:txBody>
      </p:sp>
      <p:sp>
        <p:nvSpPr>
          <p:cNvPr id="7" name="文字方塊 6">
            <a:extLst>
              <a:ext uri="{FF2B5EF4-FFF2-40B4-BE49-F238E27FC236}">
                <a16:creationId xmlns:a16="http://schemas.microsoft.com/office/drawing/2014/main" id="{380CA153-79E2-BEF5-3A5E-3FF8D374D389}"/>
              </a:ext>
            </a:extLst>
          </p:cNvPr>
          <p:cNvSpPr txBox="1"/>
          <p:nvPr/>
        </p:nvSpPr>
        <p:spPr>
          <a:xfrm>
            <a:off x="1201414" y="2703412"/>
            <a:ext cx="1722469" cy="461665"/>
          </a:xfrm>
          <a:prstGeom prst="rect">
            <a:avLst/>
          </a:prstGeom>
          <a:noFill/>
        </p:spPr>
        <p:txBody>
          <a:bodyPr wrap="square" rtlCol="0">
            <a:spAutoFit/>
          </a:bodyPr>
          <a:lstStyle/>
          <a:p>
            <a:pPr algn="ctr"/>
            <a:r>
              <a:rPr lang="en-US" altLang="zh-TW" sz="2400" dirty="0"/>
              <a:t>(batch)</a:t>
            </a:r>
            <a:endParaRPr lang="zh-TW" altLang="en-US" sz="2400" dirty="0"/>
          </a:p>
        </p:txBody>
      </p:sp>
      <p:sp>
        <p:nvSpPr>
          <p:cNvPr id="10" name="文字方塊 9">
            <a:extLst>
              <a:ext uri="{FF2B5EF4-FFF2-40B4-BE49-F238E27FC236}">
                <a16:creationId xmlns:a16="http://schemas.microsoft.com/office/drawing/2014/main" id="{50D5805F-C943-E4E1-006E-9AF20909B663}"/>
              </a:ext>
            </a:extLst>
          </p:cNvPr>
          <p:cNvSpPr txBox="1"/>
          <p:nvPr/>
        </p:nvSpPr>
        <p:spPr>
          <a:xfrm>
            <a:off x="9307121" y="2694502"/>
            <a:ext cx="1722469" cy="461665"/>
          </a:xfrm>
          <a:prstGeom prst="rect">
            <a:avLst/>
          </a:prstGeom>
          <a:noFill/>
        </p:spPr>
        <p:txBody>
          <a:bodyPr wrap="square" rtlCol="0">
            <a:spAutoFit/>
          </a:bodyPr>
          <a:lstStyle/>
          <a:p>
            <a:pPr algn="ctr"/>
            <a:r>
              <a:rPr lang="en-US" altLang="zh-TW" sz="2400" dirty="0"/>
              <a:t>(batch)</a:t>
            </a:r>
            <a:endParaRPr lang="zh-TW" altLang="en-US" sz="2400" dirty="0"/>
          </a:p>
        </p:txBody>
      </p:sp>
      <p:sp>
        <p:nvSpPr>
          <p:cNvPr id="11" name="文字方塊 10">
            <a:extLst>
              <a:ext uri="{FF2B5EF4-FFF2-40B4-BE49-F238E27FC236}">
                <a16:creationId xmlns:a16="http://schemas.microsoft.com/office/drawing/2014/main" id="{6AE5728F-6BE6-2EFD-4FDF-3EA8FD913509}"/>
              </a:ext>
            </a:extLst>
          </p:cNvPr>
          <p:cNvSpPr txBox="1"/>
          <p:nvPr/>
        </p:nvSpPr>
        <p:spPr>
          <a:xfrm>
            <a:off x="4171565" y="3156167"/>
            <a:ext cx="3684164" cy="461665"/>
          </a:xfrm>
          <a:prstGeom prst="rect">
            <a:avLst/>
          </a:prstGeom>
          <a:noFill/>
        </p:spPr>
        <p:txBody>
          <a:bodyPr wrap="square" rtlCol="0">
            <a:spAutoFit/>
          </a:bodyPr>
          <a:lstStyle/>
          <a:p>
            <a:pPr algn="ctr"/>
            <a:r>
              <a:rPr lang="en-US" altLang="zh-TW" sz="2400" b="1" dirty="0"/>
              <a:t>No label, no feedback</a:t>
            </a:r>
            <a:endParaRPr lang="zh-TW" altLang="en-US" sz="2400" b="1" dirty="0"/>
          </a:p>
        </p:txBody>
      </p:sp>
      <p:sp>
        <p:nvSpPr>
          <p:cNvPr id="18" name="文字方塊 17">
            <a:extLst>
              <a:ext uri="{FF2B5EF4-FFF2-40B4-BE49-F238E27FC236}">
                <a16:creationId xmlns:a16="http://schemas.microsoft.com/office/drawing/2014/main" id="{7D1E65B2-15A0-2035-4EAC-A25FDE41317D}"/>
              </a:ext>
            </a:extLst>
          </p:cNvPr>
          <p:cNvSpPr txBox="1"/>
          <p:nvPr/>
        </p:nvSpPr>
        <p:spPr>
          <a:xfrm>
            <a:off x="3044890" y="3840599"/>
            <a:ext cx="6379028" cy="461665"/>
          </a:xfrm>
          <a:prstGeom prst="rect">
            <a:avLst/>
          </a:prstGeom>
          <a:noFill/>
        </p:spPr>
        <p:txBody>
          <a:bodyPr wrap="square">
            <a:spAutoFit/>
          </a:bodyPr>
          <a:lstStyle/>
          <a:p>
            <a:r>
              <a:rPr lang="en-US" altLang="zh-TW" sz="2400" dirty="0"/>
              <a:t>(Test-time Computing)</a:t>
            </a:r>
            <a:endParaRPr lang="zh-TW" altLang="en-US" sz="2400" dirty="0"/>
          </a:p>
        </p:txBody>
      </p:sp>
    </p:spTree>
    <p:extLst>
      <p:ext uri="{BB962C8B-B14F-4D97-AF65-F5344CB8AC3E}">
        <p14:creationId xmlns:p14="http://schemas.microsoft.com/office/powerpoint/2010/main" val="13272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4" grpId="0"/>
      <p:bldP spid="25" grpId="0"/>
      <p:bldP spid="26" grpId="0"/>
      <p:bldP spid="31" grpId="0" animBg="1"/>
      <p:bldP spid="32" grpId="0"/>
      <p:bldP spid="7" grpId="0"/>
      <p:bldP spid="10" grpId="0"/>
      <p:bldP spid="11" grpId="0"/>
      <p:bldP spid="1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59FD25D-E6BF-11C2-7596-50887B4F2D00}"/>
              </a:ext>
            </a:extLst>
          </p:cNvPr>
          <p:cNvSpPr>
            <a:spLocks noGrp="1"/>
          </p:cNvSpPr>
          <p:nvPr>
            <p:ph type="title"/>
          </p:nvPr>
        </p:nvSpPr>
        <p:spPr/>
        <p:txBody>
          <a:bodyPr/>
          <a:lstStyle/>
          <a:p>
            <a:r>
              <a:rPr lang="en-US" altLang="zh-TW" dirty="0"/>
              <a:t>Training with Specific data</a:t>
            </a:r>
            <a:endParaRPr lang="zh-TW" altLang="en-US" dirty="0"/>
          </a:p>
        </p:txBody>
      </p:sp>
      <p:pic>
        <p:nvPicPr>
          <p:cNvPr id="4" name="Picture 2">
            <a:extLst>
              <a:ext uri="{FF2B5EF4-FFF2-40B4-BE49-F238E27FC236}">
                <a16:creationId xmlns:a16="http://schemas.microsoft.com/office/drawing/2014/main" id="{74B59B9C-3824-E06B-C7DC-BF8407A67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783" y="1896952"/>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單箭頭接點 4">
            <a:extLst>
              <a:ext uri="{FF2B5EF4-FFF2-40B4-BE49-F238E27FC236}">
                <a16:creationId xmlns:a16="http://schemas.microsoft.com/office/drawing/2014/main" id="{37ED915C-A829-FD61-0460-2DA90E0A29CA}"/>
              </a:ext>
            </a:extLst>
          </p:cNvPr>
          <p:cNvCxnSpPr>
            <a:cxnSpLocks/>
          </p:cNvCxnSpPr>
          <p:nvPr/>
        </p:nvCxnSpPr>
        <p:spPr>
          <a:xfrm>
            <a:off x="2593910" y="2507572"/>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9F0BD248-9D45-4FC8-78D3-75DD232454A6}"/>
                  </a:ext>
                </a:extLst>
              </p:cNvPr>
              <p:cNvSpPr txBox="1"/>
              <p:nvPr/>
            </p:nvSpPr>
            <p:spPr>
              <a:xfrm>
                <a:off x="2229099" y="2321886"/>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xmlns="">
          <p:sp>
            <p:nvSpPr>
              <p:cNvPr id="7" name="文字方塊 6">
                <a:extLst>
                  <a:ext uri="{FF2B5EF4-FFF2-40B4-BE49-F238E27FC236}">
                    <a16:creationId xmlns:a16="http://schemas.microsoft.com/office/drawing/2014/main" id="{9F0BD248-9D45-4FC8-78D3-75DD232454A6}"/>
                  </a:ext>
                </a:extLst>
              </p:cNvPr>
              <p:cNvSpPr txBox="1">
                <a:spLocks noRot="1" noChangeAspect="1" noMove="1" noResize="1" noEditPoints="1" noAdjustHandles="1" noChangeArrowheads="1" noChangeShapeType="1" noTextEdit="1"/>
              </p:cNvSpPr>
              <p:nvPr/>
            </p:nvSpPr>
            <p:spPr>
              <a:xfrm>
                <a:off x="2229099" y="2321886"/>
                <a:ext cx="241733" cy="369332"/>
              </a:xfrm>
              <a:prstGeom prst="rect">
                <a:avLst/>
              </a:prstGeom>
              <a:blipFill>
                <a:blip r:embed="rId4"/>
                <a:stretch>
                  <a:fillRect l="-17949" r="-15385"/>
                </a:stretch>
              </a:blipFill>
            </p:spPr>
            <p:txBody>
              <a:bodyPr/>
              <a:lstStyle/>
              <a:p>
                <a:r>
                  <a:rPr lang="zh-TW" altLang="en-US">
                    <a:noFill/>
                  </a:rPr>
                  <a:t> </a:t>
                </a:r>
              </a:p>
            </p:txBody>
          </p:sp>
        </mc:Fallback>
      </mc:AlternateContent>
      <p:sp>
        <p:nvSpPr>
          <p:cNvPr id="8" name="矩形: 圓角 7">
            <a:extLst>
              <a:ext uri="{FF2B5EF4-FFF2-40B4-BE49-F238E27FC236}">
                <a16:creationId xmlns:a16="http://schemas.microsoft.com/office/drawing/2014/main" id="{A7FC4F81-F3F5-8DFB-7E9A-B49E6087D401}"/>
              </a:ext>
            </a:extLst>
          </p:cNvPr>
          <p:cNvSpPr/>
          <p:nvPr/>
        </p:nvSpPr>
        <p:spPr>
          <a:xfrm>
            <a:off x="1940161" y="5444394"/>
            <a:ext cx="8481091" cy="830632"/>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2">
            <a:extLst>
              <a:ext uri="{FF2B5EF4-FFF2-40B4-BE49-F238E27FC236}">
                <a16:creationId xmlns:a16="http://schemas.microsoft.com/office/drawing/2014/main" id="{EFD5D05D-58A1-4F9E-1155-54F6637D4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221" y="189695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7C6685A-EB34-F5E4-6579-CAC0EC6DEA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696" y="1441023"/>
            <a:ext cx="703025" cy="70302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單箭頭接點 10">
            <a:extLst>
              <a:ext uri="{FF2B5EF4-FFF2-40B4-BE49-F238E27FC236}">
                <a16:creationId xmlns:a16="http://schemas.microsoft.com/office/drawing/2014/main" id="{A93D9F69-A897-33DE-3D07-27E95DF80F8B}"/>
              </a:ext>
            </a:extLst>
          </p:cNvPr>
          <p:cNvCxnSpPr>
            <a:cxnSpLocks/>
          </p:cNvCxnSpPr>
          <p:nvPr/>
        </p:nvCxnSpPr>
        <p:spPr>
          <a:xfrm>
            <a:off x="6419860" y="2507572"/>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504CC04E-0BA1-072C-4F83-100F18ADAC15}"/>
                  </a:ext>
                </a:extLst>
              </p:cNvPr>
              <p:cNvSpPr txBox="1"/>
              <p:nvPr/>
            </p:nvSpPr>
            <p:spPr>
              <a:xfrm>
                <a:off x="6055049" y="2321886"/>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xmlns="">
          <p:sp>
            <p:nvSpPr>
              <p:cNvPr id="12" name="文字方塊 11">
                <a:extLst>
                  <a:ext uri="{FF2B5EF4-FFF2-40B4-BE49-F238E27FC236}">
                    <a16:creationId xmlns:a16="http://schemas.microsoft.com/office/drawing/2014/main" id="{504CC04E-0BA1-072C-4F83-100F18ADAC15}"/>
                  </a:ext>
                </a:extLst>
              </p:cNvPr>
              <p:cNvSpPr txBox="1">
                <a:spLocks noRot="1" noChangeAspect="1" noMove="1" noResize="1" noEditPoints="1" noAdjustHandles="1" noChangeArrowheads="1" noChangeShapeType="1" noTextEdit="1"/>
              </p:cNvSpPr>
              <p:nvPr/>
            </p:nvSpPr>
            <p:spPr>
              <a:xfrm>
                <a:off x="6055049" y="2321886"/>
                <a:ext cx="241733" cy="369332"/>
              </a:xfrm>
              <a:prstGeom prst="rect">
                <a:avLst/>
              </a:prstGeom>
              <a:blipFill>
                <a:blip r:embed="rId6"/>
                <a:stretch>
                  <a:fillRect l="-15000" r="-15000"/>
                </a:stretch>
              </a:blipFill>
            </p:spPr>
            <p:txBody>
              <a:bodyPr/>
              <a:lstStyle/>
              <a:p>
                <a:r>
                  <a:rPr lang="zh-TW" altLang="en-US">
                    <a:noFill/>
                  </a:rPr>
                  <a:t> </a:t>
                </a:r>
              </a:p>
            </p:txBody>
          </p:sp>
        </mc:Fallback>
      </mc:AlternateContent>
      <p:cxnSp>
        <p:nvCxnSpPr>
          <p:cNvPr id="13" name="直線單箭頭接點 12">
            <a:extLst>
              <a:ext uri="{FF2B5EF4-FFF2-40B4-BE49-F238E27FC236}">
                <a16:creationId xmlns:a16="http://schemas.microsoft.com/office/drawing/2014/main" id="{171840E1-723C-F257-01D5-E19D49067E5B}"/>
              </a:ext>
            </a:extLst>
          </p:cNvPr>
          <p:cNvCxnSpPr>
            <a:cxnSpLocks/>
          </p:cNvCxnSpPr>
          <p:nvPr/>
        </p:nvCxnSpPr>
        <p:spPr>
          <a:xfrm>
            <a:off x="8676831" y="2507572"/>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9CDA3586-5B35-1AD6-8263-70683A8614CA}"/>
                  </a:ext>
                </a:extLst>
              </p:cNvPr>
              <p:cNvSpPr txBox="1"/>
              <p:nvPr/>
            </p:nvSpPr>
            <p:spPr>
              <a:xfrm>
                <a:off x="9573015" y="2321886"/>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𝑦</m:t>
                      </m:r>
                    </m:oMath>
                  </m:oMathPara>
                </a14:m>
                <a:endParaRPr lang="zh-TW" altLang="en-US" sz="2400" dirty="0"/>
              </a:p>
            </p:txBody>
          </p:sp>
        </mc:Choice>
        <mc:Fallback xmlns="">
          <p:sp>
            <p:nvSpPr>
              <p:cNvPr id="14" name="文字方塊 13">
                <a:extLst>
                  <a:ext uri="{FF2B5EF4-FFF2-40B4-BE49-F238E27FC236}">
                    <a16:creationId xmlns:a16="http://schemas.microsoft.com/office/drawing/2014/main" id="{9CDA3586-5B35-1AD6-8263-70683A8614CA}"/>
                  </a:ext>
                </a:extLst>
              </p:cNvPr>
              <p:cNvSpPr txBox="1">
                <a:spLocks noRot="1" noChangeAspect="1" noMove="1" noResize="1" noEditPoints="1" noAdjustHandles="1" noChangeArrowheads="1" noChangeShapeType="1" noTextEdit="1"/>
              </p:cNvSpPr>
              <p:nvPr/>
            </p:nvSpPr>
            <p:spPr>
              <a:xfrm>
                <a:off x="9573015" y="2321886"/>
                <a:ext cx="245708" cy="369332"/>
              </a:xfrm>
              <a:prstGeom prst="rect">
                <a:avLst/>
              </a:prstGeom>
              <a:blipFill>
                <a:blip r:embed="rId7"/>
                <a:stretch>
                  <a:fillRect l="-29268" r="-26829" b="-26667"/>
                </a:stretch>
              </a:blipFill>
            </p:spPr>
            <p:txBody>
              <a:bodyPr/>
              <a:lstStyle/>
              <a:p>
                <a:r>
                  <a:rPr lang="zh-TW" altLang="en-US">
                    <a:noFill/>
                  </a:rPr>
                  <a:t> </a:t>
                </a:r>
              </a:p>
            </p:txBody>
          </p:sp>
        </mc:Fallback>
      </mc:AlternateContent>
      <p:cxnSp>
        <p:nvCxnSpPr>
          <p:cNvPr id="16" name="直線單箭頭接點 15">
            <a:extLst>
              <a:ext uri="{FF2B5EF4-FFF2-40B4-BE49-F238E27FC236}">
                <a16:creationId xmlns:a16="http://schemas.microsoft.com/office/drawing/2014/main" id="{EDE851D5-8E8B-933A-D729-66C397DCB851}"/>
              </a:ext>
            </a:extLst>
          </p:cNvPr>
          <p:cNvCxnSpPr>
            <a:cxnSpLocks/>
          </p:cNvCxnSpPr>
          <p:nvPr/>
        </p:nvCxnSpPr>
        <p:spPr>
          <a:xfrm>
            <a:off x="2334102" y="2749274"/>
            <a:ext cx="0" cy="269512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4F48C283-3021-4B78-D06F-6AE63AEAFB37}"/>
              </a:ext>
            </a:extLst>
          </p:cNvPr>
          <p:cNvCxnSpPr>
            <a:cxnSpLocks/>
          </p:cNvCxnSpPr>
          <p:nvPr/>
        </p:nvCxnSpPr>
        <p:spPr>
          <a:xfrm flipV="1">
            <a:off x="7907821" y="4601029"/>
            <a:ext cx="0" cy="843365"/>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6DBD37B9-95BA-BCE8-8FF6-775AF60E5836}"/>
              </a:ext>
            </a:extLst>
          </p:cNvPr>
          <p:cNvCxnSpPr>
            <a:cxnSpLocks/>
          </p:cNvCxnSpPr>
          <p:nvPr/>
        </p:nvCxnSpPr>
        <p:spPr>
          <a:xfrm flipV="1">
            <a:off x="7907821" y="3122978"/>
            <a:ext cx="0" cy="748115"/>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B3DD9BB2-096F-B0F7-E67B-6AC4B9A4738B}"/>
              </a:ext>
            </a:extLst>
          </p:cNvPr>
          <p:cNvSpPr/>
          <p:nvPr/>
        </p:nvSpPr>
        <p:spPr>
          <a:xfrm>
            <a:off x="5399318" y="3975728"/>
            <a:ext cx="5021937" cy="530538"/>
          </a:xfrm>
          <a:prstGeom prst="roundRect">
            <a:avLst/>
          </a:prstGeom>
          <a:solidFill>
            <a:schemeClr val="accent1">
              <a:lumMod val="20000"/>
              <a:lumOff val="8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D348A82B-01BD-EF1B-EE09-CC200C75FBA7}"/>
              </a:ext>
            </a:extLst>
          </p:cNvPr>
          <p:cNvSpPr txBox="1"/>
          <p:nvPr/>
        </p:nvSpPr>
        <p:spPr>
          <a:xfrm>
            <a:off x="7947617" y="3305230"/>
            <a:ext cx="1627103" cy="461665"/>
          </a:xfrm>
          <a:prstGeom prst="rect">
            <a:avLst/>
          </a:prstGeom>
          <a:noFill/>
        </p:spPr>
        <p:txBody>
          <a:bodyPr wrap="square" rtlCol="0">
            <a:spAutoFit/>
          </a:bodyPr>
          <a:lstStyle/>
          <a:p>
            <a:r>
              <a:rPr lang="en-US" altLang="zh-TW" sz="2400" dirty="0"/>
              <a:t>Fine-tune</a:t>
            </a:r>
            <a:endParaRPr lang="zh-TW" altLang="en-US" sz="2400" dirty="0"/>
          </a:p>
        </p:txBody>
      </p:sp>
      <p:cxnSp>
        <p:nvCxnSpPr>
          <p:cNvPr id="27" name="直線單箭頭接點 26">
            <a:extLst>
              <a:ext uri="{FF2B5EF4-FFF2-40B4-BE49-F238E27FC236}">
                <a16:creationId xmlns:a16="http://schemas.microsoft.com/office/drawing/2014/main" id="{9B4488AB-D67A-8474-B99A-E1CC045486F8}"/>
              </a:ext>
            </a:extLst>
          </p:cNvPr>
          <p:cNvCxnSpPr>
            <a:cxnSpLocks/>
          </p:cNvCxnSpPr>
          <p:nvPr/>
        </p:nvCxnSpPr>
        <p:spPr>
          <a:xfrm>
            <a:off x="4175383" y="3128419"/>
            <a:ext cx="0" cy="407643"/>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717E3172-A2B2-8BBC-5E62-D206A1DB86E8}"/>
              </a:ext>
            </a:extLst>
          </p:cNvPr>
          <p:cNvCxnSpPr>
            <a:cxnSpLocks/>
          </p:cNvCxnSpPr>
          <p:nvPr/>
        </p:nvCxnSpPr>
        <p:spPr>
          <a:xfrm flipH="1">
            <a:off x="4175383" y="3585984"/>
            <a:ext cx="3732438"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文字方塊 31">
                <a:extLst>
                  <a:ext uri="{FF2B5EF4-FFF2-40B4-BE49-F238E27FC236}">
                    <a16:creationId xmlns:a16="http://schemas.microsoft.com/office/drawing/2014/main" id="{EBD673E2-44AC-76A1-2FE7-E834CE429173}"/>
                  </a:ext>
                </a:extLst>
              </p:cNvPr>
              <p:cNvSpPr txBox="1"/>
              <p:nvPr/>
            </p:nvSpPr>
            <p:spPr>
              <a:xfrm>
                <a:off x="2470832" y="5628877"/>
                <a:ext cx="7781006" cy="469809"/>
              </a:xfrm>
              <a:prstGeom prst="rect">
                <a:avLst/>
              </a:prstGeom>
              <a:noFill/>
            </p:spPr>
            <p:txBody>
              <a:bodyPr wrap="square" rtlCol="0">
                <a:spAutoFit/>
              </a:bodyPr>
              <a:lstStyle/>
              <a:p>
                <a:r>
                  <a:rPr lang="en-US" altLang="zh-TW" sz="2400" dirty="0"/>
                  <a:t>Training data: </a:t>
                </a:r>
                <a14:m>
                  <m:oMath xmlns:m="http://schemas.openxmlformats.org/officeDocument/2006/math">
                    <m:d>
                      <m:dPr>
                        <m:ctrlPr>
                          <a:rPr lang="en-US" altLang="zh-TW" sz="2400" i="1" smtClean="0">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m:t>
                            </m:r>
                          </m:sub>
                        </m:sSub>
                        <m:r>
                          <a:rPr lang="en-US" altLang="zh-TW" sz="2400" b="0" i="1" smtClean="0">
                            <a:latin typeface="Cambria Math" panose="02040503050406030204" pitchFamily="18" charset="0"/>
                          </a:rPr>
                          <m:t>,</m:t>
                        </m:r>
                        <m:sSubSup>
                          <m:sSubSupPr>
                            <m:ctrlPr>
                              <a:rPr lang="en-US" altLang="zh-TW" sz="2400" b="0" i="1" smtClean="0">
                                <a:latin typeface="Cambria Math" panose="02040503050406030204" pitchFamily="18" charset="0"/>
                              </a:rPr>
                            </m:ctrlPr>
                          </m:sSubSupPr>
                          <m:e>
                            <m:r>
                              <a:rPr lang="en-US" altLang="zh-TW" sz="2400" b="0" i="1" smtClean="0">
                                <a:latin typeface="Cambria Math" panose="02040503050406030204" pitchFamily="18" charset="0"/>
                              </a:rPr>
                              <m:t>𝑦</m:t>
                            </m:r>
                          </m:e>
                          <m:sub>
                            <m:r>
                              <a:rPr lang="en-US" altLang="zh-TW" sz="2400" b="0" i="1" smtClean="0">
                                <a:latin typeface="Cambria Math" panose="02040503050406030204" pitchFamily="18" charset="0"/>
                              </a:rPr>
                              <m:t>1</m:t>
                            </m:r>
                          </m:sub>
                          <m:sup>
                            <m:r>
                              <a:rPr lang="en-US" altLang="zh-TW" sz="2400" b="0" i="1" smtClean="0">
                                <a:latin typeface="Cambria Math" panose="02040503050406030204" pitchFamily="18" charset="0"/>
                              </a:rPr>
                              <m:t>∗</m:t>
                            </m:r>
                          </m:sup>
                        </m:sSubSup>
                      </m:e>
                    </m:d>
                    <m:r>
                      <a:rPr lang="en-US" altLang="zh-TW" sz="2400" b="0" i="1" smtClean="0">
                        <a:latin typeface="Cambria Math" panose="02040503050406030204" pitchFamily="18" charset="0"/>
                      </a:rPr>
                      <m:t>,</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2</m:t>
                            </m:r>
                          </m:sub>
                        </m:sSub>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𝑦</m:t>
                            </m:r>
                          </m:e>
                          <m:sub>
                            <m:r>
                              <a:rPr lang="en-US" altLang="zh-TW" sz="2400" b="0" i="1" smtClean="0">
                                <a:latin typeface="Cambria Math" panose="02040503050406030204" pitchFamily="18" charset="0"/>
                              </a:rPr>
                              <m:t>2</m:t>
                            </m:r>
                          </m:sub>
                          <m:sup>
                            <m:r>
                              <a:rPr lang="en-US" altLang="zh-TW" sz="2400" i="1">
                                <a:latin typeface="Cambria Math" panose="02040503050406030204" pitchFamily="18" charset="0"/>
                              </a:rPr>
                              <m:t>∗</m:t>
                            </m:r>
                          </m:sup>
                        </m:sSubSup>
                      </m:e>
                    </m:d>
                    <m:r>
                      <a:rPr lang="en-US" altLang="zh-TW" sz="2400" b="0" i="1" smtClean="0">
                        <a:latin typeface="Cambria Math" panose="02040503050406030204" pitchFamily="18" charset="0"/>
                      </a:rPr>
                      <m:t>,</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m:t>
                            </m:r>
                          </m:sub>
                        </m:sSub>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𝑦</m:t>
                            </m:r>
                          </m:e>
                          <m:sub>
                            <m:r>
                              <a:rPr lang="en-US" altLang="zh-TW" sz="2400" b="0" i="1" smtClean="0">
                                <a:latin typeface="Cambria Math" panose="02040503050406030204" pitchFamily="18" charset="0"/>
                              </a:rPr>
                              <m:t>3</m:t>
                            </m:r>
                          </m:sub>
                          <m:sup>
                            <m:r>
                              <a:rPr lang="en-US" altLang="zh-TW" sz="2400" i="1">
                                <a:latin typeface="Cambria Math" panose="02040503050406030204" pitchFamily="18" charset="0"/>
                              </a:rPr>
                              <m:t>∗</m:t>
                            </m:r>
                          </m:sup>
                        </m:sSubSup>
                      </m:e>
                    </m:d>
                    <m:r>
                      <a:rPr lang="en-US" altLang="zh-TW" sz="2400" b="0" i="1" smtClean="0">
                        <a:latin typeface="Cambria Math" panose="02040503050406030204" pitchFamily="18" charset="0"/>
                      </a:rPr>
                      <m:t>, ……,</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𝑁</m:t>
                            </m:r>
                          </m:sub>
                        </m:sSub>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𝑦</m:t>
                            </m:r>
                          </m:e>
                          <m:sub>
                            <m:r>
                              <a:rPr lang="en-US" altLang="zh-TW" sz="2400" b="0" i="1" smtClean="0">
                                <a:latin typeface="Cambria Math" panose="02040503050406030204" pitchFamily="18" charset="0"/>
                              </a:rPr>
                              <m:t>𝑁</m:t>
                            </m:r>
                          </m:sub>
                          <m:sup>
                            <m:r>
                              <a:rPr lang="en-US" altLang="zh-TW" sz="2400" i="1">
                                <a:latin typeface="Cambria Math" panose="02040503050406030204" pitchFamily="18" charset="0"/>
                              </a:rPr>
                              <m:t>∗</m:t>
                            </m:r>
                          </m:sup>
                        </m:sSubSup>
                      </m:e>
                    </m:d>
                  </m:oMath>
                </a14:m>
                <a:endParaRPr lang="zh-TW" altLang="en-US" sz="2400" dirty="0"/>
              </a:p>
            </p:txBody>
          </p:sp>
        </mc:Choice>
        <mc:Fallback xmlns="">
          <p:sp>
            <p:nvSpPr>
              <p:cNvPr id="32" name="文字方塊 31">
                <a:extLst>
                  <a:ext uri="{FF2B5EF4-FFF2-40B4-BE49-F238E27FC236}">
                    <a16:creationId xmlns:a16="http://schemas.microsoft.com/office/drawing/2014/main" id="{EBD673E2-44AC-76A1-2FE7-E834CE429173}"/>
                  </a:ext>
                </a:extLst>
              </p:cNvPr>
              <p:cNvSpPr txBox="1">
                <a:spLocks noRot="1" noChangeAspect="1" noMove="1" noResize="1" noEditPoints="1" noAdjustHandles="1" noChangeArrowheads="1" noChangeShapeType="1" noTextEdit="1"/>
              </p:cNvSpPr>
              <p:nvPr/>
            </p:nvSpPr>
            <p:spPr>
              <a:xfrm>
                <a:off x="2470832" y="5628877"/>
                <a:ext cx="7781006" cy="469809"/>
              </a:xfrm>
              <a:prstGeom prst="rect">
                <a:avLst/>
              </a:prstGeom>
              <a:blipFill>
                <a:blip r:embed="rId8"/>
                <a:stretch>
                  <a:fillRect l="-1175" t="-10390" b="-2727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5E621A89-F237-E042-3C2C-92CB2B79182E}"/>
                  </a:ext>
                </a:extLst>
              </p:cNvPr>
              <p:cNvSpPr txBox="1"/>
              <p:nvPr/>
            </p:nvSpPr>
            <p:spPr>
              <a:xfrm>
                <a:off x="5574678" y="4004154"/>
                <a:ext cx="373243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altLang="zh-TW" sz="2400" i="1" smtClean="0">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b="0" i="1" smtClean="0">
                                  <a:latin typeface="Cambria Math" panose="02040503050406030204" pitchFamily="18" charset="0"/>
                                </a:rPr>
                                <m:t>𝑥</m:t>
                              </m:r>
                            </m:e>
                            <m:sub>
                              <m:r>
                                <a:rPr lang="en-US" altLang="zh-TW" sz="2400" b="0" i="1" smtClean="0">
                                  <a:latin typeface="Cambria Math" panose="02040503050406030204" pitchFamily="18" charset="0"/>
                                </a:rPr>
                                <m:t>109</m:t>
                              </m:r>
                            </m:sub>
                          </m:sSub>
                          <m:r>
                            <a:rPr lang="en-US" altLang="zh-TW" sz="2400" b="0" i="1" smtClean="0">
                              <a:latin typeface="Cambria Math" panose="02040503050406030204" pitchFamily="18" charset="0"/>
                            </a:rPr>
                            <m:t>,</m:t>
                          </m:r>
                          <m:sSubSup>
                            <m:sSubSupPr>
                              <m:ctrlPr>
                                <a:rPr lang="en-US" altLang="zh-TW" sz="2400" b="0" i="1" smtClean="0">
                                  <a:latin typeface="Cambria Math" panose="02040503050406030204" pitchFamily="18" charset="0"/>
                                </a:rPr>
                              </m:ctrlPr>
                            </m:sSubSupPr>
                            <m:e>
                              <m:r>
                                <a:rPr lang="en-US" altLang="zh-TW" sz="2400" b="0" i="1" smtClean="0">
                                  <a:latin typeface="Cambria Math" panose="02040503050406030204" pitchFamily="18" charset="0"/>
                                </a:rPr>
                                <m:t>𝑦</m:t>
                              </m:r>
                            </m:e>
                            <m:sub>
                              <m:r>
                                <a:rPr lang="en-US" altLang="zh-TW" sz="2400" b="0" i="1" smtClean="0">
                                  <a:latin typeface="Cambria Math" panose="02040503050406030204" pitchFamily="18" charset="0"/>
                                </a:rPr>
                                <m:t>109</m:t>
                              </m:r>
                            </m:sub>
                            <m:sup>
                              <m:r>
                                <a:rPr lang="en-US" altLang="zh-TW" sz="2400" b="0" i="1" smtClean="0">
                                  <a:latin typeface="Cambria Math" panose="02040503050406030204" pitchFamily="18" charset="0"/>
                                </a:rPr>
                                <m:t>∗</m:t>
                              </m:r>
                            </m:sup>
                          </m:sSubSup>
                        </m:e>
                      </m:d>
                      <m:r>
                        <a:rPr lang="en-US" altLang="zh-TW" sz="2400" b="0" i="1" smtClean="0">
                          <a:latin typeface="Cambria Math" panose="02040503050406030204" pitchFamily="18" charset="0"/>
                        </a:rPr>
                        <m:t>,</m:t>
                      </m:r>
                      <m:d>
                        <m:dPr>
                          <m:ctrlPr>
                            <a:rPr lang="en-US" altLang="zh-TW" sz="2400" i="1">
                              <a:latin typeface="Cambria Math" panose="02040503050406030204" pitchFamily="18" charset="0"/>
                            </a:rPr>
                          </m:ctrlPr>
                        </m:dPr>
                        <m:e>
                          <m:sSub>
                            <m:sSubPr>
                              <m:ctrlPr>
                                <a:rPr lang="en-US" altLang="zh-TW" sz="2400" i="1" smtClean="0">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321</m:t>
                              </m:r>
                            </m:sub>
                          </m:sSub>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𝑦</m:t>
                              </m:r>
                            </m:e>
                            <m:sub>
                              <m:r>
                                <a:rPr lang="en-US" altLang="zh-TW" sz="2400" b="0" i="1" smtClean="0">
                                  <a:latin typeface="Cambria Math" panose="02040503050406030204" pitchFamily="18" charset="0"/>
                                </a:rPr>
                                <m:t>321</m:t>
                              </m:r>
                            </m:sub>
                            <m:sup>
                              <m:r>
                                <a:rPr lang="en-US" altLang="zh-TW" sz="2400" i="1">
                                  <a:latin typeface="Cambria Math" panose="02040503050406030204" pitchFamily="18" charset="0"/>
                                </a:rPr>
                                <m:t>∗</m:t>
                              </m:r>
                            </m:sup>
                          </m:sSubSup>
                        </m:e>
                      </m:d>
                      <m:r>
                        <a:rPr lang="en-US" altLang="zh-TW" sz="2400" b="0" i="1" smtClean="0">
                          <a:latin typeface="Cambria Math" panose="02040503050406030204" pitchFamily="18" charset="0"/>
                        </a:rPr>
                        <m:t>,</m:t>
                      </m:r>
                      <m:d>
                        <m:dPr>
                          <m:ctrlPr>
                            <a:rPr lang="en-US" altLang="zh-TW" sz="2400" i="1">
                              <a:latin typeface="Cambria Math" panose="02040503050406030204" pitchFamily="18" charset="0"/>
                            </a:rPr>
                          </m:ctrlPr>
                        </m:dPr>
                        <m:e>
                          <m:sSub>
                            <m:sSubPr>
                              <m:ctrlPr>
                                <a:rPr lang="en-US" altLang="zh-TW" sz="2400" i="1">
                                  <a:latin typeface="Cambria Math" panose="02040503050406030204" pitchFamily="18" charset="0"/>
                                </a:rPr>
                              </m:ctrlPr>
                            </m:sSubPr>
                            <m:e>
                              <m:r>
                                <a:rPr lang="en-US" altLang="zh-TW" sz="2400" i="1">
                                  <a:latin typeface="Cambria Math" panose="02040503050406030204" pitchFamily="18" charset="0"/>
                                </a:rPr>
                                <m:t>𝑥</m:t>
                              </m:r>
                            </m:e>
                            <m:sub>
                              <m:r>
                                <a:rPr lang="en-US" altLang="zh-TW" sz="2400" b="0" i="1" smtClean="0">
                                  <a:latin typeface="Cambria Math" panose="02040503050406030204" pitchFamily="18" charset="0"/>
                                </a:rPr>
                                <m:t>753</m:t>
                              </m:r>
                            </m:sub>
                          </m:sSub>
                          <m:r>
                            <a:rPr lang="en-US" altLang="zh-TW" sz="2400" i="1">
                              <a:latin typeface="Cambria Math" panose="02040503050406030204" pitchFamily="18" charset="0"/>
                            </a:rPr>
                            <m:t>,</m:t>
                          </m:r>
                          <m:sSubSup>
                            <m:sSubSupPr>
                              <m:ctrlPr>
                                <a:rPr lang="en-US" altLang="zh-TW" sz="2400" i="1">
                                  <a:latin typeface="Cambria Math" panose="02040503050406030204" pitchFamily="18" charset="0"/>
                                </a:rPr>
                              </m:ctrlPr>
                            </m:sSubSupPr>
                            <m:e>
                              <m:r>
                                <a:rPr lang="en-US" altLang="zh-TW" sz="2400" i="1">
                                  <a:latin typeface="Cambria Math" panose="02040503050406030204" pitchFamily="18" charset="0"/>
                                </a:rPr>
                                <m:t>𝑦</m:t>
                              </m:r>
                            </m:e>
                            <m:sub>
                              <m:r>
                                <a:rPr lang="en-US" altLang="zh-TW" sz="2400" b="0" i="1" smtClean="0">
                                  <a:latin typeface="Cambria Math" panose="02040503050406030204" pitchFamily="18" charset="0"/>
                                </a:rPr>
                                <m:t>753</m:t>
                              </m:r>
                            </m:sub>
                            <m:sup>
                              <m:r>
                                <a:rPr lang="en-US" altLang="zh-TW" sz="2400" i="1">
                                  <a:latin typeface="Cambria Math" panose="02040503050406030204" pitchFamily="18" charset="0"/>
                                </a:rPr>
                                <m:t>∗</m:t>
                              </m:r>
                            </m:sup>
                          </m:sSubSup>
                        </m:e>
                      </m:d>
                    </m:oMath>
                  </m:oMathPara>
                </a14:m>
                <a:endParaRPr lang="zh-TW" altLang="en-US" sz="2400" dirty="0"/>
              </a:p>
            </p:txBody>
          </p:sp>
        </mc:Choice>
        <mc:Fallback xmlns="">
          <p:sp>
            <p:nvSpPr>
              <p:cNvPr id="33" name="文字方塊 32">
                <a:extLst>
                  <a:ext uri="{FF2B5EF4-FFF2-40B4-BE49-F238E27FC236}">
                    <a16:creationId xmlns:a16="http://schemas.microsoft.com/office/drawing/2014/main" id="{5E621A89-F237-E042-3C2C-92CB2B79182E}"/>
                  </a:ext>
                </a:extLst>
              </p:cNvPr>
              <p:cNvSpPr txBox="1">
                <a:spLocks noRot="1" noChangeAspect="1" noMove="1" noResize="1" noEditPoints="1" noAdjustHandles="1" noChangeArrowheads="1" noChangeShapeType="1" noTextEdit="1"/>
              </p:cNvSpPr>
              <p:nvPr/>
            </p:nvSpPr>
            <p:spPr>
              <a:xfrm>
                <a:off x="5574678" y="4004154"/>
                <a:ext cx="3732438" cy="461665"/>
              </a:xfrm>
              <a:prstGeom prst="rect">
                <a:avLst/>
              </a:prstGeom>
              <a:blipFill>
                <a:blip r:embed="rId9"/>
                <a:stretch>
                  <a:fillRect r="-26101" b="-921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F0C61C7D-8ECE-0091-5903-3FEDEA8F02D0}"/>
                  </a:ext>
                </a:extLst>
              </p:cNvPr>
              <p:cNvSpPr txBox="1"/>
              <p:nvPr/>
            </p:nvSpPr>
            <p:spPr>
              <a:xfrm>
                <a:off x="5438722" y="4780615"/>
                <a:ext cx="2400957" cy="461665"/>
              </a:xfrm>
              <a:prstGeom prst="rect">
                <a:avLst/>
              </a:prstGeom>
              <a:noFill/>
            </p:spPr>
            <p:txBody>
              <a:bodyPr wrap="square" rtlCol="0">
                <a:spAutoFit/>
              </a:bodyPr>
              <a:lstStyle/>
              <a:p>
                <a:r>
                  <a:rPr lang="en-US" altLang="zh-TW" sz="2400" dirty="0"/>
                  <a:t>Most similar to  </a:t>
                </a:r>
                <a14:m>
                  <m:oMath xmlns:m="http://schemas.openxmlformats.org/officeDocument/2006/math">
                    <m:r>
                      <a:rPr lang="en-US" altLang="zh-TW" sz="2400" i="1">
                        <a:latin typeface="Cambria Math" panose="02040503050406030204" pitchFamily="18" charset="0"/>
                      </a:rPr>
                      <m:t>𝑥</m:t>
                    </m:r>
                  </m:oMath>
                </a14:m>
                <a:endParaRPr lang="zh-TW" altLang="en-US" sz="2400" dirty="0"/>
              </a:p>
            </p:txBody>
          </p:sp>
        </mc:Choice>
        <mc:Fallback xmlns="">
          <p:sp>
            <p:nvSpPr>
              <p:cNvPr id="34" name="文字方塊 33">
                <a:extLst>
                  <a:ext uri="{FF2B5EF4-FFF2-40B4-BE49-F238E27FC236}">
                    <a16:creationId xmlns:a16="http://schemas.microsoft.com/office/drawing/2014/main" id="{F0C61C7D-8ECE-0091-5903-3FEDEA8F02D0}"/>
                  </a:ext>
                </a:extLst>
              </p:cNvPr>
              <p:cNvSpPr txBox="1">
                <a:spLocks noRot="1" noChangeAspect="1" noMove="1" noResize="1" noEditPoints="1" noAdjustHandles="1" noChangeArrowheads="1" noChangeShapeType="1" noTextEdit="1"/>
              </p:cNvSpPr>
              <p:nvPr/>
            </p:nvSpPr>
            <p:spPr>
              <a:xfrm>
                <a:off x="5438722" y="4780615"/>
                <a:ext cx="2400957" cy="461665"/>
              </a:xfrm>
              <a:prstGeom prst="rect">
                <a:avLst/>
              </a:prstGeom>
              <a:blipFill>
                <a:blip r:embed="rId10"/>
                <a:stretch>
                  <a:fillRect l="-3807" t="-10526" b="-28947"/>
                </a:stretch>
              </a:blipFill>
            </p:spPr>
            <p:txBody>
              <a:bodyPr/>
              <a:lstStyle/>
              <a:p>
                <a:r>
                  <a:rPr lang="zh-TW" altLang="en-US">
                    <a:noFill/>
                  </a:rPr>
                  <a:t> </a:t>
                </a:r>
              </a:p>
            </p:txBody>
          </p:sp>
        </mc:Fallback>
      </mc:AlternateContent>
      <p:sp>
        <p:nvSpPr>
          <p:cNvPr id="35" name="文字方塊 34">
            <a:extLst>
              <a:ext uri="{FF2B5EF4-FFF2-40B4-BE49-F238E27FC236}">
                <a16:creationId xmlns:a16="http://schemas.microsoft.com/office/drawing/2014/main" id="{D0D92FA1-5E79-EF8A-12B2-79C9309D1953}"/>
              </a:ext>
            </a:extLst>
          </p:cNvPr>
          <p:cNvSpPr txBox="1"/>
          <p:nvPr/>
        </p:nvSpPr>
        <p:spPr>
          <a:xfrm>
            <a:off x="3403504" y="1385365"/>
            <a:ext cx="1543758" cy="461665"/>
          </a:xfrm>
          <a:prstGeom prst="rect">
            <a:avLst/>
          </a:prstGeom>
          <a:noFill/>
        </p:spPr>
        <p:txBody>
          <a:bodyPr wrap="square" rtlCol="0">
            <a:spAutoFit/>
          </a:bodyPr>
          <a:lstStyle/>
          <a:p>
            <a:pPr algn="ctr"/>
            <a:r>
              <a:rPr lang="en-US" altLang="zh-TW" sz="2400" dirty="0"/>
              <a:t>general</a:t>
            </a:r>
            <a:endParaRPr lang="zh-TW" altLang="en-US" sz="2400" dirty="0"/>
          </a:p>
        </p:txBody>
      </p:sp>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36C19C06-9838-0AD4-C746-5CA4AB5A8569}"/>
                  </a:ext>
                </a:extLst>
              </p:cNvPr>
              <p:cNvSpPr txBox="1"/>
              <p:nvPr/>
            </p:nvSpPr>
            <p:spPr>
              <a:xfrm>
                <a:off x="6296782" y="1407263"/>
                <a:ext cx="2043562" cy="461665"/>
              </a:xfrm>
              <a:prstGeom prst="rect">
                <a:avLst/>
              </a:prstGeom>
              <a:noFill/>
            </p:spPr>
            <p:txBody>
              <a:bodyPr wrap="square" rtlCol="0">
                <a:spAutoFit/>
              </a:bodyPr>
              <a:lstStyle/>
              <a:p>
                <a:pPr algn="ctr"/>
                <a:r>
                  <a:rPr lang="en-US" altLang="zh-TW" sz="2400" dirty="0"/>
                  <a:t>specific to </a:t>
                </a:r>
                <a14:m>
                  <m:oMath xmlns:m="http://schemas.openxmlformats.org/officeDocument/2006/math">
                    <m:r>
                      <a:rPr lang="en-US" altLang="zh-TW" sz="2400" i="1">
                        <a:latin typeface="Cambria Math" panose="02040503050406030204" pitchFamily="18" charset="0"/>
                      </a:rPr>
                      <m:t>𝑥</m:t>
                    </m:r>
                  </m:oMath>
                </a14:m>
                <a:endParaRPr lang="zh-TW" altLang="en-US" sz="2400" dirty="0"/>
              </a:p>
            </p:txBody>
          </p:sp>
        </mc:Choice>
        <mc:Fallback xmlns="">
          <p:sp>
            <p:nvSpPr>
              <p:cNvPr id="36" name="文字方塊 35">
                <a:extLst>
                  <a:ext uri="{FF2B5EF4-FFF2-40B4-BE49-F238E27FC236}">
                    <a16:creationId xmlns:a16="http://schemas.microsoft.com/office/drawing/2014/main" id="{36C19C06-9838-0AD4-C746-5CA4AB5A8569}"/>
                  </a:ext>
                </a:extLst>
              </p:cNvPr>
              <p:cNvSpPr txBox="1">
                <a:spLocks noRot="1" noChangeAspect="1" noMove="1" noResize="1" noEditPoints="1" noAdjustHandles="1" noChangeArrowheads="1" noChangeShapeType="1" noTextEdit="1"/>
              </p:cNvSpPr>
              <p:nvPr/>
            </p:nvSpPr>
            <p:spPr>
              <a:xfrm>
                <a:off x="6296782" y="1407263"/>
                <a:ext cx="2043562" cy="461665"/>
              </a:xfrm>
              <a:prstGeom prst="rect">
                <a:avLst/>
              </a:prstGeom>
              <a:blipFill>
                <a:blip r:embed="rId11"/>
                <a:stretch>
                  <a:fillRect t="-10526" b="-28947"/>
                </a:stretch>
              </a:blipFill>
            </p:spPr>
            <p:txBody>
              <a:bodyPr/>
              <a:lstStyle/>
              <a:p>
                <a:r>
                  <a:rPr lang="zh-TW" altLang="en-US">
                    <a:noFill/>
                  </a:rPr>
                  <a:t> </a:t>
                </a:r>
              </a:p>
            </p:txBody>
          </p:sp>
        </mc:Fallback>
      </mc:AlternateContent>
      <p:sp>
        <p:nvSpPr>
          <p:cNvPr id="40" name="文字方塊 39">
            <a:extLst>
              <a:ext uri="{FF2B5EF4-FFF2-40B4-BE49-F238E27FC236}">
                <a16:creationId xmlns:a16="http://schemas.microsoft.com/office/drawing/2014/main" id="{319413FC-7401-451C-997C-6AF281714ABC}"/>
              </a:ext>
            </a:extLst>
          </p:cNvPr>
          <p:cNvSpPr txBox="1"/>
          <p:nvPr/>
        </p:nvSpPr>
        <p:spPr>
          <a:xfrm>
            <a:off x="8283696" y="234435"/>
            <a:ext cx="3297208" cy="923330"/>
          </a:xfrm>
          <a:prstGeom prst="rect">
            <a:avLst/>
          </a:prstGeom>
          <a:noFill/>
        </p:spPr>
        <p:txBody>
          <a:bodyPr wrap="square">
            <a:spAutoFit/>
          </a:bodyPr>
          <a:lstStyle/>
          <a:p>
            <a:r>
              <a:rPr lang="en-US" altLang="zh-TW" dirty="0"/>
              <a:t>https://arxiv.org/abs/2305.18466</a:t>
            </a:r>
          </a:p>
          <a:p>
            <a:r>
              <a:rPr lang="en-US" altLang="zh-TW" dirty="0"/>
              <a:t>https://arxiv.org/abs/2410.08020</a:t>
            </a:r>
          </a:p>
          <a:p>
            <a:r>
              <a:rPr lang="zh-TW" altLang="en-US" dirty="0"/>
              <a:t>https://arxiv.org/abs/2411.07279</a:t>
            </a:r>
          </a:p>
        </p:txBody>
      </p:sp>
    </p:spTree>
    <p:extLst>
      <p:ext uri="{BB962C8B-B14F-4D97-AF65-F5344CB8AC3E}">
        <p14:creationId xmlns:p14="http://schemas.microsoft.com/office/powerpoint/2010/main" val="41665288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4" grpId="0"/>
      <p:bldP spid="23" grpId="0" animBg="1"/>
      <p:bldP spid="24" grpId="0"/>
      <p:bldP spid="32" grpId="0"/>
      <p:bldP spid="33" grpId="0"/>
      <p:bldP spid="34" grpId="0"/>
      <p:bldP spid="35" grpId="0"/>
      <p:bldP spid="3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4AB5EB0-D3AE-BA04-DD1A-A7B09B2FA907}"/>
              </a:ext>
            </a:extLst>
          </p:cNvPr>
          <p:cNvSpPr>
            <a:spLocks noGrp="1"/>
          </p:cNvSpPr>
          <p:nvPr>
            <p:ph type="title"/>
          </p:nvPr>
        </p:nvSpPr>
        <p:spPr/>
        <p:txBody>
          <a:bodyPr/>
          <a:lstStyle/>
          <a:p>
            <a:r>
              <a:rPr lang="en-US" altLang="zh-TW" dirty="0"/>
              <a:t>Training with Specific data</a:t>
            </a:r>
            <a:endParaRPr lang="zh-TW" altLang="en-US" dirty="0"/>
          </a:p>
        </p:txBody>
      </p:sp>
      <p:sp>
        <p:nvSpPr>
          <p:cNvPr id="4" name="手繪多邊形: 圖案 3">
            <a:extLst>
              <a:ext uri="{FF2B5EF4-FFF2-40B4-BE49-F238E27FC236}">
                <a16:creationId xmlns:a16="http://schemas.microsoft.com/office/drawing/2014/main" id="{04BCD02B-7530-E5E5-B9BD-7411C48D25D0}"/>
              </a:ext>
            </a:extLst>
          </p:cNvPr>
          <p:cNvSpPr/>
          <p:nvPr/>
        </p:nvSpPr>
        <p:spPr>
          <a:xfrm>
            <a:off x="-4900559" y="-1061884"/>
            <a:ext cx="22982666" cy="8229322"/>
          </a:xfrm>
          <a:custGeom>
            <a:avLst/>
            <a:gdLst>
              <a:gd name="connsiteX0" fmla="*/ 0 w 10871200"/>
              <a:gd name="connsiteY0" fmla="*/ 5551255 h 5551255"/>
              <a:gd name="connsiteX1" fmla="*/ 1132114 w 10871200"/>
              <a:gd name="connsiteY1" fmla="*/ 3533769 h 5551255"/>
              <a:gd name="connsiteX2" fmla="*/ 2467429 w 10871200"/>
              <a:gd name="connsiteY2" fmla="*/ 4752969 h 5551255"/>
              <a:gd name="connsiteX3" fmla="*/ 3686629 w 10871200"/>
              <a:gd name="connsiteY3" fmla="*/ 3751483 h 5551255"/>
              <a:gd name="connsiteX4" fmla="*/ 4470400 w 10871200"/>
              <a:gd name="connsiteY4" fmla="*/ 2474226 h 5551255"/>
              <a:gd name="connsiteX5" fmla="*/ 5863771 w 10871200"/>
              <a:gd name="connsiteY5" fmla="*/ 4303026 h 5551255"/>
              <a:gd name="connsiteX6" fmla="*/ 7010400 w 10871200"/>
              <a:gd name="connsiteY6" fmla="*/ 2111369 h 5551255"/>
              <a:gd name="connsiteX7" fmla="*/ 8200571 w 10871200"/>
              <a:gd name="connsiteY7" fmla="*/ 4056283 h 5551255"/>
              <a:gd name="connsiteX8" fmla="*/ 9811657 w 10871200"/>
              <a:gd name="connsiteY8" fmla="*/ 209998 h 5551255"/>
              <a:gd name="connsiteX9" fmla="*/ 10871200 w 10871200"/>
              <a:gd name="connsiteY9" fmla="*/ 848626 h 5551255"/>
              <a:gd name="connsiteX0" fmla="*/ 0 w 10871200"/>
              <a:gd name="connsiteY0" fmla="*/ 5551255 h 5551255"/>
              <a:gd name="connsiteX1" fmla="*/ 1132114 w 10871200"/>
              <a:gd name="connsiteY1" fmla="*/ 3533769 h 5551255"/>
              <a:gd name="connsiteX2" fmla="*/ 2467429 w 10871200"/>
              <a:gd name="connsiteY2" fmla="*/ 4752969 h 5551255"/>
              <a:gd name="connsiteX3" fmla="*/ 3408772 w 10871200"/>
              <a:gd name="connsiteY3" fmla="*/ 3649935 h 5551255"/>
              <a:gd name="connsiteX4" fmla="*/ 4470400 w 10871200"/>
              <a:gd name="connsiteY4" fmla="*/ 2474226 h 5551255"/>
              <a:gd name="connsiteX5" fmla="*/ 5863771 w 10871200"/>
              <a:gd name="connsiteY5" fmla="*/ 4303026 h 5551255"/>
              <a:gd name="connsiteX6" fmla="*/ 7010400 w 10871200"/>
              <a:gd name="connsiteY6" fmla="*/ 2111369 h 5551255"/>
              <a:gd name="connsiteX7" fmla="*/ 8200571 w 10871200"/>
              <a:gd name="connsiteY7" fmla="*/ 4056283 h 5551255"/>
              <a:gd name="connsiteX8" fmla="*/ 9811657 w 10871200"/>
              <a:gd name="connsiteY8" fmla="*/ 209998 h 5551255"/>
              <a:gd name="connsiteX9" fmla="*/ 10871200 w 10871200"/>
              <a:gd name="connsiteY9" fmla="*/ 848626 h 5551255"/>
              <a:gd name="connsiteX0" fmla="*/ 0 w 10871200"/>
              <a:gd name="connsiteY0" fmla="*/ 5551255 h 5551255"/>
              <a:gd name="connsiteX1" fmla="*/ 1132114 w 10871200"/>
              <a:gd name="connsiteY1" fmla="*/ 3533769 h 5551255"/>
              <a:gd name="connsiteX2" fmla="*/ 2467429 w 10871200"/>
              <a:gd name="connsiteY2" fmla="*/ 4752969 h 5551255"/>
              <a:gd name="connsiteX3" fmla="*/ 3408772 w 10871200"/>
              <a:gd name="connsiteY3" fmla="*/ 3649935 h 5551255"/>
              <a:gd name="connsiteX4" fmla="*/ 4470400 w 10871200"/>
              <a:gd name="connsiteY4" fmla="*/ 2474226 h 5551255"/>
              <a:gd name="connsiteX5" fmla="*/ 5863771 w 10871200"/>
              <a:gd name="connsiteY5" fmla="*/ 4303026 h 5551255"/>
              <a:gd name="connsiteX6" fmla="*/ 7010400 w 10871200"/>
              <a:gd name="connsiteY6" fmla="*/ 2111369 h 5551255"/>
              <a:gd name="connsiteX7" fmla="*/ 8200571 w 10871200"/>
              <a:gd name="connsiteY7" fmla="*/ 4056283 h 5551255"/>
              <a:gd name="connsiteX8" fmla="*/ 9811657 w 10871200"/>
              <a:gd name="connsiteY8" fmla="*/ 209998 h 5551255"/>
              <a:gd name="connsiteX9" fmla="*/ 10871200 w 10871200"/>
              <a:gd name="connsiteY9" fmla="*/ 848626 h 5551255"/>
              <a:gd name="connsiteX0" fmla="*/ 0 w 10871200"/>
              <a:gd name="connsiteY0" fmla="*/ 5551255 h 5551255"/>
              <a:gd name="connsiteX1" fmla="*/ 1132114 w 10871200"/>
              <a:gd name="connsiteY1" fmla="*/ 3533769 h 5551255"/>
              <a:gd name="connsiteX2" fmla="*/ 2467429 w 10871200"/>
              <a:gd name="connsiteY2" fmla="*/ 4752969 h 5551255"/>
              <a:gd name="connsiteX3" fmla="*/ 3408772 w 10871200"/>
              <a:gd name="connsiteY3" fmla="*/ 3649935 h 5551255"/>
              <a:gd name="connsiteX4" fmla="*/ 4470400 w 10871200"/>
              <a:gd name="connsiteY4" fmla="*/ 2474226 h 5551255"/>
              <a:gd name="connsiteX5" fmla="*/ 5863771 w 10871200"/>
              <a:gd name="connsiteY5" fmla="*/ 4303026 h 5551255"/>
              <a:gd name="connsiteX6" fmla="*/ 7010400 w 10871200"/>
              <a:gd name="connsiteY6" fmla="*/ 2111369 h 5551255"/>
              <a:gd name="connsiteX7" fmla="*/ 8234495 w 10871200"/>
              <a:gd name="connsiteY7" fmla="*/ 1177758 h 5551255"/>
              <a:gd name="connsiteX8" fmla="*/ 9811657 w 10871200"/>
              <a:gd name="connsiteY8" fmla="*/ 209998 h 5551255"/>
              <a:gd name="connsiteX9" fmla="*/ 10871200 w 10871200"/>
              <a:gd name="connsiteY9" fmla="*/ 848626 h 555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1200" h="5551255">
                <a:moveTo>
                  <a:pt x="0" y="5551255"/>
                </a:moveTo>
                <a:cubicBezTo>
                  <a:pt x="360438" y="4609036"/>
                  <a:pt x="720876" y="3666817"/>
                  <a:pt x="1132114" y="3533769"/>
                </a:cubicBezTo>
                <a:cubicBezTo>
                  <a:pt x="1543352" y="3400721"/>
                  <a:pt x="2087986" y="4733608"/>
                  <a:pt x="2467429" y="4752969"/>
                </a:cubicBezTo>
                <a:cubicBezTo>
                  <a:pt x="2846872" y="4772330"/>
                  <a:pt x="3074943" y="4249746"/>
                  <a:pt x="3408772" y="3649935"/>
                </a:cubicBezTo>
                <a:cubicBezTo>
                  <a:pt x="3742601" y="3050124"/>
                  <a:pt x="4061234" y="2365378"/>
                  <a:pt x="4470400" y="2474226"/>
                </a:cubicBezTo>
                <a:cubicBezTo>
                  <a:pt x="4879566" y="2583074"/>
                  <a:pt x="5440438" y="4363502"/>
                  <a:pt x="5863771" y="4303026"/>
                </a:cubicBezTo>
                <a:cubicBezTo>
                  <a:pt x="6287104" y="4242550"/>
                  <a:pt x="6615279" y="2632247"/>
                  <a:pt x="7010400" y="2111369"/>
                </a:cubicBezTo>
                <a:cubicBezTo>
                  <a:pt x="7405521" y="1590491"/>
                  <a:pt x="7767619" y="1494653"/>
                  <a:pt x="8234495" y="1177758"/>
                </a:cubicBezTo>
                <a:cubicBezTo>
                  <a:pt x="8701371" y="860863"/>
                  <a:pt x="9366552" y="744607"/>
                  <a:pt x="9811657" y="209998"/>
                </a:cubicBezTo>
                <a:cubicBezTo>
                  <a:pt x="10256762" y="-324611"/>
                  <a:pt x="10563981" y="262007"/>
                  <a:pt x="10871200" y="848626"/>
                </a:cubicBezTo>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單箭頭接點 5">
            <a:extLst>
              <a:ext uri="{FF2B5EF4-FFF2-40B4-BE49-F238E27FC236}">
                <a16:creationId xmlns:a16="http://schemas.microsoft.com/office/drawing/2014/main" id="{4CF5834A-ACD5-908F-437B-DF2AB8DB58C8}"/>
              </a:ext>
            </a:extLst>
          </p:cNvPr>
          <p:cNvCxnSpPr/>
          <p:nvPr/>
        </p:nvCxnSpPr>
        <p:spPr>
          <a:xfrm>
            <a:off x="1194656" y="6035971"/>
            <a:ext cx="1030877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D006FFE9-BF2A-AADF-37D0-1196C9DBA41D}"/>
              </a:ext>
            </a:extLst>
          </p:cNvPr>
          <p:cNvCxnSpPr>
            <a:cxnSpLocks/>
          </p:cNvCxnSpPr>
          <p:nvPr/>
        </p:nvCxnSpPr>
        <p:spPr>
          <a:xfrm flipV="1">
            <a:off x="1177366" y="1801272"/>
            <a:ext cx="1" cy="427627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橢圓 8">
            <a:extLst>
              <a:ext uri="{FF2B5EF4-FFF2-40B4-BE49-F238E27FC236}">
                <a16:creationId xmlns:a16="http://schemas.microsoft.com/office/drawing/2014/main" id="{BBBBE5D6-2FC0-2A73-04B2-6840BF20D2AF}"/>
              </a:ext>
            </a:extLst>
          </p:cNvPr>
          <p:cNvSpPr/>
          <p:nvPr/>
        </p:nvSpPr>
        <p:spPr>
          <a:xfrm>
            <a:off x="6108597" y="5909965"/>
            <a:ext cx="207034" cy="20703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cxnSp>
        <p:nvCxnSpPr>
          <p:cNvPr id="11" name="直線接點 10">
            <a:extLst>
              <a:ext uri="{FF2B5EF4-FFF2-40B4-BE49-F238E27FC236}">
                <a16:creationId xmlns:a16="http://schemas.microsoft.com/office/drawing/2014/main" id="{99942087-9D0F-3A28-96AD-6C544109A193}"/>
              </a:ext>
            </a:extLst>
          </p:cNvPr>
          <p:cNvCxnSpPr>
            <a:cxnSpLocks/>
          </p:cNvCxnSpPr>
          <p:nvPr/>
        </p:nvCxnSpPr>
        <p:spPr>
          <a:xfrm flipV="1">
            <a:off x="-272984" y="1968605"/>
            <a:ext cx="13244050" cy="2267038"/>
          </a:xfrm>
          <a:prstGeom prst="line">
            <a:avLst/>
          </a:prstGeom>
          <a:ln w="5715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C2113AE8-330C-E115-2880-8C23D35DE3D4}"/>
              </a:ext>
            </a:extLst>
          </p:cNvPr>
          <p:cNvSpPr txBox="1"/>
          <p:nvPr/>
        </p:nvSpPr>
        <p:spPr>
          <a:xfrm>
            <a:off x="9975515" y="2361556"/>
            <a:ext cx="2078237" cy="461665"/>
          </a:xfrm>
          <a:prstGeom prst="rect">
            <a:avLst/>
          </a:prstGeom>
          <a:noFill/>
        </p:spPr>
        <p:txBody>
          <a:bodyPr wrap="square" rtlCol="0">
            <a:spAutoFit/>
          </a:bodyPr>
          <a:lstStyle/>
          <a:p>
            <a:r>
              <a:rPr lang="en-US" altLang="zh-TW" sz="2400" dirty="0">
                <a:solidFill>
                  <a:srgbClr val="0000FF"/>
                </a:solidFill>
              </a:rPr>
              <a:t>General model</a:t>
            </a:r>
            <a:endParaRPr lang="zh-TW" altLang="en-US" sz="2400" dirty="0">
              <a:solidFill>
                <a:srgbClr val="0000FF"/>
              </a:solidFill>
            </a:endParaRPr>
          </a:p>
        </p:txBody>
      </p:sp>
      <p:sp>
        <p:nvSpPr>
          <p:cNvPr id="13" name="文字方塊 12">
            <a:extLst>
              <a:ext uri="{FF2B5EF4-FFF2-40B4-BE49-F238E27FC236}">
                <a16:creationId xmlns:a16="http://schemas.microsoft.com/office/drawing/2014/main" id="{7D9FAD33-5DF5-1591-1942-7D0FBA6215F9}"/>
              </a:ext>
            </a:extLst>
          </p:cNvPr>
          <p:cNvSpPr txBox="1"/>
          <p:nvPr/>
        </p:nvSpPr>
        <p:spPr>
          <a:xfrm>
            <a:off x="1712685" y="1690688"/>
            <a:ext cx="4963886"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假設我們只能用 </a:t>
            </a:r>
            <a:r>
              <a:rPr lang="en-US" altLang="zh-TW" sz="2400" dirty="0">
                <a:latin typeface="微軟正黑體" panose="020B0604030504040204" pitchFamily="34" charset="-120"/>
                <a:ea typeface="微軟正黑體" panose="020B0604030504040204" pitchFamily="34" charset="-120"/>
              </a:rPr>
              <a:t>Linear model</a:t>
            </a:r>
            <a:endParaRPr lang="zh-TW" altLang="en-US" sz="2400" dirty="0">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ADBBA7EF-33C9-4F40-28AD-0BF7B9D33304}"/>
                  </a:ext>
                </a:extLst>
              </p:cNvPr>
              <p:cNvSpPr txBox="1"/>
              <p:nvPr/>
            </p:nvSpPr>
            <p:spPr>
              <a:xfrm>
                <a:off x="6349041" y="5540633"/>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𝑥</m:t>
                      </m:r>
                    </m:oMath>
                  </m:oMathPara>
                </a14:m>
                <a:endParaRPr lang="zh-TW" altLang="en-US" sz="2400" dirty="0"/>
              </a:p>
            </p:txBody>
          </p:sp>
        </mc:Choice>
        <mc:Fallback xmlns="">
          <p:sp>
            <p:nvSpPr>
              <p:cNvPr id="14" name="文字方塊 13">
                <a:extLst>
                  <a:ext uri="{FF2B5EF4-FFF2-40B4-BE49-F238E27FC236}">
                    <a16:creationId xmlns:a16="http://schemas.microsoft.com/office/drawing/2014/main" id="{ADBBA7EF-33C9-4F40-28AD-0BF7B9D33304}"/>
                  </a:ext>
                </a:extLst>
              </p:cNvPr>
              <p:cNvSpPr txBox="1">
                <a:spLocks noRot="1" noChangeAspect="1" noMove="1" noResize="1" noEditPoints="1" noAdjustHandles="1" noChangeArrowheads="1" noChangeShapeType="1" noTextEdit="1"/>
              </p:cNvSpPr>
              <p:nvPr/>
            </p:nvSpPr>
            <p:spPr>
              <a:xfrm>
                <a:off x="6349041" y="5540633"/>
                <a:ext cx="241733" cy="369332"/>
              </a:xfrm>
              <a:prstGeom prst="rect">
                <a:avLst/>
              </a:prstGeom>
              <a:blipFill>
                <a:blip r:embed="rId2"/>
                <a:stretch>
                  <a:fillRect l="-17949" r="-15385"/>
                </a:stretch>
              </a:blipFill>
            </p:spPr>
            <p:txBody>
              <a:bodyPr/>
              <a:lstStyle/>
              <a:p>
                <a:r>
                  <a:rPr lang="zh-TW" altLang="en-US">
                    <a:noFill/>
                  </a:rPr>
                  <a:t> </a:t>
                </a:r>
              </a:p>
            </p:txBody>
          </p:sp>
        </mc:Fallback>
      </mc:AlternateContent>
      <p:sp>
        <p:nvSpPr>
          <p:cNvPr id="20" name="文字方塊 19">
            <a:extLst>
              <a:ext uri="{FF2B5EF4-FFF2-40B4-BE49-F238E27FC236}">
                <a16:creationId xmlns:a16="http://schemas.microsoft.com/office/drawing/2014/main" id="{3DB800EC-BB4E-CA86-DB7C-362C65BCFC0F}"/>
              </a:ext>
            </a:extLst>
          </p:cNvPr>
          <p:cNvSpPr txBox="1"/>
          <p:nvPr/>
        </p:nvSpPr>
        <p:spPr>
          <a:xfrm>
            <a:off x="9288591" y="206764"/>
            <a:ext cx="1238250" cy="830997"/>
          </a:xfrm>
          <a:prstGeom prst="rect">
            <a:avLst/>
          </a:prstGeom>
          <a:noFill/>
        </p:spPr>
        <p:txBody>
          <a:bodyPr wrap="square" rtlCol="0">
            <a:spAutoFit/>
          </a:bodyPr>
          <a:lstStyle/>
          <a:p>
            <a:r>
              <a:rPr lang="en-US" altLang="zh-TW" sz="2400" dirty="0"/>
              <a:t>Training data</a:t>
            </a:r>
            <a:endParaRPr lang="zh-TW" altLang="en-US" sz="2400" dirty="0"/>
          </a:p>
        </p:txBody>
      </p:sp>
      <p:sp>
        <p:nvSpPr>
          <p:cNvPr id="24" name="橢圓 23">
            <a:extLst>
              <a:ext uri="{FF2B5EF4-FFF2-40B4-BE49-F238E27FC236}">
                <a16:creationId xmlns:a16="http://schemas.microsoft.com/office/drawing/2014/main" id="{F16C3093-3C9E-EE82-181D-736A0E1A2809}"/>
              </a:ext>
            </a:extLst>
          </p:cNvPr>
          <p:cNvSpPr/>
          <p:nvPr/>
        </p:nvSpPr>
        <p:spPr>
          <a:xfrm>
            <a:off x="5163255" y="2999073"/>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5" name="橢圓 24">
            <a:extLst>
              <a:ext uri="{FF2B5EF4-FFF2-40B4-BE49-F238E27FC236}">
                <a16:creationId xmlns:a16="http://schemas.microsoft.com/office/drawing/2014/main" id="{0B813AA9-DA29-E6AE-7A7F-C06F9F8F1AF0}"/>
              </a:ext>
            </a:extLst>
          </p:cNvPr>
          <p:cNvSpPr/>
          <p:nvPr/>
        </p:nvSpPr>
        <p:spPr>
          <a:xfrm>
            <a:off x="1672774" y="4914846"/>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6" name="橢圓 25">
            <a:extLst>
              <a:ext uri="{FF2B5EF4-FFF2-40B4-BE49-F238E27FC236}">
                <a16:creationId xmlns:a16="http://schemas.microsoft.com/office/drawing/2014/main" id="{0AEDDBC8-7C8D-A039-0FEE-5C5EDF9F40DA}"/>
              </a:ext>
            </a:extLst>
          </p:cNvPr>
          <p:cNvSpPr/>
          <p:nvPr/>
        </p:nvSpPr>
        <p:spPr>
          <a:xfrm>
            <a:off x="2416202" y="3898276"/>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7" name="橢圓 26">
            <a:extLst>
              <a:ext uri="{FF2B5EF4-FFF2-40B4-BE49-F238E27FC236}">
                <a16:creationId xmlns:a16="http://schemas.microsoft.com/office/drawing/2014/main" id="{B919C67E-CE92-099D-5132-2FAF30819430}"/>
              </a:ext>
            </a:extLst>
          </p:cNvPr>
          <p:cNvSpPr/>
          <p:nvPr/>
        </p:nvSpPr>
        <p:spPr>
          <a:xfrm>
            <a:off x="3353929" y="2845743"/>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8" name="橢圓 27">
            <a:extLst>
              <a:ext uri="{FF2B5EF4-FFF2-40B4-BE49-F238E27FC236}">
                <a16:creationId xmlns:a16="http://schemas.microsoft.com/office/drawing/2014/main" id="{F3E46A94-8EFC-1890-5C3F-47A75E1192FF}"/>
              </a:ext>
            </a:extLst>
          </p:cNvPr>
          <p:cNvSpPr/>
          <p:nvPr/>
        </p:nvSpPr>
        <p:spPr>
          <a:xfrm>
            <a:off x="4446129" y="2488871"/>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9" name="橢圓 28">
            <a:extLst>
              <a:ext uri="{FF2B5EF4-FFF2-40B4-BE49-F238E27FC236}">
                <a16:creationId xmlns:a16="http://schemas.microsoft.com/office/drawing/2014/main" id="{7495E17E-1B34-AD72-5634-C30586A539E6}"/>
              </a:ext>
            </a:extLst>
          </p:cNvPr>
          <p:cNvSpPr/>
          <p:nvPr/>
        </p:nvSpPr>
        <p:spPr>
          <a:xfrm>
            <a:off x="5472924" y="3394531"/>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0" name="橢圓 29">
            <a:extLst>
              <a:ext uri="{FF2B5EF4-FFF2-40B4-BE49-F238E27FC236}">
                <a16:creationId xmlns:a16="http://schemas.microsoft.com/office/drawing/2014/main" id="{E5F19085-3075-CC98-FCBD-8DF18431E923}"/>
              </a:ext>
            </a:extLst>
          </p:cNvPr>
          <p:cNvSpPr/>
          <p:nvPr/>
        </p:nvSpPr>
        <p:spPr>
          <a:xfrm>
            <a:off x="6590774" y="4724739"/>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1" name="橢圓 30">
            <a:extLst>
              <a:ext uri="{FF2B5EF4-FFF2-40B4-BE49-F238E27FC236}">
                <a16:creationId xmlns:a16="http://schemas.microsoft.com/office/drawing/2014/main" id="{0F4F1034-9523-8E36-9A3F-A7890A1B0749}"/>
              </a:ext>
            </a:extLst>
          </p:cNvPr>
          <p:cNvSpPr/>
          <p:nvPr/>
        </p:nvSpPr>
        <p:spPr>
          <a:xfrm>
            <a:off x="5804942" y="3849164"/>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2" name="橢圓 31">
            <a:extLst>
              <a:ext uri="{FF2B5EF4-FFF2-40B4-BE49-F238E27FC236}">
                <a16:creationId xmlns:a16="http://schemas.microsoft.com/office/drawing/2014/main" id="{81B94E93-F975-408C-96BF-755BABB7F722}"/>
              </a:ext>
            </a:extLst>
          </p:cNvPr>
          <p:cNvSpPr/>
          <p:nvPr/>
        </p:nvSpPr>
        <p:spPr>
          <a:xfrm>
            <a:off x="7048258" y="5163028"/>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3" name="橢圓 32">
            <a:extLst>
              <a:ext uri="{FF2B5EF4-FFF2-40B4-BE49-F238E27FC236}">
                <a16:creationId xmlns:a16="http://schemas.microsoft.com/office/drawing/2014/main" id="{20931E79-B440-9AF9-02B3-3D9F047CB55E}"/>
              </a:ext>
            </a:extLst>
          </p:cNvPr>
          <p:cNvSpPr/>
          <p:nvPr/>
        </p:nvSpPr>
        <p:spPr>
          <a:xfrm>
            <a:off x="7683258" y="5031933"/>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4" name="橢圓 33">
            <a:extLst>
              <a:ext uri="{FF2B5EF4-FFF2-40B4-BE49-F238E27FC236}">
                <a16:creationId xmlns:a16="http://schemas.microsoft.com/office/drawing/2014/main" id="{245D2FA3-4466-21AB-9F23-C3EA23D61E01}"/>
              </a:ext>
            </a:extLst>
          </p:cNvPr>
          <p:cNvSpPr/>
          <p:nvPr/>
        </p:nvSpPr>
        <p:spPr>
          <a:xfrm>
            <a:off x="8226707" y="4448108"/>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5" name="橢圓 34">
            <a:extLst>
              <a:ext uri="{FF2B5EF4-FFF2-40B4-BE49-F238E27FC236}">
                <a16:creationId xmlns:a16="http://schemas.microsoft.com/office/drawing/2014/main" id="{81FC7B2F-0E0B-0F84-DB77-817149D3769E}"/>
              </a:ext>
            </a:extLst>
          </p:cNvPr>
          <p:cNvSpPr/>
          <p:nvPr/>
        </p:nvSpPr>
        <p:spPr>
          <a:xfrm>
            <a:off x="8633163" y="3611863"/>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6" name="橢圓 35">
            <a:extLst>
              <a:ext uri="{FF2B5EF4-FFF2-40B4-BE49-F238E27FC236}">
                <a16:creationId xmlns:a16="http://schemas.microsoft.com/office/drawing/2014/main" id="{A2C07CE7-CF3C-AE73-11B8-A03035573863}"/>
              </a:ext>
            </a:extLst>
          </p:cNvPr>
          <p:cNvSpPr/>
          <p:nvPr/>
        </p:nvSpPr>
        <p:spPr>
          <a:xfrm>
            <a:off x="9149143" y="2624182"/>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7" name="橢圓 36">
            <a:extLst>
              <a:ext uri="{FF2B5EF4-FFF2-40B4-BE49-F238E27FC236}">
                <a16:creationId xmlns:a16="http://schemas.microsoft.com/office/drawing/2014/main" id="{F5670869-F8B7-7BF1-DD81-DB83CB584492}"/>
              </a:ext>
            </a:extLst>
          </p:cNvPr>
          <p:cNvSpPr/>
          <p:nvPr/>
        </p:nvSpPr>
        <p:spPr>
          <a:xfrm>
            <a:off x="9871998" y="1988002"/>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9" name="橢圓 38">
            <a:extLst>
              <a:ext uri="{FF2B5EF4-FFF2-40B4-BE49-F238E27FC236}">
                <a16:creationId xmlns:a16="http://schemas.microsoft.com/office/drawing/2014/main" id="{30A0B82A-5FA7-2CAC-26DF-77FE632485EB}"/>
              </a:ext>
            </a:extLst>
          </p:cNvPr>
          <p:cNvSpPr/>
          <p:nvPr/>
        </p:nvSpPr>
        <p:spPr>
          <a:xfrm>
            <a:off x="10526841" y="1461579"/>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1" name="橢圓 40">
            <a:extLst>
              <a:ext uri="{FF2B5EF4-FFF2-40B4-BE49-F238E27FC236}">
                <a16:creationId xmlns:a16="http://schemas.microsoft.com/office/drawing/2014/main" id="{7C0F3996-D235-F640-114C-92C5520DAC31}"/>
              </a:ext>
            </a:extLst>
          </p:cNvPr>
          <p:cNvSpPr/>
          <p:nvPr/>
        </p:nvSpPr>
        <p:spPr>
          <a:xfrm>
            <a:off x="11399910" y="1007883"/>
            <a:ext cx="207034" cy="207034"/>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cxnSp>
        <p:nvCxnSpPr>
          <p:cNvPr id="44" name="直線單箭頭接點 43">
            <a:extLst>
              <a:ext uri="{FF2B5EF4-FFF2-40B4-BE49-F238E27FC236}">
                <a16:creationId xmlns:a16="http://schemas.microsoft.com/office/drawing/2014/main" id="{F18F5F7F-1E58-EDE2-03A8-5CAE4F97A971}"/>
              </a:ext>
            </a:extLst>
          </p:cNvPr>
          <p:cNvCxnSpPr>
            <a:cxnSpLocks/>
          </p:cNvCxnSpPr>
          <p:nvPr/>
        </p:nvCxnSpPr>
        <p:spPr>
          <a:xfrm>
            <a:off x="10066921" y="920589"/>
            <a:ext cx="459920" cy="5257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文字方塊 46">
            <a:extLst>
              <a:ext uri="{FF2B5EF4-FFF2-40B4-BE49-F238E27FC236}">
                <a16:creationId xmlns:a16="http://schemas.microsoft.com/office/drawing/2014/main" id="{BA550FC8-538B-3B90-0BE7-E89A97EF0C28}"/>
              </a:ext>
            </a:extLst>
          </p:cNvPr>
          <p:cNvSpPr txBox="1"/>
          <p:nvPr/>
        </p:nvSpPr>
        <p:spPr>
          <a:xfrm>
            <a:off x="5373025" y="6161978"/>
            <a:ext cx="1678178" cy="461665"/>
          </a:xfrm>
          <a:prstGeom prst="rect">
            <a:avLst/>
          </a:prstGeom>
          <a:noFill/>
        </p:spPr>
        <p:txBody>
          <a:bodyPr wrap="square" rtlCol="0">
            <a:spAutoFit/>
          </a:bodyPr>
          <a:lstStyle/>
          <a:p>
            <a:pPr algn="ctr"/>
            <a:r>
              <a:rPr lang="en-US" altLang="zh-TW" sz="2400" dirty="0"/>
              <a:t>Testing data</a:t>
            </a:r>
            <a:endParaRPr lang="zh-TW" altLang="en-US" sz="2400" dirty="0"/>
          </a:p>
        </p:txBody>
      </p:sp>
      <p:sp>
        <p:nvSpPr>
          <p:cNvPr id="48" name="橢圓 47">
            <a:extLst>
              <a:ext uri="{FF2B5EF4-FFF2-40B4-BE49-F238E27FC236}">
                <a16:creationId xmlns:a16="http://schemas.microsoft.com/office/drawing/2014/main" id="{EF0FE71A-18DE-2D00-87F9-DC96654C76BF}"/>
              </a:ext>
            </a:extLst>
          </p:cNvPr>
          <p:cNvSpPr/>
          <p:nvPr/>
        </p:nvSpPr>
        <p:spPr>
          <a:xfrm>
            <a:off x="5433566" y="3343997"/>
            <a:ext cx="304800" cy="3059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橢圓 48">
            <a:extLst>
              <a:ext uri="{FF2B5EF4-FFF2-40B4-BE49-F238E27FC236}">
                <a16:creationId xmlns:a16="http://schemas.microsoft.com/office/drawing/2014/main" id="{9A7B4D4B-855D-FD72-9CC6-1B21270D9B32}"/>
              </a:ext>
            </a:extLst>
          </p:cNvPr>
          <p:cNvSpPr/>
          <p:nvPr/>
        </p:nvSpPr>
        <p:spPr>
          <a:xfrm>
            <a:off x="5771257" y="3818897"/>
            <a:ext cx="304800" cy="3059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橢圓 49">
            <a:extLst>
              <a:ext uri="{FF2B5EF4-FFF2-40B4-BE49-F238E27FC236}">
                <a16:creationId xmlns:a16="http://schemas.microsoft.com/office/drawing/2014/main" id="{510A577D-30DC-C835-78B2-77909550EFB7}"/>
              </a:ext>
            </a:extLst>
          </p:cNvPr>
          <p:cNvSpPr/>
          <p:nvPr/>
        </p:nvSpPr>
        <p:spPr>
          <a:xfrm>
            <a:off x="6541891" y="4676901"/>
            <a:ext cx="304800" cy="3059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橢圓 50">
            <a:extLst>
              <a:ext uri="{FF2B5EF4-FFF2-40B4-BE49-F238E27FC236}">
                <a16:creationId xmlns:a16="http://schemas.microsoft.com/office/drawing/2014/main" id="{2927AB0C-A0CE-6C4A-4056-3D56FD794065}"/>
              </a:ext>
            </a:extLst>
          </p:cNvPr>
          <p:cNvSpPr/>
          <p:nvPr/>
        </p:nvSpPr>
        <p:spPr>
          <a:xfrm>
            <a:off x="7004716" y="5106422"/>
            <a:ext cx="304800" cy="30593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3" name="直線接點 52">
            <a:extLst>
              <a:ext uri="{FF2B5EF4-FFF2-40B4-BE49-F238E27FC236}">
                <a16:creationId xmlns:a16="http://schemas.microsoft.com/office/drawing/2014/main" id="{3DEA4F1A-F578-39C4-9A34-7EEADB6B2678}"/>
              </a:ext>
            </a:extLst>
          </p:cNvPr>
          <p:cNvCxnSpPr>
            <a:cxnSpLocks/>
          </p:cNvCxnSpPr>
          <p:nvPr/>
        </p:nvCxnSpPr>
        <p:spPr>
          <a:xfrm flipV="1">
            <a:off x="6226628" y="1963128"/>
            <a:ext cx="0" cy="3988445"/>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4" name="橢圓 53">
            <a:extLst>
              <a:ext uri="{FF2B5EF4-FFF2-40B4-BE49-F238E27FC236}">
                <a16:creationId xmlns:a16="http://schemas.microsoft.com/office/drawing/2014/main" id="{1564228B-40C0-2A49-F143-8CD8266360BE}"/>
              </a:ext>
            </a:extLst>
          </p:cNvPr>
          <p:cNvSpPr/>
          <p:nvPr/>
        </p:nvSpPr>
        <p:spPr>
          <a:xfrm>
            <a:off x="6123111" y="3014180"/>
            <a:ext cx="207034" cy="20703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5" name="橢圓 54">
            <a:extLst>
              <a:ext uri="{FF2B5EF4-FFF2-40B4-BE49-F238E27FC236}">
                <a16:creationId xmlns:a16="http://schemas.microsoft.com/office/drawing/2014/main" id="{1D0A4A52-15BE-F45E-2949-D6B7E6F1DBA3}"/>
              </a:ext>
            </a:extLst>
          </p:cNvPr>
          <p:cNvSpPr/>
          <p:nvPr/>
        </p:nvSpPr>
        <p:spPr>
          <a:xfrm>
            <a:off x="6119277" y="4241074"/>
            <a:ext cx="207034" cy="20703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cxnSp>
        <p:nvCxnSpPr>
          <p:cNvPr id="57" name="直線接點 56">
            <a:extLst>
              <a:ext uri="{FF2B5EF4-FFF2-40B4-BE49-F238E27FC236}">
                <a16:creationId xmlns:a16="http://schemas.microsoft.com/office/drawing/2014/main" id="{DABB7E2D-F96A-6026-70AA-7746A277823F}"/>
              </a:ext>
            </a:extLst>
          </p:cNvPr>
          <p:cNvCxnSpPr>
            <a:cxnSpLocks/>
          </p:cNvCxnSpPr>
          <p:nvPr/>
        </p:nvCxnSpPr>
        <p:spPr>
          <a:xfrm>
            <a:off x="4364648" y="2328703"/>
            <a:ext cx="3450232" cy="3592945"/>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文字方塊 57">
                <a:extLst>
                  <a:ext uri="{FF2B5EF4-FFF2-40B4-BE49-F238E27FC236}">
                    <a16:creationId xmlns:a16="http://schemas.microsoft.com/office/drawing/2014/main" id="{C04F5678-B869-F7E0-5B19-BB86FD0FECB2}"/>
                  </a:ext>
                </a:extLst>
              </p:cNvPr>
              <p:cNvSpPr txBox="1"/>
              <p:nvPr/>
            </p:nvSpPr>
            <p:spPr>
              <a:xfrm>
                <a:off x="7480592" y="5444675"/>
                <a:ext cx="2043562" cy="461665"/>
              </a:xfrm>
              <a:prstGeom prst="rect">
                <a:avLst/>
              </a:prstGeom>
              <a:noFill/>
            </p:spPr>
            <p:txBody>
              <a:bodyPr wrap="square" rtlCol="0">
                <a:spAutoFit/>
              </a:bodyPr>
              <a:lstStyle/>
              <a:p>
                <a:pPr algn="ctr"/>
                <a:r>
                  <a:rPr lang="en-US" altLang="zh-TW" sz="2400" dirty="0">
                    <a:solidFill>
                      <a:srgbClr val="FF0000"/>
                    </a:solidFill>
                  </a:rPr>
                  <a:t>specific to </a:t>
                </a:r>
                <a14:m>
                  <m:oMath xmlns:m="http://schemas.openxmlformats.org/officeDocument/2006/math">
                    <m:r>
                      <a:rPr lang="en-US" altLang="zh-TW" sz="2400" i="1">
                        <a:solidFill>
                          <a:srgbClr val="FF0000"/>
                        </a:solidFill>
                        <a:latin typeface="Cambria Math" panose="02040503050406030204" pitchFamily="18" charset="0"/>
                      </a:rPr>
                      <m:t>𝑥</m:t>
                    </m:r>
                  </m:oMath>
                </a14:m>
                <a:endParaRPr lang="zh-TW" altLang="en-US" sz="2400" dirty="0">
                  <a:solidFill>
                    <a:srgbClr val="FF0000"/>
                  </a:solidFill>
                </a:endParaRPr>
              </a:p>
            </p:txBody>
          </p:sp>
        </mc:Choice>
        <mc:Fallback xmlns="">
          <p:sp>
            <p:nvSpPr>
              <p:cNvPr id="58" name="文字方塊 57">
                <a:extLst>
                  <a:ext uri="{FF2B5EF4-FFF2-40B4-BE49-F238E27FC236}">
                    <a16:creationId xmlns:a16="http://schemas.microsoft.com/office/drawing/2014/main" id="{C04F5678-B869-F7E0-5B19-BB86FD0FECB2}"/>
                  </a:ext>
                </a:extLst>
              </p:cNvPr>
              <p:cNvSpPr txBox="1">
                <a:spLocks noRot="1" noChangeAspect="1" noMove="1" noResize="1" noEditPoints="1" noAdjustHandles="1" noChangeArrowheads="1" noChangeShapeType="1" noTextEdit="1"/>
              </p:cNvSpPr>
              <p:nvPr/>
            </p:nvSpPr>
            <p:spPr>
              <a:xfrm>
                <a:off x="7480592" y="5444675"/>
                <a:ext cx="2043562" cy="461665"/>
              </a:xfrm>
              <a:prstGeom prst="rect">
                <a:avLst/>
              </a:prstGeom>
              <a:blipFill>
                <a:blip r:embed="rId3"/>
                <a:stretch>
                  <a:fillRect t="-10526" b="-2894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072467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P spid="14" grpId="0"/>
      <p:bldP spid="20" grpId="0"/>
      <p:bldP spid="47" grpId="0"/>
      <p:bldP spid="48" grpId="0" animBg="1"/>
      <p:bldP spid="49" grpId="0" animBg="1"/>
      <p:bldP spid="50" grpId="0" animBg="1"/>
      <p:bldP spid="51" grpId="0" animBg="1"/>
      <p:bldP spid="54" grpId="0" animBg="1"/>
      <p:bldP spid="55" grpId="0" animBg="1"/>
      <p:bldP spid="5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0F8BB3-1A60-ECA5-EDC4-867C41A337A5}"/>
              </a:ext>
            </a:extLst>
          </p:cNvPr>
          <p:cNvSpPr>
            <a:spLocks noGrp="1"/>
          </p:cNvSpPr>
          <p:nvPr>
            <p:ph type="title"/>
          </p:nvPr>
        </p:nvSpPr>
        <p:spPr/>
        <p:txBody>
          <a:bodyPr/>
          <a:lstStyle/>
          <a:p>
            <a:r>
              <a:rPr lang="en-US" altLang="zh-TW" dirty="0"/>
              <a:t>Semi-supervised Learning</a:t>
            </a:r>
            <a:endParaRPr lang="zh-TW" altLang="en-US" dirty="0"/>
          </a:p>
        </p:txBody>
      </p:sp>
      <p:sp>
        <p:nvSpPr>
          <p:cNvPr id="4" name="文字方塊 3">
            <a:extLst>
              <a:ext uri="{FF2B5EF4-FFF2-40B4-BE49-F238E27FC236}">
                <a16:creationId xmlns:a16="http://schemas.microsoft.com/office/drawing/2014/main" id="{5E03BFC4-57F4-F46B-1EB2-591CA18E1FD1}"/>
              </a:ext>
            </a:extLst>
          </p:cNvPr>
          <p:cNvSpPr txBox="1"/>
          <p:nvPr/>
        </p:nvSpPr>
        <p:spPr>
          <a:xfrm>
            <a:off x="1760330" y="5188325"/>
            <a:ext cx="3228392" cy="954107"/>
          </a:xfrm>
          <a:prstGeom prst="rect">
            <a:avLst/>
          </a:prstGeom>
          <a:noFill/>
        </p:spPr>
        <p:txBody>
          <a:bodyPr wrap="square" rtlCol="0">
            <a:spAutoFit/>
          </a:bodyPr>
          <a:lstStyle/>
          <a:p>
            <a:pPr algn="ctr"/>
            <a:r>
              <a:rPr lang="en-US" altLang="zh-TW" sz="2800" dirty="0"/>
              <a:t>Typical Semi-supervised Learning </a:t>
            </a:r>
            <a:endParaRPr lang="zh-TW" altLang="en-US" sz="2800" dirty="0"/>
          </a:p>
        </p:txBody>
      </p:sp>
      <p:sp>
        <p:nvSpPr>
          <p:cNvPr id="5" name="文字方塊 4">
            <a:extLst>
              <a:ext uri="{FF2B5EF4-FFF2-40B4-BE49-F238E27FC236}">
                <a16:creationId xmlns:a16="http://schemas.microsoft.com/office/drawing/2014/main" id="{0D4CBD21-1F45-20DA-1E14-653C4B799A9E}"/>
              </a:ext>
            </a:extLst>
          </p:cNvPr>
          <p:cNvSpPr txBox="1"/>
          <p:nvPr/>
        </p:nvSpPr>
        <p:spPr>
          <a:xfrm>
            <a:off x="7159646" y="5403768"/>
            <a:ext cx="3228392" cy="523220"/>
          </a:xfrm>
          <a:prstGeom prst="rect">
            <a:avLst/>
          </a:prstGeom>
          <a:noFill/>
        </p:spPr>
        <p:txBody>
          <a:bodyPr wrap="square" rtlCol="0">
            <a:spAutoFit/>
          </a:bodyPr>
          <a:lstStyle/>
          <a:p>
            <a:pPr algn="ctr"/>
            <a:r>
              <a:rPr lang="en-US" altLang="zh-TW" sz="2800" dirty="0"/>
              <a:t>Test-Time Training</a:t>
            </a:r>
            <a:endParaRPr lang="zh-TW" altLang="en-US" sz="2800" dirty="0"/>
          </a:p>
        </p:txBody>
      </p:sp>
      <p:pic>
        <p:nvPicPr>
          <p:cNvPr id="6" name="Picture 2">
            <a:extLst>
              <a:ext uri="{FF2B5EF4-FFF2-40B4-BE49-F238E27FC236}">
                <a16:creationId xmlns:a16="http://schemas.microsoft.com/office/drawing/2014/main" id="{E9579530-8256-7206-3081-517E47C8E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646" y="1690688"/>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E56BD32-7377-0971-C468-70051481C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4926" y="1690688"/>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圓角 8">
            <a:extLst>
              <a:ext uri="{FF2B5EF4-FFF2-40B4-BE49-F238E27FC236}">
                <a16:creationId xmlns:a16="http://schemas.microsoft.com/office/drawing/2014/main" id="{AFB9D3FC-E4FB-EC48-C2E1-D947EE8E8203}"/>
              </a:ext>
            </a:extLst>
          </p:cNvPr>
          <p:cNvSpPr/>
          <p:nvPr/>
        </p:nvSpPr>
        <p:spPr>
          <a:xfrm>
            <a:off x="1573718" y="3626534"/>
            <a:ext cx="1362269" cy="954107"/>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Labelled</a:t>
            </a:r>
            <a:endParaRPr lang="zh-TW" altLang="en-US" sz="2400" dirty="0"/>
          </a:p>
        </p:txBody>
      </p:sp>
      <p:sp>
        <p:nvSpPr>
          <p:cNvPr id="11" name="矩形: 圓角 10">
            <a:extLst>
              <a:ext uri="{FF2B5EF4-FFF2-40B4-BE49-F238E27FC236}">
                <a16:creationId xmlns:a16="http://schemas.microsoft.com/office/drawing/2014/main" id="{CC89087B-1E04-F355-CAC6-1CB17B64FE18}"/>
              </a:ext>
            </a:extLst>
          </p:cNvPr>
          <p:cNvSpPr/>
          <p:nvPr/>
        </p:nvSpPr>
        <p:spPr>
          <a:xfrm>
            <a:off x="3560117" y="3161064"/>
            <a:ext cx="2535883" cy="1776084"/>
          </a:xfrm>
          <a:prstGeom prst="roundRect">
            <a:avLst/>
          </a:prstGeom>
          <a:ln w="381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TW" sz="2400" dirty="0"/>
              <a:t>Unlabeled </a:t>
            </a:r>
            <a:endParaRPr lang="zh-TW" altLang="en-US" sz="2400" dirty="0"/>
          </a:p>
        </p:txBody>
      </p:sp>
      <p:sp>
        <p:nvSpPr>
          <p:cNvPr id="12" name="矩形: 圓角 11">
            <a:extLst>
              <a:ext uri="{FF2B5EF4-FFF2-40B4-BE49-F238E27FC236}">
                <a16:creationId xmlns:a16="http://schemas.microsoft.com/office/drawing/2014/main" id="{DBE29DE7-DC4A-0AD7-7442-59E9A20B8285}"/>
              </a:ext>
            </a:extLst>
          </p:cNvPr>
          <p:cNvSpPr/>
          <p:nvPr/>
        </p:nvSpPr>
        <p:spPr>
          <a:xfrm>
            <a:off x="6917050" y="3572052"/>
            <a:ext cx="1362269" cy="954107"/>
          </a:xfrm>
          <a:prstGeom prst="roundRect">
            <a:avLst/>
          </a:prstGeom>
          <a:ln w="381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Labelled</a:t>
            </a:r>
            <a:endParaRPr lang="zh-TW" altLang="en-US" sz="2400" dirty="0"/>
          </a:p>
        </p:txBody>
      </p:sp>
      <p:sp>
        <p:nvSpPr>
          <p:cNvPr id="14" name="橢圓 13">
            <a:extLst>
              <a:ext uri="{FF2B5EF4-FFF2-40B4-BE49-F238E27FC236}">
                <a16:creationId xmlns:a16="http://schemas.microsoft.com/office/drawing/2014/main" id="{B7B977D5-C282-0FC8-EA2B-5E5B9B95E782}"/>
              </a:ext>
            </a:extLst>
          </p:cNvPr>
          <p:cNvSpPr/>
          <p:nvPr/>
        </p:nvSpPr>
        <p:spPr>
          <a:xfrm>
            <a:off x="9556268" y="3783394"/>
            <a:ext cx="265711" cy="265711"/>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E6DB74B0-99E9-8432-2359-9FD269487F09}"/>
              </a:ext>
            </a:extLst>
          </p:cNvPr>
          <p:cNvSpPr txBox="1"/>
          <p:nvPr/>
        </p:nvSpPr>
        <p:spPr>
          <a:xfrm>
            <a:off x="9958829" y="3479941"/>
            <a:ext cx="1523998" cy="830997"/>
          </a:xfrm>
          <a:prstGeom prst="rect">
            <a:avLst/>
          </a:prstGeom>
          <a:noFill/>
        </p:spPr>
        <p:txBody>
          <a:bodyPr wrap="square" rtlCol="0">
            <a:spAutoFit/>
          </a:bodyPr>
          <a:lstStyle/>
          <a:p>
            <a:r>
              <a:rPr lang="en-US" altLang="zh-TW" sz="2400" dirty="0"/>
              <a:t>Unlabeled data</a:t>
            </a:r>
            <a:endParaRPr lang="zh-TW" altLang="en-US" sz="2400" dirty="0"/>
          </a:p>
        </p:txBody>
      </p:sp>
      <p:sp>
        <p:nvSpPr>
          <p:cNvPr id="16" name="文字方塊 15">
            <a:extLst>
              <a:ext uri="{FF2B5EF4-FFF2-40B4-BE49-F238E27FC236}">
                <a16:creationId xmlns:a16="http://schemas.microsoft.com/office/drawing/2014/main" id="{2026A733-BA55-A6B8-7D5E-51EBAA5A0B49}"/>
              </a:ext>
            </a:extLst>
          </p:cNvPr>
          <p:cNvSpPr txBox="1"/>
          <p:nvPr/>
        </p:nvSpPr>
        <p:spPr>
          <a:xfrm>
            <a:off x="9529620" y="4264771"/>
            <a:ext cx="1953207" cy="830997"/>
          </a:xfrm>
          <a:prstGeom prst="rect">
            <a:avLst/>
          </a:prstGeom>
          <a:noFill/>
        </p:spPr>
        <p:txBody>
          <a:bodyPr wrap="square" rtlCol="0">
            <a:spAutoFit/>
          </a:bodyPr>
          <a:lstStyle/>
          <a:p>
            <a:r>
              <a:rPr lang="en-US" altLang="zh-TW" sz="2400" dirty="0"/>
              <a:t>(A batch of) testing data</a:t>
            </a:r>
            <a:endParaRPr lang="zh-TW" altLang="en-US" sz="2400" dirty="0"/>
          </a:p>
        </p:txBody>
      </p:sp>
      <p:cxnSp>
        <p:nvCxnSpPr>
          <p:cNvPr id="18" name="直線單箭頭接點 17">
            <a:extLst>
              <a:ext uri="{FF2B5EF4-FFF2-40B4-BE49-F238E27FC236}">
                <a16:creationId xmlns:a16="http://schemas.microsoft.com/office/drawing/2014/main" id="{9F478E6E-66A9-7C7A-7AEC-688E0A41979E}"/>
              </a:ext>
            </a:extLst>
          </p:cNvPr>
          <p:cNvCxnSpPr/>
          <p:nvPr/>
        </p:nvCxnSpPr>
        <p:spPr>
          <a:xfrm flipV="1">
            <a:off x="2469456" y="2909888"/>
            <a:ext cx="466531" cy="5700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E124E025-99CA-4BAB-3C2B-FE395B14FA7B}"/>
              </a:ext>
            </a:extLst>
          </p:cNvPr>
          <p:cNvCxnSpPr>
            <a:cxnSpLocks/>
          </p:cNvCxnSpPr>
          <p:nvPr/>
        </p:nvCxnSpPr>
        <p:spPr>
          <a:xfrm flipH="1" flipV="1">
            <a:off x="3984126" y="2566532"/>
            <a:ext cx="834556" cy="5557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65E28965-A12C-4B27-8D11-C523D4C7B514}"/>
              </a:ext>
            </a:extLst>
          </p:cNvPr>
          <p:cNvCxnSpPr>
            <a:cxnSpLocks/>
          </p:cNvCxnSpPr>
          <p:nvPr/>
        </p:nvCxnSpPr>
        <p:spPr>
          <a:xfrm flipV="1">
            <a:off x="7715883" y="3063666"/>
            <a:ext cx="563436" cy="4377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55846FF4-C3F8-BEAE-35FA-91AE41A3657F}"/>
              </a:ext>
            </a:extLst>
          </p:cNvPr>
          <p:cNvCxnSpPr>
            <a:cxnSpLocks/>
          </p:cNvCxnSpPr>
          <p:nvPr/>
        </p:nvCxnSpPr>
        <p:spPr>
          <a:xfrm flipH="1" flipV="1">
            <a:off x="8788903" y="3015997"/>
            <a:ext cx="767365" cy="7150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1838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1" grpId="0" animBg="1"/>
      <p:bldP spid="12" grpId="0" animBg="1"/>
      <p:bldP spid="14" grpId="0" animBg="1"/>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74E876-62CC-526E-0223-C13D761A5AB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通用模型仍需要持續學習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更新參數</a:t>
            </a:r>
            <a:r>
              <a:rPr lang="en-US" altLang="zh-TW" dirty="0">
                <a:latin typeface="微軟正黑體" panose="020B0604030504040204" pitchFamily="34" charset="-120"/>
                <a:ea typeface="微軟正黑體" panose="020B0604030504040204" pitchFamily="34" charset="-120"/>
              </a:rPr>
              <a:t>)</a:t>
            </a:r>
            <a:endParaRPr lang="zh-TW" altLang="en-US" dirty="0"/>
          </a:p>
        </p:txBody>
      </p:sp>
      <p:sp>
        <p:nvSpPr>
          <p:cNvPr id="4" name="文字方塊 3">
            <a:extLst>
              <a:ext uri="{FF2B5EF4-FFF2-40B4-BE49-F238E27FC236}">
                <a16:creationId xmlns:a16="http://schemas.microsoft.com/office/drawing/2014/main" id="{693FF68E-EB25-CC7E-BAF8-FF42FA2E14F7}"/>
              </a:ext>
            </a:extLst>
          </p:cNvPr>
          <p:cNvSpPr txBox="1"/>
          <p:nvPr/>
        </p:nvSpPr>
        <p:spPr>
          <a:xfrm>
            <a:off x="943428" y="1828801"/>
            <a:ext cx="4847772" cy="523220"/>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空空，遺忘</a:t>
            </a:r>
            <a:r>
              <a:rPr lang="en-US" altLang="zh-TW" sz="2800" dirty="0">
                <a:latin typeface="微軟正黑體" panose="020B0604030504040204" pitchFamily="34" charset="-120"/>
                <a:ea typeface="微軟正黑體" panose="020B0604030504040204" pitchFamily="34" charset="-120"/>
              </a:rPr>
              <a:t>(Obliviate)</a:t>
            </a:r>
            <a:endParaRPr lang="zh-TW" altLang="en-US" sz="2800" b="1" u="sng"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58F4166D-2CDE-0732-8169-582D660664B9}"/>
              </a:ext>
            </a:extLst>
          </p:cNvPr>
          <p:cNvSpPr txBox="1"/>
          <p:nvPr/>
        </p:nvSpPr>
        <p:spPr>
          <a:xfrm>
            <a:off x="943428" y="2352021"/>
            <a:ext cx="3802743" cy="523220"/>
          </a:xfrm>
          <a:prstGeom prst="rect">
            <a:avLst/>
          </a:prstGeom>
          <a:noFill/>
        </p:spPr>
        <p:txBody>
          <a:bodyPr wrap="square" rtlCol="0">
            <a:spAutoFit/>
          </a:bodyPr>
          <a:lstStyle/>
          <a:p>
            <a:r>
              <a:rPr lang="en-US" altLang="zh-TW" sz="2800" b="1" dirty="0"/>
              <a:t>Machine Unlearning </a:t>
            </a:r>
            <a:endParaRPr lang="zh-TW" altLang="en-US" sz="2800" b="1" dirty="0"/>
          </a:p>
        </p:txBody>
      </p:sp>
      <p:pic>
        <p:nvPicPr>
          <p:cNvPr id="8" name="圖片 7" descr="一張含有 車, 男人, 服裝, 車輛 的圖片&#10;&#10;AI 產生的內容可能不正確。">
            <a:extLst>
              <a:ext uri="{FF2B5EF4-FFF2-40B4-BE49-F238E27FC236}">
                <a16:creationId xmlns:a16="http://schemas.microsoft.com/office/drawing/2014/main" id="{BBE7BB8D-D07E-7BB4-E0C5-9634B7C13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171" y="2726364"/>
            <a:ext cx="6371771" cy="3559231"/>
          </a:xfrm>
          <a:prstGeom prst="rect">
            <a:avLst/>
          </a:prstGeom>
        </p:spPr>
      </p:pic>
    </p:spTree>
    <p:extLst>
      <p:ext uri="{BB962C8B-B14F-4D97-AF65-F5344CB8AC3E}">
        <p14:creationId xmlns:p14="http://schemas.microsoft.com/office/powerpoint/2010/main" val="31660991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FA9922-4824-FEC5-7200-D3A12DFAC90A}"/>
              </a:ext>
            </a:extLst>
          </p:cNvPr>
          <p:cNvSpPr>
            <a:spLocks noGrp="1"/>
          </p:cNvSpPr>
          <p:nvPr>
            <p:ph type="title"/>
          </p:nvPr>
        </p:nvSpPr>
        <p:spPr/>
        <p:txBody>
          <a:bodyPr/>
          <a:lstStyle/>
          <a:p>
            <a:r>
              <a:rPr lang="en-US" altLang="zh-TW" dirty="0"/>
              <a:t>Semi-supervised Learning: Minimize Entropy </a:t>
            </a:r>
            <a:endParaRPr lang="zh-TW" altLang="en-US" dirty="0"/>
          </a:p>
        </p:txBody>
      </p:sp>
      <p:pic>
        <p:nvPicPr>
          <p:cNvPr id="11" name="圖片 10">
            <a:extLst>
              <a:ext uri="{FF2B5EF4-FFF2-40B4-BE49-F238E27FC236}">
                <a16:creationId xmlns:a16="http://schemas.microsoft.com/office/drawing/2014/main" id="{CDFAFD7D-1A50-A8C6-4E8A-8BE6996841BC}"/>
              </a:ext>
            </a:extLst>
          </p:cNvPr>
          <p:cNvPicPr>
            <a:picLocks noChangeAspect="1"/>
          </p:cNvPicPr>
          <p:nvPr/>
        </p:nvPicPr>
        <p:blipFill>
          <a:blip r:embed="rId3"/>
          <a:stretch>
            <a:fillRect/>
          </a:stretch>
        </p:blipFill>
        <p:spPr>
          <a:xfrm>
            <a:off x="4551872" y="1999345"/>
            <a:ext cx="6911343" cy="40038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文字方塊 11">
            <a:extLst>
              <a:ext uri="{FF2B5EF4-FFF2-40B4-BE49-F238E27FC236}">
                <a16:creationId xmlns:a16="http://schemas.microsoft.com/office/drawing/2014/main" id="{16140E88-E702-D470-C527-003B058D860D}"/>
              </a:ext>
            </a:extLst>
          </p:cNvPr>
          <p:cNvSpPr txBox="1"/>
          <p:nvPr/>
        </p:nvSpPr>
        <p:spPr>
          <a:xfrm>
            <a:off x="2930898" y="4846060"/>
            <a:ext cx="1511559" cy="523220"/>
          </a:xfrm>
          <a:prstGeom prst="rect">
            <a:avLst/>
          </a:prstGeom>
          <a:noFill/>
        </p:spPr>
        <p:txBody>
          <a:bodyPr wrap="square" rtlCol="0">
            <a:spAutoFit/>
          </a:bodyPr>
          <a:lstStyle/>
          <a:p>
            <a:pPr algn="r"/>
            <a:r>
              <a:rPr lang="zh-TW" altLang="en-US" sz="2800" dirty="0">
                <a:latin typeface="微軟正黑體" panose="020B0604030504040204" pitchFamily="34" charset="-120"/>
                <a:ea typeface="微軟正黑體" panose="020B0604030504040204" pitchFamily="34" charset="-120"/>
              </a:rPr>
              <a:t>第六講</a:t>
            </a:r>
          </a:p>
        </p:txBody>
      </p:sp>
      <p:sp>
        <p:nvSpPr>
          <p:cNvPr id="5" name="文字方塊 4">
            <a:extLst>
              <a:ext uri="{FF2B5EF4-FFF2-40B4-BE49-F238E27FC236}">
                <a16:creationId xmlns:a16="http://schemas.microsoft.com/office/drawing/2014/main" id="{BB7B9BA7-40DD-B7DB-0C44-05901A3AD0ED}"/>
              </a:ext>
            </a:extLst>
          </p:cNvPr>
          <p:cNvSpPr txBox="1"/>
          <p:nvPr/>
        </p:nvSpPr>
        <p:spPr>
          <a:xfrm>
            <a:off x="728785" y="5369280"/>
            <a:ext cx="3713672" cy="646331"/>
          </a:xfrm>
          <a:prstGeom prst="rect">
            <a:avLst/>
          </a:prstGeom>
          <a:noFill/>
        </p:spPr>
        <p:txBody>
          <a:bodyPr wrap="square">
            <a:spAutoFit/>
          </a:bodyPr>
          <a:lstStyle/>
          <a:p>
            <a:pPr algn="r"/>
            <a:r>
              <a:rPr lang="zh-TW" altLang="en-US" dirty="0"/>
              <a:t>https://youtu.be/mPWvAN4hzzY?si=DQj0TL2WCSzue5EE</a:t>
            </a:r>
          </a:p>
        </p:txBody>
      </p:sp>
    </p:spTree>
    <p:extLst>
      <p:ext uri="{BB962C8B-B14F-4D97-AF65-F5344CB8AC3E}">
        <p14:creationId xmlns:p14="http://schemas.microsoft.com/office/powerpoint/2010/main" val="24171316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6F724F-63D1-9292-B08A-941051DC6A8A}"/>
              </a:ext>
            </a:extLst>
          </p:cNvPr>
          <p:cNvSpPr>
            <a:spLocks noGrp="1"/>
          </p:cNvSpPr>
          <p:nvPr>
            <p:ph type="title"/>
          </p:nvPr>
        </p:nvSpPr>
        <p:spPr/>
        <p:txBody>
          <a:bodyPr/>
          <a:lstStyle/>
          <a:p>
            <a:r>
              <a:rPr lang="en-US" altLang="zh-TW" dirty="0"/>
              <a:t>Semi-supervised Learning: Minimize Entropy </a:t>
            </a:r>
            <a:endParaRPr lang="zh-TW" altLang="en-US" dirty="0"/>
          </a:p>
        </p:txBody>
      </p:sp>
      <p:pic>
        <p:nvPicPr>
          <p:cNvPr id="4" name="Picture 2">
            <a:extLst>
              <a:ext uri="{FF2B5EF4-FFF2-40B4-BE49-F238E27FC236}">
                <a16:creationId xmlns:a16="http://schemas.microsoft.com/office/drawing/2014/main" id="{B9DF9EBA-8198-B72A-449D-EAC82714A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238" y="1846213"/>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單箭頭接點 4">
            <a:extLst>
              <a:ext uri="{FF2B5EF4-FFF2-40B4-BE49-F238E27FC236}">
                <a16:creationId xmlns:a16="http://schemas.microsoft.com/office/drawing/2014/main" id="{71CA9F8F-786F-17E4-7817-33C1FF083487}"/>
              </a:ext>
            </a:extLst>
          </p:cNvPr>
          <p:cNvCxnSpPr>
            <a:cxnSpLocks/>
          </p:cNvCxnSpPr>
          <p:nvPr/>
        </p:nvCxnSpPr>
        <p:spPr>
          <a:xfrm>
            <a:off x="1791715" y="2455814"/>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16FB13E2-294A-EE86-3AE7-5DD853F4F10C}"/>
              </a:ext>
            </a:extLst>
          </p:cNvPr>
          <p:cNvSpPr txBox="1"/>
          <p:nvPr/>
        </p:nvSpPr>
        <p:spPr>
          <a:xfrm>
            <a:off x="572370" y="2224981"/>
            <a:ext cx="1219200" cy="461665"/>
          </a:xfrm>
          <a:prstGeom prst="rect">
            <a:avLst/>
          </a:prstGeom>
          <a:noFill/>
        </p:spPr>
        <p:txBody>
          <a:bodyPr wrap="square" rtlCol="0">
            <a:spAutoFit/>
          </a:bodyPr>
          <a:lstStyle/>
          <a:p>
            <a:pPr algn="r"/>
            <a:r>
              <a:rPr lang="en-US" altLang="zh-TW" sz="2400" dirty="0"/>
              <a:t>input 1</a:t>
            </a:r>
            <a:endParaRPr lang="zh-TW" altLang="en-US" sz="2400" dirty="0"/>
          </a:p>
        </p:txBody>
      </p:sp>
      <p:pic>
        <p:nvPicPr>
          <p:cNvPr id="7" name="Picture 2">
            <a:extLst>
              <a:ext uri="{FF2B5EF4-FFF2-40B4-BE49-F238E27FC236}">
                <a16:creationId xmlns:a16="http://schemas.microsoft.com/office/drawing/2014/main" id="{E93DC1A4-A69C-1722-B0CA-3E74126A80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238" y="3333788"/>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單箭頭接點 7">
            <a:extLst>
              <a:ext uri="{FF2B5EF4-FFF2-40B4-BE49-F238E27FC236}">
                <a16:creationId xmlns:a16="http://schemas.microsoft.com/office/drawing/2014/main" id="{AA3DB08D-5E76-C5BD-84C8-BACC4F99CB27}"/>
              </a:ext>
            </a:extLst>
          </p:cNvPr>
          <p:cNvCxnSpPr>
            <a:cxnSpLocks/>
          </p:cNvCxnSpPr>
          <p:nvPr/>
        </p:nvCxnSpPr>
        <p:spPr>
          <a:xfrm>
            <a:off x="1791715" y="3943389"/>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C27B3352-91FE-A54A-3DD2-1A4E0AC0235E}"/>
              </a:ext>
            </a:extLst>
          </p:cNvPr>
          <p:cNvSpPr txBox="1"/>
          <p:nvPr/>
        </p:nvSpPr>
        <p:spPr>
          <a:xfrm>
            <a:off x="572370" y="3712556"/>
            <a:ext cx="1219200" cy="461665"/>
          </a:xfrm>
          <a:prstGeom prst="rect">
            <a:avLst/>
          </a:prstGeom>
          <a:noFill/>
        </p:spPr>
        <p:txBody>
          <a:bodyPr wrap="square" rtlCol="0">
            <a:spAutoFit/>
          </a:bodyPr>
          <a:lstStyle/>
          <a:p>
            <a:pPr algn="r"/>
            <a:r>
              <a:rPr lang="en-US" altLang="zh-TW" sz="2400" dirty="0"/>
              <a:t>input 2</a:t>
            </a:r>
            <a:endParaRPr lang="zh-TW" altLang="en-US" sz="2400" dirty="0"/>
          </a:p>
        </p:txBody>
      </p:sp>
      <p:pic>
        <p:nvPicPr>
          <p:cNvPr id="10" name="Picture 2">
            <a:extLst>
              <a:ext uri="{FF2B5EF4-FFF2-40B4-BE49-F238E27FC236}">
                <a16:creationId xmlns:a16="http://schemas.microsoft.com/office/drawing/2014/main" id="{E1176D4D-31C7-79C8-6E0F-89A068AD1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238" y="4818327"/>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單箭頭接點 10">
            <a:extLst>
              <a:ext uri="{FF2B5EF4-FFF2-40B4-BE49-F238E27FC236}">
                <a16:creationId xmlns:a16="http://schemas.microsoft.com/office/drawing/2014/main" id="{71882766-8086-EDD2-5251-3B4ACCE83368}"/>
              </a:ext>
            </a:extLst>
          </p:cNvPr>
          <p:cNvCxnSpPr>
            <a:cxnSpLocks/>
          </p:cNvCxnSpPr>
          <p:nvPr/>
        </p:nvCxnSpPr>
        <p:spPr>
          <a:xfrm>
            <a:off x="1791715" y="5427928"/>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8A09CB45-823D-8868-1D30-764EC8AF4125}"/>
              </a:ext>
            </a:extLst>
          </p:cNvPr>
          <p:cNvSpPr txBox="1"/>
          <p:nvPr/>
        </p:nvSpPr>
        <p:spPr>
          <a:xfrm>
            <a:off x="572370" y="5197095"/>
            <a:ext cx="1219200" cy="461665"/>
          </a:xfrm>
          <a:prstGeom prst="rect">
            <a:avLst/>
          </a:prstGeom>
          <a:noFill/>
        </p:spPr>
        <p:txBody>
          <a:bodyPr wrap="square" rtlCol="0">
            <a:spAutoFit/>
          </a:bodyPr>
          <a:lstStyle/>
          <a:p>
            <a:pPr algn="r"/>
            <a:r>
              <a:rPr lang="en-US" altLang="zh-TW" sz="2400" dirty="0"/>
              <a:t>input 3</a:t>
            </a:r>
            <a:endParaRPr lang="zh-TW" altLang="en-US" sz="2400" dirty="0"/>
          </a:p>
        </p:txBody>
      </p:sp>
      <p:cxnSp>
        <p:nvCxnSpPr>
          <p:cNvPr id="13" name="直線單箭頭接點 12">
            <a:extLst>
              <a:ext uri="{FF2B5EF4-FFF2-40B4-BE49-F238E27FC236}">
                <a16:creationId xmlns:a16="http://schemas.microsoft.com/office/drawing/2014/main" id="{D8497E59-FAD8-2F4F-EAE6-8629836C7690}"/>
              </a:ext>
            </a:extLst>
          </p:cNvPr>
          <p:cNvCxnSpPr>
            <a:cxnSpLocks/>
          </p:cNvCxnSpPr>
          <p:nvPr/>
        </p:nvCxnSpPr>
        <p:spPr>
          <a:xfrm>
            <a:off x="3687691" y="2507573"/>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5A13EE13-FA36-FA47-EA2C-F8D5A975C446}"/>
              </a:ext>
            </a:extLst>
          </p:cNvPr>
          <p:cNvCxnSpPr>
            <a:cxnSpLocks/>
          </p:cNvCxnSpPr>
          <p:nvPr/>
        </p:nvCxnSpPr>
        <p:spPr>
          <a:xfrm>
            <a:off x="3687691" y="3995148"/>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45540B23-2FFC-1DD0-1988-48A268B2B3F6}"/>
              </a:ext>
            </a:extLst>
          </p:cNvPr>
          <p:cNvCxnSpPr>
            <a:cxnSpLocks/>
          </p:cNvCxnSpPr>
          <p:nvPr/>
        </p:nvCxnSpPr>
        <p:spPr>
          <a:xfrm>
            <a:off x="3687691" y="5479687"/>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6" name="群組 15">
            <a:extLst>
              <a:ext uri="{FF2B5EF4-FFF2-40B4-BE49-F238E27FC236}">
                <a16:creationId xmlns:a16="http://schemas.microsoft.com/office/drawing/2014/main" id="{AE4DF131-B8D2-9475-3A8B-0AB4D04FDF5D}"/>
              </a:ext>
            </a:extLst>
          </p:cNvPr>
          <p:cNvGrpSpPr/>
          <p:nvPr/>
        </p:nvGrpSpPr>
        <p:grpSpPr>
          <a:xfrm>
            <a:off x="4330106" y="2015154"/>
            <a:ext cx="1366679" cy="741802"/>
            <a:chOff x="4186396" y="1015672"/>
            <a:chExt cx="1366679" cy="741802"/>
          </a:xfrm>
        </p:grpSpPr>
        <p:cxnSp>
          <p:nvCxnSpPr>
            <p:cNvPr id="17" name="直線接點 16">
              <a:extLst>
                <a:ext uri="{FF2B5EF4-FFF2-40B4-BE49-F238E27FC236}">
                  <a16:creationId xmlns:a16="http://schemas.microsoft.com/office/drawing/2014/main" id="{72D9A5D2-7FED-811F-5096-B56E7790E2E2}"/>
                </a:ext>
              </a:extLst>
            </p:cNvPr>
            <p:cNvCxnSpPr>
              <a:cxnSpLocks/>
            </p:cNvCxnSpPr>
            <p:nvPr/>
          </p:nvCxnSpPr>
          <p:spPr>
            <a:xfrm>
              <a:off x="4186396" y="1757474"/>
              <a:ext cx="13666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DEA32BE5-EE41-1F1D-E29D-D563E0E6A715}"/>
                </a:ext>
              </a:extLst>
            </p:cNvPr>
            <p:cNvSpPr/>
            <p:nvPr/>
          </p:nvSpPr>
          <p:spPr>
            <a:xfrm>
              <a:off x="4367192" y="1177113"/>
              <a:ext cx="180000" cy="5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CF20E807-F81A-EBC2-3F6D-FFD56DD15266}"/>
                </a:ext>
              </a:extLst>
            </p:cNvPr>
            <p:cNvSpPr/>
            <p:nvPr/>
          </p:nvSpPr>
          <p:spPr>
            <a:xfrm>
              <a:off x="4817346" y="1015672"/>
              <a:ext cx="180000" cy="72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087EC470-89DE-4FDA-62F3-B82697E45978}"/>
                </a:ext>
              </a:extLst>
            </p:cNvPr>
            <p:cNvSpPr/>
            <p:nvPr/>
          </p:nvSpPr>
          <p:spPr>
            <a:xfrm>
              <a:off x="5252228" y="1376082"/>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grpSp>
      <p:grpSp>
        <p:nvGrpSpPr>
          <p:cNvPr id="21" name="群組 20">
            <a:extLst>
              <a:ext uri="{FF2B5EF4-FFF2-40B4-BE49-F238E27FC236}">
                <a16:creationId xmlns:a16="http://schemas.microsoft.com/office/drawing/2014/main" id="{9A7EA6F5-F3A2-4F1A-6B91-47CCA7847E4B}"/>
              </a:ext>
            </a:extLst>
          </p:cNvPr>
          <p:cNvGrpSpPr/>
          <p:nvPr/>
        </p:nvGrpSpPr>
        <p:grpSpPr>
          <a:xfrm>
            <a:off x="4352444" y="3322064"/>
            <a:ext cx="1366679" cy="941977"/>
            <a:chOff x="4113484" y="2320743"/>
            <a:chExt cx="1366679" cy="941977"/>
          </a:xfrm>
        </p:grpSpPr>
        <p:cxnSp>
          <p:nvCxnSpPr>
            <p:cNvPr id="22" name="直線接點 21">
              <a:extLst>
                <a:ext uri="{FF2B5EF4-FFF2-40B4-BE49-F238E27FC236}">
                  <a16:creationId xmlns:a16="http://schemas.microsoft.com/office/drawing/2014/main" id="{5D223198-000C-91AB-D101-3FA1A648EB88}"/>
                </a:ext>
              </a:extLst>
            </p:cNvPr>
            <p:cNvCxnSpPr>
              <a:cxnSpLocks/>
            </p:cNvCxnSpPr>
            <p:nvPr/>
          </p:nvCxnSpPr>
          <p:spPr>
            <a:xfrm>
              <a:off x="4113484" y="3262720"/>
              <a:ext cx="13666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B0A58ECD-3DAC-FDA0-07E7-8005B8C2E29A}"/>
                </a:ext>
              </a:extLst>
            </p:cNvPr>
            <p:cNvSpPr/>
            <p:nvPr/>
          </p:nvSpPr>
          <p:spPr>
            <a:xfrm>
              <a:off x="4271942" y="2881732"/>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70FADFA9-5877-6E18-E82D-FDC22855107D}"/>
                </a:ext>
              </a:extLst>
            </p:cNvPr>
            <p:cNvSpPr/>
            <p:nvPr/>
          </p:nvSpPr>
          <p:spPr>
            <a:xfrm>
              <a:off x="4722096" y="2870732"/>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DF1639B4-065D-2F4F-9EC9-330573BC4285}"/>
                </a:ext>
              </a:extLst>
            </p:cNvPr>
            <p:cNvSpPr/>
            <p:nvPr/>
          </p:nvSpPr>
          <p:spPr>
            <a:xfrm>
              <a:off x="5141706" y="2320743"/>
              <a:ext cx="180000" cy="90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grpSp>
      <p:grpSp>
        <p:nvGrpSpPr>
          <p:cNvPr id="26" name="群組 25">
            <a:extLst>
              <a:ext uri="{FF2B5EF4-FFF2-40B4-BE49-F238E27FC236}">
                <a16:creationId xmlns:a16="http://schemas.microsoft.com/office/drawing/2014/main" id="{A39CBE1B-54BA-A71D-0461-4F239D9331B4}"/>
              </a:ext>
            </a:extLst>
          </p:cNvPr>
          <p:cNvGrpSpPr/>
          <p:nvPr/>
        </p:nvGrpSpPr>
        <p:grpSpPr>
          <a:xfrm>
            <a:off x="4352444" y="4803397"/>
            <a:ext cx="1366679" cy="1097570"/>
            <a:chOff x="4135822" y="3618215"/>
            <a:chExt cx="1366679" cy="1097570"/>
          </a:xfrm>
        </p:grpSpPr>
        <p:cxnSp>
          <p:nvCxnSpPr>
            <p:cNvPr id="27" name="直線接點 26">
              <a:extLst>
                <a:ext uri="{FF2B5EF4-FFF2-40B4-BE49-F238E27FC236}">
                  <a16:creationId xmlns:a16="http://schemas.microsoft.com/office/drawing/2014/main" id="{6CC4EF83-68AD-C1CB-E3DB-6236A9916882}"/>
                </a:ext>
              </a:extLst>
            </p:cNvPr>
            <p:cNvCxnSpPr>
              <a:cxnSpLocks/>
            </p:cNvCxnSpPr>
            <p:nvPr/>
          </p:nvCxnSpPr>
          <p:spPr>
            <a:xfrm>
              <a:off x="4135822" y="4715785"/>
              <a:ext cx="13666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A8019773-093D-CC45-B8D6-A43140479EE0}"/>
                </a:ext>
              </a:extLst>
            </p:cNvPr>
            <p:cNvSpPr/>
            <p:nvPr/>
          </p:nvSpPr>
          <p:spPr>
            <a:xfrm>
              <a:off x="4271942" y="3618215"/>
              <a:ext cx="180000" cy="108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6E12D68C-D074-972B-8E29-945EA4679D95}"/>
                </a:ext>
              </a:extLst>
            </p:cNvPr>
            <p:cNvSpPr/>
            <p:nvPr/>
          </p:nvSpPr>
          <p:spPr>
            <a:xfrm>
              <a:off x="4716096" y="4329632"/>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D9F1CE79-C8AA-F399-64FA-42424854AB1D}"/>
                </a:ext>
              </a:extLst>
            </p:cNvPr>
            <p:cNvSpPr/>
            <p:nvPr/>
          </p:nvSpPr>
          <p:spPr>
            <a:xfrm>
              <a:off x="5156978" y="4509632"/>
              <a:ext cx="180000" cy="18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grpSp>
      <p:pic>
        <p:nvPicPr>
          <p:cNvPr id="31" name="Picture 2">
            <a:extLst>
              <a:ext uri="{FF2B5EF4-FFF2-40B4-BE49-F238E27FC236}">
                <a16:creationId xmlns:a16="http://schemas.microsoft.com/office/drawing/2014/main" id="{91477F41-B638-1AAF-8375-2F9B5F306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828" y="1831283"/>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線單箭頭接點 31">
            <a:extLst>
              <a:ext uri="{FF2B5EF4-FFF2-40B4-BE49-F238E27FC236}">
                <a16:creationId xmlns:a16="http://schemas.microsoft.com/office/drawing/2014/main" id="{10524078-C7A4-84B8-E502-AF70C31E3A24}"/>
              </a:ext>
            </a:extLst>
          </p:cNvPr>
          <p:cNvCxnSpPr>
            <a:cxnSpLocks/>
          </p:cNvCxnSpPr>
          <p:nvPr/>
        </p:nvCxnSpPr>
        <p:spPr>
          <a:xfrm>
            <a:off x="7554305" y="2440884"/>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文字方塊 32">
            <a:extLst>
              <a:ext uri="{FF2B5EF4-FFF2-40B4-BE49-F238E27FC236}">
                <a16:creationId xmlns:a16="http://schemas.microsoft.com/office/drawing/2014/main" id="{288CA58A-9996-D113-3D5C-B053C141F0E9}"/>
              </a:ext>
            </a:extLst>
          </p:cNvPr>
          <p:cNvSpPr txBox="1"/>
          <p:nvPr/>
        </p:nvSpPr>
        <p:spPr>
          <a:xfrm>
            <a:off x="6334960" y="2210051"/>
            <a:ext cx="1219200" cy="461665"/>
          </a:xfrm>
          <a:prstGeom prst="rect">
            <a:avLst/>
          </a:prstGeom>
          <a:noFill/>
        </p:spPr>
        <p:txBody>
          <a:bodyPr wrap="square" rtlCol="0">
            <a:spAutoFit/>
          </a:bodyPr>
          <a:lstStyle/>
          <a:p>
            <a:pPr algn="r"/>
            <a:r>
              <a:rPr lang="en-US" altLang="zh-TW" sz="2400" dirty="0"/>
              <a:t>input 1</a:t>
            </a:r>
            <a:endParaRPr lang="zh-TW" altLang="en-US" sz="2400" dirty="0"/>
          </a:p>
        </p:txBody>
      </p:sp>
      <p:pic>
        <p:nvPicPr>
          <p:cNvPr id="34" name="Picture 2">
            <a:extLst>
              <a:ext uri="{FF2B5EF4-FFF2-40B4-BE49-F238E27FC236}">
                <a16:creationId xmlns:a16="http://schemas.microsoft.com/office/drawing/2014/main" id="{E6A821D4-C9FE-D956-5A3E-B70E7A272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828" y="3318858"/>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直線單箭頭接點 34">
            <a:extLst>
              <a:ext uri="{FF2B5EF4-FFF2-40B4-BE49-F238E27FC236}">
                <a16:creationId xmlns:a16="http://schemas.microsoft.com/office/drawing/2014/main" id="{01410D23-BF21-63EA-E185-860239D64517}"/>
              </a:ext>
            </a:extLst>
          </p:cNvPr>
          <p:cNvCxnSpPr>
            <a:cxnSpLocks/>
          </p:cNvCxnSpPr>
          <p:nvPr/>
        </p:nvCxnSpPr>
        <p:spPr>
          <a:xfrm>
            <a:off x="7554305" y="3928459"/>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文字方塊 35">
            <a:extLst>
              <a:ext uri="{FF2B5EF4-FFF2-40B4-BE49-F238E27FC236}">
                <a16:creationId xmlns:a16="http://schemas.microsoft.com/office/drawing/2014/main" id="{E6DEC32E-B1BA-CFE6-1A88-F2999B31E8B1}"/>
              </a:ext>
            </a:extLst>
          </p:cNvPr>
          <p:cNvSpPr txBox="1"/>
          <p:nvPr/>
        </p:nvSpPr>
        <p:spPr>
          <a:xfrm>
            <a:off x="6334960" y="3697626"/>
            <a:ext cx="1219200" cy="461665"/>
          </a:xfrm>
          <a:prstGeom prst="rect">
            <a:avLst/>
          </a:prstGeom>
          <a:noFill/>
        </p:spPr>
        <p:txBody>
          <a:bodyPr wrap="square" rtlCol="0">
            <a:spAutoFit/>
          </a:bodyPr>
          <a:lstStyle/>
          <a:p>
            <a:pPr algn="r"/>
            <a:r>
              <a:rPr lang="en-US" altLang="zh-TW" sz="2400" dirty="0"/>
              <a:t>input 2</a:t>
            </a:r>
            <a:endParaRPr lang="zh-TW" altLang="en-US" sz="2400" dirty="0"/>
          </a:p>
        </p:txBody>
      </p:sp>
      <p:pic>
        <p:nvPicPr>
          <p:cNvPr id="37" name="Picture 2">
            <a:extLst>
              <a:ext uri="{FF2B5EF4-FFF2-40B4-BE49-F238E27FC236}">
                <a16:creationId xmlns:a16="http://schemas.microsoft.com/office/drawing/2014/main" id="{3493D88E-DCD5-B081-9909-F9B5C9362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828" y="4803397"/>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線單箭頭接點 37">
            <a:extLst>
              <a:ext uri="{FF2B5EF4-FFF2-40B4-BE49-F238E27FC236}">
                <a16:creationId xmlns:a16="http://schemas.microsoft.com/office/drawing/2014/main" id="{80B27B34-0A00-354A-1460-8C0D83785438}"/>
              </a:ext>
            </a:extLst>
          </p:cNvPr>
          <p:cNvCxnSpPr>
            <a:cxnSpLocks/>
          </p:cNvCxnSpPr>
          <p:nvPr/>
        </p:nvCxnSpPr>
        <p:spPr>
          <a:xfrm>
            <a:off x="7554305" y="5412998"/>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C75EA38C-4ECE-2D9A-965A-06711C58A3AD}"/>
              </a:ext>
            </a:extLst>
          </p:cNvPr>
          <p:cNvSpPr txBox="1"/>
          <p:nvPr/>
        </p:nvSpPr>
        <p:spPr>
          <a:xfrm>
            <a:off x="6334960" y="5182165"/>
            <a:ext cx="1219200" cy="461665"/>
          </a:xfrm>
          <a:prstGeom prst="rect">
            <a:avLst/>
          </a:prstGeom>
          <a:noFill/>
        </p:spPr>
        <p:txBody>
          <a:bodyPr wrap="square" rtlCol="0">
            <a:spAutoFit/>
          </a:bodyPr>
          <a:lstStyle/>
          <a:p>
            <a:pPr algn="r"/>
            <a:r>
              <a:rPr lang="en-US" altLang="zh-TW" sz="2400" dirty="0"/>
              <a:t>input 3</a:t>
            </a:r>
            <a:endParaRPr lang="zh-TW" altLang="en-US" sz="2400" dirty="0"/>
          </a:p>
        </p:txBody>
      </p:sp>
      <p:cxnSp>
        <p:nvCxnSpPr>
          <p:cNvPr id="40" name="直線單箭頭接點 39">
            <a:extLst>
              <a:ext uri="{FF2B5EF4-FFF2-40B4-BE49-F238E27FC236}">
                <a16:creationId xmlns:a16="http://schemas.microsoft.com/office/drawing/2014/main" id="{5A0CFB80-649D-E37F-5628-F3D37012BBA5}"/>
              </a:ext>
            </a:extLst>
          </p:cNvPr>
          <p:cNvCxnSpPr>
            <a:cxnSpLocks/>
          </p:cNvCxnSpPr>
          <p:nvPr/>
        </p:nvCxnSpPr>
        <p:spPr>
          <a:xfrm>
            <a:off x="9450281" y="2492643"/>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1CCE11FE-992B-4C9C-82FC-BC8E909DDF68}"/>
              </a:ext>
            </a:extLst>
          </p:cNvPr>
          <p:cNvCxnSpPr>
            <a:cxnSpLocks/>
          </p:cNvCxnSpPr>
          <p:nvPr/>
        </p:nvCxnSpPr>
        <p:spPr>
          <a:xfrm>
            <a:off x="9450281" y="3980218"/>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107C8F93-59A8-BA1B-1ECF-DC7A2C99E1DE}"/>
              </a:ext>
            </a:extLst>
          </p:cNvPr>
          <p:cNvCxnSpPr>
            <a:cxnSpLocks/>
          </p:cNvCxnSpPr>
          <p:nvPr/>
        </p:nvCxnSpPr>
        <p:spPr>
          <a:xfrm>
            <a:off x="9450281" y="5464757"/>
            <a:ext cx="5076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F52CED2B-AF72-8E1B-0F84-7B97F025744F}"/>
              </a:ext>
            </a:extLst>
          </p:cNvPr>
          <p:cNvCxnSpPr>
            <a:cxnSpLocks/>
          </p:cNvCxnSpPr>
          <p:nvPr/>
        </p:nvCxnSpPr>
        <p:spPr>
          <a:xfrm>
            <a:off x="10092696" y="2742026"/>
            <a:ext cx="13666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F3BB8EBA-91BC-7175-9517-7F777550E05C}"/>
              </a:ext>
            </a:extLst>
          </p:cNvPr>
          <p:cNvSpPr/>
          <p:nvPr/>
        </p:nvSpPr>
        <p:spPr>
          <a:xfrm>
            <a:off x="10273492" y="1644082"/>
            <a:ext cx="180000" cy="108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45" name="矩形 44">
            <a:extLst>
              <a:ext uri="{FF2B5EF4-FFF2-40B4-BE49-F238E27FC236}">
                <a16:creationId xmlns:a16="http://schemas.microsoft.com/office/drawing/2014/main" id="{0A552639-03B5-BD1E-D099-14A522CF8A59}"/>
              </a:ext>
            </a:extLst>
          </p:cNvPr>
          <p:cNvSpPr/>
          <p:nvPr/>
        </p:nvSpPr>
        <p:spPr>
          <a:xfrm>
            <a:off x="10730196" y="2348067"/>
            <a:ext cx="180000" cy="3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465705C8-EAC6-A99F-4A53-CC191D818533}"/>
              </a:ext>
            </a:extLst>
          </p:cNvPr>
          <p:cNvSpPr/>
          <p:nvPr/>
        </p:nvSpPr>
        <p:spPr>
          <a:xfrm>
            <a:off x="11172468" y="2551778"/>
            <a:ext cx="180000" cy="18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65ACDF60-0C94-6F59-FD62-48142D6A37FB}"/>
              </a:ext>
            </a:extLst>
          </p:cNvPr>
          <p:cNvSpPr/>
          <p:nvPr/>
        </p:nvSpPr>
        <p:spPr>
          <a:xfrm>
            <a:off x="10273492" y="4033223"/>
            <a:ext cx="180000" cy="18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6746BE53-EE3A-265E-B9E8-5B8F96445B2D}"/>
              </a:ext>
            </a:extLst>
          </p:cNvPr>
          <p:cNvSpPr/>
          <p:nvPr/>
        </p:nvSpPr>
        <p:spPr>
          <a:xfrm>
            <a:off x="10723646" y="4060323"/>
            <a:ext cx="180000" cy="18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49" name="矩形 48">
            <a:extLst>
              <a:ext uri="{FF2B5EF4-FFF2-40B4-BE49-F238E27FC236}">
                <a16:creationId xmlns:a16="http://schemas.microsoft.com/office/drawing/2014/main" id="{92AC2339-D251-61A6-123E-3B4B28979D93}"/>
              </a:ext>
            </a:extLst>
          </p:cNvPr>
          <p:cNvSpPr/>
          <p:nvPr/>
        </p:nvSpPr>
        <p:spPr>
          <a:xfrm>
            <a:off x="11173800" y="2937812"/>
            <a:ext cx="180000" cy="126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DDBDC66C-DE5F-FA03-661D-7BDCC765BB45}"/>
              </a:ext>
            </a:extLst>
          </p:cNvPr>
          <p:cNvSpPr/>
          <p:nvPr/>
        </p:nvSpPr>
        <p:spPr>
          <a:xfrm>
            <a:off x="10260426" y="4454219"/>
            <a:ext cx="180000" cy="1440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51" name="矩形 50">
            <a:extLst>
              <a:ext uri="{FF2B5EF4-FFF2-40B4-BE49-F238E27FC236}">
                <a16:creationId xmlns:a16="http://schemas.microsoft.com/office/drawing/2014/main" id="{45DBB54B-99CB-FAD4-CE8E-AFA729652E93}"/>
              </a:ext>
            </a:extLst>
          </p:cNvPr>
          <p:cNvSpPr/>
          <p:nvPr/>
        </p:nvSpPr>
        <p:spPr>
          <a:xfrm>
            <a:off x="10719232" y="5753984"/>
            <a:ext cx="180000" cy="10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52" name="矩形 51">
            <a:extLst>
              <a:ext uri="{FF2B5EF4-FFF2-40B4-BE49-F238E27FC236}">
                <a16:creationId xmlns:a16="http://schemas.microsoft.com/office/drawing/2014/main" id="{73B999F6-604A-B71D-B97C-583114608422}"/>
              </a:ext>
            </a:extLst>
          </p:cNvPr>
          <p:cNvSpPr/>
          <p:nvPr/>
        </p:nvSpPr>
        <p:spPr>
          <a:xfrm>
            <a:off x="11143256" y="5781368"/>
            <a:ext cx="180000" cy="72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pic>
        <p:nvPicPr>
          <p:cNvPr id="53" name="Picture 2">
            <a:extLst>
              <a:ext uri="{FF2B5EF4-FFF2-40B4-BE49-F238E27FC236}">
                <a16:creationId xmlns:a16="http://schemas.microsoft.com/office/drawing/2014/main" id="{03CF2D43-68E8-4A74-976F-A69FE93EF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8957" y="1389789"/>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extLst>
              <a:ext uri="{FF2B5EF4-FFF2-40B4-BE49-F238E27FC236}">
                <a16:creationId xmlns:a16="http://schemas.microsoft.com/office/drawing/2014/main" id="{2AED82FC-067B-786E-CC75-1E57332F5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885" y="2955621"/>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a:extLst>
              <a:ext uri="{FF2B5EF4-FFF2-40B4-BE49-F238E27FC236}">
                <a16:creationId xmlns:a16="http://schemas.microsoft.com/office/drawing/2014/main" id="{0AC6388E-A7B1-27E0-D42A-A46D012A4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885" y="4479140"/>
            <a:ext cx="703025" cy="703025"/>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直線接點 55">
            <a:extLst>
              <a:ext uri="{FF2B5EF4-FFF2-40B4-BE49-F238E27FC236}">
                <a16:creationId xmlns:a16="http://schemas.microsoft.com/office/drawing/2014/main" id="{D70B8DFE-24FC-B792-9874-7FEDC12AC5AA}"/>
              </a:ext>
            </a:extLst>
          </p:cNvPr>
          <p:cNvCxnSpPr>
            <a:cxnSpLocks/>
          </p:cNvCxnSpPr>
          <p:nvPr/>
        </p:nvCxnSpPr>
        <p:spPr>
          <a:xfrm>
            <a:off x="10115034" y="5886037"/>
            <a:ext cx="13666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4C6FE063-1F93-BF90-B303-83781FDF5A7D}"/>
              </a:ext>
            </a:extLst>
          </p:cNvPr>
          <p:cNvCxnSpPr>
            <a:cxnSpLocks/>
          </p:cNvCxnSpPr>
          <p:nvPr/>
        </p:nvCxnSpPr>
        <p:spPr>
          <a:xfrm>
            <a:off x="10115034" y="4249111"/>
            <a:ext cx="13666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文字方塊 59">
            <a:extLst>
              <a:ext uri="{FF2B5EF4-FFF2-40B4-BE49-F238E27FC236}">
                <a16:creationId xmlns:a16="http://schemas.microsoft.com/office/drawing/2014/main" id="{33EF9D2F-4064-4DDF-5275-46B30A1AE95D}"/>
              </a:ext>
            </a:extLst>
          </p:cNvPr>
          <p:cNvSpPr txBox="1"/>
          <p:nvPr/>
        </p:nvSpPr>
        <p:spPr>
          <a:xfrm>
            <a:off x="8663570" y="344922"/>
            <a:ext cx="3579844" cy="369332"/>
          </a:xfrm>
          <a:prstGeom prst="rect">
            <a:avLst/>
          </a:prstGeom>
          <a:noFill/>
        </p:spPr>
        <p:txBody>
          <a:bodyPr wrap="square">
            <a:spAutoFit/>
          </a:bodyPr>
          <a:lstStyle/>
          <a:p>
            <a:r>
              <a:rPr lang="zh-TW" altLang="en-US" dirty="0"/>
              <a:t>https://arxiv.org/abs/2006.10726</a:t>
            </a:r>
          </a:p>
        </p:txBody>
      </p:sp>
      <p:sp>
        <p:nvSpPr>
          <p:cNvPr id="61" name="文字方塊 60">
            <a:extLst>
              <a:ext uri="{FF2B5EF4-FFF2-40B4-BE49-F238E27FC236}">
                <a16:creationId xmlns:a16="http://schemas.microsoft.com/office/drawing/2014/main" id="{766BAE41-4DE6-C92F-5C8A-A49E2B6628F4}"/>
              </a:ext>
            </a:extLst>
          </p:cNvPr>
          <p:cNvSpPr txBox="1"/>
          <p:nvPr/>
        </p:nvSpPr>
        <p:spPr>
          <a:xfrm>
            <a:off x="8663570" y="-1947"/>
            <a:ext cx="895739" cy="461665"/>
          </a:xfrm>
          <a:prstGeom prst="rect">
            <a:avLst/>
          </a:prstGeom>
          <a:noFill/>
        </p:spPr>
        <p:txBody>
          <a:bodyPr wrap="square">
            <a:spAutoFit/>
          </a:bodyPr>
          <a:lstStyle/>
          <a:p>
            <a:r>
              <a:rPr lang="en-US" altLang="zh-TW" sz="2400" dirty="0"/>
              <a:t>TENT</a:t>
            </a:r>
            <a:endParaRPr lang="zh-TW" altLang="en-US" sz="2400" dirty="0"/>
          </a:p>
        </p:txBody>
      </p:sp>
    </p:spTree>
    <p:extLst>
      <p:ext uri="{BB962C8B-B14F-4D97-AF65-F5344CB8AC3E}">
        <p14:creationId xmlns:p14="http://schemas.microsoft.com/office/powerpoint/2010/main" val="32221196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33" grpId="0"/>
      <p:bldP spid="36" grpId="0"/>
      <p:bldP spid="39" grpId="0"/>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人員, 天空, 戶外, 服裝 的圖片&#10;&#10;自動產生的描述">
            <a:extLst>
              <a:ext uri="{FF2B5EF4-FFF2-40B4-BE49-F238E27FC236}">
                <a16:creationId xmlns:a16="http://schemas.microsoft.com/office/drawing/2014/main" id="{3A181D6B-1F62-91C0-FFF1-E33F3B576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2533" y="289189"/>
            <a:ext cx="1170897" cy="1176781"/>
          </a:xfrm>
          <a:prstGeom prst="rect">
            <a:avLst/>
          </a:prstGeom>
        </p:spPr>
      </p:pic>
      <p:grpSp>
        <p:nvGrpSpPr>
          <p:cNvPr id="23" name="群組 22">
            <a:extLst>
              <a:ext uri="{FF2B5EF4-FFF2-40B4-BE49-F238E27FC236}">
                <a16:creationId xmlns:a16="http://schemas.microsoft.com/office/drawing/2014/main" id="{C7C8155A-D773-51C0-0069-A35DB2171731}"/>
              </a:ext>
            </a:extLst>
          </p:cNvPr>
          <p:cNvGrpSpPr/>
          <p:nvPr/>
        </p:nvGrpSpPr>
        <p:grpSpPr>
          <a:xfrm>
            <a:off x="8448752" y="1172177"/>
            <a:ext cx="3427562" cy="702726"/>
            <a:chOff x="8382001" y="5790149"/>
            <a:chExt cx="3427562" cy="702726"/>
          </a:xfrm>
        </p:grpSpPr>
        <p:sp>
          <p:nvSpPr>
            <p:cNvPr id="4" name="文字方塊 3">
              <a:extLst>
                <a:ext uri="{FF2B5EF4-FFF2-40B4-BE49-F238E27FC236}">
                  <a16:creationId xmlns:a16="http://schemas.microsoft.com/office/drawing/2014/main" id="{C788C0CB-F991-D18F-D17F-BB0C8CFBD390}"/>
                </a:ext>
              </a:extLst>
            </p:cNvPr>
            <p:cNvSpPr txBox="1"/>
            <p:nvPr/>
          </p:nvSpPr>
          <p:spPr>
            <a:xfrm>
              <a:off x="8382001" y="6123543"/>
              <a:ext cx="3427562" cy="369332"/>
            </a:xfrm>
            <a:prstGeom prst="rect">
              <a:avLst/>
            </a:prstGeom>
            <a:noFill/>
          </p:spPr>
          <p:txBody>
            <a:bodyPr wrap="square">
              <a:spAutoFit/>
            </a:bodyPr>
            <a:lstStyle/>
            <a:p>
              <a:r>
                <a:rPr lang="zh-TW" altLang="en-US" dirty="0"/>
                <a:t>https://arxiv.org/abs/2203.14222</a:t>
              </a:r>
            </a:p>
          </p:txBody>
        </p:sp>
        <p:sp>
          <p:nvSpPr>
            <p:cNvPr id="6" name="文字方塊 5">
              <a:extLst>
                <a:ext uri="{FF2B5EF4-FFF2-40B4-BE49-F238E27FC236}">
                  <a16:creationId xmlns:a16="http://schemas.microsoft.com/office/drawing/2014/main" id="{9AA061F4-0020-8043-7D68-CBCF9CBD0F31}"/>
                </a:ext>
              </a:extLst>
            </p:cNvPr>
            <p:cNvSpPr txBox="1"/>
            <p:nvPr/>
          </p:nvSpPr>
          <p:spPr>
            <a:xfrm>
              <a:off x="8382001" y="5790149"/>
              <a:ext cx="2018079" cy="369332"/>
            </a:xfrm>
            <a:prstGeom prst="rect">
              <a:avLst/>
            </a:prstGeom>
            <a:noFill/>
          </p:spPr>
          <p:txBody>
            <a:bodyPr wrap="square">
              <a:spAutoFit/>
            </a:bodyPr>
            <a:lstStyle/>
            <a:p>
              <a:r>
                <a:rPr lang="en-US" altLang="zh-TW" dirty="0"/>
                <a:t>Guan-Ting Lin </a:t>
              </a:r>
              <a:endParaRPr lang="zh-TW" altLang="en-US" dirty="0"/>
            </a:p>
          </p:txBody>
        </p:sp>
      </p:grpSp>
      <p:pic>
        <p:nvPicPr>
          <p:cNvPr id="7" name="圖片 6">
            <a:extLst>
              <a:ext uri="{FF2B5EF4-FFF2-40B4-BE49-F238E27FC236}">
                <a16:creationId xmlns:a16="http://schemas.microsoft.com/office/drawing/2014/main" id="{D06146A4-D254-F612-1934-EA945EE9759B}"/>
              </a:ext>
            </a:extLst>
          </p:cNvPr>
          <p:cNvPicPr>
            <a:picLocks noChangeAspect="1"/>
          </p:cNvPicPr>
          <p:nvPr/>
        </p:nvPicPr>
        <p:blipFill>
          <a:blip r:embed="rId4"/>
          <a:stretch>
            <a:fillRect/>
          </a:stretch>
        </p:blipFill>
        <p:spPr>
          <a:xfrm>
            <a:off x="190498" y="1718054"/>
            <a:ext cx="6558252" cy="4956820"/>
          </a:xfrm>
          <a:prstGeom prst="rect">
            <a:avLst/>
          </a:prstGeom>
        </p:spPr>
      </p:pic>
      <p:sp>
        <p:nvSpPr>
          <p:cNvPr id="8" name="文字方塊 7">
            <a:extLst>
              <a:ext uri="{FF2B5EF4-FFF2-40B4-BE49-F238E27FC236}">
                <a16:creationId xmlns:a16="http://schemas.microsoft.com/office/drawing/2014/main" id="{BF04B443-0DF9-E83A-03FE-71066A174DCA}"/>
              </a:ext>
            </a:extLst>
          </p:cNvPr>
          <p:cNvSpPr txBox="1"/>
          <p:nvPr/>
        </p:nvSpPr>
        <p:spPr>
          <a:xfrm>
            <a:off x="309517" y="1017098"/>
            <a:ext cx="6621775" cy="461665"/>
          </a:xfrm>
          <a:prstGeom prst="rect">
            <a:avLst/>
          </a:prstGeom>
          <a:noFill/>
        </p:spPr>
        <p:txBody>
          <a:bodyPr wrap="square" rtlCol="0">
            <a:spAutoFit/>
          </a:bodyPr>
          <a:lstStyle/>
          <a:p>
            <a:r>
              <a:rPr lang="en-US" altLang="zh-TW" sz="2400" b="1" u="sng" dirty="0"/>
              <a:t>Single-Utterance Test-time Adaptation (SUTA)</a:t>
            </a:r>
            <a:endParaRPr lang="zh-TW" altLang="en-US" sz="2400" b="1" u="sng" dirty="0"/>
          </a:p>
        </p:txBody>
      </p:sp>
      <p:pic>
        <p:nvPicPr>
          <p:cNvPr id="9" name="Picture 2">
            <a:extLst>
              <a:ext uri="{FF2B5EF4-FFF2-40B4-BE49-F238E27FC236}">
                <a16:creationId xmlns:a16="http://schemas.microsoft.com/office/drawing/2014/main" id="{0068BA1C-D58B-7ED8-7CA7-472C9CC607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7693" y="489557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E0E6F2C-FDF4-DEAE-47E3-958FC424A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4795" y="4562178"/>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384982C2-471A-7293-A411-49B8BFF490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5981" y="2819400"/>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單箭頭接點 12">
            <a:extLst>
              <a:ext uri="{FF2B5EF4-FFF2-40B4-BE49-F238E27FC236}">
                <a16:creationId xmlns:a16="http://schemas.microsoft.com/office/drawing/2014/main" id="{E5D0A6C5-887E-0842-B583-17B870DF29C4}"/>
              </a:ext>
            </a:extLst>
          </p:cNvPr>
          <p:cNvCxnSpPr>
            <a:cxnSpLocks/>
          </p:cNvCxnSpPr>
          <p:nvPr/>
        </p:nvCxnSpPr>
        <p:spPr>
          <a:xfrm>
            <a:off x="9267293" y="4113948"/>
            <a:ext cx="0" cy="669658"/>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4D109541-30FE-DC33-E54A-54E045ED6BBA}"/>
              </a:ext>
            </a:extLst>
          </p:cNvPr>
          <p:cNvCxnSpPr>
            <a:cxnSpLocks/>
          </p:cNvCxnSpPr>
          <p:nvPr/>
        </p:nvCxnSpPr>
        <p:spPr>
          <a:xfrm>
            <a:off x="7664108" y="3430020"/>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6F5701B4-FAC0-0F13-D406-5651420FBDBF}"/>
              </a:ext>
            </a:extLst>
          </p:cNvPr>
          <p:cNvCxnSpPr>
            <a:cxnSpLocks/>
          </p:cNvCxnSpPr>
          <p:nvPr/>
        </p:nvCxnSpPr>
        <p:spPr>
          <a:xfrm>
            <a:off x="10010513" y="5618576"/>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0A8DFB62-9A93-43DB-0F5B-AA5C866ACAEB}"/>
              </a:ext>
            </a:extLst>
          </p:cNvPr>
          <p:cNvSpPr txBox="1"/>
          <p:nvPr/>
        </p:nvSpPr>
        <p:spPr>
          <a:xfrm>
            <a:off x="7499267" y="4141161"/>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18" name="文字方塊 17">
            <a:extLst>
              <a:ext uri="{FF2B5EF4-FFF2-40B4-BE49-F238E27FC236}">
                <a16:creationId xmlns:a16="http://schemas.microsoft.com/office/drawing/2014/main" id="{AD0A29BC-A9ED-E70D-A97C-7FF44A032B66}"/>
              </a:ext>
            </a:extLst>
          </p:cNvPr>
          <p:cNvSpPr txBox="1"/>
          <p:nvPr/>
        </p:nvSpPr>
        <p:spPr>
          <a:xfrm>
            <a:off x="10782302" y="5387743"/>
            <a:ext cx="1219200" cy="461665"/>
          </a:xfrm>
          <a:prstGeom prst="rect">
            <a:avLst/>
          </a:prstGeom>
          <a:noFill/>
        </p:spPr>
        <p:txBody>
          <a:bodyPr wrap="square" rtlCol="0">
            <a:spAutoFit/>
          </a:bodyPr>
          <a:lstStyle/>
          <a:p>
            <a:r>
              <a:rPr lang="en-US" altLang="zh-TW" sz="2400" dirty="0"/>
              <a:t>Text</a:t>
            </a:r>
            <a:endParaRPr lang="zh-TW" altLang="en-US" sz="2400" dirty="0"/>
          </a:p>
        </p:txBody>
      </p:sp>
      <p:pic>
        <p:nvPicPr>
          <p:cNvPr id="19" name="Picture 2">
            <a:extLst>
              <a:ext uri="{FF2B5EF4-FFF2-40B4-BE49-F238E27FC236}">
                <a16:creationId xmlns:a16="http://schemas.microsoft.com/office/drawing/2014/main" id="{E8FCAFFA-F74E-E35A-8D10-9B6F490E6C6F}"/>
              </a:ext>
            </a:extLst>
          </p:cNvPr>
          <p:cNvPicPr>
            <a:picLocks noChangeAspect="1" noChangeArrowheads="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561820" y="3001653"/>
            <a:ext cx="898636" cy="898636"/>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9D7A6569-F052-7A4D-E1BB-CC7F919F991C}"/>
              </a:ext>
            </a:extLst>
          </p:cNvPr>
          <p:cNvSpPr txBox="1"/>
          <p:nvPr/>
        </p:nvSpPr>
        <p:spPr>
          <a:xfrm>
            <a:off x="315686" y="328883"/>
            <a:ext cx="10022632" cy="584775"/>
          </a:xfrm>
          <a:prstGeom prst="rect">
            <a:avLst/>
          </a:prstGeom>
          <a:noFill/>
        </p:spPr>
        <p:txBody>
          <a:bodyPr wrap="square">
            <a:spAutoFit/>
          </a:bodyPr>
          <a:lstStyle/>
          <a:p>
            <a:r>
              <a:rPr lang="en-US" altLang="zh-TW" sz="3200" b="1" u="sng" dirty="0"/>
              <a:t>Test-Time Training for Speech Recognition </a:t>
            </a:r>
            <a:endParaRPr lang="zh-TW" altLang="en-US" sz="3200" b="1" u="sng" dirty="0"/>
          </a:p>
        </p:txBody>
      </p:sp>
      <p:cxnSp>
        <p:nvCxnSpPr>
          <p:cNvPr id="2" name="直線單箭頭接點 1">
            <a:extLst>
              <a:ext uri="{FF2B5EF4-FFF2-40B4-BE49-F238E27FC236}">
                <a16:creationId xmlns:a16="http://schemas.microsoft.com/office/drawing/2014/main" id="{D9361294-EE99-2B72-B597-49B18A26588A}"/>
              </a:ext>
            </a:extLst>
          </p:cNvPr>
          <p:cNvCxnSpPr>
            <a:cxnSpLocks/>
          </p:cNvCxnSpPr>
          <p:nvPr/>
        </p:nvCxnSpPr>
        <p:spPr>
          <a:xfrm>
            <a:off x="7735514" y="5514284"/>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A0F3F9C-FD28-79FD-1542-A25E964BC018}"/>
              </a:ext>
            </a:extLst>
          </p:cNvPr>
          <p:cNvPicPr>
            <a:picLocks noChangeAspect="1" noChangeArrowheads="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633226" y="5085917"/>
            <a:ext cx="898636" cy="898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7679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DF326A-5E09-8D23-A44E-FFFF2F1BAFA4}"/>
              </a:ext>
            </a:extLst>
          </p:cNvPr>
          <p:cNvSpPr>
            <a:spLocks noGrp="1"/>
          </p:cNvSpPr>
          <p:nvPr>
            <p:ph type="title"/>
          </p:nvPr>
        </p:nvSpPr>
        <p:spPr/>
        <p:txBody>
          <a:bodyPr/>
          <a:lstStyle/>
          <a:p>
            <a:r>
              <a:rPr lang="en-US" altLang="zh-TW" dirty="0"/>
              <a:t>Performance of SUTA</a:t>
            </a:r>
            <a:endParaRPr lang="zh-TW" altLang="en-US" dirty="0"/>
          </a:p>
        </p:txBody>
      </p:sp>
      <p:pic>
        <p:nvPicPr>
          <p:cNvPr id="20" name="圖片 19">
            <a:extLst>
              <a:ext uri="{FF2B5EF4-FFF2-40B4-BE49-F238E27FC236}">
                <a16:creationId xmlns:a16="http://schemas.microsoft.com/office/drawing/2014/main" id="{06E942C0-8217-89FC-B37B-AEC0C220BD43}"/>
              </a:ext>
            </a:extLst>
          </p:cNvPr>
          <p:cNvPicPr>
            <a:picLocks noChangeAspect="1"/>
          </p:cNvPicPr>
          <p:nvPr/>
        </p:nvPicPr>
        <p:blipFill>
          <a:blip r:embed="rId2"/>
          <a:stretch>
            <a:fillRect/>
          </a:stretch>
        </p:blipFill>
        <p:spPr>
          <a:xfrm>
            <a:off x="98526" y="2321219"/>
            <a:ext cx="11994947" cy="3192717"/>
          </a:xfrm>
          <a:prstGeom prst="rect">
            <a:avLst/>
          </a:prstGeom>
        </p:spPr>
      </p:pic>
      <p:sp>
        <p:nvSpPr>
          <p:cNvPr id="9" name="文字方塊 8">
            <a:extLst>
              <a:ext uri="{FF2B5EF4-FFF2-40B4-BE49-F238E27FC236}">
                <a16:creationId xmlns:a16="http://schemas.microsoft.com/office/drawing/2014/main" id="{41E1FA78-558C-54B9-70DE-B4209FA656E9}"/>
              </a:ext>
            </a:extLst>
          </p:cNvPr>
          <p:cNvSpPr txBox="1"/>
          <p:nvPr/>
        </p:nvSpPr>
        <p:spPr>
          <a:xfrm>
            <a:off x="8232663" y="1673377"/>
            <a:ext cx="2768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Different domains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 name="右大括弧 9">
            <a:extLst>
              <a:ext uri="{FF2B5EF4-FFF2-40B4-BE49-F238E27FC236}">
                <a16:creationId xmlns:a16="http://schemas.microsoft.com/office/drawing/2014/main" id="{440A440F-2672-9AF6-E48A-8406FBC28B97}"/>
              </a:ext>
            </a:extLst>
          </p:cNvPr>
          <p:cNvSpPr/>
          <p:nvPr/>
        </p:nvSpPr>
        <p:spPr>
          <a:xfrm rot="16200000">
            <a:off x="9372192" y="-127971"/>
            <a:ext cx="349250" cy="4807766"/>
          </a:xfrm>
          <a:prstGeom prst="rightBrace">
            <a:avLst>
              <a:gd name="adj1" fmla="val 102878"/>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C0213075-2037-8139-2394-C539CF2BD392}"/>
              </a:ext>
            </a:extLst>
          </p:cNvPr>
          <p:cNvSpPr txBox="1"/>
          <p:nvPr/>
        </p:nvSpPr>
        <p:spPr>
          <a:xfrm>
            <a:off x="4260034" y="4679242"/>
            <a:ext cx="2768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(Pseudo labeling)</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66DC7DCA-00E7-6B8B-7A39-8EF94E95EA09}"/>
              </a:ext>
            </a:extLst>
          </p:cNvPr>
          <p:cNvSpPr/>
          <p:nvPr/>
        </p:nvSpPr>
        <p:spPr>
          <a:xfrm flipV="1">
            <a:off x="7142933" y="4470414"/>
            <a:ext cx="4899541" cy="264394"/>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013BA528-4B29-FCAB-2D82-A1F3EE720DD7}"/>
              </a:ext>
            </a:extLst>
          </p:cNvPr>
          <p:cNvSpPr/>
          <p:nvPr/>
        </p:nvSpPr>
        <p:spPr>
          <a:xfrm flipV="1">
            <a:off x="7153395" y="5087534"/>
            <a:ext cx="4899541" cy="26439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6A1073AD-81AE-3E1C-F5AB-025186BDB67A}"/>
              </a:ext>
            </a:extLst>
          </p:cNvPr>
          <p:cNvSpPr txBox="1"/>
          <p:nvPr/>
        </p:nvSpPr>
        <p:spPr>
          <a:xfrm>
            <a:off x="4351808" y="6109256"/>
            <a:ext cx="7690666"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Source of table: </a:t>
            </a: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https://arxiv.org/abs/2203.14222</a:t>
            </a:r>
          </a:p>
        </p:txBody>
      </p:sp>
    </p:spTree>
    <p:extLst>
      <p:ext uri="{BB962C8B-B14F-4D97-AF65-F5344CB8AC3E}">
        <p14:creationId xmlns:p14="http://schemas.microsoft.com/office/powerpoint/2010/main" val="802687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animBg="1"/>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1D986D-2547-2C00-6CFB-C550E46AE0E0}"/>
              </a:ext>
            </a:extLst>
          </p:cNvPr>
          <p:cNvSpPr>
            <a:spLocks noGrp="1"/>
          </p:cNvSpPr>
          <p:nvPr>
            <p:ph type="title"/>
          </p:nvPr>
        </p:nvSpPr>
        <p:spPr/>
        <p:txBody>
          <a:bodyPr/>
          <a:lstStyle/>
          <a:p>
            <a:r>
              <a:rPr lang="en-US" altLang="zh-TW" dirty="0"/>
              <a:t>Test-Time Training (TTT) using Pre-text Task</a:t>
            </a:r>
            <a:endParaRPr lang="zh-TW" altLang="en-US" dirty="0"/>
          </a:p>
        </p:txBody>
      </p:sp>
      <p:sp>
        <p:nvSpPr>
          <p:cNvPr id="5" name="文字方塊 4">
            <a:extLst>
              <a:ext uri="{FF2B5EF4-FFF2-40B4-BE49-F238E27FC236}">
                <a16:creationId xmlns:a16="http://schemas.microsoft.com/office/drawing/2014/main" id="{18511771-9267-506B-200D-356FBBC40353}"/>
              </a:ext>
            </a:extLst>
          </p:cNvPr>
          <p:cNvSpPr txBox="1"/>
          <p:nvPr/>
        </p:nvSpPr>
        <p:spPr>
          <a:xfrm>
            <a:off x="8701178" y="180459"/>
            <a:ext cx="3490822" cy="369332"/>
          </a:xfrm>
          <a:prstGeom prst="rect">
            <a:avLst/>
          </a:prstGeom>
          <a:noFill/>
        </p:spPr>
        <p:txBody>
          <a:bodyPr wrap="square">
            <a:spAutoFit/>
          </a:bodyPr>
          <a:lstStyle/>
          <a:p>
            <a:r>
              <a:rPr lang="zh-TW" altLang="en-US" dirty="0"/>
              <a:t>https://arxiv.org/abs/1909.13231</a:t>
            </a:r>
          </a:p>
        </p:txBody>
      </p:sp>
      <p:pic>
        <p:nvPicPr>
          <p:cNvPr id="10" name="Picture 2">
            <a:extLst>
              <a:ext uri="{FF2B5EF4-FFF2-40B4-BE49-F238E27FC236}">
                <a16:creationId xmlns:a16="http://schemas.microsoft.com/office/drawing/2014/main" id="{9B87DD73-A4F6-65CE-508B-BCF863374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9901" y="4476817"/>
            <a:ext cx="1328292" cy="13282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A955055F-19BB-D422-537F-31510DF4A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769142" y="4637666"/>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單箭頭接點 12">
            <a:extLst>
              <a:ext uri="{FF2B5EF4-FFF2-40B4-BE49-F238E27FC236}">
                <a16:creationId xmlns:a16="http://schemas.microsoft.com/office/drawing/2014/main" id="{0E655BB1-572B-005A-18FC-83DA4C065105}"/>
              </a:ext>
            </a:extLst>
          </p:cNvPr>
          <p:cNvCxnSpPr>
            <a:cxnSpLocks/>
          </p:cNvCxnSpPr>
          <p:nvPr/>
        </p:nvCxnSpPr>
        <p:spPr>
          <a:xfrm>
            <a:off x="4255042" y="5192720"/>
            <a:ext cx="8001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F7055D77-A11B-A467-4B8B-B79ECB230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2126" y="2073980"/>
            <a:ext cx="1328292" cy="13282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FA36262-07A1-2210-3F47-696AC4D824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6492" y="1875354"/>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4F0D252-32CB-F72F-39CD-379C759CA2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005" y="2073980"/>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直線單箭頭接點 16">
            <a:extLst>
              <a:ext uri="{FF2B5EF4-FFF2-40B4-BE49-F238E27FC236}">
                <a16:creationId xmlns:a16="http://schemas.microsoft.com/office/drawing/2014/main" id="{C9B9C8B3-39BA-F9B2-9BCA-1443CB0EC7EB}"/>
              </a:ext>
            </a:extLst>
          </p:cNvPr>
          <p:cNvCxnSpPr>
            <a:cxnSpLocks/>
          </p:cNvCxnSpPr>
          <p:nvPr/>
        </p:nvCxnSpPr>
        <p:spPr>
          <a:xfrm>
            <a:off x="7043978" y="2879442"/>
            <a:ext cx="6481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2">
            <a:extLst>
              <a:ext uri="{FF2B5EF4-FFF2-40B4-BE49-F238E27FC236}">
                <a16:creationId xmlns:a16="http://schemas.microsoft.com/office/drawing/2014/main" id="{85C79150-957A-0DEE-1A19-844339D88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590" y="2094567"/>
            <a:ext cx="1328292" cy="132829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A2292EFA-1440-673A-4325-CDB6363F5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469" y="2094567"/>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直線單箭頭接點 20">
            <a:extLst>
              <a:ext uri="{FF2B5EF4-FFF2-40B4-BE49-F238E27FC236}">
                <a16:creationId xmlns:a16="http://schemas.microsoft.com/office/drawing/2014/main" id="{03D41E11-DB7B-25CD-25CB-AC1BA6294D29}"/>
              </a:ext>
            </a:extLst>
          </p:cNvPr>
          <p:cNvCxnSpPr>
            <a:cxnSpLocks/>
          </p:cNvCxnSpPr>
          <p:nvPr/>
        </p:nvCxnSpPr>
        <p:spPr>
          <a:xfrm>
            <a:off x="2253442" y="2900029"/>
            <a:ext cx="6481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C0DE193A-3653-9847-CF1A-CB5917FEC9A6}"/>
              </a:ext>
            </a:extLst>
          </p:cNvPr>
          <p:cNvCxnSpPr>
            <a:cxnSpLocks/>
          </p:cNvCxnSpPr>
          <p:nvPr/>
        </p:nvCxnSpPr>
        <p:spPr>
          <a:xfrm>
            <a:off x="9196899" y="2900029"/>
            <a:ext cx="64814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97B02B09-0969-8370-3413-CBF1A79160FB}"/>
              </a:ext>
            </a:extLst>
          </p:cNvPr>
          <p:cNvSpPr txBox="1"/>
          <p:nvPr/>
        </p:nvSpPr>
        <p:spPr>
          <a:xfrm>
            <a:off x="9952724" y="2648609"/>
            <a:ext cx="933450"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Bird</a:t>
            </a:r>
            <a:endParaRPr lang="zh-TW" altLang="en-US" sz="2400" dirty="0">
              <a:latin typeface="微軟正黑體" panose="020B0604030504040204" pitchFamily="34" charset="-120"/>
              <a:ea typeface="微軟正黑體" panose="020B0604030504040204" pitchFamily="34" charset="-120"/>
            </a:endParaRPr>
          </a:p>
        </p:txBody>
      </p:sp>
      <p:sp>
        <p:nvSpPr>
          <p:cNvPr id="25" name="文字方塊 24">
            <a:extLst>
              <a:ext uri="{FF2B5EF4-FFF2-40B4-BE49-F238E27FC236}">
                <a16:creationId xmlns:a16="http://schemas.microsoft.com/office/drawing/2014/main" id="{B37F6186-6216-37C3-4903-A5D4DACDD8D1}"/>
              </a:ext>
            </a:extLst>
          </p:cNvPr>
          <p:cNvSpPr txBox="1"/>
          <p:nvPr/>
        </p:nvSpPr>
        <p:spPr>
          <a:xfrm>
            <a:off x="4791047" y="5817699"/>
            <a:ext cx="2286000" cy="523220"/>
          </a:xfrm>
          <a:prstGeom prst="rect">
            <a:avLst/>
          </a:prstGeom>
          <a:noFill/>
        </p:spPr>
        <p:txBody>
          <a:bodyPr wrap="square" rtlCol="0">
            <a:spAutoFit/>
          </a:bodyPr>
          <a:lstStyle/>
          <a:p>
            <a:pPr algn="ctr"/>
            <a:r>
              <a:rPr lang="en-US" altLang="zh-TW" sz="2800" dirty="0"/>
              <a:t>Pretext Task </a:t>
            </a:r>
            <a:endParaRPr lang="zh-TW" altLang="en-US" sz="2800" dirty="0"/>
          </a:p>
        </p:txBody>
      </p:sp>
      <p:cxnSp>
        <p:nvCxnSpPr>
          <p:cNvPr id="26" name="直線單箭頭接點 25">
            <a:extLst>
              <a:ext uri="{FF2B5EF4-FFF2-40B4-BE49-F238E27FC236}">
                <a16:creationId xmlns:a16="http://schemas.microsoft.com/office/drawing/2014/main" id="{A1D86C7B-36E8-F65D-9576-EA9DF2FA4A80}"/>
              </a:ext>
            </a:extLst>
          </p:cNvPr>
          <p:cNvCxnSpPr>
            <a:cxnSpLocks/>
          </p:cNvCxnSpPr>
          <p:nvPr/>
        </p:nvCxnSpPr>
        <p:spPr>
          <a:xfrm>
            <a:off x="6677627" y="5192720"/>
            <a:ext cx="8001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文字方塊 26">
            <a:extLst>
              <a:ext uri="{FF2B5EF4-FFF2-40B4-BE49-F238E27FC236}">
                <a16:creationId xmlns:a16="http://schemas.microsoft.com/office/drawing/2014/main" id="{1A65A20C-B30F-7C29-C973-73DE73C4373F}"/>
              </a:ext>
            </a:extLst>
          </p:cNvPr>
          <p:cNvSpPr txBox="1"/>
          <p:nvPr/>
        </p:nvSpPr>
        <p:spPr>
          <a:xfrm>
            <a:off x="9196899" y="4961887"/>
            <a:ext cx="933450"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180</a:t>
            </a:r>
            <a:endParaRPr lang="zh-TW" altLang="en-US" sz="2400" dirty="0">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a16="http://schemas.microsoft.com/office/drawing/2014/main" id="{55EBCB5E-88D2-53B4-56E9-2F2704CEAE12}"/>
              </a:ext>
            </a:extLst>
          </p:cNvPr>
          <p:cNvSpPr txBox="1"/>
          <p:nvPr/>
        </p:nvSpPr>
        <p:spPr>
          <a:xfrm>
            <a:off x="7557161" y="4961887"/>
            <a:ext cx="933450"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cxnSp>
        <p:nvCxnSpPr>
          <p:cNvPr id="29" name="直線單箭頭接點 28">
            <a:extLst>
              <a:ext uri="{FF2B5EF4-FFF2-40B4-BE49-F238E27FC236}">
                <a16:creationId xmlns:a16="http://schemas.microsoft.com/office/drawing/2014/main" id="{367E05FA-2356-A913-734F-CF8CBE7FE6B6}"/>
              </a:ext>
            </a:extLst>
          </p:cNvPr>
          <p:cNvCxnSpPr>
            <a:cxnSpLocks/>
          </p:cNvCxnSpPr>
          <p:nvPr/>
        </p:nvCxnSpPr>
        <p:spPr>
          <a:xfrm>
            <a:off x="8248083" y="5192719"/>
            <a:ext cx="800100" cy="0"/>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FA8F0ACE-7BC5-85AE-C750-B22B0256FCEA}"/>
              </a:ext>
            </a:extLst>
          </p:cNvPr>
          <p:cNvCxnSpPr>
            <a:cxnSpLocks/>
          </p:cNvCxnSpPr>
          <p:nvPr/>
        </p:nvCxnSpPr>
        <p:spPr>
          <a:xfrm>
            <a:off x="4188427" y="3564821"/>
            <a:ext cx="1205239" cy="755660"/>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3A30EBC9-1446-783E-9A28-55402D8A3005}"/>
              </a:ext>
            </a:extLst>
          </p:cNvPr>
          <p:cNvCxnSpPr>
            <a:cxnSpLocks/>
          </p:cNvCxnSpPr>
          <p:nvPr/>
        </p:nvCxnSpPr>
        <p:spPr>
          <a:xfrm flipV="1">
            <a:off x="6486887" y="3564821"/>
            <a:ext cx="1205239" cy="755660"/>
          </a:xfrm>
          <a:prstGeom prst="straightConnector1">
            <a:avLst/>
          </a:pr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4858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P spid="2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05D1F72-5020-56A2-93D1-87BFEB60B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8221" y="1128566"/>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0F61047-D7ED-0658-E5F7-B6419F046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135" y="749662"/>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C5DC349-1617-EE42-0AA3-40474EC31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783" y="1128566"/>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單箭頭接點 6">
            <a:extLst>
              <a:ext uri="{FF2B5EF4-FFF2-40B4-BE49-F238E27FC236}">
                <a16:creationId xmlns:a16="http://schemas.microsoft.com/office/drawing/2014/main" id="{CAA89443-7EC6-A234-A841-4B07261B8142}"/>
              </a:ext>
            </a:extLst>
          </p:cNvPr>
          <p:cNvCxnSpPr/>
          <p:nvPr/>
        </p:nvCxnSpPr>
        <p:spPr>
          <a:xfrm>
            <a:off x="5001208" y="1738166"/>
            <a:ext cx="21460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542F77C2-96FE-7E6E-D274-5F1319B5C369}"/>
              </a:ext>
            </a:extLst>
          </p:cNvPr>
          <p:cNvCxnSpPr>
            <a:cxnSpLocks/>
          </p:cNvCxnSpPr>
          <p:nvPr/>
        </p:nvCxnSpPr>
        <p:spPr>
          <a:xfrm>
            <a:off x="2593910" y="1739186"/>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04C0FABB-69A8-E1E8-7539-53F1986F3786}"/>
              </a:ext>
            </a:extLst>
          </p:cNvPr>
          <p:cNvCxnSpPr>
            <a:cxnSpLocks/>
          </p:cNvCxnSpPr>
          <p:nvPr/>
        </p:nvCxnSpPr>
        <p:spPr>
          <a:xfrm>
            <a:off x="8699240" y="1738166"/>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B40FE651-6C76-0D4E-93F5-396E88FE8E2F}"/>
              </a:ext>
            </a:extLst>
          </p:cNvPr>
          <p:cNvSpPr txBox="1"/>
          <p:nvPr/>
        </p:nvSpPr>
        <p:spPr>
          <a:xfrm>
            <a:off x="5080586" y="1902990"/>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11" name="文字方塊 10">
            <a:extLst>
              <a:ext uri="{FF2B5EF4-FFF2-40B4-BE49-F238E27FC236}">
                <a16:creationId xmlns:a16="http://schemas.microsoft.com/office/drawing/2014/main" id="{C27EB37B-D247-D7EE-0618-1848357110C5}"/>
              </a:ext>
            </a:extLst>
          </p:cNvPr>
          <p:cNvSpPr txBox="1"/>
          <p:nvPr/>
        </p:nvSpPr>
        <p:spPr>
          <a:xfrm>
            <a:off x="1301747" y="1507333"/>
            <a:ext cx="1219200" cy="461665"/>
          </a:xfrm>
          <a:prstGeom prst="rect">
            <a:avLst/>
          </a:prstGeom>
          <a:noFill/>
        </p:spPr>
        <p:txBody>
          <a:bodyPr wrap="square" rtlCol="0">
            <a:spAutoFit/>
          </a:bodyPr>
          <a:lstStyle/>
          <a:p>
            <a:pPr algn="r"/>
            <a:r>
              <a:rPr lang="en-US" altLang="zh-TW" sz="2400" dirty="0"/>
              <a:t>Input 1</a:t>
            </a:r>
            <a:endParaRPr lang="zh-TW" altLang="en-US" sz="2400" dirty="0"/>
          </a:p>
        </p:txBody>
      </p:sp>
      <p:sp>
        <p:nvSpPr>
          <p:cNvPr id="12" name="文字方塊 11">
            <a:extLst>
              <a:ext uri="{FF2B5EF4-FFF2-40B4-BE49-F238E27FC236}">
                <a16:creationId xmlns:a16="http://schemas.microsoft.com/office/drawing/2014/main" id="{C4BB20A6-820F-70E5-0200-C26A478786B3}"/>
              </a:ext>
            </a:extLst>
          </p:cNvPr>
          <p:cNvSpPr txBox="1"/>
          <p:nvPr/>
        </p:nvSpPr>
        <p:spPr>
          <a:xfrm>
            <a:off x="9649279" y="1507333"/>
            <a:ext cx="1381379" cy="461665"/>
          </a:xfrm>
          <a:prstGeom prst="rect">
            <a:avLst/>
          </a:prstGeom>
          <a:noFill/>
        </p:spPr>
        <p:txBody>
          <a:bodyPr wrap="square" rtlCol="0">
            <a:spAutoFit/>
          </a:bodyPr>
          <a:lstStyle/>
          <a:p>
            <a:r>
              <a:rPr lang="en-US" altLang="zh-TW" sz="2400" dirty="0"/>
              <a:t>Output 1</a:t>
            </a:r>
            <a:endParaRPr lang="zh-TW" altLang="en-US" sz="2400" dirty="0"/>
          </a:p>
        </p:txBody>
      </p:sp>
      <p:pic>
        <p:nvPicPr>
          <p:cNvPr id="15" name="Picture 2">
            <a:extLst>
              <a:ext uri="{FF2B5EF4-FFF2-40B4-BE49-F238E27FC236}">
                <a16:creationId xmlns:a16="http://schemas.microsoft.com/office/drawing/2014/main" id="{23724879-3081-D7E5-5971-CC8A20C18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8221" y="305108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A7AF7787-855F-A423-A04F-76B680056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783" y="3051080"/>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線單箭頭接點 17">
            <a:extLst>
              <a:ext uri="{FF2B5EF4-FFF2-40B4-BE49-F238E27FC236}">
                <a16:creationId xmlns:a16="http://schemas.microsoft.com/office/drawing/2014/main" id="{390E3AE7-4BF5-F777-F457-842D2669E4D6}"/>
              </a:ext>
            </a:extLst>
          </p:cNvPr>
          <p:cNvCxnSpPr/>
          <p:nvPr/>
        </p:nvCxnSpPr>
        <p:spPr>
          <a:xfrm>
            <a:off x="5001208" y="3660680"/>
            <a:ext cx="21460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CFCD21F7-87E0-7145-254E-CCBBDD14627F}"/>
              </a:ext>
            </a:extLst>
          </p:cNvPr>
          <p:cNvCxnSpPr>
            <a:cxnSpLocks/>
          </p:cNvCxnSpPr>
          <p:nvPr/>
        </p:nvCxnSpPr>
        <p:spPr>
          <a:xfrm>
            <a:off x="2593910" y="3661700"/>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FB632528-A47E-A233-4962-0BB32271306B}"/>
              </a:ext>
            </a:extLst>
          </p:cNvPr>
          <p:cNvCxnSpPr>
            <a:cxnSpLocks/>
          </p:cNvCxnSpPr>
          <p:nvPr/>
        </p:nvCxnSpPr>
        <p:spPr>
          <a:xfrm>
            <a:off x="8699240" y="3660680"/>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AD90CD96-AC31-0C65-459D-A86ED1B7595D}"/>
              </a:ext>
            </a:extLst>
          </p:cNvPr>
          <p:cNvSpPr txBox="1"/>
          <p:nvPr/>
        </p:nvSpPr>
        <p:spPr>
          <a:xfrm>
            <a:off x="5080586" y="3825504"/>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22" name="文字方塊 21">
            <a:extLst>
              <a:ext uri="{FF2B5EF4-FFF2-40B4-BE49-F238E27FC236}">
                <a16:creationId xmlns:a16="http://schemas.microsoft.com/office/drawing/2014/main" id="{A903A205-0C2B-88FC-0119-CA3374D112EE}"/>
              </a:ext>
            </a:extLst>
          </p:cNvPr>
          <p:cNvSpPr txBox="1"/>
          <p:nvPr/>
        </p:nvSpPr>
        <p:spPr>
          <a:xfrm>
            <a:off x="1301747" y="3429847"/>
            <a:ext cx="1219200" cy="461665"/>
          </a:xfrm>
          <a:prstGeom prst="rect">
            <a:avLst/>
          </a:prstGeom>
          <a:noFill/>
        </p:spPr>
        <p:txBody>
          <a:bodyPr wrap="square" rtlCol="0">
            <a:spAutoFit/>
          </a:bodyPr>
          <a:lstStyle/>
          <a:p>
            <a:pPr algn="r"/>
            <a:r>
              <a:rPr lang="en-US" altLang="zh-TW" sz="2400" dirty="0"/>
              <a:t>Input 2</a:t>
            </a:r>
            <a:endParaRPr lang="zh-TW" altLang="en-US" sz="2400" dirty="0"/>
          </a:p>
        </p:txBody>
      </p:sp>
      <p:sp>
        <p:nvSpPr>
          <p:cNvPr id="23" name="文字方塊 22">
            <a:extLst>
              <a:ext uri="{FF2B5EF4-FFF2-40B4-BE49-F238E27FC236}">
                <a16:creationId xmlns:a16="http://schemas.microsoft.com/office/drawing/2014/main" id="{69CDE05E-997B-DE3B-C489-516FB7AD3306}"/>
              </a:ext>
            </a:extLst>
          </p:cNvPr>
          <p:cNvSpPr txBox="1"/>
          <p:nvPr/>
        </p:nvSpPr>
        <p:spPr>
          <a:xfrm>
            <a:off x="9649280" y="3429847"/>
            <a:ext cx="1381378" cy="461665"/>
          </a:xfrm>
          <a:prstGeom prst="rect">
            <a:avLst/>
          </a:prstGeom>
          <a:noFill/>
        </p:spPr>
        <p:txBody>
          <a:bodyPr wrap="square" rtlCol="0">
            <a:spAutoFit/>
          </a:bodyPr>
          <a:lstStyle/>
          <a:p>
            <a:r>
              <a:rPr lang="en-US" altLang="zh-TW" sz="2400" dirty="0"/>
              <a:t>Output 2</a:t>
            </a:r>
            <a:endParaRPr lang="zh-TW" altLang="en-US" sz="2400" dirty="0"/>
          </a:p>
        </p:txBody>
      </p:sp>
      <p:pic>
        <p:nvPicPr>
          <p:cNvPr id="26" name="Picture 2">
            <a:extLst>
              <a:ext uri="{FF2B5EF4-FFF2-40B4-BE49-F238E27FC236}">
                <a16:creationId xmlns:a16="http://schemas.microsoft.com/office/drawing/2014/main" id="{10026948-0268-804E-5321-9EE504EAA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8221" y="492099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8D3529CE-0D8C-BD9A-2DCF-3BF5F60E1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783" y="4920993"/>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線單箭頭接點 28">
            <a:extLst>
              <a:ext uri="{FF2B5EF4-FFF2-40B4-BE49-F238E27FC236}">
                <a16:creationId xmlns:a16="http://schemas.microsoft.com/office/drawing/2014/main" id="{792BE78E-E23B-CB7D-FB48-B6910A10D96E}"/>
              </a:ext>
            </a:extLst>
          </p:cNvPr>
          <p:cNvCxnSpPr/>
          <p:nvPr/>
        </p:nvCxnSpPr>
        <p:spPr>
          <a:xfrm>
            <a:off x="5001208" y="5530593"/>
            <a:ext cx="21460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CD73CD2B-619D-4724-2CF0-34D9D2616B41}"/>
              </a:ext>
            </a:extLst>
          </p:cNvPr>
          <p:cNvCxnSpPr>
            <a:cxnSpLocks/>
          </p:cNvCxnSpPr>
          <p:nvPr/>
        </p:nvCxnSpPr>
        <p:spPr>
          <a:xfrm>
            <a:off x="2593910" y="5531613"/>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89FBCEE1-CF70-169D-CC6A-2881A76B11FE}"/>
              </a:ext>
            </a:extLst>
          </p:cNvPr>
          <p:cNvCxnSpPr>
            <a:cxnSpLocks/>
          </p:cNvCxnSpPr>
          <p:nvPr/>
        </p:nvCxnSpPr>
        <p:spPr>
          <a:xfrm>
            <a:off x="8699240" y="5530593"/>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C186E93C-A700-07E6-8A04-7644C7A8CB92}"/>
              </a:ext>
            </a:extLst>
          </p:cNvPr>
          <p:cNvSpPr txBox="1"/>
          <p:nvPr/>
        </p:nvSpPr>
        <p:spPr>
          <a:xfrm>
            <a:off x="5080586" y="5695417"/>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33" name="文字方塊 32">
            <a:extLst>
              <a:ext uri="{FF2B5EF4-FFF2-40B4-BE49-F238E27FC236}">
                <a16:creationId xmlns:a16="http://schemas.microsoft.com/office/drawing/2014/main" id="{205A3C46-E733-3C53-1367-2C09A22EFD60}"/>
              </a:ext>
            </a:extLst>
          </p:cNvPr>
          <p:cNvSpPr txBox="1"/>
          <p:nvPr/>
        </p:nvSpPr>
        <p:spPr>
          <a:xfrm>
            <a:off x="1301747" y="5299760"/>
            <a:ext cx="1219200" cy="461665"/>
          </a:xfrm>
          <a:prstGeom prst="rect">
            <a:avLst/>
          </a:prstGeom>
          <a:noFill/>
        </p:spPr>
        <p:txBody>
          <a:bodyPr wrap="square" rtlCol="0">
            <a:spAutoFit/>
          </a:bodyPr>
          <a:lstStyle/>
          <a:p>
            <a:pPr algn="r"/>
            <a:r>
              <a:rPr lang="en-US" altLang="zh-TW" sz="2400" dirty="0"/>
              <a:t>Input 3</a:t>
            </a:r>
            <a:endParaRPr lang="zh-TW" altLang="en-US" sz="2400" dirty="0"/>
          </a:p>
        </p:txBody>
      </p:sp>
      <p:sp>
        <p:nvSpPr>
          <p:cNvPr id="34" name="文字方塊 33">
            <a:extLst>
              <a:ext uri="{FF2B5EF4-FFF2-40B4-BE49-F238E27FC236}">
                <a16:creationId xmlns:a16="http://schemas.microsoft.com/office/drawing/2014/main" id="{64BBA0E0-E631-319A-1892-CCF80A272D95}"/>
              </a:ext>
            </a:extLst>
          </p:cNvPr>
          <p:cNvSpPr txBox="1"/>
          <p:nvPr/>
        </p:nvSpPr>
        <p:spPr>
          <a:xfrm>
            <a:off x="9649279" y="5299760"/>
            <a:ext cx="1381377" cy="461665"/>
          </a:xfrm>
          <a:prstGeom prst="rect">
            <a:avLst/>
          </a:prstGeom>
          <a:noFill/>
        </p:spPr>
        <p:txBody>
          <a:bodyPr wrap="square" rtlCol="0">
            <a:spAutoFit/>
          </a:bodyPr>
          <a:lstStyle/>
          <a:p>
            <a:r>
              <a:rPr lang="en-US" altLang="zh-TW" sz="2400" dirty="0"/>
              <a:t>Output 3</a:t>
            </a:r>
            <a:endParaRPr lang="zh-TW" altLang="en-US" sz="2400" dirty="0"/>
          </a:p>
        </p:txBody>
      </p:sp>
      <p:sp>
        <p:nvSpPr>
          <p:cNvPr id="38" name="文字方塊 37">
            <a:extLst>
              <a:ext uri="{FF2B5EF4-FFF2-40B4-BE49-F238E27FC236}">
                <a16:creationId xmlns:a16="http://schemas.microsoft.com/office/drawing/2014/main" id="{18AF3C20-884C-3B38-01BC-01DDD4313197}"/>
              </a:ext>
            </a:extLst>
          </p:cNvPr>
          <p:cNvSpPr txBox="1"/>
          <p:nvPr/>
        </p:nvSpPr>
        <p:spPr>
          <a:xfrm>
            <a:off x="312694" y="176336"/>
            <a:ext cx="6098874" cy="584775"/>
          </a:xfrm>
          <a:prstGeom prst="rect">
            <a:avLst/>
          </a:prstGeom>
          <a:noFill/>
        </p:spPr>
        <p:txBody>
          <a:bodyPr wrap="square">
            <a:spAutoFit/>
          </a:bodyPr>
          <a:lstStyle/>
          <a:p>
            <a:r>
              <a:rPr lang="en-US" altLang="zh-TW" sz="3200" b="1" u="sng" dirty="0"/>
              <a:t>Standard Test-Time Training (TTT) </a:t>
            </a:r>
            <a:endParaRPr lang="zh-TW" altLang="en-US" sz="3200" b="1" u="sng" dirty="0"/>
          </a:p>
        </p:txBody>
      </p:sp>
      <p:pic>
        <p:nvPicPr>
          <p:cNvPr id="39" name="Picture 4">
            <a:extLst>
              <a:ext uri="{FF2B5EF4-FFF2-40B4-BE49-F238E27FC236}">
                <a16:creationId xmlns:a16="http://schemas.microsoft.com/office/drawing/2014/main" id="{B44B1D14-CF3F-252B-D0D7-62911EB8F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0382" y="3433820"/>
            <a:ext cx="783860" cy="7838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FF8C75A-A187-C8E4-FAF1-6903D5A51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088" y="5437168"/>
            <a:ext cx="835089" cy="835089"/>
          </a:xfrm>
          <a:prstGeom prst="rect">
            <a:avLst/>
          </a:prstGeom>
          <a:noFill/>
          <a:extLst>
            <a:ext uri="{909E8E84-426E-40DD-AFC4-6F175D3DCCD1}">
              <a14:hiddenFill xmlns:a14="http://schemas.microsoft.com/office/drawing/2010/main">
                <a:solidFill>
                  <a:srgbClr val="FFFFFF"/>
                </a:solidFill>
              </a14:hiddenFill>
            </a:ext>
          </a:extLst>
        </p:spPr>
      </p:pic>
      <p:sp>
        <p:nvSpPr>
          <p:cNvPr id="40" name="文字方塊 39">
            <a:extLst>
              <a:ext uri="{FF2B5EF4-FFF2-40B4-BE49-F238E27FC236}">
                <a16:creationId xmlns:a16="http://schemas.microsoft.com/office/drawing/2014/main" id="{0E433E8F-01CA-6544-3ED3-B58A40B4DBAF}"/>
              </a:ext>
            </a:extLst>
          </p:cNvPr>
          <p:cNvSpPr txBox="1"/>
          <p:nvPr/>
        </p:nvSpPr>
        <p:spPr>
          <a:xfrm>
            <a:off x="9375098" y="259661"/>
            <a:ext cx="3311116" cy="954107"/>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缺點：</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學習無法累積</a:t>
            </a:r>
          </a:p>
        </p:txBody>
      </p:sp>
    </p:spTree>
    <p:extLst>
      <p:ext uri="{BB962C8B-B14F-4D97-AF65-F5344CB8AC3E}">
        <p14:creationId xmlns:p14="http://schemas.microsoft.com/office/powerpoint/2010/main" val="16687941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05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1" grpId="0"/>
      <p:bldP spid="22" grpId="0"/>
      <p:bldP spid="23" grpId="0"/>
      <p:bldP spid="32" grpId="0"/>
      <p:bldP spid="33" grpId="0"/>
      <p:bldP spid="34" grpId="0"/>
      <p:bldP spid="4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AF006-FA9E-5CA2-88DE-5A399EA2588B}"/>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071812E7-E8EF-6EBF-3562-D5D246490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8221" y="1128566"/>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0EDD366-D69A-5452-FC12-FF908B637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135" y="749662"/>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819D357-AE0A-99A1-9867-426D38E06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783" y="1128566"/>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單箭頭接點 6">
            <a:extLst>
              <a:ext uri="{FF2B5EF4-FFF2-40B4-BE49-F238E27FC236}">
                <a16:creationId xmlns:a16="http://schemas.microsoft.com/office/drawing/2014/main" id="{5314D7C7-4AEC-022F-0942-2B29F7CEC24F}"/>
              </a:ext>
            </a:extLst>
          </p:cNvPr>
          <p:cNvCxnSpPr/>
          <p:nvPr/>
        </p:nvCxnSpPr>
        <p:spPr>
          <a:xfrm>
            <a:off x="5001208" y="1738166"/>
            <a:ext cx="21460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2CFE75D6-E36A-4ABF-56C2-B17BAF93AC0B}"/>
              </a:ext>
            </a:extLst>
          </p:cNvPr>
          <p:cNvCxnSpPr>
            <a:cxnSpLocks/>
          </p:cNvCxnSpPr>
          <p:nvPr/>
        </p:nvCxnSpPr>
        <p:spPr>
          <a:xfrm>
            <a:off x="2593910" y="1739186"/>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321506D3-0578-0EF2-D959-93B671CC9043}"/>
              </a:ext>
            </a:extLst>
          </p:cNvPr>
          <p:cNvCxnSpPr>
            <a:cxnSpLocks/>
          </p:cNvCxnSpPr>
          <p:nvPr/>
        </p:nvCxnSpPr>
        <p:spPr>
          <a:xfrm>
            <a:off x="8699240" y="1738166"/>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A1EF3CBB-9807-D9A4-D197-D87900B6CA62}"/>
              </a:ext>
            </a:extLst>
          </p:cNvPr>
          <p:cNvSpPr txBox="1"/>
          <p:nvPr/>
        </p:nvSpPr>
        <p:spPr>
          <a:xfrm>
            <a:off x="5080586" y="1902990"/>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11" name="文字方塊 10">
            <a:extLst>
              <a:ext uri="{FF2B5EF4-FFF2-40B4-BE49-F238E27FC236}">
                <a16:creationId xmlns:a16="http://schemas.microsoft.com/office/drawing/2014/main" id="{D3B065C7-5A1D-FB55-70CF-B6FAC99747C3}"/>
              </a:ext>
            </a:extLst>
          </p:cNvPr>
          <p:cNvSpPr txBox="1"/>
          <p:nvPr/>
        </p:nvSpPr>
        <p:spPr>
          <a:xfrm>
            <a:off x="1301747" y="1507333"/>
            <a:ext cx="1219200" cy="461665"/>
          </a:xfrm>
          <a:prstGeom prst="rect">
            <a:avLst/>
          </a:prstGeom>
          <a:noFill/>
        </p:spPr>
        <p:txBody>
          <a:bodyPr wrap="square" rtlCol="0">
            <a:spAutoFit/>
          </a:bodyPr>
          <a:lstStyle/>
          <a:p>
            <a:pPr algn="r"/>
            <a:r>
              <a:rPr lang="en-US" altLang="zh-TW" sz="2400" dirty="0"/>
              <a:t>Input 1</a:t>
            </a:r>
            <a:endParaRPr lang="zh-TW" altLang="en-US" sz="2400" dirty="0"/>
          </a:p>
        </p:txBody>
      </p:sp>
      <p:sp>
        <p:nvSpPr>
          <p:cNvPr id="12" name="文字方塊 11">
            <a:extLst>
              <a:ext uri="{FF2B5EF4-FFF2-40B4-BE49-F238E27FC236}">
                <a16:creationId xmlns:a16="http://schemas.microsoft.com/office/drawing/2014/main" id="{8B5007DE-E04C-74EA-E283-FFC0B33388D3}"/>
              </a:ext>
            </a:extLst>
          </p:cNvPr>
          <p:cNvSpPr txBox="1"/>
          <p:nvPr/>
        </p:nvSpPr>
        <p:spPr>
          <a:xfrm>
            <a:off x="9649279" y="1507333"/>
            <a:ext cx="1381379" cy="461665"/>
          </a:xfrm>
          <a:prstGeom prst="rect">
            <a:avLst/>
          </a:prstGeom>
          <a:noFill/>
        </p:spPr>
        <p:txBody>
          <a:bodyPr wrap="square" rtlCol="0">
            <a:spAutoFit/>
          </a:bodyPr>
          <a:lstStyle/>
          <a:p>
            <a:r>
              <a:rPr lang="en-US" altLang="zh-TW" sz="2400" dirty="0"/>
              <a:t>Output 1</a:t>
            </a:r>
            <a:endParaRPr lang="zh-TW" altLang="en-US" sz="2400" dirty="0"/>
          </a:p>
        </p:txBody>
      </p:sp>
      <p:pic>
        <p:nvPicPr>
          <p:cNvPr id="15" name="Picture 2">
            <a:extLst>
              <a:ext uri="{FF2B5EF4-FFF2-40B4-BE49-F238E27FC236}">
                <a16:creationId xmlns:a16="http://schemas.microsoft.com/office/drawing/2014/main" id="{88FB80D0-456A-0471-D742-1A21B8B89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8221" y="3051080"/>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線單箭頭接點 17">
            <a:extLst>
              <a:ext uri="{FF2B5EF4-FFF2-40B4-BE49-F238E27FC236}">
                <a16:creationId xmlns:a16="http://schemas.microsoft.com/office/drawing/2014/main" id="{F1AE0FE5-F9FD-A6B6-7E93-90D2A2BEE2C2}"/>
              </a:ext>
            </a:extLst>
          </p:cNvPr>
          <p:cNvCxnSpPr/>
          <p:nvPr/>
        </p:nvCxnSpPr>
        <p:spPr>
          <a:xfrm>
            <a:off x="5001208" y="3660680"/>
            <a:ext cx="21460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BD1C84C6-C187-A7BB-944F-89977F04621C}"/>
              </a:ext>
            </a:extLst>
          </p:cNvPr>
          <p:cNvCxnSpPr>
            <a:cxnSpLocks/>
          </p:cNvCxnSpPr>
          <p:nvPr/>
        </p:nvCxnSpPr>
        <p:spPr>
          <a:xfrm>
            <a:off x="2593910" y="3661700"/>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BE3E8D7B-9B66-FC07-A4D0-8677B1EAA6C7}"/>
              </a:ext>
            </a:extLst>
          </p:cNvPr>
          <p:cNvCxnSpPr>
            <a:cxnSpLocks/>
          </p:cNvCxnSpPr>
          <p:nvPr/>
        </p:nvCxnSpPr>
        <p:spPr>
          <a:xfrm>
            <a:off x="8699240" y="3660680"/>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D330717C-77F2-DDE6-3FFC-DAC5A431E603}"/>
              </a:ext>
            </a:extLst>
          </p:cNvPr>
          <p:cNvSpPr txBox="1"/>
          <p:nvPr/>
        </p:nvSpPr>
        <p:spPr>
          <a:xfrm>
            <a:off x="5080586" y="3825504"/>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22" name="文字方塊 21">
            <a:extLst>
              <a:ext uri="{FF2B5EF4-FFF2-40B4-BE49-F238E27FC236}">
                <a16:creationId xmlns:a16="http://schemas.microsoft.com/office/drawing/2014/main" id="{3D1E7F6C-FD67-4110-97DE-C82B5C770C17}"/>
              </a:ext>
            </a:extLst>
          </p:cNvPr>
          <p:cNvSpPr txBox="1"/>
          <p:nvPr/>
        </p:nvSpPr>
        <p:spPr>
          <a:xfrm>
            <a:off x="1301747" y="3429847"/>
            <a:ext cx="1219200" cy="461665"/>
          </a:xfrm>
          <a:prstGeom prst="rect">
            <a:avLst/>
          </a:prstGeom>
          <a:noFill/>
        </p:spPr>
        <p:txBody>
          <a:bodyPr wrap="square" rtlCol="0">
            <a:spAutoFit/>
          </a:bodyPr>
          <a:lstStyle/>
          <a:p>
            <a:pPr algn="r"/>
            <a:r>
              <a:rPr lang="en-US" altLang="zh-TW" sz="2400" dirty="0"/>
              <a:t>Input 2</a:t>
            </a:r>
            <a:endParaRPr lang="zh-TW" altLang="en-US" sz="2400" dirty="0"/>
          </a:p>
        </p:txBody>
      </p:sp>
      <p:sp>
        <p:nvSpPr>
          <p:cNvPr id="23" name="文字方塊 22">
            <a:extLst>
              <a:ext uri="{FF2B5EF4-FFF2-40B4-BE49-F238E27FC236}">
                <a16:creationId xmlns:a16="http://schemas.microsoft.com/office/drawing/2014/main" id="{06915CF5-EED4-1FFC-E65F-9AB10923DE86}"/>
              </a:ext>
            </a:extLst>
          </p:cNvPr>
          <p:cNvSpPr txBox="1"/>
          <p:nvPr/>
        </p:nvSpPr>
        <p:spPr>
          <a:xfrm>
            <a:off x="9649280" y="3429847"/>
            <a:ext cx="1381378" cy="461665"/>
          </a:xfrm>
          <a:prstGeom prst="rect">
            <a:avLst/>
          </a:prstGeom>
          <a:noFill/>
        </p:spPr>
        <p:txBody>
          <a:bodyPr wrap="square" rtlCol="0">
            <a:spAutoFit/>
          </a:bodyPr>
          <a:lstStyle/>
          <a:p>
            <a:r>
              <a:rPr lang="en-US" altLang="zh-TW" sz="2400" dirty="0"/>
              <a:t>Output 2</a:t>
            </a:r>
            <a:endParaRPr lang="zh-TW" altLang="en-US" sz="2400" dirty="0"/>
          </a:p>
        </p:txBody>
      </p:sp>
      <p:pic>
        <p:nvPicPr>
          <p:cNvPr id="26" name="Picture 2">
            <a:extLst>
              <a:ext uri="{FF2B5EF4-FFF2-40B4-BE49-F238E27FC236}">
                <a16:creationId xmlns:a16="http://schemas.microsoft.com/office/drawing/2014/main" id="{2882B181-C67A-800C-7AB5-286DAACB8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8221" y="492099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E3289592-D530-CED2-49D7-43F8F531E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783" y="4920993"/>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線單箭頭接點 28">
            <a:extLst>
              <a:ext uri="{FF2B5EF4-FFF2-40B4-BE49-F238E27FC236}">
                <a16:creationId xmlns:a16="http://schemas.microsoft.com/office/drawing/2014/main" id="{D7495A9F-B9CE-F03C-C371-67FB3B3B0850}"/>
              </a:ext>
            </a:extLst>
          </p:cNvPr>
          <p:cNvCxnSpPr/>
          <p:nvPr/>
        </p:nvCxnSpPr>
        <p:spPr>
          <a:xfrm>
            <a:off x="5001208" y="5530593"/>
            <a:ext cx="21460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BFE53F23-031A-804D-9170-23A18D57A7AE}"/>
              </a:ext>
            </a:extLst>
          </p:cNvPr>
          <p:cNvCxnSpPr>
            <a:cxnSpLocks/>
          </p:cNvCxnSpPr>
          <p:nvPr/>
        </p:nvCxnSpPr>
        <p:spPr>
          <a:xfrm>
            <a:off x="2593910" y="5531613"/>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761A6AF3-8834-7539-DBF3-37C805D00E2B}"/>
              </a:ext>
            </a:extLst>
          </p:cNvPr>
          <p:cNvCxnSpPr>
            <a:cxnSpLocks/>
          </p:cNvCxnSpPr>
          <p:nvPr/>
        </p:nvCxnSpPr>
        <p:spPr>
          <a:xfrm>
            <a:off x="8699240" y="5530593"/>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0B3EC247-C86C-5CF2-237B-C66D1A5C825E}"/>
              </a:ext>
            </a:extLst>
          </p:cNvPr>
          <p:cNvSpPr txBox="1"/>
          <p:nvPr/>
        </p:nvSpPr>
        <p:spPr>
          <a:xfrm>
            <a:off x="5080586" y="5695417"/>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33" name="文字方塊 32">
            <a:extLst>
              <a:ext uri="{FF2B5EF4-FFF2-40B4-BE49-F238E27FC236}">
                <a16:creationId xmlns:a16="http://schemas.microsoft.com/office/drawing/2014/main" id="{E95F332F-8060-F3E6-E547-538EE16B375A}"/>
              </a:ext>
            </a:extLst>
          </p:cNvPr>
          <p:cNvSpPr txBox="1"/>
          <p:nvPr/>
        </p:nvSpPr>
        <p:spPr>
          <a:xfrm>
            <a:off x="1301747" y="5299760"/>
            <a:ext cx="1219200" cy="461665"/>
          </a:xfrm>
          <a:prstGeom prst="rect">
            <a:avLst/>
          </a:prstGeom>
          <a:noFill/>
        </p:spPr>
        <p:txBody>
          <a:bodyPr wrap="square" rtlCol="0">
            <a:spAutoFit/>
          </a:bodyPr>
          <a:lstStyle/>
          <a:p>
            <a:pPr algn="r"/>
            <a:r>
              <a:rPr lang="en-US" altLang="zh-TW" sz="2400" dirty="0"/>
              <a:t>Input 3</a:t>
            </a:r>
            <a:endParaRPr lang="zh-TW" altLang="en-US" sz="2400" dirty="0"/>
          </a:p>
        </p:txBody>
      </p:sp>
      <p:sp>
        <p:nvSpPr>
          <p:cNvPr id="34" name="文字方塊 33">
            <a:extLst>
              <a:ext uri="{FF2B5EF4-FFF2-40B4-BE49-F238E27FC236}">
                <a16:creationId xmlns:a16="http://schemas.microsoft.com/office/drawing/2014/main" id="{31FB2299-9FF9-33A1-CB6A-3382BB4D9F32}"/>
              </a:ext>
            </a:extLst>
          </p:cNvPr>
          <p:cNvSpPr txBox="1"/>
          <p:nvPr/>
        </p:nvSpPr>
        <p:spPr>
          <a:xfrm>
            <a:off x="9649279" y="5299760"/>
            <a:ext cx="1381377" cy="461665"/>
          </a:xfrm>
          <a:prstGeom prst="rect">
            <a:avLst/>
          </a:prstGeom>
          <a:noFill/>
        </p:spPr>
        <p:txBody>
          <a:bodyPr wrap="square" rtlCol="0">
            <a:spAutoFit/>
          </a:bodyPr>
          <a:lstStyle/>
          <a:p>
            <a:r>
              <a:rPr lang="en-US" altLang="zh-TW" sz="2400" dirty="0"/>
              <a:t>Output 3</a:t>
            </a:r>
            <a:endParaRPr lang="zh-TW" altLang="en-US" sz="2400" dirty="0"/>
          </a:p>
        </p:txBody>
      </p:sp>
      <p:sp>
        <p:nvSpPr>
          <p:cNvPr id="38" name="文字方塊 37">
            <a:extLst>
              <a:ext uri="{FF2B5EF4-FFF2-40B4-BE49-F238E27FC236}">
                <a16:creationId xmlns:a16="http://schemas.microsoft.com/office/drawing/2014/main" id="{7A000CF0-8802-9EAF-2B9E-3A86F949788E}"/>
              </a:ext>
            </a:extLst>
          </p:cNvPr>
          <p:cNvSpPr txBox="1"/>
          <p:nvPr/>
        </p:nvSpPr>
        <p:spPr>
          <a:xfrm>
            <a:off x="312694" y="176336"/>
            <a:ext cx="6537688" cy="584775"/>
          </a:xfrm>
          <a:prstGeom prst="rect">
            <a:avLst/>
          </a:prstGeom>
          <a:noFill/>
        </p:spPr>
        <p:txBody>
          <a:bodyPr wrap="square">
            <a:spAutoFit/>
          </a:bodyPr>
          <a:lstStyle/>
          <a:p>
            <a:r>
              <a:rPr lang="en-US" altLang="zh-TW" sz="3200" b="1" u="sng" dirty="0"/>
              <a:t>Continuous Test-Time Training (TTT) </a:t>
            </a:r>
            <a:endParaRPr lang="zh-TW" altLang="en-US" sz="3200" b="1" u="sng" dirty="0"/>
          </a:p>
        </p:txBody>
      </p:sp>
      <p:pic>
        <p:nvPicPr>
          <p:cNvPr id="39" name="Picture 4">
            <a:extLst>
              <a:ext uri="{FF2B5EF4-FFF2-40B4-BE49-F238E27FC236}">
                <a16:creationId xmlns:a16="http://schemas.microsoft.com/office/drawing/2014/main" id="{108584E8-7423-8578-DBF3-1E855EC2C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50382" y="3433820"/>
            <a:ext cx="783860" cy="7838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8B187F8-371C-4FF0-FBE3-24D8C1A93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088" y="5437168"/>
            <a:ext cx="835089" cy="8350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599DCE2-2E65-13FD-0797-0EF6C406E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783" y="3092194"/>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D74DAC-3AEF-5289-6C15-94CDE817C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697" y="2713290"/>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67BD77C0-AACB-D954-085E-9BD0A02B3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4171" y="2788614"/>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43718206-CB36-92E4-CD5C-64186E73C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149681" y="5281009"/>
            <a:ext cx="783860" cy="783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A5D7932A-C705-A7E2-9397-35B21A2C0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470" y="4635803"/>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02BAA463-F55B-4F6F-570A-AD00C446FA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41440" y="5316946"/>
            <a:ext cx="783860" cy="783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A956EA24-A4D2-440E-3745-A8527444F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29" y="4671740"/>
            <a:ext cx="703025" cy="703025"/>
          </a:xfrm>
          <a:prstGeom prst="rect">
            <a:avLst/>
          </a:prstGeom>
          <a:noFill/>
          <a:extLst>
            <a:ext uri="{909E8E84-426E-40DD-AFC4-6F175D3DCCD1}">
              <a14:hiddenFill xmlns:a14="http://schemas.microsoft.com/office/drawing/2010/main">
                <a:solidFill>
                  <a:srgbClr val="FFFFFF"/>
                </a:solidFill>
              </a14:hiddenFill>
            </a:ext>
          </a:extLst>
        </p:spPr>
      </p:pic>
      <p:sp>
        <p:nvSpPr>
          <p:cNvPr id="27" name="文字方塊 26">
            <a:extLst>
              <a:ext uri="{FF2B5EF4-FFF2-40B4-BE49-F238E27FC236}">
                <a16:creationId xmlns:a16="http://schemas.microsoft.com/office/drawing/2014/main" id="{62279BB5-8568-18F7-3B33-95BE1481C378}"/>
              </a:ext>
            </a:extLst>
          </p:cNvPr>
          <p:cNvSpPr txBox="1"/>
          <p:nvPr/>
        </p:nvSpPr>
        <p:spPr>
          <a:xfrm>
            <a:off x="8868933" y="216097"/>
            <a:ext cx="3311116" cy="954107"/>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接近一般人對於人工智慧學習的想像</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748167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32" grpId="0"/>
      <p:bldP spid="33" grpId="0"/>
      <p:bldP spid="34" grpId="0"/>
      <p:bldP spid="2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0F0698-3820-8A53-697B-25CB7D43A9F7}"/>
              </a:ext>
            </a:extLst>
          </p:cNvPr>
          <p:cNvSpPr>
            <a:spLocks noGrp="1"/>
          </p:cNvSpPr>
          <p:nvPr>
            <p:ph type="title"/>
          </p:nvPr>
        </p:nvSpPr>
        <p:spPr/>
        <p:txBody>
          <a:bodyPr/>
          <a:lstStyle/>
          <a:p>
            <a:r>
              <a:rPr lang="en-US" altLang="zh-TW" dirty="0"/>
              <a:t>Continuous TTA</a:t>
            </a:r>
            <a:endParaRPr lang="zh-TW" altLang="en-US" dirty="0"/>
          </a:p>
        </p:txBody>
      </p:sp>
      <p:sp>
        <p:nvSpPr>
          <p:cNvPr id="25" name="文字方塊 24">
            <a:extLst>
              <a:ext uri="{FF2B5EF4-FFF2-40B4-BE49-F238E27FC236}">
                <a16:creationId xmlns:a16="http://schemas.microsoft.com/office/drawing/2014/main" id="{E3ECCA8A-965F-C4A6-8446-0193043B6D57}"/>
              </a:ext>
            </a:extLst>
          </p:cNvPr>
          <p:cNvSpPr txBox="1"/>
          <p:nvPr/>
        </p:nvSpPr>
        <p:spPr>
          <a:xfrm>
            <a:off x="867226" y="1235610"/>
            <a:ext cx="341329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https://arxiv.org/abs/2406.11064</a:t>
            </a:r>
          </a:p>
        </p:txBody>
      </p:sp>
      <p:sp>
        <p:nvSpPr>
          <p:cNvPr id="7" name="文字方塊 6">
            <a:extLst>
              <a:ext uri="{FF2B5EF4-FFF2-40B4-BE49-F238E27FC236}">
                <a16:creationId xmlns:a16="http://schemas.microsoft.com/office/drawing/2014/main" id="{86A03B9F-DCEB-32E0-59B2-29C683BE8A9E}"/>
              </a:ext>
            </a:extLst>
          </p:cNvPr>
          <p:cNvSpPr txBox="1"/>
          <p:nvPr/>
        </p:nvSpPr>
        <p:spPr>
          <a:xfrm rot="16200000">
            <a:off x="1235565" y="3630309"/>
            <a:ext cx="11239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WER</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9" name="圖片 8" descr="一張含有 文字, 螢幕擷取畫面, 繪圖, 行 的圖片&#10;&#10;自動產生的描述">
            <a:extLst>
              <a:ext uri="{FF2B5EF4-FFF2-40B4-BE49-F238E27FC236}">
                <a16:creationId xmlns:a16="http://schemas.microsoft.com/office/drawing/2014/main" id="{F5303129-2BE6-10DD-76D5-B809E60AB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372" y="1704776"/>
            <a:ext cx="8686800" cy="4312732"/>
          </a:xfrm>
          <a:prstGeom prst="rect">
            <a:avLst/>
          </a:prstGeom>
        </p:spPr>
      </p:pic>
      <p:sp>
        <p:nvSpPr>
          <p:cNvPr id="3" name="文字方塊 2">
            <a:extLst>
              <a:ext uri="{FF2B5EF4-FFF2-40B4-BE49-F238E27FC236}">
                <a16:creationId xmlns:a16="http://schemas.microsoft.com/office/drawing/2014/main" id="{04A70C63-0832-CD49-545A-90EED8C3841C}"/>
              </a:ext>
            </a:extLst>
          </p:cNvPr>
          <p:cNvSpPr txBox="1"/>
          <p:nvPr/>
        </p:nvSpPr>
        <p:spPr>
          <a:xfrm>
            <a:off x="4309553" y="6234796"/>
            <a:ext cx="34132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different domains </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 name="右大括弧 3">
            <a:extLst>
              <a:ext uri="{FF2B5EF4-FFF2-40B4-BE49-F238E27FC236}">
                <a16:creationId xmlns:a16="http://schemas.microsoft.com/office/drawing/2014/main" id="{588A6779-AA54-C5FA-6F2A-D4086416B025}"/>
              </a:ext>
            </a:extLst>
          </p:cNvPr>
          <p:cNvSpPr/>
          <p:nvPr/>
        </p:nvSpPr>
        <p:spPr>
          <a:xfrm rot="5400000">
            <a:off x="5860740" y="2658073"/>
            <a:ext cx="388280" cy="6962009"/>
          </a:xfrm>
          <a:prstGeom prst="rightBrace">
            <a:avLst>
              <a:gd name="adj1" fmla="val 132255"/>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文字方塊 7">
            <a:extLst>
              <a:ext uri="{FF2B5EF4-FFF2-40B4-BE49-F238E27FC236}">
                <a16:creationId xmlns:a16="http://schemas.microsoft.com/office/drawing/2014/main" id="{DE5674D3-4C8C-0AF9-DE20-66F51A69DC85}"/>
              </a:ext>
            </a:extLst>
          </p:cNvPr>
          <p:cNvSpPr txBox="1"/>
          <p:nvPr/>
        </p:nvSpPr>
        <p:spPr>
          <a:xfrm>
            <a:off x="7665735" y="589736"/>
            <a:ext cx="3659039" cy="738664"/>
          </a:xfrm>
          <a:prstGeom prst="rect">
            <a:avLst/>
          </a:prstGeom>
          <a:noFill/>
        </p:spPr>
        <p:txBody>
          <a:bodyPr wrap="square">
            <a:spAutoFit/>
          </a:bodyPr>
          <a:lstStyle/>
          <a:p>
            <a:r>
              <a:rPr lang="en-US" altLang="zh-TW" sz="2400" dirty="0"/>
              <a:t>This situation is typical. </a:t>
            </a:r>
          </a:p>
          <a:p>
            <a:r>
              <a:rPr lang="zh-TW" altLang="en-US" dirty="0"/>
              <a:t>https://arxiv.org/abs/2306.05401</a:t>
            </a:r>
          </a:p>
        </p:txBody>
      </p:sp>
    </p:spTree>
    <p:extLst>
      <p:ext uri="{BB962C8B-B14F-4D97-AF65-F5344CB8AC3E}">
        <p14:creationId xmlns:p14="http://schemas.microsoft.com/office/powerpoint/2010/main" val="7438841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E6DFD-1EA0-8F6B-1275-89A89D989E62}"/>
            </a:ext>
          </a:extLst>
        </p:cNvPr>
        <p:cNvGrpSpPr/>
        <p:nvPr/>
      </p:nvGrpSpPr>
      <p:grpSpPr>
        <a:xfrm>
          <a:off x="0" y="0"/>
          <a:ext cx="0" cy="0"/>
          <a:chOff x="0" y="0"/>
          <a:chExt cx="0" cy="0"/>
        </a:xfrm>
      </p:grpSpPr>
      <p:pic>
        <p:nvPicPr>
          <p:cNvPr id="43" name="圖片 42" descr="一張含有 被遺棄的 的圖片&#10;&#10;AI 產生的內容可能不正確。">
            <a:extLst>
              <a:ext uri="{FF2B5EF4-FFF2-40B4-BE49-F238E27FC236}">
                <a16:creationId xmlns:a16="http://schemas.microsoft.com/office/drawing/2014/main" id="{87AC5513-0A9B-8825-EAA9-9BAEF16ED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8658" y="3659611"/>
            <a:ext cx="1219201" cy="1219201"/>
          </a:xfrm>
          <a:prstGeom prst="rect">
            <a:avLst/>
          </a:prstGeom>
        </p:spPr>
      </p:pic>
      <p:sp>
        <p:nvSpPr>
          <p:cNvPr id="35" name="文字方塊 34">
            <a:extLst>
              <a:ext uri="{FF2B5EF4-FFF2-40B4-BE49-F238E27FC236}">
                <a16:creationId xmlns:a16="http://schemas.microsoft.com/office/drawing/2014/main" id="{242A6BAF-0438-7009-16F8-A8FEAC24D015}"/>
              </a:ext>
            </a:extLst>
          </p:cNvPr>
          <p:cNvSpPr txBox="1"/>
          <p:nvPr/>
        </p:nvSpPr>
        <p:spPr>
          <a:xfrm>
            <a:off x="4417028" y="3199261"/>
            <a:ext cx="3301190" cy="830997"/>
          </a:xfrm>
          <a:prstGeom prst="rect">
            <a:avLst/>
          </a:prstGeom>
          <a:noFill/>
        </p:spPr>
        <p:txBody>
          <a:bodyPr wrap="square" rtlCol="0">
            <a:spAutoFit/>
          </a:bodyPr>
          <a:lstStyle/>
          <a:p>
            <a:pPr algn="ctr"/>
            <a:r>
              <a:rPr lang="en-US" altLang="zh-TW" sz="2400" dirty="0"/>
              <a:t>Catastrophic </a:t>
            </a:r>
          </a:p>
          <a:p>
            <a:pPr algn="ctr"/>
            <a:r>
              <a:rPr lang="en-US" altLang="zh-TW" sz="2400" dirty="0"/>
              <a:t>Forgetting</a:t>
            </a:r>
            <a:endParaRPr lang="zh-TW" altLang="en-US" sz="2400" dirty="0"/>
          </a:p>
        </p:txBody>
      </p:sp>
      <p:pic>
        <p:nvPicPr>
          <p:cNvPr id="37" name="圖片 36" descr="一張含有 儀表 的圖片&#10;&#10;AI 產生的內容可能不正確。">
            <a:extLst>
              <a:ext uri="{FF2B5EF4-FFF2-40B4-BE49-F238E27FC236}">
                <a16:creationId xmlns:a16="http://schemas.microsoft.com/office/drawing/2014/main" id="{1170BF88-3A23-A994-8171-D36C9D63C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659" y="1609468"/>
            <a:ext cx="1219201" cy="1219201"/>
          </a:xfrm>
          <a:prstGeom prst="rect">
            <a:avLst/>
          </a:prstGeom>
        </p:spPr>
      </p:pic>
      <p:pic>
        <p:nvPicPr>
          <p:cNvPr id="5" name="Picture 2">
            <a:extLst>
              <a:ext uri="{FF2B5EF4-FFF2-40B4-BE49-F238E27FC236}">
                <a16:creationId xmlns:a16="http://schemas.microsoft.com/office/drawing/2014/main" id="{13522812-9E2B-6A3C-D171-81B813F9C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1068" y="1253578"/>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FF373B4-2910-F85C-9B1E-850FCFEEFB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716" y="1632482"/>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單箭頭接點 6">
            <a:extLst>
              <a:ext uri="{FF2B5EF4-FFF2-40B4-BE49-F238E27FC236}">
                <a16:creationId xmlns:a16="http://schemas.microsoft.com/office/drawing/2014/main" id="{1C7B7D15-E6FC-2800-C833-57A2F89A153D}"/>
              </a:ext>
            </a:extLst>
          </p:cNvPr>
          <p:cNvCxnSpPr/>
          <p:nvPr/>
        </p:nvCxnSpPr>
        <p:spPr>
          <a:xfrm>
            <a:off x="5017141" y="2242082"/>
            <a:ext cx="21460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33A3B281-C25B-92EC-7A28-13DD614CA7E8}"/>
              </a:ext>
            </a:extLst>
          </p:cNvPr>
          <p:cNvCxnSpPr>
            <a:cxnSpLocks/>
          </p:cNvCxnSpPr>
          <p:nvPr/>
        </p:nvCxnSpPr>
        <p:spPr>
          <a:xfrm>
            <a:off x="2609843" y="2243102"/>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C97D9E17-F110-626A-1FD1-87B60B05A669}"/>
              </a:ext>
            </a:extLst>
          </p:cNvPr>
          <p:cNvCxnSpPr>
            <a:cxnSpLocks/>
          </p:cNvCxnSpPr>
          <p:nvPr/>
        </p:nvCxnSpPr>
        <p:spPr>
          <a:xfrm>
            <a:off x="8715173" y="2242082"/>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DD98048A-32A3-197F-9477-F1F640D666A5}"/>
              </a:ext>
            </a:extLst>
          </p:cNvPr>
          <p:cNvSpPr txBox="1"/>
          <p:nvPr/>
        </p:nvSpPr>
        <p:spPr>
          <a:xfrm>
            <a:off x="5096519" y="2406906"/>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11" name="文字方塊 10">
            <a:extLst>
              <a:ext uri="{FF2B5EF4-FFF2-40B4-BE49-F238E27FC236}">
                <a16:creationId xmlns:a16="http://schemas.microsoft.com/office/drawing/2014/main" id="{25AD7D98-7772-F288-5A3A-519C6B6A4C28}"/>
              </a:ext>
            </a:extLst>
          </p:cNvPr>
          <p:cNvSpPr txBox="1"/>
          <p:nvPr/>
        </p:nvSpPr>
        <p:spPr>
          <a:xfrm>
            <a:off x="1317680" y="2011249"/>
            <a:ext cx="1219200" cy="461665"/>
          </a:xfrm>
          <a:prstGeom prst="rect">
            <a:avLst/>
          </a:prstGeom>
          <a:noFill/>
        </p:spPr>
        <p:txBody>
          <a:bodyPr wrap="square" rtlCol="0">
            <a:spAutoFit/>
          </a:bodyPr>
          <a:lstStyle/>
          <a:p>
            <a:pPr algn="r"/>
            <a:r>
              <a:rPr lang="en-US" altLang="zh-TW" sz="2400" dirty="0"/>
              <a:t>Input 1</a:t>
            </a:r>
            <a:endParaRPr lang="zh-TW" altLang="en-US" sz="2400" dirty="0"/>
          </a:p>
        </p:txBody>
      </p:sp>
      <p:sp>
        <p:nvSpPr>
          <p:cNvPr id="12" name="文字方塊 11">
            <a:extLst>
              <a:ext uri="{FF2B5EF4-FFF2-40B4-BE49-F238E27FC236}">
                <a16:creationId xmlns:a16="http://schemas.microsoft.com/office/drawing/2014/main" id="{FEB3B2EF-6371-F933-CFC8-71761E4C8EAF}"/>
              </a:ext>
            </a:extLst>
          </p:cNvPr>
          <p:cNvSpPr txBox="1"/>
          <p:nvPr/>
        </p:nvSpPr>
        <p:spPr>
          <a:xfrm>
            <a:off x="9665212" y="2011249"/>
            <a:ext cx="1381379" cy="461665"/>
          </a:xfrm>
          <a:prstGeom prst="rect">
            <a:avLst/>
          </a:prstGeom>
          <a:noFill/>
        </p:spPr>
        <p:txBody>
          <a:bodyPr wrap="square" rtlCol="0">
            <a:spAutoFit/>
          </a:bodyPr>
          <a:lstStyle/>
          <a:p>
            <a:r>
              <a:rPr lang="en-US" altLang="zh-TW" sz="2400" dirty="0"/>
              <a:t>Output 1</a:t>
            </a:r>
            <a:endParaRPr lang="zh-TW" altLang="en-US" sz="2400" dirty="0"/>
          </a:p>
        </p:txBody>
      </p:sp>
      <p:cxnSp>
        <p:nvCxnSpPr>
          <p:cNvPr id="18" name="直線單箭頭接點 17">
            <a:extLst>
              <a:ext uri="{FF2B5EF4-FFF2-40B4-BE49-F238E27FC236}">
                <a16:creationId xmlns:a16="http://schemas.microsoft.com/office/drawing/2014/main" id="{816C84BA-029F-C46A-4483-DCB69E1FE442}"/>
              </a:ext>
            </a:extLst>
          </p:cNvPr>
          <p:cNvCxnSpPr/>
          <p:nvPr/>
        </p:nvCxnSpPr>
        <p:spPr>
          <a:xfrm>
            <a:off x="4936119" y="4280747"/>
            <a:ext cx="21460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77E9E8A7-DB80-D2FD-7E3D-5AA7C80CE2A3}"/>
              </a:ext>
            </a:extLst>
          </p:cNvPr>
          <p:cNvCxnSpPr>
            <a:cxnSpLocks/>
          </p:cNvCxnSpPr>
          <p:nvPr/>
        </p:nvCxnSpPr>
        <p:spPr>
          <a:xfrm>
            <a:off x="2528821" y="4281767"/>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B6A436D8-236F-F309-427A-A5083B15A5A0}"/>
              </a:ext>
            </a:extLst>
          </p:cNvPr>
          <p:cNvCxnSpPr>
            <a:cxnSpLocks/>
          </p:cNvCxnSpPr>
          <p:nvPr/>
        </p:nvCxnSpPr>
        <p:spPr>
          <a:xfrm>
            <a:off x="8634151" y="4280747"/>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文字方塊 20">
            <a:extLst>
              <a:ext uri="{FF2B5EF4-FFF2-40B4-BE49-F238E27FC236}">
                <a16:creationId xmlns:a16="http://schemas.microsoft.com/office/drawing/2014/main" id="{E55497B2-3B55-8742-9F64-1C635EA9CB88}"/>
              </a:ext>
            </a:extLst>
          </p:cNvPr>
          <p:cNvSpPr txBox="1"/>
          <p:nvPr/>
        </p:nvSpPr>
        <p:spPr>
          <a:xfrm>
            <a:off x="5015497" y="4445571"/>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22" name="文字方塊 21">
            <a:extLst>
              <a:ext uri="{FF2B5EF4-FFF2-40B4-BE49-F238E27FC236}">
                <a16:creationId xmlns:a16="http://schemas.microsoft.com/office/drawing/2014/main" id="{2FC81528-88A1-4C67-02A1-CCBEF283CCE0}"/>
              </a:ext>
            </a:extLst>
          </p:cNvPr>
          <p:cNvSpPr txBox="1"/>
          <p:nvPr/>
        </p:nvSpPr>
        <p:spPr>
          <a:xfrm>
            <a:off x="1236658" y="4049914"/>
            <a:ext cx="1219200" cy="461665"/>
          </a:xfrm>
          <a:prstGeom prst="rect">
            <a:avLst/>
          </a:prstGeom>
          <a:noFill/>
        </p:spPr>
        <p:txBody>
          <a:bodyPr wrap="square" rtlCol="0">
            <a:spAutoFit/>
          </a:bodyPr>
          <a:lstStyle/>
          <a:p>
            <a:pPr algn="r"/>
            <a:r>
              <a:rPr lang="en-US" altLang="zh-TW" sz="2400" dirty="0"/>
              <a:t>Input 2</a:t>
            </a:r>
            <a:endParaRPr lang="zh-TW" altLang="en-US" sz="2400" dirty="0"/>
          </a:p>
        </p:txBody>
      </p:sp>
      <p:sp>
        <p:nvSpPr>
          <p:cNvPr id="23" name="文字方塊 22">
            <a:extLst>
              <a:ext uri="{FF2B5EF4-FFF2-40B4-BE49-F238E27FC236}">
                <a16:creationId xmlns:a16="http://schemas.microsoft.com/office/drawing/2014/main" id="{1B7D5C9C-A663-18DB-6CF4-8134183F93B4}"/>
              </a:ext>
            </a:extLst>
          </p:cNvPr>
          <p:cNvSpPr txBox="1"/>
          <p:nvPr/>
        </p:nvSpPr>
        <p:spPr>
          <a:xfrm>
            <a:off x="9584191" y="4049914"/>
            <a:ext cx="1381378" cy="461665"/>
          </a:xfrm>
          <a:prstGeom prst="rect">
            <a:avLst/>
          </a:prstGeom>
          <a:noFill/>
        </p:spPr>
        <p:txBody>
          <a:bodyPr wrap="square" rtlCol="0">
            <a:spAutoFit/>
          </a:bodyPr>
          <a:lstStyle/>
          <a:p>
            <a:r>
              <a:rPr lang="en-US" altLang="zh-TW" sz="2400" dirty="0"/>
              <a:t>Output 2</a:t>
            </a:r>
            <a:endParaRPr lang="zh-TW" altLang="en-US" sz="2400" dirty="0"/>
          </a:p>
        </p:txBody>
      </p:sp>
      <p:sp>
        <p:nvSpPr>
          <p:cNvPr id="38" name="文字方塊 37">
            <a:extLst>
              <a:ext uri="{FF2B5EF4-FFF2-40B4-BE49-F238E27FC236}">
                <a16:creationId xmlns:a16="http://schemas.microsoft.com/office/drawing/2014/main" id="{B8AB1769-6760-5620-18DA-5A3CBA81D9FD}"/>
              </a:ext>
            </a:extLst>
          </p:cNvPr>
          <p:cNvSpPr txBox="1"/>
          <p:nvPr/>
        </p:nvSpPr>
        <p:spPr>
          <a:xfrm>
            <a:off x="312694" y="176336"/>
            <a:ext cx="6537688" cy="584775"/>
          </a:xfrm>
          <a:prstGeom prst="rect">
            <a:avLst/>
          </a:prstGeom>
          <a:noFill/>
        </p:spPr>
        <p:txBody>
          <a:bodyPr wrap="square">
            <a:spAutoFit/>
          </a:bodyPr>
          <a:lstStyle/>
          <a:p>
            <a:r>
              <a:rPr lang="en-US" altLang="zh-TW" sz="3200" b="1" u="sng" dirty="0"/>
              <a:t>Continuous Test-Time Training (TTT) </a:t>
            </a:r>
            <a:endParaRPr lang="zh-TW" altLang="en-US" sz="3200" b="1" u="sng" dirty="0"/>
          </a:p>
        </p:txBody>
      </p:sp>
      <p:pic>
        <p:nvPicPr>
          <p:cNvPr id="39" name="Picture 4">
            <a:extLst>
              <a:ext uri="{FF2B5EF4-FFF2-40B4-BE49-F238E27FC236}">
                <a16:creationId xmlns:a16="http://schemas.microsoft.com/office/drawing/2014/main" id="{360FFB05-FFB1-83DB-E078-0AEB304E03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956728" y="4004343"/>
            <a:ext cx="783860" cy="783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03C0A6E-BD06-421B-6A9D-88DAAA2A8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094" y="3408681"/>
            <a:ext cx="703025" cy="703025"/>
          </a:xfrm>
          <a:prstGeom prst="rect">
            <a:avLst/>
          </a:prstGeom>
          <a:noFill/>
          <a:extLst>
            <a:ext uri="{909E8E84-426E-40DD-AFC4-6F175D3DCCD1}">
              <a14:hiddenFill xmlns:a14="http://schemas.microsoft.com/office/drawing/2010/main">
                <a:solidFill>
                  <a:srgbClr val="FFFFFF"/>
                </a:solidFill>
              </a14:hiddenFill>
            </a:ext>
          </a:extLst>
        </p:spPr>
      </p:pic>
      <p:sp>
        <p:nvSpPr>
          <p:cNvPr id="17" name="文字方塊 16">
            <a:extLst>
              <a:ext uri="{FF2B5EF4-FFF2-40B4-BE49-F238E27FC236}">
                <a16:creationId xmlns:a16="http://schemas.microsoft.com/office/drawing/2014/main" id="{F156F881-64F1-3D53-FF0C-46DA607BFA54}"/>
              </a:ext>
            </a:extLst>
          </p:cNvPr>
          <p:cNvSpPr txBox="1"/>
          <p:nvPr/>
        </p:nvSpPr>
        <p:spPr>
          <a:xfrm>
            <a:off x="4406940" y="1251514"/>
            <a:ext cx="3301190" cy="830997"/>
          </a:xfrm>
          <a:prstGeom prst="rect">
            <a:avLst/>
          </a:prstGeom>
          <a:noFill/>
        </p:spPr>
        <p:txBody>
          <a:bodyPr wrap="square" rtlCol="0">
            <a:spAutoFit/>
          </a:bodyPr>
          <a:lstStyle/>
          <a:p>
            <a:pPr algn="ctr"/>
            <a:r>
              <a:rPr lang="en-US" altLang="zh-TW" sz="2400" dirty="0"/>
              <a:t>Catastrophic </a:t>
            </a:r>
          </a:p>
          <a:p>
            <a:pPr algn="ctr"/>
            <a:r>
              <a:rPr lang="en-US" altLang="zh-TW" sz="2400" dirty="0"/>
              <a:t>Forgetting</a:t>
            </a:r>
            <a:endParaRPr lang="zh-TW" altLang="en-US" sz="2400" dirty="0"/>
          </a:p>
        </p:txBody>
      </p:sp>
      <p:pic>
        <p:nvPicPr>
          <p:cNvPr id="40" name="圖片 39" descr="一張含有 儀表 的圖片&#10;&#10;AI 產生的內容可能不正確。">
            <a:extLst>
              <a:ext uri="{FF2B5EF4-FFF2-40B4-BE49-F238E27FC236}">
                <a16:creationId xmlns:a16="http://schemas.microsoft.com/office/drawing/2014/main" id="{83523030-3144-6757-DAC7-F7DD4D232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716" y="3702779"/>
            <a:ext cx="1219201" cy="1219201"/>
          </a:xfrm>
          <a:prstGeom prst="rect">
            <a:avLst/>
          </a:prstGeom>
        </p:spPr>
      </p:pic>
      <p:pic>
        <p:nvPicPr>
          <p:cNvPr id="41" name="Picture 2">
            <a:extLst>
              <a:ext uri="{FF2B5EF4-FFF2-40B4-BE49-F238E27FC236}">
                <a16:creationId xmlns:a16="http://schemas.microsoft.com/office/drawing/2014/main" id="{B0C39830-155D-631D-EA0A-E9C94AEE3A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125" y="3346889"/>
            <a:ext cx="703025" cy="703025"/>
          </a:xfrm>
          <a:prstGeom prst="rect">
            <a:avLst/>
          </a:prstGeom>
          <a:noFill/>
          <a:extLst>
            <a:ext uri="{909E8E84-426E-40DD-AFC4-6F175D3DCCD1}">
              <a14:hiddenFill xmlns:a14="http://schemas.microsoft.com/office/drawing/2010/main">
                <a:solidFill>
                  <a:srgbClr val="FFFFFF"/>
                </a:solidFill>
              </a14:hiddenFill>
            </a:ext>
          </a:extLst>
        </p:spPr>
      </p:pic>
      <p:sp>
        <p:nvSpPr>
          <p:cNvPr id="45" name="文字方塊 44">
            <a:extLst>
              <a:ext uri="{FF2B5EF4-FFF2-40B4-BE49-F238E27FC236}">
                <a16:creationId xmlns:a16="http://schemas.microsoft.com/office/drawing/2014/main" id="{FEF5F557-947E-E7A0-2A2E-2FCB31AF582E}"/>
              </a:ext>
            </a:extLst>
          </p:cNvPr>
          <p:cNvSpPr txBox="1"/>
          <p:nvPr/>
        </p:nvSpPr>
        <p:spPr>
          <a:xfrm>
            <a:off x="7740588" y="5163150"/>
            <a:ext cx="4451412" cy="1477328"/>
          </a:xfrm>
          <a:prstGeom prst="rect">
            <a:avLst/>
          </a:prstGeom>
          <a:noFill/>
        </p:spPr>
        <p:txBody>
          <a:bodyPr wrap="square">
            <a:spAutoFit/>
          </a:bodyPr>
          <a:lstStyle/>
          <a:p>
            <a:r>
              <a:rPr lang="zh-TW" altLang="zh-TW" dirty="0"/>
              <a:t>RDumb:</a:t>
            </a:r>
            <a:r>
              <a:rPr lang="en-US" altLang="zh-TW" dirty="0"/>
              <a:t> </a:t>
            </a:r>
            <a:r>
              <a:rPr lang="zh-TW" altLang="zh-TW" u="sng" dirty="0">
                <a:hlinkClick r:id="rId8"/>
              </a:rPr>
              <a:t>https://arxiv.org/abs/2306.05401</a:t>
            </a:r>
            <a:endParaRPr lang="zh-TW" altLang="zh-TW" dirty="0"/>
          </a:p>
          <a:p>
            <a:r>
              <a:rPr lang="zh-TW" altLang="zh-TW" dirty="0"/>
              <a:t>EATA</a:t>
            </a:r>
            <a:r>
              <a:rPr lang="en-US" altLang="zh-TW" dirty="0"/>
              <a:t>: </a:t>
            </a:r>
            <a:r>
              <a:rPr lang="zh-TW" altLang="zh-TW" u="sng" dirty="0">
                <a:hlinkClick r:id="rId9"/>
              </a:rPr>
              <a:t>https://arxiv.org/</a:t>
            </a:r>
            <a:r>
              <a:rPr lang="en-US" altLang="zh-TW" u="sng" dirty="0">
                <a:hlinkClick r:id="rId9"/>
              </a:rPr>
              <a:t>abs</a:t>
            </a:r>
            <a:r>
              <a:rPr lang="zh-TW" altLang="zh-TW" u="sng" dirty="0">
                <a:hlinkClick r:id="rId9"/>
              </a:rPr>
              <a:t>/2204.02610</a:t>
            </a:r>
            <a:endParaRPr lang="zh-TW" altLang="zh-TW" dirty="0"/>
          </a:p>
          <a:p>
            <a:r>
              <a:rPr lang="zh-TW" altLang="zh-TW" dirty="0"/>
              <a:t>CoTTA</a:t>
            </a:r>
            <a:r>
              <a:rPr lang="en-US" altLang="zh-TW" dirty="0"/>
              <a:t>: </a:t>
            </a:r>
            <a:r>
              <a:rPr lang="zh-TW" altLang="zh-TW" u="sng" dirty="0">
                <a:hlinkClick r:id="rId10"/>
              </a:rPr>
              <a:t>https://arxiv.org/abs/2203.13591</a:t>
            </a:r>
            <a:endParaRPr lang="zh-TW" altLang="zh-TW" dirty="0"/>
          </a:p>
          <a:p>
            <a:r>
              <a:rPr lang="zh-TW" altLang="zh-TW" dirty="0"/>
              <a:t>SAR</a:t>
            </a:r>
            <a:r>
              <a:rPr lang="en-US" altLang="zh-TW" dirty="0"/>
              <a:t>: </a:t>
            </a:r>
            <a:r>
              <a:rPr lang="zh-TW" altLang="zh-TW" u="sng" dirty="0">
                <a:hlinkClick r:id="rId11"/>
              </a:rPr>
              <a:t>https://arxiv.org/</a:t>
            </a:r>
            <a:r>
              <a:rPr lang="en-US" altLang="zh-TW" u="sng" dirty="0">
                <a:hlinkClick r:id="rId11"/>
              </a:rPr>
              <a:t>abs</a:t>
            </a:r>
            <a:r>
              <a:rPr lang="zh-TW" altLang="zh-TW" u="sng" dirty="0">
                <a:hlinkClick r:id="rId11"/>
              </a:rPr>
              <a:t>/2302.12400</a:t>
            </a:r>
            <a:endParaRPr lang="zh-TW" altLang="zh-TW" dirty="0"/>
          </a:p>
          <a:p>
            <a:r>
              <a:rPr lang="zh-TW" altLang="zh-TW" dirty="0"/>
              <a:t>REALM: </a:t>
            </a:r>
            <a:r>
              <a:rPr lang="zh-TW" altLang="zh-TW" u="sng" dirty="0">
                <a:hlinkClick r:id="rId12"/>
              </a:rPr>
              <a:t>https://arxiv.org/abs/2309.03964</a:t>
            </a:r>
            <a:endParaRPr lang="zh-TW" altLang="zh-TW" dirty="0"/>
          </a:p>
        </p:txBody>
      </p:sp>
    </p:spTree>
    <p:extLst>
      <p:ext uri="{BB962C8B-B14F-4D97-AF65-F5344CB8AC3E}">
        <p14:creationId xmlns:p14="http://schemas.microsoft.com/office/powerpoint/2010/main" val="41909775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1" grpId="0"/>
      <p:bldP spid="22" grpId="0"/>
      <p:bldP spid="2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66C6F9E1-7116-A50F-4F3B-28E3F4636A8D}"/>
              </a:ext>
            </a:extLst>
          </p:cNvPr>
          <p:cNvSpPr txBox="1"/>
          <p:nvPr/>
        </p:nvSpPr>
        <p:spPr>
          <a:xfrm>
            <a:off x="312693" y="176336"/>
            <a:ext cx="10515599" cy="584775"/>
          </a:xfrm>
          <a:prstGeom prst="rect">
            <a:avLst/>
          </a:prstGeom>
          <a:noFill/>
        </p:spPr>
        <p:txBody>
          <a:bodyPr wrap="square">
            <a:spAutoFit/>
          </a:bodyPr>
          <a:lstStyle/>
          <a:p>
            <a:r>
              <a:rPr lang="en-US" altLang="zh-TW" sz="3200" b="1" u="sng" dirty="0"/>
              <a:t>Continuous Test-Time Training (TTT) – Dynamic SUTA </a:t>
            </a:r>
            <a:endParaRPr lang="zh-TW" altLang="en-US" sz="3200" b="1" u="sng" dirty="0"/>
          </a:p>
        </p:txBody>
      </p:sp>
      <p:pic>
        <p:nvPicPr>
          <p:cNvPr id="5" name="圖片 4" descr="一張含有 人員, 天空, 戶外, 服裝 的圖片&#10;&#10;自動產生的描述">
            <a:extLst>
              <a:ext uri="{FF2B5EF4-FFF2-40B4-BE49-F238E27FC236}">
                <a16:creationId xmlns:a16="http://schemas.microsoft.com/office/drawing/2014/main" id="{4D89D0C6-E191-68AF-3D73-4143E8AAB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292" y="277791"/>
            <a:ext cx="1170897" cy="1176781"/>
          </a:xfrm>
          <a:prstGeom prst="rect">
            <a:avLst/>
          </a:prstGeom>
        </p:spPr>
      </p:pic>
      <p:sp>
        <p:nvSpPr>
          <p:cNvPr id="6" name="文字方塊 5">
            <a:extLst>
              <a:ext uri="{FF2B5EF4-FFF2-40B4-BE49-F238E27FC236}">
                <a16:creationId xmlns:a16="http://schemas.microsoft.com/office/drawing/2014/main" id="{DF4C9506-A5B8-71B2-A70F-384C6221F54E}"/>
              </a:ext>
            </a:extLst>
          </p:cNvPr>
          <p:cNvSpPr txBox="1"/>
          <p:nvPr/>
        </p:nvSpPr>
        <p:spPr>
          <a:xfrm>
            <a:off x="10404700" y="1456002"/>
            <a:ext cx="201807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Guan-Ting Lin </a:t>
            </a:r>
          </a:p>
        </p:txBody>
      </p:sp>
      <p:sp>
        <p:nvSpPr>
          <p:cNvPr id="7" name="文字方塊 6">
            <a:extLst>
              <a:ext uri="{FF2B5EF4-FFF2-40B4-BE49-F238E27FC236}">
                <a16:creationId xmlns:a16="http://schemas.microsoft.com/office/drawing/2014/main" id="{D9CDBA51-4C76-A38E-3BAC-B78554FD8FB2}"/>
              </a:ext>
            </a:extLst>
          </p:cNvPr>
          <p:cNvSpPr txBox="1"/>
          <p:nvPr/>
        </p:nvSpPr>
        <p:spPr>
          <a:xfrm>
            <a:off x="8981275" y="1431251"/>
            <a:ext cx="17734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Wei-Ping Huang</a:t>
            </a:r>
          </a:p>
        </p:txBody>
      </p:sp>
      <p:pic>
        <p:nvPicPr>
          <p:cNvPr id="9" name="圖片 8" descr="一張含有 人的臉孔, 人員, 眉毛, 下巴 的圖片&#10;&#10;自動產生的描述">
            <a:extLst>
              <a:ext uri="{FF2B5EF4-FFF2-40B4-BE49-F238E27FC236}">
                <a16:creationId xmlns:a16="http://schemas.microsoft.com/office/drawing/2014/main" id="{D3070B21-0FA3-67AC-7E65-66CC1A39E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2739" y="176336"/>
            <a:ext cx="1050473" cy="1335327"/>
          </a:xfrm>
          <a:prstGeom prst="rect">
            <a:avLst/>
          </a:prstGeom>
        </p:spPr>
      </p:pic>
      <p:pic>
        <p:nvPicPr>
          <p:cNvPr id="12" name="Picture 2">
            <a:extLst>
              <a:ext uri="{FF2B5EF4-FFF2-40B4-BE49-F238E27FC236}">
                <a16:creationId xmlns:a16="http://schemas.microsoft.com/office/drawing/2014/main" id="{218C8ECA-4048-DC1E-094F-4BB6F6433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8477" y="170522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7AC6A7BA-E37B-49EF-12BB-02684CADC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6039" y="1705222"/>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單箭頭接點 14">
            <a:extLst>
              <a:ext uri="{FF2B5EF4-FFF2-40B4-BE49-F238E27FC236}">
                <a16:creationId xmlns:a16="http://schemas.microsoft.com/office/drawing/2014/main" id="{C02E2E8E-A962-65D5-225E-941EA2CB7AF7}"/>
              </a:ext>
            </a:extLst>
          </p:cNvPr>
          <p:cNvCxnSpPr/>
          <p:nvPr/>
        </p:nvCxnSpPr>
        <p:spPr>
          <a:xfrm>
            <a:off x="5031464" y="2314822"/>
            <a:ext cx="21460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2128A4F7-6A1A-75DF-5A67-FCFBD45A3DF4}"/>
              </a:ext>
            </a:extLst>
          </p:cNvPr>
          <p:cNvCxnSpPr>
            <a:cxnSpLocks/>
          </p:cNvCxnSpPr>
          <p:nvPr/>
        </p:nvCxnSpPr>
        <p:spPr>
          <a:xfrm>
            <a:off x="2624166" y="2315842"/>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7A3A7917-1E41-9EA5-8480-A989736B4CC8}"/>
              </a:ext>
            </a:extLst>
          </p:cNvPr>
          <p:cNvCxnSpPr>
            <a:cxnSpLocks/>
          </p:cNvCxnSpPr>
          <p:nvPr/>
        </p:nvCxnSpPr>
        <p:spPr>
          <a:xfrm>
            <a:off x="8729496" y="2314822"/>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7B04995C-D769-934C-E57D-5E26490098EE}"/>
              </a:ext>
            </a:extLst>
          </p:cNvPr>
          <p:cNvSpPr txBox="1"/>
          <p:nvPr/>
        </p:nvSpPr>
        <p:spPr>
          <a:xfrm>
            <a:off x="5111431" y="2376428"/>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19" name="文字方塊 18">
            <a:extLst>
              <a:ext uri="{FF2B5EF4-FFF2-40B4-BE49-F238E27FC236}">
                <a16:creationId xmlns:a16="http://schemas.microsoft.com/office/drawing/2014/main" id="{1B63E67A-0BD2-5201-444A-86EFE9C1183C}"/>
              </a:ext>
            </a:extLst>
          </p:cNvPr>
          <p:cNvSpPr txBox="1"/>
          <p:nvPr/>
        </p:nvSpPr>
        <p:spPr>
          <a:xfrm>
            <a:off x="1332003" y="2083989"/>
            <a:ext cx="1219200" cy="461665"/>
          </a:xfrm>
          <a:prstGeom prst="rect">
            <a:avLst/>
          </a:prstGeom>
          <a:noFill/>
        </p:spPr>
        <p:txBody>
          <a:bodyPr wrap="square" rtlCol="0">
            <a:spAutoFit/>
          </a:bodyPr>
          <a:lstStyle/>
          <a:p>
            <a:pPr algn="r"/>
            <a:r>
              <a:rPr lang="en-US" altLang="zh-TW" sz="2400" dirty="0"/>
              <a:t>Input t</a:t>
            </a:r>
            <a:endParaRPr lang="zh-TW" altLang="en-US" sz="2400" dirty="0"/>
          </a:p>
        </p:txBody>
      </p:sp>
      <p:sp>
        <p:nvSpPr>
          <p:cNvPr id="20" name="文字方塊 19">
            <a:extLst>
              <a:ext uri="{FF2B5EF4-FFF2-40B4-BE49-F238E27FC236}">
                <a16:creationId xmlns:a16="http://schemas.microsoft.com/office/drawing/2014/main" id="{14B7D25C-C654-59BB-105B-E8BEDC0347EF}"/>
              </a:ext>
            </a:extLst>
          </p:cNvPr>
          <p:cNvSpPr txBox="1"/>
          <p:nvPr/>
        </p:nvSpPr>
        <p:spPr>
          <a:xfrm>
            <a:off x="9679535" y="2083989"/>
            <a:ext cx="1381379" cy="461665"/>
          </a:xfrm>
          <a:prstGeom prst="rect">
            <a:avLst/>
          </a:prstGeom>
          <a:noFill/>
        </p:spPr>
        <p:txBody>
          <a:bodyPr wrap="square" rtlCol="0">
            <a:spAutoFit/>
          </a:bodyPr>
          <a:lstStyle/>
          <a:p>
            <a:r>
              <a:rPr lang="en-US" altLang="zh-TW" sz="2400" dirty="0"/>
              <a:t>Output t</a:t>
            </a:r>
            <a:endParaRPr lang="zh-TW" altLang="en-US" sz="2400" dirty="0"/>
          </a:p>
        </p:txBody>
      </p:sp>
      <p:pic>
        <p:nvPicPr>
          <p:cNvPr id="21" name="Picture 2">
            <a:extLst>
              <a:ext uri="{FF2B5EF4-FFF2-40B4-BE49-F238E27FC236}">
                <a16:creationId xmlns:a16="http://schemas.microsoft.com/office/drawing/2014/main" id="{2F5D5216-7376-75F9-519D-344013066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9067" y="4912278"/>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單箭頭接點 21">
            <a:extLst>
              <a:ext uri="{FF2B5EF4-FFF2-40B4-BE49-F238E27FC236}">
                <a16:creationId xmlns:a16="http://schemas.microsoft.com/office/drawing/2014/main" id="{9B559257-6815-C321-D438-660C50FC915C}"/>
              </a:ext>
            </a:extLst>
          </p:cNvPr>
          <p:cNvCxnSpPr/>
          <p:nvPr/>
        </p:nvCxnSpPr>
        <p:spPr>
          <a:xfrm>
            <a:off x="5032054" y="5521878"/>
            <a:ext cx="2146041"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E4D68723-FF4D-6A39-6B16-94755EFACDDA}"/>
              </a:ext>
            </a:extLst>
          </p:cNvPr>
          <p:cNvCxnSpPr>
            <a:cxnSpLocks/>
          </p:cNvCxnSpPr>
          <p:nvPr/>
        </p:nvCxnSpPr>
        <p:spPr>
          <a:xfrm>
            <a:off x="2624756" y="5522898"/>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339C8906-4E91-5B9F-D66E-AF68B0CC0DDA}"/>
              </a:ext>
            </a:extLst>
          </p:cNvPr>
          <p:cNvCxnSpPr>
            <a:cxnSpLocks/>
          </p:cNvCxnSpPr>
          <p:nvPr/>
        </p:nvCxnSpPr>
        <p:spPr>
          <a:xfrm>
            <a:off x="8730086" y="5521878"/>
            <a:ext cx="76822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2D746460-12B6-354E-BAAF-DE0B19875411}"/>
              </a:ext>
            </a:extLst>
          </p:cNvPr>
          <p:cNvSpPr txBox="1"/>
          <p:nvPr/>
        </p:nvSpPr>
        <p:spPr>
          <a:xfrm>
            <a:off x="5111431" y="5565106"/>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26" name="文字方塊 25">
            <a:extLst>
              <a:ext uri="{FF2B5EF4-FFF2-40B4-BE49-F238E27FC236}">
                <a16:creationId xmlns:a16="http://schemas.microsoft.com/office/drawing/2014/main" id="{30F39A1F-AF5E-9A63-6970-482272B77FCA}"/>
              </a:ext>
            </a:extLst>
          </p:cNvPr>
          <p:cNvSpPr txBox="1"/>
          <p:nvPr/>
        </p:nvSpPr>
        <p:spPr>
          <a:xfrm>
            <a:off x="1083391" y="5291045"/>
            <a:ext cx="1468402" cy="461665"/>
          </a:xfrm>
          <a:prstGeom prst="rect">
            <a:avLst/>
          </a:prstGeom>
          <a:noFill/>
        </p:spPr>
        <p:txBody>
          <a:bodyPr wrap="square" rtlCol="0">
            <a:spAutoFit/>
          </a:bodyPr>
          <a:lstStyle/>
          <a:p>
            <a:pPr algn="r"/>
            <a:r>
              <a:rPr lang="en-US" altLang="zh-TW" sz="2400" dirty="0"/>
              <a:t>Input t+1</a:t>
            </a:r>
            <a:endParaRPr lang="zh-TW" altLang="en-US" sz="2400" dirty="0"/>
          </a:p>
        </p:txBody>
      </p:sp>
      <p:sp>
        <p:nvSpPr>
          <p:cNvPr id="27" name="文字方塊 26">
            <a:extLst>
              <a:ext uri="{FF2B5EF4-FFF2-40B4-BE49-F238E27FC236}">
                <a16:creationId xmlns:a16="http://schemas.microsoft.com/office/drawing/2014/main" id="{8D2D5711-3C69-E60C-DF27-7FBBD3099BF6}"/>
              </a:ext>
            </a:extLst>
          </p:cNvPr>
          <p:cNvSpPr txBox="1"/>
          <p:nvPr/>
        </p:nvSpPr>
        <p:spPr>
          <a:xfrm>
            <a:off x="9680126" y="5291045"/>
            <a:ext cx="2314074" cy="461665"/>
          </a:xfrm>
          <a:prstGeom prst="rect">
            <a:avLst/>
          </a:prstGeom>
          <a:noFill/>
        </p:spPr>
        <p:txBody>
          <a:bodyPr wrap="square" rtlCol="0">
            <a:spAutoFit/>
          </a:bodyPr>
          <a:lstStyle/>
          <a:p>
            <a:r>
              <a:rPr lang="en-US" altLang="zh-TW" sz="2400" dirty="0"/>
              <a:t>Output t+1 </a:t>
            </a:r>
            <a:endParaRPr lang="zh-TW" altLang="en-US" sz="2400" dirty="0"/>
          </a:p>
        </p:txBody>
      </p:sp>
      <p:pic>
        <p:nvPicPr>
          <p:cNvPr id="36" name="Picture 4">
            <a:extLst>
              <a:ext uri="{FF2B5EF4-FFF2-40B4-BE49-F238E27FC236}">
                <a16:creationId xmlns:a16="http://schemas.microsoft.com/office/drawing/2014/main" id="{1C503844-2403-0390-95F5-28CC0B9384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967393" y="2131011"/>
            <a:ext cx="783860" cy="7838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123E163F-DA7C-6702-D2B9-13E32FEE70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6629" y="4953392"/>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7034580D-E5B5-3CF4-BE53-41B278A2E7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3543" y="4574488"/>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735845DC-3A36-AEE8-8116-2204ABE120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5017" y="4649812"/>
            <a:ext cx="703025" cy="7030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311BC50B-3328-EA42-2DC5-780139CBDE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7470" y="5399622"/>
            <a:ext cx="835089" cy="835089"/>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直線單箭頭接點 45">
            <a:extLst>
              <a:ext uri="{FF2B5EF4-FFF2-40B4-BE49-F238E27FC236}">
                <a16:creationId xmlns:a16="http://schemas.microsoft.com/office/drawing/2014/main" id="{77093510-E87C-3AAB-FDA1-7F55A2D169F9}"/>
              </a:ext>
            </a:extLst>
          </p:cNvPr>
          <p:cNvCxnSpPr>
            <a:cxnSpLocks/>
          </p:cNvCxnSpPr>
          <p:nvPr/>
        </p:nvCxnSpPr>
        <p:spPr>
          <a:xfrm>
            <a:off x="4205639" y="3110227"/>
            <a:ext cx="0" cy="1539585"/>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9" name="文字方塊 48">
            <a:extLst>
              <a:ext uri="{FF2B5EF4-FFF2-40B4-BE49-F238E27FC236}">
                <a16:creationId xmlns:a16="http://schemas.microsoft.com/office/drawing/2014/main" id="{0BACF4BF-4448-151A-6126-7FA62F20663C}"/>
              </a:ext>
            </a:extLst>
          </p:cNvPr>
          <p:cNvSpPr txBox="1"/>
          <p:nvPr/>
        </p:nvSpPr>
        <p:spPr>
          <a:xfrm>
            <a:off x="4089933" y="3573817"/>
            <a:ext cx="1866123" cy="461665"/>
          </a:xfrm>
          <a:prstGeom prst="rect">
            <a:avLst/>
          </a:prstGeom>
          <a:noFill/>
        </p:spPr>
        <p:txBody>
          <a:bodyPr wrap="square" rtlCol="0">
            <a:spAutoFit/>
          </a:bodyPr>
          <a:lstStyle/>
          <a:p>
            <a:pPr algn="ctr"/>
            <a:r>
              <a:rPr lang="en-US" altLang="zh-TW" sz="2400" dirty="0"/>
              <a:t>Fine-tune</a:t>
            </a:r>
            <a:endParaRPr lang="zh-TW" altLang="en-US" sz="2400" dirty="0"/>
          </a:p>
        </p:txBody>
      </p:sp>
      <p:sp>
        <p:nvSpPr>
          <p:cNvPr id="50" name="文字方塊 49">
            <a:extLst>
              <a:ext uri="{FF2B5EF4-FFF2-40B4-BE49-F238E27FC236}">
                <a16:creationId xmlns:a16="http://schemas.microsoft.com/office/drawing/2014/main" id="{69BD9A2B-EB61-0CA3-E553-E73E5F252C9B}"/>
              </a:ext>
            </a:extLst>
          </p:cNvPr>
          <p:cNvSpPr txBox="1"/>
          <p:nvPr/>
        </p:nvSpPr>
        <p:spPr>
          <a:xfrm>
            <a:off x="2026771" y="3243262"/>
            <a:ext cx="1970965" cy="1200329"/>
          </a:xfrm>
          <a:prstGeom prst="rect">
            <a:avLst/>
          </a:prstGeom>
          <a:noFill/>
        </p:spPr>
        <p:txBody>
          <a:bodyPr wrap="square" rtlCol="0">
            <a:spAutoFit/>
          </a:bodyPr>
          <a:lstStyle/>
          <a:p>
            <a:pPr algn="r"/>
            <a:r>
              <a:rPr lang="en-US" altLang="zh-TW" sz="2400" dirty="0"/>
              <a:t>Input t-2</a:t>
            </a:r>
          </a:p>
          <a:p>
            <a:pPr algn="r"/>
            <a:r>
              <a:rPr lang="en-US" altLang="zh-TW" sz="2400" dirty="0"/>
              <a:t>Input t-1</a:t>
            </a:r>
            <a:endParaRPr lang="zh-TW" altLang="en-US" sz="2400" dirty="0"/>
          </a:p>
          <a:p>
            <a:pPr algn="r"/>
            <a:r>
              <a:rPr lang="en-US" altLang="zh-TW" sz="2400" dirty="0"/>
              <a:t>Input t</a:t>
            </a:r>
            <a:endParaRPr lang="zh-TW" altLang="en-US" sz="2400" dirty="0"/>
          </a:p>
        </p:txBody>
      </p:sp>
      <p:sp>
        <p:nvSpPr>
          <p:cNvPr id="51" name="文字方塊 50">
            <a:extLst>
              <a:ext uri="{FF2B5EF4-FFF2-40B4-BE49-F238E27FC236}">
                <a16:creationId xmlns:a16="http://schemas.microsoft.com/office/drawing/2014/main" id="{ACFA9E34-39DD-F446-581F-D1B5BED63C19}"/>
              </a:ext>
            </a:extLst>
          </p:cNvPr>
          <p:cNvSpPr txBox="1"/>
          <p:nvPr/>
        </p:nvSpPr>
        <p:spPr>
          <a:xfrm>
            <a:off x="5086375" y="1794849"/>
            <a:ext cx="1970965" cy="461665"/>
          </a:xfrm>
          <a:prstGeom prst="rect">
            <a:avLst/>
          </a:prstGeom>
          <a:noFill/>
        </p:spPr>
        <p:txBody>
          <a:bodyPr wrap="square" rtlCol="0">
            <a:spAutoFit/>
          </a:bodyPr>
          <a:lstStyle/>
          <a:p>
            <a:pPr algn="ctr"/>
            <a:r>
              <a:rPr lang="en-US" altLang="zh-TW" sz="2400" dirty="0"/>
              <a:t>Input t</a:t>
            </a:r>
            <a:endParaRPr lang="zh-TW" altLang="en-US" sz="2400" dirty="0"/>
          </a:p>
        </p:txBody>
      </p:sp>
      <p:sp>
        <p:nvSpPr>
          <p:cNvPr id="52" name="文字方塊 51">
            <a:extLst>
              <a:ext uri="{FF2B5EF4-FFF2-40B4-BE49-F238E27FC236}">
                <a16:creationId xmlns:a16="http://schemas.microsoft.com/office/drawing/2014/main" id="{6CB6620E-491C-F8EA-6EC3-E5D45F46921D}"/>
              </a:ext>
            </a:extLst>
          </p:cNvPr>
          <p:cNvSpPr txBox="1"/>
          <p:nvPr/>
        </p:nvSpPr>
        <p:spPr>
          <a:xfrm>
            <a:off x="5057363" y="4980671"/>
            <a:ext cx="1970965" cy="461665"/>
          </a:xfrm>
          <a:prstGeom prst="rect">
            <a:avLst/>
          </a:prstGeom>
          <a:noFill/>
        </p:spPr>
        <p:txBody>
          <a:bodyPr wrap="square" rtlCol="0">
            <a:spAutoFit/>
          </a:bodyPr>
          <a:lstStyle/>
          <a:p>
            <a:pPr algn="ctr"/>
            <a:r>
              <a:rPr lang="en-US" altLang="zh-TW" sz="2400" dirty="0"/>
              <a:t>Input t+1</a:t>
            </a:r>
            <a:endParaRPr lang="zh-TW" altLang="en-US" sz="2400" dirty="0"/>
          </a:p>
        </p:txBody>
      </p:sp>
      <p:sp>
        <p:nvSpPr>
          <p:cNvPr id="53" name="文字方塊 52">
            <a:extLst>
              <a:ext uri="{FF2B5EF4-FFF2-40B4-BE49-F238E27FC236}">
                <a16:creationId xmlns:a16="http://schemas.microsoft.com/office/drawing/2014/main" id="{9CC756E5-C1FD-A71B-A44B-38A806E79AE3}"/>
              </a:ext>
            </a:extLst>
          </p:cNvPr>
          <p:cNvSpPr txBox="1"/>
          <p:nvPr/>
        </p:nvSpPr>
        <p:spPr>
          <a:xfrm>
            <a:off x="5094803" y="2744289"/>
            <a:ext cx="1866123" cy="461665"/>
          </a:xfrm>
          <a:prstGeom prst="rect">
            <a:avLst/>
          </a:prstGeom>
          <a:noFill/>
        </p:spPr>
        <p:txBody>
          <a:bodyPr wrap="square" rtlCol="0">
            <a:spAutoFit/>
          </a:bodyPr>
          <a:lstStyle/>
          <a:p>
            <a:pPr algn="ctr"/>
            <a:r>
              <a:rPr lang="en-US" altLang="zh-TW" sz="2400" b="1" dirty="0">
                <a:solidFill>
                  <a:srgbClr val="FF0000"/>
                </a:solidFill>
              </a:rPr>
              <a:t>Fast Update</a:t>
            </a:r>
            <a:endParaRPr lang="zh-TW" altLang="en-US" sz="2400" b="1" dirty="0">
              <a:solidFill>
                <a:srgbClr val="FF0000"/>
              </a:solidFill>
            </a:endParaRPr>
          </a:p>
        </p:txBody>
      </p:sp>
      <p:sp>
        <p:nvSpPr>
          <p:cNvPr id="54" name="文字方塊 53">
            <a:extLst>
              <a:ext uri="{FF2B5EF4-FFF2-40B4-BE49-F238E27FC236}">
                <a16:creationId xmlns:a16="http://schemas.microsoft.com/office/drawing/2014/main" id="{37B5BEF2-879A-5BDB-C248-8D2BCE132EE8}"/>
              </a:ext>
            </a:extLst>
          </p:cNvPr>
          <p:cNvSpPr txBox="1"/>
          <p:nvPr/>
        </p:nvSpPr>
        <p:spPr>
          <a:xfrm>
            <a:off x="5162205" y="5900913"/>
            <a:ext cx="1866123" cy="461665"/>
          </a:xfrm>
          <a:prstGeom prst="rect">
            <a:avLst/>
          </a:prstGeom>
          <a:noFill/>
        </p:spPr>
        <p:txBody>
          <a:bodyPr wrap="square" rtlCol="0">
            <a:spAutoFit/>
          </a:bodyPr>
          <a:lstStyle/>
          <a:p>
            <a:pPr algn="ctr"/>
            <a:r>
              <a:rPr lang="en-US" altLang="zh-TW" sz="2400" b="1" dirty="0">
                <a:solidFill>
                  <a:srgbClr val="FF0000"/>
                </a:solidFill>
              </a:rPr>
              <a:t>Fast Update</a:t>
            </a:r>
            <a:endParaRPr lang="zh-TW" altLang="en-US" sz="2400" b="1" dirty="0">
              <a:solidFill>
                <a:srgbClr val="FF0000"/>
              </a:solidFill>
            </a:endParaRPr>
          </a:p>
        </p:txBody>
      </p:sp>
      <p:sp>
        <p:nvSpPr>
          <p:cNvPr id="55" name="文字方塊 54">
            <a:extLst>
              <a:ext uri="{FF2B5EF4-FFF2-40B4-BE49-F238E27FC236}">
                <a16:creationId xmlns:a16="http://schemas.microsoft.com/office/drawing/2014/main" id="{6688CDE7-A170-0A13-BCB3-0CE473A3BE82}"/>
              </a:ext>
            </a:extLst>
          </p:cNvPr>
          <p:cNvSpPr txBox="1"/>
          <p:nvPr/>
        </p:nvSpPr>
        <p:spPr>
          <a:xfrm>
            <a:off x="4637430" y="3909624"/>
            <a:ext cx="1866123" cy="461665"/>
          </a:xfrm>
          <a:prstGeom prst="rect">
            <a:avLst/>
          </a:prstGeom>
          <a:noFill/>
        </p:spPr>
        <p:txBody>
          <a:bodyPr wrap="square" rtlCol="0">
            <a:spAutoFit/>
          </a:bodyPr>
          <a:lstStyle/>
          <a:p>
            <a:pPr algn="ctr"/>
            <a:r>
              <a:rPr lang="en-US" altLang="zh-TW" sz="2400" b="1" dirty="0">
                <a:solidFill>
                  <a:srgbClr val="0000FF"/>
                </a:solidFill>
              </a:rPr>
              <a:t>Slow Update</a:t>
            </a:r>
            <a:endParaRPr lang="zh-TW" altLang="en-US" sz="2400" b="1" dirty="0">
              <a:solidFill>
                <a:srgbClr val="0000FF"/>
              </a:solidFill>
            </a:endParaRPr>
          </a:p>
        </p:txBody>
      </p:sp>
    </p:spTree>
    <p:extLst>
      <p:ext uri="{BB962C8B-B14F-4D97-AF65-F5344CB8AC3E}">
        <p14:creationId xmlns:p14="http://schemas.microsoft.com/office/powerpoint/2010/main" val="10977989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49" grpId="0"/>
      <p:bldP spid="50" grpId="0"/>
      <p:bldP spid="52" grpId="0"/>
      <p:bldP spid="53" grpId="0"/>
      <p:bldP spid="54" grpId="0"/>
      <p:bldP spid="55"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3371</TotalTime>
  <Words>7179</Words>
  <Application>Microsoft Office PowerPoint</Application>
  <PresentationFormat>寬螢幕</PresentationFormat>
  <Paragraphs>1203</Paragraphs>
  <Slides>103</Slides>
  <Notes>60</Notes>
  <HiddenSlides>0</HiddenSlides>
  <MMClips>0</MMClips>
  <ScaleCrop>false</ScaleCrop>
  <HeadingPairs>
    <vt:vector size="6" baseType="variant">
      <vt:variant>
        <vt:lpstr>使用字型</vt:lpstr>
      </vt:variant>
      <vt:variant>
        <vt:i4>13</vt:i4>
      </vt:variant>
      <vt:variant>
        <vt:lpstr>佈景主題</vt:lpstr>
      </vt:variant>
      <vt:variant>
        <vt:i4>4</vt:i4>
      </vt:variant>
      <vt:variant>
        <vt:lpstr>投影片標題</vt:lpstr>
      </vt:variant>
      <vt:variant>
        <vt:i4>103</vt:i4>
      </vt:variant>
    </vt:vector>
  </HeadingPairs>
  <TitlesOfParts>
    <vt:vector size="120" baseType="lpstr">
      <vt:lpstr>-apple-system</vt:lpstr>
      <vt:lpstr>Google Sans</vt:lpstr>
      <vt:lpstr>Lucida Grande</vt:lpstr>
      <vt:lpstr>source-code-pro</vt:lpstr>
      <vt:lpstr>var(--headings-font-family)</vt:lpstr>
      <vt:lpstr>微軟正黑體</vt:lpstr>
      <vt:lpstr>微軟正黑體</vt:lpstr>
      <vt:lpstr>Aptos</vt:lpstr>
      <vt:lpstr>Aptos Display</vt:lpstr>
      <vt:lpstr>Arial</vt:lpstr>
      <vt:lpstr>Calibri</vt:lpstr>
      <vt:lpstr>Calibri Light</vt:lpstr>
      <vt:lpstr>Cambria Math</vt:lpstr>
      <vt:lpstr>Office 佈景主題</vt:lpstr>
      <vt:lpstr>1_Office 佈景主題</vt:lpstr>
      <vt:lpstr>2_Office 佈景主題</vt:lpstr>
      <vt:lpstr>3_Office 佈景主題</vt:lpstr>
      <vt:lpstr>PowerPoint 簡報</vt:lpstr>
      <vt:lpstr>通用模型的 終身學習</vt:lpstr>
      <vt:lpstr>通用模型的誕生過程</vt:lpstr>
      <vt:lpstr>通用模型仍需要持續學習 (更新參數)</vt:lpstr>
      <vt:lpstr>通用模型仍需要持續學習 (更新參數)</vt:lpstr>
      <vt:lpstr>通用模型仍需要持續學習 (更新參數)</vt:lpstr>
      <vt:lpstr>通用模型仍需要持續學習 (更新參數)</vt:lpstr>
      <vt:lpstr>通用模型仍需要持續學習 (更新參數)</vt:lpstr>
      <vt:lpstr>通用模型仍需要持續學習 (更新參數)</vt:lpstr>
      <vt:lpstr>通用模型仍需要持續學習 (更新參數)</vt:lpstr>
      <vt:lpstr>通用模型仍需要持續學習 (更新參數)</vt:lpstr>
      <vt:lpstr>如何評量成功的持續學習？</vt:lpstr>
      <vt:lpstr>如何評量成功的持續學習？</vt:lpstr>
      <vt:lpstr>如何評量成功的持續學習？</vt:lpstr>
      <vt:lpstr>PowerPoint 簡報</vt:lpstr>
      <vt:lpstr>最好的後訓練就是不要後訓練</vt:lpstr>
      <vt:lpstr>最好的後訓練就是不要後訓練</vt:lpstr>
      <vt:lpstr>直接提供新知識有時候沒用？</vt:lpstr>
      <vt:lpstr>很多時候是下 Prompt 技巧問題</vt:lpstr>
      <vt:lpstr>後訓練相關技術</vt:lpstr>
      <vt:lpstr>根據資料用 Gradient Descent 微調模型參數</vt:lpstr>
      <vt:lpstr>PowerPoint 簡報</vt:lpstr>
      <vt:lpstr>把訓練目標轉成訓練資料</vt:lpstr>
      <vt:lpstr>實際案例：修改 ChatGPT 單一知識</vt:lpstr>
      <vt:lpstr>PowerPoint 簡報</vt:lpstr>
      <vt:lpstr>實際案例：修改 ChatGPT 單一知識</vt:lpstr>
      <vt:lpstr>類似問題屢見不鮮</vt:lpstr>
      <vt:lpstr>實際案例：教 LLaMA-2-Chat 中文</vt:lpstr>
      <vt:lpstr>實際案例：教 LLaMA-2-Chat 中文</vt:lpstr>
      <vt:lpstr>PowerPoint 簡報</vt:lpstr>
      <vt:lpstr>實際案例：教文字模型聽聲音</vt:lpstr>
      <vt:lpstr>實際案例：教文字模型聽聲音</vt:lpstr>
      <vt:lpstr>實際案例：教文字模型聽聲音</vt:lpstr>
      <vt:lpstr>實際案例：教文字模型聽聲音</vt:lpstr>
      <vt:lpstr>PowerPoint 簡報</vt:lpstr>
      <vt:lpstr>沒有做到 Locality — Catastrophic Forgetting </vt:lpstr>
      <vt:lpstr>Catastrophic Forgetting 不是新問題</vt:lpstr>
      <vt:lpstr>為何沒有做到 Locality？因為你也沒要求!</vt:lpstr>
      <vt:lpstr>為何沒有做到 Locality？因為你也沒要求!</vt:lpstr>
      <vt:lpstr>PowerPoint 簡報</vt:lpstr>
      <vt:lpstr>僅調整少部分參數</vt:lpstr>
      <vt:lpstr>PowerPoint 簡報</vt:lpstr>
      <vt:lpstr>PowerPoint 簡報</vt:lpstr>
      <vt:lpstr>加上對於參數的偏好</vt:lpstr>
      <vt:lpstr>Loss 中考慮 Locality</vt:lpstr>
      <vt:lpstr>為何沒有做到 Locality？因為你也沒要求!</vt:lpstr>
      <vt:lpstr>實際案例：修改 ChatGPT 單一知識</vt:lpstr>
      <vt:lpstr>實際案例：修改 ChatGPT 單一知識</vt:lpstr>
      <vt:lpstr>PowerPoint 簡報</vt:lpstr>
      <vt:lpstr>Experience Replay 的侷限？</vt:lpstr>
      <vt:lpstr>讓語言模型「說」出自己的訓練資料</vt:lpstr>
      <vt:lpstr>讓語言模型「說」出自己的訓練資料</vt:lpstr>
      <vt:lpstr>實際案例：修改 ChatGPT 單一知識</vt:lpstr>
      <vt:lpstr>More about data</vt:lpstr>
      <vt:lpstr>Model Editing</vt:lpstr>
      <vt:lpstr>Model Editing </vt:lpstr>
      <vt:lpstr>PowerPoint 簡報</vt:lpstr>
      <vt:lpstr>PowerPoint 簡報</vt:lpstr>
      <vt:lpstr>PowerPoint 簡報</vt:lpstr>
      <vt:lpstr>PowerPoint 簡報</vt:lpstr>
      <vt:lpstr>PowerPoint 簡報</vt:lpstr>
      <vt:lpstr>PowerPoint 簡報</vt:lpstr>
      <vt:lpstr>PowerPoint 簡報</vt:lpstr>
      <vt:lpstr>PowerPoint 簡報</vt:lpstr>
      <vt:lpstr>To Learn More …</vt:lpstr>
      <vt:lpstr>Model Merging </vt:lpstr>
      <vt:lpstr>Model Merging </vt:lpstr>
      <vt:lpstr>Model Merging </vt:lpstr>
      <vt:lpstr>PowerPoint 簡報</vt:lpstr>
      <vt:lpstr>PowerPoint 簡報</vt:lpstr>
      <vt:lpstr>Task Vector has been shown to be helpful.</vt:lpstr>
      <vt:lpstr>PowerPoint 簡報</vt:lpstr>
      <vt:lpstr>PowerPoint 簡報</vt:lpstr>
      <vt:lpstr>PowerPoint 簡報</vt:lpstr>
      <vt:lpstr>PowerPoint 簡報</vt:lpstr>
      <vt:lpstr>Task Vector has been shown to be helpful.</vt:lpstr>
      <vt:lpstr>PowerPoint 簡報</vt:lpstr>
      <vt:lpstr>Task Vector has been shown to be helpful.</vt:lpstr>
      <vt:lpstr>Analogy</vt:lpstr>
      <vt:lpstr>PowerPoint 簡報</vt:lpstr>
      <vt:lpstr>Analogy</vt:lpstr>
      <vt:lpstr>MergeKit </vt:lpstr>
      <vt:lpstr>Model Merging 不是總是會成功 …</vt:lpstr>
      <vt:lpstr>不同 Foundation Model 能不能 Merge? </vt:lpstr>
      <vt:lpstr>Test-Time Training</vt:lpstr>
      <vt:lpstr>Test-Time Training (TTT)</vt:lpstr>
      <vt:lpstr>Training with Specific data</vt:lpstr>
      <vt:lpstr>Training with Specific data</vt:lpstr>
      <vt:lpstr>Semi-supervised Learning</vt:lpstr>
      <vt:lpstr>Semi-supervised Learning: Minimize Entropy </vt:lpstr>
      <vt:lpstr>Semi-supervised Learning: Minimize Entropy </vt:lpstr>
      <vt:lpstr>PowerPoint 簡報</vt:lpstr>
      <vt:lpstr>Performance of SUTA</vt:lpstr>
      <vt:lpstr>Test-Time Training (TTT) using Pre-text Task</vt:lpstr>
      <vt:lpstr>PowerPoint 簡報</vt:lpstr>
      <vt:lpstr>PowerPoint 簡報</vt:lpstr>
      <vt:lpstr>Continuous TTA</vt:lpstr>
      <vt:lpstr>PowerPoint 簡報</vt:lpstr>
      <vt:lpstr>PowerPoint 簡報</vt:lpstr>
      <vt:lpstr>PowerPoint 簡報</vt:lpstr>
      <vt:lpstr>Continuous TTA – Dynamic SUTA</vt:lpstr>
      <vt:lpstr>Continuous TTA – Dynamic SUTA</vt:lpstr>
      <vt:lpstr>Concluding Remarks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Hung-yi Lee</dc:creator>
  <cp:lastModifiedBy>Hung-yi Lee</cp:lastModifiedBy>
  <cp:revision>231</cp:revision>
  <dcterms:created xsi:type="dcterms:W3CDTF">2025-11-16T06:45:37Z</dcterms:created>
  <dcterms:modified xsi:type="dcterms:W3CDTF">2025-11-28T16:01:57Z</dcterms:modified>
</cp:coreProperties>
</file>