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89"/>
  </p:notesMasterIdLst>
  <p:sldIdLst>
    <p:sldId id="256" r:id="rId6"/>
    <p:sldId id="5514" r:id="rId7"/>
    <p:sldId id="5515" r:id="rId8"/>
    <p:sldId id="5516" r:id="rId9"/>
    <p:sldId id="5570" r:id="rId10"/>
    <p:sldId id="5406" r:id="rId11"/>
    <p:sldId id="5411" r:id="rId12"/>
    <p:sldId id="5409" r:id="rId13"/>
    <p:sldId id="5413" r:id="rId14"/>
    <p:sldId id="5414" r:id="rId15"/>
    <p:sldId id="5417" r:id="rId16"/>
    <p:sldId id="5415" r:id="rId17"/>
    <p:sldId id="5494" r:id="rId18"/>
    <p:sldId id="5495" r:id="rId19"/>
    <p:sldId id="5497" r:id="rId20"/>
    <p:sldId id="5496" r:id="rId21"/>
    <p:sldId id="5498" r:id="rId22"/>
    <p:sldId id="5393" r:id="rId23"/>
    <p:sldId id="5499" r:id="rId24"/>
    <p:sldId id="5504" r:id="rId25"/>
    <p:sldId id="5505" r:id="rId26"/>
    <p:sldId id="5501" r:id="rId27"/>
    <p:sldId id="5506" r:id="rId28"/>
    <p:sldId id="5502" r:id="rId29"/>
    <p:sldId id="5517" r:id="rId30"/>
    <p:sldId id="1967" r:id="rId31"/>
    <p:sldId id="5526" r:id="rId32"/>
    <p:sldId id="5522" r:id="rId33"/>
    <p:sldId id="5519" r:id="rId34"/>
    <p:sldId id="5523" r:id="rId35"/>
    <p:sldId id="5520" r:id="rId36"/>
    <p:sldId id="5525" r:id="rId37"/>
    <p:sldId id="5521" r:id="rId38"/>
    <p:sldId id="5539" r:id="rId39"/>
    <p:sldId id="5524" r:id="rId40"/>
    <p:sldId id="5507" r:id="rId41"/>
    <p:sldId id="5408" r:id="rId42"/>
    <p:sldId id="5528" r:id="rId43"/>
    <p:sldId id="5531" r:id="rId44"/>
    <p:sldId id="1821" r:id="rId45"/>
    <p:sldId id="1823" r:id="rId46"/>
    <p:sldId id="1824" r:id="rId47"/>
    <p:sldId id="1825" r:id="rId48"/>
    <p:sldId id="5533" r:id="rId49"/>
    <p:sldId id="5529" r:id="rId50"/>
    <p:sldId id="1827" r:id="rId51"/>
    <p:sldId id="1831" r:id="rId52"/>
    <p:sldId id="1832" r:id="rId53"/>
    <p:sldId id="1833" r:id="rId54"/>
    <p:sldId id="5527" r:id="rId55"/>
    <p:sldId id="5575" r:id="rId56"/>
    <p:sldId id="5577" r:id="rId57"/>
    <p:sldId id="5578" r:id="rId58"/>
    <p:sldId id="5561" r:id="rId59"/>
    <p:sldId id="5562" r:id="rId60"/>
    <p:sldId id="5563" r:id="rId61"/>
    <p:sldId id="5536" r:id="rId62"/>
    <p:sldId id="5553" r:id="rId63"/>
    <p:sldId id="5552" r:id="rId64"/>
    <p:sldId id="5548" r:id="rId65"/>
    <p:sldId id="5547" r:id="rId66"/>
    <p:sldId id="5554" r:id="rId67"/>
    <p:sldId id="5549" r:id="rId68"/>
    <p:sldId id="5556" r:id="rId69"/>
    <p:sldId id="5557" r:id="rId70"/>
    <p:sldId id="5550" r:id="rId71"/>
    <p:sldId id="5558" r:id="rId72"/>
    <p:sldId id="5559" r:id="rId73"/>
    <p:sldId id="5560" r:id="rId74"/>
    <p:sldId id="5540" r:id="rId75"/>
    <p:sldId id="5541" r:id="rId76"/>
    <p:sldId id="5542" r:id="rId77"/>
    <p:sldId id="5565" r:id="rId78"/>
    <p:sldId id="5580" r:id="rId79"/>
    <p:sldId id="5543" r:id="rId80"/>
    <p:sldId id="5538" r:id="rId81"/>
    <p:sldId id="5544" r:id="rId82"/>
    <p:sldId id="5581" r:id="rId83"/>
    <p:sldId id="5582" r:id="rId84"/>
    <p:sldId id="5583" r:id="rId85"/>
    <p:sldId id="5584" r:id="rId86"/>
    <p:sldId id="5585" r:id="rId87"/>
    <p:sldId id="5571" r:id="rId8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85547" autoAdjust="0"/>
  </p:normalViewPr>
  <p:slideViewPr>
    <p:cSldViewPr snapToGrid="0">
      <p:cViewPr varScale="1">
        <p:scale>
          <a:sx n="50" d="100"/>
          <a:sy n="50" d="100"/>
        </p:scale>
        <p:origin x="127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5" Type="http://schemas.openxmlformats.org/officeDocument/2006/relationships/slideMaster" Target="slideMasters/slideMaster5.xml"/><Relationship Id="rId90" Type="http://schemas.openxmlformats.org/officeDocument/2006/relationships/presProps" Target="presProps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9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DAB648-6745-4F2C-9924-376A4047134D}" type="datetimeFigureOut">
              <a:rPr lang="zh-TW" altLang="en-US" smtClean="0"/>
              <a:t>2025/11/3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A3862A-06DD-4DD7-B0AD-966549C4D9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3797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18</a:t>
            </a:r>
          </a:p>
          <a:p>
            <a:r>
              <a:rPr lang="en-US" altLang="zh-TW" dirty="0"/>
              <a:t>85</a:t>
            </a:r>
          </a:p>
          <a:p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To do: </a:t>
            </a:r>
            <a:r>
              <a:rPr lang="zh-TW" altLang="en-US" dirty="0"/>
              <a:t>要不要講 </a:t>
            </a:r>
            <a:r>
              <a:rPr lang="en-US" altLang="zh-TW" dirty="0"/>
              <a:t>Focal loss???</a:t>
            </a:r>
          </a:p>
          <a:p>
            <a:r>
              <a:rPr lang="zh-TW" altLang="en-US" dirty="0"/>
              <a:t>為什麼 </a:t>
            </a:r>
            <a:r>
              <a:rPr lang="en-US" altLang="zh-TW" dirty="0"/>
              <a:t>Adam W </a:t>
            </a:r>
            <a:r>
              <a:rPr lang="zh-TW" altLang="en-US" dirty="0"/>
              <a:t>要這樣設計</a:t>
            </a:r>
            <a:endParaRPr lang="en-US" altLang="zh-TW" dirty="0"/>
          </a:p>
          <a:p>
            <a:r>
              <a:rPr lang="en-US" altLang="zh-TW" dirty="0"/>
              <a:t>Skip connection activation </a:t>
            </a:r>
            <a:r>
              <a:rPr lang="zh-TW" altLang="en-US" dirty="0"/>
              <a:t>的位置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====</a:t>
            </a:r>
          </a:p>
          <a:p>
            <a:r>
              <a:rPr lang="en-US" altLang="zh-TW" dirty="0"/>
              <a:t>To do: </a:t>
            </a:r>
            <a:r>
              <a:rPr lang="zh-TW" altLang="en-US" dirty="0"/>
              <a:t>要不要實作 </a:t>
            </a:r>
            <a:r>
              <a:rPr lang="en-US" altLang="zh-TW" dirty="0"/>
              <a:t>gradient </a:t>
            </a:r>
            <a:r>
              <a:rPr lang="en-US" altLang="zh-TW" dirty="0" err="1"/>
              <a:t>valinish</a:t>
            </a:r>
            <a:r>
              <a:rPr lang="en-US" altLang="zh-TW" dirty="0"/>
              <a:t> 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To do: </a:t>
            </a:r>
            <a:r>
              <a:rPr lang="zh-TW" altLang="en-US" dirty="0"/>
              <a:t>要不要說明為什麼要 </a:t>
            </a:r>
            <a:r>
              <a:rPr lang="en-US" altLang="zh-TW" dirty="0"/>
              <a:t>activation </a:t>
            </a:r>
          </a:p>
          <a:p>
            <a:endParaRPr lang="en-US" altLang="zh-TW" dirty="0"/>
          </a:p>
          <a:p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do:</a:t>
            </a:r>
            <a:r>
              <a:rPr lang="zh-TW" altLang="en-US" dirty="0"/>
              <a:t> 要不要說明 </a:t>
            </a:r>
            <a:r>
              <a:rPr lang="en-US" altLang="zh-TW" dirty="0"/>
              <a:t>generalization vs optimization </a:t>
            </a:r>
          </a:p>
          <a:p>
            <a:endParaRPr lang="en-US" altLang="zh-TW" dirty="0"/>
          </a:p>
          <a:p>
            <a:r>
              <a:rPr lang="zh-TW" altLang="en-US" dirty="0"/>
              <a:t>不要講 </a:t>
            </a:r>
            <a:r>
              <a:rPr lang="en-US" altLang="zh-TW" dirty="0"/>
              <a:t>SUTA </a:t>
            </a:r>
            <a:r>
              <a:rPr lang="zh-TW" altLang="en-US" dirty="0"/>
              <a:t>好了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3862A-06DD-4DD7-B0AD-966549C4D986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11696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這跟人類也很像</a:t>
            </a:r>
            <a:endParaRPr lang="en-US" altLang="zh-TW" dirty="0"/>
          </a:p>
          <a:p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>
                <a:solidFill>
                  <a:prstClr val="black"/>
                </a:solidFill>
                <a:latin typeface="Calibri" panose="020F0502020204030204"/>
                <a:ea typeface="+mn-ea"/>
              </a:rPr>
              <a:t>Please refer to </a:t>
            </a:r>
            <a:r>
              <a:rPr lang="en-US" altLang="zh-TW" sz="1200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Radam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>
                <a:solidFill>
                  <a:prstClr val="black"/>
                </a:solidFill>
                <a:latin typeface="Calibri" panose="020F0502020204030204"/>
                <a:ea typeface="+mn-ea"/>
              </a:rPr>
              <a:t>https://arxiv.org/abs/1908.03265</a:t>
            </a:r>
            <a:endParaRPr lang="zh-TW" altLang="en-US" dirty="0">
              <a:solidFill>
                <a:prstClr val="black"/>
              </a:solidFill>
              <a:latin typeface="Calibri" panose="020F0502020204030204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b="1" dirty="0">
              <a:solidFill>
                <a:prstClr val="black"/>
              </a:solidFill>
              <a:latin typeface="Calibri" panose="020F0502020204030204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sz="1200" b="1" dirty="0">
              <a:solidFill>
                <a:prstClr val="black"/>
              </a:solidFill>
              <a:latin typeface="Calibri" panose="020F0502020204030204"/>
              <a:ea typeface="+mn-ea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3862A-06DD-4DD7-B0AD-966549C4D986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52201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Adam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testing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時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error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較大的事實。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dirty="0"/>
              <a:t>https://openreview.net/pdf?id=Bkg3g2R9FX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https://shaoanlu.wordpress.com/2017/05/29/sgd-all-which-one-is-the-best-optimizer-dogs-vs-cats-toy-experiment/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391826-02E9-4577-8757-8CC0040DBC92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29489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DD3529-26A7-46C0-9167-B98EE0A1A9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DE279642-CD80-C01F-ABB0-67DEAB4D27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BBBB74F6-3533-7576-080C-09BDF8EECA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mpl_toolkits.mplot3d import Axes3D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matplotlib.animation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import 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FuncAnimation</a:t>
            </a:r>
            <a:endParaRPr lang="en-US" altLang="zh-TW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IPython.display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import HTML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 warnings</a:t>
            </a:r>
          </a:p>
          <a:p>
            <a:b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altLang="zh-TW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 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忽略 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Matplotlib 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可能產生的 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UserWarning</a:t>
            </a:r>
            <a:endParaRPr lang="en-US" altLang="zh-TW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warnings.filterwarnings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("ignore", category=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UserWarning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b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altLang="zh-TW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 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設定 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Matplotlib 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 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Notebook 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中顯示圖表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%matplotlib inline</a:t>
            </a:r>
          </a:p>
          <a:p>
            <a:endParaRPr lang="en-US" altLang="zh-TW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=====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page_2025spring =    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np.array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([93, 96, 98, 62, 62, 61, 61, 15, 18, 34, 25, 57])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x_count_2025spring = 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np.array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([4334,3505,2627,2381,2574,2027,2088,174,467,1199,986,2139])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x_train_2025spring = 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np.array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([ 2,0,2,6,28,36,11,0,1,3,7,29 ])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 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上課分鐘數 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(y)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y_data_2025spring = 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np.array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([84, 102, 111, 82, 80, 76, 79, 24, 24, 45, 34, 91])</a:t>
            </a:r>
          </a:p>
          <a:p>
            <a:b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altLang="zh-TW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x_page_2024 =    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np.array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([27, 22, 27, 50, 49, 16, 24, 37, 33, 27, 36, 27, 36 ,30 ,16 ,41 ,62, 34  ])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x_word_2024 = 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np.array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([ 2236, 1457,1309, 3404,2513,764,1448,2327,2006,1224,1121,1042,1040,1029, 1048,1946,2631,1846 ])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#x_matth_2024 = 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np.array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([ 0,1,0,6,0,0,4,18, 5,0,1,0,0,0,2,0,0,8 ])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x_math_2024 =     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np.array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([0, 0, 0,   0,   0, 0, 1, 1, 1, 0, 0, 0, 0, 0, 0, 0, 1, 1])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 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上課分鐘數 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(y)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y_data_2024 =    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np.array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([35, 30, 26, 35, 47 ,25, 35 ,38 ,37, 25, 38, 45, 46, 32, 15, 45 ,87, 38])</a:t>
            </a:r>
          </a:p>
          <a:p>
            <a:b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altLang="zh-TW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#NTU Machine Learning 2021 Spring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x_page_2021 = 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np.array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([61, 29, 16, 21, 19, 9, 35, 43, 14, 60, 95 ,67, 38 ,39 ,42, 16, 64, 34, 37, 57])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#x_train_2021 =  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np.array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([15,61, 3, 11, 7, 0, 0, 0,  1, 5,  23,  18, 19, 15, 4, 13, 23, 17, 9, 76])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y_data_2021 = 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np.array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([109, 51, 34, 31, 38,19 ,56, 74, 31, 93, 160, 99, 49, 76, 72, 35, 165, 68, 86, 78])</a:t>
            </a:r>
          </a:p>
          <a:p>
            <a:b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altLang="zh-TW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x_page_2025fall = 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np.array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([27,35,77,69,97])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x_word_2025fall  = 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np.array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([2616,2042,2665,2317,3923])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x_math_2025fall = 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np.array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([0,0,0,0,0])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y_data_2025fall = 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np.array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([31,48,95,82,120])</a:t>
            </a:r>
          </a:p>
          <a:p>
            <a:endParaRPr lang="en-US" altLang="zh-TW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5FE54F1-844C-9EA4-0268-10C9CB5DAD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166E95-45A6-4DB9-83E2-E278DDF09D1A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1996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1" dirty="0"/>
              <a:t>Training Loss</a:t>
            </a:r>
            <a:endParaRPr lang="zh-TW" altLang="en-US" sz="1200" b="1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3862A-06DD-4DD7-B0AD-966549C4D986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55675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1" u="sng" dirty="0"/>
              <a:t>Transfer </a:t>
            </a:r>
          </a:p>
          <a:p>
            <a:r>
              <a:rPr lang="en-US" altLang="zh-TW" sz="1200" b="1" u="sng" dirty="0"/>
              <a:t>Learning</a:t>
            </a:r>
            <a:endParaRPr lang="zh-TW" altLang="en-US" sz="1200" b="1" u="sng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3862A-06DD-4DD7-B0AD-966549C4D986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06567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A24D29-C11D-C66D-BE89-0387EE90A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B449AC43-C052-D683-4386-A2FE7B6305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177CC14C-5C55-E5D8-3B0D-B25DC242B2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機器學習三個步驟 </a:t>
            </a:r>
            <a:r>
              <a:rPr lang="en-US" altLang="zh-TW" dirty="0"/>
              <a:t>(3+1)</a:t>
            </a:r>
          </a:p>
          <a:p>
            <a:pPr lvl="1"/>
            <a:r>
              <a:rPr lang="zh-TW" altLang="en-US" sz="2800" dirty="0"/>
              <a:t>我要甚麼 </a:t>
            </a:r>
            <a:r>
              <a:rPr lang="en-US" altLang="zh-TW" sz="2800" dirty="0"/>
              <a:t>(</a:t>
            </a:r>
            <a:r>
              <a:rPr lang="zh-TW" altLang="en-US" sz="2800" dirty="0"/>
              <a:t>甚麼是好</a:t>
            </a:r>
            <a:r>
              <a:rPr lang="en-US" altLang="zh-TW" sz="2800" dirty="0"/>
              <a:t>!)</a:t>
            </a:r>
          </a:p>
          <a:p>
            <a:pPr lvl="1"/>
            <a:r>
              <a:rPr lang="zh-TW" altLang="en-US" sz="2800" dirty="0"/>
              <a:t>我有哪些選擇</a:t>
            </a:r>
            <a:endParaRPr lang="en-US" altLang="zh-TW" sz="2800" dirty="0"/>
          </a:p>
          <a:p>
            <a:pPr lvl="1"/>
            <a:r>
              <a:rPr lang="zh-TW" altLang="en-US" sz="2800" dirty="0"/>
              <a:t>從可能的選擇中選一個最好的</a:t>
            </a:r>
            <a:endParaRPr lang="en-US" altLang="zh-TW" sz="2800" dirty="0"/>
          </a:p>
          <a:p>
            <a:pPr lvl="1"/>
            <a:r>
              <a:rPr lang="zh-TW" altLang="en-US" sz="2800" dirty="0"/>
              <a:t>評估</a:t>
            </a:r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6CAAD3F-DD74-03A2-2AB8-D5CF9D7C04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8D3AF2-60C0-41D8-890D-45DC88917B56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9223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不同方向不同 </a:t>
            </a:r>
            <a:r>
              <a:rPr lang="en-US" altLang="zh-TW" dirty="0"/>
              <a:t>learning rate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3862A-06DD-4DD7-B0AD-966549C4D986}" type="slidenum">
              <a:rPr lang="zh-TW" altLang="en-US" smtClean="0"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76855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C40C66-BB04-9D13-F345-4EFDB9729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CC8659BA-74CB-DFF2-77EB-5C01993322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E030BD7B-689A-F463-4520-F6FCE7D338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More parameters, </a:t>
            </a:r>
          </a:p>
          <a:p>
            <a:r>
              <a:rPr lang="en-US" altLang="zh-TW" dirty="0"/>
              <a:t>Not only computational intensive</a:t>
            </a:r>
          </a:p>
          <a:p>
            <a:r>
              <a:rPr lang="en-US" altLang="zh-TW" dirty="0"/>
              <a:t>But also easier to overfit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77E8364-349F-487C-129F-81C4848339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44E6A9-403F-46BA-B5D7-D3E84626C545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78253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https://www.dcard.tw/f/funny/p/233833012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44E6A9-403F-46BA-B5D7-D3E84626C545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01292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https://www.dcard.tw/f/funny/p/233833012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44E6A9-403F-46BA-B5D7-D3E84626C545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0969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BCD5EA-4901-2D28-E176-612A91544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F45C92C5-AC88-26B6-E66A-C7559A1C52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18337AED-168E-B2E6-DA70-2CF08A8FCB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機器學習三個步驟 </a:t>
            </a:r>
            <a:r>
              <a:rPr lang="en-US" altLang="zh-TW" dirty="0"/>
              <a:t>(3+1)</a:t>
            </a:r>
          </a:p>
          <a:p>
            <a:pPr lvl="1"/>
            <a:r>
              <a:rPr lang="zh-TW" altLang="en-US" sz="2800" dirty="0"/>
              <a:t>我要甚麼 </a:t>
            </a:r>
            <a:r>
              <a:rPr lang="en-US" altLang="zh-TW" sz="2800" dirty="0"/>
              <a:t>(</a:t>
            </a:r>
            <a:r>
              <a:rPr lang="zh-TW" altLang="en-US" sz="2800" dirty="0"/>
              <a:t>甚麼是好</a:t>
            </a:r>
            <a:r>
              <a:rPr lang="en-US" altLang="zh-TW" sz="2800" dirty="0"/>
              <a:t>!)</a:t>
            </a:r>
          </a:p>
          <a:p>
            <a:pPr lvl="1"/>
            <a:r>
              <a:rPr lang="zh-TW" altLang="en-US" sz="2800" dirty="0"/>
              <a:t>我有哪些選擇</a:t>
            </a:r>
            <a:endParaRPr lang="en-US" altLang="zh-TW" sz="2800" dirty="0"/>
          </a:p>
          <a:p>
            <a:pPr lvl="1"/>
            <a:r>
              <a:rPr lang="zh-TW" altLang="en-US" sz="2800" dirty="0"/>
              <a:t>從可能的選擇中選一個最好的</a:t>
            </a:r>
            <a:endParaRPr lang="en-US" altLang="zh-TW" sz="2800" dirty="0"/>
          </a:p>
          <a:p>
            <a:pPr lvl="1"/>
            <a:r>
              <a:rPr lang="zh-TW" altLang="en-US" sz="2800" dirty="0"/>
              <a:t>評估</a:t>
            </a:r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C5AFC06-FB7D-079F-316F-3711CD2D1D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8D3AF2-60C0-41D8-890D-45DC88917B56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76001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守的滴水不漏無懈可擊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44E6A9-403F-46BA-B5D7-D3E84626C545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69757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978731-0FB1-E4EB-C150-2F5DA3B3A8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0FA4608B-E7B9-97CB-4EF9-98E22AADE2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F7507080-1E4F-EC65-7694-2F091334C4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More parameters, </a:t>
            </a:r>
          </a:p>
          <a:p>
            <a:r>
              <a:rPr lang="en-US" altLang="zh-TW" dirty="0"/>
              <a:t>Not only computational intensive</a:t>
            </a:r>
          </a:p>
          <a:p>
            <a:r>
              <a:rPr lang="en-US" altLang="zh-TW" dirty="0"/>
              <a:t>But also easier to overfit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76A6582-C682-F428-7ECB-C6D28BB277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44E6A9-403F-46BA-B5D7-D3E84626C545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07207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8701E8-A0D5-361A-1426-9D354B27F9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608C5532-0036-69CE-BFF6-11E3F824EE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4D8B9C6F-6591-6509-1844-9974258298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Need an metaphor?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ED05963-A44D-9A95-31CD-1720BB3322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44E6A9-403F-46BA-B5D7-D3E84626C545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05114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Need an metaphor?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44E6A9-403F-46BA-B5D7-D3E84626C545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65783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Identity Mappings in Deep Residual Networks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3862A-06DD-4DD7-B0AD-966549C4D986}" type="slidenum">
              <a:rPr lang="zh-TW" altLang="en-US" smtClean="0"/>
              <a:t>52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15936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400" dirty="0"/>
              <a:t>Batch Renormalization</a:t>
            </a:r>
          </a:p>
          <a:p>
            <a:pPr lvl="1"/>
            <a:r>
              <a:rPr lang="en-US" altLang="zh-TW" sz="1800" dirty="0"/>
              <a:t>https://arxiv.org/abs/1702.03275</a:t>
            </a:r>
          </a:p>
          <a:p>
            <a:r>
              <a:rPr lang="en-US" altLang="zh-TW" sz="2400" dirty="0"/>
              <a:t>Layer Normalization</a:t>
            </a:r>
          </a:p>
          <a:p>
            <a:pPr lvl="1"/>
            <a:r>
              <a:rPr lang="en-US" altLang="zh-TW" sz="1800" dirty="0"/>
              <a:t>https://arxiv.org/abs/1607.06450</a:t>
            </a:r>
          </a:p>
          <a:p>
            <a:r>
              <a:rPr lang="en-US" altLang="zh-TW" sz="2400" dirty="0"/>
              <a:t>Instance Normalization</a:t>
            </a:r>
          </a:p>
          <a:p>
            <a:pPr lvl="1"/>
            <a:r>
              <a:rPr lang="en-US" altLang="zh-TW" sz="1800" dirty="0"/>
              <a:t>https://arxiv.org/abs/1607.08022</a:t>
            </a:r>
          </a:p>
          <a:p>
            <a:r>
              <a:rPr lang="en-US" altLang="zh-TW" sz="2400" dirty="0"/>
              <a:t>Weight Normalization</a:t>
            </a:r>
          </a:p>
          <a:p>
            <a:pPr lvl="1"/>
            <a:r>
              <a:rPr lang="en-US" altLang="zh-TW" sz="1800" dirty="0"/>
              <a:t>https://arxiv.org/abs/1602.07868</a:t>
            </a:r>
          </a:p>
          <a:p>
            <a:r>
              <a:rPr lang="en-US" altLang="zh-TW" sz="2400" dirty="0"/>
              <a:t>Spectrum Normalization</a:t>
            </a:r>
          </a:p>
          <a:p>
            <a:pPr lvl="1"/>
            <a:r>
              <a:rPr lang="en-US" altLang="zh-TW" sz="1800" dirty="0"/>
              <a:t>https://arxiv.org/abs/1705.10941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3862A-06DD-4DD7-B0AD-966549C4D986}" type="slidenum">
              <a:rPr lang="zh-TW" altLang="en-US" smtClean="0"/>
              <a:t>56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82769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B15933-BA13-6E3D-185C-4840FACFE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7CC41C78-7D6F-3B06-42CB-6DA44B1ED8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C4B42BFC-71CE-3D12-784B-10F7D4E2C8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機器學習三個步驟 </a:t>
            </a:r>
            <a:r>
              <a:rPr lang="en-US" altLang="zh-TW" dirty="0"/>
              <a:t>(3+1)</a:t>
            </a:r>
          </a:p>
          <a:p>
            <a:pPr lvl="1"/>
            <a:r>
              <a:rPr lang="zh-TW" altLang="en-US" sz="2800" dirty="0"/>
              <a:t>我要甚麼 </a:t>
            </a:r>
            <a:r>
              <a:rPr lang="en-US" altLang="zh-TW" sz="2800" dirty="0"/>
              <a:t>(</a:t>
            </a:r>
            <a:r>
              <a:rPr lang="zh-TW" altLang="en-US" sz="2800" dirty="0"/>
              <a:t>甚麼是好</a:t>
            </a:r>
            <a:r>
              <a:rPr lang="en-US" altLang="zh-TW" sz="2800" dirty="0"/>
              <a:t>!)</a:t>
            </a:r>
          </a:p>
          <a:p>
            <a:pPr lvl="1"/>
            <a:r>
              <a:rPr lang="zh-TW" altLang="en-US" sz="2800" dirty="0"/>
              <a:t>我有哪些選擇</a:t>
            </a:r>
            <a:endParaRPr lang="en-US" altLang="zh-TW" sz="2800" dirty="0"/>
          </a:p>
          <a:p>
            <a:pPr lvl="1"/>
            <a:r>
              <a:rPr lang="zh-TW" altLang="en-US" sz="2800" dirty="0"/>
              <a:t>從可能的選擇中選一個最好的</a:t>
            </a:r>
            <a:endParaRPr lang="en-US" altLang="zh-TW" sz="2800" dirty="0"/>
          </a:p>
          <a:p>
            <a:pPr lvl="1"/>
            <a:r>
              <a:rPr lang="zh-TW" altLang="en-US" sz="2800" dirty="0"/>
              <a:t>評估</a:t>
            </a:r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6E5BA70-0747-766D-9BCE-365B1E1213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8D3AF2-60C0-41D8-890D-45DC88917B56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47553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6EA389-FDA0-0015-AC5E-BFB0C2D1FF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F69C30CF-9F58-047F-16CA-B57A7E1D88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585C83E9-686B-D6E2-3625-C24A5B6BE0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分類問題</a:t>
            </a:r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C3940AD-FA83-A3A0-E839-2CB62F4589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3862A-06DD-4DD7-B0AD-966549C4D986}" type="slidenum">
              <a:rPr lang="zh-TW" altLang="en-US" smtClean="0"/>
              <a:t>58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98546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FBC452-44CA-10F1-DFC1-308EB2275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3F7912B3-D6AE-3609-88BD-45D402714C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BF0A936F-182C-771D-2B53-F595BDFB66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分類問題</a:t>
            </a:r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4193F6E-5027-06B4-59E6-311B828C28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3862A-06DD-4DD7-B0AD-966549C4D986}" type="slidenum">
              <a:rPr lang="zh-TW" altLang="en-US" smtClean="0"/>
              <a:t>59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93989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3862A-06DD-4DD7-B0AD-966549C4D986}" type="slidenum">
              <a:rPr lang="zh-TW" altLang="en-US" smtClean="0"/>
              <a:t>63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3480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機器學習三個步驟 </a:t>
            </a:r>
            <a:r>
              <a:rPr lang="en-US" altLang="zh-TW" dirty="0"/>
              <a:t>(3+1)</a:t>
            </a:r>
          </a:p>
          <a:p>
            <a:pPr lvl="1"/>
            <a:r>
              <a:rPr lang="zh-TW" altLang="en-US" sz="2800" dirty="0"/>
              <a:t>我要甚麼 </a:t>
            </a:r>
            <a:r>
              <a:rPr lang="en-US" altLang="zh-TW" sz="2800" dirty="0"/>
              <a:t>(</a:t>
            </a:r>
            <a:r>
              <a:rPr lang="zh-TW" altLang="en-US" sz="2800" dirty="0"/>
              <a:t>甚麼是好</a:t>
            </a:r>
            <a:r>
              <a:rPr lang="en-US" altLang="zh-TW" sz="2800" dirty="0"/>
              <a:t>!)</a:t>
            </a:r>
          </a:p>
          <a:p>
            <a:pPr lvl="1"/>
            <a:r>
              <a:rPr lang="zh-TW" altLang="en-US" sz="2800" dirty="0"/>
              <a:t>我有哪些選擇</a:t>
            </a:r>
            <a:endParaRPr lang="en-US" altLang="zh-TW" sz="2800" dirty="0"/>
          </a:p>
          <a:p>
            <a:pPr lvl="1"/>
            <a:r>
              <a:rPr lang="zh-TW" altLang="en-US" sz="2800" dirty="0"/>
              <a:t>從可能的選擇中選一個最好的</a:t>
            </a:r>
            <a:endParaRPr lang="en-US" altLang="zh-TW" sz="2800" dirty="0"/>
          </a:p>
          <a:p>
            <a:pPr lvl="1"/>
            <a:r>
              <a:rPr lang="zh-TW" altLang="en-US" sz="2800" dirty="0"/>
              <a:t>評估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8D3AF2-60C0-41D8-890D-45DC88917B56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36151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902707-451A-56AB-4B1E-C9F578DAB5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DED2F2A4-C6AC-09C2-D36C-9AE200A822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7340F988-CEC8-8BD5-E039-A3A7D74039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D70EDFE-FB07-C7F0-B5D1-2C0FC8EAC4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3862A-06DD-4DD7-B0AD-966549C4D986}" type="slidenum">
              <a:rPr lang="zh-TW" altLang="en-US" smtClean="0"/>
              <a:t>65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98023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41BBDC-6763-731B-E4F7-DFD7813D9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9D282175-F97E-898F-0EDA-DED87EECDD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EFE2655D-9DD0-F570-267D-39AEF4A025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8FC86EF-D1A8-BCCE-043F-7C5876E42F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3862A-06DD-4DD7-B0AD-966549C4D986}" type="slidenum">
              <a:rPr lang="zh-TW" altLang="en-US" smtClean="0"/>
              <a:t>70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30171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資料增強 </a:t>
            </a:r>
            <a:r>
              <a:rPr lang="en-US" altLang="zh-TW" dirty="0"/>
              <a:t>(</a:t>
            </a:r>
            <a:r>
              <a:rPr lang="fr-FR" altLang="zh-TW" dirty="0" err="1"/>
              <a:t>Mixup</a:t>
            </a:r>
            <a:r>
              <a:rPr lang="fr-FR" altLang="zh-TW" dirty="0"/>
              <a:t> / </a:t>
            </a:r>
            <a:r>
              <a:rPr lang="fr-FR" altLang="zh-TW" dirty="0" err="1"/>
              <a:t>CutMix</a:t>
            </a:r>
            <a:r>
              <a:rPr lang="fr-FR" altLang="zh-TW" dirty="0"/>
              <a:t> / </a:t>
            </a:r>
            <a:r>
              <a:rPr lang="fr-FR" altLang="zh-TW" dirty="0" err="1"/>
              <a:t>CutOut</a:t>
            </a:r>
            <a:r>
              <a:rPr lang="fr-FR" altLang="zh-TW" dirty="0"/>
              <a:t> / </a:t>
            </a:r>
            <a:r>
              <a:rPr lang="fr-FR" altLang="zh-TW" dirty="0" err="1"/>
              <a:t>AugMix</a:t>
            </a:r>
            <a:r>
              <a:rPr lang="fr-FR" altLang="zh-TW" dirty="0"/>
              <a:t> / </a:t>
            </a:r>
            <a:r>
              <a:rPr lang="fr-FR" altLang="zh-TW" dirty="0" err="1"/>
              <a:t>RandAugment</a:t>
            </a:r>
            <a:r>
              <a:rPr lang="fr-FR" altLang="zh-TW" dirty="0"/>
              <a:t> / </a:t>
            </a:r>
            <a:r>
              <a:rPr lang="fr-FR" altLang="zh-TW" dirty="0" err="1"/>
              <a:t>AutoAugment</a:t>
            </a:r>
            <a:r>
              <a:rPr lang="fr-FR" altLang="zh-TW" dirty="0"/>
              <a:t> ), </a:t>
            </a:r>
            <a:r>
              <a:rPr lang="zh-TW" altLang="en-US" b="1" dirty="0"/>
              <a:t>標準化與縮放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3862A-06DD-4DD7-B0AD-966549C4D986}" type="slidenum">
              <a:rPr lang="zh-TW" altLang="en-US" smtClean="0"/>
              <a:t>73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86253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EBEF17-7A7C-9B91-C6DF-553925E5EC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04CE8A64-1DE1-4444-03B5-56FDFE9537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A0D6E71B-911C-0E85-2CE5-DF651D1DDA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一個權重較小的模型通常對應一個「更平滑」的函數，這意味著當輸入發生微小變化時，模型的輸出變化也相對較小 </a:t>
            </a:r>
            <a:r>
              <a:rPr lang="en-US" altLang="zh-TW" baseline="30000" dirty="0"/>
              <a:t>6</a:t>
            </a:r>
            <a:r>
              <a:rPr lang="zh-TW" altLang="en-US" dirty="0"/>
              <a:t>。這種平滑性是良好泛化能力的標誌，因為它表明模型對輸入數據中的噪聲和微小擾動不那麼敏感。例如，假設有兩個高度相關的輸入特徵，一個未經正規化的模型可能會將一個很大的權重賦予其中一個特徵（例如，權重為 </a:t>
            </a:r>
            <a:r>
              <a:rPr lang="en-US" altLang="zh-TW" dirty="0"/>
              <a:t>$w$</a:t>
            </a:r>
            <a:r>
              <a:rPr lang="zh-TW" altLang="en-US" dirty="0"/>
              <a:t>），而另一個特徵的權重則為 </a:t>
            </a:r>
            <a:r>
              <a:rPr lang="en-US" altLang="zh-TW" dirty="0"/>
              <a:t>0</a:t>
            </a:r>
            <a:r>
              <a:rPr lang="zh-TW" altLang="en-US" dirty="0"/>
              <a:t>。這種模型是不穩健的。而 </a:t>
            </a:r>
            <a:r>
              <a:rPr lang="en-US" altLang="zh-TW" dirty="0"/>
              <a:t>L2 </a:t>
            </a:r>
            <a:r>
              <a:rPr lang="zh-TW" altLang="en-US" dirty="0"/>
              <a:t>正規化會傾向於將權重均勻地分配給這兩個相關特徵（例如，每個特徵的權重都是 </a:t>
            </a:r>
            <a:r>
              <a:rPr lang="en-US" altLang="zh-TW" dirty="0"/>
              <a:t>$w/2$</a:t>
            </a:r>
            <a:r>
              <a:rPr lang="zh-TW" altLang="en-US" dirty="0"/>
              <a:t>），因為 </a:t>
            </a:r>
            <a:r>
              <a:rPr lang="en-US" altLang="zh-TW" dirty="0"/>
              <a:t>$(w/2)^2 + (w/2)^2 &lt; w^2 + 0^2$</a:t>
            </a:r>
            <a:r>
              <a:rPr lang="zh-TW" altLang="en-US" dirty="0"/>
              <a:t>。這種權重分配方式使模型對單一特徵的測量誤差更具魯棒性，從而提升了泛化能力 </a:t>
            </a:r>
            <a:r>
              <a:rPr lang="en-US" altLang="zh-TW" baseline="30000" dirty="0"/>
              <a:t>6</a:t>
            </a:r>
            <a:r>
              <a:rPr lang="zh-TW" altLang="en-US" dirty="0"/>
              <a:t>。</a:t>
            </a:r>
          </a:p>
          <a:p>
            <a:r>
              <a:rPr lang="en-US" altLang="zh-TW" dirty="0" err="1"/>
              <a:t>AdamW</a:t>
            </a:r>
            <a:r>
              <a:rPr lang="en-US" altLang="zh-TW" dirty="0"/>
              <a:t> </a:t>
            </a:r>
            <a:r>
              <a:rPr lang="zh-TW" altLang="en-US" dirty="0"/>
              <a:t>的優勢在於訓練像 </a:t>
            </a:r>
            <a:r>
              <a:rPr lang="en-US" altLang="zh-TW" dirty="0"/>
              <a:t>Transformer </a:t>
            </a:r>
            <a:r>
              <a:rPr lang="zh-TW" altLang="en-US" dirty="0"/>
              <a:t>這樣的大型、高度參數化的模型時表現得尤為突出，例如 </a:t>
            </a:r>
            <a:r>
              <a:rPr lang="en-US" altLang="zh-TW" dirty="0"/>
              <a:t>BERT</a:t>
            </a:r>
            <a:r>
              <a:rPr lang="zh-TW" altLang="en-US" dirty="0"/>
              <a:t>、</a:t>
            </a:r>
            <a:r>
              <a:rPr lang="en-US" altLang="zh-TW" dirty="0"/>
              <a:t>GPT </a:t>
            </a:r>
            <a:r>
              <a:rPr lang="zh-TW" altLang="en-US" dirty="0"/>
              <a:t>和 </a:t>
            </a:r>
            <a:r>
              <a:rPr lang="en-US" altLang="zh-TW" dirty="0" err="1"/>
              <a:t>LLaMA</a:t>
            </a:r>
            <a:r>
              <a:rPr lang="en-US" altLang="zh-TW" dirty="0"/>
              <a:t> </a:t>
            </a:r>
            <a:r>
              <a:rPr lang="zh-TW" altLang="en-US" dirty="0"/>
              <a:t>等模型 。</a:t>
            </a:r>
            <a:endParaRPr lang="en-US" altLang="zh-TW" dirty="0"/>
          </a:p>
          <a:p>
            <a:r>
              <a:rPr lang="zh-TW" altLang="en-US" dirty="0"/>
              <a:t>一個權重較小的模型通常對應一個「更平滑」的函數</a:t>
            </a:r>
            <a:endParaRPr lang="en-US" altLang="zh-TW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2FD4CC5-98F5-6CD4-C5CB-97531056C0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3862A-06DD-4DD7-B0AD-966549C4D986}" type="slidenum">
              <a:rPr lang="zh-TW" altLang="en-US" smtClean="0"/>
              <a:t>79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12925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934F2B-A049-9E61-827B-2515116D23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60610E31-F6CB-58B2-6FCD-582B46DC9D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D944BC88-4B2B-FC04-DB43-68AE3EFD47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一個權重較小的模型通常對應一個「更平滑」的函數，這意味著當輸入發生微小變化時，模型的輸出變化也相對較小 </a:t>
            </a:r>
            <a:r>
              <a:rPr lang="en-US" altLang="zh-TW" baseline="30000" dirty="0"/>
              <a:t>6</a:t>
            </a:r>
            <a:r>
              <a:rPr lang="zh-TW" altLang="en-US" dirty="0"/>
              <a:t>。這種平滑性是良好泛化能力的標誌，因為它表明模型對輸入數據中的噪聲和微小擾動不那麼敏感。例如，假設有兩個高度相關的輸入特徵，一個未經正規化的模型可能會將一個很大的權重賦予其中一個特徵（例如，權重為 </a:t>
            </a:r>
            <a:r>
              <a:rPr lang="en-US" altLang="zh-TW" dirty="0"/>
              <a:t>$w$</a:t>
            </a:r>
            <a:r>
              <a:rPr lang="zh-TW" altLang="en-US" dirty="0"/>
              <a:t>），而另一個特徵的權重則為 </a:t>
            </a:r>
            <a:r>
              <a:rPr lang="en-US" altLang="zh-TW" dirty="0"/>
              <a:t>0</a:t>
            </a:r>
            <a:r>
              <a:rPr lang="zh-TW" altLang="en-US" dirty="0"/>
              <a:t>。這種模型是不穩健的。而 </a:t>
            </a:r>
            <a:r>
              <a:rPr lang="en-US" altLang="zh-TW" dirty="0"/>
              <a:t>L2 </a:t>
            </a:r>
            <a:r>
              <a:rPr lang="zh-TW" altLang="en-US" dirty="0"/>
              <a:t>正規化會傾向於將權重均勻地分配給這兩個相關特徵（例如，每個特徵的權重都是 </a:t>
            </a:r>
            <a:r>
              <a:rPr lang="en-US" altLang="zh-TW" dirty="0"/>
              <a:t>$w/2$</a:t>
            </a:r>
            <a:r>
              <a:rPr lang="zh-TW" altLang="en-US" dirty="0"/>
              <a:t>），因為 </a:t>
            </a:r>
            <a:r>
              <a:rPr lang="en-US" altLang="zh-TW" dirty="0"/>
              <a:t>$(w/2)^2 + (w/2)^2 &lt; w^2 + 0^2$</a:t>
            </a:r>
            <a:r>
              <a:rPr lang="zh-TW" altLang="en-US" dirty="0"/>
              <a:t>。這種權重分配方式使模型對單一特徵的測量誤差更具魯棒性，從而提升了泛化能力 </a:t>
            </a:r>
            <a:r>
              <a:rPr lang="en-US" altLang="zh-TW" baseline="30000" dirty="0"/>
              <a:t>6</a:t>
            </a:r>
            <a:r>
              <a:rPr lang="zh-TW" altLang="en-US" dirty="0"/>
              <a:t>。</a:t>
            </a:r>
          </a:p>
          <a:p>
            <a:r>
              <a:rPr lang="en-US" altLang="zh-TW" dirty="0" err="1"/>
              <a:t>AdamW</a:t>
            </a:r>
            <a:r>
              <a:rPr lang="en-US" altLang="zh-TW" dirty="0"/>
              <a:t> </a:t>
            </a:r>
            <a:r>
              <a:rPr lang="zh-TW" altLang="en-US" dirty="0"/>
              <a:t>的優勢在於訓練像 </a:t>
            </a:r>
            <a:r>
              <a:rPr lang="en-US" altLang="zh-TW" dirty="0"/>
              <a:t>Transformer </a:t>
            </a:r>
            <a:r>
              <a:rPr lang="zh-TW" altLang="en-US" dirty="0"/>
              <a:t>這樣的大型、高度參數化的模型時表現得尤為突出，例如 </a:t>
            </a:r>
            <a:r>
              <a:rPr lang="en-US" altLang="zh-TW" dirty="0"/>
              <a:t>BERT</a:t>
            </a:r>
            <a:r>
              <a:rPr lang="zh-TW" altLang="en-US" dirty="0"/>
              <a:t>、</a:t>
            </a:r>
            <a:r>
              <a:rPr lang="en-US" altLang="zh-TW" dirty="0"/>
              <a:t>GPT </a:t>
            </a:r>
            <a:r>
              <a:rPr lang="zh-TW" altLang="en-US" dirty="0"/>
              <a:t>和 </a:t>
            </a:r>
            <a:r>
              <a:rPr lang="en-US" altLang="zh-TW" dirty="0" err="1"/>
              <a:t>LLaMA</a:t>
            </a:r>
            <a:r>
              <a:rPr lang="en-US" altLang="zh-TW" dirty="0"/>
              <a:t> </a:t>
            </a:r>
            <a:r>
              <a:rPr lang="zh-TW" altLang="en-US" dirty="0"/>
              <a:t>等模型 。</a:t>
            </a:r>
            <a:endParaRPr lang="en-US" altLang="zh-TW" dirty="0"/>
          </a:p>
          <a:p>
            <a:r>
              <a:rPr lang="zh-TW" altLang="en-US" dirty="0"/>
              <a:t>一個權重較小的模型通常對應一個「更平滑」的函數</a:t>
            </a:r>
            <a:endParaRPr lang="en-US" altLang="zh-TW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074ACB6-A68B-EF8E-2F1B-9E6F54356E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3862A-06DD-4DD7-B0AD-966549C4D986}" type="slidenum">
              <a:rPr lang="zh-TW" altLang="en-US" smtClean="0"/>
              <a:t>80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3722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9D2F31-D448-3506-F1AD-8A4DBE3683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4E98BB6D-6645-686F-98B6-787AE417F2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4DD8D5E0-66A8-6600-EA00-D295401F03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一個權重較小的模型通常對應一個「更平滑」的函數，這意味著當輸入發生微小變化時，模型的輸出變化也相對較小 </a:t>
            </a:r>
            <a:r>
              <a:rPr lang="en-US" altLang="zh-TW" baseline="30000" dirty="0"/>
              <a:t>6</a:t>
            </a:r>
            <a:r>
              <a:rPr lang="zh-TW" altLang="en-US" dirty="0"/>
              <a:t>。這種平滑性是良好泛化能力的標誌，因為它表明模型對輸入數據中的噪聲和微小擾動不那麼敏感。例如，假設有兩個高度相關的輸入特徵，一個未經正規化的模型可能會將一個很大的權重賦予其中一個特徵（例如，權重為 </a:t>
            </a:r>
            <a:r>
              <a:rPr lang="en-US" altLang="zh-TW" dirty="0"/>
              <a:t>$w$</a:t>
            </a:r>
            <a:r>
              <a:rPr lang="zh-TW" altLang="en-US" dirty="0"/>
              <a:t>），而另一個特徵的權重則為 </a:t>
            </a:r>
            <a:r>
              <a:rPr lang="en-US" altLang="zh-TW" dirty="0"/>
              <a:t>0</a:t>
            </a:r>
            <a:r>
              <a:rPr lang="zh-TW" altLang="en-US" dirty="0"/>
              <a:t>。這種模型是不穩健的。而 </a:t>
            </a:r>
            <a:r>
              <a:rPr lang="en-US" altLang="zh-TW" dirty="0"/>
              <a:t>L2 </a:t>
            </a:r>
            <a:r>
              <a:rPr lang="zh-TW" altLang="en-US" dirty="0"/>
              <a:t>正規化會傾向於將權重均勻地分配給這兩個相關特徵（例如，每個特徵的權重都是 </a:t>
            </a:r>
            <a:r>
              <a:rPr lang="en-US" altLang="zh-TW" dirty="0"/>
              <a:t>$w/2$</a:t>
            </a:r>
            <a:r>
              <a:rPr lang="zh-TW" altLang="en-US" dirty="0"/>
              <a:t>），因為 </a:t>
            </a:r>
            <a:r>
              <a:rPr lang="en-US" altLang="zh-TW" dirty="0"/>
              <a:t>$(w/2)^2 + (w/2)^2 &lt; w^2 + 0^2$</a:t>
            </a:r>
            <a:r>
              <a:rPr lang="zh-TW" altLang="en-US" dirty="0"/>
              <a:t>。這種權重分配方式使模型對單一特徵的測量誤差更具魯棒性，從而提升了泛化能力 </a:t>
            </a:r>
            <a:r>
              <a:rPr lang="en-US" altLang="zh-TW" baseline="30000" dirty="0"/>
              <a:t>6</a:t>
            </a:r>
            <a:r>
              <a:rPr lang="zh-TW" altLang="en-US" dirty="0"/>
              <a:t>。</a:t>
            </a:r>
          </a:p>
          <a:p>
            <a:r>
              <a:rPr lang="en-US" altLang="zh-TW" dirty="0" err="1"/>
              <a:t>AdamW</a:t>
            </a:r>
            <a:r>
              <a:rPr lang="en-US" altLang="zh-TW" dirty="0"/>
              <a:t> </a:t>
            </a:r>
            <a:r>
              <a:rPr lang="zh-TW" altLang="en-US" dirty="0"/>
              <a:t>的優勢在於訓練像 </a:t>
            </a:r>
            <a:r>
              <a:rPr lang="en-US" altLang="zh-TW" dirty="0"/>
              <a:t>Transformer </a:t>
            </a:r>
            <a:r>
              <a:rPr lang="zh-TW" altLang="en-US" dirty="0"/>
              <a:t>這樣的大型、高度參數化的模型時表現得尤為突出，例如 </a:t>
            </a:r>
            <a:r>
              <a:rPr lang="en-US" altLang="zh-TW" dirty="0"/>
              <a:t>BERT</a:t>
            </a:r>
            <a:r>
              <a:rPr lang="zh-TW" altLang="en-US" dirty="0"/>
              <a:t>、</a:t>
            </a:r>
            <a:r>
              <a:rPr lang="en-US" altLang="zh-TW" dirty="0"/>
              <a:t>GPT </a:t>
            </a:r>
            <a:r>
              <a:rPr lang="zh-TW" altLang="en-US" dirty="0"/>
              <a:t>和 </a:t>
            </a:r>
            <a:r>
              <a:rPr lang="en-US" altLang="zh-TW" dirty="0" err="1"/>
              <a:t>LLaMA</a:t>
            </a:r>
            <a:r>
              <a:rPr lang="en-US" altLang="zh-TW" dirty="0"/>
              <a:t> </a:t>
            </a:r>
            <a:r>
              <a:rPr lang="zh-TW" altLang="en-US" dirty="0"/>
              <a:t>等模型 。</a:t>
            </a:r>
            <a:endParaRPr lang="en-US" altLang="zh-TW" dirty="0"/>
          </a:p>
          <a:p>
            <a:r>
              <a:rPr lang="zh-TW" altLang="en-US" dirty="0"/>
              <a:t>一個權重較小的模型通常對應一個「更平滑」的函數</a:t>
            </a:r>
            <a:endParaRPr lang="en-US" altLang="zh-TW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8BFC151-1EC7-D6B9-ADCE-62A9BD9D57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3862A-06DD-4DD7-B0AD-966549C4D986}" type="slidenum">
              <a:rPr lang="zh-TW" altLang="en-US" smtClean="0"/>
              <a:t>81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14969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Adam has bias-corrected terms, which are omitted here for simplicity.</a:t>
            </a:r>
            <a:endParaRPr lang="zh-TW" altLang="en-US" sz="12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3862A-06DD-4DD7-B0AD-966549C4D986}" type="slidenum">
              <a:rPr lang="zh-TW" altLang="en-US" smtClean="0"/>
              <a:t>82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3230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mpl_toolkits.mplot3d import Axes3D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matplotlib.animation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import 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FuncAnimation</a:t>
            </a:r>
            <a:endParaRPr lang="en-US" altLang="zh-TW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IPython.display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import HTML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 warnings</a:t>
            </a:r>
          </a:p>
          <a:p>
            <a:b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altLang="zh-TW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 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忽略 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Matplotlib 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可能產生的 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UserWarning</a:t>
            </a:r>
            <a:endParaRPr lang="en-US" altLang="zh-TW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warnings.filterwarnings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("ignore", category=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UserWarning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b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altLang="zh-TW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 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設定 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Matplotlib 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 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Notebook 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中顯示圖表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%matplotlib inline</a:t>
            </a:r>
          </a:p>
          <a:p>
            <a:endParaRPr lang="en-US" altLang="zh-TW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=====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page_2025spring =    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np.array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([93, 96, 98, 62, 62, 61, 61, 15, 18, 34, 25, 57])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x_count_2025spring = 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np.array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([4334,3505,2627,2381,2574,2027,2088,174,467,1199,986,2139])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x_train_2025spring = 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np.array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([ 2,0,2,6,28,36,11,0,1,3,7,29 ])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 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上課分鐘數 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(y)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y_data_2025spring = 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np.array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([84, 102, 111, 82, 80, 76, 79, 24, 24, 45, 34, 91])</a:t>
            </a:r>
          </a:p>
          <a:p>
            <a:b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altLang="zh-TW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x_page_2024 =    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np.array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([27, 22, 27, 50, 49, 16, 24, 37, 33, 27, 36, 27, 36 ,30 ,16 ,41 ,62, 34  ])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x_word_2024 = 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np.array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([ 2236, 1457,1309, 3404,2513,764,1448,2327,2006,1224,1121,1042,1040,1029, 1048,1946,2631,1846 ])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#x_matth_2024 = 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np.array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([ 0,1,0,6,0,0,4,18, 5,0,1,0,0,0,2,0,0,8 ])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x_math_2024 =     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np.array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([0, 0, 0,   0,   0, 0, 1, 1, 1, 0, 0, 0, 0, 0, 0, 0, 1, 1])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 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上課分鐘數 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(y)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y_data_2024 =    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np.array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([35, 30, 26, 35, 47 ,25, 35 ,38 ,37, 25, 38, 45, 46, 32, 15, 45 ,87, 38])</a:t>
            </a:r>
          </a:p>
          <a:p>
            <a:b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altLang="zh-TW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#NTU Machine Learning 2021 Spring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x_page_2021 = 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np.array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([61, 29, 16, 21, 19, 9, 35, 43, 14, 60, 95 ,67, 38 ,39 ,42, 16, 64, 34, 37, 57])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#x_train_2021 =  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np.array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([15,61, 3, 11, 7, 0, 0, 0,  1, 5,  23,  18, 19, 15, 4, 13, 23, 17, 9, 76])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y_data_2021 = 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np.array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([109, 51, 34, 31, 38,19 ,56, 74, 31, 93, 160, 99, 49, 76, 72, 35, 165, 68, 86, 78])</a:t>
            </a:r>
          </a:p>
          <a:p>
            <a:b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altLang="zh-TW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x_page_2025fall = 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np.array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([27,35,77,69,97])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x_word_2025fall  = 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np.array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([2616,2042,2665,2317,3923])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x_math_2025fall = 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np.array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([0,0,0,0,0])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y_data_2025fall = 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np.array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([31,48,95,82,120])</a:t>
            </a:r>
          </a:p>
          <a:p>
            <a:endParaRPr lang="en-US" altLang="zh-TW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166E95-45A6-4DB9-83E2-E278DDF09D1A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8634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686DC0-3727-DEE2-7DE0-0A0FE93D7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93F69AB0-03D4-F655-AA0C-63F0027660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A86A5815-1D1F-ABA3-1C54-AD6F42237D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mpl_toolkits.mplot3d import Axes3D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matplotlib.animation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import 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FuncAnimation</a:t>
            </a:r>
            <a:endParaRPr lang="en-US" altLang="zh-TW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IPython.display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import HTML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 warnings</a:t>
            </a:r>
          </a:p>
          <a:p>
            <a:b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altLang="zh-TW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 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忽略 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Matplotlib 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可能產生的 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UserWarning</a:t>
            </a:r>
            <a:endParaRPr lang="en-US" altLang="zh-TW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warnings.filterwarnings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("ignore", category=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UserWarning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b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altLang="zh-TW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 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設定 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Matplotlib 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 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Notebook 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中顯示圖表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%matplotlib inline</a:t>
            </a:r>
          </a:p>
          <a:p>
            <a:endParaRPr lang="en-US" altLang="zh-TW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=====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page_2025spring =    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np.array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([93, 96, 98, 62, 62, 61, 61, 15, 18, 34, 25, 57])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x_count_2025spring = 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np.array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([4334,3505,2627,2381,2574,2027,2088,174,467,1199,986,2139])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x_train_2025spring = 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np.array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([ 2,0,2,6,28,36,11,0,1,3,7,29 ])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 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上課分鐘數 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(y)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y_data_2025spring = 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np.array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([84, 102, 111, 82, 80, 76, 79, 24, 24, 45, 34, 91])</a:t>
            </a:r>
          </a:p>
          <a:p>
            <a:b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altLang="zh-TW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x_page_2024 =    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np.array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([27, 22, 27, 50, 49, 16, 24, 37, 33, 27, 36, 27, 36 ,30 ,16 ,41 ,62, 34  ])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x_word_2024 = 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np.array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([ 2236, 1457,1309, 3404,2513,764,1448,2327,2006,1224,1121,1042,1040,1029, 1048,1946,2631,1846 ])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#x_matth_2024 = 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np.array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([ 0,1,0,6,0,0,4,18, 5,0,1,0,0,0,2,0,0,8 ])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x_math_2024 =     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np.array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([0, 0, 0,   0,   0, 0, 1, 1, 1, 0, 0, 0, 0, 0, 0, 0, 1, 1])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 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上課分鐘數 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(y)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y_data_2024 =    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np.array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([35, 30, 26, 35, 47 ,25, 35 ,38 ,37, 25, 38, 45, 46, 32, 15, 45 ,87, 38])</a:t>
            </a:r>
          </a:p>
          <a:p>
            <a:b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altLang="zh-TW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#NTU Machine Learning 2021 Spring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x_page_2021 = 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np.array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([61, 29, 16, 21, 19, 9, 35, 43, 14, 60, 95 ,67, 38 ,39 ,42, 16, 64, 34, 37, 57])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#x_train_2021 =  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np.array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([15,61, 3, 11, 7, 0, 0, 0,  1, 5,  23,  18, 19, 15, 4, 13, 23, 17, 9, 76])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y_data_2021 = 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np.array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([109, 51, 34, 31, 38,19 ,56, 74, 31, 93, 160, 99, 49, 76, 72, 35, 165, 68, 86, 78])</a:t>
            </a:r>
          </a:p>
          <a:p>
            <a:b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altLang="zh-TW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x_page_2025fall = 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np.array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([27,35,77,69,97])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x_word_2025fall  = 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np.array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([2616,2042,2665,2317,3923])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x_math_2025fall = 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np.array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([0,0,0,0,0])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y_data_2025fall = 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np.array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([31,48,95,82,120])</a:t>
            </a:r>
          </a:p>
          <a:p>
            <a:endParaRPr lang="en-US" altLang="zh-TW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30016FE-6921-5D91-7D37-F1A365BB91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166E95-45A6-4DB9-83E2-E278DDF09D1A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12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momentum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3862A-06DD-4DD7-B0AD-966549C4D986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22803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EDB512-487F-B188-5455-A0BDFE257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28902D6E-C098-D04D-0583-20517A2BC6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F43BF5CE-683F-33A2-2583-B1D54E27F5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mpl_toolkits.mplot3d import Axes3D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matplotlib.animation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import 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FuncAnimation</a:t>
            </a:r>
            <a:endParaRPr lang="en-US" altLang="zh-TW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IPython.display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import HTML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 warnings</a:t>
            </a:r>
          </a:p>
          <a:p>
            <a:b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altLang="zh-TW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 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忽略 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Matplotlib 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可能產生的 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UserWarning</a:t>
            </a:r>
            <a:endParaRPr lang="en-US" altLang="zh-TW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warnings.filterwarnings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("ignore", category=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UserWarning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b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altLang="zh-TW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 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設定 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Matplotlib 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 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Notebook 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中顯示圖表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%matplotlib inline</a:t>
            </a:r>
          </a:p>
          <a:p>
            <a:endParaRPr lang="en-US" altLang="zh-TW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=====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page_2025spring =    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np.array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([93, 96, 98, 62, 62, 61, 61, 15, 18, 34, 25, 57])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x_count_2025spring = 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np.array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([4334,3505,2627,2381,2574,2027,2088,174,467,1199,986,2139])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x_train_2025spring = 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np.array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([ 2,0,2,6,28,36,11,0,1,3,7,29 ])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 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上課分鐘數 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(y)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y_data_2025spring = 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np.array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([84, 102, 111, 82, 80, 76, 79, 24, 24, 45, 34, 91])</a:t>
            </a:r>
          </a:p>
          <a:p>
            <a:b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altLang="zh-TW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x_page_2024 =    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np.array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([27, 22, 27, 50, 49, 16, 24, 37, 33, 27, 36, 27, 36 ,30 ,16 ,41 ,62, 34  ])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x_word_2024 = 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np.array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([ 2236, 1457,1309, 3404,2513,764,1448,2327,2006,1224,1121,1042,1040,1029, 1048,1946,2631,1846 ])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#x_matth_2024 = 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np.array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([ 0,1,0,6,0,0,4,18, 5,0,1,0,0,0,2,0,0,8 ])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x_math_2024 =     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np.array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([0, 0, 0,   0,   0, 0, 1, 1, 1, 0, 0, 0, 0, 0, 0, 0, 1, 1])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 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上課分鐘數 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(y)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y_data_2024 =    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np.array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([35, 30, 26, 35, 47 ,25, 35 ,38 ,37, 25, 38, 45, 46, 32, 15, 45 ,87, 38])</a:t>
            </a:r>
          </a:p>
          <a:p>
            <a:b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altLang="zh-TW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#NTU Machine Learning 2021 Spring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x_page_2021 = 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np.array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([61, 29, 16, 21, 19, 9, 35, 43, 14, 60, 95 ,67, 38 ,39 ,42, 16, 64, 34, 37, 57])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#x_train_2021 =  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np.array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([15,61, 3, 11, 7, 0, 0, 0,  1, 5,  23,  18, 19, 15, 4, 13, 23, 17, 9, 76])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y_data_2021 = 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np.array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([109, 51, 34, 31, 38,19 ,56, 74, 31, 93, 160, 99, 49, 76, 72, 35, 165, 68, 86, 78])</a:t>
            </a:r>
          </a:p>
          <a:p>
            <a:b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altLang="zh-TW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x_page_2025fall = 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np.array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([27,35,77,69,97])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x_word_2025fall  = 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np.array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([2616,2042,2665,2317,3923])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x_math_2025fall = 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np.array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([0,0,0,0,0])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y_data_2025fall = 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np.array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([31,48,95,82,120])</a:t>
            </a:r>
          </a:p>
          <a:p>
            <a:endParaRPr lang="en-US" altLang="zh-TW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6084063-59A9-6689-D5D7-CD4D2058BE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166E95-45A6-4DB9-83E2-E278DDF09D1A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31812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>
                <a:solidFill>
                  <a:prstClr val="black"/>
                </a:solidFill>
                <a:latin typeface="Calibri" panose="020F0502020204030204"/>
                <a:ea typeface="+mn-ea"/>
              </a:rPr>
              <a:t>Original paper: https://arxiv.org/pdf/1412.6980.pdf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3862A-06DD-4DD7-B0AD-966549C4D986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7828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30909A-AECF-CACA-EF72-AF7BD777C3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B72ACF8D-E4AF-8EBC-E5BF-9337391B05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2185F6F9-03C3-F9DB-F62A-16806889F7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mpl_toolkits.mplot3d import Axes3D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matplotlib.animation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import 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FuncAnimation</a:t>
            </a:r>
            <a:endParaRPr lang="en-US" altLang="zh-TW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IPython.display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import HTML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 warnings</a:t>
            </a:r>
          </a:p>
          <a:p>
            <a:b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altLang="zh-TW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 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忽略 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Matplotlib 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可能產生的 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UserWarning</a:t>
            </a:r>
            <a:endParaRPr lang="en-US" altLang="zh-TW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warnings.filterwarnings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("ignore", category=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UserWarning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b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altLang="zh-TW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 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設定 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Matplotlib 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 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Notebook 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中顯示圖表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%matplotlib inline</a:t>
            </a:r>
          </a:p>
          <a:p>
            <a:endParaRPr lang="en-US" altLang="zh-TW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=====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page_2025spring =    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np.array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([93, 96, 98, 62, 62, 61, 61, 15, 18, 34, 25, 57])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x_count_2025spring = 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np.array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([4334,3505,2627,2381,2574,2027,2088,174,467,1199,986,2139])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x_train_2025spring = 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np.array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([ 2,0,2,6,28,36,11,0,1,3,7,29 ])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 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上課分鐘數 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(y)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y_data_2025spring = 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np.array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([84, 102, 111, 82, 80, 76, 79, 24, 24, 45, 34, 91])</a:t>
            </a:r>
          </a:p>
          <a:p>
            <a:b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altLang="zh-TW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x_page_2024 =    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np.array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([27, 22, 27, 50, 49, 16, 24, 37, 33, 27, 36, 27, 36 ,30 ,16 ,41 ,62, 34  ])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x_word_2024 = 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np.array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([ 2236, 1457,1309, 3404,2513,764,1448,2327,2006,1224,1121,1042,1040,1029, 1048,1946,2631,1846 ])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#x_matth_2024 = 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np.array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([ 0,1,0,6,0,0,4,18, 5,0,1,0,0,0,2,0,0,8 ])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x_math_2024 =     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np.array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([0, 0, 0,   0,   0, 0, 1, 1, 1, 0, 0, 0, 0, 0, 0, 0, 1, 1])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 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上課分鐘數 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(y)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y_data_2024 =    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np.array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([35, 30, 26, 35, 47 ,25, 35 ,38 ,37, 25, 38, 45, 46, 32, 15, 45 ,87, 38])</a:t>
            </a:r>
          </a:p>
          <a:p>
            <a:b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altLang="zh-TW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#NTU Machine Learning 2021 Spring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x_page_2021 = 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np.array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([61, 29, 16, 21, 19, 9, 35, 43, 14, 60, 95 ,67, 38 ,39 ,42, 16, 64, 34, 37, 57])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#x_train_2021 =  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np.array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([15,61, 3, 11, 7, 0, 0, 0,  1, 5,  23,  18, 19, 15, 4, 13, 23, 17, 9, 76])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y_data_2021 = 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np.array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([109, 51, 34, 31, 38,19 ,56, 74, 31, 93, 160, 99, 49, 76, 72, 35, 165, 68, 86, 78])</a:t>
            </a:r>
          </a:p>
          <a:p>
            <a:b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altLang="zh-TW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x_page_2025fall = 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np.array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([27,35,77,69,97])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x_word_2025fall  = 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np.array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([2616,2042,2665,2317,3923])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x_math_2025fall = 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np.array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([0,0,0,0,0])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y_data_2025fall = 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np.array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([31,48,95,82,120])</a:t>
            </a:r>
          </a:p>
          <a:p>
            <a:endParaRPr lang="en-US" altLang="zh-TW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AB44C43-37E0-4BD6-8F2A-9088B80F3A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166E95-45A6-4DB9-83E2-E278DDF09D1A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8596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A54E7D-026E-5F7E-A640-195EEFEAEF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AA8BF23-408E-D549-9BDD-1B805E6814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8A8CB57-5D2C-4D0E-1166-41858F03B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8B00-1BCF-4C5A-8D33-9742AA6C82BE}" type="datetimeFigureOut">
              <a:rPr lang="zh-TW" altLang="en-US" smtClean="0"/>
              <a:t>2025/11/3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4375E6D-9771-5914-5455-444F135EB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4406B34-A829-244D-71F8-6516AFA4E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79F4D-EF08-4197-8949-6E22159E9C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4645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B17E40-9358-CF29-D410-538C84D4E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B2F150B2-6A9F-AA5B-8403-7EF2A1D1BD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BECCCE1-7363-B05B-4BC7-BF4F7AF00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8B00-1BCF-4C5A-8D33-9742AA6C82BE}" type="datetimeFigureOut">
              <a:rPr lang="zh-TW" altLang="en-US" smtClean="0"/>
              <a:t>2025/11/3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AF96E6D-2C11-BF67-864C-7D8DE3ED1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F527CEA-AF43-CCCE-8972-2DDD3C5F4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79F4D-EF08-4197-8949-6E22159E9C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7121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F24B8631-A29C-D7BE-2609-9CEA8BDB19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42E34D8-655D-CE19-AD55-27737C4E26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58BCF00-38BB-66CF-EC0A-8C5794F46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8B00-1BCF-4C5A-8D33-9742AA6C82BE}" type="datetimeFigureOut">
              <a:rPr lang="zh-TW" altLang="en-US" smtClean="0"/>
              <a:t>2025/11/3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AE204C5-80D7-4FF8-A15A-0AE5234FD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9293428-3D3B-9CA6-399D-7C1DAAA29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79F4D-EF08-4197-8949-6E22159E9C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6179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3DDC40-29E3-A252-DC1D-858577E46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71057BA-7384-9189-0001-BFC74EB7A3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A47185E-3E62-7A6E-E3C7-6AC248D0D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6B0A-FF64-41F2-A840-E31FFDF894BE}" type="datetimeFigureOut">
              <a:rPr lang="zh-TW" altLang="en-US" smtClean="0"/>
              <a:t>2025/11/3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3A37596-CF3D-4868-7524-657D4D32A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FA2DDDC-0578-3480-DEEB-0E3842575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D87E-09B5-4735-8ACA-14A18FAD16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0687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D35D-A72A-BDEA-1B96-8A263B9A1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E62AFB4-1FF3-BA72-8F56-3FCAA603A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E1A4893-6D65-31D2-1CEB-51ADB95A9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6B0A-FF64-41F2-A840-E31FFDF894BE}" type="datetimeFigureOut">
              <a:rPr lang="zh-TW" altLang="en-US" smtClean="0"/>
              <a:t>2025/11/3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6626BC2-4053-B9F2-A7E1-508D1EA8D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95B4774-2AA8-1D07-75A2-1F7492125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D87E-09B5-4735-8ACA-14A18FAD16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1840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7A6C01A-AFB0-E9EE-80F3-274A8D26E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FF8E470-76AF-1A7C-1BA9-63BFED22C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EEE5C6E-A9B0-93D9-3FB8-7F5D04238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6B0A-FF64-41F2-A840-E31FFDF894BE}" type="datetimeFigureOut">
              <a:rPr lang="zh-TW" altLang="en-US" smtClean="0"/>
              <a:t>2025/11/3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9372080-5ECF-0D12-7A35-AACB5DC38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204A566-14DC-D781-A5F0-C579EF148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D87E-09B5-4735-8ACA-14A18FAD16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3700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9931972-6C90-6C5B-D256-51421E755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8044F00-AB0E-7AF7-A8F1-3A9FA5462C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A3C56D0-3345-658F-762B-149C56DD9A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AE8D596-1D11-1A64-5CAB-C8FC14047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6B0A-FF64-41F2-A840-E31FFDF894BE}" type="datetimeFigureOut">
              <a:rPr lang="zh-TW" altLang="en-US" smtClean="0"/>
              <a:t>2025/11/3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82151A0-9673-D9CA-BDF8-B1C1DB78A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D3DA1B1-436E-AE56-0983-8D7348E51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D87E-09B5-4735-8ACA-14A18FAD16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0673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C22FDB-D493-B140-9E11-9C70CB2AE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3314965-F314-034F-2C8A-E80ABCABB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80F114C-92E7-0E55-3ED1-1BC5100893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95AE69C-F6A5-CB39-FD5D-1E6F08398E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8543554E-93AC-085B-325D-2E28B57DDD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A5DC0F50-807C-56C8-68EF-207AE3D13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6B0A-FF64-41F2-A840-E31FFDF894BE}" type="datetimeFigureOut">
              <a:rPr lang="zh-TW" altLang="en-US" smtClean="0"/>
              <a:t>2025/11/3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2F1A382E-B11D-C1F1-C16D-479DA0DB3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0BBF4B60-6667-2CDD-7CA6-FB0A01742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D87E-09B5-4735-8ACA-14A18FAD16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7860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AEA0F3B-198A-7520-218F-D1A57BF87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E50E7712-77D8-DDE0-3A9C-FC369B975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6B0A-FF64-41F2-A840-E31FFDF894BE}" type="datetimeFigureOut">
              <a:rPr lang="zh-TW" altLang="en-US" smtClean="0"/>
              <a:t>2025/11/3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3B051D9-A02E-45FA-C336-5C7F541E2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A0E3CA1-97A8-9C82-0120-177025774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D87E-09B5-4735-8ACA-14A18FAD16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63152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87DED417-F25A-4F1A-CB2A-DF2E52824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6B0A-FF64-41F2-A840-E31FFDF894BE}" type="datetimeFigureOut">
              <a:rPr lang="zh-TW" altLang="en-US" smtClean="0"/>
              <a:t>2025/11/3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75D7971C-6776-0DB1-0B88-475DCB8CE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7347AE1-F074-E58A-B13A-0F4037368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D87E-09B5-4735-8ACA-14A18FAD16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924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B9FB93-D519-1C9B-6EE5-A84FB8DD4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3086844-85E9-45C2-0652-064B168E1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B5BFB61-FA7B-FC06-A881-C50E17A5D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B3CDECA-2593-28EC-D330-DB31D89D0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6B0A-FF64-41F2-A840-E31FFDF894BE}" type="datetimeFigureOut">
              <a:rPr lang="zh-TW" altLang="en-US" smtClean="0"/>
              <a:t>2025/11/3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ED5BE67-7F5F-08EA-5411-6107F7DA2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C59ADF9-19CF-E737-1644-3B4F93016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D87E-09B5-4735-8ACA-14A18FAD16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6377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F7CA41-B103-A027-2F0E-A89EAA99B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89129B1-EA46-8F26-ADC8-3BEEB99BF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D2491ED-B5CD-6133-E037-BD608703E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8B00-1BCF-4C5A-8D33-9742AA6C82BE}" type="datetimeFigureOut">
              <a:rPr lang="zh-TW" altLang="en-US" smtClean="0"/>
              <a:t>2025/11/3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F89B549-58B8-C41F-BE61-5E839CFB9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97B12C2-73DE-257F-2676-129BFC585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79F4D-EF08-4197-8949-6E22159E9C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2630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613BA63-80D6-84D9-BDC8-DFE7C8D87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4198EE50-25CC-2768-9975-9F103E80A1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35D0904-5CE3-40E9-5F37-FB55DEBAD6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E05AFFD-8518-615C-A217-14223A861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6B0A-FF64-41F2-A840-E31FFDF894BE}" type="datetimeFigureOut">
              <a:rPr lang="zh-TW" altLang="en-US" smtClean="0"/>
              <a:t>2025/11/3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872DDC8-16D3-FCCE-F7D7-CEEE06FA4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11DB2EA-F0CF-C86A-CF3C-1F800CCD0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D87E-09B5-4735-8ACA-14A18FAD16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50920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037C7BC-0008-7604-27C9-47BCA6346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9CD70FA-2294-ED05-594F-A84365022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B6C6212-09C4-8575-910D-031643FF8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6B0A-FF64-41F2-A840-E31FFDF894BE}" type="datetimeFigureOut">
              <a:rPr lang="zh-TW" altLang="en-US" smtClean="0"/>
              <a:t>2025/11/3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3EEB5E3-FE79-5672-3BD5-82363FA69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FDEF60D-CD04-61C5-3C00-0D44C1A00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D87E-09B5-4735-8ACA-14A18FAD16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34694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75CB2204-016E-2B42-E5CF-591F1F8BE3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D5B401E-793A-0ED0-78BD-EF3B9E7D53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AC842AA-718B-88F6-9562-1D5A0165A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6B0A-FF64-41F2-A840-E31FFDF894BE}" type="datetimeFigureOut">
              <a:rPr lang="zh-TW" altLang="en-US" smtClean="0"/>
              <a:t>2025/11/3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6AC414D-6CA5-03B9-EA45-6DABFD009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19420FB-ABDC-4413-E74C-AA4DC87A2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D87E-09B5-4735-8ACA-14A18FAD16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95130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50584-6B7D-4C0F-93CF-3AE5A52848DD}" type="datetime1">
              <a:rPr lang="zh-TW" altLang="en-US" smtClean="0"/>
              <a:t>2025/11/3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7752-9D94-4B17-B370-AD119E26E5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67091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CA786-9B72-42A4-B1A9-71E74ABFC450}" type="datetime1">
              <a:rPr lang="zh-TW" altLang="en-US" smtClean="0"/>
              <a:t>2025/11/3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7752-9D94-4B17-B370-AD119E26E5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1936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F654D-6974-4F77-B2D7-3111CC3BF50B}" type="datetime1">
              <a:rPr lang="zh-TW" altLang="en-US" smtClean="0"/>
              <a:t>2025/11/3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7752-9D94-4B17-B370-AD119E26E5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66390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8B98C-3CE7-494C-96AA-3AFC0BB64239}" type="datetime1">
              <a:rPr lang="zh-TW" altLang="en-US" smtClean="0"/>
              <a:t>2025/11/3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7752-9D94-4B17-B370-AD119E26E5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28670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FD428-42A0-44E4-B578-C2453D0F9D68}" type="datetime1">
              <a:rPr lang="zh-TW" altLang="en-US" smtClean="0"/>
              <a:t>2025/11/3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7752-9D94-4B17-B370-AD119E26E5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68198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7856E-1D78-4D10-9CD2-5D6BDF349CA2}" type="datetime1">
              <a:rPr lang="zh-TW" altLang="en-US" smtClean="0"/>
              <a:t>2025/11/3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7752-9D94-4B17-B370-AD119E26E5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5949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9941-C6E2-442C-9BDD-DE41153CC198}" type="datetime1">
              <a:rPr lang="zh-TW" altLang="en-US" smtClean="0"/>
              <a:t>2025/11/3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7752-9D94-4B17-B370-AD119E26E5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2524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14E477E-37D4-6D84-9121-99A8EB1BA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2232E7A-C8F1-246D-B6B9-4B7BA6A319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DA13BA0-EB8F-384B-2485-C176C7E12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8B00-1BCF-4C5A-8D33-9742AA6C82BE}" type="datetimeFigureOut">
              <a:rPr lang="zh-TW" altLang="en-US" smtClean="0"/>
              <a:t>2025/11/3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68BE582-EFDC-1DF3-5E5C-A523E9131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A7F955C-F686-CCBC-2D59-F33A92635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79F4D-EF08-4197-8949-6E22159E9C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27688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961B-B58D-4AB1-826A-9A9DD689488D}" type="datetime1">
              <a:rPr lang="zh-TW" altLang="en-US" smtClean="0"/>
              <a:t>2025/11/3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7752-9D94-4B17-B370-AD119E26E5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8406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4ACA8-9ED1-4AFF-A990-8B340B5D9590}" type="datetime1">
              <a:rPr lang="zh-TW" altLang="en-US" smtClean="0"/>
              <a:t>2025/11/3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7752-9D94-4B17-B370-AD119E26E5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95814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5D10C-2925-42CA-92A3-401FAF2364FD}" type="datetime1">
              <a:rPr lang="zh-TW" altLang="en-US" smtClean="0"/>
              <a:t>2025/11/3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7752-9D94-4B17-B370-AD119E26E5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68650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EE11-AB71-4DA6-AF1A-971E253E1658}" type="datetime1">
              <a:rPr lang="zh-TW" altLang="en-US" smtClean="0"/>
              <a:t>2025/11/3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7752-9D94-4B17-B370-AD119E26E5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02691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6675-01F3-488D-89BC-7070F43F4553}" type="datetimeFigureOut">
              <a:rPr lang="zh-TW" altLang="en-US" smtClean="0"/>
              <a:t>2025/11/3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E4E-525D-445B-A77C-8624D9F8CD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83014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6675-01F3-488D-89BC-7070F43F4553}" type="datetimeFigureOut">
              <a:rPr lang="zh-TW" altLang="en-US" smtClean="0"/>
              <a:t>2025/11/3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E4E-525D-445B-A77C-8624D9F8CD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67546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6675-01F3-488D-89BC-7070F43F4553}" type="datetimeFigureOut">
              <a:rPr lang="zh-TW" altLang="en-US" smtClean="0"/>
              <a:t>2025/11/3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E4E-525D-445B-A77C-8624D9F8CD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78700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6675-01F3-488D-89BC-7070F43F4553}" type="datetimeFigureOut">
              <a:rPr lang="zh-TW" altLang="en-US" smtClean="0"/>
              <a:t>2025/11/3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E4E-525D-445B-A77C-8624D9F8CD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0082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6675-01F3-488D-89BC-7070F43F4553}" type="datetimeFigureOut">
              <a:rPr lang="zh-TW" altLang="en-US" smtClean="0"/>
              <a:t>2025/11/3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E4E-525D-445B-A77C-8624D9F8CD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65182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6675-01F3-488D-89BC-7070F43F4553}" type="datetimeFigureOut">
              <a:rPr lang="zh-TW" altLang="en-US" smtClean="0"/>
              <a:t>2025/11/3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E4E-525D-445B-A77C-8624D9F8CD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8711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3FB194C-C35F-9638-270F-91E1D6889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E731615-6C25-92B5-F109-EE0B573B06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C9CD601-564F-5D5E-C560-4D033C31C2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A1EC5A5-43AB-5057-0773-E550C77FF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8B00-1BCF-4C5A-8D33-9742AA6C82BE}" type="datetimeFigureOut">
              <a:rPr lang="zh-TW" altLang="en-US" smtClean="0"/>
              <a:t>2025/11/3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C89EC66-79E4-672A-3D72-E5E6EF05B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9AF965D-0B57-3999-FD41-4C6A7E2F2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79F4D-EF08-4197-8949-6E22159E9C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78981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6675-01F3-488D-89BC-7070F43F4553}" type="datetimeFigureOut">
              <a:rPr lang="zh-TW" altLang="en-US" smtClean="0"/>
              <a:t>2025/11/3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E4E-525D-445B-A77C-8624D9F8CD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5598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6675-01F3-488D-89BC-7070F43F4553}" type="datetimeFigureOut">
              <a:rPr lang="zh-TW" altLang="en-US" smtClean="0"/>
              <a:t>2025/11/3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E4E-525D-445B-A77C-8624D9F8CD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44646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6675-01F3-488D-89BC-7070F43F4553}" type="datetimeFigureOut">
              <a:rPr lang="zh-TW" altLang="en-US" smtClean="0"/>
              <a:t>2025/11/3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E4E-525D-445B-A77C-8624D9F8CD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31701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6675-01F3-488D-89BC-7070F43F4553}" type="datetimeFigureOut">
              <a:rPr lang="zh-TW" altLang="en-US" smtClean="0"/>
              <a:t>2025/11/3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E4E-525D-445B-A77C-8624D9F8CD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87459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6675-01F3-488D-89BC-7070F43F4553}" type="datetimeFigureOut">
              <a:rPr lang="zh-TW" altLang="en-US" smtClean="0"/>
              <a:t>2025/11/3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E4E-525D-445B-A77C-8624D9F8CD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69159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7453D-2FCD-4196-A60B-D7C8B2A9429E}" type="datetime1">
              <a:rPr lang="zh-TW" altLang="en-US" smtClean="0"/>
              <a:t>2025/11/3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D78FF-708A-40C9-81BD-3756317ADA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69204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5A70E-D967-43E8-8B96-CC54003181B8}" type="datetime1">
              <a:rPr lang="zh-TW" altLang="en-US" smtClean="0"/>
              <a:t>2025/11/3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D78FF-708A-40C9-81BD-3756317ADA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29247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C6DB-C1C7-43B4-B51D-152A0BBFD762}" type="datetime1">
              <a:rPr lang="zh-TW" altLang="en-US" smtClean="0"/>
              <a:t>2025/11/3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D78FF-708A-40C9-81BD-3756317ADA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19588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946D4-CA44-49FE-94C0-CE347A1EB866}" type="datetime1">
              <a:rPr lang="zh-TW" altLang="en-US" smtClean="0"/>
              <a:t>2025/11/3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D78FF-708A-40C9-81BD-3756317ADA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24416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BABE7-3134-4BEB-ADFA-D48AFD2C58E4}" type="datetime1">
              <a:rPr lang="zh-TW" altLang="en-US" smtClean="0"/>
              <a:t>2025/11/3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D78FF-708A-40C9-81BD-3756317ADA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2080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5265B8B-A5F5-5E2A-452F-0FEA4F582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578A514-4D4B-3317-81C7-5412815E1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E855D7A-73AF-B3CA-B6D4-1187C9E4C9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DDCC5EAE-ECE0-79AA-D289-CD00140797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75A5D0EE-CBBC-1304-EEB0-FEC21D9576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37D17986-30D7-AB1D-31C1-B819C0401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8B00-1BCF-4C5A-8D33-9742AA6C82BE}" type="datetimeFigureOut">
              <a:rPr lang="zh-TW" altLang="en-US" smtClean="0"/>
              <a:t>2025/11/3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288EBD73-1A67-B33E-C63B-3684EED66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C0C41929-765D-A00F-FA9D-4FB6E60A7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79F4D-EF08-4197-8949-6E22159E9C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25258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FBB91-4F14-4C24-8A4D-2C4F9BD563AF}" type="datetime1">
              <a:rPr lang="zh-TW" altLang="en-US" smtClean="0"/>
              <a:t>2025/11/3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D78FF-708A-40C9-81BD-3756317ADA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82837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23A16-BF4C-4E39-8B41-6D3F48BCC549}" type="datetime1">
              <a:rPr lang="zh-TW" altLang="en-US" smtClean="0"/>
              <a:t>2025/11/3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D78FF-708A-40C9-81BD-3756317ADA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82779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BCD2A-A922-434A-BC3B-38428B453397}" type="datetime1">
              <a:rPr lang="zh-TW" altLang="en-US" smtClean="0"/>
              <a:t>2025/11/3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D78FF-708A-40C9-81BD-3756317ADA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98695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E7246-5C88-4101-A12F-1DA2314D6229}" type="datetime1">
              <a:rPr lang="zh-TW" altLang="en-US" smtClean="0"/>
              <a:t>2025/11/3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D78FF-708A-40C9-81BD-3756317ADA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77190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61BA1-97E1-4EBD-B1C0-EFBD00BACADA}" type="datetime1">
              <a:rPr lang="zh-TW" altLang="en-US" smtClean="0"/>
              <a:t>2025/11/3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D78FF-708A-40C9-81BD-3756317ADA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78535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F5F72-E45F-4B11-A7BB-FF10F01C8FC2}" type="datetime1">
              <a:rPr lang="zh-TW" altLang="en-US" smtClean="0"/>
              <a:t>2025/11/3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D78FF-708A-40C9-81BD-3756317ADA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853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13FADA-C55D-30C6-C326-70D0DFB84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805F559-204D-F39C-C7F1-56C4F0F71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8B00-1BCF-4C5A-8D33-9742AA6C82BE}" type="datetimeFigureOut">
              <a:rPr lang="zh-TW" altLang="en-US" smtClean="0"/>
              <a:t>2025/11/3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96188DB-982A-E0D4-5E3D-E6225C8F9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55A6DD2-178A-60D7-BC9C-3E1216EF0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79F4D-EF08-4197-8949-6E22159E9C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1179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212304C2-CA43-EFA9-0E0A-D43E76152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8B00-1BCF-4C5A-8D33-9742AA6C82BE}" type="datetimeFigureOut">
              <a:rPr lang="zh-TW" altLang="en-US" smtClean="0"/>
              <a:t>2025/11/3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3BD4F2FE-8284-E8C5-A989-ED4B2E72B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3C526C0-CD20-47FE-22C3-C09B81ADF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79F4D-EF08-4197-8949-6E22159E9C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0101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A4C0BF9-51F7-0B5C-5F9B-F10F50D71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C342E25-E1C5-40A5-2628-06788B6FA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9CC3083-EF65-2F68-AEDF-0011ACB92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386A9DF-208F-79D4-34A5-C8F4CBBF2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8B00-1BCF-4C5A-8D33-9742AA6C82BE}" type="datetimeFigureOut">
              <a:rPr lang="zh-TW" altLang="en-US" smtClean="0"/>
              <a:t>2025/11/3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6EA8376-785C-E0C9-07CB-D13D9CB21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884AAFB-D685-FC33-CAA2-3D77C0F4C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79F4D-EF08-4197-8949-6E22159E9C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6122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5D2E18-6E0C-A7C3-8658-A9DB2CF90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C944A38F-8730-937B-6B65-DF013A428B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6BB22D4-ED11-E557-77D4-DB5DEE6AC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BBE6A2A-B0EA-299C-A421-7172DC74E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8B00-1BCF-4C5A-8D33-9742AA6C82BE}" type="datetimeFigureOut">
              <a:rPr lang="zh-TW" altLang="en-US" smtClean="0"/>
              <a:t>2025/11/3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2A89EAA-9880-EF49-9F81-70A09A4ED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FCD61E0-FC08-EF8F-4E07-A6D46D149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79F4D-EF08-4197-8949-6E22159E9C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627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5461DFCD-3E0E-3870-C74D-72050ADA1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6B9916D-2DCF-CA4C-1B33-2F658B3A3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F909AF9-969A-ADBD-7125-99BBDB7F7F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7428B00-1BCF-4C5A-8D33-9742AA6C82BE}" type="datetimeFigureOut">
              <a:rPr lang="zh-TW" altLang="en-US" smtClean="0"/>
              <a:t>2025/11/3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9FEA870-9C98-8618-1461-397DEDB7F8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AF95D7D-593D-B22A-6495-809CFB2DCE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C79F4D-EF08-4197-8949-6E22159E9C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5339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C0DD9E33-5941-B064-76C1-86820E2ED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A5032C7-CCB1-6CD0-D39A-4F162E140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443758C-E936-D5FC-790B-87A743C58A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16B0A-FF64-41F2-A840-E31FFDF894BE}" type="datetimeFigureOut">
              <a:rPr lang="zh-TW" altLang="en-US" smtClean="0"/>
              <a:t>2025/11/3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29317E7-EA2D-F04D-7E06-49E0F4D3B4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D4DC8F9-7E6E-A661-15DD-1DB451BD3D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ED87E-09B5-4735-8ACA-14A18FAD16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5377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675E2-EE44-4E6D-8BBB-0BD046427371}" type="datetime1">
              <a:rPr lang="zh-TW" altLang="en-US" smtClean="0"/>
              <a:t>2025/11/3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47752-9D94-4B17-B370-AD119E26E5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1639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26675-01F3-488D-89BC-7070F43F4553}" type="datetimeFigureOut">
              <a:rPr lang="zh-TW" altLang="en-US" smtClean="0"/>
              <a:t>2025/11/3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E4E4E-525D-445B-A77C-8624D9F8CD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6844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C6A29-A896-42FE-A076-B1B777A608BC}" type="datetime1">
              <a:rPr lang="zh-TW" altLang="en-US" smtClean="0"/>
              <a:t>2025/11/3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D78FF-708A-40C9-81BD-3756317ADA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8082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42.png"/><Relationship Id="rId18" Type="http://schemas.openxmlformats.org/officeDocument/2006/relationships/image" Target="../media/image58.png"/><Relationship Id="rId3" Type="http://schemas.openxmlformats.org/officeDocument/2006/relationships/image" Target="../media/image50.png"/><Relationship Id="rId7" Type="http://schemas.openxmlformats.org/officeDocument/2006/relationships/image" Target="../media/image35.png"/><Relationship Id="rId12" Type="http://schemas.openxmlformats.org/officeDocument/2006/relationships/image" Target="../media/image41.png"/><Relationship Id="rId17" Type="http://schemas.openxmlformats.org/officeDocument/2006/relationships/image" Target="../media/image57.png"/><Relationship Id="rId2" Type="http://schemas.openxmlformats.org/officeDocument/2006/relationships/image" Target="../media/image49.png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20.png"/><Relationship Id="rId11" Type="http://schemas.openxmlformats.org/officeDocument/2006/relationships/image" Target="../media/image40.png"/><Relationship Id="rId5" Type="http://schemas.openxmlformats.org/officeDocument/2006/relationships/image" Target="../media/image52.png"/><Relationship Id="rId15" Type="http://schemas.openxmlformats.org/officeDocument/2006/relationships/image" Target="../media/image55.png"/><Relationship Id="rId10" Type="http://schemas.openxmlformats.org/officeDocument/2006/relationships/image" Target="../media/image54.png"/><Relationship Id="rId4" Type="http://schemas.openxmlformats.org/officeDocument/2006/relationships/image" Target="../media/image51.png"/><Relationship Id="rId9" Type="http://schemas.openxmlformats.org/officeDocument/2006/relationships/image" Target="../media/image38.png"/><Relationship Id="rId14" Type="http://schemas.openxmlformats.org/officeDocument/2006/relationships/image" Target="../media/image5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0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9.png"/><Relationship Id="rId4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9.pn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42.png"/><Relationship Id="rId3" Type="http://schemas.openxmlformats.org/officeDocument/2006/relationships/image" Target="../media/image50.png"/><Relationship Id="rId7" Type="http://schemas.openxmlformats.org/officeDocument/2006/relationships/image" Target="../media/image61.png"/><Relationship Id="rId12" Type="http://schemas.openxmlformats.org/officeDocument/2006/relationships/image" Target="../media/image41.png"/><Relationship Id="rId17" Type="http://schemas.openxmlformats.org/officeDocument/2006/relationships/image" Target="../media/image67.png"/><Relationship Id="rId2" Type="http://schemas.openxmlformats.org/officeDocument/2006/relationships/image" Target="../media/image49.png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520.png"/><Relationship Id="rId11" Type="http://schemas.openxmlformats.org/officeDocument/2006/relationships/image" Target="../media/image40.png"/><Relationship Id="rId5" Type="http://schemas.openxmlformats.org/officeDocument/2006/relationships/image" Target="../media/image60.png"/><Relationship Id="rId15" Type="http://schemas.openxmlformats.org/officeDocument/2006/relationships/image" Target="../media/image65.png"/><Relationship Id="rId10" Type="http://schemas.openxmlformats.org/officeDocument/2006/relationships/image" Target="../media/image63.png"/><Relationship Id="rId4" Type="http://schemas.openxmlformats.org/officeDocument/2006/relationships/image" Target="../media/image51.png"/><Relationship Id="rId9" Type="http://schemas.openxmlformats.org/officeDocument/2006/relationships/image" Target="../media/image62.png"/><Relationship Id="rId14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42.png"/><Relationship Id="rId18" Type="http://schemas.openxmlformats.org/officeDocument/2006/relationships/image" Target="../media/image71.png"/><Relationship Id="rId3" Type="http://schemas.openxmlformats.org/officeDocument/2006/relationships/image" Target="../media/image50.png"/><Relationship Id="rId7" Type="http://schemas.openxmlformats.org/officeDocument/2006/relationships/image" Target="../media/image68.png"/><Relationship Id="rId12" Type="http://schemas.openxmlformats.org/officeDocument/2006/relationships/image" Target="../media/image41.png"/><Relationship Id="rId17" Type="http://schemas.openxmlformats.org/officeDocument/2006/relationships/image" Target="../media/image67.png"/><Relationship Id="rId2" Type="http://schemas.openxmlformats.org/officeDocument/2006/relationships/image" Target="../media/image49.png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520.png"/><Relationship Id="rId11" Type="http://schemas.openxmlformats.org/officeDocument/2006/relationships/image" Target="../media/image40.png"/><Relationship Id="rId5" Type="http://schemas.openxmlformats.org/officeDocument/2006/relationships/image" Target="../media/image60.png"/><Relationship Id="rId1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51.png"/><Relationship Id="rId9" Type="http://schemas.openxmlformats.org/officeDocument/2006/relationships/image" Target="../media/image69.png"/><Relationship Id="rId14" Type="http://schemas.openxmlformats.org/officeDocument/2006/relationships/image" Target="../media/image6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0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96.wmf"/><Relationship Id="rId11" Type="http://schemas.openxmlformats.org/officeDocument/2006/relationships/image" Target="../media/image100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99.png"/><Relationship Id="rId4" Type="http://schemas.openxmlformats.org/officeDocument/2006/relationships/image" Target="../media/image95.wmf"/><Relationship Id="rId9" Type="http://schemas.openxmlformats.org/officeDocument/2006/relationships/image" Target="../media/image98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0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96.wmf"/><Relationship Id="rId11" Type="http://schemas.openxmlformats.org/officeDocument/2006/relationships/image" Target="../media/image100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99.png"/><Relationship Id="rId4" Type="http://schemas.openxmlformats.org/officeDocument/2006/relationships/image" Target="../media/image95.wmf"/><Relationship Id="rId9" Type="http://schemas.openxmlformats.org/officeDocument/2006/relationships/image" Target="../media/image98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4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06.png"/><Relationship Id="rId7" Type="http://schemas.openxmlformats.org/officeDocument/2006/relationships/image" Target="../media/image1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09.png"/><Relationship Id="rId5" Type="http://schemas.openxmlformats.org/officeDocument/2006/relationships/image" Target="../media/image110.png"/><Relationship Id="rId4" Type="http://schemas.openxmlformats.org/officeDocument/2006/relationships/image" Target="../media/image107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10" Type="http://schemas.openxmlformats.org/officeDocument/2006/relationships/image" Target="../media/image121.png"/><Relationship Id="rId4" Type="http://schemas.openxmlformats.org/officeDocument/2006/relationships/image" Target="../media/image115.png"/><Relationship Id="rId9" Type="http://schemas.openxmlformats.org/officeDocument/2006/relationships/image" Target="../media/image12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4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1.png"/><Relationship Id="rId13" Type="http://schemas.openxmlformats.org/officeDocument/2006/relationships/image" Target="../media/image1150.png"/><Relationship Id="rId18" Type="http://schemas.openxmlformats.org/officeDocument/2006/relationships/image" Target="../media/image1181.png"/><Relationship Id="rId3" Type="http://schemas.openxmlformats.org/officeDocument/2006/relationships/image" Target="../media/image1062.png"/><Relationship Id="rId21" Type="http://schemas.openxmlformats.org/officeDocument/2006/relationships/image" Target="../media/image1211.png"/><Relationship Id="rId7" Type="http://schemas.openxmlformats.org/officeDocument/2006/relationships/image" Target="../media/image1091.png"/><Relationship Id="rId12" Type="http://schemas.openxmlformats.org/officeDocument/2006/relationships/image" Target="../media/image1141.png"/><Relationship Id="rId17" Type="http://schemas.openxmlformats.org/officeDocument/2006/relationships/image" Target="../media/image174.png"/><Relationship Id="rId25" Type="http://schemas.openxmlformats.org/officeDocument/2006/relationships/image" Target="../media/image1251.pn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1060.png"/><Relationship Id="rId20" Type="http://schemas.openxmlformats.org/officeDocument/2006/relationships/image" Target="../media/image120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6.png"/><Relationship Id="rId11" Type="http://schemas.openxmlformats.org/officeDocument/2006/relationships/image" Target="../media/image1131.png"/><Relationship Id="rId24" Type="http://schemas.openxmlformats.org/officeDocument/2006/relationships/image" Target="../media/image1241.png"/><Relationship Id="rId5" Type="http://schemas.openxmlformats.org/officeDocument/2006/relationships/image" Target="../media/image125.png"/><Relationship Id="rId15" Type="http://schemas.openxmlformats.org/officeDocument/2006/relationships/image" Target="../media/image1171.png"/><Relationship Id="rId23" Type="http://schemas.openxmlformats.org/officeDocument/2006/relationships/image" Target="../media/image1231.png"/><Relationship Id="rId10" Type="http://schemas.openxmlformats.org/officeDocument/2006/relationships/image" Target="../media/image1121.png"/><Relationship Id="rId19" Type="http://schemas.openxmlformats.org/officeDocument/2006/relationships/image" Target="../media/image1190.png"/><Relationship Id="rId4" Type="http://schemas.openxmlformats.org/officeDocument/2006/relationships/image" Target="../media/image89.png"/><Relationship Id="rId9" Type="http://schemas.openxmlformats.org/officeDocument/2006/relationships/image" Target="../media/image1111.png"/><Relationship Id="rId14" Type="http://schemas.openxmlformats.org/officeDocument/2006/relationships/image" Target="../media/image1160.png"/><Relationship Id="rId22" Type="http://schemas.openxmlformats.org/officeDocument/2006/relationships/image" Target="../media/image1221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1.png"/><Relationship Id="rId13" Type="http://schemas.openxmlformats.org/officeDocument/2006/relationships/image" Target="../media/image1150.png"/><Relationship Id="rId18" Type="http://schemas.openxmlformats.org/officeDocument/2006/relationships/image" Target="../media/image1181.png"/><Relationship Id="rId26" Type="http://schemas.openxmlformats.org/officeDocument/2006/relationships/image" Target="../media/image131.png"/><Relationship Id="rId3" Type="http://schemas.openxmlformats.org/officeDocument/2006/relationships/image" Target="../media/image1062.png"/><Relationship Id="rId21" Type="http://schemas.openxmlformats.org/officeDocument/2006/relationships/image" Target="../media/image1261.png"/><Relationship Id="rId7" Type="http://schemas.openxmlformats.org/officeDocument/2006/relationships/image" Target="../media/image1091.png"/><Relationship Id="rId12" Type="http://schemas.openxmlformats.org/officeDocument/2006/relationships/image" Target="../media/image1141.png"/><Relationship Id="rId17" Type="http://schemas.openxmlformats.org/officeDocument/2006/relationships/image" Target="../media/image174.png"/><Relationship Id="rId25" Type="http://schemas.openxmlformats.org/officeDocument/2006/relationships/image" Target="../media/image130.pn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1060.png"/><Relationship Id="rId20" Type="http://schemas.openxmlformats.org/officeDocument/2006/relationships/image" Target="../media/image1200.png"/><Relationship Id="rId29" Type="http://schemas.openxmlformats.org/officeDocument/2006/relationships/image" Target="../media/image13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6.png"/><Relationship Id="rId11" Type="http://schemas.openxmlformats.org/officeDocument/2006/relationships/image" Target="../media/image1131.png"/><Relationship Id="rId24" Type="http://schemas.openxmlformats.org/officeDocument/2006/relationships/image" Target="../media/image1290.png"/><Relationship Id="rId5" Type="http://schemas.openxmlformats.org/officeDocument/2006/relationships/image" Target="../media/image125.png"/><Relationship Id="rId15" Type="http://schemas.openxmlformats.org/officeDocument/2006/relationships/image" Target="../media/image1171.png"/><Relationship Id="rId23" Type="http://schemas.openxmlformats.org/officeDocument/2006/relationships/image" Target="../media/image1280.png"/><Relationship Id="rId28" Type="http://schemas.openxmlformats.org/officeDocument/2006/relationships/image" Target="../media/image133.png"/><Relationship Id="rId10" Type="http://schemas.openxmlformats.org/officeDocument/2006/relationships/image" Target="../media/image1121.png"/><Relationship Id="rId19" Type="http://schemas.openxmlformats.org/officeDocument/2006/relationships/image" Target="../media/image1190.png"/><Relationship Id="rId4" Type="http://schemas.openxmlformats.org/officeDocument/2006/relationships/image" Target="../media/image89.png"/><Relationship Id="rId9" Type="http://schemas.openxmlformats.org/officeDocument/2006/relationships/image" Target="../media/image1111.png"/><Relationship Id="rId14" Type="http://schemas.openxmlformats.org/officeDocument/2006/relationships/image" Target="../media/image1160.png"/><Relationship Id="rId22" Type="http://schemas.openxmlformats.org/officeDocument/2006/relationships/image" Target="../media/image1270.png"/><Relationship Id="rId27" Type="http://schemas.openxmlformats.org/officeDocument/2006/relationships/image" Target="../media/image132.png"/><Relationship Id="rId30" Type="http://schemas.openxmlformats.org/officeDocument/2006/relationships/image" Target="../media/image13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89.png"/><Relationship Id="rId7" Type="http://schemas.openxmlformats.org/officeDocument/2006/relationships/image" Target="../media/image12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7.png"/><Relationship Id="rId5" Type="http://schemas.openxmlformats.org/officeDocument/2006/relationships/image" Target="../media/image126.png"/><Relationship Id="rId10" Type="http://schemas.openxmlformats.org/officeDocument/2006/relationships/image" Target="../media/image141.png"/><Relationship Id="rId4" Type="http://schemas.openxmlformats.org/officeDocument/2006/relationships/image" Target="../media/image125.png"/><Relationship Id="rId9" Type="http://schemas.openxmlformats.org/officeDocument/2006/relationships/image" Target="../media/image129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13" Type="http://schemas.openxmlformats.org/officeDocument/2006/relationships/image" Target="../media/image153.png"/><Relationship Id="rId18" Type="http://schemas.openxmlformats.org/officeDocument/2006/relationships/image" Target="../media/image128.png"/><Relationship Id="rId3" Type="http://schemas.openxmlformats.org/officeDocument/2006/relationships/image" Target="../media/image143.png"/><Relationship Id="rId7" Type="http://schemas.openxmlformats.org/officeDocument/2006/relationships/image" Target="../media/image147.png"/><Relationship Id="rId12" Type="http://schemas.openxmlformats.org/officeDocument/2006/relationships/image" Target="../media/image152.png"/><Relationship Id="rId17" Type="http://schemas.openxmlformats.org/officeDocument/2006/relationships/image" Target="../media/image155.png"/><Relationship Id="rId2" Type="http://schemas.openxmlformats.org/officeDocument/2006/relationships/image" Target="../media/image142.png"/><Relationship Id="rId16" Type="http://schemas.openxmlformats.org/officeDocument/2006/relationships/image" Target="../media/image1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6.png"/><Relationship Id="rId11" Type="http://schemas.openxmlformats.org/officeDocument/2006/relationships/image" Target="../media/image151.png"/><Relationship Id="rId5" Type="http://schemas.openxmlformats.org/officeDocument/2006/relationships/image" Target="../media/image145.png"/><Relationship Id="rId15" Type="http://schemas.openxmlformats.org/officeDocument/2006/relationships/image" Target="../media/image126.png"/><Relationship Id="rId10" Type="http://schemas.openxmlformats.org/officeDocument/2006/relationships/image" Target="../media/image150.png"/><Relationship Id="rId4" Type="http://schemas.openxmlformats.org/officeDocument/2006/relationships/image" Target="../media/image144.png"/><Relationship Id="rId9" Type="http://schemas.openxmlformats.org/officeDocument/2006/relationships/image" Target="../media/image149.png"/><Relationship Id="rId14" Type="http://schemas.openxmlformats.org/officeDocument/2006/relationships/image" Target="../media/image15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13" Type="http://schemas.openxmlformats.org/officeDocument/2006/relationships/image" Target="../media/image167.png"/><Relationship Id="rId3" Type="http://schemas.openxmlformats.org/officeDocument/2006/relationships/image" Target="../media/image157.png"/><Relationship Id="rId7" Type="http://schemas.openxmlformats.org/officeDocument/2006/relationships/image" Target="../media/image161.png"/><Relationship Id="rId12" Type="http://schemas.openxmlformats.org/officeDocument/2006/relationships/image" Target="../media/image16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0.png"/><Relationship Id="rId11" Type="http://schemas.openxmlformats.org/officeDocument/2006/relationships/image" Target="../media/image165.png"/><Relationship Id="rId5" Type="http://schemas.openxmlformats.org/officeDocument/2006/relationships/image" Target="../media/image159.png"/><Relationship Id="rId15" Type="http://schemas.openxmlformats.org/officeDocument/2006/relationships/image" Target="../media/image169.png"/><Relationship Id="rId10" Type="http://schemas.openxmlformats.org/officeDocument/2006/relationships/image" Target="../media/image164.png"/><Relationship Id="rId4" Type="http://schemas.openxmlformats.org/officeDocument/2006/relationships/image" Target="../media/image158.png"/><Relationship Id="rId9" Type="http://schemas.openxmlformats.org/officeDocument/2006/relationships/image" Target="../media/image163.png"/><Relationship Id="rId14" Type="http://schemas.openxmlformats.org/officeDocument/2006/relationships/image" Target="../media/image168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13" Type="http://schemas.openxmlformats.org/officeDocument/2006/relationships/image" Target="../media/image167.png"/><Relationship Id="rId18" Type="http://schemas.openxmlformats.org/officeDocument/2006/relationships/image" Target="../media/image173.png"/><Relationship Id="rId3" Type="http://schemas.openxmlformats.org/officeDocument/2006/relationships/image" Target="../media/image157.png"/><Relationship Id="rId7" Type="http://schemas.openxmlformats.org/officeDocument/2006/relationships/image" Target="../media/image161.png"/><Relationship Id="rId12" Type="http://schemas.openxmlformats.org/officeDocument/2006/relationships/image" Target="../media/image166.png"/><Relationship Id="rId17" Type="http://schemas.openxmlformats.org/officeDocument/2006/relationships/image" Target="../media/image172.png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171.png"/><Relationship Id="rId20" Type="http://schemas.openxmlformats.org/officeDocument/2006/relationships/image" Target="../media/image17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0.png"/><Relationship Id="rId11" Type="http://schemas.openxmlformats.org/officeDocument/2006/relationships/image" Target="../media/image165.png"/><Relationship Id="rId5" Type="http://schemas.openxmlformats.org/officeDocument/2006/relationships/image" Target="../media/image159.png"/><Relationship Id="rId15" Type="http://schemas.openxmlformats.org/officeDocument/2006/relationships/image" Target="../media/image169.png"/><Relationship Id="rId10" Type="http://schemas.openxmlformats.org/officeDocument/2006/relationships/image" Target="../media/image164.png"/><Relationship Id="rId19" Type="http://schemas.openxmlformats.org/officeDocument/2006/relationships/image" Target="../media/image175.png"/><Relationship Id="rId4" Type="http://schemas.openxmlformats.org/officeDocument/2006/relationships/image" Target="../media/image158.png"/><Relationship Id="rId9" Type="http://schemas.openxmlformats.org/officeDocument/2006/relationships/image" Target="../media/image163.png"/><Relationship Id="rId14" Type="http://schemas.openxmlformats.org/officeDocument/2006/relationships/image" Target="../media/image168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7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7" Type="http://schemas.openxmlformats.org/officeDocument/2006/relationships/image" Target="../media/image180.png"/><Relationship Id="rId2" Type="http://schemas.openxmlformats.org/officeDocument/2006/relationships/image" Target="../media/image1130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78.png"/><Relationship Id="rId4" Type="http://schemas.openxmlformats.org/officeDocument/2006/relationships/image" Target="../media/image89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7" Type="http://schemas.openxmlformats.org/officeDocument/2006/relationships/image" Target="../media/image180.png"/><Relationship Id="rId2" Type="http://schemas.openxmlformats.org/officeDocument/2006/relationships/image" Target="../media/image1130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78.png"/><Relationship Id="rId4" Type="http://schemas.openxmlformats.org/officeDocument/2006/relationships/image" Target="../media/image89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7" Type="http://schemas.openxmlformats.org/officeDocument/2006/relationships/image" Target="../media/image18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4.png"/><Relationship Id="rId5" Type="http://schemas.openxmlformats.org/officeDocument/2006/relationships/image" Target="../media/image183.png"/><Relationship Id="rId4" Type="http://schemas.openxmlformats.org/officeDocument/2006/relationships/image" Target="../media/image90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7" Type="http://schemas.openxmlformats.org/officeDocument/2006/relationships/image" Target="../media/image186.png"/><Relationship Id="rId2" Type="http://schemas.openxmlformats.org/officeDocument/2006/relationships/image" Target="../media/image117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0.png"/><Relationship Id="rId5" Type="http://schemas.openxmlformats.org/officeDocument/2006/relationships/image" Target="../media/image127.png"/><Relationship Id="rId4" Type="http://schemas.openxmlformats.org/officeDocument/2006/relationships/image" Target="../media/image89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png"/><Relationship Id="rId2" Type="http://schemas.openxmlformats.org/officeDocument/2006/relationships/image" Target="../media/image12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0.png"/><Relationship Id="rId4" Type="http://schemas.openxmlformats.org/officeDocument/2006/relationships/image" Target="../media/image189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image" Target="../media/image125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4.png"/><Relationship Id="rId5" Type="http://schemas.openxmlformats.org/officeDocument/2006/relationships/image" Target="../media/image193.png"/><Relationship Id="rId4" Type="http://schemas.openxmlformats.org/officeDocument/2006/relationships/image" Target="../media/image187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png"/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8.png"/><Relationship Id="rId4" Type="http://schemas.openxmlformats.org/officeDocument/2006/relationships/image" Target="../media/image197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png"/><Relationship Id="rId7" Type="http://schemas.openxmlformats.org/officeDocument/2006/relationships/image" Target="../media/image19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2.png"/><Relationship Id="rId5" Type="http://schemas.openxmlformats.org/officeDocument/2006/relationships/image" Target="../media/image201.png"/><Relationship Id="rId4" Type="http://schemas.openxmlformats.org/officeDocument/2006/relationships/image" Target="../media/image20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6.png"/><Relationship Id="rId13" Type="http://schemas.openxmlformats.org/officeDocument/2006/relationships/image" Target="../media/image211.png"/><Relationship Id="rId3" Type="http://schemas.openxmlformats.org/officeDocument/2006/relationships/image" Target="../media/image199.png"/><Relationship Id="rId7" Type="http://schemas.openxmlformats.org/officeDocument/2006/relationships/image" Target="../media/image205.png"/><Relationship Id="rId12" Type="http://schemas.openxmlformats.org/officeDocument/2006/relationships/image" Target="../media/image210.png"/><Relationship Id="rId17" Type="http://schemas.openxmlformats.org/officeDocument/2006/relationships/image" Target="../media/image215.png"/><Relationship Id="rId2" Type="http://schemas.openxmlformats.org/officeDocument/2006/relationships/notesSlide" Target="../notesSlides/notesSlide34.xml"/><Relationship Id="rId16" Type="http://schemas.openxmlformats.org/officeDocument/2006/relationships/image" Target="../media/image2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4.png"/><Relationship Id="rId11" Type="http://schemas.openxmlformats.org/officeDocument/2006/relationships/image" Target="../media/image209.png"/><Relationship Id="rId5" Type="http://schemas.openxmlformats.org/officeDocument/2006/relationships/image" Target="../media/image192.png"/><Relationship Id="rId15" Type="http://schemas.openxmlformats.org/officeDocument/2006/relationships/image" Target="../media/image213.png"/><Relationship Id="rId10" Type="http://schemas.openxmlformats.org/officeDocument/2006/relationships/image" Target="../media/image208.png"/><Relationship Id="rId4" Type="http://schemas.openxmlformats.org/officeDocument/2006/relationships/image" Target="../media/image200.png"/><Relationship Id="rId9" Type="http://schemas.openxmlformats.org/officeDocument/2006/relationships/image" Target="../media/image207.png"/><Relationship Id="rId14" Type="http://schemas.openxmlformats.org/officeDocument/2006/relationships/image" Target="../media/image212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2.png"/><Relationship Id="rId4" Type="http://schemas.openxmlformats.org/officeDocument/2006/relationships/image" Target="../media/image200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png"/><Relationship Id="rId3" Type="http://schemas.openxmlformats.org/officeDocument/2006/relationships/image" Target="../media/image216.png"/><Relationship Id="rId7" Type="http://schemas.openxmlformats.org/officeDocument/2006/relationships/image" Target="../media/image22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9.png"/><Relationship Id="rId5" Type="http://schemas.openxmlformats.org/officeDocument/2006/relationships/image" Target="../media/image218.png"/><Relationship Id="rId4" Type="http://schemas.openxmlformats.org/officeDocument/2006/relationships/image" Target="../media/image217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2534AFF3-9157-2B94-9CC8-B10666B1EF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7361" y="858209"/>
            <a:ext cx="8077274" cy="4164820"/>
          </a:xfrm>
        </p:spPr>
        <p:txBody>
          <a:bodyPr anchor="t">
            <a:noAutofit/>
          </a:bodyPr>
          <a:lstStyle/>
          <a:p>
            <a:pPr algn="r"/>
            <a:r>
              <a:rPr lang="zh-TW" altLang="en-US" sz="88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一堂課看懂</a:t>
            </a:r>
            <a:br>
              <a:rPr lang="en-US" altLang="zh-TW" sz="88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88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訓練類神經網路</a:t>
            </a:r>
            <a:br>
              <a:rPr lang="en-US" altLang="zh-TW" sz="88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88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的各種訣竅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E9AB437-62E6-9ED4-A866-4E0B23C38E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2546" y="5733204"/>
            <a:ext cx="8578699" cy="504825"/>
          </a:xfrm>
        </p:spPr>
        <p:txBody>
          <a:bodyPr>
            <a:noAutofit/>
          </a:bodyPr>
          <a:lstStyle/>
          <a:p>
            <a:pPr algn="l"/>
            <a:r>
              <a:rPr lang="zh-TW" altLang="en-US" sz="32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李宏毅</a:t>
            </a:r>
          </a:p>
        </p:txBody>
      </p:sp>
      <p:sp>
        <p:nvSpPr>
          <p:cNvPr id="42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4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6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2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4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64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B3196204-BC8F-B927-D037-BDB7C3BF7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681" y="158881"/>
            <a:ext cx="7943850" cy="651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8AF2DF60-A019-12D5-FC27-B0EF98234F0C}"/>
              </a:ext>
            </a:extLst>
          </p:cNvPr>
          <p:cNvSpPr txBox="1"/>
          <p:nvPr/>
        </p:nvSpPr>
        <p:spPr>
          <a:xfrm>
            <a:off x="419100" y="508037"/>
            <a:ext cx="392668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不同參數應該要有不同的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Learning Rate</a:t>
            </a:r>
            <a:endParaRPr lang="zh-TW" altLang="en-US" sz="2800" dirty="0"/>
          </a:p>
        </p:txBody>
      </p: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2FB23D0A-7722-3C71-5363-7EBF947215C2}"/>
              </a:ext>
            </a:extLst>
          </p:cNvPr>
          <p:cNvCxnSpPr>
            <a:cxnSpLocks/>
          </p:cNvCxnSpPr>
          <p:nvPr/>
        </p:nvCxnSpPr>
        <p:spPr>
          <a:xfrm>
            <a:off x="5448300" y="1059628"/>
            <a:ext cx="0" cy="4738744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A5158CDD-CE4A-9DF4-706C-475C64AF88B2}"/>
              </a:ext>
            </a:extLst>
          </p:cNvPr>
          <p:cNvCxnSpPr>
            <a:cxnSpLocks/>
          </p:cNvCxnSpPr>
          <p:nvPr/>
        </p:nvCxnSpPr>
        <p:spPr>
          <a:xfrm flipH="1">
            <a:off x="5803078" y="1059628"/>
            <a:ext cx="4217222" cy="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EE0D7BFD-8DF7-B9D3-7F40-2A8A127D7A84}"/>
              </a:ext>
            </a:extLst>
          </p:cNvPr>
          <p:cNvSpPr txBox="1"/>
          <p:nvPr/>
        </p:nvSpPr>
        <p:spPr>
          <a:xfrm>
            <a:off x="6969920" y="1194566"/>
            <a:ext cx="3221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Learning rate </a:t>
            </a:r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小一點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9EE49199-2AB8-3E52-0C3A-4EC42A7D29D1}"/>
              </a:ext>
            </a:extLst>
          </p:cNvPr>
          <p:cNvSpPr txBox="1"/>
          <p:nvPr/>
        </p:nvSpPr>
        <p:spPr>
          <a:xfrm>
            <a:off x="5448300" y="3979069"/>
            <a:ext cx="3221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Learning rate </a:t>
            </a:r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大一點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11E73284-73CA-8DFD-22CA-D045B8B1E412}"/>
              </a:ext>
            </a:extLst>
          </p:cNvPr>
          <p:cNvSpPr txBox="1"/>
          <p:nvPr/>
        </p:nvSpPr>
        <p:spPr>
          <a:xfrm>
            <a:off x="419100" y="5201920"/>
            <a:ext cx="3309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怎麼知道那一個方向的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gradient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大、那一個小？</a:t>
            </a:r>
          </a:p>
        </p:txBody>
      </p:sp>
    </p:spTree>
    <p:extLst>
      <p:ext uri="{BB962C8B-B14F-4D97-AF65-F5344CB8AC3E}">
        <p14:creationId xmlns:p14="http://schemas.microsoft.com/office/powerpoint/2010/main" val="384498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15BB5CF-8958-D2D7-AD60-D58D2ED0E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用過去的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Gradient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來決定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Learning Rate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69BE3D35-5E59-D5B5-962A-8298A5FF6CBF}"/>
                  </a:ext>
                </a:extLst>
              </p:cNvPr>
              <p:cNvSpPr txBox="1"/>
              <p:nvPr/>
            </p:nvSpPr>
            <p:spPr>
              <a:xfrm>
                <a:off x="1257209" y="3434423"/>
                <a:ext cx="2109264" cy="8167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en-US" altLang="zh-TW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altLang="zh-TW" sz="28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500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0.4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8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69BE3D35-5E59-D5B5-962A-8298A5FF6C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209" y="3434423"/>
                <a:ext cx="2109264" cy="8167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FD928AA7-8D5A-3880-5CFF-A6D8E907D390}"/>
                  </a:ext>
                </a:extLst>
              </p:cNvPr>
              <p:cNvSpPr txBox="1"/>
              <p:nvPr/>
            </p:nvSpPr>
            <p:spPr>
              <a:xfrm>
                <a:off x="3661063" y="3434423"/>
                <a:ext cx="2109264" cy="8107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en-US" altLang="zh-TW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altLang="zh-TW" sz="28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432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−0.3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8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FD928AA7-8D5A-3880-5CFF-A6D8E907D3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1063" y="3434423"/>
                <a:ext cx="2109264" cy="8107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670FA0D4-D7F3-911C-55D6-53511486D6C0}"/>
                  </a:ext>
                </a:extLst>
              </p:cNvPr>
              <p:cNvSpPr txBox="1"/>
              <p:nvPr/>
            </p:nvSpPr>
            <p:spPr>
              <a:xfrm>
                <a:off x="6064916" y="3434423"/>
                <a:ext cx="2403855" cy="8107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en-US" altLang="zh-TW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zh-TW" sz="28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8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211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0.2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8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670FA0D4-D7F3-911C-55D6-53511486D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916" y="3434423"/>
                <a:ext cx="2403855" cy="8107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F4477CC8-C177-3574-B2EF-D2E260E84C95}"/>
                  </a:ext>
                </a:extLst>
              </p:cNvPr>
              <p:cNvSpPr txBox="1"/>
              <p:nvPr/>
            </p:nvSpPr>
            <p:spPr>
              <a:xfrm>
                <a:off x="8468772" y="3432884"/>
                <a:ext cx="2109264" cy="8079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en-US" altLang="zh-TW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altLang="zh-TW" sz="28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139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0.1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8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F4477CC8-C177-3574-B2EF-D2E260E84C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8772" y="3432884"/>
                <a:ext cx="2109264" cy="8079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字方塊 8">
            <a:extLst>
              <a:ext uri="{FF2B5EF4-FFF2-40B4-BE49-F238E27FC236}">
                <a16:creationId xmlns:a16="http://schemas.microsoft.com/office/drawing/2014/main" id="{4669B5B3-D927-F5BA-E4F7-80FF3074AD07}"/>
              </a:ext>
            </a:extLst>
          </p:cNvPr>
          <p:cNvSpPr txBox="1"/>
          <p:nvPr/>
        </p:nvSpPr>
        <p:spPr>
          <a:xfrm>
            <a:off x="5314950" y="1925669"/>
            <a:ext cx="3390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Learning rate 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小一點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AFB92308-ACEA-E21A-5735-D6AB5E681B3A}"/>
              </a:ext>
            </a:extLst>
          </p:cNvPr>
          <p:cNvSpPr txBox="1"/>
          <p:nvPr/>
        </p:nvSpPr>
        <p:spPr>
          <a:xfrm>
            <a:off x="5314950" y="5407093"/>
            <a:ext cx="3390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Learning rate </a:t>
            </a:r>
            <a:r>
              <a:rPr lang="zh-TW" altLang="en-US" sz="2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大一點</a:t>
            </a:r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CDDEC694-5C46-DD51-8910-64B9B6D65F58}"/>
              </a:ext>
            </a:extLst>
          </p:cNvPr>
          <p:cNvSpPr/>
          <p:nvPr/>
        </p:nvSpPr>
        <p:spPr>
          <a:xfrm>
            <a:off x="2411730" y="3472180"/>
            <a:ext cx="693420" cy="33909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380BA996-3ACA-BF7A-6F5F-EE5DA63E7B96}"/>
              </a:ext>
            </a:extLst>
          </p:cNvPr>
          <p:cNvSpPr/>
          <p:nvPr/>
        </p:nvSpPr>
        <p:spPr>
          <a:xfrm>
            <a:off x="4780998" y="3472180"/>
            <a:ext cx="693420" cy="33909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AFA36A35-2547-37D0-508D-40CB84824609}"/>
              </a:ext>
            </a:extLst>
          </p:cNvPr>
          <p:cNvSpPr/>
          <p:nvPr/>
        </p:nvSpPr>
        <p:spPr>
          <a:xfrm>
            <a:off x="7241443" y="3472180"/>
            <a:ext cx="906020" cy="33909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731B0586-34A4-FF9F-5E8F-3329C98D4FAF}"/>
              </a:ext>
            </a:extLst>
          </p:cNvPr>
          <p:cNvSpPr/>
          <p:nvPr/>
        </p:nvSpPr>
        <p:spPr>
          <a:xfrm>
            <a:off x="9657997" y="3472180"/>
            <a:ext cx="622653" cy="33909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AC40C07E-3506-BB62-2DBA-B78B41CE8720}"/>
              </a:ext>
            </a:extLst>
          </p:cNvPr>
          <p:cNvSpPr/>
          <p:nvPr/>
        </p:nvSpPr>
        <p:spPr>
          <a:xfrm>
            <a:off x="2411730" y="3901772"/>
            <a:ext cx="693420" cy="33909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87B2034F-8403-FEA9-6201-1EB6AF4AA926}"/>
              </a:ext>
            </a:extLst>
          </p:cNvPr>
          <p:cNvSpPr/>
          <p:nvPr/>
        </p:nvSpPr>
        <p:spPr>
          <a:xfrm>
            <a:off x="4780998" y="3901772"/>
            <a:ext cx="693420" cy="33909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6F871048-36D0-8057-C860-D7997EEBA943}"/>
              </a:ext>
            </a:extLst>
          </p:cNvPr>
          <p:cNvSpPr/>
          <p:nvPr/>
        </p:nvSpPr>
        <p:spPr>
          <a:xfrm>
            <a:off x="7241443" y="3901772"/>
            <a:ext cx="906020" cy="33909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ADD87152-2C57-8264-846A-245B0FFB1B92}"/>
              </a:ext>
            </a:extLst>
          </p:cNvPr>
          <p:cNvSpPr/>
          <p:nvPr/>
        </p:nvSpPr>
        <p:spPr>
          <a:xfrm>
            <a:off x="9657997" y="3901772"/>
            <a:ext cx="622653" cy="33909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手繪多邊形: 圖案 18">
            <a:extLst>
              <a:ext uri="{FF2B5EF4-FFF2-40B4-BE49-F238E27FC236}">
                <a16:creationId xmlns:a16="http://schemas.microsoft.com/office/drawing/2014/main" id="{FF308E08-DDB5-4D9F-7A17-E112D2624F17}"/>
              </a:ext>
            </a:extLst>
          </p:cNvPr>
          <p:cNvSpPr/>
          <p:nvPr/>
        </p:nvSpPr>
        <p:spPr>
          <a:xfrm>
            <a:off x="3155950" y="5320425"/>
            <a:ext cx="2159000" cy="635000"/>
          </a:xfrm>
          <a:custGeom>
            <a:avLst/>
            <a:gdLst>
              <a:gd name="connsiteX0" fmla="*/ 0 w 2159000"/>
              <a:gd name="connsiteY0" fmla="*/ 0 h 635000"/>
              <a:gd name="connsiteX1" fmla="*/ 1079500 w 2159000"/>
              <a:gd name="connsiteY1" fmla="*/ 635000 h 635000"/>
              <a:gd name="connsiteX2" fmla="*/ 2159000 w 2159000"/>
              <a:gd name="connsiteY2" fmla="*/ 0 h 63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9000" h="635000">
                <a:moveTo>
                  <a:pt x="0" y="0"/>
                </a:moveTo>
                <a:cubicBezTo>
                  <a:pt x="359833" y="317500"/>
                  <a:pt x="719667" y="635000"/>
                  <a:pt x="1079500" y="635000"/>
                </a:cubicBezTo>
                <a:cubicBezTo>
                  <a:pt x="1439333" y="635000"/>
                  <a:pt x="1799166" y="317500"/>
                  <a:pt x="2159000" y="0"/>
                </a:cubicBez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手繪多邊形: 圖案 19">
            <a:extLst>
              <a:ext uri="{FF2B5EF4-FFF2-40B4-BE49-F238E27FC236}">
                <a16:creationId xmlns:a16="http://schemas.microsoft.com/office/drawing/2014/main" id="{F30A2BBB-6939-79A6-A574-B22D5965A3C7}"/>
              </a:ext>
            </a:extLst>
          </p:cNvPr>
          <p:cNvSpPr/>
          <p:nvPr/>
        </p:nvSpPr>
        <p:spPr>
          <a:xfrm>
            <a:off x="3661063" y="1671243"/>
            <a:ext cx="1019092" cy="1180834"/>
          </a:xfrm>
          <a:custGeom>
            <a:avLst/>
            <a:gdLst>
              <a:gd name="connsiteX0" fmla="*/ 0 w 2159000"/>
              <a:gd name="connsiteY0" fmla="*/ 0 h 635000"/>
              <a:gd name="connsiteX1" fmla="*/ 1079500 w 2159000"/>
              <a:gd name="connsiteY1" fmla="*/ 635000 h 635000"/>
              <a:gd name="connsiteX2" fmla="*/ 2159000 w 2159000"/>
              <a:gd name="connsiteY2" fmla="*/ 0 h 63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9000" h="635000">
                <a:moveTo>
                  <a:pt x="0" y="0"/>
                </a:moveTo>
                <a:cubicBezTo>
                  <a:pt x="359833" y="317500"/>
                  <a:pt x="719667" y="635000"/>
                  <a:pt x="1079500" y="635000"/>
                </a:cubicBezTo>
                <a:cubicBezTo>
                  <a:pt x="1439333" y="635000"/>
                  <a:pt x="1799166" y="317500"/>
                  <a:pt x="215900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474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7BAB82E1-F9C4-330B-6905-28C72D60D978}"/>
                  </a:ext>
                </a:extLst>
              </p:cNvPr>
              <p:cNvSpPr txBox="1"/>
              <p:nvPr/>
            </p:nvSpPr>
            <p:spPr>
              <a:xfrm>
                <a:off x="431800" y="278873"/>
                <a:ext cx="7021273" cy="878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defTabSz="457200">
                  <a:buFont typeface="Wingdings" panose="05000000000000000000" pitchFamily="2" charset="2"/>
                  <a:buChar char="Ø"/>
                </a:pPr>
                <a:r>
                  <a:rPr lang="en-US" altLang="zh-TW" sz="240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Compute gradient</a:t>
                </a:r>
                <a:r>
                  <a:rPr lang="zh-TW" altLang="en-US" sz="240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altLang="zh-TW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TW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en-US" altLang="zh-TW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p>
                            <m:r>
                              <a:rPr lang="en-US" altLang="zh-TW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e>
                    </m:d>
                  </m:oMath>
                </a14:m>
                <a:endParaRPr lang="zh-TW" altLang="en-US" sz="24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  <a:p>
                <a:pPr marL="457200" indent="-457200" defTabSz="457200">
                  <a:buFont typeface="Wingdings" panose="05000000000000000000" pitchFamily="2" charset="2"/>
                  <a:buChar char="Ø"/>
                </a:pPr>
                <a:endParaRPr lang="zh-TW" altLang="en-US" sz="24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7BAB82E1-F9C4-330B-6905-28C72D60D9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" y="278873"/>
                <a:ext cx="7021273" cy="878510"/>
              </a:xfrm>
              <a:prstGeom prst="rect">
                <a:avLst/>
              </a:prstGeom>
              <a:blipFill>
                <a:blip r:embed="rId2"/>
                <a:stretch>
                  <a:fillRect l="-1215" t="-208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CB9041F6-D584-FC53-79A6-E6F0618254F8}"/>
                  </a:ext>
                </a:extLst>
              </p:cNvPr>
              <p:cNvSpPr txBox="1"/>
              <p:nvPr/>
            </p:nvSpPr>
            <p:spPr>
              <a:xfrm>
                <a:off x="431799" y="1880797"/>
                <a:ext cx="702127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defTabSz="457200">
                  <a:buFont typeface="Wingdings" panose="05000000000000000000" pitchFamily="2" charset="2"/>
                  <a:buChar char="Ø"/>
                </a:pPr>
                <a:r>
                  <a:rPr lang="en-US" altLang="zh-TW" sz="240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Compute gradient</a:t>
                </a:r>
                <a:r>
                  <a:rPr lang="zh-TW" altLang="en-US" sz="240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altLang="zh-TW" sz="2400" b="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altLang="zh-TW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en-US" altLang="zh-TW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p>
                            <m:r>
                              <a:rPr lang="en-US" altLang="zh-TW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</m:oMath>
                </a14:m>
                <a:endParaRPr lang="zh-TW" altLang="en-US" sz="24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  <a:p>
                <a:pPr marL="457200" indent="-457200" defTabSz="457200">
                  <a:buFont typeface="Wingdings" panose="05000000000000000000" pitchFamily="2" charset="2"/>
                  <a:buChar char="Ø"/>
                </a:pPr>
                <a:endParaRPr lang="zh-TW" altLang="en-US" sz="24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CB9041F6-D584-FC53-79A6-E6F0618254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99" y="1880797"/>
                <a:ext cx="7021273" cy="830997"/>
              </a:xfrm>
              <a:prstGeom prst="rect">
                <a:avLst/>
              </a:prstGeom>
              <a:blipFill>
                <a:blip r:embed="rId3"/>
                <a:stretch>
                  <a:fillRect l="-1215" t="-58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A68A6270-C9EA-E9A8-C492-42E0729361BC}"/>
                  </a:ext>
                </a:extLst>
              </p:cNvPr>
              <p:cNvSpPr txBox="1"/>
              <p:nvPr/>
            </p:nvSpPr>
            <p:spPr>
              <a:xfrm>
                <a:off x="431799" y="3516442"/>
                <a:ext cx="702127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defTabSz="457200">
                  <a:buFont typeface="Wingdings" panose="05000000000000000000" pitchFamily="2" charset="2"/>
                  <a:buChar char="Ø"/>
                </a:pPr>
                <a:r>
                  <a:rPr lang="en-US" altLang="zh-TW" sz="240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Compute gradient</a:t>
                </a:r>
                <a14:m>
                  <m:oMath xmlns:m="http://schemas.openxmlformats.org/officeDocument/2006/math">
                    <m:r>
                      <a:rPr lang="zh-TW" altLang="en-US" sz="2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TW" sz="240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altLang="zh-TW" sz="2400" b="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en-US" altLang="zh-TW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p>
                            <m:r>
                              <a:rPr lang="en-US" altLang="zh-TW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zh-TW" altLang="en-US" sz="24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  <a:p>
                <a:pPr marL="457200" indent="-457200" defTabSz="457200">
                  <a:buFont typeface="Wingdings" panose="05000000000000000000" pitchFamily="2" charset="2"/>
                  <a:buChar char="Ø"/>
                </a:pPr>
                <a:endParaRPr lang="zh-TW" altLang="en-US" sz="24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A68A6270-C9EA-E9A8-C492-42E072936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99" y="3516442"/>
                <a:ext cx="7021273" cy="830997"/>
              </a:xfrm>
              <a:prstGeom prst="rect">
                <a:avLst/>
              </a:prstGeom>
              <a:blipFill>
                <a:blip r:embed="rId4"/>
                <a:stretch>
                  <a:fillRect l="-1215" t="-58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D65731DE-BD7F-51AC-40A1-1551B37DDF1D}"/>
                  </a:ext>
                </a:extLst>
              </p:cNvPr>
              <p:cNvSpPr txBox="1"/>
              <p:nvPr/>
            </p:nvSpPr>
            <p:spPr>
              <a:xfrm>
                <a:off x="4747108" y="808155"/>
                <a:ext cx="1815112" cy="7515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altLang="zh-TW" sz="2400" b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zh-TW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400" b="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altLang="zh-TW" sz="2400" b="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altLang="zh-TW" sz="24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zh-TW" altLang="en-US" sz="24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D65731DE-BD7F-51AC-40A1-1551B37DDF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7108" y="808155"/>
                <a:ext cx="1815112" cy="7515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2D2B6D10-08F6-C1C5-F5CD-C04033B83558}"/>
                  </a:ext>
                </a:extLst>
              </p:cNvPr>
              <p:cNvSpPr txBox="1"/>
              <p:nvPr/>
            </p:nvSpPr>
            <p:spPr>
              <a:xfrm>
                <a:off x="6617498" y="1045826"/>
                <a:ext cx="934230" cy="4204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b="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zh-TW" sz="2400" b="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TW" sz="2400" b="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2D2B6D10-08F6-C1C5-F5CD-C04033B835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7498" y="1045826"/>
                <a:ext cx="934230" cy="4204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311B279C-5199-65B1-2726-3521BC551CD4}"/>
                  </a:ext>
                </a:extLst>
              </p:cNvPr>
              <p:cNvSpPr txBox="1"/>
              <p:nvPr/>
            </p:nvSpPr>
            <p:spPr>
              <a:xfrm>
                <a:off x="9443246" y="978296"/>
                <a:ext cx="2292038" cy="7432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altLang="zh-TW" sz="24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altLang="zh-TW" sz="24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zh-TW" alt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新細明體" panose="02020500000000000000" pitchFamily="18" charset="-120"/>
                            </a:rPr>
                            <m:t>𝜂</m:t>
                          </m:r>
                        </m:num>
                        <m:den>
                          <m:sSubSup>
                            <m:sSubSupPr>
                              <m:ctrlP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TW" altLang="en-US" sz="24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24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TW" sz="24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den>
                      </m:f>
                      <m:sSubSup>
                        <m:sSubSupPr>
                          <m:ctrlPr>
                            <a:rPr lang="en-US" altLang="zh-TW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TW" sz="24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4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zh-TW" altLang="en-US" sz="24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311B279C-5199-65B1-2726-3521BC551C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3246" y="978296"/>
                <a:ext cx="2292038" cy="74328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6B1C570E-236F-328D-80FB-EAB17E533EB8}"/>
                  </a:ext>
                </a:extLst>
              </p:cNvPr>
              <p:cNvSpPr txBox="1"/>
              <p:nvPr/>
            </p:nvSpPr>
            <p:spPr>
              <a:xfrm>
                <a:off x="4747108" y="2444874"/>
                <a:ext cx="3174266" cy="7515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altLang="zh-TW" sz="2400" b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altLang="zh-TW" sz="2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TW" sz="2400" b="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altLang="zh-TW" sz="2400" b="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US" altLang="zh-TW" sz="2400" b="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TW" sz="24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altLang="zh-TW" sz="2400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TW" sz="2400" b="0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altLang="zh-TW" sz="2400" b="0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US" altLang="zh-TW" sz="2400" b="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rad>
                    </m:oMath>
                  </m:oMathPara>
                </a14:m>
                <a:endParaRPr lang="zh-TW" altLang="en-US" sz="24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6B1C570E-236F-328D-80FB-EAB17E533E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7108" y="2444874"/>
                <a:ext cx="3174266" cy="75155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字方塊 15">
            <a:extLst>
              <a:ext uri="{FF2B5EF4-FFF2-40B4-BE49-F238E27FC236}">
                <a16:creationId xmlns:a16="http://schemas.microsoft.com/office/drawing/2014/main" id="{03234042-E8BB-A167-8593-276A8842DCC1}"/>
              </a:ext>
            </a:extLst>
          </p:cNvPr>
          <p:cNvSpPr txBox="1"/>
          <p:nvPr/>
        </p:nvSpPr>
        <p:spPr>
          <a:xfrm>
            <a:off x="9046825" y="116937"/>
            <a:ext cx="2840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TW" sz="3200" b="1" u="sng" dirty="0" err="1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Adagrad</a:t>
            </a:r>
            <a:endParaRPr lang="zh-TW" altLang="en-US" sz="3200" b="1" u="sng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9444B56D-090B-0EE2-5587-6EBF7B2F12C5}"/>
                  </a:ext>
                </a:extLst>
              </p:cNvPr>
              <p:cNvSpPr txBox="1"/>
              <p:nvPr/>
            </p:nvSpPr>
            <p:spPr>
              <a:xfrm>
                <a:off x="1704409" y="966589"/>
                <a:ext cx="39235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For each dimension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TW" sz="2400" dirty="0"/>
                  <a:t>: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9444B56D-090B-0EE2-5587-6EBF7B2F1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409" y="966589"/>
                <a:ext cx="3923581" cy="461665"/>
              </a:xfrm>
              <a:prstGeom prst="rect">
                <a:avLst/>
              </a:prstGeom>
              <a:blipFill>
                <a:blip r:embed="rId9"/>
                <a:stretch>
                  <a:fillRect l="-2488"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E7297017-8114-D296-2C58-D57BE7D3D242}"/>
                  </a:ext>
                </a:extLst>
              </p:cNvPr>
              <p:cNvSpPr txBox="1"/>
              <p:nvPr/>
            </p:nvSpPr>
            <p:spPr>
              <a:xfrm>
                <a:off x="4686525" y="4001074"/>
                <a:ext cx="4321824" cy="7515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TW" sz="2400" b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altLang="zh-TW" sz="2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TW" sz="2400" b="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altLang="zh-TW" sz="2400" b="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US" altLang="zh-TW" sz="2400" b="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TW" sz="24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altLang="zh-TW" sz="2400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TW" sz="2400" b="0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altLang="zh-TW" sz="2400" b="0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US" altLang="zh-TW" sz="2400" b="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TW" sz="24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altLang="zh-TW" sz="2400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TW" sz="2400" b="0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altLang="zh-TW" sz="2400" b="0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US" altLang="zh-TW" sz="2400" b="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rad>
                    </m:oMath>
                  </m:oMathPara>
                </a14:m>
                <a:endParaRPr lang="zh-TW" altLang="en-US" sz="24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E7297017-8114-D296-2C58-D57BE7D3D2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525" y="4001074"/>
                <a:ext cx="4321824" cy="75155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ED8A359D-12AA-D4BF-3A80-1AFE92C2486F}"/>
                  </a:ext>
                </a:extLst>
              </p:cNvPr>
              <p:cNvSpPr txBox="1"/>
              <p:nvPr/>
            </p:nvSpPr>
            <p:spPr>
              <a:xfrm>
                <a:off x="9443246" y="4183530"/>
                <a:ext cx="2292038" cy="7406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US" altLang="zh-TW" sz="24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TW" sz="24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zh-TW" alt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新細明體" panose="02020500000000000000" pitchFamily="18" charset="-120"/>
                            </a:rPr>
                            <m:t>𝜂</m:t>
                          </m:r>
                        </m:num>
                        <m:den>
                          <m:sSubSup>
                            <m:sSubSupPr>
                              <m:ctrlP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TW" altLang="en-US" sz="24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24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TW" sz="24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sSubSup>
                        <m:sSubSupPr>
                          <m:ctrlPr>
                            <a:rPr lang="en-US" altLang="zh-TW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TW" sz="2400" b="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400" b="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TW" altLang="en-US" sz="24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ED8A359D-12AA-D4BF-3A80-1AFE92C248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3246" y="4183530"/>
                <a:ext cx="2292038" cy="74065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9C2E2DE3-FB8D-2C63-5CDE-4BEA46C28366}"/>
                  </a:ext>
                </a:extLst>
              </p:cNvPr>
              <p:cNvSpPr txBox="1"/>
              <p:nvPr/>
            </p:nvSpPr>
            <p:spPr>
              <a:xfrm>
                <a:off x="431799" y="5199033"/>
                <a:ext cx="702127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defTabSz="457200">
                  <a:buFont typeface="Wingdings" panose="05000000000000000000" pitchFamily="2" charset="2"/>
                  <a:buChar char="Ø"/>
                </a:pPr>
                <a:r>
                  <a:rPr lang="en-US" altLang="zh-TW" sz="240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Compute gradient</a:t>
                </a:r>
                <a14:m>
                  <m:oMath xmlns:m="http://schemas.openxmlformats.org/officeDocument/2006/math">
                    <m:r>
                      <a:rPr lang="zh-TW" altLang="en-US" sz="2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TW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altLang="zh-TW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p>
                    </m:sSup>
                    <m:r>
                      <a:rPr lang="en-US" altLang="zh-TW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en-US" altLang="zh-TW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</m:oMath>
                </a14:m>
                <a:endParaRPr lang="zh-TW" altLang="en-US" sz="24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  <a:p>
                <a:pPr marL="457200" indent="-457200" defTabSz="457200">
                  <a:buFont typeface="Wingdings" panose="05000000000000000000" pitchFamily="2" charset="2"/>
                  <a:buChar char="Ø"/>
                </a:pPr>
                <a:endParaRPr lang="zh-TW" altLang="en-US" sz="24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9C2E2DE3-FB8D-2C63-5CDE-4BEA46C283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99" y="5199033"/>
                <a:ext cx="7021273" cy="830997"/>
              </a:xfrm>
              <a:prstGeom prst="rect">
                <a:avLst/>
              </a:prstGeom>
              <a:blipFill>
                <a:blip r:embed="rId12"/>
                <a:stretch>
                  <a:fillRect l="-1215" t="-58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200BC997-5732-91D8-EC8B-C90F7EADAE04}"/>
                  </a:ext>
                </a:extLst>
              </p:cNvPr>
              <p:cNvSpPr txBox="1"/>
              <p:nvPr/>
            </p:nvSpPr>
            <p:spPr>
              <a:xfrm>
                <a:off x="4686525" y="5331411"/>
                <a:ext cx="2163861" cy="1436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altLang="zh-TW" sz="2400" b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ctrlP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TW" sz="24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4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altLang="zh-TW" sz="24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altLang="zh-TW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TW" sz="2400" b="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altLang="zh-TW" sz="2400" b="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US" altLang="zh-TW" sz="2400" b="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zh-TW" altLang="en-US" sz="24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200BC997-5732-91D8-EC8B-C90F7EADA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525" y="5331411"/>
                <a:ext cx="2163861" cy="143686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A39E63E3-8B0B-7BB2-1ABC-AFC33B283577}"/>
                  </a:ext>
                </a:extLst>
              </p:cNvPr>
              <p:cNvSpPr txBox="1"/>
              <p:nvPr/>
            </p:nvSpPr>
            <p:spPr>
              <a:xfrm>
                <a:off x="9443246" y="5810692"/>
                <a:ext cx="2444323" cy="7280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  <m:r>
                        <a:rPr lang="en-US" altLang="zh-TW" sz="24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altLang="zh-TW" sz="24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zh-TW" alt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新細明體" panose="02020500000000000000" pitchFamily="18" charset="-120"/>
                            </a:rPr>
                            <m:t>𝜂</m:t>
                          </m:r>
                        </m:num>
                        <m:den>
                          <m:sSubSup>
                            <m:sSubSupPr>
                              <m:ctrlP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TW" altLang="en-US" sz="24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24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TW" sz="24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</m:den>
                      </m:f>
                      <m:sSubSup>
                        <m:sSubSup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TW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lang="zh-TW" altLang="en-US" sz="24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A39E63E3-8B0B-7BB2-1ABC-AFC33B2835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3246" y="5810692"/>
                <a:ext cx="2444323" cy="7280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D0F1CF65-5733-F678-0FA2-3261A4A35B95}"/>
                  </a:ext>
                </a:extLst>
              </p:cNvPr>
              <p:cNvSpPr txBox="1"/>
              <p:nvPr/>
            </p:nvSpPr>
            <p:spPr>
              <a:xfrm>
                <a:off x="9443246" y="2565776"/>
                <a:ext cx="2292038" cy="7406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TW" sz="24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altLang="zh-TW" sz="24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zh-TW" alt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新細明體" panose="02020500000000000000" pitchFamily="18" charset="-120"/>
                            </a:rPr>
                            <m:t>𝜂</m:t>
                          </m:r>
                        </m:num>
                        <m:den>
                          <m:sSubSup>
                            <m:sSubSupPr>
                              <m:ctrlP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TW" altLang="en-US" sz="24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24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TW" sz="24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den>
                      </m:f>
                      <m:sSubSup>
                        <m:sSubSupPr>
                          <m:ctrlPr>
                            <a:rPr lang="en-US" altLang="zh-TW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TW" sz="24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4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zh-TW" altLang="en-US" sz="24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D0F1CF65-5733-F678-0FA2-3261A4A35B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3246" y="2565776"/>
                <a:ext cx="2292038" cy="74065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D2F75000-881F-8511-8B8E-773C85D46250}"/>
                  </a:ext>
                </a:extLst>
              </p:cNvPr>
              <p:cNvSpPr txBox="1"/>
              <p:nvPr/>
            </p:nvSpPr>
            <p:spPr>
              <a:xfrm>
                <a:off x="1771240" y="2561597"/>
                <a:ext cx="39235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For each dimension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TW" sz="2400" dirty="0"/>
                  <a:t>: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D2F75000-881F-8511-8B8E-773C85D462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240" y="2561597"/>
                <a:ext cx="3923581" cy="461665"/>
              </a:xfrm>
              <a:prstGeom prst="rect">
                <a:avLst/>
              </a:prstGeom>
              <a:blipFill>
                <a:blip r:embed="rId16"/>
                <a:stretch>
                  <a:fillRect l="-2488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0970283E-3D37-2529-08A7-37DFCC4B4763}"/>
                  </a:ext>
                </a:extLst>
              </p:cNvPr>
              <p:cNvSpPr txBox="1"/>
              <p:nvPr/>
            </p:nvSpPr>
            <p:spPr>
              <a:xfrm>
                <a:off x="1710656" y="4146018"/>
                <a:ext cx="39235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For each dimension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TW" sz="2400" dirty="0"/>
                  <a:t>: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0970283E-3D37-2529-08A7-37DFCC4B47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0656" y="4146018"/>
                <a:ext cx="3923581" cy="461665"/>
              </a:xfrm>
              <a:prstGeom prst="rect">
                <a:avLst/>
              </a:prstGeom>
              <a:blipFill>
                <a:blip r:embed="rId17"/>
                <a:stretch>
                  <a:fillRect l="-2488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CBCF8A49-E224-0717-F913-FB20A83D6E80}"/>
                  </a:ext>
                </a:extLst>
              </p:cNvPr>
              <p:cNvSpPr txBox="1"/>
              <p:nvPr/>
            </p:nvSpPr>
            <p:spPr>
              <a:xfrm>
                <a:off x="1676368" y="5819012"/>
                <a:ext cx="39235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For each dimension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TW" sz="2400" dirty="0"/>
                  <a:t>: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CBCF8A49-E224-0717-F913-FB20A83D6E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368" y="5819012"/>
                <a:ext cx="3923581" cy="461665"/>
              </a:xfrm>
              <a:prstGeom prst="rect">
                <a:avLst/>
              </a:prstGeom>
              <a:blipFill>
                <a:blip r:embed="rId18"/>
                <a:stretch>
                  <a:fillRect l="-2484"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文字方塊 29">
            <a:extLst>
              <a:ext uri="{FF2B5EF4-FFF2-40B4-BE49-F238E27FC236}">
                <a16:creationId xmlns:a16="http://schemas.microsoft.com/office/drawing/2014/main" id="{F9202FE9-D953-8B3F-6BE7-E7EB73CB70A6}"/>
              </a:ext>
            </a:extLst>
          </p:cNvPr>
          <p:cNvSpPr txBox="1"/>
          <p:nvPr/>
        </p:nvSpPr>
        <p:spPr>
          <a:xfrm rot="5400000">
            <a:off x="297871" y="4660839"/>
            <a:ext cx="843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……</a:t>
            </a:r>
            <a:endParaRPr lang="zh-TW" altLang="en-US" sz="2800" b="1" dirty="0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BD633EC9-8374-5F93-2AA7-70C53D133CD5}"/>
              </a:ext>
            </a:extLst>
          </p:cNvPr>
          <p:cNvSpPr txBox="1"/>
          <p:nvPr/>
        </p:nvSpPr>
        <p:spPr>
          <a:xfrm>
            <a:off x="7453072" y="2008977"/>
            <a:ext cx="1456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Average?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1467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7" grpId="0"/>
      <p:bldP spid="19" grpId="0"/>
      <p:bldP spid="20" grpId="0"/>
      <p:bldP spid="21" grpId="0"/>
      <p:bldP spid="22" grpId="0"/>
      <p:bldP spid="23" grpId="0"/>
      <p:bldP spid="26" grpId="0"/>
      <p:bldP spid="27" grpId="0"/>
      <p:bldP spid="28" grpId="0"/>
      <p:bldP spid="29" grpId="0"/>
      <p:bldP spid="30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6A143086-19B9-2BE8-4D56-F3813815C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663" y="1422400"/>
            <a:ext cx="5367337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z="5000" kern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範例程式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27E97FB-1533-79F2-156C-541A6C161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663" y="3902075"/>
            <a:ext cx="5367337" cy="16557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zh-TW" altLang="en-US" sz="2000" kern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連結：</a:t>
            </a:r>
            <a:r>
              <a:rPr lang="en-US" altLang="zh-TW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https://colab.research.google.com/drive/1XPIU-I77dXL9W74jnevmfb8K8XoEPRso?usp=sharing</a:t>
            </a:r>
            <a:endParaRPr lang="en-US" altLang="zh-TW" sz="2000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1A89CBBC-7743-43D9-A324-25CB472E9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34112" y="638849"/>
            <a:ext cx="5505449" cy="547564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F9B5EEB-300D-CBB9-3D21-AD99E9939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168" y="863600"/>
            <a:ext cx="4864340" cy="486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4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8AD51D-6A7B-CAA1-AB3F-67750F131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同一個參數的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Gradient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大小不會一成不變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813E31F-8069-1F7F-25E3-0405AC871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A726B83-4986-D105-7C2F-069039762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109" y="2036086"/>
            <a:ext cx="8690303" cy="4275814"/>
          </a:xfrm>
          <a:prstGeom prst="rect">
            <a:avLst/>
          </a:prstGeom>
        </p:spPr>
      </p:pic>
      <p:cxnSp>
        <p:nvCxnSpPr>
          <p:cNvPr id="5" name="直線單箭頭接點 4">
            <a:extLst>
              <a:ext uri="{FF2B5EF4-FFF2-40B4-BE49-F238E27FC236}">
                <a16:creationId xmlns:a16="http://schemas.microsoft.com/office/drawing/2014/main" id="{14C70D00-47DB-CF4F-388D-FBCEAB7623C9}"/>
              </a:ext>
            </a:extLst>
          </p:cNvPr>
          <p:cNvCxnSpPr/>
          <p:nvPr/>
        </p:nvCxnSpPr>
        <p:spPr>
          <a:xfrm>
            <a:off x="5285917" y="4507499"/>
            <a:ext cx="200025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8C731BBE-BF5F-38A6-9349-8B11471FEE79}"/>
              </a:ext>
            </a:extLst>
          </p:cNvPr>
          <p:cNvCxnSpPr/>
          <p:nvPr/>
        </p:nvCxnSpPr>
        <p:spPr>
          <a:xfrm>
            <a:off x="2659740" y="2783929"/>
            <a:ext cx="2000250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>
            <a:extLst>
              <a:ext uri="{FF2B5EF4-FFF2-40B4-BE49-F238E27FC236}">
                <a16:creationId xmlns:a16="http://schemas.microsoft.com/office/drawing/2014/main" id="{4312CE63-8E64-A954-E5C7-56FFDDF4BA6C}"/>
              </a:ext>
            </a:extLst>
          </p:cNvPr>
          <p:cNvSpPr/>
          <p:nvPr/>
        </p:nvSpPr>
        <p:spPr>
          <a:xfrm>
            <a:off x="2618251" y="2978816"/>
            <a:ext cx="2083228" cy="80639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Smaller Learning Rate</a:t>
            </a:r>
            <a:endParaRPr lang="zh-TW" altLang="en-US" sz="24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6B521A6-0342-B361-9D75-29676228283C}"/>
              </a:ext>
            </a:extLst>
          </p:cNvPr>
          <p:cNvSpPr/>
          <p:nvPr/>
        </p:nvSpPr>
        <p:spPr>
          <a:xfrm>
            <a:off x="5244428" y="4702386"/>
            <a:ext cx="2083228" cy="8063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Larger Learning Rate</a:t>
            </a:r>
            <a:endParaRPr lang="zh-TW" altLang="en-US" sz="24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3957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94B57C-081E-1011-2470-444E9AB971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B8AC3D-78CE-DB3F-4100-433EDE545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同一個參數的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Gradient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大小不會一成不變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0751E322-1C5B-43DB-BE63-158CF65F7A4D}"/>
                  </a:ext>
                </a:extLst>
              </p:cNvPr>
              <p:cNvSpPr txBox="1"/>
              <p:nvPr/>
            </p:nvSpPr>
            <p:spPr>
              <a:xfrm>
                <a:off x="1067428" y="2116700"/>
                <a:ext cx="2109264" cy="8167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en-US" altLang="zh-TW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altLang="zh-TW" sz="28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500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0.4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8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0751E322-1C5B-43DB-BE63-158CF65F7A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428" y="2116700"/>
                <a:ext cx="2109264" cy="8167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49E883BD-F253-08A6-323D-570E6585A597}"/>
                  </a:ext>
                </a:extLst>
              </p:cNvPr>
              <p:cNvSpPr txBox="1"/>
              <p:nvPr/>
            </p:nvSpPr>
            <p:spPr>
              <a:xfrm>
                <a:off x="3471282" y="2116700"/>
                <a:ext cx="2109264" cy="8107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en-US" altLang="zh-TW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altLang="zh-TW" sz="28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432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−0.3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8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49E883BD-F253-08A6-323D-570E6585A5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1282" y="2116700"/>
                <a:ext cx="2109264" cy="8107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9852AC67-1EC0-48CF-47BD-396499638DFE}"/>
                  </a:ext>
                </a:extLst>
              </p:cNvPr>
              <p:cNvSpPr txBox="1"/>
              <p:nvPr/>
            </p:nvSpPr>
            <p:spPr>
              <a:xfrm>
                <a:off x="6769772" y="2140354"/>
                <a:ext cx="2647906" cy="8107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en-US" altLang="zh-TW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altLang="zh-TW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altLang="zh-TW" sz="28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8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0.1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229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8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9852AC67-1EC0-48CF-47BD-396499638D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9772" y="2140354"/>
                <a:ext cx="2647906" cy="8107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B13B8EDA-9EB2-32E4-A6A5-C3B8BDF2C724}"/>
                  </a:ext>
                </a:extLst>
              </p:cNvPr>
              <p:cNvSpPr txBox="1"/>
              <p:nvPr/>
            </p:nvSpPr>
            <p:spPr>
              <a:xfrm>
                <a:off x="9417678" y="2138815"/>
                <a:ext cx="2109264" cy="8107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en-US" altLang="zh-TW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p>
                      </m:sSup>
                      <m:r>
                        <a:rPr lang="en-US" altLang="zh-TW" sz="28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0.1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8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B13B8EDA-9EB2-32E4-A6A5-C3B8BDF2C7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7678" y="2138815"/>
                <a:ext cx="2109264" cy="8107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9">
            <a:extLst>
              <a:ext uri="{FF2B5EF4-FFF2-40B4-BE49-F238E27FC236}">
                <a16:creationId xmlns:a16="http://schemas.microsoft.com/office/drawing/2014/main" id="{FEA38EFF-B93A-B02F-C27B-C210D0056FE3}"/>
              </a:ext>
            </a:extLst>
          </p:cNvPr>
          <p:cNvSpPr txBox="1"/>
          <p:nvPr/>
        </p:nvSpPr>
        <p:spPr>
          <a:xfrm>
            <a:off x="6947909" y="3043891"/>
            <a:ext cx="3390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變大</a:t>
            </a:r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C316DECD-1374-18E3-01BF-B63BEE1F231A}"/>
              </a:ext>
            </a:extLst>
          </p:cNvPr>
          <p:cNvSpPr/>
          <p:nvPr/>
        </p:nvSpPr>
        <p:spPr>
          <a:xfrm>
            <a:off x="2221949" y="2584049"/>
            <a:ext cx="693420" cy="33909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97D6FD17-2480-5B51-0E9E-852D2D0ACE4F}"/>
              </a:ext>
            </a:extLst>
          </p:cNvPr>
          <p:cNvSpPr/>
          <p:nvPr/>
        </p:nvSpPr>
        <p:spPr>
          <a:xfrm>
            <a:off x="4591217" y="2584049"/>
            <a:ext cx="693420" cy="33909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5ABAE838-10AE-2754-952F-94B6680ABFD1}"/>
              </a:ext>
            </a:extLst>
          </p:cNvPr>
          <p:cNvSpPr/>
          <p:nvPr/>
        </p:nvSpPr>
        <p:spPr>
          <a:xfrm>
            <a:off x="8190349" y="2607703"/>
            <a:ext cx="906020" cy="33909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981E6C96-F9A2-5870-72AC-8567BFF4FE7B}"/>
              </a:ext>
            </a:extLst>
          </p:cNvPr>
          <p:cNvSpPr/>
          <p:nvPr/>
        </p:nvSpPr>
        <p:spPr>
          <a:xfrm>
            <a:off x="10606903" y="2607703"/>
            <a:ext cx="622653" cy="33909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手繪多邊形: 圖案 18">
            <a:extLst>
              <a:ext uri="{FF2B5EF4-FFF2-40B4-BE49-F238E27FC236}">
                <a16:creationId xmlns:a16="http://schemas.microsoft.com/office/drawing/2014/main" id="{5AEBB8B4-BBF0-2F41-102E-808B12C1FC92}"/>
              </a:ext>
            </a:extLst>
          </p:cNvPr>
          <p:cNvSpPr/>
          <p:nvPr/>
        </p:nvSpPr>
        <p:spPr>
          <a:xfrm>
            <a:off x="1586015" y="3808637"/>
            <a:ext cx="4246856" cy="635000"/>
          </a:xfrm>
          <a:custGeom>
            <a:avLst/>
            <a:gdLst>
              <a:gd name="connsiteX0" fmla="*/ 0 w 2159000"/>
              <a:gd name="connsiteY0" fmla="*/ 0 h 635000"/>
              <a:gd name="connsiteX1" fmla="*/ 1079500 w 2159000"/>
              <a:gd name="connsiteY1" fmla="*/ 635000 h 635000"/>
              <a:gd name="connsiteX2" fmla="*/ 2159000 w 2159000"/>
              <a:gd name="connsiteY2" fmla="*/ 0 h 63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9000" h="635000">
                <a:moveTo>
                  <a:pt x="0" y="0"/>
                </a:moveTo>
                <a:cubicBezTo>
                  <a:pt x="359833" y="317500"/>
                  <a:pt x="719667" y="635000"/>
                  <a:pt x="1079500" y="635000"/>
                </a:cubicBezTo>
                <a:cubicBezTo>
                  <a:pt x="1439333" y="635000"/>
                  <a:pt x="1799166" y="317500"/>
                  <a:pt x="2159000" y="0"/>
                </a:cubicBez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手繪多邊形: 圖案 19">
            <a:extLst>
              <a:ext uri="{FF2B5EF4-FFF2-40B4-BE49-F238E27FC236}">
                <a16:creationId xmlns:a16="http://schemas.microsoft.com/office/drawing/2014/main" id="{48412820-A364-C1D8-8270-346EB45F6387}"/>
              </a:ext>
            </a:extLst>
          </p:cNvPr>
          <p:cNvSpPr/>
          <p:nvPr/>
        </p:nvSpPr>
        <p:spPr>
          <a:xfrm>
            <a:off x="9428332" y="3671400"/>
            <a:ext cx="678253" cy="635001"/>
          </a:xfrm>
          <a:custGeom>
            <a:avLst/>
            <a:gdLst>
              <a:gd name="connsiteX0" fmla="*/ 0 w 2159000"/>
              <a:gd name="connsiteY0" fmla="*/ 0 h 635000"/>
              <a:gd name="connsiteX1" fmla="*/ 1079500 w 2159000"/>
              <a:gd name="connsiteY1" fmla="*/ 635000 h 635000"/>
              <a:gd name="connsiteX2" fmla="*/ 2159000 w 2159000"/>
              <a:gd name="connsiteY2" fmla="*/ 0 h 63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9000" h="635000">
                <a:moveTo>
                  <a:pt x="0" y="0"/>
                </a:moveTo>
                <a:cubicBezTo>
                  <a:pt x="359833" y="317500"/>
                  <a:pt x="719667" y="635000"/>
                  <a:pt x="1079500" y="635000"/>
                </a:cubicBezTo>
                <a:cubicBezTo>
                  <a:pt x="1439333" y="635000"/>
                  <a:pt x="1799166" y="317500"/>
                  <a:pt x="2159000" y="0"/>
                </a:cubicBez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70C0"/>
              </a:solidFill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027FFA92-F1F5-146B-D10F-6D1898771875}"/>
              </a:ext>
            </a:extLst>
          </p:cNvPr>
          <p:cNvSpPr txBox="1"/>
          <p:nvPr/>
        </p:nvSpPr>
        <p:spPr>
          <a:xfrm>
            <a:off x="5192150" y="2174138"/>
            <a:ext cx="2184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……</a:t>
            </a:r>
            <a:endParaRPr lang="zh-TW" altLang="en-US" sz="2800" b="1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7810F14D-9E41-6EE3-7C84-EB1E1880EABF}"/>
              </a:ext>
            </a:extLst>
          </p:cNvPr>
          <p:cNvSpPr txBox="1"/>
          <p:nvPr/>
        </p:nvSpPr>
        <p:spPr>
          <a:xfrm>
            <a:off x="9292720" y="3043891"/>
            <a:ext cx="3251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變大</a:t>
            </a: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EAED5F54-6B4F-BB33-ADD4-9E236B09F6F0}"/>
              </a:ext>
            </a:extLst>
          </p:cNvPr>
          <p:cNvSpPr txBox="1"/>
          <p:nvPr/>
        </p:nvSpPr>
        <p:spPr>
          <a:xfrm>
            <a:off x="1799627" y="5061188"/>
            <a:ext cx="5901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altLang="zh-TW" sz="2800" b="1" u="sng" dirty="0" err="1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Adagrad</a:t>
            </a:r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: </a:t>
            </a:r>
            <a:r>
              <a:rPr lang="zh-TW" altLang="en-US" sz="2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全部平方加起來</a:t>
            </a:r>
          </a:p>
        </p:txBody>
      </p: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C9D366F9-D09C-ECBD-1B5D-D67DE530D73E}"/>
              </a:ext>
            </a:extLst>
          </p:cNvPr>
          <p:cNvCxnSpPr/>
          <p:nvPr/>
        </p:nvCxnSpPr>
        <p:spPr>
          <a:xfrm>
            <a:off x="6166426" y="3988900"/>
            <a:ext cx="2789208" cy="0"/>
          </a:xfrm>
          <a:prstGeom prst="straightConnector1">
            <a:avLst/>
          </a:prstGeom>
          <a:ln w="3810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8AFE6524-E3E4-B1FC-FE40-E4A17238E4F0}"/>
              </a:ext>
            </a:extLst>
          </p:cNvPr>
          <p:cNvSpPr txBox="1"/>
          <p:nvPr/>
        </p:nvSpPr>
        <p:spPr>
          <a:xfrm>
            <a:off x="1799627" y="5804191"/>
            <a:ext cx="8733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altLang="zh-TW" sz="2800" b="1" u="sng" dirty="0" err="1">
                <a:solidFill>
                  <a:prstClr val="black"/>
                </a:solidFill>
              </a:rPr>
              <a:t>RMSProp</a:t>
            </a:r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: </a:t>
            </a:r>
            <a:r>
              <a:rPr lang="zh-TW" altLang="en-US" sz="2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最近算出來的 </a:t>
            </a:r>
            <a:r>
              <a:rPr lang="en-US" altLang="zh-TW" sz="2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gradient </a:t>
            </a:r>
            <a:r>
              <a:rPr lang="zh-TW" altLang="en-US" sz="2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給比較大的影響</a:t>
            </a:r>
          </a:p>
        </p:txBody>
      </p:sp>
    </p:spTree>
    <p:extLst>
      <p:ext uri="{BB962C8B-B14F-4D97-AF65-F5344CB8AC3E}">
        <p14:creationId xmlns:p14="http://schemas.microsoft.com/office/powerpoint/2010/main" val="119108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8" grpId="0"/>
      <p:bldP spid="21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61ECFD-5FD4-08F0-045B-ADD0224D7E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9DED6A7B-BD13-649A-A368-585B8539AFCD}"/>
                  </a:ext>
                </a:extLst>
              </p:cNvPr>
              <p:cNvSpPr txBox="1"/>
              <p:nvPr/>
            </p:nvSpPr>
            <p:spPr>
              <a:xfrm>
                <a:off x="431800" y="278873"/>
                <a:ext cx="7021273" cy="878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defTabSz="457200">
                  <a:buFont typeface="Wingdings" panose="05000000000000000000" pitchFamily="2" charset="2"/>
                  <a:buChar char="Ø"/>
                </a:pPr>
                <a:r>
                  <a:rPr lang="en-US" altLang="zh-TW" sz="240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Compute gradient</a:t>
                </a:r>
                <a:r>
                  <a:rPr lang="zh-TW" altLang="en-US" sz="240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altLang="zh-TW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TW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en-US" altLang="zh-TW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p>
                            <m:r>
                              <a:rPr lang="en-US" altLang="zh-TW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e>
                    </m:d>
                  </m:oMath>
                </a14:m>
                <a:endParaRPr lang="zh-TW" altLang="en-US" sz="24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  <a:p>
                <a:pPr marL="457200" indent="-457200" defTabSz="457200">
                  <a:buFont typeface="Wingdings" panose="05000000000000000000" pitchFamily="2" charset="2"/>
                  <a:buChar char="Ø"/>
                </a:pPr>
                <a:endParaRPr lang="zh-TW" altLang="en-US" sz="24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9DED6A7B-BD13-649A-A368-585B8539AF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" y="278873"/>
                <a:ext cx="7021273" cy="878510"/>
              </a:xfrm>
              <a:prstGeom prst="rect">
                <a:avLst/>
              </a:prstGeom>
              <a:blipFill>
                <a:blip r:embed="rId2"/>
                <a:stretch>
                  <a:fillRect l="-1215" t="-208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1DB3FAB5-2765-7DC6-8991-8619E157258F}"/>
                  </a:ext>
                </a:extLst>
              </p:cNvPr>
              <p:cNvSpPr txBox="1"/>
              <p:nvPr/>
            </p:nvSpPr>
            <p:spPr>
              <a:xfrm>
                <a:off x="431799" y="1880797"/>
                <a:ext cx="702127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defTabSz="457200">
                  <a:buFont typeface="Wingdings" panose="05000000000000000000" pitchFamily="2" charset="2"/>
                  <a:buChar char="Ø"/>
                </a:pPr>
                <a:r>
                  <a:rPr lang="en-US" altLang="zh-TW" sz="240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Compute gradient</a:t>
                </a:r>
                <a:r>
                  <a:rPr lang="zh-TW" altLang="en-US" sz="240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altLang="zh-TW" sz="2400" b="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altLang="zh-TW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en-US" altLang="zh-TW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p>
                            <m:r>
                              <a:rPr lang="en-US" altLang="zh-TW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</m:oMath>
                </a14:m>
                <a:endParaRPr lang="zh-TW" altLang="en-US" sz="24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  <a:p>
                <a:pPr marL="457200" indent="-457200" defTabSz="457200">
                  <a:buFont typeface="Wingdings" panose="05000000000000000000" pitchFamily="2" charset="2"/>
                  <a:buChar char="Ø"/>
                </a:pPr>
                <a:endParaRPr lang="zh-TW" altLang="en-US" sz="24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1DB3FAB5-2765-7DC6-8991-8619E1572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99" y="1880797"/>
                <a:ext cx="7021273" cy="830997"/>
              </a:xfrm>
              <a:prstGeom prst="rect">
                <a:avLst/>
              </a:prstGeom>
              <a:blipFill>
                <a:blip r:embed="rId3"/>
                <a:stretch>
                  <a:fillRect l="-1215" t="-58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4C9AC5FD-CD61-C064-F7DE-0048E6CCAEAC}"/>
                  </a:ext>
                </a:extLst>
              </p:cNvPr>
              <p:cNvSpPr txBox="1"/>
              <p:nvPr/>
            </p:nvSpPr>
            <p:spPr>
              <a:xfrm>
                <a:off x="431799" y="3516442"/>
                <a:ext cx="702127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defTabSz="457200">
                  <a:buFont typeface="Wingdings" panose="05000000000000000000" pitchFamily="2" charset="2"/>
                  <a:buChar char="Ø"/>
                </a:pPr>
                <a:r>
                  <a:rPr lang="en-US" altLang="zh-TW" sz="240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Compute gradient</a:t>
                </a:r>
                <a14:m>
                  <m:oMath xmlns:m="http://schemas.openxmlformats.org/officeDocument/2006/math">
                    <m:r>
                      <a:rPr lang="zh-TW" altLang="en-US" sz="2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TW" sz="24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altLang="zh-TW" sz="24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en-US" altLang="zh-TW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p>
                            <m:r>
                              <a:rPr lang="en-US" altLang="zh-TW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zh-TW" altLang="en-US" sz="24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  <a:p>
                <a:pPr marL="457200" indent="-457200" defTabSz="457200">
                  <a:buFont typeface="Wingdings" panose="05000000000000000000" pitchFamily="2" charset="2"/>
                  <a:buChar char="Ø"/>
                </a:pPr>
                <a:endParaRPr lang="zh-TW" altLang="en-US" sz="24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4C9AC5FD-CD61-C064-F7DE-0048E6CCAE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99" y="3516442"/>
                <a:ext cx="7021273" cy="830997"/>
              </a:xfrm>
              <a:prstGeom prst="rect">
                <a:avLst/>
              </a:prstGeom>
              <a:blipFill>
                <a:blip r:embed="rId4"/>
                <a:stretch>
                  <a:fillRect l="-1215" t="-58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4D98D98B-FC7A-3693-6E27-88BDB522F31B}"/>
                  </a:ext>
                </a:extLst>
              </p:cNvPr>
              <p:cNvSpPr txBox="1"/>
              <p:nvPr/>
            </p:nvSpPr>
            <p:spPr>
              <a:xfrm>
                <a:off x="9443246" y="978296"/>
                <a:ext cx="2292038" cy="7432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altLang="zh-TW" sz="24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altLang="zh-TW" sz="24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zh-TW" alt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新細明體" panose="02020500000000000000" pitchFamily="18" charset="-120"/>
                            </a:rPr>
                            <m:t>𝜂</m:t>
                          </m:r>
                        </m:num>
                        <m:den>
                          <m:sSubSup>
                            <m:sSubSupPr>
                              <m:ctrlPr>
                                <a:rPr lang="en-US" altLang="zh-TW" sz="24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TW" altLang="en-US" sz="2400" b="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2400" b="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TW" sz="2400" b="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den>
                      </m:f>
                      <m:sSubSup>
                        <m:sSubSupPr>
                          <m:ctrlPr>
                            <a:rPr lang="en-US" altLang="zh-TW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TW" sz="24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4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zh-TW" altLang="en-US" sz="24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4D98D98B-FC7A-3693-6E27-88BDB522F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3246" y="978296"/>
                <a:ext cx="2292038" cy="7432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字方塊 15">
            <a:extLst>
              <a:ext uri="{FF2B5EF4-FFF2-40B4-BE49-F238E27FC236}">
                <a16:creationId xmlns:a16="http://schemas.microsoft.com/office/drawing/2014/main" id="{AC729191-2CF6-DA34-1BFB-95D9A18AF69C}"/>
              </a:ext>
            </a:extLst>
          </p:cNvPr>
          <p:cNvSpPr txBox="1"/>
          <p:nvPr/>
        </p:nvSpPr>
        <p:spPr>
          <a:xfrm>
            <a:off x="9046825" y="116937"/>
            <a:ext cx="2840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TW" sz="3200" b="1" u="sng" dirty="0" err="1"/>
              <a:t>RMSProp</a:t>
            </a:r>
            <a:endParaRPr lang="zh-TW" altLang="en-US" sz="3200" b="1" u="sng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5CE78C2B-619B-E7D6-7F3C-71C69E20CCA6}"/>
                  </a:ext>
                </a:extLst>
              </p:cNvPr>
              <p:cNvSpPr txBox="1"/>
              <p:nvPr/>
            </p:nvSpPr>
            <p:spPr>
              <a:xfrm>
                <a:off x="1704410" y="966589"/>
                <a:ext cx="29821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For each dimension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TW" sz="2400" dirty="0"/>
                  <a:t>: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5CE78C2B-619B-E7D6-7F3C-71C69E20CC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410" y="966589"/>
                <a:ext cx="2982116" cy="461665"/>
              </a:xfrm>
              <a:prstGeom prst="rect">
                <a:avLst/>
              </a:prstGeom>
              <a:blipFill>
                <a:blip r:embed="rId6"/>
                <a:stretch>
                  <a:fillRect l="-3272"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EB347453-733F-E371-87B3-D5338510A0C5}"/>
                  </a:ext>
                </a:extLst>
              </p:cNvPr>
              <p:cNvSpPr txBox="1"/>
              <p:nvPr/>
            </p:nvSpPr>
            <p:spPr>
              <a:xfrm>
                <a:off x="9443246" y="4183530"/>
                <a:ext cx="2292038" cy="7406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US" altLang="zh-TW" sz="24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TW" sz="24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zh-TW" alt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新細明體" panose="02020500000000000000" pitchFamily="18" charset="-120"/>
                            </a:rPr>
                            <m:t>𝜂</m:t>
                          </m:r>
                        </m:num>
                        <m:den>
                          <m:sSubSup>
                            <m:sSubSupPr>
                              <m:ctrlP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TW" altLang="en-US" sz="24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24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TW" sz="24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sSubSup>
                        <m:sSubSupPr>
                          <m:ctrlPr>
                            <a:rPr lang="en-US" altLang="zh-TW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TW" sz="2400" b="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400" b="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TW" altLang="en-US" sz="24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EB347453-733F-E371-87B3-D5338510A0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3246" y="4183530"/>
                <a:ext cx="2292038" cy="74065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43AF09DB-BD3F-9E65-EA1B-7D3C287FA513}"/>
                  </a:ext>
                </a:extLst>
              </p:cNvPr>
              <p:cNvSpPr txBox="1"/>
              <p:nvPr/>
            </p:nvSpPr>
            <p:spPr>
              <a:xfrm>
                <a:off x="431799" y="5199033"/>
                <a:ext cx="702127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defTabSz="457200">
                  <a:buFont typeface="Wingdings" panose="05000000000000000000" pitchFamily="2" charset="2"/>
                  <a:buChar char="Ø"/>
                </a:pPr>
                <a:r>
                  <a:rPr lang="en-US" altLang="zh-TW" sz="240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Compute gradient</a:t>
                </a:r>
                <a14:m>
                  <m:oMath xmlns:m="http://schemas.openxmlformats.org/officeDocument/2006/math">
                    <m:r>
                      <a:rPr lang="zh-TW" altLang="en-US" sz="2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TW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altLang="zh-TW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altLang="zh-TW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en-US" altLang="zh-TW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</m:oMath>
                </a14:m>
                <a:endParaRPr lang="zh-TW" altLang="en-US" sz="24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  <a:p>
                <a:pPr marL="457200" indent="-457200" defTabSz="457200">
                  <a:buFont typeface="Wingdings" panose="05000000000000000000" pitchFamily="2" charset="2"/>
                  <a:buChar char="Ø"/>
                </a:pPr>
                <a:endParaRPr lang="zh-TW" altLang="en-US" sz="24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43AF09DB-BD3F-9E65-EA1B-7D3C287FA5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99" y="5199033"/>
                <a:ext cx="7021273" cy="830997"/>
              </a:xfrm>
              <a:prstGeom prst="rect">
                <a:avLst/>
              </a:prstGeom>
              <a:blipFill>
                <a:blip r:embed="rId8"/>
                <a:stretch>
                  <a:fillRect l="-1215" t="-58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FD62FD41-1189-141A-67AD-CBFAF3B8D209}"/>
                  </a:ext>
                </a:extLst>
              </p:cNvPr>
              <p:cNvSpPr txBox="1"/>
              <p:nvPr/>
            </p:nvSpPr>
            <p:spPr>
              <a:xfrm>
                <a:off x="9443246" y="5810692"/>
                <a:ext cx="2444323" cy="7280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  <m:r>
                        <a:rPr lang="en-US" altLang="zh-TW" sz="24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altLang="zh-TW" sz="24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zh-TW" alt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新細明體" panose="02020500000000000000" pitchFamily="18" charset="-120"/>
                            </a:rPr>
                            <m:t>𝜂</m:t>
                          </m:r>
                        </m:num>
                        <m:den>
                          <m:sSubSup>
                            <m:sSubSupPr>
                              <m:ctrlP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TW" altLang="en-US" sz="24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24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TW" sz="24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</m:den>
                      </m:f>
                      <m:sSubSup>
                        <m:sSubSup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TW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lang="zh-TW" altLang="en-US" sz="24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FD62FD41-1189-141A-67AD-CBFAF3B8D2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3246" y="5810692"/>
                <a:ext cx="2444323" cy="7280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93FA9311-F56A-CDCF-1E90-DEC70EE43E64}"/>
                  </a:ext>
                </a:extLst>
              </p:cNvPr>
              <p:cNvSpPr txBox="1"/>
              <p:nvPr/>
            </p:nvSpPr>
            <p:spPr>
              <a:xfrm>
                <a:off x="9443246" y="2565776"/>
                <a:ext cx="2292038" cy="7406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TW" sz="24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altLang="zh-TW" sz="24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zh-TW" alt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新細明體" panose="02020500000000000000" pitchFamily="18" charset="-120"/>
                            </a:rPr>
                            <m:t>𝜂</m:t>
                          </m:r>
                        </m:num>
                        <m:den>
                          <m:sSubSup>
                            <m:sSubSupPr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TW" altLang="en-US" sz="24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24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TW" sz="24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den>
                      </m:f>
                      <m:sSubSup>
                        <m:sSubSupPr>
                          <m:ctrlPr>
                            <a:rPr lang="en-US" altLang="zh-TW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TW" sz="24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4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zh-TW" altLang="en-US" sz="24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93FA9311-F56A-CDCF-1E90-DEC70EE43E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3246" y="2565776"/>
                <a:ext cx="2292038" cy="74065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4D519E54-6895-9E94-FC8C-D2CEDD9045C0}"/>
                  </a:ext>
                </a:extLst>
              </p:cNvPr>
              <p:cNvSpPr txBox="1"/>
              <p:nvPr/>
            </p:nvSpPr>
            <p:spPr>
              <a:xfrm>
                <a:off x="1771240" y="2561597"/>
                <a:ext cx="39235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For each dimension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TW" sz="2400" dirty="0"/>
                  <a:t>: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4D519E54-6895-9E94-FC8C-D2CEDD904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240" y="2561597"/>
                <a:ext cx="3923581" cy="461665"/>
              </a:xfrm>
              <a:prstGeom prst="rect">
                <a:avLst/>
              </a:prstGeom>
              <a:blipFill>
                <a:blip r:embed="rId11"/>
                <a:stretch>
                  <a:fillRect l="-2488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3B0B2900-20B9-3E35-EAD3-BDB9485076DF}"/>
                  </a:ext>
                </a:extLst>
              </p:cNvPr>
              <p:cNvSpPr txBox="1"/>
              <p:nvPr/>
            </p:nvSpPr>
            <p:spPr>
              <a:xfrm>
                <a:off x="1710656" y="4146018"/>
                <a:ext cx="39235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For each dimension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TW" sz="2400" dirty="0"/>
                  <a:t>: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3B0B2900-20B9-3E35-EAD3-BDB9485076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0656" y="4146018"/>
                <a:ext cx="3923581" cy="461665"/>
              </a:xfrm>
              <a:prstGeom prst="rect">
                <a:avLst/>
              </a:prstGeom>
              <a:blipFill>
                <a:blip r:embed="rId12"/>
                <a:stretch>
                  <a:fillRect l="-2488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E740A5C7-0353-075C-2C0E-F01CD7E1EFDC}"/>
                  </a:ext>
                </a:extLst>
              </p:cNvPr>
              <p:cNvSpPr txBox="1"/>
              <p:nvPr/>
            </p:nvSpPr>
            <p:spPr>
              <a:xfrm>
                <a:off x="1676368" y="5819012"/>
                <a:ext cx="39235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For each dimension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TW" sz="2400" dirty="0"/>
                  <a:t>: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E740A5C7-0353-075C-2C0E-F01CD7E1E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368" y="5819012"/>
                <a:ext cx="3923581" cy="461665"/>
              </a:xfrm>
              <a:prstGeom prst="rect">
                <a:avLst/>
              </a:prstGeom>
              <a:blipFill>
                <a:blip r:embed="rId13"/>
                <a:stretch>
                  <a:fillRect l="-2484"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文字方塊 29">
            <a:extLst>
              <a:ext uri="{FF2B5EF4-FFF2-40B4-BE49-F238E27FC236}">
                <a16:creationId xmlns:a16="http://schemas.microsoft.com/office/drawing/2014/main" id="{C2874A71-0EAB-8CB9-5F63-28F606F52672}"/>
              </a:ext>
            </a:extLst>
          </p:cNvPr>
          <p:cNvSpPr txBox="1"/>
          <p:nvPr/>
        </p:nvSpPr>
        <p:spPr>
          <a:xfrm rot="5400000">
            <a:off x="297871" y="4660839"/>
            <a:ext cx="843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……</a:t>
            </a:r>
            <a:endParaRPr lang="zh-TW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FF293C3A-FF41-3357-C014-B83B122B1BE7}"/>
                  </a:ext>
                </a:extLst>
              </p:cNvPr>
              <p:cNvSpPr txBox="1"/>
              <p:nvPr/>
            </p:nvSpPr>
            <p:spPr>
              <a:xfrm>
                <a:off x="4726681" y="732487"/>
                <a:ext cx="1815112" cy="7515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400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400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400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altLang="zh-TW" sz="2400" b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zh-TW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400" b="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altLang="zh-TW" sz="2400" b="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altLang="zh-TW" sz="24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zh-TW" altLang="en-US" sz="24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FF293C3A-FF41-3357-C014-B83B122B1B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6681" y="732487"/>
                <a:ext cx="1815112" cy="751552"/>
              </a:xfrm>
              <a:prstGeom prst="rect">
                <a:avLst/>
              </a:prstGeom>
              <a:blipFill>
                <a:blip r:embed="rId14"/>
                <a:stretch>
                  <a:fillRect b="-81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B4D74C91-C6A9-6D87-B6F1-3A87D809A772}"/>
                  </a:ext>
                </a:extLst>
              </p:cNvPr>
              <p:cNvSpPr txBox="1"/>
              <p:nvPr/>
            </p:nvSpPr>
            <p:spPr>
              <a:xfrm>
                <a:off x="4432870" y="2339194"/>
                <a:ext cx="4805098" cy="7515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4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4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4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altLang="zh-TW" sz="2400" b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4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zh-TW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zh-TW" altLang="en-US" sz="2400" b="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altLang="zh-TW" sz="2400" b="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altLang="zh-TW" sz="24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zh-TW" altLang="en-US" sz="24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zh-TW" sz="24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400" b="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altLang="zh-TW" sz="2400" b="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altLang="zh-TW" sz="24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zh-TW" altLang="en-US" sz="24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B4D74C91-C6A9-6D87-B6F1-3A87D809A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2870" y="2339194"/>
                <a:ext cx="4805098" cy="75155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1A8674BF-81EB-96C0-7D38-AC38E49A086F}"/>
                  </a:ext>
                </a:extLst>
              </p:cNvPr>
              <p:cNvSpPr txBox="1"/>
              <p:nvPr/>
            </p:nvSpPr>
            <p:spPr>
              <a:xfrm>
                <a:off x="4734859" y="3896781"/>
                <a:ext cx="4171911" cy="7515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TW" sz="2400" b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4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zh-TW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zh-TW" altLang="en-US" sz="24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altLang="zh-TW" sz="24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altLang="zh-TW" sz="24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zh-TW" altLang="en-US" sz="24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zh-TW" sz="24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400" b="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altLang="zh-TW" sz="2400" b="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altLang="zh-TW" sz="24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zh-TW" altLang="en-US" sz="24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1A8674BF-81EB-96C0-7D38-AC38E49A08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4859" y="3896781"/>
                <a:ext cx="4171911" cy="75155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4222BA4C-40CA-4993-CAB3-4411CAAC3443}"/>
                  </a:ext>
                </a:extLst>
              </p:cNvPr>
              <p:cNvSpPr txBox="1"/>
              <p:nvPr/>
            </p:nvSpPr>
            <p:spPr>
              <a:xfrm>
                <a:off x="4686526" y="5614531"/>
                <a:ext cx="4323555" cy="7515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altLang="zh-TW" sz="2400" b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4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zh-TW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zh-TW" altLang="en-US" sz="2400" b="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altLang="zh-TW" sz="2400" b="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zh-TW" sz="2400" b="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altLang="zh-TW" sz="24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zh-TW" altLang="en-US" sz="24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zh-TW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400" b="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altLang="zh-TW" sz="2400" b="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altLang="zh-TW" sz="24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zh-TW" altLang="en-US" sz="24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4222BA4C-40CA-4993-CAB3-4411CAAC3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526" y="5614531"/>
                <a:ext cx="4323555" cy="75155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E59E32AC-ADFD-AE43-1732-D0211ED28DD6}"/>
                  </a:ext>
                </a:extLst>
              </p:cNvPr>
              <p:cNvSpPr txBox="1"/>
              <p:nvPr/>
            </p:nvSpPr>
            <p:spPr>
              <a:xfrm>
                <a:off x="7800552" y="1865408"/>
                <a:ext cx="164269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0&lt;</m:t>
                      </m:r>
                      <m:r>
                        <a:rPr lang="zh-TW" alt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altLang="zh-TW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zh-TW" altLang="en-US" sz="28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E59E32AC-ADFD-AE43-1732-D0211ED28D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0552" y="1865408"/>
                <a:ext cx="1642694" cy="43088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340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0" grpId="0"/>
      <p:bldP spid="21" grpId="0"/>
      <p:bldP spid="23" grpId="0"/>
      <p:bldP spid="26" grpId="0"/>
      <p:bldP spid="27" grpId="0"/>
      <p:bldP spid="28" grpId="0"/>
      <p:bldP spid="29" grpId="0"/>
      <p:bldP spid="30" grpId="0"/>
      <p:bldP spid="3" grpId="0"/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207D32-396C-C787-ADC9-AE27C9EB3E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D62E9FBE-C332-AE64-E0C3-68C202593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EE14AF90-5287-2513-3B06-CB180E808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663" y="1422400"/>
            <a:ext cx="5367337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z="5000" kern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範例程式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9E7278E-63DB-7CA1-F1D9-3007DBA24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663" y="3902075"/>
            <a:ext cx="5367337" cy="16557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zh-TW" altLang="en-US" sz="2000" kern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連結：</a:t>
            </a:r>
            <a:r>
              <a:rPr lang="en-US" altLang="zh-TW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https://colab.research.google.com/drive/1XPIU-I77dXL9W74jnevmfb8K8XoEPRso?usp=sharing</a:t>
            </a:r>
            <a:endParaRPr lang="en-US" altLang="zh-TW" sz="2000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54A1D00B-6BB9-BBDD-CD0E-9904FD2F5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34112" y="638849"/>
            <a:ext cx="5505449" cy="547564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07C79F7-5224-1637-0A46-560E97B52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168" y="863600"/>
            <a:ext cx="4864340" cy="486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80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1B7786E-D4FA-1DA2-799D-A15369FB9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Optimization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會在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Gradient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很小時停止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06DAAD1C-F9A4-B8D6-53A8-902AB954E34A}"/>
                  </a:ext>
                </a:extLst>
              </p:cNvPr>
              <p:cNvSpPr txBox="1"/>
              <p:nvPr/>
            </p:nvSpPr>
            <p:spPr>
              <a:xfrm>
                <a:off x="280024" y="2726604"/>
                <a:ext cx="140048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Loss 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𝐿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06DAAD1C-F9A4-B8D6-53A8-902AB954E3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024" y="2726604"/>
                <a:ext cx="1400487" cy="830997"/>
              </a:xfrm>
              <a:prstGeom prst="rect">
                <a:avLst/>
              </a:prstGeom>
              <a:blipFill>
                <a:blip r:embed="rId3"/>
                <a:stretch>
                  <a:fillRect t="-58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6149817A-8042-F0EA-3E5B-8A67D489E662}"/>
              </a:ext>
            </a:extLst>
          </p:cNvPr>
          <p:cNvCxnSpPr>
            <a:cxnSpLocks/>
          </p:cNvCxnSpPr>
          <p:nvPr/>
        </p:nvCxnSpPr>
        <p:spPr>
          <a:xfrm>
            <a:off x="1212834" y="5693090"/>
            <a:ext cx="990323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ECAF9134-D93B-0B95-E234-47E52F7F9955}"/>
              </a:ext>
            </a:extLst>
          </p:cNvPr>
          <p:cNvCxnSpPr>
            <a:cxnSpLocks/>
          </p:cNvCxnSpPr>
          <p:nvPr/>
        </p:nvCxnSpPr>
        <p:spPr>
          <a:xfrm flipV="1">
            <a:off x="1416289" y="1870563"/>
            <a:ext cx="0" cy="41080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96C12B5C-FBA1-EF94-2B90-DAF86BB0E6E0}"/>
              </a:ext>
            </a:extLst>
          </p:cNvPr>
          <p:cNvGrpSpPr/>
          <p:nvPr/>
        </p:nvGrpSpPr>
        <p:grpSpPr>
          <a:xfrm>
            <a:off x="1680511" y="2050400"/>
            <a:ext cx="18093389" cy="4211948"/>
            <a:chOff x="1798500" y="2197885"/>
            <a:chExt cx="15097117" cy="4211948"/>
          </a:xfrm>
        </p:grpSpPr>
        <p:sp>
          <p:nvSpPr>
            <p:cNvPr id="12" name="手繪多邊形 54">
              <a:extLst>
                <a:ext uri="{FF2B5EF4-FFF2-40B4-BE49-F238E27FC236}">
                  <a16:creationId xmlns:a16="http://schemas.microsoft.com/office/drawing/2014/main" id="{36FD800F-6DD6-EA55-65A9-9CBA77970F8E}"/>
                </a:ext>
              </a:extLst>
            </p:cNvPr>
            <p:cNvSpPr/>
            <p:nvPr/>
          </p:nvSpPr>
          <p:spPr>
            <a:xfrm>
              <a:off x="1798500" y="2197885"/>
              <a:ext cx="6681626" cy="4208267"/>
            </a:xfrm>
            <a:custGeom>
              <a:avLst/>
              <a:gdLst>
                <a:gd name="connsiteX0" fmla="*/ 0 w 7754816"/>
                <a:gd name="connsiteY0" fmla="*/ 0 h 4208267"/>
                <a:gd name="connsiteX1" fmla="*/ 1019908 w 7754816"/>
                <a:gd name="connsiteY1" fmla="*/ 2356339 h 4208267"/>
                <a:gd name="connsiteX2" fmla="*/ 3499339 w 7754816"/>
                <a:gd name="connsiteY2" fmla="*/ 2760785 h 4208267"/>
                <a:gd name="connsiteX3" fmla="*/ 4783016 w 7754816"/>
                <a:gd name="connsiteY3" fmla="*/ 3130062 h 4208267"/>
                <a:gd name="connsiteX4" fmla="*/ 5820508 w 7754816"/>
                <a:gd name="connsiteY4" fmla="*/ 26025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019908 w 7754816"/>
                <a:gd name="connsiteY1" fmla="*/ 2356339 h 4208267"/>
                <a:gd name="connsiteX2" fmla="*/ 3499339 w 7754816"/>
                <a:gd name="connsiteY2" fmla="*/ 2760785 h 4208267"/>
                <a:gd name="connsiteX3" fmla="*/ 5732254 w 7754816"/>
                <a:gd name="connsiteY3" fmla="*/ 3511062 h 4208267"/>
                <a:gd name="connsiteX4" fmla="*/ 5820508 w 7754816"/>
                <a:gd name="connsiteY4" fmla="*/ 26025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019908 w 7754816"/>
                <a:gd name="connsiteY1" fmla="*/ 2356339 h 4208267"/>
                <a:gd name="connsiteX2" fmla="*/ 3499339 w 7754816"/>
                <a:gd name="connsiteY2" fmla="*/ 2760785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019908 w 7754816"/>
                <a:gd name="connsiteY1" fmla="*/ 2356339 h 4208267"/>
                <a:gd name="connsiteX2" fmla="*/ 3941312 w 7754816"/>
                <a:gd name="connsiteY2" fmla="*/ 2760785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019908 w 7754816"/>
                <a:gd name="connsiteY1" fmla="*/ 2356339 h 4208267"/>
                <a:gd name="connsiteX2" fmla="*/ 3941312 w 7754816"/>
                <a:gd name="connsiteY2" fmla="*/ 2760785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14558 w 7754816"/>
                <a:gd name="connsiteY1" fmla="*/ 2225710 h 4208267"/>
                <a:gd name="connsiteX2" fmla="*/ 3941312 w 7754816"/>
                <a:gd name="connsiteY2" fmla="*/ 2760785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14558 w 7754816"/>
                <a:gd name="connsiteY1" fmla="*/ 2225710 h 4208267"/>
                <a:gd name="connsiteX2" fmla="*/ 3767202 w 7754816"/>
                <a:gd name="connsiteY2" fmla="*/ 2717243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14558 w 7754816"/>
                <a:gd name="connsiteY1" fmla="*/ 2225710 h 4208267"/>
                <a:gd name="connsiteX2" fmla="*/ 3767202 w 7754816"/>
                <a:gd name="connsiteY2" fmla="*/ 2717243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14558 w 7754816"/>
                <a:gd name="connsiteY1" fmla="*/ 2225710 h 4208267"/>
                <a:gd name="connsiteX2" fmla="*/ 3823199 w 7754816"/>
                <a:gd name="connsiteY2" fmla="*/ 2698193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72617 w 7754816"/>
                <a:gd name="connsiteY1" fmla="*/ 2037024 h 4208267"/>
                <a:gd name="connsiteX2" fmla="*/ 3823199 w 7754816"/>
                <a:gd name="connsiteY2" fmla="*/ 2698193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72617 w 7754816"/>
                <a:gd name="connsiteY1" fmla="*/ 2037024 h 4208267"/>
                <a:gd name="connsiteX2" fmla="*/ 3721598 w 7754816"/>
                <a:gd name="connsiteY2" fmla="*/ 2828822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72617 w 7754816"/>
                <a:gd name="connsiteY1" fmla="*/ 2037024 h 4208267"/>
                <a:gd name="connsiteX2" fmla="*/ 3721598 w 7754816"/>
                <a:gd name="connsiteY2" fmla="*/ 2828822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849054 w 7754816"/>
                <a:gd name="connsiteY5" fmla="*/ 3153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72617 w 7754816"/>
                <a:gd name="connsiteY1" fmla="*/ 2037024 h 4208267"/>
                <a:gd name="connsiteX2" fmla="*/ 3721598 w 7754816"/>
                <a:gd name="connsiteY2" fmla="*/ 2828822 h 4208267"/>
                <a:gd name="connsiteX3" fmla="*/ 5732254 w 7754816"/>
                <a:gd name="connsiteY3" fmla="*/ 3511062 h 4208267"/>
                <a:gd name="connsiteX4" fmla="*/ 6363062 w 7754816"/>
                <a:gd name="connsiteY4" fmla="*/ 3059723 h 4208267"/>
                <a:gd name="connsiteX5" fmla="*/ 6849054 w 7754816"/>
                <a:gd name="connsiteY5" fmla="*/ 3153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72617 w 7754816"/>
                <a:gd name="connsiteY1" fmla="*/ 2037024 h 4208267"/>
                <a:gd name="connsiteX2" fmla="*/ 3721598 w 7754816"/>
                <a:gd name="connsiteY2" fmla="*/ 2828822 h 4208267"/>
                <a:gd name="connsiteX3" fmla="*/ 5510873 w 7754816"/>
                <a:gd name="connsiteY3" fmla="*/ 3549162 h 4208267"/>
                <a:gd name="connsiteX4" fmla="*/ 6363062 w 7754816"/>
                <a:gd name="connsiteY4" fmla="*/ 3059723 h 4208267"/>
                <a:gd name="connsiteX5" fmla="*/ 6849054 w 7754816"/>
                <a:gd name="connsiteY5" fmla="*/ 3153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72617 w 7754816"/>
                <a:gd name="connsiteY1" fmla="*/ 2037024 h 4208267"/>
                <a:gd name="connsiteX2" fmla="*/ 3918381 w 7754816"/>
                <a:gd name="connsiteY2" fmla="*/ 2582079 h 4208267"/>
                <a:gd name="connsiteX3" fmla="*/ 5510873 w 7754816"/>
                <a:gd name="connsiteY3" fmla="*/ 3549162 h 4208267"/>
                <a:gd name="connsiteX4" fmla="*/ 6363062 w 7754816"/>
                <a:gd name="connsiteY4" fmla="*/ 3059723 h 4208267"/>
                <a:gd name="connsiteX5" fmla="*/ 6849054 w 7754816"/>
                <a:gd name="connsiteY5" fmla="*/ 3153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72617 w 7754816"/>
                <a:gd name="connsiteY1" fmla="*/ 2037024 h 4208267"/>
                <a:gd name="connsiteX2" fmla="*/ 3918381 w 7754816"/>
                <a:gd name="connsiteY2" fmla="*/ 2582079 h 4208267"/>
                <a:gd name="connsiteX3" fmla="*/ 5510873 w 7754816"/>
                <a:gd name="connsiteY3" fmla="*/ 3549162 h 4208267"/>
                <a:gd name="connsiteX4" fmla="*/ 6363062 w 7754816"/>
                <a:gd name="connsiteY4" fmla="*/ 3059723 h 4208267"/>
                <a:gd name="connsiteX5" fmla="*/ 6849054 w 7754816"/>
                <a:gd name="connsiteY5" fmla="*/ 3153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72617 w 7754816"/>
                <a:gd name="connsiteY1" fmla="*/ 2037024 h 4208267"/>
                <a:gd name="connsiteX2" fmla="*/ 3595096 w 7754816"/>
                <a:gd name="connsiteY2" fmla="*/ 2567565 h 4208267"/>
                <a:gd name="connsiteX3" fmla="*/ 5510873 w 7754816"/>
                <a:gd name="connsiteY3" fmla="*/ 3549162 h 4208267"/>
                <a:gd name="connsiteX4" fmla="*/ 6363062 w 7754816"/>
                <a:gd name="connsiteY4" fmla="*/ 3059723 h 4208267"/>
                <a:gd name="connsiteX5" fmla="*/ 6849054 w 7754816"/>
                <a:gd name="connsiteY5" fmla="*/ 3153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175834 w 7754816"/>
                <a:gd name="connsiteY1" fmla="*/ 2196681 h 4208267"/>
                <a:gd name="connsiteX2" fmla="*/ 3595096 w 7754816"/>
                <a:gd name="connsiteY2" fmla="*/ 2567565 h 4208267"/>
                <a:gd name="connsiteX3" fmla="*/ 5510873 w 7754816"/>
                <a:gd name="connsiteY3" fmla="*/ 3549162 h 4208267"/>
                <a:gd name="connsiteX4" fmla="*/ 6363062 w 7754816"/>
                <a:gd name="connsiteY4" fmla="*/ 3059723 h 4208267"/>
                <a:gd name="connsiteX5" fmla="*/ 6849054 w 7754816"/>
                <a:gd name="connsiteY5" fmla="*/ 3153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175834 w 7754816"/>
                <a:gd name="connsiteY1" fmla="*/ 2196681 h 4208267"/>
                <a:gd name="connsiteX2" fmla="*/ 3595096 w 7754816"/>
                <a:gd name="connsiteY2" fmla="*/ 2567565 h 4208267"/>
                <a:gd name="connsiteX3" fmla="*/ 5510873 w 7754816"/>
                <a:gd name="connsiteY3" fmla="*/ 3549162 h 4208267"/>
                <a:gd name="connsiteX4" fmla="*/ 6363062 w 7754816"/>
                <a:gd name="connsiteY4" fmla="*/ 3059723 h 4208267"/>
                <a:gd name="connsiteX5" fmla="*/ 6849054 w 7754816"/>
                <a:gd name="connsiteY5" fmla="*/ 3153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175834 w 7754816"/>
                <a:gd name="connsiteY1" fmla="*/ 2196681 h 4208267"/>
                <a:gd name="connsiteX2" fmla="*/ 3763766 w 7754816"/>
                <a:gd name="connsiteY2" fmla="*/ 2553051 h 4208267"/>
                <a:gd name="connsiteX3" fmla="*/ 5510873 w 7754816"/>
                <a:gd name="connsiteY3" fmla="*/ 3549162 h 4208267"/>
                <a:gd name="connsiteX4" fmla="*/ 6363062 w 7754816"/>
                <a:gd name="connsiteY4" fmla="*/ 3059723 h 4208267"/>
                <a:gd name="connsiteX5" fmla="*/ 6849054 w 7754816"/>
                <a:gd name="connsiteY5" fmla="*/ 3153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175834 w 7754816"/>
                <a:gd name="connsiteY1" fmla="*/ 2196681 h 4208267"/>
                <a:gd name="connsiteX2" fmla="*/ 3763766 w 7754816"/>
                <a:gd name="connsiteY2" fmla="*/ 2553051 h 4208267"/>
                <a:gd name="connsiteX3" fmla="*/ 5510873 w 7754816"/>
                <a:gd name="connsiteY3" fmla="*/ 3549162 h 4208267"/>
                <a:gd name="connsiteX4" fmla="*/ 6363062 w 7754816"/>
                <a:gd name="connsiteY4" fmla="*/ 3059723 h 4208267"/>
                <a:gd name="connsiteX5" fmla="*/ 6849054 w 7754816"/>
                <a:gd name="connsiteY5" fmla="*/ 3153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175834 w 7754816"/>
                <a:gd name="connsiteY1" fmla="*/ 2196681 h 4208267"/>
                <a:gd name="connsiteX2" fmla="*/ 4101108 w 7754816"/>
                <a:gd name="connsiteY2" fmla="*/ 2553051 h 4208267"/>
                <a:gd name="connsiteX3" fmla="*/ 5510873 w 7754816"/>
                <a:gd name="connsiteY3" fmla="*/ 3549162 h 4208267"/>
                <a:gd name="connsiteX4" fmla="*/ 6363062 w 7754816"/>
                <a:gd name="connsiteY4" fmla="*/ 3059723 h 4208267"/>
                <a:gd name="connsiteX5" fmla="*/ 6849054 w 7754816"/>
                <a:gd name="connsiteY5" fmla="*/ 3153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54816" h="4208267">
                  <a:moveTo>
                    <a:pt x="0" y="0"/>
                  </a:moveTo>
                  <a:cubicBezTo>
                    <a:pt x="218342" y="948104"/>
                    <a:pt x="492316" y="1771173"/>
                    <a:pt x="1175834" y="2196681"/>
                  </a:cubicBezTo>
                  <a:cubicBezTo>
                    <a:pt x="1859352" y="2622189"/>
                    <a:pt x="3491049" y="2516324"/>
                    <a:pt x="4101108" y="2553051"/>
                  </a:cubicBezTo>
                  <a:cubicBezTo>
                    <a:pt x="4711167" y="2589778"/>
                    <a:pt x="5133881" y="3464717"/>
                    <a:pt x="5510873" y="3549162"/>
                  </a:cubicBezTo>
                  <a:cubicBezTo>
                    <a:pt x="5887865" y="3633607"/>
                    <a:pt x="6140032" y="3125665"/>
                    <a:pt x="6363062" y="3059723"/>
                  </a:cubicBezTo>
                  <a:cubicBezTo>
                    <a:pt x="6586092" y="2993781"/>
                    <a:pt x="6649334" y="2998177"/>
                    <a:pt x="6849054" y="3153508"/>
                  </a:cubicBezTo>
                  <a:cubicBezTo>
                    <a:pt x="7048774" y="3308839"/>
                    <a:pt x="7379677" y="3698631"/>
                    <a:pt x="7561385" y="3991708"/>
                  </a:cubicBezTo>
                  <a:cubicBezTo>
                    <a:pt x="7743093" y="4284785"/>
                    <a:pt x="7748954" y="4217377"/>
                    <a:pt x="7754816" y="4149970"/>
                  </a:cubicBezTo>
                </a:path>
              </a:pathLst>
            </a:custGeom>
            <a:noFill/>
            <a:ln w="635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3" name="手繪多邊形 59">
              <a:extLst>
                <a:ext uri="{FF2B5EF4-FFF2-40B4-BE49-F238E27FC236}">
                  <a16:creationId xmlns:a16="http://schemas.microsoft.com/office/drawing/2014/main" id="{2C4599CA-369C-AA54-3FFF-04AEB94C90DC}"/>
                </a:ext>
              </a:extLst>
            </p:cNvPr>
            <p:cNvSpPr/>
            <p:nvPr/>
          </p:nvSpPr>
          <p:spPr>
            <a:xfrm flipH="1">
              <a:off x="8465458" y="2201566"/>
              <a:ext cx="8430159" cy="4208267"/>
            </a:xfrm>
            <a:custGeom>
              <a:avLst/>
              <a:gdLst>
                <a:gd name="connsiteX0" fmla="*/ 0 w 7754816"/>
                <a:gd name="connsiteY0" fmla="*/ 0 h 4208267"/>
                <a:gd name="connsiteX1" fmla="*/ 1019908 w 7754816"/>
                <a:gd name="connsiteY1" fmla="*/ 2356339 h 4208267"/>
                <a:gd name="connsiteX2" fmla="*/ 3499339 w 7754816"/>
                <a:gd name="connsiteY2" fmla="*/ 2760785 h 4208267"/>
                <a:gd name="connsiteX3" fmla="*/ 4783016 w 7754816"/>
                <a:gd name="connsiteY3" fmla="*/ 3130062 h 4208267"/>
                <a:gd name="connsiteX4" fmla="*/ 5820508 w 7754816"/>
                <a:gd name="connsiteY4" fmla="*/ 26025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019908 w 7754816"/>
                <a:gd name="connsiteY1" fmla="*/ 2356339 h 4208267"/>
                <a:gd name="connsiteX2" fmla="*/ 3499339 w 7754816"/>
                <a:gd name="connsiteY2" fmla="*/ 2760785 h 4208267"/>
                <a:gd name="connsiteX3" fmla="*/ 5732254 w 7754816"/>
                <a:gd name="connsiteY3" fmla="*/ 3511062 h 4208267"/>
                <a:gd name="connsiteX4" fmla="*/ 5820508 w 7754816"/>
                <a:gd name="connsiteY4" fmla="*/ 26025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019908 w 7754816"/>
                <a:gd name="connsiteY1" fmla="*/ 2356339 h 4208267"/>
                <a:gd name="connsiteX2" fmla="*/ 3499339 w 7754816"/>
                <a:gd name="connsiteY2" fmla="*/ 2760785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019908 w 7754816"/>
                <a:gd name="connsiteY1" fmla="*/ 2356339 h 4208267"/>
                <a:gd name="connsiteX2" fmla="*/ 3941312 w 7754816"/>
                <a:gd name="connsiteY2" fmla="*/ 2760785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019908 w 7754816"/>
                <a:gd name="connsiteY1" fmla="*/ 2356339 h 4208267"/>
                <a:gd name="connsiteX2" fmla="*/ 3941312 w 7754816"/>
                <a:gd name="connsiteY2" fmla="*/ 2760785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14558 w 7754816"/>
                <a:gd name="connsiteY1" fmla="*/ 2225710 h 4208267"/>
                <a:gd name="connsiteX2" fmla="*/ 3941312 w 7754816"/>
                <a:gd name="connsiteY2" fmla="*/ 2760785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14558 w 7754816"/>
                <a:gd name="connsiteY1" fmla="*/ 2225710 h 4208267"/>
                <a:gd name="connsiteX2" fmla="*/ 3767202 w 7754816"/>
                <a:gd name="connsiteY2" fmla="*/ 2717243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14558 w 7754816"/>
                <a:gd name="connsiteY1" fmla="*/ 2225710 h 4208267"/>
                <a:gd name="connsiteX2" fmla="*/ 3767202 w 7754816"/>
                <a:gd name="connsiteY2" fmla="*/ 2717243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14558 w 7754816"/>
                <a:gd name="connsiteY1" fmla="*/ 2225710 h 4208267"/>
                <a:gd name="connsiteX2" fmla="*/ 3823199 w 7754816"/>
                <a:gd name="connsiteY2" fmla="*/ 2698193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54816" h="4208267">
                  <a:moveTo>
                    <a:pt x="0" y="0"/>
                  </a:moveTo>
                  <a:cubicBezTo>
                    <a:pt x="218342" y="948104"/>
                    <a:pt x="677358" y="1776011"/>
                    <a:pt x="1314558" y="2225710"/>
                  </a:cubicBezTo>
                  <a:cubicBezTo>
                    <a:pt x="1951758" y="2675409"/>
                    <a:pt x="3073523" y="2701682"/>
                    <a:pt x="3823199" y="2698193"/>
                  </a:cubicBezTo>
                  <a:cubicBezTo>
                    <a:pt x="4572875" y="2694704"/>
                    <a:pt x="5321243" y="3501607"/>
                    <a:pt x="5732254" y="3511062"/>
                  </a:cubicBezTo>
                  <a:cubicBezTo>
                    <a:pt x="6143265" y="3520517"/>
                    <a:pt x="6133882" y="2941515"/>
                    <a:pt x="6289268" y="2754923"/>
                  </a:cubicBezTo>
                  <a:cubicBezTo>
                    <a:pt x="6444654" y="2568331"/>
                    <a:pt x="6452551" y="2185377"/>
                    <a:pt x="6664570" y="2391508"/>
                  </a:cubicBezTo>
                  <a:cubicBezTo>
                    <a:pt x="6876589" y="2597639"/>
                    <a:pt x="7379677" y="3698631"/>
                    <a:pt x="7561385" y="3991708"/>
                  </a:cubicBezTo>
                  <a:cubicBezTo>
                    <a:pt x="7743093" y="4284785"/>
                    <a:pt x="7748954" y="4217377"/>
                    <a:pt x="7754816" y="4149970"/>
                  </a:cubicBezTo>
                </a:path>
              </a:pathLst>
            </a:custGeom>
            <a:noFill/>
            <a:ln w="635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26" name="橢圓 25">
            <a:extLst>
              <a:ext uri="{FF2B5EF4-FFF2-40B4-BE49-F238E27FC236}">
                <a16:creationId xmlns:a16="http://schemas.microsoft.com/office/drawing/2014/main" id="{C4251818-A97A-DB19-2805-2689141D566E}"/>
              </a:ext>
            </a:extLst>
          </p:cNvPr>
          <p:cNvSpPr/>
          <p:nvPr/>
        </p:nvSpPr>
        <p:spPr>
          <a:xfrm>
            <a:off x="7293073" y="5639064"/>
            <a:ext cx="191799" cy="19179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B8923112-685F-851C-5B26-4D9203793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955" y="4774888"/>
            <a:ext cx="891189" cy="89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文字方塊 27">
            <a:extLst>
              <a:ext uri="{FF2B5EF4-FFF2-40B4-BE49-F238E27FC236}">
                <a16:creationId xmlns:a16="http://schemas.microsoft.com/office/drawing/2014/main" id="{0A6BBB58-440F-A785-0D78-CB43E0BBDE1F}"/>
              </a:ext>
            </a:extLst>
          </p:cNvPr>
          <p:cNvSpPr txBox="1"/>
          <p:nvPr/>
        </p:nvSpPr>
        <p:spPr>
          <a:xfrm>
            <a:off x="9534410" y="3374634"/>
            <a:ext cx="21329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Global Minimum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29" name="直線單箭頭接點 28">
            <a:extLst>
              <a:ext uri="{FF2B5EF4-FFF2-40B4-BE49-F238E27FC236}">
                <a16:creationId xmlns:a16="http://schemas.microsoft.com/office/drawing/2014/main" id="{2A374512-48C7-7EF1-B383-61CC1530A921}"/>
              </a:ext>
            </a:extLst>
          </p:cNvPr>
          <p:cNvCxnSpPr/>
          <p:nvPr/>
        </p:nvCxnSpPr>
        <p:spPr>
          <a:xfrm flipH="1">
            <a:off x="9799549" y="4154533"/>
            <a:ext cx="359612" cy="455567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053F85A3-7E96-7108-AEF1-B41C9C3575D2}"/>
              </a:ext>
            </a:extLst>
          </p:cNvPr>
          <p:cNvSpPr txBox="1"/>
          <p:nvPr/>
        </p:nvSpPr>
        <p:spPr>
          <a:xfrm>
            <a:off x="7505740" y="3396151"/>
            <a:ext cx="21329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Local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Minimum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35" name="直線單箭頭接點 34">
            <a:extLst>
              <a:ext uri="{FF2B5EF4-FFF2-40B4-BE49-F238E27FC236}">
                <a16:creationId xmlns:a16="http://schemas.microsoft.com/office/drawing/2014/main" id="{9EA6A0D5-51C1-0C3C-EE2C-996278393F4C}"/>
              </a:ext>
            </a:extLst>
          </p:cNvPr>
          <p:cNvCxnSpPr/>
          <p:nvPr/>
        </p:nvCxnSpPr>
        <p:spPr>
          <a:xfrm flipH="1">
            <a:off x="7783965" y="4230829"/>
            <a:ext cx="359612" cy="455567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橢圓 38">
            <a:extLst>
              <a:ext uri="{FF2B5EF4-FFF2-40B4-BE49-F238E27FC236}">
                <a16:creationId xmlns:a16="http://schemas.microsoft.com/office/drawing/2014/main" id="{C40F53B6-5D6E-A15A-6E08-5F88BD86D8D7}"/>
              </a:ext>
            </a:extLst>
          </p:cNvPr>
          <p:cNvSpPr/>
          <p:nvPr/>
        </p:nvSpPr>
        <p:spPr>
          <a:xfrm>
            <a:off x="5255765" y="5613674"/>
            <a:ext cx="191799" cy="19179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664E7907-A71B-FE74-9E1B-0D817C7D67CC}"/>
              </a:ext>
            </a:extLst>
          </p:cNvPr>
          <p:cNvSpPr txBox="1"/>
          <p:nvPr/>
        </p:nvSpPr>
        <p:spPr>
          <a:xfrm>
            <a:off x="5497207" y="2705638"/>
            <a:ext cx="2132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Saddle Point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42" name="直線單箭頭接點 41">
            <a:extLst>
              <a:ext uri="{FF2B5EF4-FFF2-40B4-BE49-F238E27FC236}">
                <a16:creationId xmlns:a16="http://schemas.microsoft.com/office/drawing/2014/main" id="{19F68DF1-7F04-D797-7451-688580BC8D0C}"/>
              </a:ext>
            </a:extLst>
          </p:cNvPr>
          <p:cNvCxnSpPr/>
          <p:nvPr/>
        </p:nvCxnSpPr>
        <p:spPr>
          <a:xfrm flipH="1">
            <a:off x="5762254" y="3146850"/>
            <a:ext cx="359612" cy="455567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單箭頭接點 42">
            <a:extLst>
              <a:ext uri="{FF2B5EF4-FFF2-40B4-BE49-F238E27FC236}">
                <a16:creationId xmlns:a16="http://schemas.microsoft.com/office/drawing/2014/main" id="{F135DE2D-AE64-0900-DA66-F49F736E0473}"/>
              </a:ext>
            </a:extLst>
          </p:cNvPr>
          <p:cNvCxnSpPr/>
          <p:nvPr/>
        </p:nvCxnSpPr>
        <p:spPr>
          <a:xfrm flipH="1">
            <a:off x="3793947" y="2936470"/>
            <a:ext cx="359612" cy="455567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橢圓 43">
            <a:extLst>
              <a:ext uri="{FF2B5EF4-FFF2-40B4-BE49-F238E27FC236}">
                <a16:creationId xmlns:a16="http://schemas.microsoft.com/office/drawing/2014/main" id="{752E5AA4-4292-F52C-B55A-6F01D0C445AE}"/>
              </a:ext>
            </a:extLst>
          </p:cNvPr>
          <p:cNvSpPr/>
          <p:nvPr/>
        </p:nvSpPr>
        <p:spPr>
          <a:xfrm>
            <a:off x="3302333" y="5570177"/>
            <a:ext cx="191799" cy="19179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45" name="直線接點 44">
            <a:extLst>
              <a:ext uri="{FF2B5EF4-FFF2-40B4-BE49-F238E27FC236}">
                <a16:creationId xmlns:a16="http://schemas.microsoft.com/office/drawing/2014/main" id="{55B04EEF-153D-8138-1767-479503848D60}"/>
              </a:ext>
            </a:extLst>
          </p:cNvPr>
          <p:cNvCxnSpPr>
            <a:cxnSpLocks/>
          </p:cNvCxnSpPr>
          <p:nvPr/>
        </p:nvCxnSpPr>
        <p:spPr>
          <a:xfrm>
            <a:off x="3416658" y="4539663"/>
            <a:ext cx="0" cy="961385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接點 45">
            <a:extLst>
              <a:ext uri="{FF2B5EF4-FFF2-40B4-BE49-F238E27FC236}">
                <a16:creationId xmlns:a16="http://schemas.microsoft.com/office/drawing/2014/main" id="{A0476DC1-D743-BDE5-DADA-698D3876ECCF}"/>
              </a:ext>
            </a:extLst>
          </p:cNvPr>
          <p:cNvCxnSpPr>
            <a:cxnSpLocks/>
          </p:cNvCxnSpPr>
          <p:nvPr/>
        </p:nvCxnSpPr>
        <p:spPr>
          <a:xfrm>
            <a:off x="4642169" y="4514517"/>
            <a:ext cx="1497437" cy="12877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接點 47">
            <a:extLst>
              <a:ext uri="{FF2B5EF4-FFF2-40B4-BE49-F238E27FC236}">
                <a16:creationId xmlns:a16="http://schemas.microsoft.com/office/drawing/2014/main" id="{1AC7F57A-040C-B16E-0ACE-41620BC229FD}"/>
              </a:ext>
            </a:extLst>
          </p:cNvPr>
          <p:cNvCxnSpPr>
            <a:cxnSpLocks/>
          </p:cNvCxnSpPr>
          <p:nvPr/>
        </p:nvCxnSpPr>
        <p:spPr>
          <a:xfrm>
            <a:off x="5399027" y="4652289"/>
            <a:ext cx="0" cy="961385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973E95A0-72C9-2E99-BAEA-9A298EA30CFE}"/>
              </a:ext>
            </a:extLst>
          </p:cNvPr>
          <p:cNvCxnSpPr>
            <a:cxnSpLocks/>
          </p:cNvCxnSpPr>
          <p:nvPr/>
        </p:nvCxnSpPr>
        <p:spPr>
          <a:xfrm>
            <a:off x="6605607" y="5580811"/>
            <a:ext cx="1497437" cy="12877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id="{BC46B234-28F1-4DE8-E36D-7BD44FE5B9AA}"/>
              </a:ext>
            </a:extLst>
          </p:cNvPr>
          <p:cNvCxnSpPr>
            <a:cxnSpLocks/>
          </p:cNvCxnSpPr>
          <p:nvPr/>
        </p:nvCxnSpPr>
        <p:spPr>
          <a:xfrm>
            <a:off x="2650689" y="4322932"/>
            <a:ext cx="1443298" cy="312477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字方塊 54">
            <a:extLst>
              <a:ext uri="{FF2B5EF4-FFF2-40B4-BE49-F238E27FC236}">
                <a16:creationId xmlns:a16="http://schemas.microsoft.com/office/drawing/2014/main" id="{27C8AF6C-D877-C119-C77C-07F50CF16CF4}"/>
              </a:ext>
            </a:extLst>
          </p:cNvPr>
          <p:cNvSpPr txBox="1"/>
          <p:nvPr/>
        </p:nvSpPr>
        <p:spPr>
          <a:xfrm>
            <a:off x="2977396" y="2478436"/>
            <a:ext cx="2132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Small Gradient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56FBD2D-8847-50E2-8D2B-C5AF54D234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1006" y="3009230"/>
            <a:ext cx="432742" cy="1435131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AE4DDA09-33CD-33B0-9DD4-FE9BB8C1D9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8305" y="3060035"/>
            <a:ext cx="432742" cy="1435131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9231AC48-8A32-8EC0-77B8-D0C5A68FE4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5215" y="4128659"/>
            <a:ext cx="432742" cy="143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5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0" grpId="0"/>
      <p:bldP spid="39" grpId="0" animBg="1"/>
      <p:bldP spid="40" grpId="0"/>
      <p:bldP spid="44" grpId="0" animBg="1"/>
      <p:bldP spid="5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46CFBF-3B1E-0994-DFD3-DDD3DE1552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DFD3C7-F337-6A4B-0FE6-C942E4EE6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考慮動量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(Momentum)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A59080FB-3FA6-4A26-4856-E5E07F502B35}"/>
                  </a:ext>
                </a:extLst>
              </p:cNvPr>
              <p:cNvSpPr txBox="1"/>
              <p:nvPr/>
            </p:nvSpPr>
            <p:spPr>
              <a:xfrm>
                <a:off x="280024" y="2726604"/>
                <a:ext cx="140048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Loss 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𝐿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06DAAD1C-F9A4-B8D6-53A8-902AB954E3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024" y="2726604"/>
                <a:ext cx="1400487" cy="830997"/>
              </a:xfrm>
              <a:prstGeom prst="rect">
                <a:avLst/>
              </a:prstGeom>
              <a:blipFill>
                <a:blip r:embed="rId3"/>
                <a:stretch>
                  <a:fillRect t="-58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AF255981-E55B-AC97-645E-5C157762C4FF}"/>
              </a:ext>
            </a:extLst>
          </p:cNvPr>
          <p:cNvCxnSpPr>
            <a:cxnSpLocks/>
          </p:cNvCxnSpPr>
          <p:nvPr/>
        </p:nvCxnSpPr>
        <p:spPr>
          <a:xfrm>
            <a:off x="1212834" y="5693090"/>
            <a:ext cx="990323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B9E23299-B176-4C58-3621-1895D189BB3D}"/>
              </a:ext>
            </a:extLst>
          </p:cNvPr>
          <p:cNvCxnSpPr>
            <a:cxnSpLocks/>
          </p:cNvCxnSpPr>
          <p:nvPr/>
        </p:nvCxnSpPr>
        <p:spPr>
          <a:xfrm flipV="1">
            <a:off x="1416289" y="1870563"/>
            <a:ext cx="0" cy="41080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E4EAC525-10A3-B977-42BB-6F4E38FC22F1}"/>
              </a:ext>
            </a:extLst>
          </p:cNvPr>
          <p:cNvGrpSpPr/>
          <p:nvPr/>
        </p:nvGrpSpPr>
        <p:grpSpPr>
          <a:xfrm>
            <a:off x="1680511" y="2050400"/>
            <a:ext cx="18093389" cy="4211948"/>
            <a:chOff x="1798500" y="2197885"/>
            <a:chExt cx="15097117" cy="4211948"/>
          </a:xfrm>
        </p:grpSpPr>
        <p:sp>
          <p:nvSpPr>
            <p:cNvPr id="12" name="手繪多邊形 54">
              <a:extLst>
                <a:ext uri="{FF2B5EF4-FFF2-40B4-BE49-F238E27FC236}">
                  <a16:creationId xmlns:a16="http://schemas.microsoft.com/office/drawing/2014/main" id="{C647922D-433A-EF1B-5E9B-21B3DB6A3180}"/>
                </a:ext>
              </a:extLst>
            </p:cNvPr>
            <p:cNvSpPr/>
            <p:nvPr/>
          </p:nvSpPr>
          <p:spPr>
            <a:xfrm>
              <a:off x="1798500" y="2197885"/>
              <a:ext cx="6681626" cy="4208267"/>
            </a:xfrm>
            <a:custGeom>
              <a:avLst/>
              <a:gdLst>
                <a:gd name="connsiteX0" fmla="*/ 0 w 7754816"/>
                <a:gd name="connsiteY0" fmla="*/ 0 h 4208267"/>
                <a:gd name="connsiteX1" fmla="*/ 1019908 w 7754816"/>
                <a:gd name="connsiteY1" fmla="*/ 2356339 h 4208267"/>
                <a:gd name="connsiteX2" fmla="*/ 3499339 w 7754816"/>
                <a:gd name="connsiteY2" fmla="*/ 2760785 h 4208267"/>
                <a:gd name="connsiteX3" fmla="*/ 4783016 w 7754816"/>
                <a:gd name="connsiteY3" fmla="*/ 3130062 h 4208267"/>
                <a:gd name="connsiteX4" fmla="*/ 5820508 w 7754816"/>
                <a:gd name="connsiteY4" fmla="*/ 26025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019908 w 7754816"/>
                <a:gd name="connsiteY1" fmla="*/ 2356339 h 4208267"/>
                <a:gd name="connsiteX2" fmla="*/ 3499339 w 7754816"/>
                <a:gd name="connsiteY2" fmla="*/ 2760785 h 4208267"/>
                <a:gd name="connsiteX3" fmla="*/ 5732254 w 7754816"/>
                <a:gd name="connsiteY3" fmla="*/ 3511062 h 4208267"/>
                <a:gd name="connsiteX4" fmla="*/ 5820508 w 7754816"/>
                <a:gd name="connsiteY4" fmla="*/ 26025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019908 w 7754816"/>
                <a:gd name="connsiteY1" fmla="*/ 2356339 h 4208267"/>
                <a:gd name="connsiteX2" fmla="*/ 3499339 w 7754816"/>
                <a:gd name="connsiteY2" fmla="*/ 2760785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019908 w 7754816"/>
                <a:gd name="connsiteY1" fmla="*/ 2356339 h 4208267"/>
                <a:gd name="connsiteX2" fmla="*/ 3941312 w 7754816"/>
                <a:gd name="connsiteY2" fmla="*/ 2760785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019908 w 7754816"/>
                <a:gd name="connsiteY1" fmla="*/ 2356339 h 4208267"/>
                <a:gd name="connsiteX2" fmla="*/ 3941312 w 7754816"/>
                <a:gd name="connsiteY2" fmla="*/ 2760785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14558 w 7754816"/>
                <a:gd name="connsiteY1" fmla="*/ 2225710 h 4208267"/>
                <a:gd name="connsiteX2" fmla="*/ 3941312 w 7754816"/>
                <a:gd name="connsiteY2" fmla="*/ 2760785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14558 w 7754816"/>
                <a:gd name="connsiteY1" fmla="*/ 2225710 h 4208267"/>
                <a:gd name="connsiteX2" fmla="*/ 3767202 w 7754816"/>
                <a:gd name="connsiteY2" fmla="*/ 2717243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14558 w 7754816"/>
                <a:gd name="connsiteY1" fmla="*/ 2225710 h 4208267"/>
                <a:gd name="connsiteX2" fmla="*/ 3767202 w 7754816"/>
                <a:gd name="connsiteY2" fmla="*/ 2717243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14558 w 7754816"/>
                <a:gd name="connsiteY1" fmla="*/ 2225710 h 4208267"/>
                <a:gd name="connsiteX2" fmla="*/ 3823199 w 7754816"/>
                <a:gd name="connsiteY2" fmla="*/ 2698193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72617 w 7754816"/>
                <a:gd name="connsiteY1" fmla="*/ 2037024 h 4208267"/>
                <a:gd name="connsiteX2" fmla="*/ 3823199 w 7754816"/>
                <a:gd name="connsiteY2" fmla="*/ 2698193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72617 w 7754816"/>
                <a:gd name="connsiteY1" fmla="*/ 2037024 h 4208267"/>
                <a:gd name="connsiteX2" fmla="*/ 3721598 w 7754816"/>
                <a:gd name="connsiteY2" fmla="*/ 2828822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72617 w 7754816"/>
                <a:gd name="connsiteY1" fmla="*/ 2037024 h 4208267"/>
                <a:gd name="connsiteX2" fmla="*/ 3721598 w 7754816"/>
                <a:gd name="connsiteY2" fmla="*/ 2828822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849054 w 7754816"/>
                <a:gd name="connsiteY5" fmla="*/ 3153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72617 w 7754816"/>
                <a:gd name="connsiteY1" fmla="*/ 2037024 h 4208267"/>
                <a:gd name="connsiteX2" fmla="*/ 3721598 w 7754816"/>
                <a:gd name="connsiteY2" fmla="*/ 2828822 h 4208267"/>
                <a:gd name="connsiteX3" fmla="*/ 5732254 w 7754816"/>
                <a:gd name="connsiteY3" fmla="*/ 3511062 h 4208267"/>
                <a:gd name="connsiteX4" fmla="*/ 6363062 w 7754816"/>
                <a:gd name="connsiteY4" fmla="*/ 3059723 h 4208267"/>
                <a:gd name="connsiteX5" fmla="*/ 6849054 w 7754816"/>
                <a:gd name="connsiteY5" fmla="*/ 3153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72617 w 7754816"/>
                <a:gd name="connsiteY1" fmla="*/ 2037024 h 4208267"/>
                <a:gd name="connsiteX2" fmla="*/ 3721598 w 7754816"/>
                <a:gd name="connsiteY2" fmla="*/ 2828822 h 4208267"/>
                <a:gd name="connsiteX3" fmla="*/ 5510873 w 7754816"/>
                <a:gd name="connsiteY3" fmla="*/ 3549162 h 4208267"/>
                <a:gd name="connsiteX4" fmla="*/ 6363062 w 7754816"/>
                <a:gd name="connsiteY4" fmla="*/ 3059723 h 4208267"/>
                <a:gd name="connsiteX5" fmla="*/ 6849054 w 7754816"/>
                <a:gd name="connsiteY5" fmla="*/ 3153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72617 w 7754816"/>
                <a:gd name="connsiteY1" fmla="*/ 2037024 h 4208267"/>
                <a:gd name="connsiteX2" fmla="*/ 3918381 w 7754816"/>
                <a:gd name="connsiteY2" fmla="*/ 2582079 h 4208267"/>
                <a:gd name="connsiteX3" fmla="*/ 5510873 w 7754816"/>
                <a:gd name="connsiteY3" fmla="*/ 3549162 h 4208267"/>
                <a:gd name="connsiteX4" fmla="*/ 6363062 w 7754816"/>
                <a:gd name="connsiteY4" fmla="*/ 3059723 h 4208267"/>
                <a:gd name="connsiteX5" fmla="*/ 6849054 w 7754816"/>
                <a:gd name="connsiteY5" fmla="*/ 3153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72617 w 7754816"/>
                <a:gd name="connsiteY1" fmla="*/ 2037024 h 4208267"/>
                <a:gd name="connsiteX2" fmla="*/ 3918381 w 7754816"/>
                <a:gd name="connsiteY2" fmla="*/ 2582079 h 4208267"/>
                <a:gd name="connsiteX3" fmla="*/ 5510873 w 7754816"/>
                <a:gd name="connsiteY3" fmla="*/ 3549162 h 4208267"/>
                <a:gd name="connsiteX4" fmla="*/ 6363062 w 7754816"/>
                <a:gd name="connsiteY4" fmla="*/ 3059723 h 4208267"/>
                <a:gd name="connsiteX5" fmla="*/ 6849054 w 7754816"/>
                <a:gd name="connsiteY5" fmla="*/ 3153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72617 w 7754816"/>
                <a:gd name="connsiteY1" fmla="*/ 2037024 h 4208267"/>
                <a:gd name="connsiteX2" fmla="*/ 3595096 w 7754816"/>
                <a:gd name="connsiteY2" fmla="*/ 2567565 h 4208267"/>
                <a:gd name="connsiteX3" fmla="*/ 5510873 w 7754816"/>
                <a:gd name="connsiteY3" fmla="*/ 3549162 h 4208267"/>
                <a:gd name="connsiteX4" fmla="*/ 6363062 w 7754816"/>
                <a:gd name="connsiteY4" fmla="*/ 3059723 h 4208267"/>
                <a:gd name="connsiteX5" fmla="*/ 6849054 w 7754816"/>
                <a:gd name="connsiteY5" fmla="*/ 3153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175834 w 7754816"/>
                <a:gd name="connsiteY1" fmla="*/ 2196681 h 4208267"/>
                <a:gd name="connsiteX2" fmla="*/ 3595096 w 7754816"/>
                <a:gd name="connsiteY2" fmla="*/ 2567565 h 4208267"/>
                <a:gd name="connsiteX3" fmla="*/ 5510873 w 7754816"/>
                <a:gd name="connsiteY3" fmla="*/ 3549162 h 4208267"/>
                <a:gd name="connsiteX4" fmla="*/ 6363062 w 7754816"/>
                <a:gd name="connsiteY4" fmla="*/ 3059723 h 4208267"/>
                <a:gd name="connsiteX5" fmla="*/ 6849054 w 7754816"/>
                <a:gd name="connsiteY5" fmla="*/ 3153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175834 w 7754816"/>
                <a:gd name="connsiteY1" fmla="*/ 2196681 h 4208267"/>
                <a:gd name="connsiteX2" fmla="*/ 3595096 w 7754816"/>
                <a:gd name="connsiteY2" fmla="*/ 2567565 h 4208267"/>
                <a:gd name="connsiteX3" fmla="*/ 5510873 w 7754816"/>
                <a:gd name="connsiteY3" fmla="*/ 3549162 h 4208267"/>
                <a:gd name="connsiteX4" fmla="*/ 6363062 w 7754816"/>
                <a:gd name="connsiteY4" fmla="*/ 3059723 h 4208267"/>
                <a:gd name="connsiteX5" fmla="*/ 6849054 w 7754816"/>
                <a:gd name="connsiteY5" fmla="*/ 3153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175834 w 7754816"/>
                <a:gd name="connsiteY1" fmla="*/ 2196681 h 4208267"/>
                <a:gd name="connsiteX2" fmla="*/ 3763766 w 7754816"/>
                <a:gd name="connsiteY2" fmla="*/ 2553051 h 4208267"/>
                <a:gd name="connsiteX3" fmla="*/ 5510873 w 7754816"/>
                <a:gd name="connsiteY3" fmla="*/ 3549162 h 4208267"/>
                <a:gd name="connsiteX4" fmla="*/ 6363062 w 7754816"/>
                <a:gd name="connsiteY4" fmla="*/ 3059723 h 4208267"/>
                <a:gd name="connsiteX5" fmla="*/ 6849054 w 7754816"/>
                <a:gd name="connsiteY5" fmla="*/ 3153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175834 w 7754816"/>
                <a:gd name="connsiteY1" fmla="*/ 2196681 h 4208267"/>
                <a:gd name="connsiteX2" fmla="*/ 3763766 w 7754816"/>
                <a:gd name="connsiteY2" fmla="*/ 2553051 h 4208267"/>
                <a:gd name="connsiteX3" fmla="*/ 5510873 w 7754816"/>
                <a:gd name="connsiteY3" fmla="*/ 3549162 h 4208267"/>
                <a:gd name="connsiteX4" fmla="*/ 6363062 w 7754816"/>
                <a:gd name="connsiteY4" fmla="*/ 3059723 h 4208267"/>
                <a:gd name="connsiteX5" fmla="*/ 6849054 w 7754816"/>
                <a:gd name="connsiteY5" fmla="*/ 3153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175834 w 7754816"/>
                <a:gd name="connsiteY1" fmla="*/ 2196681 h 4208267"/>
                <a:gd name="connsiteX2" fmla="*/ 4101108 w 7754816"/>
                <a:gd name="connsiteY2" fmla="*/ 2553051 h 4208267"/>
                <a:gd name="connsiteX3" fmla="*/ 5510873 w 7754816"/>
                <a:gd name="connsiteY3" fmla="*/ 3549162 h 4208267"/>
                <a:gd name="connsiteX4" fmla="*/ 6363062 w 7754816"/>
                <a:gd name="connsiteY4" fmla="*/ 3059723 h 4208267"/>
                <a:gd name="connsiteX5" fmla="*/ 6849054 w 7754816"/>
                <a:gd name="connsiteY5" fmla="*/ 3153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54816" h="4208267">
                  <a:moveTo>
                    <a:pt x="0" y="0"/>
                  </a:moveTo>
                  <a:cubicBezTo>
                    <a:pt x="218342" y="948104"/>
                    <a:pt x="492316" y="1771173"/>
                    <a:pt x="1175834" y="2196681"/>
                  </a:cubicBezTo>
                  <a:cubicBezTo>
                    <a:pt x="1859352" y="2622189"/>
                    <a:pt x="3491049" y="2516324"/>
                    <a:pt x="4101108" y="2553051"/>
                  </a:cubicBezTo>
                  <a:cubicBezTo>
                    <a:pt x="4711167" y="2589778"/>
                    <a:pt x="5133881" y="3464717"/>
                    <a:pt x="5510873" y="3549162"/>
                  </a:cubicBezTo>
                  <a:cubicBezTo>
                    <a:pt x="5887865" y="3633607"/>
                    <a:pt x="6140032" y="3125665"/>
                    <a:pt x="6363062" y="3059723"/>
                  </a:cubicBezTo>
                  <a:cubicBezTo>
                    <a:pt x="6586092" y="2993781"/>
                    <a:pt x="6649334" y="2998177"/>
                    <a:pt x="6849054" y="3153508"/>
                  </a:cubicBezTo>
                  <a:cubicBezTo>
                    <a:pt x="7048774" y="3308839"/>
                    <a:pt x="7379677" y="3698631"/>
                    <a:pt x="7561385" y="3991708"/>
                  </a:cubicBezTo>
                  <a:cubicBezTo>
                    <a:pt x="7743093" y="4284785"/>
                    <a:pt x="7748954" y="4217377"/>
                    <a:pt x="7754816" y="4149970"/>
                  </a:cubicBezTo>
                </a:path>
              </a:pathLst>
            </a:custGeom>
            <a:noFill/>
            <a:ln w="635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3" name="手繪多邊形 59">
              <a:extLst>
                <a:ext uri="{FF2B5EF4-FFF2-40B4-BE49-F238E27FC236}">
                  <a16:creationId xmlns:a16="http://schemas.microsoft.com/office/drawing/2014/main" id="{7209FF1B-ADA7-AB0B-C477-8CC0564D8598}"/>
                </a:ext>
              </a:extLst>
            </p:cNvPr>
            <p:cNvSpPr/>
            <p:nvPr/>
          </p:nvSpPr>
          <p:spPr>
            <a:xfrm flipH="1">
              <a:off x="8465458" y="2201566"/>
              <a:ext cx="8430159" cy="4208267"/>
            </a:xfrm>
            <a:custGeom>
              <a:avLst/>
              <a:gdLst>
                <a:gd name="connsiteX0" fmla="*/ 0 w 7754816"/>
                <a:gd name="connsiteY0" fmla="*/ 0 h 4208267"/>
                <a:gd name="connsiteX1" fmla="*/ 1019908 w 7754816"/>
                <a:gd name="connsiteY1" fmla="*/ 2356339 h 4208267"/>
                <a:gd name="connsiteX2" fmla="*/ 3499339 w 7754816"/>
                <a:gd name="connsiteY2" fmla="*/ 2760785 h 4208267"/>
                <a:gd name="connsiteX3" fmla="*/ 4783016 w 7754816"/>
                <a:gd name="connsiteY3" fmla="*/ 3130062 h 4208267"/>
                <a:gd name="connsiteX4" fmla="*/ 5820508 w 7754816"/>
                <a:gd name="connsiteY4" fmla="*/ 26025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019908 w 7754816"/>
                <a:gd name="connsiteY1" fmla="*/ 2356339 h 4208267"/>
                <a:gd name="connsiteX2" fmla="*/ 3499339 w 7754816"/>
                <a:gd name="connsiteY2" fmla="*/ 2760785 h 4208267"/>
                <a:gd name="connsiteX3" fmla="*/ 5732254 w 7754816"/>
                <a:gd name="connsiteY3" fmla="*/ 3511062 h 4208267"/>
                <a:gd name="connsiteX4" fmla="*/ 5820508 w 7754816"/>
                <a:gd name="connsiteY4" fmla="*/ 26025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019908 w 7754816"/>
                <a:gd name="connsiteY1" fmla="*/ 2356339 h 4208267"/>
                <a:gd name="connsiteX2" fmla="*/ 3499339 w 7754816"/>
                <a:gd name="connsiteY2" fmla="*/ 2760785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019908 w 7754816"/>
                <a:gd name="connsiteY1" fmla="*/ 2356339 h 4208267"/>
                <a:gd name="connsiteX2" fmla="*/ 3941312 w 7754816"/>
                <a:gd name="connsiteY2" fmla="*/ 2760785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019908 w 7754816"/>
                <a:gd name="connsiteY1" fmla="*/ 2356339 h 4208267"/>
                <a:gd name="connsiteX2" fmla="*/ 3941312 w 7754816"/>
                <a:gd name="connsiteY2" fmla="*/ 2760785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14558 w 7754816"/>
                <a:gd name="connsiteY1" fmla="*/ 2225710 h 4208267"/>
                <a:gd name="connsiteX2" fmla="*/ 3941312 w 7754816"/>
                <a:gd name="connsiteY2" fmla="*/ 2760785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14558 w 7754816"/>
                <a:gd name="connsiteY1" fmla="*/ 2225710 h 4208267"/>
                <a:gd name="connsiteX2" fmla="*/ 3767202 w 7754816"/>
                <a:gd name="connsiteY2" fmla="*/ 2717243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14558 w 7754816"/>
                <a:gd name="connsiteY1" fmla="*/ 2225710 h 4208267"/>
                <a:gd name="connsiteX2" fmla="*/ 3767202 w 7754816"/>
                <a:gd name="connsiteY2" fmla="*/ 2717243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14558 w 7754816"/>
                <a:gd name="connsiteY1" fmla="*/ 2225710 h 4208267"/>
                <a:gd name="connsiteX2" fmla="*/ 3823199 w 7754816"/>
                <a:gd name="connsiteY2" fmla="*/ 2698193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54816" h="4208267">
                  <a:moveTo>
                    <a:pt x="0" y="0"/>
                  </a:moveTo>
                  <a:cubicBezTo>
                    <a:pt x="218342" y="948104"/>
                    <a:pt x="677358" y="1776011"/>
                    <a:pt x="1314558" y="2225710"/>
                  </a:cubicBezTo>
                  <a:cubicBezTo>
                    <a:pt x="1951758" y="2675409"/>
                    <a:pt x="3073523" y="2701682"/>
                    <a:pt x="3823199" y="2698193"/>
                  </a:cubicBezTo>
                  <a:cubicBezTo>
                    <a:pt x="4572875" y="2694704"/>
                    <a:pt x="5321243" y="3501607"/>
                    <a:pt x="5732254" y="3511062"/>
                  </a:cubicBezTo>
                  <a:cubicBezTo>
                    <a:pt x="6143265" y="3520517"/>
                    <a:pt x="6133882" y="2941515"/>
                    <a:pt x="6289268" y="2754923"/>
                  </a:cubicBezTo>
                  <a:cubicBezTo>
                    <a:pt x="6444654" y="2568331"/>
                    <a:pt x="6452551" y="2185377"/>
                    <a:pt x="6664570" y="2391508"/>
                  </a:cubicBezTo>
                  <a:cubicBezTo>
                    <a:pt x="6876589" y="2597639"/>
                    <a:pt x="7379677" y="3698631"/>
                    <a:pt x="7561385" y="3991708"/>
                  </a:cubicBezTo>
                  <a:cubicBezTo>
                    <a:pt x="7743093" y="4284785"/>
                    <a:pt x="7748954" y="4217377"/>
                    <a:pt x="7754816" y="4149970"/>
                  </a:cubicBezTo>
                </a:path>
              </a:pathLst>
            </a:custGeom>
            <a:noFill/>
            <a:ln w="635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26" name="橢圓 25">
            <a:extLst>
              <a:ext uri="{FF2B5EF4-FFF2-40B4-BE49-F238E27FC236}">
                <a16:creationId xmlns:a16="http://schemas.microsoft.com/office/drawing/2014/main" id="{C16903E8-149E-A2B2-866D-E7BE34E755E3}"/>
              </a:ext>
            </a:extLst>
          </p:cNvPr>
          <p:cNvSpPr/>
          <p:nvPr/>
        </p:nvSpPr>
        <p:spPr>
          <a:xfrm>
            <a:off x="7293073" y="5639064"/>
            <a:ext cx="191799" cy="19179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98BF241E-D41F-F0CD-1125-E747B8A55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955" y="4774888"/>
            <a:ext cx="891189" cy="89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文字方塊 29">
            <a:extLst>
              <a:ext uri="{FF2B5EF4-FFF2-40B4-BE49-F238E27FC236}">
                <a16:creationId xmlns:a16="http://schemas.microsoft.com/office/drawing/2014/main" id="{8D8D1577-9015-0098-EE57-E356A5241F27}"/>
              </a:ext>
            </a:extLst>
          </p:cNvPr>
          <p:cNvSpPr txBox="1"/>
          <p:nvPr/>
        </p:nvSpPr>
        <p:spPr>
          <a:xfrm>
            <a:off x="7505740" y="3396151"/>
            <a:ext cx="21329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Local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Minimum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35" name="直線單箭頭接點 34">
            <a:extLst>
              <a:ext uri="{FF2B5EF4-FFF2-40B4-BE49-F238E27FC236}">
                <a16:creationId xmlns:a16="http://schemas.microsoft.com/office/drawing/2014/main" id="{C88BE1CF-6D5A-D0D3-2E73-B601B2B86C20}"/>
              </a:ext>
            </a:extLst>
          </p:cNvPr>
          <p:cNvCxnSpPr/>
          <p:nvPr/>
        </p:nvCxnSpPr>
        <p:spPr>
          <a:xfrm flipH="1">
            <a:off x="7783965" y="4230829"/>
            <a:ext cx="359612" cy="455567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橢圓 38">
            <a:extLst>
              <a:ext uri="{FF2B5EF4-FFF2-40B4-BE49-F238E27FC236}">
                <a16:creationId xmlns:a16="http://schemas.microsoft.com/office/drawing/2014/main" id="{4AA3D277-43CA-ECC5-F030-32DEFBF1F826}"/>
              </a:ext>
            </a:extLst>
          </p:cNvPr>
          <p:cNvSpPr/>
          <p:nvPr/>
        </p:nvSpPr>
        <p:spPr>
          <a:xfrm>
            <a:off x="5255765" y="5613674"/>
            <a:ext cx="191799" cy="19179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4C0C8689-3544-B90F-43F5-0BD23B9A8890}"/>
              </a:ext>
            </a:extLst>
          </p:cNvPr>
          <p:cNvSpPr txBox="1"/>
          <p:nvPr/>
        </p:nvSpPr>
        <p:spPr>
          <a:xfrm>
            <a:off x="5497207" y="2705638"/>
            <a:ext cx="2132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Saddle Point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42" name="直線單箭頭接點 41">
            <a:extLst>
              <a:ext uri="{FF2B5EF4-FFF2-40B4-BE49-F238E27FC236}">
                <a16:creationId xmlns:a16="http://schemas.microsoft.com/office/drawing/2014/main" id="{3A5665BB-02E4-764D-2E45-8CE50DBC62F4}"/>
              </a:ext>
            </a:extLst>
          </p:cNvPr>
          <p:cNvCxnSpPr/>
          <p:nvPr/>
        </p:nvCxnSpPr>
        <p:spPr>
          <a:xfrm flipH="1">
            <a:off x="5762254" y="3146850"/>
            <a:ext cx="359612" cy="455567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單箭頭接點 42">
            <a:extLst>
              <a:ext uri="{FF2B5EF4-FFF2-40B4-BE49-F238E27FC236}">
                <a16:creationId xmlns:a16="http://schemas.microsoft.com/office/drawing/2014/main" id="{D163C6C2-42A8-A96B-B37D-96FB5D77A36B}"/>
              </a:ext>
            </a:extLst>
          </p:cNvPr>
          <p:cNvCxnSpPr/>
          <p:nvPr/>
        </p:nvCxnSpPr>
        <p:spPr>
          <a:xfrm flipH="1">
            <a:off x="3793947" y="2936470"/>
            <a:ext cx="359612" cy="455567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橢圓 43">
            <a:extLst>
              <a:ext uri="{FF2B5EF4-FFF2-40B4-BE49-F238E27FC236}">
                <a16:creationId xmlns:a16="http://schemas.microsoft.com/office/drawing/2014/main" id="{8D10BCEC-4C91-2B1B-767D-0D7B0D8E85BA}"/>
              </a:ext>
            </a:extLst>
          </p:cNvPr>
          <p:cNvSpPr/>
          <p:nvPr/>
        </p:nvSpPr>
        <p:spPr>
          <a:xfrm>
            <a:off x="3302333" y="5570177"/>
            <a:ext cx="191799" cy="19179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45" name="直線接點 44">
            <a:extLst>
              <a:ext uri="{FF2B5EF4-FFF2-40B4-BE49-F238E27FC236}">
                <a16:creationId xmlns:a16="http://schemas.microsoft.com/office/drawing/2014/main" id="{F5B01AB3-3240-7B9F-BAC3-C067CF42D1C9}"/>
              </a:ext>
            </a:extLst>
          </p:cNvPr>
          <p:cNvCxnSpPr>
            <a:cxnSpLocks/>
          </p:cNvCxnSpPr>
          <p:nvPr/>
        </p:nvCxnSpPr>
        <p:spPr>
          <a:xfrm>
            <a:off x="3416658" y="4539663"/>
            <a:ext cx="0" cy="961385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接點 45">
            <a:extLst>
              <a:ext uri="{FF2B5EF4-FFF2-40B4-BE49-F238E27FC236}">
                <a16:creationId xmlns:a16="http://schemas.microsoft.com/office/drawing/2014/main" id="{0ECFC097-2942-C4B8-973C-243416C2F4B4}"/>
              </a:ext>
            </a:extLst>
          </p:cNvPr>
          <p:cNvCxnSpPr>
            <a:cxnSpLocks/>
          </p:cNvCxnSpPr>
          <p:nvPr/>
        </p:nvCxnSpPr>
        <p:spPr>
          <a:xfrm>
            <a:off x="4642169" y="4514517"/>
            <a:ext cx="1497437" cy="12877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接點 47">
            <a:extLst>
              <a:ext uri="{FF2B5EF4-FFF2-40B4-BE49-F238E27FC236}">
                <a16:creationId xmlns:a16="http://schemas.microsoft.com/office/drawing/2014/main" id="{E6D5FFA6-3FC7-4C16-69CF-7DE4200118FF}"/>
              </a:ext>
            </a:extLst>
          </p:cNvPr>
          <p:cNvCxnSpPr>
            <a:cxnSpLocks/>
          </p:cNvCxnSpPr>
          <p:nvPr/>
        </p:nvCxnSpPr>
        <p:spPr>
          <a:xfrm>
            <a:off x="5399027" y="4652289"/>
            <a:ext cx="0" cy="961385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873D1A8C-CD86-97DB-3105-EDCE0B8AFB1D}"/>
              </a:ext>
            </a:extLst>
          </p:cNvPr>
          <p:cNvCxnSpPr>
            <a:cxnSpLocks/>
          </p:cNvCxnSpPr>
          <p:nvPr/>
        </p:nvCxnSpPr>
        <p:spPr>
          <a:xfrm>
            <a:off x="6605607" y="5580811"/>
            <a:ext cx="1497437" cy="12877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id="{8D030BB5-5245-8D60-E8CA-8E6A837E66D6}"/>
              </a:ext>
            </a:extLst>
          </p:cNvPr>
          <p:cNvCxnSpPr>
            <a:cxnSpLocks/>
          </p:cNvCxnSpPr>
          <p:nvPr/>
        </p:nvCxnSpPr>
        <p:spPr>
          <a:xfrm>
            <a:off x="2650689" y="4322932"/>
            <a:ext cx="1443298" cy="312477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字方塊 54">
            <a:extLst>
              <a:ext uri="{FF2B5EF4-FFF2-40B4-BE49-F238E27FC236}">
                <a16:creationId xmlns:a16="http://schemas.microsoft.com/office/drawing/2014/main" id="{133B5141-2EE0-5BBD-CA24-AFE70FE652CC}"/>
              </a:ext>
            </a:extLst>
          </p:cNvPr>
          <p:cNvSpPr txBox="1"/>
          <p:nvPr/>
        </p:nvSpPr>
        <p:spPr>
          <a:xfrm>
            <a:off x="2977396" y="2478436"/>
            <a:ext cx="2132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Small Gradient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99D6356-BA70-5FAE-B3F9-11C1D186B9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1006" y="3009230"/>
            <a:ext cx="432742" cy="1435131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60186F59-5622-36A0-B51A-CA8DF55C0B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8305" y="3060035"/>
            <a:ext cx="432742" cy="1435131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933D8643-F0CA-A781-E819-7A6392364F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5215" y="4128659"/>
            <a:ext cx="432742" cy="1435131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17E00FF7-B1B2-0B0F-BC62-B988B301BA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8698" y="1690690"/>
            <a:ext cx="432742" cy="1435131"/>
          </a:xfrm>
          <a:prstGeom prst="rect">
            <a:avLst/>
          </a:prstGeom>
        </p:spPr>
      </p:pic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DB61217D-1C6D-8527-3FDA-FF55B48EC811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3653748" y="3726796"/>
            <a:ext cx="68517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FF529FA1-950E-2204-AA46-89D1D4068657}"/>
              </a:ext>
            </a:extLst>
          </p:cNvPr>
          <p:cNvCxnSpPr>
            <a:cxnSpLocks/>
          </p:cNvCxnSpPr>
          <p:nvPr/>
        </p:nvCxnSpPr>
        <p:spPr>
          <a:xfrm>
            <a:off x="5621047" y="3915054"/>
            <a:ext cx="68517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50BC5E35-0D15-2985-C18C-7FA42DE99CA0}"/>
              </a:ext>
            </a:extLst>
          </p:cNvPr>
          <p:cNvCxnSpPr>
            <a:cxnSpLocks/>
          </p:cNvCxnSpPr>
          <p:nvPr/>
        </p:nvCxnSpPr>
        <p:spPr>
          <a:xfrm>
            <a:off x="7587957" y="4774888"/>
            <a:ext cx="68517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圖片 20">
            <a:extLst>
              <a:ext uri="{FF2B5EF4-FFF2-40B4-BE49-F238E27FC236}">
                <a16:creationId xmlns:a16="http://schemas.microsoft.com/office/drawing/2014/main" id="{6CCA319D-368D-CB34-D4E3-CAFD369304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2677" y="4057322"/>
            <a:ext cx="432742" cy="1435131"/>
          </a:xfrm>
          <a:prstGeom prst="rect">
            <a:avLst/>
          </a:prstGeom>
        </p:spPr>
      </p:pic>
      <p:sp>
        <p:nvSpPr>
          <p:cNvPr id="23" name="文字方塊 22">
            <a:extLst>
              <a:ext uri="{FF2B5EF4-FFF2-40B4-BE49-F238E27FC236}">
                <a16:creationId xmlns:a16="http://schemas.microsoft.com/office/drawing/2014/main" id="{923003DA-9699-AB1D-E93B-7F53F6CC208C}"/>
              </a:ext>
            </a:extLst>
          </p:cNvPr>
          <p:cNvSpPr txBox="1"/>
          <p:nvPr/>
        </p:nvSpPr>
        <p:spPr>
          <a:xfrm>
            <a:off x="4535028" y="1940185"/>
            <a:ext cx="990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因為有動量，所以移動中的物體不會輕易停下來。</a:t>
            </a:r>
          </a:p>
        </p:txBody>
      </p:sp>
    </p:spTree>
    <p:extLst>
      <p:ext uri="{BB962C8B-B14F-4D97-AF65-F5344CB8AC3E}">
        <p14:creationId xmlns:p14="http://schemas.microsoft.com/office/powerpoint/2010/main" val="427805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0" grpId="0"/>
      <p:bldP spid="39" grpId="0" animBg="1"/>
      <p:bldP spid="40" grpId="0"/>
      <p:bldP spid="44" grpId="0" animBg="1"/>
      <p:bldP spid="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0D508D-4327-6819-B181-1A54BD6E1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圓角 6">
            <a:extLst>
              <a:ext uri="{FF2B5EF4-FFF2-40B4-BE49-F238E27FC236}">
                <a16:creationId xmlns:a16="http://schemas.microsoft.com/office/drawing/2014/main" id="{75CDA56D-50E6-FEF9-8D6A-20315415B12F}"/>
              </a:ext>
            </a:extLst>
          </p:cNvPr>
          <p:cNvSpPr/>
          <p:nvPr/>
        </p:nvSpPr>
        <p:spPr>
          <a:xfrm>
            <a:off x="838200" y="447579"/>
            <a:ext cx="3096491" cy="136420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步驟一：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我要什麼</a:t>
            </a: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C0B6F6CB-B787-C3C7-B51C-B1B97B3965DE}"/>
              </a:ext>
            </a:extLst>
          </p:cNvPr>
          <p:cNvSpPr/>
          <p:nvPr/>
        </p:nvSpPr>
        <p:spPr>
          <a:xfrm>
            <a:off x="4641273" y="447577"/>
            <a:ext cx="3096491" cy="136420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步驟二：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我有哪些選擇</a:t>
            </a: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6DE56F9E-ABF7-640E-2BE3-80183E3928A6}"/>
              </a:ext>
            </a:extLst>
          </p:cNvPr>
          <p:cNvSpPr/>
          <p:nvPr/>
        </p:nvSpPr>
        <p:spPr>
          <a:xfrm>
            <a:off x="8444347" y="447579"/>
            <a:ext cx="3096491" cy="132556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步驟三：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選一個最好的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358FCF96-D6B4-ED89-210D-CF99000AEF77}"/>
              </a:ext>
            </a:extLst>
          </p:cNvPr>
          <p:cNvSpPr txBox="1"/>
          <p:nvPr/>
        </p:nvSpPr>
        <p:spPr>
          <a:xfrm>
            <a:off x="3867863" y="885958"/>
            <a:ext cx="840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+</a:t>
            </a:r>
            <a:endParaRPr kumimoji="0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8C291F43-C77C-D3A4-24BB-8E7932B539A2}"/>
              </a:ext>
            </a:extLst>
          </p:cNvPr>
          <p:cNvSpPr/>
          <p:nvPr/>
        </p:nvSpPr>
        <p:spPr>
          <a:xfrm>
            <a:off x="838200" y="4846265"/>
            <a:ext cx="3096491" cy="132556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測試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(Testing)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AF9186A4-89D7-4EC8-74F9-15E32A3889C5}"/>
              </a:ext>
            </a:extLst>
          </p:cNvPr>
          <p:cNvCxnSpPr>
            <a:cxnSpLocks/>
          </p:cNvCxnSpPr>
          <p:nvPr/>
        </p:nvCxnSpPr>
        <p:spPr>
          <a:xfrm flipH="1">
            <a:off x="4106985" y="5509046"/>
            <a:ext cx="4265646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線單箭頭接點 2">
            <a:extLst>
              <a:ext uri="{FF2B5EF4-FFF2-40B4-BE49-F238E27FC236}">
                <a16:creationId xmlns:a16="http://schemas.microsoft.com/office/drawing/2014/main" id="{7BED38AF-BC9E-2749-E6C1-58A5E2228002}"/>
              </a:ext>
            </a:extLst>
          </p:cNvPr>
          <p:cNvCxnSpPr>
            <a:cxnSpLocks/>
          </p:cNvCxnSpPr>
          <p:nvPr/>
        </p:nvCxnSpPr>
        <p:spPr>
          <a:xfrm>
            <a:off x="9992591" y="1811784"/>
            <a:ext cx="0" cy="2895106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C89345A6-B0B8-8CD3-55C2-5153DB9DC7D2}"/>
              </a:ext>
            </a:extLst>
          </p:cNvPr>
          <p:cNvSpPr/>
          <p:nvPr/>
        </p:nvSpPr>
        <p:spPr>
          <a:xfrm>
            <a:off x="8444347" y="4846265"/>
            <a:ext cx="3096491" cy="132556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驗證 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(Validation)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9FD89B13-8FD1-2983-4344-9F0C31EA126C}"/>
              </a:ext>
            </a:extLst>
          </p:cNvPr>
          <p:cNvCxnSpPr/>
          <p:nvPr/>
        </p:nvCxnSpPr>
        <p:spPr>
          <a:xfrm>
            <a:off x="7816820" y="1135195"/>
            <a:ext cx="555811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74D48607-3AF0-C531-4D5E-614AFC518094}"/>
              </a:ext>
            </a:extLst>
          </p:cNvPr>
          <p:cNvCxnSpPr>
            <a:cxnSpLocks/>
          </p:cNvCxnSpPr>
          <p:nvPr/>
        </p:nvCxnSpPr>
        <p:spPr>
          <a:xfrm flipV="1">
            <a:off x="6314344" y="3259337"/>
            <a:ext cx="0" cy="2249709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5E8E85A3-0EF8-05DA-868C-DFEF7F509151}"/>
              </a:ext>
            </a:extLst>
          </p:cNvPr>
          <p:cNvCxnSpPr>
            <a:cxnSpLocks/>
          </p:cNvCxnSpPr>
          <p:nvPr/>
        </p:nvCxnSpPr>
        <p:spPr>
          <a:xfrm flipH="1">
            <a:off x="2335390" y="3304310"/>
            <a:ext cx="3978954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8E49F129-DF54-417D-4305-83FD6CB0AE03}"/>
              </a:ext>
            </a:extLst>
          </p:cNvPr>
          <p:cNvCxnSpPr>
            <a:cxnSpLocks/>
          </p:cNvCxnSpPr>
          <p:nvPr/>
        </p:nvCxnSpPr>
        <p:spPr>
          <a:xfrm flipV="1">
            <a:off x="2335390" y="1903962"/>
            <a:ext cx="0" cy="1355375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33675D17-77B0-0626-4AA8-F79DC69035F5}"/>
              </a:ext>
            </a:extLst>
          </p:cNvPr>
          <p:cNvSpPr txBox="1"/>
          <p:nvPr/>
        </p:nvSpPr>
        <p:spPr>
          <a:xfrm>
            <a:off x="6733724" y="5630140"/>
            <a:ext cx="1496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結果如何？</a:t>
            </a: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816EEB47-056C-18B1-6333-30830EF41CDF}"/>
              </a:ext>
            </a:extLst>
          </p:cNvPr>
          <p:cNvSpPr txBox="1"/>
          <p:nvPr/>
        </p:nvSpPr>
        <p:spPr>
          <a:xfrm>
            <a:off x="4609966" y="5596237"/>
            <a:ext cx="1496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好</a:t>
            </a: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5958E7BC-B5B4-22E6-DED0-FD74B804B58E}"/>
              </a:ext>
            </a:extLst>
          </p:cNvPr>
          <p:cNvSpPr txBox="1"/>
          <p:nvPr/>
        </p:nvSpPr>
        <p:spPr>
          <a:xfrm>
            <a:off x="4568402" y="3370346"/>
            <a:ext cx="1496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壞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74D4847C-17B4-8E56-417A-A8B51467EC87}"/>
              </a:ext>
            </a:extLst>
          </p:cNvPr>
          <p:cNvSpPr txBox="1"/>
          <p:nvPr/>
        </p:nvSpPr>
        <p:spPr>
          <a:xfrm>
            <a:off x="4071907" y="1898236"/>
            <a:ext cx="4184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深度學習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類神經網路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549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4" grpId="0"/>
      <p:bldP spid="12" grpId="0" animBg="1"/>
      <p:bldP spid="11" grpId="0" animBg="1"/>
      <p:bldP spid="34" grpId="0"/>
      <p:bldP spid="35" grpId="0"/>
      <p:bldP spid="36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6C9C0E-7557-46E9-217F-0501C1F2B9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0234BBDC-1138-4698-FEF5-BDB8FDE5C3A4}"/>
                  </a:ext>
                </a:extLst>
              </p:cNvPr>
              <p:cNvSpPr txBox="1"/>
              <p:nvPr/>
            </p:nvSpPr>
            <p:spPr>
              <a:xfrm>
                <a:off x="431800" y="278873"/>
                <a:ext cx="7021273" cy="878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defTabSz="457200">
                  <a:buFont typeface="Wingdings" panose="05000000000000000000" pitchFamily="2" charset="2"/>
                  <a:buChar char="Ø"/>
                </a:pPr>
                <a:r>
                  <a:rPr lang="en-US" altLang="zh-TW" sz="240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Compute gradient</a:t>
                </a:r>
                <a:r>
                  <a:rPr lang="zh-TW" altLang="en-US" sz="240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altLang="zh-TW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TW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en-US" altLang="zh-TW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p>
                            <m:r>
                              <a:rPr lang="en-US" altLang="zh-TW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e>
                    </m:d>
                  </m:oMath>
                </a14:m>
                <a:endParaRPr lang="zh-TW" altLang="en-US" sz="24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  <a:p>
                <a:pPr marL="457200" indent="-457200" defTabSz="457200">
                  <a:buFont typeface="Wingdings" panose="05000000000000000000" pitchFamily="2" charset="2"/>
                  <a:buChar char="Ø"/>
                </a:pPr>
                <a:endParaRPr lang="zh-TW" altLang="en-US" sz="24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0234BBDC-1138-4698-FEF5-BDB8FDE5C3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" y="278873"/>
                <a:ext cx="7021273" cy="878510"/>
              </a:xfrm>
              <a:prstGeom prst="rect">
                <a:avLst/>
              </a:prstGeom>
              <a:blipFill>
                <a:blip r:embed="rId2"/>
                <a:stretch>
                  <a:fillRect l="-1215" t="-208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2C77C63C-F262-C4AF-E9E5-F712E7336709}"/>
                  </a:ext>
                </a:extLst>
              </p:cNvPr>
              <p:cNvSpPr txBox="1"/>
              <p:nvPr/>
            </p:nvSpPr>
            <p:spPr>
              <a:xfrm>
                <a:off x="431799" y="1880797"/>
                <a:ext cx="702127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defTabSz="457200">
                  <a:buFont typeface="Wingdings" panose="05000000000000000000" pitchFamily="2" charset="2"/>
                  <a:buChar char="Ø"/>
                </a:pPr>
                <a:r>
                  <a:rPr lang="en-US" altLang="zh-TW" sz="240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Compute gradient</a:t>
                </a:r>
                <a:r>
                  <a:rPr lang="zh-TW" altLang="en-US" sz="240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altLang="zh-TW" sz="2400" b="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altLang="zh-TW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en-US" altLang="zh-TW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p>
                            <m:r>
                              <a:rPr lang="en-US" altLang="zh-TW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</m:oMath>
                </a14:m>
                <a:endParaRPr lang="zh-TW" altLang="en-US" sz="24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  <a:p>
                <a:pPr marL="457200" indent="-457200" defTabSz="457200">
                  <a:buFont typeface="Wingdings" panose="05000000000000000000" pitchFamily="2" charset="2"/>
                  <a:buChar char="Ø"/>
                </a:pPr>
                <a:endParaRPr lang="zh-TW" altLang="en-US" sz="24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2C77C63C-F262-C4AF-E9E5-F712E7336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99" y="1880797"/>
                <a:ext cx="7021273" cy="830997"/>
              </a:xfrm>
              <a:prstGeom prst="rect">
                <a:avLst/>
              </a:prstGeom>
              <a:blipFill>
                <a:blip r:embed="rId3"/>
                <a:stretch>
                  <a:fillRect l="-1215" t="-58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DBA4660A-D164-D4D8-3049-EFA607FEAA74}"/>
                  </a:ext>
                </a:extLst>
              </p:cNvPr>
              <p:cNvSpPr txBox="1"/>
              <p:nvPr/>
            </p:nvSpPr>
            <p:spPr>
              <a:xfrm>
                <a:off x="431799" y="3516442"/>
                <a:ext cx="702127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defTabSz="457200">
                  <a:buFont typeface="Wingdings" panose="05000000000000000000" pitchFamily="2" charset="2"/>
                  <a:buChar char="Ø"/>
                </a:pPr>
                <a:r>
                  <a:rPr lang="en-US" altLang="zh-TW" sz="240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Compute gradient</a:t>
                </a:r>
                <a14:m>
                  <m:oMath xmlns:m="http://schemas.openxmlformats.org/officeDocument/2006/math">
                    <m:r>
                      <a:rPr lang="zh-TW" altLang="en-US" sz="2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TW" sz="24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altLang="zh-TW" sz="24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en-US" altLang="zh-TW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p>
                            <m:r>
                              <a:rPr lang="en-US" altLang="zh-TW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zh-TW" altLang="en-US" sz="24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  <a:p>
                <a:pPr marL="457200" indent="-457200" defTabSz="457200">
                  <a:buFont typeface="Wingdings" panose="05000000000000000000" pitchFamily="2" charset="2"/>
                  <a:buChar char="Ø"/>
                </a:pPr>
                <a:endParaRPr lang="zh-TW" altLang="en-US" sz="24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DBA4660A-D164-D4D8-3049-EFA607FEA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99" y="3516442"/>
                <a:ext cx="7021273" cy="830997"/>
              </a:xfrm>
              <a:prstGeom prst="rect">
                <a:avLst/>
              </a:prstGeom>
              <a:blipFill>
                <a:blip r:embed="rId4"/>
                <a:stretch>
                  <a:fillRect l="-1215" t="-58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F6AED3A6-5EAB-2448-2462-4511C33D913E}"/>
                  </a:ext>
                </a:extLst>
              </p:cNvPr>
              <p:cNvSpPr txBox="1"/>
              <p:nvPr/>
            </p:nvSpPr>
            <p:spPr>
              <a:xfrm>
                <a:off x="9433397" y="1033868"/>
                <a:ext cx="2095894" cy="3916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altLang="zh-TW" sz="24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altLang="zh-TW" sz="24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zh-TW" alt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sSubSup>
                        <m:sSubSupPr>
                          <m:ctrlPr>
                            <a:rPr lang="en-US" altLang="zh-TW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zh-TW" altLang="en-US" sz="24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F6AED3A6-5EAB-2448-2462-4511C33D91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3397" y="1033868"/>
                <a:ext cx="2095894" cy="3916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字方塊 15">
            <a:extLst>
              <a:ext uri="{FF2B5EF4-FFF2-40B4-BE49-F238E27FC236}">
                <a16:creationId xmlns:a16="http://schemas.microsoft.com/office/drawing/2014/main" id="{CAA09E35-2C74-F654-ABE5-8E80735D9CDE}"/>
              </a:ext>
            </a:extLst>
          </p:cNvPr>
          <p:cNvSpPr txBox="1"/>
          <p:nvPr/>
        </p:nvSpPr>
        <p:spPr>
          <a:xfrm>
            <a:off x="6592653" y="172635"/>
            <a:ext cx="2840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TW" sz="3200" b="1" u="sng" dirty="0">
                <a:ea typeface="微軟正黑體" panose="020B0604030504040204" pitchFamily="34" charset="-120"/>
              </a:rPr>
              <a:t>Momentum</a:t>
            </a:r>
            <a:endParaRPr lang="zh-TW" altLang="en-US" sz="3200" b="1" u="sng" dirty="0">
              <a:solidFill>
                <a:prstClr val="black"/>
              </a:solidFill>
              <a:ea typeface="新細明體" panose="02020500000000000000" pitchFamily="18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E48C2391-3EA7-246A-34B5-EF6F62A0EA62}"/>
                  </a:ext>
                </a:extLst>
              </p:cNvPr>
              <p:cNvSpPr txBox="1"/>
              <p:nvPr/>
            </p:nvSpPr>
            <p:spPr>
              <a:xfrm>
                <a:off x="1704410" y="966589"/>
                <a:ext cx="29821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For each dimension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TW" sz="2400" dirty="0"/>
                  <a:t>: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E48C2391-3EA7-246A-34B5-EF6F62A0EA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410" y="966589"/>
                <a:ext cx="2982116" cy="461665"/>
              </a:xfrm>
              <a:prstGeom prst="rect">
                <a:avLst/>
              </a:prstGeom>
              <a:blipFill>
                <a:blip r:embed="rId6"/>
                <a:stretch>
                  <a:fillRect l="-3272"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1847B8DE-3D63-EF23-B593-5D52A022CE5B}"/>
                  </a:ext>
                </a:extLst>
              </p:cNvPr>
              <p:cNvSpPr txBox="1"/>
              <p:nvPr/>
            </p:nvSpPr>
            <p:spPr>
              <a:xfrm>
                <a:off x="4992795" y="4221608"/>
                <a:ext cx="2606803" cy="3916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TW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TW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TW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TW" sz="24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TW" alt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1847B8DE-3D63-EF23-B593-5D52A022CE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2795" y="4221608"/>
                <a:ext cx="2606803" cy="3916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9B68FA07-5719-C9E2-2FEE-E19520FEB9C9}"/>
                  </a:ext>
                </a:extLst>
              </p:cNvPr>
              <p:cNvSpPr txBox="1"/>
              <p:nvPr/>
            </p:nvSpPr>
            <p:spPr>
              <a:xfrm>
                <a:off x="431799" y="5199033"/>
                <a:ext cx="702127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defTabSz="457200">
                  <a:buFont typeface="Wingdings" panose="05000000000000000000" pitchFamily="2" charset="2"/>
                  <a:buChar char="Ø"/>
                </a:pPr>
                <a:r>
                  <a:rPr lang="en-US" altLang="zh-TW" sz="240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Compute gradient</a:t>
                </a:r>
                <a14:m>
                  <m:oMath xmlns:m="http://schemas.openxmlformats.org/officeDocument/2006/math">
                    <m:r>
                      <a:rPr lang="zh-TW" altLang="en-US" sz="2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TW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altLang="zh-TW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altLang="zh-TW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en-US" altLang="zh-TW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</m:oMath>
                </a14:m>
                <a:endParaRPr lang="zh-TW" altLang="en-US" sz="24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  <a:p>
                <a:pPr marL="457200" indent="-457200" defTabSz="457200">
                  <a:buFont typeface="Wingdings" panose="05000000000000000000" pitchFamily="2" charset="2"/>
                  <a:buChar char="Ø"/>
                </a:pPr>
                <a:endParaRPr lang="zh-TW" altLang="en-US" sz="24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9B68FA07-5719-C9E2-2FEE-E19520FEB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99" y="5199033"/>
                <a:ext cx="7021273" cy="830997"/>
              </a:xfrm>
              <a:prstGeom prst="rect">
                <a:avLst/>
              </a:prstGeom>
              <a:blipFill>
                <a:blip r:embed="rId8"/>
                <a:stretch>
                  <a:fillRect l="-1215" t="-58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DC9889F0-EAC3-C8D3-0BB9-CFDF6F709D20}"/>
                  </a:ext>
                </a:extLst>
              </p:cNvPr>
              <p:cNvSpPr txBox="1"/>
              <p:nvPr/>
            </p:nvSpPr>
            <p:spPr>
              <a:xfrm>
                <a:off x="4933735" y="5890185"/>
                <a:ext cx="3871252" cy="3916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altLang="zh-TW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TW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TW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TW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…+</m:t>
                      </m:r>
                      <m:sSubSup>
                        <m:sSubSupPr>
                          <m:ctrlP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lang="zh-TW" alt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DC9889F0-EAC3-C8D3-0BB9-CFDF6F709D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3735" y="5890185"/>
                <a:ext cx="3871252" cy="39164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92742F99-343A-3126-9EA9-6FAAFE9ADEC9}"/>
                  </a:ext>
                </a:extLst>
              </p:cNvPr>
              <p:cNvSpPr txBox="1"/>
              <p:nvPr/>
            </p:nvSpPr>
            <p:spPr>
              <a:xfrm>
                <a:off x="4992795" y="2596606"/>
                <a:ext cx="1898725" cy="3916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altLang="zh-TW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TW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zh-TW" alt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92742F99-343A-3126-9EA9-6FAAFE9AD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2795" y="2596606"/>
                <a:ext cx="1898725" cy="39164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2472121B-0ED2-0037-EE2C-AE68D2F73AC0}"/>
                  </a:ext>
                </a:extLst>
              </p:cNvPr>
              <p:cNvSpPr txBox="1"/>
              <p:nvPr/>
            </p:nvSpPr>
            <p:spPr>
              <a:xfrm>
                <a:off x="1771240" y="2561597"/>
                <a:ext cx="39235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For each dimension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TW" sz="2400" dirty="0"/>
                  <a:t>: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2472121B-0ED2-0037-EE2C-AE68D2F73A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240" y="2561597"/>
                <a:ext cx="3923581" cy="461665"/>
              </a:xfrm>
              <a:prstGeom prst="rect">
                <a:avLst/>
              </a:prstGeom>
              <a:blipFill>
                <a:blip r:embed="rId11"/>
                <a:stretch>
                  <a:fillRect l="-2488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678A5E7B-9398-05FC-D147-DFDB5683E8DB}"/>
                  </a:ext>
                </a:extLst>
              </p:cNvPr>
              <p:cNvSpPr txBox="1"/>
              <p:nvPr/>
            </p:nvSpPr>
            <p:spPr>
              <a:xfrm>
                <a:off x="1710656" y="4146018"/>
                <a:ext cx="39235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For each dimension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TW" sz="2400" dirty="0"/>
                  <a:t>: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678A5E7B-9398-05FC-D147-DFDB5683E8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0656" y="4146018"/>
                <a:ext cx="3923581" cy="461665"/>
              </a:xfrm>
              <a:prstGeom prst="rect">
                <a:avLst/>
              </a:prstGeom>
              <a:blipFill>
                <a:blip r:embed="rId12"/>
                <a:stretch>
                  <a:fillRect l="-2488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8ECEE30B-AEFD-DD3A-23EB-5A350D975751}"/>
                  </a:ext>
                </a:extLst>
              </p:cNvPr>
              <p:cNvSpPr txBox="1"/>
              <p:nvPr/>
            </p:nvSpPr>
            <p:spPr>
              <a:xfrm>
                <a:off x="1676368" y="5819012"/>
                <a:ext cx="39235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For each dimension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TW" sz="2400" dirty="0"/>
                  <a:t>: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8ECEE30B-AEFD-DD3A-23EB-5A350D9757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368" y="5819012"/>
                <a:ext cx="3923581" cy="461665"/>
              </a:xfrm>
              <a:prstGeom prst="rect">
                <a:avLst/>
              </a:prstGeom>
              <a:blipFill>
                <a:blip r:embed="rId13"/>
                <a:stretch>
                  <a:fillRect l="-2484"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文字方塊 29">
            <a:extLst>
              <a:ext uri="{FF2B5EF4-FFF2-40B4-BE49-F238E27FC236}">
                <a16:creationId xmlns:a16="http://schemas.microsoft.com/office/drawing/2014/main" id="{397A1924-FC3D-CD3A-1F26-F388ABE37867}"/>
              </a:ext>
            </a:extLst>
          </p:cNvPr>
          <p:cNvSpPr txBox="1"/>
          <p:nvPr/>
        </p:nvSpPr>
        <p:spPr>
          <a:xfrm rot="5400000">
            <a:off x="297871" y="4660839"/>
            <a:ext cx="843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……</a:t>
            </a:r>
            <a:endParaRPr lang="zh-TW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C613A759-962A-6C6B-3CEC-0DC3F6609176}"/>
                  </a:ext>
                </a:extLst>
              </p:cNvPr>
              <p:cNvSpPr txBox="1"/>
              <p:nvPr/>
            </p:nvSpPr>
            <p:spPr>
              <a:xfrm>
                <a:off x="4947270" y="992016"/>
                <a:ext cx="1210460" cy="3916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altLang="zh-TW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TW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TW" sz="24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4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zh-TW" altLang="en-US" sz="24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C613A759-962A-6C6B-3CEC-0DC3F66091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7270" y="992016"/>
                <a:ext cx="1210460" cy="39164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54783CE8-E447-4F89-B8CF-55DB2F1FB1E6}"/>
                  </a:ext>
                </a:extLst>
              </p:cNvPr>
              <p:cNvSpPr txBox="1"/>
              <p:nvPr/>
            </p:nvSpPr>
            <p:spPr>
              <a:xfrm>
                <a:off x="9433397" y="2605179"/>
                <a:ext cx="2089290" cy="3893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TW" sz="24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altLang="zh-TW" sz="24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zh-TW" alt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sSubSup>
                        <m:sSubSupPr>
                          <m:ctrlPr>
                            <a:rPr lang="en-US" altLang="zh-TW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zh-TW" altLang="en-US" sz="24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54783CE8-E447-4F89-B8CF-55DB2F1FB1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3397" y="2605179"/>
                <a:ext cx="2089290" cy="38933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9E833A33-4B76-D23F-23F1-4DFCF4AE06E8}"/>
                  </a:ext>
                </a:extLst>
              </p:cNvPr>
              <p:cNvSpPr txBox="1"/>
              <p:nvPr/>
            </p:nvSpPr>
            <p:spPr>
              <a:xfrm>
                <a:off x="9467347" y="4263460"/>
                <a:ext cx="2102499" cy="3911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US" altLang="zh-TW" sz="24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TW" sz="24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zh-TW" alt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sSubSup>
                        <m:sSubSupPr>
                          <m:ctrlPr>
                            <a:rPr lang="en-US" altLang="zh-TW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TW" altLang="en-US" sz="24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9E833A33-4B76-D23F-23F1-4DFCF4AE06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7347" y="4263460"/>
                <a:ext cx="2102499" cy="39119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1006DBCD-0779-2894-EB45-6336764E8E5C}"/>
                  </a:ext>
                </a:extLst>
              </p:cNvPr>
              <p:cNvSpPr txBox="1"/>
              <p:nvPr/>
            </p:nvSpPr>
            <p:spPr>
              <a:xfrm>
                <a:off x="9467347" y="5895873"/>
                <a:ext cx="2322559" cy="3904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  <m:r>
                        <a:rPr lang="en-US" altLang="zh-TW" sz="24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altLang="zh-TW" sz="24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zh-TW" alt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sSubSup>
                        <m:sSubSupPr>
                          <m:ctrlPr>
                            <a:rPr lang="en-US" altLang="zh-TW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lang="zh-TW" altLang="en-US" sz="24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1006DBCD-0779-2894-EB45-6336764E8E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7347" y="5895873"/>
                <a:ext cx="2322559" cy="39049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886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7" grpId="0"/>
      <p:bldP spid="20" grpId="0"/>
      <p:bldP spid="21" grpId="0"/>
      <p:bldP spid="23" grpId="0"/>
      <p:bldP spid="26" grpId="0"/>
      <p:bldP spid="27" grpId="0"/>
      <p:bldP spid="28" grpId="0"/>
      <p:bldP spid="29" grpId="0"/>
      <p:bldP spid="30" grpId="0"/>
      <p:bldP spid="2" grpId="0"/>
      <p:bldP spid="5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5BA658-46A0-ACB9-54E2-CBD141C06D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DA503C34-8CC7-2A57-D245-10F41B734EC8}"/>
                  </a:ext>
                </a:extLst>
              </p:cNvPr>
              <p:cNvSpPr txBox="1"/>
              <p:nvPr/>
            </p:nvSpPr>
            <p:spPr>
              <a:xfrm>
                <a:off x="431800" y="278873"/>
                <a:ext cx="7021273" cy="878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defTabSz="457200">
                  <a:buFont typeface="Wingdings" panose="05000000000000000000" pitchFamily="2" charset="2"/>
                  <a:buChar char="Ø"/>
                </a:pPr>
                <a:r>
                  <a:rPr lang="en-US" altLang="zh-TW" sz="240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Compute gradient</a:t>
                </a:r>
                <a:r>
                  <a:rPr lang="zh-TW" altLang="en-US" sz="240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altLang="zh-TW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TW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en-US" altLang="zh-TW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p>
                            <m:r>
                              <a:rPr lang="en-US" altLang="zh-TW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e>
                    </m:d>
                  </m:oMath>
                </a14:m>
                <a:endParaRPr lang="zh-TW" altLang="en-US" sz="24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  <a:p>
                <a:pPr marL="457200" indent="-457200" defTabSz="457200">
                  <a:buFont typeface="Wingdings" panose="05000000000000000000" pitchFamily="2" charset="2"/>
                  <a:buChar char="Ø"/>
                </a:pPr>
                <a:endParaRPr lang="zh-TW" altLang="en-US" sz="24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DA503C34-8CC7-2A57-D245-10F41B734E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" y="278873"/>
                <a:ext cx="7021273" cy="878510"/>
              </a:xfrm>
              <a:prstGeom prst="rect">
                <a:avLst/>
              </a:prstGeom>
              <a:blipFill>
                <a:blip r:embed="rId2"/>
                <a:stretch>
                  <a:fillRect l="-1215" t="-208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153FBDA3-944F-60A2-9FB0-B2116330E21B}"/>
                  </a:ext>
                </a:extLst>
              </p:cNvPr>
              <p:cNvSpPr txBox="1"/>
              <p:nvPr/>
            </p:nvSpPr>
            <p:spPr>
              <a:xfrm>
                <a:off x="431799" y="1880797"/>
                <a:ext cx="702127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defTabSz="457200">
                  <a:buFont typeface="Wingdings" panose="05000000000000000000" pitchFamily="2" charset="2"/>
                  <a:buChar char="Ø"/>
                </a:pPr>
                <a:r>
                  <a:rPr lang="en-US" altLang="zh-TW" sz="240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Compute gradient</a:t>
                </a:r>
                <a:r>
                  <a:rPr lang="zh-TW" altLang="en-US" sz="240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altLang="zh-TW" sz="2400" b="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altLang="zh-TW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en-US" altLang="zh-TW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p>
                            <m:r>
                              <a:rPr lang="en-US" altLang="zh-TW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</m:oMath>
                </a14:m>
                <a:endParaRPr lang="zh-TW" altLang="en-US" sz="24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  <a:p>
                <a:pPr marL="457200" indent="-457200" defTabSz="457200">
                  <a:buFont typeface="Wingdings" panose="05000000000000000000" pitchFamily="2" charset="2"/>
                  <a:buChar char="Ø"/>
                </a:pPr>
                <a:endParaRPr lang="zh-TW" altLang="en-US" sz="24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153FBDA3-944F-60A2-9FB0-B2116330E2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99" y="1880797"/>
                <a:ext cx="7021273" cy="830997"/>
              </a:xfrm>
              <a:prstGeom prst="rect">
                <a:avLst/>
              </a:prstGeom>
              <a:blipFill>
                <a:blip r:embed="rId3"/>
                <a:stretch>
                  <a:fillRect l="-1215" t="-58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E0E9BD0F-EC85-8213-275E-B4EC7F5E22AC}"/>
                  </a:ext>
                </a:extLst>
              </p:cNvPr>
              <p:cNvSpPr txBox="1"/>
              <p:nvPr/>
            </p:nvSpPr>
            <p:spPr>
              <a:xfrm>
                <a:off x="431799" y="3516442"/>
                <a:ext cx="702127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defTabSz="457200">
                  <a:buFont typeface="Wingdings" panose="05000000000000000000" pitchFamily="2" charset="2"/>
                  <a:buChar char="Ø"/>
                </a:pPr>
                <a:r>
                  <a:rPr lang="en-US" altLang="zh-TW" sz="240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Compute gradient</a:t>
                </a:r>
                <a14:m>
                  <m:oMath xmlns:m="http://schemas.openxmlformats.org/officeDocument/2006/math">
                    <m:r>
                      <a:rPr lang="zh-TW" altLang="en-US" sz="2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TW" sz="24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altLang="zh-TW" sz="24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en-US" altLang="zh-TW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p>
                            <m:r>
                              <a:rPr lang="en-US" altLang="zh-TW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zh-TW" altLang="en-US" sz="24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  <a:p>
                <a:pPr marL="457200" indent="-457200" defTabSz="457200">
                  <a:buFont typeface="Wingdings" panose="05000000000000000000" pitchFamily="2" charset="2"/>
                  <a:buChar char="Ø"/>
                </a:pPr>
                <a:endParaRPr lang="zh-TW" altLang="en-US" sz="24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E0E9BD0F-EC85-8213-275E-B4EC7F5E22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99" y="3516442"/>
                <a:ext cx="7021273" cy="830997"/>
              </a:xfrm>
              <a:prstGeom prst="rect">
                <a:avLst/>
              </a:prstGeom>
              <a:blipFill>
                <a:blip r:embed="rId4"/>
                <a:stretch>
                  <a:fillRect l="-1215" t="-58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14792C05-FFEB-E3CC-A2E2-FDC3447D6176}"/>
                  </a:ext>
                </a:extLst>
              </p:cNvPr>
              <p:cNvSpPr txBox="1"/>
              <p:nvPr/>
            </p:nvSpPr>
            <p:spPr>
              <a:xfrm>
                <a:off x="9433397" y="1033868"/>
                <a:ext cx="2095894" cy="3916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altLang="zh-TW" sz="24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altLang="zh-TW" sz="24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zh-TW" alt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sSubSup>
                        <m:sSubSupPr>
                          <m:ctrlPr>
                            <a:rPr lang="en-US" altLang="zh-TW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zh-TW" altLang="en-US" sz="24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14792C05-FFEB-E3CC-A2E2-FDC3447D61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3397" y="1033868"/>
                <a:ext cx="2095894" cy="3916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字方塊 15">
            <a:extLst>
              <a:ext uri="{FF2B5EF4-FFF2-40B4-BE49-F238E27FC236}">
                <a16:creationId xmlns:a16="http://schemas.microsoft.com/office/drawing/2014/main" id="{0B1258AA-1A02-0EBB-9EDD-49E6ED4BF6EF}"/>
              </a:ext>
            </a:extLst>
          </p:cNvPr>
          <p:cNvSpPr txBox="1"/>
          <p:nvPr/>
        </p:nvSpPr>
        <p:spPr>
          <a:xfrm>
            <a:off x="6456647" y="133353"/>
            <a:ext cx="2840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TW" sz="3200" b="1" u="sng" dirty="0">
                <a:ea typeface="微軟正黑體" panose="020B0604030504040204" pitchFamily="34" charset="-120"/>
              </a:rPr>
              <a:t>Momentum</a:t>
            </a:r>
            <a:endParaRPr lang="zh-TW" altLang="en-US" sz="3200" b="1" u="sng" dirty="0">
              <a:solidFill>
                <a:prstClr val="black"/>
              </a:solidFill>
              <a:ea typeface="新細明體" panose="02020500000000000000" pitchFamily="18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A0436337-4033-D1A1-9274-C4FA9B1AA124}"/>
                  </a:ext>
                </a:extLst>
              </p:cNvPr>
              <p:cNvSpPr txBox="1"/>
              <p:nvPr/>
            </p:nvSpPr>
            <p:spPr>
              <a:xfrm>
                <a:off x="1704410" y="966589"/>
                <a:ext cx="29821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For each dimension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TW" sz="2400" dirty="0"/>
                  <a:t>: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A0436337-4033-D1A1-9274-C4FA9B1AA1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410" y="966589"/>
                <a:ext cx="2982116" cy="461665"/>
              </a:xfrm>
              <a:prstGeom prst="rect">
                <a:avLst/>
              </a:prstGeom>
              <a:blipFill>
                <a:blip r:embed="rId6"/>
                <a:stretch>
                  <a:fillRect l="-3272"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584BB34C-F59F-BA88-42A8-1E27D207FB91}"/>
                  </a:ext>
                </a:extLst>
              </p:cNvPr>
              <p:cNvSpPr txBox="1"/>
              <p:nvPr/>
            </p:nvSpPr>
            <p:spPr>
              <a:xfrm>
                <a:off x="4992795" y="4221608"/>
                <a:ext cx="3157788" cy="3893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TW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TW" alt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sSubSup>
                        <m:sSubSupPr>
                          <m:ctrlPr>
                            <a:rPr lang="en-US" altLang="zh-TW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sSubSup>
                        <m:sSubSupPr>
                          <m:ctrlPr>
                            <a:rPr lang="en-US" altLang="zh-TW" sz="24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TW" alt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584BB34C-F59F-BA88-42A8-1E27D207FB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2795" y="4221608"/>
                <a:ext cx="3157788" cy="38933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90727F43-36D3-9EED-758A-F389468BCF5F}"/>
                  </a:ext>
                </a:extLst>
              </p:cNvPr>
              <p:cNvSpPr txBox="1"/>
              <p:nvPr/>
            </p:nvSpPr>
            <p:spPr>
              <a:xfrm>
                <a:off x="431799" y="5199033"/>
                <a:ext cx="702127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defTabSz="457200">
                  <a:buFont typeface="Wingdings" panose="05000000000000000000" pitchFamily="2" charset="2"/>
                  <a:buChar char="Ø"/>
                </a:pPr>
                <a:r>
                  <a:rPr lang="en-US" altLang="zh-TW" sz="240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Compute gradient</a:t>
                </a:r>
                <a14:m>
                  <m:oMath xmlns:m="http://schemas.openxmlformats.org/officeDocument/2006/math">
                    <m:r>
                      <a:rPr lang="zh-TW" altLang="en-US" sz="2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TW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altLang="zh-TW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altLang="zh-TW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en-US" altLang="zh-TW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</m:oMath>
                </a14:m>
                <a:endParaRPr lang="zh-TW" altLang="en-US" sz="24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  <a:p>
                <a:pPr marL="457200" indent="-457200" defTabSz="457200">
                  <a:buFont typeface="Wingdings" panose="05000000000000000000" pitchFamily="2" charset="2"/>
                  <a:buChar char="Ø"/>
                </a:pPr>
                <a:endParaRPr lang="zh-TW" altLang="en-US" sz="24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90727F43-36D3-9EED-758A-F389468BCF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99" y="5199033"/>
                <a:ext cx="7021273" cy="830997"/>
              </a:xfrm>
              <a:prstGeom prst="rect">
                <a:avLst/>
              </a:prstGeom>
              <a:blipFill>
                <a:blip r:embed="rId8"/>
                <a:stretch>
                  <a:fillRect l="-1215" t="-58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4E1C3E2D-FCC3-0931-2C69-B868F0A262CB}"/>
                  </a:ext>
                </a:extLst>
              </p:cNvPr>
              <p:cNvSpPr txBox="1"/>
              <p:nvPr/>
            </p:nvSpPr>
            <p:spPr>
              <a:xfrm>
                <a:off x="4933735" y="5890185"/>
                <a:ext cx="3384453" cy="3904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altLang="zh-TW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TW" alt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sSubSup>
                        <m:sSubSupPr>
                          <m:ctrlPr>
                            <a:rPr lang="en-US" altLang="zh-TW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sSubSup>
                        <m:sSubSupPr>
                          <m:ctrlP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lang="zh-TW" alt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4E1C3E2D-FCC3-0931-2C69-B868F0A262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3735" y="5890185"/>
                <a:ext cx="3384453" cy="39049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E8602CDD-0563-6706-7571-18E60FF86A36}"/>
                  </a:ext>
                </a:extLst>
              </p:cNvPr>
              <p:cNvSpPr txBox="1"/>
              <p:nvPr/>
            </p:nvSpPr>
            <p:spPr>
              <a:xfrm>
                <a:off x="4992795" y="2596606"/>
                <a:ext cx="3151184" cy="3916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altLang="zh-TW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TW" alt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sSubSup>
                        <m:sSubSupPr>
                          <m:ctrlPr>
                            <a:rPr lang="en-US" altLang="zh-TW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zh-TW" alt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sSubSup>
                        <m:sSubSupPr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zh-TW" alt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E8602CDD-0563-6706-7571-18E60FF86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2795" y="2596606"/>
                <a:ext cx="3151184" cy="39164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F69BA138-3795-CF93-4B79-BE14B7A38D6C}"/>
                  </a:ext>
                </a:extLst>
              </p:cNvPr>
              <p:cNvSpPr txBox="1"/>
              <p:nvPr/>
            </p:nvSpPr>
            <p:spPr>
              <a:xfrm>
                <a:off x="1771240" y="2561597"/>
                <a:ext cx="39235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For each dimension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TW" sz="2400" dirty="0"/>
                  <a:t>: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F69BA138-3795-CF93-4B79-BE14B7A38D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240" y="2561597"/>
                <a:ext cx="3923581" cy="461665"/>
              </a:xfrm>
              <a:prstGeom prst="rect">
                <a:avLst/>
              </a:prstGeom>
              <a:blipFill>
                <a:blip r:embed="rId11"/>
                <a:stretch>
                  <a:fillRect l="-2488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4FABE189-597D-E09D-986D-9C7BE456EDAF}"/>
                  </a:ext>
                </a:extLst>
              </p:cNvPr>
              <p:cNvSpPr txBox="1"/>
              <p:nvPr/>
            </p:nvSpPr>
            <p:spPr>
              <a:xfrm>
                <a:off x="1710656" y="4146018"/>
                <a:ext cx="39235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For each dimension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TW" sz="2400" dirty="0"/>
                  <a:t>: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4FABE189-597D-E09D-986D-9C7BE456ED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0656" y="4146018"/>
                <a:ext cx="3923581" cy="461665"/>
              </a:xfrm>
              <a:prstGeom prst="rect">
                <a:avLst/>
              </a:prstGeom>
              <a:blipFill>
                <a:blip r:embed="rId12"/>
                <a:stretch>
                  <a:fillRect l="-2488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D33E3389-82A7-0F9F-3A8A-ACB9E3919F01}"/>
                  </a:ext>
                </a:extLst>
              </p:cNvPr>
              <p:cNvSpPr txBox="1"/>
              <p:nvPr/>
            </p:nvSpPr>
            <p:spPr>
              <a:xfrm>
                <a:off x="1676368" y="5819012"/>
                <a:ext cx="39235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For each dimension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TW" sz="2400" dirty="0"/>
                  <a:t>: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D33E3389-82A7-0F9F-3A8A-ACB9E3919F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368" y="5819012"/>
                <a:ext cx="3923581" cy="461665"/>
              </a:xfrm>
              <a:prstGeom prst="rect">
                <a:avLst/>
              </a:prstGeom>
              <a:blipFill>
                <a:blip r:embed="rId13"/>
                <a:stretch>
                  <a:fillRect l="-2484"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文字方塊 29">
            <a:extLst>
              <a:ext uri="{FF2B5EF4-FFF2-40B4-BE49-F238E27FC236}">
                <a16:creationId xmlns:a16="http://schemas.microsoft.com/office/drawing/2014/main" id="{92CB51AF-BF30-C1BE-C15C-802E57C377D7}"/>
              </a:ext>
            </a:extLst>
          </p:cNvPr>
          <p:cNvSpPr txBox="1"/>
          <p:nvPr/>
        </p:nvSpPr>
        <p:spPr>
          <a:xfrm rot="5400000">
            <a:off x="297871" y="4660839"/>
            <a:ext cx="843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……</a:t>
            </a:r>
            <a:endParaRPr lang="zh-TW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7302F4AD-D9AB-1350-D9D7-797999FE3A9D}"/>
                  </a:ext>
                </a:extLst>
              </p:cNvPr>
              <p:cNvSpPr txBox="1"/>
              <p:nvPr/>
            </p:nvSpPr>
            <p:spPr>
              <a:xfrm>
                <a:off x="4947270" y="992016"/>
                <a:ext cx="1210460" cy="3916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altLang="zh-TW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TW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TW" sz="24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4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zh-TW" altLang="en-US" sz="24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7302F4AD-D9AB-1350-D9D7-797999FE3A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7270" y="992016"/>
                <a:ext cx="1210460" cy="39164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2468DCCF-955F-63FA-C685-14618511802D}"/>
                  </a:ext>
                </a:extLst>
              </p:cNvPr>
              <p:cNvSpPr txBox="1"/>
              <p:nvPr/>
            </p:nvSpPr>
            <p:spPr>
              <a:xfrm>
                <a:off x="9433397" y="2605179"/>
                <a:ext cx="2089290" cy="3893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TW" sz="24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altLang="zh-TW" sz="24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zh-TW" alt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sSubSup>
                        <m:sSubSupPr>
                          <m:ctrlPr>
                            <a:rPr lang="en-US" altLang="zh-TW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zh-TW" altLang="en-US" sz="24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2468DCCF-955F-63FA-C685-1461851180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3397" y="2605179"/>
                <a:ext cx="2089290" cy="38933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86C44D61-8B13-8359-DFDA-8B0FD294C3D7}"/>
                  </a:ext>
                </a:extLst>
              </p:cNvPr>
              <p:cNvSpPr txBox="1"/>
              <p:nvPr/>
            </p:nvSpPr>
            <p:spPr>
              <a:xfrm>
                <a:off x="9467347" y="4263460"/>
                <a:ext cx="2102499" cy="3911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US" altLang="zh-TW" sz="24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TW" sz="24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zh-TW" alt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sSubSup>
                        <m:sSubSupPr>
                          <m:ctrlPr>
                            <a:rPr lang="en-US" altLang="zh-TW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TW" altLang="en-US" sz="24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86C44D61-8B13-8359-DFDA-8B0FD294C3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7347" y="4263460"/>
                <a:ext cx="2102499" cy="39119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AE946405-03FA-6940-03FC-79E75104256C}"/>
                  </a:ext>
                </a:extLst>
              </p:cNvPr>
              <p:cNvSpPr txBox="1"/>
              <p:nvPr/>
            </p:nvSpPr>
            <p:spPr>
              <a:xfrm>
                <a:off x="9467347" y="5895873"/>
                <a:ext cx="2322559" cy="3904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  <m:r>
                        <a:rPr lang="en-US" altLang="zh-TW" sz="24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altLang="zh-TW" sz="24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zh-TW" alt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sSubSup>
                        <m:sSubSupPr>
                          <m:ctrlPr>
                            <a:rPr lang="en-US" altLang="zh-TW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lang="zh-TW" altLang="en-US" sz="24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AE946405-03FA-6940-03FC-79E7510425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7347" y="5895873"/>
                <a:ext cx="2322559" cy="39049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6D21BC8E-A492-BED0-9E39-FEA5C43F2B43}"/>
                  </a:ext>
                </a:extLst>
              </p:cNvPr>
              <p:cNvSpPr txBox="1"/>
              <p:nvPr/>
            </p:nvSpPr>
            <p:spPr>
              <a:xfrm>
                <a:off x="6456647" y="1852972"/>
                <a:ext cx="164269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0&lt;</m:t>
                      </m:r>
                      <m:r>
                        <a:rPr lang="zh-TW" alt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altLang="zh-TW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zh-TW" altLang="en-US" sz="28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6D21BC8E-A492-BED0-9E39-FEA5C43F2B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6647" y="1852972"/>
                <a:ext cx="1642694" cy="43088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>
            <a:extLst>
              <a:ext uri="{FF2B5EF4-FFF2-40B4-BE49-F238E27FC236}">
                <a16:creationId xmlns:a16="http://schemas.microsoft.com/office/drawing/2014/main" id="{368FD1D7-209B-7FF9-AAC9-F7A8438A9184}"/>
              </a:ext>
            </a:extLst>
          </p:cNvPr>
          <p:cNvSpPr txBox="1"/>
          <p:nvPr/>
        </p:nvSpPr>
        <p:spPr>
          <a:xfrm>
            <a:off x="9023230" y="278873"/>
            <a:ext cx="3589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這不是經典的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Momentum)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0100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/>
      <p:bldP spid="21" grpId="0"/>
      <p:bldP spid="23" grpId="0"/>
      <p:bldP spid="26" grpId="0"/>
      <p:bldP spid="27" grpId="0"/>
      <p:bldP spid="28" grpId="0"/>
      <p:bldP spid="29" grpId="0"/>
      <p:bldP spid="30" grpId="0"/>
      <p:bldP spid="5" grpId="0"/>
      <p:bldP spid="14" grpId="0"/>
      <p:bldP spid="15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5CE4AB-250E-C33F-C537-14CCEA082B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963E5145-1401-BA11-34DC-59A7FB8F1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898416E9-6786-8381-F16B-6BA4E9F9E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663" y="1422400"/>
            <a:ext cx="5367337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z="5000" kern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範例程式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9557892-40FC-377E-3E5E-012571A89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663" y="3902075"/>
            <a:ext cx="5367337" cy="16557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zh-TW" altLang="en-US" sz="2000" kern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連結：</a:t>
            </a:r>
            <a:r>
              <a:rPr lang="en-US" altLang="zh-TW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https://colab.research.google.com/drive/1XPIU-I77dXL9W74jnevmfb8K8XoEPRso?usp=sharing</a:t>
            </a:r>
            <a:endParaRPr lang="en-US" altLang="zh-TW" sz="2000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8EE9DE44-333A-8934-49A1-EC8DB5789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34112" y="638849"/>
            <a:ext cx="5505449" cy="547564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148C318-05B7-B00E-7FAD-18148CE86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168" y="863600"/>
            <a:ext cx="4864340" cy="486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18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FC1B44-4884-F123-9B95-E3AD02311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Adam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en-US" altLang="zh-TW" dirty="0" err="1"/>
              <a:t>RMSProp</a:t>
            </a:r>
            <a:r>
              <a:rPr lang="en-US" altLang="zh-TW" dirty="0"/>
              <a:t> + Momentum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215CF226-289A-C297-86B6-443745FAB7FE}"/>
                  </a:ext>
                </a:extLst>
              </p:cNvPr>
              <p:cNvSpPr txBox="1"/>
              <p:nvPr/>
            </p:nvSpPr>
            <p:spPr>
              <a:xfrm>
                <a:off x="679867" y="1764617"/>
                <a:ext cx="702127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defTabSz="457200">
                  <a:buFont typeface="Wingdings" panose="05000000000000000000" pitchFamily="2" charset="2"/>
                  <a:buChar char="Ø"/>
                </a:pPr>
                <a:r>
                  <a:rPr lang="en-US" altLang="zh-TW" sz="240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Compute gradient</a:t>
                </a:r>
                <a14:m>
                  <m:oMath xmlns:m="http://schemas.openxmlformats.org/officeDocument/2006/math">
                    <m:r>
                      <a:rPr lang="zh-TW" altLang="en-US" sz="2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TW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altLang="zh-TW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altLang="zh-TW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en-US" altLang="zh-TW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</m:oMath>
                </a14:m>
                <a:endParaRPr lang="zh-TW" altLang="en-US" sz="24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  <a:p>
                <a:pPr marL="457200" indent="-457200" defTabSz="457200">
                  <a:buFont typeface="Wingdings" panose="05000000000000000000" pitchFamily="2" charset="2"/>
                  <a:buChar char="Ø"/>
                </a:pPr>
                <a:endParaRPr lang="zh-TW" altLang="en-US" sz="24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215CF226-289A-C297-86B6-443745FAB7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867" y="1764617"/>
                <a:ext cx="7021273" cy="830997"/>
              </a:xfrm>
              <a:prstGeom prst="rect">
                <a:avLst/>
              </a:prstGeom>
              <a:blipFill>
                <a:blip r:embed="rId3"/>
                <a:stretch>
                  <a:fillRect l="-1216" t="-58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5C4C0E2A-9706-1DD0-0DA6-602B315CD81F}"/>
                  </a:ext>
                </a:extLst>
              </p:cNvPr>
              <p:cNvSpPr txBox="1"/>
              <p:nvPr/>
            </p:nvSpPr>
            <p:spPr>
              <a:xfrm>
                <a:off x="4129847" y="2997361"/>
                <a:ext cx="3384453" cy="3904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altLang="zh-TW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TW" alt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sSubSup>
                        <m:sSubSupPr>
                          <m:ctrlP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en-US" altLang="zh-TW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zh-TW" alt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sSubSup>
                        <m:sSubSupPr>
                          <m:ctrlP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5C4C0E2A-9706-1DD0-0DA6-602B315CD8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9847" y="2997361"/>
                <a:ext cx="3384453" cy="3904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94F0D968-A716-4ED1-3A90-216EA4DEAA13}"/>
                  </a:ext>
                </a:extLst>
              </p:cNvPr>
              <p:cNvSpPr txBox="1"/>
              <p:nvPr/>
            </p:nvSpPr>
            <p:spPr>
              <a:xfrm>
                <a:off x="1072287" y="2961774"/>
                <a:ext cx="39235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For each dimension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TW" sz="2400" dirty="0"/>
                  <a:t>: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94F0D968-A716-4ED1-3A90-216EA4DEAA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287" y="2961774"/>
                <a:ext cx="3923581" cy="461665"/>
              </a:xfrm>
              <a:prstGeom prst="rect">
                <a:avLst/>
              </a:prstGeom>
              <a:blipFill>
                <a:blip r:embed="rId5"/>
                <a:stretch>
                  <a:fillRect l="-2484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53D4C055-D1E4-4FF7-4AE2-606AB30FF7A1}"/>
                  </a:ext>
                </a:extLst>
              </p:cNvPr>
              <p:cNvSpPr txBox="1"/>
              <p:nvPr/>
            </p:nvSpPr>
            <p:spPr>
              <a:xfrm>
                <a:off x="9140771" y="2997361"/>
                <a:ext cx="2322559" cy="3904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  <m:r>
                        <a:rPr lang="en-US" altLang="zh-TW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altLang="zh-TW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zh-TW" alt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sSubSup>
                        <m:sSubSupPr>
                          <m:ctrlPr>
                            <a:rPr lang="en-US" altLang="zh-TW" sz="2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53D4C055-D1E4-4FF7-4AE2-606AB30FF7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0771" y="2997361"/>
                <a:ext cx="2322559" cy="39049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CFD27B28-10F3-4217-F9D6-01A5A1D8D48F}"/>
                  </a:ext>
                </a:extLst>
              </p:cNvPr>
              <p:cNvSpPr txBox="1"/>
              <p:nvPr/>
            </p:nvSpPr>
            <p:spPr>
              <a:xfrm>
                <a:off x="9144408" y="4189931"/>
                <a:ext cx="2444323" cy="7280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  <m:r>
                        <a:rPr lang="en-US" altLang="zh-TW" sz="24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altLang="zh-TW" sz="24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zh-TW" alt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新細明體" panose="02020500000000000000" pitchFamily="18" charset="-120"/>
                            </a:rPr>
                            <m:t>𝜂</m:t>
                          </m:r>
                        </m:num>
                        <m:den>
                          <m:sSubSup>
                            <m:sSubSupPr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TW" altLang="en-US" sz="24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24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TW" sz="24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</m:den>
                      </m:f>
                      <m:sSubSup>
                        <m:sSubSup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TW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lang="zh-TW" altLang="en-US" sz="24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CFD27B28-10F3-4217-F9D6-01A5A1D8D4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408" y="4189931"/>
                <a:ext cx="2444323" cy="7280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71586E23-33BB-6702-70F3-7577353D74C9}"/>
                  </a:ext>
                </a:extLst>
              </p:cNvPr>
              <p:cNvSpPr txBox="1"/>
              <p:nvPr/>
            </p:nvSpPr>
            <p:spPr>
              <a:xfrm>
                <a:off x="1115830" y="4323109"/>
                <a:ext cx="39235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For each dimension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TW" sz="2400" dirty="0"/>
                  <a:t>: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71586E23-33BB-6702-70F3-7577353D74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830" y="4323109"/>
                <a:ext cx="3923581" cy="461665"/>
              </a:xfrm>
              <a:prstGeom prst="rect">
                <a:avLst/>
              </a:prstGeom>
              <a:blipFill>
                <a:blip r:embed="rId8"/>
                <a:stretch>
                  <a:fillRect l="-2329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6BEA3710-0102-86EB-D979-56901F8D3A6D}"/>
                  </a:ext>
                </a:extLst>
              </p:cNvPr>
              <p:cNvSpPr txBox="1"/>
              <p:nvPr/>
            </p:nvSpPr>
            <p:spPr>
              <a:xfrm>
                <a:off x="4190503" y="4146272"/>
                <a:ext cx="4323555" cy="7515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4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4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4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altLang="zh-TW" sz="2400" b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4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zh-TW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zh-TW" altLang="en-US" sz="2400" b="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altLang="zh-TW" sz="2400" b="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zh-TW" sz="2400" b="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altLang="zh-TW" sz="24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zh-TW" altLang="en-US" sz="24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zh-TW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400" b="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altLang="zh-TW" sz="2400" b="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altLang="zh-TW" sz="24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zh-TW" altLang="en-US" sz="24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6BEA3710-0102-86EB-D979-56901F8D3A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503" y="4146272"/>
                <a:ext cx="4323555" cy="751552"/>
              </a:xfrm>
              <a:prstGeom prst="rect">
                <a:avLst/>
              </a:prstGeom>
              <a:blipFill>
                <a:blip r:embed="rId9"/>
                <a:stretch>
                  <a:fillRect b="-81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字方塊 11">
            <a:extLst>
              <a:ext uri="{FF2B5EF4-FFF2-40B4-BE49-F238E27FC236}">
                <a16:creationId xmlns:a16="http://schemas.microsoft.com/office/drawing/2014/main" id="{6D16E9D2-0B76-B7D1-1B54-37BF5F7A753D}"/>
              </a:ext>
            </a:extLst>
          </p:cNvPr>
          <p:cNvSpPr txBox="1"/>
          <p:nvPr/>
        </p:nvSpPr>
        <p:spPr>
          <a:xfrm>
            <a:off x="1077701" y="2389328"/>
            <a:ext cx="20673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b="1" u="sng" dirty="0"/>
              <a:t>Momentum </a:t>
            </a:r>
            <a:endParaRPr lang="zh-TW" altLang="en-US" sz="2800" b="1" u="sng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5FE45EF5-A0E0-DD38-B941-6B66695D6D02}"/>
              </a:ext>
            </a:extLst>
          </p:cNvPr>
          <p:cNvSpPr txBox="1"/>
          <p:nvPr/>
        </p:nvSpPr>
        <p:spPr>
          <a:xfrm>
            <a:off x="1077701" y="3790768"/>
            <a:ext cx="20673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b="1" u="sng" dirty="0" err="1"/>
              <a:t>RMSProp</a:t>
            </a:r>
            <a:endParaRPr lang="zh-TW" altLang="en-US" sz="28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0B2D57DB-B987-295C-877A-F7B7DFA300B1}"/>
                  </a:ext>
                </a:extLst>
              </p:cNvPr>
              <p:cNvSpPr txBox="1"/>
              <p:nvPr/>
            </p:nvSpPr>
            <p:spPr>
              <a:xfrm>
                <a:off x="4129847" y="5549599"/>
                <a:ext cx="2518638" cy="7280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  <m:r>
                        <a:rPr lang="en-US" altLang="zh-TW" sz="24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altLang="zh-TW" sz="24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zh-TW" alt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新細明體" panose="02020500000000000000" pitchFamily="18" charset="-120"/>
                            </a:rPr>
                            <m:t>𝜂</m:t>
                          </m:r>
                        </m:num>
                        <m:den>
                          <m:sSubSup>
                            <m:sSubSupPr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TW" altLang="en-US" sz="24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24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TW" sz="24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</m:den>
                      </m:f>
                      <m:sSubSup>
                        <m:sSubSupPr>
                          <m:ctrlPr>
                            <a:rPr lang="en-US" altLang="zh-TW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lang="zh-TW" altLang="en-US" sz="24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0B2D57DB-B987-295C-877A-F7B7DFA30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9847" y="5549599"/>
                <a:ext cx="2518638" cy="7280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字方塊 14">
            <a:extLst>
              <a:ext uri="{FF2B5EF4-FFF2-40B4-BE49-F238E27FC236}">
                <a16:creationId xmlns:a16="http://schemas.microsoft.com/office/drawing/2014/main" id="{10D810E0-4135-6E23-8624-F2C30B0A4556}"/>
              </a:ext>
            </a:extLst>
          </p:cNvPr>
          <p:cNvSpPr txBox="1"/>
          <p:nvPr/>
        </p:nvSpPr>
        <p:spPr>
          <a:xfrm>
            <a:off x="1115830" y="5213658"/>
            <a:ext cx="20673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b="1" u="sng" dirty="0"/>
              <a:t>Adam</a:t>
            </a:r>
            <a:endParaRPr lang="zh-TW" altLang="en-US" sz="2800" b="1" u="sng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05B302C7-5F0A-E41A-156E-4B8C532A1D61}"/>
              </a:ext>
            </a:extLst>
          </p:cNvPr>
          <p:cNvSpPr txBox="1"/>
          <p:nvPr/>
        </p:nvSpPr>
        <p:spPr>
          <a:xfrm>
            <a:off x="7097212" y="5427938"/>
            <a:ext cx="4807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Adam has bias-corrected terms, which are omitted here for simplicity.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9752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0F0014-FE9B-AF99-56D8-F07B17981E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34C73C95-31CB-BB90-8753-71C09492C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F23EF6AF-B40E-E799-763E-C5E666FA7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663" y="1422400"/>
            <a:ext cx="5367337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z="5000" kern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範例程式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8D87189-66C7-02F4-95B3-B02FA952A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663" y="3902075"/>
            <a:ext cx="5367337" cy="16557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zh-TW" altLang="en-US" sz="2000" kern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連結：</a:t>
            </a:r>
            <a:r>
              <a:rPr lang="en-US" altLang="zh-TW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https://colab.research.google.com/drive/1XPIU-I77dXL9W74jnevmfb8K8XoEPRso?usp=sharing</a:t>
            </a:r>
            <a:endParaRPr lang="en-US" altLang="zh-TW" sz="2000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5567072A-FF12-D580-837D-63F0A23BC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34112" y="638849"/>
            <a:ext cx="5505449" cy="547564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DA64409-070F-C7DC-2E5C-CB645AB54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168" y="863600"/>
            <a:ext cx="4864340" cy="486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9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13AB160-0614-813B-8C8E-17D9D1C85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Learning Rate Scheduling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7486A2DA-2C08-A35F-5BAB-98C758115154}"/>
                  </a:ext>
                </a:extLst>
              </p:cNvPr>
              <p:cNvSpPr txBox="1"/>
              <p:nvPr/>
            </p:nvSpPr>
            <p:spPr>
              <a:xfrm>
                <a:off x="2212513" y="1780983"/>
                <a:ext cx="2939651" cy="8493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sz="2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  <m:r>
                        <a:rPr lang="en-US" altLang="zh-TW" sz="28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sz="2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altLang="zh-TW" sz="28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zh-TW" alt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新細明體" panose="02020500000000000000" pitchFamily="18" charset="-120"/>
                            </a:rPr>
                            <m:t>𝜂</m:t>
                          </m:r>
                        </m:num>
                        <m:den>
                          <m:sSubSup>
                            <m:sSubSupPr>
                              <m:ctrlPr>
                                <a:rPr lang="en-US" altLang="zh-TW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TW" altLang="en-US" sz="28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28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TW" sz="28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</m:den>
                      </m:f>
                      <m:sSubSup>
                        <m:sSubSupPr>
                          <m:ctrlPr>
                            <a:rPr lang="en-US" altLang="zh-TW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lang="zh-TW" altLang="en-US" sz="28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7486A2DA-2C08-A35F-5BAB-98C7581151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2513" y="1780983"/>
                <a:ext cx="2939651" cy="8493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9B8D44D3-E55D-3C0D-0063-412B2BBB7CE5}"/>
                  </a:ext>
                </a:extLst>
              </p:cNvPr>
              <p:cNvSpPr txBox="1"/>
              <p:nvPr/>
            </p:nvSpPr>
            <p:spPr>
              <a:xfrm>
                <a:off x="6951304" y="1780983"/>
                <a:ext cx="2939651" cy="8493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sz="2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  <m:r>
                        <a:rPr lang="en-US" altLang="zh-TW" sz="28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sz="2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altLang="zh-TW" sz="28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zh-TW" alt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新細明體" panose="02020500000000000000" pitchFamily="18" charset="-120"/>
                            </a:rPr>
                            <m:t>𝜂</m:t>
                          </m:r>
                        </m:num>
                        <m:den>
                          <m:sSubSup>
                            <m:sSubSupPr>
                              <m:ctrlPr>
                                <a:rPr lang="en-US" altLang="zh-TW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TW" altLang="en-US" sz="28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28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TW" sz="28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</m:den>
                      </m:f>
                      <m:sSubSup>
                        <m:sSubSupPr>
                          <m:ctrlPr>
                            <a:rPr lang="en-US" altLang="zh-TW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lang="zh-TW" altLang="en-US" sz="28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9B8D44D3-E55D-3C0D-0063-412B2BBB7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1304" y="1780983"/>
                <a:ext cx="2939651" cy="8493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2D007E20-C791-40BC-D4C0-E3629207BCA2}"/>
                  </a:ext>
                </a:extLst>
              </p:cNvPr>
              <p:cNvSpPr txBox="1"/>
              <p:nvPr/>
            </p:nvSpPr>
            <p:spPr>
              <a:xfrm>
                <a:off x="8905498" y="1561378"/>
                <a:ext cx="495946" cy="523220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zh-TW" alt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新細明體" panose="02020500000000000000" pitchFamily="18" charset="-120"/>
                            </a:rPr>
                            <m:t>𝜂</m:t>
                          </m:r>
                        </m:e>
                        <m:sup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sz="28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2D007E20-C791-40BC-D4C0-E3629207BC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5498" y="1561378"/>
                <a:ext cx="49594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箭號: 向右 6">
            <a:extLst>
              <a:ext uri="{FF2B5EF4-FFF2-40B4-BE49-F238E27FC236}">
                <a16:creationId xmlns:a16="http://schemas.microsoft.com/office/drawing/2014/main" id="{E5A1660D-2263-4139-DFB5-57E2EE9016BE}"/>
              </a:ext>
            </a:extLst>
          </p:cNvPr>
          <p:cNvSpPr/>
          <p:nvPr/>
        </p:nvSpPr>
        <p:spPr>
          <a:xfrm>
            <a:off x="5641675" y="1857494"/>
            <a:ext cx="1000665" cy="488891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D7356743-C8B0-C154-A921-047CACD121CD}"/>
              </a:ext>
            </a:extLst>
          </p:cNvPr>
          <p:cNvCxnSpPr>
            <a:cxnSpLocks/>
          </p:cNvCxnSpPr>
          <p:nvPr/>
        </p:nvCxnSpPr>
        <p:spPr>
          <a:xfrm>
            <a:off x="4467877" y="5598168"/>
            <a:ext cx="493356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B934F655-FBA8-8A4C-5E2F-6270F09AF8F8}"/>
                  </a:ext>
                </a:extLst>
              </p:cNvPr>
              <p:cNvSpPr txBox="1"/>
              <p:nvPr/>
            </p:nvSpPr>
            <p:spPr>
              <a:xfrm>
                <a:off x="9500573" y="5413502"/>
                <a:ext cx="1982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zh-TW" altLang="en-US" sz="24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B934F655-FBA8-8A4C-5E2F-6270F09AF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0573" y="5413502"/>
                <a:ext cx="198259" cy="369332"/>
              </a:xfrm>
              <a:prstGeom prst="rect">
                <a:avLst/>
              </a:prstGeom>
              <a:blipFill>
                <a:blip r:embed="rId6"/>
                <a:stretch>
                  <a:fillRect l="-27273" r="-27273" b="-327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8129F76F-FA93-0E74-9338-F8785EEF24B3}"/>
              </a:ext>
            </a:extLst>
          </p:cNvPr>
          <p:cNvCxnSpPr>
            <a:cxnSpLocks/>
          </p:cNvCxnSpPr>
          <p:nvPr/>
        </p:nvCxnSpPr>
        <p:spPr>
          <a:xfrm flipV="1">
            <a:off x="4428463" y="3292285"/>
            <a:ext cx="0" cy="228176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7FA1AB45-3E48-7DA8-846D-8CB876F3BAD6}"/>
                  </a:ext>
                </a:extLst>
              </p:cNvPr>
              <p:cNvSpPr txBox="1"/>
              <p:nvPr/>
            </p:nvSpPr>
            <p:spPr>
              <a:xfrm>
                <a:off x="3719017" y="3061452"/>
                <a:ext cx="47296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zh-TW" alt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新細明體" panose="02020500000000000000" pitchFamily="18" charset="-120"/>
                            </a:rPr>
                            <m:t>𝜂</m:t>
                          </m:r>
                        </m:e>
                        <m:sup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sz="24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7FA1AB45-3E48-7DA8-846D-8CB876F3BA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017" y="3061452"/>
                <a:ext cx="472965" cy="461665"/>
              </a:xfrm>
              <a:prstGeom prst="rect">
                <a:avLst/>
              </a:prstGeom>
              <a:blipFill>
                <a:blip r:embed="rId7"/>
                <a:stretch>
                  <a:fillRect l="-3846" b="-105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直線接點 18">
            <a:extLst>
              <a:ext uri="{FF2B5EF4-FFF2-40B4-BE49-F238E27FC236}">
                <a16:creationId xmlns:a16="http://schemas.microsoft.com/office/drawing/2014/main" id="{381AE94A-BA95-24F2-29D4-11EF00669E3C}"/>
              </a:ext>
            </a:extLst>
          </p:cNvPr>
          <p:cNvCxnSpPr>
            <a:cxnSpLocks/>
          </p:cNvCxnSpPr>
          <p:nvPr/>
        </p:nvCxnSpPr>
        <p:spPr>
          <a:xfrm flipV="1">
            <a:off x="4428463" y="3292285"/>
            <a:ext cx="677026" cy="228176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手繪多邊形: 圖案 19">
            <a:extLst>
              <a:ext uri="{FF2B5EF4-FFF2-40B4-BE49-F238E27FC236}">
                <a16:creationId xmlns:a16="http://schemas.microsoft.com/office/drawing/2014/main" id="{C85AEECF-796B-5730-69D4-B38288A28F9D}"/>
              </a:ext>
            </a:extLst>
          </p:cNvPr>
          <p:cNvSpPr/>
          <p:nvPr/>
        </p:nvSpPr>
        <p:spPr>
          <a:xfrm>
            <a:off x="5105488" y="3292285"/>
            <a:ext cx="4140679" cy="2121216"/>
          </a:xfrm>
          <a:custGeom>
            <a:avLst/>
            <a:gdLst>
              <a:gd name="connsiteX0" fmla="*/ 0 w 2231136"/>
              <a:gd name="connsiteY0" fmla="*/ 0 h 1112212"/>
              <a:gd name="connsiteX1" fmla="*/ 475488 w 2231136"/>
              <a:gd name="connsiteY1" fmla="*/ 548640 h 1112212"/>
              <a:gd name="connsiteX2" fmla="*/ 1517904 w 2231136"/>
              <a:gd name="connsiteY2" fmla="*/ 1042416 h 1112212"/>
              <a:gd name="connsiteX3" fmla="*/ 2231136 w 2231136"/>
              <a:gd name="connsiteY3" fmla="*/ 1097280 h 111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1136" h="1112212">
                <a:moveTo>
                  <a:pt x="0" y="0"/>
                </a:moveTo>
                <a:cubicBezTo>
                  <a:pt x="111252" y="187452"/>
                  <a:pt x="222504" y="374904"/>
                  <a:pt x="475488" y="548640"/>
                </a:cubicBezTo>
                <a:cubicBezTo>
                  <a:pt x="728472" y="722376"/>
                  <a:pt x="1225296" y="950976"/>
                  <a:pt x="1517904" y="1042416"/>
                </a:cubicBezTo>
                <a:cubicBezTo>
                  <a:pt x="1810512" y="1133856"/>
                  <a:pt x="2020824" y="1115568"/>
                  <a:pt x="2231136" y="1097280"/>
                </a:cubicBezTo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61AD439F-7DA2-25A1-D91F-A23C59A7E62E}"/>
              </a:ext>
            </a:extLst>
          </p:cNvPr>
          <p:cNvSpPr txBox="1"/>
          <p:nvPr/>
        </p:nvSpPr>
        <p:spPr>
          <a:xfrm>
            <a:off x="1625752" y="3576958"/>
            <a:ext cx="1449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altLang="zh-TW" sz="2400" u="sng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Warm Up</a:t>
            </a:r>
            <a:endParaRPr lang="zh-TW" altLang="en-US" sz="2400" u="sng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5DEC830-2B6A-6BF5-7DD4-4D12CFF8139C}"/>
              </a:ext>
            </a:extLst>
          </p:cNvPr>
          <p:cNvCxnSpPr>
            <a:cxnSpLocks/>
          </p:cNvCxnSpPr>
          <p:nvPr/>
        </p:nvCxnSpPr>
        <p:spPr>
          <a:xfrm flipH="1" flipV="1">
            <a:off x="5122741" y="3292285"/>
            <a:ext cx="0" cy="2318915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6FA2E8DC-A7F6-D24C-1954-3CCD3AC5F685}"/>
              </a:ext>
            </a:extLst>
          </p:cNvPr>
          <p:cNvSpPr txBox="1"/>
          <p:nvPr/>
        </p:nvSpPr>
        <p:spPr>
          <a:xfrm>
            <a:off x="7651072" y="3523117"/>
            <a:ext cx="3190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altLang="zh-TW" sz="2400" u="sng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Learning Rate Decay </a:t>
            </a:r>
            <a:endParaRPr lang="zh-TW" altLang="en-US" sz="2400" u="sng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3D0DB7B3-F988-DC71-8719-F2C253280ED7}"/>
              </a:ext>
            </a:extLst>
          </p:cNvPr>
          <p:cNvSpPr txBox="1"/>
          <p:nvPr/>
        </p:nvSpPr>
        <p:spPr>
          <a:xfrm>
            <a:off x="8477147" y="4038623"/>
            <a:ext cx="1848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準備停下來</a:t>
            </a: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3031EC85-9F51-58E6-52F1-E2BA4D1C5D60}"/>
              </a:ext>
            </a:extLst>
          </p:cNvPr>
          <p:cNvSpPr txBox="1"/>
          <p:nvPr/>
        </p:nvSpPr>
        <p:spPr>
          <a:xfrm>
            <a:off x="1625752" y="4137531"/>
            <a:ext cx="1848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探索地形</a:t>
            </a:r>
          </a:p>
        </p:txBody>
      </p:sp>
    </p:spTree>
    <p:extLst>
      <p:ext uri="{BB962C8B-B14F-4D97-AF65-F5344CB8AC3E}">
        <p14:creationId xmlns:p14="http://schemas.microsoft.com/office/powerpoint/2010/main" val="395789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16" grpId="0"/>
      <p:bldP spid="18" grpId="0"/>
      <p:bldP spid="20" grpId="0" animBg="1"/>
      <p:bldP spid="21" grpId="0"/>
      <p:bldP spid="30" grpId="0"/>
      <p:bldP spid="31" grpId="0"/>
      <p:bldP spid="3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F45EBB2-F560-424E-9752-D5A2D8A1E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Summarization of Optimizer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5581901B-F34F-442A-829B-35E36E0D95B6}"/>
                  </a:ext>
                </a:extLst>
              </p:cNvPr>
              <p:cNvSpPr txBox="1"/>
              <p:nvPr/>
            </p:nvSpPr>
            <p:spPr>
              <a:xfrm>
                <a:off x="1575069" y="2259065"/>
                <a:ext cx="2927789" cy="9657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sz="2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  <m:r>
                        <a:rPr lang="en-US" altLang="zh-TW" sz="28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sz="2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altLang="zh-TW" sz="28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8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altLang="zh-TW" sz="28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en-US" altLang="zh-TW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TW" altLang="en-US" sz="28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28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TW" sz="28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</m:den>
                      </m:f>
                      <m:sSubSup>
                        <m:sSubSupPr>
                          <m:ctrlP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lang="zh-TW" altLang="en-US" sz="28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5581901B-F34F-442A-829B-35E36E0D95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069" y="2259065"/>
                <a:ext cx="2927789" cy="9657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D798EC19-47E4-4D40-810A-240C3DBCCD05}"/>
              </a:ext>
            </a:extLst>
          </p:cNvPr>
          <p:cNvCxnSpPr>
            <a:cxnSpLocks/>
          </p:cNvCxnSpPr>
          <p:nvPr/>
        </p:nvCxnSpPr>
        <p:spPr>
          <a:xfrm flipV="1">
            <a:off x="4013905" y="2024039"/>
            <a:ext cx="488953" cy="171029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>
            <a:extLst>
              <a:ext uri="{FF2B5EF4-FFF2-40B4-BE49-F238E27FC236}">
                <a16:creationId xmlns:a16="http://schemas.microsoft.com/office/drawing/2014/main" id="{CE794314-90D8-4418-A1E1-ECD8138737A6}"/>
              </a:ext>
            </a:extLst>
          </p:cNvPr>
          <p:cNvSpPr txBox="1"/>
          <p:nvPr/>
        </p:nvSpPr>
        <p:spPr>
          <a:xfrm>
            <a:off x="4622120" y="1706480"/>
            <a:ext cx="337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Learning rate scheduling </a:t>
            </a:r>
            <a:endParaRPr lang="zh-TW" altLang="en-US" sz="24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FD274728-8673-415C-AE68-ADC06D408260}"/>
              </a:ext>
            </a:extLst>
          </p:cNvPr>
          <p:cNvCxnSpPr>
            <a:cxnSpLocks/>
          </p:cNvCxnSpPr>
          <p:nvPr/>
        </p:nvCxnSpPr>
        <p:spPr>
          <a:xfrm>
            <a:off x="4016265" y="3186473"/>
            <a:ext cx="649041" cy="497941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3A7CE34C-86B6-48C8-BB7B-35B67E730E71}"/>
              </a:ext>
            </a:extLst>
          </p:cNvPr>
          <p:cNvSpPr txBox="1"/>
          <p:nvPr/>
        </p:nvSpPr>
        <p:spPr>
          <a:xfrm>
            <a:off x="4703763" y="3520527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square of the gradients</a:t>
            </a:r>
            <a:endParaRPr lang="zh-TW" altLang="en-US" sz="24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A14B45CD-5F9D-4E98-99C0-E1156D2187A4}"/>
              </a:ext>
            </a:extLst>
          </p:cNvPr>
          <p:cNvSpPr txBox="1"/>
          <p:nvPr/>
        </p:nvSpPr>
        <p:spPr>
          <a:xfrm>
            <a:off x="5217939" y="2552602"/>
            <a:ext cx="6089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Momentum: sum of the previous gradients </a:t>
            </a:r>
            <a:endParaRPr lang="zh-TW" altLang="en-US" sz="24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596EBCD5-6AC7-41B9-8DED-BF72CBAB718E}"/>
              </a:ext>
            </a:extLst>
          </p:cNvPr>
          <p:cNvCxnSpPr>
            <a:cxnSpLocks/>
          </p:cNvCxnSpPr>
          <p:nvPr/>
        </p:nvCxnSpPr>
        <p:spPr>
          <a:xfrm>
            <a:off x="4850912" y="2774091"/>
            <a:ext cx="395190" cy="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3D853ABB-55AD-42CA-8AD0-F9E21F74B2BB}"/>
              </a:ext>
            </a:extLst>
          </p:cNvPr>
          <p:cNvSpPr/>
          <p:nvPr/>
        </p:nvSpPr>
        <p:spPr>
          <a:xfrm>
            <a:off x="9362638" y="3014267"/>
            <a:ext cx="2508585" cy="4083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altLang="zh-TW" sz="2400" dirty="0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rPr>
              <a:t>Consider direction</a:t>
            </a:r>
            <a:endParaRPr lang="zh-TW" altLang="en-US" sz="2400" dirty="0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201FCB04-B673-43AC-A60E-5EF834910AD9}"/>
              </a:ext>
            </a:extLst>
          </p:cNvPr>
          <p:cNvSpPr/>
          <p:nvPr/>
        </p:nvSpPr>
        <p:spPr>
          <a:xfrm>
            <a:off x="7858960" y="3594160"/>
            <a:ext cx="2508585" cy="4083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altLang="zh-TW" sz="2400" dirty="0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rPr>
              <a:t>only magnitude </a:t>
            </a:r>
            <a:endParaRPr lang="zh-TW" altLang="en-US" sz="2400" dirty="0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3950D39B-96A0-0112-64AB-487D7FC5ED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936529"/>
              </p:ext>
            </p:extLst>
          </p:nvPr>
        </p:nvGraphicFramePr>
        <p:xfrm>
          <a:off x="630594" y="4603054"/>
          <a:ext cx="11194592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3076">
                  <a:extLst>
                    <a:ext uri="{9D8B030D-6E8A-4147-A177-3AD203B41FA5}">
                      <a16:colId xmlns:a16="http://schemas.microsoft.com/office/drawing/2014/main" val="63248266"/>
                    </a:ext>
                  </a:extLst>
                </a:gridCol>
                <a:gridCol w="3172299">
                  <a:extLst>
                    <a:ext uri="{9D8B030D-6E8A-4147-A177-3AD203B41FA5}">
                      <a16:colId xmlns:a16="http://schemas.microsoft.com/office/drawing/2014/main" val="3714513391"/>
                    </a:ext>
                  </a:extLst>
                </a:gridCol>
                <a:gridCol w="3989217">
                  <a:extLst>
                    <a:ext uri="{9D8B030D-6E8A-4147-A177-3AD203B41FA5}">
                      <a16:colId xmlns:a16="http://schemas.microsoft.com/office/drawing/2014/main" val="4588900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方法名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改了那一個步驟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帶來什麼好處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913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Adagrad</a:t>
                      </a:r>
                      <a:r>
                        <a:rPr lang="en-US" altLang="zh-TW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, </a:t>
                      </a:r>
                      <a:r>
                        <a:rPr lang="en-US" altLang="zh-TW" sz="2800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RMSProp</a:t>
                      </a:r>
                      <a:r>
                        <a:rPr lang="en-US" altLang="zh-TW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, Momentum, Adam, etc. 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找最好的函式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Better Optimization</a:t>
                      </a:r>
                    </a:p>
                    <a:p>
                      <a:pPr algn="ctr"/>
                      <a:r>
                        <a:rPr lang="en-US" altLang="zh-TW" sz="28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(not for Generalization)</a:t>
                      </a:r>
                      <a:endParaRPr lang="zh-TW" altLang="en-US" sz="28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907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719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7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FFE15B-D015-FD09-633C-93FFD95DC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Dropout</a:t>
            </a:r>
            <a:endParaRPr lang="zh-TW" altLang="en-US" dirty="0"/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38924FFD-2007-3BA7-0208-992EE16F8EC0}"/>
              </a:ext>
            </a:extLst>
          </p:cNvPr>
          <p:cNvGrpSpPr/>
          <p:nvPr/>
        </p:nvGrpSpPr>
        <p:grpSpPr>
          <a:xfrm>
            <a:off x="4907845" y="681037"/>
            <a:ext cx="5723548" cy="2641997"/>
            <a:chOff x="1904899" y="2535995"/>
            <a:chExt cx="5723548" cy="2641997"/>
          </a:xfrm>
        </p:grpSpPr>
        <p:sp>
          <p:nvSpPr>
            <p:cNvPr id="6" name="橢圓 5">
              <a:extLst>
                <a:ext uri="{FF2B5EF4-FFF2-40B4-BE49-F238E27FC236}">
                  <a16:creationId xmlns:a16="http://schemas.microsoft.com/office/drawing/2014/main" id="{7CCFA2FF-4E46-77B5-2710-DC22D5B6A29C}"/>
                </a:ext>
              </a:extLst>
            </p:cNvPr>
            <p:cNvSpPr/>
            <p:nvPr/>
          </p:nvSpPr>
          <p:spPr>
            <a:xfrm>
              <a:off x="3430053" y="2570711"/>
              <a:ext cx="509954" cy="5099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橢圓 6">
              <a:extLst>
                <a:ext uri="{FF2B5EF4-FFF2-40B4-BE49-F238E27FC236}">
                  <a16:creationId xmlns:a16="http://schemas.microsoft.com/office/drawing/2014/main" id="{02D2A6C9-EEF8-0F08-8D47-2FCB0F19BB07}"/>
                </a:ext>
              </a:extLst>
            </p:cNvPr>
            <p:cNvSpPr/>
            <p:nvPr/>
          </p:nvSpPr>
          <p:spPr>
            <a:xfrm>
              <a:off x="3430053" y="3271530"/>
              <a:ext cx="509954" cy="5099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8" name="橢圓 7">
              <a:extLst>
                <a:ext uri="{FF2B5EF4-FFF2-40B4-BE49-F238E27FC236}">
                  <a16:creationId xmlns:a16="http://schemas.microsoft.com/office/drawing/2014/main" id="{B986E270-83A8-4359-322A-8A9974F2D0BF}"/>
                </a:ext>
              </a:extLst>
            </p:cNvPr>
            <p:cNvSpPr/>
            <p:nvPr/>
          </p:nvSpPr>
          <p:spPr>
            <a:xfrm>
              <a:off x="3430053" y="3969784"/>
              <a:ext cx="509954" cy="5099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9" name="橢圓 8">
              <a:extLst>
                <a:ext uri="{FF2B5EF4-FFF2-40B4-BE49-F238E27FC236}">
                  <a16:creationId xmlns:a16="http://schemas.microsoft.com/office/drawing/2014/main" id="{65A3B98E-4690-8213-6E0E-CEEED12BEFA2}"/>
                </a:ext>
              </a:extLst>
            </p:cNvPr>
            <p:cNvSpPr/>
            <p:nvPr/>
          </p:nvSpPr>
          <p:spPr>
            <a:xfrm>
              <a:off x="3430053" y="4668038"/>
              <a:ext cx="509954" cy="5099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0" name="橢圓 9">
              <a:extLst>
                <a:ext uri="{FF2B5EF4-FFF2-40B4-BE49-F238E27FC236}">
                  <a16:creationId xmlns:a16="http://schemas.microsoft.com/office/drawing/2014/main" id="{42ECF727-9F9A-65FB-80BC-2F8E37F68A5C}"/>
                </a:ext>
              </a:extLst>
            </p:cNvPr>
            <p:cNvSpPr/>
            <p:nvPr/>
          </p:nvSpPr>
          <p:spPr>
            <a:xfrm>
              <a:off x="6636734" y="3183605"/>
              <a:ext cx="509954" cy="5099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1" name="橢圓 10">
              <a:extLst>
                <a:ext uri="{FF2B5EF4-FFF2-40B4-BE49-F238E27FC236}">
                  <a16:creationId xmlns:a16="http://schemas.microsoft.com/office/drawing/2014/main" id="{E828DD4C-73DA-4087-E479-8DDAFBC4CB01}"/>
                </a:ext>
              </a:extLst>
            </p:cNvPr>
            <p:cNvSpPr/>
            <p:nvPr/>
          </p:nvSpPr>
          <p:spPr>
            <a:xfrm>
              <a:off x="6636734" y="4022539"/>
              <a:ext cx="509954" cy="5099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D0652FB7-8ABF-E7FD-F501-3761E25B807F}"/>
                </a:ext>
              </a:extLst>
            </p:cNvPr>
            <p:cNvSpPr/>
            <p:nvPr/>
          </p:nvSpPr>
          <p:spPr>
            <a:xfrm>
              <a:off x="1904899" y="2670896"/>
              <a:ext cx="266335" cy="266335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3" name="直線單箭頭接點 12">
              <a:extLst>
                <a:ext uri="{FF2B5EF4-FFF2-40B4-BE49-F238E27FC236}">
                  <a16:creationId xmlns:a16="http://schemas.microsoft.com/office/drawing/2014/main" id="{08F40633-D3DB-FACB-40CD-D5680BEF984D}"/>
                </a:ext>
              </a:extLst>
            </p:cNvPr>
            <p:cNvCxnSpPr>
              <a:stCxn id="12" idx="3"/>
              <a:endCxn id="6" idx="2"/>
            </p:cNvCxnSpPr>
            <p:nvPr/>
          </p:nvCxnSpPr>
          <p:spPr>
            <a:xfrm>
              <a:off x="2171234" y="2804064"/>
              <a:ext cx="1258819" cy="2162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單箭頭接點 13">
              <a:extLst>
                <a:ext uri="{FF2B5EF4-FFF2-40B4-BE49-F238E27FC236}">
                  <a16:creationId xmlns:a16="http://schemas.microsoft.com/office/drawing/2014/main" id="{429248EE-AC0B-461D-AC5E-CD08D63C3778}"/>
                </a:ext>
              </a:extLst>
            </p:cNvPr>
            <p:cNvCxnSpPr>
              <a:stCxn id="12" idx="3"/>
              <a:endCxn id="7" idx="2"/>
            </p:cNvCxnSpPr>
            <p:nvPr/>
          </p:nvCxnSpPr>
          <p:spPr>
            <a:xfrm>
              <a:off x="2171234" y="2804064"/>
              <a:ext cx="1258819" cy="72244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單箭頭接點 14">
              <a:extLst>
                <a:ext uri="{FF2B5EF4-FFF2-40B4-BE49-F238E27FC236}">
                  <a16:creationId xmlns:a16="http://schemas.microsoft.com/office/drawing/2014/main" id="{23705264-DCC2-5738-6071-98A57979C40C}"/>
                </a:ext>
              </a:extLst>
            </p:cNvPr>
            <p:cNvCxnSpPr>
              <a:stCxn id="12" idx="3"/>
              <a:endCxn id="8" idx="2"/>
            </p:cNvCxnSpPr>
            <p:nvPr/>
          </p:nvCxnSpPr>
          <p:spPr>
            <a:xfrm>
              <a:off x="2171234" y="2804064"/>
              <a:ext cx="1258819" cy="142069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單箭頭接點 15">
              <a:extLst>
                <a:ext uri="{FF2B5EF4-FFF2-40B4-BE49-F238E27FC236}">
                  <a16:creationId xmlns:a16="http://schemas.microsoft.com/office/drawing/2014/main" id="{6146C435-ACC8-0F55-927F-CA550C83EB65}"/>
                </a:ext>
              </a:extLst>
            </p:cNvPr>
            <p:cNvCxnSpPr>
              <a:stCxn id="12" idx="3"/>
              <a:endCxn id="9" idx="2"/>
            </p:cNvCxnSpPr>
            <p:nvPr/>
          </p:nvCxnSpPr>
          <p:spPr>
            <a:xfrm>
              <a:off x="2171234" y="2804064"/>
              <a:ext cx="1258819" cy="211895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單箭頭接點 16">
              <a:extLst>
                <a:ext uri="{FF2B5EF4-FFF2-40B4-BE49-F238E27FC236}">
                  <a16:creationId xmlns:a16="http://schemas.microsoft.com/office/drawing/2014/main" id="{7166A856-8381-5EDC-36BA-CCB8442669EC}"/>
                </a:ext>
              </a:extLst>
            </p:cNvPr>
            <p:cNvCxnSpPr>
              <a:endCxn id="10" idx="2"/>
            </p:cNvCxnSpPr>
            <p:nvPr/>
          </p:nvCxnSpPr>
          <p:spPr>
            <a:xfrm flipV="1">
              <a:off x="5704749" y="3438582"/>
              <a:ext cx="931985" cy="10641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單箭頭接點 17">
              <a:extLst>
                <a:ext uri="{FF2B5EF4-FFF2-40B4-BE49-F238E27FC236}">
                  <a16:creationId xmlns:a16="http://schemas.microsoft.com/office/drawing/2014/main" id="{C0144A17-4D14-39DC-E4A9-3FCE32C73C91}"/>
                </a:ext>
              </a:extLst>
            </p:cNvPr>
            <p:cNvCxnSpPr>
              <a:endCxn id="10" idx="2"/>
            </p:cNvCxnSpPr>
            <p:nvPr/>
          </p:nvCxnSpPr>
          <p:spPr>
            <a:xfrm>
              <a:off x="5704748" y="2781725"/>
              <a:ext cx="931986" cy="65685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單箭頭接點 18">
              <a:extLst>
                <a:ext uri="{FF2B5EF4-FFF2-40B4-BE49-F238E27FC236}">
                  <a16:creationId xmlns:a16="http://schemas.microsoft.com/office/drawing/2014/main" id="{1763FA39-C97E-D4A0-0214-C459F9EE6F9F}"/>
                </a:ext>
              </a:extLst>
            </p:cNvPr>
            <p:cNvCxnSpPr>
              <a:endCxn id="11" idx="2"/>
            </p:cNvCxnSpPr>
            <p:nvPr/>
          </p:nvCxnSpPr>
          <p:spPr>
            <a:xfrm>
              <a:off x="5704749" y="2825688"/>
              <a:ext cx="931985" cy="145182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單箭頭接點 19">
              <a:extLst>
                <a:ext uri="{FF2B5EF4-FFF2-40B4-BE49-F238E27FC236}">
                  <a16:creationId xmlns:a16="http://schemas.microsoft.com/office/drawing/2014/main" id="{C2B04B3E-235D-5A1C-30E5-23EED1471BC7}"/>
                </a:ext>
              </a:extLst>
            </p:cNvPr>
            <p:cNvCxnSpPr>
              <a:endCxn id="11" idx="2"/>
            </p:cNvCxnSpPr>
            <p:nvPr/>
          </p:nvCxnSpPr>
          <p:spPr>
            <a:xfrm>
              <a:off x="5704748" y="3580539"/>
              <a:ext cx="931986" cy="69697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單箭頭接點 20">
              <a:extLst>
                <a:ext uri="{FF2B5EF4-FFF2-40B4-BE49-F238E27FC236}">
                  <a16:creationId xmlns:a16="http://schemas.microsoft.com/office/drawing/2014/main" id="{A99996F4-97F8-2740-4127-3151BD3070CB}"/>
                </a:ext>
              </a:extLst>
            </p:cNvPr>
            <p:cNvCxnSpPr>
              <a:endCxn id="10" idx="2"/>
            </p:cNvCxnSpPr>
            <p:nvPr/>
          </p:nvCxnSpPr>
          <p:spPr>
            <a:xfrm flipV="1">
              <a:off x="5704749" y="3438582"/>
              <a:ext cx="931985" cy="78617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單箭頭接點 21">
              <a:extLst>
                <a:ext uri="{FF2B5EF4-FFF2-40B4-BE49-F238E27FC236}">
                  <a16:creationId xmlns:a16="http://schemas.microsoft.com/office/drawing/2014/main" id="{0AD083C2-4763-97C2-B88E-D0595003AA20}"/>
                </a:ext>
              </a:extLst>
            </p:cNvPr>
            <p:cNvCxnSpPr>
              <a:endCxn id="11" idx="2"/>
            </p:cNvCxnSpPr>
            <p:nvPr/>
          </p:nvCxnSpPr>
          <p:spPr>
            <a:xfrm>
              <a:off x="5704749" y="4224761"/>
              <a:ext cx="931985" cy="5275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單箭頭接點 22">
              <a:extLst>
                <a:ext uri="{FF2B5EF4-FFF2-40B4-BE49-F238E27FC236}">
                  <a16:creationId xmlns:a16="http://schemas.microsoft.com/office/drawing/2014/main" id="{5CF8B194-C0FB-CEDC-E63F-F634EBF98AA8}"/>
                </a:ext>
              </a:extLst>
            </p:cNvPr>
            <p:cNvCxnSpPr>
              <a:endCxn id="10" idx="2"/>
            </p:cNvCxnSpPr>
            <p:nvPr/>
          </p:nvCxnSpPr>
          <p:spPr>
            <a:xfrm flipV="1">
              <a:off x="5704748" y="3438582"/>
              <a:ext cx="931986" cy="145677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單箭頭接點 23">
              <a:extLst>
                <a:ext uri="{FF2B5EF4-FFF2-40B4-BE49-F238E27FC236}">
                  <a16:creationId xmlns:a16="http://schemas.microsoft.com/office/drawing/2014/main" id="{1B17D8AF-2AEF-5E52-53E2-8BC204BE2B1A}"/>
                </a:ext>
              </a:extLst>
            </p:cNvPr>
            <p:cNvCxnSpPr>
              <a:endCxn id="11" idx="2"/>
            </p:cNvCxnSpPr>
            <p:nvPr/>
          </p:nvCxnSpPr>
          <p:spPr>
            <a:xfrm flipV="1">
              <a:off x="5704749" y="4277516"/>
              <a:ext cx="931985" cy="64549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單箭頭接點 24">
              <a:extLst>
                <a:ext uri="{FF2B5EF4-FFF2-40B4-BE49-F238E27FC236}">
                  <a16:creationId xmlns:a16="http://schemas.microsoft.com/office/drawing/2014/main" id="{D7D753FF-CF36-74F6-71F8-23F588D093E9}"/>
                </a:ext>
              </a:extLst>
            </p:cNvPr>
            <p:cNvCxnSpPr>
              <a:stCxn id="29" idx="2"/>
              <a:endCxn id="6" idx="2"/>
            </p:cNvCxnSpPr>
            <p:nvPr/>
          </p:nvCxnSpPr>
          <p:spPr>
            <a:xfrm flipV="1">
              <a:off x="2038067" y="2825688"/>
              <a:ext cx="1391986" cy="79927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單箭頭接點 25">
              <a:extLst>
                <a:ext uri="{FF2B5EF4-FFF2-40B4-BE49-F238E27FC236}">
                  <a16:creationId xmlns:a16="http://schemas.microsoft.com/office/drawing/2014/main" id="{50D0DD5C-49DB-1727-B9A7-E1168410A2AC}"/>
                </a:ext>
              </a:extLst>
            </p:cNvPr>
            <p:cNvCxnSpPr>
              <a:stCxn id="29" idx="3"/>
              <a:endCxn id="7" idx="2"/>
            </p:cNvCxnSpPr>
            <p:nvPr/>
          </p:nvCxnSpPr>
          <p:spPr>
            <a:xfrm>
              <a:off x="2171234" y="3491791"/>
              <a:ext cx="1258819" cy="347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單箭頭接點 26">
              <a:extLst>
                <a:ext uri="{FF2B5EF4-FFF2-40B4-BE49-F238E27FC236}">
                  <a16:creationId xmlns:a16="http://schemas.microsoft.com/office/drawing/2014/main" id="{8819A702-FDFE-B381-07F3-B3D56B06C572}"/>
                </a:ext>
              </a:extLst>
            </p:cNvPr>
            <p:cNvCxnSpPr>
              <a:stCxn id="29" idx="3"/>
              <a:endCxn id="8" idx="2"/>
            </p:cNvCxnSpPr>
            <p:nvPr/>
          </p:nvCxnSpPr>
          <p:spPr>
            <a:xfrm>
              <a:off x="2171234" y="3491791"/>
              <a:ext cx="1258819" cy="73297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單箭頭接點 27">
              <a:extLst>
                <a:ext uri="{FF2B5EF4-FFF2-40B4-BE49-F238E27FC236}">
                  <a16:creationId xmlns:a16="http://schemas.microsoft.com/office/drawing/2014/main" id="{6B46269C-3A76-28A2-9630-6B9966CAEAC0}"/>
                </a:ext>
              </a:extLst>
            </p:cNvPr>
            <p:cNvCxnSpPr>
              <a:stCxn id="29" idx="3"/>
              <a:endCxn id="9" idx="2"/>
            </p:cNvCxnSpPr>
            <p:nvPr/>
          </p:nvCxnSpPr>
          <p:spPr>
            <a:xfrm>
              <a:off x="2171234" y="3491791"/>
              <a:ext cx="1258819" cy="143122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64854284-6D95-0F35-9F09-2A93415626A0}"/>
                </a:ext>
              </a:extLst>
            </p:cNvPr>
            <p:cNvSpPr/>
            <p:nvPr/>
          </p:nvSpPr>
          <p:spPr>
            <a:xfrm>
              <a:off x="1904899" y="3358623"/>
              <a:ext cx="266335" cy="266335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0" name="橢圓 29">
              <a:extLst>
                <a:ext uri="{FF2B5EF4-FFF2-40B4-BE49-F238E27FC236}">
                  <a16:creationId xmlns:a16="http://schemas.microsoft.com/office/drawing/2014/main" id="{030821ED-7812-E0AA-3DAD-A13BD8B6038F}"/>
                </a:ext>
              </a:extLst>
            </p:cNvPr>
            <p:cNvSpPr/>
            <p:nvPr/>
          </p:nvSpPr>
          <p:spPr>
            <a:xfrm>
              <a:off x="5194794" y="2535995"/>
              <a:ext cx="509954" cy="5099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1" name="橢圓 30">
              <a:extLst>
                <a:ext uri="{FF2B5EF4-FFF2-40B4-BE49-F238E27FC236}">
                  <a16:creationId xmlns:a16="http://schemas.microsoft.com/office/drawing/2014/main" id="{9EA28583-3120-0606-B717-EA68A7EE540C}"/>
                </a:ext>
              </a:extLst>
            </p:cNvPr>
            <p:cNvSpPr/>
            <p:nvPr/>
          </p:nvSpPr>
          <p:spPr>
            <a:xfrm>
              <a:off x="5194794" y="3236814"/>
              <a:ext cx="509954" cy="5099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32" name="橢圓 31">
              <a:extLst>
                <a:ext uri="{FF2B5EF4-FFF2-40B4-BE49-F238E27FC236}">
                  <a16:creationId xmlns:a16="http://schemas.microsoft.com/office/drawing/2014/main" id="{2358E030-D04A-9C35-6E28-503AB6E3C92B}"/>
                </a:ext>
              </a:extLst>
            </p:cNvPr>
            <p:cNvSpPr/>
            <p:nvPr/>
          </p:nvSpPr>
          <p:spPr>
            <a:xfrm>
              <a:off x="5194794" y="3935068"/>
              <a:ext cx="509954" cy="5099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33" name="橢圓 32">
              <a:extLst>
                <a:ext uri="{FF2B5EF4-FFF2-40B4-BE49-F238E27FC236}">
                  <a16:creationId xmlns:a16="http://schemas.microsoft.com/office/drawing/2014/main" id="{BA97F158-5E44-CB4A-14D7-49F7AAE2B076}"/>
                </a:ext>
              </a:extLst>
            </p:cNvPr>
            <p:cNvSpPr/>
            <p:nvPr/>
          </p:nvSpPr>
          <p:spPr>
            <a:xfrm>
              <a:off x="5194794" y="4633322"/>
              <a:ext cx="509954" cy="5099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25209E72-A1CB-5062-567D-F8106202B7F4}"/>
                </a:ext>
              </a:extLst>
            </p:cNvPr>
            <p:cNvSpPr/>
            <p:nvPr/>
          </p:nvSpPr>
          <p:spPr>
            <a:xfrm>
              <a:off x="1904899" y="4113217"/>
              <a:ext cx="266335" cy="266335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D4E13229-5188-48A1-9E1B-2764B3FD1A66}"/>
                </a:ext>
              </a:extLst>
            </p:cNvPr>
            <p:cNvSpPr/>
            <p:nvPr/>
          </p:nvSpPr>
          <p:spPr>
            <a:xfrm>
              <a:off x="1904899" y="4792619"/>
              <a:ext cx="266335" cy="266335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36" name="直線單箭頭接點 35">
              <a:extLst>
                <a:ext uri="{FF2B5EF4-FFF2-40B4-BE49-F238E27FC236}">
                  <a16:creationId xmlns:a16="http://schemas.microsoft.com/office/drawing/2014/main" id="{5D6E7D6C-B75F-48D2-9482-25C68BF9FE62}"/>
                </a:ext>
              </a:extLst>
            </p:cNvPr>
            <p:cNvCxnSpPr>
              <a:stCxn id="35" idx="3"/>
              <a:endCxn id="9" idx="2"/>
            </p:cNvCxnSpPr>
            <p:nvPr/>
          </p:nvCxnSpPr>
          <p:spPr>
            <a:xfrm flipV="1">
              <a:off x="2171234" y="4923015"/>
              <a:ext cx="1258819" cy="27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單箭頭接點 36">
              <a:extLst>
                <a:ext uri="{FF2B5EF4-FFF2-40B4-BE49-F238E27FC236}">
                  <a16:creationId xmlns:a16="http://schemas.microsoft.com/office/drawing/2014/main" id="{950139AF-6A2B-300B-A69F-6D7DB9B4790E}"/>
                </a:ext>
              </a:extLst>
            </p:cNvPr>
            <p:cNvCxnSpPr>
              <a:stCxn id="34" idx="3"/>
              <a:endCxn id="9" idx="2"/>
            </p:cNvCxnSpPr>
            <p:nvPr/>
          </p:nvCxnSpPr>
          <p:spPr>
            <a:xfrm>
              <a:off x="2171234" y="4246385"/>
              <a:ext cx="1258819" cy="67663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單箭頭接點 37">
              <a:extLst>
                <a:ext uri="{FF2B5EF4-FFF2-40B4-BE49-F238E27FC236}">
                  <a16:creationId xmlns:a16="http://schemas.microsoft.com/office/drawing/2014/main" id="{2AAEBD9F-17DC-3264-8696-9F3608B03108}"/>
                </a:ext>
              </a:extLst>
            </p:cNvPr>
            <p:cNvCxnSpPr>
              <a:stCxn id="35" idx="3"/>
              <a:endCxn id="8" idx="2"/>
            </p:cNvCxnSpPr>
            <p:nvPr/>
          </p:nvCxnSpPr>
          <p:spPr>
            <a:xfrm flipV="1">
              <a:off x="2171234" y="4224761"/>
              <a:ext cx="1258819" cy="70102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單箭頭接點 38">
              <a:extLst>
                <a:ext uri="{FF2B5EF4-FFF2-40B4-BE49-F238E27FC236}">
                  <a16:creationId xmlns:a16="http://schemas.microsoft.com/office/drawing/2014/main" id="{25791B2C-E78C-A7B8-AB9E-93925FFC2907}"/>
                </a:ext>
              </a:extLst>
            </p:cNvPr>
            <p:cNvCxnSpPr>
              <a:stCxn id="35" idx="3"/>
              <a:endCxn id="7" idx="2"/>
            </p:cNvCxnSpPr>
            <p:nvPr/>
          </p:nvCxnSpPr>
          <p:spPr>
            <a:xfrm flipV="1">
              <a:off x="2171234" y="3526507"/>
              <a:ext cx="1258819" cy="13992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單箭頭接點 39">
              <a:extLst>
                <a:ext uri="{FF2B5EF4-FFF2-40B4-BE49-F238E27FC236}">
                  <a16:creationId xmlns:a16="http://schemas.microsoft.com/office/drawing/2014/main" id="{C2526700-A5D3-A5CD-BD6C-EA412AB9164A}"/>
                </a:ext>
              </a:extLst>
            </p:cNvPr>
            <p:cNvCxnSpPr>
              <a:stCxn id="35" idx="3"/>
              <a:endCxn id="6" idx="2"/>
            </p:cNvCxnSpPr>
            <p:nvPr/>
          </p:nvCxnSpPr>
          <p:spPr>
            <a:xfrm flipV="1">
              <a:off x="2171234" y="2825688"/>
              <a:ext cx="1258819" cy="210009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單箭頭接點 40">
              <a:extLst>
                <a:ext uri="{FF2B5EF4-FFF2-40B4-BE49-F238E27FC236}">
                  <a16:creationId xmlns:a16="http://schemas.microsoft.com/office/drawing/2014/main" id="{9AA09DE6-ED18-A4AA-FD29-CDF756A8B084}"/>
                </a:ext>
              </a:extLst>
            </p:cNvPr>
            <p:cNvCxnSpPr>
              <a:stCxn id="34" idx="3"/>
              <a:endCxn id="7" idx="2"/>
            </p:cNvCxnSpPr>
            <p:nvPr/>
          </p:nvCxnSpPr>
          <p:spPr>
            <a:xfrm flipV="1">
              <a:off x="2171234" y="3526507"/>
              <a:ext cx="1258819" cy="71987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單箭頭接點 41">
              <a:extLst>
                <a:ext uri="{FF2B5EF4-FFF2-40B4-BE49-F238E27FC236}">
                  <a16:creationId xmlns:a16="http://schemas.microsoft.com/office/drawing/2014/main" id="{967BACEB-2057-E3FA-5FA2-B2E24A0A79F7}"/>
                </a:ext>
              </a:extLst>
            </p:cNvPr>
            <p:cNvCxnSpPr>
              <a:stCxn id="34" idx="3"/>
              <a:endCxn id="6" idx="2"/>
            </p:cNvCxnSpPr>
            <p:nvPr/>
          </p:nvCxnSpPr>
          <p:spPr>
            <a:xfrm flipV="1">
              <a:off x="2171234" y="2825688"/>
              <a:ext cx="1258819" cy="142069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單箭頭接點 42">
              <a:extLst>
                <a:ext uri="{FF2B5EF4-FFF2-40B4-BE49-F238E27FC236}">
                  <a16:creationId xmlns:a16="http://schemas.microsoft.com/office/drawing/2014/main" id="{A82418E5-FB1E-D2AC-1574-A6CA57B63426}"/>
                </a:ext>
              </a:extLst>
            </p:cNvPr>
            <p:cNvCxnSpPr/>
            <p:nvPr/>
          </p:nvCxnSpPr>
          <p:spPr>
            <a:xfrm>
              <a:off x="3940007" y="2804064"/>
              <a:ext cx="1258819" cy="2162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單箭頭接點 43">
              <a:extLst>
                <a:ext uri="{FF2B5EF4-FFF2-40B4-BE49-F238E27FC236}">
                  <a16:creationId xmlns:a16="http://schemas.microsoft.com/office/drawing/2014/main" id="{0BE13BDD-A4AB-1AFF-7940-1F5637F7991E}"/>
                </a:ext>
              </a:extLst>
            </p:cNvPr>
            <p:cNvCxnSpPr/>
            <p:nvPr/>
          </p:nvCxnSpPr>
          <p:spPr>
            <a:xfrm>
              <a:off x="3940007" y="2804064"/>
              <a:ext cx="1258819" cy="72244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單箭頭接點 44">
              <a:extLst>
                <a:ext uri="{FF2B5EF4-FFF2-40B4-BE49-F238E27FC236}">
                  <a16:creationId xmlns:a16="http://schemas.microsoft.com/office/drawing/2014/main" id="{101B4CDF-C42E-8977-E9C1-562723D4EE69}"/>
                </a:ext>
              </a:extLst>
            </p:cNvPr>
            <p:cNvCxnSpPr/>
            <p:nvPr/>
          </p:nvCxnSpPr>
          <p:spPr>
            <a:xfrm>
              <a:off x="3940007" y="2804064"/>
              <a:ext cx="1258819" cy="142069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單箭頭接點 45">
              <a:extLst>
                <a:ext uri="{FF2B5EF4-FFF2-40B4-BE49-F238E27FC236}">
                  <a16:creationId xmlns:a16="http://schemas.microsoft.com/office/drawing/2014/main" id="{8DF84561-9DEB-47D5-DA23-09E06A45B295}"/>
                </a:ext>
              </a:extLst>
            </p:cNvPr>
            <p:cNvCxnSpPr/>
            <p:nvPr/>
          </p:nvCxnSpPr>
          <p:spPr>
            <a:xfrm>
              <a:off x="3940007" y="2804064"/>
              <a:ext cx="1258819" cy="211895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單箭頭接點 46">
              <a:extLst>
                <a:ext uri="{FF2B5EF4-FFF2-40B4-BE49-F238E27FC236}">
                  <a16:creationId xmlns:a16="http://schemas.microsoft.com/office/drawing/2014/main" id="{F69FCC04-FB90-1F31-5041-7B6E768BAD33}"/>
                </a:ext>
              </a:extLst>
            </p:cNvPr>
            <p:cNvCxnSpPr/>
            <p:nvPr/>
          </p:nvCxnSpPr>
          <p:spPr>
            <a:xfrm>
              <a:off x="3940007" y="3491791"/>
              <a:ext cx="1258819" cy="347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單箭頭接點 47">
              <a:extLst>
                <a:ext uri="{FF2B5EF4-FFF2-40B4-BE49-F238E27FC236}">
                  <a16:creationId xmlns:a16="http://schemas.microsoft.com/office/drawing/2014/main" id="{27364EBC-CAAA-99FC-9A60-D7291C088D9E}"/>
                </a:ext>
              </a:extLst>
            </p:cNvPr>
            <p:cNvCxnSpPr/>
            <p:nvPr/>
          </p:nvCxnSpPr>
          <p:spPr>
            <a:xfrm>
              <a:off x="3940007" y="3491791"/>
              <a:ext cx="1258819" cy="73297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單箭頭接點 48">
              <a:extLst>
                <a:ext uri="{FF2B5EF4-FFF2-40B4-BE49-F238E27FC236}">
                  <a16:creationId xmlns:a16="http://schemas.microsoft.com/office/drawing/2014/main" id="{065A0B87-181A-6813-3ADC-2D8774FA37E1}"/>
                </a:ext>
              </a:extLst>
            </p:cNvPr>
            <p:cNvCxnSpPr/>
            <p:nvPr/>
          </p:nvCxnSpPr>
          <p:spPr>
            <a:xfrm>
              <a:off x="3940007" y="3491791"/>
              <a:ext cx="1258819" cy="143122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單箭頭接點 49">
              <a:extLst>
                <a:ext uri="{FF2B5EF4-FFF2-40B4-BE49-F238E27FC236}">
                  <a16:creationId xmlns:a16="http://schemas.microsoft.com/office/drawing/2014/main" id="{E2D23D07-6385-9F56-D75A-80E348B1FDC5}"/>
                </a:ext>
              </a:extLst>
            </p:cNvPr>
            <p:cNvCxnSpPr/>
            <p:nvPr/>
          </p:nvCxnSpPr>
          <p:spPr>
            <a:xfrm flipV="1">
              <a:off x="3940007" y="4923015"/>
              <a:ext cx="1258819" cy="27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單箭頭接點 50">
              <a:extLst>
                <a:ext uri="{FF2B5EF4-FFF2-40B4-BE49-F238E27FC236}">
                  <a16:creationId xmlns:a16="http://schemas.microsoft.com/office/drawing/2014/main" id="{2C21379A-4031-6F74-5126-5EDEA3FC1449}"/>
                </a:ext>
              </a:extLst>
            </p:cNvPr>
            <p:cNvCxnSpPr/>
            <p:nvPr/>
          </p:nvCxnSpPr>
          <p:spPr>
            <a:xfrm>
              <a:off x="3940007" y="4246385"/>
              <a:ext cx="1258819" cy="67663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單箭頭接點 51">
              <a:extLst>
                <a:ext uri="{FF2B5EF4-FFF2-40B4-BE49-F238E27FC236}">
                  <a16:creationId xmlns:a16="http://schemas.microsoft.com/office/drawing/2014/main" id="{B2B0F388-C772-A898-188E-8CCC599AB2FD}"/>
                </a:ext>
              </a:extLst>
            </p:cNvPr>
            <p:cNvCxnSpPr/>
            <p:nvPr/>
          </p:nvCxnSpPr>
          <p:spPr>
            <a:xfrm flipV="1">
              <a:off x="3940007" y="4224761"/>
              <a:ext cx="1258819" cy="70102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單箭頭接點 52">
              <a:extLst>
                <a:ext uri="{FF2B5EF4-FFF2-40B4-BE49-F238E27FC236}">
                  <a16:creationId xmlns:a16="http://schemas.microsoft.com/office/drawing/2014/main" id="{ED51487B-265B-9D11-2805-F30A91D9F1C8}"/>
                </a:ext>
              </a:extLst>
            </p:cNvPr>
            <p:cNvCxnSpPr/>
            <p:nvPr/>
          </p:nvCxnSpPr>
          <p:spPr>
            <a:xfrm flipV="1">
              <a:off x="3940007" y="3526507"/>
              <a:ext cx="1258819" cy="13992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單箭頭接點 53">
              <a:extLst>
                <a:ext uri="{FF2B5EF4-FFF2-40B4-BE49-F238E27FC236}">
                  <a16:creationId xmlns:a16="http://schemas.microsoft.com/office/drawing/2014/main" id="{144D6674-4381-B96B-9419-34D620CF0FD0}"/>
                </a:ext>
              </a:extLst>
            </p:cNvPr>
            <p:cNvCxnSpPr/>
            <p:nvPr/>
          </p:nvCxnSpPr>
          <p:spPr>
            <a:xfrm flipV="1">
              <a:off x="3940007" y="2825688"/>
              <a:ext cx="1258819" cy="210009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單箭頭接點 54">
              <a:extLst>
                <a:ext uri="{FF2B5EF4-FFF2-40B4-BE49-F238E27FC236}">
                  <a16:creationId xmlns:a16="http://schemas.microsoft.com/office/drawing/2014/main" id="{521C2CBC-5937-25CA-C54C-CEF18906F6A6}"/>
                </a:ext>
              </a:extLst>
            </p:cNvPr>
            <p:cNvCxnSpPr/>
            <p:nvPr/>
          </p:nvCxnSpPr>
          <p:spPr>
            <a:xfrm flipV="1">
              <a:off x="3940007" y="3526507"/>
              <a:ext cx="1258819" cy="71987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單箭頭接點 55">
              <a:extLst>
                <a:ext uri="{FF2B5EF4-FFF2-40B4-BE49-F238E27FC236}">
                  <a16:creationId xmlns:a16="http://schemas.microsoft.com/office/drawing/2014/main" id="{D9E4913C-0C29-CB50-DD8F-D5788A1024F4}"/>
                </a:ext>
              </a:extLst>
            </p:cNvPr>
            <p:cNvCxnSpPr/>
            <p:nvPr/>
          </p:nvCxnSpPr>
          <p:spPr>
            <a:xfrm flipV="1">
              <a:off x="3940007" y="2825688"/>
              <a:ext cx="1258819" cy="142069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單箭頭接點 56">
              <a:extLst>
                <a:ext uri="{FF2B5EF4-FFF2-40B4-BE49-F238E27FC236}">
                  <a16:creationId xmlns:a16="http://schemas.microsoft.com/office/drawing/2014/main" id="{8FE2D99B-0B1F-B946-C70B-7E396915911A}"/>
                </a:ext>
              </a:extLst>
            </p:cNvPr>
            <p:cNvCxnSpPr/>
            <p:nvPr/>
          </p:nvCxnSpPr>
          <p:spPr>
            <a:xfrm>
              <a:off x="7162454" y="3451153"/>
              <a:ext cx="465993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單箭頭接點 57">
              <a:extLst>
                <a:ext uri="{FF2B5EF4-FFF2-40B4-BE49-F238E27FC236}">
                  <a16:creationId xmlns:a16="http://schemas.microsoft.com/office/drawing/2014/main" id="{61548F59-3E01-3B81-5F51-A3BBC947E3CA}"/>
                </a:ext>
              </a:extLst>
            </p:cNvPr>
            <p:cNvCxnSpPr/>
            <p:nvPr/>
          </p:nvCxnSpPr>
          <p:spPr>
            <a:xfrm>
              <a:off x="7162454" y="4292030"/>
              <a:ext cx="465993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9" name="直線單箭頭接點 58">
            <a:extLst>
              <a:ext uri="{FF2B5EF4-FFF2-40B4-BE49-F238E27FC236}">
                <a16:creationId xmlns:a16="http://schemas.microsoft.com/office/drawing/2014/main" id="{32362248-8BAA-38AD-51DD-8537ABE93EBF}"/>
              </a:ext>
            </a:extLst>
          </p:cNvPr>
          <p:cNvCxnSpPr/>
          <p:nvPr/>
        </p:nvCxnSpPr>
        <p:spPr>
          <a:xfrm flipV="1">
            <a:off x="5187364" y="2382503"/>
            <a:ext cx="1245635" cy="539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單箭頭接點 59">
            <a:extLst>
              <a:ext uri="{FF2B5EF4-FFF2-40B4-BE49-F238E27FC236}">
                <a16:creationId xmlns:a16="http://schemas.microsoft.com/office/drawing/2014/main" id="{6E8B288D-85B7-2017-9134-6AC65C75EAB5}"/>
              </a:ext>
            </a:extLst>
          </p:cNvPr>
          <p:cNvCxnSpPr/>
          <p:nvPr/>
        </p:nvCxnSpPr>
        <p:spPr>
          <a:xfrm flipV="1">
            <a:off x="6977647" y="2368489"/>
            <a:ext cx="1245635" cy="539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單箭頭接點 60">
            <a:extLst>
              <a:ext uri="{FF2B5EF4-FFF2-40B4-BE49-F238E27FC236}">
                <a16:creationId xmlns:a16="http://schemas.microsoft.com/office/drawing/2014/main" id="{DEF736F3-5ABE-7846-BFB5-C6CEC47E8E84}"/>
              </a:ext>
            </a:extLst>
          </p:cNvPr>
          <p:cNvCxnSpPr>
            <a:stCxn id="7" idx="6"/>
            <a:endCxn id="30" idx="2"/>
          </p:cNvCxnSpPr>
          <p:nvPr/>
        </p:nvCxnSpPr>
        <p:spPr>
          <a:xfrm flipV="1">
            <a:off x="6942953" y="936014"/>
            <a:ext cx="1254787" cy="73553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群組 62">
            <a:extLst>
              <a:ext uri="{FF2B5EF4-FFF2-40B4-BE49-F238E27FC236}">
                <a16:creationId xmlns:a16="http://schemas.microsoft.com/office/drawing/2014/main" id="{0E0D9D84-9B87-063D-C215-A042081A3BF8}"/>
              </a:ext>
            </a:extLst>
          </p:cNvPr>
          <p:cNvGrpSpPr/>
          <p:nvPr/>
        </p:nvGrpSpPr>
        <p:grpSpPr>
          <a:xfrm>
            <a:off x="6503297" y="776243"/>
            <a:ext cx="365326" cy="367349"/>
            <a:chOff x="-1866900" y="1906630"/>
            <a:chExt cx="365326" cy="367349"/>
          </a:xfrm>
        </p:grpSpPr>
        <p:cxnSp>
          <p:nvCxnSpPr>
            <p:cNvPr id="64" name="直線接點 63">
              <a:extLst>
                <a:ext uri="{FF2B5EF4-FFF2-40B4-BE49-F238E27FC236}">
                  <a16:creationId xmlns:a16="http://schemas.microsoft.com/office/drawing/2014/main" id="{51DA57A1-C8A9-9974-0E06-E8B8E1D120AB}"/>
                </a:ext>
              </a:extLst>
            </p:cNvPr>
            <p:cNvCxnSpPr/>
            <p:nvPr/>
          </p:nvCxnSpPr>
          <p:spPr>
            <a:xfrm>
              <a:off x="-1866900" y="1906630"/>
              <a:ext cx="361950" cy="36195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接點 64">
              <a:extLst>
                <a:ext uri="{FF2B5EF4-FFF2-40B4-BE49-F238E27FC236}">
                  <a16:creationId xmlns:a16="http://schemas.microsoft.com/office/drawing/2014/main" id="{C055316B-B8CF-F3F8-C4C9-560B51D3F0B8}"/>
                </a:ext>
              </a:extLst>
            </p:cNvPr>
            <p:cNvCxnSpPr/>
            <p:nvPr/>
          </p:nvCxnSpPr>
          <p:spPr>
            <a:xfrm rot="5400000">
              <a:off x="-1863524" y="1912029"/>
              <a:ext cx="361950" cy="36195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群組 65">
            <a:extLst>
              <a:ext uri="{FF2B5EF4-FFF2-40B4-BE49-F238E27FC236}">
                <a16:creationId xmlns:a16="http://schemas.microsoft.com/office/drawing/2014/main" id="{01727A37-9696-D6DB-F4C1-1D18BF2B1661}"/>
              </a:ext>
            </a:extLst>
          </p:cNvPr>
          <p:cNvGrpSpPr/>
          <p:nvPr/>
        </p:nvGrpSpPr>
        <p:grpSpPr>
          <a:xfrm>
            <a:off x="6508529" y="2186128"/>
            <a:ext cx="365326" cy="367349"/>
            <a:chOff x="-1866900" y="1906630"/>
            <a:chExt cx="365326" cy="367349"/>
          </a:xfrm>
        </p:grpSpPr>
        <p:cxnSp>
          <p:nvCxnSpPr>
            <p:cNvPr id="67" name="直線接點 66">
              <a:extLst>
                <a:ext uri="{FF2B5EF4-FFF2-40B4-BE49-F238E27FC236}">
                  <a16:creationId xmlns:a16="http://schemas.microsoft.com/office/drawing/2014/main" id="{373D9648-CAF0-DE77-20D2-51D44C9E5703}"/>
                </a:ext>
              </a:extLst>
            </p:cNvPr>
            <p:cNvCxnSpPr/>
            <p:nvPr/>
          </p:nvCxnSpPr>
          <p:spPr>
            <a:xfrm>
              <a:off x="-1866900" y="1906630"/>
              <a:ext cx="361950" cy="36195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接點 67">
              <a:extLst>
                <a:ext uri="{FF2B5EF4-FFF2-40B4-BE49-F238E27FC236}">
                  <a16:creationId xmlns:a16="http://schemas.microsoft.com/office/drawing/2014/main" id="{425BFDFA-6F6E-46BA-8B64-3D6ADC01A45F}"/>
                </a:ext>
              </a:extLst>
            </p:cNvPr>
            <p:cNvCxnSpPr/>
            <p:nvPr/>
          </p:nvCxnSpPr>
          <p:spPr>
            <a:xfrm rot="5400000">
              <a:off x="-1863524" y="1912029"/>
              <a:ext cx="361950" cy="36195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群組 68">
            <a:extLst>
              <a:ext uri="{FF2B5EF4-FFF2-40B4-BE49-F238E27FC236}">
                <a16:creationId xmlns:a16="http://schemas.microsoft.com/office/drawing/2014/main" id="{7680379F-3ACE-FCED-96B3-9FF4AB2522DF}"/>
              </a:ext>
            </a:extLst>
          </p:cNvPr>
          <p:cNvGrpSpPr/>
          <p:nvPr/>
        </p:nvGrpSpPr>
        <p:grpSpPr>
          <a:xfrm>
            <a:off x="8270054" y="2157245"/>
            <a:ext cx="365326" cy="367349"/>
            <a:chOff x="-1866900" y="1906630"/>
            <a:chExt cx="365326" cy="367349"/>
          </a:xfrm>
        </p:grpSpPr>
        <p:cxnSp>
          <p:nvCxnSpPr>
            <p:cNvPr id="70" name="直線接點 69">
              <a:extLst>
                <a:ext uri="{FF2B5EF4-FFF2-40B4-BE49-F238E27FC236}">
                  <a16:creationId xmlns:a16="http://schemas.microsoft.com/office/drawing/2014/main" id="{9C980710-B63A-F963-0AFF-CE72B5215C62}"/>
                </a:ext>
              </a:extLst>
            </p:cNvPr>
            <p:cNvCxnSpPr/>
            <p:nvPr/>
          </p:nvCxnSpPr>
          <p:spPr>
            <a:xfrm>
              <a:off x="-1866900" y="1906630"/>
              <a:ext cx="361950" cy="36195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接點 70">
              <a:extLst>
                <a:ext uri="{FF2B5EF4-FFF2-40B4-BE49-F238E27FC236}">
                  <a16:creationId xmlns:a16="http://schemas.microsoft.com/office/drawing/2014/main" id="{846FF3A9-BC64-46A4-1E73-8E01C52962D6}"/>
                </a:ext>
              </a:extLst>
            </p:cNvPr>
            <p:cNvCxnSpPr/>
            <p:nvPr/>
          </p:nvCxnSpPr>
          <p:spPr>
            <a:xfrm rot="5400000">
              <a:off x="-1863524" y="1912029"/>
              <a:ext cx="361950" cy="36195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群組 71">
            <a:extLst>
              <a:ext uri="{FF2B5EF4-FFF2-40B4-BE49-F238E27FC236}">
                <a16:creationId xmlns:a16="http://schemas.microsoft.com/office/drawing/2014/main" id="{D365BA3E-E97F-22FC-838E-416CB0BEA5FA}"/>
              </a:ext>
            </a:extLst>
          </p:cNvPr>
          <p:cNvGrpSpPr/>
          <p:nvPr/>
        </p:nvGrpSpPr>
        <p:grpSpPr>
          <a:xfrm>
            <a:off x="8279478" y="2849666"/>
            <a:ext cx="365326" cy="367349"/>
            <a:chOff x="-1866900" y="1906630"/>
            <a:chExt cx="365326" cy="367349"/>
          </a:xfrm>
        </p:grpSpPr>
        <p:cxnSp>
          <p:nvCxnSpPr>
            <p:cNvPr id="73" name="直線接點 72">
              <a:extLst>
                <a:ext uri="{FF2B5EF4-FFF2-40B4-BE49-F238E27FC236}">
                  <a16:creationId xmlns:a16="http://schemas.microsoft.com/office/drawing/2014/main" id="{D1807856-55E1-AFF5-D4B3-07B0CB9E70D8}"/>
                </a:ext>
              </a:extLst>
            </p:cNvPr>
            <p:cNvCxnSpPr/>
            <p:nvPr/>
          </p:nvCxnSpPr>
          <p:spPr>
            <a:xfrm>
              <a:off x="-1866900" y="1906630"/>
              <a:ext cx="361950" cy="36195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接點 73">
              <a:extLst>
                <a:ext uri="{FF2B5EF4-FFF2-40B4-BE49-F238E27FC236}">
                  <a16:creationId xmlns:a16="http://schemas.microsoft.com/office/drawing/2014/main" id="{2016E000-F43E-F9FA-3C19-8264E04F8BA8}"/>
                </a:ext>
              </a:extLst>
            </p:cNvPr>
            <p:cNvCxnSpPr/>
            <p:nvPr/>
          </p:nvCxnSpPr>
          <p:spPr>
            <a:xfrm rot="5400000">
              <a:off x="-1863524" y="1912029"/>
              <a:ext cx="361950" cy="36195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群組 74">
            <a:extLst>
              <a:ext uri="{FF2B5EF4-FFF2-40B4-BE49-F238E27FC236}">
                <a16:creationId xmlns:a16="http://schemas.microsoft.com/office/drawing/2014/main" id="{27712E81-6C80-487D-9C32-73AFF243813C}"/>
              </a:ext>
            </a:extLst>
          </p:cNvPr>
          <p:cNvGrpSpPr/>
          <p:nvPr/>
        </p:nvGrpSpPr>
        <p:grpSpPr>
          <a:xfrm>
            <a:off x="4854081" y="2199328"/>
            <a:ext cx="365326" cy="367349"/>
            <a:chOff x="-1866900" y="1906630"/>
            <a:chExt cx="365326" cy="367349"/>
          </a:xfrm>
        </p:grpSpPr>
        <p:cxnSp>
          <p:nvCxnSpPr>
            <p:cNvPr id="76" name="直線接點 75">
              <a:extLst>
                <a:ext uri="{FF2B5EF4-FFF2-40B4-BE49-F238E27FC236}">
                  <a16:creationId xmlns:a16="http://schemas.microsoft.com/office/drawing/2014/main" id="{CF1CE4E3-6191-0D40-00A8-8A24EC665B7E}"/>
                </a:ext>
              </a:extLst>
            </p:cNvPr>
            <p:cNvCxnSpPr/>
            <p:nvPr/>
          </p:nvCxnSpPr>
          <p:spPr>
            <a:xfrm>
              <a:off x="-1866900" y="1906630"/>
              <a:ext cx="361950" cy="36195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接點 76">
              <a:extLst>
                <a:ext uri="{FF2B5EF4-FFF2-40B4-BE49-F238E27FC236}">
                  <a16:creationId xmlns:a16="http://schemas.microsoft.com/office/drawing/2014/main" id="{C40D7835-341E-E315-53F0-15FCB9246FBD}"/>
                </a:ext>
              </a:extLst>
            </p:cNvPr>
            <p:cNvCxnSpPr/>
            <p:nvPr/>
          </p:nvCxnSpPr>
          <p:spPr>
            <a:xfrm rot="5400000">
              <a:off x="-1863524" y="1912029"/>
              <a:ext cx="361950" cy="36195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群組 77">
            <a:extLst>
              <a:ext uri="{FF2B5EF4-FFF2-40B4-BE49-F238E27FC236}">
                <a16:creationId xmlns:a16="http://schemas.microsoft.com/office/drawing/2014/main" id="{6A54744F-8B48-1DB8-F6B7-65AF559B3B00}"/>
              </a:ext>
            </a:extLst>
          </p:cNvPr>
          <p:cNvGrpSpPr/>
          <p:nvPr/>
        </p:nvGrpSpPr>
        <p:grpSpPr>
          <a:xfrm>
            <a:off x="4877812" y="1470280"/>
            <a:ext cx="365326" cy="367349"/>
            <a:chOff x="-1866900" y="1906630"/>
            <a:chExt cx="365326" cy="367349"/>
          </a:xfrm>
        </p:grpSpPr>
        <p:cxnSp>
          <p:nvCxnSpPr>
            <p:cNvPr id="79" name="直線接點 78">
              <a:extLst>
                <a:ext uri="{FF2B5EF4-FFF2-40B4-BE49-F238E27FC236}">
                  <a16:creationId xmlns:a16="http://schemas.microsoft.com/office/drawing/2014/main" id="{F1159B83-30B3-AF4F-50C0-58C432AA9E59}"/>
                </a:ext>
              </a:extLst>
            </p:cNvPr>
            <p:cNvCxnSpPr/>
            <p:nvPr/>
          </p:nvCxnSpPr>
          <p:spPr>
            <a:xfrm>
              <a:off x="-1866900" y="1906630"/>
              <a:ext cx="361950" cy="36195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線接點 79">
              <a:extLst>
                <a:ext uri="{FF2B5EF4-FFF2-40B4-BE49-F238E27FC236}">
                  <a16:creationId xmlns:a16="http://schemas.microsoft.com/office/drawing/2014/main" id="{C1CDA0F0-0EC8-8493-4FD8-F25C5E94B61F}"/>
                </a:ext>
              </a:extLst>
            </p:cNvPr>
            <p:cNvCxnSpPr/>
            <p:nvPr/>
          </p:nvCxnSpPr>
          <p:spPr>
            <a:xfrm rot="5400000">
              <a:off x="-1863524" y="1912029"/>
              <a:ext cx="361950" cy="36195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群組 80">
            <a:extLst>
              <a:ext uri="{FF2B5EF4-FFF2-40B4-BE49-F238E27FC236}">
                <a16:creationId xmlns:a16="http://schemas.microsoft.com/office/drawing/2014/main" id="{03B5A0F0-B68D-F147-9915-422AB81EEC24}"/>
              </a:ext>
            </a:extLst>
          </p:cNvPr>
          <p:cNvGrpSpPr/>
          <p:nvPr/>
        </p:nvGrpSpPr>
        <p:grpSpPr>
          <a:xfrm>
            <a:off x="4961609" y="3858155"/>
            <a:ext cx="5723548" cy="2641997"/>
            <a:chOff x="1904899" y="2535995"/>
            <a:chExt cx="5723548" cy="2641997"/>
          </a:xfrm>
        </p:grpSpPr>
        <p:sp>
          <p:nvSpPr>
            <p:cNvPr id="82" name="橢圓 81">
              <a:extLst>
                <a:ext uri="{FF2B5EF4-FFF2-40B4-BE49-F238E27FC236}">
                  <a16:creationId xmlns:a16="http://schemas.microsoft.com/office/drawing/2014/main" id="{EC432779-6EF4-8E1F-D9B4-0DD4CBDA9D40}"/>
                </a:ext>
              </a:extLst>
            </p:cNvPr>
            <p:cNvSpPr/>
            <p:nvPr/>
          </p:nvSpPr>
          <p:spPr>
            <a:xfrm>
              <a:off x="3430053" y="2570711"/>
              <a:ext cx="509954" cy="5099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3" name="橢圓 82">
              <a:extLst>
                <a:ext uri="{FF2B5EF4-FFF2-40B4-BE49-F238E27FC236}">
                  <a16:creationId xmlns:a16="http://schemas.microsoft.com/office/drawing/2014/main" id="{F6D9DAEB-3B01-43E1-4146-495F6E9455B0}"/>
                </a:ext>
              </a:extLst>
            </p:cNvPr>
            <p:cNvSpPr/>
            <p:nvPr/>
          </p:nvSpPr>
          <p:spPr>
            <a:xfrm>
              <a:off x="3430053" y="3271530"/>
              <a:ext cx="509954" cy="5099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84" name="橢圓 83">
              <a:extLst>
                <a:ext uri="{FF2B5EF4-FFF2-40B4-BE49-F238E27FC236}">
                  <a16:creationId xmlns:a16="http://schemas.microsoft.com/office/drawing/2014/main" id="{6FFB8A8E-B36E-B75D-2DF1-F96AA498D123}"/>
                </a:ext>
              </a:extLst>
            </p:cNvPr>
            <p:cNvSpPr/>
            <p:nvPr/>
          </p:nvSpPr>
          <p:spPr>
            <a:xfrm>
              <a:off x="3430053" y="3969784"/>
              <a:ext cx="509954" cy="5099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85" name="橢圓 84">
              <a:extLst>
                <a:ext uri="{FF2B5EF4-FFF2-40B4-BE49-F238E27FC236}">
                  <a16:creationId xmlns:a16="http://schemas.microsoft.com/office/drawing/2014/main" id="{227B9339-63EF-9E52-AAE3-A7A99BAC158E}"/>
                </a:ext>
              </a:extLst>
            </p:cNvPr>
            <p:cNvSpPr/>
            <p:nvPr/>
          </p:nvSpPr>
          <p:spPr>
            <a:xfrm>
              <a:off x="3430053" y="4668038"/>
              <a:ext cx="509954" cy="5099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86" name="橢圓 85">
              <a:extLst>
                <a:ext uri="{FF2B5EF4-FFF2-40B4-BE49-F238E27FC236}">
                  <a16:creationId xmlns:a16="http://schemas.microsoft.com/office/drawing/2014/main" id="{3F904C80-6229-DF75-AED6-70D341C1E3F5}"/>
                </a:ext>
              </a:extLst>
            </p:cNvPr>
            <p:cNvSpPr/>
            <p:nvPr/>
          </p:nvSpPr>
          <p:spPr>
            <a:xfrm>
              <a:off x="6636734" y="3183605"/>
              <a:ext cx="509954" cy="5099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87" name="橢圓 86">
              <a:extLst>
                <a:ext uri="{FF2B5EF4-FFF2-40B4-BE49-F238E27FC236}">
                  <a16:creationId xmlns:a16="http://schemas.microsoft.com/office/drawing/2014/main" id="{3573DAB6-1100-55B3-4F03-9D698B8DEF03}"/>
                </a:ext>
              </a:extLst>
            </p:cNvPr>
            <p:cNvSpPr/>
            <p:nvPr/>
          </p:nvSpPr>
          <p:spPr>
            <a:xfrm>
              <a:off x="6636734" y="4022539"/>
              <a:ext cx="509954" cy="5099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88" name="矩形 87">
              <a:extLst>
                <a:ext uri="{FF2B5EF4-FFF2-40B4-BE49-F238E27FC236}">
                  <a16:creationId xmlns:a16="http://schemas.microsoft.com/office/drawing/2014/main" id="{CD6D1B17-0AC1-6CA9-341D-517EFD0ACB11}"/>
                </a:ext>
              </a:extLst>
            </p:cNvPr>
            <p:cNvSpPr/>
            <p:nvPr/>
          </p:nvSpPr>
          <p:spPr>
            <a:xfrm>
              <a:off x="1904899" y="2670896"/>
              <a:ext cx="266335" cy="266335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89" name="直線單箭頭接點 88">
              <a:extLst>
                <a:ext uri="{FF2B5EF4-FFF2-40B4-BE49-F238E27FC236}">
                  <a16:creationId xmlns:a16="http://schemas.microsoft.com/office/drawing/2014/main" id="{DBEA49F6-742B-76A2-B627-E722AF453252}"/>
                </a:ext>
              </a:extLst>
            </p:cNvPr>
            <p:cNvCxnSpPr>
              <a:stCxn id="88" idx="3"/>
              <a:endCxn id="82" idx="2"/>
            </p:cNvCxnSpPr>
            <p:nvPr/>
          </p:nvCxnSpPr>
          <p:spPr>
            <a:xfrm>
              <a:off x="2171234" y="2804064"/>
              <a:ext cx="1258819" cy="2162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線單箭頭接點 89">
              <a:extLst>
                <a:ext uri="{FF2B5EF4-FFF2-40B4-BE49-F238E27FC236}">
                  <a16:creationId xmlns:a16="http://schemas.microsoft.com/office/drawing/2014/main" id="{A8F0E575-74B5-03A7-989F-B82BD3B559EC}"/>
                </a:ext>
              </a:extLst>
            </p:cNvPr>
            <p:cNvCxnSpPr>
              <a:stCxn id="88" idx="3"/>
              <a:endCxn id="83" idx="2"/>
            </p:cNvCxnSpPr>
            <p:nvPr/>
          </p:nvCxnSpPr>
          <p:spPr>
            <a:xfrm>
              <a:off x="2171234" y="2804064"/>
              <a:ext cx="1258819" cy="72244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線單箭頭接點 90">
              <a:extLst>
                <a:ext uri="{FF2B5EF4-FFF2-40B4-BE49-F238E27FC236}">
                  <a16:creationId xmlns:a16="http://schemas.microsoft.com/office/drawing/2014/main" id="{6204D95C-D3A5-67E0-5912-C75E6C665BDB}"/>
                </a:ext>
              </a:extLst>
            </p:cNvPr>
            <p:cNvCxnSpPr>
              <a:stCxn id="88" idx="3"/>
              <a:endCxn id="84" idx="2"/>
            </p:cNvCxnSpPr>
            <p:nvPr/>
          </p:nvCxnSpPr>
          <p:spPr>
            <a:xfrm>
              <a:off x="2171234" y="2804064"/>
              <a:ext cx="1258819" cy="142069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線單箭頭接點 91">
              <a:extLst>
                <a:ext uri="{FF2B5EF4-FFF2-40B4-BE49-F238E27FC236}">
                  <a16:creationId xmlns:a16="http://schemas.microsoft.com/office/drawing/2014/main" id="{4812C449-D2AC-0182-A292-9305664F3DFF}"/>
                </a:ext>
              </a:extLst>
            </p:cNvPr>
            <p:cNvCxnSpPr>
              <a:stCxn id="88" idx="3"/>
              <a:endCxn id="85" idx="2"/>
            </p:cNvCxnSpPr>
            <p:nvPr/>
          </p:nvCxnSpPr>
          <p:spPr>
            <a:xfrm>
              <a:off x="2171234" y="2804064"/>
              <a:ext cx="1258819" cy="211895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單箭頭接點 92">
              <a:extLst>
                <a:ext uri="{FF2B5EF4-FFF2-40B4-BE49-F238E27FC236}">
                  <a16:creationId xmlns:a16="http://schemas.microsoft.com/office/drawing/2014/main" id="{995860B2-C469-1464-DCC4-A4FE075BF694}"/>
                </a:ext>
              </a:extLst>
            </p:cNvPr>
            <p:cNvCxnSpPr>
              <a:endCxn id="86" idx="2"/>
            </p:cNvCxnSpPr>
            <p:nvPr/>
          </p:nvCxnSpPr>
          <p:spPr>
            <a:xfrm flipV="1">
              <a:off x="5704749" y="3438582"/>
              <a:ext cx="931985" cy="10641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線單箭頭接點 93">
              <a:extLst>
                <a:ext uri="{FF2B5EF4-FFF2-40B4-BE49-F238E27FC236}">
                  <a16:creationId xmlns:a16="http://schemas.microsoft.com/office/drawing/2014/main" id="{55090BE7-3B5A-4EB6-252D-5F839007E05C}"/>
                </a:ext>
              </a:extLst>
            </p:cNvPr>
            <p:cNvCxnSpPr>
              <a:endCxn id="86" idx="2"/>
            </p:cNvCxnSpPr>
            <p:nvPr/>
          </p:nvCxnSpPr>
          <p:spPr>
            <a:xfrm>
              <a:off x="5704748" y="2781725"/>
              <a:ext cx="931986" cy="65685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線單箭頭接點 94">
              <a:extLst>
                <a:ext uri="{FF2B5EF4-FFF2-40B4-BE49-F238E27FC236}">
                  <a16:creationId xmlns:a16="http://schemas.microsoft.com/office/drawing/2014/main" id="{CC8652BB-E860-A3AF-F0A7-E920189B29FA}"/>
                </a:ext>
              </a:extLst>
            </p:cNvPr>
            <p:cNvCxnSpPr>
              <a:endCxn id="87" idx="2"/>
            </p:cNvCxnSpPr>
            <p:nvPr/>
          </p:nvCxnSpPr>
          <p:spPr>
            <a:xfrm>
              <a:off x="5704749" y="2825688"/>
              <a:ext cx="931985" cy="145182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線單箭頭接點 95">
              <a:extLst>
                <a:ext uri="{FF2B5EF4-FFF2-40B4-BE49-F238E27FC236}">
                  <a16:creationId xmlns:a16="http://schemas.microsoft.com/office/drawing/2014/main" id="{841F9A9C-EC1E-2385-B74D-AF4BCE7D35F1}"/>
                </a:ext>
              </a:extLst>
            </p:cNvPr>
            <p:cNvCxnSpPr>
              <a:endCxn id="87" idx="2"/>
            </p:cNvCxnSpPr>
            <p:nvPr/>
          </p:nvCxnSpPr>
          <p:spPr>
            <a:xfrm>
              <a:off x="5704748" y="3580539"/>
              <a:ext cx="931986" cy="69697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線單箭頭接點 96">
              <a:extLst>
                <a:ext uri="{FF2B5EF4-FFF2-40B4-BE49-F238E27FC236}">
                  <a16:creationId xmlns:a16="http://schemas.microsoft.com/office/drawing/2014/main" id="{610BA532-8150-43CE-31B5-46C4CF233E9B}"/>
                </a:ext>
              </a:extLst>
            </p:cNvPr>
            <p:cNvCxnSpPr>
              <a:endCxn id="86" idx="2"/>
            </p:cNvCxnSpPr>
            <p:nvPr/>
          </p:nvCxnSpPr>
          <p:spPr>
            <a:xfrm flipV="1">
              <a:off x="5704749" y="3438582"/>
              <a:ext cx="931985" cy="78617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線單箭頭接點 97">
              <a:extLst>
                <a:ext uri="{FF2B5EF4-FFF2-40B4-BE49-F238E27FC236}">
                  <a16:creationId xmlns:a16="http://schemas.microsoft.com/office/drawing/2014/main" id="{FAD5A21B-2574-D4EF-EDE0-FEE1584C6F2A}"/>
                </a:ext>
              </a:extLst>
            </p:cNvPr>
            <p:cNvCxnSpPr>
              <a:endCxn id="87" idx="2"/>
            </p:cNvCxnSpPr>
            <p:nvPr/>
          </p:nvCxnSpPr>
          <p:spPr>
            <a:xfrm>
              <a:off x="5704749" y="4224761"/>
              <a:ext cx="931985" cy="5275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線單箭頭接點 98">
              <a:extLst>
                <a:ext uri="{FF2B5EF4-FFF2-40B4-BE49-F238E27FC236}">
                  <a16:creationId xmlns:a16="http://schemas.microsoft.com/office/drawing/2014/main" id="{FC0FCE54-C2D0-5F84-00C7-1F6E530BAEC9}"/>
                </a:ext>
              </a:extLst>
            </p:cNvPr>
            <p:cNvCxnSpPr>
              <a:endCxn id="86" idx="2"/>
            </p:cNvCxnSpPr>
            <p:nvPr/>
          </p:nvCxnSpPr>
          <p:spPr>
            <a:xfrm flipV="1">
              <a:off x="5704748" y="3438582"/>
              <a:ext cx="931986" cy="145677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線單箭頭接點 99">
              <a:extLst>
                <a:ext uri="{FF2B5EF4-FFF2-40B4-BE49-F238E27FC236}">
                  <a16:creationId xmlns:a16="http://schemas.microsoft.com/office/drawing/2014/main" id="{802A115A-CC2A-CB59-B66C-BD7C5C20AB57}"/>
                </a:ext>
              </a:extLst>
            </p:cNvPr>
            <p:cNvCxnSpPr>
              <a:endCxn id="87" idx="2"/>
            </p:cNvCxnSpPr>
            <p:nvPr/>
          </p:nvCxnSpPr>
          <p:spPr>
            <a:xfrm flipV="1">
              <a:off x="5704749" y="4277516"/>
              <a:ext cx="931985" cy="64549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線單箭頭接點 100">
              <a:extLst>
                <a:ext uri="{FF2B5EF4-FFF2-40B4-BE49-F238E27FC236}">
                  <a16:creationId xmlns:a16="http://schemas.microsoft.com/office/drawing/2014/main" id="{F1327C56-6CD0-1F99-7E3B-219422AC87FB}"/>
                </a:ext>
              </a:extLst>
            </p:cNvPr>
            <p:cNvCxnSpPr>
              <a:stCxn id="105" idx="2"/>
              <a:endCxn id="82" idx="2"/>
            </p:cNvCxnSpPr>
            <p:nvPr/>
          </p:nvCxnSpPr>
          <p:spPr>
            <a:xfrm flipV="1">
              <a:off x="2038067" y="2825688"/>
              <a:ext cx="1391986" cy="79927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線單箭頭接點 101">
              <a:extLst>
                <a:ext uri="{FF2B5EF4-FFF2-40B4-BE49-F238E27FC236}">
                  <a16:creationId xmlns:a16="http://schemas.microsoft.com/office/drawing/2014/main" id="{E6D46A0C-1795-EBF5-D6EE-BFA42406426C}"/>
                </a:ext>
              </a:extLst>
            </p:cNvPr>
            <p:cNvCxnSpPr>
              <a:stCxn id="105" idx="3"/>
              <a:endCxn id="83" idx="2"/>
            </p:cNvCxnSpPr>
            <p:nvPr/>
          </p:nvCxnSpPr>
          <p:spPr>
            <a:xfrm>
              <a:off x="2171234" y="3491791"/>
              <a:ext cx="1258819" cy="347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線單箭頭接點 102">
              <a:extLst>
                <a:ext uri="{FF2B5EF4-FFF2-40B4-BE49-F238E27FC236}">
                  <a16:creationId xmlns:a16="http://schemas.microsoft.com/office/drawing/2014/main" id="{D39714AC-5CDD-B21B-EBCD-D88940CCF2E5}"/>
                </a:ext>
              </a:extLst>
            </p:cNvPr>
            <p:cNvCxnSpPr>
              <a:stCxn id="105" idx="3"/>
              <a:endCxn id="84" idx="2"/>
            </p:cNvCxnSpPr>
            <p:nvPr/>
          </p:nvCxnSpPr>
          <p:spPr>
            <a:xfrm>
              <a:off x="2171234" y="3491791"/>
              <a:ext cx="1258819" cy="73297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線單箭頭接點 103">
              <a:extLst>
                <a:ext uri="{FF2B5EF4-FFF2-40B4-BE49-F238E27FC236}">
                  <a16:creationId xmlns:a16="http://schemas.microsoft.com/office/drawing/2014/main" id="{612171DB-3A6B-2FA1-9322-FF31C56FE859}"/>
                </a:ext>
              </a:extLst>
            </p:cNvPr>
            <p:cNvCxnSpPr>
              <a:stCxn id="105" idx="3"/>
              <a:endCxn id="85" idx="2"/>
            </p:cNvCxnSpPr>
            <p:nvPr/>
          </p:nvCxnSpPr>
          <p:spPr>
            <a:xfrm>
              <a:off x="2171234" y="3491791"/>
              <a:ext cx="1258819" cy="143122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矩形 104">
              <a:extLst>
                <a:ext uri="{FF2B5EF4-FFF2-40B4-BE49-F238E27FC236}">
                  <a16:creationId xmlns:a16="http://schemas.microsoft.com/office/drawing/2014/main" id="{ADE77F10-7AEF-01EA-8F34-F5609619DDFB}"/>
                </a:ext>
              </a:extLst>
            </p:cNvPr>
            <p:cNvSpPr/>
            <p:nvPr/>
          </p:nvSpPr>
          <p:spPr>
            <a:xfrm>
              <a:off x="1904899" y="3358623"/>
              <a:ext cx="266335" cy="266335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6" name="橢圓 105">
              <a:extLst>
                <a:ext uri="{FF2B5EF4-FFF2-40B4-BE49-F238E27FC236}">
                  <a16:creationId xmlns:a16="http://schemas.microsoft.com/office/drawing/2014/main" id="{60302163-56A7-A868-3BA0-43E472696B62}"/>
                </a:ext>
              </a:extLst>
            </p:cNvPr>
            <p:cNvSpPr/>
            <p:nvPr/>
          </p:nvSpPr>
          <p:spPr>
            <a:xfrm>
              <a:off x="5194794" y="2535995"/>
              <a:ext cx="509954" cy="5099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7" name="橢圓 106">
              <a:extLst>
                <a:ext uri="{FF2B5EF4-FFF2-40B4-BE49-F238E27FC236}">
                  <a16:creationId xmlns:a16="http://schemas.microsoft.com/office/drawing/2014/main" id="{A6D1468E-BD05-0B33-905A-124B9793768B}"/>
                </a:ext>
              </a:extLst>
            </p:cNvPr>
            <p:cNvSpPr/>
            <p:nvPr/>
          </p:nvSpPr>
          <p:spPr>
            <a:xfrm>
              <a:off x="5194794" y="3236814"/>
              <a:ext cx="509954" cy="5099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08" name="橢圓 107">
              <a:extLst>
                <a:ext uri="{FF2B5EF4-FFF2-40B4-BE49-F238E27FC236}">
                  <a16:creationId xmlns:a16="http://schemas.microsoft.com/office/drawing/2014/main" id="{5F7A6DFC-13B3-C24F-9B67-1D314B6BCD08}"/>
                </a:ext>
              </a:extLst>
            </p:cNvPr>
            <p:cNvSpPr/>
            <p:nvPr/>
          </p:nvSpPr>
          <p:spPr>
            <a:xfrm>
              <a:off x="5194794" y="3935068"/>
              <a:ext cx="509954" cy="5099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09" name="橢圓 108">
              <a:extLst>
                <a:ext uri="{FF2B5EF4-FFF2-40B4-BE49-F238E27FC236}">
                  <a16:creationId xmlns:a16="http://schemas.microsoft.com/office/drawing/2014/main" id="{29287F27-DE61-C00D-4148-B10C4CCBA6D4}"/>
                </a:ext>
              </a:extLst>
            </p:cNvPr>
            <p:cNvSpPr/>
            <p:nvPr/>
          </p:nvSpPr>
          <p:spPr>
            <a:xfrm>
              <a:off x="5194794" y="4633322"/>
              <a:ext cx="509954" cy="5099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10" name="矩形 109">
              <a:extLst>
                <a:ext uri="{FF2B5EF4-FFF2-40B4-BE49-F238E27FC236}">
                  <a16:creationId xmlns:a16="http://schemas.microsoft.com/office/drawing/2014/main" id="{182302AE-428D-D9A9-53EB-EF77257E68DD}"/>
                </a:ext>
              </a:extLst>
            </p:cNvPr>
            <p:cNvSpPr/>
            <p:nvPr/>
          </p:nvSpPr>
          <p:spPr>
            <a:xfrm>
              <a:off x="1904899" y="4113217"/>
              <a:ext cx="266335" cy="266335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1" name="矩形 110">
              <a:extLst>
                <a:ext uri="{FF2B5EF4-FFF2-40B4-BE49-F238E27FC236}">
                  <a16:creationId xmlns:a16="http://schemas.microsoft.com/office/drawing/2014/main" id="{6A52C87B-88E1-61F5-C5B4-EDA40A47BA5B}"/>
                </a:ext>
              </a:extLst>
            </p:cNvPr>
            <p:cNvSpPr/>
            <p:nvPr/>
          </p:nvSpPr>
          <p:spPr>
            <a:xfrm>
              <a:off x="1904899" y="4792619"/>
              <a:ext cx="266335" cy="266335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12" name="直線單箭頭接點 111">
              <a:extLst>
                <a:ext uri="{FF2B5EF4-FFF2-40B4-BE49-F238E27FC236}">
                  <a16:creationId xmlns:a16="http://schemas.microsoft.com/office/drawing/2014/main" id="{3CE74F8B-1E91-D715-359B-4E96AEAF6A93}"/>
                </a:ext>
              </a:extLst>
            </p:cNvPr>
            <p:cNvCxnSpPr>
              <a:stCxn id="111" idx="3"/>
              <a:endCxn id="85" idx="2"/>
            </p:cNvCxnSpPr>
            <p:nvPr/>
          </p:nvCxnSpPr>
          <p:spPr>
            <a:xfrm flipV="1">
              <a:off x="2171234" y="4923015"/>
              <a:ext cx="1258819" cy="27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線單箭頭接點 112">
              <a:extLst>
                <a:ext uri="{FF2B5EF4-FFF2-40B4-BE49-F238E27FC236}">
                  <a16:creationId xmlns:a16="http://schemas.microsoft.com/office/drawing/2014/main" id="{A4DDCDF7-0768-D67C-7146-A6A9503CE71A}"/>
                </a:ext>
              </a:extLst>
            </p:cNvPr>
            <p:cNvCxnSpPr>
              <a:stCxn id="110" idx="3"/>
              <a:endCxn id="85" idx="2"/>
            </p:cNvCxnSpPr>
            <p:nvPr/>
          </p:nvCxnSpPr>
          <p:spPr>
            <a:xfrm>
              <a:off x="2171234" y="4246385"/>
              <a:ext cx="1258819" cy="67663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線單箭頭接點 113">
              <a:extLst>
                <a:ext uri="{FF2B5EF4-FFF2-40B4-BE49-F238E27FC236}">
                  <a16:creationId xmlns:a16="http://schemas.microsoft.com/office/drawing/2014/main" id="{76C077E6-C8BE-1A63-629B-EBC702FB595E}"/>
                </a:ext>
              </a:extLst>
            </p:cNvPr>
            <p:cNvCxnSpPr>
              <a:stCxn id="111" idx="3"/>
              <a:endCxn id="84" idx="2"/>
            </p:cNvCxnSpPr>
            <p:nvPr/>
          </p:nvCxnSpPr>
          <p:spPr>
            <a:xfrm flipV="1">
              <a:off x="2171234" y="4224761"/>
              <a:ext cx="1258819" cy="70102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線單箭頭接點 114">
              <a:extLst>
                <a:ext uri="{FF2B5EF4-FFF2-40B4-BE49-F238E27FC236}">
                  <a16:creationId xmlns:a16="http://schemas.microsoft.com/office/drawing/2014/main" id="{18A79893-151E-4A11-0FBA-FC957759EFDE}"/>
                </a:ext>
              </a:extLst>
            </p:cNvPr>
            <p:cNvCxnSpPr>
              <a:stCxn id="111" idx="3"/>
              <a:endCxn id="83" idx="2"/>
            </p:cNvCxnSpPr>
            <p:nvPr/>
          </p:nvCxnSpPr>
          <p:spPr>
            <a:xfrm flipV="1">
              <a:off x="2171234" y="3526507"/>
              <a:ext cx="1258819" cy="13992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線單箭頭接點 115">
              <a:extLst>
                <a:ext uri="{FF2B5EF4-FFF2-40B4-BE49-F238E27FC236}">
                  <a16:creationId xmlns:a16="http://schemas.microsoft.com/office/drawing/2014/main" id="{51B8279F-CF14-DA40-57D9-9919A6A6187D}"/>
                </a:ext>
              </a:extLst>
            </p:cNvPr>
            <p:cNvCxnSpPr>
              <a:stCxn id="111" idx="3"/>
              <a:endCxn id="82" idx="2"/>
            </p:cNvCxnSpPr>
            <p:nvPr/>
          </p:nvCxnSpPr>
          <p:spPr>
            <a:xfrm flipV="1">
              <a:off x="2171234" y="2825688"/>
              <a:ext cx="1258819" cy="210009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線單箭頭接點 116">
              <a:extLst>
                <a:ext uri="{FF2B5EF4-FFF2-40B4-BE49-F238E27FC236}">
                  <a16:creationId xmlns:a16="http://schemas.microsoft.com/office/drawing/2014/main" id="{9A5DF33B-7737-DB25-904A-169453794C68}"/>
                </a:ext>
              </a:extLst>
            </p:cNvPr>
            <p:cNvCxnSpPr>
              <a:stCxn id="110" idx="3"/>
              <a:endCxn id="83" idx="2"/>
            </p:cNvCxnSpPr>
            <p:nvPr/>
          </p:nvCxnSpPr>
          <p:spPr>
            <a:xfrm flipV="1">
              <a:off x="2171234" y="3526507"/>
              <a:ext cx="1258819" cy="71987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線單箭頭接點 117">
              <a:extLst>
                <a:ext uri="{FF2B5EF4-FFF2-40B4-BE49-F238E27FC236}">
                  <a16:creationId xmlns:a16="http://schemas.microsoft.com/office/drawing/2014/main" id="{B34451FA-E4EB-8425-2A2D-BD5C3D7E109E}"/>
                </a:ext>
              </a:extLst>
            </p:cNvPr>
            <p:cNvCxnSpPr>
              <a:stCxn id="110" idx="3"/>
              <a:endCxn id="82" idx="2"/>
            </p:cNvCxnSpPr>
            <p:nvPr/>
          </p:nvCxnSpPr>
          <p:spPr>
            <a:xfrm flipV="1">
              <a:off x="2171234" y="2825688"/>
              <a:ext cx="1258819" cy="142069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線單箭頭接點 118">
              <a:extLst>
                <a:ext uri="{FF2B5EF4-FFF2-40B4-BE49-F238E27FC236}">
                  <a16:creationId xmlns:a16="http://schemas.microsoft.com/office/drawing/2014/main" id="{C03ECDB2-731E-A87A-DCB4-0484EEFE2DE1}"/>
                </a:ext>
              </a:extLst>
            </p:cNvPr>
            <p:cNvCxnSpPr/>
            <p:nvPr/>
          </p:nvCxnSpPr>
          <p:spPr>
            <a:xfrm>
              <a:off x="3940007" y="2804064"/>
              <a:ext cx="1258819" cy="2162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線單箭頭接點 119">
              <a:extLst>
                <a:ext uri="{FF2B5EF4-FFF2-40B4-BE49-F238E27FC236}">
                  <a16:creationId xmlns:a16="http://schemas.microsoft.com/office/drawing/2014/main" id="{78AB2B36-A5A8-ED46-420C-FDCA25B0DB93}"/>
                </a:ext>
              </a:extLst>
            </p:cNvPr>
            <p:cNvCxnSpPr/>
            <p:nvPr/>
          </p:nvCxnSpPr>
          <p:spPr>
            <a:xfrm>
              <a:off x="3940007" y="2804064"/>
              <a:ext cx="1258819" cy="72244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線單箭頭接點 120">
              <a:extLst>
                <a:ext uri="{FF2B5EF4-FFF2-40B4-BE49-F238E27FC236}">
                  <a16:creationId xmlns:a16="http://schemas.microsoft.com/office/drawing/2014/main" id="{7352F0A9-35B9-5FF9-DEA5-1A4CD229FC99}"/>
                </a:ext>
              </a:extLst>
            </p:cNvPr>
            <p:cNvCxnSpPr/>
            <p:nvPr/>
          </p:nvCxnSpPr>
          <p:spPr>
            <a:xfrm>
              <a:off x="3940007" y="2804064"/>
              <a:ext cx="1258819" cy="142069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線單箭頭接點 121">
              <a:extLst>
                <a:ext uri="{FF2B5EF4-FFF2-40B4-BE49-F238E27FC236}">
                  <a16:creationId xmlns:a16="http://schemas.microsoft.com/office/drawing/2014/main" id="{39BCAAFA-666B-2694-A362-C4AABFA36D2C}"/>
                </a:ext>
              </a:extLst>
            </p:cNvPr>
            <p:cNvCxnSpPr/>
            <p:nvPr/>
          </p:nvCxnSpPr>
          <p:spPr>
            <a:xfrm>
              <a:off x="3940007" y="2804064"/>
              <a:ext cx="1258819" cy="211895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線單箭頭接點 122">
              <a:extLst>
                <a:ext uri="{FF2B5EF4-FFF2-40B4-BE49-F238E27FC236}">
                  <a16:creationId xmlns:a16="http://schemas.microsoft.com/office/drawing/2014/main" id="{49BE9673-FCCC-D516-E69D-210B7F20A060}"/>
                </a:ext>
              </a:extLst>
            </p:cNvPr>
            <p:cNvCxnSpPr/>
            <p:nvPr/>
          </p:nvCxnSpPr>
          <p:spPr>
            <a:xfrm>
              <a:off x="3940007" y="3491791"/>
              <a:ext cx="1258819" cy="347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線單箭頭接點 123">
              <a:extLst>
                <a:ext uri="{FF2B5EF4-FFF2-40B4-BE49-F238E27FC236}">
                  <a16:creationId xmlns:a16="http://schemas.microsoft.com/office/drawing/2014/main" id="{BF28996E-3950-CE9B-FCDB-02A1EBC0C9F9}"/>
                </a:ext>
              </a:extLst>
            </p:cNvPr>
            <p:cNvCxnSpPr/>
            <p:nvPr/>
          </p:nvCxnSpPr>
          <p:spPr>
            <a:xfrm>
              <a:off x="3940007" y="3491791"/>
              <a:ext cx="1258819" cy="73297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線單箭頭接點 124">
              <a:extLst>
                <a:ext uri="{FF2B5EF4-FFF2-40B4-BE49-F238E27FC236}">
                  <a16:creationId xmlns:a16="http://schemas.microsoft.com/office/drawing/2014/main" id="{B40E0650-B917-F69B-544A-0942E7A738AC}"/>
                </a:ext>
              </a:extLst>
            </p:cNvPr>
            <p:cNvCxnSpPr/>
            <p:nvPr/>
          </p:nvCxnSpPr>
          <p:spPr>
            <a:xfrm>
              <a:off x="3940007" y="3491791"/>
              <a:ext cx="1258819" cy="143122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線單箭頭接點 125">
              <a:extLst>
                <a:ext uri="{FF2B5EF4-FFF2-40B4-BE49-F238E27FC236}">
                  <a16:creationId xmlns:a16="http://schemas.microsoft.com/office/drawing/2014/main" id="{F24ED84C-F1AC-F808-3485-4E722B5BC250}"/>
                </a:ext>
              </a:extLst>
            </p:cNvPr>
            <p:cNvCxnSpPr/>
            <p:nvPr/>
          </p:nvCxnSpPr>
          <p:spPr>
            <a:xfrm flipV="1">
              <a:off x="3940007" y="4923015"/>
              <a:ext cx="1258819" cy="27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線單箭頭接點 126">
              <a:extLst>
                <a:ext uri="{FF2B5EF4-FFF2-40B4-BE49-F238E27FC236}">
                  <a16:creationId xmlns:a16="http://schemas.microsoft.com/office/drawing/2014/main" id="{E75DEE9D-0CA1-B564-7A33-5AB79AD9F75E}"/>
                </a:ext>
              </a:extLst>
            </p:cNvPr>
            <p:cNvCxnSpPr/>
            <p:nvPr/>
          </p:nvCxnSpPr>
          <p:spPr>
            <a:xfrm>
              <a:off x="3940007" y="4246385"/>
              <a:ext cx="1258819" cy="67663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線單箭頭接點 127">
              <a:extLst>
                <a:ext uri="{FF2B5EF4-FFF2-40B4-BE49-F238E27FC236}">
                  <a16:creationId xmlns:a16="http://schemas.microsoft.com/office/drawing/2014/main" id="{B1F99FCC-1D48-E7F4-0C67-BCFFA301F816}"/>
                </a:ext>
              </a:extLst>
            </p:cNvPr>
            <p:cNvCxnSpPr/>
            <p:nvPr/>
          </p:nvCxnSpPr>
          <p:spPr>
            <a:xfrm flipV="1">
              <a:off x="3940007" y="4224761"/>
              <a:ext cx="1258819" cy="70102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線單箭頭接點 128">
              <a:extLst>
                <a:ext uri="{FF2B5EF4-FFF2-40B4-BE49-F238E27FC236}">
                  <a16:creationId xmlns:a16="http://schemas.microsoft.com/office/drawing/2014/main" id="{7874A67F-3FB7-3C1A-CE9D-5C045E9E847D}"/>
                </a:ext>
              </a:extLst>
            </p:cNvPr>
            <p:cNvCxnSpPr/>
            <p:nvPr/>
          </p:nvCxnSpPr>
          <p:spPr>
            <a:xfrm flipV="1">
              <a:off x="3940007" y="3526507"/>
              <a:ext cx="1258819" cy="13992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線單箭頭接點 129">
              <a:extLst>
                <a:ext uri="{FF2B5EF4-FFF2-40B4-BE49-F238E27FC236}">
                  <a16:creationId xmlns:a16="http://schemas.microsoft.com/office/drawing/2014/main" id="{66B84E51-77A8-C34C-72A8-77F6B25B3C77}"/>
                </a:ext>
              </a:extLst>
            </p:cNvPr>
            <p:cNvCxnSpPr/>
            <p:nvPr/>
          </p:nvCxnSpPr>
          <p:spPr>
            <a:xfrm flipV="1">
              <a:off x="3940007" y="2825688"/>
              <a:ext cx="1258819" cy="210009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線單箭頭接點 130">
              <a:extLst>
                <a:ext uri="{FF2B5EF4-FFF2-40B4-BE49-F238E27FC236}">
                  <a16:creationId xmlns:a16="http://schemas.microsoft.com/office/drawing/2014/main" id="{F178EB53-D89E-644C-6E7B-81F01B9F8367}"/>
                </a:ext>
              </a:extLst>
            </p:cNvPr>
            <p:cNvCxnSpPr/>
            <p:nvPr/>
          </p:nvCxnSpPr>
          <p:spPr>
            <a:xfrm flipV="1">
              <a:off x="3940007" y="3526507"/>
              <a:ext cx="1258819" cy="71987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線單箭頭接點 131">
              <a:extLst>
                <a:ext uri="{FF2B5EF4-FFF2-40B4-BE49-F238E27FC236}">
                  <a16:creationId xmlns:a16="http://schemas.microsoft.com/office/drawing/2014/main" id="{39A54749-4E28-3BA4-DDA8-337E6C10AE0F}"/>
                </a:ext>
              </a:extLst>
            </p:cNvPr>
            <p:cNvCxnSpPr/>
            <p:nvPr/>
          </p:nvCxnSpPr>
          <p:spPr>
            <a:xfrm flipV="1">
              <a:off x="3940007" y="2825688"/>
              <a:ext cx="1258819" cy="142069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線單箭頭接點 132">
              <a:extLst>
                <a:ext uri="{FF2B5EF4-FFF2-40B4-BE49-F238E27FC236}">
                  <a16:creationId xmlns:a16="http://schemas.microsoft.com/office/drawing/2014/main" id="{765474CD-7D95-CD6D-DDAE-AFD415136457}"/>
                </a:ext>
              </a:extLst>
            </p:cNvPr>
            <p:cNvCxnSpPr/>
            <p:nvPr/>
          </p:nvCxnSpPr>
          <p:spPr>
            <a:xfrm>
              <a:off x="7162454" y="3451153"/>
              <a:ext cx="465993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線單箭頭接點 133">
              <a:extLst>
                <a:ext uri="{FF2B5EF4-FFF2-40B4-BE49-F238E27FC236}">
                  <a16:creationId xmlns:a16="http://schemas.microsoft.com/office/drawing/2014/main" id="{89A55A7A-C5EE-1237-57B0-9AD7801AE2C9}"/>
                </a:ext>
              </a:extLst>
            </p:cNvPr>
            <p:cNvCxnSpPr/>
            <p:nvPr/>
          </p:nvCxnSpPr>
          <p:spPr>
            <a:xfrm>
              <a:off x="7162454" y="4292030"/>
              <a:ext cx="465993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5" name="直線單箭頭接點 134">
            <a:extLst>
              <a:ext uri="{FF2B5EF4-FFF2-40B4-BE49-F238E27FC236}">
                <a16:creationId xmlns:a16="http://schemas.microsoft.com/office/drawing/2014/main" id="{BC06C71E-A8D8-5243-DB7D-8E5C44AA726A}"/>
              </a:ext>
            </a:extLst>
          </p:cNvPr>
          <p:cNvCxnSpPr/>
          <p:nvPr/>
        </p:nvCxnSpPr>
        <p:spPr>
          <a:xfrm flipV="1">
            <a:off x="5241128" y="5559621"/>
            <a:ext cx="1245635" cy="539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線單箭頭接點 135">
            <a:extLst>
              <a:ext uri="{FF2B5EF4-FFF2-40B4-BE49-F238E27FC236}">
                <a16:creationId xmlns:a16="http://schemas.microsoft.com/office/drawing/2014/main" id="{BD73199A-DC8A-33A7-4E9C-95820B5D9480}"/>
              </a:ext>
            </a:extLst>
          </p:cNvPr>
          <p:cNvCxnSpPr/>
          <p:nvPr/>
        </p:nvCxnSpPr>
        <p:spPr>
          <a:xfrm flipV="1">
            <a:off x="7031411" y="5545607"/>
            <a:ext cx="1245635" cy="539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線單箭頭接點 136">
            <a:extLst>
              <a:ext uri="{FF2B5EF4-FFF2-40B4-BE49-F238E27FC236}">
                <a16:creationId xmlns:a16="http://schemas.microsoft.com/office/drawing/2014/main" id="{5CA33E9F-7010-61AC-5C82-6DC2528F93B3}"/>
              </a:ext>
            </a:extLst>
          </p:cNvPr>
          <p:cNvCxnSpPr>
            <a:stCxn id="83" idx="6"/>
            <a:endCxn id="106" idx="2"/>
          </p:cNvCxnSpPr>
          <p:nvPr/>
        </p:nvCxnSpPr>
        <p:spPr>
          <a:xfrm flipV="1">
            <a:off x="6996717" y="4113132"/>
            <a:ext cx="1254787" cy="73553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文字方塊 156">
            <a:extLst>
              <a:ext uri="{FF2B5EF4-FFF2-40B4-BE49-F238E27FC236}">
                <a16:creationId xmlns:a16="http://schemas.microsoft.com/office/drawing/2014/main" id="{81FDBE29-5402-BE9D-7578-F21D0C903EC7}"/>
              </a:ext>
            </a:extLst>
          </p:cNvPr>
          <p:cNvSpPr txBox="1"/>
          <p:nvPr/>
        </p:nvSpPr>
        <p:spPr>
          <a:xfrm>
            <a:off x="1212980" y="1940767"/>
            <a:ext cx="27991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訓練時隨機丟掉一些神經元</a:t>
            </a:r>
          </a:p>
        </p:txBody>
      </p:sp>
      <p:sp>
        <p:nvSpPr>
          <p:cNvPr id="158" name="文字方塊 157">
            <a:extLst>
              <a:ext uri="{FF2B5EF4-FFF2-40B4-BE49-F238E27FC236}">
                <a16:creationId xmlns:a16="http://schemas.microsoft.com/office/drawing/2014/main" id="{1438A113-8A9F-B66E-216A-D2A435FD135D}"/>
              </a:ext>
            </a:extLst>
          </p:cNvPr>
          <p:cNvSpPr txBox="1"/>
          <p:nvPr/>
        </p:nvSpPr>
        <p:spPr>
          <a:xfrm>
            <a:off x="1212980" y="5082567"/>
            <a:ext cx="27991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驗證和測試時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火力全開</a:t>
            </a:r>
          </a:p>
        </p:txBody>
      </p:sp>
    </p:spTree>
    <p:extLst>
      <p:ext uri="{BB962C8B-B14F-4D97-AF65-F5344CB8AC3E}">
        <p14:creationId xmlns:p14="http://schemas.microsoft.com/office/powerpoint/2010/main" val="42692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/>
      <p:bldP spid="15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9A856A-BC5C-8AE9-C138-78F275C89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Dropout</a:t>
            </a:r>
            <a:endParaRPr lang="zh-TW" altLang="en-US" dirty="0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B3FEF52A-D206-1638-6B0D-DE94DEB558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123062"/>
              </p:ext>
            </p:extLst>
          </p:nvPr>
        </p:nvGraphicFramePr>
        <p:xfrm>
          <a:off x="538755" y="365127"/>
          <a:ext cx="1111449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3992">
                  <a:extLst>
                    <a:ext uri="{9D8B030D-6E8A-4147-A177-3AD203B41FA5}">
                      <a16:colId xmlns:a16="http://schemas.microsoft.com/office/drawing/2014/main" val="63248266"/>
                    </a:ext>
                  </a:extLst>
                </a:gridCol>
                <a:gridCol w="3760249">
                  <a:extLst>
                    <a:ext uri="{9D8B030D-6E8A-4147-A177-3AD203B41FA5}">
                      <a16:colId xmlns:a16="http://schemas.microsoft.com/office/drawing/2014/main" val="3714513391"/>
                    </a:ext>
                  </a:extLst>
                </a:gridCol>
                <a:gridCol w="3760249">
                  <a:extLst>
                    <a:ext uri="{9D8B030D-6E8A-4147-A177-3AD203B41FA5}">
                      <a16:colId xmlns:a16="http://schemas.microsoft.com/office/drawing/2014/main" val="4588900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方法名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改了那一個步驟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帶來什麼好處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913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Dropout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找最好的函式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Better Generalization</a:t>
                      </a:r>
                    </a:p>
                    <a:p>
                      <a:pPr algn="ctr"/>
                      <a:r>
                        <a:rPr lang="en-US" altLang="zh-TW" sz="28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(Worse Optimization)</a:t>
                      </a:r>
                      <a:endParaRPr lang="zh-TW" altLang="en-US" sz="28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907055"/>
                  </a:ext>
                </a:extLst>
              </a:tr>
            </a:tbl>
          </a:graphicData>
        </a:graphic>
      </p:graphicFrame>
      <p:sp>
        <p:nvSpPr>
          <p:cNvPr id="12" name="文字方塊 11">
            <a:extLst>
              <a:ext uri="{FF2B5EF4-FFF2-40B4-BE49-F238E27FC236}">
                <a16:creationId xmlns:a16="http://schemas.microsoft.com/office/drawing/2014/main" id="{DCEF065A-B5AB-FED2-FC3F-E798183F251D}"/>
              </a:ext>
            </a:extLst>
          </p:cNvPr>
          <p:cNvSpPr txBox="1"/>
          <p:nvPr/>
        </p:nvSpPr>
        <p:spPr>
          <a:xfrm>
            <a:off x="2317753" y="5853797"/>
            <a:ext cx="35815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https://youtu.be/xki61j7z-30?si=EoF1VjcP3_L5UWI3&amp;t=4227</a:t>
            </a:r>
          </a:p>
        </p:txBody>
      </p:sp>
      <p:pic>
        <p:nvPicPr>
          <p:cNvPr id="13" name="圖片 12" descr="一張含有 文字, 螢幕擷取畫面, 字型, 標誌 的圖片&#10;&#10;AI 產生的內容可能不正確。">
            <a:extLst>
              <a:ext uri="{FF2B5EF4-FFF2-40B4-BE49-F238E27FC236}">
                <a16:creationId xmlns:a16="http://schemas.microsoft.com/office/drawing/2014/main" id="{120F7EC1-AC00-85F3-CDD9-251CF129C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9342" y="2020074"/>
            <a:ext cx="5753903" cy="44678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2BC83BAB-F07A-27E1-B2DE-74658D5DF9D7}"/>
              </a:ext>
            </a:extLst>
          </p:cNvPr>
          <p:cNvSpPr txBox="1"/>
          <p:nvPr/>
        </p:nvSpPr>
        <p:spPr>
          <a:xfrm>
            <a:off x="523855" y="2020074"/>
            <a:ext cx="27618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注意 </a:t>
            </a:r>
            <a:r>
              <a:rPr lang="en-US" altLang="zh-TW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Dropout 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的選擇時機</a:t>
            </a:r>
            <a:r>
              <a:rPr lang="en-US" altLang="zh-TW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sz="2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6487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EA4328-DD9E-0F87-7F44-75CA84843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Initialization 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1B18818-EF32-1D95-E0C4-E027DC18E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3400" y="6432552"/>
            <a:ext cx="2743200" cy="365125"/>
          </a:xfrm>
        </p:spPr>
        <p:txBody>
          <a:bodyPr/>
          <a:lstStyle/>
          <a:p>
            <a:fld id="{B0447752-9D94-4B17-B370-AD119E26E55B}" type="slidenum">
              <a:rPr lang="zh-TW" altLang="en-US" smtClean="0"/>
              <a:t>29</a:t>
            </a:fld>
            <a:endParaRPr lang="zh-TW" altLang="en-US"/>
          </a:p>
        </p:txBody>
      </p:sp>
      <p:cxnSp>
        <p:nvCxnSpPr>
          <p:cNvPr id="5" name="直線單箭頭接點 4">
            <a:extLst>
              <a:ext uri="{FF2B5EF4-FFF2-40B4-BE49-F238E27FC236}">
                <a16:creationId xmlns:a16="http://schemas.microsoft.com/office/drawing/2014/main" id="{185AD9F9-8632-8DB4-3F79-B5E49B4F437C}"/>
              </a:ext>
            </a:extLst>
          </p:cNvPr>
          <p:cNvCxnSpPr>
            <a:cxnSpLocks/>
          </p:cNvCxnSpPr>
          <p:nvPr/>
        </p:nvCxnSpPr>
        <p:spPr>
          <a:xfrm>
            <a:off x="755634" y="5769290"/>
            <a:ext cx="990323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FD6F064C-AA6F-2BAC-AAA0-6CCA0DBFEBC7}"/>
              </a:ext>
            </a:extLst>
          </p:cNvPr>
          <p:cNvCxnSpPr>
            <a:cxnSpLocks/>
          </p:cNvCxnSpPr>
          <p:nvPr/>
        </p:nvCxnSpPr>
        <p:spPr>
          <a:xfrm flipV="1">
            <a:off x="959089" y="1946763"/>
            <a:ext cx="0" cy="41080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群組 6">
            <a:extLst>
              <a:ext uri="{FF2B5EF4-FFF2-40B4-BE49-F238E27FC236}">
                <a16:creationId xmlns:a16="http://schemas.microsoft.com/office/drawing/2014/main" id="{ABDBD05C-6EEE-4696-81AC-2AA4DBBC6944}"/>
              </a:ext>
            </a:extLst>
          </p:cNvPr>
          <p:cNvGrpSpPr/>
          <p:nvPr/>
        </p:nvGrpSpPr>
        <p:grpSpPr>
          <a:xfrm>
            <a:off x="1223311" y="2126600"/>
            <a:ext cx="18093389" cy="4211948"/>
            <a:chOff x="1798500" y="2197885"/>
            <a:chExt cx="15097117" cy="4211948"/>
          </a:xfrm>
        </p:grpSpPr>
        <p:sp>
          <p:nvSpPr>
            <p:cNvPr id="8" name="手繪多邊形 54">
              <a:extLst>
                <a:ext uri="{FF2B5EF4-FFF2-40B4-BE49-F238E27FC236}">
                  <a16:creationId xmlns:a16="http://schemas.microsoft.com/office/drawing/2014/main" id="{7FCC36E7-90EB-08B8-0158-4CE7E39CACDB}"/>
                </a:ext>
              </a:extLst>
            </p:cNvPr>
            <p:cNvSpPr/>
            <p:nvPr/>
          </p:nvSpPr>
          <p:spPr>
            <a:xfrm>
              <a:off x="1798500" y="2197885"/>
              <a:ext cx="6681626" cy="4208267"/>
            </a:xfrm>
            <a:custGeom>
              <a:avLst/>
              <a:gdLst>
                <a:gd name="connsiteX0" fmla="*/ 0 w 7754816"/>
                <a:gd name="connsiteY0" fmla="*/ 0 h 4208267"/>
                <a:gd name="connsiteX1" fmla="*/ 1019908 w 7754816"/>
                <a:gd name="connsiteY1" fmla="*/ 2356339 h 4208267"/>
                <a:gd name="connsiteX2" fmla="*/ 3499339 w 7754816"/>
                <a:gd name="connsiteY2" fmla="*/ 2760785 h 4208267"/>
                <a:gd name="connsiteX3" fmla="*/ 4783016 w 7754816"/>
                <a:gd name="connsiteY3" fmla="*/ 3130062 h 4208267"/>
                <a:gd name="connsiteX4" fmla="*/ 5820508 w 7754816"/>
                <a:gd name="connsiteY4" fmla="*/ 26025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019908 w 7754816"/>
                <a:gd name="connsiteY1" fmla="*/ 2356339 h 4208267"/>
                <a:gd name="connsiteX2" fmla="*/ 3499339 w 7754816"/>
                <a:gd name="connsiteY2" fmla="*/ 2760785 h 4208267"/>
                <a:gd name="connsiteX3" fmla="*/ 5732254 w 7754816"/>
                <a:gd name="connsiteY3" fmla="*/ 3511062 h 4208267"/>
                <a:gd name="connsiteX4" fmla="*/ 5820508 w 7754816"/>
                <a:gd name="connsiteY4" fmla="*/ 26025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019908 w 7754816"/>
                <a:gd name="connsiteY1" fmla="*/ 2356339 h 4208267"/>
                <a:gd name="connsiteX2" fmla="*/ 3499339 w 7754816"/>
                <a:gd name="connsiteY2" fmla="*/ 2760785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019908 w 7754816"/>
                <a:gd name="connsiteY1" fmla="*/ 2356339 h 4208267"/>
                <a:gd name="connsiteX2" fmla="*/ 3941312 w 7754816"/>
                <a:gd name="connsiteY2" fmla="*/ 2760785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019908 w 7754816"/>
                <a:gd name="connsiteY1" fmla="*/ 2356339 h 4208267"/>
                <a:gd name="connsiteX2" fmla="*/ 3941312 w 7754816"/>
                <a:gd name="connsiteY2" fmla="*/ 2760785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14558 w 7754816"/>
                <a:gd name="connsiteY1" fmla="*/ 2225710 h 4208267"/>
                <a:gd name="connsiteX2" fmla="*/ 3941312 w 7754816"/>
                <a:gd name="connsiteY2" fmla="*/ 2760785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14558 w 7754816"/>
                <a:gd name="connsiteY1" fmla="*/ 2225710 h 4208267"/>
                <a:gd name="connsiteX2" fmla="*/ 3767202 w 7754816"/>
                <a:gd name="connsiteY2" fmla="*/ 2717243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14558 w 7754816"/>
                <a:gd name="connsiteY1" fmla="*/ 2225710 h 4208267"/>
                <a:gd name="connsiteX2" fmla="*/ 3767202 w 7754816"/>
                <a:gd name="connsiteY2" fmla="*/ 2717243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14558 w 7754816"/>
                <a:gd name="connsiteY1" fmla="*/ 2225710 h 4208267"/>
                <a:gd name="connsiteX2" fmla="*/ 3823199 w 7754816"/>
                <a:gd name="connsiteY2" fmla="*/ 2698193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72617 w 7754816"/>
                <a:gd name="connsiteY1" fmla="*/ 2037024 h 4208267"/>
                <a:gd name="connsiteX2" fmla="*/ 3823199 w 7754816"/>
                <a:gd name="connsiteY2" fmla="*/ 2698193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72617 w 7754816"/>
                <a:gd name="connsiteY1" fmla="*/ 2037024 h 4208267"/>
                <a:gd name="connsiteX2" fmla="*/ 3721598 w 7754816"/>
                <a:gd name="connsiteY2" fmla="*/ 2828822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72617 w 7754816"/>
                <a:gd name="connsiteY1" fmla="*/ 2037024 h 4208267"/>
                <a:gd name="connsiteX2" fmla="*/ 3721598 w 7754816"/>
                <a:gd name="connsiteY2" fmla="*/ 2828822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849054 w 7754816"/>
                <a:gd name="connsiteY5" fmla="*/ 3153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72617 w 7754816"/>
                <a:gd name="connsiteY1" fmla="*/ 2037024 h 4208267"/>
                <a:gd name="connsiteX2" fmla="*/ 3721598 w 7754816"/>
                <a:gd name="connsiteY2" fmla="*/ 2828822 h 4208267"/>
                <a:gd name="connsiteX3" fmla="*/ 5732254 w 7754816"/>
                <a:gd name="connsiteY3" fmla="*/ 3511062 h 4208267"/>
                <a:gd name="connsiteX4" fmla="*/ 6363062 w 7754816"/>
                <a:gd name="connsiteY4" fmla="*/ 3059723 h 4208267"/>
                <a:gd name="connsiteX5" fmla="*/ 6849054 w 7754816"/>
                <a:gd name="connsiteY5" fmla="*/ 3153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72617 w 7754816"/>
                <a:gd name="connsiteY1" fmla="*/ 2037024 h 4208267"/>
                <a:gd name="connsiteX2" fmla="*/ 3721598 w 7754816"/>
                <a:gd name="connsiteY2" fmla="*/ 2828822 h 4208267"/>
                <a:gd name="connsiteX3" fmla="*/ 5510873 w 7754816"/>
                <a:gd name="connsiteY3" fmla="*/ 3549162 h 4208267"/>
                <a:gd name="connsiteX4" fmla="*/ 6363062 w 7754816"/>
                <a:gd name="connsiteY4" fmla="*/ 3059723 h 4208267"/>
                <a:gd name="connsiteX5" fmla="*/ 6849054 w 7754816"/>
                <a:gd name="connsiteY5" fmla="*/ 3153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72617 w 7754816"/>
                <a:gd name="connsiteY1" fmla="*/ 2037024 h 4208267"/>
                <a:gd name="connsiteX2" fmla="*/ 3918381 w 7754816"/>
                <a:gd name="connsiteY2" fmla="*/ 2582079 h 4208267"/>
                <a:gd name="connsiteX3" fmla="*/ 5510873 w 7754816"/>
                <a:gd name="connsiteY3" fmla="*/ 3549162 h 4208267"/>
                <a:gd name="connsiteX4" fmla="*/ 6363062 w 7754816"/>
                <a:gd name="connsiteY4" fmla="*/ 3059723 h 4208267"/>
                <a:gd name="connsiteX5" fmla="*/ 6849054 w 7754816"/>
                <a:gd name="connsiteY5" fmla="*/ 3153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72617 w 7754816"/>
                <a:gd name="connsiteY1" fmla="*/ 2037024 h 4208267"/>
                <a:gd name="connsiteX2" fmla="*/ 3918381 w 7754816"/>
                <a:gd name="connsiteY2" fmla="*/ 2582079 h 4208267"/>
                <a:gd name="connsiteX3" fmla="*/ 5510873 w 7754816"/>
                <a:gd name="connsiteY3" fmla="*/ 3549162 h 4208267"/>
                <a:gd name="connsiteX4" fmla="*/ 6363062 w 7754816"/>
                <a:gd name="connsiteY4" fmla="*/ 3059723 h 4208267"/>
                <a:gd name="connsiteX5" fmla="*/ 6849054 w 7754816"/>
                <a:gd name="connsiteY5" fmla="*/ 3153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72617 w 7754816"/>
                <a:gd name="connsiteY1" fmla="*/ 2037024 h 4208267"/>
                <a:gd name="connsiteX2" fmla="*/ 3595096 w 7754816"/>
                <a:gd name="connsiteY2" fmla="*/ 2567565 h 4208267"/>
                <a:gd name="connsiteX3" fmla="*/ 5510873 w 7754816"/>
                <a:gd name="connsiteY3" fmla="*/ 3549162 h 4208267"/>
                <a:gd name="connsiteX4" fmla="*/ 6363062 w 7754816"/>
                <a:gd name="connsiteY4" fmla="*/ 3059723 h 4208267"/>
                <a:gd name="connsiteX5" fmla="*/ 6849054 w 7754816"/>
                <a:gd name="connsiteY5" fmla="*/ 3153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175834 w 7754816"/>
                <a:gd name="connsiteY1" fmla="*/ 2196681 h 4208267"/>
                <a:gd name="connsiteX2" fmla="*/ 3595096 w 7754816"/>
                <a:gd name="connsiteY2" fmla="*/ 2567565 h 4208267"/>
                <a:gd name="connsiteX3" fmla="*/ 5510873 w 7754816"/>
                <a:gd name="connsiteY3" fmla="*/ 3549162 h 4208267"/>
                <a:gd name="connsiteX4" fmla="*/ 6363062 w 7754816"/>
                <a:gd name="connsiteY4" fmla="*/ 3059723 h 4208267"/>
                <a:gd name="connsiteX5" fmla="*/ 6849054 w 7754816"/>
                <a:gd name="connsiteY5" fmla="*/ 3153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175834 w 7754816"/>
                <a:gd name="connsiteY1" fmla="*/ 2196681 h 4208267"/>
                <a:gd name="connsiteX2" fmla="*/ 3595096 w 7754816"/>
                <a:gd name="connsiteY2" fmla="*/ 2567565 h 4208267"/>
                <a:gd name="connsiteX3" fmla="*/ 5510873 w 7754816"/>
                <a:gd name="connsiteY3" fmla="*/ 3549162 h 4208267"/>
                <a:gd name="connsiteX4" fmla="*/ 6363062 w 7754816"/>
                <a:gd name="connsiteY4" fmla="*/ 3059723 h 4208267"/>
                <a:gd name="connsiteX5" fmla="*/ 6849054 w 7754816"/>
                <a:gd name="connsiteY5" fmla="*/ 3153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175834 w 7754816"/>
                <a:gd name="connsiteY1" fmla="*/ 2196681 h 4208267"/>
                <a:gd name="connsiteX2" fmla="*/ 3763766 w 7754816"/>
                <a:gd name="connsiteY2" fmla="*/ 2553051 h 4208267"/>
                <a:gd name="connsiteX3" fmla="*/ 5510873 w 7754816"/>
                <a:gd name="connsiteY3" fmla="*/ 3549162 h 4208267"/>
                <a:gd name="connsiteX4" fmla="*/ 6363062 w 7754816"/>
                <a:gd name="connsiteY4" fmla="*/ 3059723 h 4208267"/>
                <a:gd name="connsiteX5" fmla="*/ 6849054 w 7754816"/>
                <a:gd name="connsiteY5" fmla="*/ 3153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175834 w 7754816"/>
                <a:gd name="connsiteY1" fmla="*/ 2196681 h 4208267"/>
                <a:gd name="connsiteX2" fmla="*/ 3763766 w 7754816"/>
                <a:gd name="connsiteY2" fmla="*/ 2553051 h 4208267"/>
                <a:gd name="connsiteX3" fmla="*/ 5510873 w 7754816"/>
                <a:gd name="connsiteY3" fmla="*/ 3549162 h 4208267"/>
                <a:gd name="connsiteX4" fmla="*/ 6363062 w 7754816"/>
                <a:gd name="connsiteY4" fmla="*/ 3059723 h 4208267"/>
                <a:gd name="connsiteX5" fmla="*/ 6849054 w 7754816"/>
                <a:gd name="connsiteY5" fmla="*/ 3153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175834 w 7754816"/>
                <a:gd name="connsiteY1" fmla="*/ 2196681 h 4208267"/>
                <a:gd name="connsiteX2" fmla="*/ 4101108 w 7754816"/>
                <a:gd name="connsiteY2" fmla="*/ 2553051 h 4208267"/>
                <a:gd name="connsiteX3" fmla="*/ 5510873 w 7754816"/>
                <a:gd name="connsiteY3" fmla="*/ 3549162 h 4208267"/>
                <a:gd name="connsiteX4" fmla="*/ 6363062 w 7754816"/>
                <a:gd name="connsiteY4" fmla="*/ 3059723 h 4208267"/>
                <a:gd name="connsiteX5" fmla="*/ 6849054 w 7754816"/>
                <a:gd name="connsiteY5" fmla="*/ 3153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54816" h="4208267">
                  <a:moveTo>
                    <a:pt x="0" y="0"/>
                  </a:moveTo>
                  <a:cubicBezTo>
                    <a:pt x="218342" y="948104"/>
                    <a:pt x="492316" y="1771173"/>
                    <a:pt x="1175834" y="2196681"/>
                  </a:cubicBezTo>
                  <a:cubicBezTo>
                    <a:pt x="1859352" y="2622189"/>
                    <a:pt x="3491049" y="2516324"/>
                    <a:pt x="4101108" y="2553051"/>
                  </a:cubicBezTo>
                  <a:cubicBezTo>
                    <a:pt x="4711167" y="2589778"/>
                    <a:pt x="5133881" y="3464717"/>
                    <a:pt x="5510873" y="3549162"/>
                  </a:cubicBezTo>
                  <a:cubicBezTo>
                    <a:pt x="5887865" y="3633607"/>
                    <a:pt x="6140032" y="3125665"/>
                    <a:pt x="6363062" y="3059723"/>
                  </a:cubicBezTo>
                  <a:cubicBezTo>
                    <a:pt x="6586092" y="2993781"/>
                    <a:pt x="6649334" y="2998177"/>
                    <a:pt x="6849054" y="3153508"/>
                  </a:cubicBezTo>
                  <a:cubicBezTo>
                    <a:pt x="7048774" y="3308839"/>
                    <a:pt x="7379677" y="3698631"/>
                    <a:pt x="7561385" y="3991708"/>
                  </a:cubicBezTo>
                  <a:cubicBezTo>
                    <a:pt x="7743093" y="4284785"/>
                    <a:pt x="7748954" y="4217377"/>
                    <a:pt x="7754816" y="4149970"/>
                  </a:cubicBezTo>
                </a:path>
              </a:pathLst>
            </a:custGeom>
            <a:noFill/>
            <a:ln w="635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9" name="手繪多邊形 59">
              <a:extLst>
                <a:ext uri="{FF2B5EF4-FFF2-40B4-BE49-F238E27FC236}">
                  <a16:creationId xmlns:a16="http://schemas.microsoft.com/office/drawing/2014/main" id="{022626F2-0D54-394D-A72C-B869AD2D562C}"/>
                </a:ext>
              </a:extLst>
            </p:cNvPr>
            <p:cNvSpPr/>
            <p:nvPr/>
          </p:nvSpPr>
          <p:spPr>
            <a:xfrm flipH="1">
              <a:off x="8465458" y="2201566"/>
              <a:ext cx="8430159" cy="4208267"/>
            </a:xfrm>
            <a:custGeom>
              <a:avLst/>
              <a:gdLst>
                <a:gd name="connsiteX0" fmla="*/ 0 w 7754816"/>
                <a:gd name="connsiteY0" fmla="*/ 0 h 4208267"/>
                <a:gd name="connsiteX1" fmla="*/ 1019908 w 7754816"/>
                <a:gd name="connsiteY1" fmla="*/ 2356339 h 4208267"/>
                <a:gd name="connsiteX2" fmla="*/ 3499339 w 7754816"/>
                <a:gd name="connsiteY2" fmla="*/ 2760785 h 4208267"/>
                <a:gd name="connsiteX3" fmla="*/ 4783016 w 7754816"/>
                <a:gd name="connsiteY3" fmla="*/ 3130062 h 4208267"/>
                <a:gd name="connsiteX4" fmla="*/ 5820508 w 7754816"/>
                <a:gd name="connsiteY4" fmla="*/ 26025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019908 w 7754816"/>
                <a:gd name="connsiteY1" fmla="*/ 2356339 h 4208267"/>
                <a:gd name="connsiteX2" fmla="*/ 3499339 w 7754816"/>
                <a:gd name="connsiteY2" fmla="*/ 2760785 h 4208267"/>
                <a:gd name="connsiteX3" fmla="*/ 5732254 w 7754816"/>
                <a:gd name="connsiteY3" fmla="*/ 3511062 h 4208267"/>
                <a:gd name="connsiteX4" fmla="*/ 5820508 w 7754816"/>
                <a:gd name="connsiteY4" fmla="*/ 26025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019908 w 7754816"/>
                <a:gd name="connsiteY1" fmla="*/ 2356339 h 4208267"/>
                <a:gd name="connsiteX2" fmla="*/ 3499339 w 7754816"/>
                <a:gd name="connsiteY2" fmla="*/ 2760785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019908 w 7754816"/>
                <a:gd name="connsiteY1" fmla="*/ 2356339 h 4208267"/>
                <a:gd name="connsiteX2" fmla="*/ 3941312 w 7754816"/>
                <a:gd name="connsiteY2" fmla="*/ 2760785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019908 w 7754816"/>
                <a:gd name="connsiteY1" fmla="*/ 2356339 h 4208267"/>
                <a:gd name="connsiteX2" fmla="*/ 3941312 w 7754816"/>
                <a:gd name="connsiteY2" fmla="*/ 2760785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14558 w 7754816"/>
                <a:gd name="connsiteY1" fmla="*/ 2225710 h 4208267"/>
                <a:gd name="connsiteX2" fmla="*/ 3941312 w 7754816"/>
                <a:gd name="connsiteY2" fmla="*/ 2760785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14558 w 7754816"/>
                <a:gd name="connsiteY1" fmla="*/ 2225710 h 4208267"/>
                <a:gd name="connsiteX2" fmla="*/ 3767202 w 7754816"/>
                <a:gd name="connsiteY2" fmla="*/ 2717243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14558 w 7754816"/>
                <a:gd name="connsiteY1" fmla="*/ 2225710 h 4208267"/>
                <a:gd name="connsiteX2" fmla="*/ 3767202 w 7754816"/>
                <a:gd name="connsiteY2" fmla="*/ 2717243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14558 w 7754816"/>
                <a:gd name="connsiteY1" fmla="*/ 2225710 h 4208267"/>
                <a:gd name="connsiteX2" fmla="*/ 3823199 w 7754816"/>
                <a:gd name="connsiteY2" fmla="*/ 2698193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54816" h="4208267">
                  <a:moveTo>
                    <a:pt x="0" y="0"/>
                  </a:moveTo>
                  <a:cubicBezTo>
                    <a:pt x="218342" y="948104"/>
                    <a:pt x="677358" y="1776011"/>
                    <a:pt x="1314558" y="2225710"/>
                  </a:cubicBezTo>
                  <a:cubicBezTo>
                    <a:pt x="1951758" y="2675409"/>
                    <a:pt x="3073523" y="2701682"/>
                    <a:pt x="3823199" y="2698193"/>
                  </a:cubicBezTo>
                  <a:cubicBezTo>
                    <a:pt x="4572875" y="2694704"/>
                    <a:pt x="5321243" y="3501607"/>
                    <a:pt x="5732254" y="3511062"/>
                  </a:cubicBezTo>
                  <a:cubicBezTo>
                    <a:pt x="6143265" y="3520517"/>
                    <a:pt x="6133882" y="2941515"/>
                    <a:pt x="6289268" y="2754923"/>
                  </a:cubicBezTo>
                  <a:cubicBezTo>
                    <a:pt x="6444654" y="2568331"/>
                    <a:pt x="6452551" y="2185377"/>
                    <a:pt x="6664570" y="2391508"/>
                  </a:cubicBezTo>
                  <a:cubicBezTo>
                    <a:pt x="6876589" y="2597639"/>
                    <a:pt x="7379677" y="3698631"/>
                    <a:pt x="7561385" y="3991708"/>
                  </a:cubicBezTo>
                  <a:cubicBezTo>
                    <a:pt x="7743093" y="4284785"/>
                    <a:pt x="7748954" y="4217377"/>
                    <a:pt x="7754816" y="4149970"/>
                  </a:cubicBezTo>
                </a:path>
              </a:pathLst>
            </a:custGeom>
            <a:noFill/>
            <a:ln w="635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pic>
        <p:nvPicPr>
          <p:cNvPr id="11" name="Picture 2">
            <a:extLst>
              <a:ext uri="{FF2B5EF4-FFF2-40B4-BE49-F238E27FC236}">
                <a16:creationId xmlns:a16="http://schemas.microsoft.com/office/drawing/2014/main" id="{A5D689A6-B929-D2E6-15DE-EBBF1B5BD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755" y="4851088"/>
            <a:ext cx="891189" cy="89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圖片 29">
            <a:extLst>
              <a:ext uri="{FF2B5EF4-FFF2-40B4-BE49-F238E27FC236}">
                <a16:creationId xmlns:a16="http://schemas.microsoft.com/office/drawing/2014/main" id="{7E14D5A3-A07E-80F7-83E5-B00658B1EB6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51604" y="2028915"/>
            <a:ext cx="432742" cy="1435131"/>
          </a:xfrm>
          <a:prstGeom prst="rect">
            <a:avLst/>
          </a:prstGeom>
        </p:spPr>
      </p:pic>
      <p:pic>
        <p:nvPicPr>
          <p:cNvPr id="31" name="圖片 30">
            <a:extLst>
              <a:ext uri="{FF2B5EF4-FFF2-40B4-BE49-F238E27FC236}">
                <a16:creationId xmlns:a16="http://schemas.microsoft.com/office/drawing/2014/main" id="{D5DA0DC4-5D17-E856-1F8C-B86FE904CC0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207654" y="3158530"/>
            <a:ext cx="432742" cy="1435131"/>
          </a:xfrm>
          <a:prstGeom prst="rect">
            <a:avLst/>
          </a:prstGeom>
        </p:spPr>
      </p:pic>
      <p:pic>
        <p:nvPicPr>
          <p:cNvPr id="32" name="圖片 31">
            <a:extLst>
              <a:ext uri="{FF2B5EF4-FFF2-40B4-BE49-F238E27FC236}">
                <a16:creationId xmlns:a16="http://schemas.microsoft.com/office/drawing/2014/main" id="{05835837-9F26-6DD8-16E0-84DAD14428E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66273" y="4287584"/>
            <a:ext cx="432742" cy="1435131"/>
          </a:xfrm>
          <a:prstGeom prst="rect">
            <a:avLst/>
          </a:prstGeom>
        </p:spPr>
      </p:pic>
      <p:pic>
        <p:nvPicPr>
          <p:cNvPr id="33" name="圖片 32">
            <a:extLst>
              <a:ext uri="{FF2B5EF4-FFF2-40B4-BE49-F238E27FC236}">
                <a16:creationId xmlns:a16="http://schemas.microsoft.com/office/drawing/2014/main" id="{42737355-14CB-63DF-81D8-F5E0924B087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19303" y="4281831"/>
            <a:ext cx="432742" cy="1435131"/>
          </a:xfrm>
          <a:prstGeom prst="rect">
            <a:avLst/>
          </a:prstGeom>
        </p:spPr>
      </p:pic>
      <p:sp>
        <p:nvSpPr>
          <p:cNvPr id="34" name="文字方塊 33">
            <a:extLst>
              <a:ext uri="{FF2B5EF4-FFF2-40B4-BE49-F238E27FC236}">
                <a16:creationId xmlns:a16="http://schemas.microsoft.com/office/drawing/2014/main" id="{9FA66BF3-287A-09D0-DF8B-B0C96324360B}"/>
              </a:ext>
            </a:extLst>
          </p:cNvPr>
          <p:cNvSpPr txBox="1"/>
          <p:nvPr/>
        </p:nvSpPr>
        <p:spPr>
          <a:xfrm>
            <a:off x="3184692" y="1881904"/>
            <a:ext cx="8028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不同的起始位置，可能會導致非常不同的訓練結果</a:t>
            </a: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7900A85E-B1E5-5649-61EA-DBF89E60ACF7}"/>
              </a:ext>
            </a:extLst>
          </p:cNvPr>
          <p:cNvSpPr txBox="1"/>
          <p:nvPr/>
        </p:nvSpPr>
        <p:spPr>
          <a:xfrm>
            <a:off x="3218318" y="2531273"/>
            <a:ext cx="8028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(Optimizer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可以克服初始位置帶來的差異嗎？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7198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A08A6F5-59DF-0EE5-8F8B-18F005E74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介紹各種訓練類神經網路常用技巧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AB65BBC-14D6-8109-0BBC-9DD0743E6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聽到一個跟訓練類神經網路有關的方法時，你要這樣問自己</a:t>
            </a:r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1898ED0B-448F-E50E-9E9E-10DC81FCE4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066929"/>
              </p:ext>
            </p:extLst>
          </p:nvPr>
        </p:nvGraphicFramePr>
        <p:xfrm>
          <a:off x="1436363" y="2721825"/>
          <a:ext cx="950631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770">
                  <a:extLst>
                    <a:ext uri="{9D8B030D-6E8A-4147-A177-3AD203B41FA5}">
                      <a16:colId xmlns:a16="http://schemas.microsoft.com/office/drawing/2014/main" val="63248266"/>
                    </a:ext>
                  </a:extLst>
                </a:gridCol>
                <a:gridCol w="3168770">
                  <a:extLst>
                    <a:ext uri="{9D8B030D-6E8A-4147-A177-3AD203B41FA5}">
                      <a16:colId xmlns:a16="http://schemas.microsoft.com/office/drawing/2014/main" val="3714513391"/>
                    </a:ext>
                  </a:extLst>
                </a:gridCol>
                <a:gridCol w="3168770">
                  <a:extLst>
                    <a:ext uri="{9D8B030D-6E8A-4147-A177-3AD203B41FA5}">
                      <a16:colId xmlns:a16="http://schemas.microsoft.com/office/drawing/2014/main" val="4588900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方法名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改了那一個步驟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帶來什麼好處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913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……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……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……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907055"/>
                  </a:ext>
                </a:extLst>
              </a:tr>
            </a:tbl>
          </a:graphicData>
        </a:graphic>
      </p:graphicFrame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F5BF071A-002E-CD78-A095-285EC54C47A4}"/>
              </a:ext>
            </a:extLst>
          </p:cNvPr>
          <p:cNvSpPr/>
          <p:nvPr/>
        </p:nvSpPr>
        <p:spPr>
          <a:xfrm>
            <a:off x="838200" y="4550831"/>
            <a:ext cx="3096491" cy="136420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步驟一：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我要什麼</a:t>
            </a: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7E2350E2-31A4-65FD-7A5F-F8D07A4DB96B}"/>
              </a:ext>
            </a:extLst>
          </p:cNvPr>
          <p:cNvSpPr/>
          <p:nvPr/>
        </p:nvSpPr>
        <p:spPr>
          <a:xfrm>
            <a:off x="4641273" y="4550829"/>
            <a:ext cx="3096491" cy="136420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步驟二：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我有哪些選擇</a:t>
            </a:r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60FCC366-9AA9-A062-BF1F-473313D8F85D}"/>
              </a:ext>
            </a:extLst>
          </p:cNvPr>
          <p:cNvSpPr/>
          <p:nvPr/>
        </p:nvSpPr>
        <p:spPr>
          <a:xfrm>
            <a:off x="8444347" y="4550831"/>
            <a:ext cx="3096491" cy="132556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步驟三：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選一個最好的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E6ED67FE-D93B-E890-4152-85336D581177}"/>
              </a:ext>
            </a:extLst>
          </p:cNvPr>
          <p:cNvSpPr txBox="1"/>
          <p:nvPr/>
        </p:nvSpPr>
        <p:spPr>
          <a:xfrm>
            <a:off x="3867863" y="4989210"/>
            <a:ext cx="840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+</a:t>
            </a:r>
            <a:endParaRPr kumimoji="0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2DD65BE7-45D0-8001-77C1-0F7116FC6BE4}"/>
              </a:ext>
            </a:extLst>
          </p:cNvPr>
          <p:cNvCxnSpPr/>
          <p:nvPr/>
        </p:nvCxnSpPr>
        <p:spPr>
          <a:xfrm>
            <a:off x="7816820" y="5238447"/>
            <a:ext cx="555811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9F675F18-3437-D690-3575-AD4700F47B6A}"/>
              </a:ext>
            </a:extLst>
          </p:cNvPr>
          <p:cNvSpPr/>
          <p:nvPr/>
        </p:nvSpPr>
        <p:spPr>
          <a:xfrm>
            <a:off x="4624020" y="2721825"/>
            <a:ext cx="3175547" cy="103631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986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animBg="1"/>
      <p:bldP spid="12" grpId="0" animBg="1"/>
      <p:bldP spid="13" grpId="0" animBg="1"/>
      <p:bldP spid="14" grpId="0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DC6791-7E98-4705-A418-E007ECCF5D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36B6D555-4416-2642-7807-8CB13B6C2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3DF724C5-D689-AD13-0425-1B3317615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663" y="1422400"/>
            <a:ext cx="5367337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z="5000" kern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範例程式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7B2B484-3703-0FFB-3D12-20FE2AB37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663" y="3902075"/>
            <a:ext cx="5367337" cy="16557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zh-TW" altLang="en-US" sz="2000" kern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連結：</a:t>
            </a:r>
            <a:r>
              <a:rPr lang="en-US" altLang="zh-TW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https://colab.research.google.com/drive/1XPIU-I77dXL9W74jnevmfb8K8XoEPRso?usp=sharing</a:t>
            </a:r>
            <a:endParaRPr lang="en-US" altLang="zh-TW" sz="2000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2D7DBFA8-CFE5-C4E1-0E00-B8F958ED3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34112" y="638849"/>
            <a:ext cx="5505449" cy="547564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8FE99E0-7755-5480-9904-D7E58C5D9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168" y="863600"/>
            <a:ext cx="4864340" cy="486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68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B3A5457-EADE-2C65-E982-1C3F70179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Initialization </a:t>
            </a:r>
            <a:endParaRPr lang="zh-TW" altLang="en-US" dirty="0"/>
          </a:p>
        </p:txBody>
      </p:sp>
      <p:sp>
        <p:nvSpPr>
          <p:cNvPr id="5" name="手繪多邊形: 圖案 4">
            <a:extLst>
              <a:ext uri="{FF2B5EF4-FFF2-40B4-BE49-F238E27FC236}">
                <a16:creationId xmlns:a16="http://schemas.microsoft.com/office/drawing/2014/main" id="{EACB8F0A-E761-E8C5-BA27-9B0A8F0A3214}"/>
              </a:ext>
            </a:extLst>
          </p:cNvPr>
          <p:cNvSpPr/>
          <p:nvPr/>
        </p:nvSpPr>
        <p:spPr>
          <a:xfrm>
            <a:off x="1156210" y="2479400"/>
            <a:ext cx="9346180" cy="3298027"/>
          </a:xfrm>
          <a:custGeom>
            <a:avLst/>
            <a:gdLst>
              <a:gd name="connsiteX0" fmla="*/ 0 w 6574971"/>
              <a:gd name="connsiteY0" fmla="*/ 169442 h 3139771"/>
              <a:gd name="connsiteX1" fmla="*/ 928914 w 6574971"/>
              <a:gd name="connsiteY1" fmla="*/ 2244985 h 3139771"/>
              <a:gd name="connsiteX2" fmla="*/ 2235200 w 6574971"/>
              <a:gd name="connsiteY2" fmla="*/ 2898127 h 3139771"/>
              <a:gd name="connsiteX3" fmla="*/ 3323771 w 6574971"/>
              <a:gd name="connsiteY3" fmla="*/ 2767499 h 3139771"/>
              <a:gd name="connsiteX4" fmla="*/ 4484914 w 6574971"/>
              <a:gd name="connsiteY4" fmla="*/ 1548299 h 3139771"/>
              <a:gd name="connsiteX5" fmla="*/ 4963886 w 6574971"/>
              <a:gd name="connsiteY5" fmla="*/ 387156 h 3139771"/>
              <a:gd name="connsiteX6" fmla="*/ 5268686 w 6574971"/>
              <a:gd name="connsiteY6" fmla="*/ 169442 h 3139771"/>
              <a:gd name="connsiteX7" fmla="*/ 5602514 w 6574971"/>
              <a:gd name="connsiteY7" fmla="*/ 2738470 h 3139771"/>
              <a:gd name="connsiteX8" fmla="*/ 5747657 w 6574971"/>
              <a:gd name="connsiteY8" fmla="*/ 2854585 h 3139771"/>
              <a:gd name="connsiteX9" fmla="*/ 6574971 w 6574971"/>
              <a:gd name="connsiteY9" fmla="*/ 24299 h 3139771"/>
              <a:gd name="connsiteX0" fmla="*/ 0 w 6574971"/>
              <a:gd name="connsiteY0" fmla="*/ 169442 h 2954565"/>
              <a:gd name="connsiteX1" fmla="*/ 928914 w 6574971"/>
              <a:gd name="connsiteY1" fmla="*/ 2244985 h 2954565"/>
              <a:gd name="connsiteX2" fmla="*/ 2235200 w 6574971"/>
              <a:gd name="connsiteY2" fmla="*/ 2898127 h 2954565"/>
              <a:gd name="connsiteX3" fmla="*/ 3323771 w 6574971"/>
              <a:gd name="connsiteY3" fmla="*/ 2767499 h 2954565"/>
              <a:gd name="connsiteX4" fmla="*/ 4484914 w 6574971"/>
              <a:gd name="connsiteY4" fmla="*/ 1548299 h 2954565"/>
              <a:gd name="connsiteX5" fmla="*/ 4963886 w 6574971"/>
              <a:gd name="connsiteY5" fmla="*/ 387156 h 2954565"/>
              <a:gd name="connsiteX6" fmla="*/ 5268686 w 6574971"/>
              <a:gd name="connsiteY6" fmla="*/ 169442 h 2954565"/>
              <a:gd name="connsiteX7" fmla="*/ 5602514 w 6574971"/>
              <a:gd name="connsiteY7" fmla="*/ 2738470 h 2954565"/>
              <a:gd name="connsiteX8" fmla="*/ 5900057 w 6574971"/>
              <a:gd name="connsiteY8" fmla="*/ 2422785 h 2954565"/>
              <a:gd name="connsiteX9" fmla="*/ 6574971 w 6574971"/>
              <a:gd name="connsiteY9" fmla="*/ 24299 h 2954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74971" h="2954565">
                <a:moveTo>
                  <a:pt x="0" y="169442"/>
                </a:moveTo>
                <a:cubicBezTo>
                  <a:pt x="278190" y="979823"/>
                  <a:pt x="556381" y="1790204"/>
                  <a:pt x="928914" y="2244985"/>
                </a:cubicBezTo>
                <a:cubicBezTo>
                  <a:pt x="1301447" y="2699766"/>
                  <a:pt x="1836057" y="2811041"/>
                  <a:pt x="2235200" y="2898127"/>
                </a:cubicBezTo>
                <a:cubicBezTo>
                  <a:pt x="2634343" y="2985213"/>
                  <a:pt x="2948819" y="2992470"/>
                  <a:pt x="3323771" y="2767499"/>
                </a:cubicBezTo>
                <a:cubicBezTo>
                  <a:pt x="3698723" y="2542528"/>
                  <a:pt x="4211562" y="1945023"/>
                  <a:pt x="4484914" y="1548299"/>
                </a:cubicBezTo>
                <a:cubicBezTo>
                  <a:pt x="4758267" y="1151575"/>
                  <a:pt x="4833257" y="616965"/>
                  <a:pt x="4963886" y="387156"/>
                </a:cubicBezTo>
                <a:cubicBezTo>
                  <a:pt x="5094515" y="157347"/>
                  <a:pt x="5162248" y="-222444"/>
                  <a:pt x="5268686" y="169442"/>
                </a:cubicBezTo>
                <a:cubicBezTo>
                  <a:pt x="5375124" y="561328"/>
                  <a:pt x="5497286" y="2362913"/>
                  <a:pt x="5602514" y="2738470"/>
                </a:cubicBezTo>
                <a:cubicBezTo>
                  <a:pt x="5707742" y="3114027"/>
                  <a:pt x="5737981" y="2875147"/>
                  <a:pt x="5900057" y="2422785"/>
                </a:cubicBezTo>
                <a:cubicBezTo>
                  <a:pt x="6062133" y="1970423"/>
                  <a:pt x="6242352" y="1213261"/>
                  <a:pt x="6574971" y="24299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8D3244BC-96B5-8056-F0ED-A74C27DC32AB}"/>
              </a:ext>
            </a:extLst>
          </p:cNvPr>
          <p:cNvSpPr/>
          <p:nvPr/>
        </p:nvSpPr>
        <p:spPr>
          <a:xfrm>
            <a:off x="4756164" y="5698408"/>
            <a:ext cx="158038" cy="158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8A326B65-1890-B212-34D6-0FE690CE777C}"/>
              </a:ext>
            </a:extLst>
          </p:cNvPr>
          <p:cNvSpPr/>
          <p:nvPr/>
        </p:nvSpPr>
        <p:spPr>
          <a:xfrm>
            <a:off x="9185191" y="5619389"/>
            <a:ext cx="158038" cy="158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C7F951FB-7310-1BCF-6D92-107FF4243E87}"/>
              </a:ext>
            </a:extLst>
          </p:cNvPr>
          <p:cNvSpPr txBox="1"/>
          <p:nvPr/>
        </p:nvSpPr>
        <p:spPr>
          <a:xfrm>
            <a:off x="4506955" y="611265"/>
            <a:ext cx="68468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當有多個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Training Loss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最低點的時候，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起始位置決定我們走到哪一個最低點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0F0AFB6C-C50E-9D2A-C9A4-A8722410558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51604" y="2028915"/>
            <a:ext cx="432742" cy="1435131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0E787E81-D416-EE99-ACDB-0CE1B3F3F10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902854" y="1788436"/>
            <a:ext cx="432742" cy="1435131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93625FE4-4042-8CE4-12CD-57D537C6399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23422" y="4237461"/>
            <a:ext cx="432742" cy="1435131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C1A9F546-6A6D-A09F-695B-67FE03D6EBB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47839" y="3959015"/>
            <a:ext cx="432742" cy="1435131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EA45980A-AD1A-44E9-BCB9-BA03C7A27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55" y="4781403"/>
            <a:ext cx="891189" cy="89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3E310522-183E-B227-03E1-06B5DAA80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634" y="4649181"/>
            <a:ext cx="891189" cy="89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27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E9632E-0ABD-3EC4-2E92-8274FBFE8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298F76A-8E0C-24F7-D07F-A46CBBBB7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Initialization </a:t>
            </a:r>
            <a:endParaRPr lang="zh-TW" altLang="en-US" dirty="0"/>
          </a:p>
        </p:txBody>
      </p:sp>
      <p:sp>
        <p:nvSpPr>
          <p:cNvPr id="5" name="手繪多邊形: 圖案 4">
            <a:extLst>
              <a:ext uri="{FF2B5EF4-FFF2-40B4-BE49-F238E27FC236}">
                <a16:creationId xmlns:a16="http://schemas.microsoft.com/office/drawing/2014/main" id="{C542A820-C450-A02F-ED04-6682A1A449D3}"/>
              </a:ext>
            </a:extLst>
          </p:cNvPr>
          <p:cNvSpPr/>
          <p:nvPr/>
        </p:nvSpPr>
        <p:spPr>
          <a:xfrm>
            <a:off x="1156210" y="2479400"/>
            <a:ext cx="9346180" cy="3298027"/>
          </a:xfrm>
          <a:custGeom>
            <a:avLst/>
            <a:gdLst>
              <a:gd name="connsiteX0" fmla="*/ 0 w 6574971"/>
              <a:gd name="connsiteY0" fmla="*/ 169442 h 3139771"/>
              <a:gd name="connsiteX1" fmla="*/ 928914 w 6574971"/>
              <a:gd name="connsiteY1" fmla="*/ 2244985 h 3139771"/>
              <a:gd name="connsiteX2" fmla="*/ 2235200 w 6574971"/>
              <a:gd name="connsiteY2" fmla="*/ 2898127 h 3139771"/>
              <a:gd name="connsiteX3" fmla="*/ 3323771 w 6574971"/>
              <a:gd name="connsiteY3" fmla="*/ 2767499 h 3139771"/>
              <a:gd name="connsiteX4" fmla="*/ 4484914 w 6574971"/>
              <a:gd name="connsiteY4" fmla="*/ 1548299 h 3139771"/>
              <a:gd name="connsiteX5" fmla="*/ 4963886 w 6574971"/>
              <a:gd name="connsiteY5" fmla="*/ 387156 h 3139771"/>
              <a:gd name="connsiteX6" fmla="*/ 5268686 w 6574971"/>
              <a:gd name="connsiteY6" fmla="*/ 169442 h 3139771"/>
              <a:gd name="connsiteX7" fmla="*/ 5602514 w 6574971"/>
              <a:gd name="connsiteY7" fmla="*/ 2738470 h 3139771"/>
              <a:gd name="connsiteX8" fmla="*/ 5747657 w 6574971"/>
              <a:gd name="connsiteY8" fmla="*/ 2854585 h 3139771"/>
              <a:gd name="connsiteX9" fmla="*/ 6574971 w 6574971"/>
              <a:gd name="connsiteY9" fmla="*/ 24299 h 3139771"/>
              <a:gd name="connsiteX0" fmla="*/ 0 w 6574971"/>
              <a:gd name="connsiteY0" fmla="*/ 169442 h 2954565"/>
              <a:gd name="connsiteX1" fmla="*/ 928914 w 6574971"/>
              <a:gd name="connsiteY1" fmla="*/ 2244985 h 2954565"/>
              <a:gd name="connsiteX2" fmla="*/ 2235200 w 6574971"/>
              <a:gd name="connsiteY2" fmla="*/ 2898127 h 2954565"/>
              <a:gd name="connsiteX3" fmla="*/ 3323771 w 6574971"/>
              <a:gd name="connsiteY3" fmla="*/ 2767499 h 2954565"/>
              <a:gd name="connsiteX4" fmla="*/ 4484914 w 6574971"/>
              <a:gd name="connsiteY4" fmla="*/ 1548299 h 2954565"/>
              <a:gd name="connsiteX5" fmla="*/ 4963886 w 6574971"/>
              <a:gd name="connsiteY5" fmla="*/ 387156 h 2954565"/>
              <a:gd name="connsiteX6" fmla="*/ 5268686 w 6574971"/>
              <a:gd name="connsiteY6" fmla="*/ 169442 h 2954565"/>
              <a:gd name="connsiteX7" fmla="*/ 5602514 w 6574971"/>
              <a:gd name="connsiteY7" fmla="*/ 2738470 h 2954565"/>
              <a:gd name="connsiteX8" fmla="*/ 5900057 w 6574971"/>
              <a:gd name="connsiteY8" fmla="*/ 2422785 h 2954565"/>
              <a:gd name="connsiteX9" fmla="*/ 6574971 w 6574971"/>
              <a:gd name="connsiteY9" fmla="*/ 24299 h 2954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74971" h="2954565">
                <a:moveTo>
                  <a:pt x="0" y="169442"/>
                </a:moveTo>
                <a:cubicBezTo>
                  <a:pt x="278190" y="979823"/>
                  <a:pt x="556381" y="1790204"/>
                  <a:pt x="928914" y="2244985"/>
                </a:cubicBezTo>
                <a:cubicBezTo>
                  <a:pt x="1301447" y="2699766"/>
                  <a:pt x="1836057" y="2811041"/>
                  <a:pt x="2235200" y="2898127"/>
                </a:cubicBezTo>
                <a:cubicBezTo>
                  <a:pt x="2634343" y="2985213"/>
                  <a:pt x="2948819" y="2992470"/>
                  <a:pt x="3323771" y="2767499"/>
                </a:cubicBezTo>
                <a:cubicBezTo>
                  <a:pt x="3698723" y="2542528"/>
                  <a:pt x="4211562" y="1945023"/>
                  <a:pt x="4484914" y="1548299"/>
                </a:cubicBezTo>
                <a:cubicBezTo>
                  <a:pt x="4758267" y="1151575"/>
                  <a:pt x="4833257" y="616965"/>
                  <a:pt x="4963886" y="387156"/>
                </a:cubicBezTo>
                <a:cubicBezTo>
                  <a:pt x="5094515" y="157347"/>
                  <a:pt x="5162248" y="-222444"/>
                  <a:pt x="5268686" y="169442"/>
                </a:cubicBezTo>
                <a:cubicBezTo>
                  <a:pt x="5375124" y="561328"/>
                  <a:pt x="5497286" y="2362913"/>
                  <a:pt x="5602514" y="2738470"/>
                </a:cubicBezTo>
                <a:cubicBezTo>
                  <a:pt x="5707742" y="3114027"/>
                  <a:pt x="5737981" y="2875147"/>
                  <a:pt x="5900057" y="2422785"/>
                </a:cubicBezTo>
                <a:cubicBezTo>
                  <a:pt x="6062133" y="1970423"/>
                  <a:pt x="6242352" y="1213261"/>
                  <a:pt x="6574971" y="24299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手繪多邊形: 圖案 5">
            <a:extLst>
              <a:ext uri="{FF2B5EF4-FFF2-40B4-BE49-F238E27FC236}">
                <a16:creationId xmlns:a16="http://schemas.microsoft.com/office/drawing/2014/main" id="{F270979A-49D7-59DF-8E4A-0F1E8F2D0671}"/>
              </a:ext>
            </a:extLst>
          </p:cNvPr>
          <p:cNvSpPr/>
          <p:nvPr/>
        </p:nvSpPr>
        <p:spPr>
          <a:xfrm>
            <a:off x="2750570" y="2532603"/>
            <a:ext cx="8336530" cy="3244824"/>
          </a:xfrm>
          <a:custGeom>
            <a:avLst/>
            <a:gdLst>
              <a:gd name="connsiteX0" fmla="*/ 0 w 6574971"/>
              <a:gd name="connsiteY0" fmla="*/ 169442 h 3139771"/>
              <a:gd name="connsiteX1" fmla="*/ 928914 w 6574971"/>
              <a:gd name="connsiteY1" fmla="*/ 2244985 h 3139771"/>
              <a:gd name="connsiteX2" fmla="*/ 2235200 w 6574971"/>
              <a:gd name="connsiteY2" fmla="*/ 2898127 h 3139771"/>
              <a:gd name="connsiteX3" fmla="*/ 3323771 w 6574971"/>
              <a:gd name="connsiteY3" fmla="*/ 2767499 h 3139771"/>
              <a:gd name="connsiteX4" fmla="*/ 4484914 w 6574971"/>
              <a:gd name="connsiteY4" fmla="*/ 1548299 h 3139771"/>
              <a:gd name="connsiteX5" fmla="*/ 4963886 w 6574971"/>
              <a:gd name="connsiteY5" fmla="*/ 387156 h 3139771"/>
              <a:gd name="connsiteX6" fmla="*/ 5268686 w 6574971"/>
              <a:gd name="connsiteY6" fmla="*/ 169442 h 3139771"/>
              <a:gd name="connsiteX7" fmla="*/ 5602514 w 6574971"/>
              <a:gd name="connsiteY7" fmla="*/ 2738470 h 3139771"/>
              <a:gd name="connsiteX8" fmla="*/ 5747657 w 6574971"/>
              <a:gd name="connsiteY8" fmla="*/ 2854585 h 3139771"/>
              <a:gd name="connsiteX9" fmla="*/ 6574971 w 6574971"/>
              <a:gd name="connsiteY9" fmla="*/ 24299 h 3139771"/>
              <a:gd name="connsiteX0" fmla="*/ 0 w 6574971"/>
              <a:gd name="connsiteY0" fmla="*/ 169442 h 2954565"/>
              <a:gd name="connsiteX1" fmla="*/ 928914 w 6574971"/>
              <a:gd name="connsiteY1" fmla="*/ 2244985 h 2954565"/>
              <a:gd name="connsiteX2" fmla="*/ 2235200 w 6574971"/>
              <a:gd name="connsiteY2" fmla="*/ 2898127 h 2954565"/>
              <a:gd name="connsiteX3" fmla="*/ 3323771 w 6574971"/>
              <a:gd name="connsiteY3" fmla="*/ 2767499 h 2954565"/>
              <a:gd name="connsiteX4" fmla="*/ 4484914 w 6574971"/>
              <a:gd name="connsiteY4" fmla="*/ 1548299 h 2954565"/>
              <a:gd name="connsiteX5" fmla="*/ 4963886 w 6574971"/>
              <a:gd name="connsiteY5" fmla="*/ 387156 h 2954565"/>
              <a:gd name="connsiteX6" fmla="*/ 5268686 w 6574971"/>
              <a:gd name="connsiteY6" fmla="*/ 169442 h 2954565"/>
              <a:gd name="connsiteX7" fmla="*/ 5602514 w 6574971"/>
              <a:gd name="connsiteY7" fmla="*/ 2738470 h 2954565"/>
              <a:gd name="connsiteX8" fmla="*/ 5900057 w 6574971"/>
              <a:gd name="connsiteY8" fmla="*/ 2422785 h 2954565"/>
              <a:gd name="connsiteX9" fmla="*/ 6574971 w 6574971"/>
              <a:gd name="connsiteY9" fmla="*/ 24299 h 2954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74971" h="2954565">
                <a:moveTo>
                  <a:pt x="0" y="169442"/>
                </a:moveTo>
                <a:cubicBezTo>
                  <a:pt x="278190" y="979823"/>
                  <a:pt x="556381" y="1790204"/>
                  <a:pt x="928914" y="2244985"/>
                </a:cubicBezTo>
                <a:cubicBezTo>
                  <a:pt x="1301447" y="2699766"/>
                  <a:pt x="1836057" y="2811041"/>
                  <a:pt x="2235200" y="2898127"/>
                </a:cubicBezTo>
                <a:cubicBezTo>
                  <a:pt x="2634343" y="2985213"/>
                  <a:pt x="2948819" y="2992470"/>
                  <a:pt x="3323771" y="2767499"/>
                </a:cubicBezTo>
                <a:cubicBezTo>
                  <a:pt x="3698723" y="2542528"/>
                  <a:pt x="4211562" y="1945023"/>
                  <a:pt x="4484914" y="1548299"/>
                </a:cubicBezTo>
                <a:cubicBezTo>
                  <a:pt x="4758267" y="1151575"/>
                  <a:pt x="4833257" y="616965"/>
                  <a:pt x="4963886" y="387156"/>
                </a:cubicBezTo>
                <a:cubicBezTo>
                  <a:pt x="5094515" y="157347"/>
                  <a:pt x="5162248" y="-222444"/>
                  <a:pt x="5268686" y="169442"/>
                </a:cubicBezTo>
                <a:cubicBezTo>
                  <a:pt x="5375124" y="561328"/>
                  <a:pt x="5497286" y="2362913"/>
                  <a:pt x="5602514" y="2738470"/>
                </a:cubicBezTo>
                <a:cubicBezTo>
                  <a:pt x="5707742" y="3114027"/>
                  <a:pt x="5737981" y="2875147"/>
                  <a:pt x="5900057" y="2422785"/>
                </a:cubicBezTo>
                <a:cubicBezTo>
                  <a:pt x="6062133" y="1970423"/>
                  <a:pt x="6242352" y="1213261"/>
                  <a:pt x="6574971" y="24299"/>
                </a:cubicBezTo>
              </a:path>
            </a:pathLst>
          </a:cu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C9FA85C4-1C60-E576-C7C8-D3CF4793CB91}"/>
              </a:ext>
            </a:extLst>
          </p:cNvPr>
          <p:cNvSpPr/>
          <p:nvPr/>
        </p:nvSpPr>
        <p:spPr>
          <a:xfrm>
            <a:off x="4756164" y="5698408"/>
            <a:ext cx="158038" cy="158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E1795074-9403-3334-26E0-6A959263610E}"/>
              </a:ext>
            </a:extLst>
          </p:cNvPr>
          <p:cNvSpPr/>
          <p:nvPr/>
        </p:nvSpPr>
        <p:spPr>
          <a:xfrm>
            <a:off x="9185191" y="5619389"/>
            <a:ext cx="158038" cy="158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54D4138F-AF79-C53E-10BC-D91DB80725A1}"/>
              </a:ext>
            </a:extLst>
          </p:cNvPr>
          <p:cNvSpPr txBox="1"/>
          <p:nvPr/>
        </p:nvSpPr>
        <p:spPr>
          <a:xfrm>
            <a:off x="4506955" y="611265"/>
            <a:ext cx="68468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當有多個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Training Loss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最低點的時候，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起始位置決定我們走到哪一個最低點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432B48F0-C51B-6B12-E12B-FA8E14A837B5}"/>
              </a:ext>
            </a:extLst>
          </p:cNvPr>
          <p:cNvSpPr txBox="1"/>
          <p:nvPr/>
        </p:nvSpPr>
        <p:spPr>
          <a:xfrm>
            <a:off x="441835" y="1701606"/>
            <a:ext cx="1428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Training</a:t>
            </a:r>
          </a:p>
          <a:p>
            <a:pPr algn="ctr"/>
            <a:r>
              <a:rPr lang="en-US" altLang="zh-TW" sz="2400" dirty="0"/>
              <a:t>Loss</a:t>
            </a:r>
            <a:endParaRPr lang="zh-TW" altLang="en-US" sz="2400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0EC3DEBC-189B-30F6-6B66-153FC11867F0}"/>
              </a:ext>
            </a:extLst>
          </p:cNvPr>
          <p:cNvSpPr txBox="1"/>
          <p:nvPr/>
        </p:nvSpPr>
        <p:spPr>
          <a:xfrm>
            <a:off x="2036195" y="1701606"/>
            <a:ext cx="1428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Validation</a:t>
            </a:r>
          </a:p>
          <a:p>
            <a:pPr algn="ctr"/>
            <a:r>
              <a:rPr lang="en-US" altLang="zh-TW" sz="2400" dirty="0"/>
              <a:t>Loss</a:t>
            </a:r>
            <a:endParaRPr lang="zh-TW" altLang="en-US" sz="2400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4C752AA1-C343-DF48-D974-94FF5018846F}"/>
              </a:ext>
            </a:extLst>
          </p:cNvPr>
          <p:cNvSpPr txBox="1"/>
          <p:nvPr/>
        </p:nvSpPr>
        <p:spPr>
          <a:xfrm>
            <a:off x="3847402" y="593546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在平坦盆地中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8136DAC3-B2A1-4E0B-C0EF-E6DB11BB651D}"/>
              </a:ext>
            </a:extLst>
          </p:cNvPr>
          <p:cNvSpPr txBox="1"/>
          <p:nvPr/>
        </p:nvSpPr>
        <p:spPr>
          <a:xfrm>
            <a:off x="8197410" y="5935464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在峽谷中</a:t>
            </a:r>
          </a:p>
        </p:txBody>
      </p:sp>
      <p:cxnSp>
        <p:nvCxnSpPr>
          <p:cNvPr id="19" name="直線接點 18">
            <a:extLst>
              <a:ext uri="{FF2B5EF4-FFF2-40B4-BE49-F238E27FC236}">
                <a16:creationId xmlns:a16="http://schemas.microsoft.com/office/drawing/2014/main" id="{53C2359A-2B6C-F567-9846-6CE10B22540E}"/>
              </a:ext>
            </a:extLst>
          </p:cNvPr>
          <p:cNvCxnSpPr/>
          <p:nvPr/>
        </p:nvCxnSpPr>
        <p:spPr>
          <a:xfrm>
            <a:off x="4842313" y="5186173"/>
            <a:ext cx="0" cy="512235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E15C02F4-FE25-2BB2-6785-27C454B4B3E5}"/>
              </a:ext>
            </a:extLst>
          </p:cNvPr>
          <p:cNvCxnSpPr>
            <a:cxnSpLocks/>
          </p:cNvCxnSpPr>
          <p:nvPr/>
        </p:nvCxnSpPr>
        <p:spPr>
          <a:xfrm>
            <a:off x="9280523" y="2336800"/>
            <a:ext cx="0" cy="3268075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>
            <a:extLst>
              <a:ext uri="{FF2B5EF4-FFF2-40B4-BE49-F238E27FC236}">
                <a16:creationId xmlns:a16="http://schemas.microsoft.com/office/drawing/2014/main" id="{33FDFA4C-4EDF-B383-C774-F08864374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054" y="4110637"/>
            <a:ext cx="996517" cy="99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02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C18AA0-346C-0114-015B-F77A2AC0B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F7732C6-35FE-2EC7-421E-128AB1D3B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Initialization </a:t>
            </a:r>
            <a:endParaRPr lang="zh-TW" alt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ABD504B3-9CD5-3724-B502-7B0B48DAD5B4}"/>
              </a:ext>
            </a:extLst>
          </p:cNvPr>
          <p:cNvSpPr txBox="1"/>
          <p:nvPr/>
        </p:nvSpPr>
        <p:spPr>
          <a:xfrm>
            <a:off x="1409700" y="3366760"/>
            <a:ext cx="1828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Pre-train</a:t>
            </a:r>
            <a:endParaRPr lang="zh-TW" altLang="en-US" sz="2800" b="1" u="sng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858A51AA-01D6-1047-0FCA-BD4E8C5BA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909" y="4583920"/>
            <a:ext cx="1328292" cy="132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4B109B49-504E-E9BC-B29B-675A1647D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909" y="1609934"/>
            <a:ext cx="1328292" cy="132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3DD4136-E71E-824F-4877-FED320C29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45978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F4A9A75C-190B-3DF7-5EED-964E2746A02B}"/>
              </a:ext>
            </a:extLst>
          </p:cNvPr>
          <p:cNvCxnSpPr/>
          <p:nvPr/>
        </p:nvCxnSpPr>
        <p:spPr>
          <a:xfrm>
            <a:off x="5734050" y="5248066"/>
            <a:ext cx="8001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B1B60EE7-1D33-353A-CB02-D591ED078E1F}"/>
              </a:ext>
            </a:extLst>
          </p:cNvPr>
          <p:cNvCxnSpPr/>
          <p:nvPr/>
        </p:nvCxnSpPr>
        <p:spPr>
          <a:xfrm>
            <a:off x="8248650" y="5248066"/>
            <a:ext cx="8001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664FC9CE-89BE-2464-0F20-8923277CE57C}"/>
              </a:ext>
            </a:extLst>
          </p:cNvPr>
          <p:cNvSpPr txBox="1"/>
          <p:nvPr/>
        </p:nvSpPr>
        <p:spPr>
          <a:xfrm>
            <a:off x="9105899" y="5019273"/>
            <a:ext cx="933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Bird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11F5B14A-466C-53E0-205E-69A3E61FE826}"/>
              </a:ext>
            </a:extLst>
          </p:cNvPr>
          <p:cNvCxnSpPr/>
          <p:nvPr/>
        </p:nvCxnSpPr>
        <p:spPr>
          <a:xfrm>
            <a:off x="5695950" y="2293130"/>
            <a:ext cx="8001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21A0CD9E-D58A-770E-DB6F-442CCA33D702}"/>
              </a:ext>
            </a:extLst>
          </p:cNvPr>
          <p:cNvCxnSpPr/>
          <p:nvPr/>
        </p:nvCxnSpPr>
        <p:spPr>
          <a:xfrm>
            <a:off x="8210550" y="2293130"/>
            <a:ext cx="8001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>
            <a:extLst>
              <a:ext uri="{FF2B5EF4-FFF2-40B4-BE49-F238E27FC236}">
                <a16:creationId xmlns:a16="http://schemas.microsoft.com/office/drawing/2014/main" id="{325757FB-3B6F-F24D-5BCA-BF026F044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223891" y="181944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id="{67A1690C-7C57-9418-5B80-0388EF1F48D6}"/>
              </a:ext>
            </a:extLst>
          </p:cNvPr>
          <p:cNvSpPr txBox="1"/>
          <p:nvPr/>
        </p:nvSpPr>
        <p:spPr>
          <a:xfrm>
            <a:off x="9048750" y="2062297"/>
            <a:ext cx="933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180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500AB7FC-FF32-3DBE-6AF1-D947BBCA3D3C}"/>
              </a:ext>
            </a:extLst>
          </p:cNvPr>
          <p:cNvCxnSpPr>
            <a:cxnSpLocks/>
          </p:cNvCxnSpPr>
          <p:nvPr/>
        </p:nvCxnSpPr>
        <p:spPr>
          <a:xfrm>
            <a:off x="7413055" y="3156721"/>
            <a:ext cx="0" cy="1195624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AD097967-C4FB-01CF-7070-AEEAD22CB6D9}"/>
              </a:ext>
            </a:extLst>
          </p:cNvPr>
          <p:cNvSpPr txBox="1"/>
          <p:nvPr/>
        </p:nvSpPr>
        <p:spPr>
          <a:xfrm>
            <a:off x="7505699" y="3445981"/>
            <a:ext cx="2533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Initialization </a:t>
            </a:r>
            <a:endParaRPr lang="zh-TW" altLang="en-US" sz="2800" dirty="0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84FE196B-3EE0-70A5-AB96-DA434597AA2D}"/>
              </a:ext>
            </a:extLst>
          </p:cNvPr>
          <p:cNvSpPr txBox="1"/>
          <p:nvPr/>
        </p:nvSpPr>
        <p:spPr>
          <a:xfrm>
            <a:off x="6362700" y="945788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Pretext Task </a:t>
            </a:r>
            <a:endParaRPr lang="zh-TW" altLang="en-US" sz="2800" dirty="0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7FD8805F-A71A-746A-C5C8-0B69F4C485ED}"/>
              </a:ext>
            </a:extLst>
          </p:cNvPr>
          <p:cNvSpPr txBox="1"/>
          <p:nvPr/>
        </p:nvSpPr>
        <p:spPr>
          <a:xfrm>
            <a:off x="8901558" y="720539"/>
            <a:ext cx="3257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可以輕易蒐集大量資料進行訓練</a:t>
            </a:r>
          </a:p>
        </p:txBody>
      </p: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177E9970-111A-6DB8-B553-8D7D21060671}"/>
              </a:ext>
            </a:extLst>
          </p:cNvPr>
          <p:cNvCxnSpPr>
            <a:cxnSpLocks/>
          </p:cNvCxnSpPr>
          <p:nvPr/>
        </p:nvCxnSpPr>
        <p:spPr>
          <a:xfrm flipH="1">
            <a:off x="8362951" y="1176643"/>
            <a:ext cx="428623" cy="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字方塊 2">
            <a:extLst>
              <a:ext uri="{FF2B5EF4-FFF2-40B4-BE49-F238E27FC236}">
                <a16:creationId xmlns:a16="http://schemas.microsoft.com/office/drawing/2014/main" id="{7FCB055D-40D2-014B-1C44-1CBD928B58CC}"/>
              </a:ext>
            </a:extLst>
          </p:cNvPr>
          <p:cNvSpPr txBox="1"/>
          <p:nvPr/>
        </p:nvSpPr>
        <p:spPr>
          <a:xfrm>
            <a:off x="6424930" y="6091970"/>
            <a:ext cx="3145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Downstream Task 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972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6" grpId="0"/>
      <p:bldP spid="19" grpId="0"/>
      <p:bldP spid="20" grpId="0"/>
      <p:bldP spid="21" grpId="0"/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44C554-C8C7-749D-4CC6-F1388C8E9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More about Pretext Task 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D6B8147-C62C-26E2-18F0-4CF960802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7752-9D94-4B17-B370-AD119E26E55B}" type="slidenum">
              <a:rPr lang="zh-TW" altLang="en-US" smtClean="0"/>
              <a:t>34</a:t>
            </a:fld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ADDB93EE-0059-5605-5D3B-FC0C25AB9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1199" y="1566512"/>
            <a:ext cx="7459116" cy="4515480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96164E17-B77F-7E6D-24B4-824A6C67B5BB}"/>
              </a:ext>
            </a:extLst>
          </p:cNvPr>
          <p:cNvSpPr txBox="1"/>
          <p:nvPr/>
        </p:nvSpPr>
        <p:spPr>
          <a:xfrm>
            <a:off x="4960752" y="6123541"/>
            <a:ext cx="61000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dirty="0"/>
              <a:t>https://youtu.be/lMIN1iKYNmA?si=M6hL7pKbOU_ufefo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FEA0217-7EBC-95BB-7D11-F40E41CDA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70459"/>
            <a:ext cx="3343045" cy="334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79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6C7E5E-674A-1DE4-CCC9-C224135C1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6F6CEF0-794C-3787-BF36-9F134BC47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Initialization </a:t>
            </a:r>
            <a:endParaRPr lang="zh-TW" altLang="en-US" dirty="0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A22E20F7-EABD-78C9-B9E6-0BD0072578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615318"/>
              </p:ext>
            </p:extLst>
          </p:nvPr>
        </p:nvGraphicFramePr>
        <p:xfrm>
          <a:off x="685800" y="4856696"/>
          <a:ext cx="1111449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3992">
                  <a:extLst>
                    <a:ext uri="{9D8B030D-6E8A-4147-A177-3AD203B41FA5}">
                      <a16:colId xmlns:a16="http://schemas.microsoft.com/office/drawing/2014/main" val="63248266"/>
                    </a:ext>
                  </a:extLst>
                </a:gridCol>
                <a:gridCol w="3760249">
                  <a:extLst>
                    <a:ext uri="{9D8B030D-6E8A-4147-A177-3AD203B41FA5}">
                      <a16:colId xmlns:a16="http://schemas.microsoft.com/office/drawing/2014/main" val="3714513391"/>
                    </a:ext>
                  </a:extLst>
                </a:gridCol>
                <a:gridCol w="3760249">
                  <a:extLst>
                    <a:ext uri="{9D8B030D-6E8A-4147-A177-3AD203B41FA5}">
                      <a16:colId xmlns:a16="http://schemas.microsoft.com/office/drawing/2014/main" val="4588900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方法名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改了那一個步驟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帶來什麼好處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913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Initialization </a:t>
                      </a:r>
                    </a:p>
                    <a:p>
                      <a:pPr algn="ctr"/>
                      <a:r>
                        <a:rPr lang="en-US" altLang="zh-TW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(e.g., pre-train)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找最好的函式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Better Optimization,</a:t>
                      </a:r>
                    </a:p>
                    <a:p>
                      <a:pPr algn="ctr"/>
                      <a:r>
                        <a:rPr lang="en-US" altLang="zh-TW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Better Generalization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907055"/>
                  </a:ext>
                </a:extLst>
              </a:tr>
            </a:tbl>
          </a:graphicData>
        </a:graphic>
      </p:graphicFrame>
      <p:sp>
        <p:nvSpPr>
          <p:cNvPr id="7" name="文字方塊 6">
            <a:extLst>
              <a:ext uri="{FF2B5EF4-FFF2-40B4-BE49-F238E27FC236}">
                <a16:creationId xmlns:a16="http://schemas.microsoft.com/office/drawing/2014/main" id="{6FE57693-0D18-2011-E2F2-6446CE954298}"/>
              </a:ext>
            </a:extLst>
          </p:cNvPr>
          <p:cNvSpPr txBox="1"/>
          <p:nvPr/>
        </p:nvSpPr>
        <p:spPr>
          <a:xfrm>
            <a:off x="838200" y="2624693"/>
            <a:ext cx="41338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Pre-train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對於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Optimization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Generalization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都有幫助</a:t>
            </a:r>
            <a:endParaRPr lang="zh-TW" altLang="en-US" sz="2400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FBF6A3CC-8DA5-77D3-EFB5-4C72F141593B}"/>
              </a:ext>
            </a:extLst>
          </p:cNvPr>
          <p:cNvSpPr txBox="1"/>
          <p:nvPr/>
        </p:nvSpPr>
        <p:spPr>
          <a:xfrm>
            <a:off x="5524500" y="423134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https://youtu.be/ExXA05i8DEQ?si=bpmI5yogGDiJ3FUf&amp;t=508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112447B1-C772-FF77-FD1B-7779AABEC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5399" y="114440"/>
            <a:ext cx="5156451" cy="405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42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00C107-9A55-E4E5-7885-46FC297F89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6FCE488-3203-0FD4-47A2-9C8FB7ED9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找函式步驟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 + 1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058BB64F-7E4D-6293-623A-A0ACF683606C}"/>
              </a:ext>
            </a:extLst>
          </p:cNvPr>
          <p:cNvSpPr/>
          <p:nvPr/>
        </p:nvSpPr>
        <p:spPr>
          <a:xfrm>
            <a:off x="838200" y="1794205"/>
            <a:ext cx="3096491" cy="367838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步驟一：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我要找什麼</a:t>
            </a: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67500FAD-A2E8-3461-24AF-27BD79F8D563}"/>
              </a:ext>
            </a:extLst>
          </p:cNvPr>
          <p:cNvSpPr/>
          <p:nvPr/>
        </p:nvSpPr>
        <p:spPr>
          <a:xfrm>
            <a:off x="4641273" y="1794204"/>
            <a:ext cx="3096491" cy="367838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步驟二：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我有哪些選擇</a:t>
            </a: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168D01BC-D0AF-B54D-EB0D-0857EB7BF599}"/>
              </a:ext>
            </a:extLst>
          </p:cNvPr>
          <p:cNvSpPr/>
          <p:nvPr/>
        </p:nvSpPr>
        <p:spPr>
          <a:xfrm>
            <a:off x="8444347" y="1794205"/>
            <a:ext cx="3096491" cy="367838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步驟三：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選一個最好的</a:t>
            </a:r>
          </a:p>
        </p:txBody>
      </p:sp>
      <p:sp>
        <p:nvSpPr>
          <p:cNvPr id="11" name="箭號: 向右 10">
            <a:extLst>
              <a:ext uri="{FF2B5EF4-FFF2-40B4-BE49-F238E27FC236}">
                <a16:creationId xmlns:a16="http://schemas.microsoft.com/office/drawing/2014/main" id="{27E9168E-CD70-18F8-09F3-42B057F734C9}"/>
              </a:ext>
            </a:extLst>
          </p:cNvPr>
          <p:cNvSpPr/>
          <p:nvPr/>
        </p:nvSpPr>
        <p:spPr>
          <a:xfrm>
            <a:off x="7779327" y="3186586"/>
            <a:ext cx="748145" cy="893618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加號 2">
            <a:extLst>
              <a:ext uri="{FF2B5EF4-FFF2-40B4-BE49-F238E27FC236}">
                <a16:creationId xmlns:a16="http://schemas.microsoft.com/office/drawing/2014/main" id="{0E3CC12F-B4D0-1BE4-0A2C-EB1E520F28E2}"/>
              </a:ext>
            </a:extLst>
          </p:cNvPr>
          <p:cNvSpPr/>
          <p:nvPr/>
        </p:nvSpPr>
        <p:spPr>
          <a:xfrm>
            <a:off x="3747982" y="3119767"/>
            <a:ext cx="1080000" cy="1080000"/>
          </a:xfrm>
          <a:prstGeom prst="mathPl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978C2BB1-FEED-1991-02AD-DCB22FBE5874}"/>
              </a:ext>
            </a:extLst>
          </p:cNvPr>
          <p:cNvSpPr/>
          <p:nvPr/>
        </p:nvSpPr>
        <p:spPr>
          <a:xfrm>
            <a:off x="4835960" y="2043585"/>
            <a:ext cx="2618508" cy="317961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A1B31DE7-A18D-DDCC-04D8-8C25480A0A8A}"/>
              </a:ext>
            </a:extLst>
          </p:cNvPr>
          <p:cNvSpPr txBox="1"/>
          <p:nvPr/>
        </p:nvSpPr>
        <p:spPr>
          <a:xfrm>
            <a:off x="4051081" y="5538768"/>
            <a:ext cx="42768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Better Network Architecture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697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橢圓 11">
            <a:extLst>
              <a:ext uri="{FF2B5EF4-FFF2-40B4-BE49-F238E27FC236}">
                <a16:creationId xmlns:a16="http://schemas.microsoft.com/office/drawing/2014/main" id="{99D64651-B1DA-D715-553E-FCCC21F2FD31}"/>
              </a:ext>
            </a:extLst>
          </p:cNvPr>
          <p:cNvSpPr/>
          <p:nvPr/>
        </p:nvSpPr>
        <p:spPr>
          <a:xfrm rot="1953828" flipH="1">
            <a:off x="9163960" y="2152088"/>
            <a:ext cx="1398637" cy="159358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CDDFD3CC-2590-DD3D-E2FD-9B7A43EC9C43}"/>
              </a:ext>
            </a:extLst>
          </p:cNvPr>
          <p:cNvSpPr/>
          <p:nvPr/>
        </p:nvSpPr>
        <p:spPr>
          <a:xfrm rot="1953828" flipH="1">
            <a:off x="4683504" y="1884382"/>
            <a:ext cx="2769995" cy="297726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798BD196-9885-E043-0329-767A9BF9C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劃定一個剛剛好的函式範圍</a:t>
            </a: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5EDA3EE9-CE64-F901-9888-A40E92D039F4}"/>
              </a:ext>
            </a:extLst>
          </p:cNvPr>
          <p:cNvSpPr/>
          <p:nvPr/>
        </p:nvSpPr>
        <p:spPr>
          <a:xfrm>
            <a:off x="1689909" y="3111759"/>
            <a:ext cx="261258" cy="2612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0FCE3671-0161-BE1E-DC29-76CB78CBE5E6}"/>
              </a:ext>
            </a:extLst>
          </p:cNvPr>
          <p:cNvSpPr txBox="1"/>
          <p:nvPr/>
        </p:nvSpPr>
        <p:spPr>
          <a:xfrm>
            <a:off x="1120742" y="2280762"/>
            <a:ext cx="1399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good function</a:t>
            </a:r>
            <a:endParaRPr lang="zh-TW" altLang="en-US" sz="2400" dirty="0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E3CDFFE1-5F8E-75B4-9A88-035B6F3D48F1}"/>
              </a:ext>
            </a:extLst>
          </p:cNvPr>
          <p:cNvSpPr/>
          <p:nvPr/>
        </p:nvSpPr>
        <p:spPr>
          <a:xfrm>
            <a:off x="5763706" y="3111759"/>
            <a:ext cx="261258" cy="2612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ECE98D12-66BC-9EDE-EAC8-4172CFED55B5}"/>
              </a:ext>
            </a:extLst>
          </p:cNvPr>
          <p:cNvSpPr txBox="1"/>
          <p:nvPr/>
        </p:nvSpPr>
        <p:spPr>
          <a:xfrm>
            <a:off x="5194539" y="2280762"/>
            <a:ext cx="1399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good function</a:t>
            </a:r>
            <a:endParaRPr lang="zh-TW" altLang="en-US" sz="2400" dirty="0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1E57BF8A-AC9E-5EF9-1EE8-0BA76A04DBA2}"/>
              </a:ext>
            </a:extLst>
          </p:cNvPr>
          <p:cNvSpPr/>
          <p:nvPr/>
        </p:nvSpPr>
        <p:spPr>
          <a:xfrm>
            <a:off x="9732650" y="3111758"/>
            <a:ext cx="261258" cy="2612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A0FD62F7-5B56-F20A-9B79-C3968864DFF4}"/>
              </a:ext>
            </a:extLst>
          </p:cNvPr>
          <p:cNvSpPr txBox="1"/>
          <p:nvPr/>
        </p:nvSpPr>
        <p:spPr>
          <a:xfrm>
            <a:off x="9163483" y="2280761"/>
            <a:ext cx="1399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good function</a:t>
            </a:r>
            <a:endParaRPr lang="zh-TW" altLang="en-US" sz="2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7D4B8516-D631-7BD3-B304-B9C9B1E5090E}"/>
              </a:ext>
            </a:extLst>
          </p:cNvPr>
          <p:cNvSpPr/>
          <p:nvPr/>
        </p:nvSpPr>
        <p:spPr>
          <a:xfrm rot="19646172">
            <a:off x="1781306" y="3385110"/>
            <a:ext cx="1350681" cy="114681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31434FCA-372C-18BF-13CC-98BAB515F14B}"/>
              </a:ext>
            </a:extLst>
          </p:cNvPr>
          <p:cNvSpPr txBox="1"/>
          <p:nvPr/>
        </p:nvSpPr>
        <p:spPr>
          <a:xfrm>
            <a:off x="838200" y="5035839"/>
            <a:ext cx="3206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函式集合太小，可能會沒有包含好的函式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57A7B244-FF04-AD62-D383-9ACC61187114}"/>
              </a:ext>
            </a:extLst>
          </p:cNvPr>
          <p:cNvSpPr txBox="1"/>
          <p:nvPr/>
        </p:nvSpPr>
        <p:spPr>
          <a:xfrm>
            <a:off x="4317982" y="5035840"/>
            <a:ext cx="3501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函式集合大一點，比較可能包到好的函式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ABEE3CB2-4D62-203E-69D4-9C74E68F7EB5}"/>
              </a:ext>
            </a:extLst>
          </p:cNvPr>
          <p:cNvSpPr txBox="1"/>
          <p:nvPr/>
        </p:nvSpPr>
        <p:spPr>
          <a:xfrm>
            <a:off x="4317982" y="5866836"/>
            <a:ext cx="3501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容易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overfitting)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E64798E3-217F-5FDB-C490-878E9552653C}"/>
              </a:ext>
            </a:extLst>
          </p:cNvPr>
          <p:cNvSpPr txBox="1"/>
          <p:nvPr/>
        </p:nvSpPr>
        <p:spPr>
          <a:xfrm>
            <a:off x="8303166" y="5025256"/>
            <a:ext cx="3100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選一個小範圍但剛好包含好的函式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74C52F19-4CDB-DDED-53AC-D7CFF9C26A4A}"/>
              </a:ext>
            </a:extLst>
          </p:cNvPr>
          <p:cNvSpPr txBox="1"/>
          <p:nvPr/>
        </p:nvSpPr>
        <p:spPr>
          <a:xfrm>
            <a:off x="7981580" y="5867565"/>
            <a:ext cx="3937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根據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domain knowledge)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043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4" grpId="0" animBg="1"/>
      <p:bldP spid="5" grpId="0"/>
      <p:bldP spid="6" grpId="0" animBg="1"/>
      <p:bldP spid="7" grpId="0"/>
      <p:bldP spid="8" grpId="0" animBg="1"/>
      <p:bldP spid="9" grpId="0"/>
      <p:bldP spid="10" grpId="0" animBg="1"/>
      <p:bldP spid="14" grpId="0"/>
      <p:bldP spid="16" grpId="0"/>
      <p:bldP spid="17" grpId="0"/>
      <p:bldP spid="18" grpId="0"/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0EF04CF-FDD1-BB6E-4C05-7655B5D54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Convolutional Layer 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91FD60A-A72D-AAD6-FBF9-D095B6580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857" y="2481134"/>
            <a:ext cx="2341436" cy="2492096"/>
          </a:xfrm>
          <a:prstGeom prst="rect">
            <a:avLst/>
          </a:prstGeom>
          <a:scene3d>
            <a:camera prst="isometricRightUp"/>
            <a:lightRig rig="threePt" dir="t"/>
          </a:scene3d>
        </p:spPr>
      </p:pic>
      <p:cxnSp>
        <p:nvCxnSpPr>
          <p:cNvPr id="5" name="直線單箭頭接點 4">
            <a:extLst>
              <a:ext uri="{FF2B5EF4-FFF2-40B4-BE49-F238E27FC236}">
                <a16:creationId xmlns:a16="http://schemas.microsoft.com/office/drawing/2014/main" id="{D03D8F5F-63D7-DD78-6584-BD9027B7AB46}"/>
              </a:ext>
            </a:extLst>
          </p:cNvPr>
          <p:cNvCxnSpPr>
            <a:cxnSpLocks/>
          </p:cNvCxnSpPr>
          <p:nvPr/>
        </p:nvCxnSpPr>
        <p:spPr>
          <a:xfrm>
            <a:off x="4788747" y="3698963"/>
            <a:ext cx="77030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群組 5">
            <a:extLst>
              <a:ext uri="{FF2B5EF4-FFF2-40B4-BE49-F238E27FC236}">
                <a16:creationId xmlns:a16="http://schemas.microsoft.com/office/drawing/2014/main" id="{2CCF8423-8901-6793-D801-6E0B32BB1788}"/>
              </a:ext>
            </a:extLst>
          </p:cNvPr>
          <p:cNvGrpSpPr/>
          <p:nvPr/>
        </p:nvGrpSpPr>
        <p:grpSpPr>
          <a:xfrm>
            <a:off x="5385301" y="2294909"/>
            <a:ext cx="3180483" cy="2650102"/>
            <a:chOff x="3432093" y="2294909"/>
            <a:chExt cx="3180483" cy="2650102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2715055E-7467-E0F6-CFB8-E93A28C73A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432093" y="2294909"/>
              <a:ext cx="2341436" cy="2492096"/>
            </a:xfrm>
            <a:prstGeom prst="rect">
              <a:avLst/>
            </a:prstGeom>
            <a:scene3d>
              <a:camera prst="isometricRightUp"/>
              <a:lightRig rig="threePt" dir="t"/>
            </a:scene3d>
          </p:spPr>
        </p:pic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828995A0-A54B-93FD-6DED-520DF3F82C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834690" y="2374424"/>
              <a:ext cx="2341436" cy="2492096"/>
            </a:xfrm>
            <a:prstGeom prst="rect">
              <a:avLst/>
            </a:prstGeom>
            <a:scene3d>
              <a:camera prst="isometricRightUp"/>
              <a:lightRig rig="threePt" dir="t"/>
            </a:scene3d>
          </p:spPr>
        </p:pic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5C39B28D-DAF6-16FA-4ED2-0CF07F9DF2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271140" y="2452915"/>
              <a:ext cx="2341436" cy="2492096"/>
            </a:xfrm>
            <a:prstGeom prst="rect">
              <a:avLst/>
            </a:prstGeom>
            <a:scene3d>
              <a:camera prst="isometricRightUp"/>
              <a:lightRig rig="threePt" dir="t"/>
            </a:scene3d>
          </p:spPr>
        </p:pic>
      </p:grpSp>
      <p:sp>
        <p:nvSpPr>
          <p:cNvPr id="10" name="文字方塊 9">
            <a:extLst>
              <a:ext uri="{FF2B5EF4-FFF2-40B4-BE49-F238E27FC236}">
                <a16:creationId xmlns:a16="http://schemas.microsoft.com/office/drawing/2014/main" id="{0152B033-38D1-777D-0F50-0DEA7B413D78}"/>
              </a:ext>
            </a:extLst>
          </p:cNvPr>
          <p:cNvSpPr txBox="1"/>
          <p:nvPr/>
        </p:nvSpPr>
        <p:spPr>
          <a:xfrm>
            <a:off x="3777609" y="4742398"/>
            <a:ext cx="2035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1000 x 1000</a:t>
            </a:r>
            <a:endParaRPr lang="zh-TW" altLang="en-US" sz="24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EE4ECCD2-D7D2-1222-F4E9-6B830B30FCD5}"/>
              </a:ext>
            </a:extLst>
          </p:cNvPr>
          <p:cNvSpPr txBox="1"/>
          <p:nvPr/>
        </p:nvSpPr>
        <p:spPr>
          <a:xfrm>
            <a:off x="7286163" y="4714179"/>
            <a:ext cx="825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1000</a:t>
            </a:r>
            <a:endParaRPr lang="zh-TW" altLang="en-US" sz="24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D99BE079-30EE-A2CD-E02E-3D2A6F3F6FBD}"/>
              </a:ext>
            </a:extLst>
          </p:cNvPr>
          <p:cNvSpPr txBox="1"/>
          <p:nvPr/>
        </p:nvSpPr>
        <p:spPr>
          <a:xfrm>
            <a:off x="8168021" y="2849636"/>
            <a:ext cx="825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1000</a:t>
            </a:r>
            <a:endParaRPr lang="zh-TW" altLang="en-US" sz="24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0EF8AB0A-C69C-76F4-FBCF-B1ADB9B66649}"/>
              </a:ext>
            </a:extLst>
          </p:cNvPr>
          <p:cNvSpPr txBox="1"/>
          <p:nvPr/>
        </p:nvSpPr>
        <p:spPr>
          <a:xfrm>
            <a:off x="7091459" y="1347445"/>
            <a:ext cx="1519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3 channels</a:t>
            </a:r>
            <a:endParaRPr lang="zh-TW" altLang="en-US" sz="24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A74FD523-B143-486C-7AC4-4DE22A23AFE8}"/>
              </a:ext>
            </a:extLst>
          </p:cNvPr>
          <p:cNvSpPr txBox="1"/>
          <p:nvPr/>
        </p:nvSpPr>
        <p:spPr>
          <a:xfrm>
            <a:off x="4636087" y="2709961"/>
            <a:ext cx="1019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3-D </a:t>
            </a:r>
          </a:p>
          <a:p>
            <a:pPr algn="ctr" defTabSz="457200"/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tensor</a:t>
            </a:r>
            <a:endParaRPr lang="zh-TW" altLang="en-US" sz="24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5" name="右大括弧 14">
            <a:extLst>
              <a:ext uri="{FF2B5EF4-FFF2-40B4-BE49-F238E27FC236}">
                <a16:creationId xmlns:a16="http://schemas.microsoft.com/office/drawing/2014/main" id="{3ED6DCE5-E696-8F80-1EF2-249C50ACDF60}"/>
              </a:ext>
            </a:extLst>
          </p:cNvPr>
          <p:cNvSpPr/>
          <p:nvPr/>
        </p:nvSpPr>
        <p:spPr>
          <a:xfrm rot="17183749">
            <a:off x="7804952" y="1525897"/>
            <a:ext cx="199486" cy="1003772"/>
          </a:xfrm>
          <a:prstGeom prst="rightBrace">
            <a:avLst>
              <a:gd name="adj1" fmla="val 30921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61CA85B8-6DCD-2DA6-A3DE-1AA9B8384B9E}"/>
              </a:ext>
            </a:extLst>
          </p:cNvPr>
          <p:cNvCxnSpPr>
            <a:cxnSpLocks/>
          </p:cNvCxnSpPr>
          <p:nvPr/>
        </p:nvCxnSpPr>
        <p:spPr>
          <a:xfrm>
            <a:off x="8349118" y="3659205"/>
            <a:ext cx="73854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43001C65-E8C7-5258-BB8C-FA17BDCBA85E}"/>
              </a:ext>
            </a:extLst>
          </p:cNvPr>
          <p:cNvSpPr txBox="1"/>
          <p:nvPr/>
        </p:nvSpPr>
        <p:spPr>
          <a:xfrm>
            <a:off x="9706828" y="1393610"/>
            <a:ext cx="1525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altLang="zh-TW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1000 x 1000</a:t>
            </a:r>
            <a:endParaRPr lang="zh-TW" altLang="en-US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3342F4C0-826F-71F1-E9F4-C92692069E1B}"/>
              </a:ext>
            </a:extLst>
          </p:cNvPr>
          <p:cNvSpPr txBox="1"/>
          <p:nvPr/>
        </p:nvSpPr>
        <p:spPr>
          <a:xfrm>
            <a:off x="9690436" y="3429000"/>
            <a:ext cx="1663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altLang="zh-TW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1000 x 1000</a:t>
            </a:r>
            <a:endParaRPr lang="zh-TW" altLang="en-US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6414F582-1FB7-8A06-37A5-E04149A5105A}"/>
              </a:ext>
            </a:extLst>
          </p:cNvPr>
          <p:cNvSpPr txBox="1"/>
          <p:nvPr/>
        </p:nvSpPr>
        <p:spPr>
          <a:xfrm>
            <a:off x="9706829" y="5273956"/>
            <a:ext cx="1525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altLang="zh-TW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1000 x 1000</a:t>
            </a:r>
            <a:endParaRPr lang="zh-TW" altLang="en-US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8E68C714-180B-8F70-87BD-E8C45AFBAEF7}"/>
              </a:ext>
            </a:extLst>
          </p:cNvPr>
          <p:cNvSpPr txBox="1"/>
          <p:nvPr/>
        </p:nvSpPr>
        <p:spPr>
          <a:xfrm>
            <a:off x="4493455" y="5562327"/>
            <a:ext cx="37101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457200"/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value represents </a:t>
            </a:r>
            <a:r>
              <a:rPr lang="zh-TW" altLang="en-US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intensity</a:t>
            </a:r>
          </a:p>
        </p:txBody>
      </p: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C9B90969-870E-996A-4231-FA23923CCCAB}"/>
              </a:ext>
            </a:extLst>
          </p:cNvPr>
          <p:cNvCxnSpPr>
            <a:cxnSpLocks/>
          </p:cNvCxnSpPr>
          <p:nvPr/>
        </p:nvCxnSpPr>
        <p:spPr>
          <a:xfrm flipV="1">
            <a:off x="8203634" y="5074284"/>
            <a:ext cx="1065415" cy="577321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FA71A271-8AA6-153D-CAEF-00CD9D8507C0}"/>
              </a:ext>
            </a:extLst>
          </p:cNvPr>
          <p:cNvSpPr txBox="1"/>
          <p:nvPr/>
        </p:nvSpPr>
        <p:spPr>
          <a:xfrm>
            <a:off x="838200" y="1503063"/>
            <a:ext cx="3497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For image processing</a:t>
            </a:r>
            <a:endParaRPr lang="zh-TW" altLang="en-US" sz="2800" dirty="0"/>
          </a:p>
        </p:txBody>
      </p:sp>
      <p:graphicFrame>
        <p:nvGraphicFramePr>
          <p:cNvPr id="26" name="表格 23">
            <a:extLst>
              <a:ext uri="{FF2B5EF4-FFF2-40B4-BE49-F238E27FC236}">
                <a16:creationId xmlns:a16="http://schemas.microsoft.com/office/drawing/2014/main" id="{3DBFC1FA-46B3-85D8-AFEB-CE8DE5CB31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430506"/>
              </p:ext>
            </p:extLst>
          </p:nvPr>
        </p:nvGraphicFramePr>
        <p:xfrm>
          <a:off x="9317182" y="690977"/>
          <a:ext cx="42138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389">
                  <a:extLst>
                    <a:ext uri="{9D8B030D-6E8A-4147-A177-3AD203B41FA5}">
                      <a16:colId xmlns:a16="http://schemas.microsoft.com/office/drawing/2014/main" val="31090854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491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11929"/>
                  </a:ext>
                </a:extLst>
              </a:tr>
            </a:tbl>
          </a:graphicData>
        </a:graphic>
      </p:graphicFrame>
      <p:graphicFrame>
        <p:nvGraphicFramePr>
          <p:cNvPr id="27" name="表格 23">
            <a:extLst>
              <a:ext uri="{FF2B5EF4-FFF2-40B4-BE49-F238E27FC236}">
                <a16:creationId xmlns:a16="http://schemas.microsoft.com/office/drawing/2014/main" id="{9A5C8E5A-90A0-90B4-F16B-29ED1FF3D3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380670"/>
              </p:ext>
            </p:extLst>
          </p:nvPr>
        </p:nvGraphicFramePr>
        <p:xfrm>
          <a:off x="9317182" y="2060881"/>
          <a:ext cx="42138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389">
                  <a:extLst>
                    <a:ext uri="{9D8B030D-6E8A-4147-A177-3AD203B41FA5}">
                      <a16:colId xmlns:a16="http://schemas.microsoft.com/office/drawing/2014/main" val="31090854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862684"/>
                  </a:ext>
                </a:extLst>
              </a:tr>
            </a:tbl>
          </a:graphicData>
        </a:graphic>
      </p:graphicFrame>
      <p:sp>
        <p:nvSpPr>
          <p:cNvPr id="28" name="文字方塊 27">
            <a:extLst>
              <a:ext uri="{FF2B5EF4-FFF2-40B4-BE49-F238E27FC236}">
                <a16:creationId xmlns:a16="http://schemas.microsoft.com/office/drawing/2014/main" id="{E7155CD7-E19F-22D9-AF94-A40C8178D3B0}"/>
              </a:ext>
            </a:extLst>
          </p:cNvPr>
          <p:cNvSpPr txBox="1"/>
          <p:nvPr/>
        </p:nvSpPr>
        <p:spPr>
          <a:xfrm rot="5400000">
            <a:off x="9263018" y="1509208"/>
            <a:ext cx="750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…...</a:t>
            </a:r>
            <a:endParaRPr lang="zh-TW" altLang="en-US" sz="28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graphicFrame>
        <p:nvGraphicFramePr>
          <p:cNvPr id="29" name="表格 23">
            <a:extLst>
              <a:ext uri="{FF2B5EF4-FFF2-40B4-BE49-F238E27FC236}">
                <a16:creationId xmlns:a16="http://schemas.microsoft.com/office/drawing/2014/main" id="{D62514D9-1822-DFE4-967E-B2A6ED90A6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666778"/>
              </p:ext>
            </p:extLst>
          </p:nvPr>
        </p:nvGraphicFramePr>
        <p:xfrm>
          <a:off x="9317706" y="2461913"/>
          <a:ext cx="42138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389">
                  <a:extLst>
                    <a:ext uri="{9D8B030D-6E8A-4147-A177-3AD203B41FA5}">
                      <a16:colId xmlns:a16="http://schemas.microsoft.com/office/drawing/2014/main" val="31090854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491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11929"/>
                  </a:ext>
                </a:extLst>
              </a:tr>
            </a:tbl>
          </a:graphicData>
        </a:graphic>
      </p:graphicFrame>
      <p:graphicFrame>
        <p:nvGraphicFramePr>
          <p:cNvPr id="30" name="表格 23">
            <a:extLst>
              <a:ext uri="{FF2B5EF4-FFF2-40B4-BE49-F238E27FC236}">
                <a16:creationId xmlns:a16="http://schemas.microsoft.com/office/drawing/2014/main" id="{E2759924-39DE-DD01-292C-970B5B6E91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313807"/>
              </p:ext>
            </p:extLst>
          </p:nvPr>
        </p:nvGraphicFramePr>
        <p:xfrm>
          <a:off x="9317706" y="3831817"/>
          <a:ext cx="42138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389">
                  <a:extLst>
                    <a:ext uri="{9D8B030D-6E8A-4147-A177-3AD203B41FA5}">
                      <a16:colId xmlns:a16="http://schemas.microsoft.com/office/drawing/2014/main" val="31090854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862684"/>
                  </a:ext>
                </a:extLst>
              </a:tr>
            </a:tbl>
          </a:graphicData>
        </a:graphic>
      </p:graphicFrame>
      <p:sp>
        <p:nvSpPr>
          <p:cNvPr id="31" name="文字方塊 30">
            <a:extLst>
              <a:ext uri="{FF2B5EF4-FFF2-40B4-BE49-F238E27FC236}">
                <a16:creationId xmlns:a16="http://schemas.microsoft.com/office/drawing/2014/main" id="{AF2543BA-33B2-8E14-3B4D-C37E6FC8E1DE}"/>
              </a:ext>
            </a:extLst>
          </p:cNvPr>
          <p:cNvSpPr txBox="1"/>
          <p:nvPr/>
        </p:nvSpPr>
        <p:spPr>
          <a:xfrm rot="5400000">
            <a:off x="9263542" y="3280144"/>
            <a:ext cx="750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…...</a:t>
            </a:r>
            <a:endParaRPr lang="zh-TW" altLang="en-US" sz="28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graphicFrame>
        <p:nvGraphicFramePr>
          <p:cNvPr id="32" name="表格 23">
            <a:extLst>
              <a:ext uri="{FF2B5EF4-FFF2-40B4-BE49-F238E27FC236}">
                <a16:creationId xmlns:a16="http://schemas.microsoft.com/office/drawing/2014/main" id="{49506787-6C4F-E055-F0BF-629BF90CF7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605105"/>
              </p:ext>
            </p:extLst>
          </p:nvPr>
        </p:nvGraphicFramePr>
        <p:xfrm>
          <a:off x="9317182" y="4231550"/>
          <a:ext cx="42138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389">
                  <a:extLst>
                    <a:ext uri="{9D8B030D-6E8A-4147-A177-3AD203B41FA5}">
                      <a16:colId xmlns:a16="http://schemas.microsoft.com/office/drawing/2014/main" val="31090854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491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11929"/>
                  </a:ext>
                </a:extLst>
              </a:tr>
            </a:tbl>
          </a:graphicData>
        </a:graphic>
      </p:graphicFrame>
      <p:graphicFrame>
        <p:nvGraphicFramePr>
          <p:cNvPr id="33" name="表格 23">
            <a:extLst>
              <a:ext uri="{FF2B5EF4-FFF2-40B4-BE49-F238E27FC236}">
                <a16:creationId xmlns:a16="http://schemas.microsoft.com/office/drawing/2014/main" id="{9D9BA504-F5D0-CC31-CDA5-231D0A4269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395283"/>
              </p:ext>
            </p:extLst>
          </p:nvPr>
        </p:nvGraphicFramePr>
        <p:xfrm>
          <a:off x="9317182" y="5601454"/>
          <a:ext cx="42138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389">
                  <a:extLst>
                    <a:ext uri="{9D8B030D-6E8A-4147-A177-3AD203B41FA5}">
                      <a16:colId xmlns:a16="http://schemas.microsoft.com/office/drawing/2014/main" val="31090854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862684"/>
                  </a:ext>
                </a:extLst>
              </a:tr>
            </a:tbl>
          </a:graphicData>
        </a:graphic>
      </p:graphicFrame>
      <p:sp>
        <p:nvSpPr>
          <p:cNvPr id="34" name="文字方塊 33">
            <a:extLst>
              <a:ext uri="{FF2B5EF4-FFF2-40B4-BE49-F238E27FC236}">
                <a16:creationId xmlns:a16="http://schemas.microsoft.com/office/drawing/2014/main" id="{E5AC2F96-FD77-E1E4-0251-0D8997F8EF05}"/>
              </a:ext>
            </a:extLst>
          </p:cNvPr>
          <p:cNvSpPr txBox="1"/>
          <p:nvPr/>
        </p:nvSpPr>
        <p:spPr>
          <a:xfrm rot="5400000">
            <a:off x="9263018" y="5049781"/>
            <a:ext cx="750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…...</a:t>
            </a:r>
            <a:endParaRPr lang="zh-TW" altLang="en-US" sz="28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B901B705-D7E0-0DF4-7173-64380B239207}"/>
              </a:ext>
            </a:extLst>
          </p:cNvPr>
          <p:cNvSpPr txBox="1"/>
          <p:nvPr/>
        </p:nvSpPr>
        <p:spPr>
          <a:xfrm>
            <a:off x="8875354" y="6001187"/>
            <a:ext cx="1345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/>
              <a:t>Feature 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1826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 animBg="1"/>
      <p:bldP spid="20" grpId="0"/>
      <p:bldP spid="21" grpId="0"/>
      <p:bldP spid="22" grpId="0"/>
      <p:bldP spid="23" grpId="0"/>
      <p:bldP spid="28" grpId="0"/>
      <p:bldP spid="31" grpId="0"/>
      <p:bldP spid="34" grpId="0"/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6EA603-FDBB-A7E7-B897-84E94D7A4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單箭頭接點 3">
            <a:extLst>
              <a:ext uri="{FF2B5EF4-FFF2-40B4-BE49-F238E27FC236}">
                <a16:creationId xmlns:a16="http://schemas.microsoft.com/office/drawing/2014/main" id="{E10562C2-D3B6-12A2-2328-1ADBAF63E073}"/>
              </a:ext>
            </a:extLst>
          </p:cNvPr>
          <p:cNvCxnSpPr>
            <a:cxnSpLocks/>
          </p:cNvCxnSpPr>
          <p:nvPr/>
        </p:nvCxnSpPr>
        <p:spPr>
          <a:xfrm>
            <a:off x="2385735" y="682016"/>
            <a:ext cx="163526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單箭頭接點 4">
            <a:extLst>
              <a:ext uri="{FF2B5EF4-FFF2-40B4-BE49-F238E27FC236}">
                <a16:creationId xmlns:a16="http://schemas.microsoft.com/office/drawing/2014/main" id="{A35C6D11-4235-8130-88F7-C59076907B9D}"/>
              </a:ext>
            </a:extLst>
          </p:cNvPr>
          <p:cNvCxnSpPr>
            <a:cxnSpLocks/>
            <a:stCxn id="6" idx="3"/>
            <a:endCxn id="22" idx="2"/>
          </p:cNvCxnSpPr>
          <p:nvPr/>
        </p:nvCxnSpPr>
        <p:spPr>
          <a:xfrm flipV="1">
            <a:off x="2328843" y="679762"/>
            <a:ext cx="1692157" cy="13997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群組 27">
            <a:extLst>
              <a:ext uri="{FF2B5EF4-FFF2-40B4-BE49-F238E27FC236}">
                <a16:creationId xmlns:a16="http://schemas.microsoft.com/office/drawing/2014/main" id="{8EF8959F-F272-6C19-21BF-6C6EB6A034EA}"/>
              </a:ext>
            </a:extLst>
          </p:cNvPr>
          <p:cNvGrpSpPr/>
          <p:nvPr/>
        </p:nvGrpSpPr>
        <p:grpSpPr>
          <a:xfrm>
            <a:off x="4021000" y="360674"/>
            <a:ext cx="638175" cy="638175"/>
            <a:chOff x="8370546" y="1983114"/>
            <a:chExt cx="638175" cy="638175"/>
          </a:xfrm>
        </p:grpSpPr>
        <p:sp>
          <p:nvSpPr>
            <p:cNvPr id="22" name="橢圓 21">
              <a:extLst>
                <a:ext uri="{FF2B5EF4-FFF2-40B4-BE49-F238E27FC236}">
                  <a16:creationId xmlns:a16="http://schemas.microsoft.com/office/drawing/2014/main" id="{3FDE5D3C-41AC-90D4-82A7-95E651B90226}"/>
                </a:ext>
              </a:extLst>
            </p:cNvPr>
            <p:cNvSpPr/>
            <p:nvPr/>
          </p:nvSpPr>
          <p:spPr>
            <a:xfrm>
              <a:off x="8370546" y="1983114"/>
              <a:ext cx="638175" cy="63817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endParaRPr lang="zh-TW" altLang="en-US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  <p:sp>
          <p:nvSpPr>
            <p:cNvPr id="25" name="手繪多邊形 108">
              <a:extLst>
                <a:ext uri="{FF2B5EF4-FFF2-40B4-BE49-F238E27FC236}">
                  <a16:creationId xmlns:a16="http://schemas.microsoft.com/office/drawing/2014/main" id="{C8D7B73B-025F-CC4F-E66F-4B05C0FC8775}"/>
                </a:ext>
              </a:extLst>
            </p:cNvPr>
            <p:cNvSpPr/>
            <p:nvPr/>
          </p:nvSpPr>
          <p:spPr>
            <a:xfrm>
              <a:off x="8447407" y="2115472"/>
              <a:ext cx="469900" cy="354083"/>
            </a:xfrm>
            <a:custGeom>
              <a:avLst/>
              <a:gdLst>
                <a:gd name="connsiteX0" fmla="*/ 469900 w 469900"/>
                <a:gd name="connsiteY0" fmla="*/ 5192 h 354083"/>
                <a:gd name="connsiteX1" fmla="*/ 254000 w 469900"/>
                <a:gd name="connsiteY1" fmla="*/ 43292 h 354083"/>
                <a:gd name="connsiteX2" fmla="*/ 139700 w 469900"/>
                <a:gd name="connsiteY2" fmla="*/ 322692 h 354083"/>
                <a:gd name="connsiteX3" fmla="*/ 0 w 469900"/>
                <a:gd name="connsiteY3" fmla="*/ 335392 h 354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9900" h="354083">
                  <a:moveTo>
                    <a:pt x="469900" y="5192"/>
                  </a:moveTo>
                  <a:cubicBezTo>
                    <a:pt x="389466" y="-2217"/>
                    <a:pt x="309033" y="-9625"/>
                    <a:pt x="254000" y="43292"/>
                  </a:cubicBezTo>
                  <a:cubicBezTo>
                    <a:pt x="198967" y="96209"/>
                    <a:pt x="182033" y="274009"/>
                    <a:pt x="139700" y="322692"/>
                  </a:cubicBezTo>
                  <a:cubicBezTo>
                    <a:pt x="97367" y="371375"/>
                    <a:pt x="48683" y="353383"/>
                    <a:pt x="0" y="33539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TW" altLang="en-US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</p:grp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F0093E4C-88CE-97B7-3835-B55272DC644E}"/>
              </a:ext>
            </a:extLst>
          </p:cNvPr>
          <p:cNvSpPr txBox="1"/>
          <p:nvPr/>
        </p:nvSpPr>
        <p:spPr>
          <a:xfrm>
            <a:off x="341564" y="1204273"/>
            <a:ext cx="1438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altLang="zh-TW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1000 x 1000</a:t>
            </a:r>
            <a:endParaRPr lang="zh-TW" altLang="en-US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9DC56213-FC11-DBC7-C72E-F87F740996A6}"/>
              </a:ext>
            </a:extLst>
          </p:cNvPr>
          <p:cNvSpPr txBox="1"/>
          <p:nvPr/>
        </p:nvSpPr>
        <p:spPr>
          <a:xfrm>
            <a:off x="345383" y="2902931"/>
            <a:ext cx="1438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altLang="zh-TW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1000 x 1000</a:t>
            </a:r>
            <a:endParaRPr lang="zh-TW" altLang="en-US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4C48E85A-10F2-6D31-647E-070233EE2629}"/>
              </a:ext>
            </a:extLst>
          </p:cNvPr>
          <p:cNvSpPr txBox="1"/>
          <p:nvPr/>
        </p:nvSpPr>
        <p:spPr>
          <a:xfrm>
            <a:off x="434443" y="4806457"/>
            <a:ext cx="1345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altLang="zh-TW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1000 x 1000</a:t>
            </a:r>
            <a:endParaRPr lang="zh-TW" altLang="en-US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cxnSp>
        <p:nvCxnSpPr>
          <p:cNvPr id="39" name="直線單箭頭接點 38">
            <a:extLst>
              <a:ext uri="{FF2B5EF4-FFF2-40B4-BE49-F238E27FC236}">
                <a16:creationId xmlns:a16="http://schemas.microsoft.com/office/drawing/2014/main" id="{C5F626DA-7B00-E7C0-D6FA-939CFA36020A}"/>
              </a:ext>
            </a:extLst>
          </p:cNvPr>
          <p:cNvCxnSpPr>
            <a:cxnSpLocks/>
          </p:cNvCxnSpPr>
          <p:nvPr/>
        </p:nvCxnSpPr>
        <p:spPr>
          <a:xfrm>
            <a:off x="4673258" y="664445"/>
            <a:ext cx="65890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文字方塊 61">
            <a:extLst>
              <a:ext uri="{FF2B5EF4-FFF2-40B4-BE49-F238E27FC236}">
                <a16:creationId xmlns:a16="http://schemas.microsoft.com/office/drawing/2014/main" id="{5B29D228-41AD-545D-0D97-8FE85C6AA0B5}"/>
              </a:ext>
            </a:extLst>
          </p:cNvPr>
          <p:cNvSpPr txBox="1"/>
          <p:nvPr/>
        </p:nvSpPr>
        <p:spPr>
          <a:xfrm>
            <a:off x="5121222" y="314679"/>
            <a:ext cx="1103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……</a:t>
            </a:r>
            <a:endParaRPr lang="zh-TW" altLang="en-US" sz="28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D67259E7-D96B-526C-FCB4-A868D12B6FC9}"/>
              </a:ext>
            </a:extLst>
          </p:cNvPr>
          <p:cNvSpPr txBox="1"/>
          <p:nvPr/>
        </p:nvSpPr>
        <p:spPr>
          <a:xfrm>
            <a:off x="1445306" y="5964854"/>
            <a:ext cx="1345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/>
              <a:t>Feature </a:t>
            </a:r>
            <a:endParaRPr lang="zh-TW" altLang="en-US" sz="2400" b="1" dirty="0"/>
          </a:p>
        </p:txBody>
      </p:sp>
      <p:cxnSp>
        <p:nvCxnSpPr>
          <p:cNvPr id="54" name="直線單箭頭接點 53">
            <a:extLst>
              <a:ext uri="{FF2B5EF4-FFF2-40B4-BE49-F238E27FC236}">
                <a16:creationId xmlns:a16="http://schemas.microsoft.com/office/drawing/2014/main" id="{F7B3C975-AFF1-5847-3C4D-9B75F160C556}"/>
              </a:ext>
            </a:extLst>
          </p:cNvPr>
          <p:cNvCxnSpPr>
            <a:cxnSpLocks/>
            <a:endCxn id="22" idx="2"/>
          </p:cNvCxnSpPr>
          <p:nvPr/>
        </p:nvCxnSpPr>
        <p:spPr>
          <a:xfrm flipV="1">
            <a:off x="2298765" y="679762"/>
            <a:ext cx="1722235" cy="18336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單箭頭接點 58">
            <a:extLst>
              <a:ext uri="{FF2B5EF4-FFF2-40B4-BE49-F238E27FC236}">
                <a16:creationId xmlns:a16="http://schemas.microsoft.com/office/drawing/2014/main" id="{7CBA0ACB-DE8D-2C14-3880-A91A02255ECD}"/>
              </a:ext>
            </a:extLst>
          </p:cNvPr>
          <p:cNvCxnSpPr>
            <a:cxnSpLocks/>
            <a:stCxn id="9" idx="3"/>
            <a:endCxn id="22" idx="2"/>
          </p:cNvCxnSpPr>
          <p:nvPr/>
        </p:nvCxnSpPr>
        <p:spPr>
          <a:xfrm flipV="1">
            <a:off x="2329367" y="679762"/>
            <a:ext cx="1691633" cy="31707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單箭頭接點 66">
            <a:extLst>
              <a:ext uri="{FF2B5EF4-FFF2-40B4-BE49-F238E27FC236}">
                <a16:creationId xmlns:a16="http://schemas.microsoft.com/office/drawing/2014/main" id="{95B0E026-162F-60CC-EC89-1AA374365A55}"/>
              </a:ext>
            </a:extLst>
          </p:cNvPr>
          <p:cNvCxnSpPr>
            <a:cxnSpLocks/>
            <a:endCxn id="22" idx="2"/>
          </p:cNvCxnSpPr>
          <p:nvPr/>
        </p:nvCxnSpPr>
        <p:spPr>
          <a:xfrm flipV="1">
            <a:off x="2337289" y="679762"/>
            <a:ext cx="1683711" cy="35465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單箭頭接點 68">
            <a:extLst>
              <a:ext uri="{FF2B5EF4-FFF2-40B4-BE49-F238E27FC236}">
                <a16:creationId xmlns:a16="http://schemas.microsoft.com/office/drawing/2014/main" id="{87C608A7-0342-CEA2-D470-F679A5CD96B7}"/>
              </a:ext>
            </a:extLst>
          </p:cNvPr>
          <p:cNvCxnSpPr>
            <a:cxnSpLocks/>
            <a:stCxn id="12" idx="3"/>
            <a:endCxn id="22" idx="2"/>
          </p:cNvCxnSpPr>
          <p:nvPr/>
        </p:nvCxnSpPr>
        <p:spPr>
          <a:xfrm flipV="1">
            <a:off x="2328843" y="679762"/>
            <a:ext cx="1692157" cy="49403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文字方塊 78">
            <a:extLst>
              <a:ext uri="{FF2B5EF4-FFF2-40B4-BE49-F238E27FC236}">
                <a16:creationId xmlns:a16="http://schemas.microsoft.com/office/drawing/2014/main" id="{BED10245-29A7-E08F-FABF-574129613972}"/>
              </a:ext>
            </a:extLst>
          </p:cNvPr>
          <p:cNvSpPr txBox="1"/>
          <p:nvPr/>
        </p:nvSpPr>
        <p:spPr>
          <a:xfrm>
            <a:off x="6672272" y="433612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US" altLang="zh-TW" sz="2400" dirty="0">
                <a:solidFill>
                  <a:srgbClr val="0000FF"/>
                </a:solidFill>
              </a:rPr>
              <a:t>1000 x 1000 x 3 parameters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grpSp>
        <p:nvGrpSpPr>
          <p:cNvPr id="44" name="群組 43">
            <a:extLst>
              <a:ext uri="{FF2B5EF4-FFF2-40B4-BE49-F238E27FC236}">
                <a16:creationId xmlns:a16="http://schemas.microsoft.com/office/drawing/2014/main" id="{F422B8F2-EC9C-5745-4727-9B4ED5849D8C}"/>
              </a:ext>
            </a:extLst>
          </p:cNvPr>
          <p:cNvGrpSpPr/>
          <p:nvPr/>
        </p:nvGrpSpPr>
        <p:grpSpPr>
          <a:xfrm>
            <a:off x="4013723" y="2513402"/>
            <a:ext cx="638175" cy="638175"/>
            <a:chOff x="8370546" y="1983114"/>
            <a:chExt cx="638175" cy="638175"/>
          </a:xfrm>
        </p:grpSpPr>
        <p:sp>
          <p:nvSpPr>
            <p:cNvPr id="49" name="橢圓 48">
              <a:extLst>
                <a:ext uri="{FF2B5EF4-FFF2-40B4-BE49-F238E27FC236}">
                  <a16:creationId xmlns:a16="http://schemas.microsoft.com/office/drawing/2014/main" id="{245CEBE2-3CB5-9537-FB4C-2F713E8B10FC}"/>
                </a:ext>
              </a:extLst>
            </p:cNvPr>
            <p:cNvSpPr/>
            <p:nvPr/>
          </p:nvSpPr>
          <p:spPr>
            <a:xfrm>
              <a:off x="8370546" y="1983114"/>
              <a:ext cx="638175" cy="63817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endParaRPr lang="zh-TW" altLang="en-US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  <p:sp>
          <p:nvSpPr>
            <p:cNvPr id="50" name="手繪多邊形 108">
              <a:extLst>
                <a:ext uri="{FF2B5EF4-FFF2-40B4-BE49-F238E27FC236}">
                  <a16:creationId xmlns:a16="http://schemas.microsoft.com/office/drawing/2014/main" id="{B3E66487-574C-FE18-A788-07C7F3E75B86}"/>
                </a:ext>
              </a:extLst>
            </p:cNvPr>
            <p:cNvSpPr/>
            <p:nvPr/>
          </p:nvSpPr>
          <p:spPr>
            <a:xfrm>
              <a:off x="8447407" y="2115472"/>
              <a:ext cx="469900" cy="354083"/>
            </a:xfrm>
            <a:custGeom>
              <a:avLst/>
              <a:gdLst>
                <a:gd name="connsiteX0" fmla="*/ 469900 w 469900"/>
                <a:gd name="connsiteY0" fmla="*/ 5192 h 354083"/>
                <a:gd name="connsiteX1" fmla="*/ 254000 w 469900"/>
                <a:gd name="connsiteY1" fmla="*/ 43292 h 354083"/>
                <a:gd name="connsiteX2" fmla="*/ 139700 w 469900"/>
                <a:gd name="connsiteY2" fmla="*/ 322692 h 354083"/>
                <a:gd name="connsiteX3" fmla="*/ 0 w 469900"/>
                <a:gd name="connsiteY3" fmla="*/ 335392 h 354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9900" h="354083">
                  <a:moveTo>
                    <a:pt x="469900" y="5192"/>
                  </a:moveTo>
                  <a:cubicBezTo>
                    <a:pt x="389466" y="-2217"/>
                    <a:pt x="309033" y="-9625"/>
                    <a:pt x="254000" y="43292"/>
                  </a:cubicBezTo>
                  <a:cubicBezTo>
                    <a:pt x="198967" y="96209"/>
                    <a:pt x="182033" y="274009"/>
                    <a:pt x="139700" y="322692"/>
                  </a:cubicBezTo>
                  <a:cubicBezTo>
                    <a:pt x="97367" y="371375"/>
                    <a:pt x="48683" y="353383"/>
                    <a:pt x="0" y="33539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TW" altLang="en-US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</p:grpSp>
      <p:cxnSp>
        <p:nvCxnSpPr>
          <p:cNvPr id="51" name="直線單箭頭接點 50">
            <a:extLst>
              <a:ext uri="{FF2B5EF4-FFF2-40B4-BE49-F238E27FC236}">
                <a16:creationId xmlns:a16="http://schemas.microsoft.com/office/drawing/2014/main" id="{8CA8F803-1ED6-137A-DC7A-D37C614E8F33}"/>
              </a:ext>
            </a:extLst>
          </p:cNvPr>
          <p:cNvCxnSpPr>
            <a:cxnSpLocks/>
            <a:endCxn id="49" idx="2"/>
          </p:cNvCxnSpPr>
          <p:nvPr/>
        </p:nvCxnSpPr>
        <p:spPr>
          <a:xfrm>
            <a:off x="2368349" y="683578"/>
            <a:ext cx="1645374" cy="21489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單箭頭接點 54">
            <a:extLst>
              <a:ext uri="{FF2B5EF4-FFF2-40B4-BE49-F238E27FC236}">
                <a16:creationId xmlns:a16="http://schemas.microsoft.com/office/drawing/2014/main" id="{5BBB56C3-DD10-B748-4666-53F343F6FA93}"/>
              </a:ext>
            </a:extLst>
          </p:cNvPr>
          <p:cNvCxnSpPr>
            <a:cxnSpLocks/>
            <a:stCxn id="12" idx="3"/>
            <a:endCxn id="49" idx="2"/>
          </p:cNvCxnSpPr>
          <p:nvPr/>
        </p:nvCxnSpPr>
        <p:spPr>
          <a:xfrm flipV="1">
            <a:off x="2328843" y="2832490"/>
            <a:ext cx="1684880" cy="27876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單箭頭接點 67">
            <a:extLst>
              <a:ext uri="{FF2B5EF4-FFF2-40B4-BE49-F238E27FC236}">
                <a16:creationId xmlns:a16="http://schemas.microsoft.com/office/drawing/2014/main" id="{584B40B0-512A-9E5D-AA6C-23DD89BBC5AB}"/>
              </a:ext>
            </a:extLst>
          </p:cNvPr>
          <p:cNvCxnSpPr>
            <a:cxnSpLocks/>
          </p:cNvCxnSpPr>
          <p:nvPr/>
        </p:nvCxnSpPr>
        <p:spPr>
          <a:xfrm>
            <a:off x="4677176" y="2863168"/>
            <a:ext cx="65890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文字方塊 69">
            <a:extLst>
              <a:ext uri="{FF2B5EF4-FFF2-40B4-BE49-F238E27FC236}">
                <a16:creationId xmlns:a16="http://schemas.microsoft.com/office/drawing/2014/main" id="{C5A15BA0-44F2-8DB6-3060-F6A2A865284E}"/>
              </a:ext>
            </a:extLst>
          </p:cNvPr>
          <p:cNvSpPr txBox="1"/>
          <p:nvPr/>
        </p:nvSpPr>
        <p:spPr>
          <a:xfrm>
            <a:off x="5125140" y="2513402"/>
            <a:ext cx="1103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……</a:t>
            </a:r>
            <a:endParaRPr lang="zh-TW" altLang="en-US" sz="28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71" name="文字方塊 70">
            <a:extLst>
              <a:ext uri="{FF2B5EF4-FFF2-40B4-BE49-F238E27FC236}">
                <a16:creationId xmlns:a16="http://schemas.microsoft.com/office/drawing/2014/main" id="{94069C82-912A-92B9-6BF5-4E9298DFBA75}"/>
              </a:ext>
            </a:extLst>
          </p:cNvPr>
          <p:cNvSpPr txBox="1"/>
          <p:nvPr/>
        </p:nvSpPr>
        <p:spPr>
          <a:xfrm rot="16200000">
            <a:off x="3723790" y="1531521"/>
            <a:ext cx="1103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……</a:t>
            </a:r>
            <a:endParaRPr lang="zh-TW" altLang="en-US" sz="28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72" name="文字方塊 71">
            <a:extLst>
              <a:ext uri="{FF2B5EF4-FFF2-40B4-BE49-F238E27FC236}">
                <a16:creationId xmlns:a16="http://schemas.microsoft.com/office/drawing/2014/main" id="{79D20C78-E177-4CB8-E773-284D404B55D6}"/>
              </a:ext>
            </a:extLst>
          </p:cNvPr>
          <p:cNvSpPr txBox="1"/>
          <p:nvPr/>
        </p:nvSpPr>
        <p:spPr>
          <a:xfrm rot="16200000">
            <a:off x="3687915" y="3608645"/>
            <a:ext cx="1103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……</a:t>
            </a:r>
            <a:endParaRPr lang="zh-TW" altLang="en-US" sz="28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73" name="文字方塊 72">
            <a:extLst>
              <a:ext uri="{FF2B5EF4-FFF2-40B4-BE49-F238E27FC236}">
                <a16:creationId xmlns:a16="http://schemas.microsoft.com/office/drawing/2014/main" id="{DE329F93-B932-BAC7-B6BB-AF06CDF9BB6B}"/>
              </a:ext>
            </a:extLst>
          </p:cNvPr>
          <p:cNvSpPr txBox="1"/>
          <p:nvPr/>
        </p:nvSpPr>
        <p:spPr>
          <a:xfrm>
            <a:off x="3336196" y="4378154"/>
            <a:ext cx="20953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en-US" altLang="zh-TW" sz="2400" dirty="0">
                <a:solidFill>
                  <a:srgbClr val="0000FF"/>
                </a:solidFill>
              </a:rPr>
              <a:t>1000 neurons 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74" name="右大括弧 73">
            <a:extLst>
              <a:ext uri="{FF2B5EF4-FFF2-40B4-BE49-F238E27FC236}">
                <a16:creationId xmlns:a16="http://schemas.microsoft.com/office/drawing/2014/main" id="{F2FFEF05-D9E4-9DBC-2E21-D6B231BCF4AF}"/>
              </a:ext>
            </a:extLst>
          </p:cNvPr>
          <p:cNvSpPr/>
          <p:nvPr/>
        </p:nvSpPr>
        <p:spPr>
          <a:xfrm>
            <a:off x="6025651" y="433611"/>
            <a:ext cx="638175" cy="5801455"/>
          </a:xfrm>
          <a:prstGeom prst="rightBrace">
            <a:avLst>
              <a:gd name="adj1" fmla="val 87285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5" name="文字方塊 74">
            <a:extLst>
              <a:ext uri="{FF2B5EF4-FFF2-40B4-BE49-F238E27FC236}">
                <a16:creationId xmlns:a16="http://schemas.microsoft.com/office/drawing/2014/main" id="{4C924585-BD45-D6D9-DE76-0D85AD3F4B95}"/>
              </a:ext>
            </a:extLst>
          </p:cNvPr>
          <p:cNvSpPr txBox="1"/>
          <p:nvPr/>
        </p:nvSpPr>
        <p:spPr>
          <a:xfrm>
            <a:off x="6672272" y="3087879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US" altLang="zh-TW" sz="2400" dirty="0">
                <a:solidFill>
                  <a:srgbClr val="0000FF"/>
                </a:solidFill>
              </a:rPr>
              <a:t>1000 x 1000 x 3 x 1000 parameters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76" name="文字方塊 75">
            <a:extLst>
              <a:ext uri="{FF2B5EF4-FFF2-40B4-BE49-F238E27FC236}">
                <a16:creationId xmlns:a16="http://schemas.microsoft.com/office/drawing/2014/main" id="{1B65D9D1-D0DB-6EE3-AC78-25724A5B6AE5}"/>
              </a:ext>
            </a:extLst>
          </p:cNvPr>
          <p:cNvSpPr txBox="1"/>
          <p:nvPr/>
        </p:nvSpPr>
        <p:spPr>
          <a:xfrm>
            <a:off x="6754764" y="5453951"/>
            <a:ext cx="500279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Do we really need </a:t>
            </a:r>
            <a:r>
              <a:rPr lang="en-US" altLang="zh-TW" sz="2800" b="1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“</a:t>
            </a:r>
            <a:r>
              <a:rPr lang="en-US" altLang="zh-TW" sz="2800" b="1" i="1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fully connected” </a:t>
            </a:r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in image processing?</a:t>
            </a:r>
            <a:endParaRPr lang="zh-TW" altLang="en-US" sz="28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graphicFrame>
        <p:nvGraphicFramePr>
          <p:cNvPr id="2" name="表格 23">
            <a:extLst>
              <a:ext uri="{FF2B5EF4-FFF2-40B4-BE49-F238E27FC236}">
                <a16:creationId xmlns:a16="http://schemas.microsoft.com/office/drawing/2014/main" id="{1A220548-50B0-568E-46E7-4C21C0DA09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790970"/>
              </p:ext>
            </p:extLst>
          </p:nvPr>
        </p:nvGraphicFramePr>
        <p:xfrm>
          <a:off x="1907454" y="524204"/>
          <a:ext cx="42138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389">
                  <a:extLst>
                    <a:ext uri="{9D8B030D-6E8A-4147-A177-3AD203B41FA5}">
                      <a16:colId xmlns:a16="http://schemas.microsoft.com/office/drawing/2014/main" val="31090854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491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11929"/>
                  </a:ext>
                </a:extLst>
              </a:tr>
            </a:tbl>
          </a:graphicData>
        </a:graphic>
      </p:graphicFrame>
      <p:graphicFrame>
        <p:nvGraphicFramePr>
          <p:cNvPr id="6" name="表格 23">
            <a:extLst>
              <a:ext uri="{FF2B5EF4-FFF2-40B4-BE49-F238E27FC236}">
                <a16:creationId xmlns:a16="http://schemas.microsoft.com/office/drawing/2014/main" id="{42325AB0-7E0E-FE9A-E06C-D43619E38C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238930"/>
              </p:ext>
            </p:extLst>
          </p:nvPr>
        </p:nvGraphicFramePr>
        <p:xfrm>
          <a:off x="1907454" y="1894108"/>
          <a:ext cx="42138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389">
                  <a:extLst>
                    <a:ext uri="{9D8B030D-6E8A-4147-A177-3AD203B41FA5}">
                      <a16:colId xmlns:a16="http://schemas.microsoft.com/office/drawing/2014/main" val="31090854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862684"/>
                  </a:ext>
                </a:extLst>
              </a:tr>
            </a:tbl>
          </a:graphicData>
        </a:graphic>
      </p:graphicFrame>
      <p:sp>
        <p:nvSpPr>
          <p:cNvPr id="7" name="文字方塊 6">
            <a:extLst>
              <a:ext uri="{FF2B5EF4-FFF2-40B4-BE49-F238E27FC236}">
                <a16:creationId xmlns:a16="http://schemas.microsoft.com/office/drawing/2014/main" id="{548CED73-F4EB-EDFE-C0BF-19C4E0B8D0F7}"/>
              </a:ext>
            </a:extLst>
          </p:cNvPr>
          <p:cNvSpPr txBox="1"/>
          <p:nvPr/>
        </p:nvSpPr>
        <p:spPr>
          <a:xfrm rot="5400000">
            <a:off x="1853290" y="1342435"/>
            <a:ext cx="750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…...</a:t>
            </a:r>
            <a:endParaRPr lang="zh-TW" altLang="en-US" sz="28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graphicFrame>
        <p:nvGraphicFramePr>
          <p:cNvPr id="8" name="表格 23">
            <a:extLst>
              <a:ext uri="{FF2B5EF4-FFF2-40B4-BE49-F238E27FC236}">
                <a16:creationId xmlns:a16="http://schemas.microsoft.com/office/drawing/2014/main" id="{6EFCD7D6-E625-27DF-45F6-9F9467570E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550687"/>
              </p:ext>
            </p:extLst>
          </p:nvPr>
        </p:nvGraphicFramePr>
        <p:xfrm>
          <a:off x="1907978" y="2295140"/>
          <a:ext cx="42138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389">
                  <a:extLst>
                    <a:ext uri="{9D8B030D-6E8A-4147-A177-3AD203B41FA5}">
                      <a16:colId xmlns:a16="http://schemas.microsoft.com/office/drawing/2014/main" val="31090854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491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11929"/>
                  </a:ext>
                </a:extLst>
              </a:tr>
            </a:tbl>
          </a:graphicData>
        </a:graphic>
      </p:graphicFrame>
      <p:graphicFrame>
        <p:nvGraphicFramePr>
          <p:cNvPr id="9" name="表格 23">
            <a:extLst>
              <a:ext uri="{FF2B5EF4-FFF2-40B4-BE49-F238E27FC236}">
                <a16:creationId xmlns:a16="http://schemas.microsoft.com/office/drawing/2014/main" id="{E26F4861-A4E3-EEF3-3C13-EA14E511BD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7529"/>
              </p:ext>
            </p:extLst>
          </p:nvPr>
        </p:nvGraphicFramePr>
        <p:xfrm>
          <a:off x="1907978" y="3665044"/>
          <a:ext cx="42138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389">
                  <a:extLst>
                    <a:ext uri="{9D8B030D-6E8A-4147-A177-3AD203B41FA5}">
                      <a16:colId xmlns:a16="http://schemas.microsoft.com/office/drawing/2014/main" val="31090854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862684"/>
                  </a:ext>
                </a:extLst>
              </a:tr>
            </a:tbl>
          </a:graphicData>
        </a:graphic>
      </p:graphicFrame>
      <p:sp>
        <p:nvSpPr>
          <p:cNvPr id="10" name="文字方塊 9">
            <a:extLst>
              <a:ext uri="{FF2B5EF4-FFF2-40B4-BE49-F238E27FC236}">
                <a16:creationId xmlns:a16="http://schemas.microsoft.com/office/drawing/2014/main" id="{33FAA634-A653-A5E6-9689-B51AD18DED71}"/>
              </a:ext>
            </a:extLst>
          </p:cNvPr>
          <p:cNvSpPr txBox="1"/>
          <p:nvPr/>
        </p:nvSpPr>
        <p:spPr>
          <a:xfrm rot="5400000">
            <a:off x="1853814" y="3113371"/>
            <a:ext cx="750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…...</a:t>
            </a:r>
            <a:endParaRPr lang="zh-TW" altLang="en-US" sz="28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graphicFrame>
        <p:nvGraphicFramePr>
          <p:cNvPr id="11" name="表格 23">
            <a:extLst>
              <a:ext uri="{FF2B5EF4-FFF2-40B4-BE49-F238E27FC236}">
                <a16:creationId xmlns:a16="http://schemas.microsoft.com/office/drawing/2014/main" id="{3F547A57-D993-2D52-004D-79BD60EDF0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245140"/>
              </p:ext>
            </p:extLst>
          </p:nvPr>
        </p:nvGraphicFramePr>
        <p:xfrm>
          <a:off x="1907454" y="4064777"/>
          <a:ext cx="42138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389">
                  <a:extLst>
                    <a:ext uri="{9D8B030D-6E8A-4147-A177-3AD203B41FA5}">
                      <a16:colId xmlns:a16="http://schemas.microsoft.com/office/drawing/2014/main" val="31090854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491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11929"/>
                  </a:ext>
                </a:extLst>
              </a:tr>
            </a:tbl>
          </a:graphicData>
        </a:graphic>
      </p:graphicFrame>
      <p:graphicFrame>
        <p:nvGraphicFramePr>
          <p:cNvPr id="12" name="表格 23">
            <a:extLst>
              <a:ext uri="{FF2B5EF4-FFF2-40B4-BE49-F238E27FC236}">
                <a16:creationId xmlns:a16="http://schemas.microsoft.com/office/drawing/2014/main" id="{8D6A91DC-F922-8E97-60E4-D1558B40F4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266477"/>
              </p:ext>
            </p:extLst>
          </p:nvPr>
        </p:nvGraphicFramePr>
        <p:xfrm>
          <a:off x="1907454" y="5434681"/>
          <a:ext cx="42138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389">
                  <a:extLst>
                    <a:ext uri="{9D8B030D-6E8A-4147-A177-3AD203B41FA5}">
                      <a16:colId xmlns:a16="http://schemas.microsoft.com/office/drawing/2014/main" val="31090854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862684"/>
                  </a:ext>
                </a:extLst>
              </a:tr>
            </a:tbl>
          </a:graphicData>
        </a:graphic>
      </p:graphicFrame>
      <p:sp>
        <p:nvSpPr>
          <p:cNvPr id="13" name="文字方塊 12">
            <a:extLst>
              <a:ext uri="{FF2B5EF4-FFF2-40B4-BE49-F238E27FC236}">
                <a16:creationId xmlns:a16="http://schemas.microsoft.com/office/drawing/2014/main" id="{028C82D2-B409-DC73-7666-4995AB15F098}"/>
              </a:ext>
            </a:extLst>
          </p:cNvPr>
          <p:cNvSpPr txBox="1"/>
          <p:nvPr/>
        </p:nvSpPr>
        <p:spPr>
          <a:xfrm rot="5400000">
            <a:off x="1853290" y="4883008"/>
            <a:ext cx="750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…...</a:t>
            </a:r>
            <a:endParaRPr lang="zh-TW" altLang="en-US" sz="28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995DF179-0BFE-342D-0633-4B0C5FB13752}"/>
              </a:ext>
            </a:extLst>
          </p:cNvPr>
          <p:cNvSpPr txBox="1"/>
          <p:nvPr/>
        </p:nvSpPr>
        <p:spPr>
          <a:xfrm>
            <a:off x="6781184" y="4421798"/>
            <a:ext cx="500279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Typical multi-layer perceptron</a:t>
            </a:r>
            <a:r>
              <a:rPr lang="zh-TW" altLang="en-US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 </a:t>
            </a:r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(MLP) is </a:t>
            </a:r>
            <a:r>
              <a:rPr lang="en-US" altLang="zh-TW" sz="2800" b="1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“</a:t>
            </a:r>
            <a:r>
              <a:rPr lang="en-US" altLang="zh-TW" sz="2800" b="1" i="1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fully connected”.</a:t>
            </a:r>
            <a:endParaRPr lang="zh-TW" altLang="en-US" sz="28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4318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73" grpId="0"/>
      <p:bldP spid="74" grpId="0" animBg="1"/>
      <p:bldP spid="75" grpId="0"/>
      <p:bldP spid="7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8D0E47-B602-72A5-2145-F67881A125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0F500F-8637-A39D-8D9F-5AE9008FD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介紹各種訓練類神經網路常用技巧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41F1DB6-0697-99F5-35C4-A97EBC83AB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聽到一個跟訓練類神經網路有關的方法時，你要這樣問自己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39414BC2-E5EE-8EA8-FAA3-50817E190C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354789"/>
              </p:ext>
            </p:extLst>
          </p:nvPr>
        </p:nvGraphicFramePr>
        <p:xfrm>
          <a:off x="1436363" y="2721825"/>
          <a:ext cx="950631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770">
                  <a:extLst>
                    <a:ext uri="{9D8B030D-6E8A-4147-A177-3AD203B41FA5}">
                      <a16:colId xmlns:a16="http://schemas.microsoft.com/office/drawing/2014/main" val="63248266"/>
                    </a:ext>
                  </a:extLst>
                </a:gridCol>
                <a:gridCol w="3168770">
                  <a:extLst>
                    <a:ext uri="{9D8B030D-6E8A-4147-A177-3AD203B41FA5}">
                      <a16:colId xmlns:a16="http://schemas.microsoft.com/office/drawing/2014/main" val="3714513391"/>
                    </a:ext>
                  </a:extLst>
                </a:gridCol>
                <a:gridCol w="3168770">
                  <a:extLst>
                    <a:ext uri="{9D8B030D-6E8A-4147-A177-3AD203B41FA5}">
                      <a16:colId xmlns:a16="http://schemas.microsoft.com/office/drawing/2014/main" val="4588900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方法名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改了那一個步驟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帶來什麼好處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913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……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……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……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907055"/>
                  </a:ext>
                </a:extLst>
              </a:tr>
            </a:tbl>
          </a:graphicData>
        </a:graphic>
      </p:graphicFrame>
      <p:sp>
        <p:nvSpPr>
          <p:cNvPr id="5" name="矩形: 圓角 4">
            <a:extLst>
              <a:ext uri="{FF2B5EF4-FFF2-40B4-BE49-F238E27FC236}">
                <a16:creationId xmlns:a16="http://schemas.microsoft.com/office/drawing/2014/main" id="{10BD37E9-695E-716B-E179-4657FA2E66B7}"/>
              </a:ext>
            </a:extLst>
          </p:cNvPr>
          <p:cNvSpPr/>
          <p:nvPr/>
        </p:nvSpPr>
        <p:spPr>
          <a:xfrm>
            <a:off x="7764034" y="2721825"/>
            <a:ext cx="3175547" cy="103631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E140E9B5-AB23-19B0-1328-095390E38AC2}"/>
              </a:ext>
            </a:extLst>
          </p:cNvPr>
          <p:cNvSpPr txBox="1"/>
          <p:nvPr/>
        </p:nvSpPr>
        <p:spPr>
          <a:xfrm>
            <a:off x="1934377" y="4437013"/>
            <a:ext cx="90052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Better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Optimization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：更低的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Training Loss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Better Generalization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：更低的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Validation Loss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3045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495506B-CB06-49FF-A642-857ABD508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Observation 1</a:t>
            </a:r>
            <a:endParaRPr lang="zh-TW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D44F3FE-30EE-4EF2-89E2-30C06A6D5EF3}"/>
              </a:ext>
            </a:extLst>
          </p:cNvPr>
          <p:cNvSpPr/>
          <p:nvPr/>
        </p:nvSpPr>
        <p:spPr>
          <a:xfrm>
            <a:off x="4489527" y="2389320"/>
            <a:ext cx="498951" cy="26250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zh-TW" altLang="en-US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BA82C188-CFEE-4A3B-9AF5-4FEF6DCB946B}"/>
              </a:ext>
            </a:extLst>
          </p:cNvPr>
          <p:cNvSpPr txBox="1"/>
          <p:nvPr/>
        </p:nvSpPr>
        <p:spPr>
          <a:xfrm>
            <a:off x="4162040" y="1907537"/>
            <a:ext cx="1134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Input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D3D1136-2825-43E4-9FD5-301251EA73B2}"/>
              </a:ext>
            </a:extLst>
          </p:cNvPr>
          <p:cNvSpPr/>
          <p:nvPr/>
        </p:nvSpPr>
        <p:spPr>
          <a:xfrm>
            <a:off x="4557914" y="3107013"/>
            <a:ext cx="342900" cy="3429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zh-TW" altLang="en-US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049E461-5C97-4886-A334-86D857A5769D}"/>
              </a:ext>
            </a:extLst>
          </p:cNvPr>
          <p:cNvSpPr/>
          <p:nvPr/>
        </p:nvSpPr>
        <p:spPr>
          <a:xfrm>
            <a:off x="4563732" y="2536684"/>
            <a:ext cx="342900" cy="3429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zh-TW" altLang="en-US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graphicFrame>
        <p:nvGraphicFramePr>
          <p:cNvPr id="9" name="Object 12">
            <a:extLst>
              <a:ext uri="{FF2B5EF4-FFF2-40B4-BE49-F238E27FC236}">
                <a16:creationId xmlns:a16="http://schemas.microsoft.com/office/drawing/2014/main" id="{49A63909-47F1-4E94-890A-983534614E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6431" y="2441434"/>
          <a:ext cx="325438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3" imgW="152280" imgH="215640" progId="Equation.3">
                  <p:embed/>
                </p:oleObj>
              </mc:Choice>
              <mc:Fallback>
                <p:oleObj name="方程式" r:id="rId3" imgW="152280" imgH="215640" progId="Equation.3">
                  <p:embed/>
                  <p:pic>
                    <p:nvPicPr>
                      <p:cNvPr id="9" name="Object 12">
                        <a:extLst>
                          <a:ext uri="{FF2B5EF4-FFF2-40B4-BE49-F238E27FC236}">
                            <a16:creationId xmlns:a16="http://schemas.microsoft.com/office/drawing/2014/main" id="{49A63909-47F1-4E94-890A-983534614E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6431" y="2441434"/>
                        <a:ext cx="325438" cy="461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2">
            <a:extLst>
              <a:ext uri="{FF2B5EF4-FFF2-40B4-BE49-F238E27FC236}">
                <a16:creationId xmlns:a16="http://schemas.microsoft.com/office/drawing/2014/main" id="{72449E65-02CD-4C28-ADF1-F667BEDC07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81728" y="3024164"/>
          <a:ext cx="35242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5" imgW="164880" imgH="215640" progId="Equation.3">
                  <p:embed/>
                </p:oleObj>
              </mc:Choice>
              <mc:Fallback>
                <p:oleObj name="方程式" r:id="rId5" imgW="164880" imgH="215640" progId="Equation.3">
                  <p:embed/>
                  <p:pic>
                    <p:nvPicPr>
                      <p:cNvPr id="10" name="Object 12">
                        <a:extLst>
                          <a:ext uri="{FF2B5EF4-FFF2-40B4-BE49-F238E27FC236}">
                            <a16:creationId xmlns:a16="http://schemas.microsoft.com/office/drawing/2014/main" id="{72449E65-02CD-4C28-ADF1-F667BEDC07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1728" y="3024164"/>
                        <a:ext cx="352425" cy="46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群組 10">
            <a:extLst>
              <a:ext uri="{FF2B5EF4-FFF2-40B4-BE49-F238E27FC236}">
                <a16:creationId xmlns:a16="http://schemas.microsoft.com/office/drawing/2014/main" id="{4A06FF84-94EE-4986-AC17-8DA41DD1C85C}"/>
              </a:ext>
            </a:extLst>
          </p:cNvPr>
          <p:cNvGrpSpPr/>
          <p:nvPr/>
        </p:nvGrpSpPr>
        <p:grpSpPr>
          <a:xfrm>
            <a:off x="6066035" y="1907537"/>
            <a:ext cx="1134648" cy="3130011"/>
            <a:chOff x="2332137" y="1770729"/>
            <a:chExt cx="1134648" cy="3130011"/>
          </a:xfrm>
        </p:grpSpPr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04029561-B648-499B-86D7-7113DE9CDAE4}"/>
                </a:ext>
              </a:extLst>
            </p:cNvPr>
            <p:cNvSpPr/>
            <p:nvPr/>
          </p:nvSpPr>
          <p:spPr>
            <a:xfrm>
              <a:off x="2504565" y="2224872"/>
              <a:ext cx="746342" cy="267586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>
                <a:defRPr/>
              </a:pPr>
              <a:endParaRPr lang="zh-TW" altLang="en-US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  <p:sp>
          <p:nvSpPr>
            <p:cNvPr id="45" name="文字方塊 44">
              <a:extLst>
                <a:ext uri="{FF2B5EF4-FFF2-40B4-BE49-F238E27FC236}">
                  <a16:creationId xmlns:a16="http://schemas.microsoft.com/office/drawing/2014/main" id="{1FE52403-5149-4992-A57D-DB6BB2FB4EFB}"/>
                </a:ext>
              </a:extLst>
            </p:cNvPr>
            <p:cNvSpPr txBox="1"/>
            <p:nvPr/>
          </p:nvSpPr>
          <p:spPr>
            <a:xfrm>
              <a:off x="2332137" y="1770729"/>
              <a:ext cx="11346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>
                <a:defRPr/>
              </a:pPr>
              <a:r>
                <a:rPr lang="en-US" altLang="zh-TW" sz="24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rPr>
                <a:t>Layer 1</a:t>
              </a:r>
              <a:endParaRPr lang="zh-TW" altLang="en-US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  <p:sp>
          <p:nvSpPr>
            <p:cNvPr id="46" name="橢圓 45">
              <a:extLst>
                <a:ext uri="{FF2B5EF4-FFF2-40B4-BE49-F238E27FC236}">
                  <a16:creationId xmlns:a16="http://schemas.microsoft.com/office/drawing/2014/main" id="{3B0B9FE8-1B6E-4E64-BB01-5BDDE34442AC}"/>
                </a:ext>
              </a:extLst>
            </p:cNvPr>
            <p:cNvSpPr/>
            <p:nvPr/>
          </p:nvSpPr>
          <p:spPr>
            <a:xfrm>
              <a:off x="2601675" y="2235874"/>
              <a:ext cx="574158" cy="57415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>
                <a:defRPr/>
              </a:pPr>
              <a:endParaRPr lang="zh-TW" altLang="en-US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  <p:sp>
          <p:nvSpPr>
            <p:cNvPr id="47" name="橢圓 46">
              <a:extLst>
                <a:ext uri="{FF2B5EF4-FFF2-40B4-BE49-F238E27FC236}">
                  <a16:creationId xmlns:a16="http://schemas.microsoft.com/office/drawing/2014/main" id="{84559256-FD00-45AC-9720-D68BCE9707DE}"/>
                </a:ext>
              </a:extLst>
            </p:cNvPr>
            <p:cNvSpPr/>
            <p:nvPr/>
          </p:nvSpPr>
          <p:spPr>
            <a:xfrm>
              <a:off x="2604017" y="3014444"/>
              <a:ext cx="574158" cy="57415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>
                <a:defRPr/>
              </a:pPr>
              <a:endParaRPr lang="zh-TW" altLang="en-US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  <p:sp>
          <p:nvSpPr>
            <p:cNvPr id="48" name="橢圓 47">
              <a:extLst>
                <a:ext uri="{FF2B5EF4-FFF2-40B4-BE49-F238E27FC236}">
                  <a16:creationId xmlns:a16="http://schemas.microsoft.com/office/drawing/2014/main" id="{F0A40768-3561-45D4-9ED1-FF4BE9DAC49F}"/>
                </a:ext>
              </a:extLst>
            </p:cNvPr>
            <p:cNvSpPr/>
            <p:nvPr/>
          </p:nvSpPr>
          <p:spPr>
            <a:xfrm>
              <a:off x="2592384" y="4242456"/>
              <a:ext cx="574158" cy="57415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>
                <a:defRPr/>
              </a:pPr>
              <a:endParaRPr lang="zh-TW" altLang="en-US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  <p:sp>
          <p:nvSpPr>
            <p:cNvPr id="49" name="文字方塊 48">
              <a:extLst>
                <a:ext uri="{FF2B5EF4-FFF2-40B4-BE49-F238E27FC236}">
                  <a16:creationId xmlns:a16="http://schemas.microsoft.com/office/drawing/2014/main" id="{0E5FB3BC-5C8A-4404-ABCB-1481C04CC046}"/>
                </a:ext>
              </a:extLst>
            </p:cNvPr>
            <p:cNvSpPr txBox="1"/>
            <p:nvPr/>
          </p:nvSpPr>
          <p:spPr>
            <a:xfrm rot="5400000">
              <a:off x="2589637" y="3664749"/>
              <a:ext cx="7692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>
                <a:defRPr/>
              </a:pPr>
              <a:r>
                <a:rPr lang="en-US" altLang="zh-TW" sz="28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rPr>
                <a:t>……</a:t>
              </a:r>
              <a:endParaRPr lang="zh-TW" altLang="en-US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id="{08DB5526-04E2-40CF-82F8-94C2694A03D6}"/>
              </a:ext>
            </a:extLst>
          </p:cNvPr>
          <p:cNvSpPr/>
          <p:nvPr/>
        </p:nvSpPr>
        <p:spPr>
          <a:xfrm>
            <a:off x="4567439" y="4504770"/>
            <a:ext cx="342900" cy="3429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zh-TW" altLang="en-US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39EC2099-5746-49B4-890F-2AAF8CED1D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64323" y="4408516"/>
          <a:ext cx="40798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7" imgW="190440" imgH="228600" progId="Equation.3">
                  <p:embed/>
                </p:oleObj>
              </mc:Choice>
              <mc:Fallback>
                <p:oleObj name="方程式" r:id="rId7" imgW="190440" imgH="228600" progId="Equation.3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39EC2099-5746-49B4-890F-2AAF8CED1D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4323" y="4408516"/>
                        <a:ext cx="407988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6D2DAD4B-368D-4AB4-969A-DFFA14E6BDFE}"/>
              </a:ext>
            </a:extLst>
          </p:cNvPr>
          <p:cNvSpPr txBox="1"/>
          <p:nvPr/>
        </p:nvSpPr>
        <p:spPr>
          <a:xfrm rot="5400000">
            <a:off x="4443372" y="3789712"/>
            <a:ext cx="76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……</a:t>
            </a:r>
            <a:endParaRPr lang="zh-TW" altLang="en-US" sz="28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25601D3B-0E44-4BB9-A522-8A44E5F69367}"/>
              </a:ext>
            </a:extLst>
          </p:cNvPr>
          <p:cNvGrpSpPr/>
          <p:nvPr/>
        </p:nvGrpSpPr>
        <p:grpSpPr>
          <a:xfrm>
            <a:off x="8133911" y="1929294"/>
            <a:ext cx="1134648" cy="3113664"/>
            <a:chOff x="3657035" y="1770729"/>
            <a:chExt cx="1134648" cy="3113664"/>
          </a:xfrm>
        </p:grpSpPr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20E6AF72-AB49-4FD6-BE45-29116E0DFB86}"/>
                </a:ext>
              </a:extLst>
            </p:cNvPr>
            <p:cNvSpPr/>
            <p:nvPr/>
          </p:nvSpPr>
          <p:spPr>
            <a:xfrm>
              <a:off x="3830151" y="2208525"/>
              <a:ext cx="746342" cy="267586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>
                <a:defRPr/>
              </a:pPr>
              <a:endParaRPr lang="zh-TW" altLang="en-US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  <p:sp>
          <p:nvSpPr>
            <p:cNvPr id="39" name="文字方塊 38">
              <a:extLst>
                <a:ext uri="{FF2B5EF4-FFF2-40B4-BE49-F238E27FC236}">
                  <a16:creationId xmlns:a16="http://schemas.microsoft.com/office/drawing/2014/main" id="{40D302A6-C91B-4DA1-A266-B2BEF897CD70}"/>
                </a:ext>
              </a:extLst>
            </p:cNvPr>
            <p:cNvSpPr txBox="1"/>
            <p:nvPr/>
          </p:nvSpPr>
          <p:spPr>
            <a:xfrm>
              <a:off x="3657035" y="1770729"/>
              <a:ext cx="11346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>
                <a:defRPr/>
              </a:pPr>
              <a:r>
                <a:rPr lang="en-US" altLang="zh-TW" sz="24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rPr>
                <a:t>Layer 2</a:t>
              </a:r>
              <a:endParaRPr lang="zh-TW" altLang="en-US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  <p:sp>
          <p:nvSpPr>
            <p:cNvPr id="40" name="橢圓 39">
              <a:extLst>
                <a:ext uri="{FF2B5EF4-FFF2-40B4-BE49-F238E27FC236}">
                  <a16:creationId xmlns:a16="http://schemas.microsoft.com/office/drawing/2014/main" id="{A008353A-0E00-40B8-806B-2D42BA89D403}"/>
                </a:ext>
              </a:extLst>
            </p:cNvPr>
            <p:cNvSpPr/>
            <p:nvPr/>
          </p:nvSpPr>
          <p:spPr>
            <a:xfrm>
              <a:off x="3917237" y="2235874"/>
              <a:ext cx="574158" cy="57415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>
                <a:defRPr/>
              </a:pPr>
              <a:endParaRPr lang="zh-TW" altLang="en-US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  <p:sp>
          <p:nvSpPr>
            <p:cNvPr id="41" name="橢圓 40">
              <a:extLst>
                <a:ext uri="{FF2B5EF4-FFF2-40B4-BE49-F238E27FC236}">
                  <a16:creationId xmlns:a16="http://schemas.microsoft.com/office/drawing/2014/main" id="{35A31DAF-DA96-454E-8F2A-4B5DB82EB9FD}"/>
                </a:ext>
              </a:extLst>
            </p:cNvPr>
            <p:cNvSpPr/>
            <p:nvPr/>
          </p:nvSpPr>
          <p:spPr>
            <a:xfrm>
              <a:off x="3919579" y="3014444"/>
              <a:ext cx="574158" cy="57415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>
                <a:defRPr/>
              </a:pPr>
              <a:endParaRPr lang="zh-TW" altLang="en-US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  <p:sp>
          <p:nvSpPr>
            <p:cNvPr id="42" name="橢圓 41">
              <a:extLst>
                <a:ext uri="{FF2B5EF4-FFF2-40B4-BE49-F238E27FC236}">
                  <a16:creationId xmlns:a16="http://schemas.microsoft.com/office/drawing/2014/main" id="{C7C3E938-4F6C-40CA-A23F-91BAD384BB4D}"/>
                </a:ext>
              </a:extLst>
            </p:cNvPr>
            <p:cNvSpPr/>
            <p:nvPr/>
          </p:nvSpPr>
          <p:spPr>
            <a:xfrm>
              <a:off x="3907946" y="4242456"/>
              <a:ext cx="574158" cy="57415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>
                <a:defRPr/>
              </a:pPr>
              <a:endParaRPr lang="zh-TW" altLang="en-US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  <p:sp>
          <p:nvSpPr>
            <p:cNvPr id="43" name="文字方塊 42">
              <a:extLst>
                <a:ext uri="{FF2B5EF4-FFF2-40B4-BE49-F238E27FC236}">
                  <a16:creationId xmlns:a16="http://schemas.microsoft.com/office/drawing/2014/main" id="{71D811A2-0867-4D9E-86A2-474AC3311CFE}"/>
                </a:ext>
              </a:extLst>
            </p:cNvPr>
            <p:cNvSpPr txBox="1"/>
            <p:nvPr/>
          </p:nvSpPr>
          <p:spPr>
            <a:xfrm rot="5400000">
              <a:off x="3905199" y="3664749"/>
              <a:ext cx="7692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>
                <a:defRPr/>
              </a:pPr>
              <a:r>
                <a:rPr lang="en-US" altLang="zh-TW" sz="28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rPr>
                <a:t>……</a:t>
              </a:r>
              <a:endParaRPr lang="zh-TW" altLang="en-US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</p:grp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9D857BD3-3B5C-4A9F-9AC2-BC5E77F240B5}"/>
              </a:ext>
            </a:extLst>
          </p:cNvPr>
          <p:cNvSpPr txBox="1"/>
          <p:nvPr/>
        </p:nvSpPr>
        <p:spPr>
          <a:xfrm>
            <a:off x="9077000" y="2350427"/>
            <a:ext cx="76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……</a:t>
            </a:r>
            <a:endParaRPr lang="zh-TW" altLang="en-US" sz="28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DAD61829-14D0-4C9E-A18C-AA9EB1440034}"/>
              </a:ext>
            </a:extLst>
          </p:cNvPr>
          <p:cNvSpPr txBox="1"/>
          <p:nvPr/>
        </p:nvSpPr>
        <p:spPr>
          <a:xfrm>
            <a:off x="9083949" y="3111414"/>
            <a:ext cx="76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……</a:t>
            </a:r>
            <a:endParaRPr lang="zh-TW" altLang="en-US" sz="28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A8E9579B-821C-4EA1-9771-E7F44B2B5D88}"/>
              </a:ext>
            </a:extLst>
          </p:cNvPr>
          <p:cNvSpPr txBox="1"/>
          <p:nvPr/>
        </p:nvSpPr>
        <p:spPr>
          <a:xfrm>
            <a:off x="9112965" y="4326749"/>
            <a:ext cx="76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……</a:t>
            </a:r>
            <a:endParaRPr lang="zh-TW" altLang="en-US" sz="28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9478C500-0AE3-4F27-BDC6-F487F1DC204B}"/>
              </a:ext>
            </a:extLst>
          </p:cNvPr>
          <p:cNvGrpSpPr/>
          <p:nvPr/>
        </p:nvGrpSpPr>
        <p:grpSpPr>
          <a:xfrm>
            <a:off x="6900441" y="2659760"/>
            <a:ext cx="1537213" cy="2028340"/>
            <a:chOff x="3601750" y="2566495"/>
            <a:chExt cx="1537213" cy="2028340"/>
          </a:xfrm>
        </p:grpSpPr>
        <p:cxnSp>
          <p:nvCxnSpPr>
            <p:cNvPr id="29" name="直線單箭頭接點 28">
              <a:extLst>
                <a:ext uri="{FF2B5EF4-FFF2-40B4-BE49-F238E27FC236}">
                  <a16:creationId xmlns:a16="http://schemas.microsoft.com/office/drawing/2014/main" id="{CE5DD140-81F9-4130-A95F-A9698B25D04C}"/>
                </a:ext>
              </a:extLst>
            </p:cNvPr>
            <p:cNvCxnSpPr>
              <a:stCxn id="46" idx="6"/>
              <a:endCxn id="40" idx="2"/>
            </p:cNvCxnSpPr>
            <p:nvPr/>
          </p:nvCxnSpPr>
          <p:spPr>
            <a:xfrm>
              <a:off x="3611041" y="2566495"/>
              <a:ext cx="1484382" cy="2175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單箭頭接點 29">
              <a:extLst>
                <a:ext uri="{FF2B5EF4-FFF2-40B4-BE49-F238E27FC236}">
                  <a16:creationId xmlns:a16="http://schemas.microsoft.com/office/drawing/2014/main" id="{B17C7E8A-7E55-43BE-A0E7-54BF7539B76F}"/>
                </a:ext>
              </a:extLst>
            </p:cNvPr>
            <p:cNvCxnSpPr>
              <a:cxnSpLocks/>
              <a:endCxn id="41" idx="2"/>
            </p:cNvCxnSpPr>
            <p:nvPr/>
          </p:nvCxnSpPr>
          <p:spPr>
            <a:xfrm>
              <a:off x="3635412" y="3345065"/>
              <a:ext cx="1462353" cy="2175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單箭頭接點 30">
              <a:extLst>
                <a:ext uri="{FF2B5EF4-FFF2-40B4-BE49-F238E27FC236}">
                  <a16:creationId xmlns:a16="http://schemas.microsoft.com/office/drawing/2014/main" id="{F9C3A128-ABFC-4ED4-BF96-5C7F91055F5B}"/>
                </a:ext>
              </a:extLst>
            </p:cNvPr>
            <p:cNvCxnSpPr>
              <a:cxnSpLocks/>
            </p:cNvCxnSpPr>
            <p:nvPr/>
          </p:nvCxnSpPr>
          <p:spPr>
            <a:xfrm>
              <a:off x="3766038" y="4551293"/>
              <a:ext cx="137292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單箭頭接點 31">
              <a:extLst>
                <a:ext uri="{FF2B5EF4-FFF2-40B4-BE49-F238E27FC236}">
                  <a16:creationId xmlns:a16="http://schemas.microsoft.com/office/drawing/2014/main" id="{236C160B-DD23-4743-A138-5D7264494252}"/>
                </a:ext>
              </a:extLst>
            </p:cNvPr>
            <p:cNvCxnSpPr>
              <a:stCxn id="47" idx="6"/>
              <a:endCxn id="40" idx="2"/>
            </p:cNvCxnSpPr>
            <p:nvPr/>
          </p:nvCxnSpPr>
          <p:spPr>
            <a:xfrm flipV="1">
              <a:off x="3613383" y="2588253"/>
              <a:ext cx="1482040" cy="75681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單箭頭接點 32">
              <a:extLst>
                <a:ext uri="{FF2B5EF4-FFF2-40B4-BE49-F238E27FC236}">
                  <a16:creationId xmlns:a16="http://schemas.microsoft.com/office/drawing/2014/main" id="{D2D39EE6-ADD7-4618-95D6-E061D7E4DE78}"/>
                </a:ext>
              </a:extLst>
            </p:cNvPr>
            <p:cNvCxnSpPr>
              <a:stCxn id="46" idx="6"/>
              <a:endCxn id="41" idx="2"/>
            </p:cNvCxnSpPr>
            <p:nvPr/>
          </p:nvCxnSpPr>
          <p:spPr>
            <a:xfrm>
              <a:off x="3611041" y="2566495"/>
              <a:ext cx="1486724" cy="80032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單箭頭接點 33">
              <a:extLst>
                <a:ext uri="{FF2B5EF4-FFF2-40B4-BE49-F238E27FC236}">
                  <a16:creationId xmlns:a16="http://schemas.microsoft.com/office/drawing/2014/main" id="{7C872F94-C64E-4F75-888E-8A933F4F69C0}"/>
                </a:ext>
              </a:extLst>
            </p:cNvPr>
            <p:cNvCxnSpPr>
              <a:stCxn id="46" idx="6"/>
              <a:endCxn id="42" idx="2"/>
            </p:cNvCxnSpPr>
            <p:nvPr/>
          </p:nvCxnSpPr>
          <p:spPr>
            <a:xfrm>
              <a:off x="3611041" y="2566495"/>
              <a:ext cx="1475091" cy="202834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單箭頭接點 34">
              <a:extLst>
                <a:ext uri="{FF2B5EF4-FFF2-40B4-BE49-F238E27FC236}">
                  <a16:creationId xmlns:a16="http://schemas.microsoft.com/office/drawing/2014/main" id="{6E48107D-5A69-44CB-A382-9038842584ED}"/>
                </a:ext>
              </a:extLst>
            </p:cNvPr>
            <p:cNvCxnSpPr>
              <a:stCxn id="47" idx="6"/>
              <a:endCxn id="42" idx="2"/>
            </p:cNvCxnSpPr>
            <p:nvPr/>
          </p:nvCxnSpPr>
          <p:spPr>
            <a:xfrm>
              <a:off x="3613383" y="3345065"/>
              <a:ext cx="1472749" cy="124977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單箭頭接點 35">
              <a:extLst>
                <a:ext uri="{FF2B5EF4-FFF2-40B4-BE49-F238E27FC236}">
                  <a16:creationId xmlns:a16="http://schemas.microsoft.com/office/drawing/2014/main" id="{065DB2AD-208D-4435-8A9E-0D52C7276B28}"/>
                </a:ext>
              </a:extLst>
            </p:cNvPr>
            <p:cNvCxnSpPr>
              <a:stCxn id="48" idx="6"/>
              <a:endCxn id="40" idx="2"/>
            </p:cNvCxnSpPr>
            <p:nvPr/>
          </p:nvCxnSpPr>
          <p:spPr>
            <a:xfrm flipV="1">
              <a:off x="3601750" y="2588253"/>
              <a:ext cx="1493673" cy="198482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單箭頭接點 36">
              <a:extLst>
                <a:ext uri="{FF2B5EF4-FFF2-40B4-BE49-F238E27FC236}">
                  <a16:creationId xmlns:a16="http://schemas.microsoft.com/office/drawing/2014/main" id="{987F3B5C-5D6A-41F7-AB26-03D90EE69E26}"/>
                </a:ext>
              </a:extLst>
            </p:cNvPr>
            <p:cNvCxnSpPr>
              <a:stCxn id="48" idx="6"/>
              <a:endCxn id="41" idx="2"/>
            </p:cNvCxnSpPr>
            <p:nvPr/>
          </p:nvCxnSpPr>
          <p:spPr>
            <a:xfrm flipV="1">
              <a:off x="3601750" y="3366823"/>
              <a:ext cx="1496015" cy="120625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A2F195DC-737F-45E7-9015-D3C381AD37DC}"/>
              </a:ext>
            </a:extLst>
          </p:cNvPr>
          <p:cNvCxnSpPr>
            <a:cxnSpLocks/>
            <a:endCxn id="46" idx="2"/>
          </p:cNvCxnSpPr>
          <p:nvPr/>
        </p:nvCxnSpPr>
        <p:spPr>
          <a:xfrm flipV="1">
            <a:off x="4922519" y="2659760"/>
            <a:ext cx="1413054" cy="2788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4217415A-1DD3-489E-8777-3895A971646B}"/>
              </a:ext>
            </a:extLst>
          </p:cNvPr>
          <p:cNvCxnSpPr>
            <a:stCxn id="8" idx="3"/>
            <a:endCxn id="47" idx="2"/>
          </p:cNvCxnSpPr>
          <p:nvPr/>
        </p:nvCxnSpPr>
        <p:spPr>
          <a:xfrm>
            <a:off x="4906633" y="2708134"/>
            <a:ext cx="1431283" cy="73019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1C28D2DF-C5D6-4273-966C-6B3172270786}"/>
              </a:ext>
            </a:extLst>
          </p:cNvPr>
          <p:cNvCxnSpPr>
            <a:stCxn id="8" idx="3"/>
            <a:endCxn id="48" idx="2"/>
          </p:cNvCxnSpPr>
          <p:nvPr/>
        </p:nvCxnSpPr>
        <p:spPr>
          <a:xfrm>
            <a:off x="4906632" y="2708134"/>
            <a:ext cx="1419650" cy="195820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E7E10138-CDAB-4FA8-8740-02C0D250F3C6}"/>
              </a:ext>
            </a:extLst>
          </p:cNvPr>
          <p:cNvCxnSpPr>
            <a:stCxn id="10" idx="3"/>
            <a:endCxn id="46" idx="2"/>
          </p:cNvCxnSpPr>
          <p:nvPr/>
        </p:nvCxnSpPr>
        <p:spPr>
          <a:xfrm flipV="1">
            <a:off x="4934153" y="2659760"/>
            <a:ext cx="1401421" cy="59538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B958953B-529C-45D5-AE2A-400848C3871A}"/>
              </a:ext>
            </a:extLst>
          </p:cNvPr>
          <p:cNvCxnSpPr>
            <a:stCxn id="7" idx="3"/>
            <a:endCxn id="47" idx="2"/>
          </p:cNvCxnSpPr>
          <p:nvPr/>
        </p:nvCxnSpPr>
        <p:spPr>
          <a:xfrm>
            <a:off x="4900815" y="3278464"/>
            <a:ext cx="1437101" cy="15986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46C019FB-DCE8-4CFB-BE3B-E622043D3254}"/>
              </a:ext>
            </a:extLst>
          </p:cNvPr>
          <p:cNvCxnSpPr>
            <a:stCxn id="7" idx="3"/>
            <a:endCxn id="48" idx="2"/>
          </p:cNvCxnSpPr>
          <p:nvPr/>
        </p:nvCxnSpPr>
        <p:spPr>
          <a:xfrm>
            <a:off x="4900814" y="3278464"/>
            <a:ext cx="1425468" cy="138787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69524ACC-28CE-446A-9E0C-011D559EA421}"/>
              </a:ext>
            </a:extLst>
          </p:cNvPr>
          <p:cNvCxnSpPr>
            <a:stCxn id="13" idx="3"/>
            <a:endCxn id="46" idx="2"/>
          </p:cNvCxnSpPr>
          <p:nvPr/>
        </p:nvCxnSpPr>
        <p:spPr>
          <a:xfrm flipV="1">
            <a:off x="4972311" y="2659761"/>
            <a:ext cx="1363262" cy="199323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EA9403AD-D73C-4D82-BE66-B0BFAAFB6329}"/>
              </a:ext>
            </a:extLst>
          </p:cNvPr>
          <p:cNvCxnSpPr>
            <a:stCxn id="13" idx="3"/>
            <a:endCxn id="47" idx="2"/>
          </p:cNvCxnSpPr>
          <p:nvPr/>
        </p:nvCxnSpPr>
        <p:spPr>
          <a:xfrm flipV="1">
            <a:off x="4972311" y="3438331"/>
            <a:ext cx="1365604" cy="121466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3A9D2127-3651-4855-9FF7-E05E3AA55731}"/>
              </a:ext>
            </a:extLst>
          </p:cNvPr>
          <p:cNvCxnSpPr>
            <a:stCxn id="13" idx="3"/>
            <a:endCxn id="48" idx="2"/>
          </p:cNvCxnSpPr>
          <p:nvPr/>
        </p:nvCxnSpPr>
        <p:spPr>
          <a:xfrm>
            <a:off x="4972312" y="4652992"/>
            <a:ext cx="1353971" cy="1335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4" descr="http://all4desktop.com/data_images/original/4244361-bird.jpg">
            <a:extLst>
              <a:ext uri="{FF2B5EF4-FFF2-40B4-BE49-F238E27FC236}">
                <a16:creationId xmlns:a16="http://schemas.microsoft.com/office/drawing/2014/main" id="{DE536A74-069E-48CD-8351-FA1D33924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497" y="2770369"/>
            <a:ext cx="2485663" cy="179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圖片 60">
            <a:extLst>
              <a:ext uri="{FF2B5EF4-FFF2-40B4-BE49-F238E27FC236}">
                <a16:creationId xmlns:a16="http://schemas.microsoft.com/office/drawing/2014/main" id="{92BB452D-961B-461A-A497-E75EDBAAF85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00775" y="2019121"/>
            <a:ext cx="697027" cy="719513"/>
          </a:xfrm>
          <a:prstGeom prst="rect">
            <a:avLst/>
          </a:prstGeom>
        </p:spPr>
      </p:pic>
      <p:pic>
        <p:nvPicPr>
          <p:cNvPr id="65" name="圖片 64">
            <a:extLst>
              <a:ext uri="{FF2B5EF4-FFF2-40B4-BE49-F238E27FC236}">
                <a16:creationId xmlns:a16="http://schemas.microsoft.com/office/drawing/2014/main" id="{F88D6BA6-BA9E-4380-9E45-66028D4642B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23804" y="3042641"/>
            <a:ext cx="667597" cy="667597"/>
          </a:xfrm>
          <a:prstGeom prst="rect">
            <a:avLst/>
          </a:prstGeom>
        </p:spPr>
      </p:pic>
      <p:sp>
        <p:nvSpPr>
          <p:cNvPr id="68" name="文字方塊 67">
            <a:extLst>
              <a:ext uri="{FF2B5EF4-FFF2-40B4-BE49-F238E27FC236}">
                <a16:creationId xmlns:a16="http://schemas.microsoft.com/office/drawing/2014/main" id="{17490185-9AF3-4CFA-8E2F-30D7E1D903B4}"/>
              </a:ext>
            </a:extLst>
          </p:cNvPr>
          <p:cNvSpPr txBox="1"/>
          <p:nvPr/>
        </p:nvSpPr>
        <p:spPr>
          <a:xfrm>
            <a:off x="9210954" y="4112809"/>
            <a:ext cx="769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altLang="zh-TW" sz="2400" dirty="0">
                <a:solidFill>
                  <a:srgbClr val="0000FF"/>
                </a:solidFill>
                <a:latin typeface="Calibri" panose="020F0502020204030204"/>
                <a:ea typeface="新細明體" panose="02020500000000000000" pitchFamily="18" charset="-120"/>
              </a:rPr>
              <a:t>Bird?</a:t>
            </a:r>
            <a:endParaRPr lang="zh-TW" altLang="en-US" sz="2400" dirty="0">
              <a:solidFill>
                <a:srgbClr val="0000FF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pic>
        <p:nvPicPr>
          <p:cNvPr id="71" name="圖片 70">
            <a:extLst>
              <a:ext uri="{FF2B5EF4-FFF2-40B4-BE49-F238E27FC236}">
                <a16:creationId xmlns:a16="http://schemas.microsoft.com/office/drawing/2014/main" id="{4463412E-C8CD-4052-98E8-A5251116D7F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30140" y="4161652"/>
            <a:ext cx="661261" cy="661261"/>
          </a:xfrm>
          <a:prstGeom prst="rect">
            <a:avLst/>
          </a:prstGeom>
        </p:spPr>
      </p:pic>
      <p:sp>
        <p:nvSpPr>
          <p:cNvPr id="51" name="文字方塊 50">
            <a:extLst>
              <a:ext uri="{FF2B5EF4-FFF2-40B4-BE49-F238E27FC236}">
                <a16:creationId xmlns:a16="http://schemas.microsoft.com/office/drawing/2014/main" id="{963BE9F5-62F9-DBDF-E927-35D91B38477E}"/>
              </a:ext>
            </a:extLst>
          </p:cNvPr>
          <p:cNvSpPr txBox="1"/>
          <p:nvPr/>
        </p:nvSpPr>
        <p:spPr>
          <a:xfrm>
            <a:off x="5970910" y="5049223"/>
            <a:ext cx="1324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basic</a:t>
            </a:r>
          </a:p>
          <a:p>
            <a:pPr algn="ctr" defTabSz="457200"/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detector</a:t>
            </a:r>
            <a:endParaRPr lang="zh-TW" altLang="en-US" sz="24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9764AFA1-C16B-5116-B2A7-E70A98819222}"/>
              </a:ext>
            </a:extLst>
          </p:cNvPr>
          <p:cNvSpPr txBox="1"/>
          <p:nvPr/>
        </p:nvSpPr>
        <p:spPr>
          <a:xfrm>
            <a:off x="7980695" y="5066272"/>
            <a:ext cx="1399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advanced</a:t>
            </a:r>
          </a:p>
          <a:p>
            <a:pPr algn="ctr" defTabSz="457200"/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detector</a:t>
            </a:r>
            <a:endParaRPr lang="zh-TW" altLang="en-US" sz="24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1768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51" grpId="0"/>
      <p:bldP spid="5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495506B-CB06-49FF-A642-857ABD508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Observation 1 </a:t>
            </a:r>
            <a:endParaRPr lang="zh-TW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D44F3FE-30EE-4EF2-89E2-30C06A6D5EF3}"/>
              </a:ext>
            </a:extLst>
          </p:cNvPr>
          <p:cNvSpPr/>
          <p:nvPr/>
        </p:nvSpPr>
        <p:spPr>
          <a:xfrm>
            <a:off x="4489527" y="2389320"/>
            <a:ext cx="498951" cy="26250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zh-TW" altLang="en-US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BA82C188-CFEE-4A3B-9AF5-4FEF6DCB946B}"/>
              </a:ext>
            </a:extLst>
          </p:cNvPr>
          <p:cNvSpPr txBox="1"/>
          <p:nvPr/>
        </p:nvSpPr>
        <p:spPr>
          <a:xfrm>
            <a:off x="4162040" y="1907537"/>
            <a:ext cx="1134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Input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D3D1136-2825-43E4-9FD5-301251EA73B2}"/>
              </a:ext>
            </a:extLst>
          </p:cNvPr>
          <p:cNvSpPr/>
          <p:nvPr/>
        </p:nvSpPr>
        <p:spPr>
          <a:xfrm>
            <a:off x="4557914" y="3107013"/>
            <a:ext cx="342900" cy="3429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zh-TW" altLang="en-US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049E461-5C97-4886-A334-86D857A5769D}"/>
              </a:ext>
            </a:extLst>
          </p:cNvPr>
          <p:cNvSpPr/>
          <p:nvPr/>
        </p:nvSpPr>
        <p:spPr>
          <a:xfrm>
            <a:off x="4563732" y="2536684"/>
            <a:ext cx="342900" cy="3429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zh-TW" altLang="en-US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graphicFrame>
        <p:nvGraphicFramePr>
          <p:cNvPr id="9" name="Object 12">
            <a:extLst>
              <a:ext uri="{FF2B5EF4-FFF2-40B4-BE49-F238E27FC236}">
                <a16:creationId xmlns:a16="http://schemas.microsoft.com/office/drawing/2014/main" id="{49A63909-47F1-4E94-890A-983534614E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6431" y="2441434"/>
          <a:ext cx="325438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3" imgW="152280" imgH="215640" progId="Equation.3">
                  <p:embed/>
                </p:oleObj>
              </mc:Choice>
              <mc:Fallback>
                <p:oleObj name="方程式" r:id="rId3" imgW="152280" imgH="215640" progId="Equation.3">
                  <p:embed/>
                  <p:pic>
                    <p:nvPicPr>
                      <p:cNvPr id="9" name="Object 12">
                        <a:extLst>
                          <a:ext uri="{FF2B5EF4-FFF2-40B4-BE49-F238E27FC236}">
                            <a16:creationId xmlns:a16="http://schemas.microsoft.com/office/drawing/2014/main" id="{49A63909-47F1-4E94-890A-983534614E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6431" y="2441434"/>
                        <a:ext cx="325438" cy="461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2">
            <a:extLst>
              <a:ext uri="{FF2B5EF4-FFF2-40B4-BE49-F238E27FC236}">
                <a16:creationId xmlns:a16="http://schemas.microsoft.com/office/drawing/2014/main" id="{72449E65-02CD-4C28-ADF1-F667BEDC07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81728" y="3024164"/>
          <a:ext cx="35242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5" imgW="164880" imgH="215640" progId="Equation.3">
                  <p:embed/>
                </p:oleObj>
              </mc:Choice>
              <mc:Fallback>
                <p:oleObj name="方程式" r:id="rId5" imgW="164880" imgH="215640" progId="Equation.3">
                  <p:embed/>
                  <p:pic>
                    <p:nvPicPr>
                      <p:cNvPr id="10" name="Object 12">
                        <a:extLst>
                          <a:ext uri="{FF2B5EF4-FFF2-40B4-BE49-F238E27FC236}">
                            <a16:creationId xmlns:a16="http://schemas.microsoft.com/office/drawing/2014/main" id="{72449E65-02CD-4C28-ADF1-F667BEDC07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1728" y="3024164"/>
                        <a:ext cx="352425" cy="46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群組 10">
            <a:extLst>
              <a:ext uri="{FF2B5EF4-FFF2-40B4-BE49-F238E27FC236}">
                <a16:creationId xmlns:a16="http://schemas.microsoft.com/office/drawing/2014/main" id="{4A06FF84-94EE-4986-AC17-8DA41DD1C85C}"/>
              </a:ext>
            </a:extLst>
          </p:cNvPr>
          <p:cNvGrpSpPr/>
          <p:nvPr/>
        </p:nvGrpSpPr>
        <p:grpSpPr>
          <a:xfrm>
            <a:off x="6066035" y="1907537"/>
            <a:ext cx="1134648" cy="3130011"/>
            <a:chOff x="2332137" y="1770729"/>
            <a:chExt cx="1134648" cy="3130011"/>
          </a:xfrm>
        </p:grpSpPr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04029561-B648-499B-86D7-7113DE9CDAE4}"/>
                </a:ext>
              </a:extLst>
            </p:cNvPr>
            <p:cNvSpPr/>
            <p:nvPr/>
          </p:nvSpPr>
          <p:spPr>
            <a:xfrm>
              <a:off x="2504565" y="2224872"/>
              <a:ext cx="746342" cy="267586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>
                <a:defRPr/>
              </a:pPr>
              <a:endParaRPr lang="zh-TW" altLang="en-US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  <p:sp>
          <p:nvSpPr>
            <p:cNvPr id="45" name="文字方塊 44">
              <a:extLst>
                <a:ext uri="{FF2B5EF4-FFF2-40B4-BE49-F238E27FC236}">
                  <a16:creationId xmlns:a16="http://schemas.microsoft.com/office/drawing/2014/main" id="{1FE52403-5149-4992-A57D-DB6BB2FB4EFB}"/>
                </a:ext>
              </a:extLst>
            </p:cNvPr>
            <p:cNvSpPr txBox="1"/>
            <p:nvPr/>
          </p:nvSpPr>
          <p:spPr>
            <a:xfrm>
              <a:off x="2332137" y="1770729"/>
              <a:ext cx="11346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>
                <a:defRPr/>
              </a:pPr>
              <a:r>
                <a:rPr lang="en-US" altLang="zh-TW" sz="24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rPr>
                <a:t>Layer 1</a:t>
              </a:r>
              <a:endParaRPr lang="zh-TW" altLang="en-US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  <p:sp>
          <p:nvSpPr>
            <p:cNvPr id="46" name="橢圓 45">
              <a:extLst>
                <a:ext uri="{FF2B5EF4-FFF2-40B4-BE49-F238E27FC236}">
                  <a16:creationId xmlns:a16="http://schemas.microsoft.com/office/drawing/2014/main" id="{3B0B9FE8-1B6E-4E64-BB01-5BDDE34442AC}"/>
                </a:ext>
              </a:extLst>
            </p:cNvPr>
            <p:cNvSpPr/>
            <p:nvPr/>
          </p:nvSpPr>
          <p:spPr>
            <a:xfrm>
              <a:off x="2601675" y="2235874"/>
              <a:ext cx="574158" cy="57415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>
                <a:defRPr/>
              </a:pPr>
              <a:endParaRPr lang="zh-TW" altLang="en-US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  <p:sp>
          <p:nvSpPr>
            <p:cNvPr id="47" name="橢圓 46">
              <a:extLst>
                <a:ext uri="{FF2B5EF4-FFF2-40B4-BE49-F238E27FC236}">
                  <a16:creationId xmlns:a16="http://schemas.microsoft.com/office/drawing/2014/main" id="{84559256-FD00-45AC-9720-D68BCE9707DE}"/>
                </a:ext>
              </a:extLst>
            </p:cNvPr>
            <p:cNvSpPr/>
            <p:nvPr/>
          </p:nvSpPr>
          <p:spPr>
            <a:xfrm>
              <a:off x="2604017" y="3014444"/>
              <a:ext cx="574158" cy="57415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>
                <a:defRPr/>
              </a:pPr>
              <a:endParaRPr lang="zh-TW" altLang="en-US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  <p:sp>
          <p:nvSpPr>
            <p:cNvPr id="48" name="橢圓 47">
              <a:extLst>
                <a:ext uri="{FF2B5EF4-FFF2-40B4-BE49-F238E27FC236}">
                  <a16:creationId xmlns:a16="http://schemas.microsoft.com/office/drawing/2014/main" id="{F0A40768-3561-45D4-9ED1-FF4BE9DAC49F}"/>
                </a:ext>
              </a:extLst>
            </p:cNvPr>
            <p:cNvSpPr/>
            <p:nvPr/>
          </p:nvSpPr>
          <p:spPr>
            <a:xfrm>
              <a:off x="2592384" y="4242456"/>
              <a:ext cx="574158" cy="57415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>
                <a:defRPr/>
              </a:pPr>
              <a:endParaRPr lang="zh-TW" altLang="en-US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  <p:sp>
          <p:nvSpPr>
            <p:cNvPr id="49" name="文字方塊 48">
              <a:extLst>
                <a:ext uri="{FF2B5EF4-FFF2-40B4-BE49-F238E27FC236}">
                  <a16:creationId xmlns:a16="http://schemas.microsoft.com/office/drawing/2014/main" id="{0E5FB3BC-5C8A-4404-ABCB-1481C04CC046}"/>
                </a:ext>
              </a:extLst>
            </p:cNvPr>
            <p:cNvSpPr txBox="1"/>
            <p:nvPr/>
          </p:nvSpPr>
          <p:spPr>
            <a:xfrm rot="5400000">
              <a:off x="2589637" y="3664749"/>
              <a:ext cx="7692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>
                <a:defRPr/>
              </a:pPr>
              <a:r>
                <a:rPr lang="en-US" altLang="zh-TW" sz="28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rPr>
                <a:t>……</a:t>
              </a:r>
              <a:endParaRPr lang="zh-TW" altLang="en-US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id="{08DB5526-04E2-40CF-82F8-94C2694A03D6}"/>
              </a:ext>
            </a:extLst>
          </p:cNvPr>
          <p:cNvSpPr/>
          <p:nvPr/>
        </p:nvSpPr>
        <p:spPr>
          <a:xfrm>
            <a:off x="4567439" y="4504770"/>
            <a:ext cx="342900" cy="3429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zh-TW" altLang="en-US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39EC2099-5746-49B4-890F-2AAF8CED1D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64323" y="4408516"/>
          <a:ext cx="40798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7" imgW="190440" imgH="228600" progId="Equation.3">
                  <p:embed/>
                </p:oleObj>
              </mc:Choice>
              <mc:Fallback>
                <p:oleObj name="方程式" r:id="rId7" imgW="190440" imgH="228600" progId="Equation.3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39EC2099-5746-49B4-890F-2AAF8CED1D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4323" y="4408516"/>
                        <a:ext cx="407988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6D2DAD4B-368D-4AB4-969A-DFFA14E6BDFE}"/>
              </a:ext>
            </a:extLst>
          </p:cNvPr>
          <p:cNvSpPr txBox="1"/>
          <p:nvPr/>
        </p:nvSpPr>
        <p:spPr>
          <a:xfrm rot="5400000">
            <a:off x="4443372" y="3789712"/>
            <a:ext cx="76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……</a:t>
            </a:r>
            <a:endParaRPr lang="zh-TW" altLang="en-US" sz="28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25601D3B-0E44-4BB9-A522-8A44E5F69367}"/>
              </a:ext>
            </a:extLst>
          </p:cNvPr>
          <p:cNvGrpSpPr/>
          <p:nvPr/>
        </p:nvGrpSpPr>
        <p:grpSpPr>
          <a:xfrm>
            <a:off x="8133911" y="1929294"/>
            <a:ext cx="1134648" cy="3113664"/>
            <a:chOff x="3657035" y="1770729"/>
            <a:chExt cx="1134648" cy="3113664"/>
          </a:xfrm>
        </p:grpSpPr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20E6AF72-AB49-4FD6-BE45-29116E0DFB86}"/>
                </a:ext>
              </a:extLst>
            </p:cNvPr>
            <p:cNvSpPr/>
            <p:nvPr/>
          </p:nvSpPr>
          <p:spPr>
            <a:xfrm>
              <a:off x="3830151" y="2208525"/>
              <a:ext cx="746342" cy="267586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>
                <a:defRPr/>
              </a:pPr>
              <a:endParaRPr lang="zh-TW" altLang="en-US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  <p:sp>
          <p:nvSpPr>
            <p:cNvPr id="39" name="文字方塊 38">
              <a:extLst>
                <a:ext uri="{FF2B5EF4-FFF2-40B4-BE49-F238E27FC236}">
                  <a16:creationId xmlns:a16="http://schemas.microsoft.com/office/drawing/2014/main" id="{40D302A6-C91B-4DA1-A266-B2BEF897CD70}"/>
                </a:ext>
              </a:extLst>
            </p:cNvPr>
            <p:cNvSpPr txBox="1"/>
            <p:nvPr/>
          </p:nvSpPr>
          <p:spPr>
            <a:xfrm>
              <a:off x="3657035" y="1770729"/>
              <a:ext cx="11346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>
                <a:defRPr/>
              </a:pPr>
              <a:r>
                <a:rPr lang="en-US" altLang="zh-TW" sz="24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rPr>
                <a:t>Layer 2</a:t>
              </a:r>
              <a:endParaRPr lang="zh-TW" altLang="en-US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  <p:sp>
          <p:nvSpPr>
            <p:cNvPr id="40" name="橢圓 39">
              <a:extLst>
                <a:ext uri="{FF2B5EF4-FFF2-40B4-BE49-F238E27FC236}">
                  <a16:creationId xmlns:a16="http://schemas.microsoft.com/office/drawing/2014/main" id="{A008353A-0E00-40B8-806B-2D42BA89D403}"/>
                </a:ext>
              </a:extLst>
            </p:cNvPr>
            <p:cNvSpPr/>
            <p:nvPr/>
          </p:nvSpPr>
          <p:spPr>
            <a:xfrm>
              <a:off x="3917237" y="2235874"/>
              <a:ext cx="574158" cy="57415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>
                <a:defRPr/>
              </a:pPr>
              <a:endParaRPr lang="zh-TW" altLang="en-US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  <p:sp>
          <p:nvSpPr>
            <p:cNvPr id="41" name="橢圓 40">
              <a:extLst>
                <a:ext uri="{FF2B5EF4-FFF2-40B4-BE49-F238E27FC236}">
                  <a16:creationId xmlns:a16="http://schemas.microsoft.com/office/drawing/2014/main" id="{35A31DAF-DA96-454E-8F2A-4B5DB82EB9FD}"/>
                </a:ext>
              </a:extLst>
            </p:cNvPr>
            <p:cNvSpPr/>
            <p:nvPr/>
          </p:nvSpPr>
          <p:spPr>
            <a:xfrm>
              <a:off x="3919579" y="3014444"/>
              <a:ext cx="574158" cy="57415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>
                <a:defRPr/>
              </a:pPr>
              <a:endParaRPr lang="zh-TW" altLang="en-US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  <p:sp>
          <p:nvSpPr>
            <p:cNvPr id="42" name="橢圓 41">
              <a:extLst>
                <a:ext uri="{FF2B5EF4-FFF2-40B4-BE49-F238E27FC236}">
                  <a16:creationId xmlns:a16="http://schemas.microsoft.com/office/drawing/2014/main" id="{C7C3E938-4F6C-40CA-A23F-91BAD384BB4D}"/>
                </a:ext>
              </a:extLst>
            </p:cNvPr>
            <p:cNvSpPr/>
            <p:nvPr/>
          </p:nvSpPr>
          <p:spPr>
            <a:xfrm>
              <a:off x="3907946" y="4242456"/>
              <a:ext cx="574158" cy="57415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>
                <a:defRPr/>
              </a:pPr>
              <a:endParaRPr lang="zh-TW" altLang="en-US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  <p:sp>
          <p:nvSpPr>
            <p:cNvPr id="43" name="文字方塊 42">
              <a:extLst>
                <a:ext uri="{FF2B5EF4-FFF2-40B4-BE49-F238E27FC236}">
                  <a16:creationId xmlns:a16="http://schemas.microsoft.com/office/drawing/2014/main" id="{71D811A2-0867-4D9E-86A2-474AC3311CFE}"/>
                </a:ext>
              </a:extLst>
            </p:cNvPr>
            <p:cNvSpPr txBox="1"/>
            <p:nvPr/>
          </p:nvSpPr>
          <p:spPr>
            <a:xfrm rot="5400000">
              <a:off x="3905199" y="3664749"/>
              <a:ext cx="7692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>
                <a:defRPr/>
              </a:pPr>
              <a:r>
                <a:rPr lang="en-US" altLang="zh-TW" sz="28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rPr>
                <a:t>……</a:t>
              </a:r>
              <a:endParaRPr lang="zh-TW" altLang="en-US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</p:grp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9D857BD3-3B5C-4A9F-9AC2-BC5E77F240B5}"/>
              </a:ext>
            </a:extLst>
          </p:cNvPr>
          <p:cNvSpPr txBox="1"/>
          <p:nvPr/>
        </p:nvSpPr>
        <p:spPr>
          <a:xfrm>
            <a:off x="9077000" y="2350427"/>
            <a:ext cx="76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……</a:t>
            </a:r>
            <a:endParaRPr lang="zh-TW" altLang="en-US" sz="28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DAD61829-14D0-4C9E-A18C-AA9EB1440034}"/>
              </a:ext>
            </a:extLst>
          </p:cNvPr>
          <p:cNvSpPr txBox="1"/>
          <p:nvPr/>
        </p:nvSpPr>
        <p:spPr>
          <a:xfrm>
            <a:off x="9083949" y="3111414"/>
            <a:ext cx="76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……</a:t>
            </a:r>
            <a:endParaRPr lang="zh-TW" altLang="en-US" sz="28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A8E9579B-821C-4EA1-9771-E7F44B2B5D88}"/>
              </a:ext>
            </a:extLst>
          </p:cNvPr>
          <p:cNvSpPr txBox="1"/>
          <p:nvPr/>
        </p:nvSpPr>
        <p:spPr>
          <a:xfrm>
            <a:off x="9112965" y="4326749"/>
            <a:ext cx="76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……</a:t>
            </a:r>
            <a:endParaRPr lang="zh-TW" altLang="en-US" sz="28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9478C500-0AE3-4F27-BDC6-F487F1DC204B}"/>
              </a:ext>
            </a:extLst>
          </p:cNvPr>
          <p:cNvGrpSpPr/>
          <p:nvPr/>
        </p:nvGrpSpPr>
        <p:grpSpPr>
          <a:xfrm>
            <a:off x="6900441" y="2659760"/>
            <a:ext cx="1537213" cy="2028340"/>
            <a:chOff x="3601750" y="2566495"/>
            <a:chExt cx="1537213" cy="2028340"/>
          </a:xfrm>
        </p:grpSpPr>
        <p:cxnSp>
          <p:nvCxnSpPr>
            <p:cNvPr id="29" name="直線單箭頭接點 28">
              <a:extLst>
                <a:ext uri="{FF2B5EF4-FFF2-40B4-BE49-F238E27FC236}">
                  <a16:creationId xmlns:a16="http://schemas.microsoft.com/office/drawing/2014/main" id="{CE5DD140-81F9-4130-A95F-A9698B25D04C}"/>
                </a:ext>
              </a:extLst>
            </p:cNvPr>
            <p:cNvCxnSpPr>
              <a:stCxn id="46" idx="6"/>
              <a:endCxn id="40" idx="2"/>
            </p:cNvCxnSpPr>
            <p:nvPr/>
          </p:nvCxnSpPr>
          <p:spPr>
            <a:xfrm>
              <a:off x="3611041" y="2566495"/>
              <a:ext cx="1484382" cy="2175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單箭頭接點 29">
              <a:extLst>
                <a:ext uri="{FF2B5EF4-FFF2-40B4-BE49-F238E27FC236}">
                  <a16:creationId xmlns:a16="http://schemas.microsoft.com/office/drawing/2014/main" id="{B17C7E8A-7E55-43BE-A0E7-54BF7539B76F}"/>
                </a:ext>
              </a:extLst>
            </p:cNvPr>
            <p:cNvCxnSpPr>
              <a:cxnSpLocks/>
              <a:endCxn id="41" idx="2"/>
            </p:cNvCxnSpPr>
            <p:nvPr/>
          </p:nvCxnSpPr>
          <p:spPr>
            <a:xfrm>
              <a:off x="3635412" y="3345065"/>
              <a:ext cx="1462353" cy="2175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單箭頭接點 30">
              <a:extLst>
                <a:ext uri="{FF2B5EF4-FFF2-40B4-BE49-F238E27FC236}">
                  <a16:creationId xmlns:a16="http://schemas.microsoft.com/office/drawing/2014/main" id="{F9C3A128-ABFC-4ED4-BF96-5C7F91055F5B}"/>
                </a:ext>
              </a:extLst>
            </p:cNvPr>
            <p:cNvCxnSpPr>
              <a:cxnSpLocks/>
            </p:cNvCxnSpPr>
            <p:nvPr/>
          </p:nvCxnSpPr>
          <p:spPr>
            <a:xfrm>
              <a:off x="3766038" y="4551293"/>
              <a:ext cx="137292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單箭頭接點 31">
              <a:extLst>
                <a:ext uri="{FF2B5EF4-FFF2-40B4-BE49-F238E27FC236}">
                  <a16:creationId xmlns:a16="http://schemas.microsoft.com/office/drawing/2014/main" id="{236C160B-DD23-4743-A138-5D7264494252}"/>
                </a:ext>
              </a:extLst>
            </p:cNvPr>
            <p:cNvCxnSpPr>
              <a:stCxn id="47" idx="6"/>
              <a:endCxn id="40" idx="2"/>
            </p:cNvCxnSpPr>
            <p:nvPr/>
          </p:nvCxnSpPr>
          <p:spPr>
            <a:xfrm flipV="1">
              <a:off x="3613383" y="2588253"/>
              <a:ext cx="1482040" cy="75681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單箭頭接點 32">
              <a:extLst>
                <a:ext uri="{FF2B5EF4-FFF2-40B4-BE49-F238E27FC236}">
                  <a16:creationId xmlns:a16="http://schemas.microsoft.com/office/drawing/2014/main" id="{D2D39EE6-ADD7-4618-95D6-E061D7E4DE78}"/>
                </a:ext>
              </a:extLst>
            </p:cNvPr>
            <p:cNvCxnSpPr>
              <a:stCxn id="46" idx="6"/>
              <a:endCxn id="41" idx="2"/>
            </p:cNvCxnSpPr>
            <p:nvPr/>
          </p:nvCxnSpPr>
          <p:spPr>
            <a:xfrm>
              <a:off x="3611041" y="2566495"/>
              <a:ext cx="1486724" cy="80032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單箭頭接點 33">
              <a:extLst>
                <a:ext uri="{FF2B5EF4-FFF2-40B4-BE49-F238E27FC236}">
                  <a16:creationId xmlns:a16="http://schemas.microsoft.com/office/drawing/2014/main" id="{7C872F94-C64E-4F75-888E-8A933F4F69C0}"/>
                </a:ext>
              </a:extLst>
            </p:cNvPr>
            <p:cNvCxnSpPr>
              <a:stCxn id="46" idx="6"/>
              <a:endCxn id="42" idx="2"/>
            </p:cNvCxnSpPr>
            <p:nvPr/>
          </p:nvCxnSpPr>
          <p:spPr>
            <a:xfrm>
              <a:off x="3611041" y="2566495"/>
              <a:ext cx="1475091" cy="202834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單箭頭接點 34">
              <a:extLst>
                <a:ext uri="{FF2B5EF4-FFF2-40B4-BE49-F238E27FC236}">
                  <a16:creationId xmlns:a16="http://schemas.microsoft.com/office/drawing/2014/main" id="{6E48107D-5A69-44CB-A382-9038842584ED}"/>
                </a:ext>
              </a:extLst>
            </p:cNvPr>
            <p:cNvCxnSpPr>
              <a:stCxn id="47" idx="6"/>
              <a:endCxn id="42" idx="2"/>
            </p:cNvCxnSpPr>
            <p:nvPr/>
          </p:nvCxnSpPr>
          <p:spPr>
            <a:xfrm>
              <a:off x="3613383" y="3345065"/>
              <a:ext cx="1472749" cy="124977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單箭頭接點 35">
              <a:extLst>
                <a:ext uri="{FF2B5EF4-FFF2-40B4-BE49-F238E27FC236}">
                  <a16:creationId xmlns:a16="http://schemas.microsoft.com/office/drawing/2014/main" id="{065DB2AD-208D-4435-8A9E-0D52C7276B28}"/>
                </a:ext>
              </a:extLst>
            </p:cNvPr>
            <p:cNvCxnSpPr>
              <a:stCxn id="48" idx="6"/>
              <a:endCxn id="40" idx="2"/>
            </p:cNvCxnSpPr>
            <p:nvPr/>
          </p:nvCxnSpPr>
          <p:spPr>
            <a:xfrm flipV="1">
              <a:off x="3601750" y="2588253"/>
              <a:ext cx="1493673" cy="198482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單箭頭接點 36">
              <a:extLst>
                <a:ext uri="{FF2B5EF4-FFF2-40B4-BE49-F238E27FC236}">
                  <a16:creationId xmlns:a16="http://schemas.microsoft.com/office/drawing/2014/main" id="{987F3B5C-5D6A-41F7-AB26-03D90EE69E26}"/>
                </a:ext>
              </a:extLst>
            </p:cNvPr>
            <p:cNvCxnSpPr>
              <a:stCxn id="48" idx="6"/>
              <a:endCxn id="41" idx="2"/>
            </p:cNvCxnSpPr>
            <p:nvPr/>
          </p:nvCxnSpPr>
          <p:spPr>
            <a:xfrm flipV="1">
              <a:off x="3601750" y="3366823"/>
              <a:ext cx="1496015" cy="120625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A2F195DC-737F-45E7-9015-D3C381AD37DC}"/>
              </a:ext>
            </a:extLst>
          </p:cNvPr>
          <p:cNvCxnSpPr>
            <a:cxnSpLocks/>
            <a:endCxn id="46" idx="2"/>
          </p:cNvCxnSpPr>
          <p:nvPr/>
        </p:nvCxnSpPr>
        <p:spPr>
          <a:xfrm flipV="1">
            <a:off x="4922519" y="2659760"/>
            <a:ext cx="1413054" cy="2788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4217415A-1DD3-489E-8777-3895A971646B}"/>
              </a:ext>
            </a:extLst>
          </p:cNvPr>
          <p:cNvCxnSpPr>
            <a:stCxn id="8" idx="3"/>
            <a:endCxn id="47" idx="2"/>
          </p:cNvCxnSpPr>
          <p:nvPr/>
        </p:nvCxnSpPr>
        <p:spPr>
          <a:xfrm>
            <a:off x="4906633" y="2708134"/>
            <a:ext cx="1431283" cy="73019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1C28D2DF-C5D6-4273-966C-6B3172270786}"/>
              </a:ext>
            </a:extLst>
          </p:cNvPr>
          <p:cNvCxnSpPr>
            <a:stCxn id="8" idx="3"/>
            <a:endCxn id="48" idx="2"/>
          </p:cNvCxnSpPr>
          <p:nvPr/>
        </p:nvCxnSpPr>
        <p:spPr>
          <a:xfrm>
            <a:off x="4906632" y="2708134"/>
            <a:ext cx="1419650" cy="195820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E7E10138-CDAB-4FA8-8740-02C0D250F3C6}"/>
              </a:ext>
            </a:extLst>
          </p:cNvPr>
          <p:cNvCxnSpPr>
            <a:stCxn id="10" idx="3"/>
            <a:endCxn id="46" idx="2"/>
          </p:cNvCxnSpPr>
          <p:nvPr/>
        </p:nvCxnSpPr>
        <p:spPr>
          <a:xfrm flipV="1">
            <a:off x="4934153" y="2659760"/>
            <a:ext cx="1401421" cy="59538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B958953B-529C-45D5-AE2A-400848C3871A}"/>
              </a:ext>
            </a:extLst>
          </p:cNvPr>
          <p:cNvCxnSpPr>
            <a:stCxn id="7" idx="3"/>
            <a:endCxn id="47" idx="2"/>
          </p:cNvCxnSpPr>
          <p:nvPr/>
        </p:nvCxnSpPr>
        <p:spPr>
          <a:xfrm>
            <a:off x="4900815" y="3278464"/>
            <a:ext cx="1437101" cy="15986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46C019FB-DCE8-4CFB-BE3B-E622043D3254}"/>
              </a:ext>
            </a:extLst>
          </p:cNvPr>
          <p:cNvCxnSpPr>
            <a:stCxn id="7" idx="3"/>
            <a:endCxn id="48" idx="2"/>
          </p:cNvCxnSpPr>
          <p:nvPr/>
        </p:nvCxnSpPr>
        <p:spPr>
          <a:xfrm>
            <a:off x="4900814" y="3278464"/>
            <a:ext cx="1425468" cy="138787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69524ACC-28CE-446A-9E0C-011D559EA421}"/>
              </a:ext>
            </a:extLst>
          </p:cNvPr>
          <p:cNvCxnSpPr>
            <a:stCxn id="13" idx="3"/>
            <a:endCxn id="46" idx="2"/>
          </p:cNvCxnSpPr>
          <p:nvPr/>
        </p:nvCxnSpPr>
        <p:spPr>
          <a:xfrm flipV="1">
            <a:off x="4972311" y="2659761"/>
            <a:ext cx="1363262" cy="199323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EA9403AD-D73C-4D82-BE66-B0BFAAFB6329}"/>
              </a:ext>
            </a:extLst>
          </p:cNvPr>
          <p:cNvCxnSpPr>
            <a:stCxn id="13" idx="3"/>
            <a:endCxn id="47" idx="2"/>
          </p:cNvCxnSpPr>
          <p:nvPr/>
        </p:nvCxnSpPr>
        <p:spPr>
          <a:xfrm flipV="1">
            <a:off x="4972311" y="3438331"/>
            <a:ext cx="1365604" cy="121466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3A9D2127-3651-4855-9FF7-E05E3AA55731}"/>
              </a:ext>
            </a:extLst>
          </p:cNvPr>
          <p:cNvCxnSpPr>
            <a:stCxn id="13" idx="3"/>
            <a:endCxn id="48" idx="2"/>
          </p:cNvCxnSpPr>
          <p:nvPr/>
        </p:nvCxnSpPr>
        <p:spPr>
          <a:xfrm>
            <a:off x="4972312" y="4652992"/>
            <a:ext cx="1353971" cy="1335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50FE87A8-A02D-4E84-A620-F9D6FF5D3FDA}"/>
              </a:ext>
            </a:extLst>
          </p:cNvPr>
          <p:cNvSpPr txBox="1"/>
          <p:nvPr/>
        </p:nvSpPr>
        <p:spPr>
          <a:xfrm>
            <a:off x="5970910" y="5049223"/>
            <a:ext cx="1324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basic</a:t>
            </a:r>
          </a:p>
          <a:p>
            <a:pPr algn="ctr" defTabSz="457200"/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detector</a:t>
            </a:r>
            <a:endParaRPr lang="zh-TW" altLang="en-US" sz="24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51" name="文字方塊 50">
            <a:extLst>
              <a:ext uri="{FF2B5EF4-FFF2-40B4-BE49-F238E27FC236}">
                <a16:creationId xmlns:a16="http://schemas.microsoft.com/office/drawing/2014/main" id="{491710CB-E984-4301-9830-57CF03F52011}"/>
              </a:ext>
            </a:extLst>
          </p:cNvPr>
          <p:cNvSpPr txBox="1"/>
          <p:nvPr/>
        </p:nvSpPr>
        <p:spPr>
          <a:xfrm>
            <a:off x="7980695" y="5066272"/>
            <a:ext cx="1399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advanced</a:t>
            </a:r>
          </a:p>
          <a:p>
            <a:pPr algn="ctr" defTabSz="457200"/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detector</a:t>
            </a:r>
            <a:endParaRPr lang="zh-TW" altLang="en-US" sz="24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pic>
        <p:nvPicPr>
          <p:cNvPr id="59" name="Picture 4" descr="http://all4desktop.com/data_images/original/4244361-bird.jpg">
            <a:extLst>
              <a:ext uri="{FF2B5EF4-FFF2-40B4-BE49-F238E27FC236}">
                <a16:creationId xmlns:a16="http://schemas.microsoft.com/office/drawing/2014/main" id="{DE536A74-069E-48CD-8351-FA1D33924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497" y="2770369"/>
            <a:ext cx="2485663" cy="179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圖片 60">
            <a:extLst>
              <a:ext uri="{FF2B5EF4-FFF2-40B4-BE49-F238E27FC236}">
                <a16:creationId xmlns:a16="http://schemas.microsoft.com/office/drawing/2014/main" id="{92BB452D-961B-461A-A497-E75EDBAAF85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00775" y="2019121"/>
            <a:ext cx="697027" cy="719513"/>
          </a:xfrm>
          <a:prstGeom prst="rect">
            <a:avLst/>
          </a:prstGeom>
        </p:spPr>
      </p:pic>
      <p:pic>
        <p:nvPicPr>
          <p:cNvPr id="65" name="圖片 64">
            <a:extLst>
              <a:ext uri="{FF2B5EF4-FFF2-40B4-BE49-F238E27FC236}">
                <a16:creationId xmlns:a16="http://schemas.microsoft.com/office/drawing/2014/main" id="{F88D6BA6-BA9E-4380-9E45-66028D4642B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23804" y="3042641"/>
            <a:ext cx="667597" cy="667597"/>
          </a:xfrm>
          <a:prstGeom prst="rect">
            <a:avLst/>
          </a:prstGeom>
        </p:spPr>
      </p:pic>
      <p:sp>
        <p:nvSpPr>
          <p:cNvPr id="56" name="文字方塊 55">
            <a:extLst>
              <a:ext uri="{FF2B5EF4-FFF2-40B4-BE49-F238E27FC236}">
                <a16:creationId xmlns:a16="http://schemas.microsoft.com/office/drawing/2014/main" id="{CE0BDD3B-A326-4303-BDF9-6D035157FA5E}"/>
              </a:ext>
            </a:extLst>
          </p:cNvPr>
          <p:cNvSpPr txBox="1"/>
          <p:nvPr/>
        </p:nvSpPr>
        <p:spPr>
          <a:xfrm>
            <a:off x="2237240" y="5939791"/>
            <a:ext cx="81966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Some patterns are much smaller than the whole image.</a:t>
            </a:r>
            <a:endParaRPr lang="zh-TW" altLang="en-US" sz="28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A056847-FCE9-46C5-8DA4-6723DEB9D03D}"/>
              </a:ext>
            </a:extLst>
          </p:cNvPr>
          <p:cNvSpPr/>
          <p:nvPr/>
        </p:nvSpPr>
        <p:spPr>
          <a:xfrm>
            <a:off x="2706854" y="3266949"/>
            <a:ext cx="301422" cy="3014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A187804A-C69D-425E-B496-62ED8DC685A6}"/>
              </a:ext>
            </a:extLst>
          </p:cNvPr>
          <p:cNvSpPr/>
          <p:nvPr/>
        </p:nvSpPr>
        <p:spPr>
          <a:xfrm>
            <a:off x="2944449" y="3309377"/>
            <a:ext cx="301422" cy="3014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pic>
        <p:nvPicPr>
          <p:cNvPr id="60" name="圖片 59">
            <a:extLst>
              <a:ext uri="{FF2B5EF4-FFF2-40B4-BE49-F238E27FC236}">
                <a16:creationId xmlns:a16="http://schemas.microsoft.com/office/drawing/2014/main" id="{01D10D07-1BCA-4624-811F-F6FA0A64C03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30140" y="4161652"/>
            <a:ext cx="661261" cy="661261"/>
          </a:xfrm>
          <a:prstGeom prst="rect">
            <a:avLst/>
          </a:prstGeom>
        </p:spPr>
      </p:pic>
      <p:sp>
        <p:nvSpPr>
          <p:cNvPr id="62" name="矩形 61">
            <a:extLst>
              <a:ext uri="{FF2B5EF4-FFF2-40B4-BE49-F238E27FC236}">
                <a16:creationId xmlns:a16="http://schemas.microsoft.com/office/drawing/2014/main" id="{44D8465D-AC2A-45EA-B0F1-3B302C1F0B01}"/>
              </a:ext>
            </a:extLst>
          </p:cNvPr>
          <p:cNvSpPr/>
          <p:nvPr/>
        </p:nvSpPr>
        <p:spPr>
          <a:xfrm>
            <a:off x="3233020" y="4228552"/>
            <a:ext cx="301422" cy="3014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63" name="文字方塊 62">
            <a:extLst>
              <a:ext uri="{FF2B5EF4-FFF2-40B4-BE49-F238E27FC236}">
                <a16:creationId xmlns:a16="http://schemas.microsoft.com/office/drawing/2014/main" id="{D459DC0A-557E-4807-A86E-67336094E15F}"/>
              </a:ext>
            </a:extLst>
          </p:cNvPr>
          <p:cNvSpPr txBox="1"/>
          <p:nvPr/>
        </p:nvSpPr>
        <p:spPr>
          <a:xfrm>
            <a:off x="6057896" y="705913"/>
            <a:ext cx="457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A neuron does not have to see the whole image.</a:t>
            </a:r>
            <a:endParaRPr lang="zh-TW" altLang="en-US" sz="28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cxnSp>
        <p:nvCxnSpPr>
          <p:cNvPr id="55" name="直線單箭頭接點 54">
            <a:extLst>
              <a:ext uri="{FF2B5EF4-FFF2-40B4-BE49-F238E27FC236}">
                <a16:creationId xmlns:a16="http://schemas.microsoft.com/office/drawing/2014/main" id="{1F10EAFB-7448-49AD-BA67-EB81E5F1B3B1}"/>
              </a:ext>
            </a:extLst>
          </p:cNvPr>
          <p:cNvCxnSpPr>
            <a:stCxn id="62" idx="2"/>
          </p:cNvCxnSpPr>
          <p:nvPr/>
        </p:nvCxnSpPr>
        <p:spPr>
          <a:xfrm>
            <a:off x="3383732" y="4529975"/>
            <a:ext cx="553269" cy="143440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單箭頭接點 65">
            <a:extLst>
              <a:ext uri="{FF2B5EF4-FFF2-40B4-BE49-F238E27FC236}">
                <a16:creationId xmlns:a16="http://schemas.microsoft.com/office/drawing/2014/main" id="{0DEFFB95-E899-44D6-914D-719CAA49BCA6}"/>
              </a:ext>
            </a:extLst>
          </p:cNvPr>
          <p:cNvCxnSpPr>
            <a:cxnSpLocks/>
          </p:cNvCxnSpPr>
          <p:nvPr/>
        </p:nvCxnSpPr>
        <p:spPr>
          <a:xfrm flipV="1">
            <a:off x="7295809" y="1560902"/>
            <a:ext cx="604237" cy="53355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字方塊 2">
            <a:extLst>
              <a:ext uri="{FF2B5EF4-FFF2-40B4-BE49-F238E27FC236}">
                <a16:creationId xmlns:a16="http://schemas.microsoft.com/office/drawing/2014/main" id="{6E56E1A0-3046-A11A-DB0B-F99EF68CA55E}"/>
              </a:ext>
            </a:extLst>
          </p:cNvPr>
          <p:cNvSpPr txBox="1"/>
          <p:nvPr/>
        </p:nvSpPr>
        <p:spPr>
          <a:xfrm>
            <a:off x="9210954" y="4112809"/>
            <a:ext cx="769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altLang="zh-TW" sz="2400" dirty="0">
                <a:solidFill>
                  <a:srgbClr val="0000FF"/>
                </a:solidFill>
                <a:latin typeface="Calibri" panose="020F0502020204030204"/>
                <a:ea typeface="新細明體" panose="02020500000000000000" pitchFamily="18" charset="-120"/>
              </a:rPr>
              <a:t>Bird?</a:t>
            </a:r>
            <a:endParaRPr lang="zh-TW" altLang="en-US" sz="2400" dirty="0">
              <a:solidFill>
                <a:srgbClr val="0000FF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6683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4" grpId="0" animBg="1"/>
      <p:bldP spid="58" grpId="0" animBg="1"/>
      <p:bldP spid="62" grpId="0" animBg="1"/>
      <p:bldP spid="6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內容版面配置區 3">
            <a:extLst>
              <a:ext uri="{FF2B5EF4-FFF2-40B4-BE49-F238E27FC236}">
                <a16:creationId xmlns:a16="http://schemas.microsoft.com/office/drawing/2014/main" id="{32C0200F-DCF7-4B06-AE40-2C00ECEF1A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1717521"/>
              </p:ext>
            </p:extLst>
          </p:nvPr>
        </p:nvGraphicFramePr>
        <p:xfrm>
          <a:off x="3755920" y="2050419"/>
          <a:ext cx="2873970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" name="矩形 15">
            <a:extLst>
              <a:ext uri="{FF2B5EF4-FFF2-40B4-BE49-F238E27FC236}">
                <a16:creationId xmlns:a16="http://schemas.microsoft.com/office/drawing/2014/main" id="{95545B6B-C50C-48B7-91FF-F03CF75B4A64}"/>
              </a:ext>
            </a:extLst>
          </p:cNvPr>
          <p:cNvSpPr/>
          <p:nvPr/>
        </p:nvSpPr>
        <p:spPr>
          <a:xfrm>
            <a:off x="3780559" y="2088058"/>
            <a:ext cx="1412346" cy="13233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A06B4306-D1D8-4D09-B92D-E9D942839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Simplification 1 </a:t>
            </a:r>
            <a:endParaRPr lang="zh-TW" altLang="en-US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716C03B1-6089-4327-BFC2-7082BE95F963}"/>
              </a:ext>
            </a:extLst>
          </p:cNvPr>
          <p:cNvSpPr/>
          <p:nvPr/>
        </p:nvSpPr>
        <p:spPr>
          <a:xfrm>
            <a:off x="7768910" y="1114275"/>
            <a:ext cx="574158" cy="57415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zh-TW" altLang="en-US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F3B76F42-37F2-4039-88B7-ADD56EF20020}"/>
              </a:ext>
            </a:extLst>
          </p:cNvPr>
          <p:cNvSpPr/>
          <p:nvPr/>
        </p:nvSpPr>
        <p:spPr>
          <a:xfrm>
            <a:off x="7768910" y="4710480"/>
            <a:ext cx="574158" cy="57415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zh-TW" altLang="en-US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74A0BD52-83C0-4082-ACDC-0F16C714B87A}"/>
              </a:ext>
            </a:extLst>
          </p:cNvPr>
          <p:cNvSpPr/>
          <p:nvPr/>
        </p:nvSpPr>
        <p:spPr>
          <a:xfrm>
            <a:off x="7768910" y="3510087"/>
            <a:ext cx="574158" cy="57415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zh-TW" altLang="en-US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95A7CD23-B98F-498A-A20E-EAAAED3458E9}"/>
              </a:ext>
            </a:extLst>
          </p:cNvPr>
          <p:cNvSpPr/>
          <p:nvPr/>
        </p:nvSpPr>
        <p:spPr>
          <a:xfrm>
            <a:off x="7768910" y="2386262"/>
            <a:ext cx="574158" cy="57415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zh-TW" altLang="en-US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graphicFrame>
        <p:nvGraphicFramePr>
          <p:cNvPr id="6" name="內容版面配置區 3">
            <a:extLst>
              <a:ext uri="{FF2B5EF4-FFF2-40B4-BE49-F238E27FC236}">
                <a16:creationId xmlns:a16="http://schemas.microsoft.com/office/drawing/2014/main" id="{38DA1D0E-A90A-4B79-BB22-2A5DDE7BB1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1256093"/>
              </p:ext>
            </p:extLst>
          </p:nvPr>
        </p:nvGraphicFramePr>
        <p:xfrm>
          <a:off x="3911042" y="2213930"/>
          <a:ext cx="2873970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7F39D1C5-77F3-45A9-8257-877D2D043A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7976883"/>
              </p:ext>
            </p:extLst>
          </p:nvPr>
        </p:nvGraphicFramePr>
        <p:xfrm>
          <a:off x="4095263" y="2356345"/>
          <a:ext cx="2873970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" name="矩形 12">
            <a:extLst>
              <a:ext uri="{FF2B5EF4-FFF2-40B4-BE49-F238E27FC236}">
                <a16:creationId xmlns:a16="http://schemas.microsoft.com/office/drawing/2014/main" id="{651F7F27-E8EC-4523-976A-06F118839AC0}"/>
              </a:ext>
            </a:extLst>
          </p:cNvPr>
          <p:cNvSpPr/>
          <p:nvPr/>
        </p:nvSpPr>
        <p:spPr>
          <a:xfrm>
            <a:off x="4109777" y="2385374"/>
            <a:ext cx="1412346" cy="13233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DC1A38B1-3027-4570-A85E-D787BB05AA92}"/>
              </a:ext>
            </a:extLst>
          </p:cNvPr>
          <p:cNvSpPr/>
          <p:nvPr/>
        </p:nvSpPr>
        <p:spPr>
          <a:xfrm>
            <a:off x="4587461" y="2851646"/>
            <a:ext cx="1412346" cy="13233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533F304-C571-448A-B40C-52651FD8CD28}"/>
              </a:ext>
            </a:extLst>
          </p:cNvPr>
          <p:cNvSpPr/>
          <p:nvPr/>
        </p:nvSpPr>
        <p:spPr>
          <a:xfrm>
            <a:off x="5556887" y="3773274"/>
            <a:ext cx="1412346" cy="13233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cxnSp>
        <p:nvCxnSpPr>
          <p:cNvPr id="19" name="直線接點 18">
            <a:extLst>
              <a:ext uri="{FF2B5EF4-FFF2-40B4-BE49-F238E27FC236}">
                <a16:creationId xmlns:a16="http://schemas.microsoft.com/office/drawing/2014/main" id="{995AAC3B-C3C3-4FED-85C5-71E3EDA24C33}"/>
              </a:ext>
            </a:extLst>
          </p:cNvPr>
          <p:cNvCxnSpPr>
            <a:cxnSpLocks/>
          </p:cNvCxnSpPr>
          <p:nvPr/>
        </p:nvCxnSpPr>
        <p:spPr>
          <a:xfrm>
            <a:off x="3755921" y="3396845"/>
            <a:ext cx="339343" cy="316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D095AA33-BA3D-4731-9861-7BB4291355AA}"/>
              </a:ext>
            </a:extLst>
          </p:cNvPr>
          <p:cNvCxnSpPr>
            <a:cxnSpLocks/>
          </p:cNvCxnSpPr>
          <p:nvPr/>
        </p:nvCxnSpPr>
        <p:spPr>
          <a:xfrm>
            <a:off x="5168869" y="2050420"/>
            <a:ext cx="339343" cy="316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>
            <a:extLst>
              <a:ext uri="{FF2B5EF4-FFF2-40B4-BE49-F238E27FC236}">
                <a16:creationId xmlns:a16="http://schemas.microsoft.com/office/drawing/2014/main" id="{E5733D3A-786D-41BA-8C9F-FC2451266C28}"/>
              </a:ext>
            </a:extLst>
          </p:cNvPr>
          <p:cNvCxnSpPr>
            <a:cxnSpLocks/>
          </p:cNvCxnSpPr>
          <p:nvPr/>
        </p:nvCxnSpPr>
        <p:spPr>
          <a:xfrm>
            <a:off x="3780560" y="2108213"/>
            <a:ext cx="339343" cy="316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手繪多邊形: 圖案 26">
            <a:extLst>
              <a:ext uri="{FF2B5EF4-FFF2-40B4-BE49-F238E27FC236}">
                <a16:creationId xmlns:a16="http://schemas.microsoft.com/office/drawing/2014/main" id="{2A3F9D39-3958-408D-8183-552E78BC02DD}"/>
              </a:ext>
            </a:extLst>
          </p:cNvPr>
          <p:cNvSpPr/>
          <p:nvPr/>
        </p:nvSpPr>
        <p:spPr>
          <a:xfrm>
            <a:off x="5333437" y="1430813"/>
            <a:ext cx="2409372" cy="753862"/>
          </a:xfrm>
          <a:custGeom>
            <a:avLst/>
            <a:gdLst>
              <a:gd name="connsiteX0" fmla="*/ 0 w 2409372"/>
              <a:gd name="connsiteY0" fmla="*/ 812800 h 812800"/>
              <a:gd name="connsiteX1" fmla="*/ 740229 w 2409372"/>
              <a:gd name="connsiteY1" fmla="*/ 203200 h 812800"/>
              <a:gd name="connsiteX2" fmla="*/ 2409372 w 2409372"/>
              <a:gd name="connsiteY2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09372" h="812800">
                <a:moveTo>
                  <a:pt x="0" y="812800"/>
                </a:moveTo>
                <a:cubicBezTo>
                  <a:pt x="169333" y="575733"/>
                  <a:pt x="338667" y="338667"/>
                  <a:pt x="740229" y="203200"/>
                </a:cubicBezTo>
                <a:cubicBezTo>
                  <a:pt x="1141791" y="67733"/>
                  <a:pt x="1775581" y="33866"/>
                  <a:pt x="2409372" y="0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0814A361-F93A-4456-BC58-0054442922DF}"/>
              </a:ext>
            </a:extLst>
          </p:cNvPr>
          <p:cNvCxnSpPr>
            <a:cxnSpLocks/>
            <a:endCxn id="10" idx="2"/>
          </p:cNvCxnSpPr>
          <p:nvPr/>
        </p:nvCxnSpPr>
        <p:spPr>
          <a:xfrm>
            <a:off x="6969234" y="4541657"/>
            <a:ext cx="799677" cy="4559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手繪多邊形: 圖案 32">
            <a:extLst>
              <a:ext uri="{FF2B5EF4-FFF2-40B4-BE49-F238E27FC236}">
                <a16:creationId xmlns:a16="http://schemas.microsoft.com/office/drawing/2014/main" id="{0E90AD03-89DA-4B93-A39B-AFE3C32C9870}"/>
              </a:ext>
            </a:extLst>
          </p:cNvPr>
          <p:cNvSpPr/>
          <p:nvPr/>
        </p:nvSpPr>
        <p:spPr>
          <a:xfrm rot="21257122">
            <a:off x="5979324" y="3185552"/>
            <a:ext cx="1872343" cy="425148"/>
          </a:xfrm>
          <a:custGeom>
            <a:avLst/>
            <a:gdLst>
              <a:gd name="connsiteX0" fmla="*/ 0 w 1872343"/>
              <a:gd name="connsiteY0" fmla="*/ 47777 h 425148"/>
              <a:gd name="connsiteX1" fmla="*/ 1161143 w 1872343"/>
              <a:gd name="connsiteY1" fmla="*/ 33263 h 425148"/>
              <a:gd name="connsiteX2" fmla="*/ 1872343 w 1872343"/>
              <a:gd name="connsiteY2" fmla="*/ 425148 h 42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72343" h="425148">
                <a:moveTo>
                  <a:pt x="0" y="47777"/>
                </a:moveTo>
                <a:cubicBezTo>
                  <a:pt x="424543" y="9072"/>
                  <a:pt x="849086" y="-29632"/>
                  <a:pt x="1161143" y="33263"/>
                </a:cubicBezTo>
                <a:cubicBezTo>
                  <a:pt x="1473200" y="96158"/>
                  <a:pt x="1672771" y="260653"/>
                  <a:pt x="1872343" y="425148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34" name="手繪多邊形: 圖案 33">
            <a:extLst>
              <a:ext uri="{FF2B5EF4-FFF2-40B4-BE49-F238E27FC236}">
                <a16:creationId xmlns:a16="http://schemas.microsoft.com/office/drawing/2014/main" id="{565C1FBA-517E-4349-B886-F861C17581DA}"/>
              </a:ext>
            </a:extLst>
          </p:cNvPr>
          <p:cNvSpPr/>
          <p:nvPr/>
        </p:nvSpPr>
        <p:spPr>
          <a:xfrm>
            <a:off x="5391495" y="2006375"/>
            <a:ext cx="2438400" cy="468587"/>
          </a:xfrm>
          <a:custGeom>
            <a:avLst/>
            <a:gdLst>
              <a:gd name="connsiteX0" fmla="*/ 0 w 2438400"/>
              <a:gd name="connsiteY0" fmla="*/ 279901 h 468587"/>
              <a:gd name="connsiteX1" fmla="*/ 1422400 w 2438400"/>
              <a:gd name="connsiteY1" fmla="*/ 4129 h 468587"/>
              <a:gd name="connsiteX2" fmla="*/ 2438400 w 2438400"/>
              <a:gd name="connsiteY2" fmla="*/ 468587 h 468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8400" h="468587">
                <a:moveTo>
                  <a:pt x="0" y="279901"/>
                </a:moveTo>
                <a:cubicBezTo>
                  <a:pt x="508000" y="126291"/>
                  <a:pt x="1016000" y="-27319"/>
                  <a:pt x="1422400" y="4129"/>
                </a:cubicBezTo>
                <a:cubicBezTo>
                  <a:pt x="1828800" y="35577"/>
                  <a:pt x="2133600" y="252082"/>
                  <a:pt x="2438400" y="468587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FA943F38-AB71-41BA-B78C-309FB9BE0922}"/>
              </a:ext>
            </a:extLst>
          </p:cNvPr>
          <p:cNvSpPr txBox="1"/>
          <p:nvPr/>
        </p:nvSpPr>
        <p:spPr>
          <a:xfrm>
            <a:off x="2274068" y="2184676"/>
            <a:ext cx="1412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Receptive field </a:t>
            </a:r>
            <a:endParaRPr lang="zh-TW" altLang="en-US" sz="24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A3E95AC6-D347-4C04-B62F-3819E81D9CAB}"/>
              </a:ext>
            </a:extLst>
          </p:cNvPr>
          <p:cNvSpPr txBox="1"/>
          <p:nvPr/>
        </p:nvSpPr>
        <p:spPr>
          <a:xfrm>
            <a:off x="8749653" y="1579289"/>
            <a:ext cx="2233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the same receptive field</a:t>
            </a:r>
            <a:endParaRPr lang="zh-TW" altLang="en-US" sz="24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5B214A83-FD06-4060-B6C7-BB1B34A72FD0}"/>
              </a:ext>
            </a:extLst>
          </p:cNvPr>
          <p:cNvSpPr txBox="1"/>
          <p:nvPr/>
        </p:nvSpPr>
        <p:spPr>
          <a:xfrm>
            <a:off x="2010531" y="5452856"/>
            <a:ext cx="8522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Can different neurons have different sizes of receptive field?</a:t>
            </a:r>
            <a:endParaRPr lang="zh-TW" altLang="en-US" sz="24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007BDFE2-C7F1-4CB2-996E-2FE33C736A76}"/>
              </a:ext>
            </a:extLst>
          </p:cNvPr>
          <p:cNvSpPr txBox="1"/>
          <p:nvPr/>
        </p:nvSpPr>
        <p:spPr>
          <a:xfrm>
            <a:off x="2013906" y="5909212"/>
            <a:ext cx="4615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Not square receptive field?</a:t>
            </a:r>
            <a:endParaRPr lang="zh-TW" altLang="en-US" sz="24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04FFCA10-2800-4282-BE55-190E805E70C0}"/>
              </a:ext>
            </a:extLst>
          </p:cNvPr>
          <p:cNvSpPr txBox="1"/>
          <p:nvPr/>
        </p:nvSpPr>
        <p:spPr>
          <a:xfrm>
            <a:off x="8771438" y="3914997"/>
            <a:ext cx="18125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Can be overlapped</a:t>
            </a:r>
            <a:endParaRPr lang="zh-TW" altLang="en-US" sz="24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43" name="右大括弧 42">
            <a:extLst>
              <a:ext uri="{FF2B5EF4-FFF2-40B4-BE49-F238E27FC236}">
                <a16:creationId xmlns:a16="http://schemas.microsoft.com/office/drawing/2014/main" id="{E1DFA5D8-8563-4411-A716-FA3BD9D94058}"/>
              </a:ext>
            </a:extLst>
          </p:cNvPr>
          <p:cNvSpPr/>
          <p:nvPr/>
        </p:nvSpPr>
        <p:spPr>
          <a:xfrm>
            <a:off x="8423776" y="1079466"/>
            <a:ext cx="252791" cy="1880955"/>
          </a:xfrm>
          <a:prstGeom prst="rightBrace">
            <a:avLst>
              <a:gd name="adj1" fmla="val 26182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44" name="右大括弧 43">
            <a:extLst>
              <a:ext uri="{FF2B5EF4-FFF2-40B4-BE49-F238E27FC236}">
                <a16:creationId xmlns:a16="http://schemas.microsoft.com/office/drawing/2014/main" id="{6622481B-31AE-4C18-86FA-A4AAE410942F}"/>
              </a:ext>
            </a:extLst>
          </p:cNvPr>
          <p:cNvSpPr/>
          <p:nvPr/>
        </p:nvSpPr>
        <p:spPr>
          <a:xfrm>
            <a:off x="8430858" y="3396845"/>
            <a:ext cx="252791" cy="1880955"/>
          </a:xfrm>
          <a:prstGeom prst="rightBrace">
            <a:avLst>
              <a:gd name="adj1" fmla="val 26182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46" name="手繪多邊形 108">
            <a:extLst>
              <a:ext uri="{FF2B5EF4-FFF2-40B4-BE49-F238E27FC236}">
                <a16:creationId xmlns:a16="http://schemas.microsoft.com/office/drawing/2014/main" id="{AC763538-9FE6-476D-B0F7-F025442ABD11}"/>
              </a:ext>
            </a:extLst>
          </p:cNvPr>
          <p:cNvSpPr/>
          <p:nvPr/>
        </p:nvSpPr>
        <p:spPr>
          <a:xfrm>
            <a:off x="7821039" y="1223795"/>
            <a:ext cx="469900" cy="354083"/>
          </a:xfrm>
          <a:custGeom>
            <a:avLst/>
            <a:gdLst>
              <a:gd name="connsiteX0" fmla="*/ 469900 w 469900"/>
              <a:gd name="connsiteY0" fmla="*/ 5192 h 354083"/>
              <a:gd name="connsiteX1" fmla="*/ 254000 w 469900"/>
              <a:gd name="connsiteY1" fmla="*/ 43292 h 354083"/>
              <a:gd name="connsiteX2" fmla="*/ 139700 w 469900"/>
              <a:gd name="connsiteY2" fmla="*/ 322692 h 354083"/>
              <a:gd name="connsiteX3" fmla="*/ 0 w 469900"/>
              <a:gd name="connsiteY3" fmla="*/ 335392 h 35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900" h="354083">
                <a:moveTo>
                  <a:pt x="469900" y="5192"/>
                </a:moveTo>
                <a:cubicBezTo>
                  <a:pt x="389466" y="-2217"/>
                  <a:pt x="309033" y="-9625"/>
                  <a:pt x="254000" y="43292"/>
                </a:cubicBezTo>
                <a:cubicBezTo>
                  <a:pt x="198967" y="96209"/>
                  <a:pt x="182033" y="274009"/>
                  <a:pt x="139700" y="322692"/>
                </a:cubicBezTo>
                <a:cubicBezTo>
                  <a:pt x="97367" y="371375"/>
                  <a:pt x="48683" y="353383"/>
                  <a:pt x="0" y="335392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47" name="手繪多邊形 108">
            <a:extLst>
              <a:ext uri="{FF2B5EF4-FFF2-40B4-BE49-F238E27FC236}">
                <a16:creationId xmlns:a16="http://schemas.microsoft.com/office/drawing/2014/main" id="{00CB16AC-7BF4-4E25-9EA4-3B9E7EBC2CA6}"/>
              </a:ext>
            </a:extLst>
          </p:cNvPr>
          <p:cNvSpPr/>
          <p:nvPr/>
        </p:nvSpPr>
        <p:spPr>
          <a:xfrm>
            <a:off x="7808816" y="2518597"/>
            <a:ext cx="469900" cy="354083"/>
          </a:xfrm>
          <a:custGeom>
            <a:avLst/>
            <a:gdLst>
              <a:gd name="connsiteX0" fmla="*/ 469900 w 469900"/>
              <a:gd name="connsiteY0" fmla="*/ 5192 h 354083"/>
              <a:gd name="connsiteX1" fmla="*/ 254000 w 469900"/>
              <a:gd name="connsiteY1" fmla="*/ 43292 h 354083"/>
              <a:gd name="connsiteX2" fmla="*/ 139700 w 469900"/>
              <a:gd name="connsiteY2" fmla="*/ 322692 h 354083"/>
              <a:gd name="connsiteX3" fmla="*/ 0 w 469900"/>
              <a:gd name="connsiteY3" fmla="*/ 335392 h 35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900" h="354083">
                <a:moveTo>
                  <a:pt x="469900" y="5192"/>
                </a:moveTo>
                <a:cubicBezTo>
                  <a:pt x="389466" y="-2217"/>
                  <a:pt x="309033" y="-9625"/>
                  <a:pt x="254000" y="43292"/>
                </a:cubicBezTo>
                <a:cubicBezTo>
                  <a:pt x="198967" y="96209"/>
                  <a:pt x="182033" y="274009"/>
                  <a:pt x="139700" y="322692"/>
                </a:cubicBezTo>
                <a:cubicBezTo>
                  <a:pt x="97367" y="371375"/>
                  <a:pt x="48683" y="353383"/>
                  <a:pt x="0" y="335392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48" name="手繪多邊形 108">
            <a:extLst>
              <a:ext uri="{FF2B5EF4-FFF2-40B4-BE49-F238E27FC236}">
                <a16:creationId xmlns:a16="http://schemas.microsoft.com/office/drawing/2014/main" id="{DA0E973C-9C10-4A2F-8850-64CE2BD902FE}"/>
              </a:ext>
            </a:extLst>
          </p:cNvPr>
          <p:cNvSpPr/>
          <p:nvPr/>
        </p:nvSpPr>
        <p:spPr>
          <a:xfrm>
            <a:off x="7831287" y="3658250"/>
            <a:ext cx="469900" cy="354083"/>
          </a:xfrm>
          <a:custGeom>
            <a:avLst/>
            <a:gdLst>
              <a:gd name="connsiteX0" fmla="*/ 469900 w 469900"/>
              <a:gd name="connsiteY0" fmla="*/ 5192 h 354083"/>
              <a:gd name="connsiteX1" fmla="*/ 254000 w 469900"/>
              <a:gd name="connsiteY1" fmla="*/ 43292 h 354083"/>
              <a:gd name="connsiteX2" fmla="*/ 139700 w 469900"/>
              <a:gd name="connsiteY2" fmla="*/ 322692 h 354083"/>
              <a:gd name="connsiteX3" fmla="*/ 0 w 469900"/>
              <a:gd name="connsiteY3" fmla="*/ 335392 h 35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900" h="354083">
                <a:moveTo>
                  <a:pt x="469900" y="5192"/>
                </a:moveTo>
                <a:cubicBezTo>
                  <a:pt x="389466" y="-2217"/>
                  <a:pt x="309033" y="-9625"/>
                  <a:pt x="254000" y="43292"/>
                </a:cubicBezTo>
                <a:cubicBezTo>
                  <a:pt x="198967" y="96209"/>
                  <a:pt x="182033" y="274009"/>
                  <a:pt x="139700" y="322692"/>
                </a:cubicBezTo>
                <a:cubicBezTo>
                  <a:pt x="97367" y="371375"/>
                  <a:pt x="48683" y="353383"/>
                  <a:pt x="0" y="335392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49" name="手繪多邊形 108">
            <a:extLst>
              <a:ext uri="{FF2B5EF4-FFF2-40B4-BE49-F238E27FC236}">
                <a16:creationId xmlns:a16="http://schemas.microsoft.com/office/drawing/2014/main" id="{65A7356E-43A8-43A3-BA14-E3807A1783E6}"/>
              </a:ext>
            </a:extLst>
          </p:cNvPr>
          <p:cNvSpPr/>
          <p:nvPr/>
        </p:nvSpPr>
        <p:spPr>
          <a:xfrm>
            <a:off x="7829895" y="4837150"/>
            <a:ext cx="469900" cy="354083"/>
          </a:xfrm>
          <a:custGeom>
            <a:avLst/>
            <a:gdLst>
              <a:gd name="connsiteX0" fmla="*/ 469900 w 469900"/>
              <a:gd name="connsiteY0" fmla="*/ 5192 h 354083"/>
              <a:gd name="connsiteX1" fmla="*/ 254000 w 469900"/>
              <a:gd name="connsiteY1" fmla="*/ 43292 h 354083"/>
              <a:gd name="connsiteX2" fmla="*/ 139700 w 469900"/>
              <a:gd name="connsiteY2" fmla="*/ 322692 h 354083"/>
              <a:gd name="connsiteX3" fmla="*/ 0 w 469900"/>
              <a:gd name="connsiteY3" fmla="*/ 335392 h 35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900" h="354083">
                <a:moveTo>
                  <a:pt x="469900" y="5192"/>
                </a:moveTo>
                <a:cubicBezTo>
                  <a:pt x="389466" y="-2217"/>
                  <a:pt x="309033" y="-9625"/>
                  <a:pt x="254000" y="43292"/>
                </a:cubicBezTo>
                <a:cubicBezTo>
                  <a:pt x="198967" y="96209"/>
                  <a:pt x="182033" y="274009"/>
                  <a:pt x="139700" y="322692"/>
                </a:cubicBezTo>
                <a:cubicBezTo>
                  <a:pt x="97367" y="371375"/>
                  <a:pt x="48683" y="353383"/>
                  <a:pt x="0" y="335392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7301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27" grpId="0" animBg="1"/>
      <p:bldP spid="33" grpId="0" animBg="1"/>
      <p:bldP spid="34" grpId="0" animBg="1"/>
      <p:bldP spid="38" grpId="0"/>
      <p:bldP spid="39" grpId="0"/>
      <p:bldP spid="41" grpId="0"/>
      <p:bldP spid="42" grpId="0"/>
      <p:bldP spid="43" grpId="0" animBg="1"/>
      <p:bldP spid="44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內容版面配置區 3">
            <a:extLst>
              <a:ext uri="{FF2B5EF4-FFF2-40B4-BE49-F238E27FC236}">
                <a16:creationId xmlns:a16="http://schemas.microsoft.com/office/drawing/2014/main" id="{32C0200F-DCF7-4B06-AE40-2C00ECEF1A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1163002"/>
              </p:ext>
            </p:extLst>
          </p:nvPr>
        </p:nvGraphicFramePr>
        <p:xfrm>
          <a:off x="4319672" y="2356367"/>
          <a:ext cx="2873970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8" name="矩形 57">
            <a:extLst>
              <a:ext uri="{FF2B5EF4-FFF2-40B4-BE49-F238E27FC236}">
                <a16:creationId xmlns:a16="http://schemas.microsoft.com/office/drawing/2014/main" id="{97D9E5EC-B4F0-4220-8CDD-067D8E677FA1}"/>
              </a:ext>
            </a:extLst>
          </p:cNvPr>
          <p:cNvSpPr/>
          <p:nvPr/>
        </p:nvSpPr>
        <p:spPr>
          <a:xfrm>
            <a:off x="6229658" y="2367838"/>
            <a:ext cx="1412346" cy="13233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9EB96F24-C2E1-4664-94E3-196B9B1FAEC0}"/>
              </a:ext>
            </a:extLst>
          </p:cNvPr>
          <p:cNvSpPr/>
          <p:nvPr/>
        </p:nvSpPr>
        <p:spPr>
          <a:xfrm>
            <a:off x="5302783" y="2373821"/>
            <a:ext cx="1412346" cy="13233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95545B6B-C50C-48B7-91FF-F03CF75B4A64}"/>
              </a:ext>
            </a:extLst>
          </p:cNvPr>
          <p:cNvSpPr/>
          <p:nvPr/>
        </p:nvSpPr>
        <p:spPr>
          <a:xfrm>
            <a:off x="4344311" y="2394006"/>
            <a:ext cx="1412346" cy="13233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A06B4306-D1D8-4D09-B92D-E9D942839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Simplification 1 – Typical Setting  </a:t>
            </a:r>
            <a:endParaRPr lang="zh-TW" altLang="en-US" dirty="0"/>
          </a:p>
        </p:txBody>
      </p:sp>
      <p:graphicFrame>
        <p:nvGraphicFramePr>
          <p:cNvPr id="6" name="內容版面配置區 3">
            <a:extLst>
              <a:ext uri="{FF2B5EF4-FFF2-40B4-BE49-F238E27FC236}">
                <a16:creationId xmlns:a16="http://schemas.microsoft.com/office/drawing/2014/main" id="{38DA1D0E-A90A-4B79-BB22-2A5DDE7BB1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3765811"/>
              </p:ext>
            </p:extLst>
          </p:nvPr>
        </p:nvGraphicFramePr>
        <p:xfrm>
          <a:off x="4474794" y="2519878"/>
          <a:ext cx="2873970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7F39D1C5-77F3-45A9-8257-877D2D043A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0636546"/>
              </p:ext>
            </p:extLst>
          </p:nvPr>
        </p:nvGraphicFramePr>
        <p:xfrm>
          <a:off x="4659015" y="2662293"/>
          <a:ext cx="2873970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" name="矩形 12">
            <a:extLst>
              <a:ext uri="{FF2B5EF4-FFF2-40B4-BE49-F238E27FC236}">
                <a16:creationId xmlns:a16="http://schemas.microsoft.com/office/drawing/2014/main" id="{651F7F27-E8EC-4523-976A-06F118839AC0}"/>
              </a:ext>
            </a:extLst>
          </p:cNvPr>
          <p:cNvSpPr/>
          <p:nvPr/>
        </p:nvSpPr>
        <p:spPr>
          <a:xfrm>
            <a:off x="4673529" y="2691322"/>
            <a:ext cx="1412346" cy="13233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533F304-C571-448A-B40C-52651FD8CD28}"/>
              </a:ext>
            </a:extLst>
          </p:cNvPr>
          <p:cNvSpPr/>
          <p:nvPr/>
        </p:nvSpPr>
        <p:spPr>
          <a:xfrm>
            <a:off x="5611625" y="2691321"/>
            <a:ext cx="1412346" cy="13233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cxnSp>
        <p:nvCxnSpPr>
          <p:cNvPr id="19" name="直線接點 18">
            <a:extLst>
              <a:ext uri="{FF2B5EF4-FFF2-40B4-BE49-F238E27FC236}">
                <a16:creationId xmlns:a16="http://schemas.microsoft.com/office/drawing/2014/main" id="{995AAC3B-C3C3-4FED-85C5-71E3EDA24C33}"/>
              </a:ext>
            </a:extLst>
          </p:cNvPr>
          <p:cNvCxnSpPr>
            <a:cxnSpLocks/>
          </p:cNvCxnSpPr>
          <p:nvPr/>
        </p:nvCxnSpPr>
        <p:spPr>
          <a:xfrm>
            <a:off x="4319673" y="3702793"/>
            <a:ext cx="339343" cy="316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>
            <a:extLst>
              <a:ext uri="{FF2B5EF4-FFF2-40B4-BE49-F238E27FC236}">
                <a16:creationId xmlns:a16="http://schemas.microsoft.com/office/drawing/2014/main" id="{E5733D3A-786D-41BA-8C9F-FC2451266C28}"/>
              </a:ext>
            </a:extLst>
          </p:cNvPr>
          <p:cNvCxnSpPr>
            <a:cxnSpLocks/>
          </p:cNvCxnSpPr>
          <p:nvPr/>
        </p:nvCxnSpPr>
        <p:spPr>
          <a:xfrm>
            <a:off x="4344312" y="2414161"/>
            <a:ext cx="339343" cy="316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82456ACA-999D-4AC2-9A8E-435D3EA70EF2}"/>
              </a:ext>
            </a:extLst>
          </p:cNvPr>
          <p:cNvSpPr txBox="1"/>
          <p:nvPr/>
        </p:nvSpPr>
        <p:spPr>
          <a:xfrm>
            <a:off x="2608174" y="1868886"/>
            <a:ext cx="1824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all channels</a:t>
            </a:r>
            <a:endParaRPr lang="zh-TW" altLang="en-US" sz="24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B2431954-592B-48B8-B9A6-96FAD4D2808B}"/>
              </a:ext>
            </a:extLst>
          </p:cNvPr>
          <p:cNvCxnSpPr>
            <a:cxnSpLocks/>
          </p:cNvCxnSpPr>
          <p:nvPr/>
        </p:nvCxnSpPr>
        <p:spPr>
          <a:xfrm>
            <a:off x="5732621" y="2356368"/>
            <a:ext cx="339343" cy="316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矩形 50">
            <a:extLst>
              <a:ext uri="{FF2B5EF4-FFF2-40B4-BE49-F238E27FC236}">
                <a16:creationId xmlns:a16="http://schemas.microsoft.com/office/drawing/2014/main" id="{ECB9B0BB-96BD-436E-AD41-848A239BAC19}"/>
              </a:ext>
            </a:extLst>
          </p:cNvPr>
          <p:cNvSpPr/>
          <p:nvPr/>
        </p:nvSpPr>
        <p:spPr>
          <a:xfrm>
            <a:off x="4688645" y="3581370"/>
            <a:ext cx="1412346" cy="13233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EA0C9A86-33E9-4B7E-8F66-1690C6573AF9}"/>
              </a:ext>
            </a:extLst>
          </p:cNvPr>
          <p:cNvSpPr/>
          <p:nvPr/>
        </p:nvSpPr>
        <p:spPr>
          <a:xfrm>
            <a:off x="6576121" y="2697428"/>
            <a:ext cx="1412346" cy="13233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cxnSp>
        <p:nvCxnSpPr>
          <p:cNvPr id="55" name="直線接點 54">
            <a:extLst>
              <a:ext uri="{FF2B5EF4-FFF2-40B4-BE49-F238E27FC236}">
                <a16:creationId xmlns:a16="http://schemas.microsoft.com/office/drawing/2014/main" id="{D75CCAA1-1507-48E6-AEB4-500838C408AA}"/>
              </a:ext>
            </a:extLst>
          </p:cNvPr>
          <p:cNvCxnSpPr>
            <a:cxnSpLocks/>
          </p:cNvCxnSpPr>
          <p:nvPr/>
        </p:nvCxnSpPr>
        <p:spPr>
          <a:xfrm>
            <a:off x="6699880" y="2360926"/>
            <a:ext cx="339343" cy="316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接點 55">
            <a:extLst>
              <a:ext uri="{FF2B5EF4-FFF2-40B4-BE49-F238E27FC236}">
                <a16:creationId xmlns:a16="http://schemas.microsoft.com/office/drawing/2014/main" id="{E9ECA6A6-260C-40C3-90FE-C9E05AF517D1}"/>
              </a:ext>
            </a:extLst>
          </p:cNvPr>
          <p:cNvCxnSpPr>
            <a:cxnSpLocks/>
          </p:cNvCxnSpPr>
          <p:nvPr/>
        </p:nvCxnSpPr>
        <p:spPr>
          <a:xfrm>
            <a:off x="5284643" y="2400073"/>
            <a:ext cx="339343" cy="316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接點 56">
            <a:extLst>
              <a:ext uri="{FF2B5EF4-FFF2-40B4-BE49-F238E27FC236}">
                <a16:creationId xmlns:a16="http://schemas.microsoft.com/office/drawing/2014/main" id="{B3836C48-AE30-4372-B5D6-EA15E4F3235E}"/>
              </a:ext>
            </a:extLst>
          </p:cNvPr>
          <p:cNvCxnSpPr>
            <a:cxnSpLocks/>
          </p:cNvCxnSpPr>
          <p:nvPr/>
        </p:nvCxnSpPr>
        <p:spPr>
          <a:xfrm>
            <a:off x="7666644" y="2367838"/>
            <a:ext cx="339343" cy="316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接點 58">
            <a:extLst>
              <a:ext uri="{FF2B5EF4-FFF2-40B4-BE49-F238E27FC236}">
                <a16:creationId xmlns:a16="http://schemas.microsoft.com/office/drawing/2014/main" id="{1D3DC3AB-90FB-49FF-9279-3240A1D96361}"/>
              </a:ext>
            </a:extLst>
          </p:cNvPr>
          <p:cNvCxnSpPr>
            <a:cxnSpLocks/>
          </p:cNvCxnSpPr>
          <p:nvPr/>
        </p:nvCxnSpPr>
        <p:spPr>
          <a:xfrm>
            <a:off x="7654664" y="3691139"/>
            <a:ext cx="339343" cy="316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90B3C09B-E6B1-425D-84E9-BCD1C026E9A1}"/>
              </a:ext>
            </a:extLst>
          </p:cNvPr>
          <p:cNvCxnSpPr>
            <a:cxnSpLocks/>
          </p:cNvCxnSpPr>
          <p:nvPr/>
        </p:nvCxnSpPr>
        <p:spPr>
          <a:xfrm flipH="1" flipV="1">
            <a:off x="3951048" y="3013413"/>
            <a:ext cx="732606" cy="19952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單箭頭接點 59">
            <a:extLst>
              <a:ext uri="{FF2B5EF4-FFF2-40B4-BE49-F238E27FC236}">
                <a16:creationId xmlns:a16="http://schemas.microsoft.com/office/drawing/2014/main" id="{474B7D1B-5545-4885-B461-C39BFCED2D03}"/>
              </a:ext>
            </a:extLst>
          </p:cNvPr>
          <p:cNvCxnSpPr>
            <a:cxnSpLocks/>
          </p:cNvCxnSpPr>
          <p:nvPr/>
        </p:nvCxnSpPr>
        <p:spPr>
          <a:xfrm flipH="1" flipV="1">
            <a:off x="3962817" y="2330455"/>
            <a:ext cx="513368" cy="2311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文字方塊 61">
            <a:extLst>
              <a:ext uri="{FF2B5EF4-FFF2-40B4-BE49-F238E27FC236}">
                <a16:creationId xmlns:a16="http://schemas.microsoft.com/office/drawing/2014/main" id="{62B62F2A-B91B-4B04-93C5-F5C4D5F8AAA2}"/>
              </a:ext>
            </a:extLst>
          </p:cNvPr>
          <p:cNvSpPr txBox="1"/>
          <p:nvPr/>
        </p:nvSpPr>
        <p:spPr>
          <a:xfrm>
            <a:off x="2414130" y="5871988"/>
            <a:ext cx="7625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Each receptive field has a set of neurons (e.g., 64 neurons).  </a:t>
            </a:r>
            <a:endParaRPr lang="zh-TW" altLang="en-US" sz="24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64" name="文字方塊 63">
            <a:extLst>
              <a:ext uri="{FF2B5EF4-FFF2-40B4-BE49-F238E27FC236}">
                <a16:creationId xmlns:a16="http://schemas.microsoft.com/office/drawing/2014/main" id="{CAE88094-6853-4745-8F6D-406C26ACF771}"/>
              </a:ext>
            </a:extLst>
          </p:cNvPr>
          <p:cNvSpPr txBox="1"/>
          <p:nvPr/>
        </p:nvSpPr>
        <p:spPr>
          <a:xfrm>
            <a:off x="4220987" y="1690690"/>
            <a:ext cx="1824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stride = 2</a:t>
            </a:r>
            <a:endParaRPr lang="zh-TW" altLang="en-US" sz="24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65" name="文字方塊 64">
            <a:extLst>
              <a:ext uri="{FF2B5EF4-FFF2-40B4-BE49-F238E27FC236}">
                <a16:creationId xmlns:a16="http://schemas.microsoft.com/office/drawing/2014/main" id="{1A87FA38-7F0A-4D05-B2F1-7C07238495A7}"/>
              </a:ext>
            </a:extLst>
          </p:cNvPr>
          <p:cNvSpPr txBox="1"/>
          <p:nvPr/>
        </p:nvSpPr>
        <p:spPr>
          <a:xfrm>
            <a:off x="1970278" y="2797443"/>
            <a:ext cx="1988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kernel size (e.g., 3 x 3) </a:t>
            </a:r>
            <a:endParaRPr lang="zh-TW" altLang="en-US" sz="24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24" name="右大括弧 23">
            <a:extLst>
              <a:ext uri="{FF2B5EF4-FFF2-40B4-BE49-F238E27FC236}">
                <a16:creationId xmlns:a16="http://schemas.microsoft.com/office/drawing/2014/main" id="{CEDFB89E-70E8-45D9-89D2-2FA2EB055CE1}"/>
              </a:ext>
            </a:extLst>
          </p:cNvPr>
          <p:cNvSpPr/>
          <p:nvPr/>
        </p:nvSpPr>
        <p:spPr>
          <a:xfrm rot="16200000">
            <a:off x="4926690" y="1950990"/>
            <a:ext cx="437711" cy="932163"/>
          </a:xfrm>
          <a:prstGeom prst="rightBrace">
            <a:avLst>
              <a:gd name="adj1" fmla="val 45605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cxnSp>
        <p:nvCxnSpPr>
          <p:cNvPr id="66" name="直線單箭頭接點 65">
            <a:extLst>
              <a:ext uri="{FF2B5EF4-FFF2-40B4-BE49-F238E27FC236}">
                <a16:creationId xmlns:a16="http://schemas.microsoft.com/office/drawing/2014/main" id="{E3E69202-AC9B-401A-88AE-4317176D117F}"/>
              </a:ext>
            </a:extLst>
          </p:cNvPr>
          <p:cNvCxnSpPr>
            <a:cxnSpLocks/>
          </p:cNvCxnSpPr>
          <p:nvPr/>
        </p:nvCxnSpPr>
        <p:spPr>
          <a:xfrm flipV="1">
            <a:off x="7752068" y="2978880"/>
            <a:ext cx="519676" cy="2449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文字方塊 66">
            <a:extLst>
              <a:ext uri="{FF2B5EF4-FFF2-40B4-BE49-F238E27FC236}">
                <a16:creationId xmlns:a16="http://schemas.microsoft.com/office/drawing/2014/main" id="{7771D80F-7E5B-44BA-B8AD-9B1A67AC32D7}"/>
              </a:ext>
            </a:extLst>
          </p:cNvPr>
          <p:cNvSpPr txBox="1"/>
          <p:nvPr/>
        </p:nvSpPr>
        <p:spPr>
          <a:xfrm>
            <a:off x="8293760" y="2762180"/>
            <a:ext cx="1499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padding</a:t>
            </a:r>
            <a:endParaRPr lang="zh-TW" altLang="en-US" sz="24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26EED6F6-E8D9-49C5-B93A-20C8A34A2359}"/>
              </a:ext>
            </a:extLst>
          </p:cNvPr>
          <p:cNvCxnSpPr>
            <a:cxnSpLocks/>
          </p:cNvCxnSpPr>
          <p:nvPr/>
        </p:nvCxnSpPr>
        <p:spPr>
          <a:xfrm>
            <a:off x="4349303" y="3253579"/>
            <a:ext cx="339343" cy="316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接點 68">
            <a:extLst>
              <a:ext uri="{FF2B5EF4-FFF2-40B4-BE49-F238E27FC236}">
                <a16:creationId xmlns:a16="http://schemas.microsoft.com/office/drawing/2014/main" id="{C180B289-EBAA-4FD7-BF5B-6E8F6D3BB98A}"/>
              </a:ext>
            </a:extLst>
          </p:cNvPr>
          <p:cNvCxnSpPr>
            <a:cxnSpLocks/>
          </p:cNvCxnSpPr>
          <p:nvPr/>
        </p:nvCxnSpPr>
        <p:spPr>
          <a:xfrm>
            <a:off x="4319673" y="4661760"/>
            <a:ext cx="354969" cy="2585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接點 69">
            <a:extLst>
              <a:ext uri="{FF2B5EF4-FFF2-40B4-BE49-F238E27FC236}">
                <a16:creationId xmlns:a16="http://schemas.microsoft.com/office/drawing/2014/main" id="{C4F5BA6C-F272-423C-B684-23A7A6BF6D5A}"/>
              </a:ext>
            </a:extLst>
          </p:cNvPr>
          <p:cNvCxnSpPr>
            <a:cxnSpLocks/>
          </p:cNvCxnSpPr>
          <p:nvPr/>
        </p:nvCxnSpPr>
        <p:spPr>
          <a:xfrm>
            <a:off x="4344311" y="3212941"/>
            <a:ext cx="0" cy="14488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接點 73">
            <a:extLst>
              <a:ext uri="{FF2B5EF4-FFF2-40B4-BE49-F238E27FC236}">
                <a16:creationId xmlns:a16="http://schemas.microsoft.com/office/drawing/2014/main" id="{330A4724-4971-4DD8-8A73-CE74627CA708}"/>
              </a:ext>
            </a:extLst>
          </p:cNvPr>
          <p:cNvCxnSpPr>
            <a:cxnSpLocks/>
          </p:cNvCxnSpPr>
          <p:nvPr/>
        </p:nvCxnSpPr>
        <p:spPr>
          <a:xfrm>
            <a:off x="6226754" y="2377464"/>
            <a:ext cx="339343" cy="316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>
            <a:extLst>
              <a:ext uri="{FF2B5EF4-FFF2-40B4-BE49-F238E27FC236}">
                <a16:creationId xmlns:a16="http://schemas.microsoft.com/office/drawing/2014/main" id="{245969CF-0FD6-403B-82DB-41541BF6AFCF}"/>
              </a:ext>
            </a:extLst>
          </p:cNvPr>
          <p:cNvSpPr/>
          <p:nvPr/>
        </p:nvSpPr>
        <p:spPr>
          <a:xfrm>
            <a:off x="5631319" y="3579952"/>
            <a:ext cx="1412346" cy="13233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A65E7505-89AD-4FF7-B61F-5AD6D692380C}"/>
              </a:ext>
            </a:extLst>
          </p:cNvPr>
          <p:cNvSpPr txBox="1"/>
          <p:nvPr/>
        </p:nvSpPr>
        <p:spPr>
          <a:xfrm>
            <a:off x="7717206" y="4487224"/>
            <a:ext cx="3538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The receptive fields cover the whole image.</a:t>
            </a:r>
            <a:endParaRPr lang="zh-TW" altLang="en-US" sz="24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cxnSp>
        <p:nvCxnSpPr>
          <p:cNvPr id="37" name="直線單箭頭接點 36">
            <a:extLst>
              <a:ext uri="{FF2B5EF4-FFF2-40B4-BE49-F238E27FC236}">
                <a16:creationId xmlns:a16="http://schemas.microsoft.com/office/drawing/2014/main" id="{436413F1-1DAB-44D8-82FC-8B6EFA4806BD}"/>
              </a:ext>
            </a:extLst>
          </p:cNvPr>
          <p:cNvCxnSpPr>
            <a:cxnSpLocks/>
          </p:cNvCxnSpPr>
          <p:nvPr/>
        </p:nvCxnSpPr>
        <p:spPr>
          <a:xfrm flipV="1">
            <a:off x="5765776" y="2143350"/>
            <a:ext cx="713714" cy="4019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6558E7E5-00E5-4E6A-81C2-67330F49AF63}"/>
              </a:ext>
            </a:extLst>
          </p:cNvPr>
          <p:cNvSpPr txBox="1"/>
          <p:nvPr/>
        </p:nvSpPr>
        <p:spPr>
          <a:xfrm>
            <a:off x="6151275" y="1719484"/>
            <a:ext cx="1499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overlap</a:t>
            </a:r>
            <a:endParaRPr lang="zh-TW" altLang="en-US" sz="24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3399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4" grpId="0" animBg="1"/>
      <p:bldP spid="15" grpId="0" animBg="1"/>
      <p:bldP spid="32" grpId="0"/>
      <p:bldP spid="51" grpId="0" animBg="1"/>
      <p:bldP spid="53" grpId="0" animBg="1"/>
      <p:bldP spid="62" grpId="0"/>
      <p:bldP spid="64" grpId="0"/>
      <p:bldP spid="65" grpId="0"/>
      <p:bldP spid="24" grpId="0" animBg="1"/>
      <p:bldP spid="67" grpId="0"/>
      <p:bldP spid="34" grpId="0" animBg="1"/>
      <p:bldP spid="36" grpId="0"/>
      <p:bldP spid="3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1273FC-2ADF-F254-8B92-B8F4FA0A35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單箭頭接點 3">
            <a:extLst>
              <a:ext uri="{FF2B5EF4-FFF2-40B4-BE49-F238E27FC236}">
                <a16:creationId xmlns:a16="http://schemas.microsoft.com/office/drawing/2014/main" id="{A566B42A-D7C3-38B2-DB09-026DC97938C6}"/>
              </a:ext>
            </a:extLst>
          </p:cNvPr>
          <p:cNvCxnSpPr>
            <a:cxnSpLocks/>
          </p:cNvCxnSpPr>
          <p:nvPr/>
        </p:nvCxnSpPr>
        <p:spPr>
          <a:xfrm>
            <a:off x="2385735" y="682016"/>
            <a:ext cx="163526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單箭頭接點 4">
            <a:extLst>
              <a:ext uri="{FF2B5EF4-FFF2-40B4-BE49-F238E27FC236}">
                <a16:creationId xmlns:a16="http://schemas.microsoft.com/office/drawing/2014/main" id="{70D841C8-4E2F-EDA8-F593-195BC700EFE1}"/>
              </a:ext>
            </a:extLst>
          </p:cNvPr>
          <p:cNvCxnSpPr>
            <a:cxnSpLocks/>
            <a:stCxn id="6" idx="3"/>
            <a:endCxn id="22" idx="2"/>
          </p:cNvCxnSpPr>
          <p:nvPr/>
        </p:nvCxnSpPr>
        <p:spPr>
          <a:xfrm flipV="1">
            <a:off x="2328843" y="679762"/>
            <a:ext cx="1692157" cy="13997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群組 27">
            <a:extLst>
              <a:ext uri="{FF2B5EF4-FFF2-40B4-BE49-F238E27FC236}">
                <a16:creationId xmlns:a16="http://schemas.microsoft.com/office/drawing/2014/main" id="{344595AF-4B8C-8055-B3B0-BE23BFE2099B}"/>
              </a:ext>
            </a:extLst>
          </p:cNvPr>
          <p:cNvGrpSpPr/>
          <p:nvPr/>
        </p:nvGrpSpPr>
        <p:grpSpPr>
          <a:xfrm>
            <a:off x="4021000" y="360674"/>
            <a:ext cx="638175" cy="638175"/>
            <a:chOff x="8370546" y="1983114"/>
            <a:chExt cx="638175" cy="638175"/>
          </a:xfrm>
        </p:grpSpPr>
        <p:sp>
          <p:nvSpPr>
            <p:cNvPr id="22" name="橢圓 21">
              <a:extLst>
                <a:ext uri="{FF2B5EF4-FFF2-40B4-BE49-F238E27FC236}">
                  <a16:creationId xmlns:a16="http://schemas.microsoft.com/office/drawing/2014/main" id="{24783B2A-C850-3E08-9ACE-764A6EF7E92A}"/>
                </a:ext>
              </a:extLst>
            </p:cNvPr>
            <p:cNvSpPr/>
            <p:nvPr/>
          </p:nvSpPr>
          <p:spPr>
            <a:xfrm>
              <a:off x="8370546" y="1983114"/>
              <a:ext cx="638175" cy="63817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endParaRPr lang="zh-TW" altLang="en-US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  <p:sp>
          <p:nvSpPr>
            <p:cNvPr id="25" name="手繪多邊形 108">
              <a:extLst>
                <a:ext uri="{FF2B5EF4-FFF2-40B4-BE49-F238E27FC236}">
                  <a16:creationId xmlns:a16="http://schemas.microsoft.com/office/drawing/2014/main" id="{006BC015-209C-288D-CC10-D55B275498D6}"/>
                </a:ext>
              </a:extLst>
            </p:cNvPr>
            <p:cNvSpPr/>
            <p:nvPr/>
          </p:nvSpPr>
          <p:spPr>
            <a:xfrm>
              <a:off x="8447407" y="2115472"/>
              <a:ext cx="469900" cy="354083"/>
            </a:xfrm>
            <a:custGeom>
              <a:avLst/>
              <a:gdLst>
                <a:gd name="connsiteX0" fmla="*/ 469900 w 469900"/>
                <a:gd name="connsiteY0" fmla="*/ 5192 h 354083"/>
                <a:gd name="connsiteX1" fmla="*/ 254000 w 469900"/>
                <a:gd name="connsiteY1" fmla="*/ 43292 h 354083"/>
                <a:gd name="connsiteX2" fmla="*/ 139700 w 469900"/>
                <a:gd name="connsiteY2" fmla="*/ 322692 h 354083"/>
                <a:gd name="connsiteX3" fmla="*/ 0 w 469900"/>
                <a:gd name="connsiteY3" fmla="*/ 335392 h 354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9900" h="354083">
                  <a:moveTo>
                    <a:pt x="469900" y="5192"/>
                  </a:moveTo>
                  <a:cubicBezTo>
                    <a:pt x="389466" y="-2217"/>
                    <a:pt x="309033" y="-9625"/>
                    <a:pt x="254000" y="43292"/>
                  </a:cubicBezTo>
                  <a:cubicBezTo>
                    <a:pt x="198967" y="96209"/>
                    <a:pt x="182033" y="274009"/>
                    <a:pt x="139700" y="322692"/>
                  </a:cubicBezTo>
                  <a:cubicBezTo>
                    <a:pt x="97367" y="371375"/>
                    <a:pt x="48683" y="353383"/>
                    <a:pt x="0" y="33539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TW" altLang="en-US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</p:grp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BCAD5556-D87A-1601-DFE6-5D1B51D90818}"/>
              </a:ext>
            </a:extLst>
          </p:cNvPr>
          <p:cNvSpPr txBox="1"/>
          <p:nvPr/>
        </p:nvSpPr>
        <p:spPr>
          <a:xfrm>
            <a:off x="341564" y="1204273"/>
            <a:ext cx="1438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altLang="zh-TW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1000 x 1000</a:t>
            </a:r>
            <a:endParaRPr lang="zh-TW" altLang="en-US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22E59FEF-4318-5EC3-B8CA-521DE0EEAF98}"/>
              </a:ext>
            </a:extLst>
          </p:cNvPr>
          <p:cNvSpPr txBox="1"/>
          <p:nvPr/>
        </p:nvSpPr>
        <p:spPr>
          <a:xfrm>
            <a:off x="345383" y="2902931"/>
            <a:ext cx="1438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altLang="zh-TW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1000 x 1000</a:t>
            </a:r>
            <a:endParaRPr lang="zh-TW" altLang="en-US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7D263510-ED5B-A995-04CE-8AE53B39F872}"/>
              </a:ext>
            </a:extLst>
          </p:cNvPr>
          <p:cNvSpPr txBox="1"/>
          <p:nvPr/>
        </p:nvSpPr>
        <p:spPr>
          <a:xfrm>
            <a:off x="434443" y="4806457"/>
            <a:ext cx="1345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altLang="zh-TW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1000 x 1000</a:t>
            </a:r>
            <a:endParaRPr lang="zh-TW" altLang="en-US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cxnSp>
        <p:nvCxnSpPr>
          <p:cNvPr id="39" name="直線單箭頭接點 38">
            <a:extLst>
              <a:ext uri="{FF2B5EF4-FFF2-40B4-BE49-F238E27FC236}">
                <a16:creationId xmlns:a16="http://schemas.microsoft.com/office/drawing/2014/main" id="{CC57664F-99CF-9558-BAB0-EE97DCE2FA2B}"/>
              </a:ext>
            </a:extLst>
          </p:cNvPr>
          <p:cNvCxnSpPr>
            <a:cxnSpLocks/>
          </p:cNvCxnSpPr>
          <p:nvPr/>
        </p:nvCxnSpPr>
        <p:spPr>
          <a:xfrm>
            <a:off x="4673258" y="664445"/>
            <a:ext cx="65890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文字方塊 61">
            <a:extLst>
              <a:ext uri="{FF2B5EF4-FFF2-40B4-BE49-F238E27FC236}">
                <a16:creationId xmlns:a16="http://schemas.microsoft.com/office/drawing/2014/main" id="{CBAA7C81-321F-8036-7BB4-6727AFCC0397}"/>
              </a:ext>
            </a:extLst>
          </p:cNvPr>
          <p:cNvSpPr txBox="1"/>
          <p:nvPr/>
        </p:nvSpPr>
        <p:spPr>
          <a:xfrm>
            <a:off x="5121222" y="314679"/>
            <a:ext cx="1103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……</a:t>
            </a:r>
            <a:endParaRPr lang="zh-TW" altLang="en-US" sz="28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BA2A4750-6940-584E-3D8A-7B6698CC3F45}"/>
              </a:ext>
            </a:extLst>
          </p:cNvPr>
          <p:cNvSpPr txBox="1"/>
          <p:nvPr/>
        </p:nvSpPr>
        <p:spPr>
          <a:xfrm>
            <a:off x="1553112" y="6105208"/>
            <a:ext cx="1345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/>
              <a:t>Feature </a:t>
            </a:r>
            <a:endParaRPr lang="zh-TW" altLang="en-US" sz="2400" b="1" dirty="0"/>
          </a:p>
        </p:txBody>
      </p:sp>
      <p:cxnSp>
        <p:nvCxnSpPr>
          <p:cNvPr id="54" name="直線單箭頭接點 53">
            <a:extLst>
              <a:ext uri="{FF2B5EF4-FFF2-40B4-BE49-F238E27FC236}">
                <a16:creationId xmlns:a16="http://schemas.microsoft.com/office/drawing/2014/main" id="{C26DE424-7D06-DF95-DD57-6D333D670C06}"/>
              </a:ext>
            </a:extLst>
          </p:cNvPr>
          <p:cNvCxnSpPr>
            <a:cxnSpLocks/>
            <a:endCxn id="22" idx="2"/>
          </p:cNvCxnSpPr>
          <p:nvPr/>
        </p:nvCxnSpPr>
        <p:spPr>
          <a:xfrm flipV="1">
            <a:off x="2298765" y="679762"/>
            <a:ext cx="1722235" cy="18336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單箭頭接點 58">
            <a:extLst>
              <a:ext uri="{FF2B5EF4-FFF2-40B4-BE49-F238E27FC236}">
                <a16:creationId xmlns:a16="http://schemas.microsoft.com/office/drawing/2014/main" id="{7B85FDDC-DEFD-D756-5362-7357D44595A0}"/>
              </a:ext>
            </a:extLst>
          </p:cNvPr>
          <p:cNvCxnSpPr>
            <a:cxnSpLocks/>
            <a:stCxn id="9" idx="3"/>
            <a:endCxn id="22" idx="2"/>
          </p:cNvCxnSpPr>
          <p:nvPr/>
        </p:nvCxnSpPr>
        <p:spPr>
          <a:xfrm flipV="1">
            <a:off x="2329367" y="679762"/>
            <a:ext cx="1691633" cy="31707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單箭頭接點 66">
            <a:extLst>
              <a:ext uri="{FF2B5EF4-FFF2-40B4-BE49-F238E27FC236}">
                <a16:creationId xmlns:a16="http://schemas.microsoft.com/office/drawing/2014/main" id="{94D7BF28-BCC7-8595-BC84-9D94AF8E95F6}"/>
              </a:ext>
            </a:extLst>
          </p:cNvPr>
          <p:cNvCxnSpPr>
            <a:cxnSpLocks/>
            <a:endCxn id="22" idx="2"/>
          </p:cNvCxnSpPr>
          <p:nvPr/>
        </p:nvCxnSpPr>
        <p:spPr>
          <a:xfrm flipV="1">
            <a:off x="2337289" y="679762"/>
            <a:ext cx="1683711" cy="35465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單箭頭接點 68">
            <a:extLst>
              <a:ext uri="{FF2B5EF4-FFF2-40B4-BE49-F238E27FC236}">
                <a16:creationId xmlns:a16="http://schemas.microsoft.com/office/drawing/2014/main" id="{0E9C16DA-91D1-FB57-B9D2-3833990E14A6}"/>
              </a:ext>
            </a:extLst>
          </p:cNvPr>
          <p:cNvCxnSpPr>
            <a:cxnSpLocks/>
            <a:stCxn id="12" idx="3"/>
            <a:endCxn id="22" idx="2"/>
          </p:cNvCxnSpPr>
          <p:nvPr/>
        </p:nvCxnSpPr>
        <p:spPr>
          <a:xfrm flipV="1">
            <a:off x="2328843" y="679762"/>
            <a:ext cx="1692157" cy="49403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群組 43">
            <a:extLst>
              <a:ext uri="{FF2B5EF4-FFF2-40B4-BE49-F238E27FC236}">
                <a16:creationId xmlns:a16="http://schemas.microsoft.com/office/drawing/2014/main" id="{803EA5EF-5F14-D314-C86E-01E3F864B2D3}"/>
              </a:ext>
            </a:extLst>
          </p:cNvPr>
          <p:cNvGrpSpPr/>
          <p:nvPr/>
        </p:nvGrpSpPr>
        <p:grpSpPr>
          <a:xfrm>
            <a:off x="4013723" y="2513402"/>
            <a:ext cx="638175" cy="638175"/>
            <a:chOff x="8370546" y="1983114"/>
            <a:chExt cx="638175" cy="638175"/>
          </a:xfrm>
        </p:grpSpPr>
        <p:sp>
          <p:nvSpPr>
            <p:cNvPr id="49" name="橢圓 48">
              <a:extLst>
                <a:ext uri="{FF2B5EF4-FFF2-40B4-BE49-F238E27FC236}">
                  <a16:creationId xmlns:a16="http://schemas.microsoft.com/office/drawing/2014/main" id="{CAC811E7-5A74-7E65-A970-838EB75F19FD}"/>
                </a:ext>
              </a:extLst>
            </p:cNvPr>
            <p:cNvSpPr/>
            <p:nvPr/>
          </p:nvSpPr>
          <p:spPr>
            <a:xfrm>
              <a:off x="8370546" y="1983114"/>
              <a:ext cx="638175" cy="63817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endParaRPr lang="zh-TW" altLang="en-US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  <p:sp>
          <p:nvSpPr>
            <p:cNvPr id="50" name="手繪多邊形 108">
              <a:extLst>
                <a:ext uri="{FF2B5EF4-FFF2-40B4-BE49-F238E27FC236}">
                  <a16:creationId xmlns:a16="http://schemas.microsoft.com/office/drawing/2014/main" id="{102E9C3C-33A4-B1E1-F144-87F37288DA52}"/>
                </a:ext>
              </a:extLst>
            </p:cNvPr>
            <p:cNvSpPr/>
            <p:nvPr/>
          </p:nvSpPr>
          <p:spPr>
            <a:xfrm>
              <a:off x="8447407" y="2115472"/>
              <a:ext cx="469900" cy="354083"/>
            </a:xfrm>
            <a:custGeom>
              <a:avLst/>
              <a:gdLst>
                <a:gd name="connsiteX0" fmla="*/ 469900 w 469900"/>
                <a:gd name="connsiteY0" fmla="*/ 5192 h 354083"/>
                <a:gd name="connsiteX1" fmla="*/ 254000 w 469900"/>
                <a:gd name="connsiteY1" fmla="*/ 43292 h 354083"/>
                <a:gd name="connsiteX2" fmla="*/ 139700 w 469900"/>
                <a:gd name="connsiteY2" fmla="*/ 322692 h 354083"/>
                <a:gd name="connsiteX3" fmla="*/ 0 w 469900"/>
                <a:gd name="connsiteY3" fmla="*/ 335392 h 354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9900" h="354083">
                  <a:moveTo>
                    <a:pt x="469900" y="5192"/>
                  </a:moveTo>
                  <a:cubicBezTo>
                    <a:pt x="389466" y="-2217"/>
                    <a:pt x="309033" y="-9625"/>
                    <a:pt x="254000" y="43292"/>
                  </a:cubicBezTo>
                  <a:cubicBezTo>
                    <a:pt x="198967" y="96209"/>
                    <a:pt x="182033" y="274009"/>
                    <a:pt x="139700" y="322692"/>
                  </a:cubicBezTo>
                  <a:cubicBezTo>
                    <a:pt x="97367" y="371375"/>
                    <a:pt x="48683" y="353383"/>
                    <a:pt x="0" y="33539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TW" altLang="en-US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</p:grpSp>
      <p:cxnSp>
        <p:nvCxnSpPr>
          <p:cNvPr id="51" name="直線單箭頭接點 50">
            <a:extLst>
              <a:ext uri="{FF2B5EF4-FFF2-40B4-BE49-F238E27FC236}">
                <a16:creationId xmlns:a16="http://schemas.microsoft.com/office/drawing/2014/main" id="{0E3C51FC-1ABB-EC64-4313-EF9CEA25944E}"/>
              </a:ext>
            </a:extLst>
          </p:cNvPr>
          <p:cNvCxnSpPr>
            <a:cxnSpLocks/>
            <a:endCxn id="49" idx="2"/>
          </p:cNvCxnSpPr>
          <p:nvPr/>
        </p:nvCxnSpPr>
        <p:spPr>
          <a:xfrm>
            <a:off x="2368349" y="683578"/>
            <a:ext cx="1645374" cy="21489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單箭頭接點 54">
            <a:extLst>
              <a:ext uri="{FF2B5EF4-FFF2-40B4-BE49-F238E27FC236}">
                <a16:creationId xmlns:a16="http://schemas.microsoft.com/office/drawing/2014/main" id="{25C504BB-8AC4-5138-EA50-F79A47DDCD78}"/>
              </a:ext>
            </a:extLst>
          </p:cNvPr>
          <p:cNvCxnSpPr>
            <a:cxnSpLocks/>
            <a:stCxn id="12" idx="3"/>
            <a:endCxn id="49" idx="2"/>
          </p:cNvCxnSpPr>
          <p:nvPr/>
        </p:nvCxnSpPr>
        <p:spPr>
          <a:xfrm flipV="1">
            <a:off x="2328843" y="2832490"/>
            <a:ext cx="1684880" cy="27876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單箭頭接點 67">
            <a:extLst>
              <a:ext uri="{FF2B5EF4-FFF2-40B4-BE49-F238E27FC236}">
                <a16:creationId xmlns:a16="http://schemas.microsoft.com/office/drawing/2014/main" id="{FC6D4FB9-D06B-915D-A729-B57CCCC70DEE}"/>
              </a:ext>
            </a:extLst>
          </p:cNvPr>
          <p:cNvCxnSpPr>
            <a:cxnSpLocks/>
          </p:cNvCxnSpPr>
          <p:nvPr/>
        </p:nvCxnSpPr>
        <p:spPr>
          <a:xfrm>
            <a:off x="4677176" y="2863168"/>
            <a:ext cx="65890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文字方塊 69">
            <a:extLst>
              <a:ext uri="{FF2B5EF4-FFF2-40B4-BE49-F238E27FC236}">
                <a16:creationId xmlns:a16="http://schemas.microsoft.com/office/drawing/2014/main" id="{DDE7698F-463A-106C-64BC-C304FBA8C189}"/>
              </a:ext>
            </a:extLst>
          </p:cNvPr>
          <p:cNvSpPr txBox="1"/>
          <p:nvPr/>
        </p:nvSpPr>
        <p:spPr>
          <a:xfrm>
            <a:off x="5125140" y="2513402"/>
            <a:ext cx="1103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……</a:t>
            </a:r>
            <a:endParaRPr lang="zh-TW" altLang="en-US" sz="28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71" name="文字方塊 70">
            <a:extLst>
              <a:ext uri="{FF2B5EF4-FFF2-40B4-BE49-F238E27FC236}">
                <a16:creationId xmlns:a16="http://schemas.microsoft.com/office/drawing/2014/main" id="{C1681218-3264-8FBF-B59E-B09516E42244}"/>
              </a:ext>
            </a:extLst>
          </p:cNvPr>
          <p:cNvSpPr txBox="1"/>
          <p:nvPr/>
        </p:nvSpPr>
        <p:spPr>
          <a:xfrm rot="16200000">
            <a:off x="3723790" y="1531521"/>
            <a:ext cx="1103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……</a:t>
            </a:r>
            <a:endParaRPr lang="zh-TW" altLang="en-US" sz="28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72" name="文字方塊 71">
            <a:extLst>
              <a:ext uri="{FF2B5EF4-FFF2-40B4-BE49-F238E27FC236}">
                <a16:creationId xmlns:a16="http://schemas.microsoft.com/office/drawing/2014/main" id="{3FA42502-BDCC-D913-879A-D8E51419EFAC}"/>
              </a:ext>
            </a:extLst>
          </p:cNvPr>
          <p:cNvSpPr txBox="1"/>
          <p:nvPr/>
        </p:nvSpPr>
        <p:spPr>
          <a:xfrm rot="16200000">
            <a:off x="3687915" y="3608645"/>
            <a:ext cx="1103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……</a:t>
            </a:r>
            <a:endParaRPr lang="zh-TW" altLang="en-US" sz="28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75" name="文字方塊 74">
            <a:extLst>
              <a:ext uri="{FF2B5EF4-FFF2-40B4-BE49-F238E27FC236}">
                <a16:creationId xmlns:a16="http://schemas.microsoft.com/office/drawing/2014/main" id="{6122EAFA-22F3-C2BD-F5A6-6669398EC5F8}"/>
              </a:ext>
            </a:extLst>
          </p:cNvPr>
          <p:cNvSpPr txBox="1"/>
          <p:nvPr/>
        </p:nvSpPr>
        <p:spPr>
          <a:xfrm>
            <a:off x="3077967" y="4830321"/>
            <a:ext cx="314634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US" altLang="zh-TW" sz="2400" dirty="0">
                <a:solidFill>
                  <a:srgbClr val="0000FF"/>
                </a:solidFill>
              </a:rPr>
              <a:t>1000 x 1000 x 3 x 1000 parameters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2" name="表格 23">
            <a:extLst>
              <a:ext uri="{FF2B5EF4-FFF2-40B4-BE49-F238E27FC236}">
                <a16:creationId xmlns:a16="http://schemas.microsoft.com/office/drawing/2014/main" id="{8366D1E4-8566-52D0-FFED-7D0B880B03B0}"/>
              </a:ext>
            </a:extLst>
          </p:cNvPr>
          <p:cNvGraphicFramePr>
            <a:graphicFrameLocks noGrp="1"/>
          </p:cNvGraphicFramePr>
          <p:nvPr/>
        </p:nvGraphicFramePr>
        <p:xfrm>
          <a:off x="1907454" y="524204"/>
          <a:ext cx="42138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389">
                  <a:extLst>
                    <a:ext uri="{9D8B030D-6E8A-4147-A177-3AD203B41FA5}">
                      <a16:colId xmlns:a16="http://schemas.microsoft.com/office/drawing/2014/main" val="31090854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491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11929"/>
                  </a:ext>
                </a:extLst>
              </a:tr>
            </a:tbl>
          </a:graphicData>
        </a:graphic>
      </p:graphicFrame>
      <p:graphicFrame>
        <p:nvGraphicFramePr>
          <p:cNvPr id="6" name="表格 23">
            <a:extLst>
              <a:ext uri="{FF2B5EF4-FFF2-40B4-BE49-F238E27FC236}">
                <a16:creationId xmlns:a16="http://schemas.microsoft.com/office/drawing/2014/main" id="{245D04C0-3F57-8B79-2E44-09D452F84B3D}"/>
              </a:ext>
            </a:extLst>
          </p:cNvPr>
          <p:cNvGraphicFramePr>
            <a:graphicFrameLocks noGrp="1"/>
          </p:cNvGraphicFramePr>
          <p:nvPr/>
        </p:nvGraphicFramePr>
        <p:xfrm>
          <a:off x="1907454" y="1894108"/>
          <a:ext cx="42138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389">
                  <a:extLst>
                    <a:ext uri="{9D8B030D-6E8A-4147-A177-3AD203B41FA5}">
                      <a16:colId xmlns:a16="http://schemas.microsoft.com/office/drawing/2014/main" val="31090854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862684"/>
                  </a:ext>
                </a:extLst>
              </a:tr>
            </a:tbl>
          </a:graphicData>
        </a:graphic>
      </p:graphicFrame>
      <p:sp>
        <p:nvSpPr>
          <p:cNvPr id="7" name="文字方塊 6">
            <a:extLst>
              <a:ext uri="{FF2B5EF4-FFF2-40B4-BE49-F238E27FC236}">
                <a16:creationId xmlns:a16="http://schemas.microsoft.com/office/drawing/2014/main" id="{753435C5-8602-A07C-807D-3D06D6D705AB}"/>
              </a:ext>
            </a:extLst>
          </p:cNvPr>
          <p:cNvSpPr txBox="1"/>
          <p:nvPr/>
        </p:nvSpPr>
        <p:spPr>
          <a:xfrm rot="5400000">
            <a:off x="1853290" y="1342435"/>
            <a:ext cx="750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…...</a:t>
            </a:r>
            <a:endParaRPr lang="zh-TW" altLang="en-US" sz="28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graphicFrame>
        <p:nvGraphicFramePr>
          <p:cNvPr id="8" name="表格 23">
            <a:extLst>
              <a:ext uri="{FF2B5EF4-FFF2-40B4-BE49-F238E27FC236}">
                <a16:creationId xmlns:a16="http://schemas.microsoft.com/office/drawing/2014/main" id="{D56296F1-D984-7926-0C03-86AE4E17A8C7}"/>
              </a:ext>
            </a:extLst>
          </p:cNvPr>
          <p:cNvGraphicFramePr>
            <a:graphicFrameLocks noGrp="1"/>
          </p:cNvGraphicFramePr>
          <p:nvPr/>
        </p:nvGraphicFramePr>
        <p:xfrm>
          <a:off x="1907978" y="2295140"/>
          <a:ext cx="42138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389">
                  <a:extLst>
                    <a:ext uri="{9D8B030D-6E8A-4147-A177-3AD203B41FA5}">
                      <a16:colId xmlns:a16="http://schemas.microsoft.com/office/drawing/2014/main" val="31090854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491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11929"/>
                  </a:ext>
                </a:extLst>
              </a:tr>
            </a:tbl>
          </a:graphicData>
        </a:graphic>
      </p:graphicFrame>
      <p:graphicFrame>
        <p:nvGraphicFramePr>
          <p:cNvPr id="9" name="表格 23">
            <a:extLst>
              <a:ext uri="{FF2B5EF4-FFF2-40B4-BE49-F238E27FC236}">
                <a16:creationId xmlns:a16="http://schemas.microsoft.com/office/drawing/2014/main" id="{46235FE8-BD1A-5751-3E93-FAA6D0EC56A7}"/>
              </a:ext>
            </a:extLst>
          </p:cNvPr>
          <p:cNvGraphicFramePr>
            <a:graphicFrameLocks noGrp="1"/>
          </p:cNvGraphicFramePr>
          <p:nvPr/>
        </p:nvGraphicFramePr>
        <p:xfrm>
          <a:off x="1907978" y="3665044"/>
          <a:ext cx="42138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389">
                  <a:extLst>
                    <a:ext uri="{9D8B030D-6E8A-4147-A177-3AD203B41FA5}">
                      <a16:colId xmlns:a16="http://schemas.microsoft.com/office/drawing/2014/main" val="31090854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862684"/>
                  </a:ext>
                </a:extLst>
              </a:tr>
            </a:tbl>
          </a:graphicData>
        </a:graphic>
      </p:graphicFrame>
      <p:sp>
        <p:nvSpPr>
          <p:cNvPr id="10" name="文字方塊 9">
            <a:extLst>
              <a:ext uri="{FF2B5EF4-FFF2-40B4-BE49-F238E27FC236}">
                <a16:creationId xmlns:a16="http://schemas.microsoft.com/office/drawing/2014/main" id="{02180F63-C02F-854B-70E5-F81FDE7F071D}"/>
              </a:ext>
            </a:extLst>
          </p:cNvPr>
          <p:cNvSpPr txBox="1"/>
          <p:nvPr/>
        </p:nvSpPr>
        <p:spPr>
          <a:xfrm rot="5400000">
            <a:off x="1853814" y="3113371"/>
            <a:ext cx="750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…...</a:t>
            </a:r>
            <a:endParaRPr lang="zh-TW" altLang="en-US" sz="28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graphicFrame>
        <p:nvGraphicFramePr>
          <p:cNvPr id="11" name="表格 23">
            <a:extLst>
              <a:ext uri="{FF2B5EF4-FFF2-40B4-BE49-F238E27FC236}">
                <a16:creationId xmlns:a16="http://schemas.microsoft.com/office/drawing/2014/main" id="{D51F438B-A1AA-1E1E-47B5-824BFDE160A8}"/>
              </a:ext>
            </a:extLst>
          </p:cNvPr>
          <p:cNvGraphicFramePr>
            <a:graphicFrameLocks noGrp="1"/>
          </p:cNvGraphicFramePr>
          <p:nvPr/>
        </p:nvGraphicFramePr>
        <p:xfrm>
          <a:off x="1907454" y="4064777"/>
          <a:ext cx="42138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389">
                  <a:extLst>
                    <a:ext uri="{9D8B030D-6E8A-4147-A177-3AD203B41FA5}">
                      <a16:colId xmlns:a16="http://schemas.microsoft.com/office/drawing/2014/main" val="31090854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491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11929"/>
                  </a:ext>
                </a:extLst>
              </a:tr>
            </a:tbl>
          </a:graphicData>
        </a:graphic>
      </p:graphicFrame>
      <p:graphicFrame>
        <p:nvGraphicFramePr>
          <p:cNvPr id="12" name="表格 23">
            <a:extLst>
              <a:ext uri="{FF2B5EF4-FFF2-40B4-BE49-F238E27FC236}">
                <a16:creationId xmlns:a16="http://schemas.microsoft.com/office/drawing/2014/main" id="{F6CC05A0-8470-51FB-B19A-54C67E1D4BCA}"/>
              </a:ext>
            </a:extLst>
          </p:cNvPr>
          <p:cNvGraphicFramePr>
            <a:graphicFrameLocks noGrp="1"/>
          </p:cNvGraphicFramePr>
          <p:nvPr/>
        </p:nvGraphicFramePr>
        <p:xfrm>
          <a:off x="1907454" y="5434681"/>
          <a:ext cx="42138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389">
                  <a:extLst>
                    <a:ext uri="{9D8B030D-6E8A-4147-A177-3AD203B41FA5}">
                      <a16:colId xmlns:a16="http://schemas.microsoft.com/office/drawing/2014/main" val="31090854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862684"/>
                  </a:ext>
                </a:extLst>
              </a:tr>
            </a:tbl>
          </a:graphicData>
        </a:graphic>
      </p:graphicFrame>
      <p:sp>
        <p:nvSpPr>
          <p:cNvPr id="13" name="文字方塊 12">
            <a:extLst>
              <a:ext uri="{FF2B5EF4-FFF2-40B4-BE49-F238E27FC236}">
                <a16:creationId xmlns:a16="http://schemas.microsoft.com/office/drawing/2014/main" id="{CADCA165-2DBC-232F-599C-310CF9DF0E68}"/>
              </a:ext>
            </a:extLst>
          </p:cNvPr>
          <p:cNvSpPr txBox="1"/>
          <p:nvPr/>
        </p:nvSpPr>
        <p:spPr>
          <a:xfrm rot="5400000">
            <a:off x="1853290" y="4883008"/>
            <a:ext cx="750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…...</a:t>
            </a:r>
            <a:endParaRPr lang="zh-TW" altLang="en-US" sz="28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graphicFrame>
        <p:nvGraphicFramePr>
          <p:cNvPr id="14" name="表格 23">
            <a:extLst>
              <a:ext uri="{FF2B5EF4-FFF2-40B4-BE49-F238E27FC236}">
                <a16:creationId xmlns:a16="http://schemas.microsoft.com/office/drawing/2014/main" id="{5FF17883-7490-797D-CDDD-2FE8994F92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748011"/>
              </p:ext>
            </p:extLst>
          </p:nvPr>
        </p:nvGraphicFramePr>
        <p:xfrm>
          <a:off x="7233670" y="209279"/>
          <a:ext cx="42138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389">
                  <a:extLst>
                    <a:ext uri="{9D8B030D-6E8A-4147-A177-3AD203B41FA5}">
                      <a16:colId xmlns:a16="http://schemas.microsoft.com/office/drawing/2014/main" val="31090854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787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491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11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862684"/>
                  </a:ext>
                </a:extLst>
              </a:tr>
            </a:tbl>
          </a:graphicData>
        </a:graphic>
      </p:graphicFrame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8FA690D9-6E4F-BC1F-DB26-C91F94C861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292451"/>
              </p:ext>
            </p:extLst>
          </p:nvPr>
        </p:nvGraphicFramePr>
        <p:xfrm>
          <a:off x="7233670" y="1740771"/>
          <a:ext cx="42138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389">
                  <a:extLst>
                    <a:ext uri="{9D8B030D-6E8A-4147-A177-3AD203B41FA5}">
                      <a16:colId xmlns:a16="http://schemas.microsoft.com/office/drawing/2014/main" val="31090854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292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491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11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862684"/>
                  </a:ext>
                </a:extLst>
              </a:tr>
            </a:tbl>
          </a:graphicData>
        </a:graphic>
      </p:graphicFrame>
      <p:graphicFrame>
        <p:nvGraphicFramePr>
          <p:cNvPr id="16" name="表格 15">
            <a:extLst>
              <a:ext uri="{FF2B5EF4-FFF2-40B4-BE49-F238E27FC236}">
                <a16:creationId xmlns:a16="http://schemas.microsoft.com/office/drawing/2014/main" id="{DE8E4AF1-DF2C-3BCB-8A32-2227180591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357947"/>
              </p:ext>
            </p:extLst>
          </p:nvPr>
        </p:nvGraphicFramePr>
        <p:xfrm>
          <a:off x="7233670" y="3272263"/>
          <a:ext cx="42138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389">
                  <a:extLst>
                    <a:ext uri="{9D8B030D-6E8A-4147-A177-3AD203B41FA5}">
                      <a16:colId xmlns:a16="http://schemas.microsoft.com/office/drawing/2014/main" val="31090854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292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787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11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862684"/>
                  </a:ext>
                </a:extLst>
              </a:tr>
            </a:tbl>
          </a:graphicData>
        </a:graphic>
      </p:graphicFrame>
      <p:sp>
        <p:nvSpPr>
          <p:cNvPr id="17" name="文字方塊 16">
            <a:extLst>
              <a:ext uri="{FF2B5EF4-FFF2-40B4-BE49-F238E27FC236}">
                <a16:creationId xmlns:a16="http://schemas.microsoft.com/office/drawing/2014/main" id="{DD11BD0D-8FA5-8F12-96D3-A90373009ACF}"/>
              </a:ext>
            </a:extLst>
          </p:cNvPr>
          <p:cNvSpPr txBox="1"/>
          <p:nvPr/>
        </p:nvSpPr>
        <p:spPr>
          <a:xfrm>
            <a:off x="5755665" y="864786"/>
            <a:ext cx="1438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altLang="zh-TW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2 x 2</a:t>
            </a:r>
            <a:endParaRPr lang="zh-TW" altLang="en-US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6AAA2310-2398-58A1-C792-62DB940B4304}"/>
              </a:ext>
            </a:extLst>
          </p:cNvPr>
          <p:cNvSpPr txBox="1"/>
          <p:nvPr/>
        </p:nvSpPr>
        <p:spPr>
          <a:xfrm>
            <a:off x="5755665" y="2341083"/>
            <a:ext cx="1438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altLang="zh-TW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2 x 2</a:t>
            </a:r>
            <a:endParaRPr lang="zh-TW" altLang="en-US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AE249CE2-3B0C-0487-32CA-5DBF60DEEB68}"/>
              </a:ext>
            </a:extLst>
          </p:cNvPr>
          <p:cNvSpPr txBox="1"/>
          <p:nvPr/>
        </p:nvSpPr>
        <p:spPr>
          <a:xfrm>
            <a:off x="5753645" y="3872575"/>
            <a:ext cx="1438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altLang="zh-TW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2 x 2</a:t>
            </a:r>
            <a:endParaRPr lang="zh-TW" altLang="en-US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graphicFrame>
        <p:nvGraphicFramePr>
          <p:cNvPr id="20" name="表格 23">
            <a:extLst>
              <a:ext uri="{FF2B5EF4-FFF2-40B4-BE49-F238E27FC236}">
                <a16:creationId xmlns:a16="http://schemas.microsoft.com/office/drawing/2014/main" id="{01D2F6F4-E5A2-BF69-C02F-91AC4FC640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01416"/>
              </p:ext>
            </p:extLst>
          </p:nvPr>
        </p:nvGraphicFramePr>
        <p:xfrm>
          <a:off x="8410929" y="2160937"/>
          <a:ext cx="42138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389">
                  <a:extLst>
                    <a:ext uri="{9D8B030D-6E8A-4147-A177-3AD203B41FA5}">
                      <a16:colId xmlns:a16="http://schemas.microsoft.com/office/drawing/2014/main" val="31090854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787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491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11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862684"/>
                  </a:ext>
                </a:extLst>
              </a:tr>
            </a:tbl>
          </a:graphicData>
        </a:graphic>
      </p:graphicFrame>
      <p:graphicFrame>
        <p:nvGraphicFramePr>
          <p:cNvPr id="21" name="表格 20">
            <a:extLst>
              <a:ext uri="{FF2B5EF4-FFF2-40B4-BE49-F238E27FC236}">
                <a16:creationId xmlns:a16="http://schemas.microsoft.com/office/drawing/2014/main" id="{64ECA71C-D9F1-B530-32EF-9A95942044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69085"/>
              </p:ext>
            </p:extLst>
          </p:nvPr>
        </p:nvGraphicFramePr>
        <p:xfrm>
          <a:off x="8410929" y="3692429"/>
          <a:ext cx="42138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389">
                  <a:extLst>
                    <a:ext uri="{9D8B030D-6E8A-4147-A177-3AD203B41FA5}">
                      <a16:colId xmlns:a16="http://schemas.microsoft.com/office/drawing/2014/main" val="31090854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292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491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11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862684"/>
                  </a:ext>
                </a:extLst>
              </a:tr>
            </a:tbl>
          </a:graphicData>
        </a:graphic>
      </p:graphicFrame>
      <p:graphicFrame>
        <p:nvGraphicFramePr>
          <p:cNvPr id="23" name="表格 22">
            <a:extLst>
              <a:ext uri="{FF2B5EF4-FFF2-40B4-BE49-F238E27FC236}">
                <a16:creationId xmlns:a16="http://schemas.microsoft.com/office/drawing/2014/main" id="{8C210926-335A-5D9D-4717-D49ECD598D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954606"/>
              </p:ext>
            </p:extLst>
          </p:nvPr>
        </p:nvGraphicFramePr>
        <p:xfrm>
          <a:off x="8410929" y="5223921"/>
          <a:ext cx="42138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389">
                  <a:extLst>
                    <a:ext uri="{9D8B030D-6E8A-4147-A177-3AD203B41FA5}">
                      <a16:colId xmlns:a16="http://schemas.microsoft.com/office/drawing/2014/main" val="31090854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292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787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11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862684"/>
                  </a:ext>
                </a:extLst>
              </a:tr>
            </a:tbl>
          </a:graphicData>
        </a:graphic>
      </p:graphicFrame>
      <p:grpSp>
        <p:nvGrpSpPr>
          <p:cNvPr id="29" name="群組 28">
            <a:extLst>
              <a:ext uri="{FF2B5EF4-FFF2-40B4-BE49-F238E27FC236}">
                <a16:creationId xmlns:a16="http://schemas.microsoft.com/office/drawing/2014/main" id="{263F5527-CF13-CBC3-DE66-0C0C66081DE0}"/>
              </a:ext>
            </a:extLst>
          </p:cNvPr>
          <p:cNvGrpSpPr/>
          <p:nvPr/>
        </p:nvGrpSpPr>
        <p:grpSpPr>
          <a:xfrm>
            <a:off x="8336756" y="406669"/>
            <a:ext cx="638175" cy="638175"/>
            <a:chOff x="8370546" y="1983114"/>
            <a:chExt cx="638175" cy="638175"/>
          </a:xfrm>
        </p:grpSpPr>
        <p:sp>
          <p:nvSpPr>
            <p:cNvPr id="30" name="橢圓 29">
              <a:extLst>
                <a:ext uri="{FF2B5EF4-FFF2-40B4-BE49-F238E27FC236}">
                  <a16:creationId xmlns:a16="http://schemas.microsoft.com/office/drawing/2014/main" id="{3D9AF728-DCC2-ACBA-C918-10A27DBED5C1}"/>
                </a:ext>
              </a:extLst>
            </p:cNvPr>
            <p:cNvSpPr/>
            <p:nvPr/>
          </p:nvSpPr>
          <p:spPr>
            <a:xfrm>
              <a:off x="8370546" y="1983114"/>
              <a:ext cx="638175" cy="63817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endParaRPr lang="zh-TW" altLang="en-US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  <p:sp>
          <p:nvSpPr>
            <p:cNvPr id="31" name="手繪多邊形 108">
              <a:extLst>
                <a:ext uri="{FF2B5EF4-FFF2-40B4-BE49-F238E27FC236}">
                  <a16:creationId xmlns:a16="http://schemas.microsoft.com/office/drawing/2014/main" id="{B5869F65-6BFC-6B19-A5CD-7FC6B5D9F0A0}"/>
                </a:ext>
              </a:extLst>
            </p:cNvPr>
            <p:cNvSpPr/>
            <p:nvPr/>
          </p:nvSpPr>
          <p:spPr>
            <a:xfrm>
              <a:off x="8447407" y="2115472"/>
              <a:ext cx="469900" cy="354083"/>
            </a:xfrm>
            <a:custGeom>
              <a:avLst/>
              <a:gdLst>
                <a:gd name="connsiteX0" fmla="*/ 469900 w 469900"/>
                <a:gd name="connsiteY0" fmla="*/ 5192 h 354083"/>
                <a:gd name="connsiteX1" fmla="*/ 254000 w 469900"/>
                <a:gd name="connsiteY1" fmla="*/ 43292 h 354083"/>
                <a:gd name="connsiteX2" fmla="*/ 139700 w 469900"/>
                <a:gd name="connsiteY2" fmla="*/ 322692 h 354083"/>
                <a:gd name="connsiteX3" fmla="*/ 0 w 469900"/>
                <a:gd name="connsiteY3" fmla="*/ 335392 h 354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9900" h="354083">
                  <a:moveTo>
                    <a:pt x="469900" y="5192"/>
                  </a:moveTo>
                  <a:cubicBezTo>
                    <a:pt x="389466" y="-2217"/>
                    <a:pt x="309033" y="-9625"/>
                    <a:pt x="254000" y="43292"/>
                  </a:cubicBezTo>
                  <a:cubicBezTo>
                    <a:pt x="198967" y="96209"/>
                    <a:pt x="182033" y="274009"/>
                    <a:pt x="139700" y="322692"/>
                  </a:cubicBezTo>
                  <a:cubicBezTo>
                    <a:pt x="97367" y="371375"/>
                    <a:pt x="48683" y="353383"/>
                    <a:pt x="0" y="33539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TW" altLang="en-US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</p:grpSp>
      <p:cxnSp>
        <p:nvCxnSpPr>
          <p:cNvPr id="32" name="直線單箭頭接點 31">
            <a:extLst>
              <a:ext uri="{FF2B5EF4-FFF2-40B4-BE49-F238E27FC236}">
                <a16:creationId xmlns:a16="http://schemas.microsoft.com/office/drawing/2014/main" id="{768B61F3-4DF7-A76D-6F82-E01E7DAC940C}"/>
              </a:ext>
            </a:extLst>
          </p:cNvPr>
          <p:cNvCxnSpPr>
            <a:cxnSpLocks/>
          </p:cNvCxnSpPr>
          <p:nvPr/>
        </p:nvCxnSpPr>
        <p:spPr>
          <a:xfrm>
            <a:off x="8989014" y="710440"/>
            <a:ext cx="65890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A813E2A0-7560-812F-4676-E233C40E14AA}"/>
              </a:ext>
            </a:extLst>
          </p:cNvPr>
          <p:cNvSpPr txBox="1"/>
          <p:nvPr/>
        </p:nvSpPr>
        <p:spPr>
          <a:xfrm>
            <a:off x="9436978" y="360674"/>
            <a:ext cx="1103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……</a:t>
            </a:r>
            <a:endParaRPr lang="zh-TW" altLang="en-US" sz="28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711EC6F4-A570-B4D3-F350-061682417189}"/>
              </a:ext>
            </a:extLst>
          </p:cNvPr>
          <p:cNvSpPr txBox="1"/>
          <p:nvPr/>
        </p:nvSpPr>
        <p:spPr>
          <a:xfrm>
            <a:off x="9318467" y="5771186"/>
            <a:ext cx="314634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US" altLang="zh-TW" sz="2400" dirty="0">
                <a:solidFill>
                  <a:srgbClr val="0000FF"/>
                </a:solidFill>
              </a:rPr>
              <a:t>1 / (500 × 500) times fewer parameters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cxnSp>
        <p:nvCxnSpPr>
          <p:cNvPr id="38" name="直線單箭頭接點 37">
            <a:extLst>
              <a:ext uri="{FF2B5EF4-FFF2-40B4-BE49-F238E27FC236}">
                <a16:creationId xmlns:a16="http://schemas.microsoft.com/office/drawing/2014/main" id="{480094E4-ED3F-F715-20CA-5F695F09E2E6}"/>
              </a:ext>
            </a:extLst>
          </p:cNvPr>
          <p:cNvCxnSpPr>
            <a:cxnSpLocks/>
          </p:cNvCxnSpPr>
          <p:nvPr/>
        </p:nvCxnSpPr>
        <p:spPr>
          <a:xfrm>
            <a:off x="7641019" y="290329"/>
            <a:ext cx="730415" cy="4677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CF1ADECA-1A93-A5F9-5965-ED7DF82112C5}"/>
              </a:ext>
            </a:extLst>
          </p:cNvPr>
          <p:cNvCxnSpPr>
            <a:cxnSpLocks/>
            <a:endCxn id="30" idx="2"/>
          </p:cNvCxnSpPr>
          <p:nvPr/>
        </p:nvCxnSpPr>
        <p:spPr>
          <a:xfrm flipV="1">
            <a:off x="7667787" y="725757"/>
            <a:ext cx="668969" cy="40463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群組 42">
            <a:extLst>
              <a:ext uri="{FF2B5EF4-FFF2-40B4-BE49-F238E27FC236}">
                <a16:creationId xmlns:a16="http://schemas.microsoft.com/office/drawing/2014/main" id="{197C725B-F1ED-A280-ADC8-5A69782CDCE1}"/>
              </a:ext>
            </a:extLst>
          </p:cNvPr>
          <p:cNvGrpSpPr/>
          <p:nvPr/>
        </p:nvGrpSpPr>
        <p:grpSpPr>
          <a:xfrm>
            <a:off x="9602681" y="2407865"/>
            <a:ext cx="638175" cy="638175"/>
            <a:chOff x="8370546" y="1983114"/>
            <a:chExt cx="638175" cy="638175"/>
          </a:xfrm>
        </p:grpSpPr>
        <p:sp>
          <p:nvSpPr>
            <p:cNvPr id="45" name="橢圓 44">
              <a:extLst>
                <a:ext uri="{FF2B5EF4-FFF2-40B4-BE49-F238E27FC236}">
                  <a16:creationId xmlns:a16="http://schemas.microsoft.com/office/drawing/2014/main" id="{234285DC-05D9-F836-7EEE-29D9903A344E}"/>
                </a:ext>
              </a:extLst>
            </p:cNvPr>
            <p:cNvSpPr/>
            <p:nvPr/>
          </p:nvSpPr>
          <p:spPr>
            <a:xfrm>
              <a:off x="8370546" y="1983114"/>
              <a:ext cx="638175" cy="63817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endParaRPr lang="zh-TW" altLang="en-US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  <p:sp>
          <p:nvSpPr>
            <p:cNvPr id="46" name="手繪多邊形 108">
              <a:extLst>
                <a:ext uri="{FF2B5EF4-FFF2-40B4-BE49-F238E27FC236}">
                  <a16:creationId xmlns:a16="http://schemas.microsoft.com/office/drawing/2014/main" id="{AA17914D-0707-6221-0FE2-2D76A95435D3}"/>
                </a:ext>
              </a:extLst>
            </p:cNvPr>
            <p:cNvSpPr/>
            <p:nvPr/>
          </p:nvSpPr>
          <p:spPr>
            <a:xfrm>
              <a:off x="8447407" y="2115472"/>
              <a:ext cx="469900" cy="354083"/>
            </a:xfrm>
            <a:custGeom>
              <a:avLst/>
              <a:gdLst>
                <a:gd name="connsiteX0" fmla="*/ 469900 w 469900"/>
                <a:gd name="connsiteY0" fmla="*/ 5192 h 354083"/>
                <a:gd name="connsiteX1" fmla="*/ 254000 w 469900"/>
                <a:gd name="connsiteY1" fmla="*/ 43292 h 354083"/>
                <a:gd name="connsiteX2" fmla="*/ 139700 w 469900"/>
                <a:gd name="connsiteY2" fmla="*/ 322692 h 354083"/>
                <a:gd name="connsiteX3" fmla="*/ 0 w 469900"/>
                <a:gd name="connsiteY3" fmla="*/ 335392 h 354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9900" h="354083">
                  <a:moveTo>
                    <a:pt x="469900" y="5192"/>
                  </a:moveTo>
                  <a:cubicBezTo>
                    <a:pt x="389466" y="-2217"/>
                    <a:pt x="309033" y="-9625"/>
                    <a:pt x="254000" y="43292"/>
                  </a:cubicBezTo>
                  <a:cubicBezTo>
                    <a:pt x="198967" y="96209"/>
                    <a:pt x="182033" y="274009"/>
                    <a:pt x="139700" y="322692"/>
                  </a:cubicBezTo>
                  <a:cubicBezTo>
                    <a:pt x="97367" y="371375"/>
                    <a:pt x="48683" y="353383"/>
                    <a:pt x="0" y="33539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TW" altLang="en-US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</p:grpSp>
      <p:cxnSp>
        <p:nvCxnSpPr>
          <p:cNvPr id="47" name="直線單箭頭接點 46">
            <a:extLst>
              <a:ext uri="{FF2B5EF4-FFF2-40B4-BE49-F238E27FC236}">
                <a16:creationId xmlns:a16="http://schemas.microsoft.com/office/drawing/2014/main" id="{EFFFD156-9278-D897-BC14-ABAAB940A3D1}"/>
              </a:ext>
            </a:extLst>
          </p:cNvPr>
          <p:cNvCxnSpPr>
            <a:cxnSpLocks/>
          </p:cNvCxnSpPr>
          <p:nvPr/>
        </p:nvCxnSpPr>
        <p:spPr>
          <a:xfrm>
            <a:off x="10254939" y="2711636"/>
            <a:ext cx="65890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9566A02E-60E9-304E-4E57-753EE3F975F0}"/>
              </a:ext>
            </a:extLst>
          </p:cNvPr>
          <p:cNvSpPr txBox="1"/>
          <p:nvPr/>
        </p:nvSpPr>
        <p:spPr>
          <a:xfrm>
            <a:off x="10702903" y="2361870"/>
            <a:ext cx="1103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……</a:t>
            </a:r>
            <a:endParaRPr lang="zh-TW" altLang="en-US" sz="28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cxnSp>
        <p:nvCxnSpPr>
          <p:cNvPr id="52" name="直線單箭頭接點 51">
            <a:extLst>
              <a:ext uri="{FF2B5EF4-FFF2-40B4-BE49-F238E27FC236}">
                <a16:creationId xmlns:a16="http://schemas.microsoft.com/office/drawing/2014/main" id="{0C7D1251-20DD-4547-62F8-576456E297C1}"/>
              </a:ext>
            </a:extLst>
          </p:cNvPr>
          <p:cNvCxnSpPr>
            <a:cxnSpLocks/>
          </p:cNvCxnSpPr>
          <p:nvPr/>
        </p:nvCxnSpPr>
        <p:spPr>
          <a:xfrm>
            <a:off x="8906944" y="2291525"/>
            <a:ext cx="730415" cy="4677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單箭頭接點 52">
            <a:extLst>
              <a:ext uri="{FF2B5EF4-FFF2-40B4-BE49-F238E27FC236}">
                <a16:creationId xmlns:a16="http://schemas.microsoft.com/office/drawing/2014/main" id="{74A8ABF4-B6A3-A4BE-D40B-1BAEA11FC14C}"/>
              </a:ext>
            </a:extLst>
          </p:cNvPr>
          <p:cNvCxnSpPr>
            <a:cxnSpLocks/>
            <a:endCxn id="45" idx="2"/>
          </p:cNvCxnSpPr>
          <p:nvPr/>
        </p:nvCxnSpPr>
        <p:spPr>
          <a:xfrm flipV="1">
            <a:off x="8846401" y="2726953"/>
            <a:ext cx="756280" cy="37843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字方塊 56">
            <a:extLst>
              <a:ext uri="{FF2B5EF4-FFF2-40B4-BE49-F238E27FC236}">
                <a16:creationId xmlns:a16="http://schemas.microsoft.com/office/drawing/2014/main" id="{9F97596C-4C00-9C9D-FF32-EC63C066E331}"/>
              </a:ext>
            </a:extLst>
          </p:cNvPr>
          <p:cNvSpPr txBox="1"/>
          <p:nvPr/>
        </p:nvSpPr>
        <p:spPr>
          <a:xfrm>
            <a:off x="6635816" y="4880939"/>
            <a:ext cx="1438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TW" sz="2400" b="1" dirty="0">
                <a:solidFill>
                  <a:srgbClr val="FF0000"/>
                </a:solidFill>
                <a:latin typeface="Calibri" panose="020F0502020204030204"/>
                <a:ea typeface="新細明體" panose="02020500000000000000" pitchFamily="18" charset="-120"/>
              </a:rPr>
              <a:t>Receptive Field </a:t>
            </a:r>
            <a:endParaRPr lang="zh-TW" altLang="en-US" sz="2400" b="1" dirty="0">
              <a:solidFill>
                <a:srgbClr val="FF0000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0641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33" grpId="0"/>
      <p:bldP spid="37" grpId="0"/>
      <p:bldP spid="48" grpId="0"/>
      <p:bldP spid="5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6DB4A1-B392-07B8-1A9D-56EE00D28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1401E57-D456-538D-D54E-EE5881B6E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Benefit of Simplification 1</a:t>
            </a:r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0A534BE4-A01A-A491-A754-FBC869A35610}"/>
              </a:ext>
            </a:extLst>
          </p:cNvPr>
          <p:cNvSpPr/>
          <p:nvPr/>
        </p:nvSpPr>
        <p:spPr>
          <a:xfrm>
            <a:off x="2070305" y="1736041"/>
            <a:ext cx="5914103" cy="3451123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2B668EF2-FDFA-055C-53F1-420463C16FCF}"/>
              </a:ext>
            </a:extLst>
          </p:cNvPr>
          <p:cNvSpPr txBox="1"/>
          <p:nvPr/>
        </p:nvSpPr>
        <p:spPr>
          <a:xfrm>
            <a:off x="3237879" y="1963657"/>
            <a:ext cx="3628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TW" sz="2400" b="1" i="1" u="sng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Fully Connected Layer</a:t>
            </a:r>
            <a:endParaRPr lang="zh-TW" altLang="en-US" sz="2400" b="1" i="1" u="sng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3BA00C4C-FAB5-99CB-25F9-410E29BB816B}"/>
              </a:ext>
            </a:extLst>
          </p:cNvPr>
          <p:cNvSpPr/>
          <p:nvPr/>
        </p:nvSpPr>
        <p:spPr>
          <a:xfrm>
            <a:off x="2724151" y="2492674"/>
            <a:ext cx="4603955" cy="251304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8B0C1787-3DFB-10B1-8781-3CCE7F499708}"/>
              </a:ext>
            </a:extLst>
          </p:cNvPr>
          <p:cNvSpPr txBox="1"/>
          <p:nvPr/>
        </p:nvSpPr>
        <p:spPr>
          <a:xfrm>
            <a:off x="3918146" y="2721484"/>
            <a:ext cx="2344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altLang="zh-TW" sz="2400" b="1" i="1" u="sng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Receptive Field</a:t>
            </a:r>
            <a:endParaRPr lang="zh-TW" altLang="en-US" sz="2400" b="1" i="1" u="sng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84878D53-6198-34F2-E8A3-DA340AD8B6EA}"/>
              </a:ext>
            </a:extLst>
          </p:cNvPr>
          <p:cNvSpPr txBox="1"/>
          <p:nvPr/>
        </p:nvSpPr>
        <p:spPr>
          <a:xfrm>
            <a:off x="8047379" y="4002133"/>
            <a:ext cx="4144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altLang="zh-TW" sz="2400" dirty="0"/>
              <a:t>Each neuron only processes a small region (receptive field).</a:t>
            </a:r>
            <a:endParaRPr lang="zh-TW" altLang="en-US" sz="24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C6B53BED-10C0-A0EB-C4E9-12AE18EDE6F7}"/>
              </a:ext>
            </a:extLst>
          </p:cNvPr>
          <p:cNvCxnSpPr>
            <a:cxnSpLocks/>
          </p:cNvCxnSpPr>
          <p:nvPr/>
        </p:nvCxnSpPr>
        <p:spPr>
          <a:xfrm>
            <a:off x="6508434" y="4259908"/>
            <a:ext cx="154351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332122D6-06C7-B4F1-258C-0F8C04877696}"/>
              </a:ext>
            </a:extLst>
          </p:cNvPr>
          <p:cNvSpPr txBox="1"/>
          <p:nvPr/>
        </p:nvSpPr>
        <p:spPr>
          <a:xfrm>
            <a:off x="8056593" y="2033867"/>
            <a:ext cx="33209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en-US" altLang="zh-TW" sz="2400" dirty="0"/>
              <a:t>Each neuron processes the whole image.</a:t>
            </a:r>
            <a:endParaRPr lang="zh-TW" altLang="en-US" sz="24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2C37A2B9-B105-4C46-39F4-5B72FB7C8420}"/>
              </a:ext>
            </a:extLst>
          </p:cNvPr>
          <p:cNvCxnSpPr>
            <a:cxnSpLocks/>
          </p:cNvCxnSpPr>
          <p:nvPr/>
        </p:nvCxnSpPr>
        <p:spPr>
          <a:xfrm flipV="1">
            <a:off x="6630992" y="2261899"/>
            <a:ext cx="1386891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橢圓 5">
            <a:extLst>
              <a:ext uri="{FF2B5EF4-FFF2-40B4-BE49-F238E27FC236}">
                <a16:creationId xmlns:a16="http://schemas.microsoft.com/office/drawing/2014/main" id="{C295CFCD-2BF0-8B6E-B457-20A39BE34C9D}"/>
              </a:ext>
            </a:extLst>
          </p:cNvPr>
          <p:cNvSpPr/>
          <p:nvPr/>
        </p:nvSpPr>
        <p:spPr>
          <a:xfrm>
            <a:off x="4852050" y="4209020"/>
            <a:ext cx="261258" cy="2612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8851C2DD-FAC0-AC75-7D58-837722C3C6CB}"/>
              </a:ext>
            </a:extLst>
          </p:cNvPr>
          <p:cNvSpPr txBox="1"/>
          <p:nvPr/>
        </p:nvSpPr>
        <p:spPr>
          <a:xfrm>
            <a:off x="4282883" y="3378023"/>
            <a:ext cx="1399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good function</a:t>
            </a:r>
            <a:endParaRPr lang="zh-TW" altLang="en-US" sz="2400" dirty="0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9A5F7FBC-7914-BF71-FDE2-B197B6EFAA65}"/>
              </a:ext>
            </a:extLst>
          </p:cNvPr>
          <p:cNvSpPr txBox="1"/>
          <p:nvPr/>
        </p:nvSpPr>
        <p:spPr>
          <a:xfrm>
            <a:off x="814480" y="5205755"/>
            <a:ext cx="105393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Basic patterns are much smaller than the whole image. </a:t>
            </a:r>
            <a:r>
              <a:rPr lang="en-US" altLang="zh-TW" sz="2400" dirty="0"/>
              <a:t>Each neuron only has to process a receptive field.</a:t>
            </a:r>
          </a:p>
        </p:txBody>
      </p:sp>
    </p:spTree>
    <p:extLst>
      <p:ext uri="{BB962C8B-B14F-4D97-AF65-F5344CB8AC3E}">
        <p14:creationId xmlns:p14="http://schemas.microsoft.com/office/powerpoint/2010/main" val="158594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/>
      <p:bldP spid="3" grpId="0"/>
      <p:bldP spid="19" grpId="0"/>
      <p:bldP spid="1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DD78C2-F53C-4620-A73B-DCD9FD67E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Observation 2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B58F458-1054-4EA6-BFD1-3BA467D10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same patterns appear in different regions.</a:t>
            </a:r>
            <a:endParaRPr lang="zh-TW" altLang="en-US" dirty="0"/>
          </a:p>
          <a:p>
            <a:endParaRPr lang="zh-TW" altLang="en-US" dirty="0"/>
          </a:p>
        </p:txBody>
      </p:sp>
      <p:pic>
        <p:nvPicPr>
          <p:cNvPr id="4" name="Picture 4" descr="http://all4desktop.com/data_images/original/4244361-bird.jpg">
            <a:extLst>
              <a:ext uri="{FF2B5EF4-FFF2-40B4-BE49-F238E27FC236}">
                <a16:creationId xmlns:a16="http://schemas.microsoft.com/office/drawing/2014/main" id="{635DA742-B5D4-44C5-BE88-C0FDE86D2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984" y="4504510"/>
            <a:ext cx="2485663" cy="179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upload.wikimedia.org/wikipedia/commons/5/5e/Silverbird_in_Murchison_Falls_National_Park,_Uganda.JPG">
            <a:extLst>
              <a:ext uri="{FF2B5EF4-FFF2-40B4-BE49-F238E27FC236}">
                <a16:creationId xmlns:a16="http://schemas.microsoft.com/office/drawing/2014/main" id="{F97AE53A-2744-4407-8ACE-F175F440E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984" y="2606048"/>
            <a:ext cx="2485663" cy="165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3A12B8A8-413D-48E8-8326-64BCAF2CA9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8810" y="2895419"/>
            <a:ext cx="2151234" cy="1279848"/>
          </a:xfrm>
          <a:prstGeom prst="rect">
            <a:avLst/>
          </a:prstGeom>
        </p:spPr>
      </p:pic>
      <p:sp>
        <p:nvSpPr>
          <p:cNvPr id="7" name="雲朵形圖說文字 9">
            <a:extLst>
              <a:ext uri="{FF2B5EF4-FFF2-40B4-BE49-F238E27FC236}">
                <a16:creationId xmlns:a16="http://schemas.microsoft.com/office/drawing/2014/main" id="{11BD8F66-6423-467D-A7F2-F532F8656B8E}"/>
              </a:ext>
            </a:extLst>
          </p:cNvPr>
          <p:cNvSpPr/>
          <p:nvPr/>
        </p:nvSpPr>
        <p:spPr>
          <a:xfrm>
            <a:off x="7552191" y="2314544"/>
            <a:ext cx="3751113" cy="951706"/>
          </a:xfrm>
          <a:prstGeom prst="cloudCallout">
            <a:avLst>
              <a:gd name="adj1" fmla="val -58253"/>
              <a:gd name="adj2" fmla="val 5981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altLang="zh-TW" sz="2400" dirty="0">
                <a:solidFill>
                  <a:schemeClr val="tx1"/>
                </a:solidFill>
                <a:latin typeface="Calibri" panose="020F0502020204030204"/>
                <a:ea typeface="新細明體" panose="02020500000000000000" pitchFamily="18" charset="-120"/>
              </a:rPr>
              <a:t>I detect “beak” in my receptive field.</a:t>
            </a:r>
            <a:endParaRPr lang="zh-TW" altLang="en-US" sz="2400" dirty="0">
              <a:solidFill>
                <a:schemeClr val="tx1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21B0E46-E55A-4C46-9820-57591AC67C74}"/>
              </a:ext>
            </a:extLst>
          </p:cNvPr>
          <p:cNvSpPr/>
          <p:nvPr/>
        </p:nvSpPr>
        <p:spPr>
          <a:xfrm>
            <a:off x="2872044" y="2655977"/>
            <a:ext cx="406400" cy="379459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77465AA-90CC-42B9-97DB-018390ADBAB6}"/>
              </a:ext>
            </a:extLst>
          </p:cNvPr>
          <p:cNvSpPr/>
          <p:nvPr/>
        </p:nvSpPr>
        <p:spPr>
          <a:xfrm>
            <a:off x="3386848" y="5021376"/>
            <a:ext cx="406400" cy="37945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066B5E2D-DEE7-4F4E-AAEA-6A02E97EA5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6666" y="4680498"/>
            <a:ext cx="2295525" cy="1590675"/>
          </a:xfrm>
          <a:prstGeom prst="rect">
            <a:avLst/>
          </a:prstGeom>
        </p:spPr>
      </p:pic>
      <p:sp>
        <p:nvSpPr>
          <p:cNvPr id="11" name="雲朵形圖說文字 30">
            <a:extLst>
              <a:ext uri="{FF2B5EF4-FFF2-40B4-BE49-F238E27FC236}">
                <a16:creationId xmlns:a16="http://schemas.microsoft.com/office/drawing/2014/main" id="{7DAF6882-5993-4528-97E6-2E19B94633D2}"/>
              </a:ext>
            </a:extLst>
          </p:cNvPr>
          <p:cNvSpPr/>
          <p:nvPr/>
        </p:nvSpPr>
        <p:spPr>
          <a:xfrm>
            <a:off x="7552191" y="5566745"/>
            <a:ext cx="3730384" cy="951706"/>
          </a:xfrm>
          <a:prstGeom prst="cloudCallout">
            <a:avLst>
              <a:gd name="adj1" fmla="val -61541"/>
              <a:gd name="adj2" fmla="val -4104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altLang="zh-TW" sz="2400" dirty="0">
                <a:solidFill>
                  <a:schemeClr val="tx1"/>
                </a:solidFill>
                <a:latin typeface="Calibri" panose="020F0502020204030204"/>
                <a:ea typeface="新細明體" panose="02020500000000000000" pitchFamily="18" charset="-120"/>
              </a:rPr>
              <a:t>I detect “beak” in my receptive field.</a:t>
            </a:r>
            <a:endParaRPr lang="zh-TW" altLang="en-US" sz="2400" dirty="0">
              <a:solidFill>
                <a:schemeClr val="tx1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D948422-050E-4319-9CB5-CBC9C3DFAB4C}"/>
              </a:ext>
            </a:extLst>
          </p:cNvPr>
          <p:cNvSpPr/>
          <p:nvPr/>
        </p:nvSpPr>
        <p:spPr>
          <a:xfrm>
            <a:off x="6220674" y="4089011"/>
            <a:ext cx="47446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US" altLang="zh-TW" sz="2400" dirty="0"/>
              <a:t>They do the same thing. How about using the same parameters?</a:t>
            </a:r>
            <a:endParaRPr lang="zh-TW" altLang="en-US" sz="24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53A6A127-8C3F-4DE6-94BF-E2158B8DE5D5}"/>
              </a:ext>
            </a:extLst>
          </p:cNvPr>
          <p:cNvCxnSpPr/>
          <p:nvPr/>
        </p:nvCxnSpPr>
        <p:spPr>
          <a:xfrm>
            <a:off x="6065763" y="3795443"/>
            <a:ext cx="0" cy="1341375"/>
          </a:xfrm>
          <a:prstGeom prst="straightConnector1">
            <a:avLst/>
          </a:prstGeom>
          <a:ln w="76200">
            <a:solidFill>
              <a:schemeClr val="tx1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364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F23590-4EE8-44AF-976E-AF2BF1393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Simplification 2 – Sharing parameters</a:t>
            </a:r>
            <a:endParaRPr lang="zh-TW" altLang="en-US" dirty="0"/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D487B975-430E-46B1-AA2A-4A1871A1606D}"/>
              </a:ext>
            </a:extLst>
          </p:cNvPr>
          <p:cNvGraphicFramePr>
            <a:graphicFrameLocks/>
          </p:cNvGraphicFramePr>
          <p:nvPr/>
        </p:nvGraphicFramePr>
        <p:xfrm>
          <a:off x="4608250" y="3264358"/>
          <a:ext cx="2873970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矩形 6">
            <a:extLst>
              <a:ext uri="{FF2B5EF4-FFF2-40B4-BE49-F238E27FC236}">
                <a16:creationId xmlns:a16="http://schemas.microsoft.com/office/drawing/2014/main" id="{F9F44199-5B8A-43D1-AE7A-D057A1E5EB48}"/>
              </a:ext>
            </a:extLst>
          </p:cNvPr>
          <p:cNvSpPr/>
          <p:nvPr/>
        </p:nvSpPr>
        <p:spPr>
          <a:xfrm>
            <a:off x="4632889" y="3301997"/>
            <a:ext cx="1412346" cy="13233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graphicFrame>
        <p:nvGraphicFramePr>
          <p:cNvPr id="8" name="內容版面配置區 3">
            <a:extLst>
              <a:ext uri="{FF2B5EF4-FFF2-40B4-BE49-F238E27FC236}">
                <a16:creationId xmlns:a16="http://schemas.microsoft.com/office/drawing/2014/main" id="{D7C9D468-334A-4584-967B-ADA5203D4ACB}"/>
              </a:ext>
            </a:extLst>
          </p:cNvPr>
          <p:cNvGraphicFramePr>
            <a:graphicFrameLocks/>
          </p:cNvGraphicFramePr>
          <p:nvPr/>
        </p:nvGraphicFramePr>
        <p:xfrm>
          <a:off x="4763372" y="3427869"/>
          <a:ext cx="2873970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內容版面配置區 3">
            <a:extLst>
              <a:ext uri="{FF2B5EF4-FFF2-40B4-BE49-F238E27FC236}">
                <a16:creationId xmlns:a16="http://schemas.microsoft.com/office/drawing/2014/main" id="{845D048C-A6E7-40B0-BFC0-5D6D7729230D}"/>
              </a:ext>
            </a:extLst>
          </p:cNvPr>
          <p:cNvGraphicFramePr>
            <a:graphicFrameLocks/>
          </p:cNvGraphicFramePr>
          <p:nvPr/>
        </p:nvGraphicFramePr>
        <p:xfrm>
          <a:off x="4947593" y="3570284"/>
          <a:ext cx="2873970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矩形 9">
            <a:extLst>
              <a:ext uri="{FF2B5EF4-FFF2-40B4-BE49-F238E27FC236}">
                <a16:creationId xmlns:a16="http://schemas.microsoft.com/office/drawing/2014/main" id="{6B167BCE-4FA0-4818-ADF3-0CFB6FCEBEDF}"/>
              </a:ext>
            </a:extLst>
          </p:cNvPr>
          <p:cNvSpPr/>
          <p:nvPr/>
        </p:nvSpPr>
        <p:spPr>
          <a:xfrm>
            <a:off x="4962107" y="3599313"/>
            <a:ext cx="1412346" cy="13233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7E20394F-F2B0-4198-ABB4-3AA71C1E0937}"/>
              </a:ext>
            </a:extLst>
          </p:cNvPr>
          <p:cNvCxnSpPr>
            <a:cxnSpLocks/>
          </p:cNvCxnSpPr>
          <p:nvPr/>
        </p:nvCxnSpPr>
        <p:spPr>
          <a:xfrm>
            <a:off x="4608251" y="4610784"/>
            <a:ext cx="339343" cy="316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1767611C-698A-4AF5-8EAE-85B1845446C7}"/>
              </a:ext>
            </a:extLst>
          </p:cNvPr>
          <p:cNvCxnSpPr>
            <a:cxnSpLocks/>
          </p:cNvCxnSpPr>
          <p:nvPr/>
        </p:nvCxnSpPr>
        <p:spPr>
          <a:xfrm>
            <a:off x="4632890" y="3322152"/>
            <a:ext cx="339343" cy="316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5312CD22-E41C-41F1-9D54-A0E5F86184B5}"/>
              </a:ext>
            </a:extLst>
          </p:cNvPr>
          <p:cNvSpPr txBox="1"/>
          <p:nvPr/>
        </p:nvSpPr>
        <p:spPr>
          <a:xfrm>
            <a:off x="2307933" y="1853325"/>
            <a:ext cx="7625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Each receptive field has a set of neurons (e.g., 64 neurons).  </a:t>
            </a:r>
            <a:endParaRPr lang="zh-TW" altLang="en-US" sz="24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cxnSp>
        <p:nvCxnSpPr>
          <p:cNvPr id="33" name="直線接點 32">
            <a:extLst>
              <a:ext uri="{FF2B5EF4-FFF2-40B4-BE49-F238E27FC236}">
                <a16:creationId xmlns:a16="http://schemas.microsoft.com/office/drawing/2014/main" id="{D5DAD992-6F6A-4FB5-92A0-37EA547A2F31}"/>
              </a:ext>
            </a:extLst>
          </p:cNvPr>
          <p:cNvCxnSpPr>
            <a:cxnSpLocks/>
          </p:cNvCxnSpPr>
          <p:nvPr/>
        </p:nvCxnSpPr>
        <p:spPr>
          <a:xfrm>
            <a:off x="6052240" y="3302703"/>
            <a:ext cx="339343" cy="316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>
            <a:extLst>
              <a:ext uri="{FF2B5EF4-FFF2-40B4-BE49-F238E27FC236}">
                <a16:creationId xmlns:a16="http://schemas.microsoft.com/office/drawing/2014/main" id="{2448D5E2-D858-4569-B058-105B1A65613E}"/>
              </a:ext>
            </a:extLst>
          </p:cNvPr>
          <p:cNvSpPr/>
          <p:nvPr/>
        </p:nvSpPr>
        <p:spPr>
          <a:xfrm>
            <a:off x="5892946" y="4506120"/>
            <a:ext cx="1412346" cy="13233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37" name="橢圓 36">
            <a:extLst>
              <a:ext uri="{FF2B5EF4-FFF2-40B4-BE49-F238E27FC236}">
                <a16:creationId xmlns:a16="http://schemas.microsoft.com/office/drawing/2014/main" id="{AEAABDD4-36FE-4DAA-8ED2-1D6663D913F1}"/>
              </a:ext>
            </a:extLst>
          </p:cNvPr>
          <p:cNvSpPr/>
          <p:nvPr/>
        </p:nvSpPr>
        <p:spPr>
          <a:xfrm>
            <a:off x="2995722" y="3411800"/>
            <a:ext cx="343327" cy="34332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38" name="橢圓 37">
            <a:extLst>
              <a:ext uri="{FF2B5EF4-FFF2-40B4-BE49-F238E27FC236}">
                <a16:creationId xmlns:a16="http://schemas.microsoft.com/office/drawing/2014/main" id="{D9F32333-DE94-44C8-9703-DB98D944B278}"/>
              </a:ext>
            </a:extLst>
          </p:cNvPr>
          <p:cNvSpPr/>
          <p:nvPr/>
        </p:nvSpPr>
        <p:spPr>
          <a:xfrm>
            <a:off x="2999602" y="3909742"/>
            <a:ext cx="343327" cy="34332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39" name="橢圓 38">
            <a:extLst>
              <a:ext uri="{FF2B5EF4-FFF2-40B4-BE49-F238E27FC236}">
                <a16:creationId xmlns:a16="http://schemas.microsoft.com/office/drawing/2014/main" id="{34551AB2-EAEF-47BC-BF23-7F03B314C115}"/>
              </a:ext>
            </a:extLst>
          </p:cNvPr>
          <p:cNvSpPr/>
          <p:nvPr/>
        </p:nvSpPr>
        <p:spPr>
          <a:xfrm>
            <a:off x="2995722" y="4391225"/>
            <a:ext cx="343327" cy="34332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40" name="橢圓 39">
            <a:extLst>
              <a:ext uri="{FF2B5EF4-FFF2-40B4-BE49-F238E27FC236}">
                <a16:creationId xmlns:a16="http://schemas.microsoft.com/office/drawing/2014/main" id="{2FAB873F-48CD-45F1-BC33-E8A303AEB4BF}"/>
              </a:ext>
            </a:extLst>
          </p:cNvPr>
          <p:cNvSpPr/>
          <p:nvPr/>
        </p:nvSpPr>
        <p:spPr>
          <a:xfrm>
            <a:off x="2999836" y="4890341"/>
            <a:ext cx="343327" cy="34332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D72BDD73-0E95-4A1A-BC8D-64753213F8E0}"/>
              </a:ext>
            </a:extLst>
          </p:cNvPr>
          <p:cNvSpPr txBox="1"/>
          <p:nvPr/>
        </p:nvSpPr>
        <p:spPr>
          <a:xfrm rot="5400000">
            <a:off x="2702204" y="5608155"/>
            <a:ext cx="1159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……</a:t>
            </a:r>
            <a:endParaRPr lang="zh-TW" altLang="en-US" sz="28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42" name="橢圓 41">
            <a:extLst>
              <a:ext uri="{FF2B5EF4-FFF2-40B4-BE49-F238E27FC236}">
                <a16:creationId xmlns:a16="http://schemas.microsoft.com/office/drawing/2014/main" id="{515C2B78-F61A-4DC0-8C25-F66CD291D0AA}"/>
              </a:ext>
            </a:extLst>
          </p:cNvPr>
          <p:cNvSpPr/>
          <p:nvPr/>
        </p:nvSpPr>
        <p:spPr>
          <a:xfrm>
            <a:off x="8886162" y="3411679"/>
            <a:ext cx="343327" cy="34332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43" name="橢圓 42">
            <a:extLst>
              <a:ext uri="{FF2B5EF4-FFF2-40B4-BE49-F238E27FC236}">
                <a16:creationId xmlns:a16="http://schemas.microsoft.com/office/drawing/2014/main" id="{96AAD2AD-946C-48A4-877F-2B63288568A3}"/>
              </a:ext>
            </a:extLst>
          </p:cNvPr>
          <p:cNvSpPr/>
          <p:nvPr/>
        </p:nvSpPr>
        <p:spPr>
          <a:xfrm>
            <a:off x="8890042" y="3909621"/>
            <a:ext cx="343327" cy="34332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44" name="橢圓 43">
            <a:extLst>
              <a:ext uri="{FF2B5EF4-FFF2-40B4-BE49-F238E27FC236}">
                <a16:creationId xmlns:a16="http://schemas.microsoft.com/office/drawing/2014/main" id="{03816E4B-52F6-460E-A8D8-F5E41CFA6018}"/>
              </a:ext>
            </a:extLst>
          </p:cNvPr>
          <p:cNvSpPr/>
          <p:nvPr/>
        </p:nvSpPr>
        <p:spPr>
          <a:xfrm>
            <a:off x="8886162" y="4391104"/>
            <a:ext cx="343327" cy="34332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45" name="橢圓 44">
            <a:extLst>
              <a:ext uri="{FF2B5EF4-FFF2-40B4-BE49-F238E27FC236}">
                <a16:creationId xmlns:a16="http://schemas.microsoft.com/office/drawing/2014/main" id="{54394A46-360B-4AB9-9ACC-5A757C170085}"/>
              </a:ext>
            </a:extLst>
          </p:cNvPr>
          <p:cNvSpPr/>
          <p:nvPr/>
        </p:nvSpPr>
        <p:spPr>
          <a:xfrm>
            <a:off x="8890276" y="4890220"/>
            <a:ext cx="343327" cy="34332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37C1A242-615F-4711-A684-7EF23E139E1F}"/>
              </a:ext>
            </a:extLst>
          </p:cNvPr>
          <p:cNvSpPr txBox="1"/>
          <p:nvPr/>
        </p:nvSpPr>
        <p:spPr>
          <a:xfrm rot="5400000">
            <a:off x="8611179" y="5567810"/>
            <a:ext cx="1159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……</a:t>
            </a:r>
            <a:endParaRPr lang="zh-TW" altLang="en-US" sz="28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cxnSp>
        <p:nvCxnSpPr>
          <p:cNvPr id="48" name="直線單箭頭接點 47">
            <a:extLst>
              <a:ext uri="{FF2B5EF4-FFF2-40B4-BE49-F238E27FC236}">
                <a16:creationId xmlns:a16="http://schemas.microsoft.com/office/drawing/2014/main" id="{93C12063-EA20-49D1-8C53-5034F531ABD5}"/>
              </a:ext>
            </a:extLst>
          </p:cNvPr>
          <p:cNvCxnSpPr>
            <a:cxnSpLocks/>
          </p:cNvCxnSpPr>
          <p:nvPr/>
        </p:nvCxnSpPr>
        <p:spPr>
          <a:xfrm flipH="1">
            <a:off x="3543652" y="4081404"/>
            <a:ext cx="1549454" cy="0"/>
          </a:xfrm>
          <a:prstGeom prst="straightConnector1">
            <a:avLst/>
          </a:prstGeom>
          <a:ln w="762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單箭頭接點 50">
            <a:extLst>
              <a:ext uri="{FF2B5EF4-FFF2-40B4-BE49-F238E27FC236}">
                <a16:creationId xmlns:a16="http://schemas.microsoft.com/office/drawing/2014/main" id="{A718BDD0-3DBC-4CDA-BDA4-88E82222DCCE}"/>
              </a:ext>
            </a:extLst>
          </p:cNvPr>
          <p:cNvCxnSpPr>
            <a:cxnSpLocks/>
          </p:cNvCxnSpPr>
          <p:nvPr/>
        </p:nvCxnSpPr>
        <p:spPr>
          <a:xfrm>
            <a:off x="6719387" y="5189368"/>
            <a:ext cx="1987075" cy="0"/>
          </a:xfrm>
          <a:prstGeom prst="straightConnector1">
            <a:avLst/>
          </a:prstGeom>
          <a:ln w="762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投影片編號版面配置區 52">
            <a:extLst>
              <a:ext uri="{FF2B5EF4-FFF2-40B4-BE49-F238E27FC236}">
                <a16:creationId xmlns:a16="http://schemas.microsoft.com/office/drawing/2014/main" id="{7DB1244D-7D1E-42BE-8401-037C57C75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F2CD78FF-708A-40C9-81BD-3756317ADA97}" type="slidenum">
              <a:rPr lang="zh-TW" alt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新細明體" panose="02020500000000000000" pitchFamily="18" charset="-120"/>
              </a:rPr>
              <a:pPr defTabSz="457200"/>
              <a:t>47</a:t>
            </a:fld>
            <a:endParaRPr lang="zh-TW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685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F23590-4EE8-44AF-976E-AF2BF1393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Simplification 2 – Sharing parameters</a:t>
            </a:r>
            <a:endParaRPr lang="zh-TW" altLang="en-US" dirty="0"/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D487B975-430E-46B1-AA2A-4A1871A1606D}"/>
              </a:ext>
            </a:extLst>
          </p:cNvPr>
          <p:cNvGraphicFramePr>
            <a:graphicFrameLocks/>
          </p:cNvGraphicFramePr>
          <p:nvPr/>
        </p:nvGraphicFramePr>
        <p:xfrm>
          <a:off x="4608250" y="3264358"/>
          <a:ext cx="2873970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矩形 6">
            <a:extLst>
              <a:ext uri="{FF2B5EF4-FFF2-40B4-BE49-F238E27FC236}">
                <a16:creationId xmlns:a16="http://schemas.microsoft.com/office/drawing/2014/main" id="{F9F44199-5B8A-43D1-AE7A-D057A1E5EB48}"/>
              </a:ext>
            </a:extLst>
          </p:cNvPr>
          <p:cNvSpPr/>
          <p:nvPr/>
        </p:nvSpPr>
        <p:spPr>
          <a:xfrm>
            <a:off x="4632889" y="3301997"/>
            <a:ext cx="1412346" cy="13233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graphicFrame>
        <p:nvGraphicFramePr>
          <p:cNvPr id="8" name="內容版面配置區 3">
            <a:extLst>
              <a:ext uri="{FF2B5EF4-FFF2-40B4-BE49-F238E27FC236}">
                <a16:creationId xmlns:a16="http://schemas.microsoft.com/office/drawing/2014/main" id="{D7C9D468-334A-4584-967B-ADA5203D4ACB}"/>
              </a:ext>
            </a:extLst>
          </p:cNvPr>
          <p:cNvGraphicFramePr>
            <a:graphicFrameLocks/>
          </p:cNvGraphicFramePr>
          <p:nvPr/>
        </p:nvGraphicFramePr>
        <p:xfrm>
          <a:off x="4763372" y="3427869"/>
          <a:ext cx="2873970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內容版面配置區 3">
            <a:extLst>
              <a:ext uri="{FF2B5EF4-FFF2-40B4-BE49-F238E27FC236}">
                <a16:creationId xmlns:a16="http://schemas.microsoft.com/office/drawing/2014/main" id="{845D048C-A6E7-40B0-BFC0-5D6D7729230D}"/>
              </a:ext>
            </a:extLst>
          </p:cNvPr>
          <p:cNvGraphicFramePr>
            <a:graphicFrameLocks/>
          </p:cNvGraphicFramePr>
          <p:nvPr/>
        </p:nvGraphicFramePr>
        <p:xfrm>
          <a:off x="4947593" y="3570284"/>
          <a:ext cx="2873970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矩形 9">
            <a:extLst>
              <a:ext uri="{FF2B5EF4-FFF2-40B4-BE49-F238E27FC236}">
                <a16:creationId xmlns:a16="http://schemas.microsoft.com/office/drawing/2014/main" id="{6B167BCE-4FA0-4818-ADF3-0CFB6FCEBEDF}"/>
              </a:ext>
            </a:extLst>
          </p:cNvPr>
          <p:cNvSpPr/>
          <p:nvPr/>
        </p:nvSpPr>
        <p:spPr>
          <a:xfrm>
            <a:off x="4962107" y="3599313"/>
            <a:ext cx="1412346" cy="13233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7E20394F-F2B0-4198-ABB4-3AA71C1E0937}"/>
              </a:ext>
            </a:extLst>
          </p:cNvPr>
          <p:cNvCxnSpPr>
            <a:cxnSpLocks/>
          </p:cNvCxnSpPr>
          <p:nvPr/>
        </p:nvCxnSpPr>
        <p:spPr>
          <a:xfrm>
            <a:off x="4608251" y="4610784"/>
            <a:ext cx="339343" cy="316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1767611C-698A-4AF5-8EAE-85B1845446C7}"/>
              </a:ext>
            </a:extLst>
          </p:cNvPr>
          <p:cNvCxnSpPr>
            <a:cxnSpLocks/>
          </p:cNvCxnSpPr>
          <p:nvPr/>
        </p:nvCxnSpPr>
        <p:spPr>
          <a:xfrm>
            <a:off x="4632890" y="3322152"/>
            <a:ext cx="339343" cy="316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5312CD22-E41C-41F1-9D54-A0E5F86184B5}"/>
              </a:ext>
            </a:extLst>
          </p:cNvPr>
          <p:cNvSpPr txBox="1"/>
          <p:nvPr/>
        </p:nvSpPr>
        <p:spPr>
          <a:xfrm>
            <a:off x="2307933" y="1853325"/>
            <a:ext cx="7625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Each receptive field has a set of neurons (e.g., 64 neurons).  </a:t>
            </a:r>
            <a:endParaRPr lang="zh-TW" altLang="en-US" sz="24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cxnSp>
        <p:nvCxnSpPr>
          <p:cNvPr id="33" name="直線接點 32">
            <a:extLst>
              <a:ext uri="{FF2B5EF4-FFF2-40B4-BE49-F238E27FC236}">
                <a16:creationId xmlns:a16="http://schemas.microsoft.com/office/drawing/2014/main" id="{D5DAD992-6F6A-4FB5-92A0-37EA547A2F31}"/>
              </a:ext>
            </a:extLst>
          </p:cNvPr>
          <p:cNvCxnSpPr>
            <a:cxnSpLocks/>
          </p:cNvCxnSpPr>
          <p:nvPr/>
        </p:nvCxnSpPr>
        <p:spPr>
          <a:xfrm>
            <a:off x="6052240" y="3302703"/>
            <a:ext cx="339343" cy="316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>
            <a:extLst>
              <a:ext uri="{FF2B5EF4-FFF2-40B4-BE49-F238E27FC236}">
                <a16:creationId xmlns:a16="http://schemas.microsoft.com/office/drawing/2014/main" id="{2448D5E2-D858-4569-B058-105B1A65613E}"/>
              </a:ext>
            </a:extLst>
          </p:cNvPr>
          <p:cNvSpPr/>
          <p:nvPr/>
        </p:nvSpPr>
        <p:spPr>
          <a:xfrm>
            <a:off x="5892946" y="4506120"/>
            <a:ext cx="1412346" cy="13233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0D792346-3C22-425B-AD23-AA651D2F395F}"/>
              </a:ext>
            </a:extLst>
          </p:cNvPr>
          <p:cNvSpPr txBox="1"/>
          <p:nvPr/>
        </p:nvSpPr>
        <p:spPr>
          <a:xfrm>
            <a:off x="2384852" y="2342925"/>
            <a:ext cx="8774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Each receptive field has the neurons with the same set of parameters. </a:t>
            </a:r>
            <a:endParaRPr lang="zh-TW" altLang="en-US" sz="24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37" name="橢圓 36">
            <a:extLst>
              <a:ext uri="{FF2B5EF4-FFF2-40B4-BE49-F238E27FC236}">
                <a16:creationId xmlns:a16="http://schemas.microsoft.com/office/drawing/2014/main" id="{AEAABDD4-36FE-4DAA-8ED2-1D6663D913F1}"/>
              </a:ext>
            </a:extLst>
          </p:cNvPr>
          <p:cNvSpPr/>
          <p:nvPr/>
        </p:nvSpPr>
        <p:spPr>
          <a:xfrm>
            <a:off x="2995722" y="3411800"/>
            <a:ext cx="343327" cy="34332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38" name="橢圓 37">
            <a:extLst>
              <a:ext uri="{FF2B5EF4-FFF2-40B4-BE49-F238E27FC236}">
                <a16:creationId xmlns:a16="http://schemas.microsoft.com/office/drawing/2014/main" id="{D9F32333-DE94-44C8-9703-DB98D944B278}"/>
              </a:ext>
            </a:extLst>
          </p:cNvPr>
          <p:cNvSpPr/>
          <p:nvPr/>
        </p:nvSpPr>
        <p:spPr>
          <a:xfrm>
            <a:off x="2999602" y="3909742"/>
            <a:ext cx="343327" cy="3433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39" name="橢圓 38">
            <a:extLst>
              <a:ext uri="{FF2B5EF4-FFF2-40B4-BE49-F238E27FC236}">
                <a16:creationId xmlns:a16="http://schemas.microsoft.com/office/drawing/2014/main" id="{34551AB2-EAEF-47BC-BF23-7F03B314C115}"/>
              </a:ext>
            </a:extLst>
          </p:cNvPr>
          <p:cNvSpPr/>
          <p:nvPr/>
        </p:nvSpPr>
        <p:spPr>
          <a:xfrm>
            <a:off x="2995722" y="4391225"/>
            <a:ext cx="343327" cy="34332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40" name="橢圓 39">
            <a:extLst>
              <a:ext uri="{FF2B5EF4-FFF2-40B4-BE49-F238E27FC236}">
                <a16:creationId xmlns:a16="http://schemas.microsoft.com/office/drawing/2014/main" id="{2FAB873F-48CD-45F1-BC33-E8A303AEB4BF}"/>
              </a:ext>
            </a:extLst>
          </p:cNvPr>
          <p:cNvSpPr/>
          <p:nvPr/>
        </p:nvSpPr>
        <p:spPr>
          <a:xfrm>
            <a:off x="2999836" y="4890341"/>
            <a:ext cx="343327" cy="34332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D72BDD73-0E95-4A1A-BC8D-64753213F8E0}"/>
              </a:ext>
            </a:extLst>
          </p:cNvPr>
          <p:cNvSpPr txBox="1"/>
          <p:nvPr/>
        </p:nvSpPr>
        <p:spPr>
          <a:xfrm rot="5400000">
            <a:off x="2702204" y="5608155"/>
            <a:ext cx="1159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……</a:t>
            </a:r>
            <a:endParaRPr lang="zh-TW" altLang="en-US" sz="28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42" name="橢圓 41">
            <a:extLst>
              <a:ext uri="{FF2B5EF4-FFF2-40B4-BE49-F238E27FC236}">
                <a16:creationId xmlns:a16="http://schemas.microsoft.com/office/drawing/2014/main" id="{515C2B78-F61A-4DC0-8C25-F66CD291D0AA}"/>
              </a:ext>
            </a:extLst>
          </p:cNvPr>
          <p:cNvSpPr/>
          <p:nvPr/>
        </p:nvSpPr>
        <p:spPr>
          <a:xfrm>
            <a:off x="8886162" y="3411679"/>
            <a:ext cx="343327" cy="34332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43" name="橢圓 42">
            <a:extLst>
              <a:ext uri="{FF2B5EF4-FFF2-40B4-BE49-F238E27FC236}">
                <a16:creationId xmlns:a16="http://schemas.microsoft.com/office/drawing/2014/main" id="{96AAD2AD-946C-48A4-877F-2B63288568A3}"/>
              </a:ext>
            </a:extLst>
          </p:cNvPr>
          <p:cNvSpPr/>
          <p:nvPr/>
        </p:nvSpPr>
        <p:spPr>
          <a:xfrm>
            <a:off x="8890042" y="3909621"/>
            <a:ext cx="343327" cy="3433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44" name="橢圓 43">
            <a:extLst>
              <a:ext uri="{FF2B5EF4-FFF2-40B4-BE49-F238E27FC236}">
                <a16:creationId xmlns:a16="http://schemas.microsoft.com/office/drawing/2014/main" id="{03816E4B-52F6-460E-A8D8-F5E41CFA6018}"/>
              </a:ext>
            </a:extLst>
          </p:cNvPr>
          <p:cNvSpPr/>
          <p:nvPr/>
        </p:nvSpPr>
        <p:spPr>
          <a:xfrm>
            <a:off x="8886162" y="4391104"/>
            <a:ext cx="343327" cy="34332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45" name="橢圓 44">
            <a:extLst>
              <a:ext uri="{FF2B5EF4-FFF2-40B4-BE49-F238E27FC236}">
                <a16:creationId xmlns:a16="http://schemas.microsoft.com/office/drawing/2014/main" id="{54394A46-360B-4AB9-9ACC-5A757C170085}"/>
              </a:ext>
            </a:extLst>
          </p:cNvPr>
          <p:cNvSpPr/>
          <p:nvPr/>
        </p:nvSpPr>
        <p:spPr>
          <a:xfrm>
            <a:off x="8890276" y="4890220"/>
            <a:ext cx="343327" cy="34332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37C1A242-615F-4711-A684-7EF23E139E1F}"/>
              </a:ext>
            </a:extLst>
          </p:cNvPr>
          <p:cNvSpPr txBox="1"/>
          <p:nvPr/>
        </p:nvSpPr>
        <p:spPr>
          <a:xfrm rot="5400000">
            <a:off x="8611179" y="5567810"/>
            <a:ext cx="1159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……</a:t>
            </a:r>
            <a:endParaRPr lang="zh-TW" altLang="en-US" sz="28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cxnSp>
        <p:nvCxnSpPr>
          <p:cNvPr id="48" name="直線單箭頭接點 47">
            <a:extLst>
              <a:ext uri="{FF2B5EF4-FFF2-40B4-BE49-F238E27FC236}">
                <a16:creationId xmlns:a16="http://schemas.microsoft.com/office/drawing/2014/main" id="{93C12063-EA20-49D1-8C53-5034F531ABD5}"/>
              </a:ext>
            </a:extLst>
          </p:cNvPr>
          <p:cNvCxnSpPr>
            <a:cxnSpLocks/>
          </p:cNvCxnSpPr>
          <p:nvPr/>
        </p:nvCxnSpPr>
        <p:spPr>
          <a:xfrm flipH="1">
            <a:off x="3543652" y="4081404"/>
            <a:ext cx="1549454" cy="0"/>
          </a:xfrm>
          <a:prstGeom prst="straightConnector1">
            <a:avLst/>
          </a:prstGeom>
          <a:ln w="762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單箭頭接點 50">
            <a:extLst>
              <a:ext uri="{FF2B5EF4-FFF2-40B4-BE49-F238E27FC236}">
                <a16:creationId xmlns:a16="http://schemas.microsoft.com/office/drawing/2014/main" id="{A718BDD0-3DBC-4CDA-BDA4-88E82222DCCE}"/>
              </a:ext>
            </a:extLst>
          </p:cNvPr>
          <p:cNvCxnSpPr>
            <a:cxnSpLocks/>
          </p:cNvCxnSpPr>
          <p:nvPr/>
        </p:nvCxnSpPr>
        <p:spPr>
          <a:xfrm>
            <a:off x="6719387" y="5189368"/>
            <a:ext cx="1987075" cy="0"/>
          </a:xfrm>
          <a:prstGeom prst="straightConnector1">
            <a:avLst/>
          </a:prstGeom>
          <a:ln w="762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字方塊 2">
            <a:extLst>
              <a:ext uri="{FF2B5EF4-FFF2-40B4-BE49-F238E27FC236}">
                <a16:creationId xmlns:a16="http://schemas.microsoft.com/office/drawing/2014/main" id="{9D7EBE63-FC1A-408E-BD2C-892DE991B8F7}"/>
              </a:ext>
            </a:extLst>
          </p:cNvPr>
          <p:cNvSpPr txBox="1"/>
          <p:nvPr/>
        </p:nvSpPr>
        <p:spPr>
          <a:xfrm>
            <a:off x="2011865" y="3352509"/>
            <a:ext cx="124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filter 1</a:t>
            </a:r>
            <a:endParaRPr lang="zh-TW" altLang="en-US" sz="24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0B07590B-0CD4-47BC-9BFC-111F53D84AD9}"/>
              </a:ext>
            </a:extLst>
          </p:cNvPr>
          <p:cNvSpPr txBox="1"/>
          <p:nvPr/>
        </p:nvSpPr>
        <p:spPr>
          <a:xfrm>
            <a:off x="2002767" y="3830030"/>
            <a:ext cx="124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filter 2</a:t>
            </a:r>
            <a:endParaRPr lang="zh-TW" altLang="en-US" sz="24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029EE42F-4ACD-46CB-9FB8-1BC0AF9F673B}"/>
              </a:ext>
            </a:extLst>
          </p:cNvPr>
          <p:cNvSpPr txBox="1"/>
          <p:nvPr/>
        </p:nvSpPr>
        <p:spPr>
          <a:xfrm>
            <a:off x="2002734" y="4336908"/>
            <a:ext cx="124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filter 3</a:t>
            </a:r>
            <a:endParaRPr lang="zh-TW" altLang="en-US" sz="24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B0120790-9FA6-4AAE-B11E-AE1CF8D5F690}"/>
              </a:ext>
            </a:extLst>
          </p:cNvPr>
          <p:cNvSpPr txBox="1"/>
          <p:nvPr/>
        </p:nvSpPr>
        <p:spPr>
          <a:xfrm>
            <a:off x="2010024" y="4828262"/>
            <a:ext cx="124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filter 4</a:t>
            </a:r>
            <a:endParaRPr lang="zh-TW" altLang="en-US" sz="24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F3326F1B-BE61-4CD4-A6DA-8F89F16360F5}"/>
              </a:ext>
            </a:extLst>
          </p:cNvPr>
          <p:cNvSpPr txBox="1"/>
          <p:nvPr/>
        </p:nvSpPr>
        <p:spPr>
          <a:xfrm>
            <a:off x="9309349" y="3373217"/>
            <a:ext cx="124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filter 1</a:t>
            </a:r>
            <a:endParaRPr lang="zh-TW" altLang="en-US" sz="24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E2695A43-0E70-41F0-80A3-B69DB0A7FA1D}"/>
              </a:ext>
            </a:extLst>
          </p:cNvPr>
          <p:cNvSpPr txBox="1"/>
          <p:nvPr/>
        </p:nvSpPr>
        <p:spPr>
          <a:xfrm>
            <a:off x="9300251" y="3850738"/>
            <a:ext cx="124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filter 2</a:t>
            </a:r>
            <a:endParaRPr lang="zh-TW" altLang="en-US" sz="24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1440745C-E6F3-48F6-AF7E-632AB61710CC}"/>
              </a:ext>
            </a:extLst>
          </p:cNvPr>
          <p:cNvSpPr txBox="1"/>
          <p:nvPr/>
        </p:nvSpPr>
        <p:spPr>
          <a:xfrm>
            <a:off x="9300218" y="4357616"/>
            <a:ext cx="124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filter 3</a:t>
            </a:r>
            <a:endParaRPr lang="zh-TW" altLang="en-US" sz="24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CCC989F7-E53C-4E8A-AD69-61B905A99627}"/>
              </a:ext>
            </a:extLst>
          </p:cNvPr>
          <p:cNvSpPr txBox="1"/>
          <p:nvPr/>
        </p:nvSpPr>
        <p:spPr>
          <a:xfrm>
            <a:off x="9307508" y="4848970"/>
            <a:ext cx="124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filter 4</a:t>
            </a:r>
            <a:endParaRPr lang="zh-TW" altLang="en-US" sz="24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D015A2C-1CD5-40D6-8755-47BEFCB10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F2CD78FF-708A-40C9-81BD-3756317ADA97}" type="slidenum">
              <a:rPr lang="zh-TW" alt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新細明體" panose="02020500000000000000" pitchFamily="18" charset="-120"/>
              </a:rPr>
              <a:pPr defTabSz="457200"/>
              <a:t>48</a:t>
            </a:fld>
            <a:endParaRPr lang="zh-TW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1142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/>
      <p:bldP spid="28" grpId="0"/>
      <p:bldP spid="29" grpId="0"/>
      <p:bldP spid="30" grpId="0"/>
      <p:bldP spid="31" grpId="0"/>
      <p:bldP spid="32" grpId="0"/>
      <p:bldP spid="3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372893B-BBAE-403A-B49D-9896E9D5C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Benefit of </a:t>
            </a:r>
            <a:r>
              <a:rPr lang="en-US" altLang="zh-TW" dirty="0" err="1"/>
              <a:t>Simplication</a:t>
            </a:r>
            <a:r>
              <a:rPr lang="en-US" altLang="zh-TW" dirty="0"/>
              <a:t> 1 + 2</a:t>
            </a:r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E69EEC5D-946E-40B6-8B6C-C3C94C21E388}"/>
              </a:ext>
            </a:extLst>
          </p:cNvPr>
          <p:cNvSpPr/>
          <p:nvPr/>
        </p:nvSpPr>
        <p:spPr>
          <a:xfrm>
            <a:off x="2070305" y="1736041"/>
            <a:ext cx="5914103" cy="3451123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985CCD41-5E3C-47B7-8C41-8F1128417220}"/>
              </a:ext>
            </a:extLst>
          </p:cNvPr>
          <p:cNvSpPr txBox="1"/>
          <p:nvPr/>
        </p:nvSpPr>
        <p:spPr>
          <a:xfrm>
            <a:off x="3237879" y="1963657"/>
            <a:ext cx="3628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TW" sz="2400" b="1" i="1" u="sng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Fully Connected Layer</a:t>
            </a:r>
            <a:endParaRPr lang="zh-TW" altLang="en-US" sz="2400" b="1" i="1" u="sng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ECE13275-0DA9-4B91-82DB-7055035FE32D}"/>
              </a:ext>
            </a:extLst>
          </p:cNvPr>
          <p:cNvSpPr/>
          <p:nvPr/>
        </p:nvSpPr>
        <p:spPr>
          <a:xfrm>
            <a:off x="2724151" y="2492674"/>
            <a:ext cx="4603955" cy="251304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06337C96-117D-4F91-89C1-265086FE31B6}"/>
              </a:ext>
            </a:extLst>
          </p:cNvPr>
          <p:cNvSpPr txBox="1"/>
          <p:nvPr/>
        </p:nvSpPr>
        <p:spPr>
          <a:xfrm>
            <a:off x="3918146" y="2721484"/>
            <a:ext cx="2344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Receptive Field</a:t>
            </a:r>
            <a:endParaRPr lang="zh-TW" altLang="en-US" sz="24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EB1E1B19-56C1-4867-A10B-9DC0D244CD15}"/>
              </a:ext>
            </a:extLst>
          </p:cNvPr>
          <p:cNvSpPr/>
          <p:nvPr/>
        </p:nvSpPr>
        <p:spPr>
          <a:xfrm>
            <a:off x="3213306" y="3201740"/>
            <a:ext cx="3628102" cy="161677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3DC9999D-91AA-491B-8588-1B7DF104B8CE}"/>
              </a:ext>
            </a:extLst>
          </p:cNvPr>
          <p:cNvSpPr txBox="1"/>
          <p:nvPr/>
        </p:nvSpPr>
        <p:spPr>
          <a:xfrm>
            <a:off x="3742853" y="3410082"/>
            <a:ext cx="2695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Parameter Sharing</a:t>
            </a:r>
            <a:endParaRPr lang="zh-TW" altLang="en-US" sz="24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11DDE9E6-EA18-4843-85FF-1B88739FF133}"/>
              </a:ext>
            </a:extLst>
          </p:cNvPr>
          <p:cNvSpPr txBox="1"/>
          <p:nvPr/>
        </p:nvSpPr>
        <p:spPr>
          <a:xfrm>
            <a:off x="3704138" y="3734302"/>
            <a:ext cx="2695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altLang="zh-TW" sz="2400" b="1" i="1" u="sng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Convolutional Layer</a:t>
            </a:r>
            <a:endParaRPr lang="zh-TW" altLang="en-US" sz="2400" b="1" i="1" u="sng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2D72AF9E-515C-4738-9914-172BD651EFC3}"/>
              </a:ext>
            </a:extLst>
          </p:cNvPr>
          <p:cNvSpPr txBox="1"/>
          <p:nvPr/>
        </p:nvSpPr>
        <p:spPr>
          <a:xfrm>
            <a:off x="8074813" y="3995383"/>
            <a:ext cx="4007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altLang="zh-TW" sz="2400" dirty="0"/>
              <a:t>Some neurons share parameters.</a:t>
            </a:r>
            <a:endParaRPr lang="zh-TW" altLang="en-US" sz="24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27200590-A17D-40FC-B122-CEB12ACCE0C4}"/>
              </a:ext>
            </a:extLst>
          </p:cNvPr>
          <p:cNvCxnSpPr>
            <a:cxnSpLocks/>
          </p:cNvCxnSpPr>
          <p:nvPr/>
        </p:nvCxnSpPr>
        <p:spPr>
          <a:xfrm>
            <a:off x="6647834" y="4238439"/>
            <a:ext cx="1440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橢圓 5">
            <a:extLst>
              <a:ext uri="{FF2B5EF4-FFF2-40B4-BE49-F238E27FC236}">
                <a16:creationId xmlns:a16="http://schemas.microsoft.com/office/drawing/2014/main" id="{EFDCC41C-AB28-C80F-8CF2-678DD46BEB81}"/>
              </a:ext>
            </a:extLst>
          </p:cNvPr>
          <p:cNvSpPr/>
          <p:nvPr/>
        </p:nvSpPr>
        <p:spPr>
          <a:xfrm>
            <a:off x="4895499" y="4245983"/>
            <a:ext cx="261258" cy="2612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5F68217F-FCFE-6028-09A2-0B8386BCA7E4}"/>
              </a:ext>
            </a:extLst>
          </p:cNvPr>
          <p:cNvSpPr txBox="1"/>
          <p:nvPr/>
        </p:nvSpPr>
        <p:spPr>
          <a:xfrm>
            <a:off x="8056593" y="2033867"/>
            <a:ext cx="33209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en-US" altLang="zh-TW" sz="2400" dirty="0"/>
              <a:t>Each neuron processes the whole image.</a:t>
            </a:r>
            <a:endParaRPr lang="zh-TW" altLang="en-US" sz="24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F5F355B3-E6B5-F981-CD9E-CA8F06ADE782}"/>
              </a:ext>
            </a:extLst>
          </p:cNvPr>
          <p:cNvCxnSpPr>
            <a:cxnSpLocks/>
          </p:cNvCxnSpPr>
          <p:nvPr/>
        </p:nvCxnSpPr>
        <p:spPr>
          <a:xfrm flipV="1">
            <a:off x="6647834" y="2261899"/>
            <a:ext cx="1440000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9B3567BF-C7C1-175F-1649-6184B6F9C214}"/>
              </a:ext>
            </a:extLst>
          </p:cNvPr>
          <p:cNvSpPr txBox="1"/>
          <p:nvPr/>
        </p:nvSpPr>
        <p:spPr>
          <a:xfrm>
            <a:off x="8074813" y="2919026"/>
            <a:ext cx="4144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altLang="zh-TW" sz="2400" dirty="0"/>
              <a:t>Each neuron only processes a small region (receptive field).</a:t>
            </a:r>
            <a:endParaRPr lang="zh-TW" altLang="en-US" sz="24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9342E683-E8FD-E0F7-123D-0B9E3C5F71CF}"/>
              </a:ext>
            </a:extLst>
          </p:cNvPr>
          <p:cNvCxnSpPr>
            <a:cxnSpLocks/>
          </p:cNvCxnSpPr>
          <p:nvPr/>
        </p:nvCxnSpPr>
        <p:spPr>
          <a:xfrm>
            <a:off x="6647834" y="3176801"/>
            <a:ext cx="1440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78CC15F1-47D9-2426-64CF-60BA876EAA62}"/>
              </a:ext>
            </a:extLst>
          </p:cNvPr>
          <p:cNvSpPr txBox="1"/>
          <p:nvPr/>
        </p:nvSpPr>
        <p:spPr>
          <a:xfrm>
            <a:off x="814480" y="5205755"/>
            <a:ext cx="105393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Basic patterns are much smaller than the whole image. </a:t>
            </a:r>
            <a:r>
              <a:rPr lang="en-US" altLang="zh-TW" sz="2400" dirty="0"/>
              <a:t>Each neuron only has to process a receptive field.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altLang="zh-TW" sz="2400" dirty="0"/>
              <a:t>Different receptive fields need the same detectors, so neurons for different receptive fields share parameters.</a:t>
            </a:r>
          </a:p>
        </p:txBody>
      </p:sp>
    </p:spTree>
    <p:extLst>
      <p:ext uri="{BB962C8B-B14F-4D97-AF65-F5344CB8AC3E}">
        <p14:creationId xmlns:p14="http://schemas.microsoft.com/office/powerpoint/2010/main" val="426287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8BCE620-1C5B-51F1-FA54-961393C46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選擇合適的技巧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7C683D47-5E32-E2D6-631B-1EA2039CBAC5}"/>
              </a:ext>
            </a:extLst>
          </p:cNvPr>
          <p:cNvSpPr txBox="1"/>
          <p:nvPr/>
        </p:nvSpPr>
        <p:spPr>
          <a:xfrm>
            <a:off x="1634961" y="5392133"/>
            <a:ext cx="3851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Better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Optimization!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A98D3C5D-8E21-D7D1-FFC0-BFF66509398E}"/>
              </a:ext>
            </a:extLst>
          </p:cNvPr>
          <p:cNvSpPr txBox="1"/>
          <p:nvPr/>
        </p:nvSpPr>
        <p:spPr>
          <a:xfrm>
            <a:off x="6892760" y="5392133"/>
            <a:ext cx="3851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Better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Generalization!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C8D8EF43-2087-9232-7A08-D06B07FFA8E6}"/>
              </a:ext>
            </a:extLst>
          </p:cNvPr>
          <p:cNvCxnSpPr>
            <a:cxnSpLocks/>
          </p:cNvCxnSpPr>
          <p:nvPr/>
        </p:nvCxnSpPr>
        <p:spPr>
          <a:xfrm flipV="1">
            <a:off x="1821998" y="2244436"/>
            <a:ext cx="0" cy="276398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560C8B15-F253-E325-C960-DEF670A1C10D}"/>
              </a:ext>
            </a:extLst>
          </p:cNvPr>
          <p:cNvCxnSpPr>
            <a:cxnSpLocks/>
          </p:cNvCxnSpPr>
          <p:nvPr/>
        </p:nvCxnSpPr>
        <p:spPr>
          <a:xfrm>
            <a:off x="1821998" y="5004954"/>
            <a:ext cx="3664401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手繪多邊形: 圖案 13">
            <a:extLst>
              <a:ext uri="{FF2B5EF4-FFF2-40B4-BE49-F238E27FC236}">
                <a16:creationId xmlns:a16="http://schemas.microsoft.com/office/drawing/2014/main" id="{A02185CD-0AC5-B4C0-22FE-F94E2726E0D6}"/>
              </a:ext>
            </a:extLst>
          </p:cNvPr>
          <p:cNvSpPr/>
          <p:nvPr/>
        </p:nvSpPr>
        <p:spPr>
          <a:xfrm>
            <a:off x="2105952" y="2941001"/>
            <a:ext cx="2909455" cy="1870364"/>
          </a:xfrm>
          <a:custGeom>
            <a:avLst/>
            <a:gdLst>
              <a:gd name="connsiteX0" fmla="*/ 0 w 2701636"/>
              <a:gd name="connsiteY0" fmla="*/ 0 h 2223655"/>
              <a:gd name="connsiteX1" fmla="*/ 249381 w 2701636"/>
              <a:gd name="connsiteY1" fmla="*/ 914400 h 2223655"/>
              <a:gd name="connsiteX2" fmla="*/ 561109 w 2701636"/>
              <a:gd name="connsiteY2" fmla="*/ 1517073 h 2223655"/>
              <a:gd name="connsiteX3" fmla="*/ 935181 w 2701636"/>
              <a:gd name="connsiteY3" fmla="*/ 1953491 h 2223655"/>
              <a:gd name="connsiteX4" fmla="*/ 1288472 w 2701636"/>
              <a:gd name="connsiteY4" fmla="*/ 2098964 h 2223655"/>
              <a:gd name="connsiteX5" fmla="*/ 2701636 w 2701636"/>
              <a:gd name="connsiteY5" fmla="*/ 2223655 h 2223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1636" h="2223655">
                <a:moveTo>
                  <a:pt x="0" y="0"/>
                </a:moveTo>
                <a:cubicBezTo>
                  <a:pt x="77931" y="330777"/>
                  <a:pt x="155863" y="661555"/>
                  <a:pt x="249381" y="914400"/>
                </a:cubicBezTo>
                <a:cubicBezTo>
                  <a:pt x="342899" y="1167245"/>
                  <a:pt x="446809" y="1343891"/>
                  <a:pt x="561109" y="1517073"/>
                </a:cubicBezTo>
                <a:cubicBezTo>
                  <a:pt x="675409" y="1690255"/>
                  <a:pt x="813954" y="1856509"/>
                  <a:pt x="935181" y="1953491"/>
                </a:cubicBezTo>
                <a:cubicBezTo>
                  <a:pt x="1056408" y="2050473"/>
                  <a:pt x="994063" y="2053937"/>
                  <a:pt x="1288472" y="2098964"/>
                </a:cubicBezTo>
                <a:cubicBezTo>
                  <a:pt x="1582881" y="2143991"/>
                  <a:pt x="2142258" y="2183823"/>
                  <a:pt x="2701636" y="2223655"/>
                </a:cubicBezTo>
              </a:path>
            </a:pathLst>
          </a:cu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手繪多邊形: 圖案 14">
            <a:extLst>
              <a:ext uri="{FF2B5EF4-FFF2-40B4-BE49-F238E27FC236}">
                <a16:creationId xmlns:a16="http://schemas.microsoft.com/office/drawing/2014/main" id="{955712B5-38DB-D51F-C3BD-C9D456E276E3}"/>
              </a:ext>
            </a:extLst>
          </p:cNvPr>
          <p:cNvSpPr/>
          <p:nvPr/>
        </p:nvSpPr>
        <p:spPr>
          <a:xfrm>
            <a:off x="2105951" y="2647341"/>
            <a:ext cx="2909455" cy="938645"/>
          </a:xfrm>
          <a:custGeom>
            <a:avLst/>
            <a:gdLst>
              <a:gd name="connsiteX0" fmla="*/ 0 w 2701636"/>
              <a:gd name="connsiteY0" fmla="*/ 0 h 2223655"/>
              <a:gd name="connsiteX1" fmla="*/ 249381 w 2701636"/>
              <a:gd name="connsiteY1" fmla="*/ 914400 h 2223655"/>
              <a:gd name="connsiteX2" fmla="*/ 561109 w 2701636"/>
              <a:gd name="connsiteY2" fmla="*/ 1517073 h 2223655"/>
              <a:gd name="connsiteX3" fmla="*/ 935181 w 2701636"/>
              <a:gd name="connsiteY3" fmla="*/ 1953491 h 2223655"/>
              <a:gd name="connsiteX4" fmla="*/ 1288472 w 2701636"/>
              <a:gd name="connsiteY4" fmla="*/ 2098964 h 2223655"/>
              <a:gd name="connsiteX5" fmla="*/ 2701636 w 2701636"/>
              <a:gd name="connsiteY5" fmla="*/ 2223655 h 2223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1636" h="2223655">
                <a:moveTo>
                  <a:pt x="0" y="0"/>
                </a:moveTo>
                <a:cubicBezTo>
                  <a:pt x="77931" y="330777"/>
                  <a:pt x="155863" y="661555"/>
                  <a:pt x="249381" y="914400"/>
                </a:cubicBezTo>
                <a:cubicBezTo>
                  <a:pt x="342899" y="1167245"/>
                  <a:pt x="446809" y="1343891"/>
                  <a:pt x="561109" y="1517073"/>
                </a:cubicBezTo>
                <a:cubicBezTo>
                  <a:pt x="675409" y="1690255"/>
                  <a:pt x="813954" y="1856509"/>
                  <a:pt x="935181" y="1953491"/>
                </a:cubicBezTo>
                <a:cubicBezTo>
                  <a:pt x="1056408" y="2050473"/>
                  <a:pt x="994063" y="2053937"/>
                  <a:pt x="1288472" y="2098964"/>
                </a:cubicBezTo>
                <a:cubicBezTo>
                  <a:pt x="1582881" y="2143991"/>
                  <a:pt x="2142258" y="2183823"/>
                  <a:pt x="2701636" y="2223655"/>
                </a:cubicBezTo>
              </a:path>
            </a:pathLst>
          </a:cu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7BF396FA-3F78-C86D-BEC6-B51270ABCEF0}"/>
              </a:ext>
            </a:extLst>
          </p:cNvPr>
          <p:cNvSpPr txBox="1"/>
          <p:nvPr/>
        </p:nvSpPr>
        <p:spPr>
          <a:xfrm>
            <a:off x="3654199" y="3959310"/>
            <a:ext cx="2441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ea typeface="微軟正黑體" panose="020B0604030504040204" pitchFamily="34" charset="-120"/>
              </a:rPr>
              <a:t>Training loss </a:t>
            </a:r>
            <a:r>
              <a:rPr lang="en-US" altLang="zh-TW" sz="2400" dirty="0">
                <a:ea typeface="微軟正黑體" panose="020B0604030504040204" pitchFamily="34" charset="-120"/>
              </a:rPr>
              <a:t>of linear model</a:t>
            </a:r>
            <a:endParaRPr lang="zh-TW" altLang="en-US" sz="2400" dirty="0">
              <a:ea typeface="微軟正黑體" panose="020B0604030504040204" pitchFamily="34" charset="-12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011A0DE5-D756-C5C3-8EC8-0365386D5065}"/>
              </a:ext>
            </a:extLst>
          </p:cNvPr>
          <p:cNvSpPr txBox="1"/>
          <p:nvPr/>
        </p:nvSpPr>
        <p:spPr>
          <a:xfrm>
            <a:off x="3654199" y="2710414"/>
            <a:ext cx="2441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ea typeface="微軟正黑體" panose="020B0604030504040204" pitchFamily="34" charset="-120"/>
              </a:rPr>
              <a:t>Training loss </a:t>
            </a:r>
            <a:r>
              <a:rPr lang="en-US" altLang="zh-TW" sz="2400" dirty="0">
                <a:ea typeface="微軟正黑體" panose="020B0604030504040204" pitchFamily="34" charset="-120"/>
              </a:rPr>
              <a:t>of deep learning</a:t>
            </a:r>
            <a:endParaRPr lang="zh-TW" altLang="en-US" sz="2400" dirty="0">
              <a:ea typeface="微軟正黑體" panose="020B0604030504040204" pitchFamily="34" charset="-120"/>
            </a:endParaRPr>
          </a:p>
        </p:txBody>
      </p: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F61F155C-40C5-0317-2DA4-8909C9DB885F}"/>
              </a:ext>
            </a:extLst>
          </p:cNvPr>
          <p:cNvCxnSpPr>
            <a:cxnSpLocks/>
          </p:cNvCxnSpPr>
          <p:nvPr/>
        </p:nvCxnSpPr>
        <p:spPr>
          <a:xfrm flipV="1">
            <a:off x="7079797" y="2244436"/>
            <a:ext cx="0" cy="276398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D2B94F37-9A4B-387A-ACEC-C6C7CA3B1E53}"/>
              </a:ext>
            </a:extLst>
          </p:cNvPr>
          <p:cNvCxnSpPr>
            <a:cxnSpLocks/>
          </p:cNvCxnSpPr>
          <p:nvPr/>
        </p:nvCxnSpPr>
        <p:spPr>
          <a:xfrm>
            <a:off x="7079797" y="5004954"/>
            <a:ext cx="3664401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手繪多邊形: 圖案 19">
            <a:extLst>
              <a:ext uri="{FF2B5EF4-FFF2-40B4-BE49-F238E27FC236}">
                <a16:creationId xmlns:a16="http://schemas.microsoft.com/office/drawing/2014/main" id="{F86074A9-F60B-3418-4ECC-116B007888F1}"/>
              </a:ext>
            </a:extLst>
          </p:cNvPr>
          <p:cNvSpPr/>
          <p:nvPr/>
        </p:nvSpPr>
        <p:spPr>
          <a:xfrm>
            <a:off x="7363751" y="2941001"/>
            <a:ext cx="2909455" cy="1870364"/>
          </a:xfrm>
          <a:custGeom>
            <a:avLst/>
            <a:gdLst>
              <a:gd name="connsiteX0" fmla="*/ 0 w 2701636"/>
              <a:gd name="connsiteY0" fmla="*/ 0 h 2223655"/>
              <a:gd name="connsiteX1" fmla="*/ 249381 w 2701636"/>
              <a:gd name="connsiteY1" fmla="*/ 914400 h 2223655"/>
              <a:gd name="connsiteX2" fmla="*/ 561109 w 2701636"/>
              <a:gd name="connsiteY2" fmla="*/ 1517073 h 2223655"/>
              <a:gd name="connsiteX3" fmla="*/ 935181 w 2701636"/>
              <a:gd name="connsiteY3" fmla="*/ 1953491 h 2223655"/>
              <a:gd name="connsiteX4" fmla="*/ 1288472 w 2701636"/>
              <a:gd name="connsiteY4" fmla="*/ 2098964 h 2223655"/>
              <a:gd name="connsiteX5" fmla="*/ 2701636 w 2701636"/>
              <a:gd name="connsiteY5" fmla="*/ 2223655 h 2223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1636" h="2223655">
                <a:moveTo>
                  <a:pt x="0" y="0"/>
                </a:moveTo>
                <a:cubicBezTo>
                  <a:pt x="77931" y="330777"/>
                  <a:pt x="155863" y="661555"/>
                  <a:pt x="249381" y="914400"/>
                </a:cubicBezTo>
                <a:cubicBezTo>
                  <a:pt x="342899" y="1167245"/>
                  <a:pt x="446809" y="1343891"/>
                  <a:pt x="561109" y="1517073"/>
                </a:cubicBezTo>
                <a:cubicBezTo>
                  <a:pt x="675409" y="1690255"/>
                  <a:pt x="813954" y="1856509"/>
                  <a:pt x="935181" y="1953491"/>
                </a:cubicBezTo>
                <a:cubicBezTo>
                  <a:pt x="1056408" y="2050473"/>
                  <a:pt x="994063" y="2053937"/>
                  <a:pt x="1288472" y="2098964"/>
                </a:cubicBezTo>
                <a:cubicBezTo>
                  <a:pt x="1582881" y="2143991"/>
                  <a:pt x="2142258" y="2183823"/>
                  <a:pt x="2701636" y="2223655"/>
                </a:cubicBezTo>
              </a:path>
            </a:pathLst>
          </a:cu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8E18C637-35ED-7F4B-5439-D5C8F743352E}"/>
              </a:ext>
            </a:extLst>
          </p:cNvPr>
          <p:cNvSpPr txBox="1"/>
          <p:nvPr/>
        </p:nvSpPr>
        <p:spPr>
          <a:xfrm>
            <a:off x="8911998" y="4312457"/>
            <a:ext cx="2441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ea typeface="微軟正黑體" panose="020B0604030504040204" pitchFamily="34" charset="-120"/>
              </a:rPr>
              <a:t>Training loss</a:t>
            </a:r>
            <a:endParaRPr lang="zh-TW" altLang="en-US" sz="2400" b="1" dirty="0">
              <a:ea typeface="微軟正黑體" panose="020B0604030504040204" pitchFamily="34" charset="-120"/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8538D9A6-B10F-5D46-621C-51917004FE18}"/>
              </a:ext>
            </a:extLst>
          </p:cNvPr>
          <p:cNvSpPr txBox="1"/>
          <p:nvPr/>
        </p:nvSpPr>
        <p:spPr>
          <a:xfrm>
            <a:off x="8911998" y="2940335"/>
            <a:ext cx="2441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ea typeface="微軟正黑體" panose="020B0604030504040204" pitchFamily="34" charset="-120"/>
              </a:rPr>
              <a:t>Validation loss</a:t>
            </a:r>
            <a:endParaRPr lang="zh-TW" altLang="en-US" sz="2400" b="1" dirty="0">
              <a:ea typeface="微軟正黑體" panose="020B0604030504040204" pitchFamily="34" charset="-120"/>
            </a:endParaRPr>
          </a:p>
        </p:txBody>
      </p:sp>
      <p:sp>
        <p:nvSpPr>
          <p:cNvPr id="24" name="手繪多邊形: 圖案 23">
            <a:extLst>
              <a:ext uri="{FF2B5EF4-FFF2-40B4-BE49-F238E27FC236}">
                <a16:creationId xmlns:a16="http://schemas.microsoft.com/office/drawing/2014/main" id="{C7602C39-010C-49E5-B1E0-2B231152A06F}"/>
              </a:ext>
            </a:extLst>
          </p:cNvPr>
          <p:cNvSpPr/>
          <p:nvPr/>
        </p:nvSpPr>
        <p:spPr>
          <a:xfrm>
            <a:off x="7363751" y="2327564"/>
            <a:ext cx="3137868" cy="934270"/>
          </a:xfrm>
          <a:custGeom>
            <a:avLst/>
            <a:gdLst>
              <a:gd name="connsiteX0" fmla="*/ 0 w 3054928"/>
              <a:gd name="connsiteY0" fmla="*/ 540327 h 934270"/>
              <a:gd name="connsiteX1" fmla="*/ 540328 w 3054928"/>
              <a:gd name="connsiteY1" fmla="*/ 914400 h 934270"/>
              <a:gd name="connsiteX2" fmla="*/ 3054928 w 3054928"/>
              <a:gd name="connsiteY2" fmla="*/ 0 h 934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54928" h="934270">
                <a:moveTo>
                  <a:pt x="0" y="540327"/>
                </a:moveTo>
                <a:cubicBezTo>
                  <a:pt x="15586" y="772391"/>
                  <a:pt x="31173" y="1004455"/>
                  <a:pt x="540328" y="914400"/>
                </a:cubicBezTo>
                <a:cubicBezTo>
                  <a:pt x="1049483" y="824346"/>
                  <a:pt x="2052205" y="412173"/>
                  <a:pt x="3054928" y="0"/>
                </a:cubicBezTo>
              </a:path>
            </a:pathLst>
          </a:cu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4743FAE4-74FC-7BE3-AA7E-76DF7E24D215}"/>
              </a:ext>
            </a:extLst>
          </p:cNvPr>
          <p:cNvSpPr txBox="1"/>
          <p:nvPr/>
        </p:nvSpPr>
        <p:spPr>
          <a:xfrm>
            <a:off x="7741117" y="1645795"/>
            <a:ext cx="2532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u="sng" dirty="0"/>
              <a:t>Overfitting </a:t>
            </a:r>
            <a:endParaRPr lang="zh-TW" altLang="en-US" sz="2800" b="1" u="sng" dirty="0"/>
          </a:p>
        </p:txBody>
      </p:sp>
    </p:spTree>
    <p:extLst>
      <p:ext uri="{BB962C8B-B14F-4D97-AF65-F5344CB8AC3E}">
        <p14:creationId xmlns:p14="http://schemas.microsoft.com/office/powerpoint/2010/main" val="215333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 animBg="1"/>
      <p:bldP spid="15" grpId="0" animBg="1"/>
      <p:bldP spid="16" grpId="0"/>
      <p:bldP spid="17" grpId="0"/>
      <p:bldP spid="20" grpId="0" animBg="1"/>
      <p:bldP spid="22" grpId="0"/>
      <p:bldP spid="23" grpId="0"/>
      <p:bldP spid="24" grpId="0" animBg="1"/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898CADF-7034-74C8-501B-F68315874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5256D871-4007-DEEE-8E46-BECF48D5B9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096266"/>
              </p:ext>
            </p:extLst>
          </p:nvPr>
        </p:nvGraphicFramePr>
        <p:xfrm>
          <a:off x="639837" y="365127"/>
          <a:ext cx="1111449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3992">
                  <a:extLst>
                    <a:ext uri="{9D8B030D-6E8A-4147-A177-3AD203B41FA5}">
                      <a16:colId xmlns:a16="http://schemas.microsoft.com/office/drawing/2014/main" val="63248266"/>
                    </a:ext>
                  </a:extLst>
                </a:gridCol>
                <a:gridCol w="3760249">
                  <a:extLst>
                    <a:ext uri="{9D8B030D-6E8A-4147-A177-3AD203B41FA5}">
                      <a16:colId xmlns:a16="http://schemas.microsoft.com/office/drawing/2014/main" val="3714513391"/>
                    </a:ext>
                  </a:extLst>
                </a:gridCol>
                <a:gridCol w="3760249">
                  <a:extLst>
                    <a:ext uri="{9D8B030D-6E8A-4147-A177-3AD203B41FA5}">
                      <a16:colId xmlns:a16="http://schemas.microsoft.com/office/drawing/2014/main" val="4588900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方法名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改了那一個步驟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帶來什麼好處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913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CNN </a:t>
                      </a:r>
                    </a:p>
                    <a:p>
                      <a:pPr algn="ctr"/>
                      <a:r>
                        <a:rPr lang="en-US" altLang="zh-TW" sz="28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(e.g., for image)</a:t>
                      </a:r>
                      <a:endParaRPr lang="zh-TW" altLang="en-US" sz="28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改變函式搜尋範圍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Better Generalization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907055"/>
                  </a:ext>
                </a:extLst>
              </a:tr>
            </a:tbl>
          </a:graphicData>
        </a:graphic>
      </p:graphicFrame>
      <p:sp>
        <p:nvSpPr>
          <p:cNvPr id="7" name="文字方塊 6">
            <a:extLst>
              <a:ext uri="{FF2B5EF4-FFF2-40B4-BE49-F238E27FC236}">
                <a16:creationId xmlns:a16="http://schemas.microsoft.com/office/drawing/2014/main" id="{E5ECE602-3A78-6865-71BB-8BAF3B20708F}"/>
              </a:ext>
            </a:extLst>
          </p:cNvPr>
          <p:cNvSpPr txBox="1"/>
          <p:nvPr/>
        </p:nvSpPr>
        <p:spPr>
          <a:xfrm>
            <a:off x="838200" y="4926250"/>
            <a:ext cx="60928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dirty="0"/>
              <a:t>To learn more about CNN …</a:t>
            </a:r>
            <a:endParaRPr lang="zh-TW" altLang="en-US" sz="2800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D489D34B-DCA9-5C7A-FA3A-EBFC1F63253D}"/>
              </a:ext>
            </a:extLst>
          </p:cNvPr>
          <p:cNvSpPr txBox="1"/>
          <p:nvPr/>
        </p:nvSpPr>
        <p:spPr>
          <a:xfrm>
            <a:off x="838200" y="5757434"/>
            <a:ext cx="5257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https://youtu.be/OP5HcXJg2Aw?si=cNhXe9W-PgP45jN1&amp;t=1686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DA38A3BA-D036-1B63-5D7A-61C299E17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108" y="2030808"/>
            <a:ext cx="5496692" cy="44964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159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BDA584-9601-06AD-17BA-915E644C8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Skip Connection (Residual Connection)</a:t>
            </a:r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825C21B1-556E-78DB-5115-397E19045DA9}"/>
              </a:ext>
            </a:extLst>
          </p:cNvPr>
          <p:cNvSpPr txBox="1"/>
          <p:nvPr/>
        </p:nvSpPr>
        <p:spPr>
          <a:xfrm>
            <a:off x="8304069" y="1321358"/>
            <a:ext cx="35623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https://arxiv.org/abs/1512.03385</a:t>
            </a: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5B0EE34F-BE2E-698D-1D60-787C2D84CE4F}"/>
              </a:ext>
            </a:extLst>
          </p:cNvPr>
          <p:cNvSpPr/>
          <p:nvPr/>
        </p:nvSpPr>
        <p:spPr>
          <a:xfrm>
            <a:off x="11295744" y="3117600"/>
            <a:ext cx="360000" cy="108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2462D4F8-5BF7-7B1D-544F-BDD85E38C93A}"/>
              </a:ext>
            </a:extLst>
          </p:cNvPr>
          <p:cNvSpPr/>
          <p:nvPr/>
        </p:nvSpPr>
        <p:spPr>
          <a:xfrm>
            <a:off x="8005713" y="3076036"/>
            <a:ext cx="360000" cy="108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361B1A56-3E56-F32F-0036-A005F19D9698}"/>
              </a:ext>
            </a:extLst>
          </p:cNvPr>
          <p:cNvSpPr/>
          <p:nvPr/>
        </p:nvSpPr>
        <p:spPr>
          <a:xfrm>
            <a:off x="9262464" y="2852304"/>
            <a:ext cx="1144279" cy="16105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BF653E1F-81D1-3D1C-727C-01E188DD0F5B}"/>
              </a:ext>
            </a:extLst>
          </p:cNvPr>
          <p:cNvSpPr txBox="1"/>
          <p:nvPr/>
        </p:nvSpPr>
        <p:spPr>
          <a:xfrm>
            <a:off x="3458692" y="3368940"/>
            <a:ext cx="1205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800" b="1" dirty="0"/>
              <a:t>……</a:t>
            </a:r>
            <a:endParaRPr lang="zh-TW" altLang="en-US" sz="2800" b="1" dirty="0"/>
          </a:p>
        </p:txBody>
      </p: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1D98CDA7-F6C3-F89D-5B01-5F01F1973243}"/>
              </a:ext>
            </a:extLst>
          </p:cNvPr>
          <p:cNvCxnSpPr>
            <a:cxnSpLocks/>
          </p:cNvCxnSpPr>
          <p:nvPr/>
        </p:nvCxnSpPr>
        <p:spPr>
          <a:xfrm flipH="1">
            <a:off x="10464801" y="3650341"/>
            <a:ext cx="72200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E86D30BA-905E-67F3-2E8F-805D7E51C748}"/>
              </a:ext>
            </a:extLst>
          </p:cNvPr>
          <p:cNvCxnSpPr>
            <a:cxnSpLocks/>
          </p:cNvCxnSpPr>
          <p:nvPr/>
        </p:nvCxnSpPr>
        <p:spPr>
          <a:xfrm flipH="1">
            <a:off x="8427440" y="3664855"/>
            <a:ext cx="72200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: 圓角 26">
            <a:extLst>
              <a:ext uri="{FF2B5EF4-FFF2-40B4-BE49-F238E27FC236}">
                <a16:creationId xmlns:a16="http://schemas.microsoft.com/office/drawing/2014/main" id="{7D6465BD-CCFD-0596-D2D2-926682706ED2}"/>
              </a:ext>
            </a:extLst>
          </p:cNvPr>
          <p:cNvSpPr/>
          <p:nvPr/>
        </p:nvSpPr>
        <p:spPr>
          <a:xfrm>
            <a:off x="4735139" y="3090550"/>
            <a:ext cx="360000" cy="108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: 圓角 27">
            <a:extLst>
              <a:ext uri="{FF2B5EF4-FFF2-40B4-BE49-F238E27FC236}">
                <a16:creationId xmlns:a16="http://schemas.microsoft.com/office/drawing/2014/main" id="{987EADAB-0929-4EE9-0EFE-2A95152D50D5}"/>
              </a:ext>
            </a:extLst>
          </p:cNvPr>
          <p:cNvSpPr/>
          <p:nvPr/>
        </p:nvSpPr>
        <p:spPr>
          <a:xfrm>
            <a:off x="5991890" y="2866818"/>
            <a:ext cx="1144279" cy="16105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9" name="直線單箭頭接點 28">
            <a:extLst>
              <a:ext uri="{FF2B5EF4-FFF2-40B4-BE49-F238E27FC236}">
                <a16:creationId xmlns:a16="http://schemas.microsoft.com/office/drawing/2014/main" id="{0B236B79-930C-C340-6B70-5278F18B22EA}"/>
              </a:ext>
            </a:extLst>
          </p:cNvPr>
          <p:cNvCxnSpPr>
            <a:cxnSpLocks/>
          </p:cNvCxnSpPr>
          <p:nvPr/>
        </p:nvCxnSpPr>
        <p:spPr>
          <a:xfrm flipH="1">
            <a:off x="7194227" y="3664855"/>
            <a:ext cx="72200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>
            <a:extLst>
              <a:ext uri="{FF2B5EF4-FFF2-40B4-BE49-F238E27FC236}">
                <a16:creationId xmlns:a16="http://schemas.microsoft.com/office/drawing/2014/main" id="{27A64295-4551-B273-F4D8-EACCE96E4F79}"/>
              </a:ext>
            </a:extLst>
          </p:cNvPr>
          <p:cNvCxnSpPr>
            <a:cxnSpLocks/>
          </p:cNvCxnSpPr>
          <p:nvPr/>
        </p:nvCxnSpPr>
        <p:spPr>
          <a:xfrm flipH="1">
            <a:off x="5156866" y="3679369"/>
            <a:ext cx="72200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: 圓角 30">
            <a:extLst>
              <a:ext uri="{FF2B5EF4-FFF2-40B4-BE49-F238E27FC236}">
                <a16:creationId xmlns:a16="http://schemas.microsoft.com/office/drawing/2014/main" id="{6111A01C-2FCE-AE68-6A79-2808780DA677}"/>
              </a:ext>
            </a:extLst>
          </p:cNvPr>
          <p:cNvSpPr/>
          <p:nvPr/>
        </p:nvSpPr>
        <p:spPr>
          <a:xfrm>
            <a:off x="1463194" y="3112319"/>
            <a:ext cx="360000" cy="108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矩形: 圓角 31">
            <a:extLst>
              <a:ext uri="{FF2B5EF4-FFF2-40B4-BE49-F238E27FC236}">
                <a16:creationId xmlns:a16="http://schemas.microsoft.com/office/drawing/2014/main" id="{65B14DD7-7682-3B71-5E1D-8E0B747B8BD3}"/>
              </a:ext>
            </a:extLst>
          </p:cNvPr>
          <p:cNvSpPr/>
          <p:nvPr/>
        </p:nvSpPr>
        <p:spPr>
          <a:xfrm>
            <a:off x="2719945" y="2845045"/>
            <a:ext cx="1144279" cy="16105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32EFEC9A-4B52-EEBA-23BD-E60595BF1DDF}"/>
              </a:ext>
            </a:extLst>
          </p:cNvPr>
          <p:cNvCxnSpPr>
            <a:cxnSpLocks/>
          </p:cNvCxnSpPr>
          <p:nvPr/>
        </p:nvCxnSpPr>
        <p:spPr>
          <a:xfrm flipH="1">
            <a:off x="1884921" y="3657596"/>
            <a:ext cx="72200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: 圓角 33">
            <a:extLst>
              <a:ext uri="{FF2B5EF4-FFF2-40B4-BE49-F238E27FC236}">
                <a16:creationId xmlns:a16="http://schemas.microsoft.com/office/drawing/2014/main" id="{75690F0D-84D8-9410-61D8-DAB95F022212}"/>
              </a:ext>
            </a:extLst>
          </p:cNvPr>
          <p:cNvSpPr/>
          <p:nvPr/>
        </p:nvSpPr>
        <p:spPr>
          <a:xfrm>
            <a:off x="232279" y="3083291"/>
            <a:ext cx="360000" cy="1080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6" name="直線單箭頭接點 35">
            <a:extLst>
              <a:ext uri="{FF2B5EF4-FFF2-40B4-BE49-F238E27FC236}">
                <a16:creationId xmlns:a16="http://schemas.microsoft.com/office/drawing/2014/main" id="{34C36A81-ECF7-6A25-A0EA-299844215BEE}"/>
              </a:ext>
            </a:extLst>
          </p:cNvPr>
          <p:cNvCxnSpPr>
            <a:cxnSpLocks/>
          </p:cNvCxnSpPr>
          <p:nvPr/>
        </p:nvCxnSpPr>
        <p:spPr>
          <a:xfrm>
            <a:off x="678544" y="3672113"/>
            <a:ext cx="755622" cy="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8281754D-F875-DB32-5ABC-E471DFFF936A}"/>
                  </a:ext>
                </a:extLst>
              </p:cNvPr>
              <p:cNvSpPr txBox="1"/>
              <p:nvPr/>
            </p:nvSpPr>
            <p:spPr>
              <a:xfrm>
                <a:off x="896837" y="3892160"/>
                <a:ext cx="27988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8281754D-F875-DB32-5ABC-E471DFFF9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837" y="3892160"/>
                <a:ext cx="279885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DA375910-D428-00F3-0F63-2BE7F3BB1A05}"/>
                  </a:ext>
                </a:extLst>
              </p:cNvPr>
              <p:cNvSpPr txBox="1"/>
              <p:nvPr/>
            </p:nvSpPr>
            <p:spPr>
              <a:xfrm>
                <a:off x="592279" y="5639020"/>
                <a:ext cx="1509388" cy="8192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den>
                      </m:f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altLang="zh-TW" sz="280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altLang="zh-TW" sz="280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den>
                      </m:f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DA375910-D428-00F3-0F63-2BE7F3BB1A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279" y="5639020"/>
                <a:ext cx="1509388" cy="8192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>
                <a:extLst>
                  <a:ext uri="{FF2B5EF4-FFF2-40B4-BE49-F238E27FC236}">
                    <a16:creationId xmlns:a16="http://schemas.microsoft.com/office/drawing/2014/main" id="{07659D59-FEFF-3721-3272-B5BE786A0596}"/>
                  </a:ext>
                </a:extLst>
              </p:cNvPr>
              <p:cNvSpPr txBox="1"/>
              <p:nvPr/>
            </p:nvSpPr>
            <p:spPr>
              <a:xfrm>
                <a:off x="3699753" y="4888206"/>
                <a:ext cx="56996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TW" sz="280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1" name="文字方塊 40">
                <a:extLst>
                  <a:ext uri="{FF2B5EF4-FFF2-40B4-BE49-F238E27FC236}">
                    <a16:creationId xmlns:a16="http://schemas.microsoft.com/office/drawing/2014/main" id="{07659D59-FEFF-3721-3272-B5BE786A05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753" y="4888206"/>
                <a:ext cx="569964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直線單箭頭接點 42">
            <a:extLst>
              <a:ext uri="{FF2B5EF4-FFF2-40B4-BE49-F238E27FC236}">
                <a16:creationId xmlns:a16="http://schemas.microsoft.com/office/drawing/2014/main" id="{2C955287-2924-2C8A-8B78-E7323F5A72F9}"/>
              </a:ext>
            </a:extLst>
          </p:cNvPr>
          <p:cNvCxnSpPr/>
          <p:nvPr/>
        </p:nvCxnSpPr>
        <p:spPr>
          <a:xfrm flipH="1" flipV="1">
            <a:off x="3458692" y="4348836"/>
            <a:ext cx="482123" cy="58377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字方塊 43">
                <a:extLst>
                  <a:ext uri="{FF2B5EF4-FFF2-40B4-BE49-F238E27FC236}">
                    <a16:creationId xmlns:a16="http://schemas.microsoft.com/office/drawing/2014/main" id="{7AF61E2F-2CEF-0362-2D87-9B75F82D8144}"/>
                  </a:ext>
                </a:extLst>
              </p:cNvPr>
              <p:cNvSpPr txBox="1"/>
              <p:nvPr/>
            </p:nvSpPr>
            <p:spPr>
              <a:xfrm>
                <a:off x="1576652" y="4948971"/>
                <a:ext cx="49308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TW" sz="280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4" name="文字方塊 43">
                <a:extLst>
                  <a:ext uri="{FF2B5EF4-FFF2-40B4-BE49-F238E27FC236}">
                    <a16:creationId xmlns:a16="http://schemas.microsoft.com/office/drawing/2014/main" id="{7AF61E2F-2CEF-0362-2D87-9B75F82D8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6652" y="4948971"/>
                <a:ext cx="493084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直線單箭頭接點 44">
            <a:extLst>
              <a:ext uri="{FF2B5EF4-FFF2-40B4-BE49-F238E27FC236}">
                <a16:creationId xmlns:a16="http://schemas.microsoft.com/office/drawing/2014/main" id="{0B47D235-80AD-5606-3E22-5B705EC67042}"/>
              </a:ext>
            </a:extLst>
          </p:cNvPr>
          <p:cNvCxnSpPr/>
          <p:nvPr/>
        </p:nvCxnSpPr>
        <p:spPr>
          <a:xfrm flipH="1" flipV="1">
            <a:off x="1142143" y="4365198"/>
            <a:ext cx="482123" cy="58377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0CB4B42A-7C55-D929-338B-78A7E87223E1}"/>
              </a:ext>
            </a:extLst>
          </p:cNvPr>
          <p:cNvSpPr txBox="1"/>
          <p:nvPr/>
        </p:nvSpPr>
        <p:spPr>
          <a:xfrm>
            <a:off x="7383092" y="238571"/>
            <a:ext cx="4757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為了簡化，此處沒有畫出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activation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bias)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5569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DB506E-4960-619E-9E0F-3E8B1C749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1E53D68-60AB-9FFB-DACE-D0379B282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Skip Connection (Residual Connection)</a:t>
            </a:r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04986577-2C1E-B955-790F-453E6B096EF5}"/>
              </a:ext>
            </a:extLst>
          </p:cNvPr>
          <p:cNvSpPr txBox="1"/>
          <p:nvPr/>
        </p:nvSpPr>
        <p:spPr>
          <a:xfrm>
            <a:off x="8304069" y="1321358"/>
            <a:ext cx="35623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https://arxiv.org/abs/1512.03385</a:t>
            </a: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A32038D8-CA9F-4452-A2FC-695C8D043CD4}"/>
              </a:ext>
            </a:extLst>
          </p:cNvPr>
          <p:cNvSpPr/>
          <p:nvPr/>
        </p:nvSpPr>
        <p:spPr>
          <a:xfrm>
            <a:off x="11295744" y="3117600"/>
            <a:ext cx="360000" cy="108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8B180891-27E7-42AE-0D15-808CDA2C0067}"/>
              </a:ext>
            </a:extLst>
          </p:cNvPr>
          <p:cNvSpPr/>
          <p:nvPr/>
        </p:nvSpPr>
        <p:spPr>
          <a:xfrm>
            <a:off x="8005713" y="3076036"/>
            <a:ext cx="360000" cy="108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EB7D6D68-784E-2CF9-CFF2-74B295B5D92F}"/>
              </a:ext>
            </a:extLst>
          </p:cNvPr>
          <p:cNvSpPr/>
          <p:nvPr/>
        </p:nvSpPr>
        <p:spPr>
          <a:xfrm>
            <a:off x="9262464" y="2852304"/>
            <a:ext cx="1144279" cy="16105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4317DFF5-1CD4-A141-3B9D-76F36F5ED092}"/>
              </a:ext>
            </a:extLst>
          </p:cNvPr>
          <p:cNvSpPr txBox="1"/>
          <p:nvPr/>
        </p:nvSpPr>
        <p:spPr>
          <a:xfrm>
            <a:off x="3458692" y="3368940"/>
            <a:ext cx="1205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800" b="1" dirty="0"/>
              <a:t>……</a:t>
            </a:r>
            <a:endParaRPr lang="zh-TW" altLang="en-US" sz="2800" b="1" dirty="0"/>
          </a:p>
        </p:txBody>
      </p: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CBF43466-EEEC-FC0B-5F94-0C5ABE1C0949}"/>
              </a:ext>
            </a:extLst>
          </p:cNvPr>
          <p:cNvCxnSpPr>
            <a:cxnSpLocks/>
          </p:cNvCxnSpPr>
          <p:nvPr/>
        </p:nvCxnSpPr>
        <p:spPr>
          <a:xfrm flipH="1">
            <a:off x="10464801" y="3650341"/>
            <a:ext cx="72200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DD9B90DD-7BB9-35EA-AB57-BD6839662E21}"/>
              </a:ext>
            </a:extLst>
          </p:cNvPr>
          <p:cNvCxnSpPr>
            <a:cxnSpLocks/>
          </p:cNvCxnSpPr>
          <p:nvPr/>
        </p:nvCxnSpPr>
        <p:spPr>
          <a:xfrm flipH="1">
            <a:off x="8427440" y="3664855"/>
            <a:ext cx="72200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: 圓角 26">
            <a:extLst>
              <a:ext uri="{FF2B5EF4-FFF2-40B4-BE49-F238E27FC236}">
                <a16:creationId xmlns:a16="http://schemas.microsoft.com/office/drawing/2014/main" id="{2A12B8DD-BA70-BA0D-DA3B-CF53F7B0A1F2}"/>
              </a:ext>
            </a:extLst>
          </p:cNvPr>
          <p:cNvSpPr/>
          <p:nvPr/>
        </p:nvSpPr>
        <p:spPr>
          <a:xfrm>
            <a:off x="4735139" y="3090550"/>
            <a:ext cx="360000" cy="108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: 圓角 27">
            <a:extLst>
              <a:ext uri="{FF2B5EF4-FFF2-40B4-BE49-F238E27FC236}">
                <a16:creationId xmlns:a16="http://schemas.microsoft.com/office/drawing/2014/main" id="{9B2046BF-D501-ABD6-8780-F9145F514A90}"/>
              </a:ext>
            </a:extLst>
          </p:cNvPr>
          <p:cNvSpPr/>
          <p:nvPr/>
        </p:nvSpPr>
        <p:spPr>
          <a:xfrm>
            <a:off x="5991890" y="2866818"/>
            <a:ext cx="1144279" cy="16105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9" name="直線單箭頭接點 28">
            <a:extLst>
              <a:ext uri="{FF2B5EF4-FFF2-40B4-BE49-F238E27FC236}">
                <a16:creationId xmlns:a16="http://schemas.microsoft.com/office/drawing/2014/main" id="{666C2092-D5F9-EA12-D75B-0DB9B9E64357}"/>
              </a:ext>
            </a:extLst>
          </p:cNvPr>
          <p:cNvCxnSpPr>
            <a:cxnSpLocks/>
          </p:cNvCxnSpPr>
          <p:nvPr/>
        </p:nvCxnSpPr>
        <p:spPr>
          <a:xfrm flipH="1">
            <a:off x="7194227" y="3664855"/>
            <a:ext cx="72200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>
            <a:extLst>
              <a:ext uri="{FF2B5EF4-FFF2-40B4-BE49-F238E27FC236}">
                <a16:creationId xmlns:a16="http://schemas.microsoft.com/office/drawing/2014/main" id="{CDC85309-7F44-D2C7-45AD-49283429BF71}"/>
              </a:ext>
            </a:extLst>
          </p:cNvPr>
          <p:cNvCxnSpPr>
            <a:cxnSpLocks/>
          </p:cNvCxnSpPr>
          <p:nvPr/>
        </p:nvCxnSpPr>
        <p:spPr>
          <a:xfrm flipH="1">
            <a:off x="5156866" y="3679369"/>
            <a:ext cx="72200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: 圓角 30">
            <a:extLst>
              <a:ext uri="{FF2B5EF4-FFF2-40B4-BE49-F238E27FC236}">
                <a16:creationId xmlns:a16="http://schemas.microsoft.com/office/drawing/2014/main" id="{1AE856D4-A051-5B98-2757-1260F5D62909}"/>
              </a:ext>
            </a:extLst>
          </p:cNvPr>
          <p:cNvSpPr/>
          <p:nvPr/>
        </p:nvSpPr>
        <p:spPr>
          <a:xfrm>
            <a:off x="1463194" y="3112319"/>
            <a:ext cx="360000" cy="108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矩形: 圓角 31">
            <a:extLst>
              <a:ext uri="{FF2B5EF4-FFF2-40B4-BE49-F238E27FC236}">
                <a16:creationId xmlns:a16="http://schemas.microsoft.com/office/drawing/2014/main" id="{7D8B5DA3-2FAE-155D-0AE8-BFEF1530FCB1}"/>
              </a:ext>
            </a:extLst>
          </p:cNvPr>
          <p:cNvSpPr/>
          <p:nvPr/>
        </p:nvSpPr>
        <p:spPr>
          <a:xfrm>
            <a:off x="2719945" y="2845045"/>
            <a:ext cx="1144279" cy="16105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8DB75E72-6B06-287F-386B-9903223F63A3}"/>
              </a:ext>
            </a:extLst>
          </p:cNvPr>
          <p:cNvCxnSpPr>
            <a:cxnSpLocks/>
          </p:cNvCxnSpPr>
          <p:nvPr/>
        </p:nvCxnSpPr>
        <p:spPr>
          <a:xfrm flipH="1">
            <a:off x="1884921" y="3657596"/>
            <a:ext cx="72200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: 圓角 33">
            <a:extLst>
              <a:ext uri="{FF2B5EF4-FFF2-40B4-BE49-F238E27FC236}">
                <a16:creationId xmlns:a16="http://schemas.microsoft.com/office/drawing/2014/main" id="{E3F4184A-AB9F-1D68-9C6E-B6B8CE46A5B0}"/>
              </a:ext>
            </a:extLst>
          </p:cNvPr>
          <p:cNvSpPr/>
          <p:nvPr/>
        </p:nvSpPr>
        <p:spPr>
          <a:xfrm>
            <a:off x="232279" y="3083291"/>
            <a:ext cx="360000" cy="1080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6" name="直線單箭頭接點 35">
            <a:extLst>
              <a:ext uri="{FF2B5EF4-FFF2-40B4-BE49-F238E27FC236}">
                <a16:creationId xmlns:a16="http://schemas.microsoft.com/office/drawing/2014/main" id="{CDFFAC19-FF7C-6F28-562B-4204679B57F5}"/>
              </a:ext>
            </a:extLst>
          </p:cNvPr>
          <p:cNvCxnSpPr>
            <a:cxnSpLocks/>
          </p:cNvCxnSpPr>
          <p:nvPr/>
        </p:nvCxnSpPr>
        <p:spPr>
          <a:xfrm>
            <a:off x="678544" y="3672113"/>
            <a:ext cx="755622" cy="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B2C8D259-E7A0-129D-C299-821DE1C14FA6}"/>
                  </a:ext>
                </a:extLst>
              </p:cNvPr>
              <p:cNvSpPr txBox="1"/>
              <p:nvPr/>
            </p:nvSpPr>
            <p:spPr>
              <a:xfrm>
                <a:off x="896837" y="3892160"/>
                <a:ext cx="27988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B2C8D259-E7A0-129D-C299-821DE1C14F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837" y="3892160"/>
                <a:ext cx="279885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30CA6D7E-6349-359C-7C33-437CAF983152}"/>
                  </a:ext>
                </a:extLst>
              </p:cNvPr>
              <p:cNvSpPr txBox="1"/>
              <p:nvPr/>
            </p:nvSpPr>
            <p:spPr>
              <a:xfrm>
                <a:off x="592279" y="5639020"/>
                <a:ext cx="1509388" cy="8192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den>
                      </m:f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altLang="zh-TW" sz="280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altLang="zh-TW" sz="280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den>
                      </m:f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30CA6D7E-6349-359C-7C33-437CAF9831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279" y="5639020"/>
                <a:ext cx="1509388" cy="8192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>
                <a:extLst>
                  <a:ext uri="{FF2B5EF4-FFF2-40B4-BE49-F238E27FC236}">
                    <a16:creationId xmlns:a16="http://schemas.microsoft.com/office/drawing/2014/main" id="{40ACC3B2-9F77-155E-3970-F9F0BBAE00F1}"/>
                  </a:ext>
                </a:extLst>
              </p:cNvPr>
              <p:cNvSpPr txBox="1"/>
              <p:nvPr/>
            </p:nvSpPr>
            <p:spPr>
              <a:xfrm>
                <a:off x="10344594" y="4862417"/>
                <a:ext cx="56996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TW" sz="280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1" name="文字方塊 40">
                <a:extLst>
                  <a:ext uri="{FF2B5EF4-FFF2-40B4-BE49-F238E27FC236}">
                    <a16:creationId xmlns:a16="http://schemas.microsoft.com/office/drawing/2014/main" id="{40ACC3B2-9F77-155E-3970-F9F0BBAE00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4594" y="4862417"/>
                <a:ext cx="569964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直線單箭頭接點 42">
            <a:extLst>
              <a:ext uri="{FF2B5EF4-FFF2-40B4-BE49-F238E27FC236}">
                <a16:creationId xmlns:a16="http://schemas.microsoft.com/office/drawing/2014/main" id="{6070E17E-E7C8-2158-3E44-CA54E964A636}"/>
              </a:ext>
            </a:extLst>
          </p:cNvPr>
          <p:cNvCxnSpPr/>
          <p:nvPr/>
        </p:nvCxnSpPr>
        <p:spPr>
          <a:xfrm flipH="1" flipV="1">
            <a:off x="10103533" y="4323047"/>
            <a:ext cx="482123" cy="58377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字方塊 43">
                <a:extLst>
                  <a:ext uri="{FF2B5EF4-FFF2-40B4-BE49-F238E27FC236}">
                    <a16:creationId xmlns:a16="http://schemas.microsoft.com/office/drawing/2014/main" id="{A4E1A64C-75BD-EE4B-CBA8-A5794BEAA51B}"/>
                  </a:ext>
                </a:extLst>
              </p:cNvPr>
              <p:cNvSpPr txBox="1"/>
              <p:nvPr/>
            </p:nvSpPr>
            <p:spPr>
              <a:xfrm>
                <a:off x="1576652" y="4948971"/>
                <a:ext cx="49308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TW" sz="280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4" name="文字方塊 43">
                <a:extLst>
                  <a:ext uri="{FF2B5EF4-FFF2-40B4-BE49-F238E27FC236}">
                    <a16:creationId xmlns:a16="http://schemas.microsoft.com/office/drawing/2014/main" id="{A4E1A64C-75BD-EE4B-CBA8-A5794BEAA5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6652" y="4948971"/>
                <a:ext cx="493084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直線單箭頭接點 44">
            <a:extLst>
              <a:ext uri="{FF2B5EF4-FFF2-40B4-BE49-F238E27FC236}">
                <a16:creationId xmlns:a16="http://schemas.microsoft.com/office/drawing/2014/main" id="{E3751917-A597-AFFC-353B-1D36478AA390}"/>
              </a:ext>
            </a:extLst>
          </p:cNvPr>
          <p:cNvCxnSpPr/>
          <p:nvPr/>
        </p:nvCxnSpPr>
        <p:spPr>
          <a:xfrm flipH="1" flipV="1">
            <a:off x="1142143" y="4365198"/>
            <a:ext cx="482123" cy="58377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字方塊 2">
            <a:extLst>
              <a:ext uri="{FF2B5EF4-FFF2-40B4-BE49-F238E27FC236}">
                <a16:creationId xmlns:a16="http://schemas.microsoft.com/office/drawing/2014/main" id="{5A5F735C-0177-E34E-0B91-28864049E0A6}"/>
              </a:ext>
            </a:extLst>
          </p:cNvPr>
          <p:cNvSpPr txBox="1"/>
          <p:nvPr/>
        </p:nvSpPr>
        <p:spPr>
          <a:xfrm>
            <a:off x="3361899" y="4924207"/>
            <a:ext cx="5494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往往很小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(gradient vanishing)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A13F0366-7263-2A9D-5633-B51845ED57F5}"/>
              </a:ext>
            </a:extLst>
          </p:cNvPr>
          <p:cNvSpPr txBox="1"/>
          <p:nvPr/>
        </p:nvSpPr>
        <p:spPr>
          <a:xfrm>
            <a:off x="3361899" y="5714987"/>
            <a:ext cx="7824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有時候又會突然變很大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(gradient exploding)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5" name="直線單箭頭接點 4">
            <a:extLst>
              <a:ext uri="{FF2B5EF4-FFF2-40B4-BE49-F238E27FC236}">
                <a16:creationId xmlns:a16="http://schemas.microsoft.com/office/drawing/2014/main" id="{8EF37FFC-410D-87AD-ACEE-C0AABAC50D9D}"/>
              </a:ext>
            </a:extLst>
          </p:cNvPr>
          <p:cNvCxnSpPr>
            <a:cxnSpLocks/>
          </p:cNvCxnSpPr>
          <p:nvPr/>
        </p:nvCxnSpPr>
        <p:spPr>
          <a:xfrm flipV="1">
            <a:off x="2310797" y="5185817"/>
            <a:ext cx="1000832" cy="12556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6FAC5DC5-2D8E-D174-3DB8-AC0FC50E3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62672" y="212095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C2539F8-90D4-F78E-A20A-2AE256A91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666" y="1756622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9C2F48F3-E19A-1D13-D8B2-E265272D3FB4}"/>
              </a:ext>
            </a:extLst>
          </p:cNvPr>
          <p:cNvSpPr txBox="1"/>
          <p:nvPr/>
        </p:nvSpPr>
        <p:spPr>
          <a:xfrm>
            <a:off x="7383092" y="238571"/>
            <a:ext cx="4757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為了簡化，此處沒有畫出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activation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bias)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4985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4" grpId="0"/>
      <p:bldP spid="3" grpId="0"/>
      <p:bldP spid="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8606EFA-C9C6-AB14-5A96-86A753ED5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Skip Connection (Residual Connection)</a:t>
            </a:r>
            <a:endParaRPr lang="zh-TW" altLang="en-US" dirty="0"/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C0E6DE13-C36C-3384-128F-C5D9B2E996BC}"/>
              </a:ext>
            </a:extLst>
          </p:cNvPr>
          <p:cNvSpPr/>
          <p:nvPr/>
        </p:nvSpPr>
        <p:spPr>
          <a:xfrm>
            <a:off x="11295744" y="1649022"/>
            <a:ext cx="360000" cy="108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FFC423D0-C67F-D27D-6F62-9B15D5B61029}"/>
              </a:ext>
            </a:extLst>
          </p:cNvPr>
          <p:cNvSpPr/>
          <p:nvPr/>
        </p:nvSpPr>
        <p:spPr>
          <a:xfrm>
            <a:off x="8005713" y="1607458"/>
            <a:ext cx="360000" cy="108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844FD8E7-445B-0E25-96A1-2696B0691199}"/>
              </a:ext>
            </a:extLst>
          </p:cNvPr>
          <p:cNvSpPr/>
          <p:nvPr/>
        </p:nvSpPr>
        <p:spPr>
          <a:xfrm>
            <a:off x="9262464" y="1383726"/>
            <a:ext cx="1144279" cy="16105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6F8AC588-FC7E-2A84-4BFC-F718CE47D033}"/>
              </a:ext>
            </a:extLst>
          </p:cNvPr>
          <p:cNvSpPr txBox="1"/>
          <p:nvPr/>
        </p:nvSpPr>
        <p:spPr>
          <a:xfrm>
            <a:off x="3458692" y="1900362"/>
            <a:ext cx="1205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800" b="1" dirty="0"/>
              <a:t>……</a:t>
            </a:r>
            <a:endParaRPr lang="zh-TW" altLang="en-US" sz="2800" b="1" dirty="0"/>
          </a:p>
        </p:txBody>
      </p: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E99AFC77-2FCD-A03A-BBE8-9AE59BAE4501}"/>
              </a:ext>
            </a:extLst>
          </p:cNvPr>
          <p:cNvCxnSpPr>
            <a:cxnSpLocks/>
          </p:cNvCxnSpPr>
          <p:nvPr/>
        </p:nvCxnSpPr>
        <p:spPr>
          <a:xfrm flipH="1">
            <a:off x="10464801" y="2181763"/>
            <a:ext cx="72200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5BEDF6F4-79BE-602A-21E4-FD17FCCE417D}"/>
              </a:ext>
            </a:extLst>
          </p:cNvPr>
          <p:cNvCxnSpPr>
            <a:cxnSpLocks/>
          </p:cNvCxnSpPr>
          <p:nvPr/>
        </p:nvCxnSpPr>
        <p:spPr>
          <a:xfrm flipH="1">
            <a:off x="8427440" y="2196277"/>
            <a:ext cx="72200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3B342040-BC2C-77A5-9003-886E31E8CA15}"/>
              </a:ext>
            </a:extLst>
          </p:cNvPr>
          <p:cNvSpPr/>
          <p:nvPr/>
        </p:nvSpPr>
        <p:spPr>
          <a:xfrm>
            <a:off x="4735139" y="1621972"/>
            <a:ext cx="360000" cy="108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CEEEDDC8-1E4E-85BD-0EFF-7FDB4CC198CB}"/>
              </a:ext>
            </a:extLst>
          </p:cNvPr>
          <p:cNvSpPr/>
          <p:nvPr/>
        </p:nvSpPr>
        <p:spPr>
          <a:xfrm>
            <a:off x="5991890" y="1398240"/>
            <a:ext cx="1144279" cy="16105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4D72FF38-9BDE-8BA8-E1BB-1A8640DE8035}"/>
              </a:ext>
            </a:extLst>
          </p:cNvPr>
          <p:cNvCxnSpPr>
            <a:cxnSpLocks/>
          </p:cNvCxnSpPr>
          <p:nvPr/>
        </p:nvCxnSpPr>
        <p:spPr>
          <a:xfrm flipH="1">
            <a:off x="7194227" y="2196277"/>
            <a:ext cx="72200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393028BB-9234-F38F-1D48-14D6630A615D}"/>
              </a:ext>
            </a:extLst>
          </p:cNvPr>
          <p:cNvCxnSpPr>
            <a:cxnSpLocks/>
          </p:cNvCxnSpPr>
          <p:nvPr/>
        </p:nvCxnSpPr>
        <p:spPr>
          <a:xfrm flipH="1">
            <a:off x="5156866" y="2210791"/>
            <a:ext cx="72200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FACC225D-6028-E65F-5384-AA27E29B03BA}"/>
              </a:ext>
            </a:extLst>
          </p:cNvPr>
          <p:cNvSpPr/>
          <p:nvPr/>
        </p:nvSpPr>
        <p:spPr>
          <a:xfrm>
            <a:off x="1463194" y="1643741"/>
            <a:ext cx="360000" cy="108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B9F6EEDB-704E-7C6F-83D4-F836953AF668}"/>
              </a:ext>
            </a:extLst>
          </p:cNvPr>
          <p:cNvSpPr/>
          <p:nvPr/>
        </p:nvSpPr>
        <p:spPr>
          <a:xfrm>
            <a:off x="2719945" y="1376467"/>
            <a:ext cx="1144279" cy="16105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23DDAD0F-901F-9A83-BB28-27F6560CA9A1}"/>
              </a:ext>
            </a:extLst>
          </p:cNvPr>
          <p:cNvCxnSpPr>
            <a:cxnSpLocks/>
          </p:cNvCxnSpPr>
          <p:nvPr/>
        </p:nvCxnSpPr>
        <p:spPr>
          <a:xfrm flipH="1">
            <a:off x="1884921" y="2189018"/>
            <a:ext cx="72200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DCFD5D18-E50B-C88E-EF12-BA11F3CEBCAB}"/>
              </a:ext>
            </a:extLst>
          </p:cNvPr>
          <p:cNvSpPr/>
          <p:nvPr/>
        </p:nvSpPr>
        <p:spPr>
          <a:xfrm>
            <a:off x="232279" y="1614713"/>
            <a:ext cx="360000" cy="1080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62028301-2BA8-8B70-4361-88540B94D704}"/>
              </a:ext>
            </a:extLst>
          </p:cNvPr>
          <p:cNvCxnSpPr>
            <a:cxnSpLocks/>
          </p:cNvCxnSpPr>
          <p:nvPr/>
        </p:nvCxnSpPr>
        <p:spPr>
          <a:xfrm>
            <a:off x="678544" y="2203535"/>
            <a:ext cx="755622" cy="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5C3568F8-50F2-58F2-963B-4C036236AACC}"/>
                  </a:ext>
                </a:extLst>
              </p:cNvPr>
              <p:cNvSpPr txBox="1"/>
              <p:nvPr/>
            </p:nvSpPr>
            <p:spPr>
              <a:xfrm>
                <a:off x="896837" y="2423582"/>
                <a:ext cx="27988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5C3568F8-50F2-58F2-963B-4C036236AA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837" y="2423582"/>
                <a:ext cx="279885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字方塊 20">
            <a:extLst>
              <a:ext uri="{FF2B5EF4-FFF2-40B4-BE49-F238E27FC236}">
                <a16:creationId xmlns:a16="http://schemas.microsoft.com/office/drawing/2014/main" id="{C12BBB09-09F0-C7AE-DAFA-1DB8C093E145}"/>
              </a:ext>
            </a:extLst>
          </p:cNvPr>
          <p:cNvSpPr txBox="1"/>
          <p:nvPr/>
        </p:nvSpPr>
        <p:spPr>
          <a:xfrm>
            <a:off x="7383092" y="238571"/>
            <a:ext cx="4757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為了簡化，此處沒有畫出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activation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bias)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D0B0352F-3993-B07B-A97D-E46F296B436D}"/>
                  </a:ext>
                </a:extLst>
              </p:cNvPr>
              <p:cNvSpPr txBox="1"/>
              <p:nvPr/>
            </p:nvSpPr>
            <p:spPr>
              <a:xfrm>
                <a:off x="8055870" y="2723741"/>
                <a:ext cx="2596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D0B0352F-3993-B07B-A97D-E46F296B43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5870" y="2723741"/>
                <a:ext cx="259686" cy="369332"/>
              </a:xfrm>
              <a:prstGeom prst="rect">
                <a:avLst/>
              </a:prstGeom>
              <a:blipFill>
                <a:blip r:embed="rId3"/>
                <a:stretch>
                  <a:fillRect l="-16667" r="-190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FEE17560-FD90-F115-6CE7-1EC775963732}"/>
                  </a:ext>
                </a:extLst>
              </p:cNvPr>
              <p:cNvSpPr txBox="1"/>
              <p:nvPr/>
            </p:nvSpPr>
            <p:spPr>
              <a:xfrm>
                <a:off x="4500619" y="2765857"/>
                <a:ext cx="866135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altLang="zh-TW" sz="24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altLang="zh-TW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FEE17560-FD90-F115-6CE7-1EC7759637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619" y="2765857"/>
                <a:ext cx="866135" cy="738664"/>
              </a:xfrm>
              <a:prstGeom prst="rect">
                <a:avLst/>
              </a:prstGeom>
              <a:blipFill>
                <a:blip r:embed="rId4"/>
                <a:stretch>
                  <a:fillRect l="-3521" r="-4225" b="-247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DA852700-0B49-2FA4-1071-A8025EFD3512}"/>
                  </a:ext>
                </a:extLst>
              </p:cNvPr>
              <p:cNvSpPr txBox="1"/>
              <p:nvPr/>
            </p:nvSpPr>
            <p:spPr>
              <a:xfrm>
                <a:off x="6417602" y="2011611"/>
                <a:ext cx="37273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DA852700-0B49-2FA4-1071-A8025EFD35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7602" y="2011611"/>
                <a:ext cx="372731" cy="369332"/>
              </a:xfrm>
              <a:prstGeom prst="rect">
                <a:avLst/>
              </a:prstGeom>
              <a:blipFill>
                <a:blip r:embed="rId5"/>
                <a:stretch>
                  <a:fillRect l="-19672" r="-14754" b="-49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矩形: 圓角 24">
            <a:extLst>
              <a:ext uri="{FF2B5EF4-FFF2-40B4-BE49-F238E27FC236}">
                <a16:creationId xmlns:a16="http://schemas.microsoft.com/office/drawing/2014/main" id="{8817385E-792B-BD04-A67C-5310B371DA67}"/>
              </a:ext>
            </a:extLst>
          </p:cNvPr>
          <p:cNvSpPr/>
          <p:nvPr/>
        </p:nvSpPr>
        <p:spPr>
          <a:xfrm>
            <a:off x="11295744" y="3718822"/>
            <a:ext cx="360000" cy="108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: 圓角 25">
            <a:extLst>
              <a:ext uri="{FF2B5EF4-FFF2-40B4-BE49-F238E27FC236}">
                <a16:creationId xmlns:a16="http://schemas.microsoft.com/office/drawing/2014/main" id="{966D72F9-E060-7D1E-29B6-3DFC0792B5C9}"/>
              </a:ext>
            </a:extLst>
          </p:cNvPr>
          <p:cNvSpPr/>
          <p:nvPr/>
        </p:nvSpPr>
        <p:spPr>
          <a:xfrm>
            <a:off x="8005713" y="3677258"/>
            <a:ext cx="360000" cy="108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: 圓角 26">
            <a:extLst>
              <a:ext uri="{FF2B5EF4-FFF2-40B4-BE49-F238E27FC236}">
                <a16:creationId xmlns:a16="http://schemas.microsoft.com/office/drawing/2014/main" id="{11F605B1-5D57-D424-4CDD-ABE90FFFE6E2}"/>
              </a:ext>
            </a:extLst>
          </p:cNvPr>
          <p:cNvSpPr/>
          <p:nvPr/>
        </p:nvSpPr>
        <p:spPr>
          <a:xfrm>
            <a:off x="9262464" y="3453526"/>
            <a:ext cx="1144279" cy="16105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2077A914-B134-4AEF-B471-8AA11B0661AE}"/>
              </a:ext>
            </a:extLst>
          </p:cNvPr>
          <p:cNvSpPr txBox="1"/>
          <p:nvPr/>
        </p:nvSpPr>
        <p:spPr>
          <a:xfrm>
            <a:off x="3458692" y="3970162"/>
            <a:ext cx="1205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800" b="1" dirty="0"/>
              <a:t>……</a:t>
            </a:r>
            <a:endParaRPr lang="zh-TW" altLang="en-US" sz="2800" b="1" dirty="0"/>
          </a:p>
        </p:txBody>
      </p:sp>
      <p:cxnSp>
        <p:nvCxnSpPr>
          <p:cNvPr id="29" name="直線單箭頭接點 28">
            <a:extLst>
              <a:ext uri="{FF2B5EF4-FFF2-40B4-BE49-F238E27FC236}">
                <a16:creationId xmlns:a16="http://schemas.microsoft.com/office/drawing/2014/main" id="{28993824-0E1A-D71E-C15B-89B147673F63}"/>
              </a:ext>
            </a:extLst>
          </p:cNvPr>
          <p:cNvCxnSpPr>
            <a:cxnSpLocks/>
          </p:cNvCxnSpPr>
          <p:nvPr/>
        </p:nvCxnSpPr>
        <p:spPr>
          <a:xfrm flipH="1">
            <a:off x="10464801" y="4251563"/>
            <a:ext cx="72200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>
            <a:extLst>
              <a:ext uri="{FF2B5EF4-FFF2-40B4-BE49-F238E27FC236}">
                <a16:creationId xmlns:a16="http://schemas.microsoft.com/office/drawing/2014/main" id="{3C29E3B1-0D8B-0189-2FE7-E286C0122BE1}"/>
              </a:ext>
            </a:extLst>
          </p:cNvPr>
          <p:cNvCxnSpPr>
            <a:cxnSpLocks/>
          </p:cNvCxnSpPr>
          <p:nvPr/>
        </p:nvCxnSpPr>
        <p:spPr>
          <a:xfrm flipH="1">
            <a:off x="8427440" y="4266077"/>
            <a:ext cx="72200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: 圓角 30">
            <a:extLst>
              <a:ext uri="{FF2B5EF4-FFF2-40B4-BE49-F238E27FC236}">
                <a16:creationId xmlns:a16="http://schemas.microsoft.com/office/drawing/2014/main" id="{14425E6D-D64E-52E4-1B70-84D49B65F205}"/>
              </a:ext>
            </a:extLst>
          </p:cNvPr>
          <p:cNvSpPr/>
          <p:nvPr/>
        </p:nvSpPr>
        <p:spPr>
          <a:xfrm>
            <a:off x="4735139" y="3691772"/>
            <a:ext cx="360000" cy="108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矩形: 圓角 31">
            <a:extLst>
              <a:ext uri="{FF2B5EF4-FFF2-40B4-BE49-F238E27FC236}">
                <a16:creationId xmlns:a16="http://schemas.microsoft.com/office/drawing/2014/main" id="{E10381AC-2D21-649C-B95C-D4A8D94C2162}"/>
              </a:ext>
            </a:extLst>
          </p:cNvPr>
          <p:cNvSpPr/>
          <p:nvPr/>
        </p:nvSpPr>
        <p:spPr>
          <a:xfrm>
            <a:off x="5991890" y="3468040"/>
            <a:ext cx="1144279" cy="16105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A5413594-A5B1-0B2F-72E1-E6BE773F4045}"/>
              </a:ext>
            </a:extLst>
          </p:cNvPr>
          <p:cNvCxnSpPr>
            <a:cxnSpLocks/>
          </p:cNvCxnSpPr>
          <p:nvPr/>
        </p:nvCxnSpPr>
        <p:spPr>
          <a:xfrm flipH="1">
            <a:off x="7194227" y="4266077"/>
            <a:ext cx="72200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>
            <a:extLst>
              <a:ext uri="{FF2B5EF4-FFF2-40B4-BE49-F238E27FC236}">
                <a16:creationId xmlns:a16="http://schemas.microsoft.com/office/drawing/2014/main" id="{CC9B8F51-C94F-07E4-3D76-87FF70405585}"/>
              </a:ext>
            </a:extLst>
          </p:cNvPr>
          <p:cNvCxnSpPr>
            <a:cxnSpLocks/>
          </p:cNvCxnSpPr>
          <p:nvPr/>
        </p:nvCxnSpPr>
        <p:spPr>
          <a:xfrm flipH="1">
            <a:off x="5156866" y="4280591"/>
            <a:ext cx="72200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: 圓角 34">
            <a:extLst>
              <a:ext uri="{FF2B5EF4-FFF2-40B4-BE49-F238E27FC236}">
                <a16:creationId xmlns:a16="http://schemas.microsoft.com/office/drawing/2014/main" id="{1AD74F7C-1B5B-6464-D508-1F14EBC55FA4}"/>
              </a:ext>
            </a:extLst>
          </p:cNvPr>
          <p:cNvSpPr/>
          <p:nvPr/>
        </p:nvSpPr>
        <p:spPr>
          <a:xfrm>
            <a:off x="1463194" y="3713541"/>
            <a:ext cx="360000" cy="108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矩形: 圓角 35">
            <a:extLst>
              <a:ext uri="{FF2B5EF4-FFF2-40B4-BE49-F238E27FC236}">
                <a16:creationId xmlns:a16="http://schemas.microsoft.com/office/drawing/2014/main" id="{3C130DDB-2A74-7FF8-49B4-03988E9FAB8E}"/>
              </a:ext>
            </a:extLst>
          </p:cNvPr>
          <p:cNvSpPr/>
          <p:nvPr/>
        </p:nvSpPr>
        <p:spPr>
          <a:xfrm>
            <a:off x="2719945" y="3446267"/>
            <a:ext cx="1144279" cy="16105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7" name="直線單箭頭接點 36">
            <a:extLst>
              <a:ext uri="{FF2B5EF4-FFF2-40B4-BE49-F238E27FC236}">
                <a16:creationId xmlns:a16="http://schemas.microsoft.com/office/drawing/2014/main" id="{86E98426-E5D1-99B5-B9FA-D02842EF64AA}"/>
              </a:ext>
            </a:extLst>
          </p:cNvPr>
          <p:cNvCxnSpPr>
            <a:cxnSpLocks/>
          </p:cNvCxnSpPr>
          <p:nvPr/>
        </p:nvCxnSpPr>
        <p:spPr>
          <a:xfrm flipH="1">
            <a:off x="1884921" y="4258818"/>
            <a:ext cx="72200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: 圓角 37">
            <a:extLst>
              <a:ext uri="{FF2B5EF4-FFF2-40B4-BE49-F238E27FC236}">
                <a16:creationId xmlns:a16="http://schemas.microsoft.com/office/drawing/2014/main" id="{A12B2BBE-F336-98BB-5C1F-5ADE3F329F1F}"/>
              </a:ext>
            </a:extLst>
          </p:cNvPr>
          <p:cNvSpPr/>
          <p:nvPr/>
        </p:nvSpPr>
        <p:spPr>
          <a:xfrm>
            <a:off x="232279" y="3684513"/>
            <a:ext cx="360000" cy="1080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9" name="直線單箭頭接點 38">
            <a:extLst>
              <a:ext uri="{FF2B5EF4-FFF2-40B4-BE49-F238E27FC236}">
                <a16:creationId xmlns:a16="http://schemas.microsoft.com/office/drawing/2014/main" id="{50A8210E-B7DF-2A0F-FB71-94A3D441D2F9}"/>
              </a:ext>
            </a:extLst>
          </p:cNvPr>
          <p:cNvCxnSpPr>
            <a:cxnSpLocks/>
          </p:cNvCxnSpPr>
          <p:nvPr/>
        </p:nvCxnSpPr>
        <p:spPr>
          <a:xfrm>
            <a:off x="678544" y="4273335"/>
            <a:ext cx="755622" cy="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928D58BB-30B4-E5D0-AEEA-87AD3E0CA414}"/>
                  </a:ext>
                </a:extLst>
              </p:cNvPr>
              <p:cNvSpPr txBox="1"/>
              <p:nvPr/>
            </p:nvSpPr>
            <p:spPr>
              <a:xfrm>
                <a:off x="896837" y="4493382"/>
                <a:ext cx="27988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928D58BB-30B4-E5D0-AEEA-87AD3E0CA4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837" y="4493382"/>
                <a:ext cx="279885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>
                <a:extLst>
                  <a:ext uri="{FF2B5EF4-FFF2-40B4-BE49-F238E27FC236}">
                    <a16:creationId xmlns:a16="http://schemas.microsoft.com/office/drawing/2014/main" id="{9D858EFD-1D0B-8097-F5DB-55A428638060}"/>
                  </a:ext>
                </a:extLst>
              </p:cNvPr>
              <p:cNvSpPr txBox="1"/>
              <p:nvPr/>
            </p:nvSpPr>
            <p:spPr>
              <a:xfrm>
                <a:off x="8055870" y="4793541"/>
                <a:ext cx="2596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41" name="文字方塊 40">
                <a:extLst>
                  <a:ext uri="{FF2B5EF4-FFF2-40B4-BE49-F238E27FC236}">
                    <a16:creationId xmlns:a16="http://schemas.microsoft.com/office/drawing/2014/main" id="{9D858EFD-1D0B-8097-F5DB-55A4286380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5870" y="4793541"/>
                <a:ext cx="259686" cy="369332"/>
              </a:xfrm>
              <a:prstGeom prst="rect">
                <a:avLst/>
              </a:prstGeom>
              <a:blipFill>
                <a:blip r:embed="rId7"/>
                <a:stretch>
                  <a:fillRect l="-16667" r="-190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135A5F20-78CD-B783-94C7-4B8454EC97D8}"/>
                  </a:ext>
                </a:extLst>
              </p:cNvPr>
              <p:cNvSpPr txBox="1"/>
              <p:nvPr/>
            </p:nvSpPr>
            <p:spPr>
              <a:xfrm>
                <a:off x="4035745" y="6262448"/>
                <a:ext cx="17920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TW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altLang="zh-TW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altLang="zh-TW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135A5F20-78CD-B783-94C7-4B8454EC97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5745" y="6262448"/>
                <a:ext cx="1792094" cy="369332"/>
              </a:xfrm>
              <a:prstGeom prst="rect">
                <a:avLst/>
              </a:prstGeom>
              <a:blipFill>
                <a:blip r:embed="rId8"/>
                <a:stretch>
                  <a:fillRect l="-2041" r="-2041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83843943-9404-4A06-7A52-92F6C270C1F2}"/>
                  </a:ext>
                </a:extLst>
              </p:cNvPr>
              <p:cNvSpPr txBox="1"/>
              <p:nvPr/>
            </p:nvSpPr>
            <p:spPr>
              <a:xfrm>
                <a:off x="6417602" y="4081411"/>
                <a:ext cx="37273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83843943-9404-4A06-7A52-92F6C270C1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7602" y="4081411"/>
                <a:ext cx="372731" cy="369332"/>
              </a:xfrm>
              <a:prstGeom prst="rect">
                <a:avLst/>
              </a:prstGeom>
              <a:blipFill>
                <a:blip r:embed="rId9"/>
                <a:stretch>
                  <a:fillRect l="-19672" r="-14754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群組 57">
            <a:extLst>
              <a:ext uri="{FF2B5EF4-FFF2-40B4-BE49-F238E27FC236}">
                <a16:creationId xmlns:a16="http://schemas.microsoft.com/office/drawing/2014/main" id="{68FBBD76-A3D4-BC9F-65F0-5278B5B24FEE}"/>
              </a:ext>
            </a:extLst>
          </p:cNvPr>
          <p:cNvGrpSpPr/>
          <p:nvPr/>
        </p:nvGrpSpPr>
        <p:grpSpPr>
          <a:xfrm>
            <a:off x="5510211" y="4346393"/>
            <a:ext cx="2061813" cy="1287304"/>
            <a:chOff x="5510211" y="4346393"/>
            <a:chExt cx="2061813" cy="1287304"/>
          </a:xfrm>
        </p:grpSpPr>
        <p:cxnSp>
          <p:nvCxnSpPr>
            <p:cNvPr id="51" name="直線接點 50">
              <a:extLst>
                <a:ext uri="{FF2B5EF4-FFF2-40B4-BE49-F238E27FC236}">
                  <a16:creationId xmlns:a16="http://schemas.microsoft.com/office/drawing/2014/main" id="{2800F950-17E5-1484-FF12-D8547677AF70}"/>
                </a:ext>
              </a:extLst>
            </p:cNvPr>
            <p:cNvCxnSpPr>
              <a:cxnSpLocks/>
            </p:cNvCxnSpPr>
            <p:nvPr/>
          </p:nvCxnSpPr>
          <p:spPr>
            <a:xfrm>
              <a:off x="7572024" y="4346393"/>
              <a:ext cx="0" cy="12819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接點 51">
              <a:extLst>
                <a:ext uri="{FF2B5EF4-FFF2-40B4-BE49-F238E27FC236}">
                  <a16:creationId xmlns:a16="http://schemas.microsoft.com/office/drawing/2014/main" id="{9F51DF99-1E6C-8CAB-3E41-EEEA1DD05A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10211" y="5627171"/>
              <a:ext cx="206181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接點 52">
              <a:extLst>
                <a:ext uri="{FF2B5EF4-FFF2-40B4-BE49-F238E27FC236}">
                  <a16:creationId xmlns:a16="http://schemas.microsoft.com/office/drawing/2014/main" id="{BB16BD19-DBF1-2F7F-4A28-3F6AF536D4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33404" y="4384435"/>
              <a:ext cx="1" cy="1249262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字方塊 53">
                <a:extLst>
                  <a:ext uri="{FF2B5EF4-FFF2-40B4-BE49-F238E27FC236}">
                    <a16:creationId xmlns:a16="http://schemas.microsoft.com/office/drawing/2014/main" id="{1AA386C7-0440-B8E8-5F85-8E1E5E9A45AB}"/>
                  </a:ext>
                </a:extLst>
              </p:cNvPr>
              <p:cNvSpPr txBox="1"/>
              <p:nvPr/>
            </p:nvSpPr>
            <p:spPr>
              <a:xfrm>
                <a:off x="4751073" y="4774357"/>
                <a:ext cx="35259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54" name="文字方塊 53">
                <a:extLst>
                  <a:ext uri="{FF2B5EF4-FFF2-40B4-BE49-F238E27FC236}">
                    <a16:creationId xmlns:a16="http://schemas.microsoft.com/office/drawing/2014/main" id="{1AA386C7-0440-B8E8-5F85-8E1E5E9A45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1073" y="4774357"/>
                <a:ext cx="352597" cy="369332"/>
              </a:xfrm>
              <a:prstGeom prst="rect">
                <a:avLst/>
              </a:prstGeom>
              <a:blipFill>
                <a:blip r:embed="rId10"/>
                <a:stretch>
                  <a:fillRect l="-12069" r="-34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群組 58">
            <a:extLst>
              <a:ext uri="{FF2B5EF4-FFF2-40B4-BE49-F238E27FC236}">
                <a16:creationId xmlns:a16="http://schemas.microsoft.com/office/drawing/2014/main" id="{9D6EC58B-510C-0978-BC0D-63018C7B2DBF}"/>
              </a:ext>
            </a:extLst>
          </p:cNvPr>
          <p:cNvGrpSpPr/>
          <p:nvPr/>
        </p:nvGrpSpPr>
        <p:grpSpPr>
          <a:xfrm>
            <a:off x="8828952" y="4346393"/>
            <a:ext cx="2061813" cy="1287304"/>
            <a:chOff x="5510211" y="4346393"/>
            <a:chExt cx="2061813" cy="1287304"/>
          </a:xfrm>
        </p:grpSpPr>
        <p:cxnSp>
          <p:nvCxnSpPr>
            <p:cNvPr id="60" name="直線接點 59">
              <a:extLst>
                <a:ext uri="{FF2B5EF4-FFF2-40B4-BE49-F238E27FC236}">
                  <a16:creationId xmlns:a16="http://schemas.microsoft.com/office/drawing/2014/main" id="{49897C47-3327-6F8E-5AE6-AF7428922342}"/>
                </a:ext>
              </a:extLst>
            </p:cNvPr>
            <p:cNvCxnSpPr>
              <a:cxnSpLocks/>
            </p:cNvCxnSpPr>
            <p:nvPr/>
          </p:nvCxnSpPr>
          <p:spPr>
            <a:xfrm>
              <a:off x="7572024" y="4346393"/>
              <a:ext cx="0" cy="12819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接點 60">
              <a:extLst>
                <a:ext uri="{FF2B5EF4-FFF2-40B4-BE49-F238E27FC236}">
                  <a16:creationId xmlns:a16="http://schemas.microsoft.com/office/drawing/2014/main" id="{45C141E2-BA79-D663-5D99-A4C39747554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10211" y="5627171"/>
              <a:ext cx="206181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接點 61">
              <a:extLst>
                <a:ext uri="{FF2B5EF4-FFF2-40B4-BE49-F238E27FC236}">
                  <a16:creationId xmlns:a16="http://schemas.microsoft.com/office/drawing/2014/main" id="{651927A7-4807-4627-17C4-8B8E380C58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33404" y="4384435"/>
              <a:ext cx="1" cy="1249262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群組 62">
            <a:extLst>
              <a:ext uri="{FF2B5EF4-FFF2-40B4-BE49-F238E27FC236}">
                <a16:creationId xmlns:a16="http://schemas.microsoft.com/office/drawing/2014/main" id="{FBCA3666-2E2A-86D5-0340-F79AF517361E}"/>
              </a:ext>
            </a:extLst>
          </p:cNvPr>
          <p:cNvGrpSpPr/>
          <p:nvPr/>
        </p:nvGrpSpPr>
        <p:grpSpPr>
          <a:xfrm>
            <a:off x="2237868" y="4404795"/>
            <a:ext cx="2061813" cy="1287304"/>
            <a:chOff x="5510211" y="4346393"/>
            <a:chExt cx="2061813" cy="1287304"/>
          </a:xfrm>
        </p:grpSpPr>
        <p:cxnSp>
          <p:nvCxnSpPr>
            <p:cNvPr id="64" name="直線接點 63">
              <a:extLst>
                <a:ext uri="{FF2B5EF4-FFF2-40B4-BE49-F238E27FC236}">
                  <a16:creationId xmlns:a16="http://schemas.microsoft.com/office/drawing/2014/main" id="{2DDB1A11-DFB8-36CC-B967-8A8EBC5205E2}"/>
                </a:ext>
              </a:extLst>
            </p:cNvPr>
            <p:cNvCxnSpPr>
              <a:cxnSpLocks/>
            </p:cNvCxnSpPr>
            <p:nvPr/>
          </p:nvCxnSpPr>
          <p:spPr>
            <a:xfrm>
              <a:off x="7572024" y="4346393"/>
              <a:ext cx="0" cy="12819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接點 64">
              <a:extLst>
                <a:ext uri="{FF2B5EF4-FFF2-40B4-BE49-F238E27FC236}">
                  <a16:creationId xmlns:a16="http://schemas.microsoft.com/office/drawing/2014/main" id="{D466DF67-4CF5-C70B-D06A-47144D91E71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10211" y="5627171"/>
              <a:ext cx="206181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接點 65">
              <a:extLst>
                <a:ext uri="{FF2B5EF4-FFF2-40B4-BE49-F238E27FC236}">
                  <a16:creationId xmlns:a16="http://schemas.microsoft.com/office/drawing/2014/main" id="{0F237CF1-9B97-FB2B-7879-8302E13CC1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33404" y="4384435"/>
              <a:ext cx="1" cy="1249262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7" name="直線接點 66">
            <a:extLst>
              <a:ext uri="{FF2B5EF4-FFF2-40B4-BE49-F238E27FC236}">
                <a16:creationId xmlns:a16="http://schemas.microsoft.com/office/drawing/2014/main" id="{E0C9C6F7-0DD5-8B1A-67B4-11BEFFEFE76F}"/>
              </a:ext>
            </a:extLst>
          </p:cNvPr>
          <p:cNvCxnSpPr>
            <a:cxnSpLocks/>
          </p:cNvCxnSpPr>
          <p:nvPr/>
        </p:nvCxnSpPr>
        <p:spPr>
          <a:xfrm>
            <a:off x="4909935" y="5162873"/>
            <a:ext cx="0" cy="1042802"/>
          </a:xfrm>
          <a:prstGeom prst="line">
            <a:avLst/>
          </a:prstGeom>
          <a:ln w="3810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010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41" grpId="0"/>
      <p:bldP spid="42" grpId="0"/>
      <p:bldP spid="5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871F755D-E415-DF20-2627-6285D5835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3155" y="1410928"/>
            <a:ext cx="5683489" cy="3116045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146A6692-DCE6-0E68-B7D3-DACB10D5693D}"/>
              </a:ext>
            </a:extLst>
          </p:cNvPr>
          <p:cNvSpPr txBox="1"/>
          <p:nvPr/>
        </p:nvSpPr>
        <p:spPr>
          <a:xfrm>
            <a:off x="6197046" y="969654"/>
            <a:ext cx="50557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Source of image: </a:t>
            </a:r>
            <a:r>
              <a:rPr lang="zh-TW" altLang="en-US" dirty="0"/>
              <a:t>https://arxiv.org/abs/1712.09913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56C843EC-BBD2-FD3F-180B-A4C9075E6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994" y="300717"/>
            <a:ext cx="4931306" cy="4154314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F9D6954A-0F43-AF4A-E0BD-8352C61B94EF}"/>
              </a:ext>
            </a:extLst>
          </p:cNvPr>
          <p:cNvSpPr txBox="1"/>
          <p:nvPr/>
        </p:nvSpPr>
        <p:spPr>
          <a:xfrm>
            <a:off x="1671878" y="4561187"/>
            <a:ext cx="4047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Without skip connection </a:t>
            </a:r>
            <a:endParaRPr lang="zh-TW" altLang="en-US" sz="2400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BDAF5B74-629B-58B3-EB0D-26D0AC4BCA6B}"/>
              </a:ext>
            </a:extLst>
          </p:cNvPr>
          <p:cNvSpPr txBox="1"/>
          <p:nvPr/>
        </p:nvSpPr>
        <p:spPr>
          <a:xfrm>
            <a:off x="6701076" y="4561187"/>
            <a:ext cx="4047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With skip connection </a:t>
            </a:r>
            <a:endParaRPr lang="zh-TW" altLang="en-US" sz="2400" dirty="0"/>
          </a:p>
        </p:txBody>
      </p:sp>
      <p:graphicFrame>
        <p:nvGraphicFramePr>
          <p:cNvPr id="13" name="表格 12">
            <a:extLst>
              <a:ext uri="{FF2B5EF4-FFF2-40B4-BE49-F238E27FC236}">
                <a16:creationId xmlns:a16="http://schemas.microsoft.com/office/drawing/2014/main" id="{3EB02935-DB1A-21D7-EBA1-25A05E621C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079040"/>
              </p:ext>
            </p:extLst>
          </p:nvPr>
        </p:nvGraphicFramePr>
        <p:xfrm>
          <a:off x="614955" y="5219218"/>
          <a:ext cx="1111449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3992">
                  <a:extLst>
                    <a:ext uri="{9D8B030D-6E8A-4147-A177-3AD203B41FA5}">
                      <a16:colId xmlns:a16="http://schemas.microsoft.com/office/drawing/2014/main" val="63248266"/>
                    </a:ext>
                  </a:extLst>
                </a:gridCol>
                <a:gridCol w="3760249">
                  <a:extLst>
                    <a:ext uri="{9D8B030D-6E8A-4147-A177-3AD203B41FA5}">
                      <a16:colId xmlns:a16="http://schemas.microsoft.com/office/drawing/2014/main" val="3714513391"/>
                    </a:ext>
                  </a:extLst>
                </a:gridCol>
                <a:gridCol w="3760249">
                  <a:extLst>
                    <a:ext uri="{9D8B030D-6E8A-4147-A177-3AD203B41FA5}">
                      <a16:colId xmlns:a16="http://schemas.microsoft.com/office/drawing/2014/main" val="4588900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方法名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改了那一個步驟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帶來什麼好處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913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Skip Connection</a:t>
                      </a:r>
                      <a:endParaRPr lang="zh-TW" altLang="en-US" sz="28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改變函式搜尋範圍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Better Optimization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907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2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835AF2A-F39C-207E-A3BF-9CADC44A2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各種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Normalization 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B8625B68-0866-80DE-5FB5-030E64186F89}"/>
              </a:ext>
            </a:extLst>
          </p:cNvPr>
          <p:cNvSpPr/>
          <p:nvPr/>
        </p:nvSpPr>
        <p:spPr>
          <a:xfrm>
            <a:off x="11200494" y="3117600"/>
            <a:ext cx="360000" cy="108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A758A856-D111-5F4A-E12B-47F7A036724F}"/>
              </a:ext>
            </a:extLst>
          </p:cNvPr>
          <p:cNvSpPr/>
          <p:nvPr/>
        </p:nvSpPr>
        <p:spPr>
          <a:xfrm>
            <a:off x="6653163" y="3091264"/>
            <a:ext cx="360000" cy="108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D0C93905-DE70-9054-B8C7-37C4986F9064}"/>
              </a:ext>
            </a:extLst>
          </p:cNvPr>
          <p:cNvSpPr/>
          <p:nvPr/>
        </p:nvSpPr>
        <p:spPr>
          <a:xfrm>
            <a:off x="7909914" y="2867532"/>
            <a:ext cx="1144279" cy="16105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A91934A1-220A-B9A1-8173-9D7E39BD5CD3}"/>
              </a:ext>
            </a:extLst>
          </p:cNvPr>
          <p:cNvCxnSpPr>
            <a:cxnSpLocks/>
          </p:cNvCxnSpPr>
          <p:nvPr/>
        </p:nvCxnSpPr>
        <p:spPr>
          <a:xfrm flipH="1">
            <a:off x="9112251" y="3665569"/>
            <a:ext cx="72200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28A02E06-18E9-F75C-4915-DB55153FCBB6}"/>
              </a:ext>
            </a:extLst>
          </p:cNvPr>
          <p:cNvCxnSpPr>
            <a:cxnSpLocks/>
          </p:cNvCxnSpPr>
          <p:nvPr/>
        </p:nvCxnSpPr>
        <p:spPr>
          <a:xfrm flipH="1">
            <a:off x="7074890" y="3680083"/>
            <a:ext cx="72200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21DA2F28-1C62-9F16-7050-59EB0E66C115}"/>
              </a:ext>
            </a:extLst>
          </p:cNvPr>
          <p:cNvSpPr/>
          <p:nvPr/>
        </p:nvSpPr>
        <p:spPr>
          <a:xfrm>
            <a:off x="2092984" y="3092979"/>
            <a:ext cx="360000" cy="108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DC4057B7-B9F3-EA31-91BA-C14B9C2982EF}"/>
              </a:ext>
            </a:extLst>
          </p:cNvPr>
          <p:cNvSpPr/>
          <p:nvPr/>
        </p:nvSpPr>
        <p:spPr>
          <a:xfrm>
            <a:off x="3349735" y="2869247"/>
            <a:ext cx="1144279" cy="16105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537B6B6F-6EAD-7E72-F781-63BC90744128}"/>
              </a:ext>
            </a:extLst>
          </p:cNvPr>
          <p:cNvCxnSpPr>
            <a:cxnSpLocks/>
          </p:cNvCxnSpPr>
          <p:nvPr/>
        </p:nvCxnSpPr>
        <p:spPr>
          <a:xfrm flipH="1">
            <a:off x="2514711" y="3681798"/>
            <a:ext cx="72200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332C1F29-ABC6-2AE0-1215-08517A7AC641}"/>
              </a:ext>
            </a:extLst>
          </p:cNvPr>
          <p:cNvSpPr txBox="1"/>
          <p:nvPr/>
        </p:nvSpPr>
        <p:spPr>
          <a:xfrm>
            <a:off x="4011296" y="5843210"/>
            <a:ext cx="4348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限制範圍</a:t>
            </a:r>
          </a:p>
        </p:txBody>
      </p:sp>
      <p:cxnSp>
        <p:nvCxnSpPr>
          <p:cNvPr id="23" name="直線接點 22">
            <a:extLst>
              <a:ext uri="{FF2B5EF4-FFF2-40B4-BE49-F238E27FC236}">
                <a16:creationId xmlns:a16="http://schemas.microsoft.com/office/drawing/2014/main" id="{430900C4-DF6E-18F7-8E97-063D693486DF}"/>
              </a:ext>
            </a:extLst>
          </p:cNvPr>
          <p:cNvCxnSpPr>
            <a:cxnSpLocks/>
          </p:cNvCxnSpPr>
          <p:nvPr/>
        </p:nvCxnSpPr>
        <p:spPr>
          <a:xfrm>
            <a:off x="1682272" y="4875003"/>
            <a:ext cx="9077656" cy="0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AFBE10A7-D67C-DDF2-BE87-4D0A594B73DB}"/>
              </a:ext>
            </a:extLst>
          </p:cNvPr>
          <p:cNvCxnSpPr>
            <a:cxnSpLocks/>
          </p:cNvCxnSpPr>
          <p:nvPr/>
        </p:nvCxnSpPr>
        <p:spPr>
          <a:xfrm flipV="1">
            <a:off x="6185462" y="3871647"/>
            <a:ext cx="0" cy="1883643"/>
          </a:xfrm>
          <a:prstGeom prst="line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>
            <a:extLst>
              <a:ext uri="{FF2B5EF4-FFF2-40B4-BE49-F238E27FC236}">
                <a16:creationId xmlns:a16="http://schemas.microsoft.com/office/drawing/2014/main" id="{E6692719-6B35-E47C-83E5-EF8A575E8B3A}"/>
              </a:ext>
            </a:extLst>
          </p:cNvPr>
          <p:cNvCxnSpPr>
            <a:cxnSpLocks/>
          </p:cNvCxnSpPr>
          <p:nvPr/>
        </p:nvCxnSpPr>
        <p:spPr>
          <a:xfrm flipV="1">
            <a:off x="1695689" y="3871647"/>
            <a:ext cx="0" cy="941821"/>
          </a:xfrm>
          <a:prstGeom prst="line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>
            <a:extLst>
              <a:ext uri="{FF2B5EF4-FFF2-40B4-BE49-F238E27FC236}">
                <a16:creationId xmlns:a16="http://schemas.microsoft.com/office/drawing/2014/main" id="{E52B5CAD-0D48-0A90-5F84-F3CA7FFBA568}"/>
              </a:ext>
            </a:extLst>
          </p:cNvPr>
          <p:cNvCxnSpPr>
            <a:cxnSpLocks/>
          </p:cNvCxnSpPr>
          <p:nvPr/>
        </p:nvCxnSpPr>
        <p:spPr>
          <a:xfrm flipV="1">
            <a:off x="10759928" y="3852620"/>
            <a:ext cx="0" cy="1022383"/>
          </a:xfrm>
          <a:prstGeom prst="line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>
            <a:extLst>
              <a:ext uri="{FF2B5EF4-FFF2-40B4-BE49-F238E27FC236}">
                <a16:creationId xmlns:a16="http://schemas.microsoft.com/office/drawing/2014/main" id="{8DDDA0A4-D813-B8F8-729B-8117F9281F43}"/>
              </a:ext>
            </a:extLst>
          </p:cNvPr>
          <p:cNvCxnSpPr>
            <a:cxnSpLocks/>
          </p:cNvCxnSpPr>
          <p:nvPr/>
        </p:nvCxnSpPr>
        <p:spPr>
          <a:xfrm flipH="1">
            <a:off x="10377195" y="3661033"/>
            <a:ext cx="72200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: 圓角 38">
            <a:extLst>
              <a:ext uri="{FF2B5EF4-FFF2-40B4-BE49-F238E27FC236}">
                <a16:creationId xmlns:a16="http://schemas.microsoft.com/office/drawing/2014/main" id="{9E2F0120-F397-6680-5F34-BB64DD108C30}"/>
              </a:ext>
            </a:extLst>
          </p:cNvPr>
          <p:cNvSpPr/>
          <p:nvPr/>
        </p:nvSpPr>
        <p:spPr>
          <a:xfrm>
            <a:off x="9923187" y="3091264"/>
            <a:ext cx="360000" cy="10800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0" name="直線單箭頭接點 39">
            <a:extLst>
              <a:ext uri="{FF2B5EF4-FFF2-40B4-BE49-F238E27FC236}">
                <a16:creationId xmlns:a16="http://schemas.microsoft.com/office/drawing/2014/main" id="{693ABA0D-94A8-C96C-5CF4-40D0071B90E9}"/>
              </a:ext>
            </a:extLst>
          </p:cNvPr>
          <p:cNvCxnSpPr>
            <a:cxnSpLocks/>
          </p:cNvCxnSpPr>
          <p:nvPr/>
        </p:nvCxnSpPr>
        <p:spPr>
          <a:xfrm flipH="1">
            <a:off x="4581113" y="3690802"/>
            <a:ext cx="72200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6E95C790-0E23-7890-C6B6-82EC03877BEA}"/>
              </a:ext>
            </a:extLst>
          </p:cNvPr>
          <p:cNvCxnSpPr>
            <a:cxnSpLocks/>
          </p:cNvCxnSpPr>
          <p:nvPr/>
        </p:nvCxnSpPr>
        <p:spPr>
          <a:xfrm flipH="1">
            <a:off x="5846057" y="3705316"/>
            <a:ext cx="72200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: 圓角 41">
            <a:extLst>
              <a:ext uri="{FF2B5EF4-FFF2-40B4-BE49-F238E27FC236}">
                <a16:creationId xmlns:a16="http://schemas.microsoft.com/office/drawing/2014/main" id="{20010B2F-0629-6B8C-826B-2B958CD69816}"/>
              </a:ext>
            </a:extLst>
          </p:cNvPr>
          <p:cNvSpPr/>
          <p:nvPr/>
        </p:nvSpPr>
        <p:spPr>
          <a:xfrm>
            <a:off x="5392049" y="3116497"/>
            <a:ext cx="360000" cy="10800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5" name="直線單箭頭接點 44">
            <a:extLst>
              <a:ext uri="{FF2B5EF4-FFF2-40B4-BE49-F238E27FC236}">
                <a16:creationId xmlns:a16="http://schemas.microsoft.com/office/drawing/2014/main" id="{01AC49D2-7BC0-127B-4D02-7FEBDC11F5DC}"/>
              </a:ext>
            </a:extLst>
          </p:cNvPr>
          <p:cNvCxnSpPr>
            <a:cxnSpLocks/>
          </p:cNvCxnSpPr>
          <p:nvPr/>
        </p:nvCxnSpPr>
        <p:spPr>
          <a:xfrm flipH="1">
            <a:off x="1293842" y="3661033"/>
            <a:ext cx="72200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: 圓角 45">
            <a:extLst>
              <a:ext uri="{FF2B5EF4-FFF2-40B4-BE49-F238E27FC236}">
                <a16:creationId xmlns:a16="http://schemas.microsoft.com/office/drawing/2014/main" id="{A3FC81AD-2676-9CA4-D5B3-7C911703677A}"/>
              </a:ext>
            </a:extLst>
          </p:cNvPr>
          <p:cNvSpPr/>
          <p:nvPr/>
        </p:nvSpPr>
        <p:spPr>
          <a:xfrm>
            <a:off x="839834" y="3091264"/>
            <a:ext cx="360000" cy="10800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E0C7473C-AF3C-7EA3-1CD6-BA8E36955824}"/>
              </a:ext>
            </a:extLst>
          </p:cNvPr>
          <p:cNvSpPr txBox="1"/>
          <p:nvPr/>
        </p:nvSpPr>
        <p:spPr>
          <a:xfrm>
            <a:off x="1181862" y="3107936"/>
            <a:ext cx="996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Norm</a:t>
            </a:r>
            <a:endParaRPr lang="zh-TW" altLang="en-US" sz="2400" dirty="0"/>
          </a:p>
        </p:txBody>
      </p:sp>
      <p:sp>
        <p:nvSpPr>
          <p:cNvPr id="51" name="文字方塊 50">
            <a:extLst>
              <a:ext uri="{FF2B5EF4-FFF2-40B4-BE49-F238E27FC236}">
                <a16:creationId xmlns:a16="http://schemas.microsoft.com/office/drawing/2014/main" id="{24587A55-3AF3-5C37-085E-48CC1442A02D}"/>
              </a:ext>
            </a:extLst>
          </p:cNvPr>
          <p:cNvSpPr txBox="1"/>
          <p:nvPr/>
        </p:nvSpPr>
        <p:spPr>
          <a:xfrm>
            <a:off x="5714290" y="3125817"/>
            <a:ext cx="996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Norm</a:t>
            </a:r>
            <a:endParaRPr lang="zh-TW" altLang="en-US" sz="2400" dirty="0"/>
          </a:p>
        </p:txBody>
      </p: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55528483-F017-711E-249D-1646BA214FD6}"/>
              </a:ext>
            </a:extLst>
          </p:cNvPr>
          <p:cNvSpPr txBox="1"/>
          <p:nvPr/>
        </p:nvSpPr>
        <p:spPr>
          <a:xfrm>
            <a:off x="10287900" y="3107936"/>
            <a:ext cx="996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Norm</a:t>
            </a:r>
            <a:endParaRPr lang="zh-TW" altLang="en-US" sz="2400" dirty="0"/>
          </a:p>
        </p:txBody>
      </p:sp>
      <p:sp>
        <p:nvSpPr>
          <p:cNvPr id="55" name="文字方塊 54">
            <a:extLst>
              <a:ext uri="{FF2B5EF4-FFF2-40B4-BE49-F238E27FC236}">
                <a16:creationId xmlns:a16="http://schemas.microsoft.com/office/drawing/2014/main" id="{8E426B09-EE25-F98D-BE34-F84F3B843D17}"/>
              </a:ext>
            </a:extLst>
          </p:cNvPr>
          <p:cNvSpPr txBox="1"/>
          <p:nvPr/>
        </p:nvSpPr>
        <p:spPr>
          <a:xfrm>
            <a:off x="9305313" y="2039286"/>
            <a:ext cx="1595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mean = 0</a:t>
            </a:r>
            <a:endParaRPr lang="zh-TW" altLang="en-US" sz="2400" dirty="0"/>
          </a:p>
        </p:txBody>
      </p:sp>
      <p:sp>
        <p:nvSpPr>
          <p:cNvPr id="56" name="文字方塊 55">
            <a:extLst>
              <a:ext uri="{FF2B5EF4-FFF2-40B4-BE49-F238E27FC236}">
                <a16:creationId xmlns:a16="http://schemas.microsoft.com/office/drawing/2014/main" id="{A04D735C-40CB-9BCF-E560-CEC8F21E6A22}"/>
              </a:ext>
            </a:extLst>
          </p:cNvPr>
          <p:cNvSpPr txBox="1"/>
          <p:nvPr/>
        </p:nvSpPr>
        <p:spPr>
          <a:xfrm>
            <a:off x="4774175" y="2056625"/>
            <a:ext cx="1595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mean = 0</a:t>
            </a:r>
            <a:endParaRPr lang="zh-TW" altLang="en-US" sz="2400" dirty="0"/>
          </a:p>
        </p:txBody>
      </p:sp>
      <p:sp>
        <p:nvSpPr>
          <p:cNvPr id="57" name="文字方塊 56">
            <a:extLst>
              <a:ext uri="{FF2B5EF4-FFF2-40B4-BE49-F238E27FC236}">
                <a16:creationId xmlns:a16="http://schemas.microsoft.com/office/drawing/2014/main" id="{EBB78727-5824-7A6B-AAE4-F08E377810E1}"/>
              </a:ext>
            </a:extLst>
          </p:cNvPr>
          <p:cNvSpPr txBox="1"/>
          <p:nvPr/>
        </p:nvSpPr>
        <p:spPr>
          <a:xfrm>
            <a:off x="243037" y="2039285"/>
            <a:ext cx="1595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mean = 0</a:t>
            </a:r>
            <a:endParaRPr lang="zh-TW" altLang="en-US" sz="2400" dirty="0"/>
          </a:p>
        </p:txBody>
      </p:sp>
      <p:cxnSp>
        <p:nvCxnSpPr>
          <p:cNvPr id="58" name="直線接點 57">
            <a:extLst>
              <a:ext uri="{FF2B5EF4-FFF2-40B4-BE49-F238E27FC236}">
                <a16:creationId xmlns:a16="http://schemas.microsoft.com/office/drawing/2014/main" id="{DE9DEB37-A48A-F15E-60E3-DB1DF2631F48}"/>
              </a:ext>
            </a:extLst>
          </p:cNvPr>
          <p:cNvCxnSpPr>
            <a:cxnSpLocks/>
          </p:cNvCxnSpPr>
          <p:nvPr/>
        </p:nvCxnSpPr>
        <p:spPr>
          <a:xfrm>
            <a:off x="10071662" y="2462850"/>
            <a:ext cx="0" cy="570938"/>
          </a:xfrm>
          <a:prstGeom prst="line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接點 59">
            <a:extLst>
              <a:ext uri="{FF2B5EF4-FFF2-40B4-BE49-F238E27FC236}">
                <a16:creationId xmlns:a16="http://schemas.microsoft.com/office/drawing/2014/main" id="{6A9ABFF1-7C88-A6E3-8DF1-0A6096DE77C6}"/>
              </a:ext>
            </a:extLst>
          </p:cNvPr>
          <p:cNvCxnSpPr>
            <a:cxnSpLocks/>
          </p:cNvCxnSpPr>
          <p:nvPr/>
        </p:nvCxnSpPr>
        <p:spPr>
          <a:xfrm>
            <a:off x="5563499" y="2554879"/>
            <a:ext cx="0" cy="570938"/>
          </a:xfrm>
          <a:prstGeom prst="line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接點 60">
            <a:extLst>
              <a:ext uri="{FF2B5EF4-FFF2-40B4-BE49-F238E27FC236}">
                <a16:creationId xmlns:a16="http://schemas.microsoft.com/office/drawing/2014/main" id="{70CFAE0D-C4A6-936E-D67D-60534D7B1C4B}"/>
              </a:ext>
            </a:extLst>
          </p:cNvPr>
          <p:cNvCxnSpPr>
            <a:cxnSpLocks/>
          </p:cNvCxnSpPr>
          <p:nvPr/>
        </p:nvCxnSpPr>
        <p:spPr>
          <a:xfrm>
            <a:off x="1010549" y="2518290"/>
            <a:ext cx="0" cy="570938"/>
          </a:xfrm>
          <a:prstGeom prst="line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906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5" grpId="0"/>
      <p:bldP spid="56" grpId="0"/>
      <p:bldP spid="5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B8A164-8A69-90FC-5522-B528DEC0C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Normalization 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1AD77C2-CFBF-1985-ECA8-51A91DE4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D78FF-708A-40C9-81BD-3756317ADA97}" type="slidenum">
              <a:rPr lang="zh-TW" altLang="en-US" smtClean="0"/>
              <a:t>56</a:t>
            </a:fld>
            <a:endParaRPr lang="zh-TW" altLang="en-US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F497BB08-86E8-20BB-F0E7-15E2E8207D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312523"/>
              </p:ext>
            </p:extLst>
          </p:nvPr>
        </p:nvGraphicFramePr>
        <p:xfrm>
          <a:off x="538755" y="4649154"/>
          <a:ext cx="11114490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3992">
                  <a:extLst>
                    <a:ext uri="{9D8B030D-6E8A-4147-A177-3AD203B41FA5}">
                      <a16:colId xmlns:a16="http://schemas.microsoft.com/office/drawing/2014/main" val="63248266"/>
                    </a:ext>
                  </a:extLst>
                </a:gridCol>
                <a:gridCol w="3760249">
                  <a:extLst>
                    <a:ext uri="{9D8B030D-6E8A-4147-A177-3AD203B41FA5}">
                      <a16:colId xmlns:a16="http://schemas.microsoft.com/office/drawing/2014/main" val="3714513391"/>
                    </a:ext>
                  </a:extLst>
                </a:gridCol>
                <a:gridCol w="3760249">
                  <a:extLst>
                    <a:ext uri="{9D8B030D-6E8A-4147-A177-3AD203B41FA5}">
                      <a16:colId xmlns:a16="http://schemas.microsoft.com/office/drawing/2014/main" val="4588900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方法名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改了那一個步驟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帶來什麼好處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913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Normalization</a:t>
                      </a:r>
                      <a:endParaRPr lang="zh-TW" altLang="en-US" sz="28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改變函式搜尋範圍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Better Optimization</a:t>
                      </a:r>
                    </a:p>
                    <a:p>
                      <a:pPr algn="ctr"/>
                      <a:r>
                        <a:rPr lang="en-US" altLang="zh-TW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(Sometimes Better Generalization)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907055"/>
                  </a:ext>
                </a:extLst>
              </a:tr>
            </a:tbl>
          </a:graphicData>
        </a:graphic>
      </p:graphicFrame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506CA127-17FA-B794-1222-6EF210DBD05C}"/>
              </a:ext>
            </a:extLst>
          </p:cNvPr>
          <p:cNvSpPr txBox="1">
            <a:spLocks/>
          </p:cNvSpPr>
          <p:nvPr/>
        </p:nvSpPr>
        <p:spPr>
          <a:xfrm>
            <a:off x="1096557" y="1519637"/>
            <a:ext cx="4185946" cy="16689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dirty="0"/>
              <a:t>Batch Renormalization</a:t>
            </a:r>
          </a:p>
          <a:p>
            <a:pPr lvl="1"/>
            <a:r>
              <a:rPr lang="en-US" altLang="zh-TW" sz="1800" dirty="0"/>
              <a:t>https://arxiv.org/abs/1702.03275</a:t>
            </a:r>
          </a:p>
          <a:p>
            <a:r>
              <a:rPr lang="en-US" altLang="zh-TW" sz="2400" dirty="0"/>
              <a:t>Layer Normalization</a:t>
            </a:r>
          </a:p>
          <a:p>
            <a:pPr lvl="1"/>
            <a:r>
              <a:rPr lang="en-US" altLang="zh-TW" sz="1800" dirty="0"/>
              <a:t>https://arxiv.org/abs/1607.06450</a:t>
            </a:r>
          </a:p>
          <a:p>
            <a:endParaRPr lang="en-US" altLang="zh-TW" sz="1800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1E5A93C8-5D29-2AA5-251C-D3BF9DCB2FFF}"/>
              </a:ext>
            </a:extLst>
          </p:cNvPr>
          <p:cNvSpPr txBox="1"/>
          <p:nvPr/>
        </p:nvSpPr>
        <p:spPr>
          <a:xfrm>
            <a:off x="5901612" y="4177426"/>
            <a:ext cx="54521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https://youtu.be/BABPWOkSbLE?si=gzwtWMEBzbgf7slI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87D79FEE-01F1-516B-2FEE-E53B0F620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6523"/>
            <a:ext cx="4743748" cy="39385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968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454907-F5E4-7289-14D3-5C4E0F75A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C2ECCEC-B715-6632-0D9D-FD95C072E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找函式步驟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 + 1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E7ADBDD6-2120-182A-23FB-A9214CE2172E}"/>
              </a:ext>
            </a:extLst>
          </p:cNvPr>
          <p:cNvSpPr/>
          <p:nvPr/>
        </p:nvSpPr>
        <p:spPr>
          <a:xfrm>
            <a:off x="838200" y="1794205"/>
            <a:ext cx="3096491" cy="367838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步驟一：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我要找什麼</a:t>
            </a: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2F0E3F8E-B756-1091-8435-4C418B9EEFF8}"/>
              </a:ext>
            </a:extLst>
          </p:cNvPr>
          <p:cNvSpPr/>
          <p:nvPr/>
        </p:nvSpPr>
        <p:spPr>
          <a:xfrm>
            <a:off x="4641273" y="1794204"/>
            <a:ext cx="3096491" cy="367838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步驟二：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我有哪些選擇</a:t>
            </a: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E265F0D6-275D-3A04-4825-4D49BDF53635}"/>
              </a:ext>
            </a:extLst>
          </p:cNvPr>
          <p:cNvSpPr/>
          <p:nvPr/>
        </p:nvSpPr>
        <p:spPr>
          <a:xfrm>
            <a:off x="8444347" y="1794205"/>
            <a:ext cx="3096491" cy="367838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步驟三：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選一個最好的</a:t>
            </a:r>
          </a:p>
        </p:txBody>
      </p:sp>
      <p:sp>
        <p:nvSpPr>
          <p:cNvPr id="11" name="箭號: 向右 10">
            <a:extLst>
              <a:ext uri="{FF2B5EF4-FFF2-40B4-BE49-F238E27FC236}">
                <a16:creationId xmlns:a16="http://schemas.microsoft.com/office/drawing/2014/main" id="{ADB93F38-7FA1-9DA9-0598-5903E81B7176}"/>
              </a:ext>
            </a:extLst>
          </p:cNvPr>
          <p:cNvSpPr/>
          <p:nvPr/>
        </p:nvSpPr>
        <p:spPr>
          <a:xfrm>
            <a:off x="7779327" y="3186586"/>
            <a:ext cx="748145" cy="893618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加號 2">
            <a:extLst>
              <a:ext uri="{FF2B5EF4-FFF2-40B4-BE49-F238E27FC236}">
                <a16:creationId xmlns:a16="http://schemas.microsoft.com/office/drawing/2014/main" id="{4B9537CA-6C3A-49A7-1304-54888369278E}"/>
              </a:ext>
            </a:extLst>
          </p:cNvPr>
          <p:cNvSpPr/>
          <p:nvPr/>
        </p:nvSpPr>
        <p:spPr>
          <a:xfrm>
            <a:off x="3747982" y="3119767"/>
            <a:ext cx="1080000" cy="1080000"/>
          </a:xfrm>
          <a:prstGeom prst="mathPl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ABF8A191-3ED8-EACD-872C-32739BCFB5A3}"/>
              </a:ext>
            </a:extLst>
          </p:cNvPr>
          <p:cNvSpPr/>
          <p:nvPr/>
        </p:nvSpPr>
        <p:spPr>
          <a:xfrm>
            <a:off x="1082114" y="2043585"/>
            <a:ext cx="2618508" cy="317961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E14E807-C418-71D3-649E-CE5ADB4D6D1D}"/>
              </a:ext>
            </a:extLst>
          </p:cNvPr>
          <p:cNvSpPr txBox="1"/>
          <p:nvPr/>
        </p:nvSpPr>
        <p:spPr>
          <a:xfrm>
            <a:off x="248008" y="5585778"/>
            <a:ext cx="4276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Loss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047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04ECDD-CAC1-BBBA-F1A8-FFD6A75A9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8068FD-4E27-B17A-5FAE-84CA85313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Classification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: 圓角 3">
                <a:extLst>
                  <a:ext uri="{FF2B5EF4-FFF2-40B4-BE49-F238E27FC236}">
                    <a16:creationId xmlns:a16="http://schemas.microsoft.com/office/drawing/2014/main" id="{F2F52473-7E12-8461-1805-0B33E4C7D47F}"/>
                  </a:ext>
                </a:extLst>
              </p:cNvPr>
              <p:cNvSpPr/>
              <p:nvPr/>
            </p:nvSpPr>
            <p:spPr>
              <a:xfrm>
                <a:off x="8131949" y="514154"/>
                <a:ext cx="1329449" cy="1351435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kumimoji="0" lang="en-US" altLang="zh-TW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endParaRPr>
              </a:p>
            </p:txBody>
          </p:sp>
        </mc:Choice>
        <mc:Fallback xmlns="">
          <p:sp>
            <p:nvSpPr>
              <p:cNvPr id="4" name="矩形: 圓角 3">
                <a:extLst>
                  <a:ext uri="{FF2B5EF4-FFF2-40B4-BE49-F238E27FC236}">
                    <a16:creationId xmlns:a16="http://schemas.microsoft.com/office/drawing/2014/main" id="{F2F52473-7E12-8461-1805-0B33E4C7D4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1949" y="514154"/>
                <a:ext cx="1329449" cy="1351435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id="{18BB1C8B-A901-8F2A-2DFF-964587384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07128" y="540026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162FC39F-DE45-B2F3-26F3-FF5057A2B56B}"/>
              </a:ext>
            </a:extLst>
          </p:cNvPr>
          <p:cNvCxnSpPr>
            <a:cxnSpLocks/>
          </p:cNvCxnSpPr>
          <p:nvPr/>
        </p:nvCxnSpPr>
        <p:spPr>
          <a:xfrm flipH="1">
            <a:off x="9599420" y="1215743"/>
            <a:ext cx="56968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2EDEEE64-A4A0-FB90-F4DB-403A9D652507}"/>
              </a:ext>
            </a:extLst>
          </p:cNvPr>
          <p:cNvCxnSpPr>
            <a:cxnSpLocks/>
          </p:cNvCxnSpPr>
          <p:nvPr/>
        </p:nvCxnSpPr>
        <p:spPr>
          <a:xfrm flipH="1">
            <a:off x="7370929" y="1220912"/>
            <a:ext cx="56968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>
            <a:extLst>
              <a:ext uri="{FF2B5EF4-FFF2-40B4-BE49-F238E27FC236}">
                <a16:creationId xmlns:a16="http://schemas.microsoft.com/office/drawing/2014/main" id="{9F6B245B-F58E-791E-2B62-F296513F5395}"/>
              </a:ext>
            </a:extLst>
          </p:cNvPr>
          <p:cNvSpPr txBox="1"/>
          <p:nvPr/>
        </p:nvSpPr>
        <p:spPr>
          <a:xfrm>
            <a:off x="6591792" y="416884"/>
            <a:ext cx="8913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dog</a:t>
            </a:r>
          </a:p>
          <a:p>
            <a:r>
              <a:rPr lang="en-US" altLang="zh-TW" sz="2400" dirty="0"/>
              <a:t>bird</a:t>
            </a:r>
          </a:p>
          <a:p>
            <a:r>
              <a:rPr lang="en-US" altLang="zh-TW" sz="2400" dirty="0"/>
              <a:t>cat</a:t>
            </a:r>
          </a:p>
          <a:p>
            <a:r>
              <a:rPr lang="en-US" altLang="zh-TW" sz="2400" dirty="0"/>
              <a:t>…</a:t>
            </a:r>
            <a:endParaRPr lang="zh-TW" altLang="en-US" sz="2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8439792-3339-6B71-F8E4-1EC31545D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692" y="1237059"/>
            <a:ext cx="292100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6258188-F21E-978E-9713-7E571840C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160" y="861099"/>
            <a:ext cx="292100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50CA919B-CCF2-D08C-379C-66045EB0C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692" y="508992"/>
            <a:ext cx="292100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4" name="矩形 1173">
            <a:extLst>
              <a:ext uri="{FF2B5EF4-FFF2-40B4-BE49-F238E27FC236}">
                <a16:creationId xmlns:a16="http://schemas.microsoft.com/office/drawing/2014/main" id="{30DD4782-C953-F45B-0520-99EF09781E1F}"/>
              </a:ext>
            </a:extLst>
          </p:cNvPr>
          <p:cNvSpPr/>
          <p:nvPr/>
        </p:nvSpPr>
        <p:spPr>
          <a:xfrm flipH="1">
            <a:off x="5545110" y="5485088"/>
            <a:ext cx="36933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75" name="矩形 1174">
            <a:extLst>
              <a:ext uri="{FF2B5EF4-FFF2-40B4-BE49-F238E27FC236}">
                <a16:creationId xmlns:a16="http://schemas.microsoft.com/office/drawing/2014/main" id="{74026E9D-8C69-5E8A-321B-9F11D15ACFA5}"/>
              </a:ext>
            </a:extLst>
          </p:cNvPr>
          <p:cNvSpPr/>
          <p:nvPr/>
        </p:nvSpPr>
        <p:spPr>
          <a:xfrm flipH="1">
            <a:off x="5537865" y="3891765"/>
            <a:ext cx="36933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76" name="矩形 1175">
            <a:extLst>
              <a:ext uri="{FF2B5EF4-FFF2-40B4-BE49-F238E27FC236}">
                <a16:creationId xmlns:a16="http://schemas.microsoft.com/office/drawing/2014/main" id="{5FC79924-1592-E61E-EAAD-81337A462EDE}"/>
              </a:ext>
            </a:extLst>
          </p:cNvPr>
          <p:cNvSpPr/>
          <p:nvPr/>
        </p:nvSpPr>
        <p:spPr>
          <a:xfrm flipH="1">
            <a:off x="5530509" y="2298442"/>
            <a:ext cx="36933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77" name="矩形 1176">
            <a:extLst>
              <a:ext uri="{FF2B5EF4-FFF2-40B4-BE49-F238E27FC236}">
                <a16:creationId xmlns:a16="http://schemas.microsoft.com/office/drawing/2014/main" id="{D8A276B7-20F8-FC71-3144-B61A0B7BBA24}"/>
              </a:ext>
            </a:extLst>
          </p:cNvPr>
          <p:cNvSpPr/>
          <p:nvPr/>
        </p:nvSpPr>
        <p:spPr>
          <a:xfrm flipH="1">
            <a:off x="7849590" y="2302796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+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78" name="矩形 1177">
            <a:extLst>
              <a:ext uri="{FF2B5EF4-FFF2-40B4-BE49-F238E27FC236}">
                <a16:creationId xmlns:a16="http://schemas.microsoft.com/office/drawing/2014/main" id="{B7DC94AE-C477-6A26-142F-F43EC8FF77F1}"/>
              </a:ext>
            </a:extLst>
          </p:cNvPr>
          <p:cNvSpPr/>
          <p:nvPr/>
        </p:nvSpPr>
        <p:spPr>
          <a:xfrm flipH="1">
            <a:off x="7849590" y="3851552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+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179" name="直線單箭頭接點 1178">
            <a:extLst>
              <a:ext uri="{FF2B5EF4-FFF2-40B4-BE49-F238E27FC236}">
                <a16:creationId xmlns:a16="http://schemas.microsoft.com/office/drawing/2014/main" id="{5B8ED5A1-B143-9DF0-6BC8-5A9610F7D005}"/>
              </a:ext>
            </a:extLst>
          </p:cNvPr>
          <p:cNvCxnSpPr>
            <a:cxnSpLocks/>
            <a:stCxn id="1224" idx="3"/>
            <a:endCxn id="1177" idx="1"/>
          </p:cNvCxnSpPr>
          <p:nvPr/>
        </p:nvCxnSpPr>
        <p:spPr>
          <a:xfrm flipH="1" flipV="1">
            <a:off x="8218922" y="2487462"/>
            <a:ext cx="2207622" cy="7091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80" name="群組 1179">
            <a:extLst>
              <a:ext uri="{FF2B5EF4-FFF2-40B4-BE49-F238E27FC236}">
                <a16:creationId xmlns:a16="http://schemas.microsoft.com/office/drawing/2014/main" id="{B5D45D8C-51B2-B3F7-5ED9-0A8CFF3CFFE2}"/>
              </a:ext>
            </a:extLst>
          </p:cNvPr>
          <p:cNvGrpSpPr/>
          <p:nvPr/>
        </p:nvGrpSpPr>
        <p:grpSpPr>
          <a:xfrm flipH="1">
            <a:off x="7867399" y="2692291"/>
            <a:ext cx="333714" cy="653404"/>
            <a:chOff x="5009975" y="3353595"/>
            <a:chExt cx="333714" cy="653404"/>
          </a:xfrm>
        </p:grpSpPr>
        <p:cxnSp>
          <p:nvCxnSpPr>
            <p:cNvPr id="1181" name="直線單箭頭接點 1180">
              <a:extLst>
                <a:ext uri="{FF2B5EF4-FFF2-40B4-BE49-F238E27FC236}">
                  <a16:creationId xmlns:a16="http://schemas.microsoft.com/office/drawing/2014/main" id="{86FCAEA1-0327-1113-D354-D0A79DDE6D12}"/>
                </a:ext>
              </a:extLst>
            </p:cNvPr>
            <p:cNvCxnSpPr>
              <a:cxnSpLocks/>
              <a:stCxn id="1182" idx="0"/>
            </p:cNvCxnSpPr>
            <p:nvPr/>
          </p:nvCxnSpPr>
          <p:spPr>
            <a:xfrm flipH="1" flipV="1">
              <a:off x="5172402" y="3353595"/>
              <a:ext cx="4430" cy="3196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2" name="矩形 1181">
              <a:extLst>
                <a:ext uri="{FF2B5EF4-FFF2-40B4-BE49-F238E27FC236}">
                  <a16:creationId xmlns:a16="http://schemas.microsoft.com/office/drawing/2014/main" id="{02785F75-6626-D142-7F67-9FD7A03F0CF1}"/>
                </a:ext>
              </a:extLst>
            </p:cNvPr>
            <p:cNvSpPr/>
            <p:nvPr/>
          </p:nvSpPr>
          <p:spPr>
            <a:xfrm>
              <a:off x="5009975" y="3673285"/>
              <a:ext cx="333714" cy="33371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1183" name="群組 1182">
            <a:extLst>
              <a:ext uri="{FF2B5EF4-FFF2-40B4-BE49-F238E27FC236}">
                <a16:creationId xmlns:a16="http://schemas.microsoft.com/office/drawing/2014/main" id="{EE68EE1A-B368-A8A1-F61F-50ADEF03360F}"/>
              </a:ext>
            </a:extLst>
          </p:cNvPr>
          <p:cNvGrpSpPr/>
          <p:nvPr/>
        </p:nvGrpSpPr>
        <p:grpSpPr>
          <a:xfrm flipH="1">
            <a:off x="7857210" y="4226318"/>
            <a:ext cx="333714" cy="653404"/>
            <a:chOff x="5009975" y="3353595"/>
            <a:chExt cx="333714" cy="653404"/>
          </a:xfrm>
        </p:grpSpPr>
        <p:cxnSp>
          <p:nvCxnSpPr>
            <p:cNvPr id="1184" name="直線單箭頭接點 1183">
              <a:extLst>
                <a:ext uri="{FF2B5EF4-FFF2-40B4-BE49-F238E27FC236}">
                  <a16:creationId xmlns:a16="http://schemas.microsoft.com/office/drawing/2014/main" id="{F94C63EB-073D-815F-7914-24205DE6CA83}"/>
                </a:ext>
              </a:extLst>
            </p:cNvPr>
            <p:cNvCxnSpPr>
              <a:cxnSpLocks/>
              <a:stCxn id="1185" idx="0"/>
            </p:cNvCxnSpPr>
            <p:nvPr/>
          </p:nvCxnSpPr>
          <p:spPr>
            <a:xfrm flipH="1" flipV="1">
              <a:off x="5172402" y="3353595"/>
              <a:ext cx="4430" cy="3196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5" name="矩形 1184">
              <a:extLst>
                <a:ext uri="{FF2B5EF4-FFF2-40B4-BE49-F238E27FC236}">
                  <a16:creationId xmlns:a16="http://schemas.microsoft.com/office/drawing/2014/main" id="{82523B6E-252D-E68B-248F-9630DE061C72}"/>
                </a:ext>
              </a:extLst>
            </p:cNvPr>
            <p:cNvSpPr/>
            <p:nvPr/>
          </p:nvSpPr>
          <p:spPr>
            <a:xfrm>
              <a:off x="5009975" y="3673285"/>
              <a:ext cx="333714" cy="33371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1186" name="矩形 1185">
            <a:extLst>
              <a:ext uri="{FF2B5EF4-FFF2-40B4-BE49-F238E27FC236}">
                <a16:creationId xmlns:a16="http://schemas.microsoft.com/office/drawing/2014/main" id="{6C6E53D0-2D4B-4B47-79E4-56F5CCD82977}"/>
              </a:ext>
            </a:extLst>
          </p:cNvPr>
          <p:cNvSpPr/>
          <p:nvPr/>
        </p:nvSpPr>
        <p:spPr>
          <a:xfrm flipH="1">
            <a:off x="7833889" y="5459732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+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1187" name="群組 1186">
            <a:extLst>
              <a:ext uri="{FF2B5EF4-FFF2-40B4-BE49-F238E27FC236}">
                <a16:creationId xmlns:a16="http://schemas.microsoft.com/office/drawing/2014/main" id="{B8A4B2F4-F016-B9DF-975C-E778CF4EE1CD}"/>
              </a:ext>
            </a:extLst>
          </p:cNvPr>
          <p:cNvGrpSpPr/>
          <p:nvPr/>
        </p:nvGrpSpPr>
        <p:grpSpPr>
          <a:xfrm flipH="1">
            <a:off x="7861179" y="5834498"/>
            <a:ext cx="333714" cy="653404"/>
            <a:chOff x="5009975" y="3353595"/>
            <a:chExt cx="333714" cy="653404"/>
          </a:xfrm>
        </p:grpSpPr>
        <p:cxnSp>
          <p:nvCxnSpPr>
            <p:cNvPr id="1188" name="直線單箭頭接點 1187">
              <a:extLst>
                <a:ext uri="{FF2B5EF4-FFF2-40B4-BE49-F238E27FC236}">
                  <a16:creationId xmlns:a16="http://schemas.microsoft.com/office/drawing/2014/main" id="{FD06A5D5-21A3-F195-A3E3-E5C70C61F696}"/>
                </a:ext>
              </a:extLst>
            </p:cNvPr>
            <p:cNvCxnSpPr>
              <a:cxnSpLocks/>
              <a:stCxn id="1189" idx="0"/>
            </p:cNvCxnSpPr>
            <p:nvPr/>
          </p:nvCxnSpPr>
          <p:spPr>
            <a:xfrm flipH="1" flipV="1">
              <a:off x="5172402" y="3353595"/>
              <a:ext cx="4430" cy="3196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9" name="矩形 1188">
              <a:extLst>
                <a:ext uri="{FF2B5EF4-FFF2-40B4-BE49-F238E27FC236}">
                  <a16:creationId xmlns:a16="http://schemas.microsoft.com/office/drawing/2014/main" id="{4CD6A00E-CBEC-9E57-CD73-F6E7CF1EF4EB}"/>
                </a:ext>
              </a:extLst>
            </p:cNvPr>
            <p:cNvSpPr/>
            <p:nvPr/>
          </p:nvSpPr>
          <p:spPr>
            <a:xfrm>
              <a:off x="5009975" y="3673285"/>
              <a:ext cx="333714" cy="33371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0" name="文字方塊 1189">
                <a:extLst>
                  <a:ext uri="{FF2B5EF4-FFF2-40B4-BE49-F238E27FC236}">
                    <a16:creationId xmlns:a16="http://schemas.microsoft.com/office/drawing/2014/main" id="{92F91ADB-C3C5-C9B3-AA11-F3083F6076AD}"/>
                  </a:ext>
                </a:extLst>
              </p:cNvPr>
              <p:cNvSpPr txBox="1"/>
              <p:nvPr/>
            </p:nvSpPr>
            <p:spPr>
              <a:xfrm flipH="1">
                <a:off x="8997403" y="2388788"/>
                <a:ext cx="598177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𝑤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190" name="文字方塊 1189">
                <a:extLst>
                  <a:ext uri="{FF2B5EF4-FFF2-40B4-BE49-F238E27FC236}">
                    <a16:creationId xmlns:a16="http://schemas.microsoft.com/office/drawing/2014/main" id="{92F91ADB-C3C5-C9B3-AA11-F3083F6076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997403" y="2388788"/>
                <a:ext cx="598177" cy="385555"/>
              </a:xfrm>
              <a:prstGeom prst="rect">
                <a:avLst/>
              </a:prstGeom>
              <a:blipFill>
                <a:blip r:embed="rId7"/>
                <a:stretch>
                  <a:fillRect l="-7143" r="-4082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1" name="文字方塊 1190">
                <a:extLst>
                  <a:ext uri="{FF2B5EF4-FFF2-40B4-BE49-F238E27FC236}">
                    <a16:creationId xmlns:a16="http://schemas.microsoft.com/office/drawing/2014/main" id="{6EE3D770-BC77-666D-4D7C-3B6806C4CF92}"/>
                  </a:ext>
                </a:extLst>
              </p:cNvPr>
              <p:cNvSpPr txBox="1"/>
              <p:nvPr/>
            </p:nvSpPr>
            <p:spPr>
              <a:xfrm flipH="1">
                <a:off x="9308202" y="3010884"/>
                <a:ext cx="605294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𝑤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2,1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191" name="文字方塊 1190">
                <a:extLst>
                  <a:ext uri="{FF2B5EF4-FFF2-40B4-BE49-F238E27FC236}">
                    <a16:creationId xmlns:a16="http://schemas.microsoft.com/office/drawing/2014/main" id="{6EE3D770-BC77-666D-4D7C-3B6806C4CF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308202" y="3010884"/>
                <a:ext cx="605294" cy="385555"/>
              </a:xfrm>
              <a:prstGeom prst="rect">
                <a:avLst/>
              </a:prstGeom>
              <a:blipFill>
                <a:blip r:embed="rId8"/>
                <a:stretch>
                  <a:fillRect l="-7071" r="-4040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2" name="文字方塊 1191">
                <a:extLst>
                  <a:ext uri="{FF2B5EF4-FFF2-40B4-BE49-F238E27FC236}">
                    <a16:creationId xmlns:a16="http://schemas.microsoft.com/office/drawing/2014/main" id="{A44A8C6B-3305-0B72-21BC-FE7EA33F8B27}"/>
                  </a:ext>
                </a:extLst>
              </p:cNvPr>
              <p:cNvSpPr txBox="1"/>
              <p:nvPr/>
            </p:nvSpPr>
            <p:spPr>
              <a:xfrm flipH="1">
                <a:off x="9995974" y="3522058"/>
                <a:ext cx="605294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𝑤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192" name="文字方塊 1191">
                <a:extLst>
                  <a:ext uri="{FF2B5EF4-FFF2-40B4-BE49-F238E27FC236}">
                    <a16:creationId xmlns:a16="http://schemas.microsoft.com/office/drawing/2014/main" id="{A44A8C6B-3305-0B72-21BC-FE7EA33F8B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995974" y="3522058"/>
                <a:ext cx="605294" cy="385555"/>
              </a:xfrm>
              <a:prstGeom prst="rect">
                <a:avLst/>
              </a:prstGeom>
              <a:blipFill>
                <a:blip r:embed="rId9"/>
                <a:stretch>
                  <a:fillRect l="-7071" r="-4040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3" name="文字方塊 1192">
                <a:extLst>
                  <a:ext uri="{FF2B5EF4-FFF2-40B4-BE49-F238E27FC236}">
                    <a16:creationId xmlns:a16="http://schemas.microsoft.com/office/drawing/2014/main" id="{954DD05D-DD35-0B67-5B67-793EAF2C2BDC}"/>
                  </a:ext>
                </a:extLst>
              </p:cNvPr>
              <p:cNvSpPr txBox="1"/>
              <p:nvPr/>
            </p:nvSpPr>
            <p:spPr>
              <a:xfrm flipH="1">
                <a:off x="7890964" y="2983758"/>
                <a:ext cx="3613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193" name="文字方塊 1192">
                <a:extLst>
                  <a:ext uri="{FF2B5EF4-FFF2-40B4-BE49-F238E27FC236}">
                    <a16:creationId xmlns:a16="http://schemas.microsoft.com/office/drawing/2014/main" id="{954DD05D-DD35-0B67-5B67-793EAF2C2B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890964" y="2983758"/>
                <a:ext cx="361381" cy="369332"/>
              </a:xfrm>
              <a:prstGeom prst="rect">
                <a:avLst/>
              </a:prstGeom>
              <a:blipFill>
                <a:blip r:embed="rId10"/>
                <a:stretch>
                  <a:fillRect l="-20000" r="-5000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94" name="直線單箭頭接點 1193">
            <a:extLst>
              <a:ext uri="{FF2B5EF4-FFF2-40B4-BE49-F238E27FC236}">
                <a16:creationId xmlns:a16="http://schemas.microsoft.com/office/drawing/2014/main" id="{4ABF907A-AB08-2B10-A67A-C253B42C2CA1}"/>
              </a:ext>
            </a:extLst>
          </p:cNvPr>
          <p:cNvCxnSpPr>
            <a:cxnSpLocks/>
            <a:stCxn id="1223" idx="3"/>
            <a:endCxn id="1178" idx="1"/>
          </p:cNvCxnSpPr>
          <p:nvPr/>
        </p:nvCxnSpPr>
        <p:spPr>
          <a:xfrm flipH="1">
            <a:off x="8218922" y="3221770"/>
            <a:ext cx="2155141" cy="8144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5" name="直線單箭頭接點 1194">
            <a:extLst>
              <a:ext uri="{FF2B5EF4-FFF2-40B4-BE49-F238E27FC236}">
                <a16:creationId xmlns:a16="http://schemas.microsoft.com/office/drawing/2014/main" id="{55BD010F-805D-C932-CA8C-B40AE416A7D5}"/>
              </a:ext>
            </a:extLst>
          </p:cNvPr>
          <p:cNvCxnSpPr>
            <a:cxnSpLocks/>
            <a:stCxn id="1224" idx="3"/>
            <a:endCxn id="1186" idx="1"/>
          </p:cNvCxnSpPr>
          <p:nvPr/>
        </p:nvCxnSpPr>
        <p:spPr>
          <a:xfrm flipH="1">
            <a:off x="8203221" y="3196647"/>
            <a:ext cx="2223323" cy="244775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96" name="文字方塊 1195">
                <a:extLst>
                  <a:ext uri="{FF2B5EF4-FFF2-40B4-BE49-F238E27FC236}">
                    <a16:creationId xmlns:a16="http://schemas.microsoft.com/office/drawing/2014/main" id="{CFF2354C-B9B3-7FBC-BA09-C559CBF78740}"/>
                  </a:ext>
                </a:extLst>
              </p:cNvPr>
              <p:cNvSpPr txBox="1"/>
              <p:nvPr/>
            </p:nvSpPr>
            <p:spPr>
              <a:xfrm flipH="1">
                <a:off x="5558688" y="2248853"/>
                <a:ext cx="3759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196" name="文字方塊 1195">
                <a:extLst>
                  <a:ext uri="{FF2B5EF4-FFF2-40B4-BE49-F238E27FC236}">
                    <a16:creationId xmlns:a16="http://schemas.microsoft.com/office/drawing/2014/main" id="{CFF2354C-B9B3-7FBC-BA09-C559CBF787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558688" y="2248853"/>
                <a:ext cx="375936" cy="369332"/>
              </a:xfrm>
              <a:prstGeom prst="rect">
                <a:avLst/>
              </a:prstGeom>
              <a:blipFill>
                <a:blip r:embed="rId11"/>
                <a:stretch>
                  <a:fillRect l="-11290" r="-6452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7" name="文字方塊 1196">
                <a:extLst>
                  <a:ext uri="{FF2B5EF4-FFF2-40B4-BE49-F238E27FC236}">
                    <a16:creationId xmlns:a16="http://schemas.microsoft.com/office/drawing/2014/main" id="{7F2241FF-76F0-FA85-E241-C7F2B932CE9D}"/>
                  </a:ext>
                </a:extLst>
              </p:cNvPr>
              <p:cNvSpPr txBox="1"/>
              <p:nvPr/>
            </p:nvSpPr>
            <p:spPr>
              <a:xfrm flipH="1">
                <a:off x="5541078" y="3872049"/>
                <a:ext cx="3830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197" name="文字方塊 1196">
                <a:extLst>
                  <a:ext uri="{FF2B5EF4-FFF2-40B4-BE49-F238E27FC236}">
                    <a16:creationId xmlns:a16="http://schemas.microsoft.com/office/drawing/2014/main" id="{7F2241FF-76F0-FA85-E241-C7F2B932C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541078" y="3872049"/>
                <a:ext cx="383054" cy="369332"/>
              </a:xfrm>
              <a:prstGeom prst="rect">
                <a:avLst/>
              </a:prstGeom>
              <a:blipFill>
                <a:blip r:embed="rId12"/>
                <a:stretch>
                  <a:fillRect l="-11111" r="-6349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8" name="文字方塊 1197">
                <a:extLst>
                  <a:ext uri="{FF2B5EF4-FFF2-40B4-BE49-F238E27FC236}">
                    <a16:creationId xmlns:a16="http://schemas.microsoft.com/office/drawing/2014/main" id="{3F53ED2C-C62A-D74D-B340-BE1113CA2BBB}"/>
                  </a:ext>
                </a:extLst>
              </p:cNvPr>
              <p:cNvSpPr txBox="1"/>
              <p:nvPr/>
            </p:nvSpPr>
            <p:spPr>
              <a:xfrm flipH="1">
                <a:off x="5552242" y="5453502"/>
                <a:ext cx="3830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198" name="文字方塊 1197">
                <a:extLst>
                  <a:ext uri="{FF2B5EF4-FFF2-40B4-BE49-F238E27FC236}">
                    <a16:creationId xmlns:a16="http://schemas.microsoft.com/office/drawing/2014/main" id="{3F53ED2C-C62A-D74D-B340-BE1113CA2B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552242" y="5453502"/>
                <a:ext cx="383054" cy="369332"/>
              </a:xfrm>
              <a:prstGeom prst="rect">
                <a:avLst/>
              </a:prstGeom>
              <a:blipFill>
                <a:blip r:embed="rId13"/>
                <a:stretch>
                  <a:fillRect l="-11111" r="-6349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99" name="直線單箭頭接點 1198">
            <a:extLst>
              <a:ext uri="{FF2B5EF4-FFF2-40B4-BE49-F238E27FC236}">
                <a16:creationId xmlns:a16="http://schemas.microsoft.com/office/drawing/2014/main" id="{095D707A-2330-D152-8C89-1F42326BC583}"/>
              </a:ext>
            </a:extLst>
          </p:cNvPr>
          <p:cNvCxnSpPr>
            <a:cxnSpLocks/>
          </p:cNvCxnSpPr>
          <p:nvPr/>
        </p:nvCxnSpPr>
        <p:spPr>
          <a:xfrm flipH="1">
            <a:off x="7271655" y="2487462"/>
            <a:ext cx="55612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00" name="群組 1199">
            <a:extLst>
              <a:ext uri="{FF2B5EF4-FFF2-40B4-BE49-F238E27FC236}">
                <a16:creationId xmlns:a16="http://schemas.microsoft.com/office/drawing/2014/main" id="{0DF1EA93-E59A-00EB-E5AB-CECFC7966085}"/>
              </a:ext>
            </a:extLst>
          </p:cNvPr>
          <p:cNvGrpSpPr/>
          <p:nvPr/>
        </p:nvGrpSpPr>
        <p:grpSpPr>
          <a:xfrm>
            <a:off x="6598697" y="2149270"/>
            <a:ext cx="638175" cy="638175"/>
            <a:chOff x="5404285" y="2177687"/>
            <a:chExt cx="638175" cy="638175"/>
          </a:xfrm>
        </p:grpSpPr>
        <p:sp>
          <p:nvSpPr>
            <p:cNvPr id="1201" name="橢圓 1200">
              <a:extLst>
                <a:ext uri="{FF2B5EF4-FFF2-40B4-BE49-F238E27FC236}">
                  <a16:creationId xmlns:a16="http://schemas.microsoft.com/office/drawing/2014/main" id="{5F257D2C-7D02-AC24-F239-DE68EF3B3728}"/>
                </a:ext>
              </a:extLst>
            </p:cNvPr>
            <p:cNvSpPr/>
            <p:nvPr/>
          </p:nvSpPr>
          <p:spPr>
            <a:xfrm>
              <a:off x="5404285" y="2177687"/>
              <a:ext cx="638175" cy="63817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grpSp>
          <p:nvGrpSpPr>
            <p:cNvPr id="1202" name="群組 1201">
              <a:extLst>
                <a:ext uri="{FF2B5EF4-FFF2-40B4-BE49-F238E27FC236}">
                  <a16:creationId xmlns:a16="http://schemas.microsoft.com/office/drawing/2014/main" id="{CDDFD420-9A53-0205-A05E-DFC92399F662}"/>
                </a:ext>
              </a:extLst>
            </p:cNvPr>
            <p:cNvGrpSpPr/>
            <p:nvPr/>
          </p:nvGrpSpPr>
          <p:grpSpPr>
            <a:xfrm>
              <a:off x="5491029" y="2334932"/>
              <a:ext cx="445807" cy="217505"/>
              <a:chOff x="4823460" y="2796540"/>
              <a:chExt cx="445807" cy="217505"/>
            </a:xfrm>
          </p:grpSpPr>
          <p:cxnSp>
            <p:nvCxnSpPr>
              <p:cNvPr id="1203" name="直線接點 1202">
                <a:extLst>
                  <a:ext uri="{FF2B5EF4-FFF2-40B4-BE49-F238E27FC236}">
                    <a16:creationId xmlns:a16="http://schemas.microsoft.com/office/drawing/2014/main" id="{0D55E2FE-BF30-5F2F-1848-E5B279B6E0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23460" y="3012967"/>
                <a:ext cx="28099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4" name="直線接點 1203">
                <a:extLst>
                  <a:ext uri="{FF2B5EF4-FFF2-40B4-BE49-F238E27FC236}">
                    <a16:creationId xmlns:a16="http://schemas.microsoft.com/office/drawing/2014/main" id="{B030F3CE-466A-05B7-07AC-24C184357FA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96709" y="2796540"/>
                <a:ext cx="172558" cy="21750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205" name="直線單箭頭接點 1204">
            <a:extLst>
              <a:ext uri="{FF2B5EF4-FFF2-40B4-BE49-F238E27FC236}">
                <a16:creationId xmlns:a16="http://schemas.microsoft.com/office/drawing/2014/main" id="{E1CC652F-D516-5418-C360-FF4BD1F87FFB}"/>
              </a:ext>
            </a:extLst>
          </p:cNvPr>
          <p:cNvCxnSpPr>
            <a:cxnSpLocks/>
          </p:cNvCxnSpPr>
          <p:nvPr/>
        </p:nvCxnSpPr>
        <p:spPr>
          <a:xfrm flipH="1">
            <a:off x="5981226" y="2483108"/>
            <a:ext cx="55612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6" name="直線單箭頭接點 1205">
            <a:extLst>
              <a:ext uri="{FF2B5EF4-FFF2-40B4-BE49-F238E27FC236}">
                <a16:creationId xmlns:a16="http://schemas.microsoft.com/office/drawing/2014/main" id="{90E0986B-135F-A4BA-5BDB-D29CF14CC996}"/>
              </a:ext>
            </a:extLst>
          </p:cNvPr>
          <p:cNvCxnSpPr>
            <a:cxnSpLocks/>
          </p:cNvCxnSpPr>
          <p:nvPr/>
        </p:nvCxnSpPr>
        <p:spPr>
          <a:xfrm flipH="1">
            <a:off x="7234034" y="4060932"/>
            <a:ext cx="55612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07" name="群組 1206">
            <a:extLst>
              <a:ext uri="{FF2B5EF4-FFF2-40B4-BE49-F238E27FC236}">
                <a16:creationId xmlns:a16="http://schemas.microsoft.com/office/drawing/2014/main" id="{1A49E347-112F-AF1D-DCC0-B6C95122EB0C}"/>
              </a:ext>
            </a:extLst>
          </p:cNvPr>
          <p:cNvGrpSpPr/>
          <p:nvPr/>
        </p:nvGrpSpPr>
        <p:grpSpPr>
          <a:xfrm>
            <a:off x="6561076" y="3722740"/>
            <a:ext cx="638175" cy="638175"/>
            <a:chOff x="5404285" y="2177687"/>
            <a:chExt cx="638175" cy="638175"/>
          </a:xfrm>
        </p:grpSpPr>
        <p:sp>
          <p:nvSpPr>
            <p:cNvPr id="1208" name="橢圓 1207">
              <a:extLst>
                <a:ext uri="{FF2B5EF4-FFF2-40B4-BE49-F238E27FC236}">
                  <a16:creationId xmlns:a16="http://schemas.microsoft.com/office/drawing/2014/main" id="{7B3A5E72-9065-977A-3408-0848DD96170E}"/>
                </a:ext>
              </a:extLst>
            </p:cNvPr>
            <p:cNvSpPr/>
            <p:nvPr/>
          </p:nvSpPr>
          <p:spPr>
            <a:xfrm>
              <a:off x="5404285" y="2177687"/>
              <a:ext cx="638175" cy="63817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grpSp>
          <p:nvGrpSpPr>
            <p:cNvPr id="1209" name="群組 1208">
              <a:extLst>
                <a:ext uri="{FF2B5EF4-FFF2-40B4-BE49-F238E27FC236}">
                  <a16:creationId xmlns:a16="http://schemas.microsoft.com/office/drawing/2014/main" id="{AF95A098-9AA8-CA93-2BA4-12836C8280FA}"/>
                </a:ext>
              </a:extLst>
            </p:cNvPr>
            <p:cNvGrpSpPr/>
            <p:nvPr/>
          </p:nvGrpSpPr>
          <p:grpSpPr>
            <a:xfrm>
              <a:off x="5491029" y="2334932"/>
              <a:ext cx="445807" cy="217505"/>
              <a:chOff x="4823460" y="2796540"/>
              <a:chExt cx="445807" cy="217505"/>
            </a:xfrm>
          </p:grpSpPr>
          <p:cxnSp>
            <p:nvCxnSpPr>
              <p:cNvPr id="1210" name="直線接點 1209">
                <a:extLst>
                  <a:ext uri="{FF2B5EF4-FFF2-40B4-BE49-F238E27FC236}">
                    <a16:creationId xmlns:a16="http://schemas.microsoft.com/office/drawing/2014/main" id="{F485B247-C778-662D-ACEC-55732131E2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23460" y="3012967"/>
                <a:ext cx="28099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1" name="直線接點 1210">
                <a:extLst>
                  <a:ext uri="{FF2B5EF4-FFF2-40B4-BE49-F238E27FC236}">
                    <a16:creationId xmlns:a16="http://schemas.microsoft.com/office/drawing/2014/main" id="{EE8F214E-9226-9B00-B0DF-161AD5AD4D5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96709" y="2796540"/>
                <a:ext cx="172558" cy="21750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212" name="直線單箭頭接點 1211">
            <a:extLst>
              <a:ext uri="{FF2B5EF4-FFF2-40B4-BE49-F238E27FC236}">
                <a16:creationId xmlns:a16="http://schemas.microsoft.com/office/drawing/2014/main" id="{C8EB4DE2-BD56-85AE-03CC-48EB59C37BEC}"/>
              </a:ext>
            </a:extLst>
          </p:cNvPr>
          <p:cNvCxnSpPr>
            <a:cxnSpLocks/>
          </p:cNvCxnSpPr>
          <p:nvPr/>
        </p:nvCxnSpPr>
        <p:spPr>
          <a:xfrm flipH="1">
            <a:off x="5943605" y="4056578"/>
            <a:ext cx="55612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3" name="直線單箭頭接點 1212">
            <a:extLst>
              <a:ext uri="{FF2B5EF4-FFF2-40B4-BE49-F238E27FC236}">
                <a16:creationId xmlns:a16="http://schemas.microsoft.com/office/drawing/2014/main" id="{4BDA2A6B-EF10-7877-83E2-BFF4447B047A}"/>
              </a:ext>
            </a:extLst>
          </p:cNvPr>
          <p:cNvCxnSpPr>
            <a:cxnSpLocks/>
          </p:cNvCxnSpPr>
          <p:nvPr/>
        </p:nvCxnSpPr>
        <p:spPr>
          <a:xfrm flipH="1">
            <a:off x="7253492" y="5712561"/>
            <a:ext cx="55612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14" name="群組 1213">
            <a:extLst>
              <a:ext uri="{FF2B5EF4-FFF2-40B4-BE49-F238E27FC236}">
                <a16:creationId xmlns:a16="http://schemas.microsoft.com/office/drawing/2014/main" id="{163D3227-0226-6C68-BE3E-A94CAB1B35A0}"/>
              </a:ext>
            </a:extLst>
          </p:cNvPr>
          <p:cNvGrpSpPr/>
          <p:nvPr/>
        </p:nvGrpSpPr>
        <p:grpSpPr>
          <a:xfrm>
            <a:off x="6580534" y="5374369"/>
            <a:ext cx="638175" cy="638175"/>
            <a:chOff x="5404285" y="2177687"/>
            <a:chExt cx="638175" cy="638175"/>
          </a:xfrm>
        </p:grpSpPr>
        <p:sp>
          <p:nvSpPr>
            <p:cNvPr id="1215" name="橢圓 1214">
              <a:extLst>
                <a:ext uri="{FF2B5EF4-FFF2-40B4-BE49-F238E27FC236}">
                  <a16:creationId xmlns:a16="http://schemas.microsoft.com/office/drawing/2014/main" id="{0F15DC5B-EA65-C9F6-0865-EC6E93307B42}"/>
                </a:ext>
              </a:extLst>
            </p:cNvPr>
            <p:cNvSpPr/>
            <p:nvPr/>
          </p:nvSpPr>
          <p:spPr>
            <a:xfrm>
              <a:off x="5404285" y="2177687"/>
              <a:ext cx="638175" cy="63817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grpSp>
          <p:nvGrpSpPr>
            <p:cNvPr id="1216" name="群組 1215">
              <a:extLst>
                <a:ext uri="{FF2B5EF4-FFF2-40B4-BE49-F238E27FC236}">
                  <a16:creationId xmlns:a16="http://schemas.microsoft.com/office/drawing/2014/main" id="{1735B55C-0BC5-8D42-3DAA-033B7E0EB3AC}"/>
                </a:ext>
              </a:extLst>
            </p:cNvPr>
            <p:cNvGrpSpPr/>
            <p:nvPr/>
          </p:nvGrpSpPr>
          <p:grpSpPr>
            <a:xfrm>
              <a:off x="5491029" y="2334932"/>
              <a:ext cx="445807" cy="217505"/>
              <a:chOff x="4823460" y="2796540"/>
              <a:chExt cx="445807" cy="217505"/>
            </a:xfrm>
          </p:grpSpPr>
          <p:cxnSp>
            <p:nvCxnSpPr>
              <p:cNvPr id="1217" name="直線接點 1216">
                <a:extLst>
                  <a:ext uri="{FF2B5EF4-FFF2-40B4-BE49-F238E27FC236}">
                    <a16:creationId xmlns:a16="http://schemas.microsoft.com/office/drawing/2014/main" id="{F746CC7B-809D-3A39-750E-8A70475013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23460" y="3012967"/>
                <a:ext cx="28099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8" name="直線接點 1217">
                <a:extLst>
                  <a:ext uri="{FF2B5EF4-FFF2-40B4-BE49-F238E27FC236}">
                    <a16:creationId xmlns:a16="http://schemas.microsoft.com/office/drawing/2014/main" id="{D2BE3D34-C7B7-055C-DB48-A1B459B8C3F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96709" y="2796540"/>
                <a:ext cx="172558" cy="21750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219" name="直線單箭頭接點 1218">
            <a:extLst>
              <a:ext uri="{FF2B5EF4-FFF2-40B4-BE49-F238E27FC236}">
                <a16:creationId xmlns:a16="http://schemas.microsoft.com/office/drawing/2014/main" id="{432E8E45-D79B-32B9-A950-080B75DB3D3F}"/>
              </a:ext>
            </a:extLst>
          </p:cNvPr>
          <p:cNvCxnSpPr>
            <a:cxnSpLocks/>
          </p:cNvCxnSpPr>
          <p:nvPr/>
        </p:nvCxnSpPr>
        <p:spPr>
          <a:xfrm flipH="1">
            <a:off x="5963063" y="5708207"/>
            <a:ext cx="55612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20" name="文字方塊 1219">
                <a:extLst>
                  <a:ext uri="{FF2B5EF4-FFF2-40B4-BE49-F238E27FC236}">
                    <a16:creationId xmlns:a16="http://schemas.microsoft.com/office/drawing/2014/main" id="{A7B80B4A-94D5-9A3E-905A-984DAA4D962D}"/>
                  </a:ext>
                </a:extLst>
              </p:cNvPr>
              <p:cNvSpPr txBox="1"/>
              <p:nvPr/>
            </p:nvSpPr>
            <p:spPr>
              <a:xfrm flipH="1">
                <a:off x="7854699" y="4531971"/>
                <a:ext cx="3684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220" name="文字方塊 1219">
                <a:extLst>
                  <a:ext uri="{FF2B5EF4-FFF2-40B4-BE49-F238E27FC236}">
                    <a16:creationId xmlns:a16="http://schemas.microsoft.com/office/drawing/2014/main" id="{A7B80B4A-94D5-9A3E-905A-984DAA4D96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854699" y="4531971"/>
                <a:ext cx="368498" cy="369332"/>
              </a:xfrm>
              <a:prstGeom prst="rect">
                <a:avLst/>
              </a:prstGeom>
              <a:blipFill>
                <a:blip r:embed="rId14"/>
                <a:stretch>
                  <a:fillRect l="-20000" r="-5000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1" name="文字方塊 1220">
                <a:extLst>
                  <a:ext uri="{FF2B5EF4-FFF2-40B4-BE49-F238E27FC236}">
                    <a16:creationId xmlns:a16="http://schemas.microsoft.com/office/drawing/2014/main" id="{DB191C30-10BA-71E0-438A-8552FFEF6CE5}"/>
                  </a:ext>
                </a:extLst>
              </p:cNvPr>
              <p:cNvSpPr txBox="1"/>
              <p:nvPr/>
            </p:nvSpPr>
            <p:spPr>
              <a:xfrm flipH="1">
                <a:off x="7864879" y="6122637"/>
                <a:ext cx="36849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221" name="文字方塊 1220">
                <a:extLst>
                  <a:ext uri="{FF2B5EF4-FFF2-40B4-BE49-F238E27FC236}">
                    <a16:creationId xmlns:a16="http://schemas.microsoft.com/office/drawing/2014/main" id="{DB191C30-10BA-71E0-438A-8552FFEF6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864879" y="6122637"/>
                <a:ext cx="368499" cy="369332"/>
              </a:xfrm>
              <a:prstGeom prst="rect">
                <a:avLst/>
              </a:prstGeom>
              <a:blipFill>
                <a:blip r:embed="rId15"/>
                <a:stretch>
                  <a:fillRect l="-19672" r="-4918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22" name="群組 1221">
            <a:extLst>
              <a:ext uri="{FF2B5EF4-FFF2-40B4-BE49-F238E27FC236}">
                <a16:creationId xmlns:a16="http://schemas.microsoft.com/office/drawing/2014/main" id="{B1D98E74-79DD-823F-BFA4-477B483ECB65}"/>
              </a:ext>
            </a:extLst>
          </p:cNvPr>
          <p:cNvGrpSpPr/>
          <p:nvPr/>
        </p:nvGrpSpPr>
        <p:grpSpPr>
          <a:xfrm flipH="1">
            <a:off x="10374063" y="3011981"/>
            <a:ext cx="369332" cy="394455"/>
            <a:chOff x="674398" y="1660770"/>
            <a:chExt cx="369332" cy="394455"/>
          </a:xfrm>
        </p:grpSpPr>
        <p:sp>
          <p:nvSpPr>
            <p:cNvPr id="1223" name="矩形 1222">
              <a:extLst>
                <a:ext uri="{FF2B5EF4-FFF2-40B4-BE49-F238E27FC236}">
                  <a16:creationId xmlns:a16="http://schemas.microsoft.com/office/drawing/2014/main" id="{D64E7D00-00A9-3821-3168-FA56198FA58F}"/>
                </a:ext>
              </a:extLst>
            </p:cNvPr>
            <p:cNvSpPr/>
            <p:nvPr/>
          </p:nvSpPr>
          <p:spPr>
            <a:xfrm>
              <a:off x="674398" y="1685893"/>
              <a:ext cx="369332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4" name="文字方塊 1223">
                  <a:extLst>
                    <a:ext uri="{FF2B5EF4-FFF2-40B4-BE49-F238E27FC236}">
                      <a16:creationId xmlns:a16="http://schemas.microsoft.com/office/drawing/2014/main" id="{33702283-318D-6BED-4960-B8D7024850F4}"/>
                    </a:ext>
                  </a:extLst>
                </p:cNvPr>
                <p:cNvSpPr txBox="1"/>
                <p:nvPr/>
              </p:nvSpPr>
              <p:spPr>
                <a:xfrm>
                  <a:off x="749516" y="1660770"/>
                  <a:ext cx="241733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zh-TW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TW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altLang="zh-TW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5" name="文字方塊 44">
                  <a:extLst>
                    <a:ext uri="{FF2B5EF4-FFF2-40B4-BE49-F238E27FC236}">
                      <a16:creationId xmlns:a16="http://schemas.microsoft.com/office/drawing/2014/main" id="{2D04B8AB-96C5-491E-B1A4-AC962F051F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516" y="1660770"/>
                  <a:ext cx="241733" cy="369332"/>
                </a:xfrm>
                <a:prstGeom prst="rect">
                  <a:avLst/>
                </a:prstGeom>
                <a:blipFill>
                  <a:blip r:embed="rId16"/>
                  <a:stretch>
                    <a:fillRect l="-30000" r="-47500" b="-1311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25" name="群組 1224">
            <a:extLst>
              <a:ext uri="{FF2B5EF4-FFF2-40B4-BE49-F238E27FC236}">
                <a16:creationId xmlns:a16="http://schemas.microsoft.com/office/drawing/2014/main" id="{39674DD3-5CFB-437A-B12C-F7965DF9AEC8}"/>
              </a:ext>
            </a:extLst>
          </p:cNvPr>
          <p:cNvGrpSpPr/>
          <p:nvPr/>
        </p:nvGrpSpPr>
        <p:grpSpPr>
          <a:xfrm flipH="1">
            <a:off x="10374063" y="4783983"/>
            <a:ext cx="369332" cy="394455"/>
            <a:chOff x="674398" y="1660770"/>
            <a:chExt cx="369332" cy="394455"/>
          </a:xfrm>
        </p:grpSpPr>
        <p:sp>
          <p:nvSpPr>
            <p:cNvPr id="1226" name="矩形 1225">
              <a:extLst>
                <a:ext uri="{FF2B5EF4-FFF2-40B4-BE49-F238E27FC236}">
                  <a16:creationId xmlns:a16="http://schemas.microsoft.com/office/drawing/2014/main" id="{DEC74181-C1C9-8D52-8AF6-E96660C59E98}"/>
                </a:ext>
              </a:extLst>
            </p:cNvPr>
            <p:cNvSpPr/>
            <p:nvPr/>
          </p:nvSpPr>
          <p:spPr>
            <a:xfrm>
              <a:off x="674398" y="1685893"/>
              <a:ext cx="369332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7" name="文字方塊 1226">
                  <a:extLst>
                    <a:ext uri="{FF2B5EF4-FFF2-40B4-BE49-F238E27FC236}">
                      <a16:creationId xmlns:a16="http://schemas.microsoft.com/office/drawing/2014/main" id="{E703BCF8-6524-3D8B-F221-D1DB11151179}"/>
                    </a:ext>
                  </a:extLst>
                </p:cNvPr>
                <p:cNvSpPr txBox="1"/>
                <p:nvPr/>
              </p:nvSpPr>
              <p:spPr>
                <a:xfrm>
                  <a:off x="749516" y="1660770"/>
                  <a:ext cx="241733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zh-TW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TW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altLang="zh-TW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" name="文字方塊 6">
                  <a:extLst>
                    <a:ext uri="{FF2B5EF4-FFF2-40B4-BE49-F238E27FC236}">
                      <a16:creationId xmlns:a16="http://schemas.microsoft.com/office/drawing/2014/main" id="{430C6D6E-7D98-A914-3CC1-2B9FE765E2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516" y="1660770"/>
                  <a:ext cx="241733" cy="369332"/>
                </a:xfrm>
                <a:prstGeom prst="rect">
                  <a:avLst/>
                </a:prstGeom>
                <a:blipFill>
                  <a:blip r:embed="rId17"/>
                  <a:stretch>
                    <a:fillRect l="-30000" r="-50000" b="-1311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228" name="直線單箭頭接點 1227">
            <a:extLst>
              <a:ext uri="{FF2B5EF4-FFF2-40B4-BE49-F238E27FC236}">
                <a16:creationId xmlns:a16="http://schemas.microsoft.com/office/drawing/2014/main" id="{2E146A61-F459-B7D6-3AB3-2367C812C8CA}"/>
              </a:ext>
            </a:extLst>
          </p:cNvPr>
          <p:cNvCxnSpPr>
            <a:cxnSpLocks/>
          </p:cNvCxnSpPr>
          <p:nvPr/>
        </p:nvCxnSpPr>
        <p:spPr>
          <a:xfrm flipH="1" flipV="1">
            <a:off x="8303983" y="2573490"/>
            <a:ext cx="2036657" cy="24307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9" name="直線單箭頭接點 1228">
            <a:extLst>
              <a:ext uri="{FF2B5EF4-FFF2-40B4-BE49-F238E27FC236}">
                <a16:creationId xmlns:a16="http://schemas.microsoft.com/office/drawing/2014/main" id="{A478F4F1-10AE-8B69-12C5-848C63F0F5F0}"/>
              </a:ext>
            </a:extLst>
          </p:cNvPr>
          <p:cNvCxnSpPr>
            <a:cxnSpLocks/>
            <a:endCxn id="1178" idx="1"/>
          </p:cNvCxnSpPr>
          <p:nvPr/>
        </p:nvCxnSpPr>
        <p:spPr>
          <a:xfrm flipH="1" flipV="1">
            <a:off x="8218922" y="4036218"/>
            <a:ext cx="2079699" cy="993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0" name="直線單箭頭接點 1229">
            <a:extLst>
              <a:ext uri="{FF2B5EF4-FFF2-40B4-BE49-F238E27FC236}">
                <a16:creationId xmlns:a16="http://schemas.microsoft.com/office/drawing/2014/main" id="{C0AFD2A4-79E6-0E7F-1824-9D87F35439B4}"/>
              </a:ext>
            </a:extLst>
          </p:cNvPr>
          <p:cNvCxnSpPr>
            <a:cxnSpLocks/>
            <a:endCxn id="1186" idx="1"/>
          </p:cNvCxnSpPr>
          <p:nvPr/>
        </p:nvCxnSpPr>
        <p:spPr>
          <a:xfrm flipH="1">
            <a:off x="8203221" y="5084368"/>
            <a:ext cx="2095400" cy="5600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31" name="文字方塊 1230">
                <a:extLst>
                  <a:ext uri="{FF2B5EF4-FFF2-40B4-BE49-F238E27FC236}">
                    <a16:creationId xmlns:a16="http://schemas.microsoft.com/office/drawing/2014/main" id="{2ABCCDBC-186B-5B80-54C3-91C555F7C39C}"/>
                  </a:ext>
                </a:extLst>
              </p:cNvPr>
              <p:cNvSpPr txBox="1"/>
              <p:nvPr/>
            </p:nvSpPr>
            <p:spPr>
              <a:xfrm flipH="1">
                <a:off x="9880005" y="4103716"/>
                <a:ext cx="598177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𝑤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1,2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231" name="文字方塊 1230">
                <a:extLst>
                  <a:ext uri="{FF2B5EF4-FFF2-40B4-BE49-F238E27FC236}">
                    <a16:creationId xmlns:a16="http://schemas.microsoft.com/office/drawing/2014/main" id="{2ABCCDBC-186B-5B80-54C3-91C555F7C3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880005" y="4103716"/>
                <a:ext cx="598177" cy="385555"/>
              </a:xfrm>
              <a:prstGeom prst="rect">
                <a:avLst/>
              </a:prstGeom>
              <a:blipFill>
                <a:blip r:embed="rId18"/>
                <a:stretch>
                  <a:fillRect l="-7143" r="-4082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2" name="文字方塊 1231">
                <a:extLst>
                  <a:ext uri="{FF2B5EF4-FFF2-40B4-BE49-F238E27FC236}">
                    <a16:creationId xmlns:a16="http://schemas.microsoft.com/office/drawing/2014/main" id="{9A76A0AB-4FD3-3BE1-1009-41F49032AD97}"/>
                  </a:ext>
                </a:extLst>
              </p:cNvPr>
              <p:cNvSpPr txBox="1"/>
              <p:nvPr/>
            </p:nvSpPr>
            <p:spPr>
              <a:xfrm flipH="1">
                <a:off x="9351439" y="4720596"/>
                <a:ext cx="605294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𝑤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2,2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232" name="文字方塊 1231">
                <a:extLst>
                  <a:ext uri="{FF2B5EF4-FFF2-40B4-BE49-F238E27FC236}">
                    <a16:creationId xmlns:a16="http://schemas.microsoft.com/office/drawing/2014/main" id="{9A76A0AB-4FD3-3BE1-1009-41F49032A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351439" y="4720596"/>
                <a:ext cx="605294" cy="385555"/>
              </a:xfrm>
              <a:prstGeom prst="rect">
                <a:avLst/>
              </a:prstGeom>
              <a:blipFill>
                <a:blip r:embed="rId19"/>
                <a:stretch>
                  <a:fillRect l="-6061" r="-4040" b="-93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3" name="文字方塊 1232">
                <a:extLst>
                  <a:ext uri="{FF2B5EF4-FFF2-40B4-BE49-F238E27FC236}">
                    <a16:creationId xmlns:a16="http://schemas.microsoft.com/office/drawing/2014/main" id="{80CFF016-05AC-0D9A-5F6C-A376C1F78CE7}"/>
                  </a:ext>
                </a:extLst>
              </p:cNvPr>
              <p:cNvSpPr txBox="1"/>
              <p:nvPr/>
            </p:nvSpPr>
            <p:spPr>
              <a:xfrm flipH="1">
                <a:off x="9573799" y="5286368"/>
                <a:ext cx="605294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𝑤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3,2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233" name="文字方塊 1232">
                <a:extLst>
                  <a:ext uri="{FF2B5EF4-FFF2-40B4-BE49-F238E27FC236}">
                    <a16:creationId xmlns:a16="http://schemas.microsoft.com/office/drawing/2014/main" id="{80CFF016-05AC-0D9A-5F6C-A376C1F78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573799" y="5286368"/>
                <a:ext cx="605294" cy="385555"/>
              </a:xfrm>
              <a:prstGeom prst="rect">
                <a:avLst/>
              </a:prstGeom>
              <a:blipFill>
                <a:blip r:embed="rId20"/>
                <a:stretch>
                  <a:fillRect l="-7071" r="-4040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8" name="文字方塊 1247">
            <a:extLst>
              <a:ext uri="{FF2B5EF4-FFF2-40B4-BE49-F238E27FC236}">
                <a16:creationId xmlns:a16="http://schemas.microsoft.com/office/drawing/2014/main" id="{E213B0C9-07B7-B1A5-2884-E64D1DFEF6C7}"/>
              </a:ext>
            </a:extLst>
          </p:cNvPr>
          <p:cNvSpPr txBox="1"/>
          <p:nvPr/>
        </p:nvSpPr>
        <p:spPr>
          <a:xfrm>
            <a:off x="947457" y="1935308"/>
            <a:ext cx="2208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u="sng" dirty="0"/>
              <a:t>Regression</a:t>
            </a:r>
            <a:endParaRPr lang="zh-TW" altLang="en-US" sz="2800" b="1" u="sng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5CC55F4-B29A-58E4-0D5B-709E270FB08D}"/>
              </a:ext>
            </a:extLst>
          </p:cNvPr>
          <p:cNvSpPr/>
          <p:nvPr/>
        </p:nvSpPr>
        <p:spPr>
          <a:xfrm flipH="1">
            <a:off x="3179957" y="3836143"/>
            <a:ext cx="36933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BC3C8925-315B-9327-A994-E0C24BF04929}"/>
                  </a:ext>
                </a:extLst>
              </p:cNvPr>
              <p:cNvSpPr txBox="1"/>
              <p:nvPr/>
            </p:nvSpPr>
            <p:spPr>
              <a:xfrm flipH="1">
                <a:off x="3242957" y="3818713"/>
                <a:ext cx="2457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𝑦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BC3C8925-315B-9327-A994-E0C24BF049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242957" y="3818713"/>
                <a:ext cx="245708" cy="369332"/>
              </a:xfrm>
              <a:prstGeom prst="rect">
                <a:avLst/>
              </a:prstGeom>
              <a:blipFill>
                <a:blip r:embed="rId21"/>
                <a:stretch>
                  <a:fillRect l="-30000" r="-30000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22AADF11-1635-03D4-0757-3FAB25E72449}"/>
              </a:ext>
            </a:extLst>
          </p:cNvPr>
          <p:cNvCxnSpPr>
            <a:cxnSpLocks/>
          </p:cNvCxnSpPr>
          <p:nvPr/>
        </p:nvCxnSpPr>
        <p:spPr>
          <a:xfrm flipH="1">
            <a:off x="3628174" y="4043229"/>
            <a:ext cx="57643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>
            <a:extLst>
              <a:ext uri="{FF2B5EF4-FFF2-40B4-BE49-F238E27FC236}">
                <a16:creationId xmlns:a16="http://schemas.microsoft.com/office/drawing/2014/main" id="{D3D2928F-90DF-4DB8-DE46-7D28D176CA7B}"/>
              </a:ext>
            </a:extLst>
          </p:cNvPr>
          <p:cNvSpPr/>
          <p:nvPr/>
        </p:nvSpPr>
        <p:spPr>
          <a:xfrm flipH="1">
            <a:off x="4076740" y="3852176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+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E767D480-0701-CE5F-1AAB-8DF098E7D054}"/>
              </a:ext>
            </a:extLst>
          </p:cNvPr>
          <p:cNvCxnSpPr>
            <a:cxnSpLocks/>
            <a:endCxn id="21" idx="1"/>
          </p:cNvCxnSpPr>
          <p:nvPr/>
        </p:nvCxnSpPr>
        <p:spPr>
          <a:xfrm flipH="1">
            <a:off x="4446072" y="2475800"/>
            <a:ext cx="1038418" cy="15610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755B8EAB-024F-0B3A-AB12-8D8B4DD7D925}"/>
              </a:ext>
            </a:extLst>
          </p:cNvPr>
          <p:cNvCxnSpPr>
            <a:cxnSpLocks/>
          </p:cNvCxnSpPr>
          <p:nvPr/>
        </p:nvCxnSpPr>
        <p:spPr>
          <a:xfrm flipH="1" flipV="1">
            <a:off x="4446072" y="4068374"/>
            <a:ext cx="105726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ADFBF11A-3F8C-D151-4CE9-4C44B95E97EF}"/>
              </a:ext>
            </a:extLst>
          </p:cNvPr>
          <p:cNvCxnSpPr>
            <a:cxnSpLocks/>
            <a:endCxn id="21" idx="1"/>
          </p:cNvCxnSpPr>
          <p:nvPr/>
        </p:nvCxnSpPr>
        <p:spPr>
          <a:xfrm flipH="1" flipV="1">
            <a:off x="4446072" y="4036842"/>
            <a:ext cx="1092746" cy="162207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98534767-EE91-508F-70D4-4EE9323C46A7}"/>
                  </a:ext>
                </a:extLst>
              </p:cNvPr>
              <p:cNvSpPr txBox="1"/>
              <p:nvPr/>
            </p:nvSpPr>
            <p:spPr>
              <a:xfrm flipH="1">
                <a:off x="4705844" y="2700417"/>
                <a:ext cx="3379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𝑐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98534767-EE91-508F-70D4-4EE9323C4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705844" y="2700417"/>
                <a:ext cx="337978" cy="369332"/>
              </a:xfrm>
              <a:prstGeom prst="rect">
                <a:avLst/>
              </a:prstGeom>
              <a:blipFill>
                <a:blip r:embed="rId22"/>
                <a:stretch>
                  <a:fillRect l="-12727" r="-9091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9CCD04E8-78BC-F4EF-FB56-6BBA0BC0267A}"/>
                  </a:ext>
                </a:extLst>
              </p:cNvPr>
              <p:cNvSpPr txBox="1"/>
              <p:nvPr/>
            </p:nvSpPr>
            <p:spPr>
              <a:xfrm flipH="1">
                <a:off x="4923142" y="3652462"/>
                <a:ext cx="3450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𝑐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9CCD04E8-78BC-F4EF-FB56-6BBA0BC026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923142" y="3652462"/>
                <a:ext cx="345094" cy="369332"/>
              </a:xfrm>
              <a:prstGeom prst="rect">
                <a:avLst/>
              </a:prstGeom>
              <a:blipFill>
                <a:blip r:embed="rId23"/>
                <a:stretch>
                  <a:fillRect l="-12500" r="-8929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7E05E8D9-0F5A-85CC-6E02-8183523A43BE}"/>
                  </a:ext>
                </a:extLst>
              </p:cNvPr>
              <p:cNvSpPr txBox="1"/>
              <p:nvPr/>
            </p:nvSpPr>
            <p:spPr>
              <a:xfrm flipH="1">
                <a:off x="4792863" y="4976051"/>
                <a:ext cx="3450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𝑐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7E05E8D9-0F5A-85CC-6E02-8183523A43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792863" y="4976051"/>
                <a:ext cx="345094" cy="369332"/>
              </a:xfrm>
              <a:prstGeom prst="rect">
                <a:avLst/>
              </a:prstGeom>
              <a:blipFill>
                <a:blip r:embed="rId24"/>
                <a:stretch>
                  <a:fillRect l="-10526" r="-7018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群組 39">
            <a:extLst>
              <a:ext uri="{FF2B5EF4-FFF2-40B4-BE49-F238E27FC236}">
                <a16:creationId xmlns:a16="http://schemas.microsoft.com/office/drawing/2014/main" id="{A60C929C-CB23-5AD5-864E-F75636BF2292}"/>
              </a:ext>
            </a:extLst>
          </p:cNvPr>
          <p:cNvGrpSpPr/>
          <p:nvPr/>
        </p:nvGrpSpPr>
        <p:grpSpPr>
          <a:xfrm flipH="1">
            <a:off x="4092207" y="4271638"/>
            <a:ext cx="333714" cy="653404"/>
            <a:chOff x="5009975" y="3353595"/>
            <a:chExt cx="333714" cy="653404"/>
          </a:xfrm>
        </p:grpSpPr>
        <p:cxnSp>
          <p:nvCxnSpPr>
            <p:cNvPr id="41" name="直線單箭頭接點 40">
              <a:extLst>
                <a:ext uri="{FF2B5EF4-FFF2-40B4-BE49-F238E27FC236}">
                  <a16:creationId xmlns:a16="http://schemas.microsoft.com/office/drawing/2014/main" id="{68AC2CDA-C525-04B3-E8C8-14CAE6AD47B3}"/>
                </a:ext>
              </a:extLst>
            </p:cNvPr>
            <p:cNvCxnSpPr>
              <a:cxnSpLocks/>
              <a:stCxn id="42" idx="0"/>
            </p:cNvCxnSpPr>
            <p:nvPr/>
          </p:nvCxnSpPr>
          <p:spPr>
            <a:xfrm flipH="1" flipV="1">
              <a:off x="5172402" y="3353595"/>
              <a:ext cx="4430" cy="3196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DC66E246-E1B7-55B1-1080-12FE185E0003}"/>
                </a:ext>
              </a:extLst>
            </p:cNvPr>
            <p:cNvSpPr/>
            <p:nvPr/>
          </p:nvSpPr>
          <p:spPr>
            <a:xfrm>
              <a:off x="5009975" y="3673285"/>
              <a:ext cx="333714" cy="33371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130087FF-D0FE-4339-E9BA-FF5E39DA9E14}"/>
                  </a:ext>
                </a:extLst>
              </p:cNvPr>
              <p:cNvSpPr txBox="1"/>
              <p:nvPr/>
            </p:nvSpPr>
            <p:spPr>
              <a:xfrm flipH="1">
                <a:off x="4115772" y="4563105"/>
                <a:ext cx="3382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</m:e>
                        <m:sup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130087FF-D0FE-4339-E9BA-FF5E39DA9E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115772" y="4563105"/>
                <a:ext cx="338298" cy="369332"/>
              </a:xfrm>
              <a:prstGeom prst="rect">
                <a:avLst/>
              </a:prstGeom>
              <a:blipFill>
                <a:blip r:embed="rId25"/>
                <a:stretch>
                  <a:fillRect l="-21429" r="-1786" b="-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281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4" grpId="0" animBg="1"/>
      <p:bldP spid="1175" grpId="0" animBg="1"/>
      <p:bldP spid="1176" grpId="0" animBg="1"/>
      <p:bldP spid="1177" grpId="0" animBg="1"/>
      <p:bldP spid="1178" grpId="0" animBg="1"/>
      <p:bldP spid="1186" grpId="0" animBg="1"/>
      <p:bldP spid="1190" grpId="0"/>
      <p:bldP spid="1191" grpId="0"/>
      <p:bldP spid="1192" grpId="0"/>
      <p:bldP spid="1193" grpId="0"/>
      <p:bldP spid="1196" grpId="0"/>
      <p:bldP spid="1197" grpId="0"/>
      <p:bldP spid="1198" grpId="0"/>
      <p:bldP spid="1220" grpId="0"/>
      <p:bldP spid="1221" grpId="0"/>
      <p:bldP spid="1231" grpId="0"/>
      <p:bldP spid="1232" grpId="0"/>
      <p:bldP spid="1233" grpId="0"/>
      <p:bldP spid="1248" grpId="0"/>
      <p:bldP spid="17" grpId="0" animBg="1"/>
      <p:bldP spid="18" grpId="0"/>
      <p:bldP spid="21" grpId="0" animBg="1"/>
      <p:bldP spid="27" grpId="0"/>
      <p:bldP spid="28" grpId="0"/>
      <p:bldP spid="29" grpId="0"/>
      <p:bldP spid="4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EA98AF-D440-B03F-5E05-08F9973A1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EE271D-0F22-C0CC-BD25-AB348E3F9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Classification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: 圓角 3">
                <a:extLst>
                  <a:ext uri="{FF2B5EF4-FFF2-40B4-BE49-F238E27FC236}">
                    <a16:creationId xmlns:a16="http://schemas.microsoft.com/office/drawing/2014/main" id="{E4BE7D93-F397-7DE8-9BD8-822B69E516D3}"/>
                  </a:ext>
                </a:extLst>
              </p:cNvPr>
              <p:cNvSpPr/>
              <p:nvPr/>
            </p:nvSpPr>
            <p:spPr>
              <a:xfrm>
                <a:off x="8131949" y="514154"/>
                <a:ext cx="1329449" cy="1351435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kumimoji="0" lang="en-US" altLang="zh-TW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endParaRPr>
              </a:p>
            </p:txBody>
          </p:sp>
        </mc:Choice>
        <mc:Fallback xmlns="">
          <p:sp>
            <p:nvSpPr>
              <p:cNvPr id="4" name="矩形: 圓角 3">
                <a:extLst>
                  <a:ext uri="{FF2B5EF4-FFF2-40B4-BE49-F238E27FC236}">
                    <a16:creationId xmlns:a16="http://schemas.microsoft.com/office/drawing/2014/main" id="{E4BE7D93-F397-7DE8-9BD8-822B69E516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1949" y="514154"/>
                <a:ext cx="1329449" cy="1351435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id="{B2541675-B04F-B470-6225-DB6D04EAD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07128" y="540026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13C2D15F-2059-D456-0D9A-D8A510F958B2}"/>
              </a:ext>
            </a:extLst>
          </p:cNvPr>
          <p:cNvCxnSpPr>
            <a:cxnSpLocks/>
          </p:cNvCxnSpPr>
          <p:nvPr/>
        </p:nvCxnSpPr>
        <p:spPr>
          <a:xfrm flipH="1">
            <a:off x="9599420" y="1215743"/>
            <a:ext cx="56968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A672C2A1-B9E3-B751-85BE-0266ABA6C9DE}"/>
              </a:ext>
            </a:extLst>
          </p:cNvPr>
          <p:cNvCxnSpPr>
            <a:cxnSpLocks/>
          </p:cNvCxnSpPr>
          <p:nvPr/>
        </p:nvCxnSpPr>
        <p:spPr>
          <a:xfrm flipH="1">
            <a:off x="7370929" y="1220912"/>
            <a:ext cx="56968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>
            <a:extLst>
              <a:ext uri="{FF2B5EF4-FFF2-40B4-BE49-F238E27FC236}">
                <a16:creationId xmlns:a16="http://schemas.microsoft.com/office/drawing/2014/main" id="{C616717C-52C7-AB75-14E7-7E0E0B1EBB7B}"/>
              </a:ext>
            </a:extLst>
          </p:cNvPr>
          <p:cNvSpPr txBox="1"/>
          <p:nvPr/>
        </p:nvSpPr>
        <p:spPr>
          <a:xfrm>
            <a:off x="6591792" y="416884"/>
            <a:ext cx="8913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dog</a:t>
            </a:r>
          </a:p>
          <a:p>
            <a:r>
              <a:rPr lang="en-US" altLang="zh-TW" sz="2400" dirty="0"/>
              <a:t>bird</a:t>
            </a:r>
          </a:p>
          <a:p>
            <a:r>
              <a:rPr lang="en-US" altLang="zh-TW" sz="2400" dirty="0"/>
              <a:t>cat</a:t>
            </a:r>
          </a:p>
          <a:p>
            <a:r>
              <a:rPr lang="en-US" altLang="zh-TW" sz="2400" dirty="0"/>
              <a:t>…</a:t>
            </a:r>
            <a:endParaRPr lang="zh-TW" altLang="en-US" sz="2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D022A1F-764B-530F-0F1B-2EBF5D8EB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692" y="1237059"/>
            <a:ext cx="292100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90F76E2-8C87-E398-9281-1A2B3C013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160" y="861099"/>
            <a:ext cx="292100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5D3EE7C0-095D-565F-D4A4-8CFFAA347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692" y="508992"/>
            <a:ext cx="292100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4" name="矩形 1173">
            <a:extLst>
              <a:ext uri="{FF2B5EF4-FFF2-40B4-BE49-F238E27FC236}">
                <a16:creationId xmlns:a16="http://schemas.microsoft.com/office/drawing/2014/main" id="{0085AD63-16D4-E401-B6F3-D6268DFF4A7D}"/>
              </a:ext>
            </a:extLst>
          </p:cNvPr>
          <p:cNvSpPr/>
          <p:nvPr/>
        </p:nvSpPr>
        <p:spPr>
          <a:xfrm flipH="1">
            <a:off x="5545110" y="5485088"/>
            <a:ext cx="36933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75" name="矩形 1174">
            <a:extLst>
              <a:ext uri="{FF2B5EF4-FFF2-40B4-BE49-F238E27FC236}">
                <a16:creationId xmlns:a16="http://schemas.microsoft.com/office/drawing/2014/main" id="{248A1E03-6865-6E71-3AB8-CC99DD44351A}"/>
              </a:ext>
            </a:extLst>
          </p:cNvPr>
          <p:cNvSpPr/>
          <p:nvPr/>
        </p:nvSpPr>
        <p:spPr>
          <a:xfrm flipH="1">
            <a:off x="5537865" y="3891765"/>
            <a:ext cx="36933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76" name="矩形 1175">
            <a:extLst>
              <a:ext uri="{FF2B5EF4-FFF2-40B4-BE49-F238E27FC236}">
                <a16:creationId xmlns:a16="http://schemas.microsoft.com/office/drawing/2014/main" id="{06A94905-6C75-09B0-FC94-B1B775DCD023}"/>
              </a:ext>
            </a:extLst>
          </p:cNvPr>
          <p:cNvSpPr/>
          <p:nvPr/>
        </p:nvSpPr>
        <p:spPr>
          <a:xfrm flipH="1">
            <a:off x="5530509" y="2298442"/>
            <a:ext cx="36933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77" name="矩形 1176">
            <a:extLst>
              <a:ext uri="{FF2B5EF4-FFF2-40B4-BE49-F238E27FC236}">
                <a16:creationId xmlns:a16="http://schemas.microsoft.com/office/drawing/2014/main" id="{168E2AD1-C52E-02BF-8F0C-D4FECE16D447}"/>
              </a:ext>
            </a:extLst>
          </p:cNvPr>
          <p:cNvSpPr/>
          <p:nvPr/>
        </p:nvSpPr>
        <p:spPr>
          <a:xfrm flipH="1">
            <a:off x="7849590" y="2302796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+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78" name="矩形 1177">
            <a:extLst>
              <a:ext uri="{FF2B5EF4-FFF2-40B4-BE49-F238E27FC236}">
                <a16:creationId xmlns:a16="http://schemas.microsoft.com/office/drawing/2014/main" id="{1074BA2B-5EB1-F784-D421-5E091B15C6F3}"/>
              </a:ext>
            </a:extLst>
          </p:cNvPr>
          <p:cNvSpPr/>
          <p:nvPr/>
        </p:nvSpPr>
        <p:spPr>
          <a:xfrm flipH="1">
            <a:off x="7849590" y="3851552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+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179" name="直線單箭頭接點 1178">
            <a:extLst>
              <a:ext uri="{FF2B5EF4-FFF2-40B4-BE49-F238E27FC236}">
                <a16:creationId xmlns:a16="http://schemas.microsoft.com/office/drawing/2014/main" id="{26A6C2E6-A1F5-6187-BC02-16DA68602A36}"/>
              </a:ext>
            </a:extLst>
          </p:cNvPr>
          <p:cNvCxnSpPr>
            <a:cxnSpLocks/>
            <a:stCxn id="1224" idx="3"/>
            <a:endCxn id="1177" idx="1"/>
          </p:cNvCxnSpPr>
          <p:nvPr/>
        </p:nvCxnSpPr>
        <p:spPr>
          <a:xfrm flipH="1" flipV="1">
            <a:off x="8218922" y="2487462"/>
            <a:ext cx="2207622" cy="7091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80" name="群組 1179">
            <a:extLst>
              <a:ext uri="{FF2B5EF4-FFF2-40B4-BE49-F238E27FC236}">
                <a16:creationId xmlns:a16="http://schemas.microsoft.com/office/drawing/2014/main" id="{D2B6CE9D-96AB-CA62-9FC0-B46093B31761}"/>
              </a:ext>
            </a:extLst>
          </p:cNvPr>
          <p:cNvGrpSpPr/>
          <p:nvPr/>
        </p:nvGrpSpPr>
        <p:grpSpPr>
          <a:xfrm flipH="1">
            <a:off x="7867399" y="2692291"/>
            <a:ext cx="333714" cy="653404"/>
            <a:chOff x="5009975" y="3353595"/>
            <a:chExt cx="333714" cy="653404"/>
          </a:xfrm>
        </p:grpSpPr>
        <p:cxnSp>
          <p:nvCxnSpPr>
            <p:cNvPr id="1181" name="直線單箭頭接點 1180">
              <a:extLst>
                <a:ext uri="{FF2B5EF4-FFF2-40B4-BE49-F238E27FC236}">
                  <a16:creationId xmlns:a16="http://schemas.microsoft.com/office/drawing/2014/main" id="{56334DE2-E40F-1367-D949-CAEB3C1A0A37}"/>
                </a:ext>
              </a:extLst>
            </p:cNvPr>
            <p:cNvCxnSpPr>
              <a:cxnSpLocks/>
              <a:stCxn id="1182" idx="0"/>
            </p:cNvCxnSpPr>
            <p:nvPr/>
          </p:nvCxnSpPr>
          <p:spPr>
            <a:xfrm flipH="1" flipV="1">
              <a:off x="5172402" y="3353595"/>
              <a:ext cx="4430" cy="3196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2" name="矩形 1181">
              <a:extLst>
                <a:ext uri="{FF2B5EF4-FFF2-40B4-BE49-F238E27FC236}">
                  <a16:creationId xmlns:a16="http://schemas.microsoft.com/office/drawing/2014/main" id="{5B22411D-4861-8C7D-A8B7-91C283B8312E}"/>
                </a:ext>
              </a:extLst>
            </p:cNvPr>
            <p:cNvSpPr/>
            <p:nvPr/>
          </p:nvSpPr>
          <p:spPr>
            <a:xfrm>
              <a:off x="5009975" y="3673285"/>
              <a:ext cx="333714" cy="33371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1183" name="群組 1182">
            <a:extLst>
              <a:ext uri="{FF2B5EF4-FFF2-40B4-BE49-F238E27FC236}">
                <a16:creationId xmlns:a16="http://schemas.microsoft.com/office/drawing/2014/main" id="{D07263DD-8386-C791-51D8-12563D1F21E1}"/>
              </a:ext>
            </a:extLst>
          </p:cNvPr>
          <p:cNvGrpSpPr/>
          <p:nvPr/>
        </p:nvGrpSpPr>
        <p:grpSpPr>
          <a:xfrm flipH="1">
            <a:off x="7857210" y="4226318"/>
            <a:ext cx="333714" cy="653404"/>
            <a:chOff x="5009975" y="3353595"/>
            <a:chExt cx="333714" cy="653404"/>
          </a:xfrm>
        </p:grpSpPr>
        <p:cxnSp>
          <p:nvCxnSpPr>
            <p:cNvPr id="1184" name="直線單箭頭接點 1183">
              <a:extLst>
                <a:ext uri="{FF2B5EF4-FFF2-40B4-BE49-F238E27FC236}">
                  <a16:creationId xmlns:a16="http://schemas.microsoft.com/office/drawing/2014/main" id="{3C5CDC6B-98A0-232E-23B4-9FDF2DB216D5}"/>
                </a:ext>
              </a:extLst>
            </p:cNvPr>
            <p:cNvCxnSpPr>
              <a:cxnSpLocks/>
              <a:stCxn id="1185" idx="0"/>
            </p:cNvCxnSpPr>
            <p:nvPr/>
          </p:nvCxnSpPr>
          <p:spPr>
            <a:xfrm flipH="1" flipV="1">
              <a:off x="5172402" y="3353595"/>
              <a:ext cx="4430" cy="3196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5" name="矩形 1184">
              <a:extLst>
                <a:ext uri="{FF2B5EF4-FFF2-40B4-BE49-F238E27FC236}">
                  <a16:creationId xmlns:a16="http://schemas.microsoft.com/office/drawing/2014/main" id="{32C65E7C-D4CE-6D45-22C0-EF55BB3B45A1}"/>
                </a:ext>
              </a:extLst>
            </p:cNvPr>
            <p:cNvSpPr/>
            <p:nvPr/>
          </p:nvSpPr>
          <p:spPr>
            <a:xfrm>
              <a:off x="5009975" y="3673285"/>
              <a:ext cx="333714" cy="33371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1186" name="矩形 1185">
            <a:extLst>
              <a:ext uri="{FF2B5EF4-FFF2-40B4-BE49-F238E27FC236}">
                <a16:creationId xmlns:a16="http://schemas.microsoft.com/office/drawing/2014/main" id="{35556722-4092-59FD-5245-F17717EF61C3}"/>
              </a:ext>
            </a:extLst>
          </p:cNvPr>
          <p:cNvSpPr/>
          <p:nvPr/>
        </p:nvSpPr>
        <p:spPr>
          <a:xfrm flipH="1">
            <a:off x="7833889" y="5459732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+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1187" name="群組 1186">
            <a:extLst>
              <a:ext uri="{FF2B5EF4-FFF2-40B4-BE49-F238E27FC236}">
                <a16:creationId xmlns:a16="http://schemas.microsoft.com/office/drawing/2014/main" id="{1418C055-6A00-1C4F-7ECB-A58F1713449B}"/>
              </a:ext>
            </a:extLst>
          </p:cNvPr>
          <p:cNvGrpSpPr/>
          <p:nvPr/>
        </p:nvGrpSpPr>
        <p:grpSpPr>
          <a:xfrm flipH="1">
            <a:off x="7861179" y="5834498"/>
            <a:ext cx="333714" cy="653404"/>
            <a:chOff x="5009975" y="3353595"/>
            <a:chExt cx="333714" cy="653404"/>
          </a:xfrm>
        </p:grpSpPr>
        <p:cxnSp>
          <p:nvCxnSpPr>
            <p:cNvPr id="1188" name="直線單箭頭接點 1187">
              <a:extLst>
                <a:ext uri="{FF2B5EF4-FFF2-40B4-BE49-F238E27FC236}">
                  <a16:creationId xmlns:a16="http://schemas.microsoft.com/office/drawing/2014/main" id="{A5B6A391-21AB-51A9-7A82-E474FA045E14}"/>
                </a:ext>
              </a:extLst>
            </p:cNvPr>
            <p:cNvCxnSpPr>
              <a:cxnSpLocks/>
              <a:stCxn id="1189" idx="0"/>
            </p:cNvCxnSpPr>
            <p:nvPr/>
          </p:nvCxnSpPr>
          <p:spPr>
            <a:xfrm flipH="1" flipV="1">
              <a:off x="5172402" y="3353595"/>
              <a:ext cx="4430" cy="3196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9" name="矩形 1188">
              <a:extLst>
                <a:ext uri="{FF2B5EF4-FFF2-40B4-BE49-F238E27FC236}">
                  <a16:creationId xmlns:a16="http://schemas.microsoft.com/office/drawing/2014/main" id="{EAA14197-452F-E0A4-F531-6EEEDD1DAA68}"/>
                </a:ext>
              </a:extLst>
            </p:cNvPr>
            <p:cNvSpPr/>
            <p:nvPr/>
          </p:nvSpPr>
          <p:spPr>
            <a:xfrm>
              <a:off x="5009975" y="3673285"/>
              <a:ext cx="333714" cy="33371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0" name="文字方塊 1189">
                <a:extLst>
                  <a:ext uri="{FF2B5EF4-FFF2-40B4-BE49-F238E27FC236}">
                    <a16:creationId xmlns:a16="http://schemas.microsoft.com/office/drawing/2014/main" id="{67B54F69-9F5D-4D59-4BEE-800D02472C72}"/>
                  </a:ext>
                </a:extLst>
              </p:cNvPr>
              <p:cNvSpPr txBox="1"/>
              <p:nvPr/>
            </p:nvSpPr>
            <p:spPr>
              <a:xfrm flipH="1">
                <a:off x="8997403" y="2388788"/>
                <a:ext cx="598177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𝑤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190" name="文字方塊 1189">
                <a:extLst>
                  <a:ext uri="{FF2B5EF4-FFF2-40B4-BE49-F238E27FC236}">
                    <a16:creationId xmlns:a16="http://schemas.microsoft.com/office/drawing/2014/main" id="{67B54F69-9F5D-4D59-4BEE-800D02472C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997403" y="2388788"/>
                <a:ext cx="598177" cy="385555"/>
              </a:xfrm>
              <a:prstGeom prst="rect">
                <a:avLst/>
              </a:prstGeom>
              <a:blipFill>
                <a:blip r:embed="rId7"/>
                <a:stretch>
                  <a:fillRect l="-7143" r="-4082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1" name="文字方塊 1190">
                <a:extLst>
                  <a:ext uri="{FF2B5EF4-FFF2-40B4-BE49-F238E27FC236}">
                    <a16:creationId xmlns:a16="http://schemas.microsoft.com/office/drawing/2014/main" id="{285287F1-D92C-3B46-01D3-1D551C01D716}"/>
                  </a:ext>
                </a:extLst>
              </p:cNvPr>
              <p:cNvSpPr txBox="1"/>
              <p:nvPr/>
            </p:nvSpPr>
            <p:spPr>
              <a:xfrm flipH="1">
                <a:off x="9308202" y="3010884"/>
                <a:ext cx="605294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𝑤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2,1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191" name="文字方塊 1190">
                <a:extLst>
                  <a:ext uri="{FF2B5EF4-FFF2-40B4-BE49-F238E27FC236}">
                    <a16:creationId xmlns:a16="http://schemas.microsoft.com/office/drawing/2014/main" id="{285287F1-D92C-3B46-01D3-1D551C01D7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308202" y="3010884"/>
                <a:ext cx="605294" cy="385555"/>
              </a:xfrm>
              <a:prstGeom prst="rect">
                <a:avLst/>
              </a:prstGeom>
              <a:blipFill>
                <a:blip r:embed="rId8"/>
                <a:stretch>
                  <a:fillRect l="-7071" r="-4040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2" name="文字方塊 1191">
                <a:extLst>
                  <a:ext uri="{FF2B5EF4-FFF2-40B4-BE49-F238E27FC236}">
                    <a16:creationId xmlns:a16="http://schemas.microsoft.com/office/drawing/2014/main" id="{73006B87-EE43-2F4D-3549-E8D4FDABDB44}"/>
                  </a:ext>
                </a:extLst>
              </p:cNvPr>
              <p:cNvSpPr txBox="1"/>
              <p:nvPr/>
            </p:nvSpPr>
            <p:spPr>
              <a:xfrm flipH="1">
                <a:off x="9995974" y="3522058"/>
                <a:ext cx="605294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𝑤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192" name="文字方塊 1191">
                <a:extLst>
                  <a:ext uri="{FF2B5EF4-FFF2-40B4-BE49-F238E27FC236}">
                    <a16:creationId xmlns:a16="http://schemas.microsoft.com/office/drawing/2014/main" id="{73006B87-EE43-2F4D-3549-E8D4FDABDB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995974" y="3522058"/>
                <a:ext cx="605294" cy="385555"/>
              </a:xfrm>
              <a:prstGeom prst="rect">
                <a:avLst/>
              </a:prstGeom>
              <a:blipFill>
                <a:blip r:embed="rId9"/>
                <a:stretch>
                  <a:fillRect l="-7071" r="-4040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3" name="文字方塊 1192">
                <a:extLst>
                  <a:ext uri="{FF2B5EF4-FFF2-40B4-BE49-F238E27FC236}">
                    <a16:creationId xmlns:a16="http://schemas.microsoft.com/office/drawing/2014/main" id="{CCCA8280-AF11-150E-A5EE-3763F80E58DF}"/>
                  </a:ext>
                </a:extLst>
              </p:cNvPr>
              <p:cNvSpPr txBox="1"/>
              <p:nvPr/>
            </p:nvSpPr>
            <p:spPr>
              <a:xfrm flipH="1">
                <a:off x="7890964" y="2983758"/>
                <a:ext cx="3613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193" name="文字方塊 1192">
                <a:extLst>
                  <a:ext uri="{FF2B5EF4-FFF2-40B4-BE49-F238E27FC236}">
                    <a16:creationId xmlns:a16="http://schemas.microsoft.com/office/drawing/2014/main" id="{CCCA8280-AF11-150E-A5EE-3763F80E58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890964" y="2983758"/>
                <a:ext cx="361381" cy="369332"/>
              </a:xfrm>
              <a:prstGeom prst="rect">
                <a:avLst/>
              </a:prstGeom>
              <a:blipFill>
                <a:blip r:embed="rId10"/>
                <a:stretch>
                  <a:fillRect l="-20000" r="-5000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94" name="直線單箭頭接點 1193">
            <a:extLst>
              <a:ext uri="{FF2B5EF4-FFF2-40B4-BE49-F238E27FC236}">
                <a16:creationId xmlns:a16="http://schemas.microsoft.com/office/drawing/2014/main" id="{9BCF37E2-14BC-7348-BB37-4884355AA998}"/>
              </a:ext>
            </a:extLst>
          </p:cNvPr>
          <p:cNvCxnSpPr>
            <a:cxnSpLocks/>
            <a:stCxn id="1223" idx="3"/>
            <a:endCxn id="1178" idx="1"/>
          </p:cNvCxnSpPr>
          <p:nvPr/>
        </p:nvCxnSpPr>
        <p:spPr>
          <a:xfrm flipH="1">
            <a:off x="8218922" y="3221770"/>
            <a:ext cx="2155141" cy="8144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5" name="直線單箭頭接點 1194">
            <a:extLst>
              <a:ext uri="{FF2B5EF4-FFF2-40B4-BE49-F238E27FC236}">
                <a16:creationId xmlns:a16="http://schemas.microsoft.com/office/drawing/2014/main" id="{9ADA085A-5C59-3729-4E2C-B7464BD7FBF0}"/>
              </a:ext>
            </a:extLst>
          </p:cNvPr>
          <p:cNvCxnSpPr>
            <a:cxnSpLocks/>
            <a:stCxn id="1224" idx="3"/>
            <a:endCxn id="1186" idx="1"/>
          </p:cNvCxnSpPr>
          <p:nvPr/>
        </p:nvCxnSpPr>
        <p:spPr>
          <a:xfrm flipH="1">
            <a:off x="8203221" y="3196647"/>
            <a:ext cx="2223323" cy="244775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96" name="文字方塊 1195">
                <a:extLst>
                  <a:ext uri="{FF2B5EF4-FFF2-40B4-BE49-F238E27FC236}">
                    <a16:creationId xmlns:a16="http://schemas.microsoft.com/office/drawing/2014/main" id="{825155A9-F42B-A119-D1D2-E61E49D82653}"/>
                  </a:ext>
                </a:extLst>
              </p:cNvPr>
              <p:cNvSpPr txBox="1"/>
              <p:nvPr/>
            </p:nvSpPr>
            <p:spPr>
              <a:xfrm flipH="1">
                <a:off x="5558688" y="2248853"/>
                <a:ext cx="3759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196" name="文字方塊 1195">
                <a:extLst>
                  <a:ext uri="{FF2B5EF4-FFF2-40B4-BE49-F238E27FC236}">
                    <a16:creationId xmlns:a16="http://schemas.microsoft.com/office/drawing/2014/main" id="{825155A9-F42B-A119-D1D2-E61E49D826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558688" y="2248853"/>
                <a:ext cx="375936" cy="369332"/>
              </a:xfrm>
              <a:prstGeom prst="rect">
                <a:avLst/>
              </a:prstGeom>
              <a:blipFill>
                <a:blip r:embed="rId11"/>
                <a:stretch>
                  <a:fillRect l="-11290" r="-6452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7" name="文字方塊 1196">
                <a:extLst>
                  <a:ext uri="{FF2B5EF4-FFF2-40B4-BE49-F238E27FC236}">
                    <a16:creationId xmlns:a16="http://schemas.microsoft.com/office/drawing/2014/main" id="{46B31B42-58A5-97BE-8848-D95A16564B43}"/>
                  </a:ext>
                </a:extLst>
              </p:cNvPr>
              <p:cNvSpPr txBox="1"/>
              <p:nvPr/>
            </p:nvSpPr>
            <p:spPr>
              <a:xfrm flipH="1">
                <a:off x="5541078" y="3872049"/>
                <a:ext cx="3830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197" name="文字方塊 1196">
                <a:extLst>
                  <a:ext uri="{FF2B5EF4-FFF2-40B4-BE49-F238E27FC236}">
                    <a16:creationId xmlns:a16="http://schemas.microsoft.com/office/drawing/2014/main" id="{46B31B42-58A5-97BE-8848-D95A16564B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541078" y="3872049"/>
                <a:ext cx="383054" cy="369332"/>
              </a:xfrm>
              <a:prstGeom prst="rect">
                <a:avLst/>
              </a:prstGeom>
              <a:blipFill>
                <a:blip r:embed="rId12"/>
                <a:stretch>
                  <a:fillRect l="-11111" r="-6349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8" name="文字方塊 1197">
                <a:extLst>
                  <a:ext uri="{FF2B5EF4-FFF2-40B4-BE49-F238E27FC236}">
                    <a16:creationId xmlns:a16="http://schemas.microsoft.com/office/drawing/2014/main" id="{722D08A8-5D9B-000F-811D-95D2D7B43566}"/>
                  </a:ext>
                </a:extLst>
              </p:cNvPr>
              <p:cNvSpPr txBox="1"/>
              <p:nvPr/>
            </p:nvSpPr>
            <p:spPr>
              <a:xfrm flipH="1">
                <a:off x="5552242" y="5453502"/>
                <a:ext cx="3830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198" name="文字方塊 1197">
                <a:extLst>
                  <a:ext uri="{FF2B5EF4-FFF2-40B4-BE49-F238E27FC236}">
                    <a16:creationId xmlns:a16="http://schemas.microsoft.com/office/drawing/2014/main" id="{722D08A8-5D9B-000F-811D-95D2D7B435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552242" y="5453502"/>
                <a:ext cx="383054" cy="369332"/>
              </a:xfrm>
              <a:prstGeom prst="rect">
                <a:avLst/>
              </a:prstGeom>
              <a:blipFill>
                <a:blip r:embed="rId13"/>
                <a:stretch>
                  <a:fillRect l="-11111" r="-6349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99" name="直線單箭頭接點 1198">
            <a:extLst>
              <a:ext uri="{FF2B5EF4-FFF2-40B4-BE49-F238E27FC236}">
                <a16:creationId xmlns:a16="http://schemas.microsoft.com/office/drawing/2014/main" id="{5F9D61AF-59B2-551E-D00D-CF16C9AA5776}"/>
              </a:ext>
            </a:extLst>
          </p:cNvPr>
          <p:cNvCxnSpPr>
            <a:cxnSpLocks/>
          </p:cNvCxnSpPr>
          <p:nvPr/>
        </p:nvCxnSpPr>
        <p:spPr>
          <a:xfrm flipH="1">
            <a:off x="7271655" y="2487462"/>
            <a:ext cx="55612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00" name="群組 1199">
            <a:extLst>
              <a:ext uri="{FF2B5EF4-FFF2-40B4-BE49-F238E27FC236}">
                <a16:creationId xmlns:a16="http://schemas.microsoft.com/office/drawing/2014/main" id="{AF552257-1D17-83BF-72CF-6863E6F67C87}"/>
              </a:ext>
            </a:extLst>
          </p:cNvPr>
          <p:cNvGrpSpPr/>
          <p:nvPr/>
        </p:nvGrpSpPr>
        <p:grpSpPr>
          <a:xfrm>
            <a:off x="6598697" y="2149270"/>
            <a:ext cx="638175" cy="638175"/>
            <a:chOff x="5404285" y="2177687"/>
            <a:chExt cx="638175" cy="638175"/>
          </a:xfrm>
        </p:grpSpPr>
        <p:sp>
          <p:nvSpPr>
            <p:cNvPr id="1201" name="橢圓 1200">
              <a:extLst>
                <a:ext uri="{FF2B5EF4-FFF2-40B4-BE49-F238E27FC236}">
                  <a16:creationId xmlns:a16="http://schemas.microsoft.com/office/drawing/2014/main" id="{A79650A3-65F2-0755-EB78-ACDC4019C377}"/>
                </a:ext>
              </a:extLst>
            </p:cNvPr>
            <p:cNvSpPr/>
            <p:nvPr/>
          </p:nvSpPr>
          <p:spPr>
            <a:xfrm>
              <a:off x="5404285" y="2177687"/>
              <a:ext cx="638175" cy="63817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grpSp>
          <p:nvGrpSpPr>
            <p:cNvPr id="1202" name="群組 1201">
              <a:extLst>
                <a:ext uri="{FF2B5EF4-FFF2-40B4-BE49-F238E27FC236}">
                  <a16:creationId xmlns:a16="http://schemas.microsoft.com/office/drawing/2014/main" id="{67F37AF0-F7BE-43A7-B34E-55282EFE8080}"/>
                </a:ext>
              </a:extLst>
            </p:cNvPr>
            <p:cNvGrpSpPr/>
            <p:nvPr/>
          </p:nvGrpSpPr>
          <p:grpSpPr>
            <a:xfrm>
              <a:off x="5491029" y="2334932"/>
              <a:ext cx="445807" cy="217505"/>
              <a:chOff x="4823460" y="2796540"/>
              <a:chExt cx="445807" cy="217505"/>
            </a:xfrm>
          </p:grpSpPr>
          <p:cxnSp>
            <p:nvCxnSpPr>
              <p:cNvPr id="1203" name="直線接點 1202">
                <a:extLst>
                  <a:ext uri="{FF2B5EF4-FFF2-40B4-BE49-F238E27FC236}">
                    <a16:creationId xmlns:a16="http://schemas.microsoft.com/office/drawing/2014/main" id="{F9D36488-F3B5-7EE8-2FD9-74E1DD73B7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23460" y="3012967"/>
                <a:ext cx="28099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4" name="直線接點 1203">
                <a:extLst>
                  <a:ext uri="{FF2B5EF4-FFF2-40B4-BE49-F238E27FC236}">
                    <a16:creationId xmlns:a16="http://schemas.microsoft.com/office/drawing/2014/main" id="{B2E788CC-7219-952F-3A5F-83990BD9341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96709" y="2796540"/>
                <a:ext cx="172558" cy="21750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205" name="直線單箭頭接點 1204">
            <a:extLst>
              <a:ext uri="{FF2B5EF4-FFF2-40B4-BE49-F238E27FC236}">
                <a16:creationId xmlns:a16="http://schemas.microsoft.com/office/drawing/2014/main" id="{599F36EB-D471-D24A-40CB-087110C3CEE6}"/>
              </a:ext>
            </a:extLst>
          </p:cNvPr>
          <p:cNvCxnSpPr>
            <a:cxnSpLocks/>
          </p:cNvCxnSpPr>
          <p:nvPr/>
        </p:nvCxnSpPr>
        <p:spPr>
          <a:xfrm flipH="1">
            <a:off x="5981226" y="2483108"/>
            <a:ext cx="55612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6" name="直線單箭頭接點 1205">
            <a:extLst>
              <a:ext uri="{FF2B5EF4-FFF2-40B4-BE49-F238E27FC236}">
                <a16:creationId xmlns:a16="http://schemas.microsoft.com/office/drawing/2014/main" id="{C15177EF-826A-549E-F58A-2EE1A36A7AB4}"/>
              </a:ext>
            </a:extLst>
          </p:cNvPr>
          <p:cNvCxnSpPr>
            <a:cxnSpLocks/>
          </p:cNvCxnSpPr>
          <p:nvPr/>
        </p:nvCxnSpPr>
        <p:spPr>
          <a:xfrm flipH="1">
            <a:off x="7234034" y="4060932"/>
            <a:ext cx="55612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07" name="群組 1206">
            <a:extLst>
              <a:ext uri="{FF2B5EF4-FFF2-40B4-BE49-F238E27FC236}">
                <a16:creationId xmlns:a16="http://schemas.microsoft.com/office/drawing/2014/main" id="{C767D469-8811-D173-4E10-5483AE7EB369}"/>
              </a:ext>
            </a:extLst>
          </p:cNvPr>
          <p:cNvGrpSpPr/>
          <p:nvPr/>
        </p:nvGrpSpPr>
        <p:grpSpPr>
          <a:xfrm>
            <a:off x="6561076" y="3722740"/>
            <a:ext cx="638175" cy="638175"/>
            <a:chOff x="5404285" y="2177687"/>
            <a:chExt cx="638175" cy="638175"/>
          </a:xfrm>
        </p:grpSpPr>
        <p:sp>
          <p:nvSpPr>
            <p:cNvPr id="1208" name="橢圓 1207">
              <a:extLst>
                <a:ext uri="{FF2B5EF4-FFF2-40B4-BE49-F238E27FC236}">
                  <a16:creationId xmlns:a16="http://schemas.microsoft.com/office/drawing/2014/main" id="{7F8ECEBA-0CDE-009E-F1CE-C658A5210EAB}"/>
                </a:ext>
              </a:extLst>
            </p:cNvPr>
            <p:cNvSpPr/>
            <p:nvPr/>
          </p:nvSpPr>
          <p:spPr>
            <a:xfrm>
              <a:off x="5404285" y="2177687"/>
              <a:ext cx="638175" cy="63817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grpSp>
          <p:nvGrpSpPr>
            <p:cNvPr id="1209" name="群組 1208">
              <a:extLst>
                <a:ext uri="{FF2B5EF4-FFF2-40B4-BE49-F238E27FC236}">
                  <a16:creationId xmlns:a16="http://schemas.microsoft.com/office/drawing/2014/main" id="{3E709B32-7A8A-9C3E-89AC-EB15E4439162}"/>
                </a:ext>
              </a:extLst>
            </p:cNvPr>
            <p:cNvGrpSpPr/>
            <p:nvPr/>
          </p:nvGrpSpPr>
          <p:grpSpPr>
            <a:xfrm>
              <a:off x="5491029" y="2334932"/>
              <a:ext cx="445807" cy="217505"/>
              <a:chOff x="4823460" y="2796540"/>
              <a:chExt cx="445807" cy="217505"/>
            </a:xfrm>
          </p:grpSpPr>
          <p:cxnSp>
            <p:nvCxnSpPr>
              <p:cNvPr id="1210" name="直線接點 1209">
                <a:extLst>
                  <a:ext uri="{FF2B5EF4-FFF2-40B4-BE49-F238E27FC236}">
                    <a16:creationId xmlns:a16="http://schemas.microsoft.com/office/drawing/2014/main" id="{3A68867B-95F9-52D9-C2F3-4FCA963A5D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23460" y="3012967"/>
                <a:ext cx="28099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1" name="直線接點 1210">
                <a:extLst>
                  <a:ext uri="{FF2B5EF4-FFF2-40B4-BE49-F238E27FC236}">
                    <a16:creationId xmlns:a16="http://schemas.microsoft.com/office/drawing/2014/main" id="{B3F5FB53-9F80-4C77-39AF-A1B7F2CC901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96709" y="2796540"/>
                <a:ext cx="172558" cy="21750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212" name="直線單箭頭接點 1211">
            <a:extLst>
              <a:ext uri="{FF2B5EF4-FFF2-40B4-BE49-F238E27FC236}">
                <a16:creationId xmlns:a16="http://schemas.microsoft.com/office/drawing/2014/main" id="{91036C92-B713-3E3D-5370-5C9A7010B3A1}"/>
              </a:ext>
            </a:extLst>
          </p:cNvPr>
          <p:cNvCxnSpPr>
            <a:cxnSpLocks/>
          </p:cNvCxnSpPr>
          <p:nvPr/>
        </p:nvCxnSpPr>
        <p:spPr>
          <a:xfrm flipH="1">
            <a:off x="5943605" y="4056578"/>
            <a:ext cx="55612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3" name="直線單箭頭接點 1212">
            <a:extLst>
              <a:ext uri="{FF2B5EF4-FFF2-40B4-BE49-F238E27FC236}">
                <a16:creationId xmlns:a16="http://schemas.microsoft.com/office/drawing/2014/main" id="{545DB6A3-CA34-0A6D-31E7-CCDD555E3A67}"/>
              </a:ext>
            </a:extLst>
          </p:cNvPr>
          <p:cNvCxnSpPr>
            <a:cxnSpLocks/>
          </p:cNvCxnSpPr>
          <p:nvPr/>
        </p:nvCxnSpPr>
        <p:spPr>
          <a:xfrm flipH="1">
            <a:off x="7253492" y="5712561"/>
            <a:ext cx="55612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14" name="群組 1213">
            <a:extLst>
              <a:ext uri="{FF2B5EF4-FFF2-40B4-BE49-F238E27FC236}">
                <a16:creationId xmlns:a16="http://schemas.microsoft.com/office/drawing/2014/main" id="{30485171-BC76-11ED-05D8-2FEE5FD65448}"/>
              </a:ext>
            </a:extLst>
          </p:cNvPr>
          <p:cNvGrpSpPr/>
          <p:nvPr/>
        </p:nvGrpSpPr>
        <p:grpSpPr>
          <a:xfrm>
            <a:off x="6580534" y="5374369"/>
            <a:ext cx="638175" cy="638175"/>
            <a:chOff x="5404285" y="2177687"/>
            <a:chExt cx="638175" cy="638175"/>
          </a:xfrm>
        </p:grpSpPr>
        <p:sp>
          <p:nvSpPr>
            <p:cNvPr id="1215" name="橢圓 1214">
              <a:extLst>
                <a:ext uri="{FF2B5EF4-FFF2-40B4-BE49-F238E27FC236}">
                  <a16:creationId xmlns:a16="http://schemas.microsoft.com/office/drawing/2014/main" id="{495725F6-4C29-E4F4-419F-39BDC3C11746}"/>
                </a:ext>
              </a:extLst>
            </p:cNvPr>
            <p:cNvSpPr/>
            <p:nvPr/>
          </p:nvSpPr>
          <p:spPr>
            <a:xfrm>
              <a:off x="5404285" y="2177687"/>
              <a:ext cx="638175" cy="63817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grpSp>
          <p:nvGrpSpPr>
            <p:cNvPr id="1216" name="群組 1215">
              <a:extLst>
                <a:ext uri="{FF2B5EF4-FFF2-40B4-BE49-F238E27FC236}">
                  <a16:creationId xmlns:a16="http://schemas.microsoft.com/office/drawing/2014/main" id="{ED8181F4-C581-451D-0ED4-745F1993D8F6}"/>
                </a:ext>
              </a:extLst>
            </p:cNvPr>
            <p:cNvGrpSpPr/>
            <p:nvPr/>
          </p:nvGrpSpPr>
          <p:grpSpPr>
            <a:xfrm>
              <a:off x="5491029" y="2334932"/>
              <a:ext cx="445807" cy="217505"/>
              <a:chOff x="4823460" y="2796540"/>
              <a:chExt cx="445807" cy="217505"/>
            </a:xfrm>
          </p:grpSpPr>
          <p:cxnSp>
            <p:nvCxnSpPr>
              <p:cNvPr id="1217" name="直線接點 1216">
                <a:extLst>
                  <a:ext uri="{FF2B5EF4-FFF2-40B4-BE49-F238E27FC236}">
                    <a16:creationId xmlns:a16="http://schemas.microsoft.com/office/drawing/2014/main" id="{91A7A8DB-C92D-CA48-C34C-6BC351CC7B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23460" y="3012967"/>
                <a:ext cx="28099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8" name="直線接點 1217">
                <a:extLst>
                  <a:ext uri="{FF2B5EF4-FFF2-40B4-BE49-F238E27FC236}">
                    <a16:creationId xmlns:a16="http://schemas.microsoft.com/office/drawing/2014/main" id="{6654412A-8EF8-12B1-AF5E-3A7F700C193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96709" y="2796540"/>
                <a:ext cx="172558" cy="21750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219" name="直線單箭頭接點 1218">
            <a:extLst>
              <a:ext uri="{FF2B5EF4-FFF2-40B4-BE49-F238E27FC236}">
                <a16:creationId xmlns:a16="http://schemas.microsoft.com/office/drawing/2014/main" id="{9A5537A4-14F8-194D-0036-7933CF350585}"/>
              </a:ext>
            </a:extLst>
          </p:cNvPr>
          <p:cNvCxnSpPr>
            <a:cxnSpLocks/>
          </p:cNvCxnSpPr>
          <p:nvPr/>
        </p:nvCxnSpPr>
        <p:spPr>
          <a:xfrm flipH="1">
            <a:off x="5963063" y="5708207"/>
            <a:ext cx="55612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20" name="文字方塊 1219">
                <a:extLst>
                  <a:ext uri="{FF2B5EF4-FFF2-40B4-BE49-F238E27FC236}">
                    <a16:creationId xmlns:a16="http://schemas.microsoft.com/office/drawing/2014/main" id="{5B089F34-456F-F992-7F12-17C0CE4B557F}"/>
                  </a:ext>
                </a:extLst>
              </p:cNvPr>
              <p:cNvSpPr txBox="1"/>
              <p:nvPr/>
            </p:nvSpPr>
            <p:spPr>
              <a:xfrm flipH="1">
                <a:off x="7854699" y="4531971"/>
                <a:ext cx="3684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220" name="文字方塊 1219">
                <a:extLst>
                  <a:ext uri="{FF2B5EF4-FFF2-40B4-BE49-F238E27FC236}">
                    <a16:creationId xmlns:a16="http://schemas.microsoft.com/office/drawing/2014/main" id="{5B089F34-456F-F992-7F12-17C0CE4B55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854699" y="4531971"/>
                <a:ext cx="368498" cy="369332"/>
              </a:xfrm>
              <a:prstGeom prst="rect">
                <a:avLst/>
              </a:prstGeom>
              <a:blipFill>
                <a:blip r:embed="rId14"/>
                <a:stretch>
                  <a:fillRect l="-20000" r="-5000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1" name="文字方塊 1220">
                <a:extLst>
                  <a:ext uri="{FF2B5EF4-FFF2-40B4-BE49-F238E27FC236}">
                    <a16:creationId xmlns:a16="http://schemas.microsoft.com/office/drawing/2014/main" id="{28F51C5A-0056-89DF-F784-C1779C9E6D87}"/>
                  </a:ext>
                </a:extLst>
              </p:cNvPr>
              <p:cNvSpPr txBox="1"/>
              <p:nvPr/>
            </p:nvSpPr>
            <p:spPr>
              <a:xfrm flipH="1">
                <a:off x="7864879" y="6122637"/>
                <a:ext cx="36849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221" name="文字方塊 1220">
                <a:extLst>
                  <a:ext uri="{FF2B5EF4-FFF2-40B4-BE49-F238E27FC236}">
                    <a16:creationId xmlns:a16="http://schemas.microsoft.com/office/drawing/2014/main" id="{28F51C5A-0056-89DF-F784-C1779C9E6D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864879" y="6122637"/>
                <a:ext cx="368499" cy="369332"/>
              </a:xfrm>
              <a:prstGeom prst="rect">
                <a:avLst/>
              </a:prstGeom>
              <a:blipFill>
                <a:blip r:embed="rId15"/>
                <a:stretch>
                  <a:fillRect l="-19672" r="-4918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22" name="群組 1221">
            <a:extLst>
              <a:ext uri="{FF2B5EF4-FFF2-40B4-BE49-F238E27FC236}">
                <a16:creationId xmlns:a16="http://schemas.microsoft.com/office/drawing/2014/main" id="{1D1BAD96-0A10-D651-66BD-072E55B1EA93}"/>
              </a:ext>
            </a:extLst>
          </p:cNvPr>
          <p:cNvGrpSpPr/>
          <p:nvPr/>
        </p:nvGrpSpPr>
        <p:grpSpPr>
          <a:xfrm flipH="1">
            <a:off x="10374063" y="3011981"/>
            <a:ext cx="369332" cy="394455"/>
            <a:chOff x="674398" y="1660770"/>
            <a:chExt cx="369332" cy="394455"/>
          </a:xfrm>
        </p:grpSpPr>
        <p:sp>
          <p:nvSpPr>
            <p:cNvPr id="1223" name="矩形 1222">
              <a:extLst>
                <a:ext uri="{FF2B5EF4-FFF2-40B4-BE49-F238E27FC236}">
                  <a16:creationId xmlns:a16="http://schemas.microsoft.com/office/drawing/2014/main" id="{BF697DE4-EF50-83D3-0A18-6B3DF68E8934}"/>
                </a:ext>
              </a:extLst>
            </p:cNvPr>
            <p:cNvSpPr/>
            <p:nvPr/>
          </p:nvSpPr>
          <p:spPr>
            <a:xfrm>
              <a:off x="674398" y="1685893"/>
              <a:ext cx="369332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4" name="文字方塊 1223">
                  <a:extLst>
                    <a:ext uri="{FF2B5EF4-FFF2-40B4-BE49-F238E27FC236}">
                      <a16:creationId xmlns:a16="http://schemas.microsoft.com/office/drawing/2014/main" id="{FEBD244D-AD80-FF26-7004-5B19E9CCEBCC}"/>
                    </a:ext>
                  </a:extLst>
                </p:cNvPr>
                <p:cNvSpPr txBox="1"/>
                <p:nvPr/>
              </p:nvSpPr>
              <p:spPr>
                <a:xfrm>
                  <a:off x="749516" y="1660770"/>
                  <a:ext cx="241733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zh-TW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TW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altLang="zh-TW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5" name="文字方塊 44">
                  <a:extLst>
                    <a:ext uri="{FF2B5EF4-FFF2-40B4-BE49-F238E27FC236}">
                      <a16:creationId xmlns:a16="http://schemas.microsoft.com/office/drawing/2014/main" id="{2D04B8AB-96C5-491E-B1A4-AC962F051F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516" y="1660770"/>
                  <a:ext cx="241733" cy="369332"/>
                </a:xfrm>
                <a:prstGeom prst="rect">
                  <a:avLst/>
                </a:prstGeom>
                <a:blipFill>
                  <a:blip r:embed="rId16"/>
                  <a:stretch>
                    <a:fillRect l="-30000" r="-47500" b="-1311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25" name="群組 1224">
            <a:extLst>
              <a:ext uri="{FF2B5EF4-FFF2-40B4-BE49-F238E27FC236}">
                <a16:creationId xmlns:a16="http://schemas.microsoft.com/office/drawing/2014/main" id="{0BB7DC22-350E-19CC-CF99-959E81FEFD9C}"/>
              </a:ext>
            </a:extLst>
          </p:cNvPr>
          <p:cNvGrpSpPr/>
          <p:nvPr/>
        </p:nvGrpSpPr>
        <p:grpSpPr>
          <a:xfrm flipH="1">
            <a:off x="10374063" y="4783983"/>
            <a:ext cx="369332" cy="394455"/>
            <a:chOff x="674398" y="1660770"/>
            <a:chExt cx="369332" cy="394455"/>
          </a:xfrm>
        </p:grpSpPr>
        <p:sp>
          <p:nvSpPr>
            <p:cNvPr id="1226" name="矩形 1225">
              <a:extLst>
                <a:ext uri="{FF2B5EF4-FFF2-40B4-BE49-F238E27FC236}">
                  <a16:creationId xmlns:a16="http://schemas.microsoft.com/office/drawing/2014/main" id="{B6D39CF8-6422-00A3-AA11-8F03FF496D02}"/>
                </a:ext>
              </a:extLst>
            </p:cNvPr>
            <p:cNvSpPr/>
            <p:nvPr/>
          </p:nvSpPr>
          <p:spPr>
            <a:xfrm>
              <a:off x="674398" y="1685893"/>
              <a:ext cx="369332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7" name="文字方塊 1226">
                  <a:extLst>
                    <a:ext uri="{FF2B5EF4-FFF2-40B4-BE49-F238E27FC236}">
                      <a16:creationId xmlns:a16="http://schemas.microsoft.com/office/drawing/2014/main" id="{DD334654-B1DD-23D1-329A-D7DC2F0F70F0}"/>
                    </a:ext>
                  </a:extLst>
                </p:cNvPr>
                <p:cNvSpPr txBox="1"/>
                <p:nvPr/>
              </p:nvSpPr>
              <p:spPr>
                <a:xfrm>
                  <a:off x="749516" y="1660770"/>
                  <a:ext cx="241733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zh-TW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TW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altLang="zh-TW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" name="文字方塊 6">
                  <a:extLst>
                    <a:ext uri="{FF2B5EF4-FFF2-40B4-BE49-F238E27FC236}">
                      <a16:creationId xmlns:a16="http://schemas.microsoft.com/office/drawing/2014/main" id="{430C6D6E-7D98-A914-3CC1-2B9FE765E2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516" y="1660770"/>
                  <a:ext cx="241733" cy="369332"/>
                </a:xfrm>
                <a:prstGeom prst="rect">
                  <a:avLst/>
                </a:prstGeom>
                <a:blipFill>
                  <a:blip r:embed="rId17"/>
                  <a:stretch>
                    <a:fillRect l="-30000" r="-50000" b="-1311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228" name="直線單箭頭接點 1227">
            <a:extLst>
              <a:ext uri="{FF2B5EF4-FFF2-40B4-BE49-F238E27FC236}">
                <a16:creationId xmlns:a16="http://schemas.microsoft.com/office/drawing/2014/main" id="{6E491816-1628-6A99-6A56-F2E49CF12EFA}"/>
              </a:ext>
            </a:extLst>
          </p:cNvPr>
          <p:cNvCxnSpPr>
            <a:cxnSpLocks/>
          </p:cNvCxnSpPr>
          <p:nvPr/>
        </p:nvCxnSpPr>
        <p:spPr>
          <a:xfrm flipH="1" flipV="1">
            <a:off x="8303983" y="2573490"/>
            <a:ext cx="2036657" cy="24307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9" name="直線單箭頭接點 1228">
            <a:extLst>
              <a:ext uri="{FF2B5EF4-FFF2-40B4-BE49-F238E27FC236}">
                <a16:creationId xmlns:a16="http://schemas.microsoft.com/office/drawing/2014/main" id="{77EEAC4E-F501-E459-DF58-49C0127D0B4E}"/>
              </a:ext>
            </a:extLst>
          </p:cNvPr>
          <p:cNvCxnSpPr>
            <a:cxnSpLocks/>
            <a:endCxn id="1178" idx="1"/>
          </p:cNvCxnSpPr>
          <p:nvPr/>
        </p:nvCxnSpPr>
        <p:spPr>
          <a:xfrm flipH="1" flipV="1">
            <a:off x="8218922" y="4036218"/>
            <a:ext cx="2079699" cy="993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0" name="直線單箭頭接點 1229">
            <a:extLst>
              <a:ext uri="{FF2B5EF4-FFF2-40B4-BE49-F238E27FC236}">
                <a16:creationId xmlns:a16="http://schemas.microsoft.com/office/drawing/2014/main" id="{66AAF779-CD4C-2EAA-8D08-C34CBAA9BD37}"/>
              </a:ext>
            </a:extLst>
          </p:cNvPr>
          <p:cNvCxnSpPr>
            <a:cxnSpLocks/>
            <a:endCxn id="1186" idx="1"/>
          </p:cNvCxnSpPr>
          <p:nvPr/>
        </p:nvCxnSpPr>
        <p:spPr>
          <a:xfrm flipH="1">
            <a:off x="8203221" y="5084368"/>
            <a:ext cx="2095400" cy="5600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31" name="文字方塊 1230">
                <a:extLst>
                  <a:ext uri="{FF2B5EF4-FFF2-40B4-BE49-F238E27FC236}">
                    <a16:creationId xmlns:a16="http://schemas.microsoft.com/office/drawing/2014/main" id="{5F618863-1BF9-64F7-1B6B-BF3ADD43AFE9}"/>
                  </a:ext>
                </a:extLst>
              </p:cNvPr>
              <p:cNvSpPr txBox="1"/>
              <p:nvPr/>
            </p:nvSpPr>
            <p:spPr>
              <a:xfrm flipH="1">
                <a:off x="9880005" y="4103716"/>
                <a:ext cx="598177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𝑤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1,2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231" name="文字方塊 1230">
                <a:extLst>
                  <a:ext uri="{FF2B5EF4-FFF2-40B4-BE49-F238E27FC236}">
                    <a16:creationId xmlns:a16="http://schemas.microsoft.com/office/drawing/2014/main" id="{5F618863-1BF9-64F7-1B6B-BF3ADD43AF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880005" y="4103716"/>
                <a:ext cx="598177" cy="385555"/>
              </a:xfrm>
              <a:prstGeom prst="rect">
                <a:avLst/>
              </a:prstGeom>
              <a:blipFill>
                <a:blip r:embed="rId18"/>
                <a:stretch>
                  <a:fillRect l="-7143" r="-4082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2" name="文字方塊 1231">
                <a:extLst>
                  <a:ext uri="{FF2B5EF4-FFF2-40B4-BE49-F238E27FC236}">
                    <a16:creationId xmlns:a16="http://schemas.microsoft.com/office/drawing/2014/main" id="{B83AE21C-6687-E4F2-DC3F-7E52A8EB765C}"/>
                  </a:ext>
                </a:extLst>
              </p:cNvPr>
              <p:cNvSpPr txBox="1"/>
              <p:nvPr/>
            </p:nvSpPr>
            <p:spPr>
              <a:xfrm flipH="1">
                <a:off x="9351439" y="4720596"/>
                <a:ext cx="605294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𝑤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2,2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232" name="文字方塊 1231">
                <a:extLst>
                  <a:ext uri="{FF2B5EF4-FFF2-40B4-BE49-F238E27FC236}">
                    <a16:creationId xmlns:a16="http://schemas.microsoft.com/office/drawing/2014/main" id="{B83AE21C-6687-E4F2-DC3F-7E52A8EB76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351439" y="4720596"/>
                <a:ext cx="605294" cy="385555"/>
              </a:xfrm>
              <a:prstGeom prst="rect">
                <a:avLst/>
              </a:prstGeom>
              <a:blipFill>
                <a:blip r:embed="rId19"/>
                <a:stretch>
                  <a:fillRect l="-6061" r="-4040" b="-93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3" name="文字方塊 1232">
                <a:extLst>
                  <a:ext uri="{FF2B5EF4-FFF2-40B4-BE49-F238E27FC236}">
                    <a16:creationId xmlns:a16="http://schemas.microsoft.com/office/drawing/2014/main" id="{171C409D-9CDD-67E2-221C-818E339F8309}"/>
                  </a:ext>
                </a:extLst>
              </p:cNvPr>
              <p:cNvSpPr txBox="1"/>
              <p:nvPr/>
            </p:nvSpPr>
            <p:spPr>
              <a:xfrm flipH="1">
                <a:off x="9573799" y="5286368"/>
                <a:ext cx="605294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𝑤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3,2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233" name="文字方塊 1232">
                <a:extLst>
                  <a:ext uri="{FF2B5EF4-FFF2-40B4-BE49-F238E27FC236}">
                    <a16:creationId xmlns:a16="http://schemas.microsoft.com/office/drawing/2014/main" id="{171C409D-9CDD-67E2-221C-818E339F83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573799" y="5286368"/>
                <a:ext cx="605294" cy="385555"/>
              </a:xfrm>
              <a:prstGeom prst="rect">
                <a:avLst/>
              </a:prstGeom>
              <a:blipFill>
                <a:blip r:embed="rId20"/>
                <a:stretch>
                  <a:fillRect l="-7071" r="-4040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4" name="矩形 1233">
            <a:extLst>
              <a:ext uri="{FF2B5EF4-FFF2-40B4-BE49-F238E27FC236}">
                <a16:creationId xmlns:a16="http://schemas.microsoft.com/office/drawing/2014/main" id="{A958A3B3-2E8C-DA45-5C65-BC632246C453}"/>
              </a:ext>
            </a:extLst>
          </p:cNvPr>
          <p:cNvSpPr/>
          <p:nvPr/>
        </p:nvSpPr>
        <p:spPr>
          <a:xfrm flipH="1">
            <a:off x="2482890" y="3034555"/>
            <a:ext cx="36933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5" name="文字方塊 1234">
                <a:extLst>
                  <a:ext uri="{FF2B5EF4-FFF2-40B4-BE49-F238E27FC236}">
                    <a16:creationId xmlns:a16="http://schemas.microsoft.com/office/drawing/2014/main" id="{C2280FEF-8D29-0498-6120-BEEF4426125F}"/>
                  </a:ext>
                </a:extLst>
              </p:cNvPr>
              <p:cNvSpPr txBox="1"/>
              <p:nvPr/>
            </p:nvSpPr>
            <p:spPr>
              <a:xfrm flipH="1">
                <a:off x="2545890" y="3017125"/>
                <a:ext cx="3666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新細明體" panose="02020500000000000000" pitchFamily="18" charset="-12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m:t>𝑦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235" name="文字方塊 1234">
                <a:extLst>
                  <a:ext uri="{FF2B5EF4-FFF2-40B4-BE49-F238E27FC236}">
                    <a16:creationId xmlns:a16="http://schemas.microsoft.com/office/drawing/2014/main" id="{C2280FEF-8D29-0498-6120-BEEF442612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545890" y="3017125"/>
                <a:ext cx="366639" cy="369332"/>
              </a:xfrm>
              <a:prstGeom prst="rect">
                <a:avLst/>
              </a:prstGeom>
              <a:blipFill>
                <a:blip r:embed="rId21"/>
                <a:stretch>
                  <a:fillRect l="-20000" r="-6667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36" name="直線單箭頭接點 1235">
            <a:extLst>
              <a:ext uri="{FF2B5EF4-FFF2-40B4-BE49-F238E27FC236}">
                <a16:creationId xmlns:a16="http://schemas.microsoft.com/office/drawing/2014/main" id="{0548A098-241B-5D10-3CA0-6DE8EC75C138}"/>
              </a:ext>
            </a:extLst>
          </p:cNvPr>
          <p:cNvCxnSpPr>
            <a:cxnSpLocks/>
          </p:cNvCxnSpPr>
          <p:nvPr/>
        </p:nvCxnSpPr>
        <p:spPr>
          <a:xfrm flipH="1">
            <a:off x="2931107" y="3241641"/>
            <a:ext cx="57643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7" name="矩形 1236">
            <a:extLst>
              <a:ext uri="{FF2B5EF4-FFF2-40B4-BE49-F238E27FC236}">
                <a16:creationId xmlns:a16="http://schemas.microsoft.com/office/drawing/2014/main" id="{A9B71FCC-7DC5-2341-F7E8-E2E7EF4E5246}"/>
              </a:ext>
            </a:extLst>
          </p:cNvPr>
          <p:cNvSpPr/>
          <p:nvPr/>
        </p:nvSpPr>
        <p:spPr>
          <a:xfrm flipH="1">
            <a:off x="3379673" y="3050588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+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241" name="直線單箭頭接點 1240">
            <a:extLst>
              <a:ext uri="{FF2B5EF4-FFF2-40B4-BE49-F238E27FC236}">
                <a16:creationId xmlns:a16="http://schemas.microsoft.com/office/drawing/2014/main" id="{FB58C31F-BDE8-3A8F-71DA-DC2AAF7ABE72}"/>
              </a:ext>
            </a:extLst>
          </p:cNvPr>
          <p:cNvCxnSpPr>
            <a:cxnSpLocks/>
            <a:stCxn id="1196" idx="3"/>
            <a:endCxn id="1237" idx="1"/>
          </p:cNvCxnSpPr>
          <p:nvPr/>
        </p:nvCxnSpPr>
        <p:spPr>
          <a:xfrm flipH="1">
            <a:off x="3749005" y="2433519"/>
            <a:ext cx="1809683" cy="8017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2" name="直線單箭頭接點 1241">
            <a:extLst>
              <a:ext uri="{FF2B5EF4-FFF2-40B4-BE49-F238E27FC236}">
                <a16:creationId xmlns:a16="http://schemas.microsoft.com/office/drawing/2014/main" id="{B6C478EE-72CB-C5DA-7EB5-5B55C6802C56}"/>
              </a:ext>
            </a:extLst>
          </p:cNvPr>
          <p:cNvCxnSpPr>
            <a:cxnSpLocks/>
            <a:endCxn id="1237" idx="1"/>
          </p:cNvCxnSpPr>
          <p:nvPr/>
        </p:nvCxnSpPr>
        <p:spPr>
          <a:xfrm flipH="1" flipV="1">
            <a:off x="3749005" y="3235254"/>
            <a:ext cx="1768841" cy="8186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3" name="直線單箭頭接點 1242">
            <a:extLst>
              <a:ext uri="{FF2B5EF4-FFF2-40B4-BE49-F238E27FC236}">
                <a16:creationId xmlns:a16="http://schemas.microsoft.com/office/drawing/2014/main" id="{DBBD683A-F976-0103-6D88-51859BB6C380}"/>
              </a:ext>
            </a:extLst>
          </p:cNvPr>
          <p:cNvCxnSpPr>
            <a:cxnSpLocks/>
            <a:stCxn id="1198" idx="3"/>
            <a:endCxn id="1237" idx="1"/>
          </p:cNvCxnSpPr>
          <p:nvPr/>
        </p:nvCxnSpPr>
        <p:spPr>
          <a:xfrm flipH="1" flipV="1">
            <a:off x="3749005" y="3235254"/>
            <a:ext cx="1803237" cy="24029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44" name="文字方塊 1243">
                <a:extLst>
                  <a:ext uri="{FF2B5EF4-FFF2-40B4-BE49-F238E27FC236}">
                    <a16:creationId xmlns:a16="http://schemas.microsoft.com/office/drawing/2014/main" id="{10B7B191-1B2D-8FA7-36DD-AD90A5572E51}"/>
                  </a:ext>
                </a:extLst>
              </p:cNvPr>
              <p:cNvSpPr txBox="1"/>
              <p:nvPr/>
            </p:nvSpPr>
            <p:spPr>
              <a:xfrm flipH="1">
                <a:off x="4716517" y="2265483"/>
                <a:ext cx="514308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𝑐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244" name="文字方塊 1243">
                <a:extLst>
                  <a:ext uri="{FF2B5EF4-FFF2-40B4-BE49-F238E27FC236}">
                    <a16:creationId xmlns:a16="http://schemas.microsoft.com/office/drawing/2014/main" id="{10B7B191-1B2D-8FA7-36DD-AD90A5572E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716517" y="2265483"/>
                <a:ext cx="514308" cy="385555"/>
              </a:xfrm>
              <a:prstGeom prst="rect">
                <a:avLst/>
              </a:prstGeom>
              <a:blipFill>
                <a:blip r:embed="rId22"/>
                <a:stretch>
                  <a:fillRect l="-8333" r="-5952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5" name="文字方塊 1244">
                <a:extLst>
                  <a:ext uri="{FF2B5EF4-FFF2-40B4-BE49-F238E27FC236}">
                    <a16:creationId xmlns:a16="http://schemas.microsoft.com/office/drawing/2014/main" id="{D4C1066F-9023-900F-9E87-EA1FA8DB8625}"/>
                  </a:ext>
                </a:extLst>
              </p:cNvPr>
              <p:cNvSpPr txBox="1"/>
              <p:nvPr/>
            </p:nvSpPr>
            <p:spPr>
              <a:xfrm flipH="1">
                <a:off x="5142715" y="2910007"/>
                <a:ext cx="521425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𝑐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245" name="文字方塊 1244">
                <a:extLst>
                  <a:ext uri="{FF2B5EF4-FFF2-40B4-BE49-F238E27FC236}">
                    <a16:creationId xmlns:a16="http://schemas.microsoft.com/office/drawing/2014/main" id="{D4C1066F-9023-900F-9E87-EA1FA8DB86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142715" y="2910007"/>
                <a:ext cx="521425" cy="385555"/>
              </a:xfrm>
              <a:prstGeom prst="rect">
                <a:avLst/>
              </a:prstGeom>
              <a:blipFill>
                <a:blip r:embed="rId23"/>
                <a:stretch>
                  <a:fillRect l="-8235" r="-5882" b="-93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49" name="群組 1248">
            <a:extLst>
              <a:ext uri="{FF2B5EF4-FFF2-40B4-BE49-F238E27FC236}">
                <a16:creationId xmlns:a16="http://schemas.microsoft.com/office/drawing/2014/main" id="{F3D0E1AE-AA6C-4C41-26E8-C593B731802C}"/>
              </a:ext>
            </a:extLst>
          </p:cNvPr>
          <p:cNvGrpSpPr/>
          <p:nvPr/>
        </p:nvGrpSpPr>
        <p:grpSpPr>
          <a:xfrm flipH="1">
            <a:off x="3395140" y="3470050"/>
            <a:ext cx="333714" cy="653404"/>
            <a:chOff x="5009975" y="3353595"/>
            <a:chExt cx="333714" cy="653404"/>
          </a:xfrm>
        </p:grpSpPr>
        <p:cxnSp>
          <p:nvCxnSpPr>
            <p:cNvPr id="1250" name="直線單箭頭接點 1249">
              <a:extLst>
                <a:ext uri="{FF2B5EF4-FFF2-40B4-BE49-F238E27FC236}">
                  <a16:creationId xmlns:a16="http://schemas.microsoft.com/office/drawing/2014/main" id="{A3D7F275-C2DB-317B-5E96-82F2667D72AC}"/>
                </a:ext>
              </a:extLst>
            </p:cNvPr>
            <p:cNvCxnSpPr>
              <a:cxnSpLocks/>
              <a:stCxn id="1251" idx="0"/>
            </p:cNvCxnSpPr>
            <p:nvPr/>
          </p:nvCxnSpPr>
          <p:spPr>
            <a:xfrm flipH="1" flipV="1">
              <a:off x="5172402" y="3353595"/>
              <a:ext cx="4430" cy="3196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1" name="矩形 1250">
              <a:extLst>
                <a:ext uri="{FF2B5EF4-FFF2-40B4-BE49-F238E27FC236}">
                  <a16:creationId xmlns:a16="http://schemas.microsoft.com/office/drawing/2014/main" id="{86E70F7B-7545-D750-C9AC-457DDBBA34B4}"/>
                </a:ext>
              </a:extLst>
            </p:cNvPr>
            <p:cNvSpPr/>
            <p:nvPr/>
          </p:nvSpPr>
          <p:spPr>
            <a:xfrm>
              <a:off x="5009975" y="3673285"/>
              <a:ext cx="333714" cy="33371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52" name="文字方塊 1251">
                <a:extLst>
                  <a:ext uri="{FF2B5EF4-FFF2-40B4-BE49-F238E27FC236}">
                    <a16:creationId xmlns:a16="http://schemas.microsoft.com/office/drawing/2014/main" id="{97A09CDA-60D6-C19A-D66D-B5A7BAD31830}"/>
                  </a:ext>
                </a:extLst>
              </p:cNvPr>
              <p:cNvSpPr txBox="1"/>
              <p:nvPr/>
            </p:nvSpPr>
            <p:spPr>
              <a:xfrm flipH="1">
                <a:off x="3418705" y="3761517"/>
                <a:ext cx="3613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 defTabSz="4572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252" name="文字方塊 1251">
                <a:extLst>
                  <a:ext uri="{FF2B5EF4-FFF2-40B4-BE49-F238E27FC236}">
                    <a16:creationId xmlns:a16="http://schemas.microsoft.com/office/drawing/2014/main" id="{97A09CDA-60D6-C19A-D66D-B5A7BAD318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418705" y="3761517"/>
                <a:ext cx="361381" cy="369332"/>
              </a:xfrm>
              <a:prstGeom prst="rect">
                <a:avLst/>
              </a:prstGeom>
              <a:blipFill>
                <a:blip r:embed="rId24"/>
                <a:stretch>
                  <a:fillRect l="-20339" r="-6780"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>
            <a:extLst>
              <a:ext uri="{FF2B5EF4-FFF2-40B4-BE49-F238E27FC236}">
                <a16:creationId xmlns:a16="http://schemas.microsoft.com/office/drawing/2014/main" id="{D40FA239-D078-F720-F476-1569178D3B95}"/>
              </a:ext>
            </a:extLst>
          </p:cNvPr>
          <p:cNvSpPr/>
          <p:nvPr/>
        </p:nvSpPr>
        <p:spPr>
          <a:xfrm flipH="1">
            <a:off x="2519174" y="4696439"/>
            <a:ext cx="36933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3C165123-A213-AA56-15C2-ADB45AA20CCF}"/>
                  </a:ext>
                </a:extLst>
              </p:cNvPr>
              <p:cNvSpPr txBox="1"/>
              <p:nvPr/>
            </p:nvSpPr>
            <p:spPr>
              <a:xfrm flipH="1">
                <a:off x="2582174" y="4679009"/>
                <a:ext cx="37375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 defTabSz="4572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3C165123-A213-AA56-15C2-ADB45AA20C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582174" y="4679009"/>
                <a:ext cx="373756" cy="369332"/>
              </a:xfrm>
              <a:prstGeom prst="rect">
                <a:avLst/>
              </a:prstGeom>
              <a:blipFill>
                <a:blip r:embed="rId25"/>
                <a:stretch>
                  <a:fillRect l="-19672" r="-6557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550BC415-6583-A9A5-5A90-D6A3DB5191F0}"/>
              </a:ext>
            </a:extLst>
          </p:cNvPr>
          <p:cNvCxnSpPr>
            <a:cxnSpLocks/>
          </p:cNvCxnSpPr>
          <p:nvPr/>
        </p:nvCxnSpPr>
        <p:spPr>
          <a:xfrm flipH="1">
            <a:off x="2967391" y="4903525"/>
            <a:ext cx="57643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id="{E058543C-E2B1-5D64-ABAB-80D25B2BE2A7}"/>
              </a:ext>
            </a:extLst>
          </p:cNvPr>
          <p:cNvSpPr/>
          <p:nvPr/>
        </p:nvSpPr>
        <p:spPr>
          <a:xfrm flipH="1">
            <a:off x="3415957" y="4712472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+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8E33F771-4846-F5EE-5072-794F24FE1291}"/>
              </a:ext>
            </a:extLst>
          </p:cNvPr>
          <p:cNvGrpSpPr/>
          <p:nvPr/>
        </p:nvGrpSpPr>
        <p:grpSpPr>
          <a:xfrm flipH="1">
            <a:off x="3431424" y="5131934"/>
            <a:ext cx="333714" cy="653404"/>
            <a:chOff x="5009975" y="3353595"/>
            <a:chExt cx="333714" cy="653404"/>
          </a:xfrm>
        </p:grpSpPr>
        <p:cxnSp>
          <p:nvCxnSpPr>
            <p:cNvPr id="14" name="直線單箭頭接點 13">
              <a:extLst>
                <a:ext uri="{FF2B5EF4-FFF2-40B4-BE49-F238E27FC236}">
                  <a16:creationId xmlns:a16="http://schemas.microsoft.com/office/drawing/2014/main" id="{10011FFC-A44F-1E1A-C3A9-7B96B28B3A6B}"/>
                </a:ext>
              </a:extLst>
            </p:cNvPr>
            <p:cNvCxnSpPr>
              <a:cxnSpLocks/>
              <a:stCxn id="15" idx="0"/>
            </p:cNvCxnSpPr>
            <p:nvPr/>
          </p:nvCxnSpPr>
          <p:spPr>
            <a:xfrm flipH="1" flipV="1">
              <a:off x="5172402" y="3353595"/>
              <a:ext cx="4430" cy="3196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3F908C95-F258-EFEC-C13A-30676113D2E2}"/>
                </a:ext>
              </a:extLst>
            </p:cNvPr>
            <p:cNvSpPr/>
            <p:nvPr/>
          </p:nvSpPr>
          <p:spPr>
            <a:xfrm>
              <a:off x="5009975" y="3673285"/>
              <a:ext cx="333714" cy="33371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95BBE1AD-340E-9886-DA78-937D11A67943}"/>
                  </a:ext>
                </a:extLst>
              </p:cNvPr>
              <p:cNvSpPr txBox="1"/>
              <p:nvPr/>
            </p:nvSpPr>
            <p:spPr>
              <a:xfrm flipH="1">
                <a:off x="3454989" y="5423401"/>
                <a:ext cx="36849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 defTabSz="4572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95BBE1AD-340E-9886-DA78-937D11A679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454989" y="5423401"/>
                <a:ext cx="368499" cy="369332"/>
              </a:xfrm>
              <a:prstGeom prst="rect">
                <a:avLst/>
              </a:prstGeom>
              <a:blipFill>
                <a:blip r:embed="rId26"/>
                <a:stretch>
                  <a:fillRect l="-20000" r="-6667"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BC09614A-9027-B5C2-3DD6-8992C8ED70A9}"/>
              </a:ext>
            </a:extLst>
          </p:cNvPr>
          <p:cNvCxnSpPr>
            <a:cxnSpLocks/>
            <a:stCxn id="1196" idx="3"/>
            <a:endCxn id="11" idx="1"/>
          </p:cNvCxnSpPr>
          <p:nvPr/>
        </p:nvCxnSpPr>
        <p:spPr>
          <a:xfrm flipH="1">
            <a:off x="3785289" y="2433519"/>
            <a:ext cx="1773399" cy="246361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3661DFDF-6D98-9D61-ED74-0B45D57DFF41}"/>
              </a:ext>
            </a:extLst>
          </p:cNvPr>
          <p:cNvCxnSpPr>
            <a:cxnSpLocks/>
            <a:stCxn id="1197" idx="3"/>
            <a:endCxn id="11" idx="1"/>
          </p:cNvCxnSpPr>
          <p:nvPr/>
        </p:nvCxnSpPr>
        <p:spPr>
          <a:xfrm flipH="1">
            <a:off x="3785289" y="4056715"/>
            <a:ext cx="1755789" cy="8404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8E739E27-A600-FFA4-C1C1-B41B3EF01FD0}"/>
              </a:ext>
            </a:extLst>
          </p:cNvPr>
          <p:cNvCxnSpPr>
            <a:cxnSpLocks/>
            <a:stCxn id="1198" idx="3"/>
            <a:endCxn id="11" idx="1"/>
          </p:cNvCxnSpPr>
          <p:nvPr/>
        </p:nvCxnSpPr>
        <p:spPr>
          <a:xfrm flipH="1" flipV="1">
            <a:off x="3785289" y="4897138"/>
            <a:ext cx="1766953" cy="7410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8844DDB8-6420-D86F-68F6-B9FC07B64402}"/>
                  </a:ext>
                </a:extLst>
              </p:cNvPr>
              <p:cNvSpPr txBox="1"/>
              <p:nvPr/>
            </p:nvSpPr>
            <p:spPr>
              <a:xfrm flipH="1">
                <a:off x="4987468" y="3440297"/>
                <a:ext cx="514308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𝑐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1,2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8844DDB8-6420-D86F-68F6-B9FC07B644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987468" y="3440297"/>
                <a:ext cx="514308" cy="385555"/>
              </a:xfrm>
              <a:prstGeom prst="rect">
                <a:avLst/>
              </a:prstGeom>
              <a:blipFill>
                <a:blip r:embed="rId27"/>
                <a:stretch>
                  <a:fillRect l="-7059" r="-4706" b="-93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D731E001-006C-4833-2CE9-3A8D327A2265}"/>
                  </a:ext>
                </a:extLst>
              </p:cNvPr>
              <p:cNvSpPr txBox="1"/>
              <p:nvPr/>
            </p:nvSpPr>
            <p:spPr>
              <a:xfrm flipH="1">
                <a:off x="4981657" y="4258903"/>
                <a:ext cx="521425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𝑐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2,2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D731E001-006C-4833-2CE9-3A8D327A2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981657" y="4258903"/>
                <a:ext cx="521425" cy="385555"/>
              </a:xfrm>
              <a:prstGeom prst="rect">
                <a:avLst/>
              </a:prstGeom>
              <a:blipFill>
                <a:blip r:embed="rId28"/>
                <a:stretch>
                  <a:fillRect l="-6977" r="-4651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21ED3C6F-3FB5-3848-D991-1E4890EE47F5}"/>
                  </a:ext>
                </a:extLst>
              </p:cNvPr>
              <p:cNvSpPr txBox="1"/>
              <p:nvPr/>
            </p:nvSpPr>
            <p:spPr>
              <a:xfrm flipH="1">
                <a:off x="5104714" y="4715869"/>
                <a:ext cx="514308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𝑐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1,3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21ED3C6F-3FB5-3848-D991-1E4890EE47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104714" y="4715869"/>
                <a:ext cx="514308" cy="385555"/>
              </a:xfrm>
              <a:prstGeom prst="rect">
                <a:avLst/>
              </a:prstGeom>
              <a:blipFill>
                <a:blip r:embed="rId29"/>
                <a:stretch>
                  <a:fillRect l="-7059" r="-4706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F4E50EA0-BD81-BCA1-DEE6-185083A33EF0}"/>
                  </a:ext>
                </a:extLst>
              </p:cNvPr>
              <p:cNvSpPr txBox="1"/>
              <p:nvPr/>
            </p:nvSpPr>
            <p:spPr>
              <a:xfrm flipH="1">
                <a:off x="4761137" y="5394422"/>
                <a:ext cx="521425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𝑐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2,3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F4E50EA0-BD81-BCA1-DEE6-185083A33E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761137" y="5394422"/>
                <a:ext cx="521425" cy="385555"/>
              </a:xfrm>
              <a:prstGeom prst="rect">
                <a:avLst/>
              </a:prstGeom>
              <a:blipFill>
                <a:blip r:embed="rId30"/>
                <a:stretch>
                  <a:fillRect l="-6977" r="-4651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文字方塊 33">
            <a:extLst>
              <a:ext uri="{FF2B5EF4-FFF2-40B4-BE49-F238E27FC236}">
                <a16:creationId xmlns:a16="http://schemas.microsoft.com/office/drawing/2014/main" id="{F5FB9778-13DF-5D52-C2E1-EAD308A3E8BA}"/>
              </a:ext>
            </a:extLst>
          </p:cNvPr>
          <p:cNvSpPr txBox="1"/>
          <p:nvPr/>
        </p:nvSpPr>
        <p:spPr>
          <a:xfrm>
            <a:off x="2178865" y="3403887"/>
            <a:ext cx="1346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Class 1</a:t>
            </a:r>
            <a:endParaRPr lang="zh-TW" altLang="en-US" sz="2400" dirty="0"/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8BDABB62-EAB5-2370-A4AD-191DBAD0267E}"/>
              </a:ext>
            </a:extLst>
          </p:cNvPr>
          <p:cNvSpPr txBox="1"/>
          <p:nvPr/>
        </p:nvSpPr>
        <p:spPr>
          <a:xfrm>
            <a:off x="2201936" y="5092383"/>
            <a:ext cx="1346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Class 2</a:t>
            </a:r>
            <a:endParaRPr lang="zh-TW" altLang="en-US" sz="2400" dirty="0"/>
          </a:p>
        </p:txBody>
      </p:sp>
      <p:pic>
        <p:nvPicPr>
          <p:cNvPr id="36" name="Picture 4">
            <a:extLst>
              <a:ext uri="{FF2B5EF4-FFF2-40B4-BE49-F238E27FC236}">
                <a16:creationId xmlns:a16="http://schemas.microsoft.com/office/drawing/2014/main" id="{4364ADB1-6650-1242-C101-85672B0FC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741" y="3000642"/>
            <a:ext cx="481998" cy="48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>
            <a:extLst>
              <a:ext uri="{FF2B5EF4-FFF2-40B4-BE49-F238E27FC236}">
                <a16:creationId xmlns:a16="http://schemas.microsoft.com/office/drawing/2014/main" id="{763800B3-DB2D-5512-CA84-A37BD9514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487" y="4636181"/>
            <a:ext cx="481997" cy="48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文字方塊 37">
            <a:extLst>
              <a:ext uri="{FF2B5EF4-FFF2-40B4-BE49-F238E27FC236}">
                <a16:creationId xmlns:a16="http://schemas.microsoft.com/office/drawing/2014/main" id="{A46B7838-3BF3-7D6D-659B-E57577A42797}"/>
              </a:ext>
            </a:extLst>
          </p:cNvPr>
          <p:cNvSpPr txBox="1"/>
          <p:nvPr/>
        </p:nvSpPr>
        <p:spPr>
          <a:xfrm>
            <a:off x="1843550" y="2988388"/>
            <a:ext cx="649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/>
              <a:t>10</a:t>
            </a:r>
            <a:endParaRPr lang="zh-TW" altLang="en-US" sz="2400" dirty="0"/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BB168D0A-C2F4-2429-8362-EA649E975872}"/>
              </a:ext>
            </a:extLst>
          </p:cNvPr>
          <p:cNvSpPr txBox="1"/>
          <p:nvPr/>
        </p:nvSpPr>
        <p:spPr>
          <a:xfrm>
            <a:off x="1803448" y="4672692"/>
            <a:ext cx="649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/>
              <a:t>3</a:t>
            </a:r>
            <a:endParaRPr lang="zh-TW" altLang="en-US" sz="2400" dirty="0"/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E401A8B3-3A5A-596F-2F54-25444B3B09E8}"/>
              </a:ext>
            </a:extLst>
          </p:cNvPr>
          <p:cNvSpPr txBox="1"/>
          <p:nvPr/>
        </p:nvSpPr>
        <p:spPr>
          <a:xfrm>
            <a:off x="847138" y="1482709"/>
            <a:ext cx="2208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u="sng" dirty="0"/>
              <a:t>Classification</a:t>
            </a:r>
            <a:endParaRPr lang="zh-TW" altLang="en-US" sz="2800" b="1" u="sng" dirty="0"/>
          </a:p>
        </p:txBody>
      </p:sp>
    </p:spTree>
    <p:extLst>
      <p:ext uri="{BB962C8B-B14F-4D97-AF65-F5344CB8AC3E}">
        <p14:creationId xmlns:p14="http://schemas.microsoft.com/office/powerpoint/2010/main" val="319269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4" grpId="0" animBg="1"/>
      <p:bldP spid="1235" grpId="0"/>
      <p:bldP spid="1237" grpId="0" animBg="1"/>
      <p:bldP spid="1244" grpId="0"/>
      <p:bldP spid="1245" grpId="0"/>
      <p:bldP spid="1252" grpId="0"/>
      <p:bldP spid="3" grpId="0" animBg="1"/>
      <p:bldP spid="7" grpId="0"/>
      <p:bldP spid="11" grpId="0" animBg="1"/>
      <p:bldP spid="16" grpId="0"/>
      <p:bldP spid="30" grpId="0"/>
      <p:bldP spid="31" grpId="0"/>
      <p:bldP spid="32" grpId="0"/>
      <p:bldP spid="33" grpId="0"/>
      <p:bldP spid="34" grpId="0"/>
      <p:bldP spid="35" grpId="0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8DC340A-AA43-85A0-54F5-EC416E12A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找函式步驟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 + 1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A256AB09-720F-4AD2-B42C-50F2C46363FF}"/>
              </a:ext>
            </a:extLst>
          </p:cNvPr>
          <p:cNvSpPr/>
          <p:nvPr/>
        </p:nvSpPr>
        <p:spPr>
          <a:xfrm>
            <a:off x="838200" y="1794205"/>
            <a:ext cx="3096491" cy="367838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步驟一：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我要找什麼</a:t>
            </a: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8E6B6DE6-46CF-E571-AA84-9F7D85277D3A}"/>
              </a:ext>
            </a:extLst>
          </p:cNvPr>
          <p:cNvSpPr/>
          <p:nvPr/>
        </p:nvSpPr>
        <p:spPr>
          <a:xfrm>
            <a:off x="4641273" y="1794204"/>
            <a:ext cx="3096491" cy="367838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步驟二：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我有哪些選擇</a:t>
            </a: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C6649D24-8240-A8B2-1A2B-EB857668429B}"/>
              </a:ext>
            </a:extLst>
          </p:cNvPr>
          <p:cNvSpPr/>
          <p:nvPr/>
        </p:nvSpPr>
        <p:spPr>
          <a:xfrm>
            <a:off x="8444347" y="1794205"/>
            <a:ext cx="3096491" cy="367838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步驟三：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選一個最好的</a:t>
            </a:r>
          </a:p>
        </p:txBody>
      </p:sp>
      <p:sp>
        <p:nvSpPr>
          <p:cNvPr id="11" name="箭號: 向右 10">
            <a:extLst>
              <a:ext uri="{FF2B5EF4-FFF2-40B4-BE49-F238E27FC236}">
                <a16:creationId xmlns:a16="http://schemas.microsoft.com/office/drawing/2014/main" id="{FD794035-8DD8-1D34-843A-F2638D159B32}"/>
              </a:ext>
            </a:extLst>
          </p:cNvPr>
          <p:cNvSpPr/>
          <p:nvPr/>
        </p:nvSpPr>
        <p:spPr>
          <a:xfrm>
            <a:off x="7779327" y="3186586"/>
            <a:ext cx="748145" cy="893618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加號 2">
            <a:extLst>
              <a:ext uri="{FF2B5EF4-FFF2-40B4-BE49-F238E27FC236}">
                <a16:creationId xmlns:a16="http://schemas.microsoft.com/office/drawing/2014/main" id="{64583749-12F0-DED1-D3D0-B6C9D1663FC2}"/>
              </a:ext>
            </a:extLst>
          </p:cNvPr>
          <p:cNvSpPr/>
          <p:nvPr/>
        </p:nvSpPr>
        <p:spPr>
          <a:xfrm>
            <a:off x="3747982" y="3119767"/>
            <a:ext cx="1080000" cy="1080000"/>
          </a:xfrm>
          <a:prstGeom prst="mathPl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E5A59D6C-548B-2C91-CB8A-33251CCACD3C}"/>
              </a:ext>
            </a:extLst>
          </p:cNvPr>
          <p:cNvSpPr/>
          <p:nvPr/>
        </p:nvSpPr>
        <p:spPr>
          <a:xfrm>
            <a:off x="8683338" y="2043585"/>
            <a:ext cx="2618508" cy="317961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204495AD-1F42-FE60-7BC1-44C8721D0945}"/>
              </a:ext>
            </a:extLst>
          </p:cNvPr>
          <p:cNvSpPr txBox="1"/>
          <p:nvPr/>
        </p:nvSpPr>
        <p:spPr>
          <a:xfrm>
            <a:off x="8893442" y="5576105"/>
            <a:ext cx="2198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</a:rPr>
              <a:t>Optimization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01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019060D-5C10-C3FF-37D5-23F59AAD1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Loss = Evaluation Metrics?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: 圓角 3">
                <a:extLst>
                  <a:ext uri="{FF2B5EF4-FFF2-40B4-BE49-F238E27FC236}">
                    <a16:creationId xmlns:a16="http://schemas.microsoft.com/office/drawing/2014/main" id="{5CD1784D-6915-363B-A0C8-D866663F1B16}"/>
                  </a:ext>
                </a:extLst>
              </p:cNvPr>
              <p:cNvSpPr/>
              <p:nvPr/>
            </p:nvSpPr>
            <p:spPr>
              <a:xfrm>
                <a:off x="7795625" y="1974225"/>
                <a:ext cx="1329449" cy="1351435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kumimoji="0" lang="en-US" altLang="zh-TW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endParaRPr>
              </a:p>
            </p:txBody>
          </p:sp>
        </mc:Choice>
        <mc:Fallback xmlns="">
          <p:sp>
            <p:nvSpPr>
              <p:cNvPr id="4" name="矩形: 圓角 3">
                <a:extLst>
                  <a:ext uri="{FF2B5EF4-FFF2-40B4-BE49-F238E27FC236}">
                    <a16:creationId xmlns:a16="http://schemas.microsoft.com/office/drawing/2014/main" id="{5CD1784D-6915-363B-A0C8-D866663F1B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5625" y="1974225"/>
                <a:ext cx="1329449" cy="1351435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id="{BA101A4A-86B6-22CB-B1F1-8D0BFB036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70804" y="200009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29CD1328-F01C-86BE-47CF-FD0E0FF91E01}"/>
              </a:ext>
            </a:extLst>
          </p:cNvPr>
          <p:cNvCxnSpPr>
            <a:cxnSpLocks/>
          </p:cNvCxnSpPr>
          <p:nvPr/>
        </p:nvCxnSpPr>
        <p:spPr>
          <a:xfrm flipH="1">
            <a:off x="9263096" y="2675814"/>
            <a:ext cx="56968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D6CB3498-B4F3-FD46-1C24-0718BE4AB223}"/>
              </a:ext>
            </a:extLst>
          </p:cNvPr>
          <p:cNvCxnSpPr>
            <a:cxnSpLocks/>
          </p:cNvCxnSpPr>
          <p:nvPr/>
        </p:nvCxnSpPr>
        <p:spPr>
          <a:xfrm flipH="1">
            <a:off x="7034605" y="2680983"/>
            <a:ext cx="56968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>
            <a:extLst>
              <a:ext uri="{FF2B5EF4-FFF2-40B4-BE49-F238E27FC236}">
                <a16:creationId xmlns:a16="http://schemas.microsoft.com/office/drawing/2014/main" id="{90618057-03B9-B67D-DD65-7FDE5A99B90D}"/>
              </a:ext>
            </a:extLst>
          </p:cNvPr>
          <p:cNvSpPr txBox="1"/>
          <p:nvPr/>
        </p:nvSpPr>
        <p:spPr>
          <a:xfrm>
            <a:off x="6255468" y="1876955"/>
            <a:ext cx="8913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dog</a:t>
            </a:r>
          </a:p>
          <a:p>
            <a:r>
              <a:rPr lang="en-US" altLang="zh-TW" sz="2400" dirty="0"/>
              <a:t>bird</a:t>
            </a:r>
          </a:p>
          <a:p>
            <a:r>
              <a:rPr lang="en-US" altLang="zh-TW" sz="2400" dirty="0"/>
              <a:t>cat</a:t>
            </a:r>
          </a:p>
          <a:p>
            <a:r>
              <a:rPr lang="en-US" altLang="zh-TW" sz="2400" dirty="0"/>
              <a:t>…</a:t>
            </a:r>
            <a:endParaRPr lang="zh-TW" altLang="en-US" sz="2400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D4EB64E6-64B0-FF3D-BA44-EE60B9F99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368" y="2697130"/>
            <a:ext cx="292100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84373926-AACD-FC2D-B27D-5C6EA4958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836" y="2321170"/>
            <a:ext cx="292100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C95939EC-2018-C60E-5787-69D7B5125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368" y="1969063"/>
            <a:ext cx="292100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: 圓角 11">
                <a:extLst>
                  <a:ext uri="{FF2B5EF4-FFF2-40B4-BE49-F238E27FC236}">
                    <a16:creationId xmlns:a16="http://schemas.microsoft.com/office/drawing/2014/main" id="{B4D72EDA-D44A-DF83-8F9E-B16658AA9BD5}"/>
                  </a:ext>
                </a:extLst>
              </p:cNvPr>
              <p:cNvSpPr/>
              <p:nvPr/>
            </p:nvSpPr>
            <p:spPr>
              <a:xfrm>
                <a:off x="7795568" y="3882582"/>
                <a:ext cx="1329449" cy="1351435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kumimoji="0" lang="en-US" altLang="zh-TW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endParaRPr>
              </a:p>
            </p:txBody>
          </p:sp>
        </mc:Choice>
        <mc:Fallback xmlns="">
          <p:sp>
            <p:nvSpPr>
              <p:cNvPr id="12" name="矩形: 圓角 11">
                <a:extLst>
                  <a:ext uri="{FF2B5EF4-FFF2-40B4-BE49-F238E27FC236}">
                    <a16:creationId xmlns:a16="http://schemas.microsoft.com/office/drawing/2014/main" id="{B4D72EDA-D44A-DF83-8F9E-B16658AA9B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5568" y="3882582"/>
                <a:ext cx="1329449" cy="135143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571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CDE6694B-911D-AE96-2A3C-DD03B31ADE67}"/>
              </a:ext>
            </a:extLst>
          </p:cNvPr>
          <p:cNvCxnSpPr>
            <a:cxnSpLocks/>
          </p:cNvCxnSpPr>
          <p:nvPr/>
        </p:nvCxnSpPr>
        <p:spPr>
          <a:xfrm flipH="1">
            <a:off x="9263039" y="4584171"/>
            <a:ext cx="56968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FB642A4D-5962-AF49-456D-B2DAF98ED3AB}"/>
              </a:ext>
            </a:extLst>
          </p:cNvPr>
          <p:cNvCxnSpPr>
            <a:cxnSpLocks/>
          </p:cNvCxnSpPr>
          <p:nvPr/>
        </p:nvCxnSpPr>
        <p:spPr>
          <a:xfrm flipH="1">
            <a:off x="7034548" y="4589340"/>
            <a:ext cx="56968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59FA9842-4B06-27D4-9A1E-E08C60E7FD9A}"/>
              </a:ext>
            </a:extLst>
          </p:cNvPr>
          <p:cNvSpPr txBox="1"/>
          <p:nvPr/>
        </p:nvSpPr>
        <p:spPr>
          <a:xfrm>
            <a:off x="6255411" y="3785312"/>
            <a:ext cx="8913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dog</a:t>
            </a:r>
          </a:p>
          <a:p>
            <a:r>
              <a:rPr lang="en-US" altLang="zh-TW" sz="2400" dirty="0"/>
              <a:t>bird</a:t>
            </a:r>
          </a:p>
          <a:p>
            <a:r>
              <a:rPr lang="en-US" altLang="zh-TW" sz="2400" dirty="0"/>
              <a:t>cat</a:t>
            </a:r>
          </a:p>
          <a:p>
            <a:r>
              <a:rPr lang="en-US" altLang="zh-TW" sz="2400" dirty="0"/>
              <a:t>…</a:t>
            </a:r>
            <a:endParaRPr lang="zh-TW" altLang="en-US" sz="2400" dirty="0"/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709B4215-70C5-2258-A273-A2A430DC0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311" y="4239423"/>
            <a:ext cx="292100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67F74B3A-2813-577F-98AF-75143FB53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311" y="3871927"/>
            <a:ext cx="292100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E8705C16-F1FC-676E-B521-AB9401551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311" y="4584171"/>
            <a:ext cx="292100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CE0FC288-5685-CE80-EB47-4E20730AD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421" y="391202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文字方塊 23">
            <a:extLst>
              <a:ext uri="{FF2B5EF4-FFF2-40B4-BE49-F238E27FC236}">
                <a16:creationId xmlns:a16="http://schemas.microsoft.com/office/drawing/2014/main" id="{A4F4CEBA-B123-B606-DCCC-F28EC9DFDDD4}"/>
              </a:ext>
            </a:extLst>
          </p:cNvPr>
          <p:cNvSpPr txBox="1"/>
          <p:nvPr/>
        </p:nvSpPr>
        <p:spPr>
          <a:xfrm>
            <a:off x="966688" y="2383177"/>
            <a:ext cx="26337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/>
              <a:t>Ground truth: bird</a:t>
            </a: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0738578E-D90F-F5EC-CF44-C35E39F9F0C0}"/>
              </a:ext>
            </a:extLst>
          </p:cNvPr>
          <p:cNvSpPr txBox="1"/>
          <p:nvPr/>
        </p:nvSpPr>
        <p:spPr>
          <a:xfrm>
            <a:off x="761620" y="4261264"/>
            <a:ext cx="26337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TW" sz="2400" dirty="0"/>
              <a:t>Ground truth: cat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D04FA131-249C-82FC-86D8-E306B592F9FA}"/>
              </a:ext>
            </a:extLst>
          </p:cNvPr>
          <p:cNvSpPr txBox="1"/>
          <p:nvPr/>
        </p:nvSpPr>
        <p:spPr>
          <a:xfrm>
            <a:off x="4680699" y="2875819"/>
            <a:ext cx="752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1</a:t>
            </a:r>
            <a:endParaRPr lang="zh-TW" altLang="en-US" sz="2800" dirty="0"/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CAE83FDE-A2A0-3710-17CD-FFF223A3299E}"/>
              </a:ext>
            </a:extLst>
          </p:cNvPr>
          <p:cNvSpPr txBox="1"/>
          <p:nvPr/>
        </p:nvSpPr>
        <p:spPr>
          <a:xfrm>
            <a:off x="4687950" y="4730221"/>
            <a:ext cx="752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0</a:t>
            </a:r>
            <a:endParaRPr lang="zh-TW" altLang="en-US" sz="28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C94FDBE-A04B-72CA-0AB3-E908AE377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100" y="3960542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C4334995-2CF4-E0BC-7337-D68B35AC9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100" y="208753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直線單箭頭接點 29">
            <a:extLst>
              <a:ext uri="{FF2B5EF4-FFF2-40B4-BE49-F238E27FC236}">
                <a16:creationId xmlns:a16="http://schemas.microsoft.com/office/drawing/2014/main" id="{85877192-B58C-0BCD-B7B1-4374A5AE2A5F}"/>
              </a:ext>
            </a:extLst>
          </p:cNvPr>
          <p:cNvCxnSpPr>
            <a:cxnSpLocks/>
          </p:cNvCxnSpPr>
          <p:nvPr/>
        </p:nvCxnSpPr>
        <p:spPr>
          <a:xfrm flipH="1">
            <a:off x="5256300" y="2649942"/>
            <a:ext cx="569686" cy="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0A2787FA-8FDF-88FC-DA68-0F8FE73E579A}"/>
              </a:ext>
            </a:extLst>
          </p:cNvPr>
          <p:cNvCxnSpPr>
            <a:cxnSpLocks/>
          </p:cNvCxnSpPr>
          <p:nvPr/>
        </p:nvCxnSpPr>
        <p:spPr>
          <a:xfrm flipH="1">
            <a:off x="5256300" y="4565683"/>
            <a:ext cx="569686" cy="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>
            <a:extLst>
              <a:ext uri="{FF2B5EF4-FFF2-40B4-BE49-F238E27FC236}">
                <a16:creationId xmlns:a16="http://schemas.microsoft.com/office/drawing/2014/main" id="{738FE363-1296-37A7-B3B5-7FEB55A60D10}"/>
              </a:ext>
            </a:extLst>
          </p:cNvPr>
          <p:cNvCxnSpPr>
            <a:cxnSpLocks/>
          </p:cNvCxnSpPr>
          <p:nvPr/>
        </p:nvCxnSpPr>
        <p:spPr>
          <a:xfrm>
            <a:off x="3484667" y="2644203"/>
            <a:ext cx="569686" cy="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D13E42C0-5301-9949-6231-3CB830D63949}"/>
              </a:ext>
            </a:extLst>
          </p:cNvPr>
          <p:cNvCxnSpPr>
            <a:cxnSpLocks/>
          </p:cNvCxnSpPr>
          <p:nvPr/>
        </p:nvCxnSpPr>
        <p:spPr>
          <a:xfrm>
            <a:off x="3450161" y="4522486"/>
            <a:ext cx="569686" cy="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: 圓角 33">
            <a:extLst>
              <a:ext uri="{FF2B5EF4-FFF2-40B4-BE49-F238E27FC236}">
                <a16:creationId xmlns:a16="http://schemas.microsoft.com/office/drawing/2014/main" id="{B70FEAA5-278E-3C98-041B-674E18EF3642}"/>
              </a:ext>
            </a:extLst>
          </p:cNvPr>
          <p:cNvSpPr/>
          <p:nvPr/>
        </p:nvSpPr>
        <p:spPr>
          <a:xfrm>
            <a:off x="4037100" y="1876955"/>
            <a:ext cx="1236453" cy="3478017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08830560-B6E6-5937-B33F-FAD36E0E0D00}"/>
              </a:ext>
            </a:extLst>
          </p:cNvPr>
          <p:cNvSpPr txBox="1"/>
          <p:nvPr/>
        </p:nvSpPr>
        <p:spPr>
          <a:xfrm>
            <a:off x="3623839" y="5949421"/>
            <a:ext cx="2062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Accuray</a:t>
            </a:r>
            <a:r>
              <a:rPr lang="zh-TW" altLang="en-US" sz="2400" dirty="0"/>
              <a:t> </a:t>
            </a:r>
            <a:r>
              <a:rPr lang="en-US" altLang="zh-TW" sz="2400" dirty="0"/>
              <a:t>=</a:t>
            </a:r>
            <a:r>
              <a:rPr lang="zh-TW" altLang="en-US" sz="2400" dirty="0"/>
              <a:t>  </a:t>
            </a:r>
            <a:r>
              <a:rPr lang="en-US" altLang="zh-TW" sz="2400" dirty="0"/>
              <a:t>0.5 </a:t>
            </a:r>
            <a:endParaRPr lang="zh-TW" altLang="en-US" sz="2400" dirty="0"/>
          </a:p>
        </p:txBody>
      </p:sp>
      <p:cxnSp>
        <p:nvCxnSpPr>
          <p:cNvPr id="36" name="直線單箭頭接點 35">
            <a:extLst>
              <a:ext uri="{FF2B5EF4-FFF2-40B4-BE49-F238E27FC236}">
                <a16:creationId xmlns:a16="http://schemas.microsoft.com/office/drawing/2014/main" id="{F16A1FFD-B9D4-8589-1B4E-6259AB7B7707}"/>
              </a:ext>
            </a:extLst>
          </p:cNvPr>
          <p:cNvCxnSpPr>
            <a:cxnSpLocks/>
          </p:cNvCxnSpPr>
          <p:nvPr/>
        </p:nvCxnSpPr>
        <p:spPr>
          <a:xfrm rot="5400000">
            <a:off x="4361857" y="5639815"/>
            <a:ext cx="569686" cy="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5DF8DF58-C179-E689-FE0F-6D8ACE4D7563}"/>
                  </a:ext>
                </a:extLst>
              </p:cNvPr>
              <p:cNvSpPr txBox="1"/>
              <p:nvPr/>
            </p:nvSpPr>
            <p:spPr>
              <a:xfrm>
                <a:off x="5770365" y="5945435"/>
                <a:ext cx="23863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/>
                  <a:t>Use as loss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altLang="zh-TW" sz="2800" dirty="0"/>
                  <a:t>?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5DF8DF58-C179-E689-FE0F-6D8ACE4D75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0365" y="5945435"/>
                <a:ext cx="2386361" cy="523220"/>
              </a:xfrm>
              <a:prstGeom prst="rect">
                <a:avLst/>
              </a:prstGeom>
              <a:blipFill>
                <a:blip r:embed="rId10"/>
                <a:stretch>
                  <a:fillRect l="-5371" t="-10465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文字方塊 37">
            <a:extLst>
              <a:ext uri="{FF2B5EF4-FFF2-40B4-BE49-F238E27FC236}">
                <a16:creationId xmlns:a16="http://schemas.microsoft.com/office/drawing/2014/main" id="{C506037E-2A3A-0B37-4A79-439BE227B474}"/>
              </a:ext>
            </a:extLst>
          </p:cNvPr>
          <p:cNvSpPr txBox="1"/>
          <p:nvPr/>
        </p:nvSpPr>
        <p:spPr>
          <a:xfrm>
            <a:off x="847138" y="1482709"/>
            <a:ext cx="2208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u="sng" dirty="0"/>
              <a:t>Classification</a:t>
            </a:r>
            <a:endParaRPr lang="zh-TW" altLang="en-US" sz="2800" b="1" u="sng" dirty="0"/>
          </a:p>
        </p:txBody>
      </p:sp>
    </p:spTree>
    <p:extLst>
      <p:ext uri="{BB962C8B-B14F-4D97-AF65-F5344CB8AC3E}">
        <p14:creationId xmlns:p14="http://schemas.microsoft.com/office/powerpoint/2010/main" val="320164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2" grpId="0" animBg="1"/>
      <p:bldP spid="16" grpId="0"/>
      <p:bldP spid="26" grpId="0"/>
      <p:bldP spid="27" grpId="0"/>
      <p:bldP spid="34" grpId="0" animBg="1"/>
      <p:bldP spid="35" grpId="0"/>
      <p:bldP spid="3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6E6340C-27A3-3A5A-A35B-EF809FEAA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Loss = Evaluation Metrics? </a:t>
            </a:r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707C879-7A4A-B6BA-DAE2-1056AAF348E3}"/>
              </a:ext>
            </a:extLst>
          </p:cNvPr>
          <p:cNvSpPr/>
          <p:nvPr/>
        </p:nvSpPr>
        <p:spPr>
          <a:xfrm flipH="1">
            <a:off x="9754801" y="5364318"/>
            <a:ext cx="36933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F801435-DAC5-9093-186C-60E6BF6FD6CC}"/>
              </a:ext>
            </a:extLst>
          </p:cNvPr>
          <p:cNvSpPr/>
          <p:nvPr/>
        </p:nvSpPr>
        <p:spPr>
          <a:xfrm flipH="1">
            <a:off x="9747556" y="3770995"/>
            <a:ext cx="36933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980B47D-DA2E-0D44-AE4D-42B01B98DE55}"/>
              </a:ext>
            </a:extLst>
          </p:cNvPr>
          <p:cNvSpPr/>
          <p:nvPr/>
        </p:nvSpPr>
        <p:spPr>
          <a:xfrm flipH="1">
            <a:off x="9740200" y="2177672"/>
            <a:ext cx="36933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5D98780B-1612-CA76-4CFA-33D9E5F84B43}"/>
                  </a:ext>
                </a:extLst>
              </p:cNvPr>
              <p:cNvSpPr txBox="1"/>
              <p:nvPr/>
            </p:nvSpPr>
            <p:spPr>
              <a:xfrm flipH="1">
                <a:off x="9768379" y="2128083"/>
                <a:ext cx="3759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5D98780B-1612-CA76-4CFA-33D9E5F84B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768379" y="2128083"/>
                <a:ext cx="375936" cy="369332"/>
              </a:xfrm>
              <a:prstGeom prst="rect">
                <a:avLst/>
              </a:prstGeom>
              <a:blipFill>
                <a:blip r:embed="rId2"/>
                <a:stretch>
                  <a:fillRect l="-9677" r="-6452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CFFD3209-867E-7F1A-CB22-1C29E7A7E71B}"/>
                  </a:ext>
                </a:extLst>
              </p:cNvPr>
              <p:cNvSpPr txBox="1"/>
              <p:nvPr/>
            </p:nvSpPr>
            <p:spPr>
              <a:xfrm flipH="1">
                <a:off x="9750769" y="3751279"/>
                <a:ext cx="3830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CFFD3209-867E-7F1A-CB22-1C29E7A7E7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750769" y="3751279"/>
                <a:ext cx="383054" cy="369332"/>
              </a:xfrm>
              <a:prstGeom prst="rect">
                <a:avLst/>
              </a:prstGeom>
              <a:blipFill>
                <a:blip r:embed="rId3"/>
                <a:stretch>
                  <a:fillRect l="-11290" r="-8065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139807CC-566D-B8A6-94BA-E5A49CA25559}"/>
                  </a:ext>
                </a:extLst>
              </p:cNvPr>
              <p:cNvSpPr txBox="1"/>
              <p:nvPr/>
            </p:nvSpPr>
            <p:spPr>
              <a:xfrm flipH="1">
                <a:off x="9761933" y="5332732"/>
                <a:ext cx="3830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139807CC-566D-B8A6-94BA-E5A49CA255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761933" y="5332732"/>
                <a:ext cx="383054" cy="369332"/>
              </a:xfrm>
              <a:prstGeom prst="rect">
                <a:avLst/>
              </a:prstGeom>
              <a:blipFill>
                <a:blip r:embed="rId4"/>
                <a:stretch>
                  <a:fillRect l="-9524" r="-6349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>
            <a:extLst>
              <a:ext uri="{FF2B5EF4-FFF2-40B4-BE49-F238E27FC236}">
                <a16:creationId xmlns:a16="http://schemas.microsoft.com/office/drawing/2014/main" id="{30A005D8-4ED7-68BE-9D4E-B050243E2566}"/>
              </a:ext>
            </a:extLst>
          </p:cNvPr>
          <p:cNvSpPr/>
          <p:nvPr/>
        </p:nvSpPr>
        <p:spPr>
          <a:xfrm flipH="1">
            <a:off x="6692581" y="2913785"/>
            <a:ext cx="36933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D5F97CF3-3080-FEA9-9733-55AD959439B2}"/>
                  </a:ext>
                </a:extLst>
              </p:cNvPr>
              <p:cNvSpPr txBox="1"/>
              <p:nvPr/>
            </p:nvSpPr>
            <p:spPr>
              <a:xfrm flipH="1">
                <a:off x="6755581" y="2896355"/>
                <a:ext cx="3666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新細明體" panose="02020500000000000000" pitchFamily="18" charset="-12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m:t>𝑦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D5F97CF3-3080-FEA9-9733-55AD959439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755581" y="2896355"/>
                <a:ext cx="366639" cy="369332"/>
              </a:xfrm>
              <a:prstGeom prst="rect">
                <a:avLst/>
              </a:prstGeom>
              <a:blipFill>
                <a:blip r:embed="rId5"/>
                <a:stretch>
                  <a:fillRect l="-20000" r="-6667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38415B8A-303F-083C-DC96-288E342165A6}"/>
              </a:ext>
            </a:extLst>
          </p:cNvPr>
          <p:cNvCxnSpPr>
            <a:cxnSpLocks/>
          </p:cNvCxnSpPr>
          <p:nvPr/>
        </p:nvCxnSpPr>
        <p:spPr>
          <a:xfrm flipH="1">
            <a:off x="7140798" y="3120871"/>
            <a:ext cx="57643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>
            <a:extLst>
              <a:ext uri="{FF2B5EF4-FFF2-40B4-BE49-F238E27FC236}">
                <a16:creationId xmlns:a16="http://schemas.microsoft.com/office/drawing/2014/main" id="{7DEFB123-7FA6-3250-0A7B-91C946CC4176}"/>
              </a:ext>
            </a:extLst>
          </p:cNvPr>
          <p:cNvSpPr/>
          <p:nvPr/>
        </p:nvSpPr>
        <p:spPr>
          <a:xfrm flipH="1">
            <a:off x="7589364" y="2929818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+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8FC3D176-7901-06EB-1838-E2D68AB37993}"/>
              </a:ext>
            </a:extLst>
          </p:cNvPr>
          <p:cNvCxnSpPr>
            <a:cxnSpLocks/>
            <a:stCxn id="7" idx="3"/>
            <a:endCxn id="13" idx="1"/>
          </p:cNvCxnSpPr>
          <p:nvPr/>
        </p:nvCxnSpPr>
        <p:spPr>
          <a:xfrm flipH="1">
            <a:off x="7958696" y="2312749"/>
            <a:ext cx="1809683" cy="8017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8B0AB012-C30F-4457-230E-0C0EC36F150F}"/>
              </a:ext>
            </a:extLst>
          </p:cNvPr>
          <p:cNvCxnSpPr>
            <a:cxnSpLocks/>
            <a:endCxn id="13" idx="1"/>
          </p:cNvCxnSpPr>
          <p:nvPr/>
        </p:nvCxnSpPr>
        <p:spPr>
          <a:xfrm flipH="1" flipV="1">
            <a:off x="7958696" y="3114484"/>
            <a:ext cx="1768841" cy="8186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5CCADDB7-9601-A3F9-D6CC-7412E2780BE6}"/>
              </a:ext>
            </a:extLst>
          </p:cNvPr>
          <p:cNvCxnSpPr>
            <a:cxnSpLocks/>
            <a:stCxn id="9" idx="3"/>
            <a:endCxn id="13" idx="1"/>
          </p:cNvCxnSpPr>
          <p:nvPr/>
        </p:nvCxnSpPr>
        <p:spPr>
          <a:xfrm flipH="1" flipV="1">
            <a:off x="7958696" y="3114484"/>
            <a:ext cx="1803237" cy="24029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4FBF3C1A-661F-E1D2-AEA4-C2A5FF3A1750}"/>
                  </a:ext>
                </a:extLst>
              </p:cNvPr>
              <p:cNvSpPr txBox="1"/>
              <p:nvPr/>
            </p:nvSpPr>
            <p:spPr>
              <a:xfrm flipH="1">
                <a:off x="8926208" y="2144713"/>
                <a:ext cx="514308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𝑐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4FBF3C1A-661F-E1D2-AEA4-C2A5FF3A17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926208" y="2144713"/>
                <a:ext cx="514308" cy="385555"/>
              </a:xfrm>
              <a:prstGeom prst="rect">
                <a:avLst/>
              </a:prstGeom>
              <a:blipFill>
                <a:blip r:embed="rId6"/>
                <a:stretch>
                  <a:fillRect l="-7059" r="-4706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ADF4D3AC-F354-4325-DCB3-5C83514D3FA5}"/>
                  </a:ext>
                </a:extLst>
              </p:cNvPr>
              <p:cNvSpPr txBox="1"/>
              <p:nvPr/>
            </p:nvSpPr>
            <p:spPr>
              <a:xfrm flipH="1">
                <a:off x="9352406" y="2789237"/>
                <a:ext cx="521425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𝑐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ADF4D3AC-F354-4325-DCB3-5C83514D3F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352406" y="2789237"/>
                <a:ext cx="521425" cy="385555"/>
              </a:xfrm>
              <a:prstGeom prst="rect">
                <a:avLst/>
              </a:prstGeom>
              <a:blipFill>
                <a:blip r:embed="rId7"/>
                <a:stretch>
                  <a:fillRect l="-6977" r="-4651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群組 19">
            <a:extLst>
              <a:ext uri="{FF2B5EF4-FFF2-40B4-BE49-F238E27FC236}">
                <a16:creationId xmlns:a16="http://schemas.microsoft.com/office/drawing/2014/main" id="{A18CE5B5-8E03-F450-C374-1AEAB7F74ECD}"/>
              </a:ext>
            </a:extLst>
          </p:cNvPr>
          <p:cNvGrpSpPr/>
          <p:nvPr/>
        </p:nvGrpSpPr>
        <p:grpSpPr>
          <a:xfrm flipH="1">
            <a:off x="7604831" y="3349280"/>
            <a:ext cx="333714" cy="653404"/>
            <a:chOff x="5009975" y="3353595"/>
            <a:chExt cx="333714" cy="653404"/>
          </a:xfrm>
        </p:grpSpPr>
        <p:cxnSp>
          <p:nvCxnSpPr>
            <p:cNvPr id="21" name="直線單箭頭接點 20">
              <a:extLst>
                <a:ext uri="{FF2B5EF4-FFF2-40B4-BE49-F238E27FC236}">
                  <a16:creationId xmlns:a16="http://schemas.microsoft.com/office/drawing/2014/main" id="{FEFB0627-9762-A7FF-7DED-0354A68B0188}"/>
                </a:ext>
              </a:extLst>
            </p:cNvPr>
            <p:cNvCxnSpPr>
              <a:cxnSpLocks/>
              <a:stCxn id="22" idx="0"/>
            </p:cNvCxnSpPr>
            <p:nvPr/>
          </p:nvCxnSpPr>
          <p:spPr>
            <a:xfrm flipH="1" flipV="1">
              <a:off x="5172402" y="3353595"/>
              <a:ext cx="4430" cy="3196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FFB7795A-30F2-DA1B-EF56-F0478F929B2F}"/>
                </a:ext>
              </a:extLst>
            </p:cNvPr>
            <p:cNvSpPr/>
            <p:nvPr/>
          </p:nvSpPr>
          <p:spPr>
            <a:xfrm>
              <a:off x="5009975" y="3673285"/>
              <a:ext cx="333714" cy="33371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11D6A2EA-2AA0-B339-0136-CD9C81D05EDA}"/>
                  </a:ext>
                </a:extLst>
              </p:cNvPr>
              <p:cNvSpPr txBox="1"/>
              <p:nvPr/>
            </p:nvSpPr>
            <p:spPr>
              <a:xfrm flipH="1">
                <a:off x="7628396" y="3640747"/>
                <a:ext cx="3613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 defTabSz="4572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11D6A2EA-2AA0-B339-0136-CD9C81D05E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628396" y="3640747"/>
                <a:ext cx="361381" cy="369332"/>
              </a:xfrm>
              <a:prstGeom prst="rect">
                <a:avLst/>
              </a:prstGeom>
              <a:blipFill>
                <a:blip r:embed="rId8"/>
                <a:stretch>
                  <a:fillRect l="-20000" r="-5000"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矩形 23">
            <a:extLst>
              <a:ext uri="{FF2B5EF4-FFF2-40B4-BE49-F238E27FC236}">
                <a16:creationId xmlns:a16="http://schemas.microsoft.com/office/drawing/2014/main" id="{1188E121-7379-FE6A-FA9B-4B81595C6814}"/>
              </a:ext>
            </a:extLst>
          </p:cNvPr>
          <p:cNvSpPr/>
          <p:nvPr/>
        </p:nvSpPr>
        <p:spPr>
          <a:xfrm flipH="1">
            <a:off x="6728865" y="4575669"/>
            <a:ext cx="36933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FC68F1EF-90E4-6619-7D85-A30D8C14756A}"/>
                  </a:ext>
                </a:extLst>
              </p:cNvPr>
              <p:cNvSpPr txBox="1"/>
              <p:nvPr/>
            </p:nvSpPr>
            <p:spPr>
              <a:xfrm flipH="1">
                <a:off x="6791865" y="4558239"/>
                <a:ext cx="37375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 defTabSz="4572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FC68F1EF-90E4-6619-7D85-A30D8C1475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791865" y="4558239"/>
                <a:ext cx="373756" cy="369332"/>
              </a:xfrm>
              <a:prstGeom prst="rect">
                <a:avLst/>
              </a:prstGeom>
              <a:blipFill>
                <a:blip r:embed="rId9"/>
                <a:stretch>
                  <a:fillRect l="-19672" r="-6557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ACC14E63-DDCF-1CDE-DCA5-2C7630461BCB}"/>
              </a:ext>
            </a:extLst>
          </p:cNvPr>
          <p:cNvCxnSpPr>
            <a:cxnSpLocks/>
          </p:cNvCxnSpPr>
          <p:nvPr/>
        </p:nvCxnSpPr>
        <p:spPr>
          <a:xfrm flipH="1">
            <a:off x="7177082" y="4782755"/>
            <a:ext cx="57643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>
            <a:extLst>
              <a:ext uri="{FF2B5EF4-FFF2-40B4-BE49-F238E27FC236}">
                <a16:creationId xmlns:a16="http://schemas.microsoft.com/office/drawing/2014/main" id="{AE30231E-67A4-8C71-978D-BD9AE49B9655}"/>
              </a:ext>
            </a:extLst>
          </p:cNvPr>
          <p:cNvSpPr/>
          <p:nvPr/>
        </p:nvSpPr>
        <p:spPr>
          <a:xfrm flipH="1">
            <a:off x="7625648" y="4591702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+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28" name="群組 27">
            <a:extLst>
              <a:ext uri="{FF2B5EF4-FFF2-40B4-BE49-F238E27FC236}">
                <a16:creationId xmlns:a16="http://schemas.microsoft.com/office/drawing/2014/main" id="{C55709E9-B483-1641-2412-A7E4238B602A}"/>
              </a:ext>
            </a:extLst>
          </p:cNvPr>
          <p:cNvGrpSpPr/>
          <p:nvPr/>
        </p:nvGrpSpPr>
        <p:grpSpPr>
          <a:xfrm flipH="1">
            <a:off x="7641115" y="5011164"/>
            <a:ext cx="333714" cy="653404"/>
            <a:chOff x="5009975" y="3353595"/>
            <a:chExt cx="333714" cy="653404"/>
          </a:xfrm>
        </p:grpSpPr>
        <p:cxnSp>
          <p:nvCxnSpPr>
            <p:cNvPr id="29" name="直線單箭頭接點 28">
              <a:extLst>
                <a:ext uri="{FF2B5EF4-FFF2-40B4-BE49-F238E27FC236}">
                  <a16:creationId xmlns:a16="http://schemas.microsoft.com/office/drawing/2014/main" id="{83DC3B5A-229F-1FE0-8927-650BDC03BE84}"/>
                </a:ext>
              </a:extLst>
            </p:cNvPr>
            <p:cNvCxnSpPr>
              <a:cxnSpLocks/>
              <a:stCxn id="30" idx="0"/>
            </p:cNvCxnSpPr>
            <p:nvPr/>
          </p:nvCxnSpPr>
          <p:spPr>
            <a:xfrm flipH="1" flipV="1">
              <a:off x="5172402" y="3353595"/>
              <a:ext cx="4430" cy="3196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220129BF-F1D8-7F3D-6391-C6453931AE16}"/>
                </a:ext>
              </a:extLst>
            </p:cNvPr>
            <p:cNvSpPr/>
            <p:nvPr/>
          </p:nvSpPr>
          <p:spPr>
            <a:xfrm>
              <a:off x="5009975" y="3673285"/>
              <a:ext cx="333714" cy="33371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FDA71A84-2685-94B4-F0ED-21473CF0C198}"/>
                  </a:ext>
                </a:extLst>
              </p:cNvPr>
              <p:cNvSpPr txBox="1"/>
              <p:nvPr/>
            </p:nvSpPr>
            <p:spPr>
              <a:xfrm flipH="1">
                <a:off x="7664680" y="5302631"/>
                <a:ext cx="36849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 defTabSz="4572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FDA71A84-2685-94B4-F0ED-21473CF0C1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664680" y="5302631"/>
                <a:ext cx="368499" cy="369332"/>
              </a:xfrm>
              <a:prstGeom prst="rect">
                <a:avLst/>
              </a:prstGeom>
              <a:blipFill>
                <a:blip r:embed="rId10"/>
                <a:stretch>
                  <a:fillRect l="-19672" r="-4918"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直線單箭頭接點 31">
            <a:extLst>
              <a:ext uri="{FF2B5EF4-FFF2-40B4-BE49-F238E27FC236}">
                <a16:creationId xmlns:a16="http://schemas.microsoft.com/office/drawing/2014/main" id="{6DEEE2A4-7348-299A-D165-78C596D81A59}"/>
              </a:ext>
            </a:extLst>
          </p:cNvPr>
          <p:cNvCxnSpPr>
            <a:cxnSpLocks/>
            <a:stCxn id="7" idx="3"/>
            <a:endCxn id="27" idx="1"/>
          </p:cNvCxnSpPr>
          <p:nvPr/>
        </p:nvCxnSpPr>
        <p:spPr>
          <a:xfrm flipH="1">
            <a:off x="7994980" y="2312749"/>
            <a:ext cx="1773399" cy="246361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4221BD9D-E891-5EE8-BB17-4BE6C0CE8B54}"/>
              </a:ext>
            </a:extLst>
          </p:cNvPr>
          <p:cNvCxnSpPr>
            <a:cxnSpLocks/>
            <a:stCxn id="8" idx="3"/>
            <a:endCxn id="27" idx="1"/>
          </p:cNvCxnSpPr>
          <p:nvPr/>
        </p:nvCxnSpPr>
        <p:spPr>
          <a:xfrm flipH="1">
            <a:off x="7994980" y="3935945"/>
            <a:ext cx="1755789" cy="8404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>
            <a:extLst>
              <a:ext uri="{FF2B5EF4-FFF2-40B4-BE49-F238E27FC236}">
                <a16:creationId xmlns:a16="http://schemas.microsoft.com/office/drawing/2014/main" id="{9449E4E2-98DC-3CA1-E1F9-1E0B7908A1CA}"/>
              </a:ext>
            </a:extLst>
          </p:cNvPr>
          <p:cNvCxnSpPr>
            <a:cxnSpLocks/>
            <a:stCxn id="9" idx="3"/>
            <a:endCxn id="27" idx="1"/>
          </p:cNvCxnSpPr>
          <p:nvPr/>
        </p:nvCxnSpPr>
        <p:spPr>
          <a:xfrm flipH="1" flipV="1">
            <a:off x="7994980" y="4776368"/>
            <a:ext cx="1766953" cy="7410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901DE34C-B171-AB97-0CEC-0FF22A012CFA}"/>
                  </a:ext>
                </a:extLst>
              </p:cNvPr>
              <p:cNvSpPr txBox="1"/>
              <p:nvPr/>
            </p:nvSpPr>
            <p:spPr>
              <a:xfrm flipH="1">
                <a:off x="9197159" y="3319527"/>
                <a:ext cx="514308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𝑐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1,2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901DE34C-B171-AB97-0CEC-0FF22A012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197159" y="3319527"/>
                <a:ext cx="514308" cy="385555"/>
              </a:xfrm>
              <a:prstGeom prst="rect">
                <a:avLst/>
              </a:prstGeom>
              <a:blipFill>
                <a:blip r:embed="rId11"/>
                <a:stretch>
                  <a:fillRect l="-8333" r="-5952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13CD68B2-BD24-680E-2123-31C58D3621FE}"/>
                  </a:ext>
                </a:extLst>
              </p:cNvPr>
              <p:cNvSpPr txBox="1"/>
              <p:nvPr/>
            </p:nvSpPr>
            <p:spPr>
              <a:xfrm flipH="1">
                <a:off x="9191348" y="4138133"/>
                <a:ext cx="521425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𝑐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2,2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13CD68B2-BD24-680E-2123-31C58D3621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191348" y="4138133"/>
                <a:ext cx="521425" cy="385555"/>
              </a:xfrm>
              <a:prstGeom prst="rect">
                <a:avLst/>
              </a:prstGeom>
              <a:blipFill>
                <a:blip r:embed="rId12"/>
                <a:stretch>
                  <a:fillRect l="-8235" r="-5882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C5F1EDE3-9C2A-DE32-77DD-7C4399DCDB47}"/>
                  </a:ext>
                </a:extLst>
              </p:cNvPr>
              <p:cNvSpPr txBox="1"/>
              <p:nvPr/>
            </p:nvSpPr>
            <p:spPr>
              <a:xfrm flipH="1">
                <a:off x="9314405" y="4595099"/>
                <a:ext cx="514308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𝑐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1,3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C5F1EDE3-9C2A-DE32-77DD-7C4399DCDB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314405" y="4595099"/>
                <a:ext cx="514308" cy="385555"/>
              </a:xfrm>
              <a:prstGeom prst="rect">
                <a:avLst/>
              </a:prstGeom>
              <a:blipFill>
                <a:blip r:embed="rId13"/>
                <a:stretch>
                  <a:fillRect l="-8333" r="-5952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6A162816-D68B-AA27-8CAF-4970FA751BC9}"/>
                  </a:ext>
                </a:extLst>
              </p:cNvPr>
              <p:cNvSpPr txBox="1"/>
              <p:nvPr/>
            </p:nvSpPr>
            <p:spPr>
              <a:xfrm flipH="1">
                <a:off x="8970828" y="5273652"/>
                <a:ext cx="521425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𝑐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2,3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6A162816-D68B-AA27-8CAF-4970FA751B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970828" y="5273652"/>
                <a:ext cx="521425" cy="385555"/>
              </a:xfrm>
              <a:prstGeom prst="rect">
                <a:avLst/>
              </a:prstGeom>
              <a:blipFill>
                <a:blip r:embed="rId14"/>
                <a:stretch>
                  <a:fillRect l="-8235" r="-5882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文字方塊 38">
            <a:extLst>
              <a:ext uri="{FF2B5EF4-FFF2-40B4-BE49-F238E27FC236}">
                <a16:creationId xmlns:a16="http://schemas.microsoft.com/office/drawing/2014/main" id="{524F2215-C8B0-8405-D3C6-FD7DD290AD68}"/>
              </a:ext>
            </a:extLst>
          </p:cNvPr>
          <p:cNvSpPr txBox="1"/>
          <p:nvPr/>
        </p:nvSpPr>
        <p:spPr>
          <a:xfrm>
            <a:off x="6388556" y="3283117"/>
            <a:ext cx="1346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Class 1</a:t>
            </a:r>
            <a:endParaRPr lang="zh-TW" altLang="en-US" sz="2400" dirty="0"/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AA6F3105-81C0-BA77-FBB2-3D1CD143AEEC}"/>
              </a:ext>
            </a:extLst>
          </p:cNvPr>
          <p:cNvSpPr txBox="1"/>
          <p:nvPr/>
        </p:nvSpPr>
        <p:spPr>
          <a:xfrm>
            <a:off x="6411627" y="4971613"/>
            <a:ext cx="1346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Class 2</a:t>
            </a:r>
            <a:endParaRPr lang="zh-TW" altLang="en-US" sz="2400" dirty="0"/>
          </a:p>
        </p:txBody>
      </p:sp>
      <p:pic>
        <p:nvPicPr>
          <p:cNvPr id="41" name="Picture 4">
            <a:extLst>
              <a:ext uri="{FF2B5EF4-FFF2-40B4-BE49-F238E27FC236}">
                <a16:creationId xmlns:a16="http://schemas.microsoft.com/office/drawing/2014/main" id="{4ABAEE89-C575-B66F-CA0A-A7C619F1A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432" y="2879872"/>
            <a:ext cx="481998" cy="48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10198E46-BBFD-E03F-5EE2-F31C5FF31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178" y="4515411"/>
            <a:ext cx="481997" cy="48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文字方塊 42">
            <a:extLst>
              <a:ext uri="{FF2B5EF4-FFF2-40B4-BE49-F238E27FC236}">
                <a16:creationId xmlns:a16="http://schemas.microsoft.com/office/drawing/2014/main" id="{D3626E52-C547-4FCB-AB2B-B812441384F4}"/>
              </a:ext>
            </a:extLst>
          </p:cNvPr>
          <p:cNvSpPr txBox="1"/>
          <p:nvPr/>
        </p:nvSpPr>
        <p:spPr>
          <a:xfrm>
            <a:off x="6053241" y="2867618"/>
            <a:ext cx="649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/>
              <a:t>2</a:t>
            </a:r>
            <a:endParaRPr lang="zh-TW" altLang="en-US" sz="2400" dirty="0"/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C7F2E778-A4E8-5EC7-000F-BC10E3DD9A66}"/>
              </a:ext>
            </a:extLst>
          </p:cNvPr>
          <p:cNvSpPr txBox="1"/>
          <p:nvPr/>
        </p:nvSpPr>
        <p:spPr>
          <a:xfrm>
            <a:off x="6013139" y="4551922"/>
            <a:ext cx="649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E21CDCBE-E7C2-017E-A818-730F4D7BD1A5}"/>
              </a:ext>
            </a:extLst>
          </p:cNvPr>
          <p:cNvSpPr txBox="1"/>
          <p:nvPr/>
        </p:nvSpPr>
        <p:spPr>
          <a:xfrm>
            <a:off x="847138" y="1482709"/>
            <a:ext cx="2208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u="sng" dirty="0"/>
              <a:t>Classification</a:t>
            </a:r>
            <a:endParaRPr lang="zh-TW" altLang="en-US" sz="2800" b="1" u="sng" dirty="0"/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B7E9B06E-EDFF-AB35-8F31-42A6EBA39BE6}"/>
              </a:ext>
            </a:extLst>
          </p:cNvPr>
          <p:cNvSpPr txBox="1"/>
          <p:nvPr/>
        </p:nvSpPr>
        <p:spPr>
          <a:xfrm>
            <a:off x="10289376" y="1979585"/>
            <a:ext cx="893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2886635E-620B-8E98-63B9-1B4370DD16CA}"/>
              </a:ext>
            </a:extLst>
          </p:cNvPr>
          <p:cNvSpPr txBox="1"/>
          <p:nvPr/>
        </p:nvSpPr>
        <p:spPr>
          <a:xfrm>
            <a:off x="10340149" y="3640747"/>
            <a:ext cx="893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D1F46BFA-FCC6-49FD-735A-F1F23F6835ED}"/>
              </a:ext>
            </a:extLst>
          </p:cNvPr>
          <p:cNvSpPr txBox="1"/>
          <p:nvPr/>
        </p:nvSpPr>
        <p:spPr>
          <a:xfrm>
            <a:off x="10340148" y="5255788"/>
            <a:ext cx="893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sp>
        <p:nvSpPr>
          <p:cNvPr id="51" name="文字方塊 50">
            <a:extLst>
              <a:ext uri="{FF2B5EF4-FFF2-40B4-BE49-F238E27FC236}">
                <a16:creationId xmlns:a16="http://schemas.microsoft.com/office/drawing/2014/main" id="{FDF13031-2347-77E6-64C7-A32F6C8A7494}"/>
              </a:ext>
            </a:extLst>
          </p:cNvPr>
          <p:cNvSpPr txBox="1"/>
          <p:nvPr/>
        </p:nvSpPr>
        <p:spPr>
          <a:xfrm>
            <a:off x="226237" y="3546281"/>
            <a:ext cx="26337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TW" sz="2400" dirty="0"/>
              <a:t>Ground truth: </a:t>
            </a:r>
          </a:p>
          <a:p>
            <a:pPr algn="r"/>
            <a:r>
              <a:rPr lang="en-US" altLang="zh-TW" sz="2400" dirty="0"/>
              <a:t>Class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字方塊 51">
                <a:extLst>
                  <a:ext uri="{FF2B5EF4-FFF2-40B4-BE49-F238E27FC236}">
                    <a16:creationId xmlns:a16="http://schemas.microsoft.com/office/drawing/2014/main" id="{37756DC2-7F13-8B17-3616-3950B57786D8}"/>
                  </a:ext>
                </a:extLst>
              </p:cNvPr>
              <p:cNvSpPr txBox="1"/>
              <p:nvPr/>
            </p:nvSpPr>
            <p:spPr>
              <a:xfrm>
                <a:off x="3640176" y="1667995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altLang="zh-TW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TW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altLang="zh-TW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d>
                    </m:oMath>
                  </m:oMathPara>
                </a14:m>
                <a:endParaRPr lang="zh-TW" altLang="en-US" sz="28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52" name="文字方塊 51">
                <a:extLst>
                  <a:ext uri="{FF2B5EF4-FFF2-40B4-BE49-F238E27FC236}">
                    <a16:creationId xmlns:a16="http://schemas.microsoft.com/office/drawing/2014/main" id="{37756DC2-7F13-8B17-3616-3950B57786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0176" y="1667995"/>
                <a:ext cx="4572000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文字方塊 52">
            <a:extLst>
              <a:ext uri="{FF2B5EF4-FFF2-40B4-BE49-F238E27FC236}">
                <a16:creationId xmlns:a16="http://schemas.microsoft.com/office/drawing/2014/main" id="{BDC69B6D-BA27-B29C-3E3A-3B8882424C20}"/>
              </a:ext>
            </a:extLst>
          </p:cNvPr>
          <p:cNvSpPr txBox="1"/>
          <p:nvPr/>
        </p:nvSpPr>
        <p:spPr>
          <a:xfrm>
            <a:off x="4329117" y="4167222"/>
            <a:ext cx="752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0</a:t>
            </a:r>
            <a:endParaRPr lang="zh-TW" altLang="en-US" sz="2800" dirty="0"/>
          </a:p>
        </p:txBody>
      </p:sp>
      <p:pic>
        <p:nvPicPr>
          <p:cNvPr id="54" name="Picture 2">
            <a:extLst>
              <a:ext uri="{FF2B5EF4-FFF2-40B4-BE49-F238E27FC236}">
                <a16:creationId xmlns:a16="http://schemas.microsoft.com/office/drawing/2014/main" id="{07E85388-38E3-8997-478C-71FC1131B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267" y="3397543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5" name="直線單箭頭接點 54">
            <a:extLst>
              <a:ext uri="{FF2B5EF4-FFF2-40B4-BE49-F238E27FC236}">
                <a16:creationId xmlns:a16="http://schemas.microsoft.com/office/drawing/2014/main" id="{C020A75E-8055-8FEC-8F18-AFF556EDCBC6}"/>
              </a:ext>
            </a:extLst>
          </p:cNvPr>
          <p:cNvCxnSpPr>
            <a:cxnSpLocks/>
          </p:cNvCxnSpPr>
          <p:nvPr/>
        </p:nvCxnSpPr>
        <p:spPr>
          <a:xfrm flipH="1">
            <a:off x="4897467" y="4002684"/>
            <a:ext cx="569686" cy="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單箭頭接點 55">
            <a:extLst>
              <a:ext uri="{FF2B5EF4-FFF2-40B4-BE49-F238E27FC236}">
                <a16:creationId xmlns:a16="http://schemas.microsoft.com/office/drawing/2014/main" id="{F044F59D-4A37-DB62-3A5D-6799B053D1EF}"/>
              </a:ext>
            </a:extLst>
          </p:cNvPr>
          <p:cNvCxnSpPr>
            <a:cxnSpLocks/>
          </p:cNvCxnSpPr>
          <p:nvPr/>
        </p:nvCxnSpPr>
        <p:spPr>
          <a:xfrm>
            <a:off x="3091328" y="3959487"/>
            <a:ext cx="569686" cy="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字方塊 56">
            <a:extLst>
              <a:ext uri="{FF2B5EF4-FFF2-40B4-BE49-F238E27FC236}">
                <a16:creationId xmlns:a16="http://schemas.microsoft.com/office/drawing/2014/main" id="{2BB7275B-5072-14ED-82BD-50D0547B50B9}"/>
              </a:ext>
            </a:extLst>
          </p:cNvPr>
          <p:cNvSpPr txBox="1"/>
          <p:nvPr/>
        </p:nvSpPr>
        <p:spPr>
          <a:xfrm>
            <a:off x="7573792" y="6085728"/>
            <a:ext cx="2573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Change a little bit</a:t>
            </a:r>
            <a:endParaRPr lang="zh-TW" altLang="en-US" sz="2400" dirty="0"/>
          </a:p>
        </p:txBody>
      </p:sp>
      <p:sp>
        <p:nvSpPr>
          <p:cNvPr id="59" name="文字方塊 58">
            <a:extLst>
              <a:ext uri="{FF2B5EF4-FFF2-40B4-BE49-F238E27FC236}">
                <a16:creationId xmlns:a16="http://schemas.microsoft.com/office/drawing/2014/main" id="{3661502D-03DC-8E57-B4BB-99CD16DF6F62}"/>
              </a:ext>
            </a:extLst>
          </p:cNvPr>
          <p:cNvSpPr txBox="1"/>
          <p:nvPr/>
        </p:nvSpPr>
        <p:spPr>
          <a:xfrm>
            <a:off x="3518013" y="4672667"/>
            <a:ext cx="1646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Nothing is happening.</a:t>
            </a:r>
            <a:endParaRPr lang="zh-TW" altLang="en-US" sz="2400" dirty="0"/>
          </a:p>
        </p:txBody>
      </p:sp>
      <p:sp>
        <p:nvSpPr>
          <p:cNvPr id="62" name="文字方塊 61">
            <a:extLst>
              <a:ext uri="{FF2B5EF4-FFF2-40B4-BE49-F238E27FC236}">
                <a16:creationId xmlns:a16="http://schemas.microsoft.com/office/drawing/2014/main" id="{8860F809-7106-EB59-D3CD-0FBEF6647CA7}"/>
              </a:ext>
            </a:extLst>
          </p:cNvPr>
          <p:cNvSpPr txBox="1"/>
          <p:nvPr/>
        </p:nvSpPr>
        <p:spPr>
          <a:xfrm>
            <a:off x="6003101" y="5376480"/>
            <a:ext cx="942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+0.01</a:t>
            </a:r>
            <a:endParaRPr lang="zh-TW" altLang="en-US" sz="2400" dirty="0"/>
          </a:p>
        </p:txBody>
      </p:sp>
      <p:sp>
        <p:nvSpPr>
          <p:cNvPr id="63" name="文字方塊 62">
            <a:extLst>
              <a:ext uri="{FF2B5EF4-FFF2-40B4-BE49-F238E27FC236}">
                <a16:creationId xmlns:a16="http://schemas.microsoft.com/office/drawing/2014/main" id="{4B013CD7-B728-3ED1-5C81-38D7B666FD88}"/>
              </a:ext>
            </a:extLst>
          </p:cNvPr>
          <p:cNvSpPr txBox="1"/>
          <p:nvPr/>
        </p:nvSpPr>
        <p:spPr>
          <a:xfrm>
            <a:off x="1341411" y="5823071"/>
            <a:ext cx="3037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Gradient is 0</a:t>
            </a:r>
            <a:r>
              <a:rPr lang="zh-TW" altLang="en-US" sz="2400" dirty="0"/>
              <a:t> </a:t>
            </a:r>
            <a:r>
              <a:rPr lang="en-US" altLang="zh-TW" sz="2400" dirty="0"/>
              <a:t>……</a:t>
            </a:r>
            <a:endParaRPr lang="zh-TW" altLang="en-US" sz="2400" dirty="0"/>
          </a:p>
        </p:txBody>
      </p:sp>
      <p:sp>
        <p:nvSpPr>
          <p:cNvPr id="65" name="文字方塊 64">
            <a:extLst>
              <a:ext uri="{FF2B5EF4-FFF2-40B4-BE49-F238E27FC236}">
                <a16:creationId xmlns:a16="http://schemas.microsoft.com/office/drawing/2014/main" id="{8B4E54FA-9EF6-418C-6E9D-E802F867BEE0}"/>
              </a:ext>
            </a:extLst>
          </p:cNvPr>
          <p:cNvSpPr txBox="1"/>
          <p:nvPr/>
        </p:nvSpPr>
        <p:spPr>
          <a:xfrm>
            <a:off x="7589364" y="5700330"/>
            <a:ext cx="942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+0.01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0010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7" grpId="0"/>
      <p:bldP spid="59" grpId="0"/>
      <p:bldP spid="62" grpId="0"/>
      <p:bldP spid="63" grpId="0"/>
      <p:bldP spid="6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414EE3B-6481-3C5F-019D-57BF4E19B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Loss = Evaluation Metrics?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931602E-23BA-B37B-3CAD-C476A3176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For classification, if we use accuracy as the loss function …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C1C155A9-1E60-65B5-7C7B-09967FA7DB13}"/>
                  </a:ext>
                </a:extLst>
              </p:cNvPr>
              <p:cNvSpPr txBox="1"/>
              <p:nvPr/>
            </p:nvSpPr>
            <p:spPr>
              <a:xfrm>
                <a:off x="912347" y="3826177"/>
                <a:ext cx="140048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US" altLang="zh-TW" sz="240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Loss </a:t>
                </a:r>
              </a:p>
              <a:p>
                <a:pPr algn="ctr"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zh-TW" altLang="en-US" sz="24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C1C155A9-1E60-65B5-7C7B-09967FA7D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347" y="3826177"/>
                <a:ext cx="1400487" cy="830997"/>
              </a:xfrm>
              <a:prstGeom prst="rect">
                <a:avLst/>
              </a:prstGeom>
              <a:blipFill>
                <a:blip r:embed="rId2"/>
                <a:stretch>
                  <a:fillRect t="-58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單箭頭接點 4">
            <a:extLst>
              <a:ext uri="{FF2B5EF4-FFF2-40B4-BE49-F238E27FC236}">
                <a16:creationId xmlns:a16="http://schemas.microsoft.com/office/drawing/2014/main" id="{CDF0BD82-AF9D-5654-8A94-25359E77E5F8}"/>
              </a:ext>
            </a:extLst>
          </p:cNvPr>
          <p:cNvCxnSpPr>
            <a:cxnSpLocks/>
          </p:cNvCxnSpPr>
          <p:nvPr/>
        </p:nvCxnSpPr>
        <p:spPr>
          <a:xfrm>
            <a:off x="1902947" y="5831113"/>
            <a:ext cx="924238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5CAF9D0C-83A4-E5C9-C7C7-5E154A0EC3CE}"/>
              </a:ext>
            </a:extLst>
          </p:cNvPr>
          <p:cNvCxnSpPr>
            <a:cxnSpLocks/>
          </p:cNvCxnSpPr>
          <p:nvPr/>
        </p:nvCxnSpPr>
        <p:spPr>
          <a:xfrm flipV="1">
            <a:off x="2106402" y="2864627"/>
            <a:ext cx="0" cy="325195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圖片 8">
            <a:extLst>
              <a:ext uri="{FF2B5EF4-FFF2-40B4-BE49-F238E27FC236}">
                <a16:creationId xmlns:a16="http://schemas.microsoft.com/office/drawing/2014/main" id="{30E0E186-55CD-CC46-82A8-6C8B6BAC2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663" y="3135333"/>
            <a:ext cx="432742" cy="1435131"/>
          </a:xfrm>
          <a:prstGeom prst="rect">
            <a:avLst/>
          </a:prstGeom>
        </p:spPr>
      </p:pic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67436310-3773-B798-6520-32AF593618AA}"/>
              </a:ext>
            </a:extLst>
          </p:cNvPr>
          <p:cNvCxnSpPr>
            <a:cxnSpLocks/>
          </p:cNvCxnSpPr>
          <p:nvPr/>
        </p:nvCxnSpPr>
        <p:spPr>
          <a:xfrm>
            <a:off x="2241900" y="4759306"/>
            <a:ext cx="4345936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C9216020-A8D0-1D8A-00AB-23C9B88F71F9}"/>
              </a:ext>
            </a:extLst>
          </p:cNvPr>
          <p:cNvCxnSpPr>
            <a:cxnSpLocks/>
          </p:cNvCxnSpPr>
          <p:nvPr/>
        </p:nvCxnSpPr>
        <p:spPr>
          <a:xfrm>
            <a:off x="6587836" y="5610147"/>
            <a:ext cx="3969461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A823C72E-C2AD-0963-D8E6-1885A123E586}"/>
              </a:ext>
            </a:extLst>
          </p:cNvPr>
          <p:cNvCxnSpPr>
            <a:cxnSpLocks/>
          </p:cNvCxnSpPr>
          <p:nvPr/>
        </p:nvCxnSpPr>
        <p:spPr>
          <a:xfrm>
            <a:off x="6587836" y="4759306"/>
            <a:ext cx="0" cy="850841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59D5DFBC-9F81-41DD-5EFF-13FE4817EDD0}"/>
              </a:ext>
            </a:extLst>
          </p:cNvPr>
          <p:cNvSpPr txBox="1"/>
          <p:nvPr/>
        </p:nvSpPr>
        <p:spPr>
          <a:xfrm>
            <a:off x="4491409" y="3592852"/>
            <a:ext cx="2096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無法下坡</a:t>
            </a:r>
          </a:p>
        </p:txBody>
      </p:sp>
    </p:spTree>
    <p:extLst>
      <p:ext uri="{BB962C8B-B14F-4D97-AF65-F5344CB8AC3E}">
        <p14:creationId xmlns:p14="http://schemas.microsoft.com/office/powerpoint/2010/main" val="172549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00D2D4-DCF8-FA81-6DD1-9E3CC67F8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Cross-entropy as the loss in classification</a:t>
            </a:r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5EE810F-A922-52CE-7A89-94342FC9AE11}"/>
              </a:ext>
            </a:extLst>
          </p:cNvPr>
          <p:cNvSpPr/>
          <p:nvPr/>
        </p:nvSpPr>
        <p:spPr>
          <a:xfrm flipH="1">
            <a:off x="10877019" y="5284653"/>
            <a:ext cx="36933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767FA68-CBA7-1108-C264-34D64EFCF860}"/>
              </a:ext>
            </a:extLst>
          </p:cNvPr>
          <p:cNvSpPr/>
          <p:nvPr/>
        </p:nvSpPr>
        <p:spPr>
          <a:xfrm flipH="1">
            <a:off x="10869774" y="3691330"/>
            <a:ext cx="36933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2DED271-66E6-19CA-92CF-791932890436}"/>
              </a:ext>
            </a:extLst>
          </p:cNvPr>
          <p:cNvSpPr/>
          <p:nvPr/>
        </p:nvSpPr>
        <p:spPr>
          <a:xfrm flipH="1">
            <a:off x="10862418" y="2098007"/>
            <a:ext cx="36933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37D3082D-2A54-2750-1130-4E23C70DA63E}"/>
                  </a:ext>
                </a:extLst>
              </p:cNvPr>
              <p:cNvSpPr txBox="1"/>
              <p:nvPr/>
            </p:nvSpPr>
            <p:spPr>
              <a:xfrm flipH="1">
                <a:off x="10890597" y="2048418"/>
                <a:ext cx="3759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37D3082D-2A54-2750-1130-4E23C70DA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890597" y="2048418"/>
                <a:ext cx="375936" cy="369332"/>
              </a:xfrm>
              <a:prstGeom prst="rect">
                <a:avLst/>
              </a:prstGeom>
              <a:blipFill>
                <a:blip r:embed="rId3"/>
                <a:stretch>
                  <a:fillRect l="-11475" r="-8197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252EFFE2-B1EC-2DFE-4315-EA4DC128AA3F}"/>
                  </a:ext>
                </a:extLst>
              </p:cNvPr>
              <p:cNvSpPr txBox="1"/>
              <p:nvPr/>
            </p:nvSpPr>
            <p:spPr>
              <a:xfrm flipH="1">
                <a:off x="10872987" y="3671614"/>
                <a:ext cx="3830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252EFFE2-B1EC-2DFE-4315-EA4DC128A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872987" y="3671614"/>
                <a:ext cx="383054" cy="369332"/>
              </a:xfrm>
              <a:prstGeom prst="rect">
                <a:avLst/>
              </a:prstGeom>
              <a:blipFill>
                <a:blip r:embed="rId4"/>
                <a:stretch>
                  <a:fillRect l="-11290" r="-8065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7CB52D53-11FC-61C3-EDED-DAEFBF30ACE9}"/>
                  </a:ext>
                </a:extLst>
              </p:cNvPr>
              <p:cNvSpPr txBox="1"/>
              <p:nvPr/>
            </p:nvSpPr>
            <p:spPr>
              <a:xfrm flipH="1">
                <a:off x="10884151" y="5253067"/>
                <a:ext cx="3830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7CB52D53-11FC-61C3-EDED-DAEFBF30AC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884151" y="5253067"/>
                <a:ext cx="383054" cy="369332"/>
              </a:xfrm>
              <a:prstGeom prst="rect">
                <a:avLst/>
              </a:prstGeom>
              <a:blipFill>
                <a:blip r:embed="rId5"/>
                <a:stretch>
                  <a:fillRect l="-9524" r="-6349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>
            <a:extLst>
              <a:ext uri="{FF2B5EF4-FFF2-40B4-BE49-F238E27FC236}">
                <a16:creationId xmlns:a16="http://schemas.microsoft.com/office/drawing/2014/main" id="{2F208B0C-DBDF-4CAD-285C-BAD4FE541EA7}"/>
              </a:ext>
            </a:extLst>
          </p:cNvPr>
          <p:cNvSpPr/>
          <p:nvPr/>
        </p:nvSpPr>
        <p:spPr>
          <a:xfrm flipH="1">
            <a:off x="7814799" y="2834120"/>
            <a:ext cx="36933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7E02578D-8D41-B777-A4E7-44C40554AF92}"/>
                  </a:ext>
                </a:extLst>
              </p:cNvPr>
              <p:cNvSpPr txBox="1"/>
              <p:nvPr/>
            </p:nvSpPr>
            <p:spPr>
              <a:xfrm flipH="1">
                <a:off x="7877799" y="2816690"/>
                <a:ext cx="3666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新細明體" panose="02020500000000000000" pitchFamily="18" charset="-12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m:t>𝑦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7E02578D-8D41-B777-A4E7-44C40554AF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877799" y="2816690"/>
                <a:ext cx="366639" cy="369332"/>
              </a:xfrm>
              <a:prstGeom prst="rect">
                <a:avLst/>
              </a:prstGeom>
              <a:blipFill>
                <a:blip r:embed="rId6"/>
                <a:stretch>
                  <a:fillRect l="-20000" r="-6667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210CEB7F-DF28-775B-97DC-43A7224F8BD2}"/>
              </a:ext>
            </a:extLst>
          </p:cNvPr>
          <p:cNvCxnSpPr>
            <a:cxnSpLocks/>
          </p:cNvCxnSpPr>
          <p:nvPr/>
        </p:nvCxnSpPr>
        <p:spPr>
          <a:xfrm flipH="1">
            <a:off x="8263016" y="3041206"/>
            <a:ext cx="57643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>
            <a:extLst>
              <a:ext uri="{FF2B5EF4-FFF2-40B4-BE49-F238E27FC236}">
                <a16:creationId xmlns:a16="http://schemas.microsoft.com/office/drawing/2014/main" id="{F7E2720A-C40E-8798-F268-002096F5C599}"/>
              </a:ext>
            </a:extLst>
          </p:cNvPr>
          <p:cNvSpPr/>
          <p:nvPr/>
        </p:nvSpPr>
        <p:spPr>
          <a:xfrm flipH="1">
            <a:off x="8711582" y="2850153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+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7E81FF7C-8427-239F-746D-06A738FC845D}"/>
              </a:ext>
            </a:extLst>
          </p:cNvPr>
          <p:cNvCxnSpPr>
            <a:cxnSpLocks/>
            <a:stCxn id="7" idx="3"/>
            <a:endCxn id="13" idx="1"/>
          </p:cNvCxnSpPr>
          <p:nvPr/>
        </p:nvCxnSpPr>
        <p:spPr>
          <a:xfrm flipH="1">
            <a:off x="9080914" y="2233084"/>
            <a:ext cx="1809683" cy="8017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2CCE1385-D366-6BDF-8B3A-8179ACE7CD4C}"/>
              </a:ext>
            </a:extLst>
          </p:cNvPr>
          <p:cNvCxnSpPr>
            <a:cxnSpLocks/>
            <a:endCxn id="13" idx="1"/>
          </p:cNvCxnSpPr>
          <p:nvPr/>
        </p:nvCxnSpPr>
        <p:spPr>
          <a:xfrm flipH="1" flipV="1">
            <a:off x="9080914" y="3034819"/>
            <a:ext cx="1768841" cy="8186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A07A46A6-EB4C-2CDA-3A1E-2127F3524546}"/>
              </a:ext>
            </a:extLst>
          </p:cNvPr>
          <p:cNvCxnSpPr>
            <a:cxnSpLocks/>
            <a:stCxn id="9" idx="3"/>
            <a:endCxn id="13" idx="1"/>
          </p:cNvCxnSpPr>
          <p:nvPr/>
        </p:nvCxnSpPr>
        <p:spPr>
          <a:xfrm flipH="1" flipV="1">
            <a:off x="9080914" y="3034819"/>
            <a:ext cx="1803237" cy="24029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1743E544-6C61-3696-2A2B-9C198A15506C}"/>
                  </a:ext>
                </a:extLst>
              </p:cNvPr>
              <p:cNvSpPr txBox="1"/>
              <p:nvPr/>
            </p:nvSpPr>
            <p:spPr>
              <a:xfrm flipH="1">
                <a:off x="10048426" y="2065048"/>
                <a:ext cx="514308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𝑐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1743E544-6C61-3696-2A2B-9C198A155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048426" y="2065048"/>
                <a:ext cx="514308" cy="385555"/>
              </a:xfrm>
              <a:prstGeom prst="rect">
                <a:avLst/>
              </a:prstGeom>
              <a:blipFill>
                <a:blip r:embed="rId7"/>
                <a:stretch>
                  <a:fillRect l="-7059" r="-4706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F14D4950-A362-A3BD-3615-EC0CB78B8578}"/>
                  </a:ext>
                </a:extLst>
              </p:cNvPr>
              <p:cNvSpPr txBox="1"/>
              <p:nvPr/>
            </p:nvSpPr>
            <p:spPr>
              <a:xfrm flipH="1">
                <a:off x="10474624" y="2709572"/>
                <a:ext cx="521425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𝑐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F14D4950-A362-A3BD-3615-EC0CB78B8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474624" y="2709572"/>
                <a:ext cx="521425" cy="385555"/>
              </a:xfrm>
              <a:prstGeom prst="rect">
                <a:avLst/>
              </a:prstGeom>
              <a:blipFill>
                <a:blip r:embed="rId8"/>
                <a:stretch>
                  <a:fillRect l="-6977" r="-4651" b="-93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群組 18">
            <a:extLst>
              <a:ext uri="{FF2B5EF4-FFF2-40B4-BE49-F238E27FC236}">
                <a16:creationId xmlns:a16="http://schemas.microsoft.com/office/drawing/2014/main" id="{0237EDB5-DBF3-022A-7B61-FBCFCAF17A80}"/>
              </a:ext>
            </a:extLst>
          </p:cNvPr>
          <p:cNvGrpSpPr/>
          <p:nvPr/>
        </p:nvGrpSpPr>
        <p:grpSpPr>
          <a:xfrm flipH="1">
            <a:off x="8727049" y="3269615"/>
            <a:ext cx="333714" cy="653404"/>
            <a:chOff x="5009975" y="3353595"/>
            <a:chExt cx="333714" cy="653404"/>
          </a:xfrm>
        </p:grpSpPr>
        <p:cxnSp>
          <p:nvCxnSpPr>
            <p:cNvPr id="20" name="直線單箭頭接點 19">
              <a:extLst>
                <a:ext uri="{FF2B5EF4-FFF2-40B4-BE49-F238E27FC236}">
                  <a16:creationId xmlns:a16="http://schemas.microsoft.com/office/drawing/2014/main" id="{AFBA43BD-FA7D-5741-8346-773B65A2A920}"/>
                </a:ext>
              </a:extLst>
            </p:cNvPr>
            <p:cNvCxnSpPr>
              <a:cxnSpLocks/>
              <a:stCxn id="21" idx="0"/>
            </p:cNvCxnSpPr>
            <p:nvPr/>
          </p:nvCxnSpPr>
          <p:spPr>
            <a:xfrm flipH="1" flipV="1">
              <a:off x="5172402" y="3353595"/>
              <a:ext cx="4430" cy="3196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4AA863FC-8341-C48C-A870-9C81BA2C2656}"/>
                </a:ext>
              </a:extLst>
            </p:cNvPr>
            <p:cNvSpPr/>
            <p:nvPr/>
          </p:nvSpPr>
          <p:spPr>
            <a:xfrm>
              <a:off x="5009975" y="3673285"/>
              <a:ext cx="333714" cy="33371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8DB466A0-0186-E95C-C9C9-B57B9089274B}"/>
                  </a:ext>
                </a:extLst>
              </p:cNvPr>
              <p:cNvSpPr txBox="1"/>
              <p:nvPr/>
            </p:nvSpPr>
            <p:spPr>
              <a:xfrm flipH="1">
                <a:off x="8750614" y="3561082"/>
                <a:ext cx="3613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 defTabSz="4572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8DB466A0-0186-E95C-C9C9-B57B90892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750614" y="3561082"/>
                <a:ext cx="361381" cy="369332"/>
              </a:xfrm>
              <a:prstGeom prst="rect">
                <a:avLst/>
              </a:prstGeom>
              <a:blipFill>
                <a:blip r:embed="rId9"/>
                <a:stretch>
                  <a:fillRect l="-20000" r="-5000"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矩形 22">
            <a:extLst>
              <a:ext uri="{FF2B5EF4-FFF2-40B4-BE49-F238E27FC236}">
                <a16:creationId xmlns:a16="http://schemas.microsoft.com/office/drawing/2014/main" id="{E4BBDD18-0B76-242C-0B83-731E53379C62}"/>
              </a:ext>
            </a:extLst>
          </p:cNvPr>
          <p:cNvSpPr/>
          <p:nvPr/>
        </p:nvSpPr>
        <p:spPr>
          <a:xfrm flipH="1">
            <a:off x="7851083" y="4496004"/>
            <a:ext cx="36933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8C01E45A-DFEB-EE67-67EA-222E65777D44}"/>
                  </a:ext>
                </a:extLst>
              </p:cNvPr>
              <p:cNvSpPr txBox="1"/>
              <p:nvPr/>
            </p:nvSpPr>
            <p:spPr>
              <a:xfrm flipH="1">
                <a:off x="7914083" y="4478574"/>
                <a:ext cx="37375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 defTabSz="4572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8C01E45A-DFEB-EE67-67EA-222E65777D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914083" y="4478574"/>
                <a:ext cx="373756" cy="369332"/>
              </a:xfrm>
              <a:prstGeom prst="rect">
                <a:avLst/>
              </a:prstGeom>
              <a:blipFill>
                <a:blip r:embed="rId10"/>
                <a:stretch>
                  <a:fillRect l="-19355" r="-4839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564DC6C9-F43B-01B2-0A1C-C15544BC6C47}"/>
              </a:ext>
            </a:extLst>
          </p:cNvPr>
          <p:cNvCxnSpPr>
            <a:cxnSpLocks/>
          </p:cNvCxnSpPr>
          <p:nvPr/>
        </p:nvCxnSpPr>
        <p:spPr>
          <a:xfrm flipH="1">
            <a:off x="8299300" y="4703090"/>
            <a:ext cx="57643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>
            <a:extLst>
              <a:ext uri="{FF2B5EF4-FFF2-40B4-BE49-F238E27FC236}">
                <a16:creationId xmlns:a16="http://schemas.microsoft.com/office/drawing/2014/main" id="{2961A270-2FFE-FC6B-B9A8-BBD9E1BA1D62}"/>
              </a:ext>
            </a:extLst>
          </p:cNvPr>
          <p:cNvSpPr/>
          <p:nvPr/>
        </p:nvSpPr>
        <p:spPr>
          <a:xfrm flipH="1">
            <a:off x="8747866" y="4512037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+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0CD4185F-7EDD-C799-9CDD-35889AC7F770}"/>
              </a:ext>
            </a:extLst>
          </p:cNvPr>
          <p:cNvGrpSpPr/>
          <p:nvPr/>
        </p:nvGrpSpPr>
        <p:grpSpPr>
          <a:xfrm flipH="1">
            <a:off x="8763333" y="4931499"/>
            <a:ext cx="333714" cy="653404"/>
            <a:chOff x="5009975" y="3353595"/>
            <a:chExt cx="333714" cy="653404"/>
          </a:xfrm>
        </p:grpSpPr>
        <p:cxnSp>
          <p:nvCxnSpPr>
            <p:cNvPr id="28" name="直線單箭頭接點 27">
              <a:extLst>
                <a:ext uri="{FF2B5EF4-FFF2-40B4-BE49-F238E27FC236}">
                  <a16:creationId xmlns:a16="http://schemas.microsoft.com/office/drawing/2014/main" id="{1AEF80D0-E36F-376B-AB93-981DD3D455AD}"/>
                </a:ext>
              </a:extLst>
            </p:cNvPr>
            <p:cNvCxnSpPr>
              <a:cxnSpLocks/>
              <a:stCxn id="29" idx="0"/>
            </p:cNvCxnSpPr>
            <p:nvPr/>
          </p:nvCxnSpPr>
          <p:spPr>
            <a:xfrm flipH="1" flipV="1">
              <a:off x="5172402" y="3353595"/>
              <a:ext cx="4430" cy="3196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B3B13228-68D1-C427-F67F-C8725A699B8C}"/>
                </a:ext>
              </a:extLst>
            </p:cNvPr>
            <p:cNvSpPr/>
            <p:nvPr/>
          </p:nvSpPr>
          <p:spPr>
            <a:xfrm>
              <a:off x="5009975" y="3673285"/>
              <a:ext cx="333714" cy="33371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E8179CC4-D92E-4529-11CC-1D7C14764B2F}"/>
                  </a:ext>
                </a:extLst>
              </p:cNvPr>
              <p:cNvSpPr txBox="1"/>
              <p:nvPr/>
            </p:nvSpPr>
            <p:spPr>
              <a:xfrm flipH="1">
                <a:off x="8786898" y="5222966"/>
                <a:ext cx="36849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 defTabSz="4572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E8179CC4-D92E-4529-11CC-1D7C14764B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786898" y="5222966"/>
                <a:ext cx="368499" cy="369332"/>
              </a:xfrm>
              <a:prstGeom prst="rect">
                <a:avLst/>
              </a:prstGeom>
              <a:blipFill>
                <a:blip r:embed="rId11"/>
                <a:stretch>
                  <a:fillRect l="-19672" r="-4918"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CF09C25A-ADBF-B02F-DD4D-64E7496E56D8}"/>
              </a:ext>
            </a:extLst>
          </p:cNvPr>
          <p:cNvCxnSpPr>
            <a:cxnSpLocks/>
            <a:stCxn id="7" idx="3"/>
            <a:endCxn id="26" idx="1"/>
          </p:cNvCxnSpPr>
          <p:nvPr/>
        </p:nvCxnSpPr>
        <p:spPr>
          <a:xfrm flipH="1">
            <a:off x="9117198" y="2233084"/>
            <a:ext cx="1773399" cy="246361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>
            <a:extLst>
              <a:ext uri="{FF2B5EF4-FFF2-40B4-BE49-F238E27FC236}">
                <a16:creationId xmlns:a16="http://schemas.microsoft.com/office/drawing/2014/main" id="{BD76CC61-E857-B26B-17E8-6BD98E37B104}"/>
              </a:ext>
            </a:extLst>
          </p:cNvPr>
          <p:cNvCxnSpPr>
            <a:cxnSpLocks/>
            <a:stCxn id="8" idx="3"/>
            <a:endCxn id="26" idx="1"/>
          </p:cNvCxnSpPr>
          <p:nvPr/>
        </p:nvCxnSpPr>
        <p:spPr>
          <a:xfrm flipH="1">
            <a:off x="9117198" y="3856280"/>
            <a:ext cx="1755789" cy="8404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319308BC-60B2-48EC-F3B2-7CBDE1DC0245}"/>
              </a:ext>
            </a:extLst>
          </p:cNvPr>
          <p:cNvCxnSpPr>
            <a:cxnSpLocks/>
            <a:stCxn id="9" idx="3"/>
            <a:endCxn id="26" idx="1"/>
          </p:cNvCxnSpPr>
          <p:nvPr/>
        </p:nvCxnSpPr>
        <p:spPr>
          <a:xfrm flipH="1" flipV="1">
            <a:off x="9117198" y="4696703"/>
            <a:ext cx="1766953" cy="7410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8F085C32-9204-8C03-8D80-625B5E5676F7}"/>
                  </a:ext>
                </a:extLst>
              </p:cNvPr>
              <p:cNvSpPr txBox="1"/>
              <p:nvPr/>
            </p:nvSpPr>
            <p:spPr>
              <a:xfrm flipH="1">
                <a:off x="10319377" y="3239862"/>
                <a:ext cx="514308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𝑐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1,2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8F085C32-9204-8C03-8D80-625B5E567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319377" y="3239862"/>
                <a:ext cx="514308" cy="385555"/>
              </a:xfrm>
              <a:prstGeom prst="rect">
                <a:avLst/>
              </a:prstGeom>
              <a:blipFill>
                <a:blip r:embed="rId12"/>
                <a:stretch>
                  <a:fillRect l="-8333" r="-5952" b="-93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3E6782E2-39E7-3447-A889-E634E3470045}"/>
                  </a:ext>
                </a:extLst>
              </p:cNvPr>
              <p:cNvSpPr txBox="1"/>
              <p:nvPr/>
            </p:nvSpPr>
            <p:spPr>
              <a:xfrm flipH="1">
                <a:off x="10313566" y="4058468"/>
                <a:ext cx="521425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𝑐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2,2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3E6782E2-39E7-3447-A889-E634E34700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313566" y="4058468"/>
                <a:ext cx="521425" cy="385555"/>
              </a:xfrm>
              <a:prstGeom prst="rect">
                <a:avLst/>
              </a:prstGeom>
              <a:blipFill>
                <a:blip r:embed="rId13"/>
                <a:stretch>
                  <a:fillRect l="-8235" r="-5882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F94EA6BB-E17D-7883-B263-DFCB588D9B1A}"/>
                  </a:ext>
                </a:extLst>
              </p:cNvPr>
              <p:cNvSpPr txBox="1"/>
              <p:nvPr/>
            </p:nvSpPr>
            <p:spPr>
              <a:xfrm flipH="1">
                <a:off x="10436623" y="4515434"/>
                <a:ext cx="514308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𝑐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1,3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F94EA6BB-E17D-7883-B263-DFCB588D9B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436623" y="4515434"/>
                <a:ext cx="514308" cy="385555"/>
              </a:xfrm>
              <a:prstGeom prst="rect">
                <a:avLst/>
              </a:prstGeom>
              <a:blipFill>
                <a:blip r:embed="rId14"/>
                <a:stretch>
                  <a:fillRect l="-7143" r="-5952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A322FE88-3010-9B86-FEDF-C5454C885AA7}"/>
                  </a:ext>
                </a:extLst>
              </p:cNvPr>
              <p:cNvSpPr txBox="1"/>
              <p:nvPr/>
            </p:nvSpPr>
            <p:spPr>
              <a:xfrm flipH="1">
                <a:off x="10093046" y="5193987"/>
                <a:ext cx="521425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𝑐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2,3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A322FE88-3010-9B86-FEDF-C5454C885A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093046" y="5193987"/>
                <a:ext cx="521425" cy="385555"/>
              </a:xfrm>
              <a:prstGeom prst="rect">
                <a:avLst/>
              </a:prstGeom>
              <a:blipFill>
                <a:blip r:embed="rId15"/>
                <a:stretch>
                  <a:fillRect l="-8235" r="-5882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文字方塊 37">
            <a:extLst>
              <a:ext uri="{FF2B5EF4-FFF2-40B4-BE49-F238E27FC236}">
                <a16:creationId xmlns:a16="http://schemas.microsoft.com/office/drawing/2014/main" id="{FFA588DA-E2BD-2A64-4A46-5BDEFAE91103}"/>
              </a:ext>
            </a:extLst>
          </p:cNvPr>
          <p:cNvSpPr txBox="1"/>
          <p:nvPr/>
        </p:nvSpPr>
        <p:spPr>
          <a:xfrm>
            <a:off x="7510774" y="3203452"/>
            <a:ext cx="1346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Class 1</a:t>
            </a:r>
            <a:endParaRPr lang="zh-TW" altLang="en-US" sz="2400" dirty="0"/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EA4CB116-887B-C496-023E-8789436E9139}"/>
              </a:ext>
            </a:extLst>
          </p:cNvPr>
          <p:cNvSpPr txBox="1"/>
          <p:nvPr/>
        </p:nvSpPr>
        <p:spPr>
          <a:xfrm>
            <a:off x="7533845" y="4891948"/>
            <a:ext cx="1346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Class 2</a:t>
            </a:r>
            <a:endParaRPr lang="zh-TW" altLang="en-US" sz="2400" dirty="0"/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6CE4EEB3-9A17-9C14-F7E5-BE952B4A7C0E}"/>
              </a:ext>
            </a:extLst>
          </p:cNvPr>
          <p:cNvSpPr txBox="1"/>
          <p:nvPr/>
        </p:nvSpPr>
        <p:spPr>
          <a:xfrm>
            <a:off x="7175459" y="2787953"/>
            <a:ext cx="649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/>
              <a:t>2</a:t>
            </a:r>
            <a:endParaRPr lang="zh-TW" altLang="en-US" sz="2400" dirty="0"/>
          </a:p>
        </p:txBody>
      </p: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B150BB0E-D7CF-DD80-E055-5F6472112B08}"/>
              </a:ext>
            </a:extLst>
          </p:cNvPr>
          <p:cNvSpPr txBox="1"/>
          <p:nvPr/>
        </p:nvSpPr>
        <p:spPr>
          <a:xfrm>
            <a:off x="7135357" y="4472257"/>
            <a:ext cx="649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3E29BEC6-3DA0-733E-9C1F-2FCE81216497}"/>
              </a:ext>
            </a:extLst>
          </p:cNvPr>
          <p:cNvSpPr txBox="1"/>
          <p:nvPr/>
        </p:nvSpPr>
        <p:spPr>
          <a:xfrm>
            <a:off x="11411594" y="1899920"/>
            <a:ext cx="893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1AFF06F2-8875-742E-C90A-596A58D22A20}"/>
              </a:ext>
            </a:extLst>
          </p:cNvPr>
          <p:cNvSpPr txBox="1"/>
          <p:nvPr/>
        </p:nvSpPr>
        <p:spPr>
          <a:xfrm>
            <a:off x="11462367" y="3561082"/>
            <a:ext cx="893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993168A8-F591-99D5-8F4B-B04A2C73D9CF}"/>
              </a:ext>
            </a:extLst>
          </p:cNvPr>
          <p:cNvSpPr txBox="1"/>
          <p:nvPr/>
        </p:nvSpPr>
        <p:spPr>
          <a:xfrm>
            <a:off x="11462366" y="5176123"/>
            <a:ext cx="893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04885EE2-175A-C0F0-CBAF-B518539F9787}"/>
              </a:ext>
            </a:extLst>
          </p:cNvPr>
          <p:cNvSpPr txBox="1"/>
          <p:nvPr/>
        </p:nvSpPr>
        <p:spPr>
          <a:xfrm>
            <a:off x="-1383079" y="3263352"/>
            <a:ext cx="26337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TW" sz="2400" dirty="0"/>
              <a:t>Ground </a:t>
            </a:r>
          </a:p>
          <a:p>
            <a:pPr algn="r"/>
            <a:r>
              <a:rPr lang="en-US" altLang="zh-TW" sz="2400" dirty="0"/>
              <a:t>truth: </a:t>
            </a:r>
          </a:p>
          <a:p>
            <a:pPr algn="r"/>
            <a:r>
              <a:rPr lang="en-US" altLang="zh-TW" sz="2400" dirty="0"/>
              <a:t>Class 2</a:t>
            </a:r>
          </a:p>
        </p:txBody>
      </p:sp>
      <p:grpSp>
        <p:nvGrpSpPr>
          <p:cNvPr id="82" name="群組 81">
            <a:extLst>
              <a:ext uri="{FF2B5EF4-FFF2-40B4-BE49-F238E27FC236}">
                <a16:creationId xmlns:a16="http://schemas.microsoft.com/office/drawing/2014/main" id="{0C7914F2-77AC-01D6-4B2C-6C72EDEF68A3}"/>
              </a:ext>
            </a:extLst>
          </p:cNvPr>
          <p:cNvGrpSpPr/>
          <p:nvPr/>
        </p:nvGrpSpPr>
        <p:grpSpPr>
          <a:xfrm>
            <a:off x="4821286" y="3303346"/>
            <a:ext cx="1740545" cy="1723852"/>
            <a:chOff x="4706986" y="3112846"/>
            <a:chExt cx="1740545" cy="1723852"/>
          </a:xfrm>
        </p:grpSpPr>
        <p:grpSp>
          <p:nvGrpSpPr>
            <p:cNvPr id="70" name="群組 69">
              <a:extLst>
                <a:ext uri="{FF2B5EF4-FFF2-40B4-BE49-F238E27FC236}">
                  <a16:creationId xmlns:a16="http://schemas.microsoft.com/office/drawing/2014/main" id="{E67275E0-A4FE-ED82-C30F-25BCE6BB2411}"/>
                </a:ext>
              </a:extLst>
            </p:cNvPr>
            <p:cNvGrpSpPr/>
            <p:nvPr/>
          </p:nvGrpSpPr>
          <p:grpSpPr>
            <a:xfrm>
              <a:off x="4706986" y="3112846"/>
              <a:ext cx="1740545" cy="1723852"/>
              <a:chOff x="2270556" y="3238428"/>
              <a:chExt cx="1740545" cy="1723852"/>
            </a:xfrm>
          </p:grpSpPr>
          <p:sp>
            <p:nvSpPr>
              <p:cNvPr id="71" name="矩形 70">
                <a:extLst>
                  <a:ext uri="{FF2B5EF4-FFF2-40B4-BE49-F238E27FC236}">
                    <a16:creationId xmlns:a16="http://schemas.microsoft.com/office/drawing/2014/main" id="{F8E57487-1A4F-9D7C-6FFB-BBBC09AD23F2}"/>
                  </a:ext>
                </a:extLst>
              </p:cNvPr>
              <p:cNvSpPr/>
              <p:nvPr/>
            </p:nvSpPr>
            <p:spPr>
              <a:xfrm>
                <a:off x="2523817" y="3612819"/>
                <a:ext cx="329488" cy="828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cxnSp>
            <p:nvCxnSpPr>
              <p:cNvPr id="72" name="直線接點 71">
                <a:extLst>
                  <a:ext uri="{FF2B5EF4-FFF2-40B4-BE49-F238E27FC236}">
                    <a16:creationId xmlns:a16="http://schemas.microsoft.com/office/drawing/2014/main" id="{215D087C-86FB-F8F0-A498-55011AE419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70556" y="4472740"/>
                <a:ext cx="1740545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文字方塊 72">
                <a:extLst>
                  <a:ext uri="{FF2B5EF4-FFF2-40B4-BE49-F238E27FC236}">
                    <a16:creationId xmlns:a16="http://schemas.microsoft.com/office/drawing/2014/main" id="{67E70118-5483-084D-4950-9D9F0CBBA0DD}"/>
                  </a:ext>
                </a:extLst>
              </p:cNvPr>
              <p:cNvSpPr txBox="1"/>
              <p:nvPr/>
            </p:nvSpPr>
            <p:spPr>
              <a:xfrm>
                <a:off x="2270556" y="4592948"/>
                <a:ext cx="8454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dirty="0"/>
                  <a:t>Class 1</a:t>
                </a:r>
                <a:endParaRPr lang="zh-TW" altLang="en-US" dirty="0"/>
              </a:p>
            </p:txBody>
          </p:sp>
          <p:sp>
            <p:nvSpPr>
              <p:cNvPr id="74" name="文字方塊 73">
                <a:extLst>
                  <a:ext uri="{FF2B5EF4-FFF2-40B4-BE49-F238E27FC236}">
                    <a16:creationId xmlns:a16="http://schemas.microsoft.com/office/drawing/2014/main" id="{2DA1E9E3-00EA-4599-4E06-C446EAFE6A68}"/>
                  </a:ext>
                </a:extLst>
              </p:cNvPr>
              <p:cNvSpPr txBox="1"/>
              <p:nvPr/>
            </p:nvSpPr>
            <p:spPr>
              <a:xfrm>
                <a:off x="3165644" y="4592587"/>
                <a:ext cx="8454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dirty="0"/>
                  <a:t>Class 2</a:t>
                </a:r>
                <a:endParaRPr lang="zh-TW" altLang="en-US" dirty="0"/>
              </a:p>
            </p:txBody>
          </p:sp>
          <p:sp>
            <p:nvSpPr>
              <p:cNvPr id="75" name="文字方塊 74">
                <a:extLst>
                  <a:ext uri="{FF2B5EF4-FFF2-40B4-BE49-F238E27FC236}">
                    <a16:creationId xmlns:a16="http://schemas.microsoft.com/office/drawing/2014/main" id="{FA0324F1-2A85-9F0E-B7D9-BF81836675B5}"/>
                  </a:ext>
                </a:extLst>
              </p:cNvPr>
              <p:cNvSpPr txBox="1"/>
              <p:nvPr/>
            </p:nvSpPr>
            <p:spPr>
              <a:xfrm>
                <a:off x="2338356" y="3238428"/>
                <a:ext cx="7324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dirty="0"/>
                  <a:t>0.73</a:t>
                </a:r>
                <a:endParaRPr lang="zh-TW" altLang="en-US" dirty="0"/>
              </a:p>
            </p:txBody>
          </p:sp>
        </p:grpSp>
        <p:sp>
          <p:nvSpPr>
            <p:cNvPr id="77" name="矩形 76">
              <a:extLst>
                <a:ext uri="{FF2B5EF4-FFF2-40B4-BE49-F238E27FC236}">
                  <a16:creationId xmlns:a16="http://schemas.microsoft.com/office/drawing/2014/main" id="{9D95A729-A4EF-A808-2082-7C0A20C2D98F}"/>
                </a:ext>
              </a:extLst>
            </p:cNvPr>
            <p:cNvSpPr/>
            <p:nvPr/>
          </p:nvSpPr>
          <p:spPr>
            <a:xfrm>
              <a:off x="5825767" y="3848149"/>
              <a:ext cx="329488" cy="468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8" name="文字方塊 77">
              <a:extLst>
                <a:ext uri="{FF2B5EF4-FFF2-40B4-BE49-F238E27FC236}">
                  <a16:creationId xmlns:a16="http://schemas.microsoft.com/office/drawing/2014/main" id="{581D42A1-7FE6-582C-616A-0335FA0FD509}"/>
                </a:ext>
              </a:extLst>
            </p:cNvPr>
            <p:cNvSpPr txBox="1"/>
            <p:nvPr/>
          </p:nvSpPr>
          <p:spPr>
            <a:xfrm>
              <a:off x="5642122" y="3498380"/>
              <a:ext cx="7324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0.27</a:t>
              </a:r>
              <a:endParaRPr lang="zh-TW" altLang="en-US" dirty="0"/>
            </a:p>
          </p:txBody>
        </p:sp>
      </p:grpSp>
      <p:cxnSp>
        <p:nvCxnSpPr>
          <p:cNvPr id="80" name="直線單箭頭接點 79">
            <a:extLst>
              <a:ext uri="{FF2B5EF4-FFF2-40B4-BE49-F238E27FC236}">
                <a16:creationId xmlns:a16="http://schemas.microsoft.com/office/drawing/2014/main" id="{C9359244-29DC-E872-6835-50217092C1FA}"/>
              </a:ext>
            </a:extLst>
          </p:cNvPr>
          <p:cNvCxnSpPr/>
          <p:nvPr/>
        </p:nvCxnSpPr>
        <p:spPr>
          <a:xfrm flipH="1">
            <a:off x="6447531" y="3888251"/>
            <a:ext cx="867669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文字方塊 80">
            <a:extLst>
              <a:ext uri="{FF2B5EF4-FFF2-40B4-BE49-F238E27FC236}">
                <a16:creationId xmlns:a16="http://schemas.microsoft.com/office/drawing/2014/main" id="{67975280-D0A5-3927-4D9B-C0F769857F98}"/>
              </a:ext>
            </a:extLst>
          </p:cNvPr>
          <p:cNvSpPr txBox="1"/>
          <p:nvPr/>
        </p:nvSpPr>
        <p:spPr>
          <a:xfrm>
            <a:off x="6113599" y="5253132"/>
            <a:ext cx="1866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err="1"/>
              <a:t>softmax</a:t>
            </a:r>
            <a:endParaRPr lang="zh-TW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6503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55DE49D-8F9E-807A-8EB2-00F8C0D8A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什麼是 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Softmax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49FDA9D-956F-B9F2-2B3D-6438E37E6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937CB3A-75CA-4F04-5EEA-EB35E99DD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368" y="1754931"/>
            <a:ext cx="8025263" cy="4492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2FBA85A2-D619-189E-8F14-E8F6019B44C1}"/>
              </a:ext>
            </a:extLst>
          </p:cNvPr>
          <p:cNvSpPr txBox="1"/>
          <p:nvPr/>
        </p:nvSpPr>
        <p:spPr>
          <a:xfrm>
            <a:off x="8427019" y="610344"/>
            <a:ext cx="2926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請見本課程第三講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E4D289C3-AB6E-824B-E157-2370D5B09294}"/>
              </a:ext>
            </a:extLst>
          </p:cNvPr>
          <p:cNvSpPr txBox="1"/>
          <p:nvPr/>
        </p:nvSpPr>
        <p:spPr>
          <a:xfrm>
            <a:off x="5943600" y="107200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https://youtu.be/8iFvM7WUUs8?si=VdfmHEdUEm1TJOlR</a:t>
            </a:r>
          </a:p>
        </p:txBody>
      </p:sp>
    </p:spTree>
    <p:extLst>
      <p:ext uri="{BB962C8B-B14F-4D97-AF65-F5344CB8AC3E}">
        <p14:creationId xmlns:p14="http://schemas.microsoft.com/office/powerpoint/2010/main" val="37105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2CAD93-1FE1-792D-A67D-06F74F7809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DE8FA0D-D78F-C3E9-AB96-703EA843A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E134879-6611-2D78-AE96-BA29A33668E8}"/>
              </a:ext>
            </a:extLst>
          </p:cNvPr>
          <p:cNvSpPr/>
          <p:nvPr/>
        </p:nvSpPr>
        <p:spPr>
          <a:xfrm flipH="1">
            <a:off x="10877019" y="5284653"/>
            <a:ext cx="36933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0C43D05-3011-E518-C8CD-23C287860CCF}"/>
              </a:ext>
            </a:extLst>
          </p:cNvPr>
          <p:cNvSpPr/>
          <p:nvPr/>
        </p:nvSpPr>
        <p:spPr>
          <a:xfrm flipH="1">
            <a:off x="10869774" y="3691330"/>
            <a:ext cx="36933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F160C85-2C12-7B06-832E-552268C34441}"/>
              </a:ext>
            </a:extLst>
          </p:cNvPr>
          <p:cNvSpPr/>
          <p:nvPr/>
        </p:nvSpPr>
        <p:spPr>
          <a:xfrm flipH="1">
            <a:off x="10862418" y="2098007"/>
            <a:ext cx="36933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39B57FDE-16A4-8204-63E0-FB7D8285E05A}"/>
                  </a:ext>
                </a:extLst>
              </p:cNvPr>
              <p:cNvSpPr txBox="1"/>
              <p:nvPr/>
            </p:nvSpPr>
            <p:spPr>
              <a:xfrm flipH="1">
                <a:off x="10890597" y="2048418"/>
                <a:ext cx="3759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39B57FDE-16A4-8204-63E0-FB7D8285E0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890597" y="2048418"/>
                <a:ext cx="375936" cy="369332"/>
              </a:xfrm>
              <a:prstGeom prst="rect">
                <a:avLst/>
              </a:prstGeom>
              <a:blipFill>
                <a:blip r:embed="rId3"/>
                <a:stretch>
                  <a:fillRect l="-11475" r="-8197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D336F902-99C0-947D-315A-BD19F763443D}"/>
                  </a:ext>
                </a:extLst>
              </p:cNvPr>
              <p:cNvSpPr txBox="1"/>
              <p:nvPr/>
            </p:nvSpPr>
            <p:spPr>
              <a:xfrm flipH="1">
                <a:off x="10872987" y="3671614"/>
                <a:ext cx="3830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D336F902-99C0-947D-315A-BD19F76344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872987" y="3671614"/>
                <a:ext cx="383054" cy="369332"/>
              </a:xfrm>
              <a:prstGeom prst="rect">
                <a:avLst/>
              </a:prstGeom>
              <a:blipFill>
                <a:blip r:embed="rId4"/>
                <a:stretch>
                  <a:fillRect l="-11290" r="-8065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62CC2B20-5CD8-352E-EC3D-9FBB576E23BF}"/>
                  </a:ext>
                </a:extLst>
              </p:cNvPr>
              <p:cNvSpPr txBox="1"/>
              <p:nvPr/>
            </p:nvSpPr>
            <p:spPr>
              <a:xfrm flipH="1">
                <a:off x="10884151" y="5253067"/>
                <a:ext cx="3830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62CC2B20-5CD8-352E-EC3D-9FBB576E2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884151" y="5253067"/>
                <a:ext cx="383054" cy="369332"/>
              </a:xfrm>
              <a:prstGeom prst="rect">
                <a:avLst/>
              </a:prstGeom>
              <a:blipFill>
                <a:blip r:embed="rId5"/>
                <a:stretch>
                  <a:fillRect l="-9524" r="-6349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>
            <a:extLst>
              <a:ext uri="{FF2B5EF4-FFF2-40B4-BE49-F238E27FC236}">
                <a16:creationId xmlns:a16="http://schemas.microsoft.com/office/drawing/2014/main" id="{45DD570C-DB9F-A36D-1147-1C83350E6FD0}"/>
              </a:ext>
            </a:extLst>
          </p:cNvPr>
          <p:cNvSpPr/>
          <p:nvPr/>
        </p:nvSpPr>
        <p:spPr>
          <a:xfrm flipH="1">
            <a:off x="7814799" y="2834120"/>
            <a:ext cx="36933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C7956B31-68E5-946D-E294-F97C3D9C8EEE}"/>
                  </a:ext>
                </a:extLst>
              </p:cNvPr>
              <p:cNvSpPr txBox="1"/>
              <p:nvPr/>
            </p:nvSpPr>
            <p:spPr>
              <a:xfrm flipH="1">
                <a:off x="7877799" y="2816690"/>
                <a:ext cx="3666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新細明體" panose="02020500000000000000" pitchFamily="18" charset="-12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m:t>𝑦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C7956B31-68E5-946D-E294-F97C3D9C8E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877799" y="2816690"/>
                <a:ext cx="366639" cy="369332"/>
              </a:xfrm>
              <a:prstGeom prst="rect">
                <a:avLst/>
              </a:prstGeom>
              <a:blipFill>
                <a:blip r:embed="rId6"/>
                <a:stretch>
                  <a:fillRect l="-20000" r="-6667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4B67B478-C0CB-D60D-5B79-CF4D55DE6583}"/>
              </a:ext>
            </a:extLst>
          </p:cNvPr>
          <p:cNvCxnSpPr>
            <a:cxnSpLocks/>
          </p:cNvCxnSpPr>
          <p:nvPr/>
        </p:nvCxnSpPr>
        <p:spPr>
          <a:xfrm flipH="1">
            <a:off x="8263016" y="3041206"/>
            <a:ext cx="57643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>
            <a:extLst>
              <a:ext uri="{FF2B5EF4-FFF2-40B4-BE49-F238E27FC236}">
                <a16:creationId xmlns:a16="http://schemas.microsoft.com/office/drawing/2014/main" id="{8AD7190C-FEF6-0FE5-96BB-9FBDD8C75EC1}"/>
              </a:ext>
            </a:extLst>
          </p:cNvPr>
          <p:cNvSpPr/>
          <p:nvPr/>
        </p:nvSpPr>
        <p:spPr>
          <a:xfrm flipH="1">
            <a:off x="8711582" y="2850153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+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3945C5F4-3D49-6DDA-0455-2EF1B424484F}"/>
              </a:ext>
            </a:extLst>
          </p:cNvPr>
          <p:cNvCxnSpPr>
            <a:cxnSpLocks/>
            <a:stCxn id="7" idx="3"/>
            <a:endCxn id="13" idx="1"/>
          </p:cNvCxnSpPr>
          <p:nvPr/>
        </p:nvCxnSpPr>
        <p:spPr>
          <a:xfrm flipH="1">
            <a:off x="9080914" y="2233084"/>
            <a:ext cx="1809683" cy="8017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77323577-5D1C-2E37-9F63-C64EFB8634A3}"/>
              </a:ext>
            </a:extLst>
          </p:cNvPr>
          <p:cNvCxnSpPr>
            <a:cxnSpLocks/>
            <a:endCxn id="13" idx="1"/>
          </p:cNvCxnSpPr>
          <p:nvPr/>
        </p:nvCxnSpPr>
        <p:spPr>
          <a:xfrm flipH="1" flipV="1">
            <a:off x="9080914" y="3034819"/>
            <a:ext cx="1768841" cy="8186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89B054EA-188C-1D4F-5C1F-E3F63B6FCEE5}"/>
              </a:ext>
            </a:extLst>
          </p:cNvPr>
          <p:cNvCxnSpPr>
            <a:cxnSpLocks/>
            <a:stCxn id="9" idx="3"/>
            <a:endCxn id="13" idx="1"/>
          </p:cNvCxnSpPr>
          <p:nvPr/>
        </p:nvCxnSpPr>
        <p:spPr>
          <a:xfrm flipH="1" flipV="1">
            <a:off x="9080914" y="3034819"/>
            <a:ext cx="1803237" cy="24029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A00704BB-931F-0C0D-5383-F7B417F7462F}"/>
                  </a:ext>
                </a:extLst>
              </p:cNvPr>
              <p:cNvSpPr txBox="1"/>
              <p:nvPr/>
            </p:nvSpPr>
            <p:spPr>
              <a:xfrm flipH="1">
                <a:off x="10048426" y="2065048"/>
                <a:ext cx="514308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𝑐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A00704BB-931F-0C0D-5383-F7B417F746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048426" y="2065048"/>
                <a:ext cx="514308" cy="385555"/>
              </a:xfrm>
              <a:prstGeom prst="rect">
                <a:avLst/>
              </a:prstGeom>
              <a:blipFill>
                <a:blip r:embed="rId7"/>
                <a:stretch>
                  <a:fillRect l="-7059" r="-4706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43A09DFC-52E4-52FF-30B0-36F843839E72}"/>
                  </a:ext>
                </a:extLst>
              </p:cNvPr>
              <p:cNvSpPr txBox="1"/>
              <p:nvPr/>
            </p:nvSpPr>
            <p:spPr>
              <a:xfrm flipH="1">
                <a:off x="10474624" y="2709572"/>
                <a:ext cx="521425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𝑐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43A09DFC-52E4-52FF-30B0-36F843839E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474624" y="2709572"/>
                <a:ext cx="521425" cy="385555"/>
              </a:xfrm>
              <a:prstGeom prst="rect">
                <a:avLst/>
              </a:prstGeom>
              <a:blipFill>
                <a:blip r:embed="rId8"/>
                <a:stretch>
                  <a:fillRect l="-6977" r="-4651" b="-93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群組 18">
            <a:extLst>
              <a:ext uri="{FF2B5EF4-FFF2-40B4-BE49-F238E27FC236}">
                <a16:creationId xmlns:a16="http://schemas.microsoft.com/office/drawing/2014/main" id="{4F403A9A-B7FF-A000-45D2-C396272E002D}"/>
              </a:ext>
            </a:extLst>
          </p:cNvPr>
          <p:cNvGrpSpPr/>
          <p:nvPr/>
        </p:nvGrpSpPr>
        <p:grpSpPr>
          <a:xfrm flipH="1">
            <a:off x="8727049" y="3269615"/>
            <a:ext cx="333714" cy="653404"/>
            <a:chOff x="5009975" y="3353595"/>
            <a:chExt cx="333714" cy="653404"/>
          </a:xfrm>
        </p:grpSpPr>
        <p:cxnSp>
          <p:nvCxnSpPr>
            <p:cNvPr id="20" name="直線單箭頭接點 19">
              <a:extLst>
                <a:ext uri="{FF2B5EF4-FFF2-40B4-BE49-F238E27FC236}">
                  <a16:creationId xmlns:a16="http://schemas.microsoft.com/office/drawing/2014/main" id="{BFE71568-87DC-2AD8-C92B-46C50A3047ED}"/>
                </a:ext>
              </a:extLst>
            </p:cNvPr>
            <p:cNvCxnSpPr>
              <a:cxnSpLocks/>
              <a:stCxn id="21" idx="0"/>
            </p:cNvCxnSpPr>
            <p:nvPr/>
          </p:nvCxnSpPr>
          <p:spPr>
            <a:xfrm flipH="1" flipV="1">
              <a:off x="5172402" y="3353595"/>
              <a:ext cx="4430" cy="3196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9BA7B22D-603A-AD67-2FB0-6BBAFFB74C19}"/>
                </a:ext>
              </a:extLst>
            </p:cNvPr>
            <p:cNvSpPr/>
            <p:nvPr/>
          </p:nvSpPr>
          <p:spPr>
            <a:xfrm>
              <a:off x="5009975" y="3673285"/>
              <a:ext cx="333714" cy="33371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4A8585AD-43F4-5BD3-7FA9-E91BDAA1A098}"/>
                  </a:ext>
                </a:extLst>
              </p:cNvPr>
              <p:cNvSpPr txBox="1"/>
              <p:nvPr/>
            </p:nvSpPr>
            <p:spPr>
              <a:xfrm flipH="1">
                <a:off x="8750614" y="3561082"/>
                <a:ext cx="3613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 defTabSz="4572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4A8585AD-43F4-5BD3-7FA9-E91BDAA1A0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750614" y="3561082"/>
                <a:ext cx="361381" cy="369332"/>
              </a:xfrm>
              <a:prstGeom prst="rect">
                <a:avLst/>
              </a:prstGeom>
              <a:blipFill>
                <a:blip r:embed="rId9"/>
                <a:stretch>
                  <a:fillRect l="-20000" r="-5000"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矩形 22">
            <a:extLst>
              <a:ext uri="{FF2B5EF4-FFF2-40B4-BE49-F238E27FC236}">
                <a16:creationId xmlns:a16="http://schemas.microsoft.com/office/drawing/2014/main" id="{AF5CCB9C-AE30-D75D-8618-F723F32610BA}"/>
              </a:ext>
            </a:extLst>
          </p:cNvPr>
          <p:cNvSpPr/>
          <p:nvPr/>
        </p:nvSpPr>
        <p:spPr>
          <a:xfrm flipH="1">
            <a:off x="7851083" y="4496004"/>
            <a:ext cx="36933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0E2EE86F-3789-AC93-BE8D-C6BC7AF6ED34}"/>
                  </a:ext>
                </a:extLst>
              </p:cNvPr>
              <p:cNvSpPr txBox="1"/>
              <p:nvPr/>
            </p:nvSpPr>
            <p:spPr>
              <a:xfrm flipH="1">
                <a:off x="7914083" y="4478574"/>
                <a:ext cx="37375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 defTabSz="4572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0E2EE86F-3789-AC93-BE8D-C6BC7AF6ED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914083" y="4478574"/>
                <a:ext cx="373756" cy="369332"/>
              </a:xfrm>
              <a:prstGeom prst="rect">
                <a:avLst/>
              </a:prstGeom>
              <a:blipFill>
                <a:blip r:embed="rId10"/>
                <a:stretch>
                  <a:fillRect l="-19355" r="-4839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521AEABB-2E17-3265-80D8-00B2DBA8ACC7}"/>
              </a:ext>
            </a:extLst>
          </p:cNvPr>
          <p:cNvCxnSpPr>
            <a:cxnSpLocks/>
          </p:cNvCxnSpPr>
          <p:nvPr/>
        </p:nvCxnSpPr>
        <p:spPr>
          <a:xfrm flipH="1">
            <a:off x="8299300" y="4703090"/>
            <a:ext cx="57643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>
            <a:extLst>
              <a:ext uri="{FF2B5EF4-FFF2-40B4-BE49-F238E27FC236}">
                <a16:creationId xmlns:a16="http://schemas.microsoft.com/office/drawing/2014/main" id="{4B49449C-E7C2-C263-4519-5D5CF70BBB20}"/>
              </a:ext>
            </a:extLst>
          </p:cNvPr>
          <p:cNvSpPr/>
          <p:nvPr/>
        </p:nvSpPr>
        <p:spPr>
          <a:xfrm flipH="1">
            <a:off x="8747866" y="4512037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+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9E5DB6AB-C778-266F-538E-FCD6DF9A21D9}"/>
              </a:ext>
            </a:extLst>
          </p:cNvPr>
          <p:cNvGrpSpPr/>
          <p:nvPr/>
        </p:nvGrpSpPr>
        <p:grpSpPr>
          <a:xfrm flipH="1">
            <a:off x="8763333" y="4931499"/>
            <a:ext cx="333714" cy="653404"/>
            <a:chOff x="5009975" y="3353595"/>
            <a:chExt cx="333714" cy="653404"/>
          </a:xfrm>
        </p:grpSpPr>
        <p:cxnSp>
          <p:nvCxnSpPr>
            <p:cNvPr id="28" name="直線單箭頭接點 27">
              <a:extLst>
                <a:ext uri="{FF2B5EF4-FFF2-40B4-BE49-F238E27FC236}">
                  <a16:creationId xmlns:a16="http://schemas.microsoft.com/office/drawing/2014/main" id="{106974ED-1D92-F884-AD8C-4CFB8BF33696}"/>
                </a:ext>
              </a:extLst>
            </p:cNvPr>
            <p:cNvCxnSpPr>
              <a:cxnSpLocks/>
              <a:stCxn id="29" idx="0"/>
            </p:cNvCxnSpPr>
            <p:nvPr/>
          </p:nvCxnSpPr>
          <p:spPr>
            <a:xfrm flipH="1" flipV="1">
              <a:off x="5172402" y="3353595"/>
              <a:ext cx="4430" cy="3196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394C5D86-3651-C809-F776-B07F3A2AB5EA}"/>
                </a:ext>
              </a:extLst>
            </p:cNvPr>
            <p:cNvSpPr/>
            <p:nvPr/>
          </p:nvSpPr>
          <p:spPr>
            <a:xfrm>
              <a:off x="5009975" y="3673285"/>
              <a:ext cx="333714" cy="33371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BB895CA6-DD99-EAFE-ED50-62B10F662F97}"/>
                  </a:ext>
                </a:extLst>
              </p:cNvPr>
              <p:cNvSpPr txBox="1"/>
              <p:nvPr/>
            </p:nvSpPr>
            <p:spPr>
              <a:xfrm flipH="1">
                <a:off x="8786898" y="5222966"/>
                <a:ext cx="36849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 defTabSz="4572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BB895CA6-DD99-EAFE-ED50-62B10F662F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786898" y="5222966"/>
                <a:ext cx="368499" cy="369332"/>
              </a:xfrm>
              <a:prstGeom prst="rect">
                <a:avLst/>
              </a:prstGeom>
              <a:blipFill>
                <a:blip r:embed="rId11"/>
                <a:stretch>
                  <a:fillRect l="-19672" r="-4918"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740FB23D-42C8-9F31-CD7B-8EEA18B3FB76}"/>
              </a:ext>
            </a:extLst>
          </p:cNvPr>
          <p:cNvCxnSpPr>
            <a:cxnSpLocks/>
            <a:stCxn id="7" idx="3"/>
            <a:endCxn id="26" idx="1"/>
          </p:cNvCxnSpPr>
          <p:nvPr/>
        </p:nvCxnSpPr>
        <p:spPr>
          <a:xfrm flipH="1">
            <a:off x="9117198" y="2233084"/>
            <a:ext cx="1773399" cy="246361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>
            <a:extLst>
              <a:ext uri="{FF2B5EF4-FFF2-40B4-BE49-F238E27FC236}">
                <a16:creationId xmlns:a16="http://schemas.microsoft.com/office/drawing/2014/main" id="{F6668DCD-B34F-DFB5-B2FE-A1223B46589A}"/>
              </a:ext>
            </a:extLst>
          </p:cNvPr>
          <p:cNvCxnSpPr>
            <a:cxnSpLocks/>
            <a:stCxn id="8" idx="3"/>
            <a:endCxn id="26" idx="1"/>
          </p:cNvCxnSpPr>
          <p:nvPr/>
        </p:nvCxnSpPr>
        <p:spPr>
          <a:xfrm flipH="1">
            <a:off x="9117198" y="3856280"/>
            <a:ext cx="1755789" cy="8404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2358AF18-0939-6D94-8B3E-0EE3854D5CD9}"/>
              </a:ext>
            </a:extLst>
          </p:cNvPr>
          <p:cNvCxnSpPr>
            <a:cxnSpLocks/>
            <a:stCxn id="9" idx="3"/>
            <a:endCxn id="26" idx="1"/>
          </p:cNvCxnSpPr>
          <p:nvPr/>
        </p:nvCxnSpPr>
        <p:spPr>
          <a:xfrm flipH="1" flipV="1">
            <a:off x="9117198" y="4696703"/>
            <a:ext cx="1766953" cy="7410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8BF00883-A499-02CB-8CDE-D11677BC7732}"/>
                  </a:ext>
                </a:extLst>
              </p:cNvPr>
              <p:cNvSpPr txBox="1"/>
              <p:nvPr/>
            </p:nvSpPr>
            <p:spPr>
              <a:xfrm flipH="1">
                <a:off x="10319377" y="3239862"/>
                <a:ext cx="514308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𝑐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1,2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8BF00883-A499-02CB-8CDE-D11677BC77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319377" y="3239862"/>
                <a:ext cx="514308" cy="385555"/>
              </a:xfrm>
              <a:prstGeom prst="rect">
                <a:avLst/>
              </a:prstGeom>
              <a:blipFill>
                <a:blip r:embed="rId12"/>
                <a:stretch>
                  <a:fillRect l="-8333" r="-5952" b="-93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8E61B923-3E46-C545-3D1D-3CC4D9912CE8}"/>
                  </a:ext>
                </a:extLst>
              </p:cNvPr>
              <p:cNvSpPr txBox="1"/>
              <p:nvPr/>
            </p:nvSpPr>
            <p:spPr>
              <a:xfrm flipH="1">
                <a:off x="10313566" y="4058468"/>
                <a:ext cx="521425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𝑐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2,2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8E61B923-3E46-C545-3D1D-3CC4D9912C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313566" y="4058468"/>
                <a:ext cx="521425" cy="385555"/>
              </a:xfrm>
              <a:prstGeom prst="rect">
                <a:avLst/>
              </a:prstGeom>
              <a:blipFill>
                <a:blip r:embed="rId13"/>
                <a:stretch>
                  <a:fillRect l="-8235" r="-5882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36A4F302-9A60-AD4A-F169-12EE4CDD084C}"/>
                  </a:ext>
                </a:extLst>
              </p:cNvPr>
              <p:cNvSpPr txBox="1"/>
              <p:nvPr/>
            </p:nvSpPr>
            <p:spPr>
              <a:xfrm flipH="1">
                <a:off x="10436623" y="4515434"/>
                <a:ext cx="514308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𝑐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1,3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36A4F302-9A60-AD4A-F169-12EE4CDD0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436623" y="4515434"/>
                <a:ext cx="514308" cy="385555"/>
              </a:xfrm>
              <a:prstGeom prst="rect">
                <a:avLst/>
              </a:prstGeom>
              <a:blipFill>
                <a:blip r:embed="rId14"/>
                <a:stretch>
                  <a:fillRect l="-7143" r="-5952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CBDEC7DF-BA23-D2EB-7EAB-236061525BE4}"/>
                  </a:ext>
                </a:extLst>
              </p:cNvPr>
              <p:cNvSpPr txBox="1"/>
              <p:nvPr/>
            </p:nvSpPr>
            <p:spPr>
              <a:xfrm flipH="1">
                <a:off x="10093046" y="5193987"/>
                <a:ext cx="521425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𝑐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2,3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CBDEC7DF-BA23-D2EB-7EAB-236061525B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093046" y="5193987"/>
                <a:ext cx="521425" cy="385555"/>
              </a:xfrm>
              <a:prstGeom prst="rect">
                <a:avLst/>
              </a:prstGeom>
              <a:blipFill>
                <a:blip r:embed="rId15"/>
                <a:stretch>
                  <a:fillRect l="-8235" r="-5882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文字方塊 37">
            <a:extLst>
              <a:ext uri="{FF2B5EF4-FFF2-40B4-BE49-F238E27FC236}">
                <a16:creationId xmlns:a16="http://schemas.microsoft.com/office/drawing/2014/main" id="{811E6B19-045A-848F-BEE1-EB91226F806B}"/>
              </a:ext>
            </a:extLst>
          </p:cNvPr>
          <p:cNvSpPr txBox="1"/>
          <p:nvPr/>
        </p:nvSpPr>
        <p:spPr>
          <a:xfrm>
            <a:off x="7510774" y="3203452"/>
            <a:ext cx="1346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Class 1</a:t>
            </a:r>
            <a:endParaRPr lang="zh-TW" altLang="en-US" sz="2400" dirty="0"/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30085F5B-66AE-5591-579C-80BC5791F93F}"/>
              </a:ext>
            </a:extLst>
          </p:cNvPr>
          <p:cNvSpPr txBox="1"/>
          <p:nvPr/>
        </p:nvSpPr>
        <p:spPr>
          <a:xfrm>
            <a:off x="7533845" y="4891948"/>
            <a:ext cx="1346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Class 2</a:t>
            </a:r>
            <a:endParaRPr lang="zh-TW" altLang="en-US" sz="2400" dirty="0"/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ACCC2CB2-A7F4-D3E1-E859-231EAB258E83}"/>
              </a:ext>
            </a:extLst>
          </p:cNvPr>
          <p:cNvSpPr txBox="1"/>
          <p:nvPr/>
        </p:nvSpPr>
        <p:spPr>
          <a:xfrm>
            <a:off x="7175459" y="2787953"/>
            <a:ext cx="649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/>
              <a:t>2</a:t>
            </a:r>
            <a:endParaRPr lang="zh-TW" altLang="en-US" sz="2400" dirty="0"/>
          </a:p>
        </p:txBody>
      </p: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BDD36802-3277-0723-BF5C-A19B7E31DA63}"/>
              </a:ext>
            </a:extLst>
          </p:cNvPr>
          <p:cNvSpPr txBox="1"/>
          <p:nvPr/>
        </p:nvSpPr>
        <p:spPr>
          <a:xfrm>
            <a:off x="7135357" y="4472257"/>
            <a:ext cx="649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AB708F73-22B1-8D52-6B10-13EB12AF6FF5}"/>
              </a:ext>
            </a:extLst>
          </p:cNvPr>
          <p:cNvSpPr txBox="1"/>
          <p:nvPr/>
        </p:nvSpPr>
        <p:spPr>
          <a:xfrm>
            <a:off x="11411594" y="1899920"/>
            <a:ext cx="893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65069BBC-CA4A-4420-E501-B0E616C346CB}"/>
              </a:ext>
            </a:extLst>
          </p:cNvPr>
          <p:cNvSpPr txBox="1"/>
          <p:nvPr/>
        </p:nvSpPr>
        <p:spPr>
          <a:xfrm>
            <a:off x="11462367" y="3561082"/>
            <a:ext cx="893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A02FFB81-E37A-A42B-71BD-34931547C9C1}"/>
              </a:ext>
            </a:extLst>
          </p:cNvPr>
          <p:cNvSpPr txBox="1"/>
          <p:nvPr/>
        </p:nvSpPr>
        <p:spPr>
          <a:xfrm>
            <a:off x="11462366" y="5176123"/>
            <a:ext cx="893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FB59A565-12F6-651D-23DF-ABFA6C9E46ED}"/>
              </a:ext>
            </a:extLst>
          </p:cNvPr>
          <p:cNvSpPr txBox="1"/>
          <p:nvPr/>
        </p:nvSpPr>
        <p:spPr>
          <a:xfrm>
            <a:off x="-1383079" y="3263352"/>
            <a:ext cx="26337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TW" sz="2400" dirty="0"/>
              <a:t>Ground </a:t>
            </a:r>
          </a:p>
          <a:p>
            <a:pPr algn="r"/>
            <a:r>
              <a:rPr lang="en-US" altLang="zh-TW" sz="2400" dirty="0"/>
              <a:t>truth: </a:t>
            </a:r>
          </a:p>
          <a:p>
            <a:pPr algn="r"/>
            <a:r>
              <a:rPr lang="en-US" altLang="zh-TW" sz="2400" dirty="0"/>
              <a:t>Class 2</a:t>
            </a:r>
          </a:p>
        </p:txBody>
      </p:sp>
      <p:cxnSp>
        <p:nvCxnSpPr>
          <p:cNvPr id="51" name="直線單箭頭接點 50">
            <a:extLst>
              <a:ext uri="{FF2B5EF4-FFF2-40B4-BE49-F238E27FC236}">
                <a16:creationId xmlns:a16="http://schemas.microsoft.com/office/drawing/2014/main" id="{B68CEB4F-2421-9687-F2C2-B783603FB220}"/>
              </a:ext>
            </a:extLst>
          </p:cNvPr>
          <p:cNvCxnSpPr>
            <a:cxnSpLocks/>
          </p:cNvCxnSpPr>
          <p:nvPr/>
        </p:nvCxnSpPr>
        <p:spPr>
          <a:xfrm>
            <a:off x="1208280" y="3888251"/>
            <a:ext cx="569686" cy="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群組 68">
            <a:extLst>
              <a:ext uri="{FF2B5EF4-FFF2-40B4-BE49-F238E27FC236}">
                <a16:creationId xmlns:a16="http://schemas.microsoft.com/office/drawing/2014/main" id="{F3E7CAEA-2836-F7E0-D33D-6B8F6485698C}"/>
              </a:ext>
            </a:extLst>
          </p:cNvPr>
          <p:cNvGrpSpPr/>
          <p:nvPr/>
        </p:nvGrpSpPr>
        <p:grpSpPr>
          <a:xfrm>
            <a:off x="1671413" y="2965091"/>
            <a:ext cx="1740545" cy="2059202"/>
            <a:chOff x="2270556" y="2903078"/>
            <a:chExt cx="1740545" cy="2059202"/>
          </a:xfrm>
        </p:grpSpPr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93260CAE-2244-E78C-FE33-5A98B8BAD0F2}"/>
                </a:ext>
              </a:extLst>
            </p:cNvPr>
            <p:cNvSpPr/>
            <p:nvPr/>
          </p:nvSpPr>
          <p:spPr>
            <a:xfrm>
              <a:off x="3397893" y="3272411"/>
              <a:ext cx="329488" cy="120032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59" name="直線接點 58">
              <a:extLst>
                <a:ext uri="{FF2B5EF4-FFF2-40B4-BE49-F238E27FC236}">
                  <a16:creationId xmlns:a16="http://schemas.microsoft.com/office/drawing/2014/main" id="{94D808A7-ACB7-BB9C-E0EF-85DD884A82A7}"/>
                </a:ext>
              </a:extLst>
            </p:cNvPr>
            <p:cNvCxnSpPr>
              <a:cxnSpLocks/>
            </p:cNvCxnSpPr>
            <p:nvPr/>
          </p:nvCxnSpPr>
          <p:spPr>
            <a:xfrm>
              <a:off x="2270556" y="4472740"/>
              <a:ext cx="174054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文字方塊 60">
              <a:extLst>
                <a:ext uri="{FF2B5EF4-FFF2-40B4-BE49-F238E27FC236}">
                  <a16:creationId xmlns:a16="http://schemas.microsoft.com/office/drawing/2014/main" id="{113AF030-BE71-8DC8-A56B-34EDD4F0F38F}"/>
                </a:ext>
              </a:extLst>
            </p:cNvPr>
            <p:cNvSpPr txBox="1"/>
            <p:nvPr/>
          </p:nvSpPr>
          <p:spPr>
            <a:xfrm>
              <a:off x="2270556" y="4592948"/>
              <a:ext cx="8454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Class 1</a:t>
              </a:r>
              <a:endParaRPr lang="zh-TW" altLang="en-US" dirty="0"/>
            </a:p>
          </p:txBody>
        </p:sp>
        <p:sp>
          <p:nvSpPr>
            <p:cNvPr id="62" name="文字方塊 61">
              <a:extLst>
                <a:ext uri="{FF2B5EF4-FFF2-40B4-BE49-F238E27FC236}">
                  <a16:creationId xmlns:a16="http://schemas.microsoft.com/office/drawing/2014/main" id="{3E7790A9-8660-0776-2A78-723C93F507B0}"/>
                </a:ext>
              </a:extLst>
            </p:cNvPr>
            <p:cNvSpPr txBox="1"/>
            <p:nvPr/>
          </p:nvSpPr>
          <p:spPr>
            <a:xfrm>
              <a:off x="3165644" y="4592587"/>
              <a:ext cx="8454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Class 2</a:t>
              </a:r>
              <a:endParaRPr lang="zh-TW" altLang="en-US" dirty="0"/>
            </a:p>
          </p:txBody>
        </p:sp>
        <p:sp>
          <p:nvSpPr>
            <p:cNvPr id="67" name="文字方塊 66">
              <a:extLst>
                <a:ext uri="{FF2B5EF4-FFF2-40B4-BE49-F238E27FC236}">
                  <a16:creationId xmlns:a16="http://schemas.microsoft.com/office/drawing/2014/main" id="{C7CCE1D3-6080-95EF-2713-009DA1005331}"/>
                </a:ext>
              </a:extLst>
            </p:cNvPr>
            <p:cNvSpPr txBox="1"/>
            <p:nvPr/>
          </p:nvSpPr>
          <p:spPr>
            <a:xfrm>
              <a:off x="3278673" y="2903078"/>
              <a:ext cx="5805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1.0</a:t>
              </a:r>
              <a:endParaRPr lang="zh-TW" altLang="en-US" dirty="0"/>
            </a:p>
          </p:txBody>
        </p:sp>
        <p:sp>
          <p:nvSpPr>
            <p:cNvPr id="68" name="文字方塊 67">
              <a:extLst>
                <a:ext uri="{FF2B5EF4-FFF2-40B4-BE49-F238E27FC236}">
                  <a16:creationId xmlns:a16="http://schemas.microsoft.com/office/drawing/2014/main" id="{2BC7E8AA-60DF-8F4E-1F57-356A6F6323C3}"/>
                </a:ext>
              </a:extLst>
            </p:cNvPr>
            <p:cNvSpPr txBox="1"/>
            <p:nvPr/>
          </p:nvSpPr>
          <p:spPr>
            <a:xfrm>
              <a:off x="2400013" y="4060745"/>
              <a:ext cx="5805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0.0</a:t>
              </a:r>
              <a:endParaRPr lang="zh-TW" altLang="en-US" dirty="0"/>
            </a:p>
          </p:txBody>
        </p:sp>
      </p:grpSp>
      <p:cxnSp>
        <p:nvCxnSpPr>
          <p:cNvPr id="80" name="直線單箭頭接點 79">
            <a:extLst>
              <a:ext uri="{FF2B5EF4-FFF2-40B4-BE49-F238E27FC236}">
                <a16:creationId xmlns:a16="http://schemas.microsoft.com/office/drawing/2014/main" id="{9F967773-F1E8-4D09-A9CE-8F41A426A892}"/>
              </a:ext>
            </a:extLst>
          </p:cNvPr>
          <p:cNvCxnSpPr/>
          <p:nvPr/>
        </p:nvCxnSpPr>
        <p:spPr>
          <a:xfrm flipH="1">
            <a:off x="6447531" y="3888251"/>
            <a:ext cx="867669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單箭頭接點 83">
            <a:extLst>
              <a:ext uri="{FF2B5EF4-FFF2-40B4-BE49-F238E27FC236}">
                <a16:creationId xmlns:a16="http://schemas.microsoft.com/office/drawing/2014/main" id="{1AC22832-83D8-4541-29A2-01704EC1D7FF}"/>
              </a:ext>
            </a:extLst>
          </p:cNvPr>
          <p:cNvCxnSpPr>
            <a:cxnSpLocks/>
          </p:cNvCxnSpPr>
          <p:nvPr/>
        </p:nvCxnSpPr>
        <p:spPr>
          <a:xfrm>
            <a:off x="3411958" y="3930414"/>
            <a:ext cx="1409328" cy="0"/>
          </a:xfrm>
          <a:prstGeom prst="straightConnector1">
            <a:avLst/>
          </a:prstGeom>
          <a:ln w="76200"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文字方塊 85">
            <a:extLst>
              <a:ext uri="{FF2B5EF4-FFF2-40B4-BE49-F238E27FC236}">
                <a16:creationId xmlns:a16="http://schemas.microsoft.com/office/drawing/2014/main" id="{86606753-5A42-BBB0-4AA9-FEED73AD3B69}"/>
              </a:ext>
            </a:extLst>
          </p:cNvPr>
          <p:cNvSpPr txBox="1"/>
          <p:nvPr/>
        </p:nvSpPr>
        <p:spPr>
          <a:xfrm>
            <a:off x="3236324" y="2939139"/>
            <a:ext cx="1740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/>
              <a:t>Cross-entropy</a:t>
            </a:r>
            <a:endParaRPr lang="zh-TW" alt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5EFBCF9A-0D44-B847-8FFA-37C2CEEF453D}"/>
                  </a:ext>
                </a:extLst>
              </p:cNvPr>
              <p:cNvSpPr txBox="1"/>
              <p:nvPr/>
            </p:nvSpPr>
            <p:spPr>
              <a:xfrm flipH="1">
                <a:off x="5058193" y="2576538"/>
                <a:ext cx="3666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新細明體" panose="02020500000000000000" pitchFamily="18" charset="-120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m:t>𝑦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m:t>1</m:t>
                          </m:r>
                        </m:sub>
                        <m:sup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5EFBCF9A-0D44-B847-8FFA-37C2CEEF45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058193" y="2576538"/>
                <a:ext cx="366639" cy="369332"/>
              </a:xfrm>
              <a:prstGeom prst="rect">
                <a:avLst/>
              </a:prstGeom>
              <a:blipFill>
                <a:blip r:embed="rId16"/>
                <a:stretch>
                  <a:fillRect l="-20000" r="-6667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2004FB67-BA68-78E1-AAFB-565E81C0B423}"/>
                  </a:ext>
                </a:extLst>
              </p:cNvPr>
              <p:cNvSpPr txBox="1"/>
              <p:nvPr/>
            </p:nvSpPr>
            <p:spPr>
              <a:xfrm flipH="1">
                <a:off x="5961995" y="2592147"/>
                <a:ext cx="37375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 defTabSz="4572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zh-TW" alt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2004FB67-BA68-78E1-AAFB-565E81C0B4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961995" y="2592147"/>
                <a:ext cx="373757" cy="369332"/>
              </a:xfrm>
              <a:prstGeom prst="rect">
                <a:avLst/>
              </a:prstGeom>
              <a:blipFill>
                <a:blip r:embed="rId17"/>
                <a:stretch>
                  <a:fillRect l="-19672" r="-6557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>
                <a:extLst>
                  <a:ext uri="{FF2B5EF4-FFF2-40B4-BE49-F238E27FC236}">
                    <a16:creationId xmlns:a16="http://schemas.microsoft.com/office/drawing/2014/main" id="{61AF2A6D-8EE1-363E-4795-B542517C77B0}"/>
                  </a:ext>
                </a:extLst>
              </p:cNvPr>
              <p:cNvSpPr txBox="1"/>
              <p:nvPr/>
            </p:nvSpPr>
            <p:spPr>
              <a:xfrm flipH="1">
                <a:off x="1894948" y="2560929"/>
                <a:ext cx="3666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 defTabSz="4572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41" name="文字方塊 40">
                <a:extLst>
                  <a:ext uri="{FF2B5EF4-FFF2-40B4-BE49-F238E27FC236}">
                    <a16:creationId xmlns:a16="http://schemas.microsoft.com/office/drawing/2014/main" id="{61AF2A6D-8EE1-363E-4795-B542517C77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894948" y="2560929"/>
                <a:ext cx="366639" cy="369332"/>
              </a:xfrm>
              <a:prstGeom prst="rect">
                <a:avLst/>
              </a:prstGeom>
              <a:blipFill>
                <a:blip r:embed="rId18"/>
                <a:stretch>
                  <a:fillRect l="-20000" t="-16393" r="-51667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字方塊 47">
                <a:extLst>
                  <a:ext uri="{FF2B5EF4-FFF2-40B4-BE49-F238E27FC236}">
                    <a16:creationId xmlns:a16="http://schemas.microsoft.com/office/drawing/2014/main" id="{B86EECB2-D580-94CD-7721-EC469C10F10B}"/>
                  </a:ext>
                </a:extLst>
              </p:cNvPr>
              <p:cNvSpPr txBox="1"/>
              <p:nvPr/>
            </p:nvSpPr>
            <p:spPr>
              <a:xfrm flipH="1">
                <a:off x="2798750" y="2576538"/>
                <a:ext cx="37375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 defTabSz="4572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8" name="文字方塊 47">
                <a:extLst>
                  <a:ext uri="{FF2B5EF4-FFF2-40B4-BE49-F238E27FC236}">
                    <a16:creationId xmlns:a16="http://schemas.microsoft.com/office/drawing/2014/main" id="{B86EECB2-D580-94CD-7721-EC469C10F1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798750" y="2576538"/>
                <a:ext cx="373756" cy="369332"/>
              </a:xfrm>
              <a:prstGeom prst="rect">
                <a:avLst/>
              </a:prstGeom>
              <a:blipFill>
                <a:blip r:embed="rId19"/>
                <a:stretch>
                  <a:fillRect l="-19672" t="-18333" r="-52459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字方塊 48">
                <a:extLst>
                  <a:ext uri="{FF2B5EF4-FFF2-40B4-BE49-F238E27FC236}">
                    <a16:creationId xmlns:a16="http://schemas.microsoft.com/office/drawing/2014/main" id="{5AC858CC-3179-96F2-775F-7E8A225D7190}"/>
                  </a:ext>
                </a:extLst>
              </p:cNvPr>
              <p:cNvSpPr txBox="1"/>
              <p:nvPr/>
            </p:nvSpPr>
            <p:spPr>
              <a:xfrm>
                <a:off x="2641432" y="1559563"/>
                <a:ext cx="3078150" cy="10455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𝑙𝑜𝑔</m:t>
                          </m:r>
                          <m:d>
                            <m:dPr>
                              <m:ctrlPr>
                                <a:rPr lang="en-US" altLang="zh-TW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TW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zh-TW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  <m:r>
                            <m:rPr>
                              <m:nor/>
                            </m:rPr>
                            <a:rPr lang="zh-TW" altLang="en-US" sz="2800" dirty="0">
                              <a:solidFill>
                                <a:prstClr val="black"/>
                              </a:solidFill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9" name="文字方塊 48">
                <a:extLst>
                  <a:ext uri="{FF2B5EF4-FFF2-40B4-BE49-F238E27FC236}">
                    <a16:creationId xmlns:a16="http://schemas.microsoft.com/office/drawing/2014/main" id="{5AC858CC-3179-96F2-775F-7E8A225D7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1432" y="1559563"/>
                <a:ext cx="3078150" cy="104554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群組 51">
            <a:extLst>
              <a:ext uri="{FF2B5EF4-FFF2-40B4-BE49-F238E27FC236}">
                <a16:creationId xmlns:a16="http://schemas.microsoft.com/office/drawing/2014/main" id="{7673529E-59EC-11F2-EFAD-5483DA78C46A}"/>
              </a:ext>
            </a:extLst>
          </p:cNvPr>
          <p:cNvGrpSpPr/>
          <p:nvPr/>
        </p:nvGrpSpPr>
        <p:grpSpPr>
          <a:xfrm>
            <a:off x="4821286" y="3303346"/>
            <a:ext cx="1740545" cy="1723852"/>
            <a:chOff x="4706986" y="3112846"/>
            <a:chExt cx="1740545" cy="1723852"/>
          </a:xfrm>
        </p:grpSpPr>
        <p:grpSp>
          <p:nvGrpSpPr>
            <p:cNvPr id="53" name="群組 52">
              <a:extLst>
                <a:ext uri="{FF2B5EF4-FFF2-40B4-BE49-F238E27FC236}">
                  <a16:creationId xmlns:a16="http://schemas.microsoft.com/office/drawing/2014/main" id="{CAFAEBFF-EFDC-57FF-074A-5347C76CC920}"/>
                </a:ext>
              </a:extLst>
            </p:cNvPr>
            <p:cNvGrpSpPr/>
            <p:nvPr/>
          </p:nvGrpSpPr>
          <p:grpSpPr>
            <a:xfrm>
              <a:off x="4706986" y="3112846"/>
              <a:ext cx="1740545" cy="1723852"/>
              <a:chOff x="2270556" y="3238428"/>
              <a:chExt cx="1740545" cy="1723852"/>
            </a:xfrm>
          </p:grpSpPr>
          <p:sp>
            <p:nvSpPr>
              <p:cNvPr id="56" name="矩形 55">
                <a:extLst>
                  <a:ext uri="{FF2B5EF4-FFF2-40B4-BE49-F238E27FC236}">
                    <a16:creationId xmlns:a16="http://schemas.microsoft.com/office/drawing/2014/main" id="{02FD6A01-3F1C-FFD8-A7D0-0E2AA0823493}"/>
                  </a:ext>
                </a:extLst>
              </p:cNvPr>
              <p:cNvSpPr/>
              <p:nvPr/>
            </p:nvSpPr>
            <p:spPr>
              <a:xfrm>
                <a:off x="2523817" y="3612819"/>
                <a:ext cx="329488" cy="828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cxnSp>
            <p:nvCxnSpPr>
              <p:cNvPr id="57" name="直線接點 56">
                <a:extLst>
                  <a:ext uri="{FF2B5EF4-FFF2-40B4-BE49-F238E27FC236}">
                    <a16:creationId xmlns:a16="http://schemas.microsoft.com/office/drawing/2014/main" id="{2E238C77-8139-A8C0-0625-5974EE2CAD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70556" y="4472740"/>
                <a:ext cx="1740545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文字方塊 57">
                <a:extLst>
                  <a:ext uri="{FF2B5EF4-FFF2-40B4-BE49-F238E27FC236}">
                    <a16:creationId xmlns:a16="http://schemas.microsoft.com/office/drawing/2014/main" id="{64BA79AE-78F8-0176-DC34-BFC77695215F}"/>
                  </a:ext>
                </a:extLst>
              </p:cNvPr>
              <p:cNvSpPr txBox="1"/>
              <p:nvPr/>
            </p:nvSpPr>
            <p:spPr>
              <a:xfrm>
                <a:off x="2270556" y="4592948"/>
                <a:ext cx="8454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dirty="0"/>
                  <a:t>Class 1</a:t>
                </a:r>
                <a:endParaRPr lang="zh-TW" altLang="en-US" dirty="0"/>
              </a:p>
            </p:txBody>
          </p:sp>
          <p:sp>
            <p:nvSpPr>
              <p:cNvPr id="60" name="文字方塊 59">
                <a:extLst>
                  <a:ext uri="{FF2B5EF4-FFF2-40B4-BE49-F238E27FC236}">
                    <a16:creationId xmlns:a16="http://schemas.microsoft.com/office/drawing/2014/main" id="{EC70C6F0-1291-EC31-0B2F-96B0289B6C63}"/>
                  </a:ext>
                </a:extLst>
              </p:cNvPr>
              <p:cNvSpPr txBox="1"/>
              <p:nvPr/>
            </p:nvSpPr>
            <p:spPr>
              <a:xfrm>
                <a:off x="3165644" y="4592587"/>
                <a:ext cx="8454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dirty="0"/>
                  <a:t>Class 2</a:t>
                </a:r>
                <a:endParaRPr lang="zh-TW" altLang="en-US" dirty="0"/>
              </a:p>
            </p:txBody>
          </p:sp>
          <p:sp>
            <p:nvSpPr>
              <p:cNvPr id="63" name="文字方塊 62">
                <a:extLst>
                  <a:ext uri="{FF2B5EF4-FFF2-40B4-BE49-F238E27FC236}">
                    <a16:creationId xmlns:a16="http://schemas.microsoft.com/office/drawing/2014/main" id="{D0AC231B-FC6F-D36E-2E2B-DBF967F3CAF4}"/>
                  </a:ext>
                </a:extLst>
              </p:cNvPr>
              <p:cNvSpPr txBox="1"/>
              <p:nvPr/>
            </p:nvSpPr>
            <p:spPr>
              <a:xfrm>
                <a:off x="2338356" y="3238428"/>
                <a:ext cx="7324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dirty="0"/>
                  <a:t>0.73</a:t>
                </a:r>
                <a:endParaRPr lang="zh-TW" altLang="en-US" dirty="0"/>
              </a:p>
            </p:txBody>
          </p:sp>
        </p:grp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0D9C3474-80DB-B636-1623-BABD1952E2D1}"/>
                </a:ext>
              </a:extLst>
            </p:cNvPr>
            <p:cNvSpPr/>
            <p:nvPr/>
          </p:nvSpPr>
          <p:spPr>
            <a:xfrm>
              <a:off x="5825767" y="3848149"/>
              <a:ext cx="329488" cy="468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5" name="文字方塊 54">
              <a:extLst>
                <a:ext uri="{FF2B5EF4-FFF2-40B4-BE49-F238E27FC236}">
                  <a16:creationId xmlns:a16="http://schemas.microsoft.com/office/drawing/2014/main" id="{66F56186-D368-2830-BFFB-A0A92D7E1F13}"/>
                </a:ext>
              </a:extLst>
            </p:cNvPr>
            <p:cNvSpPr txBox="1"/>
            <p:nvPr/>
          </p:nvSpPr>
          <p:spPr>
            <a:xfrm>
              <a:off x="5642122" y="3498380"/>
              <a:ext cx="7324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0.27</a:t>
              </a:r>
              <a:endParaRPr lang="zh-TW" altLang="en-US" dirty="0"/>
            </a:p>
          </p:txBody>
        </p:sp>
      </p:grpSp>
      <p:sp>
        <p:nvSpPr>
          <p:cNvPr id="65" name="文字方塊 64">
            <a:extLst>
              <a:ext uri="{FF2B5EF4-FFF2-40B4-BE49-F238E27FC236}">
                <a16:creationId xmlns:a16="http://schemas.microsoft.com/office/drawing/2014/main" id="{67A5BD0B-CC9A-EF81-3E92-E2AF1CC41BBE}"/>
              </a:ext>
            </a:extLst>
          </p:cNvPr>
          <p:cNvSpPr txBox="1"/>
          <p:nvPr/>
        </p:nvSpPr>
        <p:spPr>
          <a:xfrm>
            <a:off x="5696654" y="1777922"/>
            <a:ext cx="3330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兩個分布越接近越小</a:t>
            </a:r>
          </a:p>
        </p:txBody>
      </p:sp>
      <p:sp>
        <p:nvSpPr>
          <p:cNvPr id="66" name="文字方塊 65">
            <a:extLst>
              <a:ext uri="{FF2B5EF4-FFF2-40B4-BE49-F238E27FC236}">
                <a16:creationId xmlns:a16="http://schemas.microsoft.com/office/drawing/2014/main" id="{FC976933-2C43-3D94-B559-68B21F90B552}"/>
              </a:ext>
            </a:extLst>
          </p:cNvPr>
          <p:cNvSpPr txBox="1"/>
          <p:nvPr/>
        </p:nvSpPr>
        <p:spPr>
          <a:xfrm>
            <a:off x="7527070" y="5319731"/>
            <a:ext cx="942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+0.01</a:t>
            </a:r>
            <a:endParaRPr lang="zh-TW" altLang="en-US" sz="2400" dirty="0"/>
          </a:p>
        </p:txBody>
      </p:sp>
      <p:sp>
        <p:nvSpPr>
          <p:cNvPr id="76" name="文字方塊 75">
            <a:extLst>
              <a:ext uri="{FF2B5EF4-FFF2-40B4-BE49-F238E27FC236}">
                <a16:creationId xmlns:a16="http://schemas.microsoft.com/office/drawing/2014/main" id="{4B42210C-8E4A-4F2E-5667-C1655BBB2B3B}"/>
              </a:ext>
            </a:extLst>
          </p:cNvPr>
          <p:cNvSpPr txBox="1"/>
          <p:nvPr/>
        </p:nvSpPr>
        <p:spPr>
          <a:xfrm>
            <a:off x="8640577" y="5660568"/>
            <a:ext cx="942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+0.01</a:t>
            </a:r>
            <a:endParaRPr lang="zh-TW" altLang="en-US" sz="2400" dirty="0"/>
          </a:p>
        </p:txBody>
      </p:sp>
      <p:sp>
        <p:nvSpPr>
          <p:cNvPr id="79" name="箭號: 向下 78">
            <a:extLst>
              <a:ext uri="{FF2B5EF4-FFF2-40B4-BE49-F238E27FC236}">
                <a16:creationId xmlns:a16="http://schemas.microsoft.com/office/drawing/2014/main" id="{DD2178D6-4583-9ACF-0456-B764351AE56E}"/>
              </a:ext>
            </a:extLst>
          </p:cNvPr>
          <p:cNvSpPr/>
          <p:nvPr/>
        </p:nvSpPr>
        <p:spPr>
          <a:xfrm flipV="1">
            <a:off x="5846776" y="5092314"/>
            <a:ext cx="548783" cy="52322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3" name="箭號: 向下 82">
            <a:extLst>
              <a:ext uri="{FF2B5EF4-FFF2-40B4-BE49-F238E27FC236}">
                <a16:creationId xmlns:a16="http://schemas.microsoft.com/office/drawing/2014/main" id="{F00AABB8-1DB2-0E53-EDFD-53D6E3D2B3E0}"/>
              </a:ext>
            </a:extLst>
          </p:cNvPr>
          <p:cNvSpPr/>
          <p:nvPr/>
        </p:nvSpPr>
        <p:spPr>
          <a:xfrm>
            <a:off x="4913116" y="5144902"/>
            <a:ext cx="548783" cy="52322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5" name="箭號: 向下 84">
            <a:extLst>
              <a:ext uri="{FF2B5EF4-FFF2-40B4-BE49-F238E27FC236}">
                <a16:creationId xmlns:a16="http://schemas.microsoft.com/office/drawing/2014/main" id="{D25F9185-CF74-9DE6-DE20-9E2A88F4C247}"/>
              </a:ext>
            </a:extLst>
          </p:cNvPr>
          <p:cNvSpPr/>
          <p:nvPr/>
        </p:nvSpPr>
        <p:spPr>
          <a:xfrm flipV="1">
            <a:off x="4949921" y="1247607"/>
            <a:ext cx="548783" cy="52322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7" name="箭號: 向下 86">
            <a:extLst>
              <a:ext uri="{FF2B5EF4-FFF2-40B4-BE49-F238E27FC236}">
                <a16:creationId xmlns:a16="http://schemas.microsoft.com/office/drawing/2014/main" id="{9116C59D-AEA9-024B-7D76-C2544143A9A2}"/>
              </a:ext>
            </a:extLst>
          </p:cNvPr>
          <p:cNvSpPr/>
          <p:nvPr/>
        </p:nvSpPr>
        <p:spPr>
          <a:xfrm flipH="1">
            <a:off x="2016820" y="1747144"/>
            <a:ext cx="548783" cy="52322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715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3" grpId="0"/>
      <p:bldP spid="40" grpId="0"/>
      <p:bldP spid="41" grpId="0"/>
      <p:bldP spid="48" grpId="0"/>
      <p:bldP spid="49" grpId="0"/>
      <p:bldP spid="65" grpId="0"/>
      <p:bldP spid="66" grpId="0"/>
      <p:bldP spid="76" grpId="0"/>
      <p:bldP spid="79" grpId="0" animBg="1"/>
      <p:bldP spid="83" grpId="0" animBg="1"/>
      <p:bldP spid="85" grpId="0" animBg="1"/>
      <p:bldP spid="87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C9161B2-E0A0-6E1F-5F7C-07560ED5B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Why Cross-entropy?</a:t>
            </a:r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43C0E8C7-0E2F-3F43-1494-BC42411806FB}"/>
              </a:ext>
            </a:extLst>
          </p:cNvPr>
          <p:cNvSpPr txBox="1"/>
          <p:nvPr/>
        </p:nvSpPr>
        <p:spPr>
          <a:xfrm>
            <a:off x="1527946" y="5969957"/>
            <a:ext cx="35979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dirty="0"/>
              <a:t>https://youtu.be/fZAZUYEeIMg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951B2F9D-3EF8-00EF-30FA-BF4EEE68D8CD}"/>
              </a:ext>
            </a:extLst>
          </p:cNvPr>
          <p:cNvSpPr txBox="1"/>
          <p:nvPr/>
        </p:nvSpPr>
        <p:spPr>
          <a:xfrm>
            <a:off x="7014332" y="5969957"/>
            <a:ext cx="38128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dirty="0"/>
              <a:t>https://youtu.be/hSXFuypLukA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6EA41514-19BA-50A7-7189-8391B59A6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936" y="1620064"/>
            <a:ext cx="5334366" cy="41995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9A3F5EE3-93E8-C196-23E7-D7B968EAD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232" y="1620064"/>
            <a:ext cx="5371141" cy="41995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818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A2A388-0641-0603-0282-F92951BA48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443B1A5-77AE-64E8-41B3-EC3CC32D3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Loss = Evaluation Metrics?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7CFA5D6-342B-41A9-F15B-257FCEE2D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For classification, if we use cross-entropy as the loss function …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1B60045E-223A-6C77-A6AA-85AA00FBD971}"/>
                  </a:ext>
                </a:extLst>
              </p:cNvPr>
              <p:cNvSpPr txBox="1"/>
              <p:nvPr/>
            </p:nvSpPr>
            <p:spPr>
              <a:xfrm>
                <a:off x="912347" y="3826177"/>
                <a:ext cx="140048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Loss 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𝐿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1B60045E-223A-6C77-A6AA-85AA00FBD9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347" y="3826177"/>
                <a:ext cx="1400487" cy="830997"/>
              </a:xfrm>
              <a:prstGeom prst="rect">
                <a:avLst/>
              </a:prstGeom>
              <a:blipFill>
                <a:blip r:embed="rId2"/>
                <a:stretch>
                  <a:fillRect t="-58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單箭頭接點 4">
            <a:extLst>
              <a:ext uri="{FF2B5EF4-FFF2-40B4-BE49-F238E27FC236}">
                <a16:creationId xmlns:a16="http://schemas.microsoft.com/office/drawing/2014/main" id="{ECBF1DD8-77E9-71A8-D69E-F5444DD9B491}"/>
              </a:ext>
            </a:extLst>
          </p:cNvPr>
          <p:cNvCxnSpPr>
            <a:cxnSpLocks/>
          </p:cNvCxnSpPr>
          <p:nvPr/>
        </p:nvCxnSpPr>
        <p:spPr>
          <a:xfrm>
            <a:off x="1902947" y="5831113"/>
            <a:ext cx="924238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0C0DB1CF-651E-6D93-16B9-2AC59E5D8CF8}"/>
              </a:ext>
            </a:extLst>
          </p:cNvPr>
          <p:cNvCxnSpPr>
            <a:cxnSpLocks/>
          </p:cNvCxnSpPr>
          <p:nvPr/>
        </p:nvCxnSpPr>
        <p:spPr>
          <a:xfrm flipV="1">
            <a:off x="2106402" y="2864627"/>
            <a:ext cx="0" cy="325195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圖片 8">
            <a:extLst>
              <a:ext uri="{FF2B5EF4-FFF2-40B4-BE49-F238E27FC236}">
                <a16:creationId xmlns:a16="http://schemas.microsoft.com/office/drawing/2014/main" id="{67D05B22-1BE8-9C7F-5128-EFE59F608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8518" y="2409639"/>
            <a:ext cx="432742" cy="1435131"/>
          </a:xfrm>
          <a:prstGeom prst="rect">
            <a:avLst/>
          </a:prstGeom>
        </p:spPr>
      </p:pic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129FBE5E-26D4-EB43-8170-60E133D65D71}"/>
              </a:ext>
            </a:extLst>
          </p:cNvPr>
          <p:cNvCxnSpPr>
            <a:cxnSpLocks/>
          </p:cNvCxnSpPr>
          <p:nvPr/>
        </p:nvCxnSpPr>
        <p:spPr>
          <a:xfrm>
            <a:off x="2241900" y="4759306"/>
            <a:ext cx="4345936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F50C903B-CB87-A65C-D069-04C2256C9246}"/>
              </a:ext>
            </a:extLst>
          </p:cNvPr>
          <p:cNvCxnSpPr>
            <a:cxnSpLocks/>
          </p:cNvCxnSpPr>
          <p:nvPr/>
        </p:nvCxnSpPr>
        <p:spPr>
          <a:xfrm>
            <a:off x="6587836" y="5610147"/>
            <a:ext cx="3969461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9A73545E-7359-85CC-D429-EF8D9540576C}"/>
              </a:ext>
            </a:extLst>
          </p:cNvPr>
          <p:cNvCxnSpPr>
            <a:cxnSpLocks/>
          </p:cNvCxnSpPr>
          <p:nvPr/>
        </p:nvCxnSpPr>
        <p:spPr>
          <a:xfrm>
            <a:off x="6587836" y="4759306"/>
            <a:ext cx="0" cy="850841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手繪多邊形: 圖案 13">
            <a:extLst>
              <a:ext uri="{FF2B5EF4-FFF2-40B4-BE49-F238E27FC236}">
                <a16:creationId xmlns:a16="http://schemas.microsoft.com/office/drawing/2014/main" id="{74EC2D60-B57B-243E-6D1E-822FB8B15F22}"/>
              </a:ext>
            </a:extLst>
          </p:cNvPr>
          <p:cNvSpPr/>
          <p:nvPr/>
        </p:nvSpPr>
        <p:spPr>
          <a:xfrm>
            <a:off x="2763985" y="3117273"/>
            <a:ext cx="7690959" cy="2409553"/>
          </a:xfrm>
          <a:custGeom>
            <a:avLst/>
            <a:gdLst>
              <a:gd name="connsiteX0" fmla="*/ 0 w 7938655"/>
              <a:gd name="connsiteY0" fmla="*/ 0 h 2535382"/>
              <a:gd name="connsiteX1" fmla="*/ 3158837 w 7938655"/>
              <a:gd name="connsiteY1" fmla="*/ 1288473 h 2535382"/>
              <a:gd name="connsiteX2" fmla="*/ 4779818 w 7938655"/>
              <a:gd name="connsiteY2" fmla="*/ 1932709 h 2535382"/>
              <a:gd name="connsiteX3" fmla="*/ 5922818 w 7938655"/>
              <a:gd name="connsiteY3" fmla="*/ 2389909 h 2535382"/>
              <a:gd name="connsiteX4" fmla="*/ 7938655 w 7938655"/>
              <a:gd name="connsiteY4" fmla="*/ 2535382 h 253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38655" h="2535382">
                <a:moveTo>
                  <a:pt x="0" y="0"/>
                </a:moveTo>
                <a:lnTo>
                  <a:pt x="3158837" y="1288473"/>
                </a:lnTo>
                <a:lnTo>
                  <a:pt x="4779818" y="1932709"/>
                </a:lnTo>
                <a:cubicBezTo>
                  <a:pt x="5240482" y="2116282"/>
                  <a:pt x="5396345" y="2289463"/>
                  <a:pt x="5922818" y="2389909"/>
                </a:cubicBezTo>
                <a:cubicBezTo>
                  <a:pt x="6449291" y="2490355"/>
                  <a:pt x="7193973" y="2512868"/>
                  <a:pt x="7938655" y="2535382"/>
                </a:cubicBezTo>
              </a:path>
            </a:pathLst>
          </a:cu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F57DF067-2291-8CEF-741B-94953C374E05}"/>
              </a:ext>
            </a:extLst>
          </p:cNvPr>
          <p:cNvCxnSpPr/>
          <p:nvPr/>
        </p:nvCxnSpPr>
        <p:spPr>
          <a:xfrm>
            <a:off x="4841032" y="3201066"/>
            <a:ext cx="2095500" cy="8126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25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45346620-1982-5FD8-F883-46CABC239A1A}"/>
              </a:ext>
            </a:extLst>
          </p:cNvPr>
          <p:cNvSpPr/>
          <p:nvPr/>
        </p:nvSpPr>
        <p:spPr>
          <a:xfrm>
            <a:off x="838200" y="447579"/>
            <a:ext cx="3096491" cy="136420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步驟一：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我要什麼</a:t>
            </a:r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67323782-811F-B0E9-E02C-B5CB014DA8CD}"/>
              </a:ext>
            </a:extLst>
          </p:cNvPr>
          <p:cNvSpPr/>
          <p:nvPr/>
        </p:nvSpPr>
        <p:spPr>
          <a:xfrm>
            <a:off x="4641273" y="447577"/>
            <a:ext cx="3096491" cy="136420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步驟二：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我有哪些選擇</a:t>
            </a: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5C45BC20-57ED-BD9B-C2A0-1CD46AE455A2}"/>
              </a:ext>
            </a:extLst>
          </p:cNvPr>
          <p:cNvSpPr/>
          <p:nvPr/>
        </p:nvSpPr>
        <p:spPr>
          <a:xfrm>
            <a:off x="8444347" y="447579"/>
            <a:ext cx="3096491" cy="132556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步驟三：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選一個最好的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F6D98244-0619-A7A7-0962-B5FC7E861C97}"/>
              </a:ext>
            </a:extLst>
          </p:cNvPr>
          <p:cNvSpPr txBox="1"/>
          <p:nvPr/>
        </p:nvSpPr>
        <p:spPr>
          <a:xfrm>
            <a:off x="3867863" y="885958"/>
            <a:ext cx="840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+</a:t>
            </a:r>
            <a:endParaRPr kumimoji="0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6C76A4DD-B03B-B416-ADAC-12459F8C3F9B}"/>
              </a:ext>
            </a:extLst>
          </p:cNvPr>
          <p:cNvSpPr/>
          <p:nvPr/>
        </p:nvSpPr>
        <p:spPr>
          <a:xfrm>
            <a:off x="838200" y="3121373"/>
            <a:ext cx="3096491" cy="132556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測試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(Testing)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EE276E13-4891-B689-0FCC-3FEC122D7A5D}"/>
              </a:ext>
            </a:extLst>
          </p:cNvPr>
          <p:cNvCxnSpPr>
            <a:cxnSpLocks/>
          </p:cNvCxnSpPr>
          <p:nvPr/>
        </p:nvCxnSpPr>
        <p:spPr>
          <a:xfrm flipH="1">
            <a:off x="4106985" y="3784154"/>
            <a:ext cx="4265646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359D71D3-E186-943B-0983-050E3431B318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9992591" y="1811784"/>
            <a:ext cx="2" cy="1309589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86C42B06-07F3-E96C-FCD3-B8DFA0D06A80}"/>
              </a:ext>
            </a:extLst>
          </p:cNvPr>
          <p:cNvSpPr/>
          <p:nvPr/>
        </p:nvSpPr>
        <p:spPr>
          <a:xfrm>
            <a:off x="8444347" y="3121373"/>
            <a:ext cx="3096491" cy="132556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驗證 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(Validation)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4D788AFB-D925-B7F6-3EA1-FC9A840D1985}"/>
              </a:ext>
            </a:extLst>
          </p:cNvPr>
          <p:cNvCxnSpPr/>
          <p:nvPr/>
        </p:nvCxnSpPr>
        <p:spPr>
          <a:xfrm>
            <a:off x="7816820" y="1135195"/>
            <a:ext cx="555811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409A87D0-DA62-2794-899F-BC3230D4A563}"/>
              </a:ext>
            </a:extLst>
          </p:cNvPr>
          <p:cNvCxnSpPr>
            <a:cxnSpLocks/>
          </p:cNvCxnSpPr>
          <p:nvPr/>
        </p:nvCxnSpPr>
        <p:spPr>
          <a:xfrm flipV="1">
            <a:off x="6314344" y="2639292"/>
            <a:ext cx="0" cy="1192719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5DF0A5D4-FE77-3129-1F86-4FDEE6B59348}"/>
              </a:ext>
            </a:extLst>
          </p:cNvPr>
          <p:cNvCxnSpPr>
            <a:cxnSpLocks/>
          </p:cNvCxnSpPr>
          <p:nvPr/>
        </p:nvCxnSpPr>
        <p:spPr>
          <a:xfrm flipH="1">
            <a:off x="2335390" y="2639292"/>
            <a:ext cx="3978954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E77F7D4F-46E1-D184-2081-D1453C828385}"/>
              </a:ext>
            </a:extLst>
          </p:cNvPr>
          <p:cNvCxnSpPr>
            <a:cxnSpLocks/>
          </p:cNvCxnSpPr>
          <p:nvPr/>
        </p:nvCxnSpPr>
        <p:spPr>
          <a:xfrm flipV="1">
            <a:off x="2335390" y="1903962"/>
            <a:ext cx="0" cy="714547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0FEE9F89-3DBC-7DF2-E929-F553B362DFA9}"/>
              </a:ext>
            </a:extLst>
          </p:cNvPr>
          <p:cNvSpPr txBox="1"/>
          <p:nvPr/>
        </p:nvSpPr>
        <p:spPr>
          <a:xfrm>
            <a:off x="6733724" y="3905248"/>
            <a:ext cx="1496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結果如何？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FA9CE09A-E419-9F58-3805-981F5EBC51AE}"/>
              </a:ext>
            </a:extLst>
          </p:cNvPr>
          <p:cNvSpPr txBox="1"/>
          <p:nvPr/>
        </p:nvSpPr>
        <p:spPr>
          <a:xfrm>
            <a:off x="4877069" y="3877354"/>
            <a:ext cx="1496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好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529E3026-1C10-B4A5-33B2-805BD634B9DC}"/>
              </a:ext>
            </a:extLst>
          </p:cNvPr>
          <p:cNvSpPr txBox="1"/>
          <p:nvPr/>
        </p:nvSpPr>
        <p:spPr>
          <a:xfrm>
            <a:off x="4818053" y="2767625"/>
            <a:ext cx="1496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壞</a:t>
            </a:r>
          </a:p>
        </p:txBody>
      </p:sp>
      <p:graphicFrame>
        <p:nvGraphicFramePr>
          <p:cNvPr id="21" name="表格 20">
            <a:extLst>
              <a:ext uri="{FF2B5EF4-FFF2-40B4-BE49-F238E27FC236}">
                <a16:creationId xmlns:a16="http://schemas.microsoft.com/office/drawing/2014/main" id="{A41CAA07-3B10-7A43-3024-89A9A447A7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538279"/>
              </p:ext>
            </p:extLst>
          </p:nvPr>
        </p:nvGraphicFramePr>
        <p:xfrm>
          <a:off x="685800" y="4856696"/>
          <a:ext cx="1111449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3992">
                  <a:extLst>
                    <a:ext uri="{9D8B030D-6E8A-4147-A177-3AD203B41FA5}">
                      <a16:colId xmlns:a16="http://schemas.microsoft.com/office/drawing/2014/main" val="63248266"/>
                    </a:ext>
                  </a:extLst>
                </a:gridCol>
                <a:gridCol w="3760249">
                  <a:extLst>
                    <a:ext uri="{9D8B030D-6E8A-4147-A177-3AD203B41FA5}">
                      <a16:colId xmlns:a16="http://schemas.microsoft.com/office/drawing/2014/main" val="3714513391"/>
                    </a:ext>
                  </a:extLst>
                </a:gridCol>
                <a:gridCol w="3760249">
                  <a:extLst>
                    <a:ext uri="{9D8B030D-6E8A-4147-A177-3AD203B41FA5}">
                      <a16:colId xmlns:a16="http://schemas.microsoft.com/office/drawing/2014/main" val="458890023"/>
                    </a:ext>
                  </a:extLst>
                </a:gridCol>
              </a:tblGrid>
              <a:tr h="46787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方法名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改了那一個步驟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帶來什麼好處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913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Do not use </a:t>
                      </a:r>
                    </a:p>
                    <a:p>
                      <a:pPr algn="ctr"/>
                      <a:r>
                        <a:rPr lang="en-US" altLang="zh-TW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accuracy as loss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我要找甚麼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Better Optimization </a:t>
                      </a:r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(Not for Generalization)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907055"/>
                  </a:ext>
                </a:extLst>
              </a:tr>
            </a:tbl>
          </a:graphicData>
        </a:graphic>
      </p:graphicFrame>
      <p:sp>
        <p:nvSpPr>
          <p:cNvPr id="25" name="文字方塊 24">
            <a:extLst>
              <a:ext uri="{FF2B5EF4-FFF2-40B4-BE49-F238E27FC236}">
                <a16:creationId xmlns:a16="http://schemas.microsoft.com/office/drawing/2014/main" id="{661969E9-79EF-A173-4DA9-112B9548335D}"/>
              </a:ext>
            </a:extLst>
          </p:cNvPr>
          <p:cNvSpPr txBox="1"/>
          <p:nvPr/>
        </p:nvSpPr>
        <p:spPr>
          <a:xfrm>
            <a:off x="7351641" y="1679101"/>
            <a:ext cx="2320491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cross-entropy</a:t>
            </a:r>
            <a:endParaRPr lang="zh-TW" altLang="en-US" sz="2800" dirty="0"/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A5B104B6-3560-330C-5203-D6634223CB3F}"/>
              </a:ext>
            </a:extLst>
          </p:cNvPr>
          <p:cNvSpPr txBox="1"/>
          <p:nvPr/>
        </p:nvSpPr>
        <p:spPr>
          <a:xfrm>
            <a:off x="7351640" y="2740487"/>
            <a:ext cx="2320491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accuracy</a:t>
            </a:r>
            <a:endParaRPr lang="zh-TW" altLang="en-US" sz="2800" dirty="0"/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33798BD9-242B-A2A9-0630-95CFE4D747F8}"/>
              </a:ext>
            </a:extLst>
          </p:cNvPr>
          <p:cNvSpPr txBox="1"/>
          <p:nvPr/>
        </p:nvSpPr>
        <p:spPr>
          <a:xfrm>
            <a:off x="367560" y="2847163"/>
            <a:ext cx="2320491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accuracy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15514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361EBC9-AAA7-779D-7991-54EBE112F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有沒有其他可能性？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1A3C0429-0A54-8FE7-BF50-523180CCA91B}"/>
              </a:ext>
            </a:extLst>
          </p:cNvPr>
          <p:cNvSpPr txBox="1"/>
          <p:nvPr/>
        </p:nvSpPr>
        <p:spPr>
          <a:xfrm>
            <a:off x="1200150" y="5655323"/>
            <a:ext cx="39121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https://youtu.be/QSEPStBgwRQ?si=5oBXckoLuqbaroKY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71DE4018-D65E-F2F6-C8E2-EC2A6D7BA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1551" y="1628342"/>
            <a:ext cx="5720299" cy="46109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403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C525863-8AA1-85B9-286A-9DB42954B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Vanilla Gradient Descent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312C1376-729A-42DF-8F2E-2BCCE15060DC}"/>
                  </a:ext>
                </a:extLst>
              </p:cNvPr>
              <p:cNvSpPr txBox="1"/>
              <p:nvPr/>
            </p:nvSpPr>
            <p:spPr>
              <a:xfrm>
                <a:off x="1723648" y="1823242"/>
                <a:ext cx="7021272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defTabSz="457200">
                  <a:buFont typeface="Wingdings" panose="05000000000000000000" pitchFamily="2" charset="2"/>
                  <a:buChar char="Ø"/>
                </a:pPr>
                <a:r>
                  <a:rPr lang="en-US" altLang="zh-TW" sz="280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(Randomly) Pick initial values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p>
                        <m:r>
                          <a:rPr lang="en-US" altLang="zh-TW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zh-TW" altLang="en-US" sz="2800" b="1" baseline="300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312C1376-729A-42DF-8F2E-2BCCE15060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3648" y="1823242"/>
                <a:ext cx="7021272" cy="532966"/>
              </a:xfrm>
              <a:prstGeom prst="rect">
                <a:avLst/>
              </a:prstGeom>
              <a:blipFill>
                <a:blip r:embed="rId2"/>
                <a:stretch>
                  <a:fillRect l="-1563" t="-7955" b="-318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6E4B742E-5124-B141-0442-9FE72680DBFF}"/>
                  </a:ext>
                </a:extLst>
              </p:cNvPr>
              <p:cNvSpPr txBox="1"/>
              <p:nvPr/>
            </p:nvSpPr>
            <p:spPr>
              <a:xfrm>
                <a:off x="1723647" y="2458370"/>
                <a:ext cx="7021273" cy="1009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defTabSz="457200">
                  <a:buFont typeface="Wingdings" panose="05000000000000000000" pitchFamily="2" charset="2"/>
                  <a:buChar char="Ø"/>
                </a:pPr>
                <a:r>
                  <a:rPr lang="en-US" altLang="zh-TW" sz="280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Compute gradient</a:t>
                </a:r>
                <a:r>
                  <a:rPr lang="zh-TW" altLang="en-US" sz="280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altLang="zh-TW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TW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en-US" altLang="zh-TW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p>
                            <m:r>
                              <a:rPr lang="en-US" altLang="zh-TW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e>
                    </m:d>
                  </m:oMath>
                </a14:m>
                <a:endParaRPr lang="zh-TW" altLang="en-US" sz="28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  <a:p>
                <a:pPr marL="457200" indent="-457200" defTabSz="457200">
                  <a:buFont typeface="Wingdings" panose="05000000000000000000" pitchFamily="2" charset="2"/>
                  <a:buChar char="Ø"/>
                </a:pPr>
                <a:endParaRPr lang="zh-TW" altLang="en-US" sz="28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6E4B742E-5124-B141-0442-9FE72680DB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3647" y="2458370"/>
                <a:ext cx="7021273" cy="1009572"/>
              </a:xfrm>
              <a:prstGeom prst="rect">
                <a:avLst/>
              </a:prstGeom>
              <a:blipFill>
                <a:blip r:embed="rId3"/>
                <a:stretch>
                  <a:fillRect l="-1563" t="-241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DAD3D04F-6D40-11DF-36DE-518638E05D68}"/>
                  </a:ext>
                </a:extLst>
              </p:cNvPr>
              <p:cNvSpPr txBox="1"/>
              <p:nvPr/>
            </p:nvSpPr>
            <p:spPr>
              <a:xfrm>
                <a:off x="6838950" y="2905164"/>
                <a:ext cx="3308926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lang="en-US" altLang="zh-TW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altLang="zh-TW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altLang="zh-TW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lang="en-US" altLang="zh-TW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altLang="zh-TW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TW" altLang="en-US" sz="28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sSup>
                        <m:sSupPr>
                          <m:ctrlPr>
                            <a:rPr lang="en-US" altLang="zh-TW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en-US" altLang="zh-TW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zh-TW" altLang="en-US" sz="2800" b="1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DAD3D04F-6D40-11DF-36DE-518638E05D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8950" y="2905164"/>
                <a:ext cx="3308926" cy="5329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7EACADD0-4973-8134-4C21-041C85091F27}"/>
                  </a:ext>
                </a:extLst>
              </p:cNvPr>
              <p:cNvSpPr txBox="1"/>
              <p:nvPr/>
            </p:nvSpPr>
            <p:spPr>
              <a:xfrm>
                <a:off x="1768513" y="3761555"/>
                <a:ext cx="7021273" cy="1009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defTabSz="457200">
                  <a:buFont typeface="Wingdings" panose="05000000000000000000" pitchFamily="2" charset="2"/>
                  <a:buChar char="Ø"/>
                </a:pPr>
                <a:r>
                  <a:rPr lang="en-US" altLang="zh-TW" sz="280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Compute gradient</a:t>
                </a:r>
                <a:r>
                  <a:rPr lang="zh-TW" altLang="en-US" sz="280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altLang="zh-TW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altLang="zh-TW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en-US" altLang="zh-TW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p>
                            <m:r>
                              <a:rPr lang="en-US" altLang="zh-TW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e>
                    </m:d>
                  </m:oMath>
                </a14:m>
                <a:endParaRPr lang="zh-TW" altLang="en-US" sz="28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  <a:p>
                <a:pPr marL="457200" indent="-457200" defTabSz="457200">
                  <a:buFont typeface="Wingdings" panose="05000000000000000000" pitchFamily="2" charset="2"/>
                  <a:buChar char="Ø"/>
                </a:pPr>
                <a:endParaRPr lang="zh-TW" altLang="en-US" sz="28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7EACADD0-4973-8134-4C21-041C85091F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8513" y="3761555"/>
                <a:ext cx="7021273" cy="1009572"/>
              </a:xfrm>
              <a:prstGeom prst="rect">
                <a:avLst/>
              </a:prstGeom>
              <a:blipFill>
                <a:blip r:embed="rId5"/>
                <a:stretch>
                  <a:fillRect l="-1476" t="-241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2A431754-79B3-A4F1-9B21-F506B6646B0B}"/>
                  </a:ext>
                </a:extLst>
              </p:cNvPr>
              <p:cNvSpPr txBox="1"/>
              <p:nvPr/>
            </p:nvSpPr>
            <p:spPr>
              <a:xfrm>
                <a:off x="6296025" y="4306526"/>
                <a:ext cx="4394776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lang="en-US" altLang="zh-TW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zh-TW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altLang="zh-TW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lang="en-US" altLang="zh-TW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altLang="zh-TW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TW" altLang="en-US" sz="28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sSup>
                        <m:sSupPr>
                          <m:ctrlPr>
                            <a:rPr lang="en-US" altLang="zh-TW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en-US" altLang="zh-TW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zh-TW" altLang="en-US" sz="2800" b="1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2A431754-79B3-A4F1-9B21-F506B6646B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025" y="4306526"/>
                <a:ext cx="4394776" cy="5329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EC9B5368-007B-1EFC-C818-203338AB58EF}"/>
                  </a:ext>
                </a:extLst>
              </p:cNvPr>
              <p:cNvSpPr txBox="1"/>
              <p:nvPr/>
            </p:nvSpPr>
            <p:spPr>
              <a:xfrm>
                <a:off x="1768513" y="5074522"/>
                <a:ext cx="7021273" cy="1009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defTabSz="457200">
                  <a:buFont typeface="Wingdings" panose="05000000000000000000" pitchFamily="2" charset="2"/>
                  <a:buChar char="Ø"/>
                </a:pPr>
                <a:r>
                  <a:rPr lang="en-US" altLang="zh-TW" sz="280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Compute gradient</a:t>
                </a:r>
                <a14:m>
                  <m:oMath xmlns:m="http://schemas.openxmlformats.org/officeDocument/2006/math">
                    <m:r>
                      <a:rPr lang="zh-TW" altLang="en-US" sz="28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TW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altLang="zh-TW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zh-TW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en-US" altLang="zh-TW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p>
                            <m:r>
                              <a:rPr lang="en-US" altLang="zh-TW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endParaRPr lang="zh-TW" altLang="en-US" sz="28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  <a:p>
                <a:pPr marL="457200" indent="-457200" defTabSz="457200">
                  <a:buFont typeface="Wingdings" panose="05000000000000000000" pitchFamily="2" charset="2"/>
                  <a:buChar char="Ø"/>
                </a:pPr>
                <a:endParaRPr lang="zh-TW" altLang="en-US" sz="28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EC9B5368-007B-1EFC-C818-203338AB58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8513" y="5074522"/>
                <a:ext cx="7021273" cy="1009572"/>
              </a:xfrm>
              <a:prstGeom prst="rect">
                <a:avLst/>
              </a:prstGeom>
              <a:blipFill>
                <a:blip r:embed="rId7"/>
                <a:stretch>
                  <a:fillRect l="-1476" t="-241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51AC2F91-5A1F-461D-9005-EC98FF2F3B6D}"/>
                  </a:ext>
                </a:extLst>
              </p:cNvPr>
              <p:cNvSpPr txBox="1"/>
              <p:nvPr/>
            </p:nvSpPr>
            <p:spPr>
              <a:xfrm>
                <a:off x="6296025" y="5685400"/>
                <a:ext cx="4394776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lang="en-US" altLang="zh-TW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altLang="zh-TW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altLang="zh-TW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lang="en-US" altLang="zh-TW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zh-TW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TW" altLang="en-US" sz="28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sSup>
                        <m:sSupPr>
                          <m:ctrlPr>
                            <a:rPr lang="en-US" altLang="zh-TW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en-US" altLang="zh-TW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zh-TW" altLang="en-US" sz="2800" b="1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51AC2F91-5A1F-461D-9005-EC98FF2F3B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025" y="5685400"/>
                <a:ext cx="4394776" cy="53296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D03EC0D8-C929-2E1D-2FDC-7B0918C07DBF}"/>
                  </a:ext>
                </a:extLst>
              </p:cNvPr>
              <p:cNvSpPr/>
              <p:nvPr/>
            </p:nvSpPr>
            <p:spPr>
              <a:xfrm>
                <a:off x="8084936" y="701440"/>
                <a:ext cx="3135410" cy="652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𝑎𝑟𝑔</m:t>
                      </m:r>
                      <m:func>
                        <m:funcPr>
                          <m:ctrlP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zh-TW" alt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lim>
                          </m:limLow>
                        </m:fName>
                        <m:e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altLang="zh-TW" sz="2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28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D03EC0D8-C929-2E1D-2FDC-7B0918C07D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4936" y="701440"/>
                <a:ext cx="3135410" cy="65293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186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05FEEB-D649-8E8B-7733-71E1F0F7C4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0184D4-CAAE-BBC9-0F5C-76BD4A625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Need More Training Data …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CF86CB83-DC2A-2099-2640-E329B65BB146}"/>
                  </a:ext>
                </a:extLst>
              </p:cNvPr>
              <p:cNvSpPr txBox="1"/>
              <p:nvPr/>
            </p:nvSpPr>
            <p:spPr>
              <a:xfrm>
                <a:off x="1606949" y="1808393"/>
                <a:ext cx="3436967" cy="10455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𝑇𝑟𝑎𝑖𝑛</m:t>
                          </m:r>
                        </m:sub>
                        <m:sup/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zh-TW" altLang="en-US" sz="2800" dirty="0"/>
                                <m:t> 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CF86CB83-DC2A-2099-2640-E329B65BB1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6949" y="1808393"/>
                <a:ext cx="3436967" cy="10455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911B4B47-16A9-6079-EAE4-1748D828F013}"/>
                  </a:ext>
                </a:extLst>
              </p:cNvPr>
              <p:cNvSpPr txBox="1"/>
              <p:nvPr/>
            </p:nvSpPr>
            <p:spPr>
              <a:xfrm>
                <a:off x="7225031" y="1816563"/>
                <a:ext cx="3259995" cy="10455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𝑇𝑒𝑠𝑡</m:t>
                          </m:r>
                        </m:sub>
                        <m:sup/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𝑙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zh-TW" altLang="en-US" sz="2800" dirty="0"/>
                                <m:t> 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911B4B47-16A9-6079-EAE4-1748D828F0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5031" y="1816563"/>
                <a:ext cx="3259995" cy="10455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7A78CB91-0579-A00E-B0E2-510F394A1D72}"/>
              </a:ext>
            </a:extLst>
          </p:cNvPr>
          <p:cNvCxnSpPr/>
          <p:nvPr/>
        </p:nvCxnSpPr>
        <p:spPr>
          <a:xfrm>
            <a:off x="5263244" y="2296502"/>
            <a:ext cx="1741552" cy="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線單箭頭接點 2">
            <a:extLst>
              <a:ext uri="{FF2B5EF4-FFF2-40B4-BE49-F238E27FC236}">
                <a16:creationId xmlns:a16="http://schemas.microsoft.com/office/drawing/2014/main" id="{8895E4EC-8FEE-695F-D881-DF44ECA32489}"/>
              </a:ext>
            </a:extLst>
          </p:cNvPr>
          <p:cNvCxnSpPr>
            <a:cxnSpLocks/>
          </p:cNvCxnSpPr>
          <p:nvPr/>
        </p:nvCxnSpPr>
        <p:spPr>
          <a:xfrm flipH="1" flipV="1">
            <a:off x="3135086" y="2971641"/>
            <a:ext cx="493485" cy="457359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532C0333-18BE-4A22-46CC-67780634092D}"/>
              </a:ext>
            </a:extLst>
          </p:cNvPr>
          <p:cNvSpPr txBox="1"/>
          <p:nvPr/>
        </p:nvSpPr>
        <p:spPr>
          <a:xfrm>
            <a:off x="3628572" y="3356430"/>
            <a:ext cx="59798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/>
              <a:t>Collecting more training data</a:t>
            </a:r>
            <a:endParaRPr lang="zh-TW" altLang="en-US" sz="2400" dirty="0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36A7A24B-9976-9561-5E74-A746F652F188}"/>
              </a:ext>
            </a:extLst>
          </p:cNvPr>
          <p:cNvSpPr txBox="1"/>
          <p:nvPr/>
        </p:nvSpPr>
        <p:spPr>
          <a:xfrm>
            <a:off x="5802069" y="3818095"/>
            <a:ext cx="49239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/>
              <a:t>(be careful about the representative)</a:t>
            </a:r>
            <a:endParaRPr lang="zh-TW" altLang="en-US" sz="2400" dirty="0"/>
          </a:p>
        </p:txBody>
      </p:sp>
      <p:graphicFrame>
        <p:nvGraphicFramePr>
          <p:cNvPr id="24" name="表格 23">
            <a:extLst>
              <a:ext uri="{FF2B5EF4-FFF2-40B4-BE49-F238E27FC236}">
                <a16:creationId xmlns:a16="http://schemas.microsoft.com/office/drawing/2014/main" id="{1B092CFF-54CE-4E78-2137-5382D4D2DF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939291"/>
              </p:ext>
            </p:extLst>
          </p:nvPr>
        </p:nvGraphicFramePr>
        <p:xfrm>
          <a:off x="685800" y="4856696"/>
          <a:ext cx="1111449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3992">
                  <a:extLst>
                    <a:ext uri="{9D8B030D-6E8A-4147-A177-3AD203B41FA5}">
                      <a16:colId xmlns:a16="http://schemas.microsoft.com/office/drawing/2014/main" val="63248266"/>
                    </a:ext>
                  </a:extLst>
                </a:gridCol>
                <a:gridCol w="3760249">
                  <a:extLst>
                    <a:ext uri="{9D8B030D-6E8A-4147-A177-3AD203B41FA5}">
                      <a16:colId xmlns:a16="http://schemas.microsoft.com/office/drawing/2014/main" val="3714513391"/>
                    </a:ext>
                  </a:extLst>
                </a:gridCol>
                <a:gridCol w="3760249">
                  <a:extLst>
                    <a:ext uri="{9D8B030D-6E8A-4147-A177-3AD203B41FA5}">
                      <a16:colId xmlns:a16="http://schemas.microsoft.com/office/drawing/2014/main" val="458890023"/>
                    </a:ext>
                  </a:extLst>
                </a:gridCol>
              </a:tblGrid>
              <a:tr h="46787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方法名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改了那一個步驟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帶來什麼好處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913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More training data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我要找甚麼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Better Generalization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Not for Optimization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907055"/>
                  </a:ext>
                </a:extLst>
              </a:tr>
            </a:tbl>
          </a:graphicData>
        </a:graphic>
      </p:graphicFrame>
      <p:sp>
        <p:nvSpPr>
          <p:cNvPr id="4" name="文字方塊 3">
            <a:extLst>
              <a:ext uri="{FF2B5EF4-FFF2-40B4-BE49-F238E27FC236}">
                <a16:creationId xmlns:a16="http://schemas.microsoft.com/office/drawing/2014/main" id="{33AC84B4-E94E-04EB-ECF8-4AA08C4DF4AD}"/>
              </a:ext>
            </a:extLst>
          </p:cNvPr>
          <p:cNvSpPr txBox="1"/>
          <p:nvPr/>
        </p:nvSpPr>
        <p:spPr>
          <a:xfrm>
            <a:off x="9158514" y="1285173"/>
            <a:ext cx="1901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Overfitting 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39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4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C18E8DF-3FE6-CA50-E11C-2935CE259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Data Augmentation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8D5E1D54-8683-E15D-8D38-74788B826433}"/>
                  </a:ext>
                </a:extLst>
              </p:cNvPr>
              <p:cNvSpPr txBox="1"/>
              <p:nvPr/>
            </p:nvSpPr>
            <p:spPr>
              <a:xfrm>
                <a:off x="1606949" y="1808393"/>
                <a:ext cx="3436967" cy="10455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𝑇𝑟𝑎𝑖𝑛</m:t>
                          </m:r>
                        </m:sub>
                        <m:sup/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zh-TW" altLang="en-US" sz="2800" dirty="0"/>
                                <m:t> 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8D5E1D54-8683-E15D-8D38-74788B8264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6949" y="1808393"/>
                <a:ext cx="3436967" cy="10455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F34B108B-1E9F-D64B-4389-C8260344E627}"/>
                  </a:ext>
                </a:extLst>
              </p:cNvPr>
              <p:cNvSpPr txBox="1"/>
              <p:nvPr/>
            </p:nvSpPr>
            <p:spPr>
              <a:xfrm>
                <a:off x="7225031" y="1816563"/>
                <a:ext cx="3259995" cy="10455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𝑇𝑒𝑠𝑡</m:t>
                          </m:r>
                        </m:sub>
                        <m:sup/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𝑙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zh-TW" altLang="en-US" sz="2800" dirty="0"/>
                                <m:t> 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F34B108B-1E9F-D64B-4389-C8260344E6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5031" y="1816563"/>
                <a:ext cx="3259995" cy="10455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4221ED6D-0AA0-4697-DF6B-AD5EBC2DC23E}"/>
              </a:ext>
            </a:extLst>
          </p:cNvPr>
          <p:cNvCxnSpPr/>
          <p:nvPr/>
        </p:nvCxnSpPr>
        <p:spPr>
          <a:xfrm>
            <a:off x="5263244" y="2296502"/>
            <a:ext cx="1741552" cy="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88E179A1-F4EC-9572-B9F6-CFCD3DC067B2}"/>
              </a:ext>
            </a:extLst>
          </p:cNvPr>
          <p:cNvCxnSpPr>
            <a:cxnSpLocks/>
          </p:cNvCxnSpPr>
          <p:nvPr/>
        </p:nvCxnSpPr>
        <p:spPr>
          <a:xfrm flipH="1" flipV="1">
            <a:off x="3135086" y="2971641"/>
            <a:ext cx="493485" cy="457359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>
            <a:extLst>
              <a:ext uri="{FF2B5EF4-FFF2-40B4-BE49-F238E27FC236}">
                <a16:creationId xmlns:a16="http://schemas.microsoft.com/office/drawing/2014/main" id="{70C38C7F-CDC9-B2F2-0864-0268B45E3425}"/>
              </a:ext>
            </a:extLst>
          </p:cNvPr>
          <p:cNvSpPr txBox="1"/>
          <p:nvPr/>
        </p:nvSpPr>
        <p:spPr>
          <a:xfrm>
            <a:off x="3628572" y="3356430"/>
            <a:ext cx="59798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/>
              <a:t>Collecting more training data</a:t>
            </a:r>
            <a:endParaRPr lang="zh-TW" altLang="en-US" sz="2400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8E3C4506-AE65-E8D5-18C9-717769F83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863" y="4320589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1B73CBAF-1A56-EA1E-C234-D07384527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14171" y="4320589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EF09C1F4-CA47-B779-02BE-BFF5E2B10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422" y="4360675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65182080-E6E8-A70F-A3BA-31ECD937B662}"/>
              </a:ext>
            </a:extLst>
          </p:cNvPr>
          <p:cNvSpPr txBox="1"/>
          <p:nvPr/>
        </p:nvSpPr>
        <p:spPr>
          <a:xfrm>
            <a:off x="2685142" y="4018218"/>
            <a:ext cx="1074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flip</a:t>
            </a:r>
            <a:endParaRPr lang="zh-TW" altLang="en-US" sz="2400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94FA6CD9-63DC-035A-3EBA-58EE37F1039C}"/>
              </a:ext>
            </a:extLst>
          </p:cNvPr>
          <p:cNvSpPr txBox="1"/>
          <p:nvPr/>
        </p:nvSpPr>
        <p:spPr>
          <a:xfrm>
            <a:off x="4289479" y="4018218"/>
            <a:ext cx="1074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blurry </a:t>
            </a:r>
            <a:endParaRPr lang="zh-TW" altLang="en-US" sz="2400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252EF32E-DE5A-53AC-2C2C-4F3137BFA3C6}"/>
              </a:ext>
            </a:extLst>
          </p:cNvPr>
          <p:cNvSpPr txBox="1"/>
          <p:nvPr/>
        </p:nvSpPr>
        <p:spPr>
          <a:xfrm>
            <a:off x="1342063" y="5740924"/>
            <a:ext cx="812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/>
              <a:t>bird</a:t>
            </a:r>
            <a:endParaRPr lang="zh-TW" altLang="en-US" sz="2400" dirty="0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3200CC73-7859-0DE0-0ED3-943B815D1490}"/>
              </a:ext>
            </a:extLst>
          </p:cNvPr>
          <p:cNvSpPr txBox="1"/>
          <p:nvPr/>
        </p:nvSpPr>
        <p:spPr>
          <a:xfrm>
            <a:off x="2815771" y="5740923"/>
            <a:ext cx="812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/>
              <a:t>bird</a:t>
            </a:r>
            <a:endParaRPr lang="zh-TW" altLang="en-US" sz="2400" dirty="0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505D1FF3-B4B0-322A-A6D0-78F9717BAF40}"/>
              </a:ext>
            </a:extLst>
          </p:cNvPr>
          <p:cNvSpPr txBox="1"/>
          <p:nvPr/>
        </p:nvSpPr>
        <p:spPr>
          <a:xfrm>
            <a:off x="4420108" y="5740923"/>
            <a:ext cx="812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/>
              <a:t>bird</a:t>
            </a:r>
            <a:endParaRPr lang="zh-TW" altLang="en-US" sz="2400" dirty="0"/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2F4DDACE-15DC-35E0-FFE9-218454A7F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515" y="4202882"/>
            <a:ext cx="1524419" cy="152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3B776B65-07ED-ED5E-24CE-97D04D0E2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359" y="4202882"/>
            <a:ext cx="1524419" cy="152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D3FC69E9-DCE7-23D3-0366-8FD7E7E5E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7421" y="4608093"/>
            <a:ext cx="1524419" cy="71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文字方塊 24">
            <a:extLst>
              <a:ext uri="{FF2B5EF4-FFF2-40B4-BE49-F238E27FC236}">
                <a16:creationId xmlns:a16="http://schemas.microsoft.com/office/drawing/2014/main" id="{CD85EEC9-266F-13C6-AB7E-FE7BC8E3F0FB}"/>
              </a:ext>
            </a:extLst>
          </p:cNvPr>
          <p:cNvSpPr txBox="1"/>
          <p:nvPr/>
        </p:nvSpPr>
        <p:spPr>
          <a:xfrm>
            <a:off x="6848150" y="5740923"/>
            <a:ext cx="1065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Hello~</a:t>
            </a:r>
            <a:endParaRPr lang="zh-TW" altLang="en-US" sz="2400" dirty="0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31081F35-931D-EF6D-4D31-F01DAF44A185}"/>
              </a:ext>
            </a:extLst>
          </p:cNvPr>
          <p:cNvSpPr txBox="1"/>
          <p:nvPr/>
        </p:nvSpPr>
        <p:spPr>
          <a:xfrm>
            <a:off x="8543311" y="5740923"/>
            <a:ext cx="1065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Hello~</a:t>
            </a:r>
            <a:endParaRPr lang="zh-TW" altLang="en-US" sz="2400" dirty="0"/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3F111652-AF49-6906-3CB8-F5691AA93829}"/>
              </a:ext>
            </a:extLst>
          </p:cNvPr>
          <p:cNvSpPr txBox="1"/>
          <p:nvPr/>
        </p:nvSpPr>
        <p:spPr>
          <a:xfrm>
            <a:off x="10238472" y="5779511"/>
            <a:ext cx="1065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Hello~</a:t>
            </a:r>
            <a:endParaRPr lang="zh-TW" altLang="en-US" sz="2400" dirty="0"/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A5E62180-92A6-6115-2E8E-AE208FA9EFD3}"/>
              </a:ext>
            </a:extLst>
          </p:cNvPr>
          <p:cNvSpPr txBox="1"/>
          <p:nvPr/>
        </p:nvSpPr>
        <p:spPr>
          <a:xfrm>
            <a:off x="8211348" y="3635293"/>
            <a:ext cx="1695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voice</a:t>
            </a:r>
          </a:p>
          <a:p>
            <a:pPr algn="ctr"/>
            <a:r>
              <a:rPr lang="en-US" altLang="zh-TW" sz="2400" dirty="0"/>
              <a:t>conversion</a:t>
            </a:r>
            <a:endParaRPr lang="zh-TW" altLang="en-US" sz="2400" dirty="0"/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29D242FC-6341-FE45-A535-3C3058BE6A99}"/>
              </a:ext>
            </a:extLst>
          </p:cNvPr>
          <p:cNvSpPr txBox="1"/>
          <p:nvPr/>
        </p:nvSpPr>
        <p:spPr>
          <a:xfrm>
            <a:off x="10105443" y="3602719"/>
            <a:ext cx="1194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change volume</a:t>
            </a:r>
            <a:endParaRPr lang="zh-TW" altLang="en-US" sz="2400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B2857BDD-2A65-9ED7-6652-0904280B215A}"/>
              </a:ext>
            </a:extLst>
          </p:cNvPr>
          <p:cNvSpPr txBox="1"/>
          <p:nvPr/>
        </p:nvSpPr>
        <p:spPr>
          <a:xfrm>
            <a:off x="9158514" y="1285173"/>
            <a:ext cx="1901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Overfitting 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89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25" grpId="0"/>
      <p:bldP spid="26" grpId="0"/>
      <p:bldP spid="27" grpId="0"/>
      <p:bldP spid="28" grpId="0"/>
      <p:bldP spid="29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3D0B20-4CC2-B8FD-405F-F74C66E0A2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ED5599-3A2C-1983-98D8-3690AB5A7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Be careful about what you augment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7C6BC291-6FF7-6606-A58E-7239F239E236}"/>
                  </a:ext>
                </a:extLst>
              </p:cNvPr>
              <p:cNvSpPr txBox="1"/>
              <p:nvPr/>
            </p:nvSpPr>
            <p:spPr>
              <a:xfrm>
                <a:off x="1606949" y="1808393"/>
                <a:ext cx="3436967" cy="10455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𝑇𝑟𝑎𝑖𝑛</m:t>
                          </m:r>
                        </m:sub>
                        <m:sup/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zh-TW" altLang="en-US" sz="2800" dirty="0"/>
                                <m:t> 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7C6BC291-6FF7-6606-A58E-7239F239E2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6949" y="1808393"/>
                <a:ext cx="3436967" cy="10455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02EC55CC-23A4-15B8-996C-2220003D9F9C}"/>
                  </a:ext>
                </a:extLst>
              </p:cNvPr>
              <p:cNvSpPr txBox="1"/>
              <p:nvPr/>
            </p:nvSpPr>
            <p:spPr>
              <a:xfrm>
                <a:off x="7225031" y="1816563"/>
                <a:ext cx="3259995" cy="10455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𝑇𝑒𝑠𝑡</m:t>
                          </m:r>
                        </m:sub>
                        <m:sup/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𝑙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zh-TW" altLang="en-US" sz="2800" dirty="0"/>
                                <m:t> 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02EC55CC-23A4-15B8-996C-2220003D9F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5031" y="1816563"/>
                <a:ext cx="3259995" cy="10455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807C0FC9-F1C6-2BF9-112A-AD322000B8B8}"/>
              </a:ext>
            </a:extLst>
          </p:cNvPr>
          <p:cNvCxnSpPr/>
          <p:nvPr/>
        </p:nvCxnSpPr>
        <p:spPr>
          <a:xfrm>
            <a:off x="5263244" y="2296502"/>
            <a:ext cx="1741552" cy="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3B89448D-8F02-67EA-492A-B250ED4672A7}"/>
              </a:ext>
            </a:extLst>
          </p:cNvPr>
          <p:cNvCxnSpPr>
            <a:cxnSpLocks/>
          </p:cNvCxnSpPr>
          <p:nvPr/>
        </p:nvCxnSpPr>
        <p:spPr>
          <a:xfrm flipH="1" flipV="1">
            <a:off x="3135086" y="2971641"/>
            <a:ext cx="493485" cy="457359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>
            <a:extLst>
              <a:ext uri="{FF2B5EF4-FFF2-40B4-BE49-F238E27FC236}">
                <a16:creationId xmlns:a16="http://schemas.microsoft.com/office/drawing/2014/main" id="{DDA9F7AE-FE2E-A050-78B9-19192599B48A}"/>
              </a:ext>
            </a:extLst>
          </p:cNvPr>
          <p:cNvSpPr txBox="1"/>
          <p:nvPr/>
        </p:nvSpPr>
        <p:spPr>
          <a:xfrm>
            <a:off x="3628572" y="3356430"/>
            <a:ext cx="59798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/>
              <a:t>Collecting more training data</a:t>
            </a:r>
            <a:endParaRPr lang="zh-TW" altLang="en-US" sz="2400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8FE901EC-95DF-3236-D39D-A53664EDF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863" y="4320589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C073C432-67C9-6E07-CA41-A3C379111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14171" y="4320589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1B978AD9-C68A-0E07-2369-06825DEFF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422" y="4360675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94E90F65-3730-4CA5-588F-C00B6F21BEFC}"/>
              </a:ext>
            </a:extLst>
          </p:cNvPr>
          <p:cNvSpPr txBox="1"/>
          <p:nvPr/>
        </p:nvSpPr>
        <p:spPr>
          <a:xfrm>
            <a:off x="2685142" y="4018218"/>
            <a:ext cx="1074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flip</a:t>
            </a:r>
            <a:endParaRPr lang="zh-TW" altLang="en-US" sz="2400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D1C5C235-7DCB-F496-2F6F-40E2F9232E4F}"/>
              </a:ext>
            </a:extLst>
          </p:cNvPr>
          <p:cNvSpPr txBox="1"/>
          <p:nvPr/>
        </p:nvSpPr>
        <p:spPr>
          <a:xfrm>
            <a:off x="4289479" y="4018218"/>
            <a:ext cx="1074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blurry </a:t>
            </a:r>
            <a:endParaRPr lang="zh-TW" altLang="en-US" sz="2400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AC42A0FD-C81B-3C1E-88E0-6019E9F07EF5}"/>
              </a:ext>
            </a:extLst>
          </p:cNvPr>
          <p:cNvSpPr txBox="1"/>
          <p:nvPr/>
        </p:nvSpPr>
        <p:spPr>
          <a:xfrm>
            <a:off x="1342063" y="5740924"/>
            <a:ext cx="812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/>
              <a:t>right</a:t>
            </a:r>
            <a:endParaRPr lang="zh-TW" altLang="en-US" sz="2400" dirty="0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F31FE174-D2BE-A683-5D0E-FBE4D6A08792}"/>
              </a:ext>
            </a:extLst>
          </p:cNvPr>
          <p:cNvSpPr txBox="1"/>
          <p:nvPr/>
        </p:nvSpPr>
        <p:spPr>
          <a:xfrm>
            <a:off x="2815771" y="5740923"/>
            <a:ext cx="812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/>
              <a:t>right</a:t>
            </a:r>
            <a:endParaRPr lang="zh-TW" altLang="en-US" sz="2400" dirty="0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65D27127-85AC-F4F5-64C5-4DAD1A7AC9EC}"/>
              </a:ext>
            </a:extLst>
          </p:cNvPr>
          <p:cNvSpPr txBox="1"/>
          <p:nvPr/>
        </p:nvSpPr>
        <p:spPr>
          <a:xfrm>
            <a:off x="4420108" y="5740923"/>
            <a:ext cx="812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/>
              <a:t>right</a:t>
            </a:r>
            <a:endParaRPr lang="zh-TW" altLang="en-US" sz="2400" dirty="0"/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76734791-AA36-696E-5347-B0F4ADB4B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515" y="4202882"/>
            <a:ext cx="1524419" cy="152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F850BCAB-E9B8-612C-C8BC-7640E5B68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359" y="4202882"/>
            <a:ext cx="1524419" cy="152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2261B8A7-B47B-7CDB-2C51-A6A0919B7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7421" y="4608093"/>
            <a:ext cx="1524419" cy="71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文字方塊 24">
            <a:extLst>
              <a:ext uri="{FF2B5EF4-FFF2-40B4-BE49-F238E27FC236}">
                <a16:creationId xmlns:a16="http://schemas.microsoft.com/office/drawing/2014/main" id="{7C581CE8-E861-854A-45AC-4DF612FAEFAF}"/>
              </a:ext>
            </a:extLst>
          </p:cNvPr>
          <p:cNvSpPr txBox="1"/>
          <p:nvPr/>
        </p:nvSpPr>
        <p:spPr>
          <a:xfrm>
            <a:off x="6618515" y="5740923"/>
            <a:ext cx="1524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Speaker X</a:t>
            </a:r>
            <a:endParaRPr lang="zh-TW" altLang="en-US" sz="2400" dirty="0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7097E1D7-A5F5-7815-6818-0C85AA867521}"/>
              </a:ext>
            </a:extLst>
          </p:cNvPr>
          <p:cNvSpPr txBox="1"/>
          <p:nvPr/>
        </p:nvSpPr>
        <p:spPr>
          <a:xfrm>
            <a:off x="8414021" y="5740923"/>
            <a:ext cx="1414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Speaker X</a:t>
            </a:r>
            <a:endParaRPr lang="zh-TW" altLang="en-US" sz="2400" dirty="0"/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6639EB76-E09A-BC5E-A851-FB195C8F0224}"/>
              </a:ext>
            </a:extLst>
          </p:cNvPr>
          <p:cNvSpPr txBox="1"/>
          <p:nvPr/>
        </p:nvSpPr>
        <p:spPr>
          <a:xfrm>
            <a:off x="10085745" y="5740923"/>
            <a:ext cx="1414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Speaker X</a:t>
            </a:r>
            <a:endParaRPr lang="zh-TW" altLang="en-US" sz="2400" dirty="0"/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F11C1BB2-BFAF-1B75-5821-EAB49AF4207D}"/>
              </a:ext>
            </a:extLst>
          </p:cNvPr>
          <p:cNvSpPr txBox="1"/>
          <p:nvPr/>
        </p:nvSpPr>
        <p:spPr>
          <a:xfrm>
            <a:off x="10105443" y="3602719"/>
            <a:ext cx="1194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change volume</a:t>
            </a:r>
            <a:endParaRPr lang="zh-TW" altLang="en-US" sz="2400" dirty="0"/>
          </a:p>
        </p:txBody>
      </p: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D49E4970-D37E-7F79-E2E5-2E966689CB91}"/>
              </a:ext>
            </a:extLst>
          </p:cNvPr>
          <p:cNvCxnSpPr/>
          <p:nvPr/>
        </p:nvCxnSpPr>
        <p:spPr>
          <a:xfrm>
            <a:off x="8371067" y="3602719"/>
            <a:ext cx="1194437" cy="19255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>
            <a:extLst>
              <a:ext uri="{FF2B5EF4-FFF2-40B4-BE49-F238E27FC236}">
                <a16:creationId xmlns:a16="http://schemas.microsoft.com/office/drawing/2014/main" id="{7C05A7B2-70F4-B7C7-786F-6629904DB723}"/>
              </a:ext>
            </a:extLst>
          </p:cNvPr>
          <p:cNvCxnSpPr>
            <a:cxnSpLocks/>
          </p:cNvCxnSpPr>
          <p:nvPr/>
        </p:nvCxnSpPr>
        <p:spPr>
          <a:xfrm flipH="1">
            <a:off x="8430388" y="3565089"/>
            <a:ext cx="1194437" cy="19255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線接點 2">
            <a:extLst>
              <a:ext uri="{FF2B5EF4-FFF2-40B4-BE49-F238E27FC236}">
                <a16:creationId xmlns:a16="http://schemas.microsoft.com/office/drawing/2014/main" id="{1BABA3F2-A897-C6B9-BE62-EFDFA4B6330C}"/>
              </a:ext>
            </a:extLst>
          </p:cNvPr>
          <p:cNvCxnSpPr/>
          <p:nvPr/>
        </p:nvCxnSpPr>
        <p:spPr>
          <a:xfrm>
            <a:off x="2623188" y="4018218"/>
            <a:ext cx="1194437" cy="19255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FA965E7D-F2CA-B840-8A9F-0BE5A8D616B1}"/>
              </a:ext>
            </a:extLst>
          </p:cNvPr>
          <p:cNvCxnSpPr>
            <a:cxnSpLocks/>
          </p:cNvCxnSpPr>
          <p:nvPr/>
        </p:nvCxnSpPr>
        <p:spPr>
          <a:xfrm flipH="1">
            <a:off x="2682509" y="3980588"/>
            <a:ext cx="1194437" cy="19255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70BF7F95-966F-431E-AA7E-0CE251D738F1}"/>
              </a:ext>
            </a:extLst>
          </p:cNvPr>
          <p:cNvSpPr txBox="1"/>
          <p:nvPr/>
        </p:nvSpPr>
        <p:spPr>
          <a:xfrm>
            <a:off x="8211348" y="3635293"/>
            <a:ext cx="1695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voice</a:t>
            </a:r>
          </a:p>
          <a:p>
            <a:pPr algn="ctr"/>
            <a:r>
              <a:rPr lang="en-US" altLang="zh-TW" sz="2400" dirty="0"/>
              <a:t>conversion</a:t>
            </a:r>
            <a:endParaRPr lang="zh-TW" altLang="en-US" sz="2400" dirty="0"/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167EF78A-FD20-0136-AE2B-F82F4C6F7E9D}"/>
              </a:ext>
            </a:extLst>
          </p:cNvPr>
          <p:cNvSpPr txBox="1"/>
          <p:nvPr/>
        </p:nvSpPr>
        <p:spPr>
          <a:xfrm>
            <a:off x="9158514" y="1285173"/>
            <a:ext cx="1901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Overfitting 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28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25" grpId="0"/>
      <p:bldP spid="26" grpId="0"/>
      <p:bldP spid="27" grpId="0"/>
      <p:bldP spid="29" grpId="0"/>
      <p:bldP spid="23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8FEBB216-7C52-82F0-1A2C-722AE1A8D62C}"/>
              </a:ext>
            </a:extLst>
          </p:cNvPr>
          <p:cNvSpPr txBox="1"/>
          <p:nvPr/>
        </p:nvSpPr>
        <p:spPr>
          <a:xfrm>
            <a:off x="2000250" y="444897"/>
            <a:ext cx="3600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https://arxiv.org/abs/1710.09412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47FF8FC-0525-1F1A-A857-16D7365FF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329" y="105252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A91876B4-47EF-4F05-9946-D1D4846CF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68" y="297889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: 圓角 10">
                <a:extLst>
                  <a:ext uri="{FF2B5EF4-FFF2-40B4-BE49-F238E27FC236}">
                    <a16:creationId xmlns:a16="http://schemas.microsoft.com/office/drawing/2014/main" id="{02757C5A-2CD8-257E-14FA-615CE65308CB}"/>
                  </a:ext>
                </a:extLst>
              </p:cNvPr>
              <p:cNvSpPr/>
              <p:nvPr/>
            </p:nvSpPr>
            <p:spPr>
              <a:xfrm>
                <a:off x="4216797" y="986402"/>
                <a:ext cx="1527586" cy="1351435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kumimoji="0" lang="en-US" altLang="zh-TW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endParaRPr>
              </a:p>
            </p:txBody>
          </p:sp>
        </mc:Choice>
        <mc:Fallback xmlns="">
          <p:sp>
            <p:nvSpPr>
              <p:cNvPr id="11" name="矩形: 圓角 10">
                <a:extLst>
                  <a:ext uri="{FF2B5EF4-FFF2-40B4-BE49-F238E27FC236}">
                    <a16:creationId xmlns:a16="http://schemas.microsoft.com/office/drawing/2014/main" id="{02757C5A-2CD8-257E-14FA-615CE65308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6797" y="986402"/>
                <a:ext cx="1527586" cy="135143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571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5C38B3F5-C4DB-3067-283D-845F0070297A}"/>
              </a:ext>
            </a:extLst>
          </p:cNvPr>
          <p:cNvCxnSpPr>
            <a:cxnSpLocks/>
          </p:cNvCxnSpPr>
          <p:nvPr/>
        </p:nvCxnSpPr>
        <p:spPr>
          <a:xfrm>
            <a:off x="5862318" y="1720183"/>
            <a:ext cx="76925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49F1FE54-7381-DEB3-0928-F6D86B28DEA7}"/>
              </a:ext>
            </a:extLst>
          </p:cNvPr>
          <p:cNvCxnSpPr/>
          <p:nvPr/>
        </p:nvCxnSpPr>
        <p:spPr>
          <a:xfrm>
            <a:off x="7444374" y="1720183"/>
            <a:ext cx="1375488" cy="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66B1C5D4-8B56-98F4-4116-26D9959B0959}"/>
              </a:ext>
            </a:extLst>
          </p:cNvPr>
          <p:cNvSpPr txBox="1"/>
          <p:nvPr/>
        </p:nvSpPr>
        <p:spPr>
          <a:xfrm>
            <a:off x="6631574" y="1493676"/>
            <a:ext cx="812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dirty="0"/>
              <a:t>???</a:t>
            </a:r>
            <a:endParaRPr lang="zh-TW" altLang="en-US" sz="2800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A7EDDE7A-E249-B312-34E2-349820BC77C0}"/>
              </a:ext>
            </a:extLst>
          </p:cNvPr>
          <p:cNvSpPr txBox="1"/>
          <p:nvPr/>
        </p:nvSpPr>
        <p:spPr>
          <a:xfrm>
            <a:off x="640905" y="258524"/>
            <a:ext cx="13593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b="1" i="1" u="sng" dirty="0" err="1"/>
              <a:t>Mixup</a:t>
            </a:r>
            <a:r>
              <a:rPr lang="en-US" altLang="zh-TW" sz="3200" b="1" i="1" u="sng" dirty="0"/>
              <a:t> </a:t>
            </a:r>
            <a:endParaRPr lang="zh-TW" altLang="en-US" sz="3200" b="1" i="1" u="sng" dirty="0"/>
          </a:p>
        </p:txBody>
      </p: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8E551B87-EA3F-6F7A-3BF8-4529EA5AEB95}"/>
              </a:ext>
            </a:extLst>
          </p:cNvPr>
          <p:cNvGrpSpPr/>
          <p:nvPr/>
        </p:nvGrpSpPr>
        <p:grpSpPr>
          <a:xfrm>
            <a:off x="8903138" y="492817"/>
            <a:ext cx="1740545" cy="2031327"/>
            <a:chOff x="2270556" y="2903078"/>
            <a:chExt cx="1740545" cy="2031327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1C6108CF-0809-0218-44C0-EC49BBF2326E}"/>
                </a:ext>
              </a:extLst>
            </p:cNvPr>
            <p:cNvSpPr/>
            <p:nvPr/>
          </p:nvSpPr>
          <p:spPr>
            <a:xfrm>
              <a:off x="3397893" y="3272411"/>
              <a:ext cx="329488" cy="120032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9" name="直線接點 18">
              <a:extLst>
                <a:ext uri="{FF2B5EF4-FFF2-40B4-BE49-F238E27FC236}">
                  <a16:creationId xmlns:a16="http://schemas.microsoft.com/office/drawing/2014/main" id="{A92360A2-8ED8-BAF5-39A1-51B3F3E18B19}"/>
                </a:ext>
              </a:extLst>
            </p:cNvPr>
            <p:cNvCxnSpPr>
              <a:cxnSpLocks/>
            </p:cNvCxnSpPr>
            <p:nvPr/>
          </p:nvCxnSpPr>
          <p:spPr>
            <a:xfrm>
              <a:off x="2270556" y="4472740"/>
              <a:ext cx="174054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4862F925-1512-A9C1-E142-D8546D15891E}"/>
                </a:ext>
              </a:extLst>
            </p:cNvPr>
            <p:cNvSpPr txBox="1"/>
            <p:nvPr/>
          </p:nvSpPr>
          <p:spPr>
            <a:xfrm>
              <a:off x="2270556" y="4472740"/>
              <a:ext cx="845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dog</a:t>
              </a:r>
              <a:endParaRPr lang="zh-TW" altLang="en-US" sz="2400" dirty="0"/>
            </a:p>
          </p:txBody>
        </p:sp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B29D7C41-FFBF-01BA-B375-3AE1C572515A}"/>
                </a:ext>
              </a:extLst>
            </p:cNvPr>
            <p:cNvSpPr txBox="1"/>
            <p:nvPr/>
          </p:nvSpPr>
          <p:spPr>
            <a:xfrm>
              <a:off x="3165644" y="4459420"/>
              <a:ext cx="845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cat</a:t>
              </a:r>
              <a:endParaRPr lang="zh-TW" altLang="en-US" sz="2400" dirty="0"/>
            </a:p>
          </p:txBody>
        </p: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626F02AA-7EAE-DC85-555E-C030AE9B5588}"/>
                </a:ext>
              </a:extLst>
            </p:cNvPr>
            <p:cNvSpPr txBox="1"/>
            <p:nvPr/>
          </p:nvSpPr>
          <p:spPr>
            <a:xfrm>
              <a:off x="3278673" y="2903078"/>
              <a:ext cx="5805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1.0</a:t>
              </a:r>
              <a:endParaRPr lang="zh-TW" altLang="en-US" dirty="0"/>
            </a:p>
          </p:txBody>
        </p:sp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id="{558C9296-9F68-285C-9ED4-58D3A0574C7B}"/>
                </a:ext>
              </a:extLst>
            </p:cNvPr>
            <p:cNvSpPr txBox="1"/>
            <p:nvPr/>
          </p:nvSpPr>
          <p:spPr>
            <a:xfrm>
              <a:off x="2400013" y="4060745"/>
              <a:ext cx="5805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0.0</a:t>
              </a:r>
              <a:endParaRPr lang="zh-TW" altLang="en-US" dirty="0"/>
            </a:p>
          </p:txBody>
        </p:sp>
      </p:grp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B31442E5-140A-59F2-190B-B08B1ACF245B}"/>
              </a:ext>
            </a:extLst>
          </p:cNvPr>
          <p:cNvCxnSpPr>
            <a:cxnSpLocks/>
          </p:cNvCxnSpPr>
          <p:nvPr/>
        </p:nvCxnSpPr>
        <p:spPr>
          <a:xfrm>
            <a:off x="3271518" y="1734604"/>
            <a:ext cx="76925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: 圓角 29">
                <a:extLst>
                  <a:ext uri="{FF2B5EF4-FFF2-40B4-BE49-F238E27FC236}">
                    <a16:creationId xmlns:a16="http://schemas.microsoft.com/office/drawing/2014/main" id="{874DC153-4807-5211-DCC3-2F7B656B52F8}"/>
                  </a:ext>
                </a:extLst>
              </p:cNvPr>
              <p:cNvSpPr/>
              <p:nvPr/>
            </p:nvSpPr>
            <p:spPr>
              <a:xfrm>
                <a:off x="4216797" y="2912779"/>
                <a:ext cx="1527586" cy="1351435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kumimoji="0" lang="en-US" altLang="zh-TW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endParaRPr>
              </a:p>
            </p:txBody>
          </p:sp>
        </mc:Choice>
        <mc:Fallback xmlns="">
          <p:sp>
            <p:nvSpPr>
              <p:cNvPr id="30" name="矩形: 圓角 29">
                <a:extLst>
                  <a:ext uri="{FF2B5EF4-FFF2-40B4-BE49-F238E27FC236}">
                    <a16:creationId xmlns:a16="http://schemas.microsoft.com/office/drawing/2014/main" id="{874DC153-4807-5211-DCC3-2F7B656B52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6797" y="2912779"/>
                <a:ext cx="1527586" cy="135143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571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824BE24D-6FA9-5DCC-6627-E94D70200944}"/>
              </a:ext>
            </a:extLst>
          </p:cNvPr>
          <p:cNvCxnSpPr>
            <a:cxnSpLocks/>
          </p:cNvCxnSpPr>
          <p:nvPr/>
        </p:nvCxnSpPr>
        <p:spPr>
          <a:xfrm>
            <a:off x="5862318" y="3646560"/>
            <a:ext cx="76925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>
            <a:extLst>
              <a:ext uri="{FF2B5EF4-FFF2-40B4-BE49-F238E27FC236}">
                <a16:creationId xmlns:a16="http://schemas.microsoft.com/office/drawing/2014/main" id="{86169BCB-3B9A-AE29-1859-2A5504569EC0}"/>
              </a:ext>
            </a:extLst>
          </p:cNvPr>
          <p:cNvCxnSpPr/>
          <p:nvPr/>
        </p:nvCxnSpPr>
        <p:spPr>
          <a:xfrm>
            <a:off x="7444374" y="3646560"/>
            <a:ext cx="1375488" cy="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EA1F5A85-BC13-5C83-BE3C-28B86C66BABC}"/>
              </a:ext>
            </a:extLst>
          </p:cNvPr>
          <p:cNvSpPr txBox="1"/>
          <p:nvPr/>
        </p:nvSpPr>
        <p:spPr>
          <a:xfrm>
            <a:off x="6631574" y="3420053"/>
            <a:ext cx="812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dirty="0"/>
              <a:t>???</a:t>
            </a:r>
            <a:endParaRPr lang="zh-TW" altLang="en-US" sz="2800" dirty="0"/>
          </a:p>
        </p:txBody>
      </p:sp>
      <p:grpSp>
        <p:nvGrpSpPr>
          <p:cNvPr id="42" name="群組 41">
            <a:extLst>
              <a:ext uri="{FF2B5EF4-FFF2-40B4-BE49-F238E27FC236}">
                <a16:creationId xmlns:a16="http://schemas.microsoft.com/office/drawing/2014/main" id="{405D3D17-F34B-E23A-4D76-14F00EB91D6C}"/>
              </a:ext>
            </a:extLst>
          </p:cNvPr>
          <p:cNvGrpSpPr/>
          <p:nvPr/>
        </p:nvGrpSpPr>
        <p:grpSpPr>
          <a:xfrm>
            <a:off x="8927989" y="2638370"/>
            <a:ext cx="1740545" cy="1973717"/>
            <a:chOff x="9394484" y="2835124"/>
            <a:chExt cx="1740545" cy="1973717"/>
          </a:xfrm>
        </p:grpSpPr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9D27E627-4512-B847-A42E-25A92B6904F3}"/>
                </a:ext>
              </a:extLst>
            </p:cNvPr>
            <p:cNvSpPr/>
            <p:nvPr/>
          </p:nvSpPr>
          <p:spPr>
            <a:xfrm>
              <a:off x="9649468" y="3165717"/>
              <a:ext cx="329488" cy="120032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36" name="直線接點 35">
              <a:extLst>
                <a:ext uri="{FF2B5EF4-FFF2-40B4-BE49-F238E27FC236}">
                  <a16:creationId xmlns:a16="http://schemas.microsoft.com/office/drawing/2014/main" id="{9064421B-FA7A-B5B4-5CF0-B7FD84F8EA2B}"/>
                </a:ext>
              </a:extLst>
            </p:cNvPr>
            <p:cNvCxnSpPr>
              <a:cxnSpLocks/>
            </p:cNvCxnSpPr>
            <p:nvPr/>
          </p:nvCxnSpPr>
          <p:spPr>
            <a:xfrm>
              <a:off x="9394484" y="4347176"/>
              <a:ext cx="174054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文字方塊 36">
              <a:extLst>
                <a:ext uri="{FF2B5EF4-FFF2-40B4-BE49-F238E27FC236}">
                  <a16:creationId xmlns:a16="http://schemas.microsoft.com/office/drawing/2014/main" id="{A437E09C-E817-FAB4-7FE4-3C94B0D71C9A}"/>
                </a:ext>
              </a:extLst>
            </p:cNvPr>
            <p:cNvSpPr txBox="1"/>
            <p:nvPr/>
          </p:nvSpPr>
          <p:spPr>
            <a:xfrm>
              <a:off x="9394484" y="4347176"/>
              <a:ext cx="845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dog</a:t>
              </a:r>
              <a:endParaRPr lang="zh-TW" altLang="en-US" sz="2400" dirty="0"/>
            </a:p>
          </p:txBody>
        </p:sp>
        <p:sp>
          <p:nvSpPr>
            <p:cNvPr id="38" name="文字方塊 37">
              <a:extLst>
                <a:ext uri="{FF2B5EF4-FFF2-40B4-BE49-F238E27FC236}">
                  <a16:creationId xmlns:a16="http://schemas.microsoft.com/office/drawing/2014/main" id="{A9AFEB87-B5A3-D0F9-E120-AAAC2B5B9CE0}"/>
                </a:ext>
              </a:extLst>
            </p:cNvPr>
            <p:cNvSpPr txBox="1"/>
            <p:nvPr/>
          </p:nvSpPr>
          <p:spPr>
            <a:xfrm>
              <a:off x="10289572" y="4333856"/>
              <a:ext cx="845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cat</a:t>
              </a:r>
              <a:endParaRPr lang="zh-TW" altLang="en-US" sz="2400" dirty="0"/>
            </a:p>
          </p:txBody>
        </p:sp>
        <p:sp>
          <p:nvSpPr>
            <p:cNvPr id="39" name="文字方塊 38">
              <a:extLst>
                <a:ext uri="{FF2B5EF4-FFF2-40B4-BE49-F238E27FC236}">
                  <a16:creationId xmlns:a16="http://schemas.microsoft.com/office/drawing/2014/main" id="{DCBC9B7C-1317-2CD0-5F38-50AC62535F8D}"/>
                </a:ext>
              </a:extLst>
            </p:cNvPr>
            <p:cNvSpPr txBox="1"/>
            <p:nvPr/>
          </p:nvSpPr>
          <p:spPr>
            <a:xfrm>
              <a:off x="9523941" y="2835124"/>
              <a:ext cx="5805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1.0</a:t>
              </a:r>
              <a:endParaRPr lang="zh-TW" altLang="en-US" dirty="0"/>
            </a:p>
          </p:txBody>
        </p:sp>
        <p:sp>
          <p:nvSpPr>
            <p:cNvPr id="40" name="文字方塊 39">
              <a:extLst>
                <a:ext uri="{FF2B5EF4-FFF2-40B4-BE49-F238E27FC236}">
                  <a16:creationId xmlns:a16="http://schemas.microsoft.com/office/drawing/2014/main" id="{85AF0756-23FC-8B44-02E8-6B727801D654}"/>
                </a:ext>
              </a:extLst>
            </p:cNvPr>
            <p:cNvSpPr txBox="1"/>
            <p:nvPr/>
          </p:nvSpPr>
          <p:spPr>
            <a:xfrm>
              <a:off x="10422029" y="3926556"/>
              <a:ext cx="5805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0.0</a:t>
              </a:r>
              <a:endParaRPr lang="zh-TW" altLang="en-US" dirty="0"/>
            </a:p>
          </p:txBody>
        </p:sp>
      </p:grpSp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AC7717B9-9D39-8356-1C25-1DE2B9ED3D44}"/>
              </a:ext>
            </a:extLst>
          </p:cNvPr>
          <p:cNvCxnSpPr>
            <a:cxnSpLocks/>
          </p:cNvCxnSpPr>
          <p:nvPr/>
        </p:nvCxnSpPr>
        <p:spPr>
          <a:xfrm>
            <a:off x="3271518" y="3660981"/>
            <a:ext cx="76925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">
            <a:extLst>
              <a:ext uri="{FF2B5EF4-FFF2-40B4-BE49-F238E27FC236}">
                <a16:creationId xmlns:a16="http://schemas.microsoft.com/office/drawing/2014/main" id="{6A05EDDE-F4B9-436E-9652-F9A32E058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829" y="5021563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矩形: 圓角 43">
                <a:extLst>
                  <a:ext uri="{FF2B5EF4-FFF2-40B4-BE49-F238E27FC236}">
                    <a16:creationId xmlns:a16="http://schemas.microsoft.com/office/drawing/2014/main" id="{B4BFAB90-5B9F-D6C8-6BD0-AFA9AA46D33F}"/>
                  </a:ext>
                </a:extLst>
              </p:cNvPr>
              <p:cNvSpPr/>
              <p:nvPr/>
            </p:nvSpPr>
            <p:spPr>
              <a:xfrm>
                <a:off x="4235458" y="4955445"/>
                <a:ext cx="1527586" cy="1351435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kumimoji="0" lang="en-US" altLang="zh-TW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endParaRPr>
              </a:p>
            </p:txBody>
          </p:sp>
        </mc:Choice>
        <mc:Fallback xmlns="">
          <p:sp>
            <p:nvSpPr>
              <p:cNvPr id="44" name="矩形: 圓角 43">
                <a:extLst>
                  <a:ext uri="{FF2B5EF4-FFF2-40B4-BE49-F238E27FC236}">
                    <a16:creationId xmlns:a16="http://schemas.microsoft.com/office/drawing/2014/main" id="{B4BFAB90-5B9F-D6C8-6BD0-AFA9AA46D3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458" y="4955445"/>
                <a:ext cx="1527586" cy="135143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571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直線單箭頭接點 44">
            <a:extLst>
              <a:ext uri="{FF2B5EF4-FFF2-40B4-BE49-F238E27FC236}">
                <a16:creationId xmlns:a16="http://schemas.microsoft.com/office/drawing/2014/main" id="{11031987-6D5D-E440-5491-8D4FC544D071}"/>
              </a:ext>
            </a:extLst>
          </p:cNvPr>
          <p:cNvCxnSpPr>
            <a:cxnSpLocks/>
          </p:cNvCxnSpPr>
          <p:nvPr/>
        </p:nvCxnSpPr>
        <p:spPr>
          <a:xfrm>
            <a:off x="5880979" y="5689226"/>
            <a:ext cx="76925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>
            <a:extLst>
              <a:ext uri="{FF2B5EF4-FFF2-40B4-BE49-F238E27FC236}">
                <a16:creationId xmlns:a16="http://schemas.microsoft.com/office/drawing/2014/main" id="{F96F0BEA-99CF-55E8-82B6-1DD02A1C7000}"/>
              </a:ext>
            </a:extLst>
          </p:cNvPr>
          <p:cNvCxnSpPr/>
          <p:nvPr/>
        </p:nvCxnSpPr>
        <p:spPr>
          <a:xfrm>
            <a:off x="7463035" y="5689226"/>
            <a:ext cx="1375488" cy="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DF6FA82-5717-8F93-6182-D14DCE9C7AD6}"/>
              </a:ext>
            </a:extLst>
          </p:cNvPr>
          <p:cNvSpPr txBox="1"/>
          <p:nvPr/>
        </p:nvSpPr>
        <p:spPr>
          <a:xfrm>
            <a:off x="6650235" y="5462719"/>
            <a:ext cx="812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dirty="0"/>
              <a:t>???</a:t>
            </a:r>
            <a:endParaRPr lang="zh-TW" altLang="en-US" sz="2800" dirty="0"/>
          </a:p>
        </p:txBody>
      </p:sp>
      <p:cxnSp>
        <p:nvCxnSpPr>
          <p:cNvPr id="55" name="直線單箭頭接點 54">
            <a:extLst>
              <a:ext uri="{FF2B5EF4-FFF2-40B4-BE49-F238E27FC236}">
                <a16:creationId xmlns:a16="http://schemas.microsoft.com/office/drawing/2014/main" id="{924F5A20-27D4-E8D8-0E6D-5BE759D13666}"/>
              </a:ext>
            </a:extLst>
          </p:cNvPr>
          <p:cNvCxnSpPr>
            <a:cxnSpLocks/>
          </p:cNvCxnSpPr>
          <p:nvPr/>
        </p:nvCxnSpPr>
        <p:spPr>
          <a:xfrm>
            <a:off x="3290179" y="5703647"/>
            <a:ext cx="76925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CB0C0211-E350-47D0-64D0-60166D916C2D}"/>
              </a:ext>
            </a:extLst>
          </p:cNvPr>
          <p:cNvGrpSpPr/>
          <p:nvPr/>
        </p:nvGrpSpPr>
        <p:grpSpPr>
          <a:xfrm>
            <a:off x="8946650" y="5213689"/>
            <a:ext cx="1740545" cy="1441064"/>
            <a:chOff x="8946650" y="5213689"/>
            <a:chExt cx="1740545" cy="1441064"/>
          </a:xfrm>
        </p:grpSpPr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27047CE5-7EF8-6CE3-9521-0C84B524B117}"/>
                </a:ext>
              </a:extLst>
            </p:cNvPr>
            <p:cNvSpPr/>
            <p:nvPr/>
          </p:nvSpPr>
          <p:spPr>
            <a:xfrm>
              <a:off x="9201634" y="5577021"/>
              <a:ext cx="329488" cy="594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50" name="直線接點 49">
              <a:extLst>
                <a:ext uri="{FF2B5EF4-FFF2-40B4-BE49-F238E27FC236}">
                  <a16:creationId xmlns:a16="http://schemas.microsoft.com/office/drawing/2014/main" id="{EE3E754A-CA4F-9ADF-F492-E085D056BBAD}"/>
                </a:ext>
              </a:extLst>
            </p:cNvPr>
            <p:cNvCxnSpPr>
              <a:cxnSpLocks/>
            </p:cNvCxnSpPr>
            <p:nvPr/>
          </p:nvCxnSpPr>
          <p:spPr>
            <a:xfrm>
              <a:off x="8946650" y="6193088"/>
              <a:ext cx="174054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文字方塊 50">
              <a:extLst>
                <a:ext uri="{FF2B5EF4-FFF2-40B4-BE49-F238E27FC236}">
                  <a16:creationId xmlns:a16="http://schemas.microsoft.com/office/drawing/2014/main" id="{9FE7669A-C692-0EC6-4FA4-D534C0DC4C22}"/>
                </a:ext>
              </a:extLst>
            </p:cNvPr>
            <p:cNvSpPr txBox="1"/>
            <p:nvPr/>
          </p:nvSpPr>
          <p:spPr>
            <a:xfrm>
              <a:off x="8946650" y="6193088"/>
              <a:ext cx="845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dog</a:t>
              </a:r>
              <a:endParaRPr lang="zh-TW" altLang="en-US" sz="2400" dirty="0"/>
            </a:p>
          </p:txBody>
        </p:sp>
        <p:sp>
          <p:nvSpPr>
            <p:cNvPr id="52" name="文字方塊 51">
              <a:extLst>
                <a:ext uri="{FF2B5EF4-FFF2-40B4-BE49-F238E27FC236}">
                  <a16:creationId xmlns:a16="http://schemas.microsoft.com/office/drawing/2014/main" id="{80630203-1938-A94D-97C4-A9EB843D3BD8}"/>
                </a:ext>
              </a:extLst>
            </p:cNvPr>
            <p:cNvSpPr txBox="1"/>
            <p:nvPr/>
          </p:nvSpPr>
          <p:spPr>
            <a:xfrm>
              <a:off x="9841738" y="6179768"/>
              <a:ext cx="845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cat</a:t>
              </a:r>
              <a:endParaRPr lang="zh-TW" altLang="en-US" sz="2400" dirty="0"/>
            </a:p>
          </p:txBody>
        </p:sp>
        <p:sp>
          <p:nvSpPr>
            <p:cNvPr id="53" name="文字方塊 52">
              <a:extLst>
                <a:ext uri="{FF2B5EF4-FFF2-40B4-BE49-F238E27FC236}">
                  <a16:creationId xmlns:a16="http://schemas.microsoft.com/office/drawing/2014/main" id="{5003B861-D3A8-0E6C-1C3C-A40B6D004B8B}"/>
                </a:ext>
              </a:extLst>
            </p:cNvPr>
            <p:cNvSpPr txBox="1"/>
            <p:nvPr/>
          </p:nvSpPr>
          <p:spPr>
            <a:xfrm>
              <a:off x="9076107" y="5213689"/>
              <a:ext cx="5805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0.5</a:t>
              </a:r>
              <a:endParaRPr lang="zh-TW" altLang="en-US" dirty="0"/>
            </a:p>
          </p:txBody>
        </p:sp>
        <p:sp>
          <p:nvSpPr>
            <p:cNvPr id="54" name="文字方塊 53">
              <a:extLst>
                <a:ext uri="{FF2B5EF4-FFF2-40B4-BE49-F238E27FC236}">
                  <a16:creationId xmlns:a16="http://schemas.microsoft.com/office/drawing/2014/main" id="{7B11B40F-96E5-E3E2-4817-4C2270A83AA7}"/>
                </a:ext>
              </a:extLst>
            </p:cNvPr>
            <p:cNvSpPr txBox="1"/>
            <p:nvPr/>
          </p:nvSpPr>
          <p:spPr>
            <a:xfrm>
              <a:off x="9955534" y="5213689"/>
              <a:ext cx="5805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0.5</a:t>
              </a:r>
              <a:endParaRPr lang="zh-TW" altLang="en-US" dirty="0"/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F4990338-8EE8-B5FD-1B4B-4BE600825329}"/>
                </a:ext>
              </a:extLst>
            </p:cNvPr>
            <p:cNvSpPr/>
            <p:nvPr/>
          </p:nvSpPr>
          <p:spPr>
            <a:xfrm>
              <a:off x="10056210" y="5578383"/>
              <a:ext cx="329488" cy="594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57" name="Picture 2">
            <a:extLst>
              <a:ext uri="{FF2B5EF4-FFF2-40B4-BE49-F238E27FC236}">
                <a16:creationId xmlns:a16="http://schemas.microsoft.com/office/drawing/2014/main" id="{F0DFDC8C-781B-3543-02E0-E65ACC1DD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829" y="5079626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文字方塊 57">
            <a:extLst>
              <a:ext uri="{FF2B5EF4-FFF2-40B4-BE49-F238E27FC236}">
                <a16:creationId xmlns:a16="http://schemas.microsoft.com/office/drawing/2014/main" id="{E4D69ECC-AA99-5245-402C-3E10B96B09C5}"/>
              </a:ext>
            </a:extLst>
          </p:cNvPr>
          <p:cNvSpPr txBox="1"/>
          <p:nvPr/>
        </p:nvSpPr>
        <p:spPr>
          <a:xfrm>
            <a:off x="1006729" y="1756771"/>
            <a:ext cx="871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800" dirty="0"/>
              <a:t>0.5 x</a:t>
            </a:r>
            <a:endParaRPr lang="zh-TW" altLang="en-US" sz="2800" dirty="0"/>
          </a:p>
        </p:txBody>
      </p:sp>
      <p:sp>
        <p:nvSpPr>
          <p:cNvPr id="59" name="文字方塊 58">
            <a:extLst>
              <a:ext uri="{FF2B5EF4-FFF2-40B4-BE49-F238E27FC236}">
                <a16:creationId xmlns:a16="http://schemas.microsoft.com/office/drawing/2014/main" id="{95149E04-46FF-14A1-5C54-474F05C13EFA}"/>
              </a:ext>
            </a:extLst>
          </p:cNvPr>
          <p:cNvSpPr txBox="1"/>
          <p:nvPr/>
        </p:nvSpPr>
        <p:spPr>
          <a:xfrm>
            <a:off x="1006729" y="3712067"/>
            <a:ext cx="871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800" dirty="0"/>
              <a:t>0.5 x</a:t>
            </a:r>
            <a:endParaRPr lang="zh-TW" altLang="en-US" sz="2800" dirty="0"/>
          </a:p>
        </p:txBody>
      </p:sp>
      <p:sp>
        <p:nvSpPr>
          <p:cNvPr id="60" name="文字方塊 59">
            <a:extLst>
              <a:ext uri="{FF2B5EF4-FFF2-40B4-BE49-F238E27FC236}">
                <a16:creationId xmlns:a16="http://schemas.microsoft.com/office/drawing/2014/main" id="{8FA41102-8F08-040E-864D-EDCB4C2E8FEF}"/>
              </a:ext>
            </a:extLst>
          </p:cNvPr>
          <p:cNvSpPr txBox="1"/>
          <p:nvPr/>
        </p:nvSpPr>
        <p:spPr>
          <a:xfrm rot="5400000">
            <a:off x="1946288" y="4430307"/>
            <a:ext cx="871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=</a:t>
            </a:r>
            <a:endParaRPr lang="zh-TW" altLang="en-US" sz="2800" b="1" dirty="0"/>
          </a:p>
        </p:txBody>
      </p:sp>
      <p:sp>
        <p:nvSpPr>
          <p:cNvPr id="61" name="文字方塊 60">
            <a:extLst>
              <a:ext uri="{FF2B5EF4-FFF2-40B4-BE49-F238E27FC236}">
                <a16:creationId xmlns:a16="http://schemas.microsoft.com/office/drawing/2014/main" id="{1FEDD585-2DFD-2977-D0B5-37D93AAFFD2C}"/>
              </a:ext>
            </a:extLst>
          </p:cNvPr>
          <p:cNvSpPr txBox="1"/>
          <p:nvPr/>
        </p:nvSpPr>
        <p:spPr>
          <a:xfrm>
            <a:off x="10693314" y="1786905"/>
            <a:ext cx="871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800" dirty="0"/>
              <a:t>x 0.5 </a:t>
            </a:r>
            <a:endParaRPr lang="zh-TW" altLang="en-US" sz="2800" dirty="0"/>
          </a:p>
        </p:txBody>
      </p:sp>
      <p:sp>
        <p:nvSpPr>
          <p:cNvPr id="62" name="文字方塊 61">
            <a:extLst>
              <a:ext uri="{FF2B5EF4-FFF2-40B4-BE49-F238E27FC236}">
                <a16:creationId xmlns:a16="http://schemas.microsoft.com/office/drawing/2014/main" id="{379D229F-85C2-8FCD-B9A1-A05A4B8FE903}"/>
              </a:ext>
            </a:extLst>
          </p:cNvPr>
          <p:cNvSpPr txBox="1"/>
          <p:nvPr/>
        </p:nvSpPr>
        <p:spPr>
          <a:xfrm>
            <a:off x="10693314" y="3742201"/>
            <a:ext cx="871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800" dirty="0"/>
              <a:t>x 0.5 </a:t>
            </a:r>
            <a:endParaRPr lang="zh-TW" altLang="en-US" sz="2800" dirty="0"/>
          </a:p>
        </p:txBody>
      </p:sp>
      <p:sp>
        <p:nvSpPr>
          <p:cNvPr id="63" name="文字方塊 62">
            <a:extLst>
              <a:ext uri="{FF2B5EF4-FFF2-40B4-BE49-F238E27FC236}">
                <a16:creationId xmlns:a16="http://schemas.microsoft.com/office/drawing/2014/main" id="{53D7B25D-8FE6-06FE-9191-83FE1AEAA5AD}"/>
              </a:ext>
            </a:extLst>
          </p:cNvPr>
          <p:cNvSpPr txBox="1"/>
          <p:nvPr/>
        </p:nvSpPr>
        <p:spPr>
          <a:xfrm rot="5400000">
            <a:off x="9405982" y="4675765"/>
            <a:ext cx="871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=</a:t>
            </a:r>
            <a:endParaRPr lang="zh-TW" altLang="en-US" sz="2800" b="1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4C8E0DA5-5992-C91E-0FF7-166147546218}"/>
              </a:ext>
            </a:extLst>
          </p:cNvPr>
          <p:cNvSpPr txBox="1"/>
          <p:nvPr/>
        </p:nvSpPr>
        <p:spPr>
          <a:xfrm>
            <a:off x="888794" y="2618610"/>
            <a:ext cx="81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+</a:t>
            </a:r>
            <a:endParaRPr lang="zh-TW" altLang="en-US" sz="2800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7671E58-A5EC-C29D-7CEB-FA6A6E218834}"/>
              </a:ext>
            </a:extLst>
          </p:cNvPr>
          <p:cNvSpPr txBox="1"/>
          <p:nvPr/>
        </p:nvSpPr>
        <p:spPr>
          <a:xfrm>
            <a:off x="10679478" y="2651169"/>
            <a:ext cx="81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+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59719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7" grpId="0"/>
      <p:bldP spid="58" grpId="0"/>
      <p:bldP spid="59" grpId="0"/>
      <p:bldP spid="60" grpId="0"/>
      <p:bldP spid="61" grpId="0"/>
      <p:bldP spid="62" grpId="0"/>
      <p:bldP spid="63" grpId="0"/>
      <p:bldP spid="8" grpId="0"/>
      <p:bldP spid="10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A93ACC-E199-6042-638B-1DAFB74608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BAFA636-3EA6-D248-8FF4-CED778729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Data Augmentation </a:t>
            </a:r>
            <a:endParaRPr lang="zh-TW" altLang="en-US" dirty="0"/>
          </a:p>
        </p:txBody>
      </p:sp>
      <p:graphicFrame>
        <p:nvGraphicFramePr>
          <p:cNvPr id="28" name="表格 27">
            <a:extLst>
              <a:ext uri="{FF2B5EF4-FFF2-40B4-BE49-F238E27FC236}">
                <a16:creationId xmlns:a16="http://schemas.microsoft.com/office/drawing/2014/main" id="{4559F2AA-B5E3-D757-35A5-3552BC894A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159543"/>
              </p:ext>
            </p:extLst>
          </p:nvPr>
        </p:nvGraphicFramePr>
        <p:xfrm>
          <a:off x="671946" y="4752317"/>
          <a:ext cx="1111449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3992">
                  <a:extLst>
                    <a:ext uri="{9D8B030D-6E8A-4147-A177-3AD203B41FA5}">
                      <a16:colId xmlns:a16="http://schemas.microsoft.com/office/drawing/2014/main" val="63248266"/>
                    </a:ext>
                  </a:extLst>
                </a:gridCol>
                <a:gridCol w="3760249">
                  <a:extLst>
                    <a:ext uri="{9D8B030D-6E8A-4147-A177-3AD203B41FA5}">
                      <a16:colId xmlns:a16="http://schemas.microsoft.com/office/drawing/2014/main" val="3714513391"/>
                    </a:ext>
                  </a:extLst>
                </a:gridCol>
                <a:gridCol w="3760249">
                  <a:extLst>
                    <a:ext uri="{9D8B030D-6E8A-4147-A177-3AD203B41FA5}">
                      <a16:colId xmlns:a16="http://schemas.microsoft.com/office/drawing/2014/main" val="458890023"/>
                    </a:ext>
                  </a:extLst>
                </a:gridCol>
              </a:tblGrid>
              <a:tr h="46787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方法名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改了那一個步驟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帶來什麼好處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913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Data Augmentation (e.g. </a:t>
                      </a:r>
                      <a:r>
                        <a:rPr lang="en-US" altLang="zh-TW" sz="2800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Mixup</a:t>
                      </a:r>
                      <a:r>
                        <a:rPr lang="en-US" altLang="zh-TW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我要找甚麼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Better Generalization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Not for Optimization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90705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5E5489D9-7EC0-7CE5-BC3F-00AB11336E04}"/>
                  </a:ext>
                </a:extLst>
              </p:cNvPr>
              <p:cNvSpPr txBox="1"/>
              <p:nvPr/>
            </p:nvSpPr>
            <p:spPr>
              <a:xfrm>
                <a:off x="1606949" y="1808393"/>
                <a:ext cx="3436967" cy="10455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𝑇𝑟𝑎𝑖𝑛</m:t>
                          </m:r>
                        </m:sub>
                        <m:sup/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zh-TW" altLang="en-US" sz="2800" dirty="0"/>
                                <m:t> 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5E5489D9-7EC0-7CE5-BC3F-00AB11336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6949" y="1808393"/>
                <a:ext cx="3436967" cy="10455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379E6BE0-A644-CF1E-2219-807C33E4F89D}"/>
                  </a:ext>
                </a:extLst>
              </p:cNvPr>
              <p:cNvSpPr txBox="1"/>
              <p:nvPr/>
            </p:nvSpPr>
            <p:spPr>
              <a:xfrm>
                <a:off x="7225031" y="1816563"/>
                <a:ext cx="3259995" cy="10455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𝑇𝑒𝑠𝑡</m:t>
                          </m:r>
                        </m:sub>
                        <m:sup/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𝑙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zh-TW" altLang="en-US" sz="2800" dirty="0"/>
                                <m:t> 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379E6BE0-A644-CF1E-2219-807C33E4F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5031" y="1816563"/>
                <a:ext cx="3259995" cy="10455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62DDD45B-DF6D-AE04-C992-CE6371927FE5}"/>
              </a:ext>
            </a:extLst>
          </p:cNvPr>
          <p:cNvCxnSpPr/>
          <p:nvPr/>
        </p:nvCxnSpPr>
        <p:spPr>
          <a:xfrm>
            <a:off x="5263244" y="2296502"/>
            <a:ext cx="1741552" cy="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68FB0C1A-5EF1-9AC7-29C0-ACAFA83E2087}"/>
              </a:ext>
            </a:extLst>
          </p:cNvPr>
          <p:cNvCxnSpPr>
            <a:cxnSpLocks/>
          </p:cNvCxnSpPr>
          <p:nvPr/>
        </p:nvCxnSpPr>
        <p:spPr>
          <a:xfrm flipH="1" flipV="1">
            <a:off x="3135086" y="2971641"/>
            <a:ext cx="493485" cy="457359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C4736F9B-2D6F-1802-521B-41C9E7BAD1DC}"/>
              </a:ext>
            </a:extLst>
          </p:cNvPr>
          <p:cNvSpPr txBox="1"/>
          <p:nvPr/>
        </p:nvSpPr>
        <p:spPr>
          <a:xfrm>
            <a:off x="3628572" y="3356430"/>
            <a:ext cx="59798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/>
              <a:t>Collecting more training data</a:t>
            </a:r>
            <a:endParaRPr lang="zh-TW" altLang="en-US" sz="2400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D8D0CD24-D255-1FED-14B6-C89F68EB7A77}"/>
              </a:ext>
            </a:extLst>
          </p:cNvPr>
          <p:cNvSpPr txBox="1"/>
          <p:nvPr/>
        </p:nvSpPr>
        <p:spPr>
          <a:xfrm>
            <a:off x="5802069" y="3818095"/>
            <a:ext cx="49239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/>
              <a:t>(be careful about the representative)</a:t>
            </a:r>
            <a:endParaRPr lang="zh-TW" altLang="en-US" sz="2400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FF98ED5F-6EF4-3F74-DDDD-FE4E8D788F2D}"/>
              </a:ext>
            </a:extLst>
          </p:cNvPr>
          <p:cNvSpPr txBox="1"/>
          <p:nvPr/>
        </p:nvSpPr>
        <p:spPr>
          <a:xfrm>
            <a:off x="9158514" y="1285173"/>
            <a:ext cx="1901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Overfitting 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70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BC43D0-0E09-AC9F-8397-DFCA91F36F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4449F2D-BC9D-2829-1D02-2C0FFF7CD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Semi-supervised Learning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5DB52A30-E201-FA1E-9AB3-339D3D90426E}"/>
                  </a:ext>
                </a:extLst>
              </p:cNvPr>
              <p:cNvSpPr txBox="1"/>
              <p:nvPr/>
            </p:nvSpPr>
            <p:spPr>
              <a:xfrm>
                <a:off x="2523106" y="5118262"/>
                <a:ext cx="3436967" cy="10455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𝑇𝑟𝑎𝑖𝑛</m:t>
                          </m:r>
                        </m:sub>
                        <m:sup/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zh-TW" altLang="en-US" sz="2800" dirty="0"/>
                                <m:t> 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5DB52A30-E201-FA1E-9AB3-339D3D9042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3106" y="5118262"/>
                <a:ext cx="3436967" cy="10455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C159C622-0F45-4B99-E6E4-C1D8511EF818}"/>
                  </a:ext>
                </a:extLst>
              </p:cNvPr>
              <p:cNvSpPr txBox="1"/>
              <p:nvPr/>
            </p:nvSpPr>
            <p:spPr>
              <a:xfrm>
                <a:off x="6274051" y="5138944"/>
                <a:ext cx="2967800" cy="10460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𝜆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𝑈𝑛𝑙𝑎𝑏𝑒𝑙</m:t>
                          </m:r>
                        </m:sub>
                        <m:sup/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?????</m:t>
                          </m:r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C159C622-0F45-4B99-E6E4-C1D8511EF8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4051" y="5138944"/>
                <a:ext cx="2967800" cy="10460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群組 8">
            <a:extLst>
              <a:ext uri="{FF2B5EF4-FFF2-40B4-BE49-F238E27FC236}">
                <a16:creationId xmlns:a16="http://schemas.microsoft.com/office/drawing/2014/main" id="{6AB4FF49-95C7-4F25-C057-027D635886CB}"/>
              </a:ext>
            </a:extLst>
          </p:cNvPr>
          <p:cNvGrpSpPr/>
          <p:nvPr/>
        </p:nvGrpSpPr>
        <p:grpSpPr>
          <a:xfrm>
            <a:off x="3339153" y="1606168"/>
            <a:ext cx="1790460" cy="1234138"/>
            <a:chOff x="3158316" y="1455267"/>
            <a:chExt cx="1790460" cy="1234138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D4B957BF-E0BA-9987-9AA6-C9B8850CA4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8316" y="1455267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08E7BA67-B274-46A9-49B0-EB76023ED023}"/>
                </a:ext>
              </a:extLst>
            </p:cNvPr>
            <p:cNvSpPr txBox="1"/>
            <p:nvPr/>
          </p:nvSpPr>
          <p:spPr>
            <a:xfrm>
              <a:off x="4135976" y="2227740"/>
              <a:ext cx="8128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2400" dirty="0"/>
                <a:t>bird</a:t>
              </a:r>
              <a:endParaRPr lang="zh-TW" altLang="en-US" sz="2400" dirty="0"/>
            </a:p>
          </p:txBody>
        </p:sp>
      </p:grpSp>
      <p:grpSp>
        <p:nvGrpSpPr>
          <p:cNvPr id="10" name="群組 9">
            <a:extLst>
              <a:ext uri="{FF2B5EF4-FFF2-40B4-BE49-F238E27FC236}">
                <a16:creationId xmlns:a16="http://schemas.microsoft.com/office/drawing/2014/main" id="{E3614741-E61F-C307-AB2E-DFB3DD07DAB5}"/>
              </a:ext>
            </a:extLst>
          </p:cNvPr>
          <p:cNvGrpSpPr/>
          <p:nvPr/>
        </p:nvGrpSpPr>
        <p:grpSpPr>
          <a:xfrm>
            <a:off x="1827704" y="3078607"/>
            <a:ext cx="1718483" cy="1219200"/>
            <a:chOff x="1439833" y="3051819"/>
            <a:chExt cx="1718483" cy="1219200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44528D23-08E5-1449-B201-6F9B789BD9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9833" y="3051819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E1385434-A3F5-5F62-2431-31A69BB04BC5}"/>
                </a:ext>
              </a:extLst>
            </p:cNvPr>
            <p:cNvSpPr txBox="1"/>
            <p:nvPr/>
          </p:nvSpPr>
          <p:spPr>
            <a:xfrm>
              <a:off x="2345516" y="3809354"/>
              <a:ext cx="8128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2400" dirty="0"/>
                <a:t>cat</a:t>
              </a:r>
              <a:endParaRPr lang="zh-TW" altLang="en-US" sz="2400" dirty="0"/>
            </a:p>
          </p:txBody>
        </p:sp>
      </p:grpSp>
      <p:pic>
        <p:nvPicPr>
          <p:cNvPr id="1028" name="Picture 4">
            <a:extLst>
              <a:ext uri="{FF2B5EF4-FFF2-40B4-BE49-F238E27FC236}">
                <a16:creationId xmlns:a16="http://schemas.microsoft.com/office/drawing/2014/main" id="{18F1CCCC-53DC-3602-F754-04346B585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817" y="3087491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B806FCA6-B20B-8C2D-E254-99C1FD73F538}"/>
              </a:ext>
            </a:extLst>
          </p:cNvPr>
          <p:cNvSpPr txBox="1"/>
          <p:nvPr/>
        </p:nvSpPr>
        <p:spPr>
          <a:xfrm>
            <a:off x="5461251" y="3866367"/>
            <a:ext cx="812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/>
              <a:t>dog</a:t>
            </a:r>
            <a:endParaRPr lang="zh-TW" altLang="en-US" sz="24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6B0299E-8B97-36F9-41F3-1F79F4154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649" y="1719056"/>
            <a:ext cx="1738717" cy="173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47E06E2E-D4A5-E084-4FF9-43AEF12CE5B0}"/>
              </a:ext>
            </a:extLst>
          </p:cNvPr>
          <p:cNvSpPr txBox="1"/>
          <p:nvPr/>
        </p:nvSpPr>
        <p:spPr>
          <a:xfrm>
            <a:off x="7323098" y="3493445"/>
            <a:ext cx="25274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Unlimited unlabeled data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60425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977432D9-9BF6-31F8-7BBA-E46EDEC7C0A9}"/>
                  </a:ext>
                </a:extLst>
              </p:cNvPr>
              <p:cNvSpPr txBox="1"/>
              <p:nvPr/>
            </p:nvSpPr>
            <p:spPr>
              <a:xfrm>
                <a:off x="2390955" y="503148"/>
                <a:ext cx="3436967" cy="10455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𝑇𝑟𝑎𝑖𝑛</m:t>
                          </m:r>
                        </m:sub>
                        <m:sup/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zh-TW" altLang="en-US" sz="2800" dirty="0"/>
                                <m:t> 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977432D9-9BF6-31F8-7BBA-E46EDEC7C0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955" y="503148"/>
                <a:ext cx="3436967" cy="10455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557E37F3-D6C6-A777-0737-E8FD3BCC8643}"/>
                  </a:ext>
                </a:extLst>
              </p:cNvPr>
              <p:cNvSpPr txBox="1"/>
              <p:nvPr/>
            </p:nvSpPr>
            <p:spPr>
              <a:xfrm>
                <a:off x="6096000" y="503148"/>
                <a:ext cx="3320845" cy="10460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𝜆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𝑈𝑛𝑙𝑎𝑏𝑒𝑙</m:t>
                          </m:r>
                        </m:sub>
                        <m:sup/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zh-TW" altLang="en-US" sz="2800" dirty="0"/>
                                <m:t> 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557E37F3-D6C6-A777-0737-E8FD3BCC86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03148"/>
                <a:ext cx="3320845" cy="10460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AF342637-496D-EC2D-BD4D-EAF500351F5B}"/>
              </a:ext>
            </a:extLst>
          </p:cNvPr>
          <p:cNvCxnSpPr>
            <a:cxnSpLocks/>
          </p:cNvCxnSpPr>
          <p:nvPr/>
        </p:nvCxnSpPr>
        <p:spPr>
          <a:xfrm>
            <a:off x="8164331" y="1257901"/>
            <a:ext cx="0" cy="63835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20C7042F-703C-BFBD-CC7D-0EF0848F194B}"/>
              </a:ext>
            </a:extLst>
          </p:cNvPr>
          <p:cNvCxnSpPr>
            <a:cxnSpLocks/>
          </p:cNvCxnSpPr>
          <p:nvPr/>
        </p:nvCxnSpPr>
        <p:spPr>
          <a:xfrm>
            <a:off x="8765305" y="1257901"/>
            <a:ext cx="670213" cy="63835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349C5D3C-0F03-1458-0A6C-63E679BB7160}"/>
              </a:ext>
            </a:extLst>
          </p:cNvPr>
          <p:cNvSpPr txBox="1"/>
          <p:nvPr/>
        </p:nvSpPr>
        <p:spPr>
          <a:xfrm>
            <a:off x="7294500" y="1896255"/>
            <a:ext cx="1739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entropy</a:t>
            </a:r>
            <a:endParaRPr lang="zh-TW" altLang="en-US" sz="2800" dirty="0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BD262BD2-AEF2-49C6-A401-05BA5FBC9B1B}"/>
              </a:ext>
            </a:extLst>
          </p:cNvPr>
          <p:cNvSpPr txBox="1"/>
          <p:nvPr/>
        </p:nvSpPr>
        <p:spPr>
          <a:xfrm>
            <a:off x="8703596" y="1896255"/>
            <a:ext cx="2400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distribution</a:t>
            </a:r>
            <a:endParaRPr lang="zh-TW" altLang="en-US" sz="2800" dirty="0"/>
          </a:p>
        </p:txBody>
      </p: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B22FFFE3-691F-980D-308A-B5BEEBA01C45}"/>
              </a:ext>
            </a:extLst>
          </p:cNvPr>
          <p:cNvCxnSpPr/>
          <p:nvPr/>
        </p:nvCxnSpPr>
        <p:spPr>
          <a:xfrm>
            <a:off x="3598455" y="3567603"/>
            <a:ext cx="205308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>
            <a:extLst>
              <a:ext uri="{FF2B5EF4-FFF2-40B4-BE49-F238E27FC236}">
                <a16:creationId xmlns:a16="http://schemas.microsoft.com/office/drawing/2014/main" id="{714DAF40-CF8F-022D-8676-53238730F2B7}"/>
              </a:ext>
            </a:extLst>
          </p:cNvPr>
          <p:cNvSpPr/>
          <p:nvPr/>
        </p:nvSpPr>
        <p:spPr>
          <a:xfrm>
            <a:off x="3874501" y="2946501"/>
            <a:ext cx="258792" cy="540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A594912A-BC28-843C-7B05-1D0B4ABBF1A5}"/>
              </a:ext>
            </a:extLst>
          </p:cNvPr>
          <p:cNvSpPr/>
          <p:nvPr/>
        </p:nvSpPr>
        <p:spPr>
          <a:xfrm>
            <a:off x="4504229" y="2398725"/>
            <a:ext cx="258792" cy="1080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633FEADB-0AD3-3382-73DC-6E7A12C6C515}"/>
              </a:ext>
            </a:extLst>
          </p:cNvPr>
          <p:cNvSpPr/>
          <p:nvPr/>
        </p:nvSpPr>
        <p:spPr>
          <a:xfrm>
            <a:off x="5133957" y="2766501"/>
            <a:ext cx="258792" cy="720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B5FB3685-26D3-D901-B9B6-893B4E742F15}"/>
              </a:ext>
            </a:extLst>
          </p:cNvPr>
          <p:cNvCxnSpPr/>
          <p:nvPr/>
        </p:nvCxnSpPr>
        <p:spPr>
          <a:xfrm>
            <a:off x="3598455" y="6083642"/>
            <a:ext cx="205308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>
            <a:extLst>
              <a:ext uri="{FF2B5EF4-FFF2-40B4-BE49-F238E27FC236}">
                <a16:creationId xmlns:a16="http://schemas.microsoft.com/office/drawing/2014/main" id="{0BE68F62-6CB3-63B4-6C49-EF78F088A120}"/>
              </a:ext>
            </a:extLst>
          </p:cNvPr>
          <p:cNvSpPr/>
          <p:nvPr/>
        </p:nvSpPr>
        <p:spPr>
          <a:xfrm>
            <a:off x="3874501" y="5876326"/>
            <a:ext cx="258792" cy="180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EE05AF24-6200-7007-6BA9-EB991F6DBDD5}"/>
              </a:ext>
            </a:extLst>
          </p:cNvPr>
          <p:cNvSpPr/>
          <p:nvPr/>
        </p:nvSpPr>
        <p:spPr>
          <a:xfrm>
            <a:off x="4530108" y="4490959"/>
            <a:ext cx="258792" cy="1620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CC920149-B34C-E1C2-FD17-F4CB7344FF17}"/>
              </a:ext>
            </a:extLst>
          </p:cNvPr>
          <p:cNvSpPr/>
          <p:nvPr/>
        </p:nvSpPr>
        <p:spPr>
          <a:xfrm>
            <a:off x="5133957" y="5903642"/>
            <a:ext cx="258792" cy="180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66663DA8-4134-E4CF-75AB-B5A90FBCB059}"/>
                  </a:ext>
                </a:extLst>
              </p:cNvPr>
              <p:cNvSpPr txBox="1"/>
              <p:nvPr/>
            </p:nvSpPr>
            <p:spPr>
              <a:xfrm>
                <a:off x="2753068" y="3336770"/>
                <a:ext cx="93596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66663DA8-4134-E4CF-75AB-B5A90FBCB0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068" y="3336770"/>
                <a:ext cx="935965" cy="461665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7BEF9D86-BE8F-0B47-8210-591D8575466C}"/>
                  </a:ext>
                </a:extLst>
              </p:cNvPr>
              <p:cNvSpPr txBox="1"/>
              <p:nvPr/>
            </p:nvSpPr>
            <p:spPr>
              <a:xfrm>
                <a:off x="2731501" y="5816768"/>
                <a:ext cx="93596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7BEF9D86-BE8F-0B47-8210-591D857546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501" y="5816768"/>
                <a:ext cx="935965" cy="461665"/>
              </a:xfrm>
              <a:prstGeom prst="rect">
                <a:avLst/>
              </a:prstGeom>
              <a:blipFill>
                <a:blip r:embed="rId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文字方塊 30">
            <a:extLst>
              <a:ext uri="{FF2B5EF4-FFF2-40B4-BE49-F238E27FC236}">
                <a16:creationId xmlns:a16="http://schemas.microsoft.com/office/drawing/2014/main" id="{36E4017C-31C7-8BB5-31F5-C714704DF128}"/>
              </a:ext>
            </a:extLst>
          </p:cNvPr>
          <p:cNvSpPr txBox="1"/>
          <p:nvPr/>
        </p:nvSpPr>
        <p:spPr>
          <a:xfrm>
            <a:off x="3049239" y="1935504"/>
            <a:ext cx="3213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larger entropy</a:t>
            </a:r>
            <a:endParaRPr lang="zh-TW" altLang="en-US" sz="2400" dirty="0"/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49E12ED4-9A34-9AB2-D4B9-01F84C806CFD}"/>
              </a:ext>
            </a:extLst>
          </p:cNvPr>
          <p:cNvSpPr txBox="1"/>
          <p:nvPr/>
        </p:nvSpPr>
        <p:spPr>
          <a:xfrm>
            <a:off x="3049239" y="4001978"/>
            <a:ext cx="3213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smaller entropy</a:t>
            </a:r>
            <a:endParaRPr lang="zh-TW" altLang="en-US" sz="2400" dirty="0"/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5B3B49AA-5544-D098-DE77-FE9AF65310D8}"/>
              </a:ext>
            </a:extLst>
          </p:cNvPr>
          <p:cNvSpPr/>
          <p:nvPr/>
        </p:nvSpPr>
        <p:spPr>
          <a:xfrm>
            <a:off x="7963273" y="3073014"/>
            <a:ext cx="319707" cy="31970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C4860AB6-D8B6-539F-9688-F6BAC6E03886}"/>
              </a:ext>
            </a:extLst>
          </p:cNvPr>
          <p:cNvSpPr/>
          <p:nvPr/>
        </p:nvSpPr>
        <p:spPr>
          <a:xfrm>
            <a:off x="7115009" y="3694532"/>
            <a:ext cx="319707" cy="31970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橢圓 34">
            <a:extLst>
              <a:ext uri="{FF2B5EF4-FFF2-40B4-BE49-F238E27FC236}">
                <a16:creationId xmlns:a16="http://schemas.microsoft.com/office/drawing/2014/main" id="{73ACEB29-642B-744C-425C-85A3C21B4824}"/>
              </a:ext>
            </a:extLst>
          </p:cNvPr>
          <p:cNvSpPr/>
          <p:nvPr/>
        </p:nvSpPr>
        <p:spPr>
          <a:xfrm>
            <a:off x="6250649" y="4387056"/>
            <a:ext cx="319707" cy="31970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橢圓 35">
            <a:extLst>
              <a:ext uri="{FF2B5EF4-FFF2-40B4-BE49-F238E27FC236}">
                <a16:creationId xmlns:a16="http://schemas.microsoft.com/office/drawing/2014/main" id="{3249ED51-82F4-2517-514F-903D3735FAE5}"/>
              </a:ext>
            </a:extLst>
          </p:cNvPr>
          <p:cNvSpPr/>
          <p:nvPr/>
        </p:nvSpPr>
        <p:spPr>
          <a:xfrm>
            <a:off x="10306783" y="4288004"/>
            <a:ext cx="319707" cy="31970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橢圓 36">
            <a:extLst>
              <a:ext uri="{FF2B5EF4-FFF2-40B4-BE49-F238E27FC236}">
                <a16:creationId xmlns:a16="http://schemas.microsoft.com/office/drawing/2014/main" id="{89A3FD00-464A-AF1B-947D-939DFC403DAC}"/>
              </a:ext>
            </a:extLst>
          </p:cNvPr>
          <p:cNvSpPr/>
          <p:nvPr/>
        </p:nvSpPr>
        <p:spPr>
          <a:xfrm>
            <a:off x="9458519" y="4909522"/>
            <a:ext cx="319707" cy="31970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橢圓 37">
            <a:extLst>
              <a:ext uri="{FF2B5EF4-FFF2-40B4-BE49-F238E27FC236}">
                <a16:creationId xmlns:a16="http://schemas.microsoft.com/office/drawing/2014/main" id="{9AD58D65-4930-48CD-89D0-116EBDB3E81D}"/>
              </a:ext>
            </a:extLst>
          </p:cNvPr>
          <p:cNvSpPr/>
          <p:nvPr/>
        </p:nvSpPr>
        <p:spPr>
          <a:xfrm>
            <a:off x="8594159" y="5602046"/>
            <a:ext cx="319707" cy="31970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4F00FE37-10C6-A53C-9D4D-988E5DACD678}"/>
              </a:ext>
            </a:extLst>
          </p:cNvPr>
          <p:cNvSpPr txBox="1"/>
          <p:nvPr/>
        </p:nvSpPr>
        <p:spPr>
          <a:xfrm>
            <a:off x="1029074" y="4470275"/>
            <a:ext cx="16811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非黑即白的世界</a:t>
            </a:r>
          </a:p>
        </p:txBody>
      </p: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13BF0407-1430-5A4E-A8D8-AA8B579D8FFE}"/>
              </a:ext>
            </a:extLst>
          </p:cNvPr>
          <p:cNvCxnSpPr>
            <a:cxnSpLocks/>
          </p:cNvCxnSpPr>
          <p:nvPr/>
        </p:nvCxnSpPr>
        <p:spPr>
          <a:xfrm>
            <a:off x="8428706" y="2998281"/>
            <a:ext cx="0" cy="3097256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A6C1D40A-88BD-F962-2837-B5A23509EAC4}"/>
              </a:ext>
            </a:extLst>
          </p:cNvPr>
          <p:cNvCxnSpPr>
            <a:cxnSpLocks/>
          </p:cNvCxnSpPr>
          <p:nvPr/>
        </p:nvCxnSpPr>
        <p:spPr>
          <a:xfrm flipH="1">
            <a:off x="7084831" y="3306904"/>
            <a:ext cx="2597030" cy="2438217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線接點 1">
            <a:extLst>
              <a:ext uri="{FF2B5EF4-FFF2-40B4-BE49-F238E27FC236}">
                <a16:creationId xmlns:a16="http://schemas.microsoft.com/office/drawing/2014/main" id="{32DECE75-E4F8-2B38-083F-37658D50942A}"/>
              </a:ext>
            </a:extLst>
          </p:cNvPr>
          <p:cNvCxnSpPr>
            <a:cxnSpLocks/>
          </p:cNvCxnSpPr>
          <p:nvPr/>
        </p:nvCxnSpPr>
        <p:spPr>
          <a:xfrm flipH="1">
            <a:off x="6444343" y="4001978"/>
            <a:ext cx="3862440" cy="907544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835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9" grpId="0"/>
      <p:bldP spid="30" grpId="0"/>
      <p:bldP spid="31" grpId="0"/>
      <p:bldP spid="32" grpId="0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00419F-2C1D-DD5A-9D65-8FC57D137B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7E3C4C5A-C956-A175-87B2-5409E59A335E}"/>
                  </a:ext>
                </a:extLst>
              </p:cNvPr>
              <p:cNvSpPr txBox="1"/>
              <p:nvPr/>
            </p:nvSpPr>
            <p:spPr>
              <a:xfrm>
                <a:off x="1390291" y="641171"/>
                <a:ext cx="3436967" cy="10455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𝑇𝑟𝑎𝑖𝑛</m:t>
                          </m:r>
                        </m:sub>
                        <m:sup/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zh-TW" altLang="en-US" sz="2800" dirty="0"/>
                                <m:t> 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7E3C4C5A-C956-A175-87B2-5409E59A33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291" y="641171"/>
                <a:ext cx="3436967" cy="10455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0E1847ED-FC96-4F71-12D7-439EFB050F88}"/>
                  </a:ext>
                </a:extLst>
              </p:cNvPr>
              <p:cNvSpPr txBox="1"/>
              <p:nvPr/>
            </p:nvSpPr>
            <p:spPr>
              <a:xfrm>
                <a:off x="5026324" y="641171"/>
                <a:ext cx="5628592" cy="10929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𝜆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𝑈𝑛𝑙𝑎𝑏𝑒𝑙</m:t>
                          </m:r>
                        </m:sub>
                        <m:sup/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′</m:t>
                          </m:r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en-US" altLang="zh-TW" sz="2800" b="0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0E1847ED-FC96-4F71-12D7-439EFB050F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6324" y="641171"/>
                <a:ext cx="5628592" cy="10929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橢圓 1">
            <a:extLst>
              <a:ext uri="{FF2B5EF4-FFF2-40B4-BE49-F238E27FC236}">
                <a16:creationId xmlns:a16="http://schemas.microsoft.com/office/drawing/2014/main" id="{94533806-075B-D1ED-5C14-2692EAACB1AB}"/>
              </a:ext>
            </a:extLst>
          </p:cNvPr>
          <p:cNvSpPr/>
          <p:nvPr/>
        </p:nvSpPr>
        <p:spPr>
          <a:xfrm>
            <a:off x="4138862" y="2425931"/>
            <a:ext cx="319707" cy="31970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橢圓 2">
            <a:extLst>
              <a:ext uri="{FF2B5EF4-FFF2-40B4-BE49-F238E27FC236}">
                <a16:creationId xmlns:a16="http://schemas.microsoft.com/office/drawing/2014/main" id="{0F07795A-7A16-12C5-7AD9-5F1C0D7D781C}"/>
              </a:ext>
            </a:extLst>
          </p:cNvPr>
          <p:cNvSpPr/>
          <p:nvPr/>
        </p:nvSpPr>
        <p:spPr>
          <a:xfrm>
            <a:off x="3777586" y="3437471"/>
            <a:ext cx="319707" cy="31970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FC19F2C4-B331-D90D-1784-A4BC04ED8D20}"/>
              </a:ext>
            </a:extLst>
          </p:cNvPr>
          <p:cNvSpPr/>
          <p:nvPr/>
        </p:nvSpPr>
        <p:spPr>
          <a:xfrm>
            <a:off x="1979105" y="3925779"/>
            <a:ext cx="319707" cy="31970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88627F03-BDCC-E4C3-89B7-47BBCA0F4913}"/>
              </a:ext>
            </a:extLst>
          </p:cNvPr>
          <p:cNvSpPr/>
          <p:nvPr/>
        </p:nvSpPr>
        <p:spPr>
          <a:xfrm>
            <a:off x="6228719" y="4245486"/>
            <a:ext cx="319707" cy="31970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C5CD6FDA-C357-725D-31D5-B03F5D5BC15A}"/>
              </a:ext>
            </a:extLst>
          </p:cNvPr>
          <p:cNvSpPr/>
          <p:nvPr/>
        </p:nvSpPr>
        <p:spPr>
          <a:xfrm>
            <a:off x="6087510" y="5364714"/>
            <a:ext cx="319707" cy="31970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6E00D869-B10B-ED51-A675-0220FE9A79D8}"/>
              </a:ext>
            </a:extLst>
          </p:cNvPr>
          <p:cNvSpPr/>
          <p:nvPr/>
        </p:nvSpPr>
        <p:spPr>
          <a:xfrm>
            <a:off x="5297608" y="5687668"/>
            <a:ext cx="319707" cy="31970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FC13872-A757-D139-173E-5287C44074CA}"/>
              </a:ext>
            </a:extLst>
          </p:cNvPr>
          <p:cNvSpPr/>
          <p:nvPr/>
        </p:nvSpPr>
        <p:spPr>
          <a:xfrm>
            <a:off x="5927656" y="2585784"/>
            <a:ext cx="319707" cy="31970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BA01D639-1CF7-912C-EBA0-EAFC929D0451}"/>
              </a:ext>
            </a:extLst>
          </p:cNvPr>
          <p:cNvSpPr/>
          <p:nvPr/>
        </p:nvSpPr>
        <p:spPr>
          <a:xfrm>
            <a:off x="2727256" y="2762785"/>
            <a:ext cx="319707" cy="31970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528DCC7E-B626-7BC8-8D67-0B8164CCA0CE}"/>
              </a:ext>
            </a:extLst>
          </p:cNvPr>
          <p:cNvSpPr/>
          <p:nvPr/>
        </p:nvSpPr>
        <p:spPr>
          <a:xfrm>
            <a:off x="3247611" y="5084210"/>
            <a:ext cx="319707" cy="31970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35B72619-E461-4DF2-C419-C5D29ED2A255}"/>
              </a:ext>
            </a:extLst>
          </p:cNvPr>
          <p:cNvSpPr/>
          <p:nvPr/>
        </p:nvSpPr>
        <p:spPr>
          <a:xfrm>
            <a:off x="4458569" y="5045007"/>
            <a:ext cx="319707" cy="31970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F1209AE0-2E00-86C7-45BC-38575C21C37D}"/>
              </a:ext>
            </a:extLst>
          </p:cNvPr>
          <p:cNvCxnSpPr>
            <a:cxnSpLocks/>
          </p:cNvCxnSpPr>
          <p:nvPr/>
        </p:nvCxnSpPr>
        <p:spPr>
          <a:xfrm flipH="1">
            <a:off x="2298812" y="3100823"/>
            <a:ext cx="507750" cy="8249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3F81834D-8833-61AF-7720-A87EDC1AAB00}"/>
              </a:ext>
            </a:extLst>
          </p:cNvPr>
          <p:cNvCxnSpPr>
            <a:cxnSpLocks/>
          </p:cNvCxnSpPr>
          <p:nvPr/>
        </p:nvCxnSpPr>
        <p:spPr>
          <a:xfrm flipH="1" flipV="1">
            <a:off x="3049135" y="3062624"/>
            <a:ext cx="701030" cy="4506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>
            <a:extLst>
              <a:ext uri="{FF2B5EF4-FFF2-40B4-BE49-F238E27FC236}">
                <a16:creationId xmlns:a16="http://schemas.microsoft.com/office/drawing/2014/main" id="{87BB8218-1677-1429-8C36-3922E569020A}"/>
              </a:ext>
            </a:extLst>
          </p:cNvPr>
          <p:cNvCxnSpPr>
            <a:cxnSpLocks/>
          </p:cNvCxnSpPr>
          <p:nvPr/>
        </p:nvCxnSpPr>
        <p:spPr>
          <a:xfrm flipH="1">
            <a:off x="3072692" y="2618464"/>
            <a:ext cx="1000990" cy="2379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9153EF82-1CDF-F071-4883-F3D97EE0C8CA}"/>
              </a:ext>
            </a:extLst>
          </p:cNvPr>
          <p:cNvCxnSpPr>
            <a:cxnSpLocks/>
          </p:cNvCxnSpPr>
          <p:nvPr/>
        </p:nvCxnSpPr>
        <p:spPr>
          <a:xfrm flipH="1">
            <a:off x="4016295" y="2756806"/>
            <a:ext cx="219138" cy="6880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>
            <a:extLst>
              <a:ext uri="{FF2B5EF4-FFF2-40B4-BE49-F238E27FC236}">
                <a16:creationId xmlns:a16="http://schemas.microsoft.com/office/drawing/2014/main" id="{A965A049-B4D9-B9B3-CB86-658F05371A02}"/>
              </a:ext>
            </a:extLst>
          </p:cNvPr>
          <p:cNvCxnSpPr>
            <a:cxnSpLocks/>
          </p:cNvCxnSpPr>
          <p:nvPr/>
        </p:nvCxnSpPr>
        <p:spPr>
          <a:xfrm flipH="1" flipV="1">
            <a:off x="4480066" y="2543845"/>
            <a:ext cx="1426093" cy="1492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48C7ADFA-FD44-967D-D3A9-63282751426D}"/>
              </a:ext>
            </a:extLst>
          </p:cNvPr>
          <p:cNvCxnSpPr>
            <a:cxnSpLocks/>
          </p:cNvCxnSpPr>
          <p:nvPr/>
        </p:nvCxnSpPr>
        <p:spPr>
          <a:xfrm flipV="1">
            <a:off x="6301897" y="4587349"/>
            <a:ext cx="86675" cy="7552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B5F5262F-23F1-0A93-C221-E1BCDF16533E}"/>
              </a:ext>
            </a:extLst>
          </p:cNvPr>
          <p:cNvCxnSpPr>
            <a:cxnSpLocks/>
          </p:cNvCxnSpPr>
          <p:nvPr/>
        </p:nvCxnSpPr>
        <p:spPr>
          <a:xfrm flipH="1" flipV="1">
            <a:off x="4706617" y="5342557"/>
            <a:ext cx="639414" cy="4590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520C4767-E245-E7D6-3080-37736E16E6E2}"/>
              </a:ext>
            </a:extLst>
          </p:cNvPr>
          <p:cNvCxnSpPr>
            <a:cxnSpLocks/>
          </p:cNvCxnSpPr>
          <p:nvPr/>
        </p:nvCxnSpPr>
        <p:spPr>
          <a:xfrm flipH="1">
            <a:off x="5558948" y="5552658"/>
            <a:ext cx="528561" cy="2671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接點 47">
            <a:extLst>
              <a:ext uri="{FF2B5EF4-FFF2-40B4-BE49-F238E27FC236}">
                <a16:creationId xmlns:a16="http://schemas.microsoft.com/office/drawing/2014/main" id="{48B73CEB-EFE7-733A-BD2C-07B43832A210}"/>
              </a:ext>
            </a:extLst>
          </p:cNvPr>
          <p:cNvCxnSpPr>
            <a:cxnSpLocks/>
            <a:stCxn id="13" idx="2"/>
          </p:cNvCxnSpPr>
          <p:nvPr/>
        </p:nvCxnSpPr>
        <p:spPr>
          <a:xfrm flipH="1" flipV="1">
            <a:off x="3631933" y="5204860"/>
            <a:ext cx="826636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文字方塊 52">
            <a:extLst>
              <a:ext uri="{FF2B5EF4-FFF2-40B4-BE49-F238E27FC236}">
                <a16:creationId xmlns:a16="http://schemas.microsoft.com/office/drawing/2014/main" id="{F9C31478-4603-52EB-46A0-72424776E759}"/>
              </a:ext>
            </a:extLst>
          </p:cNvPr>
          <p:cNvSpPr txBox="1"/>
          <p:nvPr/>
        </p:nvSpPr>
        <p:spPr>
          <a:xfrm>
            <a:off x="883424" y="5045007"/>
            <a:ext cx="16811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物以類聚的世界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字方塊 53">
                <a:extLst>
                  <a:ext uri="{FF2B5EF4-FFF2-40B4-BE49-F238E27FC236}">
                    <a16:creationId xmlns:a16="http://schemas.microsoft.com/office/drawing/2014/main" id="{2D0075D6-5D17-ADE7-60AF-07C1CA7EBB15}"/>
                  </a:ext>
                </a:extLst>
              </p:cNvPr>
              <p:cNvSpPr txBox="1"/>
              <p:nvPr/>
            </p:nvSpPr>
            <p:spPr>
              <a:xfrm>
                <a:off x="7363902" y="2601911"/>
                <a:ext cx="4073166" cy="9611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𝑐𝑜𝑛𝑛𝑒𝑐𝑡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4" name="文字方塊 53">
                <a:extLst>
                  <a:ext uri="{FF2B5EF4-FFF2-40B4-BE49-F238E27FC236}">
                    <a16:creationId xmlns:a16="http://schemas.microsoft.com/office/drawing/2014/main" id="{2D0075D6-5D17-ADE7-60AF-07C1CA7EBB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3902" y="2601911"/>
                <a:ext cx="4073166" cy="9611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字方塊 55">
                <a:extLst>
                  <a:ext uri="{FF2B5EF4-FFF2-40B4-BE49-F238E27FC236}">
                    <a16:creationId xmlns:a16="http://schemas.microsoft.com/office/drawing/2014/main" id="{1A161310-0D7E-4063-BD24-72128CCBED28}"/>
                  </a:ext>
                </a:extLst>
              </p:cNvPr>
              <p:cNvSpPr txBox="1"/>
              <p:nvPr/>
            </p:nvSpPr>
            <p:spPr>
              <a:xfrm>
                <a:off x="7363902" y="4626175"/>
                <a:ext cx="2303431" cy="5786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altLang="zh-TW" sz="28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6" name="文字方塊 55">
                <a:extLst>
                  <a:ext uri="{FF2B5EF4-FFF2-40B4-BE49-F238E27FC236}">
                    <a16:creationId xmlns:a16="http://schemas.microsoft.com/office/drawing/2014/main" id="{1A161310-0D7E-4063-BD24-72128CCBED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3902" y="4626175"/>
                <a:ext cx="2303431" cy="5786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文字方塊 56">
            <a:extLst>
              <a:ext uri="{FF2B5EF4-FFF2-40B4-BE49-F238E27FC236}">
                <a16:creationId xmlns:a16="http://schemas.microsoft.com/office/drawing/2014/main" id="{E96131BF-6B2C-9AF0-7C53-24EF16561F21}"/>
              </a:ext>
            </a:extLst>
          </p:cNvPr>
          <p:cNvSpPr txBox="1"/>
          <p:nvPr/>
        </p:nvSpPr>
        <p:spPr>
          <a:xfrm>
            <a:off x="961045" y="2870318"/>
            <a:ext cx="1291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相近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59" name="直線單箭頭接點 58">
            <a:extLst>
              <a:ext uri="{FF2B5EF4-FFF2-40B4-BE49-F238E27FC236}">
                <a16:creationId xmlns:a16="http://schemas.microsoft.com/office/drawing/2014/main" id="{BF92DB78-D07C-5D0E-BAAF-1F3F0F91FE9E}"/>
              </a:ext>
            </a:extLst>
          </p:cNvPr>
          <p:cNvCxnSpPr/>
          <p:nvPr/>
        </p:nvCxnSpPr>
        <p:spPr>
          <a:xfrm>
            <a:off x="2084063" y="3296329"/>
            <a:ext cx="319707" cy="265341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文字方塊 60">
                <a:extLst>
                  <a:ext uri="{FF2B5EF4-FFF2-40B4-BE49-F238E27FC236}">
                    <a16:creationId xmlns:a16="http://schemas.microsoft.com/office/drawing/2014/main" id="{D0551DBC-ACA2-E03A-6DC3-2BE4C04CEF8E}"/>
                  </a:ext>
                </a:extLst>
              </p:cNvPr>
              <p:cNvSpPr txBox="1"/>
              <p:nvPr/>
            </p:nvSpPr>
            <p:spPr>
              <a:xfrm>
                <a:off x="8145217" y="5342557"/>
                <a:ext cx="346942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80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zh-TW" altLang="en-US" sz="28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的 </a:t>
                </a:r>
                <a:r>
                  <a:rPr lang="en-US" altLang="zh-TW" sz="28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“</a:t>
                </a:r>
                <a:r>
                  <a:rPr lang="zh-TW" altLang="en-US" sz="28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距離</a:t>
                </a:r>
                <a:r>
                  <a:rPr lang="en-US" altLang="zh-TW" sz="28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”</a:t>
                </a:r>
                <a:endParaRPr lang="zh-TW" altLang="en-US" sz="28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61" name="文字方塊 60">
                <a:extLst>
                  <a:ext uri="{FF2B5EF4-FFF2-40B4-BE49-F238E27FC236}">
                    <a16:creationId xmlns:a16="http://schemas.microsoft.com/office/drawing/2014/main" id="{D0551DBC-ACA2-E03A-6DC3-2BE4C04CEF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5217" y="5342557"/>
                <a:ext cx="3469428" cy="523220"/>
              </a:xfrm>
              <a:prstGeom prst="rect">
                <a:avLst/>
              </a:prstGeom>
              <a:blipFill>
                <a:blip r:embed="rId6"/>
                <a:stretch>
                  <a:fillRect t="-10465" r="-14060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388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  <p:bldP spid="57" grpId="0"/>
      <p:bldP spid="61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67E76B6-B591-7BD6-CE55-D4161C477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Semi-supervised Learning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A261F038-ACD0-73F2-5687-9D9E30186E30}"/>
                  </a:ext>
                </a:extLst>
              </p:cNvPr>
              <p:cNvSpPr txBox="1"/>
              <p:nvPr/>
            </p:nvSpPr>
            <p:spPr>
              <a:xfrm>
                <a:off x="1559682" y="1652418"/>
                <a:ext cx="3436967" cy="10455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𝑇𝑟𝑎𝑖𝑛</m:t>
                          </m:r>
                        </m:sub>
                        <m:sup/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zh-TW" altLang="en-US" sz="2800" dirty="0"/>
                                <m:t> 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A261F038-ACD0-73F2-5687-9D9E30186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682" y="1652418"/>
                <a:ext cx="3436967" cy="10455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E4A6592D-F8B1-B4F3-10F6-177CDF242E47}"/>
                  </a:ext>
                </a:extLst>
              </p:cNvPr>
              <p:cNvSpPr txBox="1"/>
              <p:nvPr/>
            </p:nvSpPr>
            <p:spPr>
              <a:xfrm>
                <a:off x="5264727" y="1652418"/>
                <a:ext cx="3320845" cy="10460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TW" altLang="en-US" sz="2800" b="0" i="1" smtClean="0">
                          <a:latin typeface="Cambria Math" panose="02040503050406030204" pitchFamily="18" charset="0"/>
                        </a:rPr>
                        <m:t>𝜆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𝑈𝑛𝑙𝑎𝑏𝑒𝑙</m:t>
                          </m:r>
                        </m:sub>
                        <m:sup/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zh-TW" altLang="en-US" sz="2800" dirty="0"/>
                                <m:t> 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E4A6592D-F8B1-B4F3-10F6-177CDF242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727" y="1652418"/>
                <a:ext cx="3320845" cy="10460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1491CCF3-6954-6C5D-94BA-6C09A3CB12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921573"/>
              </p:ext>
            </p:extLst>
          </p:nvPr>
        </p:nvGraphicFramePr>
        <p:xfrm>
          <a:off x="671946" y="4752317"/>
          <a:ext cx="1111449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3992">
                  <a:extLst>
                    <a:ext uri="{9D8B030D-6E8A-4147-A177-3AD203B41FA5}">
                      <a16:colId xmlns:a16="http://schemas.microsoft.com/office/drawing/2014/main" val="63248266"/>
                    </a:ext>
                  </a:extLst>
                </a:gridCol>
                <a:gridCol w="3760249">
                  <a:extLst>
                    <a:ext uri="{9D8B030D-6E8A-4147-A177-3AD203B41FA5}">
                      <a16:colId xmlns:a16="http://schemas.microsoft.com/office/drawing/2014/main" val="3714513391"/>
                    </a:ext>
                  </a:extLst>
                </a:gridCol>
                <a:gridCol w="3760249">
                  <a:extLst>
                    <a:ext uri="{9D8B030D-6E8A-4147-A177-3AD203B41FA5}">
                      <a16:colId xmlns:a16="http://schemas.microsoft.com/office/drawing/2014/main" val="458890023"/>
                    </a:ext>
                  </a:extLst>
                </a:gridCol>
              </a:tblGrid>
              <a:tr h="46787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方法名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改了那一個步驟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帶來什麼好處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913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Semi-supervised (e.g., Entropy, Graph)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我要找甚麼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Better Generalization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Not for Optimization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90705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C2E9DC9D-B3FB-7571-D871-855ED500B756}"/>
                  </a:ext>
                </a:extLst>
              </p:cNvPr>
              <p:cNvSpPr txBox="1"/>
              <p:nvPr/>
            </p:nvSpPr>
            <p:spPr>
              <a:xfrm>
                <a:off x="1559682" y="2977981"/>
                <a:ext cx="3436967" cy="10455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𝑇𝑟𝑎𝑖𝑛</m:t>
                          </m:r>
                        </m:sub>
                        <m:sup/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zh-TW" altLang="en-US" sz="2800" dirty="0"/>
                                <m:t> 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C2E9DC9D-B3FB-7571-D871-855ED500B7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682" y="2977981"/>
                <a:ext cx="3436967" cy="10455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C7FDB1E8-09EF-EBAA-4D23-72CFDC0FCDFD}"/>
                  </a:ext>
                </a:extLst>
              </p:cNvPr>
              <p:cNvSpPr txBox="1"/>
              <p:nvPr/>
            </p:nvSpPr>
            <p:spPr>
              <a:xfrm>
                <a:off x="5195715" y="2977981"/>
                <a:ext cx="5628592" cy="10929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𝜆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𝑈𝑛𝑙𝑎𝑏𝑒𝑙</m:t>
                          </m:r>
                        </m:sub>
                        <m:sup/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′</m:t>
                          </m:r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en-US" altLang="zh-TW" sz="2800" b="0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C7FDB1E8-09EF-EBAA-4D23-72CFDC0FCD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5715" y="2977981"/>
                <a:ext cx="5628592" cy="10929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464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5DDDFE-6E1F-CF6A-9AE2-02A53DDEC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C7BCE0-FD20-19C0-13D6-F16688F28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Parameter Regularization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A365B5FF-7701-0E82-11BF-9A622BAEC38D}"/>
                  </a:ext>
                </a:extLst>
              </p:cNvPr>
              <p:cNvSpPr txBox="1"/>
              <p:nvPr/>
            </p:nvSpPr>
            <p:spPr>
              <a:xfrm>
                <a:off x="3026934" y="1954473"/>
                <a:ext cx="207576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800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800" b="1" i="1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A365B5FF-7701-0E82-11BF-9A622BAEC3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6934" y="1954473"/>
                <a:ext cx="2075760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7FC14E57-C58A-C475-562B-0DE14AADDEF5}"/>
                  </a:ext>
                </a:extLst>
              </p:cNvPr>
              <p:cNvSpPr txBox="1"/>
              <p:nvPr/>
            </p:nvSpPr>
            <p:spPr>
              <a:xfrm>
                <a:off x="5249350" y="1954473"/>
                <a:ext cx="128567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800" b="1" i="1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7FC14E57-C58A-C475-562B-0DE14AADDE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9350" y="1954473"/>
                <a:ext cx="1285673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C090364F-28CE-5D16-499A-B1CC3D15D369}"/>
              </a:ext>
            </a:extLst>
          </p:cNvPr>
          <p:cNvCxnSpPr>
            <a:cxnSpLocks/>
          </p:cNvCxnSpPr>
          <p:nvPr/>
        </p:nvCxnSpPr>
        <p:spPr>
          <a:xfrm flipH="1">
            <a:off x="4262344" y="2525485"/>
            <a:ext cx="333828" cy="5119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B0B0BD31-97E4-D1C0-D812-DAA75FF4D53E}"/>
              </a:ext>
            </a:extLst>
          </p:cNvPr>
          <p:cNvSpPr/>
          <p:nvPr/>
        </p:nvSpPr>
        <p:spPr>
          <a:xfrm>
            <a:off x="4262344" y="1884410"/>
            <a:ext cx="794657" cy="571012"/>
          </a:xfrm>
          <a:prstGeom prst="roundRect">
            <a:avLst/>
          </a:prstGeom>
          <a:noFill/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26AA7DD0-77CA-6D80-1A60-777727C6ED5C}"/>
              </a:ext>
            </a:extLst>
          </p:cNvPr>
          <p:cNvSpPr txBox="1"/>
          <p:nvPr/>
        </p:nvSpPr>
        <p:spPr>
          <a:xfrm>
            <a:off x="6204823" y="3084791"/>
            <a:ext cx="5148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對於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Parameter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的偏好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與資料無關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4B3173C5-117D-3618-F02A-23CC4B578296}"/>
              </a:ext>
            </a:extLst>
          </p:cNvPr>
          <p:cNvSpPr/>
          <p:nvPr/>
        </p:nvSpPr>
        <p:spPr>
          <a:xfrm>
            <a:off x="5740366" y="1875788"/>
            <a:ext cx="794657" cy="571012"/>
          </a:xfrm>
          <a:prstGeom prst="roundRect">
            <a:avLst/>
          </a:prstGeom>
          <a:noFill/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AABF687F-AB30-C9DC-931F-8121482B8706}"/>
              </a:ext>
            </a:extLst>
          </p:cNvPr>
          <p:cNvSpPr txBox="1"/>
          <p:nvPr/>
        </p:nvSpPr>
        <p:spPr>
          <a:xfrm>
            <a:off x="2346458" y="3067547"/>
            <a:ext cx="3831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跟資料有關</a:t>
            </a:r>
          </a:p>
        </p:txBody>
      </p: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45439015-3AF9-7FC0-6E13-B0743577C285}"/>
              </a:ext>
            </a:extLst>
          </p:cNvPr>
          <p:cNvCxnSpPr>
            <a:cxnSpLocks/>
          </p:cNvCxnSpPr>
          <p:nvPr/>
        </p:nvCxnSpPr>
        <p:spPr>
          <a:xfrm>
            <a:off x="6096000" y="2525484"/>
            <a:ext cx="439023" cy="4806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7D269701-B900-A8D3-202F-7548BFCED8F8}"/>
              </a:ext>
            </a:extLst>
          </p:cNvPr>
          <p:cNvCxnSpPr/>
          <p:nvPr/>
        </p:nvCxnSpPr>
        <p:spPr>
          <a:xfrm>
            <a:off x="1970279" y="6074722"/>
            <a:ext cx="327907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F7A4FDD1-C2A1-610B-1C7F-84382B104DEB}"/>
              </a:ext>
            </a:extLst>
          </p:cNvPr>
          <p:cNvCxnSpPr>
            <a:cxnSpLocks/>
          </p:cNvCxnSpPr>
          <p:nvPr/>
        </p:nvCxnSpPr>
        <p:spPr>
          <a:xfrm flipV="1">
            <a:off x="2209187" y="3955639"/>
            <a:ext cx="0" cy="239872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DD3EB447-2C1F-B3E0-A97C-47821F3BB701}"/>
              </a:ext>
            </a:extLst>
          </p:cNvPr>
          <p:cNvCxnSpPr/>
          <p:nvPr/>
        </p:nvCxnSpPr>
        <p:spPr>
          <a:xfrm>
            <a:off x="6582876" y="6113432"/>
            <a:ext cx="327907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A14E89F7-A209-3727-6D51-5A80C8565AFA}"/>
              </a:ext>
            </a:extLst>
          </p:cNvPr>
          <p:cNvCxnSpPr>
            <a:cxnSpLocks/>
          </p:cNvCxnSpPr>
          <p:nvPr/>
        </p:nvCxnSpPr>
        <p:spPr>
          <a:xfrm flipV="1">
            <a:off x="6821784" y="3994349"/>
            <a:ext cx="0" cy="239872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E84B46D6-E5E1-F500-A58E-691EB5C31965}"/>
                  </a:ext>
                </a:extLst>
              </p:cNvPr>
              <p:cNvSpPr txBox="1"/>
              <p:nvPr/>
            </p:nvSpPr>
            <p:spPr>
              <a:xfrm>
                <a:off x="5298991" y="5890056"/>
                <a:ext cx="2417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E84B46D6-E5E1-F500-A58E-691EB5C319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8991" y="5890056"/>
                <a:ext cx="241733" cy="369332"/>
              </a:xfrm>
              <a:prstGeom prst="rect">
                <a:avLst/>
              </a:prstGeom>
              <a:blipFill>
                <a:blip r:embed="rId5"/>
                <a:stretch>
                  <a:fillRect l="-15000" r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37C7A69A-824B-FE73-AE97-6657578DA352}"/>
                  </a:ext>
                </a:extLst>
              </p:cNvPr>
              <p:cNvSpPr txBox="1"/>
              <p:nvPr/>
            </p:nvSpPr>
            <p:spPr>
              <a:xfrm>
                <a:off x="9979988" y="5889098"/>
                <a:ext cx="2417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37C7A69A-824B-FE73-AE97-6657578DA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9988" y="5889098"/>
                <a:ext cx="241733" cy="369332"/>
              </a:xfrm>
              <a:prstGeom prst="rect">
                <a:avLst/>
              </a:prstGeom>
              <a:blipFill>
                <a:blip r:embed="rId6"/>
                <a:stretch>
                  <a:fillRect l="-15000" r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手繪多邊形: 圖案 23">
            <a:extLst>
              <a:ext uri="{FF2B5EF4-FFF2-40B4-BE49-F238E27FC236}">
                <a16:creationId xmlns:a16="http://schemas.microsoft.com/office/drawing/2014/main" id="{AFFF437B-3704-A354-8F3E-779D6C5BA799}"/>
              </a:ext>
            </a:extLst>
          </p:cNvPr>
          <p:cNvSpPr/>
          <p:nvPr/>
        </p:nvSpPr>
        <p:spPr>
          <a:xfrm>
            <a:off x="2432908" y="4906071"/>
            <a:ext cx="2624089" cy="693493"/>
          </a:xfrm>
          <a:custGeom>
            <a:avLst/>
            <a:gdLst>
              <a:gd name="connsiteX0" fmla="*/ 0 w 2540000"/>
              <a:gd name="connsiteY0" fmla="*/ 1538514 h 1538514"/>
              <a:gd name="connsiteX1" fmla="*/ 2540000 w 2540000"/>
              <a:gd name="connsiteY1" fmla="*/ 0 h 153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40000" h="1538514">
                <a:moveTo>
                  <a:pt x="0" y="1538514"/>
                </a:moveTo>
                <a:lnTo>
                  <a:pt x="2540000" y="0"/>
                </a:ln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手繪多邊形: 圖案 25">
            <a:extLst>
              <a:ext uri="{FF2B5EF4-FFF2-40B4-BE49-F238E27FC236}">
                <a16:creationId xmlns:a16="http://schemas.microsoft.com/office/drawing/2014/main" id="{DF3695EA-5EAD-90BC-88B1-588AFC037697}"/>
              </a:ext>
            </a:extLst>
          </p:cNvPr>
          <p:cNvSpPr/>
          <p:nvPr/>
        </p:nvSpPr>
        <p:spPr>
          <a:xfrm>
            <a:off x="6939826" y="4036302"/>
            <a:ext cx="2772228" cy="1892464"/>
          </a:xfrm>
          <a:custGeom>
            <a:avLst/>
            <a:gdLst>
              <a:gd name="connsiteX0" fmla="*/ 0 w 2772228"/>
              <a:gd name="connsiteY0" fmla="*/ 1857995 h 1892464"/>
              <a:gd name="connsiteX1" fmla="*/ 130628 w 2772228"/>
              <a:gd name="connsiteY1" fmla="*/ 1466110 h 1892464"/>
              <a:gd name="connsiteX2" fmla="*/ 319314 w 2772228"/>
              <a:gd name="connsiteY2" fmla="*/ 1799938 h 1892464"/>
              <a:gd name="connsiteX3" fmla="*/ 551543 w 2772228"/>
              <a:gd name="connsiteY3" fmla="*/ 1175824 h 1892464"/>
              <a:gd name="connsiteX4" fmla="*/ 740228 w 2772228"/>
              <a:gd name="connsiteY4" fmla="*/ 1712853 h 1892464"/>
              <a:gd name="connsiteX5" fmla="*/ 914400 w 2772228"/>
              <a:gd name="connsiteY5" fmla="*/ 711367 h 1892464"/>
              <a:gd name="connsiteX6" fmla="*/ 1204685 w 2772228"/>
              <a:gd name="connsiteY6" fmla="*/ 1887024 h 1892464"/>
              <a:gd name="connsiteX7" fmla="*/ 1465943 w 2772228"/>
              <a:gd name="connsiteY7" fmla="*/ 769424 h 1892464"/>
              <a:gd name="connsiteX8" fmla="*/ 1698171 w 2772228"/>
              <a:gd name="connsiteY8" fmla="*/ 1770910 h 1892464"/>
              <a:gd name="connsiteX9" fmla="*/ 1828800 w 2772228"/>
              <a:gd name="connsiteY9" fmla="*/ 167 h 1892464"/>
              <a:gd name="connsiteX10" fmla="*/ 2061028 w 2772228"/>
              <a:gd name="connsiteY10" fmla="*/ 1887024 h 1892464"/>
              <a:gd name="connsiteX11" fmla="*/ 2293257 w 2772228"/>
              <a:gd name="connsiteY11" fmla="*/ 609767 h 1892464"/>
              <a:gd name="connsiteX12" fmla="*/ 2772228 w 2772228"/>
              <a:gd name="connsiteY12" fmla="*/ 1741881 h 1892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72228" h="1892464">
                <a:moveTo>
                  <a:pt x="0" y="1857995"/>
                </a:moveTo>
                <a:cubicBezTo>
                  <a:pt x="38704" y="1666890"/>
                  <a:pt x="77409" y="1475786"/>
                  <a:pt x="130628" y="1466110"/>
                </a:cubicBezTo>
                <a:cubicBezTo>
                  <a:pt x="183847" y="1456434"/>
                  <a:pt x="249162" y="1848319"/>
                  <a:pt x="319314" y="1799938"/>
                </a:cubicBezTo>
                <a:cubicBezTo>
                  <a:pt x="389467" y="1751557"/>
                  <a:pt x="481391" y="1190338"/>
                  <a:pt x="551543" y="1175824"/>
                </a:cubicBezTo>
                <a:cubicBezTo>
                  <a:pt x="621695" y="1161310"/>
                  <a:pt x="679752" y="1790262"/>
                  <a:pt x="740228" y="1712853"/>
                </a:cubicBezTo>
                <a:cubicBezTo>
                  <a:pt x="800704" y="1635444"/>
                  <a:pt x="836991" y="682339"/>
                  <a:pt x="914400" y="711367"/>
                </a:cubicBezTo>
                <a:cubicBezTo>
                  <a:pt x="991809" y="740395"/>
                  <a:pt x="1112761" y="1877348"/>
                  <a:pt x="1204685" y="1887024"/>
                </a:cubicBezTo>
                <a:cubicBezTo>
                  <a:pt x="1296609" y="1896700"/>
                  <a:pt x="1383695" y="788776"/>
                  <a:pt x="1465943" y="769424"/>
                </a:cubicBezTo>
                <a:cubicBezTo>
                  <a:pt x="1548191" y="750072"/>
                  <a:pt x="1637695" y="1899119"/>
                  <a:pt x="1698171" y="1770910"/>
                </a:cubicBezTo>
                <a:cubicBezTo>
                  <a:pt x="1758647" y="1642701"/>
                  <a:pt x="1768324" y="-19185"/>
                  <a:pt x="1828800" y="167"/>
                </a:cubicBezTo>
                <a:cubicBezTo>
                  <a:pt x="1889276" y="19519"/>
                  <a:pt x="1983619" y="1785424"/>
                  <a:pt x="2061028" y="1887024"/>
                </a:cubicBezTo>
                <a:cubicBezTo>
                  <a:pt x="2138437" y="1988624"/>
                  <a:pt x="2174724" y="633957"/>
                  <a:pt x="2293257" y="609767"/>
                </a:cubicBezTo>
                <a:cubicBezTo>
                  <a:pt x="2411790" y="585576"/>
                  <a:pt x="2592009" y="1163728"/>
                  <a:pt x="2772228" y="1741881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2299C179-F360-6BED-3CFF-F47A045051C1}"/>
              </a:ext>
            </a:extLst>
          </p:cNvPr>
          <p:cNvSpPr txBox="1"/>
          <p:nvPr/>
        </p:nvSpPr>
        <p:spPr>
          <a:xfrm>
            <a:off x="3510569" y="4064109"/>
            <a:ext cx="1478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Preferred </a:t>
            </a:r>
            <a:endParaRPr lang="zh-TW" altLang="en-US" sz="2400" dirty="0"/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D3C7F92E-793E-3C89-99EB-4F0DE6B2CC98}"/>
              </a:ext>
            </a:extLst>
          </p:cNvPr>
          <p:cNvSpPr txBox="1"/>
          <p:nvPr/>
        </p:nvSpPr>
        <p:spPr>
          <a:xfrm>
            <a:off x="9482469" y="3851635"/>
            <a:ext cx="1478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Not Preferred 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79FB23F3-82CA-12D9-EA43-E4BF116EFC24}"/>
                  </a:ext>
                </a:extLst>
              </p:cNvPr>
              <p:cNvSpPr txBox="1"/>
              <p:nvPr/>
            </p:nvSpPr>
            <p:spPr>
              <a:xfrm>
                <a:off x="8076252" y="1710807"/>
                <a:ext cx="2556918" cy="10455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800" b="1" i="1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8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79FB23F3-82CA-12D9-EA43-E4BF116EFC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6252" y="1710807"/>
                <a:ext cx="2556918" cy="10455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>
            <a:extLst>
              <a:ext uri="{FF2B5EF4-FFF2-40B4-BE49-F238E27FC236}">
                <a16:creationId xmlns:a16="http://schemas.microsoft.com/office/drawing/2014/main" id="{F8741CAF-EAC9-4FF8-D8E3-0436A85375CE}"/>
              </a:ext>
            </a:extLst>
          </p:cNvPr>
          <p:cNvSpPr txBox="1"/>
          <p:nvPr/>
        </p:nvSpPr>
        <p:spPr>
          <a:xfrm>
            <a:off x="7287458" y="1138013"/>
            <a:ext cx="5148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希望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Parameter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越接近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越好</a:t>
            </a:r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FF4213C6-6ADC-51F6-AFE6-818AA076507D}"/>
              </a:ext>
            </a:extLst>
          </p:cNvPr>
          <p:cNvSpPr/>
          <p:nvPr/>
        </p:nvSpPr>
        <p:spPr>
          <a:xfrm>
            <a:off x="2823547" y="5358077"/>
            <a:ext cx="203387" cy="20338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BC83A65B-3FD1-EA03-26B2-AFA8AE2EF104}"/>
              </a:ext>
            </a:extLst>
          </p:cNvPr>
          <p:cNvSpPr/>
          <p:nvPr/>
        </p:nvSpPr>
        <p:spPr>
          <a:xfrm>
            <a:off x="3744952" y="5115454"/>
            <a:ext cx="203387" cy="20338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>
            <a:extLst>
              <a:ext uri="{FF2B5EF4-FFF2-40B4-BE49-F238E27FC236}">
                <a16:creationId xmlns:a16="http://schemas.microsoft.com/office/drawing/2014/main" id="{B8C30856-3C7D-1B5C-4453-5FA1963CBFEE}"/>
              </a:ext>
            </a:extLst>
          </p:cNvPr>
          <p:cNvSpPr/>
          <p:nvPr/>
        </p:nvSpPr>
        <p:spPr>
          <a:xfrm>
            <a:off x="4762100" y="4857284"/>
            <a:ext cx="203387" cy="20338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>
            <a:extLst>
              <a:ext uri="{FF2B5EF4-FFF2-40B4-BE49-F238E27FC236}">
                <a16:creationId xmlns:a16="http://schemas.microsoft.com/office/drawing/2014/main" id="{D5F765F3-F23A-8325-05DA-B64405975C31}"/>
              </a:ext>
            </a:extLst>
          </p:cNvPr>
          <p:cNvSpPr/>
          <p:nvPr/>
        </p:nvSpPr>
        <p:spPr>
          <a:xfrm>
            <a:off x="7275906" y="5389548"/>
            <a:ext cx="203387" cy="20338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橢圓 24">
            <a:extLst>
              <a:ext uri="{FF2B5EF4-FFF2-40B4-BE49-F238E27FC236}">
                <a16:creationId xmlns:a16="http://schemas.microsoft.com/office/drawing/2014/main" id="{4397A7A9-B1ED-559E-B8C0-4F1A87CFD328}"/>
              </a:ext>
            </a:extLst>
          </p:cNvPr>
          <p:cNvSpPr/>
          <p:nvPr/>
        </p:nvSpPr>
        <p:spPr>
          <a:xfrm>
            <a:off x="8197499" y="5072766"/>
            <a:ext cx="203387" cy="20338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79C22B05-7083-3824-0A10-A960E7895438}"/>
              </a:ext>
            </a:extLst>
          </p:cNvPr>
          <p:cNvSpPr/>
          <p:nvPr/>
        </p:nvSpPr>
        <p:spPr>
          <a:xfrm>
            <a:off x="9157736" y="4580938"/>
            <a:ext cx="203387" cy="20338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859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22" grpId="0"/>
      <p:bldP spid="23" grpId="0"/>
      <p:bldP spid="24" grpId="0" animBg="1"/>
      <p:bldP spid="26" grpId="0" animBg="1"/>
      <p:bldP spid="27" grpId="0"/>
      <p:bldP spid="28" grpId="0"/>
      <p:bldP spid="3" grpId="0"/>
      <p:bldP spid="7" grpId="0"/>
      <p:bldP spid="14" grpId="0" animBg="1"/>
      <p:bldP spid="15" grpId="0" animBg="1"/>
      <p:bldP spid="16" grpId="0" animBg="1"/>
      <p:bldP spid="19" grpId="0" animBg="1"/>
      <p:bldP spid="25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864A797-59F9-91EE-2AB6-2442EDB01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Optimizer </a:t>
            </a:r>
            <a:endParaRPr lang="zh-TW" altLang="en-US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1FB4CF06-F440-6BB3-606D-071D921E1677}"/>
              </a:ext>
            </a:extLst>
          </p:cNvPr>
          <p:cNvSpPr txBox="1"/>
          <p:nvPr/>
        </p:nvSpPr>
        <p:spPr>
          <a:xfrm>
            <a:off x="942791" y="1651768"/>
            <a:ext cx="33513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b="1" u="sng" dirty="0"/>
              <a:t>V</a:t>
            </a:r>
            <a:r>
              <a:rPr lang="zh-TW" altLang="en-US" sz="2400" b="1" u="sng" dirty="0"/>
              <a:t>anilla </a:t>
            </a:r>
            <a:r>
              <a:rPr lang="en-US" altLang="zh-TW" sz="2400" b="1" u="sng" dirty="0"/>
              <a:t>Gradient Descent </a:t>
            </a:r>
            <a:endParaRPr lang="zh-TW" altLang="en-US" sz="2400" b="1" u="sng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3213B8F7-DC70-74D9-2C92-F3EC13E8F49A}"/>
              </a:ext>
            </a:extLst>
          </p:cNvPr>
          <p:cNvSpPr txBox="1"/>
          <p:nvPr/>
        </p:nvSpPr>
        <p:spPr>
          <a:xfrm>
            <a:off x="951487" y="4034916"/>
            <a:ext cx="43947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b="1" u="sng" dirty="0"/>
              <a:t>Gradient Descent + Optimizer  </a:t>
            </a:r>
            <a:endParaRPr lang="zh-TW" altLang="en-US" sz="2400" b="1" u="sng" dirty="0"/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24149EA8-9F5C-7DEF-788B-C6FDA08C35E1}"/>
              </a:ext>
            </a:extLst>
          </p:cNvPr>
          <p:cNvGrpSpPr/>
          <p:nvPr/>
        </p:nvGrpSpPr>
        <p:grpSpPr>
          <a:xfrm>
            <a:off x="5481853" y="592866"/>
            <a:ext cx="11422998" cy="2659152"/>
            <a:chOff x="1798500" y="2197885"/>
            <a:chExt cx="15097117" cy="4211948"/>
          </a:xfrm>
        </p:grpSpPr>
        <p:sp>
          <p:nvSpPr>
            <p:cNvPr id="15" name="手繪多邊形 54">
              <a:extLst>
                <a:ext uri="{FF2B5EF4-FFF2-40B4-BE49-F238E27FC236}">
                  <a16:creationId xmlns:a16="http://schemas.microsoft.com/office/drawing/2014/main" id="{C5087B04-F9E0-05E4-6359-A3EA8B6571E2}"/>
                </a:ext>
              </a:extLst>
            </p:cNvPr>
            <p:cNvSpPr/>
            <p:nvPr/>
          </p:nvSpPr>
          <p:spPr>
            <a:xfrm>
              <a:off x="1798500" y="2197885"/>
              <a:ext cx="6681626" cy="4208267"/>
            </a:xfrm>
            <a:custGeom>
              <a:avLst/>
              <a:gdLst>
                <a:gd name="connsiteX0" fmla="*/ 0 w 7754816"/>
                <a:gd name="connsiteY0" fmla="*/ 0 h 4208267"/>
                <a:gd name="connsiteX1" fmla="*/ 1019908 w 7754816"/>
                <a:gd name="connsiteY1" fmla="*/ 2356339 h 4208267"/>
                <a:gd name="connsiteX2" fmla="*/ 3499339 w 7754816"/>
                <a:gd name="connsiteY2" fmla="*/ 2760785 h 4208267"/>
                <a:gd name="connsiteX3" fmla="*/ 4783016 w 7754816"/>
                <a:gd name="connsiteY3" fmla="*/ 3130062 h 4208267"/>
                <a:gd name="connsiteX4" fmla="*/ 5820508 w 7754816"/>
                <a:gd name="connsiteY4" fmla="*/ 26025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019908 w 7754816"/>
                <a:gd name="connsiteY1" fmla="*/ 2356339 h 4208267"/>
                <a:gd name="connsiteX2" fmla="*/ 3499339 w 7754816"/>
                <a:gd name="connsiteY2" fmla="*/ 2760785 h 4208267"/>
                <a:gd name="connsiteX3" fmla="*/ 5732254 w 7754816"/>
                <a:gd name="connsiteY3" fmla="*/ 3511062 h 4208267"/>
                <a:gd name="connsiteX4" fmla="*/ 5820508 w 7754816"/>
                <a:gd name="connsiteY4" fmla="*/ 26025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019908 w 7754816"/>
                <a:gd name="connsiteY1" fmla="*/ 2356339 h 4208267"/>
                <a:gd name="connsiteX2" fmla="*/ 3499339 w 7754816"/>
                <a:gd name="connsiteY2" fmla="*/ 2760785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019908 w 7754816"/>
                <a:gd name="connsiteY1" fmla="*/ 2356339 h 4208267"/>
                <a:gd name="connsiteX2" fmla="*/ 3941312 w 7754816"/>
                <a:gd name="connsiteY2" fmla="*/ 2760785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019908 w 7754816"/>
                <a:gd name="connsiteY1" fmla="*/ 2356339 h 4208267"/>
                <a:gd name="connsiteX2" fmla="*/ 3941312 w 7754816"/>
                <a:gd name="connsiteY2" fmla="*/ 2760785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14558 w 7754816"/>
                <a:gd name="connsiteY1" fmla="*/ 2225710 h 4208267"/>
                <a:gd name="connsiteX2" fmla="*/ 3941312 w 7754816"/>
                <a:gd name="connsiteY2" fmla="*/ 2760785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14558 w 7754816"/>
                <a:gd name="connsiteY1" fmla="*/ 2225710 h 4208267"/>
                <a:gd name="connsiteX2" fmla="*/ 3767202 w 7754816"/>
                <a:gd name="connsiteY2" fmla="*/ 2717243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14558 w 7754816"/>
                <a:gd name="connsiteY1" fmla="*/ 2225710 h 4208267"/>
                <a:gd name="connsiteX2" fmla="*/ 3767202 w 7754816"/>
                <a:gd name="connsiteY2" fmla="*/ 2717243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14558 w 7754816"/>
                <a:gd name="connsiteY1" fmla="*/ 2225710 h 4208267"/>
                <a:gd name="connsiteX2" fmla="*/ 3823199 w 7754816"/>
                <a:gd name="connsiteY2" fmla="*/ 2698193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72617 w 7754816"/>
                <a:gd name="connsiteY1" fmla="*/ 2037024 h 4208267"/>
                <a:gd name="connsiteX2" fmla="*/ 3823199 w 7754816"/>
                <a:gd name="connsiteY2" fmla="*/ 2698193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72617 w 7754816"/>
                <a:gd name="connsiteY1" fmla="*/ 2037024 h 4208267"/>
                <a:gd name="connsiteX2" fmla="*/ 3721598 w 7754816"/>
                <a:gd name="connsiteY2" fmla="*/ 2828822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72617 w 7754816"/>
                <a:gd name="connsiteY1" fmla="*/ 2037024 h 4208267"/>
                <a:gd name="connsiteX2" fmla="*/ 3721598 w 7754816"/>
                <a:gd name="connsiteY2" fmla="*/ 2828822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849054 w 7754816"/>
                <a:gd name="connsiteY5" fmla="*/ 3153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72617 w 7754816"/>
                <a:gd name="connsiteY1" fmla="*/ 2037024 h 4208267"/>
                <a:gd name="connsiteX2" fmla="*/ 3721598 w 7754816"/>
                <a:gd name="connsiteY2" fmla="*/ 2828822 h 4208267"/>
                <a:gd name="connsiteX3" fmla="*/ 5732254 w 7754816"/>
                <a:gd name="connsiteY3" fmla="*/ 3511062 h 4208267"/>
                <a:gd name="connsiteX4" fmla="*/ 6363062 w 7754816"/>
                <a:gd name="connsiteY4" fmla="*/ 3059723 h 4208267"/>
                <a:gd name="connsiteX5" fmla="*/ 6849054 w 7754816"/>
                <a:gd name="connsiteY5" fmla="*/ 3153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72617 w 7754816"/>
                <a:gd name="connsiteY1" fmla="*/ 2037024 h 4208267"/>
                <a:gd name="connsiteX2" fmla="*/ 3721598 w 7754816"/>
                <a:gd name="connsiteY2" fmla="*/ 2828822 h 4208267"/>
                <a:gd name="connsiteX3" fmla="*/ 5510873 w 7754816"/>
                <a:gd name="connsiteY3" fmla="*/ 3549162 h 4208267"/>
                <a:gd name="connsiteX4" fmla="*/ 6363062 w 7754816"/>
                <a:gd name="connsiteY4" fmla="*/ 3059723 h 4208267"/>
                <a:gd name="connsiteX5" fmla="*/ 6849054 w 7754816"/>
                <a:gd name="connsiteY5" fmla="*/ 3153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54816" h="4208267">
                  <a:moveTo>
                    <a:pt x="0" y="0"/>
                  </a:moveTo>
                  <a:cubicBezTo>
                    <a:pt x="218342" y="948104"/>
                    <a:pt x="752351" y="1565554"/>
                    <a:pt x="1372617" y="2037024"/>
                  </a:cubicBezTo>
                  <a:cubicBezTo>
                    <a:pt x="1992883" y="2508494"/>
                    <a:pt x="3031889" y="2576799"/>
                    <a:pt x="3721598" y="2828822"/>
                  </a:cubicBezTo>
                  <a:cubicBezTo>
                    <a:pt x="4411307" y="3080845"/>
                    <a:pt x="5070629" y="3510679"/>
                    <a:pt x="5510873" y="3549162"/>
                  </a:cubicBezTo>
                  <a:cubicBezTo>
                    <a:pt x="5951117" y="3587645"/>
                    <a:pt x="6140032" y="3125665"/>
                    <a:pt x="6363062" y="3059723"/>
                  </a:cubicBezTo>
                  <a:cubicBezTo>
                    <a:pt x="6586092" y="2993781"/>
                    <a:pt x="6649334" y="2998177"/>
                    <a:pt x="6849054" y="3153508"/>
                  </a:cubicBezTo>
                  <a:cubicBezTo>
                    <a:pt x="7048774" y="3308839"/>
                    <a:pt x="7379677" y="3698631"/>
                    <a:pt x="7561385" y="3991708"/>
                  </a:cubicBezTo>
                  <a:cubicBezTo>
                    <a:pt x="7743093" y="4284785"/>
                    <a:pt x="7748954" y="4217377"/>
                    <a:pt x="7754816" y="4149970"/>
                  </a:cubicBezTo>
                </a:path>
              </a:pathLst>
            </a:custGeom>
            <a:noFill/>
            <a:ln w="635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TW" altLang="en-US" dirty="0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  <p:sp>
          <p:nvSpPr>
            <p:cNvPr id="16" name="手繪多邊形 59">
              <a:extLst>
                <a:ext uri="{FF2B5EF4-FFF2-40B4-BE49-F238E27FC236}">
                  <a16:creationId xmlns:a16="http://schemas.microsoft.com/office/drawing/2014/main" id="{D589C6A7-63D6-A2DF-BA08-9F703E41C935}"/>
                </a:ext>
              </a:extLst>
            </p:cNvPr>
            <p:cNvSpPr/>
            <p:nvPr/>
          </p:nvSpPr>
          <p:spPr>
            <a:xfrm flipH="1">
              <a:off x="8465458" y="2201566"/>
              <a:ext cx="8430159" cy="4208267"/>
            </a:xfrm>
            <a:custGeom>
              <a:avLst/>
              <a:gdLst>
                <a:gd name="connsiteX0" fmla="*/ 0 w 7754816"/>
                <a:gd name="connsiteY0" fmla="*/ 0 h 4208267"/>
                <a:gd name="connsiteX1" fmla="*/ 1019908 w 7754816"/>
                <a:gd name="connsiteY1" fmla="*/ 2356339 h 4208267"/>
                <a:gd name="connsiteX2" fmla="*/ 3499339 w 7754816"/>
                <a:gd name="connsiteY2" fmla="*/ 2760785 h 4208267"/>
                <a:gd name="connsiteX3" fmla="*/ 4783016 w 7754816"/>
                <a:gd name="connsiteY3" fmla="*/ 3130062 h 4208267"/>
                <a:gd name="connsiteX4" fmla="*/ 5820508 w 7754816"/>
                <a:gd name="connsiteY4" fmla="*/ 26025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019908 w 7754816"/>
                <a:gd name="connsiteY1" fmla="*/ 2356339 h 4208267"/>
                <a:gd name="connsiteX2" fmla="*/ 3499339 w 7754816"/>
                <a:gd name="connsiteY2" fmla="*/ 2760785 h 4208267"/>
                <a:gd name="connsiteX3" fmla="*/ 5732254 w 7754816"/>
                <a:gd name="connsiteY3" fmla="*/ 3511062 h 4208267"/>
                <a:gd name="connsiteX4" fmla="*/ 5820508 w 7754816"/>
                <a:gd name="connsiteY4" fmla="*/ 26025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019908 w 7754816"/>
                <a:gd name="connsiteY1" fmla="*/ 2356339 h 4208267"/>
                <a:gd name="connsiteX2" fmla="*/ 3499339 w 7754816"/>
                <a:gd name="connsiteY2" fmla="*/ 2760785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019908 w 7754816"/>
                <a:gd name="connsiteY1" fmla="*/ 2356339 h 4208267"/>
                <a:gd name="connsiteX2" fmla="*/ 3941312 w 7754816"/>
                <a:gd name="connsiteY2" fmla="*/ 2760785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019908 w 7754816"/>
                <a:gd name="connsiteY1" fmla="*/ 2356339 h 4208267"/>
                <a:gd name="connsiteX2" fmla="*/ 3941312 w 7754816"/>
                <a:gd name="connsiteY2" fmla="*/ 2760785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14558 w 7754816"/>
                <a:gd name="connsiteY1" fmla="*/ 2225710 h 4208267"/>
                <a:gd name="connsiteX2" fmla="*/ 3941312 w 7754816"/>
                <a:gd name="connsiteY2" fmla="*/ 2760785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14558 w 7754816"/>
                <a:gd name="connsiteY1" fmla="*/ 2225710 h 4208267"/>
                <a:gd name="connsiteX2" fmla="*/ 3767202 w 7754816"/>
                <a:gd name="connsiteY2" fmla="*/ 2717243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14558 w 7754816"/>
                <a:gd name="connsiteY1" fmla="*/ 2225710 h 4208267"/>
                <a:gd name="connsiteX2" fmla="*/ 3767202 w 7754816"/>
                <a:gd name="connsiteY2" fmla="*/ 2717243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14558 w 7754816"/>
                <a:gd name="connsiteY1" fmla="*/ 2225710 h 4208267"/>
                <a:gd name="connsiteX2" fmla="*/ 3823199 w 7754816"/>
                <a:gd name="connsiteY2" fmla="*/ 2698193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54816" h="4208267">
                  <a:moveTo>
                    <a:pt x="0" y="0"/>
                  </a:moveTo>
                  <a:cubicBezTo>
                    <a:pt x="218342" y="948104"/>
                    <a:pt x="677358" y="1776011"/>
                    <a:pt x="1314558" y="2225710"/>
                  </a:cubicBezTo>
                  <a:cubicBezTo>
                    <a:pt x="1951758" y="2675409"/>
                    <a:pt x="3073523" y="2701682"/>
                    <a:pt x="3823199" y="2698193"/>
                  </a:cubicBezTo>
                  <a:cubicBezTo>
                    <a:pt x="4572875" y="2694704"/>
                    <a:pt x="5321243" y="3501607"/>
                    <a:pt x="5732254" y="3511062"/>
                  </a:cubicBezTo>
                  <a:cubicBezTo>
                    <a:pt x="6143265" y="3520517"/>
                    <a:pt x="6133882" y="2941515"/>
                    <a:pt x="6289268" y="2754923"/>
                  </a:cubicBezTo>
                  <a:cubicBezTo>
                    <a:pt x="6444654" y="2568331"/>
                    <a:pt x="6452551" y="2185377"/>
                    <a:pt x="6664570" y="2391508"/>
                  </a:cubicBezTo>
                  <a:cubicBezTo>
                    <a:pt x="6876589" y="2597639"/>
                    <a:pt x="7379677" y="3698631"/>
                    <a:pt x="7561385" y="3991708"/>
                  </a:cubicBezTo>
                  <a:cubicBezTo>
                    <a:pt x="7743093" y="4284785"/>
                    <a:pt x="7748954" y="4217377"/>
                    <a:pt x="7754816" y="4149970"/>
                  </a:cubicBezTo>
                </a:path>
              </a:pathLst>
            </a:custGeom>
            <a:noFill/>
            <a:ln w="635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TW" altLang="en-US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</p:grp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C670F9C9-03D4-A558-9553-EC5B3117AD9D}"/>
              </a:ext>
            </a:extLst>
          </p:cNvPr>
          <p:cNvGrpSpPr/>
          <p:nvPr/>
        </p:nvGrpSpPr>
        <p:grpSpPr>
          <a:xfrm>
            <a:off x="5481853" y="3707346"/>
            <a:ext cx="11422998" cy="2659152"/>
            <a:chOff x="1798500" y="2197885"/>
            <a:chExt cx="15097117" cy="4211948"/>
          </a:xfrm>
        </p:grpSpPr>
        <p:sp>
          <p:nvSpPr>
            <p:cNvPr id="18" name="手繪多邊形 54">
              <a:extLst>
                <a:ext uri="{FF2B5EF4-FFF2-40B4-BE49-F238E27FC236}">
                  <a16:creationId xmlns:a16="http://schemas.microsoft.com/office/drawing/2014/main" id="{EBD63006-47FD-48BA-6B98-2C22027D4E61}"/>
                </a:ext>
              </a:extLst>
            </p:cNvPr>
            <p:cNvSpPr/>
            <p:nvPr/>
          </p:nvSpPr>
          <p:spPr>
            <a:xfrm>
              <a:off x="1798500" y="2197885"/>
              <a:ext cx="6681626" cy="4208267"/>
            </a:xfrm>
            <a:custGeom>
              <a:avLst/>
              <a:gdLst>
                <a:gd name="connsiteX0" fmla="*/ 0 w 7754816"/>
                <a:gd name="connsiteY0" fmla="*/ 0 h 4208267"/>
                <a:gd name="connsiteX1" fmla="*/ 1019908 w 7754816"/>
                <a:gd name="connsiteY1" fmla="*/ 2356339 h 4208267"/>
                <a:gd name="connsiteX2" fmla="*/ 3499339 w 7754816"/>
                <a:gd name="connsiteY2" fmla="*/ 2760785 h 4208267"/>
                <a:gd name="connsiteX3" fmla="*/ 4783016 w 7754816"/>
                <a:gd name="connsiteY3" fmla="*/ 3130062 h 4208267"/>
                <a:gd name="connsiteX4" fmla="*/ 5820508 w 7754816"/>
                <a:gd name="connsiteY4" fmla="*/ 26025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019908 w 7754816"/>
                <a:gd name="connsiteY1" fmla="*/ 2356339 h 4208267"/>
                <a:gd name="connsiteX2" fmla="*/ 3499339 w 7754816"/>
                <a:gd name="connsiteY2" fmla="*/ 2760785 h 4208267"/>
                <a:gd name="connsiteX3" fmla="*/ 5732254 w 7754816"/>
                <a:gd name="connsiteY3" fmla="*/ 3511062 h 4208267"/>
                <a:gd name="connsiteX4" fmla="*/ 5820508 w 7754816"/>
                <a:gd name="connsiteY4" fmla="*/ 26025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019908 w 7754816"/>
                <a:gd name="connsiteY1" fmla="*/ 2356339 h 4208267"/>
                <a:gd name="connsiteX2" fmla="*/ 3499339 w 7754816"/>
                <a:gd name="connsiteY2" fmla="*/ 2760785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019908 w 7754816"/>
                <a:gd name="connsiteY1" fmla="*/ 2356339 h 4208267"/>
                <a:gd name="connsiteX2" fmla="*/ 3941312 w 7754816"/>
                <a:gd name="connsiteY2" fmla="*/ 2760785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019908 w 7754816"/>
                <a:gd name="connsiteY1" fmla="*/ 2356339 h 4208267"/>
                <a:gd name="connsiteX2" fmla="*/ 3941312 w 7754816"/>
                <a:gd name="connsiteY2" fmla="*/ 2760785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14558 w 7754816"/>
                <a:gd name="connsiteY1" fmla="*/ 2225710 h 4208267"/>
                <a:gd name="connsiteX2" fmla="*/ 3941312 w 7754816"/>
                <a:gd name="connsiteY2" fmla="*/ 2760785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14558 w 7754816"/>
                <a:gd name="connsiteY1" fmla="*/ 2225710 h 4208267"/>
                <a:gd name="connsiteX2" fmla="*/ 3767202 w 7754816"/>
                <a:gd name="connsiteY2" fmla="*/ 2717243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14558 w 7754816"/>
                <a:gd name="connsiteY1" fmla="*/ 2225710 h 4208267"/>
                <a:gd name="connsiteX2" fmla="*/ 3767202 w 7754816"/>
                <a:gd name="connsiteY2" fmla="*/ 2717243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14558 w 7754816"/>
                <a:gd name="connsiteY1" fmla="*/ 2225710 h 4208267"/>
                <a:gd name="connsiteX2" fmla="*/ 3823199 w 7754816"/>
                <a:gd name="connsiteY2" fmla="*/ 2698193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72617 w 7754816"/>
                <a:gd name="connsiteY1" fmla="*/ 2037024 h 4208267"/>
                <a:gd name="connsiteX2" fmla="*/ 3823199 w 7754816"/>
                <a:gd name="connsiteY2" fmla="*/ 2698193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72617 w 7754816"/>
                <a:gd name="connsiteY1" fmla="*/ 2037024 h 4208267"/>
                <a:gd name="connsiteX2" fmla="*/ 3721598 w 7754816"/>
                <a:gd name="connsiteY2" fmla="*/ 2828822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72617 w 7754816"/>
                <a:gd name="connsiteY1" fmla="*/ 2037024 h 4208267"/>
                <a:gd name="connsiteX2" fmla="*/ 3721598 w 7754816"/>
                <a:gd name="connsiteY2" fmla="*/ 2828822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849054 w 7754816"/>
                <a:gd name="connsiteY5" fmla="*/ 3153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72617 w 7754816"/>
                <a:gd name="connsiteY1" fmla="*/ 2037024 h 4208267"/>
                <a:gd name="connsiteX2" fmla="*/ 3721598 w 7754816"/>
                <a:gd name="connsiteY2" fmla="*/ 2828822 h 4208267"/>
                <a:gd name="connsiteX3" fmla="*/ 5732254 w 7754816"/>
                <a:gd name="connsiteY3" fmla="*/ 3511062 h 4208267"/>
                <a:gd name="connsiteX4" fmla="*/ 6363062 w 7754816"/>
                <a:gd name="connsiteY4" fmla="*/ 3059723 h 4208267"/>
                <a:gd name="connsiteX5" fmla="*/ 6849054 w 7754816"/>
                <a:gd name="connsiteY5" fmla="*/ 3153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72617 w 7754816"/>
                <a:gd name="connsiteY1" fmla="*/ 2037024 h 4208267"/>
                <a:gd name="connsiteX2" fmla="*/ 3721598 w 7754816"/>
                <a:gd name="connsiteY2" fmla="*/ 2828822 h 4208267"/>
                <a:gd name="connsiteX3" fmla="*/ 5510873 w 7754816"/>
                <a:gd name="connsiteY3" fmla="*/ 3549162 h 4208267"/>
                <a:gd name="connsiteX4" fmla="*/ 6363062 w 7754816"/>
                <a:gd name="connsiteY4" fmla="*/ 3059723 h 4208267"/>
                <a:gd name="connsiteX5" fmla="*/ 6849054 w 7754816"/>
                <a:gd name="connsiteY5" fmla="*/ 3153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54816" h="4208267">
                  <a:moveTo>
                    <a:pt x="0" y="0"/>
                  </a:moveTo>
                  <a:cubicBezTo>
                    <a:pt x="218342" y="948104"/>
                    <a:pt x="752351" y="1565554"/>
                    <a:pt x="1372617" y="2037024"/>
                  </a:cubicBezTo>
                  <a:cubicBezTo>
                    <a:pt x="1992883" y="2508494"/>
                    <a:pt x="3031889" y="2576799"/>
                    <a:pt x="3721598" y="2828822"/>
                  </a:cubicBezTo>
                  <a:cubicBezTo>
                    <a:pt x="4411307" y="3080845"/>
                    <a:pt x="5070629" y="3510679"/>
                    <a:pt x="5510873" y="3549162"/>
                  </a:cubicBezTo>
                  <a:cubicBezTo>
                    <a:pt x="5951117" y="3587645"/>
                    <a:pt x="6140032" y="3125665"/>
                    <a:pt x="6363062" y="3059723"/>
                  </a:cubicBezTo>
                  <a:cubicBezTo>
                    <a:pt x="6586092" y="2993781"/>
                    <a:pt x="6649334" y="2998177"/>
                    <a:pt x="6849054" y="3153508"/>
                  </a:cubicBezTo>
                  <a:cubicBezTo>
                    <a:pt x="7048774" y="3308839"/>
                    <a:pt x="7379677" y="3698631"/>
                    <a:pt x="7561385" y="3991708"/>
                  </a:cubicBezTo>
                  <a:cubicBezTo>
                    <a:pt x="7743093" y="4284785"/>
                    <a:pt x="7748954" y="4217377"/>
                    <a:pt x="7754816" y="4149970"/>
                  </a:cubicBezTo>
                </a:path>
              </a:pathLst>
            </a:custGeom>
            <a:noFill/>
            <a:ln w="635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TW" altLang="en-US" dirty="0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  <p:sp>
          <p:nvSpPr>
            <p:cNvPr id="19" name="手繪多邊形 59">
              <a:extLst>
                <a:ext uri="{FF2B5EF4-FFF2-40B4-BE49-F238E27FC236}">
                  <a16:creationId xmlns:a16="http://schemas.microsoft.com/office/drawing/2014/main" id="{78382835-AEDF-4670-259A-33901B866AC1}"/>
                </a:ext>
              </a:extLst>
            </p:cNvPr>
            <p:cNvSpPr/>
            <p:nvPr/>
          </p:nvSpPr>
          <p:spPr>
            <a:xfrm flipH="1">
              <a:off x="8465458" y="2201566"/>
              <a:ext cx="8430159" cy="4208267"/>
            </a:xfrm>
            <a:custGeom>
              <a:avLst/>
              <a:gdLst>
                <a:gd name="connsiteX0" fmla="*/ 0 w 7754816"/>
                <a:gd name="connsiteY0" fmla="*/ 0 h 4208267"/>
                <a:gd name="connsiteX1" fmla="*/ 1019908 w 7754816"/>
                <a:gd name="connsiteY1" fmla="*/ 2356339 h 4208267"/>
                <a:gd name="connsiteX2" fmla="*/ 3499339 w 7754816"/>
                <a:gd name="connsiteY2" fmla="*/ 2760785 h 4208267"/>
                <a:gd name="connsiteX3" fmla="*/ 4783016 w 7754816"/>
                <a:gd name="connsiteY3" fmla="*/ 3130062 h 4208267"/>
                <a:gd name="connsiteX4" fmla="*/ 5820508 w 7754816"/>
                <a:gd name="connsiteY4" fmla="*/ 26025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019908 w 7754816"/>
                <a:gd name="connsiteY1" fmla="*/ 2356339 h 4208267"/>
                <a:gd name="connsiteX2" fmla="*/ 3499339 w 7754816"/>
                <a:gd name="connsiteY2" fmla="*/ 2760785 h 4208267"/>
                <a:gd name="connsiteX3" fmla="*/ 5732254 w 7754816"/>
                <a:gd name="connsiteY3" fmla="*/ 3511062 h 4208267"/>
                <a:gd name="connsiteX4" fmla="*/ 5820508 w 7754816"/>
                <a:gd name="connsiteY4" fmla="*/ 26025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019908 w 7754816"/>
                <a:gd name="connsiteY1" fmla="*/ 2356339 h 4208267"/>
                <a:gd name="connsiteX2" fmla="*/ 3499339 w 7754816"/>
                <a:gd name="connsiteY2" fmla="*/ 2760785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019908 w 7754816"/>
                <a:gd name="connsiteY1" fmla="*/ 2356339 h 4208267"/>
                <a:gd name="connsiteX2" fmla="*/ 3941312 w 7754816"/>
                <a:gd name="connsiteY2" fmla="*/ 2760785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019908 w 7754816"/>
                <a:gd name="connsiteY1" fmla="*/ 2356339 h 4208267"/>
                <a:gd name="connsiteX2" fmla="*/ 3941312 w 7754816"/>
                <a:gd name="connsiteY2" fmla="*/ 2760785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14558 w 7754816"/>
                <a:gd name="connsiteY1" fmla="*/ 2225710 h 4208267"/>
                <a:gd name="connsiteX2" fmla="*/ 3941312 w 7754816"/>
                <a:gd name="connsiteY2" fmla="*/ 2760785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14558 w 7754816"/>
                <a:gd name="connsiteY1" fmla="*/ 2225710 h 4208267"/>
                <a:gd name="connsiteX2" fmla="*/ 3767202 w 7754816"/>
                <a:gd name="connsiteY2" fmla="*/ 2717243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14558 w 7754816"/>
                <a:gd name="connsiteY1" fmla="*/ 2225710 h 4208267"/>
                <a:gd name="connsiteX2" fmla="*/ 3767202 w 7754816"/>
                <a:gd name="connsiteY2" fmla="*/ 2717243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14558 w 7754816"/>
                <a:gd name="connsiteY1" fmla="*/ 2225710 h 4208267"/>
                <a:gd name="connsiteX2" fmla="*/ 3823199 w 7754816"/>
                <a:gd name="connsiteY2" fmla="*/ 2698193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54816" h="4208267">
                  <a:moveTo>
                    <a:pt x="0" y="0"/>
                  </a:moveTo>
                  <a:cubicBezTo>
                    <a:pt x="218342" y="948104"/>
                    <a:pt x="677358" y="1776011"/>
                    <a:pt x="1314558" y="2225710"/>
                  </a:cubicBezTo>
                  <a:cubicBezTo>
                    <a:pt x="1951758" y="2675409"/>
                    <a:pt x="3073523" y="2701682"/>
                    <a:pt x="3823199" y="2698193"/>
                  </a:cubicBezTo>
                  <a:cubicBezTo>
                    <a:pt x="4572875" y="2694704"/>
                    <a:pt x="5321243" y="3501607"/>
                    <a:pt x="5732254" y="3511062"/>
                  </a:cubicBezTo>
                  <a:cubicBezTo>
                    <a:pt x="6143265" y="3520517"/>
                    <a:pt x="6133882" y="2941515"/>
                    <a:pt x="6289268" y="2754923"/>
                  </a:cubicBezTo>
                  <a:cubicBezTo>
                    <a:pt x="6444654" y="2568331"/>
                    <a:pt x="6452551" y="2185377"/>
                    <a:pt x="6664570" y="2391508"/>
                  </a:cubicBezTo>
                  <a:cubicBezTo>
                    <a:pt x="6876589" y="2597639"/>
                    <a:pt x="7379677" y="3698631"/>
                    <a:pt x="7561385" y="3991708"/>
                  </a:cubicBezTo>
                  <a:cubicBezTo>
                    <a:pt x="7743093" y="4284785"/>
                    <a:pt x="7748954" y="4217377"/>
                    <a:pt x="7754816" y="4149970"/>
                  </a:cubicBezTo>
                </a:path>
              </a:pathLst>
            </a:custGeom>
            <a:noFill/>
            <a:ln w="635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TW" altLang="en-US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</p:grpSp>
      <p:pic>
        <p:nvPicPr>
          <p:cNvPr id="20" name="圖片 19">
            <a:extLst>
              <a:ext uri="{FF2B5EF4-FFF2-40B4-BE49-F238E27FC236}">
                <a16:creationId xmlns:a16="http://schemas.microsoft.com/office/drawing/2014/main" id="{C2B22653-8894-C198-998F-B4BD8DA56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7331" y="1256680"/>
            <a:ext cx="432742" cy="1435131"/>
          </a:xfrm>
          <a:prstGeom prst="rect">
            <a:avLst/>
          </a:prstGeom>
        </p:spPr>
      </p:pic>
      <p:sp>
        <p:nvSpPr>
          <p:cNvPr id="21" name="橢圓 20">
            <a:extLst>
              <a:ext uri="{FF2B5EF4-FFF2-40B4-BE49-F238E27FC236}">
                <a16:creationId xmlns:a16="http://schemas.microsoft.com/office/drawing/2014/main" id="{5A700384-54EA-D644-ABAA-4FF2F19C5766}"/>
              </a:ext>
            </a:extLst>
          </p:cNvPr>
          <p:cNvSpPr/>
          <p:nvPr/>
        </p:nvSpPr>
        <p:spPr>
          <a:xfrm>
            <a:off x="8987803" y="2747030"/>
            <a:ext cx="191799" cy="19179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22" name="橢圓 21">
            <a:extLst>
              <a:ext uri="{FF2B5EF4-FFF2-40B4-BE49-F238E27FC236}">
                <a16:creationId xmlns:a16="http://schemas.microsoft.com/office/drawing/2014/main" id="{F8BAE5E0-1063-AE2C-C8F0-177B944F38E5}"/>
              </a:ext>
            </a:extLst>
          </p:cNvPr>
          <p:cNvSpPr/>
          <p:nvPr/>
        </p:nvSpPr>
        <p:spPr>
          <a:xfrm>
            <a:off x="8987802" y="5815270"/>
            <a:ext cx="191799" cy="19179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pic>
        <p:nvPicPr>
          <p:cNvPr id="23" name="圖片 22">
            <a:extLst>
              <a:ext uri="{FF2B5EF4-FFF2-40B4-BE49-F238E27FC236}">
                <a16:creationId xmlns:a16="http://schemas.microsoft.com/office/drawing/2014/main" id="{5AAEEEAA-60F0-419F-6076-D23970E45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7330" y="4364114"/>
            <a:ext cx="432742" cy="1435131"/>
          </a:xfrm>
          <a:prstGeom prst="rect">
            <a:avLst/>
          </a:prstGeom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id="{F4EFBDE6-EAA7-E71F-4B34-88BB23F8D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4859" y="4133533"/>
            <a:ext cx="432742" cy="1435131"/>
          </a:xfrm>
          <a:prstGeom prst="rect">
            <a:avLst/>
          </a:prstGeom>
        </p:spPr>
      </p:pic>
      <p:pic>
        <p:nvPicPr>
          <p:cNvPr id="25" name="圖片 24">
            <a:extLst>
              <a:ext uri="{FF2B5EF4-FFF2-40B4-BE49-F238E27FC236}">
                <a16:creationId xmlns:a16="http://schemas.microsoft.com/office/drawing/2014/main" id="{39D4670E-DF27-DAB6-589A-0C2A5336C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144" y="3804608"/>
            <a:ext cx="432742" cy="1435131"/>
          </a:xfrm>
          <a:prstGeom prst="rect">
            <a:avLst/>
          </a:prstGeom>
        </p:spPr>
      </p:pic>
      <p:pic>
        <p:nvPicPr>
          <p:cNvPr id="26" name="圖片 25">
            <a:extLst>
              <a:ext uri="{FF2B5EF4-FFF2-40B4-BE49-F238E27FC236}">
                <a16:creationId xmlns:a16="http://schemas.microsoft.com/office/drawing/2014/main" id="{8392050A-D17E-FDBF-9866-0BDDCD16C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5992" y="2997844"/>
            <a:ext cx="432742" cy="1435131"/>
          </a:xfrm>
          <a:prstGeom prst="rect">
            <a:avLst/>
          </a:prstGeom>
        </p:spPr>
      </p:pic>
      <p:sp>
        <p:nvSpPr>
          <p:cNvPr id="27" name="橢圓 26">
            <a:extLst>
              <a:ext uri="{FF2B5EF4-FFF2-40B4-BE49-F238E27FC236}">
                <a16:creationId xmlns:a16="http://schemas.microsoft.com/office/drawing/2014/main" id="{D474952C-23AA-49DE-A965-895E96B371A3}"/>
              </a:ext>
            </a:extLst>
          </p:cNvPr>
          <p:cNvSpPr/>
          <p:nvPr/>
        </p:nvSpPr>
        <p:spPr>
          <a:xfrm>
            <a:off x="8205330" y="5550354"/>
            <a:ext cx="191799" cy="19179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2DF5B403-548B-CC8C-8953-ABF7EC162075}"/>
              </a:ext>
            </a:extLst>
          </p:cNvPr>
          <p:cNvSpPr/>
          <p:nvPr/>
        </p:nvSpPr>
        <p:spPr>
          <a:xfrm>
            <a:off x="7283672" y="5238296"/>
            <a:ext cx="191799" cy="19179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769DD06A-55C5-7D28-C161-AB88B9C2B5E3}"/>
              </a:ext>
            </a:extLst>
          </p:cNvPr>
          <p:cNvSpPr/>
          <p:nvPr/>
        </p:nvSpPr>
        <p:spPr>
          <a:xfrm>
            <a:off x="5795959" y="4447272"/>
            <a:ext cx="191799" cy="19179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21587EBF-78A0-9678-1F82-9ED2369404CA}"/>
                  </a:ext>
                </a:extLst>
              </p:cNvPr>
              <p:cNvSpPr txBox="1"/>
              <p:nvPr/>
            </p:nvSpPr>
            <p:spPr>
              <a:xfrm>
                <a:off x="8305556" y="2971033"/>
                <a:ext cx="155629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en-US" altLang="zh-TW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p>
                      </m:sSup>
                    </m:oMath>
                  </m:oMathPara>
                </a14:m>
                <a:endParaRPr lang="zh-TW" altLang="en-US" sz="28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21587EBF-78A0-9678-1F82-9ED2369404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556" y="2971033"/>
                <a:ext cx="155629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A8FCC52E-D94F-5446-DD9F-6BD5395AA98B}"/>
                  </a:ext>
                </a:extLst>
              </p:cNvPr>
              <p:cNvSpPr txBox="1"/>
              <p:nvPr/>
            </p:nvSpPr>
            <p:spPr>
              <a:xfrm>
                <a:off x="8356898" y="6015141"/>
                <a:ext cx="155629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en-US" altLang="zh-TW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p>
                      </m:sSup>
                    </m:oMath>
                  </m:oMathPara>
                </a14:m>
                <a:endParaRPr lang="zh-TW" altLang="en-US" sz="28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A8FCC52E-D94F-5446-DD9F-6BD5395AA9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6898" y="6015141"/>
                <a:ext cx="155629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50256E18-BDB6-A8DB-7EB4-1163378D898B}"/>
                  </a:ext>
                </a:extLst>
              </p:cNvPr>
              <p:cNvSpPr txBox="1"/>
              <p:nvPr/>
            </p:nvSpPr>
            <p:spPr>
              <a:xfrm>
                <a:off x="7400515" y="5791553"/>
                <a:ext cx="1556290" cy="5329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en-US" altLang="zh-TW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altLang="zh-TW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zh-TW" altLang="en-US" sz="28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50256E18-BDB6-A8DB-7EB4-1163378D89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0515" y="5791553"/>
                <a:ext cx="1556290" cy="5329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6EEFCB44-BFFE-10E9-0BC0-8353FBE0A033}"/>
                  </a:ext>
                </a:extLst>
              </p:cNvPr>
              <p:cNvSpPr txBox="1"/>
              <p:nvPr/>
            </p:nvSpPr>
            <p:spPr>
              <a:xfrm>
                <a:off x="6536467" y="5464956"/>
                <a:ext cx="1556290" cy="5329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en-US" altLang="zh-TW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altLang="zh-TW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zh-TW" altLang="en-US" sz="28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6EEFCB44-BFFE-10E9-0BC0-8353FBE0A0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6467" y="5464956"/>
                <a:ext cx="1556290" cy="5329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55C6B58B-0E18-7EB7-734B-632955D8300D}"/>
                  </a:ext>
                </a:extLst>
              </p:cNvPr>
              <p:cNvSpPr txBox="1"/>
              <p:nvPr/>
            </p:nvSpPr>
            <p:spPr>
              <a:xfrm>
                <a:off x="4991009" y="4717123"/>
                <a:ext cx="1556290" cy="5329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en-US" altLang="zh-TW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zh-TW" altLang="en-US" sz="28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55C6B58B-0E18-7EB7-734B-632955D83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009" y="4717123"/>
                <a:ext cx="1556290" cy="53296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AE570AF5-82F5-750B-0677-84DD9A1C057E}"/>
                  </a:ext>
                </a:extLst>
              </p:cNvPr>
              <p:cNvSpPr txBox="1"/>
              <p:nvPr/>
            </p:nvSpPr>
            <p:spPr>
              <a:xfrm>
                <a:off x="951487" y="2249754"/>
                <a:ext cx="51648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根據當下算出來的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altLang="zh-TW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p>
                    </m:sSup>
                  </m:oMath>
                </a14:m>
                <a:r>
                  <a:rPr lang="zh-TW" altLang="en-US" sz="24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來決定方向</a:t>
                </a:r>
              </a:p>
            </p:txBody>
          </p:sp>
        </mc:Choice>
        <mc:Fallback xmlns="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AE570AF5-82F5-750B-0677-84DD9A1C05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487" y="2249754"/>
                <a:ext cx="5164867" cy="461665"/>
              </a:xfrm>
              <a:prstGeom prst="rect">
                <a:avLst/>
              </a:prstGeom>
              <a:blipFill>
                <a:blip r:embed="rId8"/>
                <a:stretch>
                  <a:fillRect l="-1771" t="-9211" b="-302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074A7C14-6BFB-2C6B-DB75-AC6C36838346}"/>
                  </a:ext>
                </a:extLst>
              </p:cNvPr>
              <p:cNvSpPr txBox="1"/>
              <p:nvPr/>
            </p:nvSpPr>
            <p:spPr>
              <a:xfrm>
                <a:off x="958573" y="4674733"/>
                <a:ext cx="3257864" cy="83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根據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altLang="zh-TW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TW" sz="2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TW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altLang="zh-TW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altLang="zh-TW" sz="2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TW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altLang="zh-TW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zh-TW" sz="2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altLang="zh-TW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altLang="zh-TW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p>
                    </m:sSup>
                  </m:oMath>
                </a14:m>
                <a:endParaRPr lang="zh-TW" altLang="en-US" sz="2400" dirty="0">
                  <a:solidFill>
                    <a:prstClr val="black"/>
                  </a:solidFill>
                </a:endParaRPr>
              </a:p>
              <a:p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一起</a:t>
                </a:r>
                <a:r>
                  <a:rPr lang="zh-TW" altLang="en-US" sz="24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來決定方向</a:t>
                </a:r>
              </a:p>
            </p:txBody>
          </p:sp>
        </mc:Choice>
        <mc:Fallback xmlns="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074A7C14-6BFB-2C6B-DB75-AC6C368383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573" y="4674733"/>
                <a:ext cx="3257864" cy="839332"/>
              </a:xfrm>
              <a:prstGeom prst="rect">
                <a:avLst/>
              </a:prstGeom>
              <a:blipFill>
                <a:blip r:embed="rId9"/>
                <a:stretch>
                  <a:fillRect l="-2804" t="-5072" b="-1594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字方塊 2">
            <a:extLst>
              <a:ext uri="{FF2B5EF4-FFF2-40B4-BE49-F238E27FC236}">
                <a16:creationId xmlns:a16="http://schemas.microsoft.com/office/drawing/2014/main" id="{B59137AE-323B-7D09-43AA-2A964CA7D91D}"/>
              </a:ext>
            </a:extLst>
          </p:cNvPr>
          <p:cNvSpPr txBox="1"/>
          <p:nvPr/>
        </p:nvSpPr>
        <p:spPr>
          <a:xfrm>
            <a:off x="6317223" y="3965077"/>
            <a:ext cx="803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……</a:t>
            </a:r>
            <a:endParaRPr lang="zh-TW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6825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 animBg="1"/>
      <p:bldP spid="27" grpId="0" animBg="1"/>
      <p:bldP spid="28" grpId="0" animBg="1"/>
      <p:bldP spid="29" grpId="0" animBg="1"/>
      <p:bldP spid="33" grpId="0"/>
      <p:bldP spid="34" grpId="0"/>
      <p:bldP spid="35" grpId="0"/>
      <p:bldP spid="36" grpId="0"/>
      <p:bldP spid="38" grpId="0"/>
      <p:bldP spid="3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220859-3CEF-CFFD-D2FF-EFDA5A0F5A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D88DAC-6C0B-91EA-8404-BE6272B7B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Parameter Regularization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BEA77399-AAD2-984B-7A2A-B7312C69672C}"/>
                  </a:ext>
                </a:extLst>
              </p:cNvPr>
              <p:cNvSpPr txBox="1"/>
              <p:nvPr/>
            </p:nvSpPr>
            <p:spPr>
              <a:xfrm>
                <a:off x="3026934" y="1954473"/>
                <a:ext cx="207576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800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800" b="1" i="1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BEA77399-AAD2-984B-7A2A-B7312C6967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6934" y="1954473"/>
                <a:ext cx="2075760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951EF6E4-BA6A-6AA0-4C8B-BE1AD4CC6A5E}"/>
                  </a:ext>
                </a:extLst>
              </p:cNvPr>
              <p:cNvSpPr txBox="1"/>
              <p:nvPr/>
            </p:nvSpPr>
            <p:spPr>
              <a:xfrm>
                <a:off x="5249350" y="1954473"/>
                <a:ext cx="128567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800" b="1" i="1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951EF6E4-BA6A-6AA0-4C8B-BE1AD4CC6A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9350" y="1954473"/>
                <a:ext cx="1285673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50B6B0A6-BA41-C772-E3A6-D85EAC4F6606}"/>
              </a:ext>
            </a:extLst>
          </p:cNvPr>
          <p:cNvCxnSpPr>
            <a:cxnSpLocks/>
          </p:cNvCxnSpPr>
          <p:nvPr/>
        </p:nvCxnSpPr>
        <p:spPr>
          <a:xfrm flipH="1">
            <a:off x="4262344" y="2525485"/>
            <a:ext cx="333828" cy="5119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253911F7-5EB9-DC0E-D7E6-11AE9B338BE7}"/>
              </a:ext>
            </a:extLst>
          </p:cNvPr>
          <p:cNvSpPr/>
          <p:nvPr/>
        </p:nvSpPr>
        <p:spPr>
          <a:xfrm>
            <a:off x="4262344" y="1884410"/>
            <a:ext cx="794657" cy="571012"/>
          </a:xfrm>
          <a:prstGeom prst="roundRect">
            <a:avLst/>
          </a:prstGeom>
          <a:noFill/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46D10E32-0CEE-48A6-EB25-1EC4BBDBE6D1}"/>
              </a:ext>
            </a:extLst>
          </p:cNvPr>
          <p:cNvSpPr txBox="1"/>
          <p:nvPr/>
        </p:nvSpPr>
        <p:spPr>
          <a:xfrm>
            <a:off x="6204823" y="3084791"/>
            <a:ext cx="5148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對於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Parameter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的偏好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與資料無關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D7DBE596-4375-9F29-F4C7-D747D24C6ED8}"/>
              </a:ext>
            </a:extLst>
          </p:cNvPr>
          <p:cNvSpPr/>
          <p:nvPr/>
        </p:nvSpPr>
        <p:spPr>
          <a:xfrm>
            <a:off x="5740366" y="1875788"/>
            <a:ext cx="794657" cy="571012"/>
          </a:xfrm>
          <a:prstGeom prst="roundRect">
            <a:avLst/>
          </a:prstGeom>
          <a:noFill/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72965A42-89FB-3CB8-40AA-5F8F646BE4F7}"/>
              </a:ext>
            </a:extLst>
          </p:cNvPr>
          <p:cNvSpPr txBox="1"/>
          <p:nvPr/>
        </p:nvSpPr>
        <p:spPr>
          <a:xfrm>
            <a:off x="2346458" y="3067547"/>
            <a:ext cx="3831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跟資料有關</a:t>
            </a:r>
          </a:p>
        </p:txBody>
      </p: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28163E31-F959-01F1-E45F-C4A04A04669C}"/>
              </a:ext>
            </a:extLst>
          </p:cNvPr>
          <p:cNvCxnSpPr>
            <a:cxnSpLocks/>
          </p:cNvCxnSpPr>
          <p:nvPr/>
        </p:nvCxnSpPr>
        <p:spPr>
          <a:xfrm>
            <a:off x="6096000" y="2525484"/>
            <a:ext cx="439023" cy="4806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B7E5362C-CC16-1B00-D12E-7D4D30772E18}"/>
                  </a:ext>
                </a:extLst>
              </p:cNvPr>
              <p:cNvSpPr txBox="1"/>
              <p:nvPr/>
            </p:nvSpPr>
            <p:spPr>
              <a:xfrm>
                <a:off x="8076252" y="1710807"/>
                <a:ext cx="2556918" cy="10455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800" b="1" i="1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8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B7E5362C-CC16-1B00-D12E-7D4D30772E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6252" y="1710807"/>
                <a:ext cx="2556918" cy="10455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>
            <a:extLst>
              <a:ext uri="{FF2B5EF4-FFF2-40B4-BE49-F238E27FC236}">
                <a16:creationId xmlns:a16="http://schemas.microsoft.com/office/drawing/2014/main" id="{2D192E7D-1FF5-3EDB-2B74-FA419492DA52}"/>
              </a:ext>
            </a:extLst>
          </p:cNvPr>
          <p:cNvSpPr txBox="1"/>
          <p:nvPr/>
        </p:nvSpPr>
        <p:spPr>
          <a:xfrm>
            <a:off x="7287458" y="1138013"/>
            <a:ext cx="5148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希望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Parameter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越接近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越好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134986D6-B1D6-9246-E56F-267157ABF554}"/>
                  </a:ext>
                </a:extLst>
              </p:cNvPr>
              <p:cNvSpPr txBox="1"/>
              <p:nvPr/>
            </p:nvSpPr>
            <p:spPr>
              <a:xfrm>
                <a:off x="1026684" y="3658017"/>
                <a:ext cx="20002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altLang="zh-TW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TW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altLang="zh-TW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d>
                    </m:oMath>
                  </m:oMathPara>
                </a14:m>
                <a:endParaRPr lang="zh-TW" altLang="en-US" sz="28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134986D6-B1D6-9246-E56F-267157ABF5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684" y="3658017"/>
                <a:ext cx="200025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DBFA4875-08F9-171F-353E-F106CB8116AB}"/>
                  </a:ext>
                </a:extLst>
              </p:cNvPr>
              <p:cNvSpPr txBox="1"/>
              <p:nvPr/>
            </p:nvSpPr>
            <p:spPr>
              <a:xfrm>
                <a:off x="2774795" y="3702385"/>
                <a:ext cx="33089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𝜽</m:t>
                      </m:r>
                      <m:r>
                        <a:rPr lang="en-US" altLang="zh-TW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zh-TW" altLang="en-US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𝜽</m:t>
                      </m:r>
                      <m:r>
                        <a:rPr lang="en-US" altLang="zh-TW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TW" altLang="en-US" sz="28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altLang="zh-TW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</m:oMath>
                  </m:oMathPara>
                </a14:m>
                <a:endParaRPr lang="zh-TW" altLang="en-US" sz="2800" b="1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DBFA4875-08F9-171F-353E-F106CB8116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4795" y="3702385"/>
                <a:ext cx="330892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3EB5AF5B-DBDF-8F33-541A-2A60A581B282}"/>
                  </a:ext>
                </a:extLst>
              </p:cNvPr>
              <p:cNvSpPr txBox="1"/>
              <p:nvPr/>
            </p:nvSpPr>
            <p:spPr>
              <a:xfrm>
                <a:off x="1026684" y="4580948"/>
                <a:ext cx="20002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altLang="zh-TW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TW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altLang="zh-TW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d>
                    </m:oMath>
                  </m:oMathPara>
                </a14:m>
                <a:endParaRPr lang="zh-TW" altLang="en-US" sz="28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3EB5AF5B-DBDF-8F33-541A-2A60A581B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684" y="4580948"/>
                <a:ext cx="200025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E5F1785D-FFA2-02EE-5315-B8B578AFB939}"/>
                  </a:ext>
                </a:extLst>
              </p:cNvPr>
              <p:cNvSpPr txBox="1"/>
              <p:nvPr/>
            </p:nvSpPr>
            <p:spPr>
              <a:xfrm>
                <a:off x="2774795" y="4608532"/>
                <a:ext cx="33089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𝜽</m:t>
                      </m:r>
                      <m:r>
                        <a:rPr lang="en-US" altLang="zh-TW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zh-TW" altLang="en-US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𝜽</m:t>
                      </m:r>
                      <m:r>
                        <a:rPr lang="en-US" altLang="zh-TW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TW" altLang="en-US" sz="28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altLang="zh-TW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zh-TW" altLang="en-US" sz="2800" b="1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E5F1785D-FFA2-02EE-5315-B8B578AFB9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4795" y="4608532"/>
                <a:ext cx="3308926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982AC1B4-AFB4-E2B8-BB6E-01430AD02C3D}"/>
                  </a:ext>
                </a:extLst>
              </p:cNvPr>
              <p:cNvSpPr txBox="1"/>
              <p:nvPr/>
            </p:nvSpPr>
            <p:spPr>
              <a:xfrm>
                <a:off x="1146841" y="5564481"/>
                <a:ext cx="20002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TW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altLang="zh-TW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d>
                    </m:oMath>
                  </m:oMathPara>
                </a14:m>
                <a:endParaRPr lang="zh-TW" altLang="en-US" sz="28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982AC1B4-AFB4-E2B8-BB6E-01430AD02C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841" y="5564481"/>
                <a:ext cx="2000250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D55D6EF6-AA0B-8D94-407B-EF30F597D5B5}"/>
                  </a:ext>
                </a:extLst>
              </p:cNvPr>
              <p:cNvSpPr txBox="1"/>
              <p:nvPr/>
            </p:nvSpPr>
            <p:spPr>
              <a:xfrm>
                <a:off x="2978565" y="5599664"/>
                <a:ext cx="151695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m:rPr>
                          <m:sty m:val="p"/>
                        </m:rPr>
                        <a:rPr lang="en-US" altLang="zh-TW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800" b="1" i="1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D55D6EF6-AA0B-8D94-407B-EF30F597D5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8565" y="5599664"/>
                <a:ext cx="1516954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8608D4E9-A90E-EE9E-076D-3A934A76FF4A}"/>
                  </a:ext>
                </a:extLst>
              </p:cNvPr>
              <p:cNvSpPr txBox="1"/>
              <p:nvPr/>
            </p:nvSpPr>
            <p:spPr>
              <a:xfrm>
                <a:off x="4377106" y="5564481"/>
                <a:ext cx="20002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TW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altLang="zh-TW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d>
                    </m:oMath>
                  </m:oMathPara>
                </a14:m>
                <a:endParaRPr lang="zh-TW" altLang="en-US" sz="28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8608D4E9-A90E-EE9E-076D-3A934A76FF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7106" y="5564481"/>
                <a:ext cx="2000250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5FDE5EED-A8C7-2E9D-7954-9277C8854E14}"/>
                  </a:ext>
                </a:extLst>
              </p:cNvPr>
              <p:cNvSpPr txBox="1"/>
              <p:nvPr/>
            </p:nvSpPr>
            <p:spPr>
              <a:xfrm>
                <a:off x="6137694" y="5599664"/>
                <a:ext cx="95859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zh-TW" altLang="en-US" sz="2800" b="1" i="1">
                          <a:latin typeface="Cambria Math" panose="02040503050406030204" pitchFamily="18" charset="0"/>
                        </a:rPr>
                        <m:t>𝜽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5FDE5EED-A8C7-2E9D-7954-9277C8854E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7694" y="5599664"/>
                <a:ext cx="958596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23E1D479-6B4A-68F4-7750-E6E2C71711FC}"/>
                  </a:ext>
                </a:extLst>
              </p:cNvPr>
              <p:cNvSpPr txBox="1"/>
              <p:nvPr/>
            </p:nvSpPr>
            <p:spPr>
              <a:xfrm>
                <a:off x="5269273" y="4600125"/>
                <a:ext cx="33089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TW" altLang="en-US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𝜽</m:t>
                      </m:r>
                      <m:r>
                        <a:rPr lang="en-US" altLang="zh-TW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TW" alt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d>
                        <m:dPr>
                          <m:ctrlPr>
                            <a:rPr lang="en-US" altLang="zh-TW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  <m:r>
                            <a:rPr lang="en-US" altLang="zh-TW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zh-TW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zh-TW" alt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d>
                    </m:oMath>
                  </m:oMathPara>
                </a14:m>
                <a:endParaRPr lang="zh-TW" altLang="en-US" sz="2800" b="1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23E1D479-6B4A-68F4-7750-E6E2C71711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9273" y="4600125"/>
                <a:ext cx="3308926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D90B0AB4-A7B4-CBD5-BE4C-97F11B3E0CD8}"/>
                  </a:ext>
                </a:extLst>
              </p:cNvPr>
              <p:cNvSpPr txBox="1"/>
              <p:nvPr/>
            </p:nvSpPr>
            <p:spPr>
              <a:xfrm>
                <a:off x="7464861" y="4577065"/>
                <a:ext cx="472713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TW" altLang="en-US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𝜽</m:t>
                      </m:r>
                      <m:r>
                        <a:rPr lang="en-US" altLang="zh-TW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TW" alt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altLang="zh-TW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zh-TW" alt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zh-TW" altLang="en-US" sz="2800" b="1" i="1">
                          <a:latin typeface="Cambria Math" panose="02040503050406030204" pitchFamily="18" charset="0"/>
                        </a:rPr>
                        <m:t>𝜽</m:t>
                      </m:r>
                    </m:oMath>
                  </m:oMathPara>
                </a14:m>
                <a:endParaRPr lang="zh-TW" altLang="en-US" sz="2800" b="1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D90B0AB4-A7B4-CBD5-BE4C-97F11B3E0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4861" y="4577065"/>
                <a:ext cx="4727139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AAFD8C81-D446-92DE-A2F0-11FA71AA5D83}"/>
                  </a:ext>
                </a:extLst>
              </p:cNvPr>
              <p:cNvSpPr txBox="1"/>
              <p:nvPr/>
            </p:nvSpPr>
            <p:spPr>
              <a:xfrm>
                <a:off x="7665565" y="5277556"/>
                <a:ext cx="472713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zh-TW" alt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zh-TW" altLang="en-US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𝜽</m:t>
                      </m:r>
                      <m:r>
                        <a:rPr lang="en-US" altLang="zh-TW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TW" alt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altLang="zh-TW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</m:oMath>
                  </m:oMathPara>
                </a14:m>
                <a:endParaRPr lang="zh-TW" altLang="en-US" sz="2800" b="1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AAFD8C81-D446-92DE-A2F0-11FA71AA5D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5565" y="5277556"/>
                <a:ext cx="4727139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文字方塊 39">
            <a:extLst>
              <a:ext uri="{FF2B5EF4-FFF2-40B4-BE49-F238E27FC236}">
                <a16:creationId xmlns:a16="http://schemas.microsoft.com/office/drawing/2014/main" id="{18EE208F-2B70-8C26-64C4-FC29D0389971}"/>
              </a:ext>
            </a:extLst>
          </p:cNvPr>
          <p:cNvSpPr txBox="1"/>
          <p:nvPr/>
        </p:nvSpPr>
        <p:spPr>
          <a:xfrm>
            <a:off x="8578199" y="5964469"/>
            <a:ext cx="2237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u="sng" dirty="0"/>
              <a:t>weight decay</a:t>
            </a:r>
            <a:endParaRPr lang="zh-TW" altLang="en-US" sz="2800" b="1" u="sng" dirty="0"/>
          </a:p>
        </p:txBody>
      </p: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18D06E9E-F282-6043-E0F6-942F1BC82156}"/>
              </a:ext>
            </a:extLst>
          </p:cNvPr>
          <p:cNvCxnSpPr/>
          <p:nvPr/>
        </p:nvCxnSpPr>
        <p:spPr>
          <a:xfrm>
            <a:off x="8934450" y="5800776"/>
            <a:ext cx="13335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B7F4B992-5D90-D2BE-1F9E-8B033B21423D}"/>
                  </a:ext>
                </a:extLst>
              </p:cNvPr>
              <p:cNvSpPr txBox="1"/>
              <p:nvPr/>
            </p:nvSpPr>
            <p:spPr>
              <a:xfrm>
                <a:off x="4592058" y="6065734"/>
                <a:ext cx="20002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</m:oMath>
                  </m:oMathPara>
                </a14:m>
                <a:endParaRPr lang="zh-TW" altLang="en-US" sz="28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B7F4B992-5D90-D2BE-1F9E-8B033B2142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058" y="6065734"/>
                <a:ext cx="2000250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128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3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B7E0A-43D8-19FC-901C-00DE3CAB6F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D34543-12E5-5C9B-4B1F-C44F310F1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Parameter Regularization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8D39F99E-B154-B21C-A876-305BAD406054}"/>
                  </a:ext>
                </a:extLst>
              </p:cNvPr>
              <p:cNvSpPr txBox="1"/>
              <p:nvPr/>
            </p:nvSpPr>
            <p:spPr>
              <a:xfrm>
                <a:off x="3026934" y="1954473"/>
                <a:ext cx="207576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800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800" b="1" i="1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8D39F99E-B154-B21C-A876-305BAD4060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6934" y="1954473"/>
                <a:ext cx="2075760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A78E06CA-F301-9DF5-81E2-FDBB45C9B2CB}"/>
                  </a:ext>
                </a:extLst>
              </p:cNvPr>
              <p:cNvSpPr txBox="1"/>
              <p:nvPr/>
            </p:nvSpPr>
            <p:spPr>
              <a:xfrm>
                <a:off x="5249350" y="1954473"/>
                <a:ext cx="128567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800" b="1" i="1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A78E06CA-F301-9DF5-81E2-FDBB45C9B2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9350" y="1954473"/>
                <a:ext cx="1285673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2CD0DB81-90FD-3D5E-3C2D-570110F16E2D}"/>
              </a:ext>
            </a:extLst>
          </p:cNvPr>
          <p:cNvCxnSpPr>
            <a:cxnSpLocks/>
          </p:cNvCxnSpPr>
          <p:nvPr/>
        </p:nvCxnSpPr>
        <p:spPr>
          <a:xfrm flipH="1">
            <a:off x="4262344" y="2525485"/>
            <a:ext cx="333828" cy="5119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7495E345-B7AC-9523-1466-A5C946AF793E}"/>
              </a:ext>
            </a:extLst>
          </p:cNvPr>
          <p:cNvSpPr/>
          <p:nvPr/>
        </p:nvSpPr>
        <p:spPr>
          <a:xfrm>
            <a:off x="4262344" y="1884410"/>
            <a:ext cx="794657" cy="571012"/>
          </a:xfrm>
          <a:prstGeom prst="roundRect">
            <a:avLst/>
          </a:prstGeom>
          <a:noFill/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B5FE47BA-465A-5CE5-3F7A-A6B27031F7D8}"/>
              </a:ext>
            </a:extLst>
          </p:cNvPr>
          <p:cNvSpPr txBox="1"/>
          <p:nvPr/>
        </p:nvSpPr>
        <p:spPr>
          <a:xfrm>
            <a:off x="6204823" y="3084791"/>
            <a:ext cx="5148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對於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Parameter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的偏好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與資料無關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F2BF42AB-D408-64A1-78D0-2ECEC4026D50}"/>
              </a:ext>
            </a:extLst>
          </p:cNvPr>
          <p:cNvSpPr/>
          <p:nvPr/>
        </p:nvSpPr>
        <p:spPr>
          <a:xfrm>
            <a:off x="5740366" y="1875788"/>
            <a:ext cx="794657" cy="571012"/>
          </a:xfrm>
          <a:prstGeom prst="roundRect">
            <a:avLst/>
          </a:prstGeom>
          <a:noFill/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218EB3D2-F91E-0EAF-9F91-178D9F359831}"/>
              </a:ext>
            </a:extLst>
          </p:cNvPr>
          <p:cNvSpPr txBox="1"/>
          <p:nvPr/>
        </p:nvSpPr>
        <p:spPr>
          <a:xfrm>
            <a:off x="2346458" y="3067547"/>
            <a:ext cx="3831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跟資料有關</a:t>
            </a:r>
          </a:p>
        </p:txBody>
      </p: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797AA8DC-B7C4-C77F-40AC-8FE1F18FB6A2}"/>
              </a:ext>
            </a:extLst>
          </p:cNvPr>
          <p:cNvCxnSpPr>
            <a:cxnSpLocks/>
          </p:cNvCxnSpPr>
          <p:nvPr/>
        </p:nvCxnSpPr>
        <p:spPr>
          <a:xfrm>
            <a:off x="6096000" y="2525484"/>
            <a:ext cx="439023" cy="4806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249C0FB8-6A0E-F4C6-ABAE-7150E95BACF0}"/>
                  </a:ext>
                </a:extLst>
              </p:cNvPr>
              <p:cNvSpPr txBox="1"/>
              <p:nvPr/>
            </p:nvSpPr>
            <p:spPr>
              <a:xfrm>
                <a:off x="8076252" y="1710807"/>
                <a:ext cx="2556918" cy="10455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800" b="1" i="1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8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249C0FB8-6A0E-F4C6-ABAE-7150E95BAC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6252" y="1710807"/>
                <a:ext cx="2556918" cy="10455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>
            <a:extLst>
              <a:ext uri="{FF2B5EF4-FFF2-40B4-BE49-F238E27FC236}">
                <a16:creationId xmlns:a16="http://schemas.microsoft.com/office/drawing/2014/main" id="{25B4F4E6-64ED-692F-7E34-EF0F49380231}"/>
              </a:ext>
            </a:extLst>
          </p:cNvPr>
          <p:cNvSpPr txBox="1"/>
          <p:nvPr/>
        </p:nvSpPr>
        <p:spPr>
          <a:xfrm>
            <a:off x="7287458" y="1138013"/>
            <a:ext cx="5148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希望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Parameter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越接近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越好</a:t>
            </a:r>
          </a:p>
        </p:txBody>
      </p:sp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1C27A789-776F-1A56-B7D0-D18CFF329C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246664"/>
              </p:ext>
            </p:extLst>
          </p:nvPr>
        </p:nvGraphicFramePr>
        <p:xfrm>
          <a:off x="647578" y="3849525"/>
          <a:ext cx="11114490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3992">
                  <a:extLst>
                    <a:ext uri="{9D8B030D-6E8A-4147-A177-3AD203B41FA5}">
                      <a16:colId xmlns:a16="http://schemas.microsoft.com/office/drawing/2014/main" val="63248266"/>
                    </a:ext>
                  </a:extLst>
                </a:gridCol>
                <a:gridCol w="3760249">
                  <a:extLst>
                    <a:ext uri="{9D8B030D-6E8A-4147-A177-3AD203B41FA5}">
                      <a16:colId xmlns:a16="http://schemas.microsoft.com/office/drawing/2014/main" val="3714513391"/>
                    </a:ext>
                  </a:extLst>
                </a:gridCol>
                <a:gridCol w="3760249">
                  <a:extLst>
                    <a:ext uri="{9D8B030D-6E8A-4147-A177-3AD203B41FA5}">
                      <a16:colId xmlns:a16="http://schemas.microsoft.com/office/drawing/2014/main" val="458890023"/>
                    </a:ext>
                  </a:extLst>
                </a:gridCol>
              </a:tblGrid>
              <a:tr h="46787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方法名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改了那一個步驟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帶來什麼好處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913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Parameter Regularization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我要找甚麼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Better Generalization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Not for Optimization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907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Weight Decay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找最好的函式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Better Generalization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Not for Optimization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89611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338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77C9670-392E-DFEE-A6F7-42E063FF8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AdamW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B5535B3A-6A66-EFD8-758B-244A155D5B95}"/>
                  </a:ext>
                </a:extLst>
              </p:cNvPr>
              <p:cNvSpPr txBox="1"/>
              <p:nvPr/>
            </p:nvSpPr>
            <p:spPr>
              <a:xfrm>
                <a:off x="7554339" y="969144"/>
                <a:ext cx="3384453" cy="3904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altLang="zh-TW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TW" alt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sSubSup>
                        <m:sSubSupPr>
                          <m:ctrlP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en-US" altLang="zh-TW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zh-TW" alt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sSubSup>
                        <m:sSubSupPr>
                          <m:ctrlP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B5535B3A-6A66-EFD8-758B-244A155D5B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4339" y="969144"/>
                <a:ext cx="3384453" cy="3904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ACC831C0-6529-EDE7-1813-A7289BC36C48}"/>
                  </a:ext>
                </a:extLst>
              </p:cNvPr>
              <p:cNvSpPr txBox="1"/>
              <p:nvPr/>
            </p:nvSpPr>
            <p:spPr>
              <a:xfrm>
                <a:off x="4496779" y="933557"/>
                <a:ext cx="39235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For each dimension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TW" sz="2400" dirty="0"/>
                  <a:t>: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ACC831C0-6529-EDE7-1813-A7289BC36C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6779" y="933557"/>
                <a:ext cx="3923581" cy="461665"/>
              </a:xfrm>
              <a:prstGeom prst="rect">
                <a:avLst/>
              </a:prstGeom>
              <a:blipFill>
                <a:blip r:embed="rId4"/>
                <a:stretch>
                  <a:fillRect l="-2488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8C80DFF1-21C0-5E1A-9F97-C6840CFDCC5F}"/>
                  </a:ext>
                </a:extLst>
              </p:cNvPr>
              <p:cNvSpPr txBox="1"/>
              <p:nvPr/>
            </p:nvSpPr>
            <p:spPr>
              <a:xfrm>
                <a:off x="4540322" y="2294892"/>
                <a:ext cx="39235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For each dimension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TW" sz="2400" dirty="0"/>
                  <a:t>: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8C80DFF1-21C0-5E1A-9F97-C6840CFDC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322" y="2294892"/>
                <a:ext cx="3923581" cy="461665"/>
              </a:xfrm>
              <a:prstGeom prst="rect">
                <a:avLst/>
              </a:prstGeom>
              <a:blipFill>
                <a:blip r:embed="rId5"/>
                <a:stretch>
                  <a:fillRect l="-2488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C9999833-67DE-765E-CF70-347BB7FE759F}"/>
                  </a:ext>
                </a:extLst>
              </p:cNvPr>
              <p:cNvSpPr txBox="1"/>
              <p:nvPr/>
            </p:nvSpPr>
            <p:spPr>
              <a:xfrm>
                <a:off x="7614995" y="2118055"/>
                <a:ext cx="4323555" cy="7515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4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4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4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altLang="zh-TW" sz="2400" b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4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zh-TW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zh-TW" altLang="en-US" sz="2400" b="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altLang="zh-TW" sz="2400" b="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zh-TW" sz="2400" b="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altLang="zh-TW" sz="24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zh-TW" altLang="en-US" sz="24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zh-TW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400" b="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altLang="zh-TW" sz="2400" b="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altLang="zh-TW" sz="24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zh-TW" altLang="en-US" sz="24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C9999833-67DE-765E-CF70-347BB7FE75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4995" y="2118055"/>
                <a:ext cx="4323555" cy="7515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9">
            <a:extLst>
              <a:ext uri="{FF2B5EF4-FFF2-40B4-BE49-F238E27FC236}">
                <a16:creationId xmlns:a16="http://schemas.microsoft.com/office/drawing/2014/main" id="{7BB73629-CDE5-7D35-2AF3-D16FF7E4869C}"/>
              </a:ext>
            </a:extLst>
          </p:cNvPr>
          <p:cNvSpPr txBox="1"/>
          <p:nvPr/>
        </p:nvSpPr>
        <p:spPr>
          <a:xfrm>
            <a:off x="4502193" y="361111"/>
            <a:ext cx="20673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b="1" u="sng" dirty="0"/>
              <a:t>Momentum </a:t>
            </a:r>
            <a:endParaRPr lang="zh-TW" altLang="en-US" sz="2800" b="1" u="sng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6F41A1AE-6B00-12CF-577F-2AC8D79B12BA}"/>
              </a:ext>
            </a:extLst>
          </p:cNvPr>
          <p:cNvSpPr txBox="1"/>
          <p:nvPr/>
        </p:nvSpPr>
        <p:spPr>
          <a:xfrm>
            <a:off x="4502193" y="1762551"/>
            <a:ext cx="20673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b="1" u="sng" dirty="0" err="1"/>
              <a:t>RMSProp</a:t>
            </a:r>
            <a:endParaRPr lang="zh-TW" altLang="en-US" sz="2800" b="1" u="sng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4BEF1BE5-B1ED-F85D-4A79-88B4561ADED7}"/>
              </a:ext>
            </a:extLst>
          </p:cNvPr>
          <p:cNvSpPr txBox="1"/>
          <p:nvPr/>
        </p:nvSpPr>
        <p:spPr>
          <a:xfrm>
            <a:off x="1003731" y="3121220"/>
            <a:ext cx="20673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b="1" u="sng" dirty="0"/>
              <a:t>Adam</a:t>
            </a:r>
            <a:endParaRPr lang="zh-TW" altLang="en-US" sz="2800" b="1" u="sng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9B6A9EFD-C76A-E987-E344-69EB678BC644}"/>
              </a:ext>
            </a:extLst>
          </p:cNvPr>
          <p:cNvSpPr txBox="1"/>
          <p:nvPr/>
        </p:nvSpPr>
        <p:spPr>
          <a:xfrm>
            <a:off x="853247" y="126157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https://arxiv.org/abs/1711.05101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BF8A4650-CD16-D4D9-2235-8061F6F36869}"/>
                  </a:ext>
                </a:extLst>
              </p:cNvPr>
              <p:cNvSpPr txBox="1"/>
              <p:nvPr/>
            </p:nvSpPr>
            <p:spPr>
              <a:xfrm>
                <a:off x="2226228" y="3601323"/>
                <a:ext cx="2988446" cy="9709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sz="2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  <m:r>
                        <a:rPr lang="en-US" altLang="zh-TW" sz="28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sz="2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altLang="zh-TW" sz="28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28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zh-TW" altLang="en-US" sz="280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altLang="zh-TW" sz="28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zh-TW" altLang="en-US" sz="2800" dirty="0">
                              <a:solidFill>
                                <a:prstClr val="black"/>
                              </a:solidFill>
                            </a:rPr>
                            <m:t> </m:t>
                          </m:r>
                        </m:num>
                        <m:den>
                          <m:sSubSup>
                            <m:sSubSupPr>
                              <m:ctrlPr>
                                <a:rPr lang="en-US" altLang="zh-TW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TW" altLang="en-US" sz="28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28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TW" sz="28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</m:den>
                      </m:f>
                      <m:sSubSup>
                        <m:sSubSupPr>
                          <m:ctrlPr>
                            <a:rPr lang="en-US" altLang="zh-TW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lang="zh-TW" altLang="en-US" sz="28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BF8A4650-CD16-D4D9-2235-8061F6F368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6228" y="3601323"/>
                <a:ext cx="2988446" cy="97090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字方塊 17">
            <a:extLst>
              <a:ext uri="{FF2B5EF4-FFF2-40B4-BE49-F238E27FC236}">
                <a16:creationId xmlns:a16="http://schemas.microsoft.com/office/drawing/2014/main" id="{F6CC4E00-853B-8DDC-A26F-3C33FD64A60F}"/>
              </a:ext>
            </a:extLst>
          </p:cNvPr>
          <p:cNvSpPr txBox="1"/>
          <p:nvPr/>
        </p:nvSpPr>
        <p:spPr>
          <a:xfrm>
            <a:off x="5898741" y="3121220"/>
            <a:ext cx="20673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b="1" u="sng" dirty="0" err="1"/>
              <a:t>AdamW</a:t>
            </a:r>
            <a:endParaRPr lang="zh-TW" altLang="en-US" sz="28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AD41714E-1337-1CE2-6688-4D19FB9360BC}"/>
                  </a:ext>
                </a:extLst>
              </p:cNvPr>
              <p:cNvSpPr txBox="1"/>
              <p:nvPr/>
            </p:nvSpPr>
            <p:spPr>
              <a:xfrm>
                <a:off x="6715030" y="3601323"/>
                <a:ext cx="4638770" cy="9709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sz="2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  <m:r>
                        <a:rPr lang="en-US" altLang="zh-TW" sz="28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d>
                        <m:dPr>
                          <m:ctrlPr>
                            <a:rPr lang="en-US" altLang="zh-TW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1−2</m:t>
                          </m:r>
                          <m:sSup>
                            <m:sSupPr>
                              <m:ctrlPr>
                                <a:rPr lang="en-US" altLang="zh-TW" sz="28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zh-TW" altLang="en-US" sz="280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altLang="zh-TW" sz="28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zh-TW" alt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sSubSup>
                        <m:sSubSupPr>
                          <m:ctrlP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sz="2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altLang="zh-TW" sz="28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28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zh-TW" altLang="en-US" sz="280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altLang="zh-TW" sz="28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zh-TW" altLang="en-US" sz="2800" dirty="0">
                              <a:solidFill>
                                <a:prstClr val="black"/>
                              </a:solidFill>
                            </a:rPr>
                            <m:t> </m:t>
                          </m:r>
                        </m:num>
                        <m:den>
                          <m:sSubSup>
                            <m:sSubSupPr>
                              <m:ctrlPr>
                                <a:rPr lang="en-US" altLang="zh-TW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TW" altLang="en-US" sz="28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28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TW" sz="28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</m:den>
                      </m:f>
                      <m:sSubSup>
                        <m:sSubSupPr>
                          <m:ctrlPr>
                            <a:rPr lang="en-US" altLang="zh-TW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lang="zh-TW" altLang="en-US" sz="28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AD41714E-1337-1CE2-6688-4D19FB936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5030" y="3601323"/>
                <a:ext cx="4638770" cy="97090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1" name="表格 20">
            <a:extLst>
              <a:ext uri="{FF2B5EF4-FFF2-40B4-BE49-F238E27FC236}">
                <a16:creationId xmlns:a16="http://schemas.microsoft.com/office/drawing/2014/main" id="{DF2A2D93-ACE4-DB9F-C7EA-9F076B6891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944901"/>
              </p:ext>
            </p:extLst>
          </p:nvPr>
        </p:nvGraphicFramePr>
        <p:xfrm>
          <a:off x="824060" y="4959992"/>
          <a:ext cx="1111449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2990">
                  <a:extLst>
                    <a:ext uri="{9D8B030D-6E8A-4147-A177-3AD203B41FA5}">
                      <a16:colId xmlns:a16="http://schemas.microsoft.com/office/drawing/2014/main" val="63248266"/>
                    </a:ext>
                  </a:extLst>
                </a:gridCol>
                <a:gridCol w="2876550">
                  <a:extLst>
                    <a:ext uri="{9D8B030D-6E8A-4147-A177-3AD203B41FA5}">
                      <a16:colId xmlns:a16="http://schemas.microsoft.com/office/drawing/2014/main" val="3714513391"/>
                    </a:ext>
                  </a:extLst>
                </a:gridCol>
                <a:gridCol w="5994950">
                  <a:extLst>
                    <a:ext uri="{9D8B030D-6E8A-4147-A177-3AD203B41FA5}">
                      <a16:colId xmlns:a16="http://schemas.microsoft.com/office/drawing/2014/main" val="458890023"/>
                    </a:ext>
                  </a:extLst>
                </a:gridCol>
              </a:tblGrid>
              <a:tr h="46787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方法名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改了那一個步驟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帶來什麼好處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913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AdamW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找最好的函式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Better Generalization (cf. Adam)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Better Optimization (cf. Vanilla) </a:t>
                      </a:r>
                      <a:endParaRPr lang="en-US" altLang="zh-TW" sz="28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8961113"/>
                  </a:ext>
                </a:extLst>
              </a:tr>
            </a:tbl>
          </a:graphicData>
        </a:graphic>
      </p:graphicFrame>
      <p:cxnSp>
        <p:nvCxnSpPr>
          <p:cNvPr id="22" name="直線接點 21">
            <a:extLst>
              <a:ext uri="{FF2B5EF4-FFF2-40B4-BE49-F238E27FC236}">
                <a16:creationId xmlns:a16="http://schemas.microsoft.com/office/drawing/2014/main" id="{630BBC67-6F0D-5FFC-63CE-A5D4CC87BD33}"/>
              </a:ext>
            </a:extLst>
          </p:cNvPr>
          <p:cNvCxnSpPr/>
          <p:nvPr/>
        </p:nvCxnSpPr>
        <p:spPr>
          <a:xfrm>
            <a:off x="8153400" y="4352976"/>
            <a:ext cx="13335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99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508976-515C-C7DF-67C4-D07CFFD95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Concluding Remarks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BB1C655-83F9-9964-A8FC-85AC0A1CE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B6FDDF03-7386-F81C-0E81-FC75DCEBC5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797567"/>
              </p:ext>
            </p:extLst>
          </p:nvPr>
        </p:nvGraphicFramePr>
        <p:xfrm>
          <a:off x="538755" y="160020"/>
          <a:ext cx="11114490" cy="6537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9645">
                  <a:extLst>
                    <a:ext uri="{9D8B030D-6E8A-4147-A177-3AD203B41FA5}">
                      <a16:colId xmlns:a16="http://schemas.microsoft.com/office/drawing/2014/main" val="63248266"/>
                    </a:ext>
                  </a:extLst>
                </a:gridCol>
                <a:gridCol w="2479040">
                  <a:extLst>
                    <a:ext uri="{9D8B030D-6E8A-4147-A177-3AD203B41FA5}">
                      <a16:colId xmlns:a16="http://schemas.microsoft.com/office/drawing/2014/main" val="3714513391"/>
                    </a:ext>
                  </a:extLst>
                </a:gridCol>
                <a:gridCol w="4195805">
                  <a:extLst>
                    <a:ext uri="{9D8B030D-6E8A-4147-A177-3AD203B41FA5}">
                      <a16:colId xmlns:a16="http://schemas.microsoft.com/office/drawing/2014/main" val="4588900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+mj-lt"/>
                          <a:ea typeface="微軟正黑體" panose="020B0604030504040204" pitchFamily="34" charset="-120"/>
                        </a:rPr>
                        <a:t>方法名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+mj-lt"/>
                          <a:ea typeface="微軟正黑體" panose="020B0604030504040204" pitchFamily="34" charset="-120"/>
                        </a:rPr>
                        <a:t>改了那一個步驟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+mj-lt"/>
                          <a:ea typeface="微軟正黑體" panose="020B0604030504040204" pitchFamily="34" charset="-120"/>
                        </a:rPr>
                        <a:t>帶來什麼好處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913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err="1">
                          <a:latin typeface="+mj-lt"/>
                          <a:ea typeface="微軟正黑體" panose="020B0604030504040204" pitchFamily="34" charset="-120"/>
                        </a:rPr>
                        <a:t>Adagrad</a:t>
                      </a:r>
                      <a:r>
                        <a:rPr lang="en-US" altLang="zh-TW" sz="1800" dirty="0">
                          <a:latin typeface="+mj-lt"/>
                          <a:ea typeface="微軟正黑體" panose="020B0604030504040204" pitchFamily="34" charset="-120"/>
                        </a:rPr>
                        <a:t>, </a:t>
                      </a:r>
                      <a:r>
                        <a:rPr lang="en-US" altLang="zh-TW" sz="1800" dirty="0" err="1">
                          <a:latin typeface="+mj-lt"/>
                          <a:ea typeface="微軟正黑體" panose="020B0604030504040204" pitchFamily="34" charset="-120"/>
                        </a:rPr>
                        <a:t>RMSProp</a:t>
                      </a:r>
                      <a:r>
                        <a:rPr lang="en-US" altLang="zh-TW" sz="1800" dirty="0">
                          <a:latin typeface="+mj-lt"/>
                          <a:ea typeface="微軟正黑體" panose="020B0604030504040204" pitchFamily="34" charset="-120"/>
                        </a:rPr>
                        <a:t>, Momentum, Adam, etc. </a:t>
                      </a:r>
                      <a:endParaRPr lang="zh-TW" altLang="en-US" sz="1800" dirty="0">
                        <a:latin typeface="+mj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+mj-lt"/>
                          <a:ea typeface="微軟正黑體" panose="020B0604030504040204" pitchFamily="34" charset="-120"/>
                        </a:rPr>
                        <a:t>找最好的函式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+mj-lt"/>
                          <a:ea typeface="微軟正黑體" panose="020B0604030504040204" pitchFamily="34" charset="-120"/>
                        </a:rPr>
                        <a:t>Better Optimization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907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err="1">
                          <a:latin typeface="+mj-lt"/>
                          <a:ea typeface="微軟正黑體" panose="020B0604030504040204" pitchFamily="34" charset="-120"/>
                        </a:rPr>
                        <a:t>AdamW</a:t>
                      </a:r>
                      <a:endParaRPr lang="zh-TW" altLang="en-US" sz="1800" dirty="0">
                        <a:latin typeface="+mj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+mj-lt"/>
                          <a:ea typeface="微軟正黑體" panose="020B0604030504040204" pitchFamily="34" charset="-120"/>
                        </a:rPr>
                        <a:t>找最好的函式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+mj-lt"/>
                          <a:ea typeface="微軟正黑體" panose="020B0604030504040204" pitchFamily="34" charset="-120"/>
                        </a:rPr>
                        <a:t>Better Generalization (cf. Adam)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latin typeface="+mj-lt"/>
                          <a:ea typeface="微軟正黑體" panose="020B0604030504040204" pitchFamily="34" charset="-120"/>
                        </a:rPr>
                        <a:t>Better Optimization (cf. Vanilla) </a:t>
                      </a:r>
                      <a:endParaRPr lang="en-US" altLang="zh-TW" sz="1800" dirty="0">
                        <a:solidFill>
                          <a:srgbClr val="FF0000"/>
                        </a:solidFill>
                        <a:latin typeface="+mj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9109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+mj-lt"/>
                          <a:ea typeface="微軟正黑體" panose="020B0604030504040204" pitchFamily="34" charset="-120"/>
                        </a:rPr>
                        <a:t>Dropout</a:t>
                      </a:r>
                      <a:endParaRPr lang="zh-TW" altLang="en-US" sz="1800" dirty="0">
                        <a:latin typeface="+mj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+mj-lt"/>
                          <a:ea typeface="微軟正黑體" panose="020B0604030504040204" pitchFamily="34" charset="-120"/>
                        </a:rPr>
                        <a:t>找最好的函式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+mj-lt"/>
                          <a:ea typeface="微軟正黑體" panose="020B0604030504040204" pitchFamily="34" charset="-120"/>
                        </a:rPr>
                        <a:t>Better Generalization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0055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+mj-lt"/>
                          <a:ea typeface="微軟正黑體" panose="020B0604030504040204" pitchFamily="34" charset="-120"/>
                        </a:rPr>
                        <a:t>Weight Decay</a:t>
                      </a:r>
                      <a:endParaRPr lang="zh-TW" altLang="en-US" sz="1800" dirty="0">
                        <a:latin typeface="+mj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找最好的函式</a:t>
                      </a:r>
                    </a:p>
                    <a:p>
                      <a:pPr algn="ctr"/>
                      <a:endParaRPr lang="zh-TW" altLang="en-US" sz="1800" dirty="0">
                        <a:latin typeface="+mj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+mj-lt"/>
                          <a:ea typeface="微軟正黑體" panose="020B0604030504040204" pitchFamily="34" charset="-120"/>
                        </a:rPr>
                        <a:t>Better Generalization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0433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+mj-lt"/>
                          <a:ea typeface="微軟正黑體" panose="020B0604030504040204" pitchFamily="34" charset="-120"/>
                        </a:rPr>
                        <a:t>Initialization (e.g., pre-train)</a:t>
                      </a:r>
                      <a:endParaRPr lang="zh-TW" altLang="en-US" sz="1800" dirty="0">
                        <a:latin typeface="+mj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+mj-lt"/>
                          <a:ea typeface="微軟正黑體" panose="020B0604030504040204" pitchFamily="34" charset="-120"/>
                        </a:rPr>
                        <a:t>找最好的函式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+mj-lt"/>
                          <a:ea typeface="微軟正黑體" panose="020B0604030504040204" pitchFamily="34" charset="-120"/>
                        </a:rPr>
                        <a:t>Better Optimization,</a:t>
                      </a:r>
                    </a:p>
                    <a:p>
                      <a:pPr algn="ctr"/>
                      <a:r>
                        <a:rPr lang="en-US" altLang="zh-TW" sz="1800" dirty="0">
                          <a:latin typeface="+mj-lt"/>
                          <a:ea typeface="微軟正黑體" panose="020B0604030504040204" pitchFamily="34" charset="-120"/>
                        </a:rPr>
                        <a:t>Better Generalization</a:t>
                      </a:r>
                      <a:endParaRPr lang="zh-TW" altLang="en-US" sz="1800" dirty="0">
                        <a:latin typeface="+mj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7832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+mj-lt"/>
                          <a:ea typeface="微軟正黑體" panose="020B0604030504040204" pitchFamily="34" charset="-120"/>
                        </a:rPr>
                        <a:t>CNN </a:t>
                      </a:r>
                      <a:r>
                        <a:rPr lang="en-US" altLang="zh-TW" sz="1800" dirty="0">
                          <a:solidFill>
                            <a:srgbClr val="FF0000"/>
                          </a:solidFill>
                          <a:latin typeface="+mj-lt"/>
                          <a:ea typeface="微軟正黑體" panose="020B0604030504040204" pitchFamily="34" charset="-120"/>
                        </a:rPr>
                        <a:t>(e.g., for image)</a:t>
                      </a:r>
                      <a:endParaRPr lang="zh-TW" altLang="en-US" sz="1800" dirty="0">
                        <a:solidFill>
                          <a:srgbClr val="FF0000"/>
                        </a:solidFill>
                        <a:latin typeface="+mj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+mj-lt"/>
                          <a:ea typeface="微軟正黑體" panose="020B0604030504040204" pitchFamily="34" charset="-120"/>
                        </a:rPr>
                        <a:t>改變函式搜尋範圍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+mj-lt"/>
                          <a:ea typeface="微軟正黑體" panose="020B0604030504040204" pitchFamily="34" charset="-120"/>
                        </a:rPr>
                        <a:t>Better Generalization</a:t>
                      </a:r>
                      <a:endParaRPr lang="zh-TW" altLang="en-US" sz="1800" dirty="0">
                        <a:latin typeface="+mj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313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+mj-lt"/>
                          <a:ea typeface="微軟正黑體" panose="020B0604030504040204" pitchFamily="34" charset="-120"/>
                        </a:rPr>
                        <a:t>Skip Connection</a:t>
                      </a:r>
                      <a:endParaRPr lang="zh-TW" altLang="en-US" sz="1800" dirty="0">
                        <a:solidFill>
                          <a:srgbClr val="FF0000"/>
                        </a:solidFill>
                        <a:latin typeface="+mj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+mj-lt"/>
                          <a:ea typeface="微軟正黑體" panose="020B0604030504040204" pitchFamily="34" charset="-120"/>
                        </a:rPr>
                        <a:t>改變函式搜尋範圍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+mj-lt"/>
                          <a:ea typeface="微軟正黑體" panose="020B0604030504040204" pitchFamily="34" charset="-120"/>
                        </a:rPr>
                        <a:t>Better Optimization</a:t>
                      </a:r>
                      <a:endParaRPr lang="zh-TW" altLang="en-US" sz="1800" dirty="0">
                        <a:latin typeface="+mj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3328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+mj-lt"/>
                          <a:ea typeface="微軟正黑體" panose="020B0604030504040204" pitchFamily="34" charset="-120"/>
                        </a:rPr>
                        <a:t>Normalization</a:t>
                      </a:r>
                      <a:endParaRPr lang="zh-TW" altLang="en-US" sz="1800" dirty="0">
                        <a:solidFill>
                          <a:srgbClr val="FF0000"/>
                        </a:solidFill>
                        <a:latin typeface="+mj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+mj-lt"/>
                          <a:ea typeface="微軟正黑體" panose="020B0604030504040204" pitchFamily="34" charset="-120"/>
                        </a:rPr>
                        <a:t>改變函式搜尋範圍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+mj-lt"/>
                          <a:ea typeface="微軟正黑體" panose="020B0604030504040204" pitchFamily="34" charset="-120"/>
                        </a:rPr>
                        <a:t>Better Optimization</a:t>
                      </a:r>
                    </a:p>
                    <a:p>
                      <a:pPr algn="ctr"/>
                      <a:r>
                        <a:rPr lang="en-US" altLang="zh-TW" sz="1800" dirty="0">
                          <a:latin typeface="+mj-lt"/>
                          <a:ea typeface="微軟正黑體" panose="020B0604030504040204" pitchFamily="34" charset="-120"/>
                        </a:rPr>
                        <a:t>(Sometimes Better Generalization)</a:t>
                      </a:r>
                      <a:endParaRPr lang="zh-TW" altLang="en-US" sz="1800" dirty="0">
                        <a:latin typeface="+mj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3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+mj-lt"/>
                          <a:ea typeface="微軟正黑體" panose="020B0604030504040204" pitchFamily="34" charset="-120"/>
                        </a:rPr>
                        <a:t>Do not use </a:t>
                      </a:r>
                    </a:p>
                    <a:p>
                      <a:pPr algn="ctr"/>
                      <a:r>
                        <a:rPr lang="en-US" altLang="zh-TW" sz="1800" dirty="0">
                          <a:latin typeface="+mj-lt"/>
                          <a:ea typeface="微軟正黑體" panose="020B0604030504040204" pitchFamily="34" charset="-120"/>
                        </a:rPr>
                        <a:t>accuracy as loss</a:t>
                      </a:r>
                      <a:endParaRPr lang="zh-TW" altLang="en-US" sz="1800" dirty="0">
                        <a:latin typeface="+mj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+mj-lt"/>
                          <a:ea typeface="微軟正黑體" panose="020B0604030504040204" pitchFamily="34" charset="-120"/>
                        </a:rPr>
                        <a:t>我要找什麼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+mj-lt"/>
                          <a:ea typeface="微軟正黑體" panose="020B0604030504040204" pitchFamily="34" charset="-120"/>
                        </a:rPr>
                        <a:t>Better Optimization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495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+mj-lt"/>
                          <a:ea typeface="微軟正黑體" panose="020B0604030504040204" pitchFamily="34" charset="-120"/>
                        </a:rPr>
                        <a:t>More training data</a:t>
                      </a:r>
                      <a:endParaRPr lang="zh-TW" altLang="en-US" sz="1800" dirty="0">
                        <a:latin typeface="+mj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+mj-lt"/>
                          <a:ea typeface="微軟正黑體" panose="020B0604030504040204" pitchFamily="34" charset="-120"/>
                        </a:rPr>
                        <a:t>我要找</a:t>
                      </a: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什</a:t>
                      </a:r>
                      <a:r>
                        <a:rPr lang="zh-TW" altLang="en-US" sz="1800" dirty="0">
                          <a:latin typeface="+mj-lt"/>
                          <a:ea typeface="微軟正黑體" panose="020B0604030504040204" pitchFamily="34" charset="-120"/>
                        </a:rPr>
                        <a:t>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+mj-lt"/>
                          <a:ea typeface="微軟正黑體" panose="020B0604030504040204" pitchFamily="34" charset="-120"/>
                        </a:rPr>
                        <a:t>Better Generalization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2306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+mj-lt"/>
                          <a:ea typeface="微軟正黑體" panose="020B0604030504040204" pitchFamily="34" charset="-120"/>
                        </a:rPr>
                        <a:t>Data Augmentation (e.g. </a:t>
                      </a:r>
                      <a:r>
                        <a:rPr lang="en-US" altLang="zh-TW" sz="1800" dirty="0" err="1">
                          <a:latin typeface="+mj-lt"/>
                          <a:ea typeface="微軟正黑體" panose="020B0604030504040204" pitchFamily="34" charset="-120"/>
                        </a:rPr>
                        <a:t>Mixup</a:t>
                      </a:r>
                      <a:r>
                        <a:rPr lang="en-US" altLang="zh-TW" sz="1800" dirty="0">
                          <a:latin typeface="+mj-lt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800" dirty="0">
                        <a:latin typeface="+mj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+mj-lt"/>
                          <a:ea typeface="微軟正黑體" panose="020B0604030504040204" pitchFamily="34" charset="-120"/>
                        </a:rPr>
                        <a:t>我要找</a:t>
                      </a: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什</a:t>
                      </a:r>
                      <a:r>
                        <a:rPr lang="zh-TW" altLang="en-US" sz="1800" dirty="0">
                          <a:latin typeface="+mj-lt"/>
                          <a:ea typeface="微軟正黑體" panose="020B0604030504040204" pitchFamily="34" charset="-120"/>
                        </a:rPr>
                        <a:t>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+mj-lt"/>
                          <a:ea typeface="微軟正黑體" panose="020B0604030504040204" pitchFamily="34" charset="-120"/>
                        </a:rPr>
                        <a:t>Better Generalization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4323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+mj-lt"/>
                          <a:ea typeface="微軟正黑體" panose="020B0604030504040204" pitchFamily="34" charset="-120"/>
                        </a:rPr>
                        <a:t>Semi-supervised (e.g., Entropy, Graph)</a:t>
                      </a:r>
                      <a:endParaRPr lang="zh-TW" altLang="en-US" sz="1800" dirty="0">
                        <a:latin typeface="+mj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+mj-lt"/>
                          <a:ea typeface="微軟正黑體" panose="020B0604030504040204" pitchFamily="34" charset="-120"/>
                        </a:rPr>
                        <a:t>我要找</a:t>
                      </a: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什</a:t>
                      </a:r>
                      <a:r>
                        <a:rPr lang="zh-TW" altLang="en-US" sz="1800" dirty="0">
                          <a:latin typeface="+mj-lt"/>
                          <a:ea typeface="微軟正黑體" panose="020B0604030504040204" pitchFamily="34" charset="-120"/>
                        </a:rPr>
                        <a:t>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+mj-lt"/>
                          <a:ea typeface="微軟正黑體" panose="020B0604030504040204" pitchFamily="34" charset="-120"/>
                        </a:rPr>
                        <a:t>Better Generalization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982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+mj-lt"/>
                          <a:ea typeface="微軟正黑體" panose="020B0604030504040204" pitchFamily="34" charset="-120"/>
                        </a:rPr>
                        <a:t>Parameter Regularization</a:t>
                      </a:r>
                      <a:endParaRPr lang="zh-TW" altLang="en-US" sz="1800" dirty="0">
                        <a:latin typeface="+mj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+mj-lt"/>
                          <a:ea typeface="微軟正黑體" panose="020B0604030504040204" pitchFamily="34" charset="-120"/>
                        </a:rPr>
                        <a:t>我要找甚麼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+mj-lt"/>
                          <a:ea typeface="微軟正黑體" panose="020B0604030504040204" pitchFamily="34" charset="-120"/>
                        </a:rPr>
                        <a:t>Better Generalization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212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591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18E525-1A92-98C4-D8BD-FAC89882A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Learning Rate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實在是很難調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EEB40F2-D6BA-5BE0-07F3-2328BF178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06" y="1973950"/>
            <a:ext cx="5539515" cy="45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819CAB5C-81A1-AF8A-4E25-B765C39F3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656" y="2035512"/>
            <a:ext cx="5537444" cy="454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6D473B75-C5D1-5B78-F71F-83AC5EB11451}"/>
                  </a:ext>
                </a:extLst>
              </p:cNvPr>
              <p:cNvSpPr txBox="1"/>
              <p:nvPr/>
            </p:nvSpPr>
            <p:spPr>
              <a:xfrm>
                <a:off x="1075613" y="1567307"/>
                <a:ext cx="2980597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=0.001</m:t>
                      </m:r>
                    </m:oMath>
                  </m:oMathPara>
                </a14:m>
                <a:endParaRPr lang="zh-TW" altLang="en-US" sz="2400" baseline="300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6D473B75-C5D1-5B78-F71F-83AC5EB114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613" y="1567307"/>
                <a:ext cx="2980597" cy="468205"/>
              </a:xfrm>
              <a:prstGeom prst="rect">
                <a:avLst/>
              </a:prstGeom>
              <a:blipFill>
                <a:blip r:embed="rId4"/>
                <a:stretch>
                  <a:fillRect l="-613" b="-103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>
            <a:extLst>
              <a:ext uri="{FF2B5EF4-FFF2-40B4-BE49-F238E27FC236}">
                <a16:creationId xmlns:a16="http://schemas.microsoft.com/office/drawing/2014/main" id="{842A5C03-AB6A-608C-D7B6-6FEB50157449}"/>
              </a:ext>
            </a:extLst>
          </p:cNvPr>
          <p:cNvSpPr txBox="1"/>
          <p:nvPr/>
        </p:nvSpPr>
        <p:spPr>
          <a:xfrm>
            <a:off x="2052541" y="4406990"/>
            <a:ext cx="2781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Update </a:t>
            </a:r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第二次就飛出了地圖之外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60A3BDE2-2A41-B744-170A-FCFE006719B2}"/>
              </a:ext>
            </a:extLst>
          </p:cNvPr>
          <p:cNvSpPr txBox="1"/>
          <p:nvPr/>
        </p:nvSpPr>
        <p:spPr>
          <a:xfrm>
            <a:off x="7666816" y="4406990"/>
            <a:ext cx="2781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Update </a:t>
            </a:r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一百次都還走不到谷底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888B813C-05E7-6F14-DDEA-E424B80062A2}"/>
                  </a:ext>
                </a:extLst>
              </p:cNvPr>
              <p:cNvSpPr txBox="1"/>
              <p:nvPr/>
            </p:nvSpPr>
            <p:spPr>
              <a:xfrm>
                <a:off x="6540175" y="1598217"/>
                <a:ext cx="2980597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=0.0001</m:t>
                      </m:r>
                    </m:oMath>
                  </m:oMathPara>
                </a14:m>
                <a:endParaRPr lang="zh-TW" altLang="en-US" sz="2400" baseline="300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888B813C-05E7-6F14-DDEA-E424B80062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0175" y="1598217"/>
                <a:ext cx="2980597" cy="468205"/>
              </a:xfrm>
              <a:prstGeom prst="rect">
                <a:avLst/>
              </a:prstGeom>
              <a:blipFill>
                <a:blip r:embed="rId5"/>
                <a:stretch>
                  <a:fillRect l="-613" b="-103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238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3463</TotalTime>
  <Words>8085</Words>
  <Application>Microsoft Office PowerPoint</Application>
  <PresentationFormat>寬螢幕</PresentationFormat>
  <Paragraphs>1730</Paragraphs>
  <Slides>83</Slides>
  <Notes>36</Notes>
  <HiddenSlides>0</HiddenSlides>
  <MMClips>0</MMClips>
  <ScaleCrop>false</ScaleCrop>
  <HeadingPairs>
    <vt:vector size="8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5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83</vt:i4>
      </vt:variant>
    </vt:vector>
  </HeadingPairs>
  <TitlesOfParts>
    <vt:vector size="98" baseType="lpstr">
      <vt:lpstr>微軟正黑體</vt:lpstr>
      <vt:lpstr>新細明體</vt:lpstr>
      <vt:lpstr>Aptos</vt:lpstr>
      <vt:lpstr>Aptos Display</vt:lpstr>
      <vt:lpstr>Arial</vt:lpstr>
      <vt:lpstr>Calibri</vt:lpstr>
      <vt:lpstr>Calibri Light</vt:lpstr>
      <vt:lpstr>Cambria Math</vt:lpstr>
      <vt:lpstr>Wingdings</vt:lpstr>
      <vt:lpstr>Office 佈景主題</vt:lpstr>
      <vt:lpstr>1_Office 佈景主題</vt:lpstr>
      <vt:lpstr>2_Office 佈景主題</vt:lpstr>
      <vt:lpstr>3_Office 佈景主題</vt:lpstr>
      <vt:lpstr>4_Office 佈景主題</vt:lpstr>
      <vt:lpstr>方程式</vt:lpstr>
      <vt:lpstr>一堂課看懂 訓練類神經網路 的各種訣竅</vt:lpstr>
      <vt:lpstr>PowerPoint 簡報</vt:lpstr>
      <vt:lpstr>介紹各種訓練類神經網路常用技巧</vt:lpstr>
      <vt:lpstr>介紹各種訓練類神經網路常用技巧</vt:lpstr>
      <vt:lpstr>選擇合適的技巧</vt:lpstr>
      <vt:lpstr>找函式步驟 3 + 1</vt:lpstr>
      <vt:lpstr>Vanilla Gradient Descent </vt:lpstr>
      <vt:lpstr>Optimizer </vt:lpstr>
      <vt:lpstr>Learning Rate 實在是很難調 …</vt:lpstr>
      <vt:lpstr>PowerPoint 簡報</vt:lpstr>
      <vt:lpstr>用過去的 Gradient 來決定 Learning Rate</vt:lpstr>
      <vt:lpstr>PowerPoint 簡報</vt:lpstr>
      <vt:lpstr>範例程式</vt:lpstr>
      <vt:lpstr>同一個參數的Gradient 大小不會一成不變</vt:lpstr>
      <vt:lpstr>同一個參數的Gradient 大小不會一成不變</vt:lpstr>
      <vt:lpstr>PowerPoint 簡報</vt:lpstr>
      <vt:lpstr>範例程式</vt:lpstr>
      <vt:lpstr>Optimization 會在 Gradient 很小時停止 </vt:lpstr>
      <vt:lpstr>考慮動量 (Momentum)</vt:lpstr>
      <vt:lpstr>PowerPoint 簡報</vt:lpstr>
      <vt:lpstr>PowerPoint 簡報</vt:lpstr>
      <vt:lpstr>範例程式</vt:lpstr>
      <vt:lpstr>Adam: RMSProp + Momentum </vt:lpstr>
      <vt:lpstr>範例程式</vt:lpstr>
      <vt:lpstr>Learning Rate Scheduling </vt:lpstr>
      <vt:lpstr>Summarization of Optimizer </vt:lpstr>
      <vt:lpstr>Dropout</vt:lpstr>
      <vt:lpstr>Dropout</vt:lpstr>
      <vt:lpstr>Initialization </vt:lpstr>
      <vt:lpstr>範例程式</vt:lpstr>
      <vt:lpstr>Initialization </vt:lpstr>
      <vt:lpstr>Initialization </vt:lpstr>
      <vt:lpstr>Initialization </vt:lpstr>
      <vt:lpstr>More about Pretext Task </vt:lpstr>
      <vt:lpstr>Initialization </vt:lpstr>
      <vt:lpstr>找函式步驟 3 + 1</vt:lpstr>
      <vt:lpstr>劃定一個剛剛好的函式範圍</vt:lpstr>
      <vt:lpstr>Convolutional Layer </vt:lpstr>
      <vt:lpstr>PowerPoint 簡報</vt:lpstr>
      <vt:lpstr>Observation 1</vt:lpstr>
      <vt:lpstr>Observation 1 </vt:lpstr>
      <vt:lpstr>Simplification 1 </vt:lpstr>
      <vt:lpstr>Simplification 1 – Typical Setting  </vt:lpstr>
      <vt:lpstr>PowerPoint 簡報</vt:lpstr>
      <vt:lpstr>Benefit of Simplification 1</vt:lpstr>
      <vt:lpstr>Observation 2</vt:lpstr>
      <vt:lpstr>Simplification 2 – Sharing parameters</vt:lpstr>
      <vt:lpstr>Simplification 2 – Sharing parameters</vt:lpstr>
      <vt:lpstr>Benefit of Simplication 1 + 2</vt:lpstr>
      <vt:lpstr>PowerPoint 簡報</vt:lpstr>
      <vt:lpstr>Skip Connection (Residual Connection)</vt:lpstr>
      <vt:lpstr>Skip Connection (Residual Connection)</vt:lpstr>
      <vt:lpstr>Skip Connection (Residual Connection)</vt:lpstr>
      <vt:lpstr>PowerPoint 簡報</vt:lpstr>
      <vt:lpstr>各種 Normalization </vt:lpstr>
      <vt:lpstr>Normalization </vt:lpstr>
      <vt:lpstr>找函式步驟 3 + 1</vt:lpstr>
      <vt:lpstr>Classification </vt:lpstr>
      <vt:lpstr>Classification </vt:lpstr>
      <vt:lpstr>Loss = Evaluation Metrics? </vt:lpstr>
      <vt:lpstr>Loss = Evaluation Metrics? </vt:lpstr>
      <vt:lpstr>Loss = Evaluation Metrics? </vt:lpstr>
      <vt:lpstr>Cross-entropy as the loss in classification</vt:lpstr>
      <vt:lpstr>什麼是 Softmax? </vt:lpstr>
      <vt:lpstr>PowerPoint 簡報</vt:lpstr>
      <vt:lpstr>Why Cross-entropy?</vt:lpstr>
      <vt:lpstr>Loss = Evaluation Metrics? </vt:lpstr>
      <vt:lpstr>PowerPoint 簡報</vt:lpstr>
      <vt:lpstr>有沒有其他可能性？</vt:lpstr>
      <vt:lpstr>Need More Training Data …</vt:lpstr>
      <vt:lpstr>Data Augmentation </vt:lpstr>
      <vt:lpstr>Be careful about what you augment</vt:lpstr>
      <vt:lpstr>PowerPoint 簡報</vt:lpstr>
      <vt:lpstr>Data Augmentation </vt:lpstr>
      <vt:lpstr>Semi-supervised Learning </vt:lpstr>
      <vt:lpstr>PowerPoint 簡報</vt:lpstr>
      <vt:lpstr>PowerPoint 簡報</vt:lpstr>
      <vt:lpstr>Semi-supervised Learning </vt:lpstr>
      <vt:lpstr>Parameter Regularization </vt:lpstr>
      <vt:lpstr>Parameter Regularization </vt:lpstr>
      <vt:lpstr>Parameter Regularization </vt:lpstr>
      <vt:lpstr>AdamW</vt:lpstr>
      <vt:lpstr>Concluding Remarks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Hung-yi Lee</dc:creator>
  <cp:lastModifiedBy>Hung-yi Lee</cp:lastModifiedBy>
  <cp:revision>154</cp:revision>
  <dcterms:created xsi:type="dcterms:W3CDTF">2025-10-24T17:10:22Z</dcterms:created>
  <dcterms:modified xsi:type="dcterms:W3CDTF">2025-11-02T18:59:55Z</dcterms:modified>
</cp:coreProperties>
</file>