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56" r:id="rId4"/>
    <p:sldId id="341" r:id="rId5"/>
    <p:sldId id="271" r:id="rId6"/>
    <p:sldId id="257" r:id="rId7"/>
    <p:sldId id="259" r:id="rId8"/>
    <p:sldId id="342" r:id="rId9"/>
    <p:sldId id="311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0911" autoAdjust="0"/>
  </p:normalViewPr>
  <p:slideViewPr>
    <p:cSldViewPr snapToGrid="0">
      <p:cViewPr varScale="1">
        <p:scale>
          <a:sx n="50" d="100"/>
          <a:sy n="50" d="100"/>
        </p:scale>
        <p:origin x="7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CCBFA-4B10-45F8-8600-1D4AFAA44CEC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42A0B-12A0-4E88-B897-2DCA21718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05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Check existence first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solidFill>
                <a:srgbClr val="0000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One</a:t>
            </a:r>
            <a:r>
              <a:rPr lang="en-US" altLang="zh-TW" sz="1200" baseline="0" dirty="0">
                <a:solidFill>
                  <a:srgbClr val="0000FF"/>
                </a:solidFill>
              </a:rPr>
              <a:t> or infinite </a:t>
            </a:r>
            <a:r>
              <a:rPr lang="en-US" altLang="zh-TW" sz="1200" baseline="0" dirty="0" err="1">
                <a:solidFill>
                  <a:srgbClr val="0000FF"/>
                </a:solidFill>
              </a:rPr>
              <a:t>soluiton</a:t>
            </a:r>
            <a:endParaRPr lang="zh-TW" altLang="en-US" sz="1200" dirty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6B2C5-139D-48F7-BA78-0C11E7CF6B4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886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Check existence first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solidFill>
                <a:srgbClr val="0000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One</a:t>
            </a:r>
            <a:r>
              <a:rPr lang="en-US" altLang="zh-TW" sz="1200" baseline="0" dirty="0">
                <a:solidFill>
                  <a:srgbClr val="0000FF"/>
                </a:solidFill>
              </a:rPr>
              <a:t> or infinite </a:t>
            </a:r>
            <a:r>
              <a:rPr lang="en-US" altLang="zh-TW" sz="1200" baseline="0" dirty="0" err="1">
                <a:solidFill>
                  <a:srgbClr val="0000FF"/>
                </a:solidFill>
              </a:rPr>
              <a:t>soluiton</a:t>
            </a:r>
            <a:endParaRPr lang="zh-TW" altLang="en-US" sz="1200" dirty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6B2C5-139D-48F7-BA78-0C11E7CF6B4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06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zh-TW" altLang="en-US" dirty="0"/>
              <a:t> </a:t>
            </a:r>
            <a:r>
              <a:rPr lang="en-US" altLang="zh-TW" dirty="0"/>
              <a:t>don’t know what to say about 86 ……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42A0B-12A0-4E88-B897-2DCA2171841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084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This is also hard to explain 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42A0B-12A0-4E88-B897-2DCA2171841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877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F0C995-58F3-4829-BA6D-D4B2FC0B1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BB5F699-D486-427D-B62F-F8127DE6D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5FC9E6-6DA1-4301-BDFF-B17FDE9B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B25ACB-E07B-455D-AB70-CDB0B8A3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9D1D7E3-C54D-43DD-BE19-7B4E1254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815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CB8EFA-1F6D-4D11-B252-719BE65D1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B961852-FB8B-4850-9533-E8B3B9B9D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7193C-3C54-4D67-B6B9-FE0313CC1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0511D5-9B30-4191-8059-7732D70F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97EC14-EC4E-41B8-9A8E-81E915F6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71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B01148E-5D9D-4F6C-A1DC-7E7C37A00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6C830D2-E0D4-419E-AD21-09053C268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8D7ABE-E5E4-42DA-89CC-777978C1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B4CDF4-62AC-413D-8C36-52C62BE9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E9837F1-F0BA-4B71-AF41-B509E6DB0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232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0470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26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901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238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700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048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4641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97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C6FDE1-1A49-4A6F-8654-BCD261D2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C13FBE-E510-4CDA-AAFB-A244C1427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7C7505-688D-477C-853E-A2F64C135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11A79E-01AE-48D9-B2D6-75B96EC3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0447FA-3193-49F3-8CAA-FFB69419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943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924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256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83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8967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17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483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430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1831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1825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27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4916C4-C8E1-4AE4-8F06-68F45BE1F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AFB9DA9-1DA8-4CF1-8BD3-B8A4287E7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486251-C1B2-40F5-A637-A8C83D16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2E7188-6DF6-4F90-B3CD-563A070B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7FA51D-0BF9-4222-91B2-62AD5A11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6455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093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6218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8878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60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A1440E-6CB2-4379-8E45-36C40867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2327D0-BB5D-4836-AECC-2927EB110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01B0803-E504-4B0B-A353-E0BBFC19E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FBC501E-7362-4251-8E4F-560C1FBD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54B3215-E433-4FA4-AD5C-8B6B4568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A7CEBC9-9827-4E93-AC72-5377DEDB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99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584927-C940-4793-AF7B-03F17B31C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E7BA626-274B-4F1F-A402-73DDA0ABF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AA267DD-A190-4643-AFAC-F8F4D56A5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4081D76-A340-4F9A-BF2E-F2983A9A5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35D5D82-D37C-4C54-9214-B1F5DBBF9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C896205-50D3-4E91-B067-D5615BDBC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BD86C25-6605-471C-AD9D-ED3F1C17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53777FE-4E3E-44EB-9F2A-74FADE97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52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FD0F95-BD7E-4DAB-9024-B12BA617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9AA3D51-D195-4A70-A292-5C8A761F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7AF6EAB-3B5E-4DFD-992B-495DB8A3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CC2E681-9F58-4CB8-8BB6-CC012928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00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FD3E565-B2CD-4EB0-8884-D79651C1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5E09CEC-FEA6-4307-BCDF-4B1ED6DC9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278022B-1BA5-4E31-A0FF-EBB4828D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651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5B9246-75EF-4806-9ECC-420D59351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C801BD-E637-4288-990E-1E2279A45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965CE2-D15B-4888-B64D-901B3AC4D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AA16BD4-8758-495B-8B97-D27CA1A0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F3901FE-EC39-4BC1-9A46-96A208640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502723E-5F76-4A8D-9712-223A89EB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64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5F64EF-28ED-42F1-8BDC-3FC5581C6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A68CFF0-BE83-459E-BEF8-0CB21B8BC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5A093A4-5B1C-408F-98DE-516E6787E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5642488-91A4-441C-851A-90E3B8DDB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7D7F2B9-42ED-4863-9FB4-67D0CB74E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028B86-18A3-4637-BF2C-95F40DBD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09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15159B1-5F59-4F02-824B-903C94392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C5B939-DF71-451F-B026-CFCAB952F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0042C2-5EA1-4830-8EDC-07B5B0D87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58BD-41D3-453D-9D07-9514502D20D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F55E14-BD51-40CD-89AE-D61ACF2BC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4B0E43-0F0E-42EC-9F99-76E7F9EB8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7843-52EF-4702-807E-E56BA50A3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36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BA994-FBB4-4CEE-AAD9-D0758F6A452D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198D-430B-4259-933A-795237FF3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735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F836-45EC-4D6D-9D46-BD451B1273F2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60.png"/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50B139-C4E2-4107-B05D-120293E06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1-4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EC26CC4-6DA3-41FC-8877-1A8069BCB5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26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D26CA8-8A89-48A8-9141-2E5B6AB6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74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C4B294C-811C-43D2-A1CA-3BCE3A7675FE}"/>
                  </a:ext>
                </a:extLst>
              </p:cNvPr>
              <p:cNvSpPr txBox="1"/>
              <p:nvPr/>
            </p:nvSpPr>
            <p:spPr>
              <a:xfrm>
                <a:off x="2301766" y="612407"/>
                <a:ext cx="936471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 be an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/>
                  <a:t> matrix with reduced row echelon form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zh-TW" sz="2400" dirty="0"/>
                  <a:t>. Describe the reduced row echelon form of each of the following matrices.</a:t>
                </a:r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C4B294C-811C-43D2-A1CA-3BCE3A767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766" y="612407"/>
                <a:ext cx="9364717" cy="830997"/>
              </a:xfrm>
              <a:prstGeom prst="rect">
                <a:avLst/>
              </a:prstGeom>
              <a:blipFill>
                <a:blip r:embed="rId3"/>
                <a:stretch>
                  <a:fillRect l="-1042" t="-5839" r="-456" b="-153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26842E09-B65F-460F-A25E-0A35C1A12FEF}"/>
                  </a:ext>
                </a:extLst>
              </p:cNvPr>
              <p:cNvSpPr txBox="1"/>
              <p:nvPr/>
            </p:nvSpPr>
            <p:spPr>
              <a:xfrm>
                <a:off x="1051035" y="1586667"/>
                <a:ext cx="9827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(a)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26842E09-B65F-460F-A25E-0A35C1A12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35" y="1586667"/>
                <a:ext cx="9827172" cy="461665"/>
              </a:xfrm>
              <a:prstGeom prst="rect">
                <a:avLst/>
              </a:prstGeom>
              <a:blipFill>
                <a:blip r:embed="rId4"/>
                <a:stretch>
                  <a:fillRect l="-931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E05BB6F-5639-48B4-B222-E51D3AFD7142}"/>
                  </a:ext>
                </a:extLst>
              </p:cNvPr>
              <p:cNvSpPr txBox="1"/>
              <p:nvPr/>
            </p:nvSpPr>
            <p:spPr>
              <a:xfrm>
                <a:off x="1051035" y="2419413"/>
                <a:ext cx="9827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(b)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4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b="1" i="1" smtClean="0">
                                            <a:latin typeface="Cambria Math" panose="02040503050406030204" pitchFamily="18" charset="0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en-US" altLang="zh-TW" sz="2400" b="1" i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sz="24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400" b="1" i="1" smtClean="0">
                                            <a:latin typeface="Cambria Math" panose="02040503050406030204" pitchFamily="18" charset="0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en-US" altLang="zh-TW" sz="2400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400" dirty="0"/>
                  <a:t> for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E05BB6F-5639-48B4-B222-E51D3AFD7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35" y="2419413"/>
                <a:ext cx="9827172" cy="461665"/>
              </a:xfrm>
              <a:prstGeom prst="rect">
                <a:avLst/>
              </a:prstGeom>
              <a:blipFill>
                <a:blip r:embed="rId5"/>
                <a:stretch>
                  <a:fillRect l="-931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71AFBDD-8827-443C-8ED9-08567F21792C}"/>
                  </a:ext>
                </a:extLst>
              </p:cNvPr>
              <p:cNvSpPr txBox="1"/>
              <p:nvPr/>
            </p:nvSpPr>
            <p:spPr>
              <a:xfrm>
                <a:off x="1051035" y="3252158"/>
                <a:ext cx="9827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(c)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, where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TW" sz="2400" dirty="0"/>
                  <a:t> is a nonzero scalar  </a:t>
                </a: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71AFBDD-8827-443C-8ED9-08567F217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35" y="3252158"/>
                <a:ext cx="9827172" cy="461665"/>
              </a:xfrm>
              <a:prstGeom prst="rect">
                <a:avLst/>
              </a:prstGeom>
              <a:blipFill>
                <a:blip r:embed="rId6"/>
                <a:stretch>
                  <a:fillRect l="-931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933193E6-6B92-43FF-A9FC-20AEB07A7C7B}"/>
                  </a:ext>
                </a:extLst>
              </p:cNvPr>
              <p:cNvSpPr txBox="1"/>
              <p:nvPr/>
            </p:nvSpPr>
            <p:spPr>
              <a:xfrm>
                <a:off x="1051035" y="4084903"/>
                <a:ext cx="9827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(d)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933193E6-6B92-43FF-A9FC-20AEB07A7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35" y="4084903"/>
                <a:ext cx="9827172" cy="461665"/>
              </a:xfrm>
              <a:prstGeom prst="rect">
                <a:avLst/>
              </a:prstGeom>
              <a:blipFill>
                <a:blip r:embed="rId7"/>
                <a:stretch>
                  <a:fillRect l="-931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1E257D36-7C18-4F03-AE91-FD24D2913FA5}"/>
                  </a:ext>
                </a:extLst>
              </p:cNvPr>
              <p:cNvSpPr txBox="1"/>
              <p:nvPr/>
            </p:nvSpPr>
            <p:spPr>
              <a:xfrm>
                <a:off x="1051035" y="4917649"/>
                <a:ext cx="9827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(e)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𝑐𝐴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400" dirty="0"/>
                  <a:t>, where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TW" sz="2400" dirty="0"/>
                  <a:t> is any scalar </a:t>
                </a:r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1E257D36-7C18-4F03-AE91-FD24D2913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35" y="4917649"/>
                <a:ext cx="9827172" cy="461665"/>
              </a:xfrm>
              <a:prstGeom prst="rect">
                <a:avLst/>
              </a:prstGeom>
              <a:blipFill>
                <a:blip r:embed="rId8"/>
                <a:stretch>
                  <a:fillRect l="-931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88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字方塊 20"/>
              <p:cNvSpPr txBox="1"/>
              <p:nvPr/>
            </p:nvSpPr>
            <p:spPr>
              <a:xfrm>
                <a:off x="4658740" y="4039460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 </a:t>
                </a:r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are </a:t>
                </a:r>
                <a:r>
                  <a:rPr lang="en-US" altLang="zh-TW" sz="2400" b="1" i="1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independent</a:t>
                </a:r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.</a:t>
                </a:r>
                <a:endParaRPr lang="zh-TW" altLang="en-US" sz="2400" dirty="0">
                  <a:solidFill>
                    <a:prstClr val="white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740" y="4039460"/>
                <a:ext cx="2364052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2152650" y="4075906"/>
            <a:ext cx="1431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zh-TW" sz="2400" dirty="0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t>No solution</a:t>
            </a:r>
            <a:endParaRPr lang="zh-TW" altLang="en-US" sz="2400" dirty="0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文字方塊 34"/>
              <p:cNvSpPr txBox="1"/>
              <p:nvPr/>
            </p:nvSpPr>
            <p:spPr>
              <a:xfrm>
                <a:off x="1774659" y="1757234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Is </a:t>
                </a:r>
                <a14:m>
                  <m:oMath xmlns:m="http://schemas.openxmlformats.org/officeDocument/2006/math">
                    <m:r>
                      <a:rPr lang="en-US" altLang="zh-TW" sz="2400" b="1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 a </a:t>
                </a:r>
                <a:r>
                  <a:rPr lang="en-US" altLang="zh-TW" sz="2400" b="1" i="1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linear combination </a:t>
                </a:r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?</a:t>
                </a:r>
                <a:endParaRPr lang="zh-TW" altLang="en-US" sz="2400" dirty="0">
                  <a:solidFill>
                    <a:prstClr val="white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659" y="1757234"/>
                <a:ext cx="333005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文字方塊 35"/>
              <p:cNvSpPr txBox="1"/>
              <p:nvPr/>
            </p:nvSpPr>
            <p:spPr>
              <a:xfrm>
                <a:off x="5206464" y="1752809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Is </a:t>
                </a:r>
                <a14:m>
                  <m:oMath xmlns:m="http://schemas.openxmlformats.org/officeDocument/2006/math">
                    <m:r>
                      <a:rPr lang="en-US" altLang="zh-TW" sz="2400" b="1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 in the </a:t>
                </a:r>
                <a:r>
                  <a:rPr lang="en-US" altLang="zh-TW" sz="2400" b="1" i="1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span</a:t>
                </a:r>
                <a:r>
                  <a:rPr lang="zh-TW" altLang="en-US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 </a:t>
                </a:r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?</a:t>
                </a:r>
                <a:endParaRPr lang="zh-TW" altLang="en-US" sz="2400" dirty="0">
                  <a:solidFill>
                    <a:prstClr val="white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464" y="1752809"/>
                <a:ext cx="3330055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左大括弧 36"/>
          <p:cNvSpPr/>
          <p:nvPr/>
        </p:nvSpPr>
        <p:spPr>
          <a:xfrm rot="5400000">
            <a:off x="4979318" y="341637"/>
            <a:ext cx="396234" cy="5266129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zh-TW" altLang="en-US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7021599" y="3021155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zh-TW" sz="2400" dirty="0">
                <a:solidFill>
                  <a:srgbClr val="0000FF"/>
                </a:solidFill>
                <a:latin typeface="Calibri" panose="020F0502020204030204"/>
                <a:ea typeface="新細明體" panose="02020500000000000000" pitchFamily="18" charset="-120"/>
              </a:rPr>
              <a:t>YES</a:t>
            </a:r>
            <a:endParaRPr lang="zh-TW" altLang="en-US" sz="2400" dirty="0">
              <a:solidFill>
                <a:srgbClr val="0000FF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658740" y="4985213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zh-TW" sz="2400" b="1" i="1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Rank</a:t>
            </a:r>
            <a:r>
              <a:rPr lang="en-US" altLang="zh-TW" sz="2400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 A = n</a:t>
            </a:r>
            <a:endParaRPr lang="zh-TW" altLang="en-US" sz="2400" dirty="0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652502" y="5544223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zh-TW" sz="2400" b="1" i="1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Nullity</a:t>
            </a:r>
            <a:r>
              <a:rPr lang="en-US" altLang="zh-TW" sz="2400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 A = 0</a:t>
            </a:r>
            <a:endParaRPr lang="zh-TW" altLang="en-US" sz="2400" dirty="0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506937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zh-TW" sz="2800" dirty="0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t>Unique solution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文字方塊 49"/>
              <p:cNvSpPr txBox="1"/>
              <p:nvPr/>
            </p:nvSpPr>
            <p:spPr>
              <a:xfrm>
                <a:off x="7954586" y="4039460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 </a:t>
                </a:r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are </a:t>
                </a:r>
                <a:r>
                  <a:rPr lang="en-US" altLang="zh-TW" sz="2400" b="1" i="1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dependent</a:t>
                </a:r>
                <a:r>
                  <a:rPr lang="en-US" altLang="zh-TW" sz="2400" dirty="0">
                    <a:solidFill>
                      <a:prstClr val="white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.</a:t>
                </a:r>
                <a:endParaRPr lang="zh-TW" altLang="en-US" sz="2400" dirty="0">
                  <a:solidFill>
                    <a:prstClr val="white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586" y="4039460"/>
                <a:ext cx="2364052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/>
          <p:cNvSpPr txBox="1"/>
          <p:nvPr/>
        </p:nvSpPr>
        <p:spPr>
          <a:xfrm>
            <a:off x="7954586" y="4985213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zh-TW" sz="2400" b="1" i="1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Rank</a:t>
            </a:r>
            <a:r>
              <a:rPr lang="en-US" altLang="zh-TW" sz="2400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 A &lt; n</a:t>
            </a:r>
            <a:endParaRPr lang="zh-TW" altLang="en-US" sz="2400" dirty="0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7948348" y="5544223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zh-TW" sz="2400" b="1" i="1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Nullity</a:t>
            </a:r>
            <a:r>
              <a:rPr lang="en-US" altLang="zh-TW" sz="2400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 A &gt; 0</a:t>
            </a:r>
            <a:endParaRPr lang="zh-TW" altLang="en-US" sz="2400" dirty="0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802783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zh-TW" sz="2800" dirty="0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t>Infinite solution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2397863" y="3044405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zh-TW" sz="2400" dirty="0">
                <a:solidFill>
                  <a:srgbClr val="FF0000"/>
                </a:solidFill>
                <a:latin typeface="Calibri" panose="020F0502020204030204"/>
                <a:ea typeface="新細明體" panose="02020500000000000000" pitchFamily="18" charset="-120"/>
              </a:rPr>
              <a:t>NO</a:t>
            </a:r>
            <a:endParaRPr lang="zh-TW" altLang="en-US" sz="2400" dirty="0">
              <a:solidFill>
                <a:srgbClr val="FF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57" name="左-右雙向箭號 56"/>
          <p:cNvSpPr/>
          <p:nvPr/>
        </p:nvSpPr>
        <p:spPr>
          <a:xfrm rot="5400000">
            <a:off x="2522953" y="3636397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zh-TW" altLang="en-US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26" name="左大括弧 25"/>
          <p:cNvSpPr/>
          <p:nvPr/>
        </p:nvSpPr>
        <p:spPr>
          <a:xfrm rot="5400000">
            <a:off x="7255642" y="1007674"/>
            <a:ext cx="396234" cy="5602514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zh-TW" altLang="en-US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文字方塊 28"/>
              <p:cNvSpPr txBox="1"/>
              <p:nvPr/>
            </p:nvSpPr>
            <p:spPr>
              <a:xfrm>
                <a:off x="5685617" y="1021939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617" y="1021939"/>
                <a:ext cx="1403782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文字方塊 33"/>
              <p:cNvSpPr txBox="1"/>
              <p:nvPr/>
            </p:nvSpPr>
            <p:spPr>
              <a:xfrm>
                <a:off x="7400118" y="1011921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prstClr val="black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118" y="1011921"/>
                <a:ext cx="113640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文字方塊 39"/>
              <p:cNvSpPr txBox="1"/>
              <p:nvPr/>
            </p:nvSpPr>
            <p:spPr>
              <a:xfrm>
                <a:off x="8719992" y="1021939"/>
                <a:ext cx="12280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prstClr val="black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9992" y="1021939"/>
                <a:ext cx="122809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: 圓角 3">
            <a:extLst>
              <a:ext uri="{FF2B5EF4-FFF2-40B4-BE49-F238E27FC236}">
                <a16:creationId xmlns:a16="http://schemas.microsoft.com/office/drawing/2014/main" id="{BDD0EAA1-3C47-4B15-8C14-765E8D2A92AA}"/>
              </a:ext>
            </a:extLst>
          </p:cNvPr>
          <p:cNvSpPr/>
          <p:nvPr/>
        </p:nvSpPr>
        <p:spPr>
          <a:xfrm>
            <a:off x="4389218" y="3610168"/>
            <a:ext cx="6335932" cy="291893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70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/>
              <p:cNvSpPr txBox="1"/>
              <p:nvPr/>
            </p:nvSpPr>
            <p:spPr>
              <a:xfrm>
                <a:off x="6088596" y="2086656"/>
                <a:ext cx="46096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/>
                <a:r>
                  <a:rPr lang="en-US" altLang="zh-TW" sz="2800" dirty="0">
                    <a:solidFill>
                      <a:prstClr val="black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Rank A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zh-TW" altLang="en-US" sz="2800" dirty="0">
                    <a:solidFill>
                      <a:prstClr val="black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 </a:t>
                </a:r>
                <a:r>
                  <a:rPr lang="en-US" altLang="zh-TW" sz="2800" dirty="0">
                    <a:solidFill>
                      <a:prstClr val="black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Number of columns</a:t>
                </a:r>
                <a:endParaRPr lang="zh-TW" altLang="en-US" sz="2800" dirty="0">
                  <a:solidFill>
                    <a:prstClr val="black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596" y="2086656"/>
                <a:ext cx="4609678" cy="523220"/>
              </a:xfrm>
              <a:prstGeom prst="rect">
                <a:avLst/>
              </a:prstGeom>
              <a:blipFill>
                <a:blip r:embed="rId2"/>
                <a:stretch>
                  <a:fillRect l="-2778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/>
              <p:cNvSpPr txBox="1"/>
              <p:nvPr/>
            </p:nvSpPr>
            <p:spPr>
              <a:xfrm>
                <a:off x="6088596" y="5336314"/>
                <a:ext cx="45794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/>
                <a:r>
                  <a:rPr lang="en-US" altLang="zh-TW" sz="2800" dirty="0">
                    <a:solidFill>
                      <a:prstClr val="black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Rank A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zh-TW" altLang="en-US" sz="2800" dirty="0">
                    <a:solidFill>
                      <a:prstClr val="black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 </a:t>
                </a:r>
                <a:r>
                  <a:rPr lang="en-US" altLang="zh-TW" sz="2800" dirty="0">
                    <a:solidFill>
                      <a:prstClr val="black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Number of rows</a:t>
                </a:r>
                <a:endParaRPr lang="zh-TW" altLang="en-US" sz="2800" dirty="0">
                  <a:solidFill>
                    <a:prstClr val="black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596" y="5336314"/>
                <a:ext cx="4579404" cy="523220"/>
              </a:xfrm>
              <a:prstGeom prst="rect">
                <a:avLst/>
              </a:prstGeom>
              <a:blipFill>
                <a:blip r:embed="rId3"/>
                <a:stretch>
                  <a:fillRect l="-2796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/>
              <p:cNvSpPr txBox="1"/>
              <p:nvPr/>
            </p:nvSpPr>
            <p:spPr>
              <a:xfrm>
                <a:off x="5918054" y="3509513"/>
                <a:ext cx="425653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altLang="zh-TW" sz="2800" dirty="0">
                    <a:solidFill>
                      <a:prstClr val="black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Rank A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zh-TW" altLang="en-US" sz="2800" dirty="0">
                    <a:solidFill>
                      <a:prstClr val="black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 </a:t>
                </a:r>
                <a:r>
                  <a:rPr lang="en-US" altLang="zh-TW" sz="2800" dirty="0">
                    <a:solidFill>
                      <a:prstClr val="black"/>
                    </a:solidFill>
                    <a:latin typeface="Calibri" panose="020F0502020204030204"/>
                    <a:ea typeface="新細明體" panose="02020500000000000000" pitchFamily="18" charset="-120"/>
                  </a:rPr>
                  <a:t>Min( Number of columns, Number of rows)</a:t>
                </a:r>
                <a:endParaRPr lang="zh-TW" altLang="en-US" sz="2800" dirty="0">
                  <a:solidFill>
                    <a:prstClr val="black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054" y="3509513"/>
                <a:ext cx="4256535" cy="954107"/>
              </a:xfrm>
              <a:prstGeom prst="rect">
                <a:avLst/>
              </a:prstGeom>
              <a:blipFill>
                <a:blip r:embed="rId4"/>
                <a:stretch>
                  <a:fillRect l="-143" t="-6410" r="-1003" b="-17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向右箭號 16"/>
          <p:cNvSpPr/>
          <p:nvPr/>
        </p:nvSpPr>
        <p:spPr>
          <a:xfrm>
            <a:off x="5481369" y="2066182"/>
            <a:ext cx="604088" cy="56416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TW" altLang="en-US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9" name="向右箭號 18"/>
          <p:cNvSpPr/>
          <p:nvPr/>
        </p:nvSpPr>
        <p:spPr>
          <a:xfrm rot="5400000">
            <a:off x="7616288" y="2757136"/>
            <a:ext cx="760427" cy="6051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TW" altLang="en-US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20" name="向右箭號 19"/>
          <p:cNvSpPr/>
          <p:nvPr/>
        </p:nvSpPr>
        <p:spPr>
          <a:xfrm rot="16200000" flipV="1">
            <a:off x="7616287" y="4556470"/>
            <a:ext cx="760427" cy="6051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TW" altLang="en-US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21" name="向右箭號 20"/>
          <p:cNvSpPr/>
          <p:nvPr/>
        </p:nvSpPr>
        <p:spPr>
          <a:xfrm>
            <a:off x="5477773" y="2088267"/>
            <a:ext cx="604088" cy="56416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TW" altLang="en-US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22" name="向右箭號 21"/>
          <p:cNvSpPr/>
          <p:nvPr/>
        </p:nvSpPr>
        <p:spPr>
          <a:xfrm>
            <a:off x="5484508" y="5336314"/>
            <a:ext cx="604088" cy="56416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TW" altLang="en-US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468170" y="3557148"/>
            <a:ext cx="283845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en-US" altLang="zh-TW" sz="2400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Number of Pivot Column</a:t>
            </a:r>
            <a:endParaRPr lang="zh-TW" altLang="en-US" sz="2400" dirty="0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文字方塊 23"/>
              <p:cNvSpPr txBox="1"/>
              <p:nvPr/>
            </p:nvSpPr>
            <p:spPr>
              <a:xfrm rot="5400000">
                <a:off x="3687820" y="2910590"/>
                <a:ext cx="3991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3200" b="1" dirty="0">
                  <a:solidFill>
                    <a:prstClr val="black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3687820" y="2910590"/>
                <a:ext cx="399148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字方塊 24"/>
              <p:cNvSpPr txBox="1"/>
              <p:nvPr/>
            </p:nvSpPr>
            <p:spPr>
              <a:xfrm rot="5400000">
                <a:off x="3687820" y="4542260"/>
                <a:ext cx="3991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3200" b="1" dirty="0">
                  <a:solidFill>
                    <a:prstClr val="black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3687820" y="4542260"/>
                <a:ext cx="39914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文字方塊 25"/>
          <p:cNvSpPr txBox="1"/>
          <p:nvPr/>
        </p:nvSpPr>
        <p:spPr>
          <a:xfrm>
            <a:off x="2483307" y="5147513"/>
            <a:ext cx="283845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en-US" altLang="zh-TW" sz="2400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Number of Non-zero rows</a:t>
            </a:r>
            <a:endParaRPr lang="zh-TW" altLang="en-US" sz="2400" dirty="0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2403679" y="1891452"/>
            <a:ext cx="296743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en-US" altLang="zh-TW" sz="2400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rPr>
              <a:t>Maximum number of Independent Columns</a:t>
            </a:r>
            <a:endParaRPr lang="zh-TW" altLang="en-US" sz="2400" dirty="0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995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144965B-6F9F-4DD8-AD1D-63DF81B4B841}"/>
                  </a:ext>
                </a:extLst>
              </p:cNvPr>
              <p:cNvSpPr txBox="1"/>
              <p:nvPr/>
            </p:nvSpPr>
            <p:spPr>
              <a:xfrm>
                <a:off x="520262" y="371969"/>
                <a:ext cx="76935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73. Describe an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matrix with rank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144965B-6F9F-4DD8-AD1D-63DF81B4B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62" y="371969"/>
                <a:ext cx="7693572" cy="523220"/>
              </a:xfrm>
              <a:prstGeom prst="rect">
                <a:avLst/>
              </a:prstGeom>
              <a:blipFill>
                <a:blip r:embed="rId2"/>
                <a:stretch>
                  <a:fillRect l="-1585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618DB6E-0A5A-40D2-B695-B3F62C1A804B}"/>
                  </a:ext>
                </a:extLst>
              </p:cNvPr>
              <p:cNvSpPr txBox="1"/>
              <p:nvPr/>
            </p:nvSpPr>
            <p:spPr>
              <a:xfrm>
                <a:off x="520261" y="1880204"/>
                <a:ext cx="86710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79. What is the largest possible rank of an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matrix?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618DB6E-0A5A-40D2-B695-B3F62C1A8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61" y="1880204"/>
                <a:ext cx="8671035" cy="523220"/>
              </a:xfrm>
              <a:prstGeom prst="rect">
                <a:avLst/>
              </a:prstGeom>
              <a:blipFill>
                <a:blip r:embed="rId3"/>
                <a:stretch>
                  <a:fillRect l="-1405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48915DF-2B99-49A5-B827-24574904BB95}"/>
                  </a:ext>
                </a:extLst>
              </p:cNvPr>
              <p:cNvSpPr txBox="1"/>
              <p:nvPr/>
            </p:nvSpPr>
            <p:spPr>
              <a:xfrm>
                <a:off x="520261" y="3374484"/>
                <a:ext cx="95066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79. What is the smallest possible nullity of an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matrix?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48915DF-2B99-49A5-B827-24574904B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61" y="3374484"/>
                <a:ext cx="9506608" cy="523220"/>
              </a:xfrm>
              <a:prstGeom prst="rect">
                <a:avLst/>
              </a:prstGeom>
              <a:blipFill>
                <a:blip r:embed="rId4"/>
                <a:stretch>
                  <a:fillRect l="-1282" t="-11765" b="-341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1802D153-8598-44AB-8887-20D19D2EC77C}"/>
                  </a:ext>
                </a:extLst>
              </p:cNvPr>
              <p:cNvSpPr txBox="1"/>
              <p:nvPr/>
            </p:nvSpPr>
            <p:spPr>
              <a:xfrm>
                <a:off x="567557" y="5031496"/>
                <a:ext cx="1136693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82.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800" i="1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matrix and </a:t>
                </a:r>
                <a14:m>
                  <m:oMath xmlns:m="http://schemas.openxmlformats.org/officeDocument/2006/math"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altLang="zh-TW" sz="2800" dirty="0"/>
                  <a:t> be a vector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zh-TW" sz="2800" dirty="0"/>
                  <a:t>. What must be true about the rank of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has a unique solution?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1802D153-8598-44AB-8887-20D19D2EC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7" y="5031496"/>
                <a:ext cx="11366938" cy="954107"/>
              </a:xfrm>
              <a:prstGeom prst="rect">
                <a:avLst/>
              </a:prstGeom>
              <a:blipFill>
                <a:blip r:embed="rId5"/>
                <a:stretch>
                  <a:fillRect l="-1072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79F2F4D1-12C2-4A63-9291-8137C18D0410}"/>
                  </a:ext>
                </a:extLst>
              </p:cNvPr>
              <p:cNvSpPr txBox="1"/>
              <p:nvPr/>
            </p:nvSpPr>
            <p:spPr>
              <a:xfrm>
                <a:off x="8550821" y="5932394"/>
                <a:ext cx="20863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Rank</a:t>
                </a:r>
                <a14:m>
                  <m:oMath xmlns:m="http://schemas.openxmlformats.org/officeDocument/2006/math">
                    <m:r>
                      <a:rPr lang="en-US" altLang="zh-TW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800" b="0" i="0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r>
                  <a:rPr lang="zh-TW" altLang="en-US" sz="2800" dirty="0"/>
                  <a:t> </a:t>
                </a:r>
              </a:p>
            </p:txBody>
          </p:sp>
        </mc:Choice>
        <mc:Fallback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79F2F4D1-12C2-4A63-9291-8137C18D0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0821" y="5932394"/>
                <a:ext cx="2086304" cy="523220"/>
              </a:xfrm>
              <a:prstGeom prst="rect">
                <a:avLst/>
              </a:prstGeom>
              <a:blipFill>
                <a:blip r:embed="rId6"/>
                <a:stretch>
                  <a:fillRect l="-6140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91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F198F23A-39F2-4549-AFE3-25ACA85CC641}"/>
              </a:ext>
            </a:extLst>
          </p:cNvPr>
          <p:cNvSpPr txBox="1"/>
          <p:nvPr/>
        </p:nvSpPr>
        <p:spPr>
          <a:xfrm>
            <a:off x="504496" y="394801"/>
            <a:ext cx="113669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83. A system of linear equations is called </a:t>
            </a:r>
            <a:r>
              <a:rPr lang="en-US" altLang="zh-TW" sz="2800" i="1" dirty="0"/>
              <a:t>underdetermined </a:t>
            </a:r>
            <a:r>
              <a:rPr lang="en-US" altLang="zh-TW" sz="2800" dirty="0"/>
              <a:t>if it has fewer equations than variables. What can be said about the number of solutions of an </a:t>
            </a:r>
            <a:r>
              <a:rPr lang="en-US" altLang="zh-TW" sz="2800" i="1" dirty="0"/>
              <a:t>underdetermined </a:t>
            </a:r>
            <a:r>
              <a:rPr lang="en-US" altLang="zh-TW" sz="2800" dirty="0"/>
              <a:t>system?</a:t>
            </a:r>
            <a:endParaRPr lang="zh-TW" altLang="en-US" sz="28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AD1ABF3-40FE-45A7-BC12-FC27B2EEF5BE}"/>
              </a:ext>
            </a:extLst>
          </p:cNvPr>
          <p:cNvSpPr txBox="1"/>
          <p:nvPr/>
        </p:nvSpPr>
        <p:spPr>
          <a:xfrm>
            <a:off x="504496" y="3012253"/>
            <a:ext cx="113669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84. A system of linear equations is called </a:t>
            </a:r>
            <a:r>
              <a:rPr lang="en-US" altLang="zh-TW" sz="2800" i="1" dirty="0"/>
              <a:t>overdetermined </a:t>
            </a:r>
            <a:r>
              <a:rPr lang="en-US" altLang="zh-TW" sz="2800" dirty="0"/>
              <a:t>if it has fewer equations than variables. What can be said about the number of solutions of an </a:t>
            </a:r>
            <a:r>
              <a:rPr lang="en-US" altLang="zh-TW" sz="2800" i="1" dirty="0"/>
              <a:t>overdetermined </a:t>
            </a:r>
            <a:r>
              <a:rPr lang="en-US" altLang="zh-TW" sz="2800" dirty="0"/>
              <a:t>system?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603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字方塊 20"/>
              <p:cNvSpPr txBox="1"/>
              <p:nvPr/>
            </p:nvSpPr>
            <p:spPr>
              <a:xfrm>
                <a:off x="4658740" y="4039460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The columns of </a:t>
                </a:r>
                <a14:m>
                  <m:oMath xmlns:m="http://schemas.openxmlformats.org/officeDocument/2006/math">
                    <m:r>
                      <a:rPr kumimoji="0" lang="en-US" altLang="zh-TW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𝐴</m:t>
                    </m:r>
                  </m:oMath>
                </a14:m>
                <a:r>
                  <a: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are </a:t>
                </a:r>
                <a:r>
                  <a:rPr kumimoji="0" lang="en-US" altLang="zh-TW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independent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.</a:t>
                </a:r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740" y="4039460"/>
                <a:ext cx="2364052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2152650" y="4075906"/>
            <a:ext cx="1431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No solution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文字方塊 34"/>
              <p:cNvSpPr txBox="1"/>
              <p:nvPr/>
            </p:nvSpPr>
            <p:spPr>
              <a:xfrm>
                <a:off x="1774659" y="1757234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Is </a:t>
                </a:r>
                <a14:m>
                  <m:oMath xmlns:m="http://schemas.openxmlformats.org/officeDocument/2006/math">
                    <m:r>
                      <a:rPr kumimoji="0" lang="en-US" altLang="zh-TW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𝒃</m:t>
                    </m:r>
                  </m:oMath>
                </a14:m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a </a:t>
                </a:r>
                <a:r>
                  <a:rPr kumimoji="0" lang="en-US" altLang="zh-TW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linear combination 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of columns of </a:t>
                </a:r>
                <a14:m>
                  <m:oMath xmlns:m="http://schemas.openxmlformats.org/officeDocument/2006/math">
                    <m:r>
                      <a:rPr kumimoji="0" lang="en-US" altLang="zh-TW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𝐴</m:t>
                    </m:r>
                  </m:oMath>
                </a14:m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?</a:t>
                </a:r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659" y="1757234"/>
                <a:ext cx="333005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文字方塊 35"/>
              <p:cNvSpPr txBox="1"/>
              <p:nvPr/>
            </p:nvSpPr>
            <p:spPr>
              <a:xfrm>
                <a:off x="5206464" y="1752809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Is </a:t>
                </a:r>
                <a14:m>
                  <m:oMath xmlns:m="http://schemas.openxmlformats.org/officeDocument/2006/math">
                    <m:r>
                      <a:rPr kumimoji="0" lang="en-US" altLang="zh-TW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𝒃</m:t>
                    </m:r>
                  </m:oMath>
                </a14:m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in the </a:t>
                </a:r>
                <a:r>
                  <a:rPr kumimoji="0" lang="en-US" altLang="zh-TW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span</a:t>
                </a:r>
                <a:r>
                  <a: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of the columns of </a:t>
                </a:r>
                <a14:m>
                  <m:oMath xmlns:m="http://schemas.openxmlformats.org/officeDocument/2006/math">
                    <m:r>
                      <a:rPr kumimoji="0" lang="en-US" altLang="zh-TW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𝐴</m:t>
                    </m:r>
                  </m:oMath>
                </a14:m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?</a:t>
                </a:r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464" y="1752809"/>
                <a:ext cx="3330055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左大括弧 36"/>
          <p:cNvSpPr/>
          <p:nvPr/>
        </p:nvSpPr>
        <p:spPr>
          <a:xfrm rot="5400000">
            <a:off x="4979318" y="341637"/>
            <a:ext cx="396234" cy="5266129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7021599" y="3021155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YES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658740" y="4985213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Rank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A = 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652502" y="5544223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Nullity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A = 0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506937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Unique solution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文字方塊 49"/>
              <p:cNvSpPr txBox="1"/>
              <p:nvPr/>
            </p:nvSpPr>
            <p:spPr>
              <a:xfrm>
                <a:off x="7954586" y="4039460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The columns of </a:t>
                </a:r>
                <a14:m>
                  <m:oMath xmlns:m="http://schemas.openxmlformats.org/officeDocument/2006/math">
                    <m:r>
                      <a:rPr kumimoji="0" lang="en-US" altLang="zh-TW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𝐴</m:t>
                    </m:r>
                  </m:oMath>
                </a14:m>
                <a:r>
                  <a: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are </a:t>
                </a:r>
                <a:r>
                  <a:rPr kumimoji="0" lang="en-US" altLang="zh-TW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dependent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.</a:t>
                </a:r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586" y="4039460"/>
                <a:ext cx="2364052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/>
          <p:cNvSpPr txBox="1"/>
          <p:nvPr/>
        </p:nvSpPr>
        <p:spPr>
          <a:xfrm>
            <a:off x="7954586" y="4985213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Rank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A &lt; 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7948348" y="5544223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Nullity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A &gt; 0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802783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Infinite solution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2397863" y="3044405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NO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7" name="左-右雙向箭號 56"/>
          <p:cNvSpPr/>
          <p:nvPr/>
        </p:nvSpPr>
        <p:spPr>
          <a:xfrm rot="5400000">
            <a:off x="2522953" y="3636397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左大括弧 25"/>
          <p:cNvSpPr/>
          <p:nvPr/>
        </p:nvSpPr>
        <p:spPr>
          <a:xfrm rot="5400000">
            <a:off x="7255642" y="1007674"/>
            <a:ext cx="396234" cy="5602514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文字方塊 28"/>
              <p:cNvSpPr txBox="1"/>
              <p:nvPr/>
            </p:nvSpPr>
            <p:spPr>
              <a:xfrm>
                <a:off x="5685617" y="1021939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: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𝑚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𝑛</m:t>
                      </m:r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617" y="1021939"/>
                <a:ext cx="1403782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文字方塊 33"/>
              <p:cNvSpPr txBox="1"/>
              <p:nvPr/>
            </p:nvSpPr>
            <p:spPr>
              <a:xfrm>
                <a:off x="7400118" y="1011921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𝒙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∈</m:t>
                      </m:r>
                      <m:sSup>
                        <m:sSup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𝑅</m:t>
                          </m:r>
                        </m:e>
                        <m:sup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118" y="1011921"/>
                <a:ext cx="113640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文字方塊 39"/>
              <p:cNvSpPr txBox="1"/>
              <p:nvPr/>
            </p:nvSpPr>
            <p:spPr>
              <a:xfrm>
                <a:off x="8719992" y="1021939"/>
                <a:ext cx="12280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𝒃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∈</m:t>
                      </m:r>
                      <m:sSup>
                        <m:sSup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𝑅</m:t>
                          </m:r>
                        </m:e>
                        <m:sup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9992" y="1021939"/>
                <a:ext cx="122809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2DDD1A3D-E3C3-4205-A876-277C0C39F238}"/>
              </a:ext>
            </a:extLst>
          </p:cNvPr>
          <p:cNvSpPr/>
          <p:nvPr/>
        </p:nvSpPr>
        <p:spPr>
          <a:xfrm>
            <a:off x="1612416" y="1633540"/>
            <a:ext cx="7107576" cy="178976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558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34650" y="311695"/>
            <a:ext cx="452438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Ax =b is consistent for </a:t>
            </a:r>
            <a:r>
              <a:rPr kumimoji="0" lang="en-US" altLang="zh-TW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every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b</a:t>
            </a:r>
          </a:p>
        </p:txBody>
      </p:sp>
      <p:sp>
        <p:nvSpPr>
          <p:cNvPr id="6" name="矩形 5"/>
          <p:cNvSpPr/>
          <p:nvPr/>
        </p:nvSpPr>
        <p:spPr>
          <a:xfrm>
            <a:off x="1834650" y="3826048"/>
            <a:ext cx="60217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RREF of [A b] cannot have a row whose only non-zero entry is at the last column</a:t>
            </a:r>
          </a:p>
        </p:txBody>
      </p:sp>
      <p:sp>
        <p:nvSpPr>
          <p:cNvPr id="8" name="矩形 7"/>
          <p:cNvSpPr/>
          <p:nvPr/>
        </p:nvSpPr>
        <p:spPr>
          <a:xfrm>
            <a:off x="1834650" y="5135522"/>
            <a:ext cx="60217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RREF of A cannot have zero row</a:t>
            </a:r>
          </a:p>
        </p:txBody>
      </p:sp>
      <p:sp>
        <p:nvSpPr>
          <p:cNvPr id="12" name="矩形 11"/>
          <p:cNvSpPr/>
          <p:nvPr/>
        </p:nvSpPr>
        <p:spPr>
          <a:xfrm>
            <a:off x="1834651" y="6014111"/>
            <a:ext cx="323136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Rank A = no. of rows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B64A17A8-E28A-4631-B0F5-0B6D58809E08}"/>
                  </a:ext>
                </a:extLst>
              </p:cNvPr>
              <p:cNvSpPr txBox="1"/>
              <p:nvPr/>
            </p:nvSpPr>
            <p:spPr>
              <a:xfrm>
                <a:off x="1834650" y="1190283"/>
                <a:ext cx="8642968" cy="5232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Every b is in the span of the columns of A</a:t>
                </a:r>
                <a14:m>
                  <m:oMath xmlns:m="http://schemas.openxmlformats.org/officeDocument/2006/math">
                    <m:r>
                      <a:rPr kumimoji="0" lang="en-US" altLang="zh-TW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kumimoji="0" lang="en-US" altLang="zh-TW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altLang="zh-TW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B64A17A8-E28A-4631-B0F5-0B6D58809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650" y="1190283"/>
                <a:ext cx="8642968" cy="523220"/>
              </a:xfrm>
              <a:prstGeom prst="rect">
                <a:avLst/>
              </a:prstGeom>
              <a:blipFill>
                <a:blip r:embed="rId2"/>
                <a:stretch>
                  <a:fillRect l="-1480" t="-10345" b="-310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55ACFC82-E415-47DF-A053-C9EFD47AC25F}"/>
                  </a:ext>
                </a:extLst>
              </p:cNvPr>
              <p:cNvSpPr txBox="1"/>
              <p:nvPr/>
            </p:nvSpPr>
            <p:spPr>
              <a:xfrm>
                <a:off x="1834651" y="2068871"/>
                <a:ext cx="6021701" cy="5232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Every b belongs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altLang="zh-TW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S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𝑝𝑎𝑛</m:t>
                    </m:r>
                    <m:d>
                      <m:dPr>
                        <m:begChr m:val="{"/>
                        <m:endChr m:val="}"/>
                        <m:ctrlPr>
                          <a:rPr kumimoji="0" lang="en-US" altLang="zh-TW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altLang="zh-TW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,</m:t>
                              </m:r>
                            </m:e>
                            <m:e>
                              <m: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55ACFC82-E415-47DF-A053-C9EFD47AC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651" y="2068871"/>
                <a:ext cx="6021701" cy="523220"/>
              </a:xfrm>
              <a:prstGeom prst="rect">
                <a:avLst/>
              </a:prstGeom>
              <a:blipFill>
                <a:blip r:embed="rId3"/>
                <a:stretch>
                  <a:fillRect l="-2123" t="-10345" b="-310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19981DBD-58F9-4FDC-9FB3-ED38A163C993}"/>
                  </a:ext>
                </a:extLst>
              </p:cNvPr>
              <p:cNvSpPr txBox="1"/>
              <p:nvPr/>
            </p:nvSpPr>
            <p:spPr>
              <a:xfrm>
                <a:off x="1834650" y="2947459"/>
                <a:ext cx="4321484" cy="5232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altLang="zh-TW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S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𝑝𝑎𝑛</m:t>
                    </m:r>
                    <m:d>
                      <m:dPr>
                        <m:begChr m:val="{"/>
                        <m:endChr m:val="}"/>
                        <m:ctrlPr>
                          <a:rPr kumimoji="0" lang="en-US" altLang="zh-TW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altLang="zh-TW" sz="2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,</m:t>
                              </m:r>
                            </m:e>
                            <m:e>
                              <m: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0" lang="en-US" altLang="zh-TW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altLang="zh-TW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altLang="zh-TW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𝑅</m:t>
                        </m:r>
                      </m:e>
                      <m:sup>
                        <m:r>
                          <a:rPr kumimoji="0" lang="en-US" altLang="zh-TW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𝑚</m:t>
                        </m:r>
                      </m:sup>
                    </m:sSup>
                  </m:oMath>
                </a14:m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19981DBD-58F9-4FDC-9FB3-ED38A163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650" y="2947459"/>
                <a:ext cx="432148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>
            <a:extLst>
              <a:ext uri="{FF2B5EF4-FFF2-40B4-BE49-F238E27FC236}">
                <a16:creationId xmlns:a16="http://schemas.microsoft.com/office/drawing/2014/main" id="{4D86F078-6BDE-4CAD-8119-CF5BDD908056}"/>
              </a:ext>
            </a:extLst>
          </p:cNvPr>
          <p:cNvSpPr txBox="1"/>
          <p:nvPr/>
        </p:nvSpPr>
        <p:spPr>
          <a:xfrm rot="5400000">
            <a:off x="2014055" y="717406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FF3942F-4962-4703-BB62-4E48015699E3}"/>
              </a:ext>
            </a:extLst>
          </p:cNvPr>
          <p:cNvSpPr txBox="1"/>
          <p:nvPr/>
        </p:nvSpPr>
        <p:spPr>
          <a:xfrm rot="5400000">
            <a:off x="2014055" y="1595995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2D952723-7AB5-4A21-9E64-0ECC58A4D21C}"/>
              </a:ext>
            </a:extLst>
          </p:cNvPr>
          <p:cNvSpPr txBox="1"/>
          <p:nvPr/>
        </p:nvSpPr>
        <p:spPr>
          <a:xfrm rot="5400000">
            <a:off x="2014055" y="2512995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4DBBB6E9-7EE7-419D-99E1-75558EA5977F}"/>
              </a:ext>
            </a:extLst>
          </p:cNvPr>
          <p:cNvSpPr txBox="1"/>
          <p:nvPr/>
        </p:nvSpPr>
        <p:spPr>
          <a:xfrm rot="5400000">
            <a:off x="2014055" y="3382630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6F12E4BE-E807-4755-8A6A-BC0F14A747AF}"/>
              </a:ext>
            </a:extLst>
          </p:cNvPr>
          <p:cNvSpPr txBox="1"/>
          <p:nvPr/>
        </p:nvSpPr>
        <p:spPr>
          <a:xfrm rot="5400000">
            <a:off x="2014054" y="4665451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CE147C4-1859-437A-9F7B-28DEC59E3800}"/>
              </a:ext>
            </a:extLst>
          </p:cNvPr>
          <p:cNvSpPr txBox="1"/>
          <p:nvPr/>
        </p:nvSpPr>
        <p:spPr>
          <a:xfrm rot="5400000">
            <a:off x="2014053" y="5544040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97B9054F-A634-4D92-A5DD-AA9755CD7F35}"/>
                  </a:ext>
                </a:extLst>
              </p:cNvPr>
              <p:cNvSpPr txBox="1"/>
              <p:nvPr/>
            </p:nvSpPr>
            <p:spPr>
              <a:xfrm>
                <a:off x="6276573" y="311694"/>
                <a:ext cx="21576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: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𝑚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𝑛</m:t>
                      </m:r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97B9054F-A634-4D92-A5DD-AA9755CD7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573" y="311694"/>
                <a:ext cx="215762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600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5" grpId="0" animBg="1"/>
      <p:bldP spid="16" grpId="0" animBg="1"/>
      <p:bldP spid="17" grpId="0" animBg="1"/>
      <p:bldP spid="10" grpId="0"/>
      <p:bldP spid="11" grpId="0"/>
      <p:bldP spid="20" grpId="0"/>
      <p:bldP spid="22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B3EAD5CE-08A0-4EE8-86D6-D7867F0458E3}"/>
                  </a:ext>
                </a:extLst>
              </p:cNvPr>
              <p:cNvSpPr txBox="1"/>
              <p:nvPr/>
            </p:nvSpPr>
            <p:spPr>
              <a:xfrm>
                <a:off x="412531" y="1202503"/>
                <a:ext cx="1136693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85. Prove that if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matrix with rank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TW" sz="2800" dirty="0"/>
                  <a:t>, then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zh-TW" altLang="en-US" sz="2800" b="1" dirty="0"/>
                  <a:t> </a:t>
                </a:r>
                <a:r>
                  <a:rPr lang="en-US" altLang="zh-TW" sz="2800" dirty="0"/>
                  <a:t>is consistent for every </a:t>
                </a:r>
                <a14:m>
                  <m:oMath xmlns:m="http://schemas.openxmlformats.org/officeDocument/2006/math"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B3EAD5CE-08A0-4EE8-86D6-D7867F0458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1" y="1202503"/>
                <a:ext cx="11366938" cy="954107"/>
              </a:xfrm>
              <a:prstGeom prst="rect">
                <a:avLst/>
              </a:prstGeom>
              <a:blipFill>
                <a:blip r:embed="rId3"/>
                <a:stretch>
                  <a:fillRect l="-1127" t="-5732" r="-858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307E9E4-8830-486F-818E-5712B5ACDB4E}"/>
                  </a:ext>
                </a:extLst>
              </p:cNvPr>
              <p:cNvSpPr txBox="1"/>
              <p:nvPr/>
            </p:nvSpPr>
            <p:spPr>
              <a:xfrm>
                <a:off x="412531" y="2269680"/>
                <a:ext cx="1136693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86. Prove that a matrix equation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altLang="zh-TW" sz="2800" dirty="0"/>
                  <a:t> is consistent if and only if the ranks of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800" dirty="0"/>
                  <a:t> are equal.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307E9E4-8830-486F-818E-5712B5ACD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1" y="2269680"/>
                <a:ext cx="11366938" cy="954107"/>
              </a:xfrm>
              <a:prstGeom prst="rect">
                <a:avLst/>
              </a:prstGeom>
              <a:blipFill>
                <a:blip r:embed="rId4"/>
                <a:stretch>
                  <a:fillRect l="-1127" t="-5732" r="-54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6129B86C-86D8-40E1-B2F6-A53DE1137825}"/>
                  </a:ext>
                </a:extLst>
              </p:cNvPr>
              <p:cNvSpPr txBox="1"/>
              <p:nvPr/>
            </p:nvSpPr>
            <p:spPr>
              <a:xfrm>
                <a:off x="412531" y="211526"/>
                <a:ext cx="11366938" cy="990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81.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matrix. Is it possible that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zh-TW" altLang="en-US" sz="2800" b="1" dirty="0"/>
                  <a:t> </a:t>
                </a:r>
                <a:r>
                  <a:rPr lang="en-US" altLang="zh-TW" sz="2800" dirty="0"/>
                  <a:t>is consistent for every </a:t>
                </a:r>
                <a14:m>
                  <m:oMath xmlns:m="http://schemas.openxmlformats.org/officeDocument/2006/math"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altLang="zh-TW" sz="2800" dirty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TW" sz="2800" dirty="0"/>
                  <a:t>?  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6129B86C-86D8-40E1-B2F6-A53DE1137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1" y="211526"/>
                <a:ext cx="11366938" cy="990977"/>
              </a:xfrm>
              <a:prstGeom prst="rect">
                <a:avLst/>
              </a:prstGeom>
              <a:blipFill>
                <a:blip r:embed="rId5"/>
                <a:stretch>
                  <a:fillRect l="-1127" t="-6173" b="-135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31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8A10AD-1F7F-4523-8F26-8086F9510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Chapter 1: Review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5F164D9-3993-4013-8970-684A16967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95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586</Words>
  <Application>Microsoft Office PowerPoint</Application>
  <PresentationFormat>寬螢幕</PresentationFormat>
  <Paragraphs>88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佈景主題</vt:lpstr>
      <vt:lpstr>1_Office 佈景主題</vt:lpstr>
      <vt:lpstr>2_Office 佈景主題</vt:lpstr>
      <vt:lpstr>1-4</vt:lpstr>
      <vt:lpstr>Summary</vt:lpstr>
      <vt:lpstr>Rank</vt:lpstr>
      <vt:lpstr>PowerPoint 簡報</vt:lpstr>
      <vt:lpstr>PowerPoint 簡報</vt:lpstr>
      <vt:lpstr>Summary</vt:lpstr>
      <vt:lpstr>PowerPoint 簡報</vt:lpstr>
      <vt:lpstr>PowerPoint 簡報</vt:lpstr>
      <vt:lpstr>Chapter 1: Review</vt:lpstr>
      <vt:lpstr>74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1-4</dc:title>
  <dc:creator>Hung-yi Lee</dc:creator>
  <cp:lastModifiedBy>Hung-yi Lee</cp:lastModifiedBy>
  <cp:revision>12</cp:revision>
  <dcterms:created xsi:type="dcterms:W3CDTF">2021-10-07T16:02:33Z</dcterms:created>
  <dcterms:modified xsi:type="dcterms:W3CDTF">2021-10-07T16:57:17Z</dcterms:modified>
</cp:coreProperties>
</file>