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2" autoAdjust="0"/>
    <p:restoredTop sz="83080" autoAdjust="0"/>
  </p:normalViewPr>
  <p:slideViewPr>
    <p:cSldViewPr snapToGrid="0">
      <p:cViewPr varScale="1">
        <p:scale>
          <a:sx n="51" d="100"/>
          <a:sy n="51" d="100"/>
        </p:scale>
        <p:origin x="127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D71CC9-4938-4963-AE63-4B2D23F8B1F8}" type="datetimeFigureOut">
              <a:rPr lang="zh-TW" altLang="en-US" smtClean="0"/>
              <a:t>2021/10/8</a:t>
            </a:fld>
            <a:endParaRPr lang="zh-TW" altLang="en-US"/>
          </a:p>
        </p:txBody>
      </p:sp>
      <p:sp>
        <p:nvSpPr>
          <p:cNvPr id="4" name="投影片影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67A289-7C11-4BFC-BD8D-E456F7F6CBC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914837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/>
              <a:t>This one will be tricky!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67A289-7C11-4BFC-BD8D-E456F7F6CBC3}" type="slidenum">
              <a:rPr lang="zh-TW" altLang="en-US" smtClean="0"/>
              <a:t>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182472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ABA12C1-C93D-453E-80AD-2FDBC0D87D2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AEAA9746-B421-4AFC-BBCF-0AA7B955B5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6D2CEC93-83D3-4905-9303-B1A629BD3F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B9505-6EA3-40DA-AF81-7E9E58F3F54F}" type="datetimeFigureOut">
              <a:rPr lang="zh-TW" altLang="en-US" smtClean="0"/>
              <a:t>2021/10/8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1198D56B-2AE4-42A2-A60F-E6E3BFA9B0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171718F4-6DF6-476F-81E0-22B9D63E0D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A7E9D-6873-4717-97CB-0A24926DB69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593276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ECE324D-4958-449E-9E1C-64B1014F83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495A1DD6-2137-4F52-89B3-3752371AA84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1C297893-67EA-4DCE-867D-31F89DCF09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B9505-6EA3-40DA-AF81-7E9E58F3F54F}" type="datetimeFigureOut">
              <a:rPr lang="zh-TW" altLang="en-US" smtClean="0"/>
              <a:t>2021/10/8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C7DC06FF-DE78-442D-9647-A4567705A3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6CA441B4-1C8C-4ADC-9098-15AE947A97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A7E9D-6873-4717-97CB-0A24926DB69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629783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E1FB6068-7A36-4399-9859-55122B6494E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F4E77F73-D227-4538-97A1-31BF342B7C7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8EC4C56C-3A46-41DC-9F73-3752FFACA5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B9505-6EA3-40DA-AF81-7E9E58F3F54F}" type="datetimeFigureOut">
              <a:rPr lang="zh-TW" altLang="en-US" smtClean="0"/>
              <a:t>2021/10/8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2DB2AD1F-6CF9-4091-B461-9ECD4DF46A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F10228E4-E90C-497D-97FB-5924181D6B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A7E9D-6873-4717-97CB-0A24926DB69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739298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67708B0-A005-4A34-8669-8AC9B6ACAE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3BD05667-156A-49AF-A4DE-8464A78DAC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A444FF2F-7CBA-4309-AF26-F8AE28C887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B9505-6EA3-40DA-AF81-7E9E58F3F54F}" type="datetimeFigureOut">
              <a:rPr lang="zh-TW" altLang="en-US" smtClean="0"/>
              <a:t>2021/10/8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1189550A-9D6A-48B8-ADCE-4D475BDC5E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A78ED45F-024E-46E2-932C-C17B3A7D98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A7E9D-6873-4717-97CB-0A24926DB69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490587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82AD315-7389-40C5-BDB0-4C270D4FDA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A001C0D5-D4D4-44CD-9097-80FAE82EBC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E6CC13A1-0C0B-43DE-807E-4E35A06AFA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B9505-6EA3-40DA-AF81-7E9E58F3F54F}" type="datetimeFigureOut">
              <a:rPr lang="zh-TW" altLang="en-US" smtClean="0"/>
              <a:t>2021/10/8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5FF88D03-529E-46D9-969A-F2D8FC4409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9F10DBBF-AB9B-4E29-8CB3-9C3E1462A7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A7E9D-6873-4717-97CB-0A24926DB69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486139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19F73BC-BD14-419D-840F-279398F575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8E07EEAB-B4F0-49A7-B01A-D402188181C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BC33EB3F-C9CB-4014-9EDC-61BE411986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010FDD81-9A98-418E-93CC-894C543F4E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B9505-6EA3-40DA-AF81-7E9E58F3F54F}" type="datetimeFigureOut">
              <a:rPr lang="zh-TW" altLang="en-US" smtClean="0"/>
              <a:t>2021/10/8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3B313D40-10A6-417E-A107-453CB1AB4B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94CB148F-9FFA-47B6-9250-7B005926D2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A7E9D-6873-4717-97CB-0A24926DB69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344464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D4D27C8-A785-43B1-9028-FC12C490CF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B60B5437-71BF-4381-AA0D-CFA0A33E0C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164B5E5B-34D4-4B15-913A-E8771FD110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C4809FAC-9473-4685-8B16-E985F11A35E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09726A83-59EC-4652-94E7-72803E286C6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12787D2B-FC99-4AE7-8BE8-137E896833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B9505-6EA3-40DA-AF81-7E9E58F3F54F}" type="datetimeFigureOut">
              <a:rPr lang="zh-TW" altLang="en-US" smtClean="0"/>
              <a:t>2021/10/8</a:t>
            </a:fld>
            <a:endParaRPr lang="zh-TW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54A21ECB-5800-4CD3-9285-337E1924A5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4F21C803-107D-4E01-AEB5-6C814B1E31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A7E9D-6873-4717-97CB-0A24926DB69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634625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3AE07D7-8EF0-4A26-BF37-F1C74CBE26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7C614E2C-5771-479D-A116-8FC982A546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B9505-6EA3-40DA-AF81-7E9E58F3F54F}" type="datetimeFigureOut">
              <a:rPr lang="zh-TW" altLang="en-US" smtClean="0"/>
              <a:t>2021/10/8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6FEFD960-5B46-4514-A14C-0089A566DA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943E929B-74A8-49E9-A2AD-2B41F7E44F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A7E9D-6873-4717-97CB-0A24926DB69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169079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E773D242-322A-46FF-97B8-F5ECAF0E0E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B9505-6EA3-40DA-AF81-7E9E58F3F54F}" type="datetimeFigureOut">
              <a:rPr lang="zh-TW" altLang="en-US" smtClean="0"/>
              <a:t>2021/10/8</a:t>
            </a:fld>
            <a:endParaRPr lang="zh-TW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E66BAF82-848B-478D-9FBB-B39F12411C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9696699B-6EB7-4128-BDDA-D38286D94C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A7E9D-6873-4717-97CB-0A24926DB69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367018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C7BCAC7-E4FD-4C6E-ACA5-2BAE680B6E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FA625DD9-FAF6-47D8-A087-63F75AF91B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A2A57392-5472-4459-B316-12E73E90CE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36FBBE19-9AF2-4088-9525-8549AEF614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B9505-6EA3-40DA-AF81-7E9E58F3F54F}" type="datetimeFigureOut">
              <a:rPr lang="zh-TW" altLang="en-US" smtClean="0"/>
              <a:t>2021/10/8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A2FC3F2F-D591-4B41-81AA-D29DD12C07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1544292C-7DF7-4082-A09A-2CB593A799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A7E9D-6873-4717-97CB-0A24926DB69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297183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4C5C286-6157-4744-9611-729DF663C0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76D5D5B8-2ACE-47FF-AF14-14E409656B0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A374498B-5BB1-4C25-9750-A2A9391683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4F82ADF1-3509-4B65-9174-342C3D1ED8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B9505-6EA3-40DA-AF81-7E9E58F3F54F}" type="datetimeFigureOut">
              <a:rPr lang="zh-TW" altLang="en-US" smtClean="0"/>
              <a:t>2021/10/8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3CCA95F0-FDCE-426E-8EAC-7799C2BB17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74AD51BD-99F5-45A9-AD96-CE2A0B9284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A7E9D-6873-4717-97CB-0A24926DB69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078317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0DCFB354-0604-4A50-9046-2795EF47B2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A2268C1B-C5B9-439F-A310-847C0C6464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EE51760B-0ABB-4DED-807C-407150D99B4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BB9505-6EA3-40DA-AF81-7E9E58F3F54F}" type="datetimeFigureOut">
              <a:rPr lang="zh-TW" altLang="en-US" smtClean="0"/>
              <a:t>2021/10/8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8E8CE0F4-3CBA-49C5-B3C5-1B0B87B0F92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4FA94ED1-E1F4-4258-B714-5188EA28F0A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4A7E9D-6873-4717-97CB-0A24926DB69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314206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C58ED41-9D6D-471B-ADC4-2FE6E9F6876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dirty="0"/>
              <a:t>2-1</a:t>
            </a:r>
            <a:endParaRPr lang="zh-TW" altLang="en-US" dirty="0"/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65E2AE29-408F-46F1-B51C-B233CEC913E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587712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" name="文字方塊 3">
                <a:extLst>
                  <a:ext uri="{FF2B5EF4-FFF2-40B4-BE49-F238E27FC236}">
                    <a16:creationId xmlns:a16="http://schemas.microsoft.com/office/drawing/2014/main" id="{26E187BB-ED4B-4F29-89E2-BFD71F6A4349}"/>
                  </a:ext>
                </a:extLst>
              </p:cNvPr>
              <p:cNvSpPr txBox="1"/>
              <p:nvPr/>
            </p:nvSpPr>
            <p:spPr>
              <a:xfrm>
                <a:off x="617483" y="346841"/>
                <a:ext cx="10957034" cy="97520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sz="2800" dirty="0"/>
                  <a:t>58. Let </a:t>
                </a:r>
                <a14:m>
                  <m:oMath xmlns:m="http://schemas.openxmlformats.org/officeDocument/2006/math">
                    <m:r>
                      <a:rPr lang="en-US" altLang="zh-TW" sz="2800" b="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altLang="zh-TW" sz="2800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altLang="zh-TW" sz="28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sz="2800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sSup>
                          <m:sSupPr>
                            <m:ctrlPr>
                              <a:rPr lang="en-US" altLang="zh-TW" sz="28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zh-TW" sz="2800" b="0" i="1" smtClean="0">
                                <a:latin typeface="Cambria Math" panose="02040503050406030204" pitchFamily="18" charset="0"/>
                              </a:rPr>
                              <m:t>180</m:t>
                            </m:r>
                          </m:e>
                          <m:sup>
                            <m:r>
                              <a:rPr lang="en-US" altLang="zh-TW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°</m:t>
                            </m:r>
                          </m:sup>
                        </m:sSup>
                      </m:sub>
                    </m:sSub>
                  </m:oMath>
                </a14:m>
                <a:r>
                  <a:rPr lang="en-US" altLang="zh-TW" sz="2800" dirty="0"/>
                  <a:t>, and let </a:t>
                </a:r>
                <a14:m>
                  <m:oMath xmlns:m="http://schemas.openxmlformats.org/officeDocument/2006/math">
                    <m:r>
                      <a:rPr lang="en-US" altLang="zh-TW" sz="2800" b="0" i="1" smtClean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zh-TW" altLang="en-US" sz="2800" dirty="0"/>
                  <a:t> </a:t>
                </a:r>
                <a:r>
                  <a:rPr lang="en-US" altLang="zh-TW" sz="2800" dirty="0"/>
                  <a:t>be the matrix that reflects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TW" sz="28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TW" sz="2800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p>
                        <m:r>
                          <a:rPr lang="en-US" altLang="zh-TW" sz="2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altLang="zh-TW" sz="2800" dirty="0"/>
                  <a:t> about the x-axis; that is,  </a:t>
                </a:r>
                <a:endParaRPr lang="zh-TW" altLang="en-US" sz="2800" dirty="0"/>
              </a:p>
            </p:txBody>
          </p:sp>
        </mc:Choice>
        <mc:Fallback>
          <p:sp>
            <p:nvSpPr>
              <p:cNvPr id="4" name="文字方塊 3">
                <a:extLst>
                  <a:ext uri="{FF2B5EF4-FFF2-40B4-BE49-F238E27FC236}">
                    <a16:creationId xmlns:a16="http://schemas.microsoft.com/office/drawing/2014/main" id="{26E187BB-ED4B-4F29-89E2-BFD71F6A434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7483" y="346841"/>
                <a:ext cx="10957034" cy="975203"/>
              </a:xfrm>
              <a:prstGeom prst="rect">
                <a:avLst/>
              </a:prstGeom>
              <a:blipFill>
                <a:blip r:embed="rId2"/>
                <a:stretch>
                  <a:fillRect l="-1112" t="-5625" r="-2781" b="-16875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文字方塊 4">
                <a:extLst>
                  <a:ext uri="{FF2B5EF4-FFF2-40B4-BE49-F238E27FC236}">
                    <a16:creationId xmlns:a16="http://schemas.microsoft.com/office/drawing/2014/main" id="{031A5097-9637-450B-996E-8250F9E69E19}"/>
                  </a:ext>
                </a:extLst>
              </p:cNvPr>
              <p:cNvSpPr txBox="1"/>
              <p:nvPr/>
            </p:nvSpPr>
            <p:spPr>
              <a:xfrm>
                <a:off x="3371193" y="1492468"/>
                <a:ext cx="4937235" cy="80797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𝐵</m:t>
                      </m:r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TW" altLang="en-US" sz="2800" dirty="0"/>
              </a:p>
            </p:txBody>
          </p:sp>
        </mc:Choice>
        <mc:Fallback>
          <p:sp>
            <p:nvSpPr>
              <p:cNvPr id="5" name="文字方塊 4">
                <a:extLst>
                  <a:ext uri="{FF2B5EF4-FFF2-40B4-BE49-F238E27FC236}">
                    <a16:creationId xmlns:a16="http://schemas.microsoft.com/office/drawing/2014/main" id="{031A5097-9637-450B-996E-8250F9E69E1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71193" y="1492468"/>
                <a:ext cx="4937235" cy="80797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文字方塊 5">
                <a:extLst>
                  <a:ext uri="{FF2B5EF4-FFF2-40B4-BE49-F238E27FC236}">
                    <a16:creationId xmlns:a16="http://schemas.microsoft.com/office/drawing/2014/main" id="{BE5EFD87-4432-448B-BB62-03EF2196F21A}"/>
                  </a:ext>
                </a:extLst>
              </p:cNvPr>
              <p:cNvSpPr txBox="1"/>
              <p:nvPr/>
            </p:nvSpPr>
            <p:spPr>
              <a:xfrm>
                <a:off x="8174420" y="1492468"/>
                <a:ext cx="2940269" cy="80797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TW" altLang="en-US" sz="2800" dirty="0"/>
              </a:p>
            </p:txBody>
          </p:sp>
        </mc:Choice>
        <mc:Fallback>
          <p:sp>
            <p:nvSpPr>
              <p:cNvPr id="6" name="文字方塊 5">
                <a:extLst>
                  <a:ext uri="{FF2B5EF4-FFF2-40B4-BE49-F238E27FC236}">
                    <a16:creationId xmlns:a16="http://schemas.microsoft.com/office/drawing/2014/main" id="{BE5EFD87-4432-448B-BB62-03EF2196F21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74420" y="1492468"/>
                <a:ext cx="2940269" cy="80797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文字方塊 6">
                <a:extLst>
                  <a:ext uri="{FF2B5EF4-FFF2-40B4-BE49-F238E27FC236}">
                    <a16:creationId xmlns:a16="http://schemas.microsoft.com/office/drawing/2014/main" id="{35478CE0-926F-4588-8B77-319E9D16A9C8}"/>
                  </a:ext>
                </a:extLst>
              </p:cNvPr>
              <p:cNvSpPr txBox="1"/>
              <p:nvPr/>
            </p:nvSpPr>
            <p:spPr>
              <a:xfrm>
                <a:off x="617483" y="2544441"/>
                <a:ext cx="10957034" cy="9541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sz="2800" dirty="0"/>
                  <a:t>Compute </a:t>
                </a:r>
                <a14:m>
                  <m:oMath xmlns:m="http://schemas.openxmlformats.org/officeDocument/2006/math">
                    <m:r>
                      <a:rPr lang="en-US" altLang="zh-TW" sz="2800" b="0" i="1" smtClean="0">
                        <a:latin typeface="Cambria Math" panose="02040503050406030204" pitchFamily="18" charset="0"/>
                      </a:rPr>
                      <m:t>𝐵𝐴</m:t>
                    </m:r>
                  </m:oMath>
                </a14:m>
                <a:r>
                  <a:rPr lang="en-US" altLang="zh-TW" sz="2800" dirty="0"/>
                  <a:t>, and describe geometrically how a vector </a:t>
                </a:r>
                <a14:m>
                  <m:oMath xmlns:m="http://schemas.openxmlformats.org/officeDocument/2006/math">
                    <m:r>
                      <a:rPr lang="en-US" altLang="zh-TW" sz="2800" b="0" i="1" smtClean="0">
                        <a:latin typeface="Cambria Math" panose="02040503050406030204" pitchFamily="18" charset="0"/>
                      </a:rPr>
                      <m:t>𝑣</m:t>
                    </m:r>
                  </m:oMath>
                </a14:m>
                <a:r>
                  <a:rPr lang="zh-TW" altLang="en-US" sz="2800" dirty="0"/>
                  <a:t> </a:t>
                </a:r>
                <a:r>
                  <a:rPr lang="en-US" altLang="zh-TW" sz="2800" dirty="0"/>
                  <a:t>is affected by multiplication by </a:t>
                </a:r>
                <a14:m>
                  <m:oMath xmlns:m="http://schemas.openxmlformats.org/officeDocument/2006/math">
                    <m:r>
                      <a:rPr lang="en-US" altLang="zh-TW" sz="2800" b="0" i="1" smtClean="0">
                        <a:latin typeface="Cambria Math" panose="02040503050406030204" pitchFamily="18" charset="0"/>
                      </a:rPr>
                      <m:t>𝐵𝐴</m:t>
                    </m:r>
                  </m:oMath>
                </a14:m>
                <a:r>
                  <a:rPr lang="en-US" altLang="zh-TW" sz="2800" dirty="0"/>
                  <a:t>.</a:t>
                </a:r>
                <a:endParaRPr lang="zh-TW" altLang="en-US" sz="2800" dirty="0"/>
              </a:p>
            </p:txBody>
          </p:sp>
        </mc:Choice>
        <mc:Fallback>
          <p:sp>
            <p:nvSpPr>
              <p:cNvPr id="7" name="文字方塊 6">
                <a:extLst>
                  <a:ext uri="{FF2B5EF4-FFF2-40B4-BE49-F238E27FC236}">
                    <a16:creationId xmlns:a16="http://schemas.microsoft.com/office/drawing/2014/main" id="{35478CE0-926F-4588-8B77-319E9D16A9C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7483" y="2544441"/>
                <a:ext cx="10957034" cy="954107"/>
              </a:xfrm>
              <a:prstGeom prst="rect">
                <a:avLst/>
              </a:prstGeom>
              <a:blipFill>
                <a:blip r:embed="rId5"/>
                <a:stretch>
                  <a:fillRect l="-1112" t="-5732" b="-1719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959465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" name="文字方塊 3">
                <a:extLst>
                  <a:ext uri="{FF2B5EF4-FFF2-40B4-BE49-F238E27FC236}">
                    <a16:creationId xmlns:a16="http://schemas.microsoft.com/office/drawing/2014/main" id="{26E187BB-ED4B-4F29-89E2-BFD71F6A4349}"/>
                  </a:ext>
                </a:extLst>
              </p:cNvPr>
              <p:cNvSpPr txBox="1"/>
              <p:nvPr/>
            </p:nvSpPr>
            <p:spPr>
              <a:xfrm>
                <a:off x="617483" y="346841"/>
                <a:ext cx="10957034" cy="9887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sz="2800" dirty="0"/>
                  <a:t>60. Let </a:t>
                </a:r>
                <a14:m>
                  <m:oMath xmlns:m="http://schemas.openxmlformats.org/officeDocument/2006/math">
                    <m:r>
                      <a:rPr lang="en-US" altLang="zh-TW" sz="2800" b="0" i="1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zh-TW" altLang="en-US" sz="2800" dirty="0"/>
                  <a:t> </a:t>
                </a:r>
                <a:r>
                  <a:rPr lang="en-US" altLang="zh-TW" sz="2800" dirty="0"/>
                  <a:t>be an </a:t>
                </a:r>
                <a14:m>
                  <m:oMath xmlns:m="http://schemas.openxmlformats.org/officeDocument/2006/math">
                    <m:r>
                      <a:rPr lang="en-US" altLang="zh-TW" sz="2800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altLang="zh-TW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US" altLang="zh-TW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zh-TW" altLang="en-US" sz="2800" dirty="0"/>
                  <a:t> </a:t>
                </a:r>
                <a:r>
                  <a:rPr lang="en-US" altLang="zh-TW" sz="2800" dirty="0"/>
                  <a:t>matrix. If </a:t>
                </a:r>
                <a14:m>
                  <m:oMath xmlns:m="http://schemas.openxmlformats.org/officeDocument/2006/math">
                    <m:r>
                      <a:rPr lang="en-US" altLang="zh-TW" sz="2800" b="0" i="1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zh-TW" altLang="en-US" sz="2800" dirty="0"/>
                  <a:t> </a:t>
                </a:r>
                <a:r>
                  <a:rPr lang="en-US" altLang="zh-TW" sz="2800" dirty="0"/>
                  <a:t>and </a:t>
                </a:r>
                <a14:m>
                  <m:oMath xmlns:m="http://schemas.openxmlformats.org/officeDocument/2006/math">
                    <m:r>
                      <a:rPr lang="en-US" altLang="zh-TW" sz="2800" b="0" i="1" smtClean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zh-TW" altLang="en-US" sz="2800" dirty="0"/>
                  <a:t> </a:t>
                </a:r>
                <a:r>
                  <a:rPr lang="en-US" altLang="zh-TW" sz="2800" dirty="0"/>
                  <a:t>are </a:t>
                </a:r>
                <a14:m>
                  <m:oMath xmlns:m="http://schemas.openxmlformats.org/officeDocument/2006/math">
                    <m:r>
                      <a:rPr lang="en-US" altLang="zh-TW" sz="2800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altLang="zh-TW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US" altLang="zh-TW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altLang="zh-TW" sz="2800" dirty="0"/>
                  <a:t> diagonal matrices, then </a:t>
                </a:r>
                <a14:m>
                  <m:oMath xmlns:m="http://schemas.openxmlformats.org/officeDocument/2006/math">
                    <m:r>
                      <a:rPr lang="en-US" altLang="zh-TW" sz="2800" b="0" i="1" smtClean="0">
                        <a:latin typeface="Cambria Math" panose="02040503050406030204" pitchFamily="18" charset="0"/>
                      </a:rPr>
                      <m:t>𝐴𝐵</m:t>
                    </m:r>
                  </m:oMath>
                </a14:m>
                <a:r>
                  <a:rPr lang="en-US" altLang="zh-TW" sz="2800" dirty="0"/>
                  <a:t> is a diagonal matrix whose </a:t>
                </a:r>
                <a14:m>
                  <m:oMath xmlns:m="http://schemas.openxmlformats.org/officeDocument/2006/math">
                    <m:r>
                      <a:rPr lang="en-US" altLang="zh-TW" sz="2800" b="0" i="1" smtClean="0">
                        <a:latin typeface="Cambria Math" panose="02040503050406030204" pitchFamily="18" charset="0"/>
                      </a:rPr>
                      <m:t>𝑗</m:t>
                    </m:r>
                  </m:oMath>
                </a14:m>
                <a:r>
                  <a:rPr lang="en-US" altLang="zh-TW" sz="2800" dirty="0" err="1"/>
                  <a:t>th</a:t>
                </a:r>
                <a:r>
                  <a:rPr lang="en-US" altLang="zh-TW" sz="2800" dirty="0"/>
                  <a:t> columns is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sz="28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sz="28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altLang="zh-TW" sz="2800" b="0" i="1" smtClean="0">
                            <a:latin typeface="Cambria Math" panose="02040503050406030204" pitchFamily="18" charset="0"/>
                          </a:rPr>
                          <m:t>𝑗𝑗</m:t>
                        </m:r>
                      </m:sub>
                    </m:sSub>
                    <m:sSub>
                      <m:sSubPr>
                        <m:ctrlPr>
                          <a:rPr lang="en-US" altLang="zh-TW" sz="28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sz="2800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altLang="zh-TW" sz="2800" b="0" i="1" smtClean="0">
                            <a:latin typeface="Cambria Math" panose="02040503050406030204" pitchFamily="18" charset="0"/>
                          </a:rPr>
                          <m:t>𝑗𝑗</m:t>
                        </m:r>
                      </m:sub>
                    </m:sSub>
                    <m:sSub>
                      <m:sSubPr>
                        <m:ctrlPr>
                          <a:rPr lang="en-US" altLang="zh-TW" sz="28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sz="2800" b="1" i="1" smtClean="0">
                            <a:latin typeface="Cambria Math" panose="02040503050406030204" pitchFamily="18" charset="0"/>
                          </a:rPr>
                          <m:t>𝒆</m:t>
                        </m:r>
                      </m:e>
                      <m:sub>
                        <m:r>
                          <a:rPr lang="en-US" altLang="zh-TW" sz="2800" b="0" i="1" smtClean="0"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</m:sSub>
                  </m:oMath>
                </a14:m>
                <a:r>
                  <a:rPr lang="en-US" altLang="zh-TW" sz="2800" dirty="0"/>
                  <a:t>. </a:t>
                </a:r>
                <a:endParaRPr lang="zh-TW" altLang="en-US" sz="2800" dirty="0"/>
              </a:p>
            </p:txBody>
          </p:sp>
        </mc:Choice>
        <mc:Fallback>
          <p:sp>
            <p:nvSpPr>
              <p:cNvPr id="4" name="文字方塊 3">
                <a:extLst>
                  <a:ext uri="{FF2B5EF4-FFF2-40B4-BE49-F238E27FC236}">
                    <a16:creationId xmlns:a16="http://schemas.microsoft.com/office/drawing/2014/main" id="{26E187BB-ED4B-4F29-89E2-BFD71F6A434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7483" y="346841"/>
                <a:ext cx="10957034" cy="988797"/>
              </a:xfrm>
              <a:prstGeom prst="rect">
                <a:avLst/>
              </a:prstGeom>
              <a:blipFill>
                <a:blip r:embed="rId2"/>
                <a:stretch>
                  <a:fillRect l="-1112" t="-6173" r="-834" b="-1358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33543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" name="文字方塊 3">
                <a:extLst>
                  <a:ext uri="{FF2B5EF4-FFF2-40B4-BE49-F238E27FC236}">
                    <a16:creationId xmlns:a16="http://schemas.microsoft.com/office/drawing/2014/main" id="{26E187BB-ED4B-4F29-89E2-BFD71F6A4349}"/>
                  </a:ext>
                </a:extLst>
              </p:cNvPr>
              <p:cNvSpPr txBox="1"/>
              <p:nvPr/>
            </p:nvSpPr>
            <p:spPr>
              <a:xfrm>
                <a:off x="617483" y="346841"/>
                <a:ext cx="10957034" cy="13849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sz="2800" dirty="0"/>
                  <a:t>59. A square matrix </a:t>
                </a:r>
                <a14:m>
                  <m:oMath xmlns:m="http://schemas.openxmlformats.org/officeDocument/2006/math">
                    <m:r>
                      <a:rPr lang="en-US" altLang="zh-TW" sz="2800" b="0" i="1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zh-TW" altLang="en-US" sz="2800" dirty="0"/>
                  <a:t> </a:t>
                </a:r>
                <a:r>
                  <a:rPr lang="en-US" altLang="zh-TW" sz="2800" dirty="0"/>
                  <a:t>is called </a:t>
                </a:r>
                <a:r>
                  <a:rPr lang="en-US" altLang="zh-TW" sz="2800" b="1" dirty="0"/>
                  <a:t>lower triangular </a:t>
                </a:r>
                <a:r>
                  <a:rPr lang="en-US" altLang="zh-TW" sz="2800" dirty="0"/>
                  <a:t>if the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altLang="zh-TW" sz="28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sz="28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altLang="zh-TW" sz="28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altLang="zh-TW" sz="2800" b="0" i="1" smtClean="0">
                            <a:latin typeface="Cambria Math" panose="02040503050406030204" pitchFamily="18" charset="0"/>
                          </a:rPr>
                          <m:t>𝑗</m:t>
                        </m:r>
                      </m:e>
                    </m:d>
                  </m:oMath>
                </a14:m>
                <a:r>
                  <a:rPr lang="en-US" altLang="zh-TW" sz="2800" dirty="0"/>
                  <a:t>-entry of </a:t>
                </a:r>
                <a14:m>
                  <m:oMath xmlns:m="http://schemas.openxmlformats.org/officeDocument/2006/math">
                    <m:r>
                      <a:rPr lang="en-US" altLang="zh-TW" sz="2800" b="0" i="1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zh-TW" altLang="en-US" sz="2800" dirty="0"/>
                  <a:t> </a:t>
                </a:r>
                <a:r>
                  <a:rPr lang="en-US" altLang="zh-TW" sz="2800" dirty="0"/>
                  <a:t>is zero whenever </a:t>
                </a:r>
                <a14:m>
                  <m:oMath xmlns:m="http://schemas.openxmlformats.org/officeDocument/2006/math">
                    <m:r>
                      <a:rPr lang="en-US" altLang="zh-TW" sz="2800" b="0" i="1" smtClean="0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altLang="zh-TW" sz="2800" b="0" i="1" smtClean="0">
                        <a:latin typeface="Cambria Math" panose="02040503050406030204" pitchFamily="18" charset="0"/>
                      </a:rPr>
                      <m:t>&lt;</m:t>
                    </m:r>
                    <m:r>
                      <a:rPr lang="en-US" altLang="zh-TW" sz="2800" b="0" i="1" smtClean="0">
                        <a:latin typeface="Cambria Math" panose="02040503050406030204" pitchFamily="18" charset="0"/>
                      </a:rPr>
                      <m:t>𝑗</m:t>
                    </m:r>
                  </m:oMath>
                </a14:m>
                <a:r>
                  <a:rPr lang="en-US" altLang="zh-TW" sz="2800" dirty="0"/>
                  <a:t>. Prove that if </a:t>
                </a:r>
                <a14:m>
                  <m:oMath xmlns:m="http://schemas.openxmlformats.org/officeDocument/2006/math">
                    <m:r>
                      <a:rPr lang="en-US" altLang="zh-TW" sz="2800" b="0" i="1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zh-TW" altLang="en-US" sz="2800" dirty="0"/>
                  <a:t> </a:t>
                </a:r>
                <a:r>
                  <a:rPr lang="en-US" altLang="zh-TW" sz="2800" dirty="0"/>
                  <a:t>and </a:t>
                </a:r>
                <a14:m>
                  <m:oMath xmlns:m="http://schemas.openxmlformats.org/officeDocument/2006/math">
                    <m:r>
                      <a:rPr lang="en-US" altLang="zh-TW" sz="2800" b="0" i="1" smtClean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zh-TW" altLang="en-US" sz="2800" dirty="0"/>
                  <a:t> </a:t>
                </a:r>
                <a:r>
                  <a:rPr lang="en-US" altLang="zh-TW" sz="2800" dirty="0"/>
                  <a:t>are both </a:t>
                </a:r>
                <a14:m>
                  <m:oMath xmlns:m="http://schemas.openxmlformats.org/officeDocument/2006/math">
                    <m:r>
                      <a:rPr lang="en-US" altLang="zh-TW" sz="2800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altLang="zh-TW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US" altLang="zh-TW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zh-TW" altLang="en-US" sz="2800" dirty="0"/>
                  <a:t> </a:t>
                </a:r>
                <a:r>
                  <a:rPr lang="en-US" altLang="zh-TW" sz="2800" dirty="0"/>
                  <a:t>lower triangular matrices, then </a:t>
                </a:r>
                <a14:m>
                  <m:oMath xmlns:m="http://schemas.openxmlformats.org/officeDocument/2006/math">
                    <m:r>
                      <a:rPr lang="en-US" altLang="zh-TW" sz="2800" b="0" i="1" smtClean="0">
                        <a:latin typeface="Cambria Math" panose="02040503050406030204" pitchFamily="18" charset="0"/>
                      </a:rPr>
                      <m:t>𝐴𝐵</m:t>
                    </m:r>
                  </m:oMath>
                </a14:m>
                <a:r>
                  <a:rPr lang="zh-TW" altLang="en-US" sz="2800" dirty="0"/>
                  <a:t> </a:t>
                </a:r>
                <a:r>
                  <a:rPr lang="en-US" altLang="zh-TW" sz="2800" dirty="0"/>
                  <a:t>is also a lower triangular matrix. </a:t>
                </a:r>
                <a:endParaRPr lang="zh-TW" altLang="en-US" sz="2800" dirty="0"/>
              </a:p>
            </p:txBody>
          </p:sp>
        </mc:Choice>
        <mc:Fallback>
          <p:sp>
            <p:nvSpPr>
              <p:cNvPr id="4" name="文字方塊 3">
                <a:extLst>
                  <a:ext uri="{FF2B5EF4-FFF2-40B4-BE49-F238E27FC236}">
                    <a16:creationId xmlns:a16="http://schemas.microsoft.com/office/drawing/2014/main" id="{26E187BB-ED4B-4F29-89E2-BFD71F6A434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7483" y="346841"/>
                <a:ext cx="10957034" cy="1384995"/>
              </a:xfrm>
              <a:prstGeom prst="rect">
                <a:avLst/>
              </a:prstGeom>
              <a:blipFill>
                <a:blip r:embed="rId2"/>
                <a:stretch>
                  <a:fillRect l="-1112" t="-4405" r="-1669" b="-11894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文字方塊 2">
                <a:extLst>
                  <a:ext uri="{FF2B5EF4-FFF2-40B4-BE49-F238E27FC236}">
                    <a16:creationId xmlns:a16="http://schemas.microsoft.com/office/drawing/2014/main" id="{07698E01-5061-477C-B66E-3D1EA957965E}"/>
                  </a:ext>
                </a:extLst>
              </p:cNvPr>
              <p:cNvSpPr txBox="1"/>
              <p:nvPr/>
            </p:nvSpPr>
            <p:spPr>
              <a:xfrm>
                <a:off x="617483" y="3337039"/>
                <a:ext cx="11112062" cy="13849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sz="2800" dirty="0"/>
                  <a:t>61. A square matrix </a:t>
                </a:r>
                <a14:m>
                  <m:oMath xmlns:m="http://schemas.openxmlformats.org/officeDocument/2006/math">
                    <m:r>
                      <a:rPr lang="en-US" altLang="zh-TW" sz="2800" b="0" i="1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zh-TW" altLang="en-US" sz="2800" dirty="0"/>
                  <a:t> </a:t>
                </a:r>
                <a:r>
                  <a:rPr lang="en-US" altLang="zh-TW" sz="2800" dirty="0"/>
                  <a:t>is called </a:t>
                </a:r>
                <a:r>
                  <a:rPr lang="en-US" altLang="zh-TW" sz="2800" b="1" dirty="0"/>
                  <a:t>upper triangular</a:t>
                </a:r>
                <a:r>
                  <a:rPr lang="en-US" altLang="zh-TW" sz="2800" dirty="0"/>
                  <a:t> if the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altLang="zh-TW" sz="28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sz="28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altLang="zh-TW" sz="28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altLang="zh-TW" sz="2800" b="0" i="1" smtClean="0">
                            <a:latin typeface="Cambria Math" panose="02040503050406030204" pitchFamily="18" charset="0"/>
                          </a:rPr>
                          <m:t>𝑗</m:t>
                        </m:r>
                      </m:e>
                    </m:d>
                  </m:oMath>
                </a14:m>
                <a:r>
                  <a:rPr lang="en-US" altLang="zh-TW" sz="2800" dirty="0"/>
                  <a:t>-entry of </a:t>
                </a:r>
                <a14:m>
                  <m:oMath xmlns:m="http://schemas.openxmlformats.org/officeDocument/2006/math">
                    <m:r>
                      <a:rPr lang="en-US" altLang="zh-TW" sz="2800" b="0" i="1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zh-TW" altLang="en-US" sz="2800" dirty="0"/>
                  <a:t> </a:t>
                </a:r>
                <a:r>
                  <a:rPr lang="en-US" altLang="zh-TW" sz="2800" dirty="0"/>
                  <a:t>is zero whenever </a:t>
                </a:r>
                <a14:m>
                  <m:oMath xmlns:m="http://schemas.openxmlformats.org/officeDocument/2006/math">
                    <m:r>
                      <a:rPr lang="en-US" altLang="zh-TW" sz="2800" b="0" i="1" smtClean="0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altLang="zh-TW" sz="2800" b="0" i="1" smtClean="0">
                        <a:latin typeface="Cambria Math" panose="02040503050406030204" pitchFamily="18" charset="0"/>
                      </a:rPr>
                      <m:t>&gt;</m:t>
                    </m:r>
                    <m:r>
                      <a:rPr lang="en-US" altLang="zh-TW" sz="2800" b="0" i="1" smtClean="0">
                        <a:latin typeface="Cambria Math" panose="02040503050406030204" pitchFamily="18" charset="0"/>
                      </a:rPr>
                      <m:t>𝑗</m:t>
                    </m:r>
                  </m:oMath>
                </a14:m>
                <a:r>
                  <a:rPr lang="en-US" altLang="zh-TW" sz="2800" dirty="0"/>
                  <a:t>. Prove that if </a:t>
                </a:r>
                <a14:m>
                  <m:oMath xmlns:m="http://schemas.openxmlformats.org/officeDocument/2006/math">
                    <m:r>
                      <a:rPr lang="en-US" altLang="zh-TW" sz="2800" b="0" i="1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zh-TW" altLang="en-US" sz="2800" dirty="0"/>
                  <a:t> </a:t>
                </a:r>
                <a:r>
                  <a:rPr lang="en-US" altLang="zh-TW" sz="2800" dirty="0"/>
                  <a:t>and </a:t>
                </a:r>
                <a14:m>
                  <m:oMath xmlns:m="http://schemas.openxmlformats.org/officeDocument/2006/math">
                    <m:r>
                      <a:rPr lang="en-US" altLang="zh-TW" sz="2800" b="0" i="1" smtClean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zh-TW" altLang="en-US" sz="2800" dirty="0"/>
                  <a:t> </a:t>
                </a:r>
                <a:r>
                  <a:rPr lang="en-US" altLang="zh-TW" sz="2800" dirty="0"/>
                  <a:t>are both </a:t>
                </a:r>
                <a14:m>
                  <m:oMath xmlns:m="http://schemas.openxmlformats.org/officeDocument/2006/math">
                    <m:r>
                      <a:rPr lang="en-US" altLang="zh-TW" sz="2800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altLang="zh-TW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US" altLang="zh-TW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zh-TW" altLang="en-US" sz="2800" dirty="0"/>
                  <a:t> </a:t>
                </a:r>
                <a:r>
                  <a:rPr lang="en-US" altLang="zh-TW" sz="2800" dirty="0"/>
                  <a:t>upper triangular matrices, then </a:t>
                </a:r>
                <a14:m>
                  <m:oMath xmlns:m="http://schemas.openxmlformats.org/officeDocument/2006/math">
                    <m:r>
                      <a:rPr lang="en-US" altLang="zh-TW" sz="2800" b="0" i="1" smtClean="0">
                        <a:latin typeface="Cambria Math" panose="02040503050406030204" pitchFamily="18" charset="0"/>
                      </a:rPr>
                      <m:t>𝐴𝐵</m:t>
                    </m:r>
                  </m:oMath>
                </a14:m>
                <a:r>
                  <a:rPr lang="zh-TW" altLang="en-US" sz="2800" dirty="0"/>
                  <a:t> </a:t>
                </a:r>
                <a:r>
                  <a:rPr lang="en-US" altLang="zh-TW" sz="2800" dirty="0"/>
                  <a:t>is also an upper triangular matrix. </a:t>
                </a:r>
                <a:endParaRPr lang="zh-TW" altLang="en-US" sz="2800" dirty="0"/>
              </a:p>
            </p:txBody>
          </p:sp>
        </mc:Choice>
        <mc:Fallback>
          <p:sp>
            <p:nvSpPr>
              <p:cNvPr id="3" name="文字方塊 2">
                <a:extLst>
                  <a:ext uri="{FF2B5EF4-FFF2-40B4-BE49-F238E27FC236}">
                    <a16:creationId xmlns:a16="http://schemas.microsoft.com/office/drawing/2014/main" id="{07698E01-5061-477C-B66E-3D1EA957965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7483" y="3337039"/>
                <a:ext cx="11112062" cy="1384995"/>
              </a:xfrm>
              <a:prstGeom prst="rect">
                <a:avLst/>
              </a:prstGeom>
              <a:blipFill>
                <a:blip r:embed="rId3"/>
                <a:stretch>
                  <a:fillRect l="-1097" t="-3947" r="-658" b="-11404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891628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" name="文字方塊 3">
                <a:extLst>
                  <a:ext uri="{FF2B5EF4-FFF2-40B4-BE49-F238E27FC236}">
                    <a16:creationId xmlns:a16="http://schemas.microsoft.com/office/drawing/2014/main" id="{26E187BB-ED4B-4F29-89E2-BFD71F6A4349}"/>
                  </a:ext>
                </a:extLst>
              </p:cNvPr>
              <p:cNvSpPr txBox="1"/>
              <p:nvPr/>
            </p:nvSpPr>
            <p:spPr>
              <a:xfrm>
                <a:off x="617483" y="662152"/>
                <a:ext cx="10957034" cy="16797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sz="2800" dirty="0"/>
                  <a:t>62. Let </a:t>
                </a:r>
                <a14:m>
                  <m:oMath xmlns:m="http://schemas.openxmlformats.org/officeDocument/2006/math">
                    <m:r>
                      <a:rPr lang="en-US" altLang="zh-TW" sz="2800" b="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altLang="zh-TW" sz="2800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altLang="zh-TW" sz="2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altLang="zh-TW" sz="2800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2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US" altLang="zh-TW" sz="2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en-US" altLang="zh-TW" sz="2800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e>
                                  <m:e>
                                    <m:r>
                                      <a:rPr lang="en-US" altLang="zh-TW" sz="2800" b="0" i="1" smtClean="0">
                                        <a:latin typeface="Cambria Math" panose="02040503050406030204" pitchFamily="18" charset="0"/>
                                      </a:rPr>
                                      <m:t>−1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en-US" altLang="zh-TW" sz="2800" b="0" i="1" smtClean="0">
                                        <a:latin typeface="Cambria Math" panose="02040503050406030204" pitchFamily="18" charset="0"/>
                                      </a:rPr>
                                      <m:t>−2</m:t>
                                    </m:r>
                                  </m:e>
                                  <m:e>
                                    <m:r>
                                      <a:rPr lang="en-US" altLang="zh-TW" sz="2800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e>
                                </m:mr>
                              </m:m>
                            </m:e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2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US" altLang="zh-TW" sz="2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en-US" altLang="zh-TW" sz="28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  <m:e>
                                    <m:r>
                                      <a:rPr lang="en-US" altLang="zh-TW" sz="2800" b="0" i="1" smtClean="0">
                                        <a:latin typeface="Cambria Math" panose="02040503050406030204" pitchFamily="18" charset="0"/>
                                      </a:rPr>
                                      <m:t>−1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en-US" altLang="zh-TW" sz="2800" b="0" i="1" smtClean="0">
                                        <a:latin typeface="Cambria Math" panose="02040503050406030204" pitchFamily="18" charset="0"/>
                                      </a:rPr>
                                      <m:t>−1</m:t>
                                    </m:r>
                                  </m:e>
                                  <m:e>
                                    <m:r>
                                      <a:rPr lang="en-US" altLang="zh-TW" sz="2800" b="0" i="1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e>
                                </m:mr>
                              </m:m>
                            </m:e>
                          </m:mr>
                          <m:m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2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US" altLang="zh-TW" sz="2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en-US" altLang="zh-TW" sz="2800" b="0" i="1" smtClean="0">
                                        <a:latin typeface="Cambria Math" panose="02040503050406030204" pitchFamily="18" charset="0"/>
                                      </a:rPr>
                                      <m:t>−1</m:t>
                                    </m:r>
                                  </m:e>
                                  <m:e>
                                    <m:r>
                                      <a:rPr lang="en-US" altLang="zh-TW" sz="2800" b="0" i="1" smtClean="0">
                                        <a:latin typeface="Cambria Math" panose="02040503050406030204" pitchFamily="18" charset="0"/>
                                      </a:rPr>
                                      <m:t>−1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en-US" altLang="zh-TW" sz="2800" b="0" i="1" smtClean="0">
                                        <a:latin typeface="Cambria Math" panose="02040503050406030204" pitchFamily="18" charset="0"/>
                                      </a:rPr>
                                      <m:t>−5</m:t>
                                    </m:r>
                                  </m:e>
                                  <m:e>
                                    <m:r>
                                      <a:rPr lang="en-US" altLang="zh-TW" sz="2800" b="0" i="1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e>
                                </m:mr>
                              </m:m>
                            </m:e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2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US" altLang="zh-TW" sz="2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en-US" altLang="zh-TW" sz="2800" b="0" i="1" smtClean="0"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e>
                                  <m:e>
                                    <m:r>
                                      <a:rPr lang="en-US" altLang="zh-TW" sz="2800" b="0" i="1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en-US" altLang="zh-TW" sz="2800" b="0" i="1" smtClean="0">
                                        <a:latin typeface="Cambria Math" panose="02040503050406030204" pitchFamily="18" charset="0"/>
                                      </a:rPr>
                                      <m:t>−4</m:t>
                                    </m:r>
                                  </m:e>
                                  <m:e>
                                    <m:r>
                                      <a:rPr lang="en-US" altLang="zh-TW" sz="2800" b="0" i="1" smtClean="0">
                                        <a:latin typeface="Cambria Math" panose="02040503050406030204" pitchFamily="18" charset="0"/>
                                      </a:rPr>
                                      <m:t>7</m:t>
                                    </m:r>
                                  </m:e>
                                </m:mr>
                              </m:m>
                            </m:e>
                          </m:mr>
                        </m:m>
                      </m:e>
                    </m:d>
                  </m:oMath>
                </a14:m>
                <a:r>
                  <a:rPr lang="en-US" altLang="zh-TW" sz="2800" dirty="0"/>
                  <a:t>. </a:t>
                </a:r>
                <a:endParaRPr lang="zh-TW" altLang="en-US" sz="2800" dirty="0"/>
              </a:p>
            </p:txBody>
          </p:sp>
        </mc:Choice>
        <mc:Fallback>
          <p:sp>
            <p:nvSpPr>
              <p:cNvPr id="4" name="文字方塊 3">
                <a:extLst>
                  <a:ext uri="{FF2B5EF4-FFF2-40B4-BE49-F238E27FC236}">
                    <a16:creationId xmlns:a16="http://schemas.microsoft.com/office/drawing/2014/main" id="{26E187BB-ED4B-4F29-89E2-BFD71F6A434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7483" y="662152"/>
                <a:ext cx="10957034" cy="1679755"/>
              </a:xfrm>
              <a:prstGeom prst="rect">
                <a:avLst/>
              </a:prstGeom>
              <a:blipFill>
                <a:blip r:embed="rId2"/>
                <a:stretch>
                  <a:fillRect l="-1112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文字方塊 4">
                <a:extLst>
                  <a:ext uri="{FF2B5EF4-FFF2-40B4-BE49-F238E27FC236}">
                    <a16:creationId xmlns:a16="http://schemas.microsoft.com/office/drawing/2014/main" id="{A1625469-3824-4A81-9C3C-ECECA63EDE15}"/>
                  </a:ext>
                </a:extLst>
              </p:cNvPr>
              <p:cNvSpPr txBox="1"/>
              <p:nvPr/>
            </p:nvSpPr>
            <p:spPr>
              <a:xfrm>
                <a:off x="6096000" y="1079939"/>
                <a:ext cx="5743903" cy="9541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sz="2800" dirty="0"/>
                  <a:t>Find a nonzero </a:t>
                </a:r>
                <a14:m>
                  <m:oMath xmlns:m="http://schemas.openxmlformats.org/officeDocument/2006/math">
                    <m:r>
                      <a:rPr lang="en-US" altLang="zh-TW" sz="2800" b="0" i="1" smtClean="0">
                        <a:latin typeface="Cambria Math" panose="02040503050406030204" pitchFamily="18" charset="0"/>
                      </a:rPr>
                      <m:t>4</m:t>
                    </m:r>
                    <m:r>
                      <a:rPr lang="en-US" altLang="zh-TW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×2</m:t>
                    </m:r>
                  </m:oMath>
                </a14:m>
                <a:r>
                  <a:rPr lang="zh-TW" altLang="en-US" sz="2800" dirty="0"/>
                  <a:t> </a:t>
                </a:r>
                <a:r>
                  <a:rPr lang="en-US" altLang="zh-TW" sz="2800" dirty="0"/>
                  <a:t>matrix </a:t>
                </a:r>
                <a14:m>
                  <m:oMath xmlns:m="http://schemas.openxmlformats.org/officeDocument/2006/math">
                    <m:r>
                      <a:rPr lang="en-US" altLang="zh-TW" sz="2800" b="0" i="1" smtClean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zh-TW" altLang="en-US" sz="2800" dirty="0"/>
                  <a:t> </a:t>
                </a:r>
                <a:r>
                  <a:rPr lang="en-US" altLang="zh-TW" sz="2800" dirty="0"/>
                  <a:t>with rank 2 such that </a:t>
                </a:r>
                <a14:m>
                  <m:oMath xmlns:m="http://schemas.openxmlformats.org/officeDocument/2006/math">
                    <m:r>
                      <a:rPr lang="en-US" altLang="zh-TW" sz="2800" b="0" i="1" smtClean="0">
                        <a:latin typeface="Cambria Math" panose="02040503050406030204" pitchFamily="18" charset="0"/>
                      </a:rPr>
                      <m:t>𝐴𝐵</m:t>
                    </m:r>
                    <m:r>
                      <a:rPr lang="en-US" altLang="zh-TW" sz="28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zh-TW" sz="2800" b="0" i="1" smtClean="0">
                        <a:latin typeface="Cambria Math" panose="02040503050406030204" pitchFamily="18" charset="0"/>
                      </a:rPr>
                      <m:t>𝑂</m:t>
                    </m:r>
                  </m:oMath>
                </a14:m>
                <a:endParaRPr lang="zh-TW" altLang="en-US" sz="2800" dirty="0"/>
              </a:p>
            </p:txBody>
          </p:sp>
        </mc:Choice>
        <mc:Fallback>
          <p:sp>
            <p:nvSpPr>
              <p:cNvPr id="5" name="文字方塊 4">
                <a:extLst>
                  <a:ext uri="{FF2B5EF4-FFF2-40B4-BE49-F238E27FC236}">
                    <a16:creationId xmlns:a16="http://schemas.microsoft.com/office/drawing/2014/main" id="{A1625469-3824-4A81-9C3C-ECECA63EDE1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0" y="1079939"/>
                <a:ext cx="5743903" cy="954107"/>
              </a:xfrm>
              <a:prstGeom prst="rect">
                <a:avLst/>
              </a:prstGeom>
              <a:blipFill>
                <a:blip r:embed="rId3"/>
                <a:stretch>
                  <a:fillRect l="-2123" t="-5732" b="-1719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759423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" name="文字方塊 3">
                <a:extLst>
                  <a:ext uri="{FF2B5EF4-FFF2-40B4-BE49-F238E27FC236}">
                    <a16:creationId xmlns:a16="http://schemas.microsoft.com/office/drawing/2014/main" id="{26E187BB-ED4B-4F29-89E2-BFD71F6A4349}"/>
                  </a:ext>
                </a:extLst>
              </p:cNvPr>
              <p:cNvSpPr txBox="1"/>
              <p:nvPr/>
            </p:nvSpPr>
            <p:spPr>
              <a:xfrm>
                <a:off x="507124" y="362607"/>
                <a:ext cx="10957034" cy="9541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sz="2800" dirty="0"/>
                  <a:t>63. Find an example of </a:t>
                </a:r>
                <a14:m>
                  <m:oMath xmlns:m="http://schemas.openxmlformats.org/officeDocument/2006/math">
                    <m:r>
                      <a:rPr lang="en-US" altLang="zh-TW" sz="2800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altLang="zh-TW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US" altLang="zh-TW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zh-TW" altLang="en-US" sz="2800" dirty="0"/>
                  <a:t> </a:t>
                </a:r>
                <a:r>
                  <a:rPr lang="en-US" altLang="zh-TW" sz="2800" dirty="0"/>
                  <a:t>matrices </a:t>
                </a:r>
                <a14:m>
                  <m:oMath xmlns:m="http://schemas.openxmlformats.org/officeDocument/2006/math">
                    <m:r>
                      <a:rPr lang="en-US" altLang="zh-TW" sz="2800" b="0" i="1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altLang="zh-TW" sz="2800" dirty="0"/>
                  <a:t> and </a:t>
                </a:r>
                <a14:m>
                  <m:oMath xmlns:m="http://schemas.openxmlformats.org/officeDocument/2006/math">
                    <m:r>
                      <a:rPr lang="en-US" altLang="zh-TW" sz="2800" b="0" i="1" smtClean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US" altLang="zh-TW" sz="2800" dirty="0"/>
                  <a:t> such that </a:t>
                </a:r>
                <a14:m>
                  <m:oMath xmlns:m="http://schemas.openxmlformats.org/officeDocument/2006/math">
                    <m:r>
                      <a:rPr lang="en-US" altLang="zh-TW" sz="2800" b="0" i="1" smtClean="0">
                        <a:latin typeface="Cambria Math" panose="02040503050406030204" pitchFamily="18" charset="0"/>
                      </a:rPr>
                      <m:t>𝐴𝐵</m:t>
                    </m:r>
                    <m:r>
                      <a:rPr lang="en-US" altLang="zh-TW" sz="28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zh-TW" sz="2800" b="0" i="1" smtClean="0">
                        <a:latin typeface="Cambria Math" panose="02040503050406030204" pitchFamily="18" charset="0"/>
                      </a:rPr>
                      <m:t>𝑂</m:t>
                    </m:r>
                  </m:oMath>
                </a14:m>
                <a:r>
                  <a:rPr lang="en-US" altLang="zh-TW" sz="2800" dirty="0"/>
                  <a:t>, but </a:t>
                </a:r>
                <a14:m>
                  <m:oMath xmlns:m="http://schemas.openxmlformats.org/officeDocument/2006/math">
                    <m:r>
                      <a:rPr lang="en-US" altLang="zh-TW" sz="2800" b="0" i="1" smtClean="0">
                        <a:latin typeface="Cambria Math" panose="02040503050406030204" pitchFamily="18" charset="0"/>
                      </a:rPr>
                      <m:t>𝐵𝐴</m:t>
                    </m:r>
                    <m:r>
                      <a:rPr lang="en-US" altLang="zh-TW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≠</m:t>
                    </m:r>
                    <m:r>
                      <a:rPr lang="en-US" altLang="zh-TW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𝑂</m:t>
                    </m:r>
                  </m:oMath>
                </a14:m>
                <a:r>
                  <a:rPr lang="en-US" altLang="zh-TW" sz="2800" dirty="0"/>
                  <a:t>.  </a:t>
                </a:r>
                <a:endParaRPr lang="zh-TW" altLang="en-US" sz="2800" dirty="0"/>
              </a:p>
            </p:txBody>
          </p:sp>
        </mc:Choice>
        <mc:Fallback>
          <p:sp>
            <p:nvSpPr>
              <p:cNvPr id="4" name="文字方塊 3">
                <a:extLst>
                  <a:ext uri="{FF2B5EF4-FFF2-40B4-BE49-F238E27FC236}">
                    <a16:creationId xmlns:a16="http://schemas.microsoft.com/office/drawing/2014/main" id="{26E187BB-ED4B-4F29-89E2-BFD71F6A434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7124" y="362607"/>
                <a:ext cx="10957034" cy="954107"/>
              </a:xfrm>
              <a:prstGeom prst="rect">
                <a:avLst/>
              </a:prstGeom>
              <a:blipFill>
                <a:blip r:embed="rId2"/>
                <a:stretch>
                  <a:fillRect l="-1112" t="-5732" b="-1719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文字方塊 5">
                <a:extLst>
                  <a:ext uri="{FF2B5EF4-FFF2-40B4-BE49-F238E27FC236}">
                    <a16:creationId xmlns:a16="http://schemas.microsoft.com/office/drawing/2014/main" id="{55284DA9-441C-47E4-A5F1-2DE7A2AFAE1D}"/>
                  </a:ext>
                </a:extLst>
              </p:cNvPr>
              <p:cNvSpPr txBox="1"/>
              <p:nvPr/>
            </p:nvSpPr>
            <p:spPr>
              <a:xfrm>
                <a:off x="617483" y="4913587"/>
                <a:ext cx="10957034" cy="9541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sz="2800" dirty="0"/>
                  <a:t>64. Let </a:t>
                </a:r>
                <a14:m>
                  <m:oMath xmlns:m="http://schemas.openxmlformats.org/officeDocument/2006/math">
                    <m:r>
                      <a:rPr lang="en-US" altLang="zh-TW" sz="2800" b="0" i="1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altLang="zh-TW" sz="2800" dirty="0"/>
                  <a:t> and </a:t>
                </a:r>
                <a14:m>
                  <m:oMath xmlns:m="http://schemas.openxmlformats.org/officeDocument/2006/math">
                    <m:r>
                      <a:rPr lang="en-US" altLang="zh-TW" sz="2800" b="0" i="1" smtClean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US" altLang="zh-TW" sz="2800" dirty="0"/>
                  <a:t> be </a:t>
                </a:r>
                <a14:m>
                  <m:oMath xmlns:m="http://schemas.openxmlformats.org/officeDocument/2006/math">
                    <m:r>
                      <a:rPr lang="en-US" altLang="zh-TW" sz="2800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altLang="zh-TW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US" altLang="zh-TW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zh-TW" altLang="en-US" sz="2800" dirty="0"/>
                  <a:t> </a:t>
                </a:r>
                <a:r>
                  <a:rPr lang="en-US" altLang="zh-TW" sz="2800" dirty="0"/>
                  <a:t>matrices. Prove and disprove that the ranks of </a:t>
                </a:r>
                <a14:m>
                  <m:oMath xmlns:m="http://schemas.openxmlformats.org/officeDocument/2006/math">
                    <m:r>
                      <a:rPr lang="en-US" altLang="zh-TW" sz="2800" b="0" i="1" smtClean="0">
                        <a:latin typeface="Cambria Math" panose="02040503050406030204" pitchFamily="18" charset="0"/>
                      </a:rPr>
                      <m:t>𝐴𝐵</m:t>
                    </m:r>
                    <m:r>
                      <a:rPr lang="en-US" altLang="zh-TW" sz="2800" b="0" i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altLang="zh-TW" sz="2800" dirty="0"/>
                  <a:t>and </a:t>
                </a:r>
                <a14:m>
                  <m:oMath xmlns:m="http://schemas.openxmlformats.org/officeDocument/2006/math">
                    <m:r>
                      <a:rPr lang="en-US" altLang="zh-TW" sz="2800" b="0" i="1" smtClean="0">
                        <a:latin typeface="Cambria Math" panose="02040503050406030204" pitchFamily="18" charset="0"/>
                      </a:rPr>
                      <m:t>𝐵𝐴</m:t>
                    </m:r>
                  </m:oMath>
                </a14:m>
                <a:r>
                  <a:rPr lang="en-US" altLang="zh-TW" sz="2800" dirty="0"/>
                  <a:t> are equal.   </a:t>
                </a:r>
                <a:endParaRPr lang="zh-TW" altLang="en-US" sz="2800" dirty="0"/>
              </a:p>
            </p:txBody>
          </p:sp>
        </mc:Choice>
        <mc:Fallback>
          <p:sp>
            <p:nvSpPr>
              <p:cNvPr id="6" name="文字方塊 5">
                <a:extLst>
                  <a:ext uri="{FF2B5EF4-FFF2-40B4-BE49-F238E27FC236}">
                    <a16:creationId xmlns:a16="http://schemas.microsoft.com/office/drawing/2014/main" id="{55284DA9-441C-47E4-A5F1-2DE7A2AFAE1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7483" y="4913587"/>
                <a:ext cx="10957034" cy="954107"/>
              </a:xfrm>
              <a:prstGeom prst="rect">
                <a:avLst/>
              </a:prstGeom>
              <a:blipFill>
                <a:blip r:embed="rId3"/>
                <a:stretch>
                  <a:fillRect l="-1112" t="-5732" b="-1719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360530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" name="文字方塊 3">
                <a:extLst>
                  <a:ext uri="{FF2B5EF4-FFF2-40B4-BE49-F238E27FC236}">
                    <a16:creationId xmlns:a16="http://schemas.microsoft.com/office/drawing/2014/main" id="{C6A20E2C-92A5-46D9-91C5-EF646F479EA7}"/>
                  </a:ext>
                </a:extLst>
              </p:cNvPr>
              <p:cNvSpPr txBox="1"/>
              <p:nvPr/>
            </p:nvSpPr>
            <p:spPr>
              <a:xfrm>
                <a:off x="790904" y="420414"/>
                <a:ext cx="10957034" cy="9541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sz="2800" dirty="0"/>
                  <a:t>65. Recall the definition of </a:t>
                </a:r>
                <a:r>
                  <a:rPr lang="en-US" altLang="zh-TW" sz="2800" i="1" dirty="0"/>
                  <a:t>trace</a:t>
                </a:r>
                <a:r>
                  <a:rPr lang="en-US" altLang="zh-TW" sz="2800" dirty="0"/>
                  <a:t> of a matrix. Prove that if </a:t>
                </a:r>
                <a14:m>
                  <m:oMath xmlns:m="http://schemas.openxmlformats.org/officeDocument/2006/math">
                    <m:r>
                      <a:rPr lang="en-US" altLang="zh-TW" sz="2800" b="0" i="1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altLang="zh-TW" sz="2800" dirty="0"/>
                  <a:t> is an </a:t>
                </a:r>
                <a14:m>
                  <m:oMath xmlns:m="http://schemas.openxmlformats.org/officeDocument/2006/math">
                    <m:r>
                      <a:rPr lang="en-US" altLang="zh-TW" sz="2800" b="0" i="1" smtClean="0"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US" altLang="zh-TW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US" altLang="zh-TW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altLang="zh-TW" sz="2800" dirty="0"/>
                  <a:t> matrix and </a:t>
                </a:r>
                <a14:m>
                  <m:oMath xmlns:m="http://schemas.openxmlformats.org/officeDocument/2006/math">
                    <m:r>
                      <a:rPr lang="en-US" altLang="zh-TW" sz="2800" b="0" i="1" smtClean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US" altLang="zh-TW" sz="2800" dirty="0"/>
                  <a:t> is an </a:t>
                </a:r>
                <a14:m>
                  <m:oMath xmlns:m="http://schemas.openxmlformats.org/officeDocument/2006/math">
                    <m:r>
                      <a:rPr lang="en-US" altLang="zh-TW" sz="2800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altLang="zh-TW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US" altLang="zh-TW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US" altLang="zh-TW" sz="2800" dirty="0"/>
                  <a:t> matrix, then </a:t>
                </a:r>
                <a14:m>
                  <m:oMath xmlns:m="http://schemas.openxmlformats.org/officeDocument/2006/math">
                    <m:r>
                      <a:rPr lang="en-US" altLang="zh-TW" sz="2800" b="0" i="1" smtClean="0">
                        <a:latin typeface="Cambria Math" panose="02040503050406030204" pitchFamily="18" charset="0"/>
                      </a:rPr>
                      <m:t>𝑡𝑟𝑎𝑐𝑒</m:t>
                    </m:r>
                    <m:d>
                      <m:dPr>
                        <m:ctrlPr>
                          <a:rPr lang="en-US" altLang="zh-TW" sz="2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US" altLang="zh-TW" sz="2800" i="1">
                            <a:latin typeface="Cambria Math" panose="02040503050406030204" pitchFamily="18" charset="0"/>
                          </a:rPr>
                          <m:t>A</m:t>
                        </m:r>
                        <m:r>
                          <m:rPr>
                            <m:sty m:val="p"/>
                          </m:rPr>
                          <a:rPr lang="en-US" altLang="zh-TW" sz="2800" i="1" smtClean="0">
                            <a:latin typeface="Cambria Math" panose="02040503050406030204" pitchFamily="18" charset="0"/>
                          </a:rPr>
                          <m:t>B</m:t>
                        </m:r>
                      </m:e>
                    </m:d>
                    <m:r>
                      <a:rPr lang="en-US" altLang="zh-TW" sz="28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zh-TW" sz="2800" b="0" i="1" smtClean="0">
                        <a:latin typeface="Cambria Math" panose="02040503050406030204" pitchFamily="18" charset="0"/>
                      </a:rPr>
                      <m:t>𝑡𝑟𝑎𝑐𝑒</m:t>
                    </m:r>
                    <m:d>
                      <m:dPr>
                        <m:ctrlPr>
                          <a:rPr lang="en-US" altLang="zh-TW" sz="2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US" altLang="zh-TW" sz="2800" i="1" smtClean="0">
                            <a:latin typeface="Cambria Math" panose="02040503050406030204" pitchFamily="18" charset="0"/>
                          </a:rPr>
                          <m:t>B</m:t>
                        </m:r>
                        <m:r>
                          <m:rPr>
                            <m:sty m:val="p"/>
                          </m:rPr>
                          <a:rPr lang="en-US" altLang="zh-TW" sz="2800" i="1">
                            <a:latin typeface="Cambria Math" panose="02040503050406030204" pitchFamily="18" charset="0"/>
                          </a:rPr>
                          <m:t>A</m:t>
                        </m:r>
                      </m:e>
                    </m:d>
                  </m:oMath>
                </a14:m>
                <a:r>
                  <a:rPr lang="en-US" altLang="zh-TW" sz="2800" dirty="0"/>
                  <a:t>.</a:t>
                </a:r>
                <a:endParaRPr lang="zh-TW" altLang="en-US" sz="2800" dirty="0"/>
              </a:p>
            </p:txBody>
          </p:sp>
        </mc:Choice>
        <mc:Fallback>
          <p:sp>
            <p:nvSpPr>
              <p:cNvPr id="4" name="文字方塊 3">
                <a:extLst>
                  <a:ext uri="{FF2B5EF4-FFF2-40B4-BE49-F238E27FC236}">
                    <a16:creationId xmlns:a16="http://schemas.microsoft.com/office/drawing/2014/main" id="{C6A20E2C-92A5-46D9-91C5-EF646F479EA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0904" y="420414"/>
                <a:ext cx="10957034" cy="954107"/>
              </a:xfrm>
              <a:prstGeom prst="rect">
                <a:avLst/>
              </a:prstGeom>
              <a:blipFill>
                <a:blip r:embed="rId3"/>
                <a:stretch>
                  <a:fillRect l="-1169" t="-6410" b="-17949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902310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" name="文字方塊 3">
                <a:extLst>
                  <a:ext uri="{FF2B5EF4-FFF2-40B4-BE49-F238E27FC236}">
                    <a16:creationId xmlns:a16="http://schemas.microsoft.com/office/drawing/2014/main" id="{3CE6BDFA-923F-480F-94E4-DAA1CB7A5B1A}"/>
                  </a:ext>
                </a:extLst>
              </p:cNvPr>
              <p:cNvSpPr txBox="1"/>
              <p:nvPr/>
            </p:nvSpPr>
            <p:spPr>
              <a:xfrm>
                <a:off x="790904" y="420414"/>
                <a:ext cx="10957034" cy="13849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sz="2800" dirty="0"/>
                  <a:t>66. Let </a:t>
                </a:r>
                <a14:m>
                  <m:oMath xmlns:m="http://schemas.openxmlformats.org/officeDocument/2006/math">
                    <m:r>
                      <a:rPr lang="en-US" altLang="zh-TW" sz="2800" b="0" i="1" smtClean="0">
                        <a:latin typeface="Cambria Math" panose="02040503050406030204" pitchFamily="18" charset="0"/>
                      </a:rPr>
                      <m:t>1</m:t>
                    </m:r>
                    <m:r>
                      <a:rPr lang="en-US" altLang="zh-TW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en-US" altLang="zh-TW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𝑟</m:t>
                    </m:r>
                    <m:r>
                      <a:rPr lang="en-US" altLang="zh-TW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  <m:r>
                      <a:rPr lang="en-US" altLang="zh-TW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𝑠</m:t>
                    </m:r>
                    <m:r>
                      <a:rPr lang="en-US" altLang="zh-TW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en-US" altLang="zh-TW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zh-TW" altLang="en-US" sz="2800" dirty="0"/>
                  <a:t> </a:t>
                </a:r>
                <a:r>
                  <a:rPr lang="en-US" altLang="zh-TW" sz="2800" dirty="0"/>
                  <a:t>be integers, and let </a:t>
                </a:r>
                <a14:m>
                  <m:oMath xmlns:m="http://schemas.openxmlformats.org/officeDocument/2006/math">
                    <m:r>
                      <a:rPr lang="en-US" altLang="zh-TW" sz="2800" b="0" i="1" smtClean="0">
                        <a:latin typeface="Cambria Math" panose="02040503050406030204" pitchFamily="18" charset="0"/>
                      </a:rPr>
                      <m:t>𝐸</m:t>
                    </m:r>
                  </m:oMath>
                </a14:m>
                <a:r>
                  <a:rPr lang="en-US" altLang="zh-TW" sz="2800" dirty="0"/>
                  <a:t> be the </a:t>
                </a:r>
                <a14:m>
                  <m:oMath xmlns:m="http://schemas.openxmlformats.org/officeDocument/2006/math">
                    <m:r>
                      <a:rPr lang="en-US" altLang="zh-TW" sz="2800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altLang="zh-TW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US" altLang="zh-TW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altLang="zh-TW" sz="2800" dirty="0"/>
                  <a:t> matrix with 1 as the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altLang="zh-TW" sz="28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sz="2800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  <m:r>
                          <a:rPr lang="en-US" altLang="zh-TW" sz="28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altLang="zh-TW" sz="2800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</m:d>
                  </m:oMath>
                </a14:m>
                <a:r>
                  <a:rPr lang="en-US" altLang="zh-TW" sz="2800" dirty="0"/>
                  <a:t>-entry and 0s elsewhere. Let </a:t>
                </a:r>
                <a14:m>
                  <m:oMath xmlns:m="http://schemas.openxmlformats.org/officeDocument/2006/math">
                    <m:r>
                      <a:rPr lang="en-US" altLang="zh-TW" sz="2800" b="0" i="1" smtClean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zh-TW" altLang="en-US" sz="2800" dirty="0"/>
                  <a:t> </a:t>
                </a:r>
                <a:r>
                  <a:rPr lang="en-US" altLang="zh-TW" sz="2800" dirty="0"/>
                  <a:t>be any </a:t>
                </a:r>
                <a14:m>
                  <m:oMath xmlns:m="http://schemas.openxmlformats.org/officeDocument/2006/math">
                    <m:r>
                      <a:rPr lang="en-US" altLang="zh-TW" sz="2800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altLang="zh-TW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US" altLang="zh-TW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altLang="zh-TW" sz="2800" dirty="0"/>
                  <a:t> matrix. Describe </a:t>
                </a:r>
                <a14:m>
                  <m:oMath xmlns:m="http://schemas.openxmlformats.org/officeDocument/2006/math">
                    <m:r>
                      <a:rPr lang="en-US" altLang="zh-TW" sz="2800" b="0" i="1" smtClean="0">
                        <a:latin typeface="Cambria Math" panose="02040503050406030204" pitchFamily="18" charset="0"/>
                      </a:rPr>
                      <m:t>𝐸𝐵</m:t>
                    </m:r>
                  </m:oMath>
                </a14:m>
                <a:r>
                  <a:rPr lang="zh-TW" altLang="en-US" sz="2800" dirty="0"/>
                  <a:t> </a:t>
                </a:r>
                <a:r>
                  <a:rPr lang="en-US" altLang="zh-TW" sz="2800" dirty="0"/>
                  <a:t>in terms of the entries of </a:t>
                </a:r>
                <a14:m>
                  <m:oMath xmlns:m="http://schemas.openxmlformats.org/officeDocument/2006/math">
                    <m:r>
                      <a:rPr lang="en-US" altLang="zh-TW" sz="2800" b="0" i="1" smtClean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US" altLang="zh-TW" sz="2800" dirty="0"/>
                  <a:t>.</a:t>
                </a:r>
                <a:endParaRPr lang="zh-TW" altLang="en-US" sz="2800" dirty="0"/>
              </a:p>
            </p:txBody>
          </p:sp>
        </mc:Choice>
        <mc:Fallback>
          <p:sp>
            <p:nvSpPr>
              <p:cNvPr id="4" name="文字方塊 3">
                <a:extLst>
                  <a:ext uri="{FF2B5EF4-FFF2-40B4-BE49-F238E27FC236}">
                    <a16:creationId xmlns:a16="http://schemas.microsoft.com/office/drawing/2014/main" id="{3CE6BDFA-923F-480F-94E4-DAA1CB7A5B1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0904" y="420414"/>
                <a:ext cx="10957034" cy="1384995"/>
              </a:xfrm>
              <a:prstGeom prst="rect">
                <a:avLst/>
              </a:prstGeom>
              <a:blipFill>
                <a:blip r:embed="rId2"/>
                <a:stretch>
                  <a:fillRect l="-1169" t="-4405" b="-11894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355046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方塊 3">
            <a:extLst>
              <a:ext uri="{FF2B5EF4-FFF2-40B4-BE49-F238E27FC236}">
                <a16:creationId xmlns:a16="http://schemas.microsoft.com/office/drawing/2014/main" id="{3CE6BDFA-923F-480F-94E4-DAA1CB7A5B1A}"/>
              </a:ext>
            </a:extLst>
          </p:cNvPr>
          <p:cNvSpPr txBox="1"/>
          <p:nvPr/>
        </p:nvSpPr>
        <p:spPr>
          <a:xfrm>
            <a:off x="390854" y="420413"/>
            <a:ext cx="109570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dirty="0"/>
              <a:t>68. </a:t>
            </a:r>
            <a:endParaRPr lang="zh-TW" altLang="en-US" sz="28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文字方塊 2">
                <a:extLst>
                  <a:ext uri="{FF2B5EF4-FFF2-40B4-BE49-F238E27FC236}">
                    <a16:creationId xmlns:a16="http://schemas.microsoft.com/office/drawing/2014/main" id="{42DFDB14-93A5-4F5F-A348-C5476B5C5261}"/>
                  </a:ext>
                </a:extLst>
              </p:cNvPr>
              <p:cNvSpPr txBox="1"/>
              <p:nvPr/>
            </p:nvSpPr>
            <p:spPr>
              <a:xfrm>
                <a:off x="1082566" y="420413"/>
                <a:ext cx="10957034" cy="9541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sz="2800" dirty="0"/>
                  <a:t>(a) Let </a:t>
                </a:r>
                <a14:m>
                  <m:oMath xmlns:m="http://schemas.openxmlformats.org/officeDocument/2006/math">
                    <m:r>
                      <a:rPr lang="en-US" altLang="zh-TW" sz="2800" b="0" i="1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zh-TW" altLang="en-US" sz="2800" dirty="0"/>
                  <a:t> </a:t>
                </a:r>
                <a:r>
                  <a:rPr lang="en-US" altLang="zh-TW" sz="2800" dirty="0"/>
                  <a:t>and </a:t>
                </a:r>
                <a14:m>
                  <m:oMath xmlns:m="http://schemas.openxmlformats.org/officeDocument/2006/math">
                    <m:r>
                      <a:rPr lang="en-US" altLang="zh-TW" sz="2800" b="0" i="1" smtClean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zh-TW" altLang="en-US" sz="2800" dirty="0"/>
                  <a:t> </a:t>
                </a:r>
                <a:r>
                  <a:rPr lang="en-US" altLang="zh-TW" sz="2800" dirty="0"/>
                  <a:t>be symmetric matrices of the same size. Prove that </a:t>
                </a:r>
                <a14:m>
                  <m:oMath xmlns:m="http://schemas.openxmlformats.org/officeDocument/2006/math">
                    <m:r>
                      <a:rPr lang="en-US" altLang="zh-TW" sz="2800" b="0" i="1" smtClean="0">
                        <a:latin typeface="Cambria Math" panose="02040503050406030204" pitchFamily="18" charset="0"/>
                      </a:rPr>
                      <m:t>𝐴𝐵</m:t>
                    </m:r>
                  </m:oMath>
                </a14:m>
                <a:r>
                  <a:rPr lang="en-US" altLang="zh-TW" sz="2800" dirty="0"/>
                  <a:t> is symmetric if and only if </a:t>
                </a:r>
                <a14:m>
                  <m:oMath xmlns:m="http://schemas.openxmlformats.org/officeDocument/2006/math">
                    <m:r>
                      <a:rPr lang="en-US" altLang="zh-TW" sz="2800" b="0" i="1" smtClean="0">
                        <a:latin typeface="Cambria Math" panose="02040503050406030204" pitchFamily="18" charset="0"/>
                      </a:rPr>
                      <m:t>𝐴𝐵</m:t>
                    </m:r>
                    <m:r>
                      <a:rPr lang="en-US" altLang="zh-TW" sz="28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zh-TW" sz="2800" b="0" i="1" smtClean="0">
                        <a:latin typeface="Cambria Math" panose="02040503050406030204" pitchFamily="18" charset="0"/>
                      </a:rPr>
                      <m:t>𝐵𝐴</m:t>
                    </m:r>
                  </m:oMath>
                </a14:m>
                <a:r>
                  <a:rPr lang="en-US" altLang="zh-TW" sz="2800" dirty="0"/>
                  <a:t>. </a:t>
                </a:r>
                <a:endParaRPr lang="zh-TW" altLang="en-US" sz="2800" dirty="0"/>
              </a:p>
            </p:txBody>
          </p:sp>
        </mc:Choice>
        <mc:Fallback>
          <p:sp>
            <p:nvSpPr>
              <p:cNvPr id="3" name="文字方塊 2">
                <a:extLst>
                  <a:ext uri="{FF2B5EF4-FFF2-40B4-BE49-F238E27FC236}">
                    <a16:creationId xmlns:a16="http://schemas.microsoft.com/office/drawing/2014/main" id="{42DFDB14-93A5-4F5F-A348-C5476B5C526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82566" y="420413"/>
                <a:ext cx="10957034" cy="954107"/>
              </a:xfrm>
              <a:prstGeom prst="rect">
                <a:avLst/>
              </a:prstGeom>
              <a:blipFill>
                <a:blip r:embed="rId2"/>
                <a:stretch>
                  <a:fillRect l="-1169" t="-6410" b="-17949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文字方塊 4">
                <a:extLst>
                  <a:ext uri="{FF2B5EF4-FFF2-40B4-BE49-F238E27FC236}">
                    <a16:creationId xmlns:a16="http://schemas.microsoft.com/office/drawing/2014/main" id="{19763DC8-DACD-4EA5-ACF2-29F14CB5A0DA}"/>
                  </a:ext>
                </a:extLst>
              </p:cNvPr>
              <p:cNvSpPr txBox="1"/>
              <p:nvPr/>
            </p:nvSpPr>
            <p:spPr>
              <a:xfrm>
                <a:off x="1082566" y="1374520"/>
                <a:ext cx="10957034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sz="2800" dirty="0"/>
                  <a:t>(b) Find symmetric </a:t>
                </a:r>
                <a14:m>
                  <m:oMath xmlns:m="http://schemas.openxmlformats.org/officeDocument/2006/math">
                    <m:r>
                      <a:rPr lang="en-US" altLang="zh-TW" sz="2800" b="0" i="1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altLang="zh-TW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×2</m:t>
                    </m:r>
                  </m:oMath>
                </a14:m>
                <a:r>
                  <a:rPr lang="zh-TW" altLang="en-US" sz="2800" dirty="0"/>
                  <a:t> </a:t>
                </a:r>
                <a:r>
                  <a:rPr lang="en-US" altLang="zh-TW" sz="2800" dirty="0"/>
                  <a:t>matrices </a:t>
                </a:r>
                <a14:m>
                  <m:oMath xmlns:m="http://schemas.openxmlformats.org/officeDocument/2006/math">
                    <m:r>
                      <a:rPr lang="en-US" altLang="zh-TW" sz="2800" b="0" i="1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zh-TW" altLang="en-US" sz="2800" dirty="0"/>
                  <a:t> </a:t>
                </a:r>
                <a:r>
                  <a:rPr lang="en-US" altLang="zh-TW" sz="2800" dirty="0"/>
                  <a:t>and </a:t>
                </a:r>
                <a14:m>
                  <m:oMath xmlns:m="http://schemas.openxmlformats.org/officeDocument/2006/math">
                    <m:r>
                      <a:rPr lang="en-US" altLang="zh-TW" sz="2800" b="0" i="1" smtClean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zh-TW" altLang="en-US" sz="2800" dirty="0"/>
                  <a:t> </a:t>
                </a:r>
                <a:r>
                  <a:rPr lang="en-US" altLang="zh-TW" sz="2800" dirty="0"/>
                  <a:t>such that </a:t>
                </a:r>
                <a14:m>
                  <m:oMath xmlns:m="http://schemas.openxmlformats.org/officeDocument/2006/math">
                    <m:r>
                      <a:rPr lang="en-US" altLang="zh-TW" sz="2800" b="0" i="1" smtClean="0">
                        <a:latin typeface="Cambria Math" panose="02040503050406030204" pitchFamily="18" charset="0"/>
                      </a:rPr>
                      <m:t>𝐴𝐵</m:t>
                    </m:r>
                    <m:r>
                      <a:rPr lang="en-US" altLang="zh-TW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≠</m:t>
                    </m:r>
                    <m:r>
                      <a:rPr lang="en-US" altLang="zh-TW" sz="2800" b="0" i="1" smtClean="0">
                        <a:latin typeface="Cambria Math" panose="02040503050406030204" pitchFamily="18" charset="0"/>
                      </a:rPr>
                      <m:t>𝐵𝐴</m:t>
                    </m:r>
                  </m:oMath>
                </a14:m>
                <a:r>
                  <a:rPr lang="en-US" altLang="zh-TW" sz="2800" dirty="0"/>
                  <a:t>.</a:t>
                </a:r>
                <a:r>
                  <a:rPr lang="zh-TW" altLang="en-US" sz="2800" dirty="0"/>
                  <a:t> </a:t>
                </a:r>
              </a:p>
            </p:txBody>
          </p:sp>
        </mc:Choice>
        <mc:Fallback>
          <p:sp>
            <p:nvSpPr>
              <p:cNvPr id="5" name="文字方塊 4">
                <a:extLst>
                  <a:ext uri="{FF2B5EF4-FFF2-40B4-BE49-F238E27FC236}">
                    <a16:creationId xmlns:a16="http://schemas.microsoft.com/office/drawing/2014/main" id="{19763DC8-DACD-4EA5-ACF2-29F14CB5A0D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82566" y="1374520"/>
                <a:ext cx="10957034" cy="523220"/>
              </a:xfrm>
              <a:prstGeom prst="rect">
                <a:avLst/>
              </a:prstGeom>
              <a:blipFill>
                <a:blip r:embed="rId3"/>
                <a:stretch>
                  <a:fillRect l="-1169" t="-10465" b="-32558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761985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392</Words>
  <Application>Microsoft Office PowerPoint</Application>
  <PresentationFormat>寬螢幕</PresentationFormat>
  <Paragraphs>19</Paragraphs>
  <Slides>9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Cambria Math</vt:lpstr>
      <vt:lpstr>Office 佈景主題</vt:lpstr>
      <vt:lpstr>2-1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2-1</dc:title>
  <dc:creator>Hung-yi Lee</dc:creator>
  <cp:lastModifiedBy>Hung-yi Lee</cp:lastModifiedBy>
  <cp:revision>3</cp:revision>
  <dcterms:created xsi:type="dcterms:W3CDTF">2021-10-07T17:43:55Z</dcterms:created>
  <dcterms:modified xsi:type="dcterms:W3CDTF">2021-10-07T18:18:17Z</dcterms:modified>
</cp:coreProperties>
</file>