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76" r:id="rId2"/>
    <p:sldId id="377" r:id="rId3"/>
    <p:sldId id="378" r:id="rId4"/>
    <p:sldId id="379" r:id="rId5"/>
    <p:sldId id="401" r:id="rId6"/>
    <p:sldId id="380" r:id="rId7"/>
    <p:sldId id="398" r:id="rId8"/>
    <p:sldId id="411" r:id="rId9"/>
    <p:sldId id="381" r:id="rId10"/>
    <p:sldId id="41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5" d="100"/>
          <a:sy n="65" d="100"/>
        </p:scale>
        <p:origin x="4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178A8-1897-47F8-93E8-F58479E44FAB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A6717-5820-4C13-8489-8BF81632478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2227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riam-webster.com/dictionary/singular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zh-TW" sz="1200" dirty="0"/>
              <a:t>Check by Theorem 2.6 (P126 ~ 127)</a:t>
            </a:r>
          </a:p>
          <a:p>
            <a:pPr algn="ctr"/>
            <a:endParaRPr lang="en-US" altLang="zh-TW" sz="1200" dirty="0"/>
          </a:p>
          <a:p>
            <a:pPr marL="228600" indent="-228600">
              <a:buAutoNum type="alphaLcParenBoth"/>
            </a:pPr>
            <a:r>
              <a:rPr lang="en-US" altLang="zh-TW" dirty="0">
                <a:sym typeface="Wingdings" pitchFamily="2" charset="2"/>
              </a:rPr>
              <a:t> (b)</a:t>
            </a:r>
            <a:r>
              <a:rPr lang="en-US" altLang="zh-TW" baseline="0" dirty="0">
                <a:sym typeface="Wingdings" pitchFamily="2" charset="2"/>
              </a:rPr>
              <a:t> </a:t>
            </a:r>
            <a:r>
              <a:rPr lang="en-US" altLang="zh-TW" baseline="0" dirty="0" err="1">
                <a:sym typeface="Wingdings" pitchFamily="2" charset="2"/>
              </a:rPr>
              <a:t>Thm</a:t>
            </a:r>
            <a:r>
              <a:rPr lang="en-US" altLang="zh-TW" baseline="0" dirty="0">
                <a:sym typeface="Wingdings" pitchFamily="2" charset="2"/>
              </a:rPr>
              <a:t> 2.5</a:t>
            </a:r>
          </a:p>
          <a:p>
            <a:pPr marL="228600" indent="-228600">
              <a:buAutoNum type="alphaLcParenBoth"/>
            </a:pPr>
            <a:endParaRPr lang="en-US" altLang="zh-TW" baseline="0" dirty="0">
              <a:sym typeface="Wingdings" pitchFamily="2" charset="2"/>
            </a:endParaRPr>
          </a:p>
          <a:p>
            <a:pPr marL="228600" indent="-228600">
              <a:buAutoNum type="alphaLcParenBoth"/>
            </a:pPr>
            <a:r>
              <a:rPr lang="en-US" altLang="zh-TW" baseline="0" dirty="0">
                <a:sym typeface="Wingdings" pitchFamily="2" charset="2"/>
              </a:rPr>
              <a:t> (e) x = A</a:t>
            </a:r>
            <a:r>
              <a:rPr lang="en-US" altLang="zh-TW" baseline="30000" dirty="0">
                <a:sym typeface="Wingdings" pitchFamily="2" charset="2"/>
              </a:rPr>
              <a:t>-1</a:t>
            </a:r>
            <a:r>
              <a:rPr lang="en-US" altLang="zh-TW" baseline="0" dirty="0">
                <a:sym typeface="Wingdings" pitchFamily="2" charset="2"/>
              </a:rPr>
              <a:t> b. (e)(a) Suppose A = PR, where the last row of R is zero. Let b = Pen. Then Ax=</a:t>
            </a:r>
            <a:r>
              <a:rPr lang="en-US" altLang="zh-TW" baseline="0" dirty="0" err="1">
                <a:sym typeface="Wingdings" pitchFamily="2" charset="2"/>
              </a:rPr>
              <a:t>bRx</a:t>
            </a:r>
            <a:r>
              <a:rPr lang="en-US" altLang="zh-TW" baseline="0" dirty="0">
                <a:sym typeface="Wingdings" pitchFamily="2" charset="2"/>
              </a:rPr>
              <a:t>=</a:t>
            </a:r>
            <a:r>
              <a:rPr lang="en-US" altLang="zh-TW" baseline="0" dirty="0" err="1">
                <a:sym typeface="Wingdings" pitchFamily="2" charset="2"/>
              </a:rPr>
              <a:t>en</a:t>
            </a:r>
            <a:endParaRPr lang="en-US" altLang="zh-TW" baseline="0" dirty="0">
              <a:sym typeface="Wingdings" pitchFamily="2" charset="2"/>
            </a:endParaRPr>
          </a:p>
          <a:p>
            <a:pPr marL="228600" indent="-228600">
              <a:buNone/>
            </a:pPr>
            <a:r>
              <a:rPr lang="en-US" altLang="zh-TW" baseline="0" dirty="0">
                <a:sym typeface="Wingdings" pitchFamily="2" charset="2"/>
              </a:rPr>
              <a:t>(c)  (f) Nullity = n – rank(A) = n- n = 0. (# of free variables = 0)</a:t>
            </a:r>
          </a:p>
          <a:p>
            <a:pPr marL="228600" indent="-228600">
              <a:buNone/>
            </a:pPr>
            <a:r>
              <a:rPr lang="en-US" altLang="zh-TW" baseline="0" dirty="0">
                <a:sym typeface="Wingdings" pitchFamily="2" charset="2"/>
              </a:rPr>
              <a:t>(g)  (c) </a:t>
            </a:r>
            <a:r>
              <a:rPr lang="en-US" altLang="zh-TW" baseline="0" dirty="0" err="1">
                <a:sym typeface="Wingdings" pitchFamily="2" charset="2"/>
              </a:rPr>
              <a:t>Thm</a:t>
            </a:r>
            <a:r>
              <a:rPr lang="en-US" altLang="zh-TW" baseline="0" dirty="0">
                <a:sym typeface="Wingdings" pitchFamily="2" charset="2"/>
              </a:rPr>
              <a:t> 1.8 (a)(d)</a:t>
            </a:r>
          </a:p>
          <a:p>
            <a:pPr marL="228600" indent="-228600">
              <a:buAutoNum type="alphaLcParenBoth"/>
            </a:pPr>
            <a:r>
              <a:rPr lang="en-US" altLang="zh-TW" baseline="0" dirty="0">
                <a:sym typeface="Wingdings" pitchFamily="2" charset="2"/>
              </a:rPr>
              <a:t> (h) x = A</a:t>
            </a:r>
            <a:r>
              <a:rPr lang="en-US" altLang="zh-TW" baseline="30000" dirty="0">
                <a:sym typeface="Wingdings" pitchFamily="2" charset="2"/>
              </a:rPr>
              <a:t>-1</a:t>
            </a:r>
            <a:r>
              <a:rPr lang="en-US" altLang="zh-TW" baseline="0" dirty="0">
                <a:sym typeface="Wingdings" pitchFamily="2" charset="2"/>
              </a:rPr>
              <a:t> 0 = 0; (h)(a)Suppose some x\</a:t>
            </a:r>
            <a:r>
              <a:rPr lang="en-US" altLang="zh-TW" baseline="0" dirty="0" err="1">
                <a:sym typeface="Wingdings" pitchFamily="2" charset="2"/>
              </a:rPr>
              <a:t>neq</a:t>
            </a:r>
            <a:r>
              <a:rPr lang="en-US" altLang="zh-TW" baseline="0" dirty="0">
                <a:sym typeface="Wingdings" pitchFamily="2" charset="2"/>
              </a:rPr>
              <a:t> 0 </a:t>
            </a:r>
            <a:r>
              <a:rPr lang="en-US" altLang="zh-TW" baseline="0" dirty="0" err="1">
                <a:sym typeface="Wingdings" pitchFamily="2" charset="2"/>
              </a:rPr>
              <a:t>s.t.</a:t>
            </a:r>
            <a:r>
              <a:rPr lang="en-US" altLang="zh-TW" baseline="0" dirty="0">
                <a:sym typeface="Wingdings" pitchFamily="2" charset="2"/>
              </a:rPr>
              <a:t> Ax=0</a:t>
            </a:r>
          </a:p>
          <a:p>
            <a:pPr marL="228600" indent="-228600">
              <a:buNone/>
            </a:pPr>
            <a:r>
              <a:rPr lang="en-US" altLang="zh-TW" baseline="0" dirty="0">
                <a:sym typeface="Wingdings" pitchFamily="2" charset="2"/>
              </a:rPr>
              <a:t>(</a:t>
            </a:r>
            <a:r>
              <a:rPr lang="en-US" altLang="zh-TW" baseline="0" dirty="0" err="1">
                <a:sym typeface="Wingdings" pitchFamily="2" charset="2"/>
              </a:rPr>
              <a:t>i</a:t>
            </a:r>
            <a:r>
              <a:rPr lang="en-US" altLang="zh-TW" baseline="0" dirty="0">
                <a:sym typeface="Wingdings" pitchFamily="2" charset="2"/>
              </a:rPr>
              <a:t>)  (h)  (a) : Let v be any vector in R</a:t>
            </a:r>
            <a:r>
              <a:rPr lang="en-US" altLang="zh-TW" baseline="30000" dirty="0">
                <a:sym typeface="Wingdings" pitchFamily="2" charset="2"/>
              </a:rPr>
              <a:t>n</a:t>
            </a:r>
            <a:r>
              <a:rPr lang="en-US" altLang="zh-TW" baseline="0" dirty="0">
                <a:sym typeface="Wingdings" pitchFamily="2" charset="2"/>
              </a:rPr>
              <a:t> such that Av = 0. Then </a:t>
            </a:r>
          </a:p>
          <a:p>
            <a:pPr marL="228600" indent="-228600">
              <a:buNone/>
            </a:pPr>
            <a:r>
              <a:rPr lang="en-US" altLang="zh-TW" baseline="0" dirty="0">
                <a:sym typeface="Wingdings" pitchFamily="2" charset="2"/>
              </a:rPr>
              <a:t>v = I</a:t>
            </a:r>
            <a:r>
              <a:rPr lang="en-US" altLang="zh-TW" baseline="-25000" dirty="0">
                <a:sym typeface="Wingdings" pitchFamily="2" charset="2"/>
              </a:rPr>
              <a:t>n</a:t>
            </a:r>
            <a:r>
              <a:rPr lang="en-US" altLang="zh-TW" baseline="0" dirty="0">
                <a:sym typeface="Wingdings" pitchFamily="2" charset="2"/>
              </a:rPr>
              <a:t> v = (BA)v = B (Av) = B 0 = 0</a:t>
            </a:r>
          </a:p>
          <a:p>
            <a:pPr marL="228600" indent="-228600">
              <a:buNone/>
            </a:pPr>
            <a:r>
              <a:rPr lang="en-US" altLang="zh-TW" baseline="0" dirty="0">
                <a:sym typeface="Wingdings" pitchFamily="2" charset="2"/>
              </a:rPr>
              <a:t>(j)  (e)  (a): Let b be any vector in Rn  and let v = </a:t>
            </a:r>
            <a:r>
              <a:rPr lang="en-US" altLang="zh-TW" baseline="0" dirty="0" err="1">
                <a:sym typeface="Wingdings" pitchFamily="2" charset="2"/>
              </a:rPr>
              <a:t>Cb</a:t>
            </a:r>
            <a:r>
              <a:rPr lang="en-US" altLang="zh-TW" baseline="0" dirty="0">
                <a:sym typeface="Wingdings" pitchFamily="2" charset="2"/>
              </a:rPr>
              <a:t>.</a:t>
            </a:r>
          </a:p>
          <a:p>
            <a:pPr marL="228600" indent="-228600">
              <a:buNone/>
            </a:pPr>
            <a:r>
              <a:rPr lang="en-US" altLang="zh-TW" baseline="0" dirty="0">
                <a:sym typeface="Wingdings" pitchFamily="2" charset="2"/>
              </a:rPr>
              <a:t>Then Av = A(</a:t>
            </a:r>
            <a:r>
              <a:rPr lang="en-US" altLang="zh-TW" baseline="0" dirty="0" err="1">
                <a:sym typeface="Wingdings" pitchFamily="2" charset="2"/>
              </a:rPr>
              <a:t>Cb</a:t>
            </a:r>
            <a:r>
              <a:rPr lang="en-US" altLang="zh-TW" baseline="0" dirty="0">
                <a:sym typeface="Wingdings" pitchFamily="2" charset="2"/>
              </a:rPr>
              <a:t>) = (AC) b = In b = b.  (e)</a:t>
            </a:r>
          </a:p>
          <a:p>
            <a:pPr marL="228600" indent="-228600">
              <a:buNone/>
            </a:pPr>
            <a:r>
              <a:rPr lang="en-US" altLang="zh-TW" baseline="0" dirty="0">
                <a:sym typeface="Wingdings" pitchFamily="2" charset="2"/>
              </a:rPr>
              <a:t>(b)  (k) In = </a:t>
            </a:r>
            <a:r>
              <a:rPr lang="en-US" altLang="zh-TW" baseline="0" dirty="0" err="1">
                <a:sym typeface="Wingdings" pitchFamily="2" charset="2"/>
              </a:rPr>
              <a:t>Ek</a:t>
            </a:r>
            <a:r>
              <a:rPr lang="en-US" altLang="zh-TW" baseline="0" dirty="0">
                <a:sym typeface="Wingdings" pitchFamily="2" charset="2"/>
              </a:rPr>
              <a:t> … E2 E1 A  Ek</a:t>
            </a:r>
            <a:r>
              <a:rPr lang="en-US" altLang="zh-TW" baseline="30000" dirty="0">
                <a:sym typeface="Wingdings" pitchFamily="2" charset="2"/>
              </a:rPr>
              <a:t>-1</a:t>
            </a:r>
            <a:r>
              <a:rPr lang="en-US" altLang="zh-TW" baseline="0" dirty="0">
                <a:sym typeface="Wingdings" pitchFamily="2" charset="2"/>
              </a:rPr>
              <a:t> = </a:t>
            </a:r>
            <a:r>
              <a:rPr lang="en-US" altLang="zh-TW" baseline="0" dirty="0" err="1">
                <a:sym typeface="Wingdings" pitchFamily="2" charset="2"/>
              </a:rPr>
              <a:t>Ek</a:t>
            </a:r>
            <a:r>
              <a:rPr lang="en-US" altLang="zh-TW" baseline="0" dirty="0">
                <a:sym typeface="Wingdings" pitchFamily="2" charset="2"/>
              </a:rPr>
              <a:t>…E2E1A  A = E1</a:t>
            </a:r>
            <a:r>
              <a:rPr lang="en-US" altLang="zh-TW" baseline="30000" dirty="0">
                <a:sym typeface="Wingdings" pitchFamily="2" charset="2"/>
              </a:rPr>
              <a:t>-1</a:t>
            </a:r>
            <a:r>
              <a:rPr lang="en-US" altLang="zh-TW" baseline="0" dirty="0">
                <a:sym typeface="Wingdings" pitchFamily="2" charset="2"/>
              </a:rPr>
              <a:t> E2</a:t>
            </a:r>
            <a:r>
              <a:rPr lang="en-US" altLang="zh-TW" baseline="30000" dirty="0">
                <a:sym typeface="Wingdings" pitchFamily="2" charset="2"/>
              </a:rPr>
              <a:t>-1</a:t>
            </a:r>
            <a:r>
              <a:rPr lang="en-US" altLang="zh-TW" baseline="0" dirty="0">
                <a:sym typeface="Wingdings" pitchFamily="2" charset="2"/>
              </a:rPr>
              <a:t>… Ek</a:t>
            </a:r>
            <a:r>
              <a:rPr lang="en-US" altLang="zh-TW" baseline="30000" dirty="0">
                <a:sym typeface="Wingdings" pitchFamily="2" charset="2"/>
              </a:rPr>
              <a:t>-1</a:t>
            </a:r>
          </a:p>
          <a:p>
            <a:pPr marL="228600" indent="-228600">
              <a:buNone/>
            </a:pPr>
            <a:endParaRPr lang="zh-TW" altLang="en-US" dirty="0"/>
          </a:p>
          <a:p>
            <a:pPr algn="ctr"/>
            <a:endParaRPr lang="zh-TW" altLang="en-US" sz="1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BD3B3-830A-4B08-9D53-832E7BF58AD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44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When A is square, one side is sufficient.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BD3B3-830A-4B08-9D53-832E7BF58AD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2648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張三豐使了一次太極劍，張無忌看清楚了，張三豐叫他想想，過了一會兒，張無忌已忘了一大半。 張三豐微笑演示了第二次，但這次和第一次竟沒一招相同，張無忌表示還有三招沒忘，沉思半晌後，滿臉喜色叫道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這我可全忘了，忘得乾乾淨的。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BD3B3-830A-4B08-9D53-832E7BF58AD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39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Co-domain</a:t>
            </a:r>
          </a:p>
          <a:p>
            <a:r>
              <a:rPr lang="en-US" altLang="zh-TW" dirty="0"/>
              <a:t>Range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EB6D90-10E6-4D93-BC0D-4D3BFEAA5F7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98963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here, "singular" is not being taken in the sense of "single", but rather in the sense of "special", "not common". See the </a:t>
            </a:r>
            <a:r>
              <a:rPr lang="en-US" altLang="zh-TW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dictionary definition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it includes "odd", "exceptional", "unusual", "peculiar".</a:t>
            </a:r>
            <a:endParaRPr lang="en-US" altLang="zh-TW" baseline="0" dirty="0"/>
          </a:p>
          <a:p>
            <a:r>
              <a:rPr lang="en-US" altLang="zh-TW" dirty="0"/>
              <a:t>http://math.stackexchange.com/questions/42649/why-are-invertible-matrices-called-non-singular</a:t>
            </a: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BD3B3-830A-4B08-9D53-832E7BF58AD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09372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When A is square, one side is sufficient.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BD3B3-830A-4B08-9D53-832E7BF58ADA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314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2FDF-5665-4ABA-8653-27DD6B84FD99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CA99-0B43-4D13-9262-4933364CF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347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2FDF-5665-4ABA-8653-27DD6B84FD99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CA99-0B43-4D13-9262-4933364CF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041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2FDF-5665-4ABA-8653-27DD6B84FD99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CA99-0B43-4D13-9262-4933364CF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578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2FDF-5665-4ABA-8653-27DD6B84FD99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CA99-0B43-4D13-9262-4933364CF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053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2FDF-5665-4ABA-8653-27DD6B84FD99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CA99-0B43-4D13-9262-4933364CF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8975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2FDF-5665-4ABA-8653-27DD6B84FD99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CA99-0B43-4D13-9262-4933364CF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018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2FDF-5665-4ABA-8653-27DD6B84FD99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CA99-0B43-4D13-9262-4933364CF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095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2FDF-5665-4ABA-8653-27DD6B84FD99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CA99-0B43-4D13-9262-4933364CF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177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2FDF-5665-4ABA-8653-27DD6B84FD99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CA99-0B43-4D13-9262-4933364CF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482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2FDF-5665-4ABA-8653-27DD6B84FD99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CA99-0B43-4D13-9262-4933364CF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7730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B2FDF-5665-4ABA-8653-27DD6B84FD99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1CA99-0B43-4D13-9262-4933364CF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785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B2FDF-5665-4ABA-8653-27DD6B84FD99}" type="datetimeFigureOut">
              <a:rPr lang="zh-TW" altLang="en-US" smtClean="0"/>
              <a:t>2020/10/13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1CA99-0B43-4D13-9262-4933364CF8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378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3" Type="http://schemas.openxmlformats.org/officeDocument/2006/relationships/image" Target="../media/image113.png"/><Relationship Id="rId7" Type="http://schemas.openxmlformats.org/officeDocument/2006/relationships/image" Target="../media/image117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5" Type="http://schemas.openxmlformats.org/officeDocument/2006/relationships/image" Target="../media/image115.png"/><Relationship Id="rId10" Type="http://schemas.openxmlformats.org/officeDocument/2006/relationships/image" Target="../media/image20.png"/><Relationship Id="rId4" Type="http://schemas.openxmlformats.org/officeDocument/2006/relationships/image" Target="../media/image114.png"/><Relationship Id="rId9" Type="http://schemas.openxmlformats.org/officeDocument/2006/relationships/image" Target="../media/image1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png"/><Relationship Id="rId3" Type="http://schemas.openxmlformats.org/officeDocument/2006/relationships/image" Target="../media/image113.png"/><Relationship Id="rId7" Type="http://schemas.openxmlformats.org/officeDocument/2006/relationships/image" Target="../media/image120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6.png"/><Relationship Id="rId5" Type="http://schemas.openxmlformats.org/officeDocument/2006/relationships/image" Target="../media/image115.png"/><Relationship Id="rId4" Type="http://schemas.openxmlformats.org/officeDocument/2006/relationships/image" Target="../media/image1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3" Type="http://schemas.openxmlformats.org/officeDocument/2006/relationships/image" Target="../media/image128.png"/><Relationship Id="rId7" Type="http://schemas.openxmlformats.org/officeDocument/2006/relationships/image" Target="../media/image132.png"/><Relationship Id="rId12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11" Type="http://schemas.openxmlformats.org/officeDocument/2006/relationships/image" Target="../media/image136.png"/><Relationship Id="rId5" Type="http://schemas.openxmlformats.org/officeDocument/2006/relationships/image" Target="../media/image130.png"/><Relationship Id="rId10" Type="http://schemas.openxmlformats.org/officeDocument/2006/relationships/image" Target="../media/image135.png"/><Relationship Id="rId4" Type="http://schemas.openxmlformats.org/officeDocument/2006/relationships/image" Target="../media/image129.png"/><Relationship Id="rId9" Type="http://schemas.openxmlformats.org/officeDocument/2006/relationships/image" Target="../media/image13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png"/><Relationship Id="rId7" Type="http://schemas.openxmlformats.org/officeDocument/2006/relationships/image" Target="../media/image127.png"/><Relationship Id="rId2" Type="http://schemas.openxmlformats.org/officeDocument/2006/relationships/image" Target="../media/image1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6.png"/><Relationship Id="rId5" Type="http://schemas.openxmlformats.org/officeDocument/2006/relationships/image" Target="../media/image125.png"/><Relationship Id="rId4" Type="http://schemas.openxmlformats.org/officeDocument/2006/relationships/image" Target="../media/image1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Invertible</a:t>
            </a:r>
          </a:p>
        </p:txBody>
      </p:sp>
    </p:spTree>
    <p:extLst>
      <p:ext uri="{BB962C8B-B14F-4D97-AF65-F5344CB8AC3E}">
        <p14:creationId xmlns:p14="http://schemas.microsoft.com/office/powerpoint/2010/main" val="3588004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Let A be an n x n matrix. A is invertible if and only if</a:t>
            </a:r>
          </a:p>
          <a:p>
            <a:pPr lvl="1"/>
            <a:r>
              <a:rPr lang="en-US" altLang="zh-TW" dirty="0"/>
              <a:t>The columns of A span R</a:t>
            </a:r>
            <a:r>
              <a:rPr lang="en-US" altLang="zh-TW" baseline="30000" dirty="0"/>
              <a:t>n</a:t>
            </a:r>
          </a:p>
          <a:p>
            <a:pPr lvl="1"/>
            <a:r>
              <a:rPr lang="en-US" altLang="zh-TW" dirty="0"/>
              <a:t>For every b in R</a:t>
            </a:r>
            <a:r>
              <a:rPr lang="en-US" altLang="zh-TW" baseline="30000" dirty="0"/>
              <a:t>n</a:t>
            </a:r>
            <a:r>
              <a:rPr lang="en-US" altLang="zh-TW" dirty="0"/>
              <a:t>, the system Ax=b is consistent</a:t>
            </a:r>
          </a:p>
          <a:p>
            <a:pPr lvl="1"/>
            <a:r>
              <a:rPr lang="en-US" altLang="zh-TW" dirty="0"/>
              <a:t>The rank of A is n</a:t>
            </a:r>
          </a:p>
          <a:p>
            <a:pPr lvl="1"/>
            <a:r>
              <a:rPr lang="en-US" altLang="zh-TW" dirty="0"/>
              <a:t>The columns of A are linear independent</a:t>
            </a:r>
          </a:p>
          <a:p>
            <a:pPr lvl="1"/>
            <a:r>
              <a:rPr lang="en-US" altLang="zh-TW" dirty="0"/>
              <a:t>The only solution to Ax=0 is the zero vector</a:t>
            </a:r>
          </a:p>
          <a:p>
            <a:pPr lvl="1"/>
            <a:r>
              <a:rPr lang="en-US" altLang="zh-TW" dirty="0"/>
              <a:t>The nullity of A is zero</a:t>
            </a:r>
          </a:p>
          <a:p>
            <a:pPr lvl="1"/>
            <a:r>
              <a:rPr lang="en-US" altLang="zh-TW" dirty="0"/>
              <a:t>The reduced row echelon form of A is I</a:t>
            </a:r>
            <a:r>
              <a:rPr lang="en-US" altLang="zh-TW" baseline="-25000" dirty="0"/>
              <a:t>n</a:t>
            </a:r>
          </a:p>
          <a:p>
            <a:pPr lvl="1"/>
            <a:r>
              <a:rPr lang="en-US" altLang="zh-TW" dirty="0"/>
              <a:t>A is a product of elementary matrices</a:t>
            </a:r>
          </a:p>
          <a:p>
            <a:pPr lvl="1"/>
            <a:r>
              <a:rPr lang="en-US" altLang="zh-TW" dirty="0"/>
              <a:t>There exists an n x n matrix B such that BA = I</a:t>
            </a:r>
            <a:r>
              <a:rPr lang="en-US" altLang="zh-TW" baseline="-25000" dirty="0"/>
              <a:t>n</a:t>
            </a:r>
          </a:p>
          <a:p>
            <a:pPr lvl="1"/>
            <a:r>
              <a:rPr lang="en-US" altLang="zh-TW" dirty="0"/>
              <a:t>There exists an n x n matrix C such that AC = I</a:t>
            </a:r>
            <a:r>
              <a:rPr lang="en-US" altLang="zh-TW" baseline="-25000" dirty="0"/>
              <a:t>n</a:t>
            </a:r>
          </a:p>
          <a:p>
            <a:pPr lvl="1"/>
            <a:endParaRPr lang="en-US" altLang="zh-TW" sz="2000" dirty="0"/>
          </a:p>
          <a:p>
            <a:pPr lvl="1"/>
            <a:endParaRPr lang="zh-TW" altLang="en-US" sz="2000" baseline="-25000" dirty="0"/>
          </a:p>
          <a:p>
            <a:pPr lvl="1"/>
            <a:endParaRPr lang="zh-TW" alt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1814103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Let A be an n x n matrix. A is invertible if and only if</a:t>
            </a:r>
          </a:p>
          <a:p>
            <a:pPr lvl="1"/>
            <a:r>
              <a:rPr lang="en-US" altLang="zh-TW" dirty="0"/>
              <a:t>The columns of A span R</a:t>
            </a:r>
            <a:r>
              <a:rPr lang="en-US" altLang="zh-TW" baseline="30000" dirty="0"/>
              <a:t>n</a:t>
            </a:r>
          </a:p>
          <a:p>
            <a:pPr lvl="1"/>
            <a:r>
              <a:rPr lang="en-US" altLang="zh-TW" dirty="0"/>
              <a:t>For every b in R</a:t>
            </a:r>
            <a:r>
              <a:rPr lang="en-US" altLang="zh-TW" baseline="30000" dirty="0"/>
              <a:t>n</a:t>
            </a:r>
            <a:r>
              <a:rPr lang="en-US" altLang="zh-TW" dirty="0"/>
              <a:t>, the system Ax=b is consistent</a:t>
            </a:r>
          </a:p>
          <a:p>
            <a:pPr lvl="1"/>
            <a:r>
              <a:rPr lang="en-US" altLang="zh-TW" dirty="0"/>
              <a:t>The rank of A is n</a:t>
            </a:r>
          </a:p>
          <a:p>
            <a:pPr lvl="1"/>
            <a:r>
              <a:rPr lang="en-US" altLang="zh-TW" dirty="0"/>
              <a:t>The columns of A are linear independent</a:t>
            </a:r>
          </a:p>
          <a:p>
            <a:pPr lvl="1"/>
            <a:r>
              <a:rPr lang="en-US" altLang="zh-TW" dirty="0"/>
              <a:t>The only solution to Ax=0 is the zero vector</a:t>
            </a:r>
          </a:p>
          <a:p>
            <a:pPr lvl="1"/>
            <a:r>
              <a:rPr lang="en-US" altLang="zh-TW" dirty="0"/>
              <a:t>The nullity of A is zero</a:t>
            </a:r>
          </a:p>
          <a:p>
            <a:pPr lvl="1"/>
            <a:r>
              <a:rPr lang="en-US" altLang="zh-TW" dirty="0"/>
              <a:t>The reduced row echelon form of A is I</a:t>
            </a:r>
            <a:r>
              <a:rPr lang="en-US" altLang="zh-TW" baseline="-25000" dirty="0"/>
              <a:t>n</a:t>
            </a:r>
          </a:p>
          <a:p>
            <a:pPr lvl="1"/>
            <a:r>
              <a:rPr lang="en-US" altLang="zh-TW" dirty="0"/>
              <a:t>A is a product of elementary matrices</a:t>
            </a:r>
          </a:p>
          <a:p>
            <a:pPr lvl="1"/>
            <a:r>
              <a:rPr lang="en-US" altLang="zh-TW" dirty="0"/>
              <a:t>There exists an n x n matrix B such that BA = I</a:t>
            </a:r>
            <a:r>
              <a:rPr lang="en-US" altLang="zh-TW" baseline="-25000" dirty="0"/>
              <a:t>n</a:t>
            </a:r>
          </a:p>
          <a:p>
            <a:pPr lvl="1"/>
            <a:r>
              <a:rPr lang="en-US" altLang="zh-TW" dirty="0"/>
              <a:t>There exists an n x n matrix C such that AC = I</a:t>
            </a:r>
            <a:r>
              <a:rPr lang="en-US" altLang="zh-TW" baseline="-25000" dirty="0"/>
              <a:t>n</a:t>
            </a:r>
          </a:p>
          <a:p>
            <a:pPr lvl="1"/>
            <a:endParaRPr lang="en-US" altLang="zh-TW" sz="2000" dirty="0"/>
          </a:p>
          <a:p>
            <a:pPr lvl="1"/>
            <a:endParaRPr lang="zh-TW" altLang="en-US" sz="2000" baseline="-25000" dirty="0"/>
          </a:p>
          <a:p>
            <a:pPr lvl="1"/>
            <a:endParaRPr lang="zh-TW" alt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668210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http://goo.gl/z3J5R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495197"/>
            <a:ext cx="5362575" cy="5991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1019200" y="6117091"/>
            <a:ext cx="2236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Arial" panose="020B0604020202020204" pitchFamily="34" charset="0"/>
              </a:rPr>
              <a:t>http://goo.gl/z3J5Rb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3289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橢圓 4"/>
          <p:cNvSpPr/>
          <p:nvPr/>
        </p:nvSpPr>
        <p:spPr>
          <a:xfrm>
            <a:off x="5576698" y="2533717"/>
            <a:ext cx="1306286" cy="26125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/>
          <p:cNvSpPr/>
          <p:nvPr/>
        </p:nvSpPr>
        <p:spPr>
          <a:xfrm>
            <a:off x="5862826" y="2911089"/>
            <a:ext cx="734026" cy="191827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Review - Terminology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/>
              <a:t>Given a function f</a:t>
            </a:r>
            <a:endParaRPr lang="zh-TW" altLang="en-US" sz="2400" dirty="0"/>
          </a:p>
        </p:txBody>
      </p:sp>
      <p:grpSp>
        <p:nvGrpSpPr>
          <p:cNvPr id="10" name="群組 9"/>
          <p:cNvGrpSpPr/>
          <p:nvPr/>
        </p:nvGrpSpPr>
        <p:grpSpPr>
          <a:xfrm>
            <a:off x="1926353" y="2533717"/>
            <a:ext cx="1306286" cy="2612572"/>
            <a:chOff x="2133599" y="2554514"/>
            <a:chExt cx="1306286" cy="2612572"/>
          </a:xfrm>
        </p:grpSpPr>
        <p:sp>
          <p:nvSpPr>
            <p:cNvPr id="4" name="橢圓 3"/>
            <p:cNvSpPr/>
            <p:nvPr/>
          </p:nvSpPr>
          <p:spPr>
            <a:xfrm>
              <a:off x="2133599" y="2554514"/>
              <a:ext cx="1306286" cy="261257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橢圓 5"/>
            <p:cNvSpPr/>
            <p:nvPr/>
          </p:nvSpPr>
          <p:spPr>
            <a:xfrm>
              <a:off x="2663371" y="2931886"/>
              <a:ext cx="246743" cy="2467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橢圓 6"/>
            <p:cNvSpPr/>
            <p:nvPr/>
          </p:nvSpPr>
          <p:spPr>
            <a:xfrm>
              <a:off x="2663371" y="3737429"/>
              <a:ext cx="246743" cy="2467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橢圓 7"/>
            <p:cNvSpPr/>
            <p:nvPr/>
          </p:nvSpPr>
          <p:spPr>
            <a:xfrm>
              <a:off x="2663371" y="4548756"/>
              <a:ext cx="246743" cy="2467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2" name="橢圓 11"/>
          <p:cNvSpPr/>
          <p:nvPr/>
        </p:nvSpPr>
        <p:spPr>
          <a:xfrm>
            <a:off x="6106468" y="3403102"/>
            <a:ext cx="246743" cy="24674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6106468" y="4214429"/>
            <a:ext cx="246743" cy="24674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接點 14"/>
          <p:cNvCxnSpPr>
            <a:stCxn id="6" idx="6"/>
          </p:cNvCxnSpPr>
          <p:nvPr/>
        </p:nvCxnSpPr>
        <p:spPr>
          <a:xfrm>
            <a:off x="2702868" y="3034461"/>
            <a:ext cx="3403600" cy="49485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2702868" y="3850885"/>
            <a:ext cx="3403600" cy="45078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V="1">
            <a:off x="2702868" y="4398697"/>
            <a:ext cx="3403600" cy="25263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2110956" y="2806453"/>
                <a:ext cx="3681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956" y="2806453"/>
                <a:ext cx="368114" cy="369332"/>
              </a:xfrm>
              <a:prstGeom prst="rect">
                <a:avLst/>
              </a:prstGeom>
              <a:blipFill>
                <a:blip r:embed="rId4"/>
                <a:stretch>
                  <a:fillRect l="-11475" r="-655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2092266" y="3655337"/>
                <a:ext cx="3752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266" y="3655337"/>
                <a:ext cx="375231" cy="369332"/>
              </a:xfrm>
              <a:prstGeom prst="rect">
                <a:avLst/>
              </a:prstGeom>
              <a:blipFill>
                <a:blip r:embed="rId5"/>
                <a:stretch>
                  <a:fillRect l="-11290" r="-6452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2110956" y="4460035"/>
                <a:ext cx="3752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956" y="4460035"/>
                <a:ext cx="375231" cy="369332"/>
              </a:xfrm>
              <a:prstGeom prst="rect">
                <a:avLst/>
              </a:prstGeom>
              <a:blipFill>
                <a:blip r:embed="rId6"/>
                <a:stretch>
                  <a:fillRect l="-11290" r="-6452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/>
              <p:cNvSpPr txBox="1"/>
              <p:nvPr/>
            </p:nvSpPr>
            <p:spPr>
              <a:xfrm>
                <a:off x="6394179" y="3173478"/>
                <a:ext cx="8025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6" name="文字方塊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4179" y="3173478"/>
                <a:ext cx="802527" cy="369332"/>
              </a:xfrm>
              <a:prstGeom prst="rect">
                <a:avLst/>
              </a:prstGeom>
              <a:blipFill>
                <a:blip r:embed="rId7"/>
                <a:stretch>
                  <a:fillRect l="-13636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文字方塊 26"/>
          <p:cNvSpPr txBox="1"/>
          <p:nvPr/>
        </p:nvSpPr>
        <p:spPr>
          <a:xfrm>
            <a:off x="1215153" y="5147921"/>
            <a:ext cx="2728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Domain 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定義域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4870844" y="5143194"/>
            <a:ext cx="2728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Co-domain 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對應</a:t>
            </a:r>
            <a:r>
              <a:rPr lang="zh-TW" altLang="en-US" sz="2400" dirty="0"/>
              <a:t>域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6411405" y="3941072"/>
                <a:ext cx="8025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1405" y="3941072"/>
                <a:ext cx="802527" cy="369332"/>
              </a:xfrm>
              <a:prstGeom prst="rect">
                <a:avLst/>
              </a:prstGeom>
              <a:blipFill>
                <a:blip r:embed="rId8"/>
                <a:stretch>
                  <a:fillRect l="-13740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/>
              <p:cNvSpPr txBox="1"/>
              <p:nvPr/>
            </p:nvSpPr>
            <p:spPr>
              <a:xfrm>
                <a:off x="7180013" y="3968468"/>
                <a:ext cx="112434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0013" y="3968468"/>
                <a:ext cx="1124346" cy="369332"/>
              </a:xfrm>
              <a:prstGeom prst="rect">
                <a:avLst/>
              </a:prstGeom>
              <a:blipFill>
                <a:blip r:embed="rId9"/>
                <a:stretch>
                  <a:fillRect l="-2717" b="-3278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文字方塊 31"/>
          <p:cNvSpPr txBox="1"/>
          <p:nvPr/>
        </p:nvSpPr>
        <p:spPr>
          <a:xfrm>
            <a:off x="5576698" y="1837923"/>
            <a:ext cx="2728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Range 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值域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  <p:cxnSp>
        <p:nvCxnSpPr>
          <p:cNvPr id="33" name="直線接點 32"/>
          <p:cNvCxnSpPr>
            <a:endCxn id="32" idx="2"/>
          </p:cNvCxnSpPr>
          <p:nvPr/>
        </p:nvCxnSpPr>
        <p:spPr>
          <a:xfrm flipV="1">
            <a:off x="6392596" y="2299588"/>
            <a:ext cx="548445" cy="77174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>
            <a:extLst>
              <a:ext uri="{FF2B5EF4-FFF2-40B4-BE49-F238E27FC236}">
                <a16:creationId xmlns:a16="http://schemas.microsoft.com/office/drawing/2014/main" id="{AC525D98-49E0-45E1-BEE4-1ACE09E9B88B}"/>
              </a:ext>
            </a:extLst>
          </p:cNvPr>
          <p:cNvSpPr/>
          <p:nvPr/>
        </p:nvSpPr>
        <p:spPr>
          <a:xfrm>
            <a:off x="1350576" y="5684037"/>
            <a:ext cx="2480989" cy="7260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What can go into function f</a:t>
            </a:r>
            <a:endParaRPr lang="zh-TW" altLang="en-US" sz="2400" dirty="0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E283A14C-EE5D-4C48-B44F-655A9ABBCCD2}"/>
              </a:ext>
            </a:extLst>
          </p:cNvPr>
          <p:cNvSpPr/>
          <p:nvPr/>
        </p:nvSpPr>
        <p:spPr>
          <a:xfrm>
            <a:off x="4736079" y="5684037"/>
            <a:ext cx="3089785" cy="7260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What </a:t>
            </a:r>
            <a:r>
              <a:rPr lang="en-US" altLang="zh-TW" sz="2400" b="1" i="1" u="sng" dirty="0"/>
              <a:t>may possible </a:t>
            </a:r>
            <a:r>
              <a:rPr lang="en-US" altLang="zh-TW" sz="2400" dirty="0"/>
              <a:t>come out of function f</a:t>
            </a:r>
            <a:endParaRPr lang="zh-TW" altLang="en-US" sz="2400" dirty="0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5A4B6026-CF3F-402E-8D83-859A97BCD82B}"/>
              </a:ext>
            </a:extLst>
          </p:cNvPr>
          <p:cNvSpPr/>
          <p:nvPr/>
        </p:nvSpPr>
        <p:spPr>
          <a:xfrm>
            <a:off x="5862826" y="1098140"/>
            <a:ext cx="2754974" cy="7260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What </a:t>
            </a:r>
            <a:r>
              <a:rPr lang="en-US" altLang="zh-TW" sz="2400" b="1" i="1" u="sng" dirty="0"/>
              <a:t>actually</a:t>
            </a:r>
            <a:r>
              <a:rPr lang="en-US" altLang="zh-TW" sz="2400" dirty="0"/>
              <a:t> come out of function f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78684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1" grpId="0" animBg="1"/>
      <p:bldP spid="12" grpId="0" animBg="1"/>
      <p:bldP spid="13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16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5803A9-086C-4F82-9552-98270B01C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Review - Terminology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5DFDD5-3B6C-4DAE-8745-8B16B5654DB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TW" dirty="0"/>
              <a:t>one-to-one 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一對一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7B5E98C-3623-403F-BB3A-414412D59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r>
              <a:rPr lang="en-US" altLang="zh-TW" dirty="0"/>
              <a:t>Onto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映成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5" name="橢圓 4">
            <a:extLst>
              <a:ext uri="{FF2B5EF4-FFF2-40B4-BE49-F238E27FC236}">
                <a16:creationId xmlns:a16="http://schemas.microsoft.com/office/drawing/2014/main" id="{7545793F-0481-4DAE-AEB7-C4EF3D3B7B14}"/>
              </a:ext>
            </a:extLst>
          </p:cNvPr>
          <p:cNvSpPr/>
          <p:nvPr/>
        </p:nvSpPr>
        <p:spPr>
          <a:xfrm>
            <a:off x="2852927" y="2921579"/>
            <a:ext cx="1306286" cy="26125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FF6C3E3B-CE4B-4964-AE42-DA4F2BCBCF92}"/>
              </a:ext>
            </a:extLst>
          </p:cNvPr>
          <p:cNvSpPr/>
          <p:nvPr/>
        </p:nvSpPr>
        <p:spPr>
          <a:xfrm>
            <a:off x="3139055" y="3298951"/>
            <a:ext cx="734026" cy="191827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D5F48A2A-CAD4-4B04-943F-21E0303A96B8}"/>
              </a:ext>
            </a:extLst>
          </p:cNvPr>
          <p:cNvGrpSpPr/>
          <p:nvPr/>
        </p:nvGrpSpPr>
        <p:grpSpPr>
          <a:xfrm>
            <a:off x="831459" y="2904103"/>
            <a:ext cx="1306286" cy="2612572"/>
            <a:chOff x="2133599" y="2554514"/>
            <a:chExt cx="1306286" cy="2612572"/>
          </a:xfrm>
        </p:grpSpPr>
        <p:sp>
          <p:nvSpPr>
            <p:cNvPr id="8" name="橢圓 7">
              <a:extLst>
                <a:ext uri="{FF2B5EF4-FFF2-40B4-BE49-F238E27FC236}">
                  <a16:creationId xmlns:a16="http://schemas.microsoft.com/office/drawing/2014/main" id="{8A0C3CA1-6E78-4009-93BA-29EEE376AC04}"/>
                </a:ext>
              </a:extLst>
            </p:cNvPr>
            <p:cNvSpPr/>
            <p:nvPr/>
          </p:nvSpPr>
          <p:spPr>
            <a:xfrm>
              <a:off x="2133599" y="2554514"/>
              <a:ext cx="1306286" cy="261257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>
              <a:extLst>
                <a:ext uri="{FF2B5EF4-FFF2-40B4-BE49-F238E27FC236}">
                  <a16:creationId xmlns:a16="http://schemas.microsoft.com/office/drawing/2014/main" id="{CFFCD3F6-CE42-40D5-9DEB-3991FDE69363}"/>
                </a:ext>
              </a:extLst>
            </p:cNvPr>
            <p:cNvSpPr/>
            <p:nvPr/>
          </p:nvSpPr>
          <p:spPr>
            <a:xfrm>
              <a:off x="2663371" y="2931886"/>
              <a:ext cx="246743" cy="2467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5227A166-237C-499A-AC20-6D4E8E42E68E}"/>
                </a:ext>
              </a:extLst>
            </p:cNvPr>
            <p:cNvSpPr/>
            <p:nvPr/>
          </p:nvSpPr>
          <p:spPr>
            <a:xfrm>
              <a:off x="2663371" y="3737429"/>
              <a:ext cx="246743" cy="2467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>
              <a:extLst>
                <a:ext uri="{FF2B5EF4-FFF2-40B4-BE49-F238E27FC236}">
                  <a16:creationId xmlns:a16="http://schemas.microsoft.com/office/drawing/2014/main" id="{A9BF5D29-FE22-4BBA-8770-F1E990C237C4}"/>
                </a:ext>
              </a:extLst>
            </p:cNvPr>
            <p:cNvSpPr/>
            <p:nvPr/>
          </p:nvSpPr>
          <p:spPr>
            <a:xfrm>
              <a:off x="2663371" y="4548756"/>
              <a:ext cx="246743" cy="2467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2" name="橢圓 11">
            <a:extLst>
              <a:ext uri="{FF2B5EF4-FFF2-40B4-BE49-F238E27FC236}">
                <a16:creationId xmlns:a16="http://schemas.microsoft.com/office/drawing/2014/main" id="{649C296E-3622-40DD-B931-F87F384FAE2C}"/>
              </a:ext>
            </a:extLst>
          </p:cNvPr>
          <p:cNvSpPr/>
          <p:nvPr/>
        </p:nvSpPr>
        <p:spPr>
          <a:xfrm>
            <a:off x="3416803" y="3593553"/>
            <a:ext cx="246743" cy="24674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>
            <a:extLst>
              <a:ext uri="{FF2B5EF4-FFF2-40B4-BE49-F238E27FC236}">
                <a16:creationId xmlns:a16="http://schemas.microsoft.com/office/drawing/2014/main" id="{BAA0C9B0-D02C-4A3F-B91F-B061600FDB15}"/>
              </a:ext>
            </a:extLst>
          </p:cNvPr>
          <p:cNvSpPr/>
          <p:nvPr/>
        </p:nvSpPr>
        <p:spPr>
          <a:xfrm>
            <a:off x="3413340" y="4229269"/>
            <a:ext cx="246743" cy="24674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1BEBC4A7-9B5E-40F6-ADCC-2C1BE656E139}"/>
              </a:ext>
            </a:extLst>
          </p:cNvPr>
          <p:cNvCxnSpPr>
            <a:stCxn id="9" idx="6"/>
            <a:endCxn id="12" idx="2"/>
          </p:cNvCxnSpPr>
          <p:nvPr/>
        </p:nvCxnSpPr>
        <p:spPr>
          <a:xfrm>
            <a:off x="1607974" y="3404847"/>
            <a:ext cx="1808829" cy="31207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B6A97A6C-6E5C-4456-BEA9-AB5920477905}"/>
              </a:ext>
            </a:extLst>
          </p:cNvPr>
          <p:cNvCxnSpPr>
            <a:cxnSpLocks/>
            <a:stCxn id="10" idx="6"/>
            <a:endCxn id="13" idx="2"/>
          </p:cNvCxnSpPr>
          <p:nvPr/>
        </p:nvCxnSpPr>
        <p:spPr>
          <a:xfrm>
            <a:off x="1607974" y="4210390"/>
            <a:ext cx="1805366" cy="14225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121C9089-9293-4270-8F4E-D2530FE16169}"/>
              </a:ext>
            </a:extLst>
          </p:cNvPr>
          <p:cNvCxnSpPr>
            <a:cxnSpLocks/>
            <a:stCxn id="11" idx="6"/>
            <a:endCxn id="23" idx="2"/>
          </p:cNvCxnSpPr>
          <p:nvPr/>
        </p:nvCxnSpPr>
        <p:spPr>
          <a:xfrm flipV="1">
            <a:off x="1607974" y="4922313"/>
            <a:ext cx="1805366" cy="9940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2C48F99E-9972-45E0-8ACE-0A85EEAE5AB2}"/>
                  </a:ext>
                </a:extLst>
              </p:cNvPr>
              <p:cNvSpPr txBox="1"/>
              <p:nvPr/>
            </p:nvSpPr>
            <p:spPr>
              <a:xfrm>
                <a:off x="1016062" y="3176839"/>
                <a:ext cx="3681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2C48F99E-9972-45E0-8ACE-0A85EEAE5A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62" y="3176839"/>
                <a:ext cx="368114" cy="369332"/>
              </a:xfrm>
              <a:prstGeom prst="rect">
                <a:avLst/>
              </a:prstGeom>
              <a:blipFill>
                <a:blip r:embed="rId2"/>
                <a:stretch>
                  <a:fillRect l="-11667" r="-833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F9CB804B-DDA8-45AD-B8D1-3812D5561567}"/>
                  </a:ext>
                </a:extLst>
              </p:cNvPr>
              <p:cNvSpPr txBox="1"/>
              <p:nvPr/>
            </p:nvSpPr>
            <p:spPr>
              <a:xfrm>
                <a:off x="997372" y="4025723"/>
                <a:ext cx="3752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F9CB804B-DDA8-45AD-B8D1-3812D5561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372" y="4025723"/>
                <a:ext cx="375231" cy="369332"/>
              </a:xfrm>
              <a:prstGeom prst="rect">
                <a:avLst/>
              </a:prstGeom>
              <a:blipFill>
                <a:blip r:embed="rId3"/>
                <a:stretch>
                  <a:fillRect l="-11475" r="-819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29927D75-096A-4129-869F-E4A0ED51BCF1}"/>
                  </a:ext>
                </a:extLst>
              </p:cNvPr>
              <p:cNvSpPr txBox="1"/>
              <p:nvPr/>
            </p:nvSpPr>
            <p:spPr>
              <a:xfrm>
                <a:off x="1016062" y="4830421"/>
                <a:ext cx="3752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29927D75-096A-4129-869F-E4A0ED51B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62" y="4830421"/>
                <a:ext cx="375231" cy="369332"/>
              </a:xfrm>
              <a:prstGeom prst="rect">
                <a:avLst/>
              </a:prstGeom>
              <a:blipFill>
                <a:blip r:embed="rId4"/>
                <a:stretch>
                  <a:fillRect l="-11475" r="-819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00227A8A-ED54-4A3A-AEED-29BFE3AD48E2}"/>
                  </a:ext>
                </a:extLst>
              </p:cNvPr>
              <p:cNvSpPr txBox="1"/>
              <p:nvPr/>
            </p:nvSpPr>
            <p:spPr>
              <a:xfrm>
                <a:off x="3723153" y="3504641"/>
                <a:ext cx="8025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00227A8A-ED54-4A3A-AEED-29BFE3AD48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153" y="3504641"/>
                <a:ext cx="802527" cy="369332"/>
              </a:xfrm>
              <a:prstGeom prst="rect">
                <a:avLst/>
              </a:prstGeom>
              <a:blipFill>
                <a:blip r:embed="rId5"/>
                <a:stretch>
                  <a:fillRect l="-13740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E0BFF18B-0B80-4A95-A4F9-E10F8723F0A8}"/>
                  </a:ext>
                </a:extLst>
              </p:cNvPr>
              <p:cNvSpPr txBox="1"/>
              <p:nvPr/>
            </p:nvSpPr>
            <p:spPr>
              <a:xfrm>
                <a:off x="3746102" y="4167974"/>
                <a:ext cx="8025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E0BFF18B-0B80-4A95-A4F9-E10F8723F0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6102" y="4167974"/>
                <a:ext cx="802527" cy="369332"/>
              </a:xfrm>
              <a:prstGeom prst="rect">
                <a:avLst/>
              </a:prstGeom>
              <a:blipFill>
                <a:blip r:embed="rId6"/>
                <a:stretch>
                  <a:fillRect l="-13740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4A4DC96C-3829-439D-8E5B-F9EE4C2C8C66}"/>
                  </a:ext>
                </a:extLst>
              </p:cNvPr>
              <p:cNvSpPr txBox="1"/>
              <p:nvPr/>
            </p:nvSpPr>
            <p:spPr>
              <a:xfrm>
                <a:off x="3763362" y="4782350"/>
                <a:ext cx="8096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>
                <a:extLst>
                  <a:ext uri="{FF2B5EF4-FFF2-40B4-BE49-F238E27FC236}">
                    <a16:creationId xmlns:a16="http://schemas.microsoft.com/office/drawing/2014/main" id="{4A4DC96C-3829-439D-8E5B-F9EE4C2C8C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362" y="4782350"/>
                <a:ext cx="809645" cy="369332"/>
              </a:xfrm>
              <a:prstGeom prst="rect">
                <a:avLst/>
              </a:prstGeom>
              <a:blipFill>
                <a:blip r:embed="rId7"/>
                <a:stretch>
                  <a:fillRect l="-12782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橢圓 22">
            <a:extLst>
              <a:ext uri="{FF2B5EF4-FFF2-40B4-BE49-F238E27FC236}">
                <a16:creationId xmlns:a16="http://schemas.microsoft.com/office/drawing/2014/main" id="{635E98AF-8A54-4C46-A036-000158E2CE5D}"/>
              </a:ext>
            </a:extLst>
          </p:cNvPr>
          <p:cNvSpPr/>
          <p:nvPr/>
        </p:nvSpPr>
        <p:spPr>
          <a:xfrm>
            <a:off x="3413340" y="4798941"/>
            <a:ext cx="246743" cy="24674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>
            <a:extLst>
              <a:ext uri="{FF2B5EF4-FFF2-40B4-BE49-F238E27FC236}">
                <a16:creationId xmlns:a16="http://schemas.microsoft.com/office/drawing/2014/main" id="{6A2957C1-253F-4630-AD02-6ABBDF3254B7}"/>
              </a:ext>
            </a:extLst>
          </p:cNvPr>
          <p:cNvSpPr/>
          <p:nvPr/>
        </p:nvSpPr>
        <p:spPr>
          <a:xfrm>
            <a:off x="7017868" y="2791736"/>
            <a:ext cx="1306286" cy="26125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>
            <a:extLst>
              <a:ext uri="{FF2B5EF4-FFF2-40B4-BE49-F238E27FC236}">
                <a16:creationId xmlns:a16="http://schemas.microsoft.com/office/drawing/2014/main" id="{7F54F686-DC39-4CF1-B9A6-CD0B882B0C18}"/>
              </a:ext>
            </a:extLst>
          </p:cNvPr>
          <p:cNvSpPr/>
          <p:nvPr/>
        </p:nvSpPr>
        <p:spPr>
          <a:xfrm>
            <a:off x="7035754" y="2799063"/>
            <a:ext cx="1288400" cy="25943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6" name="群組 25">
            <a:extLst>
              <a:ext uri="{FF2B5EF4-FFF2-40B4-BE49-F238E27FC236}">
                <a16:creationId xmlns:a16="http://schemas.microsoft.com/office/drawing/2014/main" id="{4A2D0306-8B89-4022-8665-7272549DB165}"/>
              </a:ext>
            </a:extLst>
          </p:cNvPr>
          <p:cNvGrpSpPr/>
          <p:nvPr/>
        </p:nvGrpSpPr>
        <p:grpSpPr>
          <a:xfrm>
            <a:off x="5098948" y="2780854"/>
            <a:ext cx="1306286" cy="2612572"/>
            <a:chOff x="2133599" y="2554514"/>
            <a:chExt cx="1306286" cy="2612572"/>
          </a:xfrm>
        </p:grpSpPr>
        <p:sp>
          <p:nvSpPr>
            <p:cNvPr id="27" name="橢圓 26">
              <a:extLst>
                <a:ext uri="{FF2B5EF4-FFF2-40B4-BE49-F238E27FC236}">
                  <a16:creationId xmlns:a16="http://schemas.microsoft.com/office/drawing/2014/main" id="{FC649B34-DF63-49CE-BFAB-7306B6A9E6E4}"/>
                </a:ext>
              </a:extLst>
            </p:cNvPr>
            <p:cNvSpPr/>
            <p:nvPr/>
          </p:nvSpPr>
          <p:spPr>
            <a:xfrm>
              <a:off x="2133599" y="2554514"/>
              <a:ext cx="1306286" cy="261257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橢圓 27">
              <a:extLst>
                <a:ext uri="{FF2B5EF4-FFF2-40B4-BE49-F238E27FC236}">
                  <a16:creationId xmlns:a16="http://schemas.microsoft.com/office/drawing/2014/main" id="{151EC09A-9F27-47BB-A387-69F4E34554E8}"/>
                </a:ext>
              </a:extLst>
            </p:cNvPr>
            <p:cNvSpPr/>
            <p:nvPr/>
          </p:nvSpPr>
          <p:spPr>
            <a:xfrm>
              <a:off x="2663371" y="2931886"/>
              <a:ext cx="246743" cy="2467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橢圓 28">
              <a:extLst>
                <a:ext uri="{FF2B5EF4-FFF2-40B4-BE49-F238E27FC236}">
                  <a16:creationId xmlns:a16="http://schemas.microsoft.com/office/drawing/2014/main" id="{CAFF67FA-AF81-42C7-8100-1657E4A1EC5D}"/>
                </a:ext>
              </a:extLst>
            </p:cNvPr>
            <p:cNvSpPr/>
            <p:nvPr/>
          </p:nvSpPr>
          <p:spPr>
            <a:xfrm>
              <a:off x="2663371" y="3737429"/>
              <a:ext cx="246743" cy="2467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橢圓 29">
              <a:extLst>
                <a:ext uri="{FF2B5EF4-FFF2-40B4-BE49-F238E27FC236}">
                  <a16:creationId xmlns:a16="http://schemas.microsoft.com/office/drawing/2014/main" id="{4FF18EA4-F7F3-4175-B548-D752A0FAA5F2}"/>
                </a:ext>
              </a:extLst>
            </p:cNvPr>
            <p:cNvSpPr/>
            <p:nvPr/>
          </p:nvSpPr>
          <p:spPr>
            <a:xfrm>
              <a:off x="2663371" y="4548756"/>
              <a:ext cx="246743" cy="2467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1" name="橢圓 30">
            <a:extLst>
              <a:ext uri="{FF2B5EF4-FFF2-40B4-BE49-F238E27FC236}">
                <a16:creationId xmlns:a16="http://schemas.microsoft.com/office/drawing/2014/main" id="{112581D2-A519-4208-BB55-849F1D694326}"/>
              </a:ext>
            </a:extLst>
          </p:cNvPr>
          <p:cNvSpPr/>
          <p:nvPr/>
        </p:nvSpPr>
        <p:spPr>
          <a:xfrm>
            <a:off x="7581744" y="3463710"/>
            <a:ext cx="246743" cy="24674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橢圓 31">
            <a:extLst>
              <a:ext uri="{FF2B5EF4-FFF2-40B4-BE49-F238E27FC236}">
                <a16:creationId xmlns:a16="http://schemas.microsoft.com/office/drawing/2014/main" id="{D8EAEAED-914D-4981-B74C-5EDA3B4D8C9D}"/>
              </a:ext>
            </a:extLst>
          </p:cNvPr>
          <p:cNvSpPr/>
          <p:nvPr/>
        </p:nvSpPr>
        <p:spPr>
          <a:xfrm>
            <a:off x="7578281" y="4099426"/>
            <a:ext cx="246743" cy="24674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E7074E76-FB9F-4601-B26A-8CC0E93E830F}"/>
              </a:ext>
            </a:extLst>
          </p:cNvPr>
          <p:cNvCxnSpPr>
            <a:stCxn id="28" idx="6"/>
            <a:endCxn id="31" idx="2"/>
          </p:cNvCxnSpPr>
          <p:nvPr/>
        </p:nvCxnSpPr>
        <p:spPr>
          <a:xfrm>
            <a:off x="5875463" y="3281598"/>
            <a:ext cx="1706281" cy="30548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9DC0CA92-484F-4ED4-8364-69078FA85571}"/>
              </a:ext>
            </a:extLst>
          </p:cNvPr>
          <p:cNvCxnSpPr>
            <a:cxnSpLocks/>
            <a:stCxn id="29" idx="6"/>
            <a:endCxn id="32" idx="2"/>
          </p:cNvCxnSpPr>
          <p:nvPr/>
        </p:nvCxnSpPr>
        <p:spPr>
          <a:xfrm>
            <a:off x="5875463" y="4087141"/>
            <a:ext cx="1702818" cy="135657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6A4BF034-6563-4B13-9A65-A6CDDBF68C1B}"/>
              </a:ext>
            </a:extLst>
          </p:cNvPr>
          <p:cNvCxnSpPr>
            <a:cxnSpLocks/>
            <a:stCxn id="30" idx="6"/>
            <a:endCxn id="32" idx="3"/>
          </p:cNvCxnSpPr>
          <p:nvPr/>
        </p:nvCxnSpPr>
        <p:spPr>
          <a:xfrm flipV="1">
            <a:off x="5875463" y="4310034"/>
            <a:ext cx="1738953" cy="58843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>
                <a:extLst>
                  <a:ext uri="{FF2B5EF4-FFF2-40B4-BE49-F238E27FC236}">
                    <a16:creationId xmlns:a16="http://schemas.microsoft.com/office/drawing/2014/main" id="{9924C1BC-D1B4-4DFC-92E5-C92B540B0F89}"/>
                  </a:ext>
                </a:extLst>
              </p:cNvPr>
              <p:cNvSpPr txBox="1"/>
              <p:nvPr/>
            </p:nvSpPr>
            <p:spPr>
              <a:xfrm>
                <a:off x="5283551" y="3053590"/>
                <a:ext cx="3681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6" name="文字方塊 35">
                <a:extLst>
                  <a:ext uri="{FF2B5EF4-FFF2-40B4-BE49-F238E27FC236}">
                    <a16:creationId xmlns:a16="http://schemas.microsoft.com/office/drawing/2014/main" id="{9924C1BC-D1B4-4DFC-92E5-C92B540B0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551" y="3053590"/>
                <a:ext cx="368114" cy="369332"/>
              </a:xfrm>
              <a:prstGeom prst="rect">
                <a:avLst/>
              </a:prstGeom>
              <a:blipFill>
                <a:blip r:embed="rId8"/>
                <a:stretch>
                  <a:fillRect l="-11667" r="-833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F28325DF-2F96-4FD8-A2E2-F3E0EBE80A88}"/>
                  </a:ext>
                </a:extLst>
              </p:cNvPr>
              <p:cNvSpPr txBox="1"/>
              <p:nvPr/>
            </p:nvSpPr>
            <p:spPr>
              <a:xfrm>
                <a:off x="5264861" y="3902474"/>
                <a:ext cx="3752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7" name="文字方塊 36">
                <a:extLst>
                  <a:ext uri="{FF2B5EF4-FFF2-40B4-BE49-F238E27FC236}">
                    <a16:creationId xmlns:a16="http://schemas.microsoft.com/office/drawing/2014/main" id="{F28325DF-2F96-4FD8-A2E2-F3E0EBE80A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861" y="3902474"/>
                <a:ext cx="375231" cy="369332"/>
              </a:xfrm>
              <a:prstGeom prst="rect">
                <a:avLst/>
              </a:prstGeom>
              <a:blipFill>
                <a:blip r:embed="rId9"/>
                <a:stretch>
                  <a:fillRect l="-11475" r="-819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0DE8900A-F859-4BC3-B219-7D2A4781654F}"/>
                  </a:ext>
                </a:extLst>
              </p:cNvPr>
              <p:cNvSpPr txBox="1"/>
              <p:nvPr/>
            </p:nvSpPr>
            <p:spPr>
              <a:xfrm>
                <a:off x="5283551" y="4707172"/>
                <a:ext cx="3752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id="{0DE8900A-F859-4BC3-B219-7D2A47816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551" y="4707172"/>
                <a:ext cx="375231" cy="369332"/>
              </a:xfrm>
              <a:prstGeom prst="rect">
                <a:avLst/>
              </a:prstGeom>
              <a:blipFill>
                <a:blip r:embed="rId10"/>
                <a:stretch>
                  <a:fillRect l="-11475" r="-819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88B179CF-0F61-4E55-A551-5031A9A59320}"/>
                  </a:ext>
                </a:extLst>
              </p:cNvPr>
              <p:cNvSpPr txBox="1"/>
              <p:nvPr/>
            </p:nvSpPr>
            <p:spPr>
              <a:xfrm>
                <a:off x="7888094" y="3374798"/>
                <a:ext cx="8025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88B179CF-0F61-4E55-A551-5031A9A59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8094" y="3374798"/>
                <a:ext cx="802527" cy="369332"/>
              </a:xfrm>
              <a:prstGeom prst="rect">
                <a:avLst/>
              </a:prstGeom>
              <a:blipFill>
                <a:blip r:embed="rId11"/>
                <a:stretch>
                  <a:fillRect l="-13636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字方塊 39">
                <a:extLst>
                  <a:ext uri="{FF2B5EF4-FFF2-40B4-BE49-F238E27FC236}">
                    <a16:creationId xmlns:a16="http://schemas.microsoft.com/office/drawing/2014/main" id="{4769A67C-6ECE-4926-B227-7DDB9C4D0E14}"/>
                  </a:ext>
                </a:extLst>
              </p:cNvPr>
              <p:cNvSpPr txBox="1"/>
              <p:nvPr/>
            </p:nvSpPr>
            <p:spPr>
              <a:xfrm>
                <a:off x="7911043" y="4038131"/>
                <a:ext cx="8025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0" name="文字方塊 39">
                <a:extLst>
                  <a:ext uri="{FF2B5EF4-FFF2-40B4-BE49-F238E27FC236}">
                    <a16:creationId xmlns:a16="http://schemas.microsoft.com/office/drawing/2014/main" id="{4769A67C-6ECE-4926-B227-7DDB9C4D0E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1043" y="4038131"/>
                <a:ext cx="802527" cy="369332"/>
              </a:xfrm>
              <a:prstGeom prst="rect">
                <a:avLst/>
              </a:prstGeom>
              <a:blipFill>
                <a:blip r:embed="rId12"/>
                <a:stretch>
                  <a:fillRect l="-13740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85004441-D9EA-42F5-8DCB-2BFCBD176791}"/>
                  </a:ext>
                </a:extLst>
              </p:cNvPr>
              <p:cNvSpPr txBox="1"/>
              <p:nvPr/>
            </p:nvSpPr>
            <p:spPr>
              <a:xfrm>
                <a:off x="7655373" y="4489181"/>
                <a:ext cx="11243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85004441-D9EA-42F5-8DCB-2BFCBD1767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5373" y="4489181"/>
                <a:ext cx="1124347" cy="369332"/>
              </a:xfrm>
              <a:prstGeom prst="rect">
                <a:avLst/>
              </a:prstGeom>
              <a:blipFill>
                <a:blip r:embed="rId13"/>
                <a:stretch>
                  <a:fillRect l="-2717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文字方塊 41">
            <a:extLst>
              <a:ext uri="{FF2B5EF4-FFF2-40B4-BE49-F238E27FC236}">
                <a16:creationId xmlns:a16="http://schemas.microsoft.com/office/drawing/2014/main" id="{B26889F3-C016-43AF-A78E-1C8F4DFC1CF4}"/>
              </a:ext>
            </a:extLst>
          </p:cNvPr>
          <p:cNvSpPr txBox="1"/>
          <p:nvPr/>
        </p:nvSpPr>
        <p:spPr>
          <a:xfrm>
            <a:off x="6298171" y="5527638"/>
            <a:ext cx="236680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Co-domain = range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591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  <p:bldP spid="13" grpId="0" animBg="1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31" grpId="0" animBg="1"/>
      <p:bldP spid="32" grpId="0" animBg="1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Review: One-to-one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function f is one-to-one</a:t>
            </a:r>
            <a:endParaRPr lang="zh-TW" altLang="en-US" dirty="0"/>
          </a:p>
        </p:txBody>
      </p:sp>
      <p:sp>
        <p:nvSpPr>
          <p:cNvPr id="5" name="橢圓 4"/>
          <p:cNvSpPr/>
          <p:nvPr/>
        </p:nvSpPr>
        <p:spPr>
          <a:xfrm>
            <a:off x="3376012" y="2565396"/>
            <a:ext cx="1306286" cy="26125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3662140" y="2942768"/>
            <a:ext cx="734026" cy="191827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904422" y="2554514"/>
            <a:ext cx="1306286" cy="2612572"/>
            <a:chOff x="2133599" y="2554514"/>
            <a:chExt cx="1306286" cy="2612572"/>
          </a:xfrm>
        </p:grpSpPr>
        <p:sp>
          <p:nvSpPr>
            <p:cNvPr id="8" name="橢圓 7"/>
            <p:cNvSpPr/>
            <p:nvPr/>
          </p:nvSpPr>
          <p:spPr>
            <a:xfrm>
              <a:off x="2133599" y="2554514"/>
              <a:ext cx="1306286" cy="261257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/>
            <p:nvPr/>
          </p:nvSpPr>
          <p:spPr>
            <a:xfrm>
              <a:off x="2663371" y="2931886"/>
              <a:ext cx="246743" cy="2467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/>
            <p:nvPr/>
          </p:nvSpPr>
          <p:spPr>
            <a:xfrm>
              <a:off x="2663371" y="3737429"/>
              <a:ext cx="246743" cy="2467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371" y="4548756"/>
              <a:ext cx="246743" cy="2467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2" name="橢圓 11"/>
          <p:cNvSpPr/>
          <p:nvPr/>
        </p:nvSpPr>
        <p:spPr>
          <a:xfrm>
            <a:off x="3939888" y="3237370"/>
            <a:ext cx="246743" cy="24674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3936425" y="3873086"/>
            <a:ext cx="246743" cy="24674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接點 13"/>
          <p:cNvCxnSpPr>
            <a:stCxn id="9" idx="6"/>
            <a:endCxn id="12" idx="2"/>
          </p:cNvCxnSpPr>
          <p:nvPr/>
        </p:nvCxnSpPr>
        <p:spPr>
          <a:xfrm>
            <a:off x="1680937" y="3055258"/>
            <a:ext cx="2258951" cy="30548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endCxn id="13" idx="2"/>
          </p:cNvCxnSpPr>
          <p:nvPr/>
        </p:nvCxnSpPr>
        <p:spPr>
          <a:xfrm>
            <a:off x="1680937" y="3871682"/>
            <a:ext cx="2255488" cy="12477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>
            <a:endCxn id="23" idx="2"/>
          </p:cNvCxnSpPr>
          <p:nvPr/>
        </p:nvCxnSpPr>
        <p:spPr>
          <a:xfrm flipV="1">
            <a:off x="1680937" y="4566130"/>
            <a:ext cx="2255488" cy="10599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1089025" y="2827250"/>
                <a:ext cx="3681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025" y="2827250"/>
                <a:ext cx="368114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1667" r="-8333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1070335" y="3676134"/>
                <a:ext cx="3752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335" y="3676134"/>
                <a:ext cx="37523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1475" r="-819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1089025" y="4480832"/>
                <a:ext cx="3752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025" y="4480832"/>
                <a:ext cx="37523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1475" r="-819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246238" y="3148458"/>
                <a:ext cx="8025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238" y="3148458"/>
                <a:ext cx="802527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3740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4269187" y="3811791"/>
                <a:ext cx="8025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187" y="3811791"/>
                <a:ext cx="802527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2879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4286447" y="4426167"/>
                <a:ext cx="8096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447" y="4426167"/>
                <a:ext cx="809645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2782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橢圓 22"/>
          <p:cNvSpPr/>
          <p:nvPr/>
        </p:nvSpPr>
        <p:spPr>
          <a:xfrm>
            <a:off x="3936425" y="4442758"/>
            <a:ext cx="246743" cy="24674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字方塊 26"/>
              <p:cNvSpPr txBox="1"/>
              <p:nvPr/>
            </p:nvSpPr>
            <p:spPr>
              <a:xfrm>
                <a:off x="675708" y="5463572"/>
                <a:ext cx="33064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has one solution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7" name="文字方塊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08" y="5463572"/>
                <a:ext cx="3306418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4428" t="-24590" r="-4428" b="-491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676733" y="5932725"/>
                <a:ext cx="431797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has at most one solution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733" y="5932725"/>
                <a:ext cx="4317977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3249" t="-24590" r="-3249" b="-491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直線接點 29"/>
          <p:cNvCxnSpPr/>
          <p:nvPr/>
        </p:nvCxnSpPr>
        <p:spPr>
          <a:xfrm>
            <a:off x="662778" y="5664933"/>
            <a:ext cx="33534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/>
          <p:cNvSpPr txBox="1"/>
          <p:nvPr/>
        </p:nvSpPr>
        <p:spPr>
          <a:xfrm>
            <a:off x="5574636" y="2104270"/>
            <a:ext cx="329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If co-domain is “smaller” than the domain, f cannot be one-to-one.</a:t>
            </a:r>
            <a:endParaRPr lang="zh-TW" altLang="en-US" sz="24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574636" y="3499284"/>
            <a:ext cx="3293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If a matrix A is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矮胖</a:t>
            </a:r>
            <a:r>
              <a:rPr lang="en-US" altLang="zh-TW" sz="2400" dirty="0"/>
              <a:t>, it cannot be one-to-one.</a:t>
            </a:r>
            <a:endParaRPr lang="zh-TW" altLang="en-US" sz="24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5574636" y="5153988"/>
            <a:ext cx="329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If a matrix A is one-to-one, its columns are independent.</a:t>
            </a:r>
            <a:endParaRPr lang="zh-TW" altLang="en-US" sz="2400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5589569" y="4474644"/>
            <a:ext cx="3000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The reverse is not true.</a:t>
            </a:r>
            <a:endParaRPr lang="zh-TW" altLang="en-US" sz="2400" dirty="0"/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FA5B2A64-C45F-48F1-87B7-FC9F4E6164AD}"/>
              </a:ext>
            </a:extLst>
          </p:cNvPr>
          <p:cNvGrpSpPr/>
          <p:nvPr/>
        </p:nvGrpSpPr>
        <p:grpSpPr>
          <a:xfrm>
            <a:off x="3519810" y="4893975"/>
            <a:ext cx="509343" cy="369332"/>
            <a:chOff x="3519810" y="4893975"/>
            <a:chExt cx="509343" cy="369332"/>
          </a:xfrm>
        </p:grpSpPr>
        <p:sp>
          <p:nvSpPr>
            <p:cNvPr id="35" name="橢圓 34">
              <a:extLst>
                <a:ext uri="{FF2B5EF4-FFF2-40B4-BE49-F238E27FC236}">
                  <a16:creationId xmlns:a16="http://schemas.microsoft.com/office/drawing/2014/main" id="{06FF4841-A443-4247-BC8B-4242056E28F9}"/>
                </a:ext>
              </a:extLst>
            </p:cNvPr>
            <p:cNvSpPr/>
            <p:nvPr/>
          </p:nvSpPr>
          <p:spPr>
            <a:xfrm>
              <a:off x="3782410" y="4936309"/>
              <a:ext cx="246743" cy="246743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文字方塊 35">
                  <a:extLst>
                    <a:ext uri="{FF2B5EF4-FFF2-40B4-BE49-F238E27FC236}">
                      <a16:creationId xmlns:a16="http://schemas.microsoft.com/office/drawing/2014/main" id="{C2199F4E-F781-47FE-AA1A-D0BA277FD2DD}"/>
                    </a:ext>
                  </a:extLst>
                </p:cNvPr>
                <p:cNvSpPr txBox="1"/>
                <p:nvPr/>
              </p:nvSpPr>
              <p:spPr>
                <a:xfrm>
                  <a:off x="3519810" y="4893975"/>
                  <a:ext cx="2423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>
            <p:sp>
              <p:nvSpPr>
                <p:cNvPr id="36" name="文字方塊 35">
                  <a:extLst>
                    <a:ext uri="{FF2B5EF4-FFF2-40B4-BE49-F238E27FC236}">
                      <a16:creationId xmlns:a16="http://schemas.microsoft.com/office/drawing/2014/main" id="{C2199F4E-F781-47FE-AA1A-D0BA277FD2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9810" y="4893975"/>
                  <a:ext cx="242374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30000" r="-27500" b="-8333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AC5CE289-E423-427B-B35D-E399A3DA5DB4}"/>
              </a:ext>
            </a:extLst>
          </p:cNvPr>
          <p:cNvSpPr/>
          <p:nvPr/>
        </p:nvSpPr>
        <p:spPr>
          <a:xfrm>
            <a:off x="6415548" y="707923"/>
            <a:ext cx="1592826" cy="900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2 x 3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27499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  <p:bldP spid="13" grpId="0" animBg="1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7" grpId="0"/>
      <p:bldP spid="28" grpId="0"/>
      <p:bldP spid="31" grpId="0"/>
      <p:bldP spid="32" grpId="0"/>
      <p:bldP spid="33" grpId="0"/>
      <p:bldP spid="34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Review: Onto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function f is onto</a:t>
            </a:r>
            <a:endParaRPr lang="zh-TW" altLang="en-US" dirty="0"/>
          </a:p>
        </p:txBody>
      </p:sp>
      <p:sp>
        <p:nvSpPr>
          <p:cNvPr id="5" name="橢圓 4"/>
          <p:cNvSpPr/>
          <p:nvPr/>
        </p:nvSpPr>
        <p:spPr>
          <a:xfrm>
            <a:off x="3376012" y="2565396"/>
            <a:ext cx="1306286" cy="26125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3393898" y="2572723"/>
            <a:ext cx="1288400" cy="25943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904422" y="2554514"/>
            <a:ext cx="1306286" cy="2612572"/>
            <a:chOff x="2133599" y="2554514"/>
            <a:chExt cx="1306286" cy="2612572"/>
          </a:xfrm>
        </p:grpSpPr>
        <p:sp>
          <p:nvSpPr>
            <p:cNvPr id="8" name="橢圓 7"/>
            <p:cNvSpPr/>
            <p:nvPr/>
          </p:nvSpPr>
          <p:spPr>
            <a:xfrm>
              <a:off x="2133599" y="2554514"/>
              <a:ext cx="1306286" cy="261257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/>
            <p:nvPr/>
          </p:nvSpPr>
          <p:spPr>
            <a:xfrm>
              <a:off x="2663371" y="2931886"/>
              <a:ext cx="246743" cy="2467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/>
            <p:nvPr/>
          </p:nvSpPr>
          <p:spPr>
            <a:xfrm>
              <a:off x="2663371" y="3737429"/>
              <a:ext cx="246743" cy="2467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橢圓 10"/>
            <p:cNvSpPr/>
            <p:nvPr/>
          </p:nvSpPr>
          <p:spPr>
            <a:xfrm>
              <a:off x="2663371" y="4548756"/>
              <a:ext cx="246743" cy="2467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2" name="橢圓 11"/>
          <p:cNvSpPr/>
          <p:nvPr/>
        </p:nvSpPr>
        <p:spPr>
          <a:xfrm>
            <a:off x="3939888" y="3237370"/>
            <a:ext cx="246743" cy="24674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3936425" y="3873086"/>
            <a:ext cx="246743" cy="24674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接點 13"/>
          <p:cNvCxnSpPr>
            <a:stCxn id="9" idx="6"/>
            <a:endCxn id="12" idx="2"/>
          </p:cNvCxnSpPr>
          <p:nvPr/>
        </p:nvCxnSpPr>
        <p:spPr>
          <a:xfrm>
            <a:off x="1680937" y="3055258"/>
            <a:ext cx="2258951" cy="30548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>
            <a:endCxn id="13" idx="2"/>
          </p:cNvCxnSpPr>
          <p:nvPr/>
        </p:nvCxnSpPr>
        <p:spPr>
          <a:xfrm>
            <a:off x="1680937" y="3871682"/>
            <a:ext cx="2255488" cy="12477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>
            <a:endCxn id="13" idx="3"/>
          </p:cNvCxnSpPr>
          <p:nvPr/>
        </p:nvCxnSpPr>
        <p:spPr>
          <a:xfrm flipV="1">
            <a:off x="1680937" y="4083694"/>
            <a:ext cx="2291623" cy="58843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1089025" y="2827250"/>
                <a:ext cx="3681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025" y="2827250"/>
                <a:ext cx="368114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1667" r="-8333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1070335" y="3676134"/>
                <a:ext cx="3752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335" y="3676134"/>
                <a:ext cx="37523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1475" r="-819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1089025" y="4480832"/>
                <a:ext cx="3752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025" y="4480832"/>
                <a:ext cx="37523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1475" r="-819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246238" y="3148458"/>
                <a:ext cx="8025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6238" y="3148458"/>
                <a:ext cx="802527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3740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4269187" y="3811791"/>
                <a:ext cx="8025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9187" y="3811791"/>
                <a:ext cx="802527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2879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4013517" y="4262841"/>
                <a:ext cx="11243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517" y="4262841"/>
                <a:ext cx="1124347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2703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1055436" y="5932725"/>
                <a:ext cx="38953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40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zh-TW" altLang="en-US" sz="2400" dirty="0"/>
                  <a:t> </a:t>
                </a:r>
                <a:r>
                  <a:rPr lang="en-US" altLang="zh-TW" sz="2400" dirty="0"/>
                  <a:t>always have solution</a:t>
                </a:r>
                <a:r>
                  <a:rPr lang="zh-TW" altLang="en-US" sz="2400" dirty="0"/>
                  <a:t> </a:t>
                </a:r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436" y="5932725"/>
                <a:ext cx="3895362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3599" t="-24590" r="-1878" b="-491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文字方塊 30"/>
          <p:cNvSpPr txBox="1"/>
          <p:nvPr/>
        </p:nvSpPr>
        <p:spPr>
          <a:xfrm>
            <a:off x="5497632" y="2203874"/>
            <a:ext cx="3293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If co-domain is “larger” than the domain, f cannot be onto.</a:t>
            </a:r>
            <a:endParaRPr lang="zh-TW" altLang="en-US" sz="24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497632" y="3598888"/>
            <a:ext cx="3293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If a matrix A is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高瘦</a:t>
            </a:r>
            <a:r>
              <a:rPr lang="en-US" altLang="zh-TW" sz="2400" dirty="0"/>
              <a:t>, it cannot be onto.</a:t>
            </a:r>
            <a:endParaRPr lang="zh-TW" altLang="en-US" sz="24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5497632" y="5101728"/>
            <a:ext cx="32937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If a matrix A is onto, </a:t>
            </a:r>
          </a:p>
          <a:p>
            <a:r>
              <a:rPr lang="en-US" altLang="zh-TW" sz="2400" dirty="0"/>
              <a:t>rank A = no. of rows. </a:t>
            </a:r>
            <a:endParaRPr lang="zh-TW" altLang="en-US" sz="24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2656315" y="5301298"/>
            <a:ext cx="2366802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Co-domain = range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5499456" y="4534974"/>
            <a:ext cx="30961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The reverse is not true.</a:t>
            </a:r>
            <a:endParaRPr lang="zh-TW" altLang="en-US" sz="2400" dirty="0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79E21C3A-8B71-4DB3-A0BD-3BCEE3E148F6}"/>
              </a:ext>
            </a:extLst>
          </p:cNvPr>
          <p:cNvSpPr/>
          <p:nvPr/>
        </p:nvSpPr>
        <p:spPr>
          <a:xfrm>
            <a:off x="6560822" y="524359"/>
            <a:ext cx="973394" cy="1301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/>
              <a:t>3 x 2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60402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 animBg="1"/>
      <p:bldP spid="13" grpId="0" animBg="1"/>
      <p:bldP spid="17" grpId="0"/>
      <p:bldP spid="18" grpId="0"/>
      <p:bldP spid="19" grpId="0"/>
      <p:bldP spid="20" grpId="0"/>
      <p:bldP spid="21" grpId="0"/>
      <p:bldP spid="22" grpId="0"/>
      <p:bldP spid="28" grpId="0"/>
      <p:bldP spid="31" grpId="0"/>
      <p:bldP spid="32" grpId="0"/>
      <p:bldP spid="33" grpId="0"/>
      <p:bldP spid="29" grpId="0"/>
      <p:bldP spid="34" grpId="0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Invertible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A is called invertible if there is a matrix B such that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and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𝐵𝐴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r>
                  <a:rPr lang="zh-TW" altLang="en-US" dirty="0"/>
                  <a:t> </a:t>
                </a:r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altLang="zh-TW" dirty="0"/>
                  <a:t>)</a:t>
                </a:r>
                <a:endParaRPr lang="zh-TW" altLang="en-US" dirty="0"/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橢圓 4"/>
          <p:cNvSpPr/>
          <p:nvPr/>
        </p:nvSpPr>
        <p:spPr>
          <a:xfrm>
            <a:off x="512536" y="3321763"/>
            <a:ext cx="982436" cy="180274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3080401" y="3222473"/>
            <a:ext cx="1065380" cy="200133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2097965" y="3220825"/>
                <a:ext cx="3129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7965" y="3220825"/>
                <a:ext cx="312906" cy="43088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2119953" y="4792917"/>
                <a:ext cx="6638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9953" y="4792917"/>
                <a:ext cx="663836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橢圓 8"/>
          <p:cNvSpPr/>
          <p:nvPr/>
        </p:nvSpPr>
        <p:spPr>
          <a:xfrm>
            <a:off x="4748774" y="3321763"/>
            <a:ext cx="982436" cy="180274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7316639" y="3222473"/>
            <a:ext cx="1065380" cy="2001331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6334203" y="3220825"/>
                <a:ext cx="3129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203" y="3220825"/>
                <a:ext cx="312906" cy="4308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6356191" y="4792917"/>
                <a:ext cx="6638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6191" y="4792917"/>
                <a:ext cx="663836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橢圓 12"/>
          <p:cNvSpPr/>
          <p:nvPr/>
        </p:nvSpPr>
        <p:spPr>
          <a:xfrm>
            <a:off x="3498328" y="4078297"/>
            <a:ext cx="246743" cy="24674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880382" y="4078296"/>
            <a:ext cx="246743" cy="24674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7775722" y="4084550"/>
            <a:ext cx="246743" cy="24674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5157776" y="4084549"/>
            <a:ext cx="246743" cy="246743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3797001" y="3812469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7001" y="3812469"/>
                <a:ext cx="244682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451294" y="3710011"/>
                <a:ext cx="4402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𝐴𝑣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94" y="3710011"/>
                <a:ext cx="440249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6667" r="-15278" b="-1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4883324" y="3833937"/>
                <a:ext cx="2446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324" y="3833937"/>
                <a:ext cx="244682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7500" r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7858449" y="3673180"/>
                <a:ext cx="7433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8449" y="3673180"/>
                <a:ext cx="743345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9016" t="-1667" r="-4098" b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手繪多邊形 20"/>
          <p:cNvSpPr/>
          <p:nvPr/>
        </p:nvSpPr>
        <p:spPr>
          <a:xfrm>
            <a:off x="1074057" y="3676072"/>
            <a:ext cx="2467429" cy="479144"/>
          </a:xfrm>
          <a:custGeom>
            <a:avLst/>
            <a:gdLst>
              <a:gd name="connsiteX0" fmla="*/ 2467429 w 2467429"/>
              <a:gd name="connsiteY0" fmla="*/ 479144 h 479144"/>
              <a:gd name="connsiteX1" fmla="*/ 1161143 w 2467429"/>
              <a:gd name="connsiteY1" fmla="*/ 173 h 479144"/>
              <a:gd name="connsiteX2" fmla="*/ 0 w 2467429"/>
              <a:gd name="connsiteY2" fmla="*/ 435602 h 47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7429" h="479144">
                <a:moveTo>
                  <a:pt x="2467429" y="479144"/>
                </a:moveTo>
                <a:cubicBezTo>
                  <a:pt x="2019905" y="243287"/>
                  <a:pt x="1572381" y="7430"/>
                  <a:pt x="1161143" y="173"/>
                </a:cubicBezTo>
                <a:cubicBezTo>
                  <a:pt x="749905" y="-7084"/>
                  <a:pt x="374952" y="214259"/>
                  <a:pt x="0" y="435602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手繪多邊形 21"/>
          <p:cNvSpPr/>
          <p:nvPr/>
        </p:nvSpPr>
        <p:spPr>
          <a:xfrm flipH="1" flipV="1">
            <a:off x="1086560" y="4279858"/>
            <a:ext cx="2467429" cy="479144"/>
          </a:xfrm>
          <a:custGeom>
            <a:avLst/>
            <a:gdLst>
              <a:gd name="connsiteX0" fmla="*/ 2467429 w 2467429"/>
              <a:gd name="connsiteY0" fmla="*/ 479144 h 479144"/>
              <a:gd name="connsiteX1" fmla="*/ 1161143 w 2467429"/>
              <a:gd name="connsiteY1" fmla="*/ 173 h 479144"/>
              <a:gd name="connsiteX2" fmla="*/ 0 w 2467429"/>
              <a:gd name="connsiteY2" fmla="*/ 435602 h 47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7429" h="479144">
                <a:moveTo>
                  <a:pt x="2467429" y="479144"/>
                </a:moveTo>
                <a:cubicBezTo>
                  <a:pt x="2019905" y="243287"/>
                  <a:pt x="1572381" y="7430"/>
                  <a:pt x="1161143" y="173"/>
                </a:cubicBezTo>
                <a:cubicBezTo>
                  <a:pt x="749905" y="-7084"/>
                  <a:pt x="374952" y="214259"/>
                  <a:pt x="0" y="435602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手繪多邊形 22"/>
          <p:cNvSpPr/>
          <p:nvPr/>
        </p:nvSpPr>
        <p:spPr>
          <a:xfrm>
            <a:off x="5309456" y="3662861"/>
            <a:ext cx="2467429" cy="479144"/>
          </a:xfrm>
          <a:custGeom>
            <a:avLst/>
            <a:gdLst>
              <a:gd name="connsiteX0" fmla="*/ 2467429 w 2467429"/>
              <a:gd name="connsiteY0" fmla="*/ 479144 h 479144"/>
              <a:gd name="connsiteX1" fmla="*/ 1161143 w 2467429"/>
              <a:gd name="connsiteY1" fmla="*/ 173 h 479144"/>
              <a:gd name="connsiteX2" fmla="*/ 0 w 2467429"/>
              <a:gd name="connsiteY2" fmla="*/ 435602 h 47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7429" h="479144">
                <a:moveTo>
                  <a:pt x="2467429" y="479144"/>
                </a:moveTo>
                <a:cubicBezTo>
                  <a:pt x="2019905" y="243287"/>
                  <a:pt x="1572381" y="7430"/>
                  <a:pt x="1161143" y="173"/>
                </a:cubicBezTo>
                <a:cubicBezTo>
                  <a:pt x="749905" y="-7084"/>
                  <a:pt x="374952" y="214259"/>
                  <a:pt x="0" y="435602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手繪多邊形 23"/>
          <p:cNvSpPr/>
          <p:nvPr/>
        </p:nvSpPr>
        <p:spPr>
          <a:xfrm flipH="1" flipV="1">
            <a:off x="5405435" y="4283837"/>
            <a:ext cx="2467429" cy="479144"/>
          </a:xfrm>
          <a:custGeom>
            <a:avLst/>
            <a:gdLst>
              <a:gd name="connsiteX0" fmla="*/ 2467429 w 2467429"/>
              <a:gd name="connsiteY0" fmla="*/ 479144 h 479144"/>
              <a:gd name="connsiteX1" fmla="*/ 1161143 w 2467429"/>
              <a:gd name="connsiteY1" fmla="*/ 173 h 479144"/>
              <a:gd name="connsiteX2" fmla="*/ 0 w 2467429"/>
              <a:gd name="connsiteY2" fmla="*/ 435602 h 47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7429" h="479144">
                <a:moveTo>
                  <a:pt x="2467429" y="479144"/>
                </a:moveTo>
                <a:cubicBezTo>
                  <a:pt x="2019905" y="243287"/>
                  <a:pt x="1572381" y="7430"/>
                  <a:pt x="1161143" y="173"/>
                </a:cubicBezTo>
                <a:cubicBezTo>
                  <a:pt x="749905" y="-7084"/>
                  <a:pt x="374952" y="214259"/>
                  <a:pt x="0" y="435602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F94F774A-A5AD-48B9-801D-342134882A5A}"/>
              </a:ext>
            </a:extLst>
          </p:cNvPr>
          <p:cNvSpPr txBox="1"/>
          <p:nvPr/>
        </p:nvSpPr>
        <p:spPr>
          <a:xfrm>
            <a:off x="718333" y="5415155"/>
            <a:ext cx="3306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A must be one-to-one</a:t>
            </a:r>
            <a:endParaRPr lang="zh-TW" altLang="en-US" sz="2400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B1C31A24-9AA0-4700-8C22-8786FE3C3EC3}"/>
              </a:ext>
            </a:extLst>
          </p:cNvPr>
          <p:cNvSpPr txBox="1"/>
          <p:nvPr/>
        </p:nvSpPr>
        <p:spPr>
          <a:xfrm>
            <a:off x="4883324" y="5412358"/>
            <a:ext cx="3306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A must be onto</a:t>
            </a:r>
            <a:endParaRPr lang="zh-TW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8D7E1981-9348-4E43-B89D-541C962185CF}"/>
                  </a:ext>
                </a:extLst>
              </p:cNvPr>
              <p:cNvSpPr txBox="1"/>
              <p:nvPr/>
            </p:nvSpPr>
            <p:spPr>
              <a:xfrm>
                <a:off x="4512918" y="5850234"/>
                <a:ext cx="43503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(</a:t>
                </a:r>
                <a:r>
                  <a:rPr lang="zh-TW" altLang="en-US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不然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zh-TW" altLang="en-US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 的 </a:t>
                </a:r>
                <a:r>
                  <a:rPr lang="en-US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input </a:t>
                </a:r>
                <a:r>
                  <a:rPr lang="zh-TW" altLang="en-US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就會有限制</a:t>
                </a:r>
                <a:r>
                  <a:rPr lang="en-US" altLang="zh-TW" sz="2400" dirty="0"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)</a:t>
                </a:r>
                <a:endPara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</mc:Choice>
        <mc:Fallback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8D7E1981-9348-4E43-B89D-541C962185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2918" y="5850234"/>
                <a:ext cx="4350382" cy="461665"/>
              </a:xfrm>
              <a:prstGeom prst="rect">
                <a:avLst/>
              </a:prstGeom>
              <a:blipFill>
                <a:blip r:embed="rId12"/>
                <a:stretch>
                  <a:fillRect l="-3221" t="-9333" r="-3221" b="-32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2168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One-to-one and onto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function f is one-to-one and onto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3280523" y="2446673"/>
            <a:ext cx="1306286" cy="261257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3298409" y="2454000"/>
            <a:ext cx="1288400" cy="25943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808933" y="2435791"/>
            <a:ext cx="1306286" cy="2612572"/>
            <a:chOff x="2133599" y="2554514"/>
            <a:chExt cx="1306286" cy="2612572"/>
          </a:xfrm>
        </p:grpSpPr>
        <p:sp>
          <p:nvSpPr>
            <p:cNvPr id="7" name="橢圓 6"/>
            <p:cNvSpPr/>
            <p:nvPr/>
          </p:nvSpPr>
          <p:spPr>
            <a:xfrm>
              <a:off x="2133599" y="2554514"/>
              <a:ext cx="1306286" cy="261257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橢圓 7"/>
            <p:cNvSpPr/>
            <p:nvPr/>
          </p:nvSpPr>
          <p:spPr>
            <a:xfrm>
              <a:off x="2663371" y="2931886"/>
              <a:ext cx="246743" cy="2467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橢圓 8"/>
            <p:cNvSpPr/>
            <p:nvPr/>
          </p:nvSpPr>
          <p:spPr>
            <a:xfrm>
              <a:off x="2663371" y="3737429"/>
              <a:ext cx="246743" cy="2467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橢圓 9"/>
            <p:cNvSpPr/>
            <p:nvPr/>
          </p:nvSpPr>
          <p:spPr>
            <a:xfrm>
              <a:off x="2663371" y="4548756"/>
              <a:ext cx="246743" cy="246743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1" name="橢圓 10"/>
          <p:cNvSpPr/>
          <p:nvPr/>
        </p:nvSpPr>
        <p:spPr>
          <a:xfrm>
            <a:off x="3844399" y="3118647"/>
            <a:ext cx="246743" cy="24674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3840936" y="3754363"/>
            <a:ext cx="246743" cy="24674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接點 12"/>
          <p:cNvCxnSpPr>
            <a:stCxn id="8" idx="6"/>
            <a:endCxn id="11" idx="2"/>
          </p:cNvCxnSpPr>
          <p:nvPr/>
        </p:nvCxnSpPr>
        <p:spPr>
          <a:xfrm>
            <a:off x="1585448" y="2936535"/>
            <a:ext cx="2258951" cy="30548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endCxn id="12" idx="2"/>
          </p:cNvCxnSpPr>
          <p:nvPr/>
        </p:nvCxnSpPr>
        <p:spPr>
          <a:xfrm>
            <a:off x="1585448" y="3752959"/>
            <a:ext cx="2255488" cy="12477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V="1">
            <a:off x="1569319" y="4506820"/>
            <a:ext cx="2285045" cy="7991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993536" y="2708527"/>
                <a:ext cx="36811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536" y="2708527"/>
                <a:ext cx="368114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1667" r="-833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974846" y="3557411"/>
                <a:ext cx="3752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846" y="3557411"/>
                <a:ext cx="37523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1475" r="-819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993536" y="4362109"/>
                <a:ext cx="37523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536" y="4362109"/>
                <a:ext cx="37523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1290" r="-6452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4150749" y="3029735"/>
                <a:ext cx="8025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749" y="3029735"/>
                <a:ext cx="802527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3636" b="-3442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173698" y="3693068"/>
                <a:ext cx="80252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3698" y="3693068"/>
                <a:ext cx="802527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3740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4170138" y="4296839"/>
                <a:ext cx="8096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138" y="4296839"/>
                <a:ext cx="809645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2782" b="-3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橢圓 39"/>
          <p:cNvSpPr/>
          <p:nvPr/>
        </p:nvSpPr>
        <p:spPr>
          <a:xfrm>
            <a:off x="3868521" y="4358134"/>
            <a:ext cx="246743" cy="24674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5354586" y="2631332"/>
            <a:ext cx="33719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The domain and co-domain must have “the same size”.</a:t>
            </a:r>
            <a:endParaRPr lang="zh-TW" altLang="en-US" sz="2400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5354586" y="3786258"/>
            <a:ext cx="3534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The corresponding matrix A is square.</a:t>
            </a:r>
            <a:endParaRPr lang="zh-TW" altLang="en-US" sz="2400" dirty="0"/>
          </a:p>
        </p:txBody>
      </p:sp>
      <p:sp>
        <p:nvSpPr>
          <p:cNvPr id="44" name="矩形 43"/>
          <p:cNvSpPr/>
          <p:nvPr/>
        </p:nvSpPr>
        <p:spPr>
          <a:xfrm>
            <a:off x="5273387" y="2545805"/>
            <a:ext cx="3464683" cy="22036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文字方塊 44"/>
          <p:cNvSpPr txBox="1"/>
          <p:nvPr/>
        </p:nvSpPr>
        <p:spPr>
          <a:xfrm>
            <a:off x="1901600" y="5527283"/>
            <a:ext cx="219552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One-to-one</a:t>
            </a:r>
            <a:endParaRPr lang="zh-TW" altLang="en-US" sz="2800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5276912" y="5508778"/>
            <a:ext cx="2195524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Onto</a:t>
            </a:r>
            <a:endParaRPr lang="zh-TW" altLang="en-US" sz="2800" dirty="0"/>
          </a:p>
        </p:txBody>
      </p:sp>
      <p:sp>
        <p:nvSpPr>
          <p:cNvPr id="47" name="左-右雙向箭號 46"/>
          <p:cNvSpPr/>
          <p:nvPr/>
        </p:nvSpPr>
        <p:spPr>
          <a:xfrm>
            <a:off x="4118789" y="5504577"/>
            <a:ext cx="1109141" cy="552450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>
            <a:off x="1551706" y="5330685"/>
            <a:ext cx="6281369" cy="89460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向下箭號 48"/>
          <p:cNvSpPr/>
          <p:nvPr/>
        </p:nvSpPr>
        <p:spPr>
          <a:xfrm>
            <a:off x="6445299" y="4810747"/>
            <a:ext cx="1010961" cy="49100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781962" y="6224449"/>
            <a:ext cx="7782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Square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的前提下，要就都成立，要就都不成立</a:t>
            </a: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5B35108E-2934-4330-BA9E-03B916F116A5}"/>
              </a:ext>
            </a:extLst>
          </p:cNvPr>
          <p:cNvSpPr txBox="1"/>
          <p:nvPr/>
        </p:nvSpPr>
        <p:spPr>
          <a:xfrm>
            <a:off x="5547099" y="462673"/>
            <a:ext cx="3447688" cy="95410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800" dirty="0"/>
              <a:t>An invertible matrix A is always square.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65044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  <p:bldP spid="16" grpId="0"/>
      <p:bldP spid="17" grpId="0"/>
      <p:bldP spid="18" grpId="0"/>
      <p:bldP spid="19" grpId="0"/>
      <p:bldP spid="20" grpId="0"/>
      <p:bldP spid="21" grpId="0"/>
      <p:bldP spid="40" grpId="0" animBg="1"/>
      <p:bldP spid="42" grpId="0"/>
      <p:bldP spid="43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/>
      <p:bldP spid="32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1009</Words>
  <Application>Microsoft Office PowerPoint</Application>
  <PresentationFormat>如螢幕大小 (4:3)</PresentationFormat>
  <Paragraphs>143</Paragraphs>
  <Slides>10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微軟正黑體</vt:lpstr>
      <vt:lpstr>Arial</vt:lpstr>
      <vt:lpstr>Calibri</vt:lpstr>
      <vt:lpstr>Calibri Light</vt:lpstr>
      <vt:lpstr>Cambria Math</vt:lpstr>
      <vt:lpstr>Office 佈景主題</vt:lpstr>
      <vt:lpstr>Invertible</vt:lpstr>
      <vt:lpstr>Summary</vt:lpstr>
      <vt:lpstr>PowerPoint 簡報</vt:lpstr>
      <vt:lpstr>Review - Terminology </vt:lpstr>
      <vt:lpstr>Review - Terminology </vt:lpstr>
      <vt:lpstr>Review: One-to-one</vt:lpstr>
      <vt:lpstr>Review: Onto</vt:lpstr>
      <vt:lpstr>Invertible</vt:lpstr>
      <vt:lpstr>One-to-one and onto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Invertible</dc:title>
  <dc:creator>Hung-yi Lee</dc:creator>
  <cp:lastModifiedBy>Hung-yi Lee</cp:lastModifiedBy>
  <cp:revision>6</cp:revision>
  <dcterms:created xsi:type="dcterms:W3CDTF">2020-09-12T17:53:49Z</dcterms:created>
  <dcterms:modified xsi:type="dcterms:W3CDTF">2020-10-13T16:32:26Z</dcterms:modified>
</cp:coreProperties>
</file>