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69" r:id="rId2"/>
    <p:sldId id="359" r:id="rId3"/>
    <p:sldId id="329" r:id="rId4"/>
    <p:sldId id="330" r:id="rId5"/>
    <p:sldId id="301" r:id="rId6"/>
    <p:sldId id="331" r:id="rId7"/>
    <p:sldId id="351" r:id="rId8"/>
    <p:sldId id="3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73673" autoAdjust="0"/>
  </p:normalViewPr>
  <p:slideViewPr>
    <p:cSldViewPr snapToGrid="0">
      <p:cViewPr varScale="1">
        <p:scale>
          <a:sx n="48" d="100"/>
          <a:sy n="48" d="100"/>
        </p:scale>
        <p:origin x="9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2BC85-B327-4F37-8B81-8BAC0E7A273C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6EB22-B5A1-4489-A599-7E85D88733F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6687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TW" dirty="0"/>
              <a:t>Every elementary row operations are reversible.</a:t>
            </a:r>
          </a:p>
          <a:p>
            <a:pPr eaLnBrk="1" hangingPunct="1"/>
            <a:r>
              <a:rPr kumimoji="1" lang="en-US" altLang="zh-TW" dirty="0"/>
              <a:t>    For interchange operation it is obvious, for scaling operation</a:t>
            </a:r>
          </a:p>
          <a:p>
            <a:pPr eaLnBrk="1" hangingPunct="1"/>
            <a:r>
              <a:rPr kumimoji="1" lang="en-US" altLang="zh-TW" dirty="0"/>
              <a:t>    multiply the inverse of the nonzero constant, and for row addition</a:t>
            </a:r>
          </a:p>
          <a:p>
            <a:pPr eaLnBrk="1" hangingPunct="1"/>
            <a:r>
              <a:rPr kumimoji="1" lang="en-US" altLang="zh-TW" dirty="0"/>
              <a:t>    operation add the negative multiple of the row to the other row.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022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Echelon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軍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梯次編隊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階層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1" dirty="0">
                <a:solidFill>
                  <a:srgbClr val="FF0000"/>
                </a:solidFill>
              </a:rPr>
              <a:t>(Actually condition 3 is implied by 2.)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890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Echelon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【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軍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】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梯次編隊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階層</a:t>
            </a:r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1" dirty="0">
                <a:solidFill>
                  <a:srgbClr val="FF0000"/>
                </a:solidFill>
              </a:rPr>
              <a:t>(Actually condition 3 is implied by 2.)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326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4. If a column contains the </a:t>
            </a:r>
            <a:r>
              <a:rPr lang="en-US" altLang="zh-TW" sz="2400" dirty="0">
                <a:solidFill>
                  <a:srgbClr val="0000FF"/>
                </a:solidFill>
              </a:rPr>
              <a:t>leading entry</a:t>
            </a:r>
            <a:r>
              <a:rPr lang="en-US" altLang="zh-TW" sz="2400" dirty="0"/>
              <a:t>, then </a:t>
            </a:r>
            <a:r>
              <a:rPr lang="en-US" altLang="zh-TW" sz="2400" dirty="0">
                <a:solidFill>
                  <a:srgbClr val="FF0000"/>
                </a:solidFill>
              </a:rPr>
              <a:t>all the other entries are 0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2400" dirty="0"/>
              <a:t>5. The </a:t>
            </a:r>
            <a:r>
              <a:rPr lang="en-US" altLang="zh-TW" sz="2400" dirty="0">
                <a:solidFill>
                  <a:srgbClr val="FF0000"/>
                </a:solidFill>
              </a:rPr>
              <a:t>leading entries </a:t>
            </a:r>
            <a:r>
              <a:rPr lang="en-US" altLang="zh-TW" sz="2400" dirty="0"/>
              <a:t>are </a:t>
            </a:r>
            <a:r>
              <a:rPr lang="en-US" altLang="zh-TW" sz="2400" dirty="0">
                <a:solidFill>
                  <a:srgbClr val="FF0000"/>
                </a:solidFill>
              </a:rPr>
              <a:t>1</a:t>
            </a:r>
            <a:endParaRPr lang="zh-TW" altLang="en-US" sz="2400" dirty="0">
              <a:solidFill>
                <a:srgbClr val="FF0000"/>
              </a:solidFill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2400" dirty="0">
              <a:solidFill>
                <a:srgbClr val="FF0000"/>
              </a:solidFill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105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Pi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zh-TW" altLang="en-US"/>
              <a:t>闢</a:t>
            </a:r>
            <a:r>
              <a:rPr lang="en-US" altLang="zh-TW"/>
              <a:t>)</a:t>
            </a:r>
            <a:r>
              <a:rPr lang="zh-TW" altLang="en-US" dirty="0"/>
              <a:t> </a:t>
            </a:r>
            <a:r>
              <a:rPr lang="en-US" altLang="zh-TW" dirty="0" err="1"/>
              <a:t>vət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6EB22-B5A1-4489-A599-7E85D88733F0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280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https://www.isical.ac.in/~arnabc/isivm2/rrefunique.pdf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===========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Can different matrices have the same RREF?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D13982-0C80-4E3D-A114-D02984142FAF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2335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83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811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703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2334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417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495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748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742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628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7715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38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EC8EB-BE3F-471A-BC5B-241C1A1C7073}" type="datetimeFigureOut">
              <a:rPr lang="zh-TW" altLang="en-US" smtClean="0"/>
              <a:t>2020/9/24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E5BE-9DE6-41BE-AAE8-681BEE84A2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726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60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>
            <a:extLst>
              <a:ext uri="{FF2B5EF4-FFF2-40B4-BE49-F238E27FC236}">
                <a16:creationId xmlns:a16="http://schemas.microsoft.com/office/drawing/2014/main" id="{D76CA213-CB62-4738-A982-BCAB5A27F7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24135" b="865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7D36E881-E3E2-41AB-88AD-7E5E07AF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3900" y="965200"/>
            <a:ext cx="7696200" cy="3564869"/>
          </a:xfrm>
        </p:spPr>
        <p:txBody>
          <a:bodyPr>
            <a:normAutofit/>
          </a:bodyPr>
          <a:lstStyle/>
          <a:p>
            <a:pPr algn="l"/>
            <a:r>
              <a:rPr lang="en-US" altLang="zh-TW" sz="78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Reduced Row </a:t>
            </a:r>
            <a:br>
              <a:rPr lang="en-US" altLang="zh-TW" sz="7800">
                <a:ln w="22225">
                  <a:solidFill>
                    <a:schemeClr val="tx1"/>
                  </a:solidFill>
                  <a:miter lim="800000"/>
                </a:ln>
                <a:noFill/>
              </a:rPr>
            </a:br>
            <a:r>
              <a:rPr lang="en-US" altLang="zh-TW" sz="78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Echelon Form</a:t>
            </a:r>
            <a:r>
              <a:rPr lang="zh-TW" altLang="en-US" sz="78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 </a:t>
            </a:r>
            <a:r>
              <a:rPr lang="en-US" altLang="zh-TW" sz="7800">
                <a:ln w="22225">
                  <a:solidFill>
                    <a:schemeClr val="tx1"/>
                  </a:solidFill>
                  <a:miter lim="800000"/>
                </a:ln>
                <a:noFill/>
              </a:rPr>
              <a:t>(RREF)</a:t>
            </a:r>
            <a:endParaRPr lang="zh-TW" altLang="en-US" sz="7800">
              <a:ln w="22225">
                <a:solidFill>
                  <a:schemeClr val="tx1"/>
                </a:solidFill>
                <a:miter lim="800000"/>
              </a:ln>
              <a:noFill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D4411DD-76F2-40C5-BCEA-7D79564A3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" y="4572002"/>
            <a:ext cx="7696200" cy="1202995"/>
          </a:xfrm>
        </p:spPr>
        <p:txBody>
          <a:bodyPr>
            <a:normAutofit/>
          </a:bodyPr>
          <a:lstStyle/>
          <a:p>
            <a:pPr algn="l"/>
            <a:endParaRPr lang="zh-TW" altLang="en-US" sz="2800"/>
          </a:p>
        </p:txBody>
      </p:sp>
    </p:spTree>
    <p:extLst>
      <p:ext uri="{BB962C8B-B14F-4D97-AF65-F5344CB8AC3E}">
        <p14:creationId xmlns:p14="http://schemas.microsoft.com/office/powerpoint/2010/main" val="839022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Solving system of linear equation</a:t>
            </a:r>
            <a:endParaRPr lang="zh-TW" alt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705151" y="2625305"/>
            <a:ext cx="1450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/>
              <a:t>equivalent</a:t>
            </a:r>
          </a:p>
        </p:txBody>
      </p:sp>
      <p:sp>
        <p:nvSpPr>
          <p:cNvPr id="3" name="矩形 2"/>
          <p:cNvSpPr/>
          <p:nvPr/>
        </p:nvSpPr>
        <p:spPr>
          <a:xfrm>
            <a:off x="948134" y="2265554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/>
              <a:t>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x</a:t>
            </a:r>
            <a:r>
              <a:rPr kumimoji="1" lang="en-US" altLang="zh-TW" sz="2800" dirty="0">
                <a:solidFill>
                  <a:srgbClr val="FF0000"/>
                </a:solidFill>
              </a:rPr>
              <a:t> =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</a:t>
            </a:r>
            <a:r>
              <a:rPr kumimoji="1" lang="en-US" altLang="zh-TW" sz="2800" dirty="0">
                <a:solidFill>
                  <a:srgbClr val="FF0000"/>
                </a:solidFill>
              </a:rPr>
              <a:t> </a:t>
            </a:r>
            <a:endParaRPr lang="zh-TW" altLang="en-US" sz="2800" dirty="0"/>
          </a:p>
        </p:txBody>
      </p:sp>
      <p:sp>
        <p:nvSpPr>
          <p:cNvPr id="8" name="矩形 7"/>
          <p:cNvSpPr/>
          <p:nvPr/>
        </p:nvSpPr>
        <p:spPr>
          <a:xfrm>
            <a:off x="595469" y="3456473"/>
            <a:ext cx="1761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A’=</a:t>
            </a:r>
            <a:r>
              <a:rPr kumimoji="1" lang="zh-TW" altLang="en-US" sz="2800" dirty="0">
                <a:solidFill>
                  <a:srgbClr val="FF0000"/>
                </a:solidFill>
              </a:rPr>
              <a:t>[ </a:t>
            </a:r>
            <a:r>
              <a:rPr kumimoji="1" lang="en-US" altLang="zh-TW" sz="2800" i="1" dirty="0">
                <a:solidFill>
                  <a:srgbClr val="FF0000"/>
                </a:solidFill>
              </a:rPr>
              <a:t>A</a:t>
            </a:r>
            <a:r>
              <a:rPr kumimoji="1" lang="en-US" altLang="zh-TW" sz="2800" dirty="0">
                <a:solidFill>
                  <a:srgbClr val="FF0000"/>
                </a:solidFill>
              </a:rPr>
              <a:t>  </a:t>
            </a:r>
            <a:r>
              <a:rPr kumimoji="1" lang="en-US" altLang="zh-TW" sz="2800" b="1" dirty="0">
                <a:solidFill>
                  <a:srgbClr val="FF0000"/>
                </a:solidFill>
              </a:rPr>
              <a:t>b </a:t>
            </a:r>
            <a:r>
              <a:rPr kumimoji="1" lang="en-US" altLang="zh-TW" sz="2800" dirty="0">
                <a:solidFill>
                  <a:srgbClr val="FF0000"/>
                </a:solidFill>
              </a:rPr>
              <a:t>] 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74477" y="1473376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complex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18" name="向下箭號 17"/>
          <p:cNvSpPr/>
          <p:nvPr/>
        </p:nvSpPr>
        <p:spPr>
          <a:xfrm>
            <a:off x="1299537" y="2847454"/>
            <a:ext cx="562708" cy="66400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向下箭號 18"/>
          <p:cNvSpPr/>
          <p:nvPr/>
        </p:nvSpPr>
        <p:spPr>
          <a:xfrm rot="16200000" flipH="1">
            <a:off x="2384073" y="3510479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矩形 19"/>
          <p:cNvSpPr/>
          <p:nvPr/>
        </p:nvSpPr>
        <p:spPr>
          <a:xfrm>
            <a:off x="5209720" y="3413826"/>
            <a:ext cx="7072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chemeClr val="accent2"/>
                </a:solidFill>
                <a:sym typeface="Symbol" pitchFamily="18" charset="2"/>
              </a:rPr>
              <a:t>……</a:t>
            </a:r>
            <a:endParaRPr lang="zh-TW" altLang="en-US" sz="2800" dirty="0"/>
          </a:p>
        </p:txBody>
      </p:sp>
      <p:sp>
        <p:nvSpPr>
          <p:cNvPr id="21" name="矩形 20"/>
          <p:cNvSpPr/>
          <p:nvPr/>
        </p:nvSpPr>
        <p:spPr>
          <a:xfrm>
            <a:off x="2861117" y="3472033"/>
            <a:ext cx="6406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979113" y="3472033"/>
            <a:ext cx="730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FF0000"/>
                </a:solidFill>
                <a:sym typeface="Symbol" pitchFamily="18" charset="2"/>
              </a:rPr>
              <a:t> A’’’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553277" y="3464452"/>
            <a:ext cx="15905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R=</a:t>
            </a:r>
            <a:r>
              <a:rPr kumimoji="1" lang="zh-TW" altLang="en-US" sz="2800" dirty="0">
                <a:solidFill>
                  <a:srgbClr val="7030A0"/>
                </a:solidFill>
              </a:rPr>
              <a:t>[ </a:t>
            </a:r>
            <a:r>
              <a:rPr kumimoji="1" lang="en-US" altLang="zh-TW" sz="2800" i="1" dirty="0">
                <a:solidFill>
                  <a:srgbClr val="7030A0"/>
                </a:solidFill>
              </a:rPr>
              <a:t>R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dirty="0">
                <a:solidFill>
                  <a:srgbClr val="7030A0"/>
                </a:solidFill>
              </a:rPr>
              <a:t> 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>
                <a:solidFill>
                  <a:srgbClr val="7030A0"/>
                </a:solidFill>
              </a:rPr>
              <a:t> </a:t>
            </a:r>
            <a:r>
              <a:rPr kumimoji="1" lang="en-US" altLang="zh-TW" sz="2800" dirty="0">
                <a:solidFill>
                  <a:srgbClr val="7030A0"/>
                </a:solidFill>
              </a:rPr>
              <a:t>]</a:t>
            </a:r>
            <a:endParaRPr lang="zh-TW" altLang="en-US" sz="2800" dirty="0">
              <a:solidFill>
                <a:srgbClr val="7030A0"/>
              </a:solidFill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737532" y="2268286"/>
            <a:ext cx="1257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zh-TW" sz="2800" i="1" dirty="0" err="1">
                <a:solidFill>
                  <a:srgbClr val="7030A0"/>
                </a:solidFill>
                <a:sym typeface="Symbol" pitchFamily="18" charset="2"/>
              </a:rPr>
              <a:t>R</a:t>
            </a:r>
            <a:r>
              <a:rPr kumimoji="1" lang="en-US" altLang="zh-TW" sz="2800" dirty="0" err="1">
                <a:solidFill>
                  <a:srgbClr val="7030A0"/>
                </a:solidFill>
                <a:sym typeface="Symbol" pitchFamily="18" charset="2"/>
              </a:rPr>
              <a:t></a:t>
            </a:r>
            <a:r>
              <a:rPr kumimoji="1" lang="en-US" altLang="zh-TW" sz="2800" b="1" dirty="0" err="1">
                <a:solidFill>
                  <a:srgbClr val="7030A0"/>
                </a:solidFill>
                <a:sym typeface="Symbol" pitchFamily="18" charset="2"/>
              </a:rPr>
              <a:t>x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 = </a:t>
            </a:r>
            <a:r>
              <a:rPr kumimoji="1" lang="en-US" altLang="zh-TW" sz="2800" b="1" dirty="0">
                <a:solidFill>
                  <a:srgbClr val="7030A0"/>
                </a:solidFill>
                <a:sym typeface="Symbol" pitchFamily="18" charset="2"/>
              </a:rPr>
              <a:t>b</a:t>
            </a:r>
            <a:r>
              <a:rPr kumimoji="1" lang="en-US" altLang="zh-TW" sz="2800" dirty="0">
                <a:solidFill>
                  <a:srgbClr val="7030A0"/>
                </a:solidFill>
                <a:sym typeface="Symbol" pitchFamily="18" charset="2"/>
              </a:rPr>
              <a:t></a:t>
            </a:r>
          </a:p>
        </p:txBody>
      </p:sp>
      <p:sp>
        <p:nvSpPr>
          <p:cNvPr id="29" name="向下箭號 28"/>
          <p:cNvSpPr/>
          <p:nvPr/>
        </p:nvSpPr>
        <p:spPr>
          <a:xfrm flipH="1" flipV="1">
            <a:off x="7094048" y="2791170"/>
            <a:ext cx="562708" cy="666991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矩形 29"/>
          <p:cNvSpPr/>
          <p:nvPr/>
        </p:nvSpPr>
        <p:spPr>
          <a:xfrm>
            <a:off x="5854782" y="1449278"/>
            <a:ext cx="2930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2400" dirty="0"/>
              <a:t>A </a:t>
            </a:r>
            <a:r>
              <a:rPr lang="en-US" altLang="zh-TW" sz="2400" b="1" i="1" dirty="0"/>
              <a:t>simple</a:t>
            </a:r>
            <a:r>
              <a:rPr lang="en-US" altLang="zh-TW" sz="2400" dirty="0"/>
              <a:t> system of linear equations</a:t>
            </a:r>
            <a:endParaRPr lang="zh-TW" altLang="en-US" sz="2400" dirty="0"/>
          </a:p>
        </p:txBody>
      </p:sp>
      <p:sp>
        <p:nvSpPr>
          <p:cNvPr id="31" name="文字方塊 30"/>
          <p:cNvSpPr txBox="1"/>
          <p:nvPr/>
        </p:nvSpPr>
        <p:spPr>
          <a:xfrm>
            <a:off x="581718" y="5258291"/>
            <a:ext cx="6939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1. Interchange any two rows of the matrix</a:t>
            </a:r>
            <a:endParaRPr lang="zh-TW" altLang="en-US" sz="24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581718" y="5695858"/>
            <a:ext cx="874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2. Multiply every entry of some row by the same nonzero scalar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81718" y="6161727"/>
            <a:ext cx="8536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3. Add a multiple of one row of the matrix to another row</a:t>
            </a:r>
            <a:endParaRPr lang="zh-TW" altLang="en-US" sz="2400" dirty="0"/>
          </a:p>
        </p:txBody>
      </p:sp>
      <p:sp>
        <p:nvSpPr>
          <p:cNvPr id="34" name="向下箭號 33"/>
          <p:cNvSpPr/>
          <p:nvPr/>
        </p:nvSpPr>
        <p:spPr>
          <a:xfrm rot="16200000" flipH="1">
            <a:off x="3494624" y="349916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向下箭號 34"/>
          <p:cNvSpPr/>
          <p:nvPr/>
        </p:nvSpPr>
        <p:spPr>
          <a:xfrm rot="16200000" flipH="1">
            <a:off x="4713500" y="3502897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向下箭號 35"/>
          <p:cNvSpPr/>
          <p:nvPr/>
        </p:nvSpPr>
        <p:spPr>
          <a:xfrm rot="16200000" flipH="1">
            <a:off x="5870094" y="3504124"/>
            <a:ext cx="491956" cy="477593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2455740" y="2392387"/>
            <a:ext cx="4097537" cy="337227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5944048" y="4112751"/>
            <a:ext cx="2751796" cy="897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Reduced Row Echelon Form (RREF)</a:t>
            </a:r>
          </a:p>
        </p:txBody>
      </p:sp>
      <p:sp>
        <p:nvSpPr>
          <p:cNvPr id="26" name="Text Box 5">
            <a:extLst>
              <a:ext uri="{FF2B5EF4-FFF2-40B4-BE49-F238E27FC236}">
                <a16:creationId xmlns:a16="http://schemas.microsoft.com/office/drawing/2014/main" id="{54E26292-BC81-4839-9A18-530F7BFF3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948" y="4559114"/>
            <a:ext cx="4108817" cy="52322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sz="2800" dirty="0"/>
              <a:t>elementary row operations:</a:t>
            </a:r>
            <a:endParaRPr kumimoji="1" lang="zh-TW" altLang="en-US" sz="2800" dirty="0"/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19D59B05-6CF6-4586-94B4-4E4CAA27ED6A}"/>
              </a:ext>
            </a:extLst>
          </p:cNvPr>
          <p:cNvSpPr/>
          <p:nvPr/>
        </p:nvSpPr>
        <p:spPr>
          <a:xfrm>
            <a:off x="5897087" y="4076035"/>
            <a:ext cx="2832087" cy="933904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2487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is easily solvable if its augmented matrix is in </a:t>
            </a:r>
            <a:r>
              <a:rPr lang="en-US" altLang="zh-TW" b="1" i="1" u="sng" dirty="0"/>
              <a:t>reduced row echelon form</a:t>
            </a:r>
          </a:p>
          <a:p>
            <a:r>
              <a:rPr lang="en-US" altLang="zh-TW" b="1" i="1" u="sng" dirty="0"/>
              <a:t>Row Echelon Form (REF)</a:t>
            </a:r>
            <a:endParaRPr lang="en-US" altLang="zh-TW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4559" y="3757936"/>
            <a:ext cx="4030444" cy="2140391"/>
          </a:xfrm>
          <a:prstGeom prst="rect">
            <a:avLst/>
          </a:prstGeom>
        </p:spPr>
      </p:pic>
      <p:sp>
        <p:nvSpPr>
          <p:cNvPr id="5" name="橢圓 4"/>
          <p:cNvSpPr/>
          <p:nvPr/>
        </p:nvSpPr>
        <p:spPr>
          <a:xfrm>
            <a:off x="5104753" y="3757073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161114" y="4186461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868442" y="4628618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22016" y="3850814"/>
            <a:ext cx="397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400" dirty="0"/>
              <a:t>1. Each nonzero row lies above </a:t>
            </a:r>
            <a:r>
              <a:rPr lang="en-US" altLang="zh-TW" sz="2400" dirty="0">
                <a:solidFill>
                  <a:srgbClr val="00B050"/>
                </a:solidFill>
              </a:rPr>
              <a:t>every zero row</a:t>
            </a:r>
          </a:p>
        </p:txBody>
      </p:sp>
      <p:sp>
        <p:nvSpPr>
          <p:cNvPr id="11" name="矩形 10"/>
          <p:cNvSpPr/>
          <p:nvPr/>
        </p:nvSpPr>
        <p:spPr>
          <a:xfrm>
            <a:off x="5039216" y="5070774"/>
            <a:ext cx="3458080" cy="78401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722016" y="4987424"/>
            <a:ext cx="397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400" dirty="0"/>
              <a:t>2.</a:t>
            </a:r>
            <a:r>
              <a:rPr lang="zh-TW" altLang="en-US" sz="2400" dirty="0"/>
              <a:t> </a:t>
            </a:r>
            <a:r>
              <a:rPr lang="en-US" altLang="zh-TW" sz="2400" dirty="0"/>
              <a:t>The </a:t>
            </a:r>
            <a:r>
              <a:rPr lang="en-US" altLang="zh-TW" sz="2400" dirty="0">
                <a:solidFill>
                  <a:srgbClr val="0000FF"/>
                </a:solidFill>
              </a:rPr>
              <a:t>leading entries </a:t>
            </a:r>
            <a:r>
              <a:rPr lang="en-US" altLang="zh-TW" sz="2400" dirty="0"/>
              <a:t>are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in echelon form</a:t>
            </a:r>
          </a:p>
        </p:txBody>
      </p:sp>
      <p:cxnSp>
        <p:nvCxnSpPr>
          <p:cNvPr id="14" name="直線單箭頭接點 13"/>
          <p:cNvCxnSpPr/>
          <p:nvPr/>
        </p:nvCxnSpPr>
        <p:spPr>
          <a:xfrm>
            <a:off x="5476914" y="3984221"/>
            <a:ext cx="741351" cy="3025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endCxn id="7" idx="1"/>
          </p:cNvCxnSpPr>
          <p:nvPr/>
        </p:nvCxnSpPr>
        <p:spPr>
          <a:xfrm>
            <a:off x="6530171" y="4414871"/>
            <a:ext cx="392318" cy="2662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D4773BAC-17CF-46CD-8A5A-6A4B1D0A2EA2}"/>
              </a:ext>
            </a:extLst>
          </p:cNvPr>
          <p:cNvSpPr txBox="1"/>
          <p:nvPr/>
        </p:nvSpPr>
        <p:spPr>
          <a:xfrm>
            <a:off x="4286520" y="236448"/>
            <a:ext cx="10334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800" b="0" i="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階層</a:t>
            </a:r>
            <a:endParaRPr lang="zh-TW" altLang="en-US" sz="28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423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9" grpId="0"/>
      <p:bldP spid="11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圖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1699" y="3838113"/>
            <a:ext cx="3857017" cy="186709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is easily solvable if its augmented matrix is in </a:t>
            </a:r>
            <a:r>
              <a:rPr lang="en-US" altLang="zh-TW" b="1" i="1" u="sng" dirty="0"/>
              <a:t>reduced row echelon form</a:t>
            </a:r>
          </a:p>
          <a:p>
            <a:r>
              <a:rPr lang="en-US" altLang="zh-TW" b="1" i="1" u="sng" dirty="0"/>
              <a:t>Row Echelon Form (REF)</a:t>
            </a:r>
            <a:endParaRPr lang="en-US" altLang="zh-TW" dirty="0"/>
          </a:p>
        </p:txBody>
      </p:sp>
      <p:sp>
        <p:nvSpPr>
          <p:cNvPr id="5" name="橢圓 4"/>
          <p:cNvSpPr/>
          <p:nvPr/>
        </p:nvSpPr>
        <p:spPr>
          <a:xfrm>
            <a:off x="5087349" y="3836386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橢圓 5"/>
          <p:cNvSpPr/>
          <p:nvPr/>
        </p:nvSpPr>
        <p:spPr>
          <a:xfrm>
            <a:off x="6238773" y="4276637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673289" y="4745390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722016" y="3850814"/>
            <a:ext cx="397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400" dirty="0"/>
              <a:t>1. Each nonzero row lies above </a:t>
            </a:r>
            <a:r>
              <a:rPr lang="en-US" altLang="zh-TW" sz="2400" dirty="0">
                <a:solidFill>
                  <a:srgbClr val="00B050"/>
                </a:solidFill>
              </a:rPr>
              <a:t>every zero row</a:t>
            </a:r>
          </a:p>
        </p:txBody>
      </p:sp>
      <p:cxnSp>
        <p:nvCxnSpPr>
          <p:cNvPr id="14" name="直線單箭頭接點 13"/>
          <p:cNvCxnSpPr/>
          <p:nvPr/>
        </p:nvCxnSpPr>
        <p:spPr>
          <a:xfrm>
            <a:off x="5510989" y="4096629"/>
            <a:ext cx="673201" cy="26610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6" idx="3"/>
            <a:endCxn id="7" idx="7"/>
          </p:cNvCxnSpPr>
          <p:nvPr/>
        </p:nvCxnSpPr>
        <p:spPr>
          <a:xfrm flipH="1">
            <a:off x="5988299" y="4582897"/>
            <a:ext cx="304521" cy="2150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/>
          <p:cNvSpPr txBox="1"/>
          <p:nvPr/>
        </p:nvSpPr>
        <p:spPr>
          <a:xfrm>
            <a:off x="4572000" y="5717025"/>
            <a:ext cx="431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B050"/>
                </a:solidFill>
              </a:rPr>
              <a:t>No zero rows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16" name="橢圓 15"/>
          <p:cNvSpPr/>
          <p:nvPr/>
        </p:nvSpPr>
        <p:spPr>
          <a:xfrm>
            <a:off x="8008448" y="5230015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>
            <a:endCxn id="16" idx="2"/>
          </p:cNvCxnSpPr>
          <p:nvPr/>
        </p:nvCxnSpPr>
        <p:spPr>
          <a:xfrm>
            <a:off x="5977811" y="5034129"/>
            <a:ext cx="2030637" cy="3752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722016" y="4987424"/>
            <a:ext cx="3975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400" dirty="0"/>
              <a:t>2.</a:t>
            </a:r>
            <a:r>
              <a:rPr lang="zh-TW" altLang="en-US" sz="2400" dirty="0"/>
              <a:t> </a:t>
            </a:r>
            <a:r>
              <a:rPr lang="en-US" altLang="zh-TW" sz="2400" dirty="0"/>
              <a:t>The </a:t>
            </a:r>
            <a:r>
              <a:rPr lang="en-US" altLang="zh-TW" sz="2400" dirty="0">
                <a:solidFill>
                  <a:srgbClr val="0000FF"/>
                </a:solidFill>
              </a:rPr>
              <a:t>leading entries </a:t>
            </a:r>
            <a:r>
              <a:rPr lang="en-US" altLang="zh-TW" sz="2400" dirty="0"/>
              <a:t>are</a:t>
            </a:r>
            <a:r>
              <a:rPr lang="en-US" altLang="zh-TW" sz="2400" dirty="0">
                <a:solidFill>
                  <a:srgbClr val="0000FF"/>
                </a:solidFill>
              </a:rPr>
              <a:t> </a:t>
            </a:r>
            <a:r>
              <a:rPr lang="en-US" altLang="zh-TW" sz="2400" dirty="0">
                <a:solidFill>
                  <a:srgbClr val="FF0000"/>
                </a:solidFill>
              </a:rPr>
              <a:t>in echelon form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1697064-45C3-422C-96A0-1EC4904207C6}"/>
              </a:ext>
            </a:extLst>
          </p:cNvPr>
          <p:cNvSpPr txBox="1"/>
          <p:nvPr/>
        </p:nvSpPr>
        <p:spPr>
          <a:xfrm>
            <a:off x="6022749" y="3317987"/>
            <a:ext cx="1411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dirty="0">
                <a:solidFill>
                  <a:srgbClr val="FF0000"/>
                </a:solidFill>
              </a:rPr>
              <a:t>NO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48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16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is easily solvable if its augmented matrix is in </a:t>
            </a:r>
            <a:r>
              <a:rPr lang="en-US" altLang="zh-TW" b="1" i="1" u="sng" dirty="0"/>
              <a:t>reduced row echelon form</a:t>
            </a:r>
          </a:p>
          <a:p>
            <a:r>
              <a:rPr lang="en-US" altLang="zh-TW" b="1" i="1" u="sng" dirty="0"/>
              <a:t>Reduced Row Echelon Form (RREF)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7939" y="375057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altLang="zh-TW" sz="2400" dirty="0"/>
              <a:t>1-2 The matrix is in row echelon form</a:t>
            </a:r>
          </a:p>
        </p:txBody>
      </p:sp>
      <p:sp>
        <p:nvSpPr>
          <p:cNvPr id="6" name="矩形 5"/>
          <p:cNvSpPr/>
          <p:nvPr/>
        </p:nvSpPr>
        <p:spPr>
          <a:xfrm>
            <a:off x="537939" y="4582462"/>
            <a:ext cx="4135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sz="2400" dirty="0"/>
              <a:t>3. The columns containing the </a:t>
            </a:r>
            <a:r>
              <a:rPr lang="en-US" altLang="zh-TW" sz="2400" dirty="0">
                <a:solidFill>
                  <a:srgbClr val="0000FF"/>
                </a:solidFill>
              </a:rPr>
              <a:t>leading entries </a:t>
            </a:r>
            <a:r>
              <a:rPr lang="en-US" altLang="zh-TW" sz="2400" dirty="0"/>
              <a:t>are </a:t>
            </a:r>
            <a:r>
              <a:rPr lang="en-US" altLang="zh-TW" sz="2400" dirty="0">
                <a:solidFill>
                  <a:srgbClr val="7030A0"/>
                </a:solidFill>
              </a:rPr>
              <a:t>standard vectors</a:t>
            </a:r>
            <a:r>
              <a:rPr lang="en-US" altLang="zh-TW" sz="2400" dirty="0"/>
              <a:t>.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4559" y="3757936"/>
            <a:ext cx="4030444" cy="2140391"/>
          </a:xfrm>
          <a:prstGeom prst="rect">
            <a:avLst/>
          </a:prstGeom>
        </p:spPr>
      </p:pic>
      <p:sp>
        <p:nvSpPr>
          <p:cNvPr id="9" name="橢圓 8"/>
          <p:cNvSpPr/>
          <p:nvPr/>
        </p:nvSpPr>
        <p:spPr>
          <a:xfrm>
            <a:off x="5104753" y="3757073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161114" y="4186461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6868442" y="4628618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5039216" y="5070774"/>
            <a:ext cx="3458080" cy="78401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5476914" y="3984221"/>
            <a:ext cx="741351" cy="3025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>
            <a:endCxn id="11" idx="1"/>
          </p:cNvCxnSpPr>
          <p:nvPr/>
        </p:nvCxnSpPr>
        <p:spPr>
          <a:xfrm>
            <a:off x="6530171" y="4414871"/>
            <a:ext cx="392318" cy="2662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5051916" y="3581400"/>
            <a:ext cx="434594" cy="25019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矩形 16"/>
          <p:cNvSpPr/>
          <p:nvPr/>
        </p:nvSpPr>
        <p:spPr>
          <a:xfrm>
            <a:off x="6120449" y="3581400"/>
            <a:ext cx="434594" cy="25019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845030" y="3581400"/>
            <a:ext cx="434594" cy="2501900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9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02" y="5868509"/>
            <a:ext cx="596280" cy="59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http://pic.sucaibar.com/pic/201308/17/7f29275bc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56" y="5868509"/>
            <a:ext cx="596280" cy="59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img.cool80.com/i/png/13/4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09" y="5782791"/>
            <a:ext cx="693092" cy="69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: 圓角 6">
            <a:extLst>
              <a:ext uri="{FF2B5EF4-FFF2-40B4-BE49-F238E27FC236}">
                <a16:creationId xmlns:a16="http://schemas.microsoft.com/office/drawing/2014/main" id="{BC646094-B695-4634-AF55-7F7FAB0D911F}"/>
              </a:ext>
            </a:extLst>
          </p:cNvPr>
          <p:cNvSpPr/>
          <p:nvPr/>
        </p:nvSpPr>
        <p:spPr>
          <a:xfrm>
            <a:off x="940987" y="2787445"/>
            <a:ext cx="1286019" cy="31997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47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31" y="3860435"/>
            <a:ext cx="3749589" cy="177063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is easily solvable if its augmented matrix is in </a:t>
            </a:r>
            <a:r>
              <a:rPr lang="en-US" altLang="zh-TW" b="1" i="1" u="sng" dirty="0"/>
              <a:t>reduced row echelon form</a:t>
            </a:r>
          </a:p>
          <a:p>
            <a:r>
              <a:rPr lang="en-US" altLang="zh-TW" b="1" i="1" u="sng" dirty="0"/>
              <a:t>Reduced Row Echelon Form</a:t>
            </a:r>
            <a:r>
              <a:rPr lang="zh-TW" altLang="en-US" b="1" i="1" u="sng" dirty="0"/>
              <a:t> </a:t>
            </a:r>
            <a:r>
              <a:rPr lang="en-US" altLang="zh-TW" b="1" i="1" u="sng" dirty="0"/>
              <a:t>(RREF)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5110048" y="3904492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477822" y="4326210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7564235" y="4747655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5482209" y="4131640"/>
            <a:ext cx="1020384" cy="326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>
            <a:off x="6820110" y="4547751"/>
            <a:ext cx="771403" cy="2945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5110048" y="5196371"/>
            <a:ext cx="3458080" cy="32578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537939" y="3750577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US" altLang="zh-TW" sz="2400" dirty="0"/>
              <a:t>1-2 The matrix is in row echelon form</a:t>
            </a:r>
          </a:p>
        </p:txBody>
      </p:sp>
      <p:sp>
        <p:nvSpPr>
          <p:cNvPr id="22" name="矩形 21"/>
          <p:cNvSpPr/>
          <p:nvPr/>
        </p:nvSpPr>
        <p:spPr>
          <a:xfrm>
            <a:off x="537939" y="4582462"/>
            <a:ext cx="41358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sz="2400" dirty="0"/>
              <a:t>3. The columns containing the </a:t>
            </a:r>
            <a:r>
              <a:rPr lang="en-US" altLang="zh-TW" sz="2400" dirty="0">
                <a:solidFill>
                  <a:srgbClr val="0000FF"/>
                </a:solidFill>
              </a:rPr>
              <a:t>leading entries </a:t>
            </a:r>
            <a:r>
              <a:rPr lang="en-US" altLang="zh-TW" sz="2400" dirty="0"/>
              <a:t>are </a:t>
            </a:r>
            <a:r>
              <a:rPr lang="en-US" altLang="zh-TW" sz="2400" dirty="0">
                <a:solidFill>
                  <a:srgbClr val="7030A0"/>
                </a:solidFill>
              </a:rPr>
              <a:t>standard vectors</a:t>
            </a:r>
            <a:r>
              <a:rPr lang="en-US" altLang="zh-TW" sz="2400" dirty="0"/>
              <a:t>.</a:t>
            </a:r>
            <a:endParaRPr lang="en-US" altLang="zh-TW" sz="2400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5051916" y="3749688"/>
            <a:ext cx="434594" cy="203310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矩形 25"/>
          <p:cNvSpPr/>
          <p:nvPr/>
        </p:nvSpPr>
        <p:spPr>
          <a:xfrm>
            <a:off x="6423101" y="3749688"/>
            <a:ext cx="434594" cy="203310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7516613" y="3749688"/>
            <a:ext cx="434594" cy="203310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" name="Picture 4" descr="http://img.cool80.com/i/png/13/4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206" y="5593568"/>
            <a:ext cx="832740" cy="83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img.cool80.com/i/png/13/4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07" y="5622098"/>
            <a:ext cx="832740" cy="83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http://img.cool80.com/i/png/13/4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916" y="5639365"/>
            <a:ext cx="832740" cy="832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: 圓角 4">
            <a:extLst>
              <a:ext uri="{FF2B5EF4-FFF2-40B4-BE49-F238E27FC236}">
                <a16:creationId xmlns:a16="http://schemas.microsoft.com/office/drawing/2014/main" id="{1CDB9D23-8334-48DF-B615-2F27618DE5C6}"/>
              </a:ext>
            </a:extLst>
          </p:cNvPr>
          <p:cNvSpPr/>
          <p:nvPr/>
        </p:nvSpPr>
        <p:spPr>
          <a:xfrm>
            <a:off x="940987" y="2787445"/>
            <a:ext cx="1286019" cy="31997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884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Reduced Row Echelon Form</a:t>
            </a:r>
            <a:endParaRPr lang="zh-TW" altLang="en-US" dirty="0"/>
          </a:p>
        </p:txBody>
      </p:sp>
      <p:pic>
        <p:nvPicPr>
          <p:cNvPr id="4" name="Picture 4" descr="latex-image-1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17" y="2585124"/>
            <a:ext cx="3611427" cy="1447899"/>
          </a:xfrm>
          <a:prstGeom prst="rect">
            <a:avLst/>
          </a:prstGeom>
        </p:spPr>
      </p:pic>
      <p:pic>
        <p:nvPicPr>
          <p:cNvPr id="5" name="Picture 24" descr="latex-image-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629" y="2585124"/>
            <a:ext cx="3378431" cy="144789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886630" y="199443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A</a:t>
            </a:r>
            <a:endParaRPr lang="zh-TW" altLang="en-US" sz="28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287473" y="199443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/>
              <a:t>R</a:t>
            </a:r>
            <a:endParaRPr lang="zh-TW" altLang="en-US" sz="2800" dirty="0"/>
          </a:p>
        </p:txBody>
      </p:sp>
      <p:sp>
        <p:nvSpPr>
          <p:cNvPr id="8" name="向右箭號 7"/>
          <p:cNvSpPr/>
          <p:nvPr/>
        </p:nvSpPr>
        <p:spPr>
          <a:xfrm>
            <a:off x="4319462" y="2884515"/>
            <a:ext cx="675249" cy="604911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656615" y="3270973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6202599" y="2912167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314557" y="2553361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/>
          <p:cNvSpPr txBox="1"/>
          <p:nvPr/>
        </p:nvSpPr>
        <p:spPr>
          <a:xfrm>
            <a:off x="5117910" y="4360066"/>
            <a:ext cx="2339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0000FF"/>
                </a:solidFill>
              </a:rPr>
              <a:t>Leading Entry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  <p:cxnSp>
        <p:nvCxnSpPr>
          <p:cNvPr id="14" name="直線單箭頭接點 13"/>
          <p:cNvCxnSpPr>
            <a:endCxn id="11" idx="4"/>
          </p:cNvCxnSpPr>
          <p:nvPr/>
        </p:nvCxnSpPr>
        <p:spPr>
          <a:xfrm flipH="1" flipV="1">
            <a:off x="5499086" y="2912167"/>
            <a:ext cx="319824" cy="1447899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/>
          <p:nvPr/>
        </p:nvCxnSpPr>
        <p:spPr>
          <a:xfrm flipV="1">
            <a:off x="6153367" y="3239212"/>
            <a:ext cx="190886" cy="1120854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endCxn id="9" idx="3"/>
          </p:cNvCxnSpPr>
          <p:nvPr/>
        </p:nvCxnSpPr>
        <p:spPr>
          <a:xfrm flipV="1">
            <a:off x="6514171" y="3577233"/>
            <a:ext cx="196491" cy="7828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橢圓 21"/>
          <p:cNvSpPr/>
          <p:nvPr/>
        </p:nvSpPr>
        <p:spPr>
          <a:xfrm>
            <a:off x="2762666" y="3253772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2149959" y="2911843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821471" y="2536160"/>
            <a:ext cx="369057" cy="358806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878613" y="5146434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</a:t>
            </a:r>
            <a:r>
              <a:rPr lang="en-US" altLang="zh-TW" sz="2800" dirty="0">
                <a:solidFill>
                  <a:srgbClr val="FF0000"/>
                </a:solidFill>
              </a:rPr>
              <a:t>pivot positions </a:t>
            </a:r>
            <a:r>
              <a:rPr lang="en-US" altLang="zh-TW" sz="2800" dirty="0"/>
              <a:t>of A are </a:t>
            </a:r>
            <a:r>
              <a:rPr lang="en-US" altLang="zh-TW" sz="2800" dirty="0">
                <a:solidFill>
                  <a:srgbClr val="0000FF"/>
                </a:solidFill>
              </a:rPr>
              <a:t>(1,1)</a:t>
            </a:r>
            <a:r>
              <a:rPr lang="en-US" altLang="zh-TW" sz="2800" dirty="0"/>
              <a:t>, </a:t>
            </a:r>
            <a:r>
              <a:rPr lang="en-US" altLang="zh-TW" sz="2800" dirty="0">
                <a:solidFill>
                  <a:srgbClr val="0000FF"/>
                </a:solidFill>
              </a:rPr>
              <a:t>(2,3)</a:t>
            </a:r>
            <a:r>
              <a:rPr lang="en-US" altLang="zh-TW" sz="2800" dirty="0"/>
              <a:t> and </a:t>
            </a:r>
            <a:r>
              <a:rPr lang="en-US" altLang="zh-TW" sz="2800" dirty="0">
                <a:solidFill>
                  <a:srgbClr val="0000FF"/>
                </a:solidFill>
              </a:rPr>
              <a:t>(3,4)</a:t>
            </a:r>
            <a:r>
              <a:rPr lang="en-US" altLang="zh-TW" sz="2800" dirty="0"/>
              <a:t>.</a:t>
            </a:r>
            <a:endParaRPr lang="zh-TW" altLang="en-US" sz="28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878613" y="5761999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The </a:t>
            </a:r>
            <a:r>
              <a:rPr lang="en-US" altLang="zh-TW" sz="2800" dirty="0">
                <a:solidFill>
                  <a:srgbClr val="FF0000"/>
                </a:solidFill>
              </a:rPr>
              <a:t>pivot columns </a:t>
            </a:r>
            <a:r>
              <a:rPr lang="en-US" altLang="zh-TW" sz="2800" dirty="0"/>
              <a:t>of A are </a:t>
            </a:r>
            <a:r>
              <a:rPr lang="en-US" altLang="zh-TW" sz="2800" dirty="0">
                <a:solidFill>
                  <a:srgbClr val="7030A0"/>
                </a:solidFill>
              </a:rPr>
              <a:t>1</a:t>
            </a:r>
            <a:r>
              <a:rPr lang="en-US" altLang="zh-TW" sz="2800" baseline="30000" dirty="0">
                <a:solidFill>
                  <a:srgbClr val="7030A0"/>
                </a:solidFill>
              </a:rPr>
              <a:t>st</a:t>
            </a:r>
            <a:r>
              <a:rPr lang="en-US" altLang="zh-TW" sz="2800" dirty="0"/>
              <a:t>, </a:t>
            </a:r>
            <a:r>
              <a:rPr lang="en-US" altLang="zh-TW" sz="2800" dirty="0">
                <a:solidFill>
                  <a:srgbClr val="7030A0"/>
                </a:solidFill>
              </a:rPr>
              <a:t>3</a:t>
            </a:r>
            <a:r>
              <a:rPr lang="en-US" altLang="zh-TW" sz="2800" baseline="30000" dirty="0">
                <a:solidFill>
                  <a:srgbClr val="7030A0"/>
                </a:solidFill>
              </a:rPr>
              <a:t>rd</a:t>
            </a:r>
            <a:r>
              <a:rPr lang="en-US" altLang="zh-TW" sz="2800" dirty="0"/>
              <a:t> and </a:t>
            </a:r>
            <a:r>
              <a:rPr lang="en-US" altLang="zh-TW" sz="2800" dirty="0">
                <a:solidFill>
                  <a:srgbClr val="7030A0"/>
                </a:solidFill>
              </a:rPr>
              <a:t>4</a:t>
            </a:r>
            <a:r>
              <a:rPr lang="en-US" altLang="zh-TW" sz="2800" baseline="30000" dirty="0">
                <a:solidFill>
                  <a:srgbClr val="7030A0"/>
                </a:solidFill>
              </a:rPr>
              <a:t>th</a:t>
            </a:r>
            <a:r>
              <a:rPr lang="en-US" altLang="zh-TW" sz="2800" dirty="0"/>
              <a:t> columns.</a:t>
            </a:r>
            <a:endParaRPr lang="zh-TW" altLang="en-US" sz="2800" dirty="0"/>
          </a:p>
        </p:txBody>
      </p:sp>
      <p:sp>
        <p:nvSpPr>
          <p:cNvPr id="27" name="向上箭號 26"/>
          <p:cNvSpPr/>
          <p:nvPr/>
        </p:nvSpPr>
        <p:spPr>
          <a:xfrm>
            <a:off x="765855" y="4081987"/>
            <a:ext cx="480287" cy="469900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上箭號 27"/>
          <p:cNvSpPr/>
          <p:nvPr/>
        </p:nvSpPr>
        <p:spPr>
          <a:xfrm>
            <a:off x="2678286" y="4059431"/>
            <a:ext cx="480287" cy="469900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向上箭號 28"/>
          <p:cNvSpPr/>
          <p:nvPr/>
        </p:nvSpPr>
        <p:spPr>
          <a:xfrm>
            <a:off x="2103686" y="4059431"/>
            <a:ext cx="480287" cy="469900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35A2D74-D490-47E6-A3C6-B356F32EDCE2}"/>
              </a:ext>
            </a:extLst>
          </p:cNvPr>
          <p:cNvSpPr txBox="1"/>
          <p:nvPr/>
        </p:nvSpPr>
        <p:spPr>
          <a:xfrm>
            <a:off x="7197696" y="227724"/>
            <a:ext cx="1800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Pivot </a:t>
            </a:r>
            <a:r>
              <a:rPr lang="zh-TW" altLang="en-US" sz="2400" dirty="0"/>
              <a:t>中樞</a:t>
            </a:r>
          </a:p>
        </p:txBody>
      </p:sp>
    </p:spTree>
    <p:extLst>
      <p:ext uri="{BB962C8B-B14F-4D97-AF65-F5344CB8AC3E}">
        <p14:creationId xmlns:p14="http://schemas.microsoft.com/office/powerpoint/2010/main" val="108399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22" grpId="0" animBg="1"/>
      <p:bldP spid="23" grpId="0" animBg="1"/>
      <p:bldP spid="24" grpId="0" animBg="1"/>
      <p:bldP spid="25" grpId="0"/>
      <p:bldP spid="26" grpId="0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RREF is unique!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52975"/>
          </a:xfrm>
        </p:spPr>
        <p:txBody>
          <a:bodyPr>
            <a:normAutofit/>
          </a:bodyPr>
          <a:lstStyle/>
          <a:p>
            <a:r>
              <a:rPr lang="en-US" altLang="zh-TW" sz="2400" dirty="0"/>
              <a:t>A matrix can be transformed into multiple REF by row operation, but only one RREF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</p:txBody>
      </p:sp>
      <p:pic>
        <p:nvPicPr>
          <p:cNvPr id="4" name="圖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08" y="4229255"/>
            <a:ext cx="1882262" cy="822631"/>
          </a:xfrm>
          <a:prstGeom prst="rect">
            <a:avLst/>
          </a:prstGeom>
        </p:spPr>
      </p:pic>
      <p:pic>
        <p:nvPicPr>
          <p:cNvPr id="5" name="圖片 8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2616" y="4237973"/>
            <a:ext cx="1680783" cy="81158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707071" y="2524102"/>
            <a:ext cx="182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6698442" y="3778423"/>
            <a:ext cx="182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RREF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697351" y="2893579"/>
                <a:ext cx="196188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351" y="2893579"/>
                <a:ext cx="1961884" cy="73257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/>
              <p:cNvSpPr txBox="1"/>
              <p:nvPr/>
            </p:nvSpPr>
            <p:spPr>
              <a:xfrm>
                <a:off x="3707071" y="5779057"/>
                <a:ext cx="209012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−15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0" name="文字方塊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7071" y="5779057"/>
                <a:ext cx="2090124" cy="73257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3697351" y="4273492"/>
                <a:ext cx="1961884" cy="7325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−2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zh-TW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−6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e>
                                    <m:e>
                                      <m:r>
                                        <a:rPr lang="en-US" altLang="zh-TW" b="0" i="1" smtClean="0">
                                          <a:latin typeface="Cambria Math" panose="02040503050406030204" pitchFamily="18" charset="0"/>
                                        </a:rPr>
                                        <m:t>9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7351" y="4273492"/>
                <a:ext cx="1961884" cy="732573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直線單箭頭接點 11"/>
          <p:cNvCxnSpPr/>
          <p:nvPr/>
        </p:nvCxnSpPr>
        <p:spPr>
          <a:xfrm flipV="1">
            <a:off x="2554715" y="3284644"/>
            <a:ext cx="1127062" cy="1400164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endCxn id="10" idx="1"/>
          </p:cNvCxnSpPr>
          <p:nvPr/>
        </p:nvCxnSpPr>
        <p:spPr>
          <a:xfrm>
            <a:off x="2583970" y="4663721"/>
            <a:ext cx="1123101" cy="1481623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>
            <a:endCxn id="11" idx="1"/>
          </p:cNvCxnSpPr>
          <p:nvPr/>
        </p:nvCxnSpPr>
        <p:spPr>
          <a:xfrm flipV="1">
            <a:off x="2546928" y="4639779"/>
            <a:ext cx="1150423" cy="47885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5659493" y="3284644"/>
            <a:ext cx="1094526" cy="1302183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3749258" y="3945765"/>
            <a:ext cx="182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3749257" y="5413289"/>
            <a:ext cx="1829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FF0000"/>
                </a:solidFill>
              </a:rPr>
              <a:t>REF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cxnSp>
        <p:nvCxnSpPr>
          <p:cNvPr id="33" name="直線單箭頭接點 32"/>
          <p:cNvCxnSpPr>
            <a:endCxn id="5" idx="1"/>
          </p:cNvCxnSpPr>
          <p:nvPr/>
        </p:nvCxnSpPr>
        <p:spPr>
          <a:xfrm flipV="1">
            <a:off x="5659235" y="4643767"/>
            <a:ext cx="1113381" cy="114485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 flipV="1">
            <a:off x="5797195" y="4758252"/>
            <a:ext cx="975421" cy="1491878"/>
          </a:xfrm>
          <a:prstGeom prst="straightConnector1">
            <a:avLst/>
          </a:prstGeom>
          <a:ln w="57150">
            <a:solidFill>
              <a:srgbClr val="0000FF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0B482D9-2EEA-431D-AA2D-F7A3DEA955CC}"/>
              </a:ext>
            </a:extLst>
          </p:cNvPr>
          <p:cNvSpPr txBox="1"/>
          <p:nvPr/>
        </p:nvSpPr>
        <p:spPr>
          <a:xfrm>
            <a:off x="5913650" y="89260"/>
            <a:ext cx="3606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Not going to proof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11206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24" grpId="0"/>
      <p:bldP spid="2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\left[\begin{array}{cccc}&#10;1&amp;-2&amp;-1&amp;3\\&#10;3&amp;-6&amp;-5&amp;3\\&#10;2&amp;-1&amp;1&amp;0&#10;\end{array}\right]&#10;$$&#10;&#10;\end{document}"/>
  <p:tag name="IGUANATEXSIZE" val="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usepackage[usenames]{color}&#10;\pagestyle{empty}&#10;\begin{document}&#10;\definecolor{MyBlue}{rgb}{0,0.08,0.45}&#10;\definecolor{MyGreen}{rgb}{0,0.45,0.08}&#10;&#10;$$ \left[\begin{array}{cccc}&#10;1&amp;0&amp;0&amp;-4\\&#10;0&amp;1&amp;0&amp;-5\\&#10;0&amp;0&amp;1&amp;3&#10;\end{array}\right] &#10;$$&#10;&#10;\end{document}"/>
  <p:tag name="IGUANATEXSIZE" val="25"/>
</p:tagLst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512</Words>
  <Application>Microsoft Office PowerPoint</Application>
  <PresentationFormat>如螢幕大小 (4:3)</PresentationFormat>
  <Paragraphs>86</Paragraphs>
  <Slides>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微軟正黑體</vt:lpstr>
      <vt:lpstr>Arial</vt:lpstr>
      <vt:lpstr>Calibri</vt:lpstr>
      <vt:lpstr>Calibri Light</vt:lpstr>
      <vt:lpstr>Cambria Math</vt:lpstr>
      <vt:lpstr>Times New Roman</vt:lpstr>
      <vt:lpstr>Office 佈景主題</vt:lpstr>
      <vt:lpstr>Reduced Row  Echelon Form (RREF)</vt:lpstr>
      <vt:lpstr>Solving system of linear equation</vt:lpstr>
      <vt:lpstr>Reduced Row Echelon Form</vt:lpstr>
      <vt:lpstr>Reduced Row Echelon Form</vt:lpstr>
      <vt:lpstr>Reduced Row Echelon Form</vt:lpstr>
      <vt:lpstr>Reduced Row Echelon Form</vt:lpstr>
      <vt:lpstr>Reduced Row Echelon Form</vt:lpstr>
      <vt:lpstr>RREF is unique!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RREF</dc:title>
  <dc:creator>Hung-yi Lee</dc:creator>
  <cp:lastModifiedBy>Hung-yi Lee</cp:lastModifiedBy>
  <cp:revision>9</cp:revision>
  <dcterms:created xsi:type="dcterms:W3CDTF">2020-09-12T14:10:46Z</dcterms:created>
  <dcterms:modified xsi:type="dcterms:W3CDTF">2020-09-24T03:49:07Z</dcterms:modified>
</cp:coreProperties>
</file>