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2" r:id="rId3"/>
    <p:sldId id="311" r:id="rId4"/>
    <p:sldId id="257" r:id="rId5"/>
    <p:sldId id="287" r:id="rId6"/>
    <p:sldId id="261" r:id="rId7"/>
    <p:sldId id="297" r:id="rId8"/>
    <p:sldId id="299" r:id="rId9"/>
    <p:sldId id="300" r:id="rId10"/>
    <p:sldId id="301" r:id="rId11"/>
    <p:sldId id="302" r:id="rId12"/>
    <p:sldId id="304" r:id="rId13"/>
    <p:sldId id="293" r:id="rId14"/>
    <p:sldId id="294" r:id="rId15"/>
    <p:sldId id="313" r:id="rId16"/>
    <p:sldId id="314" r:id="rId17"/>
    <p:sldId id="312" r:id="rId18"/>
    <p:sldId id="308" r:id="rId19"/>
    <p:sldId id="272" r:id="rId20"/>
    <p:sldId id="273" r:id="rId21"/>
    <p:sldId id="288" r:id="rId22"/>
    <p:sldId id="289" r:id="rId23"/>
    <p:sldId id="290" r:id="rId24"/>
    <p:sldId id="277" r:id="rId25"/>
    <p:sldId id="274" r:id="rId26"/>
    <p:sldId id="275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05" autoAdjust="0"/>
    <p:restoredTop sz="82732" autoAdjust="0"/>
  </p:normalViewPr>
  <p:slideViewPr>
    <p:cSldViewPr snapToGrid="0">
      <p:cViewPr varScale="1">
        <p:scale>
          <a:sx n="51" d="100"/>
          <a:sy n="51" d="100"/>
        </p:scale>
        <p:origin x="12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837C1-FCE2-488A-BFC8-BF400AF0423D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05E90-0FE3-4B96-9FBE-017D649A83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5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vertible_matrix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TW" dirty="0"/>
              <a:t>Application 1: growth</a:t>
            </a:r>
          </a:p>
          <a:p>
            <a:pPr lvl="1"/>
            <a:r>
              <a:rPr lang="en-US" altLang="zh-TW" dirty="0"/>
              <a:t>Application 2: linear operator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05E90-0FE3-4B96-9FBE-017D649A832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92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Is diagonalizable unique? No.</a:t>
            </a:r>
          </a:p>
          <a:p>
            <a:endParaRPr lang="en-US" altLang="zh-TW" dirty="0"/>
          </a:p>
          <a:p>
            <a:r>
              <a:rPr lang="en-US" altLang="zh-TW" dirty="0"/>
              <a:t>The </a:t>
            </a:r>
            <a:r>
              <a:rPr lang="en-US" altLang="zh-TW" dirty="0" err="1"/>
              <a:t>eigen</a:t>
            </a:r>
            <a:r>
              <a:rPr lang="en-US" altLang="zh-TW" dirty="0"/>
              <a:t> values can repeat in step 2.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05E90-0FE3-4B96-9FBE-017D649A832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85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This proof is not good …..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05E90-0FE3-4B96-9FBE-017D649A832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12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Is diagonalizable unique? No.</a:t>
            </a:r>
          </a:p>
          <a:p>
            <a:endParaRPr lang="en-US" altLang="zh-TW" dirty="0"/>
          </a:p>
          <a:p>
            <a:r>
              <a:rPr lang="en-US" altLang="zh-TW" dirty="0"/>
              <a:t>The </a:t>
            </a:r>
            <a:r>
              <a:rPr lang="en-US" altLang="zh-TW" dirty="0" err="1"/>
              <a:t>eigen</a:t>
            </a:r>
            <a:r>
              <a:rPr lang="en-US" altLang="zh-TW" dirty="0"/>
              <a:t> values can repeat in step 2.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05E90-0FE3-4B96-9FBE-017D649A832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371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The following example shows that stochastic matrices do not need to be diagonalizable,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http://mathoverflow.net/questions/51887/non-diagonalizable-doubly-stochastic-matrices</a:t>
                </a:r>
                <a14:m>
                  <m:oMath xmlns:m="http://schemas.openxmlformats.org/officeDocument/2006/math">
                    <a:fld id="{825F15A7-03F4-43D7-82C5-3E23DA2F108C}" type="mathplaceholder">
                      <a:rPr lang="en-US" altLang="zh-TW" i="1" smtClean="0">
                        <a:latin typeface="Cambria Math" panose="02040503050406030204" pitchFamily="18" charset="0"/>
                      </a:rPr>
                      <a:t>在這裡鍵入方程式。</a:t>
                    </a:fl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following example shows that stochastic matrices do not need to be diagonalizable,</a:t>
                </a:r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http://mathoverflow.net/questions/51887/non-diagonalizable-doubly-stochastic-matrices</a:t>
                </a:r>
                <a:r>
                  <a:rPr lang="en-US" altLang="zh-TW" i="0" smtClean="0">
                    <a:latin typeface="Cambria Math" panose="02040503050406030204" pitchFamily="18" charset="0"/>
                  </a:rPr>
                  <a:t>"在這裡鍵入方程式。</a:t>
                </a:r>
                <a:r>
                  <a:rPr lang="zh-TW" altLang="en-US" i="0" smtClean="0">
                    <a:latin typeface="Cambria Math" panose="02040503050406030204" pitchFamily="18" charset="0"/>
                  </a:rPr>
                  <a:t>"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05E90-0FE3-4B96-9FBE-017D649A8327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462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05E90-0FE3-4B96-9FBE-017D649A832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29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Why we have to do that?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905BA-978C-4199-B4B0-E7758EACE15D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163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Invertible matrix"/>
              </a:rPr>
              <a:t>invertible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-by-</a:t>
            </a:r>
            <a:r>
              <a:rPr lang="en-US" altLang="zh-TW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matrix </a:t>
            </a:r>
            <a:r>
              <a:rPr lang="en-US" altLang="zh-TW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905BA-978C-4199-B4B0-E7758EACE15D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199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8772-7C8D-4B99-84A5-B1921F9DCAC4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43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8772-7C8D-4B99-84A5-B1921F9DCAC4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41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8772-7C8D-4B99-84A5-B1921F9DCAC4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3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8772-7C8D-4B99-84A5-B1921F9DCAC4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43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8772-7C8D-4B99-84A5-B1921F9DCAC4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91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8772-7C8D-4B99-84A5-B1921F9DCAC4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12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8772-7C8D-4B99-84A5-B1921F9DCAC4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35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8772-7C8D-4B99-84A5-B1921F9DCAC4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47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8772-7C8D-4B99-84A5-B1921F9DCAC4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91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8772-7C8D-4B99-84A5-B1921F9DCAC4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27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8772-7C8D-4B99-84A5-B1921F9DCAC4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36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D8772-7C8D-4B99-84A5-B1921F9DCAC4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D645B-4850-4BD7-99A2-5B52366DB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402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51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38.png"/><Relationship Id="rId5" Type="http://schemas.openxmlformats.org/officeDocument/2006/relationships/image" Target="../media/image100.png"/><Relationship Id="rId10" Type="http://schemas.openxmlformats.org/officeDocument/2006/relationships/image" Target="../media/image37.png"/><Relationship Id="rId4" Type="http://schemas.openxmlformats.org/officeDocument/2006/relationships/image" Target="../media/image76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7.png"/><Relationship Id="rId3" Type="http://schemas.openxmlformats.org/officeDocument/2006/relationships/image" Target="../media/image601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1.png"/><Relationship Id="rId10" Type="http://schemas.openxmlformats.org/officeDocument/2006/relationships/image" Target="../media/image67.png"/><Relationship Id="rId4" Type="http://schemas.openxmlformats.org/officeDocument/2006/relationships/image" Target="../media/image610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3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51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4.wmf"/><Relationship Id="rId12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49.emf"/><Relationship Id="rId5" Type="http://schemas.openxmlformats.org/officeDocument/2006/relationships/image" Target="../media/image47.emf"/><Relationship Id="rId15" Type="http://schemas.openxmlformats.org/officeDocument/2006/relationships/image" Target="../media/image53.emf"/><Relationship Id="rId10" Type="http://schemas.openxmlformats.org/officeDocument/2006/relationships/image" Target="../media/image48.emf"/><Relationship Id="rId4" Type="http://schemas.openxmlformats.org/officeDocument/2006/relationships/image" Target="../media/image46.emf"/><Relationship Id="rId9" Type="http://schemas.openxmlformats.org/officeDocument/2006/relationships/image" Target="../media/image45.wmf"/><Relationship Id="rId14" Type="http://schemas.openxmlformats.org/officeDocument/2006/relationships/image" Target="../media/image5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2.png"/><Relationship Id="rId4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7" Type="http://schemas.openxmlformats.org/officeDocument/2006/relationships/image" Target="../media/image8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4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13" Type="http://schemas.openxmlformats.org/officeDocument/2006/relationships/image" Target="../media/image530.png"/><Relationship Id="rId3" Type="http://schemas.openxmlformats.org/officeDocument/2006/relationships/image" Target="../media/image451.png"/><Relationship Id="rId7" Type="http://schemas.openxmlformats.org/officeDocument/2006/relationships/image" Target="../media/image492.png"/><Relationship Id="rId12" Type="http://schemas.openxmlformats.org/officeDocument/2006/relationships/image" Target="../media/image5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1.png"/><Relationship Id="rId11" Type="http://schemas.openxmlformats.org/officeDocument/2006/relationships/image" Target="../media/image500.png"/><Relationship Id="rId5" Type="http://schemas.openxmlformats.org/officeDocument/2006/relationships/image" Target="../media/image471.png"/><Relationship Id="rId10" Type="http://schemas.openxmlformats.org/officeDocument/2006/relationships/image" Target="../media/image520.png"/><Relationship Id="rId4" Type="http://schemas.openxmlformats.org/officeDocument/2006/relationships/image" Target="../media/image461.png"/><Relationship Id="rId9" Type="http://schemas.openxmlformats.org/officeDocument/2006/relationships/image" Target="../media/image5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13" Type="http://schemas.openxmlformats.org/officeDocument/2006/relationships/image" Target="../media/image670.png"/><Relationship Id="rId3" Type="http://schemas.openxmlformats.org/officeDocument/2006/relationships/image" Target="../media/image571.png"/><Relationship Id="rId7" Type="http://schemas.openxmlformats.org/officeDocument/2006/relationships/image" Target="../media/image550.png"/><Relationship Id="rId12" Type="http://schemas.openxmlformats.org/officeDocument/2006/relationships/image" Target="../media/image660.png"/><Relationship Id="rId17" Type="http://schemas.openxmlformats.org/officeDocument/2006/relationships/image" Target="../media/image710.png"/><Relationship Id="rId2" Type="http://schemas.openxmlformats.org/officeDocument/2006/relationships/image" Target="../media/image560.png"/><Relationship Id="rId16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image" Target="../media/image650.png"/><Relationship Id="rId5" Type="http://schemas.openxmlformats.org/officeDocument/2006/relationships/image" Target="../media/image590.png"/><Relationship Id="rId15" Type="http://schemas.openxmlformats.org/officeDocument/2006/relationships/image" Target="../media/image611.png"/><Relationship Id="rId10" Type="http://schemas.openxmlformats.org/officeDocument/2006/relationships/image" Target="../media/image640.png"/><Relationship Id="rId4" Type="http://schemas.openxmlformats.org/officeDocument/2006/relationships/image" Target="../media/image581.png"/><Relationship Id="rId9" Type="http://schemas.openxmlformats.org/officeDocument/2006/relationships/image" Target="../media/image630.png"/><Relationship Id="rId14" Type="http://schemas.openxmlformats.org/officeDocument/2006/relationships/image" Target="../media/image6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media/image220.png"/><Relationship Id="rId7" Type="http://schemas.openxmlformats.org/officeDocument/2006/relationships/image" Target="../media/image77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png"/><Relationship Id="rId5" Type="http://schemas.openxmlformats.org/officeDocument/2006/relationships/image" Target="../media/image410.png"/><Relationship Id="rId4" Type="http://schemas.openxmlformats.org/officeDocument/2006/relationships/image" Target="../media/image310.png"/><Relationship Id="rId9" Type="http://schemas.openxmlformats.org/officeDocument/2006/relationships/image" Target="../media/image8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12" Type="http://schemas.openxmlformats.org/officeDocument/2006/relationships/image" Target="../media/image37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11" Type="http://schemas.openxmlformats.org/officeDocument/2006/relationships/image" Target="../media/image360.png"/><Relationship Id="rId5" Type="http://schemas.openxmlformats.org/officeDocument/2006/relationships/image" Target="../media/image300.png"/><Relationship Id="rId10" Type="http://schemas.openxmlformats.org/officeDocument/2006/relationships/image" Target="../media/image350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1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12" Type="http://schemas.openxmlformats.org/officeDocument/2006/relationships/image" Target="../media/image48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470.png"/><Relationship Id="rId5" Type="http://schemas.openxmlformats.org/officeDocument/2006/relationships/image" Target="../media/image412.png"/><Relationship Id="rId10" Type="http://schemas.openxmlformats.org/officeDocument/2006/relationships/image" Target="../media/image460.png"/><Relationship Id="rId4" Type="http://schemas.openxmlformats.org/officeDocument/2006/relationships/image" Target="../media/image400.png"/><Relationship Id="rId9" Type="http://schemas.openxmlformats.org/officeDocument/2006/relationships/image" Target="../media/image4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5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14.png"/><Relationship Id="rId5" Type="http://schemas.openxmlformats.org/officeDocument/2006/relationships/image" Target="../media/image80.png"/><Relationship Id="rId10" Type="http://schemas.openxmlformats.org/officeDocument/2006/relationships/image" Target="../media/image130.png"/><Relationship Id="rId4" Type="http://schemas.openxmlformats.org/officeDocument/2006/relationships/image" Target="../media/image12.png"/><Relationship Id="rId9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00.png"/><Relationship Id="rId4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6" y="227"/>
            <a:ext cx="9141714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96506" y="637953"/>
            <a:ext cx="7942376" cy="3189507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>
                <a:solidFill>
                  <a:srgbClr val="FFFFFF"/>
                </a:solidFill>
              </a:rPr>
              <a:t>Diagonalization</a:t>
            </a:r>
            <a:r>
              <a:rPr lang="zh-TW" altLang="en-US" dirty="0">
                <a:solidFill>
                  <a:srgbClr val="FFFFFF"/>
                </a:solidFill>
              </a:rPr>
              <a:t> </a:t>
            </a:r>
            <a:r>
              <a:rPr lang="en-US" altLang="zh-TW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對角化</a:t>
            </a:r>
            <a:r>
              <a:rPr lang="en-US" altLang="zh-TW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5810" y="4208147"/>
            <a:ext cx="254344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6554" y="4098333"/>
            <a:ext cx="151393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286" y="4098334"/>
            <a:ext cx="6699764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96506" y="4377268"/>
            <a:ext cx="5978177" cy="1280582"/>
          </a:xfrm>
        </p:spPr>
        <p:txBody>
          <a:bodyPr anchor="t">
            <a:normAutofit/>
          </a:bodyPr>
          <a:lstStyle/>
          <a:p>
            <a:pPr algn="l"/>
            <a:r>
              <a:rPr lang="en-US" altLang="zh-TW" sz="3200" dirty="0">
                <a:solidFill>
                  <a:srgbClr val="FEFFFF"/>
                </a:solidFill>
              </a:rPr>
              <a:t>Hung-yi Lee</a:t>
            </a:r>
            <a:endParaRPr lang="zh-TW" altLang="en-US" sz="3200" dirty="0">
              <a:solidFill>
                <a:srgbClr val="FEFFFF"/>
              </a:solidFill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800154" y="4377267"/>
            <a:ext cx="2341560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4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Diagonalizable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37696" y="1560060"/>
            <a:ext cx="8268607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 set of eigenvectors that correspond to distinct eigenvalues is linear independent.</a:t>
            </a:r>
            <a:endParaRPr lang="zh-TW" altLang="en-US" sz="2800" dirty="0"/>
          </a:p>
        </p:txBody>
      </p:sp>
      <p:grpSp>
        <p:nvGrpSpPr>
          <p:cNvPr id="5" name="群組 4"/>
          <p:cNvGrpSpPr/>
          <p:nvPr/>
        </p:nvGrpSpPr>
        <p:grpSpPr>
          <a:xfrm>
            <a:off x="592766" y="2634961"/>
            <a:ext cx="4798649" cy="532552"/>
            <a:chOff x="1036239" y="2635343"/>
            <a:chExt cx="4798649" cy="532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3006189" y="2727676"/>
                  <a:ext cx="36311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189" y="2727676"/>
                  <a:ext cx="3631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0000" r="-6667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3914736" y="2703061"/>
                  <a:ext cx="37023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4736" y="2703061"/>
                  <a:ext cx="37023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9672" r="-6557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文字方塊 11"/>
            <p:cNvSpPr txBox="1"/>
            <p:nvPr/>
          </p:nvSpPr>
          <p:spPr>
            <a:xfrm>
              <a:off x="1036239" y="2706230"/>
              <a:ext cx="1628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2400" dirty="0"/>
                <a:t>Eigenvalue: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5380661" y="2727676"/>
                  <a:ext cx="45422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0661" y="2727676"/>
                  <a:ext cx="45422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6216" r="-2703" b="-98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文字方塊 16"/>
            <p:cNvSpPr txBox="1"/>
            <p:nvPr/>
          </p:nvSpPr>
          <p:spPr>
            <a:xfrm>
              <a:off x="4409258" y="2635343"/>
              <a:ext cx="948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09551" y="3144172"/>
            <a:ext cx="5081864" cy="529840"/>
            <a:chOff x="758646" y="3168853"/>
            <a:chExt cx="5081864" cy="529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5396286" y="3232683"/>
                  <a:ext cx="44422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6286" y="3232683"/>
                  <a:ext cx="44422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9722" r="-2778" b="-98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文字方塊 12"/>
            <p:cNvSpPr txBox="1"/>
            <p:nvPr/>
          </p:nvSpPr>
          <p:spPr>
            <a:xfrm>
              <a:off x="758646" y="3237028"/>
              <a:ext cx="1900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2400" dirty="0"/>
                <a:t>Eigenvector: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3035739" y="3232684"/>
                  <a:ext cx="36811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5739" y="3232684"/>
                  <a:ext cx="36811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475" r="-6557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3904387" y="3232683"/>
                  <a:ext cx="3752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387" y="3232683"/>
                  <a:ext cx="375231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475" r="-8197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文字方塊 17"/>
            <p:cNvSpPr txBox="1"/>
            <p:nvPr/>
          </p:nvSpPr>
          <p:spPr>
            <a:xfrm>
              <a:off x="4429252" y="3168853"/>
              <a:ext cx="948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5743861" y="2721216"/>
            <a:ext cx="2614787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Assume dependent</a:t>
            </a:r>
            <a:endParaRPr lang="zh-TW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1644943" y="3716754"/>
            <a:ext cx="3446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err="1">
                <a:solidFill>
                  <a:srgbClr val="000000"/>
                </a:solidFill>
              </a:rPr>
              <a:t>v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+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+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+</a:t>
            </a:r>
            <a:r>
              <a:rPr lang="en-US" altLang="zh-TW" sz="2400" i="1" dirty="0"/>
              <a:t>c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i="1" baseline="-25000" dirty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r>
              <a:rPr lang="en-US" altLang="zh-TW" sz="2400" dirty="0">
                <a:sym typeface="Symbol" pitchFamily="18" charset="2"/>
              </a:rPr>
              <a:t> </a:t>
            </a:r>
            <a:endParaRPr lang="zh-TW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1470653" y="4194570"/>
            <a:ext cx="4089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err="1">
                <a:sym typeface="Symbol" pitchFamily="18" charset="2"/>
              </a:rPr>
              <a:t>A</a:t>
            </a:r>
            <a:r>
              <a:rPr lang="en-US" altLang="zh-TW" sz="2400" b="1" dirty="0" err="1">
                <a:solidFill>
                  <a:srgbClr val="000000"/>
                </a:solidFill>
              </a:rPr>
              <a:t>v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+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+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+</a:t>
            </a:r>
            <a:r>
              <a:rPr lang="en-US" altLang="zh-TW" sz="2400" i="1" dirty="0"/>
              <a:t>c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i="1" baseline="-25000" dirty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17091" y="4694566"/>
            <a:ext cx="4661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b="1" dirty="0" err="1">
                <a:solidFill>
                  <a:srgbClr val="000000"/>
                </a:solidFill>
              </a:rPr>
              <a:t>v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+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+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+</a:t>
            </a:r>
            <a:r>
              <a:rPr lang="en-US" altLang="zh-TW" sz="2400" i="1" dirty="0"/>
              <a:t>c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i="1" baseline="-25000" dirty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34944" y="5145716"/>
            <a:ext cx="4491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i="1" baseline="-25000" dirty="0" err="1">
                <a:sym typeface="Symbol" pitchFamily="18" charset="2"/>
              </a:rPr>
              <a:t>k</a:t>
            </a:r>
            <a:r>
              <a:rPr lang="en-US" altLang="zh-TW" sz="2400" b="1" dirty="0" err="1">
                <a:solidFill>
                  <a:srgbClr val="000000"/>
                </a:solidFill>
              </a:rPr>
              <a:t>v</a:t>
            </a:r>
            <a:r>
              <a:rPr lang="en-US" altLang="zh-TW" sz="2400" i="1" baseline="-25000" dirty="0" err="1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+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+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+</a:t>
            </a:r>
            <a:r>
              <a:rPr lang="en-US" altLang="zh-TW" sz="2400" i="1" dirty="0"/>
              <a:t>c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i="1" baseline="-25000" dirty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r>
              <a:rPr lang="en-US" altLang="zh-TW" sz="2400" dirty="0">
                <a:sym typeface="Symbol" pitchFamily="18" charset="2"/>
              </a:rPr>
              <a:t> </a:t>
            </a:r>
            <a:endParaRPr lang="zh-TW" altLang="en-US" sz="2400" dirty="0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861252" y="4504032"/>
            <a:ext cx="7088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altLang="zh-TW" sz="2800" i="1" dirty="0">
                <a:solidFill>
                  <a:schemeClr val="accent1"/>
                </a:solidFill>
                <a:sym typeface="Symbol" pitchFamily="18" charset="2"/>
              </a:rPr>
              <a:t></a:t>
            </a:r>
            <a:r>
              <a:rPr lang="en-US" altLang="zh-TW" sz="2800" i="1" baseline="-25000" dirty="0">
                <a:solidFill>
                  <a:schemeClr val="accent1"/>
                </a:solidFill>
                <a:sym typeface="Symbol" pitchFamily="18" charset="2"/>
              </a:rPr>
              <a:t>k</a:t>
            </a:r>
            <a:r>
              <a:rPr lang="en-US" altLang="zh-TW" sz="2800" dirty="0">
                <a:solidFill>
                  <a:schemeClr val="accent1"/>
                </a:solidFill>
                <a:sym typeface="Symbol" pitchFamily="18" charset="2"/>
              </a:rPr>
              <a:t>)</a:t>
            </a:r>
            <a:endParaRPr lang="en-US" altLang="zh-TW" sz="2800" i="1" baseline="-25000" dirty="0">
              <a:solidFill>
                <a:schemeClr val="accent1"/>
              </a:solidFill>
              <a:sym typeface="Symbol" pitchFamily="18" charset="2"/>
            </a:endParaRPr>
          </a:p>
        </p:txBody>
      </p:sp>
      <p:sp>
        <p:nvSpPr>
          <p:cNvPr id="26" name="手繪多邊形 25"/>
          <p:cNvSpPr/>
          <p:nvPr/>
        </p:nvSpPr>
        <p:spPr>
          <a:xfrm>
            <a:off x="5106853" y="3996386"/>
            <a:ext cx="1739266" cy="1480457"/>
          </a:xfrm>
          <a:custGeom>
            <a:avLst/>
            <a:gdLst>
              <a:gd name="connsiteX0" fmla="*/ 0 w 1739266"/>
              <a:gd name="connsiteY0" fmla="*/ 0 h 1480457"/>
              <a:gd name="connsiteX1" fmla="*/ 1727200 w 1739266"/>
              <a:gd name="connsiteY1" fmla="*/ 769257 h 1480457"/>
              <a:gd name="connsiteX2" fmla="*/ 812800 w 1739266"/>
              <a:gd name="connsiteY2" fmla="*/ 1480457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266" h="1480457">
                <a:moveTo>
                  <a:pt x="0" y="0"/>
                </a:moveTo>
                <a:cubicBezTo>
                  <a:pt x="795866" y="261257"/>
                  <a:pt x="1591733" y="522514"/>
                  <a:pt x="1727200" y="769257"/>
                </a:cubicBezTo>
                <a:cubicBezTo>
                  <a:pt x="1862667" y="1016000"/>
                  <a:pt x="812800" y="1480457"/>
                  <a:pt x="812800" y="1480457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965169" y="5121828"/>
            <a:ext cx="547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-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980648" y="5689693"/>
            <a:ext cx="51886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233795" y="5723351"/>
            <a:ext cx="6752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(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) 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+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(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)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baseline="-25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+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+</a:t>
            </a:r>
            <a:r>
              <a:rPr lang="en-US" altLang="zh-TW" sz="2400" i="1" dirty="0"/>
              <a:t>c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r>
              <a:rPr lang="en-US" altLang="zh-TW" sz="2400" dirty="0">
                <a:sym typeface="Symbol" pitchFamily="18" charset="2"/>
              </a:rPr>
              <a:t>(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i="1" dirty="0">
                <a:sym typeface="Symbol" pitchFamily="18" charset="2"/>
              </a:rPr>
              <a:t>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dirty="0">
                <a:sym typeface="Symbol" pitchFamily="18" charset="2"/>
              </a:rPr>
              <a:t>)</a:t>
            </a:r>
            <a:r>
              <a:rPr lang="en-US" altLang="zh-TW" sz="2400" b="1" dirty="0">
                <a:solidFill>
                  <a:srgbClr val="000000"/>
                </a:solidFill>
              </a:rPr>
              <a:t>v</a:t>
            </a:r>
            <a:r>
              <a:rPr lang="en-US" altLang="zh-TW" sz="2400" i="1" baseline="-25000" dirty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 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97586" y="6216580"/>
            <a:ext cx="3098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/>
              <a:t>Not c</a:t>
            </a:r>
            <a:r>
              <a:rPr lang="en-US" altLang="zh-TW" sz="2400" baseline="-25000" dirty="0">
                <a:sym typeface="Symbol" pitchFamily="18" charset="2"/>
              </a:rPr>
              <a:t>1 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en-US" altLang="zh-TW" sz="2400" i="1" dirty="0"/>
              <a:t>c</a:t>
            </a:r>
            <a:r>
              <a:rPr lang="en-US" altLang="zh-TW" sz="2400" baseline="-25000" dirty="0">
                <a:sym typeface="Symbol" pitchFamily="18" charset="2"/>
              </a:rPr>
              <a:t>2 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en-US" altLang="zh-TW" sz="2400" baseline="20000" dirty="0">
                <a:solidFill>
                  <a:srgbClr val="000000"/>
                </a:solidFill>
                <a:sym typeface="Symbol" pitchFamily="18" charset="2"/>
              </a:rPr>
              <a:t></a:t>
            </a:r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en-US" altLang="zh-TW" sz="2400" i="1" dirty="0"/>
              <a:t>c</a:t>
            </a:r>
            <a:r>
              <a:rPr lang="en-US" altLang="zh-TW" sz="2400" i="1" baseline="-25000" dirty="0">
                <a:sym typeface="Symbol" pitchFamily="18" charset="2"/>
              </a:rPr>
              <a:t>k</a:t>
            </a:r>
            <a:r>
              <a:rPr lang="en-US" altLang="zh-TW" sz="2400" baseline="-25000" dirty="0">
                <a:sym typeface="Symbol" pitchFamily="18" charset="2"/>
              </a:rPr>
              <a:t>1</a:t>
            </a:r>
            <a:r>
              <a:rPr lang="en-US" altLang="zh-TW" sz="2400" dirty="0">
                <a:sym typeface="Symbol" pitchFamily="18" charset="2"/>
              </a:rPr>
              <a:t> = 0</a:t>
            </a:r>
            <a:endParaRPr lang="zh-TW" altLang="en-US" sz="2400" dirty="0"/>
          </a:p>
        </p:txBody>
      </p:sp>
      <p:grpSp>
        <p:nvGrpSpPr>
          <p:cNvPr id="8" name="群組 7"/>
          <p:cNvGrpSpPr/>
          <p:nvPr/>
        </p:nvGrpSpPr>
        <p:grpSpPr>
          <a:xfrm>
            <a:off x="6031694" y="3239875"/>
            <a:ext cx="2781650" cy="461665"/>
            <a:chOff x="6196654" y="3285508"/>
            <a:chExt cx="2781650" cy="461665"/>
          </a:xfrm>
        </p:grpSpPr>
        <p:sp>
          <p:nvSpPr>
            <p:cNvPr id="19" name="矩形 18"/>
            <p:cNvSpPr/>
            <p:nvPr/>
          </p:nvSpPr>
          <p:spPr>
            <a:xfrm>
              <a:off x="6918638" y="3285508"/>
              <a:ext cx="20596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>
                  <a:solidFill>
                    <a:srgbClr val="000000"/>
                  </a:solidFill>
                  <a:sym typeface="Symbol" pitchFamily="18" charset="2"/>
                </a:rPr>
                <a:t>a contradiction</a:t>
              </a:r>
              <a:endParaRPr lang="zh-TW" altLang="en-US" sz="2400" dirty="0"/>
            </a:p>
          </p:txBody>
        </p:sp>
        <p:sp>
          <p:nvSpPr>
            <p:cNvPr id="7" name="向右箭號 6"/>
            <p:cNvSpPr/>
            <p:nvPr/>
          </p:nvSpPr>
          <p:spPr>
            <a:xfrm>
              <a:off x="6196654" y="3355521"/>
              <a:ext cx="692339" cy="35485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向右箭號 32"/>
          <p:cNvSpPr/>
          <p:nvPr/>
        </p:nvSpPr>
        <p:spPr>
          <a:xfrm>
            <a:off x="3482016" y="6269986"/>
            <a:ext cx="449959" cy="3548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向右箭號 33"/>
          <p:cNvSpPr/>
          <p:nvPr/>
        </p:nvSpPr>
        <p:spPr>
          <a:xfrm>
            <a:off x="6377863" y="6269986"/>
            <a:ext cx="449959" cy="3548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3944899" y="6232274"/>
            <a:ext cx="2293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/>
              <a:t>Same eigenvalue</a:t>
            </a:r>
            <a:endParaRPr lang="zh-TW" altLang="en-US" sz="2400" dirty="0"/>
          </a:p>
        </p:txBody>
      </p:sp>
      <p:sp>
        <p:nvSpPr>
          <p:cNvPr id="36" name="矩形 35"/>
          <p:cNvSpPr/>
          <p:nvPr/>
        </p:nvSpPr>
        <p:spPr>
          <a:xfrm>
            <a:off x="6864333" y="6214625"/>
            <a:ext cx="2059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sym typeface="Symbol" pitchFamily="18" charset="2"/>
              </a:rPr>
              <a:t>a contradiction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1712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30" grpId="0"/>
      <p:bldP spid="31" grpId="0"/>
      <p:bldP spid="33" grpId="0" animBg="1"/>
      <p:bldP spid="34" grpId="0" animBg="1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A is diagonalizable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185914" y="2394444"/>
                <a:ext cx="2036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𝑃𝐷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14" y="2394444"/>
                <a:ext cx="203613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199390" y="224463"/>
                <a:ext cx="30510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390" y="224463"/>
                <a:ext cx="305102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156879" y="809990"/>
                <a:ext cx="3136051" cy="1310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879" y="809990"/>
                <a:ext cx="3136051" cy="13108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3966542" y="2255734"/>
                <a:ext cx="4796972" cy="95410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eigenvector of A corresponding to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542" y="2255734"/>
                <a:ext cx="4796972" cy="9541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橢圓 13"/>
          <p:cNvSpPr/>
          <p:nvPr/>
        </p:nvSpPr>
        <p:spPr>
          <a:xfrm>
            <a:off x="6705100" y="4607733"/>
            <a:ext cx="1295437" cy="7823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4380756" y="4581389"/>
            <a:ext cx="1407363" cy="80864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2765791" y="4601446"/>
            <a:ext cx="1406939" cy="7885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946495" y="3046598"/>
                <a:ext cx="20286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95" y="3046598"/>
                <a:ext cx="2028697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912509" y="4150502"/>
                <a:ext cx="4265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509" y="4150502"/>
                <a:ext cx="42659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516357" y="4150502"/>
                <a:ext cx="4348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357" y="4150502"/>
                <a:ext cx="434863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447784" y="3544565"/>
                <a:ext cx="66302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……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84" y="3544565"/>
                <a:ext cx="6630213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/>
          <p:cNvSpPr txBox="1"/>
          <p:nvPr/>
        </p:nvSpPr>
        <p:spPr>
          <a:xfrm>
            <a:off x="807989" y="4128533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Eigenvalue: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807095" y="4662759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 err="1"/>
              <a:t>Eigenspace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782513" y="4150502"/>
                <a:ext cx="4489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513" y="4150502"/>
                <a:ext cx="448969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字方塊 40"/>
          <p:cNvSpPr txBox="1"/>
          <p:nvPr/>
        </p:nvSpPr>
        <p:spPr>
          <a:xfrm>
            <a:off x="5811110" y="4058169"/>
            <a:ext cx="94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5831104" y="4591679"/>
            <a:ext cx="94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616033" y="5383822"/>
                <a:ext cx="17730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Basis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033" y="5383822"/>
                <a:ext cx="1773073" cy="461665"/>
              </a:xfrm>
              <a:prstGeom prst="rect">
                <a:avLst/>
              </a:prstGeom>
              <a:blipFill rotWithShape="0"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4331748" y="5383822"/>
                <a:ext cx="17730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Basis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748" y="5383822"/>
                <a:ext cx="1773073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34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6599553" y="5358203"/>
                <a:ext cx="17730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Basis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553" y="5358203"/>
                <a:ext cx="1773073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34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大括弧 8"/>
          <p:cNvSpPr/>
          <p:nvPr/>
        </p:nvSpPr>
        <p:spPr>
          <a:xfrm>
            <a:off x="8254074" y="5291919"/>
            <a:ext cx="183816" cy="585799"/>
          </a:xfrm>
          <a:prstGeom prst="rightBrace">
            <a:avLst>
              <a:gd name="adj1" fmla="val 3504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右大括弧 47"/>
          <p:cNvSpPr/>
          <p:nvPr/>
        </p:nvSpPr>
        <p:spPr>
          <a:xfrm flipH="1">
            <a:off x="2455207" y="5327544"/>
            <a:ext cx="183816" cy="585799"/>
          </a:xfrm>
          <a:prstGeom prst="rightBrace">
            <a:avLst>
              <a:gd name="adj1" fmla="val 3504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339100" y="5897275"/>
            <a:ext cx="432064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Independent Eigenvectors</a:t>
            </a:r>
            <a:endParaRPr lang="zh-TW" altLang="en-US" sz="2800" dirty="0"/>
          </a:p>
        </p:txBody>
      </p:sp>
      <p:sp>
        <p:nvSpPr>
          <p:cNvPr id="50" name="矩形 49"/>
          <p:cNvSpPr/>
          <p:nvPr/>
        </p:nvSpPr>
        <p:spPr>
          <a:xfrm>
            <a:off x="232581" y="6143078"/>
            <a:ext cx="328902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You can’t find more!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8000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2" grpId="0"/>
      <p:bldP spid="23" grpId="0"/>
      <p:bldP spid="24" grpId="0"/>
      <p:bldP spid="26" grpId="0"/>
      <p:bldP spid="28" grpId="0"/>
      <p:bldP spid="29" grpId="0"/>
      <p:bldP spid="34" grpId="0"/>
      <p:bldP spid="41" grpId="0"/>
      <p:bldP spid="42" grpId="0"/>
      <p:bldP spid="7" grpId="0"/>
      <p:bldP spid="46" grpId="0"/>
      <p:bldP spid="47" grpId="0"/>
      <p:bldP spid="9" grpId="0" animBg="1"/>
      <p:bldP spid="48" grpId="0" animBg="1"/>
      <p:bldP spid="10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Diagonalizable -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Diagonalize</a:t>
            </a:r>
            <a:r>
              <a:rPr lang="en-US" altLang="zh-TW" dirty="0"/>
              <a:t> a given matrix </a:t>
            </a:r>
          </a:p>
          <a:p>
            <a:endParaRPr lang="zh-TW" altLang="en-US" dirty="0"/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4895329" y="1327124"/>
          <a:ext cx="2138363" cy="147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3" imgW="1028520" imgH="711000" progId="Equation.DSMT4">
                  <p:embed/>
                </p:oleObj>
              </mc:Choice>
              <mc:Fallback>
                <p:oleObj name="Equation" r:id="rId3" imgW="1028520" imgH="711000" progId="Equation.DSMT4">
                  <p:embed/>
                  <p:pic>
                    <p:nvPicPr>
                      <p:cNvPr id="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329" y="1327124"/>
                        <a:ext cx="2138363" cy="147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01370" y="2926060"/>
            <a:ext cx="5469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characteristic polynomial is </a:t>
            </a:r>
            <a:r>
              <a:rPr lang="en-US" altLang="zh-TW" sz="2400" dirty="0">
                <a:sym typeface="Symbol" pitchFamily="18" charset="2"/>
              </a:rPr>
              <a:t>(</a:t>
            </a:r>
            <a:r>
              <a:rPr lang="en-US" altLang="zh-TW" sz="2400" i="1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+ 1)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(</a:t>
            </a:r>
            <a:r>
              <a:rPr lang="en-US" altLang="zh-TW" sz="2400" i="1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 3)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6277970" y="2926060"/>
            <a:ext cx="2495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eigenvalues: 3, 1 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1264229" y="3458989"/>
            <a:ext cx="1823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eigenvalue 3 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1244019" y="4750295"/>
            <a:ext cx="1922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eigenvalue 1</a:t>
            </a:r>
            <a:endParaRPr lang="zh-TW" altLang="en-US" sz="24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2766773" y="3542853"/>
            <a:ext cx="1396887" cy="1438275"/>
            <a:chOff x="3897219" y="3534478"/>
            <a:chExt cx="1396887" cy="1438275"/>
          </a:xfrm>
        </p:grpSpPr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3897219" y="4073443"/>
              <a:ext cx="70724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400" i="1" dirty="0">
                  <a:latin typeface="Academy Engraved LET" pitchFamily="2" charset="0"/>
                  <a:sym typeface="Symbol" pitchFamily="18" charset="2"/>
                </a:rPr>
                <a:t>B</a:t>
              </a:r>
              <a:r>
                <a:rPr lang="en-US" altLang="zh-TW" sz="2400" baseline="-25000" dirty="0">
                  <a:sym typeface="Symbol" pitchFamily="18" charset="2"/>
                </a:rPr>
                <a:t>1</a:t>
              </a:r>
              <a:r>
                <a:rPr lang="en-US" altLang="zh-TW" sz="2400" dirty="0">
                  <a:sym typeface="Symbol" pitchFamily="18" charset="2"/>
                </a:rPr>
                <a:t> = </a:t>
              </a:r>
              <a:endParaRPr lang="en-US" altLang="zh-TW" sz="2400" baseline="-25000" dirty="0">
                <a:sym typeface="Symbol" pitchFamily="18" charset="2"/>
              </a:endParaRPr>
            </a:p>
          </p:txBody>
        </p:sp>
        <p:graphicFrame>
          <p:nvGraphicFramePr>
            <p:cNvPr id="10" name="Object 16"/>
            <p:cNvGraphicFramePr>
              <a:graphicFrameLocks noChangeAspect="1"/>
            </p:cNvGraphicFramePr>
            <p:nvPr/>
          </p:nvGraphicFramePr>
          <p:xfrm>
            <a:off x="4476544" y="3534478"/>
            <a:ext cx="817562" cy="143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" name="Equation" r:id="rId5" imgW="419040" imgH="736560" progId="Equation.DSMT4">
                    <p:embed/>
                  </p:oleObj>
                </mc:Choice>
                <mc:Fallback>
                  <p:oleObj name="Equation" r:id="rId5" imgW="419040" imgH="736560" progId="Equation.DSMT4">
                    <p:embed/>
                    <p:pic>
                      <p:nvPicPr>
                        <p:cNvPr id="1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6544" y="3534478"/>
                          <a:ext cx="817562" cy="143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群組 18"/>
          <p:cNvGrpSpPr/>
          <p:nvPr/>
        </p:nvGrpSpPr>
        <p:grpSpPr>
          <a:xfrm>
            <a:off x="2766773" y="5187940"/>
            <a:ext cx="2081930" cy="1438275"/>
            <a:chOff x="3340034" y="4961495"/>
            <a:chExt cx="2081930" cy="1438275"/>
          </a:xfrm>
        </p:grpSpPr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340034" y="5524056"/>
              <a:ext cx="70724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400" i="1" dirty="0">
                  <a:latin typeface="Academy Engraved LET" pitchFamily="2" charset="0"/>
                  <a:sym typeface="Symbol" pitchFamily="18" charset="2"/>
                </a:rPr>
                <a:t>B</a:t>
              </a:r>
              <a:r>
                <a:rPr lang="en-US" altLang="zh-TW" sz="2400" baseline="-25000" dirty="0">
                  <a:sym typeface="Symbol" pitchFamily="18" charset="2"/>
                </a:rPr>
                <a:t>2</a:t>
              </a:r>
              <a:r>
                <a:rPr lang="en-US" altLang="zh-TW" sz="2400" dirty="0">
                  <a:sym typeface="Symbol" pitchFamily="18" charset="2"/>
                </a:rPr>
                <a:t> = </a:t>
              </a:r>
              <a:endParaRPr lang="en-US" altLang="zh-TW" sz="2400" baseline="-25000" dirty="0">
                <a:sym typeface="Symbol" pitchFamily="18" charset="2"/>
              </a:endParaRPr>
            </a:p>
          </p:txBody>
        </p:sp>
        <p:graphicFrame>
          <p:nvGraphicFramePr>
            <p:cNvPr id="12" name="Object 18"/>
            <p:cNvGraphicFramePr>
              <a:graphicFrameLocks noChangeAspect="1"/>
            </p:cNvGraphicFramePr>
            <p:nvPr/>
          </p:nvGraphicFramePr>
          <p:xfrm>
            <a:off x="3909077" y="4961495"/>
            <a:ext cx="1512887" cy="143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" name="Equation" r:id="rId7" imgW="774360" imgH="736560" progId="Equation.DSMT4">
                    <p:embed/>
                  </p:oleObj>
                </mc:Choice>
                <mc:Fallback>
                  <p:oleObj name="Equation" r:id="rId7" imgW="774360" imgH="736560" progId="Equation.DSMT4">
                    <p:embed/>
                    <p:pic>
                      <p:nvPicPr>
                        <p:cNvPr id="12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9077" y="4961495"/>
                          <a:ext cx="1512887" cy="143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895329" y="3475449"/>
            <a:ext cx="17447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i="1" dirty="0">
                <a:sym typeface="Symbol" pitchFamily="18" charset="2"/>
              </a:rPr>
              <a:t>PDP</a:t>
            </a:r>
            <a:r>
              <a:rPr lang="en-US" altLang="zh-TW" sz="2400" baseline="40000" dirty="0">
                <a:sym typeface="Symbol" pitchFamily="18" charset="2"/>
              </a:rPr>
              <a:t>1</a:t>
            </a:r>
            <a:r>
              <a:rPr lang="en-US" altLang="zh-TW" sz="2400" dirty="0">
                <a:sym typeface="Symbol" pitchFamily="18" charset="2"/>
              </a:rPr>
              <a:t>, where</a:t>
            </a:r>
            <a:r>
              <a:rPr lang="en-US" altLang="zh-TW" sz="2400" baseline="40000" dirty="0">
                <a:sym typeface="Symbol" pitchFamily="18" charset="2"/>
              </a:rPr>
              <a:t> </a:t>
            </a:r>
          </a:p>
        </p:txBody>
      </p:sp>
      <p:graphicFrame>
        <p:nvGraphicFramePr>
          <p:cNvPr id="15" name="Object 19"/>
          <p:cNvGraphicFramePr>
            <a:graphicFrameLocks noChangeAspect="1"/>
          </p:cNvGraphicFramePr>
          <p:nvPr/>
        </p:nvGraphicFramePr>
        <p:xfrm>
          <a:off x="6500224" y="3585710"/>
          <a:ext cx="19685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9" imgW="1015920" imgH="711000" progId="Equation.DSMT4">
                  <p:embed/>
                </p:oleObj>
              </mc:Choice>
              <mc:Fallback>
                <p:oleObj name="Equation" r:id="rId9" imgW="1015920" imgH="711000" progId="Equation.DSMT4">
                  <p:embed/>
                  <p:pic>
                    <p:nvPicPr>
                      <p:cNvPr id="1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224" y="3585710"/>
                        <a:ext cx="1968500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0"/>
          <p:cNvGraphicFramePr>
            <a:graphicFrameLocks noChangeAspect="1"/>
          </p:cNvGraphicFramePr>
          <p:nvPr/>
        </p:nvGraphicFramePr>
        <p:xfrm>
          <a:off x="6461125" y="5096232"/>
          <a:ext cx="2054225" cy="13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11" imgW="1104840" imgH="711000" progId="Equation.DSMT4">
                  <p:embed/>
                </p:oleObj>
              </mc:Choice>
              <mc:Fallback>
                <p:oleObj name="Equation" r:id="rId11" imgW="1104840" imgH="711000" progId="Equation.DSMT4">
                  <p:embed/>
                  <p:pic>
                    <p:nvPicPr>
                      <p:cNvPr id="1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25" y="5096232"/>
                        <a:ext cx="2054225" cy="132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向右箭號 16"/>
          <p:cNvSpPr/>
          <p:nvPr/>
        </p:nvSpPr>
        <p:spPr>
          <a:xfrm>
            <a:off x="5848505" y="3000877"/>
            <a:ext cx="429465" cy="338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22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 for a Diagonalizable Matrix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 </a:t>
            </a:r>
            <a:r>
              <a:rPr lang="en-US" altLang="zh-TW" i="1" dirty="0"/>
              <a:t>n</a:t>
            </a:r>
            <a:r>
              <a:rPr lang="en-US" altLang="zh-TW" dirty="0"/>
              <a:t> x </a:t>
            </a:r>
            <a:r>
              <a:rPr lang="en-US" altLang="zh-TW" i="1" dirty="0"/>
              <a:t>n</a:t>
            </a:r>
            <a:r>
              <a:rPr lang="en-US" altLang="zh-TW" dirty="0"/>
              <a:t> matrix </a:t>
            </a:r>
            <a:r>
              <a:rPr lang="en-US" altLang="zh-TW" i="1" dirty="0"/>
              <a:t>A</a:t>
            </a:r>
            <a:r>
              <a:rPr lang="en-US" altLang="zh-TW" dirty="0"/>
              <a:t> is diagonalizable if and only if </a:t>
            </a:r>
            <a:r>
              <a:rPr lang="en-US" altLang="zh-TW" u="sng" dirty="0"/>
              <a:t>both the following conditions are met</a:t>
            </a:r>
            <a:r>
              <a:rPr lang="en-US" altLang="zh-TW" dirty="0"/>
              <a:t>.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55913" y="2837485"/>
            <a:ext cx="7032171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The characteristic polynomial of </a:t>
            </a:r>
            <a:r>
              <a:rPr lang="en-US" altLang="zh-TW" sz="2800" i="1" dirty="0"/>
              <a:t>A</a:t>
            </a:r>
            <a:r>
              <a:rPr lang="en-US" altLang="zh-TW" sz="2800" dirty="0"/>
              <a:t> factors into a product of linear factors.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403849" y="4106765"/>
                <a:ext cx="20286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849" y="4106765"/>
                <a:ext cx="2028697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403849" y="4618788"/>
                <a:ext cx="66302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……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849" y="4618788"/>
                <a:ext cx="663021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3462996" y="4091377"/>
            <a:ext cx="187613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Factorization</a:t>
            </a:r>
            <a:endParaRPr lang="zh-TW" altLang="en-US" sz="2400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7024579" y="4781935"/>
            <a:ext cx="9949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7039093" y="4900906"/>
            <a:ext cx="9949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37935" y="5364848"/>
            <a:ext cx="8068129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/>
              <a:t>For each eigenvalue </a:t>
            </a:r>
            <a:r>
              <a:rPr lang="en-US" altLang="zh-TW" sz="2800" dirty="0">
                <a:latin typeface="Symbol" charset="2"/>
                <a:cs typeface="Symbol" charset="2"/>
              </a:rPr>
              <a:t>l</a:t>
            </a:r>
            <a:r>
              <a:rPr lang="en-US" altLang="zh-TW" sz="2800" dirty="0"/>
              <a:t> of </a:t>
            </a:r>
            <a:r>
              <a:rPr lang="en-US" altLang="zh-TW" sz="2800" i="1" dirty="0"/>
              <a:t>A</a:t>
            </a:r>
            <a:r>
              <a:rPr lang="en-US" altLang="zh-TW" sz="2800" dirty="0"/>
              <a:t>, the multiplicity of </a:t>
            </a:r>
            <a:r>
              <a:rPr lang="en-US" altLang="zh-TW" sz="2800" dirty="0">
                <a:latin typeface="Symbol" charset="2"/>
                <a:cs typeface="Symbol" charset="2"/>
              </a:rPr>
              <a:t>l</a:t>
            </a:r>
            <a:r>
              <a:rPr lang="en-US" altLang="zh-TW" sz="2800" dirty="0"/>
              <a:t> equals the dimension of the corresponding </a:t>
            </a:r>
            <a:r>
              <a:rPr lang="en-US" altLang="zh-TW" sz="2800" dirty="0" err="1"/>
              <a:t>eigenspace</a:t>
            </a:r>
            <a:r>
              <a:rPr lang="en-US" altLang="zh-TW" sz="2800" dirty="0"/>
              <a:t>.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7265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16929" y="3260272"/>
            <a:ext cx="7886700" cy="32326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 Eigenvectors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67408" y="3455984"/>
                <a:ext cx="20286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408" y="3455984"/>
                <a:ext cx="2028697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162525" y="4668417"/>
                <a:ext cx="4265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525" y="4668417"/>
                <a:ext cx="426591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766373" y="4668417"/>
                <a:ext cx="4348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373" y="4668417"/>
                <a:ext cx="434863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048154" y="5173424"/>
                <a:ext cx="471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154" y="5173424"/>
                <a:ext cx="47141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187664" y="4070482"/>
                <a:ext cx="66302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……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64" y="4070482"/>
                <a:ext cx="663021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1058005" y="4646448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Eigenvalue: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057111" y="5180674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 err="1"/>
              <a:t>Eigenspace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977970" y="5628926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(dimension)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192075" y="5173425"/>
                <a:ext cx="4490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075" y="5173425"/>
                <a:ext cx="449034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756024" y="5198039"/>
                <a:ext cx="4573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024" y="5198039"/>
                <a:ext cx="457305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032529" y="4668417"/>
                <a:ext cx="4489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529" y="4668417"/>
                <a:ext cx="448969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660605" y="5221852"/>
                <a:ext cx="7788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605" y="5221852"/>
                <a:ext cx="77880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906" r="-2344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236616" y="5207140"/>
                <a:ext cx="7788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616" y="5207140"/>
                <a:ext cx="778803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906" r="-312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7519565" y="5204201"/>
                <a:ext cx="798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565" y="5204201"/>
                <a:ext cx="798937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3817" r="-2290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接點 29"/>
          <p:cNvCxnSpPr/>
          <p:nvPr/>
        </p:nvCxnSpPr>
        <p:spPr>
          <a:xfrm>
            <a:off x="2787484" y="4327200"/>
            <a:ext cx="3750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4416258" y="4339900"/>
            <a:ext cx="3750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6416508" y="4321594"/>
            <a:ext cx="3750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6061126" y="4576084"/>
            <a:ext cx="94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6081120" y="5109594"/>
            <a:ext cx="94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2057098" y="1449466"/>
            <a:ext cx="5206362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An </a:t>
            </a:r>
            <a:r>
              <a:rPr lang="en-US" altLang="zh-TW" sz="2800" i="1" dirty="0"/>
              <a:t>n</a:t>
            </a:r>
            <a:r>
              <a:rPr lang="en-US" altLang="zh-TW" sz="2800" dirty="0"/>
              <a:t> x </a:t>
            </a:r>
            <a:r>
              <a:rPr lang="en-US" altLang="zh-TW" sz="2800" i="1" dirty="0"/>
              <a:t>n</a:t>
            </a:r>
            <a:r>
              <a:rPr lang="en-US" altLang="zh-TW" sz="2800" dirty="0"/>
              <a:t> matrix </a:t>
            </a:r>
            <a:r>
              <a:rPr lang="en-US" altLang="zh-TW" sz="2800" i="1" dirty="0"/>
              <a:t>A</a:t>
            </a:r>
            <a:r>
              <a:rPr lang="en-US" altLang="zh-TW" sz="2800" dirty="0"/>
              <a:t> is diagonalizable </a:t>
            </a:r>
            <a:endParaRPr lang="zh-TW" altLang="en-US" sz="2800" dirty="0"/>
          </a:p>
        </p:txBody>
      </p:sp>
      <p:grpSp>
        <p:nvGrpSpPr>
          <p:cNvPr id="3" name="群組 2"/>
          <p:cNvGrpSpPr/>
          <p:nvPr/>
        </p:nvGrpSpPr>
        <p:grpSpPr>
          <a:xfrm>
            <a:off x="1429871" y="2007664"/>
            <a:ext cx="6809749" cy="1057690"/>
            <a:chOff x="1429871" y="2007664"/>
            <a:chExt cx="6809749" cy="1057690"/>
          </a:xfrm>
        </p:grpSpPr>
        <p:sp>
          <p:nvSpPr>
            <p:cNvPr id="15" name="文字方塊 14"/>
            <p:cNvSpPr txBox="1"/>
            <p:nvPr/>
          </p:nvSpPr>
          <p:spPr>
            <a:xfrm rot="5400000">
              <a:off x="4151294" y="2244121"/>
              <a:ext cx="1057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/>
                <a:t>=</a:t>
              </a:r>
              <a:endParaRPr lang="zh-TW" altLang="en-US" sz="3200" b="1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29871" y="2410524"/>
              <a:ext cx="6809749" cy="52322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altLang="zh-TW" sz="2800" dirty="0"/>
                <a:t>The eigenvectors of A can form a basis for R</a:t>
              </a:r>
              <a:r>
                <a:rPr lang="en-US" altLang="zh-TW" sz="2800" baseline="30000" dirty="0"/>
                <a:t>n</a:t>
              </a:r>
              <a:r>
                <a:rPr lang="en-US" altLang="zh-TW" sz="2800" dirty="0"/>
                <a:t>.</a:t>
              </a:r>
              <a:endParaRPr lang="zh-TW" altLang="en-US" sz="2800" dirty="0"/>
            </a:p>
          </p:txBody>
        </p:sp>
      </p:grpSp>
      <p:sp>
        <p:nvSpPr>
          <p:cNvPr id="29" name="文字方塊 28"/>
          <p:cNvSpPr txBox="1"/>
          <p:nvPr/>
        </p:nvSpPr>
        <p:spPr>
          <a:xfrm rot="5400000">
            <a:off x="4162571" y="3145250"/>
            <a:ext cx="105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=</a:t>
            </a:r>
            <a:endParaRPr lang="zh-TW" altLang="en-US" sz="3200" b="1" dirty="0"/>
          </a:p>
        </p:txBody>
      </p:sp>
      <p:cxnSp>
        <p:nvCxnSpPr>
          <p:cNvPr id="31" name="直線接點 30"/>
          <p:cNvCxnSpPr/>
          <p:nvPr/>
        </p:nvCxnSpPr>
        <p:spPr>
          <a:xfrm>
            <a:off x="6829933" y="4220929"/>
            <a:ext cx="9949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6844447" y="4339900"/>
            <a:ext cx="9949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D9D3756E-1BF1-4E3E-837F-552E920A673E}"/>
                  </a:ext>
                </a:extLst>
              </p:cNvPr>
              <p:cNvSpPr txBox="1"/>
              <p:nvPr/>
            </p:nvSpPr>
            <p:spPr>
              <a:xfrm>
                <a:off x="3788969" y="5834531"/>
                <a:ext cx="34639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D9D3756E-1BF1-4E3E-837F-552E920A6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969" y="5834531"/>
                <a:ext cx="3463962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79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7" grpId="0"/>
      <p:bldP spid="8" grpId="0"/>
      <p:bldP spid="9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6" grpId="0"/>
      <p:bldP spid="27" grpId="0"/>
      <p:bldP spid="28" grpId="0"/>
      <p:bldP spid="37" grpId="0"/>
      <p:bldP spid="38" grpId="0"/>
      <p:bldP spid="29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弧形 16"/>
          <p:cNvSpPr/>
          <p:nvPr/>
        </p:nvSpPr>
        <p:spPr>
          <a:xfrm>
            <a:off x="5120955" y="3073729"/>
            <a:ext cx="1638300" cy="673100"/>
          </a:xfrm>
          <a:prstGeom prst="arc">
            <a:avLst>
              <a:gd name="adj1" fmla="val 10897269"/>
              <a:gd name="adj2" fmla="val 0"/>
            </a:avLst>
          </a:prstGeom>
          <a:noFill/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 of Diagonalization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A is diagonalizable,</a:t>
            </a:r>
          </a:p>
          <a:p>
            <a:endParaRPr lang="en-US" altLang="zh-TW" dirty="0"/>
          </a:p>
          <a:p>
            <a:r>
              <a:rPr lang="en-US" altLang="zh-TW" dirty="0"/>
              <a:t>Example: 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342106" y="2382554"/>
                <a:ext cx="15850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𝑃𝐷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106" y="2382554"/>
                <a:ext cx="1585049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3846" r="-1154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057150" y="2382554"/>
                <a:ext cx="20397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150" y="2382554"/>
                <a:ext cx="203972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293" r="-1198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4020977" y="2422280"/>
            <a:ext cx="822645" cy="2910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14"/>
          <p:cNvSpPr/>
          <p:nvPr/>
        </p:nvSpPr>
        <p:spPr>
          <a:xfrm>
            <a:off x="4409755" y="3403929"/>
            <a:ext cx="1320800" cy="6223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Study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橢圓 15"/>
          <p:cNvSpPr/>
          <p:nvPr/>
        </p:nvSpPr>
        <p:spPr>
          <a:xfrm>
            <a:off x="6162355" y="3403929"/>
            <a:ext cx="1320800" cy="622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IG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弧形 31"/>
          <p:cNvSpPr/>
          <p:nvPr/>
        </p:nvSpPr>
        <p:spPr>
          <a:xfrm rot="10800000">
            <a:off x="5082855" y="3683329"/>
            <a:ext cx="1638300" cy="673100"/>
          </a:xfrm>
          <a:prstGeom prst="arc">
            <a:avLst>
              <a:gd name="adj1" fmla="val 10897269"/>
              <a:gd name="adj2" fmla="val 0"/>
            </a:avLst>
          </a:prstGeom>
          <a:noFill/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弧形 32"/>
          <p:cNvSpPr/>
          <p:nvPr/>
        </p:nvSpPr>
        <p:spPr>
          <a:xfrm>
            <a:off x="3927155" y="3391229"/>
            <a:ext cx="520700" cy="673100"/>
          </a:xfrm>
          <a:prstGeom prst="arc">
            <a:avLst>
              <a:gd name="adj1" fmla="val 818054"/>
              <a:gd name="adj2" fmla="val 20468677"/>
            </a:avLst>
          </a:prstGeom>
          <a:noFill/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弧形 33"/>
          <p:cNvSpPr/>
          <p:nvPr/>
        </p:nvSpPr>
        <p:spPr>
          <a:xfrm flipH="1">
            <a:off x="7470455" y="3442029"/>
            <a:ext cx="457200" cy="609600"/>
          </a:xfrm>
          <a:prstGeom prst="arc">
            <a:avLst>
              <a:gd name="adj1" fmla="val 818054"/>
              <a:gd name="adj2" fmla="val 20468677"/>
            </a:avLst>
          </a:prstGeom>
          <a:noFill/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34"/>
          <p:cNvSpPr txBox="1"/>
          <p:nvPr/>
        </p:nvSpPr>
        <p:spPr>
          <a:xfrm>
            <a:off x="5578155" y="3917114"/>
            <a:ext cx="74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.03</a:t>
            </a:r>
            <a:endParaRPr lang="zh-TW" altLang="en-US" sz="2400" dirty="0"/>
          </a:p>
        </p:txBody>
      </p:sp>
      <p:sp>
        <p:nvSpPr>
          <p:cNvPr id="16" name="文字方塊 35"/>
          <p:cNvSpPr txBox="1"/>
          <p:nvPr/>
        </p:nvSpPr>
        <p:spPr>
          <a:xfrm>
            <a:off x="3348262" y="3505933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.85</a:t>
            </a:r>
            <a:endParaRPr lang="zh-TW" altLang="en-US" sz="2400" dirty="0"/>
          </a:p>
        </p:txBody>
      </p:sp>
      <p:sp>
        <p:nvSpPr>
          <p:cNvPr id="17" name="文字方塊 35"/>
          <p:cNvSpPr txBox="1"/>
          <p:nvPr/>
        </p:nvSpPr>
        <p:spPr>
          <a:xfrm>
            <a:off x="7937180" y="3505934"/>
            <a:ext cx="568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.97</a:t>
            </a:r>
            <a:endParaRPr lang="zh-TW" altLang="en-US" sz="2400" dirty="0"/>
          </a:p>
        </p:txBody>
      </p:sp>
      <p:sp>
        <p:nvSpPr>
          <p:cNvPr id="56" name="橢圓 14"/>
          <p:cNvSpPr/>
          <p:nvPr/>
        </p:nvSpPr>
        <p:spPr>
          <a:xfrm>
            <a:off x="7241422" y="4715985"/>
            <a:ext cx="1169904" cy="3957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Study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7" name="橢圓 14"/>
          <p:cNvSpPr/>
          <p:nvPr/>
        </p:nvSpPr>
        <p:spPr>
          <a:xfrm>
            <a:off x="4388078" y="4707441"/>
            <a:ext cx="1169904" cy="3957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Study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8" name="橢圓 15"/>
          <p:cNvSpPr/>
          <p:nvPr/>
        </p:nvSpPr>
        <p:spPr>
          <a:xfrm>
            <a:off x="4364120" y="5908536"/>
            <a:ext cx="1215225" cy="38316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IG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4644009" y="6357810"/>
            <a:ext cx="84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.15</a:t>
            </a:r>
            <a:endParaRPr lang="zh-TW" altLang="en-US" sz="24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4644010" y="5105228"/>
            <a:ext cx="84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.85</a:t>
            </a:r>
            <a:endParaRPr lang="zh-TW" altLang="en-US" sz="2400" dirty="0"/>
          </a:p>
        </p:txBody>
      </p:sp>
      <p:sp>
        <p:nvSpPr>
          <p:cNvPr id="61" name="橢圓 14"/>
          <p:cNvSpPr/>
          <p:nvPr/>
        </p:nvSpPr>
        <p:spPr>
          <a:xfrm>
            <a:off x="1438441" y="4740694"/>
            <a:ext cx="1169904" cy="3957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Study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2" name="橢圓 15"/>
          <p:cNvSpPr/>
          <p:nvPr/>
        </p:nvSpPr>
        <p:spPr>
          <a:xfrm>
            <a:off x="1393120" y="5858435"/>
            <a:ext cx="1215225" cy="38316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IG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63" name="直線單箭頭接點 62"/>
          <p:cNvCxnSpPr>
            <a:endCxn id="58" idx="6"/>
          </p:cNvCxnSpPr>
          <p:nvPr/>
        </p:nvCxnSpPr>
        <p:spPr>
          <a:xfrm flipH="1">
            <a:off x="5579345" y="5008876"/>
            <a:ext cx="1674654" cy="10912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 flipH="1" flipV="1">
            <a:off x="5572675" y="4913866"/>
            <a:ext cx="1654054" cy="126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 flipH="1">
            <a:off x="2607512" y="4949169"/>
            <a:ext cx="17211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 flipH="1">
            <a:off x="2643860" y="4984538"/>
            <a:ext cx="1708703" cy="952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 flipH="1">
            <a:off x="2610422" y="6100117"/>
            <a:ext cx="16842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/>
          <p:nvPr/>
        </p:nvCxnSpPr>
        <p:spPr>
          <a:xfrm flipH="1" flipV="1">
            <a:off x="2643860" y="5080605"/>
            <a:ext cx="1699744" cy="971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字方塊 35"/>
          <p:cNvSpPr txBox="1"/>
          <p:nvPr/>
        </p:nvSpPr>
        <p:spPr>
          <a:xfrm>
            <a:off x="6044094" y="4469088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.85</a:t>
            </a:r>
            <a:endParaRPr lang="zh-TW" altLang="en-US" sz="2400" dirty="0"/>
          </a:p>
        </p:txBody>
      </p:sp>
      <p:sp>
        <p:nvSpPr>
          <p:cNvPr id="70" name="文字方塊 35"/>
          <p:cNvSpPr txBox="1"/>
          <p:nvPr/>
        </p:nvSpPr>
        <p:spPr>
          <a:xfrm>
            <a:off x="3136911" y="4531733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.85</a:t>
            </a:r>
            <a:endParaRPr lang="zh-TW" altLang="en-US" sz="2400" dirty="0"/>
          </a:p>
        </p:txBody>
      </p:sp>
      <p:sp>
        <p:nvSpPr>
          <p:cNvPr id="71" name="文字方塊 35"/>
          <p:cNvSpPr txBox="1"/>
          <p:nvPr/>
        </p:nvSpPr>
        <p:spPr>
          <a:xfrm>
            <a:off x="6759283" y="5155163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.15</a:t>
            </a:r>
            <a:endParaRPr lang="zh-TW" altLang="en-US" sz="2400" dirty="0"/>
          </a:p>
        </p:txBody>
      </p:sp>
      <p:sp>
        <p:nvSpPr>
          <p:cNvPr id="72" name="文字方塊 35"/>
          <p:cNvSpPr txBox="1"/>
          <p:nvPr/>
        </p:nvSpPr>
        <p:spPr>
          <a:xfrm>
            <a:off x="3894998" y="5080605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.15</a:t>
            </a:r>
            <a:endParaRPr lang="zh-TW" altLang="en-US" sz="2400" dirty="0"/>
          </a:p>
        </p:txBody>
      </p:sp>
      <p:sp>
        <p:nvSpPr>
          <p:cNvPr id="73" name="文字方塊 35"/>
          <p:cNvSpPr txBox="1"/>
          <p:nvPr/>
        </p:nvSpPr>
        <p:spPr>
          <a:xfrm>
            <a:off x="3915514" y="5451167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.03</a:t>
            </a:r>
            <a:endParaRPr lang="zh-TW" altLang="en-US" sz="2400" dirty="0"/>
          </a:p>
        </p:txBody>
      </p:sp>
      <p:sp>
        <p:nvSpPr>
          <p:cNvPr id="74" name="文字方塊 35"/>
          <p:cNvSpPr txBox="1"/>
          <p:nvPr/>
        </p:nvSpPr>
        <p:spPr>
          <a:xfrm>
            <a:off x="3172102" y="6111598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.97</a:t>
            </a:r>
            <a:endParaRPr lang="zh-TW" altLang="en-US" sz="2400" dirty="0"/>
          </a:p>
        </p:txBody>
      </p:sp>
      <p:sp>
        <p:nvSpPr>
          <p:cNvPr id="75" name="矩形 74"/>
          <p:cNvSpPr/>
          <p:nvPr/>
        </p:nvSpPr>
        <p:spPr>
          <a:xfrm>
            <a:off x="1558543" y="5155164"/>
            <a:ext cx="72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.727</a:t>
            </a:r>
          </a:p>
        </p:txBody>
      </p:sp>
      <p:sp>
        <p:nvSpPr>
          <p:cNvPr id="76" name="矩形 75"/>
          <p:cNvSpPr/>
          <p:nvPr/>
        </p:nvSpPr>
        <p:spPr>
          <a:xfrm>
            <a:off x="1509937" y="6228291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 .273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561277" y="4585759"/>
            <a:ext cx="79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574318" y="5756572"/>
            <a:ext cx="79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85" name="文字方塊 34"/>
          <p:cNvSpPr txBox="1"/>
          <p:nvPr/>
        </p:nvSpPr>
        <p:spPr>
          <a:xfrm>
            <a:off x="5575566" y="2995932"/>
            <a:ext cx="74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.15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7135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7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56" grpId="0" animBg="1"/>
      <p:bldP spid="57" grpId="0" animBg="1"/>
      <p:bldP spid="58" grpId="0" animBg="1"/>
      <p:bldP spid="59" grpId="0"/>
      <p:bldP spid="60" grpId="0"/>
      <p:bldP spid="61" grpId="0" animBg="1"/>
      <p:bldP spid="62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/>
        </p:nvGrpSpPr>
        <p:grpSpPr>
          <a:xfrm>
            <a:off x="3915514" y="404749"/>
            <a:ext cx="5157563" cy="1305050"/>
            <a:chOff x="7529376" y="349837"/>
            <a:chExt cx="5157563" cy="1305050"/>
          </a:xfrm>
        </p:grpSpPr>
        <p:sp>
          <p:nvSpPr>
            <p:cNvPr id="11" name="弧形 16"/>
            <p:cNvSpPr/>
            <p:nvPr/>
          </p:nvSpPr>
          <p:spPr>
            <a:xfrm>
              <a:off x="9302069" y="349837"/>
              <a:ext cx="1638300" cy="673100"/>
            </a:xfrm>
            <a:prstGeom prst="arc">
              <a:avLst>
                <a:gd name="adj1" fmla="val 10897269"/>
                <a:gd name="adj2" fmla="val 0"/>
              </a:avLst>
            </a:prstGeom>
            <a:noFill/>
            <a:ln w="285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.15</a:t>
              </a:r>
              <a:endParaRPr lang="zh-TW" altLang="en-US" sz="2400" dirty="0"/>
            </a:p>
          </p:txBody>
        </p:sp>
        <p:sp>
          <p:nvSpPr>
            <p:cNvPr id="9" name="橢圓 14"/>
            <p:cNvSpPr/>
            <p:nvPr/>
          </p:nvSpPr>
          <p:spPr>
            <a:xfrm>
              <a:off x="8590869" y="680037"/>
              <a:ext cx="1320800" cy="6223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Study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橢圓 15"/>
            <p:cNvSpPr/>
            <p:nvPr/>
          </p:nvSpPr>
          <p:spPr>
            <a:xfrm>
              <a:off x="10343469" y="680037"/>
              <a:ext cx="1320800" cy="6223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IG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弧形 31"/>
            <p:cNvSpPr/>
            <p:nvPr/>
          </p:nvSpPr>
          <p:spPr>
            <a:xfrm rot="10800000">
              <a:off x="9263969" y="959437"/>
              <a:ext cx="1638300" cy="673100"/>
            </a:xfrm>
            <a:prstGeom prst="arc">
              <a:avLst>
                <a:gd name="adj1" fmla="val 10897269"/>
                <a:gd name="adj2" fmla="val 0"/>
              </a:avLst>
            </a:prstGeom>
            <a:noFill/>
            <a:ln w="285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" name="弧形 32"/>
            <p:cNvSpPr/>
            <p:nvPr/>
          </p:nvSpPr>
          <p:spPr>
            <a:xfrm>
              <a:off x="8108269" y="667337"/>
              <a:ext cx="520700" cy="673100"/>
            </a:xfrm>
            <a:prstGeom prst="arc">
              <a:avLst>
                <a:gd name="adj1" fmla="val 818054"/>
                <a:gd name="adj2" fmla="val 20468677"/>
              </a:avLst>
            </a:prstGeom>
            <a:noFill/>
            <a:ln w="285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弧形 33"/>
            <p:cNvSpPr/>
            <p:nvPr/>
          </p:nvSpPr>
          <p:spPr>
            <a:xfrm flipH="1">
              <a:off x="11651569" y="718137"/>
              <a:ext cx="457200" cy="609600"/>
            </a:xfrm>
            <a:prstGeom prst="arc">
              <a:avLst>
                <a:gd name="adj1" fmla="val 818054"/>
                <a:gd name="adj2" fmla="val 20468677"/>
              </a:avLst>
            </a:prstGeom>
            <a:noFill/>
            <a:ln w="28575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34"/>
            <p:cNvSpPr txBox="1"/>
            <p:nvPr/>
          </p:nvSpPr>
          <p:spPr>
            <a:xfrm>
              <a:off x="9759269" y="1193222"/>
              <a:ext cx="749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.03</a:t>
              </a:r>
              <a:endParaRPr lang="zh-TW" altLang="en-US" sz="2400" dirty="0"/>
            </a:p>
          </p:txBody>
        </p:sp>
        <p:sp>
          <p:nvSpPr>
            <p:cNvPr id="16" name="文字方塊 35"/>
            <p:cNvSpPr txBox="1"/>
            <p:nvPr/>
          </p:nvSpPr>
          <p:spPr>
            <a:xfrm>
              <a:off x="7529376" y="782041"/>
              <a:ext cx="675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.85</a:t>
              </a:r>
              <a:endParaRPr lang="zh-TW" altLang="en-US" sz="2400" dirty="0"/>
            </a:p>
          </p:txBody>
        </p:sp>
        <p:sp>
          <p:nvSpPr>
            <p:cNvPr id="17" name="文字方塊 35"/>
            <p:cNvSpPr txBox="1"/>
            <p:nvPr/>
          </p:nvSpPr>
          <p:spPr>
            <a:xfrm>
              <a:off x="12118294" y="782042"/>
              <a:ext cx="5686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.97</a:t>
              </a:r>
              <a:endParaRPr lang="zh-TW" altLang="en-US" sz="2400" dirty="0"/>
            </a:p>
          </p:txBody>
        </p:sp>
      </p:grpSp>
      <p:sp>
        <p:nvSpPr>
          <p:cNvPr id="56" name="橢圓 14"/>
          <p:cNvSpPr/>
          <p:nvPr/>
        </p:nvSpPr>
        <p:spPr>
          <a:xfrm>
            <a:off x="7197295" y="2443243"/>
            <a:ext cx="1169904" cy="3957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Study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7" name="橢圓 14"/>
          <p:cNvSpPr/>
          <p:nvPr/>
        </p:nvSpPr>
        <p:spPr>
          <a:xfrm>
            <a:off x="4343951" y="2434699"/>
            <a:ext cx="1169904" cy="3957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Study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8" name="橢圓 15"/>
          <p:cNvSpPr/>
          <p:nvPr/>
        </p:nvSpPr>
        <p:spPr>
          <a:xfrm>
            <a:off x="4319993" y="3635794"/>
            <a:ext cx="1215225" cy="38316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dirty="0">
                <a:solidFill>
                  <a:schemeClr val="tx1"/>
                </a:solidFill>
              </a:rPr>
              <a:t>IG</a:t>
            </a:r>
            <a:endParaRPr lang="zh-TW" altLang="en-US" sz="1800" dirty="0">
              <a:solidFill>
                <a:schemeClr val="tx1"/>
              </a:solidFill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4599882" y="4045338"/>
            <a:ext cx="84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.15</a:t>
            </a:r>
            <a:endParaRPr lang="zh-TW" altLang="en-US" sz="24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4599883" y="2832486"/>
            <a:ext cx="84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.85</a:t>
            </a:r>
            <a:endParaRPr lang="zh-TW" altLang="en-US" sz="2400" dirty="0"/>
          </a:p>
        </p:txBody>
      </p:sp>
      <p:sp>
        <p:nvSpPr>
          <p:cNvPr id="61" name="橢圓 14"/>
          <p:cNvSpPr/>
          <p:nvPr/>
        </p:nvSpPr>
        <p:spPr>
          <a:xfrm>
            <a:off x="1394314" y="2467952"/>
            <a:ext cx="1169904" cy="3957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Study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2" name="橢圓 15"/>
          <p:cNvSpPr/>
          <p:nvPr/>
        </p:nvSpPr>
        <p:spPr>
          <a:xfrm>
            <a:off x="1348993" y="3585693"/>
            <a:ext cx="1215225" cy="38316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dirty="0">
                <a:solidFill>
                  <a:schemeClr val="tx1"/>
                </a:solidFill>
              </a:rPr>
              <a:t>IG</a:t>
            </a:r>
            <a:endParaRPr lang="zh-TW" altLang="en-US" sz="1800" dirty="0">
              <a:solidFill>
                <a:schemeClr val="tx1"/>
              </a:solidFill>
            </a:endParaRPr>
          </a:p>
        </p:txBody>
      </p:sp>
      <p:cxnSp>
        <p:nvCxnSpPr>
          <p:cNvPr id="63" name="直線單箭頭接點 62"/>
          <p:cNvCxnSpPr>
            <a:endCxn id="58" idx="6"/>
          </p:cNvCxnSpPr>
          <p:nvPr/>
        </p:nvCxnSpPr>
        <p:spPr>
          <a:xfrm flipH="1">
            <a:off x="5535218" y="2736134"/>
            <a:ext cx="1674654" cy="10912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 flipH="1" flipV="1">
            <a:off x="5528548" y="2641124"/>
            <a:ext cx="1654054" cy="126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群組 83"/>
          <p:cNvGrpSpPr/>
          <p:nvPr/>
        </p:nvGrpSpPr>
        <p:grpSpPr>
          <a:xfrm flipH="1">
            <a:off x="2563385" y="2676427"/>
            <a:ext cx="1745051" cy="1150948"/>
            <a:chOff x="1395294" y="8360170"/>
            <a:chExt cx="1745051" cy="1150948"/>
          </a:xfrm>
        </p:grpSpPr>
        <p:cxnSp>
          <p:nvCxnSpPr>
            <p:cNvPr id="65" name="直線單箭頭接點 64"/>
            <p:cNvCxnSpPr/>
            <p:nvPr/>
          </p:nvCxnSpPr>
          <p:spPr>
            <a:xfrm>
              <a:off x="1419210" y="8360170"/>
              <a:ext cx="172113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單箭頭接點 65"/>
            <p:cNvCxnSpPr/>
            <p:nvPr/>
          </p:nvCxnSpPr>
          <p:spPr>
            <a:xfrm>
              <a:off x="1395294" y="8395539"/>
              <a:ext cx="1708703" cy="9524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單箭頭接點 66"/>
            <p:cNvCxnSpPr/>
            <p:nvPr/>
          </p:nvCxnSpPr>
          <p:spPr>
            <a:xfrm>
              <a:off x="1453231" y="9511118"/>
              <a:ext cx="16842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單箭頭接點 67"/>
            <p:cNvCxnSpPr/>
            <p:nvPr/>
          </p:nvCxnSpPr>
          <p:spPr>
            <a:xfrm flipV="1">
              <a:off x="1404253" y="8491606"/>
              <a:ext cx="1699744" cy="971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文字方塊 35"/>
          <p:cNvSpPr txBox="1"/>
          <p:nvPr/>
        </p:nvSpPr>
        <p:spPr>
          <a:xfrm>
            <a:off x="5999967" y="2196346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.85</a:t>
            </a:r>
            <a:endParaRPr lang="zh-TW" altLang="en-US" sz="2400" dirty="0"/>
          </a:p>
        </p:txBody>
      </p:sp>
      <p:sp>
        <p:nvSpPr>
          <p:cNvPr id="70" name="文字方塊 35"/>
          <p:cNvSpPr txBox="1"/>
          <p:nvPr/>
        </p:nvSpPr>
        <p:spPr>
          <a:xfrm>
            <a:off x="3092784" y="2258991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.85</a:t>
            </a:r>
            <a:endParaRPr lang="zh-TW" altLang="en-US" sz="2400" dirty="0"/>
          </a:p>
        </p:txBody>
      </p:sp>
      <p:sp>
        <p:nvSpPr>
          <p:cNvPr id="71" name="文字方塊 35"/>
          <p:cNvSpPr txBox="1"/>
          <p:nvPr/>
        </p:nvSpPr>
        <p:spPr>
          <a:xfrm>
            <a:off x="6831018" y="2863787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.15</a:t>
            </a:r>
            <a:endParaRPr lang="zh-TW" altLang="en-US" sz="2400" dirty="0"/>
          </a:p>
        </p:txBody>
      </p:sp>
      <p:sp>
        <p:nvSpPr>
          <p:cNvPr id="72" name="文字方塊 35"/>
          <p:cNvSpPr txBox="1"/>
          <p:nvPr/>
        </p:nvSpPr>
        <p:spPr>
          <a:xfrm>
            <a:off x="3850871" y="2807863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.15</a:t>
            </a:r>
            <a:endParaRPr lang="zh-TW" altLang="en-US" sz="2400" dirty="0"/>
          </a:p>
        </p:txBody>
      </p:sp>
      <p:sp>
        <p:nvSpPr>
          <p:cNvPr id="73" name="文字方塊 35"/>
          <p:cNvSpPr txBox="1"/>
          <p:nvPr/>
        </p:nvSpPr>
        <p:spPr>
          <a:xfrm>
            <a:off x="3871387" y="3178425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.03</a:t>
            </a:r>
            <a:endParaRPr lang="zh-TW" altLang="en-US" sz="2400" dirty="0"/>
          </a:p>
        </p:txBody>
      </p:sp>
      <p:sp>
        <p:nvSpPr>
          <p:cNvPr id="74" name="文字方塊 35"/>
          <p:cNvSpPr txBox="1"/>
          <p:nvPr/>
        </p:nvSpPr>
        <p:spPr>
          <a:xfrm>
            <a:off x="3127975" y="3838856"/>
            <a:ext cx="6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.97</a:t>
            </a:r>
            <a:endParaRPr lang="zh-TW" altLang="en-US" sz="2400" dirty="0"/>
          </a:p>
        </p:txBody>
      </p:sp>
      <p:sp>
        <p:nvSpPr>
          <p:cNvPr id="75" name="矩形 74"/>
          <p:cNvSpPr/>
          <p:nvPr/>
        </p:nvSpPr>
        <p:spPr>
          <a:xfrm>
            <a:off x="1514416" y="2882422"/>
            <a:ext cx="72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.727</a:t>
            </a:r>
          </a:p>
        </p:txBody>
      </p:sp>
      <p:sp>
        <p:nvSpPr>
          <p:cNvPr id="76" name="矩形 75"/>
          <p:cNvSpPr/>
          <p:nvPr/>
        </p:nvSpPr>
        <p:spPr>
          <a:xfrm>
            <a:off x="1465810" y="3955549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 .273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517150" y="2313017"/>
            <a:ext cx="79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530191" y="3483830"/>
            <a:ext cx="79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grpSp>
        <p:nvGrpSpPr>
          <p:cNvPr id="22" name="群組 21"/>
          <p:cNvGrpSpPr/>
          <p:nvPr/>
        </p:nvGrpSpPr>
        <p:grpSpPr>
          <a:xfrm>
            <a:off x="179776" y="-8644"/>
            <a:ext cx="3956401" cy="1854114"/>
            <a:chOff x="179776" y="-8644"/>
            <a:chExt cx="3956401" cy="1854114"/>
          </a:xfrm>
        </p:grpSpPr>
        <p:sp>
          <p:nvSpPr>
            <p:cNvPr id="44" name="TextBox 31"/>
            <p:cNvSpPr txBox="1"/>
            <p:nvPr/>
          </p:nvSpPr>
          <p:spPr>
            <a:xfrm>
              <a:off x="2044412" y="-8644"/>
              <a:ext cx="20917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From</a:t>
              </a:r>
              <a:br>
                <a:rPr lang="en-US" sz="2800" dirty="0"/>
              </a:br>
              <a:r>
                <a:rPr lang="en-US" sz="2800" dirty="0"/>
                <a:t>Study    IG</a:t>
              </a:r>
            </a:p>
          </p:txBody>
        </p:sp>
        <p:sp>
          <p:nvSpPr>
            <p:cNvPr id="45" name="TextBox 32"/>
            <p:cNvSpPr txBox="1"/>
            <p:nvPr/>
          </p:nvSpPr>
          <p:spPr>
            <a:xfrm>
              <a:off x="179776" y="891363"/>
              <a:ext cx="18258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To     Study</a:t>
              </a:r>
              <a:br>
                <a:rPr lang="en-US" sz="2800" dirty="0"/>
              </a:br>
              <a:r>
                <a:rPr lang="en-US" sz="2800" dirty="0"/>
                <a:t>	IG</a:t>
              </a:r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5591" y="1028994"/>
              <a:ext cx="1739516" cy="794425"/>
            </a:xfrm>
            <a:prstGeom prst="rect">
              <a:avLst/>
            </a:prstGeom>
          </p:spPr>
        </p:pic>
      </p:grpSp>
      <p:pic>
        <p:nvPicPr>
          <p:cNvPr id="47" name="圖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082" y="4840536"/>
            <a:ext cx="1739516" cy="794425"/>
          </a:xfrm>
          <a:prstGeom prst="rect">
            <a:avLst/>
          </a:prstGeom>
        </p:spPr>
      </p:pic>
      <p:pic>
        <p:nvPicPr>
          <p:cNvPr id="48" name="圖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920" y="4840536"/>
            <a:ext cx="1739516" cy="794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2131526" y="6082058"/>
                <a:ext cx="18514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𝑃𝐷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526" y="6082058"/>
                <a:ext cx="185146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5015107" y="6082058"/>
                <a:ext cx="23825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107" y="6082058"/>
                <a:ext cx="238251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向右箭號 50"/>
          <p:cNvSpPr/>
          <p:nvPr/>
        </p:nvSpPr>
        <p:spPr>
          <a:xfrm>
            <a:off x="4071730" y="6121784"/>
            <a:ext cx="822645" cy="2910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3795987" y="1538654"/>
                <a:ext cx="6803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987" y="1538654"/>
                <a:ext cx="680379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644535" y="4840536"/>
                <a:ext cx="542776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535" y="4840536"/>
                <a:ext cx="542776" cy="7184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4539181" y="4836144"/>
                <a:ext cx="815287" cy="727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.85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.15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181" y="4836144"/>
                <a:ext cx="815287" cy="72725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1235055" y="4840536"/>
                <a:ext cx="1014059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.727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.273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055" y="4840536"/>
                <a:ext cx="1014059" cy="71846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3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 animBg="1"/>
      <p:bldP spid="20" grpId="0"/>
      <p:bldP spid="21" grpId="0"/>
      <p:bldP spid="54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Diagonalize</a:t>
            </a:r>
            <a:r>
              <a:rPr lang="en-US" altLang="zh-TW" dirty="0"/>
              <a:t> a given matrix </a:t>
            </a:r>
          </a:p>
          <a:p>
            <a:endParaRPr lang="zh-TW" altLang="en-US" dirty="0"/>
          </a:p>
        </p:txBody>
      </p:sp>
      <p:pic>
        <p:nvPicPr>
          <p:cNvPr id="4" name="Picture 2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15" y="1649544"/>
            <a:ext cx="2464048" cy="815800"/>
          </a:xfrm>
          <a:prstGeom prst="rect">
            <a:avLst/>
          </a:prstGeom>
        </p:spPr>
      </p:pic>
      <p:pic>
        <p:nvPicPr>
          <p:cNvPr id="7" name="Picture 2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2" y="2856636"/>
            <a:ext cx="7483020" cy="723211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47752" y="4106103"/>
            <a:ext cx="809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/>
              <a:t>RREF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608027" y="4027799"/>
            <a:ext cx="1809750" cy="74613"/>
          </a:xfrm>
          <a:prstGeom prst="rightArrow">
            <a:avLst>
              <a:gd name="adj1" fmla="val 50000"/>
              <a:gd name="adj2" fmla="val 6063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774643" y="3670255"/>
          <a:ext cx="14001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" name="方程式" r:id="rId6" imgW="799920" imgH="457200" progId="Equation.3">
                  <p:embed/>
                </p:oleObj>
              </mc:Choice>
              <mc:Fallback>
                <p:oleObj name="方程式" r:id="rId6" imgW="799920" imgH="4572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643" y="3670255"/>
                        <a:ext cx="140017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047752" y="5158535"/>
            <a:ext cx="809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/>
              <a:t>RREF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581336" y="5087293"/>
            <a:ext cx="1809750" cy="74613"/>
          </a:xfrm>
          <a:prstGeom prst="rightArrow">
            <a:avLst>
              <a:gd name="adj1" fmla="val 50000"/>
              <a:gd name="adj2" fmla="val 6063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878151" y="4727421"/>
          <a:ext cx="12890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方程式" r:id="rId8" imgW="736560" imgH="457200" progId="Equation.3">
                  <p:embed/>
                </p:oleObj>
              </mc:Choice>
              <mc:Fallback>
                <p:oleObj name="方程式" r:id="rId8" imgW="736560" imgH="45720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151" y="4727421"/>
                        <a:ext cx="12890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6160280" y="4120093"/>
            <a:ext cx="409575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6093605" y="4567768"/>
            <a:ext cx="466725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8" name="Picture 3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5" y="4990099"/>
            <a:ext cx="698500" cy="228600"/>
          </a:xfrm>
          <a:prstGeom prst="rect">
            <a:avLst/>
          </a:prstGeom>
        </p:spPr>
      </p:pic>
      <p:pic>
        <p:nvPicPr>
          <p:cNvPr id="19" name="Picture 31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54" y="3950805"/>
            <a:ext cx="1016000" cy="228600"/>
          </a:xfrm>
          <a:prstGeom prst="rect">
            <a:avLst/>
          </a:prstGeom>
        </p:spPr>
      </p:pic>
      <p:pic>
        <p:nvPicPr>
          <p:cNvPr id="20" name="Picture 36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97" y="4237905"/>
            <a:ext cx="1689100" cy="622300"/>
          </a:xfrm>
          <a:prstGeom prst="rect">
            <a:avLst/>
          </a:prstGeom>
        </p:spPr>
      </p:pic>
      <p:pic>
        <p:nvPicPr>
          <p:cNvPr id="21" name="Picture 37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27" y="3725595"/>
            <a:ext cx="993549" cy="676165"/>
          </a:xfrm>
          <a:prstGeom prst="rect">
            <a:avLst/>
          </a:prstGeom>
        </p:spPr>
      </p:pic>
      <p:pic>
        <p:nvPicPr>
          <p:cNvPr id="22" name="Picture 38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483" y="4795877"/>
            <a:ext cx="1247800" cy="657443"/>
          </a:xfrm>
          <a:prstGeom prst="rect">
            <a:avLst/>
          </a:prstGeom>
        </p:spPr>
      </p:pic>
      <p:pic>
        <p:nvPicPr>
          <p:cNvPr id="24" name="Picture 27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97" y="5448196"/>
            <a:ext cx="1714500" cy="622300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7085427" y="4812511"/>
            <a:ext cx="1501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(invertible)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730501" y="2730500"/>
            <a:ext cx="3436700" cy="100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6248413" y="2819246"/>
            <a:ext cx="2549901" cy="100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10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3" grpId="0" animBg="1"/>
      <p:bldP spid="15" grpId="0" animBg="1"/>
      <p:bldP spid="16" grpId="0" animBg="1"/>
      <p:bldP spid="25" grpId="0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84" y="520437"/>
            <a:ext cx="7155769" cy="76059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84" y="1444320"/>
            <a:ext cx="2925989" cy="37481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447" y="1888678"/>
            <a:ext cx="6148474" cy="93303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447" y="2891256"/>
            <a:ext cx="5427661" cy="898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91535" y="4006638"/>
                <a:ext cx="31206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When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zh-TW" sz="2800" dirty="0"/>
                  <a:t>,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35" y="4006638"/>
                <a:ext cx="3120685" cy="523220"/>
              </a:xfrm>
              <a:prstGeom prst="rect">
                <a:avLst/>
              </a:prstGeom>
              <a:blipFill>
                <a:blip r:embed="rId6"/>
                <a:stretch>
                  <a:fillRect l="-4102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055200" y="4412421"/>
                <a:ext cx="3120685" cy="911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/6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5/6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5/6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200" y="4412421"/>
                <a:ext cx="3120685" cy="9119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6537206" y="4268248"/>
            <a:ext cx="2467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beginning condition does not influence.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1B0D92F3-660C-4EBE-9C25-4786802D750C}"/>
                  </a:ext>
                </a:extLst>
              </p:cNvPr>
              <p:cNvSpPr txBox="1"/>
              <p:nvPr/>
            </p:nvSpPr>
            <p:spPr>
              <a:xfrm>
                <a:off x="760122" y="5608362"/>
                <a:ext cx="4016945" cy="911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/6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5/6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5/6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/6</m:t>
                              </m:r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5/6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1B0D92F3-660C-4EBE-9C25-4786802D7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22" y="5608362"/>
                <a:ext cx="4016945" cy="9119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F5FCC001-F937-4708-88D7-CEA2A6E2609A}"/>
                  </a:ext>
                </a:extLst>
              </p:cNvPr>
              <p:cNvSpPr txBox="1"/>
              <p:nvPr/>
            </p:nvSpPr>
            <p:spPr>
              <a:xfrm>
                <a:off x="4723328" y="5608362"/>
                <a:ext cx="4016945" cy="911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/6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1/6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5/6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5/6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/6</m:t>
                              </m:r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5/6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F5FCC001-F937-4708-88D7-CEA2A6E26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328" y="5608362"/>
                <a:ext cx="4016945" cy="9119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98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Diagonalization of Linear Operator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 1: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818262" y="1464188"/>
                <a:ext cx="3859005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262" y="1464188"/>
                <a:ext cx="3859005" cy="11738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1276065" y="3178845"/>
            <a:ext cx="308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standard matrix is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203511" y="2921429"/>
                <a:ext cx="2726259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1" y="2921429"/>
                <a:ext cx="2726259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137512" y="4046048"/>
            <a:ext cx="62597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</a:t>
            </a:r>
            <a:r>
              <a:rPr lang="en-US" altLang="zh-TW" sz="2400" dirty="0"/>
              <a:t> the characteristic polynomial is </a:t>
            </a:r>
            <a:r>
              <a:rPr lang="en-US" altLang="zh-TW" sz="2400" dirty="0">
                <a:sym typeface="Symbol" pitchFamily="18" charset="2"/>
              </a:rPr>
              <a:t>(</a:t>
            </a:r>
            <a:r>
              <a:rPr lang="en-US" altLang="zh-TW" sz="2400" i="1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+ 1)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(</a:t>
            </a:r>
            <a:r>
              <a:rPr lang="en-US" altLang="zh-TW" sz="2400" i="1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 2)</a:t>
            </a:r>
          </a:p>
          <a:p>
            <a:r>
              <a:rPr lang="en-US" altLang="zh-TW" sz="2400" dirty="0">
                <a:sym typeface="Symbol" pitchFamily="18" charset="2"/>
              </a:rPr>
              <a:t> eigenvalues: 1, 2 </a:t>
            </a:r>
          </a:p>
        </p:txBody>
      </p:sp>
      <p:sp>
        <p:nvSpPr>
          <p:cNvPr id="12" name="矩形 11"/>
          <p:cNvSpPr/>
          <p:nvPr/>
        </p:nvSpPr>
        <p:spPr>
          <a:xfrm>
            <a:off x="5213280" y="5513415"/>
            <a:ext cx="3657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B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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B</a:t>
            </a:r>
            <a:r>
              <a:rPr lang="en-US" altLang="zh-TW" sz="2400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 is a basis of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400" i="1" dirty="0">
                <a:latin typeface="Script MT Bold" pitchFamily="66" charset="0"/>
                <a:sym typeface="Symbol" pitchFamily="18" charset="2"/>
              </a:rPr>
              <a:t> </a:t>
            </a:r>
            <a:r>
              <a:rPr lang="en-US" altLang="zh-TW" sz="2400" baseline="40000" dirty="0">
                <a:sym typeface="Symbol" pitchFamily="18" charset="2"/>
              </a:rPr>
              <a:t>3</a:t>
            </a:r>
          </a:p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i="1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is diagonalizable.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949720" y="5535248"/>
                <a:ext cx="1961499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 smtClean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400" baseline="-25000" dirty="0" smtClean="0">
                        <a:sym typeface="Symbol" pitchFamily="18" charset="2"/>
                      </a:rPr>
                      <m:t>1</m:t>
                    </m:r>
                  </m:oMath>
                </a14:m>
                <a:r>
                  <a:rPr lang="en-US" altLang="zh-TW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20" y="5535248"/>
                <a:ext cx="1961499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513065" y="5539999"/>
                <a:ext cx="1380891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 smtClean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400" b="0" i="0" baseline="-25000" dirty="0" smtClean="0">
                        <a:sym typeface="Symbol" pitchFamily="18" charset="2"/>
                      </a:rPr>
                      <m:t>2</m:t>
                    </m:r>
                  </m:oMath>
                </a14:m>
                <a:r>
                  <a:rPr lang="en-US" altLang="zh-TW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065" y="5539999"/>
                <a:ext cx="1380891" cy="9742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692488" y="5106079"/>
            <a:ext cx="205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Eigenvalue -1: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952884" y="5106078"/>
            <a:ext cx="205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Eigenvalue 2: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3084" y="4487594"/>
            <a:ext cx="3410739" cy="52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311124" y="5970760"/>
            <a:ext cx="3410739" cy="52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277288" y="2828244"/>
            <a:ext cx="42409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-t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042290" y="3178845"/>
            <a:ext cx="42409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-t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737363" y="3534527"/>
            <a:ext cx="42409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-t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645244" y="2828244"/>
            <a:ext cx="65315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det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5124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4" grpId="0"/>
      <p:bldP spid="13" grpId="0"/>
      <p:bldP spid="5" grpId="0" animBg="1"/>
      <p:bldP spid="14" grpId="0" animBg="1"/>
      <p:bldP spid="7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67249"/>
              </a:xfrm>
            </p:spPr>
            <p:txBody>
              <a:bodyPr/>
              <a:lstStyle/>
              <a:p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𝐴𝑣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/>
                  <a:t> is a vector,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dirty="0"/>
                  <a:t> is a scalar)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eigenvector of A </a:t>
                </a:r>
                <a:endParaRPr lang="en-US" altLang="zh-TW" sz="2800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eigenvalue of A that corresponds to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2800" dirty="0"/>
                  <a:t> </a:t>
                </a:r>
              </a:p>
              <a:p>
                <a:r>
                  <a:rPr lang="en-US" altLang="zh-TW" dirty="0"/>
                  <a:t>Eigenvectors corresponding to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dirty="0"/>
                  <a:t> are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nonzero</a:t>
                </a:r>
                <a:r>
                  <a:rPr lang="en-US" altLang="zh-TW" dirty="0"/>
                  <a:t> solution of </a:t>
                </a:r>
                <a:r>
                  <a:rPr lang="en-US" altLang="zh-TW" dirty="0">
                    <a:sym typeface="Symbol" pitchFamily="18" charset="2"/>
                  </a:rPr>
                  <a:t>(</a:t>
                </a:r>
                <a:r>
                  <a:rPr lang="en-US" altLang="zh-TW" i="1" dirty="0">
                    <a:sym typeface="Symbol" pitchFamily="18" charset="2"/>
                  </a:rPr>
                  <a:t>A</a:t>
                </a:r>
                <a:r>
                  <a:rPr lang="en-US" altLang="zh-TW" b="1" dirty="0">
                    <a:sym typeface="Symbol" pitchFamily="18" charset="2"/>
                  </a:rPr>
                  <a:t> </a:t>
                </a:r>
                <a:r>
                  <a:rPr lang="en-US" altLang="zh-TW" dirty="0">
                    <a:sym typeface="Symbol" pitchFamily="18" charset="2"/>
                  </a:rPr>
                  <a:t></a:t>
                </a:r>
                <a:r>
                  <a:rPr lang="en-US" altLang="zh-TW" b="1" dirty="0">
                    <a:sym typeface="Symbol" pitchFamily="18" charset="2"/>
                  </a:rPr>
                  <a:t> </a:t>
                </a:r>
                <a:r>
                  <a:rPr lang="en-US" altLang="zh-TW" dirty="0">
                    <a:sym typeface="Symbol" pitchFamily="18" charset="2"/>
                  </a:rPr>
                  <a:t></a:t>
                </a:r>
                <a:r>
                  <a:rPr lang="en-US" altLang="zh-TW" i="1" dirty="0">
                    <a:sym typeface="Symbol" pitchFamily="18" charset="2"/>
                  </a:rPr>
                  <a:t>I</a:t>
                </a:r>
                <a:r>
                  <a:rPr lang="en-US" altLang="zh-TW" i="1" baseline="-25000" dirty="0">
                    <a:sym typeface="Symbol" pitchFamily="18" charset="2"/>
                  </a:rPr>
                  <a:t>n</a:t>
                </a:r>
                <a:r>
                  <a:rPr lang="en-US" altLang="zh-TW" dirty="0">
                    <a:sym typeface="Symbol" pitchFamily="18" charset="2"/>
                  </a:rPr>
                  <a:t>)</a:t>
                </a:r>
                <a:r>
                  <a:rPr lang="en-US" altLang="zh-TW" b="1" dirty="0">
                    <a:sym typeface="Symbol" pitchFamily="18" charset="2"/>
                  </a:rPr>
                  <a:t>v </a:t>
                </a:r>
                <a:r>
                  <a:rPr lang="en-US" altLang="zh-TW" dirty="0"/>
                  <a:t>= </a:t>
                </a:r>
                <a:r>
                  <a:rPr lang="en-US" altLang="zh-TW" b="1" dirty="0"/>
                  <a:t>0</a:t>
                </a:r>
              </a:p>
              <a:p>
                <a:endParaRPr lang="en-US" altLang="zh-TW" b="1" dirty="0"/>
              </a:p>
              <a:p>
                <a:endParaRPr lang="en-US" altLang="zh-TW" b="1" dirty="0"/>
              </a:p>
              <a:p>
                <a:endParaRPr lang="en-US" altLang="zh-TW" b="1" dirty="0"/>
              </a:p>
              <a:p>
                <a:r>
                  <a:rPr lang="en-US" altLang="zh-TW" dirty="0"/>
                  <a:t>A scalar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 an eigenvalue of A </a:t>
                </a:r>
                <a:endParaRPr lang="zh-TW" altLang="en-US" dirty="0"/>
              </a:p>
              <a:p>
                <a:pPr lvl="1"/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67249"/>
              </a:xfrm>
              <a:blipFill>
                <a:blip r:embed="rId2"/>
                <a:stretch>
                  <a:fillRect l="-1391" t="-20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891003" y="2241678"/>
            <a:ext cx="325845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excluding zero vector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017543" y="3986926"/>
                <a:ext cx="31506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Eigenvectors corresponding to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43" y="3986926"/>
                <a:ext cx="3150644" cy="830997"/>
              </a:xfrm>
              <a:prstGeom prst="rect">
                <a:avLst/>
              </a:prstGeom>
              <a:blipFill>
                <a:blip r:embed="rId3"/>
                <a:stretch>
                  <a:fillRect l="-3095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031269" y="4817923"/>
                <a:ext cx="27315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𝑁𝑢𝑙𝑙</m:t>
                      </m:r>
                      <m:r>
                        <m:rPr>
                          <m:nor/>
                        </m:rPr>
                        <a:rPr lang="en-US" altLang="zh-TW" sz="2400" dirty="0">
                          <a:sym typeface="Symbol" pitchFamily="18" charset="2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400" i="1" dirty="0">
                          <a:sym typeface="Symbol" pitchFamily="18" charset="2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zh-TW" sz="2400" b="1" dirty="0">
                          <a:sym typeface="Symbol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dirty="0">
                          <a:sym typeface="Symbol" pitchFamily="18" charset="2"/>
                        </a:rPr>
                        <m:t></m:t>
                      </m:r>
                      <m:r>
                        <m:rPr>
                          <m:nor/>
                        </m:rPr>
                        <a:rPr lang="en-US" altLang="zh-TW" sz="2400" b="1" dirty="0">
                          <a:sym typeface="Symbol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dirty="0">
                          <a:sym typeface="Symbol" pitchFamily="18" charset="2"/>
                        </a:rPr>
                        <m:t></m:t>
                      </m:r>
                      <m:r>
                        <m:rPr>
                          <m:nor/>
                        </m:rPr>
                        <a:rPr lang="en-US" altLang="zh-TW" sz="2400" i="1" dirty="0">
                          <a:sym typeface="Symbol" pitchFamily="18" charset="2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400" i="1" baseline="-25000" dirty="0">
                          <a:sym typeface="Symbol" pitchFamily="18" charset="2"/>
                        </a:rPr>
                        <m:t>n</m:t>
                      </m:r>
                      <m:r>
                        <m:rPr>
                          <m:nor/>
                        </m:rPr>
                        <a:rPr lang="en-US" altLang="zh-TW" sz="2400" dirty="0">
                          <a:sym typeface="Symbol" pitchFamily="18" charset="2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sym typeface="Symbol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dirty="0">
                          <a:sym typeface="Symbol" pitchFamily="18" charset="2"/>
                        </a:rPr>
                        <m:t></m:t>
                      </m:r>
                      <m:r>
                        <m:rPr>
                          <m:nor/>
                        </m:rPr>
                        <a:rPr lang="en-US" altLang="zh-TW" sz="2400" b="0" i="0" dirty="0" smtClean="0">
                          <a:sym typeface="Symbol" pitchFamily="18" charset="2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zh-TW" sz="2400" b="1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269" y="4817923"/>
                <a:ext cx="2731582" cy="369332"/>
              </a:xfrm>
              <a:prstGeom prst="rect">
                <a:avLst/>
              </a:prstGeom>
              <a:blipFill>
                <a:blip r:embed="rId4"/>
                <a:stretch>
                  <a:fillRect l="-670" b="-295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2146377" y="5157434"/>
            <a:ext cx="2021810" cy="523220"/>
            <a:chOff x="5495224" y="5103856"/>
            <a:chExt cx="2021810" cy="523220"/>
          </a:xfrm>
        </p:grpSpPr>
        <p:cxnSp>
          <p:nvCxnSpPr>
            <p:cNvPr id="10" name="直線接點 9"/>
            <p:cNvCxnSpPr/>
            <p:nvPr/>
          </p:nvCxnSpPr>
          <p:spPr>
            <a:xfrm>
              <a:off x="5726678" y="5185411"/>
              <a:ext cx="1558903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>
              <a:off x="5495224" y="5103856"/>
              <a:ext cx="20218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 err="1">
                  <a:solidFill>
                    <a:srgbClr val="0000FF"/>
                  </a:solidFill>
                </a:rPr>
                <a:t>eigenspace</a:t>
              </a:r>
              <a:endParaRPr lang="zh-TW" altLang="en-US" sz="2800" dirty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936006" y="3986926"/>
                <a:ext cx="26458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>
                    <a:solidFill>
                      <a:srgbClr val="0000FF"/>
                    </a:solidFill>
                  </a:rPr>
                  <a:t>Eigenspace of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800" dirty="0">
                    <a:solidFill>
                      <a:srgbClr val="0000FF"/>
                    </a:solidFill>
                  </a:rPr>
                  <a:t>:</a:t>
                </a:r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06" y="3986926"/>
                <a:ext cx="2645893" cy="523220"/>
              </a:xfrm>
              <a:prstGeom prst="rect">
                <a:avLst/>
              </a:prstGeom>
              <a:blipFill>
                <a:blip r:embed="rId5"/>
                <a:stretch>
                  <a:fillRect l="-2765" t="-10465" r="-2304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339457" y="4597696"/>
                <a:ext cx="336360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400" dirty="0"/>
                  <a:t>Eigenvectors corresponding to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dirty="0" smtClean="0">
                        <a:sym typeface="Symbol" pitchFamily="18" charset="2"/>
                      </a:rPr>
                      <m:t> +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zh-TW" sz="24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𝟎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457" y="4597696"/>
                <a:ext cx="3363608" cy="738664"/>
              </a:xfrm>
              <a:prstGeom prst="rect">
                <a:avLst/>
              </a:prstGeom>
              <a:blipFill>
                <a:blip r:embed="rId6"/>
                <a:stretch>
                  <a:fillRect l="-5616" t="-12397" b="-247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D29896A-FD5B-465E-91A1-0DF962FD7303}"/>
                  </a:ext>
                </a:extLst>
              </p:cNvPr>
              <p:cNvSpPr txBox="1"/>
              <p:nvPr/>
            </p:nvSpPr>
            <p:spPr>
              <a:xfrm>
                <a:off x="5820637" y="6087666"/>
                <a:ext cx="26947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D29896A-FD5B-465E-91A1-0DF962FD7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37" y="6087666"/>
                <a:ext cx="26947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左-右雙向箭號 38">
            <a:extLst>
              <a:ext uri="{FF2B5EF4-FFF2-40B4-BE49-F238E27FC236}">
                <a16:creationId xmlns:a16="http://schemas.microsoft.com/office/drawing/2014/main" id="{CE40CAFF-1DAF-4A64-8477-0BC3C37F3372}"/>
              </a:ext>
            </a:extLst>
          </p:cNvPr>
          <p:cNvSpPr/>
          <p:nvPr/>
        </p:nvSpPr>
        <p:spPr>
          <a:xfrm>
            <a:off x="4936006" y="6099913"/>
            <a:ext cx="776444" cy="405800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3A3389-41E8-426F-9A6D-4C0DE335DABC}"/>
              </a:ext>
            </a:extLst>
          </p:cNvPr>
          <p:cNvSpPr/>
          <p:nvPr/>
        </p:nvSpPr>
        <p:spPr>
          <a:xfrm>
            <a:off x="5773616" y="6044483"/>
            <a:ext cx="2741734" cy="492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34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/>
      <p:bldP spid="8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Diagonalization of Linear Operator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 2: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818262" y="1464188"/>
                <a:ext cx="3912674" cy="9938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262" y="1464188"/>
                <a:ext cx="3912674" cy="99386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3237049" y="2812182"/>
            <a:ext cx="308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standard matrix is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187561" y="2560280"/>
                <a:ext cx="2497029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561" y="2560280"/>
                <a:ext cx="2497029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6208" y="3578294"/>
            <a:ext cx="63010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</a:t>
            </a:r>
            <a:r>
              <a:rPr lang="en-US" altLang="zh-TW" sz="2400" dirty="0"/>
              <a:t> the characteristic polynomial is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i="1" dirty="0">
                <a:sym typeface="Symbol" pitchFamily="18" charset="2"/>
              </a:rPr>
              <a:t>t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(</a:t>
            </a:r>
            <a:r>
              <a:rPr lang="en-US" altLang="zh-TW" sz="2400" i="1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+ 2)</a:t>
            </a:r>
          </a:p>
          <a:p>
            <a:r>
              <a:rPr lang="en-US" altLang="zh-TW" sz="2400" dirty="0">
                <a:sym typeface="Symbol" pitchFamily="18" charset="2"/>
              </a:rPr>
              <a:t> eigenvalues: 0, 2</a:t>
            </a:r>
          </a:p>
          <a:p>
            <a:r>
              <a:rPr lang="en-US" altLang="zh-TW" sz="2400" dirty="0">
                <a:sym typeface="Symbol" pitchFamily="18" charset="2"/>
              </a:rPr>
              <a:t> the reduced row echelon form of </a:t>
            </a:r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b="1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b="1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0</a:t>
            </a:r>
            <a:r>
              <a:rPr lang="en-US" altLang="zh-TW" sz="2400" i="1" dirty="0">
                <a:sym typeface="Symbol" pitchFamily="18" charset="2"/>
              </a:rPr>
              <a:t>I</a:t>
            </a:r>
            <a:r>
              <a:rPr lang="en-US" altLang="zh-TW" sz="2400" baseline="-25000" dirty="0">
                <a:sym typeface="Symbol" pitchFamily="18" charset="2"/>
              </a:rPr>
              <a:t>3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dirty="0">
                <a:sym typeface="Symbol" pitchFamily="18" charset="2"/>
              </a:rPr>
              <a:t> is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6208" y="5517197"/>
            <a:ext cx="78691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 the </a:t>
            </a:r>
            <a:r>
              <a:rPr lang="en-US" altLang="zh-TW" sz="2400" dirty="0" err="1">
                <a:sym typeface="Symbol" pitchFamily="18" charset="2"/>
              </a:rPr>
              <a:t>eigenspaces</a:t>
            </a:r>
            <a:r>
              <a:rPr lang="en-US" altLang="zh-TW" sz="2400" dirty="0">
                <a:sym typeface="Symbol" pitchFamily="18" charset="2"/>
              </a:rPr>
              <a:t> corresponding to the eigenvalue 0 has the</a:t>
            </a:r>
          </a:p>
          <a:p>
            <a:r>
              <a:rPr lang="en-US" altLang="zh-TW" sz="2400" dirty="0">
                <a:sym typeface="Symbol" pitchFamily="18" charset="2"/>
              </a:rPr>
              <a:t>     dimension 1 &lt; 2 = algebraic multiplicity of the eigenvalue 0</a:t>
            </a:r>
          </a:p>
          <a:p>
            <a:r>
              <a:rPr lang="en-US" altLang="zh-TW" sz="2400" dirty="0">
                <a:sym typeface="Symbol" pitchFamily="18" charset="2"/>
              </a:rPr>
              <a:t> </a:t>
            </a:r>
            <a:r>
              <a:rPr lang="en-US" altLang="zh-TW" sz="2400" i="1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is not diagonalizable.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863861" y="4082808"/>
                <a:ext cx="166904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61" y="4082808"/>
                <a:ext cx="1669047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646208" y="3578294"/>
            <a:ext cx="5541353" cy="44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7320125" y="2447482"/>
            <a:ext cx="42409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-t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8042313" y="2845567"/>
            <a:ext cx="42409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-t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552452" y="3169965"/>
            <a:ext cx="42409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-t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966381" y="2473449"/>
            <a:ext cx="65315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det</a:t>
            </a:r>
            <a:endParaRPr lang="zh-TW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591548" y="3962889"/>
            <a:ext cx="2915927" cy="44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518477" y="4349550"/>
            <a:ext cx="6252769" cy="44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591548" y="5608105"/>
            <a:ext cx="7892421" cy="64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646208" y="6254049"/>
            <a:ext cx="7892421" cy="64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88125756-6AA4-41B1-BAC8-8A3FCF5816E8}"/>
                  </a:ext>
                </a:extLst>
              </p:cNvPr>
              <p:cNvSpPr txBox="1"/>
              <p:nvPr/>
            </p:nvSpPr>
            <p:spPr>
              <a:xfrm>
                <a:off x="916158" y="4777221"/>
                <a:ext cx="16041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88125756-6AA4-41B1-BAC8-8A3FCF581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58" y="4777221"/>
                <a:ext cx="1604157" cy="369332"/>
              </a:xfrm>
              <a:prstGeom prst="rect">
                <a:avLst/>
              </a:prstGeom>
              <a:blipFill>
                <a:blip r:embed="rId5"/>
                <a:stretch>
                  <a:fillRect l="-1901" r="-456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7971DEA-5F72-4B39-A11C-9110DFA290DC}"/>
                  </a:ext>
                </a:extLst>
              </p:cNvPr>
              <p:cNvSpPr txBox="1"/>
              <p:nvPr/>
            </p:nvSpPr>
            <p:spPr>
              <a:xfrm>
                <a:off x="1578452" y="5127763"/>
                <a:ext cx="9421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7971DEA-5F72-4B39-A11C-9110DFA29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452" y="5127763"/>
                <a:ext cx="942117" cy="369332"/>
              </a:xfrm>
              <a:prstGeom prst="rect">
                <a:avLst/>
              </a:prstGeom>
              <a:blipFill>
                <a:blip r:embed="rId6"/>
                <a:stretch>
                  <a:fillRect l="-4545" r="-779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9BE8A703-A0CD-40AB-87BA-2A6BD6285EE6}"/>
                  </a:ext>
                </a:extLst>
              </p:cNvPr>
              <p:cNvSpPr txBox="1"/>
              <p:nvPr/>
            </p:nvSpPr>
            <p:spPr>
              <a:xfrm>
                <a:off x="2818262" y="4658980"/>
                <a:ext cx="1780552" cy="97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9BE8A703-A0CD-40AB-87BA-2A6BD6285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262" y="4658980"/>
                <a:ext cx="1780552" cy="9775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7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8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48748" y="4610817"/>
            <a:ext cx="1973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252525"/>
                </a:solidFill>
                <a:latin typeface="Arial" panose="020B0604020202020204" pitchFamily="34" charset="0"/>
              </a:rPr>
              <a:t>Cartesian coordinate system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116216" y="5472592"/>
            <a:ext cx="308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Complex Function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666264" y="4921237"/>
            <a:ext cx="164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Input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875236" y="4949372"/>
            <a:ext cx="164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Output</a:t>
            </a:r>
            <a:endParaRPr lang="zh-TW" altLang="en-US" sz="2800" dirty="0"/>
          </a:p>
        </p:txBody>
      </p:sp>
      <p:sp>
        <p:nvSpPr>
          <p:cNvPr id="8" name="向右箭號 7"/>
          <p:cNvSpPr/>
          <p:nvPr/>
        </p:nvSpPr>
        <p:spPr>
          <a:xfrm>
            <a:off x="4252167" y="4949372"/>
            <a:ext cx="2623069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6200000">
            <a:off x="2578488" y="3680186"/>
            <a:ext cx="1944569" cy="481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5400000" flipH="1">
            <a:off x="6788215" y="3736456"/>
            <a:ext cx="1944569" cy="481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-522515" y="3918857"/>
            <a:ext cx="102180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544347" y="2142116"/>
            <a:ext cx="1973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252525"/>
                </a:solidFill>
                <a:latin typeface="Arial" panose="020B0604020202020204" pitchFamily="34" charset="0"/>
              </a:rPr>
              <a:t>Another coordinate system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770670" y="2337949"/>
            <a:ext cx="164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Input’</a:t>
            </a:r>
            <a:endParaRPr lang="zh-TW" altLang="en-US" sz="2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969667" y="2251712"/>
            <a:ext cx="164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output’</a:t>
            </a:r>
            <a:endParaRPr lang="zh-TW" altLang="en-US" sz="2800" dirty="0"/>
          </a:p>
        </p:txBody>
      </p:sp>
      <p:sp>
        <p:nvSpPr>
          <p:cNvPr id="18" name="向右箭號 17"/>
          <p:cNvSpPr/>
          <p:nvPr/>
        </p:nvSpPr>
        <p:spPr>
          <a:xfrm>
            <a:off x="4346598" y="2344622"/>
            <a:ext cx="2623069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4116216" y="1825625"/>
            <a:ext cx="308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Simple Function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5087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1" grpId="0" animBg="1"/>
      <p:bldP spid="14" grpId="0"/>
      <p:bldP spid="15" grpId="0"/>
      <p:bldP spid="17" grpId="0"/>
      <p:bldP spid="18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296537" y="-163773"/>
            <a:ext cx="11286698" cy="45447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-401404" y="2431251"/>
            <a:ext cx="102180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309792" y="3620783"/>
                <a:ext cx="3278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792" y="3620783"/>
                <a:ext cx="327847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291116" y="3690232"/>
                <a:ext cx="9211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116" y="3690232"/>
                <a:ext cx="921150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088271" y="679496"/>
                <a:ext cx="1129540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71" y="679496"/>
                <a:ext cx="1129540" cy="6219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983575" y="715418"/>
                <a:ext cx="1722844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575" y="715418"/>
                <a:ext cx="1722844" cy="6219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向右箭號 23"/>
          <p:cNvSpPr/>
          <p:nvPr/>
        </p:nvSpPr>
        <p:spPr>
          <a:xfrm>
            <a:off x="3925902" y="3714186"/>
            <a:ext cx="3151340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右箭號 24"/>
          <p:cNvSpPr/>
          <p:nvPr/>
        </p:nvSpPr>
        <p:spPr>
          <a:xfrm rot="5400000" flipH="1">
            <a:off x="2540196" y="2266220"/>
            <a:ext cx="2025052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右箭號 25"/>
          <p:cNvSpPr/>
          <p:nvPr/>
        </p:nvSpPr>
        <p:spPr>
          <a:xfrm rot="16200000" flipH="1" flipV="1">
            <a:off x="6613860" y="2337968"/>
            <a:ext cx="2168546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向右箭號 26"/>
          <p:cNvSpPr/>
          <p:nvPr/>
        </p:nvSpPr>
        <p:spPr>
          <a:xfrm>
            <a:off x="4347417" y="828864"/>
            <a:ext cx="2636158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244644" y="282315"/>
                <a:ext cx="841704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644" y="282315"/>
                <a:ext cx="841704" cy="4633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379559" y="3276857"/>
                <a:ext cx="5543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59" y="3276857"/>
                <a:ext cx="55431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191069" y="131052"/>
            <a:ext cx="181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Flowchart</a:t>
            </a:r>
            <a:endParaRPr lang="zh-TW" altLang="en-US" sz="2800" b="1" i="1" u="sng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65714" y="2676692"/>
            <a:ext cx="1973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252525"/>
                </a:solidFill>
                <a:latin typeface="Arial" panose="020B0604020202020204" pitchFamily="34" charset="0"/>
              </a:rPr>
              <a:t>Cartesian coordinate system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665714" y="1172271"/>
                <a:ext cx="19739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zh-TW" sz="2400" dirty="0">
                    <a:solidFill>
                      <a:srgbClr val="252525"/>
                    </a:solidFill>
                    <a:latin typeface="Arial" panose="020B0604020202020204" pitchFamily="34" charset="0"/>
                  </a:rPr>
                  <a:t>coordinate system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14" y="1172271"/>
                <a:ext cx="1973943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4630" t="-5109" r="-5864" b="-145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8025612" y="1620103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12" y="1620103"/>
                <a:ext cx="373307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群組 38"/>
          <p:cNvGrpSpPr/>
          <p:nvPr/>
        </p:nvGrpSpPr>
        <p:grpSpPr>
          <a:xfrm>
            <a:off x="886836" y="4973216"/>
            <a:ext cx="3468915" cy="901601"/>
            <a:chOff x="1100746" y="5159954"/>
            <a:chExt cx="3468915" cy="901601"/>
          </a:xfrm>
        </p:grpSpPr>
        <p:sp>
          <p:nvSpPr>
            <p:cNvPr id="37" name="矩形 36"/>
            <p:cNvSpPr/>
            <p:nvPr/>
          </p:nvSpPr>
          <p:spPr>
            <a:xfrm>
              <a:off x="1100746" y="5159954"/>
              <a:ext cx="3468915" cy="9016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字方塊 33"/>
                <p:cNvSpPr txBox="1"/>
                <p:nvPr/>
              </p:nvSpPr>
              <p:spPr>
                <a:xfrm>
                  <a:off x="1373339" y="5327067"/>
                  <a:ext cx="2960455" cy="5384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TW" sz="3200" dirty="0">
                                <a:latin typeface="Script MT Bold" pitchFamily="66" charset="0"/>
                                <a:sym typeface="Symbol" pitchFamily="18" charset="2"/>
                              </a:rPr>
                              <m:t>B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34" name="文字方塊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339" y="5327067"/>
                  <a:ext cx="2960455" cy="53848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2679012" y="2576164"/>
                <a:ext cx="7814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012" y="2576164"/>
                <a:ext cx="781496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群組 39"/>
          <p:cNvGrpSpPr/>
          <p:nvPr/>
        </p:nvGrpSpPr>
        <p:grpSpPr>
          <a:xfrm>
            <a:off x="4534932" y="4973216"/>
            <a:ext cx="3885752" cy="901601"/>
            <a:chOff x="4748842" y="5159954"/>
            <a:chExt cx="3885752" cy="901601"/>
          </a:xfrm>
        </p:grpSpPr>
        <p:sp>
          <p:nvSpPr>
            <p:cNvPr id="38" name="矩形 37"/>
            <p:cNvSpPr/>
            <p:nvPr/>
          </p:nvSpPr>
          <p:spPr>
            <a:xfrm>
              <a:off x="4957261" y="5159954"/>
              <a:ext cx="3468915" cy="9016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/>
                <p:cNvSpPr txBox="1"/>
                <p:nvPr/>
              </p:nvSpPr>
              <p:spPr>
                <a:xfrm>
                  <a:off x="4748842" y="5327067"/>
                  <a:ext cx="3885752" cy="5384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TW" sz="3200" dirty="0">
                                <a:latin typeface="Script MT Bold" pitchFamily="66" charset="0"/>
                                <a:sym typeface="Symbol" pitchFamily="18" charset="2"/>
                              </a:rPr>
                              <m:t>B</m:t>
                            </m:r>
                          </m:sub>
                        </m:s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TW" altLang="en-US" sz="3200" dirty="0"/>
                </a:p>
              </p:txBody>
            </p:sp>
          </mc:Choice>
          <mc:Fallback xmlns="">
            <p:sp>
              <p:nvSpPr>
                <p:cNvPr id="36" name="文字方塊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8842" y="5327067"/>
                  <a:ext cx="3885752" cy="53848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2" name="直線接點 41"/>
          <p:cNvCxnSpPr/>
          <p:nvPr/>
        </p:nvCxnSpPr>
        <p:spPr>
          <a:xfrm>
            <a:off x="2427584" y="5728350"/>
            <a:ext cx="84410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1274436" y="5728350"/>
            <a:ext cx="31306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5119984" y="5741700"/>
            <a:ext cx="84410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7134584" y="5728350"/>
            <a:ext cx="31306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/>
          <p:cNvSpPr txBox="1"/>
          <p:nvPr/>
        </p:nvSpPr>
        <p:spPr>
          <a:xfrm>
            <a:off x="1095339" y="5997539"/>
            <a:ext cx="22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70C0"/>
                </a:solidFill>
              </a:rPr>
              <a:t>similar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5355674" y="6061555"/>
            <a:ext cx="22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70C0"/>
                </a:solidFill>
              </a:rPr>
              <a:t>similar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51" name="手繪多邊形 50"/>
          <p:cNvSpPr/>
          <p:nvPr/>
        </p:nvSpPr>
        <p:spPr>
          <a:xfrm>
            <a:off x="1393371" y="5776686"/>
            <a:ext cx="1407886" cy="261590"/>
          </a:xfrm>
          <a:custGeom>
            <a:avLst/>
            <a:gdLst>
              <a:gd name="connsiteX0" fmla="*/ 0 w 1407886"/>
              <a:gd name="connsiteY0" fmla="*/ 0 h 261590"/>
              <a:gd name="connsiteX1" fmla="*/ 740229 w 1407886"/>
              <a:gd name="connsiteY1" fmla="*/ 261257 h 261590"/>
              <a:gd name="connsiteX2" fmla="*/ 1407886 w 1407886"/>
              <a:gd name="connsiteY2" fmla="*/ 43543 h 26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886" h="261590">
                <a:moveTo>
                  <a:pt x="0" y="0"/>
                </a:moveTo>
                <a:cubicBezTo>
                  <a:pt x="252790" y="127000"/>
                  <a:pt x="505581" y="254000"/>
                  <a:pt x="740229" y="261257"/>
                </a:cubicBezTo>
                <a:cubicBezTo>
                  <a:pt x="974877" y="268514"/>
                  <a:pt x="1191381" y="156028"/>
                  <a:pt x="1407886" y="43543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手繪多邊形 51"/>
          <p:cNvSpPr/>
          <p:nvPr/>
        </p:nvSpPr>
        <p:spPr>
          <a:xfrm>
            <a:off x="5542038" y="5814163"/>
            <a:ext cx="1749078" cy="247392"/>
          </a:xfrm>
          <a:custGeom>
            <a:avLst/>
            <a:gdLst>
              <a:gd name="connsiteX0" fmla="*/ 0 w 1407886"/>
              <a:gd name="connsiteY0" fmla="*/ 0 h 261590"/>
              <a:gd name="connsiteX1" fmla="*/ 740229 w 1407886"/>
              <a:gd name="connsiteY1" fmla="*/ 261257 h 261590"/>
              <a:gd name="connsiteX2" fmla="*/ 1407886 w 1407886"/>
              <a:gd name="connsiteY2" fmla="*/ 43543 h 26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886" h="261590">
                <a:moveTo>
                  <a:pt x="0" y="0"/>
                </a:moveTo>
                <a:cubicBezTo>
                  <a:pt x="252790" y="127000"/>
                  <a:pt x="505581" y="254000"/>
                  <a:pt x="740229" y="261257"/>
                </a:cubicBezTo>
                <a:cubicBezTo>
                  <a:pt x="974877" y="268514"/>
                  <a:pt x="1191381" y="156028"/>
                  <a:pt x="1407886" y="43543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8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  <p:bldP spid="48" grpId="0"/>
      <p:bldP spid="49" grpId="0"/>
      <p:bldP spid="51" grpId="0" animBg="1"/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7177" y="84154"/>
            <a:ext cx="7886700" cy="689325"/>
          </a:xfrm>
        </p:spPr>
        <p:txBody>
          <a:bodyPr>
            <a:normAutofit fontScale="92500"/>
          </a:bodyPr>
          <a:lstStyle/>
          <a:p>
            <a:r>
              <a:rPr lang="en-US" altLang="zh-TW" dirty="0"/>
              <a:t>Example: reflection operator </a:t>
            </a:r>
            <a:r>
              <a:rPr lang="en-US" altLang="zh-TW" i="1" dirty="0"/>
              <a:t>T</a:t>
            </a:r>
            <a:r>
              <a:rPr lang="en-US" altLang="zh-TW" dirty="0"/>
              <a:t> about the line </a:t>
            </a:r>
            <a:r>
              <a:rPr lang="en-US" altLang="zh-TW" i="1" dirty="0"/>
              <a:t>y</a:t>
            </a:r>
            <a:r>
              <a:rPr lang="en-US" altLang="zh-TW" dirty="0"/>
              <a:t> = (1/2)</a:t>
            </a:r>
            <a:r>
              <a:rPr lang="en-US" altLang="zh-TW" i="1" dirty="0"/>
              <a:t>x</a:t>
            </a:r>
            <a:endParaRPr lang="en-US" altLang="zh-TW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577751" y="5041965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751" y="5041965"/>
                <a:ext cx="244682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75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904181" y="5159486"/>
                <a:ext cx="6896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181" y="5159486"/>
                <a:ext cx="68961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619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4248036" y="2092315"/>
                <a:ext cx="891590" cy="48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036" y="2092315"/>
                <a:ext cx="891590" cy="489558"/>
              </a:xfrm>
              <a:prstGeom prst="rect">
                <a:avLst/>
              </a:prstGeom>
              <a:blipFill rotWithShape="0">
                <a:blip r:embed="rId4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7494924" y="2125104"/>
                <a:ext cx="1336520" cy="48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924" y="2125104"/>
                <a:ext cx="1336520" cy="489558"/>
              </a:xfrm>
              <a:prstGeom prst="rect">
                <a:avLst/>
              </a:prstGeom>
              <a:blipFill rotWithShape="0">
                <a:blip r:embed="rId5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向右箭號 23"/>
          <p:cNvSpPr/>
          <p:nvPr/>
        </p:nvSpPr>
        <p:spPr>
          <a:xfrm>
            <a:off x="5091928" y="5109962"/>
            <a:ext cx="2602259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25" name="向右箭號 24"/>
          <p:cNvSpPr/>
          <p:nvPr/>
        </p:nvSpPr>
        <p:spPr>
          <a:xfrm rot="5400000" flipH="1">
            <a:off x="3701409" y="3577148"/>
            <a:ext cx="1984844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26" name="向右箭號 25"/>
          <p:cNvSpPr/>
          <p:nvPr/>
        </p:nvSpPr>
        <p:spPr>
          <a:xfrm rot="16200000" flipH="1" flipV="1">
            <a:off x="6976929" y="3725266"/>
            <a:ext cx="2168546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27" name="向右箭號 26"/>
          <p:cNvSpPr/>
          <p:nvPr/>
        </p:nvSpPr>
        <p:spPr>
          <a:xfrm>
            <a:off x="5187106" y="2182098"/>
            <a:ext cx="2260338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899270" y="1799061"/>
                <a:ext cx="720645" cy="39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400" dirty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270" y="1799061"/>
                <a:ext cx="720645" cy="397225"/>
              </a:xfrm>
              <a:prstGeom prst="rect">
                <a:avLst/>
              </a:prstGeom>
              <a:blipFill rotWithShape="0">
                <a:blip r:embed="rId6"/>
                <a:stretch>
                  <a:fillRect r="-9322" b="-2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014243" y="4682062"/>
                <a:ext cx="9183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243" y="4682062"/>
                <a:ext cx="918393" cy="369332"/>
              </a:xfrm>
              <a:prstGeom prst="rect">
                <a:avLst/>
              </a:prstGeom>
              <a:blipFill>
                <a:blip r:embed="rId7"/>
                <a:stretch>
                  <a:fillRect r="-733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593793" y="3671795"/>
                <a:ext cx="2791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793" y="3671795"/>
                <a:ext cx="27917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6667" r="-2444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928155" y="3621459"/>
                <a:ext cx="5852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55" y="3621459"/>
                <a:ext cx="58528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1458" r="-416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709002" y="1144040"/>
            <a:ext cx="3245453" cy="2234068"/>
            <a:chOff x="486348" y="4529028"/>
            <a:chExt cx="3245453" cy="2234068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618048" y="5265091"/>
              <a:ext cx="2539920" cy="12111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662237" y="4529028"/>
              <a:ext cx="0" cy="2234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486348" y="5987051"/>
              <a:ext cx="3245453" cy="117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 rot="13486727">
              <a:off x="1111205" y="5503835"/>
              <a:ext cx="751345" cy="2510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 rot="18886727">
              <a:off x="1644330" y="5690951"/>
              <a:ext cx="717483" cy="2442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8" name="矩形 47"/>
          <p:cNvSpPr/>
          <p:nvPr/>
        </p:nvSpPr>
        <p:spPr>
          <a:xfrm>
            <a:off x="2591581" y="1415752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>
                <a:solidFill>
                  <a:srgbClr val="0070C0"/>
                </a:solidFill>
              </a:rPr>
              <a:t>y</a:t>
            </a:r>
            <a:r>
              <a:rPr lang="en-US" altLang="zh-TW" sz="2400" dirty="0">
                <a:solidFill>
                  <a:srgbClr val="0070C0"/>
                </a:solidFill>
              </a:rPr>
              <a:t> = (1/2)</a:t>
            </a:r>
            <a:r>
              <a:rPr lang="en-US" altLang="zh-TW" sz="2400" i="1" dirty="0">
                <a:solidFill>
                  <a:srgbClr val="0070C0"/>
                </a:solidFill>
              </a:rPr>
              <a:t>x</a:t>
            </a:r>
            <a:endParaRPr lang="en-US" altLang="zh-TW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/>
              <p:cNvSpPr txBox="1"/>
              <p:nvPr/>
            </p:nvSpPr>
            <p:spPr>
              <a:xfrm>
                <a:off x="2179934" y="2625130"/>
                <a:ext cx="1156279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文字方塊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934" y="2625130"/>
                <a:ext cx="1156279" cy="61343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399461" y="1195623"/>
                <a:ext cx="1385507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61" y="1195623"/>
                <a:ext cx="1385507" cy="61343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39"/>
          <p:cNvCxnSpPr/>
          <p:nvPr/>
        </p:nvCxnSpPr>
        <p:spPr>
          <a:xfrm flipH="1">
            <a:off x="840702" y="4752477"/>
            <a:ext cx="2539920" cy="12111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35"/>
          <p:cNvCxnSpPr/>
          <p:nvPr/>
        </p:nvCxnSpPr>
        <p:spPr>
          <a:xfrm>
            <a:off x="1884891" y="4016414"/>
            <a:ext cx="0" cy="2234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36"/>
          <p:cNvCxnSpPr/>
          <p:nvPr/>
        </p:nvCxnSpPr>
        <p:spPr>
          <a:xfrm flipH="1" flipV="1">
            <a:off x="709002" y="5474437"/>
            <a:ext cx="3245453" cy="11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Line 11"/>
          <p:cNvSpPr>
            <a:spLocks noChangeShapeType="1"/>
          </p:cNvSpPr>
          <p:nvPr/>
        </p:nvSpPr>
        <p:spPr bwMode="auto">
          <a:xfrm rot="13486727">
            <a:off x="1733475" y="5102941"/>
            <a:ext cx="305704" cy="30399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18886727">
            <a:off x="1954342" y="5318560"/>
            <a:ext cx="293434" cy="31376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4" name="矩形 73"/>
          <p:cNvSpPr/>
          <p:nvPr/>
        </p:nvSpPr>
        <p:spPr>
          <a:xfrm>
            <a:off x="2591581" y="4288126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>
                <a:solidFill>
                  <a:srgbClr val="0070C0"/>
                </a:solidFill>
              </a:rPr>
              <a:t>y</a:t>
            </a:r>
            <a:r>
              <a:rPr lang="en-US" altLang="zh-TW" sz="2400" dirty="0">
                <a:solidFill>
                  <a:srgbClr val="0070C0"/>
                </a:solidFill>
              </a:rPr>
              <a:t> = (1/2)</a:t>
            </a:r>
            <a:r>
              <a:rPr lang="en-US" altLang="zh-TW" sz="2400" i="1" dirty="0">
                <a:solidFill>
                  <a:srgbClr val="0070C0"/>
                </a:solidFill>
              </a:rPr>
              <a:t>x</a:t>
            </a:r>
            <a:endParaRPr lang="en-US" altLang="zh-TW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/>
              <p:cNvSpPr txBox="1"/>
              <p:nvPr/>
            </p:nvSpPr>
            <p:spPr>
              <a:xfrm>
                <a:off x="2120100" y="5484509"/>
                <a:ext cx="1142556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5" name="文字方塊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100" y="5484509"/>
                <a:ext cx="1142556" cy="6158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680897" y="4443072"/>
                <a:ext cx="1149674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97" y="4443072"/>
                <a:ext cx="1149674" cy="61343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/>
              <p:cNvSpPr txBox="1"/>
              <p:nvPr/>
            </p:nvSpPr>
            <p:spPr>
              <a:xfrm>
                <a:off x="5575430" y="2626343"/>
                <a:ext cx="1368323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文字方塊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430" y="2626343"/>
                <a:ext cx="1368323" cy="71846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5028324" y="5923548"/>
                <a:ext cx="3005823" cy="538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  <m:sSup>
                        <m:sSup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324" y="5923548"/>
                <a:ext cx="3005823" cy="53848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/>
              <p:cNvSpPr txBox="1"/>
              <p:nvPr/>
            </p:nvSpPr>
            <p:spPr>
              <a:xfrm>
                <a:off x="6838972" y="876387"/>
                <a:ext cx="1781000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文字方塊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972" y="876387"/>
                <a:ext cx="1781000" cy="61343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/>
              <p:cNvSpPr txBox="1"/>
              <p:nvPr/>
            </p:nvSpPr>
            <p:spPr>
              <a:xfrm>
                <a:off x="4174316" y="861190"/>
                <a:ext cx="2551981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" name="文字方塊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316" y="861190"/>
                <a:ext cx="2551981" cy="6158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06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48" grpId="0"/>
      <p:bldP spid="65" grpId="0"/>
      <p:bldP spid="67" grpId="0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Diagonalization of Linear Operator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Reference: Chapter 5.4</a:t>
            </a:r>
            <a:endParaRPr lang="zh-TW" altLang="en-US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299857" y="5738838"/>
                <a:ext cx="3278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857" y="5738838"/>
                <a:ext cx="327847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281181" y="5808287"/>
                <a:ext cx="9211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181" y="5808287"/>
                <a:ext cx="921150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078336" y="2797551"/>
                <a:ext cx="1129540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336" y="2797551"/>
                <a:ext cx="1129540" cy="6219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973640" y="2833473"/>
                <a:ext cx="1722844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640" y="2833473"/>
                <a:ext cx="1722844" cy="6219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2915967" y="5832241"/>
            <a:ext cx="3151340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5400000" flipH="1">
            <a:off x="1530261" y="4384275"/>
            <a:ext cx="2025052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6200000" flipH="1" flipV="1">
            <a:off x="5603925" y="4456023"/>
            <a:ext cx="2168546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3337482" y="2946919"/>
            <a:ext cx="2636158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234709" y="2400370"/>
                <a:ext cx="841704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709" y="2400370"/>
                <a:ext cx="841704" cy="4633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456924" y="5411023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924" y="5411023"/>
                <a:ext cx="31290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015677" y="4093371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677" y="4093371"/>
                <a:ext cx="373307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628175" y="4093371"/>
                <a:ext cx="7814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175" y="4093371"/>
                <a:ext cx="781496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917983" y="4541507"/>
            <a:ext cx="146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Properly selected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835062" y="4541506"/>
            <a:ext cx="146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Properly selected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882164" y="3235574"/>
            <a:ext cx="1460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simple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Diagonalization of Linear Operator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a linear operator T is diagonalizable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245267" y="5845543"/>
                <a:ext cx="3278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267" y="5845543"/>
                <a:ext cx="327847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226591" y="5914992"/>
                <a:ext cx="9211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591" y="5914992"/>
                <a:ext cx="921150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023746" y="2904256"/>
                <a:ext cx="1129540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746" y="2904256"/>
                <a:ext cx="1129540" cy="6219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919050" y="2940178"/>
                <a:ext cx="1722844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050" y="2940178"/>
                <a:ext cx="1722844" cy="6219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2861377" y="5938946"/>
            <a:ext cx="3151340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5400000" flipH="1">
            <a:off x="1475671" y="4490980"/>
            <a:ext cx="2025052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6200000" flipH="1" flipV="1">
            <a:off x="5549335" y="4562728"/>
            <a:ext cx="2168546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3282892" y="3053624"/>
            <a:ext cx="2636158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136877" y="2578992"/>
                <a:ext cx="841704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877" y="2578992"/>
                <a:ext cx="841704" cy="4633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961087" y="4200076"/>
                <a:ext cx="3733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087" y="4200076"/>
                <a:ext cx="373307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573585" y="4200076"/>
                <a:ext cx="7814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585" y="4200076"/>
                <a:ext cx="781496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863393" y="4648212"/>
            <a:ext cx="146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Properly selected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780472" y="4648211"/>
            <a:ext cx="1460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Properly selected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827574" y="3342279"/>
            <a:ext cx="1460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simple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312498" y="5256197"/>
                <a:ext cx="2490461" cy="6463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600" i="1" smtClean="0">
                          <a:latin typeface="Cambria Math" panose="02040503050406030204" pitchFamily="18" charset="0"/>
                        </a:rPr>
                        <m:t>𝑃𝐷</m:t>
                      </m:r>
                      <m:sSup>
                        <m:sSup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98" y="5256197"/>
                <a:ext cx="2490461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237005" y="4008369"/>
                <a:ext cx="1047514" cy="6463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005" y="4008369"/>
                <a:ext cx="1047514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983591" y="4001880"/>
                <a:ext cx="1047514" cy="6463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591" y="4001880"/>
                <a:ext cx="1047514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048243" y="2407293"/>
                <a:ext cx="1047514" cy="646331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43" y="2407293"/>
                <a:ext cx="1047514" cy="6463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/>
          <p:cNvSpPr/>
          <p:nvPr/>
        </p:nvSpPr>
        <p:spPr>
          <a:xfrm>
            <a:off x="3188986" y="3882484"/>
            <a:ext cx="2880540" cy="9659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Eigenvectors form the good system</a:t>
            </a:r>
            <a:endParaRPr lang="zh-TW" altLang="en-US" sz="2800" dirty="0"/>
          </a:p>
        </p:txBody>
      </p:sp>
      <p:sp>
        <p:nvSpPr>
          <p:cNvPr id="13" name="向右箭號 12"/>
          <p:cNvSpPr/>
          <p:nvPr/>
        </p:nvSpPr>
        <p:spPr>
          <a:xfrm>
            <a:off x="6117484" y="4178242"/>
            <a:ext cx="785008" cy="4254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右箭號 25"/>
          <p:cNvSpPr/>
          <p:nvPr/>
        </p:nvSpPr>
        <p:spPr>
          <a:xfrm flipH="1">
            <a:off x="2355080" y="4152704"/>
            <a:ext cx="798206" cy="4254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2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13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Diagonalization of Linear Operator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28650" y="1614314"/>
                <a:ext cx="3859005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14314"/>
                <a:ext cx="3859005" cy="11738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050158" y="1806261"/>
                <a:ext cx="1961499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 smtClean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400" baseline="-25000" dirty="0" smtClean="0">
                        <a:sym typeface="Symbol" pitchFamily="18" charset="2"/>
                      </a:rPr>
                      <m:t>1</m:t>
                    </m:r>
                  </m:oMath>
                </a14:m>
                <a:r>
                  <a:rPr lang="en-US" altLang="zh-TW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158" y="1806261"/>
                <a:ext cx="1961499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378212" y="1752304"/>
                <a:ext cx="1380891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 smtClean="0">
                        <a:latin typeface="Script MT Bold" pitchFamily="66" charset="0"/>
                        <a:sym typeface="Symbol" pitchFamily="18" charset="2"/>
                      </a:rPr>
                      <m:t>B</m:t>
                    </m:r>
                    <m:r>
                      <m:rPr>
                        <m:nor/>
                      </m:rPr>
                      <a:rPr lang="en-US" altLang="zh-TW" sz="2400" b="0" i="0" baseline="-25000" dirty="0" smtClean="0">
                        <a:sym typeface="Symbol" pitchFamily="18" charset="2"/>
                      </a:rPr>
                      <m:t>2</m:t>
                    </m:r>
                  </m:oMath>
                </a14:m>
                <a:r>
                  <a:rPr lang="en-US" altLang="zh-TW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212" y="1752304"/>
                <a:ext cx="1380891" cy="9742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4854211" y="1352704"/>
            <a:ext cx="83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-1: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236631" y="1382971"/>
            <a:ext cx="83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2: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2414904" y="6132889"/>
                <a:ext cx="3278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904" y="6132889"/>
                <a:ext cx="327847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396228" y="6202338"/>
                <a:ext cx="9211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228" y="6202338"/>
                <a:ext cx="921150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2193383" y="3191602"/>
                <a:ext cx="1129540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383" y="3191602"/>
                <a:ext cx="1129540" cy="6219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088687" y="3227524"/>
                <a:ext cx="1722844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3200" dirty="0"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687" y="3227524"/>
                <a:ext cx="1722844" cy="62190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向右箭號 29"/>
          <p:cNvSpPr/>
          <p:nvPr/>
        </p:nvSpPr>
        <p:spPr>
          <a:xfrm>
            <a:off x="3031014" y="6226292"/>
            <a:ext cx="3151340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右箭號 30"/>
          <p:cNvSpPr/>
          <p:nvPr/>
        </p:nvSpPr>
        <p:spPr>
          <a:xfrm rot="5400000" flipH="1">
            <a:off x="1645308" y="4778326"/>
            <a:ext cx="2025052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向右箭號 31"/>
          <p:cNvSpPr/>
          <p:nvPr/>
        </p:nvSpPr>
        <p:spPr>
          <a:xfrm rot="16200000" flipH="1" flipV="1">
            <a:off x="5718972" y="4850074"/>
            <a:ext cx="2168546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右箭號 32"/>
          <p:cNvSpPr/>
          <p:nvPr/>
        </p:nvSpPr>
        <p:spPr>
          <a:xfrm>
            <a:off x="3452529" y="3340970"/>
            <a:ext cx="2636158" cy="375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4307857" y="2924036"/>
                <a:ext cx="841704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US" altLang="zh-TW" sz="2800" dirty="0">
                              <a:solidFill>
                                <a:schemeClr val="tx1"/>
                              </a:solidFill>
                              <a:latin typeface="Script MT Bold" pitchFamily="66" charset="0"/>
                              <a:sym typeface="Symbol" pitchFamily="18" charset="2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857" y="2924036"/>
                <a:ext cx="841704" cy="4633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3677884" y="5254216"/>
                <a:ext cx="2127505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884" y="5254216"/>
                <a:ext cx="2127505" cy="97661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3756666" y="3712002"/>
                <a:ext cx="189827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666" y="3712002"/>
                <a:ext cx="1898277" cy="97661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7002407" y="4393275"/>
                <a:ext cx="189827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407" y="4393275"/>
                <a:ext cx="1898277" cy="9766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298019" y="4393275"/>
                <a:ext cx="2204386" cy="1048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19" y="4393275"/>
                <a:ext cx="2204386" cy="104881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95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Characteristic polynomial of A is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58398" y="2490566"/>
                <a:ext cx="20286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98" y="2490566"/>
                <a:ext cx="2028697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995612" y="4654401"/>
                <a:ext cx="4265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612" y="4654401"/>
                <a:ext cx="426591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599460" y="4654401"/>
                <a:ext cx="4348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460" y="4654401"/>
                <a:ext cx="434863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843174" y="5344933"/>
                <a:ext cx="471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174" y="5344933"/>
                <a:ext cx="47141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>
            <a:endCxn id="5" idx="0"/>
          </p:cNvCxnSpPr>
          <p:nvPr/>
        </p:nvCxnSpPr>
        <p:spPr>
          <a:xfrm>
            <a:off x="2335526" y="3931015"/>
            <a:ext cx="873382" cy="7233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endCxn id="6" idx="0"/>
          </p:cNvCxnSpPr>
          <p:nvPr/>
        </p:nvCxnSpPr>
        <p:spPr>
          <a:xfrm>
            <a:off x="3955613" y="3939254"/>
            <a:ext cx="861279" cy="7151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6008392" y="3960053"/>
            <a:ext cx="857224" cy="6943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093322" y="3482922"/>
                <a:ext cx="66302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……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22" y="3482922"/>
                <a:ext cx="663021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3017545" y="2475178"/>
            <a:ext cx="187613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Factorization</a:t>
            </a:r>
            <a:endParaRPr lang="zh-TW" altLang="en-US" sz="2400" dirty="0"/>
          </a:p>
        </p:txBody>
      </p:sp>
      <p:cxnSp>
        <p:nvCxnSpPr>
          <p:cNvPr id="13" name="直線接點 12"/>
          <p:cNvCxnSpPr/>
          <p:nvPr/>
        </p:nvCxnSpPr>
        <p:spPr>
          <a:xfrm>
            <a:off x="6719748" y="3903317"/>
            <a:ext cx="10432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891092" y="4632432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Eigenvalue: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909605" y="5310825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 err="1"/>
              <a:t>Eigenspace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853025" y="5759077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(dimension)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2987095" y="5344934"/>
                <a:ext cx="4490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095" y="5344934"/>
                <a:ext cx="449034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4551044" y="5369548"/>
                <a:ext cx="4573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044" y="5369548"/>
                <a:ext cx="457305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6865616" y="4654401"/>
                <a:ext cx="4489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616" y="4654401"/>
                <a:ext cx="448969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/>
          <p:cNvSpPr txBox="1"/>
          <p:nvPr/>
        </p:nvSpPr>
        <p:spPr>
          <a:xfrm>
            <a:off x="6009131" y="2640759"/>
            <a:ext cx="187613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multiplicity</a:t>
            </a:r>
            <a:endParaRPr lang="zh-TW" altLang="en-US" sz="2400" dirty="0"/>
          </a:p>
        </p:txBody>
      </p:sp>
      <p:cxnSp>
        <p:nvCxnSpPr>
          <p:cNvPr id="32" name="直線單箭頭接點 31"/>
          <p:cNvCxnSpPr/>
          <p:nvPr/>
        </p:nvCxnSpPr>
        <p:spPr>
          <a:xfrm flipV="1">
            <a:off x="6536711" y="3102424"/>
            <a:ext cx="955246" cy="38378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endCxn id="31" idx="2"/>
          </p:cNvCxnSpPr>
          <p:nvPr/>
        </p:nvCxnSpPr>
        <p:spPr>
          <a:xfrm flipV="1">
            <a:off x="4668456" y="3102424"/>
            <a:ext cx="2278743" cy="41832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2908663" y="3076979"/>
            <a:ext cx="3117905" cy="42431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3422203" y="5829521"/>
                <a:ext cx="7788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203" y="5829521"/>
                <a:ext cx="77880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8594" r="-312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5109173" y="5829521"/>
                <a:ext cx="7788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173" y="5829521"/>
                <a:ext cx="778803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8594" r="-312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7135578" y="5825880"/>
                <a:ext cx="798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578" y="5825880"/>
                <a:ext cx="798937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9160" r="-3053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65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2" grpId="0"/>
      <p:bldP spid="8" grpId="0" animBg="1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An </a:t>
                </a:r>
                <a:r>
                  <a:rPr lang="en-US" altLang="zh-TW" dirty="0" err="1"/>
                  <a:t>nxn</a:t>
                </a:r>
                <a:r>
                  <a:rPr lang="en-US" altLang="zh-TW" dirty="0"/>
                  <a:t> matrix A is called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 diagonalizable </a:t>
                </a:r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𝑃𝐷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lvl="1"/>
                <a:r>
                  <a:rPr lang="en-US" altLang="zh-TW" sz="2800" dirty="0"/>
                  <a:t>D: </a:t>
                </a:r>
                <a:r>
                  <a:rPr lang="en-US" altLang="zh-TW" sz="2800" dirty="0" err="1"/>
                  <a:t>nxn</a:t>
                </a:r>
                <a:r>
                  <a:rPr lang="en-US" altLang="zh-TW" sz="2800" dirty="0"/>
                  <a:t> diagonal matrix</a:t>
                </a:r>
              </a:p>
              <a:p>
                <a:pPr lvl="1"/>
                <a:r>
                  <a:rPr lang="en-US" altLang="zh-TW" sz="2800" dirty="0"/>
                  <a:t>P: </a:t>
                </a:r>
                <a:r>
                  <a:rPr lang="en-US" altLang="zh-TW" sz="2800" dirty="0" err="1"/>
                  <a:t>nxn</a:t>
                </a:r>
                <a:r>
                  <a:rPr lang="en-US" altLang="zh-TW" sz="2800" dirty="0"/>
                  <a:t> invertible matrix</a:t>
                </a:r>
              </a:p>
              <a:p>
                <a:r>
                  <a:rPr lang="en-US" altLang="zh-TW" dirty="0"/>
                  <a:t>Is a matrix A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diagonalizable</a:t>
                </a:r>
                <a:r>
                  <a:rPr lang="en-US" altLang="zh-TW" dirty="0"/>
                  <a:t>?</a:t>
                </a:r>
              </a:p>
              <a:p>
                <a:pPr lvl="1"/>
                <a:r>
                  <a:rPr lang="en-US" altLang="zh-TW" sz="2800" dirty="0"/>
                  <a:t>If yes, find D and P</a:t>
                </a:r>
              </a:p>
              <a:p>
                <a:r>
                  <a:rPr lang="en-US" altLang="zh-TW" dirty="0"/>
                  <a:t>Reference: Textbook 5.3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81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Not all matrices are diagonalizable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85173" y="1672076"/>
            <a:ext cx="1439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= 0</a:t>
            </a:r>
            <a:endParaRPr lang="en-US" altLang="zh-TW" sz="2400" baseline="40000" dirty="0">
              <a:sym typeface="Symbol" pitchFamily="18" charset="2"/>
            </a:endParaRPr>
          </a:p>
        </p:txBody>
      </p:sp>
      <p:pic>
        <p:nvPicPr>
          <p:cNvPr id="10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43" y="739219"/>
            <a:ext cx="1787582" cy="74864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41589" y="2546136"/>
            <a:ext cx="6843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If </a:t>
            </a:r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i="1" dirty="0">
                <a:sym typeface="Symbol" pitchFamily="18" charset="2"/>
              </a:rPr>
              <a:t>PDP</a:t>
            </a:r>
            <a:r>
              <a:rPr lang="en-US" altLang="zh-TW" sz="2400" baseline="40000" dirty="0">
                <a:sym typeface="Symbol" pitchFamily="18" charset="2"/>
              </a:rPr>
              <a:t>1</a:t>
            </a:r>
            <a:r>
              <a:rPr lang="en-US" altLang="zh-TW" sz="2400" dirty="0">
                <a:sym typeface="Symbol" pitchFamily="18" charset="2"/>
              </a:rPr>
              <a:t> for some invertible </a:t>
            </a:r>
            <a:r>
              <a:rPr lang="en-US" altLang="zh-TW" sz="2400" i="1" dirty="0">
                <a:sym typeface="Symbol" pitchFamily="18" charset="2"/>
              </a:rPr>
              <a:t>P</a:t>
            </a:r>
            <a:r>
              <a:rPr lang="en-US" altLang="zh-TW" sz="2400" dirty="0">
                <a:sym typeface="Symbol" pitchFamily="18" charset="2"/>
              </a:rPr>
              <a:t> and diagonal </a:t>
            </a:r>
            <a:r>
              <a:rPr lang="en-US" altLang="zh-TW" sz="2400" i="1" dirty="0">
                <a:sym typeface="Symbol" pitchFamily="18" charset="2"/>
              </a:rPr>
              <a:t>D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1937083" y="3144914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>
                <a:sym typeface="Symbol" pitchFamily="18" charset="2"/>
              </a:rPr>
              <a:t>A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i="1" dirty="0">
                <a:sym typeface="Symbol" pitchFamily="18" charset="2"/>
              </a:rPr>
              <a:t>PD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i="1" dirty="0">
                <a:sym typeface="Symbol" pitchFamily="18" charset="2"/>
              </a:rPr>
              <a:t>P</a:t>
            </a:r>
            <a:r>
              <a:rPr lang="en-US" altLang="zh-TW" sz="2400" baseline="40000" dirty="0">
                <a:sym typeface="Symbol" pitchFamily="18" charset="2"/>
              </a:rPr>
              <a:t>1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6585534" y="1649713"/>
            <a:ext cx="486004" cy="4646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1225639" y="3141228"/>
            <a:ext cx="486004" cy="4646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492338" y="3142737"/>
            <a:ext cx="7076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= 0</a:t>
            </a:r>
            <a:endParaRPr lang="en-US" altLang="zh-TW" sz="2400" baseline="40000" dirty="0">
              <a:sym typeface="Symbol" pitchFamily="18" charset="2"/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4415474" y="3127928"/>
            <a:ext cx="486004" cy="4646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968073" y="3130945"/>
            <a:ext cx="1439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>
                <a:sym typeface="Symbol" pitchFamily="18" charset="2"/>
              </a:rPr>
              <a:t>D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= 0</a:t>
            </a:r>
            <a:endParaRPr lang="en-US" altLang="zh-TW" sz="2400" baseline="40000" dirty="0">
              <a:sym typeface="Symbol" pitchFamily="18" charset="2"/>
            </a:endParaRPr>
          </a:p>
        </p:txBody>
      </p:sp>
      <p:sp>
        <p:nvSpPr>
          <p:cNvPr id="18" name="向右箭號 17"/>
          <p:cNvSpPr/>
          <p:nvPr/>
        </p:nvSpPr>
        <p:spPr>
          <a:xfrm>
            <a:off x="6422980" y="3127928"/>
            <a:ext cx="486004" cy="4646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085173" y="3142737"/>
            <a:ext cx="1439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>
                <a:sym typeface="Symbol" pitchFamily="18" charset="2"/>
              </a:rPr>
              <a:t>D</a:t>
            </a:r>
            <a:r>
              <a:rPr lang="en-US" altLang="zh-TW" sz="2400" dirty="0">
                <a:sym typeface="Symbol" pitchFamily="18" charset="2"/>
              </a:rPr>
              <a:t> = 0</a:t>
            </a:r>
            <a:endParaRPr lang="en-US" altLang="zh-TW" sz="2400" baseline="40000" dirty="0">
              <a:sym typeface="Symbol" pitchFamily="18" charset="2"/>
            </a:endParaRPr>
          </a:p>
        </p:txBody>
      </p:sp>
      <p:sp>
        <p:nvSpPr>
          <p:cNvPr id="20" name="向右箭號 19"/>
          <p:cNvSpPr/>
          <p:nvPr/>
        </p:nvSpPr>
        <p:spPr>
          <a:xfrm>
            <a:off x="1262148" y="3939910"/>
            <a:ext cx="486004" cy="4646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964080" y="3939910"/>
            <a:ext cx="1439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A= 0</a:t>
            </a:r>
            <a:endParaRPr lang="en-US" altLang="zh-TW" sz="2400" baseline="40000" dirty="0">
              <a:sym typeface="Symbol" pitchFamily="18" charset="2"/>
            </a:endParaRPr>
          </a:p>
        </p:txBody>
      </p:sp>
      <p:pic>
        <p:nvPicPr>
          <p:cNvPr id="16386" name="Picture 2" descr="http://www.iconpng.com/png/graphic-icons/era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640" y="3829962"/>
            <a:ext cx="818126" cy="81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100760" y="160773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(?)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771780" y="3653145"/>
            <a:ext cx="19177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 is diagonal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FB98628-872F-4F9B-92B3-FC5E47BD8A67}"/>
                  </a:ext>
                </a:extLst>
              </p:cNvPr>
              <p:cNvSpPr txBox="1"/>
              <p:nvPr/>
            </p:nvSpPr>
            <p:spPr>
              <a:xfrm>
                <a:off x="4498307" y="5022353"/>
                <a:ext cx="3413562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FB98628-872F-4F9B-92B3-FC5E47BD8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307" y="5022353"/>
                <a:ext cx="3413562" cy="11738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873047B7-0CBE-4617-B8AD-345F6DDEB889}"/>
                  </a:ext>
                </a:extLst>
              </p:cNvPr>
              <p:cNvSpPr txBox="1"/>
              <p:nvPr/>
            </p:nvSpPr>
            <p:spPr>
              <a:xfrm>
                <a:off x="1314271" y="5091190"/>
                <a:ext cx="2469202" cy="1046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873047B7-0CBE-4617-B8AD-345F6DDEB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71" y="5091190"/>
                <a:ext cx="2469202" cy="10464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A6B9036F-17A7-44D0-9CAC-ACB594ED7D0B}"/>
              </a:ext>
            </a:extLst>
          </p:cNvPr>
          <p:cNvSpPr txBox="1"/>
          <p:nvPr/>
        </p:nvSpPr>
        <p:spPr>
          <a:xfrm>
            <a:off x="5317756" y="4659278"/>
            <a:ext cx="81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=0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DE0B1803-3D16-4ADE-AC84-E14A71617D7F}"/>
              </a:ext>
            </a:extLst>
          </p:cNvPr>
          <p:cNvSpPr txBox="1"/>
          <p:nvPr/>
        </p:nvSpPr>
        <p:spPr>
          <a:xfrm>
            <a:off x="6948866" y="6091460"/>
            <a:ext cx="81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=0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E12FF035-9A30-453E-89E7-EBBE266140F5}"/>
              </a:ext>
            </a:extLst>
          </p:cNvPr>
          <p:cNvSpPr txBox="1"/>
          <p:nvPr/>
        </p:nvSpPr>
        <p:spPr>
          <a:xfrm>
            <a:off x="1838234" y="4714858"/>
            <a:ext cx="81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=0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9BAE6AD1-AD6B-404F-87CF-2AF4E5DE0DC8}"/>
              </a:ext>
            </a:extLst>
          </p:cNvPr>
          <p:cNvSpPr txBox="1"/>
          <p:nvPr/>
        </p:nvSpPr>
        <p:spPr>
          <a:xfrm>
            <a:off x="3037786" y="6077041"/>
            <a:ext cx="81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=0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2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11" grpId="0"/>
      <p:bldP spid="12" grpId="0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4" grpId="0"/>
      <p:bldP spid="6" grpId="0" animBg="1"/>
      <p:bldP spid="7" grpId="0"/>
      <p:bldP spid="22" grpId="0"/>
      <p:bldP spid="8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A is diagonalizable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185914" y="2394444"/>
                <a:ext cx="2036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𝑃𝐷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14" y="2394444"/>
                <a:ext cx="2036135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810907" y="2372438"/>
                <a:ext cx="16746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𝑃𝐷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907" y="2372438"/>
                <a:ext cx="167468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221573" y="181817"/>
                <a:ext cx="30510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573" y="181817"/>
                <a:ext cx="305102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193217" y="2927260"/>
                <a:ext cx="36560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217" y="2927260"/>
                <a:ext cx="365606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207731" y="3627678"/>
                <a:ext cx="42080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𝑃𝐷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731" y="3627678"/>
                <a:ext cx="4208075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179062" y="780071"/>
                <a:ext cx="3136051" cy="1310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062" y="780071"/>
                <a:ext cx="3136051" cy="13108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593349" y="4201963"/>
                <a:ext cx="38224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349" y="4201963"/>
                <a:ext cx="3822457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2582258" y="4821054"/>
                <a:ext cx="38224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258" y="4821054"/>
                <a:ext cx="3822457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2609202" y="5397834"/>
                <a:ext cx="33997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202" y="5397834"/>
                <a:ext cx="3399712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833735" y="5397834"/>
                <a:ext cx="18966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735" y="5397834"/>
                <a:ext cx="1896608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接點 25"/>
          <p:cNvCxnSpPr/>
          <p:nvPr/>
        </p:nvCxnSpPr>
        <p:spPr>
          <a:xfrm>
            <a:off x="3280105" y="3406938"/>
            <a:ext cx="6023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3280104" y="5921054"/>
            <a:ext cx="6023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5031183" y="3406938"/>
            <a:ext cx="6023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031182" y="5921054"/>
            <a:ext cx="6023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628650" y="6053495"/>
                <a:ext cx="8316686" cy="52322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eigenvector of A corresponding to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053495"/>
                <a:ext cx="8316686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向右箭號 18"/>
          <p:cNvSpPr/>
          <p:nvPr/>
        </p:nvSpPr>
        <p:spPr>
          <a:xfrm>
            <a:off x="3253643" y="2452909"/>
            <a:ext cx="525670" cy="37847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22"/>
          <p:cNvSpPr/>
          <p:nvPr/>
        </p:nvSpPr>
        <p:spPr>
          <a:xfrm>
            <a:off x="1406055" y="3010936"/>
            <a:ext cx="787162" cy="338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右箭號 24"/>
          <p:cNvSpPr/>
          <p:nvPr/>
        </p:nvSpPr>
        <p:spPr>
          <a:xfrm>
            <a:off x="1420569" y="3676666"/>
            <a:ext cx="787162" cy="338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右箭號 30"/>
          <p:cNvSpPr/>
          <p:nvPr/>
        </p:nvSpPr>
        <p:spPr>
          <a:xfrm>
            <a:off x="6046573" y="5479210"/>
            <a:ext cx="787162" cy="338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FBAACE3E-FDB5-4E82-ADEF-97A5EBFD50AF}"/>
                  </a:ext>
                </a:extLst>
              </p:cNvPr>
              <p:cNvSpPr/>
              <p:nvPr/>
            </p:nvSpPr>
            <p:spPr>
              <a:xfrm>
                <a:off x="5784747" y="2141944"/>
                <a:ext cx="33592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FBAACE3E-FDB5-4E82-ADEF-97A5EBFD5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747" y="2141944"/>
                <a:ext cx="335925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30" grpId="0" animBg="1"/>
      <p:bldP spid="19" grpId="0" animBg="1"/>
      <p:bldP spid="23" grpId="0" animBg="1"/>
      <p:bldP spid="25" grpId="0" animBg="1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A is diagonalizable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185914" y="2394444"/>
                <a:ext cx="2036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𝑃𝐷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14" y="2394444"/>
                <a:ext cx="2036135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199390" y="224463"/>
                <a:ext cx="30510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390" y="224463"/>
                <a:ext cx="3051028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156879" y="809990"/>
                <a:ext cx="3136051" cy="1310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879" y="809990"/>
                <a:ext cx="3136051" cy="13108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3966542" y="2255734"/>
                <a:ext cx="4796972" cy="95410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eigenvector of A corresponding to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542" y="2255734"/>
                <a:ext cx="4796972" cy="9541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矩形 32"/>
          <p:cNvSpPr/>
          <p:nvPr/>
        </p:nvSpPr>
        <p:spPr>
          <a:xfrm>
            <a:off x="628650" y="3639950"/>
            <a:ext cx="829502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There are n eigenvectors that form an invertible matrix</a:t>
            </a:r>
            <a:endParaRPr lang="zh-TW" altLang="en-US" sz="2800" dirty="0"/>
          </a:p>
        </p:txBody>
      </p:sp>
      <p:sp>
        <p:nvSpPr>
          <p:cNvPr id="34" name="矩形 33"/>
          <p:cNvSpPr/>
          <p:nvPr/>
        </p:nvSpPr>
        <p:spPr>
          <a:xfrm>
            <a:off x="628650" y="5607188"/>
            <a:ext cx="680974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The eigenvectors of A can form a basis for R</a:t>
            </a:r>
            <a:r>
              <a:rPr lang="en-US" altLang="zh-TW" sz="2800" baseline="30000" dirty="0"/>
              <a:t>n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sp>
        <p:nvSpPr>
          <p:cNvPr id="35" name="矩形 34"/>
          <p:cNvSpPr/>
          <p:nvPr/>
        </p:nvSpPr>
        <p:spPr>
          <a:xfrm>
            <a:off x="628650" y="4593279"/>
            <a:ext cx="571855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There are n independent eigenvectors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 rot="5400000">
            <a:off x="1927482" y="2971300"/>
            <a:ext cx="740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=</a:t>
            </a:r>
            <a:endParaRPr lang="zh-TW" altLang="en-US" sz="3200" b="1" dirty="0"/>
          </a:p>
        </p:txBody>
      </p:sp>
      <p:sp>
        <p:nvSpPr>
          <p:cNvPr id="36" name="文字方塊 35"/>
          <p:cNvSpPr txBox="1"/>
          <p:nvPr/>
        </p:nvSpPr>
        <p:spPr>
          <a:xfrm rot="5400000">
            <a:off x="1927481" y="4109979"/>
            <a:ext cx="740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=</a:t>
            </a:r>
            <a:endParaRPr lang="zh-TW" altLang="en-US" sz="3200" b="1" dirty="0"/>
          </a:p>
        </p:txBody>
      </p:sp>
      <p:sp>
        <p:nvSpPr>
          <p:cNvPr id="37" name="文字方塊 36"/>
          <p:cNvSpPr txBox="1"/>
          <p:nvPr/>
        </p:nvSpPr>
        <p:spPr>
          <a:xfrm rot="5400000">
            <a:off x="1927480" y="5121069"/>
            <a:ext cx="740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=</a:t>
            </a:r>
            <a:endParaRPr lang="zh-TW" altLang="en-US" sz="3200" b="1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2112985" y="5095733"/>
            <a:ext cx="221812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5238139" y="6091646"/>
            <a:ext cx="197730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72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4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A is diagonalizable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185914" y="2394444"/>
                <a:ext cx="20361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𝑃𝐷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14" y="2394444"/>
                <a:ext cx="203613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199390" y="224463"/>
                <a:ext cx="30510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390" y="224463"/>
                <a:ext cx="305102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156879" y="809990"/>
                <a:ext cx="3136051" cy="1310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879" y="809990"/>
                <a:ext cx="3136051" cy="13108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3966542" y="2255734"/>
                <a:ext cx="4796972" cy="95410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an eigenvector of A corresponding to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542" y="2255734"/>
                <a:ext cx="4796972" cy="9541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823820" y="3652135"/>
            <a:ext cx="4796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How to </a:t>
            </a:r>
            <a:r>
              <a:rPr lang="en-US" altLang="zh-TW" sz="2800" dirty="0" err="1"/>
              <a:t>diagonalize</a:t>
            </a:r>
            <a:r>
              <a:rPr lang="en-US" altLang="zh-TW" sz="2800" dirty="0"/>
              <a:t> a matrix A?</a:t>
            </a:r>
            <a:endParaRPr lang="zh-TW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2405115" y="5467105"/>
            <a:ext cx="64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The eigenvalues corresponding to the eigenvectors in P form the </a:t>
            </a:r>
            <a:r>
              <a:rPr lang="en-US" altLang="zh-TW" sz="2400" dirty="0">
                <a:sym typeface="Symbol" pitchFamily="18" charset="2"/>
              </a:rPr>
              <a:t> diagonal matrix </a:t>
            </a:r>
            <a:r>
              <a:rPr lang="en-US" altLang="zh-TW" sz="2400" i="1" dirty="0">
                <a:sym typeface="Symbol" pitchFamily="18" charset="2"/>
              </a:rPr>
              <a:t>D.</a:t>
            </a:r>
            <a:endParaRPr lang="en-US" altLang="zh-TW" sz="2400" dirty="0"/>
          </a:p>
        </p:txBody>
      </p:sp>
      <p:sp>
        <p:nvSpPr>
          <p:cNvPr id="17" name="矩形 16"/>
          <p:cNvSpPr/>
          <p:nvPr/>
        </p:nvSpPr>
        <p:spPr>
          <a:xfrm>
            <a:off x="2405115" y="4385175"/>
            <a:ext cx="6738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Find </a:t>
            </a:r>
            <a:r>
              <a:rPr lang="en-US" altLang="zh-TW" sz="2400" i="1"/>
              <a:t>n</a:t>
            </a:r>
            <a:r>
              <a:rPr lang="en-US" altLang="zh-TW" sz="2400"/>
              <a:t> independent </a:t>
            </a:r>
            <a:r>
              <a:rPr lang="en-US" altLang="zh-TW" sz="2400" dirty="0"/>
              <a:t>eigenvectors corresponding if possible, and form an invertible </a:t>
            </a:r>
            <a:r>
              <a:rPr lang="en-US" altLang="zh-TW" sz="2400" i="1" dirty="0"/>
              <a:t>P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316547" y="4569842"/>
            <a:ext cx="99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Step 1: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316547" y="5529479"/>
            <a:ext cx="99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Step 2: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7571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橢圓 40"/>
          <p:cNvSpPr/>
          <p:nvPr/>
        </p:nvSpPr>
        <p:spPr>
          <a:xfrm>
            <a:off x="6904317" y="4506976"/>
            <a:ext cx="1338531" cy="105777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4579973" y="4480632"/>
            <a:ext cx="1482347" cy="108412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2965008" y="4500688"/>
            <a:ext cx="1486915" cy="10440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Diagonalizable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37696" y="1560060"/>
            <a:ext cx="8268607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A set of eigenvectors that correspond to distinct eigenvalues is linear independent.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16609" y="2837312"/>
                <a:ext cx="20286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609" y="2837312"/>
                <a:ext cx="2028697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111726" y="4049745"/>
                <a:ext cx="4265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726" y="4049745"/>
                <a:ext cx="426591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715574" y="4049745"/>
                <a:ext cx="4348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574" y="4049745"/>
                <a:ext cx="434863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997355" y="4554752"/>
                <a:ext cx="471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355" y="4554752"/>
                <a:ext cx="47141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136865" y="3451810"/>
                <a:ext cx="66302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……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865" y="3451810"/>
                <a:ext cx="663021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3175756" y="2821924"/>
            <a:ext cx="187613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Factorization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007206" y="4027776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Eigenvalue: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006312" y="4562002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 err="1"/>
              <a:t>Eigenspace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002866" y="5010254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(dimension)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141276" y="4554753"/>
                <a:ext cx="4490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276" y="4554753"/>
                <a:ext cx="449034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705225" y="4579367"/>
                <a:ext cx="4573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225" y="4579367"/>
                <a:ext cx="457305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981730" y="4049745"/>
                <a:ext cx="4489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730" y="4049745"/>
                <a:ext cx="448969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609806" y="4603180"/>
                <a:ext cx="7788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806" y="4603180"/>
                <a:ext cx="77880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8594" r="-312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185817" y="4588468"/>
                <a:ext cx="7788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817" y="4588468"/>
                <a:ext cx="778803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9449" r="-393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7468766" y="4585529"/>
                <a:ext cx="798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766" y="4585529"/>
                <a:ext cx="798937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8397" r="-3053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接點 29"/>
          <p:cNvCxnSpPr/>
          <p:nvPr/>
        </p:nvCxnSpPr>
        <p:spPr>
          <a:xfrm>
            <a:off x="2736685" y="3733928"/>
            <a:ext cx="3750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4365459" y="3733928"/>
            <a:ext cx="3750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6365709" y="3702922"/>
            <a:ext cx="3750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6010327" y="3957412"/>
            <a:ext cx="94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6030321" y="4490922"/>
            <a:ext cx="94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42" name="矩形 41"/>
          <p:cNvSpPr/>
          <p:nvPr/>
        </p:nvSpPr>
        <p:spPr>
          <a:xfrm>
            <a:off x="4766110" y="5898074"/>
            <a:ext cx="2215595" cy="6687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Independent</a:t>
            </a:r>
            <a:endParaRPr lang="zh-TW" altLang="en-US" sz="2800" dirty="0"/>
          </a:p>
        </p:txBody>
      </p:sp>
      <p:sp>
        <p:nvSpPr>
          <p:cNvPr id="43" name="橢圓 42"/>
          <p:cNvSpPr/>
          <p:nvPr/>
        </p:nvSpPr>
        <p:spPr>
          <a:xfrm>
            <a:off x="3564073" y="5168890"/>
            <a:ext cx="144392" cy="14439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5541294" y="5127355"/>
            <a:ext cx="144392" cy="14439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7429190" y="5135212"/>
            <a:ext cx="144392" cy="14439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7" name="直線單箭頭接點 46"/>
          <p:cNvCxnSpPr/>
          <p:nvPr/>
        </p:nvCxnSpPr>
        <p:spPr>
          <a:xfrm>
            <a:off x="3708465" y="5279604"/>
            <a:ext cx="1454065" cy="723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>
            <a:stCxn id="44" idx="5"/>
          </p:cNvCxnSpPr>
          <p:nvPr/>
        </p:nvCxnSpPr>
        <p:spPr>
          <a:xfrm>
            <a:off x="5664540" y="5250601"/>
            <a:ext cx="251095" cy="752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H="1">
            <a:off x="6553229" y="5279604"/>
            <a:ext cx="918889" cy="723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16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9" grpId="0" animBg="1"/>
      <p:bldP spid="6" grpId="0"/>
      <p:bldP spid="7" grpId="0"/>
      <p:bldP spid="8" grpId="0"/>
      <p:bldP spid="9" grpId="0"/>
      <p:bldP spid="13" grpId="0"/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6" grpId="0"/>
      <p:bldP spid="27" grpId="0"/>
      <p:bldP spid="28" grpId="0"/>
      <p:bldP spid="37" grpId="0"/>
      <p:bldP spid="38" grpId="0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1450</Words>
  <Application>Microsoft Office PowerPoint</Application>
  <PresentationFormat>如螢幕大小 (4:3)</PresentationFormat>
  <Paragraphs>415</Paragraphs>
  <Slides>26</Slides>
  <Notes>8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26</vt:i4>
      </vt:variant>
    </vt:vector>
  </HeadingPairs>
  <TitlesOfParts>
    <vt:vector size="37" baseType="lpstr">
      <vt:lpstr>Academy Engraved LET</vt:lpstr>
      <vt:lpstr>微軟正黑體</vt:lpstr>
      <vt:lpstr>Arial</vt:lpstr>
      <vt:lpstr>Calibri</vt:lpstr>
      <vt:lpstr>Calibri Light</vt:lpstr>
      <vt:lpstr>Cambria Math</vt:lpstr>
      <vt:lpstr>Script MT Bold</vt:lpstr>
      <vt:lpstr>Symbol</vt:lpstr>
      <vt:lpstr>Office 佈景主題</vt:lpstr>
      <vt:lpstr>方程式</vt:lpstr>
      <vt:lpstr>Equation</vt:lpstr>
      <vt:lpstr>Diagonalization (對角化)</vt:lpstr>
      <vt:lpstr>Review</vt:lpstr>
      <vt:lpstr>Review</vt:lpstr>
      <vt:lpstr>Outline</vt:lpstr>
      <vt:lpstr>Diagonalizable</vt:lpstr>
      <vt:lpstr>Diagonalizable</vt:lpstr>
      <vt:lpstr>Diagonalizable</vt:lpstr>
      <vt:lpstr>Diagonalizable</vt:lpstr>
      <vt:lpstr>Diagonalizable</vt:lpstr>
      <vt:lpstr>Diagonalizable</vt:lpstr>
      <vt:lpstr>Diagonalizable</vt:lpstr>
      <vt:lpstr>Diagonalizable - Example</vt:lpstr>
      <vt:lpstr>Test for a Diagonalizable Matrix </vt:lpstr>
      <vt:lpstr>Independent Eigenvectors</vt:lpstr>
      <vt:lpstr>Application of Diagonalization</vt:lpstr>
      <vt:lpstr>PowerPoint 簡報</vt:lpstr>
      <vt:lpstr>Diagonalizable</vt:lpstr>
      <vt:lpstr>PowerPoint 簡報</vt:lpstr>
      <vt:lpstr>Diagonalization of Linear Operator</vt:lpstr>
      <vt:lpstr>Diagonalization of Linear Operator</vt:lpstr>
      <vt:lpstr>Review</vt:lpstr>
      <vt:lpstr>PowerPoint 簡報</vt:lpstr>
      <vt:lpstr>PowerPoint 簡報</vt:lpstr>
      <vt:lpstr>Diagonalization of Linear Operator</vt:lpstr>
      <vt:lpstr>Diagonalization of Linear Operator</vt:lpstr>
      <vt:lpstr>Diagonalization of Linear Operator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Diagonalization (對角化)</dc:title>
  <dc:creator>Hung-yi Lee</dc:creator>
  <cp:lastModifiedBy>Hung-yi Lee</cp:lastModifiedBy>
  <cp:revision>8</cp:revision>
  <dcterms:created xsi:type="dcterms:W3CDTF">2020-11-26T14:03:32Z</dcterms:created>
  <dcterms:modified xsi:type="dcterms:W3CDTF">2021-11-22T12:08:25Z</dcterms:modified>
</cp:coreProperties>
</file>