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07" r:id="rId2"/>
    <p:sldId id="314" r:id="rId3"/>
    <p:sldId id="339" r:id="rId4"/>
    <p:sldId id="344" r:id="rId5"/>
    <p:sldId id="352" r:id="rId6"/>
    <p:sldId id="347" r:id="rId7"/>
    <p:sldId id="351" r:id="rId8"/>
    <p:sldId id="34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673" autoAdjust="0"/>
  </p:normalViewPr>
  <p:slideViewPr>
    <p:cSldViewPr snapToGrid="0">
      <p:cViewPr varScale="1">
        <p:scale>
          <a:sx n="61" d="100"/>
          <a:sy n="61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A90D0-34B0-445D-9E3F-42A05812C4A2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093B3-5F1F-4DE3-9CE3-447C186E55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611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Outline:</a:t>
            </a:r>
          </a:p>
          <a:p>
            <a:r>
              <a:rPr lang="en-US" altLang="zh-TW" dirty="0"/>
              <a:t>	Inverse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Invertibility</a:t>
            </a:r>
            <a:endParaRPr lang="en-US" altLang="zh-TW" dirty="0"/>
          </a:p>
          <a:p>
            <a:r>
              <a:rPr lang="en-US" altLang="zh-TW" dirty="0"/>
              <a:t>	elementary row operation</a:t>
            </a:r>
          </a:p>
          <a:p>
            <a:r>
              <a:rPr lang="en-US" altLang="zh-TW" dirty="0"/>
              <a:t>	in </a:t>
            </a:r>
            <a:r>
              <a:rPr lang="en-US" altLang="zh-TW" dirty="0" err="1"/>
              <a:t>generatl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48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Inverse</a:t>
            </a:r>
            <a:r>
              <a:rPr lang="en-US" altLang="zh-TW" baseline="0" dirty="0"/>
              <a:t> of a function is unique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823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If </a:t>
            </a:r>
            <a:r>
              <a:rPr lang="en-US" altLang="zh-TW" i="1" dirty="0"/>
              <a:t>B</a:t>
            </a:r>
            <a:r>
              <a:rPr lang="en-US" altLang="zh-TW" dirty="0"/>
              <a:t> is an inverse of </a:t>
            </a:r>
            <a:r>
              <a:rPr lang="en-US" altLang="zh-TW" i="1" dirty="0"/>
              <a:t>A</a:t>
            </a:r>
            <a:r>
              <a:rPr lang="en-US" altLang="zh-TW" dirty="0"/>
              <a:t>, then </a:t>
            </a:r>
            <a:r>
              <a:rPr lang="en-US" altLang="zh-TW" i="1" dirty="0"/>
              <a:t>A</a:t>
            </a:r>
            <a:r>
              <a:rPr lang="en-US" altLang="zh-TW" dirty="0"/>
              <a:t> is an inverse of </a:t>
            </a:r>
            <a:r>
              <a:rPr lang="en-US" altLang="zh-TW" i="1" dirty="0"/>
              <a:t>B</a:t>
            </a:r>
            <a:r>
              <a:rPr lang="en-US" altLang="zh-TW" dirty="0"/>
              <a:t>, i.e., </a:t>
            </a:r>
          </a:p>
          <a:p>
            <a:endParaRPr lang="en-US" altLang="zh-TW" dirty="0"/>
          </a:p>
          <a:p>
            <a:r>
              <a:rPr lang="en-US" altLang="zh-TW" dirty="0"/>
              <a:t>Inverse</a:t>
            </a:r>
            <a:r>
              <a:rPr lang="en-US" altLang="zh-TW" baseline="0" dirty="0"/>
              <a:t> of a function is unique</a:t>
            </a:r>
          </a:p>
          <a:p>
            <a:endParaRPr lang="en-US" altLang="zh-TW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FF0000"/>
                </a:solidFill>
              </a:rPr>
              <a:t>Compose is matrix multiplication</a:t>
            </a:r>
            <a:endParaRPr lang="zh-TW" altLang="en-US" sz="1200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889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No </a:t>
            </a:r>
            <a:r>
              <a:rPr lang="en-US" altLang="zh-TW" dirty="0" err="1"/>
              <a:t>nxn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Inverse</a:t>
            </a:r>
            <a:r>
              <a:rPr lang="en-US" altLang="zh-TW" baseline="0" dirty="0"/>
              <a:t> of a function is unique</a:t>
            </a:r>
          </a:p>
          <a:p>
            <a:endParaRPr lang="en-US" altLang="zh-TW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FF0000"/>
                </a:solidFill>
              </a:rPr>
              <a:t>Compose is matrix multiplication</a:t>
            </a:r>
            <a:endParaRPr lang="zh-TW" altLang="en-US" sz="1200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749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36A2-F55F-4E74-9E29-5878D9D36D66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640E-4B6F-4B77-ABD0-73FBB7F6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82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36A2-F55F-4E74-9E29-5878D9D36D66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640E-4B6F-4B77-ABD0-73FBB7F6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196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36A2-F55F-4E74-9E29-5878D9D36D66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640E-4B6F-4B77-ABD0-73FBB7F6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267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36A2-F55F-4E74-9E29-5878D9D36D66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640E-4B6F-4B77-ABD0-73FBB7F6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10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36A2-F55F-4E74-9E29-5878D9D36D66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640E-4B6F-4B77-ABD0-73FBB7F6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587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36A2-F55F-4E74-9E29-5878D9D36D66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640E-4B6F-4B77-ABD0-73FBB7F6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09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36A2-F55F-4E74-9E29-5878D9D36D66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640E-4B6F-4B77-ABD0-73FBB7F6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24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36A2-F55F-4E74-9E29-5878D9D36D66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640E-4B6F-4B77-ABD0-73FBB7F6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06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36A2-F55F-4E74-9E29-5878D9D36D66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640E-4B6F-4B77-ABD0-73FBB7F6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19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36A2-F55F-4E74-9E29-5878D9D36D66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640E-4B6F-4B77-ABD0-73FBB7F6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37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36A2-F55F-4E74-9E29-5878D9D36D66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640E-4B6F-4B77-ABD0-73FBB7F6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754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736A2-F55F-4E74-9E29-5878D9D36D66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0640E-4B6F-4B77-ABD0-73FBB7F6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1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image" Target="../media/image10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14.png"/><Relationship Id="rId5" Type="http://schemas.openxmlformats.org/officeDocument/2006/relationships/image" Target="../media/image3.pn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13" Type="http://schemas.openxmlformats.org/officeDocument/2006/relationships/image" Target="../media/image32.png"/><Relationship Id="rId3" Type="http://schemas.openxmlformats.org/officeDocument/2006/relationships/image" Target="../media/image30.emf"/><Relationship Id="rId7" Type="http://schemas.openxmlformats.org/officeDocument/2006/relationships/image" Target="../media/image260.png"/><Relationship Id="rId12" Type="http://schemas.openxmlformats.org/officeDocument/2006/relationships/image" Target="../media/image31.png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.png"/><Relationship Id="rId11" Type="http://schemas.openxmlformats.org/officeDocument/2006/relationships/image" Target="../media/image30.png"/><Relationship Id="rId5" Type="http://schemas.openxmlformats.org/officeDocument/2006/relationships/image" Target="../media/image240.png"/><Relationship Id="rId10" Type="http://schemas.openxmlformats.org/officeDocument/2006/relationships/image" Target="../media/image29.png"/><Relationship Id="rId4" Type="http://schemas.openxmlformats.org/officeDocument/2006/relationships/image" Target="../media/image31.emf"/><Relationship Id="rId9" Type="http://schemas.openxmlformats.org/officeDocument/2006/relationships/image" Target="../media/image28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0.png"/><Relationship Id="rId3" Type="http://schemas.openxmlformats.org/officeDocument/2006/relationships/image" Target="../media/image390.png"/><Relationship Id="rId7" Type="http://schemas.openxmlformats.org/officeDocument/2006/relationships/image" Target="../media/image430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0.png"/><Relationship Id="rId5" Type="http://schemas.openxmlformats.org/officeDocument/2006/relationships/image" Target="../media/image410.png"/><Relationship Id="rId10" Type="http://schemas.openxmlformats.org/officeDocument/2006/relationships/image" Target="../media/image460.png"/><Relationship Id="rId4" Type="http://schemas.openxmlformats.org/officeDocument/2006/relationships/image" Target="../media/image400.png"/><Relationship Id="rId9" Type="http://schemas.openxmlformats.org/officeDocument/2006/relationships/image" Target="../media/image4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B1DA17-C5C7-448C-A536-4B35007A58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89" r="8877" b="-1"/>
          <a:stretch/>
        </p:blipFill>
        <p:spPr>
          <a:xfrm>
            <a:off x="-2285" y="10"/>
            <a:ext cx="9143999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2906" y="5317240"/>
            <a:ext cx="8408194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Matrix Inverse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976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Inverse of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Two functions f and g are inverse of each other </a:t>
            </a: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H="1">
            <a:off x="5856623" y="3996178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 flipH="1">
            <a:off x="7387902" y="3986747"/>
            <a:ext cx="555309" cy="9901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 flipH="1">
            <a:off x="2378822" y="3986747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>
            <a:off x="6485273" y="3641907"/>
            <a:ext cx="827314" cy="7240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f</a:t>
            </a:r>
            <a:endParaRPr lang="zh-TW" altLang="en-US" sz="2800" dirty="0"/>
          </a:p>
        </p:txBody>
      </p:sp>
      <p:sp>
        <p:nvSpPr>
          <p:cNvPr id="54" name="矩形 53"/>
          <p:cNvSpPr/>
          <p:nvPr/>
        </p:nvSpPr>
        <p:spPr>
          <a:xfrm>
            <a:off x="2943248" y="3616370"/>
            <a:ext cx="827314" cy="7240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g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8027117" y="3776544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117" y="3776544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字方塊 55"/>
              <p:cNvSpPr txBox="1"/>
              <p:nvPr/>
            </p:nvSpPr>
            <p:spPr>
              <a:xfrm>
                <a:off x="4529234" y="3802081"/>
                <a:ext cx="12520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6" name="文字方塊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234" y="3802081"/>
                <a:ext cx="125207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927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Line 12"/>
          <p:cNvSpPr>
            <a:spLocks noChangeShapeType="1"/>
          </p:cNvSpPr>
          <p:nvPr/>
        </p:nvSpPr>
        <p:spPr bwMode="auto">
          <a:xfrm flipH="1">
            <a:off x="3845878" y="4015581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/>
              <p:cNvSpPr txBox="1"/>
              <p:nvPr/>
            </p:nvSpPr>
            <p:spPr>
              <a:xfrm>
                <a:off x="1124511" y="4145876"/>
                <a:ext cx="9616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文字方塊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11" y="4145876"/>
                <a:ext cx="961610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字方塊 58"/>
              <p:cNvSpPr txBox="1"/>
              <p:nvPr/>
            </p:nvSpPr>
            <p:spPr>
              <a:xfrm>
                <a:off x="1030817" y="3760474"/>
                <a:ext cx="12669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9" name="文字方塊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817" y="3760474"/>
                <a:ext cx="126694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5288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Line 12"/>
          <p:cNvSpPr>
            <a:spLocks noChangeShapeType="1"/>
          </p:cNvSpPr>
          <p:nvPr/>
        </p:nvSpPr>
        <p:spPr bwMode="auto">
          <a:xfrm flipH="1">
            <a:off x="5856623" y="5292760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 flipH="1">
            <a:off x="7387902" y="5283329"/>
            <a:ext cx="555309" cy="9901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" name="Line 12"/>
          <p:cNvSpPr>
            <a:spLocks noChangeShapeType="1"/>
          </p:cNvSpPr>
          <p:nvPr/>
        </p:nvSpPr>
        <p:spPr bwMode="auto">
          <a:xfrm flipH="1">
            <a:off x="2378822" y="5283329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2943248" y="4896882"/>
            <a:ext cx="827314" cy="7240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f</a:t>
            </a:r>
            <a:endParaRPr lang="zh-TW" altLang="en-US" sz="2800" dirty="0"/>
          </a:p>
        </p:txBody>
      </p:sp>
      <p:sp>
        <p:nvSpPr>
          <p:cNvPr id="64" name="矩形 63"/>
          <p:cNvSpPr/>
          <p:nvPr/>
        </p:nvSpPr>
        <p:spPr>
          <a:xfrm>
            <a:off x="6476684" y="4912952"/>
            <a:ext cx="827314" cy="7240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g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文字方塊 64"/>
              <p:cNvSpPr txBox="1"/>
              <p:nvPr/>
            </p:nvSpPr>
            <p:spPr>
              <a:xfrm>
                <a:off x="8027117" y="5073126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5" name="文字方塊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117" y="5073126"/>
                <a:ext cx="244682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文字方塊 65"/>
              <p:cNvSpPr txBox="1"/>
              <p:nvPr/>
            </p:nvSpPr>
            <p:spPr>
              <a:xfrm>
                <a:off x="4529234" y="5098663"/>
                <a:ext cx="126592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6" name="文字方塊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234" y="5098663"/>
                <a:ext cx="126592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885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Line 12"/>
          <p:cNvSpPr>
            <a:spLocks noChangeShapeType="1"/>
          </p:cNvSpPr>
          <p:nvPr/>
        </p:nvSpPr>
        <p:spPr bwMode="auto">
          <a:xfrm flipH="1">
            <a:off x="3845878" y="5312163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文字方塊 67"/>
              <p:cNvSpPr txBox="1"/>
              <p:nvPr/>
            </p:nvSpPr>
            <p:spPr>
              <a:xfrm>
                <a:off x="1124511" y="5442458"/>
                <a:ext cx="9616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文字方塊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11" y="5442458"/>
                <a:ext cx="961610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文字方塊 68"/>
              <p:cNvSpPr txBox="1"/>
              <p:nvPr/>
            </p:nvSpPr>
            <p:spPr>
              <a:xfrm>
                <a:off x="1030817" y="5057056"/>
                <a:ext cx="12669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9" name="文字方塊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817" y="5057056"/>
                <a:ext cx="1266949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4808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字方塊 69"/>
              <p:cNvSpPr txBox="1"/>
              <p:nvPr/>
            </p:nvSpPr>
            <p:spPr>
              <a:xfrm>
                <a:off x="628650" y="2964414"/>
                <a:ext cx="14544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b="0" dirty="0"/>
                  <a:t>For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𝑎𝑛𝑦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0" name="文字方塊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964414"/>
                <a:ext cx="1454437" cy="430887"/>
              </a:xfrm>
              <a:prstGeom prst="rect">
                <a:avLst/>
              </a:prstGeom>
              <a:blipFill rotWithShape="0">
                <a:blip r:embed="rId11"/>
                <a:stretch>
                  <a:fillRect l="-14644" t="-23944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文字方塊 26">
            <a:extLst>
              <a:ext uri="{FF2B5EF4-FFF2-40B4-BE49-F238E27FC236}">
                <a16:creationId xmlns:a16="http://schemas.microsoft.com/office/drawing/2014/main" id="{EBE2AF85-6392-4413-9CEB-FA5090A7CFC4}"/>
              </a:ext>
            </a:extLst>
          </p:cNvPr>
          <p:cNvSpPr txBox="1"/>
          <p:nvPr/>
        </p:nvSpPr>
        <p:spPr>
          <a:xfrm>
            <a:off x="6702793" y="2237650"/>
            <a:ext cx="19255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/>
              <a:t>f=g</a:t>
            </a:r>
            <a:r>
              <a:rPr lang="en-US" altLang="zh-TW" sz="2800" baseline="30000" dirty="0"/>
              <a:t>-1</a:t>
            </a:r>
            <a:r>
              <a:rPr lang="en-US" altLang="zh-TW" sz="2800" dirty="0"/>
              <a:t>, g=f</a:t>
            </a:r>
            <a:r>
              <a:rPr lang="en-US" altLang="zh-TW" sz="2800" baseline="30000" dirty="0"/>
              <a:t>-1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13820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6" grpId="0"/>
      <p:bldP spid="57" grpId="0" animBg="1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 animBg="1"/>
      <p:bldP spid="68" grpId="0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Inverse of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/>
              <a:t>A</a:t>
            </a:r>
            <a:r>
              <a:rPr lang="en-US" altLang="zh-TW" dirty="0"/>
              <a:t> and </a:t>
            </a:r>
            <a:r>
              <a:rPr lang="en-US" altLang="zh-TW" i="1" dirty="0"/>
              <a:t>B</a:t>
            </a:r>
            <a:r>
              <a:rPr lang="en-US" altLang="zh-TW" dirty="0"/>
              <a:t> are inverses to each other</a:t>
            </a:r>
          </a:p>
          <a:p>
            <a:endParaRPr lang="en-US" altLang="zh-TW" dirty="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5856623" y="3996178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7387902" y="3986747"/>
            <a:ext cx="555309" cy="9901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2378822" y="3986747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6485273" y="3641907"/>
            <a:ext cx="827314" cy="7240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B</a:t>
            </a:r>
            <a:endParaRPr lang="zh-TW" altLang="en-US" sz="2800" dirty="0"/>
          </a:p>
        </p:txBody>
      </p:sp>
      <p:sp>
        <p:nvSpPr>
          <p:cNvPr id="20" name="矩形 19"/>
          <p:cNvSpPr/>
          <p:nvPr/>
        </p:nvSpPr>
        <p:spPr>
          <a:xfrm>
            <a:off x="2943248" y="3616370"/>
            <a:ext cx="827314" cy="7240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8027117" y="3776544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117" y="3776544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4595223" y="3811508"/>
                <a:ext cx="10196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223" y="3811508"/>
                <a:ext cx="1019638" cy="369332"/>
              </a:xfrm>
              <a:prstGeom prst="rect">
                <a:avLst/>
              </a:prstGeom>
              <a:blipFill>
                <a:blip r:embed="rId4"/>
                <a:stretch>
                  <a:fillRect l="-4192" r="-5988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Line 12"/>
          <p:cNvSpPr>
            <a:spLocks noChangeShapeType="1"/>
          </p:cNvSpPr>
          <p:nvPr/>
        </p:nvSpPr>
        <p:spPr bwMode="auto">
          <a:xfrm flipH="1">
            <a:off x="3845878" y="4015581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1124511" y="4145876"/>
                <a:ext cx="9616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11" y="4145876"/>
                <a:ext cx="961610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628650" y="2893188"/>
                <a:ext cx="14544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b="0" dirty="0"/>
                  <a:t>For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𝑎𝑛𝑦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893188"/>
                <a:ext cx="1454437" cy="430887"/>
              </a:xfrm>
              <a:prstGeom prst="rect">
                <a:avLst/>
              </a:prstGeom>
              <a:blipFill rotWithShape="0">
                <a:blip r:embed="rId6"/>
                <a:stretch>
                  <a:fillRect l="-14644" t="-24286" b="-514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/>
              <p:cNvSpPr txBox="1"/>
              <p:nvPr/>
            </p:nvSpPr>
            <p:spPr>
              <a:xfrm>
                <a:off x="1125087" y="3760474"/>
                <a:ext cx="10142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087" y="3760474"/>
                <a:ext cx="1014252" cy="369332"/>
              </a:xfrm>
              <a:prstGeom prst="rect">
                <a:avLst/>
              </a:prstGeom>
              <a:blipFill>
                <a:blip r:embed="rId7"/>
                <a:stretch>
                  <a:fillRect l="-7229" r="-6024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5856623" y="5292760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 flipH="1">
            <a:off x="7387902" y="5283329"/>
            <a:ext cx="555309" cy="9901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H="1">
            <a:off x="2378822" y="5283329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2943248" y="4896882"/>
            <a:ext cx="827314" cy="7240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B</a:t>
            </a:r>
            <a:endParaRPr lang="zh-TW" altLang="en-US" sz="2800" dirty="0"/>
          </a:p>
        </p:txBody>
      </p:sp>
      <p:sp>
        <p:nvSpPr>
          <p:cNvPr id="44" name="矩形 43"/>
          <p:cNvSpPr/>
          <p:nvPr/>
        </p:nvSpPr>
        <p:spPr>
          <a:xfrm>
            <a:off x="6476684" y="4912952"/>
            <a:ext cx="827314" cy="7240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8027117" y="5073126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117" y="5073126"/>
                <a:ext cx="24468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字方塊 45"/>
              <p:cNvSpPr txBox="1"/>
              <p:nvPr/>
            </p:nvSpPr>
            <p:spPr>
              <a:xfrm>
                <a:off x="4595223" y="5098663"/>
                <a:ext cx="10132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6" name="文字方塊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223" y="5098663"/>
                <a:ext cx="1013226" cy="369332"/>
              </a:xfrm>
              <a:prstGeom prst="rect">
                <a:avLst/>
              </a:prstGeom>
              <a:blipFill>
                <a:blip r:embed="rId9"/>
                <a:stretch>
                  <a:fillRect l="-4217" r="-6024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Line 12"/>
          <p:cNvSpPr>
            <a:spLocks noChangeShapeType="1"/>
          </p:cNvSpPr>
          <p:nvPr/>
        </p:nvSpPr>
        <p:spPr bwMode="auto">
          <a:xfrm flipH="1">
            <a:off x="3845878" y="5312163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1133938" y="5442458"/>
                <a:ext cx="9616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938" y="5442458"/>
                <a:ext cx="961610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/>
              <p:cNvSpPr txBox="1"/>
              <p:nvPr/>
            </p:nvSpPr>
            <p:spPr>
              <a:xfrm>
                <a:off x="1106233" y="5066483"/>
                <a:ext cx="10206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9" name="文字方塊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233" y="5066483"/>
                <a:ext cx="1020664" cy="369332"/>
              </a:xfrm>
              <a:prstGeom prst="rect">
                <a:avLst/>
              </a:prstGeom>
              <a:blipFill>
                <a:blip r:embed="rId11"/>
                <a:stretch>
                  <a:fillRect l="-7143" r="-5952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4471405" y="2676816"/>
                <a:ext cx="11695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405" y="2676816"/>
                <a:ext cx="1169551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4471405" y="6133272"/>
                <a:ext cx="11634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405" y="6133272"/>
                <a:ext cx="1163460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右大括弧 3"/>
          <p:cNvSpPr/>
          <p:nvPr/>
        </p:nvSpPr>
        <p:spPr>
          <a:xfrm rot="16200000">
            <a:off x="4823391" y="1221876"/>
            <a:ext cx="539926" cy="4568473"/>
          </a:xfrm>
          <a:prstGeom prst="rightBrace">
            <a:avLst>
              <a:gd name="adj1" fmla="val 54629"/>
              <a:gd name="adj2" fmla="val 50000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右大括弧 29"/>
          <p:cNvSpPr/>
          <p:nvPr/>
        </p:nvSpPr>
        <p:spPr>
          <a:xfrm rot="5400000" flipV="1">
            <a:off x="4815738" y="3450626"/>
            <a:ext cx="539926" cy="4568473"/>
          </a:xfrm>
          <a:prstGeom prst="rightBrace">
            <a:avLst>
              <a:gd name="adj1" fmla="val 54629"/>
              <a:gd name="adj2" fmla="val 50000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50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4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Inverse of Matrix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/>
              <p:cNvSpPr txBox="1"/>
              <p:nvPr/>
            </p:nvSpPr>
            <p:spPr>
              <a:xfrm>
                <a:off x="1424065" y="1690689"/>
                <a:ext cx="6295869" cy="95410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A is called invertible if there is a matrix B such that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and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𝐵𝐴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065" y="1690689"/>
                <a:ext cx="6295869" cy="954107"/>
              </a:xfrm>
              <a:prstGeom prst="rect">
                <a:avLst/>
              </a:prstGeom>
              <a:blipFill>
                <a:blip r:embed="rId4"/>
                <a:stretch>
                  <a:fillRect l="-2033" t="-5696" b="-164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字方塊 30"/>
          <p:cNvSpPr txBox="1"/>
          <p:nvPr/>
        </p:nvSpPr>
        <p:spPr>
          <a:xfrm>
            <a:off x="1424065" y="2924122"/>
            <a:ext cx="3033635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B is an inverse of A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文字方塊 31"/>
              <p:cNvSpPr txBox="1"/>
              <p:nvPr/>
            </p:nvSpPr>
            <p:spPr>
              <a:xfrm>
                <a:off x="675469" y="3746503"/>
                <a:ext cx="1540102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69" y="3746503"/>
                <a:ext cx="1540102" cy="6158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文字方塊 32"/>
              <p:cNvSpPr txBox="1"/>
              <p:nvPr/>
            </p:nvSpPr>
            <p:spPr>
              <a:xfrm>
                <a:off x="2545780" y="3758148"/>
                <a:ext cx="2010230" cy="623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780" y="3758148"/>
                <a:ext cx="2010230" cy="6233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文字方塊 33"/>
              <p:cNvSpPr txBox="1"/>
              <p:nvPr/>
            </p:nvSpPr>
            <p:spPr>
              <a:xfrm>
                <a:off x="5008805" y="3765650"/>
                <a:ext cx="1747338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805" y="3765650"/>
                <a:ext cx="1747338" cy="6158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文字方塊 34"/>
              <p:cNvSpPr txBox="1"/>
              <p:nvPr/>
            </p:nvSpPr>
            <p:spPr>
              <a:xfrm>
                <a:off x="6986176" y="3765650"/>
                <a:ext cx="1742079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𝐵𝐴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176" y="3765650"/>
                <a:ext cx="1742079" cy="6158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/>
              <p:cNvSpPr txBox="1"/>
              <p:nvPr/>
            </p:nvSpPr>
            <p:spPr>
              <a:xfrm>
                <a:off x="4728927" y="3002386"/>
                <a:ext cx="13763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927" y="3002386"/>
                <a:ext cx="1376339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文字方塊 35"/>
              <p:cNvSpPr txBox="1"/>
              <p:nvPr/>
            </p:nvSpPr>
            <p:spPr>
              <a:xfrm>
                <a:off x="6347866" y="3002385"/>
                <a:ext cx="13833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866" y="3002385"/>
                <a:ext cx="1383327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>
            <a:extLst>
              <a:ext uri="{FF2B5EF4-FFF2-40B4-BE49-F238E27FC236}">
                <a16:creationId xmlns:a16="http://schemas.microsoft.com/office/drawing/2014/main" id="{5F168005-44DA-48E6-90BE-1AFDB65D5D03}"/>
              </a:ext>
            </a:extLst>
          </p:cNvPr>
          <p:cNvSpPr txBox="1"/>
          <p:nvPr/>
        </p:nvSpPr>
        <p:spPr>
          <a:xfrm>
            <a:off x="5417096" y="435360"/>
            <a:ext cx="3736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Invertible = Non-singular</a:t>
            </a:r>
          </a:p>
          <a:p>
            <a:r>
              <a:rPr lang="en-US" altLang="zh-TW" sz="2400" dirty="0"/>
              <a:t>Not Invertible = Singular</a:t>
            </a:r>
            <a:endParaRPr lang="zh-TW" altLang="en-US" sz="24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3F51FD9F-74E1-4E47-B6FE-50A5C3520F44}"/>
              </a:ext>
            </a:extLst>
          </p:cNvPr>
          <p:cNvSpPr txBox="1"/>
          <p:nvPr/>
        </p:nvSpPr>
        <p:spPr>
          <a:xfrm>
            <a:off x="1424065" y="4796469"/>
            <a:ext cx="6452796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Non-square matrix cannot be invertible</a:t>
            </a:r>
            <a:endParaRPr lang="zh-TW" altLang="en-US" sz="2800" dirty="0"/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113F5A51-72CC-4C23-A52C-BAC28C404FD7}"/>
              </a:ext>
            </a:extLst>
          </p:cNvPr>
          <p:cNvGrpSpPr/>
          <p:nvPr/>
        </p:nvGrpSpPr>
        <p:grpSpPr>
          <a:xfrm>
            <a:off x="1992583" y="5486082"/>
            <a:ext cx="5540204" cy="1027904"/>
            <a:chOff x="1992583" y="5486082"/>
            <a:chExt cx="5540204" cy="1027904"/>
          </a:xfrm>
        </p:grpSpPr>
        <p:pic>
          <p:nvPicPr>
            <p:cNvPr id="14" name="圖片 13">
              <a:extLst>
                <a:ext uri="{FF2B5EF4-FFF2-40B4-BE49-F238E27FC236}">
                  <a16:creationId xmlns:a16="http://schemas.microsoft.com/office/drawing/2014/main" id="{4919FA59-2204-4C5A-A113-05428DBDF863}"/>
                </a:ext>
              </a:extLst>
            </p:cNvPr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2583" y="5486082"/>
              <a:ext cx="5158831" cy="1027904"/>
            </a:xfrm>
            <a:prstGeom prst="rect">
              <a:avLst/>
            </a:prstGeom>
          </p:spPr>
        </p:pic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EECBE075-1678-4B95-A0C0-537B956A6340}"/>
                </a:ext>
              </a:extLst>
            </p:cNvPr>
            <p:cNvSpPr/>
            <p:nvPr/>
          </p:nvSpPr>
          <p:spPr>
            <a:xfrm>
              <a:off x="4222865" y="5769033"/>
              <a:ext cx="506062" cy="465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E497CFDB-2706-4FA0-AB2A-6E20C7163EDE}"/>
                </a:ext>
              </a:extLst>
            </p:cNvPr>
            <p:cNvSpPr/>
            <p:nvPr/>
          </p:nvSpPr>
          <p:spPr>
            <a:xfrm>
              <a:off x="7026725" y="5843478"/>
              <a:ext cx="506062" cy="3131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86694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1" grpId="0" animBg="1"/>
      <p:bldP spid="32" grpId="0"/>
      <p:bldP spid="33" grpId="0"/>
      <p:bldP spid="34" grpId="0"/>
      <p:bldP spid="35" grpId="0"/>
      <p:bldP spid="6" grpId="0"/>
      <p:bldP spid="36" grpId="0"/>
      <p:bldP spid="4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602CAD-F1EA-4F62-A564-4D057A54C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Inverse of Matrix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6C2B2C-A6A9-4B02-A2E7-85BD91BDF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Non-square matrix cannot be invertible?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Line 12">
            <a:extLst>
              <a:ext uri="{FF2B5EF4-FFF2-40B4-BE49-F238E27FC236}">
                <a16:creationId xmlns:a16="http://schemas.microsoft.com/office/drawing/2014/main" id="{6E9F0997-A2CF-4F07-A449-04FAB13F34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6361" y="3402137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" name="Line 12">
            <a:extLst>
              <a:ext uri="{FF2B5EF4-FFF2-40B4-BE49-F238E27FC236}">
                <a16:creationId xmlns:a16="http://schemas.microsoft.com/office/drawing/2014/main" id="{4DD93B11-C9F0-45A9-8BF0-27706A00F5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67640" y="3392706"/>
            <a:ext cx="555309" cy="9901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Line 12">
            <a:extLst>
              <a:ext uri="{FF2B5EF4-FFF2-40B4-BE49-F238E27FC236}">
                <a16:creationId xmlns:a16="http://schemas.microsoft.com/office/drawing/2014/main" id="{74FDE02E-9024-4D46-9164-494B2A03EC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8560" y="3392706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7769C3B-FDDA-4A0A-A262-C70DDFC886B0}"/>
              </a:ext>
            </a:extLst>
          </p:cNvPr>
          <p:cNvSpPr/>
          <p:nvPr/>
        </p:nvSpPr>
        <p:spPr>
          <a:xfrm>
            <a:off x="5965011" y="3047866"/>
            <a:ext cx="827314" cy="7240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B</a:t>
            </a:r>
            <a:endParaRPr lang="zh-TW" altLang="en-US" sz="28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802A9CE-513F-4364-A40C-D3417B417C8E}"/>
              </a:ext>
            </a:extLst>
          </p:cNvPr>
          <p:cNvSpPr/>
          <p:nvPr/>
        </p:nvSpPr>
        <p:spPr>
          <a:xfrm>
            <a:off x="2422986" y="3022329"/>
            <a:ext cx="827314" cy="7240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D0BA2C84-E3DC-46A5-A631-254115276E29}"/>
                  </a:ext>
                </a:extLst>
              </p:cNvPr>
              <p:cNvSpPr txBox="1"/>
              <p:nvPr/>
            </p:nvSpPr>
            <p:spPr>
              <a:xfrm>
                <a:off x="7506855" y="3182503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D0BA2C84-E3DC-46A5-A631-254115276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855" y="3182503"/>
                <a:ext cx="244682" cy="369332"/>
              </a:xfrm>
              <a:prstGeom prst="rect">
                <a:avLst/>
              </a:prstGeom>
              <a:blipFill>
                <a:blip r:embed="rId2"/>
                <a:stretch>
                  <a:fillRect l="-17073" r="-1219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60FDBE7A-6A7E-4CAD-BE1E-0DEF9D4B3708}"/>
                  </a:ext>
                </a:extLst>
              </p:cNvPr>
              <p:cNvSpPr txBox="1"/>
              <p:nvPr/>
            </p:nvSpPr>
            <p:spPr>
              <a:xfrm>
                <a:off x="4074961" y="3217467"/>
                <a:ext cx="10196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60FDBE7A-6A7E-4CAD-BE1E-0DEF9D4B3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961" y="3217467"/>
                <a:ext cx="1019638" cy="369332"/>
              </a:xfrm>
              <a:prstGeom prst="rect">
                <a:avLst/>
              </a:prstGeom>
              <a:blipFill>
                <a:blip r:embed="rId3"/>
                <a:stretch>
                  <a:fillRect l="-3571" r="-5357" b="-1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Line 12">
            <a:extLst>
              <a:ext uri="{FF2B5EF4-FFF2-40B4-BE49-F238E27FC236}">
                <a16:creationId xmlns:a16="http://schemas.microsoft.com/office/drawing/2014/main" id="{F003C805-B752-4F95-BEBE-90420634DA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25616" y="3421540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1A3CA2E8-959A-4960-8D54-349ACB42B7AB}"/>
                  </a:ext>
                </a:extLst>
              </p:cNvPr>
              <p:cNvSpPr txBox="1"/>
              <p:nvPr/>
            </p:nvSpPr>
            <p:spPr>
              <a:xfrm>
                <a:off x="1492668" y="3177877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1A3CA2E8-959A-4960-8D54-349ACB42B7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668" y="3177877"/>
                <a:ext cx="244682" cy="369332"/>
              </a:xfrm>
              <a:prstGeom prst="rect">
                <a:avLst/>
              </a:prstGeom>
              <a:blipFill>
                <a:blip r:embed="rId4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Line 12">
            <a:extLst>
              <a:ext uri="{FF2B5EF4-FFF2-40B4-BE49-F238E27FC236}">
                <a16:creationId xmlns:a16="http://schemas.microsoft.com/office/drawing/2014/main" id="{6B0AA1E5-AEBD-42A1-B62F-8B9EDFFFE7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44950" y="5139026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BFFF77B6-8ECD-4C82-A553-73CC9D7349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76229" y="5129595"/>
            <a:ext cx="555309" cy="9901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" name="Line 12">
            <a:extLst>
              <a:ext uri="{FF2B5EF4-FFF2-40B4-BE49-F238E27FC236}">
                <a16:creationId xmlns:a16="http://schemas.microsoft.com/office/drawing/2014/main" id="{A4464622-42A7-4B7F-B7AB-DD7897E5BF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7149" y="5129595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2502484-FA4F-4B9F-ADBC-6104470AE6AA}"/>
              </a:ext>
            </a:extLst>
          </p:cNvPr>
          <p:cNvSpPr/>
          <p:nvPr/>
        </p:nvSpPr>
        <p:spPr>
          <a:xfrm>
            <a:off x="2431575" y="4743148"/>
            <a:ext cx="827314" cy="7240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B</a:t>
            </a:r>
            <a:endParaRPr lang="zh-TW" altLang="en-US" sz="2800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A8DEEE03-8B98-41D3-8EF1-A8D36850A00C}"/>
              </a:ext>
            </a:extLst>
          </p:cNvPr>
          <p:cNvSpPr/>
          <p:nvPr/>
        </p:nvSpPr>
        <p:spPr>
          <a:xfrm>
            <a:off x="5965011" y="4759218"/>
            <a:ext cx="827314" cy="7240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31936A32-AE29-4FA7-AA27-AA2004D34C82}"/>
                  </a:ext>
                </a:extLst>
              </p:cNvPr>
              <p:cNvSpPr txBox="1"/>
              <p:nvPr/>
            </p:nvSpPr>
            <p:spPr>
              <a:xfrm>
                <a:off x="7515444" y="4919392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31936A32-AE29-4FA7-AA27-AA2004D34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444" y="4919392"/>
                <a:ext cx="244682" cy="369332"/>
              </a:xfrm>
              <a:prstGeom prst="rect">
                <a:avLst/>
              </a:prstGeom>
              <a:blipFill>
                <a:blip r:embed="rId5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F00F793E-475A-423D-9A40-6157A963FC8C}"/>
                  </a:ext>
                </a:extLst>
              </p:cNvPr>
              <p:cNvSpPr txBox="1"/>
              <p:nvPr/>
            </p:nvSpPr>
            <p:spPr>
              <a:xfrm>
                <a:off x="4083550" y="4944929"/>
                <a:ext cx="10132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F00F793E-475A-423D-9A40-6157A963FC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550" y="4944929"/>
                <a:ext cx="1013226" cy="369332"/>
              </a:xfrm>
              <a:prstGeom prst="rect">
                <a:avLst/>
              </a:prstGeom>
              <a:blipFill>
                <a:blip r:embed="rId6"/>
                <a:stretch>
                  <a:fillRect l="-4217" r="-6024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Line 12">
            <a:extLst>
              <a:ext uri="{FF2B5EF4-FFF2-40B4-BE49-F238E27FC236}">
                <a16:creationId xmlns:a16="http://schemas.microsoft.com/office/drawing/2014/main" id="{813A722B-F63C-4FB1-8D17-8491BC4361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4205" y="5158429"/>
            <a:ext cx="564426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3F42177-958C-4418-AC5B-93B8F4FDD0CC}"/>
                  </a:ext>
                </a:extLst>
              </p:cNvPr>
              <p:cNvSpPr txBox="1"/>
              <p:nvPr/>
            </p:nvSpPr>
            <p:spPr>
              <a:xfrm>
                <a:off x="1472309" y="494492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3F42177-958C-4418-AC5B-93B8F4FDD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309" y="4944929"/>
                <a:ext cx="244682" cy="369332"/>
              </a:xfrm>
              <a:prstGeom prst="rect">
                <a:avLst/>
              </a:prstGeom>
              <a:blipFill>
                <a:blip r:embed="rId7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字方塊 28">
            <a:extLst>
              <a:ext uri="{FF2B5EF4-FFF2-40B4-BE49-F238E27FC236}">
                <a16:creationId xmlns:a16="http://schemas.microsoft.com/office/drawing/2014/main" id="{5A42F2EB-D651-404F-ABB2-C3707B7806F4}"/>
              </a:ext>
            </a:extLst>
          </p:cNvPr>
          <p:cNvSpPr txBox="1"/>
          <p:nvPr/>
        </p:nvSpPr>
        <p:spPr>
          <a:xfrm>
            <a:off x="2317087" y="3724358"/>
            <a:ext cx="105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 x n</a:t>
            </a:r>
            <a:endParaRPr lang="zh-TW" altLang="en-US" sz="2400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78DC50C4-09BD-468F-996F-8C286E6B8BF2}"/>
              </a:ext>
            </a:extLst>
          </p:cNvPr>
          <p:cNvSpPr txBox="1"/>
          <p:nvPr/>
        </p:nvSpPr>
        <p:spPr>
          <a:xfrm>
            <a:off x="5850523" y="5519158"/>
            <a:ext cx="105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 x n</a:t>
            </a:r>
            <a:endParaRPr lang="zh-TW" altLang="en-US" sz="240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AE76B373-2760-48E2-8745-DCE68CE6D596}"/>
              </a:ext>
            </a:extLst>
          </p:cNvPr>
          <p:cNvSpPr txBox="1"/>
          <p:nvPr/>
        </p:nvSpPr>
        <p:spPr>
          <a:xfrm>
            <a:off x="2317087" y="5438530"/>
            <a:ext cx="105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 x m</a:t>
            </a:r>
            <a:endParaRPr lang="zh-TW" altLang="en-US" sz="2400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8C97B993-B5C0-4E38-BE5F-5A9807F35A91}"/>
              </a:ext>
            </a:extLst>
          </p:cNvPr>
          <p:cNvSpPr txBox="1"/>
          <p:nvPr/>
        </p:nvSpPr>
        <p:spPr>
          <a:xfrm>
            <a:off x="5845950" y="3730949"/>
            <a:ext cx="105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 x m</a:t>
            </a:r>
            <a:endParaRPr lang="zh-TW" altLang="en-US" sz="24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39CDB0C-A9F5-42FA-BD96-8FCB4E84B036}"/>
              </a:ext>
            </a:extLst>
          </p:cNvPr>
          <p:cNvSpPr txBox="1"/>
          <p:nvPr/>
        </p:nvSpPr>
        <p:spPr>
          <a:xfrm>
            <a:off x="7134592" y="3532600"/>
            <a:ext cx="105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 dim</a:t>
            </a:r>
            <a:endParaRPr lang="zh-TW" altLang="en-US" sz="240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D0A12BD6-EAA8-42D1-9320-D6E51027DA24}"/>
              </a:ext>
            </a:extLst>
          </p:cNvPr>
          <p:cNvSpPr txBox="1"/>
          <p:nvPr/>
        </p:nvSpPr>
        <p:spPr>
          <a:xfrm>
            <a:off x="4007213" y="3548057"/>
            <a:ext cx="105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 dim</a:t>
            </a:r>
            <a:endParaRPr lang="zh-TW" altLang="en-US" sz="2400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E01059B2-526E-4861-A212-D38F7BA9BA7E}"/>
              </a:ext>
            </a:extLst>
          </p:cNvPr>
          <p:cNvSpPr txBox="1"/>
          <p:nvPr/>
        </p:nvSpPr>
        <p:spPr>
          <a:xfrm>
            <a:off x="1103957" y="3510200"/>
            <a:ext cx="105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 dim</a:t>
            </a:r>
            <a:endParaRPr lang="zh-TW" altLang="en-US" sz="2400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D0463DBF-E23E-4EBC-A65C-F1AFEE366AD1}"/>
              </a:ext>
            </a:extLst>
          </p:cNvPr>
          <p:cNvSpPr txBox="1"/>
          <p:nvPr/>
        </p:nvSpPr>
        <p:spPr>
          <a:xfrm>
            <a:off x="7200395" y="5422502"/>
            <a:ext cx="105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 dim</a:t>
            </a:r>
            <a:endParaRPr lang="zh-TW" altLang="en-US" sz="24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DBF82EB1-18FA-46A9-9E9E-0B8F0ABFF45B}"/>
              </a:ext>
            </a:extLst>
          </p:cNvPr>
          <p:cNvSpPr txBox="1"/>
          <p:nvPr/>
        </p:nvSpPr>
        <p:spPr>
          <a:xfrm>
            <a:off x="4071115" y="5367852"/>
            <a:ext cx="105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 dim</a:t>
            </a:r>
            <a:endParaRPr lang="zh-TW" altLang="en-US" sz="24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1DEA0289-5FC4-46B5-8BF4-EF0EA40DE315}"/>
              </a:ext>
            </a:extLst>
          </p:cNvPr>
          <p:cNvSpPr txBox="1"/>
          <p:nvPr/>
        </p:nvSpPr>
        <p:spPr>
          <a:xfrm>
            <a:off x="1103957" y="5314261"/>
            <a:ext cx="105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 dim</a:t>
            </a:r>
            <a:endParaRPr lang="zh-TW" altLang="en-US" sz="240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7FF026C7-52F7-44F3-ACED-8DF5C52D21D1}"/>
              </a:ext>
            </a:extLst>
          </p:cNvPr>
          <p:cNvSpPr txBox="1"/>
          <p:nvPr/>
        </p:nvSpPr>
        <p:spPr>
          <a:xfrm>
            <a:off x="7305724" y="2602444"/>
            <a:ext cx="664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2d</a:t>
            </a:r>
            <a:endParaRPr lang="zh-TW" altLang="en-US" sz="2400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6C3347F7-3CB1-4431-BAF4-FD93C0082727}"/>
              </a:ext>
            </a:extLst>
          </p:cNvPr>
          <p:cNvSpPr txBox="1"/>
          <p:nvPr/>
        </p:nvSpPr>
        <p:spPr>
          <a:xfrm>
            <a:off x="1262589" y="2661904"/>
            <a:ext cx="664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2d</a:t>
            </a:r>
            <a:endParaRPr lang="zh-TW" altLang="en-US" sz="2400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C7E02ACE-D4A8-4CE3-911D-99B337559FBA}"/>
              </a:ext>
            </a:extLst>
          </p:cNvPr>
          <p:cNvSpPr txBox="1"/>
          <p:nvPr/>
        </p:nvSpPr>
        <p:spPr>
          <a:xfrm>
            <a:off x="4252719" y="4466894"/>
            <a:ext cx="664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2d</a:t>
            </a:r>
            <a:endParaRPr lang="zh-TW" altLang="en-US" sz="2400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E117DA3E-F81D-4CE9-9EE7-C76E891282C8}"/>
              </a:ext>
            </a:extLst>
          </p:cNvPr>
          <p:cNvSpPr txBox="1"/>
          <p:nvPr/>
        </p:nvSpPr>
        <p:spPr>
          <a:xfrm>
            <a:off x="7396478" y="4476962"/>
            <a:ext cx="664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3d</a:t>
            </a:r>
            <a:endParaRPr lang="zh-TW" altLang="en-US" sz="2400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F1C26BB1-EBD1-4370-9131-3408F541682E}"/>
              </a:ext>
            </a:extLst>
          </p:cNvPr>
          <p:cNvSpPr txBox="1"/>
          <p:nvPr/>
        </p:nvSpPr>
        <p:spPr>
          <a:xfrm>
            <a:off x="4203296" y="2643220"/>
            <a:ext cx="664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3d</a:t>
            </a:r>
            <a:endParaRPr lang="zh-TW" altLang="en-US" sz="2400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7A98CB86-D381-45E4-8BCD-845DD0E17B38}"/>
              </a:ext>
            </a:extLst>
          </p:cNvPr>
          <p:cNvSpPr txBox="1"/>
          <p:nvPr/>
        </p:nvSpPr>
        <p:spPr>
          <a:xfrm>
            <a:off x="1218109" y="4415796"/>
            <a:ext cx="664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3d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0733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6" grpId="0"/>
      <p:bldP spid="48" grpId="0"/>
      <p:bldP spid="50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Inverse of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Not all the square matrix is invertible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Unique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Picture 5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46" y="2671206"/>
            <a:ext cx="1485900" cy="622300"/>
          </a:xfrm>
          <a:prstGeom prst="rect">
            <a:avLst/>
          </a:prstGeom>
        </p:spPr>
      </p:pic>
      <p:pic>
        <p:nvPicPr>
          <p:cNvPr id="5" name="Picture 1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712" y="2702956"/>
            <a:ext cx="4013200" cy="558800"/>
          </a:xfrm>
          <a:prstGeom prst="rect">
            <a:avLst/>
          </a:prstGeom>
        </p:spPr>
      </p:pic>
      <p:pic>
        <p:nvPicPr>
          <p:cNvPr id="6" name="Picture 1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714" y="2702956"/>
            <a:ext cx="1104900" cy="558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718323" y="4548993"/>
                <a:ext cx="10016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323" y="4548993"/>
                <a:ext cx="1001684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7317" r="-5488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3289447" y="4548993"/>
                <a:ext cx="9964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447" y="4548993"/>
                <a:ext cx="99642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7362" r="-5521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987567" y="4548993"/>
                <a:ext cx="9893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567" y="4548993"/>
                <a:ext cx="98931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6790" r="-617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6546317" y="4548993"/>
                <a:ext cx="9787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𝐶𝐴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317" y="4548993"/>
                <a:ext cx="97879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7500" r="-625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133890" y="5362978"/>
                <a:ext cx="10080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𝐵𝐼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890" y="5362978"/>
                <a:ext cx="1008096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6667" r="-666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165293" y="5362978"/>
                <a:ext cx="12427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293" y="5362978"/>
                <a:ext cx="1242776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451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4368808" y="5362978"/>
                <a:ext cx="12375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𝐵𝐴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808" y="5362978"/>
                <a:ext cx="123751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970" r="-4433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606326" y="5362978"/>
                <a:ext cx="6985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𝐼𝐶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326" y="5362978"/>
                <a:ext cx="698525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4386" r="-7895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337853" y="5362978"/>
                <a:ext cx="5815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853" y="5362978"/>
                <a:ext cx="581505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5263" r="-9474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矩形 15"/>
          <p:cNvSpPr/>
          <p:nvPr/>
        </p:nvSpPr>
        <p:spPr>
          <a:xfrm>
            <a:off x="4760686" y="2554514"/>
            <a:ext cx="2158672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7035714" y="2554514"/>
            <a:ext cx="1360717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831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Inverse for matrix product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400" dirty="0"/>
                  <a:t>A and B are invertible </a:t>
                </a:r>
                <a:r>
                  <a:rPr lang="en-US" altLang="zh-TW" sz="2400" dirty="0" err="1"/>
                  <a:t>nxn</a:t>
                </a:r>
                <a:r>
                  <a:rPr lang="en-US" altLang="zh-TW" sz="2400" dirty="0"/>
                  <a:t> matrices, is AB invertible?</a:t>
                </a:r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be </a:t>
                </a:r>
                <a:r>
                  <a:rPr lang="en-US" altLang="zh-TW" sz="2400" dirty="0" err="1"/>
                  <a:t>nxn</a:t>
                </a:r>
                <a:r>
                  <a:rPr lang="en-US" altLang="zh-TW" sz="2400" dirty="0"/>
                  <a:t> invertible matrices. The product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</a:t>
                </a:r>
                <a:r>
                  <a:rPr lang="en-US" altLang="zh-TW" sz="2400" b="1" dirty="0"/>
                  <a:t> </a:t>
                </a:r>
                <a:r>
                  <a:rPr lang="en-US" altLang="zh-TW" sz="2400" dirty="0"/>
                  <a:t>invertible, and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7541041" y="1773943"/>
            <a:ext cx="783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yes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3250442" y="2489057"/>
                <a:ext cx="24515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442" y="2489057"/>
                <a:ext cx="2451505" cy="369332"/>
              </a:xfrm>
              <a:prstGeom prst="rect">
                <a:avLst/>
              </a:prstGeom>
              <a:blipFill rotWithShape="0">
                <a:blip r:embed="rId3"/>
                <a:stretch>
                  <a:fillRect r="-746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1589262" y="3224517"/>
                <a:ext cx="17452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262" y="3224517"/>
                <a:ext cx="174522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846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455058" y="3234869"/>
                <a:ext cx="21484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058" y="3234869"/>
                <a:ext cx="214840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136" t="-1667" r="-255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5719156" y="3234869"/>
                <a:ext cx="11957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9156" y="3234869"/>
                <a:ext cx="119571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041" t="-1667" r="-5102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7030125" y="3231449"/>
                <a:ext cx="5103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0125" y="3231449"/>
                <a:ext cx="510396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952" r="-11905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1589261" y="3887949"/>
                <a:ext cx="17452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261" y="3887949"/>
                <a:ext cx="1745221" cy="369332"/>
              </a:xfrm>
              <a:prstGeom prst="rect">
                <a:avLst/>
              </a:prstGeom>
              <a:blipFill rotWithShape="0">
                <a:blip r:embed="rId8"/>
                <a:stretch>
                  <a:fillRect r="-139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3455058" y="3887949"/>
                <a:ext cx="2062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058" y="3887949"/>
                <a:ext cx="2062937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183" r="-1183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5701947" y="3887949"/>
                <a:ext cx="11467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947" y="3887949"/>
                <a:ext cx="1146789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660" r="-2128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7030645" y="3887949"/>
                <a:ext cx="5103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0645" y="3887949"/>
                <a:ext cx="510396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5952" r="-11905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1747670" y="5607356"/>
                <a:ext cx="57935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670" y="5607356"/>
                <a:ext cx="5793509" cy="369332"/>
              </a:xfrm>
              <a:prstGeom prst="rect">
                <a:avLst/>
              </a:prstGeom>
              <a:blipFill rotWithShape="0">
                <a:blip r:embed="rId12"/>
                <a:stretch>
                  <a:fillRect r="-105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323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Inverse for matrix transpose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If A is invertible, is A</a:t>
            </a:r>
            <a:r>
              <a:rPr lang="en-US" altLang="zh-TW" baseline="30000" dirty="0"/>
              <a:t>T</a:t>
            </a:r>
            <a:r>
              <a:rPr lang="en-US" altLang="zh-TW" dirty="0"/>
              <a:t> invertible?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801997" y="4257272"/>
                <a:ext cx="15099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97" y="4257272"/>
                <a:ext cx="1509901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805524" y="5323858"/>
                <a:ext cx="15063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24" y="5323858"/>
                <a:ext cx="1506374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820056" y="3199356"/>
                <a:ext cx="2338717" cy="43088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056" y="3199356"/>
                <a:ext cx="2338717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3257415" y="4257271"/>
                <a:ext cx="199105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415" y="4257271"/>
                <a:ext cx="1991058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3257415" y="5299965"/>
                <a:ext cx="19875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415" y="5299965"/>
                <a:ext cx="1987532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6172016" y="4257272"/>
                <a:ext cx="21671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016" y="4257272"/>
                <a:ext cx="2167196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5025735" y="2542559"/>
                <a:ext cx="16647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735" y="2542559"/>
                <a:ext cx="1664751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880314" y="2542558"/>
                <a:ext cx="11449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314" y="2542558"/>
                <a:ext cx="1144993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172016" y="5299965"/>
                <a:ext cx="21671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016" y="5299965"/>
                <a:ext cx="2167196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向右箭號 3"/>
          <p:cNvSpPr/>
          <p:nvPr/>
        </p:nvSpPr>
        <p:spPr>
          <a:xfrm>
            <a:off x="2428407" y="4257271"/>
            <a:ext cx="730366" cy="430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2428407" y="5335085"/>
            <a:ext cx="730366" cy="430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5343298" y="4257271"/>
            <a:ext cx="730366" cy="430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右箭號 15"/>
          <p:cNvSpPr/>
          <p:nvPr/>
        </p:nvSpPr>
        <p:spPr>
          <a:xfrm>
            <a:off x="5343298" y="5335085"/>
            <a:ext cx="730366" cy="430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77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4" grpId="0" animBg="1"/>
      <p:bldP spid="14" grpId="0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 A = \left[\begin{array}{ccc}1&amp;1&amp;0\\1&amp;2&amp;1\end{array}\right]$ and &#10;$ C = \left[\begin{array}{cc}2&amp;1\\-1&amp;-1\\0&amp;2\end{array}\right]$.&#10;&#10;\end{document}"/>
  <p:tag name="IGUANATEXSIZE" val="18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420</Words>
  <Application>Microsoft Office PowerPoint</Application>
  <PresentationFormat>如螢幕大小 (4:3)</PresentationFormat>
  <Paragraphs>140</Paragraphs>
  <Slides>8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佈景主題</vt:lpstr>
      <vt:lpstr>Matrix Inverse </vt:lpstr>
      <vt:lpstr>Inverse of Function</vt:lpstr>
      <vt:lpstr>Inverse of Matrix</vt:lpstr>
      <vt:lpstr>Inverse of Matrix</vt:lpstr>
      <vt:lpstr>Inverse of Matrix</vt:lpstr>
      <vt:lpstr>Inverse of Matrix</vt:lpstr>
      <vt:lpstr>Inverse for matrix product</vt:lpstr>
      <vt:lpstr>Inverse for matrix transpose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Inverse </dc:title>
  <dc:creator>Hung-yi Lee</dc:creator>
  <cp:lastModifiedBy>Hung-yi Lee</cp:lastModifiedBy>
  <cp:revision>7</cp:revision>
  <dcterms:created xsi:type="dcterms:W3CDTF">2020-10-11T15:32:22Z</dcterms:created>
  <dcterms:modified xsi:type="dcterms:W3CDTF">2020-10-11T16:43:15Z</dcterms:modified>
</cp:coreProperties>
</file>