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9" r:id="rId2"/>
    <p:sldId id="293" r:id="rId3"/>
    <p:sldId id="282" r:id="rId4"/>
    <p:sldId id="281" r:id="rId5"/>
    <p:sldId id="284" r:id="rId6"/>
    <p:sldId id="296" r:id="rId7"/>
    <p:sldId id="294" r:id="rId8"/>
    <p:sldId id="286" r:id="rId9"/>
    <p:sldId id="299" r:id="rId10"/>
    <p:sldId id="283" r:id="rId11"/>
    <p:sldId id="29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3673" autoAdjust="0"/>
  </p:normalViewPr>
  <p:slideViewPr>
    <p:cSldViewPr snapToGrid="0">
      <p:cViewPr varScale="1">
        <p:scale>
          <a:sx n="65" d="100"/>
          <a:sy n="65" d="100"/>
        </p:scale>
        <p:origin x="13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24DDB5-15AB-484D-B693-7C78B3ADE6AA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7A19F0B6-BB96-40A9-A070-FE5CF7342C55}">
      <dgm:prSet phldrT="[文字]" custT="1"/>
      <dgm:spPr/>
      <dgm:t>
        <a:bodyPr/>
        <a:lstStyle/>
        <a:p>
          <a:r>
            <a:rPr lang="en-US" altLang="zh-TW" sz="2800" dirty="0"/>
            <a:t>Ax = b have solution (consistent) </a:t>
          </a:r>
          <a:endParaRPr lang="zh-TW" altLang="en-US" sz="2800" dirty="0"/>
        </a:p>
      </dgm:t>
    </dgm:pt>
    <dgm:pt modelId="{82B91042-D14B-48F8-922C-6A2EE14F1C09}" type="parTrans" cxnId="{9A635E8A-82FE-4809-AC12-DC5E815304B3}">
      <dgm:prSet/>
      <dgm:spPr/>
      <dgm:t>
        <a:bodyPr/>
        <a:lstStyle/>
        <a:p>
          <a:endParaRPr lang="zh-TW" altLang="en-US"/>
        </a:p>
      </dgm:t>
    </dgm:pt>
    <dgm:pt modelId="{707C132E-B7BC-4F51-A016-A28FC1F0681C}" type="sibTrans" cxnId="{9A635E8A-82FE-4809-AC12-DC5E815304B3}">
      <dgm:prSet/>
      <dgm:spPr/>
      <dgm:t>
        <a:bodyPr/>
        <a:lstStyle/>
        <a:p>
          <a:endParaRPr lang="zh-TW" altLang="en-US"/>
        </a:p>
      </dgm:t>
    </dgm:pt>
    <dgm:pt modelId="{A309C663-7EA3-4F12-BF50-3514781A80B5}">
      <dgm:prSet phldrT="[文字]" custT="1"/>
      <dgm:spPr/>
      <dgm:t>
        <a:bodyPr/>
        <a:lstStyle/>
        <a:p>
          <a:r>
            <a:rPr lang="en-US" altLang="zh-TW" sz="2800" dirty="0"/>
            <a:t>b is the linear combination of columns of A</a:t>
          </a:r>
          <a:endParaRPr lang="zh-TW" altLang="en-US" sz="2800" dirty="0"/>
        </a:p>
      </dgm:t>
    </dgm:pt>
    <dgm:pt modelId="{1059238C-C89F-42B6-B228-A3604DA20934}" type="parTrans" cxnId="{3550DA4E-53B6-4CD2-8933-4A159F5B0486}">
      <dgm:prSet/>
      <dgm:spPr/>
      <dgm:t>
        <a:bodyPr/>
        <a:lstStyle/>
        <a:p>
          <a:endParaRPr lang="zh-TW" altLang="en-US"/>
        </a:p>
      </dgm:t>
    </dgm:pt>
    <dgm:pt modelId="{E64F1A67-951B-400A-BBDC-71A26E06A378}" type="sibTrans" cxnId="{3550DA4E-53B6-4CD2-8933-4A159F5B0486}">
      <dgm:prSet/>
      <dgm:spPr/>
      <dgm:t>
        <a:bodyPr/>
        <a:lstStyle/>
        <a:p>
          <a:endParaRPr lang="zh-TW" altLang="en-US"/>
        </a:p>
      </dgm:t>
    </dgm:pt>
    <dgm:pt modelId="{C6C24C37-B8E4-4D50-9995-B4285DE91DB8}">
      <dgm:prSet phldrT="[文字]" custT="1"/>
      <dgm:spPr/>
      <dgm:t>
        <a:bodyPr/>
        <a:lstStyle/>
        <a:p>
          <a:r>
            <a:rPr lang="en-US" altLang="zh-TW" sz="2800" dirty="0"/>
            <a:t>b is in the span of the columns of A</a:t>
          </a:r>
          <a:endParaRPr lang="zh-TW" altLang="en-US" sz="2800" dirty="0"/>
        </a:p>
      </dgm:t>
    </dgm:pt>
    <dgm:pt modelId="{3DF990E4-0D84-4E8B-A987-CC866E1A9FDA}" type="parTrans" cxnId="{1492E763-C7B7-4687-B769-482F366F2F02}">
      <dgm:prSet/>
      <dgm:spPr/>
      <dgm:t>
        <a:bodyPr/>
        <a:lstStyle/>
        <a:p>
          <a:endParaRPr lang="zh-TW" altLang="en-US"/>
        </a:p>
      </dgm:t>
    </dgm:pt>
    <dgm:pt modelId="{5E3E3382-195A-449D-ABF2-10F487D78F2C}" type="sibTrans" cxnId="{1492E763-C7B7-4687-B769-482F366F2F02}">
      <dgm:prSet/>
      <dgm:spPr/>
      <dgm:t>
        <a:bodyPr/>
        <a:lstStyle/>
        <a:p>
          <a:endParaRPr lang="zh-TW" altLang="en-US"/>
        </a:p>
      </dgm:t>
    </dgm:pt>
    <dgm:pt modelId="{5562D8D7-142F-4F87-BFFF-747E9A327B2B}">
      <dgm:prSet phldrT="[文字]" custT="1"/>
      <dgm:spPr/>
      <dgm:t>
        <a:bodyPr/>
        <a:lstStyle/>
        <a:p>
          <a:r>
            <a:rPr lang="en-US" altLang="zh-TW" sz="2800" dirty="0"/>
            <a:t>b is in Col A</a:t>
          </a:r>
          <a:endParaRPr lang="zh-TW" altLang="en-US" sz="2800" dirty="0"/>
        </a:p>
      </dgm:t>
    </dgm:pt>
    <dgm:pt modelId="{3A01AB55-0971-4570-BAB6-52536DC003AE}" type="parTrans" cxnId="{6B1AE431-2538-4EF6-AFD1-C4FC87F8CCB8}">
      <dgm:prSet/>
      <dgm:spPr/>
      <dgm:t>
        <a:bodyPr/>
        <a:lstStyle/>
        <a:p>
          <a:endParaRPr lang="zh-TW" altLang="en-US"/>
        </a:p>
      </dgm:t>
    </dgm:pt>
    <dgm:pt modelId="{E84E24BB-9791-49E2-83C6-1CC16B1D332B}" type="sibTrans" cxnId="{6B1AE431-2538-4EF6-AFD1-C4FC87F8CCB8}">
      <dgm:prSet/>
      <dgm:spPr/>
      <dgm:t>
        <a:bodyPr/>
        <a:lstStyle/>
        <a:p>
          <a:endParaRPr lang="zh-TW" altLang="en-US"/>
        </a:p>
      </dgm:t>
    </dgm:pt>
    <dgm:pt modelId="{C9CF63AF-85D8-41B5-BAF5-B5B603202567}" type="pres">
      <dgm:prSet presAssocID="{1E24DDB5-15AB-484D-B693-7C78B3ADE6AA}" presName="linear" presStyleCnt="0">
        <dgm:presLayoutVars>
          <dgm:animLvl val="lvl"/>
          <dgm:resizeHandles val="exact"/>
        </dgm:presLayoutVars>
      </dgm:prSet>
      <dgm:spPr/>
    </dgm:pt>
    <dgm:pt modelId="{503D1AB2-F83F-48DA-B1A2-972DD55BD12E}" type="pres">
      <dgm:prSet presAssocID="{7A19F0B6-BB96-40A9-A070-FE5CF7342C5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1BC5854-BA61-47DF-9CEB-F99408ADE269}" type="pres">
      <dgm:prSet presAssocID="{707C132E-B7BC-4F51-A016-A28FC1F0681C}" presName="spacer" presStyleCnt="0"/>
      <dgm:spPr/>
    </dgm:pt>
    <dgm:pt modelId="{C6AD8556-FD46-4554-BF16-3769BDF04D12}" type="pres">
      <dgm:prSet presAssocID="{A309C663-7EA3-4F12-BF50-3514781A80B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8747AE3-B13E-4736-A84C-EF1F46A81444}" type="pres">
      <dgm:prSet presAssocID="{E64F1A67-951B-400A-BBDC-71A26E06A378}" presName="spacer" presStyleCnt="0"/>
      <dgm:spPr/>
    </dgm:pt>
    <dgm:pt modelId="{66A74153-EBE8-439C-877D-77BF886AF730}" type="pres">
      <dgm:prSet presAssocID="{C6C24C37-B8E4-4D50-9995-B4285DE91DB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CB41131-C6E6-4DB9-85D2-6276DDDD1C96}" type="pres">
      <dgm:prSet presAssocID="{5E3E3382-195A-449D-ABF2-10F487D78F2C}" presName="spacer" presStyleCnt="0"/>
      <dgm:spPr/>
    </dgm:pt>
    <dgm:pt modelId="{7EB467DF-077A-4568-8EEA-EFE927FEF734}" type="pres">
      <dgm:prSet presAssocID="{5562D8D7-142F-4F87-BFFF-747E9A327B2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3213502-0235-4707-AFFA-BBA13629ABFF}" type="presOf" srcId="{7A19F0B6-BB96-40A9-A070-FE5CF7342C55}" destId="{503D1AB2-F83F-48DA-B1A2-972DD55BD12E}" srcOrd="0" destOrd="0" presId="urn:microsoft.com/office/officeart/2005/8/layout/vList2"/>
    <dgm:cxn modelId="{6B1AE431-2538-4EF6-AFD1-C4FC87F8CCB8}" srcId="{1E24DDB5-15AB-484D-B693-7C78B3ADE6AA}" destId="{5562D8D7-142F-4F87-BFFF-747E9A327B2B}" srcOrd="3" destOrd="0" parTransId="{3A01AB55-0971-4570-BAB6-52536DC003AE}" sibTransId="{E84E24BB-9791-49E2-83C6-1CC16B1D332B}"/>
    <dgm:cxn modelId="{3C4C7033-B4B2-4013-9A5C-C7BBFE726A1F}" type="presOf" srcId="{A309C663-7EA3-4F12-BF50-3514781A80B5}" destId="{C6AD8556-FD46-4554-BF16-3769BDF04D12}" srcOrd="0" destOrd="0" presId="urn:microsoft.com/office/officeart/2005/8/layout/vList2"/>
    <dgm:cxn modelId="{350D6E5B-765D-4155-9521-A31647020F76}" type="presOf" srcId="{C6C24C37-B8E4-4D50-9995-B4285DE91DB8}" destId="{66A74153-EBE8-439C-877D-77BF886AF730}" srcOrd="0" destOrd="0" presId="urn:microsoft.com/office/officeart/2005/8/layout/vList2"/>
    <dgm:cxn modelId="{1492E763-C7B7-4687-B769-482F366F2F02}" srcId="{1E24DDB5-15AB-484D-B693-7C78B3ADE6AA}" destId="{C6C24C37-B8E4-4D50-9995-B4285DE91DB8}" srcOrd="2" destOrd="0" parTransId="{3DF990E4-0D84-4E8B-A987-CC866E1A9FDA}" sibTransId="{5E3E3382-195A-449D-ABF2-10F487D78F2C}"/>
    <dgm:cxn modelId="{3550DA4E-53B6-4CD2-8933-4A159F5B0486}" srcId="{1E24DDB5-15AB-484D-B693-7C78B3ADE6AA}" destId="{A309C663-7EA3-4F12-BF50-3514781A80B5}" srcOrd="1" destOrd="0" parTransId="{1059238C-C89F-42B6-B228-A3604DA20934}" sibTransId="{E64F1A67-951B-400A-BBDC-71A26E06A378}"/>
    <dgm:cxn modelId="{9A635E8A-82FE-4809-AC12-DC5E815304B3}" srcId="{1E24DDB5-15AB-484D-B693-7C78B3ADE6AA}" destId="{7A19F0B6-BB96-40A9-A070-FE5CF7342C55}" srcOrd="0" destOrd="0" parTransId="{82B91042-D14B-48F8-922C-6A2EE14F1C09}" sibTransId="{707C132E-B7BC-4F51-A016-A28FC1F0681C}"/>
    <dgm:cxn modelId="{E5218CB5-A349-41DE-8979-A67B7EE0C806}" type="presOf" srcId="{5562D8D7-142F-4F87-BFFF-747E9A327B2B}" destId="{7EB467DF-077A-4568-8EEA-EFE927FEF734}" srcOrd="0" destOrd="0" presId="urn:microsoft.com/office/officeart/2005/8/layout/vList2"/>
    <dgm:cxn modelId="{C130E1E7-688E-4C96-BEDA-D221DE9639B7}" type="presOf" srcId="{1E24DDB5-15AB-484D-B693-7C78B3ADE6AA}" destId="{C9CF63AF-85D8-41B5-BAF5-B5B603202567}" srcOrd="0" destOrd="0" presId="urn:microsoft.com/office/officeart/2005/8/layout/vList2"/>
    <dgm:cxn modelId="{F8CF252D-041D-47CE-AF18-E5D8C0E0A594}" type="presParOf" srcId="{C9CF63AF-85D8-41B5-BAF5-B5B603202567}" destId="{503D1AB2-F83F-48DA-B1A2-972DD55BD12E}" srcOrd="0" destOrd="0" presId="urn:microsoft.com/office/officeart/2005/8/layout/vList2"/>
    <dgm:cxn modelId="{4EB0C1BE-3B3D-4651-9418-13B8104F729B}" type="presParOf" srcId="{C9CF63AF-85D8-41B5-BAF5-B5B603202567}" destId="{F1BC5854-BA61-47DF-9CEB-F99408ADE269}" srcOrd="1" destOrd="0" presId="urn:microsoft.com/office/officeart/2005/8/layout/vList2"/>
    <dgm:cxn modelId="{A93C5855-DAC9-4CBF-B60C-F4AEAFD1723F}" type="presParOf" srcId="{C9CF63AF-85D8-41B5-BAF5-B5B603202567}" destId="{C6AD8556-FD46-4554-BF16-3769BDF04D12}" srcOrd="2" destOrd="0" presId="urn:microsoft.com/office/officeart/2005/8/layout/vList2"/>
    <dgm:cxn modelId="{A1464EC5-8EF6-4D01-903A-0D47088D0E2E}" type="presParOf" srcId="{C9CF63AF-85D8-41B5-BAF5-B5B603202567}" destId="{28747AE3-B13E-4736-A84C-EF1F46A81444}" srcOrd="3" destOrd="0" presId="urn:microsoft.com/office/officeart/2005/8/layout/vList2"/>
    <dgm:cxn modelId="{88C8A24D-7CCF-4F96-923D-E00A49DE7D66}" type="presParOf" srcId="{C9CF63AF-85D8-41B5-BAF5-B5B603202567}" destId="{66A74153-EBE8-439C-877D-77BF886AF730}" srcOrd="4" destOrd="0" presId="urn:microsoft.com/office/officeart/2005/8/layout/vList2"/>
    <dgm:cxn modelId="{5F3AD2A6-4826-4B11-B0A8-40F61CFCCC55}" type="presParOf" srcId="{C9CF63AF-85D8-41B5-BAF5-B5B603202567}" destId="{ECB41131-C6E6-4DB9-85D2-6276DDDD1C96}" srcOrd="5" destOrd="0" presId="urn:microsoft.com/office/officeart/2005/8/layout/vList2"/>
    <dgm:cxn modelId="{13EA4334-633A-4DF6-B0E2-95CCE8CB4114}" type="presParOf" srcId="{C9CF63AF-85D8-41B5-BAF5-B5B603202567}" destId="{7EB467DF-077A-4568-8EEA-EFE927FEF73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D1AB2-F83F-48DA-B1A2-972DD55BD12E}">
      <dsp:nvSpPr>
        <dsp:cNvPr id="0" name=""/>
        <dsp:cNvSpPr/>
      </dsp:nvSpPr>
      <dsp:spPr>
        <a:xfrm>
          <a:off x="0" y="1075"/>
          <a:ext cx="7886700" cy="48310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800" kern="1200" dirty="0"/>
            <a:t>Ax = b have solution (consistent) </a:t>
          </a:r>
          <a:endParaRPr lang="zh-TW" altLang="en-US" sz="2800" kern="1200" dirty="0"/>
        </a:p>
      </dsp:txBody>
      <dsp:txXfrm>
        <a:off x="23583" y="24658"/>
        <a:ext cx="7839534" cy="435938"/>
      </dsp:txXfrm>
    </dsp:sp>
    <dsp:sp modelId="{C6AD8556-FD46-4554-BF16-3769BDF04D12}">
      <dsp:nvSpPr>
        <dsp:cNvPr id="0" name=""/>
        <dsp:cNvSpPr/>
      </dsp:nvSpPr>
      <dsp:spPr>
        <a:xfrm>
          <a:off x="0" y="494431"/>
          <a:ext cx="7886700" cy="483104"/>
        </a:xfrm>
        <a:prstGeom prst="roundRect">
          <a:avLst/>
        </a:prstGeom>
        <a:gradFill rotWithShape="0">
          <a:gsLst>
            <a:gs pos="0">
              <a:schemeClr val="accent4">
                <a:hueOff val="3266964"/>
                <a:satOff val="-13592"/>
                <a:lumOff val="320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266964"/>
                <a:satOff val="-13592"/>
                <a:lumOff val="320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266964"/>
                <a:satOff val="-13592"/>
                <a:lumOff val="320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800" kern="1200" dirty="0"/>
            <a:t>b is the linear combination of columns of A</a:t>
          </a:r>
          <a:endParaRPr lang="zh-TW" altLang="en-US" sz="2800" kern="1200" dirty="0"/>
        </a:p>
      </dsp:txBody>
      <dsp:txXfrm>
        <a:off x="23583" y="518014"/>
        <a:ext cx="7839534" cy="435938"/>
      </dsp:txXfrm>
    </dsp:sp>
    <dsp:sp modelId="{66A74153-EBE8-439C-877D-77BF886AF730}">
      <dsp:nvSpPr>
        <dsp:cNvPr id="0" name=""/>
        <dsp:cNvSpPr/>
      </dsp:nvSpPr>
      <dsp:spPr>
        <a:xfrm>
          <a:off x="0" y="987788"/>
          <a:ext cx="7886700" cy="483104"/>
        </a:xfrm>
        <a:prstGeom prst="roundRect">
          <a:avLst/>
        </a:prstGeom>
        <a:gradFill rotWithShape="0">
          <a:gsLst>
            <a:gs pos="0">
              <a:schemeClr val="accent4">
                <a:hueOff val="6533927"/>
                <a:satOff val="-27185"/>
                <a:lumOff val="64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533927"/>
                <a:satOff val="-27185"/>
                <a:lumOff val="64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533927"/>
                <a:satOff val="-27185"/>
                <a:lumOff val="64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800" kern="1200" dirty="0"/>
            <a:t>b is in the span of the columns of A</a:t>
          </a:r>
          <a:endParaRPr lang="zh-TW" altLang="en-US" sz="2800" kern="1200" dirty="0"/>
        </a:p>
      </dsp:txBody>
      <dsp:txXfrm>
        <a:off x="23583" y="1011371"/>
        <a:ext cx="7839534" cy="435938"/>
      </dsp:txXfrm>
    </dsp:sp>
    <dsp:sp modelId="{7EB467DF-077A-4568-8EEA-EFE927FEF734}">
      <dsp:nvSpPr>
        <dsp:cNvPr id="0" name=""/>
        <dsp:cNvSpPr/>
      </dsp:nvSpPr>
      <dsp:spPr>
        <a:xfrm>
          <a:off x="0" y="1481144"/>
          <a:ext cx="7886700" cy="483104"/>
        </a:xfrm>
        <a:prstGeom prst="round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800" kern="1200" dirty="0"/>
            <a:t>b is in Col A</a:t>
          </a:r>
          <a:endParaRPr lang="zh-TW" altLang="en-US" sz="2800" kern="1200" dirty="0"/>
        </a:p>
      </dsp:txBody>
      <dsp:txXfrm>
        <a:off x="23583" y="1504727"/>
        <a:ext cx="7839534" cy="4359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7F119-8EF7-46D1-90AE-4D2CD647E7D9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8C08C-07CA-4EC0-BFD1-5AAF1EB09C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9631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1. Is kind of </a:t>
            </a:r>
            <a:r>
              <a:rPr lang="en-US" altLang="zh-TW" dirty="0" err="1"/>
              <a:t>redundent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65B73-BC65-4DC3-B604-FDE19E1294E1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6003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i="1" dirty="0">
                <a:latin typeface="Academy Engraved LET" pitchFamily="2" charset="0"/>
                <a:sym typeface="Symbol" pitchFamily="18" charset="2"/>
              </a:rPr>
              <a:t>S</a:t>
            </a:r>
            <a:r>
              <a:rPr lang="en-US" altLang="zh-TW" i="1" dirty="0"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= {</a:t>
            </a:r>
            <a:r>
              <a:rPr lang="en-US" altLang="zh-TW" b="1" dirty="0"/>
              <a:t>w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b="1" dirty="0"/>
              <a:t>w</a:t>
            </a:r>
            <a:r>
              <a:rPr lang="en-US" altLang="zh-TW" baseline="-25000" dirty="0">
                <a:sym typeface="Symbol" pitchFamily="18" charset="2"/>
              </a:rPr>
              <a:t>2</a:t>
            </a:r>
            <a:r>
              <a:rPr lang="en-US" altLang="zh-TW" dirty="0">
                <a:sym typeface="Symbol" pitchFamily="18" charset="2"/>
              </a:rPr>
              <a:t>, , </a:t>
            </a:r>
            <a:r>
              <a:rPr lang="en-US" altLang="zh-TW" b="1" dirty="0" err="1"/>
              <a:t>w</a:t>
            </a:r>
            <a:r>
              <a:rPr lang="en-US" altLang="zh-TW" i="1" baseline="-25000" dirty="0" err="1">
                <a:sym typeface="Symbol" pitchFamily="18" charset="2"/>
              </a:rPr>
              <a:t>k</a:t>
            </a:r>
            <a:r>
              <a:rPr lang="en-US" altLang="zh-TW" dirty="0">
                <a:sym typeface="Symbol" pitchFamily="18" charset="2"/>
              </a:rPr>
              <a:t>}.</a:t>
            </a:r>
          </a:p>
          <a:p>
            <a:pPr>
              <a:lnSpc>
                <a:spcPct val="110000"/>
              </a:lnSpc>
            </a:pPr>
            <a:r>
              <a:rPr lang="en-US" altLang="zh-TW" dirty="0">
                <a:sym typeface="Symbol" pitchFamily="18" charset="2"/>
              </a:rPr>
              <a:t>   </a:t>
            </a:r>
            <a:r>
              <a:rPr lang="en-US" altLang="zh-TW" b="1" dirty="0">
                <a:sym typeface="Symbol" pitchFamily="18" charset="2"/>
              </a:rPr>
              <a:t>0</a:t>
            </a:r>
            <a:r>
              <a:rPr lang="en-US" altLang="zh-TW" dirty="0">
                <a:sym typeface="Symbol" pitchFamily="18" charset="2"/>
              </a:rPr>
              <a:t> = 0</a:t>
            </a:r>
            <a:r>
              <a:rPr lang="en-US" altLang="zh-TW" b="1" dirty="0"/>
              <a:t>w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dirty="0">
                <a:sym typeface="Symbol" pitchFamily="18" charset="2"/>
              </a:rPr>
              <a:t> + 0</a:t>
            </a:r>
            <a:r>
              <a:rPr lang="en-US" altLang="zh-TW" b="1" dirty="0"/>
              <a:t>w</a:t>
            </a:r>
            <a:r>
              <a:rPr lang="en-US" altLang="zh-TW" baseline="-25000" dirty="0">
                <a:sym typeface="Symbol" pitchFamily="18" charset="2"/>
              </a:rPr>
              <a:t>2 </a:t>
            </a:r>
            <a:r>
              <a:rPr lang="en-US" altLang="zh-TW" dirty="0">
                <a:sym typeface="Symbol" pitchFamily="18" charset="2"/>
              </a:rPr>
              <a:t>+ </a:t>
            </a:r>
            <a:r>
              <a:rPr lang="en-US" altLang="zh-TW" dirty="0">
                <a:sym typeface="MT Extra" pitchFamily="18" charset="2"/>
              </a:rPr>
              <a:t> </a:t>
            </a:r>
            <a:r>
              <a:rPr lang="en-US" altLang="zh-TW" dirty="0">
                <a:sym typeface="Symbol" pitchFamily="18" charset="2"/>
              </a:rPr>
              <a:t>+ 0</a:t>
            </a:r>
            <a:r>
              <a:rPr lang="en-US" altLang="zh-TW" b="1" dirty="0"/>
              <a:t>w</a:t>
            </a:r>
            <a:r>
              <a:rPr lang="en-US" altLang="zh-TW" i="1" baseline="-25000" dirty="0">
                <a:sym typeface="Symbol" pitchFamily="18" charset="2"/>
              </a:rPr>
              <a:t>k</a:t>
            </a:r>
            <a:r>
              <a:rPr lang="en-US" altLang="zh-TW" dirty="0">
                <a:sym typeface="Symbol" pitchFamily="18" charset="2"/>
              </a:rPr>
              <a:t>  </a:t>
            </a:r>
            <a:r>
              <a:rPr lang="en-US" altLang="zh-TW" dirty="0" err="1">
                <a:sym typeface="Symbol" pitchFamily="18" charset="2"/>
              </a:rPr>
              <a:t>Span</a:t>
            </a:r>
            <a:r>
              <a:rPr lang="en-US" altLang="zh-TW" i="1" dirty="0" err="1">
                <a:latin typeface="Academy Engraved LET" pitchFamily="2" charset="0"/>
                <a:sym typeface="Symbol" pitchFamily="18" charset="2"/>
              </a:rPr>
              <a:t>S</a:t>
            </a:r>
            <a:r>
              <a:rPr lang="en-US" altLang="zh-TW" baseline="30000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en-US" altLang="zh-TW" dirty="0">
                <a:sym typeface="Symbol" pitchFamily="18" charset="2"/>
              </a:rPr>
              <a:t>   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dirty="0">
                <a:sym typeface="Symbol" pitchFamily="18" charset="2"/>
              </a:rPr>
              <a:t> = </a:t>
            </a:r>
            <a:r>
              <a:rPr lang="en-US" altLang="zh-TW" i="1" dirty="0">
                <a:sym typeface="Symbol" pitchFamily="18" charset="2"/>
              </a:rPr>
              <a:t>a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b="1" dirty="0"/>
              <a:t>w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dirty="0">
                <a:sym typeface="Symbol" pitchFamily="18" charset="2"/>
              </a:rPr>
              <a:t> + </a:t>
            </a:r>
            <a:r>
              <a:rPr lang="en-US" altLang="zh-TW" i="1" dirty="0">
                <a:sym typeface="Symbol" pitchFamily="18" charset="2"/>
              </a:rPr>
              <a:t>a</a:t>
            </a:r>
            <a:r>
              <a:rPr lang="en-US" altLang="zh-TW" baseline="-25000" dirty="0">
                <a:sym typeface="Symbol" pitchFamily="18" charset="2"/>
              </a:rPr>
              <a:t>2</a:t>
            </a:r>
            <a:r>
              <a:rPr lang="en-US" altLang="zh-TW" b="1" dirty="0"/>
              <a:t>w</a:t>
            </a:r>
            <a:r>
              <a:rPr lang="en-US" altLang="zh-TW" baseline="-25000" dirty="0">
                <a:sym typeface="Symbol" pitchFamily="18" charset="2"/>
              </a:rPr>
              <a:t>2 </a:t>
            </a:r>
            <a:r>
              <a:rPr lang="en-US" altLang="zh-TW" dirty="0">
                <a:sym typeface="Symbol" pitchFamily="18" charset="2"/>
              </a:rPr>
              <a:t>+ </a:t>
            </a:r>
            <a:r>
              <a:rPr lang="en-US" altLang="zh-TW" dirty="0">
                <a:sym typeface="MT Extra" pitchFamily="18" charset="2"/>
              </a:rPr>
              <a:t> </a:t>
            </a:r>
            <a:r>
              <a:rPr lang="en-US" altLang="zh-TW" dirty="0">
                <a:sym typeface="Symbol" pitchFamily="18" charset="2"/>
              </a:rPr>
              <a:t>+ </a:t>
            </a:r>
            <a:r>
              <a:rPr lang="en-US" altLang="zh-TW" i="1" dirty="0" err="1">
                <a:sym typeface="Symbol" pitchFamily="18" charset="2"/>
              </a:rPr>
              <a:t>a</a:t>
            </a:r>
            <a:r>
              <a:rPr lang="en-US" altLang="zh-TW" i="1" baseline="-25000" dirty="0" err="1">
                <a:sym typeface="Symbol" pitchFamily="18" charset="2"/>
              </a:rPr>
              <a:t>k</a:t>
            </a:r>
            <a:r>
              <a:rPr lang="en-US" altLang="zh-TW" b="1" dirty="0" err="1"/>
              <a:t>w</a:t>
            </a:r>
            <a:r>
              <a:rPr lang="en-US" altLang="zh-TW" i="1" baseline="-25000" dirty="0" err="1">
                <a:sym typeface="Symbol" pitchFamily="18" charset="2"/>
              </a:rPr>
              <a:t>k</a:t>
            </a:r>
            <a:r>
              <a:rPr lang="en-US" altLang="zh-TW" dirty="0">
                <a:sym typeface="Symbol" pitchFamily="18" charset="2"/>
              </a:rPr>
              <a:t>,   </a:t>
            </a:r>
            <a:r>
              <a:rPr lang="en-US" altLang="zh-TW" b="1" dirty="0">
                <a:sym typeface="Symbol" pitchFamily="18" charset="2"/>
              </a:rPr>
              <a:t>v</a:t>
            </a:r>
            <a:r>
              <a:rPr lang="en-US" altLang="zh-TW" dirty="0">
                <a:sym typeface="Symbol" pitchFamily="18" charset="2"/>
              </a:rPr>
              <a:t> = </a:t>
            </a:r>
            <a:r>
              <a:rPr lang="en-US" altLang="zh-TW" i="1" dirty="0">
                <a:sym typeface="Symbol" pitchFamily="18" charset="2"/>
              </a:rPr>
              <a:t>b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b="1" dirty="0"/>
              <a:t>w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dirty="0">
                <a:sym typeface="Symbol" pitchFamily="18" charset="2"/>
              </a:rPr>
              <a:t> + </a:t>
            </a:r>
            <a:r>
              <a:rPr lang="en-US" altLang="zh-TW" i="1" dirty="0">
                <a:sym typeface="Symbol" pitchFamily="18" charset="2"/>
              </a:rPr>
              <a:t>b</a:t>
            </a:r>
            <a:r>
              <a:rPr lang="en-US" altLang="zh-TW" baseline="-25000" dirty="0">
                <a:sym typeface="Symbol" pitchFamily="18" charset="2"/>
              </a:rPr>
              <a:t>2</a:t>
            </a:r>
            <a:r>
              <a:rPr lang="en-US" altLang="zh-TW" b="1" dirty="0"/>
              <a:t>w</a:t>
            </a:r>
            <a:r>
              <a:rPr lang="en-US" altLang="zh-TW" baseline="-25000" dirty="0">
                <a:sym typeface="Symbol" pitchFamily="18" charset="2"/>
              </a:rPr>
              <a:t>2 </a:t>
            </a:r>
            <a:r>
              <a:rPr lang="en-US" altLang="zh-TW" dirty="0">
                <a:sym typeface="Symbol" pitchFamily="18" charset="2"/>
              </a:rPr>
              <a:t>+ </a:t>
            </a:r>
            <a:r>
              <a:rPr lang="en-US" altLang="zh-TW" dirty="0">
                <a:sym typeface="MT Extra" pitchFamily="18" charset="2"/>
              </a:rPr>
              <a:t> </a:t>
            </a:r>
            <a:r>
              <a:rPr lang="en-US" altLang="zh-TW" dirty="0">
                <a:sym typeface="Symbol" pitchFamily="18" charset="2"/>
              </a:rPr>
              <a:t>+ </a:t>
            </a:r>
            <a:r>
              <a:rPr lang="en-US" altLang="zh-TW" i="1" dirty="0" err="1">
                <a:sym typeface="Symbol" pitchFamily="18" charset="2"/>
              </a:rPr>
              <a:t>b</a:t>
            </a:r>
            <a:r>
              <a:rPr lang="en-US" altLang="zh-TW" i="1" baseline="-25000" dirty="0" err="1">
                <a:sym typeface="Symbol" pitchFamily="18" charset="2"/>
              </a:rPr>
              <a:t>k</a:t>
            </a:r>
            <a:r>
              <a:rPr lang="en-US" altLang="zh-TW" b="1" dirty="0" err="1"/>
              <a:t>w</a:t>
            </a:r>
            <a:r>
              <a:rPr lang="en-US" altLang="zh-TW" i="1" baseline="-25000" dirty="0" err="1">
                <a:sym typeface="Symbol" pitchFamily="18" charset="2"/>
              </a:rPr>
              <a:t>k</a:t>
            </a:r>
            <a:r>
              <a:rPr lang="en-US" altLang="zh-TW" dirty="0">
                <a:sym typeface="Symbol" pitchFamily="18" charset="2"/>
              </a:rPr>
              <a:t>,</a:t>
            </a:r>
            <a:endParaRPr lang="en-US" altLang="zh-TW" i="1" baseline="-25000" dirty="0">
              <a:sym typeface="Symbol" pitchFamily="18" charset="2"/>
            </a:endParaRPr>
          </a:p>
          <a:p>
            <a:pPr>
              <a:lnSpc>
                <a:spcPct val="110000"/>
              </a:lnSpc>
            </a:pPr>
            <a:r>
              <a:rPr lang="en-US" altLang="zh-TW" dirty="0">
                <a:sym typeface="Symbol" pitchFamily="18" charset="2"/>
              </a:rPr>
              <a:t>    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dirty="0">
                <a:sym typeface="Symbol" pitchFamily="18" charset="2"/>
              </a:rPr>
              <a:t> + </a:t>
            </a:r>
            <a:r>
              <a:rPr lang="en-US" altLang="zh-TW" b="1" dirty="0">
                <a:sym typeface="Symbol" pitchFamily="18" charset="2"/>
              </a:rPr>
              <a:t>v</a:t>
            </a:r>
            <a:r>
              <a:rPr lang="en-US" altLang="zh-TW" dirty="0">
                <a:sym typeface="Symbol" pitchFamily="18" charset="2"/>
              </a:rPr>
              <a:t> = (</a:t>
            </a:r>
            <a:r>
              <a:rPr lang="en-US" altLang="zh-TW" i="1" dirty="0">
                <a:sym typeface="Symbol" pitchFamily="18" charset="2"/>
              </a:rPr>
              <a:t>a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dirty="0">
                <a:sym typeface="Symbol" pitchFamily="18" charset="2"/>
              </a:rPr>
              <a:t>+</a:t>
            </a:r>
            <a:r>
              <a:rPr lang="en-US" altLang="zh-TW" i="1" dirty="0">
                <a:sym typeface="Symbol" pitchFamily="18" charset="2"/>
              </a:rPr>
              <a:t>b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dirty="0">
                <a:sym typeface="Symbol" pitchFamily="18" charset="2"/>
              </a:rPr>
              <a:t>)</a:t>
            </a:r>
            <a:r>
              <a:rPr lang="en-US" altLang="zh-TW" b="1" dirty="0"/>
              <a:t>w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dirty="0">
                <a:sym typeface="Symbol" pitchFamily="18" charset="2"/>
              </a:rPr>
              <a:t> + (</a:t>
            </a:r>
            <a:r>
              <a:rPr lang="en-US" altLang="zh-TW" i="1" dirty="0">
                <a:sym typeface="Symbol" pitchFamily="18" charset="2"/>
              </a:rPr>
              <a:t>a</a:t>
            </a:r>
            <a:r>
              <a:rPr lang="en-US" altLang="zh-TW" baseline="-25000" dirty="0">
                <a:sym typeface="Symbol" pitchFamily="18" charset="2"/>
              </a:rPr>
              <a:t>2</a:t>
            </a:r>
            <a:r>
              <a:rPr lang="en-US" altLang="zh-TW" dirty="0">
                <a:sym typeface="Symbol" pitchFamily="18" charset="2"/>
              </a:rPr>
              <a:t>+</a:t>
            </a:r>
            <a:r>
              <a:rPr lang="en-US" altLang="zh-TW" i="1" dirty="0">
                <a:sym typeface="Symbol" pitchFamily="18" charset="2"/>
              </a:rPr>
              <a:t>b</a:t>
            </a:r>
            <a:r>
              <a:rPr lang="en-US" altLang="zh-TW" baseline="-25000" dirty="0">
                <a:sym typeface="Symbol" pitchFamily="18" charset="2"/>
              </a:rPr>
              <a:t>2</a:t>
            </a:r>
            <a:r>
              <a:rPr lang="en-US" altLang="zh-TW" dirty="0">
                <a:sym typeface="Symbol" pitchFamily="18" charset="2"/>
              </a:rPr>
              <a:t>)</a:t>
            </a:r>
            <a:r>
              <a:rPr lang="en-US" altLang="zh-TW" b="1" dirty="0"/>
              <a:t>w</a:t>
            </a:r>
            <a:r>
              <a:rPr lang="en-US" altLang="zh-TW" baseline="-25000" dirty="0">
                <a:sym typeface="Symbol" pitchFamily="18" charset="2"/>
              </a:rPr>
              <a:t>2 </a:t>
            </a:r>
            <a:r>
              <a:rPr lang="en-US" altLang="zh-TW" dirty="0">
                <a:sym typeface="Symbol" pitchFamily="18" charset="2"/>
              </a:rPr>
              <a:t>+ </a:t>
            </a:r>
            <a:r>
              <a:rPr lang="en-US" altLang="zh-TW" dirty="0">
                <a:sym typeface="MT Extra" pitchFamily="18" charset="2"/>
              </a:rPr>
              <a:t> </a:t>
            </a:r>
            <a:r>
              <a:rPr lang="en-US" altLang="zh-TW" dirty="0">
                <a:sym typeface="Symbol" pitchFamily="18" charset="2"/>
              </a:rPr>
              <a:t>+ (</a:t>
            </a:r>
            <a:r>
              <a:rPr lang="en-US" altLang="zh-TW" i="1" dirty="0" err="1">
                <a:sym typeface="Symbol" pitchFamily="18" charset="2"/>
              </a:rPr>
              <a:t>a</a:t>
            </a:r>
            <a:r>
              <a:rPr lang="en-US" altLang="zh-TW" i="1" baseline="-25000" dirty="0" err="1">
                <a:sym typeface="Symbol" pitchFamily="18" charset="2"/>
              </a:rPr>
              <a:t>k</a:t>
            </a:r>
            <a:r>
              <a:rPr lang="en-US" altLang="zh-TW" dirty="0" err="1">
                <a:sym typeface="Symbol" pitchFamily="18" charset="2"/>
              </a:rPr>
              <a:t>+</a:t>
            </a:r>
            <a:r>
              <a:rPr lang="en-US" altLang="zh-TW" i="1" dirty="0" err="1">
                <a:sym typeface="Symbol" pitchFamily="18" charset="2"/>
              </a:rPr>
              <a:t>b</a:t>
            </a:r>
            <a:r>
              <a:rPr lang="en-US" altLang="zh-TW" i="1" baseline="-25000" dirty="0" err="1">
                <a:sym typeface="Symbol" pitchFamily="18" charset="2"/>
              </a:rPr>
              <a:t>k</a:t>
            </a:r>
            <a:r>
              <a:rPr lang="en-US" altLang="zh-TW" dirty="0">
                <a:sym typeface="Symbol" pitchFamily="18" charset="2"/>
              </a:rPr>
              <a:t>)</a:t>
            </a:r>
            <a:r>
              <a:rPr lang="en-US" altLang="zh-TW" b="1" dirty="0" err="1"/>
              <a:t>w</a:t>
            </a:r>
            <a:r>
              <a:rPr lang="en-US" altLang="zh-TW" i="1" baseline="-25000" dirty="0" err="1">
                <a:sym typeface="Symbol" pitchFamily="18" charset="2"/>
              </a:rPr>
              <a:t>k</a:t>
            </a:r>
            <a:r>
              <a:rPr lang="en-US" altLang="zh-TW" i="1" baseline="-25000" dirty="0"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dirty="0" err="1">
                <a:sym typeface="Symbol" pitchFamily="18" charset="2"/>
              </a:rPr>
              <a:t>Span</a:t>
            </a:r>
            <a:r>
              <a:rPr lang="en-US" altLang="zh-TW" i="1" dirty="0" err="1">
                <a:latin typeface="Academy Engraved LET" pitchFamily="2" charset="0"/>
                <a:sym typeface="Symbol" pitchFamily="18" charset="2"/>
              </a:rPr>
              <a:t>S</a:t>
            </a:r>
            <a:r>
              <a:rPr lang="en-US" altLang="zh-TW" baseline="30000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,</a:t>
            </a:r>
          </a:p>
          <a:p>
            <a:pPr>
              <a:lnSpc>
                <a:spcPct val="110000"/>
              </a:lnSpc>
            </a:pPr>
            <a:r>
              <a:rPr lang="en-US" altLang="zh-TW" dirty="0">
                <a:sym typeface="Symbol" pitchFamily="18" charset="2"/>
              </a:rPr>
              <a:t>        </a:t>
            </a:r>
            <a:r>
              <a:rPr lang="en-US" altLang="zh-TW" i="1" dirty="0">
                <a:sym typeface="Symbol" pitchFamily="18" charset="2"/>
              </a:rPr>
              <a:t>c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dirty="0">
                <a:sym typeface="Symbol" pitchFamily="18" charset="2"/>
              </a:rPr>
              <a:t> = </a:t>
            </a:r>
            <a:r>
              <a:rPr lang="en-US" altLang="zh-TW" i="1" dirty="0">
                <a:sym typeface="Symbol" pitchFamily="18" charset="2"/>
              </a:rPr>
              <a:t>ca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b="1" dirty="0"/>
              <a:t>w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dirty="0">
                <a:sym typeface="Symbol" pitchFamily="18" charset="2"/>
              </a:rPr>
              <a:t> + </a:t>
            </a:r>
            <a:r>
              <a:rPr lang="en-US" altLang="zh-TW" i="1" dirty="0">
                <a:sym typeface="Symbol" pitchFamily="18" charset="2"/>
              </a:rPr>
              <a:t>ca</a:t>
            </a:r>
            <a:r>
              <a:rPr lang="en-US" altLang="zh-TW" baseline="-25000" dirty="0">
                <a:sym typeface="Symbol" pitchFamily="18" charset="2"/>
              </a:rPr>
              <a:t>2</a:t>
            </a:r>
            <a:r>
              <a:rPr lang="en-US" altLang="zh-TW" b="1" dirty="0"/>
              <a:t>w</a:t>
            </a:r>
            <a:r>
              <a:rPr lang="en-US" altLang="zh-TW" baseline="-25000" dirty="0">
                <a:sym typeface="Symbol" pitchFamily="18" charset="2"/>
              </a:rPr>
              <a:t>2 </a:t>
            </a:r>
            <a:r>
              <a:rPr lang="en-US" altLang="zh-TW" dirty="0">
                <a:sym typeface="Symbol" pitchFamily="18" charset="2"/>
              </a:rPr>
              <a:t>+ </a:t>
            </a:r>
            <a:r>
              <a:rPr lang="en-US" altLang="zh-TW" dirty="0">
                <a:sym typeface="MT Extra" pitchFamily="18" charset="2"/>
              </a:rPr>
              <a:t> </a:t>
            </a:r>
            <a:r>
              <a:rPr lang="en-US" altLang="zh-TW" dirty="0">
                <a:sym typeface="Symbol" pitchFamily="18" charset="2"/>
              </a:rPr>
              <a:t>+ </a:t>
            </a:r>
            <a:r>
              <a:rPr lang="en-US" altLang="zh-TW" i="1" dirty="0" err="1">
                <a:sym typeface="Symbol" pitchFamily="18" charset="2"/>
              </a:rPr>
              <a:t>ca</a:t>
            </a:r>
            <a:r>
              <a:rPr lang="en-US" altLang="zh-TW" i="1" baseline="-25000" dirty="0" err="1">
                <a:sym typeface="Symbol" pitchFamily="18" charset="2"/>
              </a:rPr>
              <a:t>k</a:t>
            </a:r>
            <a:r>
              <a:rPr lang="en-US" altLang="zh-TW" b="1" dirty="0" err="1"/>
              <a:t>w</a:t>
            </a:r>
            <a:r>
              <a:rPr lang="en-US" altLang="zh-TW" i="1" baseline="-25000" dirty="0" err="1">
                <a:sym typeface="Symbol" pitchFamily="18" charset="2"/>
              </a:rPr>
              <a:t>k</a:t>
            </a:r>
            <a:r>
              <a:rPr lang="en-US" altLang="zh-TW" i="1" baseline="-25000" dirty="0"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dirty="0" err="1">
                <a:sym typeface="Symbol" pitchFamily="18" charset="2"/>
              </a:rPr>
              <a:t>Span</a:t>
            </a:r>
            <a:r>
              <a:rPr lang="en-US" altLang="zh-TW" i="1" dirty="0" err="1">
                <a:latin typeface="Academy Engraved LET" pitchFamily="2" charset="0"/>
                <a:sym typeface="Symbol" pitchFamily="18" charset="2"/>
              </a:rPr>
              <a:t>S</a:t>
            </a:r>
            <a:r>
              <a:rPr lang="en-US" altLang="zh-TW" baseline="30000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65B73-BC65-4DC3-B604-FDE19E1294E1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1867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某個線性 </a:t>
            </a:r>
            <a:r>
              <a:rPr lang="en-US" altLang="zh-TW" dirty="0"/>
              <a:t>function </a:t>
            </a:r>
            <a:r>
              <a:rPr lang="zh-TW" altLang="en-US" dirty="0"/>
              <a:t>得值域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65B73-BC65-4DC3-B604-FDE19E1294E1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7002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6184-3A04-49C9-97CC-B1DF1FF7A768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857C-6BFA-4547-9BC0-9125FD149D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2675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6184-3A04-49C9-97CC-B1DF1FF7A768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857C-6BFA-4547-9BC0-9125FD149D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86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6184-3A04-49C9-97CC-B1DF1FF7A768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857C-6BFA-4547-9BC0-9125FD149D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2392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6184-3A04-49C9-97CC-B1DF1FF7A768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857C-6BFA-4547-9BC0-9125FD149D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7902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6184-3A04-49C9-97CC-B1DF1FF7A768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857C-6BFA-4547-9BC0-9125FD149D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0975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6184-3A04-49C9-97CC-B1DF1FF7A768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857C-6BFA-4547-9BC0-9125FD149D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1365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6184-3A04-49C9-97CC-B1DF1FF7A768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857C-6BFA-4547-9BC0-9125FD149D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14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6184-3A04-49C9-97CC-B1DF1FF7A768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857C-6BFA-4547-9BC0-9125FD149D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4335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6184-3A04-49C9-97CC-B1DF1FF7A768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857C-6BFA-4547-9BC0-9125FD149D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0385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6184-3A04-49C9-97CC-B1DF1FF7A768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857C-6BFA-4547-9BC0-9125FD149D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446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6184-3A04-49C9-97CC-B1DF1FF7A768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857C-6BFA-4547-9BC0-9125FD149D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3491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B6184-3A04-49C9-97CC-B1DF1FF7A768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D857C-6BFA-4547-9BC0-9125FD149D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0868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0.png"/><Relationship Id="rId7" Type="http://schemas.openxmlformats.org/officeDocument/2006/relationships/image" Target="../media/image11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6.emf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13.emf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2.emf"/><Relationship Id="rId4" Type="http://schemas.openxmlformats.org/officeDocument/2006/relationships/diagramLayout" Target="../diagrams/layout1.xml"/><Relationship Id="rId9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98E002-C15A-4BE5-BACD-E21C950CC5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000" r="-1" b="-1"/>
          <a:stretch/>
        </p:blipFill>
        <p:spPr>
          <a:xfrm>
            <a:off x="-2285" y="10"/>
            <a:ext cx="9143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9143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2960" y="325550"/>
            <a:ext cx="75438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altLang="zh-TW" sz="5400" b="1" dirty="0">
                <a:solidFill>
                  <a:srgbClr val="FFFFFF"/>
                </a:solidFill>
              </a:rPr>
              <a:t>Subspace</a:t>
            </a:r>
            <a:endParaRPr lang="zh-TW" altLang="en-US" sz="5400" b="1" dirty="0">
              <a:solidFill>
                <a:srgbClr val="FFFFFF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5038" y="4072043"/>
            <a:ext cx="75438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910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Null Space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null space of a matrix A is the solution set of Ax=0. It is denoted as Null A.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Null A is a subspace</a:t>
            </a:r>
            <a:endParaRPr lang="zh-TW" alt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27040" y="2776628"/>
            <a:ext cx="34804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Null </a:t>
            </a:r>
            <a:r>
              <a:rPr lang="en-US" altLang="zh-TW" sz="2400" i="1" dirty="0">
                <a:sym typeface="Symbol" pitchFamily="18" charset="2"/>
              </a:rPr>
              <a:t>A</a:t>
            </a:r>
            <a:r>
              <a:rPr lang="en-US" altLang="zh-TW" sz="2400" dirty="0">
                <a:sym typeface="Symbol" pitchFamily="18" charset="2"/>
              </a:rPr>
              <a:t> = { </a:t>
            </a:r>
            <a:r>
              <a:rPr lang="en-US" altLang="zh-TW" sz="2400" b="1" dirty="0"/>
              <a:t>v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 </a:t>
            </a:r>
            <a:r>
              <a:rPr lang="en-US" altLang="zh-TW" sz="2400" dirty="0">
                <a:latin typeface="Script MT Bold"/>
                <a:cs typeface="Script MT Bold"/>
                <a:sym typeface="Symbol" pitchFamily="18" charset="2"/>
              </a:rPr>
              <a:t>R</a:t>
            </a:r>
            <a:r>
              <a:rPr lang="en-US" altLang="zh-TW" sz="2400" i="1" baseline="40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:  </a:t>
            </a:r>
            <a:r>
              <a:rPr lang="en-US" altLang="zh-TW" sz="2400" i="1" dirty="0">
                <a:sym typeface="Symbol" pitchFamily="18" charset="2"/>
              </a:rPr>
              <a:t>A</a:t>
            </a:r>
            <a:r>
              <a:rPr lang="en-US" altLang="zh-TW" sz="2400" b="1" dirty="0">
                <a:sym typeface="Symbol" pitchFamily="18" charset="2"/>
              </a:rPr>
              <a:t>v</a:t>
            </a:r>
            <a:r>
              <a:rPr lang="en-US" altLang="zh-TW" sz="2400" dirty="0">
                <a:sym typeface="Symbol" pitchFamily="18" charset="2"/>
              </a:rPr>
              <a:t> = </a:t>
            </a:r>
            <a:r>
              <a:rPr lang="en-US" altLang="zh-TW" sz="2400" b="1" dirty="0">
                <a:sym typeface="Symbol" pitchFamily="18" charset="2"/>
              </a:rPr>
              <a:t>0 }</a:t>
            </a:r>
            <a:endParaRPr lang="en-US" altLang="zh-TW" sz="2400" dirty="0">
              <a:sym typeface="Symbol" pitchFamily="18" charset="2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820517" y="3251833"/>
            <a:ext cx="62312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TW" sz="2400" dirty="0"/>
              <a:t>The</a:t>
            </a:r>
            <a:r>
              <a:rPr lang="en-US" altLang="zh-TW" sz="2400" i="1" dirty="0"/>
              <a:t> </a:t>
            </a:r>
            <a:r>
              <a:rPr lang="en-US" altLang="zh-TW" sz="2400" dirty="0">
                <a:sym typeface="Symbol" pitchFamily="18" charset="2"/>
              </a:rPr>
              <a:t>solution set of the homogeneous linear equations </a:t>
            </a:r>
            <a:r>
              <a:rPr lang="en-US" altLang="zh-TW" sz="2400" i="1" dirty="0">
                <a:sym typeface="Symbol" pitchFamily="18" charset="2"/>
              </a:rPr>
              <a:t>A</a:t>
            </a:r>
            <a:r>
              <a:rPr lang="en-US" altLang="zh-TW" sz="2400" b="1" dirty="0">
                <a:sym typeface="Symbol" pitchFamily="18" charset="2"/>
              </a:rPr>
              <a:t>v</a:t>
            </a:r>
            <a:r>
              <a:rPr lang="en-US" altLang="zh-TW" sz="2400" dirty="0">
                <a:sym typeface="Symbol" pitchFamily="18" charset="2"/>
              </a:rPr>
              <a:t> = </a:t>
            </a:r>
            <a:r>
              <a:rPr lang="en-US" altLang="zh-TW" sz="2400" b="1" dirty="0">
                <a:sym typeface="Symbol" pitchFamily="18" charset="2"/>
              </a:rPr>
              <a:t>0</a:t>
            </a:r>
            <a:r>
              <a:rPr lang="en-US" altLang="zh-TW" sz="2400" dirty="0">
                <a:sym typeface="Symbol" pitchFamily="18" charset="2"/>
              </a:rPr>
              <a:t>.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497480" y="5093540"/>
            <a:ext cx="2595716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A linear function is one-to-one</a:t>
            </a:r>
            <a:endParaRPr lang="zh-TW" altLang="en-US" sz="2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5307480" y="5093539"/>
            <a:ext cx="2595716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Null space only contain </a:t>
            </a:r>
            <a:r>
              <a:rPr lang="en-US" altLang="zh-TW" sz="2400" b="1" dirty="0"/>
              <a:t>0</a:t>
            </a:r>
            <a:endParaRPr lang="zh-TW" altLang="en-US" sz="2400" b="1" dirty="0"/>
          </a:p>
        </p:txBody>
      </p:sp>
      <p:sp>
        <p:nvSpPr>
          <p:cNvPr id="6" name="向右箭號 5"/>
          <p:cNvSpPr/>
          <p:nvPr/>
        </p:nvSpPr>
        <p:spPr>
          <a:xfrm>
            <a:off x="4193055" y="5169824"/>
            <a:ext cx="1022555" cy="33921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右箭號 9"/>
          <p:cNvSpPr/>
          <p:nvPr/>
        </p:nvSpPr>
        <p:spPr>
          <a:xfrm flipH="1">
            <a:off x="4185065" y="5571783"/>
            <a:ext cx="1022555" cy="33921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6803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5" grpId="0" animBg="1"/>
      <p:bldP spid="8" grpId="0" animBg="1"/>
      <p:bldP spid="6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Null Space - Example</a:t>
            </a:r>
            <a:endParaRPr lang="zh-TW" altLang="en-US" dirty="0"/>
          </a:p>
        </p:txBody>
      </p:sp>
      <p:pic>
        <p:nvPicPr>
          <p:cNvPr id="4" name="Picture 1" descr="latex-image-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823" y="1794218"/>
            <a:ext cx="6288353" cy="939639"/>
          </a:xfrm>
          <a:prstGeom prst="rect">
            <a:avLst/>
          </a:prstGeom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735150" y="2781529"/>
            <a:ext cx="56156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dirty="0"/>
              <a:t>Find a generating set for the null space of </a:t>
            </a:r>
            <a:r>
              <a:rPr lang="en-US" altLang="zh-TW" sz="2400" i="1" dirty="0"/>
              <a:t>T</a:t>
            </a:r>
            <a:r>
              <a:rPr lang="en-US" altLang="zh-TW" sz="2400" dirty="0"/>
              <a:t>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28650" y="3414153"/>
            <a:ext cx="65407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dirty="0"/>
              <a:t>The null space of </a:t>
            </a:r>
            <a:r>
              <a:rPr lang="en-US" altLang="zh-TW" sz="2400" i="1" dirty="0"/>
              <a:t>T</a:t>
            </a:r>
            <a:r>
              <a:rPr lang="en-US" altLang="zh-TW" sz="2400" dirty="0"/>
              <a:t> is the set of solutions to </a:t>
            </a:r>
            <a:r>
              <a:rPr lang="en-US" altLang="zh-TW" sz="2400" i="1" dirty="0"/>
              <a:t>A</a:t>
            </a:r>
            <a:r>
              <a:rPr lang="en-US" altLang="zh-TW" sz="2400" b="1" dirty="0"/>
              <a:t>x</a:t>
            </a:r>
            <a:r>
              <a:rPr lang="en-US" altLang="zh-TW" sz="2400" dirty="0"/>
              <a:t> = </a:t>
            </a:r>
            <a:r>
              <a:rPr lang="en-US" altLang="zh-TW" sz="2400" b="1" dirty="0"/>
              <a:t>0</a:t>
            </a:r>
            <a:endParaRPr lang="en-US" altLang="zh-TW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1735150" y="4010754"/>
                <a:ext cx="2705484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5150" y="4010754"/>
                <a:ext cx="2705484" cy="6158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5416505" y="3991518"/>
                <a:ext cx="2253053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505" y="3991518"/>
                <a:ext cx="2253053" cy="6158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向右箭號 8"/>
          <p:cNvSpPr/>
          <p:nvPr/>
        </p:nvSpPr>
        <p:spPr>
          <a:xfrm>
            <a:off x="4542970" y="4096870"/>
            <a:ext cx="725715" cy="4592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" name="Picture 15" descr="latex-image-1.pd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46" y="5349119"/>
            <a:ext cx="2307441" cy="62123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1650477" y="4967858"/>
                <a:ext cx="106817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0477" y="4967858"/>
                <a:ext cx="1068177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4000" r="-2286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線接點 12"/>
          <p:cNvCxnSpPr/>
          <p:nvPr/>
        </p:nvCxnSpPr>
        <p:spPr>
          <a:xfrm>
            <a:off x="979879" y="5482499"/>
            <a:ext cx="240937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向右箭號 13"/>
          <p:cNvSpPr/>
          <p:nvPr/>
        </p:nvSpPr>
        <p:spPr>
          <a:xfrm>
            <a:off x="4542970" y="4067531"/>
            <a:ext cx="725715" cy="4592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向右箭號 14"/>
          <p:cNvSpPr/>
          <p:nvPr/>
        </p:nvSpPr>
        <p:spPr>
          <a:xfrm>
            <a:off x="3811937" y="5252877"/>
            <a:ext cx="725715" cy="4592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4136876" y="6001808"/>
            <a:ext cx="4480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a generating set for the null space 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4760494" y="4994894"/>
                <a:ext cx="617605" cy="977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0494" y="4994894"/>
                <a:ext cx="617605" cy="9775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5416505" y="4987788"/>
                <a:ext cx="1153521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505" y="4987788"/>
                <a:ext cx="1153521" cy="97661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7492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1" grpId="0"/>
      <p:bldP spid="14" grpId="0" animBg="1"/>
      <p:bldP spid="15" grpId="0" animBg="1"/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Subspace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vector set V is called a subspace if it has the following three properties:</a:t>
            </a:r>
          </a:p>
          <a:p>
            <a:r>
              <a:rPr lang="en-US" altLang="zh-TW" dirty="0"/>
              <a:t>1. The zero vector </a:t>
            </a:r>
            <a:r>
              <a:rPr lang="en-US" altLang="zh-TW" b="1" dirty="0"/>
              <a:t>0</a:t>
            </a:r>
            <a:r>
              <a:rPr lang="en-US" altLang="zh-TW" dirty="0"/>
              <a:t> belongs to V</a:t>
            </a:r>
          </a:p>
          <a:p>
            <a:r>
              <a:rPr lang="en-US" altLang="zh-TW" dirty="0"/>
              <a:t>2. If </a:t>
            </a:r>
            <a:r>
              <a:rPr lang="en-US" altLang="zh-TW" b="1" dirty="0"/>
              <a:t>u</a:t>
            </a:r>
            <a:r>
              <a:rPr lang="en-US" altLang="zh-TW" dirty="0"/>
              <a:t> and </a:t>
            </a:r>
            <a:r>
              <a:rPr lang="en-US" altLang="zh-TW" b="1" dirty="0"/>
              <a:t>w</a:t>
            </a:r>
            <a:r>
              <a:rPr lang="en-US" altLang="zh-TW" dirty="0"/>
              <a:t> belong to V, then </a:t>
            </a:r>
            <a:r>
              <a:rPr lang="en-US" altLang="zh-TW" b="1" dirty="0" err="1"/>
              <a:t>u+w</a:t>
            </a:r>
            <a:r>
              <a:rPr lang="en-US" altLang="zh-TW" dirty="0"/>
              <a:t> belongs to V</a:t>
            </a:r>
          </a:p>
          <a:p>
            <a:endParaRPr lang="en-US" altLang="zh-TW" dirty="0"/>
          </a:p>
          <a:p>
            <a:r>
              <a:rPr lang="en-US" altLang="zh-TW" dirty="0"/>
              <a:t>3. If </a:t>
            </a:r>
            <a:r>
              <a:rPr lang="en-US" altLang="zh-TW" b="1" dirty="0"/>
              <a:t>u</a:t>
            </a:r>
            <a:r>
              <a:rPr lang="en-US" altLang="zh-TW" dirty="0"/>
              <a:t> belongs to V, and c is a scalar, then c</a:t>
            </a:r>
            <a:r>
              <a:rPr lang="en-US" altLang="zh-TW" b="1" dirty="0"/>
              <a:t>u</a:t>
            </a:r>
            <a:r>
              <a:rPr lang="en-US" altLang="zh-TW" dirty="0"/>
              <a:t> belongs to V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3702050" y="3739684"/>
            <a:ext cx="481330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Closed under (vector) addition</a:t>
            </a:r>
            <a:endParaRPr lang="zh-TW" altLang="en-US" sz="28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3025263" y="4829716"/>
            <a:ext cx="5490087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Closed under scalar multiplication</a:t>
            </a:r>
            <a:endParaRPr lang="zh-TW" altLang="en-US" sz="2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2063757" y="5675539"/>
            <a:ext cx="549008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2+3 is linear combination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78632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77802" y="3157199"/>
            <a:ext cx="24303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Property 1. </a:t>
            </a:r>
            <a:r>
              <a:rPr lang="en-US" altLang="zh-TW" sz="2400" b="1" dirty="0"/>
              <a:t>0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 </a:t>
            </a:r>
            <a:r>
              <a:rPr lang="en-US" altLang="zh-TW" sz="2400" i="1" dirty="0">
                <a:sym typeface="Symbol" pitchFamily="18" charset="2"/>
              </a:rPr>
              <a:t>W</a:t>
            </a:r>
            <a:endParaRPr lang="en-US" altLang="zh-TW" sz="2400" dirty="0">
              <a:sym typeface="Symbol" pitchFamily="18" charset="2"/>
            </a:endParaRPr>
          </a:p>
        </p:txBody>
      </p:sp>
      <p:pic>
        <p:nvPicPr>
          <p:cNvPr id="8" name="Picture 12" descr="latex-image-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63" y="1978648"/>
            <a:ext cx="5647423" cy="1025527"/>
          </a:xfrm>
          <a:prstGeom prst="rect">
            <a:avLst/>
          </a:prstGeom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621821" y="2217439"/>
            <a:ext cx="1725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dirty="0">
                <a:solidFill>
                  <a:srgbClr val="0000FF"/>
                </a:solidFill>
              </a:rPr>
              <a:t>Subspace?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093029" y="3157199"/>
            <a:ext cx="27206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6(0)  5(0) + 4(0) = 0</a:t>
            </a:r>
          </a:p>
        </p:txBody>
      </p:sp>
      <p:sp>
        <p:nvSpPr>
          <p:cNvPr id="13" name="向右箭號 12"/>
          <p:cNvSpPr/>
          <p:nvPr/>
        </p:nvSpPr>
        <p:spPr>
          <a:xfrm>
            <a:off x="3120345" y="3246358"/>
            <a:ext cx="972684" cy="3487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577802" y="3730007"/>
            <a:ext cx="42689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Property 2. </a:t>
            </a:r>
            <a:r>
              <a:rPr lang="en-US" altLang="zh-TW" sz="2400" b="1" dirty="0"/>
              <a:t>u</a:t>
            </a:r>
            <a:r>
              <a:rPr lang="en-US" altLang="zh-TW" sz="2400" dirty="0"/>
              <a:t>, </a:t>
            </a:r>
            <a:r>
              <a:rPr lang="en-US" altLang="zh-TW" sz="2400" b="1" dirty="0"/>
              <a:t>v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 </a:t>
            </a:r>
            <a:r>
              <a:rPr lang="en-US" altLang="zh-TW" sz="2400" i="1" dirty="0">
                <a:sym typeface="Symbol" pitchFamily="18" charset="2"/>
              </a:rPr>
              <a:t>W </a:t>
            </a:r>
            <a:r>
              <a:rPr lang="en-US" altLang="zh-TW" sz="2400" dirty="0">
                <a:sym typeface="Symbol" pitchFamily="18" charset="2"/>
              </a:rPr>
              <a:t> </a:t>
            </a:r>
            <a:r>
              <a:rPr lang="en-US" altLang="zh-TW" sz="2400" b="1" dirty="0" err="1">
                <a:sym typeface="Symbol" pitchFamily="18" charset="2"/>
              </a:rPr>
              <a:t>u</a:t>
            </a:r>
            <a:r>
              <a:rPr lang="en-US" altLang="zh-TW" sz="2400" dirty="0" err="1">
                <a:sym typeface="Symbol" pitchFamily="18" charset="2"/>
              </a:rPr>
              <a:t>+</a:t>
            </a:r>
            <a:r>
              <a:rPr lang="en-US" altLang="zh-TW" sz="2400" b="1" dirty="0" err="1">
                <a:sym typeface="Symbol" pitchFamily="18" charset="2"/>
              </a:rPr>
              <a:t>v</a:t>
            </a:r>
            <a:r>
              <a:rPr lang="en-US" altLang="zh-TW" sz="2400" dirty="0">
                <a:sym typeface="Symbol" pitchFamily="18" charset="2"/>
              </a:rPr>
              <a:t>  </a:t>
            </a:r>
            <a:r>
              <a:rPr lang="en-US" altLang="zh-TW" sz="2400" i="1" dirty="0">
                <a:sym typeface="Symbol" pitchFamily="18" charset="2"/>
              </a:rPr>
              <a:t>W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309254" y="4193480"/>
            <a:ext cx="41440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b="1" dirty="0"/>
              <a:t>u </a:t>
            </a:r>
            <a:r>
              <a:rPr lang="en-US" altLang="zh-TW" sz="2400" dirty="0">
                <a:sym typeface="Symbol" pitchFamily="18" charset="2"/>
              </a:rPr>
              <a:t>= [ 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3</a:t>
            </a:r>
            <a:r>
              <a:rPr lang="en-US" altLang="zh-TW" sz="2400" dirty="0">
                <a:sym typeface="Symbol" pitchFamily="18" charset="2"/>
              </a:rPr>
              <a:t> ]</a:t>
            </a:r>
            <a:r>
              <a:rPr lang="en-US" altLang="zh-TW" sz="2400" i="1" baseline="40000" dirty="0"/>
              <a:t>T</a:t>
            </a:r>
            <a:r>
              <a:rPr lang="en-US" altLang="zh-TW" sz="2400" dirty="0"/>
              <a:t>, </a:t>
            </a:r>
            <a:r>
              <a:rPr lang="en-US" altLang="zh-TW" sz="2400" b="1" dirty="0"/>
              <a:t>v </a:t>
            </a:r>
            <a:r>
              <a:rPr lang="en-US" altLang="zh-TW" sz="2400" dirty="0">
                <a:sym typeface="Symbol" pitchFamily="18" charset="2"/>
              </a:rPr>
              <a:t>= [ </a:t>
            </a:r>
            <a:r>
              <a:rPr lang="en-US" altLang="zh-TW" sz="2400" i="1" dirty="0">
                <a:sym typeface="Symbol" pitchFamily="18" charset="2"/>
              </a:rPr>
              <a:t>v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i="1" dirty="0">
                <a:sym typeface="Symbol" pitchFamily="18" charset="2"/>
              </a:rPr>
              <a:t>v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i="1" dirty="0">
                <a:sym typeface="Symbol" pitchFamily="18" charset="2"/>
              </a:rPr>
              <a:t>v</a:t>
            </a:r>
            <a:r>
              <a:rPr lang="en-US" altLang="zh-TW" sz="2400" baseline="-25000" dirty="0">
                <a:sym typeface="Symbol" pitchFamily="18" charset="2"/>
              </a:rPr>
              <a:t>3</a:t>
            </a:r>
            <a:r>
              <a:rPr lang="en-US" altLang="zh-TW" sz="2400" dirty="0">
                <a:sym typeface="Symbol" pitchFamily="18" charset="2"/>
              </a:rPr>
              <a:t> ]</a:t>
            </a:r>
            <a:r>
              <a:rPr lang="en-US" altLang="zh-TW" sz="2400" i="1" baseline="40000" dirty="0"/>
              <a:t>T</a:t>
            </a:r>
            <a:endParaRPr lang="en-US" altLang="zh-TW" sz="2400" dirty="0">
              <a:sym typeface="Symbol" pitchFamily="18" charset="2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309254" y="4625962"/>
            <a:ext cx="3783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6(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+</a:t>
            </a:r>
            <a:r>
              <a:rPr lang="en-US" altLang="zh-TW" sz="2400" i="1" dirty="0">
                <a:sym typeface="Symbol" pitchFamily="18" charset="2"/>
              </a:rPr>
              <a:t>v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)  5(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+</a:t>
            </a:r>
            <a:r>
              <a:rPr lang="en-US" altLang="zh-TW" sz="2400" i="1" dirty="0">
                <a:sym typeface="Symbol" pitchFamily="18" charset="2"/>
              </a:rPr>
              <a:t>v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) + 4(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3</a:t>
            </a:r>
            <a:r>
              <a:rPr lang="en-US" altLang="zh-TW" sz="2400" dirty="0">
                <a:sym typeface="Symbol" pitchFamily="18" charset="2"/>
              </a:rPr>
              <a:t>+</a:t>
            </a:r>
            <a:r>
              <a:rPr lang="en-US" altLang="zh-TW" sz="2400" i="1" dirty="0">
                <a:sym typeface="Symbol" pitchFamily="18" charset="2"/>
              </a:rPr>
              <a:t>v</a:t>
            </a:r>
            <a:r>
              <a:rPr lang="en-US" altLang="zh-TW" sz="2400" baseline="-25000" dirty="0">
                <a:sym typeface="Symbol" pitchFamily="18" charset="2"/>
              </a:rPr>
              <a:t>3</a:t>
            </a:r>
            <a:r>
              <a:rPr lang="en-US" altLang="zh-TW" sz="2400" dirty="0">
                <a:sym typeface="Symbol" pitchFamily="18" charset="2"/>
              </a:rPr>
              <a:t>)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577802" y="5471335"/>
            <a:ext cx="38057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Property 3. </a:t>
            </a:r>
            <a:r>
              <a:rPr lang="en-US" altLang="zh-TW" sz="2400" b="1" dirty="0"/>
              <a:t>u </a:t>
            </a:r>
            <a:r>
              <a:rPr lang="en-US" altLang="zh-TW" sz="2400" dirty="0">
                <a:sym typeface="Symbol" pitchFamily="18" charset="2"/>
              </a:rPr>
              <a:t> </a:t>
            </a:r>
            <a:r>
              <a:rPr lang="en-US" altLang="zh-TW" sz="2400" i="1" dirty="0">
                <a:sym typeface="Symbol" pitchFamily="18" charset="2"/>
              </a:rPr>
              <a:t>W </a:t>
            </a:r>
            <a:r>
              <a:rPr lang="en-US" altLang="zh-TW" sz="2400" dirty="0">
                <a:sym typeface="Symbol" pitchFamily="18" charset="2"/>
              </a:rPr>
              <a:t> </a:t>
            </a:r>
            <a:r>
              <a:rPr lang="en-US" altLang="zh-TW" sz="2400" i="1" dirty="0">
                <a:sym typeface="Symbol" pitchFamily="18" charset="2"/>
              </a:rPr>
              <a:t>c</a:t>
            </a:r>
            <a:r>
              <a:rPr lang="en-US" altLang="zh-TW" sz="2400" b="1" dirty="0">
                <a:sym typeface="Symbol" pitchFamily="18" charset="2"/>
              </a:rPr>
              <a:t>u</a:t>
            </a:r>
            <a:r>
              <a:rPr lang="en-US" altLang="zh-TW" sz="2400" dirty="0">
                <a:sym typeface="Symbol" pitchFamily="18" charset="2"/>
              </a:rPr>
              <a:t>  </a:t>
            </a:r>
            <a:r>
              <a:rPr lang="en-US" altLang="zh-TW" sz="2400" i="1" dirty="0">
                <a:sym typeface="Symbol" pitchFamily="18" charset="2"/>
              </a:rPr>
              <a:t>W</a:t>
            </a: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403221" y="5946130"/>
            <a:ext cx="29803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6(</a:t>
            </a:r>
            <a:r>
              <a:rPr lang="en-US" altLang="zh-TW" sz="2400" i="1" dirty="0">
                <a:sym typeface="Symbol" pitchFamily="18" charset="2"/>
              </a:rPr>
              <a:t>cu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)  5(</a:t>
            </a:r>
            <a:r>
              <a:rPr lang="en-US" altLang="zh-TW" sz="2400" i="1" dirty="0">
                <a:sym typeface="Symbol" pitchFamily="18" charset="2"/>
              </a:rPr>
              <a:t>cu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) + 4(</a:t>
            </a:r>
            <a:r>
              <a:rPr lang="en-US" altLang="zh-TW" sz="2400" i="1" dirty="0">
                <a:sym typeface="Symbol" pitchFamily="18" charset="2"/>
              </a:rPr>
              <a:t>cu</a:t>
            </a:r>
            <a:r>
              <a:rPr lang="en-US" altLang="zh-TW" sz="2400" baseline="-25000" dirty="0">
                <a:sym typeface="Symbol" pitchFamily="18" charset="2"/>
              </a:rPr>
              <a:t>3</a:t>
            </a:r>
            <a:r>
              <a:rPr lang="en-US" altLang="zh-TW" sz="2400" dirty="0">
                <a:sym typeface="Symbol" pitchFamily="18" charset="2"/>
              </a:rPr>
              <a:t>)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453337" y="4212922"/>
            <a:ext cx="34820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b="1" dirty="0" err="1">
                <a:sym typeface="Symbol" pitchFamily="18" charset="2"/>
              </a:rPr>
              <a:t>u</a:t>
            </a:r>
            <a:r>
              <a:rPr lang="en-US" altLang="zh-TW" sz="2400" dirty="0" err="1">
                <a:sym typeface="Symbol" pitchFamily="18" charset="2"/>
              </a:rPr>
              <a:t>+</a:t>
            </a:r>
            <a:r>
              <a:rPr lang="en-US" altLang="zh-TW" sz="2400" b="1" dirty="0" err="1">
                <a:sym typeface="Symbol" pitchFamily="18" charset="2"/>
              </a:rPr>
              <a:t>v</a:t>
            </a:r>
            <a:r>
              <a:rPr lang="en-US" altLang="zh-TW" sz="2400" b="1" dirty="0">
                <a:sym typeface="Symbol" pitchFamily="18" charset="2"/>
              </a:rPr>
              <a:t>=</a:t>
            </a:r>
            <a:r>
              <a:rPr lang="en-US" altLang="zh-TW" sz="2400" dirty="0">
                <a:sym typeface="Symbol" pitchFamily="18" charset="2"/>
              </a:rPr>
              <a:t>[ 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+</a:t>
            </a:r>
            <a:r>
              <a:rPr lang="en-US" altLang="zh-TW" sz="2400" i="1" dirty="0">
                <a:sym typeface="Symbol" pitchFamily="18" charset="2"/>
              </a:rPr>
              <a:t>v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+</a:t>
            </a:r>
            <a:r>
              <a:rPr lang="en-US" altLang="zh-TW" sz="2400" i="1" dirty="0">
                <a:sym typeface="Symbol" pitchFamily="18" charset="2"/>
              </a:rPr>
              <a:t>v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3</a:t>
            </a:r>
            <a:r>
              <a:rPr lang="en-US" altLang="zh-TW" sz="2400" dirty="0">
                <a:sym typeface="Symbol" pitchFamily="18" charset="2"/>
              </a:rPr>
              <a:t>+</a:t>
            </a:r>
            <a:r>
              <a:rPr lang="en-US" altLang="zh-TW" sz="2400" i="1" dirty="0">
                <a:sym typeface="Symbol" pitchFamily="18" charset="2"/>
              </a:rPr>
              <a:t>v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]</a:t>
            </a:r>
            <a:r>
              <a:rPr lang="en-US" altLang="zh-TW" sz="2400" i="1" baseline="40000" dirty="0"/>
              <a:t>T</a:t>
            </a:r>
            <a:endParaRPr lang="en-US" altLang="zh-TW" sz="2400" dirty="0">
              <a:sym typeface="Symbol" pitchFamily="18" charset="2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1309254" y="5060791"/>
            <a:ext cx="48526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= (6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 5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+ 4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3</a:t>
            </a:r>
            <a:r>
              <a:rPr lang="en-US" altLang="zh-TW" sz="2400" dirty="0">
                <a:sym typeface="Symbol" pitchFamily="18" charset="2"/>
              </a:rPr>
              <a:t> )</a:t>
            </a:r>
            <a:r>
              <a:rPr lang="zh-TW" altLang="en-US" sz="2400" dirty="0">
                <a:sym typeface="Symbol" pitchFamily="18" charset="2"/>
              </a:rPr>
              <a:t> </a:t>
            </a:r>
            <a:r>
              <a:rPr lang="en-US" altLang="zh-TW" sz="2400" dirty="0">
                <a:sym typeface="Symbol" pitchFamily="18" charset="2"/>
              </a:rPr>
              <a:t>+ (6</a:t>
            </a:r>
            <a:r>
              <a:rPr lang="en-US" altLang="zh-TW" sz="2400" i="1" dirty="0">
                <a:sym typeface="Symbol" pitchFamily="18" charset="2"/>
              </a:rPr>
              <a:t>v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 5</a:t>
            </a:r>
            <a:r>
              <a:rPr lang="en-US" altLang="zh-TW" sz="2400" i="1" dirty="0">
                <a:sym typeface="Symbol" pitchFamily="18" charset="2"/>
              </a:rPr>
              <a:t>v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+ 4</a:t>
            </a:r>
            <a:r>
              <a:rPr lang="en-US" altLang="zh-TW" sz="2400" i="1" dirty="0">
                <a:sym typeface="Symbol" pitchFamily="18" charset="2"/>
              </a:rPr>
              <a:t>v</a:t>
            </a:r>
            <a:r>
              <a:rPr lang="en-US" altLang="zh-TW" sz="2400" baseline="-25000" dirty="0">
                <a:sym typeface="Symbol" pitchFamily="18" charset="2"/>
              </a:rPr>
              <a:t>3</a:t>
            </a:r>
            <a:r>
              <a:rPr lang="en-US" altLang="zh-TW" sz="2400" dirty="0">
                <a:sym typeface="Symbol" pitchFamily="18" charset="2"/>
              </a:rPr>
              <a:t> )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6077842" y="5060791"/>
            <a:ext cx="1457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= 0 + 0 = 0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4355925" y="5952696"/>
            <a:ext cx="25747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= </a:t>
            </a:r>
            <a:r>
              <a:rPr lang="en-US" altLang="zh-TW" sz="2400" i="1" dirty="0">
                <a:sym typeface="Symbol" pitchFamily="18" charset="2"/>
              </a:rPr>
              <a:t>c</a:t>
            </a:r>
            <a:r>
              <a:rPr lang="en-US" altLang="zh-TW" sz="2400" dirty="0">
                <a:sym typeface="Symbol" pitchFamily="18" charset="2"/>
              </a:rPr>
              <a:t>(6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 5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+ 4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3</a:t>
            </a:r>
            <a:r>
              <a:rPr lang="en-US" altLang="zh-TW" sz="2400" dirty="0">
                <a:sym typeface="Symbol" pitchFamily="18" charset="2"/>
              </a:rPr>
              <a:t>)</a:t>
            </a: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6869573" y="5988365"/>
            <a:ext cx="11384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= </a:t>
            </a:r>
            <a:r>
              <a:rPr lang="en-US" altLang="zh-TW" sz="2400" i="1" dirty="0">
                <a:sym typeface="Symbol" pitchFamily="18" charset="2"/>
              </a:rPr>
              <a:t>c</a:t>
            </a:r>
            <a:r>
              <a:rPr lang="en-US" altLang="zh-TW" sz="2400" dirty="0">
                <a:sym typeface="Symbol" pitchFamily="18" charset="2"/>
              </a:rPr>
              <a:t>0 = 0</a:t>
            </a:r>
          </a:p>
        </p:txBody>
      </p:sp>
    </p:spTree>
    <p:extLst>
      <p:ext uri="{BB962C8B-B14F-4D97-AF65-F5344CB8AC3E}">
        <p14:creationId xmlns:p14="http://schemas.microsoft.com/office/powerpoint/2010/main" val="3977746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 animBg="1"/>
      <p:bldP spid="15" grpId="0"/>
      <p:bldP spid="17" grpId="0"/>
      <p:bldP spid="18" grpId="0"/>
      <p:bldP spid="19" grpId="0"/>
      <p:bldP spid="20" grpId="0"/>
      <p:bldP spid="14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Examples</a:t>
            </a:r>
            <a:endParaRPr lang="zh-TW" alt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214875" y="3236460"/>
            <a:ext cx="1725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dirty="0">
                <a:solidFill>
                  <a:srgbClr val="0000FF"/>
                </a:solidFill>
              </a:rPr>
              <a:t>Subspace?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141864" y="3236460"/>
            <a:ext cx="36792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b="1" dirty="0"/>
              <a:t>u</a:t>
            </a:r>
            <a:r>
              <a:rPr lang="en-US" altLang="zh-TW" sz="2800" dirty="0"/>
              <a:t> </a:t>
            </a:r>
            <a:r>
              <a:rPr lang="en-US" altLang="zh-TW" sz="2800" dirty="0">
                <a:sym typeface="Symbol" pitchFamily="18" charset="2"/>
              </a:rPr>
              <a:t> </a:t>
            </a:r>
            <a:r>
              <a:rPr lang="en-US" altLang="zh-TW" sz="2800" dirty="0">
                <a:latin typeface="Script MT Bold"/>
                <a:cs typeface="Script MT Bold"/>
                <a:sym typeface="Symbol" pitchFamily="18" charset="2"/>
              </a:rPr>
              <a:t>S</a:t>
            </a:r>
            <a:r>
              <a:rPr lang="en-US" altLang="zh-TW" sz="2800" baseline="-25000" dirty="0"/>
              <a:t>1</a:t>
            </a:r>
            <a:r>
              <a:rPr lang="en-US" altLang="zh-TW" sz="2800" dirty="0"/>
              <a:t>,</a:t>
            </a:r>
            <a:r>
              <a:rPr lang="en-US" altLang="zh-TW" sz="2800" dirty="0">
                <a:sym typeface="Symbol" pitchFamily="18" charset="2"/>
              </a:rPr>
              <a:t> </a:t>
            </a:r>
            <a:r>
              <a:rPr lang="en-US" altLang="zh-TW" sz="2800" b="1" dirty="0"/>
              <a:t>u</a:t>
            </a:r>
            <a:r>
              <a:rPr lang="en-US" altLang="zh-TW" sz="2800" dirty="0">
                <a:sym typeface="Symbol" pitchFamily="18" charset="2"/>
              </a:rPr>
              <a:t>  </a:t>
            </a:r>
            <a:r>
              <a:rPr lang="en-US" altLang="zh-TW" sz="2800" b="1" dirty="0">
                <a:sym typeface="Symbol" pitchFamily="18" charset="2"/>
              </a:rPr>
              <a:t>0 </a:t>
            </a:r>
            <a:r>
              <a:rPr lang="en-US" altLang="zh-TW" sz="2800" dirty="0">
                <a:sym typeface="Symbol" pitchFamily="18" charset="2"/>
              </a:rPr>
              <a:t> </a:t>
            </a:r>
            <a:r>
              <a:rPr lang="en-US" altLang="zh-TW" sz="2800" b="1" dirty="0"/>
              <a:t>u</a:t>
            </a:r>
            <a:r>
              <a:rPr lang="en-US" altLang="zh-TW" sz="2800" dirty="0">
                <a:sym typeface="Symbol" pitchFamily="18" charset="2"/>
              </a:rPr>
              <a:t>  </a:t>
            </a:r>
            <a:r>
              <a:rPr lang="en-US" altLang="zh-TW" sz="2800" dirty="0">
                <a:latin typeface="Script MT Bold"/>
                <a:cs typeface="Script MT Bold"/>
                <a:sym typeface="Symbol" pitchFamily="18" charset="2"/>
              </a:rPr>
              <a:t>S</a:t>
            </a:r>
            <a:r>
              <a:rPr lang="en-US" altLang="zh-TW" sz="2800" baseline="-25000" dirty="0"/>
              <a:t>1</a:t>
            </a:r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/>
        </p:nvGraphicFramePr>
        <p:xfrm>
          <a:off x="5078851" y="4376039"/>
          <a:ext cx="380523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方程式" r:id="rId3" imgW="2056987" imgH="456924" progId="Equation.3">
                  <p:embed/>
                </p:oleObj>
              </mc:Choice>
              <mc:Fallback>
                <p:oleObj name="方程式" r:id="rId3" imgW="2056987" imgH="456924" progId="Equation.3">
                  <p:embed/>
                  <p:pic>
                    <p:nvPicPr>
                      <p:cNvPr id="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8851" y="4376039"/>
                        <a:ext cx="3805238" cy="84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12" descr="latex-image-1.pd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94" y="2644738"/>
            <a:ext cx="5192744" cy="682032"/>
          </a:xfrm>
          <a:prstGeom prst="rect">
            <a:avLst/>
          </a:prstGeom>
        </p:spPr>
      </p:pic>
      <p:pic>
        <p:nvPicPr>
          <p:cNvPr id="8" name="Picture 13" descr="latex-image-1.pd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46" y="3840294"/>
            <a:ext cx="4002487" cy="698847"/>
          </a:xfrm>
          <a:prstGeom prst="rect">
            <a:avLst/>
          </a:prstGeom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26852" y="5589336"/>
            <a:ext cx="5918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dirty="0"/>
              <a:t>{</a:t>
            </a:r>
            <a:r>
              <a:rPr lang="en-US" altLang="zh-TW" sz="2800" b="1" dirty="0"/>
              <a:t>0</a:t>
            </a:r>
            <a:r>
              <a:rPr lang="en-US" altLang="zh-TW" sz="2800" dirty="0"/>
              <a:t>}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215601" y="4485284"/>
            <a:ext cx="1725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dirty="0">
                <a:solidFill>
                  <a:srgbClr val="0000FF"/>
                </a:solidFill>
              </a:rPr>
              <a:t>Subspace?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834778" y="5572443"/>
            <a:ext cx="5966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dirty="0">
                <a:latin typeface="Script MT Bold"/>
                <a:cs typeface="Script MT Bold"/>
                <a:sym typeface="Symbol" pitchFamily="18" charset="2"/>
              </a:rPr>
              <a:t>R</a:t>
            </a:r>
            <a:r>
              <a:rPr lang="en-US" altLang="zh-TW" sz="2800" i="1" baseline="40000" dirty="0">
                <a:sym typeface="Symbol" pitchFamily="18" charset="2"/>
              </a:rPr>
              <a:t>n</a:t>
            </a:r>
            <a:endParaRPr lang="en-US" altLang="zh-TW" sz="2800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563873" y="5589336"/>
            <a:ext cx="1725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dirty="0">
                <a:solidFill>
                  <a:srgbClr val="0000FF"/>
                </a:solidFill>
              </a:rPr>
              <a:t>Subspace?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444550" y="5650891"/>
            <a:ext cx="19426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zero subspace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719526" y="5603220"/>
            <a:ext cx="1725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dirty="0">
                <a:solidFill>
                  <a:srgbClr val="0000FF"/>
                </a:solidFill>
              </a:rPr>
              <a:t>Subspace?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84446" y="1823684"/>
            <a:ext cx="21323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i="1" dirty="0">
                <a:sym typeface="Symbol" pitchFamily="18" charset="2"/>
              </a:rPr>
              <a:t>V</a:t>
            </a:r>
            <a:r>
              <a:rPr lang="en-US" altLang="zh-TW" sz="2400" dirty="0"/>
              <a:t> = {</a:t>
            </a:r>
            <a:r>
              <a:rPr lang="en-US" altLang="zh-TW" sz="2400" i="1" dirty="0" err="1"/>
              <a:t>c</a:t>
            </a:r>
            <a:r>
              <a:rPr lang="en-US" altLang="zh-TW" sz="2400" b="1" dirty="0" err="1"/>
              <a:t>w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 </a:t>
            </a:r>
            <a:r>
              <a:rPr lang="en-US" altLang="zh-TW" sz="2400" i="1" dirty="0"/>
              <a:t>c </a:t>
            </a:r>
            <a:r>
              <a:rPr lang="en-US" altLang="zh-TW" sz="2400" dirty="0">
                <a:sym typeface="Symbol" pitchFamily="18" charset="2"/>
              </a:rPr>
              <a:t> </a:t>
            </a:r>
            <a:r>
              <a:rPr lang="en-US" altLang="zh-TW" sz="2400" dirty="0">
                <a:latin typeface="Script MT Bold"/>
                <a:cs typeface="Script MT Bold"/>
                <a:sym typeface="Symbol" pitchFamily="18" charset="2"/>
              </a:rPr>
              <a:t>R</a:t>
            </a:r>
            <a:r>
              <a:rPr lang="en-US" altLang="zh-TW" sz="2400" dirty="0">
                <a:sym typeface="Symbol" pitchFamily="18" charset="2"/>
              </a:rPr>
              <a:t>}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787229" y="1803871"/>
            <a:ext cx="1725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dirty="0">
                <a:solidFill>
                  <a:srgbClr val="0000FF"/>
                </a:solidFill>
              </a:rPr>
              <a:t>Subspace?</a:t>
            </a:r>
          </a:p>
        </p:txBody>
      </p:sp>
    </p:spTree>
    <p:extLst>
      <p:ext uri="{BB962C8B-B14F-4D97-AF65-F5344CB8AC3E}">
        <p14:creationId xmlns:p14="http://schemas.microsoft.com/office/powerpoint/2010/main" val="2802553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Subspace </a:t>
            </a:r>
            <a:r>
              <a:rPr lang="en-US" altLang="zh-TW" dirty="0" err="1"/>
              <a:t>v.s</a:t>
            </a:r>
            <a:r>
              <a:rPr lang="en-US" altLang="zh-TW" dirty="0"/>
              <a:t>. Span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span of a vector set is a subspace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5390771" y="5566394"/>
            <a:ext cx="178785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Subspace</a:t>
            </a:r>
            <a:endParaRPr lang="zh-TW" altLang="en-US" sz="28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1735445" y="5569457"/>
            <a:ext cx="178785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Span</a:t>
            </a:r>
            <a:endParaRPr lang="zh-TW" altLang="en-US" sz="2800" dirty="0"/>
          </a:p>
        </p:txBody>
      </p:sp>
      <p:sp>
        <p:nvSpPr>
          <p:cNvPr id="7" name="向右箭號 6"/>
          <p:cNvSpPr/>
          <p:nvPr/>
        </p:nvSpPr>
        <p:spPr>
          <a:xfrm>
            <a:off x="3725033" y="5503447"/>
            <a:ext cx="1542197" cy="34579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向右箭號 12"/>
          <p:cNvSpPr/>
          <p:nvPr/>
        </p:nvSpPr>
        <p:spPr>
          <a:xfrm flipH="1">
            <a:off x="3646842" y="5916714"/>
            <a:ext cx="1542197" cy="34579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1186110" y="2449128"/>
                <a:ext cx="300332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TW" sz="2400" dirty="0"/>
                  <a:t>Let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6110" y="2449128"/>
                <a:ext cx="3003323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6301" t="-26667" b="-5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4592668" y="2449128"/>
                <a:ext cx="159620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𝑆𝑝𝑎𝑛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668" y="2449128"/>
                <a:ext cx="1596206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3817" r="-3435" b="-3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2009673" y="3128920"/>
                <a:ext cx="298000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Property 1. </a:t>
                </a:r>
                <a14:m>
                  <m:oMath xmlns:m="http://schemas.openxmlformats.org/officeDocument/2006/math"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673" y="3128920"/>
                <a:ext cx="2980002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3272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2009673" y="3890922"/>
                <a:ext cx="46131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Property 2. </a:t>
                </a:r>
                <a14:m>
                  <m:oMath xmlns:m="http://schemas.openxmlformats.org/officeDocument/2006/math"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altLang="zh-TW" sz="2400" dirty="0"/>
                  <a:t>, </a:t>
                </a:r>
                <a14:m>
                  <m:oMath xmlns:m="http://schemas.openxmlformats.org/officeDocument/2006/math"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altLang="zh-TW" sz="2400" dirty="0"/>
                  <a:t>V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673" y="3890922"/>
                <a:ext cx="4613166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2116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2009673" y="4691116"/>
                <a:ext cx="46131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Property 3. </a:t>
                </a:r>
                <a14:m>
                  <m:oMath xmlns:m="http://schemas.openxmlformats.org/officeDocument/2006/math"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altLang="zh-TW" sz="2400" dirty="0"/>
                  <a:t>, c</a:t>
                </a:r>
                <a14:m>
                  <m:oMath xmlns:m="http://schemas.openxmlformats.org/officeDocument/2006/math"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673" y="4691116"/>
                <a:ext cx="4613166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2116" t="-10667" b="-30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/>
          <p:cNvSpPr txBox="1"/>
          <p:nvPr/>
        </p:nvSpPr>
        <p:spPr>
          <a:xfrm>
            <a:off x="3581628" y="6221387"/>
            <a:ext cx="1829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Next lecture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26961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3" grpId="0" animBg="1"/>
      <p:bldP spid="14" grpId="0"/>
      <p:bldP spid="15" grpId="0"/>
      <p:bldP spid="17" grpId="0"/>
      <p:bldP spid="18" grpId="0"/>
      <p:bldP spid="19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Column Space and Row Space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Column space of a matrix A is the span of its columns. It is denoted as Col A.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Row space of a matrix A is the span of its rows. It is denoted as Row A.</a:t>
            </a:r>
            <a:endParaRPr lang="zh-TW" altLang="en-US" dirty="0"/>
          </a:p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412" y="2873518"/>
            <a:ext cx="5482113" cy="332325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736" y="5908992"/>
            <a:ext cx="2329467" cy="267971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986971" y="3332613"/>
            <a:ext cx="5268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If matrix A</a:t>
            </a:r>
            <a:r>
              <a:rPr lang="zh-TW" altLang="en-US" sz="2800" dirty="0"/>
              <a:t> </a:t>
            </a:r>
            <a:r>
              <a:rPr lang="en-US" altLang="zh-TW" sz="2800" dirty="0"/>
              <a:t>represents a function</a:t>
            </a:r>
            <a:endParaRPr lang="zh-TW" altLang="en-US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3372737" y="3982603"/>
            <a:ext cx="5142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Col A is the range of the function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39659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Column Space = Range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range of a linear transformation is the same as the column space of its matrix.</a:t>
            </a:r>
            <a:endParaRPr lang="zh-TW" alt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769753" y="2765582"/>
            <a:ext cx="29973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b="1" i="1" u="sng" dirty="0"/>
              <a:t>Linear Transformation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769753" y="4050655"/>
            <a:ext cx="22601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b="1" i="1" u="sng" dirty="0"/>
              <a:t>Standard matrix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668095" y="4858545"/>
            <a:ext cx="20960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 Range of </a:t>
            </a:r>
            <a:r>
              <a:rPr lang="en-US" altLang="zh-TW" sz="2400" i="1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=</a:t>
            </a:r>
            <a:endParaRPr lang="en-US" altLang="zh-TW" sz="2400" dirty="0"/>
          </a:p>
        </p:txBody>
      </p:sp>
      <p:pic>
        <p:nvPicPr>
          <p:cNvPr id="7" name="Picture 26" descr="latex-image-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868" y="4656410"/>
            <a:ext cx="2558227" cy="952809"/>
          </a:xfrm>
          <a:prstGeom prst="rect">
            <a:avLst/>
          </a:prstGeom>
        </p:spPr>
      </p:pic>
      <p:pic>
        <p:nvPicPr>
          <p:cNvPr id="8" name="Picture 28" descr="latex-image-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139" y="2883850"/>
            <a:ext cx="4457700" cy="1231900"/>
          </a:xfrm>
          <a:prstGeom prst="rect">
            <a:avLst/>
          </a:prstGeom>
        </p:spPr>
      </p:pic>
      <p:pic>
        <p:nvPicPr>
          <p:cNvPr id="9" name="Picture 32" descr="latex-image-1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131" y="5417524"/>
            <a:ext cx="4782334" cy="95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267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RREF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Original Matrix A </a:t>
            </a:r>
            <a:r>
              <a:rPr lang="en-US" altLang="zh-TW" dirty="0" err="1"/>
              <a:t>v.s</a:t>
            </a:r>
            <a:r>
              <a:rPr lang="en-US" altLang="zh-TW" dirty="0"/>
              <a:t>. its RREF R</a:t>
            </a:r>
          </a:p>
          <a:p>
            <a:pPr lvl="1"/>
            <a:r>
              <a:rPr lang="en-US" altLang="zh-TW" sz="2800" dirty="0"/>
              <a:t>Columns:</a:t>
            </a:r>
          </a:p>
          <a:p>
            <a:pPr lvl="2"/>
            <a:r>
              <a:rPr lang="en-US" altLang="zh-TW" sz="2800" dirty="0"/>
              <a:t>The relations between the columns are the same.</a:t>
            </a:r>
          </a:p>
          <a:p>
            <a:pPr lvl="2"/>
            <a:r>
              <a:rPr lang="en-US" altLang="zh-TW" sz="2800" dirty="0"/>
              <a:t>The span of the columns are different.</a:t>
            </a:r>
          </a:p>
          <a:p>
            <a:pPr lvl="1"/>
            <a:endParaRPr lang="en-US" altLang="zh-TW" sz="2800" dirty="0"/>
          </a:p>
          <a:p>
            <a:pPr lvl="1"/>
            <a:r>
              <a:rPr lang="en-US" altLang="zh-TW" sz="2800" dirty="0"/>
              <a:t>Rows:</a:t>
            </a:r>
          </a:p>
          <a:p>
            <a:pPr lvl="2"/>
            <a:r>
              <a:rPr lang="en-US" altLang="zh-TW" sz="2800" dirty="0"/>
              <a:t>The relations between the rows are changed.</a:t>
            </a:r>
          </a:p>
          <a:p>
            <a:pPr lvl="2"/>
            <a:r>
              <a:rPr lang="en-US" altLang="zh-TW" sz="2800" dirty="0"/>
              <a:t>The span of the rows are the same.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2859314" y="4001294"/>
                <a:ext cx="38898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𝐶𝑜𝑙</m:t>
                      </m:r>
                      <m:r>
                        <a:rPr lang="zh-TW" altLang="en-US" sz="28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TW" sz="28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zh-TW" altLang="en-US" sz="28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28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𝐶𝑜𝑙</m:t>
                      </m:r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zh-TW" altLang="en-US" sz="28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zh-TW" alt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314" y="4001294"/>
                <a:ext cx="3889829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2859313" y="5788679"/>
                <a:ext cx="38898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𝑅𝑜𝑤</m:t>
                      </m:r>
                      <m:r>
                        <a:rPr lang="zh-TW" altLang="en-US" sz="28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TW" sz="28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𝑅𝑜𝑤</m:t>
                      </m:r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zh-TW" altLang="en-US" sz="28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zh-TW" alt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313" y="5788679"/>
                <a:ext cx="3889829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8920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Consistent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628650" y="1489838"/>
          <a:ext cx="7886700" cy="1965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4247634" y="3651857"/>
          <a:ext cx="3773487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方程式" r:id="rId8" imgW="1777541" imgH="596923" progId="Equation.3">
                  <p:embed/>
                </p:oleObj>
              </mc:Choice>
              <mc:Fallback>
                <p:oleObj name="方程式" r:id="rId8" imgW="1777541" imgH="596923" progId="Equation.3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7634" y="3651857"/>
                        <a:ext cx="3773487" cy="1266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2" descr="latex-image-1.pdf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34" y="3750163"/>
            <a:ext cx="2938091" cy="1088734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856734" y="5016622"/>
            <a:ext cx="3390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Solving Ax = u</a:t>
            </a:r>
            <a:endParaRPr lang="zh-TW" altLang="en-US" sz="2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979532" y="5016621"/>
            <a:ext cx="3390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Solving Ax = v</a:t>
            </a:r>
            <a:endParaRPr lang="zh-TW" altLang="en-US" sz="2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502492" y="5794863"/>
            <a:ext cx="2211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RREF([A u]) = </a:t>
            </a:r>
            <a:endParaRPr lang="zh-TW" altLang="en-US" sz="24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4771051" y="5784746"/>
            <a:ext cx="2211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RREF([A v]) = </a:t>
            </a:r>
            <a:endParaRPr lang="zh-TW" altLang="en-US" sz="2400" dirty="0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4247634" y="6205791"/>
            <a:ext cx="223838" cy="2540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12" name="Picture 14" descr="latex-image-1.pdf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817" y="5566207"/>
            <a:ext cx="2286000" cy="927100"/>
          </a:xfrm>
          <a:prstGeom prst="rect">
            <a:avLst/>
          </a:prstGeom>
        </p:spPr>
      </p:pic>
      <p:pic>
        <p:nvPicPr>
          <p:cNvPr id="13" name="Picture 16" descr="latex-image-1.pdf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634" y="5532691"/>
            <a:ext cx="24765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304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color}&#10;\pagestyle{empty}&#10;\begin{document}&#10;&#10;\noindent $A\in{\cal R}^{m\times n} \Rightarrow \mbox{Col }A = \{A{\bf v}:{\bf v}\in{\cal R}^n\}$&#10;&#10;\end{document}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color}&#10;\pagestyle{empty}&#10;\begin{document}&#10;&#10;\noindent $\mbox{Row }A =\mbox{Col }A^T  $&#10;&#10;\end{document}"/>
  <p:tag name="IGUANATEXSIZE" val="20"/>
</p:tagLst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736</Words>
  <Application>Microsoft Office PowerPoint</Application>
  <PresentationFormat>如螢幕大小 (4:3)</PresentationFormat>
  <Paragraphs>108</Paragraphs>
  <Slides>11</Slides>
  <Notes>3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Academy Engraved LET</vt:lpstr>
      <vt:lpstr>Arial</vt:lpstr>
      <vt:lpstr>Calibri</vt:lpstr>
      <vt:lpstr>Calibri Light</vt:lpstr>
      <vt:lpstr>Cambria Math</vt:lpstr>
      <vt:lpstr>Script MT Bold</vt:lpstr>
      <vt:lpstr>Office 佈景主題</vt:lpstr>
      <vt:lpstr>方程式</vt:lpstr>
      <vt:lpstr>Subspace</vt:lpstr>
      <vt:lpstr>Subspace</vt:lpstr>
      <vt:lpstr>Examples</vt:lpstr>
      <vt:lpstr>Examples</vt:lpstr>
      <vt:lpstr>Subspace v.s. Span</vt:lpstr>
      <vt:lpstr>Column Space and Row Space</vt:lpstr>
      <vt:lpstr>Column Space = Range</vt:lpstr>
      <vt:lpstr>RREF</vt:lpstr>
      <vt:lpstr>Consistent</vt:lpstr>
      <vt:lpstr>Null Space</vt:lpstr>
      <vt:lpstr>Null Space -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Subspace</dc:title>
  <dc:creator>Hung-yi Lee</dc:creator>
  <cp:lastModifiedBy>Hung-yi Lee</cp:lastModifiedBy>
  <cp:revision>3</cp:revision>
  <dcterms:created xsi:type="dcterms:W3CDTF">2020-10-22T18:04:47Z</dcterms:created>
  <dcterms:modified xsi:type="dcterms:W3CDTF">2020-10-22T18:28:48Z</dcterms:modified>
</cp:coreProperties>
</file>