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0" r:id="rId3"/>
    <p:sldMasterId id="2147483732" r:id="rId4"/>
    <p:sldMasterId id="2147483762" r:id="rId5"/>
  </p:sldMasterIdLst>
  <p:notesMasterIdLst>
    <p:notesMasterId r:id="rId63"/>
  </p:notesMasterIdLst>
  <p:sldIdLst>
    <p:sldId id="1832" r:id="rId6"/>
    <p:sldId id="1924" r:id="rId7"/>
    <p:sldId id="1416" r:id="rId8"/>
    <p:sldId id="1838" r:id="rId9"/>
    <p:sldId id="1799" r:id="rId10"/>
    <p:sldId id="1839" r:id="rId11"/>
    <p:sldId id="1800" r:id="rId12"/>
    <p:sldId id="1831" r:id="rId13"/>
    <p:sldId id="1856" r:id="rId14"/>
    <p:sldId id="1814" r:id="rId15"/>
    <p:sldId id="1841" r:id="rId16"/>
    <p:sldId id="1818" r:id="rId17"/>
    <p:sldId id="1819" r:id="rId18"/>
    <p:sldId id="1820" r:id="rId19"/>
    <p:sldId id="1821" r:id="rId20"/>
    <p:sldId id="1824" r:id="rId21"/>
    <p:sldId id="1825" r:id="rId22"/>
    <p:sldId id="270" r:id="rId23"/>
    <p:sldId id="1829" r:id="rId24"/>
    <p:sldId id="1826" r:id="rId25"/>
    <p:sldId id="1857" r:id="rId26"/>
    <p:sldId id="1830" r:id="rId27"/>
    <p:sldId id="1858" r:id="rId28"/>
    <p:sldId id="1846" r:id="rId29"/>
    <p:sldId id="1815" r:id="rId30"/>
    <p:sldId id="1845" r:id="rId31"/>
    <p:sldId id="1849" r:id="rId32"/>
    <p:sldId id="1850" r:id="rId33"/>
    <p:sldId id="1847" r:id="rId34"/>
    <p:sldId id="1851" r:id="rId35"/>
    <p:sldId id="1950" r:id="rId36"/>
    <p:sldId id="1928" r:id="rId37"/>
    <p:sldId id="1861" r:id="rId38"/>
    <p:sldId id="1929" r:id="rId39"/>
    <p:sldId id="1867" r:id="rId40"/>
    <p:sldId id="1951" r:id="rId41"/>
    <p:sldId id="1952" r:id="rId42"/>
    <p:sldId id="1953" r:id="rId43"/>
    <p:sldId id="1869" r:id="rId44"/>
    <p:sldId id="1954" r:id="rId45"/>
    <p:sldId id="1798" r:id="rId46"/>
    <p:sldId id="1383" r:id="rId47"/>
    <p:sldId id="1947" r:id="rId48"/>
    <p:sldId id="1795" r:id="rId49"/>
    <p:sldId id="1871" r:id="rId50"/>
    <p:sldId id="1810" r:id="rId51"/>
    <p:sldId id="1811" r:id="rId52"/>
    <p:sldId id="1948" r:id="rId53"/>
    <p:sldId id="1872" r:id="rId54"/>
    <p:sldId id="1873" r:id="rId55"/>
    <p:sldId id="1949" r:id="rId56"/>
    <p:sldId id="1875" r:id="rId57"/>
    <p:sldId id="1925" r:id="rId58"/>
    <p:sldId id="1945" r:id="rId59"/>
    <p:sldId id="1944" r:id="rId60"/>
    <p:sldId id="1367" r:id="rId61"/>
    <p:sldId id="194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88286" autoAdjust="0"/>
  </p:normalViewPr>
  <p:slideViewPr>
    <p:cSldViewPr snapToGrid="0">
      <p:cViewPr varScale="1">
        <p:scale>
          <a:sx n="61" d="100"/>
          <a:sy n="61" d="100"/>
        </p:scale>
        <p:origin x="14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694335-25E6-4100-BA44-831F823D8B3A}"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zh-TW" altLang="en-US"/>
        </a:p>
      </dgm:t>
    </dgm:pt>
    <dgm:pt modelId="{F99C3012-A721-46FE-89AE-E9948E6E4020}">
      <dgm:prSet phldrT="[文字]" custT="1"/>
      <dgm:spPr/>
      <dgm:t>
        <a:bodyPr/>
        <a:lstStyle/>
        <a:p>
          <a:r>
            <a:rPr lang="en-US" altLang="zh-TW" sz="2800" i="1" u="sng" dirty="0"/>
            <a:t>Step 1</a:t>
          </a:r>
          <a:r>
            <a:rPr lang="en-US" altLang="zh-TW" sz="2800" dirty="0"/>
            <a:t>: Function with unknown</a:t>
          </a:r>
          <a:endParaRPr lang="zh-TW" altLang="en-US" sz="2800" dirty="0"/>
        </a:p>
      </dgm:t>
    </dgm:pt>
    <dgm:pt modelId="{D858284B-687D-46C1-9013-EF13C374F73E}" type="parTrans" cxnId="{9F057DCE-6B0E-44D6-A1EE-A03C631A0B01}">
      <dgm:prSet/>
      <dgm:spPr/>
      <dgm:t>
        <a:bodyPr/>
        <a:lstStyle/>
        <a:p>
          <a:endParaRPr lang="zh-TW" altLang="en-US"/>
        </a:p>
      </dgm:t>
    </dgm:pt>
    <dgm:pt modelId="{34EC3DEB-BA58-4428-8099-20A6C4B66CC3}" type="sibTrans" cxnId="{9F057DCE-6B0E-44D6-A1EE-A03C631A0B01}">
      <dgm:prSet/>
      <dgm:spPr/>
      <dgm:t>
        <a:bodyPr/>
        <a:lstStyle/>
        <a:p>
          <a:endParaRPr lang="zh-TW" altLang="en-US"/>
        </a:p>
      </dgm:t>
    </dgm:pt>
    <dgm:pt modelId="{07ABF6C1-EE2F-4DB8-8F2C-48D3DED8E49F}">
      <dgm:prSet phldrT="[文字]" custT="1"/>
      <dgm:spPr/>
      <dgm:t>
        <a:bodyPr/>
        <a:lstStyle/>
        <a:p>
          <a:r>
            <a:rPr lang="en-US" altLang="zh-TW" sz="2800" i="1" u="sng" dirty="0"/>
            <a:t>Step 2</a:t>
          </a:r>
          <a:r>
            <a:rPr lang="en-US" altLang="zh-TW" sz="2800" dirty="0"/>
            <a:t>: Define loss function </a:t>
          </a:r>
          <a:endParaRPr lang="zh-TW" altLang="en-US" sz="2800" dirty="0"/>
        </a:p>
      </dgm:t>
    </dgm:pt>
    <dgm:pt modelId="{32456FE6-D482-4ACF-8FB1-62FABF2AC080}" type="parTrans" cxnId="{77BDC0FE-AC03-4573-A889-CE874242AB38}">
      <dgm:prSet/>
      <dgm:spPr/>
      <dgm:t>
        <a:bodyPr/>
        <a:lstStyle/>
        <a:p>
          <a:endParaRPr lang="zh-TW" altLang="en-US"/>
        </a:p>
      </dgm:t>
    </dgm:pt>
    <dgm:pt modelId="{67F002E4-F0E6-4C29-87C8-A23E7E644C79}" type="sibTrans" cxnId="{77BDC0FE-AC03-4573-A889-CE874242AB38}">
      <dgm:prSet/>
      <dgm:spPr/>
      <dgm:t>
        <a:bodyPr/>
        <a:lstStyle/>
        <a:p>
          <a:endParaRPr lang="zh-TW" altLang="en-US"/>
        </a:p>
      </dgm:t>
    </dgm:pt>
    <dgm:pt modelId="{5CB9A13F-8054-425B-B084-A5404F5B88ED}">
      <dgm:prSet phldrT="[文字]" custT="1"/>
      <dgm:spPr/>
      <dgm:t>
        <a:bodyPr/>
        <a:lstStyle/>
        <a:p>
          <a:r>
            <a:rPr lang="en-US" altLang="zh-TW" sz="2800" i="1" u="sng" dirty="0"/>
            <a:t>Step 3</a:t>
          </a:r>
          <a:r>
            <a:rPr lang="en-US" altLang="zh-TW" sz="2800" dirty="0"/>
            <a:t>: Optimization</a:t>
          </a:r>
          <a:endParaRPr lang="zh-TW" altLang="en-US" sz="2800" dirty="0"/>
        </a:p>
      </dgm:t>
    </dgm:pt>
    <dgm:pt modelId="{1C3A2ABA-42A7-418B-B37D-7F5EF9C7AD96}" type="parTrans" cxnId="{280C9EE5-7E24-4383-ACA9-580251BE6839}">
      <dgm:prSet/>
      <dgm:spPr/>
      <dgm:t>
        <a:bodyPr/>
        <a:lstStyle/>
        <a:p>
          <a:endParaRPr lang="zh-TW" altLang="en-US"/>
        </a:p>
      </dgm:t>
    </dgm:pt>
    <dgm:pt modelId="{E484A8FE-0E5D-4060-B129-FC6BC8398280}" type="sibTrans" cxnId="{280C9EE5-7E24-4383-ACA9-580251BE6839}">
      <dgm:prSet/>
      <dgm:spPr/>
      <dgm:t>
        <a:bodyPr/>
        <a:lstStyle/>
        <a:p>
          <a:endParaRPr lang="zh-TW" altLang="en-US"/>
        </a:p>
      </dgm:t>
    </dgm:pt>
    <dgm:pt modelId="{86537B0C-7AE9-43CA-91A8-8EA80BDF6FE9}" type="pres">
      <dgm:prSet presAssocID="{32694335-25E6-4100-BA44-831F823D8B3A}" presName="Name0" presStyleCnt="0">
        <dgm:presLayoutVars>
          <dgm:dir/>
          <dgm:animLvl val="lvl"/>
          <dgm:resizeHandles val="exact"/>
        </dgm:presLayoutVars>
      </dgm:prSet>
      <dgm:spPr/>
    </dgm:pt>
    <dgm:pt modelId="{4BDF455A-F7BB-4A9C-A0BE-E42C2C141303}" type="pres">
      <dgm:prSet presAssocID="{5CB9A13F-8054-425B-B084-A5404F5B88ED}" presName="boxAndChildren" presStyleCnt="0"/>
      <dgm:spPr/>
    </dgm:pt>
    <dgm:pt modelId="{D996FD36-475A-4EA2-864F-A23012EAFE55}" type="pres">
      <dgm:prSet presAssocID="{5CB9A13F-8054-425B-B084-A5404F5B88ED}" presName="parentTextBox" presStyleLbl="node1" presStyleIdx="0" presStyleCnt="3"/>
      <dgm:spPr/>
    </dgm:pt>
    <dgm:pt modelId="{B2B3762B-0DEB-4150-8894-CE9DE9FB7E2F}" type="pres">
      <dgm:prSet presAssocID="{67F002E4-F0E6-4C29-87C8-A23E7E644C79}" presName="sp" presStyleCnt="0"/>
      <dgm:spPr/>
    </dgm:pt>
    <dgm:pt modelId="{041CF385-879D-425A-852F-5C759AEA1490}" type="pres">
      <dgm:prSet presAssocID="{07ABF6C1-EE2F-4DB8-8F2C-48D3DED8E49F}" presName="arrowAndChildren" presStyleCnt="0"/>
      <dgm:spPr/>
    </dgm:pt>
    <dgm:pt modelId="{3383EE93-F63D-4D83-B83B-6F514CA584A4}" type="pres">
      <dgm:prSet presAssocID="{07ABF6C1-EE2F-4DB8-8F2C-48D3DED8E49F}" presName="parentTextArrow" presStyleLbl="node1" presStyleIdx="1" presStyleCnt="3"/>
      <dgm:spPr/>
    </dgm:pt>
    <dgm:pt modelId="{BAD004FD-0B05-4757-B28F-EBA9DE40EF95}" type="pres">
      <dgm:prSet presAssocID="{34EC3DEB-BA58-4428-8099-20A6C4B66CC3}" presName="sp" presStyleCnt="0"/>
      <dgm:spPr/>
    </dgm:pt>
    <dgm:pt modelId="{C88B5418-F32D-44FC-A8B0-9DD51EE50D84}" type="pres">
      <dgm:prSet presAssocID="{F99C3012-A721-46FE-89AE-E9948E6E4020}" presName="arrowAndChildren" presStyleCnt="0"/>
      <dgm:spPr/>
    </dgm:pt>
    <dgm:pt modelId="{F32017AD-4C95-4708-98C1-0B435720DE4C}" type="pres">
      <dgm:prSet presAssocID="{F99C3012-A721-46FE-89AE-E9948E6E4020}" presName="parentTextArrow" presStyleLbl="node1" presStyleIdx="2" presStyleCnt="3"/>
      <dgm:spPr/>
    </dgm:pt>
  </dgm:ptLst>
  <dgm:cxnLst>
    <dgm:cxn modelId="{069FE824-3D81-44E0-B699-3A8063ACDB7B}" type="presOf" srcId="{07ABF6C1-EE2F-4DB8-8F2C-48D3DED8E49F}" destId="{3383EE93-F63D-4D83-B83B-6F514CA584A4}" srcOrd="0" destOrd="0" presId="urn:microsoft.com/office/officeart/2005/8/layout/process4"/>
    <dgm:cxn modelId="{5874E86A-D009-4313-9ED8-D998C1DEC5B6}" type="presOf" srcId="{32694335-25E6-4100-BA44-831F823D8B3A}" destId="{86537B0C-7AE9-43CA-91A8-8EA80BDF6FE9}" srcOrd="0" destOrd="0" presId="urn:microsoft.com/office/officeart/2005/8/layout/process4"/>
    <dgm:cxn modelId="{23342E98-F60A-4A77-A424-6DCBD9F90785}" type="presOf" srcId="{5CB9A13F-8054-425B-B084-A5404F5B88ED}" destId="{D996FD36-475A-4EA2-864F-A23012EAFE55}" srcOrd="0" destOrd="0" presId="urn:microsoft.com/office/officeart/2005/8/layout/process4"/>
    <dgm:cxn modelId="{9F057DCE-6B0E-44D6-A1EE-A03C631A0B01}" srcId="{32694335-25E6-4100-BA44-831F823D8B3A}" destId="{F99C3012-A721-46FE-89AE-E9948E6E4020}" srcOrd="0" destOrd="0" parTransId="{D858284B-687D-46C1-9013-EF13C374F73E}" sibTransId="{34EC3DEB-BA58-4428-8099-20A6C4B66CC3}"/>
    <dgm:cxn modelId="{400AB0D8-A169-42E4-9760-B6205ECFFC70}" type="presOf" srcId="{F99C3012-A721-46FE-89AE-E9948E6E4020}" destId="{F32017AD-4C95-4708-98C1-0B435720DE4C}" srcOrd="0" destOrd="0" presId="urn:microsoft.com/office/officeart/2005/8/layout/process4"/>
    <dgm:cxn modelId="{280C9EE5-7E24-4383-ACA9-580251BE6839}" srcId="{32694335-25E6-4100-BA44-831F823D8B3A}" destId="{5CB9A13F-8054-425B-B084-A5404F5B88ED}" srcOrd="2" destOrd="0" parTransId="{1C3A2ABA-42A7-418B-B37D-7F5EF9C7AD96}" sibTransId="{E484A8FE-0E5D-4060-B129-FC6BC8398280}"/>
    <dgm:cxn modelId="{77BDC0FE-AC03-4573-A889-CE874242AB38}" srcId="{32694335-25E6-4100-BA44-831F823D8B3A}" destId="{07ABF6C1-EE2F-4DB8-8F2C-48D3DED8E49F}" srcOrd="1" destOrd="0" parTransId="{32456FE6-D482-4ACF-8FB1-62FABF2AC080}" sibTransId="{67F002E4-F0E6-4C29-87C8-A23E7E644C79}"/>
    <dgm:cxn modelId="{7B973F83-5A99-444C-BF11-5B12EEF8C819}" type="presParOf" srcId="{86537B0C-7AE9-43CA-91A8-8EA80BDF6FE9}" destId="{4BDF455A-F7BB-4A9C-A0BE-E42C2C141303}" srcOrd="0" destOrd="0" presId="urn:microsoft.com/office/officeart/2005/8/layout/process4"/>
    <dgm:cxn modelId="{830362E8-FBED-4DE6-A244-9B67B47B0412}" type="presParOf" srcId="{4BDF455A-F7BB-4A9C-A0BE-E42C2C141303}" destId="{D996FD36-475A-4EA2-864F-A23012EAFE55}" srcOrd="0" destOrd="0" presId="urn:microsoft.com/office/officeart/2005/8/layout/process4"/>
    <dgm:cxn modelId="{C05E16C1-6849-4E0D-9A5D-1AC55630C4E9}" type="presParOf" srcId="{86537B0C-7AE9-43CA-91A8-8EA80BDF6FE9}" destId="{B2B3762B-0DEB-4150-8894-CE9DE9FB7E2F}" srcOrd="1" destOrd="0" presId="urn:microsoft.com/office/officeart/2005/8/layout/process4"/>
    <dgm:cxn modelId="{8ED63D01-2CFF-4E28-9D3C-363BFD90EEA0}" type="presParOf" srcId="{86537B0C-7AE9-43CA-91A8-8EA80BDF6FE9}" destId="{041CF385-879D-425A-852F-5C759AEA1490}" srcOrd="2" destOrd="0" presId="urn:microsoft.com/office/officeart/2005/8/layout/process4"/>
    <dgm:cxn modelId="{1725F2CA-7828-4B1B-AB05-5D4B29928F9F}" type="presParOf" srcId="{041CF385-879D-425A-852F-5C759AEA1490}" destId="{3383EE93-F63D-4D83-B83B-6F514CA584A4}" srcOrd="0" destOrd="0" presId="urn:microsoft.com/office/officeart/2005/8/layout/process4"/>
    <dgm:cxn modelId="{1201FE77-93AB-492B-8ECA-4EDB4AF8AB92}" type="presParOf" srcId="{86537B0C-7AE9-43CA-91A8-8EA80BDF6FE9}" destId="{BAD004FD-0B05-4757-B28F-EBA9DE40EF95}" srcOrd="3" destOrd="0" presId="urn:microsoft.com/office/officeart/2005/8/layout/process4"/>
    <dgm:cxn modelId="{53B69953-0625-46E6-9F8C-7EFFFCD756E1}" type="presParOf" srcId="{86537B0C-7AE9-43CA-91A8-8EA80BDF6FE9}" destId="{C88B5418-F32D-44FC-A8B0-9DD51EE50D84}" srcOrd="4" destOrd="0" presId="urn:microsoft.com/office/officeart/2005/8/layout/process4"/>
    <dgm:cxn modelId="{B1DAA806-C045-456B-BC54-32D67D68790A}" type="presParOf" srcId="{C88B5418-F32D-44FC-A8B0-9DD51EE50D84}" destId="{F32017AD-4C95-4708-98C1-0B435720DE4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94335-25E6-4100-BA44-831F823D8B3A}"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zh-TW" altLang="en-US"/>
        </a:p>
      </dgm:t>
    </dgm:pt>
    <dgm:pt modelId="{F99C3012-A721-46FE-89AE-E9948E6E4020}">
      <dgm:prSet phldrT="[文字]" custT="1"/>
      <dgm:spPr/>
      <dgm:t>
        <a:bodyPr/>
        <a:lstStyle/>
        <a:p>
          <a:r>
            <a:rPr lang="en-US" altLang="zh-TW" sz="2800" i="1" u="sng" dirty="0"/>
            <a:t>Step 1</a:t>
          </a:r>
          <a:r>
            <a:rPr lang="en-US" altLang="zh-TW" sz="2800" dirty="0"/>
            <a:t>: Function with unknown</a:t>
          </a:r>
          <a:endParaRPr lang="zh-TW" altLang="en-US" sz="2800" dirty="0"/>
        </a:p>
      </dgm:t>
    </dgm:pt>
    <dgm:pt modelId="{D858284B-687D-46C1-9013-EF13C374F73E}" type="parTrans" cxnId="{9F057DCE-6B0E-44D6-A1EE-A03C631A0B01}">
      <dgm:prSet/>
      <dgm:spPr/>
      <dgm:t>
        <a:bodyPr/>
        <a:lstStyle/>
        <a:p>
          <a:endParaRPr lang="zh-TW" altLang="en-US"/>
        </a:p>
      </dgm:t>
    </dgm:pt>
    <dgm:pt modelId="{34EC3DEB-BA58-4428-8099-20A6C4B66CC3}" type="sibTrans" cxnId="{9F057DCE-6B0E-44D6-A1EE-A03C631A0B01}">
      <dgm:prSet/>
      <dgm:spPr/>
      <dgm:t>
        <a:bodyPr/>
        <a:lstStyle/>
        <a:p>
          <a:endParaRPr lang="zh-TW" altLang="en-US"/>
        </a:p>
      </dgm:t>
    </dgm:pt>
    <dgm:pt modelId="{07ABF6C1-EE2F-4DB8-8F2C-48D3DED8E49F}">
      <dgm:prSet phldrT="[文字]" custT="1"/>
      <dgm:spPr/>
      <dgm:t>
        <a:bodyPr/>
        <a:lstStyle/>
        <a:p>
          <a:r>
            <a:rPr lang="en-US" altLang="zh-TW" sz="2800" i="1" u="sng" dirty="0"/>
            <a:t>Step 2</a:t>
          </a:r>
          <a:r>
            <a:rPr lang="en-US" altLang="zh-TW" sz="2800" dirty="0"/>
            <a:t>: Define loss function </a:t>
          </a:r>
          <a:endParaRPr lang="zh-TW" altLang="en-US" sz="2800" dirty="0"/>
        </a:p>
      </dgm:t>
    </dgm:pt>
    <dgm:pt modelId="{32456FE6-D482-4ACF-8FB1-62FABF2AC080}" type="parTrans" cxnId="{77BDC0FE-AC03-4573-A889-CE874242AB38}">
      <dgm:prSet/>
      <dgm:spPr/>
      <dgm:t>
        <a:bodyPr/>
        <a:lstStyle/>
        <a:p>
          <a:endParaRPr lang="zh-TW" altLang="en-US"/>
        </a:p>
      </dgm:t>
    </dgm:pt>
    <dgm:pt modelId="{67F002E4-F0E6-4C29-87C8-A23E7E644C79}" type="sibTrans" cxnId="{77BDC0FE-AC03-4573-A889-CE874242AB38}">
      <dgm:prSet/>
      <dgm:spPr/>
      <dgm:t>
        <a:bodyPr/>
        <a:lstStyle/>
        <a:p>
          <a:endParaRPr lang="zh-TW" altLang="en-US"/>
        </a:p>
      </dgm:t>
    </dgm:pt>
    <dgm:pt modelId="{5CB9A13F-8054-425B-B084-A5404F5B88ED}">
      <dgm:prSet phldrT="[文字]" custT="1"/>
      <dgm:spPr/>
      <dgm:t>
        <a:bodyPr/>
        <a:lstStyle/>
        <a:p>
          <a:r>
            <a:rPr lang="en-US" altLang="zh-TW" sz="2800" i="1" u="sng" dirty="0"/>
            <a:t>Step 3</a:t>
          </a:r>
          <a:r>
            <a:rPr lang="en-US" altLang="zh-TW" sz="2800" dirty="0"/>
            <a:t>: Optimization</a:t>
          </a:r>
          <a:endParaRPr lang="zh-TW" altLang="en-US" sz="2800" dirty="0"/>
        </a:p>
      </dgm:t>
    </dgm:pt>
    <dgm:pt modelId="{1C3A2ABA-42A7-418B-B37D-7F5EF9C7AD96}" type="parTrans" cxnId="{280C9EE5-7E24-4383-ACA9-580251BE6839}">
      <dgm:prSet/>
      <dgm:spPr/>
      <dgm:t>
        <a:bodyPr/>
        <a:lstStyle/>
        <a:p>
          <a:endParaRPr lang="zh-TW" altLang="en-US"/>
        </a:p>
      </dgm:t>
    </dgm:pt>
    <dgm:pt modelId="{E484A8FE-0E5D-4060-B129-FC6BC8398280}" type="sibTrans" cxnId="{280C9EE5-7E24-4383-ACA9-580251BE6839}">
      <dgm:prSet/>
      <dgm:spPr/>
      <dgm:t>
        <a:bodyPr/>
        <a:lstStyle/>
        <a:p>
          <a:endParaRPr lang="zh-TW" altLang="en-US"/>
        </a:p>
      </dgm:t>
    </dgm:pt>
    <dgm:pt modelId="{86537B0C-7AE9-43CA-91A8-8EA80BDF6FE9}" type="pres">
      <dgm:prSet presAssocID="{32694335-25E6-4100-BA44-831F823D8B3A}" presName="Name0" presStyleCnt="0">
        <dgm:presLayoutVars>
          <dgm:dir/>
          <dgm:animLvl val="lvl"/>
          <dgm:resizeHandles val="exact"/>
        </dgm:presLayoutVars>
      </dgm:prSet>
      <dgm:spPr/>
    </dgm:pt>
    <dgm:pt modelId="{4BDF455A-F7BB-4A9C-A0BE-E42C2C141303}" type="pres">
      <dgm:prSet presAssocID="{5CB9A13F-8054-425B-B084-A5404F5B88ED}" presName="boxAndChildren" presStyleCnt="0"/>
      <dgm:spPr/>
    </dgm:pt>
    <dgm:pt modelId="{D996FD36-475A-4EA2-864F-A23012EAFE55}" type="pres">
      <dgm:prSet presAssocID="{5CB9A13F-8054-425B-B084-A5404F5B88ED}" presName="parentTextBox" presStyleLbl="node1" presStyleIdx="0" presStyleCnt="3"/>
      <dgm:spPr/>
    </dgm:pt>
    <dgm:pt modelId="{B2B3762B-0DEB-4150-8894-CE9DE9FB7E2F}" type="pres">
      <dgm:prSet presAssocID="{67F002E4-F0E6-4C29-87C8-A23E7E644C79}" presName="sp" presStyleCnt="0"/>
      <dgm:spPr/>
    </dgm:pt>
    <dgm:pt modelId="{041CF385-879D-425A-852F-5C759AEA1490}" type="pres">
      <dgm:prSet presAssocID="{07ABF6C1-EE2F-4DB8-8F2C-48D3DED8E49F}" presName="arrowAndChildren" presStyleCnt="0"/>
      <dgm:spPr/>
    </dgm:pt>
    <dgm:pt modelId="{3383EE93-F63D-4D83-B83B-6F514CA584A4}" type="pres">
      <dgm:prSet presAssocID="{07ABF6C1-EE2F-4DB8-8F2C-48D3DED8E49F}" presName="parentTextArrow" presStyleLbl="node1" presStyleIdx="1" presStyleCnt="3"/>
      <dgm:spPr/>
    </dgm:pt>
    <dgm:pt modelId="{BAD004FD-0B05-4757-B28F-EBA9DE40EF95}" type="pres">
      <dgm:prSet presAssocID="{34EC3DEB-BA58-4428-8099-20A6C4B66CC3}" presName="sp" presStyleCnt="0"/>
      <dgm:spPr/>
    </dgm:pt>
    <dgm:pt modelId="{C88B5418-F32D-44FC-A8B0-9DD51EE50D84}" type="pres">
      <dgm:prSet presAssocID="{F99C3012-A721-46FE-89AE-E9948E6E4020}" presName="arrowAndChildren" presStyleCnt="0"/>
      <dgm:spPr/>
    </dgm:pt>
    <dgm:pt modelId="{F32017AD-4C95-4708-98C1-0B435720DE4C}" type="pres">
      <dgm:prSet presAssocID="{F99C3012-A721-46FE-89AE-E9948E6E4020}" presName="parentTextArrow" presStyleLbl="node1" presStyleIdx="2" presStyleCnt="3"/>
      <dgm:spPr/>
    </dgm:pt>
  </dgm:ptLst>
  <dgm:cxnLst>
    <dgm:cxn modelId="{069FE824-3D81-44E0-B699-3A8063ACDB7B}" type="presOf" srcId="{07ABF6C1-EE2F-4DB8-8F2C-48D3DED8E49F}" destId="{3383EE93-F63D-4D83-B83B-6F514CA584A4}" srcOrd="0" destOrd="0" presId="urn:microsoft.com/office/officeart/2005/8/layout/process4"/>
    <dgm:cxn modelId="{5874E86A-D009-4313-9ED8-D998C1DEC5B6}" type="presOf" srcId="{32694335-25E6-4100-BA44-831F823D8B3A}" destId="{86537B0C-7AE9-43CA-91A8-8EA80BDF6FE9}" srcOrd="0" destOrd="0" presId="urn:microsoft.com/office/officeart/2005/8/layout/process4"/>
    <dgm:cxn modelId="{23342E98-F60A-4A77-A424-6DCBD9F90785}" type="presOf" srcId="{5CB9A13F-8054-425B-B084-A5404F5B88ED}" destId="{D996FD36-475A-4EA2-864F-A23012EAFE55}" srcOrd="0" destOrd="0" presId="urn:microsoft.com/office/officeart/2005/8/layout/process4"/>
    <dgm:cxn modelId="{9F057DCE-6B0E-44D6-A1EE-A03C631A0B01}" srcId="{32694335-25E6-4100-BA44-831F823D8B3A}" destId="{F99C3012-A721-46FE-89AE-E9948E6E4020}" srcOrd="0" destOrd="0" parTransId="{D858284B-687D-46C1-9013-EF13C374F73E}" sibTransId="{34EC3DEB-BA58-4428-8099-20A6C4B66CC3}"/>
    <dgm:cxn modelId="{400AB0D8-A169-42E4-9760-B6205ECFFC70}" type="presOf" srcId="{F99C3012-A721-46FE-89AE-E9948E6E4020}" destId="{F32017AD-4C95-4708-98C1-0B435720DE4C}" srcOrd="0" destOrd="0" presId="urn:microsoft.com/office/officeart/2005/8/layout/process4"/>
    <dgm:cxn modelId="{280C9EE5-7E24-4383-ACA9-580251BE6839}" srcId="{32694335-25E6-4100-BA44-831F823D8B3A}" destId="{5CB9A13F-8054-425B-B084-A5404F5B88ED}" srcOrd="2" destOrd="0" parTransId="{1C3A2ABA-42A7-418B-B37D-7F5EF9C7AD96}" sibTransId="{E484A8FE-0E5D-4060-B129-FC6BC8398280}"/>
    <dgm:cxn modelId="{77BDC0FE-AC03-4573-A889-CE874242AB38}" srcId="{32694335-25E6-4100-BA44-831F823D8B3A}" destId="{07ABF6C1-EE2F-4DB8-8F2C-48D3DED8E49F}" srcOrd="1" destOrd="0" parTransId="{32456FE6-D482-4ACF-8FB1-62FABF2AC080}" sibTransId="{67F002E4-F0E6-4C29-87C8-A23E7E644C79}"/>
    <dgm:cxn modelId="{7B973F83-5A99-444C-BF11-5B12EEF8C819}" type="presParOf" srcId="{86537B0C-7AE9-43CA-91A8-8EA80BDF6FE9}" destId="{4BDF455A-F7BB-4A9C-A0BE-E42C2C141303}" srcOrd="0" destOrd="0" presId="urn:microsoft.com/office/officeart/2005/8/layout/process4"/>
    <dgm:cxn modelId="{830362E8-FBED-4DE6-A244-9B67B47B0412}" type="presParOf" srcId="{4BDF455A-F7BB-4A9C-A0BE-E42C2C141303}" destId="{D996FD36-475A-4EA2-864F-A23012EAFE55}" srcOrd="0" destOrd="0" presId="urn:microsoft.com/office/officeart/2005/8/layout/process4"/>
    <dgm:cxn modelId="{C05E16C1-6849-4E0D-9A5D-1AC55630C4E9}" type="presParOf" srcId="{86537B0C-7AE9-43CA-91A8-8EA80BDF6FE9}" destId="{B2B3762B-0DEB-4150-8894-CE9DE9FB7E2F}" srcOrd="1" destOrd="0" presId="urn:microsoft.com/office/officeart/2005/8/layout/process4"/>
    <dgm:cxn modelId="{8ED63D01-2CFF-4E28-9D3C-363BFD90EEA0}" type="presParOf" srcId="{86537B0C-7AE9-43CA-91A8-8EA80BDF6FE9}" destId="{041CF385-879D-425A-852F-5C759AEA1490}" srcOrd="2" destOrd="0" presId="urn:microsoft.com/office/officeart/2005/8/layout/process4"/>
    <dgm:cxn modelId="{1725F2CA-7828-4B1B-AB05-5D4B29928F9F}" type="presParOf" srcId="{041CF385-879D-425A-852F-5C759AEA1490}" destId="{3383EE93-F63D-4D83-B83B-6F514CA584A4}" srcOrd="0" destOrd="0" presId="urn:microsoft.com/office/officeart/2005/8/layout/process4"/>
    <dgm:cxn modelId="{1201FE77-93AB-492B-8ECA-4EDB4AF8AB92}" type="presParOf" srcId="{86537B0C-7AE9-43CA-91A8-8EA80BDF6FE9}" destId="{BAD004FD-0B05-4757-B28F-EBA9DE40EF95}" srcOrd="3" destOrd="0" presId="urn:microsoft.com/office/officeart/2005/8/layout/process4"/>
    <dgm:cxn modelId="{53B69953-0625-46E6-9F8C-7EFFFCD756E1}" type="presParOf" srcId="{86537B0C-7AE9-43CA-91A8-8EA80BDF6FE9}" destId="{C88B5418-F32D-44FC-A8B0-9DD51EE50D84}" srcOrd="4" destOrd="0" presId="urn:microsoft.com/office/officeart/2005/8/layout/process4"/>
    <dgm:cxn modelId="{B1DAA806-C045-456B-BC54-32D67D68790A}" type="presParOf" srcId="{C88B5418-F32D-44FC-A8B0-9DD51EE50D84}" destId="{F32017AD-4C95-4708-98C1-0B435720DE4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94335-25E6-4100-BA44-831F823D8B3A}"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zh-TW" altLang="en-US"/>
        </a:p>
      </dgm:t>
    </dgm:pt>
    <dgm:pt modelId="{F99C3012-A721-46FE-89AE-E9948E6E4020}">
      <dgm:prSet phldrT="[文字]" custT="1"/>
      <dgm:spPr/>
      <dgm:t>
        <a:bodyPr/>
        <a:lstStyle/>
        <a:p>
          <a:r>
            <a:rPr lang="en-US" altLang="zh-TW" sz="2800" i="1" u="sng" dirty="0"/>
            <a:t>Step 1</a:t>
          </a:r>
          <a:r>
            <a:rPr lang="en-US" altLang="zh-TW" sz="2800" dirty="0"/>
            <a:t>: Function with unknown</a:t>
          </a:r>
          <a:endParaRPr lang="zh-TW" altLang="en-US" sz="2800" dirty="0"/>
        </a:p>
      </dgm:t>
    </dgm:pt>
    <dgm:pt modelId="{D858284B-687D-46C1-9013-EF13C374F73E}" type="parTrans" cxnId="{9F057DCE-6B0E-44D6-A1EE-A03C631A0B01}">
      <dgm:prSet/>
      <dgm:spPr/>
      <dgm:t>
        <a:bodyPr/>
        <a:lstStyle/>
        <a:p>
          <a:endParaRPr lang="zh-TW" altLang="en-US"/>
        </a:p>
      </dgm:t>
    </dgm:pt>
    <dgm:pt modelId="{34EC3DEB-BA58-4428-8099-20A6C4B66CC3}" type="sibTrans" cxnId="{9F057DCE-6B0E-44D6-A1EE-A03C631A0B01}">
      <dgm:prSet/>
      <dgm:spPr/>
      <dgm:t>
        <a:bodyPr/>
        <a:lstStyle/>
        <a:p>
          <a:endParaRPr lang="zh-TW" altLang="en-US"/>
        </a:p>
      </dgm:t>
    </dgm:pt>
    <dgm:pt modelId="{07ABF6C1-EE2F-4DB8-8F2C-48D3DED8E49F}">
      <dgm:prSet phldrT="[文字]" custT="1"/>
      <dgm:spPr/>
      <dgm:t>
        <a:bodyPr/>
        <a:lstStyle/>
        <a:p>
          <a:r>
            <a:rPr lang="en-US" altLang="zh-TW" sz="2800" i="1" u="sng" dirty="0"/>
            <a:t>Step 2</a:t>
          </a:r>
          <a:r>
            <a:rPr lang="en-US" altLang="zh-TW" sz="2800" dirty="0"/>
            <a:t>: Define loss function </a:t>
          </a:r>
          <a:endParaRPr lang="zh-TW" altLang="en-US" sz="2800" dirty="0"/>
        </a:p>
      </dgm:t>
    </dgm:pt>
    <dgm:pt modelId="{32456FE6-D482-4ACF-8FB1-62FABF2AC080}" type="parTrans" cxnId="{77BDC0FE-AC03-4573-A889-CE874242AB38}">
      <dgm:prSet/>
      <dgm:spPr/>
      <dgm:t>
        <a:bodyPr/>
        <a:lstStyle/>
        <a:p>
          <a:endParaRPr lang="zh-TW" altLang="en-US"/>
        </a:p>
      </dgm:t>
    </dgm:pt>
    <dgm:pt modelId="{67F002E4-F0E6-4C29-87C8-A23E7E644C79}" type="sibTrans" cxnId="{77BDC0FE-AC03-4573-A889-CE874242AB38}">
      <dgm:prSet/>
      <dgm:spPr/>
      <dgm:t>
        <a:bodyPr/>
        <a:lstStyle/>
        <a:p>
          <a:endParaRPr lang="zh-TW" altLang="en-US"/>
        </a:p>
      </dgm:t>
    </dgm:pt>
    <dgm:pt modelId="{5CB9A13F-8054-425B-B084-A5404F5B88ED}">
      <dgm:prSet phldrT="[文字]" custT="1"/>
      <dgm:spPr/>
      <dgm:t>
        <a:bodyPr/>
        <a:lstStyle/>
        <a:p>
          <a:r>
            <a:rPr lang="en-US" altLang="zh-TW" sz="2800" i="1" u="sng" dirty="0"/>
            <a:t>Step 3</a:t>
          </a:r>
          <a:r>
            <a:rPr lang="en-US" altLang="zh-TW" sz="2800" dirty="0"/>
            <a:t>: Optimization</a:t>
          </a:r>
          <a:endParaRPr lang="zh-TW" altLang="en-US" sz="2800" dirty="0"/>
        </a:p>
      </dgm:t>
    </dgm:pt>
    <dgm:pt modelId="{1C3A2ABA-42A7-418B-B37D-7F5EF9C7AD96}" type="parTrans" cxnId="{280C9EE5-7E24-4383-ACA9-580251BE6839}">
      <dgm:prSet/>
      <dgm:spPr/>
      <dgm:t>
        <a:bodyPr/>
        <a:lstStyle/>
        <a:p>
          <a:endParaRPr lang="zh-TW" altLang="en-US"/>
        </a:p>
      </dgm:t>
    </dgm:pt>
    <dgm:pt modelId="{E484A8FE-0E5D-4060-B129-FC6BC8398280}" type="sibTrans" cxnId="{280C9EE5-7E24-4383-ACA9-580251BE6839}">
      <dgm:prSet/>
      <dgm:spPr/>
      <dgm:t>
        <a:bodyPr/>
        <a:lstStyle/>
        <a:p>
          <a:endParaRPr lang="zh-TW" altLang="en-US"/>
        </a:p>
      </dgm:t>
    </dgm:pt>
    <dgm:pt modelId="{86537B0C-7AE9-43CA-91A8-8EA80BDF6FE9}" type="pres">
      <dgm:prSet presAssocID="{32694335-25E6-4100-BA44-831F823D8B3A}" presName="Name0" presStyleCnt="0">
        <dgm:presLayoutVars>
          <dgm:dir/>
          <dgm:animLvl val="lvl"/>
          <dgm:resizeHandles val="exact"/>
        </dgm:presLayoutVars>
      </dgm:prSet>
      <dgm:spPr/>
    </dgm:pt>
    <dgm:pt modelId="{4BDF455A-F7BB-4A9C-A0BE-E42C2C141303}" type="pres">
      <dgm:prSet presAssocID="{5CB9A13F-8054-425B-B084-A5404F5B88ED}" presName="boxAndChildren" presStyleCnt="0"/>
      <dgm:spPr/>
    </dgm:pt>
    <dgm:pt modelId="{D996FD36-475A-4EA2-864F-A23012EAFE55}" type="pres">
      <dgm:prSet presAssocID="{5CB9A13F-8054-425B-B084-A5404F5B88ED}" presName="parentTextBox" presStyleLbl="node1" presStyleIdx="0" presStyleCnt="3"/>
      <dgm:spPr/>
    </dgm:pt>
    <dgm:pt modelId="{B2B3762B-0DEB-4150-8894-CE9DE9FB7E2F}" type="pres">
      <dgm:prSet presAssocID="{67F002E4-F0E6-4C29-87C8-A23E7E644C79}" presName="sp" presStyleCnt="0"/>
      <dgm:spPr/>
    </dgm:pt>
    <dgm:pt modelId="{041CF385-879D-425A-852F-5C759AEA1490}" type="pres">
      <dgm:prSet presAssocID="{07ABF6C1-EE2F-4DB8-8F2C-48D3DED8E49F}" presName="arrowAndChildren" presStyleCnt="0"/>
      <dgm:spPr/>
    </dgm:pt>
    <dgm:pt modelId="{3383EE93-F63D-4D83-B83B-6F514CA584A4}" type="pres">
      <dgm:prSet presAssocID="{07ABF6C1-EE2F-4DB8-8F2C-48D3DED8E49F}" presName="parentTextArrow" presStyleLbl="node1" presStyleIdx="1" presStyleCnt="3"/>
      <dgm:spPr/>
    </dgm:pt>
    <dgm:pt modelId="{BAD004FD-0B05-4757-B28F-EBA9DE40EF95}" type="pres">
      <dgm:prSet presAssocID="{34EC3DEB-BA58-4428-8099-20A6C4B66CC3}" presName="sp" presStyleCnt="0"/>
      <dgm:spPr/>
    </dgm:pt>
    <dgm:pt modelId="{C88B5418-F32D-44FC-A8B0-9DD51EE50D84}" type="pres">
      <dgm:prSet presAssocID="{F99C3012-A721-46FE-89AE-E9948E6E4020}" presName="arrowAndChildren" presStyleCnt="0"/>
      <dgm:spPr/>
    </dgm:pt>
    <dgm:pt modelId="{F32017AD-4C95-4708-98C1-0B435720DE4C}" type="pres">
      <dgm:prSet presAssocID="{F99C3012-A721-46FE-89AE-E9948E6E4020}" presName="parentTextArrow" presStyleLbl="node1" presStyleIdx="2" presStyleCnt="3"/>
      <dgm:spPr/>
    </dgm:pt>
  </dgm:ptLst>
  <dgm:cxnLst>
    <dgm:cxn modelId="{069FE824-3D81-44E0-B699-3A8063ACDB7B}" type="presOf" srcId="{07ABF6C1-EE2F-4DB8-8F2C-48D3DED8E49F}" destId="{3383EE93-F63D-4D83-B83B-6F514CA584A4}" srcOrd="0" destOrd="0" presId="urn:microsoft.com/office/officeart/2005/8/layout/process4"/>
    <dgm:cxn modelId="{5874E86A-D009-4313-9ED8-D998C1DEC5B6}" type="presOf" srcId="{32694335-25E6-4100-BA44-831F823D8B3A}" destId="{86537B0C-7AE9-43CA-91A8-8EA80BDF6FE9}" srcOrd="0" destOrd="0" presId="urn:microsoft.com/office/officeart/2005/8/layout/process4"/>
    <dgm:cxn modelId="{23342E98-F60A-4A77-A424-6DCBD9F90785}" type="presOf" srcId="{5CB9A13F-8054-425B-B084-A5404F5B88ED}" destId="{D996FD36-475A-4EA2-864F-A23012EAFE55}" srcOrd="0" destOrd="0" presId="urn:microsoft.com/office/officeart/2005/8/layout/process4"/>
    <dgm:cxn modelId="{9F057DCE-6B0E-44D6-A1EE-A03C631A0B01}" srcId="{32694335-25E6-4100-BA44-831F823D8B3A}" destId="{F99C3012-A721-46FE-89AE-E9948E6E4020}" srcOrd="0" destOrd="0" parTransId="{D858284B-687D-46C1-9013-EF13C374F73E}" sibTransId="{34EC3DEB-BA58-4428-8099-20A6C4B66CC3}"/>
    <dgm:cxn modelId="{400AB0D8-A169-42E4-9760-B6205ECFFC70}" type="presOf" srcId="{F99C3012-A721-46FE-89AE-E9948E6E4020}" destId="{F32017AD-4C95-4708-98C1-0B435720DE4C}" srcOrd="0" destOrd="0" presId="urn:microsoft.com/office/officeart/2005/8/layout/process4"/>
    <dgm:cxn modelId="{280C9EE5-7E24-4383-ACA9-580251BE6839}" srcId="{32694335-25E6-4100-BA44-831F823D8B3A}" destId="{5CB9A13F-8054-425B-B084-A5404F5B88ED}" srcOrd="2" destOrd="0" parTransId="{1C3A2ABA-42A7-418B-B37D-7F5EF9C7AD96}" sibTransId="{E484A8FE-0E5D-4060-B129-FC6BC8398280}"/>
    <dgm:cxn modelId="{77BDC0FE-AC03-4573-A889-CE874242AB38}" srcId="{32694335-25E6-4100-BA44-831F823D8B3A}" destId="{07ABF6C1-EE2F-4DB8-8F2C-48D3DED8E49F}" srcOrd="1" destOrd="0" parTransId="{32456FE6-D482-4ACF-8FB1-62FABF2AC080}" sibTransId="{67F002E4-F0E6-4C29-87C8-A23E7E644C79}"/>
    <dgm:cxn modelId="{7B973F83-5A99-444C-BF11-5B12EEF8C819}" type="presParOf" srcId="{86537B0C-7AE9-43CA-91A8-8EA80BDF6FE9}" destId="{4BDF455A-F7BB-4A9C-A0BE-E42C2C141303}" srcOrd="0" destOrd="0" presId="urn:microsoft.com/office/officeart/2005/8/layout/process4"/>
    <dgm:cxn modelId="{830362E8-FBED-4DE6-A244-9B67B47B0412}" type="presParOf" srcId="{4BDF455A-F7BB-4A9C-A0BE-E42C2C141303}" destId="{D996FD36-475A-4EA2-864F-A23012EAFE55}" srcOrd="0" destOrd="0" presId="urn:microsoft.com/office/officeart/2005/8/layout/process4"/>
    <dgm:cxn modelId="{C05E16C1-6849-4E0D-9A5D-1AC55630C4E9}" type="presParOf" srcId="{86537B0C-7AE9-43CA-91A8-8EA80BDF6FE9}" destId="{B2B3762B-0DEB-4150-8894-CE9DE9FB7E2F}" srcOrd="1" destOrd="0" presId="urn:microsoft.com/office/officeart/2005/8/layout/process4"/>
    <dgm:cxn modelId="{8ED63D01-2CFF-4E28-9D3C-363BFD90EEA0}" type="presParOf" srcId="{86537B0C-7AE9-43CA-91A8-8EA80BDF6FE9}" destId="{041CF385-879D-425A-852F-5C759AEA1490}" srcOrd="2" destOrd="0" presId="urn:microsoft.com/office/officeart/2005/8/layout/process4"/>
    <dgm:cxn modelId="{1725F2CA-7828-4B1B-AB05-5D4B29928F9F}" type="presParOf" srcId="{041CF385-879D-425A-852F-5C759AEA1490}" destId="{3383EE93-F63D-4D83-B83B-6F514CA584A4}" srcOrd="0" destOrd="0" presId="urn:microsoft.com/office/officeart/2005/8/layout/process4"/>
    <dgm:cxn modelId="{1201FE77-93AB-492B-8ECA-4EDB4AF8AB92}" type="presParOf" srcId="{86537B0C-7AE9-43CA-91A8-8EA80BDF6FE9}" destId="{BAD004FD-0B05-4757-B28F-EBA9DE40EF95}" srcOrd="3" destOrd="0" presId="urn:microsoft.com/office/officeart/2005/8/layout/process4"/>
    <dgm:cxn modelId="{53B69953-0625-46E6-9F8C-7EFFFCD756E1}" type="presParOf" srcId="{86537B0C-7AE9-43CA-91A8-8EA80BDF6FE9}" destId="{C88B5418-F32D-44FC-A8B0-9DD51EE50D84}" srcOrd="4" destOrd="0" presId="urn:microsoft.com/office/officeart/2005/8/layout/process4"/>
    <dgm:cxn modelId="{B1DAA806-C045-456B-BC54-32D67D68790A}" type="presParOf" srcId="{C88B5418-F32D-44FC-A8B0-9DD51EE50D84}" destId="{F32017AD-4C95-4708-98C1-0B435720DE4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6FD36-475A-4EA2-864F-A23012EAFE55}">
      <dsp:nvSpPr>
        <dsp:cNvPr id="0" name=""/>
        <dsp:cNvSpPr/>
      </dsp:nvSpPr>
      <dsp:spPr>
        <a:xfrm>
          <a:off x="0" y="2757476"/>
          <a:ext cx="2843420" cy="9050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zh-TW" sz="2800" i="1" u="sng" kern="1200" dirty="0"/>
            <a:t>Step 3</a:t>
          </a:r>
          <a:r>
            <a:rPr lang="en-US" altLang="zh-TW" sz="2800" kern="1200" dirty="0"/>
            <a:t>: Optimization</a:t>
          </a:r>
          <a:endParaRPr lang="zh-TW" altLang="en-US" sz="2800" kern="1200" dirty="0"/>
        </a:p>
      </dsp:txBody>
      <dsp:txXfrm>
        <a:off x="0" y="2757476"/>
        <a:ext cx="2843420" cy="905065"/>
      </dsp:txXfrm>
    </dsp:sp>
    <dsp:sp modelId="{3383EE93-F63D-4D83-B83B-6F514CA584A4}">
      <dsp:nvSpPr>
        <dsp:cNvPr id="0" name=""/>
        <dsp:cNvSpPr/>
      </dsp:nvSpPr>
      <dsp:spPr>
        <a:xfrm rot="10800000">
          <a:off x="0" y="1379061"/>
          <a:ext cx="2843420" cy="1391990"/>
        </a:xfrm>
        <a:prstGeom prst="upArrowCallou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zh-TW" sz="2800" i="1" u="sng" kern="1200" dirty="0"/>
            <a:t>Step 2</a:t>
          </a:r>
          <a:r>
            <a:rPr lang="en-US" altLang="zh-TW" sz="2800" kern="1200" dirty="0"/>
            <a:t>: Define loss function </a:t>
          </a:r>
          <a:endParaRPr lang="zh-TW" altLang="en-US" sz="2800" kern="1200" dirty="0"/>
        </a:p>
      </dsp:txBody>
      <dsp:txXfrm rot="10800000">
        <a:off x="0" y="1379061"/>
        <a:ext cx="2843420" cy="904473"/>
      </dsp:txXfrm>
    </dsp:sp>
    <dsp:sp modelId="{F32017AD-4C95-4708-98C1-0B435720DE4C}">
      <dsp:nvSpPr>
        <dsp:cNvPr id="0" name=""/>
        <dsp:cNvSpPr/>
      </dsp:nvSpPr>
      <dsp:spPr>
        <a:xfrm rot="10800000">
          <a:off x="0" y="647"/>
          <a:ext cx="2843420" cy="1391990"/>
        </a:xfrm>
        <a:prstGeom prst="upArrowCallou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zh-TW" sz="2800" i="1" u="sng" kern="1200" dirty="0"/>
            <a:t>Step 1</a:t>
          </a:r>
          <a:r>
            <a:rPr lang="en-US" altLang="zh-TW" sz="2800" kern="1200" dirty="0"/>
            <a:t>: Function with unknown</a:t>
          </a:r>
          <a:endParaRPr lang="zh-TW" altLang="en-US" sz="2800" kern="1200" dirty="0"/>
        </a:p>
      </dsp:txBody>
      <dsp:txXfrm rot="10800000">
        <a:off x="0" y="647"/>
        <a:ext cx="2843420" cy="904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6FD36-475A-4EA2-864F-A23012EAFE55}">
      <dsp:nvSpPr>
        <dsp:cNvPr id="0" name=""/>
        <dsp:cNvSpPr/>
      </dsp:nvSpPr>
      <dsp:spPr>
        <a:xfrm>
          <a:off x="0" y="2757476"/>
          <a:ext cx="2843420" cy="9050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zh-TW" sz="2800" i="1" u="sng" kern="1200" dirty="0"/>
            <a:t>Step 3</a:t>
          </a:r>
          <a:r>
            <a:rPr lang="en-US" altLang="zh-TW" sz="2800" kern="1200" dirty="0"/>
            <a:t>: Optimization</a:t>
          </a:r>
          <a:endParaRPr lang="zh-TW" altLang="en-US" sz="2800" kern="1200" dirty="0"/>
        </a:p>
      </dsp:txBody>
      <dsp:txXfrm>
        <a:off x="0" y="2757476"/>
        <a:ext cx="2843420" cy="905065"/>
      </dsp:txXfrm>
    </dsp:sp>
    <dsp:sp modelId="{3383EE93-F63D-4D83-B83B-6F514CA584A4}">
      <dsp:nvSpPr>
        <dsp:cNvPr id="0" name=""/>
        <dsp:cNvSpPr/>
      </dsp:nvSpPr>
      <dsp:spPr>
        <a:xfrm rot="10800000">
          <a:off x="0" y="1379061"/>
          <a:ext cx="2843420" cy="1391990"/>
        </a:xfrm>
        <a:prstGeom prst="upArrowCallou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zh-TW" sz="2800" i="1" u="sng" kern="1200" dirty="0"/>
            <a:t>Step 2</a:t>
          </a:r>
          <a:r>
            <a:rPr lang="en-US" altLang="zh-TW" sz="2800" kern="1200" dirty="0"/>
            <a:t>: Define loss function </a:t>
          </a:r>
          <a:endParaRPr lang="zh-TW" altLang="en-US" sz="2800" kern="1200" dirty="0"/>
        </a:p>
      </dsp:txBody>
      <dsp:txXfrm rot="10800000">
        <a:off x="0" y="1379061"/>
        <a:ext cx="2843420" cy="904473"/>
      </dsp:txXfrm>
    </dsp:sp>
    <dsp:sp modelId="{F32017AD-4C95-4708-98C1-0B435720DE4C}">
      <dsp:nvSpPr>
        <dsp:cNvPr id="0" name=""/>
        <dsp:cNvSpPr/>
      </dsp:nvSpPr>
      <dsp:spPr>
        <a:xfrm rot="10800000">
          <a:off x="0" y="647"/>
          <a:ext cx="2843420" cy="1391990"/>
        </a:xfrm>
        <a:prstGeom prst="upArrowCallou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zh-TW" sz="2800" i="1" u="sng" kern="1200" dirty="0"/>
            <a:t>Step 1</a:t>
          </a:r>
          <a:r>
            <a:rPr lang="en-US" altLang="zh-TW" sz="2800" kern="1200" dirty="0"/>
            <a:t>: Function with unknown</a:t>
          </a:r>
          <a:endParaRPr lang="zh-TW" altLang="en-US" sz="2800" kern="1200" dirty="0"/>
        </a:p>
      </dsp:txBody>
      <dsp:txXfrm rot="10800000">
        <a:off x="0" y="647"/>
        <a:ext cx="2843420" cy="904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6FD36-475A-4EA2-864F-A23012EAFE55}">
      <dsp:nvSpPr>
        <dsp:cNvPr id="0" name=""/>
        <dsp:cNvSpPr/>
      </dsp:nvSpPr>
      <dsp:spPr>
        <a:xfrm>
          <a:off x="0" y="2757476"/>
          <a:ext cx="2843420" cy="9050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zh-TW" sz="2800" i="1" u="sng" kern="1200" dirty="0"/>
            <a:t>Step 3</a:t>
          </a:r>
          <a:r>
            <a:rPr lang="en-US" altLang="zh-TW" sz="2800" kern="1200" dirty="0"/>
            <a:t>: Optimization</a:t>
          </a:r>
          <a:endParaRPr lang="zh-TW" altLang="en-US" sz="2800" kern="1200" dirty="0"/>
        </a:p>
      </dsp:txBody>
      <dsp:txXfrm>
        <a:off x="0" y="2757476"/>
        <a:ext cx="2843420" cy="905065"/>
      </dsp:txXfrm>
    </dsp:sp>
    <dsp:sp modelId="{3383EE93-F63D-4D83-B83B-6F514CA584A4}">
      <dsp:nvSpPr>
        <dsp:cNvPr id="0" name=""/>
        <dsp:cNvSpPr/>
      </dsp:nvSpPr>
      <dsp:spPr>
        <a:xfrm rot="10800000">
          <a:off x="0" y="1379061"/>
          <a:ext cx="2843420" cy="1391990"/>
        </a:xfrm>
        <a:prstGeom prst="upArrowCallou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zh-TW" sz="2800" i="1" u="sng" kern="1200" dirty="0"/>
            <a:t>Step 2</a:t>
          </a:r>
          <a:r>
            <a:rPr lang="en-US" altLang="zh-TW" sz="2800" kern="1200" dirty="0"/>
            <a:t>: Define loss function </a:t>
          </a:r>
          <a:endParaRPr lang="zh-TW" altLang="en-US" sz="2800" kern="1200" dirty="0"/>
        </a:p>
      </dsp:txBody>
      <dsp:txXfrm rot="10800000">
        <a:off x="0" y="1379061"/>
        <a:ext cx="2843420" cy="904473"/>
      </dsp:txXfrm>
    </dsp:sp>
    <dsp:sp modelId="{F32017AD-4C95-4708-98C1-0B435720DE4C}">
      <dsp:nvSpPr>
        <dsp:cNvPr id="0" name=""/>
        <dsp:cNvSpPr/>
      </dsp:nvSpPr>
      <dsp:spPr>
        <a:xfrm rot="10800000">
          <a:off x="0" y="647"/>
          <a:ext cx="2843420" cy="1391990"/>
        </a:xfrm>
        <a:prstGeom prst="upArrowCallou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zh-TW" sz="2800" i="1" u="sng" kern="1200" dirty="0"/>
            <a:t>Step 1</a:t>
          </a:r>
          <a:r>
            <a:rPr lang="en-US" altLang="zh-TW" sz="2800" kern="1200" dirty="0"/>
            <a:t>: Function with unknown</a:t>
          </a:r>
          <a:endParaRPr lang="zh-TW" altLang="en-US" sz="2800" kern="1200" dirty="0"/>
        </a:p>
      </dsp:txBody>
      <dsp:txXfrm rot="10800000">
        <a:off x="0" y="647"/>
        <a:ext cx="2843420" cy="9044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2895D-E119-49E4-83BF-849C0AC62E01}" type="datetimeFigureOut">
              <a:rPr lang="zh-TW" altLang="en-US" smtClean="0"/>
              <a:t>2021/6/13</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A5FA3-1BEA-4B29-B421-B21AF2E5E47A}" type="slidenum">
              <a:rPr lang="zh-TW" altLang="en-US" smtClean="0"/>
              <a:t>‹#›</a:t>
            </a:fld>
            <a:endParaRPr lang="zh-TW" altLang="en-US"/>
          </a:p>
        </p:txBody>
      </p:sp>
    </p:spTree>
    <p:extLst>
      <p:ext uri="{BB962C8B-B14F-4D97-AF65-F5344CB8AC3E}">
        <p14:creationId xmlns:p14="http://schemas.microsoft.com/office/powerpoint/2010/main" val="3954515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rxiv.org/pdf/1909.09157.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arxiv.org/abs/1810.09502"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ayeswatch.com/2018/11/30/HTY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github.com/google-research/meta-dataset"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science.sciencemag.org/content/350/6266/1332" TargetMode="External"/><Relationship Id="rId4" Type="http://schemas.openxmlformats.org/officeDocument/2006/relationships/hyperlink" Target="https://arxiv.org/abs/1902.03477"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spcBef>
                <a:spcPts val="0"/>
              </a:spcBef>
              <a:spcAft>
                <a:spcPts val="0"/>
              </a:spcAft>
            </a:pPr>
            <a:r>
              <a:rPr lang="en-US" altLang="zh-TW" sz="1800" b="0" i="0" u="none" strike="noStrike" dirty="0">
                <a:solidFill>
                  <a:srgbClr val="000000"/>
                </a:solidFill>
                <a:effectLst/>
                <a:latin typeface="Arial" panose="020B0604020202020204" pitchFamily="34" charset="0"/>
              </a:rPr>
              <a:t>TBD: </a:t>
            </a:r>
            <a:r>
              <a:rPr lang="zh-TW" altLang="en-US" sz="1800" b="0" i="0" u="none" strike="noStrike" dirty="0">
                <a:solidFill>
                  <a:srgbClr val="000000"/>
                </a:solidFill>
                <a:effectLst/>
                <a:latin typeface="Arial" panose="020B0604020202020204" pitchFamily="34" charset="0"/>
              </a:rPr>
              <a:t>上課提到</a:t>
            </a:r>
            <a:r>
              <a:rPr lang="en-US" altLang="zh-TW" sz="1800" b="0" i="0" u="none" strike="noStrike" dirty="0">
                <a:solidFill>
                  <a:srgbClr val="000000"/>
                </a:solidFill>
                <a:effectLst/>
                <a:latin typeface="Arial" panose="020B0604020202020204" pitchFamily="34" charset="0"/>
              </a:rPr>
              <a:t>MAML</a:t>
            </a:r>
            <a:r>
              <a:rPr lang="zh-TW" altLang="en-US" sz="1800" b="0" i="0" u="none" strike="noStrike" dirty="0">
                <a:solidFill>
                  <a:srgbClr val="000000"/>
                </a:solidFill>
                <a:effectLst/>
                <a:latin typeface="Arial" panose="020B0604020202020204" pitchFamily="34" charset="0"/>
              </a:rPr>
              <a:t>跟</a:t>
            </a:r>
            <a:r>
              <a:rPr lang="en-US" altLang="zh-TW" sz="1800" b="0" i="0" u="none" strike="noStrike" dirty="0">
                <a:solidFill>
                  <a:srgbClr val="000000"/>
                </a:solidFill>
                <a:effectLst/>
                <a:latin typeface="Arial" panose="020B0604020202020204" pitchFamily="34" charset="0"/>
              </a:rPr>
              <a:t>model pretrain</a:t>
            </a:r>
            <a:r>
              <a:rPr lang="zh-TW" altLang="en-US" sz="1800" b="0" i="0" u="none" strike="noStrike" dirty="0">
                <a:solidFill>
                  <a:srgbClr val="000000"/>
                </a:solidFill>
                <a:effectLst/>
                <a:latin typeface="Arial" panose="020B0604020202020204" pitchFamily="34" charset="0"/>
              </a:rPr>
              <a:t>的差異</a:t>
            </a:r>
            <a:r>
              <a:rPr lang="en-US" altLang="zh-TW" sz="1800" b="0" i="0" u="none" strike="noStrike" dirty="0">
                <a:solidFill>
                  <a:srgbClr val="000000"/>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dirty="0">
                <a:solidFill>
                  <a:srgbClr val="000000"/>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kern="1200" dirty="0">
                <a:solidFill>
                  <a:schemeClr val="tx1"/>
                </a:solidFill>
                <a:effectLst/>
                <a:latin typeface="+mn-lt"/>
                <a:ea typeface="+mn-ea"/>
                <a:cs typeface="+mn-cs"/>
              </a:rPr>
              <a:t>What is </a:t>
            </a:r>
            <a:r>
              <a:rPr lang="en-US" altLang="zh-TW" sz="1800" b="0" i="0" kern="1200" dirty="0" err="1">
                <a:solidFill>
                  <a:schemeClr val="tx1"/>
                </a:solidFill>
                <a:effectLst/>
                <a:latin typeface="+mn-lt"/>
                <a:ea typeface="+mn-ea"/>
                <a:cs typeface="+mn-cs"/>
              </a:rPr>
              <a:t>strided</a:t>
            </a:r>
            <a:r>
              <a:rPr lang="en-US" altLang="zh-TW" sz="1800" b="0" i="0" kern="1200" dirty="0">
                <a:solidFill>
                  <a:schemeClr val="tx1"/>
                </a:solidFill>
                <a:effectLst/>
                <a:latin typeface="+mn-lt"/>
                <a:ea typeface="+mn-ea"/>
                <a:cs typeface="+mn-cs"/>
              </a:rPr>
              <a:t> here?</a:t>
            </a: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Do we need development set?????</a:t>
            </a:r>
            <a:endParaRPr lang="zh-TW" altLang="en-US" b="0" dirty="0">
              <a:effectLst/>
            </a:endParaRP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a:t>
            </a: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ANIL</a:t>
            </a:r>
            <a:r>
              <a:rPr lang="zh-TW" altLang="en-US" sz="1800" b="0" i="0" u="none" strike="noStrike" dirty="0">
                <a:solidFill>
                  <a:srgbClr val="000000"/>
                </a:solidFill>
                <a:effectLst/>
                <a:latin typeface="Arial" panose="020B0604020202020204" pitchFamily="34" charset="0"/>
              </a:rPr>
              <a:t>跟</a:t>
            </a:r>
            <a:r>
              <a:rPr lang="en-US" altLang="zh-TW" sz="1800" b="0" i="0" u="none" strike="noStrike" dirty="0">
                <a:solidFill>
                  <a:srgbClr val="000000"/>
                </a:solidFill>
                <a:effectLst/>
                <a:latin typeface="Arial" panose="020B0604020202020204" pitchFamily="34" charset="0"/>
              </a:rPr>
              <a:t>MAML</a:t>
            </a:r>
            <a:r>
              <a:rPr lang="zh-TW" altLang="en-US" sz="1800" b="0" i="0" u="none" strike="noStrike" dirty="0">
                <a:solidFill>
                  <a:srgbClr val="000000"/>
                </a:solidFill>
                <a:effectLst/>
                <a:latin typeface="Arial" panose="020B0604020202020204" pitchFamily="34" charset="0"/>
              </a:rPr>
              <a:t>差異比較（</a:t>
            </a:r>
            <a:r>
              <a:rPr lang="en-US" altLang="zh-TW" sz="1800" b="0" i="0" u="none" strike="noStrike" dirty="0">
                <a:solidFill>
                  <a:srgbClr val="000000"/>
                </a:solidFill>
                <a:effectLst/>
                <a:latin typeface="Arial" panose="020B0604020202020204" pitchFamily="34" charset="0"/>
              </a:rPr>
              <a:t>ANIL paper: </a:t>
            </a:r>
            <a:r>
              <a:rPr lang="en-US" altLang="zh-TW" sz="1800" b="0" i="0" u="sng" strike="noStrike" dirty="0">
                <a:solidFill>
                  <a:srgbClr val="1155CC"/>
                </a:solidFill>
                <a:effectLst/>
                <a:latin typeface="Arial" panose="020B0604020202020204" pitchFamily="34" charset="0"/>
                <a:hlinkClick r:id="rId3"/>
              </a:rPr>
              <a:t>https://arxiv.org/pdf/1909.09157.pdf</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a:t>
            </a:r>
            <a:endParaRPr lang="en-US" altLang="zh-TW" b="0" dirty="0">
              <a:effectLst/>
            </a:endParaRP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ANIL</a:t>
            </a:r>
            <a:r>
              <a:rPr lang="zh-TW" altLang="en-US" sz="1800" b="0" i="0" u="none" strike="noStrike" dirty="0">
                <a:solidFill>
                  <a:srgbClr val="000000"/>
                </a:solidFill>
                <a:effectLst/>
                <a:latin typeface="Arial" panose="020B0604020202020204" pitchFamily="34" charset="0"/>
              </a:rPr>
              <a:t>的部分重點在於</a:t>
            </a:r>
            <a:r>
              <a:rPr lang="en-US" altLang="zh-TW" sz="1800" b="0" i="0" u="none" strike="noStrike" dirty="0">
                <a:solidFill>
                  <a:srgbClr val="000000"/>
                </a:solidFill>
                <a:effectLst/>
                <a:latin typeface="Arial" panose="020B0604020202020204" pitchFamily="34" charset="0"/>
              </a:rPr>
              <a:t>inner loop</a:t>
            </a:r>
            <a:r>
              <a:rPr lang="zh-TW" altLang="en-US" sz="1800" b="0" i="0" u="none" strike="noStrike" dirty="0">
                <a:solidFill>
                  <a:srgbClr val="000000"/>
                </a:solidFill>
                <a:effectLst/>
                <a:latin typeface="Arial" panose="020B0604020202020204" pitchFamily="34" charset="0"/>
              </a:rPr>
              <a:t>時只更新部分參數</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只更新</a:t>
            </a:r>
            <a:r>
              <a:rPr lang="en-US" altLang="zh-TW" sz="1800" b="0" i="0" u="none" strike="noStrike" dirty="0">
                <a:solidFill>
                  <a:srgbClr val="000000"/>
                </a:solidFill>
                <a:effectLst/>
                <a:latin typeface="Arial" panose="020B0604020202020204" pitchFamily="34" charset="0"/>
              </a:rPr>
              <a:t>task specific layers)</a:t>
            </a: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a:t>
            </a:r>
            <a:endParaRPr lang="en-US" altLang="zh-TW" b="0" dirty="0">
              <a:effectLst/>
            </a:endParaRP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First order MAML</a:t>
            </a:r>
            <a:r>
              <a:rPr lang="zh-TW" altLang="en-US" sz="1800" b="0" i="0" u="none" strike="noStrike" dirty="0">
                <a:solidFill>
                  <a:srgbClr val="000000"/>
                </a:solidFill>
                <a:effectLst/>
                <a:latin typeface="Arial" panose="020B0604020202020204" pitchFamily="34" charset="0"/>
              </a:rPr>
              <a:t>的題目（如何實作或是如何改</a:t>
            </a:r>
            <a:r>
              <a:rPr lang="en-US" altLang="zh-TW" sz="1800" b="0" i="0" u="none" strike="noStrike" dirty="0">
                <a:solidFill>
                  <a:srgbClr val="000000"/>
                </a:solidFill>
                <a:effectLst/>
                <a:latin typeface="Arial" panose="020B0604020202020204" pitchFamily="34" charset="0"/>
              </a:rPr>
              <a:t>code</a:t>
            </a:r>
            <a:r>
              <a:rPr lang="zh-TW" altLang="en-US" sz="1800" b="0" i="0" u="none" strike="noStrike" dirty="0">
                <a:solidFill>
                  <a:srgbClr val="000000"/>
                </a:solidFill>
                <a:effectLst/>
                <a:latin typeface="Arial" panose="020B0604020202020204" pitchFamily="34" charset="0"/>
              </a:rPr>
              <a:t>將原本的範例程式由</a:t>
            </a:r>
            <a:r>
              <a:rPr lang="en-US" altLang="zh-TW" sz="1800" b="0" i="0" u="none" strike="noStrike" dirty="0">
                <a:solidFill>
                  <a:srgbClr val="000000"/>
                </a:solidFill>
                <a:effectLst/>
                <a:latin typeface="Arial" panose="020B0604020202020204" pitchFamily="34" charset="0"/>
              </a:rPr>
              <a:t>second order</a:t>
            </a:r>
            <a:r>
              <a:rPr lang="zh-TW" altLang="en-US" sz="1800" b="0" i="0" u="none" strike="noStrike" dirty="0">
                <a:solidFill>
                  <a:srgbClr val="000000"/>
                </a:solidFill>
                <a:effectLst/>
                <a:latin typeface="Arial" panose="020B0604020202020204" pitchFamily="34" charset="0"/>
              </a:rPr>
              <a:t>變成</a:t>
            </a:r>
            <a:r>
              <a:rPr lang="en-US" altLang="zh-TW" sz="1800" b="0" i="0" u="none" strike="noStrike" dirty="0">
                <a:solidFill>
                  <a:srgbClr val="000000"/>
                </a:solidFill>
                <a:effectLst/>
                <a:latin typeface="Arial" panose="020B0604020202020204" pitchFamily="34" charset="0"/>
              </a:rPr>
              <a:t>first order</a:t>
            </a:r>
            <a:r>
              <a:rPr lang="zh-TW" altLang="en-US" sz="1800" b="0" i="0" u="none" strike="noStrike" dirty="0">
                <a:solidFill>
                  <a:srgbClr val="000000"/>
                </a:solidFill>
                <a:effectLst/>
                <a:latin typeface="Arial" panose="020B0604020202020204" pitchFamily="34" charset="0"/>
              </a:rPr>
              <a:t>）</a:t>
            </a:r>
            <a:endParaRPr lang="en-US" altLang="zh-TW"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有出一題如何改</a:t>
            </a:r>
            <a:r>
              <a:rPr lang="en-US" altLang="zh-TW" sz="1800" b="0" i="0" u="none" strike="noStrike" dirty="0">
                <a:solidFill>
                  <a:srgbClr val="000000"/>
                </a:solidFill>
                <a:effectLst/>
                <a:latin typeface="Arial" panose="020B0604020202020204" pitchFamily="34" charset="0"/>
              </a:rPr>
              <a:t>code</a:t>
            </a:r>
            <a:r>
              <a:rPr lang="zh-TW" altLang="en-US" sz="1800" b="0" i="0" u="none" strike="noStrike" dirty="0">
                <a:solidFill>
                  <a:srgbClr val="000000"/>
                </a:solidFill>
                <a:effectLst/>
                <a:latin typeface="Arial" panose="020B0604020202020204" pitchFamily="34" charset="0"/>
              </a:rPr>
              <a:t>來將原本的範例程式變成</a:t>
            </a:r>
            <a:r>
              <a:rPr lang="en-US" altLang="zh-TW" sz="1800" b="0" i="0" u="none" strike="noStrike" dirty="0">
                <a:solidFill>
                  <a:srgbClr val="000000"/>
                </a:solidFill>
                <a:effectLst/>
                <a:latin typeface="Arial" panose="020B0604020202020204" pitchFamily="34" charset="0"/>
              </a:rPr>
              <a:t>Reptile</a:t>
            </a:r>
            <a:endParaRPr lang="en-US" altLang="zh-TW"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預計也會出一些跟</a:t>
            </a:r>
            <a:r>
              <a:rPr lang="en-US" altLang="zh-TW" sz="1800" b="0" i="0" u="sng" strike="noStrike" dirty="0">
                <a:solidFill>
                  <a:srgbClr val="1155CC"/>
                </a:solidFill>
                <a:effectLst/>
                <a:latin typeface="Arial" panose="020B0604020202020204" pitchFamily="34" charset="0"/>
                <a:hlinkClick r:id="rId4"/>
              </a:rPr>
              <a:t>How to train MAML</a:t>
            </a:r>
            <a:r>
              <a:rPr lang="zh-TW" altLang="en-US" sz="1800" b="0" i="0" u="none" strike="noStrike" dirty="0">
                <a:solidFill>
                  <a:srgbClr val="000000"/>
                </a:solidFill>
                <a:effectLst/>
                <a:latin typeface="Arial" panose="020B0604020202020204" pitchFamily="34" charset="0"/>
              </a:rPr>
              <a:t>這篇</a:t>
            </a:r>
            <a:r>
              <a:rPr lang="en-US" altLang="zh-TW" sz="1800" b="0" i="0" u="none" strike="noStrike" dirty="0">
                <a:solidFill>
                  <a:srgbClr val="000000"/>
                </a:solidFill>
                <a:effectLst/>
                <a:latin typeface="Arial" panose="020B0604020202020204" pitchFamily="34" charset="0"/>
              </a:rPr>
              <a:t>paper</a:t>
            </a:r>
            <a:r>
              <a:rPr lang="zh-TW" altLang="en-US" sz="1800" b="0" i="0" u="none" strike="noStrike" dirty="0">
                <a:solidFill>
                  <a:srgbClr val="000000"/>
                </a:solidFill>
                <a:effectLst/>
                <a:latin typeface="Arial" panose="020B0604020202020204" pitchFamily="34" charset="0"/>
              </a:rPr>
              <a:t>相關的題目</a:t>
            </a: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會出一些應用到</a:t>
            </a:r>
            <a:r>
              <a:rPr lang="en-US" altLang="zh-TW" sz="1800" b="0" i="0" u="none" strike="noStrike" dirty="0">
                <a:solidFill>
                  <a:srgbClr val="000000"/>
                </a:solidFill>
                <a:effectLst/>
                <a:latin typeface="Arial" panose="020B0604020202020204" pitchFamily="34" charset="0"/>
              </a:rPr>
              <a:t>meta learning</a:t>
            </a:r>
            <a:r>
              <a:rPr lang="zh-TW" altLang="en-US" sz="1800" b="0" i="0" u="none" strike="noStrike" dirty="0">
                <a:solidFill>
                  <a:srgbClr val="000000"/>
                </a:solidFill>
                <a:effectLst/>
                <a:latin typeface="Arial" panose="020B0604020202020204" pitchFamily="34" charset="0"/>
              </a:rPr>
              <a:t>的</a:t>
            </a:r>
            <a:r>
              <a:rPr lang="en-US" altLang="zh-TW" sz="1800" b="0" i="0" u="none" strike="noStrike" dirty="0">
                <a:solidFill>
                  <a:srgbClr val="000000"/>
                </a:solidFill>
                <a:effectLst/>
                <a:latin typeface="Arial" panose="020B0604020202020204" pitchFamily="34" charset="0"/>
              </a:rPr>
              <a:t>paper</a:t>
            </a:r>
            <a:r>
              <a:rPr lang="zh-TW" altLang="en-US" sz="1800" b="0" i="0" u="none" strike="noStrike" dirty="0">
                <a:solidFill>
                  <a:srgbClr val="000000"/>
                </a:solidFill>
                <a:effectLst/>
                <a:latin typeface="Arial" panose="020B0604020202020204" pitchFamily="34" charset="0"/>
              </a:rPr>
              <a:t>的相關題目</a:t>
            </a:r>
            <a:endParaRPr lang="zh-TW" altLang="en-US" b="0" dirty="0">
              <a:effectLst/>
            </a:endParaRPr>
          </a:p>
          <a:p>
            <a:br>
              <a:rPr lang="zh-TW" altLang="en-US" dirty="0"/>
            </a:br>
            <a:endParaRPr lang="zh-TW" altLang="en-US" dirty="0"/>
          </a:p>
        </p:txBody>
      </p:sp>
      <p:sp>
        <p:nvSpPr>
          <p:cNvPr id="4" name="投影片編號版面配置區 3"/>
          <p:cNvSpPr>
            <a:spLocks noGrp="1"/>
          </p:cNvSpPr>
          <p:nvPr>
            <p:ph type="sldNum" sz="quarter" idx="5"/>
          </p:nvPr>
        </p:nvSpPr>
        <p:spPr/>
        <p:txBody>
          <a:bodyPr/>
          <a:lstStyle/>
          <a:p>
            <a:fld id="{473A5FA3-1BEA-4B29-B421-B21AF2E5E47A}" type="slidenum">
              <a:rPr lang="zh-TW" altLang="en-US" smtClean="0"/>
              <a:t>1</a:t>
            </a:fld>
            <a:endParaRPr lang="zh-TW" altLang="en-US"/>
          </a:p>
        </p:txBody>
      </p:sp>
    </p:spTree>
    <p:extLst>
      <p:ext uri="{BB962C8B-B14F-4D97-AF65-F5344CB8AC3E}">
        <p14:creationId xmlns:p14="http://schemas.microsoft.com/office/powerpoint/2010/main" val="3802080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Here I am going to describe how we define the loss function for a learning algorithm in meta-learning.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Suppose we have data for some binary classification tasks.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data of task one is D 1, and the data of task two is D 2.</a:t>
                </a:r>
              </a:p>
              <a:p>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this example, task one is to classify apple and orange, so we have some images of apple and oranges and their labels.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split the labeled data into two sets, one for training, and the other for testing.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training set is the input of the learning algorithm, capital F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learning algorithm takes the training set as input and outputs a classifier, function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deep learning, f 1 can be a learned network.</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If we apply the function,  f 1, to classify apple and orange, we can obtain high accuracy, we can say the learning algorithm F phi is a good learning algorithm.</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On the other hand, if f 1 is not good at classifying apple and orange, then we know that F phi is poor since it can not obtain good results.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To check f 1 is good at classifying apple and orange or not, we need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Recall that we split the data of task one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the testing set to evaluate small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f 1 to classify the images in the testing set and obtain the prediction.</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Because we also have the ground truth for the testing set, we can evaluate the classification results are correct or not.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obtain the loss for f 1 on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define the loss of for small f 1 on the testing set as l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for task two, we do the same thing.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Let’s say the task two is to classify bike and car.</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also split the data of task two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F phi uses the training data to obtain f 2.</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with the testing set, we know the loss of f 2, denoted as l two.</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sum over the losses of all the tasks and obtain a total loss capital L for the learning algorithm parameterized by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Now we have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capital L is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Defining the goodness of a function </a:t>
                </a:r>
                <a:r>
                  <a:rPr lang="en-US" altLang="zh-TW" sz="1200" i="0">
                    <a:latin typeface="Cambria Math" panose="02040503050406030204" pitchFamily="18" charset="0"/>
                  </a:rPr>
                  <a:t>𝐹</a:t>
                </a:r>
                <a:r>
                  <a:rPr lang="en-US" altLang="zh-TW" sz="1200" dirty="0"/>
                  <a:t> </a:t>
                </a:r>
                <a:endParaRPr lang="zh-TW" altLang="en-US" sz="120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856772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Here I am going to describe how we define the loss function for a learning algorithm in meta-learning.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Suppose we have data for some binary classification tasks.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data of task one is D 1, and the data of task two is D 2.</a:t>
                </a:r>
              </a:p>
              <a:p>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this example, task one is to classify apple and orange, so we have some images of apple and oranges and their labels.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split the labeled data into two sets, one for training, and the other for testing.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training set is the input of the learning algorithm, capital F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learning algorithm takes the training set as input and outputs a classifier, function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deep learning, f 1 can be a learned network.</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If we apply the function,  f 1, to classify apple and orange, we can obtain high accuracy, we can say the learning algorithm F phi is a good learning algorithm.</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On the other hand, if f 1 is not good at classifying apple and orange, then we know that F phi is poor since it can not obtain good results.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To check f 1 is good at classifying apple and orange or not, we need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Recall that we split the data of task one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the testing set to evaluate small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f 1 to classify the images in the testing set and obtain the prediction.</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Because we also have the ground truth for the testing set, we can evaluate the classification results are correct or not.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obtain the loss for f 1 on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define the loss of for small f 1 on the testing set as l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for task two, we do the same thing.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Let’s say the task two is to classify bike and car.</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also split the data of task two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F phi uses the training data to obtain f 2.</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with the testing set, we know the loss of f 2, denoted as l two.</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sum over the losses of all the tasks and obtain a total loss capital L for the learning algorithm parameterized by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Now we have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capital L is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Defining the goodness of a function </a:t>
                </a:r>
                <a:r>
                  <a:rPr lang="en-US" altLang="zh-TW" sz="1200" i="0">
                    <a:latin typeface="Cambria Math" panose="02040503050406030204" pitchFamily="18" charset="0"/>
                  </a:rPr>
                  <a:t>𝐹</a:t>
                </a:r>
                <a:r>
                  <a:rPr lang="en-US" altLang="zh-TW" sz="1200" dirty="0"/>
                  <a:t> </a:t>
                </a:r>
                <a:endParaRPr lang="zh-TW" altLang="en-US" sz="120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2367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Here I am going to describe how we define the loss function for a learning algorithm in meta-learning.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Suppose we have data for some binary classification tasks.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data of task one is D 1, and the data of task two is D 2.</a:t>
                </a:r>
              </a:p>
              <a:p>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this example, task one is to classify apple and orange, so we have some images of apple and oranges and their labels.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split the labeled data into two sets, one for training, and the other for testing.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training set is the input of the learning algorithm, capital F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learning algorithm takes the training set as input and outputs a classifier, function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deep learning, f 1 can be a learned network.</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If we apply the function,  f 1, to classify apple and orange, we can obtain high accuracy, we can say the learning algorithm F phi is a good learning algorithm.</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On the other hand, if f 1 is not good at classifying apple and orange, then we know that F phi is poor since it can not obtain good results.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To check f 1 is good at classifying apple and orange or not, we need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Recall that we split the data of task one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the testing set to evaluate small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f 1 to classify the images in the testing set and obtain the prediction.</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Because we also have the ground truth for the testing set, we can evaluate the classification results are correct or not.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obtain the loss for f 1 on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define the loss of for small f 1 on the testing set as l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for task two, we do the same thing.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Let’s say the task two is to classify bike and car.</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also split the data of task two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F phi uses the training data to obtain f 2.</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with the testing set, we know the loss of f 2, denoted as l two.</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sum over the losses of all the tasks and obtain a total loss capital L for the learning algorithm parameterized by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Now we have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capital L is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Defining the goodness of a function </a:t>
                </a:r>
                <a:r>
                  <a:rPr lang="en-US" altLang="zh-TW" sz="1200" i="0">
                    <a:latin typeface="Cambria Math" panose="02040503050406030204" pitchFamily="18" charset="0"/>
                  </a:rPr>
                  <a:t>𝐹</a:t>
                </a:r>
                <a:r>
                  <a:rPr lang="en-US" altLang="zh-TW" sz="1200" dirty="0"/>
                  <a:t> </a:t>
                </a:r>
                <a:endParaRPr lang="zh-TW" altLang="en-US" sz="120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6529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Here I am going to describe how we define the loss function for a learning algorithm in meta-learning.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Suppose we have data for some binary classification tasks.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data of task one is D 1, and the data of task two is D 2.</a:t>
                </a:r>
              </a:p>
              <a:p>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this example, task one is to classify apple and orange, so we have some images of apple and oranges and their labels.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split the labeled data into two sets, one for training, and the other for testing.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training set is the input of the learning algorithm, capital F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learning algorithm takes the training set as input and outputs a classifier, function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deep learning, f 1 can be a learned network.</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If we apply the function,  f 1, to classify apple and orange, we can obtain high accuracy, we can say the learning algorithm F phi is a good learning algorithm.</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On the other hand, if f 1 is not good at classifying apple and orange, then we know that F phi is poor since it can not obtain good results.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To check f 1 is good at classifying apple and orange or not, we need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Recall that we split the data of task one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the testing set to evaluate small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f 1 to classify the images in the testing set and obtain the prediction.</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Because we also have the ground truth for the testing set, we can evaluate the classification results are correct or not.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obtain the loss for f 1 on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define the loss of for small f 1 on the testing set as l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for task two, we do the same thing.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Let’s say the task two is to classify bike and car.</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also split the data of task two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F phi uses the training data to obtain f 2.</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with the testing set, we know the loss of f 2, denoted as l two.</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sum over the losses of all the tasks and obtain a total loss capital L for the learning algorithm parameterized by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Now we have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capital L is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Defining the goodness of a function </a:t>
                </a:r>
                <a:r>
                  <a:rPr lang="en-US" altLang="zh-TW" sz="1200" i="0">
                    <a:latin typeface="Cambria Math" panose="02040503050406030204" pitchFamily="18" charset="0"/>
                  </a:rPr>
                  <a:t>𝐹</a:t>
                </a:r>
                <a:r>
                  <a:rPr lang="en-US" altLang="zh-TW" sz="1200" dirty="0"/>
                  <a:t> </a:t>
                </a:r>
                <a:endParaRPr lang="zh-TW" altLang="en-US" sz="120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7537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Here I am going to describe how we define the loss function for a learning algorithm in meta-learning.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Suppose we have data for some binary classification tasks.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data of task one is D 1, and the data of task two is D 2.</a:t>
                </a:r>
              </a:p>
              <a:p>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this example, task one is to classify apple and orange, so we have some images of apple and oranges and their labels.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split the labeled data into two sets, one for training, and the other for testing.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training set is the input of the learning algorithm, capital F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learning algorithm takes the training set as input and outputs a classifier, function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deep learning, f 1 can be a learned network.</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If we apply the function,  f 1, to classify apple and orange, we can obtain high accuracy, we can say the learning algorithm F phi is a good learning algorithm.</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On the other hand, if f 1 is not good at classifying apple and orange, then we know that F phi is poor since it can not obtain good results.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To check f 1 is good at classifying apple and orange or not, we need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Recall that we split the data of task one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the testing set to evaluate small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f 1 to classify the images in the testing set and obtain the prediction.</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Because we also have the ground truth for the testing set, we can evaluate the classification results are correct or not.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obtain the loss for f 1 on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define the loss of for small f 1 on the testing set as l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for task two, we do the same thing.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Let’s say the task two is to classify bike and car.</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also split the data of task two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F phi uses the training data to obtain f 2.</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with the testing set, we know the loss of f 2, denoted as l two.</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sum over the losses of all the tasks and obtain a total loss capital L for the learning algorithm parameterized by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Now we have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capital L is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Defining the goodness of a function </a:t>
                </a:r>
                <a:r>
                  <a:rPr lang="en-US" altLang="zh-TW" sz="1200" i="0">
                    <a:latin typeface="Cambria Math" panose="02040503050406030204" pitchFamily="18" charset="0"/>
                  </a:rPr>
                  <a:t>𝐹</a:t>
                </a:r>
                <a:r>
                  <a:rPr lang="en-US" altLang="zh-TW" sz="1200" dirty="0"/>
                  <a:t> </a:t>
                </a:r>
                <a:endParaRPr lang="zh-TW" altLang="en-US" sz="120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05229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Here I am going to describe how we define the loss function for a learning algorithm in meta-learning.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Suppose we have data for some binary classification tasks.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data of task one is D 1, and the data of task two is D 2.</a:t>
                </a:r>
              </a:p>
              <a:p>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this example, task one is to classify apple and orange, so we have some images of apple and oranges and their labels.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split the labeled data into two sets, one for training, and the other for testing.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training set is the input of the learning algorithm, capital F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learning algorithm takes the training set as input and outputs a classifier, function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deep learning, f 1 can be a learned network.</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If we apply the function,  f 1, to classify apple and orange, we can obtain high accuracy, we can say the learning algorithm F phi is a good learning algorithm.</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On the other hand, if f 1 is not good at classifying apple and orange, then we know that F phi is poor since it can not obtain good results.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To check f 1 is good at classifying apple and orange or not, we need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Recall that we split the data of task one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the testing set to evaluate small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f 1 to classify the images in the testing set and obtain the prediction.</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Because we also have the ground truth for the testing set, we can evaluate the classification results are correct or not.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obtain the loss for f 1 on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define the loss of for small f 1 on the testing set as l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for task two, we do the same thing.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Let’s say the task two is to classify bike and car.</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also split the data of task two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F phi uses the training data to obtain f 2.</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with the testing set, we know the loss of f 2, denoted as l two.</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sum over the losses of all the tasks and obtain a total loss capital L for the learning algorithm parameterized by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Now we have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capital L is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Defining the goodness of a function </a:t>
                </a:r>
                <a:r>
                  <a:rPr lang="en-US" altLang="zh-TW" sz="1200" i="0">
                    <a:latin typeface="Cambria Math" panose="02040503050406030204" pitchFamily="18" charset="0"/>
                  </a:rPr>
                  <a:t>𝐹</a:t>
                </a:r>
                <a:r>
                  <a:rPr lang="en-US" altLang="zh-TW" sz="1200" dirty="0"/>
                  <a:t> </a:t>
                </a:r>
                <a:endParaRPr lang="zh-TW" altLang="en-US" sz="120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1217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Here I am going to describe how we define the loss function for a learning algorithm in meta-learning.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Suppose we have data for some binary classification tasks.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data of task one is D 1, and the data of task two is D 2.</a:t>
                </a:r>
              </a:p>
              <a:p>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this example, task one is to classify apple and orange, so we have some images of apple and oranges and their labels.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split the labeled data into two sets, one for training, and the other for testing.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training set is the input of the learning algorithm, capital F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learning algorithm takes the training set as input and outputs a classifier, function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deep learning, f 1 can be a learned network.</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If we apply the function,  f 1, to classify apple and orange, we can obtain high accuracy, we can say the learning algorithm F phi is a good learning algorithm.</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On the other hand, if f 1 is not good at classifying apple and orange, then we know that F phi is poor since it can not obtain good results.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To check f 1 is good at classifying apple and orange or not, we need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Recall that we split the data of task one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the testing set to evaluate small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f 1 to classify the images in the testing set and obtain the prediction.</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Because we also have the ground truth for the testing set, we can evaluate the classification results are correct or not.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obtain the loss for f 1 on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define the loss of for small f 1 on the testing set as l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for task two, we do the same thing.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Let’s say the task two is to classify bike and car.</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also split the data of task two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F phi uses the training data to obtain f 2.</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with the testing set, we know the loss of f 2, denoted as l two.</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sum over the losses of all the tasks and obtain a total loss capital L for the learning algorithm parameterized by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Now we have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capital L is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Defining the goodness of a function </a:t>
                </a:r>
                <a:r>
                  <a:rPr lang="en-US" altLang="zh-TW" sz="1200" i="0">
                    <a:latin typeface="Cambria Math" panose="02040503050406030204" pitchFamily="18" charset="0"/>
                  </a:rPr>
                  <a:t>𝐹</a:t>
                </a:r>
                <a:r>
                  <a:rPr lang="en-US" altLang="zh-TW" sz="1200" dirty="0"/>
                  <a:t> </a:t>
                </a:r>
                <a:endParaRPr lang="zh-TW" altLang="en-US" sz="120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88822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Here I am going to describe how we define the loss function for a learning algorithm in meta-learning.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Suppose we have data for some binary classification tasks.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data of task one is D 1, and the data of task two is D 2.</a:t>
                </a:r>
              </a:p>
              <a:p>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this example, task one is to classify apple and orange, so we have some images of apple and oranges and their labels.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split the labeled data into two sets, one for training, and the other for testing.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training set is the input of the learning algorithm, capital F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learning algorithm takes the training set as input and outputs a classifier, function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deep learning, f 1 can be a learned network.</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If we apply the function,  f 1, to classify apple and orange, we can obtain high accuracy, we can say the learning algorithm F phi is a good learning algorithm.</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On the other hand, if f 1 is not good at classifying apple and orange, then we know that F phi is poor since it can not obtain good results.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To check f 1 is good at classifying apple and orange or not, we need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Recall that we split the data of task one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the testing set to evaluate small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f 1 to classify the images in the testing set and obtain the prediction.</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Because we also have the ground truth for the testing set, we can evaluate the classification results are correct or not.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obtain the loss for f 1 on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define the loss of for small f 1 on the testing set as l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for task two, we do the same thing.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Let’s say the task two is to classify bike and car.</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also split the data of task two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F phi uses the training data to obtain f 2.</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with the testing set, we know the loss of f 2, denoted as l two.</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sum over the losses of all the tasks and obtain a total loss capital L for the learning algorithm parameterized by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Now we have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capital L is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Defining the goodness of a function </a:t>
                </a:r>
                <a:r>
                  <a:rPr lang="en-US" altLang="zh-TW" sz="1200" i="0">
                    <a:latin typeface="Cambria Math" panose="02040503050406030204" pitchFamily="18" charset="0"/>
                  </a:rPr>
                  <a:t>𝐹</a:t>
                </a:r>
                <a:r>
                  <a:rPr lang="en-US" altLang="zh-TW" sz="1200" dirty="0"/>
                  <a:t> </a:t>
                </a:r>
                <a:endParaRPr lang="zh-TW" altLang="en-US" sz="120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225535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Here I am going to describe how we define the loss function for a learning algorithm in meta-learning.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Suppose we have data for some binary classification tasks.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data of task one is D 1, and the data of task two is D 2.</a:t>
                </a:r>
              </a:p>
              <a:p>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this example, task one is to classify apple and orange, so we have some images of apple and oranges and their labels.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split the labeled data into two sets, one for training, and the other for testing.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training set is the input of the learning algorithm, capital F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learning algorithm takes the training set as input and outputs a classifier, function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In deep learning, f 1 can be a learned network.</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If we apply the function,  f 1, to classify apple and orange, we can obtain high accuracy, we can say the learning algorithm F phi is a good learning algorithm.</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On the other hand, if f 1 is not good at classifying apple and orange, then we know that F phi is poor since it can not obtain good results. </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To check f 1 is good at classifying apple and orange or not, we need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Recall that we split the data of task one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the testing set to evaluate small f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use f 1 to classify the images in the testing set and obtain the prediction.</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Because we also have the ground truth for the testing set, we can evaluate the classification results are correct or not.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obtain the loss for f 1 on the testing set.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define the loss of for small f 1 on the testing set as l 1.</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for task two, we do the same thing.</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Let’s say the task two is to classify bike and car.</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We also split the data of task two into training and testing sets.</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F phi uses the training data to obtain f 2.</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with the testing set, we know the loss of f 2, denoted as l two.</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Then we sum over the losses of all the tasks and obtain a total loss capital L for the learning algorithm parameterized by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Now we have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The capital L is the loss function for phi.</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Defining the goodness of a function </a:t>
                </a:r>
                <a:r>
                  <a:rPr lang="en-US" altLang="zh-TW" sz="1200" i="0">
                    <a:latin typeface="Cambria Math" panose="02040503050406030204" pitchFamily="18" charset="0"/>
                  </a:rPr>
                  <a:t>𝐹</a:t>
                </a:r>
                <a:r>
                  <a:rPr lang="en-US" altLang="zh-TW" sz="1200" dirty="0"/>
                  <a:t> </a:t>
                </a:r>
                <a:endParaRPr lang="zh-TW" altLang="en-US" sz="120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13913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You still need to tune parameters ???</a:t>
            </a:r>
          </a:p>
          <a:p>
            <a:r>
              <a:rPr lang="en-US" altLang="zh-TW" dirty="0"/>
              <a:t>Can generalize to new tasks </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1318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Graduent</a:t>
            </a:r>
            <a:r>
              <a:rPr lang="en-US" altLang="zh-TW" dirty="0"/>
              <a:t> student descent</a:t>
            </a:r>
          </a:p>
          <a:p>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http://blog.districtdatalabs.com/visual-diagnostics-for-more-informed-machine-learning-part-3</a:t>
            </a: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6CCA92-0945-4C95-907A-B63B3CE333F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31204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endParaRPr lang="en-US" altLang="zh-TW" dirty="0"/>
          </a:p>
          <a:p>
            <a:r>
              <a:rPr lang="en-US" altLang="zh-TW" dirty="0"/>
              <a:t>This is the framework of meta learning.</a:t>
            </a:r>
          </a:p>
          <a:p>
            <a:r>
              <a:rPr lang="en-US" altLang="zh-TW" dirty="0"/>
              <a:t>Let’s say you want to find a learning algorithm for training a binary classification model. </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57720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target of meta learning is to automatically find the learning algorithm, capital F, also from data.</a:t>
            </a:r>
          </a:p>
          <a:p>
            <a:r>
              <a:rPr lang="en-US" altLang="zh-TW" dirty="0"/>
              <a:t>So meta learning is to find a function capital F that can finds a function f.</a:t>
            </a:r>
          </a:p>
          <a:p>
            <a:r>
              <a:rPr lang="en-US" altLang="zh-TW" dirty="0"/>
              <a:t>This sounds a little bit tricky. </a:t>
            </a:r>
          </a:p>
          <a:p>
            <a:r>
              <a:rPr lang="en-US" altLang="zh-TW" dirty="0"/>
              <a:t>We use a function to find another function.</a:t>
            </a:r>
          </a:p>
          <a:p>
            <a:r>
              <a:rPr lang="en-US" altLang="zh-TW" dirty="0"/>
              <a:t>The function, capital  F, takes training data as input, and output another function, small f.</a:t>
            </a:r>
          </a:p>
          <a:p>
            <a:r>
              <a:rPr lang="en-US" altLang="zh-TW" dirty="0"/>
              <a:t>Then the small f is what we want to find in machine learning.  </a:t>
            </a:r>
          </a:p>
          <a:p>
            <a:endParaRPr lang="en-US" altLang="zh-TW" dirty="0"/>
          </a:p>
          <a:p>
            <a:r>
              <a:rPr lang="en-US" altLang="zh-TW" dirty="0"/>
              <a:t>Then how to train the learning algorithm capital F?</a:t>
            </a:r>
          </a:p>
          <a:p>
            <a:r>
              <a:rPr lang="en-US" altLang="zh-TW" dirty="0"/>
              <a:t>Although training the learning algorithm sounds pretty fancy, the framework of finding small f and capital F is very similar today.</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52546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Comparison:</a:t>
            </a:r>
          </a:p>
          <a:p>
            <a:r>
              <a:rPr lang="en-US" altLang="zh-TW" dirty="0"/>
              <a:t>Data</a:t>
            </a:r>
          </a:p>
          <a:p>
            <a:r>
              <a:rPr lang="en-US" altLang="zh-TW" dirty="0"/>
              <a:t>Loss</a:t>
            </a:r>
          </a:p>
          <a:p>
            <a:r>
              <a:rPr lang="en-US" altLang="zh-TW" dirty="0"/>
              <a:t>Training</a:t>
            </a:r>
          </a:p>
          <a:p>
            <a:r>
              <a:rPr lang="en-US" altLang="zh-TW" dirty="0"/>
              <a:t>Testing </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796190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461084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This is the framework of meta learning.</a:t>
            </a:r>
          </a:p>
          <a:p>
            <a:r>
              <a:rPr lang="en-US" altLang="zh-TW" dirty="0"/>
              <a:t>Let’s say you want to find a learning algorithm for training a binary classification model. </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03508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Do we need development set?????</a:t>
            </a:r>
            <a:endParaRPr lang="zh-TW" altLang="en-US" dirty="0"/>
          </a:p>
        </p:txBody>
      </p:sp>
      <p:sp>
        <p:nvSpPr>
          <p:cNvPr id="4" name="投影片編號版面配置區 3"/>
          <p:cNvSpPr>
            <a:spLocks noGrp="1"/>
          </p:cNvSpPr>
          <p:nvPr>
            <p:ph type="sldNum" sz="quarter" idx="5"/>
          </p:nvPr>
        </p:nvSpPr>
        <p:spPr/>
        <p:txBody>
          <a:bodyPr/>
          <a:lstStyle/>
          <a:p>
            <a:fld id="{473A5FA3-1BEA-4B29-B421-B21AF2E5E47A}" type="slidenum">
              <a:rPr lang="zh-TW" altLang="en-US" smtClean="0"/>
              <a:t>31</a:t>
            </a:fld>
            <a:endParaRPr lang="zh-TW" altLang="en-US"/>
          </a:p>
        </p:txBody>
      </p:sp>
    </p:spTree>
    <p:extLst>
      <p:ext uri="{BB962C8B-B14F-4D97-AF65-F5344CB8AC3E}">
        <p14:creationId xmlns:p14="http://schemas.microsoft.com/office/powerpoint/2010/main" val="1631384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14300" lvl="0" indent="0" algn="l" rtl="0">
              <a:spcBef>
                <a:spcPts val="1600"/>
              </a:spcBef>
              <a:spcAft>
                <a:spcPts val="0"/>
              </a:spcAft>
              <a:buSzPts val="1800"/>
              <a:buNone/>
            </a:pPr>
            <a:r>
              <a:rPr lang="en-US" altLang="zh-TW" sz="1200" b="0" i="0" kern="1200" dirty="0">
                <a:solidFill>
                  <a:schemeClr val="tx1"/>
                </a:solidFill>
                <a:effectLst/>
                <a:latin typeface="+mn-lt"/>
                <a:ea typeface="+mn-ea"/>
                <a:cs typeface="+mn-cs"/>
              </a:rPr>
              <a:t>What is </a:t>
            </a:r>
            <a:r>
              <a:rPr lang="en-US" altLang="zh-TW" sz="1200" b="0" i="0" kern="1200" dirty="0" err="1">
                <a:solidFill>
                  <a:schemeClr val="tx1"/>
                </a:solidFill>
                <a:effectLst/>
                <a:latin typeface="+mn-lt"/>
                <a:ea typeface="+mn-ea"/>
                <a:cs typeface="+mn-cs"/>
              </a:rPr>
              <a:t>strided</a:t>
            </a:r>
            <a:r>
              <a:rPr lang="en-US" altLang="zh-TW" sz="1200" b="0" i="0" kern="1200" dirty="0">
                <a:solidFill>
                  <a:schemeClr val="tx1"/>
                </a:solidFill>
                <a:effectLst/>
                <a:latin typeface="+mn-lt"/>
                <a:ea typeface="+mn-ea"/>
                <a:cs typeface="+mn-cs"/>
              </a:rPr>
              <a:t> here?</a:t>
            </a:r>
          </a:p>
          <a:p>
            <a:pPr marL="114300" lvl="0" indent="0" algn="l" rtl="0">
              <a:spcBef>
                <a:spcPts val="1600"/>
              </a:spcBef>
              <a:spcAft>
                <a:spcPts val="0"/>
              </a:spcAft>
              <a:buSzPts val="1800"/>
              <a:buNone/>
            </a:pPr>
            <a:r>
              <a:rPr lang="en-US" altLang="zh-TW" sz="1200" b="0" i="0" kern="1200" dirty="0">
                <a:solidFill>
                  <a:schemeClr val="tx1"/>
                </a:solidFill>
                <a:effectLst/>
                <a:latin typeface="+mn-lt"/>
                <a:ea typeface="+mn-ea"/>
                <a:cs typeface="+mn-cs"/>
              </a:rPr>
              <a:t>=====</a:t>
            </a:r>
          </a:p>
          <a:p>
            <a:pPr marL="457200" lvl="0" indent="-342900" algn="l" rtl="0">
              <a:spcBef>
                <a:spcPts val="1600"/>
              </a:spcBef>
              <a:spcAft>
                <a:spcPts val="0"/>
              </a:spcAft>
              <a:buSzPts val="1800"/>
              <a:buChar char="●"/>
            </a:pPr>
            <a:r>
              <a:rPr lang="en-US" altLang="zh-TW" sz="1200" b="0" i="0" kern="1200" dirty="0">
                <a:solidFill>
                  <a:schemeClr val="tx1"/>
                </a:solidFill>
                <a:effectLst/>
                <a:latin typeface="+mn-lt"/>
                <a:ea typeface="+mn-ea"/>
                <a:cs typeface="+mn-cs"/>
              </a:rPr>
              <a:t>In this paper, we propose various modifications to MAML that not only stabilize the system, but also substantially improve the generalization performance, convergence speed and computational overhead of MAML, which we call MAML++</a:t>
            </a:r>
            <a:endParaRPr lang="en-US" altLang="zh-TW" dirty="0"/>
          </a:p>
          <a:p>
            <a:pPr marL="457200" lvl="0" indent="-342900" algn="l" rtl="0">
              <a:spcBef>
                <a:spcPts val="1600"/>
              </a:spcBef>
              <a:spcAft>
                <a:spcPts val="0"/>
              </a:spcAft>
              <a:buSzPts val="1800"/>
              <a:buChar char="●"/>
            </a:pPr>
            <a:endParaRPr lang="en-US" altLang="zh-TW" dirty="0"/>
          </a:p>
          <a:p>
            <a:pPr marL="457200" lvl="0" indent="-342900" algn="l" rtl="0">
              <a:spcBef>
                <a:spcPts val="1600"/>
              </a:spcBef>
              <a:spcAft>
                <a:spcPts val="0"/>
              </a:spcAft>
              <a:buSzPts val="1800"/>
              <a:buChar char="●"/>
            </a:pPr>
            <a:endParaRPr lang="en-US" altLang="zh-TW" dirty="0"/>
          </a:p>
          <a:p>
            <a:pPr marL="457200" lvl="0" indent="-342900" algn="l" rtl="0">
              <a:spcBef>
                <a:spcPts val="1600"/>
              </a:spcBef>
              <a:spcAft>
                <a:spcPts val="0"/>
              </a:spcAft>
              <a:buSzPts val="1800"/>
              <a:buChar char="●"/>
            </a:pPr>
            <a:r>
              <a:rPr lang="en-US" altLang="zh-TW" dirty="0"/>
              <a:t>Shared Batch Normalization Bias</a:t>
            </a:r>
          </a:p>
          <a:p>
            <a:pPr marL="914400" lvl="1" indent="-317500" algn="l" rtl="0">
              <a:spcBef>
                <a:spcPts val="0"/>
              </a:spcBef>
              <a:spcAft>
                <a:spcPts val="0"/>
              </a:spcAft>
              <a:buSzPts val="1400"/>
              <a:buChar char="○"/>
            </a:pPr>
            <a:r>
              <a:rPr lang="en-US" altLang="zh-TW" dirty="0"/>
              <a:t>The Batch Normalization Bias isn’t updated in the inner-loop, which assumes that all </a:t>
            </a:r>
            <a:r>
              <a:rPr lang="en-US" altLang="zh-TW" dirty="0" err="1"/>
              <a:t>all</a:t>
            </a:r>
            <a:r>
              <a:rPr lang="en-US" altLang="zh-TW" dirty="0"/>
              <a:t> base-models are the same throughout inner loop updates. </a:t>
            </a:r>
          </a:p>
          <a:p>
            <a:r>
              <a:rPr lang="en-US" altLang="zh-TW" dirty="0">
                <a:hlinkClick r:id="rId3"/>
              </a:rPr>
              <a:t>https://www.bayeswatch.com/2018/11/30/HTYM/</a:t>
            </a:r>
            <a:endParaRPr lang="en-US" altLang="zh-TW" dirty="0"/>
          </a:p>
          <a:p>
            <a:r>
              <a:rPr lang="en-US" altLang="zh-TW" dirty="0"/>
              <a:t>https://antreasantoniou.github.io/documents/How_to_train_your_MAML_poster.pdf</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5CE7F-0BDC-49CF-89A9-B94CF98D913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587373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73A5FA3-1BEA-4B29-B421-B21AF2E5E47A}" type="slidenum">
              <a:rPr lang="zh-TW" altLang="en-US" smtClean="0"/>
              <a:t>38</a:t>
            </a:fld>
            <a:endParaRPr lang="zh-TW" altLang="en-US"/>
          </a:p>
        </p:txBody>
      </p:sp>
    </p:spTree>
    <p:extLst>
      <p:ext uri="{BB962C8B-B14F-4D97-AF65-F5344CB8AC3E}">
        <p14:creationId xmlns:p14="http://schemas.microsoft.com/office/powerpoint/2010/main" val="1566483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solidFill>
                  <a:srgbClr val="000000"/>
                </a:solidFill>
              </a:rPr>
              <a:t>Rapid Learning or Feature Reuse?</a:t>
            </a:r>
          </a:p>
          <a:p>
            <a:pPr marL="0" lvl="0" indent="0" algn="ctr" rtl="0">
              <a:lnSpc>
                <a:spcPct val="120000"/>
              </a:lnSpc>
              <a:spcBef>
                <a:spcPts val="800"/>
              </a:spcBef>
              <a:spcAft>
                <a:spcPts val="0"/>
              </a:spcAft>
              <a:buNone/>
            </a:pPr>
            <a:r>
              <a:rPr lang="en-US" altLang="zh-TW" sz="1200" dirty="0">
                <a:solidFill>
                  <a:srgbClr val="000000"/>
                </a:solidFill>
              </a:rPr>
              <a:t>   Towards Understanding the Effectiveness of MAML</a:t>
            </a:r>
          </a:p>
          <a:p>
            <a:pPr>
              <a:lnSpc>
                <a:spcPct val="120000"/>
              </a:lnSpc>
              <a:spcBef>
                <a:spcPts val="800"/>
              </a:spcBef>
            </a:pP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5CE7F-0BDC-49CF-89A9-B94CF98D913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24205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5CE7F-0BDC-49CF-89A9-B94CF98D913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8598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痛苦是比較出來的</a:t>
            </a:r>
          </a:p>
        </p:txBody>
      </p:sp>
      <p:sp>
        <p:nvSpPr>
          <p:cNvPr id="4" name="投影片編號版面配置區 3"/>
          <p:cNvSpPr>
            <a:spLocks noGrp="1"/>
          </p:cNvSpPr>
          <p:nvPr>
            <p:ph type="sldNum" sz="quarter" idx="5"/>
          </p:nvPr>
        </p:nvSpPr>
        <p:spPr/>
        <p:txBody>
          <a:bodyPr/>
          <a:lstStyle/>
          <a:p>
            <a:fld id="{473A5FA3-1BEA-4B29-B421-B21AF2E5E47A}" type="slidenum">
              <a:rPr lang="zh-TW" altLang="en-US" smtClean="0"/>
              <a:t>3</a:t>
            </a:fld>
            <a:endParaRPr lang="zh-TW" altLang="en-US"/>
          </a:p>
        </p:txBody>
      </p:sp>
    </p:spTree>
    <p:extLst>
      <p:ext uri="{BB962C8B-B14F-4D97-AF65-F5344CB8AC3E}">
        <p14:creationId xmlns:p14="http://schemas.microsoft.com/office/powerpoint/2010/main" val="4096872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en-US" altLang="zh-TW" b="0" i="0" dirty="0">
                <a:solidFill>
                  <a:srgbClr val="F8F8F2"/>
                </a:solidFill>
                <a:effectLst/>
                <a:latin typeface="Roboto"/>
              </a:rPr>
              <a:t>Network architecture </a:t>
            </a:r>
            <a:r>
              <a:rPr lang="en-US" altLang="zh-TW" b="0" i="0" dirty="0" err="1">
                <a:solidFill>
                  <a:srgbClr val="F8F8F2"/>
                </a:solidFill>
                <a:effectLst/>
                <a:latin typeface="Roboto"/>
              </a:rPr>
              <a:t>search:RL</a:t>
            </a:r>
            <a:r>
              <a:rPr lang="en-US" altLang="zh-TW" b="0" i="0" dirty="0">
                <a:solidFill>
                  <a:srgbClr val="F8F8F2"/>
                </a:solidFill>
                <a:effectLst/>
                <a:latin typeface="Roboto"/>
              </a:rPr>
              <a:t> based</a:t>
            </a:r>
          </a:p>
          <a:p>
            <a:pPr marL="742950" lvl="1" indent="-285750" algn="l">
              <a:buFont typeface="Arial" panose="020B0604020202020204" pitchFamily="34" charset="0"/>
              <a:buChar char="•"/>
            </a:pPr>
            <a:r>
              <a:rPr lang="en-US" altLang="zh-TW" b="0" i="0" dirty="0">
                <a:solidFill>
                  <a:srgbClr val="F8F8F2"/>
                </a:solidFill>
                <a:effectLst/>
                <a:latin typeface="Roboto"/>
              </a:rPr>
              <a:t>Barret </a:t>
            </a:r>
            <a:r>
              <a:rPr lang="en-US" altLang="zh-TW" b="0" i="0" dirty="0" err="1">
                <a:solidFill>
                  <a:srgbClr val="F8F8F2"/>
                </a:solidFill>
                <a:effectLst/>
                <a:latin typeface="Roboto"/>
              </a:rPr>
              <a:t>Zoph</a:t>
            </a:r>
            <a:r>
              <a:rPr lang="en-US" altLang="zh-TW" b="0" i="0" dirty="0">
                <a:solidFill>
                  <a:srgbClr val="F8F8F2"/>
                </a:solidFill>
                <a:effectLst/>
                <a:latin typeface="Roboto"/>
              </a:rPr>
              <a:t>, Quoc V. Le, Neural Architecture Search with Reinforcement Learning, ICLR 2017</a:t>
            </a:r>
          </a:p>
          <a:p>
            <a:pPr marL="742950" lvl="1" indent="-285750" algn="l">
              <a:buFont typeface="Arial" panose="020B0604020202020204" pitchFamily="34" charset="0"/>
              <a:buChar char="•"/>
            </a:pPr>
            <a:r>
              <a:rPr lang="en-US" altLang="zh-TW" b="0" i="0" dirty="0">
                <a:solidFill>
                  <a:srgbClr val="F8F8F2"/>
                </a:solidFill>
                <a:effectLst/>
                <a:latin typeface="Roboto"/>
              </a:rPr>
              <a:t>Barret </a:t>
            </a:r>
            <a:r>
              <a:rPr lang="en-US" altLang="zh-TW" b="0" i="0" dirty="0" err="1">
                <a:solidFill>
                  <a:srgbClr val="F8F8F2"/>
                </a:solidFill>
                <a:effectLst/>
                <a:latin typeface="Roboto"/>
              </a:rPr>
              <a:t>Zoph</a:t>
            </a:r>
            <a:r>
              <a:rPr lang="en-US" altLang="zh-TW" b="0" i="0" dirty="0">
                <a:solidFill>
                  <a:srgbClr val="F8F8F2"/>
                </a:solidFill>
                <a:effectLst/>
                <a:latin typeface="Roboto"/>
              </a:rPr>
              <a:t>, Vijay Vasudevan, Jonathon </a:t>
            </a:r>
            <a:r>
              <a:rPr lang="en-US" altLang="zh-TW" b="0" i="0" dirty="0" err="1">
                <a:solidFill>
                  <a:srgbClr val="F8F8F2"/>
                </a:solidFill>
                <a:effectLst/>
                <a:latin typeface="Roboto"/>
              </a:rPr>
              <a:t>Shlens</a:t>
            </a:r>
            <a:r>
              <a:rPr lang="en-US" altLang="zh-TW" b="0" i="0" dirty="0">
                <a:solidFill>
                  <a:srgbClr val="F8F8F2"/>
                </a:solidFill>
                <a:effectLst/>
                <a:latin typeface="Roboto"/>
              </a:rPr>
              <a:t>, Quoc V. Le, Learning Transferable Architectures for Scalable Image Recognition, CVPR, 2018</a:t>
            </a:r>
          </a:p>
          <a:p>
            <a:pPr marL="742950" lvl="1" indent="-285750" algn="l">
              <a:buFont typeface="Arial" panose="020B0604020202020204" pitchFamily="34" charset="0"/>
              <a:buChar char="•"/>
            </a:pPr>
            <a:r>
              <a:rPr lang="en-US" altLang="zh-TW" b="0" i="0" dirty="0" err="1">
                <a:solidFill>
                  <a:srgbClr val="F8F8F2"/>
                </a:solidFill>
                <a:effectLst/>
                <a:latin typeface="Roboto"/>
              </a:rPr>
              <a:t>Hieu</a:t>
            </a:r>
            <a:r>
              <a:rPr lang="en-US" altLang="zh-TW" b="0" i="0" dirty="0">
                <a:solidFill>
                  <a:srgbClr val="F8F8F2"/>
                </a:solidFill>
                <a:effectLst/>
                <a:latin typeface="Roboto"/>
              </a:rPr>
              <a:t> Pham, Melody Guan, Barret </a:t>
            </a:r>
            <a:r>
              <a:rPr lang="en-US" altLang="zh-TW" b="0" i="0" dirty="0" err="1">
                <a:solidFill>
                  <a:srgbClr val="F8F8F2"/>
                </a:solidFill>
                <a:effectLst/>
                <a:latin typeface="Roboto"/>
              </a:rPr>
              <a:t>Zoph</a:t>
            </a:r>
            <a:r>
              <a:rPr lang="en-US" altLang="zh-TW" b="0" i="0" dirty="0">
                <a:solidFill>
                  <a:srgbClr val="F8F8F2"/>
                </a:solidFill>
                <a:effectLst/>
                <a:latin typeface="Roboto"/>
              </a:rPr>
              <a:t>, Quoc Le, Jeff Dean, Efficient Neural Architecture Search via Parameter Sharing, ICML, 2018</a:t>
            </a:r>
          </a:p>
          <a:p>
            <a:pPr algn="l">
              <a:buFont typeface="Arial" panose="020B0604020202020204" pitchFamily="34" charset="0"/>
              <a:buChar char="•"/>
            </a:pPr>
            <a:r>
              <a:rPr lang="en-US" altLang="zh-TW" b="0" i="0" dirty="0">
                <a:solidFill>
                  <a:srgbClr val="F8F8F2"/>
                </a:solidFill>
                <a:effectLst/>
                <a:latin typeface="Roboto"/>
              </a:rPr>
              <a:t>Evolution based</a:t>
            </a:r>
          </a:p>
          <a:p>
            <a:pPr marL="742950" lvl="1" indent="-285750" algn="l">
              <a:buFont typeface="Arial" panose="020B0604020202020204" pitchFamily="34" charset="0"/>
              <a:buChar char="•"/>
            </a:pPr>
            <a:r>
              <a:rPr lang="en-US" altLang="zh-TW" b="0" i="0" dirty="0">
                <a:solidFill>
                  <a:srgbClr val="F8F8F2"/>
                </a:solidFill>
                <a:effectLst/>
                <a:latin typeface="Roboto"/>
              </a:rPr>
              <a:t>Esteban Real, Sherry Moore, Andrew </a:t>
            </a:r>
            <a:r>
              <a:rPr lang="en-US" altLang="zh-TW" b="0" i="0" dirty="0" err="1">
                <a:solidFill>
                  <a:srgbClr val="F8F8F2"/>
                </a:solidFill>
                <a:effectLst/>
                <a:latin typeface="Roboto"/>
              </a:rPr>
              <a:t>Selle</a:t>
            </a:r>
            <a:r>
              <a:rPr lang="en-US" altLang="zh-TW" b="0" i="0" dirty="0">
                <a:solidFill>
                  <a:srgbClr val="F8F8F2"/>
                </a:solidFill>
                <a:effectLst/>
                <a:latin typeface="Roboto"/>
              </a:rPr>
              <a:t>, Saurabh Saxena, Yutaka Leon Suematsu, </a:t>
            </a:r>
            <a:r>
              <a:rPr lang="en-US" altLang="zh-TW" b="0" i="0" dirty="0" err="1">
                <a:solidFill>
                  <a:srgbClr val="F8F8F2"/>
                </a:solidFill>
                <a:effectLst/>
                <a:latin typeface="Roboto"/>
              </a:rPr>
              <a:t>Jie</a:t>
            </a:r>
            <a:r>
              <a:rPr lang="en-US" altLang="zh-TW" b="0" i="0" dirty="0">
                <a:solidFill>
                  <a:srgbClr val="F8F8F2"/>
                </a:solidFill>
                <a:effectLst/>
                <a:latin typeface="Roboto"/>
              </a:rPr>
              <a:t> Tan, Quoc Le, Alex </a:t>
            </a:r>
            <a:r>
              <a:rPr lang="en-US" altLang="zh-TW" b="0" i="0" dirty="0" err="1">
                <a:solidFill>
                  <a:srgbClr val="F8F8F2"/>
                </a:solidFill>
                <a:effectLst/>
                <a:latin typeface="Roboto"/>
              </a:rPr>
              <a:t>Kurakin</a:t>
            </a:r>
            <a:r>
              <a:rPr lang="en-US" altLang="zh-TW" b="0" i="0" dirty="0">
                <a:solidFill>
                  <a:srgbClr val="F8F8F2"/>
                </a:solidFill>
                <a:effectLst/>
                <a:latin typeface="Roboto"/>
              </a:rPr>
              <a:t>, Large-Scale Evolution of Image Classifiers, ICML 2017</a:t>
            </a:r>
          </a:p>
          <a:p>
            <a:pPr marL="742950" lvl="1" indent="-285750" algn="l">
              <a:buFont typeface="Arial" panose="020B0604020202020204" pitchFamily="34" charset="0"/>
              <a:buChar char="•"/>
            </a:pPr>
            <a:r>
              <a:rPr lang="en-US" altLang="zh-TW" b="0" i="0" dirty="0">
                <a:solidFill>
                  <a:srgbClr val="F8F8F2"/>
                </a:solidFill>
                <a:effectLst/>
                <a:latin typeface="Roboto"/>
              </a:rPr>
              <a:t>Esteban Real, Alok Aggarwal, </a:t>
            </a:r>
            <a:r>
              <a:rPr lang="en-US" altLang="zh-TW" b="0" i="0" dirty="0" err="1">
                <a:solidFill>
                  <a:srgbClr val="F8F8F2"/>
                </a:solidFill>
                <a:effectLst/>
                <a:latin typeface="Roboto"/>
              </a:rPr>
              <a:t>Yanping</a:t>
            </a:r>
            <a:r>
              <a:rPr lang="en-US" altLang="zh-TW" b="0" i="0" dirty="0">
                <a:solidFill>
                  <a:srgbClr val="F8F8F2"/>
                </a:solidFill>
                <a:effectLst/>
                <a:latin typeface="Roboto"/>
              </a:rPr>
              <a:t> Huang, Quoc V Le, Regularized Evolution for Image Classifier Architecture Search, AAAI, 2019</a:t>
            </a:r>
          </a:p>
          <a:p>
            <a:pPr marL="742950" lvl="1" indent="-285750" algn="l">
              <a:buFont typeface="Arial" panose="020B0604020202020204" pitchFamily="34" charset="0"/>
              <a:buChar char="•"/>
            </a:pPr>
            <a:r>
              <a:rPr lang="en-US" altLang="zh-TW" b="0" i="0" dirty="0" err="1">
                <a:solidFill>
                  <a:srgbClr val="F8F8F2"/>
                </a:solidFill>
                <a:effectLst/>
                <a:latin typeface="Roboto"/>
              </a:rPr>
              <a:t>Hanxiao</a:t>
            </a:r>
            <a:r>
              <a:rPr lang="en-US" altLang="zh-TW" b="0" i="0" dirty="0">
                <a:solidFill>
                  <a:srgbClr val="F8F8F2"/>
                </a:solidFill>
                <a:effectLst/>
                <a:latin typeface="Roboto"/>
              </a:rPr>
              <a:t> Liu, Karen </a:t>
            </a:r>
            <a:r>
              <a:rPr lang="en-US" altLang="zh-TW" b="0" i="0" dirty="0" err="1">
                <a:solidFill>
                  <a:srgbClr val="F8F8F2"/>
                </a:solidFill>
                <a:effectLst/>
                <a:latin typeface="Roboto"/>
              </a:rPr>
              <a:t>Simonyan</a:t>
            </a:r>
            <a:r>
              <a:rPr lang="en-US" altLang="zh-TW" b="0" i="0" dirty="0">
                <a:solidFill>
                  <a:srgbClr val="F8F8F2"/>
                </a:solidFill>
                <a:effectLst/>
                <a:latin typeface="Roboto"/>
              </a:rPr>
              <a:t>, Oriol </a:t>
            </a:r>
            <a:r>
              <a:rPr lang="en-US" altLang="zh-TW" b="0" i="0" dirty="0" err="1">
                <a:solidFill>
                  <a:srgbClr val="F8F8F2"/>
                </a:solidFill>
                <a:effectLst/>
                <a:latin typeface="Roboto"/>
              </a:rPr>
              <a:t>Vinyals</a:t>
            </a:r>
            <a:r>
              <a:rPr lang="en-US" altLang="zh-TW" b="0" i="0" dirty="0">
                <a:solidFill>
                  <a:srgbClr val="F8F8F2"/>
                </a:solidFill>
                <a:effectLst/>
                <a:latin typeface="Roboto"/>
              </a:rPr>
              <a:t>, </a:t>
            </a:r>
            <a:r>
              <a:rPr lang="en-US" altLang="zh-TW" b="0" i="0" dirty="0" err="1">
                <a:solidFill>
                  <a:srgbClr val="F8F8F2"/>
                </a:solidFill>
                <a:effectLst/>
                <a:latin typeface="Roboto"/>
              </a:rPr>
              <a:t>Chrisantha</a:t>
            </a:r>
            <a:r>
              <a:rPr lang="en-US" altLang="zh-TW" b="0" i="0" dirty="0">
                <a:solidFill>
                  <a:srgbClr val="F8F8F2"/>
                </a:solidFill>
                <a:effectLst/>
                <a:latin typeface="Roboto"/>
              </a:rPr>
              <a:t> Fernando, </a:t>
            </a:r>
            <a:r>
              <a:rPr lang="en-US" altLang="zh-TW" b="0" i="0" dirty="0" err="1">
                <a:solidFill>
                  <a:srgbClr val="F8F8F2"/>
                </a:solidFill>
                <a:effectLst/>
                <a:latin typeface="Roboto"/>
              </a:rPr>
              <a:t>Koray</a:t>
            </a:r>
            <a:r>
              <a:rPr lang="en-US" altLang="zh-TW" b="0" i="0" dirty="0">
                <a:solidFill>
                  <a:srgbClr val="F8F8F2"/>
                </a:solidFill>
                <a:effectLst/>
                <a:latin typeface="Roboto"/>
              </a:rPr>
              <a:t> </a:t>
            </a:r>
            <a:r>
              <a:rPr lang="en-US" altLang="zh-TW" b="0" i="0" dirty="0" err="1">
                <a:solidFill>
                  <a:srgbClr val="F8F8F2"/>
                </a:solidFill>
                <a:effectLst/>
                <a:latin typeface="Roboto"/>
              </a:rPr>
              <a:t>Kavukcuoglu</a:t>
            </a:r>
            <a:r>
              <a:rPr lang="en-US" altLang="zh-TW" b="0" i="0" dirty="0">
                <a:solidFill>
                  <a:srgbClr val="F8F8F2"/>
                </a:solidFill>
                <a:effectLst/>
                <a:latin typeface="Roboto"/>
              </a:rPr>
              <a:t>, Hierarchical Representations for Efficient Architecture Search, ICLR, 2018</a:t>
            </a:r>
          </a:p>
          <a:p>
            <a:pPr algn="l">
              <a:buFont typeface="Arial" panose="020B0604020202020204" pitchFamily="34" charset="0"/>
              <a:buChar char="•"/>
            </a:pPr>
            <a:r>
              <a:rPr lang="en-US" altLang="zh-TW" b="0" i="0" dirty="0" err="1">
                <a:solidFill>
                  <a:srgbClr val="F8F8F2"/>
                </a:solidFill>
                <a:effectLst/>
                <a:latin typeface="Roboto"/>
              </a:rPr>
              <a:t>Supernetwork</a:t>
            </a:r>
            <a:r>
              <a:rPr lang="en-US" altLang="zh-TW" b="0" i="0" dirty="0">
                <a:solidFill>
                  <a:srgbClr val="F8F8F2"/>
                </a:solidFill>
                <a:effectLst/>
                <a:latin typeface="Roboto"/>
              </a:rPr>
              <a:t> based</a:t>
            </a:r>
          </a:p>
          <a:p>
            <a:pPr marL="742950" lvl="1" indent="-285750" algn="l">
              <a:buFont typeface="Arial" panose="020B0604020202020204" pitchFamily="34" charset="0"/>
              <a:buChar char="•"/>
            </a:pPr>
            <a:r>
              <a:rPr lang="en-US" altLang="zh-TW" b="0" i="0" dirty="0" err="1">
                <a:solidFill>
                  <a:srgbClr val="F8F8F2"/>
                </a:solidFill>
                <a:effectLst/>
                <a:latin typeface="Roboto"/>
              </a:rPr>
              <a:t>Hanxiao</a:t>
            </a:r>
            <a:r>
              <a:rPr lang="en-US" altLang="zh-TW" b="0" i="0" dirty="0">
                <a:solidFill>
                  <a:srgbClr val="F8F8F2"/>
                </a:solidFill>
                <a:effectLst/>
                <a:latin typeface="Roboto"/>
              </a:rPr>
              <a:t> Liu, Karen </a:t>
            </a:r>
            <a:r>
              <a:rPr lang="en-US" altLang="zh-TW" b="0" i="0" dirty="0" err="1">
                <a:solidFill>
                  <a:srgbClr val="F8F8F2"/>
                </a:solidFill>
                <a:effectLst/>
                <a:latin typeface="Roboto"/>
              </a:rPr>
              <a:t>Simonyan</a:t>
            </a:r>
            <a:r>
              <a:rPr lang="en-US" altLang="zh-TW" b="0" i="0" dirty="0">
                <a:solidFill>
                  <a:srgbClr val="F8F8F2"/>
                </a:solidFill>
                <a:effectLst/>
                <a:latin typeface="Roboto"/>
              </a:rPr>
              <a:t>, </a:t>
            </a:r>
            <a:r>
              <a:rPr lang="en-US" altLang="zh-TW" b="0" i="0" dirty="0" err="1">
                <a:solidFill>
                  <a:srgbClr val="F8F8F2"/>
                </a:solidFill>
                <a:effectLst/>
                <a:latin typeface="Roboto"/>
              </a:rPr>
              <a:t>Yiming</a:t>
            </a:r>
            <a:r>
              <a:rPr lang="en-US" altLang="zh-TW" b="0" i="0" dirty="0">
                <a:solidFill>
                  <a:srgbClr val="F8F8F2"/>
                </a:solidFill>
                <a:effectLst/>
                <a:latin typeface="Roboto"/>
              </a:rPr>
              <a:t> Yang, DARTS: Differentiable Architecture Search, ICLR, 2019</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a:t>DARTS</a:t>
            </a:r>
            <a:endParaRPr lang="zh-TW" altLang="en-US" dirty="0"/>
          </a:p>
          <a:p>
            <a:pPr marL="742950" lvl="1" indent="-285750" algn="l">
              <a:buFont typeface="Arial" panose="020B0604020202020204" pitchFamily="34" charset="0"/>
              <a:buChar char="•"/>
            </a:pPr>
            <a:endParaRPr lang="en-US" altLang="zh-TW" b="0" i="0" dirty="0">
              <a:solidFill>
                <a:srgbClr val="F8F8F2"/>
              </a:solidFill>
              <a:effectLst/>
              <a:latin typeface="Roboto"/>
            </a:endParaRP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86737-438C-4099-A1AF-E31E3268E6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033735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en-US" altLang="zh-TW" b="0" i="0" dirty="0">
                <a:solidFill>
                  <a:srgbClr val="F8F8F2"/>
                </a:solidFill>
                <a:effectLst/>
                <a:latin typeface="Roboto"/>
              </a:rPr>
              <a:t>Network architecture </a:t>
            </a:r>
            <a:r>
              <a:rPr lang="en-US" altLang="zh-TW" b="0" i="0" dirty="0" err="1">
                <a:solidFill>
                  <a:srgbClr val="F8F8F2"/>
                </a:solidFill>
                <a:effectLst/>
                <a:latin typeface="Roboto"/>
              </a:rPr>
              <a:t>search:RL</a:t>
            </a:r>
            <a:r>
              <a:rPr lang="en-US" altLang="zh-TW" b="0" i="0" dirty="0">
                <a:solidFill>
                  <a:srgbClr val="F8F8F2"/>
                </a:solidFill>
                <a:effectLst/>
                <a:latin typeface="Roboto"/>
              </a:rPr>
              <a:t> based</a:t>
            </a:r>
          </a:p>
          <a:p>
            <a:pPr marL="742950" lvl="1" indent="-285750" algn="l">
              <a:buFont typeface="Arial" panose="020B0604020202020204" pitchFamily="34" charset="0"/>
              <a:buChar char="•"/>
            </a:pPr>
            <a:r>
              <a:rPr lang="en-US" altLang="zh-TW" b="0" i="0" dirty="0">
                <a:solidFill>
                  <a:srgbClr val="F8F8F2"/>
                </a:solidFill>
                <a:effectLst/>
                <a:latin typeface="Roboto"/>
              </a:rPr>
              <a:t>Barret </a:t>
            </a:r>
            <a:r>
              <a:rPr lang="en-US" altLang="zh-TW" b="0" i="0" dirty="0" err="1">
                <a:solidFill>
                  <a:srgbClr val="F8F8F2"/>
                </a:solidFill>
                <a:effectLst/>
                <a:latin typeface="Roboto"/>
              </a:rPr>
              <a:t>Zoph</a:t>
            </a:r>
            <a:r>
              <a:rPr lang="en-US" altLang="zh-TW" b="0" i="0" dirty="0">
                <a:solidFill>
                  <a:srgbClr val="F8F8F2"/>
                </a:solidFill>
                <a:effectLst/>
                <a:latin typeface="Roboto"/>
              </a:rPr>
              <a:t>, Quoc V. Le, Neural Architecture Search with Reinforcement Learning, ICLR 2017</a:t>
            </a:r>
          </a:p>
          <a:p>
            <a:pPr marL="742950" lvl="1" indent="-285750" algn="l">
              <a:buFont typeface="Arial" panose="020B0604020202020204" pitchFamily="34" charset="0"/>
              <a:buChar char="•"/>
            </a:pPr>
            <a:r>
              <a:rPr lang="en-US" altLang="zh-TW" b="0" i="0" dirty="0">
                <a:solidFill>
                  <a:srgbClr val="F8F8F2"/>
                </a:solidFill>
                <a:effectLst/>
                <a:latin typeface="Roboto"/>
              </a:rPr>
              <a:t>Barret </a:t>
            </a:r>
            <a:r>
              <a:rPr lang="en-US" altLang="zh-TW" b="0" i="0" dirty="0" err="1">
                <a:solidFill>
                  <a:srgbClr val="F8F8F2"/>
                </a:solidFill>
                <a:effectLst/>
                <a:latin typeface="Roboto"/>
              </a:rPr>
              <a:t>Zoph</a:t>
            </a:r>
            <a:r>
              <a:rPr lang="en-US" altLang="zh-TW" b="0" i="0" dirty="0">
                <a:solidFill>
                  <a:srgbClr val="F8F8F2"/>
                </a:solidFill>
                <a:effectLst/>
                <a:latin typeface="Roboto"/>
              </a:rPr>
              <a:t>, Vijay Vasudevan, Jonathon </a:t>
            </a:r>
            <a:r>
              <a:rPr lang="en-US" altLang="zh-TW" b="0" i="0" dirty="0" err="1">
                <a:solidFill>
                  <a:srgbClr val="F8F8F2"/>
                </a:solidFill>
                <a:effectLst/>
                <a:latin typeface="Roboto"/>
              </a:rPr>
              <a:t>Shlens</a:t>
            </a:r>
            <a:r>
              <a:rPr lang="en-US" altLang="zh-TW" b="0" i="0" dirty="0">
                <a:solidFill>
                  <a:srgbClr val="F8F8F2"/>
                </a:solidFill>
                <a:effectLst/>
                <a:latin typeface="Roboto"/>
              </a:rPr>
              <a:t>, Quoc V. Le, Learning Transferable Architectures for Scalable Image Recognition, CVPR, 2018</a:t>
            </a:r>
          </a:p>
          <a:p>
            <a:pPr marL="742950" lvl="1" indent="-285750" algn="l">
              <a:buFont typeface="Arial" panose="020B0604020202020204" pitchFamily="34" charset="0"/>
              <a:buChar char="•"/>
            </a:pPr>
            <a:r>
              <a:rPr lang="en-US" altLang="zh-TW" b="0" i="0" dirty="0" err="1">
                <a:solidFill>
                  <a:srgbClr val="F8F8F2"/>
                </a:solidFill>
                <a:effectLst/>
                <a:latin typeface="Roboto"/>
              </a:rPr>
              <a:t>Hieu</a:t>
            </a:r>
            <a:r>
              <a:rPr lang="en-US" altLang="zh-TW" b="0" i="0" dirty="0">
                <a:solidFill>
                  <a:srgbClr val="F8F8F2"/>
                </a:solidFill>
                <a:effectLst/>
                <a:latin typeface="Roboto"/>
              </a:rPr>
              <a:t> Pham, Melody Guan, Barret </a:t>
            </a:r>
            <a:r>
              <a:rPr lang="en-US" altLang="zh-TW" b="0" i="0" dirty="0" err="1">
                <a:solidFill>
                  <a:srgbClr val="F8F8F2"/>
                </a:solidFill>
                <a:effectLst/>
                <a:latin typeface="Roboto"/>
              </a:rPr>
              <a:t>Zoph</a:t>
            </a:r>
            <a:r>
              <a:rPr lang="en-US" altLang="zh-TW" b="0" i="0" dirty="0">
                <a:solidFill>
                  <a:srgbClr val="F8F8F2"/>
                </a:solidFill>
                <a:effectLst/>
                <a:latin typeface="Roboto"/>
              </a:rPr>
              <a:t>, Quoc Le, Jeff Dean, Efficient Neural Architecture Search via Parameter Sharing, ICML, 2018</a:t>
            </a:r>
          </a:p>
          <a:p>
            <a:pPr algn="l">
              <a:buFont typeface="Arial" panose="020B0604020202020204" pitchFamily="34" charset="0"/>
              <a:buChar char="•"/>
            </a:pPr>
            <a:r>
              <a:rPr lang="en-US" altLang="zh-TW" b="0" i="0" dirty="0">
                <a:solidFill>
                  <a:srgbClr val="F8F8F2"/>
                </a:solidFill>
                <a:effectLst/>
                <a:latin typeface="Roboto"/>
              </a:rPr>
              <a:t>Evolution based</a:t>
            </a:r>
          </a:p>
          <a:p>
            <a:pPr marL="742950" lvl="1" indent="-285750" algn="l">
              <a:buFont typeface="Arial" panose="020B0604020202020204" pitchFamily="34" charset="0"/>
              <a:buChar char="•"/>
            </a:pPr>
            <a:r>
              <a:rPr lang="en-US" altLang="zh-TW" b="0" i="0" dirty="0">
                <a:solidFill>
                  <a:srgbClr val="F8F8F2"/>
                </a:solidFill>
                <a:effectLst/>
                <a:latin typeface="Roboto"/>
              </a:rPr>
              <a:t>Esteban Real, Sherry Moore, Andrew </a:t>
            </a:r>
            <a:r>
              <a:rPr lang="en-US" altLang="zh-TW" b="0" i="0" dirty="0" err="1">
                <a:solidFill>
                  <a:srgbClr val="F8F8F2"/>
                </a:solidFill>
                <a:effectLst/>
                <a:latin typeface="Roboto"/>
              </a:rPr>
              <a:t>Selle</a:t>
            </a:r>
            <a:r>
              <a:rPr lang="en-US" altLang="zh-TW" b="0" i="0" dirty="0">
                <a:solidFill>
                  <a:srgbClr val="F8F8F2"/>
                </a:solidFill>
                <a:effectLst/>
                <a:latin typeface="Roboto"/>
              </a:rPr>
              <a:t>, Saurabh Saxena, Yutaka Leon Suematsu, </a:t>
            </a:r>
            <a:r>
              <a:rPr lang="en-US" altLang="zh-TW" b="0" i="0" dirty="0" err="1">
                <a:solidFill>
                  <a:srgbClr val="F8F8F2"/>
                </a:solidFill>
                <a:effectLst/>
                <a:latin typeface="Roboto"/>
              </a:rPr>
              <a:t>Jie</a:t>
            </a:r>
            <a:r>
              <a:rPr lang="en-US" altLang="zh-TW" b="0" i="0" dirty="0">
                <a:solidFill>
                  <a:srgbClr val="F8F8F2"/>
                </a:solidFill>
                <a:effectLst/>
                <a:latin typeface="Roboto"/>
              </a:rPr>
              <a:t> Tan, Quoc Le, Alex </a:t>
            </a:r>
            <a:r>
              <a:rPr lang="en-US" altLang="zh-TW" b="0" i="0" dirty="0" err="1">
                <a:solidFill>
                  <a:srgbClr val="F8F8F2"/>
                </a:solidFill>
                <a:effectLst/>
                <a:latin typeface="Roboto"/>
              </a:rPr>
              <a:t>Kurakin</a:t>
            </a:r>
            <a:r>
              <a:rPr lang="en-US" altLang="zh-TW" b="0" i="0" dirty="0">
                <a:solidFill>
                  <a:srgbClr val="F8F8F2"/>
                </a:solidFill>
                <a:effectLst/>
                <a:latin typeface="Roboto"/>
              </a:rPr>
              <a:t>, Large-Scale Evolution of Image Classifiers, ICML 2017</a:t>
            </a:r>
          </a:p>
          <a:p>
            <a:pPr marL="742950" lvl="1" indent="-285750" algn="l">
              <a:buFont typeface="Arial" panose="020B0604020202020204" pitchFamily="34" charset="0"/>
              <a:buChar char="•"/>
            </a:pPr>
            <a:r>
              <a:rPr lang="en-US" altLang="zh-TW" b="0" i="0" dirty="0">
                <a:solidFill>
                  <a:srgbClr val="F8F8F2"/>
                </a:solidFill>
                <a:effectLst/>
                <a:latin typeface="Roboto"/>
              </a:rPr>
              <a:t>Esteban Real, Alok Aggarwal, </a:t>
            </a:r>
            <a:r>
              <a:rPr lang="en-US" altLang="zh-TW" b="0" i="0" dirty="0" err="1">
                <a:solidFill>
                  <a:srgbClr val="F8F8F2"/>
                </a:solidFill>
                <a:effectLst/>
                <a:latin typeface="Roboto"/>
              </a:rPr>
              <a:t>Yanping</a:t>
            </a:r>
            <a:r>
              <a:rPr lang="en-US" altLang="zh-TW" b="0" i="0" dirty="0">
                <a:solidFill>
                  <a:srgbClr val="F8F8F2"/>
                </a:solidFill>
                <a:effectLst/>
                <a:latin typeface="Roboto"/>
              </a:rPr>
              <a:t> Huang, Quoc V Le, Regularized Evolution for Image Classifier Architecture Search, AAAI, 2019</a:t>
            </a:r>
          </a:p>
          <a:p>
            <a:pPr marL="742950" lvl="1" indent="-285750" algn="l">
              <a:buFont typeface="Arial" panose="020B0604020202020204" pitchFamily="34" charset="0"/>
              <a:buChar char="•"/>
            </a:pPr>
            <a:r>
              <a:rPr lang="en-US" altLang="zh-TW" b="0" i="0" dirty="0" err="1">
                <a:solidFill>
                  <a:srgbClr val="F8F8F2"/>
                </a:solidFill>
                <a:effectLst/>
                <a:latin typeface="Roboto"/>
              </a:rPr>
              <a:t>Hanxiao</a:t>
            </a:r>
            <a:r>
              <a:rPr lang="en-US" altLang="zh-TW" b="0" i="0" dirty="0">
                <a:solidFill>
                  <a:srgbClr val="F8F8F2"/>
                </a:solidFill>
                <a:effectLst/>
                <a:latin typeface="Roboto"/>
              </a:rPr>
              <a:t> Liu, Karen </a:t>
            </a:r>
            <a:r>
              <a:rPr lang="en-US" altLang="zh-TW" b="0" i="0" dirty="0" err="1">
                <a:solidFill>
                  <a:srgbClr val="F8F8F2"/>
                </a:solidFill>
                <a:effectLst/>
                <a:latin typeface="Roboto"/>
              </a:rPr>
              <a:t>Simonyan</a:t>
            </a:r>
            <a:r>
              <a:rPr lang="en-US" altLang="zh-TW" b="0" i="0" dirty="0">
                <a:solidFill>
                  <a:srgbClr val="F8F8F2"/>
                </a:solidFill>
                <a:effectLst/>
                <a:latin typeface="Roboto"/>
              </a:rPr>
              <a:t>, Oriol </a:t>
            </a:r>
            <a:r>
              <a:rPr lang="en-US" altLang="zh-TW" b="0" i="0" dirty="0" err="1">
                <a:solidFill>
                  <a:srgbClr val="F8F8F2"/>
                </a:solidFill>
                <a:effectLst/>
                <a:latin typeface="Roboto"/>
              </a:rPr>
              <a:t>Vinyals</a:t>
            </a:r>
            <a:r>
              <a:rPr lang="en-US" altLang="zh-TW" b="0" i="0" dirty="0">
                <a:solidFill>
                  <a:srgbClr val="F8F8F2"/>
                </a:solidFill>
                <a:effectLst/>
                <a:latin typeface="Roboto"/>
              </a:rPr>
              <a:t>, </a:t>
            </a:r>
            <a:r>
              <a:rPr lang="en-US" altLang="zh-TW" b="0" i="0" dirty="0" err="1">
                <a:solidFill>
                  <a:srgbClr val="F8F8F2"/>
                </a:solidFill>
                <a:effectLst/>
                <a:latin typeface="Roboto"/>
              </a:rPr>
              <a:t>Chrisantha</a:t>
            </a:r>
            <a:r>
              <a:rPr lang="en-US" altLang="zh-TW" b="0" i="0" dirty="0">
                <a:solidFill>
                  <a:srgbClr val="F8F8F2"/>
                </a:solidFill>
                <a:effectLst/>
                <a:latin typeface="Roboto"/>
              </a:rPr>
              <a:t> Fernando, </a:t>
            </a:r>
            <a:r>
              <a:rPr lang="en-US" altLang="zh-TW" b="0" i="0" dirty="0" err="1">
                <a:solidFill>
                  <a:srgbClr val="F8F8F2"/>
                </a:solidFill>
                <a:effectLst/>
                <a:latin typeface="Roboto"/>
              </a:rPr>
              <a:t>Koray</a:t>
            </a:r>
            <a:r>
              <a:rPr lang="en-US" altLang="zh-TW" b="0" i="0" dirty="0">
                <a:solidFill>
                  <a:srgbClr val="F8F8F2"/>
                </a:solidFill>
                <a:effectLst/>
                <a:latin typeface="Roboto"/>
              </a:rPr>
              <a:t> </a:t>
            </a:r>
            <a:r>
              <a:rPr lang="en-US" altLang="zh-TW" b="0" i="0" dirty="0" err="1">
                <a:solidFill>
                  <a:srgbClr val="F8F8F2"/>
                </a:solidFill>
                <a:effectLst/>
                <a:latin typeface="Roboto"/>
              </a:rPr>
              <a:t>Kavukcuoglu</a:t>
            </a:r>
            <a:r>
              <a:rPr lang="en-US" altLang="zh-TW" b="0" i="0" dirty="0">
                <a:solidFill>
                  <a:srgbClr val="F8F8F2"/>
                </a:solidFill>
                <a:effectLst/>
                <a:latin typeface="Roboto"/>
              </a:rPr>
              <a:t>, Hierarchical Representations for Efficient Architecture Search, ICLR, 2018</a:t>
            </a:r>
          </a:p>
          <a:p>
            <a:pPr algn="l">
              <a:buFont typeface="Arial" panose="020B0604020202020204" pitchFamily="34" charset="0"/>
              <a:buChar char="•"/>
            </a:pPr>
            <a:r>
              <a:rPr lang="en-US" altLang="zh-TW" b="0" i="0" dirty="0" err="1">
                <a:solidFill>
                  <a:srgbClr val="F8F8F2"/>
                </a:solidFill>
                <a:effectLst/>
                <a:latin typeface="Roboto"/>
              </a:rPr>
              <a:t>Supernetwork</a:t>
            </a:r>
            <a:r>
              <a:rPr lang="en-US" altLang="zh-TW" b="0" i="0" dirty="0">
                <a:solidFill>
                  <a:srgbClr val="F8F8F2"/>
                </a:solidFill>
                <a:effectLst/>
                <a:latin typeface="Roboto"/>
              </a:rPr>
              <a:t> based</a:t>
            </a:r>
          </a:p>
          <a:p>
            <a:pPr marL="742950" lvl="1" indent="-285750" algn="l">
              <a:buFont typeface="Arial" panose="020B0604020202020204" pitchFamily="34" charset="0"/>
              <a:buChar char="•"/>
            </a:pPr>
            <a:r>
              <a:rPr lang="en-US" altLang="zh-TW" b="0" i="0" dirty="0" err="1">
                <a:solidFill>
                  <a:srgbClr val="F8F8F2"/>
                </a:solidFill>
                <a:effectLst/>
                <a:latin typeface="Roboto"/>
              </a:rPr>
              <a:t>Hanxiao</a:t>
            </a:r>
            <a:r>
              <a:rPr lang="en-US" altLang="zh-TW" b="0" i="0" dirty="0">
                <a:solidFill>
                  <a:srgbClr val="F8F8F2"/>
                </a:solidFill>
                <a:effectLst/>
                <a:latin typeface="Roboto"/>
              </a:rPr>
              <a:t> Liu, Karen </a:t>
            </a:r>
            <a:r>
              <a:rPr lang="en-US" altLang="zh-TW" b="0" i="0" dirty="0" err="1">
                <a:solidFill>
                  <a:srgbClr val="F8F8F2"/>
                </a:solidFill>
                <a:effectLst/>
                <a:latin typeface="Roboto"/>
              </a:rPr>
              <a:t>Simonyan</a:t>
            </a:r>
            <a:r>
              <a:rPr lang="en-US" altLang="zh-TW" b="0" i="0" dirty="0">
                <a:solidFill>
                  <a:srgbClr val="F8F8F2"/>
                </a:solidFill>
                <a:effectLst/>
                <a:latin typeface="Roboto"/>
              </a:rPr>
              <a:t>, </a:t>
            </a:r>
            <a:r>
              <a:rPr lang="en-US" altLang="zh-TW" b="0" i="0" dirty="0" err="1">
                <a:solidFill>
                  <a:srgbClr val="F8F8F2"/>
                </a:solidFill>
                <a:effectLst/>
                <a:latin typeface="Roboto"/>
              </a:rPr>
              <a:t>Yiming</a:t>
            </a:r>
            <a:r>
              <a:rPr lang="en-US" altLang="zh-TW" b="0" i="0" dirty="0">
                <a:solidFill>
                  <a:srgbClr val="F8F8F2"/>
                </a:solidFill>
                <a:effectLst/>
                <a:latin typeface="Roboto"/>
              </a:rPr>
              <a:t> Yang, DARTS: Differentiable Architecture Search, ICLR, 2019</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a:t>DARTS</a:t>
            </a:r>
            <a:endParaRPr lang="zh-TW" altLang="en-US" dirty="0"/>
          </a:p>
          <a:p>
            <a:pPr marL="742950" lvl="1" indent="-285750" algn="l">
              <a:buFont typeface="Arial" panose="020B0604020202020204" pitchFamily="34" charset="0"/>
              <a:buChar char="•"/>
            </a:pPr>
            <a:endParaRPr lang="en-US" altLang="zh-TW" b="0" i="0" dirty="0">
              <a:solidFill>
                <a:srgbClr val="F8F8F2"/>
              </a:solidFill>
              <a:effectLst/>
              <a:latin typeface="Roboto"/>
            </a:endParaRP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86737-438C-4099-A1AF-E31E3268E6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9712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en-US" altLang="zh-TW" b="0" i="0" dirty="0">
                <a:solidFill>
                  <a:srgbClr val="F8F8F2"/>
                </a:solidFill>
                <a:effectLst/>
                <a:latin typeface="Roboto"/>
              </a:rPr>
              <a:t>Network architecture </a:t>
            </a:r>
            <a:r>
              <a:rPr lang="en-US" altLang="zh-TW" b="0" i="0" dirty="0" err="1">
                <a:solidFill>
                  <a:srgbClr val="F8F8F2"/>
                </a:solidFill>
                <a:effectLst/>
                <a:latin typeface="Roboto"/>
              </a:rPr>
              <a:t>search:RL</a:t>
            </a:r>
            <a:r>
              <a:rPr lang="en-US" altLang="zh-TW" b="0" i="0" dirty="0">
                <a:solidFill>
                  <a:srgbClr val="F8F8F2"/>
                </a:solidFill>
                <a:effectLst/>
                <a:latin typeface="Roboto"/>
              </a:rPr>
              <a:t> based</a:t>
            </a:r>
          </a:p>
          <a:p>
            <a:pPr marL="742950" lvl="1" indent="-285750" algn="l">
              <a:buFont typeface="Arial" panose="020B0604020202020204" pitchFamily="34" charset="0"/>
              <a:buChar char="•"/>
            </a:pPr>
            <a:r>
              <a:rPr lang="en-US" altLang="zh-TW" b="0" i="0" dirty="0">
                <a:solidFill>
                  <a:srgbClr val="F8F8F2"/>
                </a:solidFill>
                <a:effectLst/>
                <a:latin typeface="Roboto"/>
              </a:rPr>
              <a:t>Barret </a:t>
            </a:r>
            <a:r>
              <a:rPr lang="en-US" altLang="zh-TW" b="0" i="0" dirty="0" err="1">
                <a:solidFill>
                  <a:srgbClr val="F8F8F2"/>
                </a:solidFill>
                <a:effectLst/>
                <a:latin typeface="Roboto"/>
              </a:rPr>
              <a:t>Zoph</a:t>
            </a:r>
            <a:r>
              <a:rPr lang="en-US" altLang="zh-TW" b="0" i="0" dirty="0">
                <a:solidFill>
                  <a:srgbClr val="F8F8F2"/>
                </a:solidFill>
                <a:effectLst/>
                <a:latin typeface="Roboto"/>
              </a:rPr>
              <a:t>, Quoc V. Le, Neural Architecture Search with Reinforcement Learning, ICLR 2017</a:t>
            </a:r>
          </a:p>
          <a:p>
            <a:pPr marL="742950" lvl="1" indent="-285750" algn="l">
              <a:buFont typeface="Arial" panose="020B0604020202020204" pitchFamily="34" charset="0"/>
              <a:buChar char="•"/>
            </a:pPr>
            <a:r>
              <a:rPr lang="en-US" altLang="zh-TW" b="0" i="0" dirty="0">
                <a:solidFill>
                  <a:srgbClr val="F8F8F2"/>
                </a:solidFill>
                <a:effectLst/>
                <a:latin typeface="Roboto"/>
              </a:rPr>
              <a:t>Barret </a:t>
            </a:r>
            <a:r>
              <a:rPr lang="en-US" altLang="zh-TW" b="0" i="0" dirty="0" err="1">
                <a:solidFill>
                  <a:srgbClr val="F8F8F2"/>
                </a:solidFill>
                <a:effectLst/>
                <a:latin typeface="Roboto"/>
              </a:rPr>
              <a:t>Zoph</a:t>
            </a:r>
            <a:r>
              <a:rPr lang="en-US" altLang="zh-TW" b="0" i="0" dirty="0">
                <a:solidFill>
                  <a:srgbClr val="F8F8F2"/>
                </a:solidFill>
                <a:effectLst/>
                <a:latin typeface="Roboto"/>
              </a:rPr>
              <a:t>, Vijay Vasudevan, Jonathon </a:t>
            </a:r>
            <a:r>
              <a:rPr lang="en-US" altLang="zh-TW" b="0" i="0" dirty="0" err="1">
                <a:solidFill>
                  <a:srgbClr val="F8F8F2"/>
                </a:solidFill>
                <a:effectLst/>
                <a:latin typeface="Roboto"/>
              </a:rPr>
              <a:t>Shlens</a:t>
            </a:r>
            <a:r>
              <a:rPr lang="en-US" altLang="zh-TW" b="0" i="0" dirty="0">
                <a:solidFill>
                  <a:srgbClr val="F8F8F2"/>
                </a:solidFill>
                <a:effectLst/>
                <a:latin typeface="Roboto"/>
              </a:rPr>
              <a:t>, Quoc V. Le, Learning Transferable Architectures for Scalable Image Recognition, CVPR, 2018</a:t>
            </a:r>
          </a:p>
          <a:p>
            <a:pPr marL="742950" lvl="1" indent="-285750" algn="l">
              <a:buFont typeface="Arial" panose="020B0604020202020204" pitchFamily="34" charset="0"/>
              <a:buChar char="•"/>
            </a:pPr>
            <a:r>
              <a:rPr lang="en-US" altLang="zh-TW" b="0" i="0" dirty="0" err="1">
                <a:solidFill>
                  <a:srgbClr val="F8F8F2"/>
                </a:solidFill>
                <a:effectLst/>
                <a:latin typeface="Roboto"/>
              </a:rPr>
              <a:t>Hieu</a:t>
            </a:r>
            <a:r>
              <a:rPr lang="en-US" altLang="zh-TW" b="0" i="0" dirty="0">
                <a:solidFill>
                  <a:srgbClr val="F8F8F2"/>
                </a:solidFill>
                <a:effectLst/>
                <a:latin typeface="Roboto"/>
              </a:rPr>
              <a:t> Pham, Melody Guan, Barret </a:t>
            </a:r>
            <a:r>
              <a:rPr lang="en-US" altLang="zh-TW" b="0" i="0" dirty="0" err="1">
                <a:solidFill>
                  <a:srgbClr val="F8F8F2"/>
                </a:solidFill>
                <a:effectLst/>
                <a:latin typeface="Roboto"/>
              </a:rPr>
              <a:t>Zoph</a:t>
            </a:r>
            <a:r>
              <a:rPr lang="en-US" altLang="zh-TW" b="0" i="0" dirty="0">
                <a:solidFill>
                  <a:srgbClr val="F8F8F2"/>
                </a:solidFill>
                <a:effectLst/>
                <a:latin typeface="Roboto"/>
              </a:rPr>
              <a:t>, Quoc Le, Jeff Dean, Efficient Neural Architecture Search via Parameter Sharing, ICML, 2018</a:t>
            </a:r>
          </a:p>
          <a:p>
            <a:pPr algn="l">
              <a:buFont typeface="Arial" panose="020B0604020202020204" pitchFamily="34" charset="0"/>
              <a:buChar char="•"/>
            </a:pPr>
            <a:r>
              <a:rPr lang="en-US" altLang="zh-TW" b="0" i="0" dirty="0">
                <a:solidFill>
                  <a:srgbClr val="F8F8F2"/>
                </a:solidFill>
                <a:effectLst/>
                <a:latin typeface="Roboto"/>
              </a:rPr>
              <a:t>Evolution based</a:t>
            </a:r>
          </a:p>
          <a:p>
            <a:pPr marL="742950" lvl="1" indent="-285750" algn="l">
              <a:buFont typeface="Arial" panose="020B0604020202020204" pitchFamily="34" charset="0"/>
              <a:buChar char="•"/>
            </a:pPr>
            <a:r>
              <a:rPr lang="en-US" altLang="zh-TW" b="0" i="0" dirty="0">
                <a:solidFill>
                  <a:srgbClr val="F8F8F2"/>
                </a:solidFill>
                <a:effectLst/>
                <a:latin typeface="Roboto"/>
              </a:rPr>
              <a:t>Esteban Real, Sherry Moore, Andrew </a:t>
            </a:r>
            <a:r>
              <a:rPr lang="en-US" altLang="zh-TW" b="0" i="0" dirty="0" err="1">
                <a:solidFill>
                  <a:srgbClr val="F8F8F2"/>
                </a:solidFill>
                <a:effectLst/>
                <a:latin typeface="Roboto"/>
              </a:rPr>
              <a:t>Selle</a:t>
            </a:r>
            <a:r>
              <a:rPr lang="en-US" altLang="zh-TW" b="0" i="0" dirty="0">
                <a:solidFill>
                  <a:srgbClr val="F8F8F2"/>
                </a:solidFill>
                <a:effectLst/>
                <a:latin typeface="Roboto"/>
              </a:rPr>
              <a:t>, Saurabh Saxena, Yutaka Leon Suematsu, </a:t>
            </a:r>
            <a:r>
              <a:rPr lang="en-US" altLang="zh-TW" b="0" i="0" dirty="0" err="1">
                <a:solidFill>
                  <a:srgbClr val="F8F8F2"/>
                </a:solidFill>
                <a:effectLst/>
                <a:latin typeface="Roboto"/>
              </a:rPr>
              <a:t>Jie</a:t>
            </a:r>
            <a:r>
              <a:rPr lang="en-US" altLang="zh-TW" b="0" i="0" dirty="0">
                <a:solidFill>
                  <a:srgbClr val="F8F8F2"/>
                </a:solidFill>
                <a:effectLst/>
                <a:latin typeface="Roboto"/>
              </a:rPr>
              <a:t> Tan, Quoc Le, Alex </a:t>
            </a:r>
            <a:r>
              <a:rPr lang="en-US" altLang="zh-TW" b="0" i="0" dirty="0" err="1">
                <a:solidFill>
                  <a:srgbClr val="F8F8F2"/>
                </a:solidFill>
                <a:effectLst/>
                <a:latin typeface="Roboto"/>
              </a:rPr>
              <a:t>Kurakin</a:t>
            </a:r>
            <a:r>
              <a:rPr lang="en-US" altLang="zh-TW" b="0" i="0" dirty="0">
                <a:solidFill>
                  <a:srgbClr val="F8F8F2"/>
                </a:solidFill>
                <a:effectLst/>
                <a:latin typeface="Roboto"/>
              </a:rPr>
              <a:t>, Large-Scale Evolution of Image Classifiers, ICML 2017</a:t>
            </a:r>
          </a:p>
          <a:p>
            <a:pPr marL="742950" lvl="1" indent="-285750" algn="l">
              <a:buFont typeface="Arial" panose="020B0604020202020204" pitchFamily="34" charset="0"/>
              <a:buChar char="•"/>
            </a:pPr>
            <a:r>
              <a:rPr lang="en-US" altLang="zh-TW" b="0" i="0" dirty="0">
                <a:solidFill>
                  <a:srgbClr val="F8F8F2"/>
                </a:solidFill>
                <a:effectLst/>
                <a:latin typeface="Roboto"/>
              </a:rPr>
              <a:t>Esteban Real, Alok Aggarwal, </a:t>
            </a:r>
            <a:r>
              <a:rPr lang="en-US" altLang="zh-TW" b="0" i="0" dirty="0" err="1">
                <a:solidFill>
                  <a:srgbClr val="F8F8F2"/>
                </a:solidFill>
                <a:effectLst/>
                <a:latin typeface="Roboto"/>
              </a:rPr>
              <a:t>Yanping</a:t>
            </a:r>
            <a:r>
              <a:rPr lang="en-US" altLang="zh-TW" b="0" i="0" dirty="0">
                <a:solidFill>
                  <a:srgbClr val="F8F8F2"/>
                </a:solidFill>
                <a:effectLst/>
                <a:latin typeface="Roboto"/>
              </a:rPr>
              <a:t> Huang, Quoc V Le, Regularized Evolution for Image Classifier Architecture Search, AAAI, 2019</a:t>
            </a:r>
          </a:p>
          <a:p>
            <a:pPr marL="742950" lvl="1" indent="-285750" algn="l">
              <a:buFont typeface="Arial" panose="020B0604020202020204" pitchFamily="34" charset="0"/>
              <a:buChar char="•"/>
            </a:pPr>
            <a:r>
              <a:rPr lang="en-US" altLang="zh-TW" b="0" i="0" dirty="0" err="1">
                <a:solidFill>
                  <a:srgbClr val="F8F8F2"/>
                </a:solidFill>
                <a:effectLst/>
                <a:latin typeface="Roboto"/>
              </a:rPr>
              <a:t>Hanxiao</a:t>
            </a:r>
            <a:r>
              <a:rPr lang="en-US" altLang="zh-TW" b="0" i="0" dirty="0">
                <a:solidFill>
                  <a:srgbClr val="F8F8F2"/>
                </a:solidFill>
                <a:effectLst/>
                <a:latin typeface="Roboto"/>
              </a:rPr>
              <a:t> Liu, Karen </a:t>
            </a:r>
            <a:r>
              <a:rPr lang="en-US" altLang="zh-TW" b="0" i="0" dirty="0" err="1">
                <a:solidFill>
                  <a:srgbClr val="F8F8F2"/>
                </a:solidFill>
                <a:effectLst/>
                <a:latin typeface="Roboto"/>
              </a:rPr>
              <a:t>Simonyan</a:t>
            </a:r>
            <a:r>
              <a:rPr lang="en-US" altLang="zh-TW" b="0" i="0" dirty="0">
                <a:solidFill>
                  <a:srgbClr val="F8F8F2"/>
                </a:solidFill>
                <a:effectLst/>
                <a:latin typeface="Roboto"/>
              </a:rPr>
              <a:t>, Oriol </a:t>
            </a:r>
            <a:r>
              <a:rPr lang="en-US" altLang="zh-TW" b="0" i="0" dirty="0" err="1">
                <a:solidFill>
                  <a:srgbClr val="F8F8F2"/>
                </a:solidFill>
                <a:effectLst/>
                <a:latin typeface="Roboto"/>
              </a:rPr>
              <a:t>Vinyals</a:t>
            </a:r>
            <a:r>
              <a:rPr lang="en-US" altLang="zh-TW" b="0" i="0" dirty="0">
                <a:solidFill>
                  <a:srgbClr val="F8F8F2"/>
                </a:solidFill>
                <a:effectLst/>
                <a:latin typeface="Roboto"/>
              </a:rPr>
              <a:t>, </a:t>
            </a:r>
            <a:r>
              <a:rPr lang="en-US" altLang="zh-TW" b="0" i="0" dirty="0" err="1">
                <a:solidFill>
                  <a:srgbClr val="F8F8F2"/>
                </a:solidFill>
                <a:effectLst/>
                <a:latin typeface="Roboto"/>
              </a:rPr>
              <a:t>Chrisantha</a:t>
            </a:r>
            <a:r>
              <a:rPr lang="en-US" altLang="zh-TW" b="0" i="0" dirty="0">
                <a:solidFill>
                  <a:srgbClr val="F8F8F2"/>
                </a:solidFill>
                <a:effectLst/>
                <a:latin typeface="Roboto"/>
              </a:rPr>
              <a:t> Fernando, </a:t>
            </a:r>
            <a:r>
              <a:rPr lang="en-US" altLang="zh-TW" b="0" i="0" dirty="0" err="1">
                <a:solidFill>
                  <a:srgbClr val="F8F8F2"/>
                </a:solidFill>
                <a:effectLst/>
                <a:latin typeface="Roboto"/>
              </a:rPr>
              <a:t>Koray</a:t>
            </a:r>
            <a:r>
              <a:rPr lang="en-US" altLang="zh-TW" b="0" i="0" dirty="0">
                <a:solidFill>
                  <a:srgbClr val="F8F8F2"/>
                </a:solidFill>
                <a:effectLst/>
                <a:latin typeface="Roboto"/>
              </a:rPr>
              <a:t> </a:t>
            </a:r>
            <a:r>
              <a:rPr lang="en-US" altLang="zh-TW" b="0" i="0" dirty="0" err="1">
                <a:solidFill>
                  <a:srgbClr val="F8F8F2"/>
                </a:solidFill>
                <a:effectLst/>
                <a:latin typeface="Roboto"/>
              </a:rPr>
              <a:t>Kavukcuoglu</a:t>
            </a:r>
            <a:r>
              <a:rPr lang="en-US" altLang="zh-TW" b="0" i="0" dirty="0">
                <a:solidFill>
                  <a:srgbClr val="F8F8F2"/>
                </a:solidFill>
                <a:effectLst/>
                <a:latin typeface="Roboto"/>
              </a:rPr>
              <a:t>, Hierarchical Representations for Efficient Architecture Search, ICLR, 2018</a:t>
            </a:r>
          </a:p>
          <a:p>
            <a:pPr algn="l">
              <a:buFont typeface="Arial" panose="020B0604020202020204" pitchFamily="34" charset="0"/>
              <a:buChar char="•"/>
            </a:pPr>
            <a:r>
              <a:rPr lang="en-US" altLang="zh-TW" b="0" i="0" dirty="0" err="1">
                <a:solidFill>
                  <a:srgbClr val="F8F8F2"/>
                </a:solidFill>
                <a:effectLst/>
                <a:latin typeface="Roboto"/>
              </a:rPr>
              <a:t>Supernetwork</a:t>
            </a:r>
            <a:r>
              <a:rPr lang="en-US" altLang="zh-TW" b="0" i="0" dirty="0">
                <a:solidFill>
                  <a:srgbClr val="F8F8F2"/>
                </a:solidFill>
                <a:effectLst/>
                <a:latin typeface="Roboto"/>
              </a:rPr>
              <a:t> based</a:t>
            </a:r>
          </a:p>
          <a:p>
            <a:pPr marL="742950" lvl="1" indent="-285750" algn="l">
              <a:buFont typeface="Arial" panose="020B0604020202020204" pitchFamily="34" charset="0"/>
              <a:buChar char="•"/>
            </a:pPr>
            <a:r>
              <a:rPr lang="en-US" altLang="zh-TW" b="0" i="0" dirty="0" err="1">
                <a:solidFill>
                  <a:srgbClr val="F8F8F2"/>
                </a:solidFill>
                <a:effectLst/>
                <a:latin typeface="Roboto"/>
              </a:rPr>
              <a:t>Hanxiao</a:t>
            </a:r>
            <a:r>
              <a:rPr lang="en-US" altLang="zh-TW" b="0" i="0" dirty="0">
                <a:solidFill>
                  <a:srgbClr val="F8F8F2"/>
                </a:solidFill>
                <a:effectLst/>
                <a:latin typeface="Roboto"/>
              </a:rPr>
              <a:t> Liu, Karen </a:t>
            </a:r>
            <a:r>
              <a:rPr lang="en-US" altLang="zh-TW" b="0" i="0" dirty="0" err="1">
                <a:solidFill>
                  <a:srgbClr val="F8F8F2"/>
                </a:solidFill>
                <a:effectLst/>
                <a:latin typeface="Roboto"/>
              </a:rPr>
              <a:t>Simonyan</a:t>
            </a:r>
            <a:r>
              <a:rPr lang="en-US" altLang="zh-TW" b="0" i="0" dirty="0">
                <a:solidFill>
                  <a:srgbClr val="F8F8F2"/>
                </a:solidFill>
                <a:effectLst/>
                <a:latin typeface="Roboto"/>
              </a:rPr>
              <a:t>, </a:t>
            </a:r>
            <a:r>
              <a:rPr lang="en-US" altLang="zh-TW" b="0" i="0" dirty="0" err="1">
                <a:solidFill>
                  <a:srgbClr val="F8F8F2"/>
                </a:solidFill>
                <a:effectLst/>
                <a:latin typeface="Roboto"/>
              </a:rPr>
              <a:t>Yiming</a:t>
            </a:r>
            <a:r>
              <a:rPr lang="en-US" altLang="zh-TW" b="0" i="0" dirty="0">
                <a:solidFill>
                  <a:srgbClr val="F8F8F2"/>
                </a:solidFill>
                <a:effectLst/>
                <a:latin typeface="Roboto"/>
              </a:rPr>
              <a:t> Yang, DARTS: Differentiable Architecture Search, ICLR, 2019</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a:t>DARTS</a:t>
            </a:r>
            <a:endParaRPr lang="zh-TW" altLang="en-US" dirty="0"/>
          </a:p>
          <a:p>
            <a:pPr marL="742950" lvl="1" indent="-285750" algn="l">
              <a:buFont typeface="Arial" panose="020B0604020202020204" pitchFamily="34" charset="0"/>
              <a:buChar char="•"/>
            </a:pPr>
            <a:endParaRPr lang="en-US" altLang="zh-TW" b="0" i="0" dirty="0">
              <a:solidFill>
                <a:srgbClr val="F8F8F2"/>
              </a:solidFill>
              <a:effectLst/>
              <a:latin typeface="Roboto"/>
            </a:endParaRP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86737-438C-4099-A1AF-E31E3268E6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68567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en-US" altLang="zh-TW" b="0" i="0" dirty="0">
                <a:solidFill>
                  <a:srgbClr val="F8F8F2"/>
                </a:solidFill>
                <a:effectLst/>
                <a:latin typeface="Roboto"/>
              </a:rPr>
              <a:t>Network architecture </a:t>
            </a:r>
            <a:r>
              <a:rPr lang="en-US" altLang="zh-TW" b="0" i="0" dirty="0" err="1">
                <a:solidFill>
                  <a:srgbClr val="F8F8F2"/>
                </a:solidFill>
                <a:effectLst/>
                <a:latin typeface="Roboto"/>
              </a:rPr>
              <a:t>search:RL</a:t>
            </a:r>
            <a:r>
              <a:rPr lang="en-US" altLang="zh-TW" b="0" i="0" dirty="0">
                <a:solidFill>
                  <a:srgbClr val="F8F8F2"/>
                </a:solidFill>
                <a:effectLst/>
                <a:latin typeface="Roboto"/>
              </a:rPr>
              <a:t> based</a:t>
            </a:r>
          </a:p>
          <a:p>
            <a:pPr marL="742950" lvl="1" indent="-285750" algn="l">
              <a:buFont typeface="Arial" panose="020B0604020202020204" pitchFamily="34" charset="0"/>
              <a:buChar char="•"/>
            </a:pPr>
            <a:r>
              <a:rPr lang="en-US" altLang="zh-TW" b="0" i="0" dirty="0">
                <a:solidFill>
                  <a:srgbClr val="F8F8F2"/>
                </a:solidFill>
                <a:effectLst/>
                <a:latin typeface="Roboto"/>
              </a:rPr>
              <a:t>Barret </a:t>
            </a:r>
            <a:r>
              <a:rPr lang="en-US" altLang="zh-TW" b="0" i="0" dirty="0" err="1">
                <a:solidFill>
                  <a:srgbClr val="F8F8F2"/>
                </a:solidFill>
                <a:effectLst/>
                <a:latin typeface="Roboto"/>
              </a:rPr>
              <a:t>Zoph</a:t>
            </a:r>
            <a:r>
              <a:rPr lang="en-US" altLang="zh-TW" b="0" i="0" dirty="0">
                <a:solidFill>
                  <a:srgbClr val="F8F8F2"/>
                </a:solidFill>
                <a:effectLst/>
                <a:latin typeface="Roboto"/>
              </a:rPr>
              <a:t>, Quoc V. Le, Neural Architecture Search with Reinforcement Learning, ICLR 2017</a:t>
            </a:r>
          </a:p>
          <a:p>
            <a:pPr marL="742950" lvl="1" indent="-285750" algn="l">
              <a:buFont typeface="Arial" panose="020B0604020202020204" pitchFamily="34" charset="0"/>
              <a:buChar char="•"/>
            </a:pPr>
            <a:r>
              <a:rPr lang="en-US" altLang="zh-TW" b="0" i="0" dirty="0">
                <a:solidFill>
                  <a:srgbClr val="F8F8F2"/>
                </a:solidFill>
                <a:effectLst/>
                <a:latin typeface="Roboto"/>
              </a:rPr>
              <a:t>Barret </a:t>
            </a:r>
            <a:r>
              <a:rPr lang="en-US" altLang="zh-TW" b="0" i="0" dirty="0" err="1">
                <a:solidFill>
                  <a:srgbClr val="F8F8F2"/>
                </a:solidFill>
                <a:effectLst/>
                <a:latin typeface="Roboto"/>
              </a:rPr>
              <a:t>Zoph</a:t>
            </a:r>
            <a:r>
              <a:rPr lang="en-US" altLang="zh-TW" b="0" i="0" dirty="0">
                <a:solidFill>
                  <a:srgbClr val="F8F8F2"/>
                </a:solidFill>
                <a:effectLst/>
                <a:latin typeface="Roboto"/>
              </a:rPr>
              <a:t>, Vijay Vasudevan, Jonathon </a:t>
            </a:r>
            <a:r>
              <a:rPr lang="en-US" altLang="zh-TW" b="0" i="0" dirty="0" err="1">
                <a:solidFill>
                  <a:srgbClr val="F8F8F2"/>
                </a:solidFill>
                <a:effectLst/>
                <a:latin typeface="Roboto"/>
              </a:rPr>
              <a:t>Shlens</a:t>
            </a:r>
            <a:r>
              <a:rPr lang="en-US" altLang="zh-TW" b="0" i="0" dirty="0">
                <a:solidFill>
                  <a:srgbClr val="F8F8F2"/>
                </a:solidFill>
                <a:effectLst/>
                <a:latin typeface="Roboto"/>
              </a:rPr>
              <a:t>, Quoc V. Le, Learning Transferable Architectures for Scalable Image Recognition, CVPR, 2018</a:t>
            </a:r>
          </a:p>
          <a:p>
            <a:pPr marL="742950" lvl="1" indent="-285750" algn="l">
              <a:buFont typeface="Arial" panose="020B0604020202020204" pitchFamily="34" charset="0"/>
              <a:buChar char="•"/>
            </a:pPr>
            <a:r>
              <a:rPr lang="en-US" altLang="zh-TW" b="0" i="0" dirty="0" err="1">
                <a:solidFill>
                  <a:srgbClr val="F8F8F2"/>
                </a:solidFill>
                <a:effectLst/>
                <a:latin typeface="Roboto"/>
              </a:rPr>
              <a:t>Hieu</a:t>
            </a:r>
            <a:r>
              <a:rPr lang="en-US" altLang="zh-TW" b="0" i="0" dirty="0">
                <a:solidFill>
                  <a:srgbClr val="F8F8F2"/>
                </a:solidFill>
                <a:effectLst/>
                <a:latin typeface="Roboto"/>
              </a:rPr>
              <a:t> Pham, Melody Guan, Barret </a:t>
            </a:r>
            <a:r>
              <a:rPr lang="en-US" altLang="zh-TW" b="0" i="0" dirty="0" err="1">
                <a:solidFill>
                  <a:srgbClr val="F8F8F2"/>
                </a:solidFill>
                <a:effectLst/>
                <a:latin typeface="Roboto"/>
              </a:rPr>
              <a:t>Zoph</a:t>
            </a:r>
            <a:r>
              <a:rPr lang="en-US" altLang="zh-TW" b="0" i="0" dirty="0">
                <a:solidFill>
                  <a:srgbClr val="F8F8F2"/>
                </a:solidFill>
                <a:effectLst/>
                <a:latin typeface="Roboto"/>
              </a:rPr>
              <a:t>, Quoc Le, Jeff Dean, Efficient Neural Architecture Search via Parameter Sharing, ICML, 2018</a:t>
            </a:r>
          </a:p>
          <a:p>
            <a:pPr algn="l">
              <a:buFont typeface="Arial" panose="020B0604020202020204" pitchFamily="34" charset="0"/>
              <a:buChar char="•"/>
            </a:pPr>
            <a:r>
              <a:rPr lang="en-US" altLang="zh-TW" b="0" i="0" dirty="0">
                <a:solidFill>
                  <a:srgbClr val="F8F8F2"/>
                </a:solidFill>
                <a:effectLst/>
                <a:latin typeface="Roboto"/>
              </a:rPr>
              <a:t>Evolution based</a:t>
            </a:r>
          </a:p>
          <a:p>
            <a:pPr marL="742950" lvl="1" indent="-285750" algn="l">
              <a:buFont typeface="Arial" panose="020B0604020202020204" pitchFamily="34" charset="0"/>
              <a:buChar char="•"/>
            </a:pPr>
            <a:r>
              <a:rPr lang="en-US" altLang="zh-TW" b="0" i="0" dirty="0">
                <a:solidFill>
                  <a:srgbClr val="F8F8F2"/>
                </a:solidFill>
                <a:effectLst/>
                <a:latin typeface="Roboto"/>
              </a:rPr>
              <a:t>Esteban Real, Sherry Moore, Andrew </a:t>
            </a:r>
            <a:r>
              <a:rPr lang="en-US" altLang="zh-TW" b="0" i="0" dirty="0" err="1">
                <a:solidFill>
                  <a:srgbClr val="F8F8F2"/>
                </a:solidFill>
                <a:effectLst/>
                <a:latin typeface="Roboto"/>
              </a:rPr>
              <a:t>Selle</a:t>
            </a:r>
            <a:r>
              <a:rPr lang="en-US" altLang="zh-TW" b="0" i="0" dirty="0">
                <a:solidFill>
                  <a:srgbClr val="F8F8F2"/>
                </a:solidFill>
                <a:effectLst/>
                <a:latin typeface="Roboto"/>
              </a:rPr>
              <a:t>, Saurabh Saxena, Yutaka Leon Suematsu, </a:t>
            </a:r>
            <a:r>
              <a:rPr lang="en-US" altLang="zh-TW" b="0" i="0" dirty="0" err="1">
                <a:solidFill>
                  <a:srgbClr val="F8F8F2"/>
                </a:solidFill>
                <a:effectLst/>
                <a:latin typeface="Roboto"/>
              </a:rPr>
              <a:t>Jie</a:t>
            </a:r>
            <a:r>
              <a:rPr lang="en-US" altLang="zh-TW" b="0" i="0" dirty="0">
                <a:solidFill>
                  <a:srgbClr val="F8F8F2"/>
                </a:solidFill>
                <a:effectLst/>
                <a:latin typeface="Roboto"/>
              </a:rPr>
              <a:t> Tan, Quoc Le, Alex </a:t>
            </a:r>
            <a:r>
              <a:rPr lang="en-US" altLang="zh-TW" b="0" i="0" dirty="0" err="1">
                <a:solidFill>
                  <a:srgbClr val="F8F8F2"/>
                </a:solidFill>
                <a:effectLst/>
                <a:latin typeface="Roboto"/>
              </a:rPr>
              <a:t>Kurakin</a:t>
            </a:r>
            <a:r>
              <a:rPr lang="en-US" altLang="zh-TW" b="0" i="0" dirty="0">
                <a:solidFill>
                  <a:srgbClr val="F8F8F2"/>
                </a:solidFill>
                <a:effectLst/>
                <a:latin typeface="Roboto"/>
              </a:rPr>
              <a:t>, Large-Scale Evolution of Image Classifiers, ICML 2017</a:t>
            </a:r>
          </a:p>
          <a:p>
            <a:pPr marL="742950" lvl="1" indent="-285750" algn="l">
              <a:buFont typeface="Arial" panose="020B0604020202020204" pitchFamily="34" charset="0"/>
              <a:buChar char="•"/>
            </a:pPr>
            <a:r>
              <a:rPr lang="en-US" altLang="zh-TW" b="0" i="0" dirty="0">
                <a:solidFill>
                  <a:srgbClr val="F8F8F2"/>
                </a:solidFill>
                <a:effectLst/>
                <a:latin typeface="Roboto"/>
              </a:rPr>
              <a:t>Esteban Real, Alok Aggarwal, </a:t>
            </a:r>
            <a:r>
              <a:rPr lang="en-US" altLang="zh-TW" b="0" i="0" dirty="0" err="1">
                <a:solidFill>
                  <a:srgbClr val="F8F8F2"/>
                </a:solidFill>
                <a:effectLst/>
                <a:latin typeface="Roboto"/>
              </a:rPr>
              <a:t>Yanping</a:t>
            </a:r>
            <a:r>
              <a:rPr lang="en-US" altLang="zh-TW" b="0" i="0" dirty="0">
                <a:solidFill>
                  <a:srgbClr val="F8F8F2"/>
                </a:solidFill>
                <a:effectLst/>
                <a:latin typeface="Roboto"/>
              </a:rPr>
              <a:t> Huang, Quoc V Le, Regularized Evolution for Image Classifier Architecture Search, AAAI, 2019</a:t>
            </a:r>
          </a:p>
          <a:p>
            <a:pPr marL="742950" lvl="1" indent="-285750" algn="l">
              <a:buFont typeface="Arial" panose="020B0604020202020204" pitchFamily="34" charset="0"/>
              <a:buChar char="•"/>
            </a:pPr>
            <a:r>
              <a:rPr lang="en-US" altLang="zh-TW" b="0" i="0" dirty="0" err="1">
                <a:solidFill>
                  <a:srgbClr val="F8F8F2"/>
                </a:solidFill>
                <a:effectLst/>
                <a:latin typeface="Roboto"/>
              </a:rPr>
              <a:t>Hanxiao</a:t>
            </a:r>
            <a:r>
              <a:rPr lang="en-US" altLang="zh-TW" b="0" i="0" dirty="0">
                <a:solidFill>
                  <a:srgbClr val="F8F8F2"/>
                </a:solidFill>
                <a:effectLst/>
                <a:latin typeface="Roboto"/>
              </a:rPr>
              <a:t> Liu, Karen </a:t>
            </a:r>
            <a:r>
              <a:rPr lang="en-US" altLang="zh-TW" b="0" i="0" dirty="0" err="1">
                <a:solidFill>
                  <a:srgbClr val="F8F8F2"/>
                </a:solidFill>
                <a:effectLst/>
                <a:latin typeface="Roboto"/>
              </a:rPr>
              <a:t>Simonyan</a:t>
            </a:r>
            <a:r>
              <a:rPr lang="en-US" altLang="zh-TW" b="0" i="0" dirty="0">
                <a:solidFill>
                  <a:srgbClr val="F8F8F2"/>
                </a:solidFill>
                <a:effectLst/>
                <a:latin typeface="Roboto"/>
              </a:rPr>
              <a:t>, Oriol </a:t>
            </a:r>
            <a:r>
              <a:rPr lang="en-US" altLang="zh-TW" b="0" i="0" dirty="0" err="1">
                <a:solidFill>
                  <a:srgbClr val="F8F8F2"/>
                </a:solidFill>
                <a:effectLst/>
                <a:latin typeface="Roboto"/>
              </a:rPr>
              <a:t>Vinyals</a:t>
            </a:r>
            <a:r>
              <a:rPr lang="en-US" altLang="zh-TW" b="0" i="0" dirty="0">
                <a:solidFill>
                  <a:srgbClr val="F8F8F2"/>
                </a:solidFill>
                <a:effectLst/>
                <a:latin typeface="Roboto"/>
              </a:rPr>
              <a:t>, </a:t>
            </a:r>
            <a:r>
              <a:rPr lang="en-US" altLang="zh-TW" b="0" i="0" dirty="0" err="1">
                <a:solidFill>
                  <a:srgbClr val="F8F8F2"/>
                </a:solidFill>
                <a:effectLst/>
                <a:latin typeface="Roboto"/>
              </a:rPr>
              <a:t>Chrisantha</a:t>
            </a:r>
            <a:r>
              <a:rPr lang="en-US" altLang="zh-TW" b="0" i="0" dirty="0">
                <a:solidFill>
                  <a:srgbClr val="F8F8F2"/>
                </a:solidFill>
                <a:effectLst/>
                <a:latin typeface="Roboto"/>
              </a:rPr>
              <a:t> Fernando, </a:t>
            </a:r>
            <a:r>
              <a:rPr lang="en-US" altLang="zh-TW" b="0" i="0" dirty="0" err="1">
                <a:solidFill>
                  <a:srgbClr val="F8F8F2"/>
                </a:solidFill>
                <a:effectLst/>
                <a:latin typeface="Roboto"/>
              </a:rPr>
              <a:t>Koray</a:t>
            </a:r>
            <a:r>
              <a:rPr lang="en-US" altLang="zh-TW" b="0" i="0" dirty="0">
                <a:solidFill>
                  <a:srgbClr val="F8F8F2"/>
                </a:solidFill>
                <a:effectLst/>
                <a:latin typeface="Roboto"/>
              </a:rPr>
              <a:t> </a:t>
            </a:r>
            <a:r>
              <a:rPr lang="en-US" altLang="zh-TW" b="0" i="0" dirty="0" err="1">
                <a:solidFill>
                  <a:srgbClr val="F8F8F2"/>
                </a:solidFill>
                <a:effectLst/>
                <a:latin typeface="Roboto"/>
              </a:rPr>
              <a:t>Kavukcuoglu</a:t>
            </a:r>
            <a:r>
              <a:rPr lang="en-US" altLang="zh-TW" b="0" i="0" dirty="0">
                <a:solidFill>
                  <a:srgbClr val="F8F8F2"/>
                </a:solidFill>
                <a:effectLst/>
                <a:latin typeface="Roboto"/>
              </a:rPr>
              <a:t>, Hierarchical Representations for Efficient Architecture Search, ICLR, 2018</a:t>
            </a:r>
          </a:p>
          <a:p>
            <a:pPr algn="l">
              <a:buFont typeface="Arial" panose="020B0604020202020204" pitchFamily="34" charset="0"/>
              <a:buChar char="•"/>
            </a:pPr>
            <a:r>
              <a:rPr lang="en-US" altLang="zh-TW" b="0" i="0" dirty="0" err="1">
                <a:solidFill>
                  <a:srgbClr val="F8F8F2"/>
                </a:solidFill>
                <a:effectLst/>
                <a:latin typeface="Roboto"/>
              </a:rPr>
              <a:t>Supernetwork</a:t>
            </a:r>
            <a:r>
              <a:rPr lang="en-US" altLang="zh-TW" b="0" i="0" dirty="0">
                <a:solidFill>
                  <a:srgbClr val="F8F8F2"/>
                </a:solidFill>
                <a:effectLst/>
                <a:latin typeface="Roboto"/>
              </a:rPr>
              <a:t> based</a:t>
            </a:r>
          </a:p>
          <a:p>
            <a:pPr marL="742950" lvl="1" indent="-285750" algn="l">
              <a:buFont typeface="Arial" panose="020B0604020202020204" pitchFamily="34" charset="0"/>
              <a:buChar char="•"/>
            </a:pPr>
            <a:r>
              <a:rPr lang="en-US" altLang="zh-TW" b="0" i="0" dirty="0" err="1">
                <a:solidFill>
                  <a:srgbClr val="F8F8F2"/>
                </a:solidFill>
                <a:effectLst/>
                <a:latin typeface="Roboto"/>
              </a:rPr>
              <a:t>Hanxiao</a:t>
            </a:r>
            <a:r>
              <a:rPr lang="en-US" altLang="zh-TW" b="0" i="0" dirty="0">
                <a:solidFill>
                  <a:srgbClr val="F8F8F2"/>
                </a:solidFill>
                <a:effectLst/>
                <a:latin typeface="Roboto"/>
              </a:rPr>
              <a:t> Liu, Karen </a:t>
            </a:r>
            <a:r>
              <a:rPr lang="en-US" altLang="zh-TW" b="0" i="0" dirty="0" err="1">
                <a:solidFill>
                  <a:srgbClr val="F8F8F2"/>
                </a:solidFill>
                <a:effectLst/>
                <a:latin typeface="Roboto"/>
              </a:rPr>
              <a:t>Simonyan</a:t>
            </a:r>
            <a:r>
              <a:rPr lang="en-US" altLang="zh-TW" b="0" i="0" dirty="0">
                <a:solidFill>
                  <a:srgbClr val="F8F8F2"/>
                </a:solidFill>
                <a:effectLst/>
                <a:latin typeface="Roboto"/>
              </a:rPr>
              <a:t>, </a:t>
            </a:r>
            <a:r>
              <a:rPr lang="en-US" altLang="zh-TW" b="0" i="0" dirty="0" err="1">
                <a:solidFill>
                  <a:srgbClr val="F8F8F2"/>
                </a:solidFill>
                <a:effectLst/>
                <a:latin typeface="Roboto"/>
              </a:rPr>
              <a:t>Yiming</a:t>
            </a:r>
            <a:r>
              <a:rPr lang="en-US" altLang="zh-TW" b="0" i="0" dirty="0">
                <a:solidFill>
                  <a:srgbClr val="F8F8F2"/>
                </a:solidFill>
                <a:effectLst/>
                <a:latin typeface="Roboto"/>
              </a:rPr>
              <a:t> Yang, DARTS: Differentiable Architecture Search, ICLR, 2019</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a:t>DARTS</a:t>
            </a:r>
            <a:endParaRPr lang="zh-TW" altLang="en-US" dirty="0"/>
          </a:p>
          <a:p>
            <a:pPr marL="742950" lvl="1" indent="-285750" algn="l">
              <a:buFont typeface="Arial" panose="020B0604020202020204" pitchFamily="34" charset="0"/>
              <a:buChar char="•"/>
            </a:pPr>
            <a:endParaRPr lang="en-US" altLang="zh-TW" b="0" i="0" dirty="0">
              <a:solidFill>
                <a:srgbClr val="F8F8F2"/>
              </a:solidFill>
              <a:effectLst/>
              <a:latin typeface="Roboto"/>
            </a:endParaRP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86737-438C-4099-A1AF-E31E3268E6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440727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https://zhuanlan.zhihu.com/p/82821801</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86737-438C-4099-A1AF-E31E3268E6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95569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Sample re-weighting strategy is commonly used to alleviate this issue by designing a weighting function mapping from training loss to sample weight</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86737-438C-4099-A1AF-E31E3268E6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374071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5EA746-29EA-45E5-AD45-CA9A8302F86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29842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hlinkClick r:id="rId3"/>
              </a:rPr>
              <a:t>https://github.com/google-research/meta-dataset</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hlinkClick r:id="rId4"/>
              </a:rPr>
              <a:t>https://arxiv.org/abs/1902.03477</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hlinkClick r:id="rId5"/>
              </a:rPr>
              <a:t>https://science.sciencemag.org/content/350/6266/1332</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5CE7F-0BDC-49CF-89A9-B94CF98D913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229070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https://openai.com/blog/reptile/</a:t>
            </a:r>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3A5FA3-1BEA-4B29-B421-B21AF2E5E47A}"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843878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Tutorial: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ICASSP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ACL 2021</a:t>
            </a:r>
          </a:p>
          <a:p>
            <a:endParaRPr lang="zh-TW" altLang="en-US" dirty="0"/>
          </a:p>
        </p:txBody>
      </p:sp>
      <p:sp>
        <p:nvSpPr>
          <p:cNvPr id="4" name="投影片編號版面配置區 3"/>
          <p:cNvSpPr>
            <a:spLocks noGrp="1"/>
          </p:cNvSpPr>
          <p:nvPr>
            <p:ph type="sldNum" sz="quarter" idx="5"/>
          </p:nvPr>
        </p:nvSpPr>
        <p:spPr/>
        <p:txBody>
          <a:bodyPr/>
          <a:lstStyle/>
          <a:p>
            <a:fld id="{473A5FA3-1BEA-4B29-B421-B21AF2E5E47A}" type="slidenum">
              <a:rPr lang="zh-TW" altLang="en-US" smtClean="0"/>
              <a:t>57</a:t>
            </a:fld>
            <a:endParaRPr lang="zh-TW" altLang="en-US"/>
          </a:p>
        </p:txBody>
      </p:sp>
    </p:spTree>
    <p:extLst>
      <p:ext uri="{BB962C8B-B14F-4D97-AF65-F5344CB8AC3E}">
        <p14:creationId xmlns:p14="http://schemas.microsoft.com/office/powerpoint/2010/main" val="210534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You should use capital letter and lowercase letter both.</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20180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Please allow me to describe how to find the function small f in machine learning.</a:t>
            </a:r>
          </a:p>
          <a:p>
            <a:r>
              <a:rPr lang="en-US" altLang="zh-TW" dirty="0"/>
              <a:t>I would use deep learning as example.</a:t>
            </a:r>
          </a:p>
          <a:p>
            <a:r>
              <a:rPr lang="en-US" altLang="zh-TW" dirty="0"/>
              <a:t>There are three steps.</a:t>
            </a:r>
          </a:p>
          <a:p>
            <a:r>
              <a:rPr lang="en-US" altLang="zh-TW" dirty="0"/>
              <a:t>The first step is to decide what to learn, what is learnable.</a:t>
            </a:r>
          </a:p>
          <a:p>
            <a:endParaRPr lang="en-US" altLang="zh-TW" dirty="0"/>
          </a:p>
          <a:p>
            <a:r>
              <a:rPr lang="en-US" altLang="zh-TW" dirty="0"/>
              <a:t>In deep learning, to do cat and dog classification, you will have a network that can take an image as input, and output a value representing the input is cat or dog.</a:t>
            </a:r>
          </a:p>
          <a:p>
            <a:r>
              <a:rPr lang="en-US" altLang="zh-TW" dirty="0"/>
              <a:t>The network architecture itself is usually predefined.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parameters of the network, </a:t>
            </a:r>
            <a:r>
              <a:rPr lang="en-US" altLang="zh-TW" sz="1200" dirty="0"/>
              <a:t>wights and biases of  the neurons in the network, are learnable.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We use theta to represent the stuff we are going to learn in machine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f theta is our classifier, which is a function.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Theta controls the function.</a:t>
            </a:r>
            <a:endParaRPr lang="zh-TW" altLang="en-US" sz="1200" dirty="0"/>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3288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Then we define a loss function.</a:t>
            </a:r>
          </a:p>
          <a:p>
            <a:r>
              <a:rPr lang="en-US" altLang="zh-TW" dirty="0"/>
              <a:t>The loss function evaluate how bad a set of network parameters, theta, is.</a:t>
            </a:r>
          </a:p>
          <a:p>
            <a:r>
              <a:rPr lang="en-US" altLang="zh-TW" dirty="0"/>
              <a:t>This is how you compute the loss.</a:t>
            </a:r>
          </a:p>
          <a:p>
            <a:r>
              <a:rPr lang="en-US" altLang="zh-TW" dirty="0"/>
              <a:t>We have some training data, a lot of images and their labels.</a:t>
            </a:r>
          </a:p>
          <a:p>
            <a:r>
              <a:rPr lang="en-US" altLang="zh-TW" dirty="0"/>
              <a:t>The labels are ground truth for training.</a:t>
            </a:r>
          </a:p>
          <a:p>
            <a:r>
              <a:rPr lang="en-US" altLang="zh-TW" dirty="0"/>
              <a:t>Given a specific theta, we have a classifier, or a function, f theta.</a:t>
            </a:r>
          </a:p>
          <a:p>
            <a:r>
              <a:rPr lang="en-US" altLang="zh-TW" dirty="0"/>
              <a:t>The function  f theta takes the images as input, and outputs its classification results. </a:t>
            </a:r>
          </a:p>
          <a:p>
            <a:r>
              <a:rPr lang="en-US" altLang="zh-TW" dirty="0"/>
              <a:t>Then we compute the difference between the output of f theta and the ground truth.</a:t>
            </a:r>
          </a:p>
          <a:p>
            <a:r>
              <a:rPr lang="en-US" altLang="zh-TW" dirty="0"/>
              <a:t>We would compute something like cross-entropy.</a:t>
            </a:r>
          </a:p>
          <a:p>
            <a:r>
              <a:rPr lang="en-US" altLang="zh-TW" dirty="0"/>
              <a:t>Then we sum over the difference of all the training examples.</a:t>
            </a:r>
          </a:p>
          <a:p>
            <a:r>
              <a:rPr lang="en-US" altLang="zh-TW" dirty="0"/>
              <a:t>This is the loss of a specific theta.</a:t>
            </a:r>
          </a:p>
          <a:p>
            <a:r>
              <a:rPr lang="en-US" altLang="zh-TW" dirty="0"/>
              <a:t>It tells as how bad the theta is as a classifier based on the training data.</a:t>
            </a:r>
          </a:p>
          <a:p>
            <a:endParaRPr lang="en-US" altLang="zh-TW"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4142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third step is optimization.</a:t>
            </a:r>
          </a:p>
          <a:p>
            <a:r>
              <a:rPr lang="en-US" altLang="zh-TW" dirty="0"/>
              <a:t>After we define the loss function, we have to find a parameter theta that can minimize the loss function.</a:t>
            </a:r>
          </a:p>
          <a:p>
            <a:r>
              <a:rPr lang="en-US" altLang="zh-TW" dirty="0"/>
              <a:t>In deep learning, this is usually done by gradient descent.</a:t>
            </a:r>
          </a:p>
          <a:p>
            <a:r>
              <a:rPr lang="en-US" altLang="zh-TW" dirty="0"/>
              <a:t>We use gradient descent to find theta star that can minimize the loss function here.</a:t>
            </a:r>
          </a:p>
          <a:p>
            <a:r>
              <a:rPr lang="en-US" altLang="zh-TW" dirty="0"/>
              <a:t>I believe there is no need to describe what gradient descent is.</a:t>
            </a:r>
          </a:p>
          <a:p>
            <a:r>
              <a:rPr lang="en-US" altLang="zh-TW" dirty="0"/>
              <a:t>Now we have theta star that can minimize the loss function.</a:t>
            </a:r>
          </a:p>
          <a:p>
            <a:r>
              <a:rPr lang="en-US" altLang="zh-TW" dirty="0"/>
              <a:t>It is the optimal network parameters.</a:t>
            </a:r>
          </a:p>
          <a:p>
            <a:r>
              <a:rPr lang="en-US" altLang="zh-TW" dirty="0"/>
              <a:t>We have the optimal classifier f theta star, or f star.</a:t>
            </a:r>
          </a:p>
          <a:p>
            <a:endParaRPr lang="en-US" altLang="zh-TW" dirty="0"/>
          </a:p>
          <a:p>
            <a:r>
              <a:rPr lang="en-US" altLang="zh-TW" dirty="0"/>
              <a:t>This is machine learning 101.</a:t>
            </a:r>
          </a:p>
          <a:p>
            <a:r>
              <a:rPr lang="en-US" altLang="zh-TW" dirty="0"/>
              <a:t>This is something you definitely know I believe you already feel this tutorial is very bored.</a:t>
            </a:r>
          </a:p>
          <a:p>
            <a:r>
              <a:rPr lang="en-US" altLang="zh-TW" dirty="0"/>
              <a:t>Let’s quickly move meta learning.</a:t>
            </a:r>
          </a:p>
          <a:p>
            <a:r>
              <a:rPr lang="en-US" altLang="zh-TW" dirty="0"/>
              <a:t>I spent a lot of time talking about machine learning because I want to show that in meta learning, we use very similar idea to find a learning algorithm capital F, following the same three steps here.</a:t>
            </a:r>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5489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Now let’s talk about meta learning.</a:t>
            </a:r>
          </a:p>
          <a:p>
            <a:r>
              <a:rPr lang="en-US" altLang="zh-TW" dirty="0"/>
              <a:t>The learning algorithm capital F is a learning algorithm.</a:t>
            </a:r>
          </a:p>
          <a:p>
            <a:r>
              <a:rPr lang="en-US" altLang="zh-TW" dirty="0"/>
              <a:t>We have to determine which part in the learning algorithm can be learnable.</a:t>
            </a:r>
          </a:p>
          <a:p>
            <a:r>
              <a:rPr lang="en-US" altLang="zh-TW" dirty="0"/>
              <a:t>The learnable part in a learning algorithm is represented as phi.</a:t>
            </a:r>
          </a:p>
          <a:p>
            <a:r>
              <a:rPr lang="en-US" altLang="zh-TW" dirty="0"/>
              <a:t>If capital F is based on gradient descent, then Phi can be the initial parameters, learning rates, network architectures, and so on.</a:t>
            </a:r>
          </a:p>
          <a:p>
            <a:r>
              <a:rPr lang="en-US" altLang="zh-TW" dirty="0"/>
              <a:t>We will be back to what is learnable in a learning algorithm latter. </a:t>
            </a:r>
          </a:p>
          <a:p>
            <a:endParaRPr lang="en-US" altLang="zh-TW" dirty="0"/>
          </a:p>
          <a:p>
            <a:r>
              <a:rPr lang="en-US" altLang="zh-TW" dirty="0"/>
              <a:t>We use F phi to represent a learning algorithm parametrized by phi.</a:t>
            </a:r>
          </a:p>
          <a:p>
            <a:r>
              <a:rPr lang="en-US" altLang="zh-TW" dirty="0"/>
              <a:t>Phi is something we are going to learned latter.</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5643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Now let’s talk about meta learning.</a:t>
            </a:r>
          </a:p>
          <a:p>
            <a:r>
              <a:rPr lang="en-US" altLang="zh-TW" dirty="0"/>
              <a:t>The learning algorithm capital F is a learning algorithm.</a:t>
            </a:r>
          </a:p>
          <a:p>
            <a:r>
              <a:rPr lang="en-US" altLang="zh-TW" dirty="0"/>
              <a:t>We have to determine which part in the learning algorithm can be learnable.</a:t>
            </a:r>
          </a:p>
          <a:p>
            <a:r>
              <a:rPr lang="en-US" altLang="zh-TW" dirty="0"/>
              <a:t>The learnable part in a learning algorithm is represented as phi.</a:t>
            </a:r>
          </a:p>
          <a:p>
            <a:r>
              <a:rPr lang="en-US" altLang="zh-TW" dirty="0"/>
              <a:t>If capital F is based on gradient descent, then Phi can be the initial parameters, learning rates, network architectures, and so on.</a:t>
            </a:r>
          </a:p>
          <a:p>
            <a:r>
              <a:rPr lang="en-US" altLang="zh-TW" dirty="0"/>
              <a:t>We will be back to what is learnable in a learning algorithm latter. </a:t>
            </a:r>
          </a:p>
          <a:p>
            <a:endParaRPr lang="en-US" altLang="zh-TW" dirty="0"/>
          </a:p>
          <a:p>
            <a:r>
              <a:rPr lang="en-US" altLang="zh-TW" dirty="0"/>
              <a:t>We use F phi to represent a learning algorithm parametrized by phi.</a:t>
            </a:r>
          </a:p>
          <a:p>
            <a:r>
              <a:rPr lang="en-US" altLang="zh-TW" dirty="0"/>
              <a:t>Phi is something we are going to learned latter.</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446198-14AD-428F-AB61-8C8D20BF8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782426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C948E5A-2FBB-48A4-809D-EF40D7E0B76D}"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406475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C948E5A-2FBB-48A4-809D-EF40D7E0B76D}"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114049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C948E5A-2FBB-48A4-809D-EF40D7E0B76D}"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2053802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16B2ADE7-9993-42BF-9301-450D3C628483}"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1316173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6B2ADE7-9993-42BF-9301-450D3C628483}"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369722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6B2ADE7-9993-42BF-9301-450D3C628483}"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172383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6B2ADE7-9993-42BF-9301-450D3C628483}"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2139373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16B2ADE7-9993-42BF-9301-450D3C628483}" type="datetimeFigureOut">
              <a:rPr lang="zh-TW" altLang="en-US" smtClean="0"/>
              <a:t>2021/6/13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4252716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16B2ADE7-9993-42BF-9301-450D3C628483}" type="datetimeFigureOut">
              <a:rPr lang="zh-TW" altLang="en-US" smtClean="0"/>
              <a:t>2021/6/13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46403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2ADE7-9993-42BF-9301-450D3C628483}" type="datetimeFigureOut">
              <a:rPr lang="zh-TW" altLang="en-US" smtClean="0"/>
              <a:t>2021/6/13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1783692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6B2ADE7-9993-42BF-9301-450D3C628483}"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2153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C948E5A-2FBB-48A4-809D-EF40D7E0B76D}"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343237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6B2ADE7-9993-42BF-9301-450D3C628483}"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366928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6B2ADE7-9993-42BF-9301-450D3C628483}"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2494631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6B2ADE7-9993-42BF-9301-450D3C628483}"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2247854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337D668-0DCC-49E0-854D-3B8469A96819}"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482663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337D668-0DCC-49E0-854D-3B8469A96819}"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189253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337D668-0DCC-49E0-854D-3B8469A96819}"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1914117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337D668-0DCC-49E0-854D-3B8469A96819}"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332249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337D668-0DCC-49E0-854D-3B8469A96819}" type="datetimeFigureOut">
              <a:rPr lang="zh-TW" altLang="en-US" smtClean="0"/>
              <a:t>2021/6/13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1649083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337D668-0DCC-49E0-854D-3B8469A96819}" type="datetimeFigureOut">
              <a:rPr lang="zh-TW" altLang="en-US" smtClean="0"/>
              <a:t>2021/6/13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3713334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7D668-0DCC-49E0-854D-3B8469A96819}" type="datetimeFigureOut">
              <a:rPr lang="zh-TW" altLang="en-US" smtClean="0"/>
              <a:t>2021/6/13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428675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C948E5A-2FBB-48A4-809D-EF40D7E0B76D}"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2367581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337D668-0DCC-49E0-854D-3B8469A96819}"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611616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337D668-0DCC-49E0-854D-3B8469A96819}"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1394864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337D668-0DCC-49E0-854D-3B8469A96819}"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200771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337D668-0DCC-49E0-854D-3B8469A96819}"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2806377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70C8DD09-7799-4506-A643-7C8D4EC11E0A}"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3388515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0C8DD09-7799-4506-A643-7C8D4EC11E0A}"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3898543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0C8DD09-7799-4506-A643-7C8D4EC11E0A}"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1209274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0C8DD09-7799-4506-A643-7C8D4EC11E0A}"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1298851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0C8DD09-7799-4506-A643-7C8D4EC11E0A}" type="datetimeFigureOut">
              <a:rPr lang="zh-TW" altLang="en-US" smtClean="0"/>
              <a:t>2021/6/13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3686006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0C8DD09-7799-4506-A643-7C8D4EC11E0A}" type="datetimeFigureOut">
              <a:rPr lang="zh-TW" altLang="en-US" smtClean="0"/>
              <a:t>2021/6/13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204857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C948E5A-2FBB-48A4-809D-EF40D7E0B76D}"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3211810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8DD09-7799-4506-A643-7C8D4EC11E0A}" type="datetimeFigureOut">
              <a:rPr lang="zh-TW" altLang="en-US" smtClean="0"/>
              <a:t>2021/6/13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40630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0C8DD09-7799-4506-A643-7C8D4EC11E0A}"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2796755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0C8DD09-7799-4506-A643-7C8D4EC11E0A}"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17885022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0C8DD09-7799-4506-A643-7C8D4EC11E0A}"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2546191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0C8DD09-7799-4506-A643-7C8D4EC11E0A}"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3083898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21267877-3216-4424-AAD8-BD222C50FDA0}"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261815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1267877-3216-4424-AAD8-BD222C50FDA0}"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1541158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1267877-3216-4424-AAD8-BD222C50FDA0}"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2606082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21267877-3216-4424-AAD8-BD222C50FDA0}"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840158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1267877-3216-4424-AAD8-BD222C50FDA0}" type="datetimeFigureOut">
              <a:rPr lang="zh-TW" altLang="en-US" smtClean="0"/>
              <a:t>2021/6/13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93538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C948E5A-2FBB-48A4-809D-EF40D7E0B76D}" type="datetimeFigureOut">
              <a:rPr lang="zh-TW" altLang="en-US" smtClean="0"/>
              <a:t>2021/6/13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327413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1267877-3216-4424-AAD8-BD222C50FDA0}" type="datetimeFigureOut">
              <a:rPr lang="zh-TW" altLang="en-US" smtClean="0"/>
              <a:t>2021/6/13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13578756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67877-3216-4424-AAD8-BD222C50FDA0}" type="datetimeFigureOut">
              <a:rPr lang="zh-TW" altLang="en-US" smtClean="0"/>
              <a:t>2021/6/13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192644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21267877-3216-4424-AAD8-BD222C50FDA0}"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4065113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21267877-3216-4424-AAD8-BD222C50FDA0}"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3664267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1267877-3216-4424-AAD8-BD222C50FDA0}"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3373076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1267877-3216-4424-AAD8-BD222C50FDA0}" type="datetimeFigureOut">
              <a:rPr lang="zh-TW" altLang="en-US" smtClean="0"/>
              <a:t>2021/6/13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1413715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C948E5A-2FBB-48A4-809D-EF40D7E0B76D}" type="datetimeFigureOut">
              <a:rPr lang="zh-TW" altLang="en-US" smtClean="0"/>
              <a:t>2021/6/13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287145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48E5A-2FBB-48A4-809D-EF40D7E0B76D}" type="datetimeFigureOut">
              <a:rPr lang="zh-TW" altLang="en-US" smtClean="0"/>
              <a:t>2021/6/13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304268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C948E5A-2FBB-48A4-809D-EF40D7E0B76D}"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43631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C948E5A-2FBB-48A4-809D-EF40D7E0B76D}" type="datetimeFigureOut">
              <a:rPr lang="zh-TW" altLang="en-US" smtClean="0"/>
              <a:t>2021/6/13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263827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48E5A-2FBB-48A4-809D-EF40D7E0B76D}" type="datetimeFigureOut">
              <a:rPr lang="zh-TW" altLang="en-US" smtClean="0"/>
              <a:t>2021/6/13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A869F-B19C-403F-ACF1-E6D14CD2CEE2}" type="slidenum">
              <a:rPr lang="zh-TW" altLang="en-US" smtClean="0"/>
              <a:t>‹#›</a:t>
            </a:fld>
            <a:endParaRPr lang="zh-TW" altLang="en-US"/>
          </a:p>
        </p:txBody>
      </p:sp>
    </p:spTree>
    <p:extLst>
      <p:ext uri="{BB962C8B-B14F-4D97-AF65-F5344CB8AC3E}">
        <p14:creationId xmlns:p14="http://schemas.microsoft.com/office/powerpoint/2010/main" val="3196184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2ADE7-9993-42BF-9301-450D3C628483}" type="datetimeFigureOut">
              <a:rPr lang="zh-TW" altLang="en-US" smtClean="0"/>
              <a:t>2021/6/13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C5F61-0A60-4980-BF1B-CB9D8751D4FF}" type="slidenum">
              <a:rPr lang="zh-TW" altLang="en-US" smtClean="0"/>
              <a:t>‹#›</a:t>
            </a:fld>
            <a:endParaRPr lang="zh-TW" altLang="en-US"/>
          </a:p>
        </p:txBody>
      </p:sp>
    </p:spTree>
    <p:extLst>
      <p:ext uri="{BB962C8B-B14F-4D97-AF65-F5344CB8AC3E}">
        <p14:creationId xmlns:p14="http://schemas.microsoft.com/office/powerpoint/2010/main" val="41013539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7D668-0DCC-49E0-854D-3B8469A96819}" type="datetimeFigureOut">
              <a:rPr lang="zh-TW" altLang="en-US" smtClean="0"/>
              <a:t>2021/6/13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21926159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8DD09-7799-4506-A643-7C8D4EC11E0A}" type="datetimeFigureOut">
              <a:rPr lang="zh-TW" altLang="en-US" smtClean="0"/>
              <a:t>2021/6/13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EC892-A249-4DEC-8E52-B3E85CBA0E09}" type="slidenum">
              <a:rPr lang="zh-TW" altLang="en-US" smtClean="0"/>
              <a:t>‹#›</a:t>
            </a:fld>
            <a:endParaRPr lang="zh-TW" altLang="en-US"/>
          </a:p>
        </p:txBody>
      </p:sp>
    </p:spTree>
    <p:extLst>
      <p:ext uri="{BB962C8B-B14F-4D97-AF65-F5344CB8AC3E}">
        <p14:creationId xmlns:p14="http://schemas.microsoft.com/office/powerpoint/2010/main" val="12399147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67877-3216-4424-AAD8-BD222C50FDA0}" type="datetimeFigureOut">
              <a:rPr lang="zh-TW" altLang="en-US" smtClean="0"/>
              <a:t>2021/6/13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0B5E4-F026-4A82-AD2C-930DF70E8091}" type="slidenum">
              <a:rPr lang="zh-TW" altLang="en-US" smtClean="0"/>
              <a:t>‹#›</a:t>
            </a:fld>
            <a:endParaRPr lang="zh-TW" altLang="en-US"/>
          </a:p>
        </p:txBody>
      </p:sp>
    </p:spTree>
    <p:extLst>
      <p:ext uri="{BB962C8B-B14F-4D97-AF65-F5344CB8AC3E}">
        <p14:creationId xmlns:p14="http://schemas.microsoft.com/office/powerpoint/2010/main" val="324513873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0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0.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jpeg"/><Relationship Id="rId7" Type="http://schemas.openxmlformats.org/officeDocument/2006/relationships/image" Target="../media/image20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0.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2.pn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191.png"/><Relationship Id="rId5" Type="http://schemas.openxmlformats.org/officeDocument/2006/relationships/image" Target="../media/image15.jpeg"/><Relationship Id="rId15" Type="http://schemas.openxmlformats.org/officeDocument/2006/relationships/image" Target="../media/image272.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14.jpeg"/><Relationship Id="rId10" Type="http://schemas.openxmlformats.org/officeDocument/2006/relationships/image" Target="../media/image45.png"/><Relationship Id="rId4" Type="http://schemas.openxmlformats.org/officeDocument/2006/relationships/image" Target="../media/image13.jpe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3.jpe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41.png"/><Relationship Id="rId4" Type="http://schemas.openxmlformats.org/officeDocument/2006/relationships/image" Target="../media/image14.jpe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7.pn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37.png"/><Relationship Id="rId5" Type="http://schemas.openxmlformats.org/officeDocument/2006/relationships/image" Target="../media/image14.jpeg"/><Relationship Id="rId10" Type="http://schemas.openxmlformats.org/officeDocument/2006/relationships/image" Target="../media/image36.png"/><Relationship Id="rId4" Type="http://schemas.openxmlformats.org/officeDocument/2006/relationships/image" Target="../media/image13.jpe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7.png"/><Relationship Id="rId7" Type="http://schemas.openxmlformats.org/officeDocument/2006/relationships/image" Target="../media/image16.jpeg"/><Relationship Id="rId12"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36.png"/><Relationship Id="rId5" Type="http://schemas.openxmlformats.org/officeDocument/2006/relationships/image" Target="../media/image14.jpeg"/><Relationship Id="rId10" Type="http://schemas.openxmlformats.org/officeDocument/2006/relationships/image" Target="../media/image34.png"/><Relationship Id="rId4" Type="http://schemas.openxmlformats.org/officeDocument/2006/relationships/image" Target="../media/image13.jpe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7.png"/><Relationship Id="rId7" Type="http://schemas.openxmlformats.org/officeDocument/2006/relationships/image" Target="../media/image16.jpeg"/><Relationship Id="rId12"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36.png"/><Relationship Id="rId5" Type="http://schemas.openxmlformats.org/officeDocument/2006/relationships/image" Target="../media/image14.jpeg"/><Relationship Id="rId10" Type="http://schemas.openxmlformats.org/officeDocument/2006/relationships/image" Target="../media/image34.png"/><Relationship Id="rId4" Type="http://schemas.openxmlformats.org/officeDocument/2006/relationships/image" Target="../media/image13.jpe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8.jpeg"/><Relationship Id="rId3" Type="http://schemas.openxmlformats.org/officeDocument/2006/relationships/image" Target="../media/image52.png"/><Relationship Id="rId7" Type="http://schemas.openxmlformats.org/officeDocument/2006/relationships/image" Target="../media/image16.jpeg"/><Relationship Id="rId12" Type="http://schemas.openxmlformats.org/officeDocument/2006/relationships/image" Target="../media/image17.jpeg"/><Relationship Id="rId17" Type="http://schemas.openxmlformats.org/officeDocument/2006/relationships/image" Target="../media/image38.png"/><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55.png"/><Relationship Id="rId5" Type="http://schemas.openxmlformats.org/officeDocument/2006/relationships/image" Target="../media/image14.jpeg"/><Relationship Id="rId15" Type="http://schemas.openxmlformats.org/officeDocument/2006/relationships/image" Target="../media/image20.jpeg"/><Relationship Id="rId10" Type="http://schemas.openxmlformats.org/officeDocument/2006/relationships/image" Target="../media/image54.png"/><Relationship Id="rId4" Type="http://schemas.openxmlformats.org/officeDocument/2006/relationships/image" Target="../media/image13.jpeg"/><Relationship Id="rId9" Type="http://schemas.openxmlformats.org/officeDocument/2006/relationships/image" Target="../media/image53.png"/><Relationship Id="rId1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8" Type="http://schemas.openxmlformats.org/officeDocument/2006/relationships/image" Target="../media/image18.jpeg"/><Relationship Id="rId3" Type="http://schemas.openxmlformats.org/officeDocument/2006/relationships/image" Target="../media/image52.png"/><Relationship Id="rId21" Type="http://schemas.openxmlformats.org/officeDocument/2006/relationships/image" Target="../media/image57.png"/><Relationship Id="rId7" Type="http://schemas.openxmlformats.org/officeDocument/2006/relationships/image" Target="../media/image16.jpeg"/><Relationship Id="rId17" Type="http://schemas.openxmlformats.org/officeDocument/2006/relationships/image" Target="../media/image17.jpeg"/><Relationship Id="rId25" Type="http://schemas.openxmlformats.org/officeDocument/2006/relationships/image" Target="../media/image38.png"/><Relationship Id="rId2" Type="http://schemas.openxmlformats.org/officeDocument/2006/relationships/notesSlide" Target="../notesSlides/notesSlide16.xml"/><Relationship Id="rId16" Type="http://schemas.openxmlformats.org/officeDocument/2006/relationships/image" Target="../media/image55.png"/><Relationship Id="rId20"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15.jpeg"/><Relationship Id="rId24" Type="http://schemas.openxmlformats.org/officeDocument/2006/relationships/image" Target="../media/image34.png"/><Relationship Id="rId5" Type="http://schemas.openxmlformats.org/officeDocument/2006/relationships/image" Target="../media/image14.jpeg"/><Relationship Id="rId15" Type="http://schemas.openxmlformats.org/officeDocument/2006/relationships/image" Target="../media/image54.png"/><Relationship Id="rId23" Type="http://schemas.openxmlformats.org/officeDocument/2006/relationships/image" Target="../media/image60.png"/><Relationship Id="rId19" Type="http://schemas.openxmlformats.org/officeDocument/2006/relationships/image" Target="../media/image19.jpeg"/><Relationship Id="rId4" Type="http://schemas.openxmlformats.org/officeDocument/2006/relationships/image" Target="../media/image13.jpeg"/><Relationship Id="rId1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7.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7.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image" Target="../media/image371.png"/><Relationship Id="rId3" Type="http://schemas.openxmlformats.org/officeDocument/2006/relationships/image" Target="../media/image320.png"/><Relationship Id="rId7" Type="http://schemas.openxmlformats.org/officeDocument/2006/relationships/image" Target="../media/image38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70.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380.png"/></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image" Target="../media/image42.png"/><Relationship Id="rId5" Type="http://schemas.openxmlformats.org/officeDocument/2006/relationships/image" Target="../media/image13.jpeg"/><Relationship Id="rId10"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39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0.jpeg"/><Relationship Id="rId7" Type="http://schemas.openxmlformats.org/officeDocument/2006/relationships/image" Target="../media/image110.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11.jpeg"/><Relationship Id="rId10" Type="http://schemas.openxmlformats.org/officeDocument/2006/relationships/image" Target="../media/image160.png"/><Relationship Id="rId4" Type="http://schemas.openxmlformats.org/officeDocument/2006/relationships/image" Target="../media/image12.jpeg"/><Relationship Id="rId9" Type="http://schemas.openxmlformats.org/officeDocument/2006/relationships/image" Target="../media/image6.jpeg"/></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1.jpeg"/><Relationship Id="rId9" Type="http://schemas.openxmlformats.org/officeDocument/2006/relationships/image" Target="../media/image17.jpeg"/></Relationships>
</file>

<file path=ppt/slides/_rels/slide2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46.png"/><Relationship Id="rId7" Type="http://schemas.openxmlformats.org/officeDocument/2006/relationships/image" Target="../media/image200.png"/><Relationship Id="rId12" Type="http://schemas.openxmlformats.org/officeDocument/2006/relationships/image" Target="../media/image17.jpeg"/><Relationship Id="rId2" Type="http://schemas.openxmlformats.org/officeDocument/2006/relationships/notesSlide" Target="../notesSlides/notesSlide23.xml"/><Relationship Id="rId16" Type="http://schemas.openxmlformats.org/officeDocument/2006/relationships/image" Target="../media/image43.png"/><Relationship Id="rId1" Type="http://schemas.openxmlformats.org/officeDocument/2006/relationships/slideLayout" Target="../slideLayouts/slideLayout13.xml"/><Relationship Id="rId11" Type="http://schemas.openxmlformats.org/officeDocument/2006/relationships/image" Target="../media/image16.jpeg"/><Relationship Id="rId5" Type="http://schemas.openxmlformats.org/officeDocument/2006/relationships/image" Target="../media/image11.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9.jpeg"/></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0.jpe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50.pn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13.xml"/><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3.jpeg"/><Relationship Id="rId7" Type="http://schemas.openxmlformats.org/officeDocument/2006/relationships/image" Target="../media/image31.png"/><Relationship Id="rId2"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83.png"/><Relationship Id="rId5" Type="http://schemas.openxmlformats.org/officeDocument/2006/relationships/image" Target="../media/image15.jpeg"/><Relationship Id="rId10" Type="http://schemas.openxmlformats.org/officeDocument/2006/relationships/image" Target="../media/image82.png"/><Relationship Id="rId4" Type="http://schemas.openxmlformats.org/officeDocument/2006/relationships/image" Target="../media/image14.jpeg"/><Relationship Id="rId9" Type="http://schemas.openxmlformats.org/officeDocument/2006/relationships/image" Target="../media/image35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4.xml"/><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2.jpeg"/><Relationship Id="rId2" Type="http://schemas.openxmlformats.org/officeDocument/2006/relationships/image" Target="../media/image34.jpeg"/><Relationship Id="rId1" Type="http://schemas.openxmlformats.org/officeDocument/2006/relationships/slideLayout" Target="../slideLayouts/slideLayout24.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2.jpeg"/><Relationship Id="rId2" Type="http://schemas.openxmlformats.org/officeDocument/2006/relationships/image" Target="../media/image34.jpeg"/><Relationship Id="rId1" Type="http://schemas.openxmlformats.org/officeDocument/2006/relationships/slideLayout" Target="../slideLayouts/slideLayout24.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2.png"/><Relationship Id="rId7"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3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85.png"/><Relationship Id="rId2" Type="http://schemas.openxmlformats.org/officeDocument/2006/relationships/image" Target="../media/image73.png"/><Relationship Id="rId1" Type="http://schemas.openxmlformats.org/officeDocument/2006/relationships/slideLayout" Target="../slideLayouts/slideLayout3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30.xml"/><Relationship Id="rId1" Type="http://schemas.openxmlformats.org/officeDocument/2006/relationships/slideLayout" Target="../slideLayouts/slideLayout35.xml"/><Relationship Id="rId6" Type="http://schemas.openxmlformats.org/officeDocument/2006/relationships/image" Target="../media/image271.png"/><Relationship Id="rId5" Type="http://schemas.openxmlformats.org/officeDocument/2006/relationships/image" Target="../media/image262.png"/><Relationship Id="rId4" Type="http://schemas.openxmlformats.org/officeDocument/2006/relationships/image" Target="../media/image251.png"/></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331.png"/><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image" Target="../media/image314.png"/><Relationship Id="rId5" Type="http://schemas.openxmlformats.org/officeDocument/2006/relationships/image" Target="../media/image302.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251.png"/></Relationships>
</file>

<file path=ppt/slides/_rels/slide47.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33.xml"/><Relationship Id="rId1" Type="http://schemas.openxmlformats.org/officeDocument/2006/relationships/slideLayout" Target="../slideLayouts/slideLayout35.xml"/><Relationship Id="rId5" Type="http://schemas.openxmlformats.org/officeDocument/2006/relationships/image" Target="../media/image86.png"/><Relationship Id="rId4" Type="http://schemas.openxmlformats.org/officeDocument/2006/relationships/image" Target="../media/image251.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5.xml"/><Relationship Id="rId6" Type="http://schemas.openxmlformats.org/officeDocument/2006/relationships/image" Target="../media/image89.png"/><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5.xml"/><Relationship Id="rId6" Type="http://schemas.openxmlformats.org/officeDocument/2006/relationships/image" Target="../media/image89.png"/><Relationship Id="rId5" Type="http://schemas.openxmlformats.org/officeDocument/2006/relationships/image" Target="../media/image66.png"/><Relationship Id="rId10" Type="http://schemas.openxmlformats.org/officeDocument/2006/relationships/image" Target="../media/image451.png"/><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8" Type="http://schemas.openxmlformats.org/officeDocument/2006/relationships/image" Target="../media/image860.png"/><Relationship Id="rId3" Type="http://schemas.openxmlformats.org/officeDocument/2006/relationships/image" Target="../media/image10.jpeg"/><Relationship Id="rId7"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35.xml"/><Relationship Id="rId6" Type="http://schemas.openxmlformats.org/officeDocument/2006/relationships/image" Target="../media/image12.jpeg"/><Relationship Id="rId5" Type="http://schemas.openxmlformats.org/officeDocument/2006/relationships/image" Target="../media/image850.png"/><Relationship Id="rId9" Type="http://schemas.openxmlformats.org/officeDocument/2006/relationships/image" Target="../media/image92.png"/></Relationships>
</file>

<file path=ppt/slides/_rels/slide5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13.jpeg"/><Relationship Id="rId7"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github.com/brendenlake/omniglot" TargetMode="External"/><Relationship Id="rId4" Type="http://schemas.openxmlformats.org/officeDocument/2006/relationships/image" Target="../media/image93.png"/></Relationships>
</file>

<file path=ppt/slides/_rels/slide5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jpeg"/><Relationship Id="rId18" Type="http://schemas.openxmlformats.org/officeDocument/2006/relationships/image" Target="../media/image16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11.png"/><Relationship Id="rId5" Type="http://schemas.openxmlformats.org/officeDocument/2006/relationships/diagramQuickStyle" Target="../diagrams/quickStyle2.xml"/><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diagramLayout" Target="../diagrams/layout2.xml"/><Relationship Id="rId9" Type="http://schemas.openxmlformats.org/officeDocument/2006/relationships/image" Target="../media/image5.png"/><Relationship Id="rId1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9.png"/><Relationship Id="rId4" Type="http://schemas.openxmlformats.org/officeDocument/2006/relationships/diagramLayout" Target="../diagrams/layout3.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00.pn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90.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F9E7A4B8-CC3A-4B02-9251-D28F9E33D277}"/>
              </a:ext>
            </a:extLst>
          </p:cNvPr>
          <p:cNvSpPr>
            <a:spLocks noGrp="1"/>
          </p:cNvSpPr>
          <p:nvPr>
            <p:ph type="ctrTitle"/>
          </p:nvPr>
        </p:nvSpPr>
        <p:spPr>
          <a:xfrm>
            <a:off x="628650" y="914402"/>
            <a:ext cx="7886700" cy="2659957"/>
          </a:xfrm>
        </p:spPr>
        <p:txBody>
          <a:bodyPr>
            <a:normAutofit/>
          </a:bodyPr>
          <a:lstStyle/>
          <a:p>
            <a:r>
              <a:rPr lang="en-US" altLang="zh-TW" sz="5400" i="0" dirty="0">
                <a:solidFill>
                  <a:srgbClr val="FFFF00"/>
                </a:solidFill>
                <a:effectLst/>
                <a:latin typeface="arial" panose="020B0604020202020204" pitchFamily="34" charset="0"/>
              </a:rPr>
              <a:t>Meta Learning:</a:t>
            </a:r>
            <a:r>
              <a:rPr lang="zh-TW" altLang="en-US" sz="5400" i="0" dirty="0">
                <a:solidFill>
                  <a:srgbClr val="FFFF00"/>
                </a:solidFill>
                <a:effectLst/>
                <a:latin typeface="arial" panose="020B0604020202020204" pitchFamily="34" charset="0"/>
              </a:rPr>
              <a:t> </a:t>
            </a:r>
            <a:br>
              <a:rPr lang="en-US" altLang="zh-TW" sz="5400" i="0" dirty="0">
                <a:solidFill>
                  <a:srgbClr val="FFFF00"/>
                </a:solidFill>
                <a:effectLst/>
                <a:latin typeface="arial" panose="020B0604020202020204" pitchFamily="34" charset="0"/>
              </a:rPr>
            </a:br>
            <a:r>
              <a:rPr lang="en-US" altLang="zh-TW" sz="5400" i="0" dirty="0">
                <a:solidFill>
                  <a:schemeClr val="bg1"/>
                </a:solidFill>
                <a:effectLst/>
                <a:latin typeface="arial" panose="020B0604020202020204" pitchFamily="34" charset="0"/>
              </a:rPr>
              <a:t>Learn to learn</a:t>
            </a:r>
            <a:endParaRPr lang="zh-TW" altLang="en-US" sz="5400" dirty="0">
              <a:solidFill>
                <a:schemeClr val="bg1"/>
              </a:solidFill>
            </a:endParaRPr>
          </a:p>
        </p:txBody>
      </p:sp>
      <p:sp>
        <p:nvSpPr>
          <p:cNvPr id="3" name="副標題 2">
            <a:extLst>
              <a:ext uri="{FF2B5EF4-FFF2-40B4-BE49-F238E27FC236}">
                <a16:creationId xmlns:a16="http://schemas.microsoft.com/office/drawing/2014/main" id="{EFB7658B-7681-4D56-971E-78CA8EAD83A2}"/>
              </a:ext>
            </a:extLst>
          </p:cNvPr>
          <p:cNvSpPr>
            <a:spLocks noGrp="1"/>
          </p:cNvSpPr>
          <p:nvPr>
            <p:ph type="subTitle" idx="1"/>
          </p:nvPr>
        </p:nvSpPr>
        <p:spPr>
          <a:xfrm>
            <a:off x="628650" y="4368800"/>
            <a:ext cx="7886700" cy="1390650"/>
          </a:xfrm>
        </p:spPr>
        <p:txBody>
          <a:bodyPr>
            <a:normAutofit/>
          </a:bodyPr>
          <a:lstStyle/>
          <a:p>
            <a:r>
              <a:rPr lang="en-US" altLang="zh-TW" sz="3200" b="0" i="0" dirty="0">
                <a:effectLst/>
                <a:latin typeface="PingFang SC"/>
              </a:rPr>
              <a:t>Hung-yi Lee</a:t>
            </a:r>
            <a:endParaRPr lang="zh-TW" altLang="en-US" sz="3200" dirty="0"/>
          </a:p>
        </p:txBody>
      </p:sp>
      <p:sp>
        <p:nvSpPr>
          <p:cNvPr id="9" name="文字方塊 8">
            <a:extLst>
              <a:ext uri="{FF2B5EF4-FFF2-40B4-BE49-F238E27FC236}">
                <a16:creationId xmlns:a16="http://schemas.microsoft.com/office/drawing/2014/main" id="{B5263919-B12C-4521-A533-D1DD980CDFF3}"/>
              </a:ext>
            </a:extLst>
          </p:cNvPr>
          <p:cNvSpPr txBox="1"/>
          <p:nvPr/>
        </p:nvSpPr>
        <p:spPr>
          <a:xfrm>
            <a:off x="1412834" y="5390118"/>
            <a:ext cx="6277505" cy="830997"/>
          </a:xfrm>
          <a:prstGeom prst="rect">
            <a:avLst/>
          </a:prstGeom>
          <a:noFill/>
        </p:spPr>
        <p:txBody>
          <a:bodyPr wrap="square">
            <a:spAutoFit/>
          </a:bodyPr>
          <a:lstStyle/>
          <a:p>
            <a:pPr algn="ctr"/>
            <a:r>
              <a:rPr lang="en-US" altLang="zh-TW" sz="2400" dirty="0"/>
              <a:t>What does “meta” mean?</a:t>
            </a:r>
            <a:r>
              <a:rPr lang="zh-TW" altLang="en-US" sz="2400" dirty="0"/>
              <a:t> </a:t>
            </a:r>
            <a:r>
              <a:rPr kumimoji="0" lang="en-US" altLang="zh-TW" sz="2400" b="0" i="0" u="none" strike="noStrike" kern="1200" cap="none" spc="0" normalizeH="0" baseline="0" noProof="0" dirty="0">
                <a:ln>
                  <a:noFill/>
                </a:ln>
                <a:solidFill>
                  <a:srgbClr val="FF0000"/>
                </a:solidFill>
                <a:effectLst/>
                <a:uLnTx/>
                <a:uFillTx/>
                <a:latin typeface="AkkuratPro"/>
                <a:ea typeface="新細明體" panose="02020500000000000000" pitchFamily="18" charset="-120"/>
                <a:cs typeface="+mn-cs"/>
              </a:rPr>
              <a:t>meta-X = X about X</a:t>
            </a:r>
            <a:endParaRPr kumimoji="0" lang="zh-TW" altLang="en-US" sz="2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endParaRPr>
          </a:p>
          <a:p>
            <a:pPr algn="ctr"/>
            <a:endParaRPr lang="zh-TW" altLang="en-US" sz="2400" dirty="0"/>
          </a:p>
        </p:txBody>
      </p:sp>
    </p:spTree>
    <p:extLst>
      <p:ext uri="{BB962C8B-B14F-4D97-AF65-F5344CB8AC3E}">
        <p14:creationId xmlns:p14="http://schemas.microsoft.com/office/powerpoint/2010/main" val="81559244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2EA3D5-BF08-485D-BFD7-266361AA09D4}"/>
              </a:ext>
            </a:extLst>
          </p:cNvPr>
          <p:cNvSpPr>
            <a:spLocks noGrp="1"/>
          </p:cNvSpPr>
          <p:nvPr>
            <p:ph type="title"/>
          </p:nvPr>
        </p:nvSpPr>
        <p:spPr/>
        <p:txBody>
          <a:bodyPr/>
          <a:lstStyle/>
          <a:p>
            <a:r>
              <a:rPr lang="en-US" altLang="zh-TW" dirty="0"/>
              <a:t>Meta Learning – Step 1</a:t>
            </a:r>
            <a:endParaRPr lang="zh-TW" altLang="en-US" dirty="0"/>
          </a:p>
        </p:txBody>
      </p:sp>
      <p:sp>
        <p:nvSpPr>
          <p:cNvPr id="3" name="內容版面配置區 2">
            <a:extLst>
              <a:ext uri="{FF2B5EF4-FFF2-40B4-BE49-F238E27FC236}">
                <a16:creationId xmlns:a16="http://schemas.microsoft.com/office/drawing/2014/main" id="{28F55AFE-90D9-41C6-9BAD-5B9072024B2E}"/>
              </a:ext>
            </a:extLst>
          </p:cNvPr>
          <p:cNvSpPr>
            <a:spLocks noGrp="1"/>
          </p:cNvSpPr>
          <p:nvPr>
            <p:ph idx="1"/>
          </p:nvPr>
        </p:nvSpPr>
        <p:spPr/>
        <p:txBody>
          <a:bodyPr>
            <a:normAutofit/>
          </a:bodyPr>
          <a:lstStyle/>
          <a:p>
            <a:r>
              <a:rPr lang="en-US" altLang="zh-TW" dirty="0"/>
              <a:t>What is </a:t>
            </a:r>
            <a:r>
              <a:rPr lang="en-US" altLang="zh-TW" b="1" i="1" u="sng" dirty="0"/>
              <a:t>learnable</a:t>
            </a:r>
            <a:r>
              <a:rPr lang="en-US" altLang="zh-TW" dirty="0"/>
              <a:t> in a learning algorithm?</a:t>
            </a:r>
            <a:endParaRPr lang="zh-TW" altLang="en-US" dirty="0"/>
          </a:p>
        </p:txBody>
      </p:sp>
      <p:grpSp>
        <p:nvGrpSpPr>
          <p:cNvPr id="29" name="群組 28">
            <a:extLst>
              <a:ext uri="{FF2B5EF4-FFF2-40B4-BE49-F238E27FC236}">
                <a16:creationId xmlns:a16="http://schemas.microsoft.com/office/drawing/2014/main" id="{53A0AD58-034E-4686-A156-A0CAA749F828}"/>
              </a:ext>
            </a:extLst>
          </p:cNvPr>
          <p:cNvGrpSpPr/>
          <p:nvPr/>
        </p:nvGrpSpPr>
        <p:grpSpPr>
          <a:xfrm>
            <a:off x="915964" y="3003042"/>
            <a:ext cx="1799886" cy="1090941"/>
            <a:chOff x="2607005" y="2519462"/>
            <a:chExt cx="1799886" cy="1090941"/>
          </a:xfrm>
        </p:grpSpPr>
        <p:sp>
          <p:nvSpPr>
            <p:cNvPr id="30" name="矩形 29">
              <a:extLst>
                <a:ext uri="{FF2B5EF4-FFF2-40B4-BE49-F238E27FC236}">
                  <a16:creationId xmlns:a16="http://schemas.microsoft.com/office/drawing/2014/main" id="{88EA3264-5298-4AF5-93F3-B324178DE8D1}"/>
                </a:ext>
              </a:extLst>
            </p:cNvPr>
            <p:cNvSpPr/>
            <p:nvPr/>
          </p:nvSpPr>
          <p:spPr>
            <a:xfrm>
              <a:off x="2607005"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31" name="Picture 2" descr="ãcatãçåçæå°çµæ">
              <a:extLst>
                <a:ext uri="{FF2B5EF4-FFF2-40B4-BE49-F238E27FC236}">
                  <a16:creationId xmlns:a16="http://schemas.microsoft.com/office/drawing/2014/main" id="{962E8B0E-A599-488E-9D66-936DD8B43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220" y="2623335"/>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ãdogãçåçæå°çµæ">
              <a:extLst>
                <a:ext uri="{FF2B5EF4-FFF2-40B4-BE49-F238E27FC236}">
                  <a16:creationId xmlns:a16="http://schemas.microsoft.com/office/drawing/2014/main" id="{EB1B5B3F-8851-4726-9043-89E3FE99D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94" y="262333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3" name="文字方塊 32">
              <a:extLst>
                <a:ext uri="{FF2B5EF4-FFF2-40B4-BE49-F238E27FC236}">
                  <a16:creationId xmlns:a16="http://schemas.microsoft.com/office/drawing/2014/main" id="{DF1C289F-DA8D-4C63-9317-5F37D0F4A182}"/>
                </a:ext>
              </a:extLst>
            </p:cNvPr>
            <p:cNvSpPr txBox="1"/>
            <p:nvPr/>
          </p:nvSpPr>
          <p:spPr>
            <a:xfrm>
              <a:off x="27792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4" name="文字方塊 33">
              <a:extLst>
                <a:ext uri="{FF2B5EF4-FFF2-40B4-BE49-F238E27FC236}">
                  <a16:creationId xmlns:a16="http://schemas.microsoft.com/office/drawing/2014/main" id="{FC86D9D7-95C8-41CD-A810-3B62212C5437}"/>
                </a:ext>
              </a:extLst>
            </p:cNvPr>
            <p:cNvSpPr txBox="1"/>
            <p:nvPr/>
          </p:nvSpPr>
          <p:spPr>
            <a:xfrm>
              <a:off x="36271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35" name="Picture 4" descr="ãcatãçåçæå°çµæ">
            <a:extLst>
              <a:ext uri="{FF2B5EF4-FFF2-40B4-BE49-F238E27FC236}">
                <a16:creationId xmlns:a16="http://schemas.microsoft.com/office/drawing/2014/main" id="{CE6E2DBA-DC29-434D-BED6-B856A546ED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171" y="4970987"/>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a:extLst>
              <a:ext uri="{FF2B5EF4-FFF2-40B4-BE49-F238E27FC236}">
                <a16:creationId xmlns:a16="http://schemas.microsoft.com/office/drawing/2014/main" id="{7933F66D-5A60-421C-A4E9-A1BEB3C90917}"/>
              </a:ext>
            </a:extLst>
          </p:cNvPr>
          <p:cNvSpPr txBox="1"/>
          <p:nvPr/>
        </p:nvSpPr>
        <p:spPr>
          <a:xfrm>
            <a:off x="3818897" y="6026947"/>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7" name="直線單箭頭接點 36">
            <a:extLst>
              <a:ext uri="{FF2B5EF4-FFF2-40B4-BE49-F238E27FC236}">
                <a16:creationId xmlns:a16="http://schemas.microsoft.com/office/drawing/2014/main" id="{917C1BB7-F60C-4E24-A281-B37508989B6B}"/>
              </a:ext>
            </a:extLst>
          </p:cNvPr>
          <p:cNvCxnSpPr>
            <a:cxnSpLocks/>
          </p:cNvCxnSpPr>
          <p:nvPr/>
        </p:nvCxnSpPr>
        <p:spPr>
          <a:xfrm>
            <a:off x="4097985" y="3404739"/>
            <a:ext cx="0" cy="15662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BADDBF86-CD42-4349-A986-5AB7A1AE1718}"/>
              </a:ext>
            </a:extLst>
          </p:cNvPr>
          <p:cNvCxnSpPr>
            <a:cxnSpLocks/>
          </p:cNvCxnSpPr>
          <p:nvPr/>
        </p:nvCxnSpPr>
        <p:spPr>
          <a:xfrm>
            <a:off x="4117022" y="5690987"/>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0CBA0AA8-9CE6-4EFD-A29C-060618D5333A}"/>
              </a:ext>
            </a:extLst>
          </p:cNvPr>
          <p:cNvCxnSpPr>
            <a:cxnSpLocks/>
          </p:cNvCxnSpPr>
          <p:nvPr/>
        </p:nvCxnSpPr>
        <p:spPr>
          <a:xfrm>
            <a:off x="2403230" y="5292710"/>
            <a:ext cx="127212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群組 39">
            <a:extLst>
              <a:ext uri="{FF2B5EF4-FFF2-40B4-BE49-F238E27FC236}">
                <a16:creationId xmlns:a16="http://schemas.microsoft.com/office/drawing/2014/main" id="{485BA53F-295E-4920-8B47-C664036B51E0}"/>
              </a:ext>
            </a:extLst>
          </p:cNvPr>
          <p:cNvGrpSpPr/>
          <p:nvPr/>
        </p:nvGrpSpPr>
        <p:grpSpPr>
          <a:xfrm>
            <a:off x="3760286" y="4970987"/>
            <a:ext cx="701422" cy="652464"/>
            <a:chOff x="5956300" y="3152705"/>
            <a:chExt cx="1052833" cy="979347"/>
          </a:xfrm>
        </p:grpSpPr>
        <p:sp>
          <p:nvSpPr>
            <p:cNvPr id="41" name="矩形 40">
              <a:extLst>
                <a:ext uri="{FF2B5EF4-FFF2-40B4-BE49-F238E27FC236}">
                  <a16:creationId xmlns:a16="http://schemas.microsoft.com/office/drawing/2014/main" id="{98A0DBD6-05E6-468E-873D-449341262BAE}"/>
                </a:ext>
              </a:extLst>
            </p:cNvPr>
            <p:cNvSpPr/>
            <p:nvPr/>
          </p:nvSpPr>
          <p:spPr>
            <a:xfrm>
              <a:off x="5956300" y="3152705"/>
              <a:ext cx="1052833" cy="9793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7B0FAD59-1AA0-434A-AEDD-CD1E4BCE4F53}"/>
                    </a:ext>
                  </a:extLst>
                </p:cNvPr>
                <p:cNvSpPr txBox="1"/>
                <p:nvPr/>
              </p:nvSpPr>
              <p:spPr>
                <a:xfrm>
                  <a:off x="6299174" y="3333686"/>
                  <a:ext cx="442365"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e>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2" name="文字方塊 41">
                  <a:extLst>
                    <a:ext uri="{FF2B5EF4-FFF2-40B4-BE49-F238E27FC236}">
                      <a16:creationId xmlns:a16="http://schemas.microsoft.com/office/drawing/2014/main" id="{7B0FAD59-1AA0-434A-AEDD-CD1E4BCE4F53}"/>
                    </a:ext>
                  </a:extLst>
                </p:cNvPr>
                <p:cNvSpPr txBox="1">
                  <a:spLocks noRot="1" noChangeAspect="1" noMove="1" noResize="1" noEditPoints="1" noAdjustHandles="1" noChangeArrowheads="1" noChangeShapeType="1" noTextEdit="1"/>
                </p:cNvSpPr>
                <p:nvPr/>
              </p:nvSpPr>
              <p:spPr>
                <a:xfrm>
                  <a:off x="6299174" y="3333686"/>
                  <a:ext cx="442365" cy="430887"/>
                </a:xfrm>
                <a:prstGeom prst="rect">
                  <a:avLst/>
                </a:prstGeom>
                <a:blipFill>
                  <a:blip r:embed="rId6"/>
                  <a:stretch>
                    <a:fillRect l="-2041" r="-10204" b="-44681"/>
                  </a:stretch>
                </a:blipFill>
              </p:spPr>
              <p:txBody>
                <a:bodyPr/>
                <a:lstStyle/>
                <a:p>
                  <a:r>
                    <a:rPr lang="zh-TW" altLang="en-US">
                      <a:noFill/>
                    </a:rPr>
                    <a:t> </a:t>
                  </a:r>
                </a:p>
              </p:txBody>
            </p:sp>
          </mc:Fallback>
        </mc:AlternateContent>
      </p:grpSp>
      <p:grpSp>
        <p:nvGrpSpPr>
          <p:cNvPr id="45" name="群組 44">
            <a:extLst>
              <a:ext uri="{FF2B5EF4-FFF2-40B4-BE49-F238E27FC236}">
                <a16:creationId xmlns:a16="http://schemas.microsoft.com/office/drawing/2014/main" id="{546B292E-C9B9-4512-84BD-5BB1D446B159}"/>
              </a:ext>
            </a:extLst>
          </p:cNvPr>
          <p:cNvGrpSpPr/>
          <p:nvPr/>
        </p:nvGrpSpPr>
        <p:grpSpPr>
          <a:xfrm>
            <a:off x="3760286" y="3254645"/>
            <a:ext cx="701422" cy="652464"/>
            <a:chOff x="5956300" y="3152705"/>
            <a:chExt cx="1052833" cy="979347"/>
          </a:xfrm>
        </p:grpSpPr>
        <p:sp>
          <p:nvSpPr>
            <p:cNvPr id="46" name="矩形 45">
              <a:extLst>
                <a:ext uri="{FF2B5EF4-FFF2-40B4-BE49-F238E27FC236}">
                  <a16:creationId xmlns:a16="http://schemas.microsoft.com/office/drawing/2014/main" id="{FD079C6A-C8D5-4250-A6B9-41E565262408}"/>
                </a:ext>
              </a:extLst>
            </p:cNvPr>
            <p:cNvSpPr/>
            <p:nvPr/>
          </p:nvSpPr>
          <p:spPr>
            <a:xfrm>
              <a:off x="5956300" y="3152705"/>
              <a:ext cx="1052833" cy="9793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0C953003-5FBF-4155-B4D6-7C7BEFD77DD9}"/>
                    </a:ext>
                  </a:extLst>
                </p:cNvPr>
                <p:cNvSpPr txBox="1"/>
                <p:nvPr/>
              </p:nvSpPr>
              <p:spPr>
                <a:xfrm>
                  <a:off x="6299174" y="3333686"/>
                  <a:ext cx="473425" cy="64676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7" name="文字方塊 46">
                  <a:extLst>
                    <a:ext uri="{FF2B5EF4-FFF2-40B4-BE49-F238E27FC236}">
                      <a16:creationId xmlns:a16="http://schemas.microsoft.com/office/drawing/2014/main" id="{0C953003-5FBF-4155-B4D6-7C7BEFD77DD9}"/>
                    </a:ext>
                  </a:extLst>
                </p:cNvPr>
                <p:cNvSpPr txBox="1">
                  <a:spLocks noRot="1" noChangeAspect="1" noMove="1" noResize="1" noEditPoints="1" noAdjustHandles="1" noChangeArrowheads="1" noChangeShapeType="1" noTextEdit="1"/>
                </p:cNvSpPr>
                <p:nvPr/>
              </p:nvSpPr>
              <p:spPr>
                <a:xfrm>
                  <a:off x="6299174" y="3333686"/>
                  <a:ext cx="473425" cy="646760"/>
                </a:xfrm>
                <a:prstGeom prst="rect">
                  <a:avLst/>
                </a:prstGeom>
                <a:blipFill>
                  <a:blip r:embed="rId7"/>
                  <a:stretch>
                    <a:fillRect/>
                  </a:stretch>
                </a:blipFill>
              </p:spPr>
              <p:txBody>
                <a:bodyPr/>
                <a:lstStyle/>
                <a:p>
                  <a:r>
                    <a:rPr lang="zh-TW" altLang="en-US">
                      <a:noFill/>
                    </a:rPr>
                    <a:t> </a:t>
                  </a:r>
                </a:p>
              </p:txBody>
            </p:sp>
          </mc:Fallback>
        </mc:AlternateContent>
      </p:grpSp>
      <p:cxnSp>
        <p:nvCxnSpPr>
          <p:cNvPr id="48" name="直線單箭頭接點 47">
            <a:extLst>
              <a:ext uri="{FF2B5EF4-FFF2-40B4-BE49-F238E27FC236}">
                <a16:creationId xmlns:a16="http://schemas.microsoft.com/office/drawing/2014/main" id="{CC6C3E17-09CA-42AE-9F33-23BA30016688}"/>
              </a:ext>
            </a:extLst>
          </p:cNvPr>
          <p:cNvCxnSpPr>
            <a:cxnSpLocks/>
          </p:cNvCxnSpPr>
          <p:nvPr/>
        </p:nvCxnSpPr>
        <p:spPr>
          <a:xfrm>
            <a:off x="2719557" y="3581212"/>
            <a:ext cx="10104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字方塊 48">
            <a:extLst>
              <a:ext uri="{FF2B5EF4-FFF2-40B4-BE49-F238E27FC236}">
                <a16:creationId xmlns:a16="http://schemas.microsoft.com/office/drawing/2014/main" id="{524F4B49-1734-44EA-81D5-8BAC06D829DF}"/>
              </a:ext>
            </a:extLst>
          </p:cNvPr>
          <p:cNvSpPr txBox="1"/>
          <p:nvPr/>
        </p:nvSpPr>
        <p:spPr>
          <a:xfrm>
            <a:off x="2177459" y="5297068"/>
            <a:ext cx="164954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51" name="直線單箭頭接點 50">
            <a:extLst>
              <a:ext uri="{FF2B5EF4-FFF2-40B4-BE49-F238E27FC236}">
                <a16:creationId xmlns:a16="http://schemas.microsoft.com/office/drawing/2014/main" id="{8CF891E6-89F8-42AA-BF38-24BE0C664548}"/>
              </a:ext>
            </a:extLst>
          </p:cNvPr>
          <p:cNvCxnSpPr>
            <a:cxnSpLocks/>
          </p:cNvCxnSpPr>
          <p:nvPr/>
        </p:nvCxnSpPr>
        <p:spPr>
          <a:xfrm flipH="1">
            <a:off x="4512508" y="3581212"/>
            <a:ext cx="5262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文字方塊 3">
            <a:extLst>
              <a:ext uri="{FF2B5EF4-FFF2-40B4-BE49-F238E27FC236}">
                <a16:creationId xmlns:a16="http://schemas.microsoft.com/office/drawing/2014/main" id="{21E630CB-330A-4AA4-8457-A8502E4DD114}"/>
              </a:ext>
            </a:extLst>
          </p:cNvPr>
          <p:cNvSpPr txBox="1"/>
          <p:nvPr/>
        </p:nvSpPr>
        <p:spPr>
          <a:xfrm>
            <a:off x="6334532" y="2742054"/>
            <a:ext cx="2543184" cy="1569660"/>
          </a:xfrm>
          <a:prstGeom prst="rect">
            <a:avLst/>
          </a:prstGeom>
          <a:noFill/>
          <a:ln w="38100">
            <a:solidFill>
              <a:schemeClr val="tx1"/>
            </a:solidFill>
            <a:prstDash val="sysDot"/>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Net Architecture,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Initial Parameters,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 Rate,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7110FE59-B6CA-4B05-8CA7-B04891103908}"/>
              </a:ext>
            </a:extLst>
          </p:cNvPr>
          <p:cNvSpPr txBox="1"/>
          <p:nvPr/>
        </p:nvSpPr>
        <p:spPr>
          <a:xfrm>
            <a:off x="366251" y="2511222"/>
            <a:ext cx="298005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Examples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8" name="文字方塊 27">
            <a:extLst>
              <a:ext uri="{FF2B5EF4-FFF2-40B4-BE49-F238E27FC236}">
                <a16:creationId xmlns:a16="http://schemas.microsoft.com/office/drawing/2014/main" id="{6A74FA85-C002-4902-B838-2DA1EC985F59}"/>
              </a:ext>
            </a:extLst>
          </p:cNvPr>
          <p:cNvSpPr txBox="1"/>
          <p:nvPr/>
        </p:nvSpPr>
        <p:spPr>
          <a:xfrm>
            <a:off x="4461708" y="5091561"/>
            <a:ext cx="16495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classifier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6992EE31-F7C3-4B41-8083-CA2EC457CAB1}"/>
              </a:ext>
            </a:extLst>
          </p:cNvPr>
          <p:cNvSpPr txBox="1"/>
          <p:nvPr/>
        </p:nvSpPr>
        <p:spPr>
          <a:xfrm>
            <a:off x="4841168" y="3122915"/>
            <a:ext cx="164954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Deep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3" name="文字方塊 42">
            <a:extLst>
              <a:ext uri="{FF2B5EF4-FFF2-40B4-BE49-F238E27FC236}">
                <a16:creationId xmlns:a16="http://schemas.microsoft.com/office/drawing/2014/main" id="{34BC2964-01C3-431F-AC93-1B21CAB29ED7}"/>
              </a:ext>
            </a:extLst>
          </p:cNvPr>
          <p:cNvSpPr txBox="1"/>
          <p:nvPr/>
        </p:nvSpPr>
        <p:spPr>
          <a:xfrm>
            <a:off x="6257682" y="2257268"/>
            <a:ext cx="262003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Component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0" name="文字方塊 49">
            <a:extLst>
              <a:ext uri="{FF2B5EF4-FFF2-40B4-BE49-F238E27FC236}">
                <a16:creationId xmlns:a16="http://schemas.microsoft.com/office/drawing/2014/main" id="{E0587423-6120-4867-9EE1-DC2225739B8B}"/>
              </a:ext>
            </a:extLst>
          </p:cNvPr>
          <p:cNvSpPr txBox="1"/>
          <p:nvPr/>
        </p:nvSpPr>
        <p:spPr>
          <a:xfrm>
            <a:off x="6085238" y="4496430"/>
            <a:ext cx="2692511" cy="73866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In meta, we will try to learn some of them.</a:t>
            </a:r>
            <a:endParaRPr kumimoji="0" lang="zh-TW" altLang="en-US"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3524350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43"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2EA3D5-BF08-485D-BFD7-266361AA09D4}"/>
              </a:ext>
            </a:extLst>
          </p:cNvPr>
          <p:cNvSpPr>
            <a:spLocks noGrp="1"/>
          </p:cNvSpPr>
          <p:nvPr>
            <p:ph type="title"/>
          </p:nvPr>
        </p:nvSpPr>
        <p:spPr/>
        <p:txBody>
          <a:bodyPr/>
          <a:lstStyle/>
          <a:p>
            <a:r>
              <a:rPr lang="en-US" altLang="zh-TW" dirty="0"/>
              <a:t>Meta Learning – Step 1</a:t>
            </a:r>
            <a:endParaRPr lang="zh-TW" altLang="en-US" dirty="0"/>
          </a:p>
        </p:txBody>
      </p:sp>
      <p:sp>
        <p:nvSpPr>
          <p:cNvPr id="3" name="內容版面配置區 2">
            <a:extLst>
              <a:ext uri="{FF2B5EF4-FFF2-40B4-BE49-F238E27FC236}">
                <a16:creationId xmlns:a16="http://schemas.microsoft.com/office/drawing/2014/main" id="{28F55AFE-90D9-41C6-9BAD-5B9072024B2E}"/>
              </a:ext>
            </a:extLst>
          </p:cNvPr>
          <p:cNvSpPr>
            <a:spLocks noGrp="1"/>
          </p:cNvSpPr>
          <p:nvPr>
            <p:ph idx="1"/>
          </p:nvPr>
        </p:nvSpPr>
        <p:spPr/>
        <p:txBody>
          <a:bodyPr>
            <a:normAutofit/>
          </a:bodyPr>
          <a:lstStyle/>
          <a:p>
            <a:r>
              <a:rPr lang="en-US" altLang="zh-TW" dirty="0"/>
              <a:t>What is </a:t>
            </a:r>
            <a:r>
              <a:rPr lang="en-US" altLang="zh-TW" b="1" i="1" u="sng" dirty="0"/>
              <a:t>learnable</a:t>
            </a:r>
            <a:r>
              <a:rPr lang="en-US" altLang="zh-TW" dirty="0"/>
              <a:t> in a learning algorithm?</a:t>
            </a:r>
            <a:endParaRPr lang="zh-TW" altLang="en-US" dirty="0"/>
          </a:p>
        </p:txBody>
      </p:sp>
      <p:grpSp>
        <p:nvGrpSpPr>
          <p:cNvPr id="29" name="群組 28">
            <a:extLst>
              <a:ext uri="{FF2B5EF4-FFF2-40B4-BE49-F238E27FC236}">
                <a16:creationId xmlns:a16="http://schemas.microsoft.com/office/drawing/2014/main" id="{53A0AD58-034E-4686-A156-A0CAA749F828}"/>
              </a:ext>
            </a:extLst>
          </p:cNvPr>
          <p:cNvGrpSpPr/>
          <p:nvPr/>
        </p:nvGrpSpPr>
        <p:grpSpPr>
          <a:xfrm>
            <a:off x="915964" y="3003042"/>
            <a:ext cx="1799886" cy="1090941"/>
            <a:chOff x="2607005" y="2519462"/>
            <a:chExt cx="1799886" cy="1090941"/>
          </a:xfrm>
        </p:grpSpPr>
        <p:sp>
          <p:nvSpPr>
            <p:cNvPr id="30" name="矩形 29">
              <a:extLst>
                <a:ext uri="{FF2B5EF4-FFF2-40B4-BE49-F238E27FC236}">
                  <a16:creationId xmlns:a16="http://schemas.microsoft.com/office/drawing/2014/main" id="{88EA3264-5298-4AF5-93F3-B324178DE8D1}"/>
                </a:ext>
              </a:extLst>
            </p:cNvPr>
            <p:cNvSpPr/>
            <p:nvPr/>
          </p:nvSpPr>
          <p:spPr>
            <a:xfrm>
              <a:off x="2607005"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31" name="Picture 2" descr="ãcatãçåçæå°çµæ">
              <a:extLst>
                <a:ext uri="{FF2B5EF4-FFF2-40B4-BE49-F238E27FC236}">
                  <a16:creationId xmlns:a16="http://schemas.microsoft.com/office/drawing/2014/main" id="{962E8B0E-A599-488E-9D66-936DD8B43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220" y="2623335"/>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ãdogãçåçæå°çµæ">
              <a:extLst>
                <a:ext uri="{FF2B5EF4-FFF2-40B4-BE49-F238E27FC236}">
                  <a16:creationId xmlns:a16="http://schemas.microsoft.com/office/drawing/2014/main" id="{EB1B5B3F-8851-4726-9043-89E3FE99D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94" y="262333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3" name="文字方塊 32">
              <a:extLst>
                <a:ext uri="{FF2B5EF4-FFF2-40B4-BE49-F238E27FC236}">
                  <a16:creationId xmlns:a16="http://schemas.microsoft.com/office/drawing/2014/main" id="{DF1C289F-DA8D-4C63-9317-5F37D0F4A182}"/>
                </a:ext>
              </a:extLst>
            </p:cNvPr>
            <p:cNvSpPr txBox="1"/>
            <p:nvPr/>
          </p:nvSpPr>
          <p:spPr>
            <a:xfrm>
              <a:off x="27792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4" name="文字方塊 33">
              <a:extLst>
                <a:ext uri="{FF2B5EF4-FFF2-40B4-BE49-F238E27FC236}">
                  <a16:creationId xmlns:a16="http://schemas.microsoft.com/office/drawing/2014/main" id="{FC86D9D7-95C8-41CD-A810-3B62212C5437}"/>
                </a:ext>
              </a:extLst>
            </p:cNvPr>
            <p:cNvSpPr txBox="1"/>
            <p:nvPr/>
          </p:nvSpPr>
          <p:spPr>
            <a:xfrm>
              <a:off x="36271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35" name="Picture 4" descr="ãcatãçåçæå°çµæ">
            <a:extLst>
              <a:ext uri="{FF2B5EF4-FFF2-40B4-BE49-F238E27FC236}">
                <a16:creationId xmlns:a16="http://schemas.microsoft.com/office/drawing/2014/main" id="{CE6E2DBA-DC29-434D-BED6-B856A546ED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171" y="4970987"/>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a:extLst>
              <a:ext uri="{FF2B5EF4-FFF2-40B4-BE49-F238E27FC236}">
                <a16:creationId xmlns:a16="http://schemas.microsoft.com/office/drawing/2014/main" id="{7933F66D-5A60-421C-A4E9-A1BEB3C90917}"/>
              </a:ext>
            </a:extLst>
          </p:cNvPr>
          <p:cNvSpPr txBox="1"/>
          <p:nvPr/>
        </p:nvSpPr>
        <p:spPr>
          <a:xfrm>
            <a:off x="3818897" y="6026947"/>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7" name="直線單箭頭接點 36">
            <a:extLst>
              <a:ext uri="{FF2B5EF4-FFF2-40B4-BE49-F238E27FC236}">
                <a16:creationId xmlns:a16="http://schemas.microsoft.com/office/drawing/2014/main" id="{917C1BB7-F60C-4E24-A281-B37508989B6B}"/>
              </a:ext>
            </a:extLst>
          </p:cNvPr>
          <p:cNvCxnSpPr>
            <a:cxnSpLocks/>
          </p:cNvCxnSpPr>
          <p:nvPr/>
        </p:nvCxnSpPr>
        <p:spPr>
          <a:xfrm>
            <a:off x="4097985" y="3404739"/>
            <a:ext cx="0" cy="15662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BADDBF86-CD42-4349-A986-5AB7A1AE1718}"/>
              </a:ext>
            </a:extLst>
          </p:cNvPr>
          <p:cNvCxnSpPr>
            <a:cxnSpLocks/>
          </p:cNvCxnSpPr>
          <p:nvPr/>
        </p:nvCxnSpPr>
        <p:spPr>
          <a:xfrm>
            <a:off x="4117022" y="5690987"/>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0CBA0AA8-9CE6-4EFD-A29C-060618D5333A}"/>
              </a:ext>
            </a:extLst>
          </p:cNvPr>
          <p:cNvCxnSpPr>
            <a:cxnSpLocks/>
          </p:cNvCxnSpPr>
          <p:nvPr/>
        </p:nvCxnSpPr>
        <p:spPr>
          <a:xfrm>
            <a:off x="2403230" y="5292710"/>
            <a:ext cx="127212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群組 39">
            <a:extLst>
              <a:ext uri="{FF2B5EF4-FFF2-40B4-BE49-F238E27FC236}">
                <a16:creationId xmlns:a16="http://schemas.microsoft.com/office/drawing/2014/main" id="{485BA53F-295E-4920-8B47-C664036B51E0}"/>
              </a:ext>
            </a:extLst>
          </p:cNvPr>
          <p:cNvGrpSpPr/>
          <p:nvPr/>
        </p:nvGrpSpPr>
        <p:grpSpPr>
          <a:xfrm>
            <a:off x="3760286" y="4970987"/>
            <a:ext cx="701422" cy="652464"/>
            <a:chOff x="5956300" y="3152705"/>
            <a:chExt cx="1052833" cy="979347"/>
          </a:xfrm>
        </p:grpSpPr>
        <p:sp>
          <p:nvSpPr>
            <p:cNvPr id="41" name="矩形 40">
              <a:extLst>
                <a:ext uri="{FF2B5EF4-FFF2-40B4-BE49-F238E27FC236}">
                  <a16:creationId xmlns:a16="http://schemas.microsoft.com/office/drawing/2014/main" id="{98A0DBD6-05E6-468E-873D-449341262BAE}"/>
                </a:ext>
              </a:extLst>
            </p:cNvPr>
            <p:cNvSpPr/>
            <p:nvPr/>
          </p:nvSpPr>
          <p:spPr>
            <a:xfrm>
              <a:off x="5956300" y="3152705"/>
              <a:ext cx="1052833" cy="9793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7B0FAD59-1AA0-434A-AEDD-CD1E4BCE4F53}"/>
                    </a:ext>
                  </a:extLst>
                </p:cNvPr>
                <p:cNvSpPr txBox="1"/>
                <p:nvPr/>
              </p:nvSpPr>
              <p:spPr>
                <a:xfrm>
                  <a:off x="6299174" y="3333686"/>
                  <a:ext cx="442365"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e>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2" name="文字方塊 41">
                  <a:extLst>
                    <a:ext uri="{FF2B5EF4-FFF2-40B4-BE49-F238E27FC236}">
                      <a16:creationId xmlns:a16="http://schemas.microsoft.com/office/drawing/2014/main" id="{7B0FAD59-1AA0-434A-AEDD-CD1E4BCE4F53}"/>
                    </a:ext>
                  </a:extLst>
                </p:cNvPr>
                <p:cNvSpPr txBox="1">
                  <a:spLocks noRot="1" noChangeAspect="1" noMove="1" noResize="1" noEditPoints="1" noAdjustHandles="1" noChangeArrowheads="1" noChangeShapeType="1" noTextEdit="1"/>
                </p:cNvSpPr>
                <p:nvPr/>
              </p:nvSpPr>
              <p:spPr>
                <a:xfrm>
                  <a:off x="6299174" y="3333686"/>
                  <a:ext cx="442365" cy="430887"/>
                </a:xfrm>
                <a:prstGeom prst="rect">
                  <a:avLst/>
                </a:prstGeom>
                <a:blipFill>
                  <a:blip r:embed="rId6"/>
                  <a:stretch>
                    <a:fillRect l="-2041" r="-10204" b="-44681"/>
                  </a:stretch>
                </a:blipFill>
              </p:spPr>
              <p:txBody>
                <a:bodyPr/>
                <a:lstStyle/>
                <a:p>
                  <a:r>
                    <a:rPr lang="zh-TW" altLang="en-US">
                      <a:noFill/>
                    </a:rPr>
                    <a:t> </a:t>
                  </a:r>
                </a:p>
              </p:txBody>
            </p:sp>
          </mc:Fallback>
        </mc:AlternateContent>
      </p:grpSp>
      <p:grpSp>
        <p:nvGrpSpPr>
          <p:cNvPr id="45" name="群組 44">
            <a:extLst>
              <a:ext uri="{FF2B5EF4-FFF2-40B4-BE49-F238E27FC236}">
                <a16:creationId xmlns:a16="http://schemas.microsoft.com/office/drawing/2014/main" id="{546B292E-C9B9-4512-84BD-5BB1D446B159}"/>
              </a:ext>
            </a:extLst>
          </p:cNvPr>
          <p:cNvGrpSpPr/>
          <p:nvPr/>
        </p:nvGrpSpPr>
        <p:grpSpPr>
          <a:xfrm>
            <a:off x="3760286" y="3254645"/>
            <a:ext cx="701422" cy="652464"/>
            <a:chOff x="5956300" y="3152705"/>
            <a:chExt cx="1052833" cy="979347"/>
          </a:xfrm>
        </p:grpSpPr>
        <p:sp>
          <p:nvSpPr>
            <p:cNvPr id="46" name="矩形 45">
              <a:extLst>
                <a:ext uri="{FF2B5EF4-FFF2-40B4-BE49-F238E27FC236}">
                  <a16:creationId xmlns:a16="http://schemas.microsoft.com/office/drawing/2014/main" id="{FD079C6A-C8D5-4250-A6B9-41E565262408}"/>
                </a:ext>
              </a:extLst>
            </p:cNvPr>
            <p:cNvSpPr/>
            <p:nvPr/>
          </p:nvSpPr>
          <p:spPr>
            <a:xfrm>
              <a:off x="5956300" y="3152705"/>
              <a:ext cx="1052833" cy="9793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0C953003-5FBF-4155-B4D6-7C7BEFD77DD9}"/>
                    </a:ext>
                  </a:extLst>
                </p:cNvPr>
                <p:cNvSpPr txBox="1"/>
                <p:nvPr/>
              </p:nvSpPr>
              <p:spPr>
                <a:xfrm>
                  <a:off x="6299174" y="3333686"/>
                  <a:ext cx="473425" cy="64676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7" name="文字方塊 46">
                  <a:extLst>
                    <a:ext uri="{FF2B5EF4-FFF2-40B4-BE49-F238E27FC236}">
                      <a16:creationId xmlns:a16="http://schemas.microsoft.com/office/drawing/2014/main" id="{0C953003-5FBF-4155-B4D6-7C7BEFD77DD9}"/>
                    </a:ext>
                  </a:extLst>
                </p:cNvPr>
                <p:cNvSpPr txBox="1">
                  <a:spLocks noRot="1" noChangeAspect="1" noMove="1" noResize="1" noEditPoints="1" noAdjustHandles="1" noChangeArrowheads="1" noChangeShapeType="1" noTextEdit="1"/>
                </p:cNvSpPr>
                <p:nvPr/>
              </p:nvSpPr>
              <p:spPr>
                <a:xfrm>
                  <a:off x="6299174" y="3333686"/>
                  <a:ext cx="473425" cy="646760"/>
                </a:xfrm>
                <a:prstGeom prst="rect">
                  <a:avLst/>
                </a:prstGeom>
                <a:blipFill>
                  <a:blip r:embed="rId7"/>
                  <a:stretch>
                    <a:fillRect/>
                  </a:stretch>
                </a:blipFill>
              </p:spPr>
              <p:txBody>
                <a:bodyPr/>
                <a:lstStyle/>
                <a:p>
                  <a:r>
                    <a:rPr lang="zh-TW" altLang="en-US">
                      <a:noFill/>
                    </a:rPr>
                    <a:t> </a:t>
                  </a:r>
                </a:p>
              </p:txBody>
            </p:sp>
          </mc:Fallback>
        </mc:AlternateContent>
      </p:grpSp>
      <p:cxnSp>
        <p:nvCxnSpPr>
          <p:cNvPr id="48" name="直線單箭頭接點 47">
            <a:extLst>
              <a:ext uri="{FF2B5EF4-FFF2-40B4-BE49-F238E27FC236}">
                <a16:creationId xmlns:a16="http://schemas.microsoft.com/office/drawing/2014/main" id="{CC6C3E17-09CA-42AE-9F33-23BA30016688}"/>
              </a:ext>
            </a:extLst>
          </p:cNvPr>
          <p:cNvCxnSpPr>
            <a:cxnSpLocks/>
          </p:cNvCxnSpPr>
          <p:nvPr/>
        </p:nvCxnSpPr>
        <p:spPr>
          <a:xfrm>
            <a:off x="2719557" y="3581212"/>
            <a:ext cx="10104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字方塊 48">
            <a:extLst>
              <a:ext uri="{FF2B5EF4-FFF2-40B4-BE49-F238E27FC236}">
                <a16:creationId xmlns:a16="http://schemas.microsoft.com/office/drawing/2014/main" id="{524F4B49-1734-44EA-81D5-8BAC06D829DF}"/>
              </a:ext>
            </a:extLst>
          </p:cNvPr>
          <p:cNvSpPr txBox="1"/>
          <p:nvPr/>
        </p:nvSpPr>
        <p:spPr>
          <a:xfrm>
            <a:off x="2177459" y="5297068"/>
            <a:ext cx="164954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51" name="直線單箭頭接點 50">
            <a:extLst>
              <a:ext uri="{FF2B5EF4-FFF2-40B4-BE49-F238E27FC236}">
                <a16:creationId xmlns:a16="http://schemas.microsoft.com/office/drawing/2014/main" id="{8CF891E6-89F8-42AA-BF38-24BE0C664548}"/>
              </a:ext>
            </a:extLst>
          </p:cNvPr>
          <p:cNvCxnSpPr>
            <a:cxnSpLocks/>
          </p:cNvCxnSpPr>
          <p:nvPr/>
        </p:nvCxnSpPr>
        <p:spPr>
          <a:xfrm flipH="1">
            <a:off x="4512508" y="3581212"/>
            <a:ext cx="5262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3C710461-E16D-451A-8912-809A4BE33D4D}"/>
                  </a:ext>
                </a:extLst>
              </p:cNvPr>
              <p:cNvSpPr txBox="1"/>
              <p:nvPr/>
            </p:nvSpPr>
            <p:spPr>
              <a:xfrm>
                <a:off x="5348265" y="4414070"/>
                <a:ext cx="3167085"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learnable components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52" name="文字方塊 51">
                <a:extLst>
                  <a:ext uri="{FF2B5EF4-FFF2-40B4-BE49-F238E27FC236}">
                    <a16:creationId xmlns:a16="http://schemas.microsoft.com/office/drawing/2014/main" id="{3C710461-E16D-451A-8912-809A4BE33D4D}"/>
                  </a:ext>
                </a:extLst>
              </p:cNvPr>
              <p:cNvSpPr txBox="1">
                <a:spLocks noRot="1" noChangeAspect="1" noMove="1" noResize="1" noEditPoints="1" noAdjustHandles="1" noChangeArrowheads="1" noChangeShapeType="1" noTextEdit="1"/>
              </p:cNvSpPr>
              <p:nvPr/>
            </p:nvSpPr>
            <p:spPr>
              <a:xfrm>
                <a:off x="5348265" y="4414070"/>
                <a:ext cx="3167085" cy="369332"/>
              </a:xfrm>
              <a:prstGeom prst="rect">
                <a:avLst/>
              </a:prstGeom>
              <a:blipFill>
                <a:blip r:embed="rId8"/>
                <a:stretch>
                  <a:fillRect l="-4423" t="-24590" r="-5000" b="-49180"/>
                </a:stretch>
              </a:blipFill>
            </p:spPr>
            <p:txBody>
              <a:bodyPr/>
              <a:lstStyle/>
              <a:p>
                <a:r>
                  <a:rPr lang="zh-TW" altLang="en-US">
                    <a:noFill/>
                  </a:rPr>
                  <a:t> </a:t>
                </a:r>
              </a:p>
            </p:txBody>
          </p:sp>
        </mc:Fallback>
      </mc:AlternateContent>
      <p:sp>
        <p:nvSpPr>
          <p:cNvPr id="4" name="文字方塊 3">
            <a:extLst>
              <a:ext uri="{FF2B5EF4-FFF2-40B4-BE49-F238E27FC236}">
                <a16:creationId xmlns:a16="http://schemas.microsoft.com/office/drawing/2014/main" id="{21E630CB-330A-4AA4-8457-A8502E4DD114}"/>
              </a:ext>
            </a:extLst>
          </p:cNvPr>
          <p:cNvSpPr txBox="1"/>
          <p:nvPr/>
        </p:nvSpPr>
        <p:spPr>
          <a:xfrm>
            <a:off x="6334532" y="2742054"/>
            <a:ext cx="2543184" cy="1569660"/>
          </a:xfrm>
          <a:prstGeom prst="rect">
            <a:avLst/>
          </a:prstGeom>
          <a:noFill/>
          <a:ln w="38100">
            <a:solidFill>
              <a:schemeClr val="tx1"/>
            </a:solidFill>
            <a:prstDash val="sysDot"/>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Net Architecture,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Initial Parameters,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 Rate,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8BBA4312-7E62-48C4-A646-ADBF034E5DC2}"/>
                  </a:ext>
                </a:extLst>
              </p:cNvPr>
              <p:cNvSpPr txBox="1"/>
              <p:nvPr/>
            </p:nvSpPr>
            <p:spPr>
              <a:xfrm>
                <a:off x="3920080" y="2663344"/>
                <a:ext cx="483017" cy="46929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e>
                        <m:sub>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4" name="文字方塊 13">
                <a:extLst>
                  <a:ext uri="{FF2B5EF4-FFF2-40B4-BE49-F238E27FC236}">
                    <a16:creationId xmlns:a16="http://schemas.microsoft.com/office/drawing/2014/main" id="{8BBA4312-7E62-48C4-A646-ADBF034E5DC2}"/>
                  </a:ext>
                </a:extLst>
              </p:cNvPr>
              <p:cNvSpPr txBox="1">
                <a:spLocks noRot="1" noChangeAspect="1" noMove="1" noResize="1" noEditPoints="1" noAdjustHandles="1" noChangeArrowheads="1" noChangeShapeType="1" noTextEdit="1"/>
              </p:cNvSpPr>
              <p:nvPr/>
            </p:nvSpPr>
            <p:spPr>
              <a:xfrm>
                <a:off x="3920080" y="2663344"/>
                <a:ext cx="483017" cy="469296"/>
              </a:xfrm>
              <a:prstGeom prst="rect">
                <a:avLst/>
              </a:prstGeom>
              <a:blipFill>
                <a:blip r:embed="rId9"/>
                <a:stretch>
                  <a:fillRect/>
                </a:stretch>
              </a:blipFill>
            </p:spPr>
            <p:txBody>
              <a:bodyPr/>
              <a:lstStyle/>
              <a:p>
                <a:r>
                  <a:rPr lang="zh-TW" altLang="en-US">
                    <a:noFill/>
                  </a:rPr>
                  <a:t> </a:t>
                </a:r>
              </a:p>
            </p:txBody>
          </p:sp>
        </mc:Fallback>
      </mc:AlternateContent>
      <p:sp>
        <p:nvSpPr>
          <p:cNvPr id="5" name="文字方塊 4">
            <a:extLst>
              <a:ext uri="{FF2B5EF4-FFF2-40B4-BE49-F238E27FC236}">
                <a16:creationId xmlns:a16="http://schemas.microsoft.com/office/drawing/2014/main" id="{7110FE59-B6CA-4B05-8CA7-B04891103908}"/>
              </a:ext>
            </a:extLst>
          </p:cNvPr>
          <p:cNvSpPr txBox="1"/>
          <p:nvPr/>
        </p:nvSpPr>
        <p:spPr>
          <a:xfrm>
            <a:off x="366251" y="2511222"/>
            <a:ext cx="298005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Examples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8" name="文字方塊 27">
            <a:extLst>
              <a:ext uri="{FF2B5EF4-FFF2-40B4-BE49-F238E27FC236}">
                <a16:creationId xmlns:a16="http://schemas.microsoft.com/office/drawing/2014/main" id="{6A74FA85-C002-4902-B838-2DA1EC985F59}"/>
              </a:ext>
            </a:extLst>
          </p:cNvPr>
          <p:cNvSpPr txBox="1"/>
          <p:nvPr/>
        </p:nvSpPr>
        <p:spPr>
          <a:xfrm>
            <a:off x="4461708" y="5091561"/>
            <a:ext cx="16495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classifier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6992EE31-F7C3-4B41-8083-CA2EC457CAB1}"/>
              </a:ext>
            </a:extLst>
          </p:cNvPr>
          <p:cNvSpPr txBox="1"/>
          <p:nvPr/>
        </p:nvSpPr>
        <p:spPr>
          <a:xfrm>
            <a:off x="4841168" y="3122915"/>
            <a:ext cx="164954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Deep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4" name="文字方塊 43">
            <a:extLst>
              <a:ext uri="{FF2B5EF4-FFF2-40B4-BE49-F238E27FC236}">
                <a16:creationId xmlns:a16="http://schemas.microsoft.com/office/drawing/2014/main" id="{FEE66E72-1838-4D15-8463-DAFF7CC7BFFE}"/>
              </a:ext>
            </a:extLst>
          </p:cNvPr>
          <p:cNvSpPr txBox="1"/>
          <p:nvPr/>
        </p:nvSpPr>
        <p:spPr>
          <a:xfrm>
            <a:off x="4865577" y="5842281"/>
            <a:ext cx="4258443" cy="73866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Categorize meta learning based on what is learnable</a:t>
            </a:r>
            <a:endParaRPr kumimoji="0" lang="zh-TW" altLang="en-US"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sp>
        <p:nvSpPr>
          <p:cNvPr id="8" name="箭號: 向下 7">
            <a:extLst>
              <a:ext uri="{FF2B5EF4-FFF2-40B4-BE49-F238E27FC236}">
                <a16:creationId xmlns:a16="http://schemas.microsoft.com/office/drawing/2014/main" id="{DDD7B56D-6187-45A0-B025-0E1FC354AD9B}"/>
              </a:ext>
            </a:extLst>
          </p:cNvPr>
          <p:cNvSpPr/>
          <p:nvPr/>
        </p:nvSpPr>
        <p:spPr>
          <a:xfrm flipV="1">
            <a:off x="6539088" y="4843689"/>
            <a:ext cx="445557" cy="961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3" name="文字方塊 42">
            <a:extLst>
              <a:ext uri="{FF2B5EF4-FFF2-40B4-BE49-F238E27FC236}">
                <a16:creationId xmlns:a16="http://schemas.microsoft.com/office/drawing/2014/main" id="{34BC2964-01C3-431F-AC93-1B21CAB29ED7}"/>
              </a:ext>
            </a:extLst>
          </p:cNvPr>
          <p:cNvSpPr txBox="1"/>
          <p:nvPr/>
        </p:nvSpPr>
        <p:spPr>
          <a:xfrm>
            <a:off x="6257682" y="2257268"/>
            <a:ext cx="262003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Component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3824217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4" grpId="0"/>
      <p:bldP spid="44"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5C8A7A0-3651-4218-AD26-50BDAA0B303E}"/>
                  </a:ext>
                </a:extLst>
              </p:cNvPr>
              <p:cNvSpPr>
                <a:spLocks noGrp="1"/>
              </p:cNvSpPr>
              <p:nvPr>
                <p:ph idx="1"/>
              </p:nvPr>
            </p:nvSpPr>
            <p:spPr/>
            <p:txBody>
              <a:bodyPr/>
              <a:lstStyle/>
              <a:p>
                <a:r>
                  <a:rPr lang="en-US" altLang="zh-TW" dirty="0"/>
                  <a:t>Define </a:t>
                </a:r>
                <a:r>
                  <a:rPr lang="en-US" altLang="zh-TW" b="1" i="1" u="sng" dirty="0"/>
                  <a:t>loss function</a:t>
                </a:r>
                <a:r>
                  <a:rPr lang="en-US" altLang="zh-TW" dirty="0"/>
                  <a:t> for </a:t>
                </a:r>
                <a:r>
                  <a:rPr lang="en-US" altLang="zh-TW" b="1" i="1" u="sng" dirty="0"/>
                  <a:t>learning algorithm</a:t>
                </a:r>
                <a:r>
                  <a:rPr lang="en-US" altLang="zh-TW" b="1" i="1" dirty="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𝐹</m:t>
                        </m:r>
                      </m:e>
                      <m:sub>
                        <m:r>
                          <a:rPr lang="zh-TW" altLang="en-US" i="1" smtClean="0">
                            <a:solidFill>
                              <a:srgbClr val="0000FF"/>
                            </a:solidFill>
                            <a:latin typeface="Cambria Math" panose="02040503050406030204" pitchFamily="18" charset="0"/>
                          </a:rPr>
                          <m:t>𝜙</m:t>
                        </m:r>
                      </m:sub>
                    </m:sSub>
                  </m:oMath>
                </a14:m>
                <a:r>
                  <a:rPr lang="en-US" altLang="zh-TW" b="1" i="1" u="sng" dirty="0"/>
                  <a:t>  </a:t>
                </a:r>
                <a:endParaRPr lang="zh-TW" altLang="en-US" b="1" i="1" u="sng" dirty="0"/>
              </a:p>
              <a:p>
                <a:endParaRPr lang="zh-TW" altLang="en-US" dirty="0"/>
              </a:p>
            </p:txBody>
          </p:sp>
        </mc:Choice>
        <mc:Fallback xmlns="">
          <p:sp>
            <p:nvSpPr>
              <p:cNvPr id="3" name="內容版面配置區 2">
                <a:extLst>
                  <a:ext uri="{FF2B5EF4-FFF2-40B4-BE49-F238E27FC236}">
                    <a16:creationId xmlns:a16="http://schemas.microsoft.com/office/drawing/2014/main" id="{65C8A7A0-3651-4218-AD26-50BDAA0B303E}"/>
                  </a:ext>
                </a:extLst>
              </p:cNvPr>
              <p:cNvSpPr>
                <a:spLocks noGrp="1" noRot="1" noChangeAspect="1" noMove="1" noResize="1" noEditPoints="1" noAdjustHandles="1" noChangeArrowheads="1" noChangeShapeType="1" noTextEdit="1"/>
              </p:cNvSpPr>
              <p:nvPr>
                <p:ph idx="1"/>
              </p:nvPr>
            </p:nvSpPr>
            <p:spPr>
              <a:blipFill>
                <a:blip r:embed="rId2"/>
                <a:stretch>
                  <a:fillRect l="-1391" t="-1961"/>
                </a:stretch>
              </a:blipFill>
            </p:spPr>
            <p:txBody>
              <a:bodyPr/>
              <a:lstStyle/>
              <a:p>
                <a:r>
                  <a:rPr lang="zh-TW" altLang="en-US">
                    <a:noFill/>
                  </a:rPr>
                  <a:t> </a:t>
                </a:r>
              </a:p>
            </p:txBody>
          </p:sp>
        </mc:Fallback>
      </mc:AlternateContent>
      <p:sp>
        <p:nvSpPr>
          <p:cNvPr id="56" name="矩形 55">
            <a:extLst>
              <a:ext uri="{FF2B5EF4-FFF2-40B4-BE49-F238E27FC236}">
                <a16:creationId xmlns:a16="http://schemas.microsoft.com/office/drawing/2014/main" id="{92892F4A-55D4-4657-83B1-29AFC6745E48}"/>
              </a:ext>
            </a:extLst>
          </p:cNvPr>
          <p:cNvSpPr/>
          <p:nvPr/>
        </p:nvSpPr>
        <p:spPr>
          <a:xfrm>
            <a:off x="2932234" y="3543866"/>
            <a:ext cx="5600700" cy="13255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57" name="群組 56">
            <a:extLst>
              <a:ext uri="{FF2B5EF4-FFF2-40B4-BE49-F238E27FC236}">
                <a16:creationId xmlns:a16="http://schemas.microsoft.com/office/drawing/2014/main" id="{B2059ABD-71E9-43FA-AB09-2B478F717029}"/>
              </a:ext>
            </a:extLst>
          </p:cNvPr>
          <p:cNvGrpSpPr/>
          <p:nvPr/>
        </p:nvGrpSpPr>
        <p:grpSpPr>
          <a:xfrm>
            <a:off x="3861992" y="3676127"/>
            <a:ext cx="1850583" cy="1113443"/>
            <a:chOff x="6773871" y="2519462"/>
            <a:chExt cx="1799886" cy="1113443"/>
          </a:xfrm>
        </p:grpSpPr>
        <p:sp>
          <p:nvSpPr>
            <p:cNvPr id="58" name="矩形 57">
              <a:extLst>
                <a:ext uri="{FF2B5EF4-FFF2-40B4-BE49-F238E27FC236}">
                  <a16:creationId xmlns:a16="http://schemas.microsoft.com/office/drawing/2014/main" id="{19FB6694-1236-4EAA-B2C4-3E5482A89932}"/>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9" name="文字方塊 58">
              <a:extLst>
                <a:ext uri="{FF2B5EF4-FFF2-40B4-BE49-F238E27FC236}">
                  <a16:creationId xmlns:a16="http://schemas.microsoft.com/office/drawing/2014/main" id="{F7BE30AB-73BD-4C0A-94EB-54791CB0529D}"/>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0" name="文字方塊 59">
              <a:extLst>
                <a:ext uri="{FF2B5EF4-FFF2-40B4-BE49-F238E27FC236}">
                  <a16:creationId xmlns:a16="http://schemas.microsoft.com/office/drawing/2014/main" id="{8F6EC38B-FAC0-484B-8C18-54F3B8000B7F}"/>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1" name="Picture 6" descr="ç¸éåç">
              <a:extLst>
                <a:ext uri="{FF2B5EF4-FFF2-40B4-BE49-F238E27FC236}">
                  <a16:creationId xmlns:a16="http://schemas.microsoft.com/office/drawing/2014/main" id="{36ED4413-70B7-4430-8E50-38CE7C0D3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ãorangeãçåçæå°çµæ">
              <a:extLst>
                <a:ext uri="{FF2B5EF4-FFF2-40B4-BE49-F238E27FC236}">
                  <a16:creationId xmlns:a16="http://schemas.microsoft.com/office/drawing/2014/main" id="{2269BDCF-749A-4076-B522-4AC4DDEF1B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群組 62">
            <a:extLst>
              <a:ext uri="{FF2B5EF4-FFF2-40B4-BE49-F238E27FC236}">
                <a16:creationId xmlns:a16="http://schemas.microsoft.com/office/drawing/2014/main" id="{ACC0D356-9A3E-4AE1-82B9-CAC354CEEB10}"/>
              </a:ext>
            </a:extLst>
          </p:cNvPr>
          <p:cNvGrpSpPr/>
          <p:nvPr/>
        </p:nvGrpSpPr>
        <p:grpSpPr>
          <a:xfrm>
            <a:off x="6538279" y="3679063"/>
            <a:ext cx="1749247" cy="1073011"/>
            <a:chOff x="4798371" y="4848099"/>
            <a:chExt cx="1749247" cy="1073011"/>
          </a:xfrm>
        </p:grpSpPr>
        <p:grpSp>
          <p:nvGrpSpPr>
            <p:cNvPr id="64" name="群組 63">
              <a:extLst>
                <a:ext uri="{FF2B5EF4-FFF2-40B4-BE49-F238E27FC236}">
                  <a16:creationId xmlns:a16="http://schemas.microsoft.com/office/drawing/2014/main" id="{1E4D0D48-D167-4736-9B14-86A6FF2486B7}"/>
                </a:ext>
              </a:extLst>
            </p:cNvPr>
            <p:cNvGrpSpPr/>
            <p:nvPr/>
          </p:nvGrpSpPr>
          <p:grpSpPr>
            <a:xfrm>
              <a:off x="4798371" y="4848099"/>
              <a:ext cx="1749247" cy="1073011"/>
              <a:chOff x="-1042093" y="5506078"/>
              <a:chExt cx="1749247" cy="1073011"/>
            </a:xfrm>
          </p:grpSpPr>
          <p:sp>
            <p:nvSpPr>
              <p:cNvPr id="67" name="矩形 66">
                <a:extLst>
                  <a:ext uri="{FF2B5EF4-FFF2-40B4-BE49-F238E27FC236}">
                    <a16:creationId xmlns:a16="http://schemas.microsoft.com/office/drawing/2014/main" id="{E8A1562B-C5DB-4BDC-8A50-23094F96AB22}"/>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8" name="文字方塊 67">
                <a:extLst>
                  <a:ext uri="{FF2B5EF4-FFF2-40B4-BE49-F238E27FC236}">
                    <a16:creationId xmlns:a16="http://schemas.microsoft.com/office/drawing/2014/main" id="{CFFEE8F9-D6D5-4C62-B914-BD6ED189CD5F}"/>
                  </a:ext>
                </a:extLst>
              </p:cNvPr>
              <p:cNvSpPr txBox="1"/>
              <p:nvPr/>
            </p:nvSpPr>
            <p:spPr>
              <a:xfrm>
                <a:off x="-962967" y="6209757"/>
                <a:ext cx="7680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9" name="文字方塊 68">
                <a:extLst>
                  <a:ext uri="{FF2B5EF4-FFF2-40B4-BE49-F238E27FC236}">
                    <a16:creationId xmlns:a16="http://schemas.microsoft.com/office/drawing/2014/main" id="{F2B998B0-563F-4692-A6B9-F1116BCF1645}"/>
                  </a:ext>
                </a:extLst>
              </p:cNvPr>
              <p:cNvSpPr txBox="1"/>
              <p:nvPr/>
            </p:nvSpPr>
            <p:spPr>
              <a:xfrm>
                <a:off x="-172703" y="6197599"/>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65" name="Picture 4" descr="ãappleãçåçæå°çµæ">
              <a:extLst>
                <a:ext uri="{FF2B5EF4-FFF2-40B4-BE49-F238E27FC236}">
                  <a16:creationId xmlns:a16="http://schemas.microsoft.com/office/drawing/2014/main" id="{10587048-2CD6-4D1F-958B-757AC3336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960" y="491388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ãorangeãçåçæå°çµæ">
              <a:extLst>
                <a:ext uri="{FF2B5EF4-FFF2-40B4-BE49-F238E27FC236}">
                  <a16:creationId xmlns:a16="http://schemas.microsoft.com/office/drawing/2014/main" id="{FC220A9F-2E25-4513-9873-A05DDE817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7348" y="4930835"/>
              <a:ext cx="711765"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文字方塊 69">
            <a:extLst>
              <a:ext uri="{FF2B5EF4-FFF2-40B4-BE49-F238E27FC236}">
                <a16:creationId xmlns:a16="http://schemas.microsoft.com/office/drawing/2014/main" id="{32A114E4-856B-48A9-BD2F-8D2074BF9686}"/>
              </a:ext>
            </a:extLst>
          </p:cNvPr>
          <p:cNvSpPr txBox="1"/>
          <p:nvPr/>
        </p:nvSpPr>
        <p:spPr>
          <a:xfrm>
            <a:off x="3001884" y="3999181"/>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1" name="文字方塊 70">
            <a:extLst>
              <a:ext uri="{FF2B5EF4-FFF2-40B4-BE49-F238E27FC236}">
                <a16:creationId xmlns:a16="http://schemas.microsoft.com/office/drawing/2014/main" id="{85C12DD6-784E-4CC0-84DA-7C3B325B9D02}"/>
              </a:ext>
            </a:extLst>
          </p:cNvPr>
          <p:cNvSpPr txBox="1"/>
          <p:nvPr/>
        </p:nvSpPr>
        <p:spPr>
          <a:xfrm>
            <a:off x="5710451" y="3966316"/>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2" name="文字方塊 71">
            <a:extLst>
              <a:ext uri="{FF2B5EF4-FFF2-40B4-BE49-F238E27FC236}">
                <a16:creationId xmlns:a16="http://schemas.microsoft.com/office/drawing/2014/main" id="{4674AEB7-76EC-442A-98CB-EBC9253238A4}"/>
              </a:ext>
            </a:extLst>
          </p:cNvPr>
          <p:cNvSpPr txBox="1"/>
          <p:nvPr/>
        </p:nvSpPr>
        <p:spPr>
          <a:xfrm>
            <a:off x="1849144" y="5229220"/>
            <a:ext cx="105114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2</a:t>
            </a:r>
            <a:endParaRPr kumimoji="0" lang="zh-TW" altLang="en-US"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3" name="文字方塊 72">
            <a:extLst>
              <a:ext uri="{FF2B5EF4-FFF2-40B4-BE49-F238E27FC236}">
                <a16:creationId xmlns:a16="http://schemas.microsoft.com/office/drawing/2014/main" id="{3745DDB2-326D-4212-B10A-D89A74C28FA4}"/>
              </a:ext>
            </a:extLst>
          </p:cNvPr>
          <p:cNvSpPr txBox="1"/>
          <p:nvPr/>
        </p:nvSpPr>
        <p:spPr>
          <a:xfrm>
            <a:off x="1595923" y="5679145"/>
            <a:ext cx="147632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 &amp; 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E7F4C5C1-2830-408D-A2BB-7E83664FD88D}"/>
              </a:ext>
            </a:extLst>
          </p:cNvPr>
          <p:cNvSpPr>
            <a:spLocks noGrp="1"/>
          </p:cNvSpPr>
          <p:nvPr>
            <p:ph type="title"/>
          </p:nvPr>
        </p:nvSpPr>
        <p:spPr/>
        <p:txBody>
          <a:bodyPr/>
          <a:lstStyle/>
          <a:p>
            <a:r>
              <a:rPr lang="en-US" altLang="zh-TW" dirty="0"/>
              <a:t>Meta Learning – Step 2</a:t>
            </a:r>
            <a:endParaRPr lang="zh-TW" altLang="en-US" dirty="0"/>
          </a:p>
        </p:txBody>
      </p:sp>
      <p:sp>
        <p:nvSpPr>
          <p:cNvPr id="4" name="矩形 3">
            <a:extLst>
              <a:ext uri="{FF2B5EF4-FFF2-40B4-BE49-F238E27FC236}">
                <a16:creationId xmlns:a16="http://schemas.microsoft.com/office/drawing/2014/main" id="{4FCA98F0-8632-4626-8549-3CDF3E5C6206}"/>
              </a:ext>
            </a:extLst>
          </p:cNvPr>
          <p:cNvSpPr/>
          <p:nvPr/>
        </p:nvSpPr>
        <p:spPr>
          <a:xfrm>
            <a:off x="2932234" y="4986336"/>
            <a:ext cx="5600700" cy="13255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3" name="文字方塊 32">
            <a:extLst>
              <a:ext uri="{FF2B5EF4-FFF2-40B4-BE49-F238E27FC236}">
                <a16:creationId xmlns:a16="http://schemas.microsoft.com/office/drawing/2014/main" id="{48224576-93E4-429C-BA41-9FA9AF3B109E}"/>
              </a:ext>
            </a:extLst>
          </p:cNvPr>
          <p:cNvSpPr txBox="1"/>
          <p:nvPr/>
        </p:nvSpPr>
        <p:spPr>
          <a:xfrm>
            <a:off x="3001884" y="5441651"/>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4" name="文字方塊 33">
            <a:extLst>
              <a:ext uri="{FF2B5EF4-FFF2-40B4-BE49-F238E27FC236}">
                <a16:creationId xmlns:a16="http://schemas.microsoft.com/office/drawing/2014/main" id="{C220906B-1B34-4A90-BDB8-A6D09DF6F63E}"/>
              </a:ext>
            </a:extLst>
          </p:cNvPr>
          <p:cNvSpPr txBox="1"/>
          <p:nvPr/>
        </p:nvSpPr>
        <p:spPr>
          <a:xfrm>
            <a:off x="5710451" y="5408786"/>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6" name="文字方塊 35">
            <a:extLst>
              <a:ext uri="{FF2B5EF4-FFF2-40B4-BE49-F238E27FC236}">
                <a16:creationId xmlns:a16="http://schemas.microsoft.com/office/drawing/2014/main" id="{BBB65226-8BE8-444B-BE09-BFA4330E05C8}"/>
              </a:ext>
            </a:extLst>
          </p:cNvPr>
          <p:cNvSpPr txBox="1"/>
          <p:nvPr/>
        </p:nvSpPr>
        <p:spPr>
          <a:xfrm>
            <a:off x="1868570" y="3725758"/>
            <a:ext cx="105114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5" name="文字方塊 44">
            <a:extLst>
              <a:ext uri="{FF2B5EF4-FFF2-40B4-BE49-F238E27FC236}">
                <a16:creationId xmlns:a16="http://schemas.microsoft.com/office/drawing/2014/main" id="{7678FD73-1ED8-402C-AFC2-C065A9FBE404}"/>
              </a:ext>
            </a:extLst>
          </p:cNvPr>
          <p:cNvSpPr txBox="1"/>
          <p:nvPr/>
        </p:nvSpPr>
        <p:spPr>
          <a:xfrm>
            <a:off x="1591165" y="4113279"/>
            <a:ext cx="147632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&amp;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5" name="文字方塊 54">
            <a:extLst>
              <a:ext uri="{FF2B5EF4-FFF2-40B4-BE49-F238E27FC236}">
                <a16:creationId xmlns:a16="http://schemas.microsoft.com/office/drawing/2014/main" id="{65CF67EA-C57D-46CA-8071-9046E047593A}"/>
              </a:ext>
            </a:extLst>
          </p:cNvPr>
          <p:cNvSpPr txBox="1"/>
          <p:nvPr/>
        </p:nvSpPr>
        <p:spPr>
          <a:xfrm>
            <a:off x="495111" y="4461918"/>
            <a:ext cx="134381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Tasks</a:t>
            </a:r>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74" name="群組 73">
            <a:extLst>
              <a:ext uri="{FF2B5EF4-FFF2-40B4-BE49-F238E27FC236}">
                <a16:creationId xmlns:a16="http://schemas.microsoft.com/office/drawing/2014/main" id="{3DCCA0AF-F91A-47BA-9525-3053D6BAE1A5}"/>
              </a:ext>
            </a:extLst>
          </p:cNvPr>
          <p:cNvGrpSpPr/>
          <p:nvPr/>
        </p:nvGrpSpPr>
        <p:grpSpPr>
          <a:xfrm>
            <a:off x="6537372" y="5116589"/>
            <a:ext cx="1740593" cy="1099596"/>
            <a:chOff x="4955889" y="4803469"/>
            <a:chExt cx="1740593" cy="1099596"/>
          </a:xfrm>
        </p:grpSpPr>
        <p:grpSp>
          <p:nvGrpSpPr>
            <p:cNvPr id="75" name="群組 74">
              <a:extLst>
                <a:ext uri="{FF2B5EF4-FFF2-40B4-BE49-F238E27FC236}">
                  <a16:creationId xmlns:a16="http://schemas.microsoft.com/office/drawing/2014/main" id="{680B4D53-91B6-48C1-B1BC-425D185298C4}"/>
                </a:ext>
              </a:extLst>
            </p:cNvPr>
            <p:cNvGrpSpPr/>
            <p:nvPr/>
          </p:nvGrpSpPr>
          <p:grpSpPr>
            <a:xfrm>
              <a:off x="4955889" y="4803469"/>
              <a:ext cx="1740593" cy="1099596"/>
              <a:chOff x="-1042093" y="5506078"/>
              <a:chExt cx="1740593" cy="1099596"/>
            </a:xfrm>
          </p:grpSpPr>
          <p:sp>
            <p:nvSpPr>
              <p:cNvPr id="78" name="矩形 77">
                <a:extLst>
                  <a:ext uri="{FF2B5EF4-FFF2-40B4-BE49-F238E27FC236}">
                    <a16:creationId xmlns:a16="http://schemas.microsoft.com/office/drawing/2014/main" id="{E99D2B78-4D15-4F87-A587-732A9B08535E}"/>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9" name="文字方塊 78">
                <a:extLst>
                  <a:ext uri="{FF2B5EF4-FFF2-40B4-BE49-F238E27FC236}">
                    <a16:creationId xmlns:a16="http://schemas.microsoft.com/office/drawing/2014/main" id="{90B50FB2-73BF-4A2F-9186-C8FBD8E80A11}"/>
                  </a:ext>
                </a:extLst>
              </p:cNvPr>
              <p:cNvSpPr txBox="1"/>
              <p:nvPr/>
            </p:nvSpPr>
            <p:spPr>
              <a:xfrm>
                <a:off x="-871362" y="6236342"/>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0" name="文字方塊 79">
                <a:extLst>
                  <a:ext uri="{FF2B5EF4-FFF2-40B4-BE49-F238E27FC236}">
                    <a16:creationId xmlns:a16="http://schemas.microsoft.com/office/drawing/2014/main" id="{254ADA40-8789-4539-BEAB-DBFDEBDAD1A5}"/>
                  </a:ext>
                </a:extLst>
              </p:cNvPr>
              <p:cNvSpPr txBox="1"/>
              <p:nvPr/>
            </p:nvSpPr>
            <p:spPr>
              <a:xfrm>
                <a:off x="-19638" y="623569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76" name="Picture 4" descr="ãbikeãçåçæå°çµæ">
              <a:extLst>
                <a:ext uri="{FF2B5EF4-FFF2-40B4-BE49-F238E27FC236}">
                  <a16:creationId xmlns:a16="http://schemas.microsoft.com/office/drawing/2014/main" id="{C7729F37-D1B6-4C7A-A263-8210ECF7AB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1766" y="48892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ãcarãçåçæå°çµæ">
              <a:extLst>
                <a:ext uri="{FF2B5EF4-FFF2-40B4-BE49-F238E27FC236}">
                  <a16:creationId xmlns:a16="http://schemas.microsoft.com/office/drawing/2014/main" id="{609E8509-7C72-4D7F-AC2F-50C01947EF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4251" y="4876589"/>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群組 80">
            <a:extLst>
              <a:ext uri="{FF2B5EF4-FFF2-40B4-BE49-F238E27FC236}">
                <a16:creationId xmlns:a16="http://schemas.microsoft.com/office/drawing/2014/main" id="{7EABEC9E-5A87-4974-AED5-ACDF9E93B13E}"/>
              </a:ext>
            </a:extLst>
          </p:cNvPr>
          <p:cNvGrpSpPr/>
          <p:nvPr/>
        </p:nvGrpSpPr>
        <p:grpSpPr>
          <a:xfrm>
            <a:off x="3870324" y="5116589"/>
            <a:ext cx="1799886" cy="1090941"/>
            <a:chOff x="6931389" y="2474832"/>
            <a:chExt cx="1799886" cy="1090941"/>
          </a:xfrm>
        </p:grpSpPr>
        <p:sp>
          <p:nvSpPr>
            <p:cNvPr id="82" name="矩形 81">
              <a:extLst>
                <a:ext uri="{FF2B5EF4-FFF2-40B4-BE49-F238E27FC236}">
                  <a16:creationId xmlns:a16="http://schemas.microsoft.com/office/drawing/2014/main" id="{09C85BED-3CBD-49C8-8677-C10FE31C5EC4}"/>
                </a:ext>
              </a:extLst>
            </p:cNvPr>
            <p:cNvSpPr/>
            <p:nvPr/>
          </p:nvSpPr>
          <p:spPr>
            <a:xfrm>
              <a:off x="6931389" y="247483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3" name="文字方塊 82">
              <a:extLst>
                <a:ext uri="{FF2B5EF4-FFF2-40B4-BE49-F238E27FC236}">
                  <a16:creationId xmlns:a16="http://schemas.microsoft.com/office/drawing/2014/main" id="{6D3D7EFC-6048-4610-BFC9-52B7F9336A8F}"/>
                </a:ext>
              </a:extLst>
            </p:cNvPr>
            <p:cNvSpPr txBox="1"/>
            <p:nvPr/>
          </p:nvSpPr>
          <p:spPr>
            <a:xfrm>
              <a:off x="7103591" y="319644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EB51CCD3-34B0-4344-A5C3-CD88D205609A}"/>
                </a:ext>
              </a:extLst>
            </p:cNvPr>
            <p:cNvSpPr txBox="1"/>
            <p:nvPr/>
          </p:nvSpPr>
          <p:spPr>
            <a:xfrm>
              <a:off x="7951491" y="319644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85" name="Picture 2" descr="ãbikeãçåçæå°çµæ">
              <a:extLst>
                <a:ext uri="{FF2B5EF4-FFF2-40B4-BE49-F238E27FC236}">
                  <a16:creationId xmlns:a16="http://schemas.microsoft.com/office/drawing/2014/main" id="{9E091EFC-D77F-4FA6-A3D0-8587B4E327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5907" y="258119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ç¸éåç">
              <a:extLst>
                <a:ext uri="{FF2B5EF4-FFF2-40B4-BE49-F238E27FC236}">
                  <a16:creationId xmlns:a16="http://schemas.microsoft.com/office/drawing/2014/main" id="{F59AAF8B-1276-4B2C-A09E-FDA1B453D7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3591" y="2581190"/>
              <a:ext cx="720000" cy="72000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87" name="文字方塊 86">
                <a:extLst>
                  <a:ext uri="{FF2B5EF4-FFF2-40B4-BE49-F238E27FC236}">
                    <a16:creationId xmlns:a16="http://schemas.microsoft.com/office/drawing/2014/main" id="{98928BF3-1FB7-47AD-8FD5-C6CCA089FFEA}"/>
                  </a:ext>
                </a:extLst>
              </p:cNvPr>
              <p:cNvSpPr txBox="1"/>
              <p:nvPr/>
            </p:nvSpPr>
            <p:spPr>
              <a:xfrm>
                <a:off x="4484709" y="2693555"/>
                <a:ext cx="830868"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87" name="文字方塊 86">
                <a:extLst>
                  <a:ext uri="{FF2B5EF4-FFF2-40B4-BE49-F238E27FC236}">
                    <a16:creationId xmlns:a16="http://schemas.microsoft.com/office/drawing/2014/main" id="{98928BF3-1FB7-47AD-8FD5-C6CCA089FFEA}"/>
                  </a:ext>
                </a:extLst>
              </p:cNvPr>
              <p:cNvSpPr txBox="1">
                <a:spLocks noRot="1" noChangeAspect="1" noMove="1" noResize="1" noEditPoints="1" noAdjustHandles="1" noChangeArrowheads="1" noChangeShapeType="1" noTextEdit="1"/>
              </p:cNvSpPr>
              <p:nvPr/>
            </p:nvSpPr>
            <p:spPr>
              <a:xfrm>
                <a:off x="4484709" y="2693555"/>
                <a:ext cx="830868" cy="430887"/>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8" name="文字方塊 87">
                <a:extLst>
                  <a:ext uri="{FF2B5EF4-FFF2-40B4-BE49-F238E27FC236}">
                    <a16:creationId xmlns:a16="http://schemas.microsoft.com/office/drawing/2014/main" id="{B5900760-6E34-491B-9ECF-F3E2AF42B283}"/>
                  </a:ext>
                </a:extLst>
              </p:cNvPr>
              <p:cNvSpPr txBox="1"/>
              <p:nvPr/>
            </p:nvSpPr>
            <p:spPr>
              <a:xfrm>
                <a:off x="6615876" y="2664516"/>
                <a:ext cx="830868"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88" name="文字方塊 87">
                <a:extLst>
                  <a:ext uri="{FF2B5EF4-FFF2-40B4-BE49-F238E27FC236}">
                    <a16:creationId xmlns:a16="http://schemas.microsoft.com/office/drawing/2014/main" id="{B5900760-6E34-491B-9ECF-F3E2AF42B283}"/>
                  </a:ext>
                </a:extLst>
              </p:cNvPr>
              <p:cNvSpPr txBox="1">
                <a:spLocks noRot="1" noChangeAspect="1" noMove="1" noResize="1" noEditPoints="1" noAdjustHandles="1" noChangeArrowheads="1" noChangeShapeType="1" noTextEdit="1"/>
              </p:cNvSpPr>
              <p:nvPr/>
            </p:nvSpPr>
            <p:spPr>
              <a:xfrm>
                <a:off x="6615876" y="2664516"/>
                <a:ext cx="830868" cy="430887"/>
              </a:xfrm>
              <a:prstGeom prst="rect">
                <a:avLst/>
              </a:prstGeom>
              <a:blipFill>
                <a:blip r:embed="rId12"/>
                <a:stretch>
                  <a:fillRect/>
                </a:stretch>
              </a:blipFill>
            </p:spPr>
            <p:txBody>
              <a:bodyPr/>
              <a:lstStyle/>
              <a:p>
                <a:r>
                  <a:rPr lang="zh-TW" altLang="en-US">
                    <a:noFill/>
                  </a:rPr>
                  <a:t> </a:t>
                </a:r>
              </a:p>
            </p:txBody>
          </p:sp>
        </mc:Fallback>
      </mc:AlternateContent>
      <p:cxnSp>
        <p:nvCxnSpPr>
          <p:cNvPr id="90" name="直線單箭頭接點 89">
            <a:extLst>
              <a:ext uri="{FF2B5EF4-FFF2-40B4-BE49-F238E27FC236}">
                <a16:creationId xmlns:a16="http://schemas.microsoft.com/office/drawing/2014/main" id="{36FCE40A-A0BD-48C0-B305-F1836AF41EC8}"/>
              </a:ext>
            </a:extLst>
          </p:cNvPr>
          <p:cNvCxnSpPr/>
          <p:nvPr/>
        </p:nvCxnSpPr>
        <p:spPr>
          <a:xfrm>
            <a:off x="5473518" y="2725018"/>
            <a:ext cx="0" cy="43088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90">
            <a:extLst>
              <a:ext uri="{FF2B5EF4-FFF2-40B4-BE49-F238E27FC236}">
                <a16:creationId xmlns:a16="http://schemas.microsoft.com/office/drawing/2014/main" id="{776DDAF0-50B7-4421-9DE1-B1585AC6E7C9}"/>
              </a:ext>
            </a:extLst>
          </p:cNvPr>
          <p:cNvCxnSpPr>
            <a:cxnSpLocks/>
          </p:cNvCxnSpPr>
          <p:nvPr/>
        </p:nvCxnSpPr>
        <p:spPr>
          <a:xfrm flipV="1">
            <a:off x="7614311" y="2657392"/>
            <a:ext cx="0" cy="4308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2" name="圖片 91">
            <a:extLst>
              <a:ext uri="{FF2B5EF4-FFF2-40B4-BE49-F238E27FC236}">
                <a16:creationId xmlns:a16="http://schemas.microsoft.com/office/drawing/2014/main" id="{E3CFBCE1-AE48-4151-931F-A5C7167CF4B0}"/>
              </a:ext>
            </a:extLst>
          </p:cNvPr>
          <p:cNvPicPr>
            <a:picLocks noChangeAspect="1"/>
          </p:cNvPicPr>
          <p:nvPr/>
        </p:nvPicPr>
        <p:blipFill>
          <a:blip r:embed="rId13"/>
          <a:stretch>
            <a:fillRect/>
          </a:stretch>
        </p:blipFill>
        <p:spPr>
          <a:xfrm>
            <a:off x="5710451" y="2654359"/>
            <a:ext cx="557312" cy="569615"/>
          </a:xfrm>
          <a:prstGeom prst="rect">
            <a:avLst/>
          </a:prstGeom>
        </p:spPr>
      </p:pic>
      <p:pic>
        <p:nvPicPr>
          <p:cNvPr id="93" name="圖片 92">
            <a:extLst>
              <a:ext uri="{FF2B5EF4-FFF2-40B4-BE49-F238E27FC236}">
                <a16:creationId xmlns:a16="http://schemas.microsoft.com/office/drawing/2014/main" id="{8ADEBEC9-8F49-422E-9E09-DA7DD485CCC1}"/>
              </a:ext>
            </a:extLst>
          </p:cNvPr>
          <p:cNvPicPr>
            <a:picLocks noChangeAspect="1"/>
          </p:cNvPicPr>
          <p:nvPr/>
        </p:nvPicPr>
        <p:blipFill>
          <a:blip r:embed="rId14"/>
          <a:stretch>
            <a:fillRect/>
          </a:stretch>
        </p:blipFill>
        <p:spPr>
          <a:xfrm>
            <a:off x="7822219" y="2601184"/>
            <a:ext cx="619628" cy="614432"/>
          </a:xfrm>
          <a:prstGeom prst="rect">
            <a:avLst/>
          </a:prstGeom>
        </p:spPr>
      </p:pic>
      <mc:AlternateContent xmlns:mc="http://schemas.openxmlformats.org/markup-compatibility/2006" xmlns:a14="http://schemas.microsoft.com/office/drawing/2010/main">
        <mc:Choice Requires="a14">
          <p:sp>
            <p:nvSpPr>
              <p:cNvPr id="89" name="文字方塊 88">
                <a:extLst>
                  <a:ext uri="{FF2B5EF4-FFF2-40B4-BE49-F238E27FC236}">
                    <a16:creationId xmlns:a16="http://schemas.microsoft.com/office/drawing/2014/main" id="{5DAC11E2-B66B-40E1-82E9-1D95DA73B674}"/>
                  </a:ext>
                </a:extLst>
              </p:cNvPr>
              <p:cNvSpPr txBox="1"/>
              <p:nvPr/>
            </p:nvSpPr>
            <p:spPr>
              <a:xfrm>
                <a:off x="2516800" y="2313834"/>
                <a:ext cx="830868"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89" name="文字方塊 88">
                <a:extLst>
                  <a:ext uri="{FF2B5EF4-FFF2-40B4-BE49-F238E27FC236}">
                    <a16:creationId xmlns:a16="http://schemas.microsoft.com/office/drawing/2014/main" id="{5DAC11E2-B66B-40E1-82E9-1D95DA73B674}"/>
                  </a:ext>
                </a:extLst>
              </p:cNvPr>
              <p:cNvSpPr txBox="1">
                <a:spLocks noRot="1" noChangeAspect="1" noMove="1" noResize="1" noEditPoints="1" noAdjustHandles="1" noChangeArrowheads="1" noChangeShapeType="1" noTextEdit="1"/>
              </p:cNvSpPr>
              <p:nvPr/>
            </p:nvSpPr>
            <p:spPr>
              <a:xfrm>
                <a:off x="2516800" y="2313834"/>
                <a:ext cx="830868" cy="430887"/>
              </a:xfrm>
              <a:prstGeom prst="rect">
                <a:avLst/>
              </a:prstGeom>
              <a:blipFill>
                <a:blip r:embed="rId1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934758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70" grpId="0"/>
      <p:bldP spid="71" grpId="0"/>
      <p:bldP spid="72" grpId="0"/>
      <p:bldP spid="73" grpId="0"/>
      <p:bldP spid="4" grpId="0" animBg="1"/>
      <p:bldP spid="33" grpId="0"/>
      <p:bldP spid="34" grpId="0"/>
      <p:bldP spid="36" grpId="0"/>
      <p:bldP spid="45" grpId="0"/>
      <p:bldP spid="55" grpId="0"/>
      <p:bldP spid="87" grpId="0"/>
      <p:bldP spid="88"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群組 28">
            <a:extLst>
              <a:ext uri="{FF2B5EF4-FFF2-40B4-BE49-F238E27FC236}">
                <a16:creationId xmlns:a16="http://schemas.microsoft.com/office/drawing/2014/main" id="{E45C5906-EAAC-4EEF-A8CF-D939F02CD79D}"/>
              </a:ext>
            </a:extLst>
          </p:cNvPr>
          <p:cNvGrpSpPr/>
          <p:nvPr/>
        </p:nvGrpSpPr>
        <p:grpSpPr>
          <a:xfrm>
            <a:off x="3340681" y="3597559"/>
            <a:ext cx="700576" cy="549710"/>
            <a:chOff x="6169174" y="3353744"/>
            <a:chExt cx="834815" cy="604230"/>
          </a:xfrm>
        </p:grpSpPr>
        <p:sp>
          <p:nvSpPr>
            <p:cNvPr id="30" name="矩形 29">
              <a:extLst>
                <a:ext uri="{FF2B5EF4-FFF2-40B4-BE49-F238E27FC236}">
                  <a16:creationId xmlns:a16="http://schemas.microsoft.com/office/drawing/2014/main" id="{B81D76B8-CE3B-4464-A5AB-739666C97A73}"/>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31" name="文字方塊 30">
                  <a:extLst>
                    <a:ext uri="{FF2B5EF4-FFF2-40B4-BE49-F238E27FC236}">
                      <a16:creationId xmlns:a16="http://schemas.microsoft.com/office/drawing/2014/main" id="{07B9D56D-BD13-4765-84E4-1B5D89831CF8}"/>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31" name="文字方塊 30">
                  <a:extLst>
                    <a:ext uri="{FF2B5EF4-FFF2-40B4-BE49-F238E27FC236}">
                      <a16:creationId xmlns:a16="http://schemas.microsoft.com/office/drawing/2014/main" id="{07B9D56D-BD13-4765-84E4-1B5D89831CF8}"/>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3"/>
                  <a:stretch>
                    <a:fillRect/>
                  </a:stretch>
                </a:blipFill>
              </p:spPr>
              <p:txBody>
                <a:bodyPr/>
                <a:lstStyle/>
                <a:p>
                  <a:r>
                    <a:rPr lang="zh-TW" altLang="en-US">
                      <a:noFill/>
                    </a:rPr>
                    <a:t> </a:t>
                  </a:r>
                </a:p>
              </p:txBody>
            </p:sp>
          </mc:Fallback>
        </mc:AlternateContent>
      </p:grpSp>
      <p:sp>
        <p:nvSpPr>
          <p:cNvPr id="20" name="文字方塊 19">
            <a:extLst>
              <a:ext uri="{FF2B5EF4-FFF2-40B4-BE49-F238E27FC236}">
                <a16:creationId xmlns:a16="http://schemas.microsoft.com/office/drawing/2014/main" id="{931C2050-66BC-48EF-86BC-8129CE84260D}"/>
              </a:ext>
            </a:extLst>
          </p:cNvPr>
          <p:cNvSpPr txBox="1"/>
          <p:nvPr/>
        </p:nvSpPr>
        <p:spPr>
          <a:xfrm>
            <a:off x="222745" y="1341713"/>
            <a:ext cx="1117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46" name="直線單箭頭接點 45">
            <a:extLst>
              <a:ext uri="{FF2B5EF4-FFF2-40B4-BE49-F238E27FC236}">
                <a16:creationId xmlns:a16="http://schemas.microsoft.com/office/drawing/2014/main" id="{803B997F-11BC-4C22-98D1-9EA42E48432D}"/>
              </a:ext>
            </a:extLst>
          </p:cNvPr>
          <p:cNvCxnSpPr>
            <a:cxnSpLocks/>
          </p:cNvCxnSpPr>
          <p:nvPr/>
        </p:nvCxnSpPr>
        <p:spPr>
          <a:xfrm>
            <a:off x="3654260" y="2251995"/>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a:extLst>
              <a:ext uri="{FF2B5EF4-FFF2-40B4-BE49-F238E27FC236}">
                <a16:creationId xmlns:a16="http://schemas.microsoft.com/office/drawing/2014/main" id="{FD820810-05AD-49DD-947B-40FDC4C0CD48}"/>
              </a:ext>
            </a:extLst>
          </p:cNvPr>
          <p:cNvCxnSpPr>
            <a:cxnSpLocks/>
          </p:cNvCxnSpPr>
          <p:nvPr/>
        </p:nvCxnSpPr>
        <p:spPr>
          <a:xfrm>
            <a:off x="3671653" y="3249407"/>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群組 87">
            <a:extLst>
              <a:ext uri="{FF2B5EF4-FFF2-40B4-BE49-F238E27FC236}">
                <a16:creationId xmlns:a16="http://schemas.microsoft.com/office/drawing/2014/main" id="{91FCF78F-7B3F-42BF-8FF0-4DC2C335E563}"/>
              </a:ext>
            </a:extLst>
          </p:cNvPr>
          <p:cNvGrpSpPr/>
          <p:nvPr/>
        </p:nvGrpSpPr>
        <p:grpSpPr>
          <a:xfrm>
            <a:off x="2800026" y="1122681"/>
            <a:ext cx="1799886" cy="1113443"/>
            <a:chOff x="6773871" y="2519462"/>
            <a:chExt cx="1799886" cy="1113443"/>
          </a:xfrm>
        </p:grpSpPr>
        <p:sp>
          <p:nvSpPr>
            <p:cNvPr id="56" name="矩形 55">
              <a:extLst>
                <a:ext uri="{FF2B5EF4-FFF2-40B4-BE49-F238E27FC236}">
                  <a16:creationId xmlns:a16="http://schemas.microsoft.com/office/drawing/2014/main" id="{208D6A44-7DBD-4D1E-A199-0DF5D8FB5027}"/>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9" name="文字方塊 58">
              <a:extLst>
                <a:ext uri="{FF2B5EF4-FFF2-40B4-BE49-F238E27FC236}">
                  <a16:creationId xmlns:a16="http://schemas.microsoft.com/office/drawing/2014/main" id="{42D51C1C-6D73-488C-A45F-FB800AA02543}"/>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24070B5F-2275-4172-946F-57E5CBE25329}"/>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6" name="Picture 6" descr="ç¸éåç">
              <a:extLst>
                <a:ext uri="{FF2B5EF4-FFF2-40B4-BE49-F238E27FC236}">
                  <a16:creationId xmlns:a16="http://schemas.microsoft.com/office/drawing/2014/main" id="{DDB31EB6-E835-4345-B1E0-09F6C5FBA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ãorangeãçåçæå°çµæ">
              <a:extLst>
                <a:ext uri="{FF2B5EF4-FFF2-40B4-BE49-F238E27FC236}">
                  <a16:creationId xmlns:a16="http://schemas.microsoft.com/office/drawing/2014/main" id="{47331072-D3E8-473B-971A-59ED21CDA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文字方塊 59">
            <a:extLst>
              <a:ext uri="{FF2B5EF4-FFF2-40B4-BE49-F238E27FC236}">
                <a16:creationId xmlns:a16="http://schemas.microsoft.com/office/drawing/2014/main" id="{C3A214A3-2D82-44C0-877B-6D12A670B8F0}"/>
              </a:ext>
            </a:extLst>
          </p:cNvPr>
          <p:cNvSpPr txBox="1"/>
          <p:nvPr/>
        </p:nvSpPr>
        <p:spPr>
          <a:xfrm>
            <a:off x="330558" y="173608"/>
            <a:ext cx="46402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Meta Learning – Step 2</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2063CD2E-0895-4FA1-9BEC-5D1248A3B592}"/>
                  </a:ext>
                </a:extLst>
              </p:cNvPr>
              <p:cNvSpPr/>
              <p:nvPr/>
            </p:nvSpPr>
            <p:spPr>
              <a:xfrm>
                <a:off x="3113440" y="2602525"/>
                <a:ext cx="1074919" cy="647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3" name="矩形 62">
                <a:extLst>
                  <a:ext uri="{FF2B5EF4-FFF2-40B4-BE49-F238E27FC236}">
                    <a16:creationId xmlns:a16="http://schemas.microsoft.com/office/drawing/2014/main" id="{2063CD2E-0895-4FA1-9BEC-5D1248A3B592}"/>
                  </a:ext>
                </a:extLst>
              </p:cNvPr>
              <p:cNvSpPr>
                <a:spLocks noRot="1" noChangeAspect="1" noMove="1" noResize="1" noEditPoints="1" noAdjustHandles="1" noChangeArrowheads="1" noChangeShapeType="1" noTextEdit="1"/>
              </p:cNvSpPr>
              <p:nvPr/>
            </p:nvSpPr>
            <p:spPr>
              <a:xfrm>
                <a:off x="3113440" y="2602525"/>
                <a:ext cx="1074919" cy="647886"/>
              </a:xfrm>
              <a:prstGeom prst="rect">
                <a:avLst/>
              </a:prstGeom>
              <a:blipFill>
                <a:blip r:embed="rId6"/>
                <a:stretch>
                  <a:fillRect/>
                </a:stretch>
              </a:blipFill>
            </p:spPr>
            <p:txBody>
              <a:bodyPr/>
              <a:lstStyle/>
              <a:p>
                <a:r>
                  <a:rPr lang="zh-TW" altLang="en-US">
                    <a:noFill/>
                  </a:rPr>
                  <a:t> </a:t>
                </a:r>
              </a:p>
            </p:txBody>
          </p:sp>
        </mc:Fallback>
      </mc:AlternateContent>
      <p:sp>
        <p:nvSpPr>
          <p:cNvPr id="70" name="文字方塊 69">
            <a:extLst>
              <a:ext uri="{FF2B5EF4-FFF2-40B4-BE49-F238E27FC236}">
                <a16:creationId xmlns:a16="http://schemas.microsoft.com/office/drawing/2014/main" id="{1D50B1A5-0E83-4675-998F-460F4B8D7989}"/>
              </a:ext>
            </a:extLst>
          </p:cNvPr>
          <p:cNvSpPr txBox="1"/>
          <p:nvPr/>
        </p:nvSpPr>
        <p:spPr>
          <a:xfrm>
            <a:off x="1342180" y="1186065"/>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7" name="文字方塊 66">
                <a:extLst>
                  <a:ext uri="{FF2B5EF4-FFF2-40B4-BE49-F238E27FC236}">
                    <a16:creationId xmlns:a16="http://schemas.microsoft.com/office/drawing/2014/main" id="{2C25371B-D8EF-46DA-BE25-1E0CDF29EDBA}"/>
                  </a:ext>
                </a:extLst>
              </p:cNvPr>
              <p:cNvSpPr txBox="1"/>
              <p:nvPr/>
            </p:nvSpPr>
            <p:spPr>
              <a:xfrm>
                <a:off x="1923497" y="4750597"/>
                <a:ext cx="6094597" cy="897490"/>
              </a:xfrm>
              <a:prstGeom prst="rect">
                <a:avLst/>
              </a:prstGeom>
              <a:noFill/>
            </p:spPr>
            <p:txBody>
              <a:bodyPr wrap="square" rtlCol="0">
                <a:spAutoFit/>
              </a:bodyPr>
              <a:lstStyle/>
              <a:p>
                <a:pPr lvl="0">
                  <a:defRPr/>
                </a:pPr>
                <a14:m>
                  <m:oMath xmlns:m="http://schemas.openxmlformats.org/officeDocument/2006/math">
                    <m:sSup>
                      <m:sSupPr>
                        <m:ctrlPr>
                          <a:rPr lang="en-US" altLang="zh-TW" sz="2400" b="1" i="1">
                            <a:solidFill>
                              <a:srgbClr val="00B050"/>
                            </a:solidFill>
                            <a:latin typeface="Cambria Math" panose="02040503050406030204" pitchFamily="18" charset="0"/>
                          </a:rPr>
                        </m:ctrlPr>
                      </m:sSupPr>
                      <m:e>
                        <m:r>
                          <a:rPr lang="zh-TW" altLang="en-US" sz="2400" b="1" i="1">
                            <a:solidFill>
                              <a:srgbClr val="00B050"/>
                            </a:solidFill>
                            <a:latin typeface="Cambria Math" panose="02040503050406030204" pitchFamily="18" charset="0"/>
                          </a:rPr>
                          <m:t>𝜽</m:t>
                        </m:r>
                      </m:e>
                      <m:sup>
                        <m:r>
                          <a:rPr lang="en-US" altLang="zh-TW" sz="2400" b="1" i="1">
                            <a:solidFill>
                              <a:srgbClr val="00B050"/>
                            </a:solidFill>
                            <a:latin typeface="Cambria Math" panose="02040503050406030204" pitchFamily="18" charset="0"/>
                          </a:rPr>
                          <m:t>𝟏</m:t>
                        </m:r>
                        <m:r>
                          <a:rPr lang="en-US" altLang="zh-TW" sz="2400" b="1" i="1">
                            <a:solidFill>
                              <a:srgbClr val="00B050"/>
                            </a:solidFill>
                            <a:latin typeface="Cambria Math" panose="02040503050406030204" pitchFamily="18" charset="0"/>
                          </a:rPr>
                          <m:t>∗</m:t>
                        </m:r>
                      </m:sup>
                    </m:sSup>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parameters of the classifier learned by </a:t>
                </a:r>
                <a14:m>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using the training examples of task 1</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7" name="文字方塊 66">
                <a:extLst>
                  <a:ext uri="{FF2B5EF4-FFF2-40B4-BE49-F238E27FC236}">
                    <a16:creationId xmlns:a16="http://schemas.microsoft.com/office/drawing/2014/main" id="{2C25371B-D8EF-46DA-BE25-1E0CDF29EDBA}"/>
                  </a:ext>
                </a:extLst>
              </p:cNvPr>
              <p:cNvSpPr txBox="1">
                <a:spLocks noRot="1" noChangeAspect="1" noMove="1" noResize="1" noEditPoints="1" noAdjustHandles="1" noChangeArrowheads="1" noChangeShapeType="1" noTextEdit="1"/>
              </p:cNvSpPr>
              <p:nvPr/>
            </p:nvSpPr>
            <p:spPr>
              <a:xfrm>
                <a:off x="1923497" y="4750597"/>
                <a:ext cx="6094597" cy="897490"/>
              </a:xfrm>
              <a:prstGeom prst="rect">
                <a:avLst/>
              </a:prstGeom>
              <a:blipFill>
                <a:blip r:embed="rId7"/>
                <a:stretch>
                  <a:fillRect l="-1602" t="-4730" b="-10135"/>
                </a:stretch>
              </a:blipFill>
            </p:spPr>
            <p:txBody>
              <a:bodyPr/>
              <a:lstStyle/>
              <a:p>
                <a:r>
                  <a:rPr lang="zh-TW" altLang="en-US">
                    <a:noFill/>
                  </a:rPr>
                  <a:t> </a:t>
                </a:r>
              </a:p>
            </p:txBody>
          </p:sp>
        </mc:Fallback>
      </mc:AlternateContent>
      <p:pic>
        <p:nvPicPr>
          <p:cNvPr id="69" name="圖片 68">
            <a:extLst>
              <a:ext uri="{FF2B5EF4-FFF2-40B4-BE49-F238E27FC236}">
                <a16:creationId xmlns:a16="http://schemas.microsoft.com/office/drawing/2014/main" id="{45A323B0-B21C-4CC8-95DF-A90A4E4244E4}"/>
              </a:ext>
            </a:extLst>
          </p:cNvPr>
          <p:cNvPicPr>
            <a:picLocks noChangeAspect="1"/>
          </p:cNvPicPr>
          <p:nvPr/>
        </p:nvPicPr>
        <p:blipFill>
          <a:blip r:embed="rId8"/>
          <a:stretch>
            <a:fillRect/>
          </a:stretch>
        </p:blipFill>
        <p:spPr>
          <a:xfrm>
            <a:off x="4244252" y="3526000"/>
            <a:ext cx="726544" cy="742583"/>
          </a:xfrm>
          <a:prstGeom prst="rect">
            <a:avLst/>
          </a:prstGeom>
        </p:spPr>
      </p:pic>
      <p:pic>
        <p:nvPicPr>
          <p:cNvPr id="73" name="圖片 72">
            <a:extLst>
              <a:ext uri="{FF2B5EF4-FFF2-40B4-BE49-F238E27FC236}">
                <a16:creationId xmlns:a16="http://schemas.microsoft.com/office/drawing/2014/main" id="{A4136CF4-E7D4-451A-AEDB-E0F81343350A}"/>
              </a:ext>
            </a:extLst>
          </p:cNvPr>
          <p:cNvPicPr>
            <a:picLocks noChangeAspect="1"/>
          </p:cNvPicPr>
          <p:nvPr/>
        </p:nvPicPr>
        <p:blipFill>
          <a:blip r:embed="rId8"/>
          <a:stretch>
            <a:fillRect/>
          </a:stretch>
        </p:blipFill>
        <p:spPr>
          <a:xfrm>
            <a:off x="4244252" y="2555176"/>
            <a:ext cx="726544" cy="742583"/>
          </a:xfrm>
          <a:prstGeom prst="rect">
            <a:avLst/>
          </a:prstGeom>
        </p:spPr>
      </p:pic>
      <mc:AlternateContent xmlns:mc="http://schemas.openxmlformats.org/markup-compatibility/2006" xmlns:a14="http://schemas.microsoft.com/office/drawing/2010/main">
        <mc:Choice Requires="a14">
          <p:sp>
            <p:nvSpPr>
              <p:cNvPr id="74" name="文字方塊 73">
                <a:extLst>
                  <a:ext uri="{FF2B5EF4-FFF2-40B4-BE49-F238E27FC236}">
                    <a16:creationId xmlns:a16="http://schemas.microsoft.com/office/drawing/2014/main" id="{E78EFCDC-7759-4175-B0CF-74C1EC911454}"/>
                  </a:ext>
                </a:extLst>
              </p:cNvPr>
              <p:cNvSpPr txBox="1"/>
              <p:nvPr/>
            </p:nvSpPr>
            <p:spPr>
              <a:xfrm>
                <a:off x="6162910" y="2109192"/>
                <a:ext cx="830868"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74" name="文字方塊 73">
                <a:extLst>
                  <a:ext uri="{FF2B5EF4-FFF2-40B4-BE49-F238E27FC236}">
                    <a16:creationId xmlns:a16="http://schemas.microsoft.com/office/drawing/2014/main" id="{E78EFCDC-7759-4175-B0CF-74C1EC911454}"/>
                  </a:ext>
                </a:extLst>
              </p:cNvPr>
              <p:cNvSpPr txBox="1">
                <a:spLocks noRot="1" noChangeAspect="1" noMove="1" noResize="1" noEditPoints="1" noAdjustHandles="1" noChangeArrowheads="1" noChangeShapeType="1" noTextEdit="1"/>
              </p:cNvSpPr>
              <p:nvPr/>
            </p:nvSpPr>
            <p:spPr>
              <a:xfrm>
                <a:off x="6162910" y="2109192"/>
                <a:ext cx="830868" cy="430887"/>
              </a:xfrm>
              <a:prstGeom prst="rect">
                <a:avLst/>
              </a:prstGeom>
              <a:blipFill>
                <a:blip r:embed="rId9"/>
                <a:stretch>
                  <a:fillRect/>
                </a:stretch>
              </a:blipFill>
            </p:spPr>
            <p:txBody>
              <a:bodyPr/>
              <a:lstStyle/>
              <a:p>
                <a:r>
                  <a:rPr lang="zh-TW" altLang="en-US">
                    <a:noFill/>
                  </a:rPr>
                  <a:t> </a:t>
                </a:r>
              </a:p>
            </p:txBody>
          </p:sp>
        </mc:Fallback>
      </mc:AlternateContent>
      <p:cxnSp>
        <p:nvCxnSpPr>
          <p:cNvPr id="75" name="直線單箭頭接點 74">
            <a:extLst>
              <a:ext uri="{FF2B5EF4-FFF2-40B4-BE49-F238E27FC236}">
                <a16:creationId xmlns:a16="http://schemas.microsoft.com/office/drawing/2014/main" id="{2730C6D9-484C-40C1-85F9-4B3F56092762}"/>
              </a:ext>
            </a:extLst>
          </p:cNvPr>
          <p:cNvCxnSpPr/>
          <p:nvPr/>
        </p:nvCxnSpPr>
        <p:spPr>
          <a:xfrm>
            <a:off x="7151719" y="2140655"/>
            <a:ext cx="0" cy="43088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字方塊 24">
                <a:extLst>
                  <a:ext uri="{FF2B5EF4-FFF2-40B4-BE49-F238E27FC236}">
                    <a16:creationId xmlns:a16="http://schemas.microsoft.com/office/drawing/2014/main" id="{913D36DC-323A-4B6F-9E1F-08D735B948EA}"/>
                  </a:ext>
                </a:extLst>
              </p:cNvPr>
              <p:cNvSpPr txBox="1"/>
              <p:nvPr/>
            </p:nvSpPr>
            <p:spPr>
              <a:xfrm>
                <a:off x="5410435" y="1481963"/>
                <a:ext cx="2972417"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How to define </a:t>
                </a:r>
                <a14:m>
                  <m:oMath xmlns:m="http://schemas.openxmlformats.org/officeDocument/2006/math">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a14:m>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5" name="文字方塊 24">
                <a:extLst>
                  <a:ext uri="{FF2B5EF4-FFF2-40B4-BE49-F238E27FC236}">
                    <a16:creationId xmlns:a16="http://schemas.microsoft.com/office/drawing/2014/main" id="{913D36DC-323A-4B6F-9E1F-08D735B948EA}"/>
                  </a:ext>
                </a:extLst>
              </p:cNvPr>
              <p:cNvSpPr txBox="1">
                <a:spLocks noRot="1" noChangeAspect="1" noMove="1" noResize="1" noEditPoints="1" noAdjustHandles="1" noChangeArrowheads="1" noChangeShapeType="1" noTextEdit="1"/>
              </p:cNvSpPr>
              <p:nvPr/>
            </p:nvSpPr>
            <p:spPr>
              <a:xfrm>
                <a:off x="5410435" y="1481963"/>
                <a:ext cx="2972417" cy="430887"/>
              </a:xfrm>
              <a:prstGeom prst="rect">
                <a:avLst/>
              </a:prstGeom>
              <a:blipFill>
                <a:blip r:embed="rId10"/>
                <a:stretch>
                  <a:fillRect l="-7392" t="-23944" b="-50704"/>
                </a:stretch>
              </a:blipFill>
            </p:spPr>
            <p:txBody>
              <a:bodyPr/>
              <a:lstStyle/>
              <a:p>
                <a:r>
                  <a:rPr lang="zh-TW" altLang="en-US">
                    <a:noFill/>
                  </a:rPr>
                  <a:t> </a:t>
                </a:r>
              </a:p>
            </p:txBody>
          </p:sp>
        </mc:Fallback>
      </mc:AlternateContent>
      <p:sp>
        <p:nvSpPr>
          <p:cNvPr id="26" name="文字方塊 25">
            <a:extLst>
              <a:ext uri="{FF2B5EF4-FFF2-40B4-BE49-F238E27FC236}">
                <a16:creationId xmlns:a16="http://schemas.microsoft.com/office/drawing/2014/main" id="{65B05F43-EAB9-4B98-ADBA-E38AD6287730}"/>
              </a:ext>
            </a:extLst>
          </p:cNvPr>
          <p:cNvSpPr txBox="1"/>
          <p:nvPr/>
        </p:nvSpPr>
        <p:spPr>
          <a:xfrm>
            <a:off x="2089663" y="3666460"/>
            <a:ext cx="16495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classifier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矩形: 圓角 1">
            <a:extLst>
              <a:ext uri="{FF2B5EF4-FFF2-40B4-BE49-F238E27FC236}">
                <a16:creationId xmlns:a16="http://schemas.microsoft.com/office/drawing/2014/main" id="{53136A16-DAEC-41EF-9B5A-FB86370C533D}"/>
              </a:ext>
            </a:extLst>
          </p:cNvPr>
          <p:cNvSpPr/>
          <p:nvPr/>
        </p:nvSpPr>
        <p:spPr>
          <a:xfrm>
            <a:off x="3540339" y="3806919"/>
            <a:ext cx="454526" cy="3536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矩形: 圓角 26">
            <a:extLst>
              <a:ext uri="{FF2B5EF4-FFF2-40B4-BE49-F238E27FC236}">
                <a16:creationId xmlns:a16="http://schemas.microsoft.com/office/drawing/2014/main" id="{F4622171-D37A-459C-9CBF-DF109D8F2DAB}"/>
              </a:ext>
            </a:extLst>
          </p:cNvPr>
          <p:cNvSpPr/>
          <p:nvPr/>
        </p:nvSpPr>
        <p:spPr>
          <a:xfrm>
            <a:off x="1994654" y="4750597"/>
            <a:ext cx="481846" cy="4945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0755377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0" grpId="0"/>
      <p:bldP spid="67" grpId="0"/>
      <p:bldP spid="74" grpId="0"/>
      <p:bldP spid="26" grpId="0"/>
      <p:bldP spid="2"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字方塊 19">
            <a:extLst>
              <a:ext uri="{FF2B5EF4-FFF2-40B4-BE49-F238E27FC236}">
                <a16:creationId xmlns:a16="http://schemas.microsoft.com/office/drawing/2014/main" id="{931C2050-66BC-48EF-86BC-8129CE84260D}"/>
              </a:ext>
            </a:extLst>
          </p:cNvPr>
          <p:cNvSpPr txBox="1"/>
          <p:nvPr/>
        </p:nvSpPr>
        <p:spPr>
          <a:xfrm>
            <a:off x="222745" y="1341713"/>
            <a:ext cx="1117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46" name="直線單箭頭接點 45">
            <a:extLst>
              <a:ext uri="{FF2B5EF4-FFF2-40B4-BE49-F238E27FC236}">
                <a16:creationId xmlns:a16="http://schemas.microsoft.com/office/drawing/2014/main" id="{803B997F-11BC-4C22-98D1-9EA42E48432D}"/>
              </a:ext>
            </a:extLst>
          </p:cNvPr>
          <p:cNvCxnSpPr>
            <a:cxnSpLocks/>
          </p:cNvCxnSpPr>
          <p:nvPr/>
        </p:nvCxnSpPr>
        <p:spPr>
          <a:xfrm>
            <a:off x="3654260" y="2251995"/>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a:extLst>
              <a:ext uri="{FF2B5EF4-FFF2-40B4-BE49-F238E27FC236}">
                <a16:creationId xmlns:a16="http://schemas.microsoft.com/office/drawing/2014/main" id="{FD820810-05AD-49DD-947B-40FDC4C0CD48}"/>
              </a:ext>
            </a:extLst>
          </p:cNvPr>
          <p:cNvCxnSpPr>
            <a:cxnSpLocks/>
          </p:cNvCxnSpPr>
          <p:nvPr/>
        </p:nvCxnSpPr>
        <p:spPr>
          <a:xfrm>
            <a:off x="3671653" y="3249407"/>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群組 87">
            <a:extLst>
              <a:ext uri="{FF2B5EF4-FFF2-40B4-BE49-F238E27FC236}">
                <a16:creationId xmlns:a16="http://schemas.microsoft.com/office/drawing/2014/main" id="{91FCF78F-7B3F-42BF-8FF0-4DC2C335E563}"/>
              </a:ext>
            </a:extLst>
          </p:cNvPr>
          <p:cNvGrpSpPr/>
          <p:nvPr/>
        </p:nvGrpSpPr>
        <p:grpSpPr>
          <a:xfrm>
            <a:off x="2800026" y="1122681"/>
            <a:ext cx="1799886" cy="1113443"/>
            <a:chOff x="6773871" y="2519462"/>
            <a:chExt cx="1799886" cy="1113443"/>
          </a:xfrm>
        </p:grpSpPr>
        <p:sp>
          <p:nvSpPr>
            <p:cNvPr id="56" name="矩形 55">
              <a:extLst>
                <a:ext uri="{FF2B5EF4-FFF2-40B4-BE49-F238E27FC236}">
                  <a16:creationId xmlns:a16="http://schemas.microsoft.com/office/drawing/2014/main" id="{208D6A44-7DBD-4D1E-A199-0DF5D8FB5027}"/>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9" name="文字方塊 58">
              <a:extLst>
                <a:ext uri="{FF2B5EF4-FFF2-40B4-BE49-F238E27FC236}">
                  <a16:creationId xmlns:a16="http://schemas.microsoft.com/office/drawing/2014/main" id="{42D51C1C-6D73-488C-A45F-FB800AA02543}"/>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24070B5F-2275-4172-946F-57E5CBE25329}"/>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6" name="Picture 6" descr="ç¸éåç">
              <a:extLst>
                <a:ext uri="{FF2B5EF4-FFF2-40B4-BE49-F238E27FC236}">
                  <a16:creationId xmlns:a16="http://schemas.microsoft.com/office/drawing/2014/main" id="{DDB31EB6-E835-4345-B1E0-09F6C5FBA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ãorangeãçåçæå°çµæ">
              <a:extLst>
                <a:ext uri="{FF2B5EF4-FFF2-40B4-BE49-F238E27FC236}">
                  <a16:creationId xmlns:a16="http://schemas.microsoft.com/office/drawing/2014/main" id="{47331072-D3E8-473B-971A-59ED21CDA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文字方塊 59">
            <a:extLst>
              <a:ext uri="{FF2B5EF4-FFF2-40B4-BE49-F238E27FC236}">
                <a16:creationId xmlns:a16="http://schemas.microsoft.com/office/drawing/2014/main" id="{C3A214A3-2D82-44C0-877B-6D12A670B8F0}"/>
              </a:ext>
            </a:extLst>
          </p:cNvPr>
          <p:cNvSpPr txBox="1"/>
          <p:nvPr/>
        </p:nvSpPr>
        <p:spPr>
          <a:xfrm>
            <a:off x="330558" y="173608"/>
            <a:ext cx="46402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Meta Learning – Step 2</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2063CD2E-0895-4FA1-9BEC-5D1248A3B592}"/>
                  </a:ext>
                </a:extLst>
              </p:cNvPr>
              <p:cNvSpPr/>
              <p:nvPr/>
            </p:nvSpPr>
            <p:spPr>
              <a:xfrm>
                <a:off x="3113440" y="2602525"/>
                <a:ext cx="1074919" cy="647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3" name="矩形 62">
                <a:extLst>
                  <a:ext uri="{FF2B5EF4-FFF2-40B4-BE49-F238E27FC236}">
                    <a16:creationId xmlns:a16="http://schemas.microsoft.com/office/drawing/2014/main" id="{2063CD2E-0895-4FA1-9BEC-5D1248A3B592}"/>
                  </a:ext>
                </a:extLst>
              </p:cNvPr>
              <p:cNvSpPr>
                <a:spLocks noRot="1" noChangeAspect="1" noMove="1" noResize="1" noEditPoints="1" noAdjustHandles="1" noChangeArrowheads="1" noChangeShapeType="1" noTextEdit="1"/>
              </p:cNvSpPr>
              <p:nvPr/>
            </p:nvSpPr>
            <p:spPr>
              <a:xfrm>
                <a:off x="3113440" y="2602525"/>
                <a:ext cx="1074919" cy="647886"/>
              </a:xfrm>
              <a:prstGeom prst="rect">
                <a:avLst/>
              </a:prstGeom>
              <a:blipFill>
                <a:blip r:embed="rId5"/>
                <a:stretch>
                  <a:fillRect/>
                </a:stretch>
              </a:blipFill>
            </p:spPr>
            <p:txBody>
              <a:bodyPr/>
              <a:lstStyle/>
              <a:p>
                <a:r>
                  <a:rPr lang="zh-TW" altLang="en-US">
                    <a:noFill/>
                  </a:rPr>
                  <a:t> </a:t>
                </a:r>
              </a:p>
            </p:txBody>
          </p:sp>
        </mc:Fallback>
      </mc:AlternateContent>
      <p:sp>
        <p:nvSpPr>
          <p:cNvPr id="70" name="文字方塊 69">
            <a:extLst>
              <a:ext uri="{FF2B5EF4-FFF2-40B4-BE49-F238E27FC236}">
                <a16:creationId xmlns:a16="http://schemas.microsoft.com/office/drawing/2014/main" id="{1D50B1A5-0E83-4675-998F-460F4B8D7989}"/>
              </a:ext>
            </a:extLst>
          </p:cNvPr>
          <p:cNvSpPr txBox="1"/>
          <p:nvPr/>
        </p:nvSpPr>
        <p:spPr>
          <a:xfrm>
            <a:off x="1342180" y="1186065"/>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7" name="文字方塊 66">
            <a:extLst>
              <a:ext uri="{FF2B5EF4-FFF2-40B4-BE49-F238E27FC236}">
                <a16:creationId xmlns:a16="http://schemas.microsoft.com/office/drawing/2014/main" id="{2C25371B-D8EF-46DA-BE25-1E0CDF29EDBA}"/>
              </a:ext>
            </a:extLst>
          </p:cNvPr>
          <p:cNvSpPr txBox="1"/>
          <p:nvPr/>
        </p:nvSpPr>
        <p:spPr>
          <a:xfrm>
            <a:off x="2089663" y="3666460"/>
            <a:ext cx="16495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classifier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5" name="直線單箭頭接點 24">
            <a:extLst>
              <a:ext uri="{FF2B5EF4-FFF2-40B4-BE49-F238E27FC236}">
                <a16:creationId xmlns:a16="http://schemas.microsoft.com/office/drawing/2014/main" id="{D4ABEEDC-ED2C-4202-9248-7B71B128BFDF}"/>
              </a:ext>
            </a:extLst>
          </p:cNvPr>
          <p:cNvCxnSpPr>
            <a:cxnSpLocks/>
          </p:cNvCxnSpPr>
          <p:nvPr/>
        </p:nvCxnSpPr>
        <p:spPr>
          <a:xfrm flipV="1">
            <a:off x="7216114" y="2109192"/>
            <a:ext cx="0" cy="4308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圖片 25">
            <a:extLst>
              <a:ext uri="{FF2B5EF4-FFF2-40B4-BE49-F238E27FC236}">
                <a16:creationId xmlns:a16="http://schemas.microsoft.com/office/drawing/2014/main" id="{712FE4BF-B91D-476A-9804-DCA029E90536}"/>
              </a:ext>
            </a:extLst>
          </p:cNvPr>
          <p:cNvPicPr>
            <a:picLocks noChangeAspect="1"/>
          </p:cNvPicPr>
          <p:nvPr/>
        </p:nvPicPr>
        <p:blipFill>
          <a:blip r:embed="rId6"/>
          <a:stretch>
            <a:fillRect/>
          </a:stretch>
        </p:blipFill>
        <p:spPr>
          <a:xfrm>
            <a:off x="4292129" y="3510591"/>
            <a:ext cx="724800" cy="718722"/>
          </a:xfrm>
          <a:prstGeom prst="rect">
            <a:avLst/>
          </a:prstGeom>
        </p:spPr>
      </p:pic>
      <p:pic>
        <p:nvPicPr>
          <p:cNvPr id="27" name="圖片 26">
            <a:extLst>
              <a:ext uri="{FF2B5EF4-FFF2-40B4-BE49-F238E27FC236}">
                <a16:creationId xmlns:a16="http://schemas.microsoft.com/office/drawing/2014/main" id="{4BEC84EB-3D8A-432D-8C5B-B9489CE4BE6F}"/>
              </a:ext>
            </a:extLst>
          </p:cNvPr>
          <p:cNvPicPr>
            <a:picLocks noChangeAspect="1"/>
          </p:cNvPicPr>
          <p:nvPr/>
        </p:nvPicPr>
        <p:blipFill>
          <a:blip r:embed="rId6"/>
          <a:stretch>
            <a:fillRect/>
          </a:stretch>
        </p:blipFill>
        <p:spPr>
          <a:xfrm>
            <a:off x="4278852" y="2581594"/>
            <a:ext cx="751353" cy="745052"/>
          </a:xfrm>
          <a:prstGeom prst="rect">
            <a:avLst/>
          </a:prstGeom>
        </p:spPr>
      </p:pic>
      <p:sp>
        <p:nvSpPr>
          <p:cNvPr id="2" name="文字方塊 1">
            <a:extLst>
              <a:ext uri="{FF2B5EF4-FFF2-40B4-BE49-F238E27FC236}">
                <a16:creationId xmlns:a16="http://schemas.microsoft.com/office/drawing/2014/main" id="{A8B30400-DA95-4856-B1FE-D7E637F61622}"/>
              </a:ext>
            </a:extLst>
          </p:cNvPr>
          <p:cNvSpPr txBox="1"/>
          <p:nvPr/>
        </p:nvSpPr>
        <p:spPr>
          <a:xfrm>
            <a:off x="904775" y="4881323"/>
            <a:ext cx="586178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How can we know a classifier is good or bad?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8" name="文字方塊 27">
            <a:extLst>
              <a:ext uri="{FF2B5EF4-FFF2-40B4-BE49-F238E27FC236}">
                <a16:creationId xmlns:a16="http://schemas.microsoft.com/office/drawing/2014/main" id="{D5481273-3A3E-454A-835B-B9DA4BBC0B0F}"/>
              </a:ext>
            </a:extLst>
          </p:cNvPr>
          <p:cNvSpPr txBox="1"/>
          <p:nvPr/>
        </p:nvSpPr>
        <p:spPr>
          <a:xfrm>
            <a:off x="2284396" y="5406026"/>
            <a:ext cx="5861783"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Evaluate the classifier on testing set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97E57E3B-D7C3-4FA7-B20B-BB6095D7C5D5}"/>
                  </a:ext>
                </a:extLst>
              </p:cNvPr>
              <p:cNvSpPr txBox="1"/>
              <p:nvPr/>
            </p:nvSpPr>
            <p:spPr>
              <a:xfrm>
                <a:off x="5410435" y="1481963"/>
                <a:ext cx="2972417"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How to define </a:t>
                </a:r>
                <a14:m>
                  <m:oMath xmlns:m="http://schemas.openxmlformats.org/officeDocument/2006/math">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a14:m>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9" name="文字方塊 28">
                <a:extLst>
                  <a:ext uri="{FF2B5EF4-FFF2-40B4-BE49-F238E27FC236}">
                    <a16:creationId xmlns:a16="http://schemas.microsoft.com/office/drawing/2014/main" id="{97E57E3B-D7C3-4FA7-B20B-BB6095D7C5D5}"/>
                  </a:ext>
                </a:extLst>
              </p:cNvPr>
              <p:cNvSpPr txBox="1">
                <a:spLocks noRot="1" noChangeAspect="1" noMove="1" noResize="1" noEditPoints="1" noAdjustHandles="1" noChangeArrowheads="1" noChangeShapeType="1" noTextEdit="1"/>
              </p:cNvSpPr>
              <p:nvPr/>
            </p:nvSpPr>
            <p:spPr>
              <a:xfrm>
                <a:off x="5410435" y="1481963"/>
                <a:ext cx="2972417" cy="430887"/>
              </a:xfrm>
              <a:prstGeom prst="rect">
                <a:avLst/>
              </a:prstGeom>
              <a:blipFill>
                <a:blip r:embed="rId7"/>
                <a:stretch>
                  <a:fillRect l="-7392" t="-23944" b="-5070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3AFA85D4-72E7-4931-B3B9-5487B882C5D4}"/>
                  </a:ext>
                </a:extLst>
              </p:cNvPr>
              <p:cNvSpPr txBox="1"/>
              <p:nvPr/>
            </p:nvSpPr>
            <p:spPr>
              <a:xfrm>
                <a:off x="6162910" y="2109192"/>
                <a:ext cx="830868"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0" name="文字方塊 29">
                <a:extLst>
                  <a:ext uri="{FF2B5EF4-FFF2-40B4-BE49-F238E27FC236}">
                    <a16:creationId xmlns:a16="http://schemas.microsoft.com/office/drawing/2014/main" id="{3AFA85D4-72E7-4931-B3B9-5487B882C5D4}"/>
                  </a:ext>
                </a:extLst>
              </p:cNvPr>
              <p:cNvSpPr txBox="1">
                <a:spLocks noRot="1" noChangeAspect="1" noMove="1" noResize="1" noEditPoints="1" noAdjustHandles="1" noChangeArrowheads="1" noChangeShapeType="1" noTextEdit="1"/>
              </p:cNvSpPr>
              <p:nvPr/>
            </p:nvSpPr>
            <p:spPr>
              <a:xfrm>
                <a:off x="6162910" y="2109192"/>
                <a:ext cx="830868" cy="430887"/>
              </a:xfrm>
              <a:prstGeom prst="rect">
                <a:avLst/>
              </a:prstGeom>
              <a:blipFill>
                <a:blip r:embed="rId8"/>
                <a:stretch>
                  <a:fillRect/>
                </a:stretch>
              </a:blipFill>
            </p:spPr>
            <p:txBody>
              <a:bodyPr/>
              <a:lstStyle/>
              <a:p>
                <a:r>
                  <a:rPr lang="zh-TW" altLang="en-US">
                    <a:noFill/>
                  </a:rPr>
                  <a:t> </a:t>
                </a:r>
              </a:p>
            </p:txBody>
          </p:sp>
        </mc:Fallback>
      </mc:AlternateContent>
      <p:cxnSp>
        <p:nvCxnSpPr>
          <p:cNvPr id="35" name="直線單箭頭接點 34">
            <a:extLst>
              <a:ext uri="{FF2B5EF4-FFF2-40B4-BE49-F238E27FC236}">
                <a16:creationId xmlns:a16="http://schemas.microsoft.com/office/drawing/2014/main" id="{7106C3B5-8F9F-4BF9-B8DC-7682FBAAE7D8}"/>
              </a:ext>
            </a:extLst>
          </p:cNvPr>
          <p:cNvCxnSpPr>
            <a:cxnSpLocks/>
          </p:cNvCxnSpPr>
          <p:nvPr/>
        </p:nvCxnSpPr>
        <p:spPr>
          <a:xfrm>
            <a:off x="3671653" y="4229313"/>
            <a:ext cx="0" cy="734054"/>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6" name="群組 35">
            <a:extLst>
              <a:ext uri="{FF2B5EF4-FFF2-40B4-BE49-F238E27FC236}">
                <a16:creationId xmlns:a16="http://schemas.microsoft.com/office/drawing/2014/main" id="{49168CC0-B917-4A4A-903F-77F77AEDF175}"/>
              </a:ext>
            </a:extLst>
          </p:cNvPr>
          <p:cNvGrpSpPr/>
          <p:nvPr/>
        </p:nvGrpSpPr>
        <p:grpSpPr>
          <a:xfrm>
            <a:off x="3340681" y="3597559"/>
            <a:ext cx="700576" cy="549710"/>
            <a:chOff x="6169174" y="3353744"/>
            <a:chExt cx="834815" cy="604230"/>
          </a:xfrm>
        </p:grpSpPr>
        <p:sp>
          <p:nvSpPr>
            <p:cNvPr id="37" name="矩形 36">
              <a:extLst>
                <a:ext uri="{FF2B5EF4-FFF2-40B4-BE49-F238E27FC236}">
                  <a16:creationId xmlns:a16="http://schemas.microsoft.com/office/drawing/2014/main" id="{979C227C-DCE5-401C-B3DC-51003571216A}"/>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38" name="文字方塊 37">
                  <a:extLst>
                    <a:ext uri="{FF2B5EF4-FFF2-40B4-BE49-F238E27FC236}">
                      <a16:creationId xmlns:a16="http://schemas.microsoft.com/office/drawing/2014/main" id="{053DD12A-FC05-4735-B40C-01513CC949D5}"/>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38" name="文字方塊 37">
                  <a:extLst>
                    <a:ext uri="{FF2B5EF4-FFF2-40B4-BE49-F238E27FC236}">
                      <a16:creationId xmlns:a16="http://schemas.microsoft.com/office/drawing/2014/main" id="{053DD12A-FC05-4735-B40C-01513CC949D5}"/>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9"/>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33127284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7A513185-609C-43AB-BC12-76AAA8CEA1CC}"/>
              </a:ext>
            </a:extLst>
          </p:cNvPr>
          <p:cNvSpPr/>
          <p:nvPr/>
        </p:nvSpPr>
        <p:spPr>
          <a:xfrm>
            <a:off x="5746282" y="4827420"/>
            <a:ext cx="201876" cy="80335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矩形 27">
            <a:extLst>
              <a:ext uri="{FF2B5EF4-FFF2-40B4-BE49-F238E27FC236}">
                <a16:creationId xmlns:a16="http://schemas.microsoft.com/office/drawing/2014/main" id="{C6209456-F60F-498E-A48E-7F003EDAD4D2}"/>
              </a:ext>
            </a:extLst>
          </p:cNvPr>
          <p:cNvSpPr/>
          <p:nvPr/>
        </p:nvSpPr>
        <p:spPr>
          <a:xfrm>
            <a:off x="727377" y="4399828"/>
            <a:ext cx="1799214" cy="3528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矩形 20">
            <a:extLst>
              <a:ext uri="{FF2B5EF4-FFF2-40B4-BE49-F238E27FC236}">
                <a16:creationId xmlns:a16="http://schemas.microsoft.com/office/drawing/2014/main" id="{C6B8E21F-EDFF-4C21-8B2D-379284F41FBB}"/>
              </a:ext>
            </a:extLst>
          </p:cNvPr>
          <p:cNvSpPr/>
          <p:nvPr/>
        </p:nvSpPr>
        <p:spPr>
          <a:xfrm>
            <a:off x="734865" y="3439532"/>
            <a:ext cx="1799214" cy="9259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文字方塊 19">
            <a:extLst>
              <a:ext uri="{FF2B5EF4-FFF2-40B4-BE49-F238E27FC236}">
                <a16:creationId xmlns:a16="http://schemas.microsoft.com/office/drawing/2014/main" id="{931C2050-66BC-48EF-86BC-8129CE84260D}"/>
              </a:ext>
            </a:extLst>
          </p:cNvPr>
          <p:cNvSpPr txBox="1"/>
          <p:nvPr/>
        </p:nvSpPr>
        <p:spPr>
          <a:xfrm>
            <a:off x="222745" y="1341713"/>
            <a:ext cx="1117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C014C0EA-795D-43E4-9F87-C9E802C77796}"/>
                  </a:ext>
                </a:extLst>
              </p:cNvPr>
              <p:cNvSpPr txBox="1"/>
              <p:nvPr/>
            </p:nvSpPr>
            <p:spPr>
              <a:xfrm>
                <a:off x="2568992" y="5340904"/>
                <a:ext cx="366446"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7" name="文字方塊 26">
                <a:extLst>
                  <a:ext uri="{FF2B5EF4-FFF2-40B4-BE49-F238E27FC236}">
                    <a16:creationId xmlns:a16="http://schemas.microsoft.com/office/drawing/2014/main" id="{C014C0EA-795D-43E4-9F87-C9E802C77796}"/>
                  </a:ext>
                </a:extLst>
              </p:cNvPr>
              <p:cNvSpPr txBox="1">
                <a:spLocks noRot="1" noChangeAspect="1" noMove="1" noResize="1" noEditPoints="1" noAdjustHandles="1" noChangeArrowheads="1" noChangeShapeType="1" noTextEdit="1"/>
              </p:cNvSpPr>
              <p:nvPr/>
            </p:nvSpPr>
            <p:spPr>
              <a:xfrm>
                <a:off x="2568992" y="5340904"/>
                <a:ext cx="366446" cy="430887"/>
              </a:xfrm>
              <a:prstGeom prst="rect">
                <a:avLst/>
              </a:prstGeom>
              <a:blipFill>
                <a:blip r:embed="rId3"/>
                <a:stretch>
                  <a:fillRect/>
                </a:stretch>
              </a:blipFill>
            </p:spPr>
            <p:txBody>
              <a:bodyPr/>
              <a:lstStyle/>
              <a:p>
                <a:r>
                  <a:rPr lang="zh-TW" altLang="en-US">
                    <a:noFill/>
                  </a:rPr>
                  <a:t> </a:t>
                </a:r>
              </a:p>
            </p:txBody>
          </p:sp>
        </mc:Fallback>
      </mc:AlternateContent>
      <p:cxnSp>
        <p:nvCxnSpPr>
          <p:cNvPr id="46" name="直線單箭頭接點 45">
            <a:extLst>
              <a:ext uri="{FF2B5EF4-FFF2-40B4-BE49-F238E27FC236}">
                <a16:creationId xmlns:a16="http://schemas.microsoft.com/office/drawing/2014/main" id="{803B997F-11BC-4C22-98D1-9EA42E48432D}"/>
              </a:ext>
            </a:extLst>
          </p:cNvPr>
          <p:cNvCxnSpPr>
            <a:cxnSpLocks/>
          </p:cNvCxnSpPr>
          <p:nvPr/>
        </p:nvCxnSpPr>
        <p:spPr>
          <a:xfrm>
            <a:off x="3654260" y="2251995"/>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a:extLst>
              <a:ext uri="{FF2B5EF4-FFF2-40B4-BE49-F238E27FC236}">
                <a16:creationId xmlns:a16="http://schemas.microsoft.com/office/drawing/2014/main" id="{FD820810-05AD-49DD-947B-40FDC4C0CD48}"/>
              </a:ext>
            </a:extLst>
          </p:cNvPr>
          <p:cNvCxnSpPr>
            <a:cxnSpLocks/>
          </p:cNvCxnSpPr>
          <p:nvPr/>
        </p:nvCxnSpPr>
        <p:spPr>
          <a:xfrm>
            <a:off x="3671653" y="3249407"/>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a:extLst>
              <a:ext uri="{FF2B5EF4-FFF2-40B4-BE49-F238E27FC236}">
                <a16:creationId xmlns:a16="http://schemas.microsoft.com/office/drawing/2014/main" id="{558DB0E8-F7F4-4AC9-858C-5796AD6E6469}"/>
              </a:ext>
            </a:extLst>
          </p:cNvPr>
          <p:cNvCxnSpPr>
            <a:cxnSpLocks/>
          </p:cNvCxnSpPr>
          <p:nvPr/>
        </p:nvCxnSpPr>
        <p:spPr>
          <a:xfrm>
            <a:off x="3689838" y="4191182"/>
            <a:ext cx="0" cy="2634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群組 87">
            <a:extLst>
              <a:ext uri="{FF2B5EF4-FFF2-40B4-BE49-F238E27FC236}">
                <a16:creationId xmlns:a16="http://schemas.microsoft.com/office/drawing/2014/main" id="{91FCF78F-7B3F-42BF-8FF0-4DC2C335E563}"/>
              </a:ext>
            </a:extLst>
          </p:cNvPr>
          <p:cNvGrpSpPr/>
          <p:nvPr/>
        </p:nvGrpSpPr>
        <p:grpSpPr>
          <a:xfrm>
            <a:off x="2800026" y="1122681"/>
            <a:ext cx="1799886" cy="1113443"/>
            <a:chOff x="6773871" y="2519462"/>
            <a:chExt cx="1799886" cy="1113443"/>
          </a:xfrm>
        </p:grpSpPr>
        <p:sp>
          <p:nvSpPr>
            <p:cNvPr id="56" name="矩形 55">
              <a:extLst>
                <a:ext uri="{FF2B5EF4-FFF2-40B4-BE49-F238E27FC236}">
                  <a16:creationId xmlns:a16="http://schemas.microsoft.com/office/drawing/2014/main" id="{208D6A44-7DBD-4D1E-A199-0DF5D8FB5027}"/>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9" name="文字方塊 58">
              <a:extLst>
                <a:ext uri="{FF2B5EF4-FFF2-40B4-BE49-F238E27FC236}">
                  <a16:creationId xmlns:a16="http://schemas.microsoft.com/office/drawing/2014/main" id="{42D51C1C-6D73-488C-A45F-FB800AA02543}"/>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24070B5F-2275-4172-946F-57E5CBE25329}"/>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6" name="Picture 6" descr="ç¸éåç">
              <a:extLst>
                <a:ext uri="{FF2B5EF4-FFF2-40B4-BE49-F238E27FC236}">
                  <a16:creationId xmlns:a16="http://schemas.microsoft.com/office/drawing/2014/main" id="{DDB31EB6-E835-4345-B1E0-09F6C5FBA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ãorangeãçåçæå°çµæ">
              <a:extLst>
                <a:ext uri="{FF2B5EF4-FFF2-40B4-BE49-F238E27FC236}">
                  <a16:creationId xmlns:a16="http://schemas.microsoft.com/office/drawing/2014/main" id="{47331072-D3E8-473B-971A-59ED21CDA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文字方塊 64">
            <a:extLst>
              <a:ext uri="{FF2B5EF4-FFF2-40B4-BE49-F238E27FC236}">
                <a16:creationId xmlns:a16="http://schemas.microsoft.com/office/drawing/2014/main" id="{89248C20-5220-4BF1-A06B-F9CF299D6D51}"/>
              </a:ext>
            </a:extLst>
          </p:cNvPr>
          <p:cNvSpPr txBox="1"/>
          <p:nvPr/>
        </p:nvSpPr>
        <p:spPr>
          <a:xfrm>
            <a:off x="804721" y="4369794"/>
            <a:ext cx="7680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6" name="文字方塊 65">
            <a:extLst>
              <a:ext uri="{FF2B5EF4-FFF2-40B4-BE49-F238E27FC236}">
                <a16:creationId xmlns:a16="http://schemas.microsoft.com/office/drawing/2014/main" id="{DF5C1B8B-A48F-4C39-A522-B889BDD6541B}"/>
              </a:ext>
            </a:extLst>
          </p:cNvPr>
          <p:cNvSpPr txBox="1"/>
          <p:nvPr/>
        </p:nvSpPr>
        <p:spPr>
          <a:xfrm>
            <a:off x="1606523" y="4367126"/>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4" name="Picture 4" descr="ãappleãçåçæå°çµæ">
            <a:extLst>
              <a:ext uri="{FF2B5EF4-FFF2-40B4-BE49-F238E27FC236}">
                <a16:creationId xmlns:a16="http://schemas.microsoft.com/office/drawing/2014/main" id="{10E6F189-C92B-4882-8999-B18B2FDD3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463" y="353570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ãorangeãçåçæå°çµæ">
            <a:extLst>
              <a:ext uri="{FF2B5EF4-FFF2-40B4-BE49-F238E27FC236}">
                <a16:creationId xmlns:a16="http://schemas.microsoft.com/office/drawing/2014/main" id="{B25E4F08-652B-4511-B02C-42862A815B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101" y="3531059"/>
            <a:ext cx="711765" cy="720000"/>
          </a:xfrm>
          <a:prstGeom prst="rect">
            <a:avLst/>
          </a:prstGeom>
          <a:noFill/>
          <a:extLst>
            <a:ext uri="{909E8E84-426E-40DD-AFC4-6F175D3DCCD1}">
              <a14:hiddenFill xmlns:a14="http://schemas.microsoft.com/office/drawing/2010/main">
                <a:solidFill>
                  <a:srgbClr val="FFFFFF"/>
                </a:solidFill>
              </a14:hiddenFill>
            </a:ext>
          </a:extLst>
        </p:spPr>
      </p:pic>
      <p:sp>
        <p:nvSpPr>
          <p:cNvPr id="60" name="文字方塊 59">
            <a:extLst>
              <a:ext uri="{FF2B5EF4-FFF2-40B4-BE49-F238E27FC236}">
                <a16:creationId xmlns:a16="http://schemas.microsoft.com/office/drawing/2014/main" id="{C3A214A3-2D82-44C0-877B-6D12A670B8F0}"/>
              </a:ext>
            </a:extLst>
          </p:cNvPr>
          <p:cNvSpPr txBox="1"/>
          <p:nvPr/>
        </p:nvSpPr>
        <p:spPr>
          <a:xfrm>
            <a:off x="330558" y="173608"/>
            <a:ext cx="46402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Meta Learning – Step 2</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2063CD2E-0895-4FA1-9BEC-5D1248A3B592}"/>
                  </a:ext>
                </a:extLst>
              </p:cNvPr>
              <p:cNvSpPr/>
              <p:nvPr/>
            </p:nvSpPr>
            <p:spPr>
              <a:xfrm>
                <a:off x="3113440" y="2602525"/>
                <a:ext cx="1074919" cy="647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3" name="矩形 62">
                <a:extLst>
                  <a:ext uri="{FF2B5EF4-FFF2-40B4-BE49-F238E27FC236}">
                    <a16:creationId xmlns:a16="http://schemas.microsoft.com/office/drawing/2014/main" id="{2063CD2E-0895-4FA1-9BEC-5D1248A3B592}"/>
                  </a:ext>
                </a:extLst>
              </p:cNvPr>
              <p:cNvSpPr>
                <a:spLocks noRot="1" noChangeAspect="1" noMove="1" noResize="1" noEditPoints="1" noAdjustHandles="1" noChangeArrowheads="1" noChangeShapeType="1" noTextEdit="1"/>
              </p:cNvSpPr>
              <p:nvPr/>
            </p:nvSpPr>
            <p:spPr>
              <a:xfrm>
                <a:off x="3113440" y="2602525"/>
                <a:ext cx="1074919" cy="647886"/>
              </a:xfrm>
              <a:prstGeom prst="rect">
                <a:avLst/>
              </a:prstGeom>
              <a:blipFill>
                <a:blip r:embed="rId8"/>
                <a:stretch>
                  <a:fillRect/>
                </a:stretch>
              </a:blipFill>
            </p:spPr>
            <p:txBody>
              <a:bodyPr/>
              <a:lstStyle/>
              <a:p>
                <a:r>
                  <a:rPr lang="zh-TW" altLang="en-US">
                    <a:noFill/>
                  </a:rPr>
                  <a:t> </a:t>
                </a:r>
              </a:p>
            </p:txBody>
          </p:sp>
        </mc:Fallback>
      </mc:AlternateContent>
      <p:sp>
        <p:nvSpPr>
          <p:cNvPr id="15" name="文字方塊 14">
            <a:extLst>
              <a:ext uri="{FF2B5EF4-FFF2-40B4-BE49-F238E27FC236}">
                <a16:creationId xmlns:a16="http://schemas.microsoft.com/office/drawing/2014/main" id="{C79DC854-A39B-4DD8-8F8D-90DC96C7873F}"/>
              </a:ext>
            </a:extLst>
          </p:cNvPr>
          <p:cNvSpPr txBox="1"/>
          <p:nvPr/>
        </p:nvSpPr>
        <p:spPr>
          <a:xfrm>
            <a:off x="2539640" y="4365755"/>
            <a:ext cx="22848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prediction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79" name="直線單箭頭接點 78">
            <a:extLst>
              <a:ext uri="{FF2B5EF4-FFF2-40B4-BE49-F238E27FC236}">
                <a16:creationId xmlns:a16="http://schemas.microsoft.com/office/drawing/2014/main" id="{9850F547-75C1-4089-9397-2FEA57A427F8}"/>
              </a:ext>
            </a:extLst>
          </p:cNvPr>
          <p:cNvCxnSpPr>
            <a:cxnSpLocks/>
          </p:cNvCxnSpPr>
          <p:nvPr/>
        </p:nvCxnSpPr>
        <p:spPr>
          <a:xfrm>
            <a:off x="1622523" y="5028930"/>
            <a:ext cx="20491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a16="http://schemas.microsoft.com/office/drawing/2014/main" id="{54F62478-ED4B-4773-AD1C-6087371EE288}"/>
              </a:ext>
            </a:extLst>
          </p:cNvPr>
          <p:cNvCxnSpPr>
            <a:cxnSpLocks/>
            <a:endCxn id="27" idx="0"/>
          </p:cNvCxnSpPr>
          <p:nvPr/>
        </p:nvCxnSpPr>
        <p:spPr>
          <a:xfrm>
            <a:off x="2746220" y="5028930"/>
            <a:ext cx="5995" cy="3119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a:extLst>
              <a:ext uri="{FF2B5EF4-FFF2-40B4-BE49-F238E27FC236}">
                <a16:creationId xmlns:a16="http://schemas.microsoft.com/office/drawing/2014/main" id="{5FC6E4C9-2587-4BF3-B242-A3524F77ADE7}"/>
              </a:ext>
            </a:extLst>
          </p:cNvPr>
          <p:cNvCxnSpPr>
            <a:cxnSpLocks/>
          </p:cNvCxnSpPr>
          <p:nvPr/>
        </p:nvCxnSpPr>
        <p:spPr>
          <a:xfrm>
            <a:off x="1640057"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單箭頭接點 81">
            <a:extLst>
              <a:ext uri="{FF2B5EF4-FFF2-40B4-BE49-F238E27FC236}">
                <a16:creationId xmlns:a16="http://schemas.microsoft.com/office/drawing/2014/main" id="{797683F0-3CF4-4165-82D1-45AC580EF934}"/>
              </a:ext>
            </a:extLst>
          </p:cNvPr>
          <p:cNvCxnSpPr>
            <a:cxnSpLocks/>
          </p:cNvCxnSpPr>
          <p:nvPr/>
        </p:nvCxnSpPr>
        <p:spPr>
          <a:xfrm>
            <a:off x="3697051"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文字方塊 69">
            <a:extLst>
              <a:ext uri="{FF2B5EF4-FFF2-40B4-BE49-F238E27FC236}">
                <a16:creationId xmlns:a16="http://schemas.microsoft.com/office/drawing/2014/main" id="{1D50B1A5-0E83-4675-998F-460F4B8D7989}"/>
              </a:ext>
            </a:extLst>
          </p:cNvPr>
          <p:cNvSpPr txBox="1"/>
          <p:nvPr/>
        </p:nvSpPr>
        <p:spPr>
          <a:xfrm>
            <a:off x="1342180" y="1186065"/>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1" name="文字方塊 70">
            <a:extLst>
              <a:ext uri="{FF2B5EF4-FFF2-40B4-BE49-F238E27FC236}">
                <a16:creationId xmlns:a16="http://schemas.microsoft.com/office/drawing/2014/main" id="{0C78F745-BA95-44AC-A472-DF2DC59720C3}"/>
              </a:ext>
            </a:extLst>
          </p:cNvPr>
          <p:cNvSpPr txBox="1"/>
          <p:nvPr/>
        </p:nvSpPr>
        <p:spPr>
          <a:xfrm>
            <a:off x="887918" y="2627660"/>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文字方塊 1">
            <a:extLst>
              <a:ext uri="{FF2B5EF4-FFF2-40B4-BE49-F238E27FC236}">
                <a16:creationId xmlns:a16="http://schemas.microsoft.com/office/drawing/2014/main" id="{C5329DD9-2C8A-496F-AC84-598AF21388D3}"/>
              </a:ext>
            </a:extLst>
          </p:cNvPr>
          <p:cNvSpPr txBox="1"/>
          <p:nvPr/>
        </p:nvSpPr>
        <p:spPr>
          <a:xfrm>
            <a:off x="2971465" y="5111767"/>
            <a:ext cx="155929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a:t>
            </a:r>
            <a:r>
              <a:rPr kumimoji="0" lang="en-US" altLang="zh-TW"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difference</a:t>
            </a:r>
            <a:endParaRPr kumimoji="0" lang="zh-TW" altLang="en-US"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6" name="Picture 4" descr="ãappleãçåçæå°çµæ">
            <a:extLst>
              <a:ext uri="{FF2B5EF4-FFF2-40B4-BE49-F238E27FC236}">
                <a16:creationId xmlns:a16="http://schemas.microsoft.com/office/drawing/2014/main" id="{9E0C8ECC-4BBA-4B54-9DF4-886486D667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067" y="85296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ãorangeãçåçæå°çµæ">
            <a:extLst>
              <a:ext uri="{FF2B5EF4-FFF2-40B4-BE49-F238E27FC236}">
                <a16:creationId xmlns:a16="http://schemas.microsoft.com/office/drawing/2014/main" id="{E45B5D4B-3072-4009-8998-BFEB9B505B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1636" y="867221"/>
            <a:ext cx="711765"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直線單箭頭接點 82">
            <a:extLst>
              <a:ext uri="{FF2B5EF4-FFF2-40B4-BE49-F238E27FC236}">
                <a16:creationId xmlns:a16="http://schemas.microsoft.com/office/drawing/2014/main" id="{322435BB-82D1-4828-B1BD-C9E3A67ED2B5}"/>
              </a:ext>
            </a:extLst>
          </p:cNvPr>
          <p:cNvCxnSpPr>
            <a:cxnSpLocks/>
          </p:cNvCxnSpPr>
          <p:nvPr/>
        </p:nvCxnSpPr>
        <p:spPr>
          <a:xfrm>
            <a:off x="6246067" y="1638752"/>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a:extLst>
              <a:ext uri="{FF2B5EF4-FFF2-40B4-BE49-F238E27FC236}">
                <a16:creationId xmlns:a16="http://schemas.microsoft.com/office/drawing/2014/main" id="{7CD29E54-C413-4B4D-A78B-2448E2728E33}"/>
              </a:ext>
            </a:extLst>
          </p:cNvPr>
          <p:cNvCxnSpPr>
            <a:cxnSpLocks/>
          </p:cNvCxnSpPr>
          <p:nvPr/>
        </p:nvCxnSpPr>
        <p:spPr>
          <a:xfrm>
            <a:off x="7977518" y="1635665"/>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a:extLst>
              <a:ext uri="{FF2B5EF4-FFF2-40B4-BE49-F238E27FC236}">
                <a16:creationId xmlns:a16="http://schemas.microsoft.com/office/drawing/2014/main" id="{7F50B9D4-B8DA-4A98-B907-89BD1A64706F}"/>
              </a:ext>
            </a:extLst>
          </p:cNvPr>
          <p:cNvCxnSpPr>
            <a:cxnSpLocks/>
          </p:cNvCxnSpPr>
          <p:nvPr/>
        </p:nvCxnSpPr>
        <p:spPr>
          <a:xfrm>
            <a:off x="6253398" y="2712110"/>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a:extLst>
              <a:ext uri="{FF2B5EF4-FFF2-40B4-BE49-F238E27FC236}">
                <a16:creationId xmlns:a16="http://schemas.microsoft.com/office/drawing/2014/main" id="{0976A14C-ABC6-4548-B5A2-7EF2D21202D8}"/>
              </a:ext>
            </a:extLst>
          </p:cNvPr>
          <p:cNvCxnSpPr>
            <a:cxnSpLocks/>
          </p:cNvCxnSpPr>
          <p:nvPr/>
        </p:nvCxnSpPr>
        <p:spPr>
          <a:xfrm>
            <a:off x="8003809" y="2703477"/>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64791AF3-1AED-41A9-9BE4-EB42AF053909}"/>
              </a:ext>
            </a:extLst>
          </p:cNvPr>
          <p:cNvCxnSpPr>
            <a:cxnSpLocks/>
          </p:cNvCxnSpPr>
          <p:nvPr/>
        </p:nvCxnSpPr>
        <p:spPr>
          <a:xfrm>
            <a:off x="5583478"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356C5FF9-DA06-4950-A850-C62676B08F92}"/>
              </a:ext>
            </a:extLst>
          </p:cNvPr>
          <p:cNvSpPr txBox="1"/>
          <p:nvPr/>
        </p:nvSpPr>
        <p:spPr>
          <a:xfrm>
            <a:off x="5538002"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3" name="矩形 92">
            <a:extLst>
              <a:ext uri="{FF2B5EF4-FFF2-40B4-BE49-F238E27FC236}">
                <a16:creationId xmlns:a16="http://schemas.microsoft.com/office/drawing/2014/main" id="{59A92197-F679-4E27-A40C-486AA193632E}"/>
              </a:ext>
            </a:extLst>
          </p:cNvPr>
          <p:cNvSpPr/>
          <p:nvPr/>
        </p:nvSpPr>
        <p:spPr>
          <a:xfrm>
            <a:off x="8238411" y="4827419"/>
            <a:ext cx="201876" cy="80335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4" name="直線接點 93">
            <a:extLst>
              <a:ext uri="{FF2B5EF4-FFF2-40B4-BE49-F238E27FC236}">
                <a16:creationId xmlns:a16="http://schemas.microsoft.com/office/drawing/2014/main" id="{019390BF-BB6F-4C92-AD25-4EFF44A53BC7}"/>
              </a:ext>
            </a:extLst>
          </p:cNvPr>
          <p:cNvCxnSpPr>
            <a:cxnSpLocks/>
          </p:cNvCxnSpPr>
          <p:nvPr/>
        </p:nvCxnSpPr>
        <p:spPr>
          <a:xfrm>
            <a:off x="7373800"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文字方塊 94">
            <a:extLst>
              <a:ext uri="{FF2B5EF4-FFF2-40B4-BE49-F238E27FC236}">
                <a16:creationId xmlns:a16="http://schemas.microsoft.com/office/drawing/2014/main" id="{24717783-8506-4091-9CD0-E83E8975958C}"/>
              </a:ext>
            </a:extLst>
          </p:cNvPr>
          <p:cNvSpPr txBox="1"/>
          <p:nvPr/>
        </p:nvSpPr>
        <p:spPr>
          <a:xfrm>
            <a:off x="7328324"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6" name="矩形 105">
            <a:extLst>
              <a:ext uri="{FF2B5EF4-FFF2-40B4-BE49-F238E27FC236}">
                <a16:creationId xmlns:a16="http://schemas.microsoft.com/office/drawing/2014/main" id="{47AE4CC2-85C7-4EA4-9D57-766ADA3C1A35}"/>
              </a:ext>
            </a:extLst>
          </p:cNvPr>
          <p:cNvSpPr/>
          <p:nvPr/>
        </p:nvSpPr>
        <p:spPr>
          <a:xfrm>
            <a:off x="5746282" y="3514887"/>
            <a:ext cx="201873" cy="3907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8" name="文字方塊 107">
            <a:extLst>
              <a:ext uri="{FF2B5EF4-FFF2-40B4-BE49-F238E27FC236}">
                <a16:creationId xmlns:a16="http://schemas.microsoft.com/office/drawing/2014/main" id="{3B79D65F-0DB8-4807-B2DC-42C85ECF3CA1}"/>
              </a:ext>
            </a:extLst>
          </p:cNvPr>
          <p:cNvSpPr txBox="1"/>
          <p:nvPr/>
        </p:nvSpPr>
        <p:spPr>
          <a:xfrm>
            <a:off x="5506681"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10" name="直線接點 109">
            <a:extLst>
              <a:ext uri="{FF2B5EF4-FFF2-40B4-BE49-F238E27FC236}">
                <a16:creationId xmlns:a16="http://schemas.microsoft.com/office/drawing/2014/main" id="{542C1270-C50A-441E-AFCF-B841DF3A6428}"/>
              </a:ext>
            </a:extLst>
          </p:cNvPr>
          <p:cNvCxnSpPr>
            <a:cxnSpLocks/>
          </p:cNvCxnSpPr>
          <p:nvPr/>
        </p:nvCxnSpPr>
        <p:spPr>
          <a:xfrm>
            <a:off x="7342479"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文字方塊 110">
            <a:extLst>
              <a:ext uri="{FF2B5EF4-FFF2-40B4-BE49-F238E27FC236}">
                <a16:creationId xmlns:a16="http://schemas.microsoft.com/office/drawing/2014/main" id="{DA088BD5-EEC3-4763-A47E-836A811311C0}"/>
              </a:ext>
            </a:extLst>
          </p:cNvPr>
          <p:cNvSpPr txBox="1"/>
          <p:nvPr/>
        </p:nvSpPr>
        <p:spPr>
          <a:xfrm>
            <a:off x="7297003"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2" name="矩形 111">
            <a:extLst>
              <a:ext uri="{FF2B5EF4-FFF2-40B4-BE49-F238E27FC236}">
                <a16:creationId xmlns:a16="http://schemas.microsoft.com/office/drawing/2014/main" id="{D449ED0E-9E15-40BB-9C8D-DD8C4A8F54BC}"/>
              </a:ext>
            </a:extLst>
          </p:cNvPr>
          <p:cNvSpPr/>
          <p:nvPr/>
        </p:nvSpPr>
        <p:spPr>
          <a:xfrm>
            <a:off x="6414938" y="3370769"/>
            <a:ext cx="182088" cy="54971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7" name="直線接點 106">
            <a:extLst>
              <a:ext uri="{FF2B5EF4-FFF2-40B4-BE49-F238E27FC236}">
                <a16:creationId xmlns:a16="http://schemas.microsoft.com/office/drawing/2014/main" id="{843F576D-5A59-4F81-939D-DD22D46D996C}"/>
              </a:ext>
            </a:extLst>
          </p:cNvPr>
          <p:cNvCxnSpPr>
            <a:cxnSpLocks/>
          </p:cNvCxnSpPr>
          <p:nvPr/>
        </p:nvCxnSpPr>
        <p:spPr>
          <a:xfrm>
            <a:off x="5552157"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a:extLst>
              <a:ext uri="{FF2B5EF4-FFF2-40B4-BE49-F238E27FC236}">
                <a16:creationId xmlns:a16="http://schemas.microsoft.com/office/drawing/2014/main" id="{6FC5612B-2162-4F39-B75B-5871937E4001}"/>
              </a:ext>
            </a:extLst>
          </p:cNvPr>
          <p:cNvSpPr/>
          <p:nvPr/>
        </p:nvSpPr>
        <p:spPr>
          <a:xfrm>
            <a:off x="7552368" y="3356047"/>
            <a:ext cx="182088" cy="5497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5" name="矩形 114">
            <a:extLst>
              <a:ext uri="{FF2B5EF4-FFF2-40B4-BE49-F238E27FC236}">
                <a16:creationId xmlns:a16="http://schemas.microsoft.com/office/drawing/2014/main" id="{5C0AC69B-EA00-4C15-81A6-51D3236884A1}"/>
              </a:ext>
            </a:extLst>
          </p:cNvPr>
          <p:cNvSpPr/>
          <p:nvPr/>
        </p:nvSpPr>
        <p:spPr>
          <a:xfrm>
            <a:off x="8238411" y="3520365"/>
            <a:ext cx="201873" cy="39072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6" name="直線單箭頭接點 15">
            <a:extLst>
              <a:ext uri="{FF2B5EF4-FFF2-40B4-BE49-F238E27FC236}">
                <a16:creationId xmlns:a16="http://schemas.microsoft.com/office/drawing/2014/main" id="{CB96DC7B-CFF8-4657-9031-CA45AE48D9FD}"/>
              </a:ext>
            </a:extLst>
          </p:cNvPr>
          <p:cNvCxnSpPr/>
          <p:nvPr/>
        </p:nvCxnSpPr>
        <p:spPr>
          <a:xfrm>
            <a:off x="625339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直線單箭頭接點 115">
            <a:extLst>
              <a:ext uri="{FF2B5EF4-FFF2-40B4-BE49-F238E27FC236}">
                <a16:creationId xmlns:a16="http://schemas.microsoft.com/office/drawing/2014/main" id="{2BB474B9-B2F0-4B59-848E-A0CBEAEC6198}"/>
              </a:ext>
            </a:extLst>
          </p:cNvPr>
          <p:cNvCxnSpPr/>
          <p:nvPr/>
        </p:nvCxnSpPr>
        <p:spPr>
          <a:xfrm>
            <a:off x="797751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D0B59DB5-A46C-46B5-BEBC-159ACE9255C1}"/>
              </a:ext>
            </a:extLst>
          </p:cNvPr>
          <p:cNvSpPr txBox="1"/>
          <p:nvPr/>
        </p:nvSpPr>
        <p:spPr>
          <a:xfrm>
            <a:off x="4788884" y="4330469"/>
            <a:ext cx="20361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Cross-entropy</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7" name="文字方塊 116">
            <a:extLst>
              <a:ext uri="{FF2B5EF4-FFF2-40B4-BE49-F238E27FC236}">
                <a16:creationId xmlns:a16="http://schemas.microsoft.com/office/drawing/2014/main" id="{EC479321-2C2A-46BC-8E55-2D0D6F8B0299}"/>
              </a:ext>
            </a:extLst>
          </p:cNvPr>
          <p:cNvSpPr txBox="1"/>
          <p:nvPr/>
        </p:nvSpPr>
        <p:spPr>
          <a:xfrm>
            <a:off x="5423846" y="325071"/>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 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8" name="文字方塊 117">
            <a:extLst>
              <a:ext uri="{FF2B5EF4-FFF2-40B4-BE49-F238E27FC236}">
                <a16:creationId xmlns:a16="http://schemas.microsoft.com/office/drawing/2014/main" id="{CC4AAF95-E9D1-4C38-9CD6-4409FDA58107}"/>
              </a:ext>
            </a:extLst>
          </p:cNvPr>
          <p:cNvSpPr txBox="1"/>
          <p:nvPr/>
        </p:nvSpPr>
        <p:spPr>
          <a:xfrm>
            <a:off x="5392525" y="6051420"/>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Ground Truth</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9" name="文字方塊 118">
            <a:extLst>
              <a:ext uri="{FF2B5EF4-FFF2-40B4-BE49-F238E27FC236}">
                <a16:creationId xmlns:a16="http://schemas.microsoft.com/office/drawing/2014/main" id="{9DC1F3CC-CD48-426A-B511-CE5726EFD3A4}"/>
              </a:ext>
            </a:extLst>
          </p:cNvPr>
          <p:cNvSpPr txBox="1"/>
          <p:nvPr/>
        </p:nvSpPr>
        <p:spPr>
          <a:xfrm>
            <a:off x="6499137" y="4342426"/>
            <a:ext cx="20361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Cross-entropy</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id="{EB3B05D2-D733-4134-B54D-99A3AB9376E7}"/>
              </a:ext>
            </a:extLst>
          </p:cNvPr>
          <p:cNvSpPr/>
          <p:nvPr/>
        </p:nvSpPr>
        <p:spPr>
          <a:xfrm>
            <a:off x="4757858" y="4389707"/>
            <a:ext cx="3142330" cy="258244"/>
          </a:xfrm>
          <a:prstGeom prst="roundRect">
            <a:avLst/>
          </a:prstGeom>
          <a:noFill/>
          <a:ln w="381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9" name="直線接點 28">
            <a:extLst>
              <a:ext uri="{FF2B5EF4-FFF2-40B4-BE49-F238E27FC236}">
                <a16:creationId xmlns:a16="http://schemas.microsoft.com/office/drawing/2014/main" id="{6452F3BE-5C32-4BCF-B74F-92E9E40575E6}"/>
              </a:ext>
            </a:extLst>
          </p:cNvPr>
          <p:cNvCxnSpPr>
            <a:cxnSpLocks/>
          </p:cNvCxnSpPr>
          <p:nvPr/>
        </p:nvCxnSpPr>
        <p:spPr>
          <a:xfrm>
            <a:off x="5216893" y="4699801"/>
            <a:ext cx="0" cy="107199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線接點 119">
            <a:extLst>
              <a:ext uri="{FF2B5EF4-FFF2-40B4-BE49-F238E27FC236}">
                <a16:creationId xmlns:a16="http://schemas.microsoft.com/office/drawing/2014/main" id="{C1819ABD-F95A-45AA-8EE1-61F4325BF4CC}"/>
              </a:ext>
            </a:extLst>
          </p:cNvPr>
          <p:cNvCxnSpPr>
            <a:cxnSpLocks/>
          </p:cNvCxnSpPr>
          <p:nvPr/>
        </p:nvCxnSpPr>
        <p:spPr>
          <a:xfrm flipH="1">
            <a:off x="4374682" y="5732257"/>
            <a:ext cx="856837" cy="0"/>
          </a:xfrm>
          <a:prstGeom prst="line">
            <a:avLst/>
          </a:prstGeom>
          <a:ln w="38100">
            <a:solidFill>
              <a:schemeClr val="bg2">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1" name="群組 90">
            <a:extLst>
              <a:ext uri="{FF2B5EF4-FFF2-40B4-BE49-F238E27FC236}">
                <a16:creationId xmlns:a16="http://schemas.microsoft.com/office/drawing/2014/main" id="{3A1A70D4-785A-48CE-BEFF-54B27220A900}"/>
              </a:ext>
            </a:extLst>
          </p:cNvPr>
          <p:cNvGrpSpPr/>
          <p:nvPr/>
        </p:nvGrpSpPr>
        <p:grpSpPr>
          <a:xfrm>
            <a:off x="3340681" y="3597559"/>
            <a:ext cx="700576" cy="549710"/>
            <a:chOff x="6169174" y="3353744"/>
            <a:chExt cx="834815" cy="604230"/>
          </a:xfrm>
        </p:grpSpPr>
        <p:sp>
          <p:nvSpPr>
            <p:cNvPr id="96" name="矩形 95">
              <a:extLst>
                <a:ext uri="{FF2B5EF4-FFF2-40B4-BE49-F238E27FC236}">
                  <a16:creationId xmlns:a16="http://schemas.microsoft.com/office/drawing/2014/main" id="{EAB86C5C-7962-4941-AC49-FCF8383A0CFF}"/>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97" name="文字方塊 96">
                  <a:extLst>
                    <a:ext uri="{FF2B5EF4-FFF2-40B4-BE49-F238E27FC236}">
                      <a16:creationId xmlns:a16="http://schemas.microsoft.com/office/drawing/2014/main" id="{38B82BD6-3CE1-49D4-8DCC-813FE9A8FD42}"/>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97" name="文字方塊 96">
                  <a:extLst>
                    <a:ext uri="{FF2B5EF4-FFF2-40B4-BE49-F238E27FC236}">
                      <a16:creationId xmlns:a16="http://schemas.microsoft.com/office/drawing/2014/main" id="{38B82BD6-3CE1-49D4-8DCC-813FE9A8FD42}"/>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9"/>
                  <a:stretch>
                    <a:fillRect/>
                  </a:stretch>
                </a:blipFill>
              </p:spPr>
              <p:txBody>
                <a:bodyPr/>
                <a:lstStyle/>
                <a:p>
                  <a:r>
                    <a:rPr lang="zh-TW" altLang="en-US">
                      <a:noFill/>
                    </a:rPr>
                    <a:t> </a:t>
                  </a:r>
                </a:p>
              </p:txBody>
            </p:sp>
          </mc:Fallback>
        </mc:AlternateContent>
      </p:grpSp>
      <p:grpSp>
        <p:nvGrpSpPr>
          <p:cNvPr id="98" name="群組 97">
            <a:extLst>
              <a:ext uri="{FF2B5EF4-FFF2-40B4-BE49-F238E27FC236}">
                <a16:creationId xmlns:a16="http://schemas.microsoft.com/office/drawing/2014/main" id="{DACE069F-BE8B-46E6-8512-E33BC93AC862}"/>
              </a:ext>
            </a:extLst>
          </p:cNvPr>
          <p:cNvGrpSpPr/>
          <p:nvPr/>
        </p:nvGrpSpPr>
        <p:grpSpPr>
          <a:xfrm>
            <a:off x="5908148" y="2110550"/>
            <a:ext cx="700576" cy="549710"/>
            <a:chOff x="6169174" y="3353744"/>
            <a:chExt cx="834815" cy="604230"/>
          </a:xfrm>
        </p:grpSpPr>
        <p:sp>
          <p:nvSpPr>
            <p:cNvPr id="99" name="矩形 98">
              <a:extLst>
                <a:ext uri="{FF2B5EF4-FFF2-40B4-BE49-F238E27FC236}">
                  <a16:creationId xmlns:a16="http://schemas.microsoft.com/office/drawing/2014/main" id="{6207C83B-A1EF-4190-9AE2-2E294000191A}"/>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00" name="文字方塊 99">
                  <a:extLst>
                    <a:ext uri="{FF2B5EF4-FFF2-40B4-BE49-F238E27FC236}">
                      <a16:creationId xmlns:a16="http://schemas.microsoft.com/office/drawing/2014/main" id="{2C3F5CE3-B482-4230-831E-60BEF46AACB7}"/>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100" name="文字方塊 99">
                  <a:extLst>
                    <a:ext uri="{FF2B5EF4-FFF2-40B4-BE49-F238E27FC236}">
                      <a16:creationId xmlns:a16="http://schemas.microsoft.com/office/drawing/2014/main" id="{2C3F5CE3-B482-4230-831E-60BEF46AACB7}"/>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10"/>
                  <a:stretch>
                    <a:fillRect/>
                  </a:stretch>
                </a:blipFill>
              </p:spPr>
              <p:txBody>
                <a:bodyPr/>
                <a:lstStyle/>
                <a:p>
                  <a:r>
                    <a:rPr lang="zh-TW" altLang="en-US">
                      <a:noFill/>
                    </a:rPr>
                    <a:t> </a:t>
                  </a:r>
                </a:p>
              </p:txBody>
            </p:sp>
          </mc:Fallback>
        </mc:AlternateContent>
      </p:grpSp>
      <p:grpSp>
        <p:nvGrpSpPr>
          <p:cNvPr id="101" name="群組 100">
            <a:extLst>
              <a:ext uri="{FF2B5EF4-FFF2-40B4-BE49-F238E27FC236}">
                <a16:creationId xmlns:a16="http://schemas.microsoft.com/office/drawing/2014/main" id="{90297344-6756-4BB5-A580-683B635429AF}"/>
              </a:ext>
            </a:extLst>
          </p:cNvPr>
          <p:cNvGrpSpPr/>
          <p:nvPr/>
        </p:nvGrpSpPr>
        <p:grpSpPr>
          <a:xfrm>
            <a:off x="7643412" y="2095937"/>
            <a:ext cx="700576" cy="549710"/>
            <a:chOff x="6169174" y="3353744"/>
            <a:chExt cx="834815" cy="604230"/>
          </a:xfrm>
        </p:grpSpPr>
        <p:sp>
          <p:nvSpPr>
            <p:cNvPr id="102" name="矩形 101">
              <a:extLst>
                <a:ext uri="{FF2B5EF4-FFF2-40B4-BE49-F238E27FC236}">
                  <a16:creationId xmlns:a16="http://schemas.microsoft.com/office/drawing/2014/main" id="{ED35F5F6-0391-4ADB-85ED-C5B05D474D3B}"/>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03" name="文字方塊 102">
                  <a:extLst>
                    <a:ext uri="{FF2B5EF4-FFF2-40B4-BE49-F238E27FC236}">
                      <a16:creationId xmlns:a16="http://schemas.microsoft.com/office/drawing/2014/main" id="{2E013444-6008-4667-B1CE-05D56DB6559F}"/>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103" name="文字方塊 102">
                  <a:extLst>
                    <a:ext uri="{FF2B5EF4-FFF2-40B4-BE49-F238E27FC236}">
                      <a16:creationId xmlns:a16="http://schemas.microsoft.com/office/drawing/2014/main" id="{2E013444-6008-4667-B1CE-05D56DB6559F}"/>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11"/>
                  <a:stretch>
                    <a:fillRect/>
                  </a:stretch>
                </a:blipFill>
              </p:spPr>
              <p:txBody>
                <a:bodyPr/>
                <a:lstStyle/>
                <a:p>
                  <a:r>
                    <a:rPr lang="zh-TW" altLang="en-US">
                      <a:noFill/>
                    </a:rPr>
                    <a:t> </a:t>
                  </a:r>
                </a:p>
              </p:txBody>
            </p:sp>
          </mc:Fallback>
        </mc:AlternateContent>
      </p:grpSp>
      <p:cxnSp>
        <p:nvCxnSpPr>
          <p:cNvPr id="67" name="直線單箭頭接點 66">
            <a:extLst>
              <a:ext uri="{FF2B5EF4-FFF2-40B4-BE49-F238E27FC236}">
                <a16:creationId xmlns:a16="http://schemas.microsoft.com/office/drawing/2014/main" id="{280E5D77-3A77-4E9D-A93F-1A01E321BD31}"/>
              </a:ext>
            </a:extLst>
          </p:cNvPr>
          <p:cNvCxnSpPr>
            <a:cxnSpLocks/>
          </p:cNvCxnSpPr>
          <p:nvPr/>
        </p:nvCxnSpPr>
        <p:spPr>
          <a:xfrm flipV="1">
            <a:off x="2497077" y="3899838"/>
            <a:ext cx="80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6588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9"/>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21" grpId="0" animBg="1"/>
      <p:bldP spid="27" grpId="0"/>
      <p:bldP spid="65" grpId="0"/>
      <p:bldP spid="66" grpId="0"/>
      <p:bldP spid="15" grpId="0"/>
      <p:bldP spid="71" grpId="0"/>
      <p:bldP spid="2" grpId="0"/>
      <p:bldP spid="11" grpId="0"/>
      <p:bldP spid="93" grpId="0" animBg="1"/>
      <p:bldP spid="95" grpId="0"/>
      <p:bldP spid="106" grpId="0" animBg="1"/>
      <p:bldP spid="108" grpId="0"/>
      <p:bldP spid="111" grpId="0"/>
      <p:bldP spid="112" grpId="0" animBg="1"/>
      <p:bldP spid="114" grpId="0" animBg="1"/>
      <p:bldP spid="115" grpId="0" animBg="1"/>
      <p:bldP spid="17" grpId="0"/>
      <p:bldP spid="117" grpId="0"/>
      <p:bldP spid="118" grpId="0"/>
      <p:bldP spid="119"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7A513185-609C-43AB-BC12-76AAA8CEA1CC}"/>
              </a:ext>
            </a:extLst>
          </p:cNvPr>
          <p:cNvSpPr/>
          <p:nvPr/>
        </p:nvSpPr>
        <p:spPr>
          <a:xfrm>
            <a:off x="5746282" y="4827420"/>
            <a:ext cx="201876" cy="80335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矩形 27">
            <a:extLst>
              <a:ext uri="{FF2B5EF4-FFF2-40B4-BE49-F238E27FC236}">
                <a16:creationId xmlns:a16="http://schemas.microsoft.com/office/drawing/2014/main" id="{C6209456-F60F-498E-A48E-7F003EDAD4D2}"/>
              </a:ext>
            </a:extLst>
          </p:cNvPr>
          <p:cNvSpPr/>
          <p:nvPr/>
        </p:nvSpPr>
        <p:spPr>
          <a:xfrm>
            <a:off x="727377" y="4399828"/>
            <a:ext cx="1799214" cy="3528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矩形 20">
            <a:extLst>
              <a:ext uri="{FF2B5EF4-FFF2-40B4-BE49-F238E27FC236}">
                <a16:creationId xmlns:a16="http://schemas.microsoft.com/office/drawing/2014/main" id="{C6B8E21F-EDFF-4C21-8B2D-379284F41FBB}"/>
              </a:ext>
            </a:extLst>
          </p:cNvPr>
          <p:cNvSpPr/>
          <p:nvPr/>
        </p:nvSpPr>
        <p:spPr>
          <a:xfrm>
            <a:off x="734865" y="3439532"/>
            <a:ext cx="1799214" cy="9259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文字方塊 19">
            <a:extLst>
              <a:ext uri="{FF2B5EF4-FFF2-40B4-BE49-F238E27FC236}">
                <a16:creationId xmlns:a16="http://schemas.microsoft.com/office/drawing/2014/main" id="{931C2050-66BC-48EF-86BC-8129CE84260D}"/>
              </a:ext>
            </a:extLst>
          </p:cNvPr>
          <p:cNvSpPr txBox="1"/>
          <p:nvPr/>
        </p:nvSpPr>
        <p:spPr>
          <a:xfrm>
            <a:off x="222745" y="1341713"/>
            <a:ext cx="1117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C014C0EA-795D-43E4-9F87-C9E802C77796}"/>
                  </a:ext>
                </a:extLst>
              </p:cNvPr>
              <p:cNvSpPr txBox="1"/>
              <p:nvPr/>
            </p:nvSpPr>
            <p:spPr>
              <a:xfrm>
                <a:off x="2568992" y="5340904"/>
                <a:ext cx="366446"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7" name="文字方塊 26">
                <a:extLst>
                  <a:ext uri="{FF2B5EF4-FFF2-40B4-BE49-F238E27FC236}">
                    <a16:creationId xmlns:a16="http://schemas.microsoft.com/office/drawing/2014/main" id="{C014C0EA-795D-43E4-9F87-C9E802C77796}"/>
                  </a:ext>
                </a:extLst>
              </p:cNvPr>
              <p:cNvSpPr txBox="1">
                <a:spLocks noRot="1" noChangeAspect="1" noMove="1" noResize="1" noEditPoints="1" noAdjustHandles="1" noChangeArrowheads="1" noChangeShapeType="1" noTextEdit="1"/>
              </p:cNvSpPr>
              <p:nvPr/>
            </p:nvSpPr>
            <p:spPr>
              <a:xfrm>
                <a:off x="2568992" y="5340904"/>
                <a:ext cx="366446" cy="430887"/>
              </a:xfrm>
              <a:prstGeom prst="rect">
                <a:avLst/>
              </a:prstGeom>
              <a:blipFill>
                <a:blip r:embed="rId3"/>
                <a:stretch>
                  <a:fillRect/>
                </a:stretch>
              </a:blipFill>
            </p:spPr>
            <p:txBody>
              <a:bodyPr/>
              <a:lstStyle/>
              <a:p>
                <a:r>
                  <a:rPr lang="zh-TW" altLang="en-US">
                    <a:noFill/>
                  </a:rPr>
                  <a:t> </a:t>
                </a:r>
              </a:p>
            </p:txBody>
          </p:sp>
        </mc:Fallback>
      </mc:AlternateContent>
      <p:cxnSp>
        <p:nvCxnSpPr>
          <p:cNvPr id="46" name="直線單箭頭接點 45">
            <a:extLst>
              <a:ext uri="{FF2B5EF4-FFF2-40B4-BE49-F238E27FC236}">
                <a16:creationId xmlns:a16="http://schemas.microsoft.com/office/drawing/2014/main" id="{803B997F-11BC-4C22-98D1-9EA42E48432D}"/>
              </a:ext>
            </a:extLst>
          </p:cNvPr>
          <p:cNvCxnSpPr>
            <a:cxnSpLocks/>
          </p:cNvCxnSpPr>
          <p:nvPr/>
        </p:nvCxnSpPr>
        <p:spPr>
          <a:xfrm>
            <a:off x="3654260" y="2251995"/>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a:extLst>
              <a:ext uri="{FF2B5EF4-FFF2-40B4-BE49-F238E27FC236}">
                <a16:creationId xmlns:a16="http://schemas.microsoft.com/office/drawing/2014/main" id="{FD820810-05AD-49DD-947B-40FDC4C0CD48}"/>
              </a:ext>
            </a:extLst>
          </p:cNvPr>
          <p:cNvCxnSpPr>
            <a:cxnSpLocks/>
          </p:cNvCxnSpPr>
          <p:nvPr/>
        </p:nvCxnSpPr>
        <p:spPr>
          <a:xfrm>
            <a:off x="3671653" y="3249407"/>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a:extLst>
              <a:ext uri="{FF2B5EF4-FFF2-40B4-BE49-F238E27FC236}">
                <a16:creationId xmlns:a16="http://schemas.microsoft.com/office/drawing/2014/main" id="{558DB0E8-F7F4-4AC9-858C-5796AD6E6469}"/>
              </a:ext>
            </a:extLst>
          </p:cNvPr>
          <p:cNvCxnSpPr>
            <a:cxnSpLocks/>
          </p:cNvCxnSpPr>
          <p:nvPr/>
        </p:nvCxnSpPr>
        <p:spPr>
          <a:xfrm>
            <a:off x="3689838" y="4191182"/>
            <a:ext cx="0" cy="2634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群組 87">
            <a:extLst>
              <a:ext uri="{FF2B5EF4-FFF2-40B4-BE49-F238E27FC236}">
                <a16:creationId xmlns:a16="http://schemas.microsoft.com/office/drawing/2014/main" id="{91FCF78F-7B3F-42BF-8FF0-4DC2C335E563}"/>
              </a:ext>
            </a:extLst>
          </p:cNvPr>
          <p:cNvGrpSpPr/>
          <p:nvPr/>
        </p:nvGrpSpPr>
        <p:grpSpPr>
          <a:xfrm>
            <a:off x="2800026" y="1122681"/>
            <a:ext cx="1799886" cy="1113443"/>
            <a:chOff x="6773871" y="2519462"/>
            <a:chExt cx="1799886" cy="1113443"/>
          </a:xfrm>
        </p:grpSpPr>
        <p:sp>
          <p:nvSpPr>
            <p:cNvPr id="56" name="矩形 55">
              <a:extLst>
                <a:ext uri="{FF2B5EF4-FFF2-40B4-BE49-F238E27FC236}">
                  <a16:creationId xmlns:a16="http://schemas.microsoft.com/office/drawing/2014/main" id="{208D6A44-7DBD-4D1E-A199-0DF5D8FB5027}"/>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9" name="文字方塊 58">
              <a:extLst>
                <a:ext uri="{FF2B5EF4-FFF2-40B4-BE49-F238E27FC236}">
                  <a16:creationId xmlns:a16="http://schemas.microsoft.com/office/drawing/2014/main" id="{42D51C1C-6D73-488C-A45F-FB800AA02543}"/>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24070B5F-2275-4172-946F-57E5CBE25329}"/>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6" name="Picture 6" descr="ç¸éåç">
              <a:extLst>
                <a:ext uri="{FF2B5EF4-FFF2-40B4-BE49-F238E27FC236}">
                  <a16:creationId xmlns:a16="http://schemas.microsoft.com/office/drawing/2014/main" id="{DDB31EB6-E835-4345-B1E0-09F6C5FBA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ãorangeãçåçæå°çµæ">
              <a:extLst>
                <a:ext uri="{FF2B5EF4-FFF2-40B4-BE49-F238E27FC236}">
                  <a16:creationId xmlns:a16="http://schemas.microsoft.com/office/drawing/2014/main" id="{47331072-D3E8-473B-971A-59ED21CDA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文字方塊 64">
            <a:extLst>
              <a:ext uri="{FF2B5EF4-FFF2-40B4-BE49-F238E27FC236}">
                <a16:creationId xmlns:a16="http://schemas.microsoft.com/office/drawing/2014/main" id="{89248C20-5220-4BF1-A06B-F9CF299D6D51}"/>
              </a:ext>
            </a:extLst>
          </p:cNvPr>
          <p:cNvSpPr txBox="1"/>
          <p:nvPr/>
        </p:nvSpPr>
        <p:spPr>
          <a:xfrm>
            <a:off x="804721" y="4369794"/>
            <a:ext cx="7680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6" name="文字方塊 65">
            <a:extLst>
              <a:ext uri="{FF2B5EF4-FFF2-40B4-BE49-F238E27FC236}">
                <a16:creationId xmlns:a16="http://schemas.microsoft.com/office/drawing/2014/main" id="{DF5C1B8B-A48F-4C39-A522-B889BDD6541B}"/>
              </a:ext>
            </a:extLst>
          </p:cNvPr>
          <p:cNvSpPr txBox="1"/>
          <p:nvPr/>
        </p:nvSpPr>
        <p:spPr>
          <a:xfrm>
            <a:off x="1606523" y="4367126"/>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4" name="Picture 4" descr="ãappleãçåçæå°çµæ">
            <a:extLst>
              <a:ext uri="{FF2B5EF4-FFF2-40B4-BE49-F238E27FC236}">
                <a16:creationId xmlns:a16="http://schemas.microsoft.com/office/drawing/2014/main" id="{10E6F189-C92B-4882-8999-B18B2FDD3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463" y="353570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ãorangeãçåçæå°çµæ">
            <a:extLst>
              <a:ext uri="{FF2B5EF4-FFF2-40B4-BE49-F238E27FC236}">
                <a16:creationId xmlns:a16="http://schemas.microsoft.com/office/drawing/2014/main" id="{B25E4F08-652B-4511-B02C-42862A815B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101" y="3531059"/>
            <a:ext cx="711765" cy="720000"/>
          </a:xfrm>
          <a:prstGeom prst="rect">
            <a:avLst/>
          </a:prstGeom>
          <a:noFill/>
          <a:extLst>
            <a:ext uri="{909E8E84-426E-40DD-AFC4-6F175D3DCCD1}">
              <a14:hiddenFill xmlns:a14="http://schemas.microsoft.com/office/drawing/2010/main">
                <a:solidFill>
                  <a:srgbClr val="FFFFFF"/>
                </a:solidFill>
              </a14:hiddenFill>
            </a:ext>
          </a:extLst>
        </p:spPr>
      </p:pic>
      <p:sp>
        <p:nvSpPr>
          <p:cNvPr id="60" name="文字方塊 59">
            <a:extLst>
              <a:ext uri="{FF2B5EF4-FFF2-40B4-BE49-F238E27FC236}">
                <a16:creationId xmlns:a16="http://schemas.microsoft.com/office/drawing/2014/main" id="{C3A214A3-2D82-44C0-877B-6D12A670B8F0}"/>
              </a:ext>
            </a:extLst>
          </p:cNvPr>
          <p:cNvSpPr txBox="1"/>
          <p:nvPr/>
        </p:nvSpPr>
        <p:spPr>
          <a:xfrm>
            <a:off x="330558" y="173608"/>
            <a:ext cx="46402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Meta Learning – Step 2</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2063CD2E-0895-4FA1-9BEC-5D1248A3B592}"/>
                  </a:ext>
                </a:extLst>
              </p:cNvPr>
              <p:cNvSpPr/>
              <p:nvPr/>
            </p:nvSpPr>
            <p:spPr>
              <a:xfrm>
                <a:off x="3113440" y="2602525"/>
                <a:ext cx="1074919" cy="647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3" name="矩形 62">
                <a:extLst>
                  <a:ext uri="{FF2B5EF4-FFF2-40B4-BE49-F238E27FC236}">
                    <a16:creationId xmlns:a16="http://schemas.microsoft.com/office/drawing/2014/main" id="{2063CD2E-0895-4FA1-9BEC-5D1248A3B592}"/>
                  </a:ext>
                </a:extLst>
              </p:cNvPr>
              <p:cNvSpPr>
                <a:spLocks noRot="1" noChangeAspect="1" noMove="1" noResize="1" noEditPoints="1" noAdjustHandles="1" noChangeArrowheads="1" noChangeShapeType="1" noTextEdit="1"/>
              </p:cNvSpPr>
              <p:nvPr/>
            </p:nvSpPr>
            <p:spPr>
              <a:xfrm>
                <a:off x="3113440" y="2602525"/>
                <a:ext cx="1074919" cy="647886"/>
              </a:xfrm>
              <a:prstGeom prst="rect">
                <a:avLst/>
              </a:prstGeom>
              <a:blipFill>
                <a:blip r:embed="rId8"/>
                <a:stretch>
                  <a:fillRect/>
                </a:stretch>
              </a:blipFill>
            </p:spPr>
            <p:txBody>
              <a:bodyPr/>
              <a:lstStyle/>
              <a:p>
                <a:r>
                  <a:rPr lang="zh-TW" altLang="en-US">
                    <a:noFill/>
                  </a:rPr>
                  <a:t> </a:t>
                </a:r>
              </a:p>
            </p:txBody>
          </p:sp>
        </mc:Fallback>
      </mc:AlternateContent>
      <p:sp>
        <p:nvSpPr>
          <p:cNvPr id="15" name="文字方塊 14">
            <a:extLst>
              <a:ext uri="{FF2B5EF4-FFF2-40B4-BE49-F238E27FC236}">
                <a16:creationId xmlns:a16="http://schemas.microsoft.com/office/drawing/2014/main" id="{C79DC854-A39B-4DD8-8F8D-90DC96C7873F}"/>
              </a:ext>
            </a:extLst>
          </p:cNvPr>
          <p:cNvSpPr txBox="1"/>
          <p:nvPr/>
        </p:nvSpPr>
        <p:spPr>
          <a:xfrm>
            <a:off x="2539640" y="4365755"/>
            <a:ext cx="22848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prediction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79" name="直線單箭頭接點 78">
            <a:extLst>
              <a:ext uri="{FF2B5EF4-FFF2-40B4-BE49-F238E27FC236}">
                <a16:creationId xmlns:a16="http://schemas.microsoft.com/office/drawing/2014/main" id="{9850F547-75C1-4089-9397-2FEA57A427F8}"/>
              </a:ext>
            </a:extLst>
          </p:cNvPr>
          <p:cNvCxnSpPr>
            <a:cxnSpLocks/>
          </p:cNvCxnSpPr>
          <p:nvPr/>
        </p:nvCxnSpPr>
        <p:spPr>
          <a:xfrm>
            <a:off x="1622523" y="5028930"/>
            <a:ext cx="20491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a16="http://schemas.microsoft.com/office/drawing/2014/main" id="{54F62478-ED4B-4773-AD1C-6087371EE288}"/>
              </a:ext>
            </a:extLst>
          </p:cNvPr>
          <p:cNvCxnSpPr>
            <a:cxnSpLocks/>
            <a:endCxn id="27" idx="0"/>
          </p:cNvCxnSpPr>
          <p:nvPr/>
        </p:nvCxnSpPr>
        <p:spPr>
          <a:xfrm>
            <a:off x="2746220" y="5028930"/>
            <a:ext cx="5995" cy="3119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a:extLst>
              <a:ext uri="{FF2B5EF4-FFF2-40B4-BE49-F238E27FC236}">
                <a16:creationId xmlns:a16="http://schemas.microsoft.com/office/drawing/2014/main" id="{5FC6E4C9-2587-4BF3-B242-A3524F77ADE7}"/>
              </a:ext>
            </a:extLst>
          </p:cNvPr>
          <p:cNvCxnSpPr>
            <a:cxnSpLocks/>
          </p:cNvCxnSpPr>
          <p:nvPr/>
        </p:nvCxnSpPr>
        <p:spPr>
          <a:xfrm>
            <a:off x="1640057"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單箭頭接點 81">
            <a:extLst>
              <a:ext uri="{FF2B5EF4-FFF2-40B4-BE49-F238E27FC236}">
                <a16:creationId xmlns:a16="http://schemas.microsoft.com/office/drawing/2014/main" id="{797683F0-3CF4-4165-82D1-45AC580EF934}"/>
              </a:ext>
            </a:extLst>
          </p:cNvPr>
          <p:cNvCxnSpPr>
            <a:cxnSpLocks/>
          </p:cNvCxnSpPr>
          <p:nvPr/>
        </p:nvCxnSpPr>
        <p:spPr>
          <a:xfrm>
            <a:off x="3697051"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文字方塊 69">
            <a:extLst>
              <a:ext uri="{FF2B5EF4-FFF2-40B4-BE49-F238E27FC236}">
                <a16:creationId xmlns:a16="http://schemas.microsoft.com/office/drawing/2014/main" id="{1D50B1A5-0E83-4675-998F-460F4B8D7989}"/>
              </a:ext>
            </a:extLst>
          </p:cNvPr>
          <p:cNvSpPr txBox="1"/>
          <p:nvPr/>
        </p:nvSpPr>
        <p:spPr>
          <a:xfrm>
            <a:off x="1342180" y="1186065"/>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1" name="文字方塊 70">
            <a:extLst>
              <a:ext uri="{FF2B5EF4-FFF2-40B4-BE49-F238E27FC236}">
                <a16:creationId xmlns:a16="http://schemas.microsoft.com/office/drawing/2014/main" id="{0C78F745-BA95-44AC-A472-DF2DC59720C3}"/>
              </a:ext>
            </a:extLst>
          </p:cNvPr>
          <p:cNvSpPr txBox="1"/>
          <p:nvPr/>
        </p:nvSpPr>
        <p:spPr>
          <a:xfrm>
            <a:off x="887918" y="2627660"/>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文字方塊 1">
            <a:extLst>
              <a:ext uri="{FF2B5EF4-FFF2-40B4-BE49-F238E27FC236}">
                <a16:creationId xmlns:a16="http://schemas.microsoft.com/office/drawing/2014/main" id="{C5329DD9-2C8A-496F-AC84-598AF21388D3}"/>
              </a:ext>
            </a:extLst>
          </p:cNvPr>
          <p:cNvSpPr txBox="1"/>
          <p:nvPr/>
        </p:nvSpPr>
        <p:spPr>
          <a:xfrm>
            <a:off x="2971465" y="5111767"/>
            <a:ext cx="155929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a:t>
            </a:r>
            <a:r>
              <a:rPr kumimoji="0" lang="en-US" altLang="zh-TW"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difference</a:t>
            </a:r>
            <a:endParaRPr kumimoji="0" lang="zh-TW" altLang="en-US"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6" name="Picture 4" descr="ãappleãçåçæå°çµæ">
            <a:extLst>
              <a:ext uri="{FF2B5EF4-FFF2-40B4-BE49-F238E27FC236}">
                <a16:creationId xmlns:a16="http://schemas.microsoft.com/office/drawing/2014/main" id="{9E0C8ECC-4BBA-4B54-9DF4-886486D667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067" y="85296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ãorangeãçåçæå°çµæ">
            <a:extLst>
              <a:ext uri="{FF2B5EF4-FFF2-40B4-BE49-F238E27FC236}">
                <a16:creationId xmlns:a16="http://schemas.microsoft.com/office/drawing/2014/main" id="{E45B5D4B-3072-4009-8998-BFEB9B505B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1636" y="867221"/>
            <a:ext cx="711765"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直線單箭頭接點 82">
            <a:extLst>
              <a:ext uri="{FF2B5EF4-FFF2-40B4-BE49-F238E27FC236}">
                <a16:creationId xmlns:a16="http://schemas.microsoft.com/office/drawing/2014/main" id="{322435BB-82D1-4828-B1BD-C9E3A67ED2B5}"/>
              </a:ext>
            </a:extLst>
          </p:cNvPr>
          <p:cNvCxnSpPr>
            <a:cxnSpLocks/>
          </p:cNvCxnSpPr>
          <p:nvPr/>
        </p:nvCxnSpPr>
        <p:spPr>
          <a:xfrm>
            <a:off x="6246067" y="1638752"/>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a:extLst>
              <a:ext uri="{FF2B5EF4-FFF2-40B4-BE49-F238E27FC236}">
                <a16:creationId xmlns:a16="http://schemas.microsoft.com/office/drawing/2014/main" id="{7CD29E54-C413-4B4D-A78B-2448E2728E33}"/>
              </a:ext>
            </a:extLst>
          </p:cNvPr>
          <p:cNvCxnSpPr>
            <a:cxnSpLocks/>
          </p:cNvCxnSpPr>
          <p:nvPr/>
        </p:nvCxnSpPr>
        <p:spPr>
          <a:xfrm>
            <a:off x="7977518" y="1635665"/>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a:extLst>
              <a:ext uri="{FF2B5EF4-FFF2-40B4-BE49-F238E27FC236}">
                <a16:creationId xmlns:a16="http://schemas.microsoft.com/office/drawing/2014/main" id="{7F50B9D4-B8DA-4A98-B907-89BD1A64706F}"/>
              </a:ext>
            </a:extLst>
          </p:cNvPr>
          <p:cNvCxnSpPr>
            <a:cxnSpLocks/>
          </p:cNvCxnSpPr>
          <p:nvPr/>
        </p:nvCxnSpPr>
        <p:spPr>
          <a:xfrm>
            <a:off x="6253398" y="2712110"/>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a:extLst>
              <a:ext uri="{FF2B5EF4-FFF2-40B4-BE49-F238E27FC236}">
                <a16:creationId xmlns:a16="http://schemas.microsoft.com/office/drawing/2014/main" id="{0976A14C-ABC6-4548-B5A2-7EF2D21202D8}"/>
              </a:ext>
            </a:extLst>
          </p:cNvPr>
          <p:cNvCxnSpPr>
            <a:cxnSpLocks/>
          </p:cNvCxnSpPr>
          <p:nvPr/>
        </p:nvCxnSpPr>
        <p:spPr>
          <a:xfrm>
            <a:off x="8003809" y="2703477"/>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64791AF3-1AED-41A9-9BE4-EB42AF053909}"/>
              </a:ext>
            </a:extLst>
          </p:cNvPr>
          <p:cNvCxnSpPr>
            <a:cxnSpLocks/>
          </p:cNvCxnSpPr>
          <p:nvPr/>
        </p:nvCxnSpPr>
        <p:spPr>
          <a:xfrm>
            <a:off x="5583478"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356C5FF9-DA06-4950-A850-C62676B08F92}"/>
              </a:ext>
            </a:extLst>
          </p:cNvPr>
          <p:cNvSpPr txBox="1"/>
          <p:nvPr/>
        </p:nvSpPr>
        <p:spPr>
          <a:xfrm>
            <a:off x="5538002"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3" name="矩形 92">
            <a:extLst>
              <a:ext uri="{FF2B5EF4-FFF2-40B4-BE49-F238E27FC236}">
                <a16:creationId xmlns:a16="http://schemas.microsoft.com/office/drawing/2014/main" id="{59A92197-F679-4E27-A40C-486AA193632E}"/>
              </a:ext>
            </a:extLst>
          </p:cNvPr>
          <p:cNvSpPr/>
          <p:nvPr/>
        </p:nvSpPr>
        <p:spPr>
          <a:xfrm>
            <a:off x="8238411" y="4827419"/>
            <a:ext cx="201876" cy="80335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4" name="直線接點 93">
            <a:extLst>
              <a:ext uri="{FF2B5EF4-FFF2-40B4-BE49-F238E27FC236}">
                <a16:creationId xmlns:a16="http://schemas.microsoft.com/office/drawing/2014/main" id="{019390BF-BB6F-4C92-AD25-4EFF44A53BC7}"/>
              </a:ext>
            </a:extLst>
          </p:cNvPr>
          <p:cNvCxnSpPr>
            <a:cxnSpLocks/>
          </p:cNvCxnSpPr>
          <p:nvPr/>
        </p:nvCxnSpPr>
        <p:spPr>
          <a:xfrm>
            <a:off x="7373800"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文字方塊 94">
            <a:extLst>
              <a:ext uri="{FF2B5EF4-FFF2-40B4-BE49-F238E27FC236}">
                <a16:creationId xmlns:a16="http://schemas.microsoft.com/office/drawing/2014/main" id="{24717783-8506-4091-9CD0-E83E8975958C}"/>
              </a:ext>
            </a:extLst>
          </p:cNvPr>
          <p:cNvSpPr txBox="1"/>
          <p:nvPr/>
        </p:nvSpPr>
        <p:spPr>
          <a:xfrm>
            <a:off x="7328324"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6" name="矩形 105">
            <a:extLst>
              <a:ext uri="{FF2B5EF4-FFF2-40B4-BE49-F238E27FC236}">
                <a16:creationId xmlns:a16="http://schemas.microsoft.com/office/drawing/2014/main" id="{47AE4CC2-85C7-4EA4-9D57-766ADA3C1A35}"/>
              </a:ext>
            </a:extLst>
          </p:cNvPr>
          <p:cNvSpPr/>
          <p:nvPr/>
        </p:nvSpPr>
        <p:spPr>
          <a:xfrm>
            <a:off x="5746282" y="3514887"/>
            <a:ext cx="201873" cy="3907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8" name="文字方塊 107">
            <a:extLst>
              <a:ext uri="{FF2B5EF4-FFF2-40B4-BE49-F238E27FC236}">
                <a16:creationId xmlns:a16="http://schemas.microsoft.com/office/drawing/2014/main" id="{3B79D65F-0DB8-4807-B2DC-42C85ECF3CA1}"/>
              </a:ext>
            </a:extLst>
          </p:cNvPr>
          <p:cNvSpPr txBox="1"/>
          <p:nvPr/>
        </p:nvSpPr>
        <p:spPr>
          <a:xfrm>
            <a:off x="5506681"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10" name="直線接點 109">
            <a:extLst>
              <a:ext uri="{FF2B5EF4-FFF2-40B4-BE49-F238E27FC236}">
                <a16:creationId xmlns:a16="http://schemas.microsoft.com/office/drawing/2014/main" id="{542C1270-C50A-441E-AFCF-B841DF3A6428}"/>
              </a:ext>
            </a:extLst>
          </p:cNvPr>
          <p:cNvCxnSpPr>
            <a:cxnSpLocks/>
          </p:cNvCxnSpPr>
          <p:nvPr/>
        </p:nvCxnSpPr>
        <p:spPr>
          <a:xfrm>
            <a:off x="7342479"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文字方塊 110">
            <a:extLst>
              <a:ext uri="{FF2B5EF4-FFF2-40B4-BE49-F238E27FC236}">
                <a16:creationId xmlns:a16="http://schemas.microsoft.com/office/drawing/2014/main" id="{DA088BD5-EEC3-4763-A47E-836A811311C0}"/>
              </a:ext>
            </a:extLst>
          </p:cNvPr>
          <p:cNvSpPr txBox="1"/>
          <p:nvPr/>
        </p:nvSpPr>
        <p:spPr>
          <a:xfrm>
            <a:off x="7297003"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2" name="矩形 111">
            <a:extLst>
              <a:ext uri="{FF2B5EF4-FFF2-40B4-BE49-F238E27FC236}">
                <a16:creationId xmlns:a16="http://schemas.microsoft.com/office/drawing/2014/main" id="{D449ED0E-9E15-40BB-9C8D-DD8C4A8F54BC}"/>
              </a:ext>
            </a:extLst>
          </p:cNvPr>
          <p:cNvSpPr/>
          <p:nvPr/>
        </p:nvSpPr>
        <p:spPr>
          <a:xfrm>
            <a:off x="6414938" y="3370769"/>
            <a:ext cx="182088" cy="54971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7" name="直線接點 106">
            <a:extLst>
              <a:ext uri="{FF2B5EF4-FFF2-40B4-BE49-F238E27FC236}">
                <a16:creationId xmlns:a16="http://schemas.microsoft.com/office/drawing/2014/main" id="{843F576D-5A59-4F81-939D-DD22D46D996C}"/>
              </a:ext>
            </a:extLst>
          </p:cNvPr>
          <p:cNvCxnSpPr>
            <a:cxnSpLocks/>
          </p:cNvCxnSpPr>
          <p:nvPr/>
        </p:nvCxnSpPr>
        <p:spPr>
          <a:xfrm>
            <a:off x="5552157"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a:extLst>
              <a:ext uri="{FF2B5EF4-FFF2-40B4-BE49-F238E27FC236}">
                <a16:creationId xmlns:a16="http://schemas.microsoft.com/office/drawing/2014/main" id="{6FC5612B-2162-4F39-B75B-5871937E4001}"/>
              </a:ext>
            </a:extLst>
          </p:cNvPr>
          <p:cNvSpPr/>
          <p:nvPr/>
        </p:nvSpPr>
        <p:spPr>
          <a:xfrm>
            <a:off x="7552368" y="3356047"/>
            <a:ext cx="182088" cy="5497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5" name="矩形 114">
            <a:extLst>
              <a:ext uri="{FF2B5EF4-FFF2-40B4-BE49-F238E27FC236}">
                <a16:creationId xmlns:a16="http://schemas.microsoft.com/office/drawing/2014/main" id="{5C0AC69B-EA00-4C15-81A6-51D3236884A1}"/>
              </a:ext>
            </a:extLst>
          </p:cNvPr>
          <p:cNvSpPr/>
          <p:nvPr/>
        </p:nvSpPr>
        <p:spPr>
          <a:xfrm>
            <a:off x="8238411" y="3520365"/>
            <a:ext cx="201873" cy="39072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6" name="直線單箭頭接點 15">
            <a:extLst>
              <a:ext uri="{FF2B5EF4-FFF2-40B4-BE49-F238E27FC236}">
                <a16:creationId xmlns:a16="http://schemas.microsoft.com/office/drawing/2014/main" id="{CB96DC7B-CFF8-4657-9031-CA45AE48D9FD}"/>
              </a:ext>
            </a:extLst>
          </p:cNvPr>
          <p:cNvCxnSpPr/>
          <p:nvPr/>
        </p:nvCxnSpPr>
        <p:spPr>
          <a:xfrm>
            <a:off x="625339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直線單箭頭接點 115">
            <a:extLst>
              <a:ext uri="{FF2B5EF4-FFF2-40B4-BE49-F238E27FC236}">
                <a16:creationId xmlns:a16="http://schemas.microsoft.com/office/drawing/2014/main" id="{2BB474B9-B2F0-4B59-848E-A0CBEAEC6198}"/>
              </a:ext>
            </a:extLst>
          </p:cNvPr>
          <p:cNvCxnSpPr/>
          <p:nvPr/>
        </p:nvCxnSpPr>
        <p:spPr>
          <a:xfrm>
            <a:off x="797751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D0B59DB5-A46C-46B5-BEBC-159ACE9255C1}"/>
              </a:ext>
            </a:extLst>
          </p:cNvPr>
          <p:cNvSpPr txBox="1"/>
          <p:nvPr/>
        </p:nvSpPr>
        <p:spPr>
          <a:xfrm>
            <a:off x="4788884" y="4330469"/>
            <a:ext cx="20361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Cross-entropy</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7" name="文字方塊 116">
            <a:extLst>
              <a:ext uri="{FF2B5EF4-FFF2-40B4-BE49-F238E27FC236}">
                <a16:creationId xmlns:a16="http://schemas.microsoft.com/office/drawing/2014/main" id="{EC479321-2C2A-46BC-8E55-2D0D6F8B0299}"/>
              </a:ext>
            </a:extLst>
          </p:cNvPr>
          <p:cNvSpPr txBox="1"/>
          <p:nvPr/>
        </p:nvSpPr>
        <p:spPr>
          <a:xfrm>
            <a:off x="5423846" y="325071"/>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 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8" name="文字方塊 117">
            <a:extLst>
              <a:ext uri="{FF2B5EF4-FFF2-40B4-BE49-F238E27FC236}">
                <a16:creationId xmlns:a16="http://schemas.microsoft.com/office/drawing/2014/main" id="{CC4AAF95-E9D1-4C38-9CD6-4409FDA58107}"/>
              </a:ext>
            </a:extLst>
          </p:cNvPr>
          <p:cNvSpPr txBox="1"/>
          <p:nvPr/>
        </p:nvSpPr>
        <p:spPr>
          <a:xfrm>
            <a:off x="5392525" y="6051420"/>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Ground Truth</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9" name="文字方塊 118">
            <a:extLst>
              <a:ext uri="{FF2B5EF4-FFF2-40B4-BE49-F238E27FC236}">
                <a16:creationId xmlns:a16="http://schemas.microsoft.com/office/drawing/2014/main" id="{9DC1F3CC-CD48-426A-B511-CE5726EFD3A4}"/>
              </a:ext>
            </a:extLst>
          </p:cNvPr>
          <p:cNvSpPr txBox="1"/>
          <p:nvPr/>
        </p:nvSpPr>
        <p:spPr>
          <a:xfrm>
            <a:off x="6499137" y="4342426"/>
            <a:ext cx="20361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Cross-entropy</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9" name="直線接點 28">
            <a:extLst>
              <a:ext uri="{FF2B5EF4-FFF2-40B4-BE49-F238E27FC236}">
                <a16:creationId xmlns:a16="http://schemas.microsoft.com/office/drawing/2014/main" id="{6452F3BE-5C32-4BCF-B74F-92E9E40575E6}"/>
              </a:ext>
            </a:extLst>
          </p:cNvPr>
          <p:cNvCxnSpPr>
            <a:cxnSpLocks/>
          </p:cNvCxnSpPr>
          <p:nvPr/>
        </p:nvCxnSpPr>
        <p:spPr>
          <a:xfrm>
            <a:off x="5216893" y="4699801"/>
            <a:ext cx="0" cy="107199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線接點 119">
            <a:extLst>
              <a:ext uri="{FF2B5EF4-FFF2-40B4-BE49-F238E27FC236}">
                <a16:creationId xmlns:a16="http://schemas.microsoft.com/office/drawing/2014/main" id="{C1819ABD-F95A-45AA-8EE1-61F4325BF4CC}"/>
              </a:ext>
            </a:extLst>
          </p:cNvPr>
          <p:cNvCxnSpPr>
            <a:cxnSpLocks/>
          </p:cNvCxnSpPr>
          <p:nvPr/>
        </p:nvCxnSpPr>
        <p:spPr>
          <a:xfrm flipH="1">
            <a:off x="4374682" y="5732257"/>
            <a:ext cx="856837" cy="0"/>
          </a:xfrm>
          <a:prstGeom prst="line">
            <a:avLst/>
          </a:prstGeom>
          <a:ln w="38100">
            <a:solidFill>
              <a:schemeClr val="bg2">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直線單箭頭接點 76">
            <a:extLst>
              <a:ext uri="{FF2B5EF4-FFF2-40B4-BE49-F238E27FC236}">
                <a16:creationId xmlns:a16="http://schemas.microsoft.com/office/drawing/2014/main" id="{5EE0E7CC-F4BF-4847-BF46-0F17DAFB48A1}"/>
              </a:ext>
            </a:extLst>
          </p:cNvPr>
          <p:cNvCxnSpPr/>
          <p:nvPr/>
        </p:nvCxnSpPr>
        <p:spPr>
          <a:xfrm>
            <a:off x="2443372" y="5415332"/>
            <a:ext cx="0" cy="43088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85" name="圖片 84">
            <a:extLst>
              <a:ext uri="{FF2B5EF4-FFF2-40B4-BE49-F238E27FC236}">
                <a16:creationId xmlns:a16="http://schemas.microsoft.com/office/drawing/2014/main" id="{969F80D4-30BB-48DC-BD1F-8B7D0E63E8CE}"/>
              </a:ext>
            </a:extLst>
          </p:cNvPr>
          <p:cNvPicPr>
            <a:picLocks noChangeAspect="1"/>
          </p:cNvPicPr>
          <p:nvPr/>
        </p:nvPicPr>
        <p:blipFill>
          <a:blip r:embed="rId9"/>
          <a:stretch>
            <a:fillRect/>
          </a:stretch>
        </p:blipFill>
        <p:spPr>
          <a:xfrm>
            <a:off x="4244252" y="3481665"/>
            <a:ext cx="726544" cy="742583"/>
          </a:xfrm>
          <a:prstGeom prst="rect">
            <a:avLst/>
          </a:prstGeom>
        </p:spPr>
      </p:pic>
      <p:pic>
        <p:nvPicPr>
          <p:cNvPr id="87" name="圖片 86">
            <a:extLst>
              <a:ext uri="{FF2B5EF4-FFF2-40B4-BE49-F238E27FC236}">
                <a16:creationId xmlns:a16="http://schemas.microsoft.com/office/drawing/2014/main" id="{936054BD-9AFE-4DDB-B558-053FF6778FCD}"/>
              </a:ext>
            </a:extLst>
          </p:cNvPr>
          <p:cNvPicPr>
            <a:picLocks noChangeAspect="1"/>
          </p:cNvPicPr>
          <p:nvPr/>
        </p:nvPicPr>
        <p:blipFill>
          <a:blip r:embed="rId9"/>
          <a:stretch>
            <a:fillRect/>
          </a:stretch>
        </p:blipFill>
        <p:spPr>
          <a:xfrm>
            <a:off x="4244252" y="2555176"/>
            <a:ext cx="726544" cy="742583"/>
          </a:xfrm>
          <a:prstGeom prst="rect">
            <a:avLst/>
          </a:prstGeom>
        </p:spPr>
      </p:pic>
      <p:sp>
        <p:nvSpPr>
          <p:cNvPr id="103" name="矩形: 圓角 102">
            <a:extLst>
              <a:ext uri="{FF2B5EF4-FFF2-40B4-BE49-F238E27FC236}">
                <a16:creationId xmlns:a16="http://schemas.microsoft.com/office/drawing/2014/main" id="{2BA668B4-DCCA-4943-A321-40FBFFD3578B}"/>
              </a:ext>
            </a:extLst>
          </p:cNvPr>
          <p:cNvSpPr/>
          <p:nvPr/>
        </p:nvSpPr>
        <p:spPr>
          <a:xfrm>
            <a:off x="4757858" y="4389707"/>
            <a:ext cx="3142330" cy="258244"/>
          </a:xfrm>
          <a:prstGeom prst="roundRect">
            <a:avLst/>
          </a:prstGeom>
          <a:noFill/>
          <a:ln w="381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0" name="直線單箭頭接點 89">
            <a:extLst>
              <a:ext uri="{FF2B5EF4-FFF2-40B4-BE49-F238E27FC236}">
                <a16:creationId xmlns:a16="http://schemas.microsoft.com/office/drawing/2014/main" id="{95D46F4C-7827-49A3-B0D1-F43A2E07BC42}"/>
              </a:ext>
            </a:extLst>
          </p:cNvPr>
          <p:cNvCxnSpPr>
            <a:cxnSpLocks/>
          </p:cNvCxnSpPr>
          <p:nvPr/>
        </p:nvCxnSpPr>
        <p:spPr>
          <a:xfrm flipV="1">
            <a:off x="2497077" y="3899838"/>
            <a:ext cx="80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1" name="群組 90">
            <a:extLst>
              <a:ext uri="{FF2B5EF4-FFF2-40B4-BE49-F238E27FC236}">
                <a16:creationId xmlns:a16="http://schemas.microsoft.com/office/drawing/2014/main" id="{D9FE3C2E-AB3B-4F03-89B6-E5E2CE94110F}"/>
              </a:ext>
            </a:extLst>
          </p:cNvPr>
          <p:cNvGrpSpPr/>
          <p:nvPr/>
        </p:nvGrpSpPr>
        <p:grpSpPr>
          <a:xfrm>
            <a:off x="3340681" y="3597559"/>
            <a:ext cx="700576" cy="549710"/>
            <a:chOff x="6169174" y="3353744"/>
            <a:chExt cx="834815" cy="604230"/>
          </a:xfrm>
        </p:grpSpPr>
        <p:sp>
          <p:nvSpPr>
            <p:cNvPr id="96" name="矩形 95">
              <a:extLst>
                <a:ext uri="{FF2B5EF4-FFF2-40B4-BE49-F238E27FC236}">
                  <a16:creationId xmlns:a16="http://schemas.microsoft.com/office/drawing/2014/main" id="{BC53BDD6-F207-486C-8DD4-4DA8FCE1D363}"/>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97" name="文字方塊 96">
                  <a:extLst>
                    <a:ext uri="{FF2B5EF4-FFF2-40B4-BE49-F238E27FC236}">
                      <a16:creationId xmlns:a16="http://schemas.microsoft.com/office/drawing/2014/main" id="{C0FF33B3-452D-48B0-A252-FF7FF9ED7202}"/>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97" name="文字方塊 96">
                  <a:extLst>
                    <a:ext uri="{FF2B5EF4-FFF2-40B4-BE49-F238E27FC236}">
                      <a16:creationId xmlns:a16="http://schemas.microsoft.com/office/drawing/2014/main" id="{C0FF33B3-452D-48B0-A252-FF7FF9ED7202}"/>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10"/>
                  <a:stretch>
                    <a:fillRect/>
                  </a:stretch>
                </a:blipFill>
              </p:spPr>
              <p:txBody>
                <a:bodyPr/>
                <a:lstStyle/>
                <a:p>
                  <a:r>
                    <a:rPr lang="zh-TW" altLang="en-US">
                      <a:noFill/>
                    </a:rPr>
                    <a:t> </a:t>
                  </a:r>
                </a:p>
              </p:txBody>
            </p:sp>
          </mc:Fallback>
        </mc:AlternateContent>
      </p:grpSp>
      <p:grpSp>
        <p:nvGrpSpPr>
          <p:cNvPr id="98" name="群組 97">
            <a:extLst>
              <a:ext uri="{FF2B5EF4-FFF2-40B4-BE49-F238E27FC236}">
                <a16:creationId xmlns:a16="http://schemas.microsoft.com/office/drawing/2014/main" id="{6A996424-3245-4D39-AB96-9F52DB4E2E66}"/>
              </a:ext>
            </a:extLst>
          </p:cNvPr>
          <p:cNvGrpSpPr/>
          <p:nvPr/>
        </p:nvGrpSpPr>
        <p:grpSpPr>
          <a:xfrm>
            <a:off x="5908148" y="2110550"/>
            <a:ext cx="700576" cy="549710"/>
            <a:chOff x="6169174" y="3353744"/>
            <a:chExt cx="834815" cy="604230"/>
          </a:xfrm>
        </p:grpSpPr>
        <p:sp>
          <p:nvSpPr>
            <p:cNvPr id="99" name="矩形 98">
              <a:extLst>
                <a:ext uri="{FF2B5EF4-FFF2-40B4-BE49-F238E27FC236}">
                  <a16:creationId xmlns:a16="http://schemas.microsoft.com/office/drawing/2014/main" id="{5ED5BD99-CFB7-42D4-8FC4-84F52E27AACE}"/>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09" name="文字方塊 108">
                  <a:extLst>
                    <a:ext uri="{FF2B5EF4-FFF2-40B4-BE49-F238E27FC236}">
                      <a16:creationId xmlns:a16="http://schemas.microsoft.com/office/drawing/2014/main" id="{F1A8C182-40BC-4A73-95FE-9F80249C5842}"/>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109" name="文字方塊 108">
                  <a:extLst>
                    <a:ext uri="{FF2B5EF4-FFF2-40B4-BE49-F238E27FC236}">
                      <a16:creationId xmlns:a16="http://schemas.microsoft.com/office/drawing/2014/main" id="{F1A8C182-40BC-4A73-95FE-9F80249C5842}"/>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11"/>
                  <a:stretch>
                    <a:fillRect/>
                  </a:stretch>
                </a:blipFill>
              </p:spPr>
              <p:txBody>
                <a:bodyPr/>
                <a:lstStyle/>
                <a:p>
                  <a:r>
                    <a:rPr lang="zh-TW" altLang="en-US">
                      <a:noFill/>
                    </a:rPr>
                    <a:t> </a:t>
                  </a:r>
                </a:p>
              </p:txBody>
            </p:sp>
          </mc:Fallback>
        </mc:AlternateContent>
      </p:grpSp>
      <p:grpSp>
        <p:nvGrpSpPr>
          <p:cNvPr id="113" name="群組 112">
            <a:extLst>
              <a:ext uri="{FF2B5EF4-FFF2-40B4-BE49-F238E27FC236}">
                <a16:creationId xmlns:a16="http://schemas.microsoft.com/office/drawing/2014/main" id="{C9EB802B-7617-4AD5-BA70-F04E8E57B0CB}"/>
              </a:ext>
            </a:extLst>
          </p:cNvPr>
          <p:cNvGrpSpPr/>
          <p:nvPr/>
        </p:nvGrpSpPr>
        <p:grpSpPr>
          <a:xfrm>
            <a:off x="7643412" y="2095937"/>
            <a:ext cx="700576" cy="549710"/>
            <a:chOff x="6169174" y="3353744"/>
            <a:chExt cx="834815" cy="604230"/>
          </a:xfrm>
        </p:grpSpPr>
        <p:sp>
          <p:nvSpPr>
            <p:cNvPr id="121" name="矩形 120">
              <a:extLst>
                <a:ext uri="{FF2B5EF4-FFF2-40B4-BE49-F238E27FC236}">
                  <a16:creationId xmlns:a16="http://schemas.microsoft.com/office/drawing/2014/main" id="{A3FB82FD-7321-4D2C-8850-2DD8F237BB1B}"/>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22" name="文字方塊 121">
                  <a:extLst>
                    <a:ext uri="{FF2B5EF4-FFF2-40B4-BE49-F238E27FC236}">
                      <a16:creationId xmlns:a16="http://schemas.microsoft.com/office/drawing/2014/main" id="{C411776E-302F-44A5-83E0-6B8DD24BC8F5}"/>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122" name="文字方塊 121">
                  <a:extLst>
                    <a:ext uri="{FF2B5EF4-FFF2-40B4-BE49-F238E27FC236}">
                      <a16:creationId xmlns:a16="http://schemas.microsoft.com/office/drawing/2014/main" id="{C411776E-302F-44A5-83E0-6B8DD24BC8F5}"/>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12"/>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25443590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7A513185-609C-43AB-BC12-76AAA8CEA1CC}"/>
              </a:ext>
            </a:extLst>
          </p:cNvPr>
          <p:cNvSpPr/>
          <p:nvPr/>
        </p:nvSpPr>
        <p:spPr>
          <a:xfrm>
            <a:off x="5746282" y="4827420"/>
            <a:ext cx="201876" cy="80335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矩形 27">
            <a:extLst>
              <a:ext uri="{FF2B5EF4-FFF2-40B4-BE49-F238E27FC236}">
                <a16:creationId xmlns:a16="http://schemas.microsoft.com/office/drawing/2014/main" id="{C6209456-F60F-498E-A48E-7F003EDAD4D2}"/>
              </a:ext>
            </a:extLst>
          </p:cNvPr>
          <p:cNvSpPr/>
          <p:nvPr/>
        </p:nvSpPr>
        <p:spPr>
          <a:xfrm>
            <a:off x="727377" y="4399828"/>
            <a:ext cx="1799214" cy="3528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矩形 20">
            <a:extLst>
              <a:ext uri="{FF2B5EF4-FFF2-40B4-BE49-F238E27FC236}">
                <a16:creationId xmlns:a16="http://schemas.microsoft.com/office/drawing/2014/main" id="{C6B8E21F-EDFF-4C21-8B2D-379284F41FBB}"/>
              </a:ext>
            </a:extLst>
          </p:cNvPr>
          <p:cNvSpPr/>
          <p:nvPr/>
        </p:nvSpPr>
        <p:spPr>
          <a:xfrm>
            <a:off x="734865" y="3439532"/>
            <a:ext cx="1799214" cy="9259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文字方塊 19">
            <a:extLst>
              <a:ext uri="{FF2B5EF4-FFF2-40B4-BE49-F238E27FC236}">
                <a16:creationId xmlns:a16="http://schemas.microsoft.com/office/drawing/2014/main" id="{931C2050-66BC-48EF-86BC-8129CE84260D}"/>
              </a:ext>
            </a:extLst>
          </p:cNvPr>
          <p:cNvSpPr txBox="1"/>
          <p:nvPr/>
        </p:nvSpPr>
        <p:spPr>
          <a:xfrm>
            <a:off x="222745" y="1341713"/>
            <a:ext cx="1117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C014C0EA-795D-43E4-9F87-C9E802C77796}"/>
                  </a:ext>
                </a:extLst>
              </p:cNvPr>
              <p:cNvSpPr txBox="1"/>
              <p:nvPr/>
            </p:nvSpPr>
            <p:spPr>
              <a:xfrm>
                <a:off x="2568992" y="5340904"/>
                <a:ext cx="366446"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7" name="文字方塊 26">
                <a:extLst>
                  <a:ext uri="{FF2B5EF4-FFF2-40B4-BE49-F238E27FC236}">
                    <a16:creationId xmlns:a16="http://schemas.microsoft.com/office/drawing/2014/main" id="{C014C0EA-795D-43E4-9F87-C9E802C77796}"/>
                  </a:ext>
                </a:extLst>
              </p:cNvPr>
              <p:cNvSpPr txBox="1">
                <a:spLocks noRot="1" noChangeAspect="1" noMove="1" noResize="1" noEditPoints="1" noAdjustHandles="1" noChangeArrowheads="1" noChangeShapeType="1" noTextEdit="1"/>
              </p:cNvSpPr>
              <p:nvPr/>
            </p:nvSpPr>
            <p:spPr>
              <a:xfrm>
                <a:off x="2568992" y="5340904"/>
                <a:ext cx="366446" cy="430887"/>
              </a:xfrm>
              <a:prstGeom prst="rect">
                <a:avLst/>
              </a:prstGeom>
              <a:blipFill>
                <a:blip r:embed="rId3"/>
                <a:stretch>
                  <a:fillRect/>
                </a:stretch>
              </a:blipFill>
            </p:spPr>
            <p:txBody>
              <a:bodyPr/>
              <a:lstStyle/>
              <a:p>
                <a:r>
                  <a:rPr lang="zh-TW" altLang="en-US">
                    <a:noFill/>
                  </a:rPr>
                  <a:t> </a:t>
                </a:r>
              </a:p>
            </p:txBody>
          </p:sp>
        </mc:Fallback>
      </mc:AlternateContent>
      <p:cxnSp>
        <p:nvCxnSpPr>
          <p:cNvPr id="46" name="直線單箭頭接點 45">
            <a:extLst>
              <a:ext uri="{FF2B5EF4-FFF2-40B4-BE49-F238E27FC236}">
                <a16:creationId xmlns:a16="http://schemas.microsoft.com/office/drawing/2014/main" id="{803B997F-11BC-4C22-98D1-9EA42E48432D}"/>
              </a:ext>
            </a:extLst>
          </p:cNvPr>
          <p:cNvCxnSpPr>
            <a:cxnSpLocks/>
          </p:cNvCxnSpPr>
          <p:nvPr/>
        </p:nvCxnSpPr>
        <p:spPr>
          <a:xfrm>
            <a:off x="3654260" y="2251995"/>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a:extLst>
              <a:ext uri="{FF2B5EF4-FFF2-40B4-BE49-F238E27FC236}">
                <a16:creationId xmlns:a16="http://schemas.microsoft.com/office/drawing/2014/main" id="{FD820810-05AD-49DD-947B-40FDC4C0CD48}"/>
              </a:ext>
            </a:extLst>
          </p:cNvPr>
          <p:cNvCxnSpPr>
            <a:cxnSpLocks/>
          </p:cNvCxnSpPr>
          <p:nvPr/>
        </p:nvCxnSpPr>
        <p:spPr>
          <a:xfrm>
            <a:off x="3671653" y="3249407"/>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a:extLst>
              <a:ext uri="{FF2B5EF4-FFF2-40B4-BE49-F238E27FC236}">
                <a16:creationId xmlns:a16="http://schemas.microsoft.com/office/drawing/2014/main" id="{558DB0E8-F7F4-4AC9-858C-5796AD6E6469}"/>
              </a:ext>
            </a:extLst>
          </p:cNvPr>
          <p:cNvCxnSpPr>
            <a:cxnSpLocks/>
          </p:cNvCxnSpPr>
          <p:nvPr/>
        </p:nvCxnSpPr>
        <p:spPr>
          <a:xfrm>
            <a:off x="3689838" y="4191182"/>
            <a:ext cx="0" cy="2634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群組 87">
            <a:extLst>
              <a:ext uri="{FF2B5EF4-FFF2-40B4-BE49-F238E27FC236}">
                <a16:creationId xmlns:a16="http://schemas.microsoft.com/office/drawing/2014/main" id="{91FCF78F-7B3F-42BF-8FF0-4DC2C335E563}"/>
              </a:ext>
            </a:extLst>
          </p:cNvPr>
          <p:cNvGrpSpPr/>
          <p:nvPr/>
        </p:nvGrpSpPr>
        <p:grpSpPr>
          <a:xfrm>
            <a:off x="2800026" y="1122681"/>
            <a:ext cx="1799886" cy="1113443"/>
            <a:chOff x="6773871" y="2519462"/>
            <a:chExt cx="1799886" cy="1113443"/>
          </a:xfrm>
        </p:grpSpPr>
        <p:sp>
          <p:nvSpPr>
            <p:cNvPr id="56" name="矩形 55">
              <a:extLst>
                <a:ext uri="{FF2B5EF4-FFF2-40B4-BE49-F238E27FC236}">
                  <a16:creationId xmlns:a16="http://schemas.microsoft.com/office/drawing/2014/main" id="{208D6A44-7DBD-4D1E-A199-0DF5D8FB5027}"/>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9" name="文字方塊 58">
              <a:extLst>
                <a:ext uri="{FF2B5EF4-FFF2-40B4-BE49-F238E27FC236}">
                  <a16:creationId xmlns:a16="http://schemas.microsoft.com/office/drawing/2014/main" id="{42D51C1C-6D73-488C-A45F-FB800AA02543}"/>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24070B5F-2275-4172-946F-57E5CBE25329}"/>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6" name="Picture 6" descr="ç¸éåç">
              <a:extLst>
                <a:ext uri="{FF2B5EF4-FFF2-40B4-BE49-F238E27FC236}">
                  <a16:creationId xmlns:a16="http://schemas.microsoft.com/office/drawing/2014/main" id="{DDB31EB6-E835-4345-B1E0-09F6C5FBA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ãorangeãçåçæå°çµæ">
              <a:extLst>
                <a:ext uri="{FF2B5EF4-FFF2-40B4-BE49-F238E27FC236}">
                  <a16:creationId xmlns:a16="http://schemas.microsoft.com/office/drawing/2014/main" id="{47331072-D3E8-473B-971A-59ED21CDA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文字方塊 64">
            <a:extLst>
              <a:ext uri="{FF2B5EF4-FFF2-40B4-BE49-F238E27FC236}">
                <a16:creationId xmlns:a16="http://schemas.microsoft.com/office/drawing/2014/main" id="{89248C20-5220-4BF1-A06B-F9CF299D6D51}"/>
              </a:ext>
            </a:extLst>
          </p:cNvPr>
          <p:cNvSpPr txBox="1"/>
          <p:nvPr/>
        </p:nvSpPr>
        <p:spPr>
          <a:xfrm>
            <a:off x="804721" y="4369794"/>
            <a:ext cx="7680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6" name="文字方塊 65">
            <a:extLst>
              <a:ext uri="{FF2B5EF4-FFF2-40B4-BE49-F238E27FC236}">
                <a16:creationId xmlns:a16="http://schemas.microsoft.com/office/drawing/2014/main" id="{DF5C1B8B-A48F-4C39-A522-B889BDD6541B}"/>
              </a:ext>
            </a:extLst>
          </p:cNvPr>
          <p:cNvSpPr txBox="1"/>
          <p:nvPr/>
        </p:nvSpPr>
        <p:spPr>
          <a:xfrm>
            <a:off x="1606523" y="4367126"/>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4" name="Picture 4" descr="ãappleãçåçæå°çµæ">
            <a:extLst>
              <a:ext uri="{FF2B5EF4-FFF2-40B4-BE49-F238E27FC236}">
                <a16:creationId xmlns:a16="http://schemas.microsoft.com/office/drawing/2014/main" id="{10E6F189-C92B-4882-8999-B18B2FDD3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463" y="353570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ãorangeãçåçæå°çµæ">
            <a:extLst>
              <a:ext uri="{FF2B5EF4-FFF2-40B4-BE49-F238E27FC236}">
                <a16:creationId xmlns:a16="http://schemas.microsoft.com/office/drawing/2014/main" id="{B25E4F08-652B-4511-B02C-42862A815B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101" y="3531059"/>
            <a:ext cx="711765" cy="720000"/>
          </a:xfrm>
          <a:prstGeom prst="rect">
            <a:avLst/>
          </a:prstGeom>
          <a:noFill/>
          <a:extLst>
            <a:ext uri="{909E8E84-426E-40DD-AFC4-6F175D3DCCD1}">
              <a14:hiddenFill xmlns:a14="http://schemas.microsoft.com/office/drawing/2010/main">
                <a:solidFill>
                  <a:srgbClr val="FFFFFF"/>
                </a:solidFill>
              </a14:hiddenFill>
            </a:ext>
          </a:extLst>
        </p:spPr>
      </p:pic>
      <p:sp>
        <p:nvSpPr>
          <p:cNvPr id="60" name="文字方塊 59">
            <a:extLst>
              <a:ext uri="{FF2B5EF4-FFF2-40B4-BE49-F238E27FC236}">
                <a16:creationId xmlns:a16="http://schemas.microsoft.com/office/drawing/2014/main" id="{C3A214A3-2D82-44C0-877B-6D12A670B8F0}"/>
              </a:ext>
            </a:extLst>
          </p:cNvPr>
          <p:cNvSpPr txBox="1"/>
          <p:nvPr/>
        </p:nvSpPr>
        <p:spPr>
          <a:xfrm>
            <a:off x="330558" y="173608"/>
            <a:ext cx="46402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Meta Learning – Step 2</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2063CD2E-0895-4FA1-9BEC-5D1248A3B592}"/>
                  </a:ext>
                </a:extLst>
              </p:cNvPr>
              <p:cNvSpPr/>
              <p:nvPr/>
            </p:nvSpPr>
            <p:spPr>
              <a:xfrm>
                <a:off x="3113440" y="2602525"/>
                <a:ext cx="1074919" cy="647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3" name="矩形 62">
                <a:extLst>
                  <a:ext uri="{FF2B5EF4-FFF2-40B4-BE49-F238E27FC236}">
                    <a16:creationId xmlns:a16="http://schemas.microsoft.com/office/drawing/2014/main" id="{2063CD2E-0895-4FA1-9BEC-5D1248A3B592}"/>
                  </a:ext>
                </a:extLst>
              </p:cNvPr>
              <p:cNvSpPr>
                <a:spLocks noRot="1" noChangeAspect="1" noMove="1" noResize="1" noEditPoints="1" noAdjustHandles="1" noChangeArrowheads="1" noChangeShapeType="1" noTextEdit="1"/>
              </p:cNvSpPr>
              <p:nvPr/>
            </p:nvSpPr>
            <p:spPr>
              <a:xfrm>
                <a:off x="3113440" y="2602525"/>
                <a:ext cx="1074919" cy="647886"/>
              </a:xfrm>
              <a:prstGeom prst="rect">
                <a:avLst/>
              </a:prstGeom>
              <a:blipFill>
                <a:blip r:embed="rId8"/>
                <a:stretch>
                  <a:fillRect/>
                </a:stretch>
              </a:blipFill>
            </p:spPr>
            <p:txBody>
              <a:bodyPr/>
              <a:lstStyle/>
              <a:p>
                <a:r>
                  <a:rPr lang="zh-TW" altLang="en-US">
                    <a:noFill/>
                  </a:rPr>
                  <a:t> </a:t>
                </a:r>
              </a:p>
            </p:txBody>
          </p:sp>
        </mc:Fallback>
      </mc:AlternateContent>
      <p:sp>
        <p:nvSpPr>
          <p:cNvPr id="15" name="文字方塊 14">
            <a:extLst>
              <a:ext uri="{FF2B5EF4-FFF2-40B4-BE49-F238E27FC236}">
                <a16:creationId xmlns:a16="http://schemas.microsoft.com/office/drawing/2014/main" id="{C79DC854-A39B-4DD8-8F8D-90DC96C7873F}"/>
              </a:ext>
            </a:extLst>
          </p:cNvPr>
          <p:cNvSpPr txBox="1"/>
          <p:nvPr/>
        </p:nvSpPr>
        <p:spPr>
          <a:xfrm>
            <a:off x="2539640" y="4365755"/>
            <a:ext cx="22848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prediction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79" name="直線單箭頭接點 78">
            <a:extLst>
              <a:ext uri="{FF2B5EF4-FFF2-40B4-BE49-F238E27FC236}">
                <a16:creationId xmlns:a16="http://schemas.microsoft.com/office/drawing/2014/main" id="{9850F547-75C1-4089-9397-2FEA57A427F8}"/>
              </a:ext>
            </a:extLst>
          </p:cNvPr>
          <p:cNvCxnSpPr>
            <a:cxnSpLocks/>
          </p:cNvCxnSpPr>
          <p:nvPr/>
        </p:nvCxnSpPr>
        <p:spPr>
          <a:xfrm>
            <a:off x="1622523" y="5028930"/>
            <a:ext cx="20491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a16="http://schemas.microsoft.com/office/drawing/2014/main" id="{54F62478-ED4B-4773-AD1C-6087371EE288}"/>
              </a:ext>
            </a:extLst>
          </p:cNvPr>
          <p:cNvCxnSpPr>
            <a:cxnSpLocks/>
            <a:endCxn id="27" idx="0"/>
          </p:cNvCxnSpPr>
          <p:nvPr/>
        </p:nvCxnSpPr>
        <p:spPr>
          <a:xfrm>
            <a:off x="2746220" y="5028930"/>
            <a:ext cx="5995" cy="3119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a:extLst>
              <a:ext uri="{FF2B5EF4-FFF2-40B4-BE49-F238E27FC236}">
                <a16:creationId xmlns:a16="http://schemas.microsoft.com/office/drawing/2014/main" id="{5FC6E4C9-2587-4BF3-B242-A3524F77ADE7}"/>
              </a:ext>
            </a:extLst>
          </p:cNvPr>
          <p:cNvCxnSpPr>
            <a:cxnSpLocks/>
          </p:cNvCxnSpPr>
          <p:nvPr/>
        </p:nvCxnSpPr>
        <p:spPr>
          <a:xfrm>
            <a:off x="1640057"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單箭頭接點 81">
            <a:extLst>
              <a:ext uri="{FF2B5EF4-FFF2-40B4-BE49-F238E27FC236}">
                <a16:creationId xmlns:a16="http://schemas.microsoft.com/office/drawing/2014/main" id="{797683F0-3CF4-4165-82D1-45AC580EF934}"/>
              </a:ext>
            </a:extLst>
          </p:cNvPr>
          <p:cNvCxnSpPr>
            <a:cxnSpLocks/>
          </p:cNvCxnSpPr>
          <p:nvPr/>
        </p:nvCxnSpPr>
        <p:spPr>
          <a:xfrm>
            <a:off x="3697051"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文字方塊 69">
            <a:extLst>
              <a:ext uri="{FF2B5EF4-FFF2-40B4-BE49-F238E27FC236}">
                <a16:creationId xmlns:a16="http://schemas.microsoft.com/office/drawing/2014/main" id="{1D50B1A5-0E83-4675-998F-460F4B8D7989}"/>
              </a:ext>
            </a:extLst>
          </p:cNvPr>
          <p:cNvSpPr txBox="1"/>
          <p:nvPr/>
        </p:nvSpPr>
        <p:spPr>
          <a:xfrm>
            <a:off x="1342180" y="1186065"/>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1" name="文字方塊 70">
            <a:extLst>
              <a:ext uri="{FF2B5EF4-FFF2-40B4-BE49-F238E27FC236}">
                <a16:creationId xmlns:a16="http://schemas.microsoft.com/office/drawing/2014/main" id="{0C78F745-BA95-44AC-A472-DF2DC59720C3}"/>
              </a:ext>
            </a:extLst>
          </p:cNvPr>
          <p:cNvSpPr txBox="1"/>
          <p:nvPr/>
        </p:nvSpPr>
        <p:spPr>
          <a:xfrm>
            <a:off x="887918" y="2627660"/>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文字方塊 1">
            <a:extLst>
              <a:ext uri="{FF2B5EF4-FFF2-40B4-BE49-F238E27FC236}">
                <a16:creationId xmlns:a16="http://schemas.microsoft.com/office/drawing/2014/main" id="{C5329DD9-2C8A-496F-AC84-598AF21388D3}"/>
              </a:ext>
            </a:extLst>
          </p:cNvPr>
          <p:cNvSpPr txBox="1"/>
          <p:nvPr/>
        </p:nvSpPr>
        <p:spPr>
          <a:xfrm>
            <a:off x="2971465" y="5111767"/>
            <a:ext cx="155929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a:t>
            </a:r>
            <a:r>
              <a:rPr kumimoji="0" lang="en-US" altLang="zh-TW"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difference</a:t>
            </a:r>
            <a:endParaRPr kumimoji="0" lang="zh-TW" altLang="en-US"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6" name="Picture 4" descr="ãappleãçåçæå°çµæ">
            <a:extLst>
              <a:ext uri="{FF2B5EF4-FFF2-40B4-BE49-F238E27FC236}">
                <a16:creationId xmlns:a16="http://schemas.microsoft.com/office/drawing/2014/main" id="{9E0C8ECC-4BBA-4B54-9DF4-886486D667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067" y="85296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ãorangeãçåçæå°çµæ">
            <a:extLst>
              <a:ext uri="{FF2B5EF4-FFF2-40B4-BE49-F238E27FC236}">
                <a16:creationId xmlns:a16="http://schemas.microsoft.com/office/drawing/2014/main" id="{E45B5D4B-3072-4009-8998-BFEB9B505B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1636" y="867221"/>
            <a:ext cx="711765"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直線單箭頭接點 82">
            <a:extLst>
              <a:ext uri="{FF2B5EF4-FFF2-40B4-BE49-F238E27FC236}">
                <a16:creationId xmlns:a16="http://schemas.microsoft.com/office/drawing/2014/main" id="{322435BB-82D1-4828-B1BD-C9E3A67ED2B5}"/>
              </a:ext>
            </a:extLst>
          </p:cNvPr>
          <p:cNvCxnSpPr>
            <a:cxnSpLocks/>
          </p:cNvCxnSpPr>
          <p:nvPr/>
        </p:nvCxnSpPr>
        <p:spPr>
          <a:xfrm>
            <a:off x="6246067" y="1638752"/>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a:extLst>
              <a:ext uri="{FF2B5EF4-FFF2-40B4-BE49-F238E27FC236}">
                <a16:creationId xmlns:a16="http://schemas.microsoft.com/office/drawing/2014/main" id="{7CD29E54-C413-4B4D-A78B-2448E2728E33}"/>
              </a:ext>
            </a:extLst>
          </p:cNvPr>
          <p:cNvCxnSpPr>
            <a:cxnSpLocks/>
          </p:cNvCxnSpPr>
          <p:nvPr/>
        </p:nvCxnSpPr>
        <p:spPr>
          <a:xfrm>
            <a:off x="7977518" y="1635665"/>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a:extLst>
              <a:ext uri="{FF2B5EF4-FFF2-40B4-BE49-F238E27FC236}">
                <a16:creationId xmlns:a16="http://schemas.microsoft.com/office/drawing/2014/main" id="{7F50B9D4-B8DA-4A98-B907-89BD1A64706F}"/>
              </a:ext>
            </a:extLst>
          </p:cNvPr>
          <p:cNvCxnSpPr>
            <a:cxnSpLocks/>
          </p:cNvCxnSpPr>
          <p:nvPr/>
        </p:nvCxnSpPr>
        <p:spPr>
          <a:xfrm>
            <a:off x="6253398" y="2712110"/>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a:extLst>
              <a:ext uri="{FF2B5EF4-FFF2-40B4-BE49-F238E27FC236}">
                <a16:creationId xmlns:a16="http://schemas.microsoft.com/office/drawing/2014/main" id="{0976A14C-ABC6-4548-B5A2-7EF2D21202D8}"/>
              </a:ext>
            </a:extLst>
          </p:cNvPr>
          <p:cNvCxnSpPr>
            <a:cxnSpLocks/>
          </p:cNvCxnSpPr>
          <p:nvPr/>
        </p:nvCxnSpPr>
        <p:spPr>
          <a:xfrm>
            <a:off x="8003809" y="2703477"/>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64791AF3-1AED-41A9-9BE4-EB42AF053909}"/>
              </a:ext>
            </a:extLst>
          </p:cNvPr>
          <p:cNvCxnSpPr>
            <a:cxnSpLocks/>
          </p:cNvCxnSpPr>
          <p:nvPr/>
        </p:nvCxnSpPr>
        <p:spPr>
          <a:xfrm>
            <a:off x="5583478"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356C5FF9-DA06-4950-A850-C62676B08F92}"/>
              </a:ext>
            </a:extLst>
          </p:cNvPr>
          <p:cNvSpPr txBox="1"/>
          <p:nvPr/>
        </p:nvSpPr>
        <p:spPr>
          <a:xfrm>
            <a:off x="5538002"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3" name="矩形 92">
            <a:extLst>
              <a:ext uri="{FF2B5EF4-FFF2-40B4-BE49-F238E27FC236}">
                <a16:creationId xmlns:a16="http://schemas.microsoft.com/office/drawing/2014/main" id="{59A92197-F679-4E27-A40C-486AA193632E}"/>
              </a:ext>
            </a:extLst>
          </p:cNvPr>
          <p:cNvSpPr/>
          <p:nvPr/>
        </p:nvSpPr>
        <p:spPr>
          <a:xfrm>
            <a:off x="8238411" y="4827419"/>
            <a:ext cx="201876" cy="80335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4" name="直線接點 93">
            <a:extLst>
              <a:ext uri="{FF2B5EF4-FFF2-40B4-BE49-F238E27FC236}">
                <a16:creationId xmlns:a16="http://schemas.microsoft.com/office/drawing/2014/main" id="{019390BF-BB6F-4C92-AD25-4EFF44A53BC7}"/>
              </a:ext>
            </a:extLst>
          </p:cNvPr>
          <p:cNvCxnSpPr>
            <a:cxnSpLocks/>
          </p:cNvCxnSpPr>
          <p:nvPr/>
        </p:nvCxnSpPr>
        <p:spPr>
          <a:xfrm>
            <a:off x="7373800"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文字方塊 94">
            <a:extLst>
              <a:ext uri="{FF2B5EF4-FFF2-40B4-BE49-F238E27FC236}">
                <a16:creationId xmlns:a16="http://schemas.microsoft.com/office/drawing/2014/main" id="{24717783-8506-4091-9CD0-E83E8975958C}"/>
              </a:ext>
            </a:extLst>
          </p:cNvPr>
          <p:cNvSpPr txBox="1"/>
          <p:nvPr/>
        </p:nvSpPr>
        <p:spPr>
          <a:xfrm>
            <a:off x="7328324"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6" name="矩形 105">
            <a:extLst>
              <a:ext uri="{FF2B5EF4-FFF2-40B4-BE49-F238E27FC236}">
                <a16:creationId xmlns:a16="http://schemas.microsoft.com/office/drawing/2014/main" id="{47AE4CC2-85C7-4EA4-9D57-766ADA3C1A35}"/>
              </a:ext>
            </a:extLst>
          </p:cNvPr>
          <p:cNvSpPr/>
          <p:nvPr/>
        </p:nvSpPr>
        <p:spPr>
          <a:xfrm>
            <a:off x="5746282" y="3514887"/>
            <a:ext cx="201873" cy="3907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8" name="文字方塊 107">
            <a:extLst>
              <a:ext uri="{FF2B5EF4-FFF2-40B4-BE49-F238E27FC236}">
                <a16:creationId xmlns:a16="http://schemas.microsoft.com/office/drawing/2014/main" id="{3B79D65F-0DB8-4807-B2DC-42C85ECF3CA1}"/>
              </a:ext>
            </a:extLst>
          </p:cNvPr>
          <p:cNvSpPr txBox="1"/>
          <p:nvPr/>
        </p:nvSpPr>
        <p:spPr>
          <a:xfrm>
            <a:off x="5506681"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10" name="直線接點 109">
            <a:extLst>
              <a:ext uri="{FF2B5EF4-FFF2-40B4-BE49-F238E27FC236}">
                <a16:creationId xmlns:a16="http://schemas.microsoft.com/office/drawing/2014/main" id="{542C1270-C50A-441E-AFCF-B841DF3A6428}"/>
              </a:ext>
            </a:extLst>
          </p:cNvPr>
          <p:cNvCxnSpPr>
            <a:cxnSpLocks/>
          </p:cNvCxnSpPr>
          <p:nvPr/>
        </p:nvCxnSpPr>
        <p:spPr>
          <a:xfrm>
            <a:off x="7342479"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文字方塊 110">
            <a:extLst>
              <a:ext uri="{FF2B5EF4-FFF2-40B4-BE49-F238E27FC236}">
                <a16:creationId xmlns:a16="http://schemas.microsoft.com/office/drawing/2014/main" id="{DA088BD5-EEC3-4763-A47E-836A811311C0}"/>
              </a:ext>
            </a:extLst>
          </p:cNvPr>
          <p:cNvSpPr txBox="1"/>
          <p:nvPr/>
        </p:nvSpPr>
        <p:spPr>
          <a:xfrm>
            <a:off x="7297003"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2" name="矩形 111">
            <a:extLst>
              <a:ext uri="{FF2B5EF4-FFF2-40B4-BE49-F238E27FC236}">
                <a16:creationId xmlns:a16="http://schemas.microsoft.com/office/drawing/2014/main" id="{D449ED0E-9E15-40BB-9C8D-DD8C4A8F54BC}"/>
              </a:ext>
            </a:extLst>
          </p:cNvPr>
          <p:cNvSpPr/>
          <p:nvPr/>
        </p:nvSpPr>
        <p:spPr>
          <a:xfrm>
            <a:off x="6414938" y="3370769"/>
            <a:ext cx="182088" cy="54971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7" name="直線接點 106">
            <a:extLst>
              <a:ext uri="{FF2B5EF4-FFF2-40B4-BE49-F238E27FC236}">
                <a16:creationId xmlns:a16="http://schemas.microsoft.com/office/drawing/2014/main" id="{843F576D-5A59-4F81-939D-DD22D46D996C}"/>
              </a:ext>
            </a:extLst>
          </p:cNvPr>
          <p:cNvCxnSpPr>
            <a:cxnSpLocks/>
          </p:cNvCxnSpPr>
          <p:nvPr/>
        </p:nvCxnSpPr>
        <p:spPr>
          <a:xfrm>
            <a:off x="5552157"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a:extLst>
              <a:ext uri="{FF2B5EF4-FFF2-40B4-BE49-F238E27FC236}">
                <a16:creationId xmlns:a16="http://schemas.microsoft.com/office/drawing/2014/main" id="{6FC5612B-2162-4F39-B75B-5871937E4001}"/>
              </a:ext>
            </a:extLst>
          </p:cNvPr>
          <p:cNvSpPr/>
          <p:nvPr/>
        </p:nvSpPr>
        <p:spPr>
          <a:xfrm>
            <a:off x="7552368" y="3356047"/>
            <a:ext cx="182088" cy="5497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5" name="矩形 114">
            <a:extLst>
              <a:ext uri="{FF2B5EF4-FFF2-40B4-BE49-F238E27FC236}">
                <a16:creationId xmlns:a16="http://schemas.microsoft.com/office/drawing/2014/main" id="{5C0AC69B-EA00-4C15-81A6-51D3236884A1}"/>
              </a:ext>
            </a:extLst>
          </p:cNvPr>
          <p:cNvSpPr/>
          <p:nvPr/>
        </p:nvSpPr>
        <p:spPr>
          <a:xfrm>
            <a:off x="8238411" y="3520365"/>
            <a:ext cx="201873" cy="39072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6" name="直線單箭頭接點 15">
            <a:extLst>
              <a:ext uri="{FF2B5EF4-FFF2-40B4-BE49-F238E27FC236}">
                <a16:creationId xmlns:a16="http://schemas.microsoft.com/office/drawing/2014/main" id="{CB96DC7B-CFF8-4657-9031-CA45AE48D9FD}"/>
              </a:ext>
            </a:extLst>
          </p:cNvPr>
          <p:cNvCxnSpPr/>
          <p:nvPr/>
        </p:nvCxnSpPr>
        <p:spPr>
          <a:xfrm>
            <a:off x="625339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直線單箭頭接點 115">
            <a:extLst>
              <a:ext uri="{FF2B5EF4-FFF2-40B4-BE49-F238E27FC236}">
                <a16:creationId xmlns:a16="http://schemas.microsoft.com/office/drawing/2014/main" id="{2BB474B9-B2F0-4B59-848E-A0CBEAEC6198}"/>
              </a:ext>
            </a:extLst>
          </p:cNvPr>
          <p:cNvCxnSpPr/>
          <p:nvPr/>
        </p:nvCxnSpPr>
        <p:spPr>
          <a:xfrm>
            <a:off x="797751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D0B59DB5-A46C-46B5-BEBC-159ACE9255C1}"/>
              </a:ext>
            </a:extLst>
          </p:cNvPr>
          <p:cNvSpPr txBox="1"/>
          <p:nvPr/>
        </p:nvSpPr>
        <p:spPr>
          <a:xfrm>
            <a:off x="4788884" y="4330469"/>
            <a:ext cx="20361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Cross-entropy</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7" name="文字方塊 116">
            <a:extLst>
              <a:ext uri="{FF2B5EF4-FFF2-40B4-BE49-F238E27FC236}">
                <a16:creationId xmlns:a16="http://schemas.microsoft.com/office/drawing/2014/main" id="{EC479321-2C2A-46BC-8E55-2D0D6F8B0299}"/>
              </a:ext>
            </a:extLst>
          </p:cNvPr>
          <p:cNvSpPr txBox="1"/>
          <p:nvPr/>
        </p:nvSpPr>
        <p:spPr>
          <a:xfrm>
            <a:off x="5423846" y="325071"/>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 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8" name="文字方塊 117">
            <a:extLst>
              <a:ext uri="{FF2B5EF4-FFF2-40B4-BE49-F238E27FC236}">
                <a16:creationId xmlns:a16="http://schemas.microsoft.com/office/drawing/2014/main" id="{CC4AAF95-E9D1-4C38-9CD6-4409FDA58107}"/>
              </a:ext>
            </a:extLst>
          </p:cNvPr>
          <p:cNvSpPr txBox="1"/>
          <p:nvPr/>
        </p:nvSpPr>
        <p:spPr>
          <a:xfrm>
            <a:off x="5392525" y="6051420"/>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Ground Truth</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9" name="文字方塊 118">
            <a:extLst>
              <a:ext uri="{FF2B5EF4-FFF2-40B4-BE49-F238E27FC236}">
                <a16:creationId xmlns:a16="http://schemas.microsoft.com/office/drawing/2014/main" id="{9DC1F3CC-CD48-426A-B511-CE5726EFD3A4}"/>
              </a:ext>
            </a:extLst>
          </p:cNvPr>
          <p:cNvSpPr txBox="1"/>
          <p:nvPr/>
        </p:nvSpPr>
        <p:spPr>
          <a:xfrm>
            <a:off x="6499137" y="4342426"/>
            <a:ext cx="20361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Cross-entropy</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9" name="直線接點 28">
            <a:extLst>
              <a:ext uri="{FF2B5EF4-FFF2-40B4-BE49-F238E27FC236}">
                <a16:creationId xmlns:a16="http://schemas.microsoft.com/office/drawing/2014/main" id="{6452F3BE-5C32-4BCF-B74F-92E9E40575E6}"/>
              </a:ext>
            </a:extLst>
          </p:cNvPr>
          <p:cNvCxnSpPr>
            <a:cxnSpLocks/>
          </p:cNvCxnSpPr>
          <p:nvPr/>
        </p:nvCxnSpPr>
        <p:spPr>
          <a:xfrm>
            <a:off x="5216893" y="4699801"/>
            <a:ext cx="0" cy="107199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線接點 119">
            <a:extLst>
              <a:ext uri="{FF2B5EF4-FFF2-40B4-BE49-F238E27FC236}">
                <a16:creationId xmlns:a16="http://schemas.microsoft.com/office/drawing/2014/main" id="{C1819ABD-F95A-45AA-8EE1-61F4325BF4CC}"/>
              </a:ext>
            </a:extLst>
          </p:cNvPr>
          <p:cNvCxnSpPr>
            <a:cxnSpLocks/>
          </p:cNvCxnSpPr>
          <p:nvPr/>
        </p:nvCxnSpPr>
        <p:spPr>
          <a:xfrm flipH="1">
            <a:off x="4374682" y="5732257"/>
            <a:ext cx="856837" cy="0"/>
          </a:xfrm>
          <a:prstGeom prst="line">
            <a:avLst/>
          </a:prstGeom>
          <a:ln w="38100">
            <a:solidFill>
              <a:schemeClr val="bg2">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直線單箭頭接點 89">
            <a:extLst>
              <a:ext uri="{FF2B5EF4-FFF2-40B4-BE49-F238E27FC236}">
                <a16:creationId xmlns:a16="http://schemas.microsoft.com/office/drawing/2014/main" id="{7D4833E7-CAB7-4A1E-8F66-A376AF8C3609}"/>
              </a:ext>
            </a:extLst>
          </p:cNvPr>
          <p:cNvCxnSpPr>
            <a:cxnSpLocks/>
          </p:cNvCxnSpPr>
          <p:nvPr/>
        </p:nvCxnSpPr>
        <p:spPr>
          <a:xfrm flipV="1">
            <a:off x="2373003" y="5340904"/>
            <a:ext cx="0" cy="4308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1" name="圖片 90">
            <a:extLst>
              <a:ext uri="{FF2B5EF4-FFF2-40B4-BE49-F238E27FC236}">
                <a16:creationId xmlns:a16="http://schemas.microsoft.com/office/drawing/2014/main" id="{F3F7CA03-7D32-4922-8EE1-633520E72540}"/>
              </a:ext>
            </a:extLst>
          </p:cNvPr>
          <p:cNvPicPr>
            <a:picLocks noChangeAspect="1"/>
          </p:cNvPicPr>
          <p:nvPr/>
        </p:nvPicPr>
        <p:blipFill>
          <a:blip r:embed="rId9"/>
          <a:stretch>
            <a:fillRect/>
          </a:stretch>
        </p:blipFill>
        <p:spPr>
          <a:xfrm>
            <a:off x="4299793" y="3532837"/>
            <a:ext cx="619628" cy="614432"/>
          </a:xfrm>
          <a:prstGeom prst="rect">
            <a:avLst/>
          </a:prstGeom>
        </p:spPr>
      </p:pic>
      <p:pic>
        <p:nvPicPr>
          <p:cNvPr id="96" name="圖片 95">
            <a:extLst>
              <a:ext uri="{FF2B5EF4-FFF2-40B4-BE49-F238E27FC236}">
                <a16:creationId xmlns:a16="http://schemas.microsoft.com/office/drawing/2014/main" id="{F6FE020A-6861-45D0-8863-3283C16E77F2}"/>
              </a:ext>
            </a:extLst>
          </p:cNvPr>
          <p:cNvPicPr>
            <a:picLocks noChangeAspect="1"/>
          </p:cNvPicPr>
          <p:nvPr/>
        </p:nvPicPr>
        <p:blipFill>
          <a:blip r:embed="rId9"/>
          <a:stretch>
            <a:fillRect/>
          </a:stretch>
        </p:blipFill>
        <p:spPr>
          <a:xfrm>
            <a:off x="4292130" y="2637817"/>
            <a:ext cx="619628" cy="614432"/>
          </a:xfrm>
          <a:prstGeom prst="rect">
            <a:avLst/>
          </a:prstGeom>
        </p:spPr>
      </p:pic>
      <p:sp>
        <p:nvSpPr>
          <p:cNvPr id="103" name="矩形: 圓角 102">
            <a:extLst>
              <a:ext uri="{FF2B5EF4-FFF2-40B4-BE49-F238E27FC236}">
                <a16:creationId xmlns:a16="http://schemas.microsoft.com/office/drawing/2014/main" id="{D2B25052-DA09-4617-89A1-EBFBA3C06214}"/>
              </a:ext>
            </a:extLst>
          </p:cNvPr>
          <p:cNvSpPr/>
          <p:nvPr/>
        </p:nvSpPr>
        <p:spPr>
          <a:xfrm>
            <a:off x="4757858" y="4389707"/>
            <a:ext cx="3142330" cy="258244"/>
          </a:xfrm>
          <a:prstGeom prst="roundRect">
            <a:avLst/>
          </a:prstGeom>
          <a:noFill/>
          <a:ln w="381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77" name="直線單箭頭接點 76">
            <a:extLst>
              <a:ext uri="{FF2B5EF4-FFF2-40B4-BE49-F238E27FC236}">
                <a16:creationId xmlns:a16="http://schemas.microsoft.com/office/drawing/2014/main" id="{5F55FB99-E299-4D76-AC43-E5F5F71F0BCF}"/>
              </a:ext>
            </a:extLst>
          </p:cNvPr>
          <p:cNvCxnSpPr>
            <a:cxnSpLocks/>
          </p:cNvCxnSpPr>
          <p:nvPr/>
        </p:nvCxnSpPr>
        <p:spPr>
          <a:xfrm flipV="1">
            <a:off x="2497077" y="3899838"/>
            <a:ext cx="80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5" name="群組 84">
            <a:extLst>
              <a:ext uri="{FF2B5EF4-FFF2-40B4-BE49-F238E27FC236}">
                <a16:creationId xmlns:a16="http://schemas.microsoft.com/office/drawing/2014/main" id="{F851C973-6EAA-4552-83DF-D1B42DF40CB8}"/>
              </a:ext>
            </a:extLst>
          </p:cNvPr>
          <p:cNvGrpSpPr/>
          <p:nvPr/>
        </p:nvGrpSpPr>
        <p:grpSpPr>
          <a:xfrm>
            <a:off x="3340681" y="3597559"/>
            <a:ext cx="700576" cy="549710"/>
            <a:chOff x="6169174" y="3353744"/>
            <a:chExt cx="834815" cy="604230"/>
          </a:xfrm>
        </p:grpSpPr>
        <p:sp>
          <p:nvSpPr>
            <p:cNvPr id="87" name="矩形 86">
              <a:extLst>
                <a:ext uri="{FF2B5EF4-FFF2-40B4-BE49-F238E27FC236}">
                  <a16:creationId xmlns:a16="http://schemas.microsoft.com/office/drawing/2014/main" id="{F26BF794-319D-4E3D-8906-9B070AED4675}"/>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97" name="文字方塊 96">
                  <a:extLst>
                    <a:ext uri="{FF2B5EF4-FFF2-40B4-BE49-F238E27FC236}">
                      <a16:creationId xmlns:a16="http://schemas.microsoft.com/office/drawing/2014/main" id="{5899061B-FA0D-4C06-9559-EBE53AA116A7}"/>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97" name="文字方塊 96">
                  <a:extLst>
                    <a:ext uri="{FF2B5EF4-FFF2-40B4-BE49-F238E27FC236}">
                      <a16:creationId xmlns:a16="http://schemas.microsoft.com/office/drawing/2014/main" id="{5899061B-FA0D-4C06-9559-EBE53AA116A7}"/>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10"/>
                  <a:stretch>
                    <a:fillRect/>
                  </a:stretch>
                </a:blipFill>
              </p:spPr>
              <p:txBody>
                <a:bodyPr/>
                <a:lstStyle/>
                <a:p>
                  <a:r>
                    <a:rPr lang="zh-TW" altLang="en-US">
                      <a:noFill/>
                    </a:rPr>
                    <a:t> </a:t>
                  </a:r>
                </a:p>
              </p:txBody>
            </p:sp>
          </mc:Fallback>
        </mc:AlternateContent>
      </p:grpSp>
      <p:grpSp>
        <p:nvGrpSpPr>
          <p:cNvPr id="98" name="群組 97">
            <a:extLst>
              <a:ext uri="{FF2B5EF4-FFF2-40B4-BE49-F238E27FC236}">
                <a16:creationId xmlns:a16="http://schemas.microsoft.com/office/drawing/2014/main" id="{D60C9912-8119-4BCA-800C-5109AFDEB5A7}"/>
              </a:ext>
            </a:extLst>
          </p:cNvPr>
          <p:cNvGrpSpPr/>
          <p:nvPr/>
        </p:nvGrpSpPr>
        <p:grpSpPr>
          <a:xfrm>
            <a:off x="5908148" y="2110550"/>
            <a:ext cx="700576" cy="549710"/>
            <a:chOff x="6169174" y="3353744"/>
            <a:chExt cx="834815" cy="604230"/>
          </a:xfrm>
        </p:grpSpPr>
        <p:sp>
          <p:nvSpPr>
            <p:cNvPr id="99" name="矩形 98">
              <a:extLst>
                <a:ext uri="{FF2B5EF4-FFF2-40B4-BE49-F238E27FC236}">
                  <a16:creationId xmlns:a16="http://schemas.microsoft.com/office/drawing/2014/main" id="{B4E67540-4901-4B70-A338-B2C567504E61}"/>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09" name="文字方塊 108">
                  <a:extLst>
                    <a:ext uri="{FF2B5EF4-FFF2-40B4-BE49-F238E27FC236}">
                      <a16:creationId xmlns:a16="http://schemas.microsoft.com/office/drawing/2014/main" id="{5863A1F3-BF78-49F2-A6E0-30588D73B6A7}"/>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109" name="文字方塊 108">
                  <a:extLst>
                    <a:ext uri="{FF2B5EF4-FFF2-40B4-BE49-F238E27FC236}">
                      <a16:creationId xmlns:a16="http://schemas.microsoft.com/office/drawing/2014/main" id="{5863A1F3-BF78-49F2-A6E0-30588D73B6A7}"/>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11"/>
                  <a:stretch>
                    <a:fillRect/>
                  </a:stretch>
                </a:blipFill>
              </p:spPr>
              <p:txBody>
                <a:bodyPr/>
                <a:lstStyle/>
                <a:p>
                  <a:r>
                    <a:rPr lang="zh-TW" altLang="en-US">
                      <a:noFill/>
                    </a:rPr>
                    <a:t> </a:t>
                  </a:r>
                </a:p>
              </p:txBody>
            </p:sp>
          </mc:Fallback>
        </mc:AlternateContent>
      </p:grpSp>
      <p:grpSp>
        <p:nvGrpSpPr>
          <p:cNvPr id="113" name="群組 112">
            <a:extLst>
              <a:ext uri="{FF2B5EF4-FFF2-40B4-BE49-F238E27FC236}">
                <a16:creationId xmlns:a16="http://schemas.microsoft.com/office/drawing/2014/main" id="{512FCFAA-CAB2-44BF-A5A5-976301E80E4F}"/>
              </a:ext>
            </a:extLst>
          </p:cNvPr>
          <p:cNvGrpSpPr/>
          <p:nvPr/>
        </p:nvGrpSpPr>
        <p:grpSpPr>
          <a:xfrm>
            <a:off x="7643412" y="2095937"/>
            <a:ext cx="700576" cy="549710"/>
            <a:chOff x="6169174" y="3353744"/>
            <a:chExt cx="834815" cy="604230"/>
          </a:xfrm>
        </p:grpSpPr>
        <p:sp>
          <p:nvSpPr>
            <p:cNvPr id="121" name="矩形 120">
              <a:extLst>
                <a:ext uri="{FF2B5EF4-FFF2-40B4-BE49-F238E27FC236}">
                  <a16:creationId xmlns:a16="http://schemas.microsoft.com/office/drawing/2014/main" id="{E021CE5D-F3D0-4544-A98D-596E68962613}"/>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22" name="文字方塊 121">
                  <a:extLst>
                    <a:ext uri="{FF2B5EF4-FFF2-40B4-BE49-F238E27FC236}">
                      <a16:creationId xmlns:a16="http://schemas.microsoft.com/office/drawing/2014/main" id="{76B95D6D-4C84-4A9F-B4AD-A4BBF14CF3FE}"/>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122" name="文字方塊 121">
                  <a:extLst>
                    <a:ext uri="{FF2B5EF4-FFF2-40B4-BE49-F238E27FC236}">
                      <a16:creationId xmlns:a16="http://schemas.microsoft.com/office/drawing/2014/main" id="{76B95D6D-4C84-4A9F-B4AD-A4BBF14CF3FE}"/>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12"/>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11395699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矩形 153">
            <a:extLst>
              <a:ext uri="{FF2B5EF4-FFF2-40B4-BE49-F238E27FC236}">
                <a16:creationId xmlns:a16="http://schemas.microsoft.com/office/drawing/2014/main" id="{2719C3CE-C907-4966-BE33-AC2E9AB42741}"/>
              </a:ext>
            </a:extLst>
          </p:cNvPr>
          <p:cNvSpPr/>
          <p:nvPr/>
        </p:nvSpPr>
        <p:spPr>
          <a:xfrm>
            <a:off x="5118781" y="4420969"/>
            <a:ext cx="1799214" cy="3528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8" name="矩形 27">
            <a:extLst>
              <a:ext uri="{FF2B5EF4-FFF2-40B4-BE49-F238E27FC236}">
                <a16:creationId xmlns:a16="http://schemas.microsoft.com/office/drawing/2014/main" id="{C6209456-F60F-498E-A48E-7F003EDAD4D2}"/>
              </a:ext>
            </a:extLst>
          </p:cNvPr>
          <p:cNvSpPr/>
          <p:nvPr/>
        </p:nvSpPr>
        <p:spPr>
          <a:xfrm>
            <a:off x="727377" y="4399828"/>
            <a:ext cx="1799214" cy="3528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矩形 20">
            <a:extLst>
              <a:ext uri="{FF2B5EF4-FFF2-40B4-BE49-F238E27FC236}">
                <a16:creationId xmlns:a16="http://schemas.microsoft.com/office/drawing/2014/main" id="{C6B8E21F-EDFF-4C21-8B2D-379284F41FBB}"/>
              </a:ext>
            </a:extLst>
          </p:cNvPr>
          <p:cNvSpPr/>
          <p:nvPr/>
        </p:nvSpPr>
        <p:spPr>
          <a:xfrm>
            <a:off x="734865" y="3439532"/>
            <a:ext cx="1799214" cy="9259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文字方塊 19">
            <a:extLst>
              <a:ext uri="{FF2B5EF4-FFF2-40B4-BE49-F238E27FC236}">
                <a16:creationId xmlns:a16="http://schemas.microsoft.com/office/drawing/2014/main" id="{931C2050-66BC-48EF-86BC-8129CE84260D}"/>
              </a:ext>
            </a:extLst>
          </p:cNvPr>
          <p:cNvSpPr txBox="1"/>
          <p:nvPr/>
        </p:nvSpPr>
        <p:spPr>
          <a:xfrm>
            <a:off x="222745" y="1341713"/>
            <a:ext cx="1117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C014C0EA-795D-43E4-9F87-C9E802C77796}"/>
                  </a:ext>
                </a:extLst>
              </p:cNvPr>
              <p:cNvSpPr txBox="1"/>
              <p:nvPr/>
            </p:nvSpPr>
            <p:spPr>
              <a:xfrm>
                <a:off x="2597278" y="5230500"/>
                <a:ext cx="366446"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7" name="文字方塊 26">
                <a:extLst>
                  <a:ext uri="{FF2B5EF4-FFF2-40B4-BE49-F238E27FC236}">
                    <a16:creationId xmlns:a16="http://schemas.microsoft.com/office/drawing/2014/main" id="{C014C0EA-795D-43E4-9F87-C9E802C77796}"/>
                  </a:ext>
                </a:extLst>
              </p:cNvPr>
              <p:cNvSpPr txBox="1">
                <a:spLocks noRot="1" noChangeAspect="1" noMove="1" noResize="1" noEditPoints="1" noAdjustHandles="1" noChangeArrowheads="1" noChangeShapeType="1" noTextEdit="1"/>
              </p:cNvSpPr>
              <p:nvPr/>
            </p:nvSpPr>
            <p:spPr>
              <a:xfrm>
                <a:off x="2597278" y="5230500"/>
                <a:ext cx="366446" cy="430887"/>
              </a:xfrm>
              <a:prstGeom prst="rect">
                <a:avLst/>
              </a:prstGeom>
              <a:blipFill>
                <a:blip r:embed="rId3"/>
                <a:stretch>
                  <a:fillRect/>
                </a:stretch>
              </a:blipFill>
            </p:spPr>
            <p:txBody>
              <a:bodyPr/>
              <a:lstStyle/>
              <a:p>
                <a:r>
                  <a:rPr lang="zh-TW" altLang="en-US">
                    <a:noFill/>
                  </a:rPr>
                  <a:t> </a:t>
                </a:r>
              </a:p>
            </p:txBody>
          </p:sp>
        </mc:Fallback>
      </mc:AlternateContent>
      <p:cxnSp>
        <p:nvCxnSpPr>
          <p:cNvPr id="46" name="直線單箭頭接點 45">
            <a:extLst>
              <a:ext uri="{FF2B5EF4-FFF2-40B4-BE49-F238E27FC236}">
                <a16:creationId xmlns:a16="http://schemas.microsoft.com/office/drawing/2014/main" id="{803B997F-11BC-4C22-98D1-9EA42E48432D}"/>
              </a:ext>
            </a:extLst>
          </p:cNvPr>
          <p:cNvCxnSpPr>
            <a:cxnSpLocks/>
          </p:cNvCxnSpPr>
          <p:nvPr/>
        </p:nvCxnSpPr>
        <p:spPr>
          <a:xfrm>
            <a:off x="3654260" y="2251995"/>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a:extLst>
              <a:ext uri="{FF2B5EF4-FFF2-40B4-BE49-F238E27FC236}">
                <a16:creationId xmlns:a16="http://schemas.microsoft.com/office/drawing/2014/main" id="{FD820810-05AD-49DD-947B-40FDC4C0CD48}"/>
              </a:ext>
            </a:extLst>
          </p:cNvPr>
          <p:cNvCxnSpPr>
            <a:cxnSpLocks/>
          </p:cNvCxnSpPr>
          <p:nvPr/>
        </p:nvCxnSpPr>
        <p:spPr>
          <a:xfrm>
            <a:off x="3671653" y="3249407"/>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a:extLst>
              <a:ext uri="{FF2B5EF4-FFF2-40B4-BE49-F238E27FC236}">
                <a16:creationId xmlns:a16="http://schemas.microsoft.com/office/drawing/2014/main" id="{558DB0E8-F7F4-4AC9-858C-5796AD6E6469}"/>
              </a:ext>
            </a:extLst>
          </p:cNvPr>
          <p:cNvCxnSpPr>
            <a:cxnSpLocks/>
          </p:cNvCxnSpPr>
          <p:nvPr/>
        </p:nvCxnSpPr>
        <p:spPr>
          <a:xfrm>
            <a:off x="3689838" y="4191182"/>
            <a:ext cx="0" cy="2634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群組 87">
            <a:extLst>
              <a:ext uri="{FF2B5EF4-FFF2-40B4-BE49-F238E27FC236}">
                <a16:creationId xmlns:a16="http://schemas.microsoft.com/office/drawing/2014/main" id="{91FCF78F-7B3F-42BF-8FF0-4DC2C335E563}"/>
              </a:ext>
            </a:extLst>
          </p:cNvPr>
          <p:cNvGrpSpPr/>
          <p:nvPr/>
        </p:nvGrpSpPr>
        <p:grpSpPr>
          <a:xfrm>
            <a:off x="2800026" y="1122681"/>
            <a:ext cx="1799886" cy="1113443"/>
            <a:chOff x="6773871" y="2519462"/>
            <a:chExt cx="1799886" cy="1113443"/>
          </a:xfrm>
        </p:grpSpPr>
        <p:sp>
          <p:nvSpPr>
            <p:cNvPr id="56" name="矩形 55">
              <a:extLst>
                <a:ext uri="{FF2B5EF4-FFF2-40B4-BE49-F238E27FC236}">
                  <a16:creationId xmlns:a16="http://schemas.microsoft.com/office/drawing/2014/main" id="{208D6A44-7DBD-4D1E-A199-0DF5D8FB5027}"/>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9" name="文字方塊 58">
              <a:extLst>
                <a:ext uri="{FF2B5EF4-FFF2-40B4-BE49-F238E27FC236}">
                  <a16:creationId xmlns:a16="http://schemas.microsoft.com/office/drawing/2014/main" id="{42D51C1C-6D73-488C-A45F-FB800AA02543}"/>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24070B5F-2275-4172-946F-57E5CBE25329}"/>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6" name="Picture 6" descr="ç¸éåç">
              <a:extLst>
                <a:ext uri="{FF2B5EF4-FFF2-40B4-BE49-F238E27FC236}">
                  <a16:creationId xmlns:a16="http://schemas.microsoft.com/office/drawing/2014/main" id="{DDB31EB6-E835-4345-B1E0-09F6C5FBA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ãorangeãçåçæå°çµæ">
              <a:extLst>
                <a:ext uri="{FF2B5EF4-FFF2-40B4-BE49-F238E27FC236}">
                  <a16:creationId xmlns:a16="http://schemas.microsoft.com/office/drawing/2014/main" id="{47331072-D3E8-473B-971A-59ED21CDA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文字方塊 64">
            <a:extLst>
              <a:ext uri="{FF2B5EF4-FFF2-40B4-BE49-F238E27FC236}">
                <a16:creationId xmlns:a16="http://schemas.microsoft.com/office/drawing/2014/main" id="{89248C20-5220-4BF1-A06B-F9CF299D6D51}"/>
              </a:ext>
            </a:extLst>
          </p:cNvPr>
          <p:cNvSpPr txBox="1"/>
          <p:nvPr/>
        </p:nvSpPr>
        <p:spPr>
          <a:xfrm>
            <a:off x="804721" y="4369794"/>
            <a:ext cx="7680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6" name="文字方塊 65">
            <a:extLst>
              <a:ext uri="{FF2B5EF4-FFF2-40B4-BE49-F238E27FC236}">
                <a16:creationId xmlns:a16="http://schemas.microsoft.com/office/drawing/2014/main" id="{DF5C1B8B-A48F-4C39-A522-B889BDD6541B}"/>
              </a:ext>
            </a:extLst>
          </p:cNvPr>
          <p:cNvSpPr txBox="1"/>
          <p:nvPr/>
        </p:nvSpPr>
        <p:spPr>
          <a:xfrm>
            <a:off x="1606523" y="4367126"/>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4" name="Picture 4" descr="ãappleãçåçæå°çµæ">
            <a:extLst>
              <a:ext uri="{FF2B5EF4-FFF2-40B4-BE49-F238E27FC236}">
                <a16:creationId xmlns:a16="http://schemas.microsoft.com/office/drawing/2014/main" id="{10E6F189-C92B-4882-8999-B18B2FDD3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463" y="353570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ãorangeãçåçæå°çµæ">
            <a:extLst>
              <a:ext uri="{FF2B5EF4-FFF2-40B4-BE49-F238E27FC236}">
                <a16:creationId xmlns:a16="http://schemas.microsoft.com/office/drawing/2014/main" id="{B25E4F08-652B-4511-B02C-42862A815B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101" y="3531059"/>
            <a:ext cx="711765" cy="720000"/>
          </a:xfrm>
          <a:prstGeom prst="rect">
            <a:avLst/>
          </a:prstGeom>
          <a:noFill/>
          <a:extLst>
            <a:ext uri="{909E8E84-426E-40DD-AFC4-6F175D3DCCD1}">
              <a14:hiddenFill xmlns:a14="http://schemas.microsoft.com/office/drawing/2010/main">
                <a:solidFill>
                  <a:srgbClr val="FFFFFF"/>
                </a:solidFill>
              </a14:hiddenFill>
            </a:ext>
          </a:extLst>
        </p:spPr>
      </p:pic>
      <p:sp>
        <p:nvSpPr>
          <p:cNvPr id="60" name="文字方塊 59">
            <a:extLst>
              <a:ext uri="{FF2B5EF4-FFF2-40B4-BE49-F238E27FC236}">
                <a16:creationId xmlns:a16="http://schemas.microsoft.com/office/drawing/2014/main" id="{C3A214A3-2D82-44C0-877B-6D12A670B8F0}"/>
              </a:ext>
            </a:extLst>
          </p:cNvPr>
          <p:cNvSpPr txBox="1"/>
          <p:nvPr/>
        </p:nvSpPr>
        <p:spPr>
          <a:xfrm>
            <a:off x="330558" y="173608"/>
            <a:ext cx="46402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Meta Learning – Step 2</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2063CD2E-0895-4FA1-9BEC-5D1248A3B592}"/>
                  </a:ext>
                </a:extLst>
              </p:cNvPr>
              <p:cNvSpPr/>
              <p:nvPr/>
            </p:nvSpPr>
            <p:spPr>
              <a:xfrm>
                <a:off x="3113440" y="2602525"/>
                <a:ext cx="1074919" cy="647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3" name="矩形 62">
                <a:extLst>
                  <a:ext uri="{FF2B5EF4-FFF2-40B4-BE49-F238E27FC236}">
                    <a16:creationId xmlns:a16="http://schemas.microsoft.com/office/drawing/2014/main" id="{2063CD2E-0895-4FA1-9BEC-5D1248A3B592}"/>
                  </a:ext>
                </a:extLst>
              </p:cNvPr>
              <p:cNvSpPr>
                <a:spLocks noRot="1" noChangeAspect="1" noMove="1" noResize="1" noEditPoints="1" noAdjustHandles="1" noChangeArrowheads="1" noChangeShapeType="1" noTextEdit="1"/>
              </p:cNvSpPr>
              <p:nvPr/>
            </p:nvSpPr>
            <p:spPr>
              <a:xfrm>
                <a:off x="3113440" y="2602525"/>
                <a:ext cx="1074919" cy="647886"/>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30C96377-3097-48A4-B1D2-B5C716B70D18}"/>
                  </a:ext>
                </a:extLst>
              </p:cNvPr>
              <p:cNvSpPr txBox="1"/>
              <p:nvPr/>
            </p:nvSpPr>
            <p:spPr>
              <a:xfrm>
                <a:off x="2997519" y="5777527"/>
                <a:ext cx="2258660"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a:ln>
                                <a:noFill/>
                              </a:ln>
                              <a:solidFill>
                                <a:prstClr val="black"/>
                              </a:solidFill>
                              <a:effectLst/>
                              <a:uLnTx/>
                              <a:uFillTx/>
                              <a:latin typeface="Cambria Math" panose="02040503050406030204" pitchFamily="18" charset="0"/>
                              <a:cs typeface="+mn-cs"/>
                            </a:rPr>
                            <m:t>𝜙</m:t>
                          </m:r>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p>
                        <m:sSup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p>
                        <m:sSup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2</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 name="文字方塊 2">
                <a:extLst>
                  <a:ext uri="{FF2B5EF4-FFF2-40B4-BE49-F238E27FC236}">
                    <a16:creationId xmlns:a16="http://schemas.microsoft.com/office/drawing/2014/main" id="{30C96377-3097-48A4-B1D2-B5C716B70D18}"/>
                  </a:ext>
                </a:extLst>
              </p:cNvPr>
              <p:cNvSpPr txBox="1">
                <a:spLocks noRot="1" noChangeAspect="1" noMove="1" noResize="1" noEditPoints="1" noAdjustHandles="1" noChangeArrowheads="1" noChangeShapeType="1" noTextEdit="1"/>
              </p:cNvSpPr>
              <p:nvPr/>
            </p:nvSpPr>
            <p:spPr>
              <a:xfrm>
                <a:off x="2997519" y="5777527"/>
                <a:ext cx="2258660" cy="430887"/>
              </a:xfrm>
              <a:prstGeom prst="rect">
                <a:avLst/>
              </a:prstGeom>
              <a:blipFill>
                <a:blip r:embed="rId9"/>
                <a:stretch>
                  <a:fillRect/>
                </a:stretch>
              </a:blipFill>
            </p:spPr>
            <p:txBody>
              <a:bodyPr/>
              <a:lstStyle/>
              <a:p>
                <a:r>
                  <a:rPr lang="zh-TW" altLang="en-US">
                    <a:noFill/>
                  </a:rPr>
                  <a:t> </a:t>
                </a:r>
              </a:p>
            </p:txBody>
          </p:sp>
        </mc:Fallback>
      </mc:AlternateContent>
      <p:sp>
        <p:nvSpPr>
          <p:cNvPr id="4" name="文字方塊 3">
            <a:extLst>
              <a:ext uri="{FF2B5EF4-FFF2-40B4-BE49-F238E27FC236}">
                <a16:creationId xmlns:a16="http://schemas.microsoft.com/office/drawing/2014/main" id="{580355FF-8864-4D11-9C14-10D269BF39EC}"/>
              </a:ext>
            </a:extLst>
          </p:cNvPr>
          <p:cNvSpPr txBox="1"/>
          <p:nvPr/>
        </p:nvSpPr>
        <p:spPr>
          <a:xfrm>
            <a:off x="1294585" y="5731361"/>
            <a:ext cx="239182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Total loss:</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D021EBA8-9323-42FB-BF1E-809EC38CAE50}"/>
              </a:ext>
            </a:extLst>
          </p:cNvPr>
          <p:cNvSpPr txBox="1"/>
          <p:nvPr/>
        </p:nvSpPr>
        <p:spPr>
          <a:xfrm>
            <a:off x="5358350" y="5758943"/>
            <a:ext cx="319827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(sum over all the training tasks)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C79DC854-A39B-4DD8-8F8D-90DC96C7873F}"/>
              </a:ext>
            </a:extLst>
          </p:cNvPr>
          <p:cNvSpPr txBox="1"/>
          <p:nvPr/>
        </p:nvSpPr>
        <p:spPr>
          <a:xfrm>
            <a:off x="2539640" y="4365755"/>
            <a:ext cx="22848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prediction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79" name="直線單箭頭接點 78">
            <a:extLst>
              <a:ext uri="{FF2B5EF4-FFF2-40B4-BE49-F238E27FC236}">
                <a16:creationId xmlns:a16="http://schemas.microsoft.com/office/drawing/2014/main" id="{9850F547-75C1-4089-9397-2FEA57A427F8}"/>
              </a:ext>
            </a:extLst>
          </p:cNvPr>
          <p:cNvCxnSpPr>
            <a:cxnSpLocks/>
          </p:cNvCxnSpPr>
          <p:nvPr/>
        </p:nvCxnSpPr>
        <p:spPr>
          <a:xfrm>
            <a:off x="1622524" y="5028930"/>
            <a:ext cx="20491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a16="http://schemas.microsoft.com/office/drawing/2014/main" id="{54F62478-ED4B-4773-AD1C-6087371EE288}"/>
              </a:ext>
            </a:extLst>
          </p:cNvPr>
          <p:cNvCxnSpPr>
            <a:cxnSpLocks/>
          </p:cNvCxnSpPr>
          <p:nvPr/>
        </p:nvCxnSpPr>
        <p:spPr>
          <a:xfrm>
            <a:off x="2746220" y="5028930"/>
            <a:ext cx="0" cy="2268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a:extLst>
              <a:ext uri="{FF2B5EF4-FFF2-40B4-BE49-F238E27FC236}">
                <a16:creationId xmlns:a16="http://schemas.microsoft.com/office/drawing/2014/main" id="{5FC6E4C9-2587-4BF3-B242-A3524F77ADE7}"/>
              </a:ext>
            </a:extLst>
          </p:cNvPr>
          <p:cNvCxnSpPr>
            <a:cxnSpLocks/>
          </p:cNvCxnSpPr>
          <p:nvPr/>
        </p:nvCxnSpPr>
        <p:spPr>
          <a:xfrm>
            <a:off x="1640057"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單箭頭接點 81">
            <a:extLst>
              <a:ext uri="{FF2B5EF4-FFF2-40B4-BE49-F238E27FC236}">
                <a16:creationId xmlns:a16="http://schemas.microsoft.com/office/drawing/2014/main" id="{797683F0-3CF4-4165-82D1-45AC580EF934}"/>
              </a:ext>
            </a:extLst>
          </p:cNvPr>
          <p:cNvCxnSpPr>
            <a:cxnSpLocks/>
          </p:cNvCxnSpPr>
          <p:nvPr/>
        </p:nvCxnSpPr>
        <p:spPr>
          <a:xfrm>
            <a:off x="3697051"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文字方塊 69">
            <a:extLst>
              <a:ext uri="{FF2B5EF4-FFF2-40B4-BE49-F238E27FC236}">
                <a16:creationId xmlns:a16="http://schemas.microsoft.com/office/drawing/2014/main" id="{1D50B1A5-0E83-4675-998F-460F4B8D7989}"/>
              </a:ext>
            </a:extLst>
          </p:cNvPr>
          <p:cNvSpPr txBox="1"/>
          <p:nvPr/>
        </p:nvSpPr>
        <p:spPr>
          <a:xfrm>
            <a:off x="1342180" y="1186065"/>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1" name="文字方塊 70">
            <a:extLst>
              <a:ext uri="{FF2B5EF4-FFF2-40B4-BE49-F238E27FC236}">
                <a16:creationId xmlns:a16="http://schemas.microsoft.com/office/drawing/2014/main" id="{0C78F745-BA95-44AC-A472-DF2DC59720C3}"/>
              </a:ext>
            </a:extLst>
          </p:cNvPr>
          <p:cNvSpPr txBox="1"/>
          <p:nvPr/>
        </p:nvSpPr>
        <p:spPr>
          <a:xfrm>
            <a:off x="887918" y="2627660"/>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91" name="文字方塊 90">
                <a:extLst>
                  <a:ext uri="{FF2B5EF4-FFF2-40B4-BE49-F238E27FC236}">
                    <a16:creationId xmlns:a16="http://schemas.microsoft.com/office/drawing/2014/main" id="{51C0BE31-8753-475C-91E0-00812C602D0A}"/>
                  </a:ext>
                </a:extLst>
              </p:cNvPr>
              <p:cNvSpPr txBox="1"/>
              <p:nvPr/>
            </p:nvSpPr>
            <p:spPr>
              <a:xfrm>
                <a:off x="6965539" y="5216061"/>
                <a:ext cx="374140"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91" name="文字方塊 90">
                <a:extLst>
                  <a:ext uri="{FF2B5EF4-FFF2-40B4-BE49-F238E27FC236}">
                    <a16:creationId xmlns:a16="http://schemas.microsoft.com/office/drawing/2014/main" id="{51C0BE31-8753-475C-91E0-00812C602D0A}"/>
                  </a:ext>
                </a:extLst>
              </p:cNvPr>
              <p:cNvSpPr txBox="1">
                <a:spLocks noRot="1" noChangeAspect="1" noMove="1" noResize="1" noEditPoints="1" noAdjustHandles="1" noChangeArrowheads="1" noChangeShapeType="1" noTextEdit="1"/>
              </p:cNvSpPr>
              <p:nvPr/>
            </p:nvSpPr>
            <p:spPr>
              <a:xfrm>
                <a:off x="6965539" y="5216061"/>
                <a:ext cx="374140" cy="430887"/>
              </a:xfrm>
              <a:prstGeom prst="rect">
                <a:avLst/>
              </a:prstGeom>
              <a:blipFill>
                <a:blip r:embed="rId10"/>
                <a:stretch>
                  <a:fillRect/>
                </a:stretch>
              </a:blipFill>
            </p:spPr>
            <p:txBody>
              <a:bodyPr/>
              <a:lstStyle/>
              <a:p>
                <a:r>
                  <a:rPr lang="zh-TW" altLang="en-US">
                    <a:noFill/>
                  </a:rPr>
                  <a:t> </a:t>
                </a:r>
              </a:p>
            </p:txBody>
          </p:sp>
        </mc:Fallback>
      </mc:AlternateContent>
      <p:cxnSp>
        <p:nvCxnSpPr>
          <p:cNvPr id="99" name="直線單箭頭接點 98">
            <a:extLst>
              <a:ext uri="{FF2B5EF4-FFF2-40B4-BE49-F238E27FC236}">
                <a16:creationId xmlns:a16="http://schemas.microsoft.com/office/drawing/2014/main" id="{F730BC8D-00B8-4875-AAC6-A50926C6BBE3}"/>
              </a:ext>
            </a:extLst>
          </p:cNvPr>
          <p:cNvCxnSpPr>
            <a:cxnSpLocks/>
          </p:cNvCxnSpPr>
          <p:nvPr/>
        </p:nvCxnSpPr>
        <p:spPr>
          <a:xfrm>
            <a:off x="8022521" y="2237556"/>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a:extLst>
              <a:ext uri="{FF2B5EF4-FFF2-40B4-BE49-F238E27FC236}">
                <a16:creationId xmlns:a16="http://schemas.microsoft.com/office/drawing/2014/main" id="{EE4011CA-7988-4C0A-ACF3-3B0AF84CD541}"/>
              </a:ext>
            </a:extLst>
          </p:cNvPr>
          <p:cNvCxnSpPr>
            <a:cxnSpLocks/>
          </p:cNvCxnSpPr>
          <p:nvPr/>
        </p:nvCxnSpPr>
        <p:spPr>
          <a:xfrm>
            <a:off x="8039914" y="3234968"/>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a:extLst>
              <a:ext uri="{FF2B5EF4-FFF2-40B4-BE49-F238E27FC236}">
                <a16:creationId xmlns:a16="http://schemas.microsoft.com/office/drawing/2014/main" id="{6120430A-2CD8-43ED-BF0B-7EB6EC4AF5C9}"/>
              </a:ext>
            </a:extLst>
          </p:cNvPr>
          <p:cNvCxnSpPr>
            <a:cxnSpLocks/>
          </p:cNvCxnSpPr>
          <p:nvPr/>
        </p:nvCxnSpPr>
        <p:spPr>
          <a:xfrm>
            <a:off x="8058099" y="4176743"/>
            <a:ext cx="0" cy="2634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01">
            <a:extLst>
              <a:ext uri="{FF2B5EF4-FFF2-40B4-BE49-F238E27FC236}">
                <a16:creationId xmlns:a16="http://schemas.microsoft.com/office/drawing/2014/main" id="{B1BF3AD0-D93F-4CD4-B8FF-D15970106B74}"/>
              </a:ext>
            </a:extLst>
          </p:cNvPr>
          <p:cNvCxnSpPr>
            <a:cxnSpLocks/>
          </p:cNvCxnSpPr>
          <p:nvPr/>
        </p:nvCxnSpPr>
        <p:spPr>
          <a:xfrm flipV="1">
            <a:off x="6890738" y="3885399"/>
            <a:ext cx="80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矩形 125">
                <a:extLst>
                  <a:ext uri="{FF2B5EF4-FFF2-40B4-BE49-F238E27FC236}">
                    <a16:creationId xmlns:a16="http://schemas.microsoft.com/office/drawing/2014/main" id="{BDA1EDCD-E9D0-499E-B7C6-BC2AEA32C056}"/>
                  </a:ext>
                </a:extLst>
              </p:cNvPr>
              <p:cNvSpPr/>
              <p:nvPr/>
            </p:nvSpPr>
            <p:spPr>
              <a:xfrm>
                <a:off x="7481701" y="2588086"/>
                <a:ext cx="1074919" cy="647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26" name="矩形 125">
                <a:extLst>
                  <a:ext uri="{FF2B5EF4-FFF2-40B4-BE49-F238E27FC236}">
                    <a16:creationId xmlns:a16="http://schemas.microsoft.com/office/drawing/2014/main" id="{BDA1EDCD-E9D0-499E-B7C6-BC2AEA32C056}"/>
                  </a:ext>
                </a:extLst>
              </p:cNvPr>
              <p:cNvSpPr>
                <a:spLocks noRot="1" noChangeAspect="1" noMove="1" noResize="1" noEditPoints="1" noAdjustHandles="1" noChangeArrowheads="1" noChangeShapeType="1" noTextEdit="1"/>
              </p:cNvSpPr>
              <p:nvPr/>
            </p:nvSpPr>
            <p:spPr>
              <a:xfrm>
                <a:off x="7481701" y="2588086"/>
                <a:ext cx="1074919" cy="647886"/>
              </a:xfrm>
              <a:prstGeom prst="rect">
                <a:avLst/>
              </a:prstGeom>
              <a:blipFill>
                <a:blip r:embed="rId11"/>
                <a:stretch>
                  <a:fillRect/>
                </a:stretch>
              </a:blipFill>
            </p:spPr>
            <p:txBody>
              <a:bodyPr/>
              <a:lstStyle/>
              <a:p>
                <a:r>
                  <a:rPr lang="zh-TW" altLang="en-US">
                    <a:noFill/>
                  </a:rPr>
                  <a:t> </a:t>
                </a:r>
              </a:p>
            </p:txBody>
          </p:sp>
        </mc:Fallback>
      </mc:AlternateContent>
      <p:sp>
        <p:nvSpPr>
          <p:cNvPr id="133" name="文字方塊 132">
            <a:extLst>
              <a:ext uri="{FF2B5EF4-FFF2-40B4-BE49-F238E27FC236}">
                <a16:creationId xmlns:a16="http://schemas.microsoft.com/office/drawing/2014/main" id="{5D84608D-EF3A-4112-B6A1-75C8BA7C72C6}"/>
              </a:ext>
            </a:extLst>
          </p:cNvPr>
          <p:cNvSpPr txBox="1"/>
          <p:nvPr/>
        </p:nvSpPr>
        <p:spPr>
          <a:xfrm>
            <a:off x="6907901" y="4351316"/>
            <a:ext cx="22848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prediction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34" name="直線單箭頭接點 133">
            <a:extLst>
              <a:ext uri="{FF2B5EF4-FFF2-40B4-BE49-F238E27FC236}">
                <a16:creationId xmlns:a16="http://schemas.microsoft.com/office/drawing/2014/main" id="{C8142FC6-8B84-4F74-BF3D-136167D11D9E}"/>
              </a:ext>
            </a:extLst>
          </p:cNvPr>
          <p:cNvCxnSpPr>
            <a:cxnSpLocks/>
          </p:cNvCxnSpPr>
          <p:nvPr/>
        </p:nvCxnSpPr>
        <p:spPr>
          <a:xfrm>
            <a:off x="5990785" y="5014491"/>
            <a:ext cx="20491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直線單箭頭接點 134">
            <a:extLst>
              <a:ext uri="{FF2B5EF4-FFF2-40B4-BE49-F238E27FC236}">
                <a16:creationId xmlns:a16="http://schemas.microsoft.com/office/drawing/2014/main" id="{C5D6D42A-200B-48B0-BC18-A4D2003CAA9C}"/>
              </a:ext>
            </a:extLst>
          </p:cNvPr>
          <p:cNvCxnSpPr>
            <a:cxnSpLocks/>
          </p:cNvCxnSpPr>
          <p:nvPr/>
        </p:nvCxnSpPr>
        <p:spPr>
          <a:xfrm>
            <a:off x="7114481" y="5014491"/>
            <a:ext cx="0" cy="2268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單箭頭接點 135">
            <a:extLst>
              <a:ext uri="{FF2B5EF4-FFF2-40B4-BE49-F238E27FC236}">
                <a16:creationId xmlns:a16="http://schemas.microsoft.com/office/drawing/2014/main" id="{AD870ABC-6A22-416B-BADF-89D6DE2613F1}"/>
              </a:ext>
            </a:extLst>
          </p:cNvPr>
          <p:cNvCxnSpPr>
            <a:cxnSpLocks/>
          </p:cNvCxnSpPr>
          <p:nvPr/>
        </p:nvCxnSpPr>
        <p:spPr>
          <a:xfrm>
            <a:off x="6008318" y="4792565"/>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直線單箭頭接點 136">
            <a:extLst>
              <a:ext uri="{FF2B5EF4-FFF2-40B4-BE49-F238E27FC236}">
                <a16:creationId xmlns:a16="http://schemas.microsoft.com/office/drawing/2014/main" id="{081316BF-C290-41F8-AC82-069D4ADB1108}"/>
              </a:ext>
            </a:extLst>
          </p:cNvPr>
          <p:cNvCxnSpPr>
            <a:cxnSpLocks/>
          </p:cNvCxnSpPr>
          <p:nvPr/>
        </p:nvCxnSpPr>
        <p:spPr>
          <a:xfrm>
            <a:off x="8065312" y="4792565"/>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文字方塊 138">
            <a:extLst>
              <a:ext uri="{FF2B5EF4-FFF2-40B4-BE49-F238E27FC236}">
                <a16:creationId xmlns:a16="http://schemas.microsoft.com/office/drawing/2014/main" id="{E24B06BE-80CC-4B60-B74B-AFE65E1D816B}"/>
              </a:ext>
            </a:extLst>
          </p:cNvPr>
          <p:cNvSpPr txBox="1"/>
          <p:nvPr/>
        </p:nvSpPr>
        <p:spPr>
          <a:xfrm>
            <a:off x="5256179" y="2613221"/>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0" name="文字方塊 139">
            <a:extLst>
              <a:ext uri="{FF2B5EF4-FFF2-40B4-BE49-F238E27FC236}">
                <a16:creationId xmlns:a16="http://schemas.microsoft.com/office/drawing/2014/main" id="{41C0D397-5479-4249-81D3-7FFAC99E169E}"/>
              </a:ext>
            </a:extLst>
          </p:cNvPr>
          <p:cNvSpPr txBox="1"/>
          <p:nvPr/>
        </p:nvSpPr>
        <p:spPr>
          <a:xfrm>
            <a:off x="4995210" y="1316040"/>
            <a:ext cx="1117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2</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41" name="群組 140">
            <a:extLst>
              <a:ext uri="{FF2B5EF4-FFF2-40B4-BE49-F238E27FC236}">
                <a16:creationId xmlns:a16="http://schemas.microsoft.com/office/drawing/2014/main" id="{53ADF1A8-A62B-4850-8BC0-818BA9703AA8}"/>
              </a:ext>
            </a:extLst>
          </p:cNvPr>
          <p:cNvGrpSpPr/>
          <p:nvPr/>
        </p:nvGrpSpPr>
        <p:grpSpPr>
          <a:xfrm>
            <a:off x="7114481" y="1130086"/>
            <a:ext cx="1740593" cy="1099596"/>
            <a:chOff x="4955889" y="4803469"/>
            <a:chExt cx="1740593" cy="1099596"/>
          </a:xfrm>
        </p:grpSpPr>
        <p:grpSp>
          <p:nvGrpSpPr>
            <p:cNvPr id="142" name="群組 141">
              <a:extLst>
                <a:ext uri="{FF2B5EF4-FFF2-40B4-BE49-F238E27FC236}">
                  <a16:creationId xmlns:a16="http://schemas.microsoft.com/office/drawing/2014/main" id="{531D0435-47B4-4778-970D-C93BA8774B49}"/>
                </a:ext>
              </a:extLst>
            </p:cNvPr>
            <p:cNvGrpSpPr/>
            <p:nvPr/>
          </p:nvGrpSpPr>
          <p:grpSpPr>
            <a:xfrm>
              <a:off x="4955889" y="4803469"/>
              <a:ext cx="1740593" cy="1099596"/>
              <a:chOff x="-1042093" y="5506078"/>
              <a:chExt cx="1740593" cy="1099596"/>
            </a:xfrm>
          </p:grpSpPr>
          <p:sp>
            <p:nvSpPr>
              <p:cNvPr id="145" name="矩形 144">
                <a:extLst>
                  <a:ext uri="{FF2B5EF4-FFF2-40B4-BE49-F238E27FC236}">
                    <a16:creationId xmlns:a16="http://schemas.microsoft.com/office/drawing/2014/main" id="{46B2DF84-2A02-4926-AF9D-DF392BC3C738}"/>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6" name="文字方塊 145">
                <a:extLst>
                  <a:ext uri="{FF2B5EF4-FFF2-40B4-BE49-F238E27FC236}">
                    <a16:creationId xmlns:a16="http://schemas.microsoft.com/office/drawing/2014/main" id="{700C0FA4-1258-410C-A231-3771205D03A7}"/>
                  </a:ext>
                </a:extLst>
              </p:cNvPr>
              <p:cNvSpPr txBox="1"/>
              <p:nvPr/>
            </p:nvSpPr>
            <p:spPr>
              <a:xfrm>
                <a:off x="-871362" y="6236342"/>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7" name="文字方塊 146">
                <a:extLst>
                  <a:ext uri="{FF2B5EF4-FFF2-40B4-BE49-F238E27FC236}">
                    <a16:creationId xmlns:a16="http://schemas.microsoft.com/office/drawing/2014/main" id="{40CA41D9-26B2-440B-96CC-F62B61A22375}"/>
                  </a:ext>
                </a:extLst>
              </p:cNvPr>
              <p:cNvSpPr txBox="1"/>
              <p:nvPr/>
            </p:nvSpPr>
            <p:spPr>
              <a:xfrm>
                <a:off x="-19638" y="623569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143" name="Picture 4" descr="ãbikeãçåçæå°çµæ">
              <a:extLst>
                <a:ext uri="{FF2B5EF4-FFF2-40B4-BE49-F238E27FC236}">
                  <a16:creationId xmlns:a16="http://schemas.microsoft.com/office/drawing/2014/main" id="{E2DAFE2C-411A-485D-A278-6438F4C96A9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1766" y="48892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6" descr="ãcarãçåçæå°çµæ">
              <a:extLst>
                <a:ext uri="{FF2B5EF4-FFF2-40B4-BE49-F238E27FC236}">
                  <a16:creationId xmlns:a16="http://schemas.microsoft.com/office/drawing/2014/main" id="{BF47DF1A-F371-41F4-B408-BC3956200FC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94251" y="4876589"/>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149" name="矩形 148">
            <a:extLst>
              <a:ext uri="{FF2B5EF4-FFF2-40B4-BE49-F238E27FC236}">
                <a16:creationId xmlns:a16="http://schemas.microsoft.com/office/drawing/2014/main" id="{CE36FE29-9FB6-4D57-94DE-5C82A2019497}"/>
              </a:ext>
            </a:extLst>
          </p:cNvPr>
          <p:cNvSpPr/>
          <p:nvPr/>
        </p:nvSpPr>
        <p:spPr>
          <a:xfrm>
            <a:off x="5110365" y="3421618"/>
            <a:ext cx="1799886" cy="9538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0" name="文字方塊 149">
            <a:extLst>
              <a:ext uri="{FF2B5EF4-FFF2-40B4-BE49-F238E27FC236}">
                <a16:creationId xmlns:a16="http://schemas.microsoft.com/office/drawing/2014/main" id="{D3975DA0-95CB-46AD-85BC-71CBC1C67F74}"/>
              </a:ext>
            </a:extLst>
          </p:cNvPr>
          <p:cNvSpPr txBox="1"/>
          <p:nvPr/>
        </p:nvSpPr>
        <p:spPr>
          <a:xfrm>
            <a:off x="5268776" y="4409072"/>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1" name="文字方塊 150">
            <a:extLst>
              <a:ext uri="{FF2B5EF4-FFF2-40B4-BE49-F238E27FC236}">
                <a16:creationId xmlns:a16="http://schemas.microsoft.com/office/drawing/2014/main" id="{2D8DC413-4D0F-4C2F-982F-A6E4A3ED4E4D}"/>
              </a:ext>
            </a:extLst>
          </p:cNvPr>
          <p:cNvSpPr txBox="1"/>
          <p:nvPr/>
        </p:nvSpPr>
        <p:spPr>
          <a:xfrm>
            <a:off x="6112810" y="441826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52" name="Picture 2" descr="ãbikeãçåçæå°çµæ">
            <a:extLst>
              <a:ext uri="{FF2B5EF4-FFF2-40B4-BE49-F238E27FC236}">
                <a16:creationId xmlns:a16="http://schemas.microsoft.com/office/drawing/2014/main" id="{80E57922-BA22-490E-828E-A9D95637977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14883" y="352797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8" descr="ç¸éåç">
            <a:extLst>
              <a:ext uri="{FF2B5EF4-FFF2-40B4-BE49-F238E27FC236}">
                <a16:creationId xmlns:a16="http://schemas.microsoft.com/office/drawing/2014/main" id="{62996F93-4358-4D89-9CA3-4A65BE942D3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62567" y="3527976"/>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75" name="矩形: 圓角 74">
            <a:extLst>
              <a:ext uri="{FF2B5EF4-FFF2-40B4-BE49-F238E27FC236}">
                <a16:creationId xmlns:a16="http://schemas.microsoft.com/office/drawing/2014/main" id="{DFB80F61-00A0-4899-BF14-1E6FBC62CFC2}"/>
              </a:ext>
            </a:extLst>
          </p:cNvPr>
          <p:cNvSpPr/>
          <p:nvPr/>
        </p:nvSpPr>
        <p:spPr>
          <a:xfrm>
            <a:off x="2534079" y="5262443"/>
            <a:ext cx="449716" cy="456752"/>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6" name="矩形: 圓角 75">
            <a:extLst>
              <a:ext uri="{FF2B5EF4-FFF2-40B4-BE49-F238E27FC236}">
                <a16:creationId xmlns:a16="http://schemas.microsoft.com/office/drawing/2014/main" id="{68F9BC4E-2D65-4028-950C-F25E1CB5846B}"/>
              </a:ext>
            </a:extLst>
          </p:cNvPr>
          <p:cNvSpPr/>
          <p:nvPr/>
        </p:nvSpPr>
        <p:spPr>
          <a:xfrm>
            <a:off x="6917995" y="5230500"/>
            <a:ext cx="449716" cy="456752"/>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8" name="矩形: 圓角 77">
            <a:extLst>
              <a:ext uri="{FF2B5EF4-FFF2-40B4-BE49-F238E27FC236}">
                <a16:creationId xmlns:a16="http://schemas.microsoft.com/office/drawing/2014/main" id="{01C3E9B4-2D4B-43F3-B9EC-D0ACF9ECE7BA}"/>
              </a:ext>
            </a:extLst>
          </p:cNvPr>
          <p:cNvSpPr/>
          <p:nvPr/>
        </p:nvSpPr>
        <p:spPr>
          <a:xfrm>
            <a:off x="4164005" y="5751662"/>
            <a:ext cx="1169573" cy="456752"/>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77" name="直線單箭頭接點 76">
            <a:extLst>
              <a:ext uri="{FF2B5EF4-FFF2-40B4-BE49-F238E27FC236}">
                <a16:creationId xmlns:a16="http://schemas.microsoft.com/office/drawing/2014/main" id="{87FB8CE7-AA39-439B-B5A3-36E5D0AEA4D3}"/>
              </a:ext>
            </a:extLst>
          </p:cNvPr>
          <p:cNvCxnSpPr>
            <a:cxnSpLocks/>
          </p:cNvCxnSpPr>
          <p:nvPr/>
        </p:nvCxnSpPr>
        <p:spPr>
          <a:xfrm flipV="1">
            <a:off x="2497077" y="3899838"/>
            <a:ext cx="80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3" name="群組 82">
            <a:extLst>
              <a:ext uri="{FF2B5EF4-FFF2-40B4-BE49-F238E27FC236}">
                <a16:creationId xmlns:a16="http://schemas.microsoft.com/office/drawing/2014/main" id="{601E7B92-F8AA-4FCB-A62C-28628DFDB1E5}"/>
              </a:ext>
            </a:extLst>
          </p:cNvPr>
          <p:cNvGrpSpPr/>
          <p:nvPr/>
        </p:nvGrpSpPr>
        <p:grpSpPr>
          <a:xfrm>
            <a:off x="3340681" y="3597559"/>
            <a:ext cx="700576" cy="549710"/>
            <a:chOff x="6169174" y="3353744"/>
            <a:chExt cx="834815" cy="604230"/>
          </a:xfrm>
        </p:grpSpPr>
        <p:sp>
          <p:nvSpPr>
            <p:cNvPr id="85" name="矩形 84">
              <a:extLst>
                <a:ext uri="{FF2B5EF4-FFF2-40B4-BE49-F238E27FC236}">
                  <a16:creationId xmlns:a16="http://schemas.microsoft.com/office/drawing/2014/main" id="{738EB7B8-000F-4E6E-B7E5-117BABE00185}"/>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86" name="文字方塊 85">
                  <a:extLst>
                    <a:ext uri="{FF2B5EF4-FFF2-40B4-BE49-F238E27FC236}">
                      <a16:creationId xmlns:a16="http://schemas.microsoft.com/office/drawing/2014/main" id="{71A7CDA5-8686-42D7-8BE7-70218484E43D}"/>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86" name="文字方塊 85">
                  <a:extLst>
                    <a:ext uri="{FF2B5EF4-FFF2-40B4-BE49-F238E27FC236}">
                      <a16:creationId xmlns:a16="http://schemas.microsoft.com/office/drawing/2014/main" id="{71A7CDA5-8686-42D7-8BE7-70218484E43D}"/>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16"/>
                  <a:stretch>
                    <a:fillRect/>
                  </a:stretch>
                </a:blipFill>
              </p:spPr>
              <p:txBody>
                <a:bodyPr/>
                <a:lstStyle/>
                <a:p>
                  <a:r>
                    <a:rPr lang="zh-TW" altLang="en-US">
                      <a:noFill/>
                    </a:rPr>
                    <a:t> </a:t>
                  </a:r>
                </a:p>
              </p:txBody>
            </p:sp>
          </mc:Fallback>
        </mc:AlternateContent>
      </p:grpSp>
      <p:grpSp>
        <p:nvGrpSpPr>
          <p:cNvPr id="87" name="群組 86">
            <a:extLst>
              <a:ext uri="{FF2B5EF4-FFF2-40B4-BE49-F238E27FC236}">
                <a16:creationId xmlns:a16="http://schemas.microsoft.com/office/drawing/2014/main" id="{E4209EE1-80B1-4C01-B32A-5078B0E83081}"/>
              </a:ext>
            </a:extLst>
          </p:cNvPr>
          <p:cNvGrpSpPr/>
          <p:nvPr/>
        </p:nvGrpSpPr>
        <p:grpSpPr>
          <a:xfrm>
            <a:off x="7715760" y="3597355"/>
            <a:ext cx="700576" cy="549710"/>
            <a:chOff x="6169174" y="3353744"/>
            <a:chExt cx="834814" cy="604230"/>
          </a:xfrm>
        </p:grpSpPr>
        <p:sp>
          <p:nvSpPr>
            <p:cNvPr id="89" name="矩形 88">
              <a:extLst>
                <a:ext uri="{FF2B5EF4-FFF2-40B4-BE49-F238E27FC236}">
                  <a16:creationId xmlns:a16="http://schemas.microsoft.com/office/drawing/2014/main" id="{3A0621C7-EC17-4596-B42E-BA70AE53FDF5}"/>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90" name="文字方塊 89">
                  <a:extLst>
                    <a:ext uri="{FF2B5EF4-FFF2-40B4-BE49-F238E27FC236}">
                      <a16:creationId xmlns:a16="http://schemas.microsoft.com/office/drawing/2014/main" id="{7BDFD4C0-0BB8-46B2-A2A4-90DD58AC1053}"/>
                    </a:ext>
                  </a:extLst>
                </p:cNvPr>
                <p:cNvSpPr txBox="1"/>
                <p:nvPr/>
              </p:nvSpPr>
              <p:spPr>
                <a:xfrm>
                  <a:off x="6169174" y="3402781"/>
                  <a:ext cx="834814"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smtClean="0">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smtClean="0">
                                    <a:solidFill>
                                      <a:srgbClr val="00B050"/>
                                    </a:solidFill>
                                    <a:latin typeface="Cambria Math" panose="02040503050406030204" pitchFamily="18" charset="0"/>
                                  </a:rPr>
                                  <m:t>𝟐</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90" name="文字方塊 89">
                  <a:extLst>
                    <a:ext uri="{FF2B5EF4-FFF2-40B4-BE49-F238E27FC236}">
                      <a16:creationId xmlns:a16="http://schemas.microsoft.com/office/drawing/2014/main" id="{7BDFD4C0-0BB8-46B2-A2A4-90DD58AC1053}"/>
                    </a:ext>
                  </a:extLst>
                </p:cNvPr>
                <p:cNvSpPr txBox="1">
                  <a:spLocks noRot="1" noChangeAspect="1" noMove="1" noResize="1" noEditPoints="1" noAdjustHandles="1" noChangeArrowheads="1" noChangeShapeType="1" noTextEdit="1"/>
                </p:cNvSpPr>
                <p:nvPr/>
              </p:nvSpPr>
              <p:spPr>
                <a:xfrm>
                  <a:off x="6169174" y="3402781"/>
                  <a:ext cx="834814" cy="495753"/>
                </a:xfrm>
                <a:prstGeom prst="rect">
                  <a:avLst/>
                </a:prstGeom>
                <a:blipFill>
                  <a:blip r:embed="rId17"/>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26112090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3" grpId="0"/>
      <p:bldP spid="4" grpId="0"/>
      <p:bldP spid="7" grpId="0"/>
      <p:bldP spid="91" grpId="0"/>
      <p:bldP spid="126" grpId="0" animBg="1"/>
      <p:bldP spid="133" grpId="0"/>
      <p:bldP spid="139" grpId="0"/>
      <p:bldP spid="140" grpId="0"/>
      <p:bldP spid="149" grpId="0" animBg="1"/>
      <p:bldP spid="150" grpId="0"/>
      <p:bldP spid="151" grpId="0"/>
      <p:bldP spid="75" grpId="0" animBg="1"/>
      <p:bldP spid="76"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矩形 153">
            <a:extLst>
              <a:ext uri="{FF2B5EF4-FFF2-40B4-BE49-F238E27FC236}">
                <a16:creationId xmlns:a16="http://schemas.microsoft.com/office/drawing/2014/main" id="{2719C3CE-C907-4966-BE33-AC2E9AB42741}"/>
              </a:ext>
            </a:extLst>
          </p:cNvPr>
          <p:cNvSpPr/>
          <p:nvPr/>
        </p:nvSpPr>
        <p:spPr>
          <a:xfrm>
            <a:off x="5118781" y="4420969"/>
            <a:ext cx="1799214" cy="3528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8" name="矩形 27">
            <a:extLst>
              <a:ext uri="{FF2B5EF4-FFF2-40B4-BE49-F238E27FC236}">
                <a16:creationId xmlns:a16="http://schemas.microsoft.com/office/drawing/2014/main" id="{C6209456-F60F-498E-A48E-7F003EDAD4D2}"/>
              </a:ext>
            </a:extLst>
          </p:cNvPr>
          <p:cNvSpPr/>
          <p:nvPr/>
        </p:nvSpPr>
        <p:spPr>
          <a:xfrm>
            <a:off x="727377" y="4399828"/>
            <a:ext cx="1799214" cy="3528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矩形 20">
            <a:extLst>
              <a:ext uri="{FF2B5EF4-FFF2-40B4-BE49-F238E27FC236}">
                <a16:creationId xmlns:a16="http://schemas.microsoft.com/office/drawing/2014/main" id="{C6B8E21F-EDFF-4C21-8B2D-379284F41FBB}"/>
              </a:ext>
            </a:extLst>
          </p:cNvPr>
          <p:cNvSpPr/>
          <p:nvPr/>
        </p:nvSpPr>
        <p:spPr>
          <a:xfrm>
            <a:off x="734865" y="3439532"/>
            <a:ext cx="1799214" cy="9259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文字方塊 19">
            <a:extLst>
              <a:ext uri="{FF2B5EF4-FFF2-40B4-BE49-F238E27FC236}">
                <a16:creationId xmlns:a16="http://schemas.microsoft.com/office/drawing/2014/main" id="{931C2050-66BC-48EF-86BC-8129CE84260D}"/>
              </a:ext>
            </a:extLst>
          </p:cNvPr>
          <p:cNvSpPr txBox="1"/>
          <p:nvPr/>
        </p:nvSpPr>
        <p:spPr>
          <a:xfrm>
            <a:off x="222745" y="1341713"/>
            <a:ext cx="1117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C014C0EA-795D-43E4-9F87-C9E802C77796}"/>
                  </a:ext>
                </a:extLst>
              </p:cNvPr>
              <p:cNvSpPr txBox="1"/>
              <p:nvPr/>
            </p:nvSpPr>
            <p:spPr>
              <a:xfrm>
                <a:off x="2597278" y="5230500"/>
                <a:ext cx="366446"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7" name="文字方塊 26">
                <a:extLst>
                  <a:ext uri="{FF2B5EF4-FFF2-40B4-BE49-F238E27FC236}">
                    <a16:creationId xmlns:a16="http://schemas.microsoft.com/office/drawing/2014/main" id="{C014C0EA-795D-43E4-9F87-C9E802C77796}"/>
                  </a:ext>
                </a:extLst>
              </p:cNvPr>
              <p:cNvSpPr txBox="1">
                <a:spLocks noRot="1" noChangeAspect="1" noMove="1" noResize="1" noEditPoints="1" noAdjustHandles="1" noChangeArrowheads="1" noChangeShapeType="1" noTextEdit="1"/>
              </p:cNvSpPr>
              <p:nvPr/>
            </p:nvSpPr>
            <p:spPr>
              <a:xfrm>
                <a:off x="2597278" y="5230500"/>
                <a:ext cx="366446" cy="430887"/>
              </a:xfrm>
              <a:prstGeom prst="rect">
                <a:avLst/>
              </a:prstGeom>
              <a:blipFill>
                <a:blip r:embed="rId3"/>
                <a:stretch>
                  <a:fillRect/>
                </a:stretch>
              </a:blipFill>
            </p:spPr>
            <p:txBody>
              <a:bodyPr/>
              <a:lstStyle/>
              <a:p>
                <a:r>
                  <a:rPr lang="zh-TW" altLang="en-US">
                    <a:noFill/>
                  </a:rPr>
                  <a:t> </a:t>
                </a:r>
              </a:p>
            </p:txBody>
          </p:sp>
        </mc:Fallback>
      </mc:AlternateContent>
      <p:cxnSp>
        <p:nvCxnSpPr>
          <p:cNvPr id="46" name="直線單箭頭接點 45">
            <a:extLst>
              <a:ext uri="{FF2B5EF4-FFF2-40B4-BE49-F238E27FC236}">
                <a16:creationId xmlns:a16="http://schemas.microsoft.com/office/drawing/2014/main" id="{803B997F-11BC-4C22-98D1-9EA42E48432D}"/>
              </a:ext>
            </a:extLst>
          </p:cNvPr>
          <p:cNvCxnSpPr>
            <a:cxnSpLocks/>
          </p:cNvCxnSpPr>
          <p:nvPr/>
        </p:nvCxnSpPr>
        <p:spPr>
          <a:xfrm>
            <a:off x="3654260" y="2251995"/>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a:extLst>
              <a:ext uri="{FF2B5EF4-FFF2-40B4-BE49-F238E27FC236}">
                <a16:creationId xmlns:a16="http://schemas.microsoft.com/office/drawing/2014/main" id="{FD820810-05AD-49DD-947B-40FDC4C0CD48}"/>
              </a:ext>
            </a:extLst>
          </p:cNvPr>
          <p:cNvCxnSpPr>
            <a:cxnSpLocks/>
          </p:cNvCxnSpPr>
          <p:nvPr/>
        </p:nvCxnSpPr>
        <p:spPr>
          <a:xfrm>
            <a:off x="3671653" y="3249407"/>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a:extLst>
              <a:ext uri="{FF2B5EF4-FFF2-40B4-BE49-F238E27FC236}">
                <a16:creationId xmlns:a16="http://schemas.microsoft.com/office/drawing/2014/main" id="{558DB0E8-F7F4-4AC9-858C-5796AD6E6469}"/>
              </a:ext>
            </a:extLst>
          </p:cNvPr>
          <p:cNvCxnSpPr>
            <a:cxnSpLocks/>
          </p:cNvCxnSpPr>
          <p:nvPr/>
        </p:nvCxnSpPr>
        <p:spPr>
          <a:xfrm>
            <a:off x="3689838" y="4191182"/>
            <a:ext cx="0" cy="2634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a:extLst>
              <a:ext uri="{FF2B5EF4-FFF2-40B4-BE49-F238E27FC236}">
                <a16:creationId xmlns:a16="http://schemas.microsoft.com/office/drawing/2014/main" id="{6F77349B-6A1A-4F04-9188-E6288109B92E}"/>
              </a:ext>
            </a:extLst>
          </p:cNvPr>
          <p:cNvCxnSpPr>
            <a:cxnSpLocks/>
          </p:cNvCxnSpPr>
          <p:nvPr/>
        </p:nvCxnSpPr>
        <p:spPr>
          <a:xfrm flipV="1">
            <a:off x="2497077" y="3899838"/>
            <a:ext cx="80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8" name="群組 87">
            <a:extLst>
              <a:ext uri="{FF2B5EF4-FFF2-40B4-BE49-F238E27FC236}">
                <a16:creationId xmlns:a16="http://schemas.microsoft.com/office/drawing/2014/main" id="{91FCF78F-7B3F-42BF-8FF0-4DC2C335E563}"/>
              </a:ext>
            </a:extLst>
          </p:cNvPr>
          <p:cNvGrpSpPr/>
          <p:nvPr/>
        </p:nvGrpSpPr>
        <p:grpSpPr>
          <a:xfrm>
            <a:off x="2800026" y="1122681"/>
            <a:ext cx="1799886" cy="1113443"/>
            <a:chOff x="6773871" y="2519462"/>
            <a:chExt cx="1799886" cy="1113443"/>
          </a:xfrm>
        </p:grpSpPr>
        <p:sp>
          <p:nvSpPr>
            <p:cNvPr id="56" name="矩形 55">
              <a:extLst>
                <a:ext uri="{FF2B5EF4-FFF2-40B4-BE49-F238E27FC236}">
                  <a16:creationId xmlns:a16="http://schemas.microsoft.com/office/drawing/2014/main" id="{208D6A44-7DBD-4D1E-A199-0DF5D8FB5027}"/>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9" name="文字方塊 58">
              <a:extLst>
                <a:ext uri="{FF2B5EF4-FFF2-40B4-BE49-F238E27FC236}">
                  <a16:creationId xmlns:a16="http://schemas.microsoft.com/office/drawing/2014/main" id="{42D51C1C-6D73-488C-A45F-FB800AA02543}"/>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24070B5F-2275-4172-946F-57E5CBE25329}"/>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6" name="Picture 6" descr="ç¸éåç">
              <a:extLst>
                <a:ext uri="{FF2B5EF4-FFF2-40B4-BE49-F238E27FC236}">
                  <a16:creationId xmlns:a16="http://schemas.microsoft.com/office/drawing/2014/main" id="{DDB31EB6-E835-4345-B1E0-09F6C5FBA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ãorangeãçåçæå°çµæ">
              <a:extLst>
                <a:ext uri="{FF2B5EF4-FFF2-40B4-BE49-F238E27FC236}">
                  <a16:creationId xmlns:a16="http://schemas.microsoft.com/office/drawing/2014/main" id="{47331072-D3E8-473B-971A-59ED21CDA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文字方塊 64">
            <a:extLst>
              <a:ext uri="{FF2B5EF4-FFF2-40B4-BE49-F238E27FC236}">
                <a16:creationId xmlns:a16="http://schemas.microsoft.com/office/drawing/2014/main" id="{89248C20-5220-4BF1-A06B-F9CF299D6D51}"/>
              </a:ext>
            </a:extLst>
          </p:cNvPr>
          <p:cNvSpPr txBox="1"/>
          <p:nvPr/>
        </p:nvSpPr>
        <p:spPr>
          <a:xfrm>
            <a:off x="804721" y="4369794"/>
            <a:ext cx="7680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6" name="文字方塊 65">
            <a:extLst>
              <a:ext uri="{FF2B5EF4-FFF2-40B4-BE49-F238E27FC236}">
                <a16:creationId xmlns:a16="http://schemas.microsoft.com/office/drawing/2014/main" id="{DF5C1B8B-A48F-4C39-A522-B889BDD6541B}"/>
              </a:ext>
            </a:extLst>
          </p:cNvPr>
          <p:cNvSpPr txBox="1"/>
          <p:nvPr/>
        </p:nvSpPr>
        <p:spPr>
          <a:xfrm>
            <a:off x="1606523" y="4367126"/>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124" name="Picture 4" descr="ãappleãçåçæå°çµæ">
            <a:extLst>
              <a:ext uri="{FF2B5EF4-FFF2-40B4-BE49-F238E27FC236}">
                <a16:creationId xmlns:a16="http://schemas.microsoft.com/office/drawing/2014/main" id="{10E6F189-C92B-4882-8999-B18B2FDD3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463" y="353570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ãorangeãçåçæå°çµæ">
            <a:extLst>
              <a:ext uri="{FF2B5EF4-FFF2-40B4-BE49-F238E27FC236}">
                <a16:creationId xmlns:a16="http://schemas.microsoft.com/office/drawing/2014/main" id="{B25E4F08-652B-4511-B02C-42862A815B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101" y="3531059"/>
            <a:ext cx="711765" cy="720000"/>
          </a:xfrm>
          <a:prstGeom prst="rect">
            <a:avLst/>
          </a:prstGeom>
          <a:noFill/>
          <a:extLst>
            <a:ext uri="{909E8E84-426E-40DD-AFC4-6F175D3DCCD1}">
              <a14:hiddenFill xmlns:a14="http://schemas.microsoft.com/office/drawing/2010/main">
                <a:solidFill>
                  <a:srgbClr val="FFFFFF"/>
                </a:solidFill>
              </a14:hiddenFill>
            </a:ext>
          </a:extLst>
        </p:spPr>
      </p:pic>
      <p:sp>
        <p:nvSpPr>
          <p:cNvPr id="60" name="文字方塊 59">
            <a:extLst>
              <a:ext uri="{FF2B5EF4-FFF2-40B4-BE49-F238E27FC236}">
                <a16:creationId xmlns:a16="http://schemas.microsoft.com/office/drawing/2014/main" id="{C3A214A3-2D82-44C0-877B-6D12A670B8F0}"/>
              </a:ext>
            </a:extLst>
          </p:cNvPr>
          <p:cNvSpPr txBox="1"/>
          <p:nvPr/>
        </p:nvSpPr>
        <p:spPr>
          <a:xfrm>
            <a:off x="330558" y="173608"/>
            <a:ext cx="46402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Meta Learning – Step 2</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2063CD2E-0895-4FA1-9BEC-5D1248A3B592}"/>
                  </a:ext>
                </a:extLst>
              </p:cNvPr>
              <p:cNvSpPr/>
              <p:nvPr/>
            </p:nvSpPr>
            <p:spPr>
              <a:xfrm>
                <a:off x="3113440" y="2602525"/>
                <a:ext cx="1074919" cy="647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3" name="矩形 62">
                <a:extLst>
                  <a:ext uri="{FF2B5EF4-FFF2-40B4-BE49-F238E27FC236}">
                    <a16:creationId xmlns:a16="http://schemas.microsoft.com/office/drawing/2014/main" id="{2063CD2E-0895-4FA1-9BEC-5D1248A3B592}"/>
                  </a:ext>
                </a:extLst>
              </p:cNvPr>
              <p:cNvSpPr>
                <a:spLocks noRot="1" noChangeAspect="1" noMove="1" noResize="1" noEditPoints="1" noAdjustHandles="1" noChangeArrowheads="1" noChangeShapeType="1" noTextEdit="1"/>
              </p:cNvSpPr>
              <p:nvPr/>
            </p:nvSpPr>
            <p:spPr>
              <a:xfrm>
                <a:off x="3113440" y="2602525"/>
                <a:ext cx="1074919" cy="647886"/>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30C96377-3097-48A4-B1D2-B5C716B70D18}"/>
                  </a:ext>
                </a:extLst>
              </p:cNvPr>
              <p:cNvSpPr txBox="1"/>
              <p:nvPr/>
            </p:nvSpPr>
            <p:spPr>
              <a:xfrm>
                <a:off x="2997519" y="5777527"/>
                <a:ext cx="1198341"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a:ln>
                                <a:noFill/>
                              </a:ln>
                              <a:solidFill>
                                <a:prstClr val="black"/>
                              </a:solidFill>
                              <a:effectLst/>
                              <a:uLnTx/>
                              <a:uFillTx/>
                              <a:latin typeface="Cambria Math" panose="02040503050406030204" pitchFamily="18" charset="0"/>
                              <a:cs typeface="+mn-cs"/>
                            </a:rPr>
                            <m:t>𝜙</m:t>
                          </m:r>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 name="文字方塊 2">
                <a:extLst>
                  <a:ext uri="{FF2B5EF4-FFF2-40B4-BE49-F238E27FC236}">
                    <a16:creationId xmlns:a16="http://schemas.microsoft.com/office/drawing/2014/main" id="{30C96377-3097-48A4-B1D2-B5C716B70D18}"/>
                  </a:ext>
                </a:extLst>
              </p:cNvPr>
              <p:cNvSpPr txBox="1">
                <a:spLocks noRot="1" noChangeAspect="1" noMove="1" noResize="1" noEditPoints="1" noAdjustHandles="1" noChangeArrowheads="1" noChangeShapeType="1" noTextEdit="1"/>
              </p:cNvSpPr>
              <p:nvPr/>
            </p:nvSpPr>
            <p:spPr>
              <a:xfrm>
                <a:off x="2997519" y="5777527"/>
                <a:ext cx="1198341" cy="430887"/>
              </a:xfrm>
              <a:prstGeom prst="rect">
                <a:avLst/>
              </a:prstGeom>
              <a:blipFill>
                <a:blip r:embed="rId14"/>
                <a:stretch>
                  <a:fillRect/>
                </a:stretch>
              </a:blipFill>
            </p:spPr>
            <p:txBody>
              <a:bodyPr/>
              <a:lstStyle/>
              <a:p>
                <a:r>
                  <a:rPr lang="zh-TW" altLang="en-US">
                    <a:noFill/>
                  </a:rPr>
                  <a:t> </a:t>
                </a:r>
              </a:p>
            </p:txBody>
          </p:sp>
        </mc:Fallback>
      </mc:AlternateContent>
      <p:sp>
        <p:nvSpPr>
          <p:cNvPr id="4" name="文字方塊 3">
            <a:extLst>
              <a:ext uri="{FF2B5EF4-FFF2-40B4-BE49-F238E27FC236}">
                <a16:creationId xmlns:a16="http://schemas.microsoft.com/office/drawing/2014/main" id="{580355FF-8864-4D11-9C14-10D269BF39EC}"/>
              </a:ext>
            </a:extLst>
          </p:cNvPr>
          <p:cNvSpPr txBox="1"/>
          <p:nvPr/>
        </p:nvSpPr>
        <p:spPr>
          <a:xfrm>
            <a:off x="1294585" y="5731361"/>
            <a:ext cx="239182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Total loss:</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C79DC854-A39B-4DD8-8F8D-90DC96C7873F}"/>
              </a:ext>
            </a:extLst>
          </p:cNvPr>
          <p:cNvSpPr txBox="1"/>
          <p:nvPr/>
        </p:nvSpPr>
        <p:spPr>
          <a:xfrm>
            <a:off x="2539640" y="4365755"/>
            <a:ext cx="22848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prediction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79" name="直線單箭頭接點 78">
            <a:extLst>
              <a:ext uri="{FF2B5EF4-FFF2-40B4-BE49-F238E27FC236}">
                <a16:creationId xmlns:a16="http://schemas.microsoft.com/office/drawing/2014/main" id="{9850F547-75C1-4089-9397-2FEA57A427F8}"/>
              </a:ext>
            </a:extLst>
          </p:cNvPr>
          <p:cNvCxnSpPr>
            <a:cxnSpLocks/>
          </p:cNvCxnSpPr>
          <p:nvPr/>
        </p:nvCxnSpPr>
        <p:spPr>
          <a:xfrm>
            <a:off x="1622524" y="5028930"/>
            <a:ext cx="20491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a16="http://schemas.microsoft.com/office/drawing/2014/main" id="{54F62478-ED4B-4773-AD1C-6087371EE288}"/>
              </a:ext>
            </a:extLst>
          </p:cNvPr>
          <p:cNvCxnSpPr>
            <a:cxnSpLocks/>
          </p:cNvCxnSpPr>
          <p:nvPr/>
        </p:nvCxnSpPr>
        <p:spPr>
          <a:xfrm>
            <a:off x="2746220" y="5028930"/>
            <a:ext cx="0" cy="2268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a:extLst>
              <a:ext uri="{FF2B5EF4-FFF2-40B4-BE49-F238E27FC236}">
                <a16:creationId xmlns:a16="http://schemas.microsoft.com/office/drawing/2014/main" id="{5FC6E4C9-2587-4BF3-B242-A3524F77ADE7}"/>
              </a:ext>
            </a:extLst>
          </p:cNvPr>
          <p:cNvCxnSpPr>
            <a:cxnSpLocks/>
          </p:cNvCxnSpPr>
          <p:nvPr/>
        </p:nvCxnSpPr>
        <p:spPr>
          <a:xfrm>
            <a:off x="1640057"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單箭頭接點 81">
            <a:extLst>
              <a:ext uri="{FF2B5EF4-FFF2-40B4-BE49-F238E27FC236}">
                <a16:creationId xmlns:a16="http://schemas.microsoft.com/office/drawing/2014/main" id="{797683F0-3CF4-4165-82D1-45AC580EF934}"/>
              </a:ext>
            </a:extLst>
          </p:cNvPr>
          <p:cNvCxnSpPr>
            <a:cxnSpLocks/>
          </p:cNvCxnSpPr>
          <p:nvPr/>
        </p:nvCxnSpPr>
        <p:spPr>
          <a:xfrm>
            <a:off x="3697051"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文字方塊 69">
            <a:extLst>
              <a:ext uri="{FF2B5EF4-FFF2-40B4-BE49-F238E27FC236}">
                <a16:creationId xmlns:a16="http://schemas.microsoft.com/office/drawing/2014/main" id="{1D50B1A5-0E83-4675-998F-460F4B8D7989}"/>
              </a:ext>
            </a:extLst>
          </p:cNvPr>
          <p:cNvSpPr txBox="1"/>
          <p:nvPr/>
        </p:nvSpPr>
        <p:spPr>
          <a:xfrm>
            <a:off x="1342180" y="1186065"/>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1" name="文字方塊 70">
            <a:extLst>
              <a:ext uri="{FF2B5EF4-FFF2-40B4-BE49-F238E27FC236}">
                <a16:creationId xmlns:a16="http://schemas.microsoft.com/office/drawing/2014/main" id="{0C78F745-BA95-44AC-A472-DF2DC59720C3}"/>
              </a:ext>
            </a:extLst>
          </p:cNvPr>
          <p:cNvSpPr txBox="1"/>
          <p:nvPr/>
        </p:nvSpPr>
        <p:spPr>
          <a:xfrm>
            <a:off x="887918" y="2627660"/>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91" name="文字方塊 90">
                <a:extLst>
                  <a:ext uri="{FF2B5EF4-FFF2-40B4-BE49-F238E27FC236}">
                    <a16:creationId xmlns:a16="http://schemas.microsoft.com/office/drawing/2014/main" id="{51C0BE31-8753-475C-91E0-00812C602D0A}"/>
                  </a:ext>
                </a:extLst>
              </p:cNvPr>
              <p:cNvSpPr txBox="1"/>
              <p:nvPr/>
            </p:nvSpPr>
            <p:spPr>
              <a:xfrm>
                <a:off x="6965539" y="5216061"/>
                <a:ext cx="374141"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2</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91" name="文字方塊 90">
                <a:extLst>
                  <a:ext uri="{FF2B5EF4-FFF2-40B4-BE49-F238E27FC236}">
                    <a16:creationId xmlns:a16="http://schemas.microsoft.com/office/drawing/2014/main" id="{51C0BE31-8753-475C-91E0-00812C602D0A}"/>
                  </a:ext>
                </a:extLst>
              </p:cNvPr>
              <p:cNvSpPr txBox="1">
                <a:spLocks noRot="1" noChangeAspect="1" noMove="1" noResize="1" noEditPoints="1" noAdjustHandles="1" noChangeArrowheads="1" noChangeShapeType="1" noTextEdit="1"/>
              </p:cNvSpPr>
              <p:nvPr/>
            </p:nvSpPr>
            <p:spPr>
              <a:xfrm>
                <a:off x="6965539" y="5216061"/>
                <a:ext cx="374141" cy="430887"/>
              </a:xfrm>
              <a:prstGeom prst="rect">
                <a:avLst/>
              </a:prstGeom>
              <a:blipFill>
                <a:blip r:embed="rId15"/>
                <a:stretch>
                  <a:fillRect/>
                </a:stretch>
              </a:blipFill>
            </p:spPr>
            <p:txBody>
              <a:bodyPr/>
              <a:lstStyle/>
              <a:p>
                <a:r>
                  <a:rPr lang="zh-TW" altLang="en-US">
                    <a:noFill/>
                  </a:rPr>
                  <a:t> </a:t>
                </a:r>
              </a:p>
            </p:txBody>
          </p:sp>
        </mc:Fallback>
      </mc:AlternateContent>
      <p:cxnSp>
        <p:nvCxnSpPr>
          <p:cNvPr id="99" name="直線單箭頭接點 98">
            <a:extLst>
              <a:ext uri="{FF2B5EF4-FFF2-40B4-BE49-F238E27FC236}">
                <a16:creationId xmlns:a16="http://schemas.microsoft.com/office/drawing/2014/main" id="{F730BC8D-00B8-4875-AAC6-A50926C6BBE3}"/>
              </a:ext>
            </a:extLst>
          </p:cNvPr>
          <p:cNvCxnSpPr>
            <a:cxnSpLocks/>
          </p:cNvCxnSpPr>
          <p:nvPr/>
        </p:nvCxnSpPr>
        <p:spPr>
          <a:xfrm>
            <a:off x="8022521" y="2237556"/>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a:extLst>
              <a:ext uri="{FF2B5EF4-FFF2-40B4-BE49-F238E27FC236}">
                <a16:creationId xmlns:a16="http://schemas.microsoft.com/office/drawing/2014/main" id="{EE4011CA-7988-4C0A-ACF3-3B0AF84CD541}"/>
              </a:ext>
            </a:extLst>
          </p:cNvPr>
          <p:cNvCxnSpPr>
            <a:cxnSpLocks/>
          </p:cNvCxnSpPr>
          <p:nvPr/>
        </p:nvCxnSpPr>
        <p:spPr>
          <a:xfrm>
            <a:off x="8039914" y="3234968"/>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a:extLst>
              <a:ext uri="{FF2B5EF4-FFF2-40B4-BE49-F238E27FC236}">
                <a16:creationId xmlns:a16="http://schemas.microsoft.com/office/drawing/2014/main" id="{6120430A-2CD8-43ED-BF0B-7EB6EC4AF5C9}"/>
              </a:ext>
            </a:extLst>
          </p:cNvPr>
          <p:cNvCxnSpPr>
            <a:cxnSpLocks/>
          </p:cNvCxnSpPr>
          <p:nvPr/>
        </p:nvCxnSpPr>
        <p:spPr>
          <a:xfrm>
            <a:off x="8058099" y="4176743"/>
            <a:ext cx="0" cy="2634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矩形 125">
                <a:extLst>
                  <a:ext uri="{FF2B5EF4-FFF2-40B4-BE49-F238E27FC236}">
                    <a16:creationId xmlns:a16="http://schemas.microsoft.com/office/drawing/2014/main" id="{BDA1EDCD-E9D0-499E-B7C6-BC2AEA32C056}"/>
                  </a:ext>
                </a:extLst>
              </p:cNvPr>
              <p:cNvSpPr/>
              <p:nvPr/>
            </p:nvSpPr>
            <p:spPr>
              <a:xfrm>
                <a:off x="7481701" y="2588086"/>
                <a:ext cx="1074919" cy="647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26" name="矩形 125">
                <a:extLst>
                  <a:ext uri="{FF2B5EF4-FFF2-40B4-BE49-F238E27FC236}">
                    <a16:creationId xmlns:a16="http://schemas.microsoft.com/office/drawing/2014/main" id="{BDA1EDCD-E9D0-499E-B7C6-BC2AEA32C056}"/>
                  </a:ext>
                </a:extLst>
              </p:cNvPr>
              <p:cNvSpPr>
                <a:spLocks noRot="1" noChangeAspect="1" noMove="1" noResize="1" noEditPoints="1" noAdjustHandles="1" noChangeArrowheads="1" noChangeShapeType="1" noTextEdit="1"/>
              </p:cNvSpPr>
              <p:nvPr/>
            </p:nvSpPr>
            <p:spPr>
              <a:xfrm>
                <a:off x="7481701" y="2588086"/>
                <a:ext cx="1074919" cy="647886"/>
              </a:xfrm>
              <a:prstGeom prst="rect">
                <a:avLst/>
              </a:prstGeom>
              <a:blipFill>
                <a:blip r:embed="rId16"/>
                <a:stretch>
                  <a:fillRect/>
                </a:stretch>
              </a:blipFill>
            </p:spPr>
            <p:txBody>
              <a:bodyPr/>
              <a:lstStyle/>
              <a:p>
                <a:r>
                  <a:rPr lang="zh-TW" altLang="en-US">
                    <a:noFill/>
                  </a:rPr>
                  <a:t> </a:t>
                </a:r>
              </a:p>
            </p:txBody>
          </p:sp>
        </mc:Fallback>
      </mc:AlternateContent>
      <p:sp>
        <p:nvSpPr>
          <p:cNvPr id="133" name="文字方塊 132">
            <a:extLst>
              <a:ext uri="{FF2B5EF4-FFF2-40B4-BE49-F238E27FC236}">
                <a16:creationId xmlns:a16="http://schemas.microsoft.com/office/drawing/2014/main" id="{5D84608D-EF3A-4112-B6A1-75C8BA7C72C6}"/>
              </a:ext>
            </a:extLst>
          </p:cNvPr>
          <p:cNvSpPr txBox="1"/>
          <p:nvPr/>
        </p:nvSpPr>
        <p:spPr>
          <a:xfrm>
            <a:off x="6907901" y="4351316"/>
            <a:ext cx="22848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prediction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34" name="直線單箭頭接點 133">
            <a:extLst>
              <a:ext uri="{FF2B5EF4-FFF2-40B4-BE49-F238E27FC236}">
                <a16:creationId xmlns:a16="http://schemas.microsoft.com/office/drawing/2014/main" id="{C8142FC6-8B84-4F74-BF3D-136167D11D9E}"/>
              </a:ext>
            </a:extLst>
          </p:cNvPr>
          <p:cNvCxnSpPr>
            <a:cxnSpLocks/>
          </p:cNvCxnSpPr>
          <p:nvPr/>
        </p:nvCxnSpPr>
        <p:spPr>
          <a:xfrm>
            <a:off x="5990785" y="5014491"/>
            <a:ext cx="20491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直線單箭頭接點 134">
            <a:extLst>
              <a:ext uri="{FF2B5EF4-FFF2-40B4-BE49-F238E27FC236}">
                <a16:creationId xmlns:a16="http://schemas.microsoft.com/office/drawing/2014/main" id="{C5D6D42A-200B-48B0-BC18-A4D2003CAA9C}"/>
              </a:ext>
            </a:extLst>
          </p:cNvPr>
          <p:cNvCxnSpPr>
            <a:cxnSpLocks/>
          </p:cNvCxnSpPr>
          <p:nvPr/>
        </p:nvCxnSpPr>
        <p:spPr>
          <a:xfrm>
            <a:off x="7114481" y="5014491"/>
            <a:ext cx="0" cy="2268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單箭頭接點 135">
            <a:extLst>
              <a:ext uri="{FF2B5EF4-FFF2-40B4-BE49-F238E27FC236}">
                <a16:creationId xmlns:a16="http://schemas.microsoft.com/office/drawing/2014/main" id="{AD870ABC-6A22-416B-BADF-89D6DE2613F1}"/>
              </a:ext>
            </a:extLst>
          </p:cNvPr>
          <p:cNvCxnSpPr>
            <a:cxnSpLocks/>
          </p:cNvCxnSpPr>
          <p:nvPr/>
        </p:nvCxnSpPr>
        <p:spPr>
          <a:xfrm>
            <a:off x="6008318" y="4792565"/>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直線單箭頭接點 136">
            <a:extLst>
              <a:ext uri="{FF2B5EF4-FFF2-40B4-BE49-F238E27FC236}">
                <a16:creationId xmlns:a16="http://schemas.microsoft.com/office/drawing/2014/main" id="{081316BF-C290-41F8-AC82-069D4ADB1108}"/>
              </a:ext>
            </a:extLst>
          </p:cNvPr>
          <p:cNvCxnSpPr>
            <a:cxnSpLocks/>
          </p:cNvCxnSpPr>
          <p:nvPr/>
        </p:nvCxnSpPr>
        <p:spPr>
          <a:xfrm>
            <a:off x="8065312" y="4792565"/>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文字方塊 138">
            <a:extLst>
              <a:ext uri="{FF2B5EF4-FFF2-40B4-BE49-F238E27FC236}">
                <a16:creationId xmlns:a16="http://schemas.microsoft.com/office/drawing/2014/main" id="{E24B06BE-80CC-4B60-B74B-AFE65E1D816B}"/>
              </a:ext>
            </a:extLst>
          </p:cNvPr>
          <p:cNvSpPr txBox="1"/>
          <p:nvPr/>
        </p:nvSpPr>
        <p:spPr>
          <a:xfrm>
            <a:off x="5256179" y="2613221"/>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0" name="文字方塊 139">
            <a:extLst>
              <a:ext uri="{FF2B5EF4-FFF2-40B4-BE49-F238E27FC236}">
                <a16:creationId xmlns:a16="http://schemas.microsoft.com/office/drawing/2014/main" id="{41C0D397-5479-4249-81D3-7FFAC99E169E}"/>
              </a:ext>
            </a:extLst>
          </p:cNvPr>
          <p:cNvSpPr txBox="1"/>
          <p:nvPr/>
        </p:nvSpPr>
        <p:spPr>
          <a:xfrm>
            <a:off x="4995210" y="1316040"/>
            <a:ext cx="1117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2</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41" name="群組 140">
            <a:extLst>
              <a:ext uri="{FF2B5EF4-FFF2-40B4-BE49-F238E27FC236}">
                <a16:creationId xmlns:a16="http://schemas.microsoft.com/office/drawing/2014/main" id="{53ADF1A8-A62B-4850-8BC0-818BA9703AA8}"/>
              </a:ext>
            </a:extLst>
          </p:cNvPr>
          <p:cNvGrpSpPr/>
          <p:nvPr/>
        </p:nvGrpSpPr>
        <p:grpSpPr>
          <a:xfrm>
            <a:off x="7114481" y="1130086"/>
            <a:ext cx="1740593" cy="1099596"/>
            <a:chOff x="4955889" y="4803469"/>
            <a:chExt cx="1740593" cy="1099596"/>
          </a:xfrm>
        </p:grpSpPr>
        <p:grpSp>
          <p:nvGrpSpPr>
            <p:cNvPr id="142" name="群組 141">
              <a:extLst>
                <a:ext uri="{FF2B5EF4-FFF2-40B4-BE49-F238E27FC236}">
                  <a16:creationId xmlns:a16="http://schemas.microsoft.com/office/drawing/2014/main" id="{531D0435-47B4-4778-970D-C93BA8774B49}"/>
                </a:ext>
              </a:extLst>
            </p:cNvPr>
            <p:cNvGrpSpPr/>
            <p:nvPr/>
          </p:nvGrpSpPr>
          <p:grpSpPr>
            <a:xfrm>
              <a:off x="4955889" y="4803469"/>
              <a:ext cx="1740593" cy="1099596"/>
              <a:chOff x="-1042093" y="5506078"/>
              <a:chExt cx="1740593" cy="1099596"/>
            </a:xfrm>
          </p:grpSpPr>
          <p:sp>
            <p:nvSpPr>
              <p:cNvPr id="145" name="矩形 144">
                <a:extLst>
                  <a:ext uri="{FF2B5EF4-FFF2-40B4-BE49-F238E27FC236}">
                    <a16:creationId xmlns:a16="http://schemas.microsoft.com/office/drawing/2014/main" id="{46B2DF84-2A02-4926-AF9D-DF392BC3C738}"/>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6" name="文字方塊 145">
                <a:extLst>
                  <a:ext uri="{FF2B5EF4-FFF2-40B4-BE49-F238E27FC236}">
                    <a16:creationId xmlns:a16="http://schemas.microsoft.com/office/drawing/2014/main" id="{700C0FA4-1258-410C-A231-3771205D03A7}"/>
                  </a:ext>
                </a:extLst>
              </p:cNvPr>
              <p:cNvSpPr txBox="1"/>
              <p:nvPr/>
            </p:nvSpPr>
            <p:spPr>
              <a:xfrm>
                <a:off x="-871362" y="6236342"/>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7" name="文字方塊 146">
                <a:extLst>
                  <a:ext uri="{FF2B5EF4-FFF2-40B4-BE49-F238E27FC236}">
                    <a16:creationId xmlns:a16="http://schemas.microsoft.com/office/drawing/2014/main" id="{40CA41D9-26B2-440B-96CC-F62B61A22375}"/>
                  </a:ext>
                </a:extLst>
              </p:cNvPr>
              <p:cNvSpPr txBox="1"/>
              <p:nvPr/>
            </p:nvSpPr>
            <p:spPr>
              <a:xfrm>
                <a:off x="-19638" y="623569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143" name="Picture 4" descr="ãbikeãçåçæå°çµæ">
              <a:extLst>
                <a:ext uri="{FF2B5EF4-FFF2-40B4-BE49-F238E27FC236}">
                  <a16:creationId xmlns:a16="http://schemas.microsoft.com/office/drawing/2014/main" id="{E2DAFE2C-411A-485D-A278-6438F4C96A9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51766" y="48892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6" descr="ãcarãçåçæå°çµæ">
              <a:extLst>
                <a:ext uri="{FF2B5EF4-FFF2-40B4-BE49-F238E27FC236}">
                  <a16:creationId xmlns:a16="http://schemas.microsoft.com/office/drawing/2014/main" id="{BF47DF1A-F371-41F4-B408-BC3956200FC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94251" y="4876589"/>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8" name="群組 147">
            <a:extLst>
              <a:ext uri="{FF2B5EF4-FFF2-40B4-BE49-F238E27FC236}">
                <a16:creationId xmlns:a16="http://schemas.microsoft.com/office/drawing/2014/main" id="{309DF6AF-494A-4BA8-AECB-E0DAD7B2FDA7}"/>
              </a:ext>
            </a:extLst>
          </p:cNvPr>
          <p:cNvGrpSpPr/>
          <p:nvPr/>
        </p:nvGrpSpPr>
        <p:grpSpPr>
          <a:xfrm>
            <a:off x="5110365" y="3421618"/>
            <a:ext cx="1799886" cy="1365975"/>
            <a:chOff x="6931389" y="2474832"/>
            <a:chExt cx="1799886" cy="1365975"/>
          </a:xfrm>
        </p:grpSpPr>
        <p:sp>
          <p:nvSpPr>
            <p:cNvPr id="149" name="矩形 148">
              <a:extLst>
                <a:ext uri="{FF2B5EF4-FFF2-40B4-BE49-F238E27FC236}">
                  <a16:creationId xmlns:a16="http://schemas.microsoft.com/office/drawing/2014/main" id="{CE36FE29-9FB6-4D57-94DE-5C82A2019497}"/>
                </a:ext>
              </a:extLst>
            </p:cNvPr>
            <p:cNvSpPr/>
            <p:nvPr/>
          </p:nvSpPr>
          <p:spPr>
            <a:xfrm>
              <a:off x="6931389" y="2474832"/>
              <a:ext cx="1799886" cy="9538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0" name="文字方塊 149">
              <a:extLst>
                <a:ext uri="{FF2B5EF4-FFF2-40B4-BE49-F238E27FC236}">
                  <a16:creationId xmlns:a16="http://schemas.microsoft.com/office/drawing/2014/main" id="{D3975DA0-95CB-46AD-85BC-71CBC1C67F74}"/>
                </a:ext>
              </a:extLst>
            </p:cNvPr>
            <p:cNvSpPr txBox="1"/>
            <p:nvPr/>
          </p:nvSpPr>
          <p:spPr>
            <a:xfrm>
              <a:off x="7089800" y="3462286"/>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1" name="文字方塊 150">
              <a:extLst>
                <a:ext uri="{FF2B5EF4-FFF2-40B4-BE49-F238E27FC236}">
                  <a16:creationId xmlns:a16="http://schemas.microsoft.com/office/drawing/2014/main" id="{2D8DC413-4D0F-4C2F-982F-A6E4A3ED4E4D}"/>
                </a:ext>
              </a:extLst>
            </p:cNvPr>
            <p:cNvSpPr txBox="1"/>
            <p:nvPr/>
          </p:nvSpPr>
          <p:spPr>
            <a:xfrm>
              <a:off x="7933834" y="3471475"/>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52" name="Picture 2" descr="ãbikeãçåçæå°çµæ">
              <a:extLst>
                <a:ext uri="{FF2B5EF4-FFF2-40B4-BE49-F238E27FC236}">
                  <a16:creationId xmlns:a16="http://schemas.microsoft.com/office/drawing/2014/main" id="{80E57922-BA22-490E-828E-A9D95637977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35907" y="258119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8" descr="ç¸éåç">
              <a:extLst>
                <a:ext uri="{FF2B5EF4-FFF2-40B4-BE49-F238E27FC236}">
                  <a16:creationId xmlns:a16="http://schemas.microsoft.com/office/drawing/2014/main" id="{62996F93-4358-4D89-9CA3-4A65BE942D3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83591" y="2581190"/>
              <a:ext cx="720000" cy="72000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67" name="文字方塊 66">
                <a:extLst>
                  <a:ext uri="{FF2B5EF4-FFF2-40B4-BE49-F238E27FC236}">
                    <a16:creationId xmlns:a16="http://schemas.microsoft.com/office/drawing/2014/main" id="{763C0D75-C440-4778-9E04-7881CBE12F13}"/>
                  </a:ext>
                </a:extLst>
              </p:cNvPr>
              <p:cNvSpPr txBox="1"/>
              <p:nvPr/>
            </p:nvSpPr>
            <p:spPr>
              <a:xfrm>
                <a:off x="4284243" y="5347224"/>
                <a:ext cx="973535" cy="121155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nary>
                        <m:naryPr>
                          <m:chr m:val="∑"/>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23"/>
                            </m:r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sup>
                        <m:e>
                          <m:sSup>
                            <m:sSup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p>
                          </m:sSup>
                        </m:e>
                      </m:nary>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7" name="文字方塊 66">
                <a:extLst>
                  <a:ext uri="{FF2B5EF4-FFF2-40B4-BE49-F238E27FC236}">
                    <a16:creationId xmlns:a16="http://schemas.microsoft.com/office/drawing/2014/main" id="{763C0D75-C440-4778-9E04-7881CBE12F13}"/>
                  </a:ext>
                </a:extLst>
              </p:cNvPr>
              <p:cNvSpPr txBox="1">
                <a:spLocks noRot="1" noChangeAspect="1" noMove="1" noResize="1" noEditPoints="1" noAdjustHandles="1" noChangeArrowheads="1" noChangeShapeType="1" noTextEdit="1"/>
              </p:cNvSpPr>
              <p:nvPr/>
            </p:nvSpPr>
            <p:spPr>
              <a:xfrm>
                <a:off x="4284243" y="5347224"/>
                <a:ext cx="973535" cy="1211550"/>
              </a:xfrm>
              <a:prstGeom prst="rect">
                <a:avLst/>
              </a:prstGeom>
              <a:blipFill>
                <a:blip r:embed="rId2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8" name="文字方塊 67">
                <a:extLst>
                  <a:ext uri="{FF2B5EF4-FFF2-40B4-BE49-F238E27FC236}">
                    <a16:creationId xmlns:a16="http://schemas.microsoft.com/office/drawing/2014/main" id="{EDBFC264-03F4-4B21-82C1-D48448244924}"/>
                  </a:ext>
                </a:extLst>
              </p:cNvPr>
              <p:cNvSpPr txBox="1"/>
              <p:nvPr/>
            </p:nvSpPr>
            <p:spPr>
              <a:xfrm>
                <a:off x="5320087" y="5770886"/>
                <a:ext cx="33808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14:m>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is the number of the training tasks)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8" name="文字方塊 67">
                <a:extLst>
                  <a:ext uri="{FF2B5EF4-FFF2-40B4-BE49-F238E27FC236}">
                    <a16:creationId xmlns:a16="http://schemas.microsoft.com/office/drawing/2014/main" id="{EDBFC264-03F4-4B21-82C1-D48448244924}"/>
                  </a:ext>
                </a:extLst>
              </p:cNvPr>
              <p:cNvSpPr txBox="1">
                <a:spLocks noRot="1" noChangeAspect="1" noMove="1" noResize="1" noEditPoints="1" noAdjustHandles="1" noChangeArrowheads="1" noChangeShapeType="1" noTextEdit="1"/>
              </p:cNvSpPr>
              <p:nvPr/>
            </p:nvSpPr>
            <p:spPr>
              <a:xfrm>
                <a:off x="5320087" y="5770886"/>
                <a:ext cx="3380835" cy="830997"/>
              </a:xfrm>
              <a:prstGeom prst="rect">
                <a:avLst/>
              </a:prstGeom>
              <a:blipFill>
                <a:blip r:embed="rId23"/>
                <a:stretch>
                  <a:fillRect l="-2888" t="-5882" b="-16176"/>
                </a:stretch>
              </a:blipFill>
            </p:spPr>
            <p:txBody>
              <a:bodyPr/>
              <a:lstStyle/>
              <a:p>
                <a:r>
                  <a:rPr lang="zh-TW" altLang="en-US">
                    <a:noFill/>
                  </a:rPr>
                  <a:t> </a:t>
                </a:r>
              </a:p>
            </p:txBody>
          </p:sp>
        </mc:Fallback>
      </mc:AlternateContent>
      <p:sp>
        <p:nvSpPr>
          <p:cNvPr id="2" name="矩形: 圓角 1">
            <a:extLst>
              <a:ext uri="{FF2B5EF4-FFF2-40B4-BE49-F238E27FC236}">
                <a16:creationId xmlns:a16="http://schemas.microsoft.com/office/drawing/2014/main" id="{C8429FD9-2E04-4710-A551-7F3F032C9424}"/>
              </a:ext>
            </a:extLst>
          </p:cNvPr>
          <p:cNvSpPr/>
          <p:nvPr/>
        </p:nvSpPr>
        <p:spPr>
          <a:xfrm>
            <a:off x="4445544" y="5347224"/>
            <a:ext cx="275648" cy="26027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69" name="群組 68">
            <a:extLst>
              <a:ext uri="{FF2B5EF4-FFF2-40B4-BE49-F238E27FC236}">
                <a16:creationId xmlns:a16="http://schemas.microsoft.com/office/drawing/2014/main" id="{21F31114-3192-44C4-8C69-D92EED7B7AD1}"/>
              </a:ext>
            </a:extLst>
          </p:cNvPr>
          <p:cNvGrpSpPr/>
          <p:nvPr/>
        </p:nvGrpSpPr>
        <p:grpSpPr>
          <a:xfrm>
            <a:off x="3340681" y="3597559"/>
            <a:ext cx="700576" cy="549710"/>
            <a:chOff x="6169174" y="3353744"/>
            <a:chExt cx="834815" cy="604230"/>
          </a:xfrm>
        </p:grpSpPr>
        <p:sp>
          <p:nvSpPr>
            <p:cNvPr id="72" name="矩形 71">
              <a:extLst>
                <a:ext uri="{FF2B5EF4-FFF2-40B4-BE49-F238E27FC236}">
                  <a16:creationId xmlns:a16="http://schemas.microsoft.com/office/drawing/2014/main" id="{36EC83E4-C513-4EB8-9720-EEB716CB2838}"/>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73" name="文字方塊 72">
                  <a:extLst>
                    <a:ext uri="{FF2B5EF4-FFF2-40B4-BE49-F238E27FC236}">
                      <a16:creationId xmlns:a16="http://schemas.microsoft.com/office/drawing/2014/main" id="{E44E24A5-E35D-4F1D-9FA6-3B2C632FB741}"/>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73" name="文字方塊 72">
                  <a:extLst>
                    <a:ext uri="{FF2B5EF4-FFF2-40B4-BE49-F238E27FC236}">
                      <a16:creationId xmlns:a16="http://schemas.microsoft.com/office/drawing/2014/main" id="{E44E24A5-E35D-4F1D-9FA6-3B2C632FB741}"/>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24"/>
                  <a:stretch>
                    <a:fillRect/>
                  </a:stretch>
                </a:blipFill>
              </p:spPr>
              <p:txBody>
                <a:bodyPr/>
                <a:lstStyle/>
                <a:p>
                  <a:r>
                    <a:rPr lang="zh-TW" altLang="en-US">
                      <a:noFill/>
                    </a:rPr>
                    <a:t> </a:t>
                  </a:r>
                </a:p>
              </p:txBody>
            </p:sp>
          </mc:Fallback>
        </mc:AlternateContent>
      </p:grpSp>
      <p:cxnSp>
        <p:nvCxnSpPr>
          <p:cNvPr id="77" name="直線單箭頭接點 76">
            <a:extLst>
              <a:ext uri="{FF2B5EF4-FFF2-40B4-BE49-F238E27FC236}">
                <a16:creationId xmlns:a16="http://schemas.microsoft.com/office/drawing/2014/main" id="{1D849B99-5D34-45CF-81EC-32719C3D0BA9}"/>
              </a:ext>
            </a:extLst>
          </p:cNvPr>
          <p:cNvCxnSpPr>
            <a:cxnSpLocks/>
          </p:cNvCxnSpPr>
          <p:nvPr/>
        </p:nvCxnSpPr>
        <p:spPr>
          <a:xfrm flipV="1">
            <a:off x="6890738" y="3885399"/>
            <a:ext cx="80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群組 77">
            <a:extLst>
              <a:ext uri="{FF2B5EF4-FFF2-40B4-BE49-F238E27FC236}">
                <a16:creationId xmlns:a16="http://schemas.microsoft.com/office/drawing/2014/main" id="{CBBA81D3-F30D-4EB3-B983-F8220659262D}"/>
              </a:ext>
            </a:extLst>
          </p:cNvPr>
          <p:cNvGrpSpPr/>
          <p:nvPr/>
        </p:nvGrpSpPr>
        <p:grpSpPr>
          <a:xfrm>
            <a:off x="7715760" y="3597355"/>
            <a:ext cx="700576" cy="549710"/>
            <a:chOff x="6169174" y="3353744"/>
            <a:chExt cx="834814" cy="604230"/>
          </a:xfrm>
        </p:grpSpPr>
        <p:sp>
          <p:nvSpPr>
            <p:cNvPr id="83" name="矩形 82">
              <a:extLst>
                <a:ext uri="{FF2B5EF4-FFF2-40B4-BE49-F238E27FC236}">
                  <a16:creationId xmlns:a16="http://schemas.microsoft.com/office/drawing/2014/main" id="{A453ADE2-AD39-49D9-BE00-9B8C9C13EBC7}"/>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85" name="文字方塊 84">
                  <a:extLst>
                    <a:ext uri="{FF2B5EF4-FFF2-40B4-BE49-F238E27FC236}">
                      <a16:creationId xmlns:a16="http://schemas.microsoft.com/office/drawing/2014/main" id="{55039A4D-041A-45CD-AFDE-0C84B97C88C3}"/>
                    </a:ext>
                  </a:extLst>
                </p:cNvPr>
                <p:cNvSpPr txBox="1"/>
                <p:nvPr/>
              </p:nvSpPr>
              <p:spPr>
                <a:xfrm>
                  <a:off x="6169174" y="3402781"/>
                  <a:ext cx="834814"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smtClean="0">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smtClean="0">
                                    <a:solidFill>
                                      <a:srgbClr val="00B050"/>
                                    </a:solidFill>
                                    <a:latin typeface="Cambria Math" panose="02040503050406030204" pitchFamily="18" charset="0"/>
                                  </a:rPr>
                                  <m:t>𝟐</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85" name="文字方塊 84">
                  <a:extLst>
                    <a:ext uri="{FF2B5EF4-FFF2-40B4-BE49-F238E27FC236}">
                      <a16:creationId xmlns:a16="http://schemas.microsoft.com/office/drawing/2014/main" id="{55039A4D-041A-45CD-AFDE-0C84B97C88C3}"/>
                    </a:ext>
                  </a:extLst>
                </p:cNvPr>
                <p:cNvSpPr txBox="1">
                  <a:spLocks noRot="1" noChangeAspect="1" noMove="1" noResize="1" noEditPoints="1" noAdjustHandles="1" noChangeArrowheads="1" noChangeShapeType="1" noTextEdit="1"/>
                </p:cNvSpPr>
                <p:nvPr/>
              </p:nvSpPr>
              <p:spPr>
                <a:xfrm>
                  <a:off x="6169174" y="3402781"/>
                  <a:ext cx="834814" cy="495753"/>
                </a:xfrm>
                <a:prstGeom prst="rect">
                  <a:avLst/>
                </a:prstGeom>
                <a:blipFill>
                  <a:blip r:embed="rId25"/>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9706204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8FBBA7-BEEF-4C11-9BB4-8278CB64462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83A941D-0D40-49BC-9167-C6F1CB732DFB}"/>
              </a:ext>
            </a:extLst>
          </p:cNvPr>
          <p:cNvSpPr>
            <a:spLocks noGrp="1"/>
          </p:cNvSpPr>
          <p:nvPr>
            <p:ph idx="1"/>
          </p:nvPr>
        </p:nvSpPr>
        <p:spPr/>
        <p:txBody>
          <a:bodyPr/>
          <a:lstStyle/>
          <a:p>
            <a:endParaRPr lang="zh-TW" altLang="en-US"/>
          </a:p>
        </p:txBody>
      </p:sp>
      <p:pic>
        <p:nvPicPr>
          <p:cNvPr id="4" name="內容版面配置區 4">
            <a:extLst>
              <a:ext uri="{FF2B5EF4-FFF2-40B4-BE49-F238E27FC236}">
                <a16:creationId xmlns:a16="http://schemas.microsoft.com/office/drawing/2014/main" id="{17DD2523-93F0-47A5-BFC6-C5816EDB7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42" y="895496"/>
            <a:ext cx="9389275" cy="5281467"/>
          </a:xfrm>
          <a:prstGeom prst="rect">
            <a:avLst/>
          </a:prstGeom>
        </p:spPr>
      </p:pic>
      <p:sp>
        <p:nvSpPr>
          <p:cNvPr id="5" name="文字方塊 4">
            <a:extLst>
              <a:ext uri="{FF2B5EF4-FFF2-40B4-BE49-F238E27FC236}">
                <a16:creationId xmlns:a16="http://schemas.microsoft.com/office/drawing/2014/main" id="{7CA60490-7F27-4DBD-93E5-6F2778909386}"/>
              </a:ext>
            </a:extLst>
          </p:cNvPr>
          <p:cNvSpPr txBox="1"/>
          <p:nvPr/>
        </p:nvSpPr>
        <p:spPr>
          <a:xfrm>
            <a:off x="5949583" y="6348880"/>
            <a:ext cx="3120572"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感謝 沈昇勳 同學提供圖檔</a:t>
            </a:r>
          </a:p>
        </p:txBody>
      </p:sp>
      <p:pic>
        <p:nvPicPr>
          <p:cNvPr id="6" name="圖片 5">
            <a:extLst>
              <a:ext uri="{FF2B5EF4-FFF2-40B4-BE49-F238E27FC236}">
                <a16:creationId xmlns:a16="http://schemas.microsoft.com/office/drawing/2014/main" id="{2AF0943F-31D7-41D6-9C11-9724927F9C99}"/>
              </a:ext>
            </a:extLst>
          </p:cNvPr>
          <p:cNvPicPr>
            <a:picLocks noChangeAspect="1"/>
          </p:cNvPicPr>
          <p:nvPr/>
        </p:nvPicPr>
        <p:blipFill>
          <a:blip r:embed="rId4"/>
          <a:stretch>
            <a:fillRect/>
          </a:stretch>
        </p:blipFill>
        <p:spPr>
          <a:xfrm>
            <a:off x="6067425" y="3886463"/>
            <a:ext cx="2884888" cy="1890223"/>
          </a:xfrm>
          <a:prstGeom prst="rect">
            <a:avLst/>
          </a:prstGeom>
        </p:spPr>
      </p:pic>
      <p:sp>
        <p:nvSpPr>
          <p:cNvPr id="7" name="矩形 6">
            <a:extLst>
              <a:ext uri="{FF2B5EF4-FFF2-40B4-BE49-F238E27FC236}">
                <a16:creationId xmlns:a16="http://schemas.microsoft.com/office/drawing/2014/main" id="{257DE0B1-ADDB-490D-88A7-A8F3C1D83D3F}"/>
              </a:ext>
            </a:extLst>
          </p:cNvPr>
          <p:cNvSpPr/>
          <p:nvPr/>
        </p:nvSpPr>
        <p:spPr>
          <a:xfrm>
            <a:off x="190500" y="157817"/>
            <a:ext cx="843280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Source of image: </a:t>
            </a: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https://medium.com/intuitionmachine/the-brute-force-method-of-deep-learning-innovation-58b497323ae5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r>
              <a:rPr kumimoji="0" lang="en-US" altLang="zh-TW" sz="1800" b="0" i="0" u="none" strike="noStrike" kern="1200" cap="none" spc="0" normalizeH="0" baseline="0" noProof="0" dirty="0">
                <a:ln>
                  <a:noFill/>
                </a:ln>
                <a:solidFill>
                  <a:prstClr val="black"/>
                </a:solidFill>
                <a:effectLst/>
                <a:uLnTx/>
                <a:uFillTx/>
                <a:latin typeface="medium-content-serif-font"/>
                <a:ea typeface="新細明體" panose="02020500000000000000" pitchFamily="18" charset="-120"/>
                <a:cs typeface="+mn-cs"/>
              </a:rPr>
              <a:t>Denny </a:t>
            </a:r>
            <a:r>
              <a:rPr kumimoji="0" lang="en-US" altLang="zh-TW" sz="1800" b="0" i="0" u="none" strike="noStrike" kern="1200" cap="none" spc="0" normalizeH="0" baseline="0" noProof="0" dirty="0" err="1">
                <a:ln>
                  <a:noFill/>
                </a:ln>
                <a:solidFill>
                  <a:prstClr val="black"/>
                </a:solidFill>
                <a:effectLst/>
                <a:uLnTx/>
                <a:uFillTx/>
                <a:latin typeface="medium-content-serif-font"/>
                <a:ea typeface="新細明體" panose="02020500000000000000" pitchFamily="18" charset="-120"/>
                <a:cs typeface="+mn-cs"/>
              </a:rPr>
              <a:t>Britz’s</a:t>
            </a:r>
            <a:r>
              <a:rPr kumimoji="0" lang="en-US" altLang="zh-TW" sz="1800" b="0" i="0" u="none" strike="noStrike" kern="1200" cap="none" spc="0" normalizeH="0" baseline="0" noProof="0" dirty="0">
                <a:ln>
                  <a:noFill/>
                </a:ln>
                <a:solidFill>
                  <a:prstClr val="black"/>
                </a:solidFill>
                <a:effectLst/>
                <a:uLnTx/>
                <a:uFillTx/>
                <a:latin typeface="medium-content-serif-font"/>
                <a:ea typeface="新細明體" panose="02020500000000000000" pitchFamily="18" charset="-120"/>
                <a:cs typeface="+mn-cs"/>
              </a:rPr>
              <a:t> graphic)</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 name="矩形 7">
            <a:extLst>
              <a:ext uri="{FF2B5EF4-FFF2-40B4-BE49-F238E27FC236}">
                <a16:creationId xmlns:a16="http://schemas.microsoft.com/office/drawing/2014/main" id="{C230DC3C-A99B-4ED9-A268-EAFDBF582230}"/>
              </a:ext>
            </a:extLst>
          </p:cNvPr>
          <p:cNvSpPr/>
          <p:nvPr/>
        </p:nvSpPr>
        <p:spPr>
          <a:xfrm>
            <a:off x="6015289" y="3886463"/>
            <a:ext cx="3120572" cy="18902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EC9A43B7-D817-466A-8B47-4DE2259E3185}"/>
              </a:ext>
            </a:extLst>
          </p:cNvPr>
          <p:cNvSpPr/>
          <p:nvPr/>
        </p:nvSpPr>
        <p:spPr>
          <a:xfrm>
            <a:off x="190500" y="952886"/>
            <a:ext cx="8761813" cy="7378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800" b="1" dirty="0">
                <a:solidFill>
                  <a:srgbClr val="FFFF00"/>
                </a:solidFill>
                <a:latin typeface="微軟正黑體" panose="020B0604030504040204" pitchFamily="34" charset="-120"/>
                <a:ea typeface="微軟正黑體" panose="020B0604030504040204" pitchFamily="34" charset="-120"/>
              </a:rPr>
              <a:t>這門課的作業在做甚麼？</a:t>
            </a:r>
          </a:p>
        </p:txBody>
      </p:sp>
    </p:spTree>
    <p:extLst>
      <p:ext uri="{BB962C8B-B14F-4D97-AF65-F5344CB8AC3E}">
        <p14:creationId xmlns:p14="http://schemas.microsoft.com/office/powerpoint/2010/main" val="31294511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7A513185-609C-43AB-BC12-76AAA8CEA1CC}"/>
              </a:ext>
            </a:extLst>
          </p:cNvPr>
          <p:cNvSpPr/>
          <p:nvPr/>
        </p:nvSpPr>
        <p:spPr>
          <a:xfrm>
            <a:off x="5746282" y="4827420"/>
            <a:ext cx="201876" cy="80335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矩形 27">
            <a:extLst>
              <a:ext uri="{FF2B5EF4-FFF2-40B4-BE49-F238E27FC236}">
                <a16:creationId xmlns:a16="http://schemas.microsoft.com/office/drawing/2014/main" id="{C6209456-F60F-498E-A48E-7F003EDAD4D2}"/>
              </a:ext>
            </a:extLst>
          </p:cNvPr>
          <p:cNvSpPr/>
          <p:nvPr/>
        </p:nvSpPr>
        <p:spPr>
          <a:xfrm>
            <a:off x="727377" y="4399828"/>
            <a:ext cx="1799214" cy="3528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文字方塊 19">
            <a:extLst>
              <a:ext uri="{FF2B5EF4-FFF2-40B4-BE49-F238E27FC236}">
                <a16:creationId xmlns:a16="http://schemas.microsoft.com/office/drawing/2014/main" id="{931C2050-66BC-48EF-86BC-8129CE84260D}"/>
              </a:ext>
            </a:extLst>
          </p:cNvPr>
          <p:cNvSpPr txBox="1"/>
          <p:nvPr/>
        </p:nvSpPr>
        <p:spPr>
          <a:xfrm>
            <a:off x="222745" y="1341713"/>
            <a:ext cx="1117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C014C0EA-795D-43E4-9F87-C9E802C77796}"/>
                  </a:ext>
                </a:extLst>
              </p:cNvPr>
              <p:cNvSpPr txBox="1"/>
              <p:nvPr/>
            </p:nvSpPr>
            <p:spPr>
              <a:xfrm>
                <a:off x="2568992" y="5340904"/>
                <a:ext cx="366446"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7" name="文字方塊 26">
                <a:extLst>
                  <a:ext uri="{FF2B5EF4-FFF2-40B4-BE49-F238E27FC236}">
                    <a16:creationId xmlns:a16="http://schemas.microsoft.com/office/drawing/2014/main" id="{C014C0EA-795D-43E4-9F87-C9E802C77796}"/>
                  </a:ext>
                </a:extLst>
              </p:cNvPr>
              <p:cNvSpPr txBox="1">
                <a:spLocks noRot="1" noChangeAspect="1" noMove="1" noResize="1" noEditPoints="1" noAdjustHandles="1" noChangeArrowheads="1" noChangeShapeType="1" noTextEdit="1"/>
              </p:cNvSpPr>
              <p:nvPr/>
            </p:nvSpPr>
            <p:spPr>
              <a:xfrm>
                <a:off x="2568992" y="5340904"/>
                <a:ext cx="366446" cy="430887"/>
              </a:xfrm>
              <a:prstGeom prst="rect">
                <a:avLst/>
              </a:prstGeom>
              <a:blipFill>
                <a:blip r:embed="rId3"/>
                <a:stretch>
                  <a:fillRect/>
                </a:stretch>
              </a:blipFill>
            </p:spPr>
            <p:txBody>
              <a:bodyPr/>
              <a:lstStyle/>
              <a:p>
                <a:r>
                  <a:rPr lang="zh-TW" altLang="en-US">
                    <a:noFill/>
                  </a:rPr>
                  <a:t> </a:t>
                </a:r>
              </a:p>
            </p:txBody>
          </p:sp>
        </mc:Fallback>
      </mc:AlternateContent>
      <p:sp>
        <p:nvSpPr>
          <p:cNvPr id="65" name="文字方塊 64">
            <a:extLst>
              <a:ext uri="{FF2B5EF4-FFF2-40B4-BE49-F238E27FC236}">
                <a16:creationId xmlns:a16="http://schemas.microsoft.com/office/drawing/2014/main" id="{89248C20-5220-4BF1-A06B-F9CF299D6D51}"/>
              </a:ext>
            </a:extLst>
          </p:cNvPr>
          <p:cNvSpPr txBox="1"/>
          <p:nvPr/>
        </p:nvSpPr>
        <p:spPr>
          <a:xfrm>
            <a:off x="804721" y="4369794"/>
            <a:ext cx="7680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6" name="文字方塊 65">
            <a:extLst>
              <a:ext uri="{FF2B5EF4-FFF2-40B4-BE49-F238E27FC236}">
                <a16:creationId xmlns:a16="http://schemas.microsoft.com/office/drawing/2014/main" id="{DF5C1B8B-A48F-4C39-A522-B889BDD6541B}"/>
              </a:ext>
            </a:extLst>
          </p:cNvPr>
          <p:cNvSpPr txBox="1"/>
          <p:nvPr/>
        </p:nvSpPr>
        <p:spPr>
          <a:xfrm>
            <a:off x="1606523" y="4367126"/>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0" name="文字方塊 59">
            <a:extLst>
              <a:ext uri="{FF2B5EF4-FFF2-40B4-BE49-F238E27FC236}">
                <a16:creationId xmlns:a16="http://schemas.microsoft.com/office/drawing/2014/main" id="{C3A214A3-2D82-44C0-877B-6D12A670B8F0}"/>
              </a:ext>
            </a:extLst>
          </p:cNvPr>
          <p:cNvSpPr txBox="1"/>
          <p:nvPr/>
        </p:nvSpPr>
        <p:spPr>
          <a:xfrm>
            <a:off x="330558" y="173608"/>
            <a:ext cx="46402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Meta Learning – Step 2</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C79DC854-A39B-4DD8-8F8D-90DC96C7873F}"/>
              </a:ext>
            </a:extLst>
          </p:cNvPr>
          <p:cNvSpPr txBox="1"/>
          <p:nvPr/>
        </p:nvSpPr>
        <p:spPr>
          <a:xfrm>
            <a:off x="2539640" y="4365755"/>
            <a:ext cx="22848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prediction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79" name="直線單箭頭接點 78">
            <a:extLst>
              <a:ext uri="{FF2B5EF4-FFF2-40B4-BE49-F238E27FC236}">
                <a16:creationId xmlns:a16="http://schemas.microsoft.com/office/drawing/2014/main" id="{9850F547-75C1-4089-9397-2FEA57A427F8}"/>
              </a:ext>
            </a:extLst>
          </p:cNvPr>
          <p:cNvCxnSpPr>
            <a:cxnSpLocks/>
          </p:cNvCxnSpPr>
          <p:nvPr/>
        </p:nvCxnSpPr>
        <p:spPr>
          <a:xfrm>
            <a:off x="1622523" y="5028930"/>
            <a:ext cx="20491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a16="http://schemas.microsoft.com/office/drawing/2014/main" id="{54F62478-ED4B-4773-AD1C-6087371EE288}"/>
              </a:ext>
            </a:extLst>
          </p:cNvPr>
          <p:cNvCxnSpPr>
            <a:cxnSpLocks/>
            <a:endCxn id="27" idx="0"/>
          </p:cNvCxnSpPr>
          <p:nvPr/>
        </p:nvCxnSpPr>
        <p:spPr>
          <a:xfrm>
            <a:off x="2746220" y="5028930"/>
            <a:ext cx="5995" cy="3119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a:extLst>
              <a:ext uri="{FF2B5EF4-FFF2-40B4-BE49-F238E27FC236}">
                <a16:creationId xmlns:a16="http://schemas.microsoft.com/office/drawing/2014/main" id="{5FC6E4C9-2587-4BF3-B242-A3524F77ADE7}"/>
              </a:ext>
            </a:extLst>
          </p:cNvPr>
          <p:cNvCxnSpPr>
            <a:cxnSpLocks/>
          </p:cNvCxnSpPr>
          <p:nvPr/>
        </p:nvCxnSpPr>
        <p:spPr>
          <a:xfrm>
            <a:off x="1640057"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單箭頭接點 81">
            <a:extLst>
              <a:ext uri="{FF2B5EF4-FFF2-40B4-BE49-F238E27FC236}">
                <a16:creationId xmlns:a16="http://schemas.microsoft.com/office/drawing/2014/main" id="{797683F0-3CF4-4165-82D1-45AC580EF934}"/>
              </a:ext>
            </a:extLst>
          </p:cNvPr>
          <p:cNvCxnSpPr>
            <a:cxnSpLocks/>
          </p:cNvCxnSpPr>
          <p:nvPr/>
        </p:nvCxnSpPr>
        <p:spPr>
          <a:xfrm>
            <a:off x="3697051"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文字方塊 1">
            <a:extLst>
              <a:ext uri="{FF2B5EF4-FFF2-40B4-BE49-F238E27FC236}">
                <a16:creationId xmlns:a16="http://schemas.microsoft.com/office/drawing/2014/main" id="{C5329DD9-2C8A-496F-AC84-598AF21388D3}"/>
              </a:ext>
            </a:extLst>
          </p:cNvPr>
          <p:cNvSpPr txBox="1"/>
          <p:nvPr/>
        </p:nvSpPr>
        <p:spPr>
          <a:xfrm>
            <a:off x="2971465" y="5111767"/>
            <a:ext cx="155929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a:t>
            </a:r>
            <a:r>
              <a:rPr kumimoji="0" lang="en-US" altLang="zh-TW"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difference</a:t>
            </a:r>
            <a:endParaRPr kumimoji="0" lang="zh-TW" altLang="en-US"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6" name="Picture 4" descr="ãappleãçåçæå°çµæ">
            <a:extLst>
              <a:ext uri="{FF2B5EF4-FFF2-40B4-BE49-F238E27FC236}">
                <a16:creationId xmlns:a16="http://schemas.microsoft.com/office/drawing/2014/main" id="{9E0C8ECC-4BBA-4B54-9DF4-886486D66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067" y="85296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ãorangeãçåçæå°çµæ">
            <a:extLst>
              <a:ext uri="{FF2B5EF4-FFF2-40B4-BE49-F238E27FC236}">
                <a16:creationId xmlns:a16="http://schemas.microsoft.com/office/drawing/2014/main" id="{E45B5D4B-3072-4009-8998-BFEB9B505B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1636" y="867221"/>
            <a:ext cx="711765"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直線單箭頭接點 82">
            <a:extLst>
              <a:ext uri="{FF2B5EF4-FFF2-40B4-BE49-F238E27FC236}">
                <a16:creationId xmlns:a16="http://schemas.microsoft.com/office/drawing/2014/main" id="{322435BB-82D1-4828-B1BD-C9E3A67ED2B5}"/>
              </a:ext>
            </a:extLst>
          </p:cNvPr>
          <p:cNvCxnSpPr>
            <a:cxnSpLocks/>
          </p:cNvCxnSpPr>
          <p:nvPr/>
        </p:nvCxnSpPr>
        <p:spPr>
          <a:xfrm>
            <a:off x="6246067" y="1638752"/>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a:extLst>
              <a:ext uri="{FF2B5EF4-FFF2-40B4-BE49-F238E27FC236}">
                <a16:creationId xmlns:a16="http://schemas.microsoft.com/office/drawing/2014/main" id="{7CD29E54-C413-4B4D-A78B-2448E2728E33}"/>
              </a:ext>
            </a:extLst>
          </p:cNvPr>
          <p:cNvCxnSpPr>
            <a:cxnSpLocks/>
          </p:cNvCxnSpPr>
          <p:nvPr/>
        </p:nvCxnSpPr>
        <p:spPr>
          <a:xfrm>
            <a:off x="7977518" y="1635665"/>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a:extLst>
              <a:ext uri="{FF2B5EF4-FFF2-40B4-BE49-F238E27FC236}">
                <a16:creationId xmlns:a16="http://schemas.microsoft.com/office/drawing/2014/main" id="{7F50B9D4-B8DA-4A98-B907-89BD1A64706F}"/>
              </a:ext>
            </a:extLst>
          </p:cNvPr>
          <p:cNvCxnSpPr>
            <a:cxnSpLocks/>
          </p:cNvCxnSpPr>
          <p:nvPr/>
        </p:nvCxnSpPr>
        <p:spPr>
          <a:xfrm>
            <a:off x="6253398" y="2712110"/>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a:extLst>
              <a:ext uri="{FF2B5EF4-FFF2-40B4-BE49-F238E27FC236}">
                <a16:creationId xmlns:a16="http://schemas.microsoft.com/office/drawing/2014/main" id="{0976A14C-ABC6-4548-B5A2-7EF2D21202D8}"/>
              </a:ext>
            </a:extLst>
          </p:cNvPr>
          <p:cNvCxnSpPr>
            <a:cxnSpLocks/>
          </p:cNvCxnSpPr>
          <p:nvPr/>
        </p:nvCxnSpPr>
        <p:spPr>
          <a:xfrm>
            <a:off x="8003809" y="2703477"/>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64791AF3-1AED-41A9-9BE4-EB42AF053909}"/>
              </a:ext>
            </a:extLst>
          </p:cNvPr>
          <p:cNvCxnSpPr>
            <a:cxnSpLocks/>
          </p:cNvCxnSpPr>
          <p:nvPr/>
        </p:nvCxnSpPr>
        <p:spPr>
          <a:xfrm>
            <a:off x="5583478"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356C5FF9-DA06-4950-A850-C62676B08F92}"/>
              </a:ext>
            </a:extLst>
          </p:cNvPr>
          <p:cNvSpPr txBox="1"/>
          <p:nvPr/>
        </p:nvSpPr>
        <p:spPr>
          <a:xfrm>
            <a:off x="5538002"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3" name="矩形 92">
            <a:extLst>
              <a:ext uri="{FF2B5EF4-FFF2-40B4-BE49-F238E27FC236}">
                <a16:creationId xmlns:a16="http://schemas.microsoft.com/office/drawing/2014/main" id="{59A92197-F679-4E27-A40C-486AA193632E}"/>
              </a:ext>
            </a:extLst>
          </p:cNvPr>
          <p:cNvSpPr/>
          <p:nvPr/>
        </p:nvSpPr>
        <p:spPr>
          <a:xfrm>
            <a:off x="8238411" y="4827419"/>
            <a:ext cx="201876" cy="80335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4" name="直線接點 93">
            <a:extLst>
              <a:ext uri="{FF2B5EF4-FFF2-40B4-BE49-F238E27FC236}">
                <a16:creationId xmlns:a16="http://schemas.microsoft.com/office/drawing/2014/main" id="{019390BF-BB6F-4C92-AD25-4EFF44A53BC7}"/>
              </a:ext>
            </a:extLst>
          </p:cNvPr>
          <p:cNvCxnSpPr>
            <a:cxnSpLocks/>
          </p:cNvCxnSpPr>
          <p:nvPr/>
        </p:nvCxnSpPr>
        <p:spPr>
          <a:xfrm>
            <a:off x="7373800"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文字方塊 94">
            <a:extLst>
              <a:ext uri="{FF2B5EF4-FFF2-40B4-BE49-F238E27FC236}">
                <a16:creationId xmlns:a16="http://schemas.microsoft.com/office/drawing/2014/main" id="{24717783-8506-4091-9CD0-E83E8975958C}"/>
              </a:ext>
            </a:extLst>
          </p:cNvPr>
          <p:cNvSpPr txBox="1"/>
          <p:nvPr/>
        </p:nvSpPr>
        <p:spPr>
          <a:xfrm>
            <a:off x="7328324"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6" name="矩形 105">
            <a:extLst>
              <a:ext uri="{FF2B5EF4-FFF2-40B4-BE49-F238E27FC236}">
                <a16:creationId xmlns:a16="http://schemas.microsoft.com/office/drawing/2014/main" id="{47AE4CC2-85C7-4EA4-9D57-766ADA3C1A35}"/>
              </a:ext>
            </a:extLst>
          </p:cNvPr>
          <p:cNvSpPr/>
          <p:nvPr/>
        </p:nvSpPr>
        <p:spPr>
          <a:xfrm>
            <a:off x="5746282" y="3514887"/>
            <a:ext cx="201873" cy="3907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8" name="文字方塊 107">
            <a:extLst>
              <a:ext uri="{FF2B5EF4-FFF2-40B4-BE49-F238E27FC236}">
                <a16:creationId xmlns:a16="http://schemas.microsoft.com/office/drawing/2014/main" id="{3B79D65F-0DB8-4807-B2DC-42C85ECF3CA1}"/>
              </a:ext>
            </a:extLst>
          </p:cNvPr>
          <p:cNvSpPr txBox="1"/>
          <p:nvPr/>
        </p:nvSpPr>
        <p:spPr>
          <a:xfrm>
            <a:off x="5506681"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10" name="直線接點 109">
            <a:extLst>
              <a:ext uri="{FF2B5EF4-FFF2-40B4-BE49-F238E27FC236}">
                <a16:creationId xmlns:a16="http://schemas.microsoft.com/office/drawing/2014/main" id="{542C1270-C50A-441E-AFCF-B841DF3A6428}"/>
              </a:ext>
            </a:extLst>
          </p:cNvPr>
          <p:cNvCxnSpPr>
            <a:cxnSpLocks/>
          </p:cNvCxnSpPr>
          <p:nvPr/>
        </p:nvCxnSpPr>
        <p:spPr>
          <a:xfrm>
            <a:off x="7342479"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文字方塊 110">
            <a:extLst>
              <a:ext uri="{FF2B5EF4-FFF2-40B4-BE49-F238E27FC236}">
                <a16:creationId xmlns:a16="http://schemas.microsoft.com/office/drawing/2014/main" id="{DA088BD5-EEC3-4763-A47E-836A811311C0}"/>
              </a:ext>
            </a:extLst>
          </p:cNvPr>
          <p:cNvSpPr txBox="1"/>
          <p:nvPr/>
        </p:nvSpPr>
        <p:spPr>
          <a:xfrm>
            <a:off x="7297003"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2" name="矩形 111">
            <a:extLst>
              <a:ext uri="{FF2B5EF4-FFF2-40B4-BE49-F238E27FC236}">
                <a16:creationId xmlns:a16="http://schemas.microsoft.com/office/drawing/2014/main" id="{D449ED0E-9E15-40BB-9C8D-DD8C4A8F54BC}"/>
              </a:ext>
            </a:extLst>
          </p:cNvPr>
          <p:cNvSpPr/>
          <p:nvPr/>
        </p:nvSpPr>
        <p:spPr>
          <a:xfrm>
            <a:off x="6414938" y="3370769"/>
            <a:ext cx="182088" cy="54971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7" name="直線接點 106">
            <a:extLst>
              <a:ext uri="{FF2B5EF4-FFF2-40B4-BE49-F238E27FC236}">
                <a16:creationId xmlns:a16="http://schemas.microsoft.com/office/drawing/2014/main" id="{843F576D-5A59-4F81-939D-DD22D46D996C}"/>
              </a:ext>
            </a:extLst>
          </p:cNvPr>
          <p:cNvCxnSpPr>
            <a:cxnSpLocks/>
          </p:cNvCxnSpPr>
          <p:nvPr/>
        </p:nvCxnSpPr>
        <p:spPr>
          <a:xfrm>
            <a:off x="5552157"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a:extLst>
              <a:ext uri="{FF2B5EF4-FFF2-40B4-BE49-F238E27FC236}">
                <a16:creationId xmlns:a16="http://schemas.microsoft.com/office/drawing/2014/main" id="{6FC5612B-2162-4F39-B75B-5871937E4001}"/>
              </a:ext>
            </a:extLst>
          </p:cNvPr>
          <p:cNvSpPr/>
          <p:nvPr/>
        </p:nvSpPr>
        <p:spPr>
          <a:xfrm>
            <a:off x="7552368" y="3356047"/>
            <a:ext cx="182088" cy="5497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5" name="矩形 114">
            <a:extLst>
              <a:ext uri="{FF2B5EF4-FFF2-40B4-BE49-F238E27FC236}">
                <a16:creationId xmlns:a16="http://schemas.microsoft.com/office/drawing/2014/main" id="{5C0AC69B-EA00-4C15-81A6-51D3236884A1}"/>
              </a:ext>
            </a:extLst>
          </p:cNvPr>
          <p:cNvSpPr/>
          <p:nvPr/>
        </p:nvSpPr>
        <p:spPr>
          <a:xfrm>
            <a:off x="8238411" y="3520365"/>
            <a:ext cx="201873" cy="39072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6" name="直線單箭頭接點 15">
            <a:extLst>
              <a:ext uri="{FF2B5EF4-FFF2-40B4-BE49-F238E27FC236}">
                <a16:creationId xmlns:a16="http://schemas.microsoft.com/office/drawing/2014/main" id="{CB96DC7B-CFF8-4657-9031-CA45AE48D9FD}"/>
              </a:ext>
            </a:extLst>
          </p:cNvPr>
          <p:cNvCxnSpPr/>
          <p:nvPr/>
        </p:nvCxnSpPr>
        <p:spPr>
          <a:xfrm>
            <a:off x="625339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直線單箭頭接點 115">
            <a:extLst>
              <a:ext uri="{FF2B5EF4-FFF2-40B4-BE49-F238E27FC236}">
                <a16:creationId xmlns:a16="http://schemas.microsoft.com/office/drawing/2014/main" id="{2BB474B9-B2F0-4B59-848E-A0CBEAEC6198}"/>
              </a:ext>
            </a:extLst>
          </p:cNvPr>
          <p:cNvCxnSpPr/>
          <p:nvPr/>
        </p:nvCxnSpPr>
        <p:spPr>
          <a:xfrm>
            <a:off x="797751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D0B59DB5-A46C-46B5-BEBC-159ACE9255C1}"/>
              </a:ext>
            </a:extLst>
          </p:cNvPr>
          <p:cNvSpPr txBox="1"/>
          <p:nvPr/>
        </p:nvSpPr>
        <p:spPr>
          <a:xfrm>
            <a:off x="4788884" y="4330469"/>
            <a:ext cx="20361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Cross-entropy</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7" name="文字方塊 116">
            <a:extLst>
              <a:ext uri="{FF2B5EF4-FFF2-40B4-BE49-F238E27FC236}">
                <a16:creationId xmlns:a16="http://schemas.microsoft.com/office/drawing/2014/main" id="{EC479321-2C2A-46BC-8E55-2D0D6F8B0299}"/>
              </a:ext>
            </a:extLst>
          </p:cNvPr>
          <p:cNvSpPr txBox="1"/>
          <p:nvPr/>
        </p:nvSpPr>
        <p:spPr>
          <a:xfrm>
            <a:off x="5423846" y="325071"/>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 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8" name="文字方塊 117">
            <a:extLst>
              <a:ext uri="{FF2B5EF4-FFF2-40B4-BE49-F238E27FC236}">
                <a16:creationId xmlns:a16="http://schemas.microsoft.com/office/drawing/2014/main" id="{CC4AAF95-E9D1-4C38-9CD6-4409FDA58107}"/>
              </a:ext>
            </a:extLst>
          </p:cNvPr>
          <p:cNvSpPr txBox="1"/>
          <p:nvPr/>
        </p:nvSpPr>
        <p:spPr>
          <a:xfrm>
            <a:off x="5392525" y="6051420"/>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Ground Truth</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9" name="文字方塊 118">
            <a:extLst>
              <a:ext uri="{FF2B5EF4-FFF2-40B4-BE49-F238E27FC236}">
                <a16:creationId xmlns:a16="http://schemas.microsoft.com/office/drawing/2014/main" id="{9DC1F3CC-CD48-426A-B511-CE5726EFD3A4}"/>
              </a:ext>
            </a:extLst>
          </p:cNvPr>
          <p:cNvSpPr txBox="1"/>
          <p:nvPr/>
        </p:nvSpPr>
        <p:spPr>
          <a:xfrm>
            <a:off x="6499137" y="4342426"/>
            <a:ext cx="20361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Cross-entropy</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id="{EB3B05D2-D733-4134-B54D-99A3AB9376E7}"/>
              </a:ext>
            </a:extLst>
          </p:cNvPr>
          <p:cNvSpPr/>
          <p:nvPr/>
        </p:nvSpPr>
        <p:spPr>
          <a:xfrm>
            <a:off x="4788884" y="4411306"/>
            <a:ext cx="3142330" cy="258244"/>
          </a:xfrm>
          <a:prstGeom prst="roundRect">
            <a:avLst/>
          </a:prstGeom>
          <a:noFill/>
          <a:ln w="381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9" name="直線接點 28">
            <a:extLst>
              <a:ext uri="{FF2B5EF4-FFF2-40B4-BE49-F238E27FC236}">
                <a16:creationId xmlns:a16="http://schemas.microsoft.com/office/drawing/2014/main" id="{6452F3BE-5C32-4BCF-B74F-92E9E40575E6}"/>
              </a:ext>
            </a:extLst>
          </p:cNvPr>
          <p:cNvCxnSpPr>
            <a:cxnSpLocks/>
          </p:cNvCxnSpPr>
          <p:nvPr/>
        </p:nvCxnSpPr>
        <p:spPr>
          <a:xfrm>
            <a:off x="5216893" y="4699801"/>
            <a:ext cx="0" cy="107199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線接點 119">
            <a:extLst>
              <a:ext uri="{FF2B5EF4-FFF2-40B4-BE49-F238E27FC236}">
                <a16:creationId xmlns:a16="http://schemas.microsoft.com/office/drawing/2014/main" id="{C1819ABD-F95A-45AA-8EE1-61F4325BF4CC}"/>
              </a:ext>
            </a:extLst>
          </p:cNvPr>
          <p:cNvCxnSpPr>
            <a:cxnSpLocks/>
          </p:cNvCxnSpPr>
          <p:nvPr/>
        </p:nvCxnSpPr>
        <p:spPr>
          <a:xfrm flipH="1">
            <a:off x="4374682" y="5732257"/>
            <a:ext cx="856837" cy="0"/>
          </a:xfrm>
          <a:prstGeom prst="line">
            <a:avLst/>
          </a:prstGeom>
          <a:ln w="38100">
            <a:solidFill>
              <a:schemeClr val="bg2">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文字方塊 76">
            <a:extLst>
              <a:ext uri="{FF2B5EF4-FFF2-40B4-BE49-F238E27FC236}">
                <a16:creationId xmlns:a16="http://schemas.microsoft.com/office/drawing/2014/main" id="{DF8B429A-8EF9-436D-A52E-8C51A4059746}"/>
              </a:ext>
            </a:extLst>
          </p:cNvPr>
          <p:cNvSpPr txBox="1"/>
          <p:nvPr/>
        </p:nvSpPr>
        <p:spPr>
          <a:xfrm>
            <a:off x="1301885" y="903262"/>
            <a:ext cx="425694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 typical ML, you compute the loss</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based on </a:t>
            </a:r>
            <a:r>
              <a:rPr kumimoji="0" lang="en-US" altLang="zh-TW" sz="2400" b="0" i="0" u="none" strike="noStrike" kern="1200" cap="none" spc="0" normalizeH="0" baseline="0" noProof="0" dirty="0">
                <a:ln>
                  <a:noFill/>
                </a:ln>
                <a:solidFill>
                  <a:srgbClr val="0070C0"/>
                </a:solidFill>
                <a:effectLst/>
                <a:uLnTx/>
                <a:uFillTx/>
                <a:latin typeface="Calibri" panose="020F0502020204030204"/>
                <a:ea typeface="新細明體" panose="02020500000000000000" pitchFamily="18" charset="-120"/>
                <a:cs typeface="+mn-cs"/>
              </a:rPr>
              <a:t>training examples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5" name="文字方塊 84">
            <a:extLst>
              <a:ext uri="{FF2B5EF4-FFF2-40B4-BE49-F238E27FC236}">
                <a16:creationId xmlns:a16="http://schemas.microsoft.com/office/drawing/2014/main" id="{A6FA91AD-571C-4AC1-A9B0-F9374B95482C}"/>
              </a:ext>
            </a:extLst>
          </p:cNvPr>
          <p:cNvSpPr txBox="1"/>
          <p:nvPr/>
        </p:nvSpPr>
        <p:spPr>
          <a:xfrm>
            <a:off x="1301885" y="1681635"/>
            <a:ext cx="420479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 meta, you compute the loss based on </a:t>
            </a:r>
            <a:r>
              <a:rPr kumimoji="0" lang="en-US" altLang="zh-TW" sz="2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testing examples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026" name="Picture 2" descr="驚嚇| PetTalk：說寵物">
            <a:extLst>
              <a:ext uri="{FF2B5EF4-FFF2-40B4-BE49-F238E27FC236}">
                <a16:creationId xmlns:a16="http://schemas.microsoft.com/office/drawing/2014/main" id="{6542F157-8480-4926-A2AF-D095C36FA9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7814" y="3069851"/>
            <a:ext cx="4134976" cy="2432744"/>
          </a:xfrm>
          <a:prstGeom prst="rect">
            <a:avLst/>
          </a:prstGeom>
          <a:noFill/>
          <a:extLst>
            <a:ext uri="{909E8E84-426E-40DD-AFC4-6F175D3DCCD1}">
              <a14:hiddenFill xmlns:a14="http://schemas.microsoft.com/office/drawing/2010/main">
                <a:solidFill>
                  <a:srgbClr val="FFFFFF"/>
                </a:solidFill>
              </a14:hiddenFill>
            </a:ext>
          </a:extLst>
        </p:spPr>
      </p:pic>
      <p:sp>
        <p:nvSpPr>
          <p:cNvPr id="4" name="語音泡泡: 圓角矩形 3">
            <a:extLst>
              <a:ext uri="{FF2B5EF4-FFF2-40B4-BE49-F238E27FC236}">
                <a16:creationId xmlns:a16="http://schemas.microsoft.com/office/drawing/2014/main" id="{53BAAD03-0305-42CE-92F7-99707BC63656}"/>
              </a:ext>
            </a:extLst>
          </p:cNvPr>
          <p:cNvSpPr/>
          <p:nvPr/>
        </p:nvSpPr>
        <p:spPr>
          <a:xfrm>
            <a:off x="1675007" y="2827308"/>
            <a:ext cx="3660779" cy="896419"/>
          </a:xfrm>
          <a:prstGeom prst="wedgeRoundRectCallout">
            <a:avLst>
              <a:gd name="adj1" fmla="val 79383"/>
              <a:gd name="adj2" fmla="val 13347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Hold on! You use </a:t>
            </a:r>
            <a:r>
              <a:rPr kumimoji="0" lang="en-US" altLang="zh-TW" sz="2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testing examples</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during training???</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53" name="群組 52">
            <a:extLst>
              <a:ext uri="{FF2B5EF4-FFF2-40B4-BE49-F238E27FC236}">
                <a16:creationId xmlns:a16="http://schemas.microsoft.com/office/drawing/2014/main" id="{A466E36E-C7B8-4B3A-8CD9-F96AE42FC78D}"/>
              </a:ext>
            </a:extLst>
          </p:cNvPr>
          <p:cNvGrpSpPr/>
          <p:nvPr/>
        </p:nvGrpSpPr>
        <p:grpSpPr>
          <a:xfrm>
            <a:off x="5908148" y="2110550"/>
            <a:ext cx="700576" cy="549710"/>
            <a:chOff x="6169174" y="3353744"/>
            <a:chExt cx="834815" cy="604230"/>
          </a:xfrm>
        </p:grpSpPr>
        <p:sp>
          <p:nvSpPr>
            <p:cNvPr id="54" name="矩形 53">
              <a:extLst>
                <a:ext uri="{FF2B5EF4-FFF2-40B4-BE49-F238E27FC236}">
                  <a16:creationId xmlns:a16="http://schemas.microsoft.com/office/drawing/2014/main" id="{9F95D9F1-692C-48FC-AA37-E3C1B596DA6A}"/>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85E0521F-0FD4-42A5-A771-565FF3505AAC}"/>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55" name="文字方塊 54">
                  <a:extLst>
                    <a:ext uri="{FF2B5EF4-FFF2-40B4-BE49-F238E27FC236}">
                      <a16:creationId xmlns:a16="http://schemas.microsoft.com/office/drawing/2014/main" id="{85E0521F-0FD4-42A5-A771-565FF3505AAC}"/>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7"/>
                  <a:stretch>
                    <a:fillRect/>
                  </a:stretch>
                </a:blipFill>
              </p:spPr>
              <p:txBody>
                <a:bodyPr/>
                <a:lstStyle/>
                <a:p>
                  <a:r>
                    <a:rPr lang="zh-TW" altLang="en-US">
                      <a:noFill/>
                    </a:rPr>
                    <a:t> </a:t>
                  </a:r>
                </a:p>
              </p:txBody>
            </p:sp>
          </mc:Fallback>
        </mc:AlternateContent>
      </p:grpSp>
      <p:grpSp>
        <p:nvGrpSpPr>
          <p:cNvPr id="56" name="群組 55">
            <a:extLst>
              <a:ext uri="{FF2B5EF4-FFF2-40B4-BE49-F238E27FC236}">
                <a16:creationId xmlns:a16="http://schemas.microsoft.com/office/drawing/2014/main" id="{D8FC388E-D876-49D6-B0B4-032B66F9A05B}"/>
              </a:ext>
            </a:extLst>
          </p:cNvPr>
          <p:cNvGrpSpPr/>
          <p:nvPr/>
        </p:nvGrpSpPr>
        <p:grpSpPr>
          <a:xfrm>
            <a:off x="7643412" y="2095937"/>
            <a:ext cx="700576" cy="549710"/>
            <a:chOff x="6169174" y="3353744"/>
            <a:chExt cx="834815" cy="604230"/>
          </a:xfrm>
        </p:grpSpPr>
        <p:sp>
          <p:nvSpPr>
            <p:cNvPr id="57" name="矩形 56">
              <a:extLst>
                <a:ext uri="{FF2B5EF4-FFF2-40B4-BE49-F238E27FC236}">
                  <a16:creationId xmlns:a16="http://schemas.microsoft.com/office/drawing/2014/main" id="{661A2760-6B3D-4D66-9AD1-78D737A4E0AC}"/>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1A3284D0-D2FC-4111-A48A-BA7BE2F701BF}"/>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58" name="文字方塊 57">
                  <a:extLst>
                    <a:ext uri="{FF2B5EF4-FFF2-40B4-BE49-F238E27FC236}">
                      <a16:creationId xmlns:a16="http://schemas.microsoft.com/office/drawing/2014/main" id="{1A3284D0-D2FC-4111-A48A-BA7BE2F701BF}"/>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8"/>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21046925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5"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7A513185-609C-43AB-BC12-76AAA8CEA1CC}"/>
              </a:ext>
            </a:extLst>
          </p:cNvPr>
          <p:cNvSpPr/>
          <p:nvPr/>
        </p:nvSpPr>
        <p:spPr>
          <a:xfrm>
            <a:off x="5746282" y="4827420"/>
            <a:ext cx="201876" cy="80335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矩形 27">
            <a:extLst>
              <a:ext uri="{FF2B5EF4-FFF2-40B4-BE49-F238E27FC236}">
                <a16:creationId xmlns:a16="http://schemas.microsoft.com/office/drawing/2014/main" id="{C6209456-F60F-498E-A48E-7F003EDAD4D2}"/>
              </a:ext>
            </a:extLst>
          </p:cNvPr>
          <p:cNvSpPr/>
          <p:nvPr/>
        </p:nvSpPr>
        <p:spPr>
          <a:xfrm>
            <a:off x="727377" y="4399828"/>
            <a:ext cx="1799214" cy="3528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文字方塊 19">
            <a:extLst>
              <a:ext uri="{FF2B5EF4-FFF2-40B4-BE49-F238E27FC236}">
                <a16:creationId xmlns:a16="http://schemas.microsoft.com/office/drawing/2014/main" id="{931C2050-66BC-48EF-86BC-8129CE84260D}"/>
              </a:ext>
            </a:extLst>
          </p:cNvPr>
          <p:cNvSpPr txBox="1"/>
          <p:nvPr/>
        </p:nvSpPr>
        <p:spPr>
          <a:xfrm>
            <a:off x="222745" y="1341713"/>
            <a:ext cx="1117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C014C0EA-795D-43E4-9F87-C9E802C77796}"/>
                  </a:ext>
                </a:extLst>
              </p:cNvPr>
              <p:cNvSpPr txBox="1"/>
              <p:nvPr/>
            </p:nvSpPr>
            <p:spPr>
              <a:xfrm>
                <a:off x="2568992" y="5340904"/>
                <a:ext cx="366446"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7" name="文字方塊 26">
                <a:extLst>
                  <a:ext uri="{FF2B5EF4-FFF2-40B4-BE49-F238E27FC236}">
                    <a16:creationId xmlns:a16="http://schemas.microsoft.com/office/drawing/2014/main" id="{C014C0EA-795D-43E4-9F87-C9E802C77796}"/>
                  </a:ext>
                </a:extLst>
              </p:cNvPr>
              <p:cNvSpPr txBox="1">
                <a:spLocks noRot="1" noChangeAspect="1" noMove="1" noResize="1" noEditPoints="1" noAdjustHandles="1" noChangeArrowheads="1" noChangeShapeType="1" noTextEdit="1"/>
              </p:cNvSpPr>
              <p:nvPr/>
            </p:nvSpPr>
            <p:spPr>
              <a:xfrm>
                <a:off x="2568992" y="5340904"/>
                <a:ext cx="366446" cy="430887"/>
              </a:xfrm>
              <a:prstGeom prst="rect">
                <a:avLst/>
              </a:prstGeom>
              <a:blipFill>
                <a:blip r:embed="rId3"/>
                <a:stretch>
                  <a:fillRect/>
                </a:stretch>
              </a:blipFill>
            </p:spPr>
            <p:txBody>
              <a:bodyPr/>
              <a:lstStyle/>
              <a:p>
                <a:r>
                  <a:rPr lang="zh-TW" altLang="en-US">
                    <a:noFill/>
                  </a:rPr>
                  <a:t> </a:t>
                </a:r>
              </a:p>
            </p:txBody>
          </p:sp>
        </mc:Fallback>
      </mc:AlternateContent>
      <p:sp>
        <p:nvSpPr>
          <p:cNvPr id="65" name="文字方塊 64">
            <a:extLst>
              <a:ext uri="{FF2B5EF4-FFF2-40B4-BE49-F238E27FC236}">
                <a16:creationId xmlns:a16="http://schemas.microsoft.com/office/drawing/2014/main" id="{89248C20-5220-4BF1-A06B-F9CF299D6D51}"/>
              </a:ext>
            </a:extLst>
          </p:cNvPr>
          <p:cNvSpPr txBox="1"/>
          <p:nvPr/>
        </p:nvSpPr>
        <p:spPr>
          <a:xfrm>
            <a:off x="804721" y="4369794"/>
            <a:ext cx="7680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6" name="文字方塊 65">
            <a:extLst>
              <a:ext uri="{FF2B5EF4-FFF2-40B4-BE49-F238E27FC236}">
                <a16:creationId xmlns:a16="http://schemas.microsoft.com/office/drawing/2014/main" id="{DF5C1B8B-A48F-4C39-A522-B889BDD6541B}"/>
              </a:ext>
            </a:extLst>
          </p:cNvPr>
          <p:cNvSpPr txBox="1"/>
          <p:nvPr/>
        </p:nvSpPr>
        <p:spPr>
          <a:xfrm>
            <a:off x="1606523" y="4367126"/>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0" name="文字方塊 59">
            <a:extLst>
              <a:ext uri="{FF2B5EF4-FFF2-40B4-BE49-F238E27FC236}">
                <a16:creationId xmlns:a16="http://schemas.microsoft.com/office/drawing/2014/main" id="{C3A214A3-2D82-44C0-877B-6D12A670B8F0}"/>
              </a:ext>
            </a:extLst>
          </p:cNvPr>
          <p:cNvSpPr txBox="1"/>
          <p:nvPr/>
        </p:nvSpPr>
        <p:spPr>
          <a:xfrm>
            <a:off x="330558" y="173608"/>
            <a:ext cx="46402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Meta Learning – Step 2</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C79DC854-A39B-4DD8-8F8D-90DC96C7873F}"/>
              </a:ext>
            </a:extLst>
          </p:cNvPr>
          <p:cNvSpPr txBox="1"/>
          <p:nvPr/>
        </p:nvSpPr>
        <p:spPr>
          <a:xfrm>
            <a:off x="2539640" y="4365755"/>
            <a:ext cx="22848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prediction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79" name="直線單箭頭接點 78">
            <a:extLst>
              <a:ext uri="{FF2B5EF4-FFF2-40B4-BE49-F238E27FC236}">
                <a16:creationId xmlns:a16="http://schemas.microsoft.com/office/drawing/2014/main" id="{9850F547-75C1-4089-9397-2FEA57A427F8}"/>
              </a:ext>
            </a:extLst>
          </p:cNvPr>
          <p:cNvCxnSpPr>
            <a:cxnSpLocks/>
          </p:cNvCxnSpPr>
          <p:nvPr/>
        </p:nvCxnSpPr>
        <p:spPr>
          <a:xfrm>
            <a:off x="1622523" y="5028930"/>
            <a:ext cx="20491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a16="http://schemas.microsoft.com/office/drawing/2014/main" id="{54F62478-ED4B-4773-AD1C-6087371EE288}"/>
              </a:ext>
            </a:extLst>
          </p:cNvPr>
          <p:cNvCxnSpPr>
            <a:cxnSpLocks/>
            <a:endCxn id="27" idx="0"/>
          </p:cNvCxnSpPr>
          <p:nvPr/>
        </p:nvCxnSpPr>
        <p:spPr>
          <a:xfrm>
            <a:off x="2746220" y="5028930"/>
            <a:ext cx="5995" cy="3119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a:extLst>
              <a:ext uri="{FF2B5EF4-FFF2-40B4-BE49-F238E27FC236}">
                <a16:creationId xmlns:a16="http://schemas.microsoft.com/office/drawing/2014/main" id="{5FC6E4C9-2587-4BF3-B242-A3524F77ADE7}"/>
              </a:ext>
            </a:extLst>
          </p:cNvPr>
          <p:cNvCxnSpPr>
            <a:cxnSpLocks/>
          </p:cNvCxnSpPr>
          <p:nvPr/>
        </p:nvCxnSpPr>
        <p:spPr>
          <a:xfrm>
            <a:off x="1640057"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單箭頭接點 81">
            <a:extLst>
              <a:ext uri="{FF2B5EF4-FFF2-40B4-BE49-F238E27FC236}">
                <a16:creationId xmlns:a16="http://schemas.microsoft.com/office/drawing/2014/main" id="{797683F0-3CF4-4165-82D1-45AC580EF934}"/>
              </a:ext>
            </a:extLst>
          </p:cNvPr>
          <p:cNvCxnSpPr>
            <a:cxnSpLocks/>
          </p:cNvCxnSpPr>
          <p:nvPr/>
        </p:nvCxnSpPr>
        <p:spPr>
          <a:xfrm>
            <a:off x="3697051" y="4807004"/>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文字方塊 1">
            <a:extLst>
              <a:ext uri="{FF2B5EF4-FFF2-40B4-BE49-F238E27FC236}">
                <a16:creationId xmlns:a16="http://schemas.microsoft.com/office/drawing/2014/main" id="{C5329DD9-2C8A-496F-AC84-598AF21388D3}"/>
              </a:ext>
            </a:extLst>
          </p:cNvPr>
          <p:cNvSpPr txBox="1"/>
          <p:nvPr/>
        </p:nvSpPr>
        <p:spPr>
          <a:xfrm>
            <a:off x="2971465" y="5111767"/>
            <a:ext cx="155929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a:t>
            </a:r>
            <a:r>
              <a:rPr kumimoji="0" lang="en-US" altLang="zh-TW"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difference</a:t>
            </a:r>
            <a:endParaRPr kumimoji="0" lang="zh-TW" altLang="en-US"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6" name="Picture 4" descr="ãappleãçåçæå°çµæ">
            <a:extLst>
              <a:ext uri="{FF2B5EF4-FFF2-40B4-BE49-F238E27FC236}">
                <a16:creationId xmlns:a16="http://schemas.microsoft.com/office/drawing/2014/main" id="{9E0C8ECC-4BBA-4B54-9DF4-886486D66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067" y="85296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ãorangeãçåçæå°çµæ">
            <a:extLst>
              <a:ext uri="{FF2B5EF4-FFF2-40B4-BE49-F238E27FC236}">
                <a16:creationId xmlns:a16="http://schemas.microsoft.com/office/drawing/2014/main" id="{E45B5D4B-3072-4009-8998-BFEB9B505B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1636" y="867221"/>
            <a:ext cx="711765"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直線單箭頭接點 82">
            <a:extLst>
              <a:ext uri="{FF2B5EF4-FFF2-40B4-BE49-F238E27FC236}">
                <a16:creationId xmlns:a16="http://schemas.microsoft.com/office/drawing/2014/main" id="{322435BB-82D1-4828-B1BD-C9E3A67ED2B5}"/>
              </a:ext>
            </a:extLst>
          </p:cNvPr>
          <p:cNvCxnSpPr>
            <a:cxnSpLocks/>
          </p:cNvCxnSpPr>
          <p:nvPr/>
        </p:nvCxnSpPr>
        <p:spPr>
          <a:xfrm>
            <a:off x="6246067" y="1638752"/>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a:extLst>
              <a:ext uri="{FF2B5EF4-FFF2-40B4-BE49-F238E27FC236}">
                <a16:creationId xmlns:a16="http://schemas.microsoft.com/office/drawing/2014/main" id="{7CD29E54-C413-4B4D-A78B-2448E2728E33}"/>
              </a:ext>
            </a:extLst>
          </p:cNvPr>
          <p:cNvCxnSpPr>
            <a:cxnSpLocks/>
          </p:cNvCxnSpPr>
          <p:nvPr/>
        </p:nvCxnSpPr>
        <p:spPr>
          <a:xfrm>
            <a:off x="7977518" y="1635665"/>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a:extLst>
              <a:ext uri="{FF2B5EF4-FFF2-40B4-BE49-F238E27FC236}">
                <a16:creationId xmlns:a16="http://schemas.microsoft.com/office/drawing/2014/main" id="{7F50B9D4-B8DA-4A98-B907-89BD1A64706F}"/>
              </a:ext>
            </a:extLst>
          </p:cNvPr>
          <p:cNvCxnSpPr>
            <a:cxnSpLocks/>
          </p:cNvCxnSpPr>
          <p:nvPr/>
        </p:nvCxnSpPr>
        <p:spPr>
          <a:xfrm>
            <a:off x="6253398" y="2712110"/>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a:extLst>
              <a:ext uri="{FF2B5EF4-FFF2-40B4-BE49-F238E27FC236}">
                <a16:creationId xmlns:a16="http://schemas.microsoft.com/office/drawing/2014/main" id="{0976A14C-ABC6-4548-B5A2-7EF2D21202D8}"/>
              </a:ext>
            </a:extLst>
          </p:cNvPr>
          <p:cNvCxnSpPr>
            <a:cxnSpLocks/>
          </p:cNvCxnSpPr>
          <p:nvPr/>
        </p:nvCxnSpPr>
        <p:spPr>
          <a:xfrm>
            <a:off x="8003809" y="2703477"/>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64791AF3-1AED-41A9-9BE4-EB42AF053909}"/>
              </a:ext>
            </a:extLst>
          </p:cNvPr>
          <p:cNvCxnSpPr>
            <a:cxnSpLocks/>
          </p:cNvCxnSpPr>
          <p:nvPr/>
        </p:nvCxnSpPr>
        <p:spPr>
          <a:xfrm>
            <a:off x="5583478"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356C5FF9-DA06-4950-A850-C62676B08F92}"/>
              </a:ext>
            </a:extLst>
          </p:cNvPr>
          <p:cNvSpPr txBox="1"/>
          <p:nvPr/>
        </p:nvSpPr>
        <p:spPr>
          <a:xfrm>
            <a:off x="5538002"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3" name="矩形 92">
            <a:extLst>
              <a:ext uri="{FF2B5EF4-FFF2-40B4-BE49-F238E27FC236}">
                <a16:creationId xmlns:a16="http://schemas.microsoft.com/office/drawing/2014/main" id="{59A92197-F679-4E27-A40C-486AA193632E}"/>
              </a:ext>
            </a:extLst>
          </p:cNvPr>
          <p:cNvSpPr/>
          <p:nvPr/>
        </p:nvSpPr>
        <p:spPr>
          <a:xfrm>
            <a:off x="8238411" y="4827419"/>
            <a:ext cx="201876" cy="80335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4" name="直線接點 93">
            <a:extLst>
              <a:ext uri="{FF2B5EF4-FFF2-40B4-BE49-F238E27FC236}">
                <a16:creationId xmlns:a16="http://schemas.microsoft.com/office/drawing/2014/main" id="{019390BF-BB6F-4C92-AD25-4EFF44A53BC7}"/>
              </a:ext>
            </a:extLst>
          </p:cNvPr>
          <p:cNvCxnSpPr>
            <a:cxnSpLocks/>
          </p:cNvCxnSpPr>
          <p:nvPr/>
        </p:nvCxnSpPr>
        <p:spPr>
          <a:xfrm>
            <a:off x="7373800"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文字方塊 94">
            <a:extLst>
              <a:ext uri="{FF2B5EF4-FFF2-40B4-BE49-F238E27FC236}">
                <a16:creationId xmlns:a16="http://schemas.microsoft.com/office/drawing/2014/main" id="{24717783-8506-4091-9CD0-E83E8975958C}"/>
              </a:ext>
            </a:extLst>
          </p:cNvPr>
          <p:cNvSpPr txBox="1"/>
          <p:nvPr/>
        </p:nvSpPr>
        <p:spPr>
          <a:xfrm>
            <a:off x="7328324"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6" name="矩形 105">
            <a:extLst>
              <a:ext uri="{FF2B5EF4-FFF2-40B4-BE49-F238E27FC236}">
                <a16:creationId xmlns:a16="http://schemas.microsoft.com/office/drawing/2014/main" id="{47AE4CC2-85C7-4EA4-9D57-766ADA3C1A35}"/>
              </a:ext>
            </a:extLst>
          </p:cNvPr>
          <p:cNvSpPr/>
          <p:nvPr/>
        </p:nvSpPr>
        <p:spPr>
          <a:xfrm>
            <a:off x="5746282" y="3514887"/>
            <a:ext cx="201873" cy="3907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8" name="文字方塊 107">
            <a:extLst>
              <a:ext uri="{FF2B5EF4-FFF2-40B4-BE49-F238E27FC236}">
                <a16:creationId xmlns:a16="http://schemas.microsoft.com/office/drawing/2014/main" id="{3B79D65F-0DB8-4807-B2DC-42C85ECF3CA1}"/>
              </a:ext>
            </a:extLst>
          </p:cNvPr>
          <p:cNvSpPr txBox="1"/>
          <p:nvPr/>
        </p:nvSpPr>
        <p:spPr>
          <a:xfrm>
            <a:off x="5506681"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10" name="直線接點 109">
            <a:extLst>
              <a:ext uri="{FF2B5EF4-FFF2-40B4-BE49-F238E27FC236}">
                <a16:creationId xmlns:a16="http://schemas.microsoft.com/office/drawing/2014/main" id="{542C1270-C50A-441E-AFCF-B841DF3A6428}"/>
              </a:ext>
            </a:extLst>
          </p:cNvPr>
          <p:cNvCxnSpPr>
            <a:cxnSpLocks/>
          </p:cNvCxnSpPr>
          <p:nvPr/>
        </p:nvCxnSpPr>
        <p:spPr>
          <a:xfrm>
            <a:off x="7342479"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文字方塊 110">
            <a:extLst>
              <a:ext uri="{FF2B5EF4-FFF2-40B4-BE49-F238E27FC236}">
                <a16:creationId xmlns:a16="http://schemas.microsoft.com/office/drawing/2014/main" id="{DA088BD5-EEC3-4763-A47E-836A811311C0}"/>
              </a:ext>
            </a:extLst>
          </p:cNvPr>
          <p:cNvSpPr txBox="1"/>
          <p:nvPr/>
        </p:nvSpPr>
        <p:spPr>
          <a:xfrm>
            <a:off x="7297003"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2" name="矩形 111">
            <a:extLst>
              <a:ext uri="{FF2B5EF4-FFF2-40B4-BE49-F238E27FC236}">
                <a16:creationId xmlns:a16="http://schemas.microsoft.com/office/drawing/2014/main" id="{D449ED0E-9E15-40BB-9C8D-DD8C4A8F54BC}"/>
              </a:ext>
            </a:extLst>
          </p:cNvPr>
          <p:cNvSpPr/>
          <p:nvPr/>
        </p:nvSpPr>
        <p:spPr>
          <a:xfrm>
            <a:off x="6414938" y="3370769"/>
            <a:ext cx="182088" cy="54971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7" name="直線接點 106">
            <a:extLst>
              <a:ext uri="{FF2B5EF4-FFF2-40B4-BE49-F238E27FC236}">
                <a16:creationId xmlns:a16="http://schemas.microsoft.com/office/drawing/2014/main" id="{843F576D-5A59-4F81-939D-DD22D46D996C}"/>
              </a:ext>
            </a:extLst>
          </p:cNvPr>
          <p:cNvCxnSpPr>
            <a:cxnSpLocks/>
          </p:cNvCxnSpPr>
          <p:nvPr/>
        </p:nvCxnSpPr>
        <p:spPr>
          <a:xfrm>
            <a:off x="5552157"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a:extLst>
              <a:ext uri="{FF2B5EF4-FFF2-40B4-BE49-F238E27FC236}">
                <a16:creationId xmlns:a16="http://schemas.microsoft.com/office/drawing/2014/main" id="{6FC5612B-2162-4F39-B75B-5871937E4001}"/>
              </a:ext>
            </a:extLst>
          </p:cNvPr>
          <p:cNvSpPr/>
          <p:nvPr/>
        </p:nvSpPr>
        <p:spPr>
          <a:xfrm>
            <a:off x="7552368" y="3356047"/>
            <a:ext cx="182088" cy="5497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5" name="矩形 114">
            <a:extLst>
              <a:ext uri="{FF2B5EF4-FFF2-40B4-BE49-F238E27FC236}">
                <a16:creationId xmlns:a16="http://schemas.microsoft.com/office/drawing/2014/main" id="{5C0AC69B-EA00-4C15-81A6-51D3236884A1}"/>
              </a:ext>
            </a:extLst>
          </p:cNvPr>
          <p:cNvSpPr/>
          <p:nvPr/>
        </p:nvSpPr>
        <p:spPr>
          <a:xfrm>
            <a:off x="8238411" y="3520365"/>
            <a:ext cx="201873" cy="39072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6" name="直線單箭頭接點 15">
            <a:extLst>
              <a:ext uri="{FF2B5EF4-FFF2-40B4-BE49-F238E27FC236}">
                <a16:creationId xmlns:a16="http://schemas.microsoft.com/office/drawing/2014/main" id="{CB96DC7B-CFF8-4657-9031-CA45AE48D9FD}"/>
              </a:ext>
            </a:extLst>
          </p:cNvPr>
          <p:cNvCxnSpPr/>
          <p:nvPr/>
        </p:nvCxnSpPr>
        <p:spPr>
          <a:xfrm>
            <a:off x="625339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直線單箭頭接點 115">
            <a:extLst>
              <a:ext uri="{FF2B5EF4-FFF2-40B4-BE49-F238E27FC236}">
                <a16:creationId xmlns:a16="http://schemas.microsoft.com/office/drawing/2014/main" id="{2BB474B9-B2F0-4B59-848E-A0CBEAEC6198}"/>
              </a:ext>
            </a:extLst>
          </p:cNvPr>
          <p:cNvCxnSpPr/>
          <p:nvPr/>
        </p:nvCxnSpPr>
        <p:spPr>
          <a:xfrm>
            <a:off x="797751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D0B59DB5-A46C-46B5-BEBC-159ACE9255C1}"/>
              </a:ext>
            </a:extLst>
          </p:cNvPr>
          <p:cNvSpPr txBox="1"/>
          <p:nvPr/>
        </p:nvSpPr>
        <p:spPr>
          <a:xfrm>
            <a:off x="4788884" y="4330469"/>
            <a:ext cx="20361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Cross-entropy</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7" name="文字方塊 116">
            <a:extLst>
              <a:ext uri="{FF2B5EF4-FFF2-40B4-BE49-F238E27FC236}">
                <a16:creationId xmlns:a16="http://schemas.microsoft.com/office/drawing/2014/main" id="{EC479321-2C2A-46BC-8E55-2D0D6F8B0299}"/>
              </a:ext>
            </a:extLst>
          </p:cNvPr>
          <p:cNvSpPr txBox="1"/>
          <p:nvPr/>
        </p:nvSpPr>
        <p:spPr>
          <a:xfrm>
            <a:off x="5423846" y="325071"/>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 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8" name="文字方塊 117">
            <a:extLst>
              <a:ext uri="{FF2B5EF4-FFF2-40B4-BE49-F238E27FC236}">
                <a16:creationId xmlns:a16="http://schemas.microsoft.com/office/drawing/2014/main" id="{CC4AAF95-E9D1-4C38-9CD6-4409FDA58107}"/>
              </a:ext>
            </a:extLst>
          </p:cNvPr>
          <p:cNvSpPr txBox="1"/>
          <p:nvPr/>
        </p:nvSpPr>
        <p:spPr>
          <a:xfrm>
            <a:off x="5392525" y="6051420"/>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Ground Truth</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9" name="文字方塊 118">
            <a:extLst>
              <a:ext uri="{FF2B5EF4-FFF2-40B4-BE49-F238E27FC236}">
                <a16:creationId xmlns:a16="http://schemas.microsoft.com/office/drawing/2014/main" id="{9DC1F3CC-CD48-426A-B511-CE5726EFD3A4}"/>
              </a:ext>
            </a:extLst>
          </p:cNvPr>
          <p:cNvSpPr txBox="1"/>
          <p:nvPr/>
        </p:nvSpPr>
        <p:spPr>
          <a:xfrm>
            <a:off x="6499137" y="4342426"/>
            <a:ext cx="20361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Cross-entropy</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id="{EB3B05D2-D733-4134-B54D-99A3AB9376E7}"/>
              </a:ext>
            </a:extLst>
          </p:cNvPr>
          <p:cNvSpPr/>
          <p:nvPr/>
        </p:nvSpPr>
        <p:spPr>
          <a:xfrm>
            <a:off x="4788884" y="4411306"/>
            <a:ext cx="3142330" cy="258244"/>
          </a:xfrm>
          <a:prstGeom prst="roundRect">
            <a:avLst/>
          </a:prstGeom>
          <a:noFill/>
          <a:ln w="381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9" name="直線接點 28">
            <a:extLst>
              <a:ext uri="{FF2B5EF4-FFF2-40B4-BE49-F238E27FC236}">
                <a16:creationId xmlns:a16="http://schemas.microsoft.com/office/drawing/2014/main" id="{6452F3BE-5C32-4BCF-B74F-92E9E40575E6}"/>
              </a:ext>
            </a:extLst>
          </p:cNvPr>
          <p:cNvCxnSpPr>
            <a:cxnSpLocks/>
          </p:cNvCxnSpPr>
          <p:nvPr/>
        </p:nvCxnSpPr>
        <p:spPr>
          <a:xfrm>
            <a:off x="5216893" y="4699801"/>
            <a:ext cx="0" cy="107199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線接點 119">
            <a:extLst>
              <a:ext uri="{FF2B5EF4-FFF2-40B4-BE49-F238E27FC236}">
                <a16:creationId xmlns:a16="http://schemas.microsoft.com/office/drawing/2014/main" id="{C1819ABD-F95A-45AA-8EE1-61F4325BF4CC}"/>
              </a:ext>
            </a:extLst>
          </p:cNvPr>
          <p:cNvCxnSpPr>
            <a:cxnSpLocks/>
          </p:cNvCxnSpPr>
          <p:nvPr/>
        </p:nvCxnSpPr>
        <p:spPr>
          <a:xfrm flipH="1">
            <a:off x="4374682" y="5732257"/>
            <a:ext cx="856837" cy="0"/>
          </a:xfrm>
          <a:prstGeom prst="line">
            <a:avLst/>
          </a:prstGeom>
          <a:ln w="38100">
            <a:solidFill>
              <a:schemeClr val="bg2">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文字方塊 76">
            <a:extLst>
              <a:ext uri="{FF2B5EF4-FFF2-40B4-BE49-F238E27FC236}">
                <a16:creationId xmlns:a16="http://schemas.microsoft.com/office/drawing/2014/main" id="{DF8B429A-8EF9-436D-A52E-8C51A4059746}"/>
              </a:ext>
            </a:extLst>
          </p:cNvPr>
          <p:cNvSpPr txBox="1"/>
          <p:nvPr/>
        </p:nvSpPr>
        <p:spPr>
          <a:xfrm>
            <a:off x="1301885" y="903262"/>
            <a:ext cx="425694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 typical ML, you compute the loss</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based on </a:t>
            </a:r>
            <a:r>
              <a:rPr kumimoji="0" lang="en-US" altLang="zh-TW" sz="2400" b="0" i="0" u="none" strike="noStrike" kern="1200" cap="none" spc="0" normalizeH="0" baseline="0" noProof="0" dirty="0">
                <a:ln>
                  <a:noFill/>
                </a:ln>
                <a:solidFill>
                  <a:srgbClr val="0070C0"/>
                </a:solidFill>
                <a:effectLst/>
                <a:uLnTx/>
                <a:uFillTx/>
                <a:latin typeface="Calibri" panose="020F0502020204030204"/>
                <a:ea typeface="新細明體" panose="02020500000000000000" pitchFamily="18" charset="-120"/>
                <a:cs typeface="+mn-cs"/>
              </a:rPr>
              <a:t>training examples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5" name="文字方塊 84">
            <a:extLst>
              <a:ext uri="{FF2B5EF4-FFF2-40B4-BE49-F238E27FC236}">
                <a16:creationId xmlns:a16="http://schemas.microsoft.com/office/drawing/2014/main" id="{A6FA91AD-571C-4AC1-A9B0-F9374B95482C}"/>
              </a:ext>
            </a:extLst>
          </p:cNvPr>
          <p:cNvSpPr txBox="1"/>
          <p:nvPr/>
        </p:nvSpPr>
        <p:spPr>
          <a:xfrm>
            <a:off x="1301885" y="1681635"/>
            <a:ext cx="423611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 meta, you compute the loss based on </a:t>
            </a:r>
            <a:r>
              <a:rPr kumimoji="0" lang="en-US" altLang="zh-TW" sz="2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testing examples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3" name="矩形 52">
            <a:extLst>
              <a:ext uri="{FF2B5EF4-FFF2-40B4-BE49-F238E27FC236}">
                <a16:creationId xmlns:a16="http://schemas.microsoft.com/office/drawing/2014/main" id="{1F99C6BF-0134-4B69-82D1-DCAADFC005DB}"/>
              </a:ext>
            </a:extLst>
          </p:cNvPr>
          <p:cNvSpPr/>
          <p:nvPr/>
        </p:nvSpPr>
        <p:spPr>
          <a:xfrm>
            <a:off x="3171279" y="2430673"/>
            <a:ext cx="2304349"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of </a:t>
            </a:r>
            <a:r>
              <a:rPr kumimoji="0" lang="en-US" altLang="zh-TW" sz="2400" b="0" i="0" u="none" strike="noStrike" kern="1200" cap="none" spc="0" normalizeH="0" baseline="0" noProof="0" dirty="0">
                <a:ln>
                  <a:noFill/>
                </a:ln>
                <a:solidFill>
                  <a:srgbClr val="0070C0"/>
                </a:solidFill>
                <a:effectLst/>
                <a:uLnTx/>
                <a:uFillTx/>
                <a:latin typeface="Calibri" panose="020F0502020204030204"/>
                <a:ea typeface="新細明體" panose="02020500000000000000" pitchFamily="18" charset="-120"/>
                <a:cs typeface="+mn-cs"/>
              </a:rPr>
              <a:t>training tasks</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4" name="Picture 4" descr="Ways to confuse cats | PoC">
            <a:extLst>
              <a:ext uri="{FF2B5EF4-FFF2-40B4-BE49-F238E27FC236}">
                <a16:creationId xmlns:a16="http://schemas.microsoft.com/office/drawing/2014/main" id="{E5D23D7C-8C46-4A36-A97D-F991A8E049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2981" y="3016770"/>
            <a:ext cx="4178420" cy="3621297"/>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群組 54">
            <a:extLst>
              <a:ext uri="{FF2B5EF4-FFF2-40B4-BE49-F238E27FC236}">
                <a16:creationId xmlns:a16="http://schemas.microsoft.com/office/drawing/2014/main" id="{9E7B78C2-DB30-4579-995F-1BBC11F8374B}"/>
              </a:ext>
            </a:extLst>
          </p:cNvPr>
          <p:cNvGrpSpPr/>
          <p:nvPr/>
        </p:nvGrpSpPr>
        <p:grpSpPr>
          <a:xfrm>
            <a:off x="5908148" y="2110550"/>
            <a:ext cx="700576" cy="549710"/>
            <a:chOff x="6169174" y="3353744"/>
            <a:chExt cx="834815" cy="604230"/>
          </a:xfrm>
        </p:grpSpPr>
        <p:sp>
          <p:nvSpPr>
            <p:cNvPr id="56" name="矩形 55">
              <a:extLst>
                <a:ext uri="{FF2B5EF4-FFF2-40B4-BE49-F238E27FC236}">
                  <a16:creationId xmlns:a16="http://schemas.microsoft.com/office/drawing/2014/main" id="{20FD45F5-B805-4CE0-BDB5-CC1BF90E04E3}"/>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5BC8E506-66BB-45E3-88C5-78B4E019596D}"/>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57" name="文字方塊 56">
                  <a:extLst>
                    <a:ext uri="{FF2B5EF4-FFF2-40B4-BE49-F238E27FC236}">
                      <a16:creationId xmlns:a16="http://schemas.microsoft.com/office/drawing/2014/main" id="{5BC8E506-66BB-45E3-88C5-78B4E019596D}"/>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7"/>
                  <a:stretch>
                    <a:fillRect/>
                  </a:stretch>
                </a:blipFill>
              </p:spPr>
              <p:txBody>
                <a:bodyPr/>
                <a:lstStyle/>
                <a:p>
                  <a:r>
                    <a:rPr lang="zh-TW" altLang="en-US">
                      <a:noFill/>
                    </a:rPr>
                    <a:t> </a:t>
                  </a:r>
                </a:p>
              </p:txBody>
            </p:sp>
          </mc:Fallback>
        </mc:AlternateContent>
      </p:grpSp>
      <p:grpSp>
        <p:nvGrpSpPr>
          <p:cNvPr id="58" name="群組 57">
            <a:extLst>
              <a:ext uri="{FF2B5EF4-FFF2-40B4-BE49-F238E27FC236}">
                <a16:creationId xmlns:a16="http://schemas.microsoft.com/office/drawing/2014/main" id="{C9964617-22BD-4DC4-B844-2B4B45995258}"/>
              </a:ext>
            </a:extLst>
          </p:cNvPr>
          <p:cNvGrpSpPr/>
          <p:nvPr/>
        </p:nvGrpSpPr>
        <p:grpSpPr>
          <a:xfrm>
            <a:off x="7643412" y="2095937"/>
            <a:ext cx="700576" cy="549710"/>
            <a:chOff x="6169174" y="3353744"/>
            <a:chExt cx="834815" cy="604230"/>
          </a:xfrm>
        </p:grpSpPr>
        <p:sp>
          <p:nvSpPr>
            <p:cNvPr id="59" name="矩形 58">
              <a:extLst>
                <a:ext uri="{FF2B5EF4-FFF2-40B4-BE49-F238E27FC236}">
                  <a16:creationId xmlns:a16="http://schemas.microsoft.com/office/drawing/2014/main" id="{101A7565-5962-4414-A155-EBA3C3C2CBAE}"/>
                </a:ext>
              </a:extLst>
            </p:cNvPr>
            <p:cNvSpPr/>
            <p:nvPr/>
          </p:nvSpPr>
          <p:spPr>
            <a:xfrm>
              <a:off x="6178183" y="3353744"/>
              <a:ext cx="741058"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9" name="文字方塊 68">
                  <a:extLst>
                    <a:ext uri="{FF2B5EF4-FFF2-40B4-BE49-F238E27FC236}">
                      <a16:creationId xmlns:a16="http://schemas.microsoft.com/office/drawing/2014/main" id="{C95F2D30-EE65-4858-8EE6-644956F9C479}"/>
                    </a:ext>
                  </a:extLst>
                </p:cNvPr>
                <p:cNvSpPr txBox="1"/>
                <p:nvPr/>
              </p:nvSpPr>
              <p:spPr>
                <a:xfrm>
                  <a:off x="6169174" y="3402781"/>
                  <a:ext cx="834815" cy="49575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𝟏</m:t>
                                </m:r>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69" name="文字方塊 68">
                  <a:extLst>
                    <a:ext uri="{FF2B5EF4-FFF2-40B4-BE49-F238E27FC236}">
                      <a16:creationId xmlns:a16="http://schemas.microsoft.com/office/drawing/2014/main" id="{C95F2D30-EE65-4858-8EE6-644956F9C479}"/>
                    </a:ext>
                  </a:extLst>
                </p:cNvPr>
                <p:cNvSpPr txBox="1">
                  <a:spLocks noRot="1" noChangeAspect="1" noMove="1" noResize="1" noEditPoints="1" noAdjustHandles="1" noChangeArrowheads="1" noChangeShapeType="1" noTextEdit="1"/>
                </p:cNvSpPr>
                <p:nvPr/>
              </p:nvSpPr>
              <p:spPr>
                <a:xfrm>
                  <a:off x="6169174" y="3402781"/>
                  <a:ext cx="834815" cy="495753"/>
                </a:xfrm>
                <a:prstGeom prst="rect">
                  <a:avLst/>
                </a:prstGeom>
                <a:blipFill>
                  <a:blip r:embed="rId8"/>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17651146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7AA96-BBE0-467F-8C5A-647610FB0BBA}"/>
              </a:ext>
            </a:extLst>
          </p:cNvPr>
          <p:cNvSpPr>
            <a:spLocks noGrp="1"/>
          </p:cNvSpPr>
          <p:nvPr>
            <p:ph type="title"/>
          </p:nvPr>
        </p:nvSpPr>
        <p:spPr/>
        <p:txBody>
          <a:bodyPr/>
          <a:lstStyle/>
          <a:p>
            <a:r>
              <a:rPr lang="en-US" altLang="zh-TW" dirty="0"/>
              <a:t>Meta Learning – Step 3</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3EECF12-6DE1-4177-BF91-1EE0D2423DF3}"/>
                  </a:ext>
                </a:extLst>
              </p:cNvPr>
              <p:cNvSpPr>
                <a:spLocks noGrp="1"/>
              </p:cNvSpPr>
              <p:nvPr>
                <p:ph idx="1"/>
              </p:nvPr>
            </p:nvSpPr>
            <p:spPr/>
            <p:txBody>
              <a:bodyPr/>
              <a:lstStyle/>
              <a:p>
                <a:r>
                  <a:rPr lang="en-US" altLang="zh-TW" dirty="0"/>
                  <a:t>Loss function for learning algorithm</a:t>
                </a:r>
              </a:p>
              <a:p>
                <a:endParaRPr lang="en-US" altLang="zh-TW" dirty="0"/>
              </a:p>
              <a:p>
                <a:r>
                  <a:rPr lang="en-US" altLang="zh-TW" dirty="0"/>
                  <a:t>Find </a:t>
                </a:r>
                <a14:m>
                  <m:oMath xmlns:m="http://schemas.openxmlformats.org/officeDocument/2006/math">
                    <m:r>
                      <a:rPr lang="zh-TW" altLang="en-US" i="1" smtClean="0">
                        <a:solidFill>
                          <a:srgbClr val="0000FF"/>
                        </a:solidFill>
                        <a:latin typeface="Cambria Math" panose="02040503050406030204" pitchFamily="18" charset="0"/>
                      </a:rPr>
                      <m:t>𝜙</m:t>
                    </m:r>
                  </m:oMath>
                </a14:m>
                <a:r>
                  <a:rPr lang="en-US" altLang="zh-TW" dirty="0">
                    <a:solidFill>
                      <a:srgbClr val="0000FF"/>
                    </a:solidFill>
                  </a:rPr>
                  <a:t> </a:t>
                </a:r>
                <a:r>
                  <a:rPr lang="en-US" altLang="zh-TW" dirty="0"/>
                  <a:t>that can minimize </a:t>
                </a:r>
                <a14:m>
                  <m:oMath xmlns:m="http://schemas.openxmlformats.org/officeDocument/2006/math">
                    <m:r>
                      <a:rPr lang="en-US" altLang="zh-TW" i="1">
                        <a:latin typeface="Cambria Math" panose="02040503050406030204" pitchFamily="18" charset="0"/>
                      </a:rPr>
                      <m:t>𝐿</m:t>
                    </m:r>
                    <m:d>
                      <m:dPr>
                        <m:ctrlPr>
                          <a:rPr lang="en-US" altLang="zh-TW" i="1">
                            <a:latin typeface="Cambria Math" panose="02040503050406030204" pitchFamily="18" charset="0"/>
                          </a:rPr>
                        </m:ctrlPr>
                      </m:dPr>
                      <m:e>
                        <m:r>
                          <a:rPr lang="zh-TW" altLang="en-US" i="1" smtClean="0">
                            <a:solidFill>
                              <a:srgbClr val="0000FF"/>
                            </a:solidFill>
                            <a:latin typeface="Cambria Math" panose="02040503050406030204" pitchFamily="18" charset="0"/>
                          </a:rPr>
                          <m:t>𝜙</m:t>
                        </m:r>
                      </m:e>
                    </m:d>
                  </m:oMath>
                </a14:m>
                <a:endParaRPr lang="en-US" altLang="zh-TW" dirty="0"/>
              </a:p>
              <a:p>
                <a:endParaRPr lang="en-US" altLang="zh-TW" dirty="0"/>
              </a:p>
              <a:p>
                <a:r>
                  <a:rPr lang="en-US" altLang="zh-TW" dirty="0"/>
                  <a:t>Using the optimization approach you know</a:t>
                </a:r>
              </a:p>
              <a:p>
                <a:endParaRPr lang="en-US" altLang="zh-TW" dirty="0"/>
              </a:p>
              <a:p>
                <a:endParaRPr lang="en-US" altLang="zh-TW" dirty="0"/>
              </a:p>
              <a:p>
                <a:endParaRPr lang="zh-TW" altLang="en-US" dirty="0"/>
              </a:p>
            </p:txBody>
          </p:sp>
        </mc:Choice>
        <mc:Fallback xmlns="">
          <p:sp>
            <p:nvSpPr>
              <p:cNvPr id="3" name="內容版面配置區 2">
                <a:extLst>
                  <a:ext uri="{FF2B5EF4-FFF2-40B4-BE49-F238E27FC236}">
                    <a16:creationId xmlns:a16="http://schemas.microsoft.com/office/drawing/2014/main" id="{E3EECF12-6DE1-4177-BF91-1EE0D2423DF3}"/>
                  </a:ext>
                </a:extLst>
              </p:cNvPr>
              <p:cNvSpPr>
                <a:spLocks noGrp="1" noRot="1" noChangeAspect="1" noMove="1" noResize="1" noEditPoints="1" noAdjustHandles="1" noChangeArrowheads="1" noChangeShapeType="1" noTextEdit="1"/>
              </p:cNvSpPr>
              <p:nvPr>
                <p:ph idx="1"/>
              </p:nvPr>
            </p:nvSpPr>
            <p:spPr>
              <a:blipFill>
                <a:blip r:embed="rId3"/>
                <a:stretch>
                  <a:fillRect l="-1391" t="-2241"/>
                </a:stretch>
              </a:blipFill>
            </p:spPr>
            <p:txBody>
              <a:bodyPr/>
              <a:lstStyle/>
              <a:p>
                <a:r>
                  <a:rPr lang="zh-TW" altLang="en-US">
                    <a:noFill/>
                  </a:rPr>
                  <a:t> </a:t>
                </a:r>
              </a:p>
            </p:txBody>
          </p:sp>
        </mc:Fallback>
      </mc:AlternateContent>
      <p:grpSp>
        <p:nvGrpSpPr>
          <p:cNvPr id="4" name="群組 3">
            <a:extLst>
              <a:ext uri="{FF2B5EF4-FFF2-40B4-BE49-F238E27FC236}">
                <a16:creationId xmlns:a16="http://schemas.microsoft.com/office/drawing/2014/main" id="{3581299A-3C4F-419C-AA53-80DC93F95A40}"/>
              </a:ext>
            </a:extLst>
          </p:cNvPr>
          <p:cNvGrpSpPr/>
          <p:nvPr/>
        </p:nvGrpSpPr>
        <p:grpSpPr>
          <a:xfrm>
            <a:off x="6419801" y="1405611"/>
            <a:ext cx="2260259" cy="1211550"/>
            <a:chOff x="2997519" y="5347224"/>
            <a:chExt cx="2260259" cy="1211550"/>
          </a:xfrm>
        </p:grpSpPr>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43EB9AB9-5CDC-4C2B-A52B-913259812547}"/>
                    </a:ext>
                  </a:extLst>
                </p:cNvPr>
                <p:cNvSpPr txBox="1"/>
                <p:nvPr/>
              </p:nvSpPr>
              <p:spPr>
                <a:xfrm>
                  <a:off x="2997519" y="5777527"/>
                  <a:ext cx="1198341"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5" name="文字方塊 4">
                  <a:extLst>
                    <a:ext uri="{FF2B5EF4-FFF2-40B4-BE49-F238E27FC236}">
                      <a16:creationId xmlns:a16="http://schemas.microsoft.com/office/drawing/2014/main" id="{43EB9AB9-5CDC-4C2B-A52B-913259812547}"/>
                    </a:ext>
                  </a:extLst>
                </p:cNvPr>
                <p:cNvSpPr txBox="1">
                  <a:spLocks noRot="1" noChangeAspect="1" noMove="1" noResize="1" noEditPoints="1" noAdjustHandles="1" noChangeArrowheads="1" noChangeShapeType="1" noTextEdit="1"/>
                </p:cNvSpPr>
                <p:nvPr/>
              </p:nvSpPr>
              <p:spPr>
                <a:xfrm>
                  <a:off x="2997519" y="5777527"/>
                  <a:ext cx="1198341" cy="4308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CB319BAE-2AB6-465E-BFB1-72E6D7497FAA}"/>
                    </a:ext>
                  </a:extLst>
                </p:cNvPr>
                <p:cNvSpPr txBox="1"/>
                <p:nvPr/>
              </p:nvSpPr>
              <p:spPr>
                <a:xfrm>
                  <a:off x="4284243" y="5347224"/>
                  <a:ext cx="973535" cy="121155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nary>
                          <m:naryPr>
                            <m:chr m:val="∑"/>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23"/>
                              </m:r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sup>
                          <m:e>
                            <m:sSup>
                              <m:sSup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e>
                        </m:nary>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 name="文字方塊 5">
                  <a:extLst>
                    <a:ext uri="{FF2B5EF4-FFF2-40B4-BE49-F238E27FC236}">
                      <a16:creationId xmlns:a16="http://schemas.microsoft.com/office/drawing/2014/main" id="{CB319BAE-2AB6-465E-BFB1-72E6D7497FAA}"/>
                    </a:ext>
                  </a:extLst>
                </p:cNvPr>
                <p:cNvSpPr txBox="1">
                  <a:spLocks noRot="1" noChangeAspect="1" noMove="1" noResize="1" noEditPoints="1" noAdjustHandles="1" noChangeArrowheads="1" noChangeShapeType="1" noTextEdit="1"/>
                </p:cNvSpPr>
                <p:nvPr/>
              </p:nvSpPr>
              <p:spPr>
                <a:xfrm>
                  <a:off x="4284243" y="5347224"/>
                  <a:ext cx="973535" cy="1211550"/>
                </a:xfrm>
                <a:prstGeom prst="rect">
                  <a:avLst/>
                </a:prstGeom>
                <a:blipFill>
                  <a:blip r:embed="rId5"/>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6348D9E9-7F64-4C9A-89B8-63D1A32AE5D1}"/>
                  </a:ext>
                </a:extLst>
              </p:cNvPr>
              <p:cNvSpPr txBox="1"/>
              <p:nvPr/>
            </p:nvSpPr>
            <p:spPr>
              <a:xfrm>
                <a:off x="5891800" y="2826310"/>
                <a:ext cx="3030573" cy="642292"/>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pPr>
                        <m:e>
                          <m:r>
                            <a:rPr lang="zh-TW" altLang="en-US" sz="2800" i="1">
                              <a:solidFill>
                                <a:srgbClr val="FF0000"/>
                              </a:solidFill>
                              <a:latin typeface="Cambria Math" panose="02040503050406030204" pitchFamily="18" charset="0"/>
                            </a:rPr>
                            <m:t>𝜙</m:t>
                          </m:r>
                        </m:e>
                        <m:sup>
                          <m:r>
                            <a:rPr lang="zh-TW" altLang="en-US" sz="2800" i="1">
                              <a:solidFill>
                                <a:srgbClr val="FF0000"/>
                              </a:solidFill>
                              <a:latin typeface="Cambria Math" panose="02040503050406030204" pitchFamily="18" charset="0"/>
                            </a:rPr>
                            <m:t>∗</m:t>
                          </m:r>
                        </m:sup>
                      </m:s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𝑎𝑟𝑔</m:t>
                      </m:r>
                      <m:func>
                        <m:func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uncPr>
                        <m:fName>
                          <m:limLow>
                            <m:limLow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limLow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𝑚𝑖𝑛</m:t>
                              </m:r>
                            </m:e>
                            <m:lim>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lim>
                          </m:limLow>
                        </m:fName>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e>
                      </m:func>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7" name="文字方塊 6">
                <a:extLst>
                  <a:ext uri="{FF2B5EF4-FFF2-40B4-BE49-F238E27FC236}">
                    <a16:creationId xmlns:a16="http://schemas.microsoft.com/office/drawing/2014/main" id="{6348D9E9-7F64-4C9A-89B8-63D1A32AE5D1}"/>
                  </a:ext>
                </a:extLst>
              </p:cNvPr>
              <p:cNvSpPr txBox="1">
                <a:spLocks noRot="1" noChangeAspect="1" noMove="1" noResize="1" noEditPoints="1" noAdjustHandles="1" noChangeArrowheads="1" noChangeShapeType="1" noTextEdit="1"/>
              </p:cNvSpPr>
              <p:nvPr/>
            </p:nvSpPr>
            <p:spPr>
              <a:xfrm>
                <a:off x="5891800" y="2826310"/>
                <a:ext cx="3030573" cy="642292"/>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6BAB7FE4-D8FE-495D-BE15-0AA1ED268EB0}"/>
                  </a:ext>
                </a:extLst>
              </p:cNvPr>
              <p:cNvSpPr txBox="1"/>
              <p:nvPr/>
            </p:nvSpPr>
            <p:spPr>
              <a:xfrm>
                <a:off x="1016001" y="6072715"/>
                <a:ext cx="7623730" cy="561629"/>
              </a:xfrm>
              <a:prstGeom prst="rect">
                <a:avLst/>
              </a:prstGeom>
              <a:noFill/>
            </p:spPr>
            <p:txBody>
              <a:bodyPr wrap="square" rtlCol="0">
                <a:spAutoFit/>
              </a:bodyPr>
              <a:lstStyle/>
              <a:p>
                <a:pPr lvl="0">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Now we have a learned “learning algorithm” </a:t>
                </a:r>
                <a14:m>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F</m:t>
                        </m:r>
                      </m:e>
                      <m:sub>
                        <m:sSup>
                          <m:sSupPr>
                            <m:ctrlPr>
                              <a:rPr lang="en-US" altLang="zh-TW" sz="2800" i="1">
                                <a:solidFill>
                                  <a:srgbClr val="FF0000"/>
                                </a:solidFill>
                                <a:latin typeface="Cambria Math" panose="02040503050406030204" pitchFamily="18" charset="0"/>
                              </a:rPr>
                            </m:ctrlPr>
                          </m:sSupPr>
                          <m:e>
                            <m:r>
                              <a:rPr lang="zh-TW" altLang="en-US" sz="2800" i="1">
                                <a:solidFill>
                                  <a:srgbClr val="FF0000"/>
                                </a:solidFill>
                                <a:latin typeface="Cambria Math" panose="02040503050406030204" pitchFamily="18" charset="0"/>
                              </a:rPr>
                              <m:t>𝜙</m:t>
                            </m:r>
                          </m:e>
                          <m:sup>
                            <m:r>
                              <a:rPr lang="zh-TW" altLang="en-US" sz="2800" i="1">
                                <a:solidFill>
                                  <a:srgbClr val="FF0000"/>
                                </a:solidFill>
                                <a:latin typeface="Cambria Math" panose="02040503050406030204" pitchFamily="18" charset="0"/>
                              </a:rPr>
                              <m:t>∗</m:t>
                            </m:r>
                          </m:sup>
                        </m:sSup>
                      </m:sub>
                    </m:sSub>
                  </m:oMath>
                </a14:m>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8" name="文字方塊 7">
                <a:extLst>
                  <a:ext uri="{FF2B5EF4-FFF2-40B4-BE49-F238E27FC236}">
                    <a16:creationId xmlns:a16="http://schemas.microsoft.com/office/drawing/2014/main" id="{6BAB7FE4-D8FE-495D-BE15-0AA1ED268EB0}"/>
                  </a:ext>
                </a:extLst>
              </p:cNvPr>
              <p:cNvSpPr txBox="1">
                <a:spLocks noRot="1" noChangeAspect="1" noMove="1" noResize="1" noEditPoints="1" noAdjustHandles="1" noChangeArrowheads="1" noChangeShapeType="1" noTextEdit="1"/>
              </p:cNvSpPr>
              <p:nvPr/>
            </p:nvSpPr>
            <p:spPr>
              <a:xfrm>
                <a:off x="1016001" y="6072715"/>
                <a:ext cx="7623730" cy="561629"/>
              </a:xfrm>
              <a:prstGeom prst="rect">
                <a:avLst/>
              </a:prstGeom>
              <a:blipFill>
                <a:blip r:embed="rId7"/>
                <a:stretch>
                  <a:fillRect l="-1680" t="-9783" b="-239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E2E77FB8-6225-4118-8943-2BA0CDBD8FB1}"/>
                  </a:ext>
                </a:extLst>
              </p:cNvPr>
              <p:cNvSpPr txBox="1"/>
              <p:nvPr/>
            </p:nvSpPr>
            <p:spPr>
              <a:xfrm>
                <a:off x="885379" y="4349667"/>
                <a:ext cx="533192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If you know how to compute </a:t>
                </a:r>
                <a14:m>
                  <m:oMath xmlns:m="http://schemas.openxmlformats.org/officeDocument/2006/math">
                    <m:f>
                      <m:fPr>
                        <m:type m:val="lin"/>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den>
                    </m:f>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0" name="文字方塊 9">
                <a:extLst>
                  <a:ext uri="{FF2B5EF4-FFF2-40B4-BE49-F238E27FC236}">
                    <a16:creationId xmlns:a16="http://schemas.microsoft.com/office/drawing/2014/main" id="{E2E77FB8-6225-4118-8943-2BA0CDBD8FB1}"/>
                  </a:ext>
                </a:extLst>
              </p:cNvPr>
              <p:cNvSpPr txBox="1">
                <a:spLocks noRot="1" noChangeAspect="1" noMove="1" noResize="1" noEditPoints="1" noAdjustHandles="1" noChangeArrowheads="1" noChangeShapeType="1" noTextEdit="1"/>
              </p:cNvSpPr>
              <p:nvPr/>
            </p:nvSpPr>
            <p:spPr>
              <a:xfrm>
                <a:off x="885379" y="4349667"/>
                <a:ext cx="5331929" cy="461665"/>
              </a:xfrm>
              <a:prstGeom prst="rect">
                <a:avLst/>
              </a:prstGeom>
              <a:blipFill>
                <a:blip r:embed="rId8"/>
                <a:stretch>
                  <a:fillRect l="-1714" t="-126667" r="-5829" b="-194667"/>
                </a:stretch>
              </a:blipFill>
            </p:spPr>
            <p:txBody>
              <a:bodyPr/>
              <a:lstStyle/>
              <a:p>
                <a:r>
                  <a:rPr lang="zh-TW" altLang="en-US">
                    <a:noFill/>
                  </a:rPr>
                  <a:t> </a:t>
                </a:r>
              </a:p>
            </p:txBody>
          </p:sp>
        </mc:Fallback>
      </mc:AlternateContent>
      <p:sp>
        <p:nvSpPr>
          <p:cNvPr id="12" name="矩形 11">
            <a:extLst>
              <a:ext uri="{FF2B5EF4-FFF2-40B4-BE49-F238E27FC236}">
                <a16:creationId xmlns:a16="http://schemas.microsoft.com/office/drawing/2014/main" id="{8E5BE0BC-D7C9-437C-8359-F07FF60575EC}"/>
              </a:ext>
            </a:extLst>
          </p:cNvPr>
          <p:cNvSpPr/>
          <p:nvPr/>
        </p:nvSpPr>
        <p:spPr>
          <a:xfrm>
            <a:off x="4522514" y="4790843"/>
            <a:ext cx="4117217"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 descent is your friend.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E2750088-2393-4BBE-96D8-295AD6A51434}"/>
                  </a:ext>
                </a:extLst>
              </p:cNvPr>
              <p:cNvSpPr txBox="1"/>
              <p:nvPr/>
            </p:nvSpPr>
            <p:spPr>
              <a:xfrm>
                <a:off x="885379" y="5156611"/>
                <a:ext cx="533192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What if </a:t>
                </a:r>
                <a14:m>
                  <m:oMath xmlns:m="http://schemas.openxmlformats.org/officeDocument/2006/math">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d>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is not differentiable?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3" name="文字方塊 12">
                <a:extLst>
                  <a:ext uri="{FF2B5EF4-FFF2-40B4-BE49-F238E27FC236}">
                    <a16:creationId xmlns:a16="http://schemas.microsoft.com/office/drawing/2014/main" id="{E2750088-2393-4BBE-96D8-295AD6A51434}"/>
                  </a:ext>
                </a:extLst>
              </p:cNvPr>
              <p:cNvSpPr txBox="1">
                <a:spLocks noRot="1" noChangeAspect="1" noMove="1" noResize="1" noEditPoints="1" noAdjustHandles="1" noChangeArrowheads="1" noChangeShapeType="1" noTextEdit="1"/>
              </p:cNvSpPr>
              <p:nvPr/>
            </p:nvSpPr>
            <p:spPr>
              <a:xfrm>
                <a:off x="885379" y="5156611"/>
                <a:ext cx="5331929" cy="461665"/>
              </a:xfrm>
              <a:prstGeom prst="rect">
                <a:avLst/>
              </a:prstGeom>
              <a:blipFill>
                <a:blip r:embed="rId9"/>
                <a:stretch>
                  <a:fillRect l="-1714" t="-10526" b="-28947"/>
                </a:stretch>
              </a:blipFill>
            </p:spPr>
            <p:txBody>
              <a:bodyPr/>
              <a:lstStyle/>
              <a:p>
                <a:r>
                  <a:rPr lang="zh-TW" altLang="en-US">
                    <a:noFill/>
                  </a:rPr>
                  <a:t> </a:t>
                </a:r>
              </a:p>
            </p:txBody>
          </p:sp>
        </mc:Fallback>
      </mc:AlternateContent>
      <p:sp>
        <p:nvSpPr>
          <p:cNvPr id="14" name="文字方塊 13">
            <a:extLst>
              <a:ext uri="{FF2B5EF4-FFF2-40B4-BE49-F238E27FC236}">
                <a16:creationId xmlns:a16="http://schemas.microsoft.com/office/drawing/2014/main" id="{8E2D52FC-2946-478D-A0FC-A22D114A54F0}"/>
              </a:ext>
            </a:extLst>
          </p:cNvPr>
          <p:cNvSpPr txBox="1"/>
          <p:nvPr/>
        </p:nvSpPr>
        <p:spPr>
          <a:xfrm>
            <a:off x="2705656" y="5562179"/>
            <a:ext cx="637228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Reinforcement Learning / Evolutionary Algorithm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2922282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P spid="10"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a:extLst>
              <a:ext uri="{FF2B5EF4-FFF2-40B4-BE49-F238E27FC236}">
                <a16:creationId xmlns:a16="http://schemas.microsoft.com/office/drawing/2014/main" id="{634360DB-C290-41A7-958D-674A2ABA2384}"/>
              </a:ext>
            </a:extLst>
          </p:cNvPr>
          <p:cNvSpPr/>
          <p:nvPr/>
        </p:nvSpPr>
        <p:spPr>
          <a:xfrm>
            <a:off x="2674493" y="3306443"/>
            <a:ext cx="2081518" cy="26485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4" name="群組 3">
            <a:extLst>
              <a:ext uri="{FF2B5EF4-FFF2-40B4-BE49-F238E27FC236}">
                <a16:creationId xmlns:a16="http://schemas.microsoft.com/office/drawing/2014/main" id="{A078763E-B968-423E-823D-688F5443AAEC}"/>
              </a:ext>
            </a:extLst>
          </p:cNvPr>
          <p:cNvGrpSpPr/>
          <p:nvPr/>
        </p:nvGrpSpPr>
        <p:grpSpPr>
          <a:xfrm>
            <a:off x="2835206" y="3473765"/>
            <a:ext cx="1799886" cy="1090941"/>
            <a:chOff x="2607005" y="2519462"/>
            <a:chExt cx="1799886" cy="1090941"/>
          </a:xfrm>
        </p:grpSpPr>
        <p:sp>
          <p:nvSpPr>
            <p:cNvPr id="5" name="矩形 4">
              <a:extLst>
                <a:ext uri="{FF2B5EF4-FFF2-40B4-BE49-F238E27FC236}">
                  <a16:creationId xmlns:a16="http://schemas.microsoft.com/office/drawing/2014/main" id="{29ACE895-1FC9-4D19-9770-D36B4A353B3B}"/>
                </a:ext>
              </a:extLst>
            </p:cNvPr>
            <p:cNvSpPr/>
            <p:nvPr/>
          </p:nvSpPr>
          <p:spPr>
            <a:xfrm>
              <a:off x="2607005"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 name="Picture 2" descr="ãcatãçåçæå°çµæ">
              <a:extLst>
                <a:ext uri="{FF2B5EF4-FFF2-40B4-BE49-F238E27FC236}">
                  <a16:creationId xmlns:a16="http://schemas.microsoft.com/office/drawing/2014/main" id="{411D1A34-9F42-453D-A8EE-08EB955EA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220" y="2623335"/>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ãdogãçåçæå°çµæ">
              <a:extLst>
                <a:ext uri="{FF2B5EF4-FFF2-40B4-BE49-F238E27FC236}">
                  <a16:creationId xmlns:a16="http://schemas.microsoft.com/office/drawing/2014/main" id="{61827016-5B1C-4769-A945-C44F1D8EBF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94" y="262333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61BA83AD-200E-47BC-A1C3-B7AAC90FEFA1}"/>
                </a:ext>
              </a:extLst>
            </p:cNvPr>
            <p:cNvSpPr txBox="1"/>
            <p:nvPr/>
          </p:nvSpPr>
          <p:spPr>
            <a:xfrm>
              <a:off x="27792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DF5AB172-0840-42D6-BF5B-FE17556077B2}"/>
                </a:ext>
              </a:extLst>
            </p:cNvPr>
            <p:cNvSpPr txBox="1"/>
            <p:nvPr/>
          </p:nvSpPr>
          <p:spPr>
            <a:xfrm>
              <a:off x="36271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grpSp>
        <p:nvGrpSpPr>
          <p:cNvPr id="10" name="群組 9">
            <a:extLst>
              <a:ext uri="{FF2B5EF4-FFF2-40B4-BE49-F238E27FC236}">
                <a16:creationId xmlns:a16="http://schemas.microsoft.com/office/drawing/2014/main" id="{0AD38D02-2028-4F9A-8904-2B64834B3590}"/>
              </a:ext>
            </a:extLst>
          </p:cNvPr>
          <p:cNvGrpSpPr/>
          <p:nvPr/>
        </p:nvGrpSpPr>
        <p:grpSpPr>
          <a:xfrm>
            <a:off x="4524895" y="1309156"/>
            <a:ext cx="1850583" cy="1113443"/>
            <a:chOff x="6773871" y="2519462"/>
            <a:chExt cx="1799886" cy="1113443"/>
          </a:xfrm>
        </p:grpSpPr>
        <p:sp>
          <p:nvSpPr>
            <p:cNvPr id="11" name="矩形 10">
              <a:extLst>
                <a:ext uri="{FF2B5EF4-FFF2-40B4-BE49-F238E27FC236}">
                  <a16:creationId xmlns:a16="http://schemas.microsoft.com/office/drawing/2014/main" id="{0B299715-F989-4AC1-A3C9-F13D4ED8E468}"/>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2" name="文字方塊 11">
              <a:extLst>
                <a:ext uri="{FF2B5EF4-FFF2-40B4-BE49-F238E27FC236}">
                  <a16:creationId xmlns:a16="http://schemas.microsoft.com/office/drawing/2014/main" id="{97FFA65E-F92F-41CC-833E-3A58402C04E7}"/>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 name="文字方塊 12">
              <a:extLst>
                <a:ext uri="{FF2B5EF4-FFF2-40B4-BE49-F238E27FC236}">
                  <a16:creationId xmlns:a16="http://schemas.microsoft.com/office/drawing/2014/main" id="{00B811AE-2E23-48D8-B603-F0751D71BD3F}"/>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4" name="Picture 6" descr="ç¸éåç">
              <a:extLst>
                <a:ext uri="{FF2B5EF4-FFF2-40B4-BE49-F238E27FC236}">
                  <a16:creationId xmlns:a16="http://schemas.microsoft.com/office/drawing/2014/main" id="{56575C78-9E0D-40B0-BCD0-EB3FF88697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ãorangeãçåçæå°çµæ">
              <a:extLst>
                <a:ext uri="{FF2B5EF4-FFF2-40B4-BE49-F238E27FC236}">
                  <a16:creationId xmlns:a16="http://schemas.microsoft.com/office/drawing/2014/main" id="{83BFA4F6-0A07-4559-BBBE-393479BBB4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a:extLst>
              <a:ext uri="{FF2B5EF4-FFF2-40B4-BE49-F238E27FC236}">
                <a16:creationId xmlns:a16="http://schemas.microsoft.com/office/drawing/2014/main" id="{1AF9C52E-456C-400D-B015-AFE03AF22CEE}"/>
              </a:ext>
            </a:extLst>
          </p:cNvPr>
          <p:cNvGrpSpPr/>
          <p:nvPr/>
        </p:nvGrpSpPr>
        <p:grpSpPr>
          <a:xfrm>
            <a:off x="6558675" y="1325030"/>
            <a:ext cx="1740593" cy="1099596"/>
            <a:chOff x="4955889" y="4803469"/>
            <a:chExt cx="1740593" cy="1099596"/>
          </a:xfrm>
        </p:grpSpPr>
        <p:grpSp>
          <p:nvGrpSpPr>
            <p:cNvPr id="17" name="群組 16">
              <a:extLst>
                <a:ext uri="{FF2B5EF4-FFF2-40B4-BE49-F238E27FC236}">
                  <a16:creationId xmlns:a16="http://schemas.microsoft.com/office/drawing/2014/main" id="{7174FC72-9F1B-44BC-ABD8-F3B25DCC43A5}"/>
                </a:ext>
              </a:extLst>
            </p:cNvPr>
            <p:cNvGrpSpPr/>
            <p:nvPr/>
          </p:nvGrpSpPr>
          <p:grpSpPr>
            <a:xfrm>
              <a:off x="4955889" y="4803469"/>
              <a:ext cx="1740593" cy="1099596"/>
              <a:chOff x="-1042093" y="5506078"/>
              <a:chExt cx="1740593" cy="1099596"/>
            </a:xfrm>
          </p:grpSpPr>
          <p:sp>
            <p:nvSpPr>
              <p:cNvPr id="20" name="矩形 19">
                <a:extLst>
                  <a:ext uri="{FF2B5EF4-FFF2-40B4-BE49-F238E27FC236}">
                    <a16:creationId xmlns:a16="http://schemas.microsoft.com/office/drawing/2014/main" id="{B5B7AA7C-1E15-4C36-BB7A-1C0CC7FF5E9D}"/>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文字方塊 20">
                <a:extLst>
                  <a:ext uri="{FF2B5EF4-FFF2-40B4-BE49-F238E27FC236}">
                    <a16:creationId xmlns:a16="http://schemas.microsoft.com/office/drawing/2014/main" id="{7FBE3492-F70C-489D-9A84-82A44A2F08A3}"/>
                  </a:ext>
                </a:extLst>
              </p:cNvPr>
              <p:cNvSpPr txBox="1"/>
              <p:nvPr/>
            </p:nvSpPr>
            <p:spPr>
              <a:xfrm>
                <a:off x="-871362" y="6236342"/>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2" name="文字方塊 21">
                <a:extLst>
                  <a:ext uri="{FF2B5EF4-FFF2-40B4-BE49-F238E27FC236}">
                    <a16:creationId xmlns:a16="http://schemas.microsoft.com/office/drawing/2014/main" id="{154B1AC3-3ABD-42E6-B8C0-609F4AA61C84}"/>
                  </a:ext>
                </a:extLst>
              </p:cNvPr>
              <p:cNvSpPr txBox="1"/>
              <p:nvPr/>
            </p:nvSpPr>
            <p:spPr>
              <a:xfrm>
                <a:off x="-19638" y="623569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18" name="Picture 4" descr="ãbikeãçåçæå°çµæ">
              <a:extLst>
                <a:ext uri="{FF2B5EF4-FFF2-40B4-BE49-F238E27FC236}">
                  <a16:creationId xmlns:a16="http://schemas.microsoft.com/office/drawing/2014/main" id="{886F6F12-71B9-4247-BC53-2CA296A05A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1766" y="48892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ãcarãçåçæå°çµæ">
              <a:extLst>
                <a:ext uri="{FF2B5EF4-FFF2-40B4-BE49-F238E27FC236}">
                  <a16:creationId xmlns:a16="http://schemas.microsoft.com/office/drawing/2014/main" id="{B084FE23-5380-462F-B2E3-AC97E57E56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4251" y="4876589"/>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文字方塊 22">
            <a:extLst>
              <a:ext uri="{FF2B5EF4-FFF2-40B4-BE49-F238E27FC236}">
                <a16:creationId xmlns:a16="http://schemas.microsoft.com/office/drawing/2014/main" id="{F32ADD0F-DECC-4373-8EDA-8004148A13D0}"/>
              </a:ext>
            </a:extLst>
          </p:cNvPr>
          <p:cNvSpPr txBox="1"/>
          <p:nvPr/>
        </p:nvSpPr>
        <p:spPr>
          <a:xfrm>
            <a:off x="4774595" y="461478"/>
            <a:ext cx="3233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Tasks</a:t>
            </a:r>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26" name="群組 25">
            <a:extLst>
              <a:ext uri="{FF2B5EF4-FFF2-40B4-BE49-F238E27FC236}">
                <a16:creationId xmlns:a16="http://schemas.microsoft.com/office/drawing/2014/main" id="{7F425B99-8C00-458D-932F-54F31D2F2EC2}"/>
              </a:ext>
            </a:extLst>
          </p:cNvPr>
          <p:cNvGrpSpPr/>
          <p:nvPr/>
        </p:nvGrpSpPr>
        <p:grpSpPr>
          <a:xfrm>
            <a:off x="6109943" y="3693004"/>
            <a:ext cx="723061" cy="652464"/>
            <a:chOff x="5956300" y="3152705"/>
            <a:chExt cx="1085313" cy="979347"/>
          </a:xfrm>
        </p:grpSpPr>
        <p:sp>
          <p:nvSpPr>
            <p:cNvPr id="27" name="矩形 26">
              <a:extLst>
                <a:ext uri="{FF2B5EF4-FFF2-40B4-BE49-F238E27FC236}">
                  <a16:creationId xmlns:a16="http://schemas.microsoft.com/office/drawing/2014/main" id="{61EFDC45-A68C-4B59-93D6-0F28D1A9BBA4}"/>
                </a:ext>
              </a:extLst>
            </p:cNvPr>
            <p:cNvSpPr/>
            <p:nvPr/>
          </p:nvSpPr>
          <p:spPr>
            <a:xfrm>
              <a:off x="5956300" y="3152705"/>
              <a:ext cx="1052833" cy="9793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B2FB8EC2-04CF-4A87-A5A8-428E2D3A9232}"/>
                    </a:ext>
                  </a:extLst>
                </p:cNvPr>
                <p:cNvSpPr txBox="1"/>
                <p:nvPr/>
              </p:nvSpPr>
              <p:spPr>
                <a:xfrm>
                  <a:off x="6125946" y="3318652"/>
                  <a:ext cx="915667" cy="704412"/>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F</m:t>
                            </m:r>
                          </m:e>
                          <m:sub>
                            <m:sSup>
                              <m:sSupPr>
                                <m:ctrlPr>
                                  <a:rPr lang="en-US" altLang="zh-TW" sz="2800" i="1">
                                    <a:solidFill>
                                      <a:srgbClr val="FF0000"/>
                                    </a:solidFill>
                                    <a:latin typeface="Cambria Math" panose="02040503050406030204" pitchFamily="18" charset="0"/>
                                  </a:rPr>
                                </m:ctrlPr>
                              </m:sSupPr>
                              <m:e>
                                <m:r>
                                  <a:rPr lang="zh-TW" altLang="en-US" sz="2800" i="1">
                                    <a:solidFill>
                                      <a:srgbClr val="FF0000"/>
                                    </a:solidFill>
                                    <a:latin typeface="Cambria Math" panose="02040503050406030204" pitchFamily="18" charset="0"/>
                                  </a:rPr>
                                  <m:t>𝜙</m:t>
                                </m:r>
                              </m:e>
                              <m:sup>
                                <m:r>
                                  <a:rPr lang="zh-TW" altLang="en-US" sz="2800" i="1">
                                    <a:solidFill>
                                      <a:srgbClr val="FF0000"/>
                                    </a:solidFill>
                                    <a:latin typeface="Cambria Math" panose="02040503050406030204" pitchFamily="18" charset="0"/>
                                  </a:rPr>
                                  <m:t>∗</m:t>
                                </m:r>
                              </m:sup>
                            </m:sSup>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8" name="文字方塊 27">
                  <a:extLst>
                    <a:ext uri="{FF2B5EF4-FFF2-40B4-BE49-F238E27FC236}">
                      <a16:creationId xmlns:a16="http://schemas.microsoft.com/office/drawing/2014/main" id="{B2FB8EC2-04CF-4A87-A5A8-428E2D3A9232}"/>
                    </a:ext>
                  </a:extLst>
                </p:cNvPr>
                <p:cNvSpPr txBox="1">
                  <a:spLocks noRot="1" noChangeAspect="1" noMove="1" noResize="1" noEditPoints="1" noAdjustHandles="1" noChangeArrowheads="1" noChangeShapeType="1" noTextEdit="1"/>
                </p:cNvSpPr>
                <p:nvPr/>
              </p:nvSpPr>
              <p:spPr>
                <a:xfrm>
                  <a:off x="6125946" y="3318652"/>
                  <a:ext cx="915667" cy="704412"/>
                </a:xfrm>
                <a:prstGeom prst="rect">
                  <a:avLst/>
                </a:prstGeom>
                <a:blipFill>
                  <a:blip r:embed="rId9"/>
                  <a:stretch>
                    <a:fillRect/>
                  </a:stretch>
                </a:blipFill>
              </p:spPr>
              <p:txBody>
                <a:bodyPr/>
                <a:lstStyle/>
                <a:p>
                  <a:r>
                    <a:rPr lang="zh-TW" altLang="en-US">
                      <a:noFill/>
                    </a:rPr>
                    <a:t> </a:t>
                  </a:r>
                </a:p>
              </p:txBody>
            </p:sp>
          </mc:Fallback>
        </mc:AlternateContent>
      </p:grpSp>
      <p:cxnSp>
        <p:nvCxnSpPr>
          <p:cNvPr id="29" name="直線單箭頭接點 28">
            <a:extLst>
              <a:ext uri="{FF2B5EF4-FFF2-40B4-BE49-F238E27FC236}">
                <a16:creationId xmlns:a16="http://schemas.microsoft.com/office/drawing/2014/main" id="{50F9E94B-4F34-43DF-A3E9-CBB33FFB857F}"/>
              </a:ext>
            </a:extLst>
          </p:cNvPr>
          <p:cNvCxnSpPr>
            <a:cxnSpLocks/>
          </p:cNvCxnSpPr>
          <p:nvPr/>
        </p:nvCxnSpPr>
        <p:spPr>
          <a:xfrm>
            <a:off x="6460653" y="2500707"/>
            <a:ext cx="0" cy="11051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5F967DDA-1874-486E-917E-4C00E5527A96}"/>
              </a:ext>
            </a:extLst>
          </p:cNvPr>
          <p:cNvSpPr txBox="1"/>
          <p:nvPr/>
        </p:nvSpPr>
        <p:spPr>
          <a:xfrm>
            <a:off x="1460621" y="4109078"/>
            <a:ext cx="13335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 Task</a:t>
            </a:r>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4" name="直線單箭頭接點 33">
            <a:extLst>
              <a:ext uri="{FF2B5EF4-FFF2-40B4-BE49-F238E27FC236}">
                <a16:creationId xmlns:a16="http://schemas.microsoft.com/office/drawing/2014/main" id="{A102CA52-EB9A-4C1B-80A1-049F38552A5E}"/>
              </a:ext>
            </a:extLst>
          </p:cNvPr>
          <p:cNvCxnSpPr>
            <a:cxnSpLocks/>
          </p:cNvCxnSpPr>
          <p:nvPr/>
        </p:nvCxnSpPr>
        <p:spPr>
          <a:xfrm>
            <a:off x="4624828" y="4019236"/>
            <a:ext cx="14748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4" descr="ãcatãçåçæå°çµæ">
            <a:extLst>
              <a:ext uri="{FF2B5EF4-FFF2-40B4-BE49-F238E27FC236}">
                <a16:creationId xmlns:a16="http://schemas.microsoft.com/office/drawing/2014/main" id="{AC144C02-E8B3-4B33-BFE3-F156D883FD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7241" y="5033813"/>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a:extLst>
              <a:ext uri="{FF2B5EF4-FFF2-40B4-BE49-F238E27FC236}">
                <a16:creationId xmlns:a16="http://schemas.microsoft.com/office/drawing/2014/main" id="{34A452B9-CD1A-4C61-A932-B52C10316106}"/>
              </a:ext>
            </a:extLst>
          </p:cNvPr>
          <p:cNvSpPr txBox="1"/>
          <p:nvPr/>
        </p:nvSpPr>
        <p:spPr>
          <a:xfrm>
            <a:off x="6196460" y="6031209"/>
            <a:ext cx="584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7" name="直線單箭頭接點 36">
            <a:extLst>
              <a:ext uri="{FF2B5EF4-FFF2-40B4-BE49-F238E27FC236}">
                <a16:creationId xmlns:a16="http://schemas.microsoft.com/office/drawing/2014/main" id="{FEAFA210-0ABA-4C7C-96A1-443E7748ECD7}"/>
              </a:ext>
            </a:extLst>
          </p:cNvPr>
          <p:cNvCxnSpPr>
            <a:cxnSpLocks/>
          </p:cNvCxnSpPr>
          <p:nvPr/>
        </p:nvCxnSpPr>
        <p:spPr>
          <a:xfrm>
            <a:off x="6469508" y="5787582"/>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41A93DD7-0441-453F-8395-555726C44CB8}"/>
              </a:ext>
            </a:extLst>
          </p:cNvPr>
          <p:cNvCxnSpPr>
            <a:cxnSpLocks/>
            <a:endCxn id="40" idx="1"/>
          </p:cNvCxnSpPr>
          <p:nvPr/>
        </p:nvCxnSpPr>
        <p:spPr>
          <a:xfrm>
            <a:off x="4437241" y="5393814"/>
            <a:ext cx="167553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9" name="群組 38">
            <a:extLst>
              <a:ext uri="{FF2B5EF4-FFF2-40B4-BE49-F238E27FC236}">
                <a16:creationId xmlns:a16="http://schemas.microsoft.com/office/drawing/2014/main" id="{2FB1544B-5381-4338-9DEB-A47CC34E3D73}"/>
              </a:ext>
            </a:extLst>
          </p:cNvPr>
          <p:cNvGrpSpPr/>
          <p:nvPr/>
        </p:nvGrpSpPr>
        <p:grpSpPr>
          <a:xfrm>
            <a:off x="6112770" y="5067582"/>
            <a:ext cx="701421" cy="652464"/>
            <a:chOff x="5956300" y="3152705"/>
            <a:chExt cx="1052832" cy="979347"/>
          </a:xfrm>
        </p:grpSpPr>
        <p:sp>
          <p:nvSpPr>
            <p:cNvPr id="40" name="矩形 39">
              <a:extLst>
                <a:ext uri="{FF2B5EF4-FFF2-40B4-BE49-F238E27FC236}">
                  <a16:creationId xmlns:a16="http://schemas.microsoft.com/office/drawing/2014/main" id="{746E8EBC-EE37-4B44-B239-A7EEB85F78FD}"/>
                </a:ext>
              </a:extLst>
            </p:cNvPr>
            <p:cNvSpPr/>
            <p:nvPr/>
          </p:nvSpPr>
          <p:spPr>
            <a:xfrm>
              <a:off x="5956300" y="3152705"/>
              <a:ext cx="1052832" cy="9793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9C8D17DC-0297-420E-A6D3-DB02562042EB}"/>
                    </a:ext>
                  </a:extLst>
                </p:cNvPr>
                <p:cNvSpPr txBox="1"/>
                <p:nvPr/>
              </p:nvSpPr>
              <p:spPr>
                <a:xfrm>
                  <a:off x="6138898" y="3318998"/>
                  <a:ext cx="774863" cy="646760"/>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smtClean="0">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smtClean="0">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41" name="文字方塊 40">
                  <a:extLst>
                    <a:ext uri="{FF2B5EF4-FFF2-40B4-BE49-F238E27FC236}">
                      <a16:creationId xmlns:a16="http://schemas.microsoft.com/office/drawing/2014/main" id="{9C8D17DC-0297-420E-A6D3-DB02562042EB}"/>
                    </a:ext>
                  </a:extLst>
                </p:cNvPr>
                <p:cNvSpPr txBox="1">
                  <a:spLocks noRot="1" noChangeAspect="1" noMove="1" noResize="1" noEditPoints="1" noAdjustHandles="1" noChangeArrowheads="1" noChangeShapeType="1" noTextEdit="1"/>
                </p:cNvSpPr>
                <p:nvPr/>
              </p:nvSpPr>
              <p:spPr>
                <a:xfrm>
                  <a:off x="6138898" y="3318998"/>
                  <a:ext cx="774863" cy="646760"/>
                </a:xfrm>
                <a:prstGeom prst="rect">
                  <a:avLst/>
                </a:prstGeom>
                <a:blipFill>
                  <a:blip r:embed="rId11"/>
                  <a:stretch>
                    <a:fillRect/>
                  </a:stretch>
                </a:blipFill>
              </p:spPr>
              <p:txBody>
                <a:bodyPr/>
                <a:lstStyle/>
                <a:p>
                  <a:r>
                    <a:rPr lang="zh-TW" altLang="en-US">
                      <a:noFill/>
                    </a:rPr>
                    <a:t> </a:t>
                  </a:r>
                </a:p>
              </p:txBody>
            </p:sp>
          </mc:Fallback>
        </mc:AlternateContent>
      </p:grpSp>
      <p:cxnSp>
        <p:nvCxnSpPr>
          <p:cNvPr id="42" name="直線單箭頭接點 41">
            <a:extLst>
              <a:ext uri="{FF2B5EF4-FFF2-40B4-BE49-F238E27FC236}">
                <a16:creationId xmlns:a16="http://schemas.microsoft.com/office/drawing/2014/main" id="{8BFB26FA-793F-4344-9939-E49E853FF546}"/>
              </a:ext>
            </a:extLst>
          </p:cNvPr>
          <p:cNvCxnSpPr>
            <a:cxnSpLocks/>
          </p:cNvCxnSpPr>
          <p:nvPr/>
        </p:nvCxnSpPr>
        <p:spPr>
          <a:xfrm>
            <a:off x="6460653" y="4420322"/>
            <a:ext cx="0" cy="6472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字方塊 44">
            <a:extLst>
              <a:ext uri="{FF2B5EF4-FFF2-40B4-BE49-F238E27FC236}">
                <a16:creationId xmlns:a16="http://schemas.microsoft.com/office/drawing/2014/main" id="{2B3F697A-752A-4341-8916-70A8FC846FA2}"/>
              </a:ext>
            </a:extLst>
          </p:cNvPr>
          <p:cNvSpPr txBox="1"/>
          <p:nvPr/>
        </p:nvSpPr>
        <p:spPr>
          <a:xfrm>
            <a:off x="6980109" y="3429000"/>
            <a:ext cx="212482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 Algorithm”</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3" name="文字方塊 42">
            <a:extLst>
              <a:ext uri="{FF2B5EF4-FFF2-40B4-BE49-F238E27FC236}">
                <a16:creationId xmlns:a16="http://schemas.microsoft.com/office/drawing/2014/main" id="{1A523A54-63A9-4423-B302-A5676A9BF635}"/>
              </a:ext>
            </a:extLst>
          </p:cNvPr>
          <p:cNvSpPr txBox="1"/>
          <p:nvPr/>
        </p:nvSpPr>
        <p:spPr>
          <a:xfrm>
            <a:off x="4774595" y="839336"/>
            <a:ext cx="129223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4" name="文字方塊 43">
            <a:extLst>
              <a:ext uri="{FF2B5EF4-FFF2-40B4-BE49-F238E27FC236}">
                <a16:creationId xmlns:a16="http://schemas.microsoft.com/office/drawing/2014/main" id="{6FFBA373-2042-4C8C-A9C2-E3B94401B79E}"/>
              </a:ext>
            </a:extLst>
          </p:cNvPr>
          <p:cNvSpPr txBox="1"/>
          <p:nvPr/>
        </p:nvSpPr>
        <p:spPr>
          <a:xfrm>
            <a:off x="6749517" y="839336"/>
            <a:ext cx="129223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2</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9" name="文字方塊 48">
            <a:extLst>
              <a:ext uri="{FF2B5EF4-FFF2-40B4-BE49-F238E27FC236}">
                <a16:creationId xmlns:a16="http://schemas.microsoft.com/office/drawing/2014/main" id="{C2B3222C-B679-4AF4-86F4-B666D1621DD5}"/>
              </a:ext>
            </a:extLst>
          </p:cNvPr>
          <p:cNvSpPr txBox="1"/>
          <p:nvPr/>
        </p:nvSpPr>
        <p:spPr>
          <a:xfrm>
            <a:off x="3261723" y="4524577"/>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1" name="文字方塊 50">
            <a:extLst>
              <a:ext uri="{FF2B5EF4-FFF2-40B4-BE49-F238E27FC236}">
                <a16:creationId xmlns:a16="http://schemas.microsoft.com/office/drawing/2014/main" id="{59BC1A53-708E-45F7-AA09-A71272B1BEC9}"/>
              </a:ext>
            </a:extLst>
          </p:cNvPr>
          <p:cNvSpPr txBox="1"/>
          <p:nvPr/>
        </p:nvSpPr>
        <p:spPr>
          <a:xfrm>
            <a:off x="2805424" y="5141153"/>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6" name="文字方塊 45">
            <a:extLst>
              <a:ext uri="{FF2B5EF4-FFF2-40B4-BE49-F238E27FC236}">
                <a16:creationId xmlns:a16="http://schemas.microsoft.com/office/drawing/2014/main" id="{1FEB1DE7-C733-48A6-980C-7E738BF0F0F5}"/>
              </a:ext>
            </a:extLst>
          </p:cNvPr>
          <p:cNvSpPr txBox="1"/>
          <p:nvPr/>
        </p:nvSpPr>
        <p:spPr>
          <a:xfrm>
            <a:off x="426051" y="5124035"/>
            <a:ext cx="230584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What we really care about</a:t>
            </a:r>
            <a:endParaRPr kumimoji="0" lang="zh-TW" altLang="en-US"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sp>
        <p:nvSpPr>
          <p:cNvPr id="48" name="文字方塊 47">
            <a:extLst>
              <a:ext uri="{FF2B5EF4-FFF2-40B4-BE49-F238E27FC236}">
                <a16:creationId xmlns:a16="http://schemas.microsoft.com/office/drawing/2014/main" id="{0B93109E-9C1D-4154-9CE0-B24EFD1566D3}"/>
              </a:ext>
            </a:extLst>
          </p:cNvPr>
          <p:cNvSpPr txBox="1"/>
          <p:nvPr/>
        </p:nvSpPr>
        <p:spPr>
          <a:xfrm>
            <a:off x="2190198" y="963826"/>
            <a:ext cx="230584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Not related to the testing task</a:t>
            </a:r>
            <a:endParaRPr kumimoji="0" lang="zh-TW" altLang="en-US"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sp>
        <p:nvSpPr>
          <p:cNvPr id="50" name="文字方塊 49">
            <a:extLst>
              <a:ext uri="{FF2B5EF4-FFF2-40B4-BE49-F238E27FC236}">
                <a16:creationId xmlns:a16="http://schemas.microsoft.com/office/drawing/2014/main" id="{EE41CC41-D201-4DA7-B81D-0FF3399ADE66}"/>
              </a:ext>
            </a:extLst>
          </p:cNvPr>
          <p:cNvSpPr txBox="1"/>
          <p:nvPr/>
        </p:nvSpPr>
        <p:spPr>
          <a:xfrm>
            <a:off x="397984" y="2562009"/>
            <a:ext cx="496426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only need little labeled training data</a:t>
            </a:r>
            <a:endParaRPr kumimoji="0" lang="zh-TW" altLang="en-US"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sp>
        <p:nvSpPr>
          <p:cNvPr id="25" name="文字方塊 24">
            <a:extLst>
              <a:ext uri="{FF2B5EF4-FFF2-40B4-BE49-F238E27FC236}">
                <a16:creationId xmlns:a16="http://schemas.microsoft.com/office/drawing/2014/main" id="{9820423F-7FE4-4D8E-A06D-EC7CD2C1BF1C}"/>
              </a:ext>
            </a:extLst>
          </p:cNvPr>
          <p:cNvSpPr txBox="1"/>
          <p:nvPr/>
        </p:nvSpPr>
        <p:spPr>
          <a:xfrm>
            <a:off x="366064" y="169090"/>
            <a:ext cx="258135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Framework</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1" name="直線單箭頭接點 30">
            <a:extLst>
              <a:ext uri="{FF2B5EF4-FFF2-40B4-BE49-F238E27FC236}">
                <a16:creationId xmlns:a16="http://schemas.microsoft.com/office/drawing/2014/main" id="{D3AE7256-BC03-438C-B5E7-17E5FA1377DB}"/>
              </a:ext>
            </a:extLst>
          </p:cNvPr>
          <p:cNvCxnSpPr/>
          <p:nvPr/>
        </p:nvCxnSpPr>
        <p:spPr>
          <a:xfrm flipH="1">
            <a:off x="1379126" y="4685782"/>
            <a:ext cx="342292" cy="438253"/>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a:extLst>
              <a:ext uri="{FF2B5EF4-FFF2-40B4-BE49-F238E27FC236}">
                <a16:creationId xmlns:a16="http://schemas.microsoft.com/office/drawing/2014/main" id="{3F555995-C045-47F2-A720-6F3E685EF257}"/>
              </a:ext>
            </a:extLst>
          </p:cNvPr>
          <p:cNvCxnSpPr>
            <a:cxnSpLocks/>
          </p:cNvCxnSpPr>
          <p:nvPr/>
        </p:nvCxnSpPr>
        <p:spPr>
          <a:xfrm flipH="1" flipV="1">
            <a:off x="2325877" y="2989919"/>
            <a:ext cx="681531" cy="498715"/>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3" name="矩形: 圓角 52">
            <a:extLst>
              <a:ext uri="{FF2B5EF4-FFF2-40B4-BE49-F238E27FC236}">
                <a16:creationId xmlns:a16="http://schemas.microsoft.com/office/drawing/2014/main" id="{E33946B8-2BAE-4440-B997-E5FD4CE190AB}"/>
              </a:ext>
            </a:extLst>
          </p:cNvPr>
          <p:cNvSpPr/>
          <p:nvPr/>
        </p:nvSpPr>
        <p:spPr>
          <a:xfrm>
            <a:off x="4306266" y="479813"/>
            <a:ext cx="4308774" cy="2087832"/>
          </a:xfrm>
          <a:prstGeom prst="roundRect">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0539702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3" grpId="0"/>
      <p:bldP spid="36" grpId="0"/>
      <p:bldP spid="49" grpId="0"/>
      <p:bldP spid="51" grpId="0"/>
      <p:bldP spid="46" grpId="0"/>
      <p:bldP spid="48" grpId="0"/>
      <p:bldP spid="50" grpId="0"/>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B803CD-B8CF-49C0-9707-3C5EBEEFBD64}"/>
              </a:ext>
            </a:extLst>
          </p:cNvPr>
          <p:cNvSpPr>
            <a:spLocks noGrp="1"/>
          </p:cNvSpPr>
          <p:nvPr>
            <p:ph type="ctrTitle"/>
          </p:nvPr>
        </p:nvSpPr>
        <p:spPr/>
        <p:txBody>
          <a:bodyPr/>
          <a:lstStyle/>
          <a:p>
            <a:r>
              <a:rPr lang="en-US" altLang="zh-TW" dirty="0"/>
              <a:t>ML</a:t>
            </a:r>
            <a:r>
              <a:rPr lang="zh-TW" altLang="en-US" dirty="0"/>
              <a:t> </a:t>
            </a:r>
            <a:r>
              <a:rPr lang="en-US" altLang="zh-TW" dirty="0" err="1"/>
              <a:t>v.s</a:t>
            </a:r>
            <a:r>
              <a:rPr lang="en-US" altLang="zh-TW" dirty="0"/>
              <a:t>. Meta</a:t>
            </a:r>
            <a:endParaRPr lang="zh-TW" altLang="en-US" dirty="0"/>
          </a:p>
        </p:txBody>
      </p:sp>
      <p:sp>
        <p:nvSpPr>
          <p:cNvPr id="3" name="副標題 2">
            <a:extLst>
              <a:ext uri="{FF2B5EF4-FFF2-40B4-BE49-F238E27FC236}">
                <a16:creationId xmlns:a16="http://schemas.microsoft.com/office/drawing/2014/main" id="{84EB8E49-E4D8-4AB1-BA97-B6B0D5E29E63}"/>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5179867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DBC646-7390-4B85-9E3A-42CAAA0B1D52}"/>
              </a:ext>
            </a:extLst>
          </p:cNvPr>
          <p:cNvSpPr>
            <a:spLocks noGrp="1"/>
          </p:cNvSpPr>
          <p:nvPr>
            <p:ph type="title"/>
          </p:nvPr>
        </p:nvSpPr>
        <p:spPr/>
        <p:txBody>
          <a:bodyPr/>
          <a:lstStyle/>
          <a:p>
            <a:r>
              <a:rPr lang="en-US" altLang="zh-TW" dirty="0"/>
              <a:t>Goal </a:t>
            </a:r>
            <a:endParaRPr lang="zh-TW" altLang="en-US" dirty="0"/>
          </a:p>
        </p:txBody>
      </p:sp>
      <p:sp>
        <p:nvSpPr>
          <p:cNvPr id="4" name="矩形 3">
            <a:extLst>
              <a:ext uri="{FF2B5EF4-FFF2-40B4-BE49-F238E27FC236}">
                <a16:creationId xmlns:a16="http://schemas.microsoft.com/office/drawing/2014/main" id="{AE8123B9-CCA0-497B-96A5-005C5D36D3BB}"/>
              </a:ext>
            </a:extLst>
          </p:cNvPr>
          <p:cNvSpPr/>
          <p:nvPr/>
        </p:nvSpPr>
        <p:spPr>
          <a:xfrm>
            <a:off x="610076" y="1694385"/>
            <a:ext cx="7086600"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Machine Learning</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 name="矩形 7">
            <a:extLst>
              <a:ext uri="{FF2B5EF4-FFF2-40B4-BE49-F238E27FC236}">
                <a16:creationId xmlns:a16="http://schemas.microsoft.com/office/drawing/2014/main" id="{E62BC852-1762-4E86-97DA-D1C12453DE57}"/>
              </a:ext>
            </a:extLst>
          </p:cNvPr>
          <p:cNvSpPr/>
          <p:nvPr/>
        </p:nvSpPr>
        <p:spPr>
          <a:xfrm>
            <a:off x="3316951" y="1705129"/>
            <a:ext cx="270298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find a function f</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矩形 8">
            <a:extLst>
              <a:ext uri="{FF2B5EF4-FFF2-40B4-BE49-F238E27FC236}">
                <a16:creationId xmlns:a16="http://schemas.microsoft.com/office/drawing/2014/main" id="{FE18FB67-AD75-434E-B463-43FB22A6BD75}"/>
              </a:ext>
            </a:extLst>
          </p:cNvPr>
          <p:cNvSpPr/>
          <p:nvPr/>
        </p:nvSpPr>
        <p:spPr>
          <a:xfrm>
            <a:off x="610076" y="3429000"/>
            <a:ext cx="2409237"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Meta Learning</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9">
            <a:extLst>
              <a:ext uri="{FF2B5EF4-FFF2-40B4-BE49-F238E27FC236}">
                <a16:creationId xmlns:a16="http://schemas.microsoft.com/office/drawing/2014/main" id="{F47B47ED-2D9A-450A-A400-D28BBC4E5EE3}"/>
              </a:ext>
            </a:extLst>
          </p:cNvPr>
          <p:cNvSpPr/>
          <p:nvPr/>
        </p:nvSpPr>
        <p:spPr>
          <a:xfrm>
            <a:off x="1593204" y="3900747"/>
            <a:ext cx="6634277"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find a function F that finds a function f</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 name="矩形 10">
            <a:extLst>
              <a:ext uri="{FF2B5EF4-FFF2-40B4-BE49-F238E27FC236}">
                <a16:creationId xmlns:a16="http://schemas.microsoft.com/office/drawing/2014/main" id="{9C0C78D7-6A75-4552-ABF7-E7E423844E27}"/>
              </a:ext>
            </a:extLst>
          </p:cNvPr>
          <p:cNvSpPr/>
          <p:nvPr/>
        </p:nvSpPr>
        <p:spPr>
          <a:xfrm>
            <a:off x="2762039" y="4735930"/>
            <a:ext cx="3665581" cy="16460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2" name="群組 11">
            <a:extLst>
              <a:ext uri="{FF2B5EF4-FFF2-40B4-BE49-F238E27FC236}">
                <a16:creationId xmlns:a16="http://schemas.microsoft.com/office/drawing/2014/main" id="{797C3BDB-3FC6-4F1E-8B88-9F66A66FCFEF}"/>
              </a:ext>
            </a:extLst>
          </p:cNvPr>
          <p:cNvGrpSpPr/>
          <p:nvPr/>
        </p:nvGrpSpPr>
        <p:grpSpPr>
          <a:xfrm>
            <a:off x="2917360" y="4890861"/>
            <a:ext cx="3333996" cy="1012922"/>
            <a:chOff x="1455822" y="4798189"/>
            <a:chExt cx="3333649" cy="1089332"/>
          </a:xfrm>
        </p:grpSpPr>
        <p:pic>
          <p:nvPicPr>
            <p:cNvPr id="13" name="Picture 2" descr="ãcatãçåçæå°çµæ">
              <a:extLst>
                <a:ext uri="{FF2B5EF4-FFF2-40B4-BE49-F238E27FC236}">
                  <a16:creationId xmlns:a16="http://schemas.microsoft.com/office/drawing/2014/main" id="{10E01948-C145-4917-8547-9E9CDF274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822" y="4798853"/>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ãcatãçåçæå°çµæ">
              <a:extLst>
                <a:ext uri="{FF2B5EF4-FFF2-40B4-BE49-F238E27FC236}">
                  <a16:creationId xmlns:a16="http://schemas.microsoft.com/office/drawing/2014/main" id="{83006239-5C54-422F-BB86-853220CFF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997" y="47981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ãdogãçåçæå°çµæ">
              <a:extLst>
                <a:ext uri="{FF2B5EF4-FFF2-40B4-BE49-F238E27FC236}">
                  <a16:creationId xmlns:a16="http://schemas.microsoft.com/office/drawing/2014/main" id="{A0598ACC-A788-4233-8459-60DE0BFC82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3296" y="479885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ãdogãçåçæå°çµæ">
              <a:extLst>
                <a:ext uri="{FF2B5EF4-FFF2-40B4-BE49-F238E27FC236}">
                  <a16:creationId xmlns:a16="http://schemas.microsoft.com/office/drawing/2014/main" id="{CF0AC569-1772-4307-AD4F-DE2A7BAF37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9471" y="479818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7" name="文字方塊 16">
              <a:extLst>
                <a:ext uri="{FF2B5EF4-FFF2-40B4-BE49-F238E27FC236}">
                  <a16:creationId xmlns:a16="http://schemas.microsoft.com/office/drawing/2014/main" id="{A37347F7-75BB-437F-91A7-E7B91F487954}"/>
                </a:ext>
              </a:extLst>
            </p:cNvPr>
            <p:cNvSpPr txBox="1"/>
            <p:nvPr/>
          </p:nvSpPr>
          <p:spPr>
            <a:xfrm>
              <a:off x="1503109" y="551818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8" name="文字方塊 17">
              <a:extLst>
                <a:ext uri="{FF2B5EF4-FFF2-40B4-BE49-F238E27FC236}">
                  <a16:creationId xmlns:a16="http://schemas.microsoft.com/office/drawing/2014/main" id="{5D39EB0F-AF13-4909-B788-0509C31A104E}"/>
                </a:ext>
              </a:extLst>
            </p:cNvPr>
            <p:cNvSpPr txBox="1"/>
            <p:nvPr/>
          </p:nvSpPr>
          <p:spPr>
            <a:xfrm>
              <a:off x="3279897" y="551818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9" name="文字方塊 18">
              <a:extLst>
                <a:ext uri="{FF2B5EF4-FFF2-40B4-BE49-F238E27FC236}">
                  <a16:creationId xmlns:a16="http://schemas.microsoft.com/office/drawing/2014/main" id="{A56CEC52-F7ED-4437-A986-FF4ED5BFB711}"/>
                </a:ext>
              </a:extLst>
            </p:cNvPr>
            <p:cNvSpPr txBox="1"/>
            <p:nvPr/>
          </p:nvSpPr>
          <p:spPr>
            <a:xfrm>
              <a:off x="2401809" y="551818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文字方塊 19">
              <a:extLst>
                <a:ext uri="{FF2B5EF4-FFF2-40B4-BE49-F238E27FC236}">
                  <a16:creationId xmlns:a16="http://schemas.microsoft.com/office/drawing/2014/main" id="{14F5A19F-6D16-42D3-826E-22672179A58D}"/>
                </a:ext>
              </a:extLst>
            </p:cNvPr>
            <p:cNvSpPr txBox="1"/>
            <p:nvPr/>
          </p:nvSpPr>
          <p:spPr>
            <a:xfrm>
              <a:off x="4141183" y="551818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sp>
        <p:nvSpPr>
          <p:cNvPr id="21" name="文字方塊 20">
            <a:extLst>
              <a:ext uri="{FF2B5EF4-FFF2-40B4-BE49-F238E27FC236}">
                <a16:creationId xmlns:a16="http://schemas.microsoft.com/office/drawing/2014/main" id="{6C98B2F8-085A-43EE-84AA-9EED2B54F297}"/>
              </a:ext>
            </a:extLst>
          </p:cNvPr>
          <p:cNvSpPr txBox="1"/>
          <p:nvPr/>
        </p:nvSpPr>
        <p:spPr>
          <a:xfrm>
            <a:off x="3283237" y="5894403"/>
            <a:ext cx="266727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Examples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3" name="文字方塊 22">
                <a:extLst>
                  <a:ext uri="{FF2B5EF4-FFF2-40B4-BE49-F238E27FC236}">
                    <a16:creationId xmlns:a16="http://schemas.microsoft.com/office/drawing/2014/main" id="{B44F4871-E835-4DA2-8337-4A870EDB92A6}"/>
                  </a:ext>
                </a:extLst>
              </p:cNvPr>
              <p:cNvSpPr txBox="1"/>
              <p:nvPr/>
            </p:nvSpPr>
            <p:spPr>
              <a:xfrm>
                <a:off x="2141985" y="5246747"/>
                <a:ext cx="199656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e>
                      </m:d>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3" name="文字方塊 22">
                <a:extLst>
                  <a:ext uri="{FF2B5EF4-FFF2-40B4-BE49-F238E27FC236}">
                    <a16:creationId xmlns:a16="http://schemas.microsoft.com/office/drawing/2014/main" id="{B44F4871-E835-4DA2-8337-4A870EDB92A6}"/>
                  </a:ext>
                </a:extLst>
              </p:cNvPr>
              <p:cNvSpPr txBox="1">
                <a:spLocks noRot="1" noChangeAspect="1" noMove="1" noResize="1" noEditPoints="1" noAdjustHandles="1" noChangeArrowheads="1" noChangeShapeType="1" noTextEdit="1"/>
              </p:cNvSpPr>
              <p:nvPr/>
            </p:nvSpPr>
            <p:spPr>
              <a:xfrm>
                <a:off x="2141985" y="5246747"/>
                <a:ext cx="1996566" cy="523220"/>
              </a:xfrm>
              <a:prstGeom prst="rect">
                <a:avLst/>
              </a:prstGeom>
              <a:blipFill>
                <a:blip r:embed="rId7"/>
                <a:stretch>
                  <a:fillRect r="-1283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0069BC36-CA3D-4EB1-BF1F-80B37B437752}"/>
                  </a:ext>
                </a:extLst>
              </p:cNvPr>
              <p:cNvSpPr txBox="1"/>
              <p:nvPr/>
            </p:nvSpPr>
            <p:spPr>
              <a:xfrm>
                <a:off x="6742152" y="5323691"/>
                <a:ext cx="914400"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8" name="文字方塊 27">
                <a:extLst>
                  <a:ext uri="{FF2B5EF4-FFF2-40B4-BE49-F238E27FC236}">
                    <a16:creationId xmlns:a16="http://schemas.microsoft.com/office/drawing/2014/main" id="{0069BC36-CA3D-4EB1-BF1F-80B37B437752}"/>
                  </a:ext>
                </a:extLst>
              </p:cNvPr>
              <p:cNvSpPr txBox="1">
                <a:spLocks noRot="1" noChangeAspect="1" noMove="1" noResize="1" noEditPoints="1" noAdjustHandles="1" noChangeArrowheads="1" noChangeShapeType="1" noTextEdit="1"/>
              </p:cNvSpPr>
              <p:nvPr/>
            </p:nvSpPr>
            <p:spPr>
              <a:xfrm>
                <a:off x="6742152" y="5323691"/>
                <a:ext cx="914400" cy="369332"/>
              </a:xfrm>
              <a:prstGeom prst="rect">
                <a:avLst/>
              </a:prstGeom>
              <a:blipFill>
                <a:blip r:embed="rId8"/>
                <a:stretch>
                  <a:fillRect b="-34426"/>
                </a:stretch>
              </a:blipFill>
            </p:spPr>
            <p:txBody>
              <a:bodyPr/>
              <a:lstStyle/>
              <a:p>
                <a:r>
                  <a:rPr lang="zh-TW" altLang="en-US">
                    <a:noFill/>
                  </a:rPr>
                  <a:t> </a:t>
                </a:r>
              </a:p>
            </p:txBody>
          </p:sp>
        </mc:Fallback>
      </mc:AlternateContent>
      <p:grpSp>
        <p:nvGrpSpPr>
          <p:cNvPr id="25" name="群組 24">
            <a:extLst>
              <a:ext uri="{FF2B5EF4-FFF2-40B4-BE49-F238E27FC236}">
                <a16:creationId xmlns:a16="http://schemas.microsoft.com/office/drawing/2014/main" id="{558FEF86-84EB-417B-9E88-5DFEF3E3ACB8}"/>
              </a:ext>
            </a:extLst>
          </p:cNvPr>
          <p:cNvGrpSpPr/>
          <p:nvPr/>
        </p:nvGrpSpPr>
        <p:grpSpPr>
          <a:xfrm>
            <a:off x="4494998" y="2296290"/>
            <a:ext cx="3365297" cy="839637"/>
            <a:chOff x="3371038" y="2823668"/>
            <a:chExt cx="3365297" cy="839637"/>
          </a:xfrm>
        </p:grpSpPr>
        <p:sp>
          <p:nvSpPr>
            <p:cNvPr id="6" name="文字方塊 5">
              <a:extLst>
                <a:ext uri="{FF2B5EF4-FFF2-40B4-BE49-F238E27FC236}">
                  <a16:creationId xmlns:a16="http://schemas.microsoft.com/office/drawing/2014/main" id="{B8E60C72-D0BF-4671-80CC-A2EA48CC2D3C}"/>
                </a:ext>
              </a:extLst>
            </p:cNvPr>
            <p:cNvSpPr txBox="1"/>
            <p:nvPr/>
          </p:nvSpPr>
          <p:spPr>
            <a:xfrm>
              <a:off x="5789281" y="2980257"/>
              <a:ext cx="94705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12" descr="https://encrypted-tbn1.gstatic.com/images?q=tbn:ANd9GcRcwlRKAlSIaCI4W5PRYVbuBQQXifF-56bFqAjh9DMe-_3Lh8_YKw">
              <a:extLst>
                <a:ext uri="{FF2B5EF4-FFF2-40B4-BE49-F238E27FC236}">
                  <a16:creationId xmlns:a16="http://schemas.microsoft.com/office/drawing/2014/main" id="{35AE3EBF-232F-44BD-BAEA-E96DFE9FCD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9092" y="2823668"/>
              <a:ext cx="1106043" cy="8396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F42BDCD7-D470-41FD-BEF7-6025BDEFB88F}"/>
                    </a:ext>
                  </a:extLst>
                </p:cNvPr>
                <p:cNvSpPr txBox="1"/>
                <p:nvPr/>
              </p:nvSpPr>
              <p:spPr>
                <a:xfrm>
                  <a:off x="3371038" y="2941016"/>
                  <a:ext cx="256247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9" name="文字方塊 28">
                  <a:extLst>
                    <a:ext uri="{FF2B5EF4-FFF2-40B4-BE49-F238E27FC236}">
                      <a16:creationId xmlns:a16="http://schemas.microsoft.com/office/drawing/2014/main" id="{F42BDCD7-D470-41FD-BEF7-6025BDEFB88F}"/>
                    </a:ext>
                  </a:extLst>
                </p:cNvPr>
                <p:cNvSpPr txBox="1">
                  <a:spLocks noRot="1" noChangeAspect="1" noMove="1" noResize="1" noEditPoints="1" noAdjustHandles="1" noChangeArrowheads="1" noChangeShapeType="1" noTextEdit="1"/>
                </p:cNvSpPr>
                <p:nvPr/>
              </p:nvSpPr>
              <p:spPr>
                <a:xfrm>
                  <a:off x="3371038" y="2941016"/>
                  <a:ext cx="2562472" cy="523220"/>
                </a:xfrm>
                <a:prstGeom prst="rect">
                  <a:avLst/>
                </a:prstGeom>
                <a:blipFill>
                  <a:blip r:embed="rId10"/>
                  <a:stretch>
                    <a:fillRect/>
                  </a:stretch>
                </a:blipFill>
              </p:spPr>
              <p:txBody>
                <a:bodyPr/>
                <a:lstStyle/>
                <a:p>
                  <a:r>
                    <a:rPr lang="zh-TW" altLang="en-US">
                      <a:noFill/>
                    </a:rPr>
                    <a:t> </a:t>
                  </a:r>
                </a:p>
              </p:txBody>
            </p:sp>
          </mc:Fallback>
        </mc:AlternateContent>
      </p:grpSp>
      <p:cxnSp>
        <p:nvCxnSpPr>
          <p:cNvPr id="33" name="直線接點 32">
            <a:extLst>
              <a:ext uri="{FF2B5EF4-FFF2-40B4-BE49-F238E27FC236}">
                <a16:creationId xmlns:a16="http://schemas.microsoft.com/office/drawing/2014/main" id="{81FF46C5-0C40-455A-B727-BECD33DAEC70}"/>
              </a:ext>
            </a:extLst>
          </p:cNvPr>
          <p:cNvCxnSpPr>
            <a:cxnSpLocks/>
          </p:cNvCxnSpPr>
          <p:nvPr/>
        </p:nvCxnSpPr>
        <p:spPr>
          <a:xfrm>
            <a:off x="1888338" y="4350915"/>
            <a:ext cx="23107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接點 35">
            <a:extLst>
              <a:ext uri="{FF2B5EF4-FFF2-40B4-BE49-F238E27FC236}">
                <a16:creationId xmlns:a16="http://schemas.microsoft.com/office/drawing/2014/main" id="{13B818BB-FD57-4E99-8684-6C0C45644A5C}"/>
              </a:ext>
            </a:extLst>
          </p:cNvPr>
          <p:cNvCxnSpPr>
            <a:cxnSpLocks/>
          </p:cNvCxnSpPr>
          <p:nvPr/>
        </p:nvCxnSpPr>
        <p:spPr>
          <a:xfrm>
            <a:off x="4375209" y="4350915"/>
            <a:ext cx="30322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文字方塊 31">
            <a:extLst>
              <a:ext uri="{FF2B5EF4-FFF2-40B4-BE49-F238E27FC236}">
                <a16:creationId xmlns:a16="http://schemas.microsoft.com/office/drawing/2014/main" id="{BA321357-94FE-4B50-9F29-8F4930F32050}"/>
              </a:ext>
            </a:extLst>
          </p:cNvPr>
          <p:cNvSpPr txBox="1"/>
          <p:nvPr/>
        </p:nvSpPr>
        <p:spPr>
          <a:xfrm>
            <a:off x="719962" y="5096559"/>
            <a:ext cx="1508263"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Algorithm</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4" name="文字方塊 33">
            <a:extLst>
              <a:ext uri="{FF2B5EF4-FFF2-40B4-BE49-F238E27FC236}">
                <a16:creationId xmlns:a16="http://schemas.microsoft.com/office/drawing/2014/main" id="{07E9E3CA-096A-44B9-AF1E-97643E481321}"/>
              </a:ext>
            </a:extLst>
          </p:cNvPr>
          <p:cNvSpPr txBox="1"/>
          <p:nvPr/>
        </p:nvSpPr>
        <p:spPr>
          <a:xfrm>
            <a:off x="1738569" y="2370071"/>
            <a:ext cx="351591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Dog-Cat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Classification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8" name="直線接點 37">
            <a:extLst>
              <a:ext uri="{FF2B5EF4-FFF2-40B4-BE49-F238E27FC236}">
                <a16:creationId xmlns:a16="http://schemas.microsoft.com/office/drawing/2014/main" id="{A948B64B-E55E-4C34-9A55-DF9A673F9ED6}"/>
              </a:ext>
            </a:extLst>
          </p:cNvPr>
          <p:cNvCxnSpPr>
            <a:cxnSpLocks/>
          </p:cNvCxnSpPr>
          <p:nvPr/>
        </p:nvCxnSpPr>
        <p:spPr>
          <a:xfrm flipV="1">
            <a:off x="4741625" y="2936858"/>
            <a:ext cx="0" cy="581269"/>
          </a:xfrm>
          <a:prstGeom prst="line">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接點 38">
            <a:extLst>
              <a:ext uri="{FF2B5EF4-FFF2-40B4-BE49-F238E27FC236}">
                <a16:creationId xmlns:a16="http://schemas.microsoft.com/office/drawing/2014/main" id="{38F71719-7512-4B09-A6F5-6E6F6182A8A3}"/>
              </a:ext>
            </a:extLst>
          </p:cNvPr>
          <p:cNvCxnSpPr/>
          <p:nvPr/>
        </p:nvCxnSpPr>
        <p:spPr>
          <a:xfrm>
            <a:off x="7498133" y="5558965"/>
            <a:ext cx="51911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接點 39">
            <a:extLst>
              <a:ext uri="{FF2B5EF4-FFF2-40B4-BE49-F238E27FC236}">
                <a16:creationId xmlns:a16="http://schemas.microsoft.com/office/drawing/2014/main" id="{B33B0DE1-1D62-4506-85FD-F6846471E903}"/>
              </a:ext>
            </a:extLst>
          </p:cNvPr>
          <p:cNvCxnSpPr>
            <a:cxnSpLocks/>
          </p:cNvCxnSpPr>
          <p:nvPr/>
        </p:nvCxnSpPr>
        <p:spPr>
          <a:xfrm flipV="1">
            <a:off x="8013534" y="3429000"/>
            <a:ext cx="0" cy="211761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接點 40">
            <a:extLst>
              <a:ext uri="{FF2B5EF4-FFF2-40B4-BE49-F238E27FC236}">
                <a16:creationId xmlns:a16="http://schemas.microsoft.com/office/drawing/2014/main" id="{F15CCE4C-D575-448A-B4BF-52C1142C25CC}"/>
              </a:ext>
            </a:extLst>
          </p:cNvPr>
          <p:cNvCxnSpPr>
            <a:cxnSpLocks/>
          </p:cNvCxnSpPr>
          <p:nvPr/>
        </p:nvCxnSpPr>
        <p:spPr>
          <a:xfrm flipH="1">
            <a:off x="4741625" y="3475636"/>
            <a:ext cx="326730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9643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3" grpId="0"/>
      <p:bldP spid="28"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E6ADD5-990E-4A61-8348-4617B4337C40}"/>
              </a:ext>
            </a:extLst>
          </p:cNvPr>
          <p:cNvSpPr>
            <a:spLocks noGrp="1"/>
          </p:cNvSpPr>
          <p:nvPr>
            <p:ph type="title"/>
          </p:nvPr>
        </p:nvSpPr>
        <p:spPr/>
        <p:txBody>
          <a:bodyPr/>
          <a:lstStyle/>
          <a:p>
            <a:r>
              <a:rPr lang="en-US" altLang="zh-TW" dirty="0"/>
              <a:t>Training Data</a:t>
            </a:r>
            <a:endParaRPr lang="zh-TW" altLang="en-US" dirty="0"/>
          </a:p>
        </p:txBody>
      </p:sp>
      <p:grpSp>
        <p:nvGrpSpPr>
          <p:cNvPr id="4" name="群組 3">
            <a:extLst>
              <a:ext uri="{FF2B5EF4-FFF2-40B4-BE49-F238E27FC236}">
                <a16:creationId xmlns:a16="http://schemas.microsoft.com/office/drawing/2014/main" id="{BF0F10FB-E17D-40C0-90CD-A1B5E28DD58D}"/>
              </a:ext>
            </a:extLst>
          </p:cNvPr>
          <p:cNvGrpSpPr/>
          <p:nvPr/>
        </p:nvGrpSpPr>
        <p:grpSpPr>
          <a:xfrm>
            <a:off x="6802539" y="1094556"/>
            <a:ext cx="1799886" cy="1090941"/>
            <a:chOff x="2607005" y="2519462"/>
            <a:chExt cx="1799886" cy="1090941"/>
          </a:xfrm>
        </p:grpSpPr>
        <p:sp>
          <p:nvSpPr>
            <p:cNvPr id="5" name="矩形 4">
              <a:extLst>
                <a:ext uri="{FF2B5EF4-FFF2-40B4-BE49-F238E27FC236}">
                  <a16:creationId xmlns:a16="http://schemas.microsoft.com/office/drawing/2014/main" id="{7ACA618A-3FCC-46EB-A4D3-091F14594724}"/>
                </a:ext>
              </a:extLst>
            </p:cNvPr>
            <p:cNvSpPr/>
            <p:nvPr/>
          </p:nvSpPr>
          <p:spPr>
            <a:xfrm>
              <a:off x="2607005"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 name="Picture 2" descr="ãcatãçåçæå°çµæ">
              <a:extLst>
                <a:ext uri="{FF2B5EF4-FFF2-40B4-BE49-F238E27FC236}">
                  <a16:creationId xmlns:a16="http://schemas.microsoft.com/office/drawing/2014/main" id="{E3AD5BA0-333C-4A4D-B975-5E31FD865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220" y="2623335"/>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ãdogãçåçæå°çµæ">
              <a:extLst>
                <a:ext uri="{FF2B5EF4-FFF2-40B4-BE49-F238E27FC236}">
                  <a16:creationId xmlns:a16="http://schemas.microsoft.com/office/drawing/2014/main" id="{7ED89354-361D-4A75-8D7D-C7BE0C886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94" y="262333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2636AFC4-7A58-4EBC-BF43-6FE230E7ACDD}"/>
                </a:ext>
              </a:extLst>
            </p:cNvPr>
            <p:cNvSpPr txBox="1"/>
            <p:nvPr/>
          </p:nvSpPr>
          <p:spPr>
            <a:xfrm>
              <a:off x="27792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446B2C76-5E42-41CB-A169-7FEA34982C45}"/>
                </a:ext>
              </a:extLst>
            </p:cNvPr>
            <p:cNvSpPr txBox="1"/>
            <p:nvPr/>
          </p:nvSpPr>
          <p:spPr>
            <a:xfrm>
              <a:off x="36271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sp>
        <p:nvSpPr>
          <p:cNvPr id="10" name="文字方塊 9">
            <a:extLst>
              <a:ext uri="{FF2B5EF4-FFF2-40B4-BE49-F238E27FC236}">
                <a16:creationId xmlns:a16="http://schemas.microsoft.com/office/drawing/2014/main" id="{6ABE8DDE-ECE8-492D-B5D9-BFBFBF3F5D36}"/>
              </a:ext>
            </a:extLst>
          </p:cNvPr>
          <p:cNvSpPr txBox="1"/>
          <p:nvPr/>
        </p:nvSpPr>
        <p:spPr>
          <a:xfrm>
            <a:off x="6282198" y="2152179"/>
            <a:ext cx="298005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2" name="矩形 11">
            <a:extLst>
              <a:ext uri="{FF2B5EF4-FFF2-40B4-BE49-F238E27FC236}">
                <a16:creationId xmlns:a16="http://schemas.microsoft.com/office/drawing/2014/main" id="{C0F7840F-3E96-4FCF-BE36-EE7D0C081889}"/>
              </a:ext>
            </a:extLst>
          </p:cNvPr>
          <p:cNvSpPr/>
          <p:nvPr/>
        </p:nvSpPr>
        <p:spPr>
          <a:xfrm>
            <a:off x="4203437" y="519149"/>
            <a:ext cx="322722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Machine Learning</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 name="矩形 12">
            <a:extLst>
              <a:ext uri="{FF2B5EF4-FFF2-40B4-BE49-F238E27FC236}">
                <a16:creationId xmlns:a16="http://schemas.microsoft.com/office/drawing/2014/main" id="{10B34A16-2EB7-4595-BDAF-4801B7680524}"/>
              </a:ext>
            </a:extLst>
          </p:cNvPr>
          <p:cNvSpPr/>
          <p:nvPr/>
        </p:nvSpPr>
        <p:spPr>
          <a:xfrm>
            <a:off x="633198" y="1716105"/>
            <a:ext cx="2409237"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Meta Learning</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 name="文字方塊 13">
            <a:extLst>
              <a:ext uri="{FF2B5EF4-FFF2-40B4-BE49-F238E27FC236}">
                <a16:creationId xmlns:a16="http://schemas.microsoft.com/office/drawing/2014/main" id="{74B0BE95-1FC1-41C2-91E1-15C8E8D67858}"/>
              </a:ext>
            </a:extLst>
          </p:cNvPr>
          <p:cNvSpPr txBox="1"/>
          <p:nvPr/>
        </p:nvSpPr>
        <p:spPr>
          <a:xfrm>
            <a:off x="4203437" y="959301"/>
            <a:ext cx="13614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One task</a:t>
            </a:r>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B72ACEDA-7076-4D99-B07E-52664C6DD191}"/>
              </a:ext>
            </a:extLst>
          </p:cNvPr>
          <p:cNvSpPr txBox="1"/>
          <p:nvPr/>
        </p:nvSpPr>
        <p:spPr>
          <a:xfrm>
            <a:off x="651772" y="2177770"/>
            <a:ext cx="29831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tasks</a:t>
            </a:r>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6" name="矩形 15">
            <a:extLst>
              <a:ext uri="{FF2B5EF4-FFF2-40B4-BE49-F238E27FC236}">
                <a16:creationId xmlns:a16="http://schemas.microsoft.com/office/drawing/2014/main" id="{05609467-132D-44BF-B058-922E874BF716}"/>
              </a:ext>
            </a:extLst>
          </p:cNvPr>
          <p:cNvSpPr/>
          <p:nvPr/>
        </p:nvSpPr>
        <p:spPr>
          <a:xfrm>
            <a:off x="2668975" y="2672578"/>
            <a:ext cx="5600700" cy="13255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7" name="群組 16">
            <a:extLst>
              <a:ext uri="{FF2B5EF4-FFF2-40B4-BE49-F238E27FC236}">
                <a16:creationId xmlns:a16="http://schemas.microsoft.com/office/drawing/2014/main" id="{CC8283BC-85E0-41BC-AB75-AFA9B71A85EF}"/>
              </a:ext>
            </a:extLst>
          </p:cNvPr>
          <p:cNvGrpSpPr/>
          <p:nvPr/>
        </p:nvGrpSpPr>
        <p:grpSpPr>
          <a:xfrm>
            <a:off x="3598733" y="2804839"/>
            <a:ext cx="1850583" cy="1113443"/>
            <a:chOff x="6773871" y="2519462"/>
            <a:chExt cx="1799886" cy="1113443"/>
          </a:xfrm>
        </p:grpSpPr>
        <p:sp>
          <p:nvSpPr>
            <p:cNvPr id="18" name="矩形 17">
              <a:extLst>
                <a:ext uri="{FF2B5EF4-FFF2-40B4-BE49-F238E27FC236}">
                  <a16:creationId xmlns:a16="http://schemas.microsoft.com/office/drawing/2014/main" id="{8295C9B8-CF68-43A8-8993-1744673E11E9}"/>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9" name="文字方塊 18">
              <a:extLst>
                <a:ext uri="{FF2B5EF4-FFF2-40B4-BE49-F238E27FC236}">
                  <a16:creationId xmlns:a16="http://schemas.microsoft.com/office/drawing/2014/main" id="{FB75B081-7A9E-4CE5-BF2C-9F7DC8246542}"/>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文字方塊 19">
              <a:extLst>
                <a:ext uri="{FF2B5EF4-FFF2-40B4-BE49-F238E27FC236}">
                  <a16:creationId xmlns:a16="http://schemas.microsoft.com/office/drawing/2014/main" id="{2D79B2F6-D917-4987-A376-74D1E17FCE91}"/>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1" name="Picture 6" descr="ç¸éåç">
              <a:extLst>
                <a:ext uri="{FF2B5EF4-FFF2-40B4-BE49-F238E27FC236}">
                  <a16:creationId xmlns:a16="http://schemas.microsoft.com/office/drawing/2014/main" id="{CC3894E7-53E8-4EF6-8289-6916292D7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ãorangeãçåçæå°çµæ">
              <a:extLst>
                <a:ext uri="{FF2B5EF4-FFF2-40B4-BE49-F238E27FC236}">
                  <a16:creationId xmlns:a16="http://schemas.microsoft.com/office/drawing/2014/main" id="{1FB2F035-7AC0-42A5-BA56-709F273E9E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群組 22">
            <a:extLst>
              <a:ext uri="{FF2B5EF4-FFF2-40B4-BE49-F238E27FC236}">
                <a16:creationId xmlns:a16="http://schemas.microsoft.com/office/drawing/2014/main" id="{0A065326-5AD0-4945-9166-9F6423372943}"/>
              </a:ext>
            </a:extLst>
          </p:cNvPr>
          <p:cNvGrpSpPr/>
          <p:nvPr/>
        </p:nvGrpSpPr>
        <p:grpSpPr>
          <a:xfrm>
            <a:off x="6275020" y="2807775"/>
            <a:ext cx="1749247" cy="1073011"/>
            <a:chOff x="4798371" y="4848099"/>
            <a:chExt cx="1749247" cy="1073011"/>
          </a:xfrm>
        </p:grpSpPr>
        <p:grpSp>
          <p:nvGrpSpPr>
            <p:cNvPr id="24" name="群組 23">
              <a:extLst>
                <a:ext uri="{FF2B5EF4-FFF2-40B4-BE49-F238E27FC236}">
                  <a16:creationId xmlns:a16="http://schemas.microsoft.com/office/drawing/2014/main" id="{F5DC51C1-3269-40DF-8F38-CF4BE0B8DDD2}"/>
                </a:ext>
              </a:extLst>
            </p:cNvPr>
            <p:cNvGrpSpPr/>
            <p:nvPr/>
          </p:nvGrpSpPr>
          <p:grpSpPr>
            <a:xfrm>
              <a:off x="4798371" y="4848099"/>
              <a:ext cx="1749247" cy="1073011"/>
              <a:chOff x="-1042093" y="5506078"/>
              <a:chExt cx="1749247" cy="1073011"/>
            </a:xfrm>
          </p:grpSpPr>
          <p:sp>
            <p:nvSpPr>
              <p:cNvPr id="27" name="矩形 26">
                <a:extLst>
                  <a:ext uri="{FF2B5EF4-FFF2-40B4-BE49-F238E27FC236}">
                    <a16:creationId xmlns:a16="http://schemas.microsoft.com/office/drawing/2014/main" id="{98A1179B-10AB-4111-846C-83540FE44F36}"/>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8" name="文字方塊 27">
                <a:extLst>
                  <a:ext uri="{FF2B5EF4-FFF2-40B4-BE49-F238E27FC236}">
                    <a16:creationId xmlns:a16="http://schemas.microsoft.com/office/drawing/2014/main" id="{D19FCCD2-7B22-474A-AEDC-1CDCCC4CEE9F}"/>
                  </a:ext>
                </a:extLst>
              </p:cNvPr>
              <p:cNvSpPr txBox="1"/>
              <p:nvPr/>
            </p:nvSpPr>
            <p:spPr>
              <a:xfrm>
                <a:off x="-962967" y="6209757"/>
                <a:ext cx="7680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9" name="文字方塊 28">
                <a:extLst>
                  <a:ext uri="{FF2B5EF4-FFF2-40B4-BE49-F238E27FC236}">
                    <a16:creationId xmlns:a16="http://schemas.microsoft.com/office/drawing/2014/main" id="{DDE78D9F-2253-4EC8-9F78-022CE661260F}"/>
                  </a:ext>
                </a:extLst>
              </p:cNvPr>
              <p:cNvSpPr txBox="1"/>
              <p:nvPr/>
            </p:nvSpPr>
            <p:spPr>
              <a:xfrm>
                <a:off x="-172703" y="6197599"/>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25" name="Picture 4" descr="ãappleãçåçæå°çµæ">
              <a:extLst>
                <a:ext uri="{FF2B5EF4-FFF2-40B4-BE49-F238E27FC236}">
                  <a16:creationId xmlns:a16="http://schemas.microsoft.com/office/drawing/2014/main" id="{18038E83-9DA9-406D-876B-83C4B7B723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2960" y="491388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ãorangeãçåçæå°çµæ">
              <a:extLst>
                <a:ext uri="{FF2B5EF4-FFF2-40B4-BE49-F238E27FC236}">
                  <a16:creationId xmlns:a16="http://schemas.microsoft.com/office/drawing/2014/main" id="{0E57B159-33AF-4A06-AEE8-3A305B2A82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7348" y="4930835"/>
              <a:ext cx="711765"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文字方塊 29">
            <a:extLst>
              <a:ext uri="{FF2B5EF4-FFF2-40B4-BE49-F238E27FC236}">
                <a16:creationId xmlns:a16="http://schemas.microsoft.com/office/drawing/2014/main" id="{07B3E192-4FEF-4907-AB4B-6C642BD2CF05}"/>
              </a:ext>
            </a:extLst>
          </p:cNvPr>
          <p:cNvSpPr txBox="1"/>
          <p:nvPr/>
        </p:nvSpPr>
        <p:spPr>
          <a:xfrm>
            <a:off x="2738625" y="3127893"/>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1" name="文字方塊 30">
            <a:extLst>
              <a:ext uri="{FF2B5EF4-FFF2-40B4-BE49-F238E27FC236}">
                <a16:creationId xmlns:a16="http://schemas.microsoft.com/office/drawing/2014/main" id="{ACBEB324-3003-4270-A88B-8B75D7A6D87F}"/>
              </a:ext>
            </a:extLst>
          </p:cNvPr>
          <p:cNvSpPr txBox="1"/>
          <p:nvPr/>
        </p:nvSpPr>
        <p:spPr>
          <a:xfrm>
            <a:off x="5447192" y="3095028"/>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2" name="文字方塊 31">
            <a:extLst>
              <a:ext uri="{FF2B5EF4-FFF2-40B4-BE49-F238E27FC236}">
                <a16:creationId xmlns:a16="http://schemas.microsoft.com/office/drawing/2014/main" id="{F4AC72BA-08D1-4582-BF24-5432119867A1}"/>
              </a:ext>
            </a:extLst>
          </p:cNvPr>
          <p:cNvSpPr txBox="1"/>
          <p:nvPr/>
        </p:nvSpPr>
        <p:spPr>
          <a:xfrm>
            <a:off x="1596702" y="4444003"/>
            <a:ext cx="105114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2</a:t>
            </a:r>
            <a:endParaRPr kumimoji="0" lang="zh-TW" altLang="en-US"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3" name="文字方塊 32">
            <a:extLst>
              <a:ext uri="{FF2B5EF4-FFF2-40B4-BE49-F238E27FC236}">
                <a16:creationId xmlns:a16="http://schemas.microsoft.com/office/drawing/2014/main" id="{694E7B9F-454A-4FA7-AA16-0E177074252B}"/>
              </a:ext>
            </a:extLst>
          </p:cNvPr>
          <p:cNvSpPr txBox="1"/>
          <p:nvPr/>
        </p:nvSpPr>
        <p:spPr>
          <a:xfrm>
            <a:off x="1343481" y="4893928"/>
            <a:ext cx="147632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 &amp; 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4" name="矩形 33">
            <a:extLst>
              <a:ext uri="{FF2B5EF4-FFF2-40B4-BE49-F238E27FC236}">
                <a16:creationId xmlns:a16="http://schemas.microsoft.com/office/drawing/2014/main" id="{67320074-DB09-42DF-BD2B-A73B7ACA49B3}"/>
              </a:ext>
            </a:extLst>
          </p:cNvPr>
          <p:cNvSpPr/>
          <p:nvPr/>
        </p:nvSpPr>
        <p:spPr>
          <a:xfrm>
            <a:off x="2669763" y="4128687"/>
            <a:ext cx="5600700" cy="13255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5" name="文字方塊 34">
            <a:extLst>
              <a:ext uri="{FF2B5EF4-FFF2-40B4-BE49-F238E27FC236}">
                <a16:creationId xmlns:a16="http://schemas.microsoft.com/office/drawing/2014/main" id="{AB5FA647-B1F8-4F44-8EC9-244A25E38504}"/>
              </a:ext>
            </a:extLst>
          </p:cNvPr>
          <p:cNvSpPr txBox="1"/>
          <p:nvPr/>
        </p:nvSpPr>
        <p:spPr>
          <a:xfrm>
            <a:off x="2739413" y="4584002"/>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6" name="文字方塊 35">
            <a:extLst>
              <a:ext uri="{FF2B5EF4-FFF2-40B4-BE49-F238E27FC236}">
                <a16:creationId xmlns:a16="http://schemas.microsoft.com/office/drawing/2014/main" id="{3F227E37-B93E-4A5D-B05A-68F3C4666110}"/>
              </a:ext>
            </a:extLst>
          </p:cNvPr>
          <p:cNvSpPr txBox="1"/>
          <p:nvPr/>
        </p:nvSpPr>
        <p:spPr>
          <a:xfrm>
            <a:off x="5447980" y="4551137"/>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7" name="文字方塊 36">
            <a:extLst>
              <a:ext uri="{FF2B5EF4-FFF2-40B4-BE49-F238E27FC236}">
                <a16:creationId xmlns:a16="http://schemas.microsoft.com/office/drawing/2014/main" id="{5F20C784-7CA2-4E45-BD59-F690EC1360CF}"/>
              </a:ext>
            </a:extLst>
          </p:cNvPr>
          <p:cNvSpPr txBox="1"/>
          <p:nvPr/>
        </p:nvSpPr>
        <p:spPr>
          <a:xfrm>
            <a:off x="1616128" y="2940541"/>
            <a:ext cx="105114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0"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8" name="文字方塊 37">
            <a:extLst>
              <a:ext uri="{FF2B5EF4-FFF2-40B4-BE49-F238E27FC236}">
                <a16:creationId xmlns:a16="http://schemas.microsoft.com/office/drawing/2014/main" id="{D8D8234C-7459-45F4-8F08-E166127E1EE9}"/>
              </a:ext>
            </a:extLst>
          </p:cNvPr>
          <p:cNvSpPr txBox="1"/>
          <p:nvPr/>
        </p:nvSpPr>
        <p:spPr>
          <a:xfrm>
            <a:off x="1338723" y="3328062"/>
            <a:ext cx="147632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 &amp; 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39" name="群組 38">
            <a:extLst>
              <a:ext uri="{FF2B5EF4-FFF2-40B4-BE49-F238E27FC236}">
                <a16:creationId xmlns:a16="http://schemas.microsoft.com/office/drawing/2014/main" id="{7E7CBD3D-69C1-4198-972F-AB7065CB54B9}"/>
              </a:ext>
            </a:extLst>
          </p:cNvPr>
          <p:cNvGrpSpPr/>
          <p:nvPr/>
        </p:nvGrpSpPr>
        <p:grpSpPr>
          <a:xfrm>
            <a:off x="6274901" y="4258940"/>
            <a:ext cx="1740593" cy="1099596"/>
            <a:chOff x="4955889" y="4803469"/>
            <a:chExt cx="1740593" cy="1099596"/>
          </a:xfrm>
        </p:grpSpPr>
        <p:grpSp>
          <p:nvGrpSpPr>
            <p:cNvPr id="40" name="群組 39">
              <a:extLst>
                <a:ext uri="{FF2B5EF4-FFF2-40B4-BE49-F238E27FC236}">
                  <a16:creationId xmlns:a16="http://schemas.microsoft.com/office/drawing/2014/main" id="{6E7E4E39-1F3F-4A24-A0D7-156AA90B0302}"/>
                </a:ext>
              </a:extLst>
            </p:cNvPr>
            <p:cNvGrpSpPr/>
            <p:nvPr/>
          </p:nvGrpSpPr>
          <p:grpSpPr>
            <a:xfrm>
              <a:off x="4955889" y="4803469"/>
              <a:ext cx="1740593" cy="1099596"/>
              <a:chOff x="-1042093" y="5506078"/>
              <a:chExt cx="1740593" cy="1099596"/>
            </a:xfrm>
          </p:grpSpPr>
          <p:sp>
            <p:nvSpPr>
              <p:cNvPr id="43" name="矩形 42">
                <a:extLst>
                  <a:ext uri="{FF2B5EF4-FFF2-40B4-BE49-F238E27FC236}">
                    <a16:creationId xmlns:a16="http://schemas.microsoft.com/office/drawing/2014/main" id="{64F44099-6730-4004-8DE6-F2627F6682F8}"/>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4" name="文字方塊 43">
                <a:extLst>
                  <a:ext uri="{FF2B5EF4-FFF2-40B4-BE49-F238E27FC236}">
                    <a16:creationId xmlns:a16="http://schemas.microsoft.com/office/drawing/2014/main" id="{69E08DE6-2B83-4381-B597-9F4B06078BE0}"/>
                  </a:ext>
                </a:extLst>
              </p:cNvPr>
              <p:cNvSpPr txBox="1"/>
              <p:nvPr/>
            </p:nvSpPr>
            <p:spPr>
              <a:xfrm>
                <a:off x="-871362" y="6236342"/>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5" name="文字方塊 44">
                <a:extLst>
                  <a:ext uri="{FF2B5EF4-FFF2-40B4-BE49-F238E27FC236}">
                    <a16:creationId xmlns:a16="http://schemas.microsoft.com/office/drawing/2014/main" id="{2156AC6D-3137-41EE-97D6-A224A04DF043}"/>
                  </a:ext>
                </a:extLst>
              </p:cNvPr>
              <p:cNvSpPr txBox="1"/>
              <p:nvPr/>
            </p:nvSpPr>
            <p:spPr>
              <a:xfrm>
                <a:off x="-19638" y="623569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41" name="Picture 4" descr="ãbikeãçåçæå°çµæ">
              <a:extLst>
                <a:ext uri="{FF2B5EF4-FFF2-40B4-BE49-F238E27FC236}">
                  <a16:creationId xmlns:a16="http://schemas.microsoft.com/office/drawing/2014/main" id="{217C5C1A-63D3-46C2-80EF-8256E4E86F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1766" y="48892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ãcarãçåçæå°çµæ">
              <a:extLst>
                <a:ext uri="{FF2B5EF4-FFF2-40B4-BE49-F238E27FC236}">
                  <a16:creationId xmlns:a16="http://schemas.microsoft.com/office/drawing/2014/main" id="{B8C9F154-591C-4E46-A523-7AEDD560D9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4251" y="4876589"/>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群組 45">
            <a:extLst>
              <a:ext uri="{FF2B5EF4-FFF2-40B4-BE49-F238E27FC236}">
                <a16:creationId xmlns:a16="http://schemas.microsoft.com/office/drawing/2014/main" id="{B1F1DCEF-550B-4481-8336-2F08EB6609F7}"/>
              </a:ext>
            </a:extLst>
          </p:cNvPr>
          <p:cNvGrpSpPr/>
          <p:nvPr/>
        </p:nvGrpSpPr>
        <p:grpSpPr>
          <a:xfrm>
            <a:off x="3607853" y="4258940"/>
            <a:ext cx="1799886" cy="1090941"/>
            <a:chOff x="6931389" y="2474832"/>
            <a:chExt cx="1799886" cy="1090941"/>
          </a:xfrm>
        </p:grpSpPr>
        <p:sp>
          <p:nvSpPr>
            <p:cNvPr id="47" name="矩形 46">
              <a:extLst>
                <a:ext uri="{FF2B5EF4-FFF2-40B4-BE49-F238E27FC236}">
                  <a16:creationId xmlns:a16="http://schemas.microsoft.com/office/drawing/2014/main" id="{DD3D3F76-6C48-4231-81C6-14150A5DA3BE}"/>
                </a:ext>
              </a:extLst>
            </p:cNvPr>
            <p:cNvSpPr/>
            <p:nvPr/>
          </p:nvSpPr>
          <p:spPr>
            <a:xfrm>
              <a:off x="6931389" y="247483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8" name="文字方塊 47">
              <a:extLst>
                <a:ext uri="{FF2B5EF4-FFF2-40B4-BE49-F238E27FC236}">
                  <a16:creationId xmlns:a16="http://schemas.microsoft.com/office/drawing/2014/main" id="{14ACF210-CFA0-415E-9999-B86F7132A32A}"/>
                </a:ext>
              </a:extLst>
            </p:cNvPr>
            <p:cNvSpPr txBox="1"/>
            <p:nvPr/>
          </p:nvSpPr>
          <p:spPr>
            <a:xfrm>
              <a:off x="7103591" y="319644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9" name="文字方塊 48">
              <a:extLst>
                <a:ext uri="{FF2B5EF4-FFF2-40B4-BE49-F238E27FC236}">
                  <a16:creationId xmlns:a16="http://schemas.microsoft.com/office/drawing/2014/main" id="{AC6AF02D-4D8F-432F-A853-D3E0E9163C81}"/>
                </a:ext>
              </a:extLst>
            </p:cNvPr>
            <p:cNvSpPr txBox="1"/>
            <p:nvPr/>
          </p:nvSpPr>
          <p:spPr>
            <a:xfrm>
              <a:off x="7951491" y="319644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0" name="Picture 2" descr="ãbikeãçåçæå°çµæ">
              <a:extLst>
                <a:ext uri="{FF2B5EF4-FFF2-40B4-BE49-F238E27FC236}">
                  <a16:creationId xmlns:a16="http://schemas.microsoft.com/office/drawing/2014/main" id="{6EDF5C22-2A89-4F21-B151-AF5A9A3846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5907" y="258119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ç¸éåç">
              <a:extLst>
                <a:ext uri="{FF2B5EF4-FFF2-40B4-BE49-F238E27FC236}">
                  <a16:creationId xmlns:a16="http://schemas.microsoft.com/office/drawing/2014/main" id="{DCC08BC9-DFC8-4C51-B7C1-78D505AB21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83591" y="2581190"/>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群組 51">
            <a:extLst>
              <a:ext uri="{FF2B5EF4-FFF2-40B4-BE49-F238E27FC236}">
                <a16:creationId xmlns:a16="http://schemas.microsoft.com/office/drawing/2014/main" id="{AD1382CC-69C3-46B8-9D10-99C1CBC5E2E4}"/>
              </a:ext>
            </a:extLst>
          </p:cNvPr>
          <p:cNvGrpSpPr/>
          <p:nvPr/>
        </p:nvGrpSpPr>
        <p:grpSpPr>
          <a:xfrm>
            <a:off x="2377276" y="4964146"/>
            <a:ext cx="1683340" cy="1154079"/>
            <a:chOff x="2849807" y="3996685"/>
            <a:chExt cx="1683340" cy="1154079"/>
          </a:xfrm>
        </p:grpSpPr>
        <p:sp>
          <p:nvSpPr>
            <p:cNvPr id="53" name="文字方塊 52">
              <a:extLst>
                <a:ext uri="{FF2B5EF4-FFF2-40B4-BE49-F238E27FC236}">
                  <a16:creationId xmlns:a16="http://schemas.microsoft.com/office/drawing/2014/main" id="{41290AF8-8012-42F0-99CE-9F52A74C54AE}"/>
                </a:ext>
              </a:extLst>
            </p:cNvPr>
            <p:cNvSpPr txBox="1"/>
            <p:nvPr/>
          </p:nvSpPr>
          <p:spPr>
            <a:xfrm>
              <a:off x="2849807" y="4689099"/>
              <a:ext cx="168334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Support set</a:t>
              </a:r>
            </a:p>
          </p:txBody>
        </p:sp>
        <p:cxnSp>
          <p:nvCxnSpPr>
            <p:cNvPr id="54" name="直線單箭頭接點 53">
              <a:extLst>
                <a:ext uri="{FF2B5EF4-FFF2-40B4-BE49-F238E27FC236}">
                  <a16:creationId xmlns:a16="http://schemas.microsoft.com/office/drawing/2014/main" id="{741ABC88-D249-4ED2-B78A-B338A233A1E0}"/>
                </a:ext>
              </a:extLst>
            </p:cNvPr>
            <p:cNvCxnSpPr>
              <a:cxnSpLocks/>
            </p:cNvCxnSpPr>
            <p:nvPr/>
          </p:nvCxnSpPr>
          <p:spPr>
            <a:xfrm flipH="1">
              <a:off x="3682317" y="3996685"/>
              <a:ext cx="229" cy="6515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群組 2">
            <a:extLst>
              <a:ext uri="{FF2B5EF4-FFF2-40B4-BE49-F238E27FC236}">
                <a16:creationId xmlns:a16="http://schemas.microsoft.com/office/drawing/2014/main" id="{50DF2320-5DCD-4B5A-A05E-776976ECD7DC}"/>
              </a:ext>
            </a:extLst>
          </p:cNvPr>
          <p:cNvGrpSpPr/>
          <p:nvPr/>
        </p:nvGrpSpPr>
        <p:grpSpPr>
          <a:xfrm>
            <a:off x="5095527" y="4944769"/>
            <a:ext cx="1683340" cy="1162993"/>
            <a:chOff x="5254860" y="5209465"/>
            <a:chExt cx="1683340" cy="1162993"/>
          </a:xfrm>
        </p:grpSpPr>
        <p:sp>
          <p:nvSpPr>
            <p:cNvPr id="55" name="文字方塊 54">
              <a:extLst>
                <a:ext uri="{FF2B5EF4-FFF2-40B4-BE49-F238E27FC236}">
                  <a16:creationId xmlns:a16="http://schemas.microsoft.com/office/drawing/2014/main" id="{FA0DB552-5A9B-4FE1-BCD9-8C00392D18D0}"/>
                </a:ext>
              </a:extLst>
            </p:cNvPr>
            <p:cNvSpPr txBox="1"/>
            <p:nvPr/>
          </p:nvSpPr>
          <p:spPr>
            <a:xfrm>
              <a:off x="5254860" y="5910793"/>
              <a:ext cx="168334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Query set</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56" name="直線單箭頭接點 55">
              <a:extLst>
                <a:ext uri="{FF2B5EF4-FFF2-40B4-BE49-F238E27FC236}">
                  <a16:creationId xmlns:a16="http://schemas.microsoft.com/office/drawing/2014/main" id="{ACA71556-77E8-4560-A815-1C3317BAC924}"/>
                </a:ext>
              </a:extLst>
            </p:cNvPr>
            <p:cNvCxnSpPr>
              <a:cxnSpLocks/>
            </p:cNvCxnSpPr>
            <p:nvPr/>
          </p:nvCxnSpPr>
          <p:spPr>
            <a:xfrm flipH="1">
              <a:off x="6086110" y="5209465"/>
              <a:ext cx="229" cy="6515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文字方塊 58">
            <a:extLst>
              <a:ext uri="{FF2B5EF4-FFF2-40B4-BE49-F238E27FC236}">
                <a16:creationId xmlns:a16="http://schemas.microsoft.com/office/drawing/2014/main" id="{1C47335B-7871-47AD-B0CB-D0701BB9CA7E}"/>
              </a:ext>
            </a:extLst>
          </p:cNvPr>
          <p:cNvSpPr txBox="1"/>
          <p:nvPr/>
        </p:nvSpPr>
        <p:spPr>
          <a:xfrm>
            <a:off x="997503" y="6148648"/>
            <a:ext cx="735561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 the literature of “</a:t>
            </a: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 to compare</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330517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animBg="1"/>
      <p:bldP spid="30" grpId="0"/>
      <p:bldP spid="31" grpId="0"/>
      <p:bldP spid="32" grpId="0"/>
      <p:bldP spid="33" grpId="0"/>
      <p:bldP spid="34" grpId="0" animBg="1"/>
      <p:bldP spid="35" grpId="0"/>
      <p:bldP spid="36" grpId="0"/>
      <p:bldP spid="37" grpId="0"/>
      <p:bldP spid="38"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8092912-C9EC-473C-9AAA-F799A41CFE4A}"/>
              </a:ext>
            </a:extLst>
          </p:cNvPr>
          <p:cNvSpPr/>
          <p:nvPr/>
        </p:nvSpPr>
        <p:spPr>
          <a:xfrm>
            <a:off x="235058" y="3739051"/>
            <a:ext cx="1553397"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Training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Tasks</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3" name="文字方塊 52">
            <a:extLst>
              <a:ext uri="{FF2B5EF4-FFF2-40B4-BE49-F238E27FC236}">
                <a16:creationId xmlns:a16="http://schemas.microsoft.com/office/drawing/2014/main" id="{7AF2DCC0-3BDB-41C2-911B-AC7D2B650696}"/>
              </a:ext>
            </a:extLst>
          </p:cNvPr>
          <p:cNvSpPr txBox="1"/>
          <p:nvPr/>
        </p:nvSpPr>
        <p:spPr>
          <a:xfrm>
            <a:off x="2115566" y="3277386"/>
            <a:ext cx="105114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1</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4" name="文字方塊 53">
            <a:extLst>
              <a:ext uri="{FF2B5EF4-FFF2-40B4-BE49-F238E27FC236}">
                <a16:creationId xmlns:a16="http://schemas.microsoft.com/office/drawing/2014/main" id="{3DC58B29-A9A1-42DC-902E-7218F5312EEB}"/>
              </a:ext>
            </a:extLst>
          </p:cNvPr>
          <p:cNvSpPr txBox="1"/>
          <p:nvPr/>
        </p:nvSpPr>
        <p:spPr>
          <a:xfrm>
            <a:off x="2129086" y="4738605"/>
            <a:ext cx="105114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Task 2</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5" name="左大括弧 54">
            <a:extLst>
              <a:ext uri="{FF2B5EF4-FFF2-40B4-BE49-F238E27FC236}">
                <a16:creationId xmlns:a16="http://schemas.microsoft.com/office/drawing/2014/main" id="{48D340C4-7033-44F3-87DA-F38E5BF8EDB2}"/>
              </a:ext>
            </a:extLst>
          </p:cNvPr>
          <p:cNvSpPr/>
          <p:nvPr/>
        </p:nvSpPr>
        <p:spPr>
          <a:xfrm>
            <a:off x="1808576" y="3120912"/>
            <a:ext cx="336924" cy="2188529"/>
          </a:xfrm>
          <a:prstGeom prst="leftBrace">
            <a:avLst>
              <a:gd name="adj1" fmla="val 4979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2" name="文字方塊 71">
            <a:extLst>
              <a:ext uri="{FF2B5EF4-FFF2-40B4-BE49-F238E27FC236}">
                <a16:creationId xmlns:a16="http://schemas.microsoft.com/office/drawing/2014/main" id="{54112F72-5D4A-4E0B-82D9-184C6BB9D47B}"/>
              </a:ext>
            </a:extLst>
          </p:cNvPr>
          <p:cNvSpPr txBox="1"/>
          <p:nvPr/>
        </p:nvSpPr>
        <p:spPr>
          <a:xfrm>
            <a:off x="4859255" y="437250"/>
            <a:ext cx="331669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1" i="1" u="sng"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Within-task Training</a:t>
            </a:r>
            <a:endParaRPr kumimoji="0" lang="zh-TW" altLang="en-US" sz="2800" b="1" i="1" u="sng"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endParaRPr>
          </a:p>
        </p:txBody>
      </p:sp>
      <p:grpSp>
        <p:nvGrpSpPr>
          <p:cNvPr id="76" name="群組 75">
            <a:extLst>
              <a:ext uri="{FF2B5EF4-FFF2-40B4-BE49-F238E27FC236}">
                <a16:creationId xmlns:a16="http://schemas.microsoft.com/office/drawing/2014/main" id="{07EED197-545A-40CF-849B-A99CA9E16807}"/>
              </a:ext>
            </a:extLst>
          </p:cNvPr>
          <p:cNvGrpSpPr/>
          <p:nvPr/>
        </p:nvGrpSpPr>
        <p:grpSpPr>
          <a:xfrm>
            <a:off x="7601652" y="1194414"/>
            <a:ext cx="659789" cy="661155"/>
            <a:chOff x="5956300" y="3152705"/>
            <a:chExt cx="1097794" cy="979347"/>
          </a:xfrm>
        </p:grpSpPr>
        <p:sp>
          <p:nvSpPr>
            <p:cNvPr id="77" name="矩形 76">
              <a:extLst>
                <a:ext uri="{FF2B5EF4-FFF2-40B4-BE49-F238E27FC236}">
                  <a16:creationId xmlns:a16="http://schemas.microsoft.com/office/drawing/2014/main" id="{F8908FBD-1641-476A-BA9F-4143A50EE154}"/>
                </a:ext>
              </a:extLst>
            </p:cNvPr>
            <p:cNvSpPr/>
            <p:nvPr/>
          </p:nvSpPr>
          <p:spPr>
            <a:xfrm>
              <a:off x="5956300" y="3152705"/>
              <a:ext cx="1052832" cy="9793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78" name="文字方塊 77">
                  <a:extLst>
                    <a:ext uri="{FF2B5EF4-FFF2-40B4-BE49-F238E27FC236}">
                      <a16:creationId xmlns:a16="http://schemas.microsoft.com/office/drawing/2014/main" id="{4A7A828E-CCB7-43D9-B66F-D8774B053BF2}"/>
                    </a:ext>
                  </a:extLst>
                </p:cNvPr>
                <p:cNvSpPr txBox="1"/>
                <p:nvPr/>
              </p:nvSpPr>
              <p:spPr>
                <a:xfrm>
                  <a:off x="6177022" y="3318998"/>
                  <a:ext cx="877072" cy="638259"/>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m:t>
                                </m:r>
                              </m:sup>
                            </m:sSup>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78" name="文字方塊 77">
                  <a:extLst>
                    <a:ext uri="{FF2B5EF4-FFF2-40B4-BE49-F238E27FC236}">
                      <a16:creationId xmlns:a16="http://schemas.microsoft.com/office/drawing/2014/main" id="{4A7A828E-CCB7-43D9-B66F-D8774B053BF2}"/>
                    </a:ext>
                  </a:extLst>
                </p:cNvPr>
                <p:cNvSpPr txBox="1">
                  <a:spLocks noRot="1" noChangeAspect="1" noMove="1" noResize="1" noEditPoints="1" noAdjustHandles="1" noChangeArrowheads="1" noChangeShapeType="1" noTextEdit="1"/>
                </p:cNvSpPr>
                <p:nvPr/>
              </p:nvSpPr>
              <p:spPr>
                <a:xfrm>
                  <a:off x="6177022" y="3318998"/>
                  <a:ext cx="877072" cy="638259"/>
                </a:xfrm>
                <a:prstGeom prst="rect">
                  <a:avLst/>
                </a:prstGeom>
                <a:blipFill>
                  <a:blip r:embed="rId3"/>
                  <a:stretch>
                    <a:fillRect/>
                  </a:stretch>
                </a:blipFill>
              </p:spPr>
              <p:txBody>
                <a:bodyPr/>
                <a:lstStyle/>
                <a:p>
                  <a:r>
                    <a:rPr lang="zh-TW" altLang="en-US">
                      <a:noFill/>
                    </a:rPr>
                    <a:t> </a:t>
                  </a:r>
                </a:p>
              </p:txBody>
            </p:sp>
          </mc:Fallback>
        </mc:AlternateContent>
      </p:grpSp>
      <p:grpSp>
        <p:nvGrpSpPr>
          <p:cNvPr id="86" name="群組 85">
            <a:extLst>
              <a:ext uri="{FF2B5EF4-FFF2-40B4-BE49-F238E27FC236}">
                <a16:creationId xmlns:a16="http://schemas.microsoft.com/office/drawing/2014/main" id="{A03A376A-BD58-4CA0-950E-3F2230F4B779}"/>
              </a:ext>
            </a:extLst>
          </p:cNvPr>
          <p:cNvGrpSpPr/>
          <p:nvPr/>
        </p:nvGrpSpPr>
        <p:grpSpPr>
          <a:xfrm>
            <a:off x="3807810" y="975176"/>
            <a:ext cx="1799886" cy="1090941"/>
            <a:chOff x="2607005" y="2519462"/>
            <a:chExt cx="1799886" cy="1090941"/>
          </a:xfrm>
        </p:grpSpPr>
        <p:sp>
          <p:nvSpPr>
            <p:cNvPr id="87" name="矩形 86">
              <a:extLst>
                <a:ext uri="{FF2B5EF4-FFF2-40B4-BE49-F238E27FC236}">
                  <a16:creationId xmlns:a16="http://schemas.microsoft.com/office/drawing/2014/main" id="{06E204FC-537F-4F51-B279-E4157C610960}"/>
                </a:ext>
              </a:extLst>
            </p:cNvPr>
            <p:cNvSpPr/>
            <p:nvPr/>
          </p:nvSpPr>
          <p:spPr>
            <a:xfrm>
              <a:off x="2607005"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88" name="Picture 2" descr="ãcatãçåçæå°çµæ">
              <a:extLst>
                <a:ext uri="{FF2B5EF4-FFF2-40B4-BE49-F238E27FC236}">
                  <a16:creationId xmlns:a16="http://schemas.microsoft.com/office/drawing/2014/main" id="{C0C73CB1-F47E-4714-B2F3-0863D7463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220" y="2623335"/>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0" descr="ãdogãçåçæå°çµæ">
              <a:extLst>
                <a:ext uri="{FF2B5EF4-FFF2-40B4-BE49-F238E27FC236}">
                  <a16:creationId xmlns:a16="http://schemas.microsoft.com/office/drawing/2014/main" id="{EF16A86C-EF51-44EB-8185-DB6515212D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6694" y="262333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90" name="文字方塊 89">
              <a:extLst>
                <a:ext uri="{FF2B5EF4-FFF2-40B4-BE49-F238E27FC236}">
                  <a16:creationId xmlns:a16="http://schemas.microsoft.com/office/drawing/2014/main" id="{F0E66279-903E-4DB5-9593-0483D921F6B9}"/>
                </a:ext>
              </a:extLst>
            </p:cNvPr>
            <p:cNvSpPr txBox="1"/>
            <p:nvPr/>
          </p:nvSpPr>
          <p:spPr>
            <a:xfrm>
              <a:off x="27792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1" name="文字方塊 90">
              <a:extLst>
                <a:ext uri="{FF2B5EF4-FFF2-40B4-BE49-F238E27FC236}">
                  <a16:creationId xmlns:a16="http://schemas.microsoft.com/office/drawing/2014/main" id="{6C6FC77E-DE7B-4F27-87EA-27325BC975EC}"/>
                </a:ext>
              </a:extLst>
            </p:cNvPr>
            <p:cNvSpPr txBox="1"/>
            <p:nvPr/>
          </p:nvSpPr>
          <p:spPr>
            <a:xfrm>
              <a:off x="36271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sp>
        <p:nvSpPr>
          <p:cNvPr id="92" name="文字方塊 91">
            <a:extLst>
              <a:ext uri="{FF2B5EF4-FFF2-40B4-BE49-F238E27FC236}">
                <a16:creationId xmlns:a16="http://schemas.microsoft.com/office/drawing/2014/main" id="{94E43DEC-9813-45CE-882A-994F6D97B5D1}"/>
              </a:ext>
            </a:extLst>
          </p:cNvPr>
          <p:cNvSpPr txBox="1"/>
          <p:nvPr/>
        </p:nvSpPr>
        <p:spPr>
          <a:xfrm>
            <a:off x="2927550" y="1294403"/>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93" name="群組 92">
            <a:extLst>
              <a:ext uri="{FF2B5EF4-FFF2-40B4-BE49-F238E27FC236}">
                <a16:creationId xmlns:a16="http://schemas.microsoft.com/office/drawing/2014/main" id="{D170173E-4115-4868-84A0-5598815E225B}"/>
              </a:ext>
            </a:extLst>
          </p:cNvPr>
          <p:cNvGrpSpPr/>
          <p:nvPr/>
        </p:nvGrpSpPr>
        <p:grpSpPr>
          <a:xfrm>
            <a:off x="6282047" y="1184630"/>
            <a:ext cx="701422" cy="652464"/>
            <a:chOff x="5956300" y="3152705"/>
            <a:chExt cx="1052833" cy="979347"/>
          </a:xfrm>
        </p:grpSpPr>
        <p:sp>
          <p:nvSpPr>
            <p:cNvPr id="94" name="矩形 93">
              <a:extLst>
                <a:ext uri="{FF2B5EF4-FFF2-40B4-BE49-F238E27FC236}">
                  <a16:creationId xmlns:a16="http://schemas.microsoft.com/office/drawing/2014/main" id="{6DCEFAE7-EEC7-4CD7-AED4-684078AA4E69}"/>
                </a:ext>
              </a:extLst>
            </p:cNvPr>
            <p:cNvSpPr/>
            <p:nvPr/>
          </p:nvSpPr>
          <p:spPr>
            <a:xfrm>
              <a:off x="5956300" y="3152705"/>
              <a:ext cx="1052833" cy="9793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95" name="文字方塊 94">
                  <a:extLst>
                    <a:ext uri="{FF2B5EF4-FFF2-40B4-BE49-F238E27FC236}">
                      <a16:creationId xmlns:a16="http://schemas.microsoft.com/office/drawing/2014/main" id="{022B9E02-4CEE-4A7E-8A97-F871451C1E4E}"/>
                    </a:ext>
                  </a:extLst>
                </p:cNvPr>
                <p:cNvSpPr txBox="1"/>
                <p:nvPr/>
              </p:nvSpPr>
              <p:spPr>
                <a:xfrm>
                  <a:off x="6299174" y="3333686"/>
                  <a:ext cx="473425" cy="64676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7" name="文字方塊 46">
                  <a:extLst>
                    <a:ext uri="{FF2B5EF4-FFF2-40B4-BE49-F238E27FC236}">
                      <a16:creationId xmlns:a16="http://schemas.microsoft.com/office/drawing/2014/main" id="{0C953003-5FBF-4155-B4D6-7C7BEFD77DD9}"/>
                    </a:ext>
                  </a:extLst>
                </p:cNvPr>
                <p:cNvSpPr txBox="1">
                  <a:spLocks noRot="1" noChangeAspect="1" noMove="1" noResize="1" noEditPoints="1" noAdjustHandles="1" noChangeArrowheads="1" noChangeShapeType="1" noTextEdit="1"/>
                </p:cNvSpPr>
                <p:nvPr/>
              </p:nvSpPr>
              <p:spPr>
                <a:xfrm>
                  <a:off x="6299174" y="3333686"/>
                  <a:ext cx="473425" cy="646760"/>
                </a:xfrm>
                <a:prstGeom prst="rect">
                  <a:avLst/>
                </a:prstGeom>
                <a:blipFill>
                  <a:blip r:embed="rId7"/>
                  <a:stretch>
                    <a:fillRect/>
                  </a:stretch>
                </a:blipFill>
              </p:spPr>
              <p:txBody>
                <a:bodyPr/>
                <a:lstStyle/>
                <a:p>
                  <a:r>
                    <a:rPr lang="zh-TW" altLang="en-US">
                      <a:noFill/>
                    </a:rPr>
                    <a:t> </a:t>
                  </a:r>
                </a:p>
              </p:txBody>
            </p:sp>
          </mc:Fallback>
        </mc:AlternateContent>
      </p:grpSp>
      <p:cxnSp>
        <p:nvCxnSpPr>
          <p:cNvPr id="96" name="直線單箭頭接點 95">
            <a:extLst>
              <a:ext uri="{FF2B5EF4-FFF2-40B4-BE49-F238E27FC236}">
                <a16:creationId xmlns:a16="http://schemas.microsoft.com/office/drawing/2014/main" id="{25167E25-11DD-4D45-BC78-54A5A4FFAB15}"/>
              </a:ext>
            </a:extLst>
          </p:cNvPr>
          <p:cNvCxnSpPr>
            <a:cxnSpLocks/>
          </p:cNvCxnSpPr>
          <p:nvPr/>
        </p:nvCxnSpPr>
        <p:spPr>
          <a:xfrm>
            <a:off x="7028192" y="1520647"/>
            <a:ext cx="5421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a:extLst>
              <a:ext uri="{FF2B5EF4-FFF2-40B4-BE49-F238E27FC236}">
                <a16:creationId xmlns:a16="http://schemas.microsoft.com/office/drawing/2014/main" id="{88507552-DB01-4334-A52A-1A8DFD128EA4}"/>
              </a:ext>
            </a:extLst>
          </p:cNvPr>
          <p:cNvCxnSpPr>
            <a:cxnSpLocks/>
          </p:cNvCxnSpPr>
          <p:nvPr/>
        </p:nvCxnSpPr>
        <p:spPr>
          <a:xfrm>
            <a:off x="5719560" y="1520647"/>
            <a:ext cx="5421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矩形 98">
            <a:extLst>
              <a:ext uri="{FF2B5EF4-FFF2-40B4-BE49-F238E27FC236}">
                <a16:creationId xmlns:a16="http://schemas.microsoft.com/office/drawing/2014/main" id="{C34E07F7-8502-47F3-99C9-556B6210F5C3}"/>
              </a:ext>
            </a:extLst>
          </p:cNvPr>
          <p:cNvSpPr/>
          <p:nvPr/>
        </p:nvSpPr>
        <p:spPr>
          <a:xfrm>
            <a:off x="363427" y="487811"/>
            <a:ext cx="322722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Machine Learning</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0" name="矩形 99">
            <a:extLst>
              <a:ext uri="{FF2B5EF4-FFF2-40B4-BE49-F238E27FC236}">
                <a16:creationId xmlns:a16="http://schemas.microsoft.com/office/drawing/2014/main" id="{EE332754-3414-4B21-8674-2482BCEF7713}"/>
              </a:ext>
            </a:extLst>
          </p:cNvPr>
          <p:cNvSpPr/>
          <p:nvPr/>
        </p:nvSpPr>
        <p:spPr>
          <a:xfrm>
            <a:off x="357010" y="2344187"/>
            <a:ext cx="2409237"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Meta Learning</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1" name="矩形 100">
            <a:extLst>
              <a:ext uri="{FF2B5EF4-FFF2-40B4-BE49-F238E27FC236}">
                <a16:creationId xmlns:a16="http://schemas.microsoft.com/office/drawing/2014/main" id="{71DE5085-0D8D-4B93-81ED-6B0DDDFCCFCB}"/>
              </a:ext>
            </a:extLst>
          </p:cNvPr>
          <p:cNvSpPr/>
          <p:nvPr/>
        </p:nvSpPr>
        <p:spPr>
          <a:xfrm>
            <a:off x="3157459" y="2831246"/>
            <a:ext cx="5600700" cy="13255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02" name="群組 101">
            <a:extLst>
              <a:ext uri="{FF2B5EF4-FFF2-40B4-BE49-F238E27FC236}">
                <a16:creationId xmlns:a16="http://schemas.microsoft.com/office/drawing/2014/main" id="{2733A8F2-1DD2-4D41-9EB0-D7489DDDE73B}"/>
              </a:ext>
            </a:extLst>
          </p:cNvPr>
          <p:cNvGrpSpPr/>
          <p:nvPr/>
        </p:nvGrpSpPr>
        <p:grpSpPr>
          <a:xfrm>
            <a:off x="4087217" y="2963507"/>
            <a:ext cx="1850583" cy="1113443"/>
            <a:chOff x="6773871" y="2519462"/>
            <a:chExt cx="1799886" cy="1113443"/>
          </a:xfrm>
        </p:grpSpPr>
        <p:sp>
          <p:nvSpPr>
            <p:cNvPr id="103" name="矩形 102">
              <a:extLst>
                <a:ext uri="{FF2B5EF4-FFF2-40B4-BE49-F238E27FC236}">
                  <a16:creationId xmlns:a16="http://schemas.microsoft.com/office/drawing/2014/main" id="{11349366-93E3-40B5-8975-F9192FB0761C}"/>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4" name="文字方塊 103">
              <a:extLst>
                <a:ext uri="{FF2B5EF4-FFF2-40B4-BE49-F238E27FC236}">
                  <a16:creationId xmlns:a16="http://schemas.microsoft.com/office/drawing/2014/main" id="{4CF81DFB-0D52-4934-B660-1A27114DD14D}"/>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5" name="文字方塊 104">
              <a:extLst>
                <a:ext uri="{FF2B5EF4-FFF2-40B4-BE49-F238E27FC236}">
                  <a16:creationId xmlns:a16="http://schemas.microsoft.com/office/drawing/2014/main" id="{1214EE80-9ED7-4EC1-AD6F-6A4EF3D38DA4}"/>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06" name="Picture 6" descr="ç¸éåç">
              <a:extLst>
                <a:ext uri="{FF2B5EF4-FFF2-40B4-BE49-F238E27FC236}">
                  <a16:creationId xmlns:a16="http://schemas.microsoft.com/office/drawing/2014/main" id="{177EF3E2-D6A0-42C1-899B-FA9BA9082B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ãorangeãçåçæå°çµæ">
              <a:extLst>
                <a:ext uri="{FF2B5EF4-FFF2-40B4-BE49-F238E27FC236}">
                  <a16:creationId xmlns:a16="http://schemas.microsoft.com/office/drawing/2014/main" id="{564B6FA0-D023-4DAE-A02E-709C963150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 name="群組 107">
            <a:extLst>
              <a:ext uri="{FF2B5EF4-FFF2-40B4-BE49-F238E27FC236}">
                <a16:creationId xmlns:a16="http://schemas.microsoft.com/office/drawing/2014/main" id="{3BEEE4FC-8250-4BB7-B746-78708367F2FA}"/>
              </a:ext>
            </a:extLst>
          </p:cNvPr>
          <p:cNvGrpSpPr/>
          <p:nvPr/>
        </p:nvGrpSpPr>
        <p:grpSpPr>
          <a:xfrm>
            <a:off x="6763504" y="2966443"/>
            <a:ext cx="1749247" cy="1073011"/>
            <a:chOff x="4798371" y="4848099"/>
            <a:chExt cx="1749247" cy="1073011"/>
          </a:xfrm>
        </p:grpSpPr>
        <p:grpSp>
          <p:nvGrpSpPr>
            <p:cNvPr id="109" name="群組 108">
              <a:extLst>
                <a:ext uri="{FF2B5EF4-FFF2-40B4-BE49-F238E27FC236}">
                  <a16:creationId xmlns:a16="http://schemas.microsoft.com/office/drawing/2014/main" id="{05C5559E-163F-4126-B79B-E9F7C59A32F2}"/>
                </a:ext>
              </a:extLst>
            </p:cNvPr>
            <p:cNvGrpSpPr/>
            <p:nvPr/>
          </p:nvGrpSpPr>
          <p:grpSpPr>
            <a:xfrm>
              <a:off x="4798371" y="4848099"/>
              <a:ext cx="1749247" cy="1073011"/>
              <a:chOff x="-1042093" y="5506078"/>
              <a:chExt cx="1749247" cy="1073011"/>
            </a:xfrm>
          </p:grpSpPr>
          <p:sp>
            <p:nvSpPr>
              <p:cNvPr id="112" name="矩形 111">
                <a:extLst>
                  <a:ext uri="{FF2B5EF4-FFF2-40B4-BE49-F238E27FC236}">
                    <a16:creationId xmlns:a16="http://schemas.microsoft.com/office/drawing/2014/main" id="{4477DA95-0CC5-4E77-92EF-2200E0A97D6A}"/>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3" name="文字方塊 112">
                <a:extLst>
                  <a:ext uri="{FF2B5EF4-FFF2-40B4-BE49-F238E27FC236}">
                    <a16:creationId xmlns:a16="http://schemas.microsoft.com/office/drawing/2014/main" id="{56E2ED05-AFB5-4E54-A1D6-17E1FE260FFA}"/>
                  </a:ext>
                </a:extLst>
              </p:cNvPr>
              <p:cNvSpPr txBox="1"/>
              <p:nvPr/>
            </p:nvSpPr>
            <p:spPr>
              <a:xfrm>
                <a:off x="-962967" y="6209757"/>
                <a:ext cx="7680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4" name="文字方塊 113">
                <a:extLst>
                  <a:ext uri="{FF2B5EF4-FFF2-40B4-BE49-F238E27FC236}">
                    <a16:creationId xmlns:a16="http://schemas.microsoft.com/office/drawing/2014/main" id="{7545F4B4-8346-4BC0-B5C6-CABD55B6E690}"/>
                  </a:ext>
                </a:extLst>
              </p:cNvPr>
              <p:cNvSpPr txBox="1"/>
              <p:nvPr/>
            </p:nvSpPr>
            <p:spPr>
              <a:xfrm>
                <a:off x="-172703" y="6197599"/>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110" name="Picture 4" descr="ãappleãçåçæå°çµæ">
              <a:extLst>
                <a:ext uri="{FF2B5EF4-FFF2-40B4-BE49-F238E27FC236}">
                  <a16:creationId xmlns:a16="http://schemas.microsoft.com/office/drawing/2014/main" id="{10D17F85-BF5F-4894-9089-E75DEC6468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2960" y="491388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0" descr="ãorangeãçåçæå°çµæ">
              <a:extLst>
                <a:ext uri="{FF2B5EF4-FFF2-40B4-BE49-F238E27FC236}">
                  <a16:creationId xmlns:a16="http://schemas.microsoft.com/office/drawing/2014/main" id="{98BADD03-427A-431C-8F7D-CE7DFB67D4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7348" y="4930835"/>
              <a:ext cx="711765"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115" name="文字方塊 114">
            <a:extLst>
              <a:ext uri="{FF2B5EF4-FFF2-40B4-BE49-F238E27FC236}">
                <a16:creationId xmlns:a16="http://schemas.microsoft.com/office/drawing/2014/main" id="{2D09DB1A-D4C1-4EAB-ABBE-AE6185D28145}"/>
              </a:ext>
            </a:extLst>
          </p:cNvPr>
          <p:cNvSpPr txBox="1"/>
          <p:nvPr/>
        </p:nvSpPr>
        <p:spPr>
          <a:xfrm>
            <a:off x="3227109" y="3286561"/>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6" name="文字方塊 115">
            <a:extLst>
              <a:ext uri="{FF2B5EF4-FFF2-40B4-BE49-F238E27FC236}">
                <a16:creationId xmlns:a16="http://schemas.microsoft.com/office/drawing/2014/main" id="{0AAF74B4-B3C6-4550-8C18-BC2283699B09}"/>
              </a:ext>
            </a:extLst>
          </p:cNvPr>
          <p:cNvSpPr txBox="1"/>
          <p:nvPr/>
        </p:nvSpPr>
        <p:spPr>
          <a:xfrm>
            <a:off x="5935676" y="3253696"/>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7" name="矩形 116">
            <a:extLst>
              <a:ext uri="{FF2B5EF4-FFF2-40B4-BE49-F238E27FC236}">
                <a16:creationId xmlns:a16="http://schemas.microsoft.com/office/drawing/2014/main" id="{563C25FA-FCE5-4DCA-B35B-139862C52372}"/>
              </a:ext>
            </a:extLst>
          </p:cNvPr>
          <p:cNvSpPr/>
          <p:nvPr/>
        </p:nvSpPr>
        <p:spPr>
          <a:xfrm>
            <a:off x="3167020" y="4309908"/>
            <a:ext cx="5600700" cy="13255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8" name="文字方塊 117">
            <a:extLst>
              <a:ext uri="{FF2B5EF4-FFF2-40B4-BE49-F238E27FC236}">
                <a16:creationId xmlns:a16="http://schemas.microsoft.com/office/drawing/2014/main" id="{9534A907-4015-4D2A-90AE-C3903D883C3D}"/>
              </a:ext>
            </a:extLst>
          </p:cNvPr>
          <p:cNvSpPr txBox="1"/>
          <p:nvPr/>
        </p:nvSpPr>
        <p:spPr>
          <a:xfrm>
            <a:off x="3236670" y="4765223"/>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9" name="文字方塊 118">
            <a:extLst>
              <a:ext uri="{FF2B5EF4-FFF2-40B4-BE49-F238E27FC236}">
                <a16:creationId xmlns:a16="http://schemas.microsoft.com/office/drawing/2014/main" id="{72B43BE1-D1D1-41F8-BE58-4C36D8E06251}"/>
              </a:ext>
            </a:extLst>
          </p:cNvPr>
          <p:cNvSpPr txBox="1"/>
          <p:nvPr/>
        </p:nvSpPr>
        <p:spPr>
          <a:xfrm>
            <a:off x="5945237" y="4732358"/>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20" name="群組 119">
            <a:extLst>
              <a:ext uri="{FF2B5EF4-FFF2-40B4-BE49-F238E27FC236}">
                <a16:creationId xmlns:a16="http://schemas.microsoft.com/office/drawing/2014/main" id="{C35102CF-3E3E-4E56-B432-15797EBEB119}"/>
              </a:ext>
            </a:extLst>
          </p:cNvPr>
          <p:cNvGrpSpPr/>
          <p:nvPr/>
        </p:nvGrpSpPr>
        <p:grpSpPr>
          <a:xfrm>
            <a:off x="6772158" y="4440161"/>
            <a:ext cx="1740593" cy="1099596"/>
            <a:chOff x="4955889" y="4803469"/>
            <a:chExt cx="1740593" cy="1099596"/>
          </a:xfrm>
        </p:grpSpPr>
        <p:grpSp>
          <p:nvGrpSpPr>
            <p:cNvPr id="121" name="群組 120">
              <a:extLst>
                <a:ext uri="{FF2B5EF4-FFF2-40B4-BE49-F238E27FC236}">
                  <a16:creationId xmlns:a16="http://schemas.microsoft.com/office/drawing/2014/main" id="{4DB30C20-2090-4ACD-A9BF-D6E5116A19B8}"/>
                </a:ext>
              </a:extLst>
            </p:cNvPr>
            <p:cNvGrpSpPr/>
            <p:nvPr/>
          </p:nvGrpSpPr>
          <p:grpSpPr>
            <a:xfrm>
              <a:off x="4955889" y="4803469"/>
              <a:ext cx="1740593" cy="1099596"/>
              <a:chOff x="-1042093" y="5506078"/>
              <a:chExt cx="1740593" cy="1099596"/>
            </a:xfrm>
          </p:grpSpPr>
          <p:sp>
            <p:nvSpPr>
              <p:cNvPr id="124" name="矩形 123">
                <a:extLst>
                  <a:ext uri="{FF2B5EF4-FFF2-40B4-BE49-F238E27FC236}">
                    <a16:creationId xmlns:a16="http://schemas.microsoft.com/office/drawing/2014/main" id="{F64EFAE1-45DC-440D-A1A9-EA9D8E94E5CD}"/>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25" name="文字方塊 124">
                <a:extLst>
                  <a:ext uri="{FF2B5EF4-FFF2-40B4-BE49-F238E27FC236}">
                    <a16:creationId xmlns:a16="http://schemas.microsoft.com/office/drawing/2014/main" id="{EEBABD41-FE55-46D5-826F-D67125723CC5}"/>
                  </a:ext>
                </a:extLst>
              </p:cNvPr>
              <p:cNvSpPr txBox="1"/>
              <p:nvPr/>
            </p:nvSpPr>
            <p:spPr>
              <a:xfrm>
                <a:off x="-871362" y="6236342"/>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26" name="文字方塊 125">
                <a:extLst>
                  <a:ext uri="{FF2B5EF4-FFF2-40B4-BE49-F238E27FC236}">
                    <a16:creationId xmlns:a16="http://schemas.microsoft.com/office/drawing/2014/main" id="{7D1616BD-7949-4A7D-BA7E-BF443EB6AF9E}"/>
                  </a:ext>
                </a:extLst>
              </p:cNvPr>
              <p:cNvSpPr txBox="1"/>
              <p:nvPr/>
            </p:nvSpPr>
            <p:spPr>
              <a:xfrm>
                <a:off x="-19638" y="623569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122" name="Picture 4" descr="ãbikeãçåçæå°çµæ">
              <a:extLst>
                <a:ext uri="{FF2B5EF4-FFF2-40B4-BE49-F238E27FC236}">
                  <a16:creationId xmlns:a16="http://schemas.microsoft.com/office/drawing/2014/main" id="{D4036CA4-708F-4D91-A3C5-2D5CCC4BA4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1766" y="48892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 descr="ãcarãçåçæå°çµæ">
              <a:extLst>
                <a:ext uri="{FF2B5EF4-FFF2-40B4-BE49-F238E27FC236}">
                  <a16:creationId xmlns:a16="http://schemas.microsoft.com/office/drawing/2014/main" id="{1E4DA6CD-415B-4659-BBC1-3946A0F567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94251" y="4876589"/>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7" name="群組 126">
            <a:extLst>
              <a:ext uri="{FF2B5EF4-FFF2-40B4-BE49-F238E27FC236}">
                <a16:creationId xmlns:a16="http://schemas.microsoft.com/office/drawing/2014/main" id="{84BA31F0-0B01-493E-8BAA-410CA074FBE6}"/>
              </a:ext>
            </a:extLst>
          </p:cNvPr>
          <p:cNvGrpSpPr/>
          <p:nvPr/>
        </p:nvGrpSpPr>
        <p:grpSpPr>
          <a:xfrm>
            <a:off x="4105110" y="4440161"/>
            <a:ext cx="1799886" cy="1090941"/>
            <a:chOff x="6931389" y="2474832"/>
            <a:chExt cx="1799886" cy="1090941"/>
          </a:xfrm>
        </p:grpSpPr>
        <p:sp>
          <p:nvSpPr>
            <p:cNvPr id="128" name="矩形 127">
              <a:extLst>
                <a:ext uri="{FF2B5EF4-FFF2-40B4-BE49-F238E27FC236}">
                  <a16:creationId xmlns:a16="http://schemas.microsoft.com/office/drawing/2014/main" id="{86DA2619-F1BB-48DA-8961-0608F3A76D34}"/>
                </a:ext>
              </a:extLst>
            </p:cNvPr>
            <p:cNvSpPr/>
            <p:nvPr/>
          </p:nvSpPr>
          <p:spPr>
            <a:xfrm>
              <a:off x="6931389" y="247483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29" name="文字方塊 128">
              <a:extLst>
                <a:ext uri="{FF2B5EF4-FFF2-40B4-BE49-F238E27FC236}">
                  <a16:creationId xmlns:a16="http://schemas.microsoft.com/office/drawing/2014/main" id="{0DFE8D79-44D6-4017-B1C4-AE2C7F6A9A9F}"/>
                </a:ext>
              </a:extLst>
            </p:cNvPr>
            <p:cNvSpPr txBox="1"/>
            <p:nvPr/>
          </p:nvSpPr>
          <p:spPr>
            <a:xfrm>
              <a:off x="7103591" y="319644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bike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0" name="文字方塊 129">
              <a:extLst>
                <a:ext uri="{FF2B5EF4-FFF2-40B4-BE49-F238E27FC236}">
                  <a16:creationId xmlns:a16="http://schemas.microsoft.com/office/drawing/2014/main" id="{79BE04E5-A009-49F0-8B2D-C9E26117F3F9}"/>
                </a:ext>
              </a:extLst>
            </p:cNvPr>
            <p:cNvSpPr txBox="1"/>
            <p:nvPr/>
          </p:nvSpPr>
          <p:spPr>
            <a:xfrm>
              <a:off x="7951491" y="319644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31" name="Picture 2" descr="ãbikeãçåçæå°çµæ">
              <a:extLst>
                <a:ext uri="{FF2B5EF4-FFF2-40B4-BE49-F238E27FC236}">
                  <a16:creationId xmlns:a16="http://schemas.microsoft.com/office/drawing/2014/main" id="{EE0B4C4F-637D-455F-B731-E992A62E55B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35907" y="258119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8" descr="ç¸éåç">
              <a:extLst>
                <a:ext uri="{FF2B5EF4-FFF2-40B4-BE49-F238E27FC236}">
                  <a16:creationId xmlns:a16="http://schemas.microsoft.com/office/drawing/2014/main" id="{A25C6EB4-4BEB-4734-A80E-D6C0347CDB4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83591" y="2581190"/>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4" name="群組 133">
            <a:extLst>
              <a:ext uri="{FF2B5EF4-FFF2-40B4-BE49-F238E27FC236}">
                <a16:creationId xmlns:a16="http://schemas.microsoft.com/office/drawing/2014/main" id="{01761C8A-24B9-4B98-B946-7D3D20869B52}"/>
              </a:ext>
            </a:extLst>
          </p:cNvPr>
          <p:cNvGrpSpPr/>
          <p:nvPr/>
        </p:nvGrpSpPr>
        <p:grpSpPr>
          <a:xfrm>
            <a:off x="636639" y="5838277"/>
            <a:ext cx="723061" cy="652464"/>
            <a:chOff x="5956300" y="3152705"/>
            <a:chExt cx="1085313" cy="979347"/>
          </a:xfrm>
        </p:grpSpPr>
        <p:sp>
          <p:nvSpPr>
            <p:cNvPr id="135" name="矩形 134">
              <a:extLst>
                <a:ext uri="{FF2B5EF4-FFF2-40B4-BE49-F238E27FC236}">
                  <a16:creationId xmlns:a16="http://schemas.microsoft.com/office/drawing/2014/main" id="{EF32BFC8-F38F-41FE-A8AD-CDF41364C3EE}"/>
                </a:ext>
              </a:extLst>
            </p:cNvPr>
            <p:cNvSpPr/>
            <p:nvPr/>
          </p:nvSpPr>
          <p:spPr>
            <a:xfrm>
              <a:off x="5956300" y="3152705"/>
              <a:ext cx="1052833" cy="9793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6" name="文字方塊 135">
                  <a:extLst>
                    <a:ext uri="{FF2B5EF4-FFF2-40B4-BE49-F238E27FC236}">
                      <a16:creationId xmlns:a16="http://schemas.microsoft.com/office/drawing/2014/main" id="{7C4A96D7-9D26-4FD6-B076-ECE20A1A8E4A}"/>
                    </a:ext>
                  </a:extLst>
                </p:cNvPr>
                <p:cNvSpPr txBox="1"/>
                <p:nvPr/>
              </p:nvSpPr>
              <p:spPr>
                <a:xfrm>
                  <a:off x="6125946" y="3318652"/>
                  <a:ext cx="915667" cy="704412"/>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F</m:t>
                            </m:r>
                          </m:e>
                          <m:sub>
                            <m:sSup>
                              <m:sSupPr>
                                <m:ctrlPr>
                                  <a:rPr lang="en-US" altLang="zh-TW" sz="2800" i="1">
                                    <a:solidFill>
                                      <a:srgbClr val="FF0000"/>
                                    </a:solidFill>
                                    <a:latin typeface="Cambria Math" panose="02040503050406030204" pitchFamily="18" charset="0"/>
                                  </a:rPr>
                                </m:ctrlPr>
                              </m:sSupPr>
                              <m:e>
                                <m:r>
                                  <a:rPr lang="zh-TW" altLang="en-US" sz="2800" i="1">
                                    <a:solidFill>
                                      <a:srgbClr val="FF0000"/>
                                    </a:solidFill>
                                    <a:latin typeface="Cambria Math" panose="02040503050406030204" pitchFamily="18" charset="0"/>
                                  </a:rPr>
                                  <m:t>𝜙</m:t>
                                </m:r>
                              </m:e>
                              <m:sup>
                                <m:r>
                                  <a:rPr lang="zh-TW" altLang="en-US" sz="2800" i="1">
                                    <a:solidFill>
                                      <a:srgbClr val="FF0000"/>
                                    </a:solidFill>
                                    <a:latin typeface="Cambria Math" panose="02040503050406030204" pitchFamily="18" charset="0"/>
                                  </a:rPr>
                                  <m:t>∗</m:t>
                                </m:r>
                              </m:sup>
                            </m:sSup>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36" name="文字方塊 135">
                  <a:extLst>
                    <a:ext uri="{FF2B5EF4-FFF2-40B4-BE49-F238E27FC236}">
                      <a16:creationId xmlns:a16="http://schemas.microsoft.com/office/drawing/2014/main" id="{7C4A96D7-9D26-4FD6-B076-ECE20A1A8E4A}"/>
                    </a:ext>
                  </a:extLst>
                </p:cNvPr>
                <p:cNvSpPr txBox="1">
                  <a:spLocks noRot="1" noChangeAspect="1" noMove="1" noResize="1" noEditPoints="1" noAdjustHandles="1" noChangeArrowheads="1" noChangeShapeType="1" noTextEdit="1"/>
                </p:cNvSpPr>
                <p:nvPr/>
              </p:nvSpPr>
              <p:spPr>
                <a:xfrm>
                  <a:off x="6125946" y="3318652"/>
                  <a:ext cx="915667" cy="704412"/>
                </a:xfrm>
                <a:prstGeom prst="rect">
                  <a:avLst/>
                </a:prstGeom>
                <a:blipFill>
                  <a:blip r:embed="rId16"/>
                  <a:stretch>
                    <a:fillRect/>
                  </a:stretch>
                </a:blipFill>
              </p:spPr>
              <p:txBody>
                <a:bodyPr/>
                <a:lstStyle/>
                <a:p>
                  <a:r>
                    <a:rPr lang="zh-TW" altLang="en-US">
                      <a:noFill/>
                    </a:rPr>
                    <a:t> </a:t>
                  </a:r>
                </a:p>
              </p:txBody>
            </p:sp>
          </mc:Fallback>
        </mc:AlternateContent>
      </p:grpSp>
      <p:sp>
        <p:nvSpPr>
          <p:cNvPr id="137" name="文字方塊 136">
            <a:extLst>
              <a:ext uri="{FF2B5EF4-FFF2-40B4-BE49-F238E27FC236}">
                <a16:creationId xmlns:a16="http://schemas.microsoft.com/office/drawing/2014/main" id="{2BBCBF41-6A00-48AF-8A5C-D46203BD3EE5}"/>
              </a:ext>
            </a:extLst>
          </p:cNvPr>
          <p:cNvSpPr txBox="1"/>
          <p:nvPr/>
        </p:nvSpPr>
        <p:spPr>
          <a:xfrm>
            <a:off x="1359700" y="5767984"/>
            <a:ext cx="212482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 Algorithm</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8" name="文字方塊 137">
            <a:extLst>
              <a:ext uri="{FF2B5EF4-FFF2-40B4-BE49-F238E27FC236}">
                <a16:creationId xmlns:a16="http://schemas.microsoft.com/office/drawing/2014/main" id="{FF58EADB-74A9-4BF0-B32F-DDAC4F24C5F1}"/>
              </a:ext>
            </a:extLst>
          </p:cNvPr>
          <p:cNvSpPr txBox="1"/>
          <p:nvPr/>
        </p:nvSpPr>
        <p:spPr>
          <a:xfrm>
            <a:off x="5756556" y="1829790"/>
            <a:ext cx="186334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Hand-crafted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9" name="文字方塊 138">
            <a:extLst>
              <a:ext uri="{FF2B5EF4-FFF2-40B4-BE49-F238E27FC236}">
                <a16:creationId xmlns:a16="http://schemas.microsoft.com/office/drawing/2014/main" id="{3CE7CEAB-DDA0-4A57-9637-0F13256585AD}"/>
              </a:ext>
            </a:extLst>
          </p:cNvPr>
          <p:cNvSpPr txBox="1"/>
          <p:nvPr/>
        </p:nvSpPr>
        <p:spPr>
          <a:xfrm>
            <a:off x="4827912" y="5648655"/>
            <a:ext cx="340070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1" i="1" u="sng"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Across-task Training</a:t>
            </a:r>
            <a:endParaRPr kumimoji="0" lang="zh-TW" altLang="en-US" sz="2800" b="1" i="1" u="sng"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cxnSp>
        <p:nvCxnSpPr>
          <p:cNvPr id="140" name="直線單箭頭接點 139">
            <a:extLst>
              <a:ext uri="{FF2B5EF4-FFF2-40B4-BE49-F238E27FC236}">
                <a16:creationId xmlns:a16="http://schemas.microsoft.com/office/drawing/2014/main" id="{E697AABE-9EE4-4D46-B9B9-B6C7DBCF3377}"/>
              </a:ext>
            </a:extLst>
          </p:cNvPr>
          <p:cNvCxnSpPr>
            <a:cxnSpLocks/>
          </p:cNvCxnSpPr>
          <p:nvPr/>
        </p:nvCxnSpPr>
        <p:spPr>
          <a:xfrm>
            <a:off x="983159" y="4680987"/>
            <a:ext cx="0" cy="10353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8635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3" grpId="0"/>
      <p:bldP spid="54" grpId="0"/>
      <p:bldP spid="55" grpId="0" animBg="1"/>
      <p:bldP spid="72" grpId="0"/>
      <p:bldP spid="92" grpId="0"/>
      <p:bldP spid="101" grpId="0" animBg="1"/>
      <p:bldP spid="115" grpId="0"/>
      <p:bldP spid="116" grpId="0"/>
      <p:bldP spid="117" grpId="0" animBg="1"/>
      <p:bldP spid="118" grpId="0"/>
      <p:bldP spid="119" grpId="0"/>
      <p:bldP spid="137" grpId="0"/>
      <p:bldP spid="138" grpId="0"/>
      <p:bldP spid="1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圓角 74">
            <a:extLst>
              <a:ext uri="{FF2B5EF4-FFF2-40B4-BE49-F238E27FC236}">
                <a16:creationId xmlns:a16="http://schemas.microsoft.com/office/drawing/2014/main" id="{34CE8771-57E0-4DB9-BF00-F42FC7283288}"/>
              </a:ext>
            </a:extLst>
          </p:cNvPr>
          <p:cNvSpPr/>
          <p:nvPr/>
        </p:nvSpPr>
        <p:spPr>
          <a:xfrm>
            <a:off x="1691844" y="3340384"/>
            <a:ext cx="7298605" cy="3295661"/>
          </a:xfrm>
          <a:prstGeom prst="roundRect">
            <a:avLst/>
          </a:prstGeom>
          <a:solidFill>
            <a:schemeClr val="bg2"/>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7" name="矩形 46">
            <a:extLst>
              <a:ext uri="{FF2B5EF4-FFF2-40B4-BE49-F238E27FC236}">
                <a16:creationId xmlns:a16="http://schemas.microsoft.com/office/drawing/2014/main" id="{634360DB-C290-41A7-958D-674A2ABA2384}"/>
              </a:ext>
            </a:extLst>
          </p:cNvPr>
          <p:cNvSpPr/>
          <p:nvPr/>
        </p:nvSpPr>
        <p:spPr>
          <a:xfrm>
            <a:off x="2892600" y="3449145"/>
            <a:ext cx="2081518" cy="26485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4" name="群組 3">
            <a:extLst>
              <a:ext uri="{FF2B5EF4-FFF2-40B4-BE49-F238E27FC236}">
                <a16:creationId xmlns:a16="http://schemas.microsoft.com/office/drawing/2014/main" id="{A078763E-B968-423E-823D-688F5443AAEC}"/>
              </a:ext>
            </a:extLst>
          </p:cNvPr>
          <p:cNvGrpSpPr/>
          <p:nvPr/>
        </p:nvGrpSpPr>
        <p:grpSpPr>
          <a:xfrm>
            <a:off x="3053313" y="3616467"/>
            <a:ext cx="1799886" cy="1090941"/>
            <a:chOff x="2607005" y="2519462"/>
            <a:chExt cx="1799886" cy="1090941"/>
          </a:xfrm>
        </p:grpSpPr>
        <p:sp>
          <p:nvSpPr>
            <p:cNvPr id="5" name="矩形 4">
              <a:extLst>
                <a:ext uri="{FF2B5EF4-FFF2-40B4-BE49-F238E27FC236}">
                  <a16:creationId xmlns:a16="http://schemas.microsoft.com/office/drawing/2014/main" id="{29ACE895-1FC9-4D19-9770-D36B4A353B3B}"/>
                </a:ext>
              </a:extLst>
            </p:cNvPr>
            <p:cNvSpPr/>
            <p:nvPr/>
          </p:nvSpPr>
          <p:spPr>
            <a:xfrm>
              <a:off x="2607005"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 name="Picture 2" descr="ãcatãçåçæå°çµæ">
              <a:extLst>
                <a:ext uri="{FF2B5EF4-FFF2-40B4-BE49-F238E27FC236}">
                  <a16:creationId xmlns:a16="http://schemas.microsoft.com/office/drawing/2014/main" id="{411D1A34-9F42-453D-A8EE-08EB955EA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220" y="2623335"/>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ãdogãçåçæå°çµæ">
              <a:extLst>
                <a:ext uri="{FF2B5EF4-FFF2-40B4-BE49-F238E27FC236}">
                  <a16:creationId xmlns:a16="http://schemas.microsoft.com/office/drawing/2014/main" id="{61827016-5B1C-4769-A945-C44F1D8EBF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94" y="262333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61BA83AD-200E-47BC-A1C3-B7AAC90FEFA1}"/>
                </a:ext>
              </a:extLst>
            </p:cNvPr>
            <p:cNvSpPr txBox="1"/>
            <p:nvPr/>
          </p:nvSpPr>
          <p:spPr>
            <a:xfrm>
              <a:off x="27792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DF5AB172-0840-42D6-BF5B-FE17556077B2}"/>
                </a:ext>
              </a:extLst>
            </p:cNvPr>
            <p:cNvSpPr txBox="1"/>
            <p:nvPr/>
          </p:nvSpPr>
          <p:spPr>
            <a:xfrm>
              <a:off x="36271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grpSp>
        <p:nvGrpSpPr>
          <p:cNvPr id="26" name="群組 25">
            <a:extLst>
              <a:ext uri="{FF2B5EF4-FFF2-40B4-BE49-F238E27FC236}">
                <a16:creationId xmlns:a16="http://schemas.microsoft.com/office/drawing/2014/main" id="{7F425B99-8C00-458D-932F-54F31D2F2EC2}"/>
              </a:ext>
            </a:extLst>
          </p:cNvPr>
          <p:cNvGrpSpPr/>
          <p:nvPr/>
        </p:nvGrpSpPr>
        <p:grpSpPr>
          <a:xfrm>
            <a:off x="6769142" y="3806788"/>
            <a:ext cx="723061" cy="652464"/>
            <a:chOff x="5956300" y="3152705"/>
            <a:chExt cx="1085313" cy="979347"/>
          </a:xfrm>
        </p:grpSpPr>
        <p:sp>
          <p:nvSpPr>
            <p:cNvPr id="27" name="矩形 26">
              <a:extLst>
                <a:ext uri="{FF2B5EF4-FFF2-40B4-BE49-F238E27FC236}">
                  <a16:creationId xmlns:a16="http://schemas.microsoft.com/office/drawing/2014/main" id="{61EFDC45-A68C-4B59-93D6-0F28D1A9BBA4}"/>
                </a:ext>
              </a:extLst>
            </p:cNvPr>
            <p:cNvSpPr/>
            <p:nvPr/>
          </p:nvSpPr>
          <p:spPr>
            <a:xfrm>
              <a:off x="5956300" y="3152705"/>
              <a:ext cx="1052833" cy="9793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B2FB8EC2-04CF-4A87-A5A8-428E2D3A9232}"/>
                    </a:ext>
                  </a:extLst>
                </p:cNvPr>
                <p:cNvSpPr txBox="1"/>
                <p:nvPr/>
              </p:nvSpPr>
              <p:spPr>
                <a:xfrm>
                  <a:off x="6125946" y="3318652"/>
                  <a:ext cx="915667" cy="704412"/>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F</m:t>
                            </m:r>
                          </m:e>
                          <m:sub>
                            <m:sSup>
                              <m:sSupPr>
                                <m:ctrlPr>
                                  <a:rPr lang="en-US" altLang="zh-TW" sz="2800" i="1">
                                    <a:solidFill>
                                      <a:srgbClr val="FF0000"/>
                                    </a:solidFill>
                                    <a:latin typeface="Cambria Math" panose="02040503050406030204" pitchFamily="18" charset="0"/>
                                  </a:rPr>
                                </m:ctrlPr>
                              </m:sSupPr>
                              <m:e>
                                <m:r>
                                  <a:rPr lang="zh-TW" altLang="en-US" sz="2800" i="1">
                                    <a:solidFill>
                                      <a:srgbClr val="FF0000"/>
                                    </a:solidFill>
                                    <a:latin typeface="Cambria Math" panose="02040503050406030204" pitchFamily="18" charset="0"/>
                                  </a:rPr>
                                  <m:t>𝜙</m:t>
                                </m:r>
                              </m:e>
                              <m:sup>
                                <m:r>
                                  <a:rPr lang="zh-TW" altLang="en-US" sz="2800" i="1">
                                    <a:solidFill>
                                      <a:srgbClr val="FF0000"/>
                                    </a:solidFill>
                                    <a:latin typeface="Cambria Math" panose="02040503050406030204" pitchFamily="18" charset="0"/>
                                  </a:rPr>
                                  <m:t>∗</m:t>
                                </m:r>
                              </m:sup>
                            </m:sSup>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8" name="文字方塊 27">
                  <a:extLst>
                    <a:ext uri="{FF2B5EF4-FFF2-40B4-BE49-F238E27FC236}">
                      <a16:creationId xmlns:a16="http://schemas.microsoft.com/office/drawing/2014/main" id="{B2FB8EC2-04CF-4A87-A5A8-428E2D3A9232}"/>
                    </a:ext>
                  </a:extLst>
                </p:cNvPr>
                <p:cNvSpPr txBox="1">
                  <a:spLocks noRot="1" noChangeAspect="1" noMove="1" noResize="1" noEditPoints="1" noAdjustHandles="1" noChangeArrowheads="1" noChangeShapeType="1" noTextEdit="1"/>
                </p:cNvSpPr>
                <p:nvPr/>
              </p:nvSpPr>
              <p:spPr>
                <a:xfrm>
                  <a:off x="6125946" y="3318652"/>
                  <a:ext cx="915667" cy="704412"/>
                </a:xfrm>
                <a:prstGeom prst="rect">
                  <a:avLst/>
                </a:prstGeom>
                <a:blipFill>
                  <a:blip r:embed="rId5"/>
                  <a:stretch>
                    <a:fillRect/>
                  </a:stretch>
                </a:blipFill>
              </p:spPr>
              <p:txBody>
                <a:bodyPr/>
                <a:lstStyle/>
                <a:p>
                  <a:r>
                    <a:rPr lang="zh-TW" altLang="en-US">
                      <a:noFill/>
                    </a:rPr>
                    <a:t> </a:t>
                  </a:r>
                </a:p>
              </p:txBody>
            </p:sp>
          </mc:Fallback>
        </mc:AlternateContent>
      </p:grpSp>
      <p:sp>
        <p:nvSpPr>
          <p:cNvPr id="33" name="文字方塊 32">
            <a:extLst>
              <a:ext uri="{FF2B5EF4-FFF2-40B4-BE49-F238E27FC236}">
                <a16:creationId xmlns:a16="http://schemas.microsoft.com/office/drawing/2014/main" id="{5F967DDA-1874-486E-917E-4C00E5527A96}"/>
              </a:ext>
            </a:extLst>
          </p:cNvPr>
          <p:cNvSpPr txBox="1"/>
          <p:nvPr/>
        </p:nvSpPr>
        <p:spPr>
          <a:xfrm>
            <a:off x="1665571" y="4415560"/>
            <a:ext cx="13335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 Task</a:t>
            </a:r>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4" name="直線單箭頭接點 33">
            <a:extLst>
              <a:ext uri="{FF2B5EF4-FFF2-40B4-BE49-F238E27FC236}">
                <a16:creationId xmlns:a16="http://schemas.microsoft.com/office/drawing/2014/main" id="{A102CA52-EB9A-4C1B-80A1-049F38552A5E}"/>
              </a:ext>
            </a:extLst>
          </p:cNvPr>
          <p:cNvCxnSpPr>
            <a:cxnSpLocks/>
            <a:stCxn id="5" idx="3"/>
          </p:cNvCxnSpPr>
          <p:nvPr/>
        </p:nvCxnSpPr>
        <p:spPr>
          <a:xfrm flipV="1">
            <a:off x="4853199" y="4133020"/>
            <a:ext cx="19056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4" descr="ãcatãçåçæå°çµæ">
            <a:extLst>
              <a:ext uri="{FF2B5EF4-FFF2-40B4-BE49-F238E27FC236}">
                <a16:creationId xmlns:a16="http://schemas.microsoft.com/office/drawing/2014/main" id="{AC144C02-E8B3-4B33-BFE3-F156D883FD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348" y="517651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a:extLst>
              <a:ext uri="{FF2B5EF4-FFF2-40B4-BE49-F238E27FC236}">
                <a16:creationId xmlns:a16="http://schemas.microsoft.com/office/drawing/2014/main" id="{34A452B9-CD1A-4C61-A932-B52C10316106}"/>
              </a:ext>
            </a:extLst>
          </p:cNvPr>
          <p:cNvSpPr txBox="1"/>
          <p:nvPr/>
        </p:nvSpPr>
        <p:spPr>
          <a:xfrm>
            <a:off x="6855659" y="6144993"/>
            <a:ext cx="584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7" name="直線單箭頭接點 36">
            <a:extLst>
              <a:ext uri="{FF2B5EF4-FFF2-40B4-BE49-F238E27FC236}">
                <a16:creationId xmlns:a16="http://schemas.microsoft.com/office/drawing/2014/main" id="{FEAFA210-0ABA-4C7C-96A1-443E7748ECD7}"/>
              </a:ext>
            </a:extLst>
          </p:cNvPr>
          <p:cNvCxnSpPr>
            <a:cxnSpLocks/>
          </p:cNvCxnSpPr>
          <p:nvPr/>
        </p:nvCxnSpPr>
        <p:spPr>
          <a:xfrm>
            <a:off x="7128707" y="5901366"/>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41A93DD7-0441-453F-8395-555726C44CB8}"/>
              </a:ext>
            </a:extLst>
          </p:cNvPr>
          <p:cNvCxnSpPr>
            <a:cxnSpLocks/>
            <a:endCxn id="40" idx="1"/>
          </p:cNvCxnSpPr>
          <p:nvPr/>
        </p:nvCxnSpPr>
        <p:spPr>
          <a:xfrm>
            <a:off x="4623110" y="5507598"/>
            <a:ext cx="21488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9" name="群組 38">
            <a:extLst>
              <a:ext uri="{FF2B5EF4-FFF2-40B4-BE49-F238E27FC236}">
                <a16:creationId xmlns:a16="http://schemas.microsoft.com/office/drawing/2014/main" id="{2FB1544B-5381-4338-9DEB-A47CC34E3D73}"/>
              </a:ext>
            </a:extLst>
          </p:cNvPr>
          <p:cNvGrpSpPr/>
          <p:nvPr/>
        </p:nvGrpSpPr>
        <p:grpSpPr>
          <a:xfrm>
            <a:off x="6771974" y="5181366"/>
            <a:ext cx="701422" cy="652464"/>
            <a:chOff x="5956300" y="3152705"/>
            <a:chExt cx="1052832" cy="979347"/>
          </a:xfrm>
        </p:grpSpPr>
        <p:sp>
          <p:nvSpPr>
            <p:cNvPr id="40" name="矩形 39">
              <a:extLst>
                <a:ext uri="{FF2B5EF4-FFF2-40B4-BE49-F238E27FC236}">
                  <a16:creationId xmlns:a16="http://schemas.microsoft.com/office/drawing/2014/main" id="{746E8EBC-EE37-4B44-B239-A7EEB85F78FD}"/>
                </a:ext>
              </a:extLst>
            </p:cNvPr>
            <p:cNvSpPr/>
            <p:nvPr/>
          </p:nvSpPr>
          <p:spPr>
            <a:xfrm>
              <a:off x="5956300" y="3152705"/>
              <a:ext cx="1052832" cy="9793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9C8D17DC-0297-420E-A6D3-DB02562042EB}"/>
                    </a:ext>
                  </a:extLst>
                </p:cNvPr>
                <p:cNvSpPr txBox="1"/>
                <p:nvPr/>
              </p:nvSpPr>
              <p:spPr>
                <a:xfrm>
                  <a:off x="6177021" y="3318998"/>
                  <a:ext cx="774861" cy="646760"/>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altLang="zh-TW" sz="2800" i="1" smtClean="0">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p:txBody>
            </p:sp>
          </mc:Choice>
          <mc:Fallback xmlns="">
            <p:sp>
              <p:nvSpPr>
                <p:cNvPr id="41" name="文字方塊 40">
                  <a:extLst>
                    <a:ext uri="{FF2B5EF4-FFF2-40B4-BE49-F238E27FC236}">
                      <a16:creationId xmlns:a16="http://schemas.microsoft.com/office/drawing/2014/main" id="{9C8D17DC-0297-420E-A6D3-DB02562042EB}"/>
                    </a:ext>
                  </a:extLst>
                </p:cNvPr>
                <p:cNvSpPr txBox="1">
                  <a:spLocks noRot="1" noChangeAspect="1" noMove="1" noResize="1" noEditPoints="1" noAdjustHandles="1" noChangeArrowheads="1" noChangeShapeType="1" noTextEdit="1"/>
                </p:cNvSpPr>
                <p:nvPr/>
              </p:nvSpPr>
              <p:spPr>
                <a:xfrm>
                  <a:off x="6177021" y="3318998"/>
                  <a:ext cx="774861" cy="646760"/>
                </a:xfrm>
                <a:prstGeom prst="rect">
                  <a:avLst/>
                </a:prstGeom>
                <a:blipFill>
                  <a:blip r:embed="rId7"/>
                  <a:stretch>
                    <a:fillRect/>
                  </a:stretch>
                </a:blipFill>
              </p:spPr>
              <p:txBody>
                <a:bodyPr/>
                <a:lstStyle/>
                <a:p>
                  <a:r>
                    <a:rPr lang="zh-TW" altLang="en-US">
                      <a:noFill/>
                    </a:rPr>
                    <a:t> </a:t>
                  </a:r>
                </a:p>
              </p:txBody>
            </p:sp>
          </mc:Fallback>
        </mc:AlternateContent>
      </p:grpSp>
      <p:cxnSp>
        <p:nvCxnSpPr>
          <p:cNvPr id="42" name="直線單箭頭接點 41">
            <a:extLst>
              <a:ext uri="{FF2B5EF4-FFF2-40B4-BE49-F238E27FC236}">
                <a16:creationId xmlns:a16="http://schemas.microsoft.com/office/drawing/2014/main" id="{8BFB26FA-793F-4344-9939-E49E853FF546}"/>
              </a:ext>
            </a:extLst>
          </p:cNvPr>
          <p:cNvCxnSpPr>
            <a:cxnSpLocks/>
          </p:cNvCxnSpPr>
          <p:nvPr/>
        </p:nvCxnSpPr>
        <p:spPr>
          <a:xfrm>
            <a:off x="7119852" y="4534106"/>
            <a:ext cx="0" cy="6472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字方塊 44">
            <a:extLst>
              <a:ext uri="{FF2B5EF4-FFF2-40B4-BE49-F238E27FC236}">
                <a16:creationId xmlns:a16="http://schemas.microsoft.com/office/drawing/2014/main" id="{2B3F697A-752A-4341-8916-70A8FC846FA2}"/>
              </a:ext>
            </a:extLst>
          </p:cNvPr>
          <p:cNvSpPr txBox="1"/>
          <p:nvPr/>
        </p:nvSpPr>
        <p:spPr>
          <a:xfrm>
            <a:off x="7491879" y="3555422"/>
            <a:ext cx="212482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 Algorithm”</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9" name="文字方塊 48">
            <a:extLst>
              <a:ext uri="{FF2B5EF4-FFF2-40B4-BE49-F238E27FC236}">
                <a16:creationId xmlns:a16="http://schemas.microsoft.com/office/drawing/2014/main" id="{C2B3222C-B679-4AF4-86F4-B666D1621DD5}"/>
              </a:ext>
            </a:extLst>
          </p:cNvPr>
          <p:cNvSpPr txBox="1"/>
          <p:nvPr/>
        </p:nvSpPr>
        <p:spPr>
          <a:xfrm>
            <a:off x="3479830" y="4667279"/>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1" name="文字方塊 50">
            <a:extLst>
              <a:ext uri="{FF2B5EF4-FFF2-40B4-BE49-F238E27FC236}">
                <a16:creationId xmlns:a16="http://schemas.microsoft.com/office/drawing/2014/main" id="{59BC1A53-708E-45F7-AA09-A71272B1BEC9}"/>
              </a:ext>
            </a:extLst>
          </p:cNvPr>
          <p:cNvSpPr txBox="1"/>
          <p:nvPr/>
        </p:nvSpPr>
        <p:spPr>
          <a:xfrm>
            <a:off x="3023531" y="5283855"/>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9" name="Picture 4" descr="ãcatãçåçæå°çµæ">
            <a:extLst>
              <a:ext uri="{FF2B5EF4-FFF2-40B4-BE49-F238E27FC236}">
                <a16:creationId xmlns:a16="http://schemas.microsoft.com/office/drawing/2014/main" id="{5356E184-9520-45FE-A89A-40420E2CA5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2903" y="1061248"/>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60" name="文字方塊 59">
            <a:extLst>
              <a:ext uri="{FF2B5EF4-FFF2-40B4-BE49-F238E27FC236}">
                <a16:creationId xmlns:a16="http://schemas.microsoft.com/office/drawing/2014/main" id="{1A6A8E96-697A-4B8B-B375-7233CF970B72}"/>
              </a:ext>
            </a:extLst>
          </p:cNvPr>
          <p:cNvSpPr txBox="1"/>
          <p:nvPr/>
        </p:nvSpPr>
        <p:spPr>
          <a:xfrm>
            <a:off x="6822122" y="2058644"/>
            <a:ext cx="584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61" name="直線單箭頭接點 60">
            <a:extLst>
              <a:ext uri="{FF2B5EF4-FFF2-40B4-BE49-F238E27FC236}">
                <a16:creationId xmlns:a16="http://schemas.microsoft.com/office/drawing/2014/main" id="{03D6A149-E5F5-4FDD-90AC-215A0702B820}"/>
              </a:ext>
            </a:extLst>
          </p:cNvPr>
          <p:cNvCxnSpPr>
            <a:cxnSpLocks/>
          </p:cNvCxnSpPr>
          <p:nvPr/>
        </p:nvCxnSpPr>
        <p:spPr>
          <a:xfrm>
            <a:off x="7095170" y="1815017"/>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EC5B5087-2CC6-45FA-9574-6095DA87C0E6}"/>
              </a:ext>
            </a:extLst>
          </p:cNvPr>
          <p:cNvCxnSpPr>
            <a:cxnSpLocks/>
            <a:endCxn id="64" idx="1"/>
          </p:cNvCxnSpPr>
          <p:nvPr/>
        </p:nvCxnSpPr>
        <p:spPr>
          <a:xfrm>
            <a:off x="5062903" y="1421249"/>
            <a:ext cx="167553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群組 62">
            <a:extLst>
              <a:ext uri="{FF2B5EF4-FFF2-40B4-BE49-F238E27FC236}">
                <a16:creationId xmlns:a16="http://schemas.microsoft.com/office/drawing/2014/main" id="{1DE7BAB1-E282-47BD-950D-D6E187175E28}"/>
              </a:ext>
            </a:extLst>
          </p:cNvPr>
          <p:cNvGrpSpPr/>
          <p:nvPr/>
        </p:nvGrpSpPr>
        <p:grpSpPr>
          <a:xfrm>
            <a:off x="6738437" y="1095017"/>
            <a:ext cx="701422" cy="652464"/>
            <a:chOff x="5956300" y="3152705"/>
            <a:chExt cx="1052832" cy="979347"/>
          </a:xfrm>
        </p:grpSpPr>
        <p:sp>
          <p:nvSpPr>
            <p:cNvPr id="64" name="矩形 63">
              <a:extLst>
                <a:ext uri="{FF2B5EF4-FFF2-40B4-BE49-F238E27FC236}">
                  <a16:creationId xmlns:a16="http://schemas.microsoft.com/office/drawing/2014/main" id="{DEC38974-E600-4178-89DC-FCBF67FDCDD3}"/>
                </a:ext>
              </a:extLst>
            </p:cNvPr>
            <p:cNvSpPr/>
            <p:nvPr/>
          </p:nvSpPr>
          <p:spPr>
            <a:xfrm>
              <a:off x="5956300" y="3152705"/>
              <a:ext cx="1052832" cy="9793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5" name="文字方塊 64">
                  <a:extLst>
                    <a:ext uri="{FF2B5EF4-FFF2-40B4-BE49-F238E27FC236}">
                      <a16:creationId xmlns:a16="http://schemas.microsoft.com/office/drawing/2014/main" id="{324F3214-B2A9-4E53-A1F5-AFC11E3E5432}"/>
                    </a:ext>
                  </a:extLst>
                </p:cNvPr>
                <p:cNvSpPr txBox="1"/>
                <p:nvPr/>
              </p:nvSpPr>
              <p:spPr>
                <a:xfrm>
                  <a:off x="6177023" y="3318998"/>
                  <a:ext cx="791223" cy="646760"/>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m:t>
                                </m:r>
                              </m:sup>
                            </m:sSup>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5" name="文字方塊 64">
                  <a:extLst>
                    <a:ext uri="{FF2B5EF4-FFF2-40B4-BE49-F238E27FC236}">
                      <a16:creationId xmlns:a16="http://schemas.microsoft.com/office/drawing/2014/main" id="{324F3214-B2A9-4E53-A1F5-AFC11E3E5432}"/>
                    </a:ext>
                  </a:extLst>
                </p:cNvPr>
                <p:cNvSpPr txBox="1">
                  <a:spLocks noRot="1" noChangeAspect="1" noMove="1" noResize="1" noEditPoints="1" noAdjustHandles="1" noChangeArrowheads="1" noChangeShapeType="1" noTextEdit="1"/>
                </p:cNvSpPr>
                <p:nvPr/>
              </p:nvSpPr>
              <p:spPr>
                <a:xfrm>
                  <a:off x="6177023" y="3318998"/>
                  <a:ext cx="791223" cy="646760"/>
                </a:xfrm>
                <a:prstGeom prst="rect">
                  <a:avLst/>
                </a:prstGeom>
                <a:blipFill>
                  <a:blip r:embed="rId8"/>
                  <a:stretch>
                    <a:fillRect/>
                  </a:stretch>
                </a:blipFill>
              </p:spPr>
              <p:txBody>
                <a:bodyPr/>
                <a:lstStyle/>
                <a:p>
                  <a:r>
                    <a:rPr lang="zh-TW" altLang="en-US">
                      <a:noFill/>
                    </a:rPr>
                    <a:t> </a:t>
                  </a:r>
                </a:p>
              </p:txBody>
            </p:sp>
          </mc:Fallback>
        </mc:AlternateContent>
      </p:grpSp>
      <p:sp>
        <p:nvSpPr>
          <p:cNvPr id="68" name="文字方塊 67">
            <a:extLst>
              <a:ext uri="{FF2B5EF4-FFF2-40B4-BE49-F238E27FC236}">
                <a16:creationId xmlns:a16="http://schemas.microsoft.com/office/drawing/2014/main" id="{760E4E4D-DA36-45FB-BD94-193880B4701E}"/>
              </a:ext>
            </a:extLst>
          </p:cNvPr>
          <p:cNvSpPr txBox="1"/>
          <p:nvPr/>
        </p:nvSpPr>
        <p:spPr>
          <a:xfrm>
            <a:off x="4246816" y="1815017"/>
            <a:ext cx="91217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1" name="文字方塊 30">
            <a:extLst>
              <a:ext uri="{FF2B5EF4-FFF2-40B4-BE49-F238E27FC236}">
                <a16:creationId xmlns:a16="http://schemas.microsoft.com/office/drawing/2014/main" id="{FEB23D23-6CEC-4E9D-BCAA-7AF9F9EDD14F}"/>
              </a:ext>
            </a:extLst>
          </p:cNvPr>
          <p:cNvSpPr txBox="1"/>
          <p:nvPr/>
        </p:nvSpPr>
        <p:spPr>
          <a:xfrm>
            <a:off x="5884225" y="298451"/>
            <a:ext cx="25296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Examples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9" name="文字方塊 68">
            <a:extLst>
              <a:ext uri="{FF2B5EF4-FFF2-40B4-BE49-F238E27FC236}">
                <a16:creationId xmlns:a16="http://schemas.microsoft.com/office/drawing/2014/main" id="{EEB0AF84-688E-4A29-9493-8E5D1A55FCD1}"/>
              </a:ext>
            </a:extLst>
          </p:cNvPr>
          <p:cNvSpPr txBox="1"/>
          <p:nvPr/>
        </p:nvSpPr>
        <p:spPr>
          <a:xfrm>
            <a:off x="5780457" y="2575359"/>
            <a:ext cx="252965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Tasks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70" name="直線單箭頭接點 69">
            <a:extLst>
              <a:ext uri="{FF2B5EF4-FFF2-40B4-BE49-F238E27FC236}">
                <a16:creationId xmlns:a16="http://schemas.microsoft.com/office/drawing/2014/main" id="{45050D7A-9CC0-4352-8BC6-E70C7A5AC9DB}"/>
              </a:ext>
            </a:extLst>
          </p:cNvPr>
          <p:cNvCxnSpPr>
            <a:cxnSpLocks/>
          </p:cNvCxnSpPr>
          <p:nvPr/>
        </p:nvCxnSpPr>
        <p:spPr>
          <a:xfrm>
            <a:off x="7088404" y="743691"/>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a:extLst>
              <a:ext uri="{FF2B5EF4-FFF2-40B4-BE49-F238E27FC236}">
                <a16:creationId xmlns:a16="http://schemas.microsoft.com/office/drawing/2014/main" id="{1DE0E074-B11B-4319-954E-CB20443FB45C}"/>
              </a:ext>
            </a:extLst>
          </p:cNvPr>
          <p:cNvCxnSpPr>
            <a:cxnSpLocks/>
          </p:cNvCxnSpPr>
          <p:nvPr/>
        </p:nvCxnSpPr>
        <p:spPr>
          <a:xfrm>
            <a:off x="7105510" y="3070453"/>
            <a:ext cx="0" cy="7190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字方塊 71">
            <a:extLst>
              <a:ext uri="{FF2B5EF4-FFF2-40B4-BE49-F238E27FC236}">
                <a16:creationId xmlns:a16="http://schemas.microsoft.com/office/drawing/2014/main" id="{C7769DEA-C2C9-41AA-B2C3-48F37912D915}"/>
              </a:ext>
            </a:extLst>
          </p:cNvPr>
          <p:cNvSpPr txBox="1"/>
          <p:nvPr/>
        </p:nvSpPr>
        <p:spPr>
          <a:xfrm>
            <a:off x="4619396" y="1462097"/>
            <a:ext cx="252965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1" u="sng"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Within-task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1" u="sng"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Testing</a:t>
            </a:r>
            <a:endParaRPr kumimoji="0" lang="zh-TW" altLang="en-US" sz="2400" b="1" i="1" u="sng"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endParaRPr>
          </a:p>
        </p:txBody>
      </p:sp>
      <p:sp>
        <p:nvSpPr>
          <p:cNvPr id="73" name="文字方塊 72">
            <a:extLst>
              <a:ext uri="{FF2B5EF4-FFF2-40B4-BE49-F238E27FC236}">
                <a16:creationId xmlns:a16="http://schemas.microsoft.com/office/drawing/2014/main" id="{1C9A0E94-5B8E-4A1C-A8A9-1014BAB55525}"/>
              </a:ext>
            </a:extLst>
          </p:cNvPr>
          <p:cNvSpPr txBox="1"/>
          <p:nvPr/>
        </p:nvSpPr>
        <p:spPr>
          <a:xfrm>
            <a:off x="-379729" y="5653317"/>
            <a:ext cx="252965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1" u="sng"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Across-task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1" u="sng"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Testing</a:t>
            </a:r>
            <a:endParaRPr kumimoji="0" lang="zh-TW" altLang="en-US" sz="2400" b="1" i="1" u="sng"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sp>
        <p:nvSpPr>
          <p:cNvPr id="76" name="文字方塊 75">
            <a:extLst>
              <a:ext uri="{FF2B5EF4-FFF2-40B4-BE49-F238E27FC236}">
                <a16:creationId xmlns:a16="http://schemas.microsoft.com/office/drawing/2014/main" id="{CC8B8947-2DCE-48A6-BFFE-975C6D78BC0B}"/>
              </a:ext>
            </a:extLst>
          </p:cNvPr>
          <p:cNvSpPr txBox="1"/>
          <p:nvPr/>
        </p:nvSpPr>
        <p:spPr>
          <a:xfrm>
            <a:off x="4525524" y="5496447"/>
            <a:ext cx="252965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Within-task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Testing</a:t>
            </a:r>
            <a:endParaRPr kumimoji="0" lang="zh-TW" altLang="en-US"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endParaRPr>
          </a:p>
        </p:txBody>
      </p:sp>
      <p:sp>
        <p:nvSpPr>
          <p:cNvPr id="77" name="文字方塊 76">
            <a:extLst>
              <a:ext uri="{FF2B5EF4-FFF2-40B4-BE49-F238E27FC236}">
                <a16:creationId xmlns:a16="http://schemas.microsoft.com/office/drawing/2014/main" id="{B0A98117-F431-4E7D-9DB8-3EFA79010C32}"/>
              </a:ext>
            </a:extLst>
          </p:cNvPr>
          <p:cNvSpPr txBox="1"/>
          <p:nvPr/>
        </p:nvSpPr>
        <p:spPr>
          <a:xfrm>
            <a:off x="4568555" y="4112608"/>
            <a:ext cx="252965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Within-task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Training</a:t>
            </a:r>
            <a:endParaRPr kumimoji="0" lang="zh-TW" altLang="en-US"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endParaRPr>
          </a:p>
        </p:txBody>
      </p:sp>
      <p:sp>
        <p:nvSpPr>
          <p:cNvPr id="46" name="矩形 45">
            <a:extLst>
              <a:ext uri="{FF2B5EF4-FFF2-40B4-BE49-F238E27FC236}">
                <a16:creationId xmlns:a16="http://schemas.microsoft.com/office/drawing/2014/main" id="{50F86CEB-99A4-4005-B601-C0C388EF33DE}"/>
              </a:ext>
            </a:extLst>
          </p:cNvPr>
          <p:cNvSpPr/>
          <p:nvPr/>
        </p:nvSpPr>
        <p:spPr>
          <a:xfrm>
            <a:off x="363427" y="487811"/>
            <a:ext cx="322722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Machine Learning</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8" name="矩形 47">
            <a:extLst>
              <a:ext uri="{FF2B5EF4-FFF2-40B4-BE49-F238E27FC236}">
                <a16:creationId xmlns:a16="http://schemas.microsoft.com/office/drawing/2014/main" id="{2472BAC4-10BF-4C1B-9A67-9CF8AD51F98F}"/>
              </a:ext>
            </a:extLst>
          </p:cNvPr>
          <p:cNvSpPr/>
          <p:nvPr/>
        </p:nvSpPr>
        <p:spPr>
          <a:xfrm>
            <a:off x="357010" y="2344187"/>
            <a:ext cx="2409237"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Meta Learning</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4" name="文字方塊 43">
            <a:extLst>
              <a:ext uri="{FF2B5EF4-FFF2-40B4-BE49-F238E27FC236}">
                <a16:creationId xmlns:a16="http://schemas.microsoft.com/office/drawing/2014/main" id="{7E95E2DF-08DE-4C7E-BBC9-8BFCE52B090C}"/>
              </a:ext>
            </a:extLst>
          </p:cNvPr>
          <p:cNvSpPr txBox="1"/>
          <p:nvPr/>
        </p:nvSpPr>
        <p:spPr>
          <a:xfrm>
            <a:off x="1784716" y="6046892"/>
            <a:ext cx="188590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Episode </a:t>
            </a:r>
            <a:endParaRPr kumimoji="0" lang="zh-TW" altLang="en-US" sz="28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540151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47" grpId="0" animBg="1"/>
      <p:bldP spid="33" grpId="0"/>
      <p:bldP spid="36" grpId="0"/>
      <p:bldP spid="45" grpId="0"/>
      <p:bldP spid="49" grpId="0"/>
      <p:bldP spid="51" grpId="0"/>
      <p:bldP spid="60" grpId="0"/>
      <p:bldP spid="68" grpId="0"/>
      <p:bldP spid="31" grpId="0"/>
      <p:bldP spid="69" grpId="0"/>
      <p:bldP spid="72" grpId="0"/>
      <p:bldP spid="73" grpId="0"/>
      <p:bldP spid="76" grpId="0"/>
      <p:bldP spid="77" grpId="0"/>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C6B796-6360-487B-A34C-61F208A9D279}"/>
              </a:ext>
            </a:extLst>
          </p:cNvPr>
          <p:cNvSpPr>
            <a:spLocks noGrp="1"/>
          </p:cNvSpPr>
          <p:nvPr>
            <p:ph type="title"/>
          </p:nvPr>
        </p:nvSpPr>
        <p:spPr/>
        <p:txBody>
          <a:bodyPr/>
          <a:lstStyle/>
          <a:p>
            <a:r>
              <a:rPr lang="en-US" altLang="zh-TW" dirty="0"/>
              <a:t>Loss</a:t>
            </a:r>
            <a:endParaRPr lang="zh-TW" altLang="en-US" dirty="0"/>
          </a:p>
        </p:txBody>
      </p:sp>
      <p:sp>
        <p:nvSpPr>
          <p:cNvPr id="4" name="矩形 3">
            <a:extLst>
              <a:ext uri="{FF2B5EF4-FFF2-40B4-BE49-F238E27FC236}">
                <a16:creationId xmlns:a16="http://schemas.microsoft.com/office/drawing/2014/main" id="{ADB8ECE5-52AC-4673-BF63-3BDB01B1E725}"/>
              </a:ext>
            </a:extLst>
          </p:cNvPr>
          <p:cNvSpPr/>
          <p:nvPr/>
        </p:nvSpPr>
        <p:spPr>
          <a:xfrm>
            <a:off x="737024" y="1690689"/>
            <a:ext cx="322722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Machine Learning</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008A5479-BB57-473A-8E5C-C1AC48A29DDB}"/>
                  </a:ext>
                </a:extLst>
              </p:cNvPr>
              <p:cNvSpPr txBox="1"/>
              <p:nvPr/>
            </p:nvSpPr>
            <p:spPr>
              <a:xfrm>
                <a:off x="3058673" y="2666929"/>
                <a:ext cx="1001236"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400" i="1">
                          <a:solidFill>
                            <a:prstClr val="black"/>
                          </a:solidFill>
                          <a:latin typeface="Cambria Math" panose="02040503050406030204" pitchFamily="18" charset="0"/>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1" i="1" u="none" strike="noStrike" kern="1200" cap="none" spc="0" normalizeH="0" baseline="0" noProof="0">
                              <a:ln>
                                <a:noFill/>
                              </a:ln>
                              <a:solidFill>
                                <a:prstClr val="black"/>
                              </a:solidFill>
                              <a:effectLst/>
                              <a:uLnTx/>
                              <a:uFillTx/>
                              <a:latin typeface="Cambria Math" panose="02040503050406030204" pitchFamily="18" charset="0"/>
                              <a:cs typeface="+mn-cs"/>
                            </a:rPr>
                            <m:t>𝜽</m:t>
                          </m:r>
                        </m:e>
                      </m:d>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5" name="文字方塊 4">
                <a:extLst>
                  <a:ext uri="{FF2B5EF4-FFF2-40B4-BE49-F238E27FC236}">
                    <a16:creationId xmlns:a16="http://schemas.microsoft.com/office/drawing/2014/main" id="{008A5479-BB57-473A-8E5C-C1AC48A29DDB}"/>
                  </a:ext>
                </a:extLst>
              </p:cNvPr>
              <p:cNvSpPr txBox="1">
                <a:spLocks noRot="1" noChangeAspect="1" noMove="1" noResize="1" noEditPoints="1" noAdjustHandles="1" noChangeArrowheads="1" noChangeShapeType="1" noTextEdit="1"/>
              </p:cNvSpPr>
              <p:nvPr/>
            </p:nvSpPr>
            <p:spPr>
              <a:xfrm>
                <a:off x="3058673" y="2666929"/>
                <a:ext cx="1001236" cy="369332"/>
              </a:xfrm>
              <a:prstGeom prst="rect">
                <a:avLst/>
              </a:prstGeom>
              <a:blipFill>
                <a:blip r:embed="rId2"/>
                <a:stretch>
                  <a:fillRect l="-7317" r="-3049"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61DB1857-787A-4A8E-93DE-48E289163BF6}"/>
                  </a:ext>
                </a:extLst>
              </p:cNvPr>
              <p:cNvSpPr txBox="1"/>
              <p:nvPr/>
            </p:nvSpPr>
            <p:spPr>
              <a:xfrm>
                <a:off x="3987452" y="2236802"/>
                <a:ext cx="999696" cy="121155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nary>
                        <m:naryPr>
                          <m:chr m:val="∑"/>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𝐾</m:t>
                          </m:r>
                        </m:sup>
                        <m:e>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𝑒</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sub>
                          </m:sSub>
                        </m:e>
                      </m:nary>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7" name="文字方塊 6">
                <a:extLst>
                  <a:ext uri="{FF2B5EF4-FFF2-40B4-BE49-F238E27FC236}">
                    <a16:creationId xmlns:a16="http://schemas.microsoft.com/office/drawing/2014/main" id="{61DB1857-787A-4A8E-93DE-48E289163BF6}"/>
                  </a:ext>
                </a:extLst>
              </p:cNvPr>
              <p:cNvSpPr txBox="1">
                <a:spLocks noRot="1" noChangeAspect="1" noMove="1" noResize="1" noEditPoints="1" noAdjustHandles="1" noChangeArrowheads="1" noChangeShapeType="1" noTextEdit="1"/>
              </p:cNvSpPr>
              <p:nvPr/>
            </p:nvSpPr>
            <p:spPr>
              <a:xfrm>
                <a:off x="3987452" y="2236802"/>
                <a:ext cx="999696" cy="1211550"/>
              </a:xfrm>
              <a:prstGeom prst="rect">
                <a:avLst/>
              </a:prstGeom>
              <a:blipFill>
                <a:blip r:embed="rId3"/>
                <a:stretch>
                  <a:fillRect/>
                </a:stretch>
              </a:blipFill>
            </p:spPr>
            <p:txBody>
              <a:bodyPr/>
              <a:lstStyle/>
              <a:p>
                <a:r>
                  <a:rPr lang="zh-TW" altLang="en-US">
                    <a:noFill/>
                  </a:rPr>
                  <a:t> </a:t>
                </a:r>
              </a:p>
            </p:txBody>
          </p:sp>
        </mc:Fallback>
      </mc:AlternateContent>
      <p:sp>
        <p:nvSpPr>
          <p:cNvPr id="8" name="文字方塊 7">
            <a:extLst>
              <a:ext uri="{FF2B5EF4-FFF2-40B4-BE49-F238E27FC236}">
                <a16:creationId xmlns:a16="http://schemas.microsoft.com/office/drawing/2014/main" id="{2212C0F1-CD7E-4CB9-998F-B1E574835F05}"/>
              </a:ext>
            </a:extLst>
          </p:cNvPr>
          <p:cNvSpPr txBox="1"/>
          <p:nvPr/>
        </p:nvSpPr>
        <p:spPr>
          <a:xfrm>
            <a:off x="5554134" y="2447600"/>
            <a:ext cx="304122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Sum over training examples in one task</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矩形 8">
            <a:extLst>
              <a:ext uri="{FF2B5EF4-FFF2-40B4-BE49-F238E27FC236}">
                <a16:creationId xmlns:a16="http://schemas.microsoft.com/office/drawing/2014/main" id="{C0BF2D60-F027-4A58-860C-A9A01A8D831D}"/>
              </a:ext>
            </a:extLst>
          </p:cNvPr>
          <p:cNvSpPr/>
          <p:nvPr/>
        </p:nvSpPr>
        <p:spPr>
          <a:xfrm>
            <a:off x="737024" y="3466388"/>
            <a:ext cx="2409237"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Meta Learning</a:t>
            </a:r>
            <a:endParaRPr kumimoji="0" lang="zh-TW" altLang="en-US" sz="24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2" name="群組 11">
            <a:extLst>
              <a:ext uri="{FF2B5EF4-FFF2-40B4-BE49-F238E27FC236}">
                <a16:creationId xmlns:a16="http://schemas.microsoft.com/office/drawing/2014/main" id="{E8821C8F-455D-4DBB-A322-C61E1DC6C268}"/>
              </a:ext>
            </a:extLst>
          </p:cNvPr>
          <p:cNvGrpSpPr/>
          <p:nvPr/>
        </p:nvGrpSpPr>
        <p:grpSpPr>
          <a:xfrm>
            <a:off x="2765905" y="4113335"/>
            <a:ext cx="2260259" cy="1211550"/>
            <a:chOff x="2997519" y="5347224"/>
            <a:chExt cx="2260259" cy="1211550"/>
          </a:xfrm>
        </p:grpSpPr>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784106AE-6C91-4201-AE7A-C6549921A6DE}"/>
                    </a:ext>
                  </a:extLst>
                </p:cNvPr>
                <p:cNvSpPr txBox="1"/>
                <p:nvPr/>
              </p:nvSpPr>
              <p:spPr>
                <a:xfrm>
                  <a:off x="2997519" y="5777527"/>
                  <a:ext cx="1198341"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0" name="文字方塊 9">
                  <a:extLst>
                    <a:ext uri="{FF2B5EF4-FFF2-40B4-BE49-F238E27FC236}">
                      <a16:creationId xmlns:a16="http://schemas.microsoft.com/office/drawing/2014/main" id="{784106AE-6C91-4201-AE7A-C6549921A6DE}"/>
                    </a:ext>
                  </a:extLst>
                </p:cNvPr>
                <p:cNvSpPr txBox="1">
                  <a:spLocks noRot="1" noChangeAspect="1" noMove="1" noResize="1" noEditPoints="1" noAdjustHandles="1" noChangeArrowheads="1" noChangeShapeType="1" noTextEdit="1"/>
                </p:cNvSpPr>
                <p:nvPr/>
              </p:nvSpPr>
              <p:spPr>
                <a:xfrm>
                  <a:off x="2997519" y="5777527"/>
                  <a:ext cx="1198341" cy="4308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765044F3-0338-4401-B064-8CB681CC57F7}"/>
                    </a:ext>
                  </a:extLst>
                </p:cNvPr>
                <p:cNvSpPr txBox="1"/>
                <p:nvPr/>
              </p:nvSpPr>
              <p:spPr>
                <a:xfrm>
                  <a:off x="4284243" y="5347224"/>
                  <a:ext cx="973535" cy="121155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nary>
                          <m:naryPr>
                            <m:chr m:val="∑"/>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23"/>
                              </m:r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sup>
                          <m:e>
                            <m:sSup>
                              <m:sSup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p>
                            </m:sSup>
                          </m:e>
                        </m:nary>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1" name="文字方塊 10">
                  <a:extLst>
                    <a:ext uri="{FF2B5EF4-FFF2-40B4-BE49-F238E27FC236}">
                      <a16:creationId xmlns:a16="http://schemas.microsoft.com/office/drawing/2014/main" id="{765044F3-0338-4401-B064-8CB681CC57F7}"/>
                    </a:ext>
                  </a:extLst>
                </p:cNvPr>
                <p:cNvSpPr txBox="1">
                  <a:spLocks noRot="1" noChangeAspect="1" noMove="1" noResize="1" noEditPoints="1" noAdjustHandles="1" noChangeArrowheads="1" noChangeShapeType="1" noTextEdit="1"/>
                </p:cNvSpPr>
                <p:nvPr/>
              </p:nvSpPr>
              <p:spPr>
                <a:xfrm>
                  <a:off x="4284243" y="5347224"/>
                  <a:ext cx="973535" cy="1211550"/>
                </a:xfrm>
                <a:prstGeom prst="rect">
                  <a:avLst/>
                </a:prstGeom>
                <a:blipFill>
                  <a:blip r:embed="rId5"/>
                  <a:stretch>
                    <a:fillRect/>
                  </a:stretch>
                </a:blipFill>
              </p:spPr>
              <p:txBody>
                <a:bodyPr/>
                <a:lstStyle/>
                <a:p>
                  <a:r>
                    <a:rPr lang="zh-TW" altLang="en-US">
                      <a:noFill/>
                    </a:rPr>
                    <a:t> </a:t>
                  </a:r>
                </a:p>
              </p:txBody>
            </p:sp>
          </mc:Fallback>
        </mc:AlternateContent>
      </p:grpSp>
      <p:sp>
        <p:nvSpPr>
          <p:cNvPr id="13" name="文字方塊 12">
            <a:extLst>
              <a:ext uri="{FF2B5EF4-FFF2-40B4-BE49-F238E27FC236}">
                <a16:creationId xmlns:a16="http://schemas.microsoft.com/office/drawing/2014/main" id="{26570E1B-4641-4DF4-9A60-7C031026C1FC}"/>
              </a:ext>
            </a:extLst>
          </p:cNvPr>
          <p:cNvSpPr txBox="1"/>
          <p:nvPr/>
        </p:nvSpPr>
        <p:spPr>
          <a:xfrm>
            <a:off x="5546544" y="4303611"/>
            <a:ext cx="304122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Sum over testing examples in one task</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888064FC-7125-4E8E-8B51-FFC96F60EB9D}"/>
              </a:ext>
            </a:extLst>
          </p:cNvPr>
          <p:cNvSpPr/>
          <p:nvPr/>
        </p:nvSpPr>
        <p:spPr>
          <a:xfrm>
            <a:off x="3964246" y="4038522"/>
            <a:ext cx="1333466" cy="14477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911EB5C0-8FB1-45C3-A33A-E3818CCEE07F}"/>
              </a:ext>
            </a:extLst>
          </p:cNvPr>
          <p:cNvSpPr/>
          <p:nvPr/>
        </p:nvSpPr>
        <p:spPr>
          <a:xfrm>
            <a:off x="3964246" y="2139236"/>
            <a:ext cx="1198341" cy="1447727"/>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圓角 15">
            <a:extLst>
              <a:ext uri="{FF2B5EF4-FFF2-40B4-BE49-F238E27FC236}">
                <a16:creationId xmlns:a16="http://schemas.microsoft.com/office/drawing/2014/main" id="{DB7D7879-B0B5-4561-AA47-8982B46515B9}"/>
              </a:ext>
            </a:extLst>
          </p:cNvPr>
          <p:cNvSpPr/>
          <p:nvPr/>
        </p:nvSpPr>
        <p:spPr>
          <a:xfrm>
            <a:off x="4625598" y="4425374"/>
            <a:ext cx="477537" cy="619557"/>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文字方塊 16">
            <a:extLst>
              <a:ext uri="{FF2B5EF4-FFF2-40B4-BE49-F238E27FC236}">
                <a16:creationId xmlns:a16="http://schemas.microsoft.com/office/drawing/2014/main" id="{809706AF-8C5C-4BC6-8605-8B5CCB867B74}"/>
              </a:ext>
            </a:extLst>
          </p:cNvPr>
          <p:cNvSpPr txBox="1"/>
          <p:nvPr/>
        </p:nvSpPr>
        <p:spPr>
          <a:xfrm>
            <a:off x="5546544" y="5697957"/>
            <a:ext cx="381759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Sum over training tasks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9" name="直線單箭頭接點 18">
            <a:extLst>
              <a:ext uri="{FF2B5EF4-FFF2-40B4-BE49-F238E27FC236}">
                <a16:creationId xmlns:a16="http://schemas.microsoft.com/office/drawing/2014/main" id="{22F101E5-AE78-4E88-8FE8-C99B80F64136}"/>
              </a:ext>
            </a:extLst>
          </p:cNvPr>
          <p:cNvCxnSpPr>
            <a:cxnSpLocks/>
          </p:cNvCxnSpPr>
          <p:nvPr/>
        </p:nvCxnSpPr>
        <p:spPr>
          <a:xfrm>
            <a:off x="5162587" y="2864799"/>
            <a:ext cx="391547"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F452F3F3-6D3E-4600-B5D4-FF417715DBD0}"/>
              </a:ext>
            </a:extLst>
          </p:cNvPr>
          <p:cNvCxnSpPr>
            <a:cxnSpLocks/>
          </p:cNvCxnSpPr>
          <p:nvPr/>
        </p:nvCxnSpPr>
        <p:spPr>
          <a:xfrm>
            <a:off x="5112375" y="4737837"/>
            <a:ext cx="441759"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9A34A6C3-ED22-4710-A7F4-A5BFF2EBE540}"/>
              </a:ext>
            </a:extLst>
          </p:cNvPr>
          <p:cNvCxnSpPr>
            <a:cxnSpLocks/>
          </p:cNvCxnSpPr>
          <p:nvPr/>
        </p:nvCxnSpPr>
        <p:spPr>
          <a:xfrm>
            <a:off x="5189353" y="5437153"/>
            <a:ext cx="398648" cy="386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09293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5" grpId="0" animBg="1"/>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產很多卵 魚」的圖片搜尋結果">
            <a:extLst>
              <a:ext uri="{FF2B5EF4-FFF2-40B4-BE49-F238E27FC236}">
                <a16:creationId xmlns:a16="http://schemas.microsoft.com/office/drawing/2014/main" id="{A3D00AB9-6CC1-4CFD-813E-3E5A6A7A289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618" r="6575"/>
          <a:stretch/>
        </p:blipFill>
        <p:spPr bwMode="auto">
          <a:xfrm rot="21600000">
            <a:off x="482600" y="1715428"/>
            <a:ext cx="3971037" cy="2543883"/>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052" name="Picture 4" descr="相關圖片">
            <a:extLst>
              <a:ext uri="{FF2B5EF4-FFF2-40B4-BE49-F238E27FC236}">
                <a16:creationId xmlns:a16="http://schemas.microsoft.com/office/drawing/2014/main" id="{770C9FCF-35B9-4D92-A1B2-D2ED2197C7C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90362" y="1746422"/>
            <a:ext cx="3971037" cy="2481898"/>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a:extLst>
              <a:ext uri="{FF2B5EF4-FFF2-40B4-BE49-F238E27FC236}">
                <a16:creationId xmlns:a16="http://schemas.microsoft.com/office/drawing/2014/main" id="{08A190B3-6AA0-4825-A08E-D786D4739F24}"/>
              </a:ext>
            </a:extLst>
          </p:cNvPr>
          <p:cNvSpPr txBox="1"/>
          <p:nvPr/>
        </p:nvSpPr>
        <p:spPr>
          <a:xfrm>
            <a:off x="1446862" y="1027698"/>
            <a:ext cx="202400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Industry</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9" name="文字方塊 8">
            <a:extLst>
              <a:ext uri="{FF2B5EF4-FFF2-40B4-BE49-F238E27FC236}">
                <a16:creationId xmlns:a16="http://schemas.microsoft.com/office/drawing/2014/main" id="{C4648C82-B8C8-4FD4-9013-19AF973EC9A5}"/>
              </a:ext>
            </a:extLst>
          </p:cNvPr>
          <p:cNvSpPr txBox="1"/>
          <p:nvPr/>
        </p:nvSpPr>
        <p:spPr>
          <a:xfrm>
            <a:off x="5673134" y="1027698"/>
            <a:ext cx="2024004" cy="523220"/>
          </a:xfrm>
          <a:prstGeom prst="rect">
            <a:avLst/>
          </a:prstGeom>
          <a:noFill/>
        </p:spPr>
        <p:txBody>
          <a:bodyPr wrap="square" rtlCol="0">
            <a:spAutoFit/>
          </a:bodyPr>
          <a:lstStyle/>
          <a:p>
            <a:pPr lvl="0" algn="ctr"/>
            <a:r>
              <a:rPr lang="en-US" altLang="zh-TW" sz="2800" dirty="0">
                <a:solidFill>
                  <a:prstClr val="black"/>
                </a:solidFill>
                <a:latin typeface="微軟正黑體" panose="020B0604030504040204" pitchFamily="34" charset="-120"/>
                <a:ea typeface="微軟正黑體" panose="020B0604030504040204" pitchFamily="34" charset="-120"/>
              </a:rPr>
              <a:t>Academia</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4" name="文字方塊 3">
            <a:extLst>
              <a:ext uri="{FF2B5EF4-FFF2-40B4-BE49-F238E27FC236}">
                <a16:creationId xmlns:a16="http://schemas.microsoft.com/office/drawing/2014/main" id="{999F1093-16A3-4784-BDE1-F4279DDA135A}"/>
              </a:ext>
            </a:extLst>
          </p:cNvPr>
          <p:cNvSpPr txBox="1"/>
          <p:nvPr/>
        </p:nvSpPr>
        <p:spPr>
          <a:xfrm>
            <a:off x="468903" y="4454815"/>
            <a:ext cx="420220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ea typeface="微軟正黑體" panose="020B0604030504040204" pitchFamily="34" charset="-120"/>
                <a:cs typeface="+mn-cs"/>
              </a:rPr>
              <a:t>Using 1000 GPUs to try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ea typeface="微軟正黑體" panose="020B0604030504040204" pitchFamily="34" charset="-120"/>
                <a:cs typeface="+mn-cs"/>
              </a:rPr>
              <a:t>1000</a:t>
            </a:r>
            <a:r>
              <a:rPr kumimoji="0" lang="en-US" altLang="zh-TW" sz="2400" b="0" i="0" u="none" strike="noStrike" kern="1200" cap="none" spc="0" normalizeH="0" noProof="0" dirty="0">
                <a:ln>
                  <a:noFill/>
                </a:ln>
                <a:solidFill>
                  <a:prstClr val="black"/>
                </a:solidFill>
                <a:effectLst/>
                <a:uLnTx/>
                <a:uFillTx/>
                <a:ea typeface="微軟正黑體" panose="020B0604030504040204" pitchFamily="34" charset="-120"/>
                <a:cs typeface="+mn-cs"/>
              </a:rPr>
              <a:t> sets of hyperparameters</a:t>
            </a:r>
            <a:endParaRPr kumimoji="0" lang="zh-TW" altLang="en-US" sz="2400" b="0" i="0" u="none" strike="noStrike" kern="1200" cap="none" spc="0" normalizeH="0" baseline="0" noProof="0" dirty="0">
              <a:ln>
                <a:noFill/>
              </a:ln>
              <a:solidFill>
                <a:prstClr val="black"/>
              </a:solidFill>
              <a:effectLst/>
              <a:uLnTx/>
              <a:uFillTx/>
              <a:ea typeface="微軟正黑體" panose="020B0604030504040204" pitchFamily="34" charset="-120"/>
              <a:cs typeface="+mn-cs"/>
            </a:endParaRPr>
          </a:p>
        </p:txBody>
      </p:sp>
      <p:sp>
        <p:nvSpPr>
          <p:cNvPr id="11" name="文字方塊 10">
            <a:extLst>
              <a:ext uri="{FF2B5EF4-FFF2-40B4-BE49-F238E27FC236}">
                <a16:creationId xmlns:a16="http://schemas.microsoft.com/office/drawing/2014/main" id="{4F5DEA58-F491-4291-9FB6-589176FA7CFF}"/>
              </a:ext>
            </a:extLst>
          </p:cNvPr>
          <p:cNvSpPr txBox="1"/>
          <p:nvPr/>
        </p:nvSpPr>
        <p:spPr>
          <a:xfrm>
            <a:off x="4637197" y="4477547"/>
            <a:ext cx="4202209" cy="830997"/>
          </a:xfrm>
          <a:prstGeom prst="rect">
            <a:avLst/>
          </a:prstGeom>
          <a:noFill/>
        </p:spPr>
        <p:txBody>
          <a:bodyPr wrap="square" rtlCol="0">
            <a:spAutoFit/>
          </a:bodyPr>
          <a:lstStyle/>
          <a:p>
            <a:pPr lvl="0"/>
            <a:r>
              <a:rPr lang="en-US" altLang="zh-TW" sz="2400" dirty="0"/>
              <a:t>“Telepathize”</a:t>
            </a:r>
            <a:r>
              <a:rPr lang="zh-TW" altLang="en-US" sz="2400" dirty="0"/>
              <a:t> </a:t>
            </a:r>
            <a:r>
              <a:rPr lang="en-US" altLang="zh-TW" sz="2400" dirty="0"/>
              <a:t>(</a:t>
            </a:r>
            <a:r>
              <a:rPr lang="zh-TW" altLang="en-US" sz="2400" dirty="0"/>
              <a:t>通靈</a:t>
            </a:r>
            <a:r>
              <a:rPr lang="en-US" altLang="zh-TW" sz="2400" dirty="0"/>
              <a:t>) a set of good hyperparameters</a:t>
            </a:r>
            <a:endParaRPr lang="zh-TW" altLang="en-US" sz="2400" dirty="0"/>
          </a:p>
        </p:txBody>
      </p:sp>
      <p:sp>
        <p:nvSpPr>
          <p:cNvPr id="2" name="矩形 1">
            <a:extLst>
              <a:ext uri="{FF2B5EF4-FFF2-40B4-BE49-F238E27FC236}">
                <a16:creationId xmlns:a16="http://schemas.microsoft.com/office/drawing/2014/main" id="{83ED6F7B-BD70-489B-B55D-70A2BEF6DFB5}"/>
              </a:ext>
            </a:extLst>
          </p:cNvPr>
          <p:cNvSpPr/>
          <p:nvPr/>
        </p:nvSpPr>
        <p:spPr>
          <a:xfrm>
            <a:off x="82131" y="5641813"/>
            <a:ext cx="894333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Can machine automatically determine</a:t>
            </a:r>
            <a:r>
              <a:rPr kumimoji="0" lang="en-US" altLang="zh-TW" sz="2800" b="0" i="0" u="none" strike="noStrike" kern="1200" cap="none" spc="0" normalizeH="0" noProof="0" dirty="0">
                <a:ln>
                  <a:noFill/>
                </a:ln>
                <a:solidFill>
                  <a:prstClr val="black"/>
                </a:solidFill>
                <a:effectLst/>
                <a:uLnTx/>
                <a:uFillTx/>
                <a:latin typeface="Calibri" panose="020F0502020204030204"/>
                <a:ea typeface="新細明體" panose="02020500000000000000" pitchFamily="18" charset="-120"/>
                <a:cs typeface="+mn-cs"/>
              </a:rPr>
              <a:t> the hyperparameters?</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11194090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p:bldP spid="11"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22F3C5-4C9A-4A1D-93EF-9CF741CD54A8}"/>
              </a:ext>
            </a:extLst>
          </p:cNvPr>
          <p:cNvSpPr/>
          <p:nvPr/>
        </p:nvSpPr>
        <p:spPr>
          <a:xfrm>
            <a:off x="682927" y="5271141"/>
            <a:ext cx="1799214" cy="3528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矩形 4">
            <a:extLst>
              <a:ext uri="{FF2B5EF4-FFF2-40B4-BE49-F238E27FC236}">
                <a16:creationId xmlns:a16="http://schemas.microsoft.com/office/drawing/2014/main" id="{343A4DD7-14EB-4A1F-BA41-A2502A9D45CC}"/>
              </a:ext>
            </a:extLst>
          </p:cNvPr>
          <p:cNvSpPr/>
          <p:nvPr/>
        </p:nvSpPr>
        <p:spPr>
          <a:xfrm>
            <a:off x="690415" y="4310845"/>
            <a:ext cx="1799214" cy="9259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74E63AF2-C176-4D97-99B0-04AE71EDEF76}"/>
                  </a:ext>
                </a:extLst>
              </p:cNvPr>
              <p:cNvSpPr txBox="1"/>
              <p:nvPr/>
            </p:nvSpPr>
            <p:spPr>
              <a:xfrm>
                <a:off x="2552828" y="6101813"/>
                <a:ext cx="366446"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 name="文字方塊 5">
                <a:extLst>
                  <a:ext uri="{FF2B5EF4-FFF2-40B4-BE49-F238E27FC236}">
                    <a16:creationId xmlns:a16="http://schemas.microsoft.com/office/drawing/2014/main" id="{74E63AF2-C176-4D97-99B0-04AE71EDEF76}"/>
                  </a:ext>
                </a:extLst>
              </p:cNvPr>
              <p:cNvSpPr txBox="1">
                <a:spLocks noRot="1" noChangeAspect="1" noMove="1" noResize="1" noEditPoints="1" noAdjustHandles="1" noChangeArrowheads="1" noChangeShapeType="1" noTextEdit="1"/>
              </p:cNvSpPr>
              <p:nvPr/>
            </p:nvSpPr>
            <p:spPr>
              <a:xfrm>
                <a:off x="2552828" y="6101813"/>
                <a:ext cx="366446" cy="430887"/>
              </a:xfrm>
              <a:prstGeom prst="rect">
                <a:avLst/>
              </a:prstGeom>
              <a:blipFill>
                <a:blip r:embed="rId2"/>
                <a:stretch>
                  <a:fillRect/>
                </a:stretch>
              </a:blipFill>
            </p:spPr>
            <p:txBody>
              <a:bodyPr/>
              <a:lstStyle/>
              <a:p>
                <a:r>
                  <a:rPr lang="zh-TW" altLang="en-US">
                    <a:noFill/>
                  </a:rPr>
                  <a:t> </a:t>
                </a:r>
              </a:p>
            </p:txBody>
          </p:sp>
        </mc:Fallback>
      </mc:AlternateContent>
      <p:cxnSp>
        <p:nvCxnSpPr>
          <p:cNvPr id="7" name="直線單箭頭接點 6">
            <a:extLst>
              <a:ext uri="{FF2B5EF4-FFF2-40B4-BE49-F238E27FC236}">
                <a16:creationId xmlns:a16="http://schemas.microsoft.com/office/drawing/2014/main" id="{5B16D18C-2D3A-4698-8AE9-6FD297E76DE7}"/>
              </a:ext>
            </a:extLst>
          </p:cNvPr>
          <p:cNvCxnSpPr>
            <a:cxnSpLocks/>
          </p:cNvCxnSpPr>
          <p:nvPr/>
        </p:nvCxnSpPr>
        <p:spPr>
          <a:xfrm>
            <a:off x="3609810" y="3123308"/>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6BD613D2-767D-430B-9A75-10867C31987B}"/>
              </a:ext>
            </a:extLst>
          </p:cNvPr>
          <p:cNvCxnSpPr>
            <a:cxnSpLocks/>
          </p:cNvCxnSpPr>
          <p:nvPr/>
        </p:nvCxnSpPr>
        <p:spPr>
          <a:xfrm>
            <a:off x="3627203" y="4120720"/>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13232C6F-3759-4ED8-BC61-C132A1608774}"/>
              </a:ext>
            </a:extLst>
          </p:cNvPr>
          <p:cNvCxnSpPr>
            <a:cxnSpLocks/>
          </p:cNvCxnSpPr>
          <p:nvPr/>
        </p:nvCxnSpPr>
        <p:spPr>
          <a:xfrm>
            <a:off x="3645388" y="5062495"/>
            <a:ext cx="0" cy="2634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C8BBE2D6-4154-4BCA-8D5C-320CC1D44907}"/>
              </a:ext>
            </a:extLst>
          </p:cNvPr>
          <p:cNvCxnSpPr>
            <a:cxnSpLocks/>
          </p:cNvCxnSpPr>
          <p:nvPr/>
        </p:nvCxnSpPr>
        <p:spPr>
          <a:xfrm flipV="1">
            <a:off x="2516127" y="4771151"/>
            <a:ext cx="80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群組 10">
            <a:extLst>
              <a:ext uri="{FF2B5EF4-FFF2-40B4-BE49-F238E27FC236}">
                <a16:creationId xmlns:a16="http://schemas.microsoft.com/office/drawing/2014/main" id="{E91D3359-63EF-4ACB-8101-7FFE83AEA329}"/>
              </a:ext>
            </a:extLst>
          </p:cNvPr>
          <p:cNvGrpSpPr/>
          <p:nvPr/>
        </p:nvGrpSpPr>
        <p:grpSpPr>
          <a:xfrm>
            <a:off x="2755576" y="1993994"/>
            <a:ext cx="1799886" cy="1113443"/>
            <a:chOff x="6773871" y="2519462"/>
            <a:chExt cx="1799886" cy="1113443"/>
          </a:xfrm>
        </p:grpSpPr>
        <p:sp>
          <p:nvSpPr>
            <p:cNvPr id="12" name="矩形 11">
              <a:extLst>
                <a:ext uri="{FF2B5EF4-FFF2-40B4-BE49-F238E27FC236}">
                  <a16:creationId xmlns:a16="http://schemas.microsoft.com/office/drawing/2014/main" id="{2921DB56-C584-4768-861E-A80CC34F5577}"/>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 name="文字方塊 12">
              <a:extLst>
                <a:ext uri="{FF2B5EF4-FFF2-40B4-BE49-F238E27FC236}">
                  <a16:creationId xmlns:a16="http://schemas.microsoft.com/office/drawing/2014/main" id="{F5F93933-8B6F-4737-9F26-F9F0152A9CA5}"/>
                </a:ext>
              </a:extLst>
            </p:cNvPr>
            <p:cNvSpPr txBox="1"/>
            <p:nvPr/>
          </p:nvSpPr>
          <p:spPr>
            <a:xfrm>
              <a:off x="6842943" y="3241071"/>
              <a:ext cx="7127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 name="文字方塊 13">
              <a:extLst>
                <a:ext uri="{FF2B5EF4-FFF2-40B4-BE49-F238E27FC236}">
                  <a16:creationId xmlns:a16="http://schemas.microsoft.com/office/drawing/2014/main" id="{51267EF8-42F6-4ECC-9D86-356BC5B8E09E}"/>
                </a:ext>
              </a:extLst>
            </p:cNvPr>
            <p:cNvSpPr txBox="1"/>
            <p:nvPr/>
          </p:nvSpPr>
          <p:spPr>
            <a:xfrm>
              <a:off x="7624745" y="3263573"/>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5" name="Picture 6" descr="ç¸éåç">
              <a:extLst>
                <a:ext uri="{FF2B5EF4-FFF2-40B4-BE49-F238E27FC236}">
                  <a16:creationId xmlns:a16="http://schemas.microsoft.com/office/drawing/2014/main" id="{BE80022B-D7DB-4517-A07B-C0EEC13E6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ãorangeãçåçæå°çµæ">
              <a:extLst>
                <a:ext uri="{FF2B5EF4-FFF2-40B4-BE49-F238E27FC236}">
                  <a16:creationId xmlns:a16="http://schemas.microsoft.com/office/drawing/2014/main" id="{C998BB22-D583-43BB-B13C-CC04E90A1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文字方塊 16">
            <a:extLst>
              <a:ext uri="{FF2B5EF4-FFF2-40B4-BE49-F238E27FC236}">
                <a16:creationId xmlns:a16="http://schemas.microsoft.com/office/drawing/2014/main" id="{45DFD1D3-11B0-42FD-A461-25247D4FF7D6}"/>
              </a:ext>
            </a:extLst>
          </p:cNvPr>
          <p:cNvSpPr txBox="1"/>
          <p:nvPr/>
        </p:nvSpPr>
        <p:spPr>
          <a:xfrm>
            <a:off x="760271" y="5241107"/>
            <a:ext cx="7680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apple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8" name="文字方塊 17">
            <a:extLst>
              <a:ext uri="{FF2B5EF4-FFF2-40B4-BE49-F238E27FC236}">
                <a16:creationId xmlns:a16="http://schemas.microsoft.com/office/drawing/2014/main" id="{590DB0D0-3496-4941-97C0-2123CBB38C7E}"/>
              </a:ext>
            </a:extLst>
          </p:cNvPr>
          <p:cNvSpPr txBox="1"/>
          <p:nvPr/>
        </p:nvSpPr>
        <p:spPr>
          <a:xfrm>
            <a:off x="1562073" y="5238439"/>
            <a:ext cx="879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orange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9" name="Picture 4" descr="ãappleãçåçæå°çµæ">
            <a:extLst>
              <a:ext uri="{FF2B5EF4-FFF2-40B4-BE49-F238E27FC236}">
                <a16:creationId xmlns:a16="http://schemas.microsoft.com/office/drawing/2014/main" id="{A424BBFF-6DFE-40DB-9D09-C630A4D13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13" y="440702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ãorangeãçåçæå°çµæ">
            <a:extLst>
              <a:ext uri="{FF2B5EF4-FFF2-40B4-BE49-F238E27FC236}">
                <a16:creationId xmlns:a16="http://schemas.microsoft.com/office/drawing/2014/main" id="{7F3AE1E0-700B-4983-ACFA-EA8597B0A0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9651" y="4402372"/>
            <a:ext cx="711765" cy="720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872F2507-507B-43FD-8B2A-AD7DAC040F33}"/>
                  </a:ext>
                </a:extLst>
              </p:cNvPr>
              <p:cNvSpPr/>
              <p:nvPr/>
            </p:nvSpPr>
            <p:spPr>
              <a:xfrm>
                <a:off x="3068990" y="3473838"/>
                <a:ext cx="1074919" cy="647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e>
                        <m:sub>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1" name="矩形 20">
                <a:extLst>
                  <a:ext uri="{FF2B5EF4-FFF2-40B4-BE49-F238E27FC236}">
                    <a16:creationId xmlns:a16="http://schemas.microsoft.com/office/drawing/2014/main" id="{872F2507-507B-43FD-8B2A-AD7DAC040F33}"/>
                  </a:ext>
                </a:extLst>
              </p:cNvPr>
              <p:cNvSpPr>
                <a:spLocks noRot="1" noChangeAspect="1" noMove="1" noResize="1" noEditPoints="1" noAdjustHandles="1" noChangeArrowheads="1" noChangeShapeType="1" noTextEdit="1"/>
              </p:cNvSpPr>
              <p:nvPr/>
            </p:nvSpPr>
            <p:spPr>
              <a:xfrm>
                <a:off x="3068990" y="3473838"/>
                <a:ext cx="1074919" cy="647886"/>
              </a:xfrm>
              <a:prstGeom prst="rect">
                <a:avLst/>
              </a:prstGeom>
              <a:blipFill>
                <a:blip r:embed="rId7"/>
                <a:stretch>
                  <a:fillRect/>
                </a:stretch>
              </a:blipFill>
            </p:spPr>
            <p:txBody>
              <a:bodyPr/>
              <a:lstStyle/>
              <a:p>
                <a:r>
                  <a:rPr lang="zh-TW" altLang="en-US">
                    <a:noFill/>
                  </a:rPr>
                  <a:t> </a:t>
                </a:r>
              </a:p>
            </p:txBody>
          </p:sp>
        </mc:Fallback>
      </mc:AlternateContent>
      <p:sp>
        <p:nvSpPr>
          <p:cNvPr id="22" name="文字方塊 21">
            <a:extLst>
              <a:ext uri="{FF2B5EF4-FFF2-40B4-BE49-F238E27FC236}">
                <a16:creationId xmlns:a16="http://schemas.microsoft.com/office/drawing/2014/main" id="{C3C5EE4E-28E7-45FA-A5E2-C7B25B87A223}"/>
              </a:ext>
            </a:extLst>
          </p:cNvPr>
          <p:cNvSpPr txBox="1"/>
          <p:nvPr/>
        </p:nvSpPr>
        <p:spPr>
          <a:xfrm>
            <a:off x="2495190" y="5237068"/>
            <a:ext cx="22848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prediction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B318CF62-5CAE-496B-9EDA-5C5F2E58CEAF}"/>
              </a:ext>
            </a:extLst>
          </p:cNvPr>
          <p:cNvCxnSpPr>
            <a:cxnSpLocks/>
          </p:cNvCxnSpPr>
          <p:nvPr/>
        </p:nvCxnSpPr>
        <p:spPr>
          <a:xfrm>
            <a:off x="1578074" y="5900243"/>
            <a:ext cx="20491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BC9D57C0-F34B-4A69-9657-DAA8D6D98059}"/>
              </a:ext>
            </a:extLst>
          </p:cNvPr>
          <p:cNvCxnSpPr>
            <a:cxnSpLocks/>
          </p:cNvCxnSpPr>
          <p:nvPr/>
        </p:nvCxnSpPr>
        <p:spPr>
          <a:xfrm>
            <a:off x="2701770" y="5900243"/>
            <a:ext cx="0" cy="2268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8DF4E092-9B2A-4BE5-A256-AE1F41B1CDD8}"/>
              </a:ext>
            </a:extLst>
          </p:cNvPr>
          <p:cNvCxnSpPr>
            <a:cxnSpLocks/>
          </p:cNvCxnSpPr>
          <p:nvPr/>
        </p:nvCxnSpPr>
        <p:spPr>
          <a:xfrm>
            <a:off x="1595607" y="5678317"/>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474E2EA6-ABBA-4B55-9999-038CD097CAA2}"/>
              </a:ext>
            </a:extLst>
          </p:cNvPr>
          <p:cNvCxnSpPr>
            <a:cxnSpLocks/>
          </p:cNvCxnSpPr>
          <p:nvPr/>
        </p:nvCxnSpPr>
        <p:spPr>
          <a:xfrm>
            <a:off x="3652601" y="5678317"/>
            <a:ext cx="0" cy="22689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文字方塊 26">
            <a:extLst>
              <a:ext uri="{FF2B5EF4-FFF2-40B4-BE49-F238E27FC236}">
                <a16:creationId xmlns:a16="http://schemas.microsoft.com/office/drawing/2014/main" id="{25604927-1E2C-4849-A773-67E74EFE402C}"/>
              </a:ext>
            </a:extLst>
          </p:cNvPr>
          <p:cNvSpPr txBox="1"/>
          <p:nvPr/>
        </p:nvSpPr>
        <p:spPr>
          <a:xfrm>
            <a:off x="1297730" y="2057378"/>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8" name="文字方塊 27">
            <a:extLst>
              <a:ext uri="{FF2B5EF4-FFF2-40B4-BE49-F238E27FC236}">
                <a16:creationId xmlns:a16="http://schemas.microsoft.com/office/drawing/2014/main" id="{5E867177-75AE-4575-8BE1-19C6F915B76A}"/>
              </a:ext>
            </a:extLst>
          </p:cNvPr>
          <p:cNvSpPr txBox="1"/>
          <p:nvPr/>
        </p:nvSpPr>
        <p:spPr>
          <a:xfrm>
            <a:off x="843468" y="3498973"/>
            <a:ext cx="15554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29" name="群組 28">
            <a:extLst>
              <a:ext uri="{FF2B5EF4-FFF2-40B4-BE49-F238E27FC236}">
                <a16:creationId xmlns:a16="http://schemas.microsoft.com/office/drawing/2014/main" id="{90C6DDEF-241F-48C2-8051-4C6198BF3930}"/>
              </a:ext>
            </a:extLst>
          </p:cNvPr>
          <p:cNvGrpSpPr/>
          <p:nvPr/>
        </p:nvGrpSpPr>
        <p:grpSpPr>
          <a:xfrm>
            <a:off x="3367290" y="4468872"/>
            <a:ext cx="599187" cy="906386"/>
            <a:chOff x="6178183" y="3353744"/>
            <a:chExt cx="713999" cy="996281"/>
          </a:xfrm>
        </p:grpSpPr>
        <p:sp>
          <p:nvSpPr>
            <p:cNvPr id="30" name="矩形 29">
              <a:extLst>
                <a:ext uri="{FF2B5EF4-FFF2-40B4-BE49-F238E27FC236}">
                  <a16:creationId xmlns:a16="http://schemas.microsoft.com/office/drawing/2014/main" id="{8D0FD313-EA2C-42AF-AAA9-24C6CBE4FB5A}"/>
                </a:ext>
              </a:extLst>
            </p:cNvPr>
            <p:cNvSpPr/>
            <p:nvPr/>
          </p:nvSpPr>
          <p:spPr>
            <a:xfrm>
              <a:off x="6178183" y="3353744"/>
              <a:ext cx="619435"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31" name="文字方塊 30">
                  <a:extLst>
                    <a:ext uri="{FF2B5EF4-FFF2-40B4-BE49-F238E27FC236}">
                      <a16:creationId xmlns:a16="http://schemas.microsoft.com/office/drawing/2014/main" id="{A763617F-E5E4-4490-A999-5531CFC8500B}"/>
                    </a:ext>
                  </a:extLst>
                </p:cNvPr>
                <p:cNvSpPr txBox="1"/>
                <p:nvPr/>
              </p:nvSpPr>
              <p:spPr>
                <a:xfrm>
                  <a:off x="6225536" y="3402781"/>
                  <a:ext cx="666646" cy="947244"/>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altLang="zh-TW" sz="2800" i="1" smtClean="0">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m:t>
                                </m:r>
                              </m:sup>
                            </m:sSup>
                          </m:sub>
                        </m:sSub>
                      </m:oMath>
                    </m:oMathPara>
                  </a14:m>
                  <a:endParaRPr lang="zh-TW" altLang="en-US" sz="28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1" name="文字方塊 30">
                  <a:extLst>
                    <a:ext uri="{FF2B5EF4-FFF2-40B4-BE49-F238E27FC236}">
                      <a16:creationId xmlns:a16="http://schemas.microsoft.com/office/drawing/2014/main" id="{A763617F-E5E4-4490-A999-5531CFC8500B}"/>
                    </a:ext>
                  </a:extLst>
                </p:cNvPr>
                <p:cNvSpPr txBox="1">
                  <a:spLocks noRot="1" noChangeAspect="1" noMove="1" noResize="1" noEditPoints="1" noAdjustHandles="1" noChangeArrowheads="1" noChangeShapeType="1" noTextEdit="1"/>
                </p:cNvSpPr>
                <p:nvPr/>
              </p:nvSpPr>
              <p:spPr>
                <a:xfrm>
                  <a:off x="6225536" y="3402781"/>
                  <a:ext cx="666646" cy="947244"/>
                </a:xfrm>
                <a:prstGeom prst="rect">
                  <a:avLst/>
                </a:prstGeom>
                <a:blipFill>
                  <a:blip r:embed="rId8"/>
                  <a:stretch>
                    <a:fillRect/>
                  </a:stretch>
                </a:blipFill>
              </p:spPr>
              <p:txBody>
                <a:bodyPr/>
                <a:lstStyle/>
                <a:p>
                  <a:r>
                    <a:rPr lang="zh-TW" altLang="en-US">
                      <a:noFill/>
                    </a:rPr>
                    <a:t> </a:t>
                  </a:r>
                </a:p>
              </p:txBody>
            </p:sp>
          </mc:Fallback>
        </mc:AlternateContent>
      </p:grpSp>
      <p:sp>
        <p:nvSpPr>
          <p:cNvPr id="32" name="右大括弧 31">
            <a:extLst>
              <a:ext uri="{FF2B5EF4-FFF2-40B4-BE49-F238E27FC236}">
                <a16:creationId xmlns:a16="http://schemas.microsoft.com/office/drawing/2014/main" id="{807F149D-FEF0-4836-9874-F2BEE00A0446}"/>
              </a:ext>
            </a:extLst>
          </p:cNvPr>
          <p:cNvSpPr/>
          <p:nvPr/>
        </p:nvSpPr>
        <p:spPr>
          <a:xfrm>
            <a:off x="4719522" y="1891804"/>
            <a:ext cx="454287" cy="2978644"/>
          </a:xfrm>
          <a:prstGeom prst="rightBrace">
            <a:avLst>
              <a:gd name="adj1" fmla="val 29300"/>
              <a:gd name="adj2" fmla="val 8410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3" name="直線單箭頭接點 32">
            <a:extLst>
              <a:ext uri="{FF2B5EF4-FFF2-40B4-BE49-F238E27FC236}">
                <a16:creationId xmlns:a16="http://schemas.microsoft.com/office/drawing/2014/main" id="{537CC793-AC20-4012-A9C3-1FF4EA2802FD}"/>
              </a:ext>
            </a:extLst>
          </p:cNvPr>
          <p:cNvCxnSpPr>
            <a:cxnSpLocks/>
          </p:cNvCxnSpPr>
          <p:nvPr/>
        </p:nvCxnSpPr>
        <p:spPr>
          <a:xfrm>
            <a:off x="3016852" y="6337505"/>
            <a:ext cx="209167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F4CAFD48-46C4-48DA-A6CA-D52D88BECBDF}"/>
              </a:ext>
            </a:extLst>
          </p:cNvPr>
          <p:cNvSpPr txBox="1"/>
          <p:nvPr/>
        </p:nvSpPr>
        <p:spPr>
          <a:xfrm>
            <a:off x="5218090" y="6075895"/>
            <a:ext cx="322818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To compute the loss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9" name="右大括弧 38">
            <a:extLst>
              <a:ext uri="{FF2B5EF4-FFF2-40B4-BE49-F238E27FC236}">
                <a16:creationId xmlns:a16="http://schemas.microsoft.com/office/drawing/2014/main" id="{3759351C-A648-4742-83FB-5D4A742161A7}"/>
              </a:ext>
            </a:extLst>
          </p:cNvPr>
          <p:cNvSpPr/>
          <p:nvPr/>
        </p:nvSpPr>
        <p:spPr>
          <a:xfrm>
            <a:off x="4723284" y="4914899"/>
            <a:ext cx="425704" cy="1119655"/>
          </a:xfrm>
          <a:prstGeom prst="rightBrace">
            <a:avLst>
              <a:gd name="adj1" fmla="val 2772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0" name="文字方塊 39">
            <a:extLst>
              <a:ext uri="{FF2B5EF4-FFF2-40B4-BE49-F238E27FC236}">
                <a16:creationId xmlns:a16="http://schemas.microsoft.com/office/drawing/2014/main" id="{03E962C1-51AA-4184-9251-26D37B9AFCAA}"/>
              </a:ext>
            </a:extLst>
          </p:cNvPr>
          <p:cNvSpPr txBox="1"/>
          <p:nvPr/>
        </p:nvSpPr>
        <p:spPr>
          <a:xfrm>
            <a:off x="5056211" y="4188448"/>
            <a:ext cx="331669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Within-task Training</a:t>
            </a:r>
            <a:endParaRPr kumimoji="0" lang="zh-TW" altLang="en-US"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endParaRPr>
          </a:p>
        </p:txBody>
      </p:sp>
      <p:sp>
        <p:nvSpPr>
          <p:cNvPr id="42" name="文字方塊 41">
            <a:extLst>
              <a:ext uri="{FF2B5EF4-FFF2-40B4-BE49-F238E27FC236}">
                <a16:creationId xmlns:a16="http://schemas.microsoft.com/office/drawing/2014/main" id="{C109835E-3CA2-4953-9CFD-BF10B432034F}"/>
              </a:ext>
            </a:extLst>
          </p:cNvPr>
          <p:cNvSpPr txBox="1"/>
          <p:nvPr/>
        </p:nvSpPr>
        <p:spPr>
          <a:xfrm>
            <a:off x="5414069" y="5213116"/>
            <a:ext cx="33166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Within-task Testing</a:t>
            </a:r>
            <a:endParaRPr kumimoji="0" lang="zh-TW" altLang="en-US"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endParaRPr>
          </a:p>
        </p:txBody>
      </p:sp>
      <p:sp>
        <p:nvSpPr>
          <p:cNvPr id="43" name="矩形: 圓角 42">
            <a:extLst>
              <a:ext uri="{FF2B5EF4-FFF2-40B4-BE49-F238E27FC236}">
                <a16:creationId xmlns:a16="http://schemas.microsoft.com/office/drawing/2014/main" id="{C532542D-3BB2-4A3E-BC0F-AB410EE110E9}"/>
              </a:ext>
            </a:extLst>
          </p:cNvPr>
          <p:cNvSpPr/>
          <p:nvPr/>
        </p:nvSpPr>
        <p:spPr>
          <a:xfrm>
            <a:off x="2203161" y="614494"/>
            <a:ext cx="477537" cy="619557"/>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4" name="矩形: 圓角 43">
            <a:extLst>
              <a:ext uri="{FF2B5EF4-FFF2-40B4-BE49-F238E27FC236}">
                <a16:creationId xmlns:a16="http://schemas.microsoft.com/office/drawing/2014/main" id="{3BC100DD-21BE-4617-ADC6-568E482495A7}"/>
              </a:ext>
            </a:extLst>
          </p:cNvPr>
          <p:cNvSpPr/>
          <p:nvPr/>
        </p:nvSpPr>
        <p:spPr>
          <a:xfrm>
            <a:off x="2463001" y="6096804"/>
            <a:ext cx="477537" cy="52322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9012E518-B8AC-44C7-840F-6EAE280A81FB}"/>
                  </a:ext>
                </a:extLst>
              </p:cNvPr>
              <p:cNvSpPr txBox="1"/>
              <p:nvPr/>
            </p:nvSpPr>
            <p:spPr>
              <a:xfrm>
                <a:off x="3423393" y="266601"/>
                <a:ext cx="550607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If your optimization method needs to compute </a:t>
                </a:r>
                <a14:m>
                  <m:oMath xmlns:m="http://schemas.openxmlformats.org/officeDocument/2006/math">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5" name="文字方塊 44">
                <a:extLst>
                  <a:ext uri="{FF2B5EF4-FFF2-40B4-BE49-F238E27FC236}">
                    <a16:creationId xmlns:a16="http://schemas.microsoft.com/office/drawing/2014/main" id="{9012E518-B8AC-44C7-840F-6EAE280A81FB}"/>
                  </a:ext>
                </a:extLst>
              </p:cNvPr>
              <p:cNvSpPr txBox="1">
                <a:spLocks noRot="1" noChangeAspect="1" noMove="1" noResize="1" noEditPoints="1" noAdjustHandles="1" noChangeArrowheads="1" noChangeShapeType="1" noTextEdit="1"/>
              </p:cNvSpPr>
              <p:nvPr/>
            </p:nvSpPr>
            <p:spPr>
              <a:xfrm>
                <a:off x="3423393" y="266601"/>
                <a:ext cx="5506077" cy="830997"/>
              </a:xfrm>
              <a:prstGeom prst="rect">
                <a:avLst/>
              </a:prstGeom>
              <a:blipFill>
                <a:blip r:embed="rId9"/>
                <a:stretch>
                  <a:fillRect l="-1772" t="-5882" b="-16176"/>
                </a:stretch>
              </a:blipFill>
            </p:spPr>
            <p:txBody>
              <a:bodyPr/>
              <a:lstStyle/>
              <a:p>
                <a:r>
                  <a:rPr lang="zh-TW" altLang="en-US">
                    <a:noFill/>
                  </a:rPr>
                  <a:t> </a:t>
                </a:r>
              </a:p>
            </p:txBody>
          </p:sp>
        </mc:Fallback>
      </mc:AlternateContent>
      <p:sp>
        <p:nvSpPr>
          <p:cNvPr id="46" name="文字方塊 45">
            <a:extLst>
              <a:ext uri="{FF2B5EF4-FFF2-40B4-BE49-F238E27FC236}">
                <a16:creationId xmlns:a16="http://schemas.microsoft.com/office/drawing/2014/main" id="{ECAE9A9D-E70F-47A0-B67E-4592623CF68B}"/>
              </a:ext>
            </a:extLst>
          </p:cNvPr>
          <p:cNvSpPr txBox="1"/>
          <p:nvPr/>
        </p:nvSpPr>
        <p:spPr>
          <a:xfrm>
            <a:off x="5387870" y="1847207"/>
            <a:ext cx="331669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1" u="sng"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Across-task training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includes </a:t>
            </a:r>
            <a:r>
              <a:rPr kumimoji="0" lang="en-US" altLang="zh-TW" sz="2400" b="1" i="0" u="sng"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within-task training and testing</a:t>
            </a:r>
            <a:endParaRPr kumimoji="0" lang="zh-TW" altLang="en-US" sz="2400" b="1" i="0" u="sng"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endParaRPr>
          </a:p>
        </p:txBody>
      </p:sp>
      <p:grpSp>
        <p:nvGrpSpPr>
          <p:cNvPr id="47" name="群組 46">
            <a:extLst>
              <a:ext uri="{FF2B5EF4-FFF2-40B4-BE49-F238E27FC236}">
                <a16:creationId xmlns:a16="http://schemas.microsoft.com/office/drawing/2014/main" id="{AE99E2D8-59BC-412C-8C00-2814F47555EB}"/>
              </a:ext>
            </a:extLst>
          </p:cNvPr>
          <p:cNvGrpSpPr/>
          <p:nvPr/>
        </p:nvGrpSpPr>
        <p:grpSpPr>
          <a:xfrm>
            <a:off x="420439" y="288156"/>
            <a:ext cx="2260259" cy="1211550"/>
            <a:chOff x="2997519" y="5347224"/>
            <a:chExt cx="2260259" cy="1211550"/>
          </a:xfrm>
        </p:grpSpPr>
        <mc:AlternateContent xmlns:mc="http://schemas.openxmlformats.org/markup-compatibility/2006" xmlns:a14="http://schemas.microsoft.com/office/drawing/2010/main">
          <mc:Choice Requires="a14">
            <p:sp>
              <p:nvSpPr>
                <p:cNvPr id="48" name="文字方塊 47">
                  <a:extLst>
                    <a:ext uri="{FF2B5EF4-FFF2-40B4-BE49-F238E27FC236}">
                      <a16:creationId xmlns:a16="http://schemas.microsoft.com/office/drawing/2014/main" id="{5CEEDE38-9221-4AF5-BE0F-49A89DAD9BCC}"/>
                    </a:ext>
                  </a:extLst>
                </p:cNvPr>
                <p:cNvSpPr txBox="1"/>
                <p:nvPr/>
              </p:nvSpPr>
              <p:spPr>
                <a:xfrm>
                  <a:off x="2997519" y="5777527"/>
                  <a:ext cx="1198341"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8" name="文字方塊 47">
                  <a:extLst>
                    <a:ext uri="{FF2B5EF4-FFF2-40B4-BE49-F238E27FC236}">
                      <a16:creationId xmlns:a16="http://schemas.microsoft.com/office/drawing/2014/main" id="{5CEEDE38-9221-4AF5-BE0F-49A89DAD9BCC}"/>
                    </a:ext>
                  </a:extLst>
                </p:cNvPr>
                <p:cNvSpPr txBox="1">
                  <a:spLocks noRot="1" noChangeAspect="1" noMove="1" noResize="1" noEditPoints="1" noAdjustHandles="1" noChangeArrowheads="1" noChangeShapeType="1" noTextEdit="1"/>
                </p:cNvSpPr>
                <p:nvPr/>
              </p:nvSpPr>
              <p:spPr>
                <a:xfrm>
                  <a:off x="2997519" y="5777527"/>
                  <a:ext cx="1198341" cy="430887"/>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a:extLst>
                    <a:ext uri="{FF2B5EF4-FFF2-40B4-BE49-F238E27FC236}">
                      <a16:creationId xmlns:a16="http://schemas.microsoft.com/office/drawing/2014/main" id="{C7C2F67D-F9D6-49BC-8A6F-0B53C1ED6586}"/>
                    </a:ext>
                  </a:extLst>
                </p:cNvPr>
                <p:cNvSpPr txBox="1"/>
                <p:nvPr/>
              </p:nvSpPr>
              <p:spPr>
                <a:xfrm>
                  <a:off x="4284243" y="5347224"/>
                  <a:ext cx="973535" cy="121155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nary>
                          <m:naryPr>
                            <m:chr m:val="∑"/>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23"/>
                              </m:r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sup>
                          <m:e>
                            <m:sSup>
                              <m:sSup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e>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p>
                            </m:sSup>
                          </m:e>
                        </m:nary>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9" name="文字方塊 48">
                  <a:extLst>
                    <a:ext uri="{FF2B5EF4-FFF2-40B4-BE49-F238E27FC236}">
                      <a16:creationId xmlns:a16="http://schemas.microsoft.com/office/drawing/2014/main" id="{C7C2F67D-F9D6-49BC-8A6F-0B53C1ED6586}"/>
                    </a:ext>
                  </a:extLst>
                </p:cNvPr>
                <p:cNvSpPr txBox="1">
                  <a:spLocks noRot="1" noChangeAspect="1" noMove="1" noResize="1" noEditPoints="1" noAdjustHandles="1" noChangeArrowheads="1" noChangeShapeType="1" noTextEdit="1"/>
                </p:cNvSpPr>
                <p:nvPr/>
              </p:nvSpPr>
              <p:spPr>
                <a:xfrm>
                  <a:off x="4284243" y="5347224"/>
                  <a:ext cx="973535" cy="1211550"/>
                </a:xfrm>
                <a:prstGeom prst="rect">
                  <a:avLst/>
                </a:prstGeom>
                <a:blipFill>
                  <a:blip r:embed="rId11"/>
                  <a:stretch>
                    <a:fillRect/>
                  </a:stretch>
                </a:blipFill>
              </p:spPr>
              <p:txBody>
                <a:bodyPr/>
                <a:lstStyle/>
                <a:p>
                  <a:r>
                    <a:rPr lang="zh-TW" altLang="en-US">
                      <a:noFill/>
                    </a:rPr>
                    <a:t> </a:t>
                  </a:r>
                </a:p>
              </p:txBody>
            </p:sp>
          </mc:Fallback>
        </mc:AlternateContent>
      </p:grpSp>
      <p:cxnSp>
        <p:nvCxnSpPr>
          <p:cNvPr id="3" name="直線單箭頭接點 2">
            <a:extLst>
              <a:ext uri="{FF2B5EF4-FFF2-40B4-BE49-F238E27FC236}">
                <a16:creationId xmlns:a16="http://schemas.microsoft.com/office/drawing/2014/main" id="{AD505823-5D8B-49D5-81D8-3707A7660CAA}"/>
              </a:ext>
            </a:extLst>
          </p:cNvPr>
          <p:cNvCxnSpPr>
            <a:cxnSpLocks/>
          </p:cNvCxnSpPr>
          <p:nvPr/>
        </p:nvCxnSpPr>
        <p:spPr>
          <a:xfrm flipV="1">
            <a:off x="6832182" y="1747025"/>
            <a:ext cx="240236" cy="2469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34">
            <a:extLst>
              <a:ext uri="{FF2B5EF4-FFF2-40B4-BE49-F238E27FC236}">
                <a16:creationId xmlns:a16="http://schemas.microsoft.com/office/drawing/2014/main" id="{ADE48362-51CA-4F93-A31B-67641E379630}"/>
              </a:ext>
            </a:extLst>
          </p:cNvPr>
          <p:cNvSpPr txBox="1"/>
          <p:nvPr/>
        </p:nvSpPr>
        <p:spPr>
          <a:xfrm>
            <a:off x="6076989" y="933902"/>
            <a:ext cx="285248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Outer Loop</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in “</a:t>
            </a: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 to initialize</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1" name="文字方塊 50">
            <a:extLst>
              <a:ext uri="{FF2B5EF4-FFF2-40B4-BE49-F238E27FC236}">
                <a16:creationId xmlns:a16="http://schemas.microsoft.com/office/drawing/2014/main" id="{27322942-18F6-4E47-81E1-E4DC91FE6AC4}"/>
              </a:ext>
            </a:extLst>
          </p:cNvPr>
          <p:cNvSpPr txBox="1"/>
          <p:nvPr/>
        </p:nvSpPr>
        <p:spPr>
          <a:xfrm>
            <a:off x="5414069" y="3156894"/>
            <a:ext cx="285248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Inner Loop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 “</a:t>
            </a: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 to initialize</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50" name="直線單箭頭接點 49">
            <a:extLst>
              <a:ext uri="{FF2B5EF4-FFF2-40B4-BE49-F238E27FC236}">
                <a16:creationId xmlns:a16="http://schemas.microsoft.com/office/drawing/2014/main" id="{D55DC6EA-65F7-42B8-9CBB-080E73AA2753}"/>
              </a:ext>
            </a:extLst>
          </p:cNvPr>
          <p:cNvCxnSpPr>
            <a:cxnSpLocks/>
          </p:cNvCxnSpPr>
          <p:nvPr/>
        </p:nvCxnSpPr>
        <p:spPr>
          <a:xfrm flipV="1">
            <a:off x="6832182" y="3967017"/>
            <a:ext cx="0" cy="3074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3617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p:bldP spid="39" grpId="0" animBg="1"/>
      <p:bldP spid="40" grpId="0"/>
      <p:bldP spid="42" grpId="0"/>
      <p:bldP spid="45" grpId="0"/>
      <p:bldP spid="46" grpId="0"/>
      <p:bldP spid="35" grpId="0" animBg="1"/>
      <p:bldP spid="5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0E5082-C6EF-4C0A-A77B-425846C7D8F6}"/>
              </a:ext>
            </a:extLst>
          </p:cNvPr>
          <p:cNvSpPr>
            <a:spLocks noGrp="1"/>
          </p:cNvSpPr>
          <p:nvPr>
            <p:ph type="title"/>
          </p:nvPr>
        </p:nvSpPr>
        <p:spPr/>
        <p:txBody>
          <a:bodyPr/>
          <a:lstStyle/>
          <a:p>
            <a:r>
              <a:rPr lang="en-US" altLang="zh-TW" dirty="0"/>
              <a:t>Meta Learning </a:t>
            </a:r>
            <a:r>
              <a:rPr lang="en-US" altLang="zh-TW" dirty="0" err="1"/>
              <a:t>v.s</a:t>
            </a:r>
            <a:r>
              <a:rPr lang="en-US" altLang="zh-TW" dirty="0"/>
              <a:t> ML</a:t>
            </a:r>
            <a:endParaRPr lang="zh-TW" altLang="en-US" dirty="0"/>
          </a:p>
        </p:txBody>
      </p:sp>
      <p:sp>
        <p:nvSpPr>
          <p:cNvPr id="3" name="內容版面配置區 2">
            <a:extLst>
              <a:ext uri="{FF2B5EF4-FFF2-40B4-BE49-F238E27FC236}">
                <a16:creationId xmlns:a16="http://schemas.microsoft.com/office/drawing/2014/main" id="{936D7CF9-0F74-4C0F-8F59-1D0F8A0ED887}"/>
              </a:ext>
            </a:extLst>
          </p:cNvPr>
          <p:cNvSpPr>
            <a:spLocks noGrp="1"/>
          </p:cNvSpPr>
          <p:nvPr>
            <p:ph idx="1"/>
          </p:nvPr>
        </p:nvSpPr>
        <p:spPr/>
        <p:txBody>
          <a:bodyPr>
            <a:normAutofit/>
          </a:bodyPr>
          <a:lstStyle/>
          <a:p>
            <a:r>
              <a:rPr lang="en-US" altLang="zh-TW" dirty="0"/>
              <a:t>What you know about ML can usually apply to meta learning</a:t>
            </a:r>
          </a:p>
          <a:p>
            <a:pPr lvl="1"/>
            <a:r>
              <a:rPr lang="en-US" altLang="zh-TW" sz="2800" dirty="0"/>
              <a:t>Overfitting on training tasks </a:t>
            </a:r>
          </a:p>
          <a:p>
            <a:pPr lvl="1"/>
            <a:r>
              <a:rPr lang="en-US" altLang="zh-TW" sz="2800" dirty="0"/>
              <a:t>Get more training tasks to improve performance </a:t>
            </a:r>
          </a:p>
          <a:p>
            <a:pPr lvl="1"/>
            <a:r>
              <a:rPr lang="en-US" altLang="zh-TW" sz="2800" dirty="0"/>
              <a:t>Task augmentation </a:t>
            </a:r>
            <a:endParaRPr lang="en-US" altLang="zh-TW" sz="2800" dirty="0">
              <a:sym typeface="Wingdings" panose="05000000000000000000" pitchFamily="2" charset="2"/>
            </a:endParaRPr>
          </a:p>
          <a:p>
            <a:pPr lvl="1"/>
            <a:r>
              <a:rPr lang="en-US" altLang="zh-TW" sz="2800" dirty="0">
                <a:sym typeface="Wingdings" panose="05000000000000000000" pitchFamily="2" charset="2"/>
              </a:rPr>
              <a:t>There are also hyperparameters when learning a learning algorithm ……</a:t>
            </a:r>
          </a:p>
          <a:p>
            <a:pPr lvl="1"/>
            <a:r>
              <a:rPr lang="en-US" altLang="zh-TW" sz="2800" dirty="0">
                <a:sym typeface="Wingdings" panose="05000000000000000000" pitchFamily="2" charset="2"/>
              </a:rPr>
              <a:t>Development task</a:t>
            </a:r>
            <a:r>
              <a:rPr lang="en-US" altLang="zh-TW" sz="2800" dirty="0"/>
              <a:t> </a:t>
            </a:r>
            <a:r>
              <a:rPr lang="en-US" altLang="zh-TW" sz="2800" dirty="0">
                <a:sym typeface="Wingdings" panose="05000000000000000000" pitchFamily="2" charset="2"/>
              </a:rPr>
              <a:t> </a:t>
            </a:r>
            <a:endParaRPr lang="zh-TW" altLang="en-US" sz="2800" dirty="0"/>
          </a:p>
        </p:txBody>
      </p:sp>
    </p:spTree>
    <p:extLst>
      <p:ext uri="{BB962C8B-B14F-4D97-AF65-F5344CB8AC3E}">
        <p14:creationId xmlns:p14="http://schemas.microsoft.com/office/powerpoint/2010/main" val="7364406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uter script on a screen">
            <a:extLst>
              <a:ext uri="{FF2B5EF4-FFF2-40B4-BE49-F238E27FC236}">
                <a16:creationId xmlns:a16="http://schemas.microsoft.com/office/drawing/2014/main" id="{79AA0B30-FFD6-4166-95AD-7DD297C4DFC3}"/>
              </a:ext>
            </a:extLst>
          </p:cNvPr>
          <p:cNvPicPr>
            <a:picLocks noChangeAspect="1"/>
          </p:cNvPicPr>
          <p:nvPr/>
        </p:nvPicPr>
        <p:blipFill rotWithShape="1">
          <a:blip r:embed="rId2">
            <a:alphaModFix amt="50000"/>
          </a:blip>
          <a:srcRect r="10999" b="-2"/>
          <a:stretch/>
        </p:blipFill>
        <p:spPr>
          <a:xfrm>
            <a:off x="20" y="1"/>
            <a:ext cx="9143980" cy="6857999"/>
          </a:xfrm>
          <a:prstGeom prst="rect">
            <a:avLst/>
          </a:prstGeom>
        </p:spPr>
      </p:pic>
      <p:sp>
        <p:nvSpPr>
          <p:cNvPr id="2" name="標題 1">
            <a:extLst>
              <a:ext uri="{FF2B5EF4-FFF2-40B4-BE49-F238E27FC236}">
                <a16:creationId xmlns:a16="http://schemas.microsoft.com/office/drawing/2014/main" id="{82CD6003-6E84-47A2-B3EA-B02860FF9BEE}"/>
              </a:ext>
            </a:extLst>
          </p:cNvPr>
          <p:cNvSpPr>
            <a:spLocks noGrp="1"/>
          </p:cNvSpPr>
          <p:nvPr>
            <p:ph type="ctrTitle"/>
          </p:nvPr>
        </p:nvSpPr>
        <p:spPr>
          <a:xfrm>
            <a:off x="1143000" y="1122362"/>
            <a:ext cx="6858000" cy="2900518"/>
          </a:xfrm>
        </p:spPr>
        <p:txBody>
          <a:bodyPr>
            <a:normAutofit/>
          </a:bodyPr>
          <a:lstStyle/>
          <a:p>
            <a:r>
              <a:rPr lang="en-US" altLang="zh-TW" dirty="0">
                <a:solidFill>
                  <a:srgbClr val="FFFFFF"/>
                </a:solidFill>
              </a:rPr>
              <a:t>What is learnable in a learning algorithm?</a:t>
            </a:r>
            <a:endParaRPr lang="zh-TW" altLang="en-US" dirty="0">
              <a:solidFill>
                <a:srgbClr val="FFFFFF"/>
              </a:solidFill>
            </a:endParaRPr>
          </a:p>
        </p:txBody>
      </p:sp>
      <p:sp>
        <p:nvSpPr>
          <p:cNvPr id="3" name="副標題 2">
            <a:extLst>
              <a:ext uri="{FF2B5EF4-FFF2-40B4-BE49-F238E27FC236}">
                <a16:creationId xmlns:a16="http://schemas.microsoft.com/office/drawing/2014/main" id="{362F8C48-F9EF-414A-957E-3336BB522E40}"/>
              </a:ext>
            </a:extLst>
          </p:cNvPr>
          <p:cNvSpPr>
            <a:spLocks noGrp="1"/>
          </p:cNvSpPr>
          <p:nvPr>
            <p:ph type="subTitle" idx="1"/>
          </p:nvPr>
        </p:nvSpPr>
        <p:spPr>
          <a:xfrm>
            <a:off x="1143000" y="4159404"/>
            <a:ext cx="6858000" cy="1098395"/>
          </a:xfrm>
        </p:spPr>
        <p:txBody>
          <a:bodyPr>
            <a:normAutofit/>
          </a:bodyPr>
          <a:lstStyle/>
          <a:p>
            <a:endParaRPr lang="zh-TW" altLang="en-US">
              <a:solidFill>
                <a:srgbClr val="FFFFFF"/>
              </a:solidFill>
            </a:endParaRPr>
          </a:p>
        </p:txBody>
      </p:sp>
    </p:spTree>
    <p:extLst>
      <p:ext uri="{BB962C8B-B14F-4D97-AF65-F5344CB8AC3E}">
        <p14:creationId xmlns:p14="http://schemas.microsoft.com/office/powerpoint/2010/main" val="39226570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F367AC-C066-4D22-9DD1-9F7ADB0655EB}"/>
              </a:ext>
            </a:extLst>
          </p:cNvPr>
          <p:cNvSpPr>
            <a:spLocks noGrp="1"/>
          </p:cNvSpPr>
          <p:nvPr>
            <p:ph type="title"/>
          </p:nvPr>
        </p:nvSpPr>
        <p:spPr/>
        <p:txBody>
          <a:bodyPr/>
          <a:lstStyle/>
          <a:p>
            <a:r>
              <a:rPr lang="en-US" altLang="zh-TW" dirty="0"/>
              <a:t>Review: Gradient Descent </a:t>
            </a:r>
            <a:endParaRPr lang="zh-TW" altLang="en-US" dirty="0"/>
          </a:p>
        </p:txBody>
      </p:sp>
      <p:sp>
        <p:nvSpPr>
          <p:cNvPr id="4" name="矩形 3">
            <a:extLst>
              <a:ext uri="{FF2B5EF4-FFF2-40B4-BE49-F238E27FC236}">
                <a16:creationId xmlns:a16="http://schemas.microsoft.com/office/drawing/2014/main" id="{ADFADC56-E9A0-4078-89DC-5584EC5877D5}"/>
              </a:ext>
            </a:extLst>
          </p:cNvPr>
          <p:cNvSpPr/>
          <p:nvPr/>
        </p:nvSpPr>
        <p:spPr>
          <a:xfrm>
            <a:off x="479433" y="2057714"/>
            <a:ext cx="8185134" cy="27425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0BD69A58-A80C-4052-B771-3F3C8A4DD4F9}"/>
                  </a:ext>
                </a:extLst>
              </p:cNvPr>
              <p:cNvSpPr txBox="1"/>
              <p:nvPr/>
            </p:nvSpPr>
            <p:spPr>
              <a:xfrm>
                <a:off x="2847983" y="2330215"/>
                <a:ext cx="408702" cy="37766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𝟎</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5" name="文字方塊 4">
                <a:extLst>
                  <a:ext uri="{FF2B5EF4-FFF2-40B4-BE49-F238E27FC236}">
                    <a16:creationId xmlns:a16="http://schemas.microsoft.com/office/drawing/2014/main" id="{0BD69A58-A80C-4052-B771-3F3C8A4DD4F9}"/>
                  </a:ext>
                </a:extLst>
              </p:cNvPr>
              <p:cNvSpPr txBox="1">
                <a:spLocks noRot="1" noChangeAspect="1" noMove="1" noResize="1" noEditPoints="1" noAdjustHandles="1" noChangeArrowheads="1" noChangeShapeType="1" noTextEdit="1"/>
              </p:cNvSpPr>
              <p:nvPr/>
            </p:nvSpPr>
            <p:spPr>
              <a:xfrm>
                <a:off x="2847983" y="2330215"/>
                <a:ext cx="408702" cy="377667"/>
              </a:xfrm>
              <a:prstGeom prst="rect">
                <a:avLst/>
              </a:prstGeom>
              <a:blipFill>
                <a:blip r:embed="rId2"/>
                <a:stretch>
                  <a:fillRect l="-16418" r="-7463" b="-806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CF48FC15-E637-4756-A4DD-A22177F86371}"/>
                  </a:ext>
                </a:extLst>
              </p:cNvPr>
              <p:cNvSpPr txBox="1"/>
              <p:nvPr/>
            </p:nvSpPr>
            <p:spPr>
              <a:xfrm>
                <a:off x="5544630" y="2330215"/>
                <a:ext cx="354200"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 name="文字方塊 5">
                <a:extLst>
                  <a:ext uri="{FF2B5EF4-FFF2-40B4-BE49-F238E27FC236}">
                    <a16:creationId xmlns:a16="http://schemas.microsoft.com/office/drawing/2014/main" id="{CF48FC15-E637-4756-A4DD-A22177F86371}"/>
                  </a:ext>
                </a:extLst>
              </p:cNvPr>
              <p:cNvSpPr txBox="1">
                <a:spLocks noRot="1" noChangeAspect="1" noMove="1" noResize="1" noEditPoints="1" noAdjustHandles="1" noChangeArrowheads="1" noChangeShapeType="1" noTextEdit="1"/>
              </p:cNvSpPr>
              <p:nvPr/>
            </p:nvSpPr>
            <p:spPr>
              <a:xfrm>
                <a:off x="5544630" y="2330215"/>
                <a:ext cx="354200" cy="369332"/>
              </a:xfrm>
              <a:prstGeom prst="rect">
                <a:avLst/>
              </a:prstGeom>
              <a:blipFill>
                <a:blip r:embed="rId3"/>
                <a:stretch>
                  <a:fillRect l="-20690" r="-3448" b="-6557"/>
                </a:stretch>
              </a:blipFill>
            </p:spPr>
            <p:txBody>
              <a:bodyPr/>
              <a:lstStyle/>
              <a:p>
                <a:r>
                  <a:rPr lang="zh-TW" altLang="en-US">
                    <a:noFill/>
                  </a:rPr>
                  <a:t> </a:t>
                </a:r>
              </a:p>
            </p:txBody>
          </p:sp>
        </mc:Fallback>
      </mc:AlternateContent>
      <p:sp>
        <p:nvSpPr>
          <p:cNvPr id="7" name="文字方塊 6">
            <a:extLst>
              <a:ext uri="{FF2B5EF4-FFF2-40B4-BE49-F238E27FC236}">
                <a16:creationId xmlns:a16="http://schemas.microsoft.com/office/drawing/2014/main" id="{B10A731B-6324-4518-B9E5-1D7BB504BDB3}"/>
              </a:ext>
            </a:extLst>
          </p:cNvPr>
          <p:cNvSpPr txBox="1"/>
          <p:nvPr/>
        </p:nvSpPr>
        <p:spPr>
          <a:xfrm>
            <a:off x="3894820" y="3164344"/>
            <a:ext cx="1040798"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F323AC66-D865-4DFA-8F32-134307300B15}"/>
              </a:ext>
            </a:extLst>
          </p:cNvPr>
          <p:cNvSpPr txBox="1"/>
          <p:nvPr/>
        </p:nvSpPr>
        <p:spPr>
          <a:xfrm>
            <a:off x="1887666" y="2492574"/>
            <a:ext cx="1219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Init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矩形 8">
            <a:extLst>
              <a:ext uri="{FF2B5EF4-FFF2-40B4-BE49-F238E27FC236}">
                <a16:creationId xmlns:a16="http://schemas.microsoft.com/office/drawing/2014/main" id="{E34B4E98-92B0-4CE2-B86A-0E5A10D53370}"/>
              </a:ext>
            </a:extLst>
          </p:cNvPr>
          <p:cNvSpPr/>
          <p:nvPr/>
        </p:nvSpPr>
        <p:spPr>
          <a:xfrm>
            <a:off x="3603036" y="3853645"/>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9">
            <a:extLst>
              <a:ext uri="{FF2B5EF4-FFF2-40B4-BE49-F238E27FC236}">
                <a16:creationId xmlns:a16="http://schemas.microsoft.com/office/drawing/2014/main" id="{A1F1A6EC-6906-46BF-9F57-3E25DD933879}"/>
              </a:ext>
            </a:extLst>
          </p:cNvPr>
          <p:cNvSpPr/>
          <p:nvPr/>
        </p:nvSpPr>
        <p:spPr>
          <a:xfrm>
            <a:off x="3628436" y="2255511"/>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Update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1" name="群組 10">
            <a:extLst>
              <a:ext uri="{FF2B5EF4-FFF2-40B4-BE49-F238E27FC236}">
                <a16:creationId xmlns:a16="http://schemas.microsoft.com/office/drawing/2014/main" id="{E58D0B5B-E83A-4E21-84DE-72DD3BDB541B}"/>
              </a:ext>
            </a:extLst>
          </p:cNvPr>
          <p:cNvGrpSpPr/>
          <p:nvPr/>
        </p:nvGrpSpPr>
        <p:grpSpPr>
          <a:xfrm>
            <a:off x="3766872" y="4912814"/>
            <a:ext cx="1371435" cy="1193801"/>
            <a:chOff x="6553365" y="4851400"/>
            <a:chExt cx="1371435" cy="1193801"/>
          </a:xfrm>
        </p:grpSpPr>
        <p:sp>
          <p:nvSpPr>
            <p:cNvPr id="12" name="流程圖: 磁碟 11">
              <a:extLst>
                <a:ext uri="{FF2B5EF4-FFF2-40B4-BE49-F238E27FC236}">
                  <a16:creationId xmlns:a16="http://schemas.microsoft.com/office/drawing/2014/main" id="{F8B51A41-AC80-487B-8F58-CA42C769BAB6}"/>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 name="矩形 12">
              <a:extLst>
                <a:ext uri="{FF2B5EF4-FFF2-40B4-BE49-F238E27FC236}">
                  <a16:creationId xmlns:a16="http://schemas.microsoft.com/office/drawing/2014/main" id="{010FE04A-8765-465A-8358-E604E01C04F5}"/>
                </a:ext>
              </a:extLst>
            </p:cNvPr>
            <p:cNvSpPr/>
            <p:nvPr/>
          </p:nvSpPr>
          <p:spPr>
            <a:xfrm>
              <a:off x="6553365" y="5214204"/>
              <a:ext cx="137143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602446D9-87CE-40D9-86A3-CAEAEF720A15}"/>
                  </a:ext>
                </a:extLst>
              </p:cNvPr>
              <p:cNvSpPr txBox="1"/>
              <p:nvPr/>
            </p:nvSpPr>
            <p:spPr>
              <a:xfrm>
                <a:off x="8217655" y="2317515"/>
                <a:ext cx="430182"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4" name="文字方塊 13">
                <a:extLst>
                  <a:ext uri="{FF2B5EF4-FFF2-40B4-BE49-F238E27FC236}">
                    <a16:creationId xmlns:a16="http://schemas.microsoft.com/office/drawing/2014/main" id="{602446D9-87CE-40D9-86A3-CAEAEF720A15}"/>
                  </a:ext>
                </a:extLst>
              </p:cNvPr>
              <p:cNvSpPr txBox="1">
                <a:spLocks noRot="1" noChangeAspect="1" noMove="1" noResize="1" noEditPoints="1" noAdjustHandles="1" noChangeArrowheads="1" noChangeShapeType="1" noTextEdit="1"/>
              </p:cNvSpPr>
              <p:nvPr/>
            </p:nvSpPr>
            <p:spPr>
              <a:xfrm>
                <a:off x="8217655" y="2317515"/>
                <a:ext cx="430182" cy="369332"/>
              </a:xfrm>
              <a:prstGeom prst="rect">
                <a:avLst/>
              </a:prstGeom>
              <a:blipFill>
                <a:blip r:embed="rId4"/>
                <a:stretch>
                  <a:fillRect l="-16901" r="-1408" b="-6557"/>
                </a:stretch>
              </a:blipFill>
            </p:spPr>
            <p:txBody>
              <a:bodyPr/>
              <a:lstStyle/>
              <a:p>
                <a:r>
                  <a:rPr lang="zh-TW" altLang="en-US">
                    <a:noFill/>
                  </a:rPr>
                  <a:t> </a:t>
                </a:r>
              </a:p>
            </p:txBody>
          </p:sp>
        </mc:Fallback>
      </mc:AlternateContent>
      <p:sp>
        <p:nvSpPr>
          <p:cNvPr id="16" name="矩形 15">
            <a:extLst>
              <a:ext uri="{FF2B5EF4-FFF2-40B4-BE49-F238E27FC236}">
                <a16:creationId xmlns:a16="http://schemas.microsoft.com/office/drawing/2014/main" id="{9CCFCDC2-0B10-4469-ADFE-B72202E87311}"/>
              </a:ext>
            </a:extLst>
          </p:cNvPr>
          <p:cNvSpPr/>
          <p:nvPr/>
        </p:nvSpPr>
        <p:spPr>
          <a:xfrm>
            <a:off x="6276061" y="3853645"/>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矩形 16">
            <a:extLst>
              <a:ext uri="{FF2B5EF4-FFF2-40B4-BE49-F238E27FC236}">
                <a16:creationId xmlns:a16="http://schemas.microsoft.com/office/drawing/2014/main" id="{2455ECFC-9439-4714-8431-45AE16DFEB18}"/>
              </a:ext>
            </a:extLst>
          </p:cNvPr>
          <p:cNvSpPr/>
          <p:nvPr/>
        </p:nvSpPr>
        <p:spPr>
          <a:xfrm>
            <a:off x="6276061" y="2255511"/>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Update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8" name="群組 17">
            <a:extLst>
              <a:ext uri="{FF2B5EF4-FFF2-40B4-BE49-F238E27FC236}">
                <a16:creationId xmlns:a16="http://schemas.microsoft.com/office/drawing/2014/main" id="{5FDB57F1-CA62-431B-BB15-EF634909B8F6}"/>
              </a:ext>
            </a:extLst>
          </p:cNvPr>
          <p:cNvGrpSpPr/>
          <p:nvPr/>
        </p:nvGrpSpPr>
        <p:grpSpPr>
          <a:xfrm>
            <a:off x="6364426" y="4912814"/>
            <a:ext cx="1371435" cy="1193801"/>
            <a:chOff x="6553365" y="4851400"/>
            <a:chExt cx="1371435" cy="1193801"/>
          </a:xfrm>
        </p:grpSpPr>
        <p:sp>
          <p:nvSpPr>
            <p:cNvPr id="19" name="流程圖: 磁碟 18">
              <a:extLst>
                <a:ext uri="{FF2B5EF4-FFF2-40B4-BE49-F238E27FC236}">
                  <a16:creationId xmlns:a16="http://schemas.microsoft.com/office/drawing/2014/main" id="{54268F71-C814-44FA-A6F4-7AE7F8F7E705}"/>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矩形 19">
              <a:extLst>
                <a:ext uri="{FF2B5EF4-FFF2-40B4-BE49-F238E27FC236}">
                  <a16:creationId xmlns:a16="http://schemas.microsoft.com/office/drawing/2014/main" id="{782FE6B2-DE38-4CDC-AD48-0460237E6D56}"/>
                </a:ext>
              </a:extLst>
            </p:cNvPr>
            <p:cNvSpPr/>
            <p:nvPr/>
          </p:nvSpPr>
          <p:spPr>
            <a:xfrm>
              <a:off x="6553365" y="5214204"/>
              <a:ext cx="137143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21" name="直線單箭頭接點 20">
            <a:extLst>
              <a:ext uri="{FF2B5EF4-FFF2-40B4-BE49-F238E27FC236}">
                <a16:creationId xmlns:a16="http://schemas.microsoft.com/office/drawing/2014/main" id="{F3511391-1BCC-4FAC-838E-DBD546C5B247}"/>
              </a:ext>
            </a:extLst>
          </p:cNvPr>
          <p:cNvCxnSpPr/>
          <p:nvPr/>
        </p:nvCxnSpPr>
        <p:spPr>
          <a:xfrm>
            <a:off x="3235008" y="2525809"/>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740898E1-C2AD-4002-8EA6-7DC872342FFD}"/>
              </a:ext>
            </a:extLst>
          </p:cNvPr>
          <p:cNvCxnSpPr/>
          <p:nvPr/>
        </p:nvCxnSpPr>
        <p:spPr>
          <a:xfrm>
            <a:off x="5202002" y="25119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34B537C4-8F80-4A0A-8AF3-BAF5C4657FE1}"/>
              </a:ext>
            </a:extLst>
          </p:cNvPr>
          <p:cNvCxnSpPr/>
          <p:nvPr/>
        </p:nvCxnSpPr>
        <p:spPr>
          <a:xfrm>
            <a:off x="5937751" y="25119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47E7336B-A88E-4722-B507-8C128D5FF8CB}"/>
              </a:ext>
            </a:extLst>
          </p:cNvPr>
          <p:cNvCxnSpPr/>
          <p:nvPr/>
        </p:nvCxnSpPr>
        <p:spPr>
          <a:xfrm>
            <a:off x="7849627" y="2525809"/>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CC05BC49-1507-49EC-8A62-F050109B9D81}"/>
              </a:ext>
            </a:extLst>
          </p:cNvPr>
          <p:cNvCxnSpPr>
            <a:cxnSpLocks/>
          </p:cNvCxnSpPr>
          <p:nvPr/>
        </p:nvCxnSpPr>
        <p:spPr>
          <a:xfrm rot="16200000">
            <a:off x="4216169" y="2986651"/>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91EC331D-694D-4E22-B045-04AB4BD31B7A}"/>
              </a:ext>
            </a:extLst>
          </p:cNvPr>
          <p:cNvCxnSpPr>
            <a:cxnSpLocks/>
          </p:cNvCxnSpPr>
          <p:nvPr/>
        </p:nvCxnSpPr>
        <p:spPr>
          <a:xfrm rot="16200000">
            <a:off x="6887980" y="2986651"/>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ED9D0D05-59FC-48BB-B8E6-A8D7CB6874A5}"/>
              </a:ext>
            </a:extLst>
          </p:cNvPr>
          <p:cNvCxnSpPr>
            <a:cxnSpLocks/>
          </p:cNvCxnSpPr>
          <p:nvPr/>
        </p:nvCxnSpPr>
        <p:spPr>
          <a:xfrm rot="16200000">
            <a:off x="4216169" y="36736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450A5A03-BF1E-40F3-A3D1-A7748D4DCEBA}"/>
              </a:ext>
            </a:extLst>
          </p:cNvPr>
          <p:cNvCxnSpPr>
            <a:cxnSpLocks/>
          </p:cNvCxnSpPr>
          <p:nvPr/>
        </p:nvCxnSpPr>
        <p:spPr>
          <a:xfrm rot="16200000">
            <a:off x="6891073" y="367078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C8571111-C080-463E-A841-F26C84C54587}"/>
              </a:ext>
            </a:extLst>
          </p:cNvPr>
          <p:cNvCxnSpPr>
            <a:cxnSpLocks/>
          </p:cNvCxnSpPr>
          <p:nvPr/>
        </p:nvCxnSpPr>
        <p:spPr>
          <a:xfrm rot="16200000">
            <a:off x="4155819" y="4829584"/>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1CA113B3-39EF-4F1A-BD19-6AECC870D377}"/>
              </a:ext>
            </a:extLst>
          </p:cNvPr>
          <p:cNvCxnSpPr>
            <a:cxnSpLocks/>
          </p:cNvCxnSpPr>
          <p:nvPr/>
        </p:nvCxnSpPr>
        <p:spPr>
          <a:xfrm rot="16200000">
            <a:off x="6833980" y="4829583"/>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68AE2D5B-688C-475E-A4B0-D8BD6696C225}"/>
              </a:ext>
            </a:extLst>
          </p:cNvPr>
          <p:cNvCxnSpPr>
            <a:cxnSpLocks/>
            <a:endCxn id="32" idx="2"/>
          </p:cNvCxnSpPr>
          <p:nvPr/>
        </p:nvCxnSpPr>
        <p:spPr>
          <a:xfrm flipV="1">
            <a:off x="8325280" y="1496213"/>
            <a:ext cx="0" cy="78470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254E1EAF-A574-42EB-AAED-48C575978153}"/>
                  </a:ext>
                </a:extLst>
              </p:cNvPr>
              <p:cNvSpPr txBox="1"/>
              <p:nvPr/>
            </p:nvSpPr>
            <p:spPr>
              <a:xfrm>
                <a:off x="8195757" y="1126881"/>
                <a:ext cx="383054" cy="369332"/>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p>
                        <m:sSupPr>
                          <m:ctrlPr>
                            <a:rPr lang="en-US" altLang="zh-TW" sz="2400" b="1" i="1" smtClean="0">
                              <a:solidFill>
                                <a:schemeClr val="tx1"/>
                              </a:solidFill>
                              <a:latin typeface="Cambria Math" panose="02040503050406030204" pitchFamily="18" charset="0"/>
                            </a:rPr>
                          </m:ctrlPr>
                        </m:sSupPr>
                        <m:e>
                          <m:r>
                            <a:rPr lang="zh-TW" altLang="en-US" sz="2400" b="1" i="1">
                              <a:solidFill>
                                <a:schemeClr val="tx1"/>
                              </a:solidFill>
                              <a:latin typeface="Cambria Math" panose="02040503050406030204" pitchFamily="18" charset="0"/>
                            </a:rPr>
                            <m:t>𝜽</m:t>
                          </m:r>
                        </m:e>
                        <m:sup>
                          <m:r>
                            <a:rPr lang="en-US" altLang="zh-TW" sz="2400" b="1" i="1">
                              <a:solidFill>
                                <a:schemeClr val="tx1"/>
                              </a:solidFill>
                              <a:latin typeface="Cambria Math" panose="02040503050406030204" pitchFamily="18" charset="0"/>
                            </a:rPr>
                            <m:t>∗</m:t>
                          </m:r>
                        </m:sup>
                      </m:sSup>
                    </m:oMath>
                  </m:oMathPara>
                </a14:m>
                <a:endParaRPr lang="zh-TW" altLang="en-US" sz="2400" dirty="0">
                  <a:solidFill>
                    <a:schemeClr val="tx1"/>
                  </a:solidFill>
                </a:endParaRPr>
              </a:p>
            </p:txBody>
          </p:sp>
        </mc:Choice>
        <mc:Fallback xmlns="">
          <p:sp>
            <p:nvSpPr>
              <p:cNvPr id="32" name="文字方塊 31">
                <a:extLst>
                  <a:ext uri="{FF2B5EF4-FFF2-40B4-BE49-F238E27FC236}">
                    <a16:creationId xmlns:a16="http://schemas.microsoft.com/office/drawing/2014/main" id="{254E1EAF-A574-42EB-AAED-48C575978153}"/>
                  </a:ext>
                </a:extLst>
              </p:cNvPr>
              <p:cNvSpPr txBox="1">
                <a:spLocks noRot="1" noChangeAspect="1" noMove="1" noResize="1" noEditPoints="1" noAdjustHandles="1" noChangeArrowheads="1" noChangeShapeType="1" noTextEdit="1"/>
              </p:cNvSpPr>
              <p:nvPr/>
            </p:nvSpPr>
            <p:spPr>
              <a:xfrm>
                <a:off x="8195757" y="1126881"/>
                <a:ext cx="383054" cy="369332"/>
              </a:xfrm>
              <a:prstGeom prst="rect">
                <a:avLst/>
              </a:prstGeom>
              <a:blipFill>
                <a:blip r:embed="rId5"/>
                <a:stretch>
                  <a:fillRect l="-17460" r="-1587" b="-6667"/>
                </a:stretch>
              </a:blipFill>
            </p:spPr>
            <p:txBody>
              <a:bodyPr/>
              <a:lstStyle/>
              <a:p>
                <a:r>
                  <a:rPr lang="zh-TW" altLang="en-US">
                    <a:noFill/>
                  </a:rPr>
                  <a:t> </a:t>
                </a:r>
              </a:p>
            </p:txBody>
          </p:sp>
        </mc:Fallback>
      </mc:AlternateContent>
      <p:cxnSp>
        <p:nvCxnSpPr>
          <p:cNvPr id="33" name="直線單箭頭接點 32">
            <a:extLst>
              <a:ext uri="{FF2B5EF4-FFF2-40B4-BE49-F238E27FC236}">
                <a16:creationId xmlns:a16="http://schemas.microsoft.com/office/drawing/2014/main" id="{D4C733E6-27B6-4580-A6DE-A91FF05E07B9}"/>
              </a:ext>
            </a:extLst>
          </p:cNvPr>
          <p:cNvCxnSpPr>
            <a:cxnSpLocks/>
          </p:cNvCxnSpPr>
          <p:nvPr/>
        </p:nvCxnSpPr>
        <p:spPr>
          <a:xfrm>
            <a:off x="2136161" y="2517396"/>
            <a:ext cx="673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9E3D875A-F1F9-426F-8387-12B49FABF624}"/>
              </a:ext>
            </a:extLst>
          </p:cNvPr>
          <p:cNvSpPr/>
          <p:nvPr/>
        </p:nvSpPr>
        <p:spPr>
          <a:xfrm>
            <a:off x="599461" y="2166031"/>
            <a:ext cx="1574800" cy="7165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Network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Structure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F698529C-2C73-4D04-B58F-DC749435153B}"/>
                  </a:ext>
                </a:extLst>
              </p:cNvPr>
              <p:cNvSpPr txBox="1"/>
              <p:nvPr/>
            </p:nvSpPr>
            <p:spPr>
              <a:xfrm>
                <a:off x="594005" y="3528549"/>
                <a:ext cx="225397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 Descent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(Function </a:t>
                </a:r>
                <a14:m>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5" name="文字方塊 34">
                <a:extLst>
                  <a:ext uri="{FF2B5EF4-FFF2-40B4-BE49-F238E27FC236}">
                    <a16:creationId xmlns:a16="http://schemas.microsoft.com/office/drawing/2014/main" id="{F698529C-2C73-4D04-B58F-DC749435153B}"/>
                  </a:ext>
                </a:extLst>
              </p:cNvPr>
              <p:cNvSpPr txBox="1">
                <a:spLocks noRot="1" noChangeAspect="1" noMove="1" noResize="1" noEditPoints="1" noAdjustHandles="1" noChangeArrowheads="1" noChangeShapeType="1" noTextEdit="1"/>
              </p:cNvSpPr>
              <p:nvPr/>
            </p:nvSpPr>
            <p:spPr>
              <a:xfrm>
                <a:off x="594005" y="3528549"/>
                <a:ext cx="2253978" cy="1200329"/>
              </a:xfrm>
              <a:prstGeom prst="rect">
                <a:avLst/>
              </a:prstGeom>
              <a:blipFill>
                <a:blip r:embed="rId8"/>
                <a:stretch>
                  <a:fillRect l="-4054" t="-4061" b="-10660"/>
                </a:stretch>
              </a:blipFill>
            </p:spPr>
            <p:txBody>
              <a:bodyPr/>
              <a:lstStyle/>
              <a:p>
                <a:r>
                  <a:rPr lang="zh-TW" altLang="en-US">
                    <a:noFill/>
                  </a:rPr>
                  <a:t> </a:t>
                </a:r>
              </a:p>
            </p:txBody>
          </p:sp>
        </mc:Fallback>
      </mc:AlternateContent>
      <p:cxnSp>
        <p:nvCxnSpPr>
          <p:cNvPr id="36" name="直線單箭頭接點 35">
            <a:extLst>
              <a:ext uri="{FF2B5EF4-FFF2-40B4-BE49-F238E27FC236}">
                <a16:creationId xmlns:a16="http://schemas.microsoft.com/office/drawing/2014/main" id="{32B6CD79-1A2B-45FC-8C7A-FD48FC7F24C0}"/>
              </a:ext>
            </a:extLst>
          </p:cNvPr>
          <p:cNvCxnSpPr>
            <a:cxnSpLocks/>
          </p:cNvCxnSpPr>
          <p:nvPr/>
        </p:nvCxnSpPr>
        <p:spPr>
          <a:xfrm>
            <a:off x="5716198" y="4199214"/>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a:extLst>
              <a:ext uri="{FF2B5EF4-FFF2-40B4-BE49-F238E27FC236}">
                <a16:creationId xmlns:a16="http://schemas.microsoft.com/office/drawing/2014/main" id="{0267E875-87FE-47B4-8009-3DEBA0EDFD4A}"/>
              </a:ext>
            </a:extLst>
          </p:cNvPr>
          <p:cNvCxnSpPr>
            <a:cxnSpLocks/>
          </p:cNvCxnSpPr>
          <p:nvPr/>
        </p:nvCxnSpPr>
        <p:spPr>
          <a:xfrm flipH="1">
            <a:off x="2967169" y="2732649"/>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CEBB2992-DA82-4F44-9B63-4A17E90FB0B1}"/>
              </a:ext>
            </a:extLst>
          </p:cNvPr>
          <p:cNvCxnSpPr>
            <a:cxnSpLocks/>
          </p:cNvCxnSpPr>
          <p:nvPr/>
        </p:nvCxnSpPr>
        <p:spPr>
          <a:xfrm flipH="1">
            <a:off x="5690798" y="2699547"/>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3671D738-0AC6-4F8D-8E94-224092427BC4}"/>
              </a:ext>
            </a:extLst>
          </p:cNvPr>
          <p:cNvCxnSpPr>
            <a:cxnSpLocks/>
          </p:cNvCxnSpPr>
          <p:nvPr/>
        </p:nvCxnSpPr>
        <p:spPr>
          <a:xfrm>
            <a:off x="2967776" y="4224616"/>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矩形 39">
            <a:extLst>
              <a:ext uri="{FF2B5EF4-FFF2-40B4-BE49-F238E27FC236}">
                <a16:creationId xmlns:a16="http://schemas.microsoft.com/office/drawing/2014/main" id="{43A99A10-1957-434F-87EC-5159C720B4CE}"/>
              </a:ext>
            </a:extLst>
          </p:cNvPr>
          <p:cNvSpPr/>
          <p:nvPr/>
        </p:nvSpPr>
        <p:spPr>
          <a:xfrm>
            <a:off x="2233738" y="2174257"/>
            <a:ext cx="1051570" cy="7921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45" name="群組 44">
            <a:extLst>
              <a:ext uri="{FF2B5EF4-FFF2-40B4-BE49-F238E27FC236}">
                <a16:creationId xmlns:a16="http://schemas.microsoft.com/office/drawing/2014/main" id="{E050D6AB-DE3F-4B49-9197-E120AB19B5DE}"/>
              </a:ext>
            </a:extLst>
          </p:cNvPr>
          <p:cNvGrpSpPr/>
          <p:nvPr/>
        </p:nvGrpSpPr>
        <p:grpSpPr>
          <a:xfrm>
            <a:off x="2737495" y="2211605"/>
            <a:ext cx="519373" cy="561935"/>
            <a:chOff x="2201456" y="6196263"/>
            <a:chExt cx="519373" cy="561935"/>
          </a:xfrm>
        </p:grpSpPr>
        <p:sp>
          <p:nvSpPr>
            <p:cNvPr id="46" name="矩形 45">
              <a:extLst>
                <a:ext uri="{FF2B5EF4-FFF2-40B4-BE49-F238E27FC236}">
                  <a16:creationId xmlns:a16="http://schemas.microsoft.com/office/drawing/2014/main" id="{733C9517-DBDA-443D-9C4D-8E4763D06D7F}"/>
                </a:ext>
              </a:extLst>
            </p:cNvPr>
            <p:cNvSpPr/>
            <p:nvPr/>
          </p:nvSpPr>
          <p:spPr>
            <a:xfrm>
              <a:off x="2225842" y="6208295"/>
              <a:ext cx="434808" cy="5499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7" name="矩形 46">
                  <a:extLst>
                    <a:ext uri="{FF2B5EF4-FFF2-40B4-BE49-F238E27FC236}">
                      <a16:creationId xmlns:a16="http://schemas.microsoft.com/office/drawing/2014/main" id="{7B78A232-31C2-4FE8-8824-54A74DC105D8}"/>
                    </a:ext>
                  </a:extLst>
                </p:cNvPr>
                <p:cNvSpPr/>
                <p:nvPr/>
              </p:nvSpPr>
              <p:spPr>
                <a:xfrm>
                  <a:off x="2201456" y="6196263"/>
                  <a:ext cx="519373"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oMath>
                    </m:oMathPara>
                  </a14:m>
                  <a:endParaRPr kumimoji="0" lang="zh-TW" altLang="en-US" sz="28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mc:Choice>
          <mc:Fallback xmlns="">
            <p:sp>
              <p:nvSpPr>
                <p:cNvPr id="47" name="矩形 46">
                  <a:extLst>
                    <a:ext uri="{FF2B5EF4-FFF2-40B4-BE49-F238E27FC236}">
                      <a16:creationId xmlns:a16="http://schemas.microsoft.com/office/drawing/2014/main" id="{7B78A232-31C2-4FE8-8824-54A74DC105D8}"/>
                    </a:ext>
                  </a:extLst>
                </p:cNvPr>
                <p:cNvSpPr>
                  <a:spLocks noRot="1" noChangeAspect="1" noMove="1" noResize="1" noEditPoints="1" noAdjustHandles="1" noChangeArrowheads="1" noChangeShapeType="1" noTextEdit="1"/>
                </p:cNvSpPr>
                <p:nvPr/>
              </p:nvSpPr>
              <p:spPr>
                <a:xfrm>
                  <a:off x="2201456" y="6196263"/>
                  <a:ext cx="519373" cy="523220"/>
                </a:xfrm>
                <a:prstGeom prst="rect">
                  <a:avLst/>
                </a:prstGeom>
                <a:blipFill>
                  <a:blip r:embed="rId9"/>
                  <a:stretch>
                    <a:fillRect/>
                  </a:stretch>
                </a:blipFill>
              </p:spPr>
              <p:txBody>
                <a:bodyPr/>
                <a:lstStyle/>
                <a:p>
                  <a:r>
                    <a:rPr lang="zh-TW" altLang="en-US">
                      <a:noFill/>
                    </a:rPr>
                    <a:t> </a:t>
                  </a:r>
                </a:p>
              </p:txBody>
            </p:sp>
          </mc:Fallback>
        </mc:AlternateContent>
      </p:grpSp>
      <p:sp>
        <p:nvSpPr>
          <p:cNvPr id="44" name="文字方塊 43">
            <a:extLst>
              <a:ext uri="{FF2B5EF4-FFF2-40B4-BE49-F238E27FC236}">
                <a16:creationId xmlns:a16="http://schemas.microsoft.com/office/drawing/2014/main" id="{356E5CDE-0F78-4EE5-8BF2-D08C29A56572}"/>
              </a:ext>
            </a:extLst>
          </p:cNvPr>
          <p:cNvSpPr txBox="1"/>
          <p:nvPr/>
        </p:nvSpPr>
        <p:spPr>
          <a:xfrm>
            <a:off x="6529744" y="3137075"/>
            <a:ext cx="1040798"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8585561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animBg="1"/>
      <p:bldP spid="14" grpId="0"/>
      <p:bldP spid="16" grpId="0" animBg="1"/>
      <p:bldP spid="17" grpId="0" animBg="1"/>
      <p:bldP spid="32" grpId="0"/>
      <p:bldP spid="34" grpId="0" animBg="1"/>
      <p:bldP spid="40" grpId="0" animBg="1"/>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Ten Reptile and Amphibian Care Tips">
            <a:extLst>
              <a:ext uri="{FF2B5EF4-FFF2-40B4-BE49-F238E27FC236}">
                <a16:creationId xmlns:a16="http://schemas.microsoft.com/office/drawing/2014/main" id="{7B4407EF-3A8B-4F3F-ACBB-45B97DB30EF0}"/>
              </a:ext>
            </a:extLst>
          </p:cNvPr>
          <p:cNvPicPr>
            <a:picLocks noChangeAspect="1" noChangeArrowheads="1"/>
          </p:cNvPicPr>
          <p:nvPr/>
        </p:nvPicPr>
        <p:blipFill>
          <a:blip r:embed="rId2">
            <a:alphaModFix amt="36000"/>
            <a:extLst>
              <a:ext uri="{28A0092B-C50C-407E-A947-70E740481C1C}">
                <a14:useLocalDpi xmlns:a14="http://schemas.microsoft.com/office/drawing/2010/main" val="0"/>
              </a:ext>
            </a:extLst>
          </a:blip>
          <a:srcRect/>
          <a:stretch>
            <a:fillRect/>
          </a:stretch>
        </p:blipFill>
        <p:spPr bwMode="auto">
          <a:xfrm>
            <a:off x="4242357" y="4829693"/>
            <a:ext cx="4036133" cy="1839383"/>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pic>
        <p:nvPicPr>
          <p:cNvPr id="7" name="Picture 2" descr="Lion roaring sound – What makes a Lion Roar loudly?">
            <a:extLst>
              <a:ext uri="{FF2B5EF4-FFF2-40B4-BE49-F238E27FC236}">
                <a16:creationId xmlns:a16="http://schemas.microsoft.com/office/drawing/2014/main" id="{72C745A0-FD97-40EB-B443-2D8128C41D26}"/>
              </a:ext>
            </a:extLst>
          </p:cNvPr>
          <p:cNvPicPr>
            <a:picLocks noChangeAspect="1" noChangeArrowheads="1"/>
          </p:cNvPicPr>
          <p:nvPr/>
        </p:nvPicPr>
        <p:blipFill>
          <a:blip r:embed="rId3">
            <a:alphaModFix amt="43000"/>
            <a:extLst>
              <a:ext uri="{28A0092B-C50C-407E-A947-70E740481C1C}">
                <a14:useLocalDpi xmlns:a14="http://schemas.microsoft.com/office/drawing/2010/main" val="0"/>
              </a:ext>
            </a:extLst>
          </a:blip>
          <a:srcRect/>
          <a:stretch>
            <a:fillRect/>
          </a:stretch>
        </p:blipFill>
        <p:spPr bwMode="auto">
          <a:xfrm>
            <a:off x="1623110" y="1579351"/>
            <a:ext cx="4872283" cy="3045177"/>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11C91B32-30E0-4339-81A7-634A53CF4620}"/>
              </a:ext>
            </a:extLst>
          </p:cNvPr>
          <p:cNvSpPr>
            <a:spLocks noGrp="1"/>
          </p:cNvSpPr>
          <p:nvPr>
            <p:ph type="title"/>
          </p:nvPr>
        </p:nvSpPr>
        <p:spPr/>
        <p:txBody>
          <a:bodyPr/>
          <a:lstStyle/>
          <a:p>
            <a:r>
              <a:rPr lang="en-US" altLang="zh-TW" dirty="0"/>
              <a:t>Learning to initialize </a:t>
            </a:r>
            <a:endParaRPr lang="zh-TW" altLang="en-US" dirty="0"/>
          </a:p>
        </p:txBody>
      </p:sp>
      <p:sp>
        <p:nvSpPr>
          <p:cNvPr id="4" name="矩形 3">
            <a:extLst>
              <a:ext uri="{FF2B5EF4-FFF2-40B4-BE49-F238E27FC236}">
                <a16:creationId xmlns:a16="http://schemas.microsoft.com/office/drawing/2014/main" id="{9BA2DA98-2B6D-4264-868D-7A840E488524}"/>
              </a:ext>
            </a:extLst>
          </p:cNvPr>
          <p:cNvSpPr/>
          <p:nvPr/>
        </p:nvSpPr>
        <p:spPr>
          <a:xfrm>
            <a:off x="1623110" y="3978197"/>
            <a:ext cx="702128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rPr>
              <a:t>Chelsea Finn, Pieter </a:t>
            </a:r>
            <a:r>
              <a:rPr kumimoji="0" lang="en-US" altLang="zh-TW" sz="1800" b="0" i="0" u="none" strike="noStrike" kern="100" cap="none" spc="0" normalizeH="0" baseline="0" noProof="0" dirty="0" err="1">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rPr>
              <a:t>Abbeel</a:t>
            </a:r>
            <a:r>
              <a:rPr kumimoji="0" lang="en-US" altLang="zh-TW" sz="18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rPr>
              <a:t>, and Sergey Levine, “Model-Agnostic Meta-Learning for Fast Adaptation of Deep Networks”, ICML, 2017</a:t>
            </a:r>
            <a:endParaRPr kumimoji="0" lang="zh-TW" altLang="zh-TW" sz="18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p:txBody>
      </p:sp>
      <p:sp>
        <p:nvSpPr>
          <p:cNvPr id="5" name="文字方塊 4">
            <a:extLst>
              <a:ext uri="{FF2B5EF4-FFF2-40B4-BE49-F238E27FC236}">
                <a16:creationId xmlns:a16="http://schemas.microsoft.com/office/drawing/2014/main" id="{D9615178-7E0C-43E8-B236-11E311AA2EAB}"/>
              </a:ext>
            </a:extLst>
          </p:cNvPr>
          <p:cNvSpPr txBox="1"/>
          <p:nvPr/>
        </p:nvSpPr>
        <p:spPr>
          <a:xfrm>
            <a:off x="6131378" y="2481623"/>
            <a:ext cx="238397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Mammals</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矩形 5">
            <a:extLst>
              <a:ext uri="{FF2B5EF4-FFF2-40B4-BE49-F238E27FC236}">
                <a16:creationId xmlns:a16="http://schemas.microsoft.com/office/drawing/2014/main" id="{1454BAFE-0DA2-46BD-A24D-B75D548530AE}"/>
              </a:ext>
            </a:extLst>
          </p:cNvPr>
          <p:cNvSpPr/>
          <p:nvPr/>
        </p:nvSpPr>
        <p:spPr>
          <a:xfrm>
            <a:off x="628650" y="1412166"/>
            <a:ext cx="6325065" cy="523220"/>
          </a:xfrm>
          <a:prstGeom prst="rect">
            <a:avLst/>
          </a:prstGeom>
        </p:spPr>
        <p:txBody>
          <a:bodyPr wrap="non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8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rPr>
              <a:t>Model-Agnostic Meta-Learning (MAML)</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 name="矩形 7">
            <a:extLst>
              <a:ext uri="{FF2B5EF4-FFF2-40B4-BE49-F238E27FC236}">
                <a16:creationId xmlns:a16="http://schemas.microsoft.com/office/drawing/2014/main" id="{70615FBB-3057-444C-88E6-319495C4B11F}"/>
              </a:ext>
            </a:extLst>
          </p:cNvPr>
          <p:cNvSpPr/>
          <p:nvPr/>
        </p:nvSpPr>
        <p:spPr>
          <a:xfrm>
            <a:off x="628650" y="4981907"/>
            <a:ext cx="1629100" cy="523220"/>
          </a:xfrm>
          <a:prstGeom prst="rect">
            <a:avLst/>
          </a:prstGeom>
        </p:spPr>
        <p:txBody>
          <a:bodyPr wrap="non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800" b="0" i="0" u="none" strike="noStrike" kern="100" cap="none" spc="0" normalizeH="0" baseline="0" noProof="0" dirty="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rPr>
              <a:t>Reptile </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9E6FCF71-862D-46A9-B06B-EDE4593FAA63}"/>
              </a:ext>
            </a:extLst>
          </p:cNvPr>
          <p:cNvSpPr txBox="1"/>
          <p:nvPr/>
        </p:nvSpPr>
        <p:spPr>
          <a:xfrm>
            <a:off x="962982" y="6303699"/>
            <a:ext cx="4572000" cy="369332"/>
          </a:xfrm>
          <a:prstGeom prst="rect">
            <a:avLst/>
          </a:prstGeom>
          <a:noFill/>
        </p:spPr>
        <p:txBody>
          <a:bodyPr wrap="square">
            <a:spAutoFit/>
          </a:bodyPr>
          <a:lstStyle/>
          <a:p>
            <a:r>
              <a:rPr lang="zh-TW" altLang="en-US" dirty="0"/>
              <a:t>https://arxiv.org/abs/1803.02999</a:t>
            </a:r>
          </a:p>
        </p:txBody>
      </p:sp>
    </p:spTree>
    <p:extLst>
      <p:ext uri="{BB962C8B-B14F-4D97-AF65-F5344CB8AC3E}">
        <p14:creationId xmlns:p14="http://schemas.microsoft.com/office/powerpoint/2010/main" val="16356700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521889-CB30-4180-9156-15EF90CB2F07}"/>
              </a:ext>
            </a:extLst>
          </p:cNvPr>
          <p:cNvSpPr>
            <a:spLocks noGrp="1"/>
          </p:cNvSpPr>
          <p:nvPr>
            <p:ph type="title"/>
          </p:nvPr>
        </p:nvSpPr>
        <p:spPr/>
        <p:txBody>
          <a:bodyPr/>
          <a:lstStyle/>
          <a:p>
            <a:r>
              <a:rPr lang="en-US" altLang="zh-TW" dirty="0"/>
              <a:t>How to train your </a:t>
            </a:r>
            <a:r>
              <a:rPr lang="en-US" altLang="zh-TW" strike="dblStrike" dirty="0"/>
              <a:t>Dragon</a:t>
            </a:r>
            <a:r>
              <a:rPr lang="en-US" altLang="zh-TW" dirty="0"/>
              <a:t> MAML</a:t>
            </a:r>
            <a:endParaRPr lang="zh-TW" altLang="en-US" dirty="0"/>
          </a:p>
        </p:txBody>
      </p:sp>
      <p:sp>
        <p:nvSpPr>
          <p:cNvPr id="4" name="矩形 3">
            <a:extLst>
              <a:ext uri="{FF2B5EF4-FFF2-40B4-BE49-F238E27FC236}">
                <a16:creationId xmlns:a16="http://schemas.microsoft.com/office/drawing/2014/main" id="{BE8F5913-2A09-4858-9902-CB70F6165B1F}"/>
              </a:ext>
            </a:extLst>
          </p:cNvPr>
          <p:cNvSpPr/>
          <p:nvPr/>
        </p:nvSpPr>
        <p:spPr>
          <a:xfrm>
            <a:off x="308114" y="6123542"/>
            <a:ext cx="8802322"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err="1">
                <a:ln>
                  <a:noFill/>
                </a:ln>
                <a:solidFill>
                  <a:srgbClr val="2C3A4A"/>
                </a:solidFill>
                <a:effectLst/>
                <a:uLnTx/>
                <a:uFillTx/>
                <a:latin typeface="Noto Sans"/>
                <a:ea typeface="新細明體" panose="02020500000000000000" pitchFamily="18" charset="-120"/>
                <a:cs typeface="+mn-cs"/>
              </a:rPr>
              <a:t>Antreas</a:t>
            </a:r>
            <a:r>
              <a:rPr kumimoji="0" lang="en-US" altLang="zh-TW" sz="1800" b="0" i="0" u="none" strike="noStrike" kern="1200" cap="none" spc="0" normalizeH="0" baseline="0" noProof="0" dirty="0">
                <a:ln>
                  <a:noFill/>
                </a:ln>
                <a:solidFill>
                  <a:srgbClr val="2C3A4A"/>
                </a:solidFill>
                <a:effectLst/>
                <a:uLnTx/>
                <a:uFillTx/>
                <a:latin typeface="Noto Sans"/>
                <a:ea typeface="新細明體" panose="02020500000000000000" pitchFamily="18" charset="-120"/>
                <a:cs typeface="+mn-cs"/>
              </a:rPr>
              <a:t> Antoniou</a:t>
            </a:r>
            <a:r>
              <a:rPr kumimoji="0" lang="en-US" altLang="zh-TW" sz="1800" b="0" i="0" u="none" strike="noStrike" kern="1200" cap="none" spc="0" normalizeH="0" baseline="0" noProof="0" dirty="0">
                <a:ln>
                  <a:noFill/>
                </a:ln>
                <a:solidFill>
                  <a:srgbClr val="333333"/>
                </a:solidFill>
                <a:effectLst/>
                <a:uLnTx/>
                <a:uFillTx/>
                <a:latin typeface="Noto Sans"/>
                <a:ea typeface="新細明體" panose="02020500000000000000" pitchFamily="18" charset="-120"/>
                <a:cs typeface="+mn-cs"/>
              </a:rPr>
              <a:t>, </a:t>
            </a:r>
            <a:r>
              <a:rPr kumimoji="0" lang="en-US" altLang="zh-TW" sz="1800" b="0" i="0" u="none" strike="noStrike" kern="1200" cap="none" spc="0" normalizeH="0" baseline="0" noProof="0" dirty="0">
                <a:ln>
                  <a:noFill/>
                </a:ln>
                <a:solidFill>
                  <a:srgbClr val="2C3A4A"/>
                </a:solidFill>
                <a:effectLst/>
                <a:uLnTx/>
                <a:uFillTx/>
                <a:latin typeface="Noto Sans"/>
                <a:ea typeface="新細明體" panose="02020500000000000000" pitchFamily="18" charset="-120"/>
                <a:cs typeface="+mn-cs"/>
              </a:rPr>
              <a:t>Harrison Edwards</a:t>
            </a:r>
            <a:r>
              <a:rPr kumimoji="0" lang="en-US" altLang="zh-TW" sz="1800" b="0" i="0" u="none" strike="noStrike" kern="1200" cap="none" spc="0" normalizeH="0" baseline="0" noProof="0" dirty="0">
                <a:ln>
                  <a:noFill/>
                </a:ln>
                <a:solidFill>
                  <a:srgbClr val="333333"/>
                </a:solidFill>
                <a:effectLst/>
                <a:uLnTx/>
                <a:uFillTx/>
                <a:latin typeface="Noto Sans"/>
                <a:ea typeface="新細明體" panose="02020500000000000000" pitchFamily="18" charset="-120"/>
                <a:cs typeface="+mn-cs"/>
              </a:rPr>
              <a:t>, </a:t>
            </a:r>
            <a:r>
              <a:rPr kumimoji="0" lang="en-US" altLang="zh-TW" sz="1800" b="0" i="0" u="none" strike="noStrike" kern="1200" cap="none" spc="0" normalizeH="0" baseline="0" noProof="0" dirty="0">
                <a:ln>
                  <a:noFill/>
                </a:ln>
                <a:solidFill>
                  <a:srgbClr val="2C3A4A"/>
                </a:solidFill>
                <a:effectLst/>
                <a:uLnTx/>
                <a:uFillTx/>
                <a:latin typeface="Noto Sans"/>
                <a:ea typeface="新細明體" panose="02020500000000000000" pitchFamily="18" charset="-120"/>
                <a:cs typeface="+mn-cs"/>
              </a:rPr>
              <a:t>Amos </a:t>
            </a:r>
            <a:r>
              <a:rPr kumimoji="0" lang="en-US" altLang="zh-TW" sz="1800" b="0" i="0" u="none" strike="noStrike" kern="1200" cap="none" spc="0" normalizeH="0" baseline="0" noProof="0" dirty="0" err="1">
                <a:ln>
                  <a:noFill/>
                </a:ln>
                <a:solidFill>
                  <a:srgbClr val="2C3A4A"/>
                </a:solidFill>
                <a:effectLst/>
                <a:uLnTx/>
                <a:uFillTx/>
                <a:latin typeface="Noto Sans"/>
                <a:ea typeface="新細明體" panose="02020500000000000000" pitchFamily="18" charset="-120"/>
                <a:cs typeface="+mn-cs"/>
              </a:rPr>
              <a:t>Storkey</a:t>
            </a:r>
            <a:r>
              <a:rPr kumimoji="0" lang="en-US" altLang="zh-TW" sz="1800" b="0" i="0" u="none" strike="noStrike" kern="1200" cap="none" spc="0" normalizeH="0" baseline="0" noProof="0" dirty="0">
                <a:ln>
                  <a:noFill/>
                </a:ln>
                <a:solidFill>
                  <a:srgbClr val="2C3A4A"/>
                </a:solidFill>
                <a:effectLst/>
                <a:uLnTx/>
                <a:uFillTx/>
                <a:latin typeface="Noto Sans"/>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How to train your MAML,</a:t>
            </a: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ICLR,</a:t>
            </a: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2019</a:t>
            </a:r>
          </a:p>
        </p:txBody>
      </p:sp>
      <p:pic>
        <p:nvPicPr>
          <p:cNvPr id="5" name="圖片 4">
            <a:extLst>
              <a:ext uri="{FF2B5EF4-FFF2-40B4-BE49-F238E27FC236}">
                <a16:creationId xmlns:a16="http://schemas.microsoft.com/office/drawing/2014/main" id="{DD5BC075-093C-4927-AE65-D6C5B14AFFBC}"/>
              </a:ext>
            </a:extLst>
          </p:cNvPr>
          <p:cNvPicPr>
            <a:picLocks noChangeAspect="1"/>
          </p:cNvPicPr>
          <p:nvPr/>
        </p:nvPicPr>
        <p:blipFill>
          <a:blip r:embed="rId3"/>
          <a:stretch>
            <a:fillRect/>
          </a:stretch>
        </p:blipFill>
        <p:spPr>
          <a:xfrm>
            <a:off x="468382" y="1690689"/>
            <a:ext cx="8207236" cy="4067025"/>
          </a:xfrm>
          <a:prstGeom prst="rect">
            <a:avLst/>
          </a:prstGeom>
        </p:spPr>
      </p:pic>
    </p:spTree>
    <p:extLst>
      <p:ext uri="{BB962C8B-B14F-4D97-AF65-F5344CB8AC3E}">
        <p14:creationId xmlns:p14="http://schemas.microsoft.com/office/powerpoint/2010/main" val="9687555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a:extLst>
              <a:ext uri="{FF2B5EF4-FFF2-40B4-BE49-F238E27FC236}">
                <a16:creationId xmlns:a16="http://schemas.microsoft.com/office/drawing/2014/main" id="{64532980-6E7A-4CCB-B867-1E5E7DCCC3AF}"/>
              </a:ext>
            </a:extLst>
          </p:cNvPr>
          <p:cNvGrpSpPr/>
          <p:nvPr/>
        </p:nvGrpSpPr>
        <p:grpSpPr>
          <a:xfrm>
            <a:off x="6933422" y="4152121"/>
            <a:ext cx="2397188" cy="1819044"/>
            <a:chOff x="857125" y="4266946"/>
            <a:chExt cx="2397188" cy="1819044"/>
          </a:xfrm>
        </p:grpSpPr>
        <p:pic>
          <p:nvPicPr>
            <p:cNvPr id="4" name="Picture 14" descr="狗卡通动物- Pixabay上的免费图片">
              <a:extLst>
                <a:ext uri="{FF2B5EF4-FFF2-40B4-BE49-F238E27FC236}">
                  <a16:creationId xmlns:a16="http://schemas.microsoft.com/office/drawing/2014/main" id="{8EB911EC-FB83-4221-B908-BF51B3F4A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958" y="4324121"/>
              <a:ext cx="937313" cy="14348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Funny Cat Cartoon Royalty Free Cliparts, Vectors, And Stock Illustration.  Image 28297808.">
              <a:extLst>
                <a:ext uri="{FF2B5EF4-FFF2-40B4-BE49-F238E27FC236}">
                  <a16:creationId xmlns:a16="http://schemas.microsoft.com/office/drawing/2014/main" id="{9FB1B26A-E38A-4797-89A2-84657697E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25" y="4266946"/>
              <a:ext cx="990419" cy="1410221"/>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D22F9950-B695-4D1B-A827-92AE387DA74D}"/>
                </a:ext>
              </a:extLst>
            </p:cNvPr>
            <p:cNvSpPr txBox="1"/>
            <p:nvPr/>
          </p:nvSpPr>
          <p:spPr>
            <a:xfrm>
              <a:off x="963120" y="5624325"/>
              <a:ext cx="798022" cy="461665"/>
            </a:xfrm>
            <a:prstGeom prst="rect">
              <a:avLst/>
            </a:prstGeom>
            <a:noFill/>
          </p:spPr>
          <p:txBody>
            <a:bodyPr wrap="square" rtlCol="0">
              <a:spAutoFit/>
            </a:bodyPr>
            <a:lstStyle/>
            <a:p>
              <a:pPr algn="ctr"/>
              <a:r>
                <a:rPr lang="en-US" altLang="zh-TW" sz="2400" dirty="0"/>
                <a:t>cat</a:t>
              </a:r>
              <a:endParaRPr lang="zh-TW" altLang="en-US" sz="2400" dirty="0"/>
            </a:p>
          </p:txBody>
        </p:sp>
        <p:sp>
          <p:nvSpPr>
            <p:cNvPr id="7" name="文字方塊 6">
              <a:extLst>
                <a:ext uri="{FF2B5EF4-FFF2-40B4-BE49-F238E27FC236}">
                  <a16:creationId xmlns:a16="http://schemas.microsoft.com/office/drawing/2014/main" id="{1ED5B3B0-0910-4E65-9BCA-88DE3E36197B}"/>
                </a:ext>
              </a:extLst>
            </p:cNvPr>
            <p:cNvSpPr txBox="1"/>
            <p:nvPr/>
          </p:nvSpPr>
          <p:spPr>
            <a:xfrm>
              <a:off x="1640984" y="5624324"/>
              <a:ext cx="1613329" cy="461665"/>
            </a:xfrm>
            <a:prstGeom prst="rect">
              <a:avLst/>
            </a:prstGeom>
            <a:noFill/>
          </p:spPr>
          <p:txBody>
            <a:bodyPr wrap="square" rtlCol="0">
              <a:spAutoFit/>
            </a:bodyPr>
            <a:lstStyle/>
            <a:p>
              <a:pPr algn="ctr"/>
              <a:r>
                <a:rPr lang="en-US" altLang="zh-TW" sz="2400" dirty="0"/>
                <a:t>dog</a:t>
              </a:r>
              <a:endParaRPr lang="zh-TW" altLang="en-US" sz="2400" dirty="0"/>
            </a:p>
          </p:txBody>
        </p:sp>
      </p:grpSp>
      <p:grpSp>
        <p:nvGrpSpPr>
          <p:cNvPr id="8" name="群組 7">
            <a:extLst>
              <a:ext uri="{FF2B5EF4-FFF2-40B4-BE49-F238E27FC236}">
                <a16:creationId xmlns:a16="http://schemas.microsoft.com/office/drawing/2014/main" id="{46A6FDB2-1E64-4DF5-9ED6-AB6EC4D1C94C}"/>
              </a:ext>
            </a:extLst>
          </p:cNvPr>
          <p:cNvGrpSpPr/>
          <p:nvPr/>
        </p:nvGrpSpPr>
        <p:grpSpPr>
          <a:xfrm>
            <a:off x="770554" y="4255313"/>
            <a:ext cx="2015649" cy="1287969"/>
            <a:chOff x="485956" y="4074450"/>
            <a:chExt cx="2015649" cy="1287969"/>
          </a:xfrm>
        </p:grpSpPr>
        <p:pic>
          <p:nvPicPr>
            <p:cNvPr id="9" name="圖片 8">
              <a:extLst>
                <a:ext uri="{FF2B5EF4-FFF2-40B4-BE49-F238E27FC236}">
                  <a16:creationId xmlns:a16="http://schemas.microsoft.com/office/drawing/2014/main" id="{7136092A-B53C-413C-B8CB-C6567C34366F}"/>
                </a:ext>
              </a:extLst>
            </p:cNvPr>
            <p:cNvPicPr>
              <a:picLocks noChangeAspect="1"/>
            </p:cNvPicPr>
            <p:nvPr/>
          </p:nvPicPr>
          <p:blipFill>
            <a:blip r:embed="rId4"/>
            <a:stretch>
              <a:fillRect/>
            </a:stretch>
          </p:blipFill>
          <p:spPr>
            <a:xfrm>
              <a:off x="485956" y="4074450"/>
              <a:ext cx="977476" cy="1272515"/>
            </a:xfrm>
            <a:prstGeom prst="rect">
              <a:avLst/>
            </a:prstGeom>
          </p:spPr>
        </p:pic>
        <p:pic>
          <p:nvPicPr>
            <p:cNvPr id="11" name="圖片 10">
              <a:extLst>
                <a:ext uri="{FF2B5EF4-FFF2-40B4-BE49-F238E27FC236}">
                  <a16:creationId xmlns:a16="http://schemas.microsoft.com/office/drawing/2014/main" id="{07BEFC38-17C9-4CF1-AA7B-71769AC31DE5}"/>
                </a:ext>
              </a:extLst>
            </p:cNvPr>
            <p:cNvPicPr>
              <a:picLocks noChangeAspect="1"/>
            </p:cNvPicPr>
            <p:nvPr/>
          </p:nvPicPr>
          <p:blipFill>
            <a:blip r:embed="rId5"/>
            <a:stretch>
              <a:fillRect/>
            </a:stretch>
          </p:blipFill>
          <p:spPr>
            <a:xfrm>
              <a:off x="1524129" y="4074450"/>
              <a:ext cx="977476" cy="1287969"/>
            </a:xfrm>
            <a:prstGeom prst="rect">
              <a:avLst/>
            </a:prstGeom>
          </p:spPr>
        </p:pic>
      </p:grpSp>
      <p:grpSp>
        <p:nvGrpSpPr>
          <p:cNvPr id="18" name="群組 17">
            <a:extLst>
              <a:ext uri="{FF2B5EF4-FFF2-40B4-BE49-F238E27FC236}">
                <a16:creationId xmlns:a16="http://schemas.microsoft.com/office/drawing/2014/main" id="{18CB7EEE-AA06-4233-89E4-B8C3701C075A}"/>
              </a:ext>
            </a:extLst>
          </p:cNvPr>
          <p:cNvGrpSpPr/>
          <p:nvPr/>
        </p:nvGrpSpPr>
        <p:grpSpPr>
          <a:xfrm>
            <a:off x="2950890" y="4115669"/>
            <a:ext cx="1998865" cy="1485773"/>
            <a:chOff x="5313098" y="4013473"/>
            <a:chExt cx="1998865" cy="1485773"/>
          </a:xfrm>
        </p:grpSpPr>
        <p:pic>
          <p:nvPicPr>
            <p:cNvPr id="19" name="Picture 8" descr="Dog Painting by Daniela Vasileva | Saatchi Art">
              <a:extLst>
                <a:ext uri="{FF2B5EF4-FFF2-40B4-BE49-F238E27FC236}">
                  <a16:creationId xmlns:a16="http://schemas.microsoft.com/office/drawing/2014/main" id="{E9EB43F7-49B7-4700-8A07-CBC23E641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6928" y="4091965"/>
              <a:ext cx="945035" cy="14072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Poppy Calico Cat Painting Painting by Dora Hathazi Mendes">
              <a:extLst>
                <a:ext uri="{FF2B5EF4-FFF2-40B4-BE49-F238E27FC236}">
                  <a16:creationId xmlns:a16="http://schemas.microsoft.com/office/drawing/2014/main" id="{361DE38C-C3BB-4C5C-8D6A-52191E87F8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3098" y="4013473"/>
              <a:ext cx="911136" cy="1485773"/>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文字方塊 23">
            <a:extLst>
              <a:ext uri="{FF2B5EF4-FFF2-40B4-BE49-F238E27FC236}">
                <a16:creationId xmlns:a16="http://schemas.microsoft.com/office/drawing/2014/main" id="{228B1E20-F7E8-4FA5-A244-190CC6DB62F8}"/>
              </a:ext>
            </a:extLst>
          </p:cNvPr>
          <p:cNvSpPr txBox="1"/>
          <p:nvPr/>
        </p:nvSpPr>
        <p:spPr>
          <a:xfrm>
            <a:off x="694012" y="5646300"/>
            <a:ext cx="4255743" cy="830997"/>
          </a:xfrm>
          <a:prstGeom prst="rect">
            <a:avLst/>
          </a:prstGeom>
          <a:noFill/>
        </p:spPr>
        <p:txBody>
          <a:bodyPr wrap="square" rtlCol="0">
            <a:spAutoFit/>
          </a:bodyPr>
          <a:lstStyle/>
          <a:p>
            <a:pPr algn="ctr"/>
            <a:r>
              <a:rPr lang="en-US" altLang="zh-TW" sz="2400" dirty="0"/>
              <a:t>Trained by proxy tasks </a:t>
            </a:r>
          </a:p>
          <a:p>
            <a:pPr algn="ctr"/>
            <a:r>
              <a:rPr lang="en-US" altLang="zh-TW" sz="2400" dirty="0"/>
              <a:t>(fill-in the blanks, etc.)</a:t>
            </a:r>
            <a:endParaRPr lang="zh-TW" altLang="en-US" sz="2400" dirty="0"/>
          </a:p>
        </p:txBody>
      </p:sp>
      <p:grpSp>
        <p:nvGrpSpPr>
          <p:cNvPr id="44" name="群組 43">
            <a:extLst>
              <a:ext uri="{FF2B5EF4-FFF2-40B4-BE49-F238E27FC236}">
                <a16:creationId xmlns:a16="http://schemas.microsoft.com/office/drawing/2014/main" id="{1F54432D-2341-4EF9-BBA5-FE33CCE62A2D}"/>
              </a:ext>
            </a:extLst>
          </p:cNvPr>
          <p:cNvGrpSpPr/>
          <p:nvPr/>
        </p:nvGrpSpPr>
        <p:grpSpPr>
          <a:xfrm>
            <a:off x="6930289" y="1201190"/>
            <a:ext cx="2397188" cy="1819044"/>
            <a:chOff x="6613051" y="977257"/>
            <a:chExt cx="2397188" cy="1819044"/>
          </a:xfrm>
        </p:grpSpPr>
        <p:pic>
          <p:nvPicPr>
            <p:cNvPr id="26" name="Picture 14" descr="狗卡通动物- Pixabay上的免费图片">
              <a:extLst>
                <a:ext uri="{FF2B5EF4-FFF2-40B4-BE49-F238E27FC236}">
                  <a16:creationId xmlns:a16="http://schemas.microsoft.com/office/drawing/2014/main" id="{925F6895-1307-45A2-9AE8-3B7C7B25E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884" y="1034432"/>
              <a:ext cx="937313" cy="14348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Funny Cat Cartoon Royalty Free Cliparts, Vectors, And Stock Illustration.  Image 28297808.">
              <a:extLst>
                <a:ext uri="{FF2B5EF4-FFF2-40B4-BE49-F238E27FC236}">
                  <a16:creationId xmlns:a16="http://schemas.microsoft.com/office/drawing/2014/main" id="{ECB67E52-29EF-4ADC-B488-D273C4D9A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051" y="977257"/>
              <a:ext cx="990419" cy="1410221"/>
            </a:xfrm>
            <a:prstGeom prst="rect">
              <a:avLst/>
            </a:prstGeom>
            <a:noFill/>
            <a:extLst>
              <a:ext uri="{909E8E84-426E-40DD-AFC4-6F175D3DCCD1}">
                <a14:hiddenFill xmlns:a14="http://schemas.microsoft.com/office/drawing/2010/main">
                  <a:solidFill>
                    <a:srgbClr val="FFFFFF"/>
                  </a:solidFill>
                </a14:hiddenFill>
              </a:ext>
            </a:extLst>
          </p:spPr>
        </p:pic>
        <p:sp>
          <p:nvSpPr>
            <p:cNvPr id="28" name="文字方塊 27">
              <a:extLst>
                <a:ext uri="{FF2B5EF4-FFF2-40B4-BE49-F238E27FC236}">
                  <a16:creationId xmlns:a16="http://schemas.microsoft.com/office/drawing/2014/main" id="{85389B9C-DEC4-4A4B-B71E-3EBF15DA8BF8}"/>
                </a:ext>
              </a:extLst>
            </p:cNvPr>
            <p:cNvSpPr txBox="1"/>
            <p:nvPr/>
          </p:nvSpPr>
          <p:spPr>
            <a:xfrm>
              <a:off x="6719046" y="2334636"/>
              <a:ext cx="798022" cy="461665"/>
            </a:xfrm>
            <a:prstGeom prst="rect">
              <a:avLst/>
            </a:prstGeom>
            <a:noFill/>
          </p:spPr>
          <p:txBody>
            <a:bodyPr wrap="square" rtlCol="0">
              <a:spAutoFit/>
            </a:bodyPr>
            <a:lstStyle/>
            <a:p>
              <a:pPr algn="ctr"/>
              <a:r>
                <a:rPr lang="en-US" altLang="zh-TW" sz="2400" dirty="0"/>
                <a:t>cat</a:t>
              </a:r>
              <a:endParaRPr lang="zh-TW" altLang="en-US" sz="2400" dirty="0"/>
            </a:p>
          </p:txBody>
        </p:sp>
        <p:sp>
          <p:nvSpPr>
            <p:cNvPr id="29" name="文字方塊 28">
              <a:extLst>
                <a:ext uri="{FF2B5EF4-FFF2-40B4-BE49-F238E27FC236}">
                  <a16:creationId xmlns:a16="http://schemas.microsoft.com/office/drawing/2014/main" id="{672F1C24-6952-419D-9E88-97FEA22B19D1}"/>
                </a:ext>
              </a:extLst>
            </p:cNvPr>
            <p:cNvSpPr txBox="1"/>
            <p:nvPr/>
          </p:nvSpPr>
          <p:spPr>
            <a:xfrm>
              <a:off x="7396910" y="2334635"/>
              <a:ext cx="1613329" cy="461665"/>
            </a:xfrm>
            <a:prstGeom prst="rect">
              <a:avLst/>
            </a:prstGeom>
            <a:noFill/>
          </p:spPr>
          <p:txBody>
            <a:bodyPr wrap="square" rtlCol="0">
              <a:spAutoFit/>
            </a:bodyPr>
            <a:lstStyle/>
            <a:p>
              <a:pPr algn="ctr"/>
              <a:r>
                <a:rPr lang="en-US" altLang="zh-TW" sz="2400" dirty="0"/>
                <a:t>dog</a:t>
              </a:r>
              <a:endParaRPr lang="zh-TW" altLang="en-US" sz="2400" dirty="0"/>
            </a:p>
          </p:txBody>
        </p:sp>
      </p:grpSp>
      <p:grpSp>
        <p:nvGrpSpPr>
          <p:cNvPr id="30" name="群組 29">
            <a:extLst>
              <a:ext uri="{FF2B5EF4-FFF2-40B4-BE49-F238E27FC236}">
                <a16:creationId xmlns:a16="http://schemas.microsoft.com/office/drawing/2014/main" id="{7871A667-CEA5-42A0-8B30-3779F66544E1}"/>
              </a:ext>
            </a:extLst>
          </p:cNvPr>
          <p:cNvGrpSpPr/>
          <p:nvPr/>
        </p:nvGrpSpPr>
        <p:grpSpPr>
          <a:xfrm>
            <a:off x="568228" y="1278718"/>
            <a:ext cx="2015649" cy="1287969"/>
            <a:chOff x="485956" y="4074450"/>
            <a:chExt cx="2015649" cy="1287969"/>
          </a:xfrm>
        </p:grpSpPr>
        <p:pic>
          <p:nvPicPr>
            <p:cNvPr id="31" name="圖片 30">
              <a:extLst>
                <a:ext uri="{FF2B5EF4-FFF2-40B4-BE49-F238E27FC236}">
                  <a16:creationId xmlns:a16="http://schemas.microsoft.com/office/drawing/2014/main" id="{73006A4A-3675-4683-9389-DCFF3B323B0F}"/>
                </a:ext>
              </a:extLst>
            </p:cNvPr>
            <p:cNvPicPr>
              <a:picLocks noChangeAspect="1"/>
            </p:cNvPicPr>
            <p:nvPr/>
          </p:nvPicPr>
          <p:blipFill>
            <a:blip r:embed="rId4"/>
            <a:stretch>
              <a:fillRect/>
            </a:stretch>
          </p:blipFill>
          <p:spPr>
            <a:xfrm>
              <a:off x="485956" y="4074450"/>
              <a:ext cx="977476" cy="1272515"/>
            </a:xfrm>
            <a:prstGeom prst="rect">
              <a:avLst/>
            </a:prstGeom>
          </p:spPr>
        </p:pic>
        <p:pic>
          <p:nvPicPr>
            <p:cNvPr id="32" name="圖片 31">
              <a:extLst>
                <a:ext uri="{FF2B5EF4-FFF2-40B4-BE49-F238E27FC236}">
                  <a16:creationId xmlns:a16="http://schemas.microsoft.com/office/drawing/2014/main" id="{C2A4E99A-13F6-40E6-A1EE-5396DF10C542}"/>
                </a:ext>
              </a:extLst>
            </p:cNvPr>
            <p:cNvPicPr>
              <a:picLocks noChangeAspect="1"/>
            </p:cNvPicPr>
            <p:nvPr/>
          </p:nvPicPr>
          <p:blipFill>
            <a:blip r:embed="rId5"/>
            <a:stretch>
              <a:fillRect/>
            </a:stretch>
          </p:blipFill>
          <p:spPr>
            <a:xfrm>
              <a:off x="1524129" y="4074450"/>
              <a:ext cx="977476" cy="1287969"/>
            </a:xfrm>
            <a:prstGeom prst="rect">
              <a:avLst/>
            </a:prstGeom>
          </p:spPr>
        </p:pic>
      </p:grpSp>
      <p:sp>
        <p:nvSpPr>
          <p:cNvPr id="36" name="文字方塊 35">
            <a:extLst>
              <a:ext uri="{FF2B5EF4-FFF2-40B4-BE49-F238E27FC236}">
                <a16:creationId xmlns:a16="http://schemas.microsoft.com/office/drawing/2014/main" id="{983F3CE4-CAF8-4ACF-AB0D-451F8C61B42E}"/>
              </a:ext>
            </a:extLst>
          </p:cNvPr>
          <p:cNvSpPr txBox="1"/>
          <p:nvPr/>
        </p:nvSpPr>
        <p:spPr>
          <a:xfrm>
            <a:off x="143334" y="279360"/>
            <a:ext cx="6874308" cy="523220"/>
          </a:xfrm>
          <a:prstGeom prst="rect">
            <a:avLst/>
          </a:prstGeom>
          <a:noFill/>
        </p:spPr>
        <p:txBody>
          <a:bodyPr wrap="square" rtlCol="0">
            <a:spAutoFit/>
          </a:bodyPr>
          <a:lstStyle/>
          <a:p>
            <a:r>
              <a:rPr lang="en-US" altLang="zh-TW" sz="2800" b="1" i="1" u="sng" dirty="0"/>
              <a:t>MAML</a:t>
            </a:r>
            <a:endParaRPr lang="zh-TW" altLang="en-US" sz="2800" b="1" i="1" u="sng" dirty="0"/>
          </a:p>
        </p:txBody>
      </p:sp>
      <p:sp>
        <p:nvSpPr>
          <p:cNvPr id="37" name="文字方塊 36">
            <a:extLst>
              <a:ext uri="{FF2B5EF4-FFF2-40B4-BE49-F238E27FC236}">
                <a16:creationId xmlns:a16="http://schemas.microsoft.com/office/drawing/2014/main" id="{1F8831EE-5858-487E-9795-0D63EF450AF0}"/>
              </a:ext>
            </a:extLst>
          </p:cNvPr>
          <p:cNvSpPr txBox="1"/>
          <p:nvPr/>
        </p:nvSpPr>
        <p:spPr>
          <a:xfrm>
            <a:off x="591132" y="2512487"/>
            <a:ext cx="798022" cy="461665"/>
          </a:xfrm>
          <a:prstGeom prst="rect">
            <a:avLst/>
          </a:prstGeom>
          <a:noFill/>
        </p:spPr>
        <p:txBody>
          <a:bodyPr wrap="square" rtlCol="0">
            <a:spAutoFit/>
          </a:bodyPr>
          <a:lstStyle/>
          <a:p>
            <a:pPr algn="ctr"/>
            <a:r>
              <a:rPr lang="en-US" altLang="zh-TW" sz="2400" dirty="0"/>
              <a:t>cat</a:t>
            </a:r>
            <a:endParaRPr lang="zh-TW" altLang="en-US" sz="2400" dirty="0"/>
          </a:p>
        </p:txBody>
      </p:sp>
      <p:sp>
        <p:nvSpPr>
          <p:cNvPr id="38" name="文字方塊 37">
            <a:extLst>
              <a:ext uri="{FF2B5EF4-FFF2-40B4-BE49-F238E27FC236}">
                <a16:creationId xmlns:a16="http://schemas.microsoft.com/office/drawing/2014/main" id="{96BC0E8B-0C41-4FB5-A67A-36E47A31310A}"/>
              </a:ext>
            </a:extLst>
          </p:cNvPr>
          <p:cNvSpPr txBox="1"/>
          <p:nvPr/>
        </p:nvSpPr>
        <p:spPr>
          <a:xfrm>
            <a:off x="1268996" y="2512486"/>
            <a:ext cx="1613329" cy="461665"/>
          </a:xfrm>
          <a:prstGeom prst="rect">
            <a:avLst/>
          </a:prstGeom>
          <a:noFill/>
        </p:spPr>
        <p:txBody>
          <a:bodyPr wrap="square" rtlCol="0">
            <a:spAutoFit/>
          </a:bodyPr>
          <a:lstStyle/>
          <a:p>
            <a:pPr algn="ctr"/>
            <a:r>
              <a:rPr lang="en-US" altLang="zh-TW" sz="2400" dirty="0"/>
              <a:t>dog</a:t>
            </a:r>
            <a:endParaRPr lang="zh-TW" altLang="en-US" sz="2400" dirty="0"/>
          </a:p>
        </p:txBody>
      </p:sp>
      <p:grpSp>
        <p:nvGrpSpPr>
          <p:cNvPr id="41" name="群組 40">
            <a:extLst>
              <a:ext uri="{FF2B5EF4-FFF2-40B4-BE49-F238E27FC236}">
                <a16:creationId xmlns:a16="http://schemas.microsoft.com/office/drawing/2014/main" id="{C9135D3A-4A86-4759-866D-9D498939D430}"/>
              </a:ext>
            </a:extLst>
          </p:cNvPr>
          <p:cNvGrpSpPr/>
          <p:nvPr/>
        </p:nvGrpSpPr>
        <p:grpSpPr>
          <a:xfrm>
            <a:off x="2938491" y="1231325"/>
            <a:ext cx="2333347" cy="1742827"/>
            <a:chOff x="3050459" y="1063375"/>
            <a:chExt cx="2333347" cy="1742827"/>
          </a:xfrm>
        </p:grpSpPr>
        <p:grpSp>
          <p:nvGrpSpPr>
            <p:cNvPr id="33" name="群組 32">
              <a:extLst>
                <a:ext uri="{FF2B5EF4-FFF2-40B4-BE49-F238E27FC236}">
                  <a16:creationId xmlns:a16="http://schemas.microsoft.com/office/drawing/2014/main" id="{DF46844A-9A46-4BDC-913D-6035F84AEE1D}"/>
                </a:ext>
              </a:extLst>
            </p:cNvPr>
            <p:cNvGrpSpPr/>
            <p:nvPr/>
          </p:nvGrpSpPr>
          <p:grpSpPr>
            <a:xfrm>
              <a:off x="3050459" y="1063375"/>
              <a:ext cx="1972726" cy="1328554"/>
              <a:chOff x="5313098" y="4013473"/>
              <a:chExt cx="1998865" cy="1485773"/>
            </a:xfrm>
          </p:grpSpPr>
          <p:pic>
            <p:nvPicPr>
              <p:cNvPr id="34" name="Picture 8" descr="Dog Painting by Daniela Vasileva | Saatchi Art">
                <a:extLst>
                  <a:ext uri="{FF2B5EF4-FFF2-40B4-BE49-F238E27FC236}">
                    <a16:creationId xmlns:a16="http://schemas.microsoft.com/office/drawing/2014/main" id="{DB12804C-77E7-48EE-B247-B4A27E93F1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6928" y="4091965"/>
                <a:ext cx="945035" cy="14072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Poppy Calico Cat Painting Painting by Dora Hathazi Mendes">
                <a:extLst>
                  <a:ext uri="{FF2B5EF4-FFF2-40B4-BE49-F238E27FC236}">
                    <a16:creationId xmlns:a16="http://schemas.microsoft.com/office/drawing/2014/main" id="{44B50754-B71D-4B71-85E1-F5F03588B6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3098" y="4013473"/>
                <a:ext cx="911136" cy="1485773"/>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文字方塊 38">
              <a:extLst>
                <a:ext uri="{FF2B5EF4-FFF2-40B4-BE49-F238E27FC236}">
                  <a16:creationId xmlns:a16="http://schemas.microsoft.com/office/drawing/2014/main" id="{9CB06F75-6BB6-47D9-AB96-63929D67FEFD}"/>
                </a:ext>
              </a:extLst>
            </p:cNvPr>
            <p:cNvSpPr txBox="1"/>
            <p:nvPr/>
          </p:nvSpPr>
          <p:spPr>
            <a:xfrm>
              <a:off x="3092613" y="2344537"/>
              <a:ext cx="798022" cy="461665"/>
            </a:xfrm>
            <a:prstGeom prst="rect">
              <a:avLst/>
            </a:prstGeom>
            <a:noFill/>
          </p:spPr>
          <p:txBody>
            <a:bodyPr wrap="square" rtlCol="0">
              <a:spAutoFit/>
            </a:bodyPr>
            <a:lstStyle/>
            <a:p>
              <a:pPr algn="ctr"/>
              <a:r>
                <a:rPr lang="en-US" altLang="zh-TW" sz="2400" dirty="0"/>
                <a:t>cat</a:t>
              </a:r>
              <a:endParaRPr lang="zh-TW" altLang="en-US" sz="2400" dirty="0"/>
            </a:p>
          </p:txBody>
        </p:sp>
        <p:sp>
          <p:nvSpPr>
            <p:cNvPr id="40" name="文字方塊 39">
              <a:extLst>
                <a:ext uri="{FF2B5EF4-FFF2-40B4-BE49-F238E27FC236}">
                  <a16:creationId xmlns:a16="http://schemas.microsoft.com/office/drawing/2014/main" id="{0897E5AB-5E06-4304-AAB2-E231C7FB784F}"/>
                </a:ext>
              </a:extLst>
            </p:cNvPr>
            <p:cNvSpPr txBox="1"/>
            <p:nvPr/>
          </p:nvSpPr>
          <p:spPr>
            <a:xfrm>
              <a:off x="3770477" y="2344536"/>
              <a:ext cx="1613329" cy="461665"/>
            </a:xfrm>
            <a:prstGeom prst="rect">
              <a:avLst/>
            </a:prstGeom>
            <a:noFill/>
          </p:spPr>
          <p:txBody>
            <a:bodyPr wrap="square" rtlCol="0">
              <a:spAutoFit/>
            </a:bodyPr>
            <a:lstStyle/>
            <a:p>
              <a:pPr algn="ctr"/>
              <a:r>
                <a:rPr lang="en-US" altLang="zh-TW" sz="2400" dirty="0"/>
                <a:t>dog</a:t>
              </a:r>
              <a:endParaRPr lang="zh-TW" altLang="en-US" sz="2400" dirty="0"/>
            </a:p>
          </p:txBody>
        </p:sp>
      </p:grpSp>
      <p:sp>
        <p:nvSpPr>
          <p:cNvPr id="42" name="文字方塊 41">
            <a:extLst>
              <a:ext uri="{FF2B5EF4-FFF2-40B4-BE49-F238E27FC236}">
                <a16:creationId xmlns:a16="http://schemas.microsoft.com/office/drawing/2014/main" id="{4EF1CF3E-8C8A-48CA-B4B3-5985E2400EC3}"/>
              </a:ext>
            </a:extLst>
          </p:cNvPr>
          <p:cNvSpPr txBox="1"/>
          <p:nvPr/>
        </p:nvSpPr>
        <p:spPr>
          <a:xfrm>
            <a:off x="1027484" y="860404"/>
            <a:ext cx="1139357" cy="461665"/>
          </a:xfrm>
          <a:prstGeom prst="rect">
            <a:avLst/>
          </a:prstGeom>
          <a:noFill/>
        </p:spPr>
        <p:txBody>
          <a:bodyPr wrap="square" rtlCol="0">
            <a:spAutoFit/>
          </a:bodyPr>
          <a:lstStyle/>
          <a:p>
            <a:pPr algn="ctr"/>
            <a:r>
              <a:rPr lang="en-US" altLang="zh-TW" sz="2400" dirty="0"/>
              <a:t>Task 1</a:t>
            </a:r>
            <a:endParaRPr lang="zh-TW" altLang="en-US" sz="2400" dirty="0"/>
          </a:p>
        </p:txBody>
      </p:sp>
      <p:sp>
        <p:nvSpPr>
          <p:cNvPr id="43" name="文字方塊 42">
            <a:extLst>
              <a:ext uri="{FF2B5EF4-FFF2-40B4-BE49-F238E27FC236}">
                <a16:creationId xmlns:a16="http://schemas.microsoft.com/office/drawing/2014/main" id="{CB0881C4-F7FA-4D65-92A1-46C216A11805}"/>
              </a:ext>
            </a:extLst>
          </p:cNvPr>
          <p:cNvSpPr txBox="1"/>
          <p:nvPr/>
        </p:nvSpPr>
        <p:spPr>
          <a:xfrm>
            <a:off x="3305521" y="842858"/>
            <a:ext cx="1139357" cy="461665"/>
          </a:xfrm>
          <a:prstGeom prst="rect">
            <a:avLst/>
          </a:prstGeom>
          <a:noFill/>
        </p:spPr>
        <p:txBody>
          <a:bodyPr wrap="square" rtlCol="0">
            <a:spAutoFit/>
          </a:bodyPr>
          <a:lstStyle/>
          <a:p>
            <a:pPr algn="ctr"/>
            <a:r>
              <a:rPr lang="en-US" altLang="zh-TW" sz="2400" dirty="0"/>
              <a:t>Task 2</a:t>
            </a:r>
            <a:endParaRPr lang="zh-TW" altLang="en-US" sz="2400" dirty="0"/>
          </a:p>
        </p:txBody>
      </p:sp>
      <p:sp>
        <p:nvSpPr>
          <p:cNvPr id="45" name="箭號: 向右 44">
            <a:extLst>
              <a:ext uri="{FF2B5EF4-FFF2-40B4-BE49-F238E27FC236}">
                <a16:creationId xmlns:a16="http://schemas.microsoft.com/office/drawing/2014/main" id="{B5C4A1AE-CECF-415C-A0A7-4D600B9F0D88}"/>
              </a:ext>
            </a:extLst>
          </p:cNvPr>
          <p:cNvSpPr/>
          <p:nvPr/>
        </p:nvSpPr>
        <p:spPr>
          <a:xfrm>
            <a:off x="5160064" y="1567828"/>
            <a:ext cx="1613329"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6" name="文字方塊 45">
            <a:extLst>
              <a:ext uri="{FF2B5EF4-FFF2-40B4-BE49-F238E27FC236}">
                <a16:creationId xmlns:a16="http://schemas.microsoft.com/office/drawing/2014/main" id="{12E6899A-EDF7-4EFF-AAE1-3FDDB919892F}"/>
              </a:ext>
            </a:extLst>
          </p:cNvPr>
          <p:cNvSpPr txBox="1"/>
          <p:nvPr/>
        </p:nvSpPr>
        <p:spPr>
          <a:xfrm>
            <a:off x="4980147" y="2052909"/>
            <a:ext cx="1964550" cy="461665"/>
          </a:xfrm>
          <a:prstGeom prst="rect">
            <a:avLst/>
          </a:prstGeom>
          <a:noFill/>
        </p:spPr>
        <p:txBody>
          <a:bodyPr wrap="square" rtlCol="0">
            <a:spAutoFit/>
          </a:bodyPr>
          <a:lstStyle/>
          <a:p>
            <a:pPr algn="ctr"/>
            <a:r>
              <a:rPr lang="en-US" altLang="zh-TW" sz="2400" dirty="0"/>
              <a:t>find good </a:t>
            </a:r>
            <a:r>
              <a:rPr lang="en-US" altLang="zh-TW" sz="2400" dirty="0" err="1"/>
              <a:t>init</a:t>
            </a:r>
            <a:endParaRPr lang="zh-TW" altLang="en-US" sz="2400" dirty="0"/>
          </a:p>
        </p:txBody>
      </p:sp>
      <p:sp>
        <p:nvSpPr>
          <p:cNvPr id="47" name="文字方塊 46">
            <a:extLst>
              <a:ext uri="{FF2B5EF4-FFF2-40B4-BE49-F238E27FC236}">
                <a16:creationId xmlns:a16="http://schemas.microsoft.com/office/drawing/2014/main" id="{C4F4762D-EA90-46F8-A6E4-CDD7453CCCF1}"/>
              </a:ext>
            </a:extLst>
          </p:cNvPr>
          <p:cNvSpPr txBox="1"/>
          <p:nvPr/>
        </p:nvSpPr>
        <p:spPr>
          <a:xfrm>
            <a:off x="221355" y="3199317"/>
            <a:ext cx="6874308" cy="523220"/>
          </a:xfrm>
          <a:prstGeom prst="rect">
            <a:avLst/>
          </a:prstGeom>
          <a:noFill/>
        </p:spPr>
        <p:txBody>
          <a:bodyPr wrap="square" rtlCol="0">
            <a:spAutoFit/>
          </a:bodyPr>
          <a:lstStyle/>
          <a:p>
            <a:r>
              <a:rPr lang="en-US" altLang="zh-TW" sz="2800" b="1" i="1" u="sng" dirty="0"/>
              <a:t>Pre-training </a:t>
            </a:r>
            <a:endParaRPr lang="zh-TW" altLang="en-US" sz="2800" b="1" i="1" u="sng" dirty="0"/>
          </a:p>
        </p:txBody>
      </p:sp>
      <p:sp>
        <p:nvSpPr>
          <p:cNvPr id="48" name="文字方塊 47">
            <a:extLst>
              <a:ext uri="{FF2B5EF4-FFF2-40B4-BE49-F238E27FC236}">
                <a16:creationId xmlns:a16="http://schemas.microsoft.com/office/drawing/2014/main" id="{B2D2DAD9-326A-4CAF-97DA-C014E0B44B9F}"/>
              </a:ext>
            </a:extLst>
          </p:cNvPr>
          <p:cNvSpPr txBox="1"/>
          <p:nvPr/>
        </p:nvSpPr>
        <p:spPr>
          <a:xfrm>
            <a:off x="2337301" y="3230094"/>
            <a:ext cx="4255743" cy="461665"/>
          </a:xfrm>
          <a:prstGeom prst="rect">
            <a:avLst/>
          </a:prstGeom>
          <a:noFill/>
        </p:spPr>
        <p:txBody>
          <a:bodyPr wrap="square" rtlCol="0">
            <a:spAutoFit/>
          </a:bodyPr>
          <a:lstStyle/>
          <a:p>
            <a:r>
              <a:rPr lang="en-US" altLang="zh-TW" sz="2400" dirty="0"/>
              <a:t>(Self-supervised Learning) </a:t>
            </a:r>
            <a:endParaRPr lang="zh-TW" altLang="en-US" sz="2400" dirty="0"/>
          </a:p>
        </p:txBody>
      </p:sp>
      <p:sp>
        <p:nvSpPr>
          <p:cNvPr id="49" name="箭號: 向右 48">
            <a:extLst>
              <a:ext uri="{FF2B5EF4-FFF2-40B4-BE49-F238E27FC236}">
                <a16:creationId xmlns:a16="http://schemas.microsoft.com/office/drawing/2014/main" id="{FBBA9E1B-E8A3-494E-B9DC-AFE192399CAC}"/>
              </a:ext>
            </a:extLst>
          </p:cNvPr>
          <p:cNvSpPr/>
          <p:nvPr/>
        </p:nvSpPr>
        <p:spPr>
          <a:xfrm>
            <a:off x="5183166" y="4695896"/>
            <a:ext cx="1613329"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1" name="文字方塊 50">
            <a:extLst>
              <a:ext uri="{FF2B5EF4-FFF2-40B4-BE49-F238E27FC236}">
                <a16:creationId xmlns:a16="http://schemas.microsoft.com/office/drawing/2014/main" id="{F96EFDC1-0060-4F53-8CD3-52989D65938A}"/>
              </a:ext>
            </a:extLst>
          </p:cNvPr>
          <p:cNvSpPr txBox="1"/>
          <p:nvPr/>
        </p:nvSpPr>
        <p:spPr>
          <a:xfrm>
            <a:off x="4986847" y="5154102"/>
            <a:ext cx="1964550" cy="461665"/>
          </a:xfrm>
          <a:prstGeom prst="rect">
            <a:avLst/>
          </a:prstGeom>
          <a:noFill/>
        </p:spPr>
        <p:txBody>
          <a:bodyPr wrap="square" rtlCol="0">
            <a:spAutoFit/>
          </a:bodyPr>
          <a:lstStyle/>
          <a:p>
            <a:pPr algn="ctr"/>
            <a:r>
              <a:rPr lang="en-US" altLang="zh-TW" sz="2400" dirty="0"/>
              <a:t>find good </a:t>
            </a:r>
            <a:r>
              <a:rPr lang="en-US" altLang="zh-TW" sz="2400" dirty="0" err="1"/>
              <a:t>init</a:t>
            </a:r>
            <a:endParaRPr lang="zh-TW" altLang="en-US" sz="2400" dirty="0"/>
          </a:p>
        </p:txBody>
      </p:sp>
      <p:sp>
        <p:nvSpPr>
          <p:cNvPr id="52" name="文字方塊 51">
            <a:extLst>
              <a:ext uri="{FF2B5EF4-FFF2-40B4-BE49-F238E27FC236}">
                <a16:creationId xmlns:a16="http://schemas.microsoft.com/office/drawing/2014/main" id="{99457359-68E0-48AD-9817-3D18FF23E1F9}"/>
              </a:ext>
            </a:extLst>
          </p:cNvPr>
          <p:cNvSpPr txBox="1"/>
          <p:nvPr/>
        </p:nvSpPr>
        <p:spPr>
          <a:xfrm>
            <a:off x="7351029" y="370192"/>
            <a:ext cx="1139357" cy="830997"/>
          </a:xfrm>
          <a:prstGeom prst="rect">
            <a:avLst/>
          </a:prstGeom>
          <a:noFill/>
        </p:spPr>
        <p:txBody>
          <a:bodyPr wrap="square" rtlCol="0">
            <a:spAutoFit/>
          </a:bodyPr>
          <a:lstStyle/>
          <a:p>
            <a:pPr algn="ctr"/>
            <a:r>
              <a:rPr lang="en-US" altLang="zh-TW" sz="2400" dirty="0"/>
              <a:t>Testing Task</a:t>
            </a:r>
            <a:endParaRPr lang="zh-TW" altLang="en-US" sz="2400" dirty="0"/>
          </a:p>
        </p:txBody>
      </p:sp>
    </p:spTree>
    <p:extLst>
      <p:ext uri="{BB962C8B-B14F-4D97-AF65-F5344CB8AC3E}">
        <p14:creationId xmlns:p14="http://schemas.microsoft.com/office/powerpoint/2010/main" val="206198070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7" grpId="0"/>
      <p:bldP spid="48" grpId="0"/>
      <p:bldP spid="49" grpId="0" animBg="1"/>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a:extLst>
              <a:ext uri="{FF2B5EF4-FFF2-40B4-BE49-F238E27FC236}">
                <a16:creationId xmlns:a16="http://schemas.microsoft.com/office/drawing/2014/main" id="{64532980-6E7A-4CCB-B867-1E5E7DCCC3AF}"/>
              </a:ext>
            </a:extLst>
          </p:cNvPr>
          <p:cNvGrpSpPr/>
          <p:nvPr/>
        </p:nvGrpSpPr>
        <p:grpSpPr>
          <a:xfrm>
            <a:off x="6933422" y="3890866"/>
            <a:ext cx="2397188" cy="1819044"/>
            <a:chOff x="857125" y="4266946"/>
            <a:chExt cx="2397188" cy="1819044"/>
          </a:xfrm>
        </p:grpSpPr>
        <p:pic>
          <p:nvPicPr>
            <p:cNvPr id="4" name="Picture 14" descr="狗卡通动物- Pixabay上的免费图片">
              <a:extLst>
                <a:ext uri="{FF2B5EF4-FFF2-40B4-BE49-F238E27FC236}">
                  <a16:creationId xmlns:a16="http://schemas.microsoft.com/office/drawing/2014/main" id="{8EB911EC-FB83-4221-B908-BF51B3F4A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958" y="4324121"/>
              <a:ext cx="937313" cy="14348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Funny Cat Cartoon Royalty Free Cliparts, Vectors, And Stock Illustration.  Image 28297808.">
              <a:extLst>
                <a:ext uri="{FF2B5EF4-FFF2-40B4-BE49-F238E27FC236}">
                  <a16:creationId xmlns:a16="http://schemas.microsoft.com/office/drawing/2014/main" id="{9FB1B26A-E38A-4797-89A2-84657697E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25" y="4266946"/>
              <a:ext cx="990419" cy="1410221"/>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D22F9950-B695-4D1B-A827-92AE387DA74D}"/>
                </a:ext>
              </a:extLst>
            </p:cNvPr>
            <p:cNvSpPr txBox="1"/>
            <p:nvPr/>
          </p:nvSpPr>
          <p:spPr>
            <a:xfrm>
              <a:off x="963120" y="5624325"/>
              <a:ext cx="798022" cy="461665"/>
            </a:xfrm>
            <a:prstGeom prst="rect">
              <a:avLst/>
            </a:prstGeom>
            <a:noFill/>
          </p:spPr>
          <p:txBody>
            <a:bodyPr wrap="square" rtlCol="0">
              <a:spAutoFit/>
            </a:bodyPr>
            <a:lstStyle/>
            <a:p>
              <a:pPr algn="ctr"/>
              <a:r>
                <a:rPr lang="en-US" altLang="zh-TW" sz="2400" dirty="0"/>
                <a:t>cat</a:t>
              </a:r>
              <a:endParaRPr lang="zh-TW" altLang="en-US" sz="2400" dirty="0"/>
            </a:p>
          </p:txBody>
        </p:sp>
        <p:sp>
          <p:nvSpPr>
            <p:cNvPr id="7" name="文字方塊 6">
              <a:extLst>
                <a:ext uri="{FF2B5EF4-FFF2-40B4-BE49-F238E27FC236}">
                  <a16:creationId xmlns:a16="http://schemas.microsoft.com/office/drawing/2014/main" id="{1ED5B3B0-0910-4E65-9BCA-88DE3E36197B}"/>
                </a:ext>
              </a:extLst>
            </p:cNvPr>
            <p:cNvSpPr txBox="1"/>
            <p:nvPr/>
          </p:nvSpPr>
          <p:spPr>
            <a:xfrm>
              <a:off x="1640984" y="5624324"/>
              <a:ext cx="1613329" cy="461665"/>
            </a:xfrm>
            <a:prstGeom prst="rect">
              <a:avLst/>
            </a:prstGeom>
            <a:noFill/>
          </p:spPr>
          <p:txBody>
            <a:bodyPr wrap="square" rtlCol="0">
              <a:spAutoFit/>
            </a:bodyPr>
            <a:lstStyle/>
            <a:p>
              <a:pPr algn="ctr"/>
              <a:r>
                <a:rPr lang="en-US" altLang="zh-TW" sz="2400" dirty="0"/>
                <a:t>dog</a:t>
              </a:r>
              <a:endParaRPr lang="zh-TW" altLang="en-US" sz="2400" dirty="0"/>
            </a:p>
          </p:txBody>
        </p:sp>
      </p:grpSp>
      <p:sp>
        <p:nvSpPr>
          <p:cNvPr id="24" name="文字方塊 23">
            <a:extLst>
              <a:ext uri="{FF2B5EF4-FFF2-40B4-BE49-F238E27FC236}">
                <a16:creationId xmlns:a16="http://schemas.microsoft.com/office/drawing/2014/main" id="{228B1E20-F7E8-4FA5-A244-190CC6DB62F8}"/>
              </a:ext>
            </a:extLst>
          </p:cNvPr>
          <p:cNvSpPr txBox="1"/>
          <p:nvPr/>
        </p:nvSpPr>
        <p:spPr>
          <a:xfrm>
            <a:off x="953187" y="5695223"/>
            <a:ext cx="3846076" cy="830997"/>
          </a:xfrm>
          <a:prstGeom prst="rect">
            <a:avLst/>
          </a:prstGeom>
          <a:noFill/>
        </p:spPr>
        <p:txBody>
          <a:bodyPr wrap="square" rtlCol="0">
            <a:spAutoFit/>
          </a:bodyPr>
          <a:lstStyle/>
          <a:p>
            <a:pPr algn="ctr"/>
            <a:r>
              <a:rPr lang="en-US" altLang="zh-TW" sz="2400" dirty="0"/>
              <a:t>Use data from different tasks to train a model</a:t>
            </a:r>
            <a:endParaRPr lang="zh-TW" altLang="en-US" sz="2400" dirty="0"/>
          </a:p>
        </p:txBody>
      </p:sp>
      <p:grpSp>
        <p:nvGrpSpPr>
          <p:cNvPr id="44" name="群組 43">
            <a:extLst>
              <a:ext uri="{FF2B5EF4-FFF2-40B4-BE49-F238E27FC236}">
                <a16:creationId xmlns:a16="http://schemas.microsoft.com/office/drawing/2014/main" id="{1F54432D-2341-4EF9-BBA5-FE33CCE62A2D}"/>
              </a:ext>
            </a:extLst>
          </p:cNvPr>
          <p:cNvGrpSpPr/>
          <p:nvPr/>
        </p:nvGrpSpPr>
        <p:grpSpPr>
          <a:xfrm>
            <a:off x="6930289" y="1201190"/>
            <a:ext cx="2397188" cy="1819044"/>
            <a:chOff x="6613051" y="977257"/>
            <a:chExt cx="2397188" cy="1819044"/>
          </a:xfrm>
        </p:grpSpPr>
        <p:pic>
          <p:nvPicPr>
            <p:cNvPr id="26" name="Picture 14" descr="狗卡通动物- Pixabay上的免费图片">
              <a:extLst>
                <a:ext uri="{FF2B5EF4-FFF2-40B4-BE49-F238E27FC236}">
                  <a16:creationId xmlns:a16="http://schemas.microsoft.com/office/drawing/2014/main" id="{925F6895-1307-45A2-9AE8-3B7C7B25E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884" y="1034432"/>
              <a:ext cx="937313" cy="14348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Funny Cat Cartoon Royalty Free Cliparts, Vectors, And Stock Illustration.  Image 28297808.">
              <a:extLst>
                <a:ext uri="{FF2B5EF4-FFF2-40B4-BE49-F238E27FC236}">
                  <a16:creationId xmlns:a16="http://schemas.microsoft.com/office/drawing/2014/main" id="{ECB67E52-29EF-4ADC-B488-D273C4D9A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051" y="977257"/>
              <a:ext cx="990419" cy="1410221"/>
            </a:xfrm>
            <a:prstGeom prst="rect">
              <a:avLst/>
            </a:prstGeom>
            <a:noFill/>
            <a:extLst>
              <a:ext uri="{909E8E84-426E-40DD-AFC4-6F175D3DCCD1}">
                <a14:hiddenFill xmlns:a14="http://schemas.microsoft.com/office/drawing/2010/main">
                  <a:solidFill>
                    <a:srgbClr val="FFFFFF"/>
                  </a:solidFill>
                </a14:hiddenFill>
              </a:ext>
            </a:extLst>
          </p:spPr>
        </p:pic>
        <p:sp>
          <p:nvSpPr>
            <p:cNvPr id="28" name="文字方塊 27">
              <a:extLst>
                <a:ext uri="{FF2B5EF4-FFF2-40B4-BE49-F238E27FC236}">
                  <a16:creationId xmlns:a16="http://schemas.microsoft.com/office/drawing/2014/main" id="{85389B9C-DEC4-4A4B-B71E-3EBF15DA8BF8}"/>
                </a:ext>
              </a:extLst>
            </p:cNvPr>
            <p:cNvSpPr txBox="1"/>
            <p:nvPr/>
          </p:nvSpPr>
          <p:spPr>
            <a:xfrm>
              <a:off x="6719046" y="2334636"/>
              <a:ext cx="798022" cy="461665"/>
            </a:xfrm>
            <a:prstGeom prst="rect">
              <a:avLst/>
            </a:prstGeom>
            <a:noFill/>
          </p:spPr>
          <p:txBody>
            <a:bodyPr wrap="square" rtlCol="0">
              <a:spAutoFit/>
            </a:bodyPr>
            <a:lstStyle/>
            <a:p>
              <a:pPr algn="ctr"/>
              <a:r>
                <a:rPr lang="en-US" altLang="zh-TW" sz="2400" dirty="0"/>
                <a:t>cat</a:t>
              </a:r>
              <a:endParaRPr lang="zh-TW" altLang="en-US" sz="2400" dirty="0"/>
            </a:p>
          </p:txBody>
        </p:sp>
        <p:sp>
          <p:nvSpPr>
            <p:cNvPr id="29" name="文字方塊 28">
              <a:extLst>
                <a:ext uri="{FF2B5EF4-FFF2-40B4-BE49-F238E27FC236}">
                  <a16:creationId xmlns:a16="http://schemas.microsoft.com/office/drawing/2014/main" id="{672F1C24-6952-419D-9E88-97FEA22B19D1}"/>
                </a:ext>
              </a:extLst>
            </p:cNvPr>
            <p:cNvSpPr txBox="1"/>
            <p:nvPr/>
          </p:nvSpPr>
          <p:spPr>
            <a:xfrm>
              <a:off x="7396910" y="2334635"/>
              <a:ext cx="1613329" cy="461665"/>
            </a:xfrm>
            <a:prstGeom prst="rect">
              <a:avLst/>
            </a:prstGeom>
            <a:noFill/>
          </p:spPr>
          <p:txBody>
            <a:bodyPr wrap="square" rtlCol="0">
              <a:spAutoFit/>
            </a:bodyPr>
            <a:lstStyle/>
            <a:p>
              <a:pPr algn="ctr"/>
              <a:r>
                <a:rPr lang="en-US" altLang="zh-TW" sz="2400" dirty="0"/>
                <a:t>dog</a:t>
              </a:r>
              <a:endParaRPr lang="zh-TW" altLang="en-US" sz="2400" dirty="0"/>
            </a:p>
          </p:txBody>
        </p:sp>
      </p:grpSp>
      <p:grpSp>
        <p:nvGrpSpPr>
          <p:cNvPr id="30" name="群組 29">
            <a:extLst>
              <a:ext uri="{FF2B5EF4-FFF2-40B4-BE49-F238E27FC236}">
                <a16:creationId xmlns:a16="http://schemas.microsoft.com/office/drawing/2014/main" id="{7871A667-CEA5-42A0-8B30-3779F66544E1}"/>
              </a:ext>
            </a:extLst>
          </p:cNvPr>
          <p:cNvGrpSpPr/>
          <p:nvPr/>
        </p:nvGrpSpPr>
        <p:grpSpPr>
          <a:xfrm>
            <a:off x="568228" y="1278718"/>
            <a:ext cx="2015649" cy="1287969"/>
            <a:chOff x="485956" y="4074450"/>
            <a:chExt cx="2015649" cy="1287969"/>
          </a:xfrm>
        </p:grpSpPr>
        <p:pic>
          <p:nvPicPr>
            <p:cNvPr id="31" name="圖片 30">
              <a:extLst>
                <a:ext uri="{FF2B5EF4-FFF2-40B4-BE49-F238E27FC236}">
                  <a16:creationId xmlns:a16="http://schemas.microsoft.com/office/drawing/2014/main" id="{73006A4A-3675-4683-9389-DCFF3B323B0F}"/>
                </a:ext>
              </a:extLst>
            </p:cNvPr>
            <p:cNvPicPr>
              <a:picLocks noChangeAspect="1"/>
            </p:cNvPicPr>
            <p:nvPr/>
          </p:nvPicPr>
          <p:blipFill>
            <a:blip r:embed="rId4"/>
            <a:stretch>
              <a:fillRect/>
            </a:stretch>
          </p:blipFill>
          <p:spPr>
            <a:xfrm>
              <a:off x="485956" y="4074450"/>
              <a:ext cx="977476" cy="1272515"/>
            </a:xfrm>
            <a:prstGeom prst="rect">
              <a:avLst/>
            </a:prstGeom>
          </p:spPr>
        </p:pic>
        <p:pic>
          <p:nvPicPr>
            <p:cNvPr id="32" name="圖片 31">
              <a:extLst>
                <a:ext uri="{FF2B5EF4-FFF2-40B4-BE49-F238E27FC236}">
                  <a16:creationId xmlns:a16="http://schemas.microsoft.com/office/drawing/2014/main" id="{C2A4E99A-13F6-40E6-A1EE-5396DF10C542}"/>
                </a:ext>
              </a:extLst>
            </p:cNvPr>
            <p:cNvPicPr>
              <a:picLocks noChangeAspect="1"/>
            </p:cNvPicPr>
            <p:nvPr/>
          </p:nvPicPr>
          <p:blipFill>
            <a:blip r:embed="rId5"/>
            <a:stretch>
              <a:fillRect/>
            </a:stretch>
          </p:blipFill>
          <p:spPr>
            <a:xfrm>
              <a:off x="1524129" y="4074450"/>
              <a:ext cx="977476" cy="1287969"/>
            </a:xfrm>
            <a:prstGeom prst="rect">
              <a:avLst/>
            </a:prstGeom>
          </p:spPr>
        </p:pic>
      </p:grpSp>
      <p:sp>
        <p:nvSpPr>
          <p:cNvPr id="36" name="文字方塊 35">
            <a:extLst>
              <a:ext uri="{FF2B5EF4-FFF2-40B4-BE49-F238E27FC236}">
                <a16:creationId xmlns:a16="http://schemas.microsoft.com/office/drawing/2014/main" id="{983F3CE4-CAF8-4ACF-AB0D-451F8C61B42E}"/>
              </a:ext>
            </a:extLst>
          </p:cNvPr>
          <p:cNvSpPr txBox="1"/>
          <p:nvPr/>
        </p:nvSpPr>
        <p:spPr>
          <a:xfrm>
            <a:off x="143334" y="279360"/>
            <a:ext cx="6874308" cy="523220"/>
          </a:xfrm>
          <a:prstGeom prst="rect">
            <a:avLst/>
          </a:prstGeom>
          <a:noFill/>
        </p:spPr>
        <p:txBody>
          <a:bodyPr wrap="square" rtlCol="0">
            <a:spAutoFit/>
          </a:bodyPr>
          <a:lstStyle/>
          <a:p>
            <a:r>
              <a:rPr lang="en-US" altLang="zh-TW" sz="2800" b="1" i="1" u="sng" dirty="0"/>
              <a:t>MAML</a:t>
            </a:r>
            <a:endParaRPr lang="zh-TW" altLang="en-US" sz="2800" b="1" i="1" u="sng" dirty="0"/>
          </a:p>
        </p:txBody>
      </p:sp>
      <p:sp>
        <p:nvSpPr>
          <p:cNvPr id="37" name="文字方塊 36">
            <a:extLst>
              <a:ext uri="{FF2B5EF4-FFF2-40B4-BE49-F238E27FC236}">
                <a16:creationId xmlns:a16="http://schemas.microsoft.com/office/drawing/2014/main" id="{1F8831EE-5858-487E-9795-0D63EF450AF0}"/>
              </a:ext>
            </a:extLst>
          </p:cNvPr>
          <p:cNvSpPr txBox="1"/>
          <p:nvPr/>
        </p:nvSpPr>
        <p:spPr>
          <a:xfrm>
            <a:off x="591132" y="2512487"/>
            <a:ext cx="798022" cy="461665"/>
          </a:xfrm>
          <a:prstGeom prst="rect">
            <a:avLst/>
          </a:prstGeom>
          <a:noFill/>
        </p:spPr>
        <p:txBody>
          <a:bodyPr wrap="square" rtlCol="0">
            <a:spAutoFit/>
          </a:bodyPr>
          <a:lstStyle/>
          <a:p>
            <a:pPr algn="ctr"/>
            <a:r>
              <a:rPr lang="en-US" altLang="zh-TW" sz="2400" dirty="0"/>
              <a:t>cat</a:t>
            </a:r>
            <a:endParaRPr lang="zh-TW" altLang="en-US" sz="2400" dirty="0"/>
          </a:p>
        </p:txBody>
      </p:sp>
      <p:sp>
        <p:nvSpPr>
          <p:cNvPr id="38" name="文字方塊 37">
            <a:extLst>
              <a:ext uri="{FF2B5EF4-FFF2-40B4-BE49-F238E27FC236}">
                <a16:creationId xmlns:a16="http://schemas.microsoft.com/office/drawing/2014/main" id="{96BC0E8B-0C41-4FB5-A67A-36E47A31310A}"/>
              </a:ext>
            </a:extLst>
          </p:cNvPr>
          <p:cNvSpPr txBox="1"/>
          <p:nvPr/>
        </p:nvSpPr>
        <p:spPr>
          <a:xfrm>
            <a:off x="1268996" y="2512486"/>
            <a:ext cx="1613329" cy="461665"/>
          </a:xfrm>
          <a:prstGeom prst="rect">
            <a:avLst/>
          </a:prstGeom>
          <a:noFill/>
        </p:spPr>
        <p:txBody>
          <a:bodyPr wrap="square" rtlCol="0">
            <a:spAutoFit/>
          </a:bodyPr>
          <a:lstStyle/>
          <a:p>
            <a:pPr algn="ctr"/>
            <a:r>
              <a:rPr lang="en-US" altLang="zh-TW" sz="2400" dirty="0"/>
              <a:t>dog</a:t>
            </a:r>
            <a:endParaRPr lang="zh-TW" altLang="en-US" sz="2400" dirty="0"/>
          </a:p>
        </p:txBody>
      </p:sp>
      <p:grpSp>
        <p:nvGrpSpPr>
          <p:cNvPr id="41" name="群組 40">
            <a:extLst>
              <a:ext uri="{FF2B5EF4-FFF2-40B4-BE49-F238E27FC236}">
                <a16:creationId xmlns:a16="http://schemas.microsoft.com/office/drawing/2014/main" id="{C9135D3A-4A86-4759-866D-9D498939D430}"/>
              </a:ext>
            </a:extLst>
          </p:cNvPr>
          <p:cNvGrpSpPr/>
          <p:nvPr/>
        </p:nvGrpSpPr>
        <p:grpSpPr>
          <a:xfrm>
            <a:off x="2938491" y="1231325"/>
            <a:ext cx="2333347" cy="1742827"/>
            <a:chOff x="3050459" y="1063375"/>
            <a:chExt cx="2333347" cy="1742827"/>
          </a:xfrm>
        </p:grpSpPr>
        <p:grpSp>
          <p:nvGrpSpPr>
            <p:cNvPr id="33" name="群組 32">
              <a:extLst>
                <a:ext uri="{FF2B5EF4-FFF2-40B4-BE49-F238E27FC236}">
                  <a16:creationId xmlns:a16="http://schemas.microsoft.com/office/drawing/2014/main" id="{DF46844A-9A46-4BDC-913D-6035F84AEE1D}"/>
                </a:ext>
              </a:extLst>
            </p:cNvPr>
            <p:cNvGrpSpPr/>
            <p:nvPr/>
          </p:nvGrpSpPr>
          <p:grpSpPr>
            <a:xfrm>
              <a:off x="3050459" y="1063375"/>
              <a:ext cx="1972726" cy="1328554"/>
              <a:chOff x="5313098" y="4013473"/>
              <a:chExt cx="1998865" cy="1485773"/>
            </a:xfrm>
          </p:grpSpPr>
          <p:pic>
            <p:nvPicPr>
              <p:cNvPr id="34" name="Picture 8" descr="Dog Painting by Daniela Vasileva | Saatchi Art">
                <a:extLst>
                  <a:ext uri="{FF2B5EF4-FFF2-40B4-BE49-F238E27FC236}">
                    <a16:creationId xmlns:a16="http://schemas.microsoft.com/office/drawing/2014/main" id="{DB12804C-77E7-48EE-B247-B4A27E93F1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6928" y="4091965"/>
                <a:ext cx="945035" cy="14072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Poppy Calico Cat Painting Painting by Dora Hathazi Mendes">
                <a:extLst>
                  <a:ext uri="{FF2B5EF4-FFF2-40B4-BE49-F238E27FC236}">
                    <a16:creationId xmlns:a16="http://schemas.microsoft.com/office/drawing/2014/main" id="{44B50754-B71D-4B71-85E1-F5F03588B6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3098" y="4013473"/>
                <a:ext cx="911136" cy="1485773"/>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文字方塊 38">
              <a:extLst>
                <a:ext uri="{FF2B5EF4-FFF2-40B4-BE49-F238E27FC236}">
                  <a16:creationId xmlns:a16="http://schemas.microsoft.com/office/drawing/2014/main" id="{9CB06F75-6BB6-47D9-AB96-63929D67FEFD}"/>
                </a:ext>
              </a:extLst>
            </p:cNvPr>
            <p:cNvSpPr txBox="1"/>
            <p:nvPr/>
          </p:nvSpPr>
          <p:spPr>
            <a:xfrm>
              <a:off x="3092613" y="2344537"/>
              <a:ext cx="798022" cy="461665"/>
            </a:xfrm>
            <a:prstGeom prst="rect">
              <a:avLst/>
            </a:prstGeom>
            <a:noFill/>
          </p:spPr>
          <p:txBody>
            <a:bodyPr wrap="square" rtlCol="0">
              <a:spAutoFit/>
            </a:bodyPr>
            <a:lstStyle/>
            <a:p>
              <a:pPr algn="ctr"/>
              <a:r>
                <a:rPr lang="en-US" altLang="zh-TW" sz="2400" dirty="0"/>
                <a:t>cat</a:t>
              </a:r>
              <a:endParaRPr lang="zh-TW" altLang="en-US" sz="2400" dirty="0"/>
            </a:p>
          </p:txBody>
        </p:sp>
        <p:sp>
          <p:nvSpPr>
            <p:cNvPr id="40" name="文字方塊 39">
              <a:extLst>
                <a:ext uri="{FF2B5EF4-FFF2-40B4-BE49-F238E27FC236}">
                  <a16:creationId xmlns:a16="http://schemas.microsoft.com/office/drawing/2014/main" id="{0897E5AB-5E06-4304-AAB2-E231C7FB784F}"/>
                </a:ext>
              </a:extLst>
            </p:cNvPr>
            <p:cNvSpPr txBox="1"/>
            <p:nvPr/>
          </p:nvSpPr>
          <p:spPr>
            <a:xfrm>
              <a:off x="3770477" y="2344536"/>
              <a:ext cx="1613329" cy="461665"/>
            </a:xfrm>
            <a:prstGeom prst="rect">
              <a:avLst/>
            </a:prstGeom>
            <a:noFill/>
          </p:spPr>
          <p:txBody>
            <a:bodyPr wrap="square" rtlCol="0">
              <a:spAutoFit/>
            </a:bodyPr>
            <a:lstStyle/>
            <a:p>
              <a:pPr algn="ctr"/>
              <a:r>
                <a:rPr lang="en-US" altLang="zh-TW" sz="2400" dirty="0"/>
                <a:t>dog</a:t>
              </a:r>
              <a:endParaRPr lang="zh-TW" altLang="en-US" sz="2400" dirty="0"/>
            </a:p>
          </p:txBody>
        </p:sp>
      </p:grpSp>
      <p:sp>
        <p:nvSpPr>
          <p:cNvPr id="42" name="文字方塊 41">
            <a:extLst>
              <a:ext uri="{FF2B5EF4-FFF2-40B4-BE49-F238E27FC236}">
                <a16:creationId xmlns:a16="http://schemas.microsoft.com/office/drawing/2014/main" id="{4EF1CF3E-8C8A-48CA-B4B3-5985E2400EC3}"/>
              </a:ext>
            </a:extLst>
          </p:cNvPr>
          <p:cNvSpPr txBox="1"/>
          <p:nvPr/>
        </p:nvSpPr>
        <p:spPr>
          <a:xfrm>
            <a:off x="1027484" y="860404"/>
            <a:ext cx="1139357" cy="461665"/>
          </a:xfrm>
          <a:prstGeom prst="rect">
            <a:avLst/>
          </a:prstGeom>
          <a:noFill/>
        </p:spPr>
        <p:txBody>
          <a:bodyPr wrap="square" rtlCol="0">
            <a:spAutoFit/>
          </a:bodyPr>
          <a:lstStyle/>
          <a:p>
            <a:pPr algn="ctr"/>
            <a:r>
              <a:rPr lang="en-US" altLang="zh-TW" sz="2400" dirty="0"/>
              <a:t>Task 1</a:t>
            </a:r>
            <a:endParaRPr lang="zh-TW" altLang="en-US" sz="2400" dirty="0"/>
          </a:p>
        </p:txBody>
      </p:sp>
      <p:sp>
        <p:nvSpPr>
          <p:cNvPr id="43" name="文字方塊 42">
            <a:extLst>
              <a:ext uri="{FF2B5EF4-FFF2-40B4-BE49-F238E27FC236}">
                <a16:creationId xmlns:a16="http://schemas.microsoft.com/office/drawing/2014/main" id="{CB0881C4-F7FA-4D65-92A1-46C216A11805}"/>
              </a:ext>
            </a:extLst>
          </p:cNvPr>
          <p:cNvSpPr txBox="1"/>
          <p:nvPr/>
        </p:nvSpPr>
        <p:spPr>
          <a:xfrm>
            <a:off x="3305521" y="842858"/>
            <a:ext cx="1139357" cy="461665"/>
          </a:xfrm>
          <a:prstGeom prst="rect">
            <a:avLst/>
          </a:prstGeom>
          <a:noFill/>
        </p:spPr>
        <p:txBody>
          <a:bodyPr wrap="square" rtlCol="0">
            <a:spAutoFit/>
          </a:bodyPr>
          <a:lstStyle/>
          <a:p>
            <a:pPr algn="ctr"/>
            <a:r>
              <a:rPr lang="en-US" altLang="zh-TW" sz="2400" dirty="0"/>
              <a:t>Task 2</a:t>
            </a:r>
            <a:endParaRPr lang="zh-TW" altLang="en-US" sz="2400" dirty="0"/>
          </a:p>
        </p:txBody>
      </p:sp>
      <p:sp>
        <p:nvSpPr>
          <p:cNvPr id="45" name="箭號: 向右 44">
            <a:extLst>
              <a:ext uri="{FF2B5EF4-FFF2-40B4-BE49-F238E27FC236}">
                <a16:creationId xmlns:a16="http://schemas.microsoft.com/office/drawing/2014/main" id="{B5C4A1AE-CECF-415C-A0A7-4D600B9F0D88}"/>
              </a:ext>
            </a:extLst>
          </p:cNvPr>
          <p:cNvSpPr/>
          <p:nvPr/>
        </p:nvSpPr>
        <p:spPr>
          <a:xfrm>
            <a:off x="5160064" y="1567828"/>
            <a:ext cx="1613329"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6" name="文字方塊 45">
            <a:extLst>
              <a:ext uri="{FF2B5EF4-FFF2-40B4-BE49-F238E27FC236}">
                <a16:creationId xmlns:a16="http://schemas.microsoft.com/office/drawing/2014/main" id="{12E6899A-EDF7-4EFF-AAE1-3FDDB919892F}"/>
              </a:ext>
            </a:extLst>
          </p:cNvPr>
          <p:cNvSpPr txBox="1"/>
          <p:nvPr/>
        </p:nvSpPr>
        <p:spPr>
          <a:xfrm>
            <a:off x="4980147" y="2052909"/>
            <a:ext cx="1964550" cy="461665"/>
          </a:xfrm>
          <a:prstGeom prst="rect">
            <a:avLst/>
          </a:prstGeom>
          <a:noFill/>
        </p:spPr>
        <p:txBody>
          <a:bodyPr wrap="square" rtlCol="0">
            <a:spAutoFit/>
          </a:bodyPr>
          <a:lstStyle/>
          <a:p>
            <a:pPr algn="ctr"/>
            <a:r>
              <a:rPr lang="en-US" altLang="zh-TW" sz="2400" dirty="0"/>
              <a:t>find good </a:t>
            </a:r>
            <a:r>
              <a:rPr lang="en-US" altLang="zh-TW" sz="2400" dirty="0" err="1"/>
              <a:t>init</a:t>
            </a:r>
            <a:endParaRPr lang="zh-TW" altLang="en-US" sz="2400" dirty="0"/>
          </a:p>
        </p:txBody>
      </p:sp>
      <p:sp>
        <p:nvSpPr>
          <p:cNvPr id="47" name="文字方塊 46">
            <a:extLst>
              <a:ext uri="{FF2B5EF4-FFF2-40B4-BE49-F238E27FC236}">
                <a16:creationId xmlns:a16="http://schemas.microsoft.com/office/drawing/2014/main" id="{C4F4762D-EA90-46F8-A6E4-CDD7453CCCF1}"/>
              </a:ext>
            </a:extLst>
          </p:cNvPr>
          <p:cNvSpPr txBox="1"/>
          <p:nvPr/>
        </p:nvSpPr>
        <p:spPr>
          <a:xfrm>
            <a:off x="221355" y="3199317"/>
            <a:ext cx="6874308" cy="523220"/>
          </a:xfrm>
          <a:prstGeom prst="rect">
            <a:avLst/>
          </a:prstGeom>
          <a:noFill/>
        </p:spPr>
        <p:txBody>
          <a:bodyPr wrap="square" rtlCol="0">
            <a:spAutoFit/>
          </a:bodyPr>
          <a:lstStyle/>
          <a:p>
            <a:r>
              <a:rPr lang="en-US" altLang="zh-TW" sz="2800" b="1" i="1" u="sng" dirty="0"/>
              <a:t>Pre-training </a:t>
            </a:r>
            <a:endParaRPr lang="zh-TW" altLang="en-US" sz="2800" b="1" i="1" u="sng" dirty="0"/>
          </a:p>
        </p:txBody>
      </p:sp>
      <p:sp>
        <p:nvSpPr>
          <p:cNvPr id="48" name="文字方塊 47">
            <a:extLst>
              <a:ext uri="{FF2B5EF4-FFF2-40B4-BE49-F238E27FC236}">
                <a16:creationId xmlns:a16="http://schemas.microsoft.com/office/drawing/2014/main" id="{B2D2DAD9-326A-4CAF-97DA-C014E0B44B9F}"/>
              </a:ext>
            </a:extLst>
          </p:cNvPr>
          <p:cNvSpPr txBox="1"/>
          <p:nvPr/>
        </p:nvSpPr>
        <p:spPr>
          <a:xfrm>
            <a:off x="2337301" y="3230094"/>
            <a:ext cx="4255743" cy="461665"/>
          </a:xfrm>
          <a:prstGeom prst="rect">
            <a:avLst/>
          </a:prstGeom>
          <a:noFill/>
        </p:spPr>
        <p:txBody>
          <a:bodyPr wrap="square" rtlCol="0">
            <a:spAutoFit/>
          </a:bodyPr>
          <a:lstStyle/>
          <a:p>
            <a:r>
              <a:rPr lang="en-US" altLang="zh-TW" sz="2400" dirty="0"/>
              <a:t>(more typical ways) </a:t>
            </a:r>
            <a:endParaRPr lang="zh-TW" altLang="en-US" sz="2400" dirty="0"/>
          </a:p>
        </p:txBody>
      </p:sp>
      <p:sp>
        <p:nvSpPr>
          <p:cNvPr id="49" name="箭號: 向右 48">
            <a:extLst>
              <a:ext uri="{FF2B5EF4-FFF2-40B4-BE49-F238E27FC236}">
                <a16:creationId xmlns:a16="http://schemas.microsoft.com/office/drawing/2014/main" id="{FBBA9E1B-E8A3-494E-B9DC-AFE192399CAC}"/>
              </a:ext>
            </a:extLst>
          </p:cNvPr>
          <p:cNvSpPr/>
          <p:nvPr/>
        </p:nvSpPr>
        <p:spPr>
          <a:xfrm>
            <a:off x="5183166" y="4434641"/>
            <a:ext cx="1613329"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1" name="文字方塊 50">
            <a:extLst>
              <a:ext uri="{FF2B5EF4-FFF2-40B4-BE49-F238E27FC236}">
                <a16:creationId xmlns:a16="http://schemas.microsoft.com/office/drawing/2014/main" id="{F96EFDC1-0060-4F53-8CD3-52989D65938A}"/>
              </a:ext>
            </a:extLst>
          </p:cNvPr>
          <p:cNvSpPr txBox="1"/>
          <p:nvPr/>
        </p:nvSpPr>
        <p:spPr>
          <a:xfrm>
            <a:off x="5024169" y="4892847"/>
            <a:ext cx="1964550" cy="461665"/>
          </a:xfrm>
          <a:prstGeom prst="rect">
            <a:avLst/>
          </a:prstGeom>
          <a:noFill/>
        </p:spPr>
        <p:txBody>
          <a:bodyPr wrap="square" rtlCol="0">
            <a:spAutoFit/>
          </a:bodyPr>
          <a:lstStyle/>
          <a:p>
            <a:pPr algn="ctr"/>
            <a:r>
              <a:rPr lang="en-US" altLang="zh-TW" sz="2400" dirty="0"/>
              <a:t>find good </a:t>
            </a:r>
            <a:r>
              <a:rPr lang="en-US" altLang="zh-TW" sz="2400" dirty="0" err="1"/>
              <a:t>init</a:t>
            </a:r>
            <a:endParaRPr lang="zh-TW" altLang="en-US" sz="2400" dirty="0"/>
          </a:p>
        </p:txBody>
      </p:sp>
      <p:grpSp>
        <p:nvGrpSpPr>
          <p:cNvPr id="50" name="群組 49">
            <a:extLst>
              <a:ext uri="{FF2B5EF4-FFF2-40B4-BE49-F238E27FC236}">
                <a16:creationId xmlns:a16="http://schemas.microsoft.com/office/drawing/2014/main" id="{BE0F98B9-1B93-429E-A364-358F5B4294B0}"/>
              </a:ext>
            </a:extLst>
          </p:cNvPr>
          <p:cNvGrpSpPr/>
          <p:nvPr/>
        </p:nvGrpSpPr>
        <p:grpSpPr>
          <a:xfrm>
            <a:off x="598576" y="4042730"/>
            <a:ext cx="2015649" cy="1287969"/>
            <a:chOff x="485956" y="4074450"/>
            <a:chExt cx="2015649" cy="1287969"/>
          </a:xfrm>
        </p:grpSpPr>
        <p:pic>
          <p:nvPicPr>
            <p:cNvPr id="52" name="圖片 51">
              <a:extLst>
                <a:ext uri="{FF2B5EF4-FFF2-40B4-BE49-F238E27FC236}">
                  <a16:creationId xmlns:a16="http://schemas.microsoft.com/office/drawing/2014/main" id="{57576237-4EC3-4CA4-901F-CB140EA605B9}"/>
                </a:ext>
              </a:extLst>
            </p:cNvPr>
            <p:cNvPicPr>
              <a:picLocks noChangeAspect="1"/>
            </p:cNvPicPr>
            <p:nvPr/>
          </p:nvPicPr>
          <p:blipFill>
            <a:blip r:embed="rId4"/>
            <a:stretch>
              <a:fillRect/>
            </a:stretch>
          </p:blipFill>
          <p:spPr>
            <a:xfrm>
              <a:off x="485956" y="4074450"/>
              <a:ext cx="977476" cy="1272515"/>
            </a:xfrm>
            <a:prstGeom prst="rect">
              <a:avLst/>
            </a:prstGeom>
          </p:spPr>
        </p:pic>
        <p:pic>
          <p:nvPicPr>
            <p:cNvPr id="53" name="圖片 52">
              <a:extLst>
                <a:ext uri="{FF2B5EF4-FFF2-40B4-BE49-F238E27FC236}">
                  <a16:creationId xmlns:a16="http://schemas.microsoft.com/office/drawing/2014/main" id="{234220BB-DB77-4803-A8F3-81093B45CF4C}"/>
                </a:ext>
              </a:extLst>
            </p:cNvPr>
            <p:cNvPicPr>
              <a:picLocks noChangeAspect="1"/>
            </p:cNvPicPr>
            <p:nvPr/>
          </p:nvPicPr>
          <p:blipFill>
            <a:blip r:embed="rId5"/>
            <a:stretch>
              <a:fillRect/>
            </a:stretch>
          </p:blipFill>
          <p:spPr>
            <a:xfrm>
              <a:off x="1524129" y="4074450"/>
              <a:ext cx="977476" cy="1287969"/>
            </a:xfrm>
            <a:prstGeom prst="rect">
              <a:avLst/>
            </a:prstGeom>
          </p:spPr>
        </p:pic>
      </p:grpSp>
      <p:sp>
        <p:nvSpPr>
          <p:cNvPr id="54" name="文字方塊 53">
            <a:extLst>
              <a:ext uri="{FF2B5EF4-FFF2-40B4-BE49-F238E27FC236}">
                <a16:creationId xmlns:a16="http://schemas.microsoft.com/office/drawing/2014/main" id="{E08B6AB3-9EFF-4E2F-A989-F397D0440FA1}"/>
              </a:ext>
            </a:extLst>
          </p:cNvPr>
          <p:cNvSpPr txBox="1"/>
          <p:nvPr/>
        </p:nvSpPr>
        <p:spPr>
          <a:xfrm>
            <a:off x="621480" y="5276499"/>
            <a:ext cx="798022" cy="461665"/>
          </a:xfrm>
          <a:prstGeom prst="rect">
            <a:avLst/>
          </a:prstGeom>
          <a:noFill/>
        </p:spPr>
        <p:txBody>
          <a:bodyPr wrap="square" rtlCol="0">
            <a:spAutoFit/>
          </a:bodyPr>
          <a:lstStyle/>
          <a:p>
            <a:pPr algn="ctr"/>
            <a:r>
              <a:rPr lang="en-US" altLang="zh-TW" sz="2400" dirty="0"/>
              <a:t>cat</a:t>
            </a:r>
            <a:endParaRPr lang="zh-TW" altLang="en-US" sz="2400" dirty="0"/>
          </a:p>
        </p:txBody>
      </p:sp>
      <p:sp>
        <p:nvSpPr>
          <p:cNvPr id="55" name="文字方塊 54">
            <a:extLst>
              <a:ext uri="{FF2B5EF4-FFF2-40B4-BE49-F238E27FC236}">
                <a16:creationId xmlns:a16="http://schemas.microsoft.com/office/drawing/2014/main" id="{FE14ADA9-85E3-4467-80FF-E29E55F71473}"/>
              </a:ext>
            </a:extLst>
          </p:cNvPr>
          <p:cNvSpPr txBox="1"/>
          <p:nvPr/>
        </p:nvSpPr>
        <p:spPr>
          <a:xfrm>
            <a:off x="1299344" y="5276498"/>
            <a:ext cx="1613329" cy="461665"/>
          </a:xfrm>
          <a:prstGeom prst="rect">
            <a:avLst/>
          </a:prstGeom>
          <a:noFill/>
        </p:spPr>
        <p:txBody>
          <a:bodyPr wrap="square" rtlCol="0">
            <a:spAutoFit/>
          </a:bodyPr>
          <a:lstStyle/>
          <a:p>
            <a:pPr algn="ctr"/>
            <a:r>
              <a:rPr lang="en-US" altLang="zh-TW" sz="2400" dirty="0"/>
              <a:t>dog</a:t>
            </a:r>
            <a:endParaRPr lang="zh-TW" altLang="en-US" sz="2400" dirty="0"/>
          </a:p>
        </p:txBody>
      </p:sp>
      <p:grpSp>
        <p:nvGrpSpPr>
          <p:cNvPr id="56" name="群組 55">
            <a:extLst>
              <a:ext uri="{FF2B5EF4-FFF2-40B4-BE49-F238E27FC236}">
                <a16:creationId xmlns:a16="http://schemas.microsoft.com/office/drawing/2014/main" id="{2AC58BE2-70EF-4516-8921-1A19B31DA0AD}"/>
              </a:ext>
            </a:extLst>
          </p:cNvPr>
          <p:cNvGrpSpPr/>
          <p:nvPr/>
        </p:nvGrpSpPr>
        <p:grpSpPr>
          <a:xfrm>
            <a:off x="2968839" y="3995337"/>
            <a:ext cx="2333347" cy="1742827"/>
            <a:chOff x="3050459" y="1063375"/>
            <a:chExt cx="2333347" cy="1742827"/>
          </a:xfrm>
        </p:grpSpPr>
        <p:grpSp>
          <p:nvGrpSpPr>
            <p:cNvPr id="57" name="群組 56">
              <a:extLst>
                <a:ext uri="{FF2B5EF4-FFF2-40B4-BE49-F238E27FC236}">
                  <a16:creationId xmlns:a16="http://schemas.microsoft.com/office/drawing/2014/main" id="{AF3D7565-F45C-463F-817F-F3663C4E5CF7}"/>
                </a:ext>
              </a:extLst>
            </p:cNvPr>
            <p:cNvGrpSpPr/>
            <p:nvPr/>
          </p:nvGrpSpPr>
          <p:grpSpPr>
            <a:xfrm>
              <a:off x="3050459" y="1063375"/>
              <a:ext cx="1972726" cy="1328554"/>
              <a:chOff x="5313098" y="4013473"/>
              <a:chExt cx="1998865" cy="1485773"/>
            </a:xfrm>
          </p:grpSpPr>
          <p:pic>
            <p:nvPicPr>
              <p:cNvPr id="60" name="Picture 8" descr="Dog Painting by Daniela Vasileva | Saatchi Art">
                <a:extLst>
                  <a:ext uri="{FF2B5EF4-FFF2-40B4-BE49-F238E27FC236}">
                    <a16:creationId xmlns:a16="http://schemas.microsoft.com/office/drawing/2014/main" id="{129EDB31-F886-4645-8845-CA277EB575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6928" y="4091965"/>
                <a:ext cx="945035" cy="140728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Poppy Calico Cat Painting Painting by Dora Hathazi Mendes">
                <a:extLst>
                  <a:ext uri="{FF2B5EF4-FFF2-40B4-BE49-F238E27FC236}">
                    <a16:creationId xmlns:a16="http://schemas.microsoft.com/office/drawing/2014/main" id="{15BD48D1-C068-43BB-A8D6-11CBD88423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3098" y="4013473"/>
                <a:ext cx="911136" cy="1485773"/>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文字方塊 57">
              <a:extLst>
                <a:ext uri="{FF2B5EF4-FFF2-40B4-BE49-F238E27FC236}">
                  <a16:creationId xmlns:a16="http://schemas.microsoft.com/office/drawing/2014/main" id="{920F9ED7-37FE-458D-8DDF-C2845C816FDD}"/>
                </a:ext>
              </a:extLst>
            </p:cNvPr>
            <p:cNvSpPr txBox="1"/>
            <p:nvPr/>
          </p:nvSpPr>
          <p:spPr>
            <a:xfrm>
              <a:off x="3092613" y="2344537"/>
              <a:ext cx="798022" cy="461665"/>
            </a:xfrm>
            <a:prstGeom prst="rect">
              <a:avLst/>
            </a:prstGeom>
            <a:noFill/>
          </p:spPr>
          <p:txBody>
            <a:bodyPr wrap="square" rtlCol="0">
              <a:spAutoFit/>
            </a:bodyPr>
            <a:lstStyle/>
            <a:p>
              <a:pPr algn="ctr"/>
              <a:r>
                <a:rPr lang="en-US" altLang="zh-TW" sz="2400" dirty="0"/>
                <a:t>cat</a:t>
              </a:r>
              <a:endParaRPr lang="zh-TW" altLang="en-US" sz="2400" dirty="0"/>
            </a:p>
          </p:txBody>
        </p:sp>
        <p:sp>
          <p:nvSpPr>
            <p:cNvPr id="59" name="文字方塊 58">
              <a:extLst>
                <a:ext uri="{FF2B5EF4-FFF2-40B4-BE49-F238E27FC236}">
                  <a16:creationId xmlns:a16="http://schemas.microsoft.com/office/drawing/2014/main" id="{03E0E1C2-FFE2-4FBB-8B38-00BFC4D89988}"/>
                </a:ext>
              </a:extLst>
            </p:cNvPr>
            <p:cNvSpPr txBox="1"/>
            <p:nvPr/>
          </p:nvSpPr>
          <p:spPr>
            <a:xfrm>
              <a:off x="3770477" y="2344536"/>
              <a:ext cx="1613329" cy="461665"/>
            </a:xfrm>
            <a:prstGeom prst="rect">
              <a:avLst/>
            </a:prstGeom>
            <a:noFill/>
          </p:spPr>
          <p:txBody>
            <a:bodyPr wrap="square" rtlCol="0">
              <a:spAutoFit/>
            </a:bodyPr>
            <a:lstStyle/>
            <a:p>
              <a:pPr algn="ctr"/>
              <a:r>
                <a:rPr lang="en-US" altLang="zh-TW" sz="2400" dirty="0"/>
                <a:t>dog</a:t>
              </a:r>
              <a:endParaRPr lang="zh-TW" altLang="en-US" sz="2400" dirty="0"/>
            </a:p>
          </p:txBody>
        </p:sp>
      </p:grpSp>
      <p:sp>
        <p:nvSpPr>
          <p:cNvPr id="62" name="文字方塊 61">
            <a:extLst>
              <a:ext uri="{FF2B5EF4-FFF2-40B4-BE49-F238E27FC236}">
                <a16:creationId xmlns:a16="http://schemas.microsoft.com/office/drawing/2014/main" id="{25DE1488-2DE3-4F43-A033-6DA8A3BCFF33}"/>
              </a:ext>
            </a:extLst>
          </p:cNvPr>
          <p:cNvSpPr txBox="1"/>
          <p:nvPr/>
        </p:nvSpPr>
        <p:spPr>
          <a:xfrm>
            <a:off x="5086359" y="5781010"/>
            <a:ext cx="3846076" cy="830997"/>
          </a:xfrm>
          <a:prstGeom prst="rect">
            <a:avLst/>
          </a:prstGeom>
          <a:noFill/>
        </p:spPr>
        <p:txBody>
          <a:bodyPr wrap="square" rtlCol="0">
            <a:spAutoFit/>
          </a:bodyPr>
          <a:lstStyle/>
          <a:p>
            <a:pPr algn="ctr"/>
            <a:r>
              <a:rPr lang="en-US" altLang="zh-TW" sz="2400" dirty="0"/>
              <a:t>Also known as multi-task learning (baseline of meta)</a:t>
            </a:r>
            <a:endParaRPr lang="zh-TW" altLang="en-US" sz="2400" dirty="0"/>
          </a:p>
        </p:txBody>
      </p:sp>
      <p:sp>
        <p:nvSpPr>
          <p:cNvPr id="2" name="文字方塊 1">
            <a:extLst>
              <a:ext uri="{FF2B5EF4-FFF2-40B4-BE49-F238E27FC236}">
                <a16:creationId xmlns:a16="http://schemas.microsoft.com/office/drawing/2014/main" id="{BADD5B4E-073B-4DA6-BC8C-1BB8C4115192}"/>
              </a:ext>
            </a:extLst>
          </p:cNvPr>
          <p:cNvSpPr txBox="1"/>
          <p:nvPr/>
        </p:nvSpPr>
        <p:spPr>
          <a:xfrm>
            <a:off x="2572942" y="231836"/>
            <a:ext cx="6427724" cy="461665"/>
          </a:xfrm>
          <a:prstGeom prst="rect">
            <a:avLst/>
          </a:prstGeom>
          <a:noFill/>
        </p:spPr>
        <p:txBody>
          <a:bodyPr wrap="square" rtlCol="0">
            <a:spAutoFit/>
          </a:bodyPr>
          <a:lstStyle/>
          <a:p>
            <a:r>
              <a:rPr lang="en-US" altLang="zh-TW" sz="2400" b="1" dirty="0">
                <a:solidFill>
                  <a:srgbClr val="0000FF"/>
                </a:solidFill>
              </a:rPr>
              <a:t>Isn’t it domain adaptation / transfer learning?</a:t>
            </a:r>
            <a:endParaRPr lang="zh-TW" altLang="en-US" sz="2400" b="1" dirty="0">
              <a:solidFill>
                <a:srgbClr val="0000FF"/>
              </a:solidFill>
            </a:endParaRPr>
          </a:p>
        </p:txBody>
      </p:sp>
    </p:spTree>
    <p:extLst>
      <p:ext uri="{BB962C8B-B14F-4D97-AF65-F5344CB8AC3E}">
        <p14:creationId xmlns:p14="http://schemas.microsoft.com/office/powerpoint/2010/main" val="8978735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8" grpId="0"/>
      <p:bldP spid="49" grpId="0" animBg="1"/>
      <p:bldP spid="51" grpId="0"/>
      <p:bldP spid="54" grpId="0"/>
      <p:bldP spid="55" grpId="0"/>
      <p:bldP spid="62"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DEB3B5-87E7-449C-95BD-1D4CF4EF3FE5}"/>
              </a:ext>
            </a:extLst>
          </p:cNvPr>
          <p:cNvSpPr>
            <a:spLocks noGrp="1"/>
          </p:cNvSpPr>
          <p:nvPr>
            <p:ph type="title"/>
          </p:nvPr>
        </p:nvSpPr>
        <p:spPr/>
        <p:txBody>
          <a:bodyPr/>
          <a:lstStyle/>
          <a:p>
            <a:r>
              <a:rPr lang="en-US" altLang="zh-TW" dirty="0"/>
              <a:t>MAML </a:t>
            </a:r>
            <a:r>
              <a:rPr lang="en-US" altLang="zh-TW" dirty="0" err="1"/>
              <a:t>v.s</a:t>
            </a:r>
            <a:r>
              <a:rPr lang="en-US" altLang="zh-TW" dirty="0"/>
              <a:t>. Pre-training </a:t>
            </a:r>
            <a:endParaRPr lang="zh-TW" altLang="en-US" dirty="0"/>
          </a:p>
        </p:txBody>
      </p:sp>
      <p:sp>
        <p:nvSpPr>
          <p:cNvPr id="3" name="內容版面配置區 2">
            <a:extLst>
              <a:ext uri="{FF2B5EF4-FFF2-40B4-BE49-F238E27FC236}">
                <a16:creationId xmlns:a16="http://schemas.microsoft.com/office/drawing/2014/main" id="{B5270BDD-4EB1-44D5-8F8B-4EAB880A37B8}"/>
              </a:ext>
            </a:extLst>
          </p:cNvPr>
          <p:cNvSpPr>
            <a:spLocks noGrp="1"/>
          </p:cNvSpPr>
          <p:nvPr>
            <p:ph idx="1"/>
          </p:nvPr>
        </p:nvSpPr>
        <p:spPr/>
        <p:txBody>
          <a:bodyPr/>
          <a:lstStyle/>
          <a:p>
            <a:r>
              <a:rPr lang="en-US" altLang="zh-TW" dirty="0"/>
              <a:t>https://youtu.be/vUwOA3SNb_E</a:t>
            </a:r>
          </a:p>
          <a:p>
            <a:endParaRPr lang="zh-TW" altLang="en-US" dirty="0"/>
          </a:p>
        </p:txBody>
      </p:sp>
      <p:pic>
        <p:nvPicPr>
          <p:cNvPr id="1026" name="Picture 2">
            <a:extLst>
              <a:ext uri="{FF2B5EF4-FFF2-40B4-BE49-F238E27FC236}">
                <a16:creationId xmlns:a16="http://schemas.microsoft.com/office/drawing/2014/main" id="{2E201470-2FD1-47DD-ABD0-F58A639DC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274" y="2379823"/>
            <a:ext cx="3932076" cy="393207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07E9B49E-944D-460F-8B5D-741553E1618B}"/>
              </a:ext>
            </a:extLst>
          </p:cNvPr>
          <p:cNvSpPr txBox="1"/>
          <p:nvPr/>
        </p:nvSpPr>
        <p:spPr>
          <a:xfrm>
            <a:off x="1380931" y="4111337"/>
            <a:ext cx="2743200"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影片中有防不勝防的業配</a:t>
            </a:r>
          </a:p>
        </p:txBody>
      </p:sp>
      <p:sp>
        <p:nvSpPr>
          <p:cNvPr id="6" name="文字方塊 5">
            <a:extLst>
              <a:ext uri="{FF2B5EF4-FFF2-40B4-BE49-F238E27FC236}">
                <a16:creationId xmlns:a16="http://schemas.microsoft.com/office/drawing/2014/main" id="{0214DB44-296B-4D8E-8751-1AE7EDB714F2}"/>
              </a:ext>
            </a:extLst>
          </p:cNvPr>
          <p:cNvSpPr txBox="1"/>
          <p:nvPr/>
        </p:nvSpPr>
        <p:spPr>
          <a:xfrm>
            <a:off x="1380931" y="5319961"/>
            <a:ext cx="3179796"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這就是 </a:t>
            </a:r>
            <a:r>
              <a:rPr lang="en-US" altLang="zh-TW" sz="2400" dirty="0">
                <a:latin typeface="微軟正黑體" panose="020B0604030504040204" pitchFamily="34" charset="-120"/>
                <a:ea typeface="微軟正黑體" panose="020B0604030504040204" pitchFamily="34" charset="-120"/>
              </a:rPr>
              <a:t>“meta </a:t>
            </a:r>
            <a:r>
              <a:rPr lang="zh-TW" altLang="en-US" sz="2400" dirty="0">
                <a:latin typeface="微軟正黑體" panose="020B0604030504040204" pitchFamily="34" charset="-120"/>
                <a:ea typeface="微軟正黑體" panose="020B0604030504040204" pitchFamily="34" charset="-120"/>
              </a:rPr>
              <a:t>業配</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150376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E54107-86D1-457D-B537-586F0032EB48}"/>
              </a:ext>
            </a:extLst>
          </p:cNvPr>
          <p:cNvSpPr>
            <a:spLocks noGrp="1"/>
          </p:cNvSpPr>
          <p:nvPr>
            <p:ph type="title"/>
          </p:nvPr>
        </p:nvSpPr>
        <p:spPr/>
        <p:txBody>
          <a:bodyPr/>
          <a:lstStyle/>
          <a:p>
            <a:r>
              <a:rPr lang="en-US" altLang="zh-TW" dirty="0"/>
              <a:t>MAML is good because ……</a:t>
            </a:r>
            <a:endParaRPr lang="zh-TW" altLang="en-US" dirty="0"/>
          </a:p>
        </p:txBody>
      </p:sp>
      <p:sp>
        <p:nvSpPr>
          <p:cNvPr id="3" name="內容版面配置區 2">
            <a:extLst>
              <a:ext uri="{FF2B5EF4-FFF2-40B4-BE49-F238E27FC236}">
                <a16:creationId xmlns:a16="http://schemas.microsoft.com/office/drawing/2014/main" id="{C1BA896D-1ACC-4C36-88DA-F22106237C90}"/>
              </a:ext>
            </a:extLst>
          </p:cNvPr>
          <p:cNvSpPr>
            <a:spLocks noGrp="1"/>
          </p:cNvSpPr>
          <p:nvPr>
            <p:ph idx="1"/>
          </p:nvPr>
        </p:nvSpPr>
        <p:spPr/>
        <p:txBody>
          <a:bodyPr>
            <a:normAutofit/>
          </a:bodyPr>
          <a:lstStyle/>
          <a:p>
            <a:r>
              <a:rPr lang="en-US" altLang="zh-TW" b="0" i="0" dirty="0">
                <a:solidFill>
                  <a:srgbClr val="000000"/>
                </a:solidFill>
                <a:effectLst/>
              </a:rPr>
              <a:t>ANIL (Almost No Inner Loop)</a:t>
            </a:r>
            <a:endParaRPr lang="zh-TW" altLang="en-US" dirty="0"/>
          </a:p>
        </p:txBody>
      </p:sp>
      <p:pic>
        <p:nvPicPr>
          <p:cNvPr id="4" name="圖片 3">
            <a:extLst>
              <a:ext uri="{FF2B5EF4-FFF2-40B4-BE49-F238E27FC236}">
                <a16:creationId xmlns:a16="http://schemas.microsoft.com/office/drawing/2014/main" id="{A7AFDE51-3CC2-4B32-B3A9-395B197EAB18}"/>
              </a:ext>
            </a:extLst>
          </p:cNvPr>
          <p:cNvPicPr>
            <a:picLocks noChangeAspect="1"/>
          </p:cNvPicPr>
          <p:nvPr/>
        </p:nvPicPr>
        <p:blipFill>
          <a:blip r:embed="rId3"/>
          <a:stretch>
            <a:fillRect/>
          </a:stretch>
        </p:blipFill>
        <p:spPr>
          <a:xfrm>
            <a:off x="1277704" y="2324048"/>
            <a:ext cx="6588592" cy="3638476"/>
          </a:xfrm>
          <a:prstGeom prst="rect">
            <a:avLst/>
          </a:prstGeom>
        </p:spPr>
      </p:pic>
      <p:sp>
        <p:nvSpPr>
          <p:cNvPr id="5" name="矩形: 圓角 4">
            <a:extLst>
              <a:ext uri="{FF2B5EF4-FFF2-40B4-BE49-F238E27FC236}">
                <a16:creationId xmlns:a16="http://schemas.microsoft.com/office/drawing/2014/main" id="{370F5750-5C5E-43D8-935A-980275E37332}"/>
              </a:ext>
            </a:extLst>
          </p:cNvPr>
          <p:cNvSpPr/>
          <p:nvPr/>
        </p:nvSpPr>
        <p:spPr>
          <a:xfrm>
            <a:off x="4762326" y="2270235"/>
            <a:ext cx="3103970" cy="36384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矩形 5">
            <a:extLst>
              <a:ext uri="{FF2B5EF4-FFF2-40B4-BE49-F238E27FC236}">
                <a16:creationId xmlns:a16="http://schemas.microsoft.com/office/drawing/2014/main" id="{F6D21E27-00FD-4E17-9E9C-79C429D2DEB4}"/>
              </a:ext>
            </a:extLst>
          </p:cNvPr>
          <p:cNvSpPr/>
          <p:nvPr/>
        </p:nvSpPr>
        <p:spPr>
          <a:xfrm>
            <a:off x="975493" y="5968900"/>
            <a:ext cx="7539858"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Aniruddh</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Raghu,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Maithra</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Raghu,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Samy</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Bengio, Oriol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Vinyals</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0" i="0" u="none" strike="noStrike" kern="1200" cap="none" spc="0" normalizeH="0" baseline="0" noProof="0" dirty="0">
                <a:ln>
                  <a:noFill/>
                </a:ln>
                <a:solidFill>
                  <a:srgbClr val="000000"/>
                </a:solidFill>
                <a:effectLst/>
                <a:uLnTx/>
                <a:uFillTx/>
                <a:latin typeface="Calibri" panose="020F0502020204030204"/>
                <a:ea typeface="新細明體" panose="02020500000000000000" pitchFamily="18" charset="-120"/>
                <a:cs typeface="+mn-cs"/>
              </a:rPr>
              <a:t>Rapid Learning or Feature Reuse? Towards Understanding the Effectiveness of MAML, ICLR, 2020</a:t>
            </a:r>
          </a:p>
        </p:txBody>
      </p:sp>
    </p:spTree>
    <p:extLst>
      <p:ext uri="{BB962C8B-B14F-4D97-AF65-F5344CB8AC3E}">
        <p14:creationId xmlns:p14="http://schemas.microsoft.com/office/powerpoint/2010/main" val="204564424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B7324FB0-11C9-44EE-84AD-73B258D0362C}"/>
              </a:ext>
            </a:extLst>
          </p:cNvPr>
          <p:cNvSpPr>
            <a:spLocks noGrp="1"/>
          </p:cNvSpPr>
          <p:nvPr>
            <p:ph type="ctrTitle"/>
          </p:nvPr>
        </p:nvSpPr>
        <p:spPr>
          <a:xfrm>
            <a:off x="1799425" y="2073715"/>
            <a:ext cx="5201819" cy="2993042"/>
          </a:xfrm>
        </p:spPr>
        <p:txBody>
          <a:bodyPr anchor="ctr">
            <a:normAutofit/>
          </a:bodyPr>
          <a:lstStyle/>
          <a:p>
            <a:r>
              <a:rPr lang="en-US" altLang="zh-TW" sz="7100">
                <a:solidFill>
                  <a:schemeClr val="bg1"/>
                </a:solidFill>
              </a:rPr>
              <a:t>Machine Learning 101</a:t>
            </a:r>
            <a:endParaRPr lang="zh-TW" altLang="en-US" sz="7100">
              <a:solidFill>
                <a:schemeClr val="bg1"/>
              </a:solidFill>
            </a:endParaRPr>
          </a:p>
        </p:txBody>
      </p:sp>
      <p:sp>
        <p:nvSpPr>
          <p:cNvPr id="3" name="副標題 2">
            <a:extLst>
              <a:ext uri="{FF2B5EF4-FFF2-40B4-BE49-F238E27FC236}">
                <a16:creationId xmlns:a16="http://schemas.microsoft.com/office/drawing/2014/main" id="{08D85FBB-414F-473B-86BA-57C03A930E14}"/>
              </a:ext>
            </a:extLst>
          </p:cNvPr>
          <p:cNvSpPr>
            <a:spLocks noGrp="1"/>
          </p:cNvSpPr>
          <p:nvPr>
            <p:ph type="subTitle" idx="1"/>
          </p:nvPr>
        </p:nvSpPr>
        <p:spPr>
          <a:xfrm>
            <a:off x="1799425" y="1369077"/>
            <a:ext cx="5201819" cy="2201159"/>
          </a:xfrm>
        </p:spPr>
        <p:txBody>
          <a:bodyPr>
            <a:normAutofit/>
          </a:bodyPr>
          <a:lstStyle/>
          <a:p>
            <a:endParaRPr lang="zh-TW" altLang="en-US" sz="1700">
              <a:solidFill>
                <a:schemeClr val="bg1"/>
              </a:solidFill>
            </a:endParaRP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7682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8AB7A8-A08C-4D4C-B464-919044921CED}"/>
              </a:ext>
            </a:extLst>
          </p:cNvPr>
          <p:cNvSpPr>
            <a:spLocks noGrp="1"/>
          </p:cNvSpPr>
          <p:nvPr>
            <p:ph type="title"/>
          </p:nvPr>
        </p:nvSpPr>
        <p:spPr/>
        <p:txBody>
          <a:bodyPr/>
          <a:lstStyle/>
          <a:p>
            <a:r>
              <a:rPr lang="en-US" altLang="zh-TW" dirty="0"/>
              <a:t>More about MAML</a:t>
            </a:r>
            <a:endParaRPr lang="zh-TW" altLang="en-US" dirty="0"/>
          </a:p>
        </p:txBody>
      </p:sp>
      <p:sp>
        <p:nvSpPr>
          <p:cNvPr id="3" name="內容版面配置區 2">
            <a:extLst>
              <a:ext uri="{FF2B5EF4-FFF2-40B4-BE49-F238E27FC236}">
                <a16:creationId xmlns:a16="http://schemas.microsoft.com/office/drawing/2014/main" id="{553424F4-8606-454B-B537-432B29E2E3E4}"/>
              </a:ext>
            </a:extLst>
          </p:cNvPr>
          <p:cNvSpPr>
            <a:spLocks noGrp="1"/>
          </p:cNvSpPr>
          <p:nvPr>
            <p:ph idx="1"/>
          </p:nvPr>
        </p:nvSpPr>
        <p:spPr/>
        <p:txBody>
          <a:bodyPr/>
          <a:lstStyle/>
          <a:p>
            <a:r>
              <a:rPr lang="en-US" altLang="zh-TW" dirty="0"/>
              <a:t>More mathematical details behind MAML</a:t>
            </a:r>
          </a:p>
          <a:p>
            <a:pPr lvl="1"/>
            <a:r>
              <a:rPr lang="en-US" altLang="zh-TW" dirty="0"/>
              <a:t>https://youtu.be/mxqzGwP_Qys</a:t>
            </a:r>
          </a:p>
          <a:p>
            <a:r>
              <a:rPr lang="en-US" altLang="zh-TW" dirty="0"/>
              <a:t>First order MAML (FOMAML)</a:t>
            </a:r>
          </a:p>
          <a:p>
            <a:pPr lvl="1"/>
            <a:r>
              <a:rPr lang="en-US" altLang="zh-TW" dirty="0"/>
              <a:t>https://youtu.be/3z997JhL9Oo</a:t>
            </a:r>
          </a:p>
          <a:p>
            <a:r>
              <a:rPr lang="en-US" altLang="zh-TW" dirty="0"/>
              <a:t>Reptile</a:t>
            </a:r>
          </a:p>
          <a:p>
            <a:pPr lvl="1"/>
            <a:r>
              <a:rPr lang="en-US" altLang="zh-TW" dirty="0"/>
              <a:t>https://youtu.be/9jJe2AD35P8</a:t>
            </a:r>
            <a:endParaRPr lang="zh-TW" altLang="en-US" dirty="0"/>
          </a:p>
          <a:p>
            <a:pPr lvl="1"/>
            <a:endParaRPr lang="en-US" altLang="zh-TW" dirty="0"/>
          </a:p>
          <a:p>
            <a:pPr lvl="1"/>
            <a:endParaRPr lang="zh-TW" altLang="en-US" dirty="0"/>
          </a:p>
        </p:txBody>
      </p:sp>
    </p:spTree>
    <p:extLst>
      <p:ext uri="{BB962C8B-B14F-4D97-AF65-F5344CB8AC3E}">
        <p14:creationId xmlns:p14="http://schemas.microsoft.com/office/powerpoint/2010/main" val="39630008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4EB59D-851D-443C-98C1-4526990AE653}"/>
              </a:ext>
            </a:extLst>
          </p:cNvPr>
          <p:cNvSpPr>
            <a:spLocks noGrp="1"/>
          </p:cNvSpPr>
          <p:nvPr>
            <p:ph type="title"/>
          </p:nvPr>
        </p:nvSpPr>
        <p:spPr>
          <a:xfrm>
            <a:off x="628650" y="365126"/>
            <a:ext cx="7886700" cy="1325563"/>
          </a:xfrm>
        </p:spPr>
        <p:txBody>
          <a:bodyPr/>
          <a:lstStyle/>
          <a:p>
            <a:r>
              <a:rPr lang="en-US" altLang="zh-TW" dirty="0"/>
              <a:t>Optimizer </a:t>
            </a:r>
            <a:endParaRPr lang="zh-TW" altLang="en-US" dirty="0"/>
          </a:p>
        </p:txBody>
      </p:sp>
      <p:grpSp>
        <p:nvGrpSpPr>
          <p:cNvPr id="22" name="群組 21">
            <a:extLst>
              <a:ext uri="{FF2B5EF4-FFF2-40B4-BE49-F238E27FC236}">
                <a16:creationId xmlns:a16="http://schemas.microsoft.com/office/drawing/2014/main" id="{4C9F71A0-EA29-439D-897C-1DC2CB99929C}"/>
              </a:ext>
            </a:extLst>
          </p:cNvPr>
          <p:cNvGrpSpPr/>
          <p:nvPr/>
        </p:nvGrpSpPr>
        <p:grpSpPr>
          <a:xfrm>
            <a:off x="3396244" y="438761"/>
            <a:ext cx="4789795" cy="1427335"/>
            <a:chOff x="3396244" y="438761"/>
            <a:chExt cx="4789795" cy="1427335"/>
          </a:xfrm>
        </p:grpSpPr>
        <p:sp>
          <p:nvSpPr>
            <p:cNvPr id="15" name="矩形: 圓角 14">
              <a:extLst>
                <a:ext uri="{FF2B5EF4-FFF2-40B4-BE49-F238E27FC236}">
                  <a16:creationId xmlns:a16="http://schemas.microsoft.com/office/drawing/2014/main" id="{1B1B7562-CC13-4E7F-AF15-F2728363B87B}"/>
                </a:ext>
              </a:extLst>
            </p:cNvPr>
            <p:cNvSpPr/>
            <p:nvPr/>
          </p:nvSpPr>
          <p:spPr>
            <a:xfrm>
              <a:off x="3396244" y="438761"/>
              <a:ext cx="4702972" cy="14273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8" name="文字方塊 17">
              <a:extLst>
                <a:ext uri="{FF2B5EF4-FFF2-40B4-BE49-F238E27FC236}">
                  <a16:creationId xmlns:a16="http://schemas.microsoft.com/office/drawing/2014/main" id="{1B7C86F7-A692-4301-937A-EA961D8C02BF}"/>
                </a:ext>
              </a:extLst>
            </p:cNvPr>
            <p:cNvSpPr txBox="1"/>
            <p:nvPr/>
          </p:nvSpPr>
          <p:spPr>
            <a:xfrm>
              <a:off x="3483067" y="476379"/>
              <a:ext cx="190071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Basis form: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D8A8ACA0-C7B9-4CA6-B46A-D22352C2B64D}"/>
                    </a:ext>
                  </a:extLst>
                </p:cNvPr>
                <p:cNvSpPr txBox="1"/>
                <p:nvPr/>
              </p:nvSpPr>
              <p:spPr>
                <a:xfrm>
                  <a:off x="5155781" y="522545"/>
                  <a:ext cx="2243178" cy="37766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𝒕</m:t>
                            </m:r>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𝟏</m:t>
                            </m:r>
                          </m:sup>
                        </m:s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zh-TW" altLang="en-US" sz="2400" b="1" i="1" u="none" strike="noStrike" kern="1200" cap="none" spc="0" normalizeH="0" baseline="0" noProof="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𝒕</m:t>
                            </m:r>
                          </m:sup>
                        </m:s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𝜆</m:t>
                        </m:r>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𝒈</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𝒕</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9" name="文字方塊 18">
                  <a:extLst>
                    <a:ext uri="{FF2B5EF4-FFF2-40B4-BE49-F238E27FC236}">
                      <a16:creationId xmlns:a16="http://schemas.microsoft.com/office/drawing/2014/main" id="{D8A8ACA0-C7B9-4CA6-B46A-D22352C2B64D}"/>
                    </a:ext>
                  </a:extLst>
                </p:cNvPr>
                <p:cNvSpPr txBox="1">
                  <a:spLocks noRot="1" noChangeAspect="1" noMove="1" noResize="1" noEditPoints="1" noAdjustHandles="1" noChangeArrowheads="1" noChangeShapeType="1" noTextEdit="1"/>
                </p:cNvSpPr>
                <p:nvPr/>
              </p:nvSpPr>
              <p:spPr>
                <a:xfrm>
                  <a:off x="5155781" y="522545"/>
                  <a:ext cx="2243178" cy="377667"/>
                </a:xfrm>
                <a:prstGeom prst="rect">
                  <a:avLst/>
                </a:prstGeom>
                <a:blipFill>
                  <a:blip r:embed="rId3"/>
                  <a:stretch>
                    <a:fillRect l="-2717" t="-1613" r="-815" b="-25806"/>
                  </a:stretch>
                </a:blipFill>
              </p:spPr>
              <p:txBody>
                <a:bodyPr/>
                <a:lstStyle/>
                <a:p>
                  <a:r>
                    <a:rPr lang="zh-TW" altLang="en-US">
                      <a:noFill/>
                    </a:rPr>
                    <a:t> </a:t>
                  </a:r>
                </a:p>
              </p:txBody>
            </p:sp>
          </mc:Fallback>
        </mc:AlternateContent>
        <p:sp>
          <p:nvSpPr>
            <p:cNvPr id="20" name="文字方塊 19">
              <a:extLst>
                <a:ext uri="{FF2B5EF4-FFF2-40B4-BE49-F238E27FC236}">
                  <a16:creationId xmlns:a16="http://schemas.microsoft.com/office/drawing/2014/main" id="{C3E7DFA4-8EA1-4813-821F-A13F38D1DB40}"/>
                </a:ext>
              </a:extLst>
            </p:cNvPr>
            <p:cNvSpPr txBox="1"/>
            <p:nvPr/>
          </p:nvSpPr>
          <p:spPr>
            <a:xfrm>
              <a:off x="3483067" y="919245"/>
              <a:ext cx="470297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Adagrad</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RMSprop, NAG, Adam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文字方塊 20">
              <a:extLst>
                <a:ext uri="{FF2B5EF4-FFF2-40B4-BE49-F238E27FC236}">
                  <a16:creationId xmlns:a16="http://schemas.microsoft.com/office/drawing/2014/main" id="{88B25019-F048-415A-9DAE-3DF2BB9C1C63}"/>
                </a:ext>
              </a:extLst>
            </p:cNvPr>
            <p:cNvSpPr txBox="1"/>
            <p:nvPr/>
          </p:nvSpPr>
          <p:spPr>
            <a:xfrm>
              <a:off x="3502117" y="1384002"/>
              <a:ext cx="442816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Is the optimizer learnable?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sp>
        <p:nvSpPr>
          <p:cNvPr id="47" name="文字方塊 46">
            <a:extLst>
              <a:ext uri="{FF2B5EF4-FFF2-40B4-BE49-F238E27FC236}">
                <a16:creationId xmlns:a16="http://schemas.microsoft.com/office/drawing/2014/main" id="{F01518A0-5122-42C7-9CB4-B0120B149DB8}"/>
              </a:ext>
            </a:extLst>
          </p:cNvPr>
          <p:cNvSpPr txBox="1"/>
          <p:nvPr/>
        </p:nvSpPr>
        <p:spPr>
          <a:xfrm>
            <a:off x="428843" y="1892339"/>
            <a:ext cx="351481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Can be learned by MAML</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0" name="矩形 99">
            <a:extLst>
              <a:ext uri="{FF2B5EF4-FFF2-40B4-BE49-F238E27FC236}">
                <a16:creationId xmlns:a16="http://schemas.microsoft.com/office/drawing/2014/main" id="{3ACD6199-0D5C-4BEB-9AB2-35AECDF1402D}"/>
              </a:ext>
            </a:extLst>
          </p:cNvPr>
          <p:cNvSpPr/>
          <p:nvPr/>
        </p:nvSpPr>
        <p:spPr>
          <a:xfrm>
            <a:off x="479433" y="2641039"/>
            <a:ext cx="8185134" cy="27425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01" name="文字方塊 100">
                <a:extLst>
                  <a:ext uri="{FF2B5EF4-FFF2-40B4-BE49-F238E27FC236}">
                    <a16:creationId xmlns:a16="http://schemas.microsoft.com/office/drawing/2014/main" id="{4A94C543-721A-42BA-A6A8-BA8AADA7EB97}"/>
                  </a:ext>
                </a:extLst>
              </p:cNvPr>
              <p:cNvSpPr txBox="1"/>
              <p:nvPr/>
            </p:nvSpPr>
            <p:spPr>
              <a:xfrm>
                <a:off x="2847983" y="2913540"/>
                <a:ext cx="408702" cy="37766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𝟎</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01" name="文字方塊 100">
                <a:extLst>
                  <a:ext uri="{FF2B5EF4-FFF2-40B4-BE49-F238E27FC236}">
                    <a16:creationId xmlns:a16="http://schemas.microsoft.com/office/drawing/2014/main" id="{4A94C543-721A-42BA-A6A8-BA8AADA7EB97}"/>
                  </a:ext>
                </a:extLst>
              </p:cNvPr>
              <p:cNvSpPr txBox="1">
                <a:spLocks noRot="1" noChangeAspect="1" noMove="1" noResize="1" noEditPoints="1" noAdjustHandles="1" noChangeArrowheads="1" noChangeShapeType="1" noTextEdit="1"/>
              </p:cNvSpPr>
              <p:nvPr/>
            </p:nvSpPr>
            <p:spPr>
              <a:xfrm>
                <a:off x="2847983" y="2913540"/>
                <a:ext cx="408702" cy="377667"/>
              </a:xfrm>
              <a:prstGeom prst="rect">
                <a:avLst/>
              </a:prstGeom>
              <a:blipFill>
                <a:blip r:embed="rId4"/>
                <a:stretch>
                  <a:fillRect l="-16418" t="-1613" r="-7463" b="-645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2" name="文字方塊 101">
                <a:extLst>
                  <a:ext uri="{FF2B5EF4-FFF2-40B4-BE49-F238E27FC236}">
                    <a16:creationId xmlns:a16="http://schemas.microsoft.com/office/drawing/2014/main" id="{C4E9119E-EDB2-4045-B6BE-AE799B4E5193}"/>
                  </a:ext>
                </a:extLst>
              </p:cNvPr>
              <p:cNvSpPr txBox="1"/>
              <p:nvPr/>
            </p:nvSpPr>
            <p:spPr>
              <a:xfrm>
                <a:off x="5544630" y="2913540"/>
                <a:ext cx="354200"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02" name="文字方塊 101">
                <a:extLst>
                  <a:ext uri="{FF2B5EF4-FFF2-40B4-BE49-F238E27FC236}">
                    <a16:creationId xmlns:a16="http://schemas.microsoft.com/office/drawing/2014/main" id="{C4E9119E-EDB2-4045-B6BE-AE799B4E5193}"/>
                  </a:ext>
                </a:extLst>
              </p:cNvPr>
              <p:cNvSpPr txBox="1">
                <a:spLocks noRot="1" noChangeAspect="1" noMove="1" noResize="1" noEditPoints="1" noAdjustHandles="1" noChangeArrowheads="1" noChangeShapeType="1" noTextEdit="1"/>
              </p:cNvSpPr>
              <p:nvPr/>
            </p:nvSpPr>
            <p:spPr>
              <a:xfrm>
                <a:off x="5544630" y="2913540"/>
                <a:ext cx="354200" cy="369332"/>
              </a:xfrm>
              <a:prstGeom prst="rect">
                <a:avLst/>
              </a:prstGeom>
              <a:blipFill>
                <a:blip r:embed="rId5"/>
                <a:stretch>
                  <a:fillRect l="-20690" r="-3448" b="-4918"/>
                </a:stretch>
              </a:blipFill>
            </p:spPr>
            <p:txBody>
              <a:bodyPr/>
              <a:lstStyle/>
              <a:p>
                <a:r>
                  <a:rPr lang="zh-TW" altLang="en-US">
                    <a:noFill/>
                  </a:rPr>
                  <a:t> </a:t>
                </a:r>
              </a:p>
            </p:txBody>
          </p:sp>
        </mc:Fallback>
      </mc:AlternateContent>
      <p:sp>
        <p:nvSpPr>
          <p:cNvPr id="103" name="文字方塊 102">
            <a:extLst>
              <a:ext uri="{FF2B5EF4-FFF2-40B4-BE49-F238E27FC236}">
                <a16:creationId xmlns:a16="http://schemas.microsoft.com/office/drawing/2014/main" id="{274E3638-D40E-4563-B049-EB570E2C45A8}"/>
              </a:ext>
            </a:extLst>
          </p:cNvPr>
          <p:cNvSpPr txBox="1"/>
          <p:nvPr/>
        </p:nvSpPr>
        <p:spPr>
          <a:xfrm>
            <a:off x="3894820" y="3747669"/>
            <a:ext cx="1040798"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4" name="文字方塊 103">
            <a:extLst>
              <a:ext uri="{FF2B5EF4-FFF2-40B4-BE49-F238E27FC236}">
                <a16:creationId xmlns:a16="http://schemas.microsoft.com/office/drawing/2014/main" id="{C4291C2C-BA3E-4EF9-A6FA-D5BDD2E741AA}"/>
              </a:ext>
            </a:extLst>
          </p:cNvPr>
          <p:cNvSpPr txBox="1"/>
          <p:nvPr/>
        </p:nvSpPr>
        <p:spPr>
          <a:xfrm>
            <a:off x="1887666" y="3075899"/>
            <a:ext cx="1219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Init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5" name="矩形 104">
            <a:extLst>
              <a:ext uri="{FF2B5EF4-FFF2-40B4-BE49-F238E27FC236}">
                <a16:creationId xmlns:a16="http://schemas.microsoft.com/office/drawing/2014/main" id="{96B50479-2A12-4512-B057-35A76D1A14EE}"/>
              </a:ext>
            </a:extLst>
          </p:cNvPr>
          <p:cNvSpPr/>
          <p:nvPr/>
        </p:nvSpPr>
        <p:spPr>
          <a:xfrm>
            <a:off x="3603036" y="4436970"/>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6" name="矩形 105">
            <a:extLst>
              <a:ext uri="{FF2B5EF4-FFF2-40B4-BE49-F238E27FC236}">
                <a16:creationId xmlns:a16="http://schemas.microsoft.com/office/drawing/2014/main" id="{B16CB882-9CD8-40B7-BE9E-070E3B315284}"/>
              </a:ext>
            </a:extLst>
          </p:cNvPr>
          <p:cNvSpPr/>
          <p:nvPr/>
        </p:nvSpPr>
        <p:spPr>
          <a:xfrm>
            <a:off x="3628436" y="2838836"/>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Update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07" name="群組 106">
            <a:extLst>
              <a:ext uri="{FF2B5EF4-FFF2-40B4-BE49-F238E27FC236}">
                <a16:creationId xmlns:a16="http://schemas.microsoft.com/office/drawing/2014/main" id="{82B39FCE-202B-48DB-9794-9F00AE2F423E}"/>
              </a:ext>
            </a:extLst>
          </p:cNvPr>
          <p:cNvGrpSpPr/>
          <p:nvPr/>
        </p:nvGrpSpPr>
        <p:grpSpPr>
          <a:xfrm>
            <a:off x="3766872" y="5496139"/>
            <a:ext cx="1371435" cy="1193801"/>
            <a:chOff x="6553365" y="4851400"/>
            <a:chExt cx="1371435" cy="1193801"/>
          </a:xfrm>
        </p:grpSpPr>
        <p:sp>
          <p:nvSpPr>
            <p:cNvPr id="108" name="流程圖: 磁碟 107">
              <a:extLst>
                <a:ext uri="{FF2B5EF4-FFF2-40B4-BE49-F238E27FC236}">
                  <a16:creationId xmlns:a16="http://schemas.microsoft.com/office/drawing/2014/main" id="{F58082B8-22A9-4926-993A-E22BF9D84294}"/>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9" name="矩形 108">
              <a:extLst>
                <a:ext uri="{FF2B5EF4-FFF2-40B4-BE49-F238E27FC236}">
                  <a16:creationId xmlns:a16="http://schemas.microsoft.com/office/drawing/2014/main" id="{A2F3E3A6-ADCB-4209-B6D7-F9D9D594536E}"/>
                </a:ext>
              </a:extLst>
            </p:cNvPr>
            <p:cNvSpPr/>
            <p:nvPr/>
          </p:nvSpPr>
          <p:spPr>
            <a:xfrm>
              <a:off x="6553365" y="5214204"/>
              <a:ext cx="137143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mc:AlternateContent xmlns:mc="http://schemas.openxmlformats.org/markup-compatibility/2006" xmlns:a14="http://schemas.microsoft.com/office/drawing/2010/main">
        <mc:Choice Requires="a14">
          <p:sp>
            <p:nvSpPr>
              <p:cNvPr id="110" name="文字方塊 109">
                <a:extLst>
                  <a:ext uri="{FF2B5EF4-FFF2-40B4-BE49-F238E27FC236}">
                    <a16:creationId xmlns:a16="http://schemas.microsoft.com/office/drawing/2014/main" id="{1C0DF5D0-5134-4AF0-A45F-9846E6AADBC1}"/>
                  </a:ext>
                </a:extLst>
              </p:cNvPr>
              <p:cNvSpPr txBox="1"/>
              <p:nvPr/>
            </p:nvSpPr>
            <p:spPr>
              <a:xfrm>
                <a:off x="8217655" y="2900840"/>
                <a:ext cx="430182"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10" name="文字方塊 109">
                <a:extLst>
                  <a:ext uri="{FF2B5EF4-FFF2-40B4-BE49-F238E27FC236}">
                    <a16:creationId xmlns:a16="http://schemas.microsoft.com/office/drawing/2014/main" id="{1C0DF5D0-5134-4AF0-A45F-9846E6AADBC1}"/>
                  </a:ext>
                </a:extLst>
              </p:cNvPr>
              <p:cNvSpPr txBox="1">
                <a:spLocks noRot="1" noChangeAspect="1" noMove="1" noResize="1" noEditPoints="1" noAdjustHandles="1" noChangeArrowheads="1" noChangeShapeType="1" noTextEdit="1"/>
              </p:cNvSpPr>
              <p:nvPr/>
            </p:nvSpPr>
            <p:spPr>
              <a:xfrm>
                <a:off x="8217655" y="2900840"/>
                <a:ext cx="430182" cy="369332"/>
              </a:xfrm>
              <a:prstGeom prst="rect">
                <a:avLst/>
              </a:prstGeom>
              <a:blipFill>
                <a:blip r:embed="rId6"/>
                <a:stretch>
                  <a:fillRect l="-16901" r="-1408" b="-6667"/>
                </a:stretch>
              </a:blipFill>
            </p:spPr>
            <p:txBody>
              <a:bodyPr/>
              <a:lstStyle/>
              <a:p>
                <a:r>
                  <a:rPr lang="zh-TW" altLang="en-US">
                    <a:noFill/>
                  </a:rPr>
                  <a:t> </a:t>
                </a:r>
              </a:p>
            </p:txBody>
          </p:sp>
        </mc:Fallback>
      </mc:AlternateContent>
      <p:sp>
        <p:nvSpPr>
          <p:cNvPr id="111" name="矩形 110">
            <a:extLst>
              <a:ext uri="{FF2B5EF4-FFF2-40B4-BE49-F238E27FC236}">
                <a16:creationId xmlns:a16="http://schemas.microsoft.com/office/drawing/2014/main" id="{65FB0A83-728E-4DC0-A877-D052C59A87E4}"/>
              </a:ext>
            </a:extLst>
          </p:cNvPr>
          <p:cNvSpPr/>
          <p:nvPr/>
        </p:nvSpPr>
        <p:spPr>
          <a:xfrm>
            <a:off x="6276061" y="4436970"/>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2" name="矩形 111">
            <a:extLst>
              <a:ext uri="{FF2B5EF4-FFF2-40B4-BE49-F238E27FC236}">
                <a16:creationId xmlns:a16="http://schemas.microsoft.com/office/drawing/2014/main" id="{C595ACF0-75D9-40FA-9310-861A068D8138}"/>
              </a:ext>
            </a:extLst>
          </p:cNvPr>
          <p:cNvSpPr/>
          <p:nvPr/>
        </p:nvSpPr>
        <p:spPr>
          <a:xfrm>
            <a:off x="6276061" y="2838836"/>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Update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13" name="群組 112">
            <a:extLst>
              <a:ext uri="{FF2B5EF4-FFF2-40B4-BE49-F238E27FC236}">
                <a16:creationId xmlns:a16="http://schemas.microsoft.com/office/drawing/2014/main" id="{BDA07D00-EC70-41F8-A1E3-B9352B49BD97}"/>
              </a:ext>
            </a:extLst>
          </p:cNvPr>
          <p:cNvGrpSpPr/>
          <p:nvPr/>
        </p:nvGrpSpPr>
        <p:grpSpPr>
          <a:xfrm>
            <a:off x="6364426" y="5496139"/>
            <a:ext cx="1371435" cy="1193801"/>
            <a:chOff x="6553365" y="4851400"/>
            <a:chExt cx="1371435" cy="1193801"/>
          </a:xfrm>
        </p:grpSpPr>
        <p:sp>
          <p:nvSpPr>
            <p:cNvPr id="114" name="流程圖: 磁碟 113">
              <a:extLst>
                <a:ext uri="{FF2B5EF4-FFF2-40B4-BE49-F238E27FC236}">
                  <a16:creationId xmlns:a16="http://schemas.microsoft.com/office/drawing/2014/main" id="{00B82092-C4BE-4C3B-BF83-2FF947A4CF8E}"/>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5" name="矩形 114">
              <a:extLst>
                <a:ext uri="{FF2B5EF4-FFF2-40B4-BE49-F238E27FC236}">
                  <a16:creationId xmlns:a16="http://schemas.microsoft.com/office/drawing/2014/main" id="{E3966C37-641D-4B9C-A02E-42EF75EFA19D}"/>
                </a:ext>
              </a:extLst>
            </p:cNvPr>
            <p:cNvSpPr/>
            <p:nvPr/>
          </p:nvSpPr>
          <p:spPr>
            <a:xfrm>
              <a:off x="6553365" y="5214204"/>
              <a:ext cx="137143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116" name="直線單箭頭接點 115">
            <a:extLst>
              <a:ext uri="{FF2B5EF4-FFF2-40B4-BE49-F238E27FC236}">
                <a16:creationId xmlns:a16="http://schemas.microsoft.com/office/drawing/2014/main" id="{9DB4AF25-481A-42E0-B679-CDE4EC485467}"/>
              </a:ext>
            </a:extLst>
          </p:cNvPr>
          <p:cNvCxnSpPr/>
          <p:nvPr/>
        </p:nvCxnSpPr>
        <p:spPr>
          <a:xfrm>
            <a:off x="3235008" y="310913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單箭頭接點 116">
            <a:extLst>
              <a:ext uri="{FF2B5EF4-FFF2-40B4-BE49-F238E27FC236}">
                <a16:creationId xmlns:a16="http://schemas.microsoft.com/office/drawing/2014/main" id="{56D0100F-58F2-4897-901E-73D834D152E1}"/>
              </a:ext>
            </a:extLst>
          </p:cNvPr>
          <p:cNvCxnSpPr/>
          <p:nvPr/>
        </p:nvCxnSpPr>
        <p:spPr>
          <a:xfrm>
            <a:off x="5202002" y="3095257"/>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單箭頭接點 117">
            <a:extLst>
              <a:ext uri="{FF2B5EF4-FFF2-40B4-BE49-F238E27FC236}">
                <a16:creationId xmlns:a16="http://schemas.microsoft.com/office/drawing/2014/main" id="{8506E89E-9CD8-4F84-A9EE-22B0F56AB37D}"/>
              </a:ext>
            </a:extLst>
          </p:cNvPr>
          <p:cNvCxnSpPr/>
          <p:nvPr/>
        </p:nvCxnSpPr>
        <p:spPr>
          <a:xfrm>
            <a:off x="5937751" y="3095257"/>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單箭頭接點 118">
            <a:extLst>
              <a:ext uri="{FF2B5EF4-FFF2-40B4-BE49-F238E27FC236}">
                <a16:creationId xmlns:a16="http://schemas.microsoft.com/office/drawing/2014/main" id="{9734D536-70B7-46D6-A926-00CD4509BD51}"/>
              </a:ext>
            </a:extLst>
          </p:cNvPr>
          <p:cNvCxnSpPr/>
          <p:nvPr/>
        </p:nvCxnSpPr>
        <p:spPr>
          <a:xfrm>
            <a:off x="7849627" y="310913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單箭頭接點 119">
            <a:extLst>
              <a:ext uri="{FF2B5EF4-FFF2-40B4-BE49-F238E27FC236}">
                <a16:creationId xmlns:a16="http://schemas.microsoft.com/office/drawing/2014/main" id="{8508DBFE-7C70-462C-86C1-4916A014BA76}"/>
              </a:ext>
            </a:extLst>
          </p:cNvPr>
          <p:cNvCxnSpPr>
            <a:cxnSpLocks/>
          </p:cNvCxnSpPr>
          <p:nvPr/>
        </p:nvCxnSpPr>
        <p:spPr>
          <a:xfrm rot="16200000">
            <a:off x="4216169" y="3569976"/>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單箭頭接點 120">
            <a:extLst>
              <a:ext uri="{FF2B5EF4-FFF2-40B4-BE49-F238E27FC236}">
                <a16:creationId xmlns:a16="http://schemas.microsoft.com/office/drawing/2014/main" id="{B903723E-54D3-48A3-A3F8-5B96DCCC77DC}"/>
              </a:ext>
            </a:extLst>
          </p:cNvPr>
          <p:cNvCxnSpPr>
            <a:cxnSpLocks/>
          </p:cNvCxnSpPr>
          <p:nvPr/>
        </p:nvCxnSpPr>
        <p:spPr>
          <a:xfrm rot="16200000">
            <a:off x="6887980" y="3569976"/>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21">
            <a:extLst>
              <a:ext uri="{FF2B5EF4-FFF2-40B4-BE49-F238E27FC236}">
                <a16:creationId xmlns:a16="http://schemas.microsoft.com/office/drawing/2014/main" id="{FEC99D18-07EB-40DD-B54F-4BBC249B617F}"/>
              </a:ext>
            </a:extLst>
          </p:cNvPr>
          <p:cNvCxnSpPr>
            <a:cxnSpLocks/>
          </p:cNvCxnSpPr>
          <p:nvPr/>
        </p:nvCxnSpPr>
        <p:spPr>
          <a:xfrm rot="16200000">
            <a:off x="4216169" y="425697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122">
            <a:extLst>
              <a:ext uri="{FF2B5EF4-FFF2-40B4-BE49-F238E27FC236}">
                <a16:creationId xmlns:a16="http://schemas.microsoft.com/office/drawing/2014/main" id="{C8E7DD25-BCF2-4A6A-ADBE-678301AF557F}"/>
              </a:ext>
            </a:extLst>
          </p:cNvPr>
          <p:cNvCxnSpPr>
            <a:cxnSpLocks/>
          </p:cNvCxnSpPr>
          <p:nvPr/>
        </p:nvCxnSpPr>
        <p:spPr>
          <a:xfrm rot="16200000">
            <a:off x="6891073" y="425410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123">
            <a:extLst>
              <a:ext uri="{FF2B5EF4-FFF2-40B4-BE49-F238E27FC236}">
                <a16:creationId xmlns:a16="http://schemas.microsoft.com/office/drawing/2014/main" id="{F3828335-506A-4843-BADB-60A0756C2F93}"/>
              </a:ext>
            </a:extLst>
          </p:cNvPr>
          <p:cNvCxnSpPr>
            <a:cxnSpLocks/>
          </p:cNvCxnSpPr>
          <p:nvPr/>
        </p:nvCxnSpPr>
        <p:spPr>
          <a:xfrm rot="16200000">
            <a:off x="4155819" y="5412909"/>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124">
            <a:extLst>
              <a:ext uri="{FF2B5EF4-FFF2-40B4-BE49-F238E27FC236}">
                <a16:creationId xmlns:a16="http://schemas.microsoft.com/office/drawing/2014/main" id="{ADC1A416-E57F-40E0-A336-0579B676ECF6}"/>
              </a:ext>
            </a:extLst>
          </p:cNvPr>
          <p:cNvCxnSpPr>
            <a:cxnSpLocks/>
          </p:cNvCxnSpPr>
          <p:nvPr/>
        </p:nvCxnSpPr>
        <p:spPr>
          <a:xfrm rot="16200000">
            <a:off x="6833980" y="5412908"/>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125">
            <a:extLst>
              <a:ext uri="{FF2B5EF4-FFF2-40B4-BE49-F238E27FC236}">
                <a16:creationId xmlns:a16="http://schemas.microsoft.com/office/drawing/2014/main" id="{06B4921D-9B4A-43D8-B6ED-EA19D48856AD}"/>
              </a:ext>
            </a:extLst>
          </p:cNvPr>
          <p:cNvCxnSpPr>
            <a:cxnSpLocks/>
            <a:endCxn id="127" idx="2"/>
          </p:cNvCxnSpPr>
          <p:nvPr/>
        </p:nvCxnSpPr>
        <p:spPr>
          <a:xfrm flipV="1">
            <a:off x="8325280" y="2079538"/>
            <a:ext cx="0" cy="78470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文字方塊 126">
                <a:extLst>
                  <a:ext uri="{FF2B5EF4-FFF2-40B4-BE49-F238E27FC236}">
                    <a16:creationId xmlns:a16="http://schemas.microsoft.com/office/drawing/2014/main" id="{DDE16F56-CA34-457B-8B63-93E539EF47FD}"/>
                  </a:ext>
                </a:extLst>
              </p:cNvPr>
              <p:cNvSpPr txBox="1"/>
              <p:nvPr/>
            </p:nvSpPr>
            <p:spPr>
              <a:xfrm>
                <a:off x="8195757" y="1710206"/>
                <a:ext cx="383054" cy="369332"/>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p>
                        <m:sSupPr>
                          <m:ctrlPr>
                            <a:rPr lang="en-US" altLang="zh-TW" sz="2400" b="1" i="1" smtClean="0">
                              <a:solidFill>
                                <a:schemeClr val="tx1"/>
                              </a:solidFill>
                              <a:latin typeface="Cambria Math" panose="02040503050406030204" pitchFamily="18" charset="0"/>
                            </a:rPr>
                          </m:ctrlPr>
                        </m:sSupPr>
                        <m:e>
                          <m:r>
                            <a:rPr lang="zh-TW" altLang="en-US" sz="2400" b="1" i="1">
                              <a:solidFill>
                                <a:schemeClr val="tx1"/>
                              </a:solidFill>
                              <a:latin typeface="Cambria Math" panose="02040503050406030204" pitchFamily="18" charset="0"/>
                            </a:rPr>
                            <m:t>𝜽</m:t>
                          </m:r>
                        </m:e>
                        <m:sup>
                          <m:r>
                            <a:rPr lang="en-US" altLang="zh-TW" sz="2400" b="1" i="1">
                              <a:solidFill>
                                <a:schemeClr val="tx1"/>
                              </a:solidFill>
                              <a:latin typeface="Cambria Math" panose="02040503050406030204" pitchFamily="18" charset="0"/>
                            </a:rPr>
                            <m:t>∗</m:t>
                          </m:r>
                        </m:sup>
                      </m:sSup>
                    </m:oMath>
                  </m:oMathPara>
                </a14:m>
                <a:endParaRPr lang="zh-TW" altLang="en-US" sz="2400" dirty="0">
                  <a:solidFill>
                    <a:schemeClr val="tx1"/>
                  </a:solidFill>
                </a:endParaRPr>
              </a:p>
            </p:txBody>
          </p:sp>
        </mc:Choice>
        <mc:Fallback xmlns="">
          <p:sp>
            <p:nvSpPr>
              <p:cNvPr id="127" name="文字方塊 126">
                <a:extLst>
                  <a:ext uri="{FF2B5EF4-FFF2-40B4-BE49-F238E27FC236}">
                    <a16:creationId xmlns:a16="http://schemas.microsoft.com/office/drawing/2014/main" id="{DDE16F56-CA34-457B-8B63-93E539EF47FD}"/>
                  </a:ext>
                </a:extLst>
              </p:cNvPr>
              <p:cNvSpPr txBox="1">
                <a:spLocks noRot="1" noChangeAspect="1" noMove="1" noResize="1" noEditPoints="1" noAdjustHandles="1" noChangeArrowheads="1" noChangeShapeType="1" noTextEdit="1"/>
              </p:cNvSpPr>
              <p:nvPr/>
            </p:nvSpPr>
            <p:spPr>
              <a:xfrm>
                <a:off x="8195757" y="1710206"/>
                <a:ext cx="383054" cy="369332"/>
              </a:xfrm>
              <a:prstGeom prst="rect">
                <a:avLst/>
              </a:prstGeom>
              <a:blipFill>
                <a:blip r:embed="rId7"/>
                <a:stretch>
                  <a:fillRect l="-17460" r="-1587" b="-6667"/>
                </a:stretch>
              </a:blipFill>
            </p:spPr>
            <p:txBody>
              <a:bodyPr/>
              <a:lstStyle/>
              <a:p>
                <a:r>
                  <a:rPr lang="zh-TW" altLang="en-US">
                    <a:noFill/>
                  </a:rPr>
                  <a:t> </a:t>
                </a:r>
              </a:p>
            </p:txBody>
          </p:sp>
        </mc:Fallback>
      </mc:AlternateContent>
      <p:cxnSp>
        <p:nvCxnSpPr>
          <p:cNvPr id="128" name="直線單箭頭接點 127">
            <a:extLst>
              <a:ext uri="{FF2B5EF4-FFF2-40B4-BE49-F238E27FC236}">
                <a16:creationId xmlns:a16="http://schemas.microsoft.com/office/drawing/2014/main" id="{91A67810-9C46-4BC6-8792-FC061338403F}"/>
              </a:ext>
            </a:extLst>
          </p:cNvPr>
          <p:cNvCxnSpPr>
            <a:cxnSpLocks/>
          </p:cNvCxnSpPr>
          <p:nvPr/>
        </p:nvCxnSpPr>
        <p:spPr>
          <a:xfrm>
            <a:off x="2136161" y="3100721"/>
            <a:ext cx="673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矩形 128">
            <a:extLst>
              <a:ext uri="{FF2B5EF4-FFF2-40B4-BE49-F238E27FC236}">
                <a16:creationId xmlns:a16="http://schemas.microsoft.com/office/drawing/2014/main" id="{37F8B5B1-9BA3-41BF-9F59-DF32F014FD3E}"/>
              </a:ext>
            </a:extLst>
          </p:cNvPr>
          <p:cNvSpPr/>
          <p:nvPr/>
        </p:nvSpPr>
        <p:spPr>
          <a:xfrm>
            <a:off x="599461" y="2749356"/>
            <a:ext cx="1574800" cy="7165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Network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Structure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0" name="文字方塊 129">
                <a:extLst>
                  <a:ext uri="{FF2B5EF4-FFF2-40B4-BE49-F238E27FC236}">
                    <a16:creationId xmlns:a16="http://schemas.microsoft.com/office/drawing/2014/main" id="{0ECB1932-F78E-4B3C-B8E4-9744DBC0FAC3}"/>
                  </a:ext>
                </a:extLst>
              </p:cNvPr>
              <p:cNvSpPr txBox="1"/>
              <p:nvPr/>
            </p:nvSpPr>
            <p:spPr>
              <a:xfrm>
                <a:off x="594005" y="4111874"/>
                <a:ext cx="225397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 Descent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(Function </a:t>
                </a:r>
                <a14:m>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30" name="文字方塊 129">
                <a:extLst>
                  <a:ext uri="{FF2B5EF4-FFF2-40B4-BE49-F238E27FC236}">
                    <a16:creationId xmlns:a16="http://schemas.microsoft.com/office/drawing/2014/main" id="{0ECB1932-F78E-4B3C-B8E4-9744DBC0FAC3}"/>
                  </a:ext>
                </a:extLst>
              </p:cNvPr>
              <p:cNvSpPr txBox="1">
                <a:spLocks noRot="1" noChangeAspect="1" noMove="1" noResize="1" noEditPoints="1" noAdjustHandles="1" noChangeArrowheads="1" noChangeShapeType="1" noTextEdit="1"/>
              </p:cNvSpPr>
              <p:nvPr/>
            </p:nvSpPr>
            <p:spPr>
              <a:xfrm>
                <a:off x="594005" y="4111874"/>
                <a:ext cx="2253978" cy="1200329"/>
              </a:xfrm>
              <a:prstGeom prst="rect">
                <a:avLst/>
              </a:prstGeom>
              <a:blipFill>
                <a:blip r:embed="rId8"/>
                <a:stretch>
                  <a:fillRect l="-4054" t="-4082" b="-11224"/>
                </a:stretch>
              </a:blipFill>
            </p:spPr>
            <p:txBody>
              <a:bodyPr/>
              <a:lstStyle/>
              <a:p>
                <a:r>
                  <a:rPr lang="zh-TW" altLang="en-US">
                    <a:noFill/>
                  </a:rPr>
                  <a:t> </a:t>
                </a:r>
              </a:p>
            </p:txBody>
          </p:sp>
        </mc:Fallback>
      </mc:AlternateContent>
      <p:cxnSp>
        <p:nvCxnSpPr>
          <p:cNvPr id="131" name="直線單箭頭接點 130">
            <a:extLst>
              <a:ext uri="{FF2B5EF4-FFF2-40B4-BE49-F238E27FC236}">
                <a16:creationId xmlns:a16="http://schemas.microsoft.com/office/drawing/2014/main" id="{FC55C0F1-BC0E-4414-B943-611EEE62E440}"/>
              </a:ext>
            </a:extLst>
          </p:cNvPr>
          <p:cNvCxnSpPr>
            <a:cxnSpLocks/>
          </p:cNvCxnSpPr>
          <p:nvPr/>
        </p:nvCxnSpPr>
        <p:spPr>
          <a:xfrm>
            <a:off x="5716198" y="4782539"/>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單箭頭接點 131">
            <a:extLst>
              <a:ext uri="{FF2B5EF4-FFF2-40B4-BE49-F238E27FC236}">
                <a16:creationId xmlns:a16="http://schemas.microsoft.com/office/drawing/2014/main" id="{2AA40B22-A83E-4DE1-8AE9-5CC767B030A6}"/>
              </a:ext>
            </a:extLst>
          </p:cNvPr>
          <p:cNvCxnSpPr>
            <a:cxnSpLocks/>
          </p:cNvCxnSpPr>
          <p:nvPr/>
        </p:nvCxnSpPr>
        <p:spPr>
          <a:xfrm flipH="1">
            <a:off x="2967169" y="3315974"/>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直線單箭頭接點 132">
            <a:extLst>
              <a:ext uri="{FF2B5EF4-FFF2-40B4-BE49-F238E27FC236}">
                <a16:creationId xmlns:a16="http://schemas.microsoft.com/office/drawing/2014/main" id="{45B33092-7CA9-4DE8-90CE-D7DEE80DF649}"/>
              </a:ext>
            </a:extLst>
          </p:cNvPr>
          <p:cNvCxnSpPr>
            <a:cxnSpLocks/>
          </p:cNvCxnSpPr>
          <p:nvPr/>
        </p:nvCxnSpPr>
        <p:spPr>
          <a:xfrm flipH="1">
            <a:off x="5690798" y="3282872"/>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線單箭頭接點 133">
            <a:extLst>
              <a:ext uri="{FF2B5EF4-FFF2-40B4-BE49-F238E27FC236}">
                <a16:creationId xmlns:a16="http://schemas.microsoft.com/office/drawing/2014/main" id="{07395026-6E32-4370-B6F1-C8C95A8256D8}"/>
              </a:ext>
            </a:extLst>
          </p:cNvPr>
          <p:cNvCxnSpPr>
            <a:cxnSpLocks/>
          </p:cNvCxnSpPr>
          <p:nvPr/>
        </p:nvCxnSpPr>
        <p:spPr>
          <a:xfrm>
            <a:off x="2967776" y="4807941"/>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6" name="群組 135">
            <a:extLst>
              <a:ext uri="{FF2B5EF4-FFF2-40B4-BE49-F238E27FC236}">
                <a16:creationId xmlns:a16="http://schemas.microsoft.com/office/drawing/2014/main" id="{EBF7C064-99B6-4327-B313-02AE8E13065A}"/>
              </a:ext>
            </a:extLst>
          </p:cNvPr>
          <p:cNvGrpSpPr/>
          <p:nvPr/>
        </p:nvGrpSpPr>
        <p:grpSpPr>
          <a:xfrm>
            <a:off x="7383850" y="85402"/>
            <a:ext cx="519373" cy="561935"/>
            <a:chOff x="2201456" y="6196263"/>
            <a:chExt cx="519373" cy="561935"/>
          </a:xfrm>
        </p:grpSpPr>
        <p:sp>
          <p:nvSpPr>
            <p:cNvPr id="137" name="矩形 136">
              <a:extLst>
                <a:ext uri="{FF2B5EF4-FFF2-40B4-BE49-F238E27FC236}">
                  <a16:creationId xmlns:a16="http://schemas.microsoft.com/office/drawing/2014/main" id="{CD018F07-7565-4994-B9BD-0138F5DA6ECC}"/>
                </a:ext>
              </a:extLst>
            </p:cNvPr>
            <p:cNvSpPr/>
            <p:nvPr/>
          </p:nvSpPr>
          <p:spPr>
            <a:xfrm>
              <a:off x="2225842" y="6208295"/>
              <a:ext cx="434808" cy="5499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8" name="矩形 137">
                  <a:extLst>
                    <a:ext uri="{FF2B5EF4-FFF2-40B4-BE49-F238E27FC236}">
                      <a16:creationId xmlns:a16="http://schemas.microsoft.com/office/drawing/2014/main" id="{6033B58B-5A5F-4112-9906-C3F08CC3B5FD}"/>
                    </a:ext>
                  </a:extLst>
                </p:cNvPr>
                <p:cNvSpPr/>
                <p:nvPr/>
              </p:nvSpPr>
              <p:spPr>
                <a:xfrm>
                  <a:off x="2201456" y="6196263"/>
                  <a:ext cx="519373"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oMath>
                    </m:oMathPara>
                  </a14:m>
                  <a:endParaRPr kumimoji="0" lang="zh-TW" altLang="en-US" sz="28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mc:Choice>
          <mc:Fallback xmlns="">
            <p:sp>
              <p:nvSpPr>
                <p:cNvPr id="47" name="矩形 46">
                  <a:extLst>
                    <a:ext uri="{FF2B5EF4-FFF2-40B4-BE49-F238E27FC236}">
                      <a16:creationId xmlns:a16="http://schemas.microsoft.com/office/drawing/2014/main" id="{7B78A232-31C2-4FE8-8824-54A74DC105D8}"/>
                    </a:ext>
                  </a:extLst>
                </p:cNvPr>
                <p:cNvSpPr>
                  <a:spLocks noRot="1" noChangeAspect="1" noMove="1" noResize="1" noEditPoints="1" noAdjustHandles="1" noChangeArrowheads="1" noChangeShapeType="1" noTextEdit="1"/>
                </p:cNvSpPr>
                <p:nvPr/>
              </p:nvSpPr>
              <p:spPr>
                <a:xfrm>
                  <a:off x="2201456" y="6196263"/>
                  <a:ext cx="519373" cy="523220"/>
                </a:xfrm>
                <a:prstGeom prst="rect">
                  <a:avLst/>
                </a:prstGeom>
                <a:blipFill>
                  <a:blip r:embed="rId9"/>
                  <a:stretch>
                    <a:fillRect/>
                  </a:stretch>
                </a:blipFill>
              </p:spPr>
              <p:txBody>
                <a:bodyPr/>
                <a:lstStyle/>
                <a:p>
                  <a:r>
                    <a:rPr lang="zh-TW" altLang="en-US">
                      <a:noFill/>
                    </a:rPr>
                    <a:t> </a:t>
                  </a:r>
                </a:p>
              </p:txBody>
            </p:sp>
          </mc:Fallback>
        </mc:AlternateContent>
      </p:grpSp>
      <p:sp>
        <p:nvSpPr>
          <p:cNvPr id="139" name="文字方塊 138">
            <a:extLst>
              <a:ext uri="{FF2B5EF4-FFF2-40B4-BE49-F238E27FC236}">
                <a16:creationId xmlns:a16="http://schemas.microsoft.com/office/drawing/2014/main" id="{30140920-DF69-4102-85BE-C9B31F8AD51E}"/>
              </a:ext>
            </a:extLst>
          </p:cNvPr>
          <p:cNvSpPr txBox="1"/>
          <p:nvPr/>
        </p:nvSpPr>
        <p:spPr>
          <a:xfrm>
            <a:off x="6529744" y="3720400"/>
            <a:ext cx="1040798"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8" name="直線單箭頭接點 7">
            <a:extLst>
              <a:ext uri="{FF2B5EF4-FFF2-40B4-BE49-F238E27FC236}">
                <a16:creationId xmlns:a16="http://schemas.microsoft.com/office/drawing/2014/main" id="{B4A704C8-C9CE-4476-8705-546D5D99AE5B}"/>
              </a:ext>
            </a:extLst>
          </p:cNvPr>
          <p:cNvCxnSpPr>
            <a:cxnSpLocks/>
            <a:endCxn id="47" idx="2"/>
          </p:cNvCxnSpPr>
          <p:nvPr/>
        </p:nvCxnSpPr>
        <p:spPr>
          <a:xfrm flipH="1" flipV="1">
            <a:off x="2186250" y="2354004"/>
            <a:ext cx="661733" cy="609367"/>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a:extLst>
              <a:ext uri="{FF2B5EF4-FFF2-40B4-BE49-F238E27FC236}">
                <a16:creationId xmlns:a16="http://schemas.microsoft.com/office/drawing/2014/main" id="{B52AC172-D464-4DC1-BA81-61D4D58DCDCA}"/>
              </a:ext>
            </a:extLst>
          </p:cNvPr>
          <p:cNvCxnSpPr>
            <a:cxnSpLocks/>
          </p:cNvCxnSpPr>
          <p:nvPr/>
        </p:nvCxnSpPr>
        <p:spPr>
          <a:xfrm flipV="1">
            <a:off x="4367520" y="1877562"/>
            <a:ext cx="1628609" cy="94725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a:extLst>
              <a:ext uri="{FF2B5EF4-FFF2-40B4-BE49-F238E27FC236}">
                <a16:creationId xmlns:a16="http://schemas.microsoft.com/office/drawing/2014/main" id="{A6C943DC-378E-4539-BF68-9D5A058CB77A}"/>
              </a:ext>
            </a:extLst>
          </p:cNvPr>
          <p:cNvCxnSpPr>
            <a:cxnSpLocks/>
            <a:stCxn id="112" idx="0"/>
          </p:cNvCxnSpPr>
          <p:nvPr/>
        </p:nvCxnSpPr>
        <p:spPr>
          <a:xfrm flipH="1" flipV="1">
            <a:off x="6529746" y="1873270"/>
            <a:ext cx="533098" cy="965566"/>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0" name="直線單箭頭接點 139">
            <a:extLst>
              <a:ext uri="{FF2B5EF4-FFF2-40B4-BE49-F238E27FC236}">
                <a16:creationId xmlns:a16="http://schemas.microsoft.com/office/drawing/2014/main" id="{DDFD4960-4AD2-46DC-AAF2-6EDAC2A8E691}"/>
              </a:ext>
            </a:extLst>
          </p:cNvPr>
          <p:cNvCxnSpPr>
            <a:cxnSpLocks/>
            <a:endCxn id="137" idx="1"/>
          </p:cNvCxnSpPr>
          <p:nvPr/>
        </p:nvCxnSpPr>
        <p:spPr>
          <a:xfrm flipV="1">
            <a:off x="7027837" y="372386"/>
            <a:ext cx="380399" cy="261634"/>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4083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3DE71D-BEB9-4BDD-8C6F-9F7E049EFCEA}"/>
              </a:ext>
            </a:extLst>
          </p:cNvPr>
          <p:cNvSpPr>
            <a:spLocks noGrp="1"/>
          </p:cNvSpPr>
          <p:nvPr>
            <p:ph type="title"/>
          </p:nvPr>
        </p:nvSpPr>
        <p:spPr/>
        <p:txBody>
          <a:bodyPr/>
          <a:lstStyle/>
          <a:p>
            <a:r>
              <a:rPr lang="en-US" altLang="zh-TW" dirty="0"/>
              <a:t>Optimizer </a:t>
            </a:r>
            <a:endParaRPr lang="zh-TW" altLang="en-US" dirty="0"/>
          </a:p>
        </p:txBody>
      </p:sp>
      <p:sp>
        <p:nvSpPr>
          <p:cNvPr id="3" name="內容版面配置區 2">
            <a:extLst>
              <a:ext uri="{FF2B5EF4-FFF2-40B4-BE49-F238E27FC236}">
                <a16:creationId xmlns:a16="http://schemas.microsoft.com/office/drawing/2014/main" id="{642C1320-9276-4D71-A698-FB2842F72277}"/>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A256AA7E-93F8-46C9-92AE-678A86BE9DAD}"/>
              </a:ext>
            </a:extLst>
          </p:cNvPr>
          <p:cNvPicPr>
            <a:picLocks noChangeAspect="1"/>
          </p:cNvPicPr>
          <p:nvPr/>
        </p:nvPicPr>
        <p:blipFill>
          <a:blip r:embed="rId2"/>
          <a:stretch>
            <a:fillRect/>
          </a:stretch>
        </p:blipFill>
        <p:spPr>
          <a:xfrm>
            <a:off x="0" y="1781866"/>
            <a:ext cx="9144000" cy="2334147"/>
          </a:xfrm>
          <a:prstGeom prst="rect">
            <a:avLst/>
          </a:prstGeom>
        </p:spPr>
      </p:pic>
      <p:pic>
        <p:nvPicPr>
          <p:cNvPr id="5" name="圖片 4">
            <a:extLst>
              <a:ext uri="{FF2B5EF4-FFF2-40B4-BE49-F238E27FC236}">
                <a16:creationId xmlns:a16="http://schemas.microsoft.com/office/drawing/2014/main" id="{6DCD57CB-8522-4388-B7A0-EA80911DDD02}"/>
              </a:ext>
            </a:extLst>
          </p:cNvPr>
          <p:cNvPicPr>
            <a:picLocks noChangeAspect="1"/>
          </p:cNvPicPr>
          <p:nvPr/>
        </p:nvPicPr>
        <p:blipFill>
          <a:blip r:embed="rId3"/>
          <a:stretch>
            <a:fillRect/>
          </a:stretch>
        </p:blipFill>
        <p:spPr>
          <a:xfrm>
            <a:off x="0" y="4287463"/>
            <a:ext cx="9144000" cy="2333625"/>
          </a:xfrm>
          <a:prstGeom prst="rect">
            <a:avLst/>
          </a:prstGeom>
        </p:spPr>
      </p:pic>
      <p:sp>
        <p:nvSpPr>
          <p:cNvPr id="8" name="文字方塊 7">
            <a:extLst>
              <a:ext uri="{FF2B5EF4-FFF2-40B4-BE49-F238E27FC236}">
                <a16:creationId xmlns:a16="http://schemas.microsoft.com/office/drawing/2014/main" id="{081B1124-D548-46AA-941C-039B1238E3F2}"/>
              </a:ext>
            </a:extLst>
          </p:cNvPr>
          <p:cNvSpPr txBox="1"/>
          <p:nvPr/>
        </p:nvSpPr>
        <p:spPr>
          <a:xfrm>
            <a:off x="4094250" y="662944"/>
            <a:ext cx="504975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Marcin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Andrychowicz</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et al., Learning to learn by gradient descent by gradient descent, NIPS, 2016</a:t>
            </a:r>
          </a:p>
        </p:txBody>
      </p:sp>
    </p:spTree>
    <p:extLst>
      <p:ext uri="{BB962C8B-B14F-4D97-AF65-F5344CB8AC3E}">
        <p14:creationId xmlns:p14="http://schemas.microsoft.com/office/powerpoint/2010/main" val="15659868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3C3717-9818-412A-A8B4-306BAC7C087C}"/>
              </a:ext>
            </a:extLst>
          </p:cNvPr>
          <p:cNvSpPr>
            <a:spLocks noGrp="1"/>
          </p:cNvSpPr>
          <p:nvPr>
            <p:ph type="title"/>
          </p:nvPr>
        </p:nvSpPr>
        <p:spPr/>
        <p:txBody>
          <a:bodyPr/>
          <a:lstStyle/>
          <a:p>
            <a:r>
              <a:rPr lang="en-US" altLang="zh-TW" dirty="0"/>
              <a:t>Network Architecture Search (NAS)</a:t>
            </a:r>
            <a:endParaRPr lang="zh-TW" altLang="en-US" dirty="0"/>
          </a:p>
        </p:txBody>
      </p:sp>
      <p:sp>
        <p:nvSpPr>
          <p:cNvPr id="3" name="內容版面配置區 2">
            <a:extLst>
              <a:ext uri="{FF2B5EF4-FFF2-40B4-BE49-F238E27FC236}">
                <a16:creationId xmlns:a16="http://schemas.microsoft.com/office/drawing/2014/main" id="{F8152B24-F88C-47D2-8787-B875D569618A}"/>
              </a:ext>
            </a:extLst>
          </p:cNvPr>
          <p:cNvSpPr>
            <a:spLocks noGrp="1"/>
          </p:cNvSpPr>
          <p:nvPr>
            <p:ph idx="1"/>
          </p:nvPr>
        </p:nvSpPr>
        <p:spPr/>
        <p:txBody>
          <a:bodyPr/>
          <a:lstStyle/>
          <a:p>
            <a:endParaRPr lang="zh-TW" altLang="en-US"/>
          </a:p>
        </p:txBody>
      </p:sp>
      <p:sp>
        <p:nvSpPr>
          <p:cNvPr id="5" name="矩形 4">
            <a:extLst>
              <a:ext uri="{FF2B5EF4-FFF2-40B4-BE49-F238E27FC236}">
                <a16:creationId xmlns:a16="http://schemas.microsoft.com/office/drawing/2014/main" id="{0BF599F7-281E-422D-9532-A0BCC09852AB}"/>
              </a:ext>
            </a:extLst>
          </p:cNvPr>
          <p:cNvSpPr/>
          <p:nvPr/>
        </p:nvSpPr>
        <p:spPr>
          <a:xfrm>
            <a:off x="479433" y="2641039"/>
            <a:ext cx="8185134" cy="27425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16876084-C1D2-4D4F-A239-31983DF8724C}"/>
                  </a:ext>
                </a:extLst>
              </p:cNvPr>
              <p:cNvSpPr txBox="1"/>
              <p:nvPr/>
            </p:nvSpPr>
            <p:spPr>
              <a:xfrm>
                <a:off x="2847983" y="2913540"/>
                <a:ext cx="408702" cy="37766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𝟎</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 name="文字方塊 5">
                <a:extLst>
                  <a:ext uri="{FF2B5EF4-FFF2-40B4-BE49-F238E27FC236}">
                    <a16:creationId xmlns:a16="http://schemas.microsoft.com/office/drawing/2014/main" id="{16876084-C1D2-4D4F-A239-31983DF8724C}"/>
                  </a:ext>
                </a:extLst>
              </p:cNvPr>
              <p:cNvSpPr txBox="1">
                <a:spLocks noRot="1" noChangeAspect="1" noMove="1" noResize="1" noEditPoints="1" noAdjustHandles="1" noChangeArrowheads="1" noChangeShapeType="1" noTextEdit="1"/>
              </p:cNvSpPr>
              <p:nvPr/>
            </p:nvSpPr>
            <p:spPr>
              <a:xfrm>
                <a:off x="2847983" y="2913540"/>
                <a:ext cx="408702" cy="377667"/>
              </a:xfrm>
              <a:prstGeom prst="rect">
                <a:avLst/>
              </a:prstGeom>
              <a:blipFill>
                <a:blip r:embed="rId2"/>
                <a:stretch>
                  <a:fillRect l="-16418" t="-1613" r="-7463" b="-645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D747238C-94E4-4ECE-95E8-9E5DAAD745CE}"/>
                  </a:ext>
                </a:extLst>
              </p:cNvPr>
              <p:cNvSpPr txBox="1"/>
              <p:nvPr/>
            </p:nvSpPr>
            <p:spPr>
              <a:xfrm>
                <a:off x="5544630" y="2913540"/>
                <a:ext cx="354200"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7" name="文字方塊 6">
                <a:extLst>
                  <a:ext uri="{FF2B5EF4-FFF2-40B4-BE49-F238E27FC236}">
                    <a16:creationId xmlns:a16="http://schemas.microsoft.com/office/drawing/2014/main" id="{D747238C-94E4-4ECE-95E8-9E5DAAD745CE}"/>
                  </a:ext>
                </a:extLst>
              </p:cNvPr>
              <p:cNvSpPr txBox="1">
                <a:spLocks noRot="1" noChangeAspect="1" noMove="1" noResize="1" noEditPoints="1" noAdjustHandles="1" noChangeArrowheads="1" noChangeShapeType="1" noTextEdit="1"/>
              </p:cNvSpPr>
              <p:nvPr/>
            </p:nvSpPr>
            <p:spPr>
              <a:xfrm>
                <a:off x="5544630" y="2913540"/>
                <a:ext cx="354200" cy="369332"/>
              </a:xfrm>
              <a:prstGeom prst="rect">
                <a:avLst/>
              </a:prstGeom>
              <a:blipFill>
                <a:blip r:embed="rId3"/>
                <a:stretch>
                  <a:fillRect l="-20690" r="-3448" b="-4918"/>
                </a:stretch>
              </a:blipFill>
            </p:spPr>
            <p:txBody>
              <a:bodyPr/>
              <a:lstStyle/>
              <a:p>
                <a:r>
                  <a:rPr lang="zh-TW" altLang="en-US">
                    <a:noFill/>
                  </a:rPr>
                  <a:t> </a:t>
                </a:r>
              </a:p>
            </p:txBody>
          </p:sp>
        </mc:Fallback>
      </mc:AlternateContent>
      <p:sp>
        <p:nvSpPr>
          <p:cNvPr id="8" name="文字方塊 7">
            <a:extLst>
              <a:ext uri="{FF2B5EF4-FFF2-40B4-BE49-F238E27FC236}">
                <a16:creationId xmlns:a16="http://schemas.microsoft.com/office/drawing/2014/main" id="{9CEB1730-CF7E-480F-9DCF-7884E774E849}"/>
              </a:ext>
            </a:extLst>
          </p:cNvPr>
          <p:cNvSpPr txBox="1"/>
          <p:nvPr/>
        </p:nvSpPr>
        <p:spPr>
          <a:xfrm>
            <a:off x="3894820" y="3747669"/>
            <a:ext cx="1040798"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1A78471D-979E-4CA4-B66B-F85FC45069AC}"/>
              </a:ext>
            </a:extLst>
          </p:cNvPr>
          <p:cNvSpPr txBox="1"/>
          <p:nvPr/>
        </p:nvSpPr>
        <p:spPr>
          <a:xfrm>
            <a:off x="1887666" y="3075899"/>
            <a:ext cx="1219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Init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9">
            <a:extLst>
              <a:ext uri="{FF2B5EF4-FFF2-40B4-BE49-F238E27FC236}">
                <a16:creationId xmlns:a16="http://schemas.microsoft.com/office/drawing/2014/main" id="{387144E7-DBEC-4DBF-AA62-97D384F5D76D}"/>
              </a:ext>
            </a:extLst>
          </p:cNvPr>
          <p:cNvSpPr/>
          <p:nvPr/>
        </p:nvSpPr>
        <p:spPr>
          <a:xfrm>
            <a:off x="3603036" y="4436970"/>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 name="矩形 10">
            <a:extLst>
              <a:ext uri="{FF2B5EF4-FFF2-40B4-BE49-F238E27FC236}">
                <a16:creationId xmlns:a16="http://schemas.microsoft.com/office/drawing/2014/main" id="{CFADCF93-C8D2-431A-9CE1-DC5E4DE9568A}"/>
              </a:ext>
            </a:extLst>
          </p:cNvPr>
          <p:cNvSpPr/>
          <p:nvPr/>
        </p:nvSpPr>
        <p:spPr>
          <a:xfrm>
            <a:off x="3628436" y="2838836"/>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Update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2" name="群組 11">
            <a:extLst>
              <a:ext uri="{FF2B5EF4-FFF2-40B4-BE49-F238E27FC236}">
                <a16:creationId xmlns:a16="http://schemas.microsoft.com/office/drawing/2014/main" id="{E229EC61-A9DD-4DB8-9F5B-F791B174F726}"/>
              </a:ext>
            </a:extLst>
          </p:cNvPr>
          <p:cNvGrpSpPr/>
          <p:nvPr/>
        </p:nvGrpSpPr>
        <p:grpSpPr>
          <a:xfrm>
            <a:off x="3766872" y="5496139"/>
            <a:ext cx="1371435" cy="1193801"/>
            <a:chOff x="6553365" y="4851400"/>
            <a:chExt cx="1371435" cy="1193801"/>
          </a:xfrm>
        </p:grpSpPr>
        <p:sp>
          <p:nvSpPr>
            <p:cNvPr id="13" name="流程圖: 磁碟 12">
              <a:extLst>
                <a:ext uri="{FF2B5EF4-FFF2-40B4-BE49-F238E27FC236}">
                  <a16:creationId xmlns:a16="http://schemas.microsoft.com/office/drawing/2014/main" id="{D1C7D0E4-AD9B-4277-AEFE-224CA4F2599A}"/>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 name="矩形 13">
              <a:extLst>
                <a:ext uri="{FF2B5EF4-FFF2-40B4-BE49-F238E27FC236}">
                  <a16:creationId xmlns:a16="http://schemas.microsoft.com/office/drawing/2014/main" id="{BD95FA6A-8248-43E1-87AB-AE032DA2C001}"/>
                </a:ext>
              </a:extLst>
            </p:cNvPr>
            <p:cNvSpPr/>
            <p:nvPr/>
          </p:nvSpPr>
          <p:spPr>
            <a:xfrm>
              <a:off x="6553365" y="5214204"/>
              <a:ext cx="137143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8C67520D-AA1F-49B4-AD1E-AA9FDDDFD493}"/>
                  </a:ext>
                </a:extLst>
              </p:cNvPr>
              <p:cNvSpPr txBox="1"/>
              <p:nvPr/>
            </p:nvSpPr>
            <p:spPr>
              <a:xfrm>
                <a:off x="8217655" y="2900840"/>
                <a:ext cx="430182"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5" name="文字方塊 14">
                <a:extLst>
                  <a:ext uri="{FF2B5EF4-FFF2-40B4-BE49-F238E27FC236}">
                    <a16:creationId xmlns:a16="http://schemas.microsoft.com/office/drawing/2014/main" id="{8C67520D-AA1F-49B4-AD1E-AA9FDDDFD493}"/>
                  </a:ext>
                </a:extLst>
              </p:cNvPr>
              <p:cNvSpPr txBox="1">
                <a:spLocks noRot="1" noChangeAspect="1" noMove="1" noResize="1" noEditPoints="1" noAdjustHandles="1" noChangeArrowheads="1" noChangeShapeType="1" noTextEdit="1"/>
              </p:cNvSpPr>
              <p:nvPr/>
            </p:nvSpPr>
            <p:spPr>
              <a:xfrm>
                <a:off x="8217655" y="2900840"/>
                <a:ext cx="430182" cy="369332"/>
              </a:xfrm>
              <a:prstGeom prst="rect">
                <a:avLst/>
              </a:prstGeom>
              <a:blipFill>
                <a:blip r:embed="rId4"/>
                <a:stretch>
                  <a:fillRect l="-16901" r="-1408" b="-6667"/>
                </a:stretch>
              </a:blipFill>
            </p:spPr>
            <p:txBody>
              <a:bodyPr/>
              <a:lstStyle/>
              <a:p>
                <a:r>
                  <a:rPr lang="zh-TW" altLang="en-US">
                    <a:noFill/>
                  </a:rPr>
                  <a:t> </a:t>
                </a:r>
              </a:p>
            </p:txBody>
          </p:sp>
        </mc:Fallback>
      </mc:AlternateContent>
      <p:sp>
        <p:nvSpPr>
          <p:cNvPr id="16" name="矩形 15">
            <a:extLst>
              <a:ext uri="{FF2B5EF4-FFF2-40B4-BE49-F238E27FC236}">
                <a16:creationId xmlns:a16="http://schemas.microsoft.com/office/drawing/2014/main" id="{B783D20B-38D5-4EB7-B84B-4468C7C6262C}"/>
              </a:ext>
            </a:extLst>
          </p:cNvPr>
          <p:cNvSpPr/>
          <p:nvPr/>
        </p:nvSpPr>
        <p:spPr>
          <a:xfrm>
            <a:off x="6276061" y="4436970"/>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矩形 16">
            <a:extLst>
              <a:ext uri="{FF2B5EF4-FFF2-40B4-BE49-F238E27FC236}">
                <a16:creationId xmlns:a16="http://schemas.microsoft.com/office/drawing/2014/main" id="{DB951FE4-8F69-48EB-A258-B58F4177C331}"/>
              </a:ext>
            </a:extLst>
          </p:cNvPr>
          <p:cNvSpPr/>
          <p:nvPr/>
        </p:nvSpPr>
        <p:spPr>
          <a:xfrm>
            <a:off x="6276061" y="2838836"/>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Update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8" name="群組 17">
            <a:extLst>
              <a:ext uri="{FF2B5EF4-FFF2-40B4-BE49-F238E27FC236}">
                <a16:creationId xmlns:a16="http://schemas.microsoft.com/office/drawing/2014/main" id="{FF0123F5-C4B6-4846-A48D-824D2C00F2F3}"/>
              </a:ext>
            </a:extLst>
          </p:cNvPr>
          <p:cNvGrpSpPr/>
          <p:nvPr/>
        </p:nvGrpSpPr>
        <p:grpSpPr>
          <a:xfrm>
            <a:off x="6364426" y="5496139"/>
            <a:ext cx="1371435" cy="1193801"/>
            <a:chOff x="6553365" y="4851400"/>
            <a:chExt cx="1371435" cy="1193801"/>
          </a:xfrm>
        </p:grpSpPr>
        <p:sp>
          <p:nvSpPr>
            <p:cNvPr id="19" name="流程圖: 磁碟 18">
              <a:extLst>
                <a:ext uri="{FF2B5EF4-FFF2-40B4-BE49-F238E27FC236}">
                  <a16:creationId xmlns:a16="http://schemas.microsoft.com/office/drawing/2014/main" id="{C9FEE36E-07E0-4142-9725-160E3FC89E5B}"/>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矩形 19">
              <a:extLst>
                <a:ext uri="{FF2B5EF4-FFF2-40B4-BE49-F238E27FC236}">
                  <a16:creationId xmlns:a16="http://schemas.microsoft.com/office/drawing/2014/main" id="{0558B069-9787-498E-B807-BA6248346283}"/>
                </a:ext>
              </a:extLst>
            </p:cNvPr>
            <p:cNvSpPr/>
            <p:nvPr/>
          </p:nvSpPr>
          <p:spPr>
            <a:xfrm>
              <a:off x="6553365" y="5214204"/>
              <a:ext cx="137143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21" name="直線單箭頭接點 20">
            <a:extLst>
              <a:ext uri="{FF2B5EF4-FFF2-40B4-BE49-F238E27FC236}">
                <a16:creationId xmlns:a16="http://schemas.microsoft.com/office/drawing/2014/main" id="{250E5B5D-B686-4992-9708-87BE369ED8CE}"/>
              </a:ext>
            </a:extLst>
          </p:cNvPr>
          <p:cNvCxnSpPr/>
          <p:nvPr/>
        </p:nvCxnSpPr>
        <p:spPr>
          <a:xfrm>
            <a:off x="3235008" y="310913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4C87C7ED-9758-4F17-A235-82F9B4FF4B88}"/>
              </a:ext>
            </a:extLst>
          </p:cNvPr>
          <p:cNvCxnSpPr/>
          <p:nvPr/>
        </p:nvCxnSpPr>
        <p:spPr>
          <a:xfrm>
            <a:off x="5202002" y="3095257"/>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4C790064-110D-4F13-A7C4-2913D97E342F}"/>
              </a:ext>
            </a:extLst>
          </p:cNvPr>
          <p:cNvCxnSpPr/>
          <p:nvPr/>
        </p:nvCxnSpPr>
        <p:spPr>
          <a:xfrm>
            <a:off x="5937751" y="3095257"/>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3C07753D-072A-4551-BC3D-EFA6D846868D}"/>
              </a:ext>
            </a:extLst>
          </p:cNvPr>
          <p:cNvCxnSpPr/>
          <p:nvPr/>
        </p:nvCxnSpPr>
        <p:spPr>
          <a:xfrm>
            <a:off x="7849627" y="310913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ABC9F4C1-B837-4827-BBCD-6F531E5B45E2}"/>
              </a:ext>
            </a:extLst>
          </p:cNvPr>
          <p:cNvCxnSpPr>
            <a:cxnSpLocks/>
          </p:cNvCxnSpPr>
          <p:nvPr/>
        </p:nvCxnSpPr>
        <p:spPr>
          <a:xfrm rot="16200000">
            <a:off x="4216169" y="3569976"/>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F9124E45-29A2-427B-A774-4BF8F125CD3F}"/>
              </a:ext>
            </a:extLst>
          </p:cNvPr>
          <p:cNvCxnSpPr>
            <a:cxnSpLocks/>
          </p:cNvCxnSpPr>
          <p:nvPr/>
        </p:nvCxnSpPr>
        <p:spPr>
          <a:xfrm rot="16200000">
            <a:off x="6887980" y="3569976"/>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FF3B609A-A531-4211-98B1-CB26A49428E9}"/>
              </a:ext>
            </a:extLst>
          </p:cNvPr>
          <p:cNvCxnSpPr>
            <a:cxnSpLocks/>
          </p:cNvCxnSpPr>
          <p:nvPr/>
        </p:nvCxnSpPr>
        <p:spPr>
          <a:xfrm rot="16200000">
            <a:off x="4216169" y="425697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E7CDFF8C-9F2F-44B8-BC6C-819A0CE832E8}"/>
              </a:ext>
            </a:extLst>
          </p:cNvPr>
          <p:cNvCxnSpPr>
            <a:cxnSpLocks/>
          </p:cNvCxnSpPr>
          <p:nvPr/>
        </p:nvCxnSpPr>
        <p:spPr>
          <a:xfrm rot="16200000">
            <a:off x="6891073" y="425410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88C65DB5-57A7-4EC2-B651-73EB7E8D543D}"/>
              </a:ext>
            </a:extLst>
          </p:cNvPr>
          <p:cNvCxnSpPr>
            <a:cxnSpLocks/>
          </p:cNvCxnSpPr>
          <p:nvPr/>
        </p:nvCxnSpPr>
        <p:spPr>
          <a:xfrm rot="16200000">
            <a:off x="4155819" y="5412909"/>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02B3CFE6-22CB-4923-BDA4-B5B3B140ACD6}"/>
              </a:ext>
            </a:extLst>
          </p:cNvPr>
          <p:cNvCxnSpPr>
            <a:cxnSpLocks/>
          </p:cNvCxnSpPr>
          <p:nvPr/>
        </p:nvCxnSpPr>
        <p:spPr>
          <a:xfrm rot="16200000">
            <a:off x="6833980" y="5412908"/>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03FA6308-755C-4FBF-941F-68DD17063FB2}"/>
              </a:ext>
            </a:extLst>
          </p:cNvPr>
          <p:cNvCxnSpPr>
            <a:cxnSpLocks/>
            <a:endCxn id="32" idx="2"/>
          </p:cNvCxnSpPr>
          <p:nvPr/>
        </p:nvCxnSpPr>
        <p:spPr>
          <a:xfrm flipV="1">
            <a:off x="8325280" y="2079538"/>
            <a:ext cx="0" cy="78470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7E2E8DEA-916E-4839-AD31-5649DCA35946}"/>
                  </a:ext>
                </a:extLst>
              </p:cNvPr>
              <p:cNvSpPr txBox="1"/>
              <p:nvPr/>
            </p:nvSpPr>
            <p:spPr>
              <a:xfrm>
                <a:off x="8195757" y="1710206"/>
                <a:ext cx="383054" cy="369332"/>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p>
                        <m:sSupPr>
                          <m:ctrlPr>
                            <a:rPr lang="en-US" altLang="zh-TW" sz="2400" b="1" i="1" smtClean="0">
                              <a:solidFill>
                                <a:schemeClr val="tx1"/>
                              </a:solidFill>
                              <a:latin typeface="Cambria Math" panose="02040503050406030204" pitchFamily="18" charset="0"/>
                            </a:rPr>
                          </m:ctrlPr>
                        </m:sSupPr>
                        <m:e>
                          <m:r>
                            <a:rPr lang="zh-TW" altLang="en-US" sz="2400" b="1" i="1">
                              <a:solidFill>
                                <a:schemeClr val="tx1"/>
                              </a:solidFill>
                              <a:latin typeface="Cambria Math" panose="02040503050406030204" pitchFamily="18" charset="0"/>
                            </a:rPr>
                            <m:t>𝜽</m:t>
                          </m:r>
                        </m:e>
                        <m:sup>
                          <m:r>
                            <a:rPr lang="en-US" altLang="zh-TW" sz="2400" b="1" i="1">
                              <a:solidFill>
                                <a:schemeClr val="tx1"/>
                              </a:solidFill>
                              <a:latin typeface="Cambria Math" panose="02040503050406030204" pitchFamily="18" charset="0"/>
                            </a:rPr>
                            <m:t>∗</m:t>
                          </m:r>
                        </m:sup>
                      </m:sSup>
                    </m:oMath>
                  </m:oMathPara>
                </a14:m>
                <a:endParaRPr lang="zh-TW" altLang="en-US" sz="2400" dirty="0">
                  <a:solidFill>
                    <a:schemeClr val="tx1"/>
                  </a:solidFill>
                </a:endParaRPr>
              </a:p>
            </p:txBody>
          </p:sp>
        </mc:Choice>
        <mc:Fallback xmlns="">
          <p:sp>
            <p:nvSpPr>
              <p:cNvPr id="32" name="文字方塊 31">
                <a:extLst>
                  <a:ext uri="{FF2B5EF4-FFF2-40B4-BE49-F238E27FC236}">
                    <a16:creationId xmlns:a16="http://schemas.microsoft.com/office/drawing/2014/main" id="{7E2E8DEA-916E-4839-AD31-5649DCA35946}"/>
                  </a:ext>
                </a:extLst>
              </p:cNvPr>
              <p:cNvSpPr txBox="1">
                <a:spLocks noRot="1" noChangeAspect="1" noMove="1" noResize="1" noEditPoints="1" noAdjustHandles="1" noChangeArrowheads="1" noChangeShapeType="1" noTextEdit="1"/>
              </p:cNvSpPr>
              <p:nvPr/>
            </p:nvSpPr>
            <p:spPr>
              <a:xfrm>
                <a:off x="8195757" y="1710206"/>
                <a:ext cx="383054" cy="369332"/>
              </a:xfrm>
              <a:prstGeom prst="rect">
                <a:avLst/>
              </a:prstGeom>
              <a:blipFill>
                <a:blip r:embed="rId5"/>
                <a:stretch>
                  <a:fillRect l="-17460" r="-1587" b="-6667"/>
                </a:stretch>
              </a:blipFill>
            </p:spPr>
            <p:txBody>
              <a:bodyPr/>
              <a:lstStyle/>
              <a:p>
                <a:r>
                  <a:rPr lang="zh-TW" altLang="en-US">
                    <a:noFill/>
                  </a:rPr>
                  <a:t> </a:t>
                </a:r>
              </a:p>
            </p:txBody>
          </p:sp>
        </mc:Fallback>
      </mc:AlternateContent>
      <p:cxnSp>
        <p:nvCxnSpPr>
          <p:cNvPr id="33" name="直線單箭頭接點 32">
            <a:extLst>
              <a:ext uri="{FF2B5EF4-FFF2-40B4-BE49-F238E27FC236}">
                <a16:creationId xmlns:a16="http://schemas.microsoft.com/office/drawing/2014/main" id="{15C233A1-2905-4D22-9D0B-F9C4E401A551}"/>
              </a:ext>
            </a:extLst>
          </p:cNvPr>
          <p:cNvCxnSpPr>
            <a:cxnSpLocks/>
          </p:cNvCxnSpPr>
          <p:nvPr/>
        </p:nvCxnSpPr>
        <p:spPr>
          <a:xfrm>
            <a:off x="2136161" y="3100721"/>
            <a:ext cx="673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3962DF14-300F-4AE6-9E5E-B9836E2D5432}"/>
              </a:ext>
            </a:extLst>
          </p:cNvPr>
          <p:cNvSpPr/>
          <p:nvPr/>
        </p:nvSpPr>
        <p:spPr>
          <a:xfrm>
            <a:off x="599461" y="2749356"/>
            <a:ext cx="1574800" cy="7165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Network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Structure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6A70BC56-241B-4EDB-9F5B-D19B89BA6FBF}"/>
                  </a:ext>
                </a:extLst>
              </p:cNvPr>
              <p:cNvSpPr txBox="1"/>
              <p:nvPr/>
            </p:nvSpPr>
            <p:spPr>
              <a:xfrm>
                <a:off x="594005" y="4111874"/>
                <a:ext cx="225397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 Descent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(Function </a:t>
                </a:r>
                <a14:m>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5" name="文字方塊 34">
                <a:extLst>
                  <a:ext uri="{FF2B5EF4-FFF2-40B4-BE49-F238E27FC236}">
                    <a16:creationId xmlns:a16="http://schemas.microsoft.com/office/drawing/2014/main" id="{6A70BC56-241B-4EDB-9F5B-D19B89BA6FBF}"/>
                  </a:ext>
                </a:extLst>
              </p:cNvPr>
              <p:cNvSpPr txBox="1">
                <a:spLocks noRot="1" noChangeAspect="1" noMove="1" noResize="1" noEditPoints="1" noAdjustHandles="1" noChangeArrowheads="1" noChangeShapeType="1" noTextEdit="1"/>
              </p:cNvSpPr>
              <p:nvPr/>
            </p:nvSpPr>
            <p:spPr>
              <a:xfrm>
                <a:off x="594005" y="4111874"/>
                <a:ext cx="2253978" cy="1200329"/>
              </a:xfrm>
              <a:prstGeom prst="rect">
                <a:avLst/>
              </a:prstGeom>
              <a:blipFill>
                <a:blip r:embed="rId6"/>
                <a:stretch>
                  <a:fillRect l="-4054" t="-4082" b="-11224"/>
                </a:stretch>
              </a:blipFill>
            </p:spPr>
            <p:txBody>
              <a:bodyPr/>
              <a:lstStyle/>
              <a:p>
                <a:r>
                  <a:rPr lang="zh-TW" altLang="en-US">
                    <a:noFill/>
                  </a:rPr>
                  <a:t> </a:t>
                </a:r>
              </a:p>
            </p:txBody>
          </p:sp>
        </mc:Fallback>
      </mc:AlternateContent>
      <p:cxnSp>
        <p:nvCxnSpPr>
          <p:cNvPr id="36" name="直線單箭頭接點 35">
            <a:extLst>
              <a:ext uri="{FF2B5EF4-FFF2-40B4-BE49-F238E27FC236}">
                <a16:creationId xmlns:a16="http://schemas.microsoft.com/office/drawing/2014/main" id="{6E4BD6C1-A4EE-43EC-8067-78203FD0E320}"/>
              </a:ext>
            </a:extLst>
          </p:cNvPr>
          <p:cNvCxnSpPr>
            <a:cxnSpLocks/>
          </p:cNvCxnSpPr>
          <p:nvPr/>
        </p:nvCxnSpPr>
        <p:spPr>
          <a:xfrm>
            <a:off x="5716198" y="4782539"/>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a:extLst>
              <a:ext uri="{FF2B5EF4-FFF2-40B4-BE49-F238E27FC236}">
                <a16:creationId xmlns:a16="http://schemas.microsoft.com/office/drawing/2014/main" id="{443C553F-0D06-4CDE-8CCE-763244DF8179}"/>
              </a:ext>
            </a:extLst>
          </p:cNvPr>
          <p:cNvCxnSpPr>
            <a:cxnSpLocks/>
          </p:cNvCxnSpPr>
          <p:nvPr/>
        </p:nvCxnSpPr>
        <p:spPr>
          <a:xfrm flipH="1">
            <a:off x="2967169" y="3315974"/>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E37C36D0-95DE-4860-BC55-529275602F83}"/>
              </a:ext>
            </a:extLst>
          </p:cNvPr>
          <p:cNvCxnSpPr>
            <a:cxnSpLocks/>
          </p:cNvCxnSpPr>
          <p:nvPr/>
        </p:nvCxnSpPr>
        <p:spPr>
          <a:xfrm flipH="1">
            <a:off x="5690798" y="3282872"/>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CC36F5D4-B1DC-4409-A3A9-3B65204F42CD}"/>
              </a:ext>
            </a:extLst>
          </p:cNvPr>
          <p:cNvCxnSpPr>
            <a:cxnSpLocks/>
          </p:cNvCxnSpPr>
          <p:nvPr/>
        </p:nvCxnSpPr>
        <p:spPr>
          <a:xfrm>
            <a:off x="2967776" y="4807941"/>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文字方塊 39">
            <a:extLst>
              <a:ext uri="{FF2B5EF4-FFF2-40B4-BE49-F238E27FC236}">
                <a16:creationId xmlns:a16="http://schemas.microsoft.com/office/drawing/2014/main" id="{BEE1E229-747A-4BCF-A985-B3F83753EC64}"/>
              </a:ext>
            </a:extLst>
          </p:cNvPr>
          <p:cNvSpPr txBox="1"/>
          <p:nvPr/>
        </p:nvSpPr>
        <p:spPr>
          <a:xfrm>
            <a:off x="6529744" y="3720400"/>
            <a:ext cx="1040798"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4" name="矩形 43">
            <a:extLst>
              <a:ext uri="{FF2B5EF4-FFF2-40B4-BE49-F238E27FC236}">
                <a16:creationId xmlns:a16="http://schemas.microsoft.com/office/drawing/2014/main" id="{468CC222-7438-4F8B-949B-01EEB0E9AF9A}"/>
              </a:ext>
            </a:extLst>
          </p:cNvPr>
          <p:cNvSpPr/>
          <p:nvPr/>
        </p:nvSpPr>
        <p:spPr>
          <a:xfrm>
            <a:off x="603904" y="2692662"/>
            <a:ext cx="1587071" cy="8114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049D0E0A-03A3-41E4-9E19-FEA988FCB0B4}"/>
                  </a:ext>
                </a:extLst>
              </p:cNvPr>
              <p:cNvSpPr txBox="1"/>
              <p:nvPr/>
            </p:nvSpPr>
            <p:spPr>
              <a:xfrm>
                <a:off x="1226107" y="2112011"/>
                <a:ext cx="334707"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TW" altLang="en-US" sz="2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𝜙</m:t>
                      </m:r>
                    </m:oMath>
                  </m:oMathPara>
                </a14:m>
                <a:endParaRPr kumimoji="0" lang="zh-TW" altLang="en-US" sz="28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endParaRPr>
              </a:p>
            </p:txBody>
          </p:sp>
        </mc:Choice>
        <mc:Fallback xmlns="">
          <p:sp>
            <p:nvSpPr>
              <p:cNvPr id="45" name="文字方塊 44">
                <a:extLst>
                  <a:ext uri="{FF2B5EF4-FFF2-40B4-BE49-F238E27FC236}">
                    <a16:creationId xmlns:a16="http://schemas.microsoft.com/office/drawing/2014/main" id="{049D0E0A-03A3-41E4-9E19-FEA988FCB0B4}"/>
                  </a:ext>
                </a:extLst>
              </p:cNvPr>
              <p:cNvSpPr txBox="1">
                <a:spLocks noRot="1" noChangeAspect="1" noMove="1" noResize="1" noEditPoints="1" noAdjustHandles="1" noChangeArrowheads="1" noChangeShapeType="1" noTextEdit="1"/>
              </p:cNvSpPr>
              <p:nvPr/>
            </p:nvSpPr>
            <p:spPr>
              <a:xfrm>
                <a:off x="1226107" y="2112011"/>
                <a:ext cx="334707" cy="430887"/>
              </a:xfrm>
              <a:prstGeom prst="rect">
                <a:avLst/>
              </a:prstGeom>
              <a:blipFill>
                <a:blip r:embed="rId7"/>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926317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id="{65FD1703-5C86-4517-9C87-5FDB89FAB33A}"/>
              </a:ext>
            </a:extLst>
          </p:cNvPr>
          <p:cNvSpPr txBox="1"/>
          <p:nvPr/>
        </p:nvSpPr>
        <p:spPr>
          <a:xfrm>
            <a:off x="3861830" y="1767420"/>
            <a:ext cx="301867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Network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Architecture </a:t>
            </a:r>
            <a:endParaRPr kumimoji="0" lang="zh-TW" altLang="en-US"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cxnSp>
        <p:nvCxnSpPr>
          <p:cNvPr id="12" name="直線單箭頭接點 11">
            <a:extLst>
              <a:ext uri="{FF2B5EF4-FFF2-40B4-BE49-F238E27FC236}">
                <a16:creationId xmlns:a16="http://schemas.microsoft.com/office/drawing/2014/main" id="{9F36FC44-8E46-4AF0-87FB-23E2AD782F95}"/>
              </a:ext>
            </a:extLst>
          </p:cNvPr>
          <p:cNvCxnSpPr>
            <a:cxnSpLocks/>
          </p:cNvCxnSpPr>
          <p:nvPr/>
        </p:nvCxnSpPr>
        <p:spPr>
          <a:xfrm>
            <a:off x="4150145" y="1790959"/>
            <a:ext cx="521810" cy="31906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4EE68D08-409D-476F-8B50-374AEF7FAA59}"/>
              </a:ext>
            </a:extLst>
          </p:cNvPr>
          <p:cNvSpPr txBox="1"/>
          <p:nvPr/>
        </p:nvSpPr>
        <p:spPr>
          <a:xfrm>
            <a:off x="610082" y="2368687"/>
            <a:ext cx="3462615" cy="461665"/>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Reinforcement Learning</a:t>
            </a:r>
            <a:endParaRPr kumimoji="0" lang="zh-TW" altLang="en-US" sz="2400" b="0"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7" name="文字方塊 26">
            <a:extLst>
              <a:ext uri="{FF2B5EF4-FFF2-40B4-BE49-F238E27FC236}">
                <a16:creationId xmlns:a16="http://schemas.microsoft.com/office/drawing/2014/main" id="{1289113E-469B-416C-9E10-03B3A5E22211}"/>
              </a:ext>
            </a:extLst>
          </p:cNvPr>
          <p:cNvSpPr txBox="1"/>
          <p:nvPr/>
        </p:nvSpPr>
        <p:spPr>
          <a:xfrm>
            <a:off x="460174" y="2835379"/>
            <a:ext cx="8423562" cy="1754326"/>
          </a:xfrm>
          <a:prstGeom prst="rect">
            <a:avLst/>
          </a:prstGeom>
          <a:noFill/>
        </p:spPr>
        <p:txBody>
          <a:bodyPr wrap="square">
            <a:spAutoFit/>
          </a:bodyPr>
          <a:lstStyle/>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Barret </a:t>
            </a:r>
            <a:r>
              <a:rPr kumimoji="0" lang="en-US" altLang="zh-TW" sz="1800" b="0" i="0" u="none" strike="noStrike" kern="1200" cap="none" spc="0" normalizeH="0" baseline="0" noProof="0" dirty="0" err="1">
                <a:ln>
                  <a:noFill/>
                </a:ln>
                <a:solidFill>
                  <a:prstClr val="black"/>
                </a:solidFill>
                <a:effectLst/>
                <a:uLnTx/>
                <a:uFillTx/>
                <a:latin typeface="Roboto"/>
                <a:ea typeface="新細明體" panose="02020500000000000000" pitchFamily="18" charset="-120"/>
                <a:cs typeface="+mn-cs"/>
              </a:rPr>
              <a:t>Zoph</a:t>
            </a: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 et al., Neural Architecture Search with Reinforcement Learning, ICLR 2017</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Barret </a:t>
            </a:r>
            <a:r>
              <a:rPr kumimoji="0" lang="en-US" altLang="zh-TW" sz="1800" b="0" i="0" u="none" strike="noStrike" kern="1200" cap="none" spc="0" normalizeH="0" baseline="0" noProof="0" dirty="0" err="1">
                <a:ln>
                  <a:noFill/>
                </a:ln>
                <a:solidFill>
                  <a:prstClr val="black"/>
                </a:solidFill>
                <a:effectLst/>
                <a:uLnTx/>
                <a:uFillTx/>
                <a:latin typeface="Roboto"/>
                <a:ea typeface="新細明體" panose="02020500000000000000" pitchFamily="18" charset="-120"/>
                <a:cs typeface="+mn-cs"/>
              </a:rPr>
              <a:t>Zoph</a:t>
            </a: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 et al., Learning Transferable Architectures for Scalable Image Recognition, CVPR, 2018</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800" b="0" i="0" u="none" strike="noStrike" kern="1200" cap="none" spc="0" normalizeH="0" baseline="0" noProof="0" dirty="0" err="1">
                <a:ln>
                  <a:noFill/>
                </a:ln>
                <a:solidFill>
                  <a:prstClr val="black"/>
                </a:solidFill>
                <a:effectLst/>
                <a:uLnTx/>
                <a:uFillTx/>
                <a:latin typeface="Roboto"/>
                <a:ea typeface="新細明體" panose="02020500000000000000" pitchFamily="18" charset="-120"/>
                <a:cs typeface="+mn-cs"/>
              </a:rPr>
              <a:t>Hieu</a:t>
            </a: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 Pham, et al., Efficient Neural Architecture Search via Parameter Sharing, ICML, 2018</a:t>
            </a:r>
          </a:p>
        </p:txBody>
      </p:sp>
      <p:sp>
        <p:nvSpPr>
          <p:cNvPr id="33" name="文字方塊 32">
            <a:extLst>
              <a:ext uri="{FF2B5EF4-FFF2-40B4-BE49-F238E27FC236}">
                <a16:creationId xmlns:a16="http://schemas.microsoft.com/office/drawing/2014/main" id="{775AF2A7-6C49-49FC-AEE7-C9474485549D}"/>
              </a:ext>
            </a:extLst>
          </p:cNvPr>
          <p:cNvSpPr txBox="1"/>
          <p:nvPr/>
        </p:nvSpPr>
        <p:spPr>
          <a:xfrm>
            <a:off x="237252" y="68520"/>
            <a:ext cx="664325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Network Architecture Search (NAS)</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0187C262-9041-4D5E-8BC4-2AB80A1A8493}"/>
                  </a:ext>
                </a:extLst>
              </p:cNvPr>
              <p:cNvSpPr txBox="1"/>
              <p:nvPr/>
            </p:nvSpPr>
            <p:spPr>
              <a:xfrm>
                <a:off x="2317413" y="1156712"/>
                <a:ext cx="2896498" cy="64427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TW" sz="2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accPr>
                        <m:e>
                          <m:r>
                            <a:rPr kumimoji="0" lang="zh-TW" altLang="en-US" sz="2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𝜙</m:t>
                          </m:r>
                        </m:e>
                      </m:acc>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𝑎𝑟𝑔</m:t>
                      </m:r>
                      <m:func>
                        <m:func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uncPr>
                        <m:fName>
                          <m:limLow>
                            <m:limLow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limLow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𝑚𝑖𝑛</m:t>
                              </m:r>
                            </m:e>
                            <m:lim>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lim>
                          </m:limLow>
                        </m:fName>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e>
                      </m:func>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3" name="文字方塊 12">
                <a:extLst>
                  <a:ext uri="{FF2B5EF4-FFF2-40B4-BE49-F238E27FC236}">
                    <a16:creationId xmlns:a16="http://schemas.microsoft.com/office/drawing/2014/main" id="{0187C262-9041-4D5E-8BC4-2AB80A1A8493}"/>
                  </a:ext>
                </a:extLst>
              </p:cNvPr>
              <p:cNvSpPr txBox="1">
                <a:spLocks noRot="1" noChangeAspect="1" noMove="1" noResize="1" noEditPoints="1" noAdjustHandles="1" noChangeArrowheads="1" noChangeShapeType="1" noTextEdit="1"/>
              </p:cNvSpPr>
              <p:nvPr/>
            </p:nvSpPr>
            <p:spPr>
              <a:xfrm>
                <a:off x="2317413" y="1156712"/>
                <a:ext cx="2896498" cy="644279"/>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4A3BB316-A900-4749-B045-BF9EE4099180}"/>
                  </a:ext>
                </a:extLst>
              </p:cNvPr>
              <p:cNvSpPr txBox="1"/>
              <p:nvPr/>
            </p:nvSpPr>
            <p:spPr>
              <a:xfrm>
                <a:off x="5686593" y="1175747"/>
                <a:ext cx="1784719" cy="46929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6" name="文字方塊 15">
                <a:extLst>
                  <a:ext uri="{FF2B5EF4-FFF2-40B4-BE49-F238E27FC236}">
                    <a16:creationId xmlns:a16="http://schemas.microsoft.com/office/drawing/2014/main" id="{4A3BB316-A900-4749-B045-BF9EE4099180}"/>
                  </a:ext>
                </a:extLst>
              </p:cNvPr>
              <p:cNvSpPr txBox="1">
                <a:spLocks noRot="1" noChangeAspect="1" noMove="1" noResize="1" noEditPoints="1" noAdjustHandles="1" noChangeArrowheads="1" noChangeShapeType="1" noTextEdit="1"/>
              </p:cNvSpPr>
              <p:nvPr/>
            </p:nvSpPr>
            <p:spPr>
              <a:xfrm>
                <a:off x="5686593" y="1175747"/>
                <a:ext cx="1784719" cy="469296"/>
              </a:xfrm>
              <a:prstGeom prst="rect">
                <a:avLst/>
              </a:prstGeom>
              <a:blipFill>
                <a:blip r:embed="rId4"/>
                <a:stretch>
                  <a:fillRect/>
                </a:stretch>
              </a:blipFill>
            </p:spPr>
            <p:txBody>
              <a:bodyPr/>
              <a:lstStyle/>
              <a:p>
                <a:r>
                  <a:rPr lang="zh-TW" altLang="en-US">
                    <a:noFill/>
                  </a:rPr>
                  <a:t> </a:t>
                </a:r>
              </a:p>
            </p:txBody>
          </p:sp>
        </mc:Fallback>
      </mc:AlternateContent>
      <p:sp>
        <p:nvSpPr>
          <p:cNvPr id="14" name="文字方塊 13">
            <a:extLst>
              <a:ext uri="{FF2B5EF4-FFF2-40B4-BE49-F238E27FC236}">
                <a16:creationId xmlns:a16="http://schemas.microsoft.com/office/drawing/2014/main" id="{18C538CC-5756-4463-A055-1623859A6755}"/>
              </a:ext>
            </a:extLst>
          </p:cNvPr>
          <p:cNvSpPr txBox="1"/>
          <p:nvPr/>
        </p:nvSpPr>
        <p:spPr>
          <a:xfrm>
            <a:off x="1078304" y="4911684"/>
            <a:ext cx="471388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An agent uses a set of actions to determine the network architecture.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55EDC4EA-672C-442E-976E-A20B3A4C6647}"/>
                  </a:ext>
                </a:extLst>
              </p:cNvPr>
              <p:cNvSpPr txBox="1"/>
              <p:nvPr/>
            </p:nvSpPr>
            <p:spPr>
              <a:xfrm>
                <a:off x="1078304" y="5780041"/>
                <a:ext cx="39673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4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rPr>
                  <a:t>the agent’s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parameters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6" name="文字方塊 25">
                <a:extLst>
                  <a:ext uri="{FF2B5EF4-FFF2-40B4-BE49-F238E27FC236}">
                    <a16:creationId xmlns:a16="http://schemas.microsoft.com/office/drawing/2014/main" id="{55EDC4EA-672C-442E-976E-A20B3A4C6647}"/>
                  </a:ext>
                </a:extLst>
              </p:cNvPr>
              <p:cNvSpPr txBox="1">
                <a:spLocks noRot="1" noChangeAspect="1" noMove="1" noResize="1" noEditPoints="1" noAdjustHandles="1" noChangeArrowheads="1" noChangeShapeType="1" noTextEdit="1"/>
              </p:cNvSpPr>
              <p:nvPr/>
            </p:nvSpPr>
            <p:spPr>
              <a:xfrm>
                <a:off x="1078304" y="5780041"/>
                <a:ext cx="3967324" cy="461665"/>
              </a:xfrm>
              <a:prstGeom prst="rect">
                <a:avLst/>
              </a:prstGeom>
              <a:blipFill>
                <a:blip r:embed="rId5"/>
                <a:stretch>
                  <a:fillRect l="-1229"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07A7AFCE-75EF-4A19-9898-8F7499A5CD6D}"/>
                  </a:ext>
                </a:extLst>
              </p:cNvPr>
              <p:cNvSpPr txBox="1"/>
              <p:nvPr/>
            </p:nvSpPr>
            <p:spPr>
              <a:xfrm>
                <a:off x="6826961" y="4904804"/>
                <a:ext cx="1098569"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8" name="文字方塊 27">
                <a:extLst>
                  <a:ext uri="{FF2B5EF4-FFF2-40B4-BE49-F238E27FC236}">
                    <a16:creationId xmlns:a16="http://schemas.microsoft.com/office/drawing/2014/main" id="{07A7AFCE-75EF-4A19-9898-8F7499A5CD6D}"/>
                  </a:ext>
                </a:extLst>
              </p:cNvPr>
              <p:cNvSpPr txBox="1">
                <a:spLocks noRot="1" noChangeAspect="1" noMove="1" noResize="1" noEditPoints="1" noAdjustHandles="1" noChangeArrowheads="1" noChangeShapeType="1" noTextEdit="1"/>
              </p:cNvSpPr>
              <p:nvPr/>
            </p:nvSpPr>
            <p:spPr>
              <a:xfrm>
                <a:off x="6826961" y="4904804"/>
                <a:ext cx="1098569" cy="430887"/>
              </a:xfrm>
              <a:prstGeom prst="rect">
                <a:avLst/>
              </a:prstGeom>
              <a:blipFill>
                <a:blip r:embed="rId6"/>
                <a:stretch>
                  <a:fillRect/>
                </a:stretch>
              </a:blipFill>
            </p:spPr>
            <p:txBody>
              <a:bodyPr/>
              <a:lstStyle/>
              <a:p>
                <a:r>
                  <a:rPr lang="zh-TW" altLang="en-US">
                    <a:noFill/>
                  </a:rPr>
                  <a:t> </a:t>
                </a:r>
              </a:p>
            </p:txBody>
          </p:sp>
        </mc:Fallback>
      </mc:AlternateContent>
      <p:sp>
        <p:nvSpPr>
          <p:cNvPr id="15" name="文字方塊 14">
            <a:extLst>
              <a:ext uri="{FF2B5EF4-FFF2-40B4-BE49-F238E27FC236}">
                <a16:creationId xmlns:a16="http://schemas.microsoft.com/office/drawing/2014/main" id="{C12BE3B4-B793-4251-AD29-72E21EA6ACB0}"/>
              </a:ext>
            </a:extLst>
          </p:cNvPr>
          <p:cNvSpPr txBox="1"/>
          <p:nvPr/>
        </p:nvSpPr>
        <p:spPr>
          <a:xfrm>
            <a:off x="6386536" y="5327182"/>
            <a:ext cx="2205671"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Reward to be maximized </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801345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7" grpId="0"/>
      <p:bldP spid="13" grpId="0"/>
      <p:bldP spid="16" grpId="0"/>
      <p:bldP spid="14" grpId="0"/>
      <p:bldP spid="26" grpId="0"/>
      <p:bldP spid="28"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字方塊 32">
            <a:extLst>
              <a:ext uri="{FF2B5EF4-FFF2-40B4-BE49-F238E27FC236}">
                <a16:creationId xmlns:a16="http://schemas.microsoft.com/office/drawing/2014/main" id="{775AF2A7-6C49-49FC-AEE7-C9474485549D}"/>
              </a:ext>
            </a:extLst>
          </p:cNvPr>
          <p:cNvSpPr txBox="1"/>
          <p:nvPr/>
        </p:nvSpPr>
        <p:spPr>
          <a:xfrm>
            <a:off x="237252" y="68520"/>
            <a:ext cx="664325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Network Architecture Search (NAS)</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7" name="圖片 16">
            <a:extLst>
              <a:ext uri="{FF2B5EF4-FFF2-40B4-BE49-F238E27FC236}">
                <a16:creationId xmlns:a16="http://schemas.microsoft.com/office/drawing/2014/main" id="{B6564487-1AA2-442D-8AD5-CF47DE8BA03E}"/>
              </a:ext>
            </a:extLst>
          </p:cNvPr>
          <p:cNvPicPr>
            <a:picLocks noChangeAspect="1"/>
          </p:cNvPicPr>
          <p:nvPr/>
        </p:nvPicPr>
        <p:blipFill>
          <a:blip r:embed="rId3"/>
          <a:stretch>
            <a:fillRect/>
          </a:stretch>
        </p:blipFill>
        <p:spPr>
          <a:xfrm>
            <a:off x="2234685" y="1285875"/>
            <a:ext cx="5953125" cy="2143125"/>
          </a:xfrm>
          <a:prstGeom prst="rect">
            <a:avLst/>
          </a:prstGeom>
        </p:spPr>
      </p:pic>
      <p:pic>
        <p:nvPicPr>
          <p:cNvPr id="19" name="Picture 2" descr="「convolutional neural network」的圖片搜尋結果">
            <a:extLst>
              <a:ext uri="{FF2B5EF4-FFF2-40B4-BE49-F238E27FC236}">
                <a16:creationId xmlns:a16="http://schemas.microsoft.com/office/drawing/2014/main" id="{DF60B445-F489-46B5-886B-E4FF2EA6A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602" y="3910206"/>
            <a:ext cx="6461408" cy="2082009"/>
          </a:xfrm>
          <a:prstGeom prst="rect">
            <a:avLst/>
          </a:prstGeom>
          <a:noFill/>
          <a:extLst>
            <a:ext uri="{909E8E84-426E-40DD-AFC4-6F175D3DCCD1}">
              <a14:hiddenFill xmlns:a14="http://schemas.microsoft.com/office/drawing/2010/main">
                <a:solidFill>
                  <a:srgbClr val="FFFFFF"/>
                </a:solidFill>
              </a14:hiddenFill>
            </a:ext>
          </a:extLst>
        </p:spPr>
      </p:pic>
      <p:sp>
        <p:nvSpPr>
          <p:cNvPr id="20" name="箭號: 弧形左彎 19">
            <a:extLst>
              <a:ext uri="{FF2B5EF4-FFF2-40B4-BE49-F238E27FC236}">
                <a16:creationId xmlns:a16="http://schemas.microsoft.com/office/drawing/2014/main" id="{31446017-6709-4D4B-9CBD-827FA41F452D}"/>
              </a:ext>
            </a:extLst>
          </p:cNvPr>
          <p:cNvSpPr/>
          <p:nvPr/>
        </p:nvSpPr>
        <p:spPr>
          <a:xfrm>
            <a:off x="7972050" y="2994150"/>
            <a:ext cx="768626" cy="18321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箭號: 弧形左彎 20">
            <a:extLst>
              <a:ext uri="{FF2B5EF4-FFF2-40B4-BE49-F238E27FC236}">
                <a16:creationId xmlns:a16="http://schemas.microsoft.com/office/drawing/2014/main" id="{FE76E284-7131-410F-8B03-FE54D5081F91}"/>
              </a:ext>
            </a:extLst>
          </p:cNvPr>
          <p:cNvSpPr/>
          <p:nvPr/>
        </p:nvSpPr>
        <p:spPr>
          <a:xfrm flipH="1" flipV="1">
            <a:off x="1351345" y="2908355"/>
            <a:ext cx="768626" cy="18321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2" name="文字方塊 21">
            <a:extLst>
              <a:ext uri="{FF2B5EF4-FFF2-40B4-BE49-F238E27FC236}">
                <a16:creationId xmlns:a16="http://schemas.microsoft.com/office/drawing/2014/main" id="{22A0A429-3FAD-4055-82C5-D88F18A6FD08}"/>
              </a:ext>
            </a:extLst>
          </p:cNvPr>
          <p:cNvSpPr txBox="1"/>
          <p:nvPr/>
        </p:nvSpPr>
        <p:spPr>
          <a:xfrm>
            <a:off x="7295050" y="3429000"/>
            <a:ext cx="135400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form a network</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3" name="文字方塊 22">
            <a:extLst>
              <a:ext uri="{FF2B5EF4-FFF2-40B4-BE49-F238E27FC236}">
                <a16:creationId xmlns:a16="http://schemas.microsoft.com/office/drawing/2014/main" id="{475BB622-BCB8-4EE0-BFDC-7DC4817A3B08}"/>
              </a:ext>
            </a:extLst>
          </p:cNvPr>
          <p:cNvSpPr txBox="1"/>
          <p:nvPr/>
        </p:nvSpPr>
        <p:spPr>
          <a:xfrm>
            <a:off x="4643737" y="5761382"/>
            <a:ext cx="23865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 the network</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A9E01116-F723-4874-909C-C35D392471B9}"/>
                  </a:ext>
                </a:extLst>
              </p:cNvPr>
              <p:cNvSpPr txBox="1"/>
              <p:nvPr/>
            </p:nvSpPr>
            <p:spPr>
              <a:xfrm>
                <a:off x="1523571" y="3588419"/>
                <a:ext cx="23865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4" name="文字方塊 23">
                <a:extLst>
                  <a:ext uri="{FF2B5EF4-FFF2-40B4-BE49-F238E27FC236}">
                    <a16:creationId xmlns:a16="http://schemas.microsoft.com/office/drawing/2014/main" id="{A9E01116-F723-4874-909C-C35D392471B9}"/>
                  </a:ext>
                </a:extLst>
              </p:cNvPr>
              <p:cNvSpPr txBox="1">
                <a:spLocks noRot="1" noChangeAspect="1" noMove="1" noResize="1" noEditPoints="1" noAdjustHandles="1" noChangeArrowheads="1" noChangeShapeType="1" noTextEdit="1"/>
              </p:cNvSpPr>
              <p:nvPr/>
            </p:nvSpPr>
            <p:spPr>
              <a:xfrm>
                <a:off x="1523571" y="3588419"/>
                <a:ext cx="2386531" cy="461665"/>
              </a:xfrm>
              <a:prstGeom prst="rect">
                <a:avLst/>
              </a:prstGeom>
              <a:blipFill>
                <a:blip r:embed="rId5"/>
                <a:stretch>
                  <a:fillRect b="-17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a:extLst>
                  <a:ext uri="{FF2B5EF4-FFF2-40B4-BE49-F238E27FC236}">
                    <a16:creationId xmlns:a16="http://schemas.microsoft.com/office/drawing/2014/main" id="{CC27F055-789A-4F5A-AA11-46B0EA10C47B}"/>
                  </a:ext>
                </a:extLst>
              </p:cNvPr>
              <p:cNvSpPr txBox="1"/>
              <p:nvPr/>
            </p:nvSpPr>
            <p:spPr>
              <a:xfrm>
                <a:off x="4050190" y="3306063"/>
                <a:ext cx="198366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agent </a:t>
                </a:r>
                <a14:m>
                  <m:oMath xmlns:m="http://schemas.openxmlformats.org/officeDocument/2006/math">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oMath>
                </a14:m>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(RNN)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5" name="文字方塊 24">
                <a:extLst>
                  <a:ext uri="{FF2B5EF4-FFF2-40B4-BE49-F238E27FC236}">
                    <a16:creationId xmlns:a16="http://schemas.microsoft.com/office/drawing/2014/main" id="{CC27F055-789A-4F5A-AA11-46B0EA10C47B}"/>
                  </a:ext>
                </a:extLst>
              </p:cNvPr>
              <p:cNvSpPr txBox="1">
                <a:spLocks noRot="1" noChangeAspect="1" noMove="1" noResize="1" noEditPoints="1" noAdjustHandles="1" noChangeArrowheads="1" noChangeShapeType="1" noTextEdit="1"/>
              </p:cNvSpPr>
              <p:nvPr/>
            </p:nvSpPr>
            <p:spPr>
              <a:xfrm>
                <a:off x="4050190" y="3306063"/>
                <a:ext cx="1983662" cy="461665"/>
              </a:xfrm>
              <a:prstGeom prst="rect">
                <a:avLst/>
              </a:prstGeom>
              <a:blipFill>
                <a:blip r:embed="rId6"/>
                <a:stretch>
                  <a:fillRect l="-4601" t="-10526" r="-3988" b="-28947"/>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A28BFA2D-C602-47B9-AC7E-A0D2FC30AC12}"/>
              </a:ext>
            </a:extLst>
          </p:cNvPr>
          <p:cNvSpPr txBox="1"/>
          <p:nvPr/>
        </p:nvSpPr>
        <p:spPr>
          <a:xfrm>
            <a:off x="5469306" y="6172289"/>
            <a:ext cx="367469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Within-task Training</a:t>
            </a:r>
            <a:endParaRPr kumimoji="0" lang="zh-TW" altLang="en-US" sz="2400" b="0" i="0" u="none"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endParaRPr>
          </a:p>
        </p:txBody>
      </p:sp>
      <p:sp>
        <p:nvSpPr>
          <p:cNvPr id="12" name="文字方塊 11">
            <a:extLst>
              <a:ext uri="{FF2B5EF4-FFF2-40B4-BE49-F238E27FC236}">
                <a16:creationId xmlns:a16="http://schemas.microsoft.com/office/drawing/2014/main" id="{DEA54C5B-BC45-4C31-9AB9-A643A491BB21}"/>
              </a:ext>
            </a:extLst>
          </p:cNvPr>
          <p:cNvSpPr txBox="1"/>
          <p:nvPr/>
        </p:nvSpPr>
        <p:spPr>
          <a:xfrm>
            <a:off x="275353" y="4290687"/>
            <a:ext cx="136517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Accuracy of the network</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C37A8D90-0102-4355-B86E-29EAA1FF25F2}"/>
                  </a:ext>
                </a:extLst>
              </p:cNvPr>
              <p:cNvSpPr txBox="1"/>
              <p:nvPr/>
            </p:nvSpPr>
            <p:spPr>
              <a:xfrm>
                <a:off x="2759975" y="888115"/>
                <a:ext cx="513725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Update </a:t>
                </a:r>
                <a14:m>
                  <m:oMath xmlns:m="http://schemas.openxmlformats.org/officeDocument/2006/math">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to maximize reward </a:t>
                </a:r>
                <a14:m>
                  <m:oMath xmlns:m="http://schemas.openxmlformats.org/officeDocument/2006/math">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d>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 name="文字方塊 1">
                <a:extLst>
                  <a:ext uri="{FF2B5EF4-FFF2-40B4-BE49-F238E27FC236}">
                    <a16:creationId xmlns:a16="http://schemas.microsoft.com/office/drawing/2014/main" id="{C37A8D90-0102-4355-B86E-29EAA1FF25F2}"/>
                  </a:ext>
                </a:extLst>
              </p:cNvPr>
              <p:cNvSpPr txBox="1">
                <a:spLocks noRot="1" noChangeAspect="1" noMove="1" noResize="1" noEditPoints="1" noAdjustHandles="1" noChangeArrowheads="1" noChangeShapeType="1" noTextEdit="1"/>
              </p:cNvSpPr>
              <p:nvPr/>
            </p:nvSpPr>
            <p:spPr>
              <a:xfrm>
                <a:off x="2759975" y="888115"/>
                <a:ext cx="5137256" cy="461665"/>
              </a:xfrm>
              <a:prstGeom prst="rect">
                <a:avLst/>
              </a:prstGeom>
              <a:blipFill>
                <a:blip r:embed="rId7"/>
                <a:stretch>
                  <a:fillRect l="-1900" t="-10667" b="-30667"/>
                </a:stretch>
              </a:blipFill>
            </p:spPr>
            <p:txBody>
              <a:bodyPr/>
              <a:lstStyle/>
              <a:p>
                <a:r>
                  <a:rPr lang="zh-TW" altLang="en-US">
                    <a:noFill/>
                  </a:rPr>
                  <a:t> </a:t>
                </a:r>
              </a:p>
            </p:txBody>
          </p:sp>
        </mc:Fallback>
      </mc:AlternateContent>
      <p:sp>
        <p:nvSpPr>
          <p:cNvPr id="14" name="文字方塊 13">
            <a:extLst>
              <a:ext uri="{FF2B5EF4-FFF2-40B4-BE49-F238E27FC236}">
                <a16:creationId xmlns:a16="http://schemas.microsoft.com/office/drawing/2014/main" id="{64F83A94-F638-4B05-9687-372262E7D717}"/>
              </a:ext>
            </a:extLst>
          </p:cNvPr>
          <p:cNvSpPr txBox="1"/>
          <p:nvPr/>
        </p:nvSpPr>
        <p:spPr>
          <a:xfrm>
            <a:off x="510808" y="894057"/>
            <a:ext cx="225944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Across-task Training</a:t>
            </a:r>
            <a:endParaRPr kumimoji="0" lang="zh-TW" altLang="en-US"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3750688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p:bldP spid="25" grpId="0"/>
      <p:bldP spid="11" grpId="0"/>
      <p:bldP spid="12" grpId="0"/>
      <p:bldP spid="2"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id="{65FD1703-5C86-4517-9C87-5FDB89FAB33A}"/>
              </a:ext>
            </a:extLst>
          </p:cNvPr>
          <p:cNvSpPr txBox="1"/>
          <p:nvPr/>
        </p:nvSpPr>
        <p:spPr>
          <a:xfrm>
            <a:off x="3861830" y="1767420"/>
            <a:ext cx="301867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Network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Architecture </a:t>
            </a:r>
            <a:endParaRPr kumimoji="0" lang="zh-TW" altLang="en-US"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cxnSp>
        <p:nvCxnSpPr>
          <p:cNvPr id="12" name="直線單箭頭接點 11">
            <a:extLst>
              <a:ext uri="{FF2B5EF4-FFF2-40B4-BE49-F238E27FC236}">
                <a16:creationId xmlns:a16="http://schemas.microsoft.com/office/drawing/2014/main" id="{9F36FC44-8E46-4AF0-87FB-23E2AD782F95}"/>
              </a:ext>
            </a:extLst>
          </p:cNvPr>
          <p:cNvCxnSpPr>
            <a:cxnSpLocks/>
          </p:cNvCxnSpPr>
          <p:nvPr/>
        </p:nvCxnSpPr>
        <p:spPr>
          <a:xfrm>
            <a:off x="4150145" y="1790959"/>
            <a:ext cx="521810" cy="31906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4EE68D08-409D-476F-8B50-374AEF7FAA59}"/>
              </a:ext>
            </a:extLst>
          </p:cNvPr>
          <p:cNvSpPr txBox="1"/>
          <p:nvPr/>
        </p:nvSpPr>
        <p:spPr>
          <a:xfrm>
            <a:off x="610082" y="2368687"/>
            <a:ext cx="3462615" cy="461665"/>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Reinforcement Learning</a:t>
            </a:r>
            <a:endParaRPr kumimoji="0" lang="zh-TW" altLang="en-US" sz="2400" b="0"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7" name="文字方塊 26">
            <a:extLst>
              <a:ext uri="{FF2B5EF4-FFF2-40B4-BE49-F238E27FC236}">
                <a16:creationId xmlns:a16="http://schemas.microsoft.com/office/drawing/2014/main" id="{1289113E-469B-416C-9E10-03B3A5E22211}"/>
              </a:ext>
            </a:extLst>
          </p:cNvPr>
          <p:cNvSpPr txBox="1"/>
          <p:nvPr/>
        </p:nvSpPr>
        <p:spPr>
          <a:xfrm>
            <a:off x="460174" y="2835379"/>
            <a:ext cx="8423562" cy="1754326"/>
          </a:xfrm>
          <a:prstGeom prst="rect">
            <a:avLst/>
          </a:prstGeom>
          <a:noFill/>
        </p:spPr>
        <p:txBody>
          <a:bodyPr wrap="square">
            <a:spAutoFit/>
          </a:bodyPr>
          <a:lstStyle/>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Barret </a:t>
            </a:r>
            <a:r>
              <a:rPr kumimoji="0" lang="en-US" altLang="zh-TW" sz="1800" b="0" i="0" u="none" strike="noStrike" kern="1200" cap="none" spc="0" normalizeH="0" baseline="0" noProof="0" dirty="0" err="1">
                <a:ln>
                  <a:noFill/>
                </a:ln>
                <a:solidFill>
                  <a:prstClr val="black"/>
                </a:solidFill>
                <a:effectLst/>
                <a:uLnTx/>
                <a:uFillTx/>
                <a:latin typeface="Roboto"/>
                <a:ea typeface="新細明體" panose="02020500000000000000" pitchFamily="18" charset="-120"/>
                <a:cs typeface="+mn-cs"/>
              </a:rPr>
              <a:t>Zoph</a:t>
            </a: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 et al., Neural Architecture Search with Reinforcement Learning, ICLR 2017</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Barret </a:t>
            </a:r>
            <a:r>
              <a:rPr kumimoji="0" lang="en-US" altLang="zh-TW" sz="1800" b="0" i="0" u="none" strike="noStrike" kern="1200" cap="none" spc="0" normalizeH="0" baseline="0" noProof="0" dirty="0" err="1">
                <a:ln>
                  <a:noFill/>
                </a:ln>
                <a:solidFill>
                  <a:prstClr val="black"/>
                </a:solidFill>
                <a:effectLst/>
                <a:uLnTx/>
                <a:uFillTx/>
                <a:latin typeface="Roboto"/>
                <a:ea typeface="新細明體" panose="02020500000000000000" pitchFamily="18" charset="-120"/>
                <a:cs typeface="+mn-cs"/>
              </a:rPr>
              <a:t>Zoph</a:t>
            </a: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 et al., Learning Transferable Architectures for Scalable Image Recognition, CVPR, 2018</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800" b="0" i="0" u="none" strike="noStrike" kern="1200" cap="none" spc="0" normalizeH="0" baseline="0" noProof="0" dirty="0" err="1">
                <a:ln>
                  <a:noFill/>
                </a:ln>
                <a:solidFill>
                  <a:prstClr val="black"/>
                </a:solidFill>
                <a:effectLst/>
                <a:uLnTx/>
                <a:uFillTx/>
                <a:latin typeface="Roboto"/>
                <a:ea typeface="新細明體" panose="02020500000000000000" pitchFamily="18" charset="-120"/>
                <a:cs typeface="+mn-cs"/>
              </a:rPr>
              <a:t>Hieu</a:t>
            </a: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 Pham, et al., Efficient Neural Architecture Search via Parameter Sharing, ICML, 2018</a:t>
            </a:r>
          </a:p>
        </p:txBody>
      </p:sp>
      <p:sp>
        <p:nvSpPr>
          <p:cNvPr id="33" name="文字方塊 32">
            <a:extLst>
              <a:ext uri="{FF2B5EF4-FFF2-40B4-BE49-F238E27FC236}">
                <a16:creationId xmlns:a16="http://schemas.microsoft.com/office/drawing/2014/main" id="{775AF2A7-6C49-49FC-AEE7-C9474485549D}"/>
              </a:ext>
            </a:extLst>
          </p:cNvPr>
          <p:cNvSpPr txBox="1"/>
          <p:nvPr/>
        </p:nvSpPr>
        <p:spPr>
          <a:xfrm>
            <a:off x="237252" y="68520"/>
            <a:ext cx="664325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Network Architecture Search (NAS)</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0187C262-9041-4D5E-8BC4-2AB80A1A8493}"/>
                  </a:ext>
                </a:extLst>
              </p:cNvPr>
              <p:cNvSpPr txBox="1"/>
              <p:nvPr/>
            </p:nvSpPr>
            <p:spPr>
              <a:xfrm>
                <a:off x="2317413" y="1156712"/>
                <a:ext cx="2896498" cy="64427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TW" sz="2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accPr>
                        <m:e>
                          <m:r>
                            <a:rPr kumimoji="0" lang="zh-TW" altLang="en-US" sz="2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𝜙</m:t>
                          </m:r>
                        </m:e>
                      </m:acc>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𝑎𝑟𝑔</m:t>
                      </m:r>
                      <m:func>
                        <m:func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uncPr>
                        <m:fName>
                          <m:limLow>
                            <m:limLow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limLow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𝑚𝑖𝑛</m:t>
                              </m:r>
                            </m:e>
                            <m:lim>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lim>
                          </m:limLow>
                        </m:fName>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e>
                      </m:func>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3" name="文字方塊 12">
                <a:extLst>
                  <a:ext uri="{FF2B5EF4-FFF2-40B4-BE49-F238E27FC236}">
                    <a16:creationId xmlns:a16="http://schemas.microsoft.com/office/drawing/2014/main" id="{0187C262-9041-4D5E-8BC4-2AB80A1A8493}"/>
                  </a:ext>
                </a:extLst>
              </p:cNvPr>
              <p:cNvSpPr txBox="1">
                <a:spLocks noRot="1" noChangeAspect="1" noMove="1" noResize="1" noEditPoints="1" noAdjustHandles="1" noChangeArrowheads="1" noChangeShapeType="1" noTextEdit="1"/>
              </p:cNvSpPr>
              <p:nvPr/>
            </p:nvSpPr>
            <p:spPr>
              <a:xfrm>
                <a:off x="2317413" y="1156712"/>
                <a:ext cx="2896498" cy="644279"/>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4A3BB316-A900-4749-B045-BF9EE4099180}"/>
                  </a:ext>
                </a:extLst>
              </p:cNvPr>
              <p:cNvSpPr txBox="1"/>
              <p:nvPr/>
            </p:nvSpPr>
            <p:spPr>
              <a:xfrm>
                <a:off x="5686593" y="1175747"/>
                <a:ext cx="1784719" cy="46929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6" name="文字方塊 15">
                <a:extLst>
                  <a:ext uri="{FF2B5EF4-FFF2-40B4-BE49-F238E27FC236}">
                    <a16:creationId xmlns:a16="http://schemas.microsoft.com/office/drawing/2014/main" id="{4A3BB316-A900-4749-B045-BF9EE4099180}"/>
                  </a:ext>
                </a:extLst>
              </p:cNvPr>
              <p:cNvSpPr txBox="1">
                <a:spLocks noRot="1" noChangeAspect="1" noMove="1" noResize="1" noEditPoints="1" noAdjustHandles="1" noChangeArrowheads="1" noChangeShapeType="1" noTextEdit="1"/>
              </p:cNvSpPr>
              <p:nvPr/>
            </p:nvSpPr>
            <p:spPr>
              <a:xfrm>
                <a:off x="5686593" y="1175747"/>
                <a:ext cx="1784719" cy="469296"/>
              </a:xfrm>
              <a:prstGeom prst="rect">
                <a:avLst/>
              </a:prstGeom>
              <a:blipFill>
                <a:blip r:embed="rId4"/>
                <a:stretch>
                  <a:fillRect/>
                </a:stretch>
              </a:blipFill>
            </p:spPr>
            <p:txBody>
              <a:bodyPr/>
              <a:lstStyle/>
              <a:p>
                <a:r>
                  <a:rPr lang="zh-TW" altLang="en-US">
                    <a:noFill/>
                  </a:rPr>
                  <a:t> </a:t>
                </a:r>
              </a:p>
            </p:txBody>
          </p:sp>
        </mc:Fallback>
      </mc:AlternateContent>
      <p:sp>
        <p:nvSpPr>
          <p:cNvPr id="17" name="文字方塊 16">
            <a:extLst>
              <a:ext uri="{FF2B5EF4-FFF2-40B4-BE49-F238E27FC236}">
                <a16:creationId xmlns:a16="http://schemas.microsoft.com/office/drawing/2014/main" id="{A258CF13-18ED-4A33-97CD-F632DD2CDC27}"/>
              </a:ext>
            </a:extLst>
          </p:cNvPr>
          <p:cNvSpPr txBox="1"/>
          <p:nvPr/>
        </p:nvSpPr>
        <p:spPr>
          <a:xfrm>
            <a:off x="610082" y="4568476"/>
            <a:ext cx="3022559" cy="461665"/>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Evolution Algorithm </a:t>
            </a:r>
            <a:endParaRPr kumimoji="0" lang="zh-TW" altLang="en-US" sz="2400" b="0"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9" name="文字方塊 18">
            <a:extLst>
              <a:ext uri="{FF2B5EF4-FFF2-40B4-BE49-F238E27FC236}">
                <a16:creationId xmlns:a16="http://schemas.microsoft.com/office/drawing/2014/main" id="{A2285FF5-7649-4879-94F4-113604DD3CC5}"/>
              </a:ext>
            </a:extLst>
          </p:cNvPr>
          <p:cNvSpPr txBox="1"/>
          <p:nvPr/>
        </p:nvSpPr>
        <p:spPr>
          <a:xfrm>
            <a:off x="460174" y="4962624"/>
            <a:ext cx="8532514" cy="1754326"/>
          </a:xfrm>
          <a:prstGeom prst="rect">
            <a:avLst/>
          </a:prstGeom>
          <a:noFill/>
        </p:spPr>
        <p:txBody>
          <a:bodyPr wrap="square">
            <a:spAutoFit/>
          </a:bodyPr>
          <a:lstStyle/>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Esteban Real, et al., Large-Scale Evolution of Image Classifiers, ICML 2017</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Esteban Real, et al., Regularized Evolution for Image Classifier Architecture Search, AAAI, 2019</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800" b="0" i="0" u="none" strike="noStrike" kern="1200" cap="none" spc="0" normalizeH="0" baseline="0" noProof="0" dirty="0" err="1">
                <a:ln>
                  <a:noFill/>
                </a:ln>
                <a:solidFill>
                  <a:prstClr val="black"/>
                </a:solidFill>
                <a:effectLst/>
                <a:uLnTx/>
                <a:uFillTx/>
                <a:latin typeface="Roboto"/>
                <a:ea typeface="新細明體" panose="02020500000000000000" pitchFamily="18" charset="-120"/>
                <a:cs typeface="+mn-cs"/>
              </a:rPr>
              <a:t>Hanxiao</a:t>
            </a: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 Liu, et al., Hierarchical Representations for Efficient Architecture Search, ICLR, 2018</a:t>
            </a:r>
          </a:p>
        </p:txBody>
      </p:sp>
    </p:spTree>
    <p:extLst>
      <p:ext uri="{BB962C8B-B14F-4D97-AF65-F5344CB8AC3E}">
        <p14:creationId xmlns:p14="http://schemas.microsoft.com/office/powerpoint/2010/main" val="36137521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id="{65FD1703-5C86-4517-9C87-5FDB89FAB33A}"/>
              </a:ext>
            </a:extLst>
          </p:cNvPr>
          <p:cNvSpPr txBox="1"/>
          <p:nvPr/>
        </p:nvSpPr>
        <p:spPr>
          <a:xfrm>
            <a:off x="3861830" y="1767420"/>
            <a:ext cx="301867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Network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Architecture </a:t>
            </a:r>
            <a:endParaRPr kumimoji="0" lang="zh-TW" altLang="en-US"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cxnSp>
        <p:nvCxnSpPr>
          <p:cNvPr id="12" name="直線單箭頭接點 11">
            <a:extLst>
              <a:ext uri="{FF2B5EF4-FFF2-40B4-BE49-F238E27FC236}">
                <a16:creationId xmlns:a16="http://schemas.microsoft.com/office/drawing/2014/main" id="{9F36FC44-8E46-4AF0-87FB-23E2AD782F95}"/>
              </a:ext>
            </a:extLst>
          </p:cNvPr>
          <p:cNvCxnSpPr>
            <a:cxnSpLocks/>
          </p:cNvCxnSpPr>
          <p:nvPr/>
        </p:nvCxnSpPr>
        <p:spPr>
          <a:xfrm>
            <a:off x="4150145" y="1790959"/>
            <a:ext cx="521810" cy="31906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775AF2A7-6C49-49FC-AEE7-C9474485549D}"/>
              </a:ext>
            </a:extLst>
          </p:cNvPr>
          <p:cNvSpPr txBox="1"/>
          <p:nvPr/>
        </p:nvSpPr>
        <p:spPr>
          <a:xfrm>
            <a:off x="237252" y="68520"/>
            <a:ext cx="664325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Network Architecture Search (NAS)</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0187C262-9041-4D5E-8BC4-2AB80A1A8493}"/>
                  </a:ext>
                </a:extLst>
              </p:cNvPr>
              <p:cNvSpPr txBox="1"/>
              <p:nvPr/>
            </p:nvSpPr>
            <p:spPr>
              <a:xfrm>
                <a:off x="2317413" y="1156712"/>
                <a:ext cx="2896498" cy="64427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TW" sz="2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accPr>
                        <m:e>
                          <m:r>
                            <a:rPr kumimoji="0" lang="zh-TW" altLang="en-US" sz="2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𝜙</m:t>
                          </m:r>
                        </m:e>
                      </m:acc>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𝑎𝑟𝑔</m:t>
                      </m:r>
                      <m:func>
                        <m:func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uncPr>
                        <m:fName>
                          <m:limLow>
                            <m:limLow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limLow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𝑚𝑖𝑛</m:t>
                              </m:r>
                            </m:e>
                            <m:lim>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lim>
                          </m:limLow>
                        </m:fName>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e>
                      </m:func>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3" name="文字方塊 12">
                <a:extLst>
                  <a:ext uri="{FF2B5EF4-FFF2-40B4-BE49-F238E27FC236}">
                    <a16:creationId xmlns:a16="http://schemas.microsoft.com/office/drawing/2014/main" id="{0187C262-9041-4D5E-8BC4-2AB80A1A8493}"/>
                  </a:ext>
                </a:extLst>
              </p:cNvPr>
              <p:cNvSpPr txBox="1">
                <a:spLocks noRot="1" noChangeAspect="1" noMove="1" noResize="1" noEditPoints="1" noAdjustHandles="1" noChangeArrowheads="1" noChangeShapeType="1" noTextEdit="1"/>
              </p:cNvSpPr>
              <p:nvPr/>
            </p:nvSpPr>
            <p:spPr>
              <a:xfrm>
                <a:off x="2317413" y="1156712"/>
                <a:ext cx="2896498" cy="644279"/>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4A3BB316-A900-4749-B045-BF9EE4099180}"/>
                  </a:ext>
                </a:extLst>
              </p:cNvPr>
              <p:cNvSpPr txBox="1"/>
              <p:nvPr/>
            </p:nvSpPr>
            <p:spPr>
              <a:xfrm>
                <a:off x="5686593" y="1175747"/>
                <a:ext cx="1784719" cy="46929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𝐿</m:t>
                      </m:r>
                      <m:d>
                        <m:d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6" name="文字方塊 15">
                <a:extLst>
                  <a:ext uri="{FF2B5EF4-FFF2-40B4-BE49-F238E27FC236}">
                    <a16:creationId xmlns:a16="http://schemas.microsoft.com/office/drawing/2014/main" id="{4A3BB316-A900-4749-B045-BF9EE4099180}"/>
                  </a:ext>
                </a:extLst>
              </p:cNvPr>
              <p:cNvSpPr txBox="1">
                <a:spLocks noRot="1" noChangeAspect="1" noMove="1" noResize="1" noEditPoints="1" noAdjustHandles="1" noChangeArrowheads="1" noChangeShapeType="1" noTextEdit="1"/>
              </p:cNvSpPr>
              <p:nvPr/>
            </p:nvSpPr>
            <p:spPr>
              <a:xfrm>
                <a:off x="5686593" y="1175747"/>
                <a:ext cx="1784719" cy="469296"/>
              </a:xfrm>
              <a:prstGeom prst="rect">
                <a:avLst/>
              </a:prstGeom>
              <a:blipFill>
                <a:blip r:embed="rId4"/>
                <a:stretch>
                  <a:fillRect/>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6C473621-5717-4ECB-887E-0E60133E6B32}"/>
              </a:ext>
            </a:extLst>
          </p:cNvPr>
          <p:cNvSpPr txBox="1"/>
          <p:nvPr/>
        </p:nvSpPr>
        <p:spPr>
          <a:xfrm>
            <a:off x="646885" y="2739946"/>
            <a:ext cx="1289777" cy="461665"/>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DARTS</a:t>
            </a:r>
            <a:endParaRPr kumimoji="0" lang="zh-TW" altLang="en-US" sz="2400" b="0"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 name="文字方塊 13">
            <a:extLst>
              <a:ext uri="{FF2B5EF4-FFF2-40B4-BE49-F238E27FC236}">
                <a16:creationId xmlns:a16="http://schemas.microsoft.com/office/drawing/2014/main" id="{0255F66C-A1C8-42B2-BC0B-F16E93A7412F}"/>
              </a:ext>
            </a:extLst>
          </p:cNvPr>
          <p:cNvSpPr txBox="1"/>
          <p:nvPr/>
        </p:nvSpPr>
        <p:spPr>
          <a:xfrm>
            <a:off x="1716849" y="2782669"/>
            <a:ext cx="6994124" cy="646331"/>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err="1">
                <a:ln>
                  <a:noFill/>
                </a:ln>
                <a:solidFill>
                  <a:prstClr val="black"/>
                </a:solidFill>
                <a:effectLst/>
                <a:uLnTx/>
                <a:uFillTx/>
                <a:latin typeface="Roboto"/>
                <a:ea typeface="新細明體" panose="02020500000000000000" pitchFamily="18" charset="-120"/>
                <a:cs typeface="+mn-cs"/>
              </a:rPr>
              <a:t>Hanxiao</a:t>
            </a:r>
            <a:r>
              <a:rPr kumimoji="0" lang="en-US" altLang="zh-TW" sz="1800" b="0" i="0" u="none" strike="noStrike" kern="1200" cap="none" spc="0" normalizeH="0" baseline="0" noProof="0" dirty="0">
                <a:ln>
                  <a:noFill/>
                </a:ln>
                <a:solidFill>
                  <a:prstClr val="black"/>
                </a:solidFill>
                <a:effectLst/>
                <a:uLnTx/>
                <a:uFillTx/>
                <a:latin typeface="Roboto"/>
                <a:ea typeface="新細明體" panose="02020500000000000000" pitchFamily="18" charset="-120"/>
                <a:cs typeface="+mn-cs"/>
              </a:rPr>
              <a:t> Liu, et al., DARTS: Differentiable Architecture Search, ICLR, 2019</a:t>
            </a:r>
          </a:p>
        </p:txBody>
      </p:sp>
      <p:pic>
        <p:nvPicPr>
          <p:cNvPr id="2" name="圖片 1">
            <a:extLst>
              <a:ext uri="{FF2B5EF4-FFF2-40B4-BE49-F238E27FC236}">
                <a16:creationId xmlns:a16="http://schemas.microsoft.com/office/drawing/2014/main" id="{1E45DC6F-6091-4A95-A383-F45FF7BF953E}"/>
              </a:ext>
            </a:extLst>
          </p:cNvPr>
          <p:cNvPicPr>
            <a:picLocks noChangeAspect="1"/>
          </p:cNvPicPr>
          <p:nvPr/>
        </p:nvPicPr>
        <p:blipFill>
          <a:blip r:embed="rId5"/>
          <a:stretch>
            <a:fillRect/>
          </a:stretch>
        </p:blipFill>
        <p:spPr>
          <a:xfrm>
            <a:off x="1566371" y="3517449"/>
            <a:ext cx="6211167" cy="2810267"/>
          </a:xfrm>
          <a:prstGeom prst="rect">
            <a:avLst/>
          </a:prstGeom>
        </p:spPr>
      </p:pic>
    </p:spTree>
    <p:extLst>
      <p:ext uri="{BB962C8B-B14F-4D97-AF65-F5344CB8AC3E}">
        <p14:creationId xmlns:p14="http://schemas.microsoft.com/office/powerpoint/2010/main" val="33514502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3C3717-9818-412A-A8B4-306BAC7C087C}"/>
              </a:ext>
            </a:extLst>
          </p:cNvPr>
          <p:cNvSpPr>
            <a:spLocks noGrp="1"/>
          </p:cNvSpPr>
          <p:nvPr>
            <p:ph type="title"/>
          </p:nvPr>
        </p:nvSpPr>
        <p:spPr/>
        <p:txBody>
          <a:bodyPr/>
          <a:lstStyle/>
          <a:p>
            <a:r>
              <a:rPr lang="en-US" altLang="zh-TW" dirty="0"/>
              <a:t>Data Processing?</a:t>
            </a:r>
            <a:endParaRPr lang="zh-TW" altLang="en-US" dirty="0"/>
          </a:p>
        </p:txBody>
      </p:sp>
      <p:sp>
        <p:nvSpPr>
          <p:cNvPr id="42" name="矩形 41">
            <a:extLst>
              <a:ext uri="{FF2B5EF4-FFF2-40B4-BE49-F238E27FC236}">
                <a16:creationId xmlns:a16="http://schemas.microsoft.com/office/drawing/2014/main" id="{57B714CD-3F97-4299-A742-69F73A5A42F3}"/>
              </a:ext>
            </a:extLst>
          </p:cNvPr>
          <p:cNvSpPr/>
          <p:nvPr/>
        </p:nvSpPr>
        <p:spPr>
          <a:xfrm>
            <a:off x="479433" y="2057714"/>
            <a:ext cx="8185134" cy="27425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95D62906-1C11-4722-8BA2-6C4D2BFE3A65}"/>
                  </a:ext>
                </a:extLst>
              </p:cNvPr>
              <p:cNvSpPr txBox="1"/>
              <p:nvPr/>
            </p:nvSpPr>
            <p:spPr>
              <a:xfrm>
                <a:off x="2847983" y="2330215"/>
                <a:ext cx="408702" cy="37766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𝟎</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3" name="文字方塊 42">
                <a:extLst>
                  <a:ext uri="{FF2B5EF4-FFF2-40B4-BE49-F238E27FC236}">
                    <a16:creationId xmlns:a16="http://schemas.microsoft.com/office/drawing/2014/main" id="{95D62906-1C11-4722-8BA2-6C4D2BFE3A65}"/>
                  </a:ext>
                </a:extLst>
              </p:cNvPr>
              <p:cNvSpPr txBox="1">
                <a:spLocks noRot="1" noChangeAspect="1" noMove="1" noResize="1" noEditPoints="1" noAdjustHandles="1" noChangeArrowheads="1" noChangeShapeType="1" noTextEdit="1"/>
              </p:cNvSpPr>
              <p:nvPr/>
            </p:nvSpPr>
            <p:spPr>
              <a:xfrm>
                <a:off x="2847983" y="2330215"/>
                <a:ext cx="408702" cy="377667"/>
              </a:xfrm>
              <a:prstGeom prst="rect">
                <a:avLst/>
              </a:prstGeom>
              <a:blipFill>
                <a:blip r:embed="rId2"/>
                <a:stretch>
                  <a:fillRect l="-16418" r="-7463" b="-806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F50A878B-F44E-4DC4-A23D-BE8926B11061}"/>
                  </a:ext>
                </a:extLst>
              </p:cNvPr>
              <p:cNvSpPr txBox="1"/>
              <p:nvPr/>
            </p:nvSpPr>
            <p:spPr>
              <a:xfrm>
                <a:off x="5544630" y="2330215"/>
                <a:ext cx="354200"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6" name="文字方塊 45">
                <a:extLst>
                  <a:ext uri="{FF2B5EF4-FFF2-40B4-BE49-F238E27FC236}">
                    <a16:creationId xmlns:a16="http://schemas.microsoft.com/office/drawing/2014/main" id="{F50A878B-F44E-4DC4-A23D-BE8926B11061}"/>
                  </a:ext>
                </a:extLst>
              </p:cNvPr>
              <p:cNvSpPr txBox="1">
                <a:spLocks noRot="1" noChangeAspect="1" noMove="1" noResize="1" noEditPoints="1" noAdjustHandles="1" noChangeArrowheads="1" noChangeShapeType="1" noTextEdit="1"/>
              </p:cNvSpPr>
              <p:nvPr/>
            </p:nvSpPr>
            <p:spPr>
              <a:xfrm>
                <a:off x="5544630" y="2330215"/>
                <a:ext cx="354200" cy="369332"/>
              </a:xfrm>
              <a:prstGeom prst="rect">
                <a:avLst/>
              </a:prstGeom>
              <a:blipFill>
                <a:blip r:embed="rId3"/>
                <a:stretch>
                  <a:fillRect l="-20690" r="-3448" b="-6557"/>
                </a:stretch>
              </a:blipFill>
            </p:spPr>
            <p:txBody>
              <a:bodyPr/>
              <a:lstStyle/>
              <a:p>
                <a:r>
                  <a:rPr lang="zh-TW" altLang="en-US">
                    <a:noFill/>
                  </a:rPr>
                  <a:t> </a:t>
                </a:r>
              </a:p>
            </p:txBody>
          </p:sp>
        </mc:Fallback>
      </mc:AlternateContent>
      <p:sp>
        <p:nvSpPr>
          <p:cNvPr id="47" name="文字方塊 46">
            <a:extLst>
              <a:ext uri="{FF2B5EF4-FFF2-40B4-BE49-F238E27FC236}">
                <a16:creationId xmlns:a16="http://schemas.microsoft.com/office/drawing/2014/main" id="{75DE9D7D-30BC-40A3-8556-F5890AFB6E98}"/>
              </a:ext>
            </a:extLst>
          </p:cNvPr>
          <p:cNvSpPr txBox="1"/>
          <p:nvPr/>
        </p:nvSpPr>
        <p:spPr>
          <a:xfrm>
            <a:off x="3894820" y="3164344"/>
            <a:ext cx="1040798"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8" name="文字方塊 47">
            <a:extLst>
              <a:ext uri="{FF2B5EF4-FFF2-40B4-BE49-F238E27FC236}">
                <a16:creationId xmlns:a16="http://schemas.microsoft.com/office/drawing/2014/main" id="{10AB80ED-5061-4216-AACD-0DCB06214A98}"/>
              </a:ext>
            </a:extLst>
          </p:cNvPr>
          <p:cNvSpPr txBox="1"/>
          <p:nvPr/>
        </p:nvSpPr>
        <p:spPr>
          <a:xfrm>
            <a:off x="1887666" y="2492574"/>
            <a:ext cx="1219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Init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9" name="矩形 48">
            <a:extLst>
              <a:ext uri="{FF2B5EF4-FFF2-40B4-BE49-F238E27FC236}">
                <a16:creationId xmlns:a16="http://schemas.microsoft.com/office/drawing/2014/main" id="{74B490B3-BFB5-4DCD-B83B-6CC257752876}"/>
              </a:ext>
            </a:extLst>
          </p:cNvPr>
          <p:cNvSpPr/>
          <p:nvPr/>
        </p:nvSpPr>
        <p:spPr>
          <a:xfrm>
            <a:off x="3603036" y="3853645"/>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0" name="矩形 49">
            <a:extLst>
              <a:ext uri="{FF2B5EF4-FFF2-40B4-BE49-F238E27FC236}">
                <a16:creationId xmlns:a16="http://schemas.microsoft.com/office/drawing/2014/main" id="{27A52DD3-0F4F-44E4-AEA9-445C2DD33465}"/>
              </a:ext>
            </a:extLst>
          </p:cNvPr>
          <p:cNvSpPr/>
          <p:nvPr/>
        </p:nvSpPr>
        <p:spPr>
          <a:xfrm>
            <a:off x="3628436" y="2255511"/>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Update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51" name="群組 50">
            <a:extLst>
              <a:ext uri="{FF2B5EF4-FFF2-40B4-BE49-F238E27FC236}">
                <a16:creationId xmlns:a16="http://schemas.microsoft.com/office/drawing/2014/main" id="{E51EAC9F-4A3B-4ED5-A655-7575A171F42F}"/>
              </a:ext>
            </a:extLst>
          </p:cNvPr>
          <p:cNvGrpSpPr/>
          <p:nvPr/>
        </p:nvGrpSpPr>
        <p:grpSpPr>
          <a:xfrm>
            <a:off x="3766872" y="4912814"/>
            <a:ext cx="1371435" cy="1193801"/>
            <a:chOff x="6553365" y="4851400"/>
            <a:chExt cx="1371435" cy="1193801"/>
          </a:xfrm>
        </p:grpSpPr>
        <p:sp>
          <p:nvSpPr>
            <p:cNvPr id="52" name="流程圖: 磁碟 51">
              <a:extLst>
                <a:ext uri="{FF2B5EF4-FFF2-40B4-BE49-F238E27FC236}">
                  <a16:creationId xmlns:a16="http://schemas.microsoft.com/office/drawing/2014/main" id="{046DD409-49CF-4D82-B7FF-527F072945BA}"/>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3" name="矩形 52">
              <a:extLst>
                <a:ext uri="{FF2B5EF4-FFF2-40B4-BE49-F238E27FC236}">
                  <a16:creationId xmlns:a16="http://schemas.microsoft.com/office/drawing/2014/main" id="{9DE919AF-38D0-4C75-A693-7026EC1531A0}"/>
                </a:ext>
              </a:extLst>
            </p:cNvPr>
            <p:cNvSpPr/>
            <p:nvPr/>
          </p:nvSpPr>
          <p:spPr>
            <a:xfrm>
              <a:off x="6553365" y="5214204"/>
              <a:ext cx="137143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D7FB218B-188B-4673-914D-36B2A65602B1}"/>
                  </a:ext>
                </a:extLst>
              </p:cNvPr>
              <p:cNvSpPr txBox="1"/>
              <p:nvPr/>
            </p:nvSpPr>
            <p:spPr>
              <a:xfrm>
                <a:off x="8217655" y="2317515"/>
                <a:ext cx="430182"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54" name="文字方塊 53">
                <a:extLst>
                  <a:ext uri="{FF2B5EF4-FFF2-40B4-BE49-F238E27FC236}">
                    <a16:creationId xmlns:a16="http://schemas.microsoft.com/office/drawing/2014/main" id="{D7FB218B-188B-4673-914D-36B2A65602B1}"/>
                  </a:ext>
                </a:extLst>
              </p:cNvPr>
              <p:cNvSpPr txBox="1">
                <a:spLocks noRot="1" noChangeAspect="1" noMove="1" noResize="1" noEditPoints="1" noAdjustHandles="1" noChangeArrowheads="1" noChangeShapeType="1" noTextEdit="1"/>
              </p:cNvSpPr>
              <p:nvPr/>
            </p:nvSpPr>
            <p:spPr>
              <a:xfrm>
                <a:off x="8217655" y="2317515"/>
                <a:ext cx="430182" cy="369332"/>
              </a:xfrm>
              <a:prstGeom prst="rect">
                <a:avLst/>
              </a:prstGeom>
              <a:blipFill>
                <a:blip r:embed="rId4"/>
                <a:stretch>
                  <a:fillRect l="-16901" r="-1408" b="-6557"/>
                </a:stretch>
              </a:blipFill>
            </p:spPr>
            <p:txBody>
              <a:bodyPr/>
              <a:lstStyle/>
              <a:p>
                <a:r>
                  <a:rPr lang="zh-TW" altLang="en-US">
                    <a:noFill/>
                  </a:rPr>
                  <a:t> </a:t>
                </a:r>
              </a:p>
            </p:txBody>
          </p:sp>
        </mc:Fallback>
      </mc:AlternateContent>
      <p:sp>
        <p:nvSpPr>
          <p:cNvPr id="55" name="矩形 54">
            <a:extLst>
              <a:ext uri="{FF2B5EF4-FFF2-40B4-BE49-F238E27FC236}">
                <a16:creationId xmlns:a16="http://schemas.microsoft.com/office/drawing/2014/main" id="{D0B9BD30-6AF2-4F0C-844D-D03DAE814CC0}"/>
              </a:ext>
            </a:extLst>
          </p:cNvPr>
          <p:cNvSpPr/>
          <p:nvPr/>
        </p:nvSpPr>
        <p:spPr>
          <a:xfrm>
            <a:off x="6276061" y="3853645"/>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6" name="矩形 55">
            <a:extLst>
              <a:ext uri="{FF2B5EF4-FFF2-40B4-BE49-F238E27FC236}">
                <a16:creationId xmlns:a16="http://schemas.microsoft.com/office/drawing/2014/main" id="{9E05E397-5C26-4C3D-A756-D4B9EBEDE80D}"/>
              </a:ext>
            </a:extLst>
          </p:cNvPr>
          <p:cNvSpPr/>
          <p:nvPr/>
        </p:nvSpPr>
        <p:spPr>
          <a:xfrm>
            <a:off x="6276061" y="2255511"/>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Update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57" name="群組 56">
            <a:extLst>
              <a:ext uri="{FF2B5EF4-FFF2-40B4-BE49-F238E27FC236}">
                <a16:creationId xmlns:a16="http://schemas.microsoft.com/office/drawing/2014/main" id="{B1863A3F-17D5-4D76-ABBF-E09D3A4BE3CA}"/>
              </a:ext>
            </a:extLst>
          </p:cNvPr>
          <p:cNvGrpSpPr/>
          <p:nvPr/>
        </p:nvGrpSpPr>
        <p:grpSpPr>
          <a:xfrm>
            <a:off x="6364426" y="4912814"/>
            <a:ext cx="1371435" cy="1193801"/>
            <a:chOff x="6553365" y="4851400"/>
            <a:chExt cx="1371435" cy="1193801"/>
          </a:xfrm>
        </p:grpSpPr>
        <p:sp>
          <p:nvSpPr>
            <p:cNvPr id="58" name="流程圖: 磁碟 57">
              <a:extLst>
                <a:ext uri="{FF2B5EF4-FFF2-40B4-BE49-F238E27FC236}">
                  <a16:creationId xmlns:a16="http://schemas.microsoft.com/office/drawing/2014/main" id="{744F4481-63FB-48F5-91E7-61D4B1322D06}"/>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9" name="矩形 58">
              <a:extLst>
                <a:ext uri="{FF2B5EF4-FFF2-40B4-BE49-F238E27FC236}">
                  <a16:creationId xmlns:a16="http://schemas.microsoft.com/office/drawing/2014/main" id="{D0DB84E3-5AE6-4A99-B5F1-673AC02C5E0F}"/>
                </a:ext>
              </a:extLst>
            </p:cNvPr>
            <p:cNvSpPr/>
            <p:nvPr/>
          </p:nvSpPr>
          <p:spPr>
            <a:xfrm>
              <a:off x="6553365" y="5214204"/>
              <a:ext cx="137143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60" name="直線單箭頭接點 59">
            <a:extLst>
              <a:ext uri="{FF2B5EF4-FFF2-40B4-BE49-F238E27FC236}">
                <a16:creationId xmlns:a16="http://schemas.microsoft.com/office/drawing/2014/main" id="{E7E888D3-2641-487C-8B73-2430B73AB645}"/>
              </a:ext>
            </a:extLst>
          </p:cNvPr>
          <p:cNvCxnSpPr/>
          <p:nvPr/>
        </p:nvCxnSpPr>
        <p:spPr>
          <a:xfrm>
            <a:off x="3235008" y="2525809"/>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a:extLst>
              <a:ext uri="{FF2B5EF4-FFF2-40B4-BE49-F238E27FC236}">
                <a16:creationId xmlns:a16="http://schemas.microsoft.com/office/drawing/2014/main" id="{A467CBAA-EB82-4DE1-8138-9F7CCB4D6692}"/>
              </a:ext>
            </a:extLst>
          </p:cNvPr>
          <p:cNvCxnSpPr/>
          <p:nvPr/>
        </p:nvCxnSpPr>
        <p:spPr>
          <a:xfrm>
            <a:off x="5202002" y="25119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F5A8A44F-6A04-417D-A0A8-5DA292B02E4B}"/>
              </a:ext>
            </a:extLst>
          </p:cNvPr>
          <p:cNvCxnSpPr/>
          <p:nvPr/>
        </p:nvCxnSpPr>
        <p:spPr>
          <a:xfrm>
            <a:off x="5937751" y="25119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a:extLst>
              <a:ext uri="{FF2B5EF4-FFF2-40B4-BE49-F238E27FC236}">
                <a16:creationId xmlns:a16="http://schemas.microsoft.com/office/drawing/2014/main" id="{820EAEE1-F464-4FA0-BC86-FE9855AC7355}"/>
              </a:ext>
            </a:extLst>
          </p:cNvPr>
          <p:cNvCxnSpPr/>
          <p:nvPr/>
        </p:nvCxnSpPr>
        <p:spPr>
          <a:xfrm>
            <a:off x="7849627" y="2525809"/>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a:extLst>
              <a:ext uri="{FF2B5EF4-FFF2-40B4-BE49-F238E27FC236}">
                <a16:creationId xmlns:a16="http://schemas.microsoft.com/office/drawing/2014/main" id="{6514D855-9633-4BFD-A870-3C6C694D5B1F}"/>
              </a:ext>
            </a:extLst>
          </p:cNvPr>
          <p:cNvCxnSpPr>
            <a:cxnSpLocks/>
          </p:cNvCxnSpPr>
          <p:nvPr/>
        </p:nvCxnSpPr>
        <p:spPr>
          <a:xfrm rot="16200000">
            <a:off x="4216169" y="2986651"/>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id="{58C12002-90BF-4887-9ED8-5420D5302650}"/>
              </a:ext>
            </a:extLst>
          </p:cNvPr>
          <p:cNvCxnSpPr>
            <a:cxnSpLocks/>
          </p:cNvCxnSpPr>
          <p:nvPr/>
        </p:nvCxnSpPr>
        <p:spPr>
          <a:xfrm rot="16200000">
            <a:off x="6887980" y="2986651"/>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a:extLst>
              <a:ext uri="{FF2B5EF4-FFF2-40B4-BE49-F238E27FC236}">
                <a16:creationId xmlns:a16="http://schemas.microsoft.com/office/drawing/2014/main" id="{D3FBBFFF-8638-4599-A195-243FBEE6938C}"/>
              </a:ext>
            </a:extLst>
          </p:cNvPr>
          <p:cNvCxnSpPr>
            <a:cxnSpLocks/>
          </p:cNvCxnSpPr>
          <p:nvPr/>
        </p:nvCxnSpPr>
        <p:spPr>
          <a:xfrm rot="16200000">
            <a:off x="4216169" y="36736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a:extLst>
              <a:ext uri="{FF2B5EF4-FFF2-40B4-BE49-F238E27FC236}">
                <a16:creationId xmlns:a16="http://schemas.microsoft.com/office/drawing/2014/main" id="{70ED715C-3C2F-4A10-A3F7-926E5920DB20}"/>
              </a:ext>
            </a:extLst>
          </p:cNvPr>
          <p:cNvCxnSpPr>
            <a:cxnSpLocks/>
          </p:cNvCxnSpPr>
          <p:nvPr/>
        </p:nvCxnSpPr>
        <p:spPr>
          <a:xfrm rot="16200000">
            <a:off x="6891073" y="367078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a:extLst>
              <a:ext uri="{FF2B5EF4-FFF2-40B4-BE49-F238E27FC236}">
                <a16:creationId xmlns:a16="http://schemas.microsoft.com/office/drawing/2014/main" id="{A8187DBD-066A-4CD9-B442-13EB7C3476AF}"/>
              </a:ext>
            </a:extLst>
          </p:cNvPr>
          <p:cNvCxnSpPr>
            <a:cxnSpLocks/>
          </p:cNvCxnSpPr>
          <p:nvPr/>
        </p:nvCxnSpPr>
        <p:spPr>
          <a:xfrm rot="16200000">
            <a:off x="4155819" y="4829584"/>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a:extLst>
              <a:ext uri="{FF2B5EF4-FFF2-40B4-BE49-F238E27FC236}">
                <a16:creationId xmlns:a16="http://schemas.microsoft.com/office/drawing/2014/main" id="{2EA6DF6C-AF56-4482-9942-C7ADC412F589}"/>
              </a:ext>
            </a:extLst>
          </p:cNvPr>
          <p:cNvCxnSpPr>
            <a:cxnSpLocks/>
          </p:cNvCxnSpPr>
          <p:nvPr/>
        </p:nvCxnSpPr>
        <p:spPr>
          <a:xfrm rot="16200000">
            <a:off x="6833980" y="4829583"/>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a:extLst>
              <a:ext uri="{FF2B5EF4-FFF2-40B4-BE49-F238E27FC236}">
                <a16:creationId xmlns:a16="http://schemas.microsoft.com/office/drawing/2014/main" id="{A4F1E128-363B-4AE4-BD06-FA362C3BF335}"/>
              </a:ext>
            </a:extLst>
          </p:cNvPr>
          <p:cNvCxnSpPr>
            <a:cxnSpLocks/>
            <a:endCxn id="71" idx="2"/>
          </p:cNvCxnSpPr>
          <p:nvPr/>
        </p:nvCxnSpPr>
        <p:spPr>
          <a:xfrm flipV="1">
            <a:off x="8325280" y="1496213"/>
            <a:ext cx="0" cy="78470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文字方塊 70">
                <a:extLst>
                  <a:ext uri="{FF2B5EF4-FFF2-40B4-BE49-F238E27FC236}">
                    <a16:creationId xmlns:a16="http://schemas.microsoft.com/office/drawing/2014/main" id="{EE262130-462F-46CA-8894-0E0A2EC54286}"/>
                  </a:ext>
                </a:extLst>
              </p:cNvPr>
              <p:cNvSpPr txBox="1"/>
              <p:nvPr/>
            </p:nvSpPr>
            <p:spPr>
              <a:xfrm>
                <a:off x="8195757" y="1126881"/>
                <a:ext cx="383054" cy="369332"/>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p>
                        <m:sSupPr>
                          <m:ctrlPr>
                            <a:rPr lang="en-US" altLang="zh-TW" sz="2400" b="1" i="1" smtClean="0">
                              <a:solidFill>
                                <a:schemeClr val="tx1"/>
                              </a:solidFill>
                              <a:latin typeface="Cambria Math" panose="02040503050406030204" pitchFamily="18" charset="0"/>
                            </a:rPr>
                          </m:ctrlPr>
                        </m:sSupPr>
                        <m:e>
                          <m:r>
                            <a:rPr lang="zh-TW" altLang="en-US" sz="2400" b="1" i="1">
                              <a:solidFill>
                                <a:schemeClr val="tx1"/>
                              </a:solidFill>
                              <a:latin typeface="Cambria Math" panose="02040503050406030204" pitchFamily="18" charset="0"/>
                            </a:rPr>
                            <m:t>𝜽</m:t>
                          </m:r>
                        </m:e>
                        <m:sup>
                          <m:r>
                            <a:rPr lang="en-US" altLang="zh-TW" sz="2400" b="1" i="1">
                              <a:solidFill>
                                <a:schemeClr val="tx1"/>
                              </a:solidFill>
                              <a:latin typeface="Cambria Math" panose="02040503050406030204" pitchFamily="18" charset="0"/>
                            </a:rPr>
                            <m:t>∗</m:t>
                          </m:r>
                        </m:sup>
                      </m:sSup>
                    </m:oMath>
                  </m:oMathPara>
                </a14:m>
                <a:endParaRPr lang="zh-TW" altLang="en-US" sz="2400" dirty="0">
                  <a:solidFill>
                    <a:schemeClr val="tx1"/>
                  </a:solidFill>
                </a:endParaRPr>
              </a:p>
            </p:txBody>
          </p:sp>
        </mc:Choice>
        <mc:Fallback xmlns="">
          <p:sp>
            <p:nvSpPr>
              <p:cNvPr id="71" name="文字方塊 70">
                <a:extLst>
                  <a:ext uri="{FF2B5EF4-FFF2-40B4-BE49-F238E27FC236}">
                    <a16:creationId xmlns:a16="http://schemas.microsoft.com/office/drawing/2014/main" id="{EE262130-462F-46CA-8894-0E0A2EC54286}"/>
                  </a:ext>
                </a:extLst>
              </p:cNvPr>
              <p:cNvSpPr txBox="1">
                <a:spLocks noRot="1" noChangeAspect="1" noMove="1" noResize="1" noEditPoints="1" noAdjustHandles="1" noChangeArrowheads="1" noChangeShapeType="1" noTextEdit="1"/>
              </p:cNvSpPr>
              <p:nvPr/>
            </p:nvSpPr>
            <p:spPr>
              <a:xfrm>
                <a:off x="8195757" y="1126881"/>
                <a:ext cx="383054" cy="369332"/>
              </a:xfrm>
              <a:prstGeom prst="rect">
                <a:avLst/>
              </a:prstGeom>
              <a:blipFill>
                <a:blip r:embed="rId5"/>
                <a:stretch>
                  <a:fillRect l="-17460" r="-1587" b="-6667"/>
                </a:stretch>
              </a:blipFill>
            </p:spPr>
            <p:txBody>
              <a:bodyPr/>
              <a:lstStyle/>
              <a:p>
                <a:r>
                  <a:rPr lang="zh-TW" altLang="en-US">
                    <a:noFill/>
                  </a:rPr>
                  <a:t> </a:t>
                </a:r>
              </a:p>
            </p:txBody>
          </p:sp>
        </mc:Fallback>
      </mc:AlternateContent>
      <p:cxnSp>
        <p:nvCxnSpPr>
          <p:cNvPr id="72" name="直線單箭頭接點 71">
            <a:extLst>
              <a:ext uri="{FF2B5EF4-FFF2-40B4-BE49-F238E27FC236}">
                <a16:creationId xmlns:a16="http://schemas.microsoft.com/office/drawing/2014/main" id="{A9CEAB37-EF36-43A0-AA13-82BD62A98AD9}"/>
              </a:ext>
            </a:extLst>
          </p:cNvPr>
          <p:cNvCxnSpPr>
            <a:cxnSpLocks/>
          </p:cNvCxnSpPr>
          <p:nvPr/>
        </p:nvCxnSpPr>
        <p:spPr>
          <a:xfrm>
            <a:off x="2136161" y="2517396"/>
            <a:ext cx="673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矩形 72">
            <a:extLst>
              <a:ext uri="{FF2B5EF4-FFF2-40B4-BE49-F238E27FC236}">
                <a16:creationId xmlns:a16="http://schemas.microsoft.com/office/drawing/2014/main" id="{37357291-12F9-40FE-AC9E-919B64CEFBD8}"/>
              </a:ext>
            </a:extLst>
          </p:cNvPr>
          <p:cNvSpPr/>
          <p:nvPr/>
        </p:nvSpPr>
        <p:spPr>
          <a:xfrm>
            <a:off x="599461" y="2166031"/>
            <a:ext cx="1574800" cy="7165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Network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Structure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74" name="文字方塊 73">
                <a:extLst>
                  <a:ext uri="{FF2B5EF4-FFF2-40B4-BE49-F238E27FC236}">
                    <a16:creationId xmlns:a16="http://schemas.microsoft.com/office/drawing/2014/main" id="{3F47559F-0BF1-4092-93A8-79BFF2E84309}"/>
                  </a:ext>
                </a:extLst>
              </p:cNvPr>
              <p:cNvSpPr txBox="1"/>
              <p:nvPr/>
            </p:nvSpPr>
            <p:spPr>
              <a:xfrm>
                <a:off x="594005" y="3528549"/>
                <a:ext cx="225397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 Descent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(Function </a:t>
                </a:r>
                <a14:m>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74" name="文字方塊 73">
                <a:extLst>
                  <a:ext uri="{FF2B5EF4-FFF2-40B4-BE49-F238E27FC236}">
                    <a16:creationId xmlns:a16="http://schemas.microsoft.com/office/drawing/2014/main" id="{3F47559F-0BF1-4092-93A8-79BFF2E84309}"/>
                  </a:ext>
                </a:extLst>
              </p:cNvPr>
              <p:cNvSpPr txBox="1">
                <a:spLocks noRot="1" noChangeAspect="1" noMove="1" noResize="1" noEditPoints="1" noAdjustHandles="1" noChangeArrowheads="1" noChangeShapeType="1" noTextEdit="1"/>
              </p:cNvSpPr>
              <p:nvPr/>
            </p:nvSpPr>
            <p:spPr>
              <a:xfrm>
                <a:off x="594005" y="3528549"/>
                <a:ext cx="2253978" cy="1200329"/>
              </a:xfrm>
              <a:prstGeom prst="rect">
                <a:avLst/>
              </a:prstGeom>
              <a:blipFill>
                <a:blip r:embed="rId6"/>
                <a:stretch>
                  <a:fillRect l="-4054" t="-4061" b="-10660"/>
                </a:stretch>
              </a:blipFill>
            </p:spPr>
            <p:txBody>
              <a:bodyPr/>
              <a:lstStyle/>
              <a:p>
                <a:r>
                  <a:rPr lang="zh-TW" altLang="en-US">
                    <a:noFill/>
                  </a:rPr>
                  <a:t> </a:t>
                </a:r>
              </a:p>
            </p:txBody>
          </p:sp>
        </mc:Fallback>
      </mc:AlternateContent>
      <p:cxnSp>
        <p:nvCxnSpPr>
          <p:cNvPr id="75" name="直線單箭頭接點 74">
            <a:extLst>
              <a:ext uri="{FF2B5EF4-FFF2-40B4-BE49-F238E27FC236}">
                <a16:creationId xmlns:a16="http://schemas.microsoft.com/office/drawing/2014/main" id="{8AF0E95B-6A56-4A5A-98C3-96DFEA2620D0}"/>
              </a:ext>
            </a:extLst>
          </p:cNvPr>
          <p:cNvCxnSpPr>
            <a:cxnSpLocks/>
          </p:cNvCxnSpPr>
          <p:nvPr/>
        </p:nvCxnSpPr>
        <p:spPr>
          <a:xfrm>
            <a:off x="5716198" y="4199214"/>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a:extLst>
              <a:ext uri="{FF2B5EF4-FFF2-40B4-BE49-F238E27FC236}">
                <a16:creationId xmlns:a16="http://schemas.microsoft.com/office/drawing/2014/main" id="{60B2CA16-8F66-4ADD-92B6-89125E17E505}"/>
              </a:ext>
            </a:extLst>
          </p:cNvPr>
          <p:cNvCxnSpPr>
            <a:cxnSpLocks/>
          </p:cNvCxnSpPr>
          <p:nvPr/>
        </p:nvCxnSpPr>
        <p:spPr>
          <a:xfrm flipH="1">
            <a:off x="2967169" y="2732649"/>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單箭頭接點 76">
            <a:extLst>
              <a:ext uri="{FF2B5EF4-FFF2-40B4-BE49-F238E27FC236}">
                <a16:creationId xmlns:a16="http://schemas.microsoft.com/office/drawing/2014/main" id="{8C6282D8-D372-40DD-839B-DB31B38626F3}"/>
              </a:ext>
            </a:extLst>
          </p:cNvPr>
          <p:cNvCxnSpPr>
            <a:cxnSpLocks/>
          </p:cNvCxnSpPr>
          <p:nvPr/>
        </p:nvCxnSpPr>
        <p:spPr>
          <a:xfrm flipH="1">
            <a:off x="5690798" y="2699547"/>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直線單箭頭接點 77">
            <a:extLst>
              <a:ext uri="{FF2B5EF4-FFF2-40B4-BE49-F238E27FC236}">
                <a16:creationId xmlns:a16="http://schemas.microsoft.com/office/drawing/2014/main" id="{36931268-61B0-4611-99C6-8B28FA7CF9A6}"/>
              </a:ext>
            </a:extLst>
          </p:cNvPr>
          <p:cNvCxnSpPr>
            <a:cxnSpLocks/>
          </p:cNvCxnSpPr>
          <p:nvPr/>
        </p:nvCxnSpPr>
        <p:spPr>
          <a:xfrm>
            <a:off x="2967776" y="4224616"/>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矩形 78">
            <a:extLst>
              <a:ext uri="{FF2B5EF4-FFF2-40B4-BE49-F238E27FC236}">
                <a16:creationId xmlns:a16="http://schemas.microsoft.com/office/drawing/2014/main" id="{834DB16C-C077-4E10-8AB1-D1F9C84179AC}"/>
              </a:ext>
            </a:extLst>
          </p:cNvPr>
          <p:cNvSpPr/>
          <p:nvPr/>
        </p:nvSpPr>
        <p:spPr>
          <a:xfrm>
            <a:off x="3716269" y="4905919"/>
            <a:ext cx="3974979" cy="12164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3" name="文字方塊 82">
            <a:extLst>
              <a:ext uri="{FF2B5EF4-FFF2-40B4-BE49-F238E27FC236}">
                <a16:creationId xmlns:a16="http://schemas.microsoft.com/office/drawing/2014/main" id="{4015064C-8A40-470D-A4D4-A6DC848F5956}"/>
              </a:ext>
            </a:extLst>
          </p:cNvPr>
          <p:cNvSpPr txBox="1"/>
          <p:nvPr/>
        </p:nvSpPr>
        <p:spPr>
          <a:xfrm>
            <a:off x="6529744" y="3137075"/>
            <a:ext cx="1040798"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4879224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29F6CE-9D23-4B3B-B297-FC7DF9ACE85B}"/>
              </a:ext>
            </a:extLst>
          </p:cNvPr>
          <p:cNvSpPr>
            <a:spLocks noGrp="1"/>
          </p:cNvSpPr>
          <p:nvPr>
            <p:ph type="title"/>
          </p:nvPr>
        </p:nvSpPr>
        <p:spPr/>
        <p:txBody>
          <a:bodyPr/>
          <a:lstStyle/>
          <a:p>
            <a:r>
              <a:rPr lang="en-US" altLang="zh-TW"/>
              <a:t>Data Augmentation </a:t>
            </a:r>
            <a:endParaRPr lang="zh-TW" altLang="en-US" dirty="0"/>
          </a:p>
        </p:txBody>
      </p:sp>
      <p:sp>
        <p:nvSpPr>
          <p:cNvPr id="4" name="矩形 3">
            <a:extLst>
              <a:ext uri="{FF2B5EF4-FFF2-40B4-BE49-F238E27FC236}">
                <a16:creationId xmlns:a16="http://schemas.microsoft.com/office/drawing/2014/main" id="{AB240456-2675-432B-A0D3-87F646D016F6}"/>
              </a:ext>
            </a:extLst>
          </p:cNvPr>
          <p:cNvSpPr/>
          <p:nvPr/>
        </p:nvSpPr>
        <p:spPr>
          <a:xfrm>
            <a:off x="802071" y="4677134"/>
            <a:ext cx="7886700" cy="203132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Yonggang</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Li,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Guosheng</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Hu,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Yongtao</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Wang, Timothy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Hospedales</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Neil M. Robertson,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Yongxin</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Yang, DADA: Differentiable Automatic Data Augmentation, ECCV, 2020</a:t>
            </a:r>
            <a:endParaRPr kumimoji="0" lang="it-IT"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Daniel Ho, Eric Liang, Ion Stoica, Pieter Abbeel, Xi Chen,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Population Based Augmentation: Efficient Learning of Augmentation Policy Schedules, ICML, 2019</a:t>
            </a:r>
            <a:endParaRPr kumimoji="0" lang="en-US" altLang="zh-TW" sz="1800" b="0" i="0" u="none" strike="noStrike" kern="1200" cap="none" spc="0" normalizeH="0" baseline="0" noProof="0" dirty="0">
              <a:ln>
                <a:noFill/>
              </a:ln>
              <a:solidFill>
                <a:prstClr val="black"/>
              </a:solidFill>
              <a:effectLst/>
              <a:uLnTx/>
              <a:uFillTx/>
              <a:latin typeface="Lucida Grande"/>
              <a:ea typeface="新細明體" panose="02020500000000000000" pitchFamily="18"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err="1">
                <a:ln>
                  <a:noFill/>
                </a:ln>
                <a:solidFill>
                  <a:prstClr val="black"/>
                </a:solidFill>
                <a:effectLst/>
                <a:uLnTx/>
                <a:uFillTx/>
                <a:latin typeface="Lucida Grande"/>
                <a:ea typeface="新細明體" panose="02020500000000000000" pitchFamily="18" charset="-120"/>
                <a:cs typeface="+mn-cs"/>
              </a:rPr>
              <a:t>Ekin</a:t>
            </a:r>
            <a:r>
              <a:rPr kumimoji="0" lang="en-US" altLang="zh-TW" sz="1800" b="0" i="0" u="none" strike="noStrike" kern="1200" cap="none" spc="0" normalizeH="0" baseline="0" noProof="0" dirty="0">
                <a:ln>
                  <a:noFill/>
                </a:ln>
                <a:solidFill>
                  <a:prstClr val="black"/>
                </a:solidFill>
                <a:effectLst/>
                <a:uLnTx/>
                <a:uFillTx/>
                <a:latin typeface="Lucida Grande"/>
                <a:ea typeface="新細明體" panose="02020500000000000000" pitchFamily="18" charset="-120"/>
                <a:cs typeface="+mn-cs"/>
              </a:rPr>
              <a:t> D. </a:t>
            </a:r>
            <a:r>
              <a:rPr kumimoji="0" lang="en-US" altLang="zh-TW" sz="1800" b="0" i="0" u="none" strike="noStrike" kern="1200" cap="none" spc="0" normalizeH="0" baseline="0" noProof="0" dirty="0" err="1">
                <a:ln>
                  <a:noFill/>
                </a:ln>
                <a:solidFill>
                  <a:prstClr val="black"/>
                </a:solidFill>
                <a:effectLst/>
                <a:uLnTx/>
                <a:uFillTx/>
                <a:latin typeface="Lucida Grande"/>
                <a:ea typeface="新細明體" panose="02020500000000000000" pitchFamily="18" charset="-120"/>
                <a:cs typeface="+mn-cs"/>
              </a:rPr>
              <a:t>Cubuk</a:t>
            </a:r>
            <a:r>
              <a:rPr kumimoji="0" lang="en-US" altLang="zh-TW" sz="18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latin typeface="Lucida Grande"/>
                <a:ea typeface="新細明體" panose="02020500000000000000" pitchFamily="18" charset="-120"/>
                <a:cs typeface="+mn-cs"/>
              </a:rPr>
              <a:t>Barret </a:t>
            </a:r>
            <a:r>
              <a:rPr kumimoji="0" lang="en-US" altLang="zh-TW" sz="1800" b="0" i="0" u="none" strike="noStrike" kern="1200" cap="none" spc="0" normalizeH="0" baseline="0" noProof="0" dirty="0" err="1">
                <a:ln>
                  <a:noFill/>
                </a:ln>
                <a:solidFill>
                  <a:prstClr val="black"/>
                </a:solidFill>
                <a:effectLst/>
                <a:uLnTx/>
                <a:uFillTx/>
                <a:latin typeface="Lucida Grande"/>
                <a:ea typeface="新細明體" panose="02020500000000000000" pitchFamily="18" charset="-120"/>
                <a:cs typeface="+mn-cs"/>
              </a:rPr>
              <a:t>Zoph</a:t>
            </a:r>
            <a:r>
              <a:rPr kumimoji="0" lang="en-US" altLang="zh-TW" sz="18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latin typeface="Lucida Grande"/>
                <a:ea typeface="新細明體" panose="02020500000000000000" pitchFamily="18" charset="-120"/>
                <a:cs typeface="+mn-cs"/>
              </a:rPr>
              <a:t>Dandelion Mane</a:t>
            </a:r>
            <a:r>
              <a:rPr kumimoji="0" lang="en-US" altLang="zh-TW" sz="18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latin typeface="Lucida Grande"/>
                <a:ea typeface="新細明體" panose="02020500000000000000" pitchFamily="18" charset="-120"/>
                <a:cs typeface="+mn-cs"/>
              </a:rPr>
              <a:t>Vijay Vasudevan</a:t>
            </a:r>
            <a:r>
              <a:rPr kumimoji="0" lang="en-US" altLang="zh-TW" sz="18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latin typeface="Lucida Grande"/>
                <a:ea typeface="新細明體" panose="02020500000000000000" pitchFamily="18" charset="-120"/>
                <a:cs typeface="+mn-cs"/>
              </a:rPr>
              <a:t>Quoc V. Le,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AutoAugment</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Learning Augmentation Policies from Data, CVPR, 2019</a:t>
            </a:r>
          </a:p>
        </p:txBody>
      </p:sp>
      <p:pic>
        <p:nvPicPr>
          <p:cNvPr id="5" name="圖片 4">
            <a:extLst>
              <a:ext uri="{FF2B5EF4-FFF2-40B4-BE49-F238E27FC236}">
                <a16:creationId xmlns:a16="http://schemas.microsoft.com/office/drawing/2014/main" id="{CB0B848F-6981-41FC-B58D-E64090FFF612}"/>
              </a:ext>
            </a:extLst>
          </p:cNvPr>
          <p:cNvPicPr>
            <a:picLocks noChangeAspect="1"/>
          </p:cNvPicPr>
          <p:nvPr/>
        </p:nvPicPr>
        <p:blipFill>
          <a:blip r:embed="rId3"/>
          <a:stretch>
            <a:fillRect/>
          </a:stretch>
        </p:blipFill>
        <p:spPr>
          <a:xfrm>
            <a:off x="1205585" y="1521304"/>
            <a:ext cx="6858957" cy="3077004"/>
          </a:xfrm>
          <a:prstGeom prst="rect">
            <a:avLst/>
          </a:prstGeom>
        </p:spPr>
      </p:pic>
    </p:spTree>
    <p:extLst>
      <p:ext uri="{BB962C8B-B14F-4D97-AF65-F5344CB8AC3E}">
        <p14:creationId xmlns:p14="http://schemas.microsoft.com/office/powerpoint/2010/main" val="25332890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63327A-D53A-4DBD-8222-499D74A2304D}"/>
              </a:ext>
            </a:extLst>
          </p:cNvPr>
          <p:cNvSpPr>
            <a:spLocks noGrp="1"/>
          </p:cNvSpPr>
          <p:nvPr>
            <p:ph type="title"/>
          </p:nvPr>
        </p:nvSpPr>
        <p:spPr/>
        <p:txBody>
          <a:bodyPr/>
          <a:lstStyle/>
          <a:p>
            <a:r>
              <a:rPr lang="en-US" altLang="zh-TW" dirty="0"/>
              <a:t>Machine Learning</a:t>
            </a:r>
            <a:endParaRPr lang="zh-TW" altLang="en-US" dirty="0"/>
          </a:p>
        </p:txBody>
      </p:sp>
      <p:graphicFrame>
        <p:nvGraphicFramePr>
          <p:cNvPr id="4" name="內容版面配置區 3">
            <a:extLst>
              <a:ext uri="{FF2B5EF4-FFF2-40B4-BE49-F238E27FC236}">
                <a16:creationId xmlns:a16="http://schemas.microsoft.com/office/drawing/2014/main" id="{04B71822-990C-4420-8A94-81F6902C0732}"/>
              </a:ext>
            </a:extLst>
          </p:cNvPr>
          <p:cNvGraphicFramePr>
            <a:graphicFrameLocks noGrp="1"/>
          </p:cNvGraphicFramePr>
          <p:nvPr>
            <p:ph idx="1"/>
            <p:extLst>
              <p:ext uri="{D42A27DB-BD31-4B8C-83A1-F6EECF244321}">
                <p14:modId xmlns:p14="http://schemas.microsoft.com/office/powerpoint/2010/main" val="893667689"/>
              </p:ext>
            </p:extLst>
          </p:nvPr>
        </p:nvGraphicFramePr>
        <p:xfrm>
          <a:off x="840685" y="2128011"/>
          <a:ext cx="2843420" cy="3663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圖片 6">
            <a:extLst>
              <a:ext uri="{FF2B5EF4-FFF2-40B4-BE49-F238E27FC236}">
                <a16:creationId xmlns:a16="http://schemas.microsoft.com/office/drawing/2014/main" id="{540544BB-F0B5-41AD-97C5-570443BCD377}"/>
              </a:ext>
            </a:extLst>
          </p:cNvPr>
          <p:cNvPicPr>
            <a:picLocks noChangeAspect="1"/>
          </p:cNvPicPr>
          <p:nvPr/>
        </p:nvPicPr>
        <p:blipFill>
          <a:blip r:embed="rId8"/>
          <a:stretch>
            <a:fillRect/>
          </a:stretch>
        </p:blipFill>
        <p:spPr>
          <a:xfrm>
            <a:off x="4888556" y="2614215"/>
            <a:ext cx="3282537" cy="1969522"/>
          </a:xfrm>
          <a:prstGeom prst="rect">
            <a:avLst/>
          </a:prstGeom>
        </p:spPr>
      </p:pic>
      <p:sp>
        <p:nvSpPr>
          <p:cNvPr id="9" name="文字方塊 8">
            <a:extLst>
              <a:ext uri="{FF2B5EF4-FFF2-40B4-BE49-F238E27FC236}">
                <a16:creationId xmlns:a16="http://schemas.microsoft.com/office/drawing/2014/main" id="{8A6E51B5-5D6C-41D4-A5AC-03D41211193A}"/>
              </a:ext>
            </a:extLst>
          </p:cNvPr>
          <p:cNvSpPr txBox="1"/>
          <p:nvPr/>
        </p:nvSpPr>
        <p:spPr>
          <a:xfrm>
            <a:off x="4358041" y="4718964"/>
            <a:ext cx="47176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Weights and biases of neurons are unknown</a:t>
            </a:r>
            <a:r>
              <a:rPr kumimoji="0" lang="en-US" altLang="zh-TW" sz="2400" b="0" i="0" u="none" strike="noStrike" kern="1200" cap="none" spc="0" normalizeH="0" noProof="0" dirty="0">
                <a:ln>
                  <a:noFill/>
                </a:ln>
                <a:solidFill>
                  <a:prstClr val="black"/>
                </a:solidFill>
                <a:effectLst/>
                <a:uLnTx/>
                <a:uFillTx/>
                <a:latin typeface="Calibri" panose="020F0502020204030204"/>
                <a:ea typeface="新細明體" panose="02020500000000000000" pitchFamily="18" charset="-120"/>
                <a:cs typeface="+mn-cs"/>
              </a:rPr>
              <a:t> </a:t>
            </a:r>
            <a:r>
              <a:rPr lang="en-US" altLang="zh-TW" sz="2400" noProof="0" dirty="0">
                <a:solidFill>
                  <a:prstClr val="black"/>
                </a:solidFill>
                <a:latin typeface="Calibri" panose="020F0502020204030204"/>
                <a:ea typeface="新細明體" panose="02020500000000000000" pitchFamily="18" charset="-120"/>
              </a:rPr>
              <a:t>parameters (</a:t>
            </a:r>
            <a:r>
              <a:rPr lang="en-US" altLang="zh-TW" sz="2400" i="1" noProof="0" dirty="0">
                <a:solidFill>
                  <a:prstClr val="black"/>
                </a:solidFill>
                <a:latin typeface="Calibri" panose="020F0502020204030204"/>
                <a:ea typeface="新細明體" panose="02020500000000000000" pitchFamily="18" charset="-120"/>
              </a:rPr>
              <a:t>learnable</a:t>
            </a:r>
            <a:r>
              <a:rPr lang="en-US" altLang="zh-TW" sz="2400" noProof="0" dirty="0">
                <a:solidFill>
                  <a:prstClr val="black"/>
                </a:solidFill>
                <a:latin typeface="Calibri" panose="020F0502020204030204"/>
                <a:ea typeface="新細明體" panose="02020500000000000000" pitchFamily="18" charset="-120"/>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矩形: 圓角 4">
            <a:extLst>
              <a:ext uri="{FF2B5EF4-FFF2-40B4-BE49-F238E27FC236}">
                <a16:creationId xmlns:a16="http://schemas.microsoft.com/office/drawing/2014/main" id="{0F50E0A9-D9D3-4D04-AD96-C26D27320BFB}"/>
              </a:ext>
            </a:extLst>
          </p:cNvPr>
          <p:cNvSpPr/>
          <p:nvPr/>
        </p:nvSpPr>
        <p:spPr>
          <a:xfrm>
            <a:off x="751380" y="2042136"/>
            <a:ext cx="3005372" cy="10445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05E50342-5BAD-4E65-A89E-BD82F30684EA}"/>
                  </a:ext>
                </a:extLst>
              </p:cNvPr>
              <p:cNvSpPr txBox="1"/>
              <p:nvPr/>
            </p:nvSpPr>
            <p:spPr>
              <a:xfrm>
                <a:off x="4391524" y="5549961"/>
                <a:ext cx="397714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Using </a:t>
                </a:r>
                <a14:m>
                  <m:oMath xmlns:m="http://schemas.openxmlformats.org/officeDocument/2006/math">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oMath>
                </a14:m>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to represent the </a:t>
                </a:r>
                <a:r>
                  <a:rPr lang="en-US" altLang="zh-TW" sz="2400" dirty="0">
                    <a:solidFill>
                      <a:prstClr val="black"/>
                    </a:solidFill>
                    <a:latin typeface="Calibri" panose="020F0502020204030204"/>
                    <a:ea typeface="新細明體" panose="02020500000000000000" pitchFamily="18" charset="-120"/>
                  </a:rPr>
                  <a:t>unknown</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parameters.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 name="文字方塊 5">
                <a:extLst>
                  <a:ext uri="{FF2B5EF4-FFF2-40B4-BE49-F238E27FC236}">
                    <a16:creationId xmlns:a16="http://schemas.microsoft.com/office/drawing/2014/main" id="{05E50342-5BAD-4E65-A89E-BD82F30684EA}"/>
                  </a:ext>
                </a:extLst>
              </p:cNvPr>
              <p:cNvSpPr txBox="1">
                <a:spLocks noRot="1" noChangeAspect="1" noMove="1" noResize="1" noEditPoints="1" noAdjustHandles="1" noChangeArrowheads="1" noChangeShapeType="1" noTextEdit="1"/>
              </p:cNvSpPr>
              <p:nvPr/>
            </p:nvSpPr>
            <p:spPr>
              <a:xfrm>
                <a:off x="4391524" y="5549961"/>
                <a:ext cx="3977148" cy="830997"/>
              </a:xfrm>
              <a:prstGeom prst="rect">
                <a:avLst/>
              </a:prstGeom>
              <a:blipFill>
                <a:blip r:embed="rId9"/>
                <a:stretch>
                  <a:fillRect l="-2297" t="-5839" b="-15328"/>
                </a:stretch>
              </a:blipFill>
            </p:spPr>
            <p:txBody>
              <a:bodyPr/>
              <a:lstStyle/>
              <a:p>
                <a:r>
                  <a:rPr lang="zh-TW" altLang="en-US">
                    <a:noFill/>
                  </a:rPr>
                  <a:t> </a:t>
                </a:r>
              </a:p>
            </p:txBody>
          </p:sp>
        </mc:Fallback>
      </mc:AlternateContent>
      <p:sp>
        <p:nvSpPr>
          <p:cNvPr id="14" name="文字方塊 13">
            <a:extLst>
              <a:ext uri="{FF2B5EF4-FFF2-40B4-BE49-F238E27FC236}">
                <a16:creationId xmlns:a16="http://schemas.microsoft.com/office/drawing/2014/main" id="{EC76BC11-770A-487D-B5B2-25CF9B997462}"/>
              </a:ext>
            </a:extLst>
          </p:cNvPr>
          <p:cNvSpPr txBox="1"/>
          <p:nvPr/>
        </p:nvSpPr>
        <p:spPr>
          <a:xfrm>
            <a:off x="7227289" y="2102759"/>
            <a:ext cx="188760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 or dog?</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 name="手繪多邊形: 圖案 7">
            <a:extLst>
              <a:ext uri="{FF2B5EF4-FFF2-40B4-BE49-F238E27FC236}">
                <a16:creationId xmlns:a16="http://schemas.microsoft.com/office/drawing/2014/main" id="{1566DF39-5D01-4C61-BA60-F338FD4C0ABD}"/>
              </a:ext>
            </a:extLst>
          </p:cNvPr>
          <p:cNvSpPr/>
          <p:nvPr/>
        </p:nvSpPr>
        <p:spPr>
          <a:xfrm rot="219595" flipH="1" flipV="1">
            <a:off x="8107519" y="2552689"/>
            <a:ext cx="289415" cy="926348"/>
          </a:xfrm>
          <a:custGeom>
            <a:avLst/>
            <a:gdLst>
              <a:gd name="connsiteX0" fmla="*/ 233501 w 354686"/>
              <a:gd name="connsiteY0" fmla="*/ 0 h 683045"/>
              <a:gd name="connsiteX1" fmla="*/ 2146 w 354686"/>
              <a:gd name="connsiteY1" fmla="*/ 352539 h 683045"/>
              <a:gd name="connsiteX2" fmla="*/ 354686 w 354686"/>
              <a:gd name="connsiteY2" fmla="*/ 683045 h 683045"/>
            </a:gdLst>
            <a:ahLst/>
            <a:cxnLst>
              <a:cxn ang="0">
                <a:pos x="connsiteX0" y="connsiteY0"/>
              </a:cxn>
              <a:cxn ang="0">
                <a:pos x="connsiteX1" y="connsiteY1"/>
              </a:cxn>
              <a:cxn ang="0">
                <a:pos x="connsiteX2" y="connsiteY2"/>
              </a:cxn>
            </a:cxnLst>
            <a:rect l="l" t="t" r="r" b="b"/>
            <a:pathLst>
              <a:path w="354686" h="683045">
                <a:moveTo>
                  <a:pt x="233501" y="0"/>
                </a:moveTo>
                <a:cubicBezTo>
                  <a:pt x="107725" y="119349"/>
                  <a:pt x="-18051" y="238698"/>
                  <a:pt x="2146" y="352539"/>
                </a:cubicBezTo>
                <a:cubicBezTo>
                  <a:pt x="22343" y="466380"/>
                  <a:pt x="188514" y="574712"/>
                  <a:pt x="354686" y="683045"/>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手繪多邊形: 圖案 9">
            <a:extLst>
              <a:ext uri="{FF2B5EF4-FFF2-40B4-BE49-F238E27FC236}">
                <a16:creationId xmlns:a16="http://schemas.microsoft.com/office/drawing/2014/main" id="{D16ED679-E541-4A24-8DF6-D2414A300EEE}"/>
              </a:ext>
            </a:extLst>
          </p:cNvPr>
          <p:cNvSpPr/>
          <p:nvPr/>
        </p:nvSpPr>
        <p:spPr>
          <a:xfrm>
            <a:off x="4619936" y="2698033"/>
            <a:ext cx="268620" cy="909260"/>
          </a:xfrm>
          <a:custGeom>
            <a:avLst/>
            <a:gdLst>
              <a:gd name="connsiteX0" fmla="*/ 233501 w 354686"/>
              <a:gd name="connsiteY0" fmla="*/ 0 h 683045"/>
              <a:gd name="connsiteX1" fmla="*/ 2146 w 354686"/>
              <a:gd name="connsiteY1" fmla="*/ 352539 h 683045"/>
              <a:gd name="connsiteX2" fmla="*/ 354686 w 354686"/>
              <a:gd name="connsiteY2" fmla="*/ 683045 h 683045"/>
            </a:gdLst>
            <a:ahLst/>
            <a:cxnLst>
              <a:cxn ang="0">
                <a:pos x="connsiteX0" y="connsiteY0"/>
              </a:cxn>
              <a:cxn ang="0">
                <a:pos x="connsiteX1" y="connsiteY1"/>
              </a:cxn>
              <a:cxn ang="0">
                <a:pos x="connsiteX2" y="connsiteY2"/>
              </a:cxn>
            </a:cxnLst>
            <a:rect l="l" t="t" r="r" b="b"/>
            <a:pathLst>
              <a:path w="354686" h="683045">
                <a:moveTo>
                  <a:pt x="233501" y="0"/>
                </a:moveTo>
                <a:cubicBezTo>
                  <a:pt x="107725" y="119349"/>
                  <a:pt x="-18051" y="238698"/>
                  <a:pt x="2146" y="352539"/>
                </a:cubicBezTo>
                <a:cubicBezTo>
                  <a:pt x="22343" y="466380"/>
                  <a:pt x="188514" y="574712"/>
                  <a:pt x="354686" y="683045"/>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16" name="群組 15">
            <a:extLst>
              <a:ext uri="{FF2B5EF4-FFF2-40B4-BE49-F238E27FC236}">
                <a16:creationId xmlns:a16="http://schemas.microsoft.com/office/drawing/2014/main" id="{710B95B5-B505-4E61-84F3-596C55BD9CBA}"/>
              </a:ext>
            </a:extLst>
          </p:cNvPr>
          <p:cNvGrpSpPr/>
          <p:nvPr/>
        </p:nvGrpSpPr>
        <p:grpSpPr>
          <a:xfrm>
            <a:off x="5216314" y="961008"/>
            <a:ext cx="3365297" cy="839637"/>
            <a:chOff x="3371038" y="2823668"/>
            <a:chExt cx="3365297" cy="839637"/>
          </a:xfrm>
        </p:grpSpPr>
        <p:sp>
          <p:nvSpPr>
            <p:cNvPr id="17" name="文字方塊 16">
              <a:extLst>
                <a:ext uri="{FF2B5EF4-FFF2-40B4-BE49-F238E27FC236}">
                  <a16:creationId xmlns:a16="http://schemas.microsoft.com/office/drawing/2014/main" id="{5D682442-7317-42F4-B7E6-20770D85AA6C}"/>
                </a:ext>
              </a:extLst>
            </p:cNvPr>
            <p:cNvSpPr txBox="1"/>
            <p:nvPr/>
          </p:nvSpPr>
          <p:spPr>
            <a:xfrm>
              <a:off x="5789281" y="2980257"/>
              <a:ext cx="94705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8" name="Picture 12" descr="https://encrypted-tbn1.gstatic.com/images?q=tbn:ANd9GcRcwlRKAlSIaCI4W5PRYVbuBQQXifF-56bFqAjh9DMe-_3Lh8_YKw">
              <a:extLst>
                <a:ext uri="{FF2B5EF4-FFF2-40B4-BE49-F238E27FC236}">
                  <a16:creationId xmlns:a16="http://schemas.microsoft.com/office/drawing/2014/main" id="{9B7D1B4D-5B1B-4423-AF40-971092E31A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9092" y="2823668"/>
              <a:ext cx="1106043" cy="8396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1CB24773-0038-47DB-935D-BA76A76D2E7D}"/>
                    </a:ext>
                  </a:extLst>
                </p:cNvPr>
                <p:cNvSpPr txBox="1"/>
                <p:nvPr/>
              </p:nvSpPr>
              <p:spPr>
                <a:xfrm>
                  <a:off x="3371038" y="2941016"/>
                  <a:ext cx="256247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9" name="文字方塊 28">
                  <a:extLst>
                    <a:ext uri="{FF2B5EF4-FFF2-40B4-BE49-F238E27FC236}">
                      <a16:creationId xmlns:a16="http://schemas.microsoft.com/office/drawing/2014/main" id="{F42BDCD7-D470-41FD-BEF7-6025BDEFB88F}"/>
                    </a:ext>
                  </a:extLst>
                </p:cNvPr>
                <p:cNvSpPr txBox="1">
                  <a:spLocks noRot="1" noChangeAspect="1" noMove="1" noResize="1" noEditPoints="1" noAdjustHandles="1" noChangeArrowheads="1" noChangeShapeType="1" noTextEdit="1"/>
                </p:cNvSpPr>
                <p:nvPr/>
              </p:nvSpPr>
              <p:spPr>
                <a:xfrm>
                  <a:off x="3371038" y="2941016"/>
                  <a:ext cx="2562472" cy="523220"/>
                </a:xfrm>
                <a:prstGeom prst="rect">
                  <a:avLst/>
                </a:prstGeom>
                <a:blipFill>
                  <a:blip r:embed="rId12"/>
                  <a:stretch>
                    <a:fillRect/>
                  </a:stretch>
                </a:blipFill>
              </p:spPr>
              <p:txBody>
                <a:bodyPr/>
                <a:lstStyle/>
                <a:p>
                  <a:r>
                    <a:rPr lang="zh-TW" altLang="en-US">
                      <a:noFill/>
                    </a:rPr>
                    <a:t> </a:t>
                  </a:r>
                </a:p>
              </p:txBody>
            </p:sp>
          </mc:Fallback>
        </mc:AlternateContent>
      </p:grpSp>
      <p:pic>
        <p:nvPicPr>
          <p:cNvPr id="11" name="Picture 12" descr="https://encrypted-tbn1.gstatic.com/images?q=tbn:ANd9GcRcwlRKAlSIaCI4W5PRYVbuBQQXifF-56bFqAjh9DMe-_3Lh8_YKw">
            <a:extLst>
              <a:ext uri="{FF2B5EF4-FFF2-40B4-BE49-F238E27FC236}">
                <a16:creationId xmlns:a16="http://schemas.microsoft.com/office/drawing/2014/main" id="{3443B904-BD6A-463A-B121-847BB2FED2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3081" y="1954630"/>
            <a:ext cx="1106043" cy="8396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9B4DA5B1-3428-4BEE-AA63-74616E08BA7F}"/>
                  </a:ext>
                </a:extLst>
              </p:cNvPr>
              <p:cNvSpPr txBox="1"/>
              <p:nvPr/>
            </p:nvSpPr>
            <p:spPr>
              <a:xfrm>
                <a:off x="6124925" y="3126771"/>
                <a:ext cx="71695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e>
                        <m:sub>
                          <m:r>
                            <a:rPr kumimoji="0" lang="zh-TW" alt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0" name="文字方塊 19">
                <a:extLst>
                  <a:ext uri="{FF2B5EF4-FFF2-40B4-BE49-F238E27FC236}">
                    <a16:creationId xmlns:a16="http://schemas.microsoft.com/office/drawing/2014/main" id="{9B4DA5B1-3428-4BEE-AA63-74616E08BA7F}"/>
                  </a:ext>
                </a:extLst>
              </p:cNvPr>
              <p:cNvSpPr txBox="1">
                <a:spLocks noRot="1" noChangeAspect="1" noMove="1" noResize="1" noEditPoints="1" noAdjustHandles="1" noChangeArrowheads="1" noChangeShapeType="1" noTextEdit="1"/>
              </p:cNvSpPr>
              <p:nvPr/>
            </p:nvSpPr>
            <p:spPr>
              <a:xfrm>
                <a:off x="6124925" y="3126771"/>
                <a:ext cx="716953" cy="523220"/>
              </a:xfrm>
              <a:prstGeom prst="rect">
                <a:avLst/>
              </a:prstGeom>
              <a:blipFill>
                <a:blip r:embed="rId13"/>
                <a:stretch>
                  <a:fillRect/>
                </a:stretch>
              </a:blipFill>
            </p:spPr>
            <p:txBody>
              <a:bodyPr/>
              <a:lstStyle/>
              <a:p>
                <a:r>
                  <a:rPr lang="zh-TW" altLang="en-US">
                    <a:noFill/>
                  </a:rPr>
                  <a:t> </a:t>
                </a:r>
              </a:p>
            </p:txBody>
          </p:sp>
        </mc:Fallback>
      </mc:AlternateContent>
      <p:sp>
        <p:nvSpPr>
          <p:cNvPr id="21" name="文字方塊 20">
            <a:extLst>
              <a:ext uri="{FF2B5EF4-FFF2-40B4-BE49-F238E27FC236}">
                <a16:creationId xmlns:a16="http://schemas.microsoft.com/office/drawing/2014/main" id="{AB117F06-ADB5-45E7-8C94-461EFB6CE771}"/>
              </a:ext>
            </a:extLst>
          </p:cNvPr>
          <p:cNvSpPr txBox="1"/>
          <p:nvPr/>
        </p:nvSpPr>
        <p:spPr>
          <a:xfrm>
            <a:off x="5180063" y="440669"/>
            <a:ext cx="351591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Dog-Cat Classification</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0DED9D67-34F3-4DBB-A0E5-9D5A04485DC5}"/>
              </a:ext>
            </a:extLst>
          </p:cNvPr>
          <p:cNvSpPr txBox="1"/>
          <p:nvPr/>
        </p:nvSpPr>
        <p:spPr>
          <a:xfrm>
            <a:off x="657599" y="1283998"/>
            <a:ext cx="396233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Looking for a function </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3888367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5" grpId="0" animBg="1"/>
      <p:bldP spid="6" grpId="0"/>
      <p:bldP spid="14" grpId="0"/>
      <p:bldP spid="8" grpId="0" animBg="1"/>
      <p:bldP spid="10" grpId="0" animBg="1"/>
      <p:bldP spid="20" grpId="0" animBg="1"/>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圓角 25">
            <a:extLst>
              <a:ext uri="{FF2B5EF4-FFF2-40B4-BE49-F238E27FC236}">
                <a16:creationId xmlns:a16="http://schemas.microsoft.com/office/drawing/2014/main" id="{C49655A8-5B1F-4227-96B8-530405B727C6}"/>
              </a:ext>
            </a:extLst>
          </p:cNvPr>
          <p:cNvSpPr/>
          <p:nvPr/>
        </p:nvSpPr>
        <p:spPr>
          <a:xfrm>
            <a:off x="908050" y="2508921"/>
            <a:ext cx="4058307" cy="218640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BC958BF-3DC7-4B5A-A4A4-97348A29FC73}"/>
              </a:ext>
            </a:extLst>
          </p:cNvPr>
          <p:cNvSpPr>
            <a:spLocks noGrp="1"/>
          </p:cNvSpPr>
          <p:nvPr>
            <p:ph type="title"/>
          </p:nvPr>
        </p:nvSpPr>
        <p:spPr/>
        <p:txBody>
          <a:bodyPr/>
          <a:lstStyle/>
          <a:p>
            <a:r>
              <a:rPr lang="en-US" altLang="zh-TW" dirty="0"/>
              <a:t>Sample Reweighting </a:t>
            </a:r>
            <a:endParaRPr lang="zh-TW" altLang="en-US" dirty="0"/>
          </a:p>
        </p:txBody>
      </p:sp>
      <p:sp>
        <p:nvSpPr>
          <p:cNvPr id="3" name="內容版面配置區 2">
            <a:extLst>
              <a:ext uri="{FF2B5EF4-FFF2-40B4-BE49-F238E27FC236}">
                <a16:creationId xmlns:a16="http://schemas.microsoft.com/office/drawing/2014/main" id="{CBAC4F31-AFEE-45D9-93C2-FB7291112349}"/>
              </a:ext>
            </a:extLst>
          </p:cNvPr>
          <p:cNvSpPr>
            <a:spLocks noGrp="1"/>
          </p:cNvSpPr>
          <p:nvPr>
            <p:ph idx="1"/>
          </p:nvPr>
        </p:nvSpPr>
        <p:spPr/>
        <p:txBody>
          <a:bodyPr>
            <a:normAutofit/>
          </a:bodyPr>
          <a:lstStyle/>
          <a:p>
            <a:r>
              <a:rPr lang="en-US" altLang="zh-TW" dirty="0"/>
              <a:t>Give different samples different weights </a:t>
            </a:r>
            <a:endParaRPr lang="zh-TW" altLang="en-US" dirty="0"/>
          </a:p>
        </p:txBody>
      </p:sp>
      <p:sp>
        <p:nvSpPr>
          <p:cNvPr id="4" name="矩形 3">
            <a:extLst>
              <a:ext uri="{FF2B5EF4-FFF2-40B4-BE49-F238E27FC236}">
                <a16:creationId xmlns:a16="http://schemas.microsoft.com/office/drawing/2014/main" id="{3385BFF4-E192-4634-B99B-49F11F67B0DE}"/>
              </a:ext>
            </a:extLst>
          </p:cNvPr>
          <p:cNvSpPr/>
          <p:nvPr/>
        </p:nvSpPr>
        <p:spPr>
          <a:xfrm>
            <a:off x="592789" y="5476195"/>
            <a:ext cx="8310398"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Jun Shu</a:t>
            </a:r>
            <a:r>
              <a:rPr kumimoji="0" lang="en-US" altLang="zh-TW" sz="1800" b="0" i="0" u="none" strike="noStrike" kern="1200" cap="none" spc="0" normalizeH="0" baseline="0" noProof="0" dirty="0">
                <a:ln>
                  <a:noFill/>
                </a:ln>
                <a:solidFill>
                  <a:srgbClr val="000000"/>
                </a:solidFill>
                <a:effectLst/>
                <a:uLnTx/>
                <a:uFillTx/>
                <a:latin typeface="Calibri" panose="020F0502020204030204"/>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Qi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Xie</a:t>
            </a:r>
            <a:r>
              <a:rPr kumimoji="0" lang="en-US" altLang="zh-TW" sz="1800" b="0" i="0" u="none" strike="noStrike" kern="1200" cap="none" spc="0" normalizeH="0" baseline="0" noProof="0" dirty="0">
                <a:ln>
                  <a:noFill/>
                </a:ln>
                <a:solidFill>
                  <a:srgbClr val="000000"/>
                </a:solidFill>
                <a:effectLst/>
                <a:uLnTx/>
                <a:uFillTx/>
                <a:latin typeface="Calibri" panose="020F0502020204030204"/>
                <a:ea typeface="新細明體" panose="02020500000000000000" pitchFamily="18" charset="-120"/>
                <a:cs typeface="+mn-cs"/>
              </a:rPr>
              <a:t>,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Lixuan</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Yi</a:t>
            </a:r>
            <a:r>
              <a:rPr kumimoji="0" lang="en-US" altLang="zh-TW" sz="1800" b="0" i="0" u="none" strike="noStrike" kern="1200" cap="none" spc="0" normalizeH="0" baseline="0" noProof="0" dirty="0">
                <a:ln>
                  <a:noFill/>
                </a:ln>
                <a:solidFill>
                  <a:srgbClr val="000000"/>
                </a:solidFill>
                <a:effectLst/>
                <a:uLnTx/>
                <a:uFillTx/>
                <a:latin typeface="Calibri" panose="020F0502020204030204"/>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Qian Zhao</a:t>
            </a:r>
            <a:r>
              <a:rPr kumimoji="0" lang="en-US" altLang="zh-TW" sz="1800" b="0" i="0" u="none" strike="noStrike" kern="1200" cap="none" spc="0" normalizeH="0" baseline="0" noProof="0" dirty="0">
                <a:ln>
                  <a:noFill/>
                </a:ln>
                <a:solidFill>
                  <a:srgbClr val="000000"/>
                </a:solidFill>
                <a:effectLst/>
                <a:uLnTx/>
                <a:uFillTx/>
                <a:latin typeface="Calibri" panose="020F0502020204030204"/>
                <a:ea typeface="新細明體" panose="02020500000000000000" pitchFamily="18" charset="-120"/>
                <a:cs typeface="+mn-cs"/>
              </a:rPr>
              <a:t>,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Sanping</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Zhou</a:t>
            </a:r>
            <a:r>
              <a:rPr kumimoji="0" lang="en-US" altLang="zh-TW" sz="1800" b="0" i="0" u="none" strike="noStrike" kern="1200" cap="none" spc="0" normalizeH="0" baseline="0" noProof="0" dirty="0">
                <a:ln>
                  <a:noFill/>
                </a:ln>
                <a:solidFill>
                  <a:srgbClr val="000000"/>
                </a:solidFill>
                <a:effectLst/>
                <a:uLnTx/>
                <a:uFillTx/>
                <a:latin typeface="Calibri" panose="020F0502020204030204"/>
                <a:ea typeface="新細明體" panose="02020500000000000000" pitchFamily="18" charset="-120"/>
                <a:cs typeface="+mn-cs"/>
              </a:rPr>
              <a:t>,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Zongben</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Xu</a:t>
            </a:r>
            <a:r>
              <a:rPr kumimoji="0" lang="en-US" altLang="zh-TW" sz="1800" b="0" i="0" u="none" strike="noStrike" kern="1200" cap="none" spc="0" normalizeH="0" baseline="0" noProof="0" dirty="0">
                <a:ln>
                  <a:noFill/>
                </a:ln>
                <a:solidFill>
                  <a:srgbClr val="000000"/>
                </a:solidFill>
                <a:effectLst/>
                <a:uLnTx/>
                <a:uFillTx/>
                <a:latin typeface="Calibri" panose="020F0502020204030204"/>
                <a:ea typeface="新細明體" panose="02020500000000000000" pitchFamily="18" charset="-120"/>
                <a:cs typeface="+mn-cs"/>
              </a:rPr>
              <a:t>,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Deyu</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Meng,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Meta-Weight-Net: Learning an Explicit Mapping For Sample Weighting, </a:t>
            </a:r>
            <a:r>
              <a:rPr kumimoji="0" lang="en-US" altLang="zh-TW" sz="18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NeurIPS</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2019</a:t>
            </a:r>
          </a:p>
          <a:p>
            <a:pPr>
              <a:defRPr/>
            </a:pPr>
            <a:r>
              <a:rPr lang="en-US" altLang="zh-TW" dirty="0" err="1">
                <a:solidFill>
                  <a:prstClr val="black"/>
                </a:solidFill>
                <a:latin typeface="Calibri" panose="020F0502020204030204"/>
                <a:ea typeface="新細明體" panose="02020500000000000000" pitchFamily="18" charset="-120"/>
              </a:rPr>
              <a:t>Mengye</a:t>
            </a:r>
            <a:r>
              <a:rPr lang="en-US" altLang="zh-TW" dirty="0">
                <a:solidFill>
                  <a:prstClr val="black"/>
                </a:solidFill>
                <a:latin typeface="Calibri" panose="020F0502020204030204"/>
                <a:ea typeface="新細明體" panose="02020500000000000000" pitchFamily="18" charset="-120"/>
              </a:rPr>
              <a:t> Ren, </a:t>
            </a:r>
            <a:r>
              <a:rPr lang="en-US" altLang="zh-TW" dirty="0" err="1">
                <a:solidFill>
                  <a:prstClr val="black"/>
                </a:solidFill>
                <a:latin typeface="Calibri" panose="020F0502020204030204"/>
                <a:ea typeface="新細明體" panose="02020500000000000000" pitchFamily="18" charset="-120"/>
              </a:rPr>
              <a:t>Wenyuan</a:t>
            </a:r>
            <a:r>
              <a:rPr lang="en-US" altLang="zh-TW" dirty="0">
                <a:solidFill>
                  <a:prstClr val="black"/>
                </a:solidFill>
                <a:latin typeface="Calibri" panose="020F0502020204030204"/>
                <a:ea typeface="新細明體" panose="02020500000000000000" pitchFamily="18" charset="-120"/>
              </a:rPr>
              <a:t> Zeng, Bin Yang, Raquel Urtasun, Learning to Reweight Examples for Robust Deep Learning, ICML, 2018</a:t>
            </a:r>
          </a:p>
        </p:txBody>
      </p:sp>
      <p:cxnSp>
        <p:nvCxnSpPr>
          <p:cNvPr id="9" name="直線接點 8">
            <a:extLst>
              <a:ext uri="{FF2B5EF4-FFF2-40B4-BE49-F238E27FC236}">
                <a16:creationId xmlns:a16="http://schemas.microsoft.com/office/drawing/2014/main" id="{459435D6-E772-46B7-865E-878C91DA5C07}"/>
              </a:ext>
            </a:extLst>
          </p:cNvPr>
          <p:cNvCxnSpPr/>
          <p:nvPr/>
        </p:nvCxnSpPr>
        <p:spPr>
          <a:xfrm flipH="1">
            <a:off x="5857826" y="2704597"/>
            <a:ext cx="2033752" cy="16632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橢圓 10">
            <a:extLst>
              <a:ext uri="{FF2B5EF4-FFF2-40B4-BE49-F238E27FC236}">
                <a16:creationId xmlns:a16="http://schemas.microsoft.com/office/drawing/2014/main" id="{3BB6439B-2813-463D-BCF8-4B3D2856EB0A}"/>
              </a:ext>
            </a:extLst>
          </p:cNvPr>
          <p:cNvSpPr/>
          <p:nvPr/>
        </p:nvSpPr>
        <p:spPr>
          <a:xfrm>
            <a:off x="5666247" y="2614597"/>
            <a:ext cx="180000" cy="18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2" name="橢圓 11">
            <a:extLst>
              <a:ext uri="{FF2B5EF4-FFF2-40B4-BE49-F238E27FC236}">
                <a16:creationId xmlns:a16="http://schemas.microsoft.com/office/drawing/2014/main" id="{695911B7-A3CD-49BD-B749-C595265F69DB}"/>
              </a:ext>
            </a:extLst>
          </p:cNvPr>
          <p:cNvSpPr/>
          <p:nvPr/>
        </p:nvSpPr>
        <p:spPr>
          <a:xfrm>
            <a:off x="5510985" y="3049092"/>
            <a:ext cx="180000" cy="18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3" name="橢圓 12">
            <a:extLst>
              <a:ext uri="{FF2B5EF4-FFF2-40B4-BE49-F238E27FC236}">
                <a16:creationId xmlns:a16="http://schemas.microsoft.com/office/drawing/2014/main" id="{90C12E99-FCC2-4294-871B-943E9FDF3C75}"/>
              </a:ext>
            </a:extLst>
          </p:cNvPr>
          <p:cNvSpPr/>
          <p:nvPr/>
        </p:nvSpPr>
        <p:spPr>
          <a:xfrm>
            <a:off x="6166802" y="2761951"/>
            <a:ext cx="180000" cy="18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4" name="橢圓 13">
            <a:extLst>
              <a:ext uri="{FF2B5EF4-FFF2-40B4-BE49-F238E27FC236}">
                <a16:creationId xmlns:a16="http://schemas.microsoft.com/office/drawing/2014/main" id="{603E722F-2767-4997-BA62-8942F38F6BD6}"/>
              </a:ext>
            </a:extLst>
          </p:cNvPr>
          <p:cNvSpPr/>
          <p:nvPr/>
        </p:nvSpPr>
        <p:spPr>
          <a:xfrm>
            <a:off x="6229752" y="3618475"/>
            <a:ext cx="180000" cy="18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橢圓 14">
            <a:extLst>
              <a:ext uri="{FF2B5EF4-FFF2-40B4-BE49-F238E27FC236}">
                <a16:creationId xmlns:a16="http://schemas.microsoft.com/office/drawing/2014/main" id="{CC717ABB-A622-4D12-90A4-2B8D4BC425E4}"/>
              </a:ext>
            </a:extLst>
          </p:cNvPr>
          <p:cNvSpPr/>
          <p:nvPr/>
        </p:nvSpPr>
        <p:spPr>
          <a:xfrm>
            <a:off x="7220352" y="3356228"/>
            <a:ext cx="180000" cy="180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6" name="橢圓 15">
            <a:extLst>
              <a:ext uri="{FF2B5EF4-FFF2-40B4-BE49-F238E27FC236}">
                <a16:creationId xmlns:a16="http://schemas.microsoft.com/office/drawing/2014/main" id="{33D0BF8C-D290-4906-8379-AD42F992B6AB}"/>
              </a:ext>
            </a:extLst>
          </p:cNvPr>
          <p:cNvSpPr/>
          <p:nvPr/>
        </p:nvSpPr>
        <p:spPr>
          <a:xfrm>
            <a:off x="7100460" y="4133795"/>
            <a:ext cx="180000" cy="180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橢圓 16">
            <a:extLst>
              <a:ext uri="{FF2B5EF4-FFF2-40B4-BE49-F238E27FC236}">
                <a16:creationId xmlns:a16="http://schemas.microsoft.com/office/drawing/2014/main" id="{EB236D6E-B20B-44D2-A183-3B8BD399C922}"/>
              </a:ext>
            </a:extLst>
          </p:cNvPr>
          <p:cNvSpPr/>
          <p:nvPr/>
        </p:nvSpPr>
        <p:spPr>
          <a:xfrm>
            <a:off x="7723157" y="3709228"/>
            <a:ext cx="180000" cy="180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8" name="橢圓 17">
            <a:extLst>
              <a:ext uri="{FF2B5EF4-FFF2-40B4-BE49-F238E27FC236}">
                <a16:creationId xmlns:a16="http://schemas.microsoft.com/office/drawing/2014/main" id="{7DCD981A-BB86-4687-9EBB-19B1F6ABC045}"/>
              </a:ext>
            </a:extLst>
          </p:cNvPr>
          <p:cNvSpPr/>
          <p:nvPr/>
        </p:nvSpPr>
        <p:spPr>
          <a:xfrm>
            <a:off x="7871631" y="3029667"/>
            <a:ext cx="180000" cy="180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0" name="直線單箭頭接點 19">
            <a:extLst>
              <a:ext uri="{FF2B5EF4-FFF2-40B4-BE49-F238E27FC236}">
                <a16:creationId xmlns:a16="http://schemas.microsoft.com/office/drawing/2014/main" id="{F43A61EF-6886-4283-8E62-541DD6CB1248}"/>
              </a:ext>
            </a:extLst>
          </p:cNvPr>
          <p:cNvCxnSpPr>
            <a:cxnSpLocks/>
          </p:cNvCxnSpPr>
          <p:nvPr/>
        </p:nvCxnSpPr>
        <p:spPr>
          <a:xfrm flipH="1">
            <a:off x="5041551" y="3732538"/>
            <a:ext cx="1151590" cy="102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id="{8B93AA8A-E398-4EAD-97F6-45450AFA2D94}"/>
              </a:ext>
            </a:extLst>
          </p:cNvPr>
          <p:cNvSpPr txBox="1"/>
          <p:nvPr/>
        </p:nvSpPr>
        <p:spPr>
          <a:xfrm>
            <a:off x="1227576" y="2705231"/>
            <a:ext cx="381880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Larger weights (focus on tough examples)?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4" name="文字方塊 23">
            <a:extLst>
              <a:ext uri="{FF2B5EF4-FFF2-40B4-BE49-F238E27FC236}">
                <a16:creationId xmlns:a16="http://schemas.microsoft.com/office/drawing/2014/main" id="{3F3098D1-F53B-4801-A157-DEC28B3EA287}"/>
              </a:ext>
            </a:extLst>
          </p:cNvPr>
          <p:cNvSpPr txBox="1"/>
          <p:nvPr/>
        </p:nvSpPr>
        <p:spPr>
          <a:xfrm>
            <a:off x="1201613" y="3609226"/>
            <a:ext cx="354637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Smaller weights (the labels are noisy)?</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7" name="文字方塊 26">
            <a:extLst>
              <a:ext uri="{FF2B5EF4-FFF2-40B4-BE49-F238E27FC236}">
                <a16:creationId xmlns:a16="http://schemas.microsoft.com/office/drawing/2014/main" id="{6C79E6D1-C6D8-420D-A944-5F4FB23E6F30}"/>
              </a:ext>
            </a:extLst>
          </p:cNvPr>
          <p:cNvSpPr txBox="1"/>
          <p:nvPr/>
        </p:nvSpPr>
        <p:spPr>
          <a:xfrm>
            <a:off x="384808" y="4791357"/>
            <a:ext cx="510478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Sample Weighting Strategies </a:t>
            </a:r>
            <a:endParaRPr kumimoji="0" lang="zh-TW" altLang="en-US" sz="24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32" name="群組 31">
            <a:extLst>
              <a:ext uri="{FF2B5EF4-FFF2-40B4-BE49-F238E27FC236}">
                <a16:creationId xmlns:a16="http://schemas.microsoft.com/office/drawing/2014/main" id="{996C4CFB-CDA4-4492-886D-BBB427D04FDC}"/>
              </a:ext>
            </a:extLst>
          </p:cNvPr>
          <p:cNvGrpSpPr/>
          <p:nvPr/>
        </p:nvGrpSpPr>
        <p:grpSpPr>
          <a:xfrm>
            <a:off x="5019032" y="4803106"/>
            <a:ext cx="3032599" cy="523220"/>
            <a:chOff x="5090899" y="5145699"/>
            <a:chExt cx="3032599" cy="523220"/>
          </a:xfrm>
        </p:grpSpPr>
        <p:sp>
          <p:nvSpPr>
            <p:cNvPr id="28" name="箭號: 向右 27">
              <a:extLst>
                <a:ext uri="{FF2B5EF4-FFF2-40B4-BE49-F238E27FC236}">
                  <a16:creationId xmlns:a16="http://schemas.microsoft.com/office/drawing/2014/main" id="{51A4D969-C50F-421C-9C9B-786A6C5D96ED}"/>
                </a:ext>
              </a:extLst>
            </p:cNvPr>
            <p:cNvSpPr/>
            <p:nvPr/>
          </p:nvSpPr>
          <p:spPr>
            <a:xfrm>
              <a:off x="5090899" y="5256546"/>
              <a:ext cx="701748" cy="2872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5728F774-152A-4030-BADF-F0043EE88AFE}"/>
                    </a:ext>
                  </a:extLst>
                </p:cNvPr>
                <p:cNvSpPr txBox="1"/>
                <p:nvPr/>
              </p:nvSpPr>
              <p:spPr>
                <a:xfrm>
                  <a:off x="5876612" y="5145699"/>
                  <a:ext cx="22468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Learnable </a:t>
                  </a:r>
                  <a14:m>
                    <m:oMath xmlns:m="http://schemas.openxmlformats.org/officeDocument/2006/math">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oMath>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9" name="文字方塊 28">
                  <a:extLst>
                    <a:ext uri="{FF2B5EF4-FFF2-40B4-BE49-F238E27FC236}">
                      <a16:creationId xmlns:a16="http://schemas.microsoft.com/office/drawing/2014/main" id="{5728F774-152A-4030-BADF-F0043EE88AFE}"/>
                    </a:ext>
                  </a:extLst>
                </p:cNvPr>
                <p:cNvSpPr txBox="1">
                  <a:spLocks noRot="1" noChangeAspect="1" noMove="1" noResize="1" noEditPoints="1" noAdjustHandles="1" noChangeArrowheads="1" noChangeShapeType="1" noTextEdit="1"/>
                </p:cNvSpPr>
                <p:nvPr/>
              </p:nvSpPr>
              <p:spPr>
                <a:xfrm>
                  <a:off x="5876612" y="5145699"/>
                  <a:ext cx="2246886" cy="523220"/>
                </a:xfrm>
                <a:prstGeom prst="rect">
                  <a:avLst/>
                </a:prstGeom>
                <a:blipFill>
                  <a:blip r:embed="rId3"/>
                  <a:stretch>
                    <a:fillRect l="-5707" t="-10465" b="-32558"/>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41281352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p:bldP spid="24"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3C3717-9818-412A-A8B4-306BAC7C087C}"/>
              </a:ext>
            </a:extLst>
          </p:cNvPr>
          <p:cNvSpPr>
            <a:spLocks noGrp="1"/>
          </p:cNvSpPr>
          <p:nvPr>
            <p:ph type="title"/>
          </p:nvPr>
        </p:nvSpPr>
        <p:spPr/>
        <p:txBody>
          <a:bodyPr/>
          <a:lstStyle/>
          <a:p>
            <a:r>
              <a:rPr lang="en-US" altLang="zh-TW" dirty="0"/>
              <a:t>Beyond Gradient Descent </a:t>
            </a:r>
            <a:endParaRPr lang="zh-TW" altLang="en-US" dirty="0"/>
          </a:p>
        </p:txBody>
      </p:sp>
      <p:sp>
        <p:nvSpPr>
          <p:cNvPr id="42" name="矩形 41">
            <a:extLst>
              <a:ext uri="{FF2B5EF4-FFF2-40B4-BE49-F238E27FC236}">
                <a16:creationId xmlns:a16="http://schemas.microsoft.com/office/drawing/2014/main" id="{57B714CD-3F97-4299-A742-69F73A5A42F3}"/>
              </a:ext>
            </a:extLst>
          </p:cNvPr>
          <p:cNvSpPr/>
          <p:nvPr/>
        </p:nvSpPr>
        <p:spPr>
          <a:xfrm>
            <a:off x="479433" y="2514914"/>
            <a:ext cx="8185134" cy="27425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95D62906-1C11-4722-8BA2-6C4D2BFE3A65}"/>
                  </a:ext>
                </a:extLst>
              </p:cNvPr>
              <p:cNvSpPr txBox="1"/>
              <p:nvPr/>
            </p:nvSpPr>
            <p:spPr>
              <a:xfrm>
                <a:off x="2847983" y="2787415"/>
                <a:ext cx="408702" cy="37766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𝟎</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3" name="文字方塊 42">
                <a:extLst>
                  <a:ext uri="{FF2B5EF4-FFF2-40B4-BE49-F238E27FC236}">
                    <a16:creationId xmlns:a16="http://schemas.microsoft.com/office/drawing/2014/main" id="{95D62906-1C11-4722-8BA2-6C4D2BFE3A65}"/>
                  </a:ext>
                </a:extLst>
              </p:cNvPr>
              <p:cNvSpPr txBox="1">
                <a:spLocks noRot="1" noChangeAspect="1" noMove="1" noResize="1" noEditPoints="1" noAdjustHandles="1" noChangeArrowheads="1" noChangeShapeType="1" noTextEdit="1"/>
              </p:cNvSpPr>
              <p:nvPr/>
            </p:nvSpPr>
            <p:spPr>
              <a:xfrm>
                <a:off x="2847983" y="2787415"/>
                <a:ext cx="408702" cy="377667"/>
              </a:xfrm>
              <a:prstGeom prst="rect">
                <a:avLst/>
              </a:prstGeom>
              <a:blipFill>
                <a:blip r:embed="rId2"/>
                <a:stretch>
                  <a:fillRect l="-16418" r="-7463" b="-806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F50A878B-F44E-4DC4-A23D-BE8926B11061}"/>
                  </a:ext>
                </a:extLst>
              </p:cNvPr>
              <p:cNvSpPr txBox="1"/>
              <p:nvPr/>
            </p:nvSpPr>
            <p:spPr>
              <a:xfrm>
                <a:off x="5544630" y="2787415"/>
                <a:ext cx="354200"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6" name="文字方塊 45">
                <a:extLst>
                  <a:ext uri="{FF2B5EF4-FFF2-40B4-BE49-F238E27FC236}">
                    <a16:creationId xmlns:a16="http://schemas.microsoft.com/office/drawing/2014/main" id="{F50A878B-F44E-4DC4-A23D-BE8926B11061}"/>
                  </a:ext>
                </a:extLst>
              </p:cNvPr>
              <p:cNvSpPr txBox="1">
                <a:spLocks noRot="1" noChangeAspect="1" noMove="1" noResize="1" noEditPoints="1" noAdjustHandles="1" noChangeArrowheads="1" noChangeShapeType="1" noTextEdit="1"/>
              </p:cNvSpPr>
              <p:nvPr/>
            </p:nvSpPr>
            <p:spPr>
              <a:xfrm>
                <a:off x="5544630" y="2787415"/>
                <a:ext cx="354200" cy="369332"/>
              </a:xfrm>
              <a:prstGeom prst="rect">
                <a:avLst/>
              </a:prstGeom>
              <a:blipFill>
                <a:blip r:embed="rId3"/>
                <a:stretch>
                  <a:fillRect l="-20690" r="-3448" b="-6557"/>
                </a:stretch>
              </a:blipFill>
            </p:spPr>
            <p:txBody>
              <a:bodyPr/>
              <a:lstStyle/>
              <a:p>
                <a:r>
                  <a:rPr lang="zh-TW" altLang="en-US">
                    <a:noFill/>
                  </a:rPr>
                  <a:t> </a:t>
                </a:r>
              </a:p>
            </p:txBody>
          </p:sp>
        </mc:Fallback>
      </mc:AlternateContent>
      <p:sp>
        <p:nvSpPr>
          <p:cNvPr id="47" name="文字方塊 46">
            <a:extLst>
              <a:ext uri="{FF2B5EF4-FFF2-40B4-BE49-F238E27FC236}">
                <a16:creationId xmlns:a16="http://schemas.microsoft.com/office/drawing/2014/main" id="{75DE9D7D-30BC-40A3-8556-F5890AFB6E98}"/>
              </a:ext>
            </a:extLst>
          </p:cNvPr>
          <p:cNvSpPr txBox="1"/>
          <p:nvPr/>
        </p:nvSpPr>
        <p:spPr>
          <a:xfrm>
            <a:off x="3894820" y="3621544"/>
            <a:ext cx="1040798"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8" name="文字方塊 47">
            <a:extLst>
              <a:ext uri="{FF2B5EF4-FFF2-40B4-BE49-F238E27FC236}">
                <a16:creationId xmlns:a16="http://schemas.microsoft.com/office/drawing/2014/main" id="{10AB80ED-5061-4216-AACD-0DCB06214A98}"/>
              </a:ext>
            </a:extLst>
          </p:cNvPr>
          <p:cNvSpPr txBox="1"/>
          <p:nvPr/>
        </p:nvSpPr>
        <p:spPr>
          <a:xfrm>
            <a:off x="1887666" y="2949774"/>
            <a:ext cx="1219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Init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9" name="矩形 48">
            <a:extLst>
              <a:ext uri="{FF2B5EF4-FFF2-40B4-BE49-F238E27FC236}">
                <a16:creationId xmlns:a16="http://schemas.microsoft.com/office/drawing/2014/main" id="{74B490B3-BFB5-4DCD-B83B-6CC257752876}"/>
              </a:ext>
            </a:extLst>
          </p:cNvPr>
          <p:cNvSpPr/>
          <p:nvPr/>
        </p:nvSpPr>
        <p:spPr>
          <a:xfrm>
            <a:off x="3603036" y="4310845"/>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0" name="矩形 49">
            <a:extLst>
              <a:ext uri="{FF2B5EF4-FFF2-40B4-BE49-F238E27FC236}">
                <a16:creationId xmlns:a16="http://schemas.microsoft.com/office/drawing/2014/main" id="{27A52DD3-0F4F-44E4-AEA9-445C2DD33465}"/>
              </a:ext>
            </a:extLst>
          </p:cNvPr>
          <p:cNvSpPr/>
          <p:nvPr/>
        </p:nvSpPr>
        <p:spPr>
          <a:xfrm>
            <a:off x="3628436" y="2712711"/>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Update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D7FB218B-188B-4673-914D-36B2A65602B1}"/>
                  </a:ext>
                </a:extLst>
              </p:cNvPr>
              <p:cNvSpPr txBox="1"/>
              <p:nvPr/>
            </p:nvSpPr>
            <p:spPr>
              <a:xfrm>
                <a:off x="8217655" y="2774715"/>
                <a:ext cx="430182"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zh-TW" altLang="en-US"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e>
                        <m:sup>
                          <m:r>
                            <a:rPr kumimoji="0" lang="en-US" altLang="zh-TW"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54" name="文字方塊 53">
                <a:extLst>
                  <a:ext uri="{FF2B5EF4-FFF2-40B4-BE49-F238E27FC236}">
                    <a16:creationId xmlns:a16="http://schemas.microsoft.com/office/drawing/2014/main" id="{D7FB218B-188B-4673-914D-36B2A65602B1}"/>
                  </a:ext>
                </a:extLst>
              </p:cNvPr>
              <p:cNvSpPr txBox="1">
                <a:spLocks noRot="1" noChangeAspect="1" noMove="1" noResize="1" noEditPoints="1" noAdjustHandles="1" noChangeArrowheads="1" noChangeShapeType="1" noTextEdit="1"/>
              </p:cNvSpPr>
              <p:nvPr/>
            </p:nvSpPr>
            <p:spPr>
              <a:xfrm>
                <a:off x="8217655" y="2774715"/>
                <a:ext cx="430182" cy="369332"/>
              </a:xfrm>
              <a:prstGeom prst="rect">
                <a:avLst/>
              </a:prstGeom>
              <a:blipFill>
                <a:blip r:embed="rId4"/>
                <a:stretch>
                  <a:fillRect l="-16901" r="-1408" b="-6557"/>
                </a:stretch>
              </a:blipFill>
            </p:spPr>
            <p:txBody>
              <a:bodyPr/>
              <a:lstStyle/>
              <a:p>
                <a:r>
                  <a:rPr lang="zh-TW" altLang="en-US">
                    <a:noFill/>
                  </a:rPr>
                  <a:t> </a:t>
                </a:r>
              </a:p>
            </p:txBody>
          </p:sp>
        </mc:Fallback>
      </mc:AlternateContent>
      <p:sp>
        <p:nvSpPr>
          <p:cNvPr id="55" name="矩形 54">
            <a:extLst>
              <a:ext uri="{FF2B5EF4-FFF2-40B4-BE49-F238E27FC236}">
                <a16:creationId xmlns:a16="http://schemas.microsoft.com/office/drawing/2014/main" id="{D0B9BD30-6AF2-4F0C-844D-D03DAE814CC0}"/>
              </a:ext>
            </a:extLst>
          </p:cNvPr>
          <p:cNvSpPr/>
          <p:nvPr/>
        </p:nvSpPr>
        <p:spPr>
          <a:xfrm>
            <a:off x="6276061" y="4310845"/>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Compute 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6" name="矩形 55">
            <a:extLst>
              <a:ext uri="{FF2B5EF4-FFF2-40B4-BE49-F238E27FC236}">
                <a16:creationId xmlns:a16="http://schemas.microsoft.com/office/drawing/2014/main" id="{9E05E397-5C26-4C3D-A756-D4B9EBEDE80D}"/>
              </a:ext>
            </a:extLst>
          </p:cNvPr>
          <p:cNvSpPr/>
          <p:nvPr/>
        </p:nvSpPr>
        <p:spPr>
          <a:xfrm>
            <a:off x="6276061" y="2712711"/>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Update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60" name="直線單箭頭接點 59">
            <a:extLst>
              <a:ext uri="{FF2B5EF4-FFF2-40B4-BE49-F238E27FC236}">
                <a16:creationId xmlns:a16="http://schemas.microsoft.com/office/drawing/2014/main" id="{E7E888D3-2641-487C-8B73-2430B73AB645}"/>
              </a:ext>
            </a:extLst>
          </p:cNvPr>
          <p:cNvCxnSpPr/>
          <p:nvPr/>
        </p:nvCxnSpPr>
        <p:spPr>
          <a:xfrm>
            <a:off x="3235008" y="2983009"/>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a:extLst>
              <a:ext uri="{FF2B5EF4-FFF2-40B4-BE49-F238E27FC236}">
                <a16:creationId xmlns:a16="http://schemas.microsoft.com/office/drawing/2014/main" id="{A467CBAA-EB82-4DE1-8138-9F7CCB4D6692}"/>
              </a:ext>
            </a:extLst>
          </p:cNvPr>
          <p:cNvCxnSpPr/>
          <p:nvPr/>
        </p:nvCxnSpPr>
        <p:spPr>
          <a:xfrm>
            <a:off x="5202002" y="29691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F5A8A44F-6A04-417D-A0A8-5DA292B02E4B}"/>
              </a:ext>
            </a:extLst>
          </p:cNvPr>
          <p:cNvCxnSpPr/>
          <p:nvPr/>
        </p:nvCxnSpPr>
        <p:spPr>
          <a:xfrm>
            <a:off x="5937751" y="2969132"/>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a:extLst>
              <a:ext uri="{FF2B5EF4-FFF2-40B4-BE49-F238E27FC236}">
                <a16:creationId xmlns:a16="http://schemas.microsoft.com/office/drawing/2014/main" id="{820EAEE1-F464-4FA0-BC86-FE9855AC7355}"/>
              </a:ext>
            </a:extLst>
          </p:cNvPr>
          <p:cNvCxnSpPr/>
          <p:nvPr/>
        </p:nvCxnSpPr>
        <p:spPr>
          <a:xfrm>
            <a:off x="7849627" y="2983009"/>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a:extLst>
              <a:ext uri="{FF2B5EF4-FFF2-40B4-BE49-F238E27FC236}">
                <a16:creationId xmlns:a16="http://schemas.microsoft.com/office/drawing/2014/main" id="{6514D855-9633-4BFD-A870-3C6C694D5B1F}"/>
              </a:ext>
            </a:extLst>
          </p:cNvPr>
          <p:cNvCxnSpPr>
            <a:cxnSpLocks/>
          </p:cNvCxnSpPr>
          <p:nvPr/>
        </p:nvCxnSpPr>
        <p:spPr>
          <a:xfrm rot="16200000">
            <a:off x="4216169" y="3443851"/>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id="{58C12002-90BF-4887-9ED8-5420D5302650}"/>
              </a:ext>
            </a:extLst>
          </p:cNvPr>
          <p:cNvCxnSpPr>
            <a:cxnSpLocks/>
          </p:cNvCxnSpPr>
          <p:nvPr/>
        </p:nvCxnSpPr>
        <p:spPr>
          <a:xfrm rot="16200000">
            <a:off x="6887980" y="3443851"/>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a:extLst>
              <a:ext uri="{FF2B5EF4-FFF2-40B4-BE49-F238E27FC236}">
                <a16:creationId xmlns:a16="http://schemas.microsoft.com/office/drawing/2014/main" id="{D3FBBFFF-8638-4599-A195-243FBEE6938C}"/>
              </a:ext>
            </a:extLst>
          </p:cNvPr>
          <p:cNvCxnSpPr>
            <a:cxnSpLocks/>
          </p:cNvCxnSpPr>
          <p:nvPr/>
        </p:nvCxnSpPr>
        <p:spPr>
          <a:xfrm rot="16200000">
            <a:off x="4216169" y="413084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a:extLst>
              <a:ext uri="{FF2B5EF4-FFF2-40B4-BE49-F238E27FC236}">
                <a16:creationId xmlns:a16="http://schemas.microsoft.com/office/drawing/2014/main" id="{70ED715C-3C2F-4A10-A3F7-926E5920DB20}"/>
              </a:ext>
            </a:extLst>
          </p:cNvPr>
          <p:cNvCxnSpPr>
            <a:cxnSpLocks/>
          </p:cNvCxnSpPr>
          <p:nvPr/>
        </p:nvCxnSpPr>
        <p:spPr>
          <a:xfrm rot="16200000">
            <a:off x="6891073" y="4127980"/>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a:extLst>
              <a:ext uri="{FF2B5EF4-FFF2-40B4-BE49-F238E27FC236}">
                <a16:creationId xmlns:a16="http://schemas.microsoft.com/office/drawing/2014/main" id="{A4F1E128-363B-4AE4-BD06-FA362C3BF335}"/>
              </a:ext>
            </a:extLst>
          </p:cNvPr>
          <p:cNvCxnSpPr>
            <a:cxnSpLocks/>
            <a:endCxn id="71" idx="2"/>
          </p:cNvCxnSpPr>
          <p:nvPr/>
        </p:nvCxnSpPr>
        <p:spPr>
          <a:xfrm flipV="1">
            <a:off x="8325280" y="1953413"/>
            <a:ext cx="0" cy="78470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文字方塊 70">
                <a:extLst>
                  <a:ext uri="{FF2B5EF4-FFF2-40B4-BE49-F238E27FC236}">
                    <a16:creationId xmlns:a16="http://schemas.microsoft.com/office/drawing/2014/main" id="{EE262130-462F-46CA-8894-0E0A2EC54286}"/>
                  </a:ext>
                </a:extLst>
              </p:cNvPr>
              <p:cNvSpPr txBox="1"/>
              <p:nvPr/>
            </p:nvSpPr>
            <p:spPr>
              <a:xfrm>
                <a:off x="8195757" y="1584081"/>
                <a:ext cx="383054" cy="369332"/>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p>
                        <m:sSupPr>
                          <m:ctrlPr>
                            <a:rPr lang="en-US" altLang="zh-TW" sz="2400" b="1" i="1" smtClean="0">
                              <a:solidFill>
                                <a:schemeClr val="tx1"/>
                              </a:solidFill>
                              <a:latin typeface="Cambria Math" panose="02040503050406030204" pitchFamily="18" charset="0"/>
                            </a:rPr>
                          </m:ctrlPr>
                        </m:sSupPr>
                        <m:e>
                          <m:r>
                            <a:rPr lang="zh-TW" altLang="en-US" sz="2400" b="1" i="1">
                              <a:solidFill>
                                <a:schemeClr val="tx1"/>
                              </a:solidFill>
                              <a:latin typeface="Cambria Math" panose="02040503050406030204" pitchFamily="18" charset="0"/>
                            </a:rPr>
                            <m:t>𝜽</m:t>
                          </m:r>
                        </m:e>
                        <m:sup>
                          <m:r>
                            <a:rPr lang="en-US" altLang="zh-TW" sz="2400" b="1" i="1">
                              <a:solidFill>
                                <a:schemeClr val="tx1"/>
                              </a:solidFill>
                              <a:latin typeface="Cambria Math" panose="02040503050406030204" pitchFamily="18" charset="0"/>
                            </a:rPr>
                            <m:t>∗</m:t>
                          </m:r>
                        </m:sup>
                      </m:sSup>
                    </m:oMath>
                  </m:oMathPara>
                </a14:m>
                <a:endParaRPr lang="zh-TW" altLang="en-US" sz="2400" dirty="0">
                  <a:solidFill>
                    <a:schemeClr val="tx1"/>
                  </a:solidFill>
                </a:endParaRPr>
              </a:p>
            </p:txBody>
          </p:sp>
        </mc:Choice>
        <mc:Fallback xmlns="">
          <p:sp>
            <p:nvSpPr>
              <p:cNvPr id="71" name="文字方塊 70">
                <a:extLst>
                  <a:ext uri="{FF2B5EF4-FFF2-40B4-BE49-F238E27FC236}">
                    <a16:creationId xmlns:a16="http://schemas.microsoft.com/office/drawing/2014/main" id="{EE262130-462F-46CA-8894-0E0A2EC54286}"/>
                  </a:ext>
                </a:extLst>
              </p:cNvPr>
              <p:cNvSpPr txBox="1">
                <a:spLocks noRot="1" noChangeAspect="1" noMove="1" noResize="1" noEditPoints="1" noAdjustHandles="1" noChangeArrowheads="1" noChangeShapeType="1" noTextEdit="1"/>
              </p:cNvSpPr>
              <p:nvPr/>
            </p:nvSpPr>
            <p:spPr>
              <a:xfrm>
                <a:off x="8195757" y="1584081"/>
                <a:ext cx="383054" cy="369332"/>
              </a:xfrm>
              <a:prstGeom prst="rect">
                <a:avLst/>
              </a:prstGeom>
              <a:blipFill>
                <a:blip r:embed="rId5"/>
                <a:stretch>
                  <a:fillRect l="-17460" r="-1587" b="-6667"/>
                </a:stretch>
              </a:blipFill>
            </p:spPr>
            <p:txBody>
              <a:bodyPr/>
              <a:lstStyle/>
              <a:p>
                <a:r>
                  <a:rPr lang="zh-TW" altLang="en-US">
                    <a:noFill/>
                  </a:rPr>
                  <a:t> </a:t>
                </a:r>
              </a:p>
            </p:txBody>
          </p:sp>
        </mc:Fallback>
      </mc:AlternateContent>
      <p:cxnSp>
        <p:nvCxnSpPr>
          <p:cNvPr id="72" name="直線單箭頭接點 71">
            <a:extLst>
              <a:ext uri="{FF2B5EF4-FFF2-40B4-BE49-F238E27FC236}">
                <a16:creationId xmlns:a16="http://schemas.microsoft.com/office/drawing/2014/main" id="{A9CEAB37-EF36-43A0-AA13-82BD62A98AD9}"/>
              </a:ext>
            </a:extLst>
          </p:cNvPr>
          <p:cNvCxnSpPr>
            <a:cxnSpLocks/>
          </p:cNvCxnSpPr>
          <p:nvPr/>
        </p:nvCxnSpPr>
        <p:spPr>
          <a:xfrm>
            <a:off x="2136161" y="2974596"/>
            <a:ext cx="673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矩形 72">
            <a:extLst>
              <a:ext uri="{FF2B5EF4-FFF2-40B4-BE49-F238E27FC236}">
                <a16:creationId xmlns:a16="http://schemas.microsoft.com/office/drawing/2014/main" id="{37357291-12F9-40FE-AC9E-919B64CEFBD8}"/>
              </a:ext>
            </a:extLst>
          </p:cNvPr>
          <p:cNvSpPr/>
          <p:nvPr/>
        </p:nvSpPr>
        <p:spPr>
          <a:xfrm>
            <a:off x="599461" y="2623231"/>
            <a:ext cx="1574800" cy="7165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Network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Structure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74" name="文字方塊 73">
                <a:extLst>
                  <a:ext uri="{FF2B5EF4-FFF2-40B4-BE49-F238E27FC236}">
                    <a16:creationId xmlns:a16="http://schemas.microsoft.com/office/drawing/2014/main" id="{3F47559F-0BF1-4092-93A8-79BFF2E84309}"/>
                  </a:ext>
                </a:extLst>
              </p:cNvPr>
              <p:cNvSpPr txBox="1"/>
              <p:nvPr/>
            </p:nvSpPr>
            <p:spPr>
              <a:xfrm>
                <a:off x="594005" y="3985749"/>
                <a:ext cx="225397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 Descent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(Function </a:t>
                </a:r>
                <a14:m>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74" name="文字方塊 73">
                <a:extLst>
                  <a:ext uri="{FF2B5EF4-FFF2-40B4-BE49-F238E27FC236}">
                    <a16:creationId xmlns:a16="http://schemas.microsoft.com/office/drawing/2014/main" id="{3F47559F-0BF1-4092-93A8-79BFF2E84309}"/>
                  </a:ext>
                </a:extLst>
              </p:cNvPr>
              <p:cNvSpPr txBox="1">
                <a:spLocks noRot="1" noChangeAspect="1" noMove="1" noResize="1" noEditPoints="1" noAdjustHandles="1" noChangeArrowheads="1" noChangeShapeType="1" noTextEdit="1"/>
              </p:cNvSpPr>
              <p:nvPr/>
            </p:nvSpPr>
            <p:spPr>
              <a:xfrm>
                <a:off x="594005" y="3985749"/>
                <a:ext cx="2253978" cy="1200329"/>
              </a:xfrm>
              <a:prstGeom prst="rect">
                <a:avLst/>
              </a:prstGeom>
              <a:blipFill>
                <a:blip r:embed="rId6"/>
                <a:stretch>
                  <a:fillRect l="-4054" t="-4061" b="-10660"/>
                </a:stretch>
              </a:blipFill>
            </p:spPr>
            <p:txBody>
              <a:bodyPr/>
              <a:lstStyle/>
              <a:p>
                <a:r>
                  <a:rPr lang="zh-TW" altLang="en-US">
                    <a:noFill/>
                  </a:rPr>
                  <a:t> </a:t>
                </a:r>
              </a:p>
            </p:txBody>
          </p:sp>
        </mc:Fallback>
      </mc:AlternateContent>
      <p:cxnSp>
        <p:nvCxnSpPr>
          <p:cNvPr id="75" name="直線單箭頭接點 74">
            <a:extLst>
              <a:ext uri="{FF2B5EF4-FFF2-40B4-BE49-F238E27FC236}">
                <a16:creationId xmlns:a16="http://schemas.microsoft.com/office/drawing/2014/main" id="{8AF0E95B-6A56-4A5A-98C3-96DFEA2620D0}"/>
              </a:ext>
            </a:extLst>
          </p:cNvPr>
          <p:cNvCxnSpPr>
            <a:cxnSpLocks/>
          </p:cNvCxnSpPr>
          <p:nvPr/>
        </p:nvCxnSpPr>
        <p:spPr>
          <a:xfrm>
            <a:off x="5716198" y="4656414"/>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a:extLst>
              <a:ext uri="{FF2B5EF4-FFF2-40B4-BE49-F238E27FC236}">
                <a16:creationId xmlns:a16="http://schemas.microsoft.com/office/drawing/2014/main" id="{60B2CA16-8F66-4ADD-92B6-89125E17E505}"/>
              </a:ext>
            </a:extLst>
          </p:cNvPr>
          <p:cNvCxnSpPr>
            <a:cxnSpLocks/>
          </p:cNvCxnSpPr>
          <p:nvPr/>
        </p:nvCxnSpPr>
        <p:spPr>
          <a:xfrm flipH="1">
            <a:off x="2967169" y="3189849"/>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單箭頭接點 76">
            <a:extLst>
              <a:ext uri="{FF2B5EF4-FFF2-40B4-BE49-F238E27FC236}">
                <a16:creationId xmlns:a16="http://schemas.microsoft.com/office/drawing/2014/main" id="{8C6282D8-D372-40DD-839B-DB31B38626F3}"/>
              </a:ext>
            </a:extLst>
          </p:cNvPr>
          <p:cNvCxnSpPr>
            <a:cxnSpLocks/>
          </p:cNvCxnSpPr>
          <p:nvPr/>
        </p:nvCxnSpPr>
        <p:spPr>
          <a:xfrm flipH="1">
            <a:off x="5690798" y="3156747"/>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直線單箭頭接點 77">
            <a:extLst>
              <a:ext uri="{FF2B5EF4-FFF2-40B4-BE49-F238E27FC236}">
                <a16:creationId xmlns:a16="http://schemas.microsoft.com/office/drawing/2014/main" id="{36931268-61B0-4611-99C6-8B28FA7CF9A6}"/>
              </a:ext>
            </a:extLst>
          </p:cNvPr>
          <p:cNvCxnSpPr>
            <a:cxnSpLocks/>
          </p:cNvCxnSpPr>
          <p:nvPr/>
        </p:nvCxnSpPr>
        <p:spPr>
          <a:xfrm>
            <a:off x="2967776" y="4681816"/>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文字方塊 82">
            <a:extLst>
              <a:ext uri="{FF2B5EF4-FFF2-40B4-BE49-F238E27FC236}">
                <a16:creationId xmlns:a16="http://schemas.microsoft.com/office/drawing/2014/main" id="{4015064C-8A40-470D-A4D4-A6DC848F5956}"/>
              </a:ext>
            </a:extLst>
          </p:cNvPr>
          <p:cNvSpPr txBox="1"/>
          <p:nvPr/>
        </p:nvSpPr>
        <p:spPr>
          <a:xfrm>
            <a:off x="6529744" y="3594275"/>
            <a:ext cx="1040798"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gradient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40" name="群組 39">
            <a:extLst>
              <a:ext uri="{FF2B5EF4-FFF2-40B4-BE49-F238E27FC236}">
                <a16:creationId xmlns:a16="http://schemas.microsoft.com/office/drawing/2014/main" id="{81F10126-E668-4527-A8C4-54A13434A7CA}"/>
              </a:ext>
            </a:extLst>
          </p:cNvPr>
          <p:cNvGrpSpPr/>
          <p:nvPr/>
        </p:nvGrpSpPr>
        <p:grpSpPr>
          <a:xfrm>
            <a:off x="479433" y="2516444"/>
            <a:ext cx="8185134" cy="2742572"/>
            <a:chOff x="304493" y="2404758"/>
            <a:chExt cx="8185134" cy="2742572"/>
          </a:xfrm>
        </p:grpSpPr>
        <p:sp>
          <p:nvSpPr>
            <p:cNvPr id="41" name="矩形 40">
              <a:extLst>
                <a:ext uri="{FF2B5EF4-FFF2-40B4-BE49-F238E27FC236}">
                  <a16:creationId xmlns:a16="http://schemas.microsoft.com/office/drawing/2014/main" id="{7A837AF6-E949-403F-8BEE-8EF5BBEC7E7F}"/>
                </a:ext>
              </a:extLst>
            </p:cNvPr>
            <p:cNvSpPr/>
            <p:nvPr/>
          </p:nvSpPr>
          <p:spPr>
            <a:xfrm>
              <a:off x="304493" y="2404758"/>
              <a:ext cx="8185134" cy="27425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4" name="矩形 43">
                  <a:extLst>
                    <a:ext uri="{FF2B5EF4-FFF2-40B4-BE49-F238E27FC236}">
                      <a16:creationId xmlns:a16="http://schemas.microsoft.com/office/drawing/2014/main" id="{8F6362B3-03F3-4909-B763-12A1DEFA7888}"/>
                    </a:ext>
                  </a:extLst>
                </p:cNvPr>
                <p:cNvSpPr/>
                <p:nvPr/>
              </p:nvSpPr>
              <p:spPr>
                <a:xfrm>
                  <a:off x="3032765" y="2893246"/>
                  <a:ext cx="2788904" cy="95410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This is a Network.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Its parameter is </a:t>
                  </a:r>
                  <a14:m>
                    <m:oMath xmlns:m="http://schemas.openxmlformats.org/officeDocument/2006/math">
                      <m:r>
                        <a:rPr kumimoji="0" lang="zh-TW" altLang="en-US" sz="2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oMath>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3" name="矩形 42">
                  <a:extLst>
                    <a:ext uri="{FF2B5EF4-FFF2-40B4-BE49-F238E27FC236}">
                      <a16:creationId xmlns:a16="http://schemas.microsoft.com/office/drawing/2014/main" id="{296FBB06-E486-4853-BCD3-2BA60DB27236}"/>
                    </a:ext>
                  </a:extLst>
                </p:cNvPr>
                <p:cNvSpPr>
                  <a:spLocks noRot="1" noChangeAspect="1" noMove="1" noResize="1" noEditPoints="1" noAdjustHandles="1" noChangeArrowheads="1" noChangeShapeType="1" noTextEdit="1"/>
                </p:cNvSpPr>
                <p:nvPr/>
              </p:nvSpPr>
              <p:spPr>
                <a:xfrm>
                  <a:off x="3032765" y="2893246"/>
                  <a:ext cx="2788904" cy="954107"/>
                </a:xfrm>
                <a:prstGeom prst="rect">
                  <a:avLst/>
                </a:prstGeom>
                <a:blipFill>
                  <a:blip r:embed="rId10"/>
                  <a:stretch>
                    <a:fillRect l="-3939" t="-6410" r="-3282" b="-17949"/>
                  </a:stretch>
                </a:blipFill>
              </p:spPr>
              <p:txBody>
                <a:bodyPr/>
                <a:lstStyle/>
                <a:p>
                  <a:r>
                    <a:rPr lang="zh-TW" altLang="en-US">
                      <a:noFill/>
                    </a:rPr>
                    <a:t> </a:t>
                  </a:r>
                </a:p>
              </p:txBody>
            </p:sp>
          </mc:Fallback>
        </mc:AlternateContent>
      </p:grpSp>
      <p:grpSp>
        <p:nvGrpSpPr>
          <p:cNvPr id="51" name="群組 50">
            <a:extLst>
              <a:ext uri="{FF2B5EF4-FFF2-40B4-BE49-F238E27FC236}">
                <a16:creationId xmlns:a16="http://schemas.microsoft.com/office/drawing/2014/main" id="{E51EAC9F-4A3B-4ED5-A655-7575A171F42F}"/>
              </a:ext>
            </a:extLst>
          </p:cNvPr>
          <p:cNvGrpSpPr/>
          <p:nvPr/>
        </p:nvGrpSpPr>
        <p:grpSpPr>
          <a:xfrm>
            <a:off x="3766872" y="5370014"/>
            <a:ext cx="1371435" cy="1193801"/>
            <a:chOff x="6553365" y="4851400"/>
            <a:chExt cx="1371435" cy="1193801"/>
          </a:xfrm>
        </p:grpSpPr>
        <p:sp>
          <p:nvSpPr>
            <p:cNvPr id="52" name="流程圖: 磁碟 51">
              <a:extLst>
                <a:ext uri="{FF2B5EF4-FFF2-40B4-BE49-F238E27FC236}">
                  <a16:creationId xmlns:a16="http://schemas.microsoft.com/office/drawing/2014/main" id="{046DD409-49CF-4D82-B7FF-527F072945BA}"/>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3" name="矩形 52">
              <a:extLst>
                <a:ext uri="{FF2B5EF4-FFF2-40B4-BE49-F238E27FC236}">
                  <a16:creationId xmlns:a16="http://schemas.microsoft.com/office/drawing/2014/main" id="{9DE919AF-38D0-4C75-A693-7026EC1531A0}"/>
                </a:ext>
              </a:extLst>
            </p:cNvPr>
            <p:cNvSpPr/>
            <p:nvPr/>
          </p:nvSpPr>
          <p:spPr>
            <a:xfrm>
              <a:off x="6553365" y="5214204"/>
              <a:ext cx="137143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grpSp>
        <p:nvGrpSpPr>
          <p:cNvPr id="57" name="群組 56">
            <a:extLst>
              <a:ext uri="{FF2B5EF4-FFF2-40B4-BE49-F238E27FC236}">
                <a16:creationId xmlns:a16="http://schemas.microsoft.com/office/drawing/2014/main" id="{B1863A3F-17D5-4D76-ABBF-E09D3A4BE3CA}"/>
              </a:ext>
            </a:extLst>
          </p:cNvPr>
          <p:cNvGrpSpPr/>
          <p:nvPr/>
        </p:nvGrpSpPr>
        <p:grpSpPr>
          <a:xfrm>
            <a:off x="6364426" y="5370014"/>
            <a:ext cx="1371435" cy="1193801"/>
            <a:chOff x="6553365" y="4851400"/>
            <a:chExt cx="1371435" cy="1193801"/>
          </a:xfrm>
        </p:grpSpPr>
        <p:sp>
          <p:nvSpPr>
            <p:cNvPr id="58" name="流程圖: 磁碟 57">
              <a:extLst>
                <a:ext uri="{FF2B5EF4-FFF2-40B4-BE49-F238E27FC236}">
                  <a16:creationId xmlns:a16="http://schemas.microsoft.com/office/drawing/2014/main" id="{744F4481-63FB-48F5-91E7-61D4B1322D06}"/>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9" name="矩形 58">
              <a:extLst>
                <a:ext uri="{FF2B5EF4-FFF2-40B4-BE49-F238E27FC236}">
                  <a16:creationId xmlns:a16="http://schemas.microsoft.com/office/drawing/2014/main" id="{D0DB84E3-5AE6-4A99-B5F1-673AC02C5E0F}"/>
                </a:ext>
              </a:extLst>
            </p:cNvPr>
            <p:cNvSpPr/>
            <p:nvPr/>
          </p:nvSpPr>
          <p:spPr>
            <a:xfrm>
              <a:off x="6553365" y="5214204"/>
              <a:ext cx="137143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68" name="直線單箭頭接點 67">
            <a:extLst>
              <a:ext uri="{FF2B5EF4-FFF2-40B4-BE49-F238E27FC236}">
                <a16:creationId xmlns:a16="http://schemas.microsoft.com/office/drawing/2014/main" id="{A8187DBD-066A-4CD9-B442-13EB7C3476AF}"/>
              </a:ext>
            </a:extLst>
          </p:cNvPr>
          <p:cNvCxnSpPr>
            <a:cxnSpLocks/>
          </p:cNvCxnSpPr>
          <p:nvPr/>
        </p:nvCxnSpPr>
        <p:spPr>
          <a:xfrm rot="16200000">
            <a:off x="4155819" y="5286784"/>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a:extLst>
              <a:ext uri="{FF2B5EF4-FFF2-40B4-BE49-F238E27FC236}">
                <a16:creationId xmlns:a16="http://schemas.microsoft.com/office/drawing/2014/main" id="{2EA6DF6C-AF56-4482-9942-C7ADC412F589}"/>
              </a:ext>
            </a:extLst>
          </p:cNvPr>
          <p:cNvCxnSpPr>
            <a:cxnSpLocks/>
          </p:cNvCxnSpPr>
          <p:nvPr/>
        </p:nvCxnSpPr>
        <p:spPr>
          <a:xfrm rot="16200000">
            <a:off x="6833980" y="5286783"/>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字方塊 44">
            <a:extLst>
              <a:ext uri="{FF2B5EF4-FFF2-40B4-BE49-F238E27FC236}">
                <a16:creationId xmlns:a16="http://schemas.microsoft.com/office/drawing/2014/main" id="{377AB365-5568-408F-BCE0-AF21B1650CBE}"/>
              </a:ext>
            </a:extLst>
          </p:cNvPr>
          <p:cNvSpPr txBox="1"/>
          <p:nvPr/>
        </p:nvSpPr>
        <p:spPr>
          <a:xfrm>
            <a:off x="472642" y="4351224"/>
            <a:ext cx="80970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(Invent new learning algorithm! Not gradient descent anymore)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0" name="矩形 79">
            <a:extLst>
              <a:ext uri="{FF2B5EF4-FFF2-40B4-BE49-F238E27FC236}">
                <a16:creationId xmlns:a16="http://schemas.microsoft.com/office/drawing/2014/main" id="{5D57A537-C16B-4B33-8520-D712C49D675F}"/>
              </a:ext>
            </a:extLst>
          </p:cNvPr>
          <p:cNvSpPr/>
          <p:nvPr/>
        </p:nvSpPr>
        <p:spPr>
          <a:xfrm>
            <a:off x="704714" y="1373612"/>
            <a:ext cx="7071744"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ea typeface="新細明體" panose="02020500000000000000" pitchFamily="18" charset="-120"/>
                <a:cs typeface="+mn-cs"/>
              </a:rPr>
              <a:t>Andrei A. </a:t>
            </a:r>
            <a:r>
              <a:rPr kumimoji="0" lang="en-US" altLang="zh-TW" sz="1800" b="0" i="0" u="none" strike="noStrike" kern="1200" cap="none" spc="0" normalizeH="0" baseline="0" noProof="0" dirty="0" err="1">
                <a:ln>
                  <a:noFill/>
                </a:ln>
                <a:solidFill>
                  <a:prstClr val="black"/>
                </a:solidFill>
                <a:effectLst/>
                <a:uLnTx/>
                <a:uFillTx/>
                <a:ea typeface="新細明體" panose="02020500000000000000" pitchFamily="18" charset="-120"/>
                <a:cs typeface="+mn-cs"/>
              </a:rPr>
              <a:t>Rusu</a:t>
            </a:r>
            <a:r>
              <a:rPr kumimoji="0" lang="en-US" altLang="zh-TW" sz="1800" b="0" i="0" u="none" strike="noStrike" kern="1200" cap="none" spc="0" normalizeH="0" baseline="0" noProof="0" dirty="0">
                <a:ln>
                  <a:noFill/>
                </a:ln>
                <a:solidFill>
                  <a:srgbClr val="000000"/>
                </a:solidFill>
                <a:effectLst/>
                <a:uLnTx/>
                <a:uFillTx/>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ea typeface="新細明體" panose="02020500000000000000" pitchFamily="18" charset="-120"/>
                <a:cs typeface="+mn-cs"/>
              </a:rPr>
              <a:t>Dushyant Rao</a:t>
            </a:r>
            <a:r>
              <a:rPr kumimoji="0" lang="en-US" altLang="zh-TW" sz="1800" b="0" i="0" u="none" strike="noStrike" kern="1200" cap="none" spc="0" normalizeH="0" baseline="0" noProof="0" dirty="0">
                <a:ln>
                  <a:noFill/>
                </a:ln>
                <a:solidFill>
                  <a:srgbClr val="000000"/>
                </a:solidFill>
                <a:effectLst/>
                <a:uLnTx/>
                <a:uFillTx/>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ea typeface="新細明體" panose="02020500000000000000" pitchFamily="18" charset="-120"/>
                <a:cs typeface="+mn-cs"/>
              </a:rPr>
              <a:t>Jakub </a:t>
            </a:r>
            <a:r>
              <a:rPr kumimoji="0" lang="en-US" altLang="zh-TW" sz="1800" b="0" i="0" u="none" strike="noStrike" kern="1200" cap="none" spc="0" normalizeH="0" baseline="0" noProof="0" dirty="0" err="1">
                <a:ln>
                  <a:noFill/>
                </a:ln>
                <a:solidFill>
                  <a:prstClr val="black"/>
                </a:solidFill>
                <a:effectLst/>
                <a:uLnTx/>
                <a:uFillTx/>
                <a:ea typeface="新細明體" panose="02020500000000000000" pitchFamily="18" charset="-120"/>
                <a:cs typeface="+mn-cs"/>
              </a:rPr>
              <a:t>Sygnowski</a:t>
            </a:r>
            <a:r>
              <a:rPr kumimoji="0" lang="en-US" altLang="zh-TW" sz="1800" b="0" i="0" u="none" strike="noStrike" kern="1200" cap="none" spc="0" normalizeH="0" baseline="0" noProof="0" dirty="0">
                <a:ln>
                  <a:noFill/>
                </a:ln>
                <a:solidFill>
                  <a:srgbClr val="000000"/>
                </a:solidFill>
                <a:effectLst/>
                <a:uLnTx/>
                <a:uFillTx/>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ea typeface="新細明體" panose="02020500000000000000" pitchFamily="18" charset="-120"/>
                <a:cs typeface="+mn-cs"/>
              </a:rPr>
              <a:t>Oriol </a:t>
            </a:r>
            <a:r>
              <a:rPr kumimoji="0" lang="en-US" altLang="zh-TW" sz="1800" b="0" i="0" u="none" strike="noStrike" kern="1200" cap="none" spc="0" normalizeH="0" baseline="0" noProof="0" dirty="0" err="1">
                <a:ln>
                  <a:noFill/>
                </a:ln>
                <a:solidFill>
                  <a:prstClr val="black"/>
                </a:solidFill>
                <a:effectLst/>
                <a:uLnTx/>
                <a:uFillTx/>
                <a:ea typeface="新細明體" panose="02020500000000000000" pitchFamily="18" charset="-120"/>
                <a:cs typeface="+mn-cs"/>
              </a:rPr>
              <a:t>Vinyals</a:t>
            </a:r>
            <a:r>
              <a:rPr kumimoji="0" lang="en-US" altLang="zh-TW" sz="1800" b="0" i="0" u="none" strike="noStrike" kern="1200" cap="none" spc="0" normalizeH="0" baseline="0" noProof="0" dirty="0">
                <a:ln>
                  <a:noFill/>
                </a:ln>
                <a:solidFill>
                  <a:srgbClr val="000000"/>
                </a:solidFill>
                <a:effectLst/>
                <a:uLnTx/>
                <a:uFillTx/>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ea typeface="新細明體" panose="02020500000000000000" pitchFamily="18" charset="-120"/>
                <a:cs typeface="+mn-cs"/>
              </a:rPr>
              <a:t>Razvan </a:t>
            </a:r>
            <a:r>
              <a:rPr kumimoji="0" lang="en-US" altLang="zh-TW" sz="1800" b="0" i="0" u="none" strike="noStrike" kern="1200" cap="none" spc="0" normalizeH="0" baseline="0" noProof="0" dirty="0" err="1">
                <a:ln>
                  <a:noFill/>
                </a:ln>
                <a:solidFill>
                  <a:prstClr val="black"/>
                </a:solidFill>
                <a:effectLst/>
                <a:uLnTx/>
                <a:uFillTx/>
                <a:ea typeface="新細明體" panose="02020500000000000000" pitchFamily="18" charset="-120"/>
                <a:cs typeface="+mn-cs"/>
              </a:rPr>
              <a:t>Pascanu</a:t>
            </a:r>
            <a:r>
              <a:rPr kumimoji="0" lang="en-US" altLang="zh-TW" sz="1800" b="0" i="0" u="none" strike="noStrike" kern="1200" cap="none" spc="0" normalizeH="0" baseline="0" noProof="0" dirty="0">
                <a:ln>
                  <a:noFill/>
                </a:ln>
                <a:solidFill>
                  <a:srgbClr val="000000"/>
                </a:solidFill>
                <a:effectLst/>
                <a:uLnTx/>
                <a:uFillTx/>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ea typeface="新細明體" panose="02020500000000000000" pitchFamily="18" charset="-120"/>
                <a:cs typeface="+mn-cs"/>
              </a:rPr>
              <a:t>Simon </a:t>
            </a:r>
            <a:r>
              <a:rPr kumimoji="0" lang="en-US" altLang="zh-TW" sz="1800" b="0" i="0" u="none" strike="noStrike" kern="1200" cap="none" spc="0" normalizeH="0" baseline="0" noProof="0" dirty="0" err="1">
                <a:ln>
                  <a:noFill/>
                </a:ln>
                <a:solidFill>
                  <a:prstClr val="black"/>
                </a:solidFill>
                <a:effectLst/>
                <a:uLnTx/>
                <a:uFillTx/>
                <a:ea typeface="新細明體" panose="02020500000000000000" pitchFamily="18" charset="-120"/>
                <a:cs typeface="+mn-cs"/>
              </a:rPr>
              <a:t>Osindero</a:t>
            </a:r>
            <a:r>
              <a:rPr kumimoji="0" lang="en-US" altLang="zh-TW" sz="1800" b="0" i="0" u="none" strike="noStrike" kern="1200" cap="none" spc="0" normalizeH="0" baseline="0" noProof="0" dirty="0">
                <a:ln>
                  <a:noFill/>
                </a:ln>
                <a:solidFill>
                  <a:srgbClr val="000000"/>
                </a:solidFill>
                <a:effectLst/>
                <a:uLnTx/>
                <a:uFillTx/>
                <a:ea typeface="新細明體" panose="02020500000000000000" pitchFamily="18" charset="-120"/>
                <a:cs typeface="+mn-cs"/>
              </a:rPr>
              <a:t>, </a:t>
            </a:r>
            <a:r>
              <a:rPr kumimoji="0" lang="en-US" altLang="zh-TW" sz="1800" b="0" i="0" u="none" strike="noStrike" kern="1200" cap="none" spc="0" normalizeH="0" baseline="0" noProof="0" dirty="0" err="1">
                <a:ln>
                  <a:noFill/>
                </a:ln>
                <a:solidFill>
                  <a:prstClr val="black"/>
                </a:solidFill>
                <a:effectLst/>
                <a:uLnTx/>
                <a:uFillTx/>
                <a:ea typeface="新細明體" panose="02020500000000000000" pitchFamily="18" charset="-120"/>
                <a:cs typeface="+mn-cs"/>
              </a:rPr>
              <a:t>Raia</a:t>
            </a:r>
            <a:r>
              <a:rPr kumimoji="0" lang="en-US" altLang="zh-TW" sz="1800" b="0" i="0" u="none" strike="noStrike" kern="1200" cap="none" spc="0" normalizeH="0" baseline="0" noProof="0" dirty="0">
                <a:ln>
                  <a:noFill/>
                </a:ln>
                <a:solidFill>
                  <a:prstClr val="black"/>
                </a:solidFill>
                <a:effectLst/>
                <a:uLnTx/>
                <a:uFillTx/>
                <a:ea typeface="新細明體" panose="02020500000000000000" pitchFamily="18" charset="-120"/>
                <a:cs typeface="+mn-cs"/>
              </a:rPr>
              <a:t> Hadsell,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ea typeface="新細明體" panose="02020500000000000000" pitchFamily="18" charset="-120"/>
                <a:cs typeface="+mn-cs"/>
              </a:rPr>
              <a:t>Meta-Learning with Latent Embedding Optimization,</a:t>
            </a:r>
            <a:r>
              <a:rPr kumimoji="0" lang="zh-TW" altLang="en-US" sz="1800" b="0" i="0" u="none" strike="noStrike" kern="1200" cap="none" spc="0" normalizeH="0" baseline="0" noProof="0" dirty="0">
                <a:ln>
                  <a:noFill/>
                </a:ln>
                <a:solidFill>
                  <a:prstClr val="black"/>
                </a:solidFill>
                <a:effectLst/>
                <a:uLnTx/>
                <a:uFillTx/>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ea typeface="新細明體" panose="02020500000000000000" pitchFamily="18" charset="-120"/>
                <a:cs typeface="+mn-cs"/>
              </a:rPr>
              <a:t>ICLR,</a:t>
            </a:r>
            <a:r>
              <a:rPr kumimoji="0" lang="zh-TW" altLang="en-US" sz="1800" b="0" i="0" u="none" strike="noStrike" kern="1200" cap="none" spc="0" normalizeH="0" baseline="0" noProof="0" dirty="0">
                <a:ln>
                  <a:noFill/>
                </a:ln>
                <a:solidFill>
                  <a:prstClr val="black"/>
                </a:solidFill>
                <a:effectLst/>
                <a:uLnTx/>
                <a:uFillTx/>
                <a:ea typeface="新細明體" panose="02020500000000000000" pitchFamily="18" charset="-120"/>
                <a:cs typeface="+mn-cs"/>
              </a:rPr>
              <a:t> </a:t>
            </a:r>
            <a:r>
              <a:rPr kumimoji="0" lang="en-US" altLang="zh-TW" sz="1800" b="0" i="0" u="none" strike="noStrike" kern="1200" cap="none" spc="0" normalizeH="0" baseline="0" noProof="0" dirty="0">
                <a:ln>
                  <a:noFill/>
                </a:ln>
                <a:solidFill>
                  <a:prstClr val="black"/>
                </a:solidFill>
                <a:effectLst/>
                <a:uLnTx/>
                <a:uFillTx/>
                <a:ea typeface="新細明體" panose="02020500000000000000" pitchFamily="18" charset="-120"/>
                <a:cs typeface="+mn-cs"/>
              </a:rPr>
              <a:t>2019</a:t>
            </a:r>
          </a:p>
        </p:txBody>
      </p:sp>
    </p:spTree>
    <p:extLst>
      <p:ext uri="{BB962C8B-B14F-4D97-AF65-F5344CB8AC3E}">
        <p14:creationId xmlns:p14="http://schemas.microsoft.com/office/powerpoint/2010/main" val="36670032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8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A2C0D15C-E8BC-47BF-9246-C9F53ABD8351}"/>
              </a:ext>
            </a:extLst>
          </p:cNvPr>
          <p:cNvSpPr/>
          <p:nvPr/>
        </p:nvSpPr>
        <p:spPr>
          <a:xfrm>
            <a:off x="3136007" y="1862774"/>
            <a:ext cx="831444" cy="823101"/>
          </a:xfrm>
          <a:prstGeom prst="rect">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2" name="直線單箭頭接點 31">
            <a:extLst>
              <a:ext uri="{FF2B5EF4-FFF2-40B4-BE49-F238E27FC236}">
                <a16:creationId xmlns:a16="http://schemas.microsoft.com/office/drawing/2014/main" id="{E8C34C25-235E-4B86-99AC-DA9D8395C009}"/>
              </a:ext>
            </a:extLst>
          </p:cNvPr>
          <p:cNvCxnSpPr>
            <a:cxnSpLocks/>
            <a:endCxn id="28" idx="1"/>
          </p:cNvCxnSpPr>
          <p:nvPr/>
        </p:nvCxnSpPr>
        <p:spPr>
          <a:xfrm>
            <a:off x="1939309" y="2274325"/>
            <a:ext cx="11966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FDB2DEB4-4BD2-40CC-BF36-215327E596BC}"/>
              </a:ext>
            </a:extLst>
          </p:cNvPr>
          <p:cNvCxnSpPr>
            <a:cxnSpLocks/>
            <a:stCxn id="44" idx="0"/>
          </p:cNvCxnSpPr>
          <p:nvPr/>
        </p:nvCxnSpPr>
        <p:spPr>
          <a:xfrm flipV="1">
            <a:off x="3575299" y="2685877"/>
            <a:ext cx="3494" cy="821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FF8F0C4B-1F1A-4768-8C45-6B6AE57BEFC3}"/>
              </a:ext>
            </a:extLst>
          </p:cNvPr>
          <p:cNvSpPr/>
          <p:nvPr/>
        </p:nvSpPr>
        <p:spPr>
          <a:xfrm>
            <a:off x="2471643" y="4505485"/>
            <a:ext cx="2228475"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 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2" name="文字方塊 41">
            <a:extLst>
              <a:ext uri="{FF2B5EF4-FFF2-40B4-BE49-F238E27FC236}">
                <a16:creationId xmlns:a16="http://schemas.microsoft.com/office/drawing/2014/main" id="{0FD3C11F-F2FA-4FD5-8490-6C73EFCC1B24}"/>
              </a:ext>
            </a:extLst>
          </p:cNvPr>
          <p:cNvSpPr txBox="1"/>
          <p:nvPr/>
        </p:nvSpPr>
        <p:spPr>
          <a:xfrm>
            <a:off x="3285755" y="746824"/>
            <a:ext cx="57759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43" name="群組 42">
            <a:extLst>
              <a:ext uri="{FF2B5EF4-FFF2-40B4-BE49-F238E27FC236}">
                <a16:creationId xmlns:a16="http://schemas.microsoft.com/office/drawing/2014/main" id="{B170AF98-4305-47FC-A15B-1CF992B0D319}"/>
              </a:ext>
            </a:extLst>
          </p:cNvPr>
          <p:cNvGrpSpPr/>
          <p:nvPr/>
        </p:nvGrpSpPr>
        <p:grpSpPr>
          <a:xfrm>
            <a:off x="3116510" y="3507107"/>
            <a:ext cx="917577" cy="899693"/>
            <a:chOff x="5357354" y="5072754"/>
            <a:chExt cx="928078" cy="899693"/>
          </a:xfrm>
        </p:grpSpPr>
        <p:sp>
          <p:nvSpPr>
            <p:cNvPr id="44" name="矩形 43">
              <a:extLst>
                <a:ext uri="{FF2B5EF4-FFF2-40B4-BE49-F238E27FC236}">
                  <a16:creationId xmlns:a16="http://schemas.microsoft.com/office/drawing/2014/main" id="{95238140-6C68-46B0-A9C8-90799971712E}"/>
                </a:ext>
              </a:extLst>
            </p:cNvPr>
            <p:cNvSpPr/>
            <p:nvPr/>
          </p:nvSpPr>
          <p:spPr>
            <a:xfrm>
              <a:off x="5357354" y="5072754"/>
              <a:ext cx="928078" cy="8996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45" name="Picture 2" descr="ãcatãçåçæå°çµæ">
              <a:extLst>
                <a:ext uri="{FF2B5EF4-FFF2-40B4-BE49-F238E27FC236}">
                  <a16:creationId xmlns:a16="http://schemas.microsoft.com/office/drawing/2014/main" id="{994FDAB0-F09C-4377-B696-BDA92FB80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393" y="5178689"/>
              <a:ext cx="720000" cy="7193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7" name="直線單箭頭接點 46">
            <a:extLst>
              <a:ext uri="{FF2B5EF4-FFF2-40B4-BE49-F238E27FC236}">
                <a16:creationId xmlns:a16="http://schemas.microsoft.com/office/drawing/2014/main" id="{56A0F0EE-6652-4335-984E-2C4845BC4586}"/>
              </a:ext>
            </a:extLst>
          </p:cNvPr>
          <p:cNvCxnSpPr>
            <a:cxnSpLocks/>
          </p:cNvCxnSpPr>
          <p:nvPr/>
        </p:nvCxnSpPr>
        <p:spPr>
          <a:xfrm flipV="1">
            <a:off x="3557232" y="1151876"/>
            <a:ext cx="0" cy="7108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181BC942-336D-460D-843D-03F2F74B6831}"/>
              </a:ext>
            </a:extLst>
          </p:cNvPr>
          <p:cNvSpPr/>
          <p:nvPr/>
        </p:nvSpPr>
        <p:spPr>
          <a:xfrm>
            <a:off x="608115" y="1631896"/>
            <a:ext cx="1850401" cy="1271737"/>
          </a:xfrm>
          <a:prstGeom prst="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DE74AE96-142D-434D-ADB1-72DB9F0824A0}"/>
                  </a:ext>
                </a:extLst>
              </p:cNvPr>
              <p:cNvSpPr txBox="1"/>
              <p:nvPr/>
            </p:nvSpPr>
            <p:spPr>
              <a:xfrm>
                <a:off x="438191" y="1660393"/>
                <a:ext cx="222847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 Algorithm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(Function </a:t>
                </a:r>
                <a14:m>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0" name="文字方塊 29">
                <a:extLst>
                  <a:ext uri="{FF2B5EF4-FFF2-40B4-BE49-F238E27FC236}">
                    <a16:creationId xmlns:a16="http://schemas.microsoft.com/office/drawing/2014/main" id="{DE74AE96-142D-434D-ADB1-72DB9F0824A0}"/>
                  </a:ext>
                </a:extLst>
              </p:cNvPr>
              <p:cNvSpPr txBox="1">
                <a:spLocks noRot="1" noChangeAspect="1" noMove="1" noResize="1" noEditPoints="1" noAdjustHandles="1" noChangeArrowheads="1" noChangeShapeType="1" noTextEdit="1"/>
              </p:cNvSpPr>
              <p:nvPr/>
            </p:nvSpPr>
            <p:spPr>
              <a:xfrm>
                <a:off x="438191" y="1660393"/>
                <a:ext cx="2228475" cy="1200329"/>
              </a:xfrm>
              <a:prstGeom prst="rect">
                <a:avLst/>
              </a:prstGeom>
              <a:blipFill>
                <a:blip r:embed="rId5"/>
                <a:stretch>
                  <a:fillRect t="-4061" b="-10660"/>
                </a:stretch>
              </a:blipFill>
            </p:spPr>
            <p:txBody>
              <a:bodyPr/>
              <a:lstStyle/>
              <a:p>
                <a:r>
                  <a:rPr lang="zh-TW" altLang="en-US">
                    <a:noFill/>
                  </a:rPr>
                  <a:t> </a:t>
                </a:r>
              </a:p>
            </p:txBody>
          </p:sp>
        </mc:Fallback>
      </mc:AlternateContent>
      <p:grpSp>
        <p:nvGrpSpPr>
          <p:cNvPr id="34" name="群組 33">
            <a:extLst>
              <a:ext uri="{FF2B5EF4-FFF2-40B4-BE49-F238E27FC236}">
                <a16:creationId xmlns:a16="http://schemas.microsoft.com/office/drawing/2014/main" id="{5AEB63AA-685F-4CD7-8F16-516234E8F2BE}"/>
              </a:ext>
            </a:extLst>
          </p:cNvPr>
          <p:cNvGrpSpPr/>
          <p:nvPr/>
        </p:nvGrpSpPr>
        <p:grpSpPr>
          <a:xfrm>
            <a:off x="680841" y="3371633"/>
            <a:ext cx="1720899" cy="1099596"/>
            <a:chOff x="-1042093" y="5506078"/>
            <a:chExt cx="1740593" cy="1099596"/>
          </a:xfrm>
        </p:grpSpPr>
        <p:sp>
          <p:nvSpPr>
            <p:cNvPr id="35" name="矩形 34">
              <a:extLst>
                <a:ext uri="{FF2B5EF4-FFF2-40B4-BE49-F238E27FC236}">
                  <a16:creationId xmlns:a16="http://schemas.microsoft.com/office/drawing/2014/main" id="{0BAF125C-4BD9-429F-B602-C8363912CC9E}"/>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36" name="Picture 4" descr="ãcatãçåçæå°çµæ">
              <a:extLst>
                <a:ext uri="{FF2B5EF4-FFF2-40B4-BE49-F238E27FC236}">
                  <a16:creationId xmlns:a16="http://schemas.microsoft.com/office/drawing/2014/main" id="{C6EBFB78-60AB-40B1-BB4F-B214788BA4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824" y="56045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ãdogãçåçæå°çµæ">
              <a:extLst>
                <a:ext uri="{FF2B5EF4-FFF2-40B4-BE49-F238E27FC236}">
                  <a16:creationId xmlns:a16="http://schemas.microsoft.com/office/drawing/2014/main" id="{DDDCCCD7-BF1F-43CF-AD02-FF19506545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50" y="559189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8" name="文字方塊 37">
              <a:extLst>
                <a:ext uri="{FF2B5EF4-FFF2-40B4-BE49-F238E27FC236}">
                  <a16:creationId xmlns:a16="http://schemas.microsoft.com/office/drawing/2014/main" id="{819BC811-D406-46A4-8C43-A9831A42BCEA}"/>
                </a:ext>
              </a:extLst>
            </p:cNvPr>
            <p:cNvSpPr txBox="1"/>
            <p:nvPr/>
          </p:nvSpPr>
          <p:spPr>
            <a:xfrm>
              <a:off x="-871362" y="6236342"/>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9" name="文字方塊 38">
              <a:extLst>
                <a:ext uri="{FF2B5EF4-FFF2-40B4-BE49-F238E27FC236}">
                  <a16:creationId xmlns:a16="http://schemas.microsoft.com/office/drawing/2014/main" id="{89EEC144-9D55-4BBD-ABCB-968A192268CD}"/>
                </a:ext>
              </a:extLst>
            </p:cNvPr>
            <p:cNvSpPr txBox="1"/>
            <p:nvPr/>
          </p:nvSpPr>
          <p:spPr>
            <a:xfrm>
              <a:off x="-19638" y="623569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sp>
        <p:nvSpPr>
          <p:cNvPr id="40" name="矩形 39">
            <a:extLst>
              <a:ext uri="{FF2B5EF4-FFF2-40B4-BE49-F238E27FC236}">
                <a16:creationId xmlns:a16="http://schemas.microsoft.com/office/drawing/2014/main" id="{EFE10D4D-AAF4-4C31-BEA0-5B2059D1757E}"/>
              </a:ext>
            </a:extLst>
          </p:cNvPr>
          <p:cNvSpPr/>
          <p:nvPr/>
        </p:nvSpPr>
        <p:spPr>
          <a:xfrm>
            <a:off x="507092" y="4486472"/>
            <a:ext cx="2064464"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46" name="直線單箭頭接點 45">
            <a:extLst>
              <a:ext uri="{FF2B5EF4-FFF2-40B4-BE49-F238E27FC236}">
                <a16:creationId xmlns:a16="http://schemas.microsoft.com/office/drawing/2014/main" id="{04DC371D-6C7F-4E8D-B1DD-439B1610B6D1}"/>
              </a:ext>
            </a:extLst>
          </p:cNvPr>
          <p:cNvCxnSpPr>
            <a:cxnSpLocks/>
          </p:cNvCxnSpPr>
          <p:nvPr/>
        </p:nvCxnSpPr>
        <p:spPr>
          <a:xfrm flipV="1">
            <a:off x="1563169" y="2903633"/>
            <a:ext cx="0" cy="4161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ABFFD49E-2570-4A54-97F8-3C7D1D0377C7}"/>
              </a:ext>
            </a:extLst>
          </p:cNvPr>
          <p:cNvCxnSpPr>
            <a:cxnSpLocks/>
            <a:stCxn id="58" idx="0"/>
          </p:cNvCxnSpPr>
          <p:nvPr/>
        </p:nvCxnSpPr>
        <p:spPr>
          <a:xfrm flipH="1" flipV="1">
            <a:off x="7931236" y="3078069"/>
            <a:ext cx="0" cy="4143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矩形 54">
            <a:extLst>
              <a:ext uri="{FF2B5EF4-FFF2-40B4-BE49-F238E27FC236}">
                <a16:creationId xmlns:a16="http://schemas.microsoft.com/office/drawing/2014/main" id="{CBFBD109-7B28-4953-9FF1-A2CDB6C7ABFD}"/>
              </a:ext>
            </a:extLst>
          </p:cNvPr>
          <p:cNvSpPr/>
          <p:nvPr/>
        </p:nvSpPr>
        <p:spPr>
          <a:xfrm>
            <a:off x="4764881" y="4606914"/>
            <a:ext cx="2064464"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6" name="文字方塊 55">
            <a:extLst>
              <a:ext uri="{FF2B5EF4-FFF2-40B4-BE49-F238E27FC236}">
                <a16:creationId xmlns:a16="http://schemas.microsoft.com/office/drawing/2014/main" id="{0CAEB09A-CEEE-41EC-9379-F957937531FB}"/>
              </a:ext>
            </a:extLst>
          </p:cNvPr>
          <p:cNvSpPr txBox="1"/>
          <p:nvPr/>
        </p:nvSpPr>
        <p:spPr>
          <a:xfrm>
            <a:off x="7671018" y="760528"/>
            <a:ext cx="57759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57" name="群組 56">
            <a:extLst>
              <a:ext uri="{FF2B5EF4-FFF2-40B4-BE49-F238E27FC236}">
                <a16:creationId xmlns:a16="http://schemas.microsoft.com/office/drawing/2014/main" id="{5B51DF2D-0835-4A25-B77F-ED94DBB34B2B}"/>
              </a:ext>
            </a:extLst>
          </p:cNvPr>
          <p:cNvGrpSpPr/>
          <p:nvPr/>
        </p:nvGrpSpPr>
        <p:grpSpPr>
          <a:xfrm>
            <a:off x="7490514" y="3492428"/>
            <a:ext cx="917577" cy="899693"/>
            <a:chOff x="5357354" y="5072754"/>
            <a:chExt cx="928078" cy="899693"/>
          </a:xfrm>
        </p:grpSpPr>
        <p:sp>
          <p:nvSpPr>
            <p:cNvPr id="58" name="矩形 57">
              <a:extLst>
                <a:ext uri="{FF2B5EF4-FFF2-40B4-BE49-F238E27FC236}">
                  <a16:creationId xmlns:a16="http://schemas.microsoft.com/office/drawing/2014/main" id="{12E7E191-A78B-4DE0-8EA2-34ED4CD6D5D7}"/>
                </a:ext>
              </a:extLst>
            </p:cNvPr>
            <p:cNvSpPr/>
            <p:nvPr/>
          </p:nvSpPr>
          <p:spPr>
            <a:xfrm>
              <a:off x="5357354" y="5072754"/>
              <a:ext cx="928078" cy="8996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59" name="Picture 2" descr="ãcatãçåçæå°çµæ">
              <a:extLst>
                <a:ext uri="{FF2B5EF4-FFF2-40B4-BE49-F238E27FC236}">
                  <a16:creationId xmlns:a16="http://schemas.microsoft.com/office/drawing/2014/main" id="{633B0A8A-56F1-4E5F-801E-7A9B8B14E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393" y="5178689"/>
              <a:ext cx="720000" cy="7193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0" name="直線單箭頭接點 59">
            <a:extLst>
              <a:ext uri="{FF2B5EF4-FFF2-40B4-BE49-F238E27FC236}">
                <a16:creationId xmlns:a16="http://schemas.microsoft.com/office/drawing/2014/main" id="{0B01139A-9845-4279-957D-6DB924F050BC}"/>
              </a:ext>
            </a:extLst>
          </p:cNvPr>
          <p:cNvCxnSpPr>
            <a:cxnSpLocks/>
          </p:cNvCxnSpPr>
          <p:nvPr/>
        </p:nvCxnSpPr>
        <p:spPr>
          <a:xfrm flipV="1">
            <a:off x="5798397" y="3076701"/>
            <a:ext cx="0" cy="4161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a:extLst>
              <a:ext uri="{FF2B5EF4-FFF2-40B4-BE49-F238E27FC236}">
                <a16:creationId xmlns:a16="http://schemas.microsoft.com/office/drawing/2014/main" id="{CE9BB673-7986-40BC-8389-A4E98CFAEC4E}"/>
              </a:ext>
            </a:extLst>
          </p:cNvPr>
          <p:cNvCxnSpPr>
            <a:cxnSpLocks/>
          </p:cNvCxnSpPr>
          <p:nvPr/>
        </p:nvCxnSpPr>
        <p:spPr>
          <a:xfrm flipV="1">
            <a:off x="7942495" y="1186600"/>
            <a:ext cx="0" cy="7108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61">
            <a:extLst>
              <a:ext uri="{FF2B5EF4-FFF2-40B4-BE49-F238E27FC236}">
                <a16:creationId xmlns:a16="http://schemas.microsoft.com/office/drawing/2014/main" id="{DB34B269-BADD-49CA-A1B6-965D2D89B794}"/>
              </a:ext>
            </a:extLst>
          </p:cNvPr>
          <p:cNvSpPr/>
          <p:nvPr/>
        </p:nvSpPr>
        <p:spPr>
          <a:xfrm>
            <a:off x="4782948" y="1661521"/>
            <a:ext cx="3894719" cy="1389663"/>
          </a:xfrm>
          <a:prstGeom prst="rect">
            <a:avLst/>
          </a:prstGeom>
          <a:solidFill>
            <a:schemeClr val="bg2">
              <a:lumMod val="90000"/>
            </a:schemeClr>
          </a:solidFill>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63" name="群組 62">
            <a:extLst>
              <a:ext uri="{FF2B5EF4-FFF2-40B4-BE49-F238E27FC236}">
                <a16:creationId xmlns:a16="http://schemas.microsoft.com/office/drawing/2014/main" id="{E2F7A762-3545-455A-9C49-601421CBD21C}"/>
              </a:ext>
            </a:extLst>
          </p:cNvPr>
          <p:cNvGrpSpPr/>
          <p:nvPr/>
        </p:nvGrpSpPr>
        <p:grpSpPr>
          <a:xfrm>
            <a:off x="4938630" y="3492075"/>
            <a:ext cx="1720899" cy="1099596"/>
            <a:chOff x="-1042093" y="5506078"/>
            <a:chExt cx="1740593" cy="1099596"/>
          </a:xfrm>
        </p:grpSpPr>
        <p:sp>
          <p:nvSpPr>
            <p:cNvPr id="64" name="矩形 63">
              <a:extLst>
                <a:ext uri="{FF2B5EF4-FFF2-40B4-BE49-F238E27FC236}">
                  <a16:creationId xmlns:a16="http://schemas.microsoft.com/office/drawing/2014/main" id="{AE7B8DBA-95B0-4E3E-AA0C-E4B5C8FCAB9F}"/>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5" name="Picture 4" descr="ãcatãçåçæå°çµæ">
              <a:extLst>
                <a:ext uri="{FF2B5EF4-FFF2-40B4-BE49-F238E27FC236}">
                  <a16:creationId xmlns:a16="http://schemas.microsoft.com/office/drawing/2014/main" id="{9E9CBC1B-0184-4248-A7AB-098888A75A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824" y="56045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ãdogãçåçæå°çµæ">
              <a:extLst>
                <a:ext uri="{FF2B5EF4-FFF2-40B4-BE49-F238E27FC236}">
                  <a16:creationId xmlns:a16="http://schemas.microsoft.com/office/drawing/2014/main" id="{44DC0496-D827-4B41-8BDC-91E467FCA9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50" y="559189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67" name="文字方塊 66">
              <a:extLst>
                <a:ext uri="{FF2B5EF4-FFF2-40B4-BE49-F238E27FC236}">
                  <a16:creationId xmlns:a16="http://schemas.microsoft.com/office/drawing/2014/main" id="{B867EF1D-C6EE-4043-AB8F-2F8C353B2BCD}"/>
                </a:ext>
              </a:extLst>
            </p:cNvPr>
            <p:cNvSpPr txBox="1"/>
            <p:nvPr/>
          </p:nvSpPr>
          <p:spPr>
            <a:xfrm>
              <a:off x="-871362" y="6236342"/>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8" name="文字方塊 67">
              <a:extLst>
                <a:ext uri="{FF2B5EF4-FFF2-40B4-BE49-F238E27FC236}">
                  <a16:creationId xmlns:a16="http://schemas.microsoft.com/office/drawing/2014/main" id="{85B7C538-940F-491C-BEF7-CD257802FFAF}"/>
                </a:ext>
              </a:extLst>
            </p:cNvPr>
            <p:cNvSpPr txBox="1"/>
            <p:nvPr/>
          </p:nvSpPr>
          <p:spPr>
            <a:xfrm>
              <a:off x="-19638" y="6235699"/>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sp>
        <p:nvSpPr>
          <p:cNvPr id="69" name="矩形 68">
            <a:extLst>
              <a:ext uri="{FF2B5EF4-FFF2-40B4-BE49-F238E27FC236}">
                <a16:creationId xmlns:a16="http://schemas.microsoft.com/office/drawing/2014/main" id="{737A898C-9D1A-4B45-9A3C-3D25631909E9}"/>
              </a:ext>
            </a:extLst>
          </p:cNvPr>
          <p:cNvSpPr/>
          <p:nvPr/>
        </p:nvSpPr>
        <p:spPr>
          <a:xfrm>
            <a:off x="6916322" y="4469967"/>
            <a:ext cx="2064464"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 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70" name="文字方塊 69">
                <a:extLst>
                  <a:ext uri="{FF2B5EF4-FFF2-40B4-BE49-F238E27FC236}">
                    <a16:creationId xmlns:a16="http://schemas.microsoft.com/office/drawing/2014/main" id="{C7D18E82-C8A6-4E8C-AD86-06ECF4BE1946}"/>
                  </a:ext>
                </a:extLst>
              </p:cNvPr>
              <p:cNvSpPr txBox="1"/>
              <p:nvPr/>
            </p:nvSpPr>
            <p:spPr>
              <a:xfrm>
                <a:off x="5076175" y="1970225"/>
                <a:ext cx="341584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 + Classification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(Function </a:t>
                </a:r>
                <a14:m>
                  <m:oMath xmlns:m="http://schemas.openxmlformats.org/officeDocument/2006/math">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𝐹</m:t>
                    </m:r>
                  </m:oMath>
                </a14:m>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70" name="文字方塊 69">
                <a:extLst>
                  <a:ext uri="{FF2B5EF4-FFF2-40B4-BE49-F238E27FC236}">
                    <a16:creationId xmlns:a16="http://schemas.microsoft.com/office/drawing/2014/main" id="{C7D18E82-C8A6-4E8C-AD86-06ECF4BE1946}"/>
                  </a:ext>
                </a:extLst>
              </p:cNvPr>
              <p:cNvSpPr txBox="1">
                <a:spLocks noRot="1" noChangeAspect="1" noMove="1" noResize="1" noEditPoints="1" noAdjustHandles="1" noChangeArrowheads="1" noChangeShapeType="1" noTextEdit="1"/>
              </p:cNvSpPr>
              <p:nvPr/>
            </p:nvSpPr>
            <p:spPr>
              <a:xfrm>
                <a:off x="5076175" y="1970225"/>
                <a:ext cx="3415845" cy="830997"/>
              </a:xfrm>
              <a:prstGeom prst="rect">
                <a:avLst/>
              </a:prstGeom>
              <a:blipFill>
                <a:blip r:embed="rId8"/>
                <a:stretch>
                  <a:fillRect t="-5839" b="-15328"/>
                </a:stretch>
              </a:blipFill>
            </p:spPr>
            <p:txBody>
              <a:bodyPr/>
              <a:lstStyle/>
              <a:p>
                <a:r>
                  <a:rPr lang="zh-TW" altLang="en-US">
                    <a:noFill/>
                  </a:rPr>
                  <a:t> </a:t>
                </a:r>
              </a:p>
            </p:txBody>
          </p:sp>
        </mc:Fallback>
      </mc:AlternateContent>
      <p:sp>
        <p:nvSpPr>
          <p:cNvPr id="5" name="文字方塊 4">
            <a:extLst>
              <a:ext uri="{FF2B5EF4-FFF2-40B4-BE49-F238E27FC236}">
                <a16:creationId xmlns:a16="http://schemas.microsoft.com/office/drawing/2014/main" id="{8D157BBF-ED97-400A-93B8-CD8143FC15E5}"/>
              </a:ext>
            </a:extLst>
          </p:cNvPr>
          <p:cNvSpPr txBox="1"/>
          <p:nvPr/>
        </p:nvSpPr>
        <p:spPr>
          <a:xfrm>
            <a:off x="1112110" y="291051"/>
            <a:ext cx="24282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Until now ……</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8" name="文字方塊 47">
            <a:extLst>
              <a:ext uri="{FF2B5EF4-FFF2-40B4-BE49-F238E27FC236}">
                <a16:creationId xmlns:a16="http://schemas.microsoft.com/office/drawing/2014/main" id="{1617003C-410A-45E6-885C-E3FEAB02BC03}"/>
              </a:ext>
            </a:extLst>
          </p:cNvPr>
          <p:cNvSpPr txBox="1"/>
          <p:nvPr/>
        </p:nvSpPr>
        <p:spPr>
          <a:xfrm>
            <a:off x="5569972" y="281468"/>
            <a:ext cx="24282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How about?</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文字方塊 1">
            <a:extLst>
              <a:ext uri="{FF2B5EF4-FFF2-40B4-BE49-F238E27FC236}">
                <a16:creationId xmlns:a16="http://schemas.microsoft.com/office/drawing/2014/main" id="{DE868946-86E2-4673-80C9-38F3E2ABF0A8}"/>
              </a:ext>
            </a:extLst>
          </p:cNvPr>
          <p:cNvSpPr txBox="1"/>
          <p:nvPr/>
        </p:nvSpPr>
        <p:spPr>
          <a:xfrm>
            <a:off x="892865" y="5486841"/>
            <a:ext cx="3460359" cy="523220"/>
          </a:xfrm>
          <a:prstGeom prst="rect">
            <a:avLst/>
          </a:prstGeom>
          <a:noFill/>
        </p:spPr>
        <p:txBody>
          <a:bodyPr wrap="square" rtlCol="0">
            <a:spAutoFit/>
          </a:bodyPr>
          <a:lstStyle/>
          <a:p>
            <a:r>
              <a:rPr lang="en-US" altLang="zh-TW" sz="2800" b="1" i="1" u="sng" dirty="0"/>
              <a:t>Learning to compare </a:t>
            </a:r>
            <a:endParaRPr lang="zh-TW" altLang="en-US" sz="2800" b="1" i="1" u="sng" dirty="0"/>
          </a:p>
        </p:txBody>
      </p:sp>
      <p:sp>
        <p:nvSpPr>
          <p:cNvPr id="3" name="矩形: 圓角 2">
            <a:extLst>
              <a:ext uri="{FF2B5EF4-FFF2-40B4-BE49-F238E27FC236}">
                <a16:creationId xmlns:a16="http://schemas.microsoft.com/office/drawing/2014/main" id="{A0F7B6C2-23E3-437A-927D-D6C94929EB9A}"/>
              </a:ext>
            </a:extLst>
          </p:cNvPr>
          <p:cNvSpPr/>
          <p:nvPr/>
        </p:nvSpPr>
        <p:spPr>
          <a:xfrm>
            <a:off x="4553026" y="826207"/>
            <a:ext cx="4368696" cy="43702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文字方塊 48">
            <a:extLst>
              <a:ext uri="{FF2B5EF4-FFF2-40B4-BE49-F238E27FC236}">
                <a16:creationId xmlns:a16="http://schemas.microsoft.com/office/drawing/2014/main" id="{9348CCCC-C5AF-4A06-94B2-0DA8CBCA914D}"/>
              </a:ext>
            </a:extLst>
          </p:cNvPr>
          <p:cNvSpPr txBox="1"/>
          <p:nvPr/>
        </p:nvSpPr>
        <p:spPr>
          <a:xfrm>
            <a:off x="4564029" y="5308222"/>
            <a:ext cx="4572000" cy="369332"/>
          </a:xfrm>
          <a:prstGeom prst="rect">
            <a:avLst/>
          </a:prstGeom>
          <a:noFill/>
        </p:spPr>
        <p:txBody>
          <a:bodyPr wrap="square">
            <a:spAutoFit/>
          </a:bodyPr>
          <a:lstStyle/>
          <a:p>
            <a:r>
              <a:rPr lang="zh-TW" altLang="en-US" dirty="0"/>
              <a:t>https://youtu.be/yyKaACh_j3M</a:t>
            </a:r>
          </a:p>
        </p:txBody>
      </p:sp>
      <p:sp>
        <p:nvSpPr>
          <p:cNvPr id="50" name="文字方塊 49">
            <a:extLst>
              <a:ext uri="{FF2B5EF4-FFF2-40B4-BE49-F238E27FC236}">
                <a16:creationId xmlns:a16="http://schemas.microsoft.com/office/drawing/2014/main" id="{0D403717-55CA-4037-9BD0-EFAC5CC2F94E}"/>
              </a:ext>
            </a:extLst>
          </p:cNvPr>
          <p:cNvSpPr txBox="1"/>
          <p:nvPr/>
        </p:nvSpPr>
        <p:spPr>
          <a:xfrm>
            <a:off x="4562584" y="5677554"/>
            <a:ext cx="4572000" cy="369332"/>
          </a:xfrm>
          <a:prstGeom prst="rect">
            <a:avLst/>
          </a:prstGeom>
          <a:noFill/>
        </p:spPr>
        <p:txBody>
          <a:bodyPr wrap="square">
            <a:spAutoFit/>
          </a:bodyPr>
          <a:lstStyle/>
          <a:p>
            <a:r>
              <a:rPr lang="zh-TW" altLang="en-US" dirty="0"/>
              <a:t>https://youtu.be/scK2EIT7klw</a:t>
            </a:r>
          </a:p>
        </p:txBody>
      </p:sp>
      <p:sp>
        <p:nvSpPr>
          <p:cNvPr id="51" name="文字方塊 50">
            <a:extLst>
              <a:ext uri="{FF2B5EF4-FFF2-40B4-BE49-F238E27FC236}">
                <a16:creationId xmlns:a16="http://schemas.microsoft.com/office/drawing/2014/main" id="{AFCC3F7D-DC59-48B3-9065-DBEFA826E86D}"/>
              </a:ext>
            </a:extLst>
          </p:cNvPr>
          <p:cNvSpPr txBox="1"/>
          <p:nvPr/>
        </p:nvSpPr>
        <p:spPr>
          <a:xfrm>
            <a:off x="4561139" y="6024329"/>
            <a:ext cx="4572000" cy="369332"/>
          </a:xfrm>
          <a:prstGeom prst="rect">
            <a:avLst/>
          </a:prstGeom>
          <a:noFill/>
        </p:spPr>
        <p:txBody>
          <a:bodyPr wrap="square">
            <a:spAutoFit/>
          </a:bodyPr>
          <a:lstStyle/>
          <a:p>
            <a:r>
              <a:rPr lang="zh-TW" altLang="en-US" dirty="0"/>
              <a:t>https://youtu.be/semSxPP2Yzg</a:t>
            </a:r>
          </a:p>
        </p:txBody>
      </p:sp>
      <p:sp>
        <p:nvSpPr>
          <p:cNvPr id="52" name="文字方塊 51">
            <a:extLst>
              <a:ext uri="{FF2B5EF4-FFF2-40B4-BE49-F238E27FC236}">
                <a16:creationId xmlns:a16="http://schemas.microsoft.com/office/drawing/2014/main" id="{94647055-DF33-48F8-96D5-559C4BC445E1}"/>
              </a:ext>
            </a:extLst>
          </p:cNvPr>
          <p:cNvSpPr txBox="1"/>
          <p:nvPr/>
        </p:nvSpPr>
        <p:spPr>
          <a:xfrm>
            <a:off x="4559694" y="6371104"/>
            <a:ext cx="4572000" cy="369332"/>
          </a:xfrm>
          <a:prstGeom prst="rect">
            <a:avLst/>
          </a:prstGeom>
          <a:noFill/>
        </p:spPr>
        <p:txBody>
          <a:bodyPr wrap="square">
            <a:spAutoFit/>
          </a:bodyPr>
          <a:lstStyle/>
          <a:p>
            <a:r>
              <a:rPr lang="zh-TW" altLang="en-US" dirty="0"/>
              <a:t>https://youtu.be/ePimv_k-H24</a:t>
            </a:r>
          </a:p>
        </p:txBody>
      </p:sp>
      <p:sp>
        <p:nvSpPr>
          <p:cNvPr id="53" name="文字方塊 52">
            <a:extLst>
              <a:ext uri="{FF2B5EF4-FFF2-40B4-BE49-F238E27FC236}">
                <a16:creationId xmlns:a16="http://schemas.microsoft.com/office/drawing/2014/main" id="{21857AEE-34B4-496A-BD06-4E072F4C2F04}"/>
              </a:ext>
            </a:extLst>
          </p:cNvPr>
          <p:cNvSpPr txBox="1"/>
          <p:nvPr/>
        </p:nvSpPr>
        <p:spPr>
          <a:xfrm>
            <a:off x="628691" y="6031580"/>
            <a:ext cx="3988708" cy="523220"/>
          </a:xfrm>
          <a:prstGeom prst="rect">
            <a:avLst/>
          </a:prstGeom>
          <a:noFill/>
        </p:spPr>
        <p:txBody>
          <a:bodyPr wrap="square" rtlCol="0">
            <a:spAutoFit/>
          </a:bodyPr>
          <a:lstStyle/>
          <a:p>
            <a:r>
              <a:rPr lang="en-US" altLang="zh-TW" sz="2800" dirty="0"/>
              <a:t>(metric-based approach)</a:t>
            </a:r>
            <a:endParaRPr lang="zh-TW" altLang="en-US" sz="2800" dirty="0"/>
          </a:p>
        </p:txBody>
      </p:sp>
      <mc:AlternateContent xmlns:mc="http://schemas.openxmlformats.org/markup-compatibility/2006" xmlns:a14="http://schemas.microsoft.com/office/drawing/2010/main">
        <mc:Choice Requires="a14">
          <p:sp>
            <p:nvSpPr>
              <p:cNvPr id="71" name="文字方塊 70">
                <a:extLst>
                  <a:ext uri="{FF2B5EF4-FFF2-40B4-BE49-F238E27FC236}">
                    <a16:creationId xmlns:a16="http://schemas.microsoft.com/office/drawing/2014/main" id="{28848BD8-1F89-4271-B240-E617C96DB4C0}"/>
                  </a:ext>
                </a:extLst>
              </p:cNvPr>
              <p:cNvSpPr txBox="1"/>
              <p:nvPr/>
            </p:nvSpPr>
            <p:spPr>
              <a:xfrm>
                <a:off x="3418319" y="2072326"/>
                <a:ext cx="383054" cy="369332"/>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p>
                        <m:sSupPr>
                          <m:ctrlPr>
                            <a:rPr lang="en-US" altLang="zh-TW" sz="2400" b="1" i="1" smtClean="0">
                              <a:solidFill>
                                <a:schemeClr val="tx1"/>
                              </a:solidFill>
                              <a:latin typeface="Cambria Math" panose="02040503050406030204" pitchFamily="18" charset="0"/>
                            </a:rPr>
                          </m:ctrlPr>
                        </m:sSupPr>
                        <m:e>
                          <m:r>
                            <a:rPr lang="zh-TW" altLang="en-US" sz="2400" b="1" i="1">
                              <a:solidFill>
                                <a:schemeClr val="tx1"/>
                              </a:solidFill>
                              <a:latin typeface="Cambria Math" panose="02040503050406030204" pitchFamily="18" charset="0"/>
                            </a:rPr>
                            <m:t>𝜽</m:t>
                          </m:r>
                        </m:e>
                        <m:sup>
                          <m:r>
                            <a:rPr lang="en-US" altLang="zh-TW" sz="2400" b="1" i="1">
                              <a:solidFill>
                                <a:schemeClr val="tx1"/>
                              </a:solidFill>
                              <a:latin typeface="Cambria Math" panose="02040503050406030204" pitchFamily="18" charset="0"/>
                            </a:rPr>
                            <m:t>∗</m:t>
                          </m:r>
                        </m:sup>
                      </m:sSup>
                    </m:oMath>
                  </m:oMathPara>
                </a14:m>
                <a:endParaRPr lang="zh-TW" altLang="en-US" sz="2400" dirty="0">
                  <a:solidFill>
                    <a:schemeClr val="tx1"/>
                  </a:solidFill>
                </a:endParaRPr>
              </a:p>
            </p:txBody>
          </p:sp>
        </mc:Choice>
        <mc:Fallback xmlns="">
          <p:sp>
            <p:nvSpPr>
              <p:cNvPr id="71" name="文字方塊 70">
                <a:extLst>
                  <a:ext uri="{FF2B5EF4-FFF2-40B4-BE49-F238E27FC236}">
                    <a16:creationId xmlns:a16="http://schemas.microsoft.com/office/drawing/2014/main" id="{28848BD8-1F89-4271-B240-E617C96DB4C0}"/>
                  </a:ext>
                </a:extLst>
              </p:cNvPr>
              <p:cNvSpPr txBox="1">
                <a:spLocks noRot="1" noChangeAspect="1" noMove="1" noResize="1" noEditPoints="1" noAdjustHandles="1" noChangeArrowheads="1" noChangeShapeType="1" noTextEdit="1"/>
              </p:cNvSpPr>
              <p:nvPr/>
            </p:nvSpPr>
            <p:spPr>
              <a:xfrm>
                <a:off x="3418319" y="2072326"/>
                <a:ext cx="383054" cy="369332"/>
              </a:xfrm>
              <a:prstGeom prst="rect">
                <a:avLst/>
              </a:prstGeom>
              <a:blipFill>
                <a:blip r:embed="rId9"/>
                <a:stretch>
                  <a:fillRect l="-19048" r="-1587" b="-491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2939750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2" grpId="0" animBg="1"/>
      <p:bldP spid="69" grpId="0"/>
      <p:bldP spid="70" grpId="0"/>
      <p:bldP spid="48" grpId="0"/>
      <p:bldP spid="2" grpId="0"/>
      <p:bldP spid="3" grpId="0" animBg="1"/>
      <p:bldP spid="49" grpId="0"/>
      <p:bldP spid="50" grpId="0"/>
      <p:bldP spid="51" grpId="0"/>
      <p:bldP spid="52" grpId="0"/>
      <p:bldP spid="5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74E75B51-982C-479A-95DC-A6D9A1E6B92C}"/>
              </a:ext>
            </a:extLst>
          </p:cNvPr>
          <p:cNvPicPr>
            <a:picLocks noChangeAspect="1"/>
          </p:cNvPicPr>
          <p:nvPr/>
        </p:nvPicPr>
        <p:blipFill rotWithShape="1">
          <a:blip r:embed="rId2"/>
          <a:srcRect l="17042" r="30996"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9" name="Freeform: Shape 8">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 name="副標題 2">
            <a:extLst>
              <a:ext uri="{FF2B5EF4-FFF2-40B4-BE49-F238E27FC236}">
                <a16:creationId xmlns:a16="http://schemas.microsoft.com/office/drawing/2014/main" id="{386B5654-DAEE-47BB-9394-09BD667DDA60}"/>
              </a:ext>
            </a:extLst>
          </p:cNvPr>
          <p:cNvSpPr>
            <a:spLocks noGrp="1"/>
          </p:cNvSpPr>
          <p:nvPr>
            <p:ph type="subTitle" idx="1"/>
          </p:nvPr>
        </p:nvSpPr>
        <p:spPr>
          <a:xfrm>
            <a:off x="4489704" y="3651047"/>
            <a:ext cx="4027932" cy="911117"/>
          </a:xfrm>
        </p:spPr>
        <p:txBody>
          <a:bodyPr>
            <a:normAutofit/>
          </a:bodyPr>
          <a:lstStyle/>
          <a:p>
            <a:pPr algn="l"/>
            <a:endParaRPr lang="zh-TW" altLang="en-US" sz="1700">
              <a:solidFill>
                <a:srgbClr val="FFFFFF"/>
              </a:solidFill>
            </a:endParaRPr>
          </a:p>
        </p:txBody>
      </p:sp>
      <p:sp>
        <p:nvSpPr>
          <p:cNvPr id="2" name="標題 1">
            <a:extLst>
              <a:ext uri="{FF2B5EF4-FFF2-40B4-BE49-F238E27FC236}">
                <a16:creationId xmlns:a16="http://schemas.microsoft.com/office/drawing/2014/main" id="{8BC67071-CD45-4FFB-B40B-E857DA93D2F2}"/>
              </a:ext>
            </a:extLst>
          </p:cNvPr>
          <p:cNvSpPr>
            <a:spLocks noGrp="1"/>
          </p:cNvSpPr>
          <p:nvPr>
            <p:ph type="ctrTitle"/>
          </p:nvPr>
        </p:nvSpPr>
        <p:spPr>
          <a:xfrm>
            <a:off x="4255310" y="1408814"/>
            <a:ext cx="4262326" cy="2235277"/>
          </a:xfrm>
        </p:spPr>
        <p:txBody>
          <a:bodyPr>
            <a:normAutofit/>
          </a:bodyPr>
          <a:lstStyle/>
          <a:p>
            <a:pPr algn="l"/>
            <a:r>
              <a:rPr lang="en-US" altLang="zh-TW" sz="4700" dirty="0">
                <a:solidFill>
                  <a:srgbClr val="FFFFFF"/>
                </a:solidFill>
              </a:rPr>
              <a:t>Applications</a:t>
            </a:r>
            <a:endParaRPr lang="zh-TW" altLang="en-US" sz="4700" dirty="0">
              <a:solidFill>
                <a:srgbClr val="FFFFFF"/>
              </a:solidFill>
            </a:endParaRPr>
          </a:p>
        </p:txBody>
      </p:sp>
    </p:spTree>
    <p:extLst>
      <p:ext uri="{BB962C8B-B14F-4D97-AF65-F5344CB8AC3E}">
        <p14:creationId xmlns:p14="http://schemas.microsoft.com/office/powerpoint/2010/main" val="19042747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橘子和雞蛋能一起吃嗎吃橘子能吃雞蛋嗎- 壹讀">
            <a:extLst>
              <a:ext uri="{FF2B5EF4-FFF2-40B4-BE49-F238E27FC236}">
                <a16:creationId xmlns:a16="http://schemas.microsoft.com/office/drawing/2014/main" id="{FFFB94E4-E228-4817-BC1D-C80A97FFD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725" y="2568917"/>
            <a:ext cx="1921625" cy="126258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3F358845-FECF-4B27-B94A-A4826B12568D}"/>
              </a:ext>
            </a:extLst>
          </p:cNvPr>
          <p:cNvSpPr>
            <a:spLocks noGrp="1"/>
          </p:cNvSpPr>
          <p:nvPr>
            <p:ph type="title"/>
          </p:nvPr>
        </p:nvSpPr>
        <p:spPr/>
        <p:txBody>
          <a:bodyPr/>
          <a:lstStyle/>
          <a:p>
            <a:r>
              <a:rPr lang="en-US" altLang="zh-TW" dirty="0"/>
              <a:t>Few-shot Image Classification</a:t>
            </a:r>
            <a:endParaRPr lang="zh-TW" altLang="en-US" dirty="0"/>
          </a:p>
        </p:txBody>
      </p:sp>
      <p:sp>
        <p:nvSpPr>
          <p:cNvPr id="3" name="內容版面配置區 2">
            <a:extLst>
              <a:ext uri="{FF2B5EF4-FFF2-40B4-BE49-F238E27FC236}">
                <a16:creationId xmlns:a16="http://schemas.microsoft.com/office/drawing/2014/main" id="{6702F06E-FA84-4CB5-AD71-00469B43EA3E}"/>
              </a:ext>
            </a:extLst>
          </p:cNvPr>
          <p:cNvSpPr>
            <a:spLocks noGrp="1"/>
          </p:cNvSpPr>
          <p:nvPr>
            <p:ph idx="1"/>
          </p:nvPr>
        </p:nvSpPr>
        <p:spPr>
          <a:xfrm>
            <a:off x="628650" y="1825624"/>
            <a:ext cx="7886700" cy="5032375"/>
          </a:xfrm>
        </p:spPr>
        <p:txBody>
          <a:bodyPr>
            <a:normAutofit/>
          </a:bodyPr>
          <a:lstStyle/>
          <a:p>
            <a:r>
              <a:rPr lang="en-US" altLang="zh-TW" dirty="0"/>
              <a:t>Each class only has a few images.</a:t>
            </a:r>
          </a:p>
          <a:p>
            <a:endParaRPr lang="en-US" altLang="zh-TW" dirty="0"/>
          </a:p>
          <a:p>
            <a:endParaRPr lang="en-US" altLang="zh-TW" dirty="0"/>
          </a:p>
          <a:p>
            <a:endParaRPr lang="en-US" altLang="zh-TW" dirty="0"/>
          </a:p>
          <a:p>
            <a:endParaRPr lang="en-US" altLang="zh-TW" dirty="0"/>
          </a:p>
          <a:p>
            <a:endParaRPr lang="en-US" altLang="zh-TW" sz="2800" dirty="0">
              <a:solidFill>
                <a:srgbClr val="0000FF"/>
              </a:solidFill>
            </a:endParaRPr>
          </a:p>
          <a:p>
            <a:r>
              <a:rPr lang="en-US" altLang="zh-TW" sz="2800" dirty="0">
                <a:solidFill>
                  <a:srgbClr val="0000FF"/>
                </a:solidFill>
              </a:rPr>
              <a:t>N-ways</a:t>
            </a:r>
            <a:r>
              <a:rPr lang="en-US" altLang="zh-TW" sz="2800" dirty="0"/>
              <a:t> </a:t>
            </a:r>
            <a:r>
              <a:rPr lang="en-US" altLang="zh-TW" sz="2800" dirty="0">
                <a:solidFill>
                  <a:srgbClr val="00B050"/>
                </a:solidFill>
              </a:rPr>
              <a:t>K-shot</a:t>
            </a:r>
            <a:r>
              <a:rPr lang="en-US" altLang="zh-TW" sz="2800" dirty="0"/>
              <a:t> classification: In each task, there are </a:t>
            </a:r>
            <a:r>
              <a:rPr lang="en-US" altLang="zh-TW" sz="2800" dirty="0">
                <a:solidFill>
                  <a:srgbClr val="0000FF"/>
                </a:solidFill>
              </a:rPr>
              <a:t>N classes</a:t>
            </a:r>
            <a:r>
              <a:rPr lang="en-US" altLang="zh-TW" sz="2800" dirty="0"/>
              <a:t>, each has </a:t>
            </a:r>
            <a:r>
              <a:rPr lang="en-US" altLang="zh-TW" sz="2800" dirty="0">
                <a:solidFill>
                  <a:srgbClr val="00B050"/>
                </a:solidFill>
              </a:rPr>
              <a:t>K</a:t>
            </a:r>
            <a:r>
              <a:rPr lang="zh-TW" altLang="en-US" sz="2800" dirty="0">
                <a:solidFill>
                  <a:srgbClr val="00B050"/>
                </a:solidFill>
              </a:rPr>
              <a:t> </a:t>
            </a:r>
            <a:r>
              <a:rPr lang="en-US" altLang="zh-TW" sz="2800" dirty="0">
                <a:solidFill>
                  <a:srgbClr val="00B050"/>
                </a:solidFill>
              </a:rPr>
              <a:t>examples</a:t>
            </a:r>
            <a:r>
              <a:rPr lang="en-US" altLang="zh-TW" sz="2800" dirty="0"/>
              <a:t>.</a:t>
            </a:r>
          </a:p>
          <a:p>
            <a:r>
              <a:rPr lang="en-US" altLang="zh-TW" dirty="0"/>
              <a:t>In meta learning, you need to prepare many </a:t>
            </a:r>
            <a:r>
              <a:rPr lang="en-US" altLang="zh-TW" sz="2800" dirty="0">
                <a:solidFill>
                  <a:srgbClr val="0000FF"/>
                </a:solidFill>
              </a:rPr>
              <a:t>N-ways</a:t>
            </a:r>
            <a:r>
              <a:rPr lang="en-US" altLang="zh-TW" sz="2800" dirty="0"/>
              <a:t> </a:t>
            </a:r>
            <a:r>
              <a:rPr lang="en-US" altLang="zh-TW" sz="2800" dirty="0">
                <a:solidFill>
                  <a:srgbClr val="00B050"/>
                </a:solidFill>
              </a:rPr>
              <a:t>K-shot</a:t>
            </a:r>
            <a:r>
              <a:rPr lang="en-US" altLang="zh-TW" sz="2800" dirty="0"/>
              <a:t> tasks as training and testing tasks. </a:t>
            </a:r>
          </a:p>
          <a:p>
            <a:pPr marL="0" indent="0">
              <a:buNone/>
            </a:pPr>
            <a:endParaRPr lang="zh-TW" altLang="en-US" dirty="0"/>
          </a:p>
        </p:txBody>
      </p:sp>
      <p:sp>
        <p:nvSpPr>
          <p:cNvPr id="7" name="文字方塊 6">
            <a:extLst>
              <a:ext uri="{FF2B5EF4-FFF2-40B4-BE49-F238E27FC236}">
                <a16:creationId xmlns:a16="http://schemas.microsoft.com/office/drawing/2014/main" id="{8FF65CF1-F622-43B0-83BE-161DE7E9854D}"/>
              </a:ext>
            </a:extLst>
          </p:cNvPr>
          <p:cNvSpPr txBox="1"/>
          <p:nvPr/>
        </p:nvSpPr>
        <p:spPr>
          <a:xfrm>
            <a:off x="431289" y="3557932"/>
            <a:ext cx="113028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 1</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9" name="Picture 6" descr="ç¸éåç">
            <a:extLst>
              <a:ext uri="{FF2B5EF4-FFF2-40B4-BE49-F238E27FC236}">
                <a16:creationId xmlns:a16="http://schemas.microsoft.com/office/drawing/2014/main" id="{867CD8B0-3F22-4F94-A2C0-A13FFE883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06" y="2705041"/>
            <a:ext cx="819655" cy="8025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ãorangeãçåçæå°çµæ">
            <a:extLst>
              <a:ext uri="{FF2B5EF4-FFF2-40B4-BE49-F238E27FC236}">
                <a16:creationId xmlns:a16="http://schemas.microsoft.com/office/drawing/2014/main" id="{50365FA0-F003-47CE-BD6D-178647C29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515" y="2840209"/>
            <a:ext cx="74028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ãappleãçåçæå°çµæ">
            <a:extLst>
              <a:ext uri="{FF2B5EF4-FFF2-40B4-BE49-F238E27FC236}">
                <a16:creationId xmlns:a16="http://schemas.microsoft.com/office/drawing/2014/main" id="{F17654B1-292E-4DF9-975E-8F155B33B3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000" y="274631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ãorangeãçåçæå°çµæ">
            <a:extLst>
              <a:ext uri="{FF2B5EF4-FFF2-40B4-BE49-F238E27FC236}">
                <a16:creationId xmlns:a16="http://schemas.microsoft.com/office/drawing/2014/main" id="{16FB0113-BB21-4149-9224-F59AF9CC6D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322" y="2813573"/>
            <a:ext cx="711765" cy="720000"/>
          </a:xfrm>
          <a:prstGeom prst="rect">
            <a:avLst/>
          </a:prstGeom>
          <a:noFill/>
          <a:extLst>
            <a:ext uri="{909E8E84-426E-40DD-AFC4-6F175D3DCCD1}">
              <a14:hiddenFill xmlns:a14="http://schemas.microsoft.com/office/drawing/2010/main">
                <a:solidFill>
                  <a:srgbClr val="FFFFFF"/>
                </a:solidFill>
              </a14:hiddenFill>
            </a:ext>
          </a:extLst>
        </p:spPr>
      </p:pic>
      <p:sp>
        <p:nvSpPr>
          <p:cNvPr id="38" name="文字方塊 37">
            <a:extLst>
              <a:ext uri="{FF2B5EF4-FFF2-40B4-BE49-F238E27FC236}">
                <a16:creationId xmlns:a16="http://schemas.microsoft.com/office/drawing/2014/main" id="{57712100-690D-4633-8ECC-95CE0AB11517}"/>
              </a:ext>
            </a:extLst>
          </p:cNvPr>
          <p:cNvSpPr txBox="1"/>
          <p:nvPr/>
        </p:nvSpPr>
        <p:spPr>
          <a:xfrm>
            <a:off x="1541540" y="3557932"/>
            <a:ext cx="113028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 1</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9" name="文字方塊 38">
            <a:extLst>
              <a:ext uri="{FF2B5EF4-FFF2-40B4-BE49-F238E27FC236}">
                <a16:creationId xmlns:a16="http://schemas.microsoft.com/office/drawing/2014/main" id="{7231F7D6-E43D-4612-A127-3405C3EE51DA}"/>
              </a:ext>
            </a:extLst>
          </p:cNvPr>
          <p:cNvSpPr txBox="1"/>
          <p:nvPr/>
        </p:nvSpPr>
        <p:spPr>
          <a:xfrm>
            <a:off x="2695615" y="3557932"/>
            <a:ext cx="113028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 2</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0" name="文字方塊 39">
            <a:extLst>
              <a:ext uri="{FF2B5EF4-FFF2-40B4-BE49-F238E27FC236}">
                <a16:creationId xmlns:a16="http://schemas.microsoft.com/office/drawing/2014/main" id="{3146ADE8-6DB7-411D-990B-95B31882ED84}"/>
              </a:ext>
            </a:extLst>
          </p:cNvPr>
          <p:cNvSpPr txBox="1"/>
          <p:nvPr/>
        </p:nvSpPr>
        <p:spPr>
          <a:xfrm>
            <a:off x="3782071" y="3557932"/>
            <a:ext cx="113028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 2</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026" name="Picture 2" descr="西瓜上市啦！手把手教你挑西瓜和吃西瓜的正確“姿勢”-新華網">
            <a:extLst>
              <a:ext uri="{FF2B5EF4-FFF2-40B4-BE49-F238E27FC236}">
                <a16:creationId xmlns:a16="http://schemas.microsoft.com/office/drawing/2014/main" id="{6819FB68-AC02-4797-87D2-4A49FF4B3A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4903" y="2783207"/>
            <a:ext cx="1149869" cy="774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馬來西亞西瓜(5-6.5kg) | hutchgo mall">
            <a:extLst>
              <a:ext uri="{FF2B5EF4-FFF2-40B4-BE49-F238E27FC236}">
                <a16:creationId xmlns:a16="http://schemas.microsoft.com/office/drawing/2014/main" id="{BEF15487-40EA-49E0-99DC-612B1ED857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3499" y="2794330"/>
            <a:ext cx="859499" cy="859499"/>
          </a:xfrm>
          <a:prstGeom prst="rect">
            <a:avLst/>
          </a:prstGeom>
          <a:noFill/>
          <a:extLst>
            <a:ext uri="{909E8E84-426E-40DD-AFC4-6F175D3DCCD1}">
              <a14:hiddenFill xmlns:a14="http://schemas.microsoft.com/office/drawing/2010/main">
                <a:solidFill>
                  <a:srgbClr val="FFFFFF"/>
                </a:solidFill>
              </a14:hiddenFill>
            </a:ext>
          </a:extLst>
        </p:spPr>
      </p:pic>
      <p:sp>
        <p:nvSpPr>
          <p:cNvPr id="45" name="文字方塊 44">
            <a:extLst>
              <a:ext uri="{FF2B5EF4-FFF2-40B4-BE49-F238E27FC236}">
                <a16:creationId xmlns:a16="http://schemas.microsoft.com/office/drawing/2014/main" id="{11472DDE-3A1F-4501-8CBE-7C010A7937FE}"/>
              </a:ext>
            </a:extLst>
          </p:cNvPr>
          <p:cNvSpPr txBox="1"/>
          <p:nvPr/>
        </p:nvSpPr>
        <p:spPr>
          <a:xfrm>
            <a:off x="4983418" y="3557932"/>
            <a:ext cx="113028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 3</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6" name="文字方塊 45">
            <a:extLst>
              <a:ext uri="{FF2B5EF4-FFF2-40B4-BE49-F238E27FC236}">
                <a16:creationId xmlns:a16="http://schemas.microsoft.com/office/drawing/2014/main" id="{5EAC2022-D5D2-4B6A-A1CD-66A10E51FE79}"/>
              </a:ext>
            </a:extLst>
          </p:cNvPr>
          <p:cNvSpPr txBox="1"/>
          <p:nvPr/>
        </p:nvSpPr>
        <p:spPr>
          <a:xfrm>
            <a:off x="6084093" y="3557932"/>
            <a:ext cx="113028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 3</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7" name="文字方塊 46">
            <a:extLst>
              <a:ext uri="{FF2B5EF4-FFF2-40B4-BE49-F238E27FC236}">
                <a16:creationId xmlns:a16="http://schemas.microsoft.com/office/drawing/2014/main" id="{03C49E2D-B2EC-4D9E-A728-611CC6E3A66C}"/>
              </a:ext>
            </a:extLst>
          </p:cNvPr>
          <p:cNvSpPr txBox="1"/>
          <p:nvPr/>
        </p:nvSpPr>
        <p:spPr>
          <a:xfrm>
            <a:off x="7424453" y="3561681"/>
            <a:ext cx="117962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Which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9" name="文字方塊 48">
            <a:extLst>
              <a:ext uri="{FF2B5EF4-FFF2-40B4-BE49-F238E27FC236}">
                <a16:creationId xmlns:a16="http://schemas.microsoft.com/office/drawing/2014/main" id="{394CDF53-4720-4B04-9C9D-43CB07C22778}"/>
              </a:ext>
            </a:extLst>
          </p:cNvPr>
          <p:cNvSpPr txBox="1"/>
          <p:nvPr/>
        </p:nvSpPr>
        <p:spPr>
          <a:xfrm>
            <a:off x="2535697" y="4003192"/>
            <a:ext cx="2624430" cy="523220"/>
          </a:xfrm>
          <a:prstGeom prst="rect">
            <a:avLst/>
          </a:prstGeom>
          <a:noFill/>
        </p:spPr>
        <p:txBody>
          <a:bodyPr wrap="square">
            <a:spAutoFit/>
          </a:bodyPr>
          <a:lstStyle/>
          <a:p>
            <a:pPr algn="ctr"/>
            <a:r>
              <a:rPr lang="en-US" altLang="zh-TW" sz="2800" dirty="0">
                <a:solidFill>
                  <a:srgbClr val="0000FF"/>
                </a:solidFill>
              </a:rPr>
              <a:t>3-ways</a:t>
            </a:r>
            <a:r>
              <a:rPr lang="en-US" altLang="zh-TW" sz="2800" dirty="0"/>
              <a:t> </a:t>
            </a:r>
            <a:r>
              <a:rPr lang="en-US" altLang="zh-TW" sz="2800" dirty="0">
                <a:solidFill>
                  <a:srgbClr val="00B050"/>
                </a:solidFill>
              </a:rPr>
              <a:t>2-shot</a:t>
            </a:r>
            <a:r>
              <a:rPr lang="en-US" altLang="zh-TW" sz="2800" dirty="0"/>
              <a:t> </a:t>
            </a:r>
            <a:endParaRPr lang="zh-TW" altLang="en-US" sz="2800" dirty="0"/>
          </a:p>
        </p:txBody>
      </p:sp>
    </p:spTree>
    <p:extLst>
      <p:ext uri="{BB962C8B-B14F-4D97-AF65-F5344CB8AC3E}">
        <p14:creationId xmlns:p14="http://schemas.microsoft.com/office/powerpoint/2010/main" val="27542143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38" grpId="0"/>
      <p:bldP spid="39" grpId="0"/>
      <p:bldP spid="40" grpId="0"/>
      <p:bldP spid="45" grpId="0"/>
      <p:bldP spid="46" grpId="0"/>
      <p:bldP spid="47" grpId="0"/>
      <p:bldP spid="4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8F3631-5CF1-4E87-9D64-95C523320A9D}"/>
              </a:ext>
            </a:extLst>
          </p:cNvPr>
          <p:cNvSpPr>
            <a:spLocks noGrp="1"/>
          </p:cNvSpPr>
          <p:nvPr>
            <p:ph type="title"/>
          </p:nvPr>
        </p:nvSpPr>
        <p:spPr/>
        <p:txBody>
          <a:bodyPr/>
          <a:lstStyle/>
          <a:p>
            <a:r>
              <a:rPr lang="en-US" altLang="zh-TW" dirty="0" err="1"/>
              <a:t>Omniglot</a:t>
            </a:r>
            <a:endParaRPr lang="zh-TW" altLang="en-US" dirty="0"/>
          </a:p>
        </p:txBody>
      </p:sp>
      <p:sp>
        <p:nvSpPr>
          <p:cNvPr id="3" name="內容版面配置區 2">
            <a:extLst>
              <a:ext uri="{FF2B5EF4-FFF2-40B4-BE49-F238E27FC236}">
                <a16:creationId xmlns:a16="http://schemas.microsoft.com/office/drawing/2014/main" id="{4D0DF622-EBA3-4203-9201-2F787F82DEB9}"/>
              </a:ext>
            </a:extLst>
          </p:cNvPr>
          <p:cNvSpPr>
            <a:spLocks noGrp="1"/>
          </p:cNvSpPr>
          <p:nvPr>
            <p:ph idx="1"/>
          </p:nvPr>
        </p:nvSpPr>
        <p:spPr/>
        <p:txBody>
          <a:bodyPr/>
          <a:lstStyle/>
          <a:p>
            <a:r>
              <a:rPr lang="en-US" altLang="zh-TW" dirty="0"/>
              <a:t>1623 characters</a:t>
            </a:r>
          </a:p>
          <a:p>
            <a:r>
              <a:rPr lang="en-US" altLang="zh-TW" dirty="0"/>
              <a:t>Each has 20 examples</a:t>
            </a:r>
            <a:endParaRPr lang="zh-TW" altLang="en-US" dirty="0"/>
          </a:p>
          <a:p>
            <a:endParaRPr lang="zh-TW" altLang="en-US" dirty="0"/>
          </a:p>
        </p:txBody>
      </p:sp>
      <p:pic>
        <p:nvPicPr>
          <p:cNvPr id="1026" name="Picture 2" descr="Visualization of Omniglot dataset.">
            <a:extLst>
              <a:ext uri="{FF2B5EF4-FFF2-40B4-BE49-F238E27FC236}">
                <a16:creationId xmlns:a16="http://schemas.microsoft.com/office/drawing/2014/main" id="{77386224-103F-4D14-A388-94544CDAF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35" y="2867098"/>
            <a:ext cx="8658729" cy="3770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ample figure from python/demo.py">
            <a:extLst>
              <a:ext uri="{FF2B5EF4-FFF2-40B4-BE49-F238E27FC236}">
                <a16:creationId xmlns:a16="http://schemas.microsoft.com/office/drawing/2014/main" id="{FC34E91F-DEEB-4E6F-9AA0-06C5C09BA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298" y="164715"/>
            <a:ext cx="3293644" cy="263491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0AFA62B0-C33C-40FF-B773-FBD54C2DEFD8}"/>
              </a:ext>
            </a:extLst>
          </p:cNvPr>
          <p:cNvSpPr/>
          <p:nvPr/>
        </p:nvSpPr>
        <p:spPr>
          <a:xfrm>
            <a:off x="628650" y="1308239"/>
            <a:ext cx="415568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hlinkClick r:id="rId5"/>
              </a:rPr>
              <a:t>https://github.com/brendenlake/omniglot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399570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EC4F87-9FC6-4B06-9F4C-7EE3DADA0121}"/>
              </a:ext>
            </a:extLst>
          </p:cNvPr>
          <p:cNvSpPr>
            <a:spLocks noGrp="1"/>
          </p:cNvSpPr>
          <p:nvPr>
            <p:ph type="title"/>
          </p:nvPr>
        </p:nvSpPr>
        <p:spPr/>
        <p:txBody>
          <a:bodyPr/>
          <a:lstStyle/>
          <a:p>
            <a:r>
              <a:rPr lang="en-US" altLang="zh-TW" dirty="0" err="1"/>
              <a:t>Omniglot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31B0B528-59EF-433F-95EB-9809E5A6AB81}"/>
                  </a:ext>
                </a:extLst>
              </p:cNvPr>
              <p:cNvSpPr>
                <a:spLocks noGrp="1"/>
              </p:cNvSpPr>
              <p:nvPr>
                <p:ph idx="1"/>
              </p:nvPr>
            </p:nvSpPr>
            <p:spPr>
              <a:xfrm>
                <a:off x="628650" y="1681241"/>
                <a:ext cx="7886700" cy="4887996"/>
              </a:xfrm>
            </p:spPr>
            <p:txBody>
              <a:bodyPr>
                <a:noAutofit/>
              </a:bodyPr>
              <a:lstStyle/>
              <a:p>
                <a:endParaRPr lang="en-US" altLang="zh-TW" sz="2400" dirty="0"/>
              </a:p>
              <a:p>
                <a:endParaRPr lang="en-US" altLang="zh-TW" sz="2400" dirty="0"/>
              </a:p>
              <a:p>
                <a:endParaRPr lang="en-US" altLang="zh-TW" sz="2400" dirty="0"/>
              </a:p>
              <a:p>
                <a:endParaRPr lang="en-US" altLang="zh-TW" sz="2400" dirty="0"/>
              </a:p>
              <a:p>
                <a:endParaRPr lang="en-US" altLang="zh-TW" sz="2400" dirty="0"/>
              </a:p>
              <a:p>
                <a:endParaRPr lang="en-US" altLang="zh-TW" sz="2400" dirty="0"/>
              </a:p>
              <a:p>
                <a:r>
                  <a:rPr lang="en-US" altLang="zh-TW" sz="2400" dirty="0"/>
                  <a:t>Split your characters into training and testing characters</a:t>
                </a:r>
              </a:p>
              <a:p>
                <a:pPr lvl="1"/>
                <a:r>
                  <a:rPr lang="en-US" altLang="zh-TW" dirty="0"/>
                  <a:t>Sample N training characters, sample K examples from each</a:t>
                </a:r>
                <a:r>
                  <a:rPr lang="zh-TW" altLang="en-US" dirty="0"/>
                  <a:t> </a:t>
                </a:r>
                <a:r>
                  <a:rPr lang="en-US" altLang="zh-TW" dirty="0"/>
                  <a:t>sampled characters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zh-TW" altLang="en-US" dirty="0"/>
                  <a:t> </a:t>
                </a:r>
                <a:r>
                  <a:rPr lang="en-US" altLang="zh-TW" dirty="0"/>
                  <a:t>one training task</a:t>
                </a:r>
              </a:p>
              <a:p>
                <a:pPr lvl="1"/>
                <a:r>
                  <a:rPr lang="en-US" altLang="zh-TW" dirty="0"/>
                  <a:t>Sample N testing characters, sample K examples from each</a:t>
                </a:r>
                <a:r>
                  <a:rPr lang="zh-TW" altLang="en-US" dirty="0"/>
                  <a:t> </a:t>
                </a:r>
                <a:r>
                  <a:rPr lang="en-US" altLang="zh-TW" dirty="0"/>
                  <a:t>sampled characters  </a:t>
                </a:r>
                <a14:m>
                  <m:oMath xmlns:m="http://schemas.openxmlformats.org/officeDocument/2006/math">
                    <m:r>
                      <a:rPr lang="en-US" altLang="zh-TW" i="1">
                        <a:latin typeface="Cambria Math" panose="02040503050406030204" pitchFamily="18" charset="0"/>
                        <a:ea typeface="Cambria Math" panose="02040503050406030204" pitchFamily="18" charset="0"/>
                      </a:rPr>
                      <m:t>→</m:t>
                    </m:r>
                  </m:oMath>
                </a14:m>
                <a:r>
                  <a:rPr lang="zh-TW" altLang="en-US" dirty="0"/>
                  <a:t> </a:t>
                </a:r>
                <a:r>
                  <a:rPr lang="en-US" altLang="zh-TW" dirty="0"/>
                  <a:t>one testing task</a:t>
                </a:r>
                <a:endParaRPr lang="zh-TW" altLang="en-US" dirty="0"/>
              </a:p>
            </p:txBody>
          </p:sp>
        </mc:Choice>
        <mc:Fallback xmlns="">
          <p:sp>
            <p:nvSpPr>
              <p:cNvPr id="3" name="內容版面配置區 2">
                <a:extLst>
                  <a:ext uri="{FF2B5EF4-FFF2-40B4-BE49-F238E27FC236}">
                    <a16:creationId xmlns:a16="http://schemas.microsoft.com/office/drawing/2014/main" id="{31B0B528-59EF-433F-95EB-9809E5A6AB81}"/>
                  </a:ext>
                </a:extLst>
              </p:cNvPr>
              <p:cNvSpPr>
                <a:spLocks noGrp="1" noRot="1" noChangeAspect="1" noMove="1" noResize="1" noEditPoints="1" noAdjustHandles="1" noChangeArrowheads="1" noChangeShapeType="1" noTextEdit="1"/>
              </p:cNvSpPr>
              <p:nvPr>
                <p:ph idx="1"/>
              </p:nvPr>
            </p:nvSpPr>
            <p:spPr>
              <a:xfrm>
                <a:off x="628650" y="1681241"/>
                <a:ext cx="7886700" cy="4887996"/>
              </a:xfrm>
              <a:blipFill>
                <a:blip r:embed="rId3"/>
                <a:stretch>
                  <a:fillRect l="-1005"/>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2F461772-9FAD-46DC-AE3A-E5C37694DCFE}"/>
              </a:ext>
            </a:extLst>
          </p:cNvPr>
          <p:cNvPicPr>
            <a:picLocks noChangeAspect="1"/>
          </p:cNvPicPr>
          <p:nvPr/>
        </p:nvPicPr>
        <p:blipFill>
          <a:blip r:embed="rId4"/>
          <a:stretch>
            <a:fillRect/>
          </a:stretch>
        </p:blipFill>
        <p:spPr>
          <a:xfrm>
            <a:off x="2950725" y="2034301"/>
            <a:ext cx="2456647" cy="1955540"/>
          </a:xfrm>
          <a:prstGeom prst="rect">
            <a:avLst/>
          </a:prstGeom>
        </p:spPr>
      </p:pic>
      <p:sp>
        <p:nvSpPr>
          <p:cNvPr id="5" name="文字方塊 4">
            <a:extLst>
              <a:ext uri="{FF2B5EF4-FFF2-40B4-BE49-F238E27FC236}">
                <a16:creationId xmlns:a16="http://schemas.microsoft.com/office/drawing/2014/main" id="{1AC20F21-D332-4978-8D6B-268578635C15}"/>
              </a:ext>
            </a:extLst>
          </p:cNvPr>
          <p:cNvSpPr txBox="1"/>
          <p:nvPr/>
        </p:nvSpPr>
        <p:spPr>
          <a:xfrm>
            <a:off x="491740" y="2099845"/>
            <a:ext cx="128437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1" u="sng"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20</a:t>
            </a:r>
            <a:r>
              <a:rPr kumimoji="0" lang="zh-TW" altLang="en-US" sz="2400" b="1" i="1" u="sng"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 </a:t>
            </a:r>
            <a:r>
              <a:rPr kumimoji="0" lang="en-US" altLang="zh-TW" sz="2400" b="1" i="1" u="sng"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ways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1" i="1" u="sng"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rPr>
              <a:t>1 shot</a:t>
            </a:r>
            <a:endParaRPr kumimoji="0" lang="zh-TW" altLang="en-US" sz="2400" b="1" i="1" u="sng" strike="noStrike" kern="1200" cap="none" spc="0" normalizeH="0" baseline="0" noProof="0" dirty="0">
              <a:ln>
                <a:noFill/>
              </a:ln>
              <a:solidFill>
                <a:srgbClr val="00B050"/>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BF0316DE-60CE-4F65-9C2C-061083345E30}"/>
              </a:ext>
            </a:extLst>
          </p:cNvPr>
          <p:cNvSpPr txBox="1"/>
          <p:nvPr/>
        </p:nvSpPr>
        <p:spPr>
          <a:xfrm>
            <a:off x="553322" y="3134780"/>
            <a:ext cx="250426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Each character represents a class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02420C90-3A75-4E0D-AAC4-B9FE248A69D0}"/>
              </a:ext>
            </a:extLst>
          </p:cNvPr>
          <p:cNvSpPr txBox="1"/>
          <p:nvPr/>
        </p:nvSpPr>
        <p:spPr>
          <a:xfrm>
            <a:off x="5353404" y="3123147"/>
            <a:ext cx="250426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set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(Support set)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0" name="圖片 9">
            <a:extLst>
              <a:ext uri="{FF2B5EF4-FFF2-40B4-BE49-F238E27FC236}">
                <a16:creationId xmlns:a16="http://schemas.microsoft.com/office/drawing/2014/main" id="{7139D4E4-4921-4483-AD34-378E91B1679E}"/>
              </a:ext>
            </a:extLst>
          </p:cNvPr>
          <p:cNvPicPr>
            <a:picLocks noChangeAspect="1"/>
          </p:cNvPicPr>
          <p:nvPr/>
        </p:nvPicPr>
        <p:blipFill>
          <a:blip r:embed="rId5"/>
          <a:stretch>
            <a:fillRect/>
          </a:stretch>
        </p:blipFill>
        <p:spPr>
          <a:xfrm>
            <a:off x="5795862" y="2038919"/>
            <a:ext cx="949292" cy="949292"/>
          </a:xfrm>
          <a:prstGeom prst="rect">
            <a:avLst/>
          </a:prstGeom>
        </p:spPr>
      </p:pic>
      <p:sp>
        <p:nvSpPr>
          <p:cNvPr id="11" name="文字方塊 10">
            <a:extLst>
              <a:ext uri="{FF2B5EF4-FFF2-40B4-BE49-F238E27FC236}">
                <a16:creationId xmlns:a16="http://schemas.microsoft.com/office/drawing/2014/main" id="{88AF1A63-0DA1-4422-81CA-8EBFBAE48969}"/>
              </a:ext>
            </a:extLst>
          </p:cNvPr>
          <p:cNvSpPr txBox="1"/>
          <p:nvPr/>
        </p:nvSpPr>
        <p:spPr>
          <a:xfrm>
            <a:off x="6745154" y="2077830"/>
            <a:ext cx="250426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 set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(Query set)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2" name="矩形 11">
            <a:extLst>
              <a:ext uri="{FF2B5EF4-FFF2-40B4-BE49-F238E27FC236}">
                <a16:creationId xmlns:a16="http://schemas.microsoft.com/office/drawing/2014/main" id="{BF29C02F-DA2D-4FD5-9FAA-4493D305A716}"/>
              </a:ext>
            </a:extLst>
          </p:cNvPr>
          <p:cNvSpPr/>
          <p:nvPr/>
        </p:nvSpPr>
        <p:spPr>
          <a:xfrm>
            <a:off x="5375840" y="604585"/>
            <a:ext cx="3302251"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Demo: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https://openai.com/blog/reptile/</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723131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BF5198-713F-4809-A240-78DB2645445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99B93F6-C557-4032-8F34-99D8717B8A7A}"/>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F3CAB8EF-CBA0-4AA9-A4E7-8FD9C59BDCD0}"/>
              </a:ext>
            </a:extLst>
          </p:cNvPr>
          <p:cNvPicPr>
            <a:picLocks noChangeAspect="1"/>
          </p:cNvPicPr>
          <p:nvPr/>
        </p:nvPicPr>
        <p:blipFill>
          <a:blip r:embed="rId3"/>
          <a:stretch>
            <a:fillRect/>
          </a:stretch>
        </p:blipFill>
        <p:spPr>
          <a:xfrm>
            <a:off x="218460" y="0"/>
            <a:ext cx="6907776" cy="6753985"/>
          </a:xfrm>
          <a:prstGeom prst="rect">
            <a:avLst/>
          </a:prstGeom>
        </p:spPr>
      </p:pic>
      <p:sp>
        <p:nvSpPr>
          <p:cNvPr id="6" name="文字方塊 5">
            <a:extLst>
              <a:ext uri="{FF2B5EF4-FFF2-40B4-BE49-F238E27FC236}">
                <a16:creationId xmlns:a16="http://schemas.microsoft.com/office/drawing/2014/main" id="{80BC06DA-6744-413B-A87F-87D4FCD1B57C}"/>
              </a:ext>
            </a:extLst>
          </p:cNvPr>
          <p:cNvSpPr txBox="1"/>
          <p:nvPr/>
        </p:nvSpPr>
        <p:spPr>
          <a:xfrm>
            <a:off x="7126236" y="5436080"/>
            <a:ext cx="1858297"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http://speech.ee.ntu.edu.tw/~tlkagk/meta_learning_table.pdf</a:t>
            </a:r>
          </a:p>
        </p:txBody>
      </p:sp>
    </p:spTree>
    <p:extLst>
      <p:ext uri="{BB962C8B-B14F-4D97-AF65-F5344CB8AC3E}">
        <p14:creationId xmlns:p14="http://schemas.microsoft.com/office/powerpoint/2010/main" val="33435279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內容版面配置區 3">
            <a:extLst>
              <a:ext uri="{FF2B5EF4-FFF2-40B4-BE49-F238E27FC236}">
                <a16:creationId xmlns:a16="http://schemas.microsoft.com/office/drawing/2014/main" id="{E667D463-EB55-4EF5-AE19-FD0B04725330}"/>
              </a:ext>
            </a:extLst>
          </p:cNvPr>
          <p:cNvGraphicFramePr>
            <a:graphicFrameLocks/>
          </p:cNvGraphicFramePr>
          <p:nvPr>
            <p:extLst>
              <p:ext uri="{D42A27DB-BD31-4B8C-83A1-F6EECF244321}">
                <p14:modId xmlns:p14="http://schemas.microsoft.com/office/powerpoint/2010/main" val="3375880036"/>
              </p:ext>
            </p:extLst>
          </p:nvPr>
        </p:nvGraphicFramePr>
        <p:xfrm>
          <a:off x="840685" y="2128011"/>
          <a:ext cx="2843420" cy="3663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a:extLst>
              <a:ext uri="{FF2B5EF4-FFF2-40B4-BE49-F238E27FC236}">
                <a16:creationId xmlns:a16="http://schemas.microsoft.com/office/drawing/2014/main" id="{E363327A-D53A-4DBD-8222-499D74A2304D}"/>
              </a:ext>
            </a:extLst>
          </p:cNvPr>
          <p:cNvSpPr>
            <a:spLocks noGrp="1"/>
          </p:cNvSpPr>
          <p:nvPr>
            <p:ph type="title"/>
          </p:nvPr>
        </p:nvSpPr>
        <p:spPr/>
        <p:txBody>
          <a:bodyPr/>
          <a:lstStyle/>
          <a:p>
            <a:r>
              <a:rPr lang="en-US" altLang="zh-TW" dirty="0"/>
              <a:t>Machine Learning</a:t>
            </a:r>
            <a:endParaRPr lang="zh-TW" altLang="en-US" dirty="0"/>
          </a:p>
        </p:txBody>
      </p:sp>
      <p:sp>
        <p:nvSpPr>
          <p:cNvPr id="27" name="矩形: 圓角 26">
            <a:extLst>
              <a:ext uri="{FF2B5EF4-FFF2-40B4-BE49-F238E27FC236}">
                <a16:creationId xmlns:a16="http://schemas.microsoft.com/office/drawing/2014/main" id="{40940332-60BC-4393-8480-75E56EDD59B4}"/>
              </a:ext>
            </a:extLst>
          </p:cNvPr>
          <p:cNvSpPr/>
          <p:nvPr/>
        </p:nvSpPr>
        <p:spPr>
          <a:xfrm>
            <a:off x="840685" y="3486358"/>
            <a:ext cx="2843420" cy="9464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78" name="文字方塊 77">
                <a:extLst>
                  <a:ext uri="{FF2B5EF4-FFF2-40B4-BE49-F238E27FC236}">
                    <a16:creationId xmlns:a16="http://schemas.microsoft.com/office/drawing/2014/main" id="{3794AF95-6EC5-4B50-8A03-35843335C904}"/>
                  </a:ext>
                </a:extLst>
              </p:cNvPr>
              <p:cNvSpPr txBox="1"/>
              <p:nvPr/>
            </p:nvSpPr>
            <p:spPr>
              <a:xfrm>
                <a:off x="3047033" y="5917896"/>
                <a:ext cx="686534"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400" i="1">
                          <a:solidFill>
                            <a:prstClr val="black"/>
                          </a:solidFill>
                          <a:latin typeface="Cambria Math" panose="02040503050406030204" pitchFamily="18" charset="0"/>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1" i="1" u="none" strike="noStrike" kern="1200" cap="none" spc="0" normalizeH="0" baseline="0" noProof="0">
                              <a:ln>
                                <a:noFill/>
                              </a:ln>
                              <a:solidFill>
                                <a:prstClr val="black"/>
                              </a:solidFill>
                              <a:effectLst/>
                              <a:uLnTx/>
                              <a:uFillTx/>
                              <a:latin typeface="Cambria Math" panose="02040503050406030204" pitchFamily="18" charset="0"/>
                              <a:cs typeface="+mn-cs"/>
                            </a:rPr>
                            <m:t>𝜽</m:t>
                          </m: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78" name="文字方塊 77">
                <a:extLst>
                  <a:ext uri="{FF2B5EF4-FFF2-40B4-BE49-F238E27FC236}">
                    <a16:creationId xmlns:a16="http://schemas.microsoft.com/office/drawing/2014/main" id="{3794AF95-6EC5-4B50-8A03-35843335C904}"/>
                  </a:ext>
                </a:extLst>
              </p:cNvPr>
              <p:cNvSpPr txBox="1">
                <a:spLocks noRot="1" noChangeAspect="1" noMove="1" noResize="1" noEditPoints="1" noAdjustHandles="1" noChangeArrowheads="1" noChangeShapeType="1" noTextEdit="1"/>
              </p:cNvSpPr>
              <p:nvPr/>
            </p:nvSpPr>
            <p:spPr>
              <a:xfrm>
                <a:off x="3047033" y="5917896"/>
                <a:ext cx="686534" cy="369332"/>
              </a:xfrm>
              <a:prstGeom prst="rect">
                <a:avLst/>
              </a:prstGeom>
              <a:blipFill>
                <a:blip r:embed="rId8"/>
                <a:stretch>
                  <a:fillRect l="-10714" b="-6667"/>
                </a:stretch>
              </a:blipFill>
            </p:spPr>
            <p:txBody>
              <a:bodyPr/>
              <a:lstStyle/>
              <a:p>
                <a:r>
                  <a:rPr lang="zh-TW" altLang="en-US">
                    <a:noFill/>
                  </a:rPr>
                  <a:t> </a:t>
                </a:r>
              </a:p>
            </p:txBody>
          </p:sp>
        </mc:Fallback>
      </mc:AlternateContent>
      <p:grpSp>
        <p:nvGrpSpPr>
          <p:cNvPr id="3" name="群組 2">
            <a:extLst>
              <a:ext uri="{FF2B5EF4-FFF2-40B4-BE49-F238E27FC236}">
                <a16:creationId xmlns:a16="http://schemas.microsoft.com/office/drawing/2014/main" id="{02E6616D-268F-4426-9183-6D14105F4421}"/>
              </a:ext>
            </a:extLst>
          </p:cNvPr>
          <p:cNvGrpSpPr/>
          <p:nvPr/>
        </p:nvGrpSpPr>
        <p:grpSpPr>
          <a:xfrm>
            <a:off x="4035715" y="1580498"/>
            <a:ext cx="1209631" cy="2016051"/>
            <a:chOff x="3681550" y="2290550"/>
            <a:chExt cx="1209631" cy="2016051"/>
          </a:xfrm>
        </p:grpSpPr>
        <p:pic>
          <p:nvPicPr>
            <p:cNvPr id="44" name="圖片 43">
              <a:extLst>
                <a:ext uri="{FF2B5EF4-FFF2-40B4-BE49-F238E27FC236}">
                  <a16:creationId xmlns:a16="http://schemas.microsoft.com/office/drawing/2014/main" id="{9DC9466B-9043-478F-9381-158177BF5221}"/>
                </a:ext>
              </a:extLst>
            </p:cNvPr>
            <p:cNvPicPr>
              <a:picLocks noChangeAspect="1"/>
            </p:cNvPicPr>
            <p:nvPr/>
          </p:nvPicPr>
          <p:blipFill>
            <a:blip r:embed="rId9"/>
            <a:stretch>
              <a:fillRect/>
            </a:stretch>
          </p:blipFill>
          <p:spPr>
            <a:xfrm rot="5400000">
              <a:off x="3278340" y="2693760"/>
              <a:ext cx="2016051" cy="1209631"/>
            </a:xfrm>
            <a:prstGeom prst="rect">
              <a:avLst/>
            </a:prstGeom>
          </p:spPr>
        </p:pic>
        <mc:AlternateContent xmlns:mc="http://schemas.openxmlformats.org/markup-compatibility/2006" xmlns:a14="http://schemas.microsoft.com/office/drawing/2010/main">
          <mc:Choice Requires="a14">
            <p:sp>
              <p:nvSpPr>
                <p:cNvPr id="83" name="文字方塊 82">
                  <a:extLst>
                    <a:ext uri="{FF2B5EF4-FFF2-40B4-BE49-F238E27FC236}">
                      <a16:creationId xmlns:a16="http://schemas.microsoft.com/office/drawing/2014/main" id="{7E93DE1A-9FCB-404B-9987-4E79DB21FA8C}"/>
                    </a:ext>
                  </a:extLst>
                </p:cNvPr>
                <p:cNvSpPr txBox="1"/>
                <p:nvPr/>
              </p:nvSpPr>
              <p:spPr>
                <a:xfrm>
                  <a:off x="3927888" y="2905780"/>
                  <a:ext cx="71695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e>
                          <m:sub>
                            <m:r>
                              <a:rPr kumimoji="0" lang="zh-TW" alt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83" name="文字方塊 82">
                  <a:extLst>
                    <a:ext uri="{FF2B5EF4-FFF2-40B4-BE49-F238E27FC236}">
                      <a16:creationId xmlns:a16="http://schemas.microsoft.com/office/drawing/2014/main" id="{7E93DE1A-9FCB-404B-9987-4E79DB21FA8C}"/>
                    </a:ext>
                  </a:extLst>
                </p:cNvPr>
                <p:cNvSpPr txBox="1">
                  <a:spLocks noRot="1" noChangeAspect="1" noMove="1" noResize="1" noEditPoints="1" noAdjustHandles="1" noChangeArrowheads="1" noChangeShapeType="1" noTextEdit="1"/>
                </p:cNvSpPr>
                <p:nvPr/>
              </p:nvSpPr>
              <p:spPr>
                <a:xfrm>
                  <a:off x="3927888" y="2905780"/>
                  <a:ext cx="716953" cy="523220"/>
                </a:xfrm>
                <a:prstGeom prst="rect">
                  <a:avLst/>
                </a:prstGeom>
                <a:blipFill>
                  <a:blip r:embed="rId10"/>
                  <a:stretch>
                    <a:fillRect/>
                  </a:stretch>
                </a:blipFill>
              </p:spPr>
              <p:txBody>
                <a:bodyPr/>
                <a:lstStyle/>
                <a:p>
                  <a:r>
                    <a:rPr lang="zh-TW" altLang="en-US">
                      <a:noFill/>
                    </a:rPr>
                    <a:t> </a:t>
                  </a:r>
                </a:p>
              </p:txBody>
            </p:sp>
          </mc:Fallback>
        </mc:AlternateContent>
      </p:grpSp>
      <p:sp>
        <p:nvSpPr>
          <p:cNvPr id="45" name="矩形 44">
            <a:extLst>
              <a:ext uri="{FF2B5EF4-FFF2-40B4-BE49-F238E27FC236}">
                <a16:creationId xmlns:a16="http://schemas.microsoft.com/office/drawing/2014/main" id="{4BE7D3EE-CAC1-4656-88FB-A3A471ABFBB3}"/>
              </a:ext>
            </a:extLst>
          </p:cNvPr>
          <p:cNvSpPr/>
          <p:nvPr/>
        </p:nvSpPr>
        <p:spPr>
          <a:xfrm>
            <a:off x="5746282" y="4827420"/>
            <a:ext cx="201876" cy="80335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55" name="直線單箭頭接點 54">
            <a:extLst>
              <a:ext uri="{FF2B5EF4-FFF2-40B4-BE49-F238E27FC236}">
                <a16:creationId xmlns:a16="http://schemas.microsoft.com/office/drawing/2014/main" id="{D28F7735-5CAD-44C6-A600-1FD4493D5548}"/>
              </a:ext>
            </a:extLst>
          </p:cNvPr>
          <p:cNvCxnSpPr>
            <a:cxnSpLocks/>
          </p:cNvCxnSpPr>
          <p:nvPr/>
        </p:nvCxnSpPr>
        <p:spPr>
          <a:xfrm>
            <a:off x="6246067" y="1638752"/>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a:extLst>
              <a:ext uri="{FF2B5EF4-FFF2-40B4-BE49-F238E27FC236}">
                <a16:creationId xmlns:a16="http://schemas.microsoft.com/office/drawing/2014/main" id="{FDAB70FD-DBB0-406D-B65C-D0BF526D57AA}"/>
              </a:ext>
            </a:extLst>
          </p:cNvPr>
          <p:cNvCxnSpPr>
            <a:cxnSpLocks/>
          </p:cNvCxnSpPr>
          <p:nvPr/>
        </p:nvCxnSpPr>
        <p:spPr>
          <a:xfrm>
            <a:off x="7977518" y="1635665"/>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a:extLst>
              <a:ext uri="{FF2B5EF4-FFF2-40B4-BE49-F238E27FC236}">
                <a16:creationId xmlns:a16="http://schemas.microsoft.com/office/drawing/2014/main" id="{E577863A-114D-418D-B6C2-10FE2B934805}"/>
              </a:ext>
            </a:extLst>
          </p:cNvPr>
          <p:cNvCxnSpPr>
            <a:cxnSpLocks/>
          </p:cNvCxnSpPr>
          <p:nvPr/>
        </p:nvCxnSpPr>
        <p:spPr>
          <a:xfrm>
            <a:off x="6253398" y="2712110"/>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a:extLst>
              <a:ext uri="{FF2B5EF4-FFF2-40B4-BE49-F238E27FC236}">
                <a16:creationId xmlns:a16="http://schemas.microsoft.com/office/drawing/2014/main" id="{0BCFEC39-FC40-4737-848F-56856A246C5D}"/>
              </a:ext>
            </a:extLst>
          </p:cNvPr>
          <p:cNvCxnSpPr>
            <a:cxnSpLocks/>
          </p:cNvCxnSpPr>
          <p:nvPr/>
        </p:nvCxnSpPr>
        <p:spPr>
          <a:xfrm>
            <a:off x="8003809" y="2703477"/>
            <a:ext cx="0" cy="430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接點 59">
            <a:extLst>
              <a:ext uri="{FF2B5EF4-FFF2-40B4-BE49-F238E27FC236}">
                <a16:creationId xmlns:a16="http://schemas.microsoft.com/office/drawing/2014/main" id="{FC38E81C-6846-4C80-8B05-9031E5DBE9D2}"/>
              </a:ext>
            </a:extLst>
          </p:cNvPr>
          <p:cNvCxnSpPr>
            <a:cxnSpLocks/>
          </p:cNvCxnSpPr>
          <p:nvPr/>
        </p:nvCxnSpPr>
        <p:spPr>
          <a:xfrm>
            <a:off x="5583478"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文字方塊 60">
            <a:extLst>
              <a:ext uri="{FF2B5EF4-FFF2-40B4-BE49-F238E27FC236}">
                <a16:creationId xmlns:a16="http://schemas.microsoft.com/office/drawing/2014/main" id="{FC0785BF-8CFC-4361-BE36-E730BBEBD25D}"/>
              </a:ext>
            </a:extLst>
          </p:cNvPr>
          <p:cNvSpPr txBox="1"/>
          <p:nvPr/>
        </p:nvSpPr>
        <p:spPr>
          <a:xfrm>
            <a:off x="5538002"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         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2" name="矩形 61">
            <a:extLst>
              <a:ext uri="{FF2B5EF4-FFF2-40B4-BE49-F238E27FC236}">
                <a16:creationId xmlns:a16="http://schemas.microsoft.com/office/drawing/2014/main" id="{C715DE49-6C03-45D1-AF11-89522DC1839A}"/>
              </a:ext>
            </a:extLst>
          </p:cNvPr>
          <p:cNvSpPr/>
          <p:nvPr/>
        </p:nvSpPr>
        <p:spPr>
          <a:xfrm>
            <a:off x="8238411" y="4827419"/>
            <a:ext cx="201876" cy="80335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63" name="直線接點 62">
            <a:extLst>
              <a:ext uri="{FF2B5EF4-FFF2-40B4-BE49-F238E27FC236}">
                <a16:creationId xmlns:a16="http://schemas.microsoft.com/office/drawing/2014/main" id="{C95DF797-3ABF-4025-A7B7-1EF65B2B3462}"/>
              </a:ext>
            </a:extLst>
          </p:cNvPr>
          <p:cNvCxnSpPr>
            <a:cxnSpLocks/>
          </p:cNvCxnSpPr>
          <p:nvPr/>
        </p:nvCxnSpPr>
        <p:spPr>
          <a:xfrm>
            <a:off x="7373800" y="5630778"/>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文字方塊 63">
            <a:extLst>
              <a:ext uri="{FF2B5EF4-FFF2-40B4-BE49-F238E27FC236}">
                <a16:creationId xmlns:a16="http://schemas.microsoft.com/office/drawing/2014/main" id="{D5F87F5B-5909-4500-9EEC-568242E5A972}"/>
              </a:ext>
            </a:extLst>
          </p:cNvPr>
          <p:cNvSpPr txBox="1"/>
          <p:nvPr/>
        </p:nvSpPr>
        <p:spPr>
          <a:xfrm>
            <a:off x="7328324" y="5630778"/>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         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5" name="矩形 64">
            <a:extLst>
              <a:ext uri="{FF2B5EF4-FFF2-40B4-BE49-F238E27FC236}">
                <a16:creationId xmlns:a16="http://schemas.microsoft.com/office/drawing/2014/main" id="{5B23FF14-BBF4-4268-A5CD-5FD91C22006D}"/>
              </a:ext>
            </a:extLst>
          </p:cNvPr>
          <p:cNvSpPr/>
          <p:nvPr/>
        </p:nvSpPr>
        <p:spPr>
          <a:xfrm>
            <a:off x="5746282" y="3514887"/>
            <a:ext cx="201873" cy="3907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6" name="文字方塊 65">
            <a:extLst>
              <a:ext uri="{FF2B5EF4-FFF2-40B4-BE49-F238E27FC236}">
                <a16:creationId xmlns:a16="http://schemas.microsoft.com/office/drawing/2014/main" id="{EEF37634-BBF6-403D-B2FE-6424B4F7FB4F}"/>
              </a:ext>
            </a:extLst>
          </p:cNvPr>
          <p:cNvSpPr txBox="1"/>
          <p:nvPr/>
        </p:nvSpPr>
        <p:spPr>
          <a:xfrm>
            <a:off x="5506681"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         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67" name="直線接點 66">
            <a:extLst>
              <a:ext uri="{FF2B5EF4-FFF2-40B4-BE49-F238E27FC236}">
                <a16:creationId xmlns:a16="http://schemas.microsoft.com/office/drawing/2014/main" id="{3A85B3AF-BF83-4B94-B2B2-77CFE299CF81}"/>
              </a:ext>
            </a:extLst>
          </p:cNvPr>
          <p:cNvCxnSpPr>
            <a:cxnSpLocks/>
          </p:cNvCxnSpPr>
          <p:nvPr/>
        </p:nvCxnSpPr>
        <p:spPr>
          <a:xfrm>
            <a:off x="7342479"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文字方塊 68">
            <a:extLst>
              <a:ext uri="{FF2B5EF4-FFF2-40B4-BE49-F238E27FC236}">
                <a16:creationId xmlns:a16="http://schemas.microsoft.com/office/drawing/2014/main" id="{B3965695-41F9-4CB6-BDF8-86D7649AAE90}"/>
              </a:ext>
            </a:extLst>
          </p:cNvPr>
          <p:cNvSpPr txBox="1"/>
          <p:nvPr/>
        </p:nvSpPr>
        <p:spPr>
          <a:xfrm>
            <a:off x="7297003" y="3921784"/>
            <a:ext cx="15820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         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0" name="矩形 69">
            <a:extLst>
              <a:ext uri="{FF2B5EF4-FFF2-40B4-BE49-F238E27FC236}">
                <a16:creationId xmlns:a16="http://schemas.microsoft.com/office/drawing/2014/main" id="{EC117209-A4EA-4F49-86EB-C97FA8927834}"/>
              </a:ext>
            </a:extLst>
          </p:cNvPr>
          <p:cNvSpPr/>
          <p:nvPr/>
        </p:nvSpPr>
        <p:spPr>
          <a:xfrm>
            <a:off x="6414938" y="3370769"/>
            <a:ext cx="182088" cy="54971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71" name="直線接點 70">
            <a:extLst>
              <a:ext uri="{FF2B5EF4-FFF2-40B4-BE49-F238E27FC236}">
                <a16:creationId xmlns:a16="http://schemas.microsoft.com/office/drawing/2014/main" id="{D42215B2-EF21-444D-BD87-3B56870C58B8}"/>
              </a:ext>
            </a:extLst>
          </p:cNvPr>
          <p:cNvCxnSpPr>
            <a:cxnSpLocks/>
          </p:cNvCxnSpPr>
          <p:nvPr/>
        </p:nvCxnSpPr>
        <p:spPr>
          <a:xfrm>
            <a:off x="5552157" y="3921784"/>
            <a:ext cx="1337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矩形 71">
            <a:extLst>
              <a:ext uri="{FF2B5EF4-FFF2-40B4-BE49-F238E27FC236}">
                <a16:creationId xmlns:a16="http://schemas.microsoft.com/office/drawing/2014/main" id="{FDFB8E67-CA15-4B1A-A838-2A0BD8F4A9D3}"/>
              </a:ext>
            </a:extLst>
          </p:cNvPr>
          <p:cNvSpPr/>
          <p:nvPr/>
        </p:nvSpPr>
        <p:spPr>
          <a:xfrm>
            <a:off x="7552368" y="3356047"/>
            <a:ext cx="182088" cy="5497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3" name="矩形 72">
            <a:extLst>
              <a:ext uri="{FF2B5EF4-FFF2-40B4-BE49-F238E27FC236}">
                <a16:creationId xmlns:a16="http://schemas.microsoft.com/office/drawing/2014/main" id="{E1D75649-7CB5-4C27-BE85-ACA4BBB33DC5}"/>
              </a:ext>
            </a:extLst>
          </p:cNvPr>
          <p:cNvSpPr/>
          <p:nvPr/>
        </p:nvSpPr>
        <p:spPr>
          <a:xfrm>
            <a:off x="8238411" y="3520365"/>
            <a:ext cx="201873" cy="39072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74" name="直線單箭頭接點 73">
            <a:extLst>
              <a:ext uri="{FF2B5EF4-FFF2-40B4-BE49-F238E27FC236}">
                <a16:creationId xmlns:a16="http://schemas.microsoft.com/office/drawing/2014/main" id="{3165358B-937C-4551-B730-A05CADC7DC07}"/>
              </a:ext>
            </a:extLst>
          </p:cNvPr>
          <p:cNvCxnSpPr/>
          <p:nvPr/>
        </p:nvCxnSpPr>
        <p:spPr>
          <a:xfrm>
            <a:off x="625339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直線單箭頭接點 74">
            <a:extLst>
              <a:ext uri="{FF2B5EF4-FFF2-40B4-BE49-F238E27FC236}">
                <a16:creationId xmlns:a16="http://schemas.microsoft.com/office/drawing/2014/main" id="{033533C0-8070-42A2-B7DE-D6BE1BF784F0}"/>
              </a:ext>
            </a:extLst>
          </p:cNvPr>
          <p:cNvCxnSpPr/>
          <p:nvPr/>
        </p:nvCxnSpPr>
        <p:spPr>
          <a:xfrm>
            <a:off x="7977518" y="4291116"/>
            <a:ext cx="0" cy="501577"/>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文字方塊 75">
            <a:extLst>
              <a:ext uri="{FF2B5EF4-FFF2-40B4-BE49-F238E27FC236}">
                <a16:creationId xmlns:a16="http://schemas.microsoft.com/office/drawing/2014/main" id="{E09EEFEC-A95E-42B3-8F21-D4231F06B878}"/>
              </a:ext>
            </a:extLst>
          </p:cNvPr>
          <p:cNvSpPr txBox="1"/>
          <p:nvPr/>
        </p:nvSpPr>
        <p:spPr>
          <a:xfrm>
            <a:off x="5423846" y="451550"/>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Examples</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9" name="文字方塊 78">
            <a:extLst>
              <a:ext uri="{FF2B5EF4-FFF2-40B4-BE49-F238E27FC236}">
                <a16:creationId xmlns:a16="http://schemas.microsoft.com/office/drawing/2014/main" id="{2C67F828-A9EB-40EF-8978-55D1D06F9547}"/>
              </a:ext>
            </a:extLst>
          </p:cNvPr>
          <p:cNvSpPr txBox="1"/>
          <p:nvPr/>
        </p:nvSpPr>
        <p:spPr>
          <a:xfrm>
            <a:off x="5392525" y="6051420"/>
            <a:ext cx="33923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Ground Truth</a:t>
            </a:r>
            <a:endParaRPr kumimoji="0" lang="zh-TW" altLang="en-US" sz="24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1" name="文字方塊 80">
            <a:extLst>
              <a:ext uri="{FF2B5EF4-FFF2-40B4-BE49-F238E27FC236}">
                <a16:creationId xmlns:a16="http://schemas.microsoft.com/office/drawing/2014/main" id="{B802B753-1250-4858-B981-55CC897C8946}"/>
              </a:ext>
            </a:extLst>
          </p:cNvPr>
          <p:cNvSpPr txBox="1"/>
          <p:nvPr/>
        </p:nvSpPr>
        <p:spPr>
          <a:xfrm>
            <a:off x="4728231" y="4357493"/>
            <a:ext cx="20361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Cross-entropy</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84" name="文字方塊 83">
                <a:extLst>
                  <a:ext uri="{FF2B5EF4-FFF2-40B4-BE49-F238E27FC236}">
                    <a16:creationId xmlns:a16="http://schemas.microsoft.com/office/drawing/2014/main" id="{FF36253C-65F0-4F75-BC31-BE0D165567E3}"/>
                  </a:ext>
                </a:extLst>
              </p:cNvPr>
              <p:cNvSpPr txBox="1"/>
              <p:nvPr/>
            </p:nvSpPr>
            <p:spPr>
              <a:xfrm>
                <a:off x="5898489" y="2103469"/>
                <a:ext cx="71695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e>
                        <m:sub>
                          <m:r>
                            <a:rPr kumimoji="0" lang="zh-TW" alt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84" name="文字方塊 83">
                <a:extLst>
                  <a:ext uri="{FF2B5EF4-FFF2-40B4-BE49-F238E27FC236}">
                    <a16:creationId xmlns:a16="http://schemas.microsoft.com/office/drawing/2014/main" id="{FF36253C-65F0-4F75-BC31-BE0D165567E3}"/>
                  </a:ext>
                </a:extLst>
              </p:cNvPr>
              <p:cNvSpPr txBox="1">
                <a:spLocks noRot="1" noChangeAspect="1" noMove="1" noResize="1" noEditPoints="1" noAdjustHandles="1" noChangeArrowheads="1" noChangeShapeType="1" noTextEdit="1"/>
              </p:cNvSpPr>
              <p:nvPr/>
            </p:nvSpPr>
            <p:spPr>
              <a:xfrm>
                <a:off x="5898489" y="2103469"/>
                <a:ext cx="716953" cy="523220"/>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5" name="文字方塊 84">
                <a:extLst>
                  <a:ext uri="{FF2B5EF4-FFF2-40B4-BE49-F238E27FC236}">
                    <a16:creationId xmlns:a16="http://schemas.microsoft.com/office/drawing/2014/main" id="{6525880F-597C-4B5B-AF17-492C125F7D4D}"/>
                  </a:ext>
                </a:extLst>
              </p:cNvPr>
              <p:cNvSpPr txBox="1"/>
              <p:nvPr/>
            </p:nvSpPr>
            <p:spPr>
              <a:xfrm>
                <a:off x="7668188" y="2119283"/>
                <a:ext cx="71695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e>
                        <m:sub>
                          <m:r>
                            <a:rPr kumimoji="0" lang="zh-TW" alt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𝜽</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85" name="文字方塊 84">
                <a:extLst>
                  <a:ext uri="{FF2B5EF4-FFF2-40B4-BE49-F238E27FC236}">
                    <a16:creationId xmlns:a16="http://schemas.microsoft.com/office/drawing/2014/main" id="{6525880F-597C-4B5B-AF17-492C125F7D4D}"/>
                  </a:ext>
                </a:extLst>
              </p:cNvPr>
              <p:cNvSpPr txBox="1">
                <a:spLocks noRot="1" noChangeAspect="1" noMove="1" noResize="1" noEditPoints="1" noAdjustHandles="1" noChangeArrowheads="1" noChangeShapeType="1" noTextEdit="1"/>
              </p:cNvSpPr>
              <p:nvPr/>
            </p:nvSpPr>
            <p:spPr>
              <a:xfrm>
                <a:off x="7668188" y="2119283"/>
                <a:ext cx="716953" cy="523220"/>
              </a:xfrm>
              <a:prstGeom prst="rect">
                <a:avLst/>
              </a:prstGeom>
              <a:blipFill>
                <a:blip r:embed="rId12"/>
                <a:stretch>
                  <a:fillRect/>
                </a:stretch>
              </a:blipFill>
            </p:spPr>
            <p:txBody>
              <a:bodyPr/>
              <a:lstStyle/>
              <a:p>
                <a:r>
                  <a:rPr lang="zh-TW" altLang="en-US">
                    <a:noFill/>
                  </a:rPr>
                  <a:t> </a:t>
                </a:r>
              </a:p>
            </p:txBody>
          </p:sp>
        </mc:Fallback>
      </mc:AlternateContent>
      <p:pic>
        <p:nvPicPr>
          <p:cNvPr id="86" name="Picture 6" descr="「貓」的圖片搜尋結果">
            <a:extLst>
              <a:ext uri="{FF2B5EF4-FFF2-40B4-BE49-F238E27FC236}">
                <a16:creationId xmlns:a16="http://schemas.microsoft.com/office/drawing/2014/main" id="{475C6A5D-9D70-4373-A232-9A12EF69B3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5700" y="1047442"/>
            <a:ext cx="81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2" descr="相關圖片">
            <a:extLst>
              <a:ext uri="{FF2B5EF4-FFF2-40B4-BE49-F238E27FC236}">
                <a16:creationId xmlns:a16="http://schemas.microsoft.com/office/drawing/2014/main" id="{4AC65160-7CBF-42FC-AD7A-6C35898873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7068" y="1060798"/>
            <a:ext cx="809999" cy="540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8" name="文字方塊 87">
                <a:extLst>
                  <a:ext uri="{FF2B5EF4-FFF2-40B4-BE49-F238E27FC236}">
                    <a16:creationId xmlns:a16="http://schemas.microsoft.com/office/drawing/2014/main" id="{534AF3D1-67D1-455D-AC84-24BDEFDFA64F}"/>
                  </a:ext>
                </a:extLst>
              </p:cNvPr>
              <p:cNvSpPr txBox="1"/>
              <p:nvPr/>
            </p:nvSpPr>
            <p:spPr>
              <a:xfrm>
                <a:off x="6381984" y="4329624"/>
                <a:ext cx="347659"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𝑒</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88" name="文字方塊 87">
                <a:extLst>
                  <a:ext uri="{FF2B5EF4-FFF2-40B4-BE49-F238E27FC236}">
                    <a16:creationId xmlns:a16="http://schemas.microsoft.com/office/drawing/2014/main" id="{534AF3D1-67D1-455D-AC84-24BDEFDFA64F}"/>
                  </a:ext>
                </a:extLst>
              </p:cNvPr>
              <p:cNvSpPr txBox="1">
                <a:spLocks noRot="1" noChangeAspect="1" noMove="1" noResize="1" noEditPoints="1" noAdjustHandles="1" noChangeArrowheads="1" noChangeShapeType="1" noTextEdit="1"/>
              </p:cNvSpPr>
              <p:nvPr/>
            </p:nvSpPr>
            <p:spPr>
              <a:xfrm>
                <a:off x="6381984" y="4329624"/>
                <a:ext cx="347659" cy="369332"/>
              </a:xfrm>
              <a:prstGeom prst="rect">
                <a:avLst/>
              </a:prstGeom>
              <a:blipFill>
                <a:blip r:embed="rId15"/>
                <a:stretch>
                  <a:fillRect l="-12281" r="-8772"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9" name="文字方塊 88">
                <a:extLst>
                  <a:ext uri="{FF2B5EF4-FFF2-40B4-BE49-F238E27FC236}">
                    <a16:creationId xmlns:a16="http://schemas.microsoft.com/office/drawing/2014/main" id="{B26DCAA8-2DED-418E-885D-B5A7593E7AA6}"/>
                  </a:ext>
                </a:extLst>
              </p:cNvPr>
              <p:cNvSpPr txBox="1"/>
              <p:nvPr/>
            </p:nvSpPr>
            <p:spPr>
              <a:xfrm>
                <a:off x="8057935" y="4342426"/>
                <a:ext cx="354777"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𝑒</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89" name="文字方塊 88">
                <a:extLst>
                  <a:ext uri="{FF2B5EF4-FFF2-40B4-BE49-F238E27FC236}">
                    <a16:creationId xmlns:a16="http://schemas.microsoft.com/office/drawing/2014/main" id="{B26DCAA8-2DED-418E-885D-B5A7593E7AA6}"/>
                  </a:ext>
                </a:extLst>
              </p:cNvPr>
              <p:cNvSpPr txBox="1">
                <a:spLocks noRot="1" noChangeAspect="1" noMove="1" noResize="1" noEditPoints="1" noAdjustHandles="1" noChangeArrowheads="1" noChangeShapeType="1" noTextEdit="1"/>
              </p:cNvSpPr>
              <p:nvPr/>
            </p:nvSpPr>
            <p:spPr>
              <a:xfrm>
                <a:off x="8057935" y="4342426"/>
                <a:ext cx="354777" cy="369332"/>
              </a:xfrm>
              <a:prstGeom prst="rect">
                <a:avLst/>
              </a:prstGeom>
              <a:blipFill>
                <a:blip r:embed="rId16"/>
                <a:stretch>
                  <a:fillRect l="-12069" r="-8621"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0" name="文字方塊 89">
                <a:extLst>
                  <a:ext uri="{FF2B5EF4-FFF2-40B4-BE49-F238E27FC236}">
                    <a16:creationId xmlns:a16="http://schemas.microsoft.com/office/drawing/2014/main" id="{B8F5CB81-9383-471C-9CD9-B7B1D1D948FB}"/>
                  </a:ext>
                </a:extLst>
              </p:cNvPr>
              <p:cNvSpPr txBox="1"/>
              <p:nvPr/>
            </p:nvSpPr>
            <p:spPr>
              <a:xfrm>
                <a:off x="3815610" y="3792355"/>
                <a:ext cx="686534"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1" i="1" u="none" strike="noStrike" kern="1200" cap="none" spc="0" normalizeH="0" baseline="0" noProof="0">
                              <a:ln>
                                <a:noFill/>
                              </a:ln>
                              <a:solidFill>
                                <a:prstClr val="black"/>
                              </a:solidFill>
                              <a:effectLst/>
                              <a:uLnTx/>
                              <a:uFillTx/>
                              <a:latin typeface="Cambria Math" panose="02040503050406030204" pitchFamily="18" charset="0"/>
                              <a:cs typeface="+mn-cs"/>
                            </a:rPr>
                            <m:t>𝜽</m:t>
                          </m: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90" name="文字方塊 89">
                <a:extLst>
                  <a:ext uri="{FF2B5EF4-FFF2-40B4-BE49-F238E27FC236}">
                    <a16:creationId xmlns:a16="http://schemas.microsoft.com/office/drawing/2014/main" id="{B8F5CB81-9383-471C-9CD9-B7B1D1D948FB}"/>
                  </a:ext>
                </a:extLst>
              </p:cNvPr>
              <p:cNvSpPr txBox="1">
                <a:spLocks noRot="1" noChangeAspect="1" noMove="1" noResize="1" noEditPoints="1" noAdjustHandles="1" noChangeArrowheads="1" noChangeShapeType="1" noTextEdit="1"/>
              </p:cNvSpPr>
              <p:nvPr/>
            </p:nvSpPr>
            <p:spPr>
              <a:xfrm>
                <a:off x="3815610" y="3792355"/>
                <a:ext cx="686534" cy="369332"/>
              </a:xfrm>
              <a:prstGeom prst="rect">
                <a:avLst/>
              </a:prstGeom>
              <a:blipFill>
                <a:blip r:embed="rId17"/>
                <a:stretch>
                  <a:fillRect l="-10619" b="-6557"/>
                </a:stretch>
              </a:blipFill>
            </p:spPr>
            <p:txBody>
              <a:bodyPr/>
              <a:lstStyle/>
              <a:p>
                <a:r>
                  <a:rPr lang="zh-TW" altLang="en-US">
                    <a:noFill/>
                  </a:rPr>
                  <a:t> </a:t>
                </a:r>
              </a:p>
            </p:txBody>
          </p:sp>
        </mc:Fallback>
      </mc:AlternateContent>
      <p:sp>
        <p:nvSpPr>
          <p:cNvPr id="91" name="矩形: 圓角 90">
            <a:extLst>
              <a:ext uri="{FF2B5EF4-FFF2-40B4-BE49-F238E27FC236}">
                <a16:creationId xmlns:a16="http://schemas.microsoft.com/office/drawing/2014/main" id="{FE9BB98A-0505-4129-A53F-D6BF5A04F5E0}"/>
              </a:ext>
            </a:extLst>
          </p:cNvPr>
          <p:cNvSpPr/>
          <p:nvPr/>
        </p:nvSpPr>
        <p:spPr>
          <a:xfrm>
            <a:off x="3002198" y="5897288"/>
            <a:ext cx="681331" cy="4616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2" name="矩形: 圓角 91">
            <a:extLst>
              <a:ext uri="{FF2B5EF4-FFF2-40B4-BE49-F238E27FC236}">
                <a16:creationId xmlns:a16="http://schemas.microsoft.com/office/drawing/2014/main" id="{33A912BF-B0AF-4485-A541-459498D76917}"/>
              </a:ext>
            </a:extLst>
          </p:cNvPr>
          <p:cNvSpPr/>
          <p:nvPr/>
        </p:nvSpPr>
        <p:spPr>
          <a:xfrm>
            <a:off x="6360660" y="4301812"/>
            <a:ext cx="449716" cy="456752"/>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3" name="矩形: 圓角 92">
            <a:extLst>
              <a:ext uri="{FF2B5EF4-FFF2-40B4-BE49-F238E27FC236}">
                <a16:creationId xmlns:a16="http://schemas.microsoft.com/office/drawing/2014/main" id="{6C4E58E2-EC15-4623-A755-D16B0AF00EFB}"/>
              </a:ext>
            </a:extLst>
          </p:cNvPr>
          <p:cNvSpPr/>
          <p:nvPr/>
        </p:nvSpPr>
        <p:spPr>
          <a:xfrm>
            <a:off x="8088024" y="4302772"/>
            <a:ext cx="449716" cy="456752"/>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4" name="矩形: 圓角 93">
            <a:extLst>
              <a:ext uri="{FF2B5EF4-FFF2-40B4-BE49-F238E27FC236}">
                <a16:creationId xmlns:a16="http://schemas.microsoft.com/office/drawing/2014/main" id="{CE18EE14-5D3F-4C97-A188-FFE053989A40}"/>
              </a:ext>
            </a:extLst>
          </p:cNvPr>
          <p:cNvSpPr/>
          <p:nvPr/>
        </p:nvSpPr>
        <p:spPr>
          <a:xfrm>
            <a:off x="4051839" y="5434748"/>
            <a:ext cx="1135260" cy="1393741"/>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5" name="矩形: 圓角 94">
            <a:extLst>
              <a:ext uri="{FF2B5EF4-FFF2-40B4-BE49-F238E27FC236}">
                <a16:creationId xmlns:a16="http://schemas.microsoft.com/office/drawing/2014/main" id="{223AF0DA-35DE-4DAB-AA0C-2D6FF762AB85}"/>
              </a:ext>
            </a:extLst>
          </p:cNvPr>
          <p:cNvSpPr/>
          <p:nvPr/>
        </p:nvSpPr>
        <p:spPr>
          <a:xfrm>
            <a:off x="3782432" y="3750861"/>
            <a:ext cx="681331" cy="4616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2589A5FC-5121-4755-8256-F7446ABC9F83}"/>
                  </a:ext>
                </a:extLst>
              </p:cNvPr>
              <p:cNvSpPr txBox="1"/>
              <p:nvPr/>
            </p:nvSpPr>
            <p:spPr>
              <a:xfrm>
                <a:off x="3681542" y="5500082"/>
                <a:ext cx="1367169" cy="121155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𝐾</m:t>
                          </m:r>
                        </m:sup>
                        <m:e>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𝑒</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sub>
                          </m:sSub>
                        </m:e>
                      </m:nary>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6" name="文字方塊 45">
                <a:extLst>
                  <a:ext uri="{FF2B5EF4-FFF2-40B4-BE49-F238E27FC236}">
                    <a16:creationId xmlns:a16="http://schemas.microsoft.com/office/drawing/2014/main" id="{2589A5FC-5121-4755-8256-F7446ABC9F83}"/>
                  </a:ext>
                </a:extLst>
              </p:cNvPr>
              <p:cNvSpPr txBox="1">
                <a:spLocks noRot="1" noChangeAspect="1" noMove="1" noResize="1" noEditPoints="1" noAdjustHandles="1" noChangeArrowheads="1" noChangeShapeType="1" noTextEdit="1"/>
              </p:cNvSpPr>
              <p:nvPr/>
            </p:nvSpPr>
            <p:spPr>
              <a:xfrm>
                <a:off x="3681542" y="5500082"/>
                <a:ext cx="1367169" cy="1211550"/>
              </a:xfrm>
              <a:prstGeom prst="rect">
                <a:avLst/>
              </a:prstGeom>
              <a:blipFill>
                <a:blip r:embed="rId18"/>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207570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8" grpId="0"/>
      <p:bldP spid="45" grpId="0" animBg="1"/>
      <p:bldP spid="61" grpId="0"/>
      <p:bldP spid="62" grpId="0" animBg="1"/>
      <p:bldP spid="64" grpId="0"/>
      <p:bldP spid="65" grpId="0" animBg="1"/>
      <p:bldP spid="66" grpId="0"/>
      <p:bldP spid="69" grpId="0"/>
      <p:bldP spid="70" grpId="0" animBg="1"/>
      <p:bldP spid="72" grpId="0" animBg="1"/>
      <p:bldP spid="73" grpId="0" animBg="1"/>
      <p:bldP spid="76" grpId="0"/>
      <p:bldP spid="79" grpId="0"/>
      <p:bldP spid="81" grpId="0"/>
      <p:bldP spid="84" grpId="0" animBg="1"/>
      <p:bldP spid="85" grpId="0" animBg="1"/>
      <p:bldP spid="88" grpId="0"/>
      <p:bldP spid="89" grpId="0"/>
      <p:bldP spid="90" grpId="0"/>
      <p:bldP spid="91" grpId="0" animBg="1"/>
      <p:bldP spid="92" grpId="0" animBg="1"/>
      <p:bldP spid="93" grpId="0" animBg="1"/>
      <p:bldP spid="94" grpId="0" animBg="1"/>
      <p:bldP spid="9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63327A-D53A-4DBD-8222-499D74A2304D}"/>
              </a:ext>
            </a:extLst>
          </p:cNvPr>
          <p:cNvSpPr>
            <a:spLocks noGrp="1"/>
          </p:cNvSpPr>
          <p:nvPr>
            <p:ph type="title"/>
          </p:nvPr>
        </p:nvSpPr>
        <p:spPr/>
        <p:txBody>
          <a:bodyPr/>
          <a:lstStyle/>
          <a:p>
            <a:r>
              <a:rPr lang="en-US" altLang="zh-TW" dirty="0"/>
              <a:t>Machine Learning 101</a:t>
            </a:r>
            <a:endParaRPr lang="zh-TW" altLang="en-US" dirty="0"/>
          </a:p>
        </p:txBody>
      </p:sp>
      <p:graphicFrame>
        <p:nvGraphicFramePr>
          <p:cNvPr id="4" name="內容版面配置區 3">
            <a:extLst>
              <a:ext uri="{FF2B5EF4-FFF2-40B4-BE49-F238E27FC236}">
                <a16:creationId xmlns:a16="http://schemas.microsoft.com/office/drawing/2014/main" id="{04B71822-990C-4420-8A94-81F6902C0732}"/>
              </a:ext>
            </a:extLst>
          </p:cNvPr>
          <p:cNvGraphicFramePr>
            <a:graphicFrameLocks noGrp="1"/>
          </p:cNvGraphicFramePr>
          <p:nvPr>
            <p:ph idx="1"/>
            <p:extLst>
              <p:ext uri="{D42A27DB-BD31-4B8C-83A1-F6EECF244321}">
                <p14:modId xmlns:p14="http://schemas.microsoft.com/office/powerpoint/2010/main" val="3628151668"/>
              </p:ext>
            </p:extLst>
          </p:nvPr>
        </p:nvGraphicFramePr>
        <p:xfrm>
          <a:off x="840685" y="2128011"/>
          <a:ext cx="2843420" cy="3663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矩形: 圓角 26">
            <a:extLst>
              <a:ext uri="{FF2B5EF4-FFF2-40B4-BE49-F238E27FC236}">
                <a16:creationId xmlns:a16="http://schemas.microsoft.com/office/drawing/2014/main" id="{40940332-60BC-4393-8480-75E56EDD59B4}"/>
              </a:ext>
            </a:extLst>
          </p:cNvPr>
          <p:cNvSpPr/>
          <p:nvPr/>
        </p:nvSpPr>
        <p:spPr>
          <a:xfrm>
            <a:off x="874404" y="4860968"/>
            <a:ext cx="2843420" cy="9464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0" name="文字方塊 79">
            <a:extLst>
              <a:ext uri="{FF2B5EF4-FFF2-40B4-BE49-F238E27FC236}">
                <a16:creationId xmlns:a16="http://schemas.microsoft.com/office/drawing/2014/main" id="{4C0ADC08-3F23-42DB-BD33-778CCC99F377}"/>
              </a:ext>
            </a:extLst>
          </p:cNvPr>
          <p:cNvSpPr txBox="1"/>
          <p:nvPr/>
        </p:nvSpPr>
        <p:spPr>
          <a:xfrm>
            <a:off x="4062744" y="2324404"/>
            <a:ext cx="239182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loss:</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FBDE2976-AE4E-4C8C-8E52-82B25109B4B5}"/>
                  </a:ext>
                </a:extLst>
              </p:cNvPr>
              <p:cNvSpPr txBox="1"/>
              <p:nvPr/>
            </p:nvSpPr>
            <p:spPr>
              <a:xfrm>
                <a:off x="4128930" y="3510460"/>
                <a:ext cx="3041923" cy="56092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m:t>
                          </m:r>
                        </m:sup>
                      </m:s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𝑎𝑟𝑔</m:t>
                      </m:r>
                      <m:func>
                        <m:func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uncPr>
                        <m:fName>
                          <m:limLow>
                            <m:limLow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limLowPr>
                            <m:e>
                              <m:r>
                                <m:rPr>
                                  <m:sty m:val="p"/>
                                </m:rPr>
                                <a:rPr kumimoji="0" lang="en-US" altLang="zh-TW"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min</m:t>
                              </m:r>
                            </m:e>
                            <m:lim>
                              <m:r>
                                <a:rPr kumimoji="0" lang="zh-TW" altLang="en-US" sz="2800" b="1" i="1" u="none" strike="noStrike" kern="1200" cap="none" spc="0" normalizeH="0" baseline="0" noProof="0">
                                  <a:ln>
                                    <a:noFill/>
                                  </a:ln>
                                  <a:solidFill>
                                    <a:prstClr val="black"/>
                                  </a:solidFill>
                                  <a:effectLst/>
                                  <a:uLnTx/>
                                  <a:uFillTx/>
                                  <a:latin typeface="Cambria Math" panose="02040503050406030204" pitchFamily="18" charset="0"/>
                                  <a:cs typeface="+mn-cs"/>
                                </a:rPr>
                                <m:t>𝜽</m:t>
                              </m:r>
                            </m:lim>
                          </m:limLow>
                        </m:fName>
                        <m:e>
                          <m:r>
                            <a:rPr lang="en-US" altLang="zh-TW" sz="2800" i="1">
                              <a:solidFill>
                                <a:prstClr val="black"/>
                              </a:solidFill>
                              <a:latin typeface="Cambria Math" panose="02040503050406030204" pitchFamily="18" charset="0"/>
                            </a:rPr>
                            <m:t>𝐿</m:t>
                          </m:r>
                          <m:d>
                            <m:d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TW" altLang="en-US" sz="2800" b="1" i="1" u="none" strike="noStrike" kern="1200" cap="none" spc="0" normalizeH="0" baseline="0" noProof="0">
                                  <a:ln>
                                    <a:noFill/>
                                  </a:ln>
                                  <a:solidFill>
                                    <a:prstClr val="black"/>
                                  </a:solidFill>
                                  <a:effectLst/>
                                  <a:uLnTx/>
                                  <a:uFillTx/>
                                  <a:latin typeface="Cambria Math" panose="02040503050406030204" pitchFamily="18" charset="0"/>
                                  <a:cs typeface="+mn-cs"/>
                                </a:rPr>
                                <m:t>𝜽</m:t>
                              </m:r>
                            </m:e>
                          </m:d>
                        </m:e>
                      </m:func>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5" name="文字方塊 4">
                <a:extLst>
                  <a:ext uri="{FF2B5EF4-FFF2-40B4-BE49-F238E27FC236}">
                    <a16:creationId xmlns:a16="http://schemas.microsoft.com/office/drawing/2014/main" id="{FBDE2976-AE4E-4C8C-8E52-82B25109B4B5}"/>
                  </a:ext>
                </a:extLst>
              </p:cNvPr>
              <p:cNvSpPr txBox="1">
                <a:spLocks noRot="1" noChangeAspect="1" noMove="1" noResize="1" noEditPoints="1" noAdjustHandles="1" noChangeArrowheads="1" noChangeShapeType="1" noTextEdit="1"/>
              </p:cNvSpPr>
              <p:nvPr/>
            </p:nvSpPr>
            <p:spPr>
              <a:xfrm>
                <a:off x="4128930" y="3510460"/>
                <a:ext cx="3041923" cy="560923"/>
              </a:xfrm>
              <a:prstGeom prst="rect">
                <a:avLst/>
              </a:prstGeom>
              <a:blipFill>
                <a:blip r:embed="rId8"/>
                <a:stretch>
                  <a:fillRect/>
                </a:stretch>
              </a:blipFill>
            </p:spPr>
            <p:txBody>
              <a:bodyPr/>
              <a:lstStyle/>
              <a:p>
                <a:r>
                  <a:rPr lang="zh-TW" altLang="en-US">
                    <a:noFill/>
                  </a:rPr>
                  <a:t> </a:t>
                </a:r>
              </a:p>
            </p:txBody>
          </p:sp>
        </mc:Fallback>
      </mc:AlternateContent>
      <p:sp>
        <p:nvSpPr>
          <p:cNvPr id="6" name="文字方塊 5">
            <a:extLst>
              <a:ext uri="{FF2B5EF4-FFF2-40B4-BE49-F238E27FC236}">
                <a16:creationId xmlns:a16="http://schemas.microsoft.com/office/drawing/2014/main" id="{FC801D9C-0B22-452C-8073-ED76805BDAF8}"/>
              </a:ext>
            </a:extLst>
          </p:cNvPr>
          <p:cNvSpPr txBox="1"/>
          <p:nvPr/>
        </p:nvSpPr>
        <p:spPr>
          <a:xfrm>
            <a:off x="5459897" y="4168080"/>
            <a:ext cx="339992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done by gradient descent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BDA6DAC3-143C-4E3F-934D-68AF6EEBC0DB}"/>
                  </a:ext>
                </a:extLst>
              </p:cNvPr>
              <p:cNvSpPr txBox="1"/>
              <p:nvPr/>
            </p:nvSpPr>
            <p:spPr>
              <a:xfrm>
                <a:off x="4128930" y="4912729"/>
                <a:ext cx="4730888" cy="894732"/>
              </a:xfrm>
              <a:prstGeom prst="rect">
                <a:avLst/>
              </a:prstGeom>
              <a:noFill/>
            </p:spPr>
            <p:txBody>
              <a:bodyPr wrap="square" lIns="0" tIns="0" rIns="0" bIns="0" rtlCol="0">
                <a:spAutoFit/>
              </a:bodyPr>
              <a:lstStyle/>
              <a:p>
                <a:pPr lvl="0">
                  <a:defRPr/>
                </a:pPr>
                <a14:m>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e>
                      <m:sub>
                        <m:sSup>
                          <m:sSupPr>
                            <m:ctrlPr>
                              <a:rPr lang="en-US" altLang="zh-TW" sz="2800" b="1" i="1">
                                <a:solidFill>
                                  <a:srgbClr val="00B050"/>
                                </a:solidFill>
                                <a:latin typeface="Cambria Math" panose="02040503050406030204" pitchFamily="18" charset="0"/>
                              </a:rPr>
                            </m:ctrlPr>
                          </m:sSupPr>
                          <m:e>
                            <m:r>
                              <a:rPr lang="zh-TW" altLang="en-US" sz="2800" b="1" i="1">
                                <a:solidFill>
                                  <a:srgbClr val="00B050"/>
                                </a:solidFill>
                                <a:latin typeface="Cambria Math" panose="02040503050406030204" pitchFamily="18" charset="0"/>
                              </a:rPr>
                              <m:t>𝜽</m:t>
                            </m:r>
                          </m:e>
                          <m:sup>
                            <m:r>
                              <a:rPr lang="en-US" altLang="zh-TW" sz="2800" b="1" i="1">
                                <a:solidFill>
                                  <a:srgbClr val="00B050"/>
                                </a:solidFill>
                                <a:latin typeface="Cambria Math" panose="02040503050406030204" pitchFamily="18" charset="0"/>
                              </a:rPr>
                              <m:t>∗</m:t>
                            </m:r>
                          </m:sup>
                        </m:sSup>
                      </m:sub>
                    </m:sSub>
                  </m:oMath>
                </a14:m>
                <a:r>
                  <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is the function learned by learning algorithm from data</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7" name="文字方塊 6">
                <a:extLst>
                  <a:ext uri="{FF2B5EF4-FFF2-40B4-BE49-F238E27FC236}">
                    <a16:creationId xmlns:a16="http://schemas.microsoft.com/office/drawing/2014/main" id="{BDA6DAC3-143C-4E3F-934D-68AF6EEBC0DB}"/>
                  </a:ext>
                </a:extLst>
              </p:cNvPr>
              <p:cNvSpPr txBox="1">
                <a:spLocks noRot="1" noChangeAspect="1" noMove="1" noResize="1" noEditPoints="1" noAdjustHandles="1" noChangeArrowheads="1" noChangeShapeType="1" noTextEdit="1"/>
              </p:cNvSpPr>
              <p:nvPr/>
            </p:nvSpPr>
            <p:spPr>
              <a:xfrm>
                <a:off x="4128930" y="4912729"/>
                <a:ext cx="4730888" cy="894732"/>
              </a:xfrm>
              <a:prstGeom prst="rect">
                <a:avLst/>
              </a:prstGeom>
              <a:blipFill>
                <a:blip r:embed="rId9"/>
                <a:stretch>
                  <a:fillRect l="-4510" t="-11565" b="-1972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630458FE-C001-4F37-9272-6E5860F463D2}"/>
                  </a:ext>
                </a:extLst>
              </p:cNvPr>
              <p:cNvSpPr txBox="1"/>
              <p:nvPr/>
            </p:nvSpPr>
            <p:spPr>
              <a:xfrm>
                <a:off x="5016193" y="1981849"/>
                <a:ext cx="2169825" cy="121155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800" i="1">
                          <a:solidFill>
                            <a:prstClr val="black"/>
                          </a:solidFill>
                          <a:latin typeface="Cambria Math" panose="02040503050406030204" pitchFamily="18" charset="0"/>
                        </a:rPr>
                        <m:t>𝐿</m:t>
                      </m:r>
                      <m:d>
                        <m:d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800" b="1" i="1" u="none" strike="noStrike" kern="1200" cap="none" spc="0" normalizeH="0" baseline="0" noProof="0">
                              <a:ln>
                                <a:noFill/>
                              </a:ln>
                              <a:solidFill>
                                <a:prstClr val="black"/>
                              </a:solidFill>
                              <a:effectLst/>
                              <a:uLnTx/>
                              <a:uFillTx/>
                              <a:latin typeface="Cambria Math" panose="02040503050406030204" pitchFamily="18" charset="0"/>
                              <a:cs typeface="+mn-cs"/>
                            </a:rPr>
                            <m:t>𝜽</m:t>
                          </m:r>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𝑘</m:t>
                          </m:r>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𝐾</m:t>
                          </m:r>
                        </m:sup>
                        <m:e>
                          <m:sSub>
                            <m:sSub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𝑒</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𝑘</m:t>
                              </m:r>
                            </m:sub>
                          </m:sSub>
                        </m:e>
                      </m:nary>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9" name="文字方塊 8">
                <a:extLst>
                  <a:ext uri="{FF2B5EF4-FFF2-40B4-BE49-F238E27FC236}">
                    <a16:creationId xmlns:a16="http://schemas.microsoft.com/office/drawing/2014/main" id="{630458FE-C001-4F37-9272-6E5860F463D2}"/>
                  </a:ext>
                </a:extLst>
              </p:cNvPr>
              <p:cNvSpPr txBox="1">
                <a:spLocks noRot="1" noChangeAspect="1" noMove="1" noResize="1" noEditPoints="1" noAdjustHandles="1" noChangeArrowheads="1" noChangeShapeType="1" noTextEdit="1"/>
              </p:cNvSpPr>
              <p:nvPr/>
            </p:nvSpPr>
            <p:spPr>
              <a:xfrm>
                <a:off x="5016193" y="1981849"/>
                <a:ext cx="2169825" cy="1211550"/>
              </a:xfrm>
              <a:prstGeom prst="rect">
                <a:avLst/>
              </a:prstGeom>
              <a:blipFill>
                <a:blip r:embed="rId10"/>
                <a:stretch>
                  <a:fillRect/>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16E579EA-7EFA-437B-B108-A7A7E5956D19}"/>
              </a:ext>
            </a:extLst>
          </p:cNvPr>
          <p:cNvSpPr txBox="1"/>
          <p:nvPr/>
        </p:nvSpPr>
        <p:spPr>
          <a:xfrm>
            <a:off x="7159857" y="2056105"/>
            <a:ext cx="216511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sum over training examples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2587105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FA094FD-DEF5-4503-A004-C98C8ED0B826}"/>
              </a:ext>
            </a:extLst>
          </p:cNvPr>
          <p:cNvPicPr>
            <a:picLocks noChangeAspect="1"/>
          </p:cNvPicPr>
          <p:nvPr/>
        </p:nvPicPr>
        <p:blipFill rotWithShape="1">
          <a:blip r:embed="rId2">
            <a:alphaModFix amt="50000"/>
          </a:blip>
          <a:srcRect r="10999" b="-2"/>
          <a:stretch/>
        </p:blipFill>
        <p:spPr>
          <a:xfrm>
            <a:off x="20" y="1"/>
            <a:ext cx="9143980" cy="6857999"/>
          </a:xfrm>
          <a:prstGeom prst="rect">
            <a:avLst/>
          </a:prstGeom>
        </p:spPr>
      </p:pic>
      <p:sp>
        <p:nvSpPr>
          <p:cNvPr id="2" name="標題 1">
            <a:extLst>
              <a:ext uri="{FF2B5EF4-FFF2-40B4-BE49-F238E27FC236}">
                <a16:creationId xmlns:a16="http://schemas.microsoft.com/office/drawing/2014/main" id="{F1AC02F5-A6BB-4216-AC7D-4B8FD7F7B901}"/>
              </a:ext>
            </a:extLst>
          </p:cNvPr>
          <p:cNvSpPr>
            <a:spLocks noGrp="1"/>
          </p:cNvSpPr>
          <p:nvPr>
            <p:ph type="ctrTitle"/>
          </p:nvPr>
        </p:nvSpPr>
        <p:spPr>
          <a:xfrm>
            <a:off x="1143000" y="1122362"/>
            <a:ext cx="6858000" cy="2900518"/>
          </a:xfrm>
        </p:spPr>
        <p:txBody>
          <a:bodyPr>
            <a:normAutofit/>
          </a:bodyPr>
          <a:lstStyle/>
          <a:p>
            <a:r>
              <a:rPr lang="en-US" altLang="zh-TW" b="1" dirty="0">
                <a:solidFill>
                  <a:srgbClr val="FFFFFF"/>
                </a:solidFill>
              </a:rPr>
              <a:t>Introduction of </a:t>
            </a:r>
            <a:br>
              <a:rPr lang="en-US" altLang="zh-TW" b="1" dirty="0">
                <a:solidFill>
                  <a:srgbClr val="FFFFFF"/>
                </a:solidFill>
              </a:rPr>
            </a:br>
            <a:r>
              <a:rPr lang="en-US" altLang="zh-TW" b="1" dirty="0">
                <a:solidFill>
                  <a:srgbClr val="FFFFFF"/>
                </a:solidFill>
              </a:rPr>
              <a:t>Meta Learning</a:t>
            </a:r>
            <a:endParaRPr lang="zh-TW" altLang="en-US" b="1" dirty="0">
              <a:solidFill>
                <a:srgbClr val="FFFFFF"/>
              </a:solidFill>
            </a:endParaRPr>
          </a:p>
        </p:txBody>
      </p:sp>
      <p:sp>
        <p:nvSpPr>
          <p:cNvPr id="3" name="副標題 2">
            <a:extLst>
              <a:ext uri="{FF2B5EF4-FFF2-40B4-BE49-F238E27FC236}">
                <a16:creationId xmlns:a16="http://schemas.microsoft.com/office/drawing/2014/main" id="{49651A70-1836-4B83-AD71-EEDA98A508F1}"/>
              </a:ext>
            </a:extLst>
          </p:cNvPr>
          <p:cNvSpPr>
            <a:spLocks noGrp="1"/>
          </p:cNvSpPr>
          <p:nvPr>
            <p:ph type="subTitle" idx="1"/>
          </p:nvPr>
        </p:nvSpPr>
        <p:spPr>
          <a:xfrm>
            <a:off x="1143000" y="4159404"/>
            <a:ext cx="6858000" cy="1098395"/>
          </a:xfrm>
        </p:spPr>
        <p:txBody>
          <a:bodyPr>
            <a:normAutofit/>
          </a:bodyPr>
          <a:lstStyle/>
          <a:p>
            <a:endParaRPr lang="zh-TW" altLang="en-US">
              <a:solidFill>
                <a:srgbClr val="FFFFFF"/>
              </a:solidFill>
            </a:endParaRPr>
          </a:p>
        </p:txBody>
      </p:sp>
    </p:spTree>
    <p:extLst>
      <p:ext uri="{BB962C8B-B14F-4D97-AF65-F5344CB8AC3E}">
        <p14:creationId xmlns:p14="http://schemas.microsoft.com/office/powerpoint/2010/main" val="27704795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3EA309-1943-480D-8024-DE214FB90BA9}"/>
              </a:ext>
            </a:extLst>
          </p:cNvPr>
          <p:cNvSpPr>
            <a:spLocks noGrp="1"/>
          </p:cNvSpPr>
          <p:nvPr>
            <p:ph type="title"/>
          </p:nvPr>
        </p:nvSpPr>
        <p:spPr/>
        <p:txBody>
          <a:bodyPr/>
          <a:lstStyle/>
          <a:p>
            <a:r>
              <a:rPr lang="en-US" altLang="zh-TW" dirty="0"/>
              <a:t>What is Meta Learning?</a:t>
            </a:r>
            <a:endParaRPr lang="zh-TW" altLang="en-US" dirty="0"/>
          </a:p>
        </p:txBody>
      </p:sp>
      <p:grpSp>
        <p:nvGrpSpPr>
          <p:cNvPr id="4" name="群組 3">
            <a:extLst>
              <a:ext uri="{FF2B5EF4-FFF2-40B4-BE49-F238E27FC236}">
                <a16:creationId xmlns:a16="http://schemas.microsoft.com/office/drawing/2014/main" id="{6AEEA44B-CA30-4B6D-880D-5E9F8845DF88}"/>
              </a:ext>
            </a:extLst>
          </p:cNvPr>
          <p:cNvGrpSpPr/>
          <p:nvPr/>
        </p:nvGrpSpPr>
        <p:grpSpPr>
          <a:xfrm>
            <a:off x="915964" y="3003042"/>
            <a:ext cx="1799886" cy="1090941"/>
            <a:chOff x="2607005" y="2519462"/>
            <a:chExt cx="1799886" cy="1090941"/>
          </a:xfrm>
        </p:grpSpPr>
        <p:sp>
          <p:nvSpPr>
            <p:cNvPr id="5" name="矩形 4">
              <a:extLst>
                <a:ext uri="{FF2B5EF4-FFF2-40B4-BE49-F238E27FC236}">
                  <a16:creationId xmlns:a16="http://schemas.microsoft.com/office/drawing/2014/main" id="{AFEE27B4-9DAB-4B84-B639-1247BBAB9EC0}"/>
                </a:ext>
              </a:extLst>
            </p:cNvPr>
            <p:cNvSpPr/>
            <p:nvPr/>
          </p:nvSpPr>
          <p:spPr>
            <a:xfrm>
              <a:off x="2607005"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 name="Picture 2" descr="ãcatãçåçæå°çµæ">
              <a:extLst>
                <a:ext uri="{FF2B5EF4-FFF2-40B4-BE49-F238E27FC236}">
                  <a16:creationId xmlns:a16="http://schemas.microsoft.com/office/drawing/2014/main" id="{FA1BD013-E6D8-4B0A-9F7D-BE62766C4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220" y="2623335"/>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ãdogãçåçæå°çµæ">
              <a:extLst>
                <a:ext uri="{FF2B5EF4-FFF2-40B4-BE49-F238E27FC236}">
                  <a16:creationId xmlns:a16="http://schemas.microsoft.com/office/drawing/2014/main" id="{5CF38AD3-1863-4EDF-AB29-F7508F0A2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94" y="262333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CDA09DDB-3938-4667-8394-D824F9089D81}"/>
                </a:ext>
              </a:extLst>
            </p:cNvPr>
            <p:cNvSpPr txBox="1"/>
            <p:nvPr/>
          </p:nvSpPr>
          <p:spPr>
            <a:xfrm>
              <a:off x="27792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BD7F320D-441F-4BB4-BFE9-1368CF04CF24}"/>
                </a:ext>
              </a:extLst>
            </p:cNvPr>
            <p:cNvSpPr txBox="1"/>
            <p:nvPr/>
          </p:nvSpPr>
          <p:spPr>
            <a:xfrm>
              <a:off x="3627107" y="3241071"/>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10" name="Picture 4" descr="ãcatãçåçæå°çµæ">
            <a:extLst>
              <a:ext uri="{FF2B5EF4-FFF2-40B4-BE49-F238E27FC236}">
                <a16:creationId xmlns:a16="http://schemas.microsoft.com/office/drawing/2014/main" id="{82A61D22-EBA2-4427-978A-233B17025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171" y="4970987"/>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a:extLst>
              <a:ext uri="{FF2B5EF4-FFF2-40B4-BE49-F238E27FC236}">
                <a16:creationId xmlns:a16="http://schemas.microsoft.com/office/drawing/2014/main" id="{92B1D089-C1BD-4BD3-B9EE-6074382A5BBA}"/>
              </a:ext>
            </a:extLst>
          </p:cNvPr>
          <p:cNvSpPr txBox="1"/>
          <p:nvPr/>
        </p:nvSpPr>
        <p:spPr>
          <a:xfrm>
            <a:off x="3818897" y="6026947"/>
            <a:ext cx="584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2" name="直線單箭頭接點 11">
            <a:extLst>
              <a:ext uri="{FF2B5EF4-FFF2-40B4-BE49-F238E27FC236}">
                <a16:creationId xmlns:a16="http://schemas.microsoft.com/office/drawing/2014/main" id="{E97E8D9C-9BBE-4301-8AB0-26357156AE98}"/>
              </a:ext>
            </a:extLst>
          </p:cNvPr>
          <p:cNvCxnSpPr>
            <a:cxnSpLocks/>
          </p:cNvCxnSpPr>
          <p:nvPr/>
        </p:nvCxnSpPr>
        <p:spPr>
          <a:xfrm>
            <a:off x="4097985" y="3404739"/>
            <a:ext cx="0" cy="15662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7F5BEE52-D6D5-4758-A30F-A08C619832FA}"/>
              </a:ext>
            </a:extLst>
          </p:cNvPr>
          <p:cNvCxnSpPr>
            <a:cxnSpLocks/>
          </p:cNvCxnSpPr>
          <p:nvPr/>
        </p:nvCxnSpPr>
        <p:spPr>
          <a:xfrm>
            <a:off x="4117022" y="5690987"/>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8C189640-DD14-4AD4-A53D-09D081DDC947}"/>
              </a:ext>
            </a:extLst>
          </p:cNvPr>
          <p:cNvCxnSpPr>
            <a:cxnSpLocks/>
          </p:cNvCxnSpPr>
          <p:nvPr/>
        </p:nvCxnSpPr>
        <p:spPr>
          <a:xfrm>
            <a:off x="2403230" y="5292710"/>
            <a:ext cx="127212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群組 14">
            <a:extLst>
              <a:ext uri="{FF2B5EF4-FFF2-40B4-BE49-F238E27FC236}">
                <a16:creationId xmlns:a16="http://schemas.microsoft.com/office/drawing/2014/main" id="{5A310465-77CA-49F3-84C9-B93080D2CEF6}"/>
              </a:ext>
            </a:extLst>
          </p:cNvPr>
          <p:cNvGrpSpPr/>
          <p:nvPr/>
        </p:nvGrpSpPr>
        <p:grpSpPr>
          <a:xfrm>
            <a:off x="3760286" y="4970987"/>
            <a:ext cx="701422" cy="652464"/>
            <a:chOff x="5956300" y="3152705"/>
            <a:chExt cx="1052833" cy="979347"/>
          </a:xfrm>
        </p:grpSpPr>
        <p:sp>
          <p:nvSpPr>
            <p:cNvPr id="16" name="矩形 15">
              <a:extLst>
                <a:ext uri="{FF2B5EF4-FFF2-40B4-BE49-F238E27FC236}">
                  <a16:creationId xmlns:a16="http://schemas.microsoft.com/office/drawing/2014/main" id="{C544B3C3-F3E3-4CB5-8C75-FA204737BC31}"/>
                </a:ext>
              </a:extLst>
            </p:cNvPr>
            <p:cNvSpPr/>
            <p:nvPr/>
          </p:nvSpPr>
          <p:spPr>
            <a:xfrm>
              <a:off x="5956300" y="3152705"/>
              <a:ext cx="1052833" cy="9793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535B593B-F7F4-4FDB-AED4-A00D77B73BD7}"/>
                    </a:ext>
                  </a:extLst>
                </p:cNvPr>
                <p:cNvSpPr txBox="1"/>
                <p:nvPr/>
              </p:nvSpPr>
              <p:spPr>
                <a:xfrm>
                  <a:off x="6299174" y="3333686"/>
                  <a:ext cx="442365" cy="430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e>
                          <m:sup>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2" name="文字方塊 41">
                  <a:extLst>
                    <a:ext uri="{FF2B5EF4-FFF2-40B4-BE49-F238E27FC236}">
                      <a16:creationId xmlns:a16="http://schemas.microsoft.com/office/drawing/2014/main" id="{7B0FAD59-1AA0-434A-AEDD-CD1E4BCE4F53}"/>
                    </a:ext>
                  </a:extLst>
                </p:cNvPr>
                <p:cNvSpPr txBox="1">
                  <a:spLocks noRot="1" noChangeAspect="1" noMove="1" noResize="1" noEditPoints="1" noAdjustHandles="1" noChangeArrowheads="1" noChangeShapeType="1" noTextEdit="1"/>
                </p:cNvSpPr>
                <p:nvPr/>
              </p:nvSpPr>
              <p:spPr>
                <a:xfrm>
                  <a:off x="6299174" y="3333686"/>
                  <a:ext cx="442365" cy="430887"/>
                </a:xfrm>
                <a:prstGeom prst="rect">
                  <a:avLst/>
                </a:prstGeom>
                <a:blipFill>
                  <a:blip r:embed="rId6"/>
                  <a:stretch>
                    <a:fillRect l="-2041" r="-10204" b="-44681"/>
                  </a:stretch>
                </a:blipFill>
              </p:spPr>
              <p:txBody>
                <a:bodyPr/>
                <a:lstStyle/>
                <a:p>
                  <a:r>
                    <a:rPr lang="zh-TW" altLang="en-US">
                      <a:noFill/>
                    </a:rPr>
                    <a:t> </a:t>
                  </a:r>
                </a:p>
              </p:txBody>
            </p:sp>
          </mc:Fallback>
        </mc:AlternateContent>
      </p:grpSp>
      <p:grpSp>
        <p:nvGrpSpPr>
          <p:cNvPr id="18" name="群組 17">
            <a:extLst>
              <a:ext uri="{FF2B5EF4-FFF2-40B4-BE49-F238E27FC236}">
                <a16:creationId xmlns:a16="http://schemas.microsoft.com/office/drawing/2014/main" id="{9AFAE92E-94B0-4866-8E44-573E23A400EA}"/>
              </a:ext>
            </a:extLst>
          </p:cNvPr>
          <p:cNvGrpSpPr/>
          <p:nvPr/>
        </p:nvGrpSpPr>
        <p:grpSpPr>
          <a:xfrm>
            <a:off x="3760286" y="3254645"/>
            <a:ext cx="701422" cy="652464"/>
            <a:chOff x="5956300" y="3152705"/>
            <a:chExt cx="1052833" cy="979347"/>
          </a:xfrm>
        </p:grpSpPr>
        <p:sp>
          <p:nvSpPr>
            <p:cNvPr id="19" name="矩形 18">
              <a:extLst>
                <a:ext uri="{FF2B5EF4-FFF2-40B4-BE49-F238E27FC236}">
                  <a16:creationId xmlns:a16="http://schemas.microsoft.com/office/drawing/2014/main" id="{F3337CBF-C4A2-46C6-9F2D-353C056FB822}"/>
                </a:ext>
              </a:extLst>
            </p:cNvPr>
            <p:cNvSpPr/>
            <p:nvPr/>
          </p:nvSpPr>
          <p:spPr>
            <a:xfrm>
              <a:off x="5956300" y="3152705"/>
              <a:ext cx="1052833" cy="9793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63979CAD-F9D6-4FCD-858C-1DA2F608BA43}"/>
                    </a:ext>
                  </a:extLst>
                </p:cNvPr>
                <p:cNvSpPr txBox="1"/>
                <p:nvPr/>
              </p:nvSpPr>
              <p:spPr>
                <a:xfrm>
                  <a:off x="6299174" y="3333686"/>
                  <a:ext cx="473425" cy="64676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𝐹</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7" name="文字方塊 46">
                  <a:extLst>
                    <a:ext uri="{FF2B5EF4-FFF2-40B4-BE49-F238E27FC236}">
                      <a16:creationId xmlns:a16="http://schemas.microsoft.com/office/drawing/2014/main" id="{0C953003-5FBF-4155-B4D6-7C7BEFD77DD9}"/>
                    </a:ext>
                  </a:extLst>
                </p:cNvPr>
                <p:cNvSpPr txBox="1">
                  <a:spLocks noRot="1" noChangeAspect="1" noMove="1" noResize="1" noEditPoints="1" noAdjustHandles="1" noChangeArrowheads="1" noChangeShapeType="1" noTextEdit="1"/>
                </p:cNvSpPr>
                <p:nvPr/>
              </p:nvSpPr>
              <p:spPr>
                <a:xfrm>
                  <a:off x="6299174" y="3333686"/>
                  <a:ext cx="473425" cy="646760"/>
                </a:xfrm>
                <a:prstGeom prst="rect">
                  <a:avLst/>
                </a:prstGeom>
                <a:blipFill>
                  <a:blip r:embed="rId7"/>
                  <a:stretch>
                    <a:fillRect/>
                  </a:stretch>
                </a:blipFill>
              </p:spPr>
              <p:txBody>
                <a:bodyPr/>
                <a:lstStyle/>
                <a:p>
                  <a:r>
                    <a:rPr lang="zh-TW" altLang="en-US">
                      <a:noFill/>
                    </a:rPr>
                    <a:t> </a:t>
                  </a:r>
                </a:p>
              </p:txBody>
            </p:sp>
          </mc:Fallback>
        </mc:AlternateContent>
      </p:grpSp>
      <p:cxnSp>
        <p:nvCxnSpPr>
          <p:cNvPr id="21" name="直線單箭頭接點 20">
            <a:extLst>
              <a:ext uri="{FF2B5EF4-FFF2-40B4-BE49-F238E27FC236}">
                <a16:creationId xmlns:a16="http://schemas.microsoft.com/office/drawing/2014/main" id="{D9495F7B-585E-46DA-93E0-736B5E142544}"/>
              </a:ext>
            </a:extLst>
          </p:cNvPr>
          <p:cNvCxnSpPr>
            <a:cxnSpLocks/>
          </p:cNvCxnSpPr>
          <p:nvPr/>
        </p:nvCxnSpPr>
        <p:spPr>
          <a:xfrm>
            <a:off x="2719557" y="3581212"/>
            <a:ext cx="10104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6D321A29-A0C3-41FE-B638-0387D335DC1C}"/>
              </a:ext>
            </a:extLst>
          </p:cNvPr>
          <p:cNvSpPr txBox="1"/>
          <p:nvPr/>
        </p:nvSpPr>
        <p:spPr>
          <a:xfrm>
            <a:off x="2177459" y="5297068"/>
            <a:ext cx="164954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Testing</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4" name="文字方塊 23">
            <a:extLst>
              <a:ext uri="{FF2B5EF4-FFF2-40B4-BE49-F238E27FC236}">
                <a16:creationId xmlns:a16="http://schemas.microsoft.com/office/drawing/2014/main" id="{1500D42B-98F8-496F-B672-8D68BA1ABD88}"/>
              </a:ext>
            </a:extLst>
          </p:cNvPr>
          <p:cNvSpPr txBox="1"/>
          <p:nvPr/>
        </p:nvSpPr>
        <p:spPr>
          <a:xfrm>
            <a:off x="366251" y="2511222"/>
            <a:ext cx="298005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Examples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5" name="文字方塊 24">
            <a:extLst>
              <a:ext uri="{FF2B5EF4-FFF2-40B4-BE49-F238E27FC236}">
                <a16:creationId xmlns:a16="http://schemas.microsoft.com/office/drawing/2014/main" id="{808D675B-EF4C-469E-B9B5-3F368AB0FA64}"/>
              </a:ext>
            </a:extLst>
          </p:cNvPr>
          <p:cNvSpPr txBox="1"/>
          <p:nvPr/>
        </p:nvSpPr>
        <p:spPr>
          <a:xfrm>
            <a:off x="4461708" y="5091561"/>
            <a:ext cx="16495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classifier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7" name="文字方塊 26">
            <a:extLst>
              <a:ext uri="{FF2B5EF4-FFF2-40B4-BE49-F238E27FC236}">
                <a16:creationId xmlns:a16="http://schemas.microsoft.com/office/drawing/2014/main" id="{B943C915-7917-4852-9377-F8A8953606C3}"/>
              </a:ext>
            </a:extLst>
          </p:cNvPr>
          <p:cNvSpPr txBox="1"/>
          <p:nvPr/>
        </p:nvSpPr>
        <p:spPr>
          <a:xfrm>
            <a:off x="3391602" y="2807678"/>
            <a:ext cx="152827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function</a:t>
            </a:r>
            <a:endParaRPr kumimoji="0" lang="zh-TW" altLang="en-US" sz="2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endParaRPr>
          </a:p>
        </p:txBody>
      </p:sp>
      <p:sp>
        <p:nvSpPr>
          <p:cNvPr id="28" name="矩形: 圓角 27">
            <a:extLst>
              <a:ext uri="{FF2B5EF4-FFF2-40B4-BE49-F238E27FC236}">
                <a16:creationId xmlns:a16="http://schemas.microsoft.com/office/drawing/2014/main" id="{48D5C4F0-7AFE-4920-A731-688019175C4A}"/>
              </a:ext>
            </a:extLst>
          </p:cNvPr>
          <p:cNvSpPr/>
          <p:nvPr/>
        </p:nvSpPr>
        <p:spPr>
          <a:xfrm>
            <a:off x="536475" y="2449895"/>
            <a:ext cx="2614074" cy="18506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9" name="矩形: 圓角 28">
            <a:extLst>
              <a:ext uri="{FF2B5EF4-FFF2-40B4-BE49-F238E27FC236}">
                <a16:creationId xmlns:a16="http://schemas.microsoft.com/office/drawing/2014/main" id="{91D4A290-2D20-4E5E-A422-2A83411E9627}"/>
              </a:ext>
            </a:extLst>
          </p:cNvPr>
          <p:cNvSpPr/>
          <p:nvPr/>
        </p:nvSpPr>
        <p:spPr>
          <a:xfrm>
            <a:off x="3541475" y="4879365"/>
            <a:ext cx="2325993" cy="8793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0" name="文字方塊 29">
            <a:extLst>
              <a:ext uri="{FF2B5EF4-FFF2-40B4-BE49-F238E27FC236}">
                <a16:creationId xmlns:a16="http://schemas.microsoft.com/office/drawing/2014/main" id="{0B73C8DC-88FA-4C41-BB78-4274050A609C}"/>
              </a:ext>
            </a:extLst>
          </p:cNvPr>
          <p:cNvSpPr txBox="1"/>
          <p:nvPr/>
        </p:nvSpPr>
        <p:spPr>
          <a:xfrm>
            <a:off x="1065211" y="4254178"/>
            <a:ext cx="152827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input</a:t>
            </a:r>
            <a:endParaRPr kumimoji="0" lang="zh-TW" altLang="en-US" sz="2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endParaRPr>
          </a:p>
        </p:txBody>
      </p:sp>
      <p:sp>
        <p:nvSpPr>
          <p:cNvPr id="31" name="文字方塊 30">
            <a:extLst>
              <a:ext uri="{FF2B5EF4-FFF2-40B4-BE49-F238E27FC236}">
                <a16:creationId xmlns:a16="http://schemas.microsoft.com/office/drawing/2014/main" id="{5C1D28C3-B79F-407A-9605-34966A989BCC}"/>
              </a:ext>
            </a:extLst>
          </p:cNvPr>
          <p:cNvSpPr txBox="1"/>
          <p:nvPr/>
        </p:nvSpPr>
        <p:spPr>
          <a:xfrm>
            <a:off x="4442179" y="5715299"/>
            <a:ext cx="152827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output</a:t>
            </a:r>
            <a:endParaRPr kumimoji="0" lang="zh-TW" altLang="en-US" sz="2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endParaRPr>
          </a:p>
        </p:txBody>
      </p:sp>
      <p:sp>
        <p:nvSpPr>
          <p:cNvPr id="32" name="文字方塊 31">
            <a:extLst>
              <a:ext uri="{FF2B5EF4-FFF2-40B4-BE49-F238E27FC236}">
                <a16:creationId xmlns:a16="http://schemas.microsoft.com/office/drawing/2014/main" id="{ACC6D493-4BF7-40B5-BA49-9E61FDC6B22D}"/>
              </a:ext>
            </a:extLst>
          </p:cNvPr>
          <p:cNvSpPr txBox="1"/>
          <p:nvPr/>
        </p:nvSpPr>
        <p:spPr>
          <a:xfrm>
            <a:off x="4553883" y="3173159"/>
            <a:ext cx="164954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Learning algorithm </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3" name="文字方塊 32">
            <a:extLst>
              <a:ext uri="{FF2B5EF4-FFF2-40B4-BE49-F238E27FC236}">
                <a16:creationId xmlns:a16="http://schemas.microsoft.com/office/drawing/2014/main" id="{E13B9AF4-B8E9-4F06-BA8F-14111E2A2882}"/>
              </a:ext>
            </a:extLst>
          </p:cNvPr>
          <p:cNvSpPr txBox="1"/>
          <p:nvPr/>
        </p:nvSpPr>
        <p:spPr>
          <a:xfrm>
            <a:off x="5952398" y="5137011"/>
            <a:ext cx="299768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Learned from data</a:t>
            </a:r>
            <a:endParaRPr kumimoji="0" lang="zh-TW" altLang="en-US"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sp>
        <p:nvSpPr>
          <p:cNvPr id="34" name="文字方塊 33">
            <a:extLst>
              <a:ext uri="{FF2B5EF4-FFF2-40B4-BE49-F238E27FC236}">
                <a16:creationId xmlns:a16="http://schemas.microsoft.com/office/drawing/2014/main" id="{A563E5CE-76AE-451C-AA2A-2105E3D728BF}"/>
              </a:ext>
            </a:extLst>
          </p:cNvPr>
          <p:cNvSpPr txBox="1"/>
          <p:nvPr/>
        </p:nvSpPr>
        <p:spPr>
          <a:xfrm>
            <a:off x="5966206" y="3375218"/>
            <a:ext cx="299768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Hand-crafted</a:t>
            </a:r>
            <a:endParaRPr kumimoji="0" lang="zh-TW" altLang="en-US" sz="2400" b="0"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sp>
        <p:nvSpPr>
          <p:cNvPr id="35" name="文字方塊 34">
            <a:extLst>
              <a:ext uri="{FF2B5EF4-FFF2-40B4-BE49-F238E27FC236}">
                <a16:creationId xmlns:a16="http://schemas.microsoft.com/office/drawing/2014/main" id="{9BBFA82D-4ABE-4B09-82FB-F8BED8C27ED8}"/>
              </a:ext>
            </a:extLst>
          </p:cNvPr>
          <p:cNvSpPr txBox="1"/>
          <p:nvPr/>
        </p:nvSpPr>
        <p:spPr>
          <a:xfrm>
            <a:off x="4403097" y="1543223"/>
            <a:ext cx="425941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Can we learn this function?</a:t>
            </a:r>
            <a:endParaRPr kumimoji="0" lang="zh-TW" altLang="en-US" sz="28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endParaRPr>
          </a:p>
        </p:txBody>
      </p:sp>
      <p:cxnSp>
        <p:nvCxnSpPr>
          <p:cNvPr id="37" name="直線單箭頭接點 36">
            <a:extLst>
              <a:ext uri="{FF2B5EF4-FFF2-40B4-BE49-F238E27FC236}">
                <a16:creationId xmlns:a16="http://schemas.microsoft.com/office/drawing/2014/main" id="{C5D0C897-EE5B-446C-ADA3-EB1B4FF9D347}"/>
              </a:ext>
            </a:extLst>
          </p:cNvPr>
          <p:cNvCxnSpPr>
            <a:cxnSpLocks/>
          </p:cNvCxnSpPr>
          <p:nvPr/>
        </p:nvCxnSpPr>
        <p:spPr>
          <a:xfrm flipV="1">
            <a:off x="4461708" y="2158065"/>
            <a:ext cx="458170" cy="649613"/>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C8EFC27C-A227-4B8B-9AE3-A24458396D7D}"/>
              </a:ext>
            </a:extLst>
          </p:cNvPr>
          <p:cNvSpPr txBox="1"/>
          <p:nvPr/>
        </p:nvSpPr>
        <p:spPr>
          <a:xfrm>
            <a:off x="5681327" y="2051779"/>
            <a:ext cx="3096422"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Following the same three steps in ML!</a:t>
            </a:r>
            <a:endParaRPr kumimoji="0" lang="zh-TW" altLang="en-US" sz="2800" b="1"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969577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4" grpId="0"/>
      <p:bldP spid="25" grpId="0"/>
      <p:bldP spid="27" grpId="0"/>
      <p:bldP spid="28" grpId="0" animBg="1"/>
      <p:bldP spid="29" grpId="0" animBg="1"/>
      <p:bldP spid="30" grpId="0"/>
      <p:bldP spid="31" grpId="0"/>
      <p:bldP spid="33" grpId="0"/>
      <p:bldP spid="34" grpId="0"/>
      <p:bldP spid="35" grpId="0"/>
      <p:bldP spid="23" grpId="0"/>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8541</Words>
  <Application>Microsoft Office PowerPoint</Application>
  <PresentationFormat>如螢幕大小 (4:3)</PresentationFormat>
  <Paragraphs>1238</Paragraphs>
  <Slides>57</Slides>
  <Notes>39</Notes>
  <HiddenSlides>0</HiddenSlides>
  <MMClips>0</MMClips>
  <ScaleCrop>false</ScaleCrop>
  <HeadingPairs>
    <vt:vector size="6" baseType="variant">
      <vt:variant>
        <vt:lpstr>使用字型</vt:lpstr>
      </vt:variant>
      <vt:variant>
        <vt:i4>12</vt:i4>
      </vt:variant>
      <vt:variant>
        <vt:lpstr>佈景主題</vt:lpstr>
      </vt:variant>
      <vt:variant>
        <vt:i4>5</vt:i4>
      </vt:variant>
      <vt:variant>
        <vt:lpstr>投影片標題</vt:lpstr>
      </vt:variant>
      <vt:variant>
        <vt:i4>57</vt:i4>
      </vt:variant>
    </vt:vector>
  </HeadingPairs>
  <TitlesOfParts>
    <vt:vector size="74" baseType="lpstr">
      <vt:lpstr>AkkuratPro</vt:lpstr>
      <vt:lpstr>Lucida Grande</vt:lpstr>
      <vt:lpstr>medium-content-serif-font</vt:lpstr>
      <vt:lpstr>Noto Sans</vt:lpstr>
      <vt:lpstr>PingFang SC</vt:lpstr>
      <vt:lpstr>微軟正黑體</vt:lpstr>
      <vt:lpstr>Arial</vt:lpstr>
      <vt:lpstr>Arial</vt:lpstr>
      <vt:lpstr>Calibri</vt:lpstr>
      <vt:lpstr>Calibri Light</vt:lpstr>
      <vt:lpstr>Cambria Math</vt:lpstr>
      <vt:lpstr>Roboto</vt:lpstr>
      <vt:lpstr>Office 佈景主題</vt:lpstr>
      <vt:lpstr>4_Office 佈景主題</vt:lpstr>
      <vt:lpstr>5_Office 佈景主題</vt:lpstr>
      <vt:lpstr>6_Office 佈景主題</vt:lpstr>
      <vt:lpstr>1_Office 佈景主題</vt:lpstr>
      <vt:lpstr>Meta Learning:  Learn to learn</vt:lpstr>
      <vt:lpstr>PowerPoint 簡報</vt:lpstr>
      <vt:lpstr>PowerPoint 簡報</vt:lpstr>
      <vt:lpstr>Machine Learning 101</vt:lpstr>
      <vt:lpstr>Machine Learning</vt:lpstr>
      <vt:lpstr>Machine Learning</vt:lpstr>
      <vt:lpstr>Machine Learning 101</vt:lpstr>
      <vt:lpstr>Introduction of  Meta Learning</vt:lpstr>
      <vt:lpstr>What is Meta Learning?</vt:lpstr>
      <vt:lpstr>Meta Learning – Step 1</vt:lpstr>
      <vt:lpstr>Meta Learning – Step 1</vt:lpstr>
      <vt:lpstr>Meta Learning – Step 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Meta Learning – Step 3</vt:lpstr>
      <vt:lpstr>PowerPoint 簡報</vt:lpstr>
      <vt:lpstr>ML v.s. Meta</vt:lpstr>
      <vt:lpstr>Goal </vt:lpstr>
      <vt:lpstr>Training Data</vt:lpstr>
      <vt:lpstr>PowerPoint 簡報</vt:lpstr>
      <vt:lpstr>PowerPoint 簡報</vt:lpstr>
      <vt:lpstr>Loss</vt:lpstr>
      <vt:lpstr>PowerPoint 簡報</vt:lpstr>
      <vt:lpstr>Meta Learning v.s ML</vt:lpstr>
      <vt:lpstr>What is learnable in a learning algorithm?</vt:lpstr>
      <vt:lpstr>Review: Gradient Descent </vt:lpstr>
      <vt:lpstr>Learning to initialize </vt:lpstr>
      <vt:lpstr>How to train your Dragon MAML</vt:lpstr>
      <vt:lpstr>PowerPoint 簡報</vt:lpstr>
      <vt:lpstr>PowerPoint 簡報</vt:lpstr>
      <vt:lpstr>MAML v.s. Pre-training </vt:lpstr>
      <vt:lpstr>MAML is good because ……</vt:lpstr>
      <vt:lpstr>More about MAML</vt:lpstr>
      <vt:lpstr>Optimizer </vt:lpstr>
      <vt:lpstr>Optimizer </vt:lpstr>
      <vt:lpstr>Network Architecture Search (NAS)</vt:lpstr>
      <vt:lpstr>PowerPoint 簡報</vt:lpstr>
      <vt:lpstr>PowerPoint 簡報</vt:lpstr>
      <vt:lpstr>PowerPoint 簡報</vt:lpstr>
      <vt:lpstr>PowerPoint 簡報</vt:lpstr>
      <vt:lpstr>Data Processing?</vt:lpstr>
      <vt:lpstr>Data Augmentation </vt:lpstr>
      <vt:lpstr>Sample Reweighting </vt:lpstr>
      <vt:lpstr>Beyond Gradient Descent </vt:lpstr>
      <vt:lpstr>PowerPoint 簡報</vt:lpstr>
      <vt:lpstr>Applications</vt:lpstr>
      <vt:lpstr>Few-shot Image Classification</vt:lpstr>
      <vt:lpstr>Omniglot</vt:lpstr>
      <vt:lpstr>Omniglot</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 Learning and Its Applications to Human Language Processing</dc:title>
  <dc:creator>Hung-yi Lee</dc:creator>
  <cp:lastModifiedBy>Hung-yi Lee</cp:lastModifiedBy>
  <cp:revision>64</cp:revision>
  <dcterms:created xsi:type="dcterms:W3CDTF">2020-10-19T05:18:51Z</dcterms:created>
  <dcterms:modified xsi:type="dcterms:W3CDTF">2021-06-12T17:03:07Z</dcterms:modified>
</cp:coreProperties>
</file>