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024" r:id="rId3"/>
    <p:sldId id="1979" r:id="rId4"/>
    <p:sldId id="2003" r:id="rId5"/>
    <p:sldId id="1982" r:id="rId6"/>
    <p:sldId id="2012" r:id="rId7"/>
    <p:sldId id="1983" r:id="rId8"/>
    <p:sldId id="2027" r:id="rId9"/>
    <p:sldId id="1984" r:id="rId10"/>
    <p:sldId id="1988" r:id="rId11"/>
    <p:sldId id="2013" r:id="rId12"/>
    <p:sldId id="2014" r:id="rId13"/>
    <p:sldId id="1993" r:id="rId14"/>
    <p:sldId id="2004" r:id="rId15"/>
    <p:sldId id="2015" r:id="rId16"/>
    <p:sldId id="2017" r:id="rId17"/>
    <p:sldId id="2028" r:id="rId18"/>
    <p:sldId id="2018" r:id="rId19"/>
    <p:sldId id="2019" r:id="rId20"/>
    <p:sldId id="2029" r:id="rId21"/>
    <p:sldId id="2023" r:id="rId22"/>
    <p:sldId id="1997" r:id="rId23"/>
    <p:sldId id="1998" r:id="rId24"/>
    <p:sldId id="1999" r:id="rId25"/>
    <p:sldId id="2020" r:id="rId26"/>
    <p:sldId id="2026" r:id="rId27"/>
    <p:sldId id="2021" r:id="rId28"/>
    <p:sldId id="1987" r:id="rId29"/>
    <p:sldId id="202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238" autoAdjust="0"/>
  </p:normalViewPr>
  <p:slideViewPr>
    <p:cSldViewPr snapToGrid="0">
      <p:cViewPr varScale="1">
        <p:scale>
          <a:sx n="68" d="100"/>
          <a:sy n="68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BEAF7-C373-4176-BC82-DCCB6D5E3E26}" type="doc">
      <dgm:prSet loTypeId="urn:microsoft.com/office/officeart/2005/8/layout/process1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801111EC-7761-4006-9B8D-BDD3478D6A0C}">
      <dgm:prSet phldrT="[文字]" custT="1"/>
      <dgm:spPr/>
      <dgm:t>
        <a:bodyPr/>
        <a:lstStyle/>
        <a:p>
          <a:r>
            <a:rPr lang="en-US" altLang="zh-TW" sz="2400" dirty="0"/>
            <a:t>Step 1: function with unknown               </a:t>
          </a:r>
          <a:endParaRPr lang="zh-TW" altLang="en-US" sz="2400" dirty="0"/>
        </a:p>
      </dgm:t>
    </dgm:pt>
    <dgm:pt modelId="{741192AF-66D8-44B3-8D71-D609A9576CFF}" type="parTrans" cxnId="{7021B101-6AE5-4EA4-923F-149909DC3C09}">
      <dgm:prSet/>
      <dgm:spPr/>
      <dgm:t>
        <a:bodyPr/>
        <a:lstStyle/>
        <a:p>
          <a:endParaRPr lang="zh-TW" altLang="en-US" sz="2800"/>
        </a:p>
      </dgm:t>
    </dgm:pt>
    <dgm:pt modelId="{E857221A-734F-4396-A642-04F985B7D590}" type="sibTrans" cxnId="{7021B101-6AE5-4EA4-923F-149909DC3C09}">
      <dgm:prSet custT="1"/>
      <dgm:spPr/>
      <dgm:t>
        <a:bodyPr/>
        <a:lstStyle/>
        <a:p>
          <a:endParaRPr lang="zh-TW" altLang="en-US" sz="2800"/>
        </a:p>
      </dgm:t>
    </dgm:pt>
    <dgm:pt modelId="{380F6D09-15D5-4E2B-BF8A-CECE4B7C4A20}">
      <dgm:prSet phldrT="[文字]" custT="1"/>
      <dgm:spPr/>
      <dgm:t>
        <a:bodyPr/>
        <a:lstStyle/>
        <a:p>
          <a:r>
            <a:rPr lang="en-US" altLang="zh-TW" sz="2400" dirty="0"/>
            <a:t>Step 2: define loss from training data</a:t>
          </a:r>
          <a:endParaRPr lang="zh-TW" altLang="en-US" sz="2400" dirty="0"/>
        </a:p>
      </dgm:t>
    </dgm:pt>
    <dgm:pt modelId="{35DF94FE-4269-42A8-B274-51E32D4D5D54}" type="parTrans" cxnId="{7DBA789E-FBE8-47EE-B779-737798DB8CF2}">
      <dgm:prSet/>
      <dgm:spPr/>
      <dgm:t>
        <a:bodyPr/>
        <a:lstStyle/>
        <a:p>
          <a:endParaRPr lang="zh-TW" altLang="en-US" sz="2800"/>
        </a:p>
      </dgm:t>
    </dgm:pt>
    <dgm:pt modelId="{D60C5607-81DE-4CC8-91B3-C56E5666A49F}" type="sibTrans" cxnId="{7DBA789E-FBE8-47EE-B779-737798DB8CF2}">
      <dgm:prSet custT="1"/>
      <dgm:spPr/>
      <dgm:t>
        <a:bodyPr/>
        <a:lstStyle/>
        <a:p>
          <a:endParaRPr lang="zh-TW" altLang="en-US" sz="2800"/>
        </a:p>
      </dgm:t>
    </dgm:pt>
    <dgm:pt modelId="{680F7195-4FD3-481E-8A2B-5AD54C8280AB}">
      <dgm:prSet phldrT="[文字]" custT="1"/>
      <dgm:spPr/>
      <dgm:t>
        <a:bodyPr/>
        <a:lstStyle/>
        <a:p>
          <a:r>
            <a:rPr lang="en-US" altLang="zh-TW" sz="2400" dirty="0"/>
            <a:t>Step 3: optimization </a:t>
          </a:r>
          <a:endParaRPr lang="zh-TW" altLang="en-US" sz="2400" dirty="0"/>
        </a:p>
      </dgm:t>
    </dgm:pt>
    <dgm:pt modelId="{E0770B27-10B9-4E3F-A134-B86908A61FFE}" type="parTrans" cxnId="{3796133B-9324-48E1-895B-CB33B607472F}">
      <dgm:prSet/>
      <dgm:spPr/>
      <dgm:t>
        <a:bodyPr/>
        <a:lstStyle/>
        <a:p>
          <a:endParaRPr lang="zh-TW" altLang="en-US" sz="2800"/>
        </a:p>
      </dgm:t>
    </dgm:pt>
    <dgm:pt modelId="{382B596D-4079-47F6-BAC4-80EDB1CFB95D}" type="sibTrans" cxnId="{3796133B-9324-48E1-895B-CB33B607472F}">
      <dgm:prSet/>
      <dgm:spPr/>
      <dgm:t>
        <a:bodyPr/>
        <a:lstStyle/>
        <a:p>
          <a:endParaRPr lang="zh-TW" altLang="en-US" sz="2800"/>
        </a:p>
      </dgm:t>
    </dgm:pt>
    <dgm:pt modelId="{A491758C-84A6-4A4D-888E-93118B4129B4}" type="pres">
      <dgm:prSet presAssocID="{7ABBEAF7-C373-4176-BC82-DCCB6D5E3E26}" presName="Name0" presStyleCnt="0">
        <dgm:presLayoutVars>
          <dgm:dir/>
          <dgm:resizeHandles val="exact"/>
        </dgm:presLayoutVars>
      </dgm:prSet>
      <dgm:spPr/>
    </dgm:pt>
    <dgm:pt modelId="{CFEBD105-9F67-4F60-B070-C671AE93A28A}" type="pres">
      <dgm:prSet presAssocID="{801111EC-7761-4006-9B8D-BDD3478D6A0C}" presName="node" presStyleLbl="node1" presStyleIdx="0" presStyleCnt="3">
        <dgm:presLayoutVars>
          <dgm:bulletEnabled val="1"/>
        </dgm:presLayoutVars>
      </dgm:prSet>
      <dgm:spPr/>
    </dgm:pt>
    <dgm:pt modelId="{888540DF-FD49-4215-991C-C7B2A2E10D35}" type="pres">
      <dgm:prSet presAssocID="{E857221A-734F-4396-A642-04F985B7D590}" presName="sibTrans" presStyleLbl="sibTrans2D1" presStyleIdx="0" presStyleCnt="2"/>
      <dgm:spPr/>
    </dgm:pt>
    <dgm:pt modelId="{FCAC1A52-7A03-424B-8708-40DF70DCEBE1}" type="pres">
      <dgm:prSet presAssocID="{E857221A-734F-4396-A642-04F985B7D590}" presName="connectorText" presStyleLbl="sibTrans2D1" presStyleIdx="0" presStyleCnt="2"/>
      <dgm:spPr/>
    </dgm:pt>
    <dgm:pt modelId="{2C9E42A7-D692-4DEF-A008-68C3A4D1516E}" type="pres">
      <dgm:prSet presAssocID="{380F6D09-15D5-4E2B-BF8A-CECE4B7C4A20}" presName="node" presStyleLbl="node1" presStyleIdx="1" presStyleCnt="3">
        <dgm:presLayoutVars>
          <dgm:bulletEnabled val="1"/>
        </dgm:presLayoutVars>
      </dgm:prSet>
      <dgm:spPr/>
    </dgm:pt>
    <dgm:pt modelId="{75576B2E-DB43-49F5-8A31-D5CBF5F78EEC}" type="pres">
      <dgm:prSet presAssocID="{D60C5607-81DE-4CC8-91B3-C56E5666A49F}" presName="sibTrans" presStyleLbl="sibTrans2D1" presStyleIdx="1" presStyleCnt="2"/>
      <dgm:spPr/>
    </dgm:pt>
    <dgm:pt modelId="{1FFABC42-5BE3-4E33-A2BE-582BDAFB0BDF}" type="pres">
      <dgm:prSet presAssocID="{D60C5607-81DE-4CC8-91B3-C56E5666A49F}" presName="connectorText" presStyleLbl="sibTrans2D1" presStyleIdx="1" presStyleCnt="2"/>
      <dgm:spPr/>
    </dgm:pt>
    <dgm:pt modelId="{B28036AB-B71B-48DE-97C4-D287BC3BE7AC}" type="pres">
      <dgm:prSet presAssocID="{680F7195-4FD3-481E-8A2B-5AD54C8280AB}" presName="node" presStyleLbl="node1" presStyleIdx="2" presStyleCnt="3">
        <dgm:presLayoutVars>
          <dgm:bulletEnabled val="1"/>
        </dgm:presLayoutVars>
      </dgm:prSet>
      <dgm:spPr/>
    </dgm:pt>
  </dgm:ptLst>
  <dgm:cxnLst>
    <dgm:cxn modelId="{7021B101-6AE5-4EA4-923F-149909DC3C09}" srcId="{7ABBEAF7-C373-4176-BC82-DCCB6D5E3E26}" destId="{801111EC-7761-4006-9B8D-BDD3478D6A0C}" srcOrd="0" destOrd="0" parTransId="{741192AF-66D8-44B3-8D71-D609A9576CFF}" sibTransId="{E857221A-734F-4396-A642-04F985B7D590}"/>
    <dgm:cxn modelId="{A37A0B1A-00E7-4C70-8103-1C775294D3D8}" type="presOf" srcId="{D60C5607-81DE-4CC8-91B3-C56E5666A49F}" destId="{1FFABC42-5BE3-4E33-A2BE-582BDAFB0BDF}" srcOrd="1" destOrd="0" presId="urn:microsoft.com/office/officeart/2005/8/layout/process1"/>
    <dgm:cxn modelId="{E1C8F235-DEC7-4E67-9E1A-302BF758F91B}" type="presOf" srcId="{E857221A-734F-4396-A642-04F985B7D590}" destId="{FCAC1A52-7A03-424B-8708-40DF70DCEBE1}" srcOrd="1" destOrd="0" presId="urn:microsoft.com/office/officeart/2005/8/layout/process1"/>
    <dgm:cxn modelId="{63A5A836-EE3A-4A02-843E-7E2B0545A95A}" type="presOf" srcId="{380F6D09-15D5-4E2B-BF8A-CECE4B7C4A20}" destId="{2C9E42A7-D692-4DEF-A008-68C3A4D1516E}" srcOrd="0" destOrd="0" presId="urn:microsoft.com/office/officeart/2005/8/layout/process1"/>
    <dgm:cxn modelId="{3796133B-9324-48E1-895B-CB33B607472F}" srcId="{7ABBEAF7-C373-4176-BC82-DCCB6D5E3E26}" destId="{680F7195-4FD3-481E-8A2B-5AD54C8280AB}" srcOrd="2" destOrd="0" parTransId="{E0770B27-10B9-4E3F-A134-B86908A61FFE}" sibTransId="{382B596D-4079-47F6-BAC4-80EDB1CFB95D}"/>
    <dgm:cxn modelId="{00715266-B18B-4BE1-9174-6113EFB44399}" type="presOf" srcId="{D60C5607-81DE-4CC8-91B3-C56E5666A49F}" destId="{75576B2E-DB43-49F5-8A31-D5CBF5F78EEC}" srcOrd="0" destOrd="0" presId="urn:microsoft.com/office/officeart/2005/8/layout/process1"/>
    <dgm:cxn modelId="{7DBA789E-FBE8-47EE-B779-737798DB8CF2}" srcId="{7ABBEAF7-C373-4176-BC82-DCCB6D5E3E26}" destId="{380F6D09-15D5-4E2B-BF8A-CECE4B7C4A20}" srcOrd="1" destOrd="0" parTransId="{35DF94FE-4269-42A8-B274-51E32D4D5D54}" sibTransId="{D60C5607-81DE-4CC8-91B3-C56E5666A49F}"/>
    <dgm:cxn modelId="{5B1BA3AF-BDD8-41E0-BDCC-37EC1B5194FD}" type="presOf" srcId="{7ABBEAF7-C373-4176-BC82-DCCB6D5E3E26}" destId="{A491758C-84A6-4A4D-888E-93118B4129B4}" srcOrd="0" destOrd="0" presId="urn:microsoft.com/office/officeart/2005/8/layout/process1"/>
    <dgm:cxn modelId="{769A87B7-F863-4C52-95A3-ACAA11FA0475}" type="presOf" srcId="{801111EC-7761-4006-9B8D-BDD3478D6A0C}" destId="{CFEBD105-9F67-4F60-B070-C671AE93A28A}" srcOrd="0" destOrd="0" presId="urn:microsoft.com/office/officeart/2005/8/layout/process1"/>
    <dgm:cxn modelId="{44DFC4EB-7BC1-494C-B525-CF0D4617D30F}" type="presOf" srcId="{680F7195-4FD3-481E-8A2B-5AD54C8280AB}" destId="{B28036AB-B71B-48DE-97C4-D287BC3BE7AC}" srcOrd="0" destOrd="0" presId="urn:microsoft.com/office/officeart/2005/8/layout/process1"/>
    <dgm:cxn modelId="{238F02FA-14AB-4280-8039-AA1E647ADBB1}" type="presOf" srcId="{E857221A-734F-4396-A642-04F985B7D590}" destId="{888540DF-FD49-4215-991C-C7B2A2E10D35}" srcOrd="0" destOrd="0" presId="urn:microsoft.com/office/officeart/2005/8/layout/process1"/>
    <dgm:cxn modelId="{03AD4ACB-F85B-4E6D-9F93-5D0F92DFEDD0}" type="presParOf" srcId="{A491758C-84A6-4A4D-888E-93118B4129B4}" destId="{CFEBD105-9F67-4F60-B070-C671AE93A28A}" srcOrd="0" destOrd="0" presId="urn:microsoft.com/office/officeart/2005/8/layout/process1"/>
    <dgm:cxn modelId="{F883CEE1-EC0C-41F7-B566-28DD8953F35A}" type="presParOf" srcId="{A491758C-84A6-4A4D-888E-93118B4129B4}" destId="{888540DF-FD49-4215-991C-C7B2A2E10D35}" srcOrd="1" destOrd="0" presId="urn:microsoft.com/office/officeart/2005/8/layout/process1"/>
    <dgm:cxn modelId="{BB177348-0696-4E89-8AB3-2D7E1D52245D}" type="presParOf" srcId="{888540DF-FD49-4215-991C-C7B2A2E10D35}" destId="{FCAC1A52-7A03-424B-8708-40DF70DCEBE1}" srcOrd="0" destOrd="0" presId="urn:microsoft.com/office/officeart/2005/8/layout/process1"/>
    <dgm:cxn modelId="{A94F14FD-C68C-42AD-BEB4-8A6002D6ACD5}" type="presParOf" srcId="{A491758C-84A6-4A4D-888E-93118B4129B4}" destId="{2C9E42A7-D692-4DEF-A008-68C3A4D1516E}" srcOrd="2" destOrd="0" presId="urn:microsoft.com/office/officeart/2005/8/layout/process1"/>
    <dgm:cxn modelId="{AD5D80CC-BE81-4DB5-A792-966A901A446E}" type="presParOf" srcId="{A491758C-84A6-4A4D-888E-93118B4129B4}" destId="{75576B2E-DB43-49F5-8A31-D5CBF5F78EEC}" srcOrd="3" destOrd="0" presId="urn:microsoft.com/office/officeart/2005/8/layout/process1"/>
    <dgm:cxn modelId="{7B3A0548-4294-4BD5-AF05-18B50E7F5FE3}" type="presParOf" srcId="{75576B2E-DB43-49F5-8A31-D5CBF5F78EEC}" destId="{1FFABC42-5BE3-4E33-A2BE-582BDAFB0BDF}" srcOrd="0" destOrd="0" presId="urn:microsoft.com/office/officeart/2005/8/layout/process1"/>
    <dgm:cxn modelId="{733EFC28-CB6B-4DCE-9576-693B4CE3C923}" type="presParOf" srcId="{A491758C-84A6-4A4D-888E-93118B4129B4}" destId="{B28036AB-B71B-48DE-97C4-D287BC3BE7A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BD105-9F67-4F60-B070-C671AE93A28A}">
      <dsp:nvSpPr>
        <dsp:cNvPr id="0" name=""/>
        <dsp:cNvSpPr/>
      </dsp:nvSpPr>
      <dsp:spPr>
        <a:xfrm>
          <a:off x="6931" y="1524994"/>
          <a:ext cx="2071799" cy="1301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Step 1: function with unknown               </a:t>
          </a:r>
          <a:endParaRPr lang="zh-TW" altLang="en-US" sz="2400" kern="1200" dirty="0"/>
        </a:p>
      </dsp:txBody>
      <dsp:txXfrm>
        <a:off x="45046" y="1563109"/>
        <a:ext cx="1995569" cy="1225118"/>
      </dsp:txXfrm>
    </dsp:sp>
    <dsp:sp modelId="{888540DF-FD49-4215-991C-C7B2A2E10D35}">
      <dsp:nvSpPr>
        <dsp:cNvPr id="0" name=""/>
        <dsp:cNvSpPr/>
      </dsp:nvSpPr>
      <dsp:spPr>
        <a:xfrm>
          <a:off x="2285910" y="1918765"/>
          <a:ext cx="439221" cy="5138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>
        <a:off x="2285910" y="2021526"/>
        <a:ext cx="307455" cy="308284"/>
      </dsp:txXfrm>
    </dsp:sp>
    <dsp:sp modelId="{2C9E42A7-D692-4DEF-A008-68C3A4D1516E}">
      <dsp:nvSpPr>
        <dsp:cNvPr id="0" name=""/>
        <dsp:cNvSpPr/>
      </dsp:nvSpPr>
      <dsp:spPr>
        <a:xfrm>
          <a:off x="2907450" y="1524994"/>
          <a:ext cx="2071799" cy="1301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Step 2: define loss from training data</a:t>
          </a:r>
          <a:endParaRPr lang="zh-TW" altLang="en-US" sz="2400" kern="1200" dirty="0"/>
        </a:p>
      </dsp:txBody>
      <dsp:txXfrm>
        <a:off x="2945565" y="1563109"/>
        <a:ext cx="1995569" cy="1225118"/>
      </dsp:txXfrm>
    </dsp:sp>
    <dsp:sp modelId="{75576B2E-DB43-49F5-8A31-D5CBF5F78EEC}">
      <dsp:nvSpPr>
        <dsp:cNvPr id="0" name=""/>
        <dsp:cNvSpPr/>
      </dsp:nvSpPr>
      <dsp:spPr>
        <a:xfrm>
          <a:off x="5186429" y="1918765"/>
          <a:ext cx="439221" cy="5138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800" kern="1200"/>
        </a:p>
      </dsp:txBody>
      <dsp:txXfrm>
        <a:off x="5186429" y="2021526"/>
        <a:ext cx="307455" cy="308284"/>
      </dsp:txXfrm>
    </dsp:sp>
    <dsp:sp modelId="{B28036AB-B71B-48DE-97C4-D287BC3BE7AC}">
      <dsp:nvSpPr>
        <dsp:cNvPr id="0" name=""/>
        <dsp:cNvSpPr/>
      </dsp:nvSpPr>
      <dsp:spPr>
        <a:xfrm>
          <a:off x="5807969" y="1524994"/>
          <a:ext cx="2071799" cy="1301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Step 3: optimization </a:t>
          </a:r>
          <a:endParaRPr lang="zh-TW" altLang="en-US" sz="2400" kern="1200" dirty="0"/>
        </a:p>
      </dsp:txBody>
      <dsp:txXfrm>
        <a:off x="5846084" y="1563109"/>
        <a:ext cx="1995569" cy="1225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05545-7FBE-468E-A937-39272F4EBC94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6C2B2-C3F2-4E77-8A50-AC19EA5629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839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0" dirty="0"/>
              <a:t>TBD: </a:t>
            </a:r>
          </a:p>
          <a:p>
            <a:r>
              <a:rPr lang="zh-TW" altLang="en-US" b="0" dirty="0"/>
              <a:t>引用程式等等</a:t>
            </a:r>
            <a:endParaRPr lang="en-US" altLang="zh-TW" b="0" dirty="0"/>
          </a:p>
          <a:p>
            <a:r>
              <a:rPr lang="zh-TW" altLang="en-US" b="0" dirty="0"/>
              <a:t>不能用額外資料</a:t>
            </a:r>
            <a:endParaRPr lang="en-US" altLang="zh-TW" b="0" dirty="0"/>
          </a:p>
          <a:p>
            <a:endParaRPr lang="en-US" altLang="zh-TW" b="0" dirty="0"/>
          </a:p>
          <a:p>
            <a:r>
              <a:rPr lang="en-US" altLang="zh-TW" b="0" dirty="0"/>
              <a:t>=====</a:t>
            </a:r>
          </a:p>
          <a:p>
            <a:r>
              <a:rPr lang="en-US" altLang="zh-TW" b="0" dirty="0"/>
              <a:t>How is the results on 2/26?</a:t>
            </a:r>
          </a:p>
          <a:p>
            <a:r>
              <a:rPr lang="en-US" altLang="zh-TW" b="0" dirty="0"/>
              <a:t>======</a:t>
            </a:r>
          </a:p>
          <a:p>
            <a:r>
              <a:rPr lang="en-US" altLang="zh-TW" b="0" dirty="0"/>
              <a:t>Outline:</a:t>
            </a:r>
          </a:p>
          <a:p>
            <a:endParaRPr lang="en-US" altLang="zh-TW" b="0" dirty="0"/>
          </a:p>
          <a:p>
            <a:pPr marL="228600" indent="-228600">
              <a:buAutoNum type="arabicPeriod"/>
            </a:pPr>
            <a:r>
              <a:rPr lang="en-US" altLang="zh-TW" b="0" dirty="0"/>
              <a:t>Model bias</a:t>
            </a:r>
          </a:p>
          <a:p>
            <a:pPr marL="0" indent="0">
              <a:buNone/>
            </a:pPr>
            <a:r>
              <a:rPr lang="en-US" altLang="zh-TW" b="0" dirty="0" err="1"/>
              <a:t>Agnosis</a:t>
            </a:r>
            <a:r>
              <a:rPr lang="en-US" altLang="zh-TW" b="0" dirty="0"/>
              <a:t>: </a:t>
            </a:r>
          </a:p>
          <a:p>
            <a:pPr marL="0" indent="0">
              <a:buNone/>
            </a:pPr>
            <a:r>
              <a:rPr lang="en-US" altLang="zh-TW" b="0" dirty="0"/>
              <a:t>Solution:</a:t>
            </a:r>
          </a:p>
          <a:p>
            <a:pPr marL="0" indent="0">
              <a:buNone/>
            </a:pPr>
            <a:endParaRPr lang="en-US" altLang="zh-TW" b="0" dirty="0"/>
          </a:p>
          <a:p>
            <a:pPr marL="0" indent="0">
              <a:buNone/>
            </a:pPr>
            <a:r>
              <a:rPr lang="en-US" altLang="zh-TW" b="0" dirty="0"/>
              <a:t>2. Optimization Error </a:t>
            </a:r>
          </a:p>
          <a:p>
            <a:pPr marL="0" indent="0">
              <a:buNone/>
            </a:pPr>
            <a:r>
              <a:rPr lang="en-US" altLang="zh-TW" b="0" dirty="0" err="1"/>
              <a:t>Agnosis</a:t>
            </a:r>
            <a:r>
              <a:rPr lang="en-US" altLang="zh-TW" b="0" dirty="0"/>
              <a:t>: </a:t>
            </a:r>
          </a:p>
          <a:p>
            <a:pPr marL="0" indent="0">
              <a:buNone/>
            </a:pPr>
            <a:r>
              <a:rPr lang="en-US" altLang="zh-TW" b="0" dirty="0"/>
              <a:t>Solution:</a:t>
            </a:r>
          </a:p>
          <a:p>
            <a:pPr marL="0" indent="0">
              <a:buNone/>
            </a:pPr>
            <a:endParaRPr lang="en-US" altLang="zh-TW" b="0" dirty="0"/>
          </a:p>
          <a:p>
            <a:pPr marL="0" indent="0">
              <a:buNone/>
            </a:pPr>
            <a:r>
              <a:rPr lang="en-US" altLang="zh-TW" b="0" dirty="0"/>
              <a:t>3. Variance?</a:t>
            </a:r>
          </a:p>
          <a:p>
            <a:pPr marL="0" indent="0">
              <a:buNone/>
            </a:pPr>
            <a:r>
              <a:rPr lang="en-US" altLang="zh-TW" b="0" dirty="0" err="1"/>
              <a:t>Agnosis</a:t>
            </a:r>
            <a:r>
              <a:rPr lang="en-US" altLang="zh-TW" b="0" dirty="0"/>
              <a:t>: model big, data little</a:t>
            </a:r>
          </a:p>
          <a:p>
            <a:pPr marL="0" indent="0">
              <a:buNone/>
            </a:pPr>
            <a:endParaRPr lang="en-US" altLang="zh-TW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0" dirty="0"/>
              <a:t>Solution:  collect data, augmentation</a:t>
            </a:r>
          </a:p>
          <a:p>
            <a:pPr marL="0" indent="0">
              <a:buNone/>
            </a:pPr>
            <a:r>
              <a:rPr lang="en-US" altLang="zh-TW" b="0" dirty="0"/>
              <a:t>Model selection!</a:t>
            </a:r>
          </a:p>
          <a:p>
            <a:pPr marL="0" indent="0">
              <a:buNone/>
            </a:pPr>
            <a:r>
              <a:rPr lang="en-US" altLang="zh-TW" b="0" dirty="0"/>
              <a:t>Constrain your model</a:t>
            </a:r>
          </a:p>
          <a:p>
            <a:pPr marL="0" indent="0">
              <a:buNone/>
            </a:pPr>
            <a:endParaRPr lang="en-US" altLang="zh-TW" b="0" dirty="0"/>
          </a:p>
          <a:p>
            <a:pPr marL="0" indent="0">
              <a:buNone/>
            </a:pPr>
            <a:r>
              <a:rPr lang="en-US" altLang="zh-TW" b="0" dirty="0"/>
              <a:t>====</a:t>
            </a:r>
          </a:p>
          <a:p>
            <a:pPr marL="0" indent="0">
              <a:buNone/>
            </a:pPr>
            <a:r>
              <a:rPr lang="en-US" altLang="zh-TW" b="0" dirty="0"/>
              <a:t>Variance and bias trade-off – select your model carefully </a:t>
            </a:r>
          </a:p>
          <a:p>
            <a:pPr marL="0" indent="0">
              <a:buNone/>
            </a:pPr>
            <a:endParaRPr lang="en-US" altLang="zh-TW" b="0" dirty="0"/>
          </a:p>
          <a:p>
            <a:pPr marL="0" indent="0">
              <a:buNone/>
            </a:pPr>
            <a:r>
              <a:rPr lang="en-US" altLang="zh-TW" b="0" dirty="0"/>
              <a:t>====</a:t>
            </a:r>
          </a:p>
          <a:p>
            <a:pPr marL="0" indent="0">
              <a:buNone/>
            </a:pPr>
            <a:endParaRPr lang="en-US" altLang="zh-TW" b="0" dirty="0"/>
          </a:p>
          <a:p>
            <a:pPr marL="0" indent="0">
              <a:buNone/>
            </a:pPr>
            <a:r>
              <a:rPr lang="en-US" altLang="zh-TW" b="0" dirty="0"/>
              <a:t>4. Mismatch</a:t>
            </a:r>
          </a:p>
          <a:p>
            <a:pPr marL="0" indent="0">
              <a:buNone/>
            </a:pPr>
            <a:r>
              <a:rPr lang="en-US" altLang="zh-TW" b="0" dirty="0" err="1"/>
              <a:t>Agnoisis</a:t>
            </a:r>
            <a:r>
              <a:rPr lang="en-US" altLang="zh-TW" b="0" dirty="0"/>
              <a:t>:      (it does not work even with more data)</a:t>
            </a:r>
          </a:p>
          <a:p>
            <a:pPr marL="0" indent="0">
              <a:buNone/>
            </a:pPr>
            <a:r>
              <a:rPr lang="en-US" altLang="zh-TW" b="0" dirty="0"/>
              <a:t>Solution:  </a:t>
            </a:r>
          </a:p>
          <a:p>
            <a:endParaRPr lang="en-US" altLang="zh-TW" b="0" dirty="0"/>
          </a:p>
          <a:p>
            <a:r>
              <a:rPr lang="en-US" altLang="zh-TW" b="0" dirty="0"/>
              <a:t>====================</a:t>
            </a:r>
          </a:p>
          <a:p>
            <a:r>
              <a:rPr lang="en-US" altLang="zh-TW" b="0" dirty="0"/>
              <a:t>-- Mention the issue of variance </a:t>
            </a:r>
          </a:p>
          <a:p>
            <a:r>
              <a:rPr lang="en-US" altLang="zh-TW" b="0" dirty="0"/>
              <a:t>-- Bias and variance trade off</a:t>
            </a:r>
          </a:p>
          <a:p>
            <a:r>
              <a:rPr lang="en-US" altLang="zh-TW" b="0" dirty="0"/>
              <a:t>	lots of different things may influence them</a:t>
            </a:r>
          </a:p>
          <a:p>
            <a:r>
              <a:rPr lang="en-US" altLang="zh-TW" b="0" dirty="0"/>
              <a:t>-- </a:t>
            </a:r>
            <a:r>
              <a:rPr lang="en-US" altLang="zh-TW" sz="1800" b="0" i="0" dirty="0">
                <a:solidFill>
                  <a:srgbClr val="E17704"/>
                </a:solidFill>
                <a:effectLst/>
                <a:latin typeface="arial" panose="020B0604020202020204" pitchFamily="34" charset="0"/>
              </a:rPr>
              <a:t>You can’t have your cake and eat it (too)?</a:t>
            </a: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4662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-- reason</a:t>
            </a:r>
          </a:p>
          <a:p>
            <a:r>
              <a:rPr lang="en-US" altLang="zh-TW" dirty="0"/>
              <a:t>-- where does it come from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-- solution</a:t>
            </a:r>
          </a:p>
          <a:p>
            <a:endParaRPr lang="en-US" altLang="zh-TW" dirty="0"/>
          </a:p>
          <a:p>
            <a:r>
              <a:rPr lang="en-US" altLang="zh-TW" dirty="0"/>
              <a:t>=========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-- trade-off</a:t>
            </a:r>
          </a:p>
          <a:p>
            <a:endParaRPr lang="en-US" altLang="zh-TW" dirty="0"/>
          </a:p>
          <a:p>
            <a:r>
              <a:rPr lang="en-US" altLang="zh-TW" dirty="0"/>
              <a:t>-- Kaggle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584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Use the example of polynomial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171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Use the example of polynomial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536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Use the example of polynomial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7978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Use the example of polynomial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919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Use the example of polynomial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327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Use the example of polynomial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67813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When nothing goes wrong in optimization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0777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Most famous example: MS, IBM</a:t>
            </a:r>
          </a:p>
          <a:p>
            <a:endParaRPr lang="en-US" altLang="zh-TW" dirty="0"/>
          </a:p>
          <a:p>
            <a:r>
              <a:rPr lang="en-US" altLang="zh-TW" dirty="0"/>
              <a:t>======</a:t>
            </a:r>
          </a:p>
          <a:p>
            <a:r>
              <a:rPr lang="en-US" altLang="zh-TW" dirty="0"/>
              <a:t>Even worse</a:t>
            </a:r>
          </a:p>
          <a:p>
            <a:endParaRPr lang="en-US" altLang="zh-TW" dirty="0"/>
          </a:p>
          <a:p>
            <a:r>
              <a:rPr lang="en-US" altLang="zh-TW" dirty="0"/>
              <a:t>Even worse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5318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有人在 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public</a:t>
            </a: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testing set </a:t>
            </a: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上好就得意了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排前幾名</a:t>
            </a:r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Overfit </a:t>
            </a: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在 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testing set </a:t>
            </a: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上啦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8881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F56118-AF50-43C1-92B1-68881F847378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1462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8E79A1-5F04-4C9F-9A94-186D96F02F0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6776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825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6118-AF50-43C1-92B1-68881F847378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6448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003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274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跟魔關羽一樣 </a:t>
            </a:r>
            <a:r>
              <a:rPr lang="en-US" altLang="zh-TW" dirty="0"/>
              <a:t>….. XD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406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0828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It is not helpful even if you make your model more flexible.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5898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Train a simpler model first, no optimization issue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5305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Train a simpler model first, no optimization issue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541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8283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16C2B2-C3F2-4E77-8A50-AC19EA56293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162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01CC-CC5A-4D8D-9356-03EFFB23467D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5C85-E61C-49CD-B607-1E864C77A9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47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01CC-CC5A-4D8D-9356-03EFFB23467D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5C85-E61C-49CD-B607-1E864C77A9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30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01CC-CC5A-4D8D-9356-03EFFB23467D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5C85-E61C-49CD-B607-1E864C77A9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53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01CC-CC5A-4D8D-9356-03EFFB23467D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5C85-E61C-49CD-B607-1E864C77A9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26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01CC-CC5A-4D8D-9356-03EFFB23467D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5C85-E61C-49CD-B607-1E864C77A9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52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01CC-CC5A-4D8D-9356-03EFFB23467D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5C85-E61C-49CD-B607-1E864C77A9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2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01CC-CC5A-4D8D-9356-03EFFB23467D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5C85-E61C-49CD-B607-1E864C77A9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4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01CC-CC5A-4D8D-9356-03EFFB23467D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5C85-E61C-49CD-B607-1E864C77A9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20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01CC-CC5A-4D8D-9356-03EFFB23467D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5C85-E61C-49CD-B607-1E864C77A9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3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01CC-CC5A-4D8D-9356-03EFFB23467D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5C85-E61C-49CD-B607-1E864C77A9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94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D01CC-CC5A-4D8D-9356-03EFFB23467D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5C85-E61C-49CD-B607-1E864C77A9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678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D01CC-CC5A-4D8D-9356-03EFFB23467D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55C85-E61C-49CD-B607-1E864C77A9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06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5" Type="http://schemas.openxmlformats.org/officeDocument/2006/relationships/image" Target="../media/image350.png"/><Relationship Id="rId4" Type="http://schemas.openxmlformats.org/officeDocument/2006/relationships/image" Target="../media/image34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0.png"/><Relationship Id="rId3" Type="http://schemas.openxmlformats.org/officeDocument/2006/relationships/image" Target="../media/image370.png"/><Relationship Id="rId7" Type="http://schemas.openxmlformats.org/officeDocument/2006/relationships/image" Target="../media/image4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0.png"/><Relationship Id="rId5" Type="http://schemas.openxmlformats.org/officeDocument/2006/relationships/image" Target="../media/image390.png"/><Relationship Id="rId4" Type="http://schemas.openxmlformats.org/officeDocument/2006/relationships/image" Target="../media/image38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0.png"/><Relationship Id="rId7" Type="http://schemas.openxmlformats.org/officeDocument/2006/relationships/image" Target="../media/image4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0.png"/><Relationship Id="rId5" Type="http://schemas.openxmlformats.org/officeDocument/2006/relationships/image" Target="../media/image390.png"/><Relationship Id="rId4" Type="http://schemas.openxmlformats.org/officeDocument/2006/relationships/image" Target="../media/image380.png"/><Relationship Id="rId9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0.png"/><Relationship Id="rId5" Type="http://schemas.openxmlformats.org/officeDocument/2006/relationships/image" Target="../media/image390.png"/><Relationship Id="rId4" Type="http://schemas.openxmlformats.org/officeDocument/2006/relationships/image" Target="../media/image380.png"/><Relationship Id="rId9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0.png"/><Relationship Id="rId3" Type="http://schemas.openxmlformats.org/officeDocument/2006/relationships/image" Target="../media/image370.png"/><Relationship Id="rId7" Type="http://schemas.openxmlformats.org/officeDocument/2006/relationships/image" Target="../media/image4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0.png"/><Relationship Id="rId5" Type="http://schemas.openxmlformats.org/officeDocument/2006/relationships/image" Target="../media/image390.png"/><Relationship Id="rId4" Type="http://schemas.openxmlformats.org/officeDocument/2006/relationships/image" Target="../media/image380.png"/><Relationship Id="rId9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38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0.png"/><Relationship Id="rId3" Type="http://schemas.openxmlformats.org/officeDocument/2006/relationships/image" Target="../media/image370.png"/><Relationship Id="rId7" Type="http://schemas.openxmlformats.org/officeDocument/2006/relationships/image" Target="../media/image4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0.png"/><Relationship Id="rId5" Type="http://schemas.openxmlformats.org/officeDocument/2006/relationships/image" Target="../media/image390.png"/><Relationship Id="rId4" Type="http://schemas.openxmlformats.org/officeDocument/2006/relationships/image" Target="../media/image380.png"/><Relationship Id="rId9" Type="http://schemas.openxmlformats.org/officeDocument/2006/relationships/image" Target="../media/image46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7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6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180.png"/><Relationship Id="rId7" Type="http://schemas.openxmlformats.org/officeDocument/2006/relationships/image" Target="../media/image7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30.png"/><Relationship Id="rId5" Type="http://schemas.openxmlformats.org/officeDocument/2006/relationships/image" Target="../media/image200.png"/><Relationship Id="rId10" Type="http://schemas.openxmlformats.org/officeDocument/2006/relationships/image" Target="../media/image230.png"/><Relationship Id="rId4" Type="http://schemas.openxmlformats.org/officeDocument/2006/relationships/image" Target="../media/image190.png"/><Relationship Id="rId9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mputer script on a screen">
            <a:extLst>
              <a:ext uri="{FF2B5EF4-FFF2-40B4-BE49-F238E27FC236}">
                <a16:creationId xmlns:a16="http://schemas.microsoft.com/office/drawing/2014/main" id="{15B1EBD4-2FDF-45B0-8061-094C79F5EE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r="10999" b="-2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F77EF29B-469A-49E2-BA57-7B7153AA59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FFFF"/>
                </a:solidFill>
              </a:rPr>
              <a:t>General Guidance</a:t>
            </a:r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B13B671-AE1E-44D1-BD1F-20F01F7ED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59404"/>
            <a:ext cx="6858000" cy="1098395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FFFFFF"/>
                </a:solidFill>
              </a:rPr>
              <a:t>Hung-yi Lee </a:t>
            </a:r>
            <a:r>
              <a:rPr lang="zh-TW" altLang="en-US" sz="28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李宏毅</a:t>
            </a:r>
          </a:p>
        </p:txBody>
      </p:sp>
    </p:spTree>
    <p:extLst>
      <p:ext uri="{BB962C8B-B14F-4D97-AF65-F5344CB8AC3E}">
        <p14:creationId xmlns:p14="http://schemas.microsoft.com/office/powerpoint/2010/main" val="1015996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24935-BD2F-4D86-8833-75EAFB1F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Optimization Issue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116A7C6-CD91-4665-9CAC-448F17D7F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80328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prstClr val="black"/>
                </a:solidFill>
              </a:rPr>
              <a:t>Gaining the insights from comparison </a:t>
            </a:r>
          </a:p>
          <a:p>
            <a:r>
              <a:rPr lang="en-US" altLang="zh-TW" dirty="0">
                <a:solidFill>
                  <a:prstClr val="black"/>
                </a:solidFill>
              </a:rPr>
              <a:t>Start from shallower networks (or other models), which are easier to optimize. </a:t>
            </a:r>
          </a:p>
          <a:p>
            <a:r>
              <a:rPr lang="en-US" altLang="zh-TW" dirty="0">
                <a:solidFill>
                  <a:prstClr val="black"/>
                </a:solidFill>
              </a:rPr>
              <a:t>If deeper networks do not obtain smaller loss on </a:t>
            </a:r>
            <a:r>
              <a:rPr lang="en-US" altLang="zh-TW" b="1" dirty="0">
                <a:solidFill>
                  <a:prstClr val="black"/>
                </a:solidFill>
              </a:rPr>
              <a:t>training data</a:t>
            </a:r>
            <a:r>
              <a:rPr lang="en-US" altLang="zh-TW" dirty="0">
                <a:solidFill>
                  <a:prstClr val="black"/>
                </a:solidFill>
              </a:rPr>
              <a:t>,  then there is optimization issue. </a:t>
            </a:r>
            <a:endParaRPr lang="zh-TW" altLang="en-US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r>
              <a:rPr lang="en-US" altLang="zh-TW" dirty="0">
                <a:solidFill>
                  <a:prstClr val="black"/>
                </a:solidFill>
              </a:rPr>
              <a:t>Solution: More powerful optimization technology (next lecture)</a:t>
            </a:r>
            <a:endParaRPr lang="zh-TW" altLang="en-US" dirty="0">
              <a:solidFill>
                <a:prstClr val="black"/>
              </a:solidFill>
            </a:endParaRPr>
          </a:p>
          <a:p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E33975F-06C7-4CAF-A57A-C9B5FD087FDC}"/>
              </a:ext>
            </a:extLst>
          </p:cNvPr>
          <p:cNvSpPr txBox="1"/>
          <p:nvPr/>
        </p:nvSpPr>
        <p:spPr>
          <a:xfrm>
            <a:off x="5225261" y="152047"/>
            <a:ext cx="3819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dirty="0">
                <a:solidFill>
                  <a:srgbClr val="000000"/>
                </a:solidFill>
                <a:latin typeface="Lucida Grande"/>
              </a:rPr>
              <a:t>Ref: http://arxiv.org/abs/1512.03385</a:t>
            </a:r>
            <a:endParaRPr lang="en-US" altLang="zh-TW" sz="1800" i="0" dirty="0">
              <a:solidFill>
                <a:srgbClr val="000000"/>
              </a:solidFill>
              <a:effectLst/>
              <a:latin typeface="Lucida Grande"/>
            </a:endParaRPr>
          </a:p>
        </p:txBody>
      </p:sp>
      <p:graphicFrame>
        <p:nvGraphicFramePr>
          <p:cNvPr id="14" name="表格 5">
            <a:extLst>
              <a:ext uri="{FF2B5EF4-FFF2-40B4-BE49-F238E27FC236}">
                <a16:creationId xmlns:a16="http://schemas.microsoft.com/office/drawing/2014/main" id="{C0386AD0-F477-40D2-87CC-B97EF1E5C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23106"/>
              </p:ext>
            </p:extLst>
          </p:nvPr>
        </p:nvGraphicFramePr>
        <p:xfrm>
          <a:off x="517150" y="4174145"/>
          <a:ext cx="81096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659">
                  <a:extLst>
                    <a:ext uri="{9D8B030D-6E8A-4147-A177-3AD203B41FA5}">
                      <a16:colId xmlns:a16="http://schemas.microsoft.com/office/drawing/2014/main" val="3934595495"/>
                    </a:ext>
                  </a:extLst>
                </a:gridCol>
                <a:gridCol w="1262208">
                  <a:extLst>
                    <a:ext uri="{9D8B030D-6E8A-4147-A177-3AD203B41FA5}">
                      <a16:colId xmlns:a16="http://schemas.microsoft.com/office/drawing/2014/main" val="1706393501"/>
                    </a:ext>
                  </a:extLst>
                </a:gridCol>
                <a:gridCol w="1262208">
                  <a:extLst>
                    <a:ext uri="{9D8B030D-6E8A-4147-A177-3AD203B41FA5}">
                      <a16:colId xmlns:a16="http://schemas.microsoft.com/office/drawing/2014/main" val="4145146990"/>
                    </a:ext>
                  </a:extLst>
                </a:gridCol>
                <a:gridCol w="1262208">
                  <a:extLst>
                    <a:ext uri="{9D8B030D-6E8A-4147-A177-3AD203B41FA5}">
                      <a16:colId xmlns:a16="http://schemas.microsoft.com/office/drawing/2014/main" val="1216158817"/>
                    </a:ext>
                  </a:extLst>
                </a:gridCol>
                <a:gridCol w="1262208">
                  <a:extLst>
                    <a:ext uri="{9D8B030D-6E8A-4147-A177-3AD203B41FA5}">
                      <a16:colId xmlns:a16="http://schemas.microsoft.com/office/drawing/2014/main" val="3765301291"/>
                    </a:ext>
                  </a:extLst>
                </a:gridCol>
                <a:gridCol w="1262208">
                  <a:extLst>
                    <a:ext uri="{9D8B030D-6E8A-4147-A177-3AD203B41FA5}">
                      <a16:colId xmlns:a16="http://schemas.microsoft.com/office/drawing/2014/main" val="2903997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 layer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 layer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 layer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 layer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 layer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518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2017 – 2020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0.28k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0.18k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0.14k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0.10k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0.34k</a:t>
                      </a:r>
                      <a:endParaRPr lang="zh-TW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7732699"/>
                  </a:ext>
                </a:extLst>
              </a:tr>
            </a:tbl>
          </a:graphicData>
        </a:graphic>
      </p:graphicFrame>
      <p:sp>
        <p:nvSpPr>
          <p:cNvPr id="4" name="矩形: 圓角 3">
            <a:extLst>
              <a:ext uri="{FF2B5EF4-FFF2-40B4-BE49-F238E27FC236}">
                <a16:creationId xmlns:a16="http://schemas.microsoft.com/office/drawing/2014/main" id="{7BA41597-A248-4A5F-B129-DB92351BACA3}"/>
              </a:ext>
            </a:extLst>
          </p:cNvPr>
          <p:cNvSpPr/>
          <p:nvPr/>
        </p:nvSpPr>
        <p:spPr>
          <a:xfrm>
            <a:off x="7402286" y="4174145"/>
            <a:ext cx="1224563" cy="9144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6910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職場email 出現微笑符號，研究：讓人覺得你無能| TechNews 科技新報">
            <a:extLst>
              <a:ext uri="{FF2B5EF4-FFF2-40B4-BE49-F238E27FC236}">
                <a16:creationId xmlns:a16="http://schemas.microsoft.com/office/drawing/2014/main" id="{18019AC3-F3F5-48B8-B617-B8241C263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804" y="3240410"/>
            <a:ext cx="1593392" cy="9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F1B8371-0969-40C1-8B2E-758D11BC2A9D}"/>
              </a:ext>
            </a:extLst>
          </p:cNvPr>
          <p:cNvSpPr txBox="1"/>
          <p:nvPr/>
        </p:nvSpPr>
        <p:spPr>
          <a:xfrm>
            <a:off x="2808967" y="87673"/>
            <a:ext cx="383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training data</a:t>
            </a:r>
            <a:endParaRPr lang="zh-TW" altLang="en-US" sz="2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3508F74-6CF4-4E3E-BA0F-78B8B3AACBF0}"/>
              </a:ext>
            </a:extLst>
          </p:cNvPr>
          <p:cNvSpPr txBox="1"/>
          <p:nvPr/>
        </p:nvSpPr>
        <p:spPr>
          <a:xfrm>
            <a:off x="2501446" y="684585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414915B-0ED6-401F-AFED-7246530AFD6D}"/>
              </a:ext>
            </a:extLst>
          </p:cNvPr>
          <p:cNvSpPr txBox="1"/>
          <p:nvPr/>
        </p:nvSpPr>
        <p:spPr>
          <a:xfrm>
            <a:off x="5410656" y="684584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F736C41-79CA-4380-A5CD-224AA39BC8DA}"/>
              </a:ext>
            </a:extLst>
          </p:cNvPr>
          <p:cNvSpPr txBox="1"/>
          <p:nvPr/>
        </p:nvSpPr>
        <p:spPr>
          <a:xfrm>
            <a:off x="726054" y="1505434"/>
            <a:ext cx="1551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model </a:t>
            </a:r>
          </a:p>
          <a:p>
            <a:pPr algn="ctr"/>
            <a:r>
              <a:rPr lang="en-US" altLang="zh-TW" sz="2400" dirty="0"/>
              <a:t>bias</a:t>
            </a:r>
            <a:endParaRPr lang="zh-TW" altLang="en-US" sz="24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BCF3CE4-21BB-4240-AC49-BCEA7ADAED08}"/>
              </a:ext>
            </a:extLst>
          </p:cNvPr>
          <p:cNvSpPr txBox="1"/>
          <p:nvPr/>
        </p:nvSpPr>
        <p:spPr>
          <a:xfrm>
            <a:off x="3200851" y="1727829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optimization 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DB742B7-51D6-4303-9869-7EE10645C25A}"/>
              </a:ext>
            </a:extLst>
          </p:cNvPr>
          <p:cNvSpPr txBox="1"/>
          <p:nvPr/>
        </p:nvSpPr>
        <p:spPr>
          <a:xfrm>
            <a:off x="389957" y="2623397"/>
            <a:ext cx="2223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make your model complex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EA9CB21-F342-4898-BB73-201C83240788}"/>
              </a:ext>
            </a:extLst>
          </p:cNvPr>
          <p:cNvSpPr txBox="1"/>
          <p:nvPr/>
        </p:nvSpPr>
        <p:spPr>
          <a:xfrm>
            <a:off x="2646018" y="2621932"/>
            <a:ext cx="222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Next Lecture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582CC8D-7B8D-487D-B6BF-42EA29132B20}"/>
              </a:ext>
            </a:extLst>
          </p:cNvPr>
          <p:cNvSpPr txBox="1"/>
          <p:nvPr/>
        </p:nvSpPr>
        <p:spPr>
          <a:xfrm>
            <a:off x="5410656" y="1580071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testing data</a:t>
            </a:r>
            <a:endParaRPr lang="zh-TW" altLang="en-US" sz="2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40FBD4-F4E9-4BB4-B4A2-BD2E6BE73C10}"/>
              </a:ext>
            </a:extLst>
          </p:cNvPr>
          <p:cNvSpPr txBox="1"/>
          <p:nvPr/>
        </p:nvSpPr>
        <p:spPr>
          <a:xfrm>
            <a:off x="3200850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overfitting</a:t>
            </a:r>
            <a:endParaRPr lang="zh-TW" altLang="en-US" sz="24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332C6B7-A51D-496E-BD88-A870131BD9B6}"/>
              </a:ext>
            </a:extLst>
          </p:cNvPr>
          <p:cNvSpPr txBox="1"/>
          <p:nvPr/>
        </p:nvSpPr>
        <p:spPr>
          <a:xfrm>
            <a:off x="6232866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mismatch</a:t>
            </a:r>
            <a:endParaRPr lang="zh-TW" altLang="en-US" sz="24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5F92E0C-0D3D-44D2-BDD9-C78DB28F5FC1}"/>
              </a:ext>
            </a:extLst>
          </p:cNvPr>
          <p:cNvSpPr txBox="1"/>
          <p:nvPr/>
        </p:nvSpPr>
        <p:spPr>
          <a:xfrm>
            <a:off x="7266126" y="2322668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8F18AFF-1B8D-4C92-A6B6-E117E473479E}"/>
              </a:ext>
            </a:extLst>
          </p:cNvPr>
          <p:cNvSpPr txBox="1"/>
          <p:nvPr/>
        </p:nvSpPr>
        <p:spPr>
          <a:xfrm>
            <a:off x="5008373" y="2364002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D9F365AF-8514-48A8-91E0-11E4C4208127}"/>
              </a:ext>
            </a:extLst>
          </p:cNvPr>
          <p:cNvCxnSpPr>
            <a:cxnSpLocks/>
          </p:cNvCxnSpPr>
          <p:nvPr/>
        </p:nvCxnSpPr>
        <p:spPr>
          <a:xfrm flipH="1">
            <a:off x="2752498" y="532854"/>
            <a:ext cx="1979161" cy="10863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36B38835-205A-4D66-8BA4-2E4437CD59AA}"/>
              </a:ext>
            </a:extLst>
          </p:cNvPr>
          <p:cNvCxnSpPr>
            <a:cxnSpLocks/>
          </p:cNvCxnSpPr>
          <p:nvPr/>
        </p:nvCxnSpPr>
        <p:spPr>
          <a:xfrm>
            <a:off x="4738462" y="539337"/>
            <a:ext cx="2027461" cy="10970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94C61B4C-FA8F-43D6-B9AB-9A37B6B642FA}"/>
              </a:ext>
            </a:extLst>
          </p:cNvPr>
          <p:cNvCxnSpPr>
            <a:cxnSpLocks/>
          </p:cNvCxnSpPr>
          <p:nvPr/>
        </p:nvCxnSpPr>
        <p:spPr>
          <a:xfrm flipH="1">
            <a:off x="1544864" y="1667271"/>
            <a:ext cx="1137557" cy="8653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7C09DA96-9715-4DA2-923D-52EF447FF3F6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2768827" y="1686134"/>
            <a:ext cx="988895" cy="9357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407C0541-DA8F-49F8-8109-3501138D219E}"/>
              </a:ext>
            </a:extLst>
          </p:cNvPr>
          <p:cNvCxnSpPr>
            <a:cxnSpLocks/>
          </p:cNvCxnSpPr>
          <p:nvPr/>
        </p:nvCxnSpPr>
        <p:spPr>
          <a:xfrm flipH="1">
            <a:off x="5619523" y="2023533"/>
            <a:ext cx="1226687" cy="1336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36A0B38B-A21D-4C01-8F4F-775A92A02486}"/>
              </a:ext>
            </a:extLst>
          </p:cNvPr>
          <p:cNvCxnSpPr>
            <a:cxnSpLocks/>
          </p:cNvCxnSpPr>
          <p:nvPr/>
        </p:nvCxnSpPr>
        <p:spPr>
          <a:xfrm>
            <a:off x="6892802" y="2023505"/>
            <a:ext cx="1406315" cy="12896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35FBAD3B-FCA9-42FE-8A20-2C4F74BE52F4}"/>
              </a:ext>
            </a:extLst>
          </p:cNvPr>
          <p:cNvCxnSpPr>
            <a:cxnSpLocks/>
          </p:cNvCxnSpPr>
          <p:nvPr/>
        </p:nvCxnSpPr>
        <p:spPr>
          <a:xfrm flipH="1">
            <a:off x="4276847" y="3408288"/>
            <a:ext cx="1294035" cy="10908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B164F300-902C-4F3C-B26A-487A55A1F856}"/>
              </a:ext>
            </a:extLst>
          </p:cNvPr>
          <p:cNvCxnSpPr>
            <a:cxnSpLocks/>
          </p:cNvCxnSpPr>
          <p:nvPr/>
        </p:nvCxnSpPr>
        <p:spPr>
          <a:xfrm>
            <a:off x="5657286" y="3427151"/>
            <a:ext cx="1315119" cy="11024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A593418E-2093-4D1B-89A2-EFCB1A01351C}"/>
              </a:ext>
            </a:extLst>
          </p:cNvPr>
          <p:cNvCxnSpPr>
            <a:cxnSpLocks/>
          </p:cNvCxnSpPr>
          <p:nvPr/>
        </p:nvCxnSpPr>
        <p:spPr>
          <a:xfrm flipH="1" flipV="1">
            <a:off x="1501661" y="3454394"/>
            <a:ext cx="0" cy="210995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59CC09A7-6E63-42F1-9456-294765CF77DE}"/>
              </a:ext>
            </a:extLst>
          </p:cNvPr>
          <p:cNvCxnSpPr>
            <a:cxnSpLocks/>
          </p:cNvCxnSpPr>
          <p:nvPr/>
        </p:nvCxnSpPr>
        <p:spPr>
          <a:xfrm>
            <a:off x="1545203" y="5549832"/>
            <a:ext cx="891897" cy="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3247B8C5-5340-4A7B-9FA2-E038A60C78AF}"/>
              </a:ext>
            </a:extLst>
          </p:cNvPr>
          <p:cNvSpPr txBox="1"/>
          <p:nvPr/>
        </p:nvSpPr>
        <p:spPr>
          <a:xfrm>
            <a:off x="786433" y="5619298"/>
            <a:ext cx="1516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trade-off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51DF9D11-1534-4EA1-9AEB-8F4BE6AC2078}"/>
              </a:ext>
            </a:extLst>
          </p:cNvPr>
          <p:cNvSpPr txBox="1"/>
          <p:nvPr/>
        </p:nvSpPr>
        <p:spPr>
          <a:xfrm>
            <a:off x="2407105" y="5914996"/>
            <a:ext cx="6424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Split your training data into training set and validation set for model selection</a:t>
            </a:r>
            <a:endParaRPr lang="zh-TW" altLang="en-US" sz="2400" dirty="0"/>
          </a:p>
        </p:txBody>
      </p: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4F181DEB-D2D3-4454-B1D3-59DFBE853BD4}"/>
              </a:ext>
            </a:extLst>
          </p:cNvPr>
          <p:cNvCxnSpPr>
            <a:cxnSpLocks/>
          </p:cNvCxnSpPr>
          <p:nvPr/>
        </p:nvCxnSpPr>
        <p:spPr>
          <a:xfrm flipH="1" flipV="1">
            <a:off x="1799767" y="6040176"/>
            <a:ext cx="607338" cy="2495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7F8F3884-33C2-4401-A305-B1D8205BBADF}"/>
              </a:ext>
            </a:extLst>
          </p:cNvPr>
          <p:cNvSpPr txBox="1"/>
          <p:nvPr/>
        </p:nvSpPr>
        <p:spPr>
          <a:xfrm>
            <a:off x="363026" y="167706"/>
            <a:ext cx="1729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i="1" u="sng" dirty="0"/>
              <a:t>General Guide</a:t>
            </a:r>
            <a:endParaRPr lang="zh-TW" altLang="en-US" sz="3200" b="1" i="1" u="sng" dirty="0"/>
          </a:p>
        </p:txBody>
      </p:sp>
      <p:sp>
        <p:nvSpPr>
          <p:cNvPr id="61" name="矩形: 圓角 60">
            <a:extLst>
              <a:ext uri="{FF2B5EF4-FFF2-40B4-BE49-F238E27FC236}">
                <a16:creationId xmlns:a16="http://schemas.microsoft.com/office/drawing/2014/main" id="{70F5027F-F50A-4882-8C73-B4EC20B17FE0}"/>
              </a:ext>
            </a:extLst>
          </p:cNvPr>
          <p:cNvSpPr/>
          <p:nvPr/>
        </p:nvSpPr>
        <p:spPr>
          <a:xfrm>
            <a:off x="5799606" y="683669"/>
            <a:ext cx="759981" cy="4516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: 圓角 65">
            <a:extLst>
              <a:ext uri="{FF2B5EF4-FFF2-40B4-BE49-F238E27FC236}">
                <a16:creationId xmlns:a16="http://schemas.microsoft.com/office/drawing/2014/main" id="{E7480E6A-5D15-4752-ADDE-73C78E4BFA31}"/>
              </a:ext>
            </a:extLst>
          </p:cNvPr>
          <p:cNvSpPr/>
          <p:nvPr/>
        </p:nvSpPr>
        <p:spPr>
          <a:xfrm>
            <a:off x="7603666" y="2341197"/>
            <a:ext cx="893090" cy="4516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: 圓角 66">
            <a:extLst>
              <a:ext uri="{FF2B5EF4-FFF2-40B4-BE49-F238E27FC236}">
                <a16:creationId xmlns:a16="http://schemas.microsoft.com/office/drawing/2014/main" id="{0F735DB5-6DF2-425C-9FA0-618D657023A7}"/>
              </a:ext>
            </a:extLst>
          </p:cNvPr>
          <p:cNvSpPr/>
          <p:nvPr/>
        </p:nvSpPr>
        <p:spPr>
          <a:xfrm>
            <a:off x="5570882" y="1599940"/>
            <a:ext cx="2624814" cy="44035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401DFF21-FE49-4FE9-A11F-47FF964D029F}"/>
              </a:ext>
            </a:extLst>
          </p:cNvPr>
          <p:cNvSpPr txBox="1"/>
          <p:nvPr/>
        </p:nvSpPr>
        <p:spPr>
          <a:xfrm>
            <a:off x="6681724" y="4499639"/>
            <a:ext cx="2351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Not in HWs, except HW 11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95B7211E-043C-4992-9FEB-6AFC1CE040F9}"/>
              </a:ext>
            </a:extLst>
          </p:cNvPr>
          <p:cNvSpPr txBox="1"/>
          <p:nvPr/>
        </p:nvSpPr>
        <p:spPr>
          <a:xfrm>
            <a:off x="2437100" y="5319000"/>
            <a:ext cx="362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make your model simpler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57A5DEEB-8182-4F02-80CF-2DD05264CAA7}"/>
              </a:ext>
            </a:extLst>
          </p:cNvPr>
          <p:cNvSpPr txBox="1"/>
          <p:nvPr/>
        </p:nvSpPr>
        <p:spPr>
          <a:xfrm>
            <a:off x="2423206" y="4513503"/>
            <a:ext cx="434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more training data (not in HWs)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D4E714C0-21D6-4DE8-811D-927A3F86F534}"/>
              </a:ext>
            </a:extLst>
          </p:cNvPr>
          <p:cNvSpPr txBox="1"/>
          <p:nvPr/>
        </p:nvSpPr>
        <p:spPr>
          <a:xfrm>
            <a:off x="2427968" y="4911846"/>
            <a:ext cx="340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data augmentation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391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6" grpId="0" animBg="1"/>
      <p:bldP spid="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職場email 出現微笑符號，研究：讓人覺得你無能| TechNews 科技新報">
            <a:extLst>
              <a:ext uri="{FF2B5EF4-FFF2-40B4-BE49-F238E27FC236}">
                <a16:creationId xmlns:a16="http://schemas.microsoft.com/office/drawing/2014/main" id="{18019AC3-F3F5-48B8-B617-B8241C263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804" y="3240410"/>
            <a:ext cx="1593392" cy="9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F1B8371-0969-40C1-8B2E-758D11BC2A9D}"/>
              </a:ext>
            </a:extLst>
          </p:cNvPr>
          <p:cNvSpPr txBox="1"/>
          <p:nvPr/>
        </p:nvSpPr>
        <p:spPr>
          <a:xfrm>
            <a:off x="2808967" y="87673"/>
            <a:ext cx="383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training data</a:t>
            </a:r>
            <a:endParaRPr lang="zh-TW" altLang="en-US" sz="2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3508F74-6CF4-4E3E-BA0F-78B8B3AACBF0}"/>
              </a:ext>
            </a:extLst>
          </p:cNvPr>
          <p:cNvSpPr txBox="1"/>
          <p:nvPr/>
        </p:nvSpPr>
        <p:spPr>
          <a:xfrm>
            <a:off x="2501446" y="684585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414915B-0ED6-401F-AFED-7246530AFD6D}"/>
              </a:ext>
            </a:extLst>
          </p:cNvPr>
          <p:cNvSpPr txBox="1"/>
          <p:nvPr/>
        </p:nvSpPr>
        <p:spPr>
          <a:xfrm>
            <a:off x="5410656" y="684584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F736C41-79CA-4380-A5CD-224AA39BC8DA}"/>
              </a:ext>
            </a:extLst>
          </p:cNvPr>
          <p:cNvSpPr txBox="1"/>
          <p:nvPr/>
        </p:nvSpPr>
        <p:spPr>
          <a:xfrm>
            <a:off x="726054" y="1505434"/>
            <a:ext cx="1551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model </a:t>
            </a:r>
          </a:p>
          <a:p>
            <a:pPr algn="ctr"/>
            <a:r>
              <a:rPr lang="en-US" altLang="zh-TW" sz="2400" dirty="0"/>
              <a:t>bias</a:t>
            </a:r>
            <a:endParaRPr lang="zh-TW" altLang="en-US" sz="24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BCF3CE4-21BB-4240-AC49-BCEA7ADAED08}"/>
              </a:ext>
            </a:extLst>
          </p:cNvPr>
          <p:cNvSpPr txBox="1"/>
          <p:nvPr/>
        </p:nvSpPr>
        <p:spPr>
          <a:xfrm>
            <a:off x="3200851" y="1727829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optimization 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DB742B7-51D6-4303-9869-7EE10645C25A}"/>
              </a:ext>
            </a:extLst>
          </p:cNvPr>
          <p:cNvSpPr txBox="1"/>
          <p:nvPr/>
        </p:nvSpPr>
        <p:spPr>
          <a:xfrm>
            <a:off x="389957" y="2623397"/>
            <a:ext cx="2223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make your model complex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EA9CB21-F342-4898-BB73-201C83240788}"/>
              </a:ext>
            </a:extLst>
          </p:cNvPr>
          <p:cNvSpPr txBox="1"/>
          <p:nvPr/>
        </p:nvSpPr>
        <p:spPr>
          <a:xfrm>
            <a:off x="2646018" y="2621932"/>
            <a:ext cx="222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Next Lecture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582CC8D-7B8D-487D-B6BF-42EA29132B20}"/>
              </a:ext>
            </a:extLst>
          </p:cNvPr>
          <p:cNvSpPr txBox="1"/>
          <p:nvPr/>
        </p:nvSpPr>
        <p:spPr>
          <a:xfrm>
            <a:off x="5410656" y="1580071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testing data</a:t>
            </a:r>
            <a:endParaRPr lang="zh-TW" altLang="en-US" sz="2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40FBD4-F4E9-4BB4-B4A2-BD2E6BE73C10}"/>
              </a:ext>
            </a:extLst>
          </p:cNvPr>
          <p:cNvSpPr txBox="1"/>
          <p:nvPr/>
        </p:nvSpPr>
        <p:spPr>
          <a:xfrm>
            <a:off x="3200850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overfitting</a:t>
            </a:r>
            <a:endParaRPr lang="zh-TW" altLang="en-US" sz="24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332C6B7-A51D-496E-BD88-A870131BD9B6}"/>
              </a:ext>
            </a:extLst>
          </p:cNvPr>
          <p:cNvSpPr txBox="1"/>
          <p:nvPr/>
        </p:nvSpPr>
        <p:spPr>
          <a:xfrm>
            <a:off x="6232866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mismatch</a:t>
            </a:r>
            <a:endParaRPr lang="zh-TW" altLang="en-US" sz="24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5F92E0C-0D3D-44D2-BDD9-C78DB28F5FC1}"/>
              </a:ext>
            </a:extLst>
          </p:cNvPr>
          <p:cNvSpPr txBox="1"/>
          <p:nvPr/>
        </p:nvSpPr>
        <p:spPr>
          <a:xfrm>
            <a:off x="7266126" y="2322668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8F18AFF-1B8D-4C92-A6B6-E117E473479E}"/>
              </a:ext>
            </a:extLst>
          </p:cNvPr>
          <p:cNvSpPr txBox="1"/>
          <p:nvPr/>
        </p:nvSpPr>
        <p:spPr>
          <a:xfrm>
            <a:off x="5008373" y="2364002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D9F365AF-8514-48A8-91E0-11E4C4208127}"/>
              </a:ext>
            </a:extLst>
          </p:cNvPr>
          <p:cNvCxnSpPr>
            <a:cxnSpLocks/>
          </p:cNvCxnSpPr>
          <p:nvPr/>
        </p:nvCxnSpPr>
        <p:spPr>
          <a:xfrm flipH="1">
            <a:off x="2752498" y="532854"/>
            <a:ext cx="1979161" cy="10863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36B38835-205A-4D66-8BA4-2E4437CD59AA}"/>
              </a:ext>
            </a:extLst>
          </p:cNvPr>
          <p:cNvCxnSpPr>
            <a:cxnSpLocks/>
          </p:cNvCxnSpPr>
          <p:nvPr/>
        </p:nvCxnSpPr>
        <p:spPr>
          <a:xfrm>
            <a:off x="4738462" y="539337"/>
            <a:ext cx="2027461" cy="10970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94C61B4C-FA8F-43D6-B9AB-9A37B6B642FA}"/>
              </a:ext>
            </a:extLst>
          </p:cNvPr>
          <p:cNvCxnSpPr>
            <a:cxnSpLocks/>
          </p:cNvCxnSpPr>
          <p:nvPr/>
        </p:nvCxnSpPr>
        <p:spPr>
          <a:xfrm flipH="1">
            <a:off x="1544864" y="1667271"/>
            <a:ext cx="1137557" cy="8653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7C09DA96-9715-4DA2-923D-52EF447FF3F6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2768827" y="1686134"/>
            <a:ext cx="988895" cy="9357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407C0541-DA8F-49F8-8109-3501138D219E}"/>
              </a:ext>
            </a:extLst>
          </p:cNvPr>
          <p:cNvCxnSpPr>
            <a:cxnSpLocks/>
          </p:cNvCxnSpPr>
          <p:nvPr/>
        </p:nvCxnSpPr>
        <p:spPr>
          <a:xfrm flipH="1">
            <a:off x="5619523" y="2023533"/>
            <a:ext cx="1226687" cy="1336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36A0B38B-A21D-4C01-8F4F-775A92A02486}"/>
              </a:ext>
            </a:extLst>
          </p:cNvPr>
          <p:cNvCxnSpPr>
            <a:cxnSpLocks/>
          </p:cNvCxnSpPr>
          <p:nvPr/>
        </p:nvCxnSpPr>
        <p:spPr>
          <a:xfrm>
            <a:off x="6892802" y="2023505"/>
            <a:ext cx="1406315" cy="12896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35FBAD3B-FCA9-42FE-8A20-2C4F74BE52F4}"/>
              </a:ext>
            </a:extLst>
          </p:cNvPr>
          <p:cNvCxnSpPr>
            <a:cxnSpLocks/>
          </p:cNvCxnSpPr>
          <p:nvPr/>
        </p:nvCxnSpPr>
        <p:spPr>
          <a:xfrm flipH="1">
            <a:off x="4276847" y="3408288"/>
            <a:ext cx="1294035" cy="10908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B164F300-902C-4F3C-B26A-487A55A1F856}"/>
              </a:ext>
            </a:extLst>
          </p:cNvPr>
          <p:cNvCxnSpPr>
            <a:cxnSpLocks/>
          </p:cNvCxnSpPr>
          <p:nvPr/>
        </p:nvCxnSpPr>
        <p:spPr>
          <a:xfrm>
            <a:off x="5657286" y="3427151"/>
            <a:ext cx="1315119" cy="11024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A593418E-2093-4D1B-89A2-EFCB1A01351C}"/>
              </a:ext>
            </a:extLst>
          </p:cNvPr>
          <p:cNvCxnSpPr>
            <a:cxnSpLocks/>
          </p:cNvCxnSpPr>
          <p:nvPr/>
        </p:nvCxnSpPr>
        <p:spPr>
          <a:xfrm flipH="1" flipV="1">
            <a:off x="1501661" y="3454394"/>
            <a:ext cx="0" cy="210995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59CC09A7-6E63-42F1-9456-294765CF77DE}"/>
              </a:ext>
            </a:extLst>
          </p:cNvPr>
          <p:cNvCxnSpPr>
            <a:cxnSpLocks/>
          </p:cNvCxnSpPr>
          <p:nvPr/>
        </p:nvCxnSpPr>
        <p:spPr>
          <a:xfrm>
            <a:off x="1545203" y="5549832"/>
            <a:ext cx="891897" cy="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3247B8C5-5340-4A7B-9FA2-E038A60C78AF}"/>
              </a:ext>
            </a:extLst>
          </p:cNvPr>
          <p:cNvSpPr txBox="1"/>
          <p:nvPr/>
        </p:nvSpPr>
        <p:spPr>
          <a:xfrm>
            <a:off x="786433" y="5619298"/>
            <a:ext cx="1516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trade-off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51DF9D11-1534-4EA1-9AEB-8F4BE6AC2078}"/>
              </a:ext>
            </a:extLst>
          </p:cNvPr>
          <p:cNvSpPr txBox="1"/>
          <p:nvPr/>
        </p:nvSpPr>
        <p:spPr>
          <a:xfrm>
            <a:off x="2407105" y="5914996"/>
            <a:ext cx="6424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Split your training data into training set and validation set for model selection</a:t>
            </a:r>
            <a:endParaRPr lang="zh-TW" altLang="en-US" sz="2400" dirty="0"/>
          </a:p>
        </p:txBody>
      </p: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4F181DEB-D2D3-4454-B1D3-59DFBE853BD4}"/>
              </a:ext>
            </a:extLst>
          </p:cNvPr>
          <p:cNvCxnSpPr>
            <a:cxnSpLocks/>
          </p:cNvCxnSpPr>
          <p:nvPr/>
        </p:nvCxnSpPr>
        <p:spPr>
          <a:xfrm flipH="1" flipV="1">
            <a:off x="1799767" y="6040176"/>
            <a:ext cx="607338" cy="2495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7F8F3884-33C2-4401-A305-B1D8205BBADF}"/>
              </a:ext>
            </a:extLst>
          </p:cNvPr>
          <p:cNvSpPr txBox="1"/>
          <p:nvPr/>
        </p:nvSpPr>
        <p:spPr>
          <a:xfrm>
            <a:off x="363026" y="167706"/>
            <a:ext cx="1729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i="1" u="sng" dirty="0"/>
              <a:t>General Guide</a:t>
            </a:r>
            <a:endParaRPr lang="zh-TW" altLang="en-US" sz="3200" b="1" i="1" u="sng" dirty="0"/>
          </a:p>
        </p:txBody>
      </p:sp>
      <p:sp>
        <p:nvSpPr>
          <p:cNvPr id="61" name="矩形: 圓角 60">
            <a:extLst>
              <a:ext uri="{FF2B5EF4-FFF2-40B4-BE49-F238E27FC236}">
                <a16:creationId xmlns:a16="http://schemas.microsoft.com/office/drawing/2014/main" id="{70F5027F-F50A-4882-8C73-B4EC20B17FE0}"/>
              </a:ext>
            </a:extLst>
          </p:cNvPr>
          <p:cNvSpPr/>
          <p:nvPr/>
        </p:nvSpPr>
        <p:spPr>
          <a:xfrm>
            <a:off x="5799606" y="683669"/>
            <a:ext cx="759981" cy="4516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: 圓角 65">
            <a:extLst>
              <a:ext uri="{FF2B5EF4-FFF2-40B4-BE49-F238E27FC236}">
                <a16:creationId xmlns:a16="http://schemas.microsoft.com/office/drawing/2014/main" id="{E7480E6A-5D15-4752-ADDE-73C78E4BFA31}"/>
              </a:ext>
            </a:extLst>
          </p:cNvPr>
          <p:cNvSpPr/>
          <p:nvPr/>
        </p:nvSpPr>
        <p:spPr>
          <a:xfrm>
            <a:off x="5329360" y="2386997"/>
            <a:ext cx="893090" cy="4516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: 圓角 66">
            <a:extLst>
              <a:ext uri="{FF2B5EF4-FFF2-40B4-BE49-F238E27FC236}">
                <a16:creationId xmlns:a16="http://schemas.microsoft.com/office/drawing/2014/main" id="{0F735DB5-6DF2-425C-9FA0-618D657023A7}"/>
              </a:ext>
            </a:extLst>
          </p:cNvPr>
          <p:cNvSpPr/>
          <p:nvPr/>
        </p:nvSpPr>
        <p:spPr>
          <a:xfrm>
            <a:off x="5570882" y="1599940"/>
            <a:ext cx="2624814" cy="44035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: 圓角 35">
            <a:extLst>
              <a:ext uri="{FF2B5EF4-FFF2-40B4-BE49-F238E27FC236}">
                <a16:creationId xmlns:a16="http://schemas.microsoft.com/office/drawing/2014/main" id="{E1656121-9FC8-40F5-A3FA-E922C7B8A7F3}"/>
              </a:ext>
            </a:extLst>
          </p:cNvPr>
          <p:cNvSpPr/>
          <p:nvPr/>
        </p:nvSpPr>
        <p:spPr>
          <a:xfrm>
            <a:off x="3394536" y="3583671"/>
            <a:ext cx="1481345" cy="4516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F930CBB7-4077-4722-83F2-09733612866F}"/>
              </a:ext>
            </a:extLst>
          </p:cNvPr>
          <p:cNvSpPr txBox="1"/>
          <p:nvPr/>
        </p:nvSpPr>
        <p:spPr>
          <a:xfrm>
            <a:off x="6681724" y="4499639"/>
            <a:ext cx="2351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Not in HWs, except HW 11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C693974D-2F95-4A3D-8DF6-5DF2191E291F}"/>
              </a:ext>
            </a:extLst>
          </p:cNvPr>
          <p:cNvSpPr txBox="1"/>
          <p:nvPr/>
        </p:nvSpPr>
        <p:spPr>
          <a:xfrm>
            <a:off x="2437100" y="5319000"/>
            <a:ext cx="362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make your model simpler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50C2BB56-BB86-4734-BD99-64E52E96D178}"/>
              </a:ext>
            </a:extLst>
          </p:cNvPr>
          <p:cNvSpPr txBox="1"/>
          <p:nvPr/>
        </p:nvSpPr>
        <p:spPr>
          <a:xfrm>
            <a:off x="2423206" y="4513503"/>
            <a:ext cx="434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more training data (not in HWs)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3AE92A4E-7D1D-43E6-A6FE-41A774A4A265}"/>
              </a:ext>
            </a:extLst>
          </p:cNvPr>
          <p:cNvSpPr txBox="1"/>
          <p:nvPr/>
        </p:nvSpPr>
        <p:spPr>
          <a:xfrm>
            <a:off x="2427968" y="4911846"/>
            <a:ext cx="340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data augmentation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51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1D5710-812B-4331-8A81-0752E7FAD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Overfitting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FE92AE-3BB8-406E-9F01-948618279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prstClr val="black"/>
                </a:solidFill>
              </a:rPr>
              <a:t>Small loss on training data, large loss on testing data. Why?</a:t>
            </a: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62A56C57-AE0D-44B0-A14C-03585356DE41}"/>
              </a:ext>
            </a:extLst>
          </p:cNvPr>
          <p:cNvSpPr txBox="1"/>
          <p:nvPr/>
        </p:nvSpPr>
        <p:spPr>
          <a:xfrm>
            <a:off x="822581" y="2880586"/>
            <a:ext cx="29005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u="sng" dirty="0">
                <a:solidFill>
                  <a:prstClr val="black"/>
                </a:solidFill>
              </a:rPr>
              <a:t>An extreme example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9EBFCC3B-21BA-41C8-A7BE-B862C9CFE81A}"/>
              </a:ext>
            </a:extLst>
          </p:cNvPr>
          <p:cNvSpPr txBox="1"/>
          <p:nvPr/>
        </p:nvSpPr>
        <p:spPr>
          <a:xfrm>
            <a:off x="822581" y="3636428"/>
            <a:ext cx="193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Training data: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B484038F-4738-446D-B429-4B37A84D6BE8}"/>
                  </a:ext>
                </a:extLst>
              </p:cNvPr>
              <p:cNvSpPr txBox="1"/>
              <p:nvPr/>
            </p:nvSpPr>
            <p:spPr>
              <a:xfrm>
                <a:off x="2756312" y="3658837"/>
                <a:ext cx="4139210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p>
                              </m:s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B484038F-4738-446D-B429-4B37A84D6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312" y="3658837"/>
                <a:ext cx="4139210" cy="4168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CCD3F9D0-BE16-46C8-9B38-DDD2E04176DB}"/>
                  </a:ext>
                </a:extLst>
              </p:cNvPr>
              <p:cNvSpPr txBox="1"/>
              <p:nvPr/>
            </p:nvSpPr>
            <p:spPr>
              <a:xfrm>
                <a:off x="955145" y="4378058"/>
                <a:ext cx="2333267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𝑟𝑎𝑛𝑑𝑜𝑚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CCD3F9D0-BE16-46C8-9B38-DDD2E0417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145" y="4378058"/>
                <a:ext cx="2333267" cy="8238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76A3E8E7-693A-4C65-A2C0-A926F2A86AAA}"/>
                  </a:ext>
                </a:extLst>
              </p:cNvPr>
              <p:cNvSpPr txBox="1"/>
              <p:nvPr/>
            </p:nvSpPr>
            <p:spPr>
              <a:xfrm>
                <a:off x="3665123" y="4451283"/>
                <a:ext cx="1102353" cy="3812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76A3E8E7-693A-4C65-A2C0-A926F2A86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123" y="4451283"/>
                <a:ext cx="1102353" cy="381258"/>
              </a:xfrm>
              <a:prstGeom prst="rect">
                <a:avLst/>
              </a:prstGeom>
              <a:blipFill>
                <a:blip r:embed="rId5"/>
                <a:stretch>
                  <a:fillRect l="-5525" t="-1587" r="-3315" b="-31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6BA1E67D-2197-4C7C-8953-941A4CFD7F52}"/>
                  </a:ext>
                </a:extLst>
              </p:cNvPr>
              <p:cNvSpPr txBox="1"/>
              <p:nvPr/>
            </p:nvSpPr>
            <p:spPr>
              <a:xfrm>
                <a:off x="3665123" y="4832541"/>
                <a:ext cx="14510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𝑜𝑡h𝑒𝑟𝑤𝑖𝑠𝑒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6BA1E67D-2197-4C7C-8953-941A4CFD7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123" y="4832541"/>
                <a:ext cx="1451038" cy="369332"/>
              </a:xfrm>
              <a:prstGeom prst="rect">
                <a:avLst/>
              </a:prstGeom>
              <a:blipFill>
                <a:blip r:embed="rId6"/>
                <a:stretch>
                  <a:fillRect l="-4622" r="-4622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文字方塊 21">
            <a:extLst>
              <a:ext uri="{FF2B5EF4-FFF2-40B4-BE49-F238E27FC236}">
                <a16:creationId xmlns:a16="http://schemas.microsoft.com/office/drawing/2014/main" id="{9EDA6EDB-E4FB-488E-8FA2-E124C9F4386A}"/>
              </a:ext>
            </a:extLst>
          </p:cNvPr>
          <p:cNvSpPr txBox="1"/>
          <p:nvPr/>
        </p:nvSpPr>
        <p:spPr>
          <a:xfrm>
            <a:off x="822581" y="5597694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This function obtains </a:t>
            </a:r>
            <a:r>
              <a:rPr lang="en-US" altLang="zh-TW" sz="2400" b="1" dirty="0"/>
              <a:t>zero training loss</a:t>
            </a:r>
            <a:r>
              <a:rPr lang="en-US" altLang="zh-TW" sz="2400" dirty="0"/>
              <a:t>, but </a:t>
            </a:r>
            <a:r>
              <a:rPr lang="en-US" altLang="zh-TW" sz="2400" b="1" dirty="0"/>
              <a:t>large testing loss</a:t>
            </a:r>
            <a:r>
              <a:rPr lang="en-US" altLang="zh-TW" sz="2400" dirty="0"/>
              <a:t>.</a:t>
            </a:r>
            <a:endParaRPr lang="zh-TW" altLang="en-US" sz="2400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C7C34D76-F27A-4126-8371-C1EE65EE2912}"/>
              </a:ext>
            </a:extLst>
          </p:cNvPr>
          <p:cNvSpPr txBox="1"/>
          <p:nvPr/>
        </p:nvSpPr>
        <p:spPr>
          <a:xfrm>
            <a:off x="5436267" y="4542733"/>
            <a:ext cx="3273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Less than useless …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27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直線接點 77">
            <a:extLst>
              <a:ext uri="{FF2B5EF4-FFF2-40B4-BE49-F238E27FC236}">
                <a16:creationId xmlns:a16="http://schemas.microsoft.com/office/drawing/2014/main" id="{03B852F7-DC30-4FA5-B883-0C1985564937}"/>
              </a:ext>
            </a:extLst>
          </p:cNvPr>
          <p:cNvCxnSpPr>
            <a:cxnSpLocks/>
          </p:cNvCxnSpPr>
          <p:nvPr/>
        </p:nvCxnSpPr>
        <p:spPr>
          <a:xfrm>
            <a:off x="7565130" y="4622469"/>
            <a:ext cx="0" cy="496328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手繪多邊形: 圖案 38">
            <a:extLst>
              <a:ext uri="{FF2B5EF4-FFF2-40B4-BE49-F238E27FC236}">
                <a16:creationId xmlns:a16="http://schemas.microsoft.com/office/drawing/2014/main" id="{BBA95D49-6E53-4E41-931A-AA2BAC46F710}"/>
              </a:ext>
            </a:extLst>
          </p:cNvPr>
          <p:cNvSpPr/>
          <p:nvPr/>
        </p:nvSpPr>
        <p:spPr>
          <a:xfrm>
            <a:off x="5755867" y="834163"/>
            <a:ext cx="2525486" cy="2265522"/>
          </a:xfrm>
          <a:custGeom>
            <a:avLst/>
            <a:gdLst>
              <a:gd name="connsiteX0" fmla="*/ 0 w 2525486"/>
              <a:gd name="connsiteY0" fmla="*/ 2210761 h 2239790"/>
              <a:gd name="connsiteX1" fmla="*/ 145143 w 2525486"/>
              <a:gd name="connsiteY1" fmla="*/ 977047 h 2239790"/>
              <a:gd name="connsiteX2" fmla="*/ 420914 w 2525486"/>
              <a:gd name="connsiteY2" fmla="*/ 1557618 h 2239790"/>
              <a:gd name="connsiteX3" fmla="*/ 624114 w 2525486"/>
              <a:gd name="connsiteY3" fmla="*/ 1920475 h 2239790"/>
              <a:gd name="connsiteX4" fmla="*/ 769257 w 2525486"/>
              <a:gd name="connsiteY4" fmla="*/ 1006075 h 2239790"/>
              <a:gd name="connsiteX5" fmla="*/ 899886 w 2525486"/>
              <a:gd name="connsiteY5" fmla="*/ 4590 h 2239790"/>
              <a:gd name="connsiteX6" fmla="*/ 1262743 w 2525486"/>
              <a:gd name="connsiteY6" fmla="*/ 1426990 h 2239790"/>
              <a:gd name="connsiteX7" fmla="*/ 1538514 w 2525486"/>
              <a:gd name="connsiteY7" fmla="*/ 1020590 h 2239790"/>
              <a:gd name="connsiteX8" fmla="*/ 1756229 w 2525486"/>
              <a:gd name="connsiteY8" fmla="*/ 744818 h 2239790"/>
              <a:gd name="connsiteX9" fmla="*/ 2061029 w 2525486"/>
              <a:gd name="connsiteY9" fmla="*/ 1397961 h 2239790"/>
              <a:gd name="connsiteX10" fmla="*/ 2177143 w 2525486"/>
              <a:gd name="connsiteY10" fmla="*/ 2094647 h 2239790"/>
              <a:gd name="connsiteX11" fmla="*/ 2525486 w 2525486"/>
              <a:gd name="connsiteY11" fmla="*/ 2239790 h 2239790"/>
              <a:gd name="connsiteX12" fmla="*/ 2525486 w 2525486"/>
              <a:gd name="connsiteY12" fmla="*/ 2239790 h 2239790"/>
              <a:gd name="connsiteX0" fmla="*/ 0 w 2525486"/>
              <a:gd name="connsiteY0" fmla="*/ 2210761 h 2239790"/>
              <a:gd name="connsiteX1" fmla="*/ 145143 w 2525486"/>
              <a:gd name="connsiteY1" fmla="*/ 977047 h 2239790"/>
              <a:gd name="connsiteX2" fmla="*/ 420914 w 2525486"/>
              <a:gd name="connsiteY2" fmla="*/ 1557618 h 2239790"/>
              <a:gd name="connsiteX3" fmla="*/ 624114 w 2525486"/>
              <a:gd name="connsiteY3" fmla="*/ 1920475 h 2239790"/>
              <a:gd name="connsiteX4" fmla="*/ 769257 w 2525486"/>
              <a:gd name="connsiteY4" fmla="*/ 1006075 h 2239790"/>
              <a:gd name="connsiteX5" fmla="*/ 899886 w 2525486"/>
              <a:gd name="connsiteY5" fmla="*/ 4590 h 2239790"/>
              <a:gd name="connsiteX6" fmla="*/ 1262743 w 2525486"/>
              <a:gd name="connsiteY6" fmla="*/ 1426990 h 2239790"/>
              <a:gd name="connsiteX7" fmla="*/ 1538514 w 2525486"/>
              <a:gd name="connsiteY7" fmla="*/ 1020590 h 2239790"/>
              <a:gd name="connsiteX8" fmla="*/ 1756229 w 2525486"/>
              <a:gd name="connsiteY8" fmla="*/ 744818 h 2239790"/>
              <a:gd name="connsiteX9" fmla="*/ 1973944 w 2525486"/>
              <a:gd name="connsiteY9" fmla="*/ 1397961 h 2239790"/>
              <a:gd name="connsiteX10" fmla="*/ 2177143 w 2525486"/>
              <a:gd name="connsiteY10" fmla="*/ 2094647 h 2239790"/>
              <a:gd name="connsiteX11" fmla="*/ 2525486 w 2525486"/>
              <a:gd name="connsiteY11" fmla="*/ 2239790 h 2239790"/>
              <a:gd name="connsiteX12" fmla="*/ 2525486 w 2525486"/>
              <a:gd name="connsiteY12" fmla="*/ 2239790 h 2239790"/>
              <a:gd name="connsiteX0" fmla="*/ 0 w 2525486"/>
              <a:gd name="connsiteY0" fmla="*/ 2209814 h 2238843"/>
              <a:gd name="connsiteX1" fmla="*/ 145143 w 2525486"/>
              <a:gd name="connsiteY1" fmla="*/ 976100 h 2238843"/>
              <a:gd name="connsiteX2" fmla="*/ 420914 w 2525486"/>
              <a:gd name="connsiteY2" fmla="*/ 1556671 h 2238843"/>
              <a:gd name="connsiteX3" fmla="*/ 566056 w 2525486"/>
              <a:gd name="connsiteY3" fmla="*/ 642271 h 2238843"/>
              <a:gd name="connsiteX4" fmla="*/ 769257 w 2525486"/>
              <a:gd name="connsiteY4" fmla="*/ 1005128 h 2238843"/>
              <a:gd name="connsiteX5" fmla="*/ 899886 w 2525486"/>
              <a:gd name="connsiteY5" fmla="*/ 3643 h 2238843"/>
              <a:gd name="connsiteX6" fmla="*/ 1262743 w 2525486"/>
              <a:gd name="connsiteY6" fmla="*/ 1426043 h 2238843"/>
              <a:gd name="connsiteX7" fmla="*/ 1538514 w 2525486"/>
              <a:gd name="connsiteY7" fmla="*/ 1019643 h 2238843"/>
              <a:gd name="connsiteX8" fmla="*/ 1756229 w 2525486"/>
              <a:gd name="connsiteY8" fmla="*/ 743871 h 2238843"/>
              <a:gd name="connsiteX9" fmla="*/ 1973944 w 2525486"/>
              <a:gd name="connsiteY9" fmla="*/ 1397014 h 2238843"/>
              <a:gd name="connsiteX10" fmla="*/ 2177143 w 2525486"/>
              <a:gd name="connsiteY10" fmla="*/ 2093700 h 2238843"/>
              <a:gd name="connsiteX11" fmla="*/ 2525486 w 2525486"/>
              <a:gd name="connsiteY11" fmla="*/ 2238843 h 2238843"/>
              <a:gd name="connsiteX12" fmla="*/ 2525486 w 2525486"/>
              <a:gd name="connsiteY12" fmla="*/ 2238843 h 2238843"/>
              <a:gd name="connsiteX0" fmla="*/ 0 w 2525486"/>
              <a:gd name="connsiteY0" fmla="*/ 2236493 h 2265522"/>
              <a:gd name="connsiteX1" fmla="*/ 145143 w 2525486"/>
              <a:gd name="connsiteY1" fmla="*/ 1002779 h 2265522"/>
              <a:gd name="connsiteX2" fmla="*/ 420914 w 2525486"/>
              <a:gd name="connsiteY2" fmla="*/ 1583350 h 2265522"/>
              <a:gd name="connsiteX3" fmla="*/ 566056 w 2525486"/>
              <a:gd name="connsiteY3" fmla="*/ 668950 h 2265522"/>
              <a:gd name="connsiteX4" fmla="*/ 667657 w 2525486"/>
              <a:gd name="connsiteY4" fmla="*/ 494778 h 2265522"/>
              <a:gd name="connsiteX5" fmla="*/ 899886 w 2525486"/>
              <a:gd name="connsiteY5" fmla="*/ 30322 h 2265522"/>
              <a:gd name="connsiteX6" fmla="*/ 1262743 w 2525486"/>
              <a:gd name="connsiteY6" fmla="*/ 1452722 h 2265522"/>
              <a:gd name="connsiteX7" fmla="*/ 1538514 w 2525486"/>
              <a:gd name="connsiteY7" fmla="*/ 1046322 h 2265522"/>
              <a:gd name="connsiteX8" fmla="*/ 1756229 w 2525486"/>
              <a:gd name="connsiteY8" fmla="*/ 770550 h 2265522"/>
              <a:gd name="connsiteX9" fmla="*/ 1973944 w 2525486"/>
              <a:gd name="connsiteY9" fmla="*/ 1423693 h 2265522"/>
              <a:gd name="connsiteX10" fmla="*/ 2177143 w 2525486"/>
              <a:gd name="connsiteY10" fmla="*/ 2120379 h 2265522"/>
              <a:gd name="connsiteX11" fmla="*/ 2525486 w 2525486"/>
              <a:gd name="connsiteY11" fmla="*/ 2265522 h 2265522"/>
              <a:gd name="connsiteX12" fmla="*/ 2525486 w 2525486"/>
              <a:gd name="connsiteY12" fmla="*/ 2265522 h 2265522"/>
              <a:gd name="connsiteX0" fmla="*/ 0 w 2525486"/>
              <a:gd name="connsiteY0" fmla="*/ 2236493 h 2265522"/>
              <a:gd name="connsiteX1" fmla="*/ 145143 w 2525486"/>
              <a:gd name="connsiteY1" fmla="*/ 1002779 h 2265522"/>
              <a:gd name="connsiteX2" fmla="*/ 449942 w 2525486"/>
              <a:gd name="connsiteY2" fmla="*/ 1757522 h 2265522"/>
              <a:gd name="connsiteX3" fmla="*/ 566056 w 2525486"/>
              <a:gd name="connsiteY3" fmla="*/ 668950 h 2265522"/>
              <a:gd name="connsiteX4" fmla="*/ 667657 w 2525486"/>
              <a:gd name="connsiteY4" fmla="*/ 494778 h 2265522"/>
              <a:gd name="connsiteX5" fmla="*/ 899886 w 2525486"/>
              <a:gd name="connsiteY5" fmla="*/ 30322 h 2265522"/>
              <a:gd name="connsiteX6" fmla="*/ 1262743 w 2525486"/>
              <a:gd name="connsiteY6" fmla="*/ 1452722 h 2265522"/>
              <a:gd name="connsiteX7" fmla="*/ 1538514 w 2525486"/>
              <a:gd name="connsiteY7" fmla="*/ 1046322 h 2265522"/>
              <a:gd name="connsiteX8" fmla="*/ 1756229 w 2525486"/>
              <a:gd name="connsiteY8" fmla="*/ 770550 h 2265522"/>
              <a:gd name="connsiteX9" fmla="*/ 1973944 w 2525486"/>
              <a:gd name="connsiteY9" fmla="*/ 1423693 h 2265522"/>
              <a:gd name="connsiteX10" fmla="*/ 2177143 w 2525486"/>
              <a:gd name="connsiteY10" fmla="*/ 2120379 h 2265522"/>
              <a:gd name="connsiteX11" fmla="*/ 2525486 w 2525486"/>
              <a:gd name="connsiteY11" fmla="*/ 2265522 h 2265522"/>
              <a:gd name="connsiteX12" fmla="*/ 2525486 w 2525486"/>
              <a:gd name="connsiteY12" fmla="*/ 2265522 h 2265522"/>
              <a:gd name="connsiteX0" fmla="*/ 0 w 2525486"/>
              <a:gd name="connsiteY0" fmla="*/ 2236493 h 2265522"/>
              <a:gd name="connsiteX1" fmla="*/ 203200 w 2525486"/>
              <a:gd name="connsiteY1" fmla="*/ 915693 h 2265522"/>
              <a:gd name="connsiteX2" fmla="*/ 449942 w 2525486"/>
              <a:gd name="connsiteY2" fmla="*/ 1757522 h 2265522"/>
              <a:gd name="connsiteX3" fmla="*/ 566056 w 2525486"/>
              <a:gd name="connsiteY3" fmla="*/ 668950 h 2265522"/>
              <a:gd name="connsiteX4" fmla="*/ 667657 w 2525486"/>
              <a:gd name="connsiteY4" fmla="*/ 494778 h 2265522"/>
              <a:gd name="connsiteX5" fmla="*/ 899886 w 2525486"/>
              <a:gd name="connsiteY5" fmla="*/ 30322 h 2265522"/>
              <a:gd name="connsiteX6" fmla="*/ 1262743 w 2525486"/>
              <a:gd name="connsiteY6" fmla="*/ 1452722 h 2265522"/>
              <a:gd name="connsiteX7" fmla="*/ 1538514 w 2525486"/>
              <a:gd name="connsiteY7" fmla="*/ 1046322 h 2265522"/>
              <a:gd name="connsiteX8" fmla="*/ 1756229 w 2525486"/>
              <a:gd name="connsiteY8" fmla="*/ 770550 h 2265522"/>
              <a:gd name="connsiteX9" fmla="*/ 1973944 w 2525486"/>
              <a:gd name="connsiteY9" fmla="*/ 1423693 h 2265522"/>
              <a:gd name="connsiteX10" fmla="*/ 2177143 w 2525486"/>
              <a:gd name="connsiteY10" fmla="*/ 2120379 h 2265522"/>
              <a:gd name="connsiteX11" fmla="*/ 2525486 w 2525486"/>
              <a:gd name="connsiteY11" fmla="*/ 2265522 h 2265522"/>
              <a:gd name="connsiteX12" fmla="*/ 2525486 w 2525486"/>
              <a:gd name="connsiteY12" fmla="*/ 2265522 h 226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25486" h="2265522">
                <a:moveTo>
                  <a:pt x="0" y="2236493"/>
                </a:moveTo>
                <a:cubicBezTo>
                  <a:pt x="37495" y="1674064"/>
                  <a:pt x="128210" y="995522"/>
                  <a:pt x="203200" y="915693"/>
                </a:cubicBezTo>
                <a:cubicBezTo>
                  <a:pt x="278190" y="835865"/>
                  <a:pt x="389466" y="1798646"/>
                  <a:pt x="449942" y="1757522"/>
                </a:cubicBezTo>
                <a:cubicBezTo>
                  <a:pt x="510418" y="1716398"/>
                  <a:pt x="529770" y="879407"/>
                  <a:pt x="566056" y="668950"/>
                </a:cubicBezTo>
                <a:cubicBezTo>
                  <a:pt x="602342" y="458493"/>
                  <a:pt x="612019" y="601216"/>
                  <a:pt x="667657" y="494778"/>
                </a:cubicBezTo>
                <a:cubicBezTo>
                  <a:pt x="723295" y="388340"/>
                  <a:pt x="800705" y="-129335"/>
                  <a:pt x="899886" y="30322"/>
                </a:cubicBezTo>
                <a:cubicBezTo>
                  <a:pt x="999067" y="189979"/>
                  <a:pt x="1156305" y="1283389"/>
                  <a:pt x="1262743" y="1452722"/>
                </a:cubicBezTo>
                <a:cubicBezTo>
                  <a:pt x="1369181" y="1622055"/>
                  <a:pt x="1456266" y="1160017"/>
                  <a:pt x="1538514" y="1046322"/>
                </a:cubicBezTo>
                <a:cubicBezTo>
                  <a:pt x="1620762" y="932627"/>
                  <a:pt x="1683657" y="707655"/>
                  <a:pt x="1756229" y="770550"/>
                </a:cubicBezTo>
                <a:cubicBezTo>
                  <a:pt x="1828801" y="833445"/>
                  <a:pt x="1903792" y="1198722"/>
                  <a:pt x="1973944" y="1423693"/>
                </a:cubicBezTo>
                <a:cubicBezTo>
                  <a:pt x="2044096" y="1648664"/>
                  <a:pt x="2085219" y="1980074"/>
                  <a:pt x="2177143" y="2120379"/>
                </a:cubicBezTo>
                <a:cubicBezTo>
                  <a:pt x="2269067" y="2260684"/>
                  <a:pt x="2525486" y="2265522"/>
                  <a:pt x="2525486" y="2265522"/>
                </a:cubicBezTo>
                <a:lnTo>
                  <a:pt x="2525486" y="2265522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7B8541D-B3A2-47C9-B187-2CB2AEEA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Overfitting </a:t>
            </a:r>
            <a:endParaRPr lang="zh-TW" altLang="en-US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CB0A6111-6255-4A9C-A511-BEFA8BCB493D}"/>
              </a:ext>
            </a:extLst>
          </p:cNvPr>
          <p:cNvCxnSpPr>
            <a:cxnSpLocks/>
          </p:cNvCxnSpPr>
          <p:nvPr/>
        </p:nvCxnSpPr>
        <p:spPr>
          <a:xfrm>
            <a:off x="1430437" y="3816428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E4E47AAA-B56E-4CEB-9B19-C42590F9D087}"/>
              </a:ext>
            </a:extLst>
          </p:cNvPr>
          <p:cNvCxnSpPr>
            <a:cxnSpLocks/>
          </p:cNvCxnSpPr>
          <p:nvPr/>
        </p:nvCxnSpPr>
        <p:spPr>
          <a:xfrm rot="16200000">
            <a:off x="313669" y="2699660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A730B53-C1F0-4458-9EC3-421ABBCAF6F0}"/>
                  </a:ext>
                </a:extLst>
              </p:cNvPr>
              <p:cNvSpPr txBox="1"/>
              <p:nvPr/>
            </p:nvSpPr>
            <p:spPr>
              <a:xfrm>
                <a:off x="3707989" y="3863147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A730B53-C1F0-4458-9EC3-421ABBCAF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89" y="3863147"/>
                <a:ext cx="241733" cy="369332"/>
              </a:xfrm>
              <a:prstGeom prst="rect">
                <a:avLst/>
              </a:prstGeom>
              <a:blipFill>
                <a:blip r:embed="rId3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E7A6379-6746-4DC3-84FD-1AB5E509DD19}"/>
                  </a:ext>
                </a:extLst>
              </p:cNvPr>
              <p:cNvSpPr txBox="1"/>
              <p:nvPr/>
            </p:nvSpPr>
            <p:spPr>
              <a:xfrm>
                <a:off x="1069737" y="1582892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E7A6379-6746-4DC3-84FD-1AB5E509D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37" y="1582892"/>
                <a:ext cx="245708" cy="369332"/>
              </a:xfrm>
              <a:prstGeom prst="rect">
                <a:avLst/>
              </a:prstGeom>
              <a:blipFill>
                <a:blip r:embed="rId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EC4EDED1-8A1E-4A89-A3D5-D56971DD4ACD}"/>
              </a:ext>
            </a:extLst>
          </p:cNvPr>
          <p:cNvCxnSpPr>
            <a:cxnSpLocks/>
          </p:cNvCxnSpPr>
          <p:nvPr/>
        </p:nvCxnSpPr>
        <p:spPr>
          <a:xfrm>
            <a:off x="5639445" y="3187831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4E2B0808-F028-4AF1-AF64-156BC1C27DE2}"/>
              </a:ext>
            </a:extLst>
          </p:cNvPr>
          <p:cNvCxnSpPr>
            <a:cxnSpLocks/>
          </p:cNvCxnSpPr>
          <p:nvPr/>
        </p:nvCxnSpPr>
        <p:spPr>
          <a:xfrm rot="16200000">
            <a:off x="4522677" y="2071063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2C89F2E7-278D-49C0-9037-7367B1E7B045}"/>
                  </a:ext>
                </a:extLst>
              </p:cNvPr>
              <p:cNvSpPr txBox="1"/>
              <p:nvPr/>
            </p:nvSpPr>
            <p:spPr>
              <a:xfrm>
                <a:off x="7916997" y="3234550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2C89F2E7-278D-49C0-9037-7367B1E7B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997" y="3234550"/>
                <a:ext cx="241733" cy="369332"/>
              </a:xfrm>
              <a:prstGeom prst="rect">
                <a:avLst/>
              </a:prstGeom>
              <a:blipFill>
                <a:blip r:embed="rId5"/>
                <a:stretch>
                  <a:fillRect l="-17949" r="-153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12D3CDA-84EC-4973-891A-F836AA2D21BA}"/>
                  </a:ext>
                </a:extLst>
              </p:cNvPr>
              <p:cNvSpPr txBox="1"/>
              <p:nvPr/>
            </p:nvSpPr>
            <p:spPr>
              <a:xfrm>
                <a:off x="5278745" y="954295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12D3CDA-84EC-4973-891A-F836AA2D2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745" y="954295"/>
                <a:ext cx="245708" cy="369332"/>
              </a:xfrm>
              <a:prstGeom prst="rect">
                <a:avLst/>
              </a:prstGeom>
              <a:blipFill>
                <a:blip r:embed="rId6"/>
                <a:stretch>
                  <a:fillRect l="-30000" r="-3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橢圓 21">
            <a:extLst>
              <a:ext uri="{FF2B5EF4-FFF2-40B4-BE49-F238E27FC236}">
                <a16:creationId xmlns:a16="http://schemas.microsoft.com/office/drawing/2014/main" id="{5C865A56-D1AF-4AE7-9B0C-B8A23B93BB4F}"/>
              </a:ext>
            </a:extLst>
          </p:cNvPr>
          <p:cNvSpPr/>
          <p:nvPr/>
        </p:nvSpPr>
        <p:spPr>
          <a:xfrm>
            <a:off x="6000144" y="2135689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D2E9A9E5-3206-4416-8794-194231F2F434}"/>
              </a:ext>
            </a:extLst>
          </p:cNvPr>
          <p:cNvSpPr/>
          <p:nvPr/>
        </p:nvSpPr>
        <p:spPr>
          <a:xfrm>
            <a:off x="7197572" y="1760017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B047C039-FA8B-4421-AB73-999DC11275D3}"/>
              </a:ext>
            </a:extLst>
          </p:cNvPr>
          <p:cNvSpPr/>
          <p:nvPr/>
        </p:nvSpPr>
        <p:spPr>
          <a:xfrm>
            <a:off x="7720375" y="2551046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D10012A8-F4BB-42FD-A789-5A81A72E4E7A}"/>
              </a:ext>
            </a:extLst>
          </p:cNvPr>
          <p:cNvCxnSpPr>
            <a:cxnSpLocks/>
          </p:cNvCxnSpPr>
          <p:nvPr/>
        </p:nvCxnSpPr>
        <p:spPr>
          <a:xfrm>
            <a:off x="5691456" y="6175465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2F871696-EAE3-4C0D-8DD9-BBBB1CDE0F98}"/>
              </a:ext>
            </a:extLst>
          </p:cNvPr>
          <p:cNvCxnSpPr>
            <a:cxnSpLocks/>
          </p:cNvCxnSpPr>
          <p:nvPr/>
        </p:nvCxnSpPr>
        <p:spPr>
          <a:xfrm rot="16200000">
            <a:off x="4574688" y="5058697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10611CE0-3948-46D0-83C9-40DF7E7F4677}"/>
                  </a:ext>
                </a:extLst>
              </p:cNvPr>
              <p:cNvSpPr txBox="1"/>
              <p:nvPr/>
            </p:nvSpPr>
            <p:spPr>
              <a:xfrm>
                <a:off x="7969008" y="6222184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10611CE0-3948-46D0-83C9-40DF7E7F4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008" y="6222184"/>
                <a:ext cx="241733" cy="369332"/>
              </a:xfrm>
              <a:prstGeom prst="rect">
                <a:avLst/>
              </a:prstGeom>
              <a:blipFill>
                <a:blip r:embed="rId7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94C87C2-E0AD-4CF1-80ED-8D2E738E2F0B}"/>
                  </a:ext>
                </a:extLst>
              </p:cNvPr>
              <p:cNvSpPr txBox="1"/>
              <p:nvPr/>
            </p:nvSpPr>
            <p:spPr>
              <a:xfrm>
                <a:off x="5330756" y="394192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94C87C2-E0AD-4CF1-80ED-8D2E738E2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756" y="3941929"/>
                <a:ext cx="245708" cy="369332"/>
              </a:xfrm>
              <a:prstGeom prst="rect">
                <a:avLst/>
              </a:prstGeom>
              <a:blipFill>
                <a:blip r:embed="rId8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文字方塊 39">
            <a:extLst>
              <a:ext uri="{FF2B5EF4-FFF2-40B4-BE49-F238E27FC236}">
                <a16:creationId xmlns:a16="http://schemas.microsoft.com/office/drawing/2014/main" id="{E45198F4-923F-484A-856F-7AB3F2BE247B}"/>
              </a:ext>
            </a:extLst>
          </p:cNvPr>
          <p:cNvSpPr txBox="1"/>
          <p:nvPr/>
        </p:nvSpPr>
        <p:spPr>
          <a:xfrm>
            <a:off x="7394194" y="851448"/>
            <a:ext cx="1731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“freestyle”</a:t>
            </a:r>
            <a:endParaRPr lang="zh-TW" altLang="en-US" sz="2400" dirty="0"/>
          </a:p>
        </p:txBody>
      </p:sp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AA383EFF-F068-466F-89A8-6202FB2FB01D}"/>
              </a:ext>
            </a:extLst>
          </p:cNvPr>
          <p:cNvCxnSpPr/>
          <p:nvPr/>
        </p:nvCxnSpPr>
        <p:spPr>
          <a:xfrm flipH="1">
            <a:off x="6913860" y="1145686"/>
            <a:ext cx="497840" cy="2298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手繪多邊形: 圖案 43">
            <a:extLst>
              <a:ext uri="{FF2B5EF4-FFF2-40B4-BE49-F238E27FC236}">
                <a16:creationId xmlns:a16="http://schemas.microsoft.com/office/drawing/2014/main" id="{FF8207DF-7D20-466F-BF1F-4A19B4547B05}"/>
              </a:ext>
            </a:extLst>
          </p:cNvPr>
          <p:cNvSpPr/>
          <p:nvPr/>
        </p:nvSpPr>
        <p:spPr>
          <a:xfrm>
            <a:off x="5806447" y="3825748"/>
            <a:ext cx="2525486" cy="2265522"/>
          </a:xfrm>
          <a:custGeom>
            <a:avLst/>
            <a:gdLst>
              <a:gd name="connsiteX0" fmla="*/ 0 w 2525486"/>
              <a:gd name="connsiteY0" fmla="*/ 2210761 h 2239790"/>
              <a:gd name="connsiteX1" fmla="*/ 145143 w 2525486"/>
              <a:gd name="connsiteY1" fmla="*/ 977047 h 2239790"/>
              <a:gd name="connsiteX2" fmla="*/ 420914 w 2525486"/>
              <a:gd name="connsiteY2" fmla="*/ 1557618 h 2239790"/>
              <a:gd name="connsiteX3" fmla="*/ 624114 w 2525486"/>
              <a:gd name="connsiteY3" fmla="*/ 1920475 h 2239790"/>
              <a:gd name="connsiteX4" fmla="*/ 769257 w 2525486"/>
              <a:gd name="connsiteY4" fmla="*/ 1006075 h 2239790"/>
              <a:gd name="connsiteX5" fmla="*/ 899886 w 2525486"/>
              <a:gd name="connsiteY5" fmla="*/ 4590 h 2239790"/>
              <a:gd name="connsiteX6" fmla="*/ 1262743 w 2525486"/>
              <a:gd name="connsiteY6" fmla="*/ 1426990 h 2239790"/>
              <a:gd name="connsiteX7" fmla="*/ 1538514 w 2525486"/>
              <a:gd name="connsiteY7" fmla="*/ 1020590 h 2239790"/>
              <a:gd name="connsiteX8" fmla="*/ 1756229 w 2525486"/>
              <a:gd name="connsiteY8" fmla="*/ 744818 h 2239790"/>
              <a:gd name="connsiteX9" fmla="*/ 2061029 w 2525486"/>
              <a:gd name="connsiteY9" fmla="*/ 1397961 h 2239790"/>
              <a:gd name="connsiteX10" fmla="*/ 2177143 w 2525486"/>
              <a:gd name="connsiteY10" fmla="*/ 2094647 h 2239790"/>
              <a:gd name="connsiteX11" fmla="*/ 2525486 w 2525486"/>
              <a:gd name="connsiteY11" fmla="*/ 2239790 h 2239790"/>
              <a:gd name="connsiteX12" fmla="*/ 2525486 w 2525486"/>
              <a:gd name="connsiteY12" fmla="*/ 2239790 h 2239790"/>
              <a:gd name="connsiteX0" fmla="*/ 0 w 2525486"/>
              <a:gd name="connsiteY0" fmla="*/ 2210761 h 2239790"/>
              <a:gd name="connsiteX1" fmla="*/ 145143 w 2525486"/>
              <a:gd name="connsiteY1" fmla="*/ 977047 h 2239790"/>
              <a:gd name="connsiteX2" fmla="*/ 420914 w 2525486"/>
              <a:gd name="connsiteY2" fmla="*/ 1557618 h 2239790"/>
              <a:gd name="connsiteX3" fmla="*/ 624114 w 2525486"/>
              <a:gd name="connsiteY3" fmla="*/ 1920475 h 2239790"/>
              <a:gd name="connsiteX4" fmla="*/ 769257 w 2525486"/>
              <a:gd name="connsiteY4" fmla="*/ 1006075 h 2239790"/>
              <a:gd name="connsiteX5" fmla="*/ 899886 w 2525486"/>
              <a:gd name="connsiteY5" fmla="*/ 4590 h 2239790"/>
              <a:gd name="connsiteX6" fmla="*/ 1262743 w 2525486"/>
              <a:gd name="connsiteY6" fmla="*/ 1426990 h 2239790"/>
              <a:gd name="connsiteX7" fmla="*/ 1538514 w 2525486"/>
              <a:gd name="connsiteY7" fmla="*/ 1020590 h 2239790"/>
              <a:gd name="connsiteX8" fmla="*/ 1756229 w 2525486"/>
              <a:gd name="connsiteY8" fmla="*/ 744818 h 2239790"/>
              <a:gd name="connsiteX9" fmla="*/ 1973944 w 2525486"/>
              <a:gd name="connsiteY9" fmla="*/ 1397961 h 2239790"/>
              <a:gd name="connsiteX10" fmla="*/ 2177143 w 2525486"/>
              <a:gd name="connsiteY10" fmla="*/ 2094647 h 2239790"/>
              <a:gd name="connsiteX11" fmla="*/ 2525486 w 2525486"/>
              <a:gd name="connsiteY11" fmla="*/ 2239790 h 2239790"/>
              <a:gd name="connsiteX12" fmla="*/ 2525486 w 2525486"/>
              <a:gd name="connsiteY12" fmla="*/ 2239790 h 2239790"/>
              <a:gd name="connsiteX0" fmla="*/ 0 w 2525486"/>
              <a:gd name="connsiteY0" fmla="*/ 2209814 h 2238843"/>
              <a:gd name="connsiteX1" fmla="*/ 145143 w 2525486"/>
              <a:gd name="connsiteY1" fmla="*/ 976100 h 2238843"/>
              <a:gd name="connsiteX2" fmla="*/ 420914 w 2525486"/>
              <a:gd name="connsiteY2" fmla="*/ 1556671 h 2238843"/>
              <a:gd name="connsiteX3" fmla="*/ 566056 w 2525486"/>
              <a:gd name="connsiteY3" fmla="*/ 642271 h 2238843"/>
              <a:gd name="connsiteX4" fmla="*/ 769257 w 2525486"/>
              <a:gd name="connsiteY4" fmla="*/ 1005128 h 2238843"/>
              <a:gd name="connsiteX5" fmla="*/ 899886 w 2525486"/>
              <a:gd name="connsiteY5" fmla="*/ 3643 h 2238843"/>
              <a:gd name="connsiteX6" fmla="*/ 1262743 w 2525486"/>
              <a:gd name="connsiteY6" fmla="*/ 1426043 h 2238843"/>
              <a:gd name="connsiteX7" fmla="*/ 1538514 w 2525486"/>
              <a:gd name="connsiteY7" fmla="*/ 1019643 h 2238843"/>
              <a:gd name="connsiteX8" fmla="*/ 1756229 w 2525486"/>
              <a:gd name="connsiteY8" fmla="*/ 743871 h 2238843"/>
              <a:gd name="connsiteX9" fmla="*/ 1973944 w 2525486"/>
              <a:gd name="connsiteY9" fmla="*/ 1397014 h 2238843"/>
              <a:gd name="connsiteX10" fmla="*/ 2177143 w 2525486"/>
              <a:gd name="connsiteY10" fmla="*/ 2093700 h 2238843"/>
              <a:gd name="connsiteX11" fmla="*/ 2525486 w 2525486"/>
              <a:gd name="connsiteY11" fmla="*/ 2238843 h 2238843"/>
              <a:gd name="connsiteX12" fmla="*/ 2525486 w 2525486"/>
              <a:gd name="connsiteY12" fmla="*/ 2238843 h 2238843"/>
              <a:gd name="connsiteX0" fmla="*/ 0 w 2525486"/>
              <a:gd name="connsiteY0" fmla="*/ 2236493 h 2265522"/>
              <a:gd name="connsiteX1" fmla="*/ 145143 w 2525486"/>
              <a:gd name="connsiteY1" fmla="*/ 1002779 h 2265522"/>
              <a:gd name="connsiteX2" fmla="*/ 420914 w 2525486"/>
              <a:gd name="connsiteY2" fmla="*/ 1583350 h 2265522"/>
              <a:gd name="connsiteX3" fmla="*/ 566056 w 2525486"/>
              <a:gd name="connsiteY3" fmla="*/ 668950 h 2265522"/>
              <a:gd name="connsiteX4" fmla="*/ 667657 w 2525486"/>
              <a:gd name="connsiteY4" fmla="*/ 494778 h 2265522"/>
              <a:gd name="connsiteX5" fmla="*/ 899886 w 2525486"/>
              <a:gd name="connsiteY5" fmla="*/ 30322 h 2265522"/>
              <a:gd name="connsiteX6" fmla="*/ 1262743 w 2525486"/>
              <a:gd name="connsiteY6" fmla="*/ 1452722 h 2265522"/>
              <a:gd name="connsiteX7" fmla="*/ 1538514 w 2525486"/>
              <a:gd name="connsiteY7" fmla="*/ 1046322 h 2265522"/>
              <a:gd name="connsiteX8" fmla="*/ 1756229 w 2525486"/>
              <a:gd name="connsiteY8" fmla="*/ 770550 h 2265522"/>
              <a:gd name="connsiteX9" fmla="*/ 1973944 w 2525486"/>
              <a:gd name="connsiteY9" fmla="*/ 1423693 h 2265522"/>
              <a:gd name="connsiteX10" fmla="*/ 2177143 w 2525486"/>
              <a:gd name="connsiteY10" fmla="*/ 2120379 h 2265522"/>
              <a:gd name="connsiteX11" fmla="*/ 2525486 w 2525486"/>
              <a:gd name="connsiteY11" fmla="*/ 2265522 h 2265522"/>
              <a:gd name="connsiteX12" fmla="*/ 2525486 w 2525486"/>
              <a:gd name="connsiteY12" fmla="*/ 2265522 h 2265522"/>
              <a:gd name="connsiteX0" fmla="*/ 0 w 2525486"/>
              <a:gd name="connsiteY0" fmla="*/ 2236493 h 2265522"/>
              <a:gd name="connsiteX1" fmla="*/ 145143 w 2525486"/>
              <a:gd name="connsiteY1" fmla="*/ 1002779 h 2265522"/>
              <a:gd name="connsiteX2" fmla="*/ 449942 w 2525486"/>
              <a:gd name="connsiteY2" fmla="*/ 1757522 h 2265522"/>
              <a:gd name="connsiteX3" fmla="*/ 566056 w 2525486"/>
              <a:gd name="connsiteY3" fmla="*/ 668950 h 2265522"/>
              <a:gd name="connsiteX4" fmla="*/ 667657 w 2525486"/>
              <a:gd name="connsiteY4" fmla="*/ 494778 h 2265522"/>
              <a:gd name="connsiteX5" fmla="*/ 899886 w 2525486"/>
              <a:gd name="connsiteY5" fmla="*/ 30322 h 2265522"/>
              <a:gd name="connsiteX6" fmla="*/ 1262743 w 2525486"/>
              <a:gd name="connsiteY6" fmla="*/ 1452722 h 2265522"/>
              <a:gd name="connsiteX7" fmla="*/ 1538514 w 2525486"/>
              <a:gd name="connsiteY7" fmla="*/ 1046322 h 2265522"/>
              <a:gd name="connsiteX8" fmla="*/ 1756229 w 2525486"/>
              <a:gd name="connsiteY8" fmla="*/ 770550 h 2265522"/>
              <a:gd name="connsiteX9" fmla="*/ 1973944 w 2525486"/>
              <a:gd name="connsiteY9" fmla="*/ 1423693 h 2265522"/>
              <a:gd name="connsiteX10" fmla="*/ 2177143 w 2525486"/>
              <a:gd name="connsiteY10" fmla="*/ 2120379 h 2265522"/>
              <a:gd name="connsiteX11" fmla="*/ 2525486 w 2525486"/>
              <a:gd name="connsiteY11" fmla="*/ 2265522 h 2265522"/>
              <a:gd name="connsiteX12" fmla="*/ 2525486 w 2525486"/>
              <a:gd name="connsiteY12" fmla="*/ 2265522 h 2265522"/>
              <a:gd name="connsiteX0" fmla="*/ 0 w 2525486"/>
              <a:gd name="connsiteY0" fmla="*/ 2236493 h 2265522"/>
              <a:gd name="connsiteX1" fmla="*/ 203200 w 2525486"/>
              <a:gd name="connsiteY1" fmla="*/ 915693 h 2265522"/>
              <a:gd name="connsiteX2" fmla="*/ 449942 w 2525486"/>
              <a:gd name="connsiteY2" fmla="*/ 1757522 h 2265522"/>
              <a:gd name="connsiteX3" fmla="*/ 566056 w 2525486"/>
              <a:gd name="connsiteY3" fmla="*/ 668950 h 2265522"/>
              <a:gd name="connsiteX4" fmla="*/ 667657 w 2525486"/>
              <a:gd name="connsiteY4" fmla="*/ 494778 h 2265522"/>
              <a:gd name="connsiteX5" fmla="*/ 899886 w 2525486"/>
              <a:gd name="connsiteY5" fmla="*/ 30322 h 2265522"/>
              <a:gd name="connsiteX6" fmla="*/ 1262743 w 2525486"/>
              <a:gd name="connsiteY6" fmla="*/ 1452722 h 2265522"/>
              <a:gd name="connsiteX7" fmla="*/ 1538514 w 2525486"/>
              <a:gd name="connsiteY7" fmla="*/ 1046322 h 2265522"/>
              <a:gd name="connsiteX8" fmla="*/ 1756229 w 2525486"/>
              <a:gd name="connsiteY8" fmla="*/ 770550 h 2265522"/>
              <a:gd name="connsiteX9" fmla="*/ 1973944 w 2525486"/>
              <a:gd name="connsiteY9" fmla="*/ 1423693 h 2265522"/>
              <a:gd name="connsiteX10" fmla="*/ 2177143 w 2525486"/>
              <a:gd name="connsiteY10" fmla="*/ 2120379 h 2265522"/>
              <a:gd name="connsiteX11" fmla="*/ 2525486 w 2525486"/>
              <a:gd name="connsiteY11" fmla="*/ 2265522 h 2265522"/>
              <a:gd name="connsiteX12" fmla="*/ 2525486 w 2525486"/>
              <a:gd name="connsiteY12" fmla="*/ 2265522 h 2265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25486" h="2265522">
                <a:moveTo>
                  <a:pt x="0" y="2236493"/>
                </a:moveTo>
                <a:cubicBezTo>
                  <a:pt x="37495" y="1674064"/>
                  <a:pt x="128210" y="995522"/>
                  <a:pt x="203200" y="915693"/>
                </a:cubicBezTo>
                <a:cubicBezTo>
                  <a:pt x="278190" y="835865"/>
                  <a:pt x="389466" y="1798646"/>
                  <a:pt x="449942" y="1757522"/>
                </a:cubicBezTo>
                <a:cubicBezTo>
                  <a:pt x="510418" y="1716398"/>
                  <a:pt x="529770" y="879407"/>
                  <a:pt x="566056" y="668950"/>
                </a:cubicBezTo>
                <a:cubicBezTo>
                  <a:pt x="602342" y="458493"/>
                  <a:pt x="612019" y="601216"/>
                  <a:pt x="667657" y="494778"/>
                </a:cubicBezTo>
                <a:cubicBezTo>
                  <a:pt x="723295" y="388340"/>
                  <a:pt x="800705" y="-129335"/>
                  <a:pt x="899886" y="30322"/>
                </a:cubicBezTo>
                <a:cubicBezTo>
                  <a:pt x="999067" y="189979"/>
                  <a:pt x="1156305" y="1283389"/>
                  <a:pt x="1262743" y="1452722"/>
                </a:cubicBezTo>
                <a:cubicBezTo>
                  <a:pt x="1369181" y="1622055"/>
                  <a:pt x="1456266" y="1160017"/>
                  <a:pt x="1538514" y="1046322"/>
                </a:cubicBezTo>
                <a:cubicBezTo>
                  <a:pt x="1620762" y="932627"/>
                  <a:pt x="1683657" y="707655"/>
                  <a:pt x="1756229" y="770550"/>
                </a:cubicBezTo>
                <a:cubicBezTo>
                  <a:pt x="1828801" y="833445"/>
                  <a:pt x="1903792" y="1198722"/>
                  <a:pt x="1973944" y="1423693"/>
                </a:cubicBezTo>
                <a:cubicBezTo>
                  <a:pt x="2044096" y="1648664"/>
                  <a:pt x="2085219" y="1980074"/>
                  <a:pt x="2177143" y="2120379"/>
                </a:cubicBezTo>
                <a:cubicBezTo>
                  <a:pt x="2269067" y="2260684"/>
                  <a:pt x="2525486" y="2265522"/>
                  <a:pt x="2525486" y="2265522"/>
                </a:cubicBezTo>
                <a:lnTo>
                  <a:pt x="2525486" y="2265522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橢圓 51">
            <a:extLst>
              <a:ext uri="{FF2B5EF4-FFF2-40B4-BE49-F238E27FC236}">
                <a16:creationId xmlns:a16="http://schemas.microsoft.com/office/drawing/2014/main" id="{2E0D0772-7E45-42EC-B9DC-91B3F8806DC0}"/>
              </a:ext>
            </a:extLst>
          </p:cNvPr>
          <p:cNvSpPr/>
          <p:nvPr/>
        </p:nvSpPr>
        <p:spPr>
          <a:xfrm>
            <a:off x="7466819" y="5046580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橢圓 52">
            <a:extLst>
              <a:ext uri="{FF2B5EF4-FFF2-40B4-BE49-F238E27FC236}">
                <a16:creationId xmlns:a16="http://schemas.microsoft.com/office/drawing/2014/main" id="{E495D21A-836D-4B6C-A0D8-A99C24E81E8D}"/>
              </a:ext>
            </a:extLst>
          </p:cNvPr>
          <p:cNvSpPr/>
          <p:nvPr/>
        </p:nvSpPr>
        <p:spPr>
          <a:xfrm>
            <a:off x="7053441" y="4622469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橢圓 53">
            <a:extLst>
              <a:ext uri="{FF2B5EF4-FFF2-40B4-BE49-F238E27FC236}">
                <a16:creationId xmlns:a16="http://schemas.microsoft.com/office/drawing/2014/main" id="{0DF620F5-D3DF-45FB-A4C4-7DAC15547802}"/>
              </a:ext>
            </a:extLst>
          </p:cNvPr>
          <p:cNvSpPr/>
          <p:nvPr/>
        </p:nvSpPr>
        <p:spPr>
          <a:xfrm>
            <a:off x="6508082" y="4624546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手繪多邊形: 圖案 55">
            <a:extLst>
              <a:ext uri="{FF2B5EF4-FFF2-40B4-BE49-F238E27FC236}">
                <a16:creationId xmlns:a16="http://schemas.microsoft.com/office/drawing/2014/main" id="{981407D5-3FC5-457D-8577-4E2962F15321}"/>
              </a:ext>
            </a:extLst>
          </p:cNvPr>
          <p:cNvSpPr/>
          <p:nvPr/>
        </p:nvSpPr>
        <p:spPr>
          <a:xfrm>
            <a:off x="1545428" y="2280751"/>
            <a:ext cx="2278497" cy="1454373"/>
          </a:xfrm>
          <a:custGeom>
            <a:avLst/>
            <a:gdLst>
              <a:gd name="connsiteX0" fmla="*/ 0 w 1753849"/>
              <a:gd name="connsiteY0" fmla="*/ 1349442 h 1454373"/>
              <a:gd name="connsiteX1" fmla="*/ 839449 w 1753849"/>
              <a:gd name="connsiteY1" fmla="*/ 328 h 1454373"/>
              <a:gd name="connsiteX2" fmla="*/ 1753849 w 1753849"/>
              <a:gd name="connsiteY2" fmla="*/ 1454373 h 145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3849" h="1454373">
                <a:moveTo>
                  <a:pt x="0" y="1349442"/>
                </a:moveTo>
                <a:cubicBezTo>
                  <a:pt x="273570" y="666141"/>
                  <a:pt x="547141" y="-17160"/>
                  <a:pt x="839449" y="328"/>
                </a:cubicBezTo>
                <a:cubicBezTo>
                  <a:pt x="1131757" y="17816"/>
                  <a:pt x="1442803" y="736094"/>
                  <a:pt x="1753849" y="1454373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>
            <a:extLst>
              <a:ext uri="{FF2B5EF4-FFF2-40B4-BE49-F238E27FC236}">
                <a16:creationId xmlns:a16="http://schemas.microsoft.com/office/drawing/2014/main" id="{2DD68D6F-0080-4E1E-BFBE-1BE7404AAF46}"/>
              </a:ext>
            </a:extLst>
          </p:cNvPr>
          <p:cNvSpPr/>
          <p:nvPr/>
        </p:nvSpPr>
        <p:spPr>
          <a:xfrm>
            <a:off x="1786205" y="2832885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橢圓 57">
            <a:extLst>
              <a:ext uri="{FF2B5EF4-FFF2-40B4-BE49-F238E27FC236}">
                <a16:creationId xmlns:a16="http://schemas.microsoft.com/office/drawing/2014/main" id="{7EF85973-3C5A-4442-BB20-CDA5D189FBFB}"/>
              </a:ext>
            </a:extLst>
          </p:cNvPr>
          <p:cNvSpPr/>
          <p:nvPr/>
        </p:nvSpPr>
        <p:spPr>
          <a:xfrm>
            <a:off x="2983633" y="2457213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橢圓 58">
            <a:extLst>
              <a:ext uri="{FF2B5EF4-FFF2-40B4-BE49-F238E27FC236}">
                <a16:creationId xmlns:a16="http://schemas.microsoft.com/office/drawing/2014/main" id="{F8A09B39-2C09-4949-B3C4-4BC337D045A9}"/>
              </a:ext>
            </a:extLst>
          </p:cNvPr>
          <p:cNvSpPr/>
          <p:nvPr/>
        </p:nvSpPr>
        <p:spPr>
          <a:xfrm>
            <a:off x="3506436" y="324824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橢圓 59">
            <a:extLst>
              <a:ext uri="{FF2B5EF4-FFF2-40B4-BE49-F238E27FC236}">
                <a16:creationId xmlns:a16="http://schemas.microsoft.com/office/drawing/2014/main" id="{3A66A972-A514-4998-977C-00B2C485ADD7}"/>
              </a:ext>
            </a:extLst>
          </p:cNvPr>
          <p:cNvSpPr/>
          <p:nvPr/>
        </p:nvSpPr>
        <p:spPr>
          <a:xfrm>
            <a:off x="3200389" y="2734574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>
            <a:extLst>
              <a:ext uri="{FF2B5EF4-FFF2-40B4-BE49-F238E27FC236}">
                <a16:creationId xmlns:a16="http://schemas.microsoft.com/office/drawing/2014/main" id="{C5C44419-E677-4828-B984-A95371241B0B}"/>
              </a:ext>
            </a:extLst>
          </p:cNvPr>
          <p:cNvSpPr/>
          <p:nvPr/>
        </p:nvSpPr>
        <p:spPr>
          <a:xfrm>
            <a:off x="2787011" y="2310463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>
            <a:extLst>
              <a:ext uri="{FF2B5EF4-FFF2-40B4-BE49-F238E27FC236}">
                <a16:creationId xmlns:a16="http://schemas.microsoft.com/office/drawing/2014/main" id="{526D56A1-E767-49F7-AF99-93BE60F8CD9D}"/>
              </a:ext>
            </a:extLst>
          </p:cNvPr>
          <p:cNvSpPr/>
          <p:nvPr/>
        </p:nvSpPr>
        <p:spPr>
          <a:xfrm>
            <a:off x="2241652" y="2312540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00E2EA25-5BF4-4405-8961-98EEB49A8EDA}"/>
              </a:ext>
            </a:extLst>
          </p:cNvPr>
          <p:cNvCxnSpPr/>
          <p:nvPr/>
        </p:nvCxnSpPr>
        <p:spPr>
          <a:xfrm>
            <a:off x="1132419" y="4775510"/>
            <a:ext cx="596034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604F2106-53EE-4B28-9932-63FD96B72C23}"/>
              </a:ext>
            </a:extLst>
          </p:cNvPr>
          <p:cNvSpPr txBox="1"/>
          <p:nvPr/>
        </p:nvSpPr>
        <p:spPr>
          <a:xfrm>
            <a:off x="1789015" y="4536473"/>
            <a:ext cx="2845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Real data distribution (not observable)</a:t>
            </a:r>
            <a:endParaRPr lang="zh-TW" altLang="en-US" sz="2400" dirty="0"/>
          </a:p>
        </p:txBody>
      </p:sp>
      <p:sp>
        <p:nvSpPr>
          <p:cNvPr id="67" name="橢圓 66">
            <a:extLst>
              <a:ext uri="{FF2B5EF4-FFF2-40B4-BE49-F238E27FC236}">
                <a16:creationId xmlns:a16="http://schemas.microsoft.com/office/drawing/2014/main" id="{83F648A3-3848-464A-87D7-DBA79F869B56}"/>
              </a:ext>
            </a:extLst>
          </p:cNvPr>
          <p:cNvSpPr/>
          <p:nvPr/>
        </p:nvSpPr>
        <p:spPr>
          <a:xfrm>
            <a:off x="1348806" y="554909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E6FA3EAA-4FC0-4005-AE2A-CBE74505D5E6}"/>
              </a:ext>
            </a:extLst>
          </p:cNvPr>
          <p:cNvSpPr txBox="1"/>
          <p:nvPr/>
        </p:nvSpPr>
        <p:spPr>
          <a:xfrm>
            <a:off x="1790867" y="5413626"/>
            <a:ext cx="28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Training data</a:t>
            </a:r>
            <a:endParaRPr lang="zh-TW" altLang="en-US" sz="2400" dirty="0"/>
          </a:p>
        </p:txBody>
      </p:sp>
      <p:sp>
        <p:nvSpPr>
          <p:cNvPr id="69" name="橢圓 68">
            <a:extLst>
              <a:ext uri="{FF2B5EF4-FFF2-40B4-BE49-F238E27FC236}">
                <a16:creationId xmlns:a16="http://schemas.microsoft.com/office/drawing/2014/main" id="{F3334B11-2C33-4E4E-8794-CAFA194E4201}"/>
              </a:ext>
            </a:extLst>
          </p:cNvPr>
          <p:cNvSpPr/>
          <p:nvPr/>
        </p:nvSpPr>
        <p:spPr>
          <a:xfrm>
            <a:off x="1364333" y="6033261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331C5AB0-0E6F-446A-BE71-8686446EE750}"/>
              </a:ext>
            </a:extLst>
          </p:cNvPr>
          <p:cNvSpPr txBox="1"/>
          <p:nvPr/>
        </p:nvSpPr>
        <p:spPr>
          <a:xfrm>
            <a:off x="1789015" y="5906933"/>
            <a:ext cx="28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Testing data</a:t>
            </a:r>
            <a:endParaRPr lang="zh-TW" altLang="en-US" sz="2400" dirty="0"/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42BF065A-122C-44D1-BC22-B256EE9046FA}"/>
              </a:ext>
            </a:extLst>
          </p:cNvPr>
          <p:cNvSpPr txBox="1"/>
          <p:nvPr/>
        </p:nvSpPr>
        <p:spPr>
          <a:xfrm>
            <a:off x="3732761" y="1567865"/>
            <a:ext cx="1141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Flexible model</a:t>
            </a:r>
            <a:endParaRPr lang="zh-TW" altLang="en-US" sz="2400" dirty="0"/>
          </a:p>
        </p:txBody>
      </p:sp>
      <p:sp>
        <p:nvSpPr>
          <p:cNvPr id="72" name="箭號: 向右 71">
            <a:extLst>
              <a:ext uri="{FF2B5EF4-FFF2-40B4-BE49-F238E27FC236}">
                <a16:creationId xmlns:a16="http://schemas.microsoft.com/office/drawing/2014/main" id="{7E92D5C9-EE42-4A35-ACCE-1A7310BDA69F}"/>
              </a:ext>
            </a:extLst>
          </p:cNvPr>
          <p:cNvSpPr/>
          <p:nvPr/>
        </p:nvSpPr>
        <p:spPr>
          <a:xfrm rot="19894898">
            <a:off x="4209907" y="2401710"/>
            <a:ext cx="1107098" cy="4616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8713F256-0450-4A57-BD86-609D6B76BA1D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6606246" y="4047813"/>
            <a:ext cx="147" cy="576733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02D85958-F117-4C32-A698-5F1BD2D0B09F}"/>
              </a:ext>
            </a:extLst>
          </p:cNvPr>
          <p:cNvCxnSpPr>
            <a:cxnSpLocks/>
          </p:cNvCxnSpPr>
          <p:nvPr/>
        </p:nvCxnSpPr>
        <p:spPr>
          <a:xfrm>
            <a:off x="7151605" y="4836893"/>
            <a:ext cx="0" cy="496328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字方塊 78">
            <a:extLst>
              <a:ext uri="{FF2B5EF4-FFF2-40B4-BE49-F238E27FC236}">
                <a16:creationId xmlns:a16="http://schemas.microsoft.com/office/drawing/2014/main" id="{1AE7D21B-DADA-4B6F-946C-7769BC0BCE73}"/>
              </a:ext>
            </a:extLst>
          </p:cNvPr>
          <p:cNvSpPr txBox="1"/>
          <p:nvPr/>
        </p:nvSpPr>
        <p:spPr>
          <a:xfrm>
            <a:off x="7100464" y="3968824"/>
            <a:ext cx="143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Large loss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6762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9" grpId="0"/>
      <p:bldP spid="10" grpId="0"/>
      <p:bldP spid="20" grpId="0"/>
      <p:bldP spid="21" grpId="0"/>
      <p:bldP spid="22" grpId="0" animBg="1"/>
      <p:bldP spid="23" grpId="0" animBg="1"/>
      <p:bldP spid="24" grpId="0" animBg="1"/>
      <p:bldP spid="31" grpId="0"/>
      <p:bldP spid="32" grpId="0"/>
      <p:bldP spid="40" grpId="0"/>
      <p:bldP spid="44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6" grpId="0"/>
      <p:bldP spid="67" grpId="0" animBg="1"/>
      <p:bldP spid="68" grpId="0"/>
      <p:bldP spid="69" grpId="0" animBg="1"/>
      <p:bldP spid="70" grpId="0"/>
      <p:bldP spid="71" grpId="0"/>
      <p:bldP spid="72" grpId="0" animBg="1"/>
      <p:bldP spid="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手繪多邊形: 圖案 81">
            <a:extLst>
              <a:ext uri="{FF2B5EF4-FFF2-40B4-BE49-F238E27FC236}">
                <a16:creationId xmlns:a16="http://schemas.microsoft.com/office/drawing/2014/main" id="{3C7D68B7-E61C-4C9F-9803-DA0467A6DAB4}"/>
              </a:ext>
            </a:extLst>
          </p:cNvPr>
          <p:cNvSpPr/>
          <p:nvPr/>
        </p:nvSpPr>
        <p:spPr>
          <a:xfrm>
            <a:off x="5753819" y="1583891"/>
            <a:ext cx="2278497" cy="1438603"/>
          </a:xfrm>
          <a:custGeom>
            <a:avLst/>
            <a:gdLst>
              <a:gd name="connsiteX0" fmla="*/ 0 w 1753849"/>
              <a:gd name="connsiteY0" fmla="*/ 1349442 h 1454373"/>
              <a:gd name="connsiteX1" fmla="*/ 839449 w 1753849"/>
              <a:gd name="connsiteY1" fmla="*/ 328 h 1454373"/>
              <a:gd name="connsiteX2" fmla="*/ 1753849 w 1753849"/>
              <a:gd name="connsiteY2" fmla="*/ 1454373 h 1454373"/>
              <a:gd name="connsiteX0" fmla="*/ 0 w 1753849"/>
              <a:gd name="connsiteY0" fmla="*/ 1380802 h 1485733"/>
              <a:gd name="connsiteX1" fmla="*/ 839449 w 1753849"/>
              <a:gd name="connsiteY1" fmla="*/ 31688 h 1485733"/>
              <a:gd name="connsiteX2" fmla="*/ 1313299 w 1753849"/>
              <a:gd name="connsiteY2" fmla="*/ 513019 h 1485733"/>
              <a:gd name="connsiteX3" fmla="*/ 1753849 w 1753849"/>
              <a:gd name="connsiteY3" fmla="*/ 1485733 h 1485733"/>
              <a:gd name="connsiteX0" fmla="*/ 0 w 1753849"/>
              <a:gd name="connsiteY0" fmla="*/ 1380802 h 1485733"/>
              <a:gd name="connsiteX1" fmla="*/ 556661 w 1753849"/>
              <a:gd name="connsiteY1" fmla="*/ 200599 h 1485733"/>
              <a:gd name="connsiteX2" fmla="*/ 839449 w 1753849"/>
              <a:gd name="connsiteY2" fmla="*/ 31688 h 1485733"/>
              <a:gd name="connsiteX3" fmla="*/ 1313299 w 1753849"/>
              <a:gd name="connsiteY3" fmla="*/ 513019 h 1485733"/>
              <a:gd name="connsiteX4" fmla="*/ 1753849 w 1753849"/>
              <a:gd name="connsiteY4" fmla="*/ 1485733 h 1485733"/>
              <a:gd name="connsiteX0" fmla="*/ 0 w 1753849"/>
              <a:gd name="connsiteY0" fmla="*/ 1380802 h 1485733"/>
              <a:gd name="connsiteX1" fmla="*/ 509738 w 1753849"/>
              <a:gd name="connsiteY1" fmla="*/ 223459 h 1485733"/>
              <a:gd name="connsiteX2" fmla="*/ 839449 w 1753849"/>
              <a:gd name="connsiteY2" fmla="*/ 31688 h 1485733"/>
              <a:gd name="connsiteX3" fmla="*/ 1313299 w 1753849"/>
              <a:gd name="connsiteY3" fmla="*/ 513019 h 1485733"/>
              <a:gd name="connsiteX4" fmla="*/ 1753849 w 1753849"/>
              <a:gd name="connsiteY4" fmla="*/ 1485733 h 1485733"/>
              <a:gd name="connsiteX0" fmla="*/ 0 w 1753849"/>
              <a:gd name="connsiteY0" fmla="*/ 1345240 h 1450171"/>
              <a:gd name="connsiteX1" fmla="*/ 509738 w 1753849"/>
              <a:gd name="connsiteY1" fmla="*/ 187897 h 1450171"/>
              <a:gd name="connsiteX2" fmla="*/ 774930 w 1753849"/>
              <a:gd name="connsiteY2" fmla="*/ 34226 h 1450171"/>
              <a:gd name="connsiteX3" fmla="*/ 1313299 w 1753849"/>
              <a:gd name="connsiteY3" fmla="*/ 477457 h 1450171"/>
              <a:gd name="connsiteX4" fmla="*/ 1753849 w 1753849"/>
              <a:gd name="connsiteY4" fmla="*/ 1450171 h 1450171"/>
              <a:gd name="connsiteX0" fmla="*/ 0 w 1753849"/>
              <a:gd name="connsiteY0" fmla="*/ 1345240 h 1450171"/>
              <a:gd name="connsiteX1" fmla="*/ 509738 w 1753849"/>
              <a:gd name="connsiteY1" fmla="*/ 187897 h 1450171"/>
              <a:gd name="connsiteX2" fmla="*/ 798391 w 1753849"/>
              <a:gd name="connsiteY2" fmla="*/ 34226 h 1450171"/>
              <a:gd name="connsiteX3" fmla="*/ 1313299 w 1753849"/>
              <a:gd name="connsiteY3" fmla="*/ 477457 h 1450171"/>
              <a:gd name="connsiteX4" fmla="*/ 1753849 w 1753849"/>
              <a:gd name="connsiteY4" fmla="*/ 1450171 h 1450171"/>
              <a:gd name="connsiteX0" fmla="*/ 0 w 1753849"/>
              <a:gd name="connsiteY0" fmla="*/ 1344598 h 1449529"/>
              <a:gd name="connsiteX1" fmla="*/ 509738 w 1753849"/>
              <a:gd name="connsiteY1" fmla="*/ 187255 h 1449529"/>
              <a:gd name="connsiteX2" fmla="*/ 798391 w 1753849"/>
              <a:gd name="connsiteY2" fmla="*/ 33584 h 1449529"/>
              <a:gd name="connsiteX3" fmla="*/ 1354357 w 1753849"/>
              <a:gd name="connsiteY3" fmla="*/ 560635 h 1449529"/>
              <a:gd name="connsiteX4" fmla="*/ 1753849 w 1753849"/>
              <a:gd name="connsiteY4" fmla="*/ 1449529 h 1449529"/>
              <a:gd name="connsiteX0" fmla="*/ 0 w 1753849"/>
              <a:gd name="connsiteY0" fmla="*/ 1336755 h 1441686"/>
              <a:gd name="connsiteX1" fmla="*/ 509738 w 1753849"/>
              <a:gd name="connsiteY1" fmla="*/ 179412 h 1441686"/>
              <a:gd name="connsiteX2" fmla="*/ 798391 w 1753849"/>
              <a:gd name="connsiteY2" fmla="*/ 25741 h 1441686"/>
              <a:gd name="connsiteX3" fmla="*/ 1248780 w 1753849"/>
              <a:gd name="connsiteY3" fmla="*/ 385152 h 1441686"/>
              <a:gd name="connsiteX4" fmla="*/ 1354357 w 1753849"/>
              <a:gd name="connsiteY4" fmla="*/ 552792 h 1441686"/>
              <a:gd name="connsiteX5" fmla="*/ 1753849 w 1753849"/>
              <a:gd name="connsiteY5" fmla="*/ 1441686 h 1441686"/>
              <a:gd name="connsiteX0" fmla="*/ 0 w 1753849"/>
              <a:gd name="connsiteY0" fmla="*/ 1336755 h 1441686"/>
              <a:gd name="connsiteX1" fmla="*/ 509738 w 1753849"/>
              <a:gd name="connsiteY1" fmla="*/ 179412 h 1441686"/>
              <a:gd name="connsiteX2" fmla="*/ 798391 w 1753849"/>
              <a:gd name="connsiteY2" fmla="*/ 25741 h 1441686"/>
              <a:gd name="connsiteX3" fmla="*/ 1248780 w 1753849"/>
              <a:gd name="connsiteY3" fmla="*/ 385152 h 1441686"/>
              <a:gd name="connsiteX4" fmla="*/ 1354357 w 1753849"/>
              <a:gd name="connsiteY4" fmla="*/ 552792 h 1441686"/>
              <a:gd name="connsiteX5" fmla="*/ 1401281 w 1753849"/>
              <a:gd name="connsiteY5" fmla="*/ 644231 h 1441686"/>
              <a:gd name="connsiteX6" fmla="*/ 1753849 w 1753849"/>
              <a:gd name="connsiteY6" fmla="*/ 1441686 h 1441686"/>
              <a:gd name="connsiteX0" fmla="*/ 0 w 1753849"/>
              <a:gd name="connsiteY0" fmla="*/ 1336755 h 1441686"/>
              <a:gd name="connsiteX1" fmla="*/ 509738 w 1753849"/>
              <a:gd name="connsiteY1" fmla="*/ 179412 h 1441686"/>
              <a:gd name="connsiteX2" fmla="*/ 798391 w 1753849"/>
              <a:gd name="connsiteY2" fmla="*/ 25741 h 1441686"/>
              <a:gd name="connsiteX3" fmla="*/ 1184260 w 1753849"/>
              <a:gd name="connsiteY3" fmla="*/ 263232 h 1441686"/>
              <a:gd name="connsiteX4" fmla="*/ 1354357 w 1753849"/>
              <a:gd name="connsiteY4" fmla="*/ 552792 h 1441686"/>
              <a:gd name="connsiteX5" fmla="*/ 1401281 w 1753849"/>
              <a:gd name="connsiteY5" fmla="*/ 644231 h 1441686"/>
              <a:gd name="connsiteX6" fmla="*/ 1753849 w 1753849"/>
              <a:gd name="connsiteY6" fmla="*/ 1441686 h 1441686"/>
              <a:gd name="connsiteX0" fmla="*/ 0 w 1753849"/>
              <a:gd name="connsiteY0" fmla="*/ 1336755 h 1441686"/>
              <a:gd name="connsiteX1" fmla="*/ 509738 w 1753849"/>
              <a:gd name="connsiteY1" fmla="*/ 179412 h 1441686"/>
              <a:gd name="connsiteX2" fmla="*/ 798391 w 1753849"/>
              <a:gd name="connsiteY2" fmla="*/ 25741 h 1441686"/>
              <a:gd name="connsiteX3" fmla="*/ 1184260 w 1753849"/>
              <a:gd name="connsiteY3" fmla="*/ 263232 h 1441686"/>
              <a:gd name="connsiteX4" fmla="*/ 1354357 w 1753849"/>
              <a:gd name="connsiteY4" fmla="*/ 552792 h 1441686"/>
              <a:gd name="connsiteX5" fmla="*/ 1454070 w 1753849"/>
              <a:gd name="connsiteY5" fmla="*/ 796631 h 1441686"/>
              <a:gd name="connsiteX6" fmla="*/ 1753849 w 1753849"/>
              <a:gd name="connsiteY6" fmla="*/ 1441686 h 1441686"/>
              <a:gd name="connsiteX0" fmla="*/ 0 w 1753849"/>
              <a:gd name="connsiteY0" fmla="*/ 1336755 h 1441686"/>
              <a:gd name="connsiteX1" fmla="*/ 509738 w 1753849"/>
              <a:gd name="connsiteY1" fmla="*/ 179412 h 1441686"/>
              <a:gd name="connsiteX2" fmla="*/ 798391 w 1753849"/>
              <a:gd name="connsiteY2" fmla="*/ 25741 h 1441686"/>
              <a:gd name="connsiteX3" fmla="*/ 1184260 w 1753849"/>
              <a:gd name="connsiteY3" fmla="*/ 263232 h 1441686"/>
              <a:gd name="connsiteX4" fmla="*/ 1389550 w 1753849"/>
              <a:gd name="connsiteY4" fmla="*/ 484212 h 1441686"/>
              <a:gd name="connsiteX5" fmla="*/ 1454070 w 1753849"/>
              <a:gd name="connsiteY5" fmla="*/ 796631 h 1441686"/>
              <a:gd name="connsiteX6" fmla="*/ 1753849 w 1753849"/>
              <a:gd name="connsiteY6" fmla="*/ 1441686 h 1441686"/>
              <a:gd name="connsiteX0" fmla="*/ 0 w 1753849"/>
              <a:gd name="connsiteY0" fmla="*/ 1317845 h 1422776"/>
              <a:gd name="connsiteX1" fmla="*/ 509738 w 1753849"/>
              <a:gd name="connsiteY1" fmla="*/ 160502 h 1422776"/>
              <a:gd name="connsiteX2" fmla="*/ 798391 w 1753849"/>
              <a:gd name="connsiteY2" fmla="*/ 6831 h 1422776"/>
              <a:gd name="connsiteX3" fmla="*/ 978971 w 1753849"/>
              <a:gd name="connsiteY3" fmla="*/ 107161 h 1422776"/>
              <a:gd name="connsiteX4" fmla="*/ 1184260 w 1753849"/>
              <a:gd name="connsiteY4" fmla="*/ 244322 h 1422776"/>
              <a:gd name="connsiteX5" fmla="*/ 1389550 w 1753849"/>
              <a:gd name="connsiteY5" fmla="*/ 465302 h 1422776"/>
              <a:gd name="connsiteX6" fmla="*/ 1454070 w 1753849"/>
              <a:gd name="connsiteY6" fmla="*/ 777721 h 1422776"/>
              <a:gd name="connsiteX7" fmla="*/ 1753849 w 1753849"/>
              <a:gd name="connsiteY7" fmla="*/ 1422776 h 1422776"/>
              <a:gd name="connsiteX0" fmla="*/ 0 w 1753849"/>
              <a:gd name="connsiteY0" fmla="*/ 1329888 h 1434819"/>
              <a:gd name="connsiteX1" fmla="*/ 509738 w 1753849"/>
              <a:gd name="connsiteY1" fmla="*/ 172545 h 1434819"/>
              <a:gd name="connsiteX2" fmla="*/ 798391 w 1753849"/>
              <a:gd name="connsiteY2" fmla="*/ 18874 h 1434819"/>
              <a:gd name="connsiteX3" fmla="*/ 1043490 w 1753849"/>
              <a:gd name="connsiteY3" fmla="*/ 20144 h 1434819"/>
              <a:gd name="connsiteX4" fmla="*/ 1184260 w 1753849"/>
              <a:gd name="connsiteY4" fmla="*/ 256365 h 1434819"/>
              <a:gd name="connsiteX5" fmla="*/ 1389550 w 1753849"/>
              <a:gd name="connsiteY5" fmla="*/ 477345 h 1434819"/>
              <a:gd name="connsiteX6" fmla="*/ 1454070 w 1753849"/>
              <a:gd name="connsiteY6" fmla="*/ 789764 h 1434819"/>
              <a:gd name="connsiteX7" fmla="*/ 1753849 w 1753849"/>
              <a:gd name="connsiteY7" fmla="*/ 1434819 h 1434819"/>
              <a:gd name="connsiteX0" fmla="*/ 0 w 1753849"/>
              <a:gd name="connsiteY0" fmla="*/ 1329888 h 1434819"/>
              <a:gd name="connsiteX1" fmla="*/ 439353 w 1753849"/>
              <a:gd name="connsiteY1" fmla="*/ 317325 h 1434819"/>
              <a:gd name="connsiteX2" fmla="*/ 798391 w 1753849"/>
              <a:gd name="connsiteY2" fmla="*/ 18874 h 1434819"/>
              <a:gd name="connsiteX3" fmla="*/ 1043490 w 1753849"/>
              <a:gd name="connsiteY3" fmla="*/ 20144 h 1434819"/>
              <a:gd name="connsiteX4" fmla="*/ 1184260 w 1753849"/>
              <a:gd name="connsiteY4" fmla="*/ 256365 h 1434819"/>
              <a:gd name="connsiteX5" fmla="*/ 1389550 w 1753849"/>
              <a:gd name="connsiteY5" fmla="*/ 477345 h 1434819"/>
              <a:gd name="connsiteX6" fmla="*/ 1454070 w 1753849"/>
              <a:gd name="connsiteY6" fmla="*/ 789764 h 1434819"/>
              <a:gd name="connsiteX7" fmla="*/ 1753849 w 1753849"/>
              <a:gd name="connsiteY7" fmla="*/ 1434819 h 1434819"/>
              <a:gd name="connsiteX0" fmla="*/ 0 w 1753849"/>
              <a:gd name="connsiteY0" fmla="*/ 1333672 h 1438603"/>
              <a:gd name="connsiteX1" fmla="*/ 439353 w 1753849"/>
              <a:gd name="connsiteY1" fmla="*/ 321109 h 1438603"/>
              <a:gd name="connsiteX2" fmla="*/ 574257 w 1753849"/>
              <a:gd name="connsiteY2" fmla="*/ 153469 h 1438603"/>
              <a:gd name="connsiteX3" fmla="*/ 798391 w 1753849"/>
              <a:gd name="connsiteY3" fmla="*/ 22658 h 1438603"/>
              <a:gd name="connsiteX4" fmla="*/ 1043490 w 1753849"/>
              <a:gd name="connsiteY4" fmla="*/ 23928 h 1438603"/>
              <a:gd name="connsiteX5" fmla="*/ 1184260 w 1753849"/>
              <a:gd name="connsiteY5" fmla="*/ 260149 h 1438603"/>
              <a:gd name="connsiteX6" fmla="*/ 1389550 w 1753849"/>
              <a:gd name="connsiteY6" fmla="*/ 481129 h 1438603"/>
              <a:gd name="connsiteX7" fmla="*/ 1454070 w 1753849"/>
              <a:gd name="connsiteY7" fmla="*/ 793548 h 1438603"/>
              <a:gd name="connsiteX8" fmla="*/ 1753849 w 1753849"/>
              <a:gd name="connsiteY8" fmla="*/ 1438603 h 1438603"/>
              <a:gd name="connsiteX0" fmla="*/ 0 w 1753849"/>
              <a:gd name="connsiteY0" fmla="*/ 1333672 h 1438603"/>
              <a:gd name="connsiteX1" fmla="*/ 439353 w 1753849"/>
              <a:gd name="connsiteY1" fmla="*/ 321109 h 1438603"/>
              <a:gd name="connsiteX2" fmla="*/ 609450 w 1753849"/>
              <a:gd name="connsiteY2" fmla="*/ 237289 h 1438603"/>
              <a:gd name="connsiteX3" fmla="*/ 798391 w 1753849"/>
              <a:gd name="connsiteY3" fmla="*/ 22658 h 1438603"/>
              <a:gd name="connsiteX4" fmla="*/ 1043490 w 1753849"/>
              <a:gd name="connsiteY4" fmla="*/ 23928 h 1438603"/>
              <a:gd name="connsiteX5" fmla="*/ 1184260 w 1753849"/>
              <a:gd name="connsiteY5" fmla="*/ 260149 h 1438603"/>
              <a:gd name="connsiteX6" fmla="*/ 1389550 w 1753849"/>
              <a:gd name="connsiteY6" fmla="*/ 481129 h 1438603"/>
              <a:gd name="connsiteX7" fmla="*/ 1454070 w 1753849"/>
              <a:gd name="connsiteY7" fmla="*/ 793548 h 1438603"/>
              <a:gd name="connsiteX8" fmla="*/ 1753849 w 1753849"/>
              <a:gd name="connsiteY8" fmla="*/ 1438603 h 143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53849" h="1438603">
                <a:moveTo>
                  <a:pt x="0" y="1333672"/>
                </a:moveTo>
                <a:cubicBezTo>
                  <a:pt x="92777" y="1136972"/>
                  <a:pt x="299445" y="545961"/>
                  <a:pt x="439353" y="321109"/>
                </a:cubicBezTo>
                <a:cubicBezTo>
                  <a:pt x="535062" y="124409"/>
                  <a:pt x="549610" y="287031"/>
                  <a:pt x="609450" y="237289"/>
                </a:cubicBezTo>
                <a:cubicBezTo>
                  <a:pt x="669290" y="187547"/>
                  <a:pt x="720186" y="44248"/>
                  <a:pt x="798391" y="22658"/>
                </a:cubicBezTo>
                <a:cubicBezTo>
                  <a:pt x="876596" y="1068"/>
                  <a:pt x="979179" y="-15654"/>
                  <a:pt x="1043490" y="23928"/>
                </a:cubicBezTo>
                <a:cubicBezTo>
                  <a:pt x="1107802" y="63510"/>
                  <a:pt x="1115830" y="200459"/>
                  <a:pt x="1184260" y="260149"/>
                </a:cubicBezTo>
                <a:cubicBezTo>
                  <a:pt x="1252690" y="319839"/>
                  <a:pt x="1364133" y="437949"/>
                  <a:pt x="1389550" y="481129"/>
                </a:cubicBezTo>
                <a:cubicBezTo>
                  <a:pt x="1414967" y="524309"/>
                  <a:pt x="1387488" y="645399"/>
                  <a:pt x="1454070" y="793548"/>
                </a:cubicBezTo>
                <a:cubicBezTo>
                  <a:pt x="1520652" y="941697"/>
                  <a:pt x="1695088" y="1305694"/>
                  <a:pt x="1753849" y="1438603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7B8541D-B3A2-47C9-B187-2CB2AEEA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Overfitting </a:t>
            </a:r>
            <a:endParaRPr lang="zh-TW" altLang="en-US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CB0A6111-6255-4A9C-A511-BEFA8BCB493D}"/>
              </a:ext>
            </a:extLst>
          </p:cNvPr>
          <p:cNvCxnSpPr>
            <a:cxnSpLocks/>
          </p:cNvCxnSpPr>
          <p:nvPr/>
        </p:nvCxnSpPr>
        <p:spPr>
          <a:xfrm>
            <a:off x="1430437" y="3816428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E4E47AAA-B56E-4CEB-9B19-C42590F9D087}"/>
              </a:ext>
            </a:extLst>
          </p:cNvPr>
          <p:cNvCxnSpPr>
            <a:cxnSpLocks/>
          </p:cNvCxnSpPr>
          <p:nvPr/>
        </p:nvCxnSpPr>
        <p:spPr>
          <a:xfrm rot="16200000">
            <a:off x="313669" y="2699660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A730B53-C1F0-4458-9EC3-421ABBCAF6F0}"/>
                  </a:ext>
                </a:extLst>
              </p:cNvPr>
              <p:cNvSpPr txBox="1"/>
              <p:nvPr/>
            </p:nvSpPr>
            <p:spPr>
              <a:xfrm>
                <a:off x="3707989" y="3863147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A730B53-C1F0-4458-9EC3-421ABBCAF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89" y="3863147"/>
                <a:ext cx="241733" cy="369332"/>
              </a:xfrm>
              <a:prstGeom prst="rect">
                <a:avLst/>
              </a:prstGeom>
              <a:blipFill>
                <a:blip r:embed="rId3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E7A6379-6746-4DC3-84FD-1AB5E509DD19}"/>
                  </a:ext>
                </a:extLst>
              </p:cNvPr>
              <p:cNvSpPr txBox="1"/>
              <p:nvPr/>
            </p:nvSpPr>
            <p:spPr>
              <a:xfrm>
                <a:off x="1069737" y="1582892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E7A6379-6746-4DC3-84FD-1AB5E509D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37" y="1582892"/>
                <a:ext cx="245708" cy="369332"/>
              </a:xfrm>
              <a:prstGeom prst="rect">
                <a:avLst/>
              </a:prstGeom>
              <a:blipFill>
                <a:blip r:embed="rId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EC4EDED1-8A1E-4A89-A3D5-D56971DD4ACD}"/>
              </a:ext>
            </a:extLst>
          </p:cNvPr>
          <p:cNvCxnSpPr>
            <a:cxnSpLocks/>
          </p:cNvCxnSpPr>
          <p:nvPr/>
        </p:nvCxnSpPr>
        <p:spPr>
          <a:xfrm>
            <a:off x="5639445" y="3187831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4E2B0808-F028-4AF1-AF64-156BC1C27DE2}"/>
              </a:ext>
            </a:extLst>
          </p:cNvPr>
          <p:cNvCxnSpPr>
            <a:cxnSpLocks/>
          </p:cNvCxnSpPr>
          <p:nvPr/>
        </p:nvCxnSpPr>
        <p:spPr>
          <a:xfrm rot="16200000">
            <a:off x="4522677" y="2071063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2C89F2E7-278D-49C0-9037-7367B1E7B045}"/>
                  </a:ext>
                </a:extLst>
              </p:cNvPr>
              <p:cNvSpPr txBox="1"/>
              <p:nvPr/>
            </p:nvSpPr>
            <p:spPr>
              <a:xfrm>
                <a:off x="7916997" y="3234550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2C89F2E7-278D-49C0-9037-7367B1E7B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997" y="3234550"/>
                <a:ext cx="241733" cy="369332"/>
              </a:xfrm>
              <a:prstGeom prst="rect">
                <a:avLst/>
              </a:prstGeom>
              <a:blipFill>
                <a:blip r:embed="rId5"/>
                <a:stretch>
                  <a:fillRect l="-17949" r="-153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12D3CDA-84EC-4973-891A-F836AA2D21BA}"/>
                  </a:ext>
                </a:extLst>
              </p:cNvPr>
              <p:cNvSpPr txBox="1"/>
              <p:nvPr/>
            </p:nvSpPr>
            <p:spPr>
              <a:xfrm>
                <a:off x="5278745" y="954295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12D3CDA-84EC-4973-891A-F836AA2D2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745" y="954295"/>
                <a:ext cx="245708" cy="369332"/>
              </a:xfrm>
              <a:prstGeom prst="rect">
                <a:avLst/>
              </a:prstGeom>
              <a:blipFill>
                <a:blip r:embed="rId6"/>
                <a:stretch>
                  <a:fillRect l="-30000" r="-3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橢圓 21">
            <a:extLst>
              <a:ext uri="{FF2B5EF4-FFF2-40B4-BE49-F238E27FC236}">
                <a16:creationId xmlns:a16="http://schemas.microsoft.com/office/drawing/2014/main" id="{5C865A56-D1AF-4AE7-9B0C-B8A23B93BB4F}"/>
              </a:ext>
            </a:extLst>
          </p:cNvPr>
          <p:cNvSpPr/>
          <p:nvPr/>
        </p:nvSpPr>
        <p:spPr>
          <a:xfrm>
            <a:off x="6000144" y="2135689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D2E9A9E5-3206-4416-8794-194231F2F434}"/>
              </a:ext>
            </a:extLst>
          </p:cNvPr>
          <p:cNvSpPr/>
          <p:nvPr/>
        </p:nvSpPr>
        <p:spPr>
          <a:xfrm>
            <a:off x="7197572" y="1760017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B047C039-FA8B-4421-AB73-999DC11275D3}"/>
              </a:ext>
            </a:extLst>
          </p:cNvPr>
          <p:cNvSpPr/>
          <p:nvPr/>
        </p:nvSpPr>
        <p:spPr>
          <a:xfrm>
            <a:off x="7720375" y="2551046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手繪多邊形: 圖案 55">
            <a:extLst>
              <a:ext uri="{FF2B5EF4-FFF2-40B4-BE49-F238E27FC236}">
                <a16:creationId xmlns:a16="http://schemas.microsoft.com/office/drawing/2014/main" id="{981407D5-3FC5-457D-8577-4E2962F15321}"/>
              </a:ext>
            </a:extLst>
          </p:cNvPr>
          <p:cNvSpPr/>
          <p:nvPr/>
        </p:nvSpPr>
        <p:spPr>
          <a:xfrm>
            <a:off x="1545428" y="2280751"/>
            <a:ext cx="2278497" cy="1454373"/>
          </a:xfrm>
          <a:custGeom>
            <a:avLst/>
            <a:gdLst>
              <a:gd name="connsiteX0" fmla="*/ 0 w 1753849"/>
              <a:gd name="connsiteY0" fmla="*/ 1349442 h 1454373"/>
              <a:gd name="connsiteX1" fmla="*/ 839449 w 1753849"/>
              <a:gd name="connsiteY1" fmla="*/ 328 h 1454373"/>
              <a:gd name="connsiteX2" fmla="*/ 1753849 w 1753849"/>
              <a:gd name="connsiteY2" fmla="*/ 1454373 h 145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3849" h="1454373">
                <a:moveTo>
                  <a:pt x="0" y="1349442"/>
                </a:moveTo>
                <a:cubicBezTo>
                  <a:pt x="273570" y="666141"/>
                  <a:pt x="547141" y="-17160"/>
                  <a:pt x="839449" y="328"/>
                </a:cubicBezTo>
                <a:cubicBezTo>
                  <a:pt x="1131757" y="17816"/>
                  <a:pt x="1442803" y="736094"/>
                  <a:pt x="1753849" y="1454373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>
            <a:extLst>
              <a:ext uri="{FF2B5EF4-FFF2-40B4-BE49-F238E27FC236}">
                <a16:creationId xmlns:a16="http://schemas.microsoft.com/office/drawing/2014/main" id="{2DD68D6F-0080-4E1E-BFBE-1BE7404AAF46}"/>
              </a:ext>
            </a:extLst>
          </p:cNvPr>
          <p:cNvSpPr/>
          <p:nvPr/>
        </p:nvSpPr>
        <p:spPr>
          <a:xfrm>
            <a:off x="1786205" y="2832885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橢圓 57">
            <a:extLst>
              <a:ext uri="{FF2B5EF4-FFF2-40B4-BE49-F238E27FC236}">
                <a16:creationId xmlns:a16="http://schemas.microsoft.com/office/drawing/2014/main" id="{7EF85973-3C5A-4442-BB20-CDA5D189FBFB}"/>
              </a:ext>
            </a:extLst>
          </p:cNvPr>
          <p:cNvSpPr/>
          <p:nvPr/>
        </p:nvSpPr>
        <p:spPr>
          <a:xfrm>
            <a:off x="2983633" y="2457213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橢圓 58">
            <a:extLst>
              <a:ext uri="{FF2B5EF4-FFF2-40B4-BE49-F238E27FC236}">
                <a16:creationId xmlns:a16="http://schemas.microsoft.com/office/drawing/2014/main" id="{F8A09B39-2C09-4949-B3C4-4BC337D045A9}"/>
              </a:ext>
            </a:extLst>
          </p:cNvPr>
          <p:cNvSpPr/>
          <p:nvPr/>
        </p:nvSpPr>
        <p:spPr>
          <a:xfrm>
            <a:off x="3506436" y="324824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橢圓 59">
            <a:extLst>
              <a:ext uri="{FF2B5EF4-FFF2-40B4-BE49-F238E27FC236}">
                <a16:creationId xmlns:a16="http://schemas.microsoft.com/office/drawing/2014/main" id="{3A66A972-A514-4998-977C-00B2C485ADD7}"/>
              </a:ext>
            </a:extLst>
          </p:cNvPr>
          <p:cNvSpPr/>
          <p:nvPr/>
        </p:nvSpPr>
        <p:spPr>
          <a:xfrm>
            <a:off x="3200389" y="2734574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>
            <a:extLst>
              <a:ext uri="{FF2B5EF4-FFF2-40B4-BE49-F238E27FC236}">
                <a16:creationId xmlns:a16="http://schemas.microsoft.com/office/drawing/2014/main" id="{C5C44419-E677-4828-B984-A95371241B0B}"/>
              </a:ext>
            </a:extLst>
          </p:cNvPr>
          <p:cNvSpPr/>
          <p:nvPr/>
        </p:nvSpPr>
        <p:spPr>
          <a:xfrm>
            <a:off x="2787011" y="2310463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>
            <a:extLst>
              <a:ext uri="{FF2B5EF4-FFF2-40B4-BE49-F238E27FC236}">
                <a16:creationId xmlns:a16="http://schemas.microsoft.com/office/drawing/2014/main" id="{526D56A1-E767-49F7-AF99-93BE60F8CD9D}"/>
              </a:ext>
            </a:extLst>
          </p:cNvPr>
          <p:cNvSpPr/>
          <p:nvPr/>
        </p:nvSpPr>
        <p:spPr>
          <a:xfrm>
            <a:off x="2241652" y="2312540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42BF065A-122C-44D1-BC22-B256EE9046FA}"/>
              </a:ext>
            </a:extLst>
          </p:cNvPr>
          <p:cNvSpPr txBox="1"/>
          <p:nvPr/>
        </p:nvSpPr>
        <p:spPr>
          <a:xfrm>
            <a:off x="3732761" y="1567865"/>
            <a:ext cx="1141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Flexible model</a:t>
            </a:r>
            <a:endParaRPr lang="zh-TW" altLang="en-US" sz="2400" dirty="0"/>
          </a:p>
        </p:txBody>
      </p:sp>
      <p:sp>
        <p:nvSpPr>
          <p:cNvPr id="72" name="箭號: 向右 71">
            <a:extLst>
              <a:ext uri="{FF2B5EF4-FFF2-40B4-BE49-F238E27FC236}">
                <a16:creationId xmlns:a16="http://schemas.microsoft.com/office/drawing/2014/main" id="{7E92D5C9-EE42-4A35-ACCE-1A7310BDA69F}"/>
              </a:ext>
            </a:extLst>
          </p:cNvPr>
          <p:cNvSpPr/>
          <p:nvPr/>
        </p:nvSpPr>
        <p:spPr>
          <a:xfrm rot="19894898">
            <a:off x="4209907" y="2401710"/>
            <a:ext cx="1107098" cy="4616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橢圓 44">
            <a:extLst>
              <a:ext uri="{FF2B5EF4-FFF2-40B4-BE49-F238E27FC236}">
                <a16:creationId xmlns:a16="http://schemas.microsoft.com/office/drawing/2014/main" id="{14D92CDE-0843-4155-95FF-E7E9A30C9C11}"/>
              </a:ext>
            </a:extLst>
          </p:cNvPr>
          <p:cNvSpPr/>
          <p:nvPr/>
        </p:nvSpPr>
        <p:spPr>
          <a:xfrm>
            <a:off x="3346200" y="297735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橢圓 45">
            <a:extLst>
              <a:ext uri="{FF2B5EF4-FFF2-40B4-BE49-F238E27FC236}">
                <a16:creationId xmlns:a16="http://schemas.microsoft.com/office/drawing/2014/main" id="{F89AA998-0BF4-40A1-8704-1FDEC53ED7B8}"/>
              </a:ext>
            </a:extLst>
          </p:cNvPr>
          <p:cNvSpPr/>
          <p:nvPr/>
        </p:nvSpPr>
        <p:spPr>
          <a:xfrm>
            <a:off x="2492078" y="2202371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橢圓 46">
            <a:extLst>
              <a:ext uri="{FF2B5EF4-FFF2-40B4-BE49-F238E27FC236}">
                <a16:creationId xmlns:a16="http://schemas.microsoft.com/office/drawing/2014/main" id="{997FA27E-AE85-48B3-83D8-3FF4B2A6966F}"/>
              </a:ext>
            </a:extLst>
          </p:cNvPr>
          <p:cNvSpPr/>
          <p:nvPr/>
        </p:nvSpPr>
        <p:spPr>
          <a:xfrm>
            <a:off x="2003285" y="2520271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橢圓 47">
            <a:extLst>
              <a:ext uri="{FF2B5EF4-FFF2-40B4-BE49-F238E27FC236}">
                <a16:creationId xmlns:a16="http://schemas.microsoft.com/office/drawing/2014/main" id="{A089A579-8724-4A04-BBA9-C8CE4611F2F4}"/>
              </a:ext>
            </a:extLst>
          </p:cNvPr>
          <p:cNvSpPr/>
          <p:nvPr/>
        </p:nvSpPr>
        <p:spPr>
          <a:xfrm>
            <a:off x="1630142" y="3130439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橢圓 48">
            <a:extLst>
              <a:ext uri="{FF2B5EF4-FFF2-40B4-BE49-F238E27FC236}">
                <a16:creationId xmlns:a16="http://schemas.microsoft.com/office/drawing/2014/main" id="{98DF6307-B453-46D7-9A4F-64A1112F6249}"/>
              </a:ext>
            </a:extLst>
          </p:cNvPr>
          <p:cNvSpPr/>
          <p:nvPr/>
        </p:nvSpPr>
        <p:spPr>
          <a:xfrm>
            <a:off x="1517095" y="3419449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橢圓 49">
            <a:extLst>
              <a:ext uri="{FF2B5EF4-FFF2-40B4-BE49-F238E27FC236}">
                <a16:creationId xmlns:a16="http://schemas.microsoft.com/office/drawing/2014/main" id="{2BB04DAF-6356-4399-8316-B64676CCC639}"/>
              </a:ext>
            </a:extLst>
          </p:cNvPr>
          <p:cNvSpPr/>
          <p:nvPr/>
        </p:nvSpPr>
        <p:spPr>
          <a:xfrm>
            <a:off x="3655636" y="3496460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>
            <a:extLst>
              <a:ext uri="{FF2B5EF4-FFF2-40B4-BE49-F238E27FC236}">
                <a16:creationId xmlns:a16="http://schemas.microsoft.com/office/drawing/2014/main" id="{F64CDE86-F351-43E9-A3A5-CDC53CAFF6D8}"/>
              </a:ext>
            </a:extLst>
          </p:cNvPr>
          <p:cNvSpPr/>
          <p:nvPr/>
        </p:nvSpPr>
        <p:spPr>
          <a:xfrm>
            <a:off x="6000144" y="2134558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橢圓 54">
            <a:extLst>
              <a:ext uri="{FF2B5EF4-FFF2-40B4-BE49-F238E27FC236}">
                <a16:creationId xmlns:a16="http://schemas.microsoft.com/office/drawing/2014/main" id="{042ADFED-951A-4423-BFB5-24C8F286613E}"/>
              </a:ext>
            </a:extLst>
          </p:cNvPr>
          <p:cNvSpPr/>
          <p:nvPr/>
        </p:nvSpPr>
        <p:spPr>
          <a:xfrm>
            <a:off x="7197572" y="1758886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橢圓 62">
            <a:extLst>
              <a:ext uri="{FF2B5EF4-FFF2-40B4-BE49-F238E27FC236}">
                <a16:creationId xmlns:a16="http://schemas.microsoft.com/office/drawing/2014/main" id="{EE2C6F24-5CC3-422E-BC77-19E60B5E62AF}"/>
              </a:ext>
            </a:extLst>
          </p:cNvPr>
          <p:cNvSpPr/>
          <p:nvPr/>
        </p:nvSpPr>
        <p:spPr>
          <a:xfrm>
            <a:off x="7720375" y="2549915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橢圓 63">
            <a:extLst>
              <a:ext uri="{FF2B5EF4-FFF2-40B4-BE49-F238E27FC236}">
                <a16:creationId xmlns:a16="http://schemas.microsoft.com/office/drawing/2014/main" id="{B99B1059-7F3D-4EF9-A748-9D4E1DC811C1}"/>
              </a:ext>
            </a:extLst>
          </p:cNvPr>
          <p:cNvSpPr/>
          <p:nvPr/>
        </p:nvSpPr>
        <p:spPr>
          <a:xfrm>
            <a:off x="7560139" y="2279025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>
            <a:extLst>
              <a:ext uri="{FF2B5EF4-FFF2-40B4-BE49-F238E27FC236}">
                <a16:creationId xmlns:a16="http://schemas.microsoft.com/office/drawing/2014/main" id="{BDE64DDF-A131-4F5E-982B-7E658AF2545C}"/>
              </a:ext>
            </a:extLst>
          </p:cNvPr>
          <p:cNvSpPr/>
          <p:nvPr/>
        </p:nvSpPr>
        <p:spPr>
          <a:xfrm>
            <a:off x="6706017" y="1504044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橢圓 74">
            <a:extLst>
              <a:ext uri="{FF2B5EF4-FFF2-40B4-BE49-F238E27FC236}">
                <a16:creationId xmlns:a16="http://schemas.microsoft.com/office/drawing/2014/main" id="{E848C92E-14AA-48BA-95F3-D5C54BA28190}"/>
              </a:ext>
            </a:extLst>
          </p:cNvPr>
          <p:cNvSpPr/>
          <p:nvPr/>
        </p:nvSpPr>
        <p:spPr>
          <a:xfrm>
            <a:off x="6217224" y="1821944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橢圓 76">
            <a:extLst>
              <a:ext uri="{FF2B5EF4-FFF2-40B4-BE49-F238E27FC236}">
                <a16:creationId xmlns:a16="http://schemas.microsoft.com/office/drawing/2014/main" id="{B7B07342-C4D0-47AD-96B9-40051A89A78B}"/>
              </a:ext>
            </a:extLst>
          </p:cNvPr>
          <p:cNvSpPr/>
          <p:nvPr/>
        </p:nvSpPr>
        <p:spPr>
          <a:xfrm>
            <a:off x="5844081" y="243211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橢圓 79">
            <a:extLst>
              <a:ext uri="{FF2B5EF4-FFF2-40B4-BE49-F238E27FC236}">
                <a16:creationId xmlns:a16="http://schemas.microsoft.com/office/drawing/2014/main" id="{CDD27375-A10B-4DB3-9EBC-07F55690F252}"/>
              </a:ext>
            </a:extLst>
          </p:cNvPr>
          <p:cNvSpPr/>
          <p:nvPr/>
        </p:nvSpPr>
        <p:spPr>
          <a:xfrm>
            <a:off x="5731034" y="272112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橢圓 80">
            <a:extLst>
              <a:ext uri="{FF2B5EF4-FFF2-40B4-BE49-F238E27FC236}">
                <a16:creationId xmlns:a16="http://schemas.microsoft.com/office/drawing/2014/main" id="{E0DBCEB5-CABE-4529-873D-74FD975E1E3E}"/>
              </a:ext>
            </a:extLst>
          </p:cNvPr>
          <p:cNvSpPr/>
          <p:nvPr/>
        </p:nvSpPr>
        <p:spPr>
          <a:xfrm>
            <a:off x="7869575" y="2798133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BE3E542-05B0-4CE4-BF6E-59EDAE2FD952}"/>
              </a:ext>
            </a:extLst>
          </p:cNvPr>
          <p:cNvSpPr txBox="1"/>
          <p:nvPr/>
        </p:nvSpPr>
        <p:spPr>
          <a:xfrm>
            <a:off x="4452930" y="3452760"/>
            <a:ext cx="301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More training data</a:t>
            </a:r>
            <a:endParaRPr lang="zh-TW" altLang="en-US" sz="2800" b="1" dirty="0"/>
          </a:p>
        </p:txBody>
      </p:sp>
      <p:sp>
        <p:nvSpPr>
          <p:cNvPr id="83" name="文字方塊 82">
            <a:extLst>
              <a:ext uri="{FF2B5EF4-FFF2-40B4-BE49-F238E27FC236}">
                <a16:creationId xmlns:a16="http://schemas.microsoft.com/office/drawing/2014/main" id="{CA912B15-A82E-4D3C-B5BC-3EE62ACC83F7}"/>
              </a:ext>
            </a:extLst>
          </p:cNvPr>
          <p:cNvSpPr txBox="1"/>
          <p:nvPr/>
        </p:nvSpPr>
        <p:spPr>
          <a:xfrm>
            <a:off x="833187" y="4562000"/>
            <a:ext cx="3116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Data augmentation</a:t>
            </a:r>
            <a:endParaRPr lang="zh-TW" altLang="en-US" sz="2800" b="1" dirty="0"/>
          </a:p>
        </p:txBody>
      </p:sp>
      <p:sp>
        <p:nvSpPr>
          <p:cNvPr id="84" name="文字方塊 83">
            <a:extLst>
              <a:ext uri="{FF2B5EF4-FFF2-40B4-BE49-F238E27FC236}">
                <a16:creationId xmlns:a16="http://schemas.microsoft.com/office/drawing/2014/main" id="{42FD5F6A-9417-4AAF-B9B8-14EFA6B991FA}"/>
              </a:ext>
            </a:extLst>
          </p:cNvPr>
          <p:cNvSpPr txBox="1"/>
          <p:nvPr/>
        </p:nvSpPr>
        <p:spPr>
          <a:xfrm>
            <a:off x="5360155" y="3867585"/>
            <a:ext cx="3750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(</a:t>
            </a:r>
            <a:r>
              <a:rPr lang="en-US" altLang="zh-TW" sz="2800" dirty="0">
                <a:solidFill>
                  <a:srgbClr val="FF0000"/>
                </a:solidFill>
              </a:rPr>
              <a:t>cannot</a:t>
            </a:r>
            <a:r>
              <a:rPr lang="en-US" altLang="zh-TW" sz="2800" dirty="0"/>
              <a:t> do it in HWs)</a:t>
            </a:r>
            <a:endParaRPr lang="zh-TW" altLang="en-US" sz="28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44256B5-A5FF-4DB0-9DE5-45277297C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05" y="5286349"/>
            <a:ext cx="1869511" cy="124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文字方塊 85">
            <a:extLst>
              <a:ext uri="{FF2B5EF4-FFF2-40B4-BE49-F238E27FC236}">
                <a16:creationId xmlns:a16="http://schemas.microsoft.com/office/drawing/2014/main" id="{96733E50-7068-427B-9036-BDB5C860ECD0}"/>
              </a:ext>
            </a:extLst>
          </p:cNvPr>
          <p:cNvSpPr txBox="1"/>
          <p:nvPr/>
        </p:nvSpPr>
        <p:spPr>
          <a:xfrm>
            <a:off x="3878355" y="4556400"/>
            <a:ext cx="3750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(you can do that in HWs)</a:t>
            </a:r>
            <a:endParaRPr lang="zh-TW" altLang="en-US" sz="2800" dirty="0"/>
          </a:p>
        </p:txBody>
      </p:sp>
      <p:pic>
        <p:nvPicPr>
          <p:cNvPr id="87" name="Picture 2">
            <a:extLst>
              <a:ext uri="{FF2B5EF4-FFF2-40B4-BE49-F238E27FC236}">
                <a16:creationId xmlns:a16="http://schemas.microsoft.com/office/drawing/2014/main" id="{18F23556-C6BC-495A-B3A7-D23B7E4BE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4010" y="5271469"/>
            <a:ext cx="1869511" cy="124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>
            <a:extLst>
              <a:ext uri="{FF2B5EF4-FFF2-40B4-BE49-F238E27FC236}">
                <a16:creationId xmlns:a16="http://schemas.microsoft.com/office/drawing/2014/main" id="{ABF7D2A0-3EB7-460E-BAD0-68C503173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938631" y="5245884"/>
            <a:ext cx="1869511" cy="1246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http://www.mobanwang.com/icon/UploadFiles_8971/200909/20090903224008317.png">
            <a:extLst>
              <a:ext uri="{FF2B5EF4-FFF2-40B4-BE49-F238E27FC236}">
                <a16:creationId xmlns:a16="http://schemas.microsoft.com/office/drawing/2014/main" id="{066A8307-9261-4992-BC77-A37D34CAD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218" y="5488194"/>
            <a:ext cx="784733" cy="78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7E3C25E8-B3C8-455A-96B6-2AEF41BB54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27791" y="5253610"/>
            <a:ext cx="1578225" cy="125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940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群組 79">
            <a:extLst>
              <a:ext uri="{FF2B5EF4-FFF2-40B4-BE49-F238E27FC236}">
                <a16:creationId xmlns:a16="http://schemas.microsoft.com/office/drawing/2014/main" id="{A378A68A-0E8B-4994-9612-F6DB9F3ED051}"/>
              </a:ext>
            </a:extLst>
          </p:cNvPr>
          <p:cNvGrpSpPr/>
          <p:nvPr/>
        </p:nvGrpSpPr>
        <p:grpSpPr>
          <a:xfrm>
            <a:off x="5449484" y="813436"/>
            <a:ext cx="3257488" cy="2286406"/>
            <a:chOff x="5999125" y="4110157"/>
            <a:chExt cx="3257488" cy="2286406"/>
          </a:xfrm>
        </p:grpSpPr>
        <p:sp>
          <p:nvSpPr>
            <p:cNvPr id="81" name="手繪多邊形: 圖案 80">
              <a:extLst>
                <a:ext uri="{FF2B5EF4-FFF2-40B4-BE49-F238E27FC236}">
                  <a16:creationId xmlns:a16="http://schemas.microsoft.com/office/drawing/2014/main" id="{3428026F-22EF-4239-A122-7094EDD18199}"/>
                </a:ext>
              </a:extLst>
            </p:cNvPr>
            <p:cNvSpPr/>
            <p:nvPr/>
          </p:nvSpPr>
          <p:spPr>
            <a:xfrm>
              <a:off x="6120657" y="4735456"/>
              <a:ext cx="1659010" cy="1454373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手繪多邊形: 圖案 81">
              <a:extLst>
                <a:ext uri="{FF2B5EF4-FFF2-40B4-BE49-F238E27FC236}">
                  <a16:creationId xmlns:a16="http://schemas.microsoft.com/office/drawing/2014/main" id="{862EA268-9579-4C99-B6B4-2A48223AF489}"/>
                </a:ext>
              </a:extLst>
            </p:cNvPr>
            <p:cNvSpPr/>
            <p:nvPr/>
          </p:nvSpPr>
          <p:spPr>
            <a:xfrm>
              <a:off x="6273056" y="4887856"/>
              <a:ext cx="2278497" cy="1454373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手繪多邊形: 圖案 82">
              <a:extLst>
                <a:ext uri="{FF2B5EF4-FFF2-40B4-BE49-F238E27FC236}">
                  <a16:creationId xmlns:a16="http://schemas.microsoft.com/office/drawing/2014/main" id="{2DEE66A5-1511-43A4-A0D9-C6F4080D1EC7}"/>
                </a:ext>
              </a:extLst>
            </p:cNvPr>
            <p:cNvSpPr/>
            <p:nvPr/>
          </p:nvSpPr>
          <p:spPr>
            <a:xfrm>
              <a:off x="7445203" y="4663963"/>
              <a:ext cx="1659010" cy="1454373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手繪多邊形: 圖案 83">
              <a:extLst>
                <a:ext uri="{FF2B5EF4-FFF2-40B4-BE49-F238E27FC236}">
                  <a16:creationId xmlns:a16="http://schemas.microsoft.com/office/drawing/2014/main" id="{40DA48F3-F5A3-4C04-B795-5F00B89325D5}"/>
                </a:ext>
              </a:extLst>
            </p:cNvPr>
            <p:cNvSpPr/>
            <p:nvPr/>
          </p:nvSpPr>
          <p:spPr>
            <a:xfrm>
              <a:off x="7597603" y="5662948"/>
              <a:ext cx="1659010" cy="607788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手繪多邊形: 圖案 84">
              <a:extLst>
                <a:ext uri="{FF2B5EF4-FFF2-40B4-BE49-F238E27FC236}">
                  <a16:creationId xmlns:a16="http://schemas.microsoft.com/office/drawing/2014/main" id="{2C69FCEA-256B-445C-B5B8-D296CE043D0C}"/>
                </a:ext>
              </a:extLst>
            </p:cNvPr>
            <p:cNvSpPr/>
            <p:nvPr/>
          </p:nvSpPr>
          <p:spPr>
            <a:xfrm flipV="1">
              <a:off x="5999125" y="4656920"/>
              <a:ext cx="1659010" cy="607788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手繪多邊形: 圖案 85">
              <a:extLst>
                <a:ext uri="{FF2B5EF4-FFF2-40B4-BE49-F238E27FC236}">
                  <a16:creationId xmlns:a16="http://schemas.microsoft.com/office/drawing/2014/main" id="{8CCA6B97-603F-46A6-A968-BF261FC6BF3D}"/>
                </a:ext>
              </a:extLst>
            </p:cNvPr>
            <p:cNvSpPr/>
            <p:nvPr/>
          </p:nvSpPr>
          <p:spPr>
            <a:xfrm flipV="1">
              <a:off x="6794236" y="4110157"/>
              <a:ext cx="650967" cy="2144701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手繪多邊形: 圖案 86">
              <a:extLst>
                <a:ext uri="{FF2B5EF4-FFF2-40B4-BE49-F238E27FC236}">
                  <a16:creationId xmlns:a16="http://schemas.microsoft.com/office/drawing/2014/main" id="{5610BD59-F5AE-41CE-83FC-A3AD338F3F7A}"/>
                </a:ext>
              </a:extLst>
            </p:cNvPr>
            <p:cNvSpPr/>
            <p:nvPr/>
          </p:nvSpPr>
          <p:spPr>
            <a:xfrm flipV="1">
              <a:off x="7707778" y="4134428"/>
              <a:ext cx="650967" cy="2144701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手繪多邊形: 圖案 87">
              <a:extLst>
                <a:ext uri="{FF2B5EF4-FFF2-40B4-BE49-F238E27FC236}">
                  <a16:creationId xmlns:a16="http://schemas.microsoft.com/office/drawing/2014/main" id="{6293EBC0-7282-4F62-B13A-1EBB2882D806}"/>
                </a:ext>
              </a:extLst>
            </p:cNvPr>
            <p:cNvSpPr/>
            <p:nvPr/>
          </p:nvSpPr>
          <p:spPr>
            <a:xfrm flipV="1">
              <a:off x="8067129" y="4251862"/>
              <a:ext cx="650967" cy="2144701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E7B8541D-B3A2-47C9-B187-2CB2AEEA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Overfitting </a:t>
            </a:r>
            <a:endParaRPr lang="zh-TW" altLang="en-US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CB0A6111-6255-4A9C-A511-BEFA8BCB493D}"/>
              </a:ext>
            </a:extLst>
          </p:cNvPr>
          <p:cNvCxnSpPr>
            <a:cxnSpLocks/>
          </p:cNvCxnSpPr>
          <p:nvPr/>
        </p:nvCxnSpPr>
        <p:spPr>
          <a:xfrm>
            <a:off x="1430437" y="3816428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E4E47AAA-B56E-4CEB-9B19-C42590F9D087}"/>
              </a:ext>
            </a:extLst>
          </p:cNvPr>
          <p:cNvCxnSpPr>
            <a:cxnSpLocks/>
          </p:cNvCxnSpPr>
          <p:nvPr/>
        </p:nvCxnSpPr>
        <p:spPr>
          <a:xfrm rot="16200000">
            <a:off x="313669" y="2699660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A730B53-C1F0-4458-9EC3-421ABBCAF6F0}"/>
                  </a:ext>
                </a:extLst>
              </p:cNvPr>
              <p:cNvSpPr txBox="1"/>
              <p:nvPr/>
            </p:nvSpPr>
            <p:spPr>
              <a:xfrm>
                <a:off x="3707989" y="3863147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A730B53-C1F0-4458-9EC3-421ABBCAF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89" y="3863147"/>
                <a:ext cx="241733" cy="369332"/>
              </a:xfrm>
              <a:prstGeom prst="rect">
                <a:avLst/>
              </a:prstGeom>
              <a:blipFill>
                <a:blip r:embed="rId3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E7A6379-6746-4DC3-84FD-1AB5E509DD19}"/>
                  </a:ext>
                </a:extLst>
              </p:cNvPr>
              <p:cNvSpPr txBox="1"/>
              <p:nvPr/>
            </p:nvSpPr>
            <p:spPr>
              <a:xfrm>
                <a:off x="1069737" y="1582892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E7A6379-6746-4DC3-84FD-1AB5E509D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37" y="1582892"/>
                <a:ext cx="245708" cy="369332"/>
              </a:xfrm>
              <a:prstGeom prst="rect">
                <a:avLst/>
              </a:prstGeom>
              <a:blipFill>
                <a:blip r:embed="rId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4E2B0808-F028-4AF1-AF64-156BC1C27DE2}"/>
              </a:ext>
            </a:extLst>
          </p:cNvPr>
          <p:cNvCxnSpPr>
            <a:cxnSpLocks/>
          </p:cNvCxnSpPr>
          <p:nvPr/>
        </p:nvCxnSpPr>
        <p:spPr>
          <a:xfrm rot="16200000">
            <a:off x="4522677" y="2071063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2C89F2E7-278D-49C0-9037-7367B1E7B045}"/>
                  </a:ext>
                </a:extLst>
              </p:cNvPr>
              <p:cNvSpPr txBox="1"/>
              <p:nvPr/>
            </p:nvSpPr>
            <p:spPr>
              <a:xfrm>
                <a:off x="7916997" y="3234550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2C89F2E7-278D-49C0-9037-7367B1E7B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997" y="3234550"/>
                <a:ext cx="241733" cy="369332"/>
              </a:xfrm>
              <a:prstGeom prst="rect">
                <a:avLst/>
              </a:prstGeom>
              <a:blipFill>
                <a:blip r:embed="rId5"/>
                <a:stretch>
                  <a:fillRect l="-17949" r="-153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12D3CDA-84EC-4973-891A-F836AA2D21BA}"/>
                  </a:ext>
                </a:extLst>
              </p:cNvPr>
              <p:cNvSpPr txBox="1"/>
              <p:nvPr/>
            </p:nvSpPr>
            <p:spPr>
              <a:xfrm>
                <a:off x="5278745" y="954295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12D3CDA-84EC-4973-891A-F836AA2D2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745" y="954295"/>
                <a:ext cx="245708" cy="369332"/>
              </a:xfrm>
              <a:prstGeom prst="rect">
                <a:avLst/>
              </a:prstGeom>
              <a:blipFill>
                <a:blip r:embed="rId6"/>
                <a:stretch>
                  <a:fillRect l="-30000" r="-3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手繪多邊形: 圖案 55">
            <a:extLst>
              <a:ext uri="{FF2B5EF4-FFF2-40B4-BE49-F238E27FC236}">
                <a16:creationId xmlns:a16="http://schemas.microsoft.com/office/drawing/2014/main" id="{981407D5-3FC5-457D-8577-4E2962F15321}"/>
              </a:ext>
            </a:extLst>
          </p:cNvPr>
          <p:cNvSpPr/>
          <p:nvPr/>
        </p:nvSpPr>
        <p:spPr>
          <a:xfrm>
            <a:off x="1545428" y="2280751"/>
            <a:ext cx="2278497" cy="1454373"/>
          </a:xfrm>
          <a:custGeom>
            <a:avLst/>
            <a:gdLst>
              <a:gd name="connsiteX0" fmla="*/ 0 w 1753849"/>
              <a:gd name="connsiteY0" fmla="*/ 1349442 h 1454373"/>
              <a:gd name="connsiteX1" fmla="*/ 839449 w 1753849"/>
              <a:gd name="connsiteY1" fmla="*/ 328 h 1454373"/>
              <a:gd name="connsiteX2" fmla="*/ 1753849 w 1753849"/>
              <a:gd name="connsiteY2" fmla="*/ 1454373 h 145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3849" h="1454373">
                <a:moveTo>
                  <a:pt x="0" y="1349442"/>
                </a:moveTo>
                <a:cubicBezTo>
                  <a:pt x="273570" y="666141"/>
                  <a:pt x="547141" y="-17160"/>
                  <a:pt x="839449" y="328"/>
                </a:cubicBezTo>
                <a:cubicBezTo>
                  <a:pt x="1131757" y="17816"/>
                  <a:pt x="1442803" y="736094"/>
                  <a:pt x="1753849" y="1454373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>
            <a:extLst>
              <a:ext uri="{FF2B5EF4-FFF2-40B4-BE49-F238E27FC236}">
                <a16:creationId xmlns:a16="http://schemas.microsoft.com/office/drawing/2014/main" id="{2DD68D6F-0080-4E1E-BFBE-1BE7404AAF46}"/>
              </a:ext>
            </a:extLst>
          </p:cNvPr>
          <p:cNvSpPr/>
          <p:nvPr/>
        </p:nvSpPr>
        <p:spPr>
          <a:xfrm>
            <a:off x="1786205" y="2832885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橢圓 57">
            <a:extLst>
              <a:ext uri="{FF2B5EF4-FFF2-40B4-BE49-F238E27FC236}">
                <a16:creationId xmlns:a16="http://schemas.microsoft.com/office/drawing/2014/main" id="{7EF85973-3C5A-4442-BB20-CDA5D189FBFB}"/>
              </a:ext>
            </a:extLst>
          </p:cNvPr>
          <p:cNvSpPr/>
          <p:nvPr/>
        </p:nvSpPr>
        <p:spPr>
          <a:xfrm>
            <a:off x="2983633" y="2457213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橢圓 58">
            <a:extLst>
              <a:ext uri="{FF2B5EF4-FFF2-40B4-BE49-F238E27FC236}">
                <a16:creationId xmlns:a16="http://schemas.microsoft.com/office/drawing/2014/main" id="{F8A09B39-2C09-4949-B3C4-4BC337D045A9}"/>
              </a:ext>
            </a:extLst>
          </p:cNvPr>
          <p:cNvSpPr/>
          <p:nvPr/>
        </p:nvSpPr>
        <p:spPr>
          <a:xfrm>
            <a:off x="3506436" y="324824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橢圓 59">
            <a:extLst>
              <a:ext uri="{FF2B5EF4-FFF2-40B4-BE49-F238E27FC236}">
                <a16:creationId xmlns:a16="http://schemas.microsoft.com/office/drawing/2014/main" id="{3A66A972-A514-4998-977C-00B2C485ADD7}"/>
              </a:ext>
            </a:extLst>
          </p:cNvPr>
          <p:cNvSpPr/>
          <p:nvPr/>
        </p:nvSpPr>
        <p:spPr>
          <a:xfrm>
            <a:off x="3200389" y="2734574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>
            <a:extLst>
              <a:ext uri="{FF2B5EF4-FFF2-40B4-BE49-F238E27FC236}">
                <a16:creationId xmlns:a16="http://schemas.microsoft.com/office/drawing/2014/main" id="{C5C44419-E677-4828-B984-A95371241B0B}"/>
              </a:ext>
            </a:extLst>
          </p:cNvPr>
          <p:cNvSpPr/>
          <p:nvPr/>
        </p:nvSpPr>
        <p:spPr>
          <a:xfrm>
            <a:off x="2787011" y="2310463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>
            <a:extLst>
              <a:ext uri="{FF2B5EF4-FFF2-40B4-BE49-F238E27FC236}">
                <a16:creationId xmlns:a16="http://schemas.microsoft.com/office/drawing/2014/main" id="{526D56A1-E767-49F7-AF99-93BE60F8CD9D}"/>
              </a:ext>
            </a:extLst>
          </p:cNvPr>
          <p:cNvSpPr/>
          <p:nvPr/>
        </p:nvSpPr>
        <p:spPr>
          <a:xfrm>
            <a:off x="2241652" y="2312540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00E2EA25-5BF4-4405-8961-98EEB49A8EDA}"/>
              </a:ext>
            </a:extLst>
          </p:cNvPr>
          <p:cNvCxnSpPr/>
          <p:nvPr/>
        </p:nvCxnSpPr>
        <p:spPr>
          <a:xfrm>
            <a:off x="1132419" y="4775510"/>
            <a:ext cx="596034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604F2106-53EE-4B28-9932-63FD96B72C23}"/>
              </a:ext>
            </a:extLst>
          </p:cNvPr>
          <p:cNvSpPr txBox="1"/>
          <p:nvPr/>
        </p:nvSpPr>
        <p:spPr>
          <a:xfrm>
            <a:off x="1789015" y="4536473"/>
            <a:ext cx="2845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Real data distribution (not observable)</a:t>
            </a:r>
            <a:endParaRPr lang="zh-TW" altLang="en-US" sz="2400" dirty="0"/>
          </a:p>
        </p:txBody>
      </p:sp>
      <p:sp>
        <p:nvSpPr>
          <p:cNvPr id="67" name="橢圓 66">
            <a:extLst>
              <a:ext uri="{FF2B5EF4-FFF2-40B4-BE49-F238E27FC236}">
                <a16:creationId xmlns:a16="http://schemas.microsoft.com/office/drawing/2014/main" id="{83F648A3-3848-464A-87D7-DBA79F869B56}"/>
              </a:ext>
            </a:extLst>
          </p:cNvPr>
          <p:cNvSpPr/>
          <p:nvPr/>
        </p:nvSpPr>
        <p:spPr>
          <a:xfrm>
            <a:off x="1348806" y="554909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E6FA3EAA-4FC0-4005-AE2A-CBE74505D5E6}"/>
              </a:ext>
            </a:extLst>
          </p:cNvPr>
          <p:cNvSpPr txBox="1"/>
          <p:nvPr/>
        </p:nvSpPr>
        <p:spPr>
          <a:xfrm>
            <a:off x="1790867" y="5413626"/>
            <a:ext cx="28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Training data</a:t>
            </a:r>
            <a:endParaRPr lang="zh-TW" altLang="en-US" sz="2400" dirty="0"/>
          </a:p>
        </p:txBody>
      </p:sp>
      <p:sp>
        <p:nvSpPr>
          <p:cNvPr id="69" name="橢圓 68">
            <a:extLst>
              <a:ext uri="{FF2B5EF4-FFF2-40B4-BE49-F238E27FC236}">
                <a16:creationId xmlns:a16="http://schemas.microsoft.com/office/drawing/2014/main" id="{F3334B11-2C33-4E4E-8794-CAFA194E4201}"/>
              </a:ext>
            </a:extLst>
          </p:cNvPr>
          <p:cNvSpPr/>
          <p:nvPr/>
        </p:nvSpPr>
        <p:spPr>
          <a:xfrm>
            <a:off x="1364333" y="6033261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331C5AB0-0E6F-446A-BE71-8686446EE750}"/>
              </a:ext>
            </a:extLst>
          </p:cNvPr>
          <p:cNvSpPr txBox="1"/>
          <p:nvPr/>
        </p:nvSpPr>
        <p:spPr>
          <a:xfrm>
            <a:off x="1789015" y="5906933"/>
            <a:ext cx="28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Testing data</a:t>
            </a:r>
            <a:endParaRPr lang="zh-TW" altLang="en-US" sz="2400" dirty="0"/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42BF065A-122C-44D1-BC22-B256EE9046FA}"/>
              </a:ext>
            </a:extLst>
          </p:cNvPr>
          <p:cNvSpPr txBox="1"/>
          <p:nvPr/>
        </p:nvSpPr>
        <p:spPr>
          <a:xfrm>
            <a:off x="3032615" y="1580144"/>
            <a:ext cx="2385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constrained </a:t>
            </a:r>
          </a:p>
          <a:p>
            <a:pPr algn="ctr"/>
            <a:r>
              <a:rPr lang="en-US" altLang="zh-TW" sz="2400" dirty="0"/>
              <a:t>model</a:t>
            </a:r>
            <a:endParaRPr lang="zh-TW" altLang="en-US" sz="2400" dirty="0"/>
          </a:p>
        </p:txBody>
      </p:sp>
      <p:sp>
        <p:nvSpPr>
          <p:cNvPr id="72" name="箭號: 向右 71">
            <a:extLst>
              <a:ext uri="{FF2B5EF4-FFF2-40B4-BE49-F238E27FC236}">
                <a16:creationId xmlns:a16="http://schemas.microsoft.com/office/drawing/2014/main" id="{7E92D5C9-EE42-4A35-ACCE-1A7310BDA69F}"/>
              </a:ext>
            </a:extLst>
          </p:cNvPr>
          <p:cNvSpPr/>
          <p:nvPr/>
        </p:nvSpPr>
        <p:spPr>
          <a:xfrm rot="19894898">
            <a:off x="4209907" y="2401710"/>
            <a:ext cx="1107098" cy="4616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EC4EDED1-8A1E-4A89-A3D5-D56971DD4ACD}"/>
              </a:ext>
            </a:extLst>
          </p:cNvPr>
          <p:cNvCxnSpPr>
            <a:cxnSpLocks/>
          </p:cNvCxnSpPr>
          <p:nvPr/>
        </p:nvCxnSpPr>
        <p:spPr>
          <a:xfrm>
            <a:off x="5639445" y="3187831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9CC04122-C983-48B1-86EE-6068400B5559}"/>
                  </a:ext>
                </a:extLst>
              </p:cNvPr>
              <p:cNvSpPr txBox="1"/>
              <p:nvPr/>
            </p:nvSpPr>
            <p:spPr>
              <a:xfrm>
                <a:off x="6064931" y="1095999"/>
                <a:ext cx="23702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9CC04122-C983-48B1-86EE-6068400B55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931" y="1095999"/>
                <a:ext cx="2370264" cy="369332"/>
              </a:xfrm>
              <a:prstGeom prst="rect">
                <a:avLst/>
              </a:prstGeom>
              <a:blipFill>
                <a:blip r:embed="rId9"/>
                <a:stretch>
                  <a:fillRect l="-2828" r="-771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285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群組 50">
            <a:extLst>
              <a:ext uri="{FF2B5EF4-FFF2-40B4-BE49-F238E27FC236}">
                <a16:creationId xmlns:a16="http://schemas.microsoft.com/office/drawing/2014/main" id="{06711B6D-46AF-48FA-8F4A-F53A6C0B83CD}"/>
              </a:ext>
            </a:extLst>
          </p:cNvPr>
          <p:cNvGrpSpPr/>
          <p:nvPr/>
        </p:nvGrpSpPr>
        <p:grpSpPr>
          <a:xfrm>
            <a:off x="5449484" y="813436"/>
            <a:ext cx="3257488" cy="2286406"/>
            <a:chOff x="5999125" y="4110157"/>
            <a:chExt cx="3257488" cy="2286406"/>
          </a:xfrm>
        </p:grpSpPr>
        <p:sp>
          <p:nvSpPr>
            <p:cNvPr id="55" name="手繪多邊形: 圖案 54">
              <a:extLst>
                <a:ext uri="{FF2B5EF4-FFF2-40B4-BE49-F238E27FC236}">
                  <a16:creationId xmlns:a16="http://schemas.microsoft.com/office/drawing/2014/main" id="{E13F06CB-50AD-4186-9EBA-657C9F7205BA}"/>
                </a:ext>
              </a:extLst>
            </p:cNvPr>
            <p:cNvSpPr/>
            <p:nvPr/>
          </p:nvSpPr>
          <p:spPr>
            <a:xfrm>
              <a:off x="6120657" y="4735456"/>
              <a:ext cx="1659010" cy="1454373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手繪多邊形: 圖案 62">
              <a:extLst>
                <a:ext uri="{FF2B5EF4-FFF2-40B4-BE49-F238E27FC236}">
                  <a16:creationId xmlns:a16="http://schemas.microsoft.com/office/drawing/2014/main" id="{153C4F7B-D7C3-4518-85F4-EACAACACC44F}"/>
                </a:ext>
              </a:extLst>
            </p:cNvPr>
            <p:cNvSpPr/>
            <p:nvPr/>
          </p:nvSpPr>
          <p:spPr>
            <a:xfrm>
              <a:off x="6273056" y="4887856"/>
              <a:ext cx="2278497" cy="1454373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手繪多邊形: 圖案 63">
              <a:extLst>
                <a:ext uri="{FF2B5EF4-FFF2-40B4-BE49-F238E27FC236}">
                  <a16:creationId xmlns:a16="http://schemas.microsoft.com/office/drawing/2014/main" id="{3AFDC7D9-D1B1-476A-BD1A-FA91AE9D9E03}"/>
                </a:ext>
              </a:extLst>
            </p:cNvPr>
            <p:cNvSpPr/>
            <p:nvPr/>
          </p:nvSpPr>
          <p:spPr>
            <a:xfrm>
              <a:off x="7445203" y="4663963"/>
              <a:ext cx="1659010" cy="1454373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手繪多邊形: 圖案 72">
              <a:extLst>
                <a:ext uri="{FF2B5EF4-FFF2-40B4-BE49-F238E27FC236}">
                  <a16:creationId xmlns:a16="http://schemas.microsoft.com/office/drawing/2014/main" id="{A631331B-88AA-4C6C-AF53-BCCBBEBF5D29}"/>
                </a:ext>
              </a:extLst>
            </p:cNvPr>
            <p:cNvSpPr/>
            <p:nvPr/>
          </p:nvSpPr>
          <p:spPr>
            <a:xfrm>
              <a:off x="7597603" y="5662948"/>
              <a:ext cx="1659010" cy="607788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手繪多邊形: 圖案 73">
              <a:extLst>
                <a:ext uri="{FF2B5EF4-FFF2-40B4-BE49-F238E27FC236}">
                  <a16:creationId xmlns:a16="http://schemas.microsoft.com/office/drawing/2014/main" id="{F3C08597-D5AC-48C2-AD17-054AD9C5F730}"/>
                </a:ext>
              </a:extLst>
            </p:cNvPr>
            <p:cNvSpPr/>
            <p:nvPr/>
          </p:nvSpPr>
          <p:spPr>
            <a:xfrm flipV="1">
              <a:off x="5999125" y="4656920"/>
              <a:ext cx="1659010" cy="607788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手繪多邊形: 圖案 74">
              <a:extLst>
                <a:ext uri="{FF2B5EF4-FFF2-40B4-BE49-F238E27FC236}">
                  <a16:creationId xmlns:a16="http://schemas.microsoft.com/office/drawing/2014/main" id="{65AA6C1B-BE76-4674-999C-D0DEC28B9C56}"/>
                </a:ext>
              </a:extLst>
            </p:cNvPr>
            <p:cNvSpPr/>
            <p:nvPr/>
          </p:nvSpPr>
          <p:spPr>
            <a:xfrm flipV="1">
              <a:off x="6794236" y="4110157"/>
              <a:ext cx="650967" cy="2144701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手繪多邊形: 圖案 75">
              <a:extLst>
                <a:ext uri="{FF2B5EF4-FFF2-40B4-BE49-F238E27FC236}">
                  <a16:creationId xmlns:a16="http://schemas.microsoft.com/office/drawing/2014/main" id="{E7A96CB6-8945-4CFF-B4FC-D694AAAB6FAD}"/>
                </a:ext>
              </a:extLst>
            </p:cNvPr>
            <p:cNvSpPr/>
            <p:nvPr/>
          </p:nvSpPr>
          <p:spPr>
            <a:xfrm flipV="1">
              <a:off x="7707778" y="4134428"/>
              <a:ext cx="650967" cy="2144701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手繪多邊形: 圖案 76">
              <a:extLst>
                <a:ext uri="{FF2B5EF4-FFF2-40B4-BE49-F238E27FC236}">
                  <a16:creationId xmlns:a16="http://schemas.microsoft.com/office/drawing/2014/main" id="{2A7EFC79-DCC7-44F5-8ED9-7580F292F884}"/>
                </a:ext>
              </a:extLst>
            </p:cNvPr>
            <p:cNvSpPr/>
            <p:nvPr/>
          </p:nvSpPr>
          <p:spPr>
            <a:xfrm flipV="1">
              <a:off x="8067129" y="4251862"/>
              <a:ext cx="650967" cy="2144701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bg2">
                  <a:lumMod val="9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8" name="手繪多邊形: 圖案 47">
            <a:extLst>
              <a:ext uri="{FF2B5EF4-FFF2-40B4-BE49-F238E27FC236}">
                <a16:creationId xmlns:a16="http://schemas.microsoft.com/office/drawing/2014/main" id="{0AC25703-16FE-42B3-8FC7-E6B9AF699D6A}"/>
              </a:ext>
            </a:extLst>
          </p:cNvPr>
          <p:cNvSpPr/>
          <p:nvPr/>
        </p:nvSpPr>
        <p:spPr>
          <a:xfrm>
            <a:off x="5811377" y="4606034"/>
            <a:ext cx="2278497" cy="1454373"/>
          </a:xfrm>
          <a:custGeom>
            <a:avLst/>
            <a:gdLst>
              <a:gd name="connsiteX0" fmla="*/ 0 w 1753849"/>
              <a:gd name="connsiteY0" fmla="*/ 1349442 h 1454373"/>
              <a:gd name="connsiteX1" fmla="*/ 839449 w 1753849"/>
              <a:gd name="connsiteY1" fmla="*/ 328 h 1454373"/>
              <a:gd name="connsiteX2" fmla="*/ 1753849 w 1753849"/>
              <a:gd name="connsiteY2" fmla="*/ 1454373 h 145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3849" h="1454373">
                <a:moveTo>
                  <a:pt x="0" y="1349442"/>
                </a:moveTo>
                <a:cubicBezTo>
                  <a:pt x="273570" y="666141"/>
                  <a:pt x="547141" y="-17160"/>
                  <a:pt x="839449" y="328"/>
                </a:cubicBezTo>
                <a:cubicBezTo>
                  <a:pt x="1131757" y="17816"/>
                  <a:pt x="1442803" y="736094"/>
                  <a:pt x="1753849" y="1454373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手繪多邊形: 圖案 46">
            <a:extLst>
              <a:ext uri="{FF2B5EF4-FFF2-40B4-BE49-F238E27FC236}">
                <a16:creationId xmlns:a16="http://schemas.microsoft.com/office/drawing/2014/main" id="{7A79EE40-856F-42B2-95B6-D9A6781D9BC6}"/>
              </a:ext>
            </a:extLst>
          </p:cNvPr>
          <p:cNvSpPr/>
          <p:nvPr/>
        </p:nvSpPr>
        <p:spPr>
          <a:xfrm>
            <a:off x="5730251" y="1579593"/>
            <a:ext cx="2278497" cy="1454373"/>
          </a:xfrm>
          <a:custGeom>
            <a:avLst/>
            <a:gdLst>
              <a:gd name="connsiteX0" fmla="*/ 0 w 1753849"/>
              <a:gd name="connsiteY0" fmla="*/ 1349442 h 1454373"/>
              <a:gd name="connsiteX1" fmla="*/ 839449 w 1753849"/>
              <a:gd name="connsiteY1" fmla="*/ 328 h 1454373"/>
              <a:gd name="connsiteX2" fmla="*/ 1753849 w 1753849"/>
              <a:gd name="connsiteY2" fmla="*/ 1454373 h 145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3849" h="1454373">
                <a:moveTo>
                  <a:pt x="0" y="1349442"/>
                </a:moveTo>
                <a:cubicBezTo>
                  <a:pt x="273570" y="666141"/>
                  <a:pt x="547141" y="-17160"/>
                  <a:pt x="839449" y="328"/>
                </a:cubicBezTo>
                <a:cubicBezTo>
                  <a:pt x="1131757" y="17816"/>
                  <a:pt x="1442803" y="736094"/>
                  <a:pt x="1753849" y="1454373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7B8541D-B3A2-47C9-B187-2CB2AEEA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Overfitting </a:t>
            </a:r>
            <a:endParaRPr lang="zh-TW" altLang="en-US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CB0A6111-6255-4A9C-A511-BEFA8BCB493D}"/>
              </a:ext>
            </a:extLst>
          </p:cNvPr>
          <p:cNvCxnSpPr>
            <a:cxnSpLocks/>
          </p:cNvCxnSpPr>
          <p:nvPr/>
        </p:nvCxnSpPr>
        <p:spPr>
          <a:xfrm>
            <a:off x="1430437" y="3816428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E4E47AAA-B56E-4CEB-9B19-C42590F9D087}"/>
              </a:ext>
            </a:extLst>
          </p:cNvPr>
          <p:cNvCxnSpPr>
            <a:cxnSpLocks/>
          </p:cNvCxnSpPr>
          <p:nvPr/>
        </p:nvCxnSpPr>
        <p:spPr>
          <a:xfrm rot="16200000">
            <a:off x="313669" y="2699660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A730B53-C1F0-4458-9EC3-421ABBCAF6F0}"/>
                  </a:ext>
                </a:extLst>
              </p:cNvPr>
              <p:cNvSpPr txBox="1"/>
              <p:nvPr/>
            </p:nvSpPr>
            <p:spPr>
              <a:xfrm>
                <a:off x="3707989" y="3863147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A730B53-C1F0-4458-9EC3-421ABBCAF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89" y="3863147"/>
                <a:ext cx="241733" cy="369332"/>
              </a:xfrm>
              <a:prstGeom prst="rect">
                <a:avLst/>
              </a:prstGeom>
              <a:blipFill>
                <a:blip r:embed="rId3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E7A6379-6746-4DC3-84FD-1AB5E509DD19}"/>
                  </a:ext>
                </a:extLst>
              </p:cNvPr>
              <p:cNvSpPr txBox="1"/>
              <p:nvPr/>
            </p:nvSpPr>
            <p:spPr>
              <a:xfrm>
                <a:off x="1069737" y="1582892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E7A6379-6746-4DC3-84FD-1AB5E509D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37" y="1582892"/>
                <a:ext cx="245708" cy="369332"/>
              </a:xfrm>
              <a:prstGeom prst="rect">
                <a:avLst/>
              </a:prstGeom>
              <a:blipFill>
                <a:blip r:embed="rId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EC4EDED1-8A1E-4A89-A3D5-D56971DD4ACD}"/>
              </a:ext>
            </a:extLst>
          </p:cNvPr>
          <p:cNvCxnSpPr>
            <a:cxnSpLocks/>
          </p:cNvCxnSpPr>
          <p:nvPr/>
        </p:nvCxnSpPr>
        <p:spPr>
          <a:xfrm>
            <a:off x="5639445" y="3187831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4E2B0808-F028-4AF1-AF64-156BC1C27DE2}"/>
              </a:ext>
            </a:extLst>
          </p:cNvPr>
          <p:cNvCxnSpPr>
            <a:cxnSpLocks/>
          </p:cNvCxnSpPr>
          <p:nvPr/>
        </p:nvCxnSpPr>
        <p:spPr>
          <a:xfrm rot="16200000">
            <a:off x="4522677" y="2071063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2C89F2E7-278D-49C0-9037-7367B1E7B045}"/>
                  </a:ext>
                </a:extLst>
              </p:cNvPr>
              <p:cNvSpPr txBox="1"/>
              <p:nvPr/>
            </p:nvSpPr>
            <p:spPr>
              <a:xfrm>
                <a:off x="7916997" y="3234550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2C89F2E7-278D-49C0-9037-7367B1E7B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997" y="3234550"/>
                <a:ext cx="241733" cy="369332"/>
              </a:xfrm>
              <a:prstGeom prst="rect">
                <a:avLst/>
              </a:prstGeom>
              <a:blipFill>
                <a:blip r:embed="rId5"/>
                <a:stretch>
                  <a:fillRect l="-17949" r="-153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12D3CDA-84EC-4973-891A-F836AA2D21BA}"/>
                  </a:ext>
                </a:extLst>
              </p:cNvPr>
              <p:cNvSpPr txBox="1"/>
              <p:nvPr/>
            </p:nvSpPr>
            <p:spPr>
              <a:xfrm>
                <a:off x="5278745" y="954295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12D3CDA-84EC-4973-891A-F836AA2D2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745" y="954295"/>
                <a:ext cx="245708" cy="369332"/>
              </a:xfrm>
              <a:prstGeom prst="rect">
                <a:avLst/>
              </a:prstGeom>
              <a:blipFill>
                <a:blip r:embed="rId6"/>
                <a:stretch>
                  <a:fillRect l="-30000" r="-3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橢圓 21">
            <a:extLst>
              <a:ext uri="{FF2B5EF4-FFF2-40B4-BE49-F238E27FC236}">
                <a16:creationId xmlns:a16="http://schemas.microsoft.com/office/drawing/2014/main" id="{5C865A56-D1AF-4AE7-9B0C-B8A23B93BB4F}"/>
              </a:ext>
            </a:extLst>
          </p:cNvPr>
          <p:cNvSpPr/>
          <p:nvPr/>
        </p:nvSpPr>
        <p:spPr>
          <a:xfrm>
            <a:off x="6000144" y="2135689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D2E9A9E5-3206-4416-8794-194231F2F434}"/>
              </a:ext>
            </a:extLst>
          </p:cNvPr>
          <p:cNvSpPr/>
          <p:nvPr/>
        </p:nvSpPr>
        <p:spPr>
          <a:xfrm>
            <a:off x="7197572" y="1760017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B047C039-FA8B-4421-AB73-999DC11275D3}"/>
              </a:ext>
            </a:extLst>
          </p:cNvPr>
          <p:cNvSpPr/>
          <p:nvPr/>
        </p:nvSpPr>
        <p:spPr>
          <a:xfrm>
            <a:off x="7720375" y="2551046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D10012A8-F4BB-42FD-A789-5A81A72E4E7A}"/>
              </a:ext>
            </a:extLst>
          </p:cNvPr>
          <p:cNvCxnSpPr>
            <a:cxnSpLocks/>
          </p:cNvCxnSpPr>
          <p:nvPr/>
        </p:nvCxnSpPr>
        <p:spPr>
          <a:xfrm>
            <a:off x="5691456" y="6175465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2F871696-EAE3-4C0D-8DD9-BBBB1CDE0F98}"/>
              </a:ext>
            </a:extLst>
          </p:cNvPr>
          <p:cNvCxnSpPr>
            <a:cxnSpLocks/>
          </p:cNvCxnSpPr>
          <p:nvPr/>
        </p:nvCxnSpPr>
        <p:spPr>
          <a:xfrm rot="16200000">
            <a:off x="4574688" y="5058697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10611CE0-3948-46D0-83C9-40DF7E7F4677}"/>
                  </a:ext>
                </a:extLst>
              </p:cNvPr>
              <p:cNvSpPr txBox="1"/>
              <p:nvPr/>
            </p:nvSpPr>
            <p:spPr>
              <a:xfrm>
                <a:off x="7969008" y="6222184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10611CE0-3948-46D0-83C9-40DF7E7F4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008" y="6222184"/>
                <a:ext cx="241733" cy="369332"/>
              </a:xfrm>
              <a:prstGeom prst="rect">
                <a:avLst/>
              </a:prstGeom>
              <a:blipFill>
                <a:blip r:embed="rId7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94C87C2-E0AD-4CF1-80ED-8D2E738E2F0B}"/>
                  </a:ext>
                </a:extLst>
              </p:cNvPr>
              <p:cNvSpPr txBox="1"/>
              <p:nvPr/>
            </p:nvSpPr>
            <p:spPr>
              <a:xfrm>
                <a:off x="5330756" y="394192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94C87C2-E0AD-4CF1-80ED-8D2E738E2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756" y="3941929"/>
                <a:ext cx="245708" cy="369332"/>
              </a:xfrm>
              <a:prstGeom prst="rect">
                <a:avLst/>
              </a:prstGeom>
              <a:blipFill>
                <a:blip r:embed="rId8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橢圓 51">
            <a:extLst>
              <a:ext uri="{FF2B5EF4-FFF2-40B4-BE49-F238E27FC236}">
                <a16:creationId xmlns:a16="http://schemas.microsoft.com/office/drawing/2014/main" id="{2E0D0772-7E45-42EC-B9DC-91B3F8806DC0}"/>
              </a:ext>
            </a:extLst>
          </p:cNvPr>
          <p:cNvSpPr/>
          <p:nvPr/>
        </p:nvSpPr>
        <p:spPr>
          <a:xfrm>
            <a:off x="7466819" y="5046580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橢圓 52">
            <a:extLst>
              <a:ext uri="{FF2B5EF4-FFF2-40B4-BE49-F238E27FC236}">
                <a16:creationId xmlns:a16="http://schemas.microsoft.com/office/drawing/2014/main" id="{E495D21A-836D-4B6C-A0D8-A99C24E81E8D}"/>
              </a:ext>
            </a:extLst>
          </p:cNvPr>
          <p:cNvSpPr/>
          <p:nvPr/>
        </p:nvSpPr>
        <p:spPr>
          <a:xfrm>
            <a:off x="7053441" y="4622469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橢圓 53">
            <a:extLst>
              <a:ext uri="{FF2B5EF4-FFF2-40B4-BE49-F238E27FC236}">
                <a16:creationId xmlns:a16="http://schemas.microsoft.com/office/drawing/2014/main" id="{0DF620F5-D3DF-45FB-A4C4-7DAC15547802}"/>
              </a:ext>
            </a:extLst>
          </p:cNvPr>
          <p:cNvSpPr/>
          <p:nvPr/>
        </p:nvSpPr>
        <p:spPr>
          <a:xfrm>
            <a:off x="6508082" y="4624546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手繪多邊形: 圖案 55">
            <a:extLst>
              <a:ext uri="{FF2B5EF4-FFF2-40B4-BE49-F238E27FC236}">
                <a16:creationId xmlns:a16="http://schemas.microsoft.com/office/drawing/2014/main" id="{981407D5-3FC5-457D-8577-4E2962F15321}"/>
              </a:ext>
            </a:extLst>
          </p:cNvPr>
          <p:cNvSpPr/>
          <p:nvPr/>
        </p:nvSpPr>
        <p:spPr>
          <a:xfrm>
            <a:off x="1545428" y="2280751"/>
            <a:ext cx="2278497" cy="1454373"/>
          </a:xfrm>
          <a:custGeom>
            <a:avLst/>
            <a:gdLst>
              <a:gd name="connsiteX0" fmla="*/ 0 w 1753849"/>
              <a:gd name="connsiteY0" fmla="*/ 1349442 h 1454373"/>
              <a:gd name="connsiteX1" fmla="*/ 839449 w 1753849"/>
              <a:gd name="connsiteY1" fmla="*/ 328 h 1454373"/>
              <a:gd name="connsiteX2" fmla="*/ 1753849 w 1753849"/>
              <a:gd name="connsiteY2" fmla="*/ 1454373 h 145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3849" h="1454373">
                <a:moveTo>
                  <a:pt x="0" y="1349442"/>
                </a:moveTo>
                <a:cubicBezTo>
                  <a:pt x="273570" y="666141"/>
                  <a:pt x="547141" y="-17160"/>
                  <a:pt x="839449" y="328"/>
                </a:cubicBezTo>
                <a:cubicBezTo>
                  <a:pt x="1131757" y="17816"/>
                  <a:pt x="1442803" y="736094"/>
                  <a:pt x="1753849" y="1454373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>
            <a:extLst>
              <a:ext uri="{FF2B5EF4-FFF2-40B4-BE49-F238E27FC236}">
                <a16:creationId xmlns:a16="http://schemas.microsoft.com/office/drawing/2014/main" id="{2DD68D6F-0080-4E1E-BFBE-1BE7404AAF46}"/>
              </a:ext>
            </a:extLst>
          </p:cNvPr>
          <p:cNvSpPr/>
          <p:nvPr/>
        </p:nvSpPr>
        <p:spPr>
          <a:xfrm>
            <a:off x="1786205" y="2832885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橢圓 57">
            <a:extLst>
              <a:ext uri="{FF2B5EF4-FFF2-40B4-BE49-F238E27FC236}">
                <a16:creationId xmlns:a16="http://schemas.microsoft.com/office/drawing/2014/main" id="{7EF85973-3C5A-4442-BB20-CDA5D189FBFB}"/>
              </a:ext>
            </a:extLst>
          </p:cNvPr>
          <p:cNvSpPr/>
          <p:nvPr/>
        </p:nvSpPr>
        <p:spPr>
          <a:xfrm>
            <a:off x="2983633" y="2457213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橢圓 58">
            <a:extLst>
              <a:ext uri="{FF2B5EF4-FFF2-40B4-BE49-F238E27FC236}">
                <a16:creationId xmlns:a16="http://schemas.microsoft.com/office/drawing/2014/main" id="{F8A09B39-2C09-4949-B3C4-4BC337D045A9}"/>
              </a:ext>
            </a:extLst>
          </p:cNvPr>
          <p:cNvSpPr/>
          <p:nvPr/>
        </p:nvSpPr>
        <p:spPr>
          <a:xfrm>
            <a:off x="3506436" y="324824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橢圓 59">
            <a:extLst>
              <a:ext uri="{FF2B5EF4-FFF2-40B4-BE49-F238E27FC236}">
                <a16:creationId xmlns:a16="http://schemas.microsoft.com/office/drawing/2014/main" id="{3A66A972-A514-4998-977C-00B2C485ADD7}"/>
              </a:ext>
            </a:extLst>
          </p:cNvPr>
          <p:cNvSpPr/>
          <p:nvPr/>
        </p:nvSpPr>
        <p:spPr>
          <a:xfrm>
            <a:off x="3200389" y="2734574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>
            <a:extLst>
              <a:ext uri="{FF2B5EF4-FFF2-40B4-BE49-F238E27FC236}">
                <a16:creationId xmlns:a16="http://schemas.microsoft.com/office/drawing/2014/main" id="{C5C44419-E677-4828-B984-A95371241B0B}"/>
              </a:ext>
            </a:extLst>
          </p:cNvPr>
          <p:cNvSpPr/>
          <p:nvPr/>
        </p:nvSpPr>
        <p:spPr>
          <a:xfrm>
            <a:off x="2787011" y="2310463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>
            <a:extLst>
              <a:ext uri="{FF2B5EF4-FFF2-40B4-BE49-F238E27FC236}">
                <a16:creationId xmlns:a16="http://schemas.microsoft.com/office/drawing/2014/main" id="{526D56A1-E767-49F7-AF99-93BE60F8CD9D}"/>
              </a:ext>
            </a:extLst>
          </p:cNvPr>
          <p:cNvSpPr/>
          <p:nvPr/>
        </p:nvSpPr>
        <p:spPr>
          <a:xfrm>
            <a:off x="2241652" y="2312540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00E2EA25-5BF4-4405-8961-98EEB49A8EDA}"/>
              </a:ext>
            </a:extLst>
          </p:cNvPr>
          <p:cNvCxnSpPr/>
          <p:nvPr/>
        </p:nvCxnSpPr>
        <p:spPr>
          <a:xfrm>
            <a:off x="1132419" y="4775510"/>
            <a:ext cx="596034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604F2106-53EE-4B28-9932-63FD96B72C23}"/>
              </a:ext>
            </a:extLst>
          </p:cNvPr>
          <p:cNvSpPr txBox="1"/>
          <p:nvPr/>
        </p:nvSpPr>
        <p:spPr>
          <a:xfrm>
            <a:off x="1789015" y="4536473"/>
            <a:ext cx="2845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Real data distribution (not observable)</a:t>
            </a:r>
            <a:endParaRPr lang="zh-TW" altLang="en-US" sz="2400" dirty="0"/>
          </a:p>
        </p:txBody>
      </p:sp>
      <p:sp>
        <p:nvSpPr>
          <p:cNvPr id="67" name="橢圓 66">
            <a:extLst>
              <a:ext uri="{FF2B5EF4-FFF2-40B4-BE49-F238E27FC236}">
                <a16:creationId xmlns:a16="http://schemas.microsoft.com/office/drawing/2014/main" id="{83F648A3-3848-464A-87D7-DBA79F869B56}"/>
              </a:ext>
            </a:extLst>
          </p:cNvPr>
          <p:cNvSpPr/>
          <p:nvPr/>
        </p:nvSpPr>
        <p:spPr>
          <a:xfrm>
            <a:off x="1348806" y="554909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E6FA3EAA-4FC0-4005-AE2A-CBE74505D5E6}"/>
              </a:ext>
            </a:extLst>
          </p:cNvPr>
          <p:cNvSpPr txBox="1"/>
          <p:nvPr/>
        </p:nvSpPr>
        <p:spPr>
          <a:xfrm>
            <a:off x="1790867" y="5413626"/>
            <a:ext cx="28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Training data</a:t>
            </a:r>
            <a:endParaRPr lang="zh-TW" altLang="en-US" sz="2400" dirty="0"/>
          </a:p>
        </p:txBody>
      </p:sp>
      <p:sp>
        <p:nvSpPr>
          <p:cNvPr id="69" name="橢圓 68">
            <a:extLst>
              <a:ext uri="{FF2B5EF4-FFF2-40B4-BE49-F238E27FC236}">
                <a16:creationId xmlns:a16="http://schemas.microsoft.com/office/drawing/2014/main" id="{F3334B11-2C33-4E4E-8794-CAFA194E4201}"/>
              </a:ext>
            </a:extLst>
          </p:cNvPr>
          <p:cNvSpPr/>
          <p:nvPr/>
        </p:nvSpPr>
        <p:spPr>
          <a:xfrm>
            <a:off x="1364333" y="6033261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331C5AB0-0E6F-446A-BE71-8686446EE750}"/>
              </a:ext>
            </a:extLst>
          </p:cNvPr>
          <p:cNvSpPr txBox="1"/>
          <p:nvPr/>
        </p:nvSpPr>
        <p:spPr>
          <a:xfrm>
            <a:off x="1789015" y="5906933"/>
            <a:ext cx="28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Testing data</a:t>
            </a:r>
            <a:endParaRPr lang="zh-TW" altLang="en-US" sz="2400" dirty="0"/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42BF065A-122C-44D1-BC22-B256EE9046FA}"/>
              </a:ext>
            </a:extLst>
          </p:cNvPr>
          <p:cNvSpPr txBox="1"/>
          <p:nvPr/>
        </p:nvSpPr>
        <p:spPr>
          <a:xfrm>
            <a:off x="3032615" y="1580144"/>
            <a:ext cx="2385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constrained </a:t>
            </a:r>
          </a:p>
          <a:p>
            <a:pPr algn="ctr"/>
            <a:r>
              <a:rPr lang="en-US" altLang="zh-TW" sz="2400" dirty="0"/>
              <a:t>model</a:t>
            </a:r>
            <a:endParaRPr lang="zh-TW" altLang="en-US" sz="2400" dirty="0"/>
          </a:p>
        </p:txBody>
      </p:sp>
      <p:sp>
        <p:nvSpPr>
          <p:cNvPr id="72" name="箭號: 向右 71">
            <a:extLst>
              <a:ext uri="{FF2B5EF4-FFF2-40B4-BE49-F238E27FC236}">
                <a16:creationId xmlns:a16="http://schemas.microsoft.com/office/drawing/2014/main" id="{7E92D5C9-EE42-4A35-ACCE-1A7310BDA69F}"/>
              </a:ext>
            </a:extLst>
          </p:cNvPr>
          <p:cNvSpPr/>
          <p:nvPr/>
        </p:nvSpPr>
        <p:spPr>
          <a:xfrm rot="19894898">
            <a:off x="4209907" y="2401710"/>
            <a:ext cx="1107098" cy="4616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9CC04122-C983-48B1-86EE-6068400B5559}"/>
                  </a:ext>
                </a:extLst>
              </p:cNvPr>
              <p:cNvSpPr txBox="1"/>
              <p:nvPr/>
            </p:nvSpPr>
            <p:spPr>
              <a:xfrm>
                <a:off x="6064931" y="1095999"/>
                <a:ext cx="23702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9CC04122-C983-48B1-86EE-6068400B55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931" y="1095999"/>
                <a:ext cx="2370264" cy="369332"/>
              </a:xfrm>
              <a:prstGeom prst="rect">
                <a:avLst/>
              </a:prstGeom>
              <a:blipFill>
                <a:blip r:embed="rId9"/>
                <a:stretch>
                  <a:fillRect l="-2828" r="-771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45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7" grpId="0" animBg="1"/>
      <p:bldP spid="31" grpId="0"/>
      <p:bldP spid="32" grpId="0"/>
      <p:bldP spid="52" grpId="0" animBg="1"/>
      <p:bldP spid="53" grpId="0" animBg="1"/>
      <p:bldP spid="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B8541D-B3A2-47C9-B187-2CB2AEEA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Overfitting </a:t>
            </a:r>
            <a:endParaRPr lang="zh-TW" altLang="en-US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CB0A6111-6255-4A9C-A511-BEFA8BCB493D}"/>
              </a:ext>
            </a:extLst>
          </p:cNvPr>
          <p:cNvCxnSpPr>
            <a:cxnSpLocks/>
          </p:cNvCxnSpPr>
          <p:nvPr/>
        </p:nvCxnSpPr>
        <p:spPr>
          <a:xfrm>
            <a:off x="1430437" y="3816428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E4E47AAA-B56E-4CEB-9B19-C42590F9D087}"/>
              </a:ext>
            </a:extLst>
          </p:cNvPr>
          <p:cNvCxnSpPr>
            <a:cxnSpLocks/>
          </p:cNvCxnSpPr>
          <p:nvPr/>
        </p:nvCxnSpPr>
        <p:spPr>
          <a:xfrm rot="16200000">
            <a:off x="313669" y="2699660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A730B53-C1F0-4458-9EC3-421ABBCAF6F0}"/>
                  </a:ext>
                </a:extLst>
              </p:cNvPr>
              <p:cNvSpPr txBox="1"/>
              <p:nvPr/>
            </p:nvSpPr>
            <p:spPr>
              <a:xfrm>
                <a:off x="3707989" y="3863147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A730B53-C1F0-4458-9EC3-421ABBCAF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89" y="3863147"/>
                <a:ext cx="241733" cy="369332"/>
              </a:xfrm>
              <a:prstGeom prst="rect">
                <a:avLst/>
              </a:prstGeom>
              <a:blipFill>
                <a:blip r:embed="rId3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E7A6379-6746-4DC3-84FD-1AB5E509DD19}"/>
                  </a:ext>
                </a:extLst>
              </p:cNvPr>
              <p:cNvSpPr txBox="1"/>
              <p:nvPr/>
            </p:nvSpPr>
            <p:spPr>
              <a:xfrm>
                <a:off x="1069737" y="1582892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E7A6379-6746-4DC3-84FD-1AB5E509D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37" y="1582892"/>
                <a:ext cx="245708" cy="369332"/>
              </a:xfrm>
              <a:prstGeom prst="rect">
                <a:avLst/>
              </a:prstGeom>
              <a:blipFill>
                <a:blip r:embed="rId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手繪多邊形: 圖案 55">
            <a:extLst>
              <a:ext uri="{FF2B5EF4-FFF2-40B4-BE49-F238E27FC236}">
                <a16:creationId xmlns:a16="http://schemas.microsoft.com/office/drawing/2014/main" id="{981407D5-3FC5-457D-8577-4E2962F15321}"/>
              </a:ext>
            </a:extLst>
          </p:cNvPr>
          <p:cNvSpPr/>
          <p:nvPr/>
        </p:nvSpPr>
        <p:spPr>
          <a:xfrm>
            <a:off x="1545428" y="2280751"/>
            <a:ext cx="2278497" cy="1454373"/>
          </a:xfrm>
          <a:custGeom>
            <a:avLst/>
            <a:gdLst>
              <a:gd name="connsiteX0" fmla="*/ 0 w 1753849"/>
              <a:gd name="connsiteY0" fmla="*/ 1349442 h 1454373"/>
              <a:gd name="connsiteX1" fmla="*/ 839449 w 1753849"/>
              <a:gd name="connsiteY1" fmla="*/ 328 h 1454373"/>
              <a:gd name="connsiteX2" fmla="*/ 1753849 w 1753849"/>
              <a:gd name="connsiteY2" fmla="*/ 1454373 h 145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3849" h="1454373">
                <a:moveTo>
                  <a:pt x="0" y="1349442"/>
                </a:moveTo>
                <a:cubicBezTo>
                  <a:pt x="273570" y="666141"/>
                  <a:pt x="547141" y="-17160"/>
                  <a:pt x="839449" y="328"/>
                </a:cubicBezTo>
                <a:cubicBezTo>
                  <a:pt x="1131757" y="17816"/>
                  <a:pt x="1442803" y="736094"/>
                  <a:pt x="1753849" y="1454373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>
            <a:extLst>
              <a:ext uri="{FF2B5EF4-FFF2-40B4-BE49-F238E27FC236}">
                <a16:creationId xmlns:a16="http://schemas.microsoft.com/office/drawing/2014/main" id="{2DD68D6F-0080-4E1E-BFBE-1BE7404AAF46}"/>
              </a:ext>
            </a:extLst>
          </p:cNvPr>
          <p:cNvSpPr/>
          <p:nvPr/>
        </p:nvSpPr>
        <p:spPr>
          <a:xfrm>
            <a:off x="1786205" y="2832885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橢圓 57">
            <a:extLst>
              <a:ext uri="{FF2B5EF4-FFF2-40B4-BE49-F238E27FC236}">
                <a16:creationId xmlns:a16="http://schemas.microsoft.com/office/drawing/2014/main" id="{7EF85973-3C5A-4442-BB20-CDA5D189FBFB}"/>
              </a:ext>
            </a:extLst>
          </p:cNvPr>
          <p:cNvSpPr/>
          <p:nvPr/>
        </p:nvSpPr>
        <p:spPr>
          <a:xfrm>
            <a:off x="2983633" y="2457213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橢圓 58">
            <a:extLst>
              <a:ext uri="{FF2B5EF4-FFF2-40B4-BE49-F238E27FC236}">
                <a16:creationId xmlns:a16="http://schemas.microsoft.com/office/drawing/2014/main" id="{F8A09B39-2C09-4949-B3C4-4BC337D045A9}"/>
              </a:ext>
            </a:extLst>
          </p:cNvPr>
          <p:cNvSpPr/>
          <p:nvPr/>
        </p:nvSpPr>
        <p:spPr>
          <a:xfrm>
            <a:off x="3506436" y="324824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橢圓 59">
            <a:extLst>
              <a:ext uri="{FF2B5EF4-FFF2-40B4-BE49-F238E27FC236}">
                <a16:creationId xmlns:a16="http://schemas.microsoft.com/office/drawing/2014/main" id="{3A66A972-A514-4998-977C-00B2C485ADD7}"/>
              </a:ext>
            </a:extLst>
          </p:cNvPr>
          <p:cNvSpPr/>
          <p:nvPr/>
        </p:nvSpPr>
        <p:spPr>
          <a:xfrm>
            <a:off x="3200389" y="2734574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>
            <a:extLst>
              <a:ext uri="{FF2B5EF4-FFF2-40B4-BE49-F238E27FC236}">
                <a16:creationId xmlns:a16="http://schemas.microsoft.com/office/drawing/2014/main" id="{C5C44419-E677-4828-B984-A95371241B0B}"/>
              </a:ext>
            </a:extLst>
          </p:cNvPr>
          <p:cNvSpPr/>
          <p:nvPr/>
        </p:nvSpPr>
        <p:spPr>
          <a:xfrm>
            <a:off x="2787011" y="2310463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>
            <a:extLst>
              <a:ext uri="{FF2B5EF4-FFF2-40B4-BE49-F238E27FC236}">
                <a16:creationId xmlns:a16="http://schemas.microsoft.com/office/drawing/2014/main" id="{526D56A1-E767-49F7-AF99-93BE60F8CD9D}"/>
              </a:ext>
            </a:extLst>
          </p:cNvPr>
          <p:cNvSpPr/>
          <p:nvPr/>
        </p:nvSpPr>
        <p:spPr>
          <a:xfrm>
            <a:off x="2241652" y="2312540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A9092943-546D-4B23-83B4-D018BA7170CF}"/>
              </a:ext>
            </a:extLst>
          </p:cNvPr>
          <p:cNvSpPr txBox="1"/>
          <p:nvPr/>
        </p:nvSpPr>
        <p:spPr>
          <a:xfrm>
            <a:off x="950902" y="4709764"/>
            <a:ext cx="325655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Less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Early stopping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Regularization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Dropout </a:t>
            </a:r>
            <a:endParaRPr lang="zh-TW" altLang="en-US" sz="24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A3821F22-312E-4721-95D3-33F8B96648F8}"/>
              </a:ext>
            </a:extLst>
          </p:cNvPr>
          <p:cNvSpPr txBox="1"/>
          <p:nvPr/>
        </p:nvSpPr>
        <p:spPr>
          <a:xfrm>
            <a:off x="925878" y="4336483"/>
            <a:ext cx="54051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/>
              <a:t>Less parameters, sharing parameters </a:t>
            </a:r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id="{53D0F169-F45D-49AB-B745-976A4122713E}"/>
              </a:ext>
            </a:extLst>
          </p:cNvPr>
          <p:cNvSpPr/>
          <p:nvPr/>
        </p:nvSpPr>
        <p:spPr>
          <a:xfrm>
            <a:off x="6098455" y="4244810"/>
            <a:ext cx="2548329" cy="203461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橢圓 45">
            <a:extLst>
              <a:ext uri="{FF2B5EF4-FFF2-40B4-BE49-F238E27FC236}">
                <a16:creationId xmlns:a16="http://schemas.microsoft.com/office/drawing/2014/main" id="{53596D82-A239-4001-8186-4334F3281716}"/>
              </a:ext>
            </a:extLst>
          </p:cNvPr>
          <p:cNvSpPr/>
          <p:nvPr/>
        </p:nvSpPr>
        <p:spPr>
          <a:xfrm>
            <a:off x="7106701" y="5190798"/>
            <a:ext cx="1227347" cy="82626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CNN</a:t>
            </a:r>
            <a:endParaRPr lang="zh-TW" altLang="en-US" sz="24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F8CCDD6-3053-4816-BEE7-5ACE072277B8}"/>
              </a:ext>
            </a:extLst>
          </p:cNvPr>
          <p:cNvSpPr txBox="1"/>
          <p:nvPr/>
        </p:nvSpPr>
        <p:spPr>
          <a:xfrm>
            <a:off x="6339857" y="4698054"/>
            <a:ext cx="2335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Fully-connected</a:t>
            </a:r>
            <a:endParaRPr lang="zh-TW" altLang="en-US" sz="2400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50DC9F32-2308-4534-8466-EF6B39EB818F}"/>
              </a:ext>
            </a:extLst>
          </p:cNvPr>
          <p:cNvGrpSpPr/>
          <p:nvPr/>
        </p:nvGrpSpPr>
        <p:grpSpPr>
          <a:xfrm>
            <a:off x="3032615" y="813436"/>
            <a:ext cx="5674357" cy="2790446"/>
            <a:chOff x="3032615" y="813436"/>
            <a:chExt cx="5674357" cy="2790446"/>
          </a:xfrm>
        </p:grpSpPr>
        <p:grpSp>
          <p:nvGrpSpPr>
            <p:cNvPr id="30" name="群組 29">
              <a:extLst>
                <a:ext uri="{FF2B5EF4-FFF2-40B4-BE49-F238E27FC236}">
                  <a16:creationId xmlns:a16="http://schemas.microsoft.com/office/drawing/2014/main" id="{0B1DFE3F-9AC3-4430-80F3-FD59CB88C555}"/>
                </a:ext>
              </a:extLst>
            </p:cNvPr>
            <p:cNvGrpSpPr/>
            <p:nvPr/>
          </p:nvGrpSpPr>
          <p:grpSpPr>
            <a:xfrm>
              <a:off x="5449484" y="813436"/>
              <a:ext cx="3257488" cy="2286406"/>
              <a:chOff x="5999125" y="4110157"/>
              <a:chExt cx="3257488" cy="2286406"/>
            </a:xfrm>
          </p:grpSpPr>
          <p:sp>
            <p:nvSpPr>
              <p:cNvPr id="31" name="手繪多邊形: 圖案 30">
                <a:extLst>
                  <a:ext uri="{FF2B5EF4-FFF2-40B4-BE49-F238E27FC236}">
                    <a16:creationId xmlns:a16="http://schemas.microsoft.com/office/drawing/2014/main" id="{EF8A3BC3-485B-4701-B036-81385462A37B}"/>
                  </a:ext>
                </a:extLst>
              </p:cNvPr>
              <p:cNvSpPr/>
              <p:nvPr/>
            </p:nvSpPr>
            <p:spPr>
              <a:xfrm>
                <a:off x="6120657" y="4735456"/>
                <a:ext cx="1659010" cy="1454373"/>
              </a:xfrm>
              <a:custGeom>
                <a:avLst/>
                <a:gdLst>
                  <a:gd name="connsiteX0" fmla="*/ 0 w 1753849"/>
                  <a:gd name="connsiteY0" fmla="*/ 1349442 h 1454373"/>
                  <a:gd name="connsiteX1" fmla="*/ 839449 w 1753849"/>
                  <a:gd name="connsiteY1" fmla="*/ 328 h 1454373"/>
                  <a:gd name="connsiteX2" fmla="*/ 1753849 w 1753849"/>
                  <a:gd name="connsiteY2" fmla="*/ 1454373 h 1454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3849" h="1454373">
                    <a:moveTo>
                      <a:pt x="0" y="1349442"/>
                    </a:moveTo>
                    <a:cubicBezTo>
                      <a:pt x="273570" y="666141"/>
                      <a:pt x="547141" y="-17160"/>
                      <a:pt x="839449" y="328"/>
                    </a:cubicBezTo>
                    <a:cubicBezTo>
                      <a:pt x="1131757" y="17816"/>
                      <a:pt x="1442803" y="736094"/>
                      <a:pt x="1753849" y="1454373"/>
                    </a:cubicBezTo>
                  </a:path>
                </a:pathLst>
              </a:custGeom>
              <a:noFill/>
              <a:ln w="57150">
                <a:solidFill>
                  <a:schemeClr val="bg2">
                    <a:lumMod val="9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2" name="手繪多邊形: 圖案 31">
                <a:extLst>
                  <a:ext uri="{FF2B5EF4-FFF2-40B4-BE49-F238E27FC236}">
                    <a16:creationId xmlns:a16="http://schemas.microsoft.com/office/drawing/2014/main" id="{FC5C79FA-F7F8-426F-9C6E-7CD39E718536}"/>
                  </a:ext>
                </a:extLst>
              </p:cNvPr>
              <p:cNvSpPr/>
              <p:nvPr/>
            </p:nvSpPr>
            <p:spPr>
              <a:xfrm>
                <a:off x="6273056" y="4887856"/>
                <a:ext cx="2278497" cy="1454373"/>
              </a:xfrm>
              <a:custGeom>
                <a:avLst/>
                <a:gdLst>
                  <a:gd name="connsiteX0" fmla="*/ 0 w 1753849"/>
                  <a:gd name="connsiteY0" fmla="*/ 1349442 h 1454373"/>
                  <a:gd name="connsiteX1" fmla="*/ 839449 w 1753849"/>
                  <a:gd name="connsiteY1" fmla="*/ 328 h 1454373"/>
                  <a:gd name="connsiteX2" fmla="*/ 1753849 w 1753849"/>
                  <a:gd name="connsiteY2" fmla="*/ 1454373 h 1454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3849" h="1454373">
                    <a:moveTo>
                      <a:pt x="0" y="1349442"/>
                    </a:moveTo>
                    <a:cubicBezTo>
                      <a:pt x="273570" y="666141"/>
                      <a:pt x="547141" y="-17160"/>
                      <a:pt x="839449" y="328"/>
                    </a:cubicBezTo>
                    <a:cubicBezTo>
                      <a:pt x="1131757" y="17816"/>
                      <a:pt x="1442803" y="736094"/>
                      <a:pt x="1753849" y="1454373"/>
                    </a:cubicBezTo>
                  </a:path>
                </a:pathLst>
              </a:custGeom>
              <a:noFill/>
              <a:ln w="57150">
                <a:solidFill>
                  <a:schemeClr val="bg2">
                    <a:lumMod val="9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3" name="手繪多邊形: 圖案 32">
                <a:extLst>
                  <a:ext uri="{FF2B5EF4-FFF2-40B4-BE49-F238E27FC236}">
                    <a16:creationId xmlns:a16="http://schemas.microsoft.com/office/drawing/2014/main" id="{0BEBFA6D-0153-43A1-B165-717BDFE4CAD4}"/>
                  </a:ext>
                </a:extLst>
              </p:cNvPr>
              <p:cNvSpPr/>
              <p:nvPr/>
            </p:nvSpPr>
            <p:spPr>
              <a:xfrm>
                <a:off x="7445203" y="4663963"/>
                <a:ext cx="1659010" cy="1454373"/>
              </a:xfrm>
              <a:custGeom>
                <a:avLst/>
                <a:gdLst>
                  <a:gd name="connsiteX0" fmla="*/ 0 w 1753849"/>
                  <a:gd name="connsiteY0" fmla="*/ 1349442 h 1454373"/>
                  <a:gd name="connsiteX1" fmla="*/ 839449 w 1753849"/>
                  <a:gd name="connsiteY1" fmla="*/ 328 h 1454373"/>
                  <a:gd name="connsiteX2" fmla="*/ 1753849 w 1753849"/>
                  <a:gd name="connsiteY2" fmla="*/ 1454373 h 1454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3849" h="1454373">
                    <a:moveTo>
                      <a:pt x="0" y="1349442"/>
                    </a:moveTo>
                    <a:cubicBezTo>
                      <a:pt x="273570" y="666141"/>
                      <a:pt x="547141" y="-17160"/>
                      <a:pt x="839449" y="328"/>
                    </a:cubicBezTo>
                    <a:cubicBezTo>
                      <a:pt x="1131757" y="17816"/>
                      <a:pt x="1442803" y="736094"/>
                      <a:pt x="1753849" y="1454373"/>
                    </a:cubicBezTo>
                  </a:path>
                </a:pathLst>
              </a:custGeom>
              <a:noFill/>
              <a:ln w="57150">
                <a:solidFill>
                  <a:schemeClr val="bg2">
                    <a:lumMod val="9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4" name="手繪多邊形: 圖案 33">
                <a:extLst>
                  <a:ext uri="{FF2B5EF4-FFF2-40B4-BE49-F238E27FC236}">
                    <a16:creationId xmlns:a16="http://schemas.microsoft.com/office/drawing/2014/main" id="{1F5173FF-2291-4EBC-A23F-668142A84EB0}"/>
                  </a:ext>
                </a:extLst>
              </p:cNvPr>
              <p:cNvSpPr/>
              <p:nvPr/>
            </p:nvSpPr>
            <p:spPr>
              <a:xfrm>
                <a:off x="7597603" y="5662948"/>
                <a:ext cx="1659010" cy="607788"/>
              </a:xfrm>
              <a:custGeom>
                <a:avLst/>
                <a:gdLst>
                  <a:gd name="connsiteX0" fmla="*/ 0 w 1753849"/>
                  <a:gd name="connsiteY0" fmla="*/ 1349442 h 1454373"/>
                  <a:gd name="connsiteX1" fmla="*/ 839449 w 1753849"/>
                  <a:gd name="connsiteY1" fmla="*/ 328 h 1454373"/>
                  <a:gd name="connsiteX2" fmla="*/ 1753849 w 1753849"/>
                  <a:gd name="connsiteY2" fmla="*/ 1454373 h 1454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3849" h="1454373">
                    <a:moveTo>
                      <a:pt x="0" y="1349442"/>
                    </a:moveTo>
                    <a:cubicBezTo>
                      <a:pt x="273570" y="666141"/>
                      <a:pt x="547141" y="-17160"/>
                      <a:pt x="839449" y="328"/>
                    </a:cubicBezTo>
                    <a:cubicBezTo>
                      <a:pt x="1131757" y="17816"/>
                      <a:pt x="1442803" y="736094"/>
                      <a:pt x="1753849" y="1454373"/>
                    </a:cubicBezTo>
                  </a:path>
                </a:pathLst>
              </a:custGeom>
              <a:noFill/>
              <a:ln w="57150">
                <a:solidFill>
                  <a:schemeClr val="bg2">
                    <a:lumMod val="9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5" name="手繪多邊形: 圖案 34">
                <a:extLst>
                  <a:ext uri="{FF2B5EF4-FFF2-40B4-BE49-F238E27FC236}">
                    <a16:creationId xmlns:a16="http://schemas.microsoft.com/office/drawing/2014/main" id="{F113DD99-D0ED-4879-9181-0E624A831B4B}"/>
                  </a:ext>
                </a:extLst>
              </p:cNvPr>
              <p:cNvSpPr/>
              <p:nvPr/>
            </p:nvSpPr>
            <p:spPr>
              <a:xfrm flipV="1">
                <a:off x="5999125" y="4656920"/>
                <a:ext cx="1659010" cy="607788"/>
              </a:xfrm>
              <a:custGeom>
                <a:avLst/>
                <a:gdLst>
                  <a:gd name="connsiteX0" fmla="*/ 0 w 1753849"/>
                  <a:gd name="connsiteY0" fmla="*/ 1349442 h 1454373"/>
                  <a:gd name="connsiteX1" fmla="*/ 839449 w 1753849"/>
                  <a:gd name="connsiteY1" fmla="*/ 328 h 1454373"/>
                  <a:gd name="connsiteX2" fmla="*/ 1753849 w 1753849"/>
                  <a:gd name="connsiteY2" fmla="*/ 1454373 h 1454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3849" h="1454373">
                    <a:moveTo>
                      <a:pt x="0" y="1349442"/>
                    </a:moveTo>
                    <a:cubicBezTo>
                      <a:pt x="273570" y="666141"/>
                      <a:pt x="547141" y="-17160"/>
                      <a:pt x="839449" y="328"/>
                    </a:cubicBezTo>
                    <a:cubicBezTo>
                      <a:pt x="1131757" y="17816"/>
                      <a:pt x="1442803" y="736094"/>
                      <a:pt x="1753849" y="1454373"/>
                    </a:cubicBezTo>
                  </a:path>
                </a:pathLst>
              </a:custGeom>
              <a:noFill/>
              <a:ln w="57150">
                <a:solidFill>
                  <a:schemeClr val="bg2">
                    <a:lumMod val="9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手繪多邊形: 圖案 35">
                <a:extLst>
                  <a:ext uri="{FF2B5EF4-FFF2-40B4-BE49-F238E27FC236}">
                    <a16:creationId xmlns:a16="http://schemas.microsoft.com/office/drawing/2014/main" id="{9AE0DBC6-26A3-40F7-BF9B-1B5146EF8767}"/>
                  </a:ext>
                </a:extLst>
              </p:cNvPr>
              <p:cNvSpPr/>
              <p:nvPr/>
            </p:nvSpPr>
            <p:spPr>
              <a:xfrm flipV="1">
                <a:off x="6794236" y="4110157"/>
                <a:ext cx="650967" cy="2144701"/>
              </a:xfrm>
              <a:custGeom>
                <a:avLst/>
                <a:gdLst>
                  <a:gd name="connsiteX0" fmla="*/ 0 w 1753849"/>
                  <a:gd name="connsiteY0" fmla="*/ 1349442 h 1454373"/>
                  <a:gd name="connsiteX1" fmla="*/ 839449 w 1753849"/>
                  <a:gd name="connsiteY1" fmla="*/ 328 h 1454373"/>
                  <a:gd name="connsiteX2" fmla="*/ 1753849 w 1753849"/>
                  <a:gd name="connsiteY2" fmla="*/ 1454373 h 1454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3849" h="1454373">
                    <a:moveTo>
                      <a:pt x="0" y="1349442"/>
                    </a:moveTo>
                    <a:cubicBezTo>
                      <a:pt x="273570" y="666141"/>
                      <a:pt x="547141" y="-17160"/>
                      <a:pt x="839449" y="328"/>
                    </a:cubicBezTo>
                    <a:cubicBezTo>
                      <a:pt x="1131757" y="17816"/>
                      <a:pt x="1442803" y="736094"/>
                      <a:pt x="1753849" y="1454373"/>
                    </a:cubicBezTo>
                  </a:path>
                </a:pathLst>
              </a:custGeom>
              <a:noFill/>
              <a:ln w="57150">
                <a:solidFill>
                  <a:schemeClr val="bg2">
                    <a:lumMod val="9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7" name="手繪多邊形: 圖案 36">
                <a:extLst>
                  <a:ext uri="{FF2B5EF4-FFF2-40B4-BE49-F238E27FC236}">
                    <a16:creationId xmlns:a16="http://schemas.microsoft.com/office/drawing/2014/main" id="{99AFE2A7-7010-494B-A30B-03B86DC165A4}"/>
                  </a:ext>
                </a:extLst>
              </p:cNvPr>
              <p:cNvSpPr/>
              <p:nvPr/>
            </p:nvSpPr>
            <p:spPr>
              <a:xfrm flipV="1">
                <a:off x="7707778" y="4134428"/>
                <a:ext cx="650967" cy="2144701"/>
              </a:xfrm>
              <a:custGeom>
                <a:avLst/>
                <a:gdLst>
                  <a:gd name="connsiteX0" fmla="*/ 0 w 1753849"/>
                  <a:gd name="connsiteY0" fmla="*/ 1349442 h 1454373"/>
                  <a:gd name="connsiteX1" fmla="*/ 839449 w 1753849"/>
                  <a:gd name="connsiteY1" fmla="*/ 328 h 1454373"/>
                  <a:gd name="connsiteX2" fmla="*/ 1753849 w 1753849"/>
                  <a:gd name="connsiteY2" fmla="*/ 1454373 h 1454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3849" h="1454373">
                    <a:moveTo>
                      <a:pt x="0" y="1349442"/>
                    </a:moveTo>
                    <a:cubicBezTo>
                      <a:pt x="273570" y="666141"/>
                      <a:pt x="547141" y="-17160"/>
                      <a:pt x="839449" y="328"/>
                    </a:cubicBezTo>
                    <a:cubicBezTo>
                      <a:pt x="1131757" y="17816"/>
                      <a:pt x="1442803" y="736094"/>
                      <a:pt x="1753849" y="1454373"/>
                    </a:cubicBezTo>
                  </a:path>
                </a:pathLst>
              </a:custGeom>
              <a:noFill/>
              <a:ln w="57150">
                <a:solidFill>
                  <a:schemeClr val="bg2">
                    <a:lumMod val="9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手繪多邊形: 圖案 37">
                <a:extLst>
                  <a:ext uri="{FF2B5EF4-FFF2-40B4-BE49-F238E27FC236}">
                    <a16:creationId xmlns:a16="http://schemas.microsoft.com/office/drawing/2014/main" id="{457FD72C-6427-452C-B7E8-F83D0777C581}"/>
                  </a:ext>
                </a:extLst>
              </p:cNvPr>
              <p:cNvSpPr/>
              <p:nvPr/>
            </p:nvSpPr>
            <p:spPr>
              <a:xfrm flipV="1">
                <a:off x="8067129" y="4251862"/>
                <a:ext cx="650967" cy="2144701"/>
              </a:xfrm>
              <a:custGeom>
                <a:avLst/>
                <a:gdLst>
                  <a:gd name="connsiteX0" fmla="*/ 0 w 1753849"/>
                  <a:gd name="connsiteY0" fmla="*/ 1349442 h 1454373"/>
                  <a:gd name="connsiteX1" fmla="*/ 839449 w 1753849"/>
                  <a:gd name="connsiteY1" fmla="*/ 328 h 1454373"/>
                  <a:gd name="connsiteX2" fmla="*/ 1753849 w 1753849"/>
                  <a:gd name="connsiteY2" fmla="*/ 1454373 h 1454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53849" h="1454373">
                    <a:moveTo>
                      <a:pt x="0" y="1349442"/>
                    </a:moveTo>
                    <a:cubicBezTo>
                      <a:pt x="273570" y="666141"/>
                      <a:pt x="547141" y="-17160"/>
                      <a:pt x="839449" y="328"/>
                    </a:cubicBezTo>
                    <a:cubicBezTo>
                      <a:pt x="1131757" y="17816"/>
                      <a:pt x="1442803" y="736094"/>
                      <a:pt x="1753849" y="1454373"/>
                    </a:cubicBezTo>
                  </a:path>
                </a:pathLst>
              </a:custGeom>
              <a:noFill/>
              <a:ln w="57150">
                <a:solidFill>
                  <a:schemeClr val="bg2">
                    <a:lumMod val="9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9" name="手繪多邊形: 圖案 38">
              <a:extLst>
                <a:ext uri="{FF2B5EF4-FFF2-40B4-BE49-F238E27FC236}">
                  <a16:creationId xmlns:a16="http://schemas.microsoft.com/office/drawing/2014/main" id="{88A28305-1F5D-448F-B20C-D05B599B3BC7}"/>
                </a:ext>
              </a:extLst>
            </p:cNvPr>
            <p:cNvSpPr/>
            <p:nvPr/>
          </p:nvSpPr>
          <p:spPr>
            <a:xfrm>
              <a:off x="5730251" y="1579593"/>
              <a:ext cx="2278497" cy="1454373"/>
            </a:xfrm>
            <a:custGeom>
              <a:avLst/>
              <a:gdLst>
                <a:gd name="connsiteX0" fmla="*/ 0 w 1753849"/>
                <a:gd name="connsiteY0" fmla="*/ 1349442 h 1454373"/>
                <a:gd name="connsiteX1" fmla="*/ 839449 w 1753849"/>
                <a:gd name="connsiteY1" fmla="*/ 328 h 1454373"/>
                <a:gd name="connsiteX2" fmla="*/ 1753849 w 1753849"/>
                <a:gd name="connsiteY2" fmla="*/ 1454373 h 1454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3849" h="1454373">
                  <a:moveTo>
                    <a:pt x="0" y="1349442"/>
                  </a:moveTo>
                  <a:cubicBezTo>
                    <a:pt x="273570" y="666141"/>
                    <a:pt x="547141" y="-17160"/>
                    <a:pt x="839449" y="328"/>
                  </a:cubicBezTo>
                  <a:cubicBezTo>
                    <a:pt x="1131757" y="17816"/>
                    <a:pt x="1442803" y="736094"/>
                    <a:pt x="1753849" y="1454373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4" name="直線單箭頭接點 43">
              <a:extLst>
                <a:ext uri="{FF2B5EF4-FFF2-40B4-BE49-F238E27FC236}">
                  <a16:creationId xmlns:a16="http://schemas.microsoft.com/office/drawing/2014/main" id="{7DA871F3-D5B2-4DB3-88FB-FD8B1A384888}"/>
                </a:ext>
              </a:extLst>
            </p:cNvPr>
            <p:cNvCxnSpPr>
              <a:cxnSpLocks/>
            </p:cNvCxnSpPr>
            <p:nvPr/>
          </p:nvCxnSpPr>
          <p:spPr>
            <a:xfrm>
              <a:off x="5639445" y="3187831"/>
              <a:ext cx="254832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單箭頭接點 44">
              <a:extLst>
                <a:ext uri="{FF2B5EF4-FFF2-40B4-BE49-F238E27FC236}">
                  <a16:creationId xmlns:a16="http://schemas.microsoft.com/office/drawing/2014/main" id="{0C2EC985-ABE4-487A-98BE-5A5DD589883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4522677" y="2071063"/>
              <a:ext cx="223353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文字方塊 47">
                  <a:extLst>
                    <a:ext uri="{FF2B5EF4-FFF2-40B4-BE49-F238E27FC236}">
                      <a16:creationId xmlns:a16="http://schemas.microsoft.com/office/drawing/2014/main" id="{6118FD12-C5C1-4560-81E4-876BB4F13E9A}"/>
                    </a:ext>
                  </a:extLst>
                </p:cNvPr>
                <p:cNvSpPr txBox="1"/>
                <p:nvPr/>
              </p:nvSpPr>
              <p:spPr>
                <a:xfrm>
                  <a:off x="7916997" y="3234550"/>
                  <a:ext cx="24173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>
            <p:sp>
              <p:nvSpPr>
                <p:cNvPr id="48" name="文字方塊 47">
                  <a:extLst>
                    <a:ext uri="{FF2B5EF4-FFF2-40B4-BE49-F238E27FC236}">
                      <a16:creationId xmlns:a16="http://schemas.microsoft.com/office/drawing/2014/main" id="{6118FD12-C5C1-4560-81E4-876BB4F13E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6997" y="3234550"/>
                  <a:ext cx="241733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7949" r="-1538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文字方塊 48">
                  <a:extLst>
                    <a:ext uri="{FF2B5EF4-FFF2-40B4-BE49-F238E27FC236}">
                      <a16:creationId xmlns:a16="http://schemas.microsoft.com/office/drawing/2014/main" id="{9C3EC609-AED2-4839-986F-FD4A8F81115D}"/>
                    </a:ext>
                  </a:extLst>
                </p:cNvPr>
                <p:cNvSpPr txBox="1"/>
                <p:nvPr/>
              </p:nvSpPr>
              <p:spPr>
                <a:xfrm>
                  <a:off x="5278745" y="954295"/>
                  <a:ext cx="2457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>
            <p:sp>
              <p:nvSpPr>
                <p:cNvPr id="49" name="文字方塊 48">
                  <a:extLst>
                    <a:ext uri="{FF2B5EF4-FFF2-40B4-BE49-F238E27FC236}">
                      <a16:creationId xmlns:a16="http://schemas.microsoft.com/office/drawing/2014/main" id="{9C3EC609-AED2-4839-986F-FD4A8F8111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8745" y="954295"/>
                  <a:ext cx="245708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30000" r="-30000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橢圓 49">
              <a:extLst>
                <a:ext uri="{FF2B5EF4-FFF2-40B4-BE49-F238E27FC236}">
                  <a16:creationId xmlns:a16="http://schemas.microsoft.com/office/drawing/2014/main" id="{995C9B2C-B2E3-415F-AB1A-3EF843F11116}"/>
                </a:ext>
              </a:extLst>
            </p:cNvPr>
            <p:cNvSpPr/>
            <p:nvPr/>
          </p:nvSpPr>
          <p:spPr>
            <a:xfrm>
              <a:off x="6000144" y="2135689"/>
              <a:ext cx="196622" cy="196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>
              <a:extLst>
                <a:ext uri="{FF2B5EF4-FFF2-40B4-BE49-F238E27FC236}">
                  <a16:creationId xmlns:a16="http://schemas.microsoft.com/office/drawing/2014/main" id="{97E857A7-8EBB-4E57-8889-BDB2947876E7}"/>
                </a:ext>
              </a:extLst>
            </p:cNvPr>
            <p:cNvSpPr/>
            <p:nvPr/>
          </p:nvSpPr>
          <p:spPr>
            <a:xfrm>
              <a:off x="7197572" y="1760017"/>
              <a:ext cx="196622" cy="196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橢圓 51">
              <a:extLst>
                <a:ext uri="{FF2B5EF4-FFF2-40B4-BE49-F238E27FC236}">
                  <a16:creationId xmlns:a16="http://schemas.microsoft.com/office/drawing/2014/main" id="{7247D026-032E-4B00-BB2F-DE6FF318523E}"/>
                </a:ext>
              </a:extLst>
            </p:cNvPr>
            <p:cNvSpPr/>
            <p:nvPr/>
          </p:nvSpPr>
          <p:spPr>
            <a:xfrm>
              <a:off x="7720375" y="2551046"/>
              <a:ext cx="196622" cy="196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E4E92FBE-924A-4681-AF21-DCFB19818361}"/>
                </a:ext>
              </a:extLst>
            </p:cNvPr>
            <p:cNvSpPr txBox="1"/>
            <p:nvPr/>
          </p:nvSpPr>
          <p:spPr>
            <a:xfrm>
              <a:off x="3032615" y="1580144"/>
              <a:ext cx="23852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dirty="0"/>
                <a:t>constrained </a:t>
              </a:r>
            </a:p>
            <a:p>
              <a:pPr algn="ctr"/>
              <a:r>
                <a:rPr lang="en-US" altLang="zh-TW" sz="2400" dirty="0"/>
                <a:t>model</a:t>
              </a:r>
              <a:endParaRPr lang="zh-TW" altLang="en-US" sz="2400" dirty="0"/>
            </a:p>
          </p:txBody>
        </p:sp>
        <p:sp>
          <p:nvSpPr>
            <p:cNvPr id="54" name="箭號: 向右 53">
              <a:extLst>
                <a:ext uri="{FF2B5EF4-FFF2-40B4-BE49-F238E27FC236}">
                  <a16:creationId xmlns:a16="http://schemas.microsoft.com/office/drawing/2014/main" id="{58A58DCA-2817-43EA-80A2-9E3495380BCF}"/>
                </a:ext>
              </a:extLst>
            </p:cNvPr>
            <p:cNvSpPr/>
            <p:nvPr/>
          </p:nvSpPr>
          <p:spPr>
            <a:xfrm rot="19894898">
              <a:off x="4209907" y="2401710"/>
              <a:ext cx="1107098" cy="461664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文字方塊 54">
                  <a:extLst>
                    <a:ext uri="{FF2B5EF4-FFF2-40B4-BE49-F238E27FC236}">
                      <a16:creationId xmlns:a16="http://schemas.microsoft.com/office/drawing/2014/main" id="{6130EDFB-075C-4E74-B028-CB6FFE27976F}"/>
                    </a:ext>
                  </a:extLst>
                </p:cNvPr>
                <p:cNvSpPr txBox="1"/>
                <p:nvPr/>
              </p:nvSpPr>
              <p:spPr>
                <a:xfrm>
                  <a:off x="6064931" y="1095999"/>
                  <a:ext cx="237026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>
            <p:sp>
              <p:nvSpPr>
                <p:cNvPr id="55" name="文字方塊 54">
                  <a:extLst>
                    <a:ext uri="{FF2B5EF4-FFF2-40B4-BE49-F238E27FC236}">
                      <a16:creationId xmlns:a16="http://schemas.microsoft.com/office/drawing/2014/main" id="{6130EDFB-075C-4E74-B028-CB6FFE2797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4931" y="1095999"/>
                  <a:ext cx="2370264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2828" r="-771" b="-2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96861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  <p:bldP spid="4" grpId="0" animBg="1"/>
      <p:bldP spid="4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群組 26">
            <a:extLst>
              <a:ext uri="{FF2B5EF4-FFF2-40B4-BE49-F238E27FC236}">
                <a16:creationId xmlns:a16="http://schemas.microsoft.com/office/drawing/2014/main" id="{04788263-7F93-4B0E-BDC2-C49B9CA205C9}"/>
              </a:ext>
            </a:extLst>
          </p:cNvPr>
          <p:cNvGrpSpPr/>
          <p:nvPr/>
        </p:nvGrpSpPr>
        <p:grpSpPr>
          <a:xfrm>
            <a:off x="5673053" y="998134"/>
            <a:ext cx="2734752" cy="2031373"/>
            <a:chOff x="8799852" y="1073911"/>
            <a:chExt cx="2734752" cy="2031373"/>
          </a:xfrm>
        </p:grpSpPr>
        <p:cxnSp>
          <p:nvCxnSpPr>
            <p:cNvPr id="41" name="直線接點 40">
              <a:extLst>
                <a:ext uri="{FF2B5EF4-FFF2-40B4-BE49-F238E27FC236}">
                  <a16:creationId xmlns:a16="http://schemas.microsoft.com/office/drawing/2014/main" id="{75B9DCBC-3538-4136-82AE-5E6D908ABA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99852" y="2509376"/>
              <a:ext cx="2598821" cy="443508"/>
            </a:xfrm>
            <a:prstGeom prst="line">
              <a:avLst/>
            </a:prstGeom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7DBFC8E9-5CCB-46DD-8C12-3B74C9B6BF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34719" y="2280356"/>
              <a:ext cx="2598821" cy="443508"/>
            </a:xfrm>
            <a:prstGeom prst="line">
              <a:avLst/>
            </a:prstGeom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>
              <a:extLst>
                <a:ext uri="{FF2B5EF4-FFF2-40B4-BE49-F238E27FC236}">
                  <a16:creationId xmlns:a16="http://schemas.microsoft.com/office/drawing/2014/main" id="{6F981973-7EBF-442C-B1AC-6E5841EB8B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52252" y="2127956"/>
              <a:ext cx="2202582" cy="977328"/>
            </a:xfrm>
            <a:prstGeom prst="line">
              <a:avLst/>
            </a:prstGeom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>
              <a:extLst>
                <a:ext uri="{FF2B5EF4-FFF2-40B4-BE49-F238E27FC236}">
                  <a16:creationId xmlns:a16="http://schemas.microsoft.com/office/drawing/2014/main" id="{A1B20CF3-CFAE-4997-A081-A96A8AA4B9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87119" y="1626216"/>
              <a:ext cx="1663120" cy="1250048"/>
            </a:xfrm>
            <a:prstGeom prst="line">
              <a:avLst/>
            </a:prstGeom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>
              <a:extLst>
                <a:ext uri="{FF2B5EF4-FFF2-40B4-BE49-F238E27FC236}">
                  <a16:creationId xmlns:a16="http://schemas.microsoft.com/office/drawing/2014/main" id="{5125854E-CAE9-45FB-8637-921995253A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22793" y="1073911"/>
              <a:ext cx="966325" cy="1728936"/>
            </a:xfrm>
            <a:prstGeom prst="line">
              <a:avLst/>
            </a:prstGeom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>
              <a:extLst>
                <a:ext uri="{FF2B5EF4-FFF2-40B4-BE49-F238E27FC236}">
                  <a16:creationId xmlns:a16="http://schemas.microsoft.com/office/drawing/2014/main" id="{526AD840-3F9B-499E-8B3F-6AF3FB1B05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75193" y="1858328"/>
              <a:ext cx="1679671" cy="1096919"/>
            </a:xfrm>
            <a:prstGeom prst="line">
              <a:avLst/>
            </a:prstGeom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>
              <a:extLst>
                <a:ext uri="{FF2B5EF4-FFF2-40B4-BE49-F238E27FC236}">
                  <a16:creationId xmlns:a16="http://schemas.microsoft.com/office/drawing/2014/main" id="{545D2A94-F886-43BD-B12E-D607E787A8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33978" y="1562774"/>
              <a:ext cx="1679671" cy="1096919"/>
            </a:xfrm>
            <a:prstGeom prst="line">
              <a:avLst/>
            </a:prstGeom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>
              <a:extLst>
                <a:ext uri="{FF2B5EF4-FFF2-40B4-BE49-F238E27FC236}">
                  <a16:creationId xmlns:a16="http://schemas.microsoft.com/office/drawing/2014/main" id="{99D03970-1C9C-4F2B-9DAC-3264768DF0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56437" y="1318612"/>
              <a:ext cx="1679671" cy="1096919"/>
            </a:xfrm>
            <a:prstGeom prst="line">
              <a:avLst/>
            </a:prstGeom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>
              <a:extLst>
                <a:ext uri="{FF2B5EF4-FFF2-40B4-BE49-F238E27FC236}">
                  <a16:creationId xmlns:a16="http://schemas.microsoft.com/office/drawing/2014/main" id="{5239BD44-5417-4BF2-A1B4-E158537D6C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8837" y="1813140"/>
              <a:ext cx="1815997" cy="754792"/>
            </a:xfrm>
            <a:prstGeom prst="line">
              <a:avLst/>
            </a:prstGeom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>
              <a:extLst>
                <a:ext uri="{FF2B5EF4-FFF2-40B4-BE49-F238E27FC236}">
                  <a16:creationId xmlns:a16="http://schemas.microsoft.com/office/drawing/2014/main" id="{08BAD2C7-E50F-4767-A418-B015185FF8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61237" y="1572623"/>
              <a:ext cx="1968567" cy="1147709"/>
            </a:xfrm>
            <a:prstGeom prst="line">
              <a:avLst/>
            </a:prstGeom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>
              <a:extLst>
                <a:ext uri="{FF2B5EF4-FFF2-40B4-BE49-F238E27FC236}">
                  <a16:creationId xmlns:a16="http://schemas.microsoft.com/office/drawing/2014/main" id="{A42E2BF2-1532-48FC-BD88-2AC0694D2C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13637" y="1725023"/>
              <a:ext cx="1968567" cy="1147709"/>
            </a:xfrm>
            <a:prstGeom prst="line">
              <a:avLst/>
            </a:prstGeom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>
              <a:extLst>
                <a:ext uri="{FF2B5EF4-FFF2-40B4-BE49-F238E27FC236}">
                  <a16:creationId xmlns:a16="http://schemas.microsoft.com/office/drawing/2014/main" id="{09B800F3-D8D9-473C-98B7-D9599A86EB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66037" y="1877423"/>
              <a:ext cx="1968567" cy="1147709"/>
            </a:xfrm>
            <a:prstGeom prst="line">
              <a:avLst/>
            </a:prstGeom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E7B8541D-B3A2-47C9-B187-2CB2AEEA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Overfitting </a:t>
            </a:r>
            <a:endParaRPr lang="zh-TW" altLang="en-US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CB0A6111-6255-4A9C-A511-BEFA8BCB493D}"/>
              </a:ext>
            </a:extLst>
          </p:cNvPr>
          <p:cNvCxnSpPr>
            <a:cxnSpLocks/>
          </p:cNvCxnSpPr>
          <p:nvPr/>
        </p:nvCxnSpPr>
        <p:spPr>
          <a:xfrm>
            <a:off x="1430437" y="3816428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E4E47AAA-B56E-4CEB-9B19-C42590F9D087}"/>
              </a:ext>
            </a:extLst>
          </p:cNvPr>
          <p:cNvCxnSpPr>
            <a:cxnSpLocks/>
          </p:cNvCxnSpPr>
          <p:nvPr/>
        </p:nvCxnSpPr>
        <p:spPr>
          <a:xfrm rot="16200000">
            <a:off x="313669" y="2699660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A730B53-C1F0-4458-9EC3-421ABBCAF6F0}"/>
                  </a:ext>
                </a:extLst>
              </p:cNvPr>
              <p:cNvSpPr txBox="1"/>
              <p:nvPr/>
            </p:nvSpPr>
            <p:spPr>
              <a:xfrm>
                <a:off x="3707989" y="3863147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7A730B53-C1F0-4458-9EC3-421ABBCAF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89" y="3863147"/>
                <a:ext cx="241733" cy="369332"/>
              </a:xfrm>
              <a:prstGeom prst="rect">
                <a:avLst/>
              </a:prstGeom>
              <a:blipFill>
                <a:blip r:embed="rId3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E7A6379-6746-4DC3-84FD-1AB5E509DD19}"/>
                  </a:ext>
                </a:extLst>
              </p:cNvPr>
              <p:cNvSpPr txBox="1"/>
              <p:nvPr/>
            </p:nvSpPr>
            <p:spPr>
              <a:xfrm>
                <a:off x="1069737" y="1582892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8E7A6379-6746-4DC3-84FD-1AB5E509DD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37" y="1582892"/>
                <a:ext cx="245708" cy="369332"/>
              </a:xfrm>
              <a:prstGeom prst="rect">
                <a:avLst/>
              </a:prstGeom>
              <a:blipFill>
                <a:blip r:embed="rId4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EC4EDED1-8A1E-4A89-A3D5-D56971DD4ACD}"/>
              </a:ext>
            </a:extLst>
          </p:cNvPr>
          <p:cNvCxnSpPr>
            <a:cxnSpLocks/>
          </p:cNvCxnSpPr>
          <p:nvPr/>
        </p:nvCxnSpPr>
        <p:spPr>
          <a:xfrm>
            <a:off x="5639445" y="3187831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4E2B0808-F028-4AF1-AF64-156BC1C27DE2}"/>
              </a:ext>
            </a:extLst>
          </p:cNvPr>
          <p:cNvCxnSpPr>
            <a:cxnSpLocks/>
          </p:cNvCxnSpPr>
          <p:nvPr/>
        </p:nvCxnSpPr>
        <p:spPr>
          <a:xfrm rot="16200000">
            <a:off x="4522677" y="2071063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2C89F2E7-278D-49C0-9037-7367B1E7B045}"/>
                  </a:ext>
                </a:extLst>
              </p:cNvPr>
              <p:cNvSpPr txBox="1"/>
              <p:nvPr/>
            </p:nvSpPr>
            <p:spPr>
              <a:xfrm>
                <a:off x="7916997" y="3234550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2C89F2E7-278D-49C0-9037-7367B1E7B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997" y="3234550"/>
                <a:ext cx="241733" cy="369332"/>
              </a:xfrm>
              <a:prstGeom prst="rect">
                <a:avLst/>
              </a:prstGeom>
              <a:blipFill>
                <a:blip r:embed="rId5"/>
                <a:stretch>
                  <a:fillRect l="-17949" r="-153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12D3CDA-84EC-4973-891A-F836AA2D21BA}"/>
                  </a:ext>
                </a:extLst>
              </p:cNvPr>
              <p:cNvSpPr txBox="1"/>
              <p:nvPr/>
            </p:nvSpPr>
            <p:spPr>
              <a:xfrm>
                <a:off x="5278745" y="954295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B12D3CDA-84EC-4973-891A-F836AA2D2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745" y="954295"/>
                <a:ext cx="245708" cy="369332"/>
              </a:xfrm>
              <a:prstGeom prst="rect">
                <a:avLst/>
              </a:prstGeom>
              <a:blipFill>
                <a:blip r:embed="rId6"/>
                <a:stretch>
                  <a:fillRect l="-30000" r="-30000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群組 2">
            <a:extLst>
              <a:ext uri="{FF2B5EF4-FFF2-40B4-BE49-F238E27FC236}">
                <a16:creationId xmlns:a16="http://schemas.microsoft.com/office/drawing/2014/main" id="{4D909021-43A9-4BD7-8ADD-2D799DACA6F8}"/>
              </a:ext>
            </a:extLst>
          </p:cNvPr>
          <p:cNvGrpSpPr/>
          <p:nvPr/>
        </p:nvGrpSpPr>
        <p:grpSpPr>
          <a:xfrm>
            <a:off x="6000144" y="1760017"/>
            <a:ext cx="1916853" cy="987651"/>
            <a:chOff x="6000144" y="1760017"/>
            <a:chExt cx="1916853" cy="987651"/>
          </a:xfrm>
        </p:grpSpPr>
        <p:sp>
          <p:nvSpPr>
            <p:cNvPr id="22" name="橢圓 21">
              <a:extLst>
                <a:ext uri="{FF2B5EF4-FFF2-40B4-BE49-F238E27FC236}">
                  <a16:creationId xmlns:a16="http://schemas.microsoft.com/office/drawing/2014/main" id="{5C865A56-D1AF-4AE7-9B0C-B8A23B93BB4F}"/>
                </a:ext>
              </a:extLst>
            </p:cNvPr>
            <p:cNvSpPr/>
            <p:nvPr/>
          </p:nvSpPr>
          <p:spPr>
            <a:xfrm>
              <a:off x="6000144" y="2135689"/>
              <a:ext cx="196622" cy="196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>
              <a:extLst>
                <a:ext uri="{FF2B5EF4-FFF2-40B4-BE49-F238E27FC236}">
                  <a16:creationId xmlns:a16="http://schemas.microsoft.com/office/drawing/2014/main" id="{D2E9A9E5-3206-4416-8794-194231F2F434}"/>
                </a:ext>
              </a:extLst>
            </p:cNvPr>
            <p:cNvSpPr/>
            <p:nvPr/>
          </p:nvSpPr>
          <p:spPr>
            <a:xfrm>
              <a:off x="7197572" y="1760017"/>
              <a:ext cx="196622" cy="196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B047C039-FA8B-4421-AB73-999DC11275D3}"/>
                </a:ext>
              </a:extLst>
            </p:cNvPr>
            <p:cNvSpPr/>
            <p:nvPr/>
          </p:nvSpPr>
          <p:spPr>
            <a:xfrm>
              <a:off x="7720375" y="2551046"/>
              <a:ext cx="196622" cy="19662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D10012A8-F4BB-42FD-A789-5A81A72E4E7A}"/>
              </a:ext>
            </a:extLst>
          </p:cNvPr>
          <p:cNvCxnSpPr>
            <a:cxnSpLocks/>
          </p:cNvCxnSpPr>
          <p:nvPr/>
        </p:nvCxnSpPr>
        <p:spPr>
          <a:xfrm>
            <a:off x="5691456" y="6175465"/>
            <a:ext cx="254832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2F871696-EAE3-4C0D-8DD9-BBBB1CDE0F98}"/>
              </a:ext>
            </a:extLst>
          </p:cNvPr>
          <p:cNvCxnSpPr>
            <a:cxnSpLocks/>
          </p:cNvCxnSpPr>
          <p:nvPr/>
        </p:nvCxnSpPr>
        <p:spPr>
          <a:xfrm rot="16200000">
            <a:off x="4574688" y="5058697"/>
            <a:ext cx="22335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10611CE0-3948-46D0-83C9-40DF7E7F4677}"/>
                  </a:ext>
                </a:extLst>
              </p:cNvPr>
              <p:cNvSpPr txBox="1"/>
              <p:nvPr/>
            </p:nvSpPr>
            <p:spPr>
              <a:xfrm>
                <a:off x="7969008" y="6222184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10611CE0-3948-46D0-83C9-40DF7E7F4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008" y="6222184"/>
                <a:ext cx="241733" cy="369332"/>
              </a:xfrm>
              <a:prstGeom prst="rect">
                <a:avLst/>
              </a:prstGeom>
              <a:blipFill>
                <a:blip r:embed="rId7"/>
                <a:stretch>
                  <a:fillRect l="-150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94C87C2-E0AD-4CF1-80ED-8D2E738E2F0B}"/>
                  </a:ext>
                </a:extLst>
              </p:cNvPr>
              <p:cNvSpPr txBox="1"/>
              <p:nvPr/>
            </p:nvSpPr>
            <p:spPr>
              <a:xfrm>
                <a:off x="5330756" y="3941929"/>
                <a:ext cx="245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94C87C2-E0AD-4CF1-80ED-8D2E738E2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756" y="3941929"/>
                <a:ext cx="245708" cy="369332"/>
              </a:xfrm>
              <a:prstGeom prst="rect">
                <a:avLst/>
              </a:prstGeom>
              <a:blipFill>
                <a:blip r:embed="rId8"/>
                <a:stretch>
                  <a:fillRect l="-29268" r="-26829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橢圓 51">
            <a:extLst>
              <a:ext uri="{FF2B5EF4-FFF2-40B4-BE49-F238E27FC236}">
                <a16:creationId xmlns:a16="http://schemas.microsoft.com/office/drawing/2014/main" id="{2E0D0772-7E45-42EC-B9DC-91B3F8806DC0}"/>
              </a:ext>
            </a:extLst>
          </p:cNvPr>
          <p:cNvSpPr/>
          <p:nvPr/>
        </p:nvSpPr>
        <p:spPr>
          <a:xfrm>
            <a:off x="7466819" y="5046580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橢圓 52">
            <a:extLst>
              <a:ext uri="{FF2B5EF4-FFF2-40B4-BE49-F238E27FC236}">
                <a16:creationId xmlns:a16="http://schemas.microsoft.com/office/drawing/2014/main" id="{E495D21A-836D-4B6C-A0D8-A99C24E81E8D}"/>
              </a:ext>
            </a:extLst>
          </p:cNvPr>
          <p:cNvSpPr/>
          <p:nvPr/>
        </p:nvSpPr>
        <p:spPr>
          <a:xfrm>
            <a:off x="7053441" y="4622469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橢圓 53">
            <a:extLst>
              <a:ext uri="{FF2B5EF4-FFF2-40B4-BE49-F238E27FC236}">
                <a16:creationId xmlns:a16="http://schemas.microsoft.com/office/drawing/2014/main" id="{0DF620F5-D3DF-45FB-A4C4-7DAC15547802}"/>
              </a:ext>
            </a:extLst>
          </p:cNvPr>
          <p:cNvSpPr/>
          <p:nvPr/>
        </p:nvSpPr>
        <p:spPr>
          <a:xfrm>
            <a:off x="6508082" y="4624546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手繪多邊形: 圖案 55">
            <a:extLst>
              <a:ext uri="{FF2B5EF4-FFF2-40B4-BE49-F238E27FC236}">
                <a16:creationId xmlns:a16="http://schemas.microsoft.com/office/drawing/2014/main" id="{981407D5-3FC5-457D-8577-4E2962F15321}"/>
              </a:ext>
            </a:extLst>
          </p:cNvPr>
          <p:cNvSpPr/>
          <p:nvPr/>
        </p:nvSpPr>
        <p:spPr>
          <a:xfrm>
            <a:off x="1545428" y="2280751"/>
            <a:ext cx="2278497" cy="1454373"/>
          </a:xfrm>
          <a:custGeom>
            <a:avLst/>
            <a:gdLst>
              <a:gd name="connsiteX0" fmla="*/ 0 w 1753849"/>
              <a:gd name="connsiteY0" fmla="*/ 1349442 h 1454373"/>
              <a:gd name="connsiteX1" fmla="*/ 839449 w 1753849"/>
              <a:gd name="connsiteY1" fmla="*/ 328 h 1454373"/>
              <a:gd name="connsiteX2" fmla="*/ 1753849 w 1753849"/>
              <a:gd name="connsiteY2" fmla="*/ 1454373 h 145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3849" h="1454373">
                <a:moveTo>
                  <a:pt x="0" y="1349442"/>
                </a:moveTo>
                <a:cubicBezTo>
                  <a:pt x="273570" y="666141"/>
                  <a:pt x="547141" y="-17160"/>
                  <a:pt x="839449" y="328"/>
                </a:cubicBezTo>
                <a:cubicBezTo>
                  <a:pt x="1131757" y="17816"/>
                  <a:pt x="1442803" y="736094"/>
                  <a:pt x="1753849" y="1454373"/>
                </a:cubicBezTo>
              </a:path>
            </a:pathLst>
          </a:custGeom>
          <a:noFill/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>
            <a:extLst>
              <a:ext uri="{FF2B5EF4-FFF2-40B4-BE49-F238E27FC236}">
                <a16:creationId xmlns:a16="http://schemas.microsoft.com/office/drawing/2014/main" id="{2DD68D6F-0080-4E1E-BFBE-1BE7404AAF46}"/>
              </a:ext>
            </a:extLst>
          </p:cNvPr>
          <p:cNvSpPr/>
          <p:nvPr/>
        </p:nvSpPr>
        <p:spPr>
          <a:xfrm>
            <a:off x="1786205" y="2832885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橢圓 57">
            <a:extLst>
              <a:ext uri="{FF2B5EF4-FFF2-40B4-BE49-F238E27FC236}">
                <a16:creationId xmlns:a16="http://schemas.microsoft.com/office/drawing/2014/main" id="{7EF85973-3C5A-4442-BB20-CDA5D189FBFB}"/>
              </a:ext>
            </a:extLst>
          </p:cNvPr>
          <p:cNvSpPr/>
          <p:nvPr/>
        </p:nvSpPr>
        <p:spPr>
          <a:xfrm>
            <a:off x="2983633" y="2457213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橢圓 58">
            <a:extLst>
              <a:ext uri="{FF2B5EF4-FFF2-40B4-BE49-F238E27FC236}">
                <a16:creationId xmlns:a16="http://schemas.microsoft.com/office/drawing/2014/main" id="{F8A09B39-2C09-4949-B3C4-4BC337D045A9}"/>
              </a:ext>
            </a:extLst>
          </p:cNvPr>
          <p:cNvSpPr/>
          <p:nvPr/>
        </p:nvSpPr>
        <p:spPr>
          <a:xfrm>
            <a:off x="3506436" y="324824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橢圓 59">
            <a:extLst>
              <a:ext uri="{FF2B5EF4-FFF2-40B4-BE49-F238E27FC236}">
                <a16:creationId xmlns:a16="http://schemas.microsoft.com/office/drawing/2014/main" id="{3A66A972-A514-4998-977C-00B2C485ADD7}"/>
              </a:ext>
            </a:extLst>
          </p:cNvPr>
          <p:cNvSpPr/>
          <p:nvPr/>
        </p:nvSpPr>
        <p:spPr>
          <a:xfrm>
            <a:off x="3200389" y="2734574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>
            <a:extLst>
              <a:ext uri="{FF2B5EF4-FFF2-40B4-BE49-F238E27FC236}">
                <a16:creationId xmlns:a16="http://schemas.microsoft.com/office/drawing/2014/main" id="{C5C44419-E677-4828-B984-A95371241B0B}"/>
              </a:ext>
            </a:extLst>
          </p:cNvPr>
          <p:cNvSpPr/>
          <p:nvPr/>
        </p:nvSpPr>
        <p:spPr>
          <a:xfrm>
            <a:off x="2787011" y="2310463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>
            <a:extLst>
              <a:ext uri="{FF2B5EF4-FFF2-40B4-BE49-F238E27FC236}">
                <a16:creationId xmlns:a16="http://schemas.microsoft.com/office/drawing/2014/main" id="{526D56A1-E767-49F7-AF99-93BE60F8CD9D}"/>
              </a:ext>
            </a:extLst>
          </p:cNvPr>
          <p:cNvSpPr/>
          <p:nvPr/>
        </p:nvSpPr>
        <p:spPr>
          <a:xfrm>
            <a:off x="2241652" y="2312540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00E2EA25-5BF4-4405-8961-98EEB49A8EDA}"/>
              </a:ext>
            </a:extLst>
          </p:cNvPr>
          <p:cNvCxnSpPr/>
          <p:nvPr/>
        </p:nvCxnSpPr>
        <p:spPr>
          <a:xfrm>
            <a:off x="1132419" y="4775510"/>
            <a:ext cx="596034" cy="0"/>
          </a:xfrm>
          <a:prstGeom prst="line">
            <a:avLst/>
          </a:prstGeom>
          <a:ln w="762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604F2106-53EE-4B28-9932-63FD96B72C23}"/>
              </a:ext>
            </a:extLst>
          </p:cNvPr>
          <p:cNvSpPr txBox="1"/>
          <p:nvPr/>
        </p:nvSpPr>
        <p:spPr>
          <a:xfrm>
            <a:off x="1789015" y="4536473"/>
            <a:ext cx="2845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Real data distribution (not observable)</a:t>
            </a:r>
            <a:endParaRPr lang="zh-TW" altLang="en-US" sz="2400" dirty="0"/>
          </a:p>
        </p:txBody>
      </p:sp>
      <p:sp>
        <p:nvSpPr>
          <p:cNvPr id="67" name="橢圓 66">
            <a:extLst>
              <a:ext uri="{FF2B5EF4-FFF2-40B4-BE49-F238E27FC236}">
                <a16:creationId xmlns:a16="http://schemas.microsoft.com/office/drawing/2014/main" id="{83F648A3-3848-464A-87D7-DBA79F869B56}"/>
              </a:ext>
            </a:extLst>
          </p:cNvPr>
          <p:cNvSpPr/>
          <p:nvPr/>
        </p:nvSpPr>
        <p:spPr>
          <a:xfrm>
            <a:off x="1348806" y="5549092"/>
            <a:ext cx="196622" cy="1966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E6FA3EAA-4FC0-4005-AE2A-CBE74505D5E6}"/>
              </a:ext>
            </a:extLst>
          </p:cNvPr>
          <p:cNvSpPr txBox="1"/>
          <p:nvPr/>
        </p:nvSpPr>
        <p:spPr>
          <a:xfrm>
            <a:off x="1790867" y="5413626"/>
            <a:ext cx="28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Training data</a:t>
            </a:r>
            <a:endParaRPr lang="zh-TW" altLang="en-US" sz="2400" dirty="0"/>
          </a:p>
        </p:txBody>
      </p:sp>
      <p:sp>
        <p:nvSpPr>
          <p:cNvPr id="69" name="橢圓 68">
            <a:extLst>
              <a:ext uri="{FF2B5EF4-FFF2-40B4-BE49-F238E27FC236}">
                <a16:creationId xmlns:a16="http://schemas.microsoft.com/office/drawing/2014/main" id="{F3334B11-2C33-4E4E-8794-CAFA194E4201}"/>
              </a:ext>
            </a:extLst>
          </p:cNvPr>
          <p:cNvSpPr/>
          <p:nvPr/>
        </p:nvSpPr>
        <p:spPr>
          <a:xfrm>
            <a:off x="1364333" y="6033261"/>
            <a:ext cx="196622" cy="1966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331C5AB0-0E6F-446A-BE71-8686446EE750}"/>
              </a:ext>
            </a:extLst>
          </p:cNvPr>
          <p:cNvSpPr txBox="1"/>
          <p:nvPr/>
        </p:nvSpPr>
        <p:spPr>
          <a:xfrm>
            <a:off x="1789015" y="5906933"/>
            <a:ext cx="28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Testing data</a:t>
            </a:r>
            <a:endParaRPr lang="zh-TW" altLang="en-US" sz="2400" dirty="0"/>
          </a:p>
        </p:txBody>
      </p:sp>
      <p:sp>
        <p:nvSpPr>
          <p:cNvPr id="71" name="文字方塊 70">
            <a:extLst>
              <a:ext uri="{FF2B5EF4-FFF2-40B4-BE49-F238E27FC236}">
                <a16:creationId xmlns:a16="http://schemas.microsoft.com/office/drawing/2014/main" id="{42BF065A-122C-44D1-BC22-B256EE9046FA}"/>
              </a:ext>
            </a:extLst>
          </p:cNvPr>
          <p:cNvSpPr txBox="1"/>
          <p:nvPr/>
        </p:nvSpPr>
        <p:spPr>
          <a:xfrm>
            <a:off x="3471240" y="1626216"/>
            <a:ext cx="1703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constrain </a:t>
            </a:r>
            <a:r>
              <a:rPr lang="en-US" altLang="zh-TW" sz="2400" dirty="0">
                <a:solidFill>
                  <a:srgbClr val="FF0000"/>
                </a:solidFill>
              </a:rPr>
              <a:t>too much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72" name="箭號: 向右 71">
            <a:extLst>
              <a:ext uri="{FF2B5EF4-FFF2-40B4-BE49-F238E27FC236}">
                <a16:creationId xmlns:a16="http://schemas.microsoft.com/office/drawing/2014/main" id="{7E92D5C9-EE42-4A35-ACCE-1A7310BDA69F}"/>
              </a:ext>
            </a:extLst>
          </p:cNvPr>
          <p:cNvSpPr/>
          <p:nvPr/>
        </p:nvSpPr>
        <p:spPr>
          <a:xfrm rot="19894898">
            <a:off x="4209907" y="2401710"/>
            <a:ext cx="1107098" cy="4616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9CC04122-C983-48B1-86EE-6068400B5559}"/>
                  </a:ext>
                </a:extLst>
              </p:cNvPr>
              <p:cNvSpPr txBox="1"/>
              <p:nvPr/>
            </p:nvSpPr>
            <p:spPr>
              <a:xfrm>
                <a:off x="6898199" y="1159416"/>
                <a:ext cx="15304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𝑏𝑥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9CC04122-C983-48B1-86EE-6068400B55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199" y="1159416"/>
                <a:ext cx="1530483" cy="369332"/>
              </a:xfrm>
              <a:prstGeom prst="rect">
                <a:avLst/>
              </a:prstGeom>
              <a:blipFill>
                <a:blip r:embed="rId9"/>
                <a:stretch>
                  <a:fillRect l="-4382" r="-3984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4EDB9027-777A-4A89-83BB-37DF8BEA128F}"/>
              </a:ext>
            </a:extLst>
          </p:cNvPr>
          <p:cNvCxnSpPr>
            <a:cxnSpLocks/>
          </p:cNvCxnSpPr>
          <p:nvPr/>
        </p:nvCxnSpPr>
        <p:spPr>
          <a:xfrm flipV="1">
            <a:off x="5811377" y="1582892"/>
            <a:ext cx="2183050" cy="13483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43EED50F-3D7D-4A34-8A20-4E2E0795FED5}"/>
              </a:ext>
            </a:extLst>
          </p:cNvPr>
          <p:cNvCxnSpPr>
            <a:cxnSpLocks/>
          </p:cNvCxnSpPr>
          <p:nvPr/>
        </p:nvCxnSpPr>
        <p:spPr>
          <a:xfrm flipV="1">
            <a:off x="5808251" y="4645099"/>
            <a:ext cx="2183050" cy="13483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87A59732-83CB-4663-9312-3E98B38BFDA6}"/>
              </a:ext>
            </a:extLst>
          </p:cNvPr>
          <p:cNvSpPr txBox="1"/>
          <p:nvPr/>
        </p:nvSpPr>
        <p:spPr>
          <a:xfrm>
            <a:off x="5940248" y="3889637"/>
            <a:ext cx="2907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Back to model bias …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3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52" grpId="0" animBg="1"/>
      <p:bldP spid="53" grpId="0" animBg="1"/>
      <p:bldP spid="54" grpId="0" animBg="1"/>
      <p:bldP spid="45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做出道地的日式味噌湯，高湯、配料有這些公式！ - 食譜自由配- 自由電子報">
            <a:extLst>
              <a:ext uri="{FF2B5EF4-FFF2-40B4-BE49-F238E27FC236}">
                <a16:creationId xmlns:a16="http://schemas.microsoft.com/office/drawing/2014/main" id="{18A79062-20D3-4431-AC1D-4C8BF9E92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340" y="3763591"/>
            <a:ext cx="1299029" cy="9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0483F48-424B-4709-B62B-7CDE2B14F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Framework of ML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A4920AC-5BBB-4103-9061-DD6CAAE96E99}"/>
              </a:ext>
            </a:extLst>
          </p:cNvPr>
          <p:cNvSpPr txBox="1"/>
          <p:nvPr/>
        </p:nvSpPr>
        <p:spPr>
          <a:xfrm>
            <a:off x="628650" y="1668280"/>
            <a:ext cx="193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Training data: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5AE28DFF-D634-4BD6-BF92-1107F53F8F5D}"/>
                  </a:ext>
                </a:extLst>
              </p:cNvPr>
              <p:cNvSpPr txBox="1"/>
              <p:nvPr/>
            </p:nvSpPr>
            <p:spPr>
              <a:xfrm>
                <a:off x="2562381" y="1690689"/>
                <a:ext cx="4139210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TW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altLang="zh-TW" sz="2400" b="1" i="1" smtClean="0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p>
                              </m:s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5AE28DFF-D634-4BD6-BF92-1107F53F8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81" y="1690689"/>
                <a:ext cx="4139210" cy="4168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>
            <a:extLst>
              <a:ext uri="{FF2B5EF4-FFF2-40B4-BE49-F238E27FC236}">
                <a16:creationId xmlns:a16="http://schemas.microsoft.com/office/drawing/2014/main" id="{302CEA54-3C78-426B-8EC7-EB537887CAE8}"/>
              </a:ext>
            </a:extLst>
          </p:cNvPr>
          <p:cNvSpPr txBox="1"/>
          <p:nvPr/>
        </p:nvSpPr>
        <p:spPr>
          <a:xfrm>
            <a:off x="628650" y="2434818"/>
            <a:ext cx="193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Testing data: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D9CE6AB-4458-4501-B3EA-ACC97A016FC2}"/>
                  </a:ext>
                </a:extLst>
              </p:cNvPr>
              <p:cNvSpPr txBox="1"/>
              <p:nvPr/>
            </p:nvSpPr>
            <p:spPr>
              <a:xfrm>
                <a:off x="2442411" y="2481433"/>
                <a:ext cx="2977738" cy="4150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p>
                            <m:sSupPr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en-US" altLang="zh-TW" sz="2400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sz="2400" b="1" i="1" smtClean="0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D9CE6AB-4458-4501-B3EA-ACC97A016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11" y="2481433"/>
                <a:ext cx="2977738" cy="4150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D7F4BAF5-D38D-49A8-B00A-E395840A592F}"/>
                  </a:ext>
                </a:extLst>
              </p:cNvPr>
              <p:cNvSpPr txBox="1"/>
              <p:nvPr/>
            </p:nvSpPr>
            <p:spPr>
              <a:xfrm>
                <a:off x="1100334" y="3905362"/>
                <a:ext cx="2596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altLang="zh-TW" sz="2400" dirty="0"/>
                  <a:t>: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D7F4BAF5-D38D-49A8-B00A-E395840A5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334" y="3905362"/>
                <a:ext cx="259686" cy="369332"/>
              </a:xfrm>
              <a:prstGeom prst="rect">
                <a:avLst/>
              </a:prstGeom>
              <a:blipFill>
                <a:blip r:embed="rId5"/>
                <a:stretch>
                  <a:fillRect l="-30952" t="-26667" r="-71429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2FA422B4-5291-4DE5-A348-F99564372C53}"/>
                  </a:ext>
                </a:extLst>
              </p:cNvPr>
              <p:cNvSpPr txBox="1"/>
              <p:nvPr/>
            </p:nvSpPr>
            <p:spPr>
              <a:xfrm>
                <a:off x="2588048" y="3859195"/>
                <a:ext cx="170542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altLang="zh-TW" sz="2400" dirty="0"/>
                  <a:t>: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phoneme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2FA422B4-5291-4DE5-A348-F99564372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048" y="3859195"/>
                <a:ext cx="1705429" cy="461665"/>
              </a:xfrm>
              <a:prstGeom prst="rect">
                <a:avLst/>
              </a:prstGeom>
              <a:blipFill>
                <a:blip r:embed="rId6"/>
                <a:stretch>
                  <a:fillRect l="-1075" t="-10526" r="-4659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9">
            <a:extLst>
              <a:ext uri="{FF2B5EF4-FFF2-40B4-BE49-F238E27FC236}">
                <a16:creationId xmlns:a16="http://schemas.microsoft.com/office/drawing/2014/main" id="{626B73BA-E868-4914-8ADB-61FD078E1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634" y="3823150"/>
            <a:ext cx="854145" cy="533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4634D7F-4CD4-4FDB-943D-BA8036F7AA56}"/>
                  </a:ext>
                </a:extLst>
              </p:cNvPr>
              <p:cNvSpPr txBox="1"/>
              <p:nvPr/>
            </p:nvSpPr>
            <p:spPr>
              <a:xfrm>
                <a:off x="5430654" y="4033587"/>
                <a:ext cx="2596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altLang="zh-TW" sz="2400" dirty="0"/>
                  <a:t>: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4634D7F-4CD4-4FDB-943D-BA8036F7A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654" y="4033587"/>
                <a:ext cx="259686" cy="369332"/>
              </a:xfrm>
              <a:prstGeom prst="rect">
                <a:avLst/>
              </a:prstGeom>
              <a:blipFill>
                <a:blip r:embed="rId8"/>
                <a:stretch>
                  <a:fillRect l="-30952" t="-26667" r="-71429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6C948D6D-CBC8-47FE-9AC0-F7F39E77A3A9}"/>
                  </a:ext>
                </a:extLst>
              </p:cNvPr>
              <p:cNvSpPr txBox="1"/>
              <p:nvPr/>
            </p:nvSpPr>
            <p:spPr>
              <a:xfrm>
                <a:off x="7136083" y="3987420"/>
                <a:ext cx="170542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altLang="zh-TW" sz="2400" dirty="0"/>
                  <a:t>: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soup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6C948D6D-CBC8-47FE-9AC0-F7F39E77A3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083" y="3987420"/>
                <a:ext cx="1705429" cy="461665"/>
              </a:xfrm>
              <a:prstGeom prst="rect">
                <a:avLst/>
              </a:prstGeom>
              <a:blipFill>
                <a:blip r:embed="rId9"/>
                <a:stretch>
                  <a:fillRect l="-1075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F93218C7-0B80-4380-9630-A7519C71EA6A}"/>
                  </a:ext>
                </a:extLst>
              </p:cNvPr>
              <p:cNvSpPr txBox="1"/>
              <p:nvPr/>
            </p:nvSpPr>
            <p:spPr>
              <a:xfrm>
                <a:off x="1097024" y="5412100"/>
                <a:ext cx="2596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altLang="zh-TW" sz="2400" dirty="0"/>
                  <a:t>: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F93218C7-0B80-4380-9630-A7519C71E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024" y="5412100"/>
                <a:ext cx="259686" cy="369332"/>
              </a:xfrm>
              <a:prstGeom prst="rect">
                <a:avLst/>
              </a:prstGeom>
              <a:blipFill>
                <a:blip r:embed="rId10"/>
                <a:stretch>
                  <a:fillRect l="-30233" t="-26667" r="-67442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9">
            <a:extLst>
              <a:ext uri="{FF2B5EF4-FFF2-40B4-BE49-F238E27FC236}">
                <a16:creationId xmlns:a16="http://schemas.microsoft.com/office/drawing/2014/main" id="{8105D833-A490-4D84-B6A3-095FC2655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324" y="5329888"/>
            <a:ext cx="854145" cy="533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B0F654DB-CF1E-4BD1-9A36-5C3A004254F7}"/>
                  </a:ext>
                </a:extLst>
              </p:cNvPr>
              <p:cNvSpPr txBox="1"/>
              <p:nvPr/>
            </p:nvSpPr>
            <p:spPr>
              <a:xfrm>
                <a:off x="2651117" y="5334140"/>
                <a:ext cx="170542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altLang="zh-TW" sz="2400" dirty="0"/>
                  <a:t>: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John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B0F654DB-CF1E-4BD1-9A36-5C3A00425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117" y="5334140"/>
                <a:ext cx="1705429" cy="461665"/>
              </a:xfrm>
              <a:prstGeom prst="rect">
                <a:avLst/>
              </a:prstGeom>
              <a:blipFill>
                <a:blip r:embed="rId11"/>
                <a:stretch>
                  <a:fillRect l="-1071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字方塊 18">
            <a:extLst>
              <a:ext uri="{FF2B5EF4-FFF2-40B4-BE49-F238E27FC236}">
                <a16:creationId xmlns:a16="http://schemas.microsoft.com/office/drawing/2014/main" id="{72DDBE5B-CEF2-427A-B688-9D2690C9E52C}"/>
              </a:ext>
            </a:extLst>
          </p:cNvPr>
          <p:cNvSpPr txBox="1"/>
          <p:nvPr/>
        </p:nvSpPr>
        <p:spPr>
          <a:xfrm>
            <a:off x="2912374" y="5781432"/>
            <a:ext cx="17054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(speaker)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303059EC-7C79-469F-91F2-8C81E7E773CF}"/>
                  </a:ext>
                </a:extLst>
              </p:cNvPr>
              <p:cNvSpPr txBox="1"/>
              <p:nvPr/>
            </p:nvSpPr>
            <p:spPr>
              <a:xfrm>
                <a:off x="4949451" y="5359717"/>
                <a:ext cx="2596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altLang="zh-TW" sz="2400" dirty="0"/>
                  <a:t>: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303059EC-7C79-469F-91F2-8C81E7E77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451" y="5359717"/>
                <a:ext cx="259686" cy="369332"/>
              </a:xfrm>
              <a:prstGeom prst="rect">
                <a:avLst/>
              </a:prstGeom>
              <a:blipFill>
                <a:blip r:embed="rId12"/>
                <a:stretch>
                  <a:fillRect l="-30233" t="-24590" r="-67442" b="-491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903AA7A9-FA5A-4A78-B50A-48CF87EC8A38}"/>
                  </a:ext>
                </a:extLst>
              </p:cNvPr>
              <p:cNvSpPr txBox="1"/>
              <p:nvPr/>
            </p:nvSpPr>
            <p:spPr>
              <a:xfrm>
                <a:off x="6427164" y="5775725"/>
                <a:ext cx="228275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altLang="zh-TW" sz="2400" dirty="0"/>
                  <a:t>: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903AA7A9-FA5A-4A78-B50A-48CF87EC8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164" y="5775725"/>
                <a:ext cx="2282752" cy="461665"/>
              </a:xfrm>
              <a:prstGeom prst="rect">
                <a:avLst/>
              </a:prstGeom>
              <a:blipFill>
                <a:blip r:embed="rId13"/>
                <a:stretch>
                  <a:fillRect l="-800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文字方塊 24">
            <a:extLst>
              <a:ext uri="{FF2B5EF4-FFF2-40B4-BE49-F238E27FC236}">
                <a16:creationId xmlns:a16="http://schemas.microsoft.com/office/drawing/2014/main" id="{5500508A-02FF-4E94-9280-8737E6B00BDE}"/>
              </a:ext>
            </a:extLst>
          </p:cNvPr>
          <p:cNvSpPr txBox="1"/>
          <p:nvPr/>
        </p:nvSpPr>
        <p:spPr>
          <a:xfrm>
            <a:off x="5209137" y="5318724"/>
            <a:ext cx="19178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dirty="0"/>
              <a:t>痛みを知れ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880DAAB-6707-4B59-83B4-CF3ACB2F7024}"/>
              </a:ext>
            </a:extLst>
          </p:cNvPr>
          <p:cNvSpPr txBox="1"/>
          <p:nvPr/>
        </p:nvSpPr>
        <p:spPr>
          <a:xfrm>
            <a:off x="6739375" y="5790098"/>
            <a:ext cx="19578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了解痛苦吧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48014143-6DB3-4832-A312-A598BA698B47}"/>
              </a:ext>
            </a:extLst>
          </p:cNvPr>
          <p:cNvSpPr txBox="1"/>
          <p:nvPr/>
        </p:nvSpPr>
        <p:spPr>
          <a:xfrm>
            <a:off x="668534" y="3248328"/>
            <a:ext cx="277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u="sng" dirty="0"/>
              <a:t>Speech Recognition </a:t>
            </a:r>
            <a:endParaRPr lang="zh-TW" altLang="en-US" sz="2400" i="1" u="sng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8F82D764-D327-4698-A9FE-F1155FB68BFB}"/>
              </a:ext>
            </a:extLst>
          </p:cNvPr>
          <p:cNvSpPr txBox="1"/>
          <p:nvPr/>
        </p:nvSpPr>
        <p:spPr>
          <a:xfrm>
            <a:off x="4818060" y="3221117"/>
            <a:ext cx="277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u="sng" dirty="0"/>
              <a:t>Image Recognition </a:t>
            </a:r>
            <a:endParaRPr lang="zh-TW" altLang="en-US" sz="2400" i="1" u="sng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511DF356-1390-4B8F-8E36-FE39B6C2B04E}"/>
              </a:ext>
            </a:extLst>
          </p:cNvPr>
          <p:cNvSpPr txBox="1"/>
          <p:nvPr/>
        </p:nvSpPr>
        <p:spPr>
          <a:xfrm>
            <a:off x="673825" y="4705646"/>
            <a:ext cx="277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u="sng" dirty="0"/>
              <a:t>Speaker Recognition </a:t>
            </a:r>
            <a:endParaRPr lang="zh-TW" altLang="en-US" sz="2400" i="1" u="sng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49D873DD-D37D-4D10-A4AF-84DB108D3072}"/>
              </a:ext>
            </a:extLst>
          </p:cNvPr>
          <p:cNvSpPr txBox="1"/>
          <p:nvPr/>
        </p:nvSpPr>
        <p:spPr>
          <a:xfrm>
            <a:off x="4810954" y="4799969"/>
            <a:ext cx="2772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i="1" u="sng" dirty="0"/>
              <a:t>Machine Translation</a:t>
            </a:r>
            <a:endParaRPr lang="zh-TW" altLang="en-US" sz="2400" i="1" u="sng" dirty="0"/>
          </a:p>
        </p:txBody>
      </p:sp>
    </p:spTree>
    <p:extLst>
      <p:ext uri="{BB962C8B-B14F-4D97-AF65-F5344CB8AC3E}">
        <p14:creationId xmlns:p14="http://schemas.microsoft.com/office/powerpoint/2010/main" val="179827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6" grpId="0"/>
      <p:bldP spid="18" grpId="0"/>
      <p:bldP spid="19" grpId="0"/>
      <p:bldP spid="20" grpId="0"/>
      <p:bldP spid="22" grpId="0"/>
      <p:bldP spid="25" grpId="0"/>
      <p:bldP spid="27" grpId="0"/>
      <p:bldP spid="26" grpId="0"/>
      <p:bldP spid="29" grpId="0"/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26D04B-91E6-4E6B-AAA9-B3A8D551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Bias-Complexity Trade-off</a:t>
            </a:r>
            <a:endParaRPr lang="zh-TW" altLang="en-US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50C5B520-65A3-4E32-86E0-E421346BDA6A}"/>
              </a:ext>
            </a:extLst>
          </p:cNvPr>
          <p:cNvCxnSpPr/>
          <p:nvPr/>
        </p:nvCxnSpPr>
        <p:spPr>
          <a:xfrm>
            <a:off x="2057398" y="5238750"/>
            <a:ext cx="542925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261A309C-AA17-4F6C-BC47-E83F0BFA84CD}"/>
              </a:ext>
            </a:extLst>
          </p:cNvPr>
          <p:cNvCxnSpPr>
            <a:cxnSpLocks/>
          </p:cNvCxnSpPr>
          <p:nvPr/>
        </p:nvCxnSpPr>
        <p:spPr>
          <a:xfrm flipV="1">
            <a:off x="2057398" y="1943100"/>
            <a:ext cx="0" cy="32956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683DEB57-6187-40EC-9295-CA975589F755}"/>
              </a:ext>
            </a:extLst>
          </p:cNvPr>
          <p:cNvSpPr txBox="1"/>
          <p:nvPr/>
        </p:nvSpPr>
        <p:spPr>
          <a:xfrm>
            <a:off x="628650" y="1928515"/>
            <a:ext cx="1219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800" dirty="0"/>
              <a:t>loss</a:t>
            </a:r>
            <a:endParaRPr lang="zh-TW" altLang="en-US" sz="28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3E2A03D-CB3A-48F3-A495-931117CF4CBA}"/>
              </a:ext>
            </a:extLst>
          </p:cNvPr>
          <p:cNvSpPr txBox="1"/>
          <p:nvPr/>
        </p:nvSpPr>
        <p:spPr>
          <a:xfrm>
            <a:off x="1847846" y="5354338"/>
            <a:ext cx="58864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Model becomes complex </a:t>
            </a:r>
          </a:p>
          <a:p>
            <a:pPr algn="ctr"/>
            <a:r>
              <a:rPr lang="en-US" altLang="zh-TW" sz="2800" dirty="0"/>
              <a:t>(e.g. more features, more parameters)</a:t>
            </a:r>
            <a:endParaRPr lang="zh-TW" altLang="en-US" sz="2800" dirty="0"/>
          </a:p>
        </p:txBody>
      </p:sp>
      <p:sp>
        <p:nvSpPr>
          <p:cNvPr id="10" name="手繪多邊形: 圖案 9">
            <a:extLst>
              <a:ext uri="{FF2B5EF4-FFF2-40B4-BE49-F238E27FC236}">
                <a16:creationId xmlns:a16="http://schemas.microsoft.com/office/drawing/2014/main" id="{DFB0A300-05B1-47C8-98B3-259632E7166C}"/>
              </a:ext>
            </a:extLst>
          </p:cNvPr>
          <p:cNvSpPr/>
          <p:nvPr/>
        </p:nvSpPr>
        <p:spPr>
          <a:xfrm>
            <a:off x="2324098" y="2307941"/>
            <a:ext cx="4895849" cy="2678398"/>
          </a:xfrm>
          <a:custGeom>
            <a:avLst/>
            <a:gdLst>
              <a:gd name="connsiteX0" fmla="*/ 0 w 4724400"/>
              <a:gd name="connsiteY0" fmla="*/ 0 h 3072733"/>
              <a:gd name="connsiteX1" fmla="*/ 457200 w 4724400"/>
              <a:gd name="connsiteY1" fmla="*/ 1657350 h 3072733"/>
              <a:gd name="connsiteX2" fmla="*/ 1314450 w 4724400"/>
              <a:gd name="connsiteY2" fmla="*/ 2743200 h 3072733"/>
              <a:gd name="connsiteX3" fmla="*/ 2933700 w 4724400"/>
              <a:gd name="connsiteY3" fmla="*/ 3028950 h 3072733"/>
              <a:gd name="connsiteX4" fmla="*/ 4724400 w 4724400"/>
              <a:gd name="connsiteY4" fmla="*/ 3067050 h 30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4400" h="3072733">
                <a:moveTo>
                  <a:pt x="0" y="0"/>
                </a:moveTo>
                <a:cubicBezTo>
                  <a:pt x="119062" y="600075"/>
                  <a:pt x="238125" y="1200150"/>
                  <a:pt x="457200" y="1657350"/>
                </a:cubicBezTo>
                <a:cubicBezTo>
                  <a:pt x="676275" y="2114550"/>
                  <a:pt x="901700" y="2514600"/>
                  <a:pt x="1314450" y="2743200"/>
                </a:cubicBezTo>
                <a:cubicBezTo>
                  <a:pt x="1727200" y="2971800"/>
                  <a:pt x="2365375" y="2974975"/>
                  <a:pt x="2933700" y="3028950"/>
                </a:cubicBezTo>
                <a:cubicBezTo>
                  <a:pt x="3502025" y="3082925"/>
                  <a:pt x="4113212" y="3074987"/>
                  <a:pt x="4724400" y="3067050"/>
                </a:cubicBezTo>
              </a:path>
            </a:pathLst>
          </a:cu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63F7103-0252-4C86-A3F7-6D5B14B0E1C4}"/>
              </a:ext>
            </a:extLst>
          </p:cNvPr>
          <p:cNvSpPr txBox="1"/>
          <p:nvPr/>
        </p:nvSpPr>
        <p:spPr>
          <a:xfrm>
            <a:off x="6286500" y="4381522"/>
            <a:ext cx="222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Training loss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p:sp>
        <p:nvSpPr>
          <p:cNvPr id="12" name="手繪多邊形: 圖案 11">
            <a:extLst>
              <a:ext uri="{FF2B5EF4-FFF2-40B4-BE49-F238E27FC236}">
                <a16:creationId xmlns:a16="http://schemas.microsoft.com/office/drawing/2014/main" id="{200C8712-E583-4B72-BE04-F61D3F5DE433}"/>
              </a:ext>
            </a:extLst>
          </p:cNvPr>
          <p:cNvSpPr/>
          <p:nvPr/>
        </p:nvSpPr>
        <p:spPr>
          <a:xfrm>
            <a:off x="2362196" y="1996450"/>
            <a:ext cx="5314950" cy="2800482"/>
          </a:xfrm>
          <a:custGeom>
            <a:avLst/>
            <a:gdLst>
              <a:gd name="connsiteX0" fmla="*/ 0 w 5314950"/>
              <a:gd name="connsiteY0" fmla="*/ 0 h 2800482"/>
              <a:gd name="connsiteX1" fmla="*/ 1066800 w 5314950"/>
              <a:gd name="connsiteY1" fmla="*/ 2286000 h 2800482"/>
              <a:gd name="connsiteX2" fmla="*/ 2647950 w 5314950"/>
              <a:gd name="connsiteY2" fmla="*/ 2800350 h 2800482"/>
              <a:gd name="connsiteX3" fmla="*/ 3981450 w 5314950"/>
              <a:gd name="connsiteY3" fmla="*/ 2266950 h 2800482"/>
              <a:gd name="connsiteX4" fmla="*/ 5314950 w 5314950"/>
              <a:gd name="connsiteY4" fmla="*/ 152400 h 280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4950" h="2800482">
                <a:moveTo>
                  <a:pt x="0" y="0"/>
                </a:moveTo>
                <a:cubicBezTo>
                  <a:pt x="312737" y="909637"/>
                  <a:pt x="625475" y="1819275"/>
                  <a:pt x="1066800" y="2286000"/>
                </a:cubicBezTo>
                <a:cubicBezTo>
                  <a:pt x="1508125" y="2752725"/>
                  <a:pt x="2162175" y="2803525"/>
                  <a:pt x="2647950" y="2800350"/>
                </a:cubicBezTo>
                <a:cubicBezTo>
                  <a:pt x="3133725" y="2797175"/>
                  <a:pt x="3536950" y="2708275"/>
                  <a:pt x="3981450" y="2266950"/>
                </a:cubicBezTo>
                <a:cubicBezTo>
                  <a:pt x="4425950" y="1825625"/>
                  <a:pt x="4870450" y="989012"/>
                  <a:pt x="5314950" y="15240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C970BDF-9A1D-4405-92BB-106E0007F25D}"/>
              </a:ext>
            </a:extLst>
          </p:cNvPr>
          <p:cNvSpPr txBox="1"/>
          <p:nvPr/>
        </p:nvSpPr>
        <p:spPr>
          <a:xfrm>
            <a:off x="5638799" y="2001234"/>
            <a:ext cx="222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</a:rPr>
              <a:t>Testing loss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407FB7AE-7451-4266-A596-1D1743CDD4DA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4791071" y="3987520"/>
            <a:ext cx="0" cy="1251230"/>
          </a:xfrm>
          <a:prstGeom prst="line">
            <a:avLst/>
          </a:prstGeom>
          <a:ln w="76200">
            <a:solidFill>
              <a:srgbClr val="00001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C4C7AD1-079A-4598-9B46-E914349DAEC7}"/>
              </a:ext>
            </a:extLst>
          </p:cNvPr>
          <p:cNvSpPr txBox="1"/>
          <p:nvPr/>
        </p:nvSpPr>
        <p:spPr>
          <a:xfrm>
            <a:off x="3590924" y="3464300"/>
            <a:ext cx="2419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select this one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891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41564" y="825997"/>
            <a:ext cx="2946400" cy="6241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Training Set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30889" y="825997"/>
            <a:ext cx="1995714" cy="62411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Testing Set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20972" y="825997"/>
            <a:ext cx="1995714" cy="6241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Testing Set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115027" y="311832"/>
            <a:ext cx="1827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public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405110" y="355033"/>
            <a:ext cx="1827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private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347232" y="1665803"/>
            <a:ext cx="12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Model 1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347232" y="2168375"/>
            <a:ext cx="12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Model 2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347231" y="2664935"/>
            <a:ext cx="12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Model 3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501695" y="1665802"/>
            <a:ext cx="1440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mse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0.9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501696" y="2168374"/>
            <a:ext cx="1440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mse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0.7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501696" y="2670935"/>
            <a:ext cx="1662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mse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= 0.5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左大括弧 14"/>
          <p:cNvSpPr/>
          <p:nvPr/>
        </p:nvSpPr>
        <p:spPr>
          <a:xfrm>
            <a:off x="1897290" y="1665802"/>
            <a:ext cx="478970" cy="1460798"/>
          </a:xfrm>
          <a:prstGeom prst="lef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1229632" y="1466860"/>
            <a:ext cx="0" cy="92934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1229632" y="2396201"/>
            <a:ext cx="609600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3575957" y="1917016"/>
            <a:ext cx="967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3575957" y="2396201"/>
            <a:ext cx="967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3612242" y="2895767"/>
            <a:ext cx="967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5857421" y="2895767"/>
            <a:ext cx="52160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6396492" y="2665826"/>
            <a:ext cx="1836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mse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&gt; 0.5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347231" y="2644999"/>
            <a:ext cx="3510190" cy="4965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188686" y="116114"/>
            <a:ext cx="3386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Homework</a:t>
            </a:r>
            <a:endParaRPr kumimoji="0" lang="zh-TW" altLang="en-US" sz="28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4165598" y="3124336"/>
            <a:ext cx="1998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400" dirty="0">
                <a:solidFill>
                  <a:srgbClr val="FF0000"/>
                </a:solidFill>
                <a:latin typeface="Calibri" panose="020F0502020204030204"/>
                <a:ea typeface="新細明體" panose="02020500000000000000" pitchFamily="18" charset="-120"/>
              </a:rPr>
              <a:t>Pick this one!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6413044" y="3098075"/>
            <a:ext cx="2272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May be poor …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33CAD387-3DBA-4401-9DFE-BA3289E1B66F}"/>
              </a:ext>
            </a:extLst>
          </p:cNvPr>
          <p:cNvSpPr txBox="1"/>
          <p:nvPr/>
        </p:nvSpPr>
        <p:spPr>
          <a:xfrm>
            <a:off x="427977" y="3534592"/>
            <a:ext cx="37072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1" i="1" u="sng" dirty="0">
                <a:solidFill>
                  <a:prstClr val="black"/>
                </a:solidFill>
              </a:rPr>
              <a:t>The extreme example again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AC056246-C212-4696-9018-3183E015F2A1}"/>
                  </a:ext>
                </a:extLst>
              </p:cNvPr>
              <p:cNvSpPr txBox="1"/>
              <p:nvPr/>
            </p:nvSpPr>
            <p:spPr>
              <a:xfrm>
                <a:off x="640619" y="4195396"/>
                <a:ext cx="2431755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𝑟𝑎𝑛𝑑𝑜𝑚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AC056246-C212-4696-9018-3183E015F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619" y="4195396"/>
                <a:ext cx="2431755" cy="8238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5C263919-FB60-4430-ADDE-9E899C068374}"/>
                  </a:ext>
                </a:extLst>
              </p:cNvPr>
              <p:cNvSpPr txBox="1"/>
              <p:nvPr/>
            </p:nvSpPr>
            <p:spPr>
              <a:xfrm>
                <a:off x="3350597" y="4268621"/>
                <a:ext cx="1102353" cy="3812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p>
                        <m:sSupPr>
                          <m:ctrlP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zh-TW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5C263919-FB60-4430-ADDE-9E899C068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597" y="4268621"/>
                <a:ext cx="1102353" cy="381258"/>
              </a:xfrm>
              <a:prstGeom prst="rect">
                <a:avLst/>
              </a:prstGeom>
              <a:blipFill>
                <a:blip r:embed="rId3"/>
                <a:stretch>
                  <a:fillRect l="-5556" t="-1587" r="-3889" b="-31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14FC2EB5-E6A5-40C1-B099-202D388AA567}"/>
                  </a:ext>
                </a:extLst>
              </p:cNvPr>
              <p:cNvSpPr txBox="1"/>
              <p:nvPr/>
            </p:nvSpPr>
            <p:spPr>
              <a:xfrm>
                <a:off x="3350597" y="4649879"/>
                <a:ext cx="14510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𝑜𝑡h𝑒𝑟𝑤𝑖𝑠𝑒</m:t>
                      </m:r>
                    </m:oMath>
                  </m:oMathPara>
                </a14:m>
                <a:endParaRPr lang="zh-TW" altLang="en-US" sz="2400" b="1" dirty="0"/>
              </a:p>
            </p:txBody>
          </p:sp>
        </mc:Choice>
        <mc:Fallback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14FC2EB5-E6A5-40C1-B099-202D388AA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597" y="4649879"/>
                <a:ext cx="1451038" cy="369332"/>
              </a:xfrm>
              <a:prstGeom prst="rect">
                <a:avLst/>
              </a:prstGeom>
              <a:blipFill>
                <a:blip r:embed="rId4"/>
                <a:stretch>
                  <a:fillRect l="-4622" r="-4622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BFB1C70A-8210-4A76-A494-408D9F663A1E}"/>
                  </a:ext>
                </a:extLst>
              </p:cNvPr>
              <p:cNvSpPr txBox="1"/>
              <p:nvPr/>
            </p:nvSpPr>
            <p:spPr>
              <a:xfrm>
                <a:off x="5032631" y="4442929"/>
                <a:ext cx="38273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sz="2400" dirty="0"/>
                  <a:t>: 1 - 10000000000000000000</a:t>
                </a:r>
                <a:endParaRPr lang="zh-TW" altLang="en-US" sz="2400" dirty="0"/>
              </a:p>
            </p:txBody>
          </p:sp>
        </mc:Choice>
        <mc:Fallback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BFB1C70A-8210-4A76-A494-408D9F663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31" y="4442929"/>
                <a:ext cx="3827394" cy="369332"/>
              </a:xfrm>
              <a:prstGeom prst="rect">
                <a:avLst/>
              </a:prstGeom>
              <a:blipFill>
                <a:blip r:embed="rId5"/>
                <a:stretch>
                  <a:fillRect l="-2871" t="-26667" r="-3190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007E6089-8D2E-4F03-9D90-A6ABEFD9DAE3}"/>
                  </a:ext>
                </a:extLst>
              </p:cNvPr>
              <p:cNvSpPr txBox="1"/>
              <p:nvPr/>
            </p:nvSpPr>
            <p:spPr>
              <a:xfrm>
                <a:off x="612483" y="5129692"/>
                <a:ext cx="821940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It is possible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56789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altLang="zh-TW" sz="2400" dirty="0"/>
                  <a:t> </a:t>
                </a:r>
                <a:r>
                  <a:rPr lang="en-US" altLang="zh-TW" sz="2400" b="1" dirty="0"/>
                  <a:t>happens</a:t>
                </a:r>
                <a:r>
                  <a:rPr lang="en-US" altLang="zh-TW" sz="2400" dirty="0"/>
                  <a:t> to get good performance on public testing set.  </a:t>
                </a:r>
                <a:endParaRPr lang="zh-TW" altLang="en-US" sz="2400" dirty="0"/>
              </a:p>
            </p:txBody>
          </p:sp>
        </mc:Choice>
        <mc:Fallback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007E6089-8D2E-4F03-9D90-A6ABEFD9D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83" y="5129692"/>
                <a:ext cx="8219406" cy="830997"/>
              </a:xfrm>
              <a:prstGeom prst="rect">
                <a:avLst/>
              </a:prstGeom>
              <a:blipFill>
                <a:blip r:embed="rId6"/>
                <a:stretch>
                  <a:fillRect l="-1112" t="-5839" b="-153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8C39A92E-7A72-4975-A31E-FB6BDDEB3F68}"/>
                  </a:ext>
                </a:extLst>
              </p:cNvPr>
              <p:cNvSpPr txBox="1"/>
              <p:nvPr/>
            </p:nvSpPr>
            <p:spPr>
              <a:xfrm>
                <a:off x="612483" y="5945949"/>
                <a:ext cx="82194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So you select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56789</m:t>
                        </m:r>
                      </m:sub>
                    </m:sSub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altLang="zh-TW" sz="2400" dirty="0"/>
                  <a:t> …… </a:t>
                </a:r>
                <a:endParaRPr lang="zh-TW" altLang="en-US" sz="2400" dirty="0"/>
              </a:p>
            </p:txBody>
          </p:sp>
        </mc:Choice>
        <mc:Fallback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8C39A92E-7A72-4975-A31E-FB6BDDEB3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83" y="5945949"/>
                <a:ext cx="8219406" cy="461665"/>
              </a:xfrm>
              <a:prstGeom prst="rect">
                <a:avLst/>
              </a:prstGeom>
              <a:blipFill>
                <a:blip r:embed="rId7"/>
                <a:stretch>
                  <a:fillRect l="-1112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文字方塊 38">
            <a:extLst>
              <a:ext uri="{FF2B5EF4-FFF2-40B4-BE49-F238E27FC236}">
                <a16:creationId xmlns:a16="http://schemas.microsoft.com/office/drawing/2014/main" id="{0F67572B-9E57-4277-B6F0-FEEE8426459F}"/>
              </a:ext>
            </a:extLst>
          </p:cNvPr>
          <p:cNvSpPr txBox="1"/>
          <p:nvPr/>
        </p:nvSpPr>
        <p:spPr>
          <a:xfrm>
            <a:off x="4283990" y="5993333"/>
            <a:ext cx="4362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Random on private testing set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75290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23" grpId="0"/>
      <p:bldP spid="24" grpId="0" animBg="1"/>
      <p:bldP spid="29" grpId="0"/>
      <p:bldP spid="30" grpId="0"/>
      <p:bldP spid="28" grpId="0"/>
      <p:bldP spid="34" grpId="0"/>
      <p:bldP spid="35" grpId="0"/>
      <p:bldP spid="36" grpId="0"/>
      <p:bldP spid="37" grpId="0"/>
      <p:bldP spid="2" grpId="0"/>
      <p:bldP spid="38" grpId="0"/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picard pal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247" y="3737348"/>
            <a:ext cx="4474711" cy="289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矩形 31"/>
          <p:cNvSpPr/>
          <p:nvPr/>
        </p:nvSpPr>
        <p:spPr>
          <a:xfrm>
            <a:off x="772657" y="4364292"/>
            <a:ext cx="29282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http://www.chioka.in/how-to-select-your-final-models-in-a-kaggle-competitio/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772657" y="3959109"/>
            <a:ext cx="2699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What will happen?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84273466-796A-442B-9FE5-1AFD120CABA2}"/>
              </a:ext>
            </a:extLst>
          </p:cNvPr>
          <p:cNvGrpSpPr/>
          <p:nvPr/>
        </p:nvGrpSpPr>
        <p:grpSpPr>
          <a:xfrm>
            <a:off x="188686" y="116114"/>
            <a:ext cx="8128000" cy="3025445"/>
            <a:chOff x="188686" y="116114"/>
            <a:chExt cx="8128000" cy="3025445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6EC3C121-4714-4E0E-A780-8F08FB74EC64}"/>
                </a:ext>
              </a:extLst>
            </p:cNvPr>
            <p:cNvSpPr/>
            <p:nvPr/>
          </p:nvSpPr>
          <p:spPr>
            <a:xfrm>
              <a:off x="541564" y="825997"/>
              <a:ext cx="2946400" cy="624114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Training Set</a:t>
              </a:r>
              <a:endPara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F876402B-E71F-4784-85FB-EBB1320F3E4B}"/>
                </a:ext>
              </a:extLst>
            </p:cNvPr>
            <p:cNvSpPr/>
            <p:nvPr/>
          </p:nvSpPr>
          <p:spPr>
            <a:xfrm>
              <a:off x="4030889" y="825997"/>
              <a:ext cx="1995714" cy="62411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Testing Set</a:t>
              </a:r>
              <a:endPara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BC1915F6-297B-4A81-909B-3C8BB9EB3F89}"/>
                </a:ext>
              </a:extLst>
            </p:cNvPr>
            <p:cNvSpPr/>
            <p:nvPr/>
          </p:nvSpPr>
          <p:spPr>
            <a:xfrm>
              <a:off x="6320972" y="825997"/>
              <a:ext cx="1995714" cy="62411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Testing Set</a:t>
              </a:r>
              <a:endPara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36" name="文字方塊 35">
              <a:extLst>
                <a:ext uri="{FF2B5EF4-FFF2-40B4-BE49-F238E27FC236}">
                  <a16:creationId xmlns:a16="http://schemas.microsoft.com/office/drawing/2014/main" id="{C69A40DD-40EC-4E5C-AD54-ED16F0A22340}"/>
                </a:ext>
              </a:extLst>
            </p:cNvPr>
            <p:cNvSpPr txBox="1"/>
            <p:nvPr/>
          </p:nvSpPr>
          <p:spPr>
            <a:xfrm>
              <a:off x="4115027" y="311832"/>
              <a:ext cx="18274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public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9537B7FE-35D4-4CC7-B1F9-86F8F2BEABAC}"/>
                </a:ext>
              </a:extLst>
            </p:cNvPr>
            <p:cNvSpPr txBox="1"/>
            <p:nvPr/>
          </p:nvSpPr>
          <p:spPr>
            <a:xfrm>
              <a:off x="6405110" y="355033"/>
              <a:ext cx="18274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private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1443D8B-B8A6-4F16-8C64-76641F595914}"/>
                </a:ext>
              </a:extLst>
            </p:cNvPr>
            <p:cNvSpPr txBox="1"/>
            <p:nvPr/>
          </p:nvSpPr>
          <p:spPr>
            <a:xfrm>
              <a:off x="2347232" y="1665803"/>
              <a:ext cx="1262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Model 1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47087F1B-CA97-4662-8D2C-954EC205F64F}"/>
                </a:ext>
              </a:extLst>
            </p:cNvPr>
            <p:cNvSpPr txBox="1"/>
            <p:nvPr/>
          </p:nvSpPr>
          <p:spPr>
            <a:xfrm>
              <a:off x="2347232" y="2168375"/>
              <a:ext cx="1262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Model 2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65B40F7C-A8E8-4378-9A46-43F4C644C644}"/>
                </a:ext>
              </a:extLst>
            </p:cNvPr>
            <p:cNvSpPr txBox="1"/>
            <p:nvPr/>
          </p:nvSpPr>
          <p:spPr>
            <a:xfrm>
              <a:off x="2347231" y="2664935"/>
              <a:ext cx="12627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Model 3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78F8EF25-80A5-4026-88E6-8FA448A931E0}"/>
                </a:ext>
              </a:extLst>
            </p:cNvPr>
            <p:cNvSpPr txBox="1"/>
            <p:nvPr/>
          </p:nvSpPr>
          <p:spPr>
            <a:xfrm>
              <a:off x="4501695" y="1665802"/>
              <a:ext cx="14407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mse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 = 0.9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42" name="文字方塊 41">
              <a:extLst>
                <a:ext uri="{FF2B5EF4-FFF2-40B4-BE49-F238E27FC236}">
                  <a16:creationId xmlns:a16="http://schemas.microsoft.com/office/drawing/2014/main" id="{ED51665D-1C16-4E4D-8FFE-2C28188F24DC}"/>
                </a:ext>
              </a:extLst>
            </p:cNvPr>
            <p:cNvSpPr txBox="1"/>
            <p:nvPr/>
          </p:nvSpPr>
          <p:spPr>
            <a:xfrm>
              <a:off x="4501696" y="2168374"/>
              <a:ext cx="14407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mse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 = 0.7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4597C2F7-984E-4EF7-A38C-BAD7C4065AD3}"/>
                </a:ext>
              </a:extLst>
            </p:cNvPr>
            <p:cNvSpPr txBox="1"/>
            <p:nvPr/>
          </p:nvSpPr>
          <p:spPr>
            <a:xfrm>
              <a:off x="4501696" y="2670935"/>
              <a:ext cx="1662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mse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 = 0.5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44" name="左大括弧 43">
              <a:extLst>
                <a:ext uri="{FF2B5EF4-FFF2-40B4-BE49-F238E27FC236}">
                  <a16:creationId xmlns:a16="http://schemas.microsoft.com/office/drawing/2014/main" id="{2E612531-3BC5-4D19-A25E-347C922682AD}"/>
                </a:ext>
              </a:extLst>
            </p:cNvPr>
            <p:cNvSpPr/>
            <p:nvPr/>
          </p:nvSpPr>
          <p:spPr>
            <a:xfrm>
              <a:off x="1897290" y="1665802"/>
              <a:ext cx="478970" cy="1460798"/>
            </a:xfrm>
            <a:prstGeom prst="lef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45" name="直線接點 44">
              <a:extLst>
                <a:ext uri="{FF2B5EF4-FFF2-40B4-BE49-F238E27FC236}">
                  <a16:creationId xmlns:a16="http://schemas.microsoft.com/office/drawing/2014/main" id="{698AEB7C-EECE-48D3-A8D8-75E8539EFA7A}"/>
                </a:ext>
              </a:extLst>
            </p:cNvPr>
            <p:cNvCxnSpPr/>
            <p:nvPr/>
          </p:nvCxnSpPr>
          <p:spPr>
            <a:xfrm>
              <a:off x="1229632" y="1466860"/>
              <a:ext cx="0" cy="92934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單箭頭接點 45">
              <a:extLst>
                <a:ext uri="{FF2B5EF4-FFF2-40B4-BE49-F238E27FC236}">
                  <a16:creationId xmlns:a16="http://schemas.microsoft.com/office/drawing/2014/main" id="{51AEC06C-0478-4B42-88B5-80D3E7F2882D}"/>
                </a:ext>
              </a:extLst>
            </p:cNvPr>
            <p:cNvCxnSpPr/>
            <p:nvPr/>
          </p:nvCxnSpPr>
          <p:spPr>
            <a:xfrm>
              <a:off x="1229632" y="2396201"/>
              <a:ext cx="6096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單箭頭接點 46">
              <a:extLst>
                <a:ext uri="{FF2B5EF4-FFF2-40B4-BE49-F238E27FC236}">
                  <a16:creationId xmlns:a16="http://schemas.microsoft.com/office/drawing/2014/main" id="{C9AB0035-5EF8-40DD-BD2B-9D2FF6F906CA}"/>
                </a:ext>
              </a:extLst>
            </p:cNvPr>
            <p:cNvCxnSpPr/>
            <p:nvPr/>
          </p:nvCxnSpPr>
          <p:spPr>
            <a:xfrm>
              <a:off x="3575957" y="1917016"/>
              <a:ext cx="96792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單箭頭接點 47">
              <a:extLst>
                <a:ext uri="{FF2B5EF4-FFF2-40B4-BE49-F238E27FC236}">
                  <a16:creationId xmlns:a16="http://schemas.microsoft.com/office/drawing/2014/main" id="{4BE1C524-B3DD-4E50-80CF-07FAA6021384}"/>
                </a:ext>
              </a:extLst>
            </p:cNvPr>
            <p:cNvCxnSpPr/>
            <p:nvPr/>
          </p:nvCxnSpPr>
          <p:spPr>
            <a:xfrm>
              <a:off x="3575957" y="2396201"/>
              <a:ext cx="96792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單箭頭接點 48">
              <a:extLst>
                <a:ext uri="{FF2B5EF4-FFF2-40B4-BE49-F238E27FC236}">
                  <a16:creationId xmlns:a16="http://schemas.microsoft.com/office/drawing/2014/main" id="{0AF77E00-08B8-4C71-9E00-1B9B2B6086E1}"/>
                </a:ext>
              </a:extLst>
            </p:cNvPr>
            <p:cNvCxnSpPr/>
            <p:nvPr/>
          </p:nvCxnSpPr>
          <p:spPr>
            <a:xfrm>
              <a:off x="3612242" y="2895767"/>
              <a:ext cx="96792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單箭頭接點 49">
              <a:extLst>
                <a:ext uri="{FF2B5EF4-FFF2-40B4-BE49-F238E27FC236}">
                  <a16:creationId xmlns:a16="http://schemas.microsoft.com/office/drawing/2014/main" id="{FE042896-9C76-4C0D-B1A5-F833B8F0A2A9}"/>
                </a:ext>
              </a:extLst>
            </p:cNvPr>
            <p:cNvCxnSpPr/>
            <p:nvPr/>
          </p:nvCxnSpPr>
          <p:spPr>
            <a:xfrm>
              <a:off x="5857421" y="2895767"/>
              <a:ext cx="52160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文字方塊 50">
              <a:extLst>
                <a:ext uri="{FF2B5EF4-FFF2-40B4-BE49-F238E27FC236}">
                  <a16:creationId xmlns:a16="http://schemas.microsoft.com/office/drawing/2014/main" id="{40739875-1CA0-44CC-A50A-FA6D4E62BF0E}"/>
                </a:ext>
              </a:extLst>
            </p:cNvPr>
            <p:cNvSpPr txBox="1"/>
            <p:nvPr/>
          </p:nvSpPr>
          <p:spPr>
            <a:xfrm>
              <a:off x="6396492" y="2665826"/>
              <a:ext cx="1836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mse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 &gt; 0.5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3F942C3B-5B5B-4449-9FD7-A8E3673B27F3}"/>
                </a:ext>
              </a:extLst>
            </p:cNvPr>
            <p:cNvSpPr/>
            <p:nvPr/>
          </p:nvSpPr>
          <p:spPr>
            <a:xfrm>
              <a:off x="2347231" y="2644999"/>
              <a:ext cx="3510190" cy="496560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36035F6A-472C-4DB8-93A3-FF699F98E0BA}"/>
                </a:ext>
              </a:extLst>
            </p:cNvPr>
            <p:cNvSpPr txBox="1"/>
            <p:nvPr/>
          </p:nvSpPr>
          <p:spPr>
            <a:xfrm>
              <a:off x="188686" y="116114"/>
              <a:ext cx="33863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800" b="1" i="1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Homework</a:t>
              </a:r>
              <a:endParaRPr kumimoji="0" lang="zh-TW" alt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261DD779-C2B8-412E-8F67-F52CDBA70120}"/>
              </a:ext>
            </a:extLst>
          </p:cNvPr>
          <p:cNvGrpSpPr/>
          <p:nvPr/>
        </p:nvGrpSpPr>
        <p:grpSpPr>
          <a:xfrm>
            <a:off x="4165598" y="3098075"/>
            <a:ext cx="4520207" cy="487926"/>
            <a:chOff x="4165598" y="3098075"/>
            <a:chExt cx="4520207" cy="487926"/>
          </a:xfrm>
        </p:grpSpPr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538BEC1A-7BE7-46FA-A3DC-F18C470373A7}"/>
                </a:ext>
              </a:extLst>
            </p:cNvPr>
            <p:cNvSpPr txBox="1"/>
            <p:nvPr/>
          </p:nvSpPr>
          <p:spPr>
            <a:xfrm>
              <a:off x="4165598" y="3124336"/>
              <a:ext cx="19988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2400" dirty="0">
                  <a:solidFill>
                    <a:srgbClr val="FF0000"/>
                  </a:solidFill>
                  <a:latin typeface="Calibri" panose="020F0502020204030204"/>
                  <a:ea typeface="新細明體" panose="02020500000000000000" pitchFamily="18" charset="-120"/>
                </a:rPr>
                <a:t>Pick this one!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D773D80E-4293-45BD-A53C-5C79F60B9528}"/>
                </a:ext>
              </a:extLst>
            </p:cNvPr>
            <p:cNvSpPr txBox="1"/>
            <p:nvPr/>
          </p:nvSpPr>
          <p:spPr>
            <a:xfrm>
              <a:off x="6413044" y="3098075"/>
              <a:ext cx="22727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May be poor …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2222222A-1EB5-47E7-8C17-E9997D53AEDB}"/>
              </a:ext>
            </a:extLst>
          </p:cNvPr>
          <p:cNvSpPr txBox="1"/>
          <p:nvPr/>
        </p:nvSpPr>
        <p:spPr>
          <a:xfrm>
            <a:off x="779453" y="5400364"/>
            <a:ext cx="5163011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This explains why machine usually beats human on benchmark corpora. </a:t>
            </a:r>
            <a:r>
              <a:rPr lang="en-US" altLang="zh-TW" sz="2400" dirty="0">
                <a:sym typeface="Wingdings" panose="05000000000000000000" pitchFamily="2" charset="2"/>
              </a:rPr>
              <a:t></a:t>
            </a:r>
            <a:endParaRPr lang="zh-TW" altLang="en-US" sz="2400" dirty="0"/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FF7B5695-2A0E-4BC1-A367-C1B697612374}"/>
              </a:ext>
            </a:extLst>
          </p:cNvPr>
          <p:cNvSpPr txBox="1"/>
          <p:nvPr/>
        </p:nvSpPr>
        <p:spPr>
          <a:xfrm>
            <a:off x="5982146" y="1443451"/>
            <a:ext cx="2664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Why?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22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56" grpId="0" animBg="1"/>
      <p:bldP spid="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Cross Validation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88257" y="2204854"/>
            <a:ext cx="3798888" cy="6241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Training Set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84951" y="2204854"/>
            <a:ext cx="1911576" cy="62411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Testing Set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1239" y="2189364"/>
            <a:ext cx="1995714" cy="6241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Testing Set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84951" y="1690689"/>
            <a:ext cx="1827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public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915377" y="1718400"/>
            <a:ext cx="1827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private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8257" y="3346082"/>
            <a:ext cx="1737179" cy="10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Training Set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08691" y="3360596"/>
            <a:ext cx="1778454" cy="10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Validation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set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13" name="直線單箭頭接點 12"/>
          <p:cNvCxnSpPr>
            <a:stCxn id="4" idx="2"/>
            <a:endCxn id="10" idx="0"/>
          </p:cNvCxnSpPr>
          <p:nvPr/>
        </p:nvCxnSpPr>
        <p:spPr>
          <a:xfrm flipH="1">
            <a:off x="1256847" y="2828968"/>
            <a:ext cx="1030854" cy="5171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stCxn id="4" idx="2"/>
            <a:endCxn id="11" idx="0"/>
          </p:cNvCxnSpPr>
          <p:nvPr/>
        </p:nvCxnSpPr>
        <p:spPr>
          <a:xfrm>
            <a:off x="2287701" y="2828968"/>
            <a:ext cx="1010217" cy="5316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668337" y="4695956"/>
            <a:ext cx="12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Model 1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68337" y="5198528"/>
            <a:ext cx="12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Model 2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68336" y="5695088"/>
            <a:ext cx="12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Model 3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2822800" y="4695955"/>
            <a:ext cx="1481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0.9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2822800" y="5198527"/>
            <a:ext cx="1551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0.7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2822801" y="5701088"/>
            <a:ext cx="1551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0.5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23" name="直線單箭頭接點 22"/>
          <p:cNvCxnSpPr/>
          <p:nvPr/>
        </p:nvCxnSpPr>
        <p:spPr>
          <a:xfrm>
            <a:off x="1897062" y="4947169"/>
            <a:ext cx="967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>
            <a:off x="1897062" y="5426354"/>
            <a:ext cx="967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>
            <a:off x="1933347" y="5925920"/>
            <a:ext cx="96792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4178526" y="5925920"/>
            <a:ext cx="74113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5055846" y="5710121"/>
            <a:ext cx="1551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&gt; 0.5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" name="左大括弧 27"/>
          <p:cNvSpPr/>
          <p:nvPr/>
        </p:nvSpPr>
        <p:spPr>
          <a:xfrm>
            <a:off x="574900" y="4710988"/>
            <a:ext cx="223328" cy="1460798"/>
          </a:xfrm>
          <a:prstGeom prst="leftBrace">
            <a:avLst>
              <a:gd name="adj1" fmla="val 47727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30" name="直線單箭頭接點 29"/>
          <p:cNvCxnSpPr/>
          <p:nvPr/>
        </p:nvCxnSpPr>
        <p:spPr>
          <a:xfrm>
            <a:off x="6408849" y="5958808"/>
            <a:ext cx="74113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7261961" y="5688282"/>
            <a:ext cx="1564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&gt; 0.5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32" name="直線接點 31"/>
          <p:cNvCxnSpPr/>
          <p:nvPr/>
        </p:nvCxnSpPr>
        <p:spPr>
          <a:xfrm>
            <a:off x="483732" y="4463142"/>
            <a:ext cx="0" cy="929341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762904" y="5671183"/>
            <a:ext cx="3325249" cy="4965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37" name="直線接點 36"/>
          <p:cNvCxnSpPr/>
          <p:nvPr/>
        </p:nvCxnSpPr>
        <p:spPr>
          <a:xfrm flipH="1" flipV="1">
            <a:off x="5626878" y="5178073"/>
            <a:ext cx="0" cy="5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H="1">
            <a:off x="4187146" y="5157620"/>
            <a:ext cx="1439732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字方塊 39"/>
          <p:cNvSpPr txBox="1"/>
          <p:nvPr/>
        </p:nvSpPr>
        <p:spPr>
          <a:xfrm>
            <a:off x="4552610" y="3436988"/>
            <a:ext cx="4399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Using the results of public testing data to </a:t>
            </a:r>
            <a:r>
              <a:rPr lang="en-US" altLang="zh-TW" sz="2400" dirty="0">
                <a:solidFill>
                  <a:prstClr val="black"/>
                </a:solidFill>
                <a:latin typeface="Calibri" panose="020F0502020204030204"/>
                <a:ea typeface="新細明體" panose="02020500000000000000" pitchFamily="18" charset="-120"/>
              </a:rPr>
              <a:t>select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 your model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4552610" y="4218501"/>
            <a:ext cx="3735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You are making public set better than private set.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5626878" y="5141967"/>
            <a:ext cx="2515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Not recommend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A820215C-7FC1-4474-9A4B-C73007B3B31C}"/>
              </a:ext>
            </a:extLst>
          </p:cNvPr>
          <p:cNvSpPr txBox="1"/>
          <p:nvPr/>
        </p:nvSpPr>
        <p:spPr>
          <a:xfrm>
            <a:off x="420120" y="1644421"/>
            <a:ext cx="3735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How to split?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156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7" grpId="0"/>
      <p:bldP spid="18" grpId="0"/>
      <p:bldP spid="19" grpId="0"/>
      <p:bldP spid="20" grpId="0"/>
      <p:bldP spid="21" grpId="0"/>
      <p:bldP spid="22" grpId="0"/>
      <p:bldP spid="27" grpId="0"/>
      <p:bldP spid="28" grpId="0" animBg="1"/>
      <p:bldP spid="31" grpId="0"/>
      <p:bldP spid="33" grpId="0" animBg="1"/>
      <p:bldP spid="40" grpId="0"/>
      <p:bldP spid="48" grpId="0"/>
      <p:bldP spid="49" grpId="0"/>
      <p:bldP spid="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4767431" y="1670057"/>
            <a:ext cx="1278618" cy="35105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N-fold Cross Validation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60412" y="1581646"/>
            <a:ext cx="3798888" cy="62411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Training Set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60412" y="2333265"/>
            <a:ext cx="10668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Train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26456" y="2333265"/>
            <a:ext cx="10668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Train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92500" y="2333265"/>
            <a:ext cx="10668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Val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60412" y="3021445"/>
            <a:ext cx="10668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Train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6456" y="3021445"/>
            <a:ext cx="10668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Val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92500" y="3021445"/>
            <a:ext cx="10668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Train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60412" y="3708322"/>
            <a:ext cx="10668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Val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6456" y="3708322"/>
            <a:ext cx="10668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Train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92500" y="3708322"/>
            <a:ext cx="1066800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Train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808083" y="1691499"/>
            <a:ext cx="12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Model 1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6121626" y="1686626"/>
            <a:ext cx="12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Model 2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7384369" y="1686626"/>
            <a:ext cx="12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Model 3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7341340" y="2414179"/>
            <a:ext cx="1450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0.4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366738" y="3096469"/>
            <a:ext cx="1425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0.5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341340" y="3778759"/>
            <a:ext cx="1461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0.3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6013908" y="2414179"/>
            <a:ext cx="1498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=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0.4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6013908" y="3096469"/>
            <a:ext cx="1498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=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0.5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6039306" y="3778759"/>
            <a:ext cx="1472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0.6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4660902" y="2404294"/>
            <a:ext cx="1498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0.2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660902" y="3086584"/>
            <a:ext cx="1498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0.4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4621893" y="3768874"/>
            <a:ext cx="1537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0.3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7287984" y="4359449"/>
            <a:ext cx="1364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Avg </a:t>
            </a: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0.4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6070825" y="4359448"/>
            <a:ext cx="1364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Avg </a:t>
            </a: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0.5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4718388" y="4349562"/>
            <a:ext cx="1364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Avg </a:t>
            </a:r>
            <a:r>
              <a:rPr lang="en-US" altLang="zh-TW" sz="2400" dirty="0" err="1">
                <a:solidFill>
                  <a:prstClr val="black"/>
                </a:solidFill>
              </a:rPr>
              <a:t>mse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= 0.3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807378" y="5607482"/>
            <a:ext cx="1911576" cy="62411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Testing Set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853666" y="5591992"/>
            <a:ext cx="1995714" cy="6241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Testing Set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2891516" y="6153653"/>
            <a:ext cx="1827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public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5021942" y="6181364"/>
            <a:ext cx="1827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private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40" name="直線單箭頭接點 39"/>
          <p:cNvCxnSpPr/>
          <p:nvPr/>
        </p:nvCxnSpPr>
        <p:spPr>
          <a:xfrm>
            <a:off x="328613" y="1857375"/>
            <a:ext cx="0" cy="406216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31" idx="1"/>
          </p:cNvCxnSpPr>
          <p:nvPr/>
        </p:nvCxnSpPr>
        <p:spPr>
          <a:xfrm flipH="1">
            <a:off x="328613" y="4765061"/>
            <a:ext cx="4389775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>
            <a:stCxn id="4" idx="1"/>
          </p:cNvCxnSpPr>
          <p:nvPr/>
        </p:nvCxnSpPr>
        <p:spPr>
          <a:xfrm flipH="1" flipV="1">
            <a:off x="328614" y="1874223"/>
            <a:ext cx="431798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/>
          <p:nvPr/>
        </p:nvCxnSpPr>
        <p:spPr>
          <a:xfrm>
            <a:off x="328614" y="5919539"/>
            <a:ext cx="2478764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291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5" grpId="0" animBg="1"/>
      <p:bldP spid="36" grpId="0" animBg="1"/>
      <p:bldP spid="37" grpId="0"/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職場email 出現微笑符號，研究：讓人覺得你無能| TechNews 科技新報">
            <a:extLst>
              <a:ext uri="{FF2B5EF4-FFF2-40B4-BE49-F238E27FC236}">
                <a16:creationId xmlns:a16="http://schemas.microsoft.com/office/drawing/2014/main" id="{18019AC3-F3F5-48B8-B617-B8241C263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804" y="3240410"/>
            <a:ext cx="1593392" cy="9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F1B8371-0969-40C1-8B2E-758D11BC2A9D}"/>
              </a:ext>
            </a:extLst>
          </p:cNvPr>
          <p:cNvSpPr txBox="1"/>
          <p:nvPr/>
        </p:nvSpPr>
        <p:spPr>
          <a:xfrm>
            <a:off x="2808967" y="87673"/>
            <a:ext cx="383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training data</a:t>
            </a:r>
            <a:endParaRPr lang="zh-TW" altLang="en-US" sz="2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3508F74-6CF4-4E3E-BA0F-78B8B3AACBF0}"/>
              </a:ext>
            </a:extLst>
          </p:cNvPr>
          <p:cNvSpPr txBox="1"/>
          <p:nvPr/>
        </p:nvSpPr>
        <p:spPr>
          <a:xfrm>
            <a:off x="2501446" y="684585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414915B-0ED6-401F-AFED-7246530AFD6D}"/>
              </a:ext>
            </a:extLst>
          </p:cNvPr>
          <p:cNvSpPr txBox="1"/>
          <p:nvPr/>
        </p:nvSpPr>
        <p:spPr>
          <a:xfrm>
            <a:off x="5410656" y="684584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F736C41-79CA-4380-A5CD-224AA39BC8DA}"/>
              </a:ext>
            </a:extLst>
          </p:cNvPr>
          <p:cNvSpPr txBox="1"/>
          <p:nvPr/>
        </p:nvSpPr>
        <p:spPr>
          <a:xfrm>
            <a:off x="726054" y="1505434"/>
            <a:ext cx="1551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model </a:t>
            </a:r>
          </a:p>
          <a:p>
            <a:pPr algn="ctr"/>
            <a:r>
              <a:rPr lang="en-US" altLang="zh-TW" sz="2400" dirty="0"/>
              <a:t>bias</a:t>
            </a:r>
            <a:endParaRPr lang="zh-TW" altLang="en-US" sz="24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BCF3CE4-21BB-4240-AC49-BCEA7ADAED08}"/>
              </a:ext>
            </a:extLst>
          </p:cNvPr>
          <p:cNvSpPr txBox="1"/>
          <p:nvPr/>
        </p:nvSpPr>
        <p:spPr>
          <a:xfrm>
            <a:off x="3200851" y="1727829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optimization 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DB742B7-51D6-4303-9869-7EE10645C25A}"/>
              </a:ext>
            </a:extLst>
          </p:cNvPr>
          <p:cNvSpPr txBox="1"/>
          <p:nvPr/>
        </p:nvSpPr>
        <p:spPr>
          <a:xfrm>
            <a:off x="389957" y="2623397"/>
            <a:ext cx="2223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make your model complex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EA9CB21-F342-4898-BB73-201C83240788}"/>
              </a:ext>
            </a:extLst>
          </p:cNvPr>
          <p:cNvSpPr txBox="1"/>
          <p:nvPr/>
        </p:nvSpPr>
        <p:spPr>
          <a:xfrm>
            <a:off x="2646018" y="2621932"/>
            <a:ext cx="222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Next Lecture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582CC8D-7B8D-487D-B6BF-42EA29132B20}"/>
              </a:ext>
            </a:extLst>
          </p:cNvPr>
          <p:cNvSpPr txBox="1"/>
          <p:nvPr/>
        </p:nvSpPr>
        <p:spPr>
          <a:xfrm>
            <a:off x="5410656" y="1580071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testing data</a:t>
            </a:r>
            <a:endParaRPr lang="zh-TW" altLang="en-US" sz="2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40FBD4-F4E9-4BB4-B4A2-BD2E6BE73C10}"/>
              </a:ext>
            </a:extLst>
          </p:cNvPr>
          <p:cNvSpPr txBox="1"/>
          <p:nvPr/>
        </p:nvSpPr>
        <p:spPr>
          <a:xfrm>
            <a:off x="3200850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overfitting</a:t>
            </a:r>
            <a:endParaRPr lang="zh-TW" altLang="en-US" sz="24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332C6B7-A51D-496E-BD88-A870131BD9B6}"/>
              </a:ext>
            </a:extLst>
          </p:cNvPr>
          <p:cNvSpPr txBox="1"/>
          <p:nvPr/>
        </p:nvSpPr>
        <p:spPr>
          <a:xfrm>
            <a:off x="6232866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mismatch</a:t>
            </a:r>
            <a:endParaRPr lang="zh-TW" altLang="en-US" sz="24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5F92E0C-0D3D-44D2-BDD9-C78DB28F5FC1}"/>
              </a:ext>
            </a:extLst>
          </p:cNvPr>
          <p:cNvSpPr txBox="1"/>
          <p:nvPr/>
        </p:nvSpPr>
        <p:spPr>
          <a:xfrm>
            <a:off x="7266126" y="2322668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8F18AFF-1B8D-4C92-A6B6-E117E473479E}"/>
              </a:ext>
            </a:extLst>
          </p:cNvPr>
          <p:cNvSpPr txBox="1"/>
          <p:nvPr/>
        </p:nvSpPr>
        <p:spPr>
          <a:xfrm>
            <a:off x="5008373" y="2364002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846D7A0-6035-48A7-92C3-2A1A118D2BAF}"/>
              </a:ext>
            </a:extLst>
          </p:cNvPr>
          <p:cNvSpPr txBox="1"/>
          <p:nvPr/>
        </p:nvSpPr>
        <p:spPr>
          <a:xfrm>
            <a:off x="6681724" y="4499639"/>
            <a:ext cx="2351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Not in HWs, except HW 11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DD54DAF-3B36-4848-8F1A-162F7A29A045}"/>
              </a:ext>
            </a:extLst>
          </p:cNvPr>
          <p:cNvSpPr txBox="1"/>
          <p:nvPr/>
        </p:nvSpPr>
        <p:spPr>
          <a:xfrm>
            <a:off x="2437100" y="5319000"/>
            <a:ext cx="362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make your model simpler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9C6FCD4B-245D-4D27-A94D-D9820C0BEC33}"/>
              </a:ext>
            </a:extLst>
          </p:cNvPr>
          <p:cNvSpPr txBox="1"/>
          <p:nvPr/>
        </p:nvSpPr>
        <p:spPr>
          <a:xfrm>
            <a:off x="2423206" y="4513503"/>
            <a:ext cx="434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more training data (not in HWs)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D9F365AF-8514-48A8-91E0-11E4C4208127}"/>
              </a:ext>
            </a:extLst>
          </p:cNvPr>
          <p:cNvCxnSpPr>
            <a:cxnSpLocks/>
          </p:cNvCxnSpPr>
          <p:nvPr/>
        </p:nvCxnSpPr>
        <p:spPr>
          <a:xfrm flipH="1">
            <a:off x="2752498" y="532854"/>
            <a:ext cx="1979161" cy="10863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36B38835-205A-4D66-8BA4-2E4437CD59AA}"/>
              </a:ext>
            </a:extLst>
          </p:cNvPr>
          <p:cNvCxnSpPr>
            <a:cxnSpLocks/>
          </p:cNvCxnSpPr>
          <p:nvPr/>
        </p:nvCxnSpPr>
        <p:spPr>
          <a:xfrm>
            <a:off x="4738462" y="539337"/>
            <a:ext cx="2027461" cy="10970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94C61B4C-FA8F-43D6-B9AB-9A37B6B642FA}"/>
              </a:ext>
            </a:extLst>
          </p:cNvPr>
          <p:cNvCxnSpPr>
            <a:cxnSpLocks/>
          </p:cNvCxnSpPr>
          <p:nvPr/>
        </p:nvCxnSpPr>
        <p:spPr>
          <a:xfrm flipH="1">
            <a:off x="1544864" y="1667271"/>
            <a:ext cx="1137557" cy="8653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7C09DA96-9715-4DA2-923D-52EF447FF3F6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2768827" y="1686134"/>
            <a:ext cx="988895" cy="9357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407C0541-DA8F-49F8-8109-3501138D219E}"/>
              </a:ext>
            </a:extLst>
          </p:cNvPr>
          <p:cNvCxnSpPr>
            <a:cxnSpLocks/>
          </p:cNvCxnSpPr>
          <p:nvPr/>
        </p:nvCxnSpPr>
        <p:spPr>
          <a:xfrm flipH="1">
            <a:off x="5619523" y="2023533"/>
            <a:ext cx="1226687" cy="1336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36A0B38B-A21D-4C01-8F4F-775A92A02486}"/>
              </a:ext>
            </a:extLst>
          </p:cNvPr>
          <p:cNvCxnSpPr>
            <a:cxnSpLocks/>
          </p:cNvCxnSpPr>
          <p:nvPr/>
        </p:nvCxnSpPr>
        <p:spPr>
          <a:xfrm>
            <a:off x="6892802" y="2023505"/>
            <a:ext cx="1406315" cy="12896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35FBAD3B-FCA9-42FE-8A20-2C4F74BE52F4}"/>
              </a:ext>
            </a:extLst>
          </p:cNvPr>
          <p:cNvCxnSpPr>
            <a:cxnSpLocks/>
          </p:cNvCxnSpPr>
          <p:nvPr/>
        </p:nvCxnSpPr>
        <p:spPr>
          <a:xfrm flipH="1">
            <a:off x="4276847" y="3408288"/>
            <a:ext cx="1294035" cy="10908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B164F300-902C-4F3C-B26A-487A55A1F856}"/>
              </a:ext>
            </a:extLst>
          </p:cNvPr>
          <p:cNvCxnSpPr>
            <a:cxnSpLocks/>
          </p:cNvCxnSpPr>
          <p:nvPr/>
        </p:nvCxnSpPr>
        <p:spPr>
          <a:xfrm>
            <a:off x="5657286" y="3427151"/>
            <a:ext cx="1315119" cy="11024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7B3E860B-ED01-48BA-8C89-4F9359C0CFF0}"/>
              </a:ext>
            </a:extLst>
          </p:cNvPr>
          <p:cNvSpPr txBox="1"/>
          <p:nvPr/>
        </p:nvSpPr>
        <p:spPr>
          <a:xfrm>
            <a:off x="2427968" y="4911846"/>
            <a:ext cx="340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data augmentation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A593418E-2093-4D1B-89A2-EFCB1A01351C}"/>
              </a:ext>
            </a:extLst>
          </p:cNvPr>
          <p:cNvCxnSpPr>
            <a:cxnSpLocks/>
          </p:cNvCxnSpPr>
          <p:nvPr/>
        </p:nvCxnSpPr>
        <p:spPr>
          <a:xfrm flipH="1" flipV="1">
            <a:off x="1501661" y="3454394"/>
            <a:ext cx="0" cy="210995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59CC09A7-6E63-42F1-9456-294765CF77DE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1545203" y="5549832"/>
            <a:ext cx="891897" cy="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3247B8C5-5340-4A7B-9FA2-E038A60C78AF}"/>
              </a:ext>
            </a:extLst>
          </p:cNvPr>
          <p:cNvSpPr txBox="1"/>
          <p:nvPr/>
        </p:nvSpPr>
        <p:spPr>
          <a:xfrm>
            <a:off x="786433" y="5619298"/>
            <a:ext cx="1516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trade-off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51DF9D11-1534-4EA1-9AEB-8F4BE6AC2078}"/>
              </a:ext>
            </a:extLst>
          </p:cNvPr>
          <p:cNvSpPr txBox="1"/>
          <p:nvPr/>
        </p:nvSpPr>
        <p:spPr>
          <a:xfrm>
            <a:off x="2407105" y="5914996"/>
            <a:ext cx="6424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Split your training data into training set and validation set for model selection</a:t>
            </a:r>
            <a:endParaRPr lang="zh-TW" altLang="en-US" sz="2400" dirty="0"/>
          </a:p>
        </p:txBody>
      </p: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4F181DEB-D2D3-4454-B1D3-59DFBE853BD4}"/>
              </a:ext>
            </a:extLst>
          </p:cNvPr>
          <p:cNvCxnSpPr>
            <a:cxnSpLocks/>
          </p:cNvCxnSpPr>
          <p:nvPr/>
        </p:nvCxnSpPr>
        <p:spPr>
          <a:xfrm flipH="1" flipV="1">
            <a:off x="1799767" y="6040176"/>
            <a:ext cx="607338" cy="2495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7F8F3884-33C2-4401-A305-B1D8205BBADF}"/>
              </a:ext>
            </a:extLst>
          </p:cNvPr>
          <p:cNvSpPr txBox="1"/>
          <p:nvPr/>
        </p:nvSpPr>
        <p:spPr>
          <a:xfrm>
            <a:off x="363026" y="167706"/>
            <a:ext cx="1729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i="1" u="sng" dirty="0"/>
              <a:t>General Guide</a:t>
            </a:r>
            <a:endParaRPr lang="zh-TW" altLang="en-US" sz="3200" b="1" i="1" u="sng" dirty="0"/>
          </a:p>
        </p:txBody>
      </p:sp>
      <p:sp>
        <p:nvSpPr>
          <p:cNvPr id="67" name="矩形: 圓角 66">
            <a:extLst>
              <a:ext uri="{FF2B5EF4-FFF2-40B4-BE49-F238E27FC236}">
                <a16:creationId xmlns:a16="http://schemas.microsoft.com/office/drawing/2014/main" id="{0F735DB5-6DF2-425C-9FA0-618D657023A7}"/>
              </a:ext>
            </a:extLst>
          </p:cNvPr>
          <p:cNvSpPr/>
          <p:nvPr/>
        </p:nvSpPr>
        <p:spPr>
          <a:xfrm>
            <a:off x="776667" y="5675240"/>
            <a:ext cx="1316112" cy="3794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7955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6C8E66-07AF-4315-8E82-53B93F27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Let’s predict no. of views of 2/26!</a:t>
            </a:r>
            <a:endParaRPr lang="zh-TW" altLang="en-US" dirty="0"/>
          </a:p>
        </p:txBody>
      </p:sp>
      <p:graphicFrame>
        <p:nvGraphicFramePr>
          <p:cNvPr id="4" name="表格 5">
            <a:extLst>
              <a:ext uri="{FF2B5EF4-FFF2-40B4-BE49-F238E27FC236}">
                <a16:creationId xmlns:a16="http://schemas.microsoft.com/office/drawing/2014/main" id="{3D3E3310-4BAB-41A2-BBB6-DFF5ABF03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20265"/>
              </p:ext>
            </p:extLst>
          </p:nvPr>
        </p:nvGraphicFramePr>
        <p:xfrm>
          <a:off x="265045" y="1690689"/>
          <a:ext cx="861391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782">
                  <a:extLst>
                    <a:ext uri="{9D8B030D-6E8A-4147-A177-3AD203B41FA5}">
                      <a16:colId xmlns:a16="http://schemas.microsoft.com/office/drawing/2014/main" val="3934595495"/>
                    </a:ext>
                  </a:extLst>
                </a:gridCol>
                <a:gridCol w="1722782">
                  <a:extLst>
                    <a:ext uri="{9D8B030D-6E8A-4147-A177-3AD203B41FA5}">
                      <a16:colId xmlns:a16="http://schemas.microsoft.com/office/drawing/2014/main" val="1706393501"/>
                    </a:ext>
                  </a:extLst>
                </a:gridCol>
                <a:gridCol w="1722782">
                  <a:extLst>
                    <a:ext uri="{9D8B030D-6E8A-4147-A177-3AD203B41FA5}">
                      <a16:colId xmlns:a16="http://schemas.microsoft.com/office/drawing/2014/main" val="4145146990"/>
                    </a:ext>
                  </a:extLst>
                </a:gridCol>
                <a:gridCol w="1722782">
                  <a:extLst>
                    <a:ext uri="{9D8B030D-6E8A-4147-A177-3AD203B41FA5}">
                      <a16:colId xmlns:a16="http://schemas.microsoft.com/office/drawing/2014/main" val="1216158817"/>
                    </a:ext>
                  </a:extLst>
                </a:gridCol>
                <a:gridCol w="1722782">
                  <a:extLst>
                    <a:ext uri="{9D8B030D-6E8A-4147-A177-3AD203B41FA5}">
                      <a16:colId xmlns:a16="http://schemas.microsoft.com/office/drawing/2014/main" val="3765301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 layer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 layer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 layer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 layer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18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2017 – 2020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0.28k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0.18k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0.14k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0.10k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732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2021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0.43k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0.39k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0.38k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0.44k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37150"/>
                  </a:ext>
                </a:extLst>
              </a:tr>
            </a:tbl>
          </a:graphicData>
        </a:graphic>
      </p:graphicFrame>
      <p:sp>
        <p:nvSpPr>
          <p:cNvPr id="5" name="矩形: 圓角 4">
            <a:extLst>
              <a:ext uri="{FF2B5EF4-FFF2-40B4-BE49-F238E27FC236}">
                <a16:creationId xmlns:a16="http://schemas.microsoft.com/office/drawing/2014/main" id="{21BC3785-935F-402E-9528-94EC7675F109}"/>
              </a:ext>
            </a:extLst>
          </p:cNvPr>
          <p:cNvSpPr/>
          <p:nvPr/>
        </p:nvSpPr>
        <p:spPr>
          <a:xfrm>
            <a:off x="5450541" y="1671388"/>
            <a:ext cx="1685365" cy="141020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DC07A2F-B7EC-4EAB-ACFA-EB5F8A782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915" y="2123031"/>
            <a:ext cx="6668158" cy="456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458B1669-2632-4F5D-B931-DEBBF7F122F1}"/>
              </a:ext>
            </a:extLst>
          </p:cNvPr>
          <p:cNvSpPr txBox="1"/>
          <p:nvPr/>
        </p:nvSpPr>
        <p:spPr>
          <a:xfrm>
            <a:off x="6516914" y="5370927"/>
            <a:ext cx="1322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e = 2.58k</a:t>
            </a:r>
            <a:endParaRPr lang="zh-TW" altLang="en-US" sz="2400" dirty="0"/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897A5EA9-BA60-49A0-9BAF-61F66C3D0686}"/>
              </a:ext>
            </a:extLst>
          </p:cNvPr>
          <p:cNvSpPr/>
          <p:nvPr/>
        </p:nvSpPr>
        <p:spPr>
          <a:xfrm>
            <a:off x="7178113" y="2307820"/>
            <a:ext cx="291301" cy="25758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0287C2D6-1CCF-43CB-A7CB-3F804A08ACBB}"/>
              </a:ext>
            </a:extLst>
          </p:cNvPr>
          <p:cNvSpPr/>
          <p:nvPr/>
        </p:nvSpPr>
        <p:spPr>
          <a:xfrm>
            <a:off x="7259416" y="4067175"/>
            <a:ext cx="171898" cy="1704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3C4B3C5-6D46-4386-913A-5026A0FC1788}"/>
              </a:ext>
            </a:extLst>
          </p:cNvPr>
          <p:cNvSpPr txBox="1"/>
          <p:nvPr/>
        </p:nvSpPr>
        <p:spPr>
          <a:xfrm>
            <a:off x="2310172" y="2334567"/>
            <a:ext cx="338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Red</a:t>
            </a:r>
            <a:r>
              <a:rPr lang="en-US" altLang="zh-TW" sz="2400" dirty="0"/>
              <a:t>: real, </a:t>
            </a:r>
            <a:r>
              <a:rPr lang="en-US" altLang="zh-TW" sz="2400" dirty="0">
                <a:solidFill>
                  <a:srgbClr val="0000FF"/>
                </a:solidFill>
              </a:rPr>
              <a:t>Blue</a:t>
            </a:r>
            <a:r>
              <a:rPr lang="en-US" altLang="zh-TW" sz="2400" dirty="0"/>
              <a:t>: predicted</a:t>
            </a:r>
            <a:endParaRPr lang="zh-TW" altLang="en-US" sz="2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F7A0E96-A5AB-4D90-BF44-AAFC0DB2F1C5}"/>
              </a:ext>
            </a:extLst>
          </p:cNvPr>
          <p:cNvSpPr txBox="1"/>
          <p:nvPr/>
        </p:nvSpPr>
        <p:spPr>
          <a:xfrm>
            <a:off x="6429060" y="2205777"/>
            <a:ext cx="8684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2/26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25480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6" grpId="0" animBg="1"/>
      <p:bldP spid="17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職場email 出現微笑符號，研究：讓人覺得你無能| TechNews 科技新報">
            <a:extLst>
              <a:ext uri="{FF2B5EF4-FFF2-40B4-BE49-F238E27FC236}">
                <a16:creationId xmlns:a16="http://schemas.microsoft.com/office/drawing/2014/main" id="{18019AC3-F3F5-48B8-B617-B8241C263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804" y="3240410"/>
            <a:ext cx="1593392" cy="9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F1B8371-0969-40C1-8B2E-758D11BC2A9D}"/>
              </a:ext>
            </a:extLst>
          </p:cNvPr>
          <p:cNvSpPr txBox="1"/>
          <p:nvPr/>
        </p:nvSpPr>
        <p:spPr>
          <a:xfrm>
            <a:off x="2808967" y="87673"/>
            <a:ext cx="383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training data</a:t>
            </a:r>
            <a:endParaRPr lang="zh-TW" altLang="en-US" sz="2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3508F74-6CF4-4E3E-BA0F-78B8B3AACBF0}"/>
              </a:ext>
            </a:extLst>
          </p:cNvPr>
          <p:cNvSpPr txBox="1"/>
          <p:nvPr/>
        </p:nvSpPr>
        <p:spPr>
          <a:xfrm>
            <a:off x="2501446" y="684585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414915B-0ED6-401F-AFED-7246530AFD6D}"/>
              </a:ext>
            </a:extLst>
          </p:cNvPr>
          <p:cNvSpPr txBox="1"/>
          <p:nvPr/>
        </p:nvSpPr>
        <p:spPr>
          <a:xfrm>
            <a:off x="5410656" y="684584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F736C41-79CA-4380-A5CD-224AA39BC8DA}"/>
              </a:ext>
            </a:extLst>
          </p:cNvPr>
          <p:cNvSpPr txBox="1"/>
          <p:nvPr/>
        </p:nvSpPr>
        <p:spPr>
          <a:xfrm>
            <a:off x="726054" y="1505434"/>
            <a:ext cx="1551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model </a:t>
            </a:r>
          </a:p>
          <a:p>
            <a:pPr algn="ctr"/>
            <a:r>
              <a:rPr lang="en-US" altLang="zh-TW" sz="2400" dirty="0"/>
              <a:t>bias</a:t>
            </a:r>
            <a:endParaRPr lang="zh-TW" altLang="en-US" sz="24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BCF3CE4-21BB-4240-AC49-BCEA7ADAED08}"/>
              </a:ext>
            </a:extLst>
          </p:cNvPr>
          <p:cNvSpPr txBox="1"/>
          <p:nvPr/>
        </p:nvSpPr>
        <p:spPr>
          <a:xfrm>
            <a:off x="3200851" y="1727829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optimization 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DB742B7-51D6-4303-9869-7EE10645C25A}"/>
              </a:ext>
            </a:extLst>
          </p:cNvPr>
          <p:cNvSpPr txBox="1"/>
          <p:nvPr/>
        </p:nvSpPr>
        <p:spPr>
          <a:xfrm>
            <a:off x="389957" y="2623397"/>
            <a:ext cx="2223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make your model complex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EA9CB21-F342-4898-BB73-201C83240788}"/>
              </a:ext>
            </a:extLst>
          </p:cNvPr>
          <p:cNvSpPr txBox="1"/>
          <p:nvPr/>
        </p:nvSpPr>
        <p:spPr>
          <a:xfrm>
            <a:off x="2646018" y="2621932"/>
            <a:ext cx="222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Next Lecture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582CC8D-7B8D-487D-B6BF-42EA29132B20}"/>
              </a:ext>
            </a:extLst>
          </p:cNvPr>
          <p:cNvSpPr txBox="1"/>
          <p:nvPr/>
        </p:nvSpPr>
        <p:spPr>
          <a:xfrm>
            <a:off x="5410656" y="1580071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testing data</a:t>
            </a:r>
            <a:endParaRPr lang="zh-TW" altLang="en-US" sz="2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40FBD4-F4E9-4BB4-B4A2-BD2E6BE73C10}"/>
              </a:ext>
            </a:extLst>
          </p:cNvPr>
          <p:cNvSpPr txBox="1"/>
          <p:nvPr/>
        </p:nvSpPr>
        <p:spPr>
          <a:xfrm>
            <a:off x="3200850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overfitting</a:t>
            </a:r>
            <a:endParaRPr lang="zh-TW" altLang="en-US" sz="24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332C6B7-A51D-496E-BD88-A870131BD9B6}"/>
              </a:ext>
            </a:extLst>
          </p:cNvPr>
          <p:cNvSpPr txBox="1"/>
          <p:nvPr/>
        </p:nvSpPr>
        <p:spPr>
          <a:xfrm>
            <a:off x="6232866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mismatch</a:t>
            </a:r>
            <a:endParaRPr lang="zh-TW" altLang="en-US" sz="24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5F92E0C-0D3D-44D2-BDD9-C78DB28F5FC1}"/>
              </a:ext>
            </a:extLst>
          </p:cNvPr>
          <p:cNvSpPr txBox="1"/>
          <p:nvPr/>
        </p:nvSpPr>
        <p:spPr>
          <a:xfrm>
            <a:off x="7266126" y="2322668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8F18AFF-1B8D-4C92-A6B6-E117E473479E}"/>
              </a:ext>
            </a:extLst>
          </p:cNvPr>
          <p:cNvSpPr txBox="1"/>
          <p:nvPr/>
        </p:nvSpPr>
        <p:spPr>
          <a:xfrm>
            <a:off x="5008373" y="2364002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846D7A0-6035-48A7-92C3-2A1A118D2BAF}"/>
              </a:ext>
            </a:extLst>
          </p:cNvPr>
          <p:cNvSpPr txBox="1"/>
          <p:nvPr/>
        </p:nvSpPr>
        <p:spPr>
          <a:xfrm>
            <a:off x="6681724" y="4499639"/>
            <a:ext cx="2351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Not in HWs, except HW 11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DD54DAF-3B36-4848-8F1A-162F7A29A045}"/>
              </a:ext>
            </a:extLst>
          </p:cNvPr>
          <p:cNvSpPr txBox="1"/>
          <p:nvPr/>
        </p:nvSpPr>
        <p:spPr>
          <a:xfrm>
            <a:off x="2437100" y="5319000"/>
            <a:ext cx="362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make your model simpler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9C6FCD4B-245D-4D27-A94D-D9820C0BEC33}"/>
              </a:ext>
            </a:extLst>
          </p:cNvPr>
          <p:cNvSpPr txBox="1"/>
          <p:nvPr/>
        </p:nvSpPr>
        <p:spPr>
          <a:xfrm>
            <a:off x="2423206" y="4513503"/>
            <a:ext cx="434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more training data (not in HWs)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D9F365AF-8514-48A8-91E0-11E4C4208127}"/>
              </a:ext>
            </a:extLst>
          </p:cNvPr>
          <p:cNvCxnSpPr>
            <a:cxnSpLocks/>
          </p:cNvCxnSpPr>
          <p:nvPr/>
        </p:nvCxnSpPr>
        <p:spPr>
          <a:xfrm flipH="1">
            <a:off x="2752498" y="532854"/>
            <a:ext cx="1979161" cy="10863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36B38835-205A-4D66-8BA4-2E4437CD59AA}"/>
              </a:ext>
            </a:extLst>
          </p:cNvPr>
          <p:cNvCxnSpPr>
            <a:cxnSpLocks/>
          </p:cNvCxnSpPr>
          <p:nvPr/>
        </p:nvCxnSpPr>
        <p:spPr>
          <a:xfrm>
            <a:off x="4738462" y="539337"/>
            <a:ext cx="2027461" cy="10970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94C61B4C-FA8F-43D6-B9AB-9A37B6B642FA}"/>
              </a:ext>
            </a:extLst>
          </p:cNvPr>
          <p:cNvCxnSpPr>
            <a:cxnSpLocks/>
          </p:cNvCxnSpPr>
          <p:nvPr/>
        </p:nvCxnSpPr>
        <p:spPr>
          <a:xfrm flipH="1">
            <a:off x="1544864" y="1667271"/>
            <a:ext cx="1137557" cy="8653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7C09DA96-9715-4DA2-923D-52EF447FF3F6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2768827" y="1686134"/>
            <a:ext cx="988895" cy="9357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407C0541-DA8F-49F8-8109-3501138D219E}"/>
              </a:ext>
            </a:extLst>
          </p:cNvPr>
          <p:cNvCxnSpPr>
            <a:cxnSpLocks/>
          </p:cNvCxnSpPr>
          <p:nvPr/>
        </p:nvCxnSpPr>
        <p:spPr>
          <a:xfrm flipH="1">
            <a:off x="5619523" y="2023533"/>
            <a:ext cx="1226687" cy="1336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36A0B38B-A21D-4C01-8F4F-775A92A02486}"/>
              </a:ext>
            </a:extLst>
          </p:cNvPr>
          <p:cNvCxnSpPr>
            <a:cxnSpLocks/>
          </p:cNvCxnSpPr>
          <p:nvPr/>
        </p:nvCxnSpPr>
        <p:spPr>
          <a:xfrm>
            <a:off x="6892802" y="2023505"/>
            <a:ext cx="1406315" cy="12896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35FBAD3B-FCA9-42FE-8A20-2C4F74BE52F4}"/>
              </a:ext>
            </a:extLst>
          </p:cNvPr>
          <p:cNvCxnSpPr>
            <a:cxnSpLocks/>
          </p:cNvCxnSpPr>
          <p:nvPr/>
        </p:nvCxnSpPr>
        <p:spPr>
          <a:xfrm flipH="1">
            <a:off x="4276847" y="3408288"/>
            <a:ext cx="1294035" cy="10908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B164F300-902C-4F3C-B26A-487A55A1F856}"/>
              </a:ext>
            </a:extLst>
          </p:cNvPr>
          <p:cNvCxnSpPr>
            <a:cxnSpLocks/>
          </p:cNvCxnSpPr>
          <p:nvPr/>
        </p:nvCxnSpPr>
        <p:spPr>
          <a:xfrm>
            <a:off x="5657286" y="3427151"/>
            <a:ext cx="1315119" cy="11024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7B3E860B-ED01-48BA-8C89-4F9359C0CFF0}"/>
              </a:ext>
            </a:extLst>
          </p:cNvPr>
          <p:cNvSpPr txBox="1"/>
          <p:nvPr/>
        </p:nvSpPr>
        <p:spPr>
          <a:xfrm>
            <a:off x="2427968" y="4911846"/>
            <a:ext cx="340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data augmentation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A593418E-2093-4D1B-89A2-EFCB1A01351C}"/>
              </a:ext>
            </a:extLst>
          </p:cNvPr>
          <p:cNvCxnSpPr>
            <a:cxnSpLocks/>
          </p:cNvCxnSpPr>
          <p:nvPr/>
        </p:nvCxnSpPr>
        <p:spPr>
          <a:xfrm flipH="1" flipV="1">
            <a:off x="1501661" y="3454394"/>
            <a:ext cx="0" cy="210995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59CC09A7-6E63-42F1-9456-294765CF77DE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1545203" y="5549832"/>
            <a:ext cx="891897" cy="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3247B8C5-5340-4A7B-9FA2-E038A60C78AF}"/>
              </a:ext>
            </a:extLst>
          </p:cNvPr>
          <p:cNvSpPr txBox="1"/>
          <p:nvPr/>
        </p:nvSpPr>
        <p:spPr>
          <a:xfrm>
            <a:off x="786433" y="5619298"/>
            <a:ext cx="1516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trade-off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51DF9D11-1534-4EA1-9AEB-8F4BE6AC2078}"/>
              </a:ext>
            </a:extLst>
          </p:cNvPr>
          <p:cNvSpPr txBox="1"/>
          <p:nvPr/>
        </p:nvSpPr>
        <p:spPr>
          <a:xfrm>
            <a:off x="2407105" y="5914996"/>
            <a:ext cx="6424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Split your training data into training set and validation set for model selection</a:t>
            </a:r>
            <a:endParaRPr lang="zh-TW" altLang="en-US" sz="2400" dirty="0"/>
          </a:p>
        </p:txBody>
      </p: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4F181DEB-D2D3-4454-B1D3-59DFBE853BD4}"/>
              </a:ext>
            </a:extLst>
          </p:cNvPr>
          <p:cNvCxnSpPr>
            <a:cxnSpLocks/>
          </p:cNvCxnSpPr>
          <p:nvPr/>
        </p:nvCxnSpPr>
        <p:spPr>
          <a:xfrm flipH="1" flipV="1">
            <a:off x="1799767" y="6040176"/>
            <a:ext cx="607338" cy="2495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7F8F3884-33C2-4401-A305-B1D8205BBADF}"/>
              </a:ext>
            </a:extLst>
          </p:cNvPr>
          <p:cNvSpPr txBox="1"/>
          <p:nvPr/>
        </p:nvSpPr>
        <p:spPr>
          <a:xfrm>
            <a:off x="363026" y="167706"/>
            <a:ext cx="1729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i="1" u="sng" dirty="0"/>
              <a:t>General Guide</a:t>
            </a:r>
            <a:endParaRPr lang="zh-TW" altLang="en-US" sz="3200" b="1" i="1" u="sng" dirty="0"/>
          </a:p>
        </p:txBody>
      </p:sp>
      <p:sp>
        <p:nvSpPr>
          <p:cNvPr id="67" name="矩形: 圓角 66">
            <a:extLst>
              <a:ext uri="{FF2B5EF4-FFF2-40B4-BE49-F238E27FC236}">
                <a16:creationId xmlns:a16="http://schemas.microsoft.com/office/drawing/2014/main" id="{0F735DB5-6DF2-425C-9FA0-618D657023A7}"/>
              </a:ext>
            </a:extLst>
          </p:cNvPr>
          <p:cNvSpPr/>
          <p:nvPr/>
        </p:nvSpPr>
        <p:spPr>
          <a:xfrm>
            <a:off x="6279847" y="3608826"/>
            <a:ext cx="1316112" cy="37944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141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FB417A-9805-4877-922C-BA6616D22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Mismatch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E9F09D-1B61-4E94-B747-DE89A9B11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23518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prstClr val="black"/>
                </a:solidFill>
              </a:rPr>
              <a:t>Your training and testing data have different distributions. </a:t>
            </a: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  <a:p>
            <a:endParaRPr lang="en-US" altLang="zh-TW" dirty="0">
              <a:solidFill>
                <a:prstClr val="black"/>
              </a:solidFill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7BF0ED6-187C-4D0B-9EAE-7992C0FF3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97286"/>
            <a:ext cx="9144000" cy="921558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BA70DF93-E272-40C2-89A6-CA3622097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4181"/>
            <a:ext cx="9144000" cy="1064712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1B3F83A0-6A96-469D-974D-64F15A8AE53D}"/>
              </a:ext>
            </a:extLst>
          </p:cNvPr>
          <p:cNvSpPr txBox="1"/>
          <p:nvPr/>
        </p:nvSpPr>
        <p:spPr>
          <a:xfrm>
            <a:off x="0" y="3322516"/>
            <a:ext cx="354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Data</a:t>
            </a:r>
            <a:endParaRPr lang="zh-TW" altLang="en-US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A06E64C-D00B-41E8-BAFF-1E285A70B673}"/>
              </a:ext>
            </a:extLst>
          </p:cNvPr>
          <p:cNvSpPr txBox="1"/>
          <p:nvPr/>
        </p:nvSpPr>
        <p:spPr>
          <a:xfrm>
            <a:off x="0" y="5135621"/>
            <a:ext cx="354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Data</a:t>
            </a:r>
            <a:endParaRPr lang="zh-TW" altLang="en-US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E62F137-3889-4B7A-8CB7-BC26720822D7}"/>
              </a:ext>
            </a:extLst>
          </p:cNvPr>
          <p:cNvSpPr txBox="1"/>
          <p:nvPr/>
        </p:nvSpPr>
        <p:spPr>
          <a:xfrm>
            <a:off x="2965904" y="4749439"/>
            <a:ext cx="612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Simply increasing the training data will not help.</a:t>
            </a:r>
            <a:endParaRPr lang="zh-TW" altLang="en-US" sz="24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6D2DD4D-7493-4039-A9A3-0EABEBCE3321}"/>
              </a:ext>
            </a:extLst>
          </p:cNvPr>
          <p:cNvSpPr txBox="1"/>
          <p:nvPr/>
        </p:nvSpPr>
        <p:spPr>
          <a:xfrm>
            <a:off x="741557" y="2639204"/>
            <a:ext cx="7773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HWs do not have this problem, except HW11</a:t>
            </a:r>
            <a:endParaRPr lang="zh-TW" altLang="en-US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6897D40-819E-4F9D-B175-C25F7EA65BC1}"/>
              </a:ext>
            </a:extLst>
          </p:cNvPr>
          <p:cNvSpPr txBox="1"/>
          <p:nvPr/>
        </p:nvSpPr>
        <p:spPr>
          <a:xfrm>
            <a:off x="2911311" y="2158032"/>
            <a:ext cx="54174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</a:rPr>
              <a:t>Be aware of how data is generated.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38969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4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職場email 出現微笑符號，研究：讓人覺得你無能| TechNews 科技新報">
            <a:extLst>
              <a:ext uri="{FF2B5EF4-FFF2-40B4-BE49-F238E27FC236}">
                <a16:creationId xmlns:a16="http://schemas.microsoft.com/office/drawing/2014/main" id="{18019AC3-F3F5-48B8-B617-B8241C263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804" y="3240410"/>
            <a:ext cx="1593392" cy="9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F1B8371-0969-40C1-8B2E-758D11BC2A9D}"/>
              </a:ext>
            </a:extLst>
          </p:cNvPr>
          <p:cNvSpPr txBox="1"/>
          <p:nvPr/>
        </p:nvSpPr>
        <p:spPr>
          <a:xfrm>
            <a:off x="2808967" y="87673"/>
            <a:ext cx="383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training data</a:t>
            </a:r>
            <a:endParaRPr lang="zh-TW" altLang="en-US" sz="2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3508F74-6CF4-4E3E-BA0F-78B8B3AACBF0}"/>
              </a:ext>
            </a:extLst>
          </p:cNvPr>
          <p:cNvSpPr txBox="1"/>
          <p:nvPr/>
        </p:nvSpPr>
        <p:spPr>
          <a:xfrm>
            <a:off x="2501446" y="684585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414915B-0ED6-401F-AFED-7246530AFD6D}"/>
              </a:ext>
            </a:extLst>
          </p:cNvPr>
          <p:cNvSpPr txBox="1"/>
          <p:nvPr/>
        </p:nvSpPr>
        <p:spPr>
          <a:xfrm>
            <a:off x="5410656" y="684584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F736C41-79CA-4380-A5CD-224AA39BC8DA}"/>
              </a:ext>
            </a:extLst>
          </p:cNvPr>
          <p:cNvSpPr txBox="1"/>
          <p:nvPr/>
        </p:nvSpPr>
        <p:spPr>
          <a:xfrm>
            <a:off x="726054" y="1505434"/>
            <a:ext cx="1551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model </a:t>
            </a:r>
          </a:p>
          <a:p>
            <a:pPr algn="ctr"/>
            <a:r>
              <a:rPr lang="en-US" altLang="zh-TW" sz="2400" dirty="0"/>
              <a:t>bias</a:t>
            </a:r>
            <a:endParaRPr lang="zh-TW" altLang="en-US" sz="24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BCF3CE4-21BB-4240-AC49-BCEA7ADAED08}"/>
              </a:ext>
            </a:extLst>
          </p:cNvPr>
          <p:cNvSpPr txBox="1"/>
          <p:nvPr/>
        </p:nvSpPr>
        <p:spPr>
          <a:xfrm>
            <a:off x="3200851" y="1727829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optimization 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DB742B7-51D6-4303-9869-7EE10645C25A}"/>
              </a:ext>
            </a:extLst>
          </p:cNvPr>
          <p:cNvSpPr txBox="1"/>
          <p:nvPr/>
        </p:nvSpPr>
        <p:spPr>
          <a:xfrm>
            <a:off x="389957" y="2623397"/>
            <a:ext cx="2223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make your model complex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EA9CB21-F342-4898-BB73-201C83240788}"/>
              </a:ext>
            </a:extLst>
          </p:cNvPr>
          <p:cNvSpPr txBox="1"/>
          <p:nvPr/>
        </p:nvSpPr>
        <p:spPr>
          <a:xfrm>
            <a:off x="2646018" y="2621932"/>
            <a:ext cx="222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Next Lecture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582CC8D-7B8D-487D-B6BF-42EA29132B20}"/>
              </a:ext>
            </a:extLst>
          </p:cNvPr>
          <p:cNvSpPr txBox="1"/>
          <p:nvPr/>
        </p:nvSpPr>
        <p:spPr>
          <a:xfrm>
            <a:off x="5410656" y="1580071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testing data</a:t>
            </a:r>
            <a:endParaRPr lang="zh-TW" altLang="en-US" sz="2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40FBD4-F4E9-4BB4-B4A2-BD2E6BE73C10}"/>
              </a:ext>
            </a:extLst>
          </p:cNvPr>
          <p:cNvSpPr txBox="1"/>
          <p:nvPr/>
        </p:nvSpPr>
        <p:spPr>
          <a:xfrm>
            <a:off x="3200850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overfitting</a:t>
            </a:r>
            <a:endParaRPr lang="zh-TW" altLang="en-US" sz="24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332C6B7-A51D-496E-BD88-A870131BD9B6}"/>
              </a:ext>
            </a:extLst>
          </p:cNvPr>
          <p:cNvSpPr txBox="1"/>
          <p:nvPr/>
        </p:nvSpPr>
        <p:spPr>
          <a:xfrm>
            <a:off x="6232866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mismatch</a:t>
            </a:r>
            <a:endParaRPr lang="zh-TW" altLang="en-US" sz="24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5F92E0C-0D3D-44D2-BDD9-C78DB28F5FC1}"/>
              </a:ext>
            </a:extLst>
          </p:cNvPr>
          <p:cNvSpPr txBox="1"/>
          <p:nvPr/>
        </p:nvSpPr>
        <p:spPr>
          <a:xfrm>
            <a:off x="7266126" y="2322668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8F18AFF-1B8D-4C92-A6B6-E117E473479E}"/>
              </a:ext>
            </a:extLst>
          </p:cNvPr>
          <p:cNvSpPr txBox="1"/>
          <p:nvPr/>
        </p:nvSpPr>
        <p:spPr>
          <a:xfrm>
            <a:off x="5008373" y="2364002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846D7A0-6035-48A7-92C3-2A1A118D2BAF}"/>
              </a:ext>
            </a:extLst>
          </p:cNvPr>
          <p:cNvSpPr txBox="1"/>
          <p:nvPr/>
        </p:nvSpPr>
        <p:spPr>
          <a:xfrm>
            <a:off x="6681724" y="4499639"/>
            <a:ext cx="2351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Not in HWs, except HW 11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DD54DAF-3B36-4848-8F1A-162F7A29A045}"/>
              </a:ext>
            </a:extLst>
          </p:cNvPr>
          <p:cNvSpPr txBox="1"/>
          <p:nvPr/>
        </p:nvSpPr>
        <p:spPr>
          <a:xfrm>
            <a:off x="2437100" y="5319000"/>
            <a:ext cx="362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make your model simpler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9C6FCD4B-245D-4D27-A94D-D9820C0BEC33}"/>
              </a:ext>
            </a:extLst>
          </p:cNvPr>
          <p:cNvSpPr txBox="1"/>
          <p:nvPr/>
        </p:nvSpPr>
        <p:spPr>
          <a:xfrm>
            <a:off x="2423206" y="4513503"/>
            <a:ext cx="434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more training data (not in HWs)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D9F365AF-8514-48A8-91E0-11E4C4208127}"/>
              </a:ext>
            </a:extLst>
          </p:cNvPr>
          <p:cNvCxnSpPr>
            <a:cxnSpLocks/>
          </p:cNvCxnSpPr>
          <p:nvPr/>
        </p:nvCxnSpPr>
        <p:spPr>
          <a:xfrm flipH="1">
            <a:off x="2752498" y="532854"/>
            <a:ext cx="1979161" cy="10863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36B38835-205A-4D66-8BA4-2E4437CD59AA}"/>
              </a:ext>
            </a:extLst>
          </p:cNvPr>
          <p:cNvCxnSpPr>
            <a:cxnSpLocks/>
          </p:cNvCxnSpPr>
          <p:nvPr/>
        </p:nvCxnSpPr>
        <p:spPr>
          <a:xfrm>
            <a:off x="4738462" y="539337"/>
            <a:ext cx="2027461" cy="10970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94C61B4C-FA8F-43D6-B9AB-9A37B6B642FA}"/>
              </a:ext>
            </a:extLst>
          </p:cNvPr>
          <p:cNvCxnSpPr>
            <a:cxnSpLocks/>
          </p:cNvCxnSpPr>
          <p:nvPr/>
        </p:nvCxnSpPr>
        <p:spPr>
          <a:xfrm flipH="1">
            <a:off x="1544864" y="1667271"/>
            <a:ext cx="1137557" cy="8653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7C09DA96-9715-4DA2-923D-52EF447FF3F6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2768827" y="1686134"/>
            <a:ext cx="988895" cy="9357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407C0541-DA8F-49F8-8109-3501138D219E}"/>
              </a:ext>
            </a:extLst>
          </p:cNvPr>
          <p:cNvCxnSpPr>
            <a:cxnSpLocks/>
          </p:cNvCxnSpPr>
          <p:nvPr/>
        </p:nvCxnSpPr>
        <p:spPr>
          <a:xfrm flipH="1">
            <a:off x="5619523" y="2023533"/>
            <a:ext cx="1226687" cy="1336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36A0B38B-A21D-4C01-8F4F-775A92A02486}"/>
              </a:ext>
            </a:extLst>
          </p:cNvPr>
          <p:cNvCxnSpPr>
            <a:cxnSpLocks/>
          </p:cNvCxnSpPr>
          <p:nvPr/>
        </p:nvCxnSpPr>
        <p:spPr>
          <a:xfrm>
            <a:off x="6892802" y="2023505"/>
            <a:ext cx="1406315" cy="12896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35FBAD3B-FCA9-42FE-8A20-2C4F74BE52F4}"/>
              </a:ext>
            </a:extLst>
          </p:cNvPr>
          <p:cNvCxnSpPr>
            <a:cxnSpLocks/>
          </p:cNvCxnSpPr>
          <p:nvPr/>
        </p:nvCxnSpPr>
        <p:spPr>
          <a:xfrm flipH="1">
            <a:off x="4276847" y="3408288"/>
            <a:ext cx="1294035" cy="10908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B164F300-902C-4F3C-B26A-487A55A1F856}"/>
              </a:ext>
            </a:extLst>
          </p:cNvPr>
          <p:cNvCxnSpPr>
            <a:cxnSpLocks/>
          </p:cNvCxnSpPr>
          <p:nvPr/>
        </p:nvCxnSpPr>
        <p:spPr>
          <a:xfrm>
            <a:off x="5657286" y="3427151"/>
            <a:ext cx="1315119" cy="11024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7B3E860B-ED01-48BA-8C89-4F9359C0CFF0}"/>
              </a:ext>
            </a:extLst>
          </p:cNvPr>
          <p:cNvSpPr txBox="1"/>
          <p:nvPr/>
        </p:nvSpPr>
        <p:spPr>
          <a:xfrm>
            <a:off x="2427968" y="4911846"/>
            <a:ext cx="340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data augmentation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A593418E-2093-4D1B-89A2-EFCB1A01351C}"/>
              </a:ext>
            </a:extLst>
          </p:cNvPr>
          <p:cNvCxnSpPr>
            <a:cxnSpLocks/>
          </p:cNvCxnSpPr>
          <p:nvPr/>
        </p:nvCxnSpPr>
        <p:spPr>
          <a:xfrm flipH="1" flipV="1">
            <a:off x="1501661" y="3454394"/>
            <a:ext cx="0" cy="210995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59CC09A7-6E63-42F1-9456-294765CF77DE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1545203" y="5549832"/>
            <a:ext cx="891897" cy="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3247B8C5-5340-4A7B-9FA2-E038A60C78AF}"/>
              </a:ext>
            </a:extLst>
          </p:cNvPr>
          <p:cNvSpPr txBox="1"/>
          <p:nvPr/>
        </p:nvSpPr>
        <p:spPr>
          <a:xfrm>
            <a:off x="786433" y="5619298"/>
            <a:ext cx="1516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trade-off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51DF9D11-1534-4EA1-9AEB-8F4BE6AC2078}"/>
              </a:ext>
            </a:extLst>
          </p:cNvPr>
          <p:cNvSpPr txBox="1"/>
          <p:nvPr/>
        </p:nvSpPr>
        <p:spPr>
          <a:xfrm>
            <a:off x="2407105" y="5914996"/>
            <a:ext cx="6424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Split your training data into training set and validation set for model selection</a:t>
            </a:r>
            <a:endParaRPr lang="zh-TW" altLang="en-US" sz="2400" dirty="0"/>
          </a:p>
        </p:txBody>
      </p: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4F181DEB-D2D3-4454-B1D3-59DFBE853BD4}"/>
              </a:ext>
            </a:extLst>
          </p:cNvPr>
          <p:cNvCxnSpPr>
            <a:cxnSpLocks/>
          </p:cNvCxnSpPr>
          <p:nvPr/>
        </p:nvCxnSpPr>
        <p:spPr>
          <a:xfrm flipH="1" flipV="1">
            <a:off x="1799767" y="6040176"/>
            <a:ext cx="607338" cy="2495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7F8F3884-33C2-4401-A305-B1D8205BBADF}"/>
              </a:ext>
            </a:extLst>
          </p:cNvPr>
          <p:cNvSpPr txBox="1"/>
          <p:nvPr/>
        </p:nvSpPr>
        <p:spPr>
          <a:xfrm>
            <a:off x="363026" y="167706"/>
            <a:ext cx="1729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i="1" u="sng" dirty="0"/>
              <a:t>General Guide</a:t>
            </a:r>
            <a:endParaRPr lang="zh-TW" altLang="en-US" sz="3200" b="1" i="1" u="sng" dirty="0"/>
          </a:p>
        </p:txBody>
      </p:sp>
      <p:sp>
        <p:nvSpPr>
          <p:cNvPr id="67" name="矩形: 圓角 66">
            <a:extLst>
              <a:ext uri="{FF2B5EF4-FFF2-40B4-BE49-F238E27FC236}">
                <a16:creationId xmlns:a16="http://schemas.microsoft.com/office/drawing/2014/main" id="{0F735DB5-6DF2-425C-9FA0-618D657023A7}"/>
              </a:ext>
            </a:extLst>
          </p:cNvPr>
          <p:cNvSpPr/>
          <p:nvPr/>
        </p:nvSpPr>
        <p:spPr>
          <a:xfrm>
            <a:off x="2407105" y="5946610"/>
            <a:ext cx="5541140" cy="77101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1090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639461"/>
              </p:ext>
            </p:extLst>
          </p:nvPr>
        </p:nvGraphicFramePr>
        <p:xfrm>
          <a:off x="628650" y="1212338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Framework of ML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FC8275CB-25AC-4B2E-A305-B35A26A23633}"/>
                  </a:ext>
                </a:extLst>
              </p:cNvPr>
              <p:cNvSpPr txBox="1"/>
              <p:nvPr/>
            </p:nvSpPr>
            <p:spPr>
              <a:xfrm>
                <a:off x="951063" y="4071332"/>
                <a:ext cx="13631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𝑦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r>
                            <a:rPr kumimoji="0" lang="zh-TW" alt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𝜽</m:t>
                          </m:r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FC8275CB-25AC-4B2E-A305-B35A26A23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063" y="4071332"/>
                <a:ext cx="1363130" cy="369332"/>
              </a:xfrm>
              <a:prstGeom prst="rect">
                <a:avLst/>
              </a:prstGeom>
              <a:blipFill>
                <a:blip r:embed="rId8"/>
                <a:stretch>
                  <a:fillRect l="-4911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字方塊 16">
            <a:extLst>
              <a:ext uri="{FF2B5EF4-FFF2-40B4-BE49-F238E27FC236}">
                <a16:creationId xmlns:a16="http://schemas.microsoft.com/office/drawing/2014/main" id="{5E722772-59EA-4A99-97F4-F003F4429719}"/>
              </a:ext>
            </a:extLst>
          </p:cNvPr>
          <p:cNvSpPr txBox="1"/>
          <p:nvPr/>
        </p:nvSpPr>
        <p:spPr>
          <a:xfrm>
            <a:off x="427259" y="2186317"/>
            <a:ext cx="2336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Training: </a:t>
            </a:r>
            <a:endParaRPr kumimoji="0" lang="zh-TW" altLang="en-US" sz="240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C777219F-63B6-4468-AF2E-13F2B919A9B5}"/>
                  </a:ext>
                </a:extLst>
              </p:cNvPr>
              <p:cNvSpPr txBox="1"/>
              <p:nvPr/>
            </p:nvSpPr>
            <p:spPr>
              <a:xfrm>
                <a:off x="4233829" y="4071332"/>
                <a:ext cx="6865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𝐿</m:t>
                      </m:r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zh-TW" alt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C777219F-63B6-4468-AF2E-13F2B919A9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829" y="4071332"/>
                <a:ext cx="686534" cy="369332"/>
              </a:xfrm>
              <a:prstGeom prst="rect">
                <a:avLst/>
              </a:prstGeom>
              <a:blipFill>
                <a:blip r:embed="rId9"/>
                <a:stretch>
                  <a:fillRect l="-10714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6324F856-FA85-4B36-94D3-AA6B2701778D}"/>
                  </a:ext>
                </a:extLst>
              </p:cNvPr>
              <p:cNvSpPr/>
              <p:nvPr/>
            </p:nvSpPr>
            <p:spPr>
              <a:xfrm>
                <a:off x="6350246" y="4009542"/>
                <a:ext cx="2263440" cy="572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400" b="1" i="1" smtClean="0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𝑎𝑟𝑔</m:t>
                      </m:r>
                      <m:func>
                        <m:func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40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zh-TW" altLang="en-US" sz="24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lim>
                          </m:limLow>
                        </m:fName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func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6324F856-FA85-4B36-94D3-AA6B270177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246" y="4009542"/>
                <a:ext cx="2263440" cy="572849"/>
              </a:xfrm>
              <a:prstGeom prst="rect">
                <a:avLst/>
              </a:prstGeom>
              <a:blipFill>
                <a:blip r:embed="rId10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08D0333A-8E2F-46BA-B66E-7E6668749D0B}"/>
                  </a:ext>
                </a:extLst>
              </p:cNvPr>
              <p:cNvSpPr txBox="1"/>
              <p:nvPr/>
            </p:nvSpPr>
            <p:spPr>
              <a:xfrm>
                <a:off x="3619923" y="5359040"/>
                <a:ext cx="54606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Use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sz="2400" b="1" i="1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</m:sSub>
                    <m:d>
                      <m:dPr>
                        <m:ctrlPr>
                          <a:rPr lang="en-US" altLang="zh-TW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prstClr val="black"/>
                    </a:solidFill>
                  </a:rPr>
                  <a:t> </a:t>
                </a:r>
                <a:r>
                  <a:rPr lang="en-US" altLang="zh-TW" sz="2400" dirty="0">
                    <a:solidFill>
                      <a:prstClr val="black"/>
                    </a:solidFill>
                  </a:rPr>
                  <a:t>to label the testing data</a:t>
                </a:r>
                <a:endParaRPr lang="zh-TW" alt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08D0333A-8E2F-46BA-B66E-7E6668749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923" y="5359040"/>
                <a:ext cx="5460646" cy="461665"/>
              </a:xfrm>
              <a:prstGeom prst="rect">
                <a:avLst/>
              </a:prstGeom>
              <a:blipFill>
                <a:blip r:embed="rId11"/>
                <a:stretch>
                  <a:fillRect l="-1786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群組 6">
            <a:extLst>
              <a:ext uri="{FF2B5EF4-FFF2-40B4-BE49-F238E27FC236}">
                <a16:creationId xmlns:a16="http://schemas.microsoft.com/office/drawing/2014/main" id="{63106E42-5CF3-46BA-A141-8C7147AD29E5}"/>
              </a:ext>
            </a:extLst>
          </p:cNvPr>
          <p:cNvGrpSpPr/>
          <p:nvPr/>
        </p:nvGrpSpPr>
        <p:grpSpPr>
          <a:xfrm>
            <a:off x="427259" y="1700446"/>
            <a:ext cx="6072941" cy="461665"/>
            <a:chOff x="628650" y="1668280"/>
            <a:chExt cx="6072941" cy="461665"/>
          </a:xfrm>
        </p:grpSpPr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B783A7FC-1F42-441D-97ED-10A079C08884}"/>
                </a:ext>
              </a:extLst>
            </p:cNvPr>
            <p:cNvSpPr txBox="1"/>
            <p:nvPr/>
          </p:nvSpPr>
          <p:spPr>
            <a:xfrm>
              <a:off x="628650" y="1668280"/>
              <a:ext cx="19337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Training data:</a:t>
              </a:r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1BE9DC8A-4AF8-4D2A-9228-81A612B10EE5}"/>
                    </a:ext>
                  </a:extLst>
                </p:cNvPr>
                <p:cNvSpPr txBox="1"/>
                <p:nvPr/>
              </p:nvSpPr>
              <p:spPr>
                <a:xfrm>
                  <a:off x="2562381" y="1690689"/>
                  <a:ext cx="4139210" cy="41684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zh-TW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altLang="zh-TW" sz="2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4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zh-TW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altLang="zh-TW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d>
                              <m:d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zh-TW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TW" sz="2400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altLang="zh-TW" sz="24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sup>
                                </m:s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4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</m:sSup>
                              </m:e>
                            </m:d>
                          </m:e>
                        </m:d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1BE9DC8A-4AF8-4D2A-9228-81A612B10EE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2381" y="1690689"/>
                  <a:ext cx="4139210" cy="41684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id="{EBEFCE32-0E93-4C09-A72C-22288727DF51}"/>
              </a:ext>
            </a:extLst>
          </p:cNvPr>
          <p:cNvGrpSpPr/>
          <p:nvPr/>
        </p:nvGrpSpPr>
        <p:grpSpPr>
          <a:xfrm>
            <a:off x="427259" y="4777980"/>
            <a:ext cx="4791499" cy="461665"/>
            <a:chOff x="628650" y="2434818"/>
            <a:chExt cx="4791499" cy="461665"/>
          </a:xfrm>
        </p:grpSpPr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9DC0FA75-F9AD-4372-A8CF-29CE88C04486}"/>
                </a:ext>
              </a:extLst>
            </p:cNvPr>
            <p:cNvSpPr txBox="1"/>
            <p:nvPr/>
          </p:nvSpPr>
          <p:spPr>
            <a:xfrm>
              <a:off x="628650" y="2434818"/>
              <a:ext cx="19337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Testing data:</a:t>
              </a:r>
              <a:endParaRPr lang="zh-TW" alt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字方塊 14">
                  <a:extLst>
                    <a:ext uri="{FF2B5EF4-FFF2-40B4-BE49-F238E27FC236}">
                      <a16:creationId xmlns:a16="http://schemas.microsoft.com/office/drawing/2014/main" id="{660FA7C5-527B-48C5-844F-237249021FCE}"/>
                    </a:ext>
                  </a:extLst>
                </p:cNvPr>
                <p:cNvSpPr txBox="1"/>
                <p:nvPr/>
              </p:nvSpPr>
              <p:spPr>
                <a:xfrm>
                  <a:off x="2442411" y="2481433"/>
                  <a:ext cx="2977738" cy="41505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}"/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altLang="zh-TW" sz="2400" b="1" i="1" smtClean="0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  <m:r>
                                  <a:rPr lang="en-US" altLang="zh-TW" sz="2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sz="2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sz="24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p>
                              <m:sSupPr>
                                <m:ctrlP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  <m:r>
                                  <a:rPr lang="en-US" altLang="zh-TW" sz="2400" b="1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TW" sz="2400" b="1" i="1" smtClean="0"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5" name="文字方塊 14">
                  <a:extLst>
                    <a:ext uri="{FF2B5EF4-FFF2-40B4-BE49-F238E27FC236}">
                      <a16:creationId xmlns:a16="http://schemas.microsoft.com/office/drawing/2014/main" id="{660FA7C5-527B-48C5-844F-237249021F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2411" y="2481433"/>
                  <a:ext cx="2977738" cy="41505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25E4F1C-E39E-474D-8F4C-55CCEB552045}"/>
                  </a:ext>
                </a:extLst>
              </p:cNvPr>
              <p:cNvSpPr txBox="1"/>
              <p:nvPr/>
            </p:nvSpPr>
            <p:spPr>
              <a:xfrm>
                <a:off x="2244494" y="6024437"/>
                <a:ext cx="30071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zh-TW" sz="24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TW" sz="2400" b="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sup>
                          </m:s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zh-TW" sz="24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zh-TW" sz="2400" b="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25E4F1C-E39E-474D-8F4C-55CCEB552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494" y="6024437"/>
                <a:ext cx="3007105" cy="369332"/>
              </a:xfrm>
              <a:prstGeom prst="rect">
                <a:avLst/>
              </a:prstGeom>
              <a:blipFill>
                <a:blip r:embed="rId14"/>
                <a:stretch>
                  <a:fillRect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字方塊 20">
            <a:extLst>
              <a:ext uri="{FF2B5EF4-FFF2-40B4-BE49-F238E27FC236}">
                <a16:creationId xmlns:a16="http://schemas.microsoft.com/office/drawing/2014/main" id="{B2DEA2F2-9A78-4330-99CF-F18D604640C9}"/>
              </a:ext>
            </a:extLst>
          </p:cNvPr>
          <p:cNvSpPr txBox="1"/>
          <p:nvPr/>
        </p:nvSpPr>
        <p:spPr>
          <a:xfrm>
            <a:off x="6350246" y="5962432"/>
            <a:ext cx="2415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Upload to Kaggle</a:t>
            </a:r>
            <a:endParaRPr lang="zh-TW" altLang="en-US" sz="2400" dirty="0">
              <a:solidFill>
                <a:prstClr val="black"/>
              </a:solidFill>
            </a:endParaRPr>
          </a:p>
        </p:txBody>
      </p:sp>
      <p:sp>
        <p:nvSpPr>
          <p:cNvPr id="9" name="箭號: 向右 8">
            <a:extLst>
              <a:ext uri="{FF2B5EF4-FFF2-40B4-BE49-F238E27FC236}">
                <a16:creationId xmlns:a16="http://schemas.microsoft.com/office/drawing/2014/main" id="{0E893438-61F8-496D-8034-15F79240DBCA}"/>
              </a:ext>
            </a:extLst>
          </p:cNvPr>
          <p:cNvSpPr/>
          <p:nvPr/>
        </p:nvSpPr>
        <p:spPr>
          <a:xfrm>
            <a:off x="5345897" y="6027554"/>
            <a:ext cx="910050" cy="3346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893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2" grpId="0"/>
      <p:bldP spid="17" grpId="0"/>
      <p:bldP spid="19" grpId="0"/>
      <p:bldP spid="20" grpId="0"/>
      <p:bldP spid="3" grpId="0"/>
      <p:bldP spid="18" grpId="0"/>
      <p:bldP spid="21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職場email 出現微笑符號，研究：讓人覺得你無能| TechNews 科技新報">
            <a:extLst>
              <a:ext uri="{FF2B5EF4-FFF2-40B4-BE49-F238E27FC236}">
                <a16:creationId xmlns:a16="http://schemas.microsoft.com/office/drawing/2014/main" id="{18019AC3-F3F5-48B8-B617-B8241C263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804" y="3240410"/>
            <a:ext cx="1593392" cy="9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F1B8371-0969-40C1-8B2E-758D11BC2A9D}"/>
              </a:ext>
            </a:extLst>
          </p:cNvPr>
          <p:cNvSpPr txBox="1"/>
          <p:nvPr/>
        </p:nvSpPr>
        <p:spPr>
          <a:xfrm>
            <a:off x="2808967" y="87673"/>
            <a:ext cx="383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training data</a:t>
            </a:r>
            <a:endParaRPr lang="zh-TW" altLang="en-US" sz="2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3508F74-6CF4-4E3E-BA0F-78B8B3AACBF0}"/>
              </a:ext>
            </a:extLst>
          </p:cNvPr>
          <p:cNvSpPr txBox="1"/>
          <p:nvPr/>
        </p:nvSpPr>
        <p:spPr>
          <a:xfrm>
            <a:off x="2501446" y="684585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414915B-0ED6-401F-AFED-7246530AFD6D}"/>
              </a:ext>
            </a:extLst>
          </p:cNvPr>
          <p:cNvSpPr txBox="1"/>
          <p:nvPr/>
        </p:nvSpPr>
        <p:spPr>
          <a:xfrm>
            <a:off x="5410656" y="684584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F736C41-79CA-4380-A5CD-224AA39BC8DA}"/>
              </a:ext>
            </a:extLst>
          </p:cNvPr>
          <p:cNvSpPr txBox="1"/>
          <p:nvPr/>
        </p:nvSpPr>
        <p:spPr>
          <a:xfrm>
            <a:off x="726054" y="1505434"/>
            <a:ext cx="1551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model </a:t>
            </a:r>
          </a:p>
          <a:p>
            <a:pPr algn="ctr"/>
            <a:r>
              <a:rPr lang="en-US" altLang="zh-TW" sz="2400" dirty="0"/>
              <a:t>bias</a:t>
            </a:r>
            <a:endParaRPr lang="zh-TW" altLang="en-US" sz="24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BCF3CE4-21BB-4240-AC49-BCEA7ADAED08}"/>
              </a:ext>
            </a:extLst>
          </p:cNvPr>
          <p:cNvSpPr txBox="1"/>
          <p:nvPr/>
        </p:nvSpPr>
        <p:spPr>
          <a:xfrm>
            <a:off x="3200851" y="1727829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optimization 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DB742B7-51D6-4303-9869-7EE10645C25A}"/>
              </a:ext>
            </a:extLst>
          </p:cNvPr>
          <p:cNvSpPr txBox="1"/>
          <p:nvPr/>
        </p:nvSpPr>
        <p:spPr>
          <a:xfrm>
            <a:off x="389957" y="2623397"/>
            <a:ext cx="2223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make your model complex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EA9CB21-F342-4898-BB73-201C83240788}"/>
              </a:ext>
            </a:extLst>
          </p:cNvPr>
          <p:cNvSpPr txBox="1"/>
          <p:nvPr/>
        </p:nvSpPr>
        <p:spPr>
          <a:xfrm>
            <a:off x="2646018" y="2621932"/>
            <a:ext cx="222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Next Lecture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582CC8D-7B8D-487D-B6BF-42EA29132B20}"/>
              </a:ext>
            </a:extLst>
          </p:cNvPr>
          <p:cNvSpPr txBox="1"/>
          <p:nvPr/>
        </p:nvSpPr>
        <p:spPr>
          <a:xfrm>
            <a:off x="5410656" y="1580071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testing data</a:t>
            </a:r>
            <a:endParaRPr lang="zh-TW" altLang="en-US" sz="2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40FBD4-F4E9-4BB4-B4A2-BD2E6BE73C10}"/>
              </a:ext>
            </a:extLst>
          </p:cNvPr>
          <p:cNvSpPr txBox="1"/>
          <p:nvPr/>
        </p:nvSpPr>
        <p:spPr>
          <a:xfrm>
            <a:off x="3200850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overfitting</a:t>
            </a:r>
            <a:endParaRPr lang="zh-TW" altLang="en-US" sz="24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332C6B7-A51D-496E-BD88-A870131BD9B6}"/>
              </a:ext>
            </a:extLst>
          </p:cNvPr>
          <p:cNvSpPr txBox="1"/>
          <p:nvPr/>
        </p:nvSpPr>
        <p:spPr>
          <a:xfrm>
            <a:off x="6232866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mismatch</a:t>
            </a:r>
            <a:endParaRPr lang="zh-TW" altLang="en-US" sz="24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5F92E0C-0D3D-44D2-BDD9-C78DB28F5FC1}"/>
              </a:ext>
            </a:extLst>
          </p:cNvPr>
          <p:cNvSpPr txBox="1"/>
          <p:nvPr/>
        </p:nvSpPr>
        <p:spPr>
          <a:xfrm>
            <a:off x="7266126" y="2322668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8F18AFF-1B8D-4C92-A6B6-E117E473479E}"/>
              </a:ext>
            </a:extLst>
          </p:cNvPr>
          <p:cNvSpPr txBox="1"/>
          <p:nvPr/>
        </p:nvSpPr>
        <p:spPr>
          <a:xfrm>
            <a:off x="5008373" y="2364002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846D7A0-6035-48A7-92C3-2A1A118D2BAF}"/>
              </a:ext>
            </a:extLst>
          </p:cNvPr>
          <p:cNvSpPr txBox="1"/>
          <p:nvPr/>
        </p:nvSpPr>
        <p:spPr>
          <a:xfrm>
            <a:off x="6681724" y="4499639"/>
            <a:ext cx="2351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Not in HWs, except HW 11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DD54DAF-3B36-4848-8F1A-162F7A29A045}"/>
              </a:ext>
            </a:extLst>
          </p:cNvPr>
          <p:cNvSpPr txBox="1"/>
          <p:nvPr/>
        </p:nvSpPr>
        <p:spPr>
          <a:xfrm>
            <a:off x="2437100" y="5319000"/>
            <a:ext cx="362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make your model simpler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9C6FCD4B-245D-4D27-A94D-D9820C0BEC33}"/>
              </a:ext>
            </a:extLst>
          </p:cNvPr>
          <p:cNvSpPr txBox="1"/>
          <p:nvPr/>
        </p:nvSpPr>
        <p:spPr>
          <a:xfrm>
            <a:off x="2423206" y="4513503"/>
            <a:ext cx="434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more training data (not in HWs)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D9F365AF-8514-48A8-91E0-11E4C4208127}"/>
              </a:ext>
            </a:extLst>
          </p:cNvPr>
          <p:cNvCxnSpPr>
            <a:cxnSpLocks/>
          </p:cNvCxnSpPr>
          <p:nvPr/>
        </p:nvCxnSpPr>
        <p:spPr>
          <a:xfrm flipH="1">
            <a:off x="2752498" y="532854"/>
            <a:ext cx="1979161" cy="10863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36B38835-205A-4D66-8BA4-2E4437CD59AA}"/>
              </a:ext>
            </a:extLst>
          </p:cNvPr>
          <p:cNvCxnSpPr>
            <a:cxnSpLocks/>
          </p:cNvCxnSpPr>
          <p:nvPr/>
        </p:nvCxnSpPr>
        <p:spPr>
          <a:xfrm>
            <a:off x="4738462" y="539337"/>
            <a:ext cx="2027461" cy="10970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94C61B4C-FA8F-43D6-B9AB-9A37B6B642FA}"/>
              </a:ext>
            </a:extLst>
          </p:cNvPr>
          <p:cNvCxnSpPr>
            <a:cxnSpLocks/>
          </p:cNvCxnSpPr>
          <p:nvPr/>
        </p:nvCxnSpPr>
        <p:spPr>
          <a:xfrm flipH="1">
            <a:off x="1544864" y="1667271"/>
            <a:ext cx="1137557" cy="8653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7C09DA96-9715-4DA2-923D-52EF447FF3F6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2768827" y="1686134"/>
            <a:ext cx="988895" cy="9357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407C0541-DA8F-49F8-8109-3501138D219E}"/>
              </a:ext>
            </a:extLst>
          </p:cNvPr>
          <p:cNvCxnSpPr>
            <a:cxnSpLocks/>
          </p:cNvCxnSpPr>
          <p:nvPr/>
        </p:nvCxnSpPr>
        <p:spPr>
          <a:xfrm flipH="1">
            <a:off x="5619523" y="2023533"/>
            <a:ext cx="1226687" cy="1336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36A0B38B-A21D-4C01-8F4F-775A92A02486}"/>
              </a:ext>
            </a:extLst>
          </p:cNvPr>
          <p:cNvCxnSpPr>
            <a:cxnSpLocks/>
          </p:cNvCxnSpPr>
          <p:nvPr/>
        </p:nvCxnSpPr>
        <p:spPr>
          <a:xfrm>
            <a:off x="6892802" y="2023505"/>
            <a:ext cx="1406315" cy="12896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35FBAD3B-FCA9-42FE-8A20-2C4F74BE52F4}"/>
              </a:ext>
            </a:extLst>
          </p:cNvPr>
          <p:cNvCxnSpPr>
            <a:cxnSpLocks/>
          </p:cNvCxnSpPr>
          <p:nvPr/>
        </p:nvCxnSpPr>
        <p:spPr>
          <a:xfrm flipH="1">
            <a:off x="4276847" y="3408288"/>
            <a:ext cx="1294035" cy="10908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B164F300-902C-4F3C-B26A-487A55A1F856}"/>
              </a:ext>
            </a:extLst>
          </p:cNvPr>
          <p:cNvCxnSpPr>
            <a:cxnSpLocks/>
          </p:cNvCxnSpPr>
          <p:nvPr/>
        </p:nvCxnSpPr>
        <p:spPr>
          <a:xfrm>
            <a:off x="5657286" y="3427151"/>
            <a:ext cx="1315119" cy="11024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7B3E860B-ED01-48BA-8C89-4F9359C0CFF0}"/>
              </a:ext>
            </a:extLst>
          </p:cNvPr>
          <p:cNvSpPr txBox="1"/>
          <p:nvPr/>
        </p:nvSpPr>
        <p:spPr>
          <a:xfrm>
            <a:off x="2427968" y="4911846"/>
            <a:ext cx="340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data augmentation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A593418E-2093-4D1B-89A2-EFCB1A01351C}"/>
              </a:ext>
            </a:extLst>
          </p:cNvPr>
          <p:cNvCxnSpPr>
            <a:cxnSpLocks/>
          </p:cNvCxnSpPr>
          <p:nvPr/>
        </p:nvCxnSpPr>
        <p:spPr>
          <a:xfrm flipH="1" flipV="1">
            <a:off x="1501661" y="3454394"/>
            <a:ext cx="0" cy="210995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59CC09A7-6E63-42F1-9456-294765CF77DE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1545203" y="5549832"/>
            <a:ext cx="891897" cy="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3247B8C5-5340-4A7B-9FA2-E038A60C78AF}"/>
              </a:ext>
            </a:extLst>
          </p:cNvPr>
          <p:cNvSpPr txBox="1"/>
          <p:nvPr/>
        </p:nvSpPr>
        <p:spPr>
          <a:xfrm>
            <a:off x="786433" y="5619298"/>
            <a:ext cx="1516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trade-off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51DF9D11-1534-4EA1-9AEB-8F4BE6AC2078}"/>
              </a:ext>
            </a:extLst>
          </p:cNvPr>
          <p:cNvSpPr txBox="1"/>
          <p:nvPr/>
        </p:nvSpPr>
        <p:spPr>
          <a:xfrm>
            <a:off x="2407105" y="5914996"/>
            <a:ext cx="6424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Split your training data into training set and validation set for model selection</a:t>
            </a:r>
            <a:endParaRPr lang="zh-TW" altLang="en-US" sz="2400" dirty="0"/>
          </a:p>
        </p:txBody>
      </p: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4F181DEB-D2D3-4454-B1D3-59DFBE853BD4}"/>
              </a:ext>
            </a:extLst>
          </p:cNvPr>
          <p:cNvCxnSpPr>
            <a:cxnSpLocks/>
          </p:cNvCxnSpPr>
          <p:nvPr/>
        </p:nvCxnSpPr>
        <p:spPr>
          <a:xfrm flipH="1" flipV="1">
            <a:off x="1799767" y="6040176"/>
            <a:ext cx="607338" cy="2495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7F8F3884-33C2-4401-A305-B1D8205BBADF}"/>
              </a:ext>
            </a:extLst>
          </p:cNvPr>
          <p:cNvSpPr txBox="1"/>
          <p:nvPr/>
        </p:nvSpPr>
        <p:spPr>
          <a:xfrm>
            <a:off x="363026" y="167706"/>
            <a:ext cx="1729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i="1" u="sng" dirty="0"/>
              <a:t>General Guide</a:t>
            </a:r>
            <a:endParaRPr lang="zh-TW" altLang="en-US" sz="3200" b="1" i="1" u="sng" dirty="0"/>
          </a:p>
        </p:txBody>
      </p:sp>
      <p:sp>
        <p:nvSpPr>
          <p:cNvPr id="61" name="矩形: 圓角 60">
            <a:extLst>
              <a:ext uri="{FF2B5EF4-FFF2-40B4-BE49-F238E27FC236}">
                <a16:creationId xmlns:a16="http://schemas.microsoft.com/office/drawing/2014/main" id="{70F5027F-F50A-4882-8C73-B4EC20B17FE0}"/>
              </a:ext>
            </a:extLst>
          </p:cNvPr>
          <p:cNvSpPr/>
          <p:nvPr/>
        </p:nvSpPr>
        <p:spPr>
          <a:xfrm>
            <a:off x="3389014" y="87674"/>
            <a:ext cx="2697150" cy="4516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: 圓角 65">
            <a:extLst>
              <a:ext uri="{FF2B5EF4-FFF2-40B4-BE49-F238E27FC236}">
                <a16:creationId xmlns:a16="http://schemas.microsoft.com/office/drawing/2014/main" id="{E7480E6A-5D15-4752-ADDE-73C78E4BFA31}"/>
              </a:ext>
            </a:extLst>
          </p:cNvPr>
          <p:cNvSpPr/>
          <p:nvPr/>
        </p:nvSpPr>
        <p:spPr>
          <a:xfrm>
            <a:off x="2873210" y="701960"/>
            <a:ext cx="755362" cy="4516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: 圓角 66">
            <a:extLst>
              <a:ext uri="{FF2B5EF4-FFF2-40B4-BE49-F238E27FC236}">
                <a16:creationId xmlns:a16="http://schemas.microsoft.com/office/drawing/2014/main" id="{0F735DB5-6DF2-425C-9FA0-618D657023A7}"/>
              </a:ext>
            </a:extLst>
          </p:cNvPr>
          <p:cNvSpPr/>
          <p:nvPr/>
        </p:nvSpPr>
        <p:spPr>
          <a:xfrm>
            <a:off x="1050693" y="1550278"/>
            <a:ext cx="884513" cy="7079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17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6" grpId="0" animBg="1"/>
      <p:bldP spid="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4B2973-7987-43AA-9384-3189734C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42604"/>
            <a:ext cx="7886700" cy="5434359"/>
          </a:xfrm>
        </p:spPr>
        <p:txBody>
          <a:bodyPr/>
          <a:lstStyle/>
          <a:p>
            <a:r>
              <a:rPr lang="en-US" altLang="zh-TW" dirty="0"/>
              <a:t>The model is too simple.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Solution: redesign your model to make it more flexible  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92FA80-71F3-4713-BE35-B52B47464223}"/>
                  </a:ext>
                </a:extLst>
              </p:cNvPr>
              <p:cNvSpPr txBox="1"/>
              <p:nvPr/>
            </p:nvSpPr>
            <p:spPr>
              <a:xfrm>
                <a:off x="5803926" y="3856338"/>
                <a:ext cx="3330651" cy="10853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56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92FA80-71F3-4713-BE35-B52B47464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926" y="3856338"/>
                <a:ext cx="3330651" cy="10853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76EEAB9D-A5D2-4492-B29D-3657DCC01439}"/>
                  </a:ext>
                </a:extLst>
              </p:cNvPr>
              <p:cNvSpPr txBox="1"/>
              <p:nvPr/>
            </p:nvSpPr>
            <p:spPr>
              <a:xfrm>
                <a:off x="2357271" y="4199146"/>
                <a:ext cx="17180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</a:rPr>
                        <m:t>𝑤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76EEAB9D-A5D2-4492-B29D-3657DCC01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7271" y="4199146"/>
                <a:ext cx="1718034" cy="369332"/>
              </a:xfrm>
              <a:prstGeom prst="rect">
                <a:avLst/>
              </a:prstGeom>
              <a:blipFill>
                <a:blip r:embed="rId3"/>
                <a:stretch>
                  <a:fillRect l="-3901" r="-1418" b="-2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CD8879CC-A623-41D1-8214-A8F844E0236D}"/>
                  </a:ext>
                </a:extLst>
              </p:cNvPr>
              <p:cNvSpPr txBox="1"/>
              <p:nvPr/>
            </p:nvSpPr>
            <p:spPr>
              <a:xfrm>
                <a:off x="2511120" y="5740605"/>
                <a:ext cx="6462190" cy="9545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TW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𝑠𝑖𝑔𝑚𝑜𝑖𝑑</m:t>
                          </m:r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altLang="zh-TW" sz="24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altLang="zh-TW" sz="2400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altLang="zh-TW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</m:nary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CD8879CC-A623-41D1-8214-A8F844E02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1120" y="5740605"/>
                <a:ext cx="6462190" cy="9545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C9CCE070-139E-48E5-9A03-FA76EDF29226}"/>
              </a:ext>
            </a:extLst>
          </p:cNvPr>
          <p:cNvCxnSpPr>
            <a:cxnSpLocks/>
          </p:cNvCxnSpPr>
          <p:nvPr/>
        </p:nvCxnSpPr>
        <p:spPr>
          <a:xfrm>
            <a:off x="4209143" y="4428047"/>
            <a:ext cx="2085755" cy="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B0C25D9F-FB47-43DA-AF7B-AA5A7374B356}"/>
              </a:ext>
            </a:extLst>
          </p:cNvPr>
          <p:cNvCxnSpPr>
            <a:cxnSpLocks/>
          </p:cNvCxnSpPr>
          <p:nvPr/>
        </p:nvCxnSpPr>
        <p:spPr>
          <a:xfrm flipH="1">
            <a:off x="7283187" y="4808097"/>
            <a:ext cx="0" cy="945668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C75E0BA1-F68C-4812-AECD-A827F50EF460}"/>
              </a:ext>
            </a:extLst>
          </p:cNvPr>
          <p:cNvSpPr txBox="1"/>
          <p:nvPr/>
        </p:nvSpPr>
        <p:spPr>
          <a:xfrm>
            <a:off x="4209143" y="3924893"/>
            <a:ext cx="200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More features</a:t>
            </a:r>
            <a:endParaRPr lang="zh-TW" altLang="en-US" sz="2400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746CCEAF-18BC-49C2-9399-51D5DC6FDFFA}"/>
              </a:ext>
            </a:extLst>
          </p:cNvPr>
          <p:cNvSpPr txBox="1"/>
          <p:nvPr/>
        </p:nvSpPr>
        <p:spPr>
          <a:xfrm>
            <a:off x="3797128" y="4739043"/>
            <a:ext cx="3330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Deep Learning </a:t>
            </a:r>
          </a:p>
          <a:p>
            <a:pPr algn="r"/>
            <a:r>
              <a:rPr lang="en-US" altLang="zh-TW" sz="2400" dirty="0"/>
              <a:t>(more neurons, layers)</a:t>
            </a:r>
            <a:endParaRPr lang="zh-TW" altLang="en-US" sz="2400" dirty="0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826CC8FB-01AD-4676-9CCA-1BCD142F9EFE}"/>
              </a:ext>
            </a:extLst>
          </p:cNvPr>
          <p:cNvSpPr/>
          <p:nvPr/>
        </p:nvSpPr>
        <p:spPr>
          <a:xfrm>
            <a:off x="6669351" y="2765797"/>
            <a:ext cx="232228" cy="2322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FAD2A499-35DB-4E7E-8329-1DE91CD5F55C}"/>
                  </a:ext>
                </a:extLst>
              </p:cNvPr>
              <p:cNvSpPr txBox="1"/>
              <p:nvPr/>
            </p:nvSpPr>
            <p:spPr>
              <a:xfrm>
                <a:off x="6989673" y="2708771"/>
                <a:ext cx="8127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FAD2A499-35DB-4E7E-8329-1DE91CD5F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9673" y="2708771"/>
                <a:ext cx="812787" cy="369332"/>
              </a:xfrm>
              <a:prstGeom prst="rect">
                <a:avLst/>
              </a:prstGeom>
              <a:blipFill>
                <a:blip r:embed="rId5"/>
                <a:stretch>
                  <a:fillRect l="-13534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橢圓 15">
            <a:extLst>
              <a:ext uri="{FF2B5EF4-FFF2-40B4-BE49-F238E27FC236}">
                <a16:creationId xmlns:a16="http://schemas.microsoft.com/office/drawing/2014/main" id="{D234BE2D-4AA3-4C9E-AD65-CE95F38CAF50}"/>
              </a:ext>
            </a:extLst>
          </p:cNvPr>
          <p:cNvSpPr/>
          <p:nvPr/>
        </p:nvSpPr>
        <p:spPr>
          <a:xfrm>
            <a:off x="4421470" y="1547812"/>
            <a:ext cx="1873428" cy="12789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6B2A455C-1DA9-4495-8CF8-02A0B47B3648}"/>
                  </a:ext>
                </a:extLst>
              </p:cNvPr>
              <p:cNvSpPr txBox="1"/>
              <p:nvPr/>
            </p:nvSpPr>
            <p:spPr>
              <a:xfrm>
                <a:off x="6650585" y="1308700"/>
                <a:ext cx="944361" cy="386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6B2A455C-1DA9-4495-8CF8-02A0B47B3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585" y="1308700"/>
                <a:ext cx="944361" cy="386709"/>
              </a:xfrm>
              <a:prstGeom prst="rect">
                <a:avLst/>
              </a:prstGeom>
              <a:blipFill>
                <a:blip r:embed="rId6"/>
                <a:stretch>
                  <a:fillRect l="-11613" b="-301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77AD61CA-E6BE-4E91-A404-6BD23ED83876}"/>
                  </a:ext>
                </a:extLst>
              </p:cNvPr>
              <p:cNvSpPr txBox="1"/>
              <p:nvPr/>
            </p:nvSpPr>
            <p:spPr>
              <a:xfrm>
                <a:off x="4758491" y="865497"/>
                <a:ext cx="944361" cy="386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sSup>
                            <m:sSupPr>
                              <m:ctrlPr>
                                <a:rPr kumimoji="0" lang="en-US" altLang="zh-TW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zh-TW" alt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kumimoji="0" lang="en-US" altLang="zh-TW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77AD61CA-E6BE-4E91-A404-6BD23ED83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491" y="865497"/>
                <a:ext cx="944361" cy="386709"/>
              </a:xfrm>
              <a:prstGeom prst="rect">
                <a:avLst/>
              </a:prstGeom>
              <a:blipFill>
                <a:blip r:embed="rId7"/>
                <a:stretch>
                  <a:fillRect l="-11613" b="-301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橢圓 23">
            <a:extLst>
              <a:ext uri="{FF2B5EF4-FFF2-40B4-BE49-F238E27FC236}">
                <a16:creationId xmlns:a16="http://schemas.microsoft.com/office/drawing/2014/main" id="{073A7F9A-C026-4181-ADC0-988222FCDAD8}"/>
              </a:ext>
            </a:extLst>
          </p:cNvPr>
          <p:cNvSpPr/>
          <p:nvPr/>
        </p:nvSpPr>
        <p:spPr>
          <a:xfrm>
            <a:off x="5571698" y="1740936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id="{06D9D4F3-4ED6-4468-8CC4-69D4E0E5FDFC}"/>
              </a:ext>
            </a:extLst>
          </p:cNvPr>
          <p:cNvSpPr/>
          <p:nvPr/>
        </p:nvSpPr>
        <p:spPr>
          <a:xfrm>
            <a:off x="5069349" y="1636573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EFA4F164-F486-4BB8-A1A3-6E3521DE15B7}"/>
              </a:ext>
            </a:extLst>
          </p:cNvPr>
          <p:cNvSpPr/>
          <p:nvPr/>
        </p:nvSpPr>
        <p:spPr>
          <a:xfrm>
            <a:off x="5963762" y="2249770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A1396C6A-4B9B-4716-9F32-8A40229D72D7}"/>
                  </a:ext>
                </a:extLst>
              </p:cNvPr>
              <p:cNvSpPr txBox="1"/>
              <p:nvPr/>
            </p:nvSpPr>
            <p:spPr>
              <a:xfrm>
                <a:off x="6881747" y="2148287"/>
                <a:ext cx="875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4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9" name="文字方塊 28">
                <a:extLst>
                  <a:ext uri="{FF2B5EF4-FFF2-40B4-BE49-F238E27FC236}">
                    <a16:creationId xmlns:a16="http://schemas.microsoft.com/office/drawing/2014/main" id="{A1396C6A-4B9B-4716-9F32-8A40229D7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1747" y="2148287"/>
                <a:ext cx="875431" cy="369332"/>
              </a:xfrm>
              <a:prstGeom prst="rect">
                <a:avLst/>
              </a:prstGeom>
              <a:blipFill>
                <a:blip r:embed="rId8"/>
                <a:stretch>
                  <a:fillRect l="-12500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1F0D3DFE-0822-4DC4-8942-11B4FD2E529C}"/>
              </a:ext>
            </a:extLst>
          </p:cNvPr>
          <p:cNvCxnSpPr>
            <a:cxnSpLocks/>
          </p:cNvCxnSpPr>
          <p:nvPr/>
        </p:nvCxnSpPr>
        <p:spPr>
          <a:xfrm flipV="1">
            <a:off x="6251196" y="2348938"/>
            <a:ext cx="618486" cy="1216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FF3D3911-C77B-4210-8E6D-A556C28F6F38}"/>
              </a:ext>
            </a:extLst>
          </p:cNvPr>
          <p:cNvCxnSpPr>
            <a:cxnSpLocks/>
          </p:cNvCxnSpPr>
          <p:nvPr/>
        </p:nvCxnSpPr>
        <p:spPr>
          <a:xfrm flipV="1">
            <a:off x="5803926" y="1510257"/>
            <a:ext cx="780409" cy="272152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6AD89032-DFD8-4C47-A482-2A7F24A6ECCF}"/>
              </a:ext>
            </a:extLst>
          </p:cNvPr>
          <p:cNvCxnSpPr>
            <a:cxnSpLocks/>
          </p:cNvCxnSpPr>
          <p:nvPr/>
        </p:nvCxnSpPr>
        <p:spPr>
          <a:xfrm flipV="1">
            <a:off x="5193356" y="1222685"/>
            <a:ext cx="37316" cy="431931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7182CB27-5EF4-4E7A-9F57-D307EA03A25D}"/>
              </a:ext>
            </a:extLst>
          </p:cNvPr>
          <p:cNvSpPr txBox="1"/>
          <p:nvPr/>
        </p:nvSpPr>
        <p:spPr>
          <a:xfrm>
            <a:off x="4726571" y="2795462"/>
            <a:ext cx="18577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0" i="0" dirty="0">
                <a:effectLst/>
              </a:rPr>
              <a:t>too small …</a:t>
            </a:r>
            <a:endParaRPr lang="zh-TW" altLang="en-US" sz="2400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DA64A521-B6DB-445F-BE2B-2D7B0FC704E7}"/>
              </a:ext>
            </a:extLst>
          </p:cNvPr>
          <p:cNvSpPr txBox="1"/>
          <p:nvPr/>
        </p:nvSpPr>
        <p:spPr>
          <a:xfrm>
            <a:off x="237053" y="98978"/>
            <a:ext cx="25842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b="1" i="1" u="sng" dirty="0"/>
              <a:t>Model Bias </a:t>
            </a:r>
            <a:endParaRPr lang="zh-TW" altLang="en-US" sz="3200" b="1" i="1" u="sng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F8FF7FAD-8773-479A-B496-59D7083F1EE3}"/>
              </a:ext>
            </a:extLst>
          </p:cNvPr>
          <p:cNvSpPr txBox="1"/>
          <p:nvPr/>
        </p:nvSpPr>
        <p:spPr>
          <a:xfrm>
            <a:off x="7752943" y="2689703"/>
            <a:ext cx="16340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small loss</a:t>
            </a:r>
            <a:endParaRPr lang="zh-TW" altLang="en-US" sz="240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B21A83A9-92A0-4058-9AAC-CA7D3B2469E2}"/>
              </a:ext>
            </a:extLst>
          </p:cNvPr>
          <p:cNvSpPr txBox="1"/>
          <p:nvPr/>
        </p:nvSpPr>
        <p:spPr>
          <a:xfrm>
            <a:off x="239037" y="182547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0" i="0" dirty="0">
                <a:effectLst/>
              </a:rPr>
              <a:t>find a needle in a haystack …</a:t>
            </a:r>
            <a:endParaRPr lang="zh-TW" altLang="en-US" sz="2400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6EB85982-78FD-48E5-ABD2-E974957A6B9B}"/>
              </a:ext>
            </a:extLst>
          </p:cNvPr>
          <p:cNvSpPr txBox="1"/>
          <p:nvPr/>
        </p:nvSpPr>
        <p:spPr>
          <a:xfrm>
            <a:off x="877027" y="2316694"/>
            <a:ext cx="35977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0" i="0" dirty="0">
                <a:effectLst/>
              </a:rPr>
              <a:t>… but there is no needle 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字方塊 41">
                <a:extLst>
                  <a:ext uri="{FF2B5EF4-FFF2-40B4-BE49-F238E27FC236}">
                    <a16:creationId xmlns:a16="http://schemas.microsoft.com/office/drawing/2014/main" id="{5DF5E4E7-DAEA-4909-920B-A165A06F2D47}"/>
                  </a:ext>
                </a:extLst>
              </p:cNvPr>
              <p:cNvSpPr txBox="1"/>
              <p:nvPr/>
            </p:nvSpPr>
            <p:spPr>
              <a:xfrm>
                <a:off x="6103900" y="749323"/>
                <a:ext cx="13631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𝑦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r>
                            <a:rPr kumimoji="0" lang="zh-TW" alt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𝜽</m:t>
                          </m:r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2" name="文字方塊 41">
                <a:extLst>
                  <a:ext uri="{FF2B5EF4-FFF2-40B4-BE49-F238E27FC236}">
                    <a16:creationId xmlns:a16="http://schemas.microsoft.com/office/drawing/2014/main" id="{5DF5E4E7-DAEA-4909-920B-A165A06F2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3900" y="749323"/>
                <a:ext cx="1363130" cy="369332"/>
              </a:xfrm>
              <a:prstGeom prst="rect">
                <a:avLst/>
              </a:prstGeom>
              <a:blipFill>
                <a:blip r:embed="rId9"/>
                <a:stretch>
                  <a:fillRect l="-4911" b="-327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587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5" grpId="0"/>
      <p:bldP spid="26" grpId="0"/>
      <p:bldP spid="14" grpId="0" animBg="1"/>
      <p:bldP spid="15" grpId="0"/>
      <p:bldP spid="16" grpId="0" animBg="1"/>
      <p:bldP spid="17" grpId="0"/>
      <p:bldP spid="21" grpId="0"/>
      <p:bldP spid="24" grpId="0" animBg="1"/>
      <p:bldP spid="27" grpId="0" animBg="1"/>
      <p:bldP spid="28" grpId="0" animBg="1"/>
      <p:bldP spid="29" grpId="0"/>
      <p:bldP spid="33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職場email 出現微笑符號，研究：讓人覺得你無能| TechNews 科技新報">
            <a:extLst>
              <a:ext uri="{FF2B5EF4-FFF2-40B4-BE49-F238E27FC236}">
                <a16:creationId xmlns:a16="http://schemas.microsoft.com/office/drawing/2014/main" id="{18019AC3-F3F5-48B8-B617-B8241C263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804" y="3240410"/>
            <a:ext cx="1593392" cy="93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AF1B8371-0969-40C1-8B2E-758D11BC2A9D}"/>
              </a:ext>
            </a:extLst>
          </p:cNvPr>
          <p:cNvSpPr txBox="1"/>
          <p:nvPr/>
        </p:nvSpPr>
        <p:spPr>
          <a:xfrm>
            <a:off x="2808967" y="87673"/>
            <a:ext cx="3837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training data</a:t>
            </a:r>
            <a:endParaRPr lang="zh-TW" altLang="en-US" sz="2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3508F74-6CF4-4E3E-BA0F-78B8B3AACBF0}"/>
              </a:ext>
            </a:extLst>
          </p:cNvPr>
          <p:cNvSpPr txBox="1"/>
          <p:nvPr/>
        </p:nvSpPr>
        <p:spPr>
          <a:xfrm>
            <a:off x="2501446" y="684585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414915B-0ED6-401F-AFED-7246530AFD6D}"/>
              </a:ext>
            </a:extLst>
          </p:cNvPr>
          <p:cNvSpPr txBox="1"/>
          <p:nvPr/>
        </p:nvSpPr>
        <p:spPr>
          <a:xfrm>
            <a:off x="5410656" y="684584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F736C41-79CA-4380-A5CD-224AA39BC8DA}"/>
              </a:ext>
            </a:extLst>
          </p:cNvPr>
          <p:cNvSpPr txBox="1"/>
          <p:nvPr/>
        </p:nvSpPr>
        <p:spPr>
          <a:xfrm>
            <a:off x="726054" y="1505434"/>
            <a:ext cx="1551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model </a:t>
            </a:r>
          </a:p>
          <a:p>
            <a:pPr algn="ctr"/>
            <a:r>
              <a:rPr lang="en-US" altLang="zh-TW" sz="2400" dirty="0"/>
              <a:t>bias</a:t>
            </a:r>
            <a:endParaRPr lang="zh-TW" altLang="en-US" sz="24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BCF3CE4-21BB-4240-AC49-BCEA7ADAED08}"/>
              </a:ext>
            </a:extLst>
          </p:cNvPr>
          <p:cNvSpPr txBox="1"/>
          <p:nvPr/>
        </p:nvSpPr>
        <p:spPr>
          <a:xfrm>
            <a:off x="3200851" y="1727829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optimization 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DB742B7-51D6-4303-9869-7EE10645C25A}"/>
              </a:ext>
            </a:extLst>
          </p:cNvPr>
          <p:cNvSpPr txBox="1"/>
          <p:nvPr/>
        </p:nvSpPr>
        <p:spPr>
          <a:xfrm>
            <a:off x="389957" y="2623397"/>
            <a:ext cx="2223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make your model complex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EA9CB21-F342-4898-BB73-201C83240788}"/>
              </a:ext>
            </a:extLst>
          </p:cNvPr>
          <p:cNvSpPr txBox="1"/>
          <p:nvPr/>
        </p:nvSpPr>
        <p:spPr>
          <a:xfrm>
            <a:off x="2646018" y="2621932"/>
            <a:ext cx="2223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Next Lecture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582CC8D-7B8D-487D-B6BF-42EA29132B20}"/>
              </a:ext>
            </a:extLst>
          </p:cNvPr>
          <p:cNvSpPr txBox="1"/>
          <p:nvPr/>
        </p:nvSpPr>
        <p:spPr>
          <a:xfrm>
            <a:off x="5410656" y="1580071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loss on testing data</a:t>
            </a:r>
            <a:endParaRPr lang="zh-TW" altLang="en-US" sz="2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40FBD4-F4E9-4BB4-B4A2-BD2E6BE73C10}"/>
              </a:ext>
            </a:extLst>
          </p:cNvPr>
          <p:cNvSpPr txBox="1"/>
          <p:nvPr/>
        </p:nvSpPr>
        <p:spPr>
          <a:xfrm>
            <a:off x="3200850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overfitting</a:t>
            </a:r>
            <a:endParaRPr lang="zh-TW" altLang="en-US" sz="24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C332C6B7-A51D-496E-BD88-A870131BD9B6}"/>
              </a:ext>
            </a:extLst>
          </p:cNvPr>
          <p:cNvSpPr txBox="1"/>
          <p:nvPr/>
        </p:nvSpPr>
        <p:spPr>
          <a:xfrm>
            <a:off x="6232866" y="3585443"/>
            <a:ext cx="1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mismatch</a:t>
            </a:r>
            <a:endParaRPr lang="zh-TW" altLang="en-US" sz="24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5F92E0C-0D3D-44D2-BDD9-C78DB28F5FC1}"/>
              </a:ext>
            </a:extLst>
          </p:cNvPr>
          <p:cNvSpPr txBox="1"/>
          <p:nvPr/>
        </p:nvSpPr>
        <p:spPr>
          <a:xfrm>
            <a:off x="7266126" y="2322668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small</a:t>
            </a:r>
            <a:endParaRPr lang="zh-TW" altLang="en-US" sz="24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8F18AFF-1B8D-4C92-A6B6-E117E473479E}"/>
              </a:ext>
            </a:extLst>
          </p:cNvPr>
          <p:cNvSpPr txBox="1"/>
          <p:nvPr/>
        </p:nvSpPr>
        <p:spPr>
          <a:xfrm>
            <a:off x="5008373" y="2364002"/>
            <a:ext cx="1551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large</a:t>
            </a:r>
            <a:endParaRPr lang="zh-TW" altLang="en-US" sz="2400" dirty="0"/>
          </a:p>
        </p:txBody>
      </p: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D9F365AF-8514-48A8-91E0-11E4C4208127}"/>
              </a:ext>
            </a:extLst>
          </p:cNvPr>
          <p:cNvCxnSpPr>
            <a:cxnSpLocks/>
          </p:cNvCxnSpPr>
          <p:nvPr/>
        </p:nvCxnSpPr>
        <p:spPr>
          <a:xfrm flipH="1">
            <a:off x="2752498" y="532854"/>
            <a:ext cx="1979161" cy="10863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36B38835-205A-4D66-8BA4-2E4437CD59AA}"/>
              </a:ext>
            </a:extLst>
          </p:cNvPr>
          <p:cNvCxnSpPr>
            <a:cxnSpLocks/>
          </p:cNvCxnSpPr>
          <p:nvPr/>
        </p:nvCxnSpPr>
        <p:spPr>
          <a:xfrm>
            <a:off x="4738462" y="539337"/>
            <a:ext cx="2027461" cy="10970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94C61B4C-FA8F-43D6-B9AB-9A37B6B642FA}"/>
              </a:ext>
            </a:extLst>
          </p:cNvPr>
          <p:cNvCxnSpPr>
            <a:cxnSpLocks/>
          </p:cNvCxnSpPr>
          <p:nvPr/>
        </p:nvCxnSpPr>
        <p:spPr>
          <a:xfrm flipH="1">
            <a:off x="1544864" y="1667271"/>
            <a:ext cx="1137557" cy="8653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7C09DA96-9715-4DA2-923D-52EF447FF3F6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2768827" y="1686134"/>
            <a:ext cx="988895" cy="9357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407C0541-DA8F-49F8-8109-3501138D219E}"/>
              </a:ext>
            </a:extLst>
          </p:cNvPr>
          <p:cNvCxnSpPr>
            <a:cxnSpLocks/>
          </p:cNvCxnSpPr>
          <p:nvPr/>
        </p:nvCxnSpPr>
        <p:spPr>
          <a:xfrm flipH="1">
            <a:off x="5619523" y="2023533"/>
            <a:ext cx="1226687" cy="13366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36A0B38B-A21D-4C01-8F4F-775A92A02486}"/>
              </a:ext>
            </a:extLst>
          </p:cNvPr>
          <p:cNvCxnSpPr>
            <a:cxnSpLocks/>
          </p:cNvCxnSpPr>
          <p:nvPr/>
        </p:nvCxnSpPr>
        <p:spPr>
          <a:xfrm>
            <a:off x="6892802" y="2023505"/>
            <a:ext cx="1406315" cy="12896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35FBAD3B-FCA9-42FE-8A20-2C4F74BE52F4}"/>
              </a:ext>
            </a:extLst>
          </p:cNvPr>
          <p:cNvCxnSpPr>
            <a:cxnSpLocks/>
          </p:cNvCxnSpPr>
          <p:nvPr/>
        </p:nvCxnSpPr>
        <p:spPr>
          <a:xfrm flipH="1">
            <a:off x="4276847" y="3408288"/>
            <a:ext cx="1294035" cy="10908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B164F300-902C-4F3C-B26A-487A55A1F856}"/>
              </a:ext>
            </a:extLst>
          </p:cNvPr>
          <p:cNvCxnSpPr>
            <a:cxnSpLocks/>
          </p:cNvCxnSpPr>
          <p:nvPr/>
        </p:nvCxnSpPr>
        <p:spPr>
          <a:xfrm>
            <a:off x="5657286" y="3427151"/>
            <a:ext cx="1315119" cy="11024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A593418E-2093-4D1B-89A2-EFCB1A01351C}"/>
              </a:ext>
            </a:extLst>
          </p:cNvPr>
          <p:cNvCxnSpPr>
            <a:cxnSpLocks/>
          </p:cNvCxnSpPr>
          <p:nvPr/>
        </p:nvCxnSpPr>
        <p:spPr>
          <a:xfrm flipH="1" flipV="1">
            <a:off x="1501661" y="3454394"/>
            <a:ext cx="0" cy="2109952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59CC09A7-6E63-42F1-9456-294765CF77DE}"/>
              </a:ext>
            </a:extLst>
          </p:cNvPr>
          <p:cNvCxnSpPr>
            <a:cxnSpLocks/>
          </p:cNvCxnSpPr>
          <p:nvPr/>
        </p:nvCxnSpPr>
        <p:spPr>
          <a:xfrm>
            <a:off x="1545203" y="5549832"/>
            <a:ext cx="891897" cy="1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3247B8C5-5340-4A7B-9FA2-E038A60C78AF}"/>
              </a:ext>
            </a:extLst>
          </p:cNvPr>
          <p:cNvSpPr txBox="1"/>
          <p:nvPr/>
        </p:nvSpPr>
        <p:spPr>
          <a:xfrm>
            <a:off x="786433" y="5619298"/>
            <a:ext cx="1516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trade-off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51DF9D11-1534-4EA1-9AEB-8F4BE6AC2078}"/>
              </a:ext>
            </a:extLst>
          </p:cNvPr>
          <p:cNvSpPr txBox="1"/>
          <p:nvPr/>
        </p:nvSpPr>
        <p:spPr>
          <a:xfrm>
            <a:off x="2407105" y="5914996"/>
            <a:ext cx="6424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Split your training data into training set and validation set for model selection</a:t>
            </a:r>
            <a:endParaRPr lang="zh-TW" altLang="en-US" sz="2400" dirty="0"/>
          </a:p>
        </p:txBody>
      </p: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4F181DEB-D2D3-4454-B1D3-59DFBE853BD4}"/>
              </a:ext>
            </a:extLst>
          </p:cNvPr>
          <p:cNvCxnSpPr>
            <a:cxnSpLocks/>
          </p:cNvCxnSpPr>
          <p:nvPr/>
        </p:nvCxnSpPr>
        <p:spPr>
          <a:xfrm flipH="1" flipV="1">
            <a:off x="1799767" y="6040176"/>
            <a:ext cx="607338" cy="2495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7F8F3884-33C2-4401-A305-B1D8205BBADF}"/>
              </a:ext>
            </a:extLst>
          </p:cNvPr>
          <p:cNvSpPr txBox="1"/>
          <p:nvPr/>
        </p:nvSpPr>
        <p:spPr>
          <a:xfrm>
            <a:off x="363026" y="167706"/>
            <a:ext cx="1729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i="1" u="sng" dirty="0"/>
              <a:t>General Guide</a:t>
            </a:r>
            <a:endParaRPr lang="zh-TW" altLang="en-US" sz="3200" b="1" i="1" u="sng" dirty="0"/>
          </a:p>
        </p:txBody>
      </p:sp>
      <p:sp>
        <p:nvSpPr>
          <p:cNvPr id="61" name="矩形: 圓角 60">
            <a:extLst>
              <a:ext uri="{FF2B5EF4-FFF2-40B4-BE49-F238E27FC236}">
                <a16:creationId xmlns:a16="http://schemas.microsoft.com/office/drawing/2014/main" id="{70F5027F-F50A-4882-8C73-B4EC20B17FE0}"/>
              </a:ext>
            </a:extLst>
          </p:cNvPr>
          <p:cNvSpPr/>
          <p:nvPr/>
        </p:nvSpPr>
        <p:spPr>
          <a:xfrm>
            <a:off x="3389014" y="87674"/>
            <a:ext cx="2697150" cy="4516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: 圓角 65">
            <a:extLst>
              <a:ext uri="{FF2B5EF4-FFF2-40B4-BE49-F238E27FC236}">
                <a16:creationId xmlns:a16="http://schemas.microsoft.com/office/drawing/2014/main" id="{E7480E6A-5D15-4752-ADDE-73C78E4BFA31}"/>
              </a:ext>
            </a:extLst>
          </p:cNvPr>
          <p:cNvSpPr/>
          <p:nvPr/>
        </p:nvSpPr>
        <p:spPr>
          <a:xfrm>
            <a:off x="2873210" y="701960"/>
            <a:ext cx="755362" cy="4516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: 圓角 66">
            <a:extLst>
              <a:ext uri="{FF2B5EF4-FFF2-40B4-BE49-F238E27FC236}">
                <a16:creationId xmlns:a16="http://schemas.microsoft.com/office/drawing/2014/main" id="{0F735DB5-6DF2-425C-9FA0-618D657023A7}"/>
              </a:ext>
            </a:extLst>
          </p:cNvPr>
          <p:cNvSpPr/>
          <p:nvPr/>
        </p:nvSpPr>
        <p:spPr>
          <a:xfrm>
            <a:off x="3227811" y="1745042"/>
            <a:ext cx="1659310" cy="44035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D7283480-010B-43D0-B3F7-6BE3B66BD0BB}"/>
              </a:ext>
            </a:extLst>
          </p:cNvPr>
          <p:cNvSpPr txBox="1"/>
          <p:nvPr/>
        </p:nvSpPr>
        <p:spPr>
          <a:xfrm>
            <a:off x="6681724" y="4499639"/>
            <a:ext cx="2351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Not in HWs, except HW 11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AD62FB2-D54B-4049-9ADB-8C85D9525C90}"/>
              </a:ext>
            </a:extLst>
          </p:cNvPr>
          <p:cNvSpPr txBox="1"/>
          <p:nvPr/>
        </p:nvSpPr>
        <p:spPr>
          <a:xfrm>
            <a:off x="2437100" y="5319000"/>
            <a:ext cx="3620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make your model simpler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86732DFC-B4DE-4A6D-B115-D207E98635CE}"/>
              </a:ext>
            </a:extLst>
          </p:cNvPr>
          <p:cNvSpPr txBox="1"/>
          <p:nvPr/>
        </p:nvSpPr>
        <p:spPr>
          <a:xfrm>
            <a:off x="2423206" y="4513503"/>
            <a:ext cx="434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more training data (not in HWs)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86CB8912-B01C-4BB4-BDB2-2175C24E56B7}"/>
              </a:ext>
            </a:extLst>
          </p:cNvPr>
          <p:cNvSpPr txBox="1"/>
          <p:nvPr/>
        </p:nvSpPr>
        <p:spPr>
          <a:xfrm>
            <a:off x="2427968" y="4911846"/>
            <a:ext cx="340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data augmentation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99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橢圓 45">
            <a:extLst>
              <a:ext uri="{FF2B5EF4-FFF2-40B4-BE49-F238E27FC236}">
                <a16:creationId xmlns:a16="http://schemas.microsoft.com/office/drawing/2014/main" id="{D7DA19B8-D127-44A4-A1A8-33A05D02FD85}"/>
              </a:ext>
            </a:extLst>
          </p:cNvPr>
          <p:cNvSpPr/>
          <p:nvPr/>
        </p:nvSpPr>
        <p:spPr>
          <a:xfrm>
            <a:off x="4807857" y="3208784"/>
            <a:ext cx="3670777" cy="207194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C4FE1050-6949-44F9-8AE0-F3BDC203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Optimization Issue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CE4BAE-1EF6-492D-8824-B516F9075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Large loss not always imply model bias. There is another possibility …</a:t>
            </a:r>
            <a:endParaRPr lang="zh-TW" alt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br>
              <a:rPr lang="en-US" altLang="zh-TW" dirty="0"/>
            </a:br>
            <a:endParaRPr lang="zh-TW" altLang="en-US" dirty="0"/>
          </a:p>
        </p:txBody>
      </p: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C85848FF-7D0A-4B2A-9E9F-CE6A6D680FBA}"/>
              </a:ext>
            </a:extLst>
          </p:cNvPr>
          <p:cNvCxnSpPr>
            <a:cxnSpLocks/>
          </p:cNvCxnSpPr>
          <p:nvPr/>
        </p:nvCxnSpPr>
        <p:spPr>
          <a:xfrm>
            <a:off x="909033" y="5774187"/>
            <a:ext cx="338356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272A2DDE-41C8-40BF-BF32-401B1E375A92}"/>
                  </a:ext>
                </a:extLst>
              </p:cNvPr>
              <p:cNvSpPr txBox="1"/>
              <p:nvPr/>
            </p:nvSpPr>
            <p:spPr>
              <a:xfrm>
                <a:off x="465292" y="3200064"/>
                <a:ext cx="6731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272A2DDE-41C8-40BF-BF32-401B1E375A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92" y="3200064"/>
                <a:ext cx="6731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064E15A9-835E-4FC4-990E-8DE47C0041C5}"/>
                  </a:ext>
                </a:extLst>
              </p:cNvPr>
              <p:cNvSpPr txBox="1"/>
              <p:nvPr/>
            </p:nvSpPr>
            <p:spPr>
              <a:xfrm>
                <a:off x="1011070" y="4869634"/>
                <a:ext cx="114396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altLang="zh-TW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4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064E15A9-835E-4FC4-990E-8DE47C004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070" y="4869634"/>
                <a:ext cx="114396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DF9C2098-9344-4DF6-86EF-32DC5D6CDB93}"/>
                  </a:ext>
                </a:extLst>
              </p:cNvPr>
              <p:cNvSpPr txBox="1"/>
              <p:nvPr/>
            </p:nvSpPr>
            <p:spPr>
              <a:xfrm>
                <a:off x="4225623" y="5518658"/>
                <a:ext cx="45367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400" b="1" i="1">
                          <a:latin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DF9C2098-9344-4DF6-86EF-32DC5D6CDB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23" y="5518658"/>
                <a:ext cx="45367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4A46F1CF-37E4-4303-882E-E213096993EE}"/>
                  </a:ext>
                </a:extLst>
              </p:cNvPr>
              <p:cNvSpPr txBox="1"/>
              <p:nvPr/>
            </p:nvSpPr>
            <p:spPr>
              <a:xfrm>
                <a:off x="1802548" y="5850234"/>
                <a:ext cx="79651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400" b="1" i="1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4A46F1CF-37E4-4303-882E-E213096993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548" y="5850234"/>
                <a:ext cx="79651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橢圓 38">
            <a:extLst>
              <a:ext uri="{FF2B5EF4-FFF2-40B4-BE49-F238E27FC236}">
                <a16:creationId xmlns:a16="http://schemas.microsoft.com/office/drawing/2014/main" id="{2FABEAE0-573C-43DB-965E-280B61AE1F6F}"/>
              </a:ext>
            </a:extLst>
          </p:cNvPr>
          <p:cNvSpPr/>
          <p:nvPr/>
        </p:nvSpPr>
        <p:spPr>
          <a:xfrm>
            <a:off x="2038924" y="5656962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A4A1B06E-FBCC-4958-841A-124603C38F95}"/>
              </a:ext>
            </a:extLst>
          </p:cNvPr>
          <p:cNvCxnSpPr/>
          <p:nvPr/>
        </p:nvCxnSpPr>
        <p:spPr>
          <a:xfrm>
            <a:off x="2167738" y="4640697"/>
            <a:ext cx="0" cy="1039850"/>
          </a:xfrm>
          <a:prstGeom prst="line">
            <a:avLst/>
          </a:prstGeom>
          <a:ln w="57150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9D0ABAE4-B49E-4CB1-93D7-F3F5BB399A40}"/>
              </a:ext>
            </a:extLst>
          </p:cNvPr>
          <p:cNvSpPr txBox="1"/>
          <p:nvPr/>
        </p:nvSpPr>
        <p:spPr>
          <a:xfrm>
            <a:off x="2248963" y="4872477"/>
            <a:ext cx="10272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0" i="0" dirty="0">
                <a:effectLst/>
              </a:rPr>
              <a:t>large</a:t>
            </a:r>
            <a:endParaRPr lang="zh-TW" altLang="en-US" sz="2400" dirty="0"/>
          </a:p>
        </p:txBody>
      </p:sp>
      <p:sp>
        <p:nvSpPr>
          <p:cNvPr id="4" name="手繪多邊形: 圖案 3">
            <a:extLst>
              <a:ext uri="{FF2B5EF4-FFF2-40B4-BE49-F238E27FC236}">
                <a16:creationId xmlns:a16="http://schemas.microsoft.com/office/drawing/2014/main" id="{521AEFEA-62AC-4A38-9E8A-E90703F27B72}"/>
              </a:ext>
            </a:extLst>
          </p:cNvPr>
          <p:cNvSpPr/>
          <p:nvPr/>
        </p:nvSpPr>
        <p:spPr>
          <a:xfrm>
            <a:off x="1112157" y="3248335"/>
            <a:ext cx="3018972" cy="2463474"/>
          </a:xfrm>
          <a:custGeom>
            <a:avLst/>
            <a:gdLst>
              <a:gd name="connsiteX0" fmla="*/ 0 w 3018972"/>
              <a:gd name="connsiteY0" fmla="*/ 0 h 2463474"/>
              <a:gd name="connsiteX1" fmla="*/ 188686 w 3018972"/>
              <a:gd name="connsiteY1" fmla="*/ 667657 h 2463474"/>
              <a:gd name="connsiteX2" fmla="*/ 653143 w 3018972"/>
              <a:gd name="connsiteY2" fmla="*/ 1204686 h 2463474"/>
              <a:gd name="connsiteX3" fmla="*/ 1059543 w 3018972"/>
              <a:gd name="connsiteY3" fmla="*/ 1349829 h 2463474"/>
              <a:gd name="connsiteX4" fmla="*/ 1582057 w 3018972"/>
              <a:gd name="connsiteY4" fmla="*/ 1132114 h 2463474"/>
              <a:gd name="connsiteX5" fmla="*/ 1727200 w 3018972"/>
              <a:gd name="connsiteY5" fmla="*/ 870857 h 2463474"/>
              <a:gd name="connsiteX6" fmla="*/ 1944914 w 3018972"/>
              <a:gd name="connsiteY6" fmla="*/ 609600 h 2463474"/>
              <a:gd name="connsiteX7" fmla="*/ 2162629 w 3018972"/>
              <a:gd name="connsiteY7" fmla="*/ 1190172 h 2463474"/>
              <a:gd name="connsiteX8" fmla="*/ 2307772 w 3018972"/>
              <a:gd name="connsiteY8" fmla="*/ 2075543 h 2463474"/>
              <a:gd name="connsiteX9" fmla="*/ 2467429 w 3018972"/>
              <a:gd name="connsiteY9" fmla="*/ 2452914 h 2463474"/>
              <a:gd name="connsiteX10" fmla="*/ 2801257 w 3018972"/>
              <a:gd name="connsiteY10" fmla="*/ 1698172 h 2463474"/>
              <a:gd name="connsiteX11" fmla="*/ 3018972 w 3018972"/>
              <a:gd name="connsiteY11" fmla="*/ 2017486 h 2463474"/>
              <a:gd name="connsiteX0" fmla="*/ 0 w 3018972"/>
              <a:gd name="connsiteY0" fmla="*/ 0 h 2463474"/>
              <a:gd name="connsiteX1" fmla="*/ 188686 w 3018972"/>
              <a:gd name="connsiteY1" fmla="*/ 667657 h 2463474"/>
              <a:gd name="connsiteX2" fmla="*/ 653143 w 3018972"/>
              <a:gd name="connsiteY2" fmla="*/ 1204686 h 2463474"/>
              <a:gd name="connsiteX3" fmla="*/ 1059543 w 3018972"/>
              <a:gd name="connsiteY3" fmla="*/ 1349829 h 2463474"/>
              <a:gd name="connsiteX4" fmla="*/ 1493157 w 3018972"/>
              <a:gd name="connsiteY4" fmla="*/ 1132114 h 2463474"/>
              <a:gd name="connsiteX5" fmla="*/ 1727200 w 3018972"/>
              <a:gd name="connsiteY5" fmla="*/ 870857 h 2463474"/>
              <a:gd name="connsiteX6" fmla="*/ 1944914 w 3018972"/>
              <a:gd name="connsiteY6" fmla="*/ 609600 h 2463474"/>
              <a:gd name="connsiteX7" fmla="*/ 2162629 w 3018972"/>
              <a:gd name="connsiteY7" fmla="*/ 1190172 h 2463474"/>
              <a:gd name="connsiteX8" fmla="*/ 2307772 w 3018972"/>
              <a:gd name="connsiteY8" fmla="*/ 2075543 h 2463474"/>
              <a:gd name="connsiteX9" fmla="*/ 2467429 w 3018972"/>
              <a:gd name="connsiteY9" fmla="*/ 2452914 h 2463474"/>
              <a:gd name="connsiteX10" fmla="*/ 2801257 w 3018972"/>
              <a:gd name="connsiteY10" fmla="*/ 1698172 h 2463474"/>
              <a:gd name="connsiteX11" fmla="*/ 3018972 w 3018972"/>
              <a:gd name="connsiteY11" fmla="*/ 2017486 h 246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18972" h="2463474">
                <a:moveTo>
                  <a:pt x="0" y="0"/>
                </a:moveTo>
                <a:cubicBezTo>
                  <a:pt x="39914" y="233438"/>
                  <a:pt x="79829" y="466876"/>
                  <a:pt x="188686" y="667657"/>
                </a:cubicBezTo>
                <a:cubicBezTo>
                  <a:pt x="297543" y="868438"/>
                  <a:pt x="508000" y="1090991"/>
                  <a:pt x="653143" y="1204686"/>
                </a:cubicBezTo>
                <a:cubicBezTo>
                  <a:pt x="798286" y="1318381"/>
                  <a:pt x="919541" y="1361924"/>
                  <a:pt x="1059543" y="1349829"/>
                </a:cubicBezTo>
                <a:cubicBezTo>
                  <a:pt x="1199545" y="1337734"/>
                  <a:pt x="1381881" y="1211943"/>
                  <a:pt x="1493157" y="1132114"/>
                </a:cubicBezTo>
                <a:cubicBezTo>
                  <a:pt x="1604433" y="1052285"/>
                  <a:pt x="1651907" y="957943"/>
                  <a:pt x="1727200" y="870857"/>
                </a:cubicBezTo>
                <a:cubicBezTo>
                  <a:pt x="1802493" y="783771"/>
                  <a:pt x="1872343" y="556381"/>
                  <a:pt x="1944914" y="609600"/>
                </a:cubicBezTo>
                <a:cubicBezTo>
                  <a:pt x="2017485" y="662819"/>
                  <a:pt x="2102153" y="945848"/>
                  <a:pt x="2162629" y="1190172"/>
                </a:cubicBezTo>
                <a:cubicBezTo>
                  <a:pt x="2223105" y="1434496"/>
                  <a:pt x="2256972" y="1865086"/>
                  <a:pt x="2307772" y="2075543"/>
                </a:cubicBezTo>
                <a:cubicBezTo>
                  <a:pt x="2358572" y="2286000"/>
                  <a:pt x="2385182" y="2515809"/>
                  <a:pt x="2467429" y="2452914"/>
                </a:cubicBezTo>
                <a:cubicBezTo>
                  <a:pt x="2549676" y="2390019"/>
                  <a:pt x="2709333" y="1770743"/>
                  <a:pt x="2801257" y="1698172"/>
                </a:cubicBezTo>
                <a:cubicBezTo>
                  <a:pt x="2893181" y="1625601"/>
                  <a:pt x="2956076" y="1821543"/>
                  <a:pt x="3018972" y="2017486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>
            <a:extLst>
              <a:ext uri="{FF2B5EF4-FFF2-40B4-BE49-F238E27FC236}">
                <a16:creationId xmlns:a16="http://schemas.microsoft.com/office/drawing/2014/main" id="{0C5C260E-A3EE-4E6F-AE77-FCA6CF174F33}"/>
              </a:ext>
            </a:extLst>
          </p:cNvPr>
          <p:cNvSpPr/>
          <p:nvPr/>
        </p:nvSpPr>
        <p:spPr>
          <a:xfrm>
            <a:off x="7345526" y="4793687"/>
            <a:ext cx="232228" cy="2322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54BDA14D-8CC9-4919-B819-3E6E0BEC4FE1}"/>
                  </a:ext>
                </a:extLst>
              </p:cNvPr>
              <p:cNvSpPr txBox="1"/>
              <p:nvPr/>
            </p:nvSpPr>
            <p:spPr>
              <a:xfrm>
                <a:off x="7665848" y="4736661"/>
                <a:ext cx="8127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5" name="文字方塊 44">
                <a:extLst>
                  <a:ext uri="{FF2B5EF4-FFF2-40B4-BE49-F238E27FC236}">
                    <a16:creationId xmlns:a16="http://schemas.microsoft.com/office/drawing/2014/main" id="{54BDA14D-8CC9-4919-B819-3E6E0BEC4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5848" y="4736661"/>
                <a:ext cx="812787" cy="369332"/>
              </a:xfrm>
              <a:prstGeom prst="rect">
                <a:avLst/>
              </a:prstGeom>
              <a:blipFill>
                <a:blip r:embed="rId7"/>
                <a:stretch>
                  <a:fillRect l="-13534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A844FFCE-4075-4F01-A459-D4D47CF906B2}"/>
                  </a:ext>
                </a:extLst>
              </p:cNvPr>
              <p:cNvSpPr txBox="1"/>
              <p:nvPr/>
            </p:nvSpPr>
            <p:spPr>
              <a:xfrm>
                <a:off x="6323482" y="2505156"/>
                <a:ext cx="944361" cy="386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7" name="文字方塊 46">
                <a:extLst>
                  <a:ext uri="{FF2B5EF4-FFF2-40B4-BE49-F238E27FC236}">
                    <a16:creationId xmlns:a16="http://schemas.microsoft.com/office/drawing/2014/main" id="{A844FFCE-4075-4F01-A459-D4D47CF90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482" y="2505156"/>
                <a:ext cx="944361" cy="386709"/>
              </a:xfrm>
              <a:prstGeom prst="rect">
                <a:avLst/>
              </a:prstGeom>
              <a:blipFill>
                <a:blip r:embed="rId8"/>
                <a:stretch>
                  <a:fillRect l="-10968" b="-301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A33C3676-E4A6-412F-B56D-C8B9CDD5BD31}"/>
                  </a:ext>
                </a:extLst>
              </p:cNvPr>
              <p:cNvSpPr txBox="1"/>
              <p:nvPr/>
            </p:nvSpPr>
            <p:spPr>
              <a:xfrm>
                <a:off x="4207005" y="3015429"/>
                <a:ext cx="944361" cy="386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sSup>
                            <m:sSupPr>
                              <m:ctrlPr>
                                <a:rPr kumimoji="0" lang="en-US" altLang="zh-TW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zh-TW" alt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kumimoji="0" lang="en-US" altLang="zh-TW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A33C3676-E4A6-412F-B56D-C8B9CDD5B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005" y="3015429"/>
                <a:ext cx="944361" cy="386709"/>
              </a:xfrm>
              <a:prstGeom prst="rect">
                <a:avLst/>
              </a:prstGeom>
              <a:blipFill>
                <a:blip r:embed="rId9"/>
                <a:stretch>
                  <a:fillRect l="-10968" b="-301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橢圓 48">
            <a:extLst>
              <a:ext uri="{FF2B5EF4-FFF2-40B4-BE49-F238E27FC236}">
                <a16:creationId xmlns:a16="http://schemas.microsoft.com/office/drawing/2014/main" id="{A92965E9-B5A3-44CC-AEEC-C9F925A46406}"/>
              </a:ext>
            </a:extLst>
          </p:cNvPr>
          <p:cNvSpPr/>
          <p:nvPr/>
        </p:nvSpPr>
        <p:spPr>
          <a:xfrm>
            <a:off x="6072385" y="3468233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橢圓 49">
            <a:extLst>
              <a:ext uri="{FF2B5EF4-FFF2-40B4-BE49-F238E27FC236}">
                <a16:creationId xmlns:a16="http://schemas.microsoft.com/office/drawing/2014/main" id="{94DD98F4-7702-46BF-89F0-DA12CC201C14}"/>
              </a:ext>
            </a:extLst>
          </p:cNvPr>
          <p:cNvSpPr/>
          <p:nvPr/>
        </p:nvSpPr>
        <p:spPr>
          <a:xfrm>
            <a:off x="5325836" y="3666245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>
            <a:extLst>
              <a:ext uri="{FF2B5EF4-FFF2-40B4-BE49-F238E27FC236}">
                <a16:creationId xmlns:a16="http://schemas.microsoft.com/office/drawing/2014/main" id="{F9BE8E21-3277-48A6-BAE3-A60F0336BD3C}"/>
              </a:ext>
            </a:extLst>
          </p:cNvPr>
          <p:cNvSpPr/>
          <p:nvPr/>
        </p:nvSpPr>
        <p:spPr>
          <a:xfrm>
            <a:off x="7267843" y="4117661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9B1BE128-A282-492B-A59D-E6F094B65884}"/>
                  </a:ext>
                </a:extLst>
              </p:cNvPr>
              <p:cNvSpPr txBox="1"/>
              <p:nvPr/>
            </p:nvSpPr>
            <p:spPr>
              <a:xfrm>
                <a:off x="8040919" y="2603832"/>
                <a:ext cx="875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4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9B1BE128-A282-492B-A59D-E6F094B65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919" y="2603832"/>
                <a:ext cx="875431" cy="369332"/>
              </a:xfrm>
              <a:prstGeom prst="rect">
                <a:avLst/>
              </a:prstGeom>
              <a:blipFill>
                <a:blip r:embed="rId10"/>
                <a:stretch>
                  <a:fillRect l="-11806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8FA06738-6ED8-4D7F-9EF4-662217150DC9}"/>
              </a:ext>
            </a:extLst>
          </p:cNvPr>
          <p:cNvCxnSpPr>
            <a:cxnSpLocks/>
          </p:cNvCxnSpPr>
          <p:nvPr/>
        </p:nvCxnSpPr>
        <p:spPr>
          <a:xfrm flipV="1">
            <a:off x="7461640" y="3029385"/>
            <a:ext cx="860788" cy="1047587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>
            <a:extLst>
              <a:ext uri="{FF2B5EF4-FFF2-40B4-BE49-F238E27FC236}">
                <a16:creationId xmlns:a16="http://schemas.microsoft.com/office/drawing/2014/main" id="{F2B330BC-EE25-4A17-B37A-59CF7B81FAA7}"/>
              </a:ext>
            </a:extLst>
          </p:cNvPr>
          <p:cNvCxnSpPr>
            <a:cxnSpLocks/>
          </p:cNvCxnSpPr>
          <p:nvPr/>
        </p:nvCxnSpPr>
        <p:spPr>
          <a:xfrm flipV="1">
            <a:off x="6268417" y="2976447"/>
            <a:ext cx="392064" cy="464672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單箭頭接點 54">
            <a:extLst>
              <a:ext uri="{FF2B5EF4-FFF2-40B4-BE49-F238E27FC236}">
                <a16:creationId xmlns:a16="http://schemas.microsoft.com/office/drawing/2014/main" id="{6791DFB0-EEAF-481C-A20C-BC3492064164}"/>
              </a:ext>
            </a:extLst>
          </p:cNvPr>
          <p:cNvCxnSpPr>
            <a:cxnSpLocks/>
          </p:cNvCxnSpPr>
          <p:nvPr/>
        </p:nvCxnSpPr>
        <p:spPr>
          <a:xfrm flipH="1" flipV="1">
            <a:off x="4807857" y="3468233"/>
            <a:ext cx="503609" cy="279321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604BE054-BDDA-4B9A-9E13-8E6C98C3862B}"/>
              </a:ext>
            </a:extLst>
          </p:cNvPr>
          <p:cNvSpPr txBox="1"/>
          <p:nvPr/>
        </p:nvSpPr>
        <p:spPr>
          <a:xfrm>
            <a:off x="4964745" y="538856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A</a:t>
            </a:r>
            <a:r>
              <a:rPr lang="en-US" altLang="zh-TW" sz="2400" b="0" i="0" dirty="0">
                <a:effectLst/>
              </a:rPr>
              <a:t> needle is in a haystack …</a:t>
            </a:r>
            <a:endParaRPr lang="zh-TW" altLang="en-US" sz="2400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1B213020-3423-4848-9B62-ECC478909D79}"/>
              </a:ext>
            </a:extLst>
          </p:cNvPr>
          <p:cNvSpPr txBox="1"/>
          <p:nvPr/>
        </p:nvSpPr>
        <p:spPr>
          <a:xfrm>
            <a:off x="6233208" y="5895275"/>
            <a:ext cx="28652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… Just cannot find it.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4D13F719-2B89-43F4-BF9C-CE46CEB1F6DD}"/>
                  </a:ext>
                </a:extLst>
              </p:cNvPr>
              <p:cNvSpPr txBox="1"/>
              <p:nvPr/>
            </p:nvSpPr>
            <p:spPr>
              <a:xfrm>
                <a:off x="5503713" y="4076972"/>
                <a:ext cx="13631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𝑦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r>
                            <a:rPr kumimoji="0" lang="zh-TW" alt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𝜽</m:t>
                          </m:r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4D13F719-2B89-43F4-BF9C-CE46CEB1F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713" y="4076972"/>
                <a:ext cx="1363130" cy="369332"/>
              </a:xfrm>
              <a:prstGeom prst="rect">
                <a:avLst/>
              </a:prstGeom>
              <a:blipFill>
                <a:blip r:embed="rId11"/>
                <a:stretch>
                  <a:fillRect l="-4933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073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4" grpId="0" animBg="1"/>
      <p:bldP spid="45" grpId="0"/>
      <p:bldP spid="47" grpId="0"/>
      <p:bldP spid="48" grpId="0"/>
      <p:bldP spid="49" grpId="0" animBg="1"/>
      <p:bldP spid="50" grpId="0" animBg="1"/>
      <p:bldP spid="51" grpId="0" animBg="1"/>
      <p:bldP spid="52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>
            <a:extLst>
              <a:ext uri="{FF2B5EF4-FFF2-40B4-BE49-F238E27FC236}">
                <a16:creationId xmlns:a16="http://schemas.microsoft.com/office/drawing/2014/main" id="{D35962B7-781E-4BDD-993E-18A9CE1DCE4E}"/>
              </a:ext>
            </a:extLst>
          </p:cNvPr>
          <p:cNvSpPr/>
          <p:nvPr/>
        </p:nvSpPr>
        <p:spPr>
          <a:xfrm>
            <a:off x="4788807" y="4085084"/>
            <a:ext cx="3670777" cy="207194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10956FAA-0FC6-4DB3-9EE7-E62E08832A0F}"/>
              </a:ext>
            </a:extLst>
          </p:cNvPr>
          <p:cNvSpPr/>
          <p:nvPr/>
        </p:nvSpPr>
        <p:spPr>
          <a:xfrm>
            <a:off x="7326476" y="5669987"/>
            <a:ext cx="232228" cy="2322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174D7A5-E917-430E-ACF6-84515720663F}"/>
                  </a:ext>
                </a:extLst>
              </p:cNvPr>
              <p:cNvSpPr txBox="1"/>
              <p:nvPr/>
            </p:nvSpPr>
            <p:spPr>
              <a:xfrm>
                <a:off x="7646798" y="5612961"/>
                <a:ext cx="8127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1174D7A5-E917-430E-ACF6-845157206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798" y="5612961"/>
                <a:ext cx="812787" cy="369332"/>
              </a:xfrm>
              <a:prstGeom prst="rect">
                <a:avLst/>
              </a:prstGeom>
              <a:blipFill>
                <a:blip r:embed="rId2"/>
                <a:stretch>
                  <a:fillRect l="-12687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70C4A24-BDD2-477A-86A1-6428BCD0FF6C}"/>
                  </a:ext>
                </a:extLst>
              </p:cNvPr>
              <p:cNvSpPr txBox="1"/>
              <p:nvPr/>
            </p:nvSpPr>
            <p:spPr>
              <a:xfrm>
                <a:off x="6304432" y="3381456"/>
                <a:ext cx="944361" cy="386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70C4A24-BDD2-477A-86A1-6428BCD0F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432" y="3381456"/>
                <a:ext cx="944361" cy="386709"/>
              </a:xfrm>
              <a:prstGeom prst="rect">
                <a:avLst/>
              </a:prstGeom>
              <a:blipFill>
                <a:blip r:embed="rId3"/>
                <a:stretch>
                  <a:fillRect l="-10968" b="-301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E125ADF7-CBB3-482D-807C-43155BF2A89A}"/>
                  </a:ext>
                </a:extLst>
              </p:cNvPr>
              <p:cNvSpPr txBox="1"/>
              <p:nvPr/>
            </p:nvSpPr>
            <p:spPr>
              <a:xfrm>
                <a:off x="4187955" y="3891729"/>
                <a:ext cx="944361" cy="386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sSup>
                            <m:sSupPr>
                              <m:ctrlPr>
                                <a:rPr kumimoji="0" lang="en-US" altLang="zh-TW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zh-TW" alt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kumimoji="0" lang="en-US" altLang="zh-TW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E125ADF7-CBB3-482D-807C-43155BF2A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955" y="3891729"/>
                <a:ext cx="944361" cy="386709"/>
              </a:xfrm>
              <a:prstGeom prst="rect">
                <a:avLst/>
              </a:prstGeom>
              <a:blipFill>
                <a:blip r:embed="rId4"/>
                <a:stretch>
                  <a:fillRect l="-10968" b="-296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橢圓 8">
            <a:extLst>
              <a:ext uri="{FF2B5EF4-FFF2-40B4-BE49-F238E27FC236}">
                <a16:creationId xmlns:a16="http://schemas.microsoft.com/office/drawing/2014/main" id="{CE5BF9BF-3D7D-425A-B926-C8729B1BDF0C}"/>
              </a:ext>
            </a:extLst>
          </p:cNvPr>
          <p:cNvSpPr/>
          <p:nvPr/>
        </p:nvSpPr>
        <p:spPr>
          <a:xfrm>
            <a:off x="6053335" y="4344533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2A925474-5568-471D-99A3-A99A1B6E9F63}"/>
              </a:ext>
            </a:extLst>
          </p:cNvPr>
          <p:cNvSpPr/>
          <p:nvPr/>
        </p:nvSpPr>
        <p:spPr>
          <a:xfrm>
            <a:off x="5306786" y="4542545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52701D2D-5028-4671-B109-B06FC6C4EDF5}"/>
              </a:ext>
            </a:extLst>
          </p:cNvPr>
          <p:cNvSpPr/>
          <p:nvPr/>
        </p:nvSpPr>
        <p:spPr>
          <a:xfrm>
            <a:off x="7248793" y="4993961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C710EA8A-5B12-4835-A982-1B8052AAFC58}"/>
                  </a:ext>
                </a:extLst>
              </p:cNvPr>
              <p:cNvSpPr txBox="1"/>
              <p:nvPr/>
            </p:nvSpPr>
            <p:spPr>
              <a:xfrm>
                <a:off x="8021869" y="3480132"/>
                <a:ext cx="875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4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C710EA8A-5B12-4835-A982-1B8052AAF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1869" y="3480132"/>
                <a:ext cx="875431" cy="369332"/>
              </a:xfrm>
              <a:prstGeom prst="rect">
                <a:avLst/>
              </a:prstGeom>
              <a:blipFill>
                <a:blip r:embed="rId5"/>
                <a:stretch>
                  <a:fillRect l="-12500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D0BB8996-C13B-4D90-83A9-A668D63684AE}"/>
              </a:ext>
            </a:extLst>
          </p:cNvPr>
          <p:cNvCxnSpPr>
            <a:cxnSpLocks/>
          </p:cNvCxnSpPr>
          <p:nvPr/>
        </p:nvCxnSpPr>
        <p:spPr>
          <a:xfrm flipV="1">
            <a:off x="7442590" y="3905685"/>
            <a:ext cx="860788" cy="1047587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941ABECE-5338-4E17-BE5E-9D7D033FE55D}"/>
              </a:ext>
            </a:extLst>
          </p:cNvPr>
          <p:cNvCxnSpPr>
            <a:cxnSpLocks/>
          </p:cNvCxnSpPr>
          <p:nvPr/>
        </p:nvCxnSpPr>
        <p:spPr>
          <a:xfrm flipV="1">
            <a:off x="6249367" y="3852747"/>
            <a:ext cx="392064" cy="464672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BBB11AE2-E3F0-4CA7-B648-6727791FF96C}"/>
              </a:ext>
            </a:extLst>
          </p:cNvPr>
          <p:cNvCxnSpPr>
            <a:cxnSpLocks/>
          </p:cNvCxnSpPr>
          <p:nvPr/>
        </p:nvCxnSpPr>
        <p:spPr>
          <a:xfrm flipH="1" flipV="1">
            <a:off x="4788807" y="4344533"/>
            <a:ext cx="503609" cy="279321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D7C8CCF-AB40-48DA-9A1E-58236A2F8E02}"/>
              </a:ext>
            </a:extLst>
          </p:cNvPr>
          <p:cNvSpPr txBox="1"/>
          <p:nvPr/>
        </p:nvSpPr>
        <p:spPr>
          <a:xfrm>
            <a:off x="603309" y="492899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A</a:t>
            </a:r>
            <a:r>
              <a:rPr lang="en-US" altLang="zh-TW" sz="2400" b="0" i="0" dirty="0">
                <a:effectLst/>
              </a:rPr>
              <a:t> needle is in a haystack …</a:t>
            </a:r>
            <a:endParaRPr lang="zh-TW" altLang="en-US" sz="24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BE2BB159-BC98-4153-9058-37A620B5D75D}"/>
              </a:ext>
            </a:extLst>
          </p:cNvPr>
          <p:cNvSpPr txBox="1"/>
          <p:nvPr/>
        </p:nvSpPr>
        <p:spPr>
          <a:xfrm>
            <a:off x="1871772" y="5435699"/>
            <a:ext cx="28652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… Just cannot find it.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D38EF39B-EE3D-413C-B63F-0040FDEEF710}"/>
                  </a:ext>
                </a:extLst>
              </p:cNvPr>
              <p:cNvSpPr txBox="1"/>
              <p:nvPr/>
            </p:nvSpPr>
            <p:spPr>
              <a:xfrm>
                <a:off x="5484663" y="4953272"/>
                <a:ext cx="13631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𝑦</m:t>
                      </m:r>
                      <m:r>
                        <a:rPr kumimoji="0" lang="en-US" altLang="zh-TW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r>
                            <a:rPr kumimoji="0" lang="zh-TW" alt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𝜽</m:t>
                          </m:r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D38EF39B-EE3D-413C-B63F-0040FDEEF7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663" y="4953272"/>
                <a:ext cx="1363130" cy="369332"/>
              </a:xfrm>
              <a:prstGeom prst="rect">
                <a:avLst/>
              </a:prstGeom>
              <a:blipFill>
                <a:blip r:embed="rId6"/>
                <a:stretch>
                  <a:fillRect l="-4933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橢圓 18">
            <a:extLst>
              <a:ext uri="{FF2B5EF4-FFF2-40B4-BE49-F238E27FC236}">
                <a16:creationId xmlns:a16="http://schemas.microsoft.com/office/drawing/2014/main" id="{E87F5868-603E-44F8-9E1F-7D1EF2FF87A3}"/>
              </a:ext>
            </a:extLst>
          </p:cNvPr>
          <p:cNvSpPr/>
          <p:nvPr/>
        </p:nvSpPr>
        <p:spPr>
          <a:xfrm>
            <a:off x="6996684" y="2351132"/>
            <a:ext cx="232228" cy="2322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BE34761F-5233-429A-947D-B97F4DB02517}"/>
                  </a:ext>
                </a:extLst>
              </p:cNvPr>
              <p:cNvSpPr txBox="1"/>
              <p:nvPr/>
            </p:nvSpPr>
            <p:spPr>
              <a:xfrm>
                <a:off x="7317006" y="2294106"/>
                <a:ext cx="81278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BE34761F-5233-429A-947D-B97F4DB02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7006" y="2294106"/>
                <a:ext cx="812787" cy="369332"/>
              </a:xfrm>
              <a:prstGeom prst="rect">
                <a:avLst/>
              </a:prstGeom>
              <a:blipFill>
                <a:blip r:embed="rId7"/>
                <a:stretch>
                  <a:fillRect l="-12687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橢圓 20">
            <a:extLst>
              <a:ext uri="{FF2B5EF4-FFF2-40B4-BE49-F238E27FC236}">
                <a16:creationId xmlns:a16="http://schemas.microsoft.com/office/drawing/2014/main" id="{9A494FA9-E243-485C-B8D8-E5DBC2CC19BD}"/>
              </a:ext>
            </a:extLst>
          </p:cNvPr>
          <p:cNvSpPr/>
          <p:nvPr/>
        </p:nvSpPr>
        <p:spPr>
          <a:xfrm>
            <a:off x="4748803" y="1133147"/>
            <a:ext cx="1873428" cy="12789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5F0067E9-A48D-4EAF-8018-80D007A41D4E}"/>
                  </a:ext>
                </a:extLst>
              </p:cNvPr>
              <p:cNvSpPr txBox="1"/>
              <p:nvPr/>
            </p:nvSpPr>
            <p:spPr>
              <a:xfrm>
                <a:off x="6977918" y="894035"/>
                <a:ext cx="944361" cy="386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lang="en-US" altLang="zh-TW" sz="2400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5F0067E9-A48D-4EAF-8018-80D007A41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918" y="894035"/>
                <a:ext cx="944361" cy="386709"/>
              </a:xfrm>
              <a:prstGeom prst="rect">
                <a:avLst/>
              </a:prstGeom>
              <a:blipFill>
                <a:blip r:embed="rId8"/>
                <a:stretch>
                  <a:fillRect l="-11613" b="-301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8E4017E9-34CF-4B5B-B09C-E0E7BA25419C}"/>
                  </a:ext>
                </a:extLst>
              </p:cNvPr>
              <p:cNvSpPr txBox="1"/>
              <p:nvPr/>
            </p:nvSpPr>
            <p:spPr>
              <a:xfrm>
                <a:off x="5085824" y="450832"/>
                <a:ext cx="944361" cy="3867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sSup>
                            <m:sSupPr>
                              <m:ctrlPr>
                                <a:rPr kumimoji="0" lang="en-US" altLang="zh-TW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0" lang="zh-TW" alt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kumimoji="0" lang="en-US" altLang="zh-TW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8E4017E9-34CF-4B5B-B09C-E0E7BA254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824" y="450832"/>
                <a:ext cx="944361" cy="386709"/>
              </a:xfrm>
              <a:prstGeom prst="rect">
                <a:avLst/>
              </a:prstGeom>
              <a:blipFill>
                <a:blip r:embed="rId9"/>
                <a:stretch>
                  <a:fillRect l="-10968" b="-301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橢圓 23">
            <a:extLst>
              <a:ext uri="{FF2B5EF4-FFF2-40B4-BE49-F238E27FC236}">
                <a16:creationId xmlns:a16="http://schemas.microsoft.com/office/drawing/2014/main" id="{243FAA4F-5B98-4135-923D-2E666016D05B}"/>
              </a:ext>
            </a:extLst>
          </p:cNvPr>
          <p:cNvSpPr/>
          <p:nvPr/>
        </p:nvSpPr>
        <p:spPr>
          <a:xfrm>
            <a:off x="5899031" y="1326271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BE765853-F070-45D3-8653-BBD2FD96E805}"/>
              </a:ext>
            </a:extLst>
          </p:cNvPr>
          <p:cNvSpPr/>
          <p:nvPr/>
        </p:nvSpPr>
        <p:spPr>
          <a:xfrm>
            <a:off x="5396682" y="1221908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B18A2A12-23E3-44CE-8A49-DC00F9627C13}"/>
              </a:ext>
            </a:extLst>
          </p:cNvPr>
          <p:cNvSpPr/>
          <p:nvPr/>
        </p:nvSpPr>
        <p:spPr>
          <a:xfrm>
            <a:off x="6291095" y="1835105"/>
            <a:ext cx="232228" cy="23222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E8A0CA68-8B7D-466A-A4B2-020CC7DCF6E7}"/>
                  </a:ext>
                </a:extLst>
              </p:cNvPr>
              <p:cNvSpPr txBox="1"/>
              <p:nvPr/>
            </p:nvSpPr>
            <p:spPr>
              <a:xfrm>
                <a:off x="7209080" y="1733622"/>
                <a:ext cx="8754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b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sz="24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sub>
                      </m:sSub>
                      <m:d>
                        <m:dPr>
                          <m:ctrlPr>
                            <a:rPr kumimoji="0" lang="en-US" altLang="zh-TW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zh-TW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E8A0CA68-8B7D-466A-A4B2-020CC7DCF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080" y="1733622"/>
                <a:ext cx="875431" cy="369332"/>
              </a:xfrm>
              <a:prstGeom prst="rect">
                <a:avLst/>
              </a:prstGeom>
              <a:blipFill>
                <a:blip r:embed="rId10"/>
                <a:stretch>
                  <a:fillRect l="-12587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572B16DC-7567-41F4-AF33-5B4CA2499BBE}"/>
              </a:ext>
            </a:extLst>
          </p:cNvPr>
          <p:cNvCxnSpPr>
            <a:cxnSpLocks/>
          </p:cNvCxnSpPr>
          <p:nvPr/>
        </p:nvCxnSpPr>
        <p:spPr>
          <a:xfrm flipV="1">
            <a:off x="6578529" y="1934273"/>
            <a:ext cx="618486" cy="12168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74ACBA8D-E188-4F8B-8C58-FFB37B5E96EF}"/>
              </a:ext>
            </a:extLst>
          </p:cNvPr>
          <p:cNvCxnSpPr>
            <a:cxnSpLocks/>
          </p:cNvCxnSpPr>
          <p:nvPr/>
        </p:nvCxnSpPr>
        <p:spPr>
          <a:xfrm flipV="1">
            <a:off x="6131259" y="1095592"/>
            <a:ext cx="780409" cy="272152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FC3AC233-BA7F-402C-A8B7-02630610A2C7}"/>
              </a:ext>
            </a:extLst>
          </p:cNvPr>
          <p:cNvCxnSpPr>
            <a:cxnSpLocks/>
          </p:cNvCxnSpPr>
          <p:nvPr/>
        </p:nvCxnSpPr>
        <p:spPr>
          <a:xfrm flipV="1">
            <a:off x="5520689" y="808020"/>
            <a:ext cx="37316" cy="431931"/>
          </a:xfrm>
          <a:prstGeom prst="straightConnector1">
            <a:avLst/>
          </a:prstGeom>
          <a:ln w="3810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9B328066-1AF4-4C03-A808-9F438AFA3B44}"/>
              </a:ext>
            </a:extLst>
          </p:cNvPr>
          <p:cNvSpPr txBox="1"/>
          <p:nvPr/>
        </p:nvSpPr>
        <p:spPr>
          <a:xfrm>
            <a:off x="5053904" y="2380797"/>
            <a:ext cx="18577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0" i="0" dirty="0">
                <a:effectLst/>
              </a:rPr>
              <a:t>too small …</a:t>
            </a:r>
            <a:endParaRPr lang="zh-TW" altLang="en-US" sz="2400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BBD24277-9F22-484E-92D4-83979E2D7227}"/>
              </a:ext>
            </a:extLst>
          </p:cNvPr>
          <p:cNvSpPr txBox="1"/>
          <p:nvPr/>
        </p:nvSpPr>
        <p:spPr>
          <a:xfrm>
            <a:off x="7481021" y="2607182"/>
            <a:ext cx="16340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small loss</a:t>
            </a:r>
            <a:endParaRPr lang="zh-TW" altLang="en-US" sz="2400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0044D25A-5BA9-43F9-920E-B5B72ACD445A}"/>
              </a:ext>
            </a:extLst>
          </p:cNvPr>
          <p:cNvSpPr txBox="1"/>
          <p:nvPr/>
        </p:nvSpPr>
        <p:spPr>
          <a:xfrm>
            <a:off x="619100" y="163237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0" i="0" dirty="0">
                <a:effectLst/>
              </a:rPr>
              <a:t>find a needle in a haystack …</a:t>
            </a:r>
            <a:endParaRPr lang="zh-TW" altLang="en-US" sz="2400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A008E231-2526-466A-9DCE-E569885F9608}"/>
              </a:ext>
            </a:extLst>
          </p:cNvPr>
          <p:cNvSpPr txBox="1"/>
          <p:nvPr/>
        </p:nvSpPr>
        <p:spPr>
          <a:xfrm>
            <a:off x="1257090" y="2123594"/>
            <a:ext cx="35977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b="0" i="0" dirty="0">
                <a:effectLst/>
              </a:rPr>
              <a:t>… but there is no needle </a:t>
            </a:r>
            <a:endParaRPr lang="zh-TW" altLang="en-US" sz="2400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428EFE3C-14B1-4E9E-A4B1-AF6A1347997B}"/>
              </a:ext>
            </a:extLst>
          </p:cNvPr>
          <p:cNvSpPr txBox="1"/>
          <p:nvPr/>
        </p:nvSpPr>
        <p:spPr>
          <a:xfrm>
            <a:off x="578600" y="3957770"/>
            <a:ext cx="34799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b="1" i="1" u="sng" dirty="0"/>
              <a:t>Optimization Issue</a:t>
            </a:r>
            <a:endParaRPr lang="zh-TW" altLang="en-US" sz="3200" b="1" i="1" u="sng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F79048E1-4403-4E22-AAF5-314031C4F451}"/>
              </a:ext>
            </a:extLst>
          </p:cNvPr>
          <p:cNvSpPr txBox="1"/>
          <p:nvPr/>
        </p:nvSpPr>
        <p:spPr>
          <a:xfrm>
            <a:off x="619100" y="803204"/>
            <a:ext cx="25842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b="1" i="1" u="sng" dirty="0"/>
              <a:t>Model Bias </a:t>
            </a:r>
            <a:endParaRPr lang="zh-TW" altLang="en-US" sz="3200" b="1" i="1" u="sng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362894F8-351C-4376-B2BA-E152DB3FF82D}"/>
              </a:ext>
            </a:extLst>
          </p:cNvPr>
          <p:cNvSpPr txBox="1"/>
          <p:nvPr/>
        </p:nvSpPr>
        <p:spPr>
          <a:xfrm>
            <a:off x="1276722" y="3048102"/>
            <a:ext cx="319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</a:rPr>
              <a:t>Which one???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89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24935-BD2F-4D86-8833-75EAFB1FA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Model Bias </a:t>
            </a:r>
            <a:r>
              <a:rPr lang="en-US" altLang="zh-TW" dirty="0" err="1"/>
              <a:t>v.s</a:t>
            </a:r>
            <a:r>
              <a:rPr lang="en-US" altLang="zh-TW" dirty="0"/>
              <a:t>. Optimization Issue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116A7C6-CD91-4665-9CAC-448F17D7F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prstClr val="black"/>
                </a:solidFill>
              </a:rPr>
              <a:t>Gaining the insights from comparison </a:t>
            </a:r>
            <a:endParaRPr lang="zh-TW" altLang="en-US" dirty="0">
              <a:solidFill>
                <a:prstClr val="black"/>
              </a:solidFill>
            </a:endParaRPr>
          </a:p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0516E95-7DAF-45FF-8A30-9E457C00F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11" y="2944812"/>
            <a:ext cx="4304735" cy="2920749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ECC6AA08-72AE-49B3-A562-42B3B472BB0E}"/>
              </a:ext>
            </a:extLst>
          </p:cNvPr>
          <p:cNvSpPr txBox="1"/>
          <p:nvPr/>
        </p:nvSpPr>
        <p:spPr>
          <a:xfrm>
            <a:off x="1302395" y="5848034"/>
            <a:ext cx="2270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u="sng" dirty="0"/>
              <a:t>Testing Data</a:t>
            </a:r>
            <a:endParaRPr lang="zh-TW" altLang="en-US" sz="2400" b="1" u="sng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88D66C6-D5FA-41E9-BC70-F86FAA907EDF}"/>
              </a:ext>
            </a:extLst>
          </p:cNvPr>
          <p:cNvSpPr/>
          <p:nvPr/>
        </p:nvSpPr>
        <p:spPr>
          <a:xfrm>
            <a:off x="1629192" y="4550475"/>
            <a:ext cx="1915333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TW" sz="2800" dirty="0"/>
              <a:t>Overfitting?</a:t>
            </a:r>
            <a:endParaRPr lang="zh-TW" altLang="en-US" sz="2800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C1C25BA1-78DC-4030-B68A-680DD35981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5954" y="2872245"/>
            <a:ext cx="4514850" cy="3048000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59E8312E-4FC4-4070-A1A6-3A4D99A73903}"/>
              </a:ext>
            </a:extLst>
          </p:cNvPr>
          <p:cNvSpPr txBox="1"/>
          <p:nvPr/>
        </p:nvSpPr>
        <p:spPr>
          <a:xfrm>
            <a:off x="5730776" y="5891213"/>
            <a:ext cx="2270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u="sng" dirty="0"/>
              <a:t>Training Data</a:t>
            </a:r>
            <a:endParaRPr lang="zh-TW" altLang="en-US" sz="2400" b="1" u="sng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6684656-2538-4C7B-9785-9726B624E801}"/>
              </a:ext>
            </a:extLst>
          </p:cNvPr>
          <p:cNvSpPr/>
          <p:nvPr/>
        </p:nvSpPr>
        <p:spPr>
          <a:xfrm>
            <a:off x="6531001" y="2506476"/>
            <a:ext cx="249164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TW" sz="2400" dirty="0"/>
              <a:t>Optimization issue</a:t>
            </a:r>
            <a:endParaRPr lang="zh-TW" altLang="en-US" sz="2400" dirty="0"/>
          </a:p>
        </p:txBody>
      </p: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C3D1E6F9-EE46-41E0-9934-E0879FCC18F6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7010402" y="2968141"/>
            <a:ext cx="766421" cy="70764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www.mobanwang.com/icon/UploadFiles_8971/200909/20090903224008317.png">
            <a:extLst>
              <a:ext uri="{FF2B5EF4-FFF2-40B4-BE49-F238E27FC236}">
                <a16:creationId xmlns:a16="http://schemas.microsoft.com/office/drawing/2014/main" id="{479D8160-714C-4C71-8716-24B6974BB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491" y="4433677"/>
            <a:ext cx="784733" cy="784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AE33975F-06C7-4CAF-A57A-C9B5FD087FDC}"/>
              </a:ext>
            </a:extLst>
          </p:cNvPr>
          <p:cNvSpPr txBox="1"/>
          <p:nvPr/>
        </p:nvSpPr>
        <p:spPr>
          <a:xfrm>
            <a:off x="5225261" y="152047"/>
            <a:ext cx="38196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dirty="0">
                <a:solidFill>
                  <a:srgbClr val="000000"/>
                </a:solidFill>
                <a:latin typeface="Lucida Grande"/>
              </a:rPr>
              <a:t>Ref: http://arxiv.org/abs/1512.03385</a:t>
            </a:r>
            <a:endParaRPr lang="en-US" altLang="zh-TW" sz="1800" i="0" dirty="0">
              <a:solidFill>
                <a:srgbClr val="000000"/>
              </a:solidFill>
              <a:effectLst/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94450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1433</TotalTime>
  <Words>1729</Words>
  <Application>Microsoft Office PowerPoint</Application>
  <PresentationFormat>如螢幕大小 (4:3)</PresentationFormat>
  <Paragraphs>568</Paragraphs>
  <Slides>29</Slides>
  <Notes>24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8" baseType="lpstr">
      <vt:lpstr>Lucida Grande</vt:lpstr>
      <vt:lpstr>微軟正黑體</vt:lpstr>
      <vt:lpstr>標楷體</vt:lpstr>
      <vt:lpstr>Arial</vt:lpstr>
      <vt:lpstr>Arial</vt:lpstr>
      <vt:lpstr>Calibri</vt:lpstr>
      <vt:lpstr>Calibri Light</vt:lpstr>
      <vt:lpstr>Cambria Math</vt:lpstr>
      <vt:lpstr>Office 佈景主題</vt:lpstr>
      <vt:lpstr>General Guidance</vt:lpstr>
      <vt:lpstr>Framework of ML</vt:lpstr>
      <vt:lpstr>Framework of ML</vt:lpstr>
      <vt:lpstr>PowerPoint 簡報</vt:lpstr>
      <vt:lpstr>PowerPoint 簡報</vt:lpstr>
      <vt:lpstr>PowerPoint 簡報</vt:lpstr>
      <vt:lpstr>Optimization Issue</vt:lpstr>
      <vt:lpstr>PowerPoint 簡報</vt:lpstr>
      <vt:lpstr>Model Bias v.s. Optimization Issue</vt:lpstr>
      <vt:lpstr>Optimization Issue</vt:lpstr>
      <vt:lpstr>PowerPoint 簡報</vt:lpstr>
      <vt:lpstr>PowerPoint 簡報</vt:lpstr>
      <vt:lpstr>Overfitting </vt:lpstr>
      <vt:lpstr>Overfitting </vt:lpstr>
      <vt:lpstr>Overfitting </vt:lpstr>
      <vt:lpstr>Overfitting </vt:lpstr>
      <vt:lpstr>Overfitting </vt:lpstr>
      <vt:lpstr>Overfitting </vt:lpstr>
      <vt:lpstr>Overfitting </vt:lpstr>
      <vt:lpstr>Bias-Complexity Trade-off</vt:lpstr>
      <vt:lpstr>PowerPoint 簡報</vt:lpstr>
      <vt:lpstr>PowerPoint 簡報</vt:lpstr>
      <vt:lpstr>Cross Validation</vt:lpstr>
      <vt:lpstr>N-fold Cross Validation</vt:lpstr>
      <vt:lpstr>PowerPoint 簡報</vt:lpstr>
      <vt:lpstr>Let’s predict no. of views of 2/26!</vt:lpstr>
      <vt:lpstr>PowerPoint 簡報</vt:lpstr>
      <vt:lpstr>Mismatch 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Hung-yi Lee</dc:creator>
  <cp:lastModifiedBy>Hung-yi Lee</cp:lastModifiedBy>
  <cp:revision>95</cp:revision>
  <dcterms:created xsi:type="dcterms:W3CDTF">2021-02-27T04:08:18Z</dcterms:created>
  <dcterms:modified xsi:type="dcterms:W3CDTF">2021-03-05T03:56:33Z</dcterms:modified>
</cp:coreProperties>
</file>