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8" r:id="rId3"/>
    <p:sldMasterId id="2147483726" r:id="rId4"/>
    <p:sldMasterId id="2147483744" r:id="rId5"/>
    <p:sldMasterId id="2147483756" r:id="rId6"/>
  </p:sldMasterIdLst>
  <p:notesMasterIdLst>
    <p:notesMasterId r:id="rId49"/>
  </p:notesMasterIdLst>
  <p:sldIdLst>
    <p:sldId id="363" r:id="rId7"/>
    <p:sldId id="1360" r:id="rId8"/>
    <p:sldId id="1375" r:id="rId9"/>
    <p:sldId id="1315" r:id="rId10"/>
    <p:sldId id="343" r:id="rId11"/>
    <p:sldId id="1373" r:id="rId12"/>
    <p:sldId id="1312" r:id="rId13"/>
    <p:sldId id="1376" r:id="rId14"/>
    <p:sldId id="1314" r:id="rId15"/>
    <p:sldId id="282" r:id="rId16"/>
    <p:sldId id="1377" r:id="rId17"/>
    <p:sldId id="1311" r:id="rId18"/>
    <p:sldId id="361" r:id="rId19"/>
    <p:sldId id="325" r:id="rId20"/>
    <p:sldId id="321" r:id="rId21"/>
    <p:sldId id="320" r:id="rId22"/>
    <p:sldId id="331" r:id="rId23"/>
    <p:sldId id="1320" r:id="rId24"/>
    <p:sldId id="332" r:id="rId25"/>
    <p:sldId id="334" r:id="rId26"/>
    <p:sldId id="337" r:id="rId27"/>
    <p:sldId id="1349" r:id="rId28"/>
    <p:sldId id="1226" r:id="rId29"/>
    <p:sldId id="1345" r:id="rId30"/>
    <p:sldId id="1331" r:id="rId31"/>
    <p:sldId id="1379" r:id="rId32"/>
    <p:sldId id="284" r:id="rId33"/>
    <p:sldId id="1381" r:id="rId34"/>
    <p:sldId id="1384" r:id="rId35"/>
    <p:sldId id="1385" r:id="rId36"/>
    <p:sldId id="1383" r:id="rId37"/>
    <p:sldId id="256" r:id="rId38"/>
    <p:sldId id="1368" r:id="rId39"/>
    <p:sldId id="1370" r:id="rId40"/>
    <p:sldId id="1371" r:id="rId41"/>
    <p:sldId id="1372" r:id="rId42"/>
    <p:sldId id="1330" r:id="rId43"/>
    <p:sldId id="1327" r:id="rId44"/>
    <p:sldId id="354" r:id="rId45"/>
    <p:sldId id="1328" r:id="rId46"/>
    <p:sldId id="1362" r:id="rId47"/>
    <p:sldId id="133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78" autoAdjust="0"/>
    <p:restoredTop sz="86444" autoAdjust="0"/>
  </p:normalViewPr>
  <p:slideViewPr>
    <p:cSldViewPr snapToGrid="0">
      <p:cViewPr varScale="1">
        <p:scale>
          <a:sx n="59" d="100"/>
          <a:sy n="59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76DB2-5070-45CB-A0D2-B2AA344AA8F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131-BB87-4124-9D15-2D100DAFFA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2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825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4.02685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06178.pdf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rxiv.org/pdf/1901.02413.pdf" TargetMode="External"/><Relationship Id="rId4" Type="http://schemas.openxmlformats.org/officeDocument/2006/relationships/hyperlink" Target="https://arxiv.org/pdf/2006.00093.pdf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acmedhealth/ai-for-health-care-tackling-the-issue-of-interpretability-868be42aaf5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acmedhealth/ai-for-health-care-tackling-the-issue-of-interpretability-868be42aaf5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TBD: is attention interpretable?</a:t>
            </a:r>
          </a:p>
          <a:p>
            <a:r>
              <a:rPr lang="en-US" altLang="zh-TW" dirty="0"/>
              <a:t>===</a:t>
            </a:r>
          </a:p>
          <a:p>
            <a:r>
              <a:rPr lang="en-US" altLang="zh-TW" dirty="0"/>
              <a:t>Explainable interpretable transparency</a:t>
            </a:r>
          </a:p>
          <a:p>
            <a:r>
              <a:rPr lang="en-US" altLang="zh-TW" dirty="0"/>
              <a:t>===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Explainable ML: using a black box and explaining it afterwards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Interpretable ML: using a model that is transparent, i.e. not a black box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031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 </a:t>
            </a:r>
            <a:r>
              <a:rPr lang="en-US" altLang="zh-TW" i="1" dirty="0"/>
              <a:t>prediction difference</a:t>
            </a:r>
            <a:r>
              <a:rPr lang="en-US" altLang="zh-TW" dirty="0"/>
              <a:t> is quantified by computing the difference between the model predicted probabilities with or without knowing</a:t>
            </a:r>
          </a:p>
          <a:p>
            <a:r>
              <a:rPr lang="en-US" altLang="zh-TW" dirty="0"/>
              <a:t>How to </a:t>
            </a:r>
            <a:r>
              <a:rPr lang="en-US" altLang="zh-TW" dirty="0" err="1"/>
              <a:t>assinge</a:t>
            </a:r>
            <a:r>
              <a:rPr lang="en-US" altLang="zh-TW" dirty="0"/>
              <a:t> the miss values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305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阿富汗獵狗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977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88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543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522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temp = cv2.imread(pic)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8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F319D-4247-49A3-A60A-A007BF9BB61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7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Smooth grad</a:t>
            </a:r>
          </a:p>
          <a:p>
            <a:r>
              <a:rPr lang="en-US" altLang="zh-TW" sz="1200" b="1" i="0" u="none" strike="noStrike" dirty="0">
                <a:solidFill>
                  <a:srgbClr val="EF6C00"/>
                </a:solidFill>
                <a:effectLst/>
                <a:latin typeface="PT Sans Narrow"/>
              </a:rPr>
              <a:t>Smooth Grad </a:t>
            </a:r>
          </a:p>
          <a:p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Randomly add noise to the input image, and get the heatmap. Just like what we did in the saliency method.</a:t>
            </a:r>
            <a:endParaRPr lang="en-US" altLang="zh-TW" sz="1200" b="1" dirty="0">
              <a:solidFill>
                <a:srgbClr val="EF6C00"/>
              </a:solidFill>
              <a:latin typeface="PT Sans Narrow"/>
            </a:endParaRPr>
          </a:p>
          <a:p>
            <a:r>
              <a:rPr lang="en-US" altLang="zh-TW" sz="1200" b="0" i="0" u="none" strike="noStrike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Ref: </a:t>
            </a:r>
            <a:r>
              <a:rPr lang="en-US" altLang="zh-TW" sz="1200" b="0" i="0" u="sng" strike="noStrike" dirty="0">
                <a:solidFill>
                  <a:srgbClr val="009668"/>
                </a:solidFill>
                <a:effectLst/>
                <a:latin typeface="Open Sans" panose="020B0606030504020204" pitchFamily="34" charset="0"/>
                <a:hlinkClick r:id="rId3"/>
              </a:rPr>
              <a:t>https://arxiv.org/pdf/1706.03825.pdf</a:t>
            </a:r>
            <a:endParaRPr lang="en-US" altLang="zh-TW" sz="1200" b="1" i="0" u="sng" strike="noStrike" dirty="0">
              <a:solidFill>
                <a:srgbClr val="EF6C00"/>
              </a:solidFill>
              <a:effectLst/>
              <a:latin typeface="PT Sans Narrow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944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DeepLIFT</a:t>
            </a:r>
            <a:r>
              <a:rPr lang="en-US" altLang="zh-TW" dirty="0"/>
              <a:t>:</a:t>
            </a:r>
            <a:r>
              <a:rPr lang="zh-TW" altLang="en-US" dirty="0"/>
              <a:t>　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ICML’17 </a:t>
            </a:r>
            <a:r>
              <a:rPr lang="en-US" altLang="zh-TW" dirty="0"/>
              <a:t>(</a:t>
            </a:r>
            <a:r>
              <a:rPr lang="en-US" altLang="zh-TW" dirty="0">
                <a:hlinkClick r:id="rId3"/>
              </a:rPr>
              <a:t>https://arxiv.org/abs/1704.02685</a:t>
            </a:r>
            <a:r>
              <a:rPr lang="en-US" altLang="zh-TW" dirty="0"/>
              <a:t>)</a:t>
            </a:r>
            <a:endParaRPr lang="zh-TW" altLang="en-US" dirty="0"/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Gradient Saturation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933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Speech recognition: Speaker normalization is automatically done in DNN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 Lower later for speaker </a:t>
            </a:r>
            <a:r>
              <a:rPr lang="en-US" altLang="zh-TW" dirty="0" err="1"/>
              <a:t>adp</a:t>
            </a:r>
            <a:endParaRPr lang="en-US" altLang="zh-TW" dirty="0"/>
          </a:p>
          <a:p>
            <a:r>
              <a:rPr lang="en-US" altLang="zh-TW" dirty="0"/>
              <a:t>. This fits with human speech recognition which appears to use many layers of feature extractors and event detectors [7].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BD70-4397-4067-AAF5-075DD707A23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39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Explainable AI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Hans would answer by tapping his hoof eleven times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simply read the body language of its trainer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7412-3632-4F86-9F0D-96DD719959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56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Speech recognition: Speaker normalization is automatically done in DNN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 Lower later for speaker </a:t>
            </a:r>
            <a:r>
              <a:rPr lang="en-US" altLang="zh-TW" dirty="0" err="1"/>
              <a:t>adp</a:t>
            </a:r>
            <a:endParaRPr lang="en-US" altLang="zh-TW" dirty="0"/>
          </a:p>
          <a:p>
            <a:r>
              <a:rPr lang="en-US" altLang="zh-TW" dirty="0"/>
              <a:t>. This fits with human speech recognition which appears to use many layers of feature extractors and event detectors [7].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BD70-4397-4067-AAF5-075DD707A23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061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92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Basic</a:t>
            </a:r>
          </a:p>
          <a:p>
            <a:r>
              <a:rPr lang="en-US" altLang="zh-TW" dirty="0"/>
              <a:t>Regularization</a:t>
            </a:r>
          </a:p>
          <a:p>
            <a:r>
              <a:rPr lang="en-US" altLang="zh-TW" dirty="0"/>
              <a:t>Plug &amp; play</a:t>
            </a:r>
          </a:p>
          <a:p>
            <a:r>
              <a:rPr lang="en-US" altLang="zh-TW" dirty="0" err="1"/>
              <a:t>Deconvoluation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DT</a:t>
            </a:r>
          </a:p>
          <a:p>
            <a:r>
              <a:rPr lang="en-US" altLang="zh-TW" dirty="0"/>
              <a:t>Future work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587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609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Redshank:</a:t>
            </a:r>
            <a:r>
              <a:rPr lang="zh-TW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赤足鷸</a:t>
            </a:r>
            <a:endParaRPr lang="en-US" altLang="zh-TW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TW" dirty="0" err="1"/>
              <a:t>Monastory</a:t>
            </a:r>
            <a:r>
              <a:rPr lang="en-US" altLang="zh-TW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zh-TW" altLang="zh-TW" dirty="0"/>
              <a:t>修道院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73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medium-content-serif-fon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7412-3632-4F86-9F0D-96DD7199597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07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https://arxiv.org/pdf/1711.06178.pdf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r>
              <a:rPr lang="en-US" altLang="zh-TW" dirty="0"/>
              <a:t>Make it interpretable at the training phase</a:t>
            </a:r>
          </a:p>
          <a:p>
            <a:endParaRPr lang="en-US" altLang="zh-TW" dirty="0"/>
          </a:p>
          <a:p>
            <a:r>
              <a:rPr lang="en-US" altLang="zh-TW" dirty="0"/>
              <a:t>Interpretable and transparency? </a:t>
            </a:r>
          </a:p>
          <a:p>
            <a:endParaRPr lang="en-US" altLang="zh-TW" dirty="0"/>
          </a:p>
          <a:p>
            <a:r>
              <a:rPr lang="en-US" altLang="zh-TW" dirty="0">
                <a:hlinkClick r:id="rId4"/>
              </a:rPr>
              <a:t>https://arxiv.org/pdf/2006.00093.pdf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這個部分或許可以看看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2020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發表的這篇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Interpretable CNNs for Object Classification (</a:t>
            </a:r>
            <a:r>
              <a:rPr lang="en-US" altLang="zh-TW" b="0" i="0" u="sng" dirty="0">
                <a:solidFill>
                  <a:srgbClr val="050505"/>
                </a:solidFill>
                <a:effectLst/>
                <a:latin typeface="inherit"/>
                <a:hlinkClick r:id="rId5"/>
              </a:rPr>
              <a:t>https://arxiv.org/pdf/1901.02413.pdf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)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他提出的方法可以讓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Model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去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learn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一些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interpretable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的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features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，跟這次 </a:t>
            </a:r>
            <a:r>
              <a:rPr lang="en-US" altLang="zh-TW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HW9 </a:t>
            </a:r>
            <a:r>
              <a:rPr lang="zh-TW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中那些方法都不太一樣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some industry, explanation is even required by laws. </a:t>
            </a:r>
          </a:p>
          <a:p>
            <a:pPr lvl="1"/>
            <a:r>
              <a:rPr lang="en-US" altLang="zh-TW" sz="2800" dirty="0"/>
              <a:t>Loan issuers are required by law to explain their credit models to provide reasons</a:t>
            </a:r>
          </a:p>
          <a:p>
            <a:r>
              <a:rPr lang="en-US" altLang="zh-TW" dirty="0"/>
              <a:t>Medical diagnosis model is responsible for human life. How can we be confident enough to treat a patient as instructed by a black-box model?</a:t>
            </a:r>
          </a:p>
          <a:p>
            <a:r>
              <a:rPr lang="en-US" altLang="zh-TW" dirty="0"/>
              <a:t>When using a criminal decision model to predict the risk of recidivism at the court, we have to make sure the model behaves in an equitable, honest and nondiscriminatory manner.</a:t>
            </a:r>
          </a:p>
          <a:p>
            <a:r>
              <a:rPr lang="en-US" altLang="zh-TW" dirty="0"/>
              <a:t>If a self-driving car suddenly acts abnormally and we cannot explain why, are we </a:t>
            </a:r>
            <a:r>
              <a:rPr lang="en-US" altLang="zh-TW" dirty="0" err="1"/>
              <a:t>gonna</a:t>
            </a:r>
            <a:r>
              <a:rPr lang="en-US" altLang="zh-TW" dirty="0"/>
              <a:t> be comfortable enough to use the technique in real traffic in large scale?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873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131-BB87-4124-9D15-2D100DAFFA2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68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But it is more powerful than linear model …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(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some people use this reason to against deep learning </a:t>
            </a:r>
            <a:r>
              <a:rPr lang="en-US" altLang="zh-TW" dirty="0">
                <a:sym typeface="Wingdings" panose="05000000000000000000" pitchFamily="2" charset="2"/>
              </a:rPr>
              <a:t></a:t>
            </a:r>
            <a:r>
              <a:rPr lang="en-US" altLang="zh-TW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i="1" dirty="0">
              <a:latin typeface="medium-content-serif-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i="1" dirty="0">
              <a:latin typeface="medium-content-serif-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i="1" dirty="0">
                <a:latin typeface="medium-content-serif-font"/>
              </a:rPr>
              <a:t>“I showed him the matrix of weights of the seventh hidden layer of my Neural Network, but somehow he still didn’t get it.” — Anonymous Data Scientist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https://medium.com/@Pacmedhealth/ai-for-health-care-tackling-the-issue-of-interpretability-868be42aaf50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8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i="1" dirty="0">
                <a:latin typeface="medium-content-serif-font"/>
              </a:rPr>
              <a:t>“I showed him the matrix of weights of the seventh hidden layer of my Neural Network, but somehow he still didn’t get it.” — Anonymous Data Scientist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3"/>
              </a:rPr>
              <a:t>https://medium.com/@Pacmedhealth/ai-for-health-care-tackling-the-issue-of-interpretability-868be42aaf50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38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http://blog.datadive.net/interpreting-random-forests/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0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None/>
            </a:pPr>
            <a:endParaRPr lang="en-US" altLang="zh-TW" dirty="0">
              <a:latin typeface="medium-content-serif-font"/>
            </a:endParaRPr>
          </a:p>
          <a:p>
            <a:pPr>
              <a:buFont typeface="+mj-lt"/>
              <a:buNone/>
            </a:pPr>
            <a:r>
              <a:rPr lang="en-US" altLang="zh-TW" dirty="0">
                <a:latin typeface="medium-content-serif-font"/>
              </a:rPr>
              <a:t>1977</a:t>
            </a:r>
          </a:p>
          <a:p>
            <a:pPr>
              <a:buFont typeface="+mj-lt"/>
              <a:buNone/>
            </a:pPr>
            <a:endParaRPr lang="en-US" altLang="zh-TW" dirty="0">
              <a:latin typeface="medium-content-serif-font"/>
            </a:endParaRPr>
          </a:p>
          <a:p>
            <a:pPr>
              <a:buFont typeface="+mj-lt"/>
              <a:buAutoNum type="arabicPeriod"/>
            </a:pPr>
            <a:r>
              <a:rPr lang="zh-TW" altLang="en-US" dirty="0">
                <a:latin typeface="medium-content-serif-font"/>
              </a:rPr>
              <a:t>說服別人：在導入機器學習方法來幫助專業人士判斷時，像是醫療或是法律等領域，十分重視理由。你總不會希望當醫生告訴你有病時，醫生說：「哦這是模型說的」。</a:t>
            </a:r>
          </a:p>
          <a:p>
            <a:pPr>
              <a:buFont typeface="+mj-lt"/>
              <a:buAutoNum type="arabicPeriod"/>
            </a:pPr>
            <a:r>
              <a:rPr lang="zh-TW" altLang="en-US" dirty="0">
                <a:latin typeface="medium-content-serif-font"/>
              </a:rPr>
              <a:t>說服自己：在建立模型後，透過樣本的可解釋性，可以幫助人類判斷，模型是否真的學到如人類所預期的事情。以下舉文中特別設計的案例為例。</a:t>
            </a:r>
            <a:endParaRPr lang="zh-TW" altLang="en-US" b="0" i="0" dirty="0">
              <a:effectLst/>
              <a:latin typeface="medium-content-serif-font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4131-BB87-4124-9D15-2D100DAFFA2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0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說出為什麼「我知道」</a:t>
            </a:r>
            <a:endParaRPr lang="en-US" altLang="zh-TW" dirty="0">
              <a:latin typeface="medium-content-serif-fon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7412-3632-4F86-9F0D-96DD7199597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13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11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26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67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295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08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28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883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74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277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461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49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897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555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33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795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517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77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033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913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144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891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4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11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60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52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913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7956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417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532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302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79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117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63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31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5815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39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200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893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902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991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674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701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869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53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569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032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456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796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755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638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652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443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2898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464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97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152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0379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326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221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306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2029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150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32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923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546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013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617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530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404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547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018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748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716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930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615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385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2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96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5614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359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768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0863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10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84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83EE-59D5-414E-AFFE-542065042607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9D39-6E05-49B8-8576-DBD8377E64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17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22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59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792BEEF-5A81-497D-BA1E-D58502BC7092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ADE840-4B1A-400D-B015-730D3FA80F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17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785C-54C5-4D8B-B184-EB6FE456442F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D6659-2584-4F41-9346-BD823C040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53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EB734-EC89-4B76-B992-01D84C53AFF3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92FDE-1877-423C-A9C3-A916B7790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34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yreeostevenson/teaching-a-computer-to-classify-anime-8c77bc89b881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jpg"/><Relationship Id="rId7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69.png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68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67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66.png"/><Relationship Id="rId28" Type="http://schemas.openxmlformats.org/officeDocument/2006/relationships/image" Target="../media/image71.svg"/><Relationship Id="rId10" Type="http://schemas.openxmlformats.org/officeDocument/2006/relationships/audio" Target="../media/media5.mp3"/><Relationship Id="rId19" Type="http://schemas.microsoft.com/office/2007/relationships/media" Target="../media/media10.wav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wav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4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3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104.png"/><Relationship Id="rId18" Type="http://schemas.openxmlformats.org/officeDocument/2006/relationships/image" Target="../media/image1030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7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jpeg"/><Relationship Id="rId15" Type="http://schemas.openxmlformats.org/officeDocument/2006/relationships/image" Target="../media/image106.png"/><Relationship Id="rId10" Type="http://schemas.openxmlformats.org/officeDocument/2006/relationships/image" Target="../media/image95.jpeg"/><Relationship Id="rId19" Type="http://schemas.openxmlformats.org/officeDocument/2006/relationships/image" Target="../media/image109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tats.stackexchange.com/questions/230581/decision-tree-too-large-to-interpret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805C7B-D031-4D94-9091-415D04A19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55705"/>
            <a:ext cx="7315200" cy="1825096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Explainable Machine Learning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12D1BA3-D53B-4CD8-ADEF-DE5456923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984501"/>
            <a:ext cx="7315200" cy="68580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Hung-yi Lee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李宏毅</a:t>
            </a:r>
          </a:p>
        </p:txBody>
      </p:sp>
      <p:pic>
        <p:nvPicPr>
          <p:cNvPr id="10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1EFF3367-4255-407F-9F62-7698EA0B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40" y="3962400"/>
            <a:ext cx="1378699" cy="17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FDBE74D-0F29-46CC-9EFF-D5E282238A2A}"/>
              </a:ext>
            </a:extLst>
          </p:cNvPr>
          <p:cNvSpPr/>
          <p:nvPr/>
        </p:nvSpPr>
        <p:spPr>
          <a:xfrm>
            <a:off x="2841582" y="4765130"/>
            <a:ext cx="787400" cy="68194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37961947-BE81-42A2-BA48-A7E440FF9320}"/>
              </a:ext>
            </a:extLst>
          </p:cNvPr>
          <p:cNvSpPr/>
          <p:nvPr/>
        </p:nvSpPr>
        <p:spPr>
          <a:xfrm>
            <a:off x="5815671" y="4021103"/>
            <a:ext cx="2155100" cy="1003955"/>
          </a:xfrm>
          <a:prstGeom prst="wedgeRoundRectCallout">
            <a:avLst>
              <a:gd name="adj1" fmla="val -87371"/>
              <a:gd name="adj2" fmla="val -61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This is a “cat”.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4" name="Picture 12" descr="https://encrypted-tbn1.gstatic.com/images?q=tbn:ANd9GcRcwlRKAlSIaCI4W5PRYVbuBQQXifF-56bFqAjh9DMe-_3Lh8_YKw">
            <a:extLst>
              <a:ext uri="{FF2B5EF4-FFF2-40B4-BE49-F238E27FC236}">
                <a16:creationId xmlns:a16="http://schemas.microsoft.com/office/drawing/2014/main" id="{1178ED79-3FB1-410B-B8B7-72B50A96B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3" y="4593233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881AD1FB-351A-4209-ABC8-221EF45F9189}"/>
              </a:ext>
            </a:extLst>
          </p:cNvPr>
          <p:cNvSpPr/>
          <p:nvPr/>
        </p:nvSpPr>
        <p:spPr>
          <a:xfrm>
            <a:off x="5815671" y="5161841"/>
            <a:ext cx="2155100" cy="644713"/>
          </a:xfrm>
          <a:prstGeom prst="wedgeRoundRectCallout">
            <a:avLst>
              <a:gd name="adj1" fmla="val -86310"/>
              <a:gd name="adj2" fmla="val -842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Because 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8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95B9F5-CA71-4D4A-80DB-D977EB4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Goal of Explainable ML</a:t>
            </a:r>
            <a:r>
              <a:rPr lang="zh-TW" altLang="en-US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D18BA0-BD48-4C7A-B193-EB321613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Completely know how an ML model works?</a:t>
            </a:r>
          </a:p>
          <a:p>
            <a:pPr lvl="1"/>
            <a:r>
              <a:rPr lang="en-US" altLang="zh-TW" sz="2800" dirty="0"/>
              <a:t>We do not completely know how brains work!</a:t>
            </a:r>
          </a:p>
          <a:p>
            <a:pPr lvl="1"/>
            <a:r>
              <a:rPr lang="en-US" altLang="zh-TW" sz="2800" dirty="0"/>
              <a:t>But we trust the decision of humans!</a:t>
            </a:r>
          </a:p>
          <a:p>
            <a:endParaRPr lang="en-US" altLang="zh-TW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E09619F-1D58-40E5-BEAC-3DC6C2AEE0A5}"/>
              </a:ext>
            </a:extLst>
          </p:cNvPr>
          <p:cNvSpPr txBox="1"/>
          <p:nvPr/>
        </p:nvSpPr>
        <p:spPr>
          <a:xfrm>
            <a:off x="268014" y="6395161"/>
            <a:ext cx="887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https://jamesclear.com/wp-content/uploads/2015/03/copy-machine-study-ellen-langer.pdf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8682A29-F7DE-47F5-8C51-BBAFBEFC3B26}"/>
              </a:ext>
            </a:extLst>
          </p:cNvPr>
          <p:cNvSpPr txBox="1"/>
          <p:nvPr/>
        </p:nvSpPr>
        <p:spPr>
          <a:xfrm>
            <a:off x="495650" y="3312041"/>
            <a:ext cx="3375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400" b="1" i="1" u="sng" dirty="0">
                <a:solidFill>
                  <a:srgbClr val="111111"/>
                </a:solidFill>
                <a:effectLst/>
                <a:latin typeface="europa"/>
              </a:rPr>
              <a:t>The Copy Machine Study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9B6739-A74B-4B38-AFE0-DB4C1D9C0F17}"/>
              </a:ext>
            </a:extLst>
          </p:cNvPr>
          <p:cNvSpPr txBox="1"/>
          <p:nvPr/>
        </p:nvSpPr>
        <p:spPr>
          <a:xfrm>
            <a:off x="495650" y="3868811"/>
            <a:ext cx="7646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111111"/>
                </a:solidFill>
                <a:effectLst/>
                <a:latin typeface="minion-pro"/>
              </a:rPr>
              <a:t>“Excuse me, I have 5 pages. May I use the Xerox machine?”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506C3F-36B0-4CE8-9297-24B6E135ADEF}"/>
              </a:ext>
            </a:extLst>
          </p:cNvPr>
          <p:cNvSpPr txBox="1"/>
          <p:nvPr/>
        </p:nvSpPr>
        <p:spPr>
          <a:xfrm>
            <a:off x="7166434" y="4184704"/>
            <a:ext cx="1844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FF0000"/>
                </a:solidFill>
                <a:effectLst/>
                <a:latin typeface="minion-pro"/>
              </a:rPr>
              <a:t>60% accept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DF9EFBC-E846-4A38-AFD2-791DCECE3B79}"/>
              </a:ext>
            </a:extLst>
          </p:cNvPr>
          <p:cNvSpPr txBox="1"/>
          <p:nvPr/>
        </p:nvSpPr>
        <p:spPr>
          <a:xfrm>
            <a:off x="512275" y="4579330"/>
            <a:ext cx="7646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111111"/>
                </a:solidFill>
                <a:effectLst/>
                <a:latin typeface="minion-pro"/>
              </a:rPr>
              <a:t>“Excuse me, I have 5 pages. May I use the Xerox machine, </a:t>
            </a:r>
            <a:r>
              <a:rPr lang="en-US" altLang="zh-TW" sz="2400" b="1" i="0" dirty="0">
                <a:solidFill>
                  <a:srgbClr val="111111"/>
                </a:solidFill>
                <a:effectLst/>
                <a:latin typeface="minion-pro"/>
              </a:rPr>
              <a:t>because I’m in a rush</a:t>
            </a:r>
            <a:r>
              <a:rPr lang="en-US" altLang="zh-TW" sz="2400" b="0" i="0" dirty="0">
                <a:solidFill>
                  <a:srgbClr val="111111"/>
                </a:solidFill>
                <a:effectLst/>
                <a:latin typeface="minion-pro"/>
              </a:rPr>
              <a:t>?”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B152A5-FB5B-4FA9-B28F-D55379BC989F}"/>
              </a:ext>
            </a:extLst>
          </p:cNvPr>
          <p:cNvSpPr txBox="1"/>
          <p:nvPr/>
        </p:nvSpPr>
        <p:spPr>
          <a:xfrm>
            <a:off x="7166434" y="4985979"/>
            <a:ext cx="1844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000FF"/>
                </a:solidFill>
                <a:effectLst/>
                <a:latin typeface="minion-pro"/>
              </a:rPr>
              <a:t>94% accept 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FD86F5C-25A4-4691-BCC2-C2177936579D}"/>
              </a:ext>
            </a:extLst>
          </p:cNvPr>
          <p:cNvSpPr txBox="1"/>
          <p:nvPr/>
        </p:nvSpPr>
        <p:spPr>
          <a:xfrm>
            <a:off x="3779805" y="333035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effectLst/>
                <a:ea typeface="微軟正黑體" panose="020B0604030504040204" pitchFamily="34" charset="-120"/>
              </a:rPr>
              <a:t>(Ellen Langer, </a:t>
            </a:r>
            <a:r>
              <a:rPr lang="en-US" altLang="zh-TW" sz="2400" b="0" i="0" u="none" strike="noStrike" dirty="0">
                <a:effectLst/>
                <a:ea typeface="微軟正黑體" panose="020B0604030504040204" pitchFamily="34" charset="-120"/>
              </a:rPr>
              <a:t>Harvard University</a:t>
            </a:r>
            <a:r>
              <a:rPr lang="en-US" altLang="zh-TW" sz="2400" u="none" strike="noStrike" dirty="0">
                <a:ea typeface="微軟正黑體" panose="020B0604030504040204" pitchFamily="34" charset="-120"/>
              </a:rPr>
              <a:t>)</a:t>
            </a:r>
            <a:endParaRPr lang="zh-TW" altLang="en-US" sz="2400" dirty="0"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0938E25-BC91-4306-923B-C51845343453}"/>
              </a:ext>
            </a:extLst>
          </p:cNvPr>
          <p:cNvSpPr txBox="1"/>
          <p:nvPr/>
        </p:nvSpPr>
        <p:spPr>
          <a:xfrm>
            <a:off x="551349" y="5431027"/>
            <a:ext cx="7646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111111"/>
                </a:solidFill>
                <a:effectLst/>
                <a:latin typeface="minion-pro"/>
              </a:rPr>
              <a:t>“Excuse me, I have 5 pages. May I use the Xerox machine, </a:t>
            </a:r>
            <a:r>
              <a:rPr lang="en-US" altLang="zh-TW" sz="2400" b="1" i="0" dirty="0">
                <a:solidFill>
                  <a:srgbClr val="111111"/>
                </a:solidFill>
                <a:effectLst/>
                <a:latin typeface="minion-pro"/>
              </a:rPr>
              <a:t>because I have to make copies</a:t>
            </a:r>
            <a:r>
              <a:rPr lang="en-US" altLang="zh-TW" sz="2400" b="0" i="0" dirty="0">
                <a:solidFill>
                  <a:srgbClr val="111111"/>
                </a:solidFill>
                <a:effectLst/>
                <a:latin typeface="minion-pro"/>
              </a:rPr>
              <a:t>?”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7E5CE8A-C37A-41C0-9239-B8A9D5CCF2AB}"/>
              </a:ext>
            </a:extLst>
          </p:cNvPr>
          <p:cNvSpPr txBox="1"/>
          <p:nvPr/>
        </p:nvSpPr>
        <p:spPr>
          <a:xfrm>
            <a:off x="7183059" y="5799865"/>
            <a:ext cx="1844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000FF"/>
                </a:solidFill>
                <a:effectLst/>
                <a:latin typeface="minion-pro"/>
              </a:rPr>
              <a:t>93% accept 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0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  <p:bldP spid="14" grpId="0"/>
      <p:bldP spid="16" grpId="0"/>
      <p:bldP spid="17" grpId="0"/>
      <p:bldP spid="1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0A1F52-1173-41E9-98F5-243C801F3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677" y="949325"/>
            <a:ext cx="6053779" cy="2387600"/>
          </a:xfrm>
        </p:spPr>
        <p:txBody>
          <a:bodyPr>
            <a:normAutofit/>
          </a:bodyPr>
          <a:lstStyle/>
          <a:p>
            <a:pPr algn="l"/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新細明體" panose="02020500000000000000" pitchFamily="18" charset="-120"/>
                <a:cs typeface="+mn-cs"/>
              </a:rPr>
              <a:t>Make people (your customers, your boss, yourself) comfortable. </a:t>
            </a:r>
            <a:endParaRPr lang="zh-TW" altLang="en-U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868B977-3DC1-4440-A514-F36C93CF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9676" y="3429000"/>
            <a:ext cx="6053773" cy="1655762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dirty="0">
                <a:solidFill>
                  <a:schemeClr val="bg1"/>
                </a:solidFill>
              </a:rPr>
              <a:t>(my two cents)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96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0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234994-64F1-4756-B818-583CDF6F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Explainable ML</a:t>
            </a:r>
            <a:endParaRPr lang="zh-TW" altLang="en-US" dirty="0"/>
          </a:p>
        </p:txBody>
      </p:sp>
      <p:pic>
        <p:nvPicPr>
          <p:cNvPr id="6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6A0CF729-F597-4BCC-B680-E17FD0D41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40" y="1491908"/>
            <a:ext cx="1378699" cy="17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E3216AF-6A4A-4F71-98A5-E5509FB8E2A5}"/>
              </a:ext>
            </a:extLst>
          </p:cNvPr>
          <p:cNvSpPr/>
          <p:nvPr/>
        </p:nvSpPr>
        <p:spPr>
          <a:xfrm>
            <a:off x="3762215" y="3219436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Classifier</a:t>
            </a:r>
            <a:endParaRPr lang="zh-TW" altLang="en-US" sz="2400" dirty="0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3946F511-2AA8-4AE6-A0C4-CDCE75E094A6}"/>
              </a:ext>
            </a:extLst>
          </p:cNvPr>
          <p:cNvSpPr/>
          <p:nvPr/>
        </p:nvSpPr>
        <p:spPr>
          <a:xfrm>
            <a:off x="2803482" y="2294638"/>
            <a:ext cx="787400" cy="681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0D6BE02B-F812-490A-B145-61268B69E37F}"/>
              </a:ext>
            </a:extLst>
          </p:cNvPr>
          <p:cNvSpPr/>
          <p:nvPr/>
        </p:nvSpPr>
        <p:spPr>
          <a:xfrm>
            <a:off x="5777571" y="1550611"/>
            <a:ext cx="2155100" cy="1003955"/>
          </a:xfrm>
          <a:prstGeom prst="wedgeRoundRectCallout">
            <a:avLst>
              <a:gd name="adj1" fmla="val -87371"/>
              <a:gd name="adj2" fmla="val -61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This is a “cat”.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2" descr="https://encrypted-tbn1.gstatic.com/images?q=tbn:ANd9GcRcwlRKAlSIaCI4W5PRYVbuBQQXifF-56bFqAjh9DMe-_3Lh8_YKw">
            <a:extLst>
              <a:ext uri="{FF2B5EF4-FFF2-40B4-BE49-F238E27FC236}">
                <a16:creationId xmlns:a16="http://schemas.microsoft.com/office/drawing/2014/main" id="{38CD95D3-1A33-4C73-8DCF-096CD05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43" y="2122741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2131798-E0EF-459E-8389-EE62903C4091}"/>
              </a:ext>
            </a:extLst>
          </p:cNvPr>
          <p:cNvSpPr txBox="1"/>
          <p:nvPr/>
        </p:nvSpPr>
        <p:spPr>
          <a:xfrm>
            <a:off x="665949" y="3726046"/>
            <a:ext cx="279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Local Explanation </a:t>
            </a:r>
            <a:endParaRPr lang="zh-TW" altLang="en-US" sz="2800" b="1" i="1" u="sng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8685992-9EAF-4531-8F9C-466D751AB58C}"/>
              </a:ext>
            </a:extLst>
          </p:cNvPr>
          <p:cNvSpPr txBox="1"/>
          <p:nvPr/>
        </p:nvSpPr>
        <p:spPr>
          <a:xfrm>
            <a:off x="654642" y="5003183"/>
            <a:ext cx="317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Global Explanation </a:t>
            </a:r>
            <a:endParaRPr lang="zh-TW" altLang="en-US" sz="2800" b="1" i="1" u="sng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043480F-15D9-4736-AA15-C823A20422C7}"/>
              </a:ext>
            </a:extLst>
          </p:cNvPr>
          <p:cNvSpPr/>
          <p:nvPr/>
        </p:nvSpPr>
        <p:spPr>
          <a:xfrm>
            <a:off x="2244111" y="5570200"/>
            <a:ext cx="4415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What does a “cat” look like?</a:t>
            </a:r>
            <a:endParaRPr lang="zh-TW" altLang="en-US" sz="28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4CF10D-4FD9-4C3D-8F71-9CB61C06F277}"/>
              </a:ext>
            </a:extLst>
          </p:cNvPr>
          <p:cNvSpPr/>
          <p:nvPr/>
        </p:nvSpPr>
        <p:spPr>
          <a:xfrm>
            <a:off x="2235787" y="4299860"/>
            <a:ext cx="563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Why do you think </a:t>
            </a:r>
            <a:r>
              <a:rPr lang="en-US" altLang="zh-TW" sz="2800" i="1" u="sng" dirty="0"/>
              <a:t>this image</a:t>
            </a:r>
            <a:r>
              <a:rPr lang="en-US" altLang="zh-TW" sz="2800" dirty="0"/>
              <a:t> is a cat?</a:t>
            </a:r>
            <a:endParaRPr lang="zh-TW" altLang="en-US" sz="2800" dirty="0"/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B85B4202-5242-4E20-B7F5-E5979BBA72E5}"/>
              </a:ext>
            </a:extLst>
          </p:cNvPr>
          <p:cNvSpPr/>
          <p:nvPr/>
        </p:nvSpPr>
        <p:spPr>
          <a:xfrm>
            <a:off x="5777571" y="2691349"/>
            <a:ext cx="2155100" cy="644713"/>
          </a:xfrm>
          <a:prstGeom prst="wedgeRoundRectCallout">
            <a:avLst>
              <a:gd name="adj1" fmla="val -86310"/>
              <a:gd name="adj2" fmla="val -842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Because 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FDB9CE-0041-47D6-BDCA-1A24A13BC23A}"/>
              </a:ext>
            </a:extLst>
          </p:cNvPr>
          <p:cNvSpPr txBox="1"/>
          <p:nvPr/>
        </p:nvSpPr>
        <p:spPr>
          <a:xfrm>
            <a:off x="4035287" y="6093420"/>
            <a:ext cx="4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(not referred to a specific image)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729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370F9-C2C0-4065-8A36-4FD3D05D7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2387600"/>
          </a:xfrm>
        </p:spPr>
        <p:txBody>
          <a:bodyPr/>
          <a:lstStyle/>
          <a:p>
            <a:r>
              <a:rPr lang="en-US" altLang="zh-TW" b="1" dirty="0"/>
              <a:t>Local Explanation:</a:t>
            </a:r>
            <a:br>
              <a:rPr lang="en-US" altLang="zh-TW" b="1" dirty="0"/>
            </a:br>
            <a:r>
              <a:rPr lang="en-US" altLang="zh-TW" b="1" dirty="0"/>
              <a:t>Explain the Decision</a:t>
            </a:r>
            <a:endParaRPr lang="zh-TW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CCD274-8AC8-429A-B82B-45E4ECC09E79}"/>
              </a:ext>
            </a:extLst>
          </p:cNvPr>
          <p:cNvSpPr/>
          <p:nvPr/>
        </p:nvSpPr>
        <p:spPr>
          <a:xfrm>
            <a:off x="1824695" y="4456189"/>
            <a:ext cx="603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FFFF00"/>
                </a:solidFill>
              </a:rPr>
              <a:t>Questions: Why do you think this image is a cat?</a:t>
            </a:r>
            <a:endParaRPr lang="zh-TW" alt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EBAC5E-9C1D-4F88-B08B-1B53FA2E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Which component is critical?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72B499F-4A32-4C6C-91D2-536B9D802975}"/>
                  </a:ext>
                </a:extLst>
              </p:cNvPr>
              <p:cNvSpPr txBox="1"/>
              <p:nvPr/>
            </p:nvSpPr>
            <p:spPr>
              <a:xfrm>
                <a:off x="4681750" y="1929234"/>
                <a:ext cx="1619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Object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72B499F-4A32-4C6C-91D2-536B9D802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750" y="1929234"/>
                <a:ext cx="1619250" cy="461665"/>
              </a:xfrm>
              <a:prstGeom prst="rect">
                <a:avLst/>
              </a:prstGeom>
              <a:blipFill>
                <a:blip r:embed="rId3"/>
                <a:stretch>
                  <a:fillRect l="-5639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F46B07DA-0358-409D-9E9C-F806F0AE42E2}"/>
                  </a:ext>
                </a:extLst>
              </p:cNvPr>
              <p:cNvSpPr txBox="1"/>
              <p:nvPr/>
            </p:nvSpPr>
            <p:spPr>
              <a:xfrm>
                <a:off x="5864314" y="2882082"/>
                <a:ext cx="23583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F46B07DA-0358-409D-9E9C-F806F0AE4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314" y="2882082"/>
                <a:ext cx="2358338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EA00DA37-B7E9-4146-955A-32E4286A8694}"/>
              </a:ext>
            </a:extLst>
          </p:cNvPr>
          <p:cNvSpPr txBox="1"/>
          <p:nvPr/>
        </p:nvSpPr>
        <p:spPr>
          <a:xfrm>
            <a:off x="5175429" y="3605499"/>
            <a:ext cx="3633917" cy="830997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Image: pixel, segment, etc.</a:t>
            </a:r>
          </a:p>
          <a:p>
            <a:r>
              <a:rPr lang="en-US" altLang="zh-TW" sz="2400" dirty="0"/>
              <a:t>Text: a word</a:t>
            </a:r>
            <a:endParaRPr lang="zh-TW" altLang="en-US" sz="24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B567B819-FB9F-4A1D-942F-0457A1DD483B}"/>
              </a:ext>
            </a:extLst>
          </p:cNvPr>
          <p:cNvCxnSpPr>
            <a:cxnSpLocks/>
          </p:cNvCxnSpPr>
          <p:nvPr/>
        </p:nvCxnSpPr>
        <p:spPr>
          <a:xfrm>
            <a:off x="6998902" y="3282632"/>
            <a:ext cx="354979" cy="3228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F0F8202-DE61-4C5C-8AD7-4E537C257C51}"/>
              </a:ext>
            </a:extLst>
          </p:cNvPr>
          <p:cNvSpPr txBox="1"/>
          <p:nvPr/>
        </p:nvSpPr>
        <p:spPr>
          <a:xfrm>
            <a:off x="4681750" y="2408877"/>
            <a:ext cx="230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Components: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5DE5728-D43B-4D89-ACCD-036628152F59}"/>
              </a:ext>
            </a:extLst>
          </p:cNvPr>
          <p:cNvSpPr txBox="1"/>
          <p:nvPr/>
        </p:nvSpPr>
        <p:spPr>
          <a:xfrm>
            <a:off x="663754" y="5098107"/>
            <a:ext cx="356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component is critical for making decision? </a:t>
            </a:r>
            <a:endParaRPr lang="zh-TW" altLang="en-US" sz="24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63900BE-CCD1-4714-94B7-A2919FAE29FF}"/>
              </a:ext>
            </a:extLst>
          </p:cNvPr>
          <p:cNvSpPr txBox="1"/>
          <p:nvPr/>
        </p:nvSpPr>
        <p:spPr>
          <a:xfrm>
            <a:off x="4627083" y="4648076"/>
            <a:ext cx="413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Removing or modifying the components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F2C886D-95DB-4615-893B-EE819FA5A943}"/>
              </a:ext>
            </a:extLst>
          </p:cNvPr>
          <p:cNvSpPr/>
          <p:nvPr/>
        </p:nvSpPr>
        <p:spPr>
          <a:xfrm>
            <a:off x="5106177" y="5997487"/>
            <a:ext cx="631629" cy="286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F3B616A-92F2-4B9F-8752-5C23B6EE8B69}"/>
              </a:ext>
            </a:extLst>
          </p:cNvPr>
          <p:cNvSpPr txBox="1"/>
          <p:nvPr/>
        </p:nvSpPr>
        <p:spPr>
          <a:xfrm>
            <a:off x="5815225" y="5907821"/>
            <a:ext cx="3077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Important component</a:t>
            </a:r>
            <a:endParaRPr lang="zh-TW" altLang="en-US" sz="2400" dirty="0"/>
          </a:p>
        </p:txBody>
      </p:sp>
      <p:pic>
        <p:nvPicPr>
          <p:cNvPr id="17" name="Picture 12" descr="https://encrypted-tbn1.gstatic.com/images?q=tbn:ANd9GcRcwlRKAlSIaCI4W5PRYVbuBQQXifF-56bFqAjh9DMe-_3Lh8_YKw">
            <a:extLst>
              <a:ext uri="{FF2B5EF4-FFF2-40B4-BE49-F238E27FC236}">
                <a16:creationId xmlns:a16="http://schemas.microsoft.com/office/drawing/2014/main" id="{929E12F3-2F4D-4C3A-8791-21B2BCFD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9" y="2122320"/>
            <a:ext cx="3387797" cy="25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29DA238-B388-4810-93EE-963454AF701D}"/>
              </a:ext>
            </a:extLst>
          </p:cNvPr>
          <p:cNvSpPr/>
          <p:nvPr/>
        </p:nvSpPr>
        <p:spPr>
          <a:xfrm>
            <a:off x="2019300" y="2708524"/>
            <a:ext cx="857250" cy="992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FB0ED74-D211-40D2-95A5-A07DD99631B7}"/>
              </a:ext>
            </a:extLst>
          </p:cNvPr>
          <p:cNvSpPr/>
          <p:nvPr/>
        </p:nvSpPr>
        <p:spPr>
          <a:xfrm>
            <a:off x="875320" y="3357306"/>
            <a:ext cx="857250" cy="992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E5D7973-7D37-4014-8EBA-C7CB3B96D321}"/>
              </a:ext>
            </a:extLst>
          </p:cNvPr>
          <p:cNvSpPr/>
          <p:nvPr/>
        </p:nvSpPr>
        <p:spPr>
          <a:xfrm>
            <a:off x="3271536" y="3656644"/>
            <a:ext cx="857250" cy="992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9C6023F-C68F-4049-9E48-927D1E436C12}"/>
              </a:ext>
            </a:extLst>
          </p:cNvPr>
          <p:cNvSpPr txBox="1"/>
          <p:nvPr/>
        </p:nvSpPr>
        <p:spPr>
          <a:xfrm>
            <a:off x="4627082" y="5414939"/>
            <a:ext cx="413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/>
              <a:t>Large decision change </a:t>
            </a:r>
            <a:endParaRPr lang="zh-TW" altLang="en-US" sz="2400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4436113-BAD1-4A14-86C1-237115A42D0D}"/>
              </a:ext>
            </a:extLst>
          </p:cNvPr>
          <p:cNvCxnSpPr>
            <a:cxnSpLocks/>
          </p:cNvCxnSpPr>
          <p:nvPr/>
        </p:nvCxnSpPr>
        <p:spPr>
          <a:xfrm>
            <a:off x="6025011" y="2185359"/>
            <a:ext cx="5917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6D91011-4A93-4E8C-9A1E-716FDD4568E9}"/>
              </a:ext>
            </a:extLst>
          </p:cNvPr>
          <p:cNvSpPr txBox="1"/>
          <p:nvPr/>
        </p:nvSpPr>
        <p:spPr>
          <a:xfrm>
            <a:off x="6673891" y="1935672"/>
            <a:ext cx="413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Image, text, etc.</a:t>
            </a:r>
          </a:p>
        </p:txBody>
      </p:sp>
    </p:spTree>
    <p:extLst>
      <p:ext uri="{BB962C8B-B14F-4D97-AF65-F5344CB8AC3E}">
        <p14:creationId xmlns:p14="http://schemas.microsoft.com/office/powerpoint/2010/main" val="30547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/>
      <p:bldP spid="12" grpId="0"/>
      <p:bldP spid="13" grpId="0"/>
      <p:bldP spid="14" grpId="0" animBg="1"/>
      <p:bldP spid="16" grpId="0"/>
      <p:bldP spid="3" grpId="0" animBg="1"/>
      <p:bldP spid="18" grpId="0" animBg="1"/>
      <p:bldP spid="19" grpId="0" animBg="1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aikorea.org/cs231n/assets/cnnvis/occlu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9" y="664966"/>
            <a:ext cx="7286172" cy="48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988161" y="2775320"/>
            <a:ext cx="5915025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100"/>
          </a:p>
        </p:txBody>
      </p:sp>
      <p:sp>
        <p:nvSpPr>
          <p:cNvPr id="7" name="矩形 6"/>
          <p:cNvSpPr/>
          <p:nvPr/>
        </p:nvSpPr>
        <p:spPr>
          <a:xfrm>
            <a:off x="898979" y="3073267"/>
            <a:ext cx="2473780" cy="253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225051" y="3111456"/>
            <a:ext cx="2473780" cy="253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698830" y="3073266"/>
            <a:ext cx="2699499" cy="253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63886" y="6121705"/>
            <a:ext cx="790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Reference: </a:t>
            </a:r>
            <a:r>
              <a:rPr lang="en-US" altLang="zh-TW" dirty="0" err="1">
                <a:solidFill>
                  <a:srgbClr val="222222"/>
                </a:solidFill>
                <a:latin typeface="Arial" panose="020B0604020202020204" pitchFamily="34" charset="0"/>
              </a:rPr>
              <a:t>Zeiler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, M. D., &amp; Fergus, R. (2014). Visualizing and understanding convolutional networks. In </a:t>
            </a:r>
            <a:r>
              <a:rPr lang="en-US" altLang="zh-TW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Vision–ECCV 2014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 (pp. 818-833)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586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72" y="1965792"/>
            <a:ext cx="2728741" cy="36166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43" y="1980306"/>
            <a:ext cx="2636722" cy="35228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65792"/>
            <a:ext cx="2797177" cy="36166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8649" y="6090619"/>
            <a:ext cx="825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Karen </a:t>
            </a:r>
            <a:r>
              <a:rPr lang="en-US" altLang="zh-TW" dirty="0" err="1">
                <a:latin typeface="Lucida Grande"/>
              </a:rPr>
              <a:t>Simonyan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Andrea </a:t>
            </a:r>
            <a:r>
              <a:rPr lang="en-US" altLang="zh-TW" dirty="0" err="1">
                <a:latin typeface="Lucida Grande"/>
              </a:rPr>
              <a:t>Vedaldi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Andrew Zisserman, “</a:t>
            </a:r>
            <a:r>
              <a:rPr lang="en-US" altLang="zh-TW" dirty="0"/>
              <a:t>Deep Inside Convolutional Networks: </a:t>
            </a:r>
            <a:r>
              <a:rPr lang="en-US" altLang="zh-TW" dirty="0" err="1"/>
              <a:t>Visualising</a:t>
            </a:r>
            <a:r>
              <a:rPr lang="en-US" altLang="zh-TW" dirty="0"/>
              <a:t> Image Classification Models and Saliency Maps</a:t>
            </a:r>
            <a:r>
              <a:rPr lang="en-US" altLang="zh-TW" dirty="0">
                <a:latin typeface="Lucida Grande"/>
              </a:rPr>
              <a:t>”, ICLR, 2014</a:t>
            </a: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7470447" y="4595351"/>
            <a:ext cx="132080" cy="1320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>
            <a:cxnSpLocks/>
          </p:cNvCxnSpPr>
          <p:nvPr/>
        </p:nvCxnSpPr>
        <p:spPr>
          <a:xfrm flipV="1">
            <a:off x="7574941" y="1674452"/>
            <a:ext cx="940410" cy="2888303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ACE5E866-5B84-4184-99AA-6AF352423D66}"/>
                  </a:ext>
                </a:extLst>
              </p:cNvPr>
              <p:cNvSpPr txBox="1"/>
              <p:nvPr/>
            </p:nvSpPr>
            <p:spPr>
              <a:xfrm>
                <a:off x="516777" y="263357"/>
                <a:ext cx="23583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ACE5E866-5B84-4184-99AA-6AF352423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77" y="263357"/>
                <a:ext cx="2358338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54D0E20-BBF4-4CF7-8102-A087CDE28D66}"/>
                  </a:ext>
                </a:extLst>
              </p:cNvPr>
              <p:cNvSpPr txBox="1"/>
              <p:nvPr/>
            </p:nvSpPr>
            <p:spPr>
              <a:xfrm>
                <a:off x="3865862" y="252723"/>
                <a:ext cx="30799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⋯,</m:t>
                          </m:r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54D0E20-BBF4-4CF7-8102-A087CDE28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862" y="252723"/>
                <a:ext cx="3079946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F791820B-5010-4E35-9BE0-0303ABE06198}"/>
              </a:ext>
            </a:extLst>
          </p:cNvPr>
          <p:cNvSpPr/>
          <p:nvPr/>
        </p:nvSpPr>
        <p:spPr>
          <a:xfrm>
            <a:off x="2949039" y="347001"/>
            <a:ext cx="842899" cy="2778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B492819-D748-4844-890B-385080B41BFF}"/>
              </a:ext>
            </a:extLst>
          </p:cNvPr>
          <p:cNvSpPr txBox="1"/>
          <p:nvPr/>
        </p:nvSpPr>
        <p:spPr>
          <a:xfrm>
            <a:off x="577735" y="1132435"/>
            <a:ext cx="5504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loss of an example (the difference between model output and ground truth) 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06C82E2-297A-4AC3-A18D-A409A453AEEC}"/>
                  </a:ext>
                </a:extLst>
              </p:cNvPr>
              <p:cNvSpPr txBox="1"/>
              <p:nvPr/>
            </p:nvSpPr>
            <p:spPr>
              <a:xfrm>
                <a:off x="3865861" y="724235"/>
                <a:ext cx="294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06C82E2-297A-4AC3-A18D-A409A453A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861" y="724235"/>
                <a:ext cx="294640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09ABC83-6784-411A-A591-614E3D54AA63}"/>
              </a:ext>
            </a:extLst>
          </p:cNvPr>
          <p:cNvSpPr/>
          <p:nvPr/>
        </p:nvSpPr>
        <p:spPr>
          <a:xfrm>
            <a:off x="2949039" y="850412"/>
            <a:ext cx="842899" cy="2778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E8D493E9-31C4-42CE-8E45-4E0FC5CF4486}"/>
                  </a:ext>
                </a:extLst>
              </p:cNvPr>
              <p:cNvSpPr txBox="1"/>
              <p:nvPr/>
            </p:nvSpPr>
            <p:spPr>
              <a:xfrm>
                <a:off x="2298006" y="724235"/>
                <a:ext cx="5948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E8D493E9-31C4-42CE-8E45-4E0FC5CF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006" y="724235"/>
                <a:ext cx="59481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8A0A2AD4-7454-440F-8579-3D5B32BFAD97}"/>
                  </a:ext>
                </a:extLst>
              </p:cNvPr>
              <p:cNvSpPr txBox="1"/>
              <p:nvPr/>
            </p:nvSpPr>
            <p:spPr>
              <a:xfrm>
                <a:off x="6599571" y="791079"/>
                <a:ext cx="848758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8A0A2AD4-7454-440F-8579-3D5B32BFA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571" y="791079"/>
                <a:ext cx="848758" cy="8093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D1ADC7FA-68FE-48A5-9653-C54956699FB7}"/>
                  </a:ext>
                </a:extLst>
              </p:cNvPr>
              <p:cNvSpPr txBox="1"/>
              <p:nvPr/>
            </p:nvSpPr>
            <p:spPr>
              <a:xfrm>
                <a:off x="7988742" y="773124"/>
                <a:ext cx="1015021" cy="892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D1ADC7FA-68FE-48A5-9653-C54956699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742" y="773124"/>
                <a:ext cx="1015021" cy="8920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3457E74B-6786-43C3-B5FD-F591E2F0F4DF}"/>
              </a:ext>
            </a:extLst>
          </p:cNvPr>
          <p:cNvSpPr/>
          <p:nvPr/>
        </p:nvSpPr>
        <p:spPr>
          <a:xfrm>
            <a:off x="7555499" y="1080234"/>
            <a:ext cx="433243" cy="2730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087D21-D2CC-45B7-A41E-82B04333C0E5}"/>
              </a:ext>
            </a:extLst>
          </p:cNvPr>
          <p:cNvSpPr/>
          <p:nvPr/>
        </p:nvSpPr>
        <p:spPr>
          <a:xfrm>
            <a:off x="3693557" y="5525174"/>
            <a:ext cx="188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i="1" u="sng" dirty="0">
                <a:solidFill>
                  <a:srgbClr val="0000FF"/>
                </a:solidFill>
              </a:rPr>
              <a:t>Saliency Map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DCB9B79-0B0F-43C5-9128-F2C90A5B8D08}"/>
              </a:ext>
            </a:extLst>
          </p:cNvPr>
          <p:cNvSpPr txBox="1"/>
          <p:nvPr/>
        </p:nvSpPr>
        <p:spPr>
          <a:xfrm>
            <a:off x="516777" y="607499"/>
            <a:ext cx="1052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pixels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6539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5" grpId="0"/>
      <p:bldP spid="16" grpId="0" animBg="1"/>
      <p:bldP spid="17" grpId="0"/>
      <p:bldP spid="19" grpId="0"/>
      <p:bldP spid="20" grpId="0" animBg="1"/>
      <p:bldP spid="21" grpId="0"/>
      <p:bldP spid="22" grpId="0"/>
      <p:bldP spid="23" grpId="0"/>
      <p:bldP spid="24" grpId="0" animBg="1"/>
      <p:bldP spid="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2217173-5D50-4670-87AC-8A609978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Case Study: Pokémon </a:t>
            </a:r>
            <a:r>
              <a:rPr lang="en-US" altLang="zh-TW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v.s</a:t>
            </a:r>
            <a:r>
              <a:rPr lang="en-US" altLang="zh-TW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Digimon</a:t>
            </a:r>
          </a:p>
        </p:txBody>
      </p:sp>
      <p:pic>
        <p:nvPicPr>
          <p:cNvPr id="1029" name="Picture 2" descr="ãPokemon v.s. Digimonãçåçæå°çµæ">
            <a:extLst>
              <a:ext uri="{FF2B5EF4-FFF2-40B4-BE49-F238E27FC236}">
                <a16:creationId xmlns:a16="http://schemas.microsoft.com/office/drawing/2014/main" id="{6D3EF5EF-8CC7-4D23-B9A0-4BAB1798D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5" y="1675227"/>
            <a:ext cx="7811909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83A3EF2-21FE-4F91-9BFB-351D87DBB347}"/>
              </a:ext>
            </a:extLst>
          </p:cNvPr>
          <p:cNvSpPr/>
          <p:nvPr/>
        </p:nvSpPr>
        <p:spPr>
          <a:xfrm>
            <a:off x="38100" y="6206248"/>
            <a:ext cx="1045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https://medium.com/@tyreeostevenson/teaching-a-computer-to-classify-anime-8c77bc89b881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07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68384B-5944-412C-B19C-3414A899E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81" y="2237166"/>
            <a:ext cx="1492553" cy="14925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23F7B55-2B8E-4FEB-B2D6-6D520DC8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Task 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C50DC45-D8B9-4F1D-A0C5-B5D1CF9B6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79" y="2250827"/>
            <a:ext cx="1183860" cy="1406566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AD371D3-04A3-4709-876C-EF34B3FBB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71" y="2439868"/>
            <a:ext cx="1217525" cy="121752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ED7902A-8C1A-495A-876F-03D837DB7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2303782"/>
            <a:ext cx="1325563" cy="132556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F4A6407-812B-4683-B95B-0043B7875D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75" y="2214565"/>
            <a:ext cx="1325563" cy="132556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C24F688-C049-469A-A6DA-A80BBE3EA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67" y="2298668"/>
            <a:ext cx="1325563" cy="132556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FB4FE69-C561-45C0-94F8-75CB8FC71E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09" y="4674153"/>
            <a:ext cx="1625600" cy="16256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62F09C64-9644-4B1A-9350-7EF767007D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09" y="4604463"/>
            <a:ext cx="1764982" cy="176498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E226C22-C57B-4261-9B68-B6CD3CFBA144}"/>
              </a:ext>
            </a:extLst>
          </p:cNvPr>
          <p:cNvSpPr/>
          <p:nvPr/>
        </p:nvSpPr>
        <p:spPr>
          <a:xfrm>
            <a:off x="2531222" y="320449"/>
            <a:ext cx="6471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Pokémon images: https://www.Kaggle.com/kvpratama/pokemon-images-dataset/data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8B9FC7-C131-4D32-8AAB-53F8195FE09C}"/>
              </a:ext>
            </a:extLst>
          </p:cNvPr>
          <p:cNvSpPr/>
          <p:nvPr/>
        </p:nvSpPr>
        <p:spPr>
          <a:xfrm>
            <a:off x="2540317" y="933542"/>
            <a:ext cx="6471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Digimon images:</a:t>
            </a:r>
          </a:p>
          <a:p>
            <a:r>
              <a:rPr lang="en-US" altLang="zh-TW" dirty="0"/>
              <a:t>https://github.com/DeathReaper0965/Digimon-Generator-GAN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8A016E-B32A-478D-8933-ED1FCD53AA62}"/>
              </a:ext>
            </a:extLst>
          </p:cNvPr>
          <p:cNvSpPr/>
          <p:nvPr/>
        </p:nvSpPr>
        <p:spPr>
          <a:xfrm>
            <a:off x="372050" y="2078972"/>
            <a:ext cx="4221566" cy="16507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9D08B4A-8ABB-4905-94D0-88D7C0D7F72A}"/>
              </a:ext>
            </a:extLst>
          </p:cNvPr>
          <p:cNvSpPr/>
          <p:nvPr/>
        </p:nvSpPr>
        <p:spPr>
          <a:xfrm>
            <a:off x="4780941" y="2078972"/>
            <a:ext cx="4080030" cy="16507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B7B0BA5-6ED6-4A2A-9936-7EB7B2C6F2C8}"/>
              </a:ext>
            </a:extLst>
          </p:cNvPr>
          <p:cNvSpPr txBox="1"/>
          <p:nvPr/>
        </p:nvSpPr>
        <p:spPr>
          <a:xfrm>
            <a:off x="827159" y="3808652"/>
            <a:ext cx="33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Pokémon </a:t>
            </a:r>
            <a:endParaRPr lang="zh-TW" altLang="en-US" sz="28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C98E268-9F72-4FAA-B940-4E24708EE908}"/>
              </a:ext>
            </a:extLst>
          </p:cNvPr>
          <p:cNvSpPr txBox="1"/>
          <p:nvPr/>
        </p:nvSpPr>
        <p:spPr>
          <a:xfrm>
            <a:off x="5143500" y="3767153"/>
            <a:ext cx="339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Digimon </a:t>
            </a:r>
            <a:endParaRPr lang="zh-TW" altLang="en-US" sz="28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DFCDE74-9AEA-43D5-AEE3-17C1B9DC14D1}"/>
              </a:ext>
            </a:extLst>
          </p:cNvPr>
          <p:cNvSpPr txBox="1"/>
          <p:nvPr/>
        </p:nvSpPr>
        <p:spPr>
          <a:xfrm>
            <a:off x="1188285" y="5009900"/>
            <a:ext cx="2066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/>
              <a:t>Testing </a:t>
            </a:r>
          </a:p>
          <a:p>
            <a:pPr algn="r"/>
            <a:r>
              <a:rPr lang="en-US" altLang="zh-TW" sz="2800" dirty="0"/>
              <a:t>Images: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3207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CD53F4-F5F6-4593-9427-F8B54381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 Results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50A3E3D-1042-4975-BCFB-66508495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32" y="1445933"/>
            <a:ext cx="5364336" cy="402147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3174B34-CADE-4E3C-ABFF-994A2D145027}"/>
              </a:ext>
            </a:extLst>
          </p:cNvPr>
          <p:cNvSpPr txBox="1"/>
          <p:nvPr/>
        </p:nvSpPr>
        <p:spPr>
          <a:xfrm>
            <a:off x="1055916" y="5538623"/>
            <a:ext cx="437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Training Accuracy: 98.9%</a:t>
            </a:r>
            <a:endParaRPr lang="zh-TW" altLang="en-US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CEF697-38B5-435E-9273-2F25E96F69B0}"/>
              </a:ext>
            </a:extLst>
          </p:cNvPr>
          <p:cNvSpPr txBox="1"/>
          <p:nvPr/>
        </p:nvSpPr>
        <p:spPr>
          <a:xfrm>
            <a:off x="1132118" y="6040869"/>
            <a:ext cx="437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Testing Accuracy: 98.4%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0950816-39DA-4A91-A660-EE54A7D4D07C}"/>
              </a:ext>
            </a:extLst>
          </p:cNvPr>
          <p:cNvSpPr txBox="1"/>
          <p:nvPr/>
        </p:nvSpPr>
        <p:spPr>
          <a:xfrm>
            <a:off x="5508175" y="5843198"/>
            <a:ext cx="299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Amazing!!!!!!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180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23DE30-8EA4-4A66-A201-4BDB400C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we need Explainable ML?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6699C90-75EF-43C3-B233-8DDA2E1515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>
                    <a:ea typeface="微軟正黑體" panose="020B0604030504040204" pitchFamily="34" charset="-120"/>
                  </a:rPr>
                  <a:t>Correct answers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Intelligent 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6699C90-75EF-43C3-B233-8DDA2E1515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 descr="ãç¥é¦¬æ¼¢æ¯ãçåçæå°çµæ">
            <a:extLst>
              <a:ext uri="{FF2B5EF4-FFF2-40B4-BE49-F238E27FC236}">
                <a16:creationId xmlns:a16="http://schemas.microsoft.com/office/drawing/2014/main" id="{28A8B97B-19E4-4FF7-951B-8F4E693B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20" y="2515991"/>
            <a:ext cx="5655129" cy="37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8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EB2D4D-9B55-4A01-9F4F-6F94CDA2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Saliency Map</a:t>
            </a:r>
            <a:endParaRPr lang="zh-TW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0E496F-9082-4D43-BE81-30B38A04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84" y="1918622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0B7AC5B-96D3-4FC4-9224-548BFB1C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7" y="1918622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0BD349A-C5F5-4C46-A7F2-B5293741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58" y="414557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00A8B90-AB4F-4C8B-9921-B111AEB6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" y="414557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40975581-99D6-4556-8F46-2D3264C6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56" y="1918622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9CC4479B-C2E8-432F-A99E-CE47F8D3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2" y="1918622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57DDDEB8-21DD-4016-B8B2-A2216527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56" y="412783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E7C2A48D-0AE7-45C8-A526-C26CDD63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2" y="412783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55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FD6DEA-3D52-44F3-83E1-DD7B4D3A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Saliency Map</a:t>
            </a:r>
            <a:endParaRPr lang="zh-TW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643FF58-90F7-4C7A-BD19-0FA7803F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40" y="1840985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3E9E93-01B4-400A-89F3-52F0BE5B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7685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4A1884D-3DF4-4B93-A64E-32F9C985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77" y="1840985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989C611-BAEA-4718-BE8F-10B6F267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6" y="185650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62BB87D-5874-4887-9E91-F52B2954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89" y="4100473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966A5772-301A-4E57-87FB-6F3CB460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0" y="4118884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FC79F265-C9D4-4698-9CC5-1FD2CADAB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02" y="4100473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6D66DF0C-597C-4D15-92A0-F439E8BE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76" y="4100473"/>
            <a:ext cx="223714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70C255-9BA9-45EA-ADA1-77550A64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Happened?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4B7299-DCB5-4664-AE78-ADD35BC5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All the images of Pokémon are PNG, while most images of Digimon are JPEG.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0A4CBA-BEC8-4085-B1A4-D1EE20F92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11" y="2758521"/>
            <a:ext cx="2047963" cy="20479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6530CE-AA77-4BBB-AE79-866297C3C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00" y="2699460"/>
            <a:ext cx="2213586" cy="221358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4BC7E17-BC22-4EC9-B77A-0C3656FEBB8E}"/>
              </a:ext>
            </a:extLst>
          </p:cNvPr>
          <p:cNvSpPr txBox="1"/>
          <p:nvPr/>
        </p:nvSpPr>
        <p:spPr>
          <a:xfrm>
            <a:off x="775459" y="5685470"/>
            <a:ext cx="7593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Machine discriminates Pokémon and Digimon based on the background colors.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949D157-BEB6-4AE4-9A07-A82C5CDE3421}"/>
              </a:ext>
            </a:extLst>
          </p:cNvPr>
          <p:cNvSpPr/>
          <p:nvPr/>
        </p:nvSpPr>
        <p:spPr>
          <a:xfrm>
            <a:off x="3511914" y="3532112"/>
            <a:ext cx="2071602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E2C646F-EACA-4A91-9015-625085DC9A92}"/>
              </a:ext>
            </a:extLst>
          </p:cNvPr>
          <p:cNvSpPr txBox="1"/>
          <p:nvPr/>
        </p:nvSpPr>
        <p:spPr>
          <a:xfrm>
            <a:off x="775459" y="4723319"/>
            <a:ext cx="363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rPr>
              <a:t>png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+mn-cs"/>
              </a:rPr>
              <a:t> files have transparent background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5664C0-E8F8-43DF-B9DD-CA8DFC8BDC59}"/>
              </a:ext>
            </a:extLst>
          </p:cNvPr>
          <p:cNvSpPr txBox="1"/>
          <p:nvPr/>
        </p:nvSpPr>
        <p:spPr>
          <a:xfrm>
            <a:off x="5420025" y="4790787"/>
            <a:ext cx="3740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transparent background becomes black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2573903-6A6A-479A-9E02-54E84B2907B2}"/>
              </a:ext>
            </a:extLst>
          </p:cNvPr>
          <p:cNvSpPr/>
          <p:nvPr/>
        </p:nvSpPr>
        <p:spPr>
          <a:xfrm>
            <a:off x="3414920" y="3109398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loading the files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4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DA4F30-EB08-4FB3-B7B8-F4B5FF04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微軟正黑體" panose="020B0604030504040204" pitchFamily="34" charset="-120"/>
              </a:rPr>
              <a:t>More Examples 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E53E95-E75D-4C9F-ADC4-E8CE93560AB9}"/>
              </a:ext>
            </a:extLst>
          </p:cNvPr>
          <p:cNvSpPr/>
          <p:nvPr/>
        </p:nvSpPr>
        <p:spPr>
          <a:xfrm>
            <a:off x="1461121" y="5905984"/>
            <a:ext cx="6259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This slide is from: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GCPR 2017 Tutorial — W. Samek &amp; K.-R. Müller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2175E4CE-63FA-4E0B-B377-72B1E8EA5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PASCAL VOC 2007 data set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4D64347-B467-496D-A0A5-CA22251A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637978"/>
            <a:ext cx="4400324" cy="297294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2AC0BD7-4B50-4356-BCD6-E245BACA2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824" y="2637978"/>
            <a:ext cx="4359598" cy="296022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36D8536-0B90-481B-BB6B-516AF3F4BE92}"/>
              </a:ext>
            </a:extLst>
          </p:cNvPr>
          <p:cNvSpPr/>
          <p:nvPr/>
        </p:nvSpPr>
        <p:spPr>
          <a:xfrm>
            <a:off x="473172" y="5081191"/>
            <a:ext cx="1482628" cy="4281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ED51FE-594C-4D50-8F49-C6D1C362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Limitation: Noisy Gradient 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50A407-DF55-4BFA-81FE-116F4EF9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70" y="2014567"/>
            <a:ext cx="1886213" cy="18862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290D7E6-5EBC-4F70-A225-C0D1DFBEC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025" y="2019330"/>
            <a:ext cx="1810003" cy="18766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1352FB7-B874-4A91-B96B-3284E3A1F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297" y="2034411"/>
            <a:ext cx="1676634" cy="188621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FF53C4D-B423-4DED-8507-C17FE4E2341A}"/>
              </a:ext>
            </a:extLst>
          </p:cNvPr>
          <p:cNvSpPr txBox="1"/>
          <p:nvPr/>
        </p:nvSpPr>
        <p:spPr>
          <a:xfrm>
            <a:off x="609600" y="3958124"/>
            <a:ext cx="29433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G</a:t>
            </a:r>
            <a:r>
              <a:rPr lang="zh-TW" altLang="en-US" sz="2800" dirty="0"/>
              <a:t>azelle</a:t>
            </a:r>
            <a:endParaRPr lang="en-US" altLang="zh-TW" sz="2800" dirty="0"/>
          </a:p>
          <a:p>
            <a:pPr algn="ctr"/>
            <a:r>
              <a:rPr lang="en-US" altLang="zh-TW" sz="2800" dirty="0"/>
              <a:t>(</a:t>
            </a:r>
            <a:r>
              <a:rPr lang="zh-TW" altLang="en-US" sz="2800" dirty="0"/>
              <a:t>瞪羚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8F852E-0ED8-4B90-A234-59F9918F8558}"/>
              </a:ext>
            </a:extLst>
          </p:cNvPr>
          <p:cNvSpPr txBox="1"/>
          <p:nvPr/>
        </p:nvSpPr>
        <p:spPr>
          <a:xfrm>
            <a:off x="3805175" y="3939074"/>
            <a:ext cx="164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Typical</a:t>
            </a:r>
            <a:endParaRPr lang="zh-TW" altLang="en-US" sz="28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AA4D1A0-BEA2-4CC5-A1D2-E7DBBDF54870}"/>
              </a:ext>
            </a:extLst>
          </p:cNvPr>
          <p:cNvSpPr txBox="1"/>
          <p:nvPr/>
        </p:nvSpPr>
        <p:spPr>
          <a:xfrm>
            <a:off x="6270706" y="3945752"/>
            <a:ext cx="2059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err="1"/>
              <a:t>SmoothGrad</a:t>
            </a:r>
            <a:endParaRPr lang="zh-TW" altLang="en-US" sz="28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2EC6242-E525-4F9A-9316-88E67028ABE7}"/>
              </a:ext>
            </a:extLst>
          </p:cNvPr>
          <p:cNvSpPr txBox="1"/>
          <p:nvPr/>
        </p:nvSpPr>
        <p:spPr>
          <a:xfrm>
            <a:off x="975338" y="5102424"/>
            <a:ext cx="76886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SmoothGrad</a:t>
            </a:r>
            <a:r>
              <a:rPr lang="en-US" altLang="zh-TW" sz="2400" dirty="0"/>
              <a:t>: </a:t>
            </a:r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</a:rPr>
              <a:t>Randomly add noises to the input image, get saliency maps of the noisy images</a:t>
            </a:r>
            <a:r>
              <a:rPr lang="en-US" altLang="zh-TW" sz="2400" dirty="0">
                <a:solidFill>
                  <a:srgbClr val="000000"/>
                </a:solidFill>
              </a:rPr>
              <a:t>,</a:t>
            </a: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en-US" altLang="zh-TW" sz="2400" dirty="0">
                <a:solidFill>
                  <a:srgbClr val="000000"/>
                </a:solidFill>
              </a:rPr>
              <a:t>and</a:t>
            </a: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en-US" altLang="zh-TW" sz="2400" dirty="0">
                <a:solidFill>
                  <a:srgbClr val="000000"/>
                </a:solidFill>
              </a:rPr>
              <a:t>average</a:t>
            </a: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en-US" altLang="zh-TW" sz="2400" dirty="0">
                <a:solidFill>
                  <a:srgbClr val="000000"/>
                </a:solidFill>
              </a:rPr>
              <a:t>them.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D9FF4A9-C9FA-43E4-841F-4ACF40EEE8E3}"/>
              </a:ext>
            </a:extLst>
          </p:cNvPr>
          <p:cNvSpPr txBox="1"/>
          <p:nvPr/>
        </p:nvSpPr>
        <p:spPr>
          <a:xfrm>
            <a:off x="5181236" y="59438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https://arxiv.org/abs/1706.03825</a:t>
            </a:r>
          </a:p>
        </p:txBody>
      </p:sp>
    </p:spTree>
    <p:extLst>
      <p:ext uri="{BB962C8B-B14F-4D97-AF65-F5344CB8AC3E}">
        <p14:creationId xmlns:p14="http://schemas.microsoft.com/office/powerpoint/2010/main" val="267104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AA4CD6-C506-4825-9C01-DC464B16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Limitation:</a:t>
            </a:r>
            <a:r>
              <a:rPr lang="zh-TW" altLang="en-US" dirty="0"/>
              <a:t> </a:t>
            </a:r>
            <a:r>
              <a:rPr lang="en-US" altLang="zh-TW" dirty="0"/>
              <a:t>Gradient Saturation </a:t>
            </a:r>
            <a:endParaRPr lang="zh-TW" altLang="en-US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6983722-D36A-4C2D-A003-C65F2F50187A}"/>
              </a:ext>
            </a:extLst>
          </p:cNvPr>
          <p:cNvCxnSpPr>
            <a:cxnSpLocks/>
          </p:cNvCxnSpPr>
          <p:nvPr/>
        </p:nvCxnSpPr>
        <p:spPr>
          <a:xfrm>
            <a:off x="2312289" y="5424931"/>
            <a:ext cx="545719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754AEFD-28F3-4F8E-B51A-76B26FB275B6}"/>
              </a:ext>
            </a:extLst>
          </p:cNvPr>
          <p:cNvCxnSpPr>
            <a:cxnSpLocks/>
          </p:cNvCxnSpPr>
          <p:nvPr/>
        </p:nvCxnSpPr>
        <p:spPr>
          <a:xfrm flipV="1">
            <a:off x="2312289" y="2072934"/>
            <a:ext cx="0" cy="33519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322E13-DD62-4190-9D77-2872AC421DB9}"/>
              </a:ext>
            </a:extLst>
          </p:cNvPr>
          <p:cNvSpPr txBox="1"/>
          <p:nvPr/>
        </p:nvSpPr>
        <p:spPr>
          <a:xfrm>
            <a:off x="628650" y="2369958"/>
            <a:ext cx="1577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Is it an elephant?</a:t>
            </a:r>
            <a:endParaRPr lang="zh-TW" altLang="en-US" sz="28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ãå¤§è±¡ãé¼»å­å¾é·ãçåçæå°çµæ">
            <a:extLst>
              <a:ext uri="{FF2B5EF4-FFF2-40B4-BE49-F238E27FC236}">
                <a16:creationId xmlns:a16="http://schemas.microsoft.com/office/drawing/2014/main" id="{F2DC5573-F71A-4391-AF2E-189F3849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50" y="3456455"/>
            <a:ext cx="1480848" cy="92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C389B66D-FF45-4F40-9379-305A2F96B9B3}"/>
              </a:ext>
            </a:extLst>
          </p:cNvPr>
          <p:cNvSpPr/>
          <p:nvPr/>
        </p:nvSpPr>
        <p:spPr>
          <a:xfrm>
            <a:off x="2445007" y="2974496"/>
            <a:ext cx="5238750" cy="2324099"/>
          </a:xfrm>
          <a:custGeom>
            <a:avLst/>
            <a:gdLst>
              <a:gd name="connsiteX0" fmla="*/ 0 w 5238750"/>
              <a:gd name="connsiteY0" fmla="*/ 2514600 h 2514600"/>
              <a:gd name="connsiteX1" fmla="*/ 981075 w 5238750"/>
              <a:gd name="connsiteY1" fmla="*/ 1362075 h 2514600"/>
              <a:gd name="connsiteX2" fmla="*/ 2114550 w 5238750"/>
              <a:gd name="connsiteY2" fmla="*/ 228600 h 2514600"/>
              <a:gd name="connsiteX3" fmla="*/ 5238750 w 5238750"/>
              <a:gd name="connsiteY3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2514600">
                <a:moveTo>
                  <a:pt x="0" y="2514600"/>
                </a:moveTo>
                <a:cubicBezTo>
                  <a:pt x="314325" y="2128837"/>
                  <a:pt x="628650" y="1743075"/>
                  <a:pt x="981075" y="1362075"/>
                </a:cubicBezTo>
                <a:cubicBezTo>
                  <a:pt x="1333500" y="981075"/>
                  <a:pt x="1404938" y="455612"/>
                  <a:pt x="2114550" y="228600"/>
                </a:cubicBezTo>
                <a:cubicBezTo>
                  <a:pt x="2824162" y="1588"/>
                  <a:pt x="4031456" y="794"/>
                  <a:pt x="5238750" y="0"/>
                </a:cubicBez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1A514E8D-7E80-4B3C-BFD9-24822EE3D854}"/>
              </a:ext>
            </a:extLst>
          </p:cNvPr>
          <p:cNvSpPr/>
          <p:nvPr/>
        </p:nvSpPr>
        <p:spPr>
          <a:xfrm>
            <a:off x="5545396" y="5309707"/>
            <a:ext cx="211136" cy="211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0ABED2-2683-4B5A-A5E7-535297C82058}"/>
              </a:ext>
            </a:extLst>
          </p:cNvPr>
          <p:cNvCxnSpPr>
            <a:endCxn id="16" idx="7"/>
          </p:cNvCxnSpPr>
          <p:nvPr/>
        </p:nvCxnSpPr>
        <p:spPr>
          <a:xfrm flipH="1">
            <a:off x="5725612" y="4381985"/>
            <a:ext cx="1350438" cy="9586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A04BC8F-3D56-4ECC-87FB-4F93A44DD28B}"/>
              </a:ext>
            </a:extLst>
          </p:cNvPr>
          <p:cNvCxnSpPr/>
          <p:nvPr/>
        </p:nvCxnSpPr>
        <p:spPr>
          <a:xfrm>
            <a:off x="5650120" y="3079572"/>
            <a:ext cx="0" cy="221902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1AAE3815-947A-4AA0-B281-928892DBAD0A}"/>
                  </a:ext>
                </a:extLst>
              </p:cNvPr>
              <p:cNvSpPr txBox="1"/>
              <p:nvPr/>
            </p:nvSpPr>
            <p:spPr>
              <a:xfrm>
                <a:off x="3604246" y="2067978"/>
                <a:ext cx="2557560" cy="880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n-US" altLang="zh-TW" sz="2800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TW" sz="2800" b="0" i="0" smtClean="0"/>
                            <m:t>elephant</m:t>
                          </m:r>
                          <m:r>
                            <m:rPr>
                              <m:nor/>
                            </m:rPr>
                            <a:rPr lang="zh-TW" altLang="en-US" sz="2800" dirty="0">
                              <a:ea typeface="微軟正黑體" panose="020B0604030504040204" pitchFamily="34" charset="-120"/>
                            </a:rPr>
                            <m:t> </m:t>
                          </m:r>
                        </m:num>
                        <m:den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TW" sz="2800" b="0" i="0" smtClean="0"/>
                            <m:t>length</m:t>
                          </m:r>
                          <m:r>
                            <m:rPr>
                              <m:nor/>
                            </m:rPr>
                            <a:rPr lang="zh-TW" altLang="en-US" sz="2800" dirty="0">
                              <a:ea typeface="微軟正黑體" panose="020B0604030504040204" pitchFamily="34" charset="-120"/>
                            </a:rPr>
                            <m:t> </m:t>
                          </m:r>
                        </m:den>
                      </m:f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0?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1AAE3815-947A-4AA0-B281-928892DB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246" y="2067978"/>
                <a:ext cx="2557560" cy="8804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24">
            <a:extLst>
              <a:ext uri="{FF2B5EF4-FFF2-40B4-BE49-F238E27FC236}">
                <a16:creationId xmlns:a16="http://schemas.microsoft.com/office/drawing/2014/main" id="{E8C0CDD7-051C-4B6B-BFB0-D8569F7254C1}"/>
              </a:ext>
            </a:extLst>
          </p:cNvPr>
          <p:cNvSpPr txBox="1"/>
          <p:nvPr/>
        </p:nvSpPr>
        <p:spPr>
          <a:xfrm>
            <a:off x="771891" y="5771377"/>
            <a:ext cx="6221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Alternative: Integrated gradient</a:t>
            </a:r>
            <a:r>
              <a:rPr lang="zh-TW" altLang="en-US" sz="2800" dirty="0">
                <a:solidFill>
                  <a:srgbClr val="0000FF"/>
                </a:solidFill>
              </a:rPr>
              <a:t> </a:t>
            </a:r>
            <a:r>
              <a:rPr lang="en-US" altLang="zh-TW" sz="2800" dirty="0">
                <a:solidFill>
                  <a:srgbClr val="0000FF"/>
                </a:solidFill>
              </a:rPr>
              <a:t>(IG)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55A3D9-24AE-4574-8419-3860778766E9}"/>
              </a:ext>
            </a:extLst>
          </p:cNvPr>
          <p:cNvSpPr txBox="1"/>
          <p:nvPr/>
        </p:nvSpPr>
        <p:spPr>
          <a:xfrm>
            <a:off x="6708552" y="4908552"/>
            <a:ext cx="2387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trunk's length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9751A4B-B4ED-453B-B27C-52D29DEBC4F6}"/>
              </a:ext>
            </a:extLst>
          </p:cNvPr>
          <p:cNvSpPr txBox="1"/>
          <p:nvPr/>
        </p:nvSpPr>
        <p:spPr>
          <a:xfrm>
            <a:off x="628650" y="1290455"/>
            <a:ext cx="643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Gradient cannot always reflect importance 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B330A0A-115F-4FC5-951E-93FD587F2BAF}"/>
              </a:ext>
            </a:extLst>
          </p:cNvPr>
          <p:cNvSpPr txBox="1"/>
          <p:nvPr/>
        </p:nvSpPr>
        <p:spPr>
          <a:xfrm>
            <a:off x="4776701" y="6254866"/>
            <a:ext cx="3673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https://arxiv.org/abs/1611.02639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783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1" grpId="0"/>
      <p:bldP spid="25" grpId="0"/>
      <p:bldP spid="19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1FD2F-5D37-403E-82A0-EEBF3ED6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a network processes the input data?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59E4A8-60A1-4FB8-9003-4BCB2B37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Visualization </a:t>
            </a:r>
            <a:endParaRPr lang="zh-TW" altLang="en-US" dirty="0"/>
          </a:p>
        </p:txBody>
      </p:sp>
      <p:grpSp>
        <p:nvGrpSpPr>
          <p:cNvPr id="4" name="群組 106">
            <a:extLst>
              <a:ext uri="{FF2B5EF4-FFF2-40B4-BE49-F238E27FC236}">
                <a16:creationId xmlns:a16="http://schemas.microsoft.com/office/drawing/2014/main" id="{82916F84-CA20-48B5-BE78-C5E12EBC833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465674" y="5623636"/>
            <a:ext cx="3812919" cy="854986"/>
            <a:chOff x="467932" y="3914400"/>
            <a:chExt cx="2909888" cy="576263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07F66850-B205-4696-9427-0532595DE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3A02F36D-965E-4315-8E5E-C1B6513F2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54C19F81-1689-4542-9FC6-2C321D7AD7BC}"/>
              </a:ext>
            </a:extLst>
          </p:cNvPr>
          <p:cNvSpPr/>
          <p:nvPr/>
        </p:nvSpPr>
        <p:spPr>
          <a:xfrm>
            <a:off x="4728747" y="5659152"/>
            <a:ext cx="180000" cy="72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D0896A-F2DE-463F-B004-9485B7A17D46}"/>
              </a:ext>
            </a:extLst>
          </p:cNvPr>
          <p:cNvSpPr/>
          <p:nvPr/>
        </p:nvSpPr>
        <p:spPr>
          <a:xfrm>
            <a:off x="5170224" y="5659152"/>
            <a:ext cx="180000" cy="72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DE1871-871B-420E-99FC-A7FEFA17D03E}"/>
              </a:ext>
            </a:extLst>
          </p:cNvPr>
          <p:cNvSpPr/>
          <p:nvPr/>
        </p:nvSpPr>
        <p:spPr>
          <a:xfrm>
            <a:off x="5611701" y="5659152"/>
            <a:ext cx="180000" cy="72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05E225-9F1F-4A66-8ACB-32FA126F0DCD}"/>
              </a:ext>
            </a:extLst>
          </p:cNvPr>
          <p:cNvSpPr/>
          <p:nvPr/>
        </p:nvSpPr>
        <p:spPr>
          <a:xfrm>
            <a:off x="6053178" y="5659152"/>
            <a:ext cx="180000" cy="72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9DB09D4-3298-4A38-B24B-3389F2E87D82}"/>
              </a:ext>
            </a:extLst>
          </p:cNvPr>
          <p:cNvSpPr/>
          <p:nvPr/>
        </p:nvSpPr>
        <p:spPr>
          <a:xfrm>
            <a:off x="6494655" y="5659152"/>
            <a:ext cx="180000" cy="72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2963817-D246-4487-ABD0-BE9A6CB468BD}"/>
              </a:ext>
            </a:extLst>
          </p:cNvPr>
          <p:cNvSpPr/>
          <p:nvPr/>
        </p:nvSpPr>
        <p:spPr>
          <a:xfrm>
            <a:off x="6936132" y="5659152"/>
            <a:ext cx="180000" cy="72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ED7CF25-3C34-41C2-B7AF-84D726217452}"/>
              </a:ext>
            </a:extLst>
          </p:cNvPr>
          <p:cNvSpPr/>
          <p:nvPr/>
        </p:nvSpPr>
        <p:spPr>
          <a:xfrm>
            <a:off x="7377609" y="5659152"/>
            <a:ext cx="180000" cy="72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264529-A7BD-4EAB-8A11-5EB29E642D5C}"/>
              </a:ext>
            </a:extLst>
          </p:cNvPr>
          <p:cNvSpPr/>
          <p:nvPr/>
        </p:nvSpPr>
        <p:spPr>
          <a:xfrm>
            <a:off x="7819087" y="5659152"/>
            <a:ext cx="180000" cy="72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右大括弧 15">
            <a:extLst>
              <a:ext uri="{FF2B5EF4-FFF2-40B4-BE49-F238E27FC236}">
                <a16:creationId xmlns:a16="http://schemas.microsoft.com/office/drawing/2014/main" id="{A8CF800E-A7E1-4284-B625-0F8CE4337E91}"/>
              </a:ext>
            </a:extLst>
          </p:cNvPr>
          <p:cNvSpPr/>
          <p:nvPr/>
        </p:nvSpPr>
        <p:spPr>
          <a:xfrm rot="16200000">
            <a:off x="6291427" y="4594821"/>
            <a:ext cx="604492" cy="2127998"/>
          </a:xfrm>
          <a:prstGeom prst="rightBrace">
            <a:avLst>
              <a:gd name="adj1" fmla="val 188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8304875-3BA5-4D00-A12A-73661FC5B9F2}"/>
              </a:ext>
            </a:extLst>
          </p:cNvPr>
          <p:cNvSpPr txBox="1"/>
          <p:nvPr/>
        </p:nvSpPr>
        <p:spPr>
          <a:xfrm>
            <a:off x="5434524" y="1257795"/>
            <a:ext cx="2342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phoneme</a:t>
            </a:r>
            <a:endParaRPr lang="zh-TW" altLang="en-US" sz="2400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CE0E33B-B077-486D-B6AD-950C5EF51F58}"/>
              </a:ext>
            </a:extLst>
          </p:cNvPr>
          <p:cNvCxnSpPr/>
          <p:nvPr/>
        </p:nvCxnSpPr>
        <p:spPr>
          <a:xfrm flipV="1">
            <a:off x="6592166" y="5065278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704041E-C3E3-4BC3-B9FB-4494F7261F46}"/>
              </a:ext>
            </a:extLst>
          </p:cNvPr>
          <p:cNvSpPr txBox="1"/>
          <p:nvPr/>
        </p:nvSpPr>
        <p:spPr>
          <a:xfrm rot="5400000">
            <a:off x="6258523" y="2589667"/>
            <a:ext cx="89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...</a:t>
            </a:r>
            <a:endParaRPr lang="zh-TW" altLang="en-US" sz="2800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70F83D7-EBDB-468A-8E17-C9576DE8C4EF}"/>
              </a:ext>
            </a:extLst>
          </p:cNvPr>
          <p:cNvCxnSpPr/>
          <p:nvPr/>
        </p:nvCxnSpPr>
        <p:spPr>
          <a:xfrm flipV="1">
            <a:off x="6583882" y="4074178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A10FEB0-4474-4D49-B990-66AA2896485C}"/>
              </a:ext>
            </a:extLst>
          </p:cNvPr>
          <p:cNvSpPr/>
          <p:nvPr/>
        </p:nvSpPr>
        <p:spPr>
          <a:xfrm>
            <a:off x="5616035" y="4460785"/>
            <a:ext cx="1928646" cy="6044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1</a:t>
            </a:r>
            <a:endParaRPr lang="zh-TW" altLang="en-US" sz="2400" dirty="0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FDDA7221-D6FD-4E24-8B03-B1EF8E1E655D}"/>
              </a:ext>
            </a:extLst>
          </p:cNvPr>
          <p:cNvCxnSpPr/>
          <p:nvPr/>
        </p:nvCxnSpPr>
        <p:spPr>
          <a:xfrm flipV="1">
            <a:off x="6592166" y="1629060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A03037A-317E-4C60-9412-FA27E95DA741}"/>
              </a:ext>
            </a:extLst>
          </p:cNvPr>
          <p:cNvSpPr/>
          <p:nvPr/>
        </p:nvSpPr>
        <p:spPr>
          <a:xfrm>
            <a:off x="5616035" y="1979721"/>
            <a:ext cx="1928646" cy="6044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N</a:t>
            </a:r>
            <a:endParaRPr lang="zh-TW" altLang="en-US" sz="2400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25C0A01-C4AE-40FE-9824-DEA7A498D8F2}"/>
              </a:ext>
            </a:extLst>
          </p:cNvPr>
          <p:cNvCxnSpPr/>
          <p:nvPr/>
        </p:nvCxnSpPr>
        <p:spPr>
          <a:xfrm flipV="1">
            <a:off x="6587427" y="3056999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3B4E2D7-65B7-4855-8328-54086CCCFA0E}"/>
              </a:ext>
            </a:extLst>
          </p:cNvPr>
          <p:cNvSpPr/>
          <p:nvPr/>
        </p:nvSpPr>
        <p:spPr>
          <a:xfrm>
            <a:off x="5617421" y="3448420"/>
            <a:ext cx="1928646" cy="6044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2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4E0ADC1-52E0-4A39-8D98-CE8D194EBC5B}"/>
              </a:ext>
            </a:extLst>
          </p:cNvPr>
          <p:cNvSpPr txBox="1"/>
          <p:nvPr/>
        </p:nvSpPr>
        <p:spPr>
          <a:xfrm>
            <a:off x="3866470" y="4550026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100 neurons</a:t>
            </a:r>
            <a:endParaRPr lang="zh-TW" altLang="en-US" sz="24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BB22C32-FF66-4949-9615-3403A3FF4FBE}"/>
              </a:ext>
            </a:extLst>
          </p:cNvPr>
          <p:cNvSpPr txBox="1"/>
          <p:nvPr/>
        </p:nvSpPr>
        <p:spPr>
          <a:xfrm>
            <a:off x="3847969" y="3512674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100 neurons</a:t>
            </a:r>
            <a:endParaRPr lang="zh-TW" altLang="en-US" sz="24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B1E0571-7DDD-4952-9C82-146BB4899EFB}"/>
              </a:ext>
            </a:extLst>
          </p:cNvPr>
          <p:cNvSpPr txBox="1"/>
          <p:nvPr/>
        </p:nvSpPr>
        <p:spPr>
          <a:xfrm>
            <a:off x="2150872" y="4043740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100 dims</a:t>
            </a:r>
            <a:endParaRPr lang="zh-TW" altLang="en-US" sz="24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C8F65F8-DF54-4C1B-A311-2D2C13740072}"/>
              </a:ext>
            </a:extLst>
          </p:cNvPr>
          <p:cNvSpPr txBox="1"/>
          <p:nvPr/>
        </p:nvSpPr>
        <p:spPr>
          <a:xfrm>
            <a:off x="2177300" y="3068765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100 dims</a:t>
            </a:r>
            <a:endParaRPr lang="zh-TW" altLang="en-US" sz="24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4C7F14D-2502-4B4A-B5A8-CD6588126894}"/>
              </a:ext>
            </a:extLst>
          </p:cNvPr>
          <p:cNvSpPr txBox="1"/>
          <p:nvPr/>
        </p:nvSpPr>
        <p:spPr>
          <a:xfrm>
            <a:off x="585128" y="4016347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 dims</a:t>
            </a:r>
            <a:endParaRPr lang="zh-TW" altLang="en-US" sz="24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D8BC965-DD6B-45B0-8661-99F04713F1C9}"/>
              </a:ext>
            </a:extLst>
          </p:cNvPr>
          <p:cNvSpPr txBox="1"/>
          <p:nvPr/>
        </p:nvSpPr>
        <p:spPr>
          <a:xfrm>
            <a:off x="585128" y="3067011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 dims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402A22E-4903-4460-B674-7D61676B5113}"/>
              </a:ext>
            </a:extLst>
          </p:cNvPr>
          <p:cNvSpPr txBox="1"/>
          <p:nvPr/>
        </p:nvSpPr>
        <p:spPr>
          <a:xfrm>
            <a:off x="713746" y="5594920"/>
            <a:ext cx="194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Plot on figure</a:t>
            </a:r>
            <a:endParaRPr lang="zh-TW" altLang="en-US" sz="2400" dirty="0"/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559BEC34-B7C3-48D5-9136-C9A1A3885B69}"/>
              </a:ext>
            </a:extLst>
          </p:cNvPr>
          <p:cNvCxnSpPr>
            <a:cxnSpLocks/>
          </p:cNvCxnSpPr>
          <p:nvPr/>
        </p:nvCxnSpPr>
        <p:spPr>
          <a:xfrm flipH="1">
            <a:off x="3763925" y="4283620"/>
            <a:ext cx="273073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7F908E4-6CAA-493B-B1F0-EBBE661AED7F}"/>
              </a:ext>
            </a:extLst>
          </p:cNvPr>
          <p:cNvCxnSpPr>
            <a:cxnSpLocks/>
          </p:cNvCxnSpPr>
          <p:nvPr/>
        </p:nvCxnSpPr>
        <p:spPr>
          <a:xfrm flipH="1">
            <a:off x="3783594" y="3287706"/>
            <a:ext cx="273073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B0BBB4BC-C930-458E-BCEC-C4C2884E1711}"/>
              </a:ext>
            </a:extLst>
          </p:cNvPr>
          <p:cNvCxnSpPr>
            <a:cxnSpLocks/>
          </p:cNvCxnSpPr>
          <p:nvPr/>
        </p:nvCxnSpPr>
        <p:spPr>
          <a:xfrm flipH="1">
            <a:off x="2056431" y="3301410"/>
            <a:ext cx="443607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A2B849D-925F-4AFE-B88C-042BB4AED9AB}"/>
              </a:ext>
            </a:extLst>
          </p:cNvPr>
          <p:cNvCxnSpPr>
            <a:cxnSpLocks/>
          </p:cNvCxnSpPr>
          <p:nvPr/>
        </p:nvCxnSpPr>
        <p:spPr>
          <a:xfrm flipH="1">
            <a:off x="2077696" y="4262168"/>
            <a:ext cx="443607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83757E2-0CA7-4372-B7C4-AFB8F5CB33D7}"/>
              </a:ext>
            </a:extLst>
          </p:cNvPr>
          <p:cNvCxnSpPr>
            <a:cxnSpLocks/>
          </p:cNvCxnSpPr>
          <p:nvPr/>
        </p:nvCxnSpPr>
        <p:spPr>
          <a:xfrm flipH="1">
            <a:off x="1611506" y="4561234"/>
            <a:ext cx="0" cy="95583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4410BEF-8560-41FB-9A05-E76ABC988BBC}"/>
              </a:ext>
            </a:extLst>
          </p:cNvPr>
          <p:cNvSpPr txBox="1"/>
          <p:nvPr/>
        </p:nvSpPr>
        <p:spPr>
          <a:xfrm>
            <a:off x="1555906" y="2619480"/>
            <a:ext cx="1940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PCA or t-SNE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3226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1" grpId="0"/>
      <p:bldP spid="24" grpId="0"/>
      <p:bldP spid="17" grpId="0" animBg="1"/>
      <p:bldP spid="20" grpId="0" animBg="1"/>
      <p:bldP spid="18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a network processes the input data?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Visualization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9" y="2717901"/>
            <a:ext cx="3790561" cy="300967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9315" y="5700784"/>
            <a:ext cx="429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Acoustic Feature (MFCC)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3888337" y="1348433"/>
            <a:ext cx="5005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A. Mohamed, G. Hinton, and G. Penn, “Understanding how Deep Belief Networks Perform Acoustic Modelling,” in ICASSP, 2012.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90CDB71-5A7E-41AF-8495-E57F726300D0}"/>
              </a:ext>
            </a:extLst>
          </p:cNvPr>
          <p:cNvSpPr txBox="1"/>
          <p:nvPr/>
        </p:nvSpPr>
        <p:spPr>
          <a:xfrm>
            <a:off x="876300" y="2188768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Colors: speakers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9EBBEA1-DB8C-4E98-A194-3F5C2C289862}"/>
              </a:ext>
            </a:extLst>
          </p:cNvPr>
          <p:cNvSpPr txBox="1"/>
          <p:nvPr/>
        </p:nvSpPr>
        <p:spPr>
          <a:xfrm>
            <a:off x="4479104" y="5667234"/>
            <a:ext cx="429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8-th Hidden Layer</a:t>
            </a:r>
            <a:endParaRPr lang="zh-TW" altLang="en-US" sz="24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708AE1-7397-4DF9-B2A0-3196AEE0C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52" y="2717901"/>
            <a:ext cx="3774895" cy="30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a network processes the input data?</a:t>
            </a:r>
            <a:endParaRPr lang="zh-TW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445506E3-B1F8-491E-AF61-C58E769BF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Visualization 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7C0C83D-2220-4224-A000-7F121FEB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365" y="2050458"/>
            <a:ext cx="5520335" cy="275708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86FC2C-92B8-42F3-A7D6-30D5DE69ADB1}"/>
              </a:ext>
            </a:extLst>
          </p:cNvPr>
          <p:cNvSpPr txBox="1"/>
          <p:nvPr/>
        </p:nvSpPr>
        <p:spPr>
          <a:xfrm>
            <a:off x="5143500" y="158879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Attention</a:t>
            </a:r>
            <a:endParaRPr lang="zh-TW" altLang="en-US" sz="2400" b="1" i="1" u="sng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5D0D23A-1528-4ABB-B95D-4781F32D776D}"/>
              </a:ext>
            </a:extLst>
          </p:cNvPr>
          <p:cNvSpPr txBox="1"/>
          <p:nvPr/>
        </p:nvSpPr>
        <p:spPr>
          <a:xfrm>
            <a:off x="3367685" y="5756792"/>
            <a:ext cx="57763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0" dirty="0">
                <a:effectLst/>
                <a:latin typeface="Lucida Grande"/>
              </a:rPr>
              <a:t>Attention is not </a:t>
            </a:r>
            <a:r>
              <a:rPr lang="en-US" altLang="zh-TW" sz="2400" i="0" dirty="0" err="1">
                <a:effectLst/>
                <a:latin typeface="Lucida Grande"/>
              </a:rPr>
              <a:t>not</a:t>
            </a:r>
            <a:r>
              <a:rPr lang="en-US" altLang="zh-TW" sz="2400" i="0" dirty="0">
                <a:effectLst/>
                <a:latin typeface="Lucida Grande"/>
              </a:rPr>
              <a:t> Explanation</a:t>
            </a:r>
          </a:p>
          <a:p>
            <a:pPr algn="l"/>
            <a:r>
              <a:rPr lang="en-US" altLang="zh-TW" i="0" dirty="0">
                <a:effectLst/>
                <a:latin typeface="-apple-system"/>
              </a:rPr>
              <a:t>https://arxiv.org/abs/1908.04626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5DC0AB7-17A6-41FD-93E0-CB0A8B9DCB2E}"/>
              </a:ext>
            </a:extLst>
          </p:cNvPr>
          <p:cNvSpPr txBox="1"/>
          <p:nvPr/>
        </p:nvSpPr>
        <p:spPr>
          <a:xfrm>
            <a:off x="3367685" y="4964707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400" i="0" u="none" strike="noStrike" dirty="0">
                <a:effectLst/>
                <a:latin typeface="-apple-system"/>
              </a:rPr>
              <a:t>Attention is not Explanation</a:t>
            </a:r>
          </a:p>
          <a:p>
            <a:pPr algn="l"/>
            <a:r>
              <a:rPr lang="en-US" altLang="zh-TW" i="0" dirty="0">
                <a:effectLst/>
                <a:latin typeface="-apple-system"/>
              </a:rPr>
              <a:t>https://arxiv.org/abs/1902.10186</a:t>
            </a:r>
            <a:endParaRPr lang="en-US" altLang="zh-TW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39042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FC4356-27D2-426C-91AD-6DE483CA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a network processes the input data?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58E2EE-D69C-4C2C-AF49-640242FC2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Probing 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61DB0F8-11ED-4A35-8118-167285C5594C}"/>
              </a:ext>
            </a:extLst>
          </p:cNvPr>
          <p:cNvGrpSpPr/>
          <p:nvPr/>
        </p:nvGrpSpPr>
        <p:grpSpPr>
          <a:xfrm>
            <a:off x="3822429" y="1454440"/>
            <a:ext cx="3869529" cy="4921919"/>
            <a:chOff x="491943" y="1393212"/>
            <a:chExt cx="3869529" cy="4921919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7330051D-5163-49FA-9AA7-48E0CF9B8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231" y="3219997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F14ED352-1674-4BF6-A6D5-3735C5C68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6153" y="3219997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A3F14EB4-76BD-4A03-8600-BDA851C8A8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6701" y="3201110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F514F092-9B46-4589-B619-58065AFD7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499" y="3201110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FB27B849-7F3A-4891-97D9-6C8ECE3BB3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069" y="5295623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D903175C-4126-47DB-A3AE-001136682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9991" y="5295623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2D802BC1-AD31-442D-83DF-68B02D9012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539" y="5276736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4F3C85EB-955C-4749-BCFF-25ACE5951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0337" y="5276736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4E91225-E724-48E5-AF9C-6A8022D122BA}"/>
                </a:ext>
              </a:extLst>
            </p:cNvPr>
            <p:cNvSpPr/>
            <p:nvPr/>
          </p:nvSpPr>
          <p:spPr>
            <a:xfrm>
              <a:off x="815517" y="5649657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BC665ED-9F53-48E3-8F8D-4E9CCBF66C51}"/>
                </a:ext>
              </a:extLst>
            </p:cNvPr>
            <p:cNvSpPr/>
            <p:nvPr/>
          </p:nvSpPr>
          <p:spPr>
            <a:xfrm>
              <a:off x="3741352" y="5637541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D77406B-230D-4C3F-A3EE-741DC100D8F9}"/>
                </a:ext>
              </a:extLst>
            </p:cNvPr>
            <p:cNvSpPr txBox="1"/>
            <p:nvPr/>
          </p:nvSpPr>
          <p:spPr>
            <a:xfrm>
              <a:off x="733768" y="5736496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BD85719E-9B4A-486E-BCE5-4FE57BCBB016}"/>
                </a:ext>
              </a:extLst>
            </p:cNvPr>
            <p:cNvSpPr txBox="1"/>
            <p:nvPr/>
          </p:nvSpPr>
          <p:spPr>
            <a:xfrm>
              <a:off x="3646311" y="5736496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b="1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21D2D80-2BF7-405E-9CE2-B6C36AEB4B8D}"/>
                </a:ext>
              </a:extLst>
            </p:cNvPr>
            <p:cNvSpPr/>
            <p:nvPr/>
          </p:nvSpPr>
          <p:spPr>
            <a:xfrm>
              <a:off x="1773147" y="5637541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333FF4DA-495B-43FA-A970-B4CEDA57B0E3}"/>
                </a:ext>
              </a:extLst>
            </p:cNvPr>
            <p:cNvSpPr txBox="1"/>
            <p:nvPr/>
          </p:nvSpPr>
          <p:spPr>
            <a:xfrm>
              <a:off x="1691398" y="5736496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b="1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948D37B-711D-4AF6-9120-CFD0F1F23CB9}"/>
                </a:ext>
              </a:extLst>
            </p:cNvPr>
            <p:cNvSpPr/>
            <p:nvPr/>
          </p:nvSpPr>
          <p:spPr>
            <a:xfrm>
              <a:off x="2735394" y="5637541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DDAB308-6BC6-468F-94FE-349B6A022FBF}"/>
                </a:ext>
              </a:extLst>
            </p:cNvPr>
            <p:cNvSpPr txBox="1"/>
            <p:nvPr/>
          </p:nvSpPr>
          <p:spPr>
            <a:xfrm>
              <a:off x="2646999" y="5736496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379032C3-A0FD-4FB9-98FE-D24AD2966E13}"/>
                    </a:ext>
                  </a:extLst>
                </p:cNvPr>
                <p:cNvSpPr txBox="1"/>
                <p:nvPr/>
              </p:nvSpPr>
              <p:spPr>
                <a:xfrm>
                  <a:off x="3646311" y="5755383"/>
                  <a:ext cx="715161" cy="468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</m:oMath>
                    </m:oMathPara>
                  </a14:m>
                  <a:endParaRPr lang="zh-TW" altLang="en-US" sz="2400" b="1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BBAE65C1-0373-49A2-91DA-C8ACB8042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6311" y="5755383"/>
                  <a:ext cx="715161" cy="4689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4250A99F-8FD8-4D09-8678-D0E6B0AF988C}"/>
                    </a:ext>
                  </a:extLst>
                </p:cNvPr>
                <p:cNvSpPr txBox="1"/>
                <p:nvPr/>
              </p:nvSpPr>
              <p:spPr>
                <a:xfrm>
                  <a:off x="2670112" y="5755383"/>
                  <a:ext cx="715161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zh-TW" altLang="en-US" sz="2400" b="1" dirty="0"/>
                </a:p>
              </p:txBody>
            </p:sp>
          </mc:Choice>
          <mc:Fallback xmlns=""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449CD61B-0710-4075-A902-BAF9E81462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0112" y="5755383"/>
                  <a:ext cx="715161" cy="470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87B89EC3-6A29-4AA3-AA29-32775E1E2CB3}"/>
                    </a:ext>
                  </a:extLst>
                </p:cNvPr>
                <p:cNvSpPr txBox="1"/>
                <p:nvPr/>
              </p:nvSpPr>
              <p:spPr>
                <a:xfrm>
                  <a:off x="1707701" y="5755383"/>
                  <a:ext cx="715161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zh-TW" altLang="en-US" sz="2400" b="1" dirty="0"/>
                </a:p>
              </p:txBody>
            </p:sp>
          </mc:Choice>
          <mc:Fallback xmlns="">
            <p:sp>
              <p:nvSpPr>
                <p:cNvPr id="37" name="文字方塊 36">
                  <a:extLst>
                    <a:ext uri="{FF2B5EF4-FFF2-40B4-BE49-F238E27FC236}">
                      <a16:creationId xmlns:a16="http://schemas.microsoft.com/office/drawing/2014/main" id="{3C66D37A-C4F3-4829-B772-288253F5FA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01" y="5755383"/>
                  <a:ext cx="715161" cy="470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>
                  <a:extLst>
                    <a:ext uri="{FF2B5EF4-FFF2-40B4-BE49-F238E27FC236}">
                      <a16:creationId xmlns:a16="http://schemas.microsoft.com/office/drawing/2014/main" id="{E5F1451F-05A2-497F-8635-52B42F5C47D4}"/>
                    </a:ext>
                  </a:extLst>
                </p:cNvPr>
                <p:cNvSpPr txBox="1"/>
                <p:nvPr/>
              </p:nvSpPr>
              <p:spPr>
                <a:xfrm>
                  <a:off x="767568" y="5755383"/>
                  <a:ext cx="715161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TW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lang="zh-TW" altLang="en-US" sz="2400" b="1" dirty="0"/>
                </a:p>
              </p:txBody>
            </p:sp>
          </mc:Choice>
          <mc:Fallback xmlns="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F18A774C-26D2-4899-84E1-A738253BF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68" y="5755383"/>
                  <a:ext cx="715161" cy="4700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A23F6AA7-CD4D-49F0-B782-45B9682DB38E}"/>
                </a:ext>
              </a:extLst>
            </p:cNvPr>
            <p:cNvSpPr/>
            <p:nvPr/>
          </p:nvSpPr>
          <p:spPr>
            <a:xfrm>
              <a:off x="491943" y="2478821"/>
              <a:ext cx="3749387" cy="677590"/>
            </a:xfrm>
            <a:prstGeom prst="roundRect">
              <a:avLst/>
            </a:prstGeom>
            <a:blipFill>
              <a:blip r:embed="rId7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Block</a:t>
              </a:r>
              <a:endParaRPr lang="zh-TW" altLang="en-US" sz="2800" dirty="0"/>
            </a:p>
          </p:txBody>
        </p: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CF13C659-0C65-4AEF-B324-0BD7E5D72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231" y="4212705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35B69B2F-0450-47DA-ACFE-0429A5C18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6153" y="4212705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FBF973B1-6996-4814-B85F-8C61F8B6A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6701" y="4193818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F993CDF3-44D7-4BC0-8151-758CF49D6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6499" y="4193818"/>
              <a:ext cx="0" cy="72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11A2217A-4BEB-4BE9-BAA7-AA03F7911DC0}"/>
                </a:ext>
              </a:extLst>
            </p:cNvPr>
            <p:cNvSpPr/>
            <p:nvPr/>
          </p:nvSpPr>
          <p:spPr>
            <a:xfrm>
              <a:off x="767866" y="3579998"/>
              <a:ext cx="461666" cy="6058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42E638B-9DBB-4691-AF2F-D051E36F80E9}"/>
                </a:ext>
              </a:extLst>
            </p:cNvPr>
            <p:cNvSpPr/>
            <p:nvPr/>
          </p:nvSpPr>
          <p:spPr>
            <a:xfrm>
              <a:off x="1726790" y="3579997"/>
              <a:ext cx="465153" cy="60581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F856FE74-A174-4FDE-ACE9-87621D6FC8E5}"/>
                </a:ext>
              </a:extLst>
            </p:cNvPr>
            <p:cNvSpPr/>
            <p:nvPr/>
          </p:nvSpPr>
          <p:spPr>
            <a:xfrm>
              <a:off x="2689201" y="3579997"/>
              <a:ext cx="465153" cy="60581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F3094DD-A8F5-459D-A483-E6F90192A42C}"/>
                </a:ext>
              </a:extLst>
            </p:cNvPr>
            <p:cNvSpPr/>
            <p:nvPr/>
          </p:nvSpPr>
          <p:spPr>
            <a:xfrm>
              <a:off x="3674105" y="3579997"/>
              <a:ext cx="465153" cy="60581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87715D3B-1601-46F2-A80B-FADDBD539CEF}"/>
                </a:ext>
              </a:extLst>
            </p:cNvPr>
            <p:cNvSpPr/>
            <p:nvPr/>
          </p:nvSpPr>
          <p:spPr>
            <a:xfrm>
              <a:off x="525867" y="4572705"/>
              <a:ext cx="3749387" cy="677590"/>
            </a:xfrm>
            <a:prstGeom prst="roundRect">
              <a:avLst/>
            </a:prstGeom>
            <a:blipFill>
              <a:blip r:embed="rId7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Block</a:t>
              </a:r>
              <a:endParaRPr lang="zh-TW" altLang="en-US" sz="2800" dirty="0"/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8FCBD377-180A-4F19-AA26-596A5374565A}"/>
                </a:ext>
              </a:extLst>
            </p:cNvPr>
            <p:cNvSpPr/>
            <p:nvPr/>
          </p:nvSpPr>
          <p:spPr>
            <a:xfrm>
              <a:off x="493597" y="1393212"/>
              <a:ext cx="3749387" cy="677590"/>
            </a:xfrm>
            <a:prstGeom prst="roundRect">
              <a:avLst/>
            </a:prstGeom>
            <a:blipFill>
              <a:blip r:embed="rId7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Block</a:t>
              </a:r>
              <a:endParaRPr lang="zh-TW" altLang="en-US" sz="2800" dirty="0"/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623699AC-303C-4C36-B04A-02C7AFC78F32}"/>
                </a:ext>
              </a:extLst>
            </p:cNvPr>
            <p:cNvSpPr txBox="1"/>
            <p:nvPr/>
          </p:nvSpPr>
          <p:spPr>
            <a:xfrm rot="5400000">
              <a:off x="564882" y="2305920"/>
              <a:ext cx="1014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278939A6-52E3-4762-A70E-A94CD68580DA}"/>
                </a:ext>
              </a:extLst>
            </p:cNvPr>
            <p:cNvSpPr txBox="1"/>
            <p:nvPr/>
          </p:nvSpPr>
          <p:spPr>
            <a:xfrm rot="5400000">
              <a:off x="1507300" y="2290180"/>
              <a:ext cx="1014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82442F3D-55FC-4ED1-82BB-DD9E9329E295}"/>
                </a:ext>
              </a:extLst>
            </p:cNvPr>
            <p:cNvSpPr txBox="1"/>
            <p:nvPr/>
          </p:nvSpPr>
          <p:spPr>
            <a:xfrm rot="5400000">
              <a:off x="2506658" y="2297491"/>
              <a:ext cx="1014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63743786-E038-4CF0-8DB9-661DA0361B70}"/>
                </a:ext>
              </a:extLst>
            </p:cNvPr>
            <p:cNvSpPr txBox="1"/>
            <p:nvPr/>
          </p:nvSpPr>
          <p:spPr>
            <a:xfrm rot="5400000">
              <a:off x="3437514" y="2283348"/>
              <a:ext cx="1014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sp>
        <p:nvSpPr>
          <p:cNvPr id="48" name="左大括弧 47">
            <a:extLst>
              <a:ext uri="{FF2B5EF4-FFF2-40B4-BE49-F238E27FC236}">
                <a16:creationId xmlns:a16="http://schemas.microsoft.com/office/drawing/2014/main" id="{EF72DAE0-DFAD-4922-97F0-572A0CABFC7C}"/>
              </a:ext>
            </a:extLst>
          </p:cNvPr>
          <p:cNvSpPr/>
          <p:nvPr/>
        </p:nvSpPr>
        <p:spPr>
          <a:xfrm flipH="1">
            <a:off x="7577423" y="1240971"/>
            <a:ext cx="542554" cy="5348114"/>
          </a:xfrm>
          <a:prstGeom prst="leftBrace">
            <a:avLst>
              <a:gd name="adj1" fmla="val 8909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9C04D70C-48DC-4A65-9D6B-2E8ABBFB5E69}"/>
              </a:ext>
            </a:extLst>
          </p:cNvPr>
          <p:cNvSpPr txBox="1"/>
          <p:nvPr/>
        </p:nvSpPr>
        <p:spPr>
          <a:xfrm>
            <a:off x="8204125" y="3645233"/>
            <a:ext cx="138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BERT</a:t>
            </a:r>
            <a:endParaRPr lang="zh-TW" altLang="en-US" sz="2800" dirty="0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7F24988D-BB46-4F70-83B7-11423E30ACC5}"/>
              </a:ext>
            </a:extLst>
          </p:cNvPr>
          <p:cNvSpPr/>
          <p:nvPr/>
        </p:nvSpPr>
        <p:spPr>
          <a:xfrm>
            <a:off x="1799395" y="2499968"/>
            <a:ext cx="1431782" cy="912703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POS</a:t>
            </a:r>
          </a:p>
          <a:p>
            <a:pPr algn="ctr"/>
            <a:r>
              <a:rPr lang="en-US" altLang="zh-TW" sz="2400" dirty="0"/>
              <a:t>Classifier</a:t>
            </a:r>
            <a:endParaRPr lang="zh-TW" altLang="en-US" sz="2400" dirty="0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66EC3AF7-0867-4E6A-A37E-DE5C3C12BDDB}"/>
              </a:ext>
            </a:extLst>
          </p:cNvPr>
          <p:cNvSpPr/>
          <p:nvPr/>
        </p:nvSpPr>
        <p:spPr>
          <a:xfrm>
            <a:off x="1799395" y="3966947"/>
            <a:ext cx="1431782" cy="912703"/>
          </a:xfrm>
          <a:prstGeom prst="roundRect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NER</a:t>
            </a:r>
          </a:p>
          <a:p>
            <a:pPr algn="ctr"/>
            <a:r>
              <a:rPr lang="en-US" altLang="zh-TW" sz="2400" dirty="0"/>
              <a:t>Classifier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71A4ED97-3D3B-4CE1-ABF5-34E7383F2F98}"/>
              </a:ext>
            </a:extLst>
          </p:cNvPr>
          <p:cNvSpPr txBox="1"/>
          <p:nvPr/>
        </p:nvSpPr>
        <p:spPr>
          <a:xfrm>
            <a:off x="820470" y="5454589"/>
            <a:ext cx="29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Be careful about the classifiers you use …</a:t>
            </a:r>
            <a:endParaRPr lang="zh-TW" altLang="en-US" sz="2400" dirty="0"/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5611F596-DE18-4958-907B-16499E61B1A1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3231178" y="2960993"/>
            <a:ext cx="867174" cy="983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B76EA856-28ED-4C47-B79F-8BA67DA05928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3248932" y="3944133"/>
            <a:ext cx="849420" cy="481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581943C0-C1E1-45AA-BE8F-E094532A9BDE}"/>
              </a:ext>
            </a:extLst>
          </p:cNvPr>
          <p:cNvCxnSpPr>
            <a:cxnSpLocks/>
          </p:cNvCxnSpPr>
          <p:nvPr/>
        </p:nvCxnSpPr>
        <p:spPr>
          <a:xfrm flipH="1">
            <a:off x="1349943" y="2956319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E1AA86BF-5756-4333-80A4-E49707F40374}"/>
              </a:ext>
            </a:extLst>
          </p:cNvPr>
          <p:cNvCxnSpPr>
            <a:cxnSpLocks/>
          </p:cNvCxnSpPr>
          <p:nvPr/>
        </p:nvCxnSpPr>
        <p:spPr>
          <a:xfrm flipH="1">
            <a:off x="1349943" y="4423298"/>
            <a:ext cx="4494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5409629-3BF0-4769-91E9-B5B854F5FA4C}"/>
              </a:ext>
            </a:extLst>
          </p:cNvPr>
          <p:cNvSpPr txBox="1"/>
          <p:nvPr/>
        </p:nvSpPr>
        <p:spPr>
          <a:xfrm>
            <a:off x="174676" y="2540049"/>
            <a:ext cx="12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Noun?</a:t>
            </a:r>
          </a:p>
          <a:p>
            <a:pPr algn="r"/>
            <a:r>
              <a:rPr lang="en-US" altLang="zh-TW" sz="2400" dirty="0"/>
              <a:t>Verb?</a:t>
            </a:r>
            <a:endParaRPr lang="zh-TW" altLang="en-US" sz="24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A459B01-720E-4A1B-89A1-91ACF4390005}"/>
              </a:ext>
            </a:extLst>
          </p:cNvPr>
          <p:cNvSpPr txBox="1"/>
          <p:nvPr/>
        </p:nvSpPr>
        <p:spPr>
          <a:xfrm>
            <a:off x="174676" y="4018132"/>
            <a:ext cx="120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Place?</a:t>
            </a:r>
          </a:p>
          <a:p>
            <a:pPr algn="r"/>
            <a:r>
              <a:rPr lang="en-US" altLang="zh-TW" sz="2400" dirty="0"/>
              <a:t>Name?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2571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 animBg="1"/>
      <p:bldP spid="52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327F4F-D2B3-4B13-BA08-37DB24AD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we need Explainable ML?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A3C5D2-E81A-43F1-A1BF-27D3E0842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Loan issuers are required by law to explain their models. </a:t>
            </a:r>
          </a:p>
          <a:p>
            <a:r>
              <a:rPr lang="en-US" altLang="zh-TW" dirty="0"/>
              <a:t>Medical diagnosis model is responsible for human life. Can it be a black box?</a:t>
            </a:r>
          </a:p>
          <a:p>
            <a:r>
              <a:rPr lang="en-US" altLang="zh-TW" dirty="0"/>
              <a:t>If a model is used at the court, we must make sure the model behaves in a nondiscriminatory manner.</a:t>
            </a:r>
          </a:p>
          <a:p>
            <a:r>
              <a:rPr lang="en-US" altLang="zh-TW" dirty="0"/>
              <a:t>If a self-driving car suddenly acts abnormally, we need to explain why. </a:t>
            </a:r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415475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FA406-9D90-4767-B060-974AF63C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a network processes the input data?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8FBC0B-5290-4553-A537-2EDC2AAB7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Probing</a:t>
            </a:r>
            <a:endParaRPr lang="zh-TW" altLang="en-US" dirty="0"/>
          </a:p>
        </p:txBody>
      </p:sp>
      <p:grpSp>
        <p:nvGrpSpPr>
          <p:cNvPr id="4" name="群組 106">
            <a:extLst>
              <a:ext uri="{FF2B5EF4-FFF2-40B4-BE49-F238E27FC236}">
                <a16:creationId xmlns:a16="http://schemas.microsoft.com/office/drawing/2014/main" id="{F8AD0B25-3DB2-42C1-88A0-F217DA5537C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43448" y="5547436"/>
            <a:ext cx="3535143" cy="604493"/>
            <a:chOff x="467932" y="3914400"/>
            <a:chExt cx="2909888" cy="576263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F09D747C-05C4-4E0B-B602-F48D70D91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CAC61026-87A0-4904-9374-B12BCF9E0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EBCAD1BF-1CDB-4EB2-9A03-CAB080EF1199}"/>
              </a:ext>
            </a:extLst>
          </p:cNvPr>
          <p:cNvSpPr txBox="1"/>
          <p:nvPr/>
        </p:nvSpPr>
        <p:spPr>
          <a:xfrm>
            <a:off x="5434524" y="1257795"/>
            <a:ext cx="2342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17B608B-B833-4792-9C03-EA0EA0A28958}"/>
              </a:ext>
            </a:extLst>
          </p:cNvPr>
          <p:cNvCxnSpPr/>
          <p:nvPr/>
        </p:nvCxnSpPr>
        <p:spPr>
          <a:xfrm flipV="1">
            <a:off x="6592166" y="5065278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73EBE6-1C42-406D-A194-AD07E2001EFC}"/>
              </a:ext>
            </a:extLst>
          </p:cNvPr>
          <p:cNvSpPr txBox="1"/>
          <p:nvPr/>
        </p:nvSpPr>
        <p:spPr>
          <a:xfrm rot="5400000">
            <a:off x="6239473" y="2570617"/>
            <a:ext cx="89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...</a:t>
            </a:r>
            <a:endParaRPr lang="zh-TW" altLang="en-US" sz="2800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67EACA5-C8FB-4184-9F55-15F6DC780F6F}"/>
              </a:ext>
            </a:extLst>
          </p:cNvPr>
          <p:cNvCxnSpPr/>
          <p:nvPr/>
        </p:nvCxnSpPr>
        <p:spPr>
          <a:xfrm flipV="1">
            <a:off x="6583882" y="4074178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D606380-1F59-4FD7-A849-CB8E2A478DD1}"/>
              </a:ext>
            </a:extLst>
          </p:cNvPr>
          <p:cNvSpPr/>
          <p:nvPr/>
        </p:nvSpPr>
        <p:spPr>
          <a:xfrm>
            <a:off x="5616035" y="4460785"/>
            <a:ext cx="1928646" cy="6044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1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6D31316E-EB16-44F0-86F6-B4C76F4A3C7F}"/>
              </a:ext>
            </a:extLst>
          </p:cNvPr>
          <p:cNvCxnSpPr/>
          <p:nvPr/>
        </p:nvCxnSpPr>
        <p:spPr>
          <a:xfrm flipV="1">
            <a:off x="6592166" y="1629060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8D0DF56-1CC8-43C2-8C67-37E5551E8E6D}"/>
              </a:ext>
            </a:extLst>
          </p:cNvPr>
          <p:cNvSpPr/>
          <p:nvPr/>
        </p:nvSpPr>
        <p:spPr>
          <a:xfrm>
            <a:off x="5616035" y="1979721"/>
            <a:ext cx="1928646" cy="6044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N</a:t>
            </a:r>
            <a:endParaRPr lang="zh-TW" altLang="en-US" sz="2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26B8BF0-8CA2-4571-8405-5A77286F6207}"/>
              </a:ext>
            </a:extLst>
          </p:cNvPr>
          <p:cNvCxnSpPr/>
          <p:nvPr/>
        </p:nvCxnSpPr>
        <p:spPr>
          <a:xfrm flipV="1">
            <a:off x="6587427" y="3056999"/>
            <a:ext cx="0" cy="4614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7D8030C-06B9-4670-BE68-3C6D20AEB716}"/>
              </a:ext>
            </a:extLst>
          </p:cNvPr>
          <p:cNvSpPr/>
          <p:nvPr/>
        </p:nvSpPr>
        <p:spPr>
          <a:xfrm>
            <a:off x="5617421" y="3448420"/>
            <a:ext cx="1928646" cy="6044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Layer 2</a:t>
            </a:r>
            <a:endParaRPr lang="zh-TW" altLang="en-US" sz="2400" dirty="0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6DA3470-41F8-49BB-AF87-8322BA94F9D7}"/>
              </a:ext>
            </a:extLst>
          </p:cNvPr>
          <p:cNvCxnSpPr>
            <a:cxnSpLocks/>
          </p:cNvCxnSpPr>
          <p:nvPr/>
        </p:nvCxnSpPr>
        <p:spPr>
          <a:xfrm flipH="1">
            <a:off x="3783594" y="3287706"/>
            <a:ext cx="2730730" cy="0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BD4156D-DB1E-4259-B895-906E77CF03CA}"/>
              </a:ext>
            </a:extLst>
          </p:cNvPr>
          <p:cNvSpPr txBox="1"/>
          <p:nvPr/>
        </p:nvSpPr>
        <p:spPr>
          <a:xfrm>
            <a:off x="5705282" y="6184179"/>
            <a:ext cx="1794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Hi (John)</a:t>
            </a:r>
            <a:endParaRPr lang="zh-TW" altLang="en-US" sz="2400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F3E3FCB-EEC3-45AD-89BB-D29D7F41F94B}"/>
              </a:ext>
            </a:extLst>
          </p:cNvPr>
          <p:cNvSpPr/>
          <p:nvPr/>
        </p:nvSpPr>
        <p:spPr>
          <a:xfrm>
            <a:off x="5616034" y="5526693"/>
            <a:ext cx="1928647" cy="657486"/>
          </a:xfrm>
          <a:prstGeom prst="roundRect">
            <a:avLst/>
          </a:prstGeom>
          <a:noFill/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554C20F-3143-4A77-B3F2-00772DE8CD34}"/>
              </a:ext>
            </a:extLst>
          </p:cNvPr>
          <p:cNvSpPr/>
          <p:nvPr/>
        </p:nvSpPr>
        <p:spPr>
          <a:xfrm>
            <a:off x="1718712" y="2818250"/>
            <a:ext cx="1928646" cy="9252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Text-to-speech (TTS)</a:t>
            </a:r>
            <a:endParaRPr lang="zh-TW" altLang="en-US" sz="2400" dirty="0"/>
          </a:p>
        </p:txBody>
      </p:sp>
      <p:grpSp>
        <p:nvGrpSpPr>
          <p:cNvPr id="20" name="群組 106">
            <a:extLst>
              <a:ext uri="{FF2B5EF4-FFF2-40B4-BE49-F238E27FC236}">
                <a16:creationId xmlns:a16="http://schemas.microsoft.com/office/drawing/2014/main" id="{CB518019-4B2C-484A-A5F0-D0A1E8FBC06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806205" y="5547436"/>
            <a:ext cx="1860203" cy="604493"/>
            <a:chOff x="467932" y="3914400"/>
            <a:chExt cx="2909888" cy="576263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A5010E75-C19D-4BBE-B54B-2522892DE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1E5944E1-AA38-442A-B156-DE4AC9A81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9ECB4A2-4FB4-45AF-BDCE-450E73058880}"/>
              </a:ext>
            </a:extLst>
          </p:cNvPr>
          <p:cNvSpPr/>
          <p:nvPr/>
        </p:nvSpPr>
        <p:spPr>
          <a:xfrm>
            <a:off x="1737763" y="5494443"/>
            <a:ext cx="1928647" cy="657486"/>
          </a:xfrm>
          <a:prstGeom prst="roundRect">
            <a:avLst/>
          </a:prstGeom>
          <a:noFill/>
          <a:ln w="571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2144242-E37D-4E76-A0AF-9DFD8D086BBF}"/>
              </a:ext>
            </a:extLst>
          </p:cNvPr>
          <p:cNvSpPr txBox="1"/>
          <p:nvPr/>
        </p:nvSpPr>
        <p:spPr>
          <a:xfrm>
            <a:off x="4114082" y="2813740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no speaker info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259A9B3-3BDC-4E0C-A5C0-5F0F5750855D}"/>
              </a:ext>
            </a:extLst>
          </p:cNvPr>
          <p:cNvSpPr txBox="1"/>
          <p:nvPr/>
        </p:nvSpPr>
        <p:spPr>
          <a:xfrm>
            <a:off x="1852225" y="6204922"/>
            <a:ext cx="1794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Hi (unknown)</a:t>
            </a:r>
            <a:endParaRPr lang="zh-TW" altLang="en-US" sz="2400" dirty="0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D76EB055-66B1-46B7-BA8D-1AF3B5C949A4}"/>
              </a:ext>
            </a:extLst>
          </p:cNvPr>
          <p:cNvCxnSpPr>
            <a:cxnSpLocks/>
          </p:cNvCxnSpPr>
          <p:nvPr/>
        </p:nvCxnSpPr>
        <p:spPr>
          <a:xfrm flipH="1">
            <a:off x="3816252" y="5632861"/>
            <a:ext cx="1650930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8D275D9-771B-4012-8285-0A96EFC63878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2683035" y="3743506"/>
            <a:ext cx="0" cy="1696037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6150A14-3F58-45C4-98ED-55DD9E7C718C}"/>
              </a:ext>
            </a:extLst>
          </p:cNvPr>
          <p:cNvSpPr txBox="1"/>
          <p:nvPr/>
        </p:nvSpPr>
        <p:spPr>
          <a:xfrm>
            <a:off x="3668037" y="5061783"/>
            <a:ext cx="199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reconstruction</a:t>
            </a:r>
            <a:endParaRPr lang="zh-TW" altLang="en-US" sz="2400" dirty="0"/>
          </a:p>
        </p:txBody>
      </p:sp>
      <p:pic>
        <p:nvPicPr>
          <p:cNvPr id="29" name="Google Shape;98;p17">
            <a:extLst>
              <a:ext uri="{FF2B5EF4-FFF2-40B4-BE49-F238E27FC236}">
                <a16:creationId xmlns:a16="http://schemas.microsoft.com/office/drawing/2014/main" id="{C8B192BB-4CA0-4A79-BA9F-AE360EABFA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31" y="5439543"/>
            <a:ext cx="902500" cy="90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18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/>
      <p:bldP spid="25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9;p27">
            <a:extLst>
              <a:ext uri="{FF2B5EF4-FFF2-40B4-BE49-F238E27FC236}">
                <a16:creationId xmlns:a16="http://schemas.microsoft.com/office/drawing/2014/main" id="{E85F6587-3758-473E-AA6D-1343C9F543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33725" y="983124"/>
            <a:ext cx="8276549" cy="215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1;p32">
            <a:extLst>
              <a:ext uri="{FF2B5EF4-FFF2-40B4-BE49-F238E27FC236}">
                <a16:creationId xmlns:a16="http://schemas.microsoft.com/office/drawing/2014/main" id="{443C7C9B-421D-46F1-8CD0-AD92C86054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03149" y="4248715"/>
            <a:ext cx="8350578" cy="195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t-10">
            <a:hlinkClick r:id="" action="ppaction://media"/>
            <a:extLst>
              <a:ext uri="{FF2B5EF4-FFF2-40B4-BE49-F238E27FC236}">
                <a16:creationId xmlns:a16="http://schemas.microsoft.com/office/drawing/2014/main" id="{35D2DA36-1F55-4AA8-B157-C6E915A4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85850" y="2762845"/>
            <a:ext cx="609600" cy="609600"/>
          </a:xfrm>
          <a:prstGeom prst="rect">
            <a:avLst/>
          </a:prstGeom>
        </p:spPr>
      </p:pic>
      <p:pic>
        <p:nvPicPr>
          <p:cNvPr id="8" name="gt-30">
            <a:hlinkClick r:id="" action="ppaction://media"/>
            <a:extLst>
              <a:ext uri="{FF2B5EF4-FFF2-40B4-BE49-F238E27FC236}">
                <a16:creationId xmlns:a16="http://schemas.microsoft.com/office/drawing/2014/main" id="{2AC51094-5648-4EE5-94BA-57ACBF4CD0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85850" y="3472551"/>
            <a:ext cx="609600" cy="609600"/>
          </a:xfrm>
          <a:prstGeom prst="rect">
            <a:avLst/>
          </a:prstGeom>
        </p:spPr>
      </p:pic>
      <p:pic>
        <p:nvPicPr>
          <p:cNvPr id="9" name="lstm-3-10">
            <a:hlinkClick r:id="" action="ppaction://media"/>
            <a:extLst>
              <a:ext uri="{FF2B5EF4-FFF2-40B4-BE49-F238E27FC236}">
                <a16:creationId xmlns:a16="http://schemas.microsoft.com/office/drawing/2014/main" id="{60AD964E-1AD7-419B-A400-33BF51F75F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20000" y="2762183"/>
            <a:ext cx="609600" cy="609600"/>
          </a:xfrm>
          <a:prstGeom prst="rect">
            <a:avLst/>
          </a:prstGeom>
        </p:spPr>
      </p:pic>
      <p:pic>
        <p:nvPicPr>
          <p:cNvPr id="11" name="lstm-3-30">
            <a:hlinkClick r:id="" action="ppaction://media"/>
            <a:extLst>
              <a:ext uri="{FF2B5EF4-FFF2-40B4-BE49-F238E27FC236}">
                <a16:creationId xmlns:a16="http://schemas.microsoft.com/office/drawing/2014/main" id="{960696BC-61BA-404B-BC9C-576451136B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620000" y="3454031"/>
            <a:ext cx="609600" cy="609600"/>
          </a:xfrm>
          <a:prstGeom prst="rect">
            <a:avLst/>
          </a:prstGeom>
        </p:spPr>
      </p:pic>
      <p:pic>
        <p:nvPicPr>
          <p:cNvPr id="14" name="lstm-0-30">
            <a:hlinkClick r:id="" action="ppaction://media"/>
            <a:extLst>
              <a:ext uri="{FF2B5EF4-FFF2-40B4-BE49-F238E27FC236}">
                <a16:creationId xmlns:a16="http://schemas.microsoft.com/office/drawing/2014/main" id="{2A478859-D8B8-4D89-9A9F-24E1010CC1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12463" y="3477996"/>
            <a:ext cx="609600" cy="609600"/>
          </a:xfrm>
          <a:prstGeom prst="rect">
            <a:avLst/>
          </a:prstGeom>
        </p:spPr>
      </p:pic>
      <p:pic>
        <p:nvPicPr>
          <p:cNvPr id="15" name="lstm-0-10">
            <a:hlinkClick r:id="" action="ppaction://media"/>
            <a:extLst>
              <a:ext uri="{FF2B5EF4-FFF2-40B4-BE49-F238E27FC236}">
                <a16:creationId xmlns:a16="http://schemas.microsoft.com/office/drawing/2014/main" id="{546047C3-4E23-47EA-AA55-C97BD9D942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112463" y="2777285"/>
            <a:ext cx="609600" cy="609600"/>
          </a:xfrm>
          <a:prstGeom prst="rect">
            <a:avLst/>
          </a:prstGeom>
        </p:spPr>
      </p:pic>
      <p:pic>
        <p:nvPicPr>
          <p:cNvPr id="16" name="gt-11">
            <a:hlinkClick r:id="" action="ppaction://media"/>
            <a:extLst>
              <a:ext uri="{FF2B5EF4-FFF2-40B4-BE49-F238E27FC236}">
                <a16:creationId xmlns:a16="http://schemas.microsoft.com/office/drawing/2014/main" id="{265FD0DD-486C-4F0E-8850-550AA7BA25F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1372" y="5909052"/>
            <a:ext cx="609600" cy="609600"/>
          </a:xfrm>
          <a:prstGeom prst="rect">
            <a:avLst/>
          </a:prstGeom>
        </p:spPr>
      </p:pic>
      <p:pic>
        <p:nvPicPr>
          <p:cNvPr id="17" name="robust-0-11">
            <a:hlinkClick r:id="" action="ppaction://media"/>
            <a:extLst>
              <a:ext uri="{FF2B5EF4-FFF2-40B4-BE49-F238E27FC236}">
                <a16:creationId xmlns:a16="http://schemas.microsoft.com/office/drawing/2014/main" id="{40A4AA08-3BA3-4A10-AE2D-B523CC05EF5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64823" y="5968277"/>
            <a:ext cx="609600" cy="609600"/>
          </a:xfrm>
          <a:prstGeom prst="rect">
            <a:avLst/>
          </a:prstGeom>
        </p:spPr>
      </p:pic>
      <p:pic>
        <p:nvPicPr>
          <p:cNvPr id="18" name="robust-9-11">
            <a:hlinkClick r:id="" action="ppaction://media"/>
            <a:extLst>
              <a:ext uri="{FF2B5EF4-FFF2-40B4-BE49-F238E27FC236}">
                <a16:creationId xmlns:a16="http://schemas.microsoft.com/office/drawing/2014/main" id="{0A180D39-0A6C-430B-88CB-9E48FA96FB5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18675" y="5968277"/>
            <a:ext cx="609600" cy="609600"/>
          </a:xfrm>
          <a:prstGeom prst="rect">
            <a:avLst/>
          </a:prstGeom>
        </p:spPr>
      </p:pic>
      <p:pic>
        <p:nvPicPr>
          <p:cNvPr id="19" name="robust-10-11">
            <a:hlinkClick r:id="" action="ppaction://media"/>
            <a:extLst>
              <a:ext uri="{FF2B5EF4-FFF2-40B4-BE49-F238E27FC236}">
                <a16:creationId xmlns:a16="http://schemas.microsoft.com/office/drawing/2014/main" id="{911A54F7-486B-40E2-A3CA-87E11808831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70124" y="5968277"/>
            <a:ext cx="609600" cy="609600"/>
          </a:xfrm>
          <a:prstGeom prst="rect">
            <a:avLst/>
          </a:prstGeom>
        </p:spPr>
      </p:pic>
      <p:pic>
        <p:nvPicPr>
          <p:cNvPr id="20" name="Google Shape;357;p27">
            <a:extLst>
              <a:ext uri="{FF2B5EF4-FFF2-40B4-BE49-F238E27FC236}">
                <a16:creationId xmlns:a16="http://schemas.microsoft.com/office/drawing/2014/main" id="{3C6B72C4-E042-4EFF-8E86-04566E87CF3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31852" y="2726649"/>
            <a:ext cx="504000" cy="5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58;p27">
            <a:extLst>
              <a:ext uri="{FF2B5EF4-FFF2-40B4-BE49-F238E27FC236}">
                <a16:creationId xmlns:a16="http://schemas.microsoft.com/office/drawing/2014/main" id="{DCF2C373-4442-4D4E-BAD5-E88D9338CCD5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32527" y="3454031"/>
            <a:ext cx="503325" cy="53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形 22" descr="鋼琴 以實心填滿">
            <a:extLst>
              <a:ext uri="{FF2B5EF4-FFF2-40B4-BE49-F238E27FC236}">
                <a16:creationId xmlns:a16="http://schemas.microsoft.com/office/drawing/2014/main" id="{646BB6D7-A8A3-4055-A847-9EA8053BFC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86221" y="4955447"/>
            <a:ext cx="914400" cy="91440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66F1C9C9-5150-4590-90CB-2A6318632159}"/>
              </a:ext>
            </a:extLst>
          </p:cNvPr>
          <p:cNvSpPr txBox="1"/>
          <p:nvPr/>
        </p:nvSpPr>
        <p:spPr>
          <a:xfrm>
            <a:off x="331852" y="143161"/>
            <a:ext cx="5440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i="0" dirty="0">
                <a:solidFill>
                  <a:srgbClr val="000000"/>
                </a:solidFill>
                <a:effectLst/>
                <a:latin typeface="Lucida Grande"/>
              </a:rPr>
              <a:t>What does a network layer hear? Analyzing hidden representations of end-to-end ASR through speech synthesis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B117BD6-BD7B-49F7-B989-8D0476977E15}"/>
              </a:ext>
            </a:extLst>
          </p:cNvPr>
          <p:cNvSpPr txBox="1"/>
          <p:nvPr/>
        </p:nvSpPr>
        <p:spPr>
          <a:xfrm>
            <a:off x="5793070" y="143631"/>
            <a:ext cx="3438716" cy="37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https://arxiv.org/abs/1911.01102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45E9856-64B7-4F77-A3D0-21766D03F423}"/>
              </a:ext>
            </a:extLst>
          </p:cNvPr>
          <p:cNvSpPr txBox="1"/>
          <p:nvPr/>
        </p:nvSpPr>
        <p:spPr>
          <a:xfrm>
            <a:off x="5793070" y="4672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https://youtu.be/6gtn7H-pWr8</a:t>
            </a:r>
          </a:p>
        </p:txBody>
      </p:sp>
    </p:spTree>
    <p:extLst>
      <p:ext uri="{BB962C8B-B14F-4D97-AF65-F5344CB8AC3E}">
        <p14:creationId xmlns:p14="http://schemas.microsoft.com/office/powerpoint/2010/main" val="105855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4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6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6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96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6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370F9-C2C0-4065-8A36-4FD3D05D7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12913"/>
            <a:ext cx="7772400" cy="2387600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/>
              <a:t>Global Explanation:</a:t>
            </a:r>
            <a:br>
              <a:rPr lang="en-US" altLang="zh-TW" b="1" dirty="0"/>
            </a:br>
            <a:r>
              <a:rPr lang="en-US" altLang="zh-TW" b="1" dirty="0"/>
              <a:t>Explain the whole Model</a:t>
            </a:r>
            <a:endParaRPr lang="zh-TW" altLang="en-US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7CFB4D-C757-4E39-B2DB-85AB090E54F4}"/>
              </a:ext>
            </a:extLst>
          </p:cNvPr>
          <p:cNvSpPr/>
          <p:nvPr/>
        </p:nvSpPr>
        <p:spPr>
          <a:xfrm>
            <a:off x="810110" y="4513288"/>
            <a:ext cx="5725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Question: What does a “cat” look like?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90AC6A-DE5C-4463-A94A-601EA1C722D0}"/>
              </a:ext>
            </a:extLst>
          </p:cNvPr>
          <p:cNvSpPr/>
          <p:nvPr/>
        </p:nvSpPr>
        <p:spPr>
          <a:xfrm>
            <a:off x="6690336" y="1152957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93AD96-132F-40F7-813B-F1A9BAC8C5E8}"/>
              </a:ext>
            </a:extLst>
          </p:cNvPr>
          <p:cNvSpPr/>
          <p:nvPr/>
        </p:nvSpPr>
        <p:spPr>
          <a:xfrm>
            <a:off x="6690336" y="1834727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下箭號 17">
            <a:extLst>
              <a:ext uri="{FF2B5EF4-FFF2-40B4-BE49-F238E27FC236}">
                <a16:creationId xmlns:a16="http://schemas.microsoft.com/office/drawing/2014/main" id="{3E3974AB-A35C-40C2-83BA-F52DA534DDFE}"/>
              </a:ext>
            </a:extLst>
          </p:cNvPr>
          <p:cNvSpPr/>
          <p:nvPr/>
        </p:nvSpPr>
        <p:spPr>
          <a:xfrm>
            <a:off x="7322733" y="1528599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8BBA03-D331-4692-9681-9CF0D709CE28}"/>
              </a:ext>
            </a:extLst>
          </p:cNvPr>
          <p:cNvSpPr txBox="1"/>
          <p:nvPr/>
        </p:nvSpPr>
        <p:spPr>
          <a:xfrm>
            <a:off x="6910584" y="403579"/>
            <a:ext cx="129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向下箭號 17">
            <a:extLst>
              <a:ext uri="{FF2B5EF4-FFF2-40B4-BE49-F238E27FC236}">
                <a16:creationId xmlns:a16="http://schemas.microsoft.com/office/drawing/2014/main" id="{C5D79D69-7A35-456E-8BF6-22DFF796383B}"/>
              </a:ext>
            </a:extLst>
          </p:cNvPr>
          <p:cNvSpPr/>
          <p:nvPr/>
        </p:nvSpPr>
        <p:spPr>
          <a:xfrm>
            <a:off x="7322821" y="2259857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向下箭號 17">
            <a:extLst>
              <a:ext uri="{FF2B5EF4-FFF2-40B4-BE49-F238E27FC236}">
                <a16:creationId xmlns:a16="http://schemas.microsoft.com/office/drawing/2014/main" id="{E9899664-979D-4078-9938-1D5D5F33B056}"/>
              </a:ext>
            </a:extLst>
          </p:cNvPr>
          <p:cNvSpPr/>
          <p:nvPr/>
        </p:nvSpPr>
        <p:spPr>
          <a:xfrm>
            <a:off x="7323953" y="851226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810142-DDBD-4B23-8B6F-22E321640D41}"/>
              </a:ext>
            </a:extLst>
          </p:cNvPr>
          <p:cNvSpPr/>
          <p:nvPr/>
        </p:nvSpPr>
        <p:spPr>
          <a:xfrm>
            <a:off x="6690336" y="2598260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CA3ACF-E74A-45AE-811F-902EA3F92142}"/>
              </a:ext>
            </a:extLst>
          </p:cNvPr>
          <p:cNvSpPr/>
          <p:nvPr/>
        </p:nvSpPr>
        <p:spPr>
          <a:xfrm>
            <a:off x="6690336" y="3280030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向下箭號 17">
            <a:extLst>
              <a:ext uri="{FF2B5EF4-FFF2-40B4-BE49-F238E27FC236}">
                <a16:creationId xmlns:a16="http://schemas.microsoft.com/office/drawing/2014/main" id="{07F1C9E2-6C8A-4E52-BD7D-23C0A6297DFB}"/>
              </a:ext>
            </a:extLst>
          </p:cNvPr>
          <p:cNvSpPr/>
          <p:nvPr/>
        </p:nvSpPr>
        <p:spPr>
          <a:xfrm>
            <a:off x="7322733" y="2973902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向下箭號 17">
            <a:extLst>
              <a:ext uri="{FF2B5EF4-FFF2-40B4-BE49-F238E27FC236}">
                <a16:creationId xmlns:a16="http://schemas.microsoft.com/office/drawing/2014/main" id="{B1C132A1-C76D-47C6-992A-E3ACF21521D8}"/>
              </a:ext>
            </a:extLst>
          </p:cNvPr>
          <p:cNvSpPr/>
          <p:nvPr/>
        </p:nvSpPr>
        <p:spPr>
          <a:xfrm>
            <a:off x="7322821" y="370516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778AE2-5510-429B-896E-2F2397779DF2}"/>
              </a:ext>
            </a:extLst>
          </p:cNvPr>
          <p:cNvSpPr/>
          <p:nvPr/>
        </p:nvSpPr>
        <p:spPr>
          <a:xfrm>
            <a:off x="6690335" y="4032716"/>
            <a:ext cx="1736724" cy="4154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flatten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58E3306-B3F8-4221-B61A-89EBD231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61873" y="4869684"/>
            <a:ext cx="1619048" cy="1752381"/>
          </a:xfrm>
          <a:prstGeom prst="rect">
            <a:avLst/>
          </a:prstGeom>
        </p:spPr>
      </p:pic>
      <p:sp>
        <p:nvSpPr>
          <p:cNvPr id="16" name="向下箭號 17">
            <a:extLst>
              <a:ext uri="{FF2B5EF4-FFF2-40B4-BE49-F238E27FC236}">
                <a16:creationId xmlns:a16="http://schemas.microsoft.com/office/drawing/2014/main" id="{80299EA8-B8BC-4A41-9E40-87F5282C02FE}"/>
              </a:ext>
            </a:extLst>
          </p:cNvPr>
          <p:cNvSpPr/>
          <p:nvPr/>
        </p:nvSpPr>
        <p:spPr>
          <a:xfrm>
            <a:off x="7322733" y="449517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95DAC3-FC45-48DA-BABF-91880869181F}"/>
              </a:ext>
            </a:extLst>
          </p:cNvPr>
          <p:cNvSpPr txBox="1"/>
          <p:nvPr/>
        </p:nvSpPr>
        <p:spPr>
          <a:xfrm>
            <a:off x="376338" y="147119"/>
            <a:ext cx="625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filter detect?</a:t>
            </a:r>
            <a:endParaRPr kumimoji="0" lang="zh-TW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A658771-0E7A-40F4-82C0-53B91EDFE73F}"/>
              </a:ext>
            </a:extLst>
          </p:cNvPr>
          <p:cNvSpPr txBox="1"/>
          <p:nvPr/>
        </p:nvSpPr>
        <p:spPr>
          <a:xfrm>
            <a:off x="5635438" y="2542458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97E8D94B-02E4-4C42-B677-B43E384B980D}"/>
              </a:ext>
            </a:extLst>
          </p:cNvPr>
          <p:cNvSpPr txBox="1"/>
          <p:nvPr/>
        </p:nvSpPr>
        <p:spPr>
          <a:xfrm>
            <a:off x="5654488" y="1113499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ED2C3B04-DA6A-486A-BD2A-FB966A8B030E}"/>
              </a:ext>
            </a:extLst>
          </p:cNvPr>
          <p:cNvSpPr/>
          <p:nvPr/>
        </p:nvSpPr>
        <p:spPr>
          <a:xfrm>
            <a:off x="1849553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7B03B120-9557-4BB5-90B1-EA0B3E69E469}"/>
              </a:ext>
            </a:extLst>
          </p:cNvPr>
          <p:cNvSpPr/>
          <p:nvPr/>
        </p:nvSpPr>
        <p:spPr>
          <a:xfrm>
            <a:off x="2691382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0AFD7168-B691-44F8-82B3-0E228E966467}"/>
              </a:ext>
            </a:extLst>
          </p:cNvPr>
          <p:cNvSpPr/>
          <p:nvPr/>
        </p:nvSpPr>
        <p:spPr>
          <a:xfrm>
            <a:off x="3533211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921F2D94-E0A0-4179-8E25-3178B3B101DD}"/>
              </a:ext>
            </a:extLst>
          </p:cNvPr>
          <p:cNvSpPr/>
          <p:nvPr/>
        </p:nvSpPr>
        <p:spPr>
          <a:xfrm>
            <a:off x="1849553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43C2E74-B970-47F6-94C6-FDDE71A9D703}"/>
              </a:ext>
            </a:extLst>
          </p:cNvPr>
          <p:cNvSpPr/>
          <p:nvPr/>
        </p:nvSpPr>
        <p:spPr>
          <a:xfrm>
            <a:off x="2691382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9BE69C51-31D2-4EBB-AA4C-BB06ABBDD799}"/>
              </a:ext>
            </a:extLst>
          </p:cNvPr>
          <p:cNvSpPr/>
          <p:nvPr/>
        </p:nvSpPr>
        <p:spPr>
          <a:xfrm>
            <a:off x="3533211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橢圓 59">
            <a:extLst>
              <a:ext uri="{FF2B5EF4-FFF2-40B4-BE49-F238E27FC236}">
                <a16:creationId xmlns:a16="http://schemas.microsoft.com/office/drawing/2014/main" id="{D137E014-AD0F-428B-ABA5-02EC2FAD1C9B}"/>
              </a:ext>
            </a:extLst>
          </p:cNvPr>
          <p:cNvSpPr/>
          <p:nvPr/>
        </p:nvSpPr>
        <p:spPr>
          <a:xfrm>
            <a:off x="1849553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1237C447-21EC-42AA-83FC-53BD92B9EFAE}"/>
              </a:ext>
            </a:extLst>
          </p:cNvPr>
          <p:cNvSpPr/>
          <p:nvPr/>
        </p:nvSpPr>
        <p:spPr>
          <a:xfrm>
            <a:off x="2691382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13E8BA44-9C93-4FDD-8F63-2B5680A68CFC}"/>
              </a:ext>
            </a:extLst>
          </p:cNvPr>
          <p:cNvSpPr/>
          <p:nvPr/>
        </p:nvSpPr>
        <p:spPr>
          <a:xfrm>
            <a:off x="3533211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DDA3DF8B-D51E-4EB6-BC55-BC7EC040E4E5}"/>
              </a:ext>
            </a:extLst>
          </p:cNvPr>
          <p:cNvSpPr/>
          <p:nvPr/>
        </p:nvSpPr>
        <p:spPr>
          <a:xfrm>
            <a:off x="2033090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3619185E-D4B1-4094-B917-E28D1616229E}"/>
              </a:ext>
            </a:extLst>
          </p:cNvPr>
          <p:cNvSpPr/>
          <p:nvPr/>
        </p:nvSpPr>
        <p:spPr>
          <a:xfrm>
            <a:off x="2874919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E0200F18-ACC3-4809-835E-1F5498545A7C}"/>
              </a:ext>
            </a:extLst>
          </p:cNvPr>
          <p:cNvSpPr/>
          <p:nvPr/>
        </p:nvSpPr>
        <p:spPr>
          <a:xfrm>
            <a:off x="3716748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C75FDEDD-5BB0-432E-9688-782808EFE5B2}"/>
              </a:ext>
            </a:extLst>
          </p:cNvPr>
          <p:cNvSpPr/>
          <p:nvPr/>
        </p:nvSpPr>
        <p:spPr>
          <a:xfrm>
            <a:off x="2033090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18157649-9032-46AE-93ED-73E058DB77E5}"/>
              </a:ext>
            </a:extLst>
          </p:cNvPr>
          <p:cNvSpPr/>
          <p:nvPr/>
        </p:nvSpPr>
        <p:spPr>
          <a:xfrm>
            <a:off x="2874919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90886ED3-911F-474B-BB8D-61DCC4FC28A3}"/>
              </a:ext>
            </a:extLst>
          </p:cNvPr>
          <p:cNvSpPr/>
          <p:nvPr/>
        </p:nvSpPr>
        <p:spPr>
          <a:xfrm>
            <a:off x="3716748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67A6A48D-206E-43EC-A6BA-98C7433D2601}"/>
              </a:ext>
            </a:extLst>
          </p:cNvPr>
          <p:cNvSpPr/>
          <p:nvPr/>
        </p:nvSpPr>
        <p:spPr>
          <a:xfrm>
            <a:off x="2033090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" name="橢圓 76">
            <a:extLst>
              <a:ext uri="{FF2B5EF4-FFF2-40B4-BE49-F238E27FC236}">
                <a16:creationId xmlns:a16="http://schemas.microsoft.com/office/drawing/2014/main" id="{866F6C7F-92E3-4DEF-9D6A-95A8AA753F96}"/>
              </a:ext>
            </a:extLst>
          </p:cNvPr>
          <p:cNvSpPr/>
          <p:nvPr/>
        </p:nvSpPr>
        <p:spPr>
          <a:xfrm>
            <a:off x="2874919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橢圓 77">
            <a:extLst>
              <a:ext uri="{FF2B5EF4-FFF2-40B4-BE49-F238E27FC236}">
                <a16:creationId xmlns:a16="http://schemas.microsoft.com/office/drawing/2014/main" id="{9DCF2EB7-3553-4F5B-9973-A9DFA2816800}"/>
              </a:ext>
            </a:extLst>
          </p:cNvPr>
          <p:cNvSpPr/>
          <p:nvPr/>
        </p:nvSpPr>
        <p:spPr>
          <a:xfrm>
            <a:off x="3716748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D97CA3FB-CE28-4232-BDF5-8DFCB5CE54A9}"/>
              </a:ext>
            </a:extLst>
          </p:cNvPr>
          <p:cNvSpPr/>
          <p:nvPr/>
        </p:nvSpPr>
        <p:spPr>
          <a:xfrm>
            <a:off x="1714503" y="1407281"/>
            <a:ext cx="2867425" cy="285564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3B22F579-1EA2-4F3E-8415-EC881695E002}"/>
              </a:ext>
            </a:extLst>
          </p:cNvPr>
          <p:cNvCxnSpPr>
            <a:cxnSpLocks/>
          </p:cNvCxnSpPr>
          <p:nvPr/>
        </p:nvCxnSpPr>
        <p:spPr>
          <a:xfrm>
            <a:off x="5311588" y="1699608"/>
            <a:ext cx="0" cy="12552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196CD557-8E60-4E54-BD92-25EBD595B0B0}"/>
              </a:ext>
            </a:extLst>
          </p:cNvPr>
          <p:cNvCxnSpPr>
            <a:cxnSpLocks/>
          </p:cNvCxnSpPr>
          <p:nvPr/>
        </p:nvCxnSpPr>
        <p:spPr>
          <a:xfrm>
            <a:off x="5311588" y="1699608"/>
            <a:ext cx="177837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4CFD3346-7A09-4C89-8302-3F9C48DF6551}"/>
              </a:ext>
            </a:extLst>
          </p:cNvPr>
          <p:cNvCxnSpPr>
            <a:cxnSpLocks/>
          </p:cNvCxnSpPr>
          <p:nvPr/>
        </p:nvCxnSpPr>
        <p:spPr>
          <a:xfrm>
            <a:off x="4650219" y="2896833"/>
            <a:ext cx="64231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/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TW" sz="2400" dirty="0"/>
                  <a:t>image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blipFill>
                <a:blip r:embed="rId3"/>
                <a:stretch>
                  <a:fillRect t="-10667" r="-408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文字方塊 88">
            <a:extLst>
              <a:ext uri="{FF2B5EF4-FFF2-40B4-BE49-F238E27FC236}">
                <a16:creationId xmlns:a16="http://schemas.microsoft.com/office/drawing/2014/main" id="{0F531F2B-55F6-4FF8-B020-BD9181BDF019}"/>
              </a:ext>
            </a:extLst>
          </p:cNvPr>
          <p:cNvSpPr txBox="1"/>
          <p:nvPr/>
        </p:nvSpPr>
        <p:spPr>
          <a:xfrm>
            <a:off x="4814189" y="4058353"/>
            <a:ext cx="161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of filter 1</a:t>
            </a:r>
            <a:endParaRPr lang="zh-TW" altLang="en-US" sz="2400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E907717C-733E-4A87-9853-C996365C5776}"/>
              </a:ext>
            </a:extLst>
          </p:cNvPr>
          <p:cNvSpPr txBox="1"/>
          <p:nvPr/>
        </p:nvSpPr>
        <p:spPr>
          <a:xfrm>
            <a:off x="704018" y="4405320"/>
            <a:ext cx="197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Large values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字方塊 90">
                <a:extLst>
                  <a:ext uri="{FF2B5EF4-FFF2-40B4-BE49-F238E27FC236}">
                    <a16:creationId xmlns:a16="http://schemas.microsoft.com/office/drawing/2014/main" id="{4FC14E5E-3270-42C7-AA3D-3564E234D66F}"/>
                  </a:ext>
                </a:extLst>
              </p:cNvPr>
              <p:cNvSpPr txBox="1"/>
              <p:nvPr/>
            </p:nvSpPr>
            <p:spPr>
              <a:xfrm>
                <a:off x="1280069" y="4909885"/>
                <a:ext cx="42626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Image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contains the patterns filter 1 can detect.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91" name="文字方塊 90">
                <a:extLst>
                  <a:ext uri="{FF2B5EF4-FFF2-40B4-BE49-F238E27FC236}">
                    <a16:creationId xmlns:a16="http://schemas.microsoft.com/office/drawing/2014/main" id="{4FC14E5E-3270-42C7-AA3D-3564E234D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069" y="4909885"/>
                <a:ext cx="4262626" cy="830997"/>
              </a:xfrm>
              <a:prstGeom prst="rect">
                <a:avLst/>
              </a:prstGeom>
              <a:blipFill>
                <a:blip r:embed="rId4"/>
                <a:stretch>
                  <a:fillRect l="-2289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文字方塊 91">
            <a:extLst>
              <a:ext uri="{FF2B5EF4-FFF2-40B4-BE49-F238E27FC236}">
                <a16:creationId xmlns:a16="http://schemas.microsoft.com/office/drawing/2014/main" id="{43F3FD2C-8BAA-41C4-857D-A3527B9DB2DB}"/>
              </a:ext>
            </a:extLst>
          </p:cNvPr>
          <p:cNvSpPr txBox="1"/>
          <p:nvPr/>
        </p:nvSpPr>
        <p:spPr>
          <a:xfrm>
            <a:off x="589073" y="5925774"/>
            <a:ext cx="588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Let’s </a:t>
            </a:r>
            <a:r>
              <a:rPr lang="en-US" altLang="zh-TW" sz="2400" b="1" dirty="0"/>
              <a:t>create</a:t>
            </a:r>
            <a:r>
              <a:rPr lang="en-US" altLang="zh-TW" sz="2400" dirty="0"/>
              <a:t> an image including the patterns.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F627AB8E-E154-47C1-A5FD-8DEF7C2AC6E4}"/>
              </a:ext>
            </a:extLst>
          </p:cNvPr>
          <p:cNvSpPr txBox="1"/>
          <p:nvPr/>
        </p:nvSpPr>
        <p:spPr>
          <a:xfrm>
            <a:off x="474532" y="850815"/>
            <a:ext cx="257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of filter 2</a:t>
            </a:r>
            <a:endParaRPr lang="zh-TW" altLang="en-US" sz="2400" dirty="0"/>
          </a:p>
        </p:txBody>
      </p: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58DA69AF-C440-4A2B-98F6-284AF29E4A87}"/>
              </a:ext>
            </a:extLst>
          </p:cNvPr>
          <p:cNvCxnSpPr>
            <a:cxnSpLocks/>
          </p:cNvCxnSpPr>
          <p:nvPr/>
        </p:nvCxnSpPr>
        <p:spPr>
          <a:xfrm>
            <a:off x="4142362" y="3793949"/>
            <a:ext cx="671827" cy="487993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477E6030-C4C6-4DBD-A4A7-FE3ACA09FD7B}"/>
              </a:ext>
            </a:extLst>
          </p:cNvPr>
          <p:cNvCxnSpPr>
            <a:cxnSpLocks/>
          </p:cNvCxnSpPr>
          <p:nvPr/>
        </p:nvCxnSpPr>
        <p:spPr>
          <a:xfrm flipH="1" flipV="1">
            <a:off x="1452018" y="1253006"/>
            <a:ext cx="556397" cy="498717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B5F832A0-3A6F-40B4-93C0-056F837C60EF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2907231"/>
            <a:ext cx="689002" cy="1498089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A7096E64-1CD7-4B37-9425-788A6AECF9E0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93949"/>
            <a:ext cx="685300" cy="61137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DF20AD3-E132-4BD2-89E5-F01E97779D8F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77377"/>
            <a:ext cx="1523568" cy="627943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>
            <a:extLst>
              <a:ext uri="{FF2B5EF4-FFF2-40B4-BE49-F238E27FC236}">
                <a16:creationId xmlns:a16="http://schemas.microsoft.com/office/drawing/2014/main" id="{4509A2F0-9EEC-43E8-92DE-CD2C000CC339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93086"/>
            <a:ext cx="2422240" cy="612234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箭號: 向右 119">
            <a:extLst>
              <a:ext uri="{FF2B5EF4-FFF2-40B4-BE49-F238E27FC236}">
                <a16:creationId xmlns:a16="http://schemas.microsoft.com/office/drawing/2014/main" id="{73EE302B-082D-44A3-A93D-9C8FF955C0EA}"/>
              </a:ext>
            </a:extLst>
          </p:cNvPr>
          <p:cNvSpPr/>
          <p:nvPr/>
        </p:nvSpPr>
        <p:spPr>
          <a:xfrm>
            <a:off x="856342" y="5070930"/>
            <a:ext cx="388679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E046284-2D98-4944-BB59-0EFA14F3F9E1}"/>
              </a:ext>
            </a:extLst>
          </p:cNvPr>
          <p:cNvSpPr txBox="1"/>
          <p:nvPr/>
        </p:nvSpPr>
        <p:spPr>
          <a:xfrm>
            <a:off x="5646825" y="71074"/>
            <a:ext cx="150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unknown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0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84" grpId="0" animBg="1"/>
      <p:bldP spid="38" grpId="0"/>
      <p:bldP spid="89" grpId="0"/>
      <p:bldP spid="90" grpId="0"/>
      <p:bldP spid="91" grpId="0"/>
      <p:bldP spid="92" grpId="0"/>
      <p:bldP spid="93" grpId="0"/>
      <p:bldP spid="120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90AC6A-DE5C-4463-A94A-601EA1C722D0}"/>
              </a:ext>
            </a:extLst>
          </p:cNvPr>
          <p:cNvSpPr/>
          <p:nvPr/>
        </p:nvSpPr>
        <p:spPr>
          <a:xfrm>
            <a:off x="6690336" y="1152957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93AD96-132F-40F7-813B-F1A9BAC8C5E8}"/>
              </a:ext>
            </a:extLst>
          </p:cNvPr>
          <p:cNvSpPr/>
          <p:nvPr/>
        </p:nvSpPr>
        <p:spPr>
          <a:xfrm>
            <a:off x="6690336" y="1834727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下箭號 17">
            <a:extLst>
              <a:ext uri="{FF2B5EF4-FFF2-40B4-BE49-F238E27FC236}">
                <a16:creationId xmlns:a16="http://schemas.microsoft.com/office/drawing/2014/main" id="{3E3974AB-A35C-40C2-83BA-F52DA534DDFE}"/>
              </a:ext>
            </a:extLst>
          </p:cNvPr>
          <p:cNvSpPr/>
          <p:nvPr/>
        </p:nvSpPr>
        <p:spPr>
          <a:xfrm>
            <a:off x="7322733" y="1528599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8BBA03-D331-4692-9681-9CF0D709CE28}"/>
              </a:ext>
            </a:extLst>
          </p:cNvPr>
          <p:cNvSpPr txBox="1"/>
          <p:nvPr/>
        </p:nvSpPr>
        <p:spPr>
          <a:xfrm>
            <a:off x="6910584" y="403579"/>
            <a:ext cx="129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向下箭號 17">
            <a:extLst>
              <a:ext uri="{FF2B5EF4-FFF2-40B4-BE49-F238E27FC236}">
                <a16:creationId xmlns:a16="http://schemas.microsoft.com/office/drawing/2014/main" id="{C5D79D69-7A35-456E-8BF6-22DFF796383B}"/>
              </a:ext>
            </a:extLst>
          </p:cNvPr>
          <p:cNvSpPr/>
          <p:nvPr/>
        </p:nvSpPr>
        <p:spPr>
          <a:xfrm>
            <a:off x="7322821" y="2259857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向下箭號 17">
            <a:extLst>
              <a:ext uri="{FF2B5EF4-FFF2-40B4-BE49-F238E27FC236}">
                <a16:creationId xmlns:a16="http://schemas.microsoft.com/office/drawing/2014/main" id="{E9899664-979D-4078-9938-1D5D5F33B056}"/>
              </a:ext>
            </a:extLst>
          </p:cNvPr>
          <p:cNvSpPr/>
          <p:nvPr/>
        </p:nvSpPr>
        <p:spPr>
          <a:xfrm>
            <a:off x="7323953" y="851226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810142-DDBD-4B23-8B6F-22E321640D41}"/>
              </a:ext>
            </a:extLst>
          </p:cNvPr>
          <p:cNvSpPr/>
          <p:nvPr/>
        </p:nvSpPr>
        <p:spPr>
          <a:xfrm>
            <a:off x="6690336" y="2598260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CA3ACF-E74A-45AE-811F-902EA3F92142}"/>
              </a:ext>
            </a:extLst>
          </p:cNvPr>
          <p:cNvSpPr/>
          <p:nvPr/>
        </p:nvSpPr>
        <p:spPr>
          <a:xfrm>
            <a:off x="6690336" y="3280030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向下箭號 17">
            <a:extLst>
              <a:ext uri="{FF2B5EF4-FFF2-40B4-BE49-F238E27FC236}">
                <a16:creationId xmlns:a16="http://schemas.microsoft.com/office/drawing/2014/main" id="{07F1C9E2-6C8A-4E52-BD7D-23C0A6297DFB}"/>
              </a:ext>
            </a:extLst>
          </p:cNvPr>
          <p:cNvSpPr/>
          <p:nvPr/>
        </p:nvSpPr>
        <p:spPr>
          <a:xfrm>
            <a:off x="7322733" y="2973902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向下箭號 17">
            <a:extLst>
              <a:ext uri="{FF2B5EF4-FFF2-40B4-BE49-F238E27FC236}">
                <a16:creationId xmlns:a16="http://schemas.microsoft.com/office/drawing/2014/main" id="{B1C132A1-C76D-47C6-992A-E3ACF21521D8}"/>
              </a:ext>
            </a:extLst>
          </p:cNvPr>
          <p:cNvSpPr/>
          <p:nvPr/>
        </p:nvSpPr>
        <p:spPr>
          <a:xfrm>
            <a:off x="7322821" y="370516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778AE2-5510-429B-896E-2F2397779DF2}"/>
              </a:ext>
            </a:extLst>
          </p:cNvPr>
          <p:cNvSpPr/>
          <p:nvPr/>
        </p:nvSpPr>
        <p:spPr>
          <a:xfrm>
            <a:off x="6690335" y="4032716"/>
            <a:ext cx="1736724" cy="4154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flatten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58E3306-B3F8-4221-B61A-89EBD231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61873" y="4869684"/>
            <a:ext cx="1619048" cy="1752381"/>
          </a:xfrm>
          <a:prstGeom prst="rect">
            <a:avLst/>
          </a:prstGeom>
        </p:spPr>
      </p:pic>
      <p:sp>
        <p:nvSpPr>
          <p:cNvPr id="16" name="向下箭號 17">
            <a:extLst>
              <a:ext uri="{FF2B5EF4-FFF2-40B4-BE49-F238E27FC236}">
                <a16:creationId xmlns:a16="http://schemas.microsoft.com/office/drawing/2014/main" id="{80299EA8-B8BC-4A41-9E40-87F5282C02FE}"/>
              </a:ext>
            </a:extLst>
          </p:cNvPr>
          <p:cNvSpPr/>
          <p:nvPr/>
        </p:nvSpPr>
        <p:spPr>
          <a:xfrm>
            <a:off x="7322733" y="449517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95DAC3-FC45-48DA-BABF-91880869181F}"/>
              </a:ext>
            </a:extLst>
          </p:cNvPr>
          <p:cNvSpPr txBox="1"/>
          <p:nvPr/>
        </p:nvSpPr>
        <p:spPr>
          <a:xfrm>
            <a:off x="376338" y="147119"/>
            <a:ext cx="625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filter detect?</a:t>
            </a:r>
            <a:endParaRPr kumimoji="0" lang="zh-TW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A658771-0E7A-40F4-82C0-53B91EDFE73F}"/>
              </a:ext>
            </a:extLst>
          </p:cNvPr>
          <p:cNvSpPr txBox="1"/>
          <p:nvPr/>
        </p:nvSpPr>
        <p:spPr>
          <a:xfrm>
            <a:off x="5635438" y="2542458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97E8D94B-02E4-4C42-B677-B43E384B980D}"/>
              </a:ext>
            </a:extLst>
          </p:cNvPr>
          <p:cNvSpPr txBox="1"/>
          <p:nvPr/>
        </p:nvSpPr>
        <p:spPr>
          <a:xfrm>
            <a:off x="5654488" y="1113499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ED2C3B04-DA6A-486A-BD2A-FB966A8B030E}"/>
              </a:ext>
            </a:extLst>
          </p:cNvPr>
          <p:cNvSpPr/>
          <p:nvPr/>
        </p:nvSpPr>
        <p:spPr>
          <a:xfrm>
            <a:off x="1849553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7B03B120-9557-4BB5-90B1-EA0B3E69E469}"/>
              </a:ext>
            </a:extLst>
          </p:cNvPr>
          <p:cNvSpPr/>
          <p:nvPr/>
        </p:nvSpPr>
        <p:spPr>
          <a:xfrm>
            <a:off x="2691382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0AFD7168-B691-44F8-82B3-0E228E966467}"/>
              </a:ext>
            </a:extLst>
          </p:cNvPr>
          <p:cNvSpPr/>
          <p:nvPr/>
        </p:nvSpPr>
        <p:spPr>
          <a:xfrm>
            <a:off x="3533211" y="15244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921F2D94-E0A0-4179-8E25-3178B3B101DD}"/>
              </a:ext>
            </a:extLst>
          </p:cNvPr>
          <p:cNvSpPr/>
          <p:nvPr/>
        </p:nvSpPr>
        <p:spPr>
          <a:xfrm>
            <a:off x="1849553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43C2E74-B970-47F6-94C6-FDDE71A9D703}"/>
              </a:ext>
            </a:extLst>
          </p:cNvPr>
          <p:cNvSpPr/>
          <p:nvPr/>
        </p:nvSpPr>
        <p:spPr>
          <a:xfrm>
            <a:off x="2691382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9BE69C51-31D2-4EBB-AA4C-BB06ABBDD799}"/>
              </a:ext>
            </a:extLst>
          </p:cNvPr>
          <p:cNvSpPr/>
          <p:nvPr/>
        </p:nvSpPr>
        <p:spPr>
          <a:xfrm>
            <a:off x="3533211" y="2324568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橢圓 59">
            <a:extLst>
              <a:ext uri="{FF2B5EF4-FFF2-40B4-BE49-F238E27FC236}">
                <a16:creationId xmlns:a16="http://schemas.microsoft.com/office/drawing/2014/main" id="{D137E014-AD0F-428B-ABA5-02EC2FAD1C9B}"/>
              </a:ext>
            </a:extLst>
          </p:cNvPr>
          <p:cNvSpPr/>
          <p:nvPr/>
        </p:nvSpPr>
        <p:spPr>
          <a:xfrm>
            <a:off x="1849553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1237C447-21EC-42AA-83FC-53BD92B9EFAE}"/>
              </a:ext>
            </a:extLst>
          </p:cNvPr>
          <p:cNvSpPr/>
          <p:nvPr/>
        </p:nvSpPr>
        <p:spPr>
          <a:xfrm>
            <a:off x="2691382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13E8BA44-9C93-4FDD-8F63-2B5680A68CFC}"/>
              </a:ext>
            </a:extLst>
          </p:cNvPr>
          <p:cNvSpPr/>
          <p:nvPr/>
        </p:nvSpPr>
        <p:spPr>
          <a:xfrm>
            <a:off x="3533211" y="3182340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DDA3DF8B-D51E-4EB6-BC55-BC7EC040E4E5}"/>
              </a:ext>
            </a:extLst>
          </p:cNvPr>
          <p:cNvSpPr/>
          <p:nvPr/>
        </p:nvSpPr>
        <p:spPr>
          <a:xfrm>
            <a:off x="2033090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3619185E-D4B1-4094-B917-E28D1616229E}"/>
              </a:ext>
            </a:extLst>
          </p:cNvPr>
          <p:cNvSpPr/>
          <p:nvPr/>
        </p:nvSpPr>
        <p:spPr>
          <a:xfrm>
            <a:off x="2874919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E0200F18-ACC3-4809-835E-1F5498545A7C}"/>
              </a:ext>
            </a:extLst>
          </p:cNvPr>
          <p:cNvSpPr/>
          <p:nvPr/>
        </p:nvSpPr>
        <p:spPr>
          <a:xfrm>
            <a:off x="3716748" y="17326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C75FDEDD-5BB0-432E-9688-782808EFE5B2}"/>
              </a:ext>
            </a:extLst>
          </p:cNvPr>
          <p:cNvSpPr/>
          <p:nvPr/>
        </p:nvSpPr>
        <p:spPr>
          <a:xfrm>
            <a:off x="2033090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18157649-9032-46AE-93ED-73E058DB77E5}"/>
              </a:ext>
            </a:extLst>
          </p:cNvPr>
          <p:cNvSpPr/>
          <p:nvPr/>
        </p:nvSpPr>
        <p:spPr>
          <a:xfrm>
            <a:off x="2874919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90886ED3-911F-474B-BB8D-61DCC4FC28A3}"/>
              </a:ext>
            </a:extLst>
          </p:cNvPr>
          <p:cNvSpPr/>
          <p:nvPr/>
        </p:nvSpPr>
        <p:spPr>
          <a:xfrm>
            <a:off x="3716748" y="2532781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67A6A48D-206E-43EC-A6BA-98C7433D2601}"/>
              </a:ext>
            </a:extLst>
          </p:cNvPr>
          <p:cNvSpPr/>
          <p:nvPr/>
        </p:nvSpPr>
        <p:spPr>
          <a:xfrm>
            <a:off x="2033090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" name="橢圓 76">
            <a:extLst>
              <a:ext uri="{FF2B5EF4-FFF2-40B4-BE49-F238E27FC236}">
                <a16:creationId xmlns:a16="http://schemas.microsoft.com/office/drawing/2014/main" id="{866F6C7F-92E3-4DEF-9D6A-95A8AA753F96}"/>
              </a:ext>
            </a:extLst>
          </p:cNvPr>
          <p:cNvSpPr/>
          <p:nvPr/>
        </p:nvSpPr>
        <p:spPr>
          <a:xfrm>
            <a:off x="2874919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橢圓 77">
            <a:extLst>
              <a:ext uri="{FF2B5EF4-FFF2-40B4-BE49-F238E27FC236}">
                <a16:creationId xmlns:a16="http://schemas.microsoft.com/office/drawing/2014/main" id="{9DCF2EB7-3553-4F5B-9973-A9DFA2816800}"/>
              </a:ext>
            </a:extLst>
          </p:cNvPr>
          <p:cNvSpPr/>
          <p:nvPr/>
        </p:nvSpPr>
        <p:spPr>
          <a:xfrm>
            <a:off x="3716748" y="3390553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D97CA3FB-CE28-4232-BDF5-8DFCB5CE54A9}"/>
              </a:ext>
            </a:extLst>
          </p:cNvPr>
          <p:cNvSpPr/>
          <p:nvPr/>
        </p:nvSpPr>
        <p:spPr>
          <a:xfrm>
            <a:off x="1714503" y="1407281"/>
            <a:ext cx="2867425" cy="285564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3B22F579-1EA2-4F3E-8415-EC881695E002}"/>
              </a:ext>
            </a:extLst>
          </p:cNvPr>
          <p:cNvCxnSpPr>
            <a:cxnSpLocks/>
          </p:cNvCxnSpPr>
          <p:nvPr/>
        </p:nvCxnSpPr>
        <p:spPr>
          <a:xfrm>
            <a:off x="5311588" y="1699608"/>
            <a:ext cx="0" cy="12552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196CD557-8E60-4E54-BD92-25EBD595B0B0}"/>
              </a:ext>
            </a:extLst>
          </p:cNvPr>
          <p:cNvCxnSpPr>
            <a:cxnSpLocks/>
          </p:cNvCxnSpPr>
          <p:nvPr/>
        </p:nvCxnSpPr>
        <p:spPr>
          <a:xfrm>
            <a:off x="5311588" y="1699608"/>
            <a:ext cx="177837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4CFD3346-7A09-4C89-8302-3F9C48DF6551}"/>
              </a:ext>
            </a:extLst>
          </p:cNvPr>
          <p:cNvCxnSpPr>
            <a:cxnSpLocks/>
          </p:cNvCxnSpPr>
          <p:nvPr/>
        </p:nvCxnSpPr>
        <p:spPr>
          <a:xfrm>
            <a:off x="4650219" y="2896833"/>
            <a:ext cx="64231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/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TW" sz="2400" dirty="0"/>
                  <a:t>image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blipFill>
                <a:blip r:embed="rId3"/>
                <a:stretch>
                  <a:fillRect t="-10667" r="-408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文字方塊 88">
            <a:extLst>
              <a:ext uri="{FF2B5EF4-FFF2-40B4-BE49-F238E27FC236}">
                <a16:creationId xmlns:a16="http://schemas.microsoft.com/office/drawing/2014/main" id="{0F531F2B-55F6-4FF8-B020-BD9181BDF019}"/>
              </a:ext>
            </a:extLst>
          </p:cNvPr>
          <p:cNvSpPr txBox="1"/>
          <p:nvPr/>
        </p:nvSpPr>
        <p:spPr>
          <a:xfrm>
            <a:off x="4814189" y="4058353"/>
            <a:ext cx="161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of filter 1</a:t>
            </a:r>
            <a:endParaRPr lang="zh-TW" altLang="en-US" sz="2400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E907717C-733E-4A87-9853-C996365C5776}"/>
              </a:ext>
            </a:extLst>
          </p:cNvPr>
          <p:cNvSpPr txBox="1"/>
          <p:nvPr/>
        </p:nvSpPr>
        <p:spPr>
          <a:xfrm>
            <a:off x="704018" y="4405320"/>
            <a:ext cx="197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Large values</a:t>
            </a:r>
            <a:endParaRPr lang="zh-TW" altLang="en-US" sz="2400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F627AB8E-E154-47C1-A5FD-8DEF7C2AC6E4}"/>
              </a:ext>
            </a:extLst>
          </p:cNvPr>
          <p:cNvSpPr txBox="1"/>
          <p:nvPr/>
        </p:nvSpPr>
        <p:spPr>
          <a:xfrm>
            <a:off x="474532" y="850815"/>
            <a:ext cx="2576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 of filter 2</a:t>
            </a:r>
            <a:endParaRPr lang="zh-TW" altLang="en-US" sz="2400" dirty="0"/>
          </a:p>
        </p:txBody>
      </p: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58DA69AF-C440-4A2B-98F6-284AF29E4A87}"/>
              </a:ext>
            </a:extLst>
          </p:cNvPr>
          <p:cNvCxnSpPr>
            <a:cxnSpLocks/>
          </p:cNvCxnSpPr>
          <p:nvPr/>
        </p:nvCxnSpPr>
        <p:spPr>
          <a:xfrm>
            <a:off x="4142362" y="3793949"/>
            <a:ext cx="671827" cy="487993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477E6030-C4C6-4DBD-A4A7-FE3ACA09FD7B}"/>
              </a:ext>
            </a:extLst>
          </p:cNvPr>
          <p:cNvCxnSpPr>
            <a:cxnSpLocks/>
          </p:cNvCxnSpPr>
          <p:nvPr/>
        </p:nvCxnSpPr>
        <p:spPr>
          <a:xfrm flipH="1" flipV="1">
            <a:off x="1452018" y="1253006"/>
            <a:ext cx="556397" cy="498717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B5F832A0-3A6F-40B4-93C0-056F837C60EF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2907231"/>
            <a:ext cx="689002" cy="1498089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A7096E64-1CD7-4B37-9425-788A6AECF9E0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93949"/>
            <a:ext cx="685300" cy="61137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5DF20AD3-E132-4BD2-89E5-F01E97779D8F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77377"/>
            <a:ext cx="1523568" cy="627943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>
            <a:extLst>
              <a:ext uri="{FF2B5EF4-FFF2-40B4-BE49-F238E27FC236}">
                <a16:creationId xmlns:a16="http://schemas.microsoft.com/office/drawing/2014/main" id="{4509A2F0-9EEC-43E8-92DE-CD2C000CC339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692938" y="3793086"/>
            <a:ext cx="2422240" cy="612234"/>
          </a:xfrm>
          <a:prstGeom prst="line">
            <a:avLst/>
          </a:prstGeom>
          <a:ln w="3810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97BAE2F3-6ADB-44FF-B98A-3FB689027B69}"/>
                  </a:ext>
                </a:extLst>
              </p:cNvPr>
              <p:cNvSpPr txBox="1"/>
              <p:nvPr/>
            </p:nvSpPr>
            <p:spPr>
              <a:xfrm>
                <a:off x="782853" y="4918162"/>
                <a:ext cx="3359509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altLang="zh-TW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altLang="zh-TW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altLang="zh-TW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/>
                                  </m:sSubSup>
                                  <m:r>
                                    <m:rPr>
                                      <m:nor/>
                                    </m:rPr>
                                    <a:rPr lang="zh-TW" altLang="en-US" sz="2400" dirty="0">
                                      <a:solidFill>
                                        <a:prstClr val="black"/>
                                      </a:solidFill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97BAE2F3-6ADB-44FF-B98A-3FB689027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53" y="4918162"/>
                <a:ext cx="3359509" cy="938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9C628A2A-61A9-495F-AC09-E6D2CA3BE591}"/>
                  </a:ext>
                </a:extLst>
              </p:cNvPr>
              <p:cNvSpPr txBox="1"/>
              <p:nvPr/>
            </p:nvSpPr>
            <p:spPr>
              <a:xfrm>
                <a:off x="3052437" y="2602646"/>
                <a:ext cx="467500" cy="463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𝑖𝑗</m:t>
                          </m:r>
                        </m:sub>
                        <m:sup/>
                      </m:sSubSup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9C628A2A-61A9-495F-AC09-E6D2CA3BE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437" y="2602646"/>
                <a:ext cx="467500" cy="4638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字方塊 63">
            <a:extLst>
              <a:ext uri="{FF2B5EF4-FFF2-40B4-BE49-F238E27FC236}">
                <a16:creationId xmlns:a16="http://schemas.microsoft.com/office/drawing/2014/main" id="{35B82FB9-1C4C-4E0F-B7B5-A1A152BE1BF3}"/>
              </a:ext>
            </a:extLst>
          </p:cNvPr>
          <p:cNvSpPr txBox="1"/>
          <p:nvPr/>
        </p:nvSpPr>
        <p:spPr>
          <a:xfrm>
            <a:off x="1602222" y="5877958"/>
            <a:ext cx="4457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image contains the patterns filter 1 can detect.</a:t>
            </a:r>
            <a:endParaRPr lang="zh-TW" altLang="en-US" sz="24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D00682-F1CA-47AB-BC81-D170D629FCC7}"/>
              </a:ext>
            </a:extLst>
          </p:cNvPr>
          <p:cNvSpPr txBox="1"/>
          <p:nvPr/>
        </p:nvSpPr>
        <p:spPr>
          <a:xfrm>
            <a:off x="4135538" y="5134721"/>
            <a:ext cx="239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(gradient ascent)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DFC4FF43-5088-4180-BF85-37CF6072A262}"/>
              </a:ext>
            </a:extLst>
          </p:cNvPr>
          <p:cNvCxnSpPr>
            <a:cxnSpLocks/>
          </p:cNvCxnSpPr>
          <p:nvPr/>
        </p:nvCxnSpPr>
        <p:spPr>
          <a:xfrm rot="5400000">
            <a:off x="614092" y="5917546"/>
            <a:ext cx="64231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30047A16-1817-4432-9888-F20A9F5CA1FE}"/>
              </a:ext>
            </a:extLst>
          </p:cNvPr>
          <p:cNvCxnSpPr>
            <a:cxnSpLocks/>
          </p:cNvCxnSpPr>
          <p:nvPr/>
        </p:nvCxnSpPr>
        <p:spPr>
          <a:xfrm>
            <a:off x="935252" y="6255356"/>
            <a:ext cx="64231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82B9952-EB39-43F8-8275-1CC2E756A734}"/>
              </a:ext>
            </a:extLst>
          </p:cNvPr>
          <p:cNvSpPr txBox="1"/>
          <p:nvPr/>
        </p:nvSpPr>
        <p:spPr>
          <a:xfrm>
            <a:off x="5646825" y="71074"/>
            <a:ext cx="150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unknown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4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4" grpId="0"/>
      <p:bldP spid="6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90AC6A-DE5C-4463-A94A-601EA1C722D0}"/>
              </a:ext>
            </a:extLst>
          </p:cNvPr>
          <p:cNvSpPr/>
          <p:nvPr/>
        </p:nvSpPr>
        <p:spPr>
          <a:xfrm>
            <a:off x="6690336" y="1152957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93AD96-132F-40F7-813B-F1A9BAC8C5E8}"/>
              </a:ext>
            </a:extLst>
          </p:cNvPr>
          <p:cNvSpPr/>
          <p:nvPr/>
        </p:nvSpPr>
        <p:spPr>
          <a:xfrm>
            <a:off x="6690336" y="1834727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下箭號 17">
            <a:extLst>
              <a:ext uri="{FF2B5EF4-FFF2-40B4-BE49-F238E27FC236}">
                <a16:creationId xmlns:a16="http://schemas.microsoft.com/office/drawing/2014/main" id="{3E3974AB-A35C-40C2-83BA-F52DA534DDFE}"/>
              </a:ext>
            </a:extLst>
          </p:cNvPr>
          <p:cNvSpPr/>
          <p:nvPr/>
        </p:nvSpPr>
        <p:spPr>
          <a:xfrm>
            <a:off x="7322733" y="1528599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8BBA03-D331-4692-9681-9CF0D709CE28}"/>
              </a:ext>
            </a:extLst>
          </p:cNvPr>
          <p:cNvSpPr txBox="1"/>
          <p:nvPr/>
        </p:nvSpPr>
        <p:spPr>
          <a:xfrm>
            <a:off x="6910584" y="403579"/>
            <a:ext cx="129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向下箭號 17">
            <a:extLst>
              <a:ext uri="{FF2B5EF4-FFF2-40B4-BE49-F238E27FC236}">
                <a16:creationId xmlns:a16="http://schemas.microsoft.com/office/drawing/2014/main" id="{C5D79D69-7A35-456E-8BF6-22DFF796383B}"/>
              </a:ext>
            </a:extLst>
          </p:cNvPr>
          <p:cNvSpPr/>
          <p:nvPr/>
        </p:nvSpPr>
        <p:spPr>
          <a:xfrm>
            <a:off x="7322821" y="2259857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向下箭號 17">
            <a:extLst>
              <a:ext uri="{FF2B5EF4-FFF2-40B4-BE49-F238E27FC236}">
                <a16:creationId xmlns:a16="http://schemas.microsoft.com/office/drawing/2014/main" id="{E9899664-979D-4078-9938-1D5D5F33B056}"/>
              </a:ext>
            </a:extLst>
          </p:cNvPr>
          <p:cNvSpPr/>
          <p:nvPr/>
        </p:nvSpPr>
        <p:spPr>
          <a:xfrm>
            <a:off x="7323953" y="851226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810142-DDBD-4B23-8B6F-22E321640D41}"/>
              </a:ext>
            </a:extLst>
          </p:cNvPr>
          <p:cNvSpPr/>
          <p:nvPr/>
        </p:nvSpPr>
        <p:spPr>
          <a:xfrm>
            <a:off x="6690336" y="2598260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CA3ACF-E74A-45AE-811F-902EA3F92142}"/>
              </a:ext>
            </a:extLst>
          </p:cNvPr>
          <p:cNvSpPr/>
          <p:nvPr/>
        </p:nvSpPr>
        <p:spPr>
          <a:xfrm>
            <a:off x="6690336" y="3280030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向下箭號 17">
            <a:extLst>
              <a:ext uri="{FF2B5EF4-FFF2-40B4-BE49-F238E27FC236}">
                <a16:creationId xmlns:a16="http://schemas.microsoft.com/office/drawing/2014/main" id="{07F1C9E2-6C8A-4E52-BD7D-23C0A6297DFB}"/>
              </a:ext>
            </a:extLst>
          </p:cNvPr>
          <p:cNvSpPr/>
          <p:nvPr/>
        </p:nvSpPr>
        <p:spPr>
          <a:xfrm>
            <a:off x="7322733" y="2973902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向下箭號 17">
            <a:extLst>
              <a:ext uri="{FF2B5EF4-FFF2-40B4-BE49-F238E27FC236}">
                <a16:creationId xmlns:a16="http://schemas.microsoft.com/office/drawing/2014/main" id="{B1C132A1-C76D-47C6-992A-E3ACF21521D8}"/>
              </a:ext>
            </a:extLst>
          </p:cNvPr>
          <p:cNvSpPr/>
          <p:nvPr/>
        </p:nvSpPr>
        <p:spPr>
          <a:xfrm>
            <a:off x="7322821" y="370516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778AE2-5510-429B-896E-2F2397779DF2}"/>
              </a:ext>
            </a:extLst>
          </p:cNvPr>
          <p:cNvSpPr/>
          <p:nvPr/>
        </p:nvSpPr>
        <p:spPr>
          <a:xfrm>
            <a:off x="6690335" y="4032716"/>
            <a:ext cx="1736724" cy="4154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flatten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58E3306-B3F8-4221-B61A-89EBD231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61873" y="4869684"/>
            <a:ext cx="1619048" cy="1752381"/>
          </a:xfrm>
          <a:prstGeom prst="rect">
            <a:avLst/>
          </a:prstGeom>
        </p:spPr>
      </p:pic>
      <p:sp>
        <p:nvSpPr>
          <p:cNvPr id="16" name="向下箭號 17">
            <a:extLst>
              <a:ext uri="{FF2B5EF4-FFF2-40B4-BE49-F238E27FC236}">
                <a16:creationId xmlns:a16="http://schemas.microsoft.com/office/drawing/2014/main" id="{80299EA8-B8BC-4A41-9E40-87F5282C02FE}"/>
              </a:ext>
            </a:extLst>
          </p:cNvPr>
          <p:cNvSpPr/>
          <p:nvPr/>
        </p:nvSpPr>
        <p:spPr>
          <a:xfrm>
            <a:off x="7322733" y="449517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95DAC3-FC45-48DA-BABF-91880869181F}"/>
              </a:ext>
            </a:extLst>
          </p:cNvPr>
          <p:cNvSpPr txBox="1"/>
          <p:nvPr/>
        </p:nvSpPr>
        <p:spPr>
          <a:xfrm>
            <a:off x="376338" y="147119"/>
            <a:ext cx="625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filter detect?</a:t>
            </a:r>
            <a:endParaRPr kumimoji="0" lang="zh-TW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A658771-0E7A-40F4-82C0-53B91EDFE73F}"/>
              </a:ext>
            </a:extLst>
          </p:cNvPr>
          <p:cNvSpPr txBox="1"/>
          <p:nvPr/>
        </p:nvSpPr>
        <p:spPr>
          <a:xfrm>
            <a:off x="5635438" y="2542458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97E8D94B-02E4-4C42-B677-B43E384B980D}"/>
              </a:ext>
            </a:extLst>
          </p:cNvPr>
          <p:cNvSpPr txBox="1"/>
          <p:nvPr/>
        </p:nvSpPr>
        <p:spPr>
          <a:xfrm>
            <a:off x="5654488" y="1113499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/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TW" sz="2400" dirty="0"/>
                  <a:t>image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blipFill>
                <a:blip r:embed="rId3"/>
                <a:stretch>
                  <a:fillRect t="-10667" r="-408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圖片 62">
            <a:extLst>
              <a:ext uri="{FF2B5EF4-FFF2-40B4-BE49-F238E27FC236}">
                <a16:creationId xmlns:a16="http://schemas.microsoft.com/office/drawing/2014/main" id="{2262C363-9E3B-40CB-AACB-9E6E1B69A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97" y="2801191"/>
            <a:ext cx="4079621" cy="3027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306632E5-1BA8-4DCF-A959-012ADE352E9C}"/>
                  </a:ext>
                </a:extLst>
              </p:cNvPr>
              <p:cNvSpPr txBox="1"/>
              <p:nvPr/>
            </p:nvSpPr>
            <p:spPr>
              <a:xfrm>
                <a:off x="2015418" y="2247416"/>
                <a:ext cx="2157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TW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kumimoji="0" lang="en-US" altLang="zh-TW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zh-TW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</a:rPr>
                  <a:t> </a:t>
                </a: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</a:rPr>
                  <a:t>for each filter </a:t>
                </a: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306632E5-1BA8-4DCF-A959-012ADE352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418" y="2247416"/>
                <a:ext cx="2157707" cy="369332"/>
              </a:xfrm>
              <a:prstGeom prst="rect">
                <a:avLst/>
              </a:prstGeom>
              <a:blipFill>
                <a:blip r:embed="rId5"/>
                <a:stretch>
                  <a:fillRect l="-4520" t="-26667" r="-7910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: 圓角 1">
            <a:extLst>
              <a:ext uri="{FF2B5EF4-FFF2-40B4-BE49-F238E27FC236}">
                <a16:creationId xmlns:a16="http://schemas.microsoft.com/office/drawing/2014/main" id="{CDE9623E-8F9E-4E21-B6EE-E5FEAAA18BB2}"/>
              </a:ext>
            </a:extLst>
          </p:cNvPr>
          <p:cNvSpPr/>
          <p:nvPr/>
        </p:nvSpPr>
        <p:spPr>
          <a:xfrm>
            <a:off x="5732383" y="2502096"/>
            <a:ext cx="2791621" cy="5804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FCC8A91F-D884-47D0-B466-AD73954043E7}"/>
              </a:ext>
            </a:extLst>
          </p:cNvPr>
          <p:cNvSpPr txBox="1"/>
          <p:nvPr/>
        </p:nvSpPr>
        <p:spPr>
          <a:xfrm>
            <a:off x="376338" y="1266989"/>
            <a:ext cx="413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E.g., Digit classifier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7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 animBg="1"/>
      <p:bldP spid="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90AC6A-DE5C-4463-A94A-601EA1C722D0}"/>
              </a:ext>
            </a:extLst>
          </p:cNvPr>
          <p:cNvSpPr/>
          <p:nvPr/>
        </p:nvSpPr>
        <p:spPr>
          <a:xfrm>
            <a:off x="6690336" y="1152957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93AD96-132F-40F7-813B-F1A9BAC8C5E8}"/>
              </a:ext>
            </a:extLst>
          </p:cNvPr>
          <p:cNvSpPr/>
          <p:nvPr/>
        </p:nvSpPr>
        <p:spPr>
          <a:xfrm>
            <a:off x="6690336" y="1834727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下箭號 17">
            <a:extLst>
              <a:ext uri="{FF2B5EF4-FFF2-40B4-BE49-F238E27FC236}">
                <a16:creationId xmlns:a16="http://schemas.microsoft.com/office/drawing/2014/main" id="{3E3974AB-A35C-40C2-83BA-F52DA534DDFE}"/>
              </a:ext>
            </a:extLst>
          </p:cNvPr>
          <p:cNvSpPr/>
          <p:nvPr/>
        </p:nvSpPr>
        <p:spPr>
          <a:xfrm>
            <a:off x="7322733" y="1528599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8BBA03-D331-4692-9681-9CF0D709CE28}"/>
              </a:ext>
            </a:extLst>
          </p:cNvPr>
          <p:cNvSpPr txBox="1"/>
          <p:nvPr/>
        </p:nvSpPr>
        <p:spPr>
          <a:xfrm>
            <a:off x="6910584" y="403579"/>
            <a:ext cx="129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向下箭號 17">
            <a:extLst>
              <a:ext uri="{FF2B5EF4-FFF2-40B4-BE49-F238E27FC236}">
                <a16:creationId xmlns:a16="http://schemas.microsoft.com/office/drawing/2014/main" id="{C5D79D69-7A35-456E-8BF6-22DFF796383B}"/>
              </a:ext>
            </a:extLst>
          </p:cNvPr>
          <p:cNvSpPr/>
          <p:nvPr/>
        </p:nvSpPr>
        <p:spPr>
          <a:xfrm>
            <a:off x="7322821" y="2259857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向下箭號 17">
            <a:extLst>
              <a:ext uri="{FF2B5EF4-FFF2-40B4-BE49-F238E27FC236}">
                <a16:creationId xmlns:a16="http://schemas.microsoft.com/office/drawing/2014/main" id="{E9899664-979D-4078-9938-1D5D5F33B056}"/>
              </a:ext>
            </a:extLst>
          </p:cNvPr>
          <p:cNvSpPr/>
          <p:nvPr/>
        </p:nvSpPr>
        <p:spPr>
          <a:xfrm>
            <a:off x="7323953" y="851226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810142-DDBD-4B23-8B6F-22E321640D41}"/>
              </a:ext>
            </a:extLst>
          </p:cNvPr>
          <p:cNvSpPr/>
          <p:nvPr/>
        </p:nvSpPr>
        <p:spPr>
          <a:xfrm>
            <a:off x="6690336" y="2598260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Convolution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CA3ACF-E74A-45AE-811F-902EA3F92142}"/>
              </a:ext>
            </a:extLst>
          </p:cNvPr>
          <p:cNvSpPr/>
          <p:nvPr/>
        </p:nvSpPr>
        <p:spPr>
          <a:xfrm>
            <a:off x="6690336" y="3280030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Max Pooling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向下箭號 17">
            <a:extLst>
              <a:ext uri="{FF2B5EF4-FFF2-40B4-BE49-F238E27FC236}">
                <a16:creationId xmlns:a16="http://schemas.microsoft.com/office/drawing/2014/main" id="{07F1C9E2-6C8A-4E52-BD7D-23C0A6297DFB}"/>
              </a:ext>
            </a:extLst>
          </p:cNvPr>
          <p:cNvSpPr/>
          <p:nvPr/>
        </p:nvSpPr>
        <p:spPr>
          <a:xfrm>
            <a:off x="7322733" y="2973902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向下箭號 17">
            <a:extLst>
              <a:ext uri="{FF2B5EF4-FFF2-40B4-BE49-F238E27FC236}">
                <a16:creationId xmlns:a16="http://schemas.microsoft.com/office/drawing/2014/main" id="{B1C132A1-C76D-47C6-992A-E3ACF21521D8}"/>
              </a:ext>
            </a:extLst>
          </p:cNvPr>
          <p:cNvSpPr/>
          <p:nvPr/>
        </p:nvSpPr>
        <p:spPr>
          <a:xfrm>
            <a:off x="7322821" y="370516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778AE2-5510-429B-896E-2F2397779DF2}"/>
              </a:ext>
            </a:extLst>
          </p:cNvPr>
          <p:cNvSpPr/>
          <p:nvPr/>
        </p:nvSpPr>
        <p:spPr>
          <a:xfrm>
            <a:off x="6690335" y="4032716"/>
            <a:ext cx="1736724" cy="4154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flatten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58E3306-B3F8-4221-B61A-89EBD231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61873" y="4869684"/>
            <a:ext cx="1619048" cy="1752381"/>
          </a:xfrm>
          <a:prstGeom prst="rect">
            <a:avLst/>
          </a:prstGeom>
        </p:spPr>
      </p:pic>
      <p:sp>
        <p:nvSpPr>
          <p:cNvPr id="16" name="向下箭號 17">
            <a:extLst>
              <a:ext uri="{FF2B5EF4-FFF2-40B4-BE49-F238E27FC236}">
                <a16:creationId xmlns:a16="http://schemas.microsoft.com/office/drawing/2014/main" id="{80299EA8-B8BC-4A41-9E40-87F5282C02FE}"/>
              </a:ext>
            </a:extLst>
          </p:cNvPr>
          <p:cNvSpPr/>
          <p:nvPr/>
        </p:nvSpPr>
        <p:spPr>
          <a:xfrm>
            <a:off x="7322733" y="449517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A658771-0E7A-40F4-82C0-53B91EDFE73F}"/>
              </a:ext>
            </a:extLst>
          </p:cNvPr>
          <p:cNvSpPr txBox="1"/>
          <p:nvPr/>
        </p:nvSpPr>
        <p:spPr>
          <a:xfrm>
            <a:off x="5635438" y="2542458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97E8D94B-02E4-4C42-B677-B43E384B980D}"/>
              </a:ext>
            </a:extLst>
          </p:cNvPr>
          <p:cNvSpPr txBox="1"/>
          <p:nvPr/>
        </p:nvSpPr>
        <p:spPr>
          <a:xfrm>
            <a:off x="5654488" y="1113499"/>
            <a:ext cx="1126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filters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/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TW" sz="2400" dirty="0"/>
                  <a:t>image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8EB92E58-0595-4B45-94CD-75F9CE67E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257" y="387235"/>
                <a:ext cx="1491443" cy="461665"/>
              </a:xfrm>
              <a:prstGeom prst="rect">
                <a:avLst/>
              </a:prstGeom>
              <a:blipFill>
                <a:blip r:embed="rId3"/>
                <a:stretch>
                  <a:fillRect t="-10667" r="-408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文字方塊 74">
            <a:extLst>
              <a:ext uri="{FF2B5EF4-FFF2-40B4-BE49-F238E27FC236}">
                <a16:creationId xmlns:a16="http://schemas.microsoft.com/office/drawing/2014/main" id="{990C2D44-8EA5-4EDC-8296-A66E4E5DFB48}"/>
              </a:ext>
            </a:extLst>
          </p:cNvPr>
          <p:cNvSpPr txBox="1"/>
          <p:nvPr/>
        </p:nvSpPr>
        <p:spPr>
          <a:xfrm>
            <a:off x="376338" y="1266989"/>
            <a:ext cx="413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E.g., Digit classifier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D41E41E-41FE-4B96-A209-57100692B95E}"/>
              </a:ext>
            </a:extLst>
          </p:cNvPr>
          <p:cNvSpPr txBox="1"/>
          <p:nvPr/>
        </p:nvSpPr>
        <p:spPr>
          <a:xfrm>
            <a:off x="376338" y="147119"/>
            <a:ext cx="5184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digit look like for CNN?</a:t>
            </a:r>
            <a:endParaRPr kumimoji="0" lang="zh-TW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4BEAD136-34B4-4DE7-AD27-21E6E64DC1B9}"/>
                  </a:ext>
                </a:extLst>
              </p:cNvPr>
              <p:cNvSpPr txBox="1"/>
              <p:nvPr/>
            </p:nvSpPr>
            <p:spPr>
              <a:xfrm>
                <a:off x="6394535" y="6199150"/>
                <a:ext cx="3863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altLang="zh-TW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4BEAD136-34B4-4DE7-AD27-21E6E64DC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535" y="6199150"/>
                <a:ext cx="38638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D301A0A-35BF-4922-A012-8289B7F301CE}"/>
              </a:ext>
            </a:extLst>
          </p:cNvPr>
          <p:cNvCxnSpPr/>
          <p:nvPr/>
        </p:nvCxnSpPr>
        <p:spPr>
          <a:xfrm flipH="1">
            <a:off x="6780923" y="6290560"/>
            <a:ext cx="498783" cy="18020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5AC47FF-090B-4F4D-AD8A-16756C5E5157}"/>
                  </a:ext>
                </a:extLst>
              </p:cNvPr>
              <p:cNvSpPr txBox="1"/>
              <p:nvPr/>
            </p:nvSpPr>
            <p:spPr>
              <a:xfrm>
                <a:off x="725801" y="1844024"/>
                <a:ext cx="2234651" cy="48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𝑎𝑟𝑔</m:t>
                      </m:r>
                      <m:func>
                        <m:func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altLang="zh-TW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5AC47FF-090B-4F4D-AD8A-16756C5E5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01" y="1844024"/>
                <a:ext cx="2234651" cy="481222"/>
              </a:xfrm>
              <a:prstGeom prst="rect">
                <a:avLst/>
              </a:prstGeom>
              <a:blipFill>
                <a:blip r:embed="rId5"/>
                <a:stretch>
                  <a:fillRect l="-2725" r="-545" b="-139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>
            <a:extLst>
              <a:ext uri="{FF2B5EF4-FFF2-40B4-BE49-F238E27FC236}">
                <a16:creationId xmlns:a16="http://schemas.microsoft.com/office/drawing/2014/main" id="{2E9B1B67-4962-4420-9992-BC7F066BC601}"/>
              </a:ext>
            </a:extLst>
          </p:cNvPr>
          <p:cNvSpPr txBox="1"/>
          <p:nvPr/>
        </p:nvSpPr>
        <p:spPr>
          <a:xfrm>
            <a:off x="3191110" y="1796486"/>
            <a:ext cx="231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Can we see digits?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內容版面配置區 3">
            <a:extLst>
              <a:ext uri="{FF2B5EF4-FFF2-40B4-BE49-F238E27FC236}">
                <a16:creationId xmlns:a16="http://schemas.microsoft.com/office/drawing/2014/main" id="{76B4CD95-84F9-4170-914F-3B77898E9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3" y="2430236"/>
            <a:ext cx="3419451" cy="3419451"/>
          </a:xfr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D1C1428-ED3D-45E3-90A7-A43F6870FA56}"/>
              </a:ext>
            </a:extLst>
          </p:cNvPr>
          <p:cNvSpPr/>
          <p:nvPr/>
        </p:nvSpPr>
        <p:spPr>
          <a:xfrm>
            <a:off x="1551633" y="309754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F09D72E-CC80-42BE-B95B-641C86FF42DE}"/>
              </a:ext>
            </a:extLst>
          </p:cNvPr>
          <p:cNvSpPr/>
          <p:nvPr/>
        </p:nvSpPr>
        <p:spPr>
          <a:xfrm>
            <a:off x="2758076" y="310118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B5789F5-2CBF-4964-99DA-2F9FC7D64221}"/>
              </a:ext>
            </a:extLst>
          </p:cNvPr>
          <p:cNvSpPr/>
          <p:nvPr/>
        </p:nvSpPr>
        <p:spPr>
          <a:xfrm>
            <a:off x="3950206" y="310118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EA4871A-236D-46FD-9D17-2B64428B7F21}"/>
              </a:ext>
            </a:extLst>
          </p:cNvPr>
          <p:cNvSpPr/>
          <p:nvPr/>
        </p:nvSpPr>
        <p:spPr>
          <a:xfrm>
            <a:off x="1551632" y="430842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C318C36-D347-4B1F-9A9B-BF6EB6866F64}"/>
              </a:ext>
            </a:extLst>
          </p:cNvPr>
          <p:cNvSpPr/>
          <p:nvPr/>
        </p:nvSpPr>
        <p:spPr>
          <a:xfrm>
            <a:off x="2750918" y="4320934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E3C5BB1-70B8-4AC8-96B4-01BF414ADBC8}"/>
              </a:ext>
            </a:extLst>
          </p:cNvPr>
          <p:cNvSpPr/>
          <p:nvPr/>
        </p:nvSpPr>
        <p:spPr>
          <a:xfrm>
            <a:off x="3950205" y="430842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5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360442C-D4DB-48B5-A477-A1E855F1D63D}"/>
              </a:ext>
            </a:extLst>
          </p:cNvPr>
          <p:cNvSpPr/>
          <p:nvPr/>
        </p:nvSpPr>
        <p:spPr>
          <a:xfrm>
            <a:off x="1551631" y="551930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6DCA131-54B7-4F06-9BC1-A2F866EB227A}"/>
              </a:ext>
            </a:extLst>
          </p:cNvPr>
          <p:cNvSpPr/>
          <p:nvPr/>
        </p:nvSpPr>
        <p:spPr>
          <a:xfrm>
            <a:off x="2758076" y="551930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36263BF-9557-41A4-BD22-C3CE30737D90}"/>
              </a:ext>
            </a:extLst>
          </p:cNvPr>
          <p:cNvSpPr/>
          <p:nvPr/>
        </p:nvSpPr>
        <p:spPr>
          <a:xfrm>
            <a:off x="3950204" y="5477472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C2B7A2D-E5AB-491E-A70B-CD82B519427F}"/>
              </a:ext>
            </a:extLst>
          </p:cNvPr>
          <p:cNvSpPr txBox="1"/>
          <p:nvPr/>
        </p:nvSpPr>
        <p:spPr>
          <a:xfrm>
            <a:off x="825759" y="6048839"/>
            <a:ext cx="489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Surprise? </a:t>
            </a:r>
            <a:r>
              <a:rPr lang="en-US" altLang="zh-TW" sz="2400" dirty="0">
                <a:solidFill>
                  <a:srgbClr val="0000FF"/>
                </a:solidFill>
                <a:latin typeface="Calibri" panose="020F0502020204030204"/>
                <a:ea typeface="新細明體" panose="02020500000000000000" pitchFamily="18" charset="-120"/>
              </a:rPr>
              <a:t>Consider adversarial attack!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0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88E5D03-4BCE-4BED-A683-5C73F2F13DFB}"/>
              </a:ext>
            </a:extLst>
          </p:cNvPr>
          <p:cNvSpPr/>
          <p:nvPr/>
        </p:nvSpPr>
        <p:spPr>
          <a:xfrm>
            <a:off x="4600352" y="10079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dirty="0"/>
              <a:t>The image should looks like a digit. </a:t>
            </a:r>
            <a:endParaRPr lang="zh-TW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13D85E-FF3B-4502-AA93-EB7D787FC68C}"/>
              </a:ext>
            </a:extLst>
          </p:cNvPr>
          <p:cNvSpPr/>
          <p:nvPr/>
        </p:nvSpPr>
        <p:spPr>
          <a:xfrm>
            <a:off x="492463" y="1054081"/>
            <a:ext cx="3917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Find the image that maximizes class probability</a:t>
            </a:r>
          </a:p>
        </p:txBody>
      </p:sp>
      <p:pic>
        <p:nvPicPr>
          <p:cNvPr id="7" name="內容版面配置區 3">
            <a:extLst>
              <a:ext uri="{FF2B5EF4-FFF2-40B4-BE49-F238E27FC236}">
                <a16:creationId xmlns:a16="http://schemas.microsoft.com/office/drawing/2014/main" id="{C16983B8-B871-4E3F-A0DD-A35EE6F7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9" y="3138598"/>
            <a:ext cx="3419451" cy="3419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305DD73-2104-4634-BB13-6D32ABACF466}"/>
                  </a:ext>
                </a:extLst>
              </p:cNvPr>
              <p:cNvSpPr txBox="1"/>
              <p:nvPr/>
            </p:nvSpPr>
            <p:spPr>
              <a:xfrm>
                <a:off x="1149728" y="1993924"/>
                <a:ext cx="2234650" cy="48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1305DD73-2104-4634-BB13-6D32ABACF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28" y="1993924"/>
                <a:ext cx="2234650" cy="481222"/>
              </a:xfrm>
              <a:prstGeom prst="rect">
                <a:avLst/>
              </a:prstGeom>
              <a:blipFill>
                <a:blip r:embed="rId3"/>
                <a:stretch>
                  <a:fillRect l="-3005" r="-820" b="-139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983B17B-DBFE-4E3C-8FC0-1D5A2783742E}"/>
                  </a:ext>
                </a:extLst>
              </p:cNvPr>
              <p:cNvSpPr txBox="1"/>
              <p:nvPr/>
            </p:nvSpPr>
            <p:spPr>
              <a:xfrm>
                <a:off x="4600352" y="2104989"/>
                <a:ext cx="2457593" cy="9380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6983B17B-DBFE-4E3C-8FC0-1D5A2783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352" y="2104989"/>
                <a:ext cx="2457593" cy="938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8D25383C-3077-49F6-9676-1955F4565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49" y="3151224"/>
            <a:ext cx="3406825" cy="3406825"/>
          </a:xfr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7498394-F213-4055-BBC3-60ABBD518296}"/>
              </a:ext>
            </a:extLst>
          </p:cNvPr>
          <p:cNvSpPr/>
          <p:nvPr/>
        </p:nvSpPr>
        <p:spPr>
          <a:xfrm>
            <a:off x="4964051" y="378914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C3A78B-F004-48CA-8F32-EF92B8AEDEA3}"/>
              </a:ext>
            </a:extLst>
          </p:cNvPr>
          <p:cNvSpPr/>
          <p:nvPr/>
        </p:nvSpPr>
        <p:spPr>
          <a:xfrm>
            <a:off x="6170494" y="3792782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C1390D-C071-4833-9D2E-1B12DA6A7DA6}"/>
              </a:ext>
            </a:extLst>
          </p:cNvPr>
          <p:cNvSpPr/>
          <p:nvPr/>
        </p:nvSpPr>
        <p:spPr>
          <a:xfrm>
            <a:off x="7362624" y="3792782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0D8DE9C-672C-4076-9622-8AEB1924FD91}"/>
              </a:ext>
            </a:extLst>
          </p:cNvPr>
          <p:cNvSpPr/>
          <p:nvPr/>
        </p:nvSpPr>
        <p:spPr>
          <a:xfrm>
            <a:off x="4964050" y="500002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1B4E9F-6D05-4AFD-BFF3-8C1ACD16EF98}"/>
              </a:ext>
            </a:extLst>
          </p:cNvPr>
          <p:cNvSpPr/>
          <p:nvPr/>
        </p:nvSpPr>
        <p:spPr>
          <a:xfrm>
            <a:off x="6163336" y="501252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41BC7D6-0E1D-46AF-ABA8-600CD70790E2}"/>
              </a:ext>
            </a:extLst>
          </p:cNvPr>
          <p:cNvSpPr/>
          <p:nvPr/>
        </p:nvSpPr>
        <p:spPr>
          <a:xfrm>
            <a:off x="7362623" y="500002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197DD81-9D7D-40B7-93DD-1E792941065C}"/>
              </a:ext>
            </a:extLst>
          </p:cNvPr>
          <p:cNvSpPr/>
          <p:nvPr/>
        </p:nvSpPr>
        <p:spPr>
          <a:xfrm>
            <a:off x="4964049" y="621090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681E5D-1645-4CD9-8CAD-2446AE72C0E4}"/>
              </a:ext>
            </a:extLst>
          </p:cNvPr>
          <p:cNvSpPr/>
          <p:nvPr/>
        </p:nvSpPr>
        <p:spPr>
          <a:xfrm>
            <a:off x="6170494" y="621090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CADC13-E694-485E-B0F9-7D62278CAEB4}"/>
              </a:ext>
            </a:extLst>
          </p:cNvPr>
          <p:cNvSpPr/>
          <p:nvPr/>
        </p:nvSpPr>
        <p:spPr>
          <a:xfrm>
            <a:off x="7362622" y="6169065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A8CAEA0-D5DB-4C61-8CF9-7972233827EA}"/>
                  </a:ext>
                </a:extLst>
              </p:cNvPr>
              <p:cNvSpPr txBox="1"/>
              <p:nvPr/>
            </p:nvSpPr>
            <p:spPr>
              <a:xfrm>
                <a:off x="4684916" y="1571593"/>
                <a:ext cx="2234650" cy="489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A8CAEA0-D5DB-4C61-8CF9-797223382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916" y="1571593"/>
                <a:ext cx="2234650" cy="489686"/>
              </a:xfrm>
              <a:prstGeom prst="rect">
                <a:avLst/>
              </a:prstGeom>
              <a:blipFill>
                <a:blip r:embed="rId6"/>
                <a:stretch>
                  <a:fillRect l="-3005" r="-820"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EEB1DD0-9AD2-4575-BDCE-C76560CDD5C5}"/>
                  </a:ext>
                </a:extLst>
              </p:cNvPr>
              <p:cNvSpPr txBox="1"/>
              <p:nvPr/>
            </p:nvSpPr>
            <p:spPr>
              <a:xfrm>
                <a:off x="7021294" y="1574273"/>
                <a:ext cx="10991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EEB1DD0-9AD2-4575-BDCE-C76560CDD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294" y="1574273"/>
                <a:ext cx="1099147" cy="369332"/>
              </a:xfrm>
              <a:prstGeom prst="rect">
                <a:avLst/>
              </a:prstGeom>
              <a:blipFill>
                <a:blip r:embed="rId7"/>
                <a:stretch>
                  <a:fillRect l="-5556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61AF56DD-65DC-419D-BD99-DBBF77B3125D}"/>
                  </a:ext>
                </a:extLst>
              </p:cNvPr>
              <p:cNvSpPr txBox="1"/>
              <p:nvPr/>
            </p:nvSpPr>
            <p:spPr>
              <a:xfrm>
                <a:off x="7217728" y="2141932"/>
                <a:ext cx="1568147" cy="8309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How likely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a digit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61AF56DD-65DC-419D-BD99-DBBF77B31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728" y="2141932"/>
                <a:ext cx="1568147" cy="830997"/>
              </a:xfrm>
              <a:prstGeom prst="rect">
                <a:avLst/>
              </a:prstGeom>
              <a:blipFill>
                <a:blip r:embed="rId8"/>
                <a:stretch>
                  <a:fillRect l="-5814" t="-5797" r="-2326" b="-144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6AFFE6B-2F77-4B31-8EDD-1C4B93C56CB3}"/>
              </a:ext>
            </a:extLst>
          </p:cNvPr>
          <p:cNvCxnSpPr>
            <a:cxnSpLocks/>
          </p:cNvCxnSpPr>
          <p:nvPr/>
        </p:nvCxnSpPr>
        <p:spPr>
          <a:xfrm>
            <a:off x="4440568" y="851471"/>
            <a:ext cx="0" cy="65360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FFA99463-F670-42A0-853A-9CAB48C1DAB3}"/>
              </a:ext>
            </a:extLst>
          </p:cNvPr>
          <p:cNvCxnSpPr>
            <a:cxnSpLocks/>
          </p:cNvCxnSpPr>
          <p:nvPr/>
        </p:nvCxnSpPr>
        <p:spPr>
          <a:xfrm flipV="1">
            <a:off x="7583731" y="1943605"/>
            <a:ext cx="557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804B23D6-890A-4FF2-AB09-CB98729E493E}"/>
              </a:ext>
            </a:extLst>
          </p:cNvPr>
          <p:cNvCxnSpPr>
            <a:cxnSpLocks/>
          </p:cNvCxnSpPr>
          <p:nvPr/>
        </p:nvCxnSpPr>
        <p:spPr>
          <a:xfrm>
            <a:off x="7843307" y="1953130"/>
            <a:ext cx="139445" cy="1983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C647CAF-81AE-4147-8EE2-DA171FCE6626}"/>
              </a:ext>
            </a:extLst>
          </p:cNvPr>
          <p:cNvSpPr txBox="1"/>
          <p:nvPr/>
        </p:nvSpPr>
        <p:spPr>
          <a:xfrm>
            <a:off x="376338" y="147119"/>
            <a:ext cx="6841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digit look like for CNN?</a:t>
            </a:r>
            <a:endParaRPr kumimoji="0" lang="zh-TW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4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05789D-F182-43DA-8531-63989923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E31708-183F-48EE-9F5D-C15B8D24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092"/>
            <a:ext cx="9144000" cy="47043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B226BBE-F0B3-4CF1-B89C-223BD570C7FF}"/>
              </a:ext>
            </a:extLst>
          </p:cNvPr>
          <p:cNvSpPr/>
          <p:nvPr/>
        </p:nvSpPr>
        <p:spPr>
          <a:xfrm>
            <a:off x="5646149" y="617696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https://arxiv.org/abs/1506.06579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DB401F5-AEA6-4717-A7F8-9AEAFF2511DE}"/>
              </a:ext>
            </a:extLst>
          </p:cNvPr>
          <p:cNvSpPr txBox="1"/>
          <p:nvPr/>
        </p:nvSpPr>
        <p:spPr>
          <a:xfrm>
            <a:off x="348251" y="571529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With several regularization terms, and hyperparameter tuning …..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7987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951D42-434D-40D6-99E9-84AC1E6D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Constraint from Generator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2BFC54-3966-48BA-930C-6FF55A92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28" y="1817159"/>
            <a:ext cx="7886700" cy="4351338"/>
          </a:xfrm>
        </p:spPr>
        <p:txBody>
          <a:bodyPr/>
          <a:lstStyle/>
          <a:p>
            <a:r>
              <a:rPr lang="en-US" altLang="zh-TW" dirty="0"/>
              <a:t>Training a generator </a:t>
            </a:r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D66647ED-AAB6-47DE-8C6C-FC8687E990D4}"/>
              </a:ext>
            </a:extLst>
          </p:cNvPr>
          <p:cNvGrpSpPr/>
          <p:nvPr/>
        </p:nvGrpSpPr>
        <p:grpSpPr>
          <a:xfrm>
            <a:off x="827480" y="2320392"/>
            <a:ext cx="2206656" cy="1446325"/>
            <a:chOff x="5036604" y="2739750"/>
            <a:chExt cx="2206656" cy="1446325"/>
          </a:xfrm>
        </p:grpSpPr>
        <p:pic>
          <p:nvPicPr>
            <p:cNvPr id="10" name="Picture 8" descr="ãèèãçåçæå°çµæ">
              <a:extLst>
                <a:ext uri="{FF2B5EF4-FFF2-40B4-BE49-F238E27FC236}">
                  <a16:creationId xmlns:a16="http://schemas.microsoft.com/office/drawing/2014/main" id="{13B86503-FCB2-46C9-87FA-68A5AD789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681" y="3006251"/>
              <a:ext cx="876777" cy="584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ãçãçåçæå°çµæ">
              <a:extLst>
                <a:ext uri="{FF2B5EF4-FFF2-40B4-BE49-F238E27FC236}">
                  <a16:creationId xmlns:a16="http://schemas.microsoft.com/office/drawing/2014/main" id="{AB42EF2D-2E56-4DDD-837F-CF4298A30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950" y="2739750"/>
              <a:ext cx="776151" cy="67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ç¸éåç">
              <a:extLst>
                <a:ext uri="{FF2B5EF4-FFF2-40B4-BE49-F238E27FC236}">
                  <a16:creationId xmlns:a16="http://schemas.microsoft.com/office/drawing/2014/main" id="{8B78E6B4-6E88-4B64-B258-874D065B4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89935" y="3066738"/>
              <a:ext cx="709740" cy="553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ãèæ³¥é¦¬ãçåçæå°çµæ">
              <a:extLst>
                <a:ext uri="{FF2B5EF4-FFF2-40B4-BE49-F238E27FC236}">
                  <a16:creationId xmlns:a16="http://schemas.microsoft.com/office/drawing/2014/main" id="{8A0BA584-BD66-45CA-94FD-A315C335B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4126" y="3232370"/>
              <a:ext cx="676722" cy="71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ãè²ãçåçæå°çµæ">
              <a:extLst>
                <a:ext uri="{FF2B5EF4-FFF2-40B4-BE49-F238E27FC236}">
                  <a16:creationId xmlns:a16="http://schemas.microsoft.com/office/drawing/2014/main" id="{A2206715-FC2E-4A74-8AEF-F32DECA94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021" y="3349071"/>
              <a:ext cx="574665" cy="57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ãè²ãçåçæå°çµæ">
              <a:extLst>
                <a:ext uri="{FF2B5EF4-FFF2-40B4-BE49-F238E27FC236}">
                  <a16:creationId xmlns:a16="http://schemas.microsoft.com/office/drawing/2014/main" id="{67A7EA02-5DD2-47E6-9BBD-229231E6C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945" y="3531858"/>
              <a:ext cx="700144" cy="654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ç¸éåç">
              <a:extLst>
                <a:ext uri="{FF2B5EF4-FFF2-40B4-BE49-F238E27FC236}">
                  <a16:creationId xmlns:a16="http://schemas.microsoft.com/office/drawing/2014/main" id="{980EF4D9-996A-48F9-80D9-B8006DB3A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604" y="3502238"/>
              <a:ext cx="624596" cy="624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ãç¼ãçåçæå°çµæ">
              <a:extLst>
                <a:ext uri="{FF2B5EF4-FFF2-40B4-BE49-F238E27FC236}">
                  <a16:creationId xmlns:a16="http://schemas.microsoft.com/office/drawing/2014/main" id="{5F4D3077-3F68-4B4A-864D-4B16EF7AA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937" y="3561029"/>
              <a:ext cx="764323" cy="506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9B25D67-CC9E-4ACC-B46A-0201871ABE00}"/>
              </a:ext>
            </a:extLst>
          </p:cNvPr>
          <p:cNvSpPr/>
          <p:nvPr/>
        </p:nvSpPr>
        <p:spPr>
          <a:xfrm>
            <a:off x="5217327" y="2278664"/>
            <a:ext cx="1662598" cy="1081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 Generator 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C37B183-11E5-4F83-BF21-63B341E64A2A}"/>
              </a:ext>
            </a:extLst>
          </p:cNvPr>
          <p:cNvSpPr txBox="1"/>
          <p:nvPr/>
        </p:nvSpPr>
        <p:spPr>
          <a:xfrm>
            <a:off x="4900396" y="1819730"/>
            <a:ext cx="26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(by GAN, VAE, etc.)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201FC42-E91F-4AE1-8C03-C1C11CAC2717}"/>
              </a:ext>
            </a:extLst>
          </p:cNvPr>
          <p:cNvSpPr txBox="1"/>
          <p:nvPr/>
        </p:nvSpPr>
        <p:spPr>
          <a:xfrm>
            <a:off x="6968359" y="168166"/>
            <a:ext cx="197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(Simplified Version)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796B51C-28A1-49DA-BD41-6336CA7E860A}"/>
              </a:ext>
            </a:extLst>
          </p:cNvPr>
          <p:cNvSpPr/>
          <p:nvPr/>
        </p:nvSpPr>
        <p:spPr>
          <a:xfrm>
            <a:off x="4260320" y="2340409"/>
            <a:ext cx="268142" cy="9582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C825583-26E7-4080-BDBA-543214734333}"/>
                  </a:ext>
                </a:extLst>
              </p:cNvPr>
              <p:cNvSpPr txBox="1"/>
              <p:nvPr/>
            </p:nvSpPr>
            <p:spPr>
              <a:xfrm>
                <a:off x="4305196" y="2621099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C825583-26E7-4080-BDBA-543214734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196" y="2621099"/>
                <a:ext cx="223266" cy="369332"/>
              </a:xfrm>
              <a:prstGeom prst="rect">
                <a:avLst/>
              </a:prstGeom>
              <a:blipFill>
                <a:blip r:embed="rId11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1F9FF5C-7EE5-4BCE-AC4E-9511B3EF43E5}"/>
                  </a:ext>
                </a:extLst>
              </p:cNvPr>
              <p:cNvSpPr/>
              <p:nvPr/>
            </p:nvSpPr>
            <p:spPr>
              <a:xfrm>
                <a:off x="7557912" y="2298147"/>
                <a:ext cx="1132065" cy="104206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1F9FF5C-7EE5-4BCE-AC4E-9511B3EF4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12" y="2298147"/>
                <a:ext cx="1132065" cy="1042060"/>
              </a:xfrm>
              <a:prstGeom prst="rect">
                <a:avLst/>
              </a:prstGeom>
              <a:blipFill>
                <a:blip r:embed="rId12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>
            <a:extLst>
              <a:ext uri="{FF2B5EF4-FFF2-40B4-BE49-F238E27FC236}">
                <a16:creationId xmlns:a16="http://schemas.microsoft.com/office/drawing/2014/main" id="{8304D31A-DCFD-42DD-A5AB-FD271FF6BE5E}"/>
              </a:ext>
            </a:extLst>
          </p:cNvPr>
          <p:cNvSpPr txBox="1"/>
          <p:nvPr/>
        </p:nvSpPr>
        <p:spPr>
          <a:xfrm>
            <a:off x="525115" y="3678242"/>
            <a:ext cx="26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Examples</a:t>
            </a:r>
            <a:endParaRPr lang="zh-TW" altLang="en-US" sz="2400" dirty="0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0F9D34B1-1AF7-40E5-99E7-09C380A7DD92}"/>
              </a:ext>
            </a:extLst>
          </p:cNvPr>
          <p:cNvSpPr/>
          <p:nvPr/>
        </p:nvSpPr>
        <p:spPr>
          <a:xfrm>
            <a:off x="4641549" y="2634511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85AA1A54-119F-4A63-A5DE-3609D8D532F2}"/>
              </a:ext>
            </a:extLst>
          </p:cNvPr>
          <p:cNvSpPr/>
          <p:nvPr/>
        </p:nvSpPr>
        <p:spPr>
          <a:xfrm>
            <a:off x="6980397" y="2649615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C4287EB-3C28-4D63-A87C-7EAEE903731A}"/>
              </a:ext>
            </a:extLst>
          </p:cNvPr>
          <p:cNvSpPr txBox="1"/>
          <p:nvPr/>
        </p:nvSpPr>
        <p:spPr>
          <a:xfrm>
            <a:off x="3009283" y="2350143"/>
            <a:ext cx="1287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low-dim </a:t>
            </a:r>
          </a:p>
          <a:p>
            <a:pPr algn="r"/>
            <a:r>
              <a:rPr lang="en-US" altLang="zh-TW" sz="2400" dirty="0"/>
              <a:t>vector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0892ED44-F6A1-448F-AA42-7FC16BA16C6A}"/>
                  </a:ext>
                </a:extLst>
              </p:cNvPr>
              <p:cNvSpPr txBox="1"/>
              <p:nvPr/>
            </p:nvSpPr>
            <p:spPr>
              <a:xfrm>
                <a:off x="464247" y="5933235"/>
                <a:ext cx="2234650" cy="48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0892ED44-F6A1-448F-AA42-7FC16BA16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47" y="5933235"/>
                <a:ext cx="2234650" cy="481222"/>
              </a:xfrm>
              <a:prstGeom prst="rect">
                <a:avLst/>
              </a:prstGeom>
              <a:blipFill>
                <a:blip r:embed="rId13"/>
                <a:stretch>
                  <a:fillRect l="-2725" r="-545" b="-139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CA0F485-9D62-40C2-A0FB-7106C6F1B060}"/>
              </a:ext>
            </a:extLst>
          </p:cNvPr>
          <p:cNvSpPr/>
          <p:nvPr/>
        </p:nvSpPr>
        <p:spPr>
          <a:xfrm>
            <a:off x="1859624" y="4513886"/>
            <a:ext cx="1662598" cy="1081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 Generator </a:t>
            </a:r>
            <a:endParaRPr lang="zh-TW" altLang="en-US" sz="2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8784953-BD3E-485F-BA59-6F22841723E7}"/>
              </a:ext>
            </a:extLst>
          </p:cNvPr>
          <p:cNvSpPr/>
          <p:nvPr/>
        </p:nvSpPr>
        <p:spPr>
          <a:xfrm>
            <a:off x="902617" y="4575631"/>
            <a:ext cx="268142" cy="9582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CE5D90EB-3088-4317-B728-35E142226565}"/>
                  </a:ext>
                </a:extLst>
              </p:cNvPr>
              <p:cNvSpPr txBox="1"/>
              <p:nvPr/>
            </p:nvSpPr>
            <p:spPr>
              <a:xfrm>
                <a:off x="947493" y="4856321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CE5D90EB-3088-4317-B728-35E142226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93" y="4856321"/>
                <a:ext cx="223266" cy="369332"/>
              </a:xfrm>
              <a:prstGeom prst="rect">
                <a:avLst/>
              </a:prstGeom>
              <a:blipFill>
                <a:blip r:embed="rId14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B45C4E33-694A-427E-8CF0-5D4BA0559361}"/>
                  </a:ext>
                </a:extLst>
              </p:cNvPr>
              <p:cNvSpPr/>
              <p:nvPr/>
            </p:nvSpPr>
            <p:spPr>
              <a:xfrm>
                <a:off x="4200209" y="4533369"/>
                <a:ext cx="1132065" cy="104206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B45C4E33-694A-427E-8CF0-5D4BA05593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209" y="4533369"/>
                <a:ext cx="1132065" cy="1042060"/>
              </a:xfrm>
              <a:prstGeom prst="rect">
                <a:avLst/>
              </a:prstGeom>
              <a:blipFill>
                <a:blip r:embed="rId15"/>
                <a:stretch>
                  <a:fillRect l="-5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BCC7DC20-3122-42C0-9FF1-B078D982D610}"/>
              </a:ext>
            </a:extLst>
          </p:cNvPr>
          <p:cNvSpPr/>
          <p:nvPr/>
        </p:nvSpPr>
        <p:spPr>
          <a:xfrm>
            <a:off x="1283846" y="4869733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33">
            <a:extLst>
              <a:ext uri="{FF2B5EF4-FFF2-40B4-BE49-F238E27FC236}">
                <a16:creationId xmlns:a16="http://schemas.microsoft.com/office/drawing/2014/main" id="{ACABCCD5-8DC8-495C-803D-BD494347B17D}"/>
              </a:ext>
            </a:extLst>
          </p:cNvPr>
          <p:cNvSpPr/>
          <p:nvPr/>
        </p:nvSpPr>
        <p:spPr>
          <a:xfrm>
            <a:off x="3622694" y="4884837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40CAF9AB-649C-46F2-9DC3-72AEFAE4C25C}"/>
              </a:ext>
            </a:extLst>
          </p:cNvPr>
          <p:cNvSpPr/>
          <p:nvPr/>
        </p:nvSpPr>
        <p:spPr>
          <a:xfrm>
            <a:off x="6023927" y="4528609"/>
            <a:ext cx="1662598" cy="10817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 Classifier</a:t>
            </a:r>
            <a:endParaRPr lang="zh-TW" altLang="en-US" sz="2400" dirty="0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C04F9DA-7166-4171-AA6A-BA0DDA010FD1}"/>
              </a:ext>
            </a:extLst>
          </p:cNvPr>
          <p:cNvSpPr/>
          <p:nvPr/>
        </p:nvSpPr>
        <p:spPr>
          <a:xfrm>
            <a:off x="5439837" y="4869733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944518DC-4F0F-431C-BAA6-9AAFF3B53D34}"/>
              </a:ext>
            </a:extLst>
          </p:cNvPr>
          <p:cNvSpPr/>
          <p:nvPr/>
        </p:nvSpPr>
        <p:spPr>
          <a:xfrm>
            <a:off x="7752921" y="4884837"/>
            <a:ext cx="517694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2CAA9177-D298-49DD-93AE-25BB86BFE898}"/>
                  </a:ext>
                </a:extLst>
              </p:cNvPr>
              <p:cNvSpPr txBox="1"/>
              <p:nvPr/>
            </p:nvSpPr>
            <p:spPr>
              <a:xfrm>
                <a:off x="8318921" y="485632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2CAA9177-D298-49DD-93AE-25BB86BFE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921" y="4856321"/>
                <a:ext cx="245708" cy="369332"/>
              </a:xfrm>
              <a:prstGeom prst="rect">
                <a:avLst/>
              </a:prstGeom>
              <a:blipFill>
                <a:blip r:embed="rId16"/>
                <a:stretch>
                  <a:fillRect l="-30000" r="-3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5498E5EE-6871-4217-A165-DAE7589FFB3D}"/>
                  </a:ext>
                </a:extLst>
              </p:cNvPr>
              <p:cNvSpPr txBox="1"/>
              <p:nvPr/>
            </p:nvSpPr>
            <p:spPr>
              <a:xfrm>
                <a:off x="3435855" y="5933004"/>
                <a:ext cx="2185214" cy="48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5498E5EE-6871-4217-A165-DAE7589FF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855" y="5933004"/>
                <a:ext cx="2185214" cy="481222"/>
              </a:xfrm>
              <a:prstGeom prst="rect">
                <a:avLst/>
              </a:prstGeom>
              <a:blipFill>
                <a:blip r:embed="rId17"/>
                <a:stretch>
                  <a:fillRect l="-1676" r="-838" b="-113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7DA52840-5BBB-4877-ACB9-42B1C5520101}"/>
              </a:ext>
            </a:extLst>
          </p:cNvPr>
          <p:cNvSpPr/>
          <p:nvPr/>
        </p:nvSpPr>
        <p:spPr>
          <a:xfrm>
            <a:off x="2779663" y="5972640"/>
            <a:ext cx="542212" cy="3693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063459FB-9A02-4A4D-92C2-A15D44001006}"/>
                  </a:ext>
                </a:extLst>
              </p:cNvPr>
              <p:cNvSpPr txBox="1"/>
              <p:nvPr/>
            </p:nvSpPr>
            <p:spPr>
              <a:xfrm>
                <a:off x="6597766" y="3417286"/>
                <a:ext cx="2764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063459FB-9A02-4A4D-92C2-A15D44001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766" y="3417286"/>
                <a:ext cx="276421" cy="369332"/>
              </a:xfrm>
              <a:prstGeom prst="rect">
                <a:avLst/>
              </a:prstGeom>
              <a:blipFill>
                <a:blip r:embed="rId18"/>
                <a:stretch>
                  <a:fillRect l="-23913" r="-21739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0050788A-47FA-42E0-9945-AEBCB1E56036}"/>
                  </a:ext>
                </a:extLst>
              </p:cNvPr>
              <p:cNvSpPr txBox="1"/>
              <p:nvPr/>
            </p:nvSpPr>
            <p:spPr>
              <a:xfrm>
                <a:off x="7513044" y="3415274"/>
                <a:ext cx="12926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0050788A-47FA-42E0-9945-AEBCB1E56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44" y="3415274"/>
                <a:ext cx="1292662" cy="369332"/>
              </a:xfrm>
              <a:prstGeom prst="rect">
                <a:avLst/>
              </a:prstGeom>
              <a:blipFill>
                <a:blip r:embed="rId19"/>
                <a:stretch>
                  <a:fillRect l="-4695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A5549F43-5A50-473C-8648-2893DB8E6EE1}"/>
                  </a:ext>
                </a:extLst>
              </p:cNvPr>
              <p:cNvSpPr txBox="1"/>
              <p:nvPr/>
            </p:nvSpPr>
            <p:spPr>
              <a:xfrm>
                <a:off x="7027160" y="6302790"/>
                <a:ext cx="15531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A5549F43-5A50-473C-8648-2893DB8E6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160" y="6302790"/>
                <a:ext cx="1553182" cy="369332"/>
              </a:xfrm>
              <a:prstGeom prst="rect">
                <a:avLst/>
              </a:prstGeom>
              <a:blipFill>
                <a:blip r:embed="rId20"/>
                <a:stretch>
                  <a:fillRect l="-4314"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字方塊 43">
            <a:extLst>
              <a:ext uri="{FF2B5EF4-FFF2-40B4-BE49-F238E27FC236}">
                <a16:creationId xmlns:a16="http://schemas.microsoft.com/office/drawing/2014/main" id="{BD0099FA-4F63-430B-B0DC-6ECB3FCBA969}"/>
              </a:ext>
            </a:extLst>
          </p:cNvPr>
          <p:cNvSpPr txBox="1"/>
          <p:nvPr/>
        </p:nvSpPr>
        <p:spPr>
          <a:xfrm>
            <a:off x="6092674" y="5840123"/>
            <a:ext cx="26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Show image:</a:t>
            </a:r>
            <a:endParaRPr lang="zh-TW" altLang="en-US" sz="2400" dirty="0"/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227AA910-B301-49B8-868D-C0DB1BA0BA61}"/>
              </a:ext>
            </a:extLst>
          </p:cNvPr>
          <p:cNvCxnSpPr/>
          <p:nvPr/>
        </p:nvCxnSpPr>
        <p:spPr>
          <a:xfrm>
            <a:off x="-190333" y="4245785"/>
            <a:ext cx="966376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35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 animBg="1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7691E1E-984F-4725-B931-6CE2F2DDA4BC}"/>
              </a:ext>
            </a:extLst>
          </p:cNvPr>
          <p:cNvSpPr/>
          <p:nvPr/>
        </p:nvSpPr>
        <p:spPr>
          <a:xfrm>
            <a:off x="229633" y="5824467"/>
            <a:ext cx="3050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https://www.explainxkcd.com/wiki/index.php/1838:_Machine_Learning</a:t>
            </a:r>
            <a:endParaRPr lang="zh-TW" altLang="en-US" dirty="0"/>
          </a:p>
        </p:txBody>
      </p:sp>
      <p:pic>
        <p:nvPicPr>
          <p:cNvPr id="5" name="Picture 2" descr="https://www.dataquest.io/blog/content/images/2018/10/machine_learning_2x.png">
            <a:extLst>
              <a:ext uri="{FF2B5EF4-FFF2-40B4-BE49-F238E27FC236}">
                <a16:creationId xmlns:a16="http://schemas.microsoft.com/office/drawing/2014/main" id="{1FC04A77-0AE7-4011-96FA-63AB1A1A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7" y="0"/>
            <a:ext cx="580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FF203FEC-8E68-4D80-B101-A538A151A4F7}"/>
              </a:ext>
            </a:extLst>
          </p:cNvPr>
          <p:cNvSpPr/>
          <p:nvPr/>
        </p:nvSpPr>
        <p:spPr>
          <a:xfrm>
            <a:off x="5691130" y="4627249"/>
            <a:ext cx="3302990" cy="903383"/>
          </a:xfrm>
          <a:prstGeom prst="wedgeRoundRectCallout">
            <a:avLst>
              <a:gd name="adj1" fmla="val -30895"/>
              <a:gd name="adj2" fmla="val -10008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 know why the answers are wrong, so I can fix it.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901F6E-3D7B-4134-B8A2-2868741813B6}"/>
              </a:ext>
            </a:extLst>
          </p:cNvPr>
          <p:cNvSpPr/>
          <p:nvPr/>
        </p:nvSpPr>
        <p:spPr>
          <a:xfrm>
            <a:off x="444098" y="1358475"/>
            <a:ext cx="2578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We can improve ML model based on explanation.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6CAD25-8B31-42EF-B529-7DD21070FCBD}"/>
              </a:ext>
            </a:extLst>
          </p:cNvPr>
          <p:cNvSpPr/>
          <p:nvPr/>
        </p:nvSpPr>
        <p:spPr>
          <a:xfrm>
            <a:off x="3532837" y="128051"/>
            <a:ext cx="497013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C11F26-4DBF-4F51-AE23-47CD7EBF837B}"/>
              </a:ext>
            </a:extLst>
          </p:cNvPr>
          <p:cNvSpPr/>
          <p:nvPr/>
        </p:nvSpPr>
        <p:spPr>
          <a:xfrm>
            <a:off x="4572000" y="791734"/>
            <a:ext cx="4305300" cy="90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BDF0C8B-8F63-403E-BE85-BA218369780F}"/>
              </a:ext>
            </a:extLst>
          </p:cNvPr>
          <p:cNvSpPr/>
          <p:nvPr/>
        </p:nvSpPr>
        <p:spPr>
          <a:xfrm>
            <a:off x="3437262" y="1893259"/>
            <a:ext cx="410653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DC4F45-668C-40B8-BE9B-4803F826C666}"/>
              </a:ext>
            </a:extLst>
          </p:cNvPr>
          <p:cNvSpPr/>
          <p:nvPr/>
        </p:nvSpPr>
        <p:spPr>
          <a:xfrm>
            <a:off x="5490531" y="2413833"/>
            <a:ext cx="3012444" cy="688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34DF27E-F3C5-4C9D-89D5-78AA9EC91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900" y="3429000"/>
            <a:ext cx="2229260" cy="220026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4E3297E-AAAA-4145-8AE5-96E0102CD183}"/>
              </a:ext>
            </a:extLst>
          </p:cNvPr>
          <p:cNvSpPr txBox="1"/>
          <p:nvPr/>
        </p:nvSpPr>
        <p:spPr>
          <a:xfrm>
            <a:off x="4944165" y="5525115"/>
            <a:ext cx="285336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With explainable ML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6176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91D3252-2BF5-444B-9265-D8CF63F2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00" y="0"/>
            <a:ext cx="6335399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F6DCFBA-FB07-48AC-9CF3-920454A51CEF}"/>
              </a:ext>
            </a:extLst>
          </p:cNvPr>
          <p:cNvSpPr/>
          <p:nvPr/>
        </p:nvSpPr>
        <p:spPr>
          <a:xfrm>
            <a:off x="312149" y="5847834"/>
            <a:ext cx="2240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https://arxiv.org/abs/1612.00005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149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234994-64F1-4756-B818-583CDF6F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Concluding Remarks</a:t>
            </a:r>
            <a:endParaRPr lang="zh-TW" altLang="en-US" dirty="0"/>
          </a:p>
        </p:txBody>
      </p:sp>
      <p:pic>
        <p:nvPicPr>
          <p:cNvPr id="6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6A0CF729-F597-4BCC-B680-E17FD0D41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40" y="1491908"/>
            <a:ext cx="1378699" cy="17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E3216AF-6A4A-4F71-98A5-E5509FB8E2A5}"/>
              </a:ext>
            </a:extLst>
          </p:cNvPr>
          <p:cNvSpPr/>
          <p:nvPr/>
        </p:nvSpPr>
        <p:spPr>
          <a:xfrm>
            <a:off x="3762215" y="3219436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Classifier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3946F511-2AA8-4AE6-A0C4-CDCE75E094A6}"/>
              </a:ext>
            </a:extLst>
          </p:cNvPr>
          <p:cNvSpPr/>
          <p:nvPr/>
        </p:nvSpPr>
        <p:spPr>
          <a:xfrm>
            <a:off x="2803482" y="2294638"/>
            <a:ext cx="787400" cy="681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0D6BE02B-F812-490A-B145-61268B69E37F}"/>
              </a:ext>
            </a:extLst>
          </p:cNvPr>
          <p:cNvSpPr/>
          <p:nvPr/>
        </p:nvSpPr>
        <p:spPr>
          <a:xfrm>
            <a:off x="5777571" y="1550611"/>
            <a:ext cx="2155100" cy="1003955"/>
          </a:xfrm>
          <a:prstGeom prst="wedgeRoundRectCallout">
            <a:avLst>
              <a:gd name="adj1" fmla="val -87371"/>
              <a:gd name="adj2" fmla="val -61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This is a “cat”.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Picture 12" descr="https://encrypted-tbn1.gstatic.com/images?q=tbn:ANd9GcRcwlRKAlSIaCI4W5PRYVbuBQQXifF-56bFqAjh9DMe-_3Lh8_YKw">
            <a:extLst>
              <a:ext uri="{FF2B5EF4-FFF2-40B4-BE49-F238E27FC236}">
                <a16:creationId xmlns:a16="http://schemas.microsoft.com/office/drawing/2014/main" id="{38CD95D3-1A33-4C73-8DCF-096CD058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43" y="2122741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2131798-E0EF-459E-8389-EE62903C4091}"/>
              </a:ext>
            </a:extLst>
          </p:cNvPr>
          <p:cNvSpPr txBox="1"/>
          <p:nvPr/>
        </p:nvSpPr>
        <p:spPr>
          <a:xfrm>
            <a:off x="665949" y="3726046"/>
            <a:ext cx="279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Local Explanation </a:t>
            </a:r>
            <a:endParaRPr kumimoji="0" lang="zh-TW" alt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8685992-9EAF-4531-8F9C-466D751AB58C}"/>
              </a:ext>
            </a:extLst>
          </p:cNvPr>
          <p:cNvSpPr txBox="1"/>
          <p:nvPr/>
        </p:nvSpPr>
        <p:spPr>
          <a:xfrm>
            <a:off x="654642" y="5003183"/>
            <a:ext cx="317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Global Explanation </a:t>
            </a:r>
            <a:endParaRPr kumimoji="0" lang="zh-TW" alt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043480F-15D9-4736-AA15-C823A20422C7}"/>
              </a:ext>
            </a:extLst>
          </p:cNvPr>
          <p:cNvSpPr/>
          <p:nvPr/>
        </p:nvSpPr>
        <p:spPr>
          <a:xfrm>
            <a:off x="2244111" y="5570200"/>
            <a:ext cx="4415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does a “cat” look like?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4CF10D-4FD9-4C3D-8F71-9CB61C06F277}"/>
              </a:ext>
            </a:extLst>
          </p:cNvPr>
          <p:cNvSpPr/>
          <p:nvPr/>
        </p:nvSpPr>
        <p:spPr>
          <a:xfrm>
            <a:off x="2235787" y="4299860"/>
            <a:ext cx="563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Why do you think </a:t>
            </a:r>
            <a:r>
              <a:rPr kumimoji="0" lang="en-US" altLang="zh-TW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this image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is a cat?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B85B4202-5242-4E20-B7F5-E5979BBA72E5}"/>
              </a:ext>
            </a:extLst>
          </p:cNvPr>
          <p:cNvSpPr/>
          <p:nvPr/>
        </p:nvSpPr>
        <p:spPr>
          <a:xfrm>
            <a:off x="5777571" y="2691349"/>
            <a:ext cx="2155100" cy="644713"/>
          </a:xfrm>
          <a:prstGeom prst="wedgeRoundRectCallout">
            <a:avLst>
              <a:gd name="adj1" fmla="val -86310"/>
              <a:gd name="adj2" fmla="val -842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Because …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FDB9CE-0041-47D6-BDCA-1A24A13BC23A}"/>
              </a:ext>
            </a:extLst>
          </p:cNvPr>
          <p:cNvSpPr txBox="1"/>
          <p:nvPr/>
        </p:nvSpPr>
        <p:spPr>
          <a:xfrm>
            <a:off x="4035287" y="6093420"/>
            <a:ext cx="4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(not referred to a specific image)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01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305BE8-2A5C-4EF5-BB3D-43A463FF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Outlook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FB05A95-9981-4702-B39D-908AC5AD2176}"/>
              </a:ext>
            </a:extLst>
          </p:cNvPr>
          <p:cNvSpPr/>
          <p:nvPr/>
        </p:nvSpPr>
        <p:spPr>
          <a:xfrm>
            <a:off x="3454573" y="1952977"/>
            <a:ext cx="1853890" cy="12108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Black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Box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FF97275-CBCE-4EF9-97DD-A5FCF32E80F6}"/>
              </a:ext>
            </a:extLst>
          </p:cNvPr>
          <p:cNvSpPr/>
          <p:nvPr/>
        </p:nvSpPr>
        <p:spPr>
          <a:xfrm>
            <a:off x="3026398" y="3121414"/>
            <a:ext cx="2865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(e.g. Neural Network)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CC1B0E2-3AF3-40AB-B1EE-9F34EE2421D5}"/>
                  </a:ext>
                </a:extLst>
              </p:cNvPr>
              <p:cNvSpPr txBox="1"/>
              <p:nvPr/>
            </p:nvSpPr>
            <p:spPr>
              <a:xfrm>
                <a:off x="939015" y="2373735"/>
                <a:ext cx="1741054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⋯,</m:t>
                      </m:r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𝑵</m:t>
                          </m:r>
                        </m:sup>
                      </m:sSup>
                    </m:oMath>
                  </m:oMathPara>
                </a14:m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CC1B0E2-3AF3-40AB-B1EE-9F34EE24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15" y="2373735"/>
                <a:ext cx="1741054" cy="377667"/>
              </a:xfrm>
              <a:prstGeom prst="rect">
                <a:avLst/>
              </a:prstGeom>
              <a:blipFill>
                <a:blip r:embed="rId3"/>
                <a:stretch>
                  <a:fillRect l="-2098" r="-13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E92203D-EC95-404C-B64A-9F0FA14B8433}"/>
                  </a:ext>
                </a:extLst>
              </p:cNvPr>
              <p:cNvSpPr txBox="1"/>
              <p:nvPr/>
            </p:nvSpPr>
            <p:spPr>
              <a:xfrm>
                <a:off x="6073350" y="2394794"/>
                <a:ext cx="1750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⋯,</m:t>
                      </m:r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E92203D-EC95-404C-B64A-9F0FA14B8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50" y="2394794"/>
                <a:ext cx="1750671" cy="369332"/>
              </a:xfrm>
              <a:prstGeom prst="rect">
                <a:avLst/>
              </a:prstGeom>
              <a:blipFill>
                <a:blip r:embed="rId4"/>
                <a:stretch>
                  <a:fillRect l="-3833" r="-1045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箭號: 向右 7">
            <a:extLst>
              <a:ext uri="{FF2B5EF4-FFF2-40B4-BE49-F238E27FC236}">
                <a16:creationId xmlns:a16="http://schemas.microsoft.com/office/drawing/2014/main" id="{F9BD1D5C-128F-48A3-A4F1-43FD50BBB261}"/>
              </a:ext>
            </a:extLst>
          </p:cNvPr>
          <p:cNvSpPr/>
          <p:nvPr/>
        </p:nvSpPr>
        <p:spPr>
          <a:xfrm>
            <a:off x="2772638" y="2373735"/>
            <a:ext cx="583799" cy="46166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0B1E65F2-1B22-4DB5-97E7-38B4488E9A3E}"/>
              </a:ext>
            </a:extLst>
          </p:cNvPr>
          <p:cNvSpPr/>
          <p:nvPr/>
        </p:nvSpPr>
        <p:spPr>
          <a:xfrm>
            <a:off x="5399007" y="2373735"/>
            <a:ext cx="583799" cy="46166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0E9264F-19BF-45FE-808F-08B0663ED040}"/>
              </a:ext>
            </a:extLst>
          </p:cNvPr>
          <p:cNvSpPr/>
          <p:nvPr/>
        </p:nvSpPr>
        <p:spPr>
          <a:xfrm>
            <a:off x="3454573" y="3798941"/>
            <a:ext cx="1853890" cy="121084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ECB371A4-92E1-4542-8B4B-310C9B15142D}"/>
              </a:ext>
            </a:extLst>
          </p:cNvPr>
          <p:cNvSpPr/>
          <p:nvPr/>
        </p:nvSpPr>
        <p:spPr>
          <a:xfrm>
            <a:off x="2772638" y="4170970"/>
            <a:ext cx="583799" cy="46166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EB890F02-53A1-486D-B313-888FFE80C3EB}"/>
              </a:ext>
            </a:extLst>
          </p:cNvPr>
          <p:cNvSpPr/>
          <p:nvPr/>
        </p:nvSpPr>
        <p:spPr>
          <a:xfrm>
            <a:off x="5399007" y="4170970"/>
            <a:ext cx="583799" cy="46166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22E5123-9A17-4743-967C-0313B636338B}"/>
                  </a:ext>
                </a:extLst>
              </p:cNvPr>
              <p:cNvSpPr txBox="1"/>
              <p:nvPr/>
            </p:nvSpPr>
            <p:spPr>
              <a:xfrm>
                <a:off x="950081" y="4134662"/>
                <a:ext cx="1741054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⋯,</m:t>
                      </m:r>
                      <m:sSup>
                        <m:sSupPr>
                          <m:ctrlP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TW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altLang="zh-TW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𝑵</m:t>
                          </m:r>
                        </m:sup>
                      </m:sSup>
                    </m:oMath>
                  </m:oMathPara>
                </a14:m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D22E5123-9A17-4743-967C-0313B6363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1" y="4134662"/>
                <a:ext cx="1741054" cy="377667"/>
              </a:xfrm>
              <a:prstGeom prst="rect">
                <a:avLst/>
              </a:prstGeom>
              <a:blipFill>
                <a:blip r:embed="rId5"/>
                <a:stretch>
                  <a:fillRect l="-2105" r="-1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1EA51D1-2AF5-4F72-83DF-6228F57E1E30}"/>
                  </a:ext>
                </a:extLst>
              </p:cNvPr>
              <p:cNvSpPr txBox="1"/>
              <p:nvPr/>
            </p:nvSpPr>
            <p:spPr>
              <a:xfrm>
                <a:off x="6053230" y="4263303"/>
                <a:ext cx="1750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kumimoji="0" lang="en-US" altLang="zh-TW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altLang="zh-TW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⋯,</m:t>
                      </m:r>
                      <m:sSup>
                        <m:sSupPr>
                          <m:ctrlPr>
                            <a:rPr kumimoji="0" lang="en-US" altLang="zh-TW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kumimoji="0" lang="en-US" altLang="zh-TW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kumimoji="0" lang="en-US" altLang="zh-TW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1EA51D1-2AF5-4F72-83DF-6228F57E1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230" y="4263303"/>
                <a:ext cx="1750671" cy="369332"/>
              </a:xfrm>
              <a:prstGeom prst="rect">
                <a:avLst/>
              </a:prstGeom>
              <a:blipFill>
                <a:blip r:embed="rId6"/>
                <a:stretch>
                  <a:fillRect l="-3833" t="-3279" r="-10801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87DB6807-58A0-4AF7-93CC-E1C4216485B3}"/>
              </a:ext>
            </a:extLst>
          </p:cNvPr>
          <p:cNvSpPr txBox="1"/>
          <p:nvPr/>
        </p:nvSpPr>
        <p:spPr>
          <a:xfrm>
            <a:off x="7580963" y="3158317"/>
            <a:ext cx="154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as close as possible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8B7C9F-AFA0-48B7-B4E6-535B0CC98BBA}"/>
              </a:ext>
            </a:extLst>
          </p:cNvPr>
          <p:cNvCxnSpPr>
            <a:cxnSpLocks/>
          </p:cNvCxnSpPr>
          <p:nvPr/>
        </p:nvCxnSpPr>
        <p:spPr>
          <a:xfrm>
            <a:off x="6198401" y="2851752"/>
            <a:ext cx="0" cy="14115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BE55A5F-B0A7-4130-8127-A20515F49B59}"/>
              </a:ext>
            </a:extLst>
          </p:cNvPr>
          <p:cNvCxnSpPr>
            <a:cxnSpLocks/>
          </p:cNvCxnSpPr>
          <p:nvPr/>
        </p:nvCxnSpPr>
        <p:spPr>
          <a:xfrm>
            <a:off x="6629581" y="2851752"/>
            <a:ext cx="0" cy="14115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1F01876-4BE0-4734-BE49-C76B2F1AB82E}"/>
              </a:ext>
            </a:extLst>
          </p:cNvPr>
          <p:cNvCxnSpPr>
            <a:cxnSpLocks/>
          </p:cNvCxnSpPr>
          <p:nvPr/>
        </p:nvCxnSpPr>
        <p:spPr>
          <a:xfrm>
            <a:off x="7506810" y="2851752"/>
            <a:ext cx="0" cy="14115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F913CC9-12E6-471C-BA8F-4EDB1B3ACCC8}"/>
                  </a:ext>
                </a:extLst>
              </p:cNvPr>
              <p:cNvSpPr txBox="1"/>
              <p:nvPr/>
            </p:nvSpPr>
            <p:spPr>
              <a:xfrm>
                <a:off x="6765334" y="3423129"/>
                <a:ext cx="6460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⋯⋯</m:t>
                      </m:r>
                    </m:oMath>
                  </m:oMathPara>
                </a14:m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F913CC9-12E6-471C-BA8F-4EDB1B3AC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334" y="3423129"/>
                <a:ext cx="646011" cy="369332"/>
              </a:xfrm>
              <a:prstGeom prst="rect">
                <a:avLst/>
              </a:prstGeom>
              <a:blipFill>
                <a:blip r:embed="rId7"/>
                <a:stretch>
                  <a:fillRect l="-2830" r="-28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616BBDEB-8DDF-4985-96FD-0A1E55A8C7A4}"/>
              </a:ext>
            </a:extLst>
          </p:cNvPr>
          <p:cNvSpPr/>
          <p:nvPr/>
        </p:nvSpPr>
        <p:spPr>
          <a:xfrm>
            <a:off x="3463255" y="3980472"/>
            <a:ext cx="1894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Linear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Model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E3B9D1B-7A39-49CF-A8F9-C0860ED8B979}"/>
              </a:ext>
            </a:extLst>
          </p:cNvPr>
          <p:cNvSpPr txBox="1"/>
          <p:nvPr/>
        </p:nvSpPr>
        <p:spPr>
          <a:xfrm>
            <a:off x="3106148" y="580666"/>
            <a:ext cx="5771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Using an interpretable model to mimic the behavior of an uninterpretable model. 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08330BB-2EDF-4796-9202-42D54EC0DC5E}"/>
              </a:ext>
            </a:extLst>
          </p:cNvPr>
          <p:cNvSpPr txBox="1"/>
          <p:nvPr/>
        </p:nvSpPr>
        <p:spPr>
          <a:xfrm>
            <a:off x="152802" y="5267750"/>
            <a:ext cx="8991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Local Interpretable Model-Agnostic Explanations (LIME)</a:t>
            </a:r>
            <a:endParaRPr lang="zh-TW" altLang="en-US" sz="28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889AF2F-2BE3-4785-B3C2-E7189A9B2370}"/>
              </a:ext>
            </a:extLst>
          </p:cNvPr>
          <p:cNvSpPr txBox="1"/>
          <p:nvPr/>
        </p:nvSpPr>
        <p:spPr>
          <a:xfrm>
            <a:off x="5357564" y="5799053"/>
            <a:ext cx="4627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https://youtu.be/K1mWgthGS-A</a:t>
            </a:r>
            <a:endParaRPr lang="en-US" altLang="zh-TW" dirty="0"/>
          </a:p>
          <a:p>
            <a:r>
              <a:rPr lang="en-US" altLang="zh-TW" dirty="0"/>
              <a:t>https://youtu.be/OjqIVSwly4k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968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20" grpId="0"/>
      <p:bldP spid="16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1551A-D09D-4A01-8170-C87E7701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Interpretable </a:t>
            </a:r>
            <a:r>
              <a:rPr lang="en-US" altLang="zh-TW" dirty="0" err="1"/>
              <a:t>v.s</a:t>
            </a:r>
            <a:r>
              <a:rPr lang="en-US" altLang="zh-TW" dirty="0"/>
              <a:t>. Powerful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F34747-7694-419B-9F4B-65E70CC69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Some models are</a:t>
            </a:r>
            <a:r>
              <a:rPr lang="zh-TW" altLang="en-US" sz="2400" dirty="0"/>
              <a:t> </a:t>
            </a:r>
            <a:r>
              <a:rPr lang="en-US" altLang="zh-TW" sz="2400" dirty="0"/>
              <a:t>intrinsically interpretable.</a:t>
            </a:r>
          </a:p>
          <a:p>
            <a:pPr lvl="1"/>
            <a:r>
              <a:rPr lang="en-US" altLang="zh-TW" dirty="0"/>
              <a:t>For example, linear model (from weights, you know the importance of features)</a:t>
            </a:r>
          </a:p>
          <a:p>
            <a:pPr lvl="1"/>
            <a:r>
              <a:rPr lang="en-US" altLang="zh-TW" dirty="0"/>
              <a:t>But not very powerful.</a:t>
            </a:r>
          </a:p>
          <a:p>
            <a:r>
              <a:rPr lang="en-US" altLang="zh-TW" sz="2400" dirty="0"/>
              <a:t>Deep network is difficult to interpretable. Deep networks are black boxes … but powerful than a linear model. 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E54BCF38-AC8D-4F89-AADB-A2AF61BDA30D}"/>
              </a:ext>
            </a:extLst>
          </p:cNvPr>
          <p:cNvSpPr/>
          <p:nvPr/>
        </p:nvSpPr>
        <p:spPr>
          <a:xfrm>
            <a:off x="1458309" y="4257218"/>
            <a:ext cx="5919955" cy="1047745"/>
          </a:xfrm>
          <a:prstGeom prst="wedgeRoundRectCallout">
            <a:avLst>
              <a:gd name="adj1" fmla="val -56872"/>
              <a:gd name="adj2" fmla="val 1735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We don’t want to use a more powerful model because it is a black box.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E14A900E-F18F-47C5-9134-6F597205BD0F}"/>
              </a:ext>
            </a:extLst>
          </p:cNvPr>
          <p:cNvSpPr/>
          <p:nvPr/>
        </p:nvSpPr>
        <p:spPr>
          <a:xfrm>
            <a:off x="906517" y="5634693"/>
            <a:ext cx="7330966" cy="677206"/>
          </a:xfrm>
          <a:prstGeom prst="wedgeRoundRectCallout">
            <a:avLst>
              <a:gd name="adj1" fmla="val 57013"/>
              <a:gd name="adj2" fmla="val -4924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This is “cut the feet to fit the shoes.” 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削足適履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405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D8E8389-3BFF-41A9-ACE5-1EAAD28D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61" y="366868"/>
            <a:ext cx="4634343" cy="59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05323C5-1A37-4DD2-A2E4-8E01CF6B6A50}"/>
              </a:ext>
            </a:extLst>
          </p:cNvPr>
          <p:cNvSpPr txBox="1"/>
          <p:nvPr/>
        </p:nvSpPr>
        <p:spPr>
          <a:xfrm>
            <a:off x="2135368" y="5424740"/>
            <a:ext cx="3011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Simple, but interpretable model.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E4F32E-6AB1-4BEA-AC28-EF81DDAE56A3}"/>
              </a:ext>
            </a:extLst>
          </p:cNvPr>
          <p:cNvSpPr txBox="1"/>
          <p:nvPr/>
        </p:nvSpPr>
        <p:spPr>
          <a:xfrm>
            <a:off x="3640976" y="6510468"/>
            <a:ext cx="5503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Source of image: </a:t>
            </a:r>
            <a:r>
              <a:rPr lang="zh-TW" altLang="en-US" dirty="0"/>
              <a:t>https://kknews.cc/news/pnynzgp.html</a:t>
            </a:r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ED7893AA-DFD6-4D14-8442-6AEA1A2F503F}"/>
              </a:ext>
            </a:extLst>
          </p:cNvPr>
          <p:cNvSpPr/>
          <p:nvPr/>
        </p:nvSpPr>
        <p:spPr>
          <a:xfrm>
            <a:off x="1686418" y="750675"/>
            <a:ext cx="6383521" cy="681906"/>
          </a:xfrm>
          <a:prstGeom prst="wedgeRoundRectCallout">
            <a:avLst>
              <a:gd name="adj1" fmla="val 47366"/>
              <a:gd name="adj2" fmla="val 22585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Let’s make deep network explainable. 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989F247-4C24-445A-8576-074957A12A62}"/>
              </a:ext>
            </a:extLst>
          </p:cNvPr>
          <p:cNvSpPr txBox="1"/>
          <p:nvPr/>
        </p:nvSpPr>
        <p:spPr>
          <a:xfrm>
            <a:off x="6132785" y="3575713"/>
            <a:ext cx="301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Powerful model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A6B03CE-B91E-4C9E-B0BB-8E4A96417D11}"/>
              </a:ext>
            </a:extLst>
          </p:cNvPr>
          <p:cNvCxnSpPr>
            <a:cxnSpLocks/>
          </p:cNvCxnSpPr>
          <p:nvPr/>
        </p:nvCxnSpPr>
        <p:spPr>
          <a:xfrm>
            <a:off x="5360276" y="3135766"/>
            <a:ext cx="772509" cy="6582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52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EBCAD7-859F-4AAF-B1BE-BAC0BA82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80" y="2594177"/>
            <a:ext cx="54578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A1551A-D09D-4A01-8170-C87E7701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Interpretable </a:t>
            </a:r>
            <a:r>
              <a:rPr lang="en-US" altLang="zh-TW" dirty="0" err="1"/>
              <a:t>v.s</a:t>
            </a:r>
            <a:r>
              <a:rPr lang="en-US" altLang="zh-TW" dirty="0"/>
              <a:t>. Powerful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F34747-7694-419B-9F4B-65E70CC69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Are there some models interpretable and powerful at the same time?</a:t>
            </a:r>
          </a:p>
          <a:p>
            <a:r>
              <a:rPr lang="en-US" altLang="zh-TW" sz="2400" dirty="0"/>
              <a:t>How about decision tree?</a:t>
            </a:r>
            <a:endParaRPr lang="zh-TW" altLang="en-US" sz="2400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0D7C0F8-6BBE-4DC2-BD3D-2E7ED65449AE}"/>
              </a:ext>
            </a:extLst>
          </p:cNvPr>
          <p:cNvSpPr/>
          <p:nvPr/>
        </p:nvSpPr>
        <p:spPr>
          <a:xfrm>
            <a:off x="628650" y="3118784"/>
            <a:ext cx="3817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Source of image: </a:t>
            </a:r>
            <a:r>
              <a:rPr lang="en-US" altLang="zh-TW" dirty="0">
                <a:solidFill>
                  <a:prstClr val="black"/>
                </a:solidFill>
              </a:rPr>
              <a:t>https://mropengate.blogspot.com/2015/06/ai-ch13-2-decision-tree.html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5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ork in rural forest road">
            <a:extLst>
              <a:ext uri="{FF2B5EF4-FFF2-40B4-BE49-F238E27FC236}">
                <a16:creationId xmlns:a16="http://schemas.microsoft.com/office/drawing/2014/main" id="{2962397A-BACD-429E-9829-B831CA8BC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r="12722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A1B88B-9C57-4EC5-A118-D0CF90B27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4500" b="1" dirty="0">
                <a:solidFill>
                  <a:srgbClr val="FFFFFF"/>
                </a:solidFill>
              </a:rPr>
              <a:t>Decision tree is all you need!? </a:t>
            </a:r>
            <a:endParaRPr lang="zh-TW" altLang="en-US" sz="4500" b="1" dirty="0">
              <a:solidFill>
                <a:srgbClr val="FFFF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2744C8F-6EDB-4BED-A40E-5246B19E6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3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ter image description here">
            <a:extLst>
              <a:ext uri="{FF2B5EF4-FFF2-40B4-BE49-F238E27FC236}">
                <a16:creationId xmlns:a16="http://schemas.microsoft.com/office/drawing/2014/main" id="{527F5127-9B0F-4CAB-B15B-911C72D1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8" y="2262981"/>
            <a:ext cx="40767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9060F6-D3AF-4668-A987-A3464E84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Interpretable </a:t>
            </a:r>
            <a:r>
              <a:rPr lang="en-US" altLang="zh-TW" dirty="0" err="1"/>
              <a:t>v.s</a:t>
            </a:r>
            <a:r>
              <a:rPr lang="en-US" altLang="zh-TW" dirty="0"/>
              <a:t>. Powerful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435C51-95CF-4C78-B638-192E74C42C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 tree can still be terrible!</a:t>
            </a:r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6FE3BEE-CD10-47FB-A649-EF271896AA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/>
              <a:t>We use a forest! </a:t>
            </a:r>
            <a:endParaRPr lang="zh-TW" altLang="en-US" dirty="0"/>
          </a:p>
        </p:txBody>
      </p:sp>
      <p:pic>
        <p:nvPicPr>
          <p:cNvPr id="5" name="Picture 2" descr="ãé»ææ£®æãçåçæå°çµæ">
            <a:extLst>
              <a:ext uri="{FF2B5EF4-FFF2-40B4-BE49-F238E27FC236}">
                <a16:creationId xmlns:a16="http://schemas.microsoft.com/office/drawing/2014/main" id="{422E20D7-53FE-450F-A0B2-FB3D5651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35" y="2379644"/>
            <a:ext cx="3721815" cy="37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51A66F-E4FA-4FDA-8B66-4FE941763F0D}"/>
              </a:ext>
            </a:extLst>
          </p:cNvPr>
          <p:cNvSpPr/>
          <p:nvPr/>
        </p:nvSpPr>
        <p:spPr>
          <a:xfrm>
            <a:off x="793034" y="5782766"/>
            <a:ext cx="3721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5"/>
              </a:rPr>
              <a:t>https://stats.stackexchange.com/questions/230581/decision-tree-too-large-to-interpret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5192</TotalTime>
  <Words>2433</Words>
  <Application>Microsoft Office PowerPoint</Application>
  <PresentationFormat>如螢幕大小 (4:3)</PresentationFormat>
  <Paragraphs>445</Paragraphs>
  <Slides>42</Slides>
  <Notes>26</Notes>
  <HiddenSlides>0</HiddenSlides>
  <MMClips>10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42</vt:i4>
      </vt:variant>
    </vt:vector>
  </HeadingPairs>
  <TitlesOfParts>
    <vt:vector size="67" baseType="lpstr">
      <vt:lpstr>-apple-system</vt:lpstr>
      <vt:lpstr>charter</vt:lpstr>
      <vt:lpstr>europa</vt:lpstr>
      <vt:lpstr>inherit</vt:lpstr>
      <vt:lpstr>Lucida Grande</vt:lpstr>
      <vt:lpstr>medium-content-serif-font</vt:lpstr>
      <vt:lpstr>minion-pro</vt:lpstr>
      <vt:lpstr>PT Sans Narrow</vt:lpstr>
      <vt:lpstr>微軟正黑體</vt:lpstr>
      <vt:lpstr>Arial</vt:lpstr>
      <vt:lpstr>Arial</vt:lpstr>
      <vt:lpstr>Calibri</vt:lpstr>
      <vt:lpstr>Calibri Light</vt:lpstr>
      <vt:lpstr>Cambria Math</vt:lpstr>
      <vt:lpstr>Century Gothic</vt:lpstr>
      <vt:lpstr>Open Sans</vt:lpstr>
      <vt:lpstr>Segoe UI Historic</vt:lpstr>
      <vt:lpstr>Tw Cen MT</vt:lpstr>
      <vt:lpstr>Wingdings 3</vt:lpstr>
      <vt:lpstr>Office 佈景主題</vt:lpstr>
      <vt:lpstr>離子會議室</vt:lpstr>
      <vt:lpstr>飛機雲</vt:lpstr>
      <vt:lpstr>小水滴</vt:lpstr>
      <vt:lpstr>1_Office 佈景主題</vt:lpstr>
      <vt:lpstr>2_Office 佈景主題</vt:lpstr>
      <vt:lpstr>Explainable Machine Learning</vt:lpstr>
      <vt:lpstr>Why we need Explainable ML?</vt:lpstr>
      <vt:lpstr>Why we need Explainable ML?</vt:lpstr>
      <vt:lpstr>PowerPoint 簡報</vt:lpstr>
      <vt:lpstr>Interpretable v.s. Powerful</vt:lpstr>
      <vt:lpstr>PowerPoint 簡報</vt:lpstr>
      <vt:lpstr>Interpretable v.s. Powerful</vt:lpstr>
      <vt:lpstr>Decision tree is all you need!? </vt:lpstr>
      <vt:lpstr>Interpretable v.s. Powerful</vt:lpstr>
      <vt:lpstr>Goal of Explainable ML </vt:lpstr>
      <vt:lpstr>Make people (your customers, your boss, yourself) comfortable. </vt:lpstr>
      <vt:lpstr>Explainable ML</vt:lpstr>
      <vt:lpstr>Local Explanation: Explain the Decision</vt:lpstr>
      <vt:lpstr>Which component is critical? </vt:lpstr>
      <vt:lpstr>PowerPoint 簡報</vt:lpstr>
      <vt:lpstr>PowerPoint 簡報</vt:lpstr>
      <vt:lpstr>Case Study: Pokémon v.s. Digimon</vt:lpstr>
      <vt:lpstr>Task </vt:lpstr>
      <vt:lpstr>Experimental Results</vt:lpstr>
      <vt:lpstr>Saliency Map</vt:lpstr>
      <vt:lpstr>Saliency Map</vt:lpstr>
      <vt:lpstr>What Happened? </vt:lpstr>
      <vt:lpstr>More Examples …</vt:lpstr>
      <vt:lpstr>Limitation: Noisy Gradient </vt:lpstr>
      <vt:lpstr>Limitation: Gradient Saturation </vt:lpstr>
      <vt:lpstr>How a network processes the input data?</vt:lpstr>
      <vt:lpstr>How a network processes the input data?</vt:lpstr>
      <vt:lpstr>How a network processes the input data?</vt:lpstr>
      <vt:lpstr>How a network processes the input data?</vt:lpstr>
      <vt:lpstr>How a network processes the input data?</vt:lpstr>
      <vt:lpstr>PowerPoint 簡報</vt:lpstr>
      <vt:lpstr>Global Explanation: Explain the whole Model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Constraint from Generator </vt:lpstr>
      <vt:lpstr>PowerPoint 簡報</vt:lpstr>
      <vt:lpstr>Concluding Remarks</vt:lpstr>
      <vt:lpstr>Outlook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 Neural Network</dc:title>
  <dc:creator>Hung-yi Lee</dc:creator>
  <cp:lastModifiedBy>Hung-yi Lee</cp:lastModifiedBy>
  <cp:revision>259</cp:revision>
  <dcterms:created xsi:type="dcterms:W3CDTF">2019-03-15T02:05:57Z</dcterms:created>
  <dcterms:modified xsi:type="dcterms:W3CDTF">2021-05-07T03:51:10Z</dcterms:modified>
</cp:coreProperties>
</file>