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56" r:id="rId3"/>
  </p:sldMasterIdLst>
  <p:notesMasterIdLst>
    <p:notesMasterId r:id="rId47"/>
  </p:notesMasterIdLst>
  <p:sldIdLst>
    <p:sldId id="2371" r:id="rId4"/>
    <p:sldId id="256" r:id="rId5"/>
    <p:sldId id="2372" r:id="rId6"/>
    <p:sldId id="2357" r:id="rId7"/>
    <p:sldId id="1726" r:id="rId8"/>
    <p:sldId id="2373" r:id="rId9"/>
    <p:sldId id="2364" r:id="rId10"/>
    <p:sldId id="2365" r:id="rId11"/>
    <p:sldId id="2366" r:id="rId12"/>
    <p:sldId id="2367" r:id="rId13"/>
    <p:sldId id="2368" r:id="rId14"/>
    <p:sldId id="2369" r:id="rId15"/>
    <p:sldId id="2370" r:id="rId16"/>
    <p:sldId id="2021" r:id="rId17"/>
    <p:sldId id="2374" r:id="rId18"/>
    <p:sldId id="2376" r:id="rId19"/>
    <p:sldId id="2377" r:id="rId20"/>
    <p:sldId id="2378" r:id="rId21"/>
    <p:sldId id="2085" r:id="rId22"/>
    <p:sldId id="2270" r:id="rId23"/>
    <p:sldId id="2114" r:id="rId24"/>
    <p:sldId id="2115" r:id="rId25"/>
    <p:sldId id="2271" r:id="rId26"/>
    <p:sldId id="2355" r:id="rId27"/>
    <p:sldId id="276" r:id="rId28"/>
    <p:sldId id="2024" r:id="rId29"/>
    <p:sldId id="2006" r:id="rId30"/>
    <p:sldId id="2023" r:id="rId31"/>
    <p:sldId id="1311" r:id="rId32"/>
    <p:sldId id="2007" r:id="rId33"/>
    <p:sldId id="2008" r:id="rId34"/>
    <p:sldId id="2009" r:id="rId35"/>
    <p:sldId id="2010" r:id="rId36"/>
    <p:sldId id="2011" r:id="rId37"/>
    <p:sldId id="2012" r:id="rId38"/>
    <p:sldId id="2013" r:id="rId39"/>
    <p:sldId id="2014" r:id="rId40"/>
    <p:sldId id="2016" r:id="rId41"/>
    <p:sldId id="2017" r:id="rId42"/>
    <p:sldId id="2018" r:id="rId43"/>
    <p:sldId id="2019" r:id="rId44"/>
    <p:sldId id="2020" r:id="rId45"/>
    <p:sldId id="124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76835" autoAdjust="0"/>
  </p:normalViewPr>
  <p:slideViewPr>
    <p:cSldViewPr snapToGrid="0">
      <p:cViewPr varScale="1">
        <p:scale>
          <a:sx n="47" d="100"/>
          <a:sy n="47" d="100"/>
        </p:scale>
        <p:origin x="18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70E78-D842-4D90-8EEE-2767C9ED93CE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5326-02B9-4847-966E-3D3580519B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0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off&amp;sxsrf=ALeKk02ixPsZsghrU3NAGcR_mrck3NNm-Q:1610645505977&amp;q=%E8%AB%AB%E5%B1%B1%E5%89%B5&amp;stick=H4sIAAAAAAAAAONgVuLSz9U3yDaKtygxf8Royi3w8sc9YSmdSWtOXmNU4-IKzsgvd80rySypFJLgYoOy-KR4uJC08Sxi5XyxevXTjRufdm4FAO0Ck55SAAA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off&amp;sxsrf=ALeKk02ixPsZsghrU3NAGcR_mrck3NNm-Q:1610645505977&amp;q=%E8%AB%AB%E5%B1%B1%E5%89%B5&amp;stick=H4sIAAAAAAAAAONgVuLSz9U3yDaKtygxf8Royi3w8sc9YSmdSWtOXmNU4-IKzsgvd80rySypFJLgYoOy-KR4uJC08Sxi5XyxevXTjRufdm4FAO0Ck55SAAA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Beyond accuracy </a:t>
            </a:r>
          </a:p>
          <a:p>
            <a:endParaRPr lang="en-US" altLang="zh-TW" dirty="0"/>
          </a:p>
          <a:p>
            <a:r>
              <a:rPr lang="en-US" altLang="zh-TW" dirty="0"/>
              <a:t>Learning to learn </a:t>
            </a:r>
          </a:p>
          <a:p>
            <a:endParaRPr lang="en-US" altLang="zh-TW" dirty="0"/>
          </a:p>
          <a:p>
            <a:r>
              <a:rPr lang="en-US" altLang="zh-TW" dirty="0"/>
              <a:t>======</a:t>
            </a:r>
          </a:p>
          <a:p>
            <a:r>
              <a:rPr lang="zh-TW" altLang="en-US" dirty="0"/>
              <a:t>列出影片中的影片</a:t>
            </a:r>
            <a:endParaRPr lang="en-US" altLang="zh-TW" dirty="0"/>
          </a:p>
          <a:p>
            <a:r>
              <a:rPr lang="en-US" altLang="zh-TW" dirty="0"/>
              <a:t>Add: why deep, </a:t>
            </a:r>
          </a:p>
          <a:p>
            <a:r>
              <a:rPr lang="en-US" altLang="zh-TW" dirty="0"/>
              <a:t>self for image and speech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19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不只是督導式學習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30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89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55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超巨大巨人 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</a:rPr>
              <a:t>spoiler alert</a:t>
            </a:r>
            <a:endParaRPr lang="en-US" altLang="zh-TW" dirty="0"/>
          </a:p>
          <a:p>
            <a:r>
              <a:rPr lang="zh-TW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ㄐㄧㄢˋ</a:t>
            </a:r>
            <a:r>
              <a:rPr lang="zh-TW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山創</a:t>
            </a:r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2018 </a:t>
            </a:r>
            <a:r>
              <a:rPr lang="zh-TW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年年底</a:t>
            </a:r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貝爾托特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胡佛</a:t>
            </a: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Bertholdt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Hoover</a:t>
            </a:r>
          </a:p>
          <a:p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BBBBBB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「進擊的巨人可以窺視未來繼承 者的記憶，也就是說它能看到未來。」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5E506-9739-480A-922B-2BC557D985A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1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超巨大巨人 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</a:rPr>
              <a:t>spoiler alert</a:t>
            </a:r>
            <a:endParaRPr lang="en-US" altLang="zh-TW" dirty="0"/>
          </a:p>
          <a:p>
            <a:r>
              <a:rPr lang="zh-TW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ㄐㄧㄢˋ</a:t>
            </a:r>
            <a:r>
              <a:rPr lang="zh-TW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山創</a:t>
            </a:r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貝爾托特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胡佛</a:t>
            </a: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Bertholdt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Hoover</a:t>
            </a:r>
          </a:p>
          <a:p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BBBBBB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「進擊的巨人可以窺視未來繼承 者的記憶，也就是說它能看到未來。」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5E506-9739-480A-922B-2BC557D985A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4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DE023-3923-4D9F-BBAC-D79E2835784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12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說出為什麼「我知道」</a:t>
            </a:r>
            <a:endParaRPr lang="en-US" altLang="zh-TW" dirty="0">
              <a:latin typeface="medium-content-serif-fon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5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說出為什麼「我知道」</a:t>
            </a:r>
            <a:endParaRPr lang="en-US" altLang="zh-TW" dirty="0">
              <a:latin typeface="medium-content-serif-fon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13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74131-BB87-4124-9D15-2D100DAFFA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8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From Data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54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74131-BB87-4124-9D15-2D100DAFFA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3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74131-BB87-4124-9D15-2D100DAFFA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22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 temp = cv2.imread(pic)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74131-BB87-4124-9D15-2D100DAFFA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88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要先講 </a:t>
            </a:r>
            <a:r>
              <a:rPr lang="en-US" altLang="zh-TW" dirty="0"/>
              <a:t>explainable AI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D1748-D35A-45EF-8153-4A0F890FE75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279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要先講 </a:t>
            </a:r>
            <a:r>
              <a:rPr lang="en-US" altLang="zh-TW" dirty="0"/>
              <a:t>explainable AI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D1748-D35A-45EF-8153-4A0F890FE75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221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I change this into </a:t>
            </a:r>
            <a:r>
              <a:rPr lang="en-US" altLang="zh-TW" dirty="0" err="1"/>
              <a:t>pokemon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530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Limited memory space, limited computing power, etc.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74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86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56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40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94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30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90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5326-02B9-4847-966E-3D3580519B6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39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24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5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97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93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76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37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77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25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7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79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0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958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51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79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45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275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02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7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909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39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08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350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913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17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276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9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6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22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9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8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2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50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1BB7-BED9-43EC-87D1-A05B764B7C9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D0EE-6CDE-4B0C-834D-1DC9DAFD9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3EE-59D5-414E-AFFE-542065042607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9D39-6E05-49B8-8576-DBD8377E6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1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BA3C-B9A2-40EE-864B-83216A49FE99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9CB1-1E13-4A9D-99C2-2BE29161B0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2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3.jp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emeng.tw/attack_on_bert_transfer_learning_in_nlp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hyperlink" Target="https://leemeng.tw/attack_on_bert_transfer_learning_in_nlp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37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0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5.jpe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82.svg"/><Relationship Id="rId3" Type="http://schemas.openxmlformats.org/officeDocument/2006/relationships/image" Target="../media/image80.jpeg"/><Relationship Id="rId7" Type="http://schemas.openxmlformats.org/officeDocument/2006/relationships/image" Target="../media/image20.jpeg"/><Relationship Id="rId12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13.jpg"/><Relationship Id="rId10" Type="http://schemas.openxmlformats.org/officeDocument/2006/relationships/image" Target="../media/image17.jpeg"/><Relationship Id="rId4" Type="http://schemas.openxmlformats.org/officeDocument/2006/relationships/image" Target="../media/image12.jpg"/><Relationship Id="rId9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BBE30-FEC6-48F8-9720-BCBB70F27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022321"/>
            <a:ext cx="7772400" cy="23876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請保持社交距離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AABC0A2-FD34-44EB-9D95-AF367F42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57354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本課程有直播可以線上觀看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0E615F6-9AAA-44CA-963D-50E45B4D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43" y="2911330"/>
            <a:ext cx="2505940" cy="25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939E6F5-4E41-49C8-97A3-0220FE5BF4E5}"/>
              </a:ext>
            </a:extLst>
          </p:cNvPr>
          <p:cNvSpPr txBox="1"/>
          <p:nvPr/>
        </p:nvSpPr>
        <p:spPr>
          <a:xfrm>
            <a:off x="933536" y="5417271"/>
            <a:ext cx="187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直播連結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35983E-5E4D-4DF6-8D92-8DFFC3DDA5B5}"/>
              </a:ext>
            </a:extLst>
          </p:cNvPr>
          <p:cNvSpPr txBox="1"/>
          <p:nvPr/>
        </p:nvSpPr>
        <p:spPr>
          <a:xfrm>
            <a:off x="3694058" y="5417271"/>
            <a:ext cx="187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5C5AE2A2-A4ED-4B98-83D6-C9748365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87" y="2911330"/>
            <a:ext cx="2505939" cy="25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F2D5926-AEA1-488E-98CB-07104863B0F4}"/>
              </a:ext>
            </a:extLst>
          </p:cNvPr>
          <p:cNvSpPr txBox="1"/>
          <p:nvPr/>
        </p:nvSpPr>
        <p:spPr>
          <a:xfrm>
            <a:off x="6454580" y="5417269"/>
            <a:ext cx="187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加簽表單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79C1AC-828E-4BD2-8A54-BBB2D42F6872}"/>
              </a:ext>
            </a:extLst>
          </p:cNvPr>
          <p:cNvSpPr txBox="1"/>
          <p:nvPr/>
        </p:nvSpPr>
        <p:spPr>
          <a:xfrm>
            <a:off x="403421" y="59404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Lato Extended"/>
              </a:rPr>
              <a:t>https://youtu.be/eKgDxp-_A0c</a:t>
            </a:r>
            <a:endParaRPr lang="zh-TW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727248-6CBF-4147-BFB9-3B3122B4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" y="2852277"/>
            <a:ext cx="2548369" cy="25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HW3: Image Classification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B79B286-29A4-45C8-A0E3-132AF2FA75B0}"/>
              </a:ext>
            </a:extLst>
          </p:cNvPr>
          <p:cNvSpPr/>
          <p:nvPr/>
        </p:nvSpPr>
        <p:spPr>
          <a:xfrm>
            <a:off x="287375" y="3019768"/>
            <a:ext cx="2310792" cy="1499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6319865" y="3017732"/>
            <a:ext cx="2536760" cy="1037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5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HW4: Speaker Classification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B79B286-29A4-45C8-A0E3-132AF2FA75B0}"/>
              </a:ext>
            </a:extLst>
          </p:cNvPr>
          <p:cNvSpPr/>
          <p:nvPr/>
        </p:nvSpPr>
        <p:spPr>
          <a:xfrm>
            <a:off x="505154" y="4886806"/>
            <a:ext cx="2883657" cy="16819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6319865" y="3017732"/>
            <a:ext cx="2536760" cy="1037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8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HW5: Machine Translation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B79B286-29A4-45C8-A0E3-132AF2FA75B0}"/>
              </a:ext>
            </a:extLst>
          </p:cNvPr>
          <p:cNvSpPr/>
          <p:nvPr/>
        </p:nvSpPr>
        <p:spPr>
          <a:xfrm>
            <a:off x="505154" y="4886806"/>
            <a:ext cx="2883657" cy="16819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6354397" y="4824705"/>
            <a:ext cx="938625" cy="1864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46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HW6: Anime Face Generation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7292615" y="4757089"/>
            <a:ext cx="1346230" cy="1864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0C2DB0-94DE-4B35-AF56-E8FD93D02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教機器的種種方法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AB3E28-DEAD-486A-A30D-0E758986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9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013A31-B00C-4826-917F-2221EB4C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Supervised Learning 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7CCF01C0-E6D9-40FF-AA53-9D4C2EA2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64" y="1539835"/>
            <a:ext cx="1351089" cy="17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1424C79-2DBC-4462-B144-F3BA6B438B9E}"/>
              </a:ext>
            </a:extLst>
          </p:cNvPr>
          <p:cNvCxnSpPr/>
          <p:nvPr/>
        </p:nvCxnSpPr>
        <p:spPr>
          <a:xfrm>
            <a:off x="4511717" y="2521227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AF0D6B6-3C7E-4A46-8210-41B706FFE76A}"/>
              </a:ext>
            </a:extLst>
          </p:cNvPr>
          <p:cNvCxnSpPr/>
          <p:nvPr/>
        </p:nvCxnSpPr>
        <p:spPr>
          <a:xfrm>
            <a:off x="6520952" y="2493097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275353-4FEC-4D16-A013-292EDAB787D1}"/>
              </a:ext>
            </a:extLst>
          </p:cNvPr>
          <p:cNvSpPr txBox="1"/>
          <p:nvPr/>
        </p:nvSpPr>
        <p:spPr>
          <a:xfrm>
            <a:off x="7149602" y="1828729"/>
            <a:ext cx="153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 or Digimon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圖片 10" descr="一張含有 美工圖案 的圖片&#10;&#10;自動產生的描述">
            <a:extLst>
              <a:ext uri="{FF2B5EF4-FFF2-40B4-BE49-F238E27FC236}">
                <a16:creationId xmlns:a16="http://schemas.microsoft.com/office/drawing/2014/main" id="{F5E7BC9B-02B8-4784-B2D5-2D12C394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46" y="1663595"/>
            <a:ext cx="1573369" cy="1573369"/>
          </a:xfrm>
          <a:prstGeom prst="rect">
            <a:avLst/>
          </a:prstGeom>
        </p:spPr>
      </p:pic>
      <p:pic>
        <p:nvPicPr>
          <p:cNvPr id="13" name="圖片 12" descr="一張含有 美工圖案 的圖片&#10;&#10;自動產生的描述">
            <a:extLst>
              <a:ext uri="{FF2B5EF4-FFF2-40B4-BE49-F238E27FC236}">
                <a16:creationId xmlns:a16="http://schemas.microsoft.com/office/drawing/2014/main" id="{F1570E6C-20F8-47F7-B71B-BF538B6D3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58" y="3735315"/>
            <a:ext cx="1892923" cy="1892923"/>
          </a:xfrm>
          <a:prstGeom prst="rect">
            <a:avLst/>
          </a:prstGeom>
        </p:spPr>
      </p:pic>
      <p:pic>
        <p:nvPicPr>
          <p:cNvPr id="15" name="圖片 14" descr="一張含有 美工圖案 的圖片&#10;&#10;自動產生的描述">
            <a:extLst>
              <a:ext uri="{FF2B5EF4-FFF2-40B4-BE49-F238E27FC236}">
                <a16:creationId xmlns:a16="http://schemas.microsoft.com/office/drawing/2014/main" id="{2476D72B-726D-4BC6-9CF9-C93CB2795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31" y="3646174"/>
            <a:ext cx="1892925" cy="1892925"/>
          </a:xfrm>
          <a:prstGeom prst="rect">
            <a:avLst/>
          </a:prstGeom>
        </p:spPr>
      </p:pic>
      <p:pic>
        <p:nvPicPr>
          <p:cNvPr id="17" name="圖片 16" descr="一張含有 美工圖案 的圖片&#10;&#10;自動產生的描述">
            <a:extLst>
              <a:ext uri="{FF2B5EF4-FFF2-40B4-BE49-F238E27FC236}">
                <a16:creationId xmlns:a16="http://schemas.microsoft.com/office/drawing/2014/main" id="{1331FA37-2155-48E2-9C37-DBAF83A79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58" y="3735315"/>
            <a:ext cx="1753547" cy="1753547"/>
          </a:xfrm>
          <a:prstGeom prst="rect">
            <a:avLst/>
          </a:prstGeom>
        </p:spPr>
      </p:pic>
      <p:pic>
        <p:nvPicPr>
          <p:cNvPr id="19" name="圖片 18" descr="一張含有 美工圖案 的圖片&#10;&#10;自動產生的描述">
            <a:extLst>
              <a:ext uri="{FF2B5EF4-FFF2-40B4-BE49-F238E27FC236}">
                <a16:creationId xmlns:a16="http://schemas.microsoft.com/office/drawing/2014/main" id="{E995D697-2E15-4CA9-9394-17F633D64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5" y="3805951"/>
            <a:ext cx="1573369" cy="157336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C97E6A91-3DA3-4FC2-BE02-A390494A82C6}"/>
              </a:ext>
            </a:extLst>
          </p:cNvPr>
          <p:cNvSpPr txBox="1"/>
          <p:nvPr/>
        </p:nvSpPr>
        <p:spPr>
          <a:xfrm>
            <a:off x="514350" y="5530012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8FC7FC9-755B-468C-AD79-D3C6C6F578B3}"/>
              </a:ext>
            </a:extLst>
          </p:cNvPr>
          <p:cNvSpPr txBox="1"/>
          <p:nvPr/>
        </p:nvSpPr>
        <p:spPr>
          <a:xfrm>
            <a:off x="2818925" y="5513229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437DAA3-7DC8-4B70-9728-C62F2A59201D}"/>
              </a:ext>
            </a:extLst>
          </p:cNvPr>
          <p:cNvSpPr txBox="1"/>
          <p:nvPr/>
        </p:nvSpPr>
        <p:spPr>
          <a:xfrm>
            <a:off x="4937708" y="5530012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Digimon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4BF923-7855-4089-BC57-F549BBBC186C}"/>
              </a:ext>
            </a:extLst>
          </p:cNvPr>
          <p:cNvSpPr txBox="1"/>
          <p:nvPr/>
        </p:nvSpPr>
        <p:spPr>
          <a:xfrm>
            <a:off x="7136538" y="5530012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Digimon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8A0E8EC-1FA6-46B4-97F8-2EF7FE3EF606}"/>
              </a:ext>
            </a:extLst>
          </p:cNvPr>
          <p:cNvSpPr txBox="1"/>
          <p:nvPr/>
        </p:nvSpPr>
        <p:spPr>
          <a:xfrm>
            <a:off x="6564067" y="874845"/>
            <a:ext cx="207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/>
              <a:t>Lecture 1 - 5</a:t>
            </a:r>
            <a:endParaRPr lang="zh-TW" altLang="en-US" sz="2800" b="1" u="sng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EBCBC9B-77E0-4C1E-ACAF-CA64F1AC38C0}"/>
              </a:ext>
            </a:extLst>
          </p:cNvPr>
          <p:cNvSpPr/>
          <p:nvPr/>
        </p:nvSpPr>
        <p:spPr>
          <a:xfrm>
            <a:off x="385380" y="5507912"/>
            <a:ext cx="8552106" cy="56437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F540EF-4421-4FFA-9D0D-C6C5C27ECC9D}"/>
              </a:ext>
            </a:extLst>
          </p:cNvPr>
          <p:cNvSpPr txBox="1"/>
          <p:nvPr/>
        </p:nvSpPr>
        <p:spPr>
          <a:xfrm>
            <a:off x="3584964" y="6071409"/>
            <a:ext cx="220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labels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2BE12E-D449-4A00-A8D4-D75DA1967A7A}"/>
              </a:ext>
            </a:extLst>
          </p:cNvPr>
          <p:cNvSpPr txBox="1"/>
          <p:nvPr/>
        </p:nvSpPr>
        <p:spPr>
          <a:xfrm>
            <a:off x="385381" y="3109664"/>
            <a:ext cx="246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Training Data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87501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3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A4B77-86F2-4D91-A607-83325C52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7: </a:t>
            </a:r>
            <a:br>
              <a:rPr lang="en-US" altLang="zh-TW" dirty="0"/>
            </a:br>
            <a:r>
              <a:rPr lang="en-US" altLang="zh-TW" dirty="0"/>
              <a:t>Self-supervised Learning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71ED381-4C45-4A45-9AE9-EC4DE675DFF6}"/>
              </a:ext>
            </a:extLst>
          </p:cNvPr>
          <p:cNvSpPr txBox="1"/>
          <p:nvPr/>
        </p:nvSpPr>
        <p:spPr>
          <a:xfrm>
            <a:off x="809625" y="5761119"/>
            <a:ext cx="75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It is not efficient to collect data for each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task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6148581-F164-4A87-88AA-26C3B35CA1CA}"/>
              </a:ext>
            </a:extLst>
          </p:cNvPr>
          <p:cNvGrpSpPr/>
          <p:nvPr/>
        </p:nvGrpSpPr>
        <p:grpSpPr>
          <a:xfrm>
            <a:off x="1961158" y="2262896"/>
            <a:ext cx="2164761" cy="1112269"/>
            <a:chOff x="7331023" y="1797335"/>
            <a:chExt cx="2164761" cy="1112269"/>
          </a:xfrm>
        </p:grpSpPr>
        <p:pic>
          <p:nvPicPr>
            <p:cNvPr id="6" name="圖片 5" descr="一張含有 美工圖案 的圖片&#10;&#10;自動產生的描述">
              <a:extLst>
                <a:ext uri="{FF2B5EF4-FFF2-40B4-BE49-F238E27FC236}">
                  <a16:creationId xmlns:a16="http://schemas.microsoft.com/office/drawing/2014/main" id="{06926199-1E29-4AFE-82AD-8DD8359C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023" y="1827224"/>
              <a:ext cx="1052492" cy="1052492"/>
            </a:xfrm>
            <a:prstGeom prst="rect">
              <a:avLst/>
            </a:prstGeom>
          </p:spPr>
        </p:pic>
        <p:pic>
          <p:nvPicPr>
            <p:cNvPr id="7" name="圖片 6" descr="一張含有 美工圖案 的圖片&#10;&#10;自動產生的描述">
              <a:extLst>
                <a:ext uri="{FF2B5EF4-FFF2-40B4-BE49-F238E27FC236}">
                  <a16:creationId xmlns:a16="http://schemas.microsoft.com/office/drawing/2014/main" id="{FD9F094D-D716-4FDB-840F-A613B228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515" y="1797335"/>
              <a:ext cx="1112269" cy="1112269"/>
            </a:xfrm>
            <a:prstGeom prst="rect">
              <a:avLst/>
            </a:prstGeom>
          </p:spPr>
        </p:pic>
      </p:grp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E33161-6A48-4C02-A5EE-DC7850CA7911}"/>
              </a:ext>
            </a:extLst>
          </p:cNvPr>
          <p:cNvSpPr/>
          <p:nvPr/>
        </p:nvSpPr>
        <p:spPr>
          <a:xfrm>
            <a:off x="1633642" y="1989789"/>
            <a:ext cx="2721157" cy="16058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198DECE-0639-4E78-9A80-559D4B620221}"/>
              </a:ext>
            </a:extLst>
          </p:cNvPr>
          <p:cNvGrpSpPr/>
          <p:nvPr/>
        </p:nvGrpSpPr>
        <p:grpSpPr>
          <a:xfrm>
            <a:off x="4937755" y="1989789"/>
            <a:ext cx="2721157" cy="1605825"/>
            <a:chOff x="4918705" y="1639141"/>
            <a:chExt cx="2721157" cy="1605825"/>
          </a:xfrm>
        </p:grpSpPr>
        <p:pic>
          <p:nvPicPr>
            <p:cNvPr id="10" name="Picture 4" descr="ãbikeãçåçæå°çµæ">
              <a:extLst>
                <a:ext uri="{FF2B5EF4-FFF2-40B4-BE49-F238E27FC236}">
                  <a16:creationId xmlns:a16="http://schemas.microsoft.com/office/drawing/2014/main" id="{23CE6F07-6817-4F01-89A4-DDB9BC64D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142" y="2009473"/>
              <a:ext cx="1025169" cy="102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ãcarãçåçæå°çµæ">
              <a:extLst>
                <a:ext uri="{FF2B5EF4-FFF2-40B4-BE49-F238E27FC236}">
                  <a16:creationId xmlns:a16="http://schemas.microsoft.com/office/drawing/2014/main" id="{5CAB9C14-9A79-4C41-9794-9E100B8F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159" y="2009473"/>
              <a:ext cx="917821" cy="917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1BE473B0-7275-4FCE-8121-EFA8562BD5D5}"/>
                </a:ext>
              </a:extLst>
            </p:cNvPr>
            <p:cNvSpPr/>
            <p:nvPr/>
          </p:nvSpPr>
          <p:spPr>
            <a:xfrm>
              <a:off x="4918705" y="1639141"/>
              <a:ext cx="2721157" cy="160582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D05E693-9EE7-4A7B-8C6A-F03038576849}"/>
              </a:ext>
            </a:extLst>
          </p:cNvPr>
          <p:cNvSpPr/>
          <p:nvPr/>
        </p:nvSpPr>
        <p:spPr>
          <a:xfrm>
            <a:off x="1633641" y="3925049"/>
            <a:ext cx="2721157" cy="16058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2" descr="ãcatãçåçæå°çµæ">
            <a:extLst>
              <a:ext uri="{FF2B5EF4-FFF2-40B4-BE49-F238E27FC236}">
                <a16:creationId xmlns:a16="http://schemas.microsoft.com/office/drawing/2014/main" id="{5520857E-7E9D-4FDC-A051-2A248CD0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90" y="4211407"/>
            <a:ext cx="1083230" cy="10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ãdogãçåçæå°çµæ">
            <a:extLst>
              <a:ext uri="{FF2B5EF4-FFF2-40B4-BE49-F238E27FC236}">
                <a16:creationId xmlns:a16="http://schemas.microsoft.com/office/drawing/2014/main" id="{0E8DA515-7529-4C75-A64D-647F26DC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4" y="4245353"/>
            <a:ext cx="1048285" cy="10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BE7CC074-1BE0-4FED-8079-2EAB9EBD608B}"/>
              </a:ext>
            </a:extLst>
          </p:cNvPr>
          <p:cNvGrpSpPr/>
          <p:nvPr/>
        </p:nvGrpSpPr>
        <p:grpSpPr>
          <a:xfrm>
            <a:off x="4996234" y="3925049"/>
            <a:ext cx="2721157" cy="1605825"/>
            <a:chOff x="4977184" y="3574401"/>
            <a:chExt cx="2721157" cy="1605825"/>
          </a:xfrm>
        </p:grpSpPr>
        <p:pic>
          <p:nvPicPr>
            <p:cNvPr id="17" name="Picture 4" descr="ãappleãçåçæå°çµæ">
              <a:extLst>
                <a:ext uri="{FF2B5EF4-FFF2-40B4-BE49-F238E27FC236}">
                  <a16:creationId xmlns:a16="http://schemas.microsoft.com/office/drawing/2014/main" id="{3776B5FA-38B5-4698-938A-6CBF3150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367" y="3903072"/>
              <a:ext cx="1039918" cy="103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ãorangeãçåçæå°çµæ">
              <a:extLst>
                <a:ext uri="{FF2B5EF4-FFF2-40B4-BE49-F238E27FC236}">
                  <a16:creationId xmlns:a16="http://schemas.microsoft.com/office/drawing/2014/main" id="{F7CAA13F-090E-4458-BD3D-4B8023DFF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285" y="3860759"/>
              <a:ext cx="1151019" cy="116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1B07DB5D-2128-4672-A162-00CD7D8A3D6F}"/>
                </a:ext>
              </a:extLst>
            </p:cNvPr>
            <p:cNvSpPr/>
            <p:nvPr/>
          </p:nvSpPr>
          <p:spPr>
            <a:xfrm>
              <a:off x="4977184" y="3574401"/>
              <a:ext cx="2721157" cy="160582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26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5F747-41A4-49FE-B439-66656E8F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7: </a:t>
            </a:r>
            <a:br>
              <a:rPr lang="en-US" altLang="zh-TW" dirty="0"/>
            </a:br>
            <a:r>
              <a:rPr lang="en-US" altLang="zh-TW" dirty="0"/>
              <a:t>Self-supervised Learning</a:t>
            </a:r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7FCF587-9157-4DC7-9B6A-6C1EB79EFD92}"/>
              </a:ext>
            </a:extLst>
          </p:cNvPr>
          <p:cNvGrpSpPr/>
          <p:nvPr/>
        </p:nvGrpSpPr>
        <p:grpSpPr>
          <a:xfrm>
            <a:off x="97104" y="3680570"/>
            <a:ext cx="3026343" cy="1541189"/>
            <a:chOff x="519684" y="3213406"/>
            <a:chExt cx="3026343" cy="1541189"/>
          </a:xfrm>
        </p:grpSpPr>
        <p:sp>
          <p:nvSpPr>
            <p:cNvPr id="15" name="Google Shape;111;p27">
              <a:extLst>
                <a:ext uri="{FF2B5EF4-FFF2-40B4-BE49-F238E27FC236}">
                  <a16:creationId xmlns:a16="http://schemas.microsoft.com/office/drawing/2014/main" id="{EF4CFC71-EC39-4A6A-95A4-B00C6F9A36C2}"/>
                </a:ext>
              </a:extLst>
            </p:cNvPr>
            <p:cNvSpPr/>
            <p:nvPr/>
          </p:nvSpPr>
          <p:spPr>
            <a:xfrm>
              <a:off x="1494343" y="3213406"/>
              <a:ext cx="1077027" cy="701694"/>
            </a:xfrm>
            <a:custGeom>
              <a:avLst/>
              <a:gdLst/>
              <a:ahLst/>
              <a:cxnLst/>
              <a:rect l="l" t="t" r="r" b="b"/>
              <a:pathLst>
                <a:path w="20765" h="21427" extrusionOk="0">
                  <a:moveTo>
                    <a:pt x="7654" y="1"/>
                  </a:moveTo>
                  <a:cubicBezTo>
                    <a:pt x="6294" y="20"/>
                    <a:pt x="4753" y="903"/>
                    <a:pt x="4110" y="2532"/>
                  </a:cubicBezTo>
                  <a:cubicBezTo>
                    <a:pt x="4110" y="2532"/>
                    <a:pt x="4104" y="2532"/>
                    <a:pt x="4104" y="2532"/>
                  </a:cubicBezTo>
                  <a:cubicBezTo>
                    <a:pt x="3722" y="3624"/>
                    <a:pt x="3929" y="4445"/>
                    <a:pt x="3945" y="4495"/>
                  </a:cubicBezTo>
                  <a:cubicBezTo>
                    <a:pt x="3976" y="4602"/>
                    <a:pt x="3935" y="4724"/>
                    <a:pt x="3855" y="4767"/>
                  </a:cubicBezTo>
                  <a:cubicBezTo>
                    <a:pt x="3839" y="4774"/>
                    <a:pt x="3828" y="4781"/>
                    <a:pt x="3812" y="4781"/>
                  </a:cubicBezTo>
                  <a:cubicBezTo>
                    <a:pt x="3743" y="4788"/>
                    <a:pt x="3679" y="4730"/>
                    <a:pt x="3653" y="4644"/>
                  </a:cubicBezTo>
                  <a:cubicBezTo>
                    <a:pt x="3642" y="4595"/>
                    <a:pt x="3430" y="3790"/>
                    <a:pt x="3722" y="2691"/>
                  </a:cubicBezTo>
                  <a:cubicBezTo>
                    <a:pt x="3754" y="2562"/>
                    <a:pt x="3690" y="2425"/>
                    <a:pt x="3590" y="2425"/>
                  </a:cubicBezTo>
                  <a:cubicBezTo>
                    <a:pt x="1950" y="2425"/>
                    <a:pt x="273" y="5524"/>
                    <a:pt x="347" y="7372"/>
                  </a:cubicBezTo>
                  <a:cubicBezTo>
                    <a:pt x="353" y="7515"/>
                    <a:pt x="475" y="7579"/>
                    <a:pt x="555" y="7493"/>
                  </a:cubicBezTo>
                  <a:cubicBezTo>
                    <a:pt x="778" y="7236"/>
                    <a:pt x="1021" y="7029"/>
                    <a:pt x="1281" y="6886"/>
                  </a:cubicBezTo>
                  <a:cubicBezTo>
                    <a:pt x="1350" y="6850"/>
                    <a:pt x="1429" y="6879"/>
                    <a:pt x="1472" y="6964"/>
                  </a:cubicBezTo>
                  <a:cubicBezTo>
                    <a:pt x="1530" y="7078"/>
                    <a:pt x="1487" y="7236"/>
                    <a:pt x="1397" y="7279"/>
                  </a:cubicBezTo>
                  <a:cubicBezTo>
                    <a:pt x="1036" y="7471"/>
                    <a:pt x="750" y="7772"/>
                    <a:pt x="516" y="8129"/>
                  </a:cubicBezTo>
                  <a:cubicBezTo>
                    <a:pt x="-529" y="10034"/>
                    <a:pt x="140" y="12853"/>
                    <a:pt x="1392" y="14423"/>
                  </a:cubicBezTo>
                  <a:cubicBezTo>
                    <a:pt x="1610" y="14680"/>
                    <a:pt x="1833" y="14902"/>
                    <a:pt x="2056" y="15088"/>
                  </a:cubicBezTo>
                  <a:cubicBezTo>
                    <a:pt x="2156" y="15166"/>
                    <a:pt x="2358" y="15310"/>
                    <a:pt x="2352" y="15324"/>
                  </a:cubicBezTo>
                  <a:cubicBezTo>
                    <a:pt x="3759" y="16381"/>
                    <a:pt x="5347" y="16295"/>
                    <a:pt x="5973" y="16216"/>
                  </a:cubicBezTo>
                  <a:cubicBezTo>
                    <a:pt x="6105" y="16202"/>
                    <a:pt x="6238" y="16244"/>
                    <a:pt x="6344" y="16344"/>
                  </a:cubicBezTo>
                  <a:cubicBezTo>
                    <a:pt x="6567" y="16543"/>
                    <a:pt x="8073" y="17950"/>
                    <a:pt x="10605" y="17872"/>
                  </a:cubicBezTo>
                  <a:cubicBezTo>
                    <a:pt x="11231" y="17850"/>
                    <a:pt x="12001" y="17751"/>
                    <a:pt x="12824" y="17401"/>
                  </a:cubicBezTo>
                  <a:cubicBezTo>
                    <a:pt x="13912" y="16937"/>
                    <a:pt x="14755" y="15760"/>
                    <a:pt x="14686" y="14325"/>
                  </a:cubicBezTo>
                  <a:cubicBezTo>
                    <a:pt x="14506" y="12369"/>
                    <a:pt x="13817" y="11205"/>
                    <a:pt x="12469" y="10377"/>
                  </a:cubicBezTo>
                  <a:cubicBezTo>
                    <a:pt x="11806" y="9970"/>
                    <a:pt x="11046" y="9898"/>
                    <a:pt x="10467" y="9926"/>
                  </a:cubicBezTo>
                  <a:cubicBezTo>
                    <a:pt x="10122" y="9948"/>
                    <a:pt x="9815" y="9999"/>
                    <a:pt x="9550" y="10056"/>
                  </a:cubicBezTo>
                  <a:lnTo>
                    <a:pt x="9512" y="10069"/>
                  </a:lnTo>
                  <a:cubicBezTo>
                    <a:pt x="8599" y="10283"/>
                    <a:pt x="8137" y="10662"/>
                    <a:pt x="8132" y="10669"/>
                  </a:cubicBezTo>
                  <a:cubicBezTo>
                    <a:pt x="8111" y="10691"/>
                    <a:pt x="8085" y="10698"/>
                    <a:pt x="8064" y="10698"/>
                  </a:cubicBezTo>
                  <a:cubicBezTo>
                    <a:pt x="8006" y="10705"/>
                    <a:pt x="7952" y="10669"/>
                    <a:pt x="7920" y="10598"/>
                  </a:cubicBezTo>
                  <a:cubicBezTo>
                    <a:pt x="7872" y="10498"/>
                    <a:pt x="7899" y="10370"/>
                    <a:pt x="7968" y="10306"/>
                  </a:cubicBezTo>
                  <a:cubicBezTo>
                    <a:pt x="7989" y="10291"/>
                    <a:pt x="8266" y="10062"/>
                    <a:pt x="8807" y="9848"/>
                  </a:cubicBezTo>
                  <a:cubicBezTo>
                    <a:pt x="8903" y="9813"/>
                    <a:pt x="8918" y="9641"/>
                    <a:pt x="8839" y="9570"/>
                  </a:cubicBezTo>
                  <a:cubicBezTo>
                    <a:pt x="8313" y="9098"/>
                    <a:pt x="7617" y="8270"/>
                    <a:pt x="7416" y="7071"/>
                  </a:cubicBezTo>
                  <a:cubicBezTo>
                    <a:pt x="7394" y="6957"/>
                    <a:pt x="7448" y="6843"/>
                    <a:pt x="7533" y="6821"/>
                  </a:cubicBezTo>
                  <a:cubicBezTo>
                    <a:pt x="7618" y="6793"/>
                    <a:pt x="7698" y="6865"/>
                    <a:pt x="7719" y="6987"/>
                  </a:cubicBezTo>
                  <a:cubicBezTo>
                    <a:pt x="7942" y="8321"/>
                    <a:pt x="8912" y="9179"/>
                    <a:pt x="9358" y="9507"/>
                  </a:cubicBezTo>
                  <a:cubicBezTo>
                    <a:pt x="9469" y="9586"/>
                    <a:pt x="9597" y="9620"/>
                    <a:pt x="9719" y="9592"/>
                  </a:cubicBezTo>
                  <a:cubicBezTo>
                    <a:pt x="10234" y="9492"/>
                    <a:pt x="11518" y="9334"/>
                    <a:pt x="12595" y="9998"/>
                  </a:cubicBezTo>
                  <a:cubicBezTo>
                    <a:pt x="12998" y="10240"/>
                    <a:pt x="13345" y="10521"/>
                    <a:pt x="13636" y="10828"/>
                  </a:cubicBezTo>
                  <a:cubicBezTo>
                    <a:pt x="13743" y="10942"/>
                    <a:pt x="13897" y="10948"/>
                    <a:pt x="14008" y="10841"/>
                  </a:cubicBezTo>
                  <a:cubicBezTo>
                    <a:pt x="14640" y="10241"/>
                    <a:pt x="15270" y="10013"/>
                    <a:pt x="15902" y="10156"/>
                  </a:cubicBezTo>
                  <a:cubicBezTo>
                    <a:pt x="16756" y="10356"/>
                    <a:pt x="17361" y="11205"/>
                    <a:pt x="17584" y="11691"/>
                  </a:cubicBezTo>
                  <a:cubicBezTo>
                    <a:pt x="17626" y="11784"/>
                    <a:pt x="17616" y="11912"/>
                    <a:pt x="17552" y="11983"/>
                  </a:cubicBezTo>
                  <a:cubicBezTo>
                    <a:pt x="17526" y="12011"/>
                    <a:pt x="17499" y="12025"/>
                    <a:pt x="17468" y="12025"/>
                  </a:cubicBezTo>
                  <a:cubicBezTo>
                    <a:pt x="17414" y="12032"/>
                    <a:pt x="17357" y="11996"/>
                    <a:pt x="17325" y="11925"/>
                  </a:cubicBezTo>
                  <a:cubicBezTo>
                    <a:pt x="17144" y="11532"/>
                    <a:pt x="16602" y="10749"/>
                    <a:pt x="15849" y="10578"/>
                  </a:cubicBezTo>
                  <a:cubicBezTo>
                    <a:pt x="15313" y="10456"/>
                    <a:pt x="14766" y="10648"/>
                    <a:pt x="14214" y="11169"/>
                  </a:cubicBezTo>
                  <a:cubicBezTo>
                    <a:pt x="14123" y="11254"/>
                    <a:pt x="14108" y="11418"/>
                    <a:pt x="14177" y="11532"/>
                  </a:cubicBezTo>
                  <a:cubicBezTo>
                    <a:pt x="14389" y="11875"/>
                    <a:pt x="14565" y="12262"/>
                    <a:pt x="14698" y="12683"/>
                  </a:cubicBezTo>
                  <a:cubicBezTo>
                    <a:pt x="14846" y="13169"/>
                    <a:pt x="14952" y="13695"/>
                    <a:pt x="15005" y="14316"/>
                  </a:cubicBezTo>
                  <a:cubicBezTo>
                    <a:pt x="16369" y="14966"/>
                    <a:pt x="19967" y="14602"/>
                    <a:pt x="20652" y="11448"/>
                  </a:cubicBezTo>
                  <a:cubicBezTo>
                    <a:pt x="21071" y="9520"/>
                    <a:pt x="20280" y="7208"/>
                    <a:pt x="19086" y="6630"/>
                  </a:cubicBezTo>
                  <a:cubicBezTo>
                    <a:pt x="18943" y="6558"/>
                    <a:pt x="18795" y="6680"/>
                    <a:pt x="18758" y="6879"/>
                  </a:cubicBezTo>
                  <a:cubicBezTo>
                    <a:pt x="18652" y="7472"/>
                    <a:pt x="18444" y="7944"/>
                    <a:pt x="18242" y="8258"/>
                  </a:cubicBezTo>
                  <a:cubicBezTo>
                    <a:pt x="18189" y="8336"/>
                    <a:pt x="18189" y="8458"/>
                    <a:pt x="18242" y="8543"/>
                  </a:cubicBezTo>
                  <a:cubicBezTo>
                    <a:pt x="18338" y="8693"/>
                    <a:pt x="18481" y="8971"/>
                    <a:pt x="18635" y="9442"/>
                  </a:cubicBezTo>
                  <a:cubicBezTo>
                    <a:pt x="18667" y="9542"/>
                    <a:pt x="18640" y="9678"/>
                    <a:pt x="18565" y="9728"/>
                  </a:cubicBezTo>
                  <a:cubicBezTo>
                    <a:pt x="18544" y="9742"/>
                    <a:pt x="18529" y="9748"/>
                    <a:pt x="18507" y="9748"/>
                  </a:cubicBezTo>
                  <a:cubicBezTo>
                    <a:pt x="18438" y="9755"/>
                    <a:pt x="18375" y="9700"/>
                    <a:pt x="18348" y="9614"/>
                  </a:cubicBezTo>
                  <a:cubicBezTo>
                    <a:pt x="18348" y="9607"/>
                    <a:pt x="18226" y="9179"/>
                    <a:pt x="17977" y="8793"/>
                  </a:cubicBezTo>
                  <a:cubicBezTo>
                    <a:pt x="17653" y="8301"/>
                    <a:pt x="17271" y="8108"/>
                    <a:pt x="16836" y="8222"/>
                  </a:cubicBezTo>
                  <a:cubicBezTo>
                    <a:pt x="16740" y="8244"/>
                    <a:pt x="16650" y="8150"/>
                    <a:pt x="16650" y="8015"/>
                  </a:cubicBezTo>
                  <a:cubicBezTo>
                    <a:pt x="16650" y="7908"/>
                    <a:pt x="16708" y="7822"/>
                    <a:pt x="16783" y="7807"/>
                  </a:cubicBezTo>
                  <a:cubicBezTo>
                    <a:pt x="17244" y="7686"/>
                    <a:pt x="17610" y="7886"/>
                    <a:pt x="17791" y="8022"/>
                  </a:cubicBezTo>
                  <a:cubicBezTo>
                    <a:pt x="17871" y="8079"/>
                    <a:pt x="17971" y="8057"/>
                    <a:pt x="18030" y="7957"/>
                  </a:cubicBezTo>
                  <a:cubicBezTo>
                    <a:pt x="18444" y="7300"/>
                    <a:pt x="18980" y="5845"/>
                    <a:pt x="18215" y="4332"/>
                  </a:cubicBezTo>
                  <a:cubicBezTo>
                    <a:pt x="17738" y="3390"/>
                    <a:pt x="16750" y="2824"/>
                    <a:pt x="15965" y="2789"/>
                  </a:cubicBezTo>
                  <a:cubicBezTo>
                    <a:pt x="15901" y="2789"/>
                    <a:pt x="15843" y="2790"/>
                    <a:pt x="15779" y="2798"/>
                  </a:cubicBezTo>
                  <a:cubicBezTo>
                    <a:pt x="15647" y="2812"/>
                    <a:pt x="15403" y="2824"/>
                    <a:pt x="15074" y="2931"/>
                  </a:cubicBezTo>
                  <a:cubicBezTo>
                    <a:pt x="14560" y="3096"/>
                    <a:pt x="14279" y="3382"/>
                    <a:pt x="14273" y="3382"/>
                  </a:cubicBezTo>
                  <a:cubicBezTo>
                    <a:pt x="14204" y="3453"/>
                    <a:pt x="14107" y="3433"/>
                    <a:pt x="14054" y="3333"/>
                  </a:cubicBezTo>
                  <a:cubicBezTo>
                    <a:pt x="14007" y="3240"/>
                    <a:pt x="14019" y="3103"/>
                    <a:pt x="14088" y="3039"/>
                  </a:cubicBezTo>
                  <a:cubicBezTo>
                    <a:pt x="14114" y="3010"/>
                    <a:pt x="14470" y="2669"/>
                    <a:pt x="15096" y="2483"/>
                  </a:cubicBezTo>
                  <a:cubicBezTo>
                    <a:pt x="15186" y="2455"/>
                    <a:pt x="15227" y="2304"/>
                    <a:pt x="15169" y="2204"/>
                  </a:cubicBezTo>
                  <a:cubicBezTo>
                    <a:pt x="14341" y="648"/>
                    <a:pt x="11471" y="-173"/>
                    <a:pt x="10170" y="641"/>
                  </a:cubicBezTo>
                  <a:cubicBezTo>
                    <a:pt x="10048" y="719"/>
                    <a:pt x="9996" y="919"/>
                    <a:pt x="10059" y="1076"/>
                  </a:cubicBezTo>
                  <a:cubicBezTo>
                    <a:pt x="10203" y="1461"/>
                    <a:pt x="10265" y="1904"/>
                    <a:pt x="10233" y="2325"/>
                  </a:cubicBezTo>
                  <a:cubicBezTo>
                    <a:pt x="10228" y="2432"/>
                    <a:pt x="10165" y="2512"/>
                    <a:pt x="10091" y="2519"/>
                  </a:cubicBezTo>
                  <a:cubicBezTo>
                    <a:pt x="10080" y="2519"/>
                    <a:pt x="10075" y="2519"/>
                    <a:pt x="10064" y="2519"/>
                  </a:cubicBezTo>
                  <a:cubicBezTo>
                    <a:pt x="9979" y="2505"/>
                    <a:pt x="9916" y="2404"/>
                    <a:pt x="9927" y="2282"/>
                  </a:cubicBezTo>
                  <a:cubicBezTo>
                    <a:pt x="9937" y="2140"/>
                    <a:pt x="10011" y="1106"/>
                    <a:pt x="9295" y="520"/>
                  </a:cubicBezTo>
                  <a:cubicBezTo>
                    <a:pt x="8854" y="161"/>
                    <a:pt x="8273" y="-8"/>
                    <a:pt x="7654" y="1"/>
                  </a:cubicBezTo>
                  <a:close/>
                  <a:moveTo>
                    <a:pt x="6930" y="3139"/>
                  </a:moveTo>
                  <a:cubicBezTo>
                    <a:pt x="7435" y="3144"/>
                    <a:pt x="7913" y="3351"/>
                    <a:pt x="8361" y="3761"/>
                  </a:cubicBezTo>
                  <a:cubicBezTo>
                    <a:pt x="8886" y="4239"/>
                    <a:pt x="9242" y="4895"/>
                    <a:pt x="9449" y="5352"/>
                  </a:cubicBezTo>
                  <a:cubicBezTo>
                    <a:pt x="9491" y="5444"/>
                    <a:pt x="9582" y="5480"/>
                    <a:pt x="9656" y="5430"/>
                  </a:cubicBezTo>
                  <a:cubicBezTo>
                    <a:pt x="10925" y="4509"/>
                    <a:pt x="12288" y="4695"/>
                    <a:pt x="13403" y="5952"/>
                  </a:cubicBezTo>
                  <a:cubicBezTo>
                    <a:pt x="13456" y="6009"/>
                    <a:pt x="13535" y="6015"/>
                    <a:pt x="13593" y="5958"/>
                  </a:cubicBezTo>
                  <a:cubicBezTo>
                    <a:pt x="13795" y="5758"/>
                    <a:pt x="14331" y="5353"/>
                    <a:pt x="15154" y="5617"/>
                  </a:cubicBezTo>
                  <a:cubicBezTo>
                    <a:pt x="15239" y="5631"/>
                    <a:pt x="15291" y="5745"/>
                    <a:pt x="15270" y="5867"/>
                  </a:cubicBezTo>
                  <a:cubicBezTo>
                    <a:pt x="15249" y="5981"/>
                    <a:pt x="15164" y="6045"/>
                    <a:pt x="15079" y="6016"/>
                  </a:cubicBezTo>
                  <a:cubicBezTo>
                    <a:pt x="14527" y="5866"/>
                    <a:pt x="14076" y="5967"/>
                    <a:pt x="13736" y="6331"/>
                  </a:cubicBezTo>
                  <a:cubicBezTo>
                    <a:pt x="13418" y="6673"/>
                    <a:pt x="13217" y="7243"/>
                    <a:pt x="13195" y="7856"/>
                  </a:cubicBezTo>
                  <a:cubicBezTo>
                    <a:pt x="13190" y="7964"/>
                    <a:pt x="13132" y="8050"/>
                    <a:pt x="13053" y="8057"/>
                  </a:cubicBezTo>
                  <a:cubicBezTo>
                    <a:pt x="13026" y="8057"/>
                    <a:pt x="13000" y="8057"/>
                    <a:pt x="12973" y="8028"/>
                  </a:cubicBezTo>
                  <a:cubicBezTo>
                    <a:pt x="12915" y="7985"/>
                    <a:pt x="12882" y="7900"/>
                    <a:pt x="12887" y="7814"/>
                  </a:cubicBezTo>
                  <a:cubicBezTo>
                    <a:pt x="12903" y="7336"/>
                    <a:pt x="13015" y="6880"/>
                    <a:pt x="13195" y="6509"/>
                  </a:cubicBezTo>
                  <a:cubicBezTo>
                    <a:pt x="13243" y="6416"/>
                    <a:pt x="13228" y="6295"/>
                    <a:pt x="13164" y="6224"/>
                  </a:cubicBezTo>
                  <a:cubicBezTo>
                    <a:pt x="11630" y="4532"/>
                    <a:pt x="10133" y="5487"/>
                    <a:pt x="9543" y="5994"/>
                  </a:cubicBezTo>
                  <a:cubicBezTo>
                    <a:pt x="9464" y="6058"/>
                    <a:pt x="9364" y="6023"/>
                    <a:pt x="9321" y="5909"/>
                  </a:cubicBezTo>
                  <a:cubicBezTo>
                    <a:pt x="9194" y="5559"/>
                    <a:pt x="8827" y="4688"/>
                    <a:pt x="8185" y="4102"/>
                  </a:cubicBezTo>
                  <a:cubicBezTo>
                    <a:pt x="7548" y="3524"/>
                    <a:pt x="6843" y="3403"/>
                    <a:pt x="6084" y="3746"/>
                  </a:cubicBezTo>
                  <a:cubicBezTo>
                    <a:pt x="5999" y="3781"/>
                    <a:pt x="5909" y="3717"/>
                    <a:pt x="5888" y="3603"/>
                  </a:cubicBezTo>
                  <a:cubicBezTo>
                    <a:pt x="5867" y="3496"/>
                    <a:pt x="5915" y="3375"/>
                    <a:pt x="5994" y="3346"/>
                  </a:cubicBezTo>
                  <a:cubicBezTo>
                    <a:pt x="6315" y="3204"/>
                    <a:pt x="6627" y="3136"/>
                    <a:pt x="6930" y="3139"/>
                  </a:cubicBezTo>
                  <a:close/>
                  <a:moveTo>
                    <a:pt x="4412" y="7120"/>
                  </a:moveTo>
                  <a:cubicBezTo>
                    <a:pt x="4454" y="7118"/>
                    <a:pt x="4496" y="7136"/>
                    <a:pt x="4528" y="7178"/>
                  </a:cubicBezTo>
                  <a:cubicBezTo>
                    <a:pt x="5112" y="7964"/>
                    <a:pt x="5357" y="9491"/>
                    <a:pt x="4678" y="11169"/>
                  </a:cubicBezTo>
                  <a:cubicBezTo>
                    <a:pt x="4630" y="11290"/>
                    <a:pt x="4688" y="11440"/>
                    <a:pt x="4789" y="11448"/>
                  </a:cubicBezTo>
                  <a:cubicBezTo>
                    <a:pt x="5622" y="11512"/>
                    <a:pt x="7236" y="11876"/>
                    <a:pt x="8250" y="13725"/>
                  </a:cubicBezTo>
                  <a:cubicBezTo>
                    <a:pt x="8287" y="13789"/>
                    <a:pt x="8351" y="13816"/>
                    <a:pt x="8409" y="13781"/>
                  </a:cubicBezTo>
                  <a:cubicBezTo>
                    <a:pt x="9009" y="13474"/>
                    <a:pt x="9645" y="13354"/>
                    <a:pt x="10245" y="13439"/>
                  </a:cubicBezTo>
                  <a:cubicBezTo>
                    <a:pt x="10314" y="13447"/>
                    <a:pt x="10373" y="13374"/>
                    <a:pt x="10373" y="13281"/>
                  </a:cubicBezTo>
                  <a:cubicBezTo>
                    <a:pt x="10373" y="12831"/>
                    <a:pt x="10547" y="12183"/>
                    <a:pt x="11237" y="11833"/>
                  </a:cubicBezTo>
                  <a:cubicBezTo>
                    <a:pt x="11322" y="11791"/>
                    <a:pt x="11413" y="11855"/>
                    <a:pt x="11439" y="11970"/>
                  </a:cubicBezTo>
                  <a:cubicBezTo>
                    <a:pt x="11466" y="12077"/>
                    <a:pt x="11417" y="12190"/>
                    <a:pt x="11338" y="12233"/>
                  </a:cubicBezTo>
                  <a:cubicBezTo>
                    <a:pt x="10547" y="12640"/>
                    <a:pt x="10691" y="13418"/>
                    <a:pt x="10696" y="13446"/>
                  </a:cubicBezTo>
                  <a:cubicBezTo>
                    <a:pt x="10707" y="13510"/>
                    <a:pt x="10743" y="13552"/>
                    <a:pt x="10786" y="13567"/>
                  </a:cubicBezTo>
                  <a:cubicBezTo>
                    <a:pt x="11391" y="13788"/>
                    <a:pt x="11889" y="14216"/>
                    <a:pt x="12170" y="14780"/>
                  </a:cubicBezTo>
                  <a:cubicBezTo>
                    <a:pt x="12218" y="14873"/>
                    <a:pt x="12208" y="15010"/>
                    <a:pt x="12144" y="15074"/>
                  </a:cubicBezTo>
                  <a:cubicBezTo>
                    <a:pt x="12117" y="15103"/>
                    <a:pt x="12091" y="15117"/>
                    <a:pt x="12059" y="15117"/>
                  </a:cubicBezTo>
                  <a:cubicBezTo>
                    <a:pt x="12006" y="15124"/>
                    <a:pt x="11954" y="15087"/>
                    <a:pt x="11917" y="15023"/>
                  </a:cubicBezTo>
                  <a:cubicBezTo>
                    <a:pt x="11386" y="13945"/>
                    <a:pt x="9852" y="13361"/>
                    <a:pt x="8308" y="14289"/>
                  </a:cubicBezTo>
                  <a:cubicBezTo>
                    <a:pt x="8239" y="14332"/>
                    <a:pt x="8160" y="14295"/>
                    <a:pt x="8117" y="14209"/>
                  </a:cubicBezTo>
                  <a:cubicBezTo>
                    <a:pt x="6870" y="11625"/>
                    <a:pt x="4296" y="11862"/>
                    <a:pt x="4270" y="11862"/>
                  </a:cubicBezTo>
                  <a:lnTo>
                    <a:pt x="3961" y="11847"/>
                  </a:lnTo>
                  <a:cubicBezTo>
                    <a:pt x="3924" y="11818"/>
                    <a:pt x="3892" y="11768"/>
                    <a:pt x="3881" y="11711"/>
                  </a:cubicBezTo>
                  <a:cubicBezTo>
                    <a:pt x="3759" y="11011"/>
                    <a:pt x="3176" y="10055"/>
                    <a:pt x="2332" y="9641"/>
                  </a:cubicBezTo>
                  <a:cubicBezTo>
                    <a:pt x="2263" y="9605"/>
                    <a:pt x="2209" y="9514"/>
                    <a:pt x="2220" y="9407"/>
                  </a:cubicBezTo>
                  <a:cubicBezTo>
                    <a:pt x="2236" y="9271"/>
                    <a:pt x="2337" y="9192"/>
                    <a:pt x="2427" y="9235"/>
                  </a:cubicBezTo>
                  <a:cubicBezTo>
                    <a:pt x="2788" y="9406"/>
                    <a:pt x="3170" y="9735"/>
                    <a:pt x="3483" y="10120"/>
                  </a:cubicBezTo>
                  <a:cubicBezTo>
                    <a:pt x="3680" y="10363"/>
                    <a:pt x="3913" y="10720"/>
                    <a:pt x="4067" y="11162"/>
                  </a:cubicBezTo>
                  <a:cubicBezTo>
                    <a:pt x="4115" y="11291"/>
                    <a:pt x="4248" y="11306"/>
                    <a:pt x="4306" y="11184"/>
                  </a:cubicBezTo>
                  <a:cubicBezTo>
                    <a:pt x="5022" y="9614"/>
                    <a:pt x="4831" y="8186"/>
                    <a:pt x="4311" y="7486"/>
                  </a:cubicBezTo>
                  <a:cubicBezTo>
                    <a:pt x="4253" y="7408"/>
                    <a:pt x="4243" y="7273"/>
                    <a:pt x="4301" y="7194"/>
                  </a:cubicBezTo>
                  <a:cubicBezTo>
                    <a:pt x="4330" y="7148"/>
                    <a:pt x="4370" y="7123"/>
                    <a:pt x="4412" y="7120"/>
                  </a:cubicBezTo>
                  <a:close/>
                  <a:moveTo>
                    <a:pt x="2258" y="15717"/>
                  </a:moveTo>
                  <a:cubicBezTo>
                    <a:pt x="1971" y="17680"/>
                    <a:pt x="4031" y="19435"/>
                    <a:pt x="5702" y="18764"/>
                  </a:cubicBezTo>
                  <a:cubicBezTo>
                    <a:pt x="5612" y="19699"/>
                    <a:pt x="5001" y="21083"/>
                    <a:pt x="5001" y="21083"/>
                  </a:cubicBezTo>
                  <a:lnTo>
                    <a:pt x="6238" y="21427"/>
                  </a:lnTo>
                  <a:lnTo>
                    <a:pt x="8727" y="18063"/>
                  </a:lnTo>
                  <a:cubicBezTo>
                    <a:pt x="7390" y="17742"/>
                    <a:pt x="6699" y="17172"/>
                    <a:pt x="6333" y="16843"/>
                  </a:cubicBezTo>
                  <a:cubicBezTo>
                    <a:pt x="6163" y="16686"/>
                    <a:pt x="5962" y="16614"/>
                    <a:pt x="5761" y="16636"/>
                  </a:cubicBezTo>
                  <a:cubicBezTo>
                    <a:pt x="5442" y="16672"/>
                    <a:pt x="4954" y="16693"/>
                    <a:pt x="4381" y="16593"/>
                  </a:cubicBezTo>
                  <a:cubicBezTo>
                    <a:pt x="3786" y="16494"/>
                    <a:pt x="3027" y="16259"/>
                    <a:pt x="2258" y="157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6E09864-8083-4D37-B062-7205493A38FF}"/>
                </a:ext>
              </a:extLst>
            </p:cNvPr>
            <p:cNvSpPr txBox="1"/>
            <p:nvPr/>
          </p:nvSpPr>
          <p:spPr>
            <a:xfrm>
              <a:off x="519684" y="3923598"/>
              <a:ext cx="3026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Develop general purpose knowledge 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CFE7367-4B1B-4BA8-9EF3-D391AA30B8EE}"/>
              </a:ext>
            </a:extLst>
          </p:cNvPr>
          <p:cNvSpPr txBox="1"/>
          <p:nvPr/>
        </p:nvSpPr>
        <p:spPr>
          <a:xfrm>
            <a:off x="649135" y="5215430"/>
            <a:ext cx="198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</a:t>
            </a:r>
            <a:endParaRPr kumimoji="0" lang="zh-TW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圖形 17" descr="資料庫 外框">
            <a:extLst>
              <a:ext uri="{FF2B5EF4-FFF2-40B4-BE49-F238E27FC236}">
                <a16:creationId xmlns:a16="http://schemas.microsoft.com/office/drawing/2014/main" id="{A0B666D8-AA6F-45C3-88D1-B7DAB1820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516" y="1890582"/>
            <a:ext cx="914400" cy="914400"/>
          </a:xfrm>
          <a:prstGeom prst="rect">
            <a:avLst/>
          </a:prstGeom>
        </p:spPr>
      </p:pic>
      <p:pic>
        <p:nvPicPr>
          <p:cNvPr id="19" name="圖形 18" descr="資料庫 外框">
            <a:extLst>
              <a:ext uri="{FF2B5EF4-FFF2-40B4-BE49-F238E27FC236}">
                <a16:creationId xmlns:a16="http://schemas.microsoft.com/office/drawing/2014/main" id="{FDCC550E-3406-4AF7-A5DB-492813D6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282" y="1890582"/>
            <a:ext cx="914400" cy="914400"/>
          </a:xfrm>
          <a:prstGeom prst="rect">
            <a:avLst/>
          </a:prstGeom>
        </p:spPr>
      </p:pic>
      <p:pic>
        <p:nvPicPr>
          <p:cNvPr id="20" name="圖形 19" descr="資料庫 外框">
            <a:extLst>
              <a:ext uri="{FF2B5EF4-FFF2-40B4-BE49-F238E27FC236}">
                <a16:creationId xmlns:a16="http://schemas.microsoft.com/office/drawing/2014/main" id="{D7E3634F-3477-4E19-AAF1-733B69AFD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614" y="1903304"/>
            <a:ext cx="914400" cy="9144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BDEC9ABF-DB16-4552-AD20-102055852201}"/>
              </a:ext>
            </a:extLst>
          </p:cNvPr>
          <p:cNvSpPr txBox="1"/>
          <p:nvPr/>
        </p:nvSpPr>
        <p:spPr>
          <a:xfrm>
            <a:off x="2751015" y="2000375"/>
            <a:ext cx="155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unlabeled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images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3D78F2C-7297-48A0-9448-FFA233B4A3B3}"/>
              </a:ext>
            </a:extLst>
          </p:cNvPr>
          <p:cNvCxnSpPr>
            <a:cxnSpLocks/>
          </p:cNvCxnSpPr>
          <p:nvPr/>
        </p:nvCxnSpPr>
        <p:spPr>
          <a:xfrm rot="5400000">
            <a:off x="1250293" y="3208384"/>
            <a:ext cx="71996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F348D335-F893-457D-A57E-FD3F21097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162" y="3141304"/>
            <a:ext cx="1152686" cy="113363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B509375-E6B2-4E29-B6DC-005399599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879" y="3094700"/>
            <a:ext cx="1124107" cy="117173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88394C60-398C-4F5C-B0D7-B014762DD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162" y="4813608"/>
            <a:ext cx="1124107" cy="117173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D3C5BB9E-BC3A-4B8D-BAA9-AE171F5EE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774" y="4813608"/>
            <a:ext cx="1200318" cy="1181265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15FC4DE4-1284-4891-AAFB-DB992EA2D9CD}"/>
              </a:ext>
            </a:extLst>
          </p:cNvPr>
          <p:cNvSpPr txBox="1"/>
          <p:nvPr/>
        </p:nvSpPr>
        <p:spPr>
          <a:xfrm>
            <a:off x="6478197" y="3265071"/>
            <a:ext cx="190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Are they the same?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C415E95-60FD-4691-8416-0A6A9FCE7966}"/>
              </a:ext>
            </a:extLst>
          </p:cNvPr>
          <p:cNvSpPr txBox="1"/>
          <p:nvPr/>
        </p:nvSpPr>
        <p:spPr>
          <a:xfrm>
            <a:off x="6478197" y="5061541"/>
            <a:ext cx="190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Are they the same?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836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5F747-41A4-49FE-B439-66656E8F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7: </a:t>
            </a:r>
            <a:br>
              <a:rPr lang="en-US" altLang="zh-TW" dirty="0"/>
            </a:br>
            <a:r>
              <a:rPr lang="en-US" altLang="zh-TW" dirty="0"/>
              <a:t>Self-supervised Learning</a:t>
            </a:r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7FCF587-9157-4DC7-9B6A-6C1EB79EFD92}"/>
              </a:ext>
            </a:extLst>
          </p:cNvPr>
          <p:cNvGrpSpPr/>
          <p:nvPr/>
        </p:nvGrpSpPr>
        <p:grpSpPr>
          <a:xfrm>
            <a:off x="97104" y="3680570"/>
            <a:ext cx="3026343" cy="1541189"/>
            <a:chOff x="519684" y="3213406"/>
            <a:chExt cx="3026343" cy="1541189"/>
          </a:xfrm>
        </p:grpSpPr>
        <p:sp>
          <p:nvSpPr>
            <p:cNvPr id="15" name="Google Shape;111;p27">
              <a:extLst>
                <a:ext uri="{FF2B5EF4-FFF2-40B4-BE49-F238E27FC236}">
                  <a16:creationId xmlns:a16="http://schemas.microsoft.com/office/drawing/2014/main" id="{EF4CFC71-EC39-4A6A-95A4-B00C6F9A36C2}"/>
                </a:ext>
              </a:extLst>
            </p:cNvPr>
            <p:cNvSpPr/>
            <p:nvPr/>
          </p:nvSpPr>
          <p:spPr>
            <a:xfrm>
              <a:off x="1494343" y="3213406"/>
              <a:ext cx="1077027" cy="701694"/>
            </a:xfrm>
            <a:custGeom>
              <a:avLst/>
              <a:gdLst/>
              <a:ahLst/>
              <a:cxnLst/>
              <a:rect l="l" t="t" r="r" b="b"/>
              <a:pathLst>
                <a:path w="20765" h="21427" extrusionOk="0">
                  <a:moveTo>
                    <a:pt x="7654" y="1"/>
                  </a:moveTo>
                  <a:cubicBezTo>
                    <a:pt x="6294" y="20"/>
                    <a:pt x="4753" y="903"/>
                    <a:pt x="4110" y="2532"/>
                  </a:cubicBezTo>
                  <a:cubicBezTo>
                    <a:pt x="4110" y="2532"/>
                    <a:pt x="4104" y="2532"/>
                    <a:pt x="4104" y="2532"/>
                  </a:cubicBezTo>
                  <a:cubicBezTo>
                    <a:pt x="3722" y="3624"/>
                    <a:pt x="3929" y="4445"/>
                    <a:pt x="3945" y="4495"/>
                  </a:cubicBezTo>
                  <a:cubicBezTo>
                    <a:pt x="3976" y="4602"/>
                    <a:pt x="3935" y="4724"/>
                    <a:pt x="3855" y="4767"/>
                  </a:cubicBezTo>
                  <a:cubicBezTo>
                    <a:pt x="3839" y="4774"/>
                    <a:pt x="3828" y="4781"/>
                    <a:pt x="3812" y="4781"/>
                  </a:cubicBezTo>
                  <a:cubicBezTo>
                    <a:pt x="3743" y="4788"/>
                    <a:pt x="3679" y="4730"/>
                    <a:pt x="3653" y="4644"/>
                  </a:cubicBezTo>
                  <a:cubicBezTo>
                    <a:pt x="3642" y="4595"/>
                    <a:pt x="3430" y="3790"/>
                    <a:pt x="3722" y="2691"/>
                  </a:cubicBezTo>
                  <a:cubicBezTo>
                    <a:pt x="3754" y="2562"/>
                    <a:pt x="3690" y="2425"/>
                    <a:pt x="3590" y="2425"/>
                  </a:cubicBezTo>
                  <a:cubicBezTo>
                    <a:pt x="1950" y="2425"/>
                    <a:pt x="273" y="5524"/>
                    <a:pt x="347" y="7372"/>
                  </a:cubicBezTo>
                  <a:cubicBezTo>
                    <a:pt x="353" y="7515"/>
                    <a:pt x="475" y="7579"/>
                    <a:pt x="555" y="7493"/>
                  </a:cubicBezTo>
                  <a:cubicBezTo>
                    <a:pt x="778" y="7236"/>
                    <a:pt x="1021" y="7029"/>
                    <a:pt x="1281" y="6886"/>
                  </a:cubicBezTo>
                  <a:cubicBezTo>
                    <a:pt x="1350" y="6850"/>
                    <a:pt x="1429" y="6879"/>
                    <a:pt x="1472" y="6964"/>
                  </a:cubicBezTo>
                  <a:cubicBezTo>
                    <a:pt x="1530" y="7078"/>
                    <a:pt x="1487" y="7236"/>
                    <a:pt x="1397" y="7279"/>
                  </a:cubicBezTo>
                  <a:cubicBezTo>
                    <a:pt x="1036" y="7471"/>
                    <a:pt x="750" y="7772"/>
                    <a:pt x="516" y="8129"/>
                  </a:cubicBezTo>
                  <a:cubicBezTo>
                    <a:pt x="-529" y="10034"/>
                    <a:pt x="140" y="12853"/>
                    <a:pt x="1392" y="14423"/>
                  </a:cubicBezTo>
                  <a:cubicBezTo>
                    <a:pt x="1610" y="14680"/>
                    <a:pt x="1833" y="14902"/>
                    <a:pt x="2056" y="15088"/>
                  </a:cubicBezTo>
                  <a:cubicBezTo>
                    <a:pt x="2156" y="15166"/>
                    <a:pt x="2358" y="15310"/>
                    <a:pt x="2352" y="15324"/>
                  </a:cubicBezTo>
                  <a:cubicBezTo>
                    <a:pt x="3759" y="16381"/>
                    <a:pt x="5347" y="16295"/>
                    <a:pt x="5973" y="16216"/>
                  </a:cubicBezTo>
                  <a:cubicBezTo>
                    <a:pt x="6105" y="16202"/>
                    <a:pt x="6238" y="16244"/>
                    <a:pt x="6344" y="16344"/>
                  </a:cubicBezTo>
                  <a:cubicBezTo>
                    <a:pt x="6567" y="16543"/>
                    <a:pt x="8073" y="17950"/>
                    <a:pt x="10605" y="17872"/>
                  </a:cubicBezTo>
                  <a:cubicBezTo>
                    <a:pt x="11231" y="17850"/>
                    <a:pt x="12001" y="17751"/>
                    <a:pt x="12824" y="17401"/>
                  </a:cubicBezTo>
                  <a:cubicBezTo>
                    <a:pt x="13912" y="16937"/>
                    <a:pt x="14755" y="15760"/>
                    <a:pt x="14686" y="14325"/>
                  </a:cubicBezTo>
                  <a:cubicBezTo>
                    <a:pt x="14506" y="12369"/>
                    <a:pt x="13817" y="11205"/>
                    <a:pt x="12469" y="10377"/>
                  </a:cubicBezTo>
                  <a:cubicBezTo>
                    <a:pt x="11806" y="9970"/>
                    <a:pt x="11046" y="9898"/>
                    <a:pt x="10467" y="9926"/>
                  </a:cubicBezTo>
                  <a:cubicBezTo>
                    <a:pt x="10122" y="9948"/>
                    <a:pt x="9815" y="9999"/>
                    <a:pt x="9550" y="10056"/>
                  </a:cubicBezTo>
                  <a:lnTo>
                    <a:pt x="9512" y="10069"/>
                  </a:lnTo>
                  <a:cubicBezTo>
                    <a:pt x="8599" y="10283"/>
                    <a:pt x="8137" y="10662"/>
                    <a:pt x="8132" y="10669"/>
                  </a:cubicBezTo>
                  <a:cubicBezTo>
                    <a:pt x="8111" y="10691"/>
                    <a:pt x="8085" y="10698"/>
                    <a:pt x="8064" y="10698"/>
                  </a:cubicBezTo>
                  <a:cubicBezTo>
                    <a:pt x="8006" y="10705"/>
                    <a:pt x="7952" y="10669"/>
                    <a:pt x="7920" y="10598"/>
                  </a:cubicBezTo>
                  <a:cubicBezTo>
                    <a:pt x="7872" y="10498"/>
                    <a:pt x="7899" y="10370"/>
                    <a:pt x="7968" y="10306"/>
                  </a:cubicBezTo>
                  <a:cubicBezTo>
                    <a:pt x="7989" y="10291"/>
                    <a:pt x="8266" y="10062"/>
                    <a:pt x="8807" y="9848"/>
                  </a:cubicBezTo>
                  <a:cubicBezTo>
                    <a:pt x="8903" y="9813"/>
                    <a:pt x="8918" y="9641"/>
                    <a:pt x="8839" y="9570"/>
                  </a:cubicBezTo>
                  <a:cubicBezTo>
                    <a:pt x="8313" y="9098"/>
                    <a:pt x="7617" y="8270"/>
                    <a:pt x="7416" y="7071"/>
                  </a:cubicBezTo>
                  <a:cubicBezTo>
                    <a:pt x="7394" y="6957"/>
                    <a:pt x="7448" y="6843"/>
                    <a:pt x="7533" y="6821"/>
                  </a:cubicBezTo>
                  <a:cubicBezTo>
                    <a:pt x="7618" y="6793"/>
                    <a:pt x="7698" y="6865"/>
                    <a:pt x="7719" y="6987"/>
                  </a:cubicBezTo>
                  <a:cubicBezTo>
                    <a:pt x="7942" y="8321"/>
                    <a:pt x="8912" y="9179"/>
                    <a:pt x="9358" y="9507"/>
                  </a:cubicBezTo>
                  <a:cubicBezTo>
                    <a:pt x="9469" y="9586"/>
                    <a:pt x="9597" y="9620"/>
                    <a:pt x="9719" y="9592"/>
                  </a:cubicBezTo>
                  <a:cubicBezTo>
                    <a:pt x="10234" y="9492"/>
                    <a:pt x="11518" y="9334"/>
                    <a:pt x="12595" y="9998"/>
                  </a:cubicBezTo>
                  <a:cubicBezTo>
                    <a:pt x="12998" y="10240"/>
                    <a:pt x="13345" y="10521"/>
                    <a:pt x="13636" y="10828"/>
                  </a:cubicBezTo>
                  <a:cubicBezTo>
                    <a:pt x="13743" y="10942"/>
                    <a:pt x="13897" y="10948"/>
                    <a:pt x="14008" y="10841"/>
                  </a:cubicBezTo>
                  <a:cubicBezTo>
                    <a:pt x="14640" y="10241"/>
                    <a:pt x="15270" y="10013"/>
                    <a:pt x="15902" y="10156"/>
                  </a:cubicBezTo>
                  <a:cubicBezTo>
                    <a:pt x="16756" y="10356"/>
                    <a:pt x="17361" y="11205"/>
                    <a:pt x="17584" y="11691"/>
                  </a:cubicBezTo>
                  <a:cubicBezTo>
                    <a:pt x="17626" y="11784"/>
                    <a:pt x="17616" y="11912"/>
                    <a:pt x="17552" y="11983"/>
                  </a:cubicBezTo>
                  <a:cubicBezTo>
                    <a:pt x="17526" y="12011"/>
                    <a:pt x="17499" y="12025"/>
                    <a:pt x="17468" y="12025"/>
                  </a:cubicBezTo>
                  <a:cubicBezTo>
                    <a:pt x="17414" y="12032"/>
                    <a:pt x="17357" y="11996"/>
                    <a:pt x="17325" y="11925"/>
                  </a:cubicBezTo>
                  <a:cubicBezTo>
                    <a:pt x="17144" y="11532"/>
                    <a:pt x="16602" y="10749"/>
                    <a:pt x="15849" y="10578"/>
                  </a:cubicBezTo>
                  <a:cubicBezTo>
                    <a:pt x="15313" y="10456"/>
                    <a:pt x="14766" y="10648"/>
                    <a:pt x="14214" y="11169"/>
                  </a:cubicBezTo>
                  <a:cubicBezTo>
                    <a:pt x="14123" y="11254"/>
                    <a:pt x="14108" y="11418"/>
                    <a:pt x="14177" y="11532"/>
                  </a:cubicBezTo>
                  <a:cubicBezTo>
                    <a:pt x="14389" y="11875"/>
                    <a:pt x="14565" y="12262"/>
                    <a:pt x="14698" y="12683"/>
                  </a:cubicBezTo>
                  <a:cubicBezTo>
                    <a:pt x="14846" y="13169"/>
                    <a:pt x="14952" y="13695"/>
                    <a:pt x="15005" y="14316"/>
                  </a:cubicBezTo>
                  <a:cubicBezTo>
                    <a:pt x="16369" y="14966"/>
                    <a:pt x="19967" y="14602"/>
                    <a:pt x="20652" y="11448"/>
                  </a:cubicBezTo>
                  <a:cubicBezTo>
                    <a:pt x="21071" y="9520"/>
                    <a:pt x="20280" y="7208"/>
                    <a:pt x="19086" y="6630"/>
                  </a:cubicBezTo>
                  <a:cubicBezTo>
                    <a:pt x="18943" y="6558"/>
                    <a:pt x="18795" y="6680"/>
                    <a:pt x="18758" y="6879"/>
                  </a:cubicBezTo>
                  <a:cubicBezTo>
                    <a:pt x="18652" y="7472"/>
                    <a:pt x="18444" y="7944"/>
                    <a:pt x="18242" y="8258"/>
                  </a:cubicBezTo>
                  <a:cubicBezTo>
                    <a:pt x="18189" y="8336"/>
                    <a:pt x="18189" y="8458"/>
                    <a:pt x="18242" y="8543"/>
                  </a:cubicBezTo>
                  <a:cubicBezTo>
                    <a:pt x="18338" y="8693"/>
                    <a:pt x="18481" y="8971"/>
                    <a:pt x="18635" y="9442"/>
                  </a:cubicBezTo>
                  <a:cubicBezTo>
                    <a:pt x="18667" y="9542"/>
                    <a:pt x="18640" y="9678"/>
                    <a:pt x="18565" y="9728"/>
                  </a:cubicBezTo>
                  <a:cubicBezTo>
                    <a:pt x="18544" y="9742"/>
                    <a:pt x="18529" y="9748"/>
                    <a:pt x="18507" y="9748"/>
                  </a:cubicBezTo>
                  <a:cubicBezTo>
                    <a:pt x="18438" y="9755"/>
                    <a:pt x="18375" y="9700"/>
                    <a:pt x="18348" y="9614"/>
                  </a:cubicBezTo>
                  <a:cubicBezTo>
                    <a:pt x="18348" y="9607"/>
                    <a:pt x="18226" y="9179"/>
                    <a:pt x="17977" y="8793"/>
                  </a:cubicBezTo>
                  <a:cubicBezTo>
                    <a:pt x="17653" y="8301"/>
                    <a:pt x="17271" y="8108"/>
                    <a:pt x="16836" y="8222"/>
                  </a:cubicBezTo>
                  <a:cubicBezTo>
                    <a:pt x="16740" y="8244"/>
                    <a:pt x="16650" y="8150"/>
                    <a:pt x="16650" y="8015"/>
                  </a:cubicBezTo>
                  <a:cubicBezTo>
                    <a:pt x="16650" y="7908"/>
                    <a:pt x="16708" y="7822"/>
                    <a:pt x="16783" y="7807"/>
                  </a:cubicBezTo>
                  <a:cubicBezTo>
                    <a:pt x="17244" y="7686"/>
                    <a:pt x="17610" y="7886"/>
                    <a:pt x="17791" y="8022"/>
                  </a:cubicBezTo>
                  <a:cubicBezTo>
                    <a:pt x="17871" y="8079"/>
                    <a:pt x="17971" y="8057"/>
                    <a:pt x="18030" y="7957"/>
                  </a:cubicBezTo>
                  <a:cubicBezTo>
                    <a:pt x="18444" y="7300"/>
                    <a:pt x="18980" y="5845"/>
                    <a:pt x="18215" y="4332"/>
                  </a:cubicBezTo>
                  <a:cubicBezTo>
                    <a:pt x="17738" y="3390"/>
                    <a:pt x="16750" y="2824"/>
                    <a:pt x="15965" y="2789"/>
                  </a:cubicBezTo>
                  <a:cubicBezTo>
                    <a:pt x="15901" y="2789"/>
                    <a:pt x="15843" y="2790"/>
                    <a:pt x="15779" y="2798"/>
                  </a:cubicBezTo>
                  <a:cubicBezTo>
                    <a:pt x="15647" y="2812"/>
                    <a:pt x="15403" y="2824"/>
                    <a:pt x="15074" y="2931"/>
                  </a:cubicBezTo>
                  <a:cubicBezTo>
                    <a:pt x="14560" y="3096"/>
                    <a:pt x="14279" y="3382"/>
                    <a:pt x="14273" y="3382"/>
                  </a:cubicBezTo>
                  <a:cubicBezTo>
                    <a:pt x="14204" y="3453"/>
                    <a:pt x="14107" y="3433"/>
                    <a:pt x="14054" y="3333"/>
                  </a:cubicBezTo>
                  <a:cubicBezTo>
                    <a:pt x="14007" y="3240"/>
                    <a:pt x="14019" y="3103"/>
                    <a:pt x="14088" y="3039"/>
                  </a:cubicBezTo>
                  <a:cubicBezTo>
                    <a:pt x="14114" y="3010"/>
                    <a:pt x="14470" y="2669"/>
                    <a:pt x="15096" y="2483"/>
                  </a:cubicBezTo>
                  <a:cubicBezTo>
                    <a:pt x="15186" y="2455"/>
                    <a:pt x="15227" y="2304"/>
                    <a:pt x="15169" y="2204"/>
                  </a:cubicBezTo>
                  <a:cubicBezTo>
                    <a:pt x="14341" y="648"/>
                    <a:pt x="11471" y="-173"/>
                    <a:pt x="10170" y="641"/>
                  </a:cubicBezTo>
                  <a:cubicBezTo>
                    <a:pt x="10048" y="719"/>
                    <a:pt x="9996" y="919"/>
                    <a:pt x="10059" y="1076"/>
                  </a:cubicBezTo>
                  <a:cubicBezTo>
                    <a:pt x="10203" y="1461"/>
                    <a:pt x="10265" y="1904"/>
                    <a:pt x="10233" y="2325"/>
                  </a:cubicBezTo>
                  <a:cubicBezTo>
                    <a:pt x="10228" y="2432"/>
                    <a:pt x="10165" y="2512"/>
                    <a:pt x="10091" y="2519"/>
                  </a:cubicBezTo>
                  <a:cubicBezTo>
                    <a:pt x="10080" y="2519"/>
                    <a:pt x="10075" y="2519"/>
                    <a:pt x="10064" y="2519"/>
                  </a:cubicBezTo>
                  <a:cubicBezTo>
                    <a:pt x="9979" y="2505"/>
                    <a:pt x="9916" y="2404"/>
                    <a:pt x="9927" y="2282"/>
                  </a:cubicBezTo>
                  <a:cubicBezTo>
                    <a:pt x="9937" y="2140"/>
                    <a:pt x="10011" y="1106"/>
                    <a:pt x="9295" y="520"/>
                  </a:cubicBezTo>
                  <a:cubicBezTo>
                    <a:pt x="8854" y="161"/>
                    <a:pt x="8273" y="-8"/>
                    <a:pt x="7654" y="1"/>
                  </a:cubicBezTo>
                  <a:close/>
                  <a:moveTo>
                    <a:pt x="6930" y="3139"/>
                  </a:moveTo>
                  <a:cubicBezTo>
                    <a:pt x="7435" y="3144"/>
                    <a:pt x="7913" y="3351"/>
                    <a:pt x="8361" y="3761"/>
                  </a:cubicBezTo>
                  <a:cubicBezTo>
                    <a:pt x="8886" y="4239"/>
                    <a:pt x="9242" y="4895"/>
                    <a:pt x="9449" y="5352"/>
                  </a:cubicBezTo>
                  <a:cubicBezTo>
                    <a:pt x="9491" y="5444"/>
                    <a:pt x="9582" y="5480"/>
                    <a:pt x="9656" y="5430"/>
                  </a:cubicBezTo>
                  <a:cubicBezTo>
                    <a:pt x="10925" y="4509"/>
                    <a:pt x="12288" y="4695"/>
                    <a:pt x="13403" y="5952"/>
                  </a:cubicBezTo>
                  <a:cubicBezTo>
                    <a:pt x="13456" y="6009"/>
                    <a:pt x="13535" y="6015"/>
                    <a:pt x="13593" y="5958"/>
                  </a:cubicBezTo>
                  <a:cubicBezTo>
                    <a:pt x="13795" y="5758"/>
                    <a:pt x="14331" y="5353"/>
                    <a:pt x="15154" y="5617"/>
                  </a:cubicBezTo>
                  <a:cubicBezTo>
                    <a:pt x="15239" y="5631"/>
                    <a:pt x="15291" y="5745"/>
                    <a:pt x="15270" y="5867"/>
                  </a:cubicBezTo>
                  <a:cubicBezTo>
                    <a:pt x="15249" y="5981"/>
                    <a:pt x="15164" y="6045"/>
                    <a:pt x="15079" y="6016"/>
                  </a:cubicBezTo>
                  <a:cubicBezTo>
                    <a:pt x="14527" y="5866"/>
                    <a:pt x="14076" y="5967"/>
                    <a:pt x="13736" y="6331"/>
                  </a:cubicBezTo>
                  <a:cubicBezTo>
                    <a:pt x="13418" y="6673"/>
                    <a:pt x="13217" y="7243"/>
                    <a:pt x="13195" y="7856"/>
                  </a:cubicBezTo>
                  <a:cubicBezTo>
                    <a:pt x="13190" y="7964"/>
                    <a:pt x="13132" y="8050"/>
                    <a:pt x="13053" y="8057"/>
                  </a:cubicBezTo>
                  <a:cubicBezTo>
                    <a:pt x="13026" y="8057"/>
                    <a:pt x="13000" y="8057"/>
                    <a:pt x="12973" y="8028"/>
                  </a:cubicBezTo>
                  <a:cubicBezTo>
                    <a:pt x="12915" y="7985"/>
                    <a:pt x="12882" y="7900"/>
                    <a:pt x="12887" y="7814"/>
                  </a:cubicBezTo>
                  <a:cubicBezTo>
                    <a:pt x="12903" y="7336"/>
                    <a:pt x="13015" y="6880"/>
                    <a:pt x="13195" y="6509"/>
                  </a:cubicBezTo>
                  <a:cubicBezTo>
                    <a:pt x="13243" y="6416"/>
                    <a:pt x="13228" y="6295"/>
                    <a:pt x="13164" y="6224"/>
                  </a:cubicBezTo>
                  <a:cubicBezTo>
                    <a:pt x="11630" y="4532"/>
                    <a:pt x="10133" y="5487"/>
                    <a:pt x="9543" y="5994"/>
                  </a:cubicBezTo>
                  <a:cubicBezTo>
                    <a:pt x="9464" y="6058"/>
                    <a:pt x="9364" y="6023"/>
                    <a:pt x="9321" y="5909"/>
                  </a:cubicBezTo>
                  <a:cubicBezTo>
                    <a:pt x="9194" y="5559"/>
                    <a:pt x="8827" y="4688"/>
                    <a:pt x="8185" y="4102"/>
                  </a:cubicBezTo>
                  <a:cubicBezTo>
                    <a:pt x="7548" y="3524"/>
                    <a:pt x="6843" y="3403"/>
                    <a:pt x="6084" y="3746"/>
                  </a:cubicBezTo>
                  <a:cubicBezTo>
                    <a:pt x="5999" y="3781"/>
                    <a:pt x="5909" y="3717"/>
                    <a:pt x="5888" y="3603"/>
                  </a:cubicBezTo>
                  <a:cubicBezTo>
                    <a:pt x="5867" y="3496"/>
                    <a:pt x="5915" y="3375"/>
                    <a:pt x="5994" y="3346"/>
                  </a:cubicBezTo>
                  <a:cubicBezTo>
                    <a:pt x="6315" y="3204"/>
                    <a:pt x="6627" y="3136"/>
                    <a:pt x="6930" y="3139"/>
                  </a:cubicBezTo>
                  <a:close/>
                  <a:moveTo>
                    <a:pt x="4412" y="7120"/>
                  </a:moveTo>
                  <a:cubicBezTo>
                    <a:pt x="4454" y="7118"/>
                    <a:pt x="4496" y="7136"/>
                    <a:pt x="4528" y="7178"/>
                  </a:cubicBezTo>
                  <a:cubicBezTo>
                    <a:pt x="5112" y="7964"/>
                    <a:pt x="5357" y="9491"/>
                    <a:pt x="4678" y="11169"/>
                  </a:cubicBezTo>
                  <a:cubicBezTo>
                    <a:pt x="4630" y="11290"/>
                    <a:pt x="4688" y="11440"/>
                    <a:pt x="4789" y="11448"/>
                  </a:cubicBezTo>
                  <a:cubicBezTo>
                    <a:pt x="5622" y="11512"/>
                    <a:pt x="7236" y="11876"/>
                    <a:pt x="8250" y="13725"/>
                  </a:cubicBezTo>
                  <a:cubicBezTo>
                    <a:pt x="8287" y="13789"/>
                    <a:pt x="8351" y="13816"/>
                    <a:pt x="8409" y="13781"/>
                  </a:cubicBezTo>
                  <a:cubicBezTo>
                    <a:pt x="9009" y="13474"/>
                    <a:pt x="9645" y="13354"/>
                    <a:pt x="10245" y="13439"/>
                  </a:cubicBezTo>
                  <a:cubicBezTo>
                    <a:pt x="10314" y="13447"/>
                    <a:pt x="10373" y="13374"/>
                    <a:pt x="10373" y="13281"/>
                  </a:cubicBezTo>
                  <a:cubicBezTo>
                    <a:pt x="10373" y="12831"/>
                    <a:pt x="10547" y="12183"/>
                    <a:pt x="11237" y="11833"/>
                  </a:cubicBezTo>
                  <a:cubicBezTo>
                    <a:pt x="11322" y="11791"/>
                    <a:pt x="11413" y="11855"/>
                    <a:pt x="11439" y="11970"/>
                  </a:cubicBezTo>
                  <a:cubicBezTo>
                    <a:pt x="11466" y="12077"/>
                    <a:pt x="11417" y="12190"/>
                    <a:pt x="11338" y="12233"/>
                  </a:cubicBezTo>
                  <a:cubicBezTo>
                    <a:pt x="10547" y="12640"/>
                    <a:pt x="10691" y="13418"/>
                    <a:pt x="10696" y="13446"/>
                  </a:cubicBezTo>
                  <a:cubicBezTo>
                    <a:pt x="10707" y="13510"/>
                    <a:pt x="10743" y="13552"/>
                    <a:pt x="10786" y="13567"/>
                  </a:cubicBezTo>
                  <a:cubicBezTo>
                    <a:pt x="11391" y="13788"/>
                    <a:pt x="11889" y="14216"/>
                    <a:pt x="12170" y="14780"/>
                  </a:cubicBezTo>
                  <a:cubicBezTo>
                    <a:pt x="12218" y="14873"/>
                    <a:pt x="12208" y="15010"/>
                    <a:pt x="12144" y="15074"/>
                  </a:cubicBezTo>
                  <a:cubicBezTo>
                    <a:pt x="12117" y="15103"/>
                    <a:pt x="12091" y="15117"/>
                    <a:pt x="12059" y="15117"/>
                  </a:cubicBezTo>
                  <a:cubicBezTo>
                    <a:pt x="12006" y="15124"/>
                    <a:pt x="11954" y="15087"/>
                    <a:pt x="11917" y="15023"/>
                  </a:cubicBezTo>
                  <a:cubicBezTo>
                    <a:pt x="11386" y="13945"/>
                    <a:pt x="9852" y="13361"/>
                    <a:pt x="8308" y="14289"/>
                  </a:cubicBezTo>
                  <a:cubicBezTo>
                    <a:pt x="8239" y="14332"/>
                    <a:pt x="8160" y="14295"/>
                    <a:pt x="8117" y="14209"/>
                  </a:cubicBezTo>
                  <a:cubicBezTo>
                    <a:pt x="6870" y="11625"/>
                    <a:pt x="4296" y="11862"/>
                    <a:pt x="4270" y="11862"/>
                  </a:cubicBezTo>
                  <a:lnTo>
                    <a:pt x="3961" y="11847"/>
                  </a:lnTo>
                  <a:cubicBezTo>
                    <a:pt x="3924" y="11818"/>
                    <a:pt x="3892" y="11768"/>
                    <a:pt x="3881" y="11711"/>
                  </a:cubicBezTo>
                  <a:cubicBezTo>
                    <a:pt x="3759" y="11011"/>
                    <a:pt x="3176" y="10055"/>
                    <a:pt x="2332" y="9641"/>
                  </a:cubicBezTo>
                  <a:cubicBezTo>
                    <a:pt x="2263" y="9605"/>
                    <a:pt x="2209" y="9514"/>
                    <a:pt x="2220" y="9407"/>
                  </a:cubicBezTo>
                  <a:cubicBezTo>
                    <a:pt x="2236" y="9271"/>
                    <a:pt x="2337" y="9192"/>
                    <a:pt x="2427" y="9235"/>
                  </a:cubicBezTo>
                  <a:cubicBezTo>
                    <a:pt x="2788" y="9406"/>
                    <a:pt x="3170" y="9735"/>
                    <a:pt x="3483" y="10120"/>
                  </a:cubicBezTo>
                  <a:cubicBezTo>
                    <a:pt x="3680" y="10363"/>
                    <a:pt x="3913" y="10720"/>
                    <a:pt x="4067" y="11162"/>
                  </a:cubicBezTo>
                  <a:cubicBezTo>
                    <a:pt x="4115" y="11291"/>
                    <a:pt x="4248" y="11306"/>
                    <a:pt x="4306" y="11184"/>
                  </a:cubicBezTo>
                  <a:cubicBezTo>
                    <a:pt x="5022" y="9614"/>
                    <a:pt x="4831" y="8186"/>
                    <a:pt x="4311" y="7486"/>
                  </a:cubicBezTo>
                  <a:cubicBezTo>
                    <a:pt x="4253" y="7408"/>
                    <a:pt x="4243" y="7273"/>
                    <a:pt x="4301" y="7194"/>
                  </a:cubicBezTo>
                  <a:cubicBezTo>
                    <a:pt x="4330" y="7148"/>
                    <a:pt x="4370" y="7123"/>
                    <a:pt x="4412" y="7120"/>
                  </a:cubicBezTo>
                  <a:close/>
                  <a:moveTo>
                    <a:pt x="2258" y="15717"/>
                  </a:moveTo>
                  <a:cubicBezTo>
                    <a:pt x="1971" y="17680"/>
                    <a:pt x="4031" y="19435"/>
                    <a:pt x="5702" y="18764"/>
                  </a:cubicBezTo>
                  <a:cubicBezTo>
                    <a:pt x="5612" y="19699"/>
                    <a:pt x="5001" y="21083"/>
                    <a:pt x="5001" y="21083"/>
                  </a:cubicBezTo>
                  <a:lnTo>
                    <a:pt x="6238" y="21427"/>
                  </a:lnTo>
                  <a:lnTo>
                    <a:pt x="8727" y="18063"/>
                  </a:lnTo>
                  <a:cubicBezTo>
                    <a:pt x="7390" y="17742"/>
                    <a:pt x="6699" y="17172"/>
                    <a:pt x="6333" y="16843"/>
                  </a:cubicBezTo>
                  <a:cubicBezTo>
                    <a:pt x="6163" y="16686"/>
                    <a:pt x="5962" y="16614"/>
                    <a:pt x="5761" y="16636"/>
                  </a:cubicBezTo>
                  <a:cubicBezTo>
                    <a:pt x="5442" y="16672"/>
                    <a:pt x="4954" y="16693"/>
                    <a:pt x="4381" y="16593"/>
                  </a:cubicBezTo>
                  <a:cubicBezTo>
                    <a:pt x="3786" y="16494"/>
                    <a:pt x="3027" y="16259"/>
                    <a:pt x="2258" y="157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6E09864-8083-4D37-B062-7205493A38FF}"/>
                </a:ext>
              </a:extLst>
            </p:cNvPr>
            <p:cNvSpPr txBox="1"/>
            <p:nvPr/>
          </p:nvSpPr>
          <p:spPr>
            <a:xfrm>
              <a:off x="519684" y="3923598"/>
              <a:ext cx="3026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Develop general purpose knowledge 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CFE7367-4B1B-4BA8-9EF3-D391AA30B8EE}"/>
              </a:ext>
            </a:extLst>
          </p:cNvPr>
          <p:cNvSpPr txBox="1"/>
          <p:nvPr/>
        </p:nvSpPr>
        <p:spPr>
          <a:xfrm>
            <a:off x="649135" y="5215430"/>
            <a:ext cx="198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</a:t>
            </a:r>
            <a:endParaRPr kumimoji="0" lang="zh-TW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圖形 17" descr="資料庫 外框">
            <a:extLst>
              <a:ext uri="{FF2B5EF4-FFF2-40B4-BE49-F238E27FC236}">
                <a16:creationId xmlns:a16="http://schemas.microsoft.com/office/drawing/2014/main" id="{A0B666D8-AA6F-45C3-88D1-B7DAB1820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16" y="1890582"/>
            <a:ext cx="914400" cy="914400"/>
          </a:xfrm>
          <a:prstGeom prst="rect">
            <a:avLst/>
          </a:prstGeom>
        </p:spPr>
      </p:pic>
      <p:pic>
        <p:nvPicPr>
          <p:cNvPr id="19" name="圖形 18" descr="資料庫 外框">
            <a:extLst>
              <a:ext uri="{FF2B5EF4-FFF2-40B4-BE49-F238E27FC236}">
                <a16:creationId xmlns:a16="http://schemas.microsoft.com/office/drawing/2014/main" id="{FDCC550E-3406-4AF7-A5DB-492813D6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282" y="1890582"/>
            <a:ext cx="914400" cy="914400"/>
          </a:xfrm>
          <a:prstGeom prst="rect">
            <a:avLst/>
          </a:prstGeom>
        </p:spPr>
      </p:pic>
      <p:pic>
        <p:nvPicPr>
          <p:cNvPr id="20" name="圖形 19" descr="資料庫 外框">
            <a:extLst>
              <a:ext uri="{FF2B5EF4-FFF2-40B4-BE49-F238E27FC236}">
                <a16:creationId xmlns:a16="http://schemas.microsoft.com/office/drawing/2014/main" id="{D7E3634F-3477-4E19-AAF1-733B69AFD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6614" y="1903304"/>
            <a:ext cx="914400" cy="914400"/>
          </a:xfrm>
          <a:prstGeom prst="rect">
            <a:avLst/>
          </a:prstGeom>
        </p:spPr>
      </p:pic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3D78F2C-7297-48A0-9448-FFA233B4A3B3}"/>
              </a:ext>
            </a:extLst>
          </p:cNvPr>
          <p:cNvCxnSpPr>
            <a:cxnSpLocks/>
          </p:cNvCxnSpPr>
          <p:nvPr/>
        </p:nvCxnSpPr>
        <p:spPr>
          <a:xfrm rot="5400000">
            <a:off x="1250293" y="3208384"/>
            <a:ext cx="71996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E7D20B3E-49A2-4B12-AB10-762BBA52E60A}"/>
              </a:ext>
            </a:extLst>
          </p:cNvPr>
          <p:cNvCxnSpPr>
            <a:cxnSpLocks/>
          </p:cNvCxnSpPr>
          <p:nvPr/>
        </p:nvCxnSpPr>
        <p:spPr>
          <a:xfrm>
            <a:off x="2234823" y="4000446"/>
            <a:ext cx="119220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1942AB1-33F9-4688-9405-2C99D19E540F}"/>
              </a:ext>
            </a:extLst>
          </p:cNvPr>
          <p:cNvCxnSpPr>
            <a:cxnSpLocks/>
          </p:cNvCxnSpPr>
          <p:nvPr/>
        </p:nvCxnSpPr>
        <p:spPr>
          <a:xfrm>
            <a:off x="3467100" y="4986770"/>
            <a:ext cx="177668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2839898-C360-4617-B715-E78E46E708D5}"/>
              </a:ext>
            </a:extLst>
          </p:cNvPr>
          <p:cNvCxnSpPr>
            <a:cxnSpLocks/>
          </p:cNvCxnSpPr>
          <p:nvPr/>
        </p:nvCxnSpPr>
        <p:spPr>
          <a:xfrm>
            <a:off x="3467100" y="2971901"/>
            <a:ext cx="177668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7198656B-5486-42EB-913D-C41BC10071B7}"/>
              </a:ext>
            </a:extLst>
          </p:cNvPr>
          <p:cNvCxnSpPr>
            <a:cxnSpLocks/>
          </p:cNvCxnSpPr>
          <p:nvPr/>
        </p:nvCxnSpPr>
        <p:spPr>
          <a:xfrm>
            <a:off x="3427031" y="2971901"/>
            <a:ext cx="0" cy="201486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F3A7220C-79B0-4DFF-9375-0FFA29DD179F}"/>
              </a:ext>
            </a:extLst>
          </p:cNvPr>
          <p:cNvSpPr txBox="1"/>
          <p:nvPr/>
        </p:nvSpPr>
        <p:spPr>
          <a:xfrm>
            <a:off x="3417374" y="2395889"/>
            <a:ext cx="17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Fine-tune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15F3B6AB-C91A-4096-8FBD-2EF1DF969AA3}"/>
              </a:ext>
            </a:extLst>
          </p:cNvPr>
          <p:cNvSpPr txBox="1"/>
          <p:nvPr/>
        </p:nvSpPr>
        <p:spPr>
          <a:xfrm>
            <a:off x="5011450" y="6081555"/>
            <a:ext cx="332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Downstream Tasks 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3" name="圖片 72" descr="一張含有 美工圖案 的圖片&#10;&#10;自動產生的描述">
            <a:extLst>
              <a:ext uri="{FF2B5EF4-FFF2-40B4-BE49-F238E27FC236}">
                <a16:creationId xmlns:a16="http://schemas.microsoft.com/office/drawing/2014/main" id="{3C875CD1-9DA2-4CDA-B77B-E79670B7E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07" y="2345718"/>
            <a:ext cx="1052492" cy="1052492"/>
          </a:xfrm>
          <a:prstGeom prst="rect">
            <a:avLst/>
          </a:prstGeom>
        </p:spPr>
      </p:pic>
      <p:pic>
        <p:nvPicPr>
          <p:cNvPr id="74" name="圖片 73" descr="一張含有 美工圖案 的圖片&#10;&#10;自動產生的描述">
            <a:extLst>
              <a:ext uri="{FF2B5EF4-FFF2-40B4-BE49-F238E27FC236}">
                <a16:creationId xmlns:a16="http://schemas.microsoft.com/office/drawing/2014/main" id="{14A121ED-B4FE-407F-BAD2-65D3CA960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02" y="2345718"/>
            <a:ext cx="1112269" cy="1112269"/>
          </a:xfrm>
          <a:prstGeom prst="rect">
            <a:avLst/>
          </a:prstGeom>
        </p:spPr>
      </p:pic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F887ADC9-F57C-4AE4-B997-E69F0F7CBA5A}"/>
              </a:ext>
            </a:extLst>
          </p:cNvPr>
          <p:cNvSpPr/>
          <p:nvPr/>
        </p:nvSpPr>
        <p:spPr>
          <a:xfrm>
            <a:off x="5265892" y="2199270"/>
            <a:ext cx="2885702" cy="16058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F5976E7C-BB2B-4727-87DC-BB78CF98D714}"/>
              </a:ext>
            </a:extLst>
          </p:cNvPr>
          <p:cNvGrpSpPr/>
          <p:nvPr/>
        </p:nvGrpSpPr>
        <p:grpSpPr>
          <a:xfrm>
            <a:off x="5243789" y="4268214"/>
            <a:ext cx="2885702" cy="1605825"/>
            <a:chOff x="4977184" y="3574401"/>
            <a:chExt cx="2885702" cy="1605825"/>
          </a:xfrm>
        </p:grpSpPr>
        <p:pic>
          <p:nvPicPr>
            <p:cNvPr id="84" name="Picture 4" descr="ãappleãçåçæå°çµæ">
              <a:extLst>
                <a:ext uri="{FF2B5EF4-FFF2-40B4-BE49-F238E27FC236}">
                  <a16:creationId xmlns:a16="http://schemas.microsoft.com/office/drawing/2014/main" id="{0D75755F-0688-4EA6-80C3-9135F154F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20" y="3662708"/>
              <a:ext cx="1039918" cy="103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0" descr="ãorangeãçåçæå°çµæ">
              <a:extLst>
                <a:ext uri="{FF2B5EF4-FFF2-40B4-BE49-F238E27FC236}">
                  <a16:creationId xmlns:a16="http://schemas.microsoft.com/office/drawing/2014/main" id="{08FAD9AE-8C4E-41DF-9B61-8A7403C27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97" y="3619863"/>
              <a:ext cx="1151019" cy="116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矩形: 圓角 85">
              <a:extLst>
                <a:ext uri="{FF2B5EF4-FFF2-40B4-BE49-F238E27FC236}">
                  <a16:creationId xmlns:a16="http://schemas.microsoft.com/office/drawing/2014/main" id="{759FAE02-D69A-4409-BF34-05FF3E3229D1}"/>
                </a:ext>
              </a:extLst>
            </p:cNvPr>
            <p:cNvSpPr/>
            <p:nvPr/>
          </p:nvSpPr>
          <p:spPr>
            <a:xfrm>
              <a:off x="4977184" y="3574401"/>
              <a:ext cx="2885702" cy="160582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3B58ED-F1EB-4BBA-818E-01551935D8F1}"/>
              </a:ext>
            </a:extLst>
          </p:cNvPr>
          <p:cNvSpPr txBox="1"/>
          <p:nvPr/>
        </p:nvSpPr>
        <p:spPr>
          <a:xfrm>
            <a:off x="5426339" y="3335434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Pokémon</a:t>
            </a:r>
            <a:endParaRPr lang="zh-TW" altLang="en-US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FDC4D2E7-F2C1-482C-8472-8948BBDF7EA2}"/>
              </a:ext>
            </a:extLst>
          </p:cNvPr>
          <p:cNvSpPr txBox="1"/>
          <p:nvPr/>
        </p:nvSpPr>
        <p:spPr>
          <a:xfrm>
            <a:off x="6620868" y="3335434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Digimon</a:t>
            </a:r>
            <a:endParaRPr lang="zh-TW" altLang="en-US" dirty="0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64E4476E-F071-4670-AA72-B1715BC1F7EF}"/>
              </a:ext>
            </a:extLst>
          </p:cNvPr>
          <p:cNvSpPr txBox="1"/>
          <p:nvPr/>
        </p:nvSpPr>
        <p:spPr>
          <a:xfrm>
            <a:off x="5367800" y="5433077"/>
            <a:ext cx="147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apple</a:t>
            </a:r>
            <a:endParaRPr lang="zh-TW" altLang="en-US" dirty="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B2AB51B0-C660-4B7E-BD14-CDCD9102A79C}"/>
              </a:ext>
            </a:extLst>
          </p:cNvPr>
          <p:cNvSpPr txBox="1"/>
          <p:nvPr/>
        </p:nvSpPr>
        <p:spPr>
          <a:xfrm>
            <a:off x="6576992" y="5394977"/>
            <a:ext cx="147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orange</a:t>
            </a:r>
            <a:endParaRPr lang="zh-TW" altLang="en-US" dirty="0"/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5BA47814-D5CE-48F4-85F1-1238DA18E7F9}"/>
              </a:ext>
            </a:extLst>
          </p:cNvPr>
          <p:cNvSpPr txBox="1"/>
          <p:nvPr/>
        </p:nvSpPr>
        <p:spPr>
          <a:xfrm>
            <a:off x="3359361" y="5063408"/>
            <a:ext cx="17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Fine-tune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 animBg="1"/>
      <p:bldP spid="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5C2280-DB1B-452F-9209-958CFC4E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7: </a:t>
            </a:r>
            <a:br>
              <a:rPr lang="en-US" altLang="zh-TW" dirty="0"/>
            </a:br>
            <a:r>
              <a:rPr lang="en-US" altLang="zh-TW" dirty="0"/>
              <a:t>Self-supervised Learning </a:t>
            </a:r>
            <a:endParaRPr lang="zh-TW" altLang="en-US" dirty="0"/>
          </a:p>
        </p:txBody>
      </p:sp>
      <p:pic>
        <p:nvPicPr>
          <p:cNvPr id="4" name="Picture 2" descr="What are hardware, software and Operating Systems?">
            <a:extLst>
              <a:ext uri="{FF2B5EF4-FFF2-40B4-BE49-F238E27FC236}">
                <a16:creationId xmlns:a16="http://schemas.microsoft.com/office/drawing/2014/main" id="{018CD9E1-02E1-48CD-9E1B-1651147B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96237"/>
            <a:ext cx="3584762" cy="28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fferent types of software coderus branded image">
            <a:extLst>
              <a:ext uri="{FF2B5EF4-FFF2-40B4-BE49-F238E27FC236}">
                <a16:creationId xmlns:a16="http://schemas.microsoft.com/office/drawing/2014/main" id="{E2BD5A2D-8625-41B8-909C-000CFADC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36" y="2963441"/>
            <a:ext cx="4295207" cy="28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21AF794-68D9-4C0F-A83F-10BA1B214549}"/>
              </a:ext>
            </a:extLst>
          </p:cNvPr>
          <p:cNvSpPr txBox="1"/>
          <p:nvPr/>
        </p:nvSpPr>
        <p:spPr>
          <a:xfrm>
            <a:off x="938771" y="5826912"/>
            <a:ext cx="306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Operating Systems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63516F2-3874-4C4C-8ED2-7E2C2BDB9F55}"/>
              </a:ext>
            </a:extLst>
          </p:cNvPr>
          <p:cNvSpPr txBox="1"/>
          <p:nvPr/>
        </p:nvSpPr>
        <p:spPr>
          <a:xfrm>
            <a:off x="5107911" y="5826912"/>
            <a:ext cx="306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Applications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37B902F-A9E3-45DE-857F-52A03E98133A}"/>
              </a:ext>
            </a:extLst>
          </p:cNvPr>
          <p:cNvSpPr txBox="1"/>
          <p:nvPr/>
        </p:nvSpPr>
        <p:spPr>
          <a:xfrm>
            <a:off x="938770" y="1921522"/>
            <a:ext cx="74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Pre-trained Model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vs.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Downstream Tasks 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Picture 4" descr="ãBERT pngãçåçæå°çµæ">
            <a:extLst>
              <a:ext uri="{FF2B5EF4-FFF2-40B4-BE49-F238E27FC236}">
                <a16:creationId xmlns:a16="http://schemas.microsoft.com/office/drawing/2014/main" id="{4A2671CF-5126-43BE-A0E4-54493775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64" y="2444742"/>
            <a:ext cx="2060016" cy="34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825D321-4558-40A3-9E66-A5DCF8E8F28A}"/>
              </a:ext>
            </a:extLst>
          </p:cNvPr>
          <p:cNvSpPr txBox="1"/>
          <p:nvPr/>
        </p:nvSpPr>
        <p:spPr>
          <a:xfrm>
            <a:off x="212346" y="2030150"/>
            <a:ext cx="117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BERT</a:t>
            </a:r>
            <a:endParaRPr lang="zh-TW" altLang="en-US" sz="28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2FD762F-B734-46FA-AFEC-928B5BED7B1E}"/>
              </a:ext>
            </a:extLst>
          </p:cNvPr>
          <p:cNvSpPr txBox="1"/>
          <p:nvPr/>
        </p:nvSpPr>
        <p:spPr>
          <a:xfrm>
            <a:off x="498662" y="2291174"/>
            <a:ext cx="4933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(Foundation Model)</a:t>
            </a:r>
            <a:endParaRPr kumimoji="0" lang="zh-TW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2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F5D726A-AAB0-4144-ADCD-5F54C8A9C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r>
              <a:rPr lang="zh-TW" altLang="en-US" sz="6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br>
              <a:rPr lang="en-US" altLang="zh-TW" sz="6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課程速覽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C4D0BE-D5EE-414F-B5BB-275B2FE5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Hung-yi Lee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0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LeeMeng - 進擊的BERT：NLP 界的巨人之力與遷移學習">
            <a:extLst>
              <a:ext uri="{FF2B5EF4-FFF2-40B4-BE49-F238E27FC236}">
                <a16:creationId xmlns:a16="http://schemas.microsoft.com/office/drawing/2014/main" id="{384188C6-7D3C-4FEF-BB96-CA9E5A121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3167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4CD1AF5-61F0-4CFA-A5A6-2DDABE5595FA}"/>
              </a:ext>
            </a:extLst>
          </p:cNvPr>
          <p:cNvSpPr/>
          <p:nvPr/>
        </p:nvSpPr>
        <p:spPr>
          <a:xfrm>
            <a:off x="2390774" y="5906185"/>
            <a:ext cx="661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of image: https://leemeng.tw/attack_on_bert_transfer_learning_in_nlp.html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61B742-1370-4663-9F5B-E23BBF6CCF15}"/>
              </a:ext>
            </a:extLst>
          </p:cNvPr>
          <p:cNvSpPr txBox="1"/>
          <p:nvPr/>
        </p:nvSpPr>
        <p:spPr>
          <a:xfrm>
            <a:off x="1285875" y="2000250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BERT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3F30A6-2E12-4F2F-8E1C-8ECBA0B17BBD}"/>
              </a:ext>
            </a:extLst>
          </p:cNvPr>
          <p:cNvSpPr txBox="1"/>
          <p:nvPr/>
        </p:nvSpPr>
        <p:spPr>
          <a:xfrm>
            <a:off x="746760" y="263439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340M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parameters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94C95F-8883-46D6-843C-8A3E3C791DFD}"/>
              </a:ext>
            </a:extLst>
          </p:cNvPr>
          <p:cNvSpPr txBox="1"/>
          <p:nvPr/>
        </p:nvSpPr>
        <p:spPr>
          <a:xfrm>
            <a:off x="6275733" y="5594155"/>
            <a:ext cx="2481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Attack on Titan</a:t>
            </a:r>
          </a:p>
        </p:txBody>
      </p:sp>
    </p:spTree>
    <p:extLst>
      <p:ext uri="{BB962C8B-B14F-4D97-AF65-F5344CB8AC3E}">
        <p14:creationId xmlns:p14="http://schemas.microsoft.com/office/powerpoint/2010/main" val="62670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C2428D-1F59-43C2-B877-8039542E3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73715"/>
            <a:ext cx="6991349" cy="2993042"/>
          </a:xfrm>
        </p:spPr>
        <p:txBody>
          <a:bodyPr anchor="ctr">
            <a:norm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Spoiler Alert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1883640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5066757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eMeng - 進擊的BERT：NLP 界的巨人之力與遷移學習">
            <a:extLst>
              <a:ext uri="{FF2B5EF4-FFF2-40B4-BE49-F238E27FC236}">
                <a16:creationId xmlns:a16="http://schemas.microsoft.com/office/drawing/2014/main" id="{384188C6-7D3C-4FEF-BB96-CA9E5A121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3167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4CD1AF5-61F0-4CFA-A5A6-2DDABE5595FA}"/>
              </a:ext>
            </a:extLst>
          </p:cNvPr>
          <p:cNvSpPr/>
          <p:nvPr/>
        </p:nvSpPr>
        <p:spPr>
          <a:xfrm>
            <a:off x="2390774" y="5906185"/>
            <a:ext cx="661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of image: https://leemeng.tw/attack_on_bert_transfer_learning_in_nlp.html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61B742-1370-4663-9F5B-E23BBF6CCF15}"/>
              </a:ext>
            </a:extLst>
          </p:cNvPr>
          <p:cNvSpPr txBox="1"/>
          <p:nvPr/>
        </p:nvSpPr>
        <p:spPr>
          <a:xfrm>
            <a:off x="1285875" y="2000250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BERT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F852B2-50CD-4B0B-B0C8-D2EE59D9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2" y="462948"/>
            <a:ext cx="1978715" cy="1978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4A3F53A-3D94-4629-AA76-AC566AEA4703}"/>
              </a:ext>
            </a:extLst>
          </p:cNvPr>
          <p:cNvSpPr txBox="1"/>
          <p:nvPr/>
        </p:nvSpPr>
        <p:spPr>
          <a:xfrm>
            <a:off x="6713884" y="2441663"/>
            <a:ext cx="1847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新細明體" panose="02020500000000000000" pitchFamily="18" charset="-120"/>
                <a:cs typeface="+mn-cs"/>
              </a:rPr>
              <a:t>Bertolt Hoover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3F30A6-2E12-4F2F-8E1C-8ECBA0B17BBD}"/>
              </a:ext>
            </a:extLst>
          </p:cNvPr>
          <p:cNvSpPr txBox="1"/>
          <p:nvPr/>
        </p:nvSpPr>
        <p:spPr>
          <a:xfrm>
            <a:off x="746760" y="263439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340M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parameters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94C95F-8883-46D6-843C-8A3E3C791DFD}"/>
              </a:ext>
            </a:extLst>
          </p:cNvPr>
          <p:cNvSpPr txBox="1"/>
          <p:nvPr/>
        </p:nvSpPr>
        <p:spPr>
          <a:xfrm>
            <a:off x="6275733" y="5594155"/>
            <a:ext cx="2481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Attack on Titan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15D2C958-48FA-4322-8B02-468497E9BE55}"/>
              </a:ext>
            </a:extLst>
          </p:cNvPr>
          <p:cNvSpPr/>
          <p:nvPr/>
        </p:nvSpPr>
        <p:spPr>
          <a:xfrm>
            <a:off x="7083828" y="2484121"/>
            <a:ext cx="774297" cy="36933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32603D-EA74-4D22-A162-A6DB28BDE0CB}"/>
              </a:ext>
            </a:extLst>
          </p:cNvPr>
          <p:cNvSpPr/>
          <p:nvPr/>
        </p:nvSpPr>
        <p:spPr>
          <a:xfrm>
            <a:off x="1285875" y="2055709"/>
            <a:ext cx="992868" cy="42841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內容版面配置區 4" descr="一張含有 文字, 裝飾 的圖片&#10;&#10;自動產生的描述">
            <a:extLst>
              <a:ext uri="{FF2B5EF4-FFF2-40B4-BE49-F238E27FC236}">
                <a16:creationId xmlns:a16="http://schemas.microsoft.com/office/drawing/2014/main" id="{7360BFBC-2618-46B0-9EB4-F1F67FDC0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69" r="14232" b="1"/>
          <a:stretch/>
        </p:blipFill>
        <p:spPr>
          <a:xfrm>
            <a:off x="-2286" y="0"/>
            <a:ext cx="9143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9ED669-4D2C-4687-97D2-EBD7969B265E}"/>
              </a:ext>
            </a:extLst>
          </p:cNvPr>
          <p:cNvSpPr txBox="1"/>
          <p:nvPr/>
        </p:nvSpPr>
        <p:spPr>
          <a:xfrm>
            <a:off x="3360038" y="3496287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BERT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C743BB2-5517-489A-8390-FAC3081F5A6E}"/>
              </a:ext>
            </a:extLst>
          </p:cNvPr>
          <p:cNvSpPr txBox="1"/>
          <p:nvPr/>
        </p:nvSpPr>
        <p:spPr>
          <a:xfrm>
            <a:off x="5372236" y="1488252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GPT-2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A2C3E55-6D73-48E6-AAFE-1DE79772A947}"/>
              </a:ext>
            </a:extLst>
          </p:cNvPr>
          <p:cNvSpPr txBox="1"/>
          <p:nvPr/>
        </p:nvSpPr>
        <p:spPr>
          <a:xfrm>
            <a:off x="7136461" y="719350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T5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F5384D5-8764-470C-A88B-424DE3D22CEC}"/>
              </a:ext>
            </a:extLst>
          </p:cNvPr>
          <p:cNvSpPr txBox="1"/>
          <p:nvPr/>
        </p:nvSpPr>
        <p:spPr>
          <a:xfrm>
            <a:off x="2755201" y="39268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GPT-3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5AE5997-0E1E-4AF7-9616-9954724036A8}"/>
              </a:ext>
            </a:extLst>
          </p:cNvPr>
          <p:cNvSpPr txBox="1"/>
          <p:nvPr/>
        </p:nvSpPr>
        <p:spPr>
          <a:xfrm>
            <a:off x="4290339" y="4004098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ELMo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7A9B74B-E9C9-41BF-8059-FE6C134F95B4}"/>
              </a:ext>
            </a:extLst>
          </p:cNvPr>
          <p:cNvSpPr txBox="1"/>
          <p:nvPr/>
        </p:nvSpPr>
        <p:spPr>
          <a:xfrm>
            <a:off x="5372236" y="829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https://youtu.be/wJJnjzNlMws</a:t>
            </a:r>
          </a:p>
        </p:txBody>
      </p:sp>
    </p:spTree>
    <p:extLst>
      <p:ext uri="{BB962C8B-B14F-4D97-AF65-F5344CB8AC3E}">
        <p14:creationId xmlns:p14="http://schemas.microsoft.com/office/powerpoint/2010/main" val="93902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333BD3-1D5A-4176-8917-EA4BE749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6:</a:t>
            </a:r>
            <a:br>
              <a:rPr lang="en-US" altLang="zh-TW" dirty="0"/>
            </a:br>
            <a:r>
              <a:rPr lang="en-US" altLang="zh-TW" dirty="0"/>
              <a:t>Generative Adversarial Network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308469-7271-43E0-9FA5-21158100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289644-3B94-4D02-B4C3-D6DF1D50C68F}"/>
              </a:ext>
            </a:extLst>
          </p:cNvPr>
          <p:cNvSpPr/>
          <p:nvPr/>
        </p:nvSpPr>
        <p:spPr>
          <a:xfrm>
            <a:off x="3684095" y="2134530"/>
            <a:ext cx="1824311" cy="10101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4625949-47AA-4DC7-BF35-C6B9DE281DF3}"/>
                  </a:ext>
                </a:extLst>
              </p:cNvPr>
              <p:cNvSpPr txBox="1"/>
              <p:nvPr/>
            </p:nvSpPr>
            <p:spPr>
              <a:xfrm>
                <a:off x="2437625" y="239515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4625949-47AA-4DC7-BF35-C6B9DE281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625" y="2395157"/>
                <a:ext cx="246862" cy="369332"/>
              </a:xfrm>
              <a:prstGeom prst="rect">
                <a:avLst/>
              </a:prstGeom>
              <a:blipFill>
                <a:blip r:embed="rId2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26A919F-9EB6-4F7C-9FC1-DF0804128020}"/>
                  </a:ext>
                </a:extLst>
              </p:cNvPr>
              <p:cNvSpPr txBox="1"/>
              <p:nvPr/>
            </p:nvSpPr>
            <p:spPr>
              <a:xfrm>
                <a:off x="6513143" y="237793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26A919F-9EB6-4F7C-9FC1-DF0804128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43" y="2377932"/>
                <a:ext cx="253274" cy="369332"/>
              </a:xfrm>
              <a:prstGeom prst="rect">
                <a:avLst/>
              </a:prstGeom>
              <a:blipFill>
                <a:blip r:embed="rId3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CCED0D4-73A4-4086-8C79-BA90C2BB448C}"/>
              </a:ext>
            </a:extLst>
          </p:cNvPr>
          <p:cNvCxnSpPr/>
          <p:nvPr/>
        </p:nvCxnSpPr>
        <p:spPr>
          <a:xfrm>
            <a:off x="2765985" y="2639600"/>
            <a:ext cx="9181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D3C59F6-BDD6-4534-BBCB-B22F60F514DA}"/>
              </a:ext>
            </a:extLst>
          </p:cNvPr>
          <p:cNvCxnSpPr/>
          <p:nvPr/>
        </p:nvCxnSpPr>
        <p:spPr>
          <a:xfrm>
            <a:off x="5508406" y="2639600"/>
            <a:ext cx="9181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FBA56AA1-93FD-459A-9F31-2D3D529055A9}"/>
              </a:ext>
            </a:extLst>
          </p:cNvPr>
          <p:cNvGrpSpPr/>
          <p:nvPr/>
        </p:nvGrpSpPr>
        <p:grpSpPr>
          <a:xfrm>
            <a:off x="1341282" y="3930763"/>
            <a:ext cx="2797542" cy="2341860"/>
            <a:chOff x="1112253" y="3870833"/>
            <a:chExt cx="2797542" cy="2341860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07413C67-7910-4876-A726-DDF937D1AE93}"/>
                </a:ext>
              </a:extLst>
            </p:cNvPr>
            <p:cNvSpPr/>
            <p:nvPr/>
          </p:nvSpPr>
          <p:spPr>
            <a:xfrm rot="3209107">
              <a:off x="1340094" y="3642992"/>
              <a:ext cx="2341860" cy="27975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21AA31C9-97CA-4F71-A691-AD3233492C4F}"/>
                    </a:ext>
                  </a:extLst>
                </p:cNvPr>
                <p:cNvSpPr txBox="1"/>
                <p:nvPr/>
              </p:nvSpPr>
              <p:spPr>
                <a:xfrm>
                  <a:off x="2469283" y="3911249"/>
                  <a:ext cx="394275" cy="377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DC15A304-BC15-4E88-9B79-854F11180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283" y="3911249"/>
                  <a:ext cx="394275" cy="377667"/>
                </a:xfrm>
                <a:prstGeom prst="rect">
                  <a:avLst/>
                </a:prstGeom>
                <a:blipFill>
                  <a:blip r:embed="rId5"/>
                  <a:stretch>
                    <a:fillRect l="-10769" r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3464149E-29E2-48E3-9C4E-6CC2EF978B85}"/>
                    </a:ext>
                  </a:extLst>
                </p:cNvPr>
                <p:cNvSpPr txBox="1"/>
                <p:nvPr/>
              </p:nvSpPr>
              <p:spPr>
                <a:xfrm>
                  <a:off x="1793910" y="4621914"/>
                  <a:ext cx="394275" cy="377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3375C4F2-4C81-4D12-A52D-45AE7AAE6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10" y="4621914"/>
                  <a:ext cx="394275" cy="377667"/>
                </a:xfrm>
                <a:prstGeom prst="rect">
                  <a:avLst/>
                </a:prstGeom>
                <a:blipFill>
                  <a:blip r:embed="rId6"/>
                  <a:stretch>
                    <a:fillRect l="-10769" t="-1613" r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53DA46E0-43BD-4FF9-B32B-D24049A08EE6}"/>
                    </a:ext>
                  </a:extLst>
                </p:cNvPr>
                <p:cNvSpPr txBox="1"/>
                <p:nvPr/>
              </p:nvSpPr>
              <p:spPr>
                <a:xfrm>
                  <a:off x="2711016" y="5226702"/>
                  <a:ext cx="394275" cy="383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069B7E9C-95C1-4725-A31D-58B05DC15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016" y="5226702"/>
                  <a:ext cx="394275" cy="383118"/>
                </a:xfrm>
                <a:prstGeom prst="rect">
                  <a:avLst/>
                </a:prstGeom>
                <a:blipFill>
                  <a:blip r:embed="rId7"/>
                  <a:stretch>
                    <a:fillRect l="-10769" t="-3175" r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A44FBB4C-0CF8-46FB-99E0-5EC6EF35B9EF}"/>
                    </a:ext>
                  </a:extLst>
                </p:cNvPr>
                <p:cNvSpPr txBox="1"/>
                <p:nvPr/>
              </p:nvSpPr>
              <p:spPr>
                <a:xfrm>
                  <a:off x="3083041" y="4568976"/>
                  <a:ext cx="39427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651BB4EA-3827-4B0B-A4C1-F14975F30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041" y="4568976"/>
                  <a:ext cx="394275" cy="375872"/>
                </a:xfrm>
                <a:prstGeom prst="rect">
                  <a:avLst/>
                </a:prstGeom>
                <a:blipFill>
                  <a:blip r:embed="rId8"/>
                  <a:stretch>
                    <a:fillRect l="-10769" t="-1613" r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9543C8ED-F932-45DD-8728-2DE00953A069}"/>
                    </a:ext>
                  </a:extLst>
                </p:cNvPr>
                <p:cNvSpPr txBox="1"/>
                <p:nvPr/>
              </p:nvSpPr>
              <p:spPr>
                <a:xfrm>
                  <a:off x="1923601" y="5664652"/>
                  <a:ext cx="394275" cy="377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3F95B57-76B5-496B-8F8D-04727EDDD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601" y="5664652"/>
                  <a:ext cx="394275" cy="377667"/>
                </a:xfrm>
                <a:prstGeom prst="rect">
                  <a:avLst/>
                </a:prstGeom>
                <a:blipFill>
                  <a:blip r:embed="rId9"/>
                  <a:stretch>
                    <a:fillRect l="-10938" t="-1613" r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DF3B9B9-4C2D-465E-BDE2-B6B30171E9DC}"/>
              </a:ext>
            </a:extLst>
          </p:cNvPr>
          <p:cNvGrpSpPr/>
          <p:nvPr/>
        </p:nvGrpSpPr>
        <p:grpSpPr>
          <a:xfrm>
            <a:off x="5147681" y="4070968"/>
            <a:ext cx="2797542" cy="2061449"/>
            <a:chOff x="4879334" y="4005785"/>
            <a:chExt cx="2797542" cy="2061449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1F439CB-4C60-4CFE-A9F7-828143FD9D41}"/>
                </a:ext>
              </a:extLst>
            </p:cNvPr>
            <p:cNvSpPr/>
            <p:nvPr/>
          </p:nvSpPr>
          <p:spPr>
            <a:xfrm rot="8012685">
              <a:off x="5247380" y="3637739"/>
              <a:ext cx="2061449" cy="27975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99368A78-1909-4CE9-829D-A1FB1B8E60FD}"/>
                </a:ext>
              </a:extLst>
            </p:cNvPr>
            <p:cNvGrpSpPr/>
            <p:nvPr/>
          </p:nvGrpSpPr>
          <p:grpSpPr>
            <a:xfrm>
              <a:off x="5487106" y="4041396"/>
              <a:ext cx="1961042" cy="1932489"/>
              <a:chOff x="5487106" y="4041396"/>
              <a:chExt cx="1961042" cy="1932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E8404F59-B335-4F02-8CDF-E1134C9055CD}"/>
                      </a:ext>
                    </a:extLst>
                  </p:cNvPr>
                  <p:cNvSpPr txBox="1"/>
                  <p:nvPr/>
                </p:nvSpPr>
                <p:spPr>
                  <a:xfrm>
                    <a:off x="5487106" y="4041396"/>
                    <a:ext cx="400687" cy="3776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FB8DE690-626A-4670-B613-A493D0867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7106" y="4041396"/>
                    <a:ext cx="400687" cy="37766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9697" t="-1613" r="-7576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66F4E339-180F-4471-BB37-0D3CA1A3E41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60" y="4706177"/>
                    <a:ext cx="400687" cy="3766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33B14B63-0853-4324-B21D-1745052150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60" y="4706177"/>
                    <a:ext cx="400687" cy="37664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182" t="-3226" r="-7576" b="-2419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D8FD6F07-8214-40C2-BE44-493B5C69D65C}"/>
                      </a:ext>
                    </a:extLst>
                  </p:cNvPr>
                  <p:cNvSpPr txBox="1"/>
                  <p:nvPr/>
                </p:nvSpPr>
                <p:spPr>
                  <a:xfrm>
                    <a:off x="5860862" y="5495695"/>
                    <a:ext cx="400687" cy="3776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377D6650-AD42-4132-87AE-38B0977982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0862" y="5495695"/>
                    <a:ext cx="400687" cy="37766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182" t="-1613" r="-7576" b="-2741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E023D2F1-0C69-4215-997C-D218C4475399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810" y="4806580"/>
                    <a:ext cx="535338" cy="3776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2CF82E70-5F91-416F-BAD1-534E76281F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810" y="4806580"/>
                    <a:ext cx="535338" cy="37766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4943" t="-1613" r="-6897" b="-2741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CB97473E-CDE1-4EF3-A083-98B90A4869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08374" y="5596218"/>
                    <a:ext cx="400687" cy="3776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285911B5-1CF0-4F1B-81C5-EC81A828B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8374" y="5596218"/>
                    <a:ext cx="400687" cy="37766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0000" t="-1613" r="-9231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B7971CF-20CD-431A-B6BE-7BAA385F6C8A}"/>
              </a:ext>
            </a:extLst>
          </p:cNvPr>
          <p:cNvCxnSpPr>
            <a:cxnSpLocks/>
          </p:cNvCxnSpPr>
          <p:nvPr/>
        </p:nvCxnSpPr>
        <p:spPr>
          <a:xfrm>
            <a:off x="3761156" y="5851854"/>
            <a:ext cx="1870568" cy="45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B73DF74-4996-4E53-837E-21AD9308F33D}"/>
              </a:ext>
            </a:extLst>
          </p:cNvPr>
          <p:cNvSpPr txBox="1"/>
          <p:nvPr/>
        </p:nvSpPr>
        <p:spPr>
          <a:xfrm>
            <a:off x="3908080" y="5850234"/>
            <a:ext cx="16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unpaired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D968625-F398-47C2-94D4-F0877F22204D}"/>
              </a:ext>
            </a:extLst>
          </p:cNvPr>
          <p:cNvCxnSpPr/>
          <p:nvPr/>
        </p:nvCxnSpPr>
        <p:spPr>
          <a:xfrm>
            <a:off x="3163430" y="3612122"/>
            <a:ext cx="28171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B60656B-1817-4A3C-AB93-11CA6F137FA6}"/>
              </a:ext>
            </a:extLst>
          </p:cNvPr>
          <p:cNvCxnSpPr>
            <a:cxnSpLocks/>
          </p:cNvCxnSpPr>
          <p:nvPr/>
        </p:nvCxnSpPr>
        <p:spPr>
          <a:xfrm>
            <a:off x="3163430" y="3612122"/>
            <a:ext cx="0" cy="494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84F3647-6872-43BE-8338-273815885302}"/>
              </a:ext>
            </a:extLst>
          </p:cNvPr>
          <p:cNvCxnSpPr>
            <a:cxnSpLocks/>
          </p:cNvCxnSpPr>
          <p:nvPr/>
        </p:nvCxnSpPr>
        <p:spPr>
          <a:xfrm>
            <a:off x="5986468" y="3612122"/>
            <a:ext cx="0" cy="494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2759EF8-64EB-44D9-874D-96B1453E3607}"/>
              </a:ext>
            </a:extLst>
          </p:cNvPr>
          <p:cNvCxnSpPr>
            <a:cxnSpLocks/>
          </p:cNvCxnSpPr>
          <p:nvPr/>
        </p:nvCxnSpPr>
        <p:spPr>
          <a:xfrm flipV="1">
            <a:off x="4619429" y="3193588"/>
            <a:ext cx="0" cy="3947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4384BD14-55CE-4E7F-9755-8DF17204D735}"/>
              </a:ext>
            </a:extLst>
          </p:cNvPr>
          <p:cNvGrpSpPr/>
          <p:nvPr/>
        </p:nvGrpSpPr>
        <p:grpSpPr>
          <a:xfrm>
            <a:off x="4450494" y="2672004"/>
            <a:ext cx="4311322" cy="1516025"/>
            <a:chOff x="364957" y="4631541"/>
            <a:chExt cx="4311322" cy="1516025"/>
          </a:xfrm>
        </p:grpSpPr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E87CE3EE-AB99-4CC6-8DC0-0BF341B7189B}"/>
                </a:ext>
              </a:extLst>
            </p:cNvPr>
            <p:cNvSpPr txBox="1"/>
            <p:nvPr/>
          </p:nvSpPr>
          <p:spPr>
            <a:xfrm>
              <a:off x="364957" y="5685901"/>
              <a:ext cx="180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Language 1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3" name="Picture 2" descr="ãè±æãçåçæå°çµæ">
              <a:extLst>
                <a:ext uri="{FF2B5EF4-FFF2-40B4-BE49-F238E27FC236}">
                  <a16:creationId xmlns:a16="http://schemas.microsoft.com/office/drawing/2014/main" id="{C6E80DC2-CB41-4AB9-806C-5245CC280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42" y="4631541"/>
              <a:ext cx="1680853" cy="10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ç¸éåç">
              <a:extLst>
                <a:ext uri="{FF2B5EF4-FFF2-40B4-BE49-F238E27FC236}">
                  <a16:creationId xmlns:a16="http://schemas.microsoft.com/office/drawing/2014/main" id="{3201911E-D5BC-4421-A5B7-E5C26DCBA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803" y="4693732"/>
              <a:ext cx="1500771" cy="100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D27757C6-38D7-4DF8-B006-ED482BDD9053}"/>
                </a:ext>
              </a:extLst>
            </p:cNvPr>
            <p:cNvSpPr txBox="1"/>
            <p:nvPr/>
          </p:nvSpPr>
          <p:spPr>
            <a:xfrm>
              <a:off x="2871221" y="5685901"/>
              <a:ext cx="180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Language 2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箭號: 左-右雙向 76">
              <a:extLst>
                <a:ext uri="{FF2B5EF4-FFF2-40B4-BE49-F238E27FC236}">
                  <a16:creationId xmlns:a16="http://schemas.microsoft.com/office/drawing/2014/main" id="{3DDDFC32-C9DB-41A6-85D8-C3D7F4F8751D}"/>
                </a:ext>
              </a:extLst>
            </p:cNvPr>
            <p:cNvSpPr/>
            <p:nvPr/>
          </p:nvSpPr>
          <p:spPr>
            <a:xfrm>
              <a:off x="2105773" y="4991565"/>
              <a:ext cx="790588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EBB1290-76DC-4092-BCA9-2C82C084A79E}"/>
              </a:ext>
            </a:extLst>
          </p:cNvPr>
          <p:cNvGrpSpPr/>
          <p:nvPr/>
        </p:nvGrpSpPr>
        <p:grpSpPr>
          <a:xfrm>
            <a:off x="4810173" y="4968016"/>
            <a:ext cx="3552861" cy="1460795"/>
            <a:chOff x="5105384" y="4711756"/>
            <a:chExt cx="3552861" cy="1460795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361E82BE-72F6-477A-996A-909AE2459C28}"/>
                </a:ext>
              </a:extLst>
            </p:cNvPr>
            <p:cNvSpPr txBox="1"/>
            <p:nvPr/>
          </p:nvSpPr>
          <p:spPr>
            <a:xfrm>
              <a:off x="5127116" y="5710886"/>
              <a:ext cx="163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Audio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AA7FC843-F0E7-45D5-97E0-2D2C1D48A9CE}"/>
                </a:ext>
              </a:extLst>
            </p:cNvPr>
            <p:cNvGrpSpPr/>
            <p:nvPr/>
          </p:nvGrpSpPr>
          <p:grpSpPr>
            <a:xfrm>
              <a:off x="5105384" y="4711756"/>
              <a:ext cx="1500771" cy="988652"/>
              <a:chOff x="5637263" y="5215498"/>
              <a:chExt cx="2365427" cy="1046779"/>
            </a:xfrm>
          </p:grpSpPr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59A60AE5-998F-4F93-A452-F6F7537681B9}"/>
                  </a:ext>
                </a:extLst>
              </p:cNvPr>
              <p:cNvGrpSpPr/>
              <p:nvPr/>
            </p:nvGrpSpPr>
            <p:grpSpPr>
              <a:xfrm>
                <a:off x="6387764" y="5523137"/>
                <a:ext cx="1614926" cy="442451"/>
                <a:chOff x="4005606" y="5533027"/>
                <a:chExt cx="1757324" cy="929291"/>
              </a:xfrm>
            </p:grpSpPr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D52FF54B-557A-475C-87E2-F1710532A7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5606" y="5533027"/>
                  <a:ext cx="677862" cy="928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" name="Picture 2">
                  <a:extLst>
                    <a:ext uri="{FF2B5EF4-FFF2-40B4-BE49-F238E27FC236}">
                      <a16:creationId xmlns:a16="http://schemas.microsoft.com/office/drawing/2014/main" id="{AEB31E4A-BC0D-4F85-868E-3B8F2C43C3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630" y="5533631"/>
                  <a:ext cx="749300" cy="92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873E5BDD-C684-45CF-BDB7-13B3460A1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60422" y="5533251"/>
                  <a:ext cx="749266" cy="928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76B0E9A4-E74F-4490-9535-8D786CE0F158}"/>
                  </a:ext>
                </a:extLst>
              </p:cNvPr>
              <p:cNvGrpSpPr/>
              <p:nvPr/>
            </p:nvGrpSpPr>
            <p:grpSpPr>
              <a:xfrm flipH="1">
                <a:off x="5650017" y="5215498"/>
                <a:ext cx="1640002" cy="404124"/>
                <a:chOff x="4005606" y="5533027"/>
                <a:chExt cx="1757324" cy="929291"/>
              </a:xfrm>
            </p:grpSpPr>
            <p:pic>
              <p:nvPicPr>
                <p:cNvPr id="54" name="Picture 2">
                  <a:extLst>
                    <a:ext uri="{FF2B5EF4-FFF2-40B4-BE49-F238E27FC236}">
                      <a16:creationId xmlns:a16="http://schemas.microsoft.com/office/drawing/2014/main" id="{6EC76489-5C89-4E65-A330-B48C92A2A6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5606" y="5533027"/>
                  <a:ext cx="677862" cy="928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6D80113A-695E-4966-BAC7-067C5A05EF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630" y="5533631"/>
                  <a:ext cx="749300" cy="92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2">
                  <a:extLst>
                    <a:ext uri="{FF2B5EF4-FFF2-40B4-BE49-F238E27FC236}">
                      <a16:creationId xmlns:a16="http://schemas.microsoft.com/office/drawing/2014/main" id="{93E4885D-8558-4C12-9A58-298677BF89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60422" y="5533251"/>
                  <a:ext cx="749266" cy="928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B857BAA8-C398-4EE1-9319-7FC2E756C72F}"/>
                  </a:ext>
                </a:extLst>
              </p:cNvPr>
              <p:cNvGrpSpPr/>
              <p:nvPr/>
            </p:nvGrpSpPr>
            <p:grpSpPr>
              <a:xfrm flipH="1">
                <a:off x="5637263" y="5858153"/>
                <a:ext cx="1640002" cy="404124"/>
                <a:chOff x="4005606" y="5533027"/>
                <a:chExt cx="1757324" cy="929291"/>
              </a:xfrm>
            </p:grpSpPr>
            <p:pic>
              <p:nvPicPr>
                <p:cNvPr id="58" name="Picture 2">
                  <a:extLst>
                    <a:ext uri="{FF2B5EF4-FFF2-40B4-BE49-F238E27FC236}">
                      <a16:creationId xmlns:a16="http://schemas.microsoft.com/office/drawing/2014/main" id="{451C7BD1-A82A-4E76-83DF-85B5C6C50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5606" y="5533027"/>
                  <a:ext cx="677862" cy="928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>
                  <a:extLst>
                    <a:ext uri="{FF2B5EF4-FFF2-40B4-BE49-F238E27FC236}">
                      <a16:creationId xmlns:a16="http://schemas.microsoft.com/office/drawing/2014/main" id="{EA4D6D6C-E299-4413-BAFE-33E56484B9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630" y="5533631"/>
                  <a:ext cx="749300" cy="92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2">
                  <a:extLst>
                    <a:ext uri="{FF2B5EF4-FFF2-40B4-BE49-F238E27FC236}">
                      <a16:creationId xmlns:a16="http://schemas.microsoft.com/office/drawing/2014/main" id="{B89AB953-91D6-47D0-90C7-7B1B780FC9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60422" y="5533251"/>
                  <a:ext cx="749266" cy="928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1" name="Picture 4" descr="ãdocumentãçåçæå°çµæ">
              <a:extLst>
                <a:ext uri="{FF2B5EF4-FFF2-40B4-BE49-F238E27FC236}">
                  <a16:creationId xmlns:a16="http://schemas.microsoft.com/office/drawing/2014/main" id="{E75476E1-C4BA-4655-B709-A844A0336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461" y="4715434"/>
              <a:ext cx="802541" cy="98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70E9DFF1-3FB2-4E67-8C96-E431B3AEBD0A}"/>
                </a:ext>
              </a:extLst>
            </p:cNvPr>
            <p:cNvSpPr txBox="1"/>
            <p:nvPr/>
          </p:nvSpPr>
          <p:spPr>
            <a:xfrm>
              <a:off x="7700381" y="5698415"/>
              <a:ext cx="957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Text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9" name="箭號: 左-右雙向 78">
              <a:extLst>
                <a:ext uri="{FF2B5EF4-FFF2-40B4-BE49-F238E27FC236}">
                  <a16:creationId xmlns:a16="http://schemas.microsoft.com/office/drawing/2014/main" id="{6F3A0FEB-AE12-4FC4-A056-C6B8B99E9DC0}"/>
                </a:ext>
              </a:extLst>
            </p:cNvPr>
            <p:cNvSpPr/>
            <p:nvPr/>
          </p:nvSpPr>
          <p:spPr>
            <a:xfrm>
              <a:off x="6709484" y="4974847"/>
              <a:ext cx="790588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1" name="矩形 80">
            <a:extLst>
              <a:ext uri="{FF2B5EF4-FFF2-40B4-BE49-F238E27FC236}">
                <a16:creationId xmlns:a16="http://schemas.microsoft.com/office/drawing/2014/main" id="{FA97B1F9-3EF2-4B34-949E-30070CFA7B9C}"/>
              </a:ext>
            </a:extLst>
          </p:cNvPr>
          <p:cNvSpPr/>
          <p:nvPr/>
        </p:nvSpPr>
        <p:spPr>
          <a:xfrm>
            <a:off x="512093" y="542184"/>
            <a:ext cx="3677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Unsupervised Abstractive Summarization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C317808A-6CA1-456F-911D-2A1A7E50E813}"/>
              </a:ext>
            </a:extLst>
          </p:cNvPr>
          <p:cNvSpPr/>
          <p:nvPr/>
        </p:nvSpPr>
        <p:spPr>
          <a:xfrm>
            <a:off x="685033" y="4797101"/>
            <a:ext cx="3323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Unsupervised ASR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1C2A768E-4AF3-459C-AFC4-E043DDBCE7A6}"/>
              </a:ext>
            </a:extLst>
          </p:cNvPr>
          <p:cNvSpPr/>
          <p:nvPr/>
        </p:nvSpPr>
        <p:spPr>
          <a:xfrm>
            <a:off x="503895" y="2762867"/>
            <a:ext cx="368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Unsupervised Translation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42FC927-5DEE-486A-B1D7-81F89DE82CEB}"/>
              </a:ext>
            </a:extLst>
          </p:cNvPr>
          <p:cNvGrpSpPr/>
          <p:nvPr/>
        </p:nvGrpSpPr>
        <p:grpSpPr>
          <a:xfrm>
            <a:off x="4631234" y="685449"/>
            <a:ext cx="3816768" cy="1368790"/>
            <a:chOff x="680806" y="1033924"/>
            <a:chExt cx="3816768" cy="1368790"/>
          </a:xfrm>
        </p:grpSpPr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D6EE2EC1-531F-4E9E-A966-D4AB34958A57}"/>
                </a:ext>
              </a:extLst>
            </p:cNvPr>
            <p:cNvSpPr txBox="1"/>
            <p:nvPr/>
          </p:nvSpPr>
          <p:spPr>
            <a:xfrm>
              <a:off x="2779673" y="1933435"/>
              <a:ext cx="1717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summary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6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5AC62D63-981E-47C6-AC23-D1D2B57C3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373" y="1071746"/>
              <a:ext cx="897612" cy="93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627A0A34-D2B7-48F7-B438-84AA5F59DF9A}"/>
                </a:ext>
              </a:extLst>
            </p:cNvPr>
            <p:cNvSpPr txBox="1"/>
            <p:nvPr/>
          </p:nvSpPr>
          <p:spPr>
            <a:xfrm>
              <a:off x="680806" y="1941049"/>
              <a:ext cx="1809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document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5" name="箭號: 左-右雙向 74">
              <a:extLst>
                <a:ext uri="{FF2B5EF4-FFF2-40B4-BE49-F238E27FC236}">
                  <a16:creationId xmlns:a16="http://schemas.microsoft.com/office/drawing/2014/main" id="{C8AEAF0C-ADBB-46A0-BB77-896082D2957D}"/>
                </a:ext>
              </a:extLst>
            </p:cNvPr>
            <p:cNvSpPr/>
            <p:nvPr/>
          </p:nvSpPr>
          <p:spPr>
            <a:xfrm>
              <a:off x="2061891" y="1306158"/>
              <a:ext cx="1161613" cy="41371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4" name="Picture 4" descr="ãdocumentãçåçæå°çµæ">
              <a:extLst>
                <a:ext uri="{FF2B5EF4-FFF2-40B4-BE49-F238E27FC236}">
                  <a16:creationId xmlns:a16="http://schemas.microsoft.com/office/drawing/2014/main" id="{549132D3-9E9C-4B94-853F-5DBC2E3CB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46" y="1033924"/>
              <a:ext cx="802541" cy="98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CEE2F31C-4D61-423B-9615-3700DC1487C6}"/>
              </a:ext>
            </a:extLst>
          </p:cNvPr>
          <p:cNvSpPr txBox="1"/>
          <p:nvPr/>
        </p:nvSpPr>
        <p:spPr>
          <a:xfrm>
            <a:off x="163941" y="1440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https://arxiv.org/abs/1810.02851</a:t>
            </a: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A8AD8B80-B5CC-4B34-8BA9-E5233889E4A8}"/>
              </a:ext>
            </a:extLst>
          </p:cNvPr>
          <p:cNvSpPr txBox="1"/>
          <p:nvPr/>
        </p:nvSpPr>
        <p:spPr>
          <a:xfrm>
            <a:off x="741051" y="331203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https://arxiv.org/abs/1710.04087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https://arxiv.org/abs/1710.11041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1443C03F-9DB7-4459-BEB4-85F4950200C4}"/>
              </a:ext>
            </a:extLst>
          </p:cNvPr>
          <p:cNvSpPr txBox="1"/>
          <p:nvPr/>
        </p:nvSpPr>
        <p:spPr>
          <a:xfrm>
            <a:off x="760077" y="5335202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https://arxiv.org/abs/1804.00316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https://arxiv.org/abs/1812.09323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https://arxiv.org/abs/1904.04100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https://arxiv.org/abs/2105.11084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3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CB84D-4A2E-4F6C-A322-A8E9580A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12:</a:t>
            </a:r>
            <a:br>
              <a:rPr lang="en-US" altLang="zh-TW" dirty="0"/>
            </a:br>
            <a:r>
              <a:rPr lang="en-US" altLang="zh-TW" dirty="0"/>
              <a:t>Reinforcement Learning (RL)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0B05A9BB-BEAF-46A6-84C3-7A51CAEA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01" y="4080562"/>
            <a:ext cx="1351089" cy="17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7A2739-6424-4AE1-8051-177CC093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88" y="4343140"/>
            <a:ext cx="1437628" cy="1437628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BBB1794-AE99-49C8-B444-5EA288BDCE33}"/>
              </a:ext>
            </a:extLst>
          </p:cNvPr>
          <p:cNvCxnSpPr/>
          <p:nvPr/>
        </p:nvCxnSpPr>
        <p:spPr>
          <a:xfrm>
            <a:off x="2892654" y="5061954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543D684-73B5-4545-90E7-C110855FB8E3}"/>
              </a:ext>
            </a:extLst>
          </p:cNvPr>
          <p:cNvCxnSpPr/>
          <p:nvPr/>
        </p:nvCxnSpPr>
        <p:spPr>
          <a:xfrm>
            <a:off x="5016189" y="5033824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092FC72-E770-454D-99AB-60AE1F7B640C}"/>
              </a:ext>
            </a:extLst>
          </p:cNvPr>
          <p:cNvSpPr txBox="1"/>
          <p:nvPr/>
        </p:nvSpPr>
        <p:spPr>
          <a:xfrm>
            <a:off x="5473389" y="4772214"/>
            <a:ext cx="7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5DEDCCA-2393-44C8-9404-D7FF88D5E756}"/>
              </a:ext>
            </a:extLst>
          </p:cNvPr>
          <p:cNvCxnSpPr/>
          <p:nvPr/>
        </p:nvCxnSpPr>
        <p:spPr>
          <a:xfrm>
            <a:off x="6111815" y="5033824"/>
            <a:ext cx="71104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EA4C67F-51CC-4491-BC46-398C71BE3930}"/>
              </a:ext>
            </a:extLst>
          </p:cNvPr>
          <p:cNvSpPr txBox="1"/>
          <p:nvPr/>
        </p:nvSpPr>
        <p:spPr>
          <a:xfrm>
            <a:off x="6903476" y="4780268"/>
            <a:ext cx="135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“3-3”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49893A2-3EEA-43A9-AD44-A9710D483721}"/>
              </a:ext>
            </a:extLst>
          </p:cNvPr>
          <p:cNvSpPr txBox="1"/>
          <p:nvPr/>
        </p:nvSpPr>
        <p:spPr>
          <a:xfrm>
            <a:off x="6286880" y="4418213"/>
            <a:ext cx="225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Human label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64ECF3-C04B-49C8-ACCA-C11AD67926C7}"/>
              </a:ext>
            </a:extLst>
          </p:cNvPr>
          <p:cNvSpPr txBox="1"/>
          <p:nvPr/>
        </p:nvSpPr>
        <p:spPr>
          <a:xfrm>
            <a:off x="552112" y="3493578"/>
            <a:ext cx="762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It is challenging to label data in some tasks.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3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6A678048-E293-4063-8DA6-6B36D6C2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56" y="1566054"/>
            <a:ext cx="1351089" cy="17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3607671-0FC7-48A0-A4EF-74865D2469FB}"/>
              </a:ext>
            </a:extLst>
          </p:cNvPr>
          <p:cNvCxnSpPr/>
          <p:nvPr/>
        </p:nvCxnSpPr>
        <p:spPr>
          <a:xfrm>
            <a:off x="2940309" y="2547446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F420568-F79E-4310-9765-C739E036A0C6}"/>
              </a:ext>
            </a:extLst>
          </p:cNvPr>
          <p:cNvCxnSpPr/>
          <p:nvPr/>
        </p:nvCxnSpPr>
        <p:spPr>
          <a:xfrm>
            <a:off x="4949544" y="2519316"/>
            <a:ext cx="6286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E5E5E5F-9A9E-4B89-B03B-F75EF541884E}"/>
              </a:ext>
            </a:extLst>
          </p:cNvPr>
          <p:cNvSpPr txBox="1"/>
          <p:nvPr/>
        </p:nvSpPr>
        <p:spPr>
          <a:xfrm>
            <a:off x="5395318" y="2257706"/>
            <a:ext cx="7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6085FD9-6461-4E02-87BE-7384F7B9FD21}"/>
              </a:ext>
            </a:extLst>
          </p:cNvPr>
          <p:cNvCxnSpPr/>
          <p:nvPr/>
        </p:nvCxnSpPr>
        <p:spPr>
          <a:xfrm>
            <a:off x="5931358" y="2520280"/>
            <a:ext cx="71104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97E3DE4-71BB-43BD-A6C3-881EF4A105F5}"/>
              </a:ext>
            </a:extLst>
          </p:cNvPr>
          <p:cNvSpPr txBox="1"/>
          <p:nvPr/>
        </p:nvSpPr>
        <p:spPr>
          <a:xfrm>
            <a:off x="6642402" y="2238923"/>
            <a:ext cx="153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Pokémon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579641F-304E-4CB7-B9DA-5AC37CCF7FAA}"/>
              </a:ext>
            </a:extLst>
          </p:cNvPr>
          <p:cNvSpPr txBox="1"/>
          <p:nvPr/>
        </p:nvSpPr>
        <p:spPr>
          <a:xfrm>
            <a:off x="6286880" y="1858643"/>
            <a:ext cx="225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Human label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B2CB4A-EE12-4E6E-8890-15A7008760D4}"/>
              </a:ext>
            </a:extLst>
          </p:cNvPr>
          <p:cNvSpPr txBox="1"/>
          <p:nvPr/>
        </p:nvSpPr>
        <p:spPr>
          <a:xfrm>
            <a:off x="1339288" y="5972734"/>
            <a:ext cx="762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 </a:t>
            </a:r>
            <a:r>
              <a:rPr kumimoji="0" lang="en-US" altLang="zh-TW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can know the results are good or not.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4" name="圖片 23" descr="一張含有 美工圖案 的圖片&#10;&#10;自動產生的描述">
            <a:extLst>
              <a:ext uri="{FF2B5EF4-FFF2-40B4-BE49-F238E27FC236}">
                <a16:creationId xmlns:a16="http://schemas.microsoft.com/office/drawing/2014/main" id="{8D831676-92F2-4A89-A351-CD4E4AE62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38" y="1689814"/>
            <a:ext cx="1573369" cy="157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F23F7A3-3A0A-47DB-891A-9638A6DC5617}"/>
                  </a:ext>
                </a:extLst>
              </p:cNvPr>
              <p:cNvSpPr txBox="1"/>
              <p:nvPr/>
            </p:nvSpPr>
            <p:spPr>
              <a:xfrm>
                <a:off x="7540751" y="5952657"/>
                <a:ext cx="1274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1" i="1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kumimoji="0" lang="en-US" altLang="zh-TW" sz="2800" b="1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RL</a:t>
                </a:r>
                <a:endParaRPr kumimoji="0" lang="zh-TW" altLang="en-US" sz="2800" b="1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F23F7A3-3A0A-47DB-891A-9638A6DC5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1" y="5952657"/>
                <a:ext cx="1274551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1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2" grpId="0"/>
      <p:bldP spid="2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0C2DB0-94DE-4B35-AF56-E8FD93D02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進階課題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AB3E28-DEAD-486A-A30D-0E758986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不只是追求正確率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6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rassic World侏羅紀世界2-巨型暴龍| 台灣玩具“反”斗城官方網站| Toys&amp;quot;R&amp;quot;Us Taiwan Official Website">
            <a:extLst>
              <a:ext uri="{FF2B5EF4-FFF2-40B4-BE49-F238E27FC236}">
                <a16:creationId xmlns:a16="http://schemas.microsoft.com/office/drawing/2014/main" id="{72906606-D421-4A84-B9AE-21A256B1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2" y="4847120"/>
            <a:ext cx="1645754" cy="16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234994-64F1-4756-B818-583CDF6F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8: Anomaly Detection</a:t>
            </a:r>
            <a:endParaRPr lang="zh-TW" altLang="en-US" dirty="0"/>
          </a:p>
        </p:txBody>
      </p:sp>
      <p:pic>
        <p:nvPicPr>
          <p:cNvPr id="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6A0CF729-F597-4BCC-B680-E17FD0D4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74" y="1528122"/>
            <a:ext cx="1103495" cy="14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0D6BE02B-F812-490A-B145-61268B69E37F}"/>
              </a:ext>
            </a:extLst>
          </p:cNvPr>
          <p:cNvSpPr/>
          <p:nvPr/>
        </p:nvSpPr>
        <p:spPr>
          <a:xfrm>
            <a:off x="5579491" y="1690689"/>
            <a:ext cx="2332758" cy="1003955"/>
          </a:xfrm>
          <a:prstGeom prst="wedgeRoundRectCallout">
            <a:avLst>
              <a:gd name="adj1" fmla="val -68841"/>
              <a:gd name="adj2" fmla="val 352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 is a “Pokémon”.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637C61B7-C4A2-4C57-9790-A9FEED0AF0C3}"/>
              </a:ext>
            </a:extLst>
          </p:cNvPr>
          <p:cNvSpPr/>
          <p:nvPr/>
        </p:nvSpPr>
        <p:spPr>
          <a:xfrm>
            <a:off x="5579491" y="5343220"/>
            <a:ext cx="2332757" cy="904622"/>
          </a:xfrm>
          <a:prstGeom prst="wedgeRoundRectCallout">
            <a:avLst>
              <a:gd name="adj1" fmla="val -72769"/>
              <a:gd name="adj2" fmla="val -13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do not know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一張含有 美工圖案 的圖片&#10;&#10;自動產生的描述">
            <a:extLst>
              <a:ext uri="{FF2B5EF4-FFF2-40B4-BE49-F238E27FC236}">
                <a16:creationId xmlns:a16="http://schemas.microsoft.com/office/drawing/2014/main" id="{3CAF10EB-0A62-4CA4-AE6E-94CEF487B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9" y="3233193"/>
            <a:ext cx="1645754" cy="1645754"/>
          </a:xfrm>
          <a:prstGeom prst="rect">
            <a:avLst/>
          </a:prstGeom>
        </p:spPr>
      </p:pic>
      <p:pic>
        <p:nvPicPr>
          <p:cNvPr id="17" name="圖片 16" descr="一張含有 美工圖案 的圖片&#10;&#10;自動產生的描述">
            <a:extLst>
              <a:ext uri="{FF2B5EF4-FFF2-40B4-BE49-F238E27FC236}">
                <a16:creationId xmlns:a16="http://schemas.microsoft.com/office/drawing/2014/main" id="{B788BB48-4977-42CF-BC7E-1CC235FE9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06" y="1638374"/>
            <a:ext cx="1423981" cy="1423981"/>
          </a:xfrm>
          <a:prstGeom prst="rect">
            <a:avLst/>
          </a:prstGeom>
        </p:spPr>
      </p:pic>
      <p:pic>
        <p:nvPicPr>
          <p:cNvPr id="19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F1942D41-CF5E-4D25-93EB-5BBE5EFD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23" y="3163285"/>
            <a:ext cx="1103495" cy="14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322BDD1B-8FA8-40AC-BFF6-5789D91B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65" y="4891504"/>
            <a:ext cx="1103495" cy="14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0D349592-0A13-462B-AFDA-C1F595B19B5D}"/>
              </a:ext>
            </a:extLst>
          </p:cNvPr>
          <p:cNvSpPr/>
          <p:nvPr/>
        </p:nvSpPr>
        <p:spPr>
          <a:xfrm>
            <a:off x="3018895" y="2069392"/>
            <a:ext cx="787400" cy="681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89D7D2B9-1CDF-40C8-8CA5-21082F565837}"/>
              </a:ext>
            </a:extLst>
          </p:cNvPr>
          <p:cNvSpPr/>
          <p:nvPr/>
        </p:nvSpPr>
        <p:spPr>
          <a:xfrm>
            <a:off x="3018895" y="3534305"/>
            <a:ext cx="787400" cy="681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D81D442A-49EB-4EB0-8C56-8DCAF787F646}"/>
              </a:ext>
            </a:extLst>
          </p:cNvPr>
          <p:cNvSpPr/>
          <p:nvPr/>
        </p:nvSpPr>
        <p:spPr>
          <a:xfrm>
            <a:off x="3018895" y="5157288"/>
            <a:ext cx="787400" cy="681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0429DE0E-A150-4CD8-9DC0-143C906DC36D}"/>
              </a:ext>
            </a:extLst>
          </p:cNvPr>
          <p:cNvSpPr/>
          <p:nvPr/>
        </p:nvSpPr>
        <p:spPr>
          <a:xfrm>
            <a:off x="5579491" y="3516954"/>
            <a:ext cx="2332758" cy="1003955"/>
          </a:xfrm>
          <a:prstGeom prst="wedgeRoundRectCallout">
            <a:avLst>
              <a:gd name="adj1" fmla="val -68841"/>
              <a:gd name="adj2" fmla="val 352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 is a “Digimon”.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718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美工圖案 的圖片&#10;&#10;自動產生的描述">
            <a:extLst>
              <a:ext uri="{FF2B5EF4-FFF2-40B4-BE49-F238E27FC236}">
                <a16:creationId xmlns:a16="http://schemas.microsoft.com/office/drawing/2014/main" id="{C279B3BE-5518-4C2B-971A-8DA5F64A0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93" y="2577771"/>
            <a:ext cx="1645754" cy="164575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234994-64F1-4756-B818-583CDF6F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9: Explainable AI </a:t>
            </a:r>
            <a:endParaRPr lang="zh-TW" altLang="en-US" dirty="0"/>
          </a:p>
        </p:txBody>
      </p:sp>
      <p:pic>
        <p:nvPicPr>
          <p:cNvPr id="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6A0CF729-F597-4BCC-B680-E17FD0D4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13" y="2298766"/>
            <a:ext cx="1378699" cy="17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3216AF-6A4A-4F71-98A5-E5509FB8E2A5}"/>
              </a:ext>
            </a:extLst>
          </p:cNvPr>
          <p:cNvSpPr/>
          <p:nvPr/>
        </p:nvSpPr>
        <p:spPr>
          <a:xfrm>
            <a:off x="3823088" y="4026294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3946F511-2AA8-4AE6-A0C4-CDCE75E094A6}"/>
              </a:ext>
            </a:extLst>
          </p:cNvPr>
          <p:cNvSpPr/>
          <p:nvPr/>
        </p:nvSpPr>
        <p:spPr>
          <a:xfrm>
            <a:off x="2864355" y="3101496"/>
            <a:ext cx="787400" cy="6819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0D6BE02B-F812-490A-B145-61268B69E37F}"/>
              </a:ext>
            </a:extLst>
          </p:cNvPr>
          <p:cNvSpPr/>
          <p:nvPr/>
        </p:nvSpPr>
        <p:spPr>
          <a:xfrm>
            <a:off x="5838444" y="2357469"/>
            <a:ext cx="2332758" cy="1003955"/>
          </a:xfrm>
          <a:prstGeom prst="wedgeRoundRectCallout">
            <a:avLst>
              <a:gd name="adj1" fmla="val -87371"/>
              <a:gd name="adj2" fmla="val -61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 is a “Pokémon”.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4CF10D-4FD9-4C3D-8F71-9CB61C06F277}"/>
              </a:ext>
            </a:extLst>
          </p:cNvPr>
          <p:cNvSpPr/>
          <p:nvPr/>
        </p:nvSpPr>
        <p:spPr>
          <a:xfrm>
            <a:off x="1267664" y="5128095"/>
            <a:ext cx="672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Why do you think this image is a Pokémon?</a:t>
            </a:r>
            <a:endParaRPr lang="zh-TW" altLang="en-US" sz="2800" dirty="0"/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B85B4202-5242-4E20-B7F5-E5979BBA72E5}"/>
              </a:ext>
            </a:extLst>
          </p:cNvPr>
          <p:cNvSpPr/>
          <p:nvPr/>
        </p:nvSpPr>
        <p:spPr>
          <a:xfrm>
            <a:off x="5838444" y="3498207"/>
            <a:ext cx="2155100" cy="644713"/>
          </a:xfrm>
          <a:prstGeom prst="wedgeRoundRectCallout">
            <a:avLst>
              <a:gd name="adj1" fmla="val -86310"/>
              <a:gd name="adj2" fmla="val -842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Because .…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29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3DA62-7170-407B-9757-B02CD1E7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7ED9DE-F388-47AD-9109-415BCBF0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本課程共十五講，課程錄影已經放在課程網頁上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每一講都有一個對應的作業，作業內容之後上課時間公布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上課時間會講新的內容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與作業無關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C53F44-CBE7-49D4-821E-5E4AB722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14" y="4100819"/>
            <a:ext cx="2505940" cy="25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9CA4175-F659-45EE-AE17-7814BDAFF48F}"/>
              </a:ext>
            </a:extLst>
          </p:cNvPr>
          <p:cNvSpPr txBox="1"/>
          <p:nvPr/>
        </p:nvSpPr>
        <p:spPr>
          <a:xfrm>
            <a:off x="4572000" y="6050289"/>
            <a:ext cx="187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</a:p>
        </p:txBody>
      </p:sp>
    </p:spTree>
    <p:extLst>
      <p:ext uri="{BB962C8B-B14F-4D97-AF65-F5344CB8AC3E}">
        <p14:creationId xmlns:p14="http://schemas.microsoft.com/office/powerpoint/2010/main" val="408320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CD53F4-F5F6-4593-9427-F8B54381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9: Explainable AI 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0A3E3D-1042-4975-BCFB-66508495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32" y="1756206"/>
            <a:ext cx="5364336" cy="402147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CEF697-38B5-435E-9273-2F25E96F69B0}"/>
              </a:ext>
            </a:extLst>
          </p:cNvPr>
          <p:cNvSpPr txBox="1"/>
          <p:nvPr/>
        </p:nvSpPr>
        <p:spPr>
          <a:xfrm>
            <a:off x="934895" y="5843198"/>
            <a:ext cx="437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Testing Accuracy: 98.4%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0950816-39DA-4A91-A660-EE54A7D4D07C}"/>
              </a:ext>
            </a:extLst>
          </p:cNvPr>
          <p:cNvSpPr txBox="1"/>
          <p:nvPr/>
        </p:nvSpPr>
        <p:spPr>
          <a:xfrm>
            <a:off x="5006151" y="5862604"/>
            <a:ext cx="299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Amazing!!!!!!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0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B2D4D-9B55-4A01-9F4F-6F94CDA2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9: Explainable AI </a:t>
            </a:r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0E496F-9082-4D43-BE81-30B38A04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84" y="1918622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0B7AC5B-96D3-4FC4-9224-548BFB1C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7" y="1918622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0BD349A-C5F5-4C46-A7F2-B5293741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8" y="414557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00A8B90-AB4F-4C8B-9921-B111AEB6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414557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40975581-99D6-4556-8F46-2D3264C6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56" y="1918622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9CC4479B-C2E8-432F-A99E-CE47F8D3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2" y="1918622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57DDDEB8-21DD-4016-B8B2-A2216527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56" y="412783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E7C2A48D-0AE7-45C8-A526-C26CDD63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2" y="412783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FD6DEA-3D52-44F3-83E1-DD7B4D3A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9: Explainable AI </a:t>
            </a:r>
            <a:endParaRPr lang="zh-TW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43FF58-90F7-4C7A-BD19-0FA7803F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40" y="1840985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63E9E93-01B4-400A-89F3-52F0BE5B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7685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4A1884D-3DF4-4B93-A64E-32F9C985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77" y="1840985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8989C611-BAEA-4718-BE8F-10B6F267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6" y="185650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C62BB87D-5874-4887-9E91-F52B2954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89" y="4100473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966A5772-301A-4E57-87FB-6F3CB460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0" y="4118884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FC79F265-C9D4-4698-9CC5-1FD2CAD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02" y="4100473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6D66DF0C-597C-4D15-92A0-F439E8BE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76" y="4100473"/>
            <a:ext cx="223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6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0C255-9BA9-45EA-ADA1-77550A64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9: Explainable AI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4B7299-DCB5-4664-AE78-ADD35BC5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All the images of Pokémon are PNG, while most images of Digimon are JPEG.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0A4CBA-BEC8-4085-B1A4-D1EE20F9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11" y="2758521"/>
            <a:ext cx="2047963" cy="204796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6530CE-AA77-4BBB-AE79-866297C3C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00" y="2699460"/>
            <a:ext cx="2213586" cy="221358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4BC7E17-BC22-4EC9-B77A-0C3656FEBB8E}"/>
              </a:ext>
            </a:extLst>
          </p:cNvPr>
          <p:cNvSpPr txBox="1"/>
          <p:nvPr/>
        </p:nvSpPr>
        <p:spPr>
          <a:xfrm>
            <a:off x="775459" y="5685470"/>
            <a:ext cx="759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Machine discriminates Pokémon and Digimon based on the background colors.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949D157-BEB6-4AE4-9A07-A82C5CDE3421}"/>
              </a:ext>
            </a:extLst>
          </p:cNvPr>
          <p:cNvSpPr/>
          <p:nvPr/>
        </p:nvSpPr>
        <p:spPr>
          <a:xfrm>
            <a:off x="3511914" y="3532112"/>
            <a:ext cx="2071602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E2C646F-EACA-4A91-9015-625085DC9A92}"/>
              </a:ext>
            </a:extLst>
          </p:cNvPr>
          <p:cNvSpPr txBox="1"/>
          <p:nvPr/>
        </p:nvSpPr>
        <p:spPr>
          <a:xfrm>
            <a:off x="775459" y="4723319"/>
            <a:ext cx="36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png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 files have transparent background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B5664C0-E8F8-43DF-B9DD-CA8DFC8BDC59}"/>
              </a:ext>
            </a:extLst>
          </p:cNvPr>
          <p:cNvSpPr txBox="1"/>
          <p:nvPr/>
        </p:nvSpPr>
        <p:spPr>
          <a:xfrm>
            <a:off x="5420025" y="4790787"/>
            <a:ext cx="374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transparent background becomes black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573903-6A6A-479A-9E02-54E84B2907B2}"/>
              </a:ext>
            </a:extLst>
          </p:cNvPr>
          <p:cNvSpPr/>
          <p:nvPr/>
        </p:nvSpPr>
        <p:spPr>
          <a:xfrm>
            <a:off x="3414920" y="3109398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loading the files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4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EE908-939A-48B9-A02E-B837C6194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9610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will let you know the story after fixing the mistake.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79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3C97EB-B491-4C6A-98F7-3A72824F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10: Model Attack</a:t>
            </a:r>
            <a:endParaRPr lang="zh-TW" altLang="en-US" dirty="0"/>
          </a:p>
        </p:txBody>
      </p:sp>
      <p:pic>
        <p:nvPicPr>
          <p:cNvPr id="10" name="圖片 9" descr="一張含有 貓, 動物, 相片, 哺乳類 的圖片&#10;&#10;自動產生的描述">
            <a:extLst>
              <a:ext uri="{FF2B5EF4-FFF2-40B4-BE49-F238E27FC236}">
                <a16:creationId xmlns:a16="http://schemas.microsoft.com/office/drawing/2014/main" id="{4EE5CE71-9303-44FA-A77C-C8FA27B0A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46" y="2339897"/>
            <a:ext cx="3314700" cy="3200400"/>
          </a:xfrm>
          <a:prstGeom prst="rect">
            <a:avLst/>
          </a:prstGeom>
        </p:spPr>
      </p:pic>
      <p:pic>
        <p:nvPicPr>
          <p:cNvPr id="12" name="圖片 11" descr="一張含有 貓, 動物, 哺乳類, 橙色 的圖片&#10;&#10;自動產生的描述">
            <a:extLst>
              <a:ext uri="{FF2B5EF4-FFF2-40B4-BE49-F238E27FC236}">
                <a16:creationId xmlns:a16="http://schemas.microsoft.com/office/drawing/2014/main" id="{2F17E361-E08E-4BE3-B035-D5DE981E0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4" y="2339897"/>
            <a:ext cx="3314700" cy="32004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F2027EE-87EA-45B0-A7AC-DABEB0DCB704}"/>
              </a:ext>
            </a:extLst>
          </p:cNvPr>
          <p:cNvSpPr/>
          <p:nvPr/>
        </p:nvSpPr>
        <p:spPr>
          <a:xfrm>
            <a:off x="1807667" y="5552753"/>
            <a:ext cx="184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Tiger Cat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11F0CB-4413-4913-BE57-783D91C170F3}"/>
              </a:ext>
            </a:extLst>
          </p:cNvPr>
          <p:cNvSpPr/>
          <p:nvPr/>
        </p:nvSpPr>
        <p:spPr>
          <a:xfrm>
            <a:off x="2283575" y="5967675"/>
            <a:ext cx="92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0.64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91620F-EF0D-4AEC-802D-23BF68ED01D4}"/>
              </a:ext>
            </a:extLst>
          </p:cNvPr>
          <p:cNvSpPr txBox="1"/>
          <p:nvPr/>
        </p:nvSpPr>
        <p:spPr>
          <a:xfrm>
            <a:off x="1597583" y="1930621"/>
            <a:ext cx="238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Benign Image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14BD1FA-E266-41D4-B55D-FE0BDDE05926}"/>
              </a:ext>
            </a:extLst>
          </p:cNvPr>
          <p:cNvSpPr txBox="1"/>
          <p:nvPr/>
        </p:nvSpPr>
        <p:spPr>
          <a:xfrm>
            <a:off x="4860907" y="1930621"/>
            <a:ext cx="343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Attacked Image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C452AEB-9571-4443-8A60-B37B9D26E29E}"/>
              </a:ext>
            </a:extLst>
          </p:cNvPr>
          <p:cNvSpPr/>
          <p:nvPr/>
        </p:nvSpPr>
        <p:spPr>
          <a:xfrm>
            <a:off x="5595798" y="5552753"/>
            <a:ext cx="184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Star Fish</a:t>
            </a:r>
            <a:endParaRPr lang="zh-TW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97FF17-0A2F-48C7-8B2E-D97D96363341}"/>
              </a:ext>
            </a:extLst>
          </p:cNvPr>
          <p:cNvSpPr/>
          <p:nvPr/>
        </p:nvSpPr>
        <p:spPr>
          <a:xfrm>
            <a:off x="6071706" y="5967675"/>
            <a:ext cx="92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1.00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70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左中括弧 23">
            <a:extLst>
              <a:ext uri="{FF2B5EF4-FFF2-40B4-BE49-F238E27FC236}">
                <a16:creationId xmlns:a16="http://schemas.microsoft.com/office/drawing/2014/main" id="{EF4C414E-F40E-473A-A4EE-9FF8BE226E91}"/>
              </a:ext>
            </a:extLst>
          </p:cNvPr>
          <p:cNvSpPr/>
          <p:nvPr/>
        </p:nvSpPr>
        <p:spPr>
          <a:xfrm flipH="1">
            <a:off x="8179099" y="1887195"/>
            <a:ext cx="138337" cy="444972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13C97EB-B491-4C6A-98F7-3A72824F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10: Model Attack</a:t>
            </a:r>
            <a:endParaRPr lang="zh-TW" altLang="en-US" dirty="0"/>
          </a:p>
        </p:txBody>
      </p:sp>
      <p:pic>
        <p:nvPicPr>
          <p:cNvPr id="10" name="圖片 9" descr="一張含有 貓, 動物, 相片, 哺乳類 的圖片&#10;&#10;自動產生的描述">
            <a:extLst>
              <a:ext uri="{FF2B5EF4-FFF2-40B4-BE49-F238E27FC236}">
                <a16:creationId xmlns:a16="http://schemas.microsoft.com/office/drawing/2014/main" id="{4EE5CE71-9303-44FA-A77C-C8FA27B0A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46" y="2339897"/>
            <a:ext cx="3314700" cy="3200400"/>
          </a:xfrm>
          <a:prstGeom prst="rect">
            <a:avLst/>
          </a:prstGeom>
        </p:spPr>
      </p:pic>
      <p:pic>
        <p:nvPicPr>
          <p:cNvPr id="12" name="圖片 11" descr="一張含有 貓, 動物, 哺乳類, 橙色 的圖片&#10;&#10;自動產生的描述">
            <a:extLst>
              <a:ext uri="{FF2B5EF4-FFF2-40B4-BE49-F238E27FC236}">
                <a16:creationId xmlns:a16="http://schemas.microsoft.com/office/drawing/2014/main" id="{2F17E361-E08E-4BE3-B035-D5DE981E0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4" y="2339897"/>
            <a:ext cx="3314700" cy="32004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F2027EE-87EA-45B0-A7AC-DABEB0DCB704}"/>
              </a:ext>
            </a:extLst>
          </p:cNvPr>
          <p:cNvSpPr/>
          <p:nvPr/>
        </p:nvSpPr>
        <p:spPr>
          <a:xfrm>
            <a:off x="1807667" y="5552753"/>
            <a:ext cx="184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Tiger Cat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11F0CB-4413-4913-BE57-783D91C170F3}"/>
              </a:ext>
            </a:extLst>
          </p:cNvPr>
          <p:cNvSpPr/>
          <p:nvPr/>
        </p:nvSpPr>
        <p:spPr>
          <a:xfrm>
            <a:off x="2283575" y="5967675"/>
            <a:ext cx="92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0.64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91620F-EF0D-4AEC-802D-23BF68ED01D4}"/>
              </a:ext>
            </a:extLst>
          </p:cNvPr>
          <p:cNvSpPr txBox="1"/>
          <p:nvPr/>
        </p:nvSpPr>
        <p:spPr>
          <a:xfrm>
            <a:off x="1597583" y="1930621"/>
            <a:ext cx="238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Benign Image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14BD1FA-E266-41D4-B55D-FE0BDDE05926}"/>
              </a:ext>
            </a:extLst>
          </p:cNvPr>
          <p:cNvSpPr txBox="1"/>
          <p:nvPr/>
        </p:nvSpPr>
        <p:spPr>
          <a:xfrm>
            <a:off x="4860907" y="1930621"/>
            <a:ext cx="343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Attacked Image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C452AEB-9571-4443-8A60-B37B9D26E29E}"/>
              </a:ext>
            </a:extLst>
          </p:cNvPr>
          <p:cNvSpPr/>
          <p:nvPr/>
        </p:nvSpPr>
        <p:spPr>
          <a:xfrm>
            <a:off x="5595798" y="5552753"/>
            <a:ext cx="184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Star Fish</a:t>
            </a:r>
            <a:endParaRPr lang="zh-TW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97FF17-0A2F-48C7-8B2E-D97D96363341}"/>
              </a:ext>
            </a:extLst>
          </p:cNvPr>
          <p:cNvSpPr/>
          <p:nvPr/>
        </p:nvSpPr>
        <p:spPr>
          <a:xfrm>
            <a:off x="6071706" y="5967675"/>
            <a:ext cx="92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Courier New" panose="02070309020205020404" pitchFamily="49" charset="0"/>
              </a:rPr>
              <a:t>1.00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2DFF05-701A-42F2-9BC9-782859521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24" y="168620"/>
            <a:ext cx="2644225" cy="26383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B325E67-9235-480E-8027-7E3FA9F3BAD2}"/>
              </a:ext>
            </a:extLst>
          </p:cNvPr>
          <p:cNvSpPr txBox="1"/>
          <p:nvPr/>
        </p:nvSpPr>
        <p:spPr>
          <a:xfrm>
            <a:off x="5371380" y="1042518"/>
            <a:ext cx="8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1A6E5E-8777-4A35-B386-BD04785BC447}"/>
              </a:ext>
            </a:extLst>
          </p:cNvPr>
          <p:cNvSpPr txBox="1"/>
          <p:nvPr/>
        </p:nvSpPr>
        <p:spPr>
          <a:xfrm>
            <a:off x="4145800" y="3673904"/>
            <a:ext cx="84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-</a:t>
            </a:r>
            <a:endParaRPr lang="zh-TW" altLang="en-US" sz="32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418AA2-06FC-4718-8640-46DBE1F0937B}"/>
              </a:ext>
            </a:extLst>
          </p:cNvPr>
          <p:cNvSpPr txBox="1"/>
          <p:nvPr/>
        </p:nvSpPr>
        <p:spPr>
          <a:xfrm>
            <a:off x="184761" y="3572539"/>
            <a:ext cx="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50x</a:t>
            </a:r>
            <a:endParaRPr lang="zh-TW" altLang="en-US" sz="2800" dirty="0"/>
          </a:p>
        </p:txBody>
      </p:sp>
      <p:sp>
        <p:nvSpPr>
          <p:cNvPr id="8" name="左中括弧 7">
            <a:extLst>
              <a:ext uri="{FF2B5EF4-FFF2-40B4-BE49-F238E27FC236}">
                <a16:creationId xmlns:a16="http://schemas.microsoft.com/office/drawing/2014/main" id="{61BB0272-40D0-4333-AC4E-DA80DD2B5579}"/>
              </a:ext>
            </a:extLst>
          </p:cNvPr>
          <p:cNvSpPr/>
          <p:nvPr/>
        </p:nvSpPr>
        <p:spPr>
          <a:xfrm>
            <a:off x="925075" y="1870896"/>
            <a:ext cx="138337" cy="4449726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30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/>
      <p:bldP spid="7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325F7-3841-4412-A832-037FC477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11: Domain Adaptation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BE7CBF-7C7E-413C-8FB2-4C7838CA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94" y="2340642"/>
            <a:ext cx="2629267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55B6A76-17E5-4BD9-BE09-CDF503B69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048" y="4223150"/>
            <a:ext cx="2657846" cy="90500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A6DF718-41CB-4DDF-A569-A1D94433F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899" y="4264190"/>
            <a:ext cx="2658811" cy="85737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786E2BF-A54F-48A9-99C5-55290D7C004F}"/>
              </a:ext>
            </a:extLst>
          </p:cNvPr>
          <p:cNvSpPr txBox="1"/>
          <p:nvPr/>
        </p:nvSpPr>
        <p:spPr>
          <a:xfrm>
            <a:off x="2635733" y="519961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99.5%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E4229A6-653D-4999-AAF3-8458B5156B6F}"/>
              </a:ext>
            </a:extLst>
          </p:cNvPr>
          <p:cNvSpPr txBox="1"/>
          <p:nvPr/>
        </p:nvSpPr>
        <p:spPr>
          <a:xfrm>
            <a:off x="5813066" y="516701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57.5%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C9E7A9-A445-4FC8-9695-453FF02FFBC6}"/>
              </a:ext>
            </a:extLst>
          </p:cNvPr>
          <p:cNvSpPr txBox="1"/>
          <p:nvPr/>
        </p:nvSpPr>
        <p:spPr>
          <a:xfrm>
            <a:off x="1938542" y="2243905"/>
            <a:ext cx="170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Data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D6BACC4-5644-45C3-BFBB-02033E7BADAB}"/>
              </a:ext>
            </a:extLst>
          </p:cNvPr>
          <p:cNvSpPr txBox="1"/>
          <p:nvPr/>
        </p:nvSpPr>
        <p:spPr>
          <a:xfrm>
            <a:off x="435375" y="4174044"/>
            <a:ext cx="170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Data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23BDF14-A26B-4F93-99C7-F97D8505F0AD}"/>
              </a:ext>
            </a:extLst>
          </p:cNvPr>
          <p:cNvSpPr/>
          <p:nvPr/>
        </p:nvSpPr>
        <p:spPr>
          <a:xfrm>
            <a:off x="2575064" y="6308208"/>
            <a:ext cx="647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results are from: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http://proceedings.mlr.press/v37/ganin15.pdf</a:t>
            </a:r>
          </a:p>
        </p:txBody>
      </p:sp>
    </p:spTree>
    <p:extLst>
      <p:ext uri="{BB962C8B-B14F-4D97-AF65-F5344CB8AC3E}">
        <p14:creationId xmlns:p14="http://schemas.microsoft.com/office/powerpoint/2010/main" val="104952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ERT QA 機器人實戰– 下篇- The coding day 整天打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02" y="-825753"/>
            <a:ext cx="5537893" cy="73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13: Network Compression</a:t>
            </a:r>
            <a:endParaRPr lang="zh-TW" altLang="en-US" dirty="0"/>
          </a:p>
        </p:txBody>
      </p:sp>
      <p:pic>
        <p:nvPicPr>
          <p:cNvPr id="5" name="Picture 6" descr="BERT QA 機器人實戰– 下篇- The coding day 整天打扣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36" y="2228850"/>
            <a:ext cx="9001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 flipH="1">
            <a:off x="2937691" y="2438400"/>
            <a:ext cx="1771650" cy="7810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53AF759-87A4-4F71-BA39-0F127A944F6D}"/>
              </a:ext>
            </a:extLst>
          </p:cNvPr>
          <p:cNvSpPr txBox="1"/>
          <p:nvPr/>
        </p:nvSpPr>
        <p:spPr>
          <a:xfrm>
            <a:off x="1132904" y="5902680"/>
            <a:ext cx="360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Lower latency, Privacy, etc. 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A5A0A2-B220-426F-A05A-84D7F39E2354}"/>
              </a:ext>
            </a:extLst>
          </p:cNvPr>
          <p:cNvSpPr txBox="1"/>
          <p:nvPr/>
        </p:nvSpPr>
        <p:spPr>
          <a:xfrm>
            <a:off x="218551" y="3609741"/>
            <a:ext cx="442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Deploying ML models in resource-constrained environments</a:t>
            </a:r>
            <a:endParaRPr lang="zh-TW" altLang="en-US" sz="2400" dirty="0"/>
          </a:p>
        </p:txBody>
      </p:sp>
      <p:pic>
        <p:nvPicPr>
          <p:cNvPr id="20" name="Picture 8" descr="ãdrone pngãçåçæå°çµæ">
            <a:extLst>
              <a:ext uri="{FF2B5EF4-FFF2-40B4-BE49-F238E27FC236}">
                <a16:creationId xmlns:a16="http://schemas.microsoft.com/office/drawing/2014/main" id="{E177A0DF-4868-4A0C-A2F2-1AA74114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478" y="4502070"/>
            <a:ext cx="20875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ãsmart watchãçåçæå°çµæ">
            <a:extLst>
              <a:ext uri="{FF2B5EF4-FFF2-40B4-BE49-F238E27FC236}">
                <a16:creationId xmlns:a16="http://schemas.microsoft.com/office/drawing/2014/main" id="{8DE12C8C-BAEC-4532-906C-24D53D16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811" y="4515785"/>
            <a:ext cx="1237667" cy="12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8285454-8F17-4486-A624-EB3AF417FF2F}"/>
              </a:ext>
            </a:extLst>
          </p:cNvPr>
          <p:cNvSpPr txBox="1"/>
          <p:nvPr/>
        </p:nvSpPr>
        <p:spPr>
          <a:xfrm>
            <a:off x="129966" y="1752268"/>
            <a:ext cx="3906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smaller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4EA8BB-4418-4A2E-B507-7B3F8C152B61}"/>
              </a:ext>
            </a:extLst>
          </p:cNvPr>
          <p:cNvSpPr txBox="1"/>
          <p:nvPr/>
        </p:nvSpPr>
        <p:spPr>
          <a:xfrm>
            <a:off x="7333634" y="3504297"/>
            <a:ext cx="1771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Too Big!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456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7" grpId="0"/>
      <p:bldP spid="31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87E33D-6769-46BB-8BFD-E7520E85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14: Life-long Learning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46DDA3AA-F1FC-41C0-BE00-673BF2BC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6" y="2924654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45A113D-06E1-47FF-AF6A-2E5C901DF051}"/>
              </a:ext>
            </a:extLst>
          </p:cNvPr>
          <p:cNvSpPr/>
          <p:nvPr/>
        </p:nvSpPr>
        <p:spPr>
          <a:xfrm>
            <a:off x="1776286" y="3705038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4AC589-4FA4-4942-866F-A89DEA8DB294}"/>
              </a:ext>
            </a:extLst>
          </p:cNvPr>
          <p:cNvSpPr/>
          <p:nvPr/>
        </p:nvSpPr>
        <p:spPr>
          <a:xfrm>
            <a:off x="294970" y="4518458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191E0487-9AD1-4F6A-B58B-F78D8F2B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19" y="2916108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62E01647-73BF-419F-8A92-5A690B664D38}"/>
              </a:ext>
            </a:extLst>
          </p:cNvPr>
          <p:cNvSpPr/>
          <p:nvPr/>
        </p:nvSpPr>
        <p:spPr>
          <a:xfrm>
            <a:off x="3913210" y="3696492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2242CF-CC02-4421-AA41-9276789DFF56}"/>
              </a:ext>
            </a:extLst>
          </p:cNvPr>
          <p:cNvSpPr/>
          <p:nvPr/>
        </p:nvSpPr>
        <p:spPr>
          <a:xfrm>
            <a:off x="2399543" y="4509912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D1578EBD-AABC-4BCC-9875-E250045C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98" y="2924654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81DC241-06DF-47C4-8ADB-1A32D882250C}"/>
              </a:ext>
            </a:extLst>
          </p:cNvPr>
          <p:cNvSpPr/>
          <p:nvPr/>
        </p:nvSpPr>
        <p:spPr>
          <a:xfrm>
            <a:off x="6052389" y="3696492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4F1E3C-E076-4682-898B-793551C5D914}"/>
              </a:ext>
            </a:extLst>
          </p:cNvPr>
          <p:cNvSpPr/>
          <p:nvPr/>
        </p:nvSpPr>
        <p:spPr>
          <a:xfrm>
            <a:off x="4568322" y="4518458"/>
            <a:ext cx="1481316" cy="814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3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11A57E0-9F16-4463-BAFF-6BD370751DB7}"/>
              </a:ext>
            </a:extLst>
          </p:cNvPr>
          <p:cNvSpPr txBox="1"/>
          <p:nvPr/>
        </p:nvSpPr>
        <p:spPr>
          <a:xfrm>
            <a:off x="6434469" y="3601949"/>
            <a:ext cx="98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538F1E38-D2FF-4831-9706-C3A3FA2D440C}"/>
              </a:ext>
            </a:extLst>
          </p:cNvPr>
          <p:cNvSpPr/>
          <p:nvPr/>
        </p:nvSpPr>
        <p:spPr>
          <a:xfrm>
            <a:off x="986795" y="1825625"/>
            <a:ext cx="2036357" cy="968221"/>
          </a:xfrm>
          <a:prstGeom prst="wedgeRoundRectCallout">
            <a:avLst>
              <a:gd name="adj1" fmla="val -35295"/>
              <a:gd name="adj2" fmla="val 825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 1.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36929639-ED73-4BC1-BE0B-70C03CDAF142}"/>
              </a:ext>
            </a:extLst>
          </p:cNvPr>
          <p:cNvSpPr/>
          <p:nvPr/>
        </p:nvSpPr>
        <p:spPr>
          <a:xfrm>
            <a:off x="3280023" y="1830803"/>
            <a:ext cx="2036357" cy="968221"/>
          </a:xfrm>
          <a:prstGeom prst="wedgeRoundRectCallout">
            <a:avLst>
              <a:gd name="adj1" fmla="val -41532"/>
              <a:gd name="adj2" fmla="val 8382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tasks 1&amp;2.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CCF01E6D-BEEC-4C8E-AB1C-4FE4182D87E9}"/>
              </a:ext>
            </a:extLst>
          </p:cNvPr>
          <p:cNvSpPr/>
          <p:nvPr/>
        </p:nvSpPr>
        <p:spPr>
          <a:xfrm>
            <a:off x="5573251" y="1835145"/>
            <a:ext cx="2486274" cy="968221"/>
          </a:xfrm>
          <a:prstGeom prst="wedgeRoundRectCallout">
            <a:avLst>
              <a:gd name="adj1" fmla="val -45274"/>
              <a:gd name="adj2" fmla="val 890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tasks 1&amp;2&amp;3.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1DE0176-DBD3-48F0-AD2A-DD13D431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06" y="3110928"/>
            <a:ext cx="1868678" cy="170221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C350DA3E-DF53-4C22-A75E-326B0A7711FB}"/>
              </a:ext>
            </a:extLst>
          </p:cNvPr>
          <p:cNvSpPr txBox="1"/>
          <p:nvPr/>
        </p:nvSpPr>
        <p:spPr>
          <a:xfrm>
            <a:off x="1001121" y="5584448"/>
            <a:ext cx="73171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This is the target of life-long learning. </a:t>
            </a:r>
          </a:p>
          <a:p>
            <a:pPr algn="ctr"/>
            <a:r>
              <a:rPr lang="en-US" altLang="zh-TW" sz="2800" dirty="0"/>
              <a:t>What is the challenge?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796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0C2DB0-94DE-4B35-AF56-E8FD93D02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什麼是機器學習？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AB3E28-DEAD-486A-A30D-0E758986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59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0C2DB0-94DE-4B35-AF56-E8FD93D02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學習如何學習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AB3E28-DEAD-486A-A30D-0E758986A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 Learning = Learn to Learn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5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7A4BB-9978-47A6-8F2A-758FCB1C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15: Meta learning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D388CF-ACE0-4CB4-BEA5-A8B8FEC880B0}"/>
              </a:ext>
            </a:extLst>
          </p:cNvPr>
          <p:cNvSpPr txBox="1"/>
          <p:nvPr/>
        </p:nvSpPr>
        <p:spPr>
          <a:xfrm>
            <a:off x="2880014" y="2470739"/>
            <a:ext cx="16491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Algorithm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C584C8-32E1-4EC3-9E1E-6F6F229F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75284" y="2005591"/>
            <a:ext cx="1112269" cy="1888457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D0B454B-D9D0-4DBB-9995-548321F1DEE5}"/>
              </a:ext>
            </a:extLst>
          </p:cNvPr>
          <p:cNvCxnSpPr>
            <a:cxnSpLocks/>
          </p:cNvCxnSpPr>
          <p:nvPr/>
        </p:nvCxnSpPr>
        <p:spPr>
          <a:xfrm>
            <a:off x="2277687" y="2912497"/>
            <a:ext cx="5276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156E96D-9BF6-4EC0-B95D-D48AA9A1EA4C}"/>
              </a:ext>
            </a:extLst>
          </p:cNvPr>
          <p:cNvCxnSpPr>
            <a:cxnSpLocks/>
          </p:cNvCxnSpPr>
          <p:nvPr/>
        </p:nvCxnSpPr>
        <p:spPr>
          <a:xfrm>
            <a:off x="4578019" y="2893836"/>
            <a:ext cx="5769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ä¸ºä»ä¹ç¨åºåæ¯ä¸ä¸ªä¼å¤§çèä¸ï¼">
            <a:extLst>
              <a:ext uri="{FF2B5EF4-FFF2-40B4-BE49-F238E27FC236}">
                <a16:creationId xmlns:a16="http://schemas.microsoft.com/office/drawing/2014/main" id="{CDD203AC-B144-4B9C-99D9-5B120A72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8" y="2379312"/>
            <a:ext cx="1649116" cy="10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722EF9B3-1429-4BD9-B57F-50190137EEEA}"/>
              </a:ext>
            </a:extLst>
          </p:cNvPr>
          <p:cNvGrpSpPr/>
          <p:nvPr/>
        </p:nvGrpSpPr>
        <p:grpSpPr>
          <a:xfrm>
            <a:off x="6266353" y="2287037"/>
            <a:ext cx="2505267" cy="1325563"/>
            <a:chOff x="7122352" y="1674955"/>
            <a:chExt cx="2505267" cy="1325563"/>
          </a:xfrm>
        </p:grpSpPr>
        <p:pic>
          <p:nvPicPr>
            <p:cNvPr id="11" name="圖片 10" descr="一張含有 美工圖案 的圖片&#10;&#10;自動產生的描述">
              <a:extLst>
                <a:ext uri="{FF2B5EF4-FFF2-40B4-BE49-F238E27FC236}">
                  <a16:creationId xmlns:a16="http://schemas.microsoft.com/office/drawing/2014/main" id="{6DECE081-B783-4595-9B1A-7E4889E5E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023" y="1827224"/>
              <a:ext cx="1052492" cy="1052492"/>
            </a:xfrm>
            <a:prstGeom prst="rect">
              <a:avLst/>
            </a:prstGeom>
          </p:spPr>
        </p:pic>
        <p:pic>
          <p:nvPicPr>
            <p:cNvPr id="13" name="圖片 12" descr="一張含有 美工圖案 的圖片&#10;&#10;自動產生的描述">
              <a:extLst>
                <a:ext uri="{FF2B5EF4-FFF2-40B4-BE49-F238E27FC236}">
                  <a16:creationId xmlns:a16="http://schemas.microsoft.com/office/drawing/2014/main" id="{DF5F3859-27EC-4186-82C0-60AA5A028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515" y="1797335"/>
              <a:ext cx="1112269" cy="1112269"/>
            </a:xfrm>
            <a:prstGeom prst="rect">
              <a:avLst/>
            </a:prstGeom>
          </p:spPr>
        </p:pic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id="{A520BC63-A2EA-459B-8150-6F3845255556}"/>
                </a:ext>
              </a:extLst>
            </p:cNvPr>
            <p:cNvSpPr/>
            <p:nvPr/>
          </p:nvSpPr>
          <p:spPr>
            <a:xfrm>
              <a:off x="7122352" y="1674955"/>
              <a:ext cx="2505267" cy="1325563"/>
            </a:xfrm>
            <a:prstGeom prst="wedgeRoundRectCallout">
              <a:avLst>
                <a:gd name="adj1" fmla="val -67547"/>
                <a:gd name="adj2" fmla="val 3311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DF3E59D-25F6-4C7C-80AB-76CB6B9FF44E}"/>
              </a:ext>
            </a:extLst>
          </p:cNvPr>
          <p:cNvSpPr txBox="1"/>
          <p:nvPr/>
        </p:nvSpPr>
        <p:spPr>
          <a:xfrm>
            <a:off x="6186905" y="1810427"/>
            <a:ext cx="229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 to classify</a:t>
            </a:r>
            <a:endParaRPr lang="zh-TW" altLang="en-US" sz="24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BC088FFC-D332-46FA-844E-319DA616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1508" y="4912544"/>
            <a:ext cx="775595" cy="1316838"/>
          </a:xfrm>
          <a:prstGeom prst="rect">
            <a:avLst/>
          </a:prstGeom>
        </p:spPr>
      </p:pic>
      <p:grpSp>
        <p:nvGrpSpPr>
          <p:cNvPr id="45" name="群組 44">
            <a:extLst>
              <a:ext uri="{FF2B5EF4-FFF2-40B4-BE49-F238E27FC236}">
                <a16:creationId xmlns:a16="http://schemas.microsoft.com/office/drawing/2014/main" id="{63608C88-075A-4BAF-BB51-67AE8543112B}"/>
              </a:ext>
            </a:extLst>
          </p:cNvPr>
          <p:cNvGrpSpPr/>
          <p:nvPr/>
        </p:nvGrpSpPr>
        <p:grpSpPr>
          <a:xfrm>
            <a:off x="1172634" y="5086484"/>
            <a:ext cx="1863965" cy="1060852"/>
            <a:chOff x="1610755" y="5033010"/>
            <a:chExt cx="1863965" cy="1060852"/>
          </a:xfrm>
        </p:grpSpPr>
        <p:sp>
          <p:nvSpPr>
            <p:cNvPr id="23" name="語音泡泡: 圓角矩形 22">
              <a:extLst>
                <a:ext uri="{FF2B5EF4-FFF2-40B4-BE49-F238E27FC236}">
                  <a16:creationId xmlns:a16="http://schemas.microsoft.com/office/drawing/2014/main" id="{0A9B20C5-0744-4AA8-976A-82F2EDA9507A}"/>
                </a:ext>
              </a:extLst>
            </p:cNvPr>
            <p:cNvSpPr/>
            <p:nvPr/>
          </p:nvSpPr>
          <p:spPr>
            <a:xfrm>
              <a:off x="1610755" y="5033010"/>
              <a:ext cx="1863965" cy="1060852"/>
            </a:xfrm>
            <a:prstGeom prst="wedgeRoundRectCallout">
              <a:avLst>
                <a:gd name="adj1" fmla="val -67547"/>
                <a:gd name="adj2" fmla="val 3311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5" name="Picture 2" descr="ãcatãçåçæå°çµæ">
              <a:extLst>
                <a:ext uri="{FF2B5EF4-FFF2-40B4-BE49-F238E27FC236}">
                  <a16:creationId xmlns:a16="http://schemas.microsoft.com/office/drawing/2014/main" id="{AE744E50-8EF0-4179-8F3E-7003383F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528" y="5202409"/>
              <a:ext cx="720000" cy="71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ãdogãçåçæå°çµæ">
              <a:extLst>
                <a:ext uri="{FF2B5EF4-FFF2-40B4-BE49-F238E27FC236}">
                  <a16:creationId xmlns:a16="http://schemas.microsoft.com/office/drawing/2014/main" id="{52E093FD-211D-4DB4-9220-DB8CC097E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819" y="522051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圖片 45">
            <a:extLst>
              <a:ext uri="{FF2B5EF4-FFF2-40B4-BE49-F238E27FC236}">
                <a16:creationId xmlns:a16="http://schemas.microsoft.com/office/drawing/2014/main" id="{347CDD31-71A2-46A5-B768-A2D77482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3537" y="4923255"/>
            <a:ext cx="775595" cy="1316838"/>
          </a:xfrm>
          <a:prstGeom prst="rect">
            <a:avLst/>
          </a:prstGeom>
        </p:spPr>
      </p:pic>
      <p:sp>
        <p:nvSpPr>
          <p:cNvPr id="48" name="語音泡泡: 圓角矩形 47">
            <a:extLst>
              <a:ext uri="{FF2B5EF4-FFF2-40B4-BE49-F238E27FC236}">
                <a16:creationId xmlns:a16="http://schemas.microsoft.com/office/drawing/2014/main" id="{C6D8AD65-9C1E-4A2F-B5BD-2C8B2AD1AF1F}"/>
              </a:ext>
            </a:extLst>
          </p:cNvPr>
          <p:cNvSpPr/>
          <p:nvPr/>
        </p:nvSpPr>
        <p:spPr>
          <a:xfrm>
            <a:off x="4054663" y="5097195"/>
            <a:ext cx="1863965" cy="1060852"/>
          </a:xfrm>
          <a:prstGeom prst="wedgeRoundRectCallout">
            <a:avLst>
              <a:gd name="adj1" fmla="val -67547"/>
              <a:gd name="adj2" fmla="val 331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A4BBAC79-766E-4ADB-B6AE-E66CF11E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03500" y="4923255"/>
            <a:ext cx="775595" cy="1316838"/>
          </a:xfrm>
          <a:prstGeom prst="rect">
            <a:avLst/>
          </a:prstGeom>
        </p:spPr>
      </p:pic>
      <p:sp>
        <p:nvSpPr>
          <p:cNvPr id="53" name="語音泡泡: 圓角矩形 52">
            <a:extLst>
              <a:ext uri="{FF2B5EF4-FFF2-40B4-BE49-F238E27FC236}">
                <a16:creationId xmlns:a16="http://schemas.microsoft.com/office/drawing/2014/main" id="{B54034C9-3AC3-4161-9977-671B32992B9D}"/>
              </a:ext>
            </a:extLst>
          </p:cNvPr>
          <p:cNvSpPr/>
          <p:nvPr/>
        </p:nvSpPr>
        <p:spPr>
          <a:xfrm>
            <a:off x="6834626" y="5097195"/>
            <a:ext cx="1863965" cy="1060852"/>
          </a:xfrm>
          <a:prstGeom prst="wedgeRoundRectCallout">
            <a:avLst>
              <a:gd name="adj1" fmla="val -67547"/>
              <a:gd name="adj2" fmla="val 331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6" name="Picture 4" descr="ãappleãçåçæå°çµæ">
            <a:extLst>
              <a:ext uri="{FF2B5EF4-FFF2-40B4-BE49-F238E27FC236}">
                <a16:creationId xmlns:a16="http://schemas.microsoft.com/office/drawing/2014/main" id="{8DEB1E47-C47F-4A06-BDF6-DF4785D1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92" y="523859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ãorangeãçåçæå°çµæ">
            <a:extLst>
              <a:ext uri="{FF2B5EF4-FFF2-40B4-BE49-F238E27FC236}">
                <a16:creationId xmlns:a16="http://schemas.microsoft.com/office/drawing/2014/main" id="{092053A2-6833-4FC4-85B5-505914BE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4" y="5268075"/>
            <a:ext cx="7117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ãbikeãçåçæå°çµæ">
            <a:extLst>
              <a:ext uri="{FF2B5EF4-FFF2-40B4-BE49-F238E27FC236}">
                <a16:creationId xmlns:a16="http://schemas.microsoft.com/office/drawing/2014/main" id="{4F897FF6-AC57-40B1-B4F2-0FC00B07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97" y="525129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ãcarãçåçæå°çµæ">
            <a:extLst>
              <a:ext uri="{FF2B5EF4-FFF2-40B4-BE49-F238E27FC236}">
                <a16:creationId xmlns:a16="http://schemas.microsoft.com/office/drawing/2014/main" id="{EFD19DD3-F23F-4AD6-BC00-3B5F11DC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82" y="523859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圖形 2047" descr="徽章 (打叉) 以實心填滿">
            <a:extLst>
              <a:ext uri="{FF2B5EF4-FFF2-40B4-BE49-F238E27FC236}">
                <a16:creationId xmlns:a16="http://schemas.microsoft.com/office/drawing/2014/main" id="{31F22B22-3170-4079-98A2-60BB951EE2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2364" y="2689746"/>
            <a:ext cx="914400" cy="914400"/>
          </a:xfrm>
          <a:prstGeom prst="rect">
            <a:avLst/>
          </a:prstGeom>
        </p:spPr>
      </p:pic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6F8071F-F70F-4C81-81DC-A963EB146EE9}"/>
              </a:ext>
            </a:extLst>
          </p:cNvPr>
          <p:cNvCxnSpPr>
            <a:cxnSpLocks/>
          </p:cNvCxnSpPr>
          <p:nvPr/>
        </p:nvCxnSpPr>
        <p:spPr>
          <a:xfrm flipV="1">
            <a:off x="3688167" y="3365383"/>
            <a:ext cx="0" cy="874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15EF9C2A-3DFC-48EB-A4EB-D33BDC06A2E8}"/>
              </a:ext>
            </a:extLst>
          </p:cNvPr>
          <p:cNvCxnSpPr>
            <a:cxnSpLocks/>
          </p:cNvCxnSpPr>
          <p:nvPr/>
        </p:nvCxnSpPr>
        <p:spPr>
          <a:xfrm>
            <a:off x="2103407" y="4239491"/>
            <a:ext cx="556279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E570C6DB-3C32-42CB-B216-038C51F6D8B4}"/>
              </a:ext>
            </a:extLst>
          </p:cNvPr>
          <p:cNvCxnSpPr>
            <a:cxnSpLocks/>
          </p:cNvCxnSpPr>
          <p:nvPr/>
        </p:nvCxnSpPr>
        <p:spPr>
          <a:xfrm>
            <a:off x="2073214" y="4239491"/>
            <a:ext cx="0" cy="7702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790CF53C-DD64-4143-9560-A363CFF9B8DC}"/>
              </a:ext>
            </a:extLst>
          </p:cNvPr>
          <p:cNvCxnSpPr>
            <a:cxnSpLocks/>
          </p:cNvCxnSpPr>
          <p:nvPr/>
        </p:nvCxnSpPr>
        <p:spPr>
          <a:xfrm>
            <a:off x="4986645" y="4239491"/>
            <a:ext cx="0" cy="7702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309BDF57-9705-468E-81B5-D2B4AAE6FB09}"/>
              </a:ext>
            </a:extLst>
          </p:cNvPr>
          <p:cNvCxnSpPr>
            <a:cxnSpLocks/>
          </p:cNvCxnSpPr>
          <p:nvPr/>
        </p:nvCxnSpPr>
        <p:spPr>
          <a:xfrm>
            <a:off x="7666197" y="4239491"/>
            <a:ext cx="0" cy="7702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24B45844-2FFD-4500-8BDA-0AFBC20F4526}"/>
              </a:ext>
            </a:extLst>
          </p:cNvPr>
          <p:cNvSpPr txBox="1"/>
          <p:nvPr/>
        </p:nvSpPr>
        <p:spPr>
          <a:xfrm>
            <a:off x="1899332" y="1340073"/>
            <a:ext cx="820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Few-shot learning </a:t>
            </a:r>
            <a:r>
              <a:rPr lang="en-US" altLang="zh-TW" sz="2400" dirty="0"/>
              <a:t>is usually achieved by meta-learning.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309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48" grpId="0" animBg="1"/>
      <p:bldP spid="53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" y="0"/>
            <a:ext cx="9141618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0EEDA6-6911-4D3B-9008-08DCEA87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769" y="713195"/>
            <a:ext cx="7204461" cy="2318665"/>
          </a:xfrm>
        </p:spPr>
        <p:txBody>
          <a:bodyPr>
            <a:normAutofit/>
          </a:bodyPr>
          <a:lstStyle/>
          <a:p>
            <a:r>
              <a:rPr lang="en-US" altLang="zh-TW" sz="4700" dirty="0">
                <a:solidFill>
                  <a:srgbClr val="FFFFFF"/>
                </a:solidFill>
              </a:rPr>
              <a:t>I</a:t>
            </a:r>
            <a:r>
              <a:rPr lang="zh-TW" altLang="en-US" sz="4700" dirty="0">
                <a:solidFill>
                  <a:srgbClr val="FFFFFF"/>
                </a:solidFill>
              </a:rPr>
              <a:t> </a:t>
            </a:r>
            <a:r>
              <a:rPr lang="en-US" altLang="zh-TW" sz="4700" dirty="0">
                <a:solidFill>
                  <a:srgbClr val="FFFFFF"/>
                </a:solidFill>
              </a:rPr>
              <a:t>hope you enjoy this course!</a:t>
            </a:r>
            <a:endParaRPr lang="zh-TW" altLang="en-US" sz="47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BC2E42-C91C-440E-9F9A-511ED7BFF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430" y="3031860"/>
            <a:ext cx="6703141" cy="1059373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7" name="Graphic 6" descr="Sunglasses Face Outline">
            <a:extLst>
              <a:ext uri="{FF2B5EF4-FFF2-40B4-BE49-F238E27FC236}">
                <a16:creationId xmlns:a16="http://schemas.microsoft.com/office/drawing/2014/main" id="{90351AFF-FA17-4724-AD3F-79E3BBF3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7650" y="4880925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一張含有 室內, 文字 的圖片&#10;&#10;自動產生的描述">
            <a:extLst>
              <a:ext uri="{FF2B5EF4-FFF2-40B4-BE49-F238E27FC236}">
                <a16:creationId xmlns:a16="http://schemas.microsoft.com/office/drawing/2014/main" id="{800C58B4-A0AC-4F62-B8A8-74C491FD0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0" y="610136"/>
            <a:ext cx="4969977" cy="4969977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344CF6-DDAE-4E1B-ACCE-4EFE4859F53F}"/>
              </a:ext>
            </a:extLst>
          </p:cNvPr>
          <p:cNvSpPr txBox="1"/>
          <p:nvPr/>
        </p:nvSpPr>
        <p:spPr>
          <a:xfrm>
            <a:off x="1788677" y="5349281"/>
            <a:ext cx="584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台大電機系機器學習課程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YouTube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頻道</a:t>
            </a:r>
          </a:p>
        </p:txBody>
      </p:sp>
    </p:spTree>
    <p:extLst>
      <p:ext uri="{BB962C8B-B14F-4D97-AF65-F5344CB8AC3E}">
        <p14:creationId xmlns:p14="http://schemas.microsoft.com/office/powerpoint/2010/main" val="2335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微軟正黑體" panose="020B0604030504040204" pitchFamily="34" charset="-120"/>
              </a:rPr>
              <a:t>Machine Learning </a:t>
            </a:r>
            <a:br>
              <a:rPr lang="en-US" altLang="zh-TW" dirty="0">
                <a:ea typeface="微軟正黑體" panose="020B0604030504040204" pitchFamily="34" charset="-120"/>
              </a:rPr>
            </a:br>
            <a:r>
              <a:rPr lang="en-US" altLang="zh-TW" dirty="0">
                <a:ea typeface="微軟正黑體" panose="020B0604030504040204" pitchFamily="34" charset="-120"/>
              </a:rPr>
              <a:t>≈ Looking for Function 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799" y="1823150"/>
            <a:ext cx="7886700" cy="4918843"/>
          </a:xfrm>
        </p:spPr>
        <p:txBody>
          <a:bodyPr>
            <a:normAutofit/>
          </a:bodyPr>
          <a:lstStyle/>
          <a:p>
            <a:r>
              <a:rPr lang="en-US" altLang="zh-TW" dirty="0"/>
              <a:t>Speech Recognition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Image Recognition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Playing Go</a:t>
            </a:r>
          </a:p>
          <a:p>
            <a:endParaRPr lang="en-US" altLang="zh-TW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1863058" y="2563764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方程式" r:id="rId4" imgW="1790640" imgH="215640" progId="Equation.3">
                  <p:embed/>
                </p:oleObj>
              </mc:Choice>
              <mc:Fallback>
                <p:oleObj name="方程式" r:id="rId4" imgW="1790640" imgH="21564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2563764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863058" y="4049205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方程式" r:id="rId6" imgW="1790640" imgH="215640" progId="Equation.3">
                  <p:embed/>
                </p:oleObj>
              </mc:Choice>
              <mc:Fallback>
                <p:oleObj name="方程式" r:id="rId6" imgW="1790640" imgH="21564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4049205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863058" y="5645117"/>
          <a:ext cx="3822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方程式" r:id="rId7" imgW="1790640" imgH="215640" progId="Equation.3">
                  <p:embed/>
                </p:oleObj>
              </mc:Choice>
              <mc:Fallback>
                <p:oleObj name="方程式" r:id="rId7" imgW="1790640" imgH="21564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58" y="5645117"/>
                        <a:ext cx="38227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685758" y="4017782"/>
            <a:ext cx="9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“Cat”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5758" y="2532581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85759" y="5587428"/>
            <a:ext cx="12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“5-5”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44" y="2507295"/>
            <a:ext cx="2921108" cy="516844"/>
          </a:xfrm>
          <a:prstGeom prst="rect">
            <a:avLst/>
          </a:prstGeom>
        </p:spPr>
      </p:pic>
      <p:pic>
        <p:nvPicPr>
          <p:cNvPr id="84994" name="Picture 2" descr="http://y2.ifengimg.com/a/2016_11/2c7ef418c729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56" y="5470581"/>
            <a:ext cx="1144109" cy="8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encrypted-tbn1.gstatic.com/images?q=tbn:ANd9GcRcwlRKAlSIaCI4W5PRYVbuBQQXifF-56bFqAjh9DMe-_3Lh8_YK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0" y="3904248"/>
            <a:ext cx="1106043" cy="8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6469919" y="5849038"/>
            <a:ext cx="178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(next move)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4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Different types of Functions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9B3F0AAF-C95E-4656-9235-3FC7159D2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06" y="4829277"/>
            <a:ext cx="3335543" cy="147906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4DDBADF-5B39-46A3-AD7D-FA85A600AFA2}"/>
              </a:ext>
            </a:extLst>
          </p:cNvPr>
          <p:cNvSpPr txBox="1"/>
          <p:nvPr/>
        </p:nvSpPr>
        <p:spPr>
          <a:xfrm>
            <a:off x="1727487" y="2137773"/>
            <a:ext cx="568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This course focuses on </a:t>
            </a:r>
            <a:r>
              <a:rPr lang="en-US" altLang="zh-TW" sz="2800" b="1" dirty="0"/>
              <a:t>Deep Learning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5E3AA4-0D6C-4E0A-83E9-22E30BE7CFA1}"/>
              </a:ext>
            </a:extLst>
          </p:cNvPr>
          <p:cNvCxnSpPr/>
          <p:nvPr/>
        </p:nvCxnSpPr>
        <p:spPr>
          <a:xfrm flipV="1">
            <a:off x="4571999" y="4158895"/>
            <a:ext cx="0" cy="534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E3F0552-22E4-4450-BD5F-82C9D2D59AFE}"/>
              </a:ext>
            </a:extLst>
          </p:cNvPr>
          <p:cNvSpPr txBox="1"/>
          <p:nvPr/>
        </p:nvSpPr>
        <p:spPr>
          <a:xfrm>
            <a:off x="6549385" y="5091755"/>
            <a:ext cx="1734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Neural </a:t>
            </a:r>
          </a:p>
          <a:p>
            <a:r>
              <a:rPr lang="en-US" altLang="zh-TW" sz="2800" dirty="0"/>
              <a:t>Network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414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Different types of Functions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64D63342-CD47-4157-80EC-2DCBE6F5B0BE}"/>
              </a:ext>
            </a:extLst>
          </p:cNvPr>
          <p:cNvGrpSpPr/>
          <p:nvPr/>
        </p:nvGrpSpPr>
        <p:grpSpPr>
          <a:xfrm>
            <a:off x="6398941" y="3498357"/>
            <a:ext cx="1464668" cy="452928"/>
            <a:chOff x="6398941" y="3498357"/>
            <a:chExt cx="1464668" cy="45292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5E8EF0-D983-4685-9AC4-18780BF2CAE8}"/>
                </a:ext>
              </a:extLst>
            </p:cNvPr>
            <p:cNvSpPr/>
            <p:nvPr/>
          </p:nvSpPr>
          <p:spPr>
            <a:xfrm>
              <a:off x="6398941" y="3536457"/>
              <a:ext cx="360000" cy="36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060739-76C0-4E24-8BDE-B63F799CC1A6}"/>
                </a:ext>
              </a:extLst>
            </p:cNvPr>
            <p:cNvSpPr/>
            <p:nvPr/>
          </p:nvSpPr>
          <p:spPr>
            <a:xfrm>
              <a:off x="6951275" y="3536457"/>
              <a:ext cx="360000" cy="36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82A14ED-D6CF-4FDD-BB05-717DE8BC56B7}"/>
                </a:ext>
              </a:extLst>
            </p:cNvPr>
            <p:cNvSpPr/>
            <p:nvPr/>
          </p:nvSpPr>
          <p:spPr>
            <a:xfrm>
              <a:off x="7503609" y="3536457"/>
              <a:ext cx="360000" cy="36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F716A13-E149-45B9-BE88-8AA93A3A5FD7}"/>
                </a:ext>
              </a:extLst>
            </p:cNvPr>
            <p:cNvSpPr/>
            <p:nvPr/>
          </p:nvSpPr>
          <p:spPr>
            <a:xfrm>
              <a:off x="6924588" y="3498357"/>
              <a:ext cx="386687" cy="4529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HW1: COVID-19 Case Prediction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B79B286-29A4-45C8-A0E3-132AF2FA75B0}"/>
              </a:ext>
            </a:extLst>
          </p:cNvPr>
          <p:cNvSpPr/>
          <p:nvPr/>
        </p:nvSpPr>
        <p:spPr>
          <a:xfrm>
            <a:off x="1354564" y="1371600"/>
            <a:ext cx="1001241" cy="1499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6209506" y="1597817"/>
            <a:ext cx="2536760" cy="1037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3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26EBD-07EF-49D2-A078-E07EA63E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HW2: Phoneme Classification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C3358-AF6C-48E2-AB38-56B7EC44E869}"/>
              </a:ext>
            </a:extLst>
          </p:cNvPr>
          <p:cNvSpPr/>
          <p:nvPr/>
        </p:nvSpPr>
        <p:spPr>
          <a:xfrm>
            <a:off x="4143517" y="3250175"/>
            <a:ext cx="865946" cy="8920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3C22190-7561-4766-AE5C-8613E538E625}"/>
              </a:ext>
            </a:extLst>
          </p:cNvPr>
          <p:cNvGrpSpPr/>
          <p:nvPr/>
        </p:nvGrpSpPr>
        <p:grpSpPr>
          <a:xfrm>
            <a:off x="5809272" y="1876996"/>
            <a:ext cx="1679121" cy="731213"/>
            <a:chOff x="6131324" y="2189456"/>
            <a:chExt cx="1679121" cy="731213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6400217-06BF-4C76-A61A-E10C138AE8AD}"/>
                </a:ext>
              </a:extLst>
            </p:cNvPr>
            <p:cNvSpPr/>
            <p:nvPr/>
          </p:nvSpPr>
          <p:spPr>
            <a:xfrm>
              <a:off x="6835885" y="2189456"/>
              <a:ext cx="270000" cy="27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E493D4C-880D-4C89-92B0-2A2161CEF8A7}"/>
                </a:ext>
              </a:extLst>
            </p:cNvPr>
            <p:cNvSpPr txBox="1"/>
            <p:nvPr/>
          </p:nvSpPr>
          <p:spPr>
            <a:xfrm>
              <a:off x="6131324" y="2459004"/>
              <a:ext cx="1679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5E8EF0-D983-4685-9AC4-18780BF2CAE8}"/>
              </a:ext>
            </a:extLst>
          </p:cNvPr>
          <p:cNvSpPr/>
          <p:nvPr/>
        </p:nvSpPr>
        <p:spPr>
          <a:xfrm>
            <a:off x="6398941" y="3536457"/>
            <a:ext cx="36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060739-76C0-4E24-8BDE-B63F799CC1A6}"/>
              </a:ext>
            </a:extLst>
          </p:cNvPr>
          <p:cNvSpPr/>
          <p:nvPr/>
        </p:nvSpPr>
        <p:spPr>
          <a:xfrm>
            <a:off x="6951275" y="3536457"/>
            <a:ext cx="360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2A14ED-D6CF-4FDD-BB05-717DE8BC56B7}"/>
              </a:ext>
            </a:extLst>
          </p:cNvPr>
          <p:cNvSpPr/>
          <p:nvPr/>
        </p:nvSpPr>
        <p:spPr>
          <a:xfrm>
            <a:off x="7503609" y="3536457"/>
            <a:ext cx="360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370BF3-8786-453A-8E2B-0EF27CB9E946}"/>
              </a:ext>
            </a:extLst>
          </p:cNvPr>
          <p:cNvSpPr txBox="1"/>
          <p:nvPr/>
        </p:nvSpPr>
        <p:spPr>
          <a:xfrm>
            <a:off x="6856889" y="2948720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classification</a:t>
            </a:r>
            <a:endParaRPr lang="zh-TW" altLang="en-US" sz="2400" b="1" i="1" u="sng" dirty="0"/>
          </a:p>
        </p:txBody>
      </p:sp>
      <p:pic>
        <p:nvPicPr>
          <p:cNvPr id="11" name="Picture 2" descr="輝夜姬想讓人告白- 輝夜姬想讓人告白a changé sa photo de profil. | Facebook">
            <a:extLst>
              <a:ext uri="{FF2B5EF4-FFF2-40B4-BE49-F238E27FC236}">
                <a16:creationId xmlns:a16="http://schemas.microsoft.com/office/drawing/2014/main" id="{B72E26EF-93EF-49AD-B8C8-EDD05A42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09" y="4886873"/>
            <a:ext cx="1079190" cy="1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a Document?">
            <a:extLst>
              <a:ext uri="{FF2B5EF4-FFF2-40B4-BE49-F238E27FC236}">
                <a16:creationId xmlns:a16="http://schemas.microsoft.com/office/drawing/2014/main" id="{73C572DD-F7DA-428A-9471-92A41045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13" y="4917633"/>
            <a:ext cx="1004753" cy="1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07985485-6F7C-4A7C-AA5B-13EB75F07D99}"/>
              </a:ext>
            </a:extLst>
          </p:cNvPr>
          <p:cNvGrpSpPr/>
          <p:nvPr/>
        </p:nvGrpSpPr>
        <p:grpSpPr>
          <a:xfrm>
            <a:off x="869514" y="3319470"/>
            <a:ext cx="2022067" cy="1198004"/>
            <a:chOff x="632606" y="3339808"/>
            <a:chExt cx="2022067" cy="1198004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59407DD-E922-4639-8E0D-14E7388BE125}"/>
                </a:ext>
              </a:extLst>
            </p:cNvPr>
            <p:cNvSpPr/>
            <p:nvPr/>
          </p:nvSpPr>
          <p:spPr>
            <a:xfrm>
              <a:off x="1196831" y="3339808"/>
              <a:ext cx="893618" cy="7897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9631140-FFC4-4CD3-800B-C645874FEEBA}"/>
                </a:ext>
              </a:extLst>
            </p:cNvPr>
            <p:cNvSpPr txBox="1"/>
            <p:nvPr/>
          </p:nvSpPr>
          <p:spPr>
            <a:xfrm>
              <a:off x="632606" y="4076147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</a:t>
              </a:r>
              <a:endParaRPr lang="zh-TW" altLang="en-US" sz="2400" dirty="0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D7066-BD66-4CFA-991C-8099C7368038}"/>
              </a:ext>
            </a:extLst>
          </p:cNvPr>
          <p:cNvSpPr txBox="1"/>
          <p:nvPr/>
        </p:nvSpPr>
        <p:spPr>
          <a:xfrm>
            <a:off x="1000012" y="5701756"/>
            <a:ext cx="2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Sequence 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31D92CF-840A-49D3-AE3B-321BF636EAFD}"/>
              </a:ext>
            </a:extLst>
          </p:cNvPr>
          <p:cNvGrpSpPr/>
          <p:nvPr/>
        </p:nvGrpSpPr>
        <p:grpSpPr>
          <a:xfrm>
            <a:off x="859198" y="5163624"/>
            <a:ext cx="2146963" cy="525689"/>
            <a:chOff x="723213" y="1912021"/>
            <a:chExt cx="2146963" cy="5256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66A526-F5CE-4FC0-B333-81FDD9705BB5}"/>
                </a:ext>
              </a:extLst>
            </p:cNvPr>
            <p:cNvSpPr/>
            <p:nvPr/>
          </p:nvSpPr>
          <p:spPr>
            <a:xfrm>
              <a:off x="72321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72BCCD-F2DF-4CCA-8B11-C4C9B9912E87}"/>
                </a:ext>
              </a:extLst>
            </p:cNvPr>
            <p:cNvSpPr/>
            <p:nvPr/>
          </p:nvSpPr>
          <p:spPr>
            <a:xfrm>
              <a:off x="97115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B3A187-3F2D-414B-A73C-CDADA3CBB89F}"/>
                </a:ext>
              </a:extLst>
            </p:cNvPr>
            <p:cNvSpPr/>
            <p:nvPr/>
          </p:nvSpPr>
          <p:spPr>
            <a:xfrm>
              <a:off x="121910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D2E1DE-188F-4584-A054-0803AFC59A43}"/>
                </a:ext>
              </a:extLst>
            </p:cNvPr>
            <p:cNvSpPr/>
            <p:nvPr/>
          </p:nvSpPr>
          <p:spPr>
            <a:xfrm>
              <a:off x="1467048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2349DB-9C55-4915-A91A-6F65979DD5F8}"/>
                </a:ext>
              </a:extLst>
            </p:cNvPr>
            <p:cNvSpPr/>
            <p:nvPr/>
          </p:nvSpPr>
          <p:spPr>
            <a:xfrm>
              <a:off x="1714993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E77194-CCFF-43CD-800A-FD3DBFA6697E}"/>
                </a:ext>
              </a:extLst>
            </p:cNvPr>
            <p:cNvSpPr/>
            <p:nvPr/>
          </p:nvSpPr>
          <p:spPr>
            <a:xfrm>
              <a:off x="1962939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9AAFC4-EFC7-4BAC-8624-4A4E2C16F482}"/>
                </a:ext>
              </a:extLst>
            </p:cNvPr>
            <p:cNvSpPr/>
            <p:nvPr/>
          </p:nvSpPr>
          <p:spPr>
            <a:xfrm>
              <a:off x="221982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1C57F8D-1348-4123-ACB7-ED2D37C61C23}"/>
                </a:ext>
              </a:extLst>
            </p:cNvPr>
            <p:cNvSpPr/>
            <p:nvPr/>
          </p:nvSpPr>
          <p:spPr>
            <a:xfrm>
              <a:off x="2467765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5E8CD89-CD26-4BAF-B720-CD1382551D7F}"/>
                </a:ext>
              </a:extLst>
            </p:cNvPr>
            <p:cNvSpPr/>
            <p:nvPr/>
          </p:nvSpPr>
          <p:spPr>
            <a:xfrm>
              <a:off x="2715710" y="1912021"/>
              <a:ext cx="154466" cy="5256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F56C81-D1ED-4D9E-B806-96E43BD34FCE}"/>
              </a:ext>
            </a:extLst>
          </p:cNvPr>
          <p:cNvGrpSpPr/>
          <p:nvPr/>
        </p:nvGrpSpPr>
        <p:grpSpPr>
          <a:xfrm>
            <a:off x="859198" y="1642057"/>
            <a:ext cx="2022067" cy="1129576"/>
            <a:chOff x="591999" y="1782627"/>
            <a:chExt cx="2022067" cy="1129576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64354FF1-0BCC-4A8A-B7DA-878887F5585A}"/>
                </a:ext>
              </a:extLst>
            </p:cNvPr>
            <p:cNvSpPr/>
            <p:nvPr/>
          </p:nvSpPr>
          <p:spPr>
            <a:xfrm>
              <a:off x="1487684" y="1782627"/>
              <a:ext cx="251330" cy="6696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83A771F-4E55-4958-82B3-3FE02CDBB90C}"/>
                </a:ext>
              </a:extLst>
            </p:cNvPr>
            <p:cNvSpPr txBox="1"/>
            <p:nvPr/>
          </p:nvSpPr>
          <p:spPr>
            <a:xfrm>
              <a:off x="591999" y="2450538"/>
              <a:ext cx="202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E42E5-EB2F-425A-B917-22FF79ACC9BA}"/>
              </a:ext>
            </a:extLst>
          </p:cNvPr>
          <p:cNvSpPr txBox="1"/>
          <p:nvPr/>
        </p:nvSpPr>
        <p:spPr>
          <a:xfrm>
            <a:off x="421287" y="3319470"/>
            <a:ext cx="20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e.g., </a:t>
            </a:r>
          </a:p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97DDD0C-01FA-4A70-B540-0FD687E07BF9}"/>
              </a:ext>
            </a:extLst>
          </p:cNvPr>
          <p:cNvSpPr txBox="1"/>
          <p:nvPr/>
        </p:nvSpPr>
        <p:spPr>
          <a:xfrm>
            <a:off x="622076" y="6107051"/>
            <a:ext cx="276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e.g., speech, text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F8A7D25-09CF-42D6-BF96-EB5E747653CF}"/>
              </a:ext>
            </a:extLst>
          </p:cNvPr>
          <p:cNvSpPr txBox="1"/>
          <p:nvPr/>
        </p:nvSpPr>
        <p:spPr>
          <a:xfrm>
            <a:off x="6955715" y="1770423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regression</a:t>
            </a:r>
            <a:endParaRPr lang="zh-TW" altLang="en-US" sz="2400" b="1" i="1" u="sng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E5BDD9F-7744-4DC5-AD76-E058770CDA89}"/>
              </a:ext>
            </a:extLst>
          </p:cNvPr>
          <p:cNvSpPr txBox="1"/>
          <p:nvPr/>
        </p:nvSpPr>
        <p:spPr>
          <a:xfrm>
            <a:off x="6523833" y="5959808"/>
            <a:ext cx="20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text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A5299C5-A0AB-4F14-A3DF-268FE0E4AA42}"/>
              </a:ext>
            </a:extLst>
          </p:cNvPr>
          <p:cNvSpPr txBox="1"/>
          <p:nvPr/>
        </p:nvSpPr>
        <p:spPr>
          <a:xfrm>
            <a:off x="7433254" y="5959808"/>
            <a:ext cx="1079190" cy="4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716A13-E149-45B9-BE88-8AA93A3A5FD7}"/>
              </a:ext>
            </a:extLst>
          </p:cNvPr>
          <p:cNvSpPr/>
          <p:nvPr/>
        </p:nvSpPr>
        <p:spPr>
          <a:xfrm>
            <a:off x="6924588" y="3498357"/>
            <a:ext cx="386687" cy="452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DA08E42-5C89-4E21-96D7-20C34C102EB0}"/>
              </a:ext>
            </a:extLst>
          </p:cNvPr>
          <p:cNvCxnSpPr/>
          <p:nvPr/>
        </p:nvCxnSpPr>
        <p:spPr>
          <a:xfrm>
            <a:off x="3628295" y="1955875"/>
            <a:ext cx="0" cy="3470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9B7CE18-BEC7-4E47-BEC1-5F6F676119D3}"/>
              </a:ext>
            </a:extLst>
          </p:cNvPr>
          <p:cNvCxnSpPr>
            <a:cxnSpLocks/>
          </p:cNvCxnSpPr>
          <p:nvPr/>
        </p:nvCxnSpPr>
        <p:spPr>
          <a:xfrm>
            <a:off x="3628295" y="3769732"/>
            <a:ext cx="48663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16A8A0A-A7EB-4E99-8304-45A7B1073368}"/>
              </a:ext>
            </a:extLst>
          </p:cNvPr>
          <p:cNvCxnSpPr>
            <a:cxnSpLocks/>
          </p:cNvCxnSpPr>
          <p:nvPr/>
        </p:nvCxnSpPr>
        <p:spPr>
          <a:xfrm flipH="1">
            <a:off x="2302444" y="1972818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B18350FA-A342-4020-96A6-B7285020193C}"/>
              </a:ext>
            </a:extLst>
          </p:cNvPr>
          <p:cNvCxnSpPr>
            <a:cxnSpLocks/>
          </p:cNvCxnSpPr>
          <p:nvPr/>
        </p:nvCxnSpPr>
        <p:spPr>
          <a:xfrm flipH="1">
            <a:off x="2433038" y="3769732"/>
            <a:ext cx="1325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BE72370E-3671-4ED3-B125-9D3E907FD0AF}"/>
              </a:ext>
            </a:extLst>
          </p:cNvPr>
          <p:cNvCxnSpPr>
            <a:cxnSpLocks/>
          </p:cNvCxnSpPr>
          <p:nvPr/>
        </p:nvCxnSpPr>
        <p:spPr>
          <a:xfrm flipH="1">
            <a:off x="3126022" y="5426468"/>
            <a:ext cx="502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6E4A395-2965-4660-B4F4-E0B33BA65932}"/>
              </a:ext>
            </a:extLst>
          </p:cNvPr>
          <p:cNvCxnSpPr>
            <a:cxnSpLocks/>
          </p:cNvCxnSpPr>
          <p:nvPr/>
        </p:nvCxnSpPr>
        <p:spPr>
          <a:xfrm>
            <a:off x="5565952" y="2016333"/>
            <a:ext cx="0" cy="3410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73D0C6-792A-4775-92B0-7CF314A6EEC7}"/>
              </a:ext>
            </a:extLst>
          </p:cNvPr>
          <p:cNvCxnSpPr>
            <a:cxnSpLocks/>
          </p:cNvCxnSpPr>
          <p:nvPr/>
        </p:nvCxnSpPr>
        <p:spPr>
          <a:xfrm>
            <a:off x="5009463" y="3734968"/>
            <a:ext cx="11327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0243FD8-6A26-4102-9ED0-DFC5134C7FDB}"/>
              </a:ext>
            </a:extLst>
          </p:cNvPr>
          <p:cNvCxnSpPr>
            <a:cxnSpLocks/>
          </p:cNvCxnSpPr>
          <p:nvPr/>
        </p:nvCxnSpPr>
        <p:spPr>
          <a:xfrm>
            <a:off x="5564971" y="2033526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78D6846-2581-4627-BC65-2F2F3DE8C47D}"/>
              </a:ext>
            </a:extLst>
          </p:cNvPr>
          <p:cNvCxnSpPr>
            <a:cxnSpLocks/>
          </p:cNvCxnSpPr>
          <p:nvPr/>
        </p:nvCxnSpPr>
        <p:spPr>
          <a:xfrm>
            <a:off x="5564971" y="5426468"/>
            <a:ext cx="71277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B79B286-29A4-45C8-A0E3-132AF2FA75B0}"/>
              </a:ext>
            </a:extLst>
          </p:cNvPr>
          <p:cNvSpPr/>
          <p:nvPr/>
        </p:nvSpPr>
        <p:spPr>
          <a:xfrm>
            <a:off x="1354564" y="1371600"/>
            <a:ext cx="1001241" cy="1499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685FE9A-C668-46E8-977D-E8B79F3967C8}"/>
              </a:ext>
            </a:extLst>
          </p:cNvPr>
          <p:cNvSpPr/>
          <p:nvPr/>
        </p:nvSpPr>
        <p:spPr>
          <a:xfrm>
            <a:off x="6319865" y="3017732"/>
            <a:ext cx="2536760" cy="1037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43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</TotalTime>
  <Words>1181</Words>
  <Application>Microsoft Office PowerPoint</Application>
  <PresentationFormat>如螢幕大小 (4:3)</PresentationFormat>
  <Paragraphs>349</Paragraphs>
  <Slides>43</Slides>
  <Notes>26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9" baseType="lpstr">
      <vt:lpstr>Helvetica Neue</vt:lpstr>
      <vt:lpstr>Lato Extended</vt:lpstr>
      <vt:lpstr>medium-content-serif-font</vt:lpstr>
      <vt:lpstr>細明體</vt:lpstr>
      <vt:lpstr>微軟正黑體</vt:lpstr>
      <vt:lpstr>Arial</vt:lpstr>
      <vt:lpstr>Arial</vt:lpstr>
      <vt:lpstr>Calibri</vt:lpstr>
      <vt:lpstr>Calibri Light</vt:lpstr>
      <vt:lpstr>Cambria Math</vt:lpstr>
      <vt:lpstr>Courier New</vt:lpstr>
      <vt:lpstr>Times New Roman</vt:lpstr>
      <vt:lpstr>Office 佈景主題</vt:lpstr>
      <vt:lpstr>2_Office 佈景主題</vt:lpstr>
      <vt:lpstr>4_Office 佈景主題</vt:lpstr>
      <vt:lpstr>方程式</vt:lpstr>
      <vt:lpstr>請保持社交距離</vt:lpstr>
      <vt:lpstr>機器學習 課程速覽</vt:lpstr>
      <vt:lpstr>課程內容</vt:lpstr>
      <vt:lpstr>什麼是機器學習？</vt:lpstr>
      <vt:lpstr>Machine Learning  ≈ Looking for Function </vt:lpstr>
      <vt:lpstr>Different types of Functions </vt:lpstr>
      <vt:lpstr>Different types of Functions </vt:lpstr>
      <vt:lpstr>HW1: COVID-19 Case Prediction</vt:lpstr>
      <vt:lpstr>HW2: Phoneme Classification</vt:lpstr>
      <vt:lpstr>HW3: Image Classification</vt:lpstr>
      <vt:lpstr>HW4: Speaker Classification</vt:lpstr>
      <vt:lpstr>HW5: Machine Translation </vt:lpstr>
      <vt:lpstr>HW6: Anime Face Generation </vt:lpstr>
      <vt:lpstr>教機器的種種方法</vt:lpstr>
      <vt:lpstr>Supervised Learning </vt:lpstr>
      <vt:lpstr>Lecture 7:  Self-supervised Learning</vt:lpstr>
      <vt:lpstr>Lecture 7:  Self-supervised Learning</vt:lpstr>
      <vt:lpstr>Lecture 7:  Self-supervised Learning</vt:lpstr>
      <vt:lpstr>Lecture 7:  Self-supervised Learning </vt:lpstr>
      <vt:lpstr>PowerPoint 簡報</vt:lpstr>
      <vt:lpstr>Spoiler Alert</vt:lpstr>
      <vt:lpstr>PowerPoint 簡報</vt:lpstr>
      <vt:lpstr>PowerPoint 簡報</vt:lpstr>
      <vt:lpstr>Lecture 6: Generative Adversarial Network </vt:lpstr>
      <vt:lpstr>PowerPoint 簡報</vt:lpstr>
      <vt:lpstr>Lecture 12: Reinforcement Learning (RL)</vt:lpstr>
      <vt:lpstr>進階課題</vt:lpstr>
      <vt:lpstr>Lecture 8: Anomaly Detection</vt:lpstr>
      <vt:lpstr>Lecture 9: Explainable AI </vt:lpstr>
      <vt:lpstr>Lecture 9: Explainable AI </vt:lpstr>
      <vt:lpstr>Lecture 9: Explainable AI </vt:lpstr>
      <vt:lpstr>Lecture 9: Explainable AI </vt:lpstr>
      <vt:lpstr>Lecture 9: Explainable AI </vt:lpstr>
      <vt:lpstr>I will let you know the story after fixing the mistake. </vt:lpstr>
      <vt:lpstr>Lecture 10: Model Attack</vt:lpstr>
      <vt:lpstr>Lecture 10: Model Attack</vt:lpstr>
      <vt:lpstr>Lecture 11: Domain Adaptation </vt:lpstr>
      <vt:lpstr>Lecture 13: Network Compression</vt:lpstr>
      <vt:lpstr>Lecture 14: Life-long Learning</vt:lpstr>
      <vt:lpstr>學習如何學習</vt:lpstr>
      <vt:lpstr>Lecture 15: Meta learning</vt:lpstr>
      <vt:lpstr>I hope you enjoy this course!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Hung-yi Lee</dc:creator>
  <cp:lastModifiedBy>Hung-yi Lee</cp:lastModifiedBy>
  <cp:revision>31</cp:revision>
  <dcterms:created xsi:type="dcterms:W3CDTF">2022-02-12T07:53:59Z</dcterms:created>
  <dcterms:modified xsi:type="dcterms:W3CDTF">2022-02-18T13:11:53Z</dcterms:modified>
</cp:coreProperties>
</file>