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5" r:id="rId2"/>
    <p:sldId id="256" r:id="rId3"/>
    <p:sldId id="260" r:id="rId4"/>
    <p:sldId id="261" r:id="rId5"/>
    <p:sldId id="257" r:id="rId6"/>
    <p:sldId id="258" r:id="rId7"/>
    <p:sldId id="259" r:id="rId8"/>
    <p:sldId id="262" r:id="rId9"/>
    <p:sldId id="274" r:id="rId10"/>
    <p:sldId id="266" r:id="rId11"/>
    <p:sldId id="265" r:id="rId12"/>
    <p:sldId id="273" r:id="rId13"/>
    <p:sldId id="268" r:id="rId14"/>
    <p:sldId id="272" r:id="rId15"/>
    <p:sldId id="264" r:id="rId16"/>
    <p:sldId id="263" r:id="rId17"/>
    <p:sldId id="271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6" autoAdjust="0"/>
    <p:restoredTop sz="85506" autoAdjust="0"/>
  </p:normalViewPr>
  <p:slideViewPr>
    <p:cSldViewPr snapToGrid="0">
      <p:cViewPr varScale="1">
        <p:scale>
          <a:sx n="45" d="100"/>
          <a:sy n="45" d="100"/>
        </p:scale>
        <p:origin x="1482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10F3B3-322B-49DB-BFE0-13F8875F9ECA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D48858-A944-469D-A401-2079E62C3CDD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494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DC9B9-0268-A2A1-DF9D-022E5610FB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>
            <a:extLst>
              <a:ext uri="{FF2B5EF4-FFF2-40B4-BE49-F238E27FC236}">
                <a16:creationId xmlns:a16="http://schemas.microsoft.com/office/drawing/2014/main" id="{3D6EB46D-397D-0524-CFFB-1D6B9EFFF9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>
            <a:extLst>
              <a:ext uri="{FF2B5EF4-FFF2-40B4-BE49-F238E27FC236}">
                <a16:creationId xmlns:a16="http://schemas.microsoft.com/office/drawing/2014/main" id="{7DA8CE48-30A7-E93B-0B99-EFA77C1E0F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8EA5765-6F7E-0380-46EB-94534AC7589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78993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未決定之事</a:t>
            </a:r>
            <a:r>
              <a:rPr lang="en-US" altLang="zh-TW" dirty="0"/>
              <a:t>:</a:t>
            </a:r>
          </a:p>
          <a:p>
            <a:r>
              <a:rPr lang="en-US" altLang="zh-TW" dirty="0"/>
              <a:t>AI</a:t>
            </a:r>
            <a:r>
              <a:rPr lang="zh-TW" altLang="en-US" dirty="0"/>
              <a:t> </a:t>
            </a:r>
            <a:r>
              <a:rPr lang="en-US" altLang="zh-TW" dirty="0"/>
              <a:t>cup, X talent </a:t>
            </a:r>
            <a:r>
              <a:rPr lang="zh-TW" altLang="en-US" dirty="0"/>
              <a:t>宣傳時間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所有加分向</a:t>
            </a:r>
            <a:endParaRPr lang="en-US" altLang="zh-TW" dirty="0"/>
          </a:p>
          <a:p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大使課程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DLI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線上課程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sz="12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12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本學期間參加教育部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cup 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參加就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，有名次就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，第三名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，第二名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，第一名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+20)</a:t>
            </a:r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zh-TW" altLang="en-US" dirty="0"/>
              <a:t>課程資訊</a:t>
            </a:r>
            <a:endParaRPr lang="en-US" altLang="zh-TW" dirty="0"/>
          </a:p>
          <a:p>
            <a:r>
              <a:rPr lang="zh-TW" altLang="en-US" dirty="0"/>
              <a:t>加簽規則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介紹助教</a:t>
            </a:r>
          </a:p>
          <a:p>
            <a:r>
              <a:rPr lang="en-US" altLang="zh-TW" dirty="0"/>
              <a:t>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Course schedule </a:t>
            </a:r>
          </a:p>
          <a:p>
            <a:r>
              <a:rPr lang="en-US" altLang="zh-TW" dirty="0"/>
              <a:t>Assignment </a:t>
            </a:r>
            <a:r>
              <a:rPr lang="zh-TW" altLang="en-US" dirty="0"/>
              <a:t>配分 </a:t>
            </a:r>
            <a:r>
              <a:rPr lang="en-US" altLang="zh-TW" dirty="0"/>
              <a:t>(+</a:t>
            </a:r>
            <a:r>
              <a:rPr lang="zh-TW" altLang="en-US" dirty="0"/>
              <a:t> 加分項目、至少</a:t>
            </a:r>
            <a:r>
              <a:rPr lang="en-US" altLang="zh-TW" dirty="0"/>
              <a:t>15</a:t>
            </a:r>
            <a:r>
              <a:rPr lang="zh-TW" altLang="en-US" dirty="0"/>
              <a:t>分以上</a:t>
            </a:r>
            <a:r>
              <a:rPr lang="en-US" altLang="zh-TW" dirty="0"/>
              <a:t>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助教時間</a:t>
            </a:r>
            <a:endParaRPr lang="en-US" altLang="zh-TW" dirty="0"/>
          </a:p>
          <a:p>
            <a:r>
              <a:rPr lang="zh-TW" altLang="en-US" dirty="0"/>
              <a:t>上課時間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TW" dirty="0"/>
              <a:t>===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課程定位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/>
              <a:t>===</a:t>
            </a:r>
          </a:p>
          <a:p>
            <a:r>
              <a:rPr lang="en-US" altLang="zh-TW" dirty="0"/>
              <a:t>Done: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要不要印出 </a:t>
            </a:r>
            <a:r>
              <a:rPr lang="en-US" altLang="zh-TW" dirty="0"/>
              <a:t>QR code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抽 </a:t>
            </a:r>
            <a:r>
              <a:rPr lang="en-US" altLang="zh-TW" dirty="0"/>
              <a:t>50 </a:t>
            </a:r>
            <a:r>
              <a:rPr lang="zh-TW" altLang="en-US" dirty="0"/>
              <a:t>人好嗎</a:t>
            </a:r>
            <a:r>
              <a:rPr lang="en-US" altLang="zh-TW" dirty="0"/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照片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89188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28947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也就是能夠以學號判斷就讀系所</a:t>
            </a:r>
            <a:endParaRPr lang="en-US" altLang="zh-TW" sz="12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812206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7D48858-A944-469D-A401-2079E62C3CDD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3625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8D4988-4A61-48D6-682A-4B274F413D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CBCE2EA-3A46-96E3-41B4-999AF9638B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03C8F394-3B69-9130-DE36-9C22721C96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8E2DD88-9D6E-25EA-13C4-1630D05295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873AF43-407C-058D-C3AB-05D120BD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41532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DDA8E2F-6542-B38A-3552-63FF6C9A5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2C2546CD-4301-F4C2-0C57-B726F45969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F0EAF2DD-8B70-3C6F-7F20-CB05D182D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ABCAF1BD-D270-771B-374A-59E5CC7184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BF053D-1939-84A2-F776-AC6A944B3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679653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189A7344-C47C-E3DE-93F0-0807F3F077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9FF73CC2-E078-53B3-2C3D-3B53E00DDE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7DCB998-730D-4FA2-3244-971F44341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7EF62D9-D68E-57CC-AD82-BDCF4DE3A2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2CB5341-5CCE-239B-178B-13D9E1DFC7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007742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E19AC78-ED4D-C9F6-79DE-AB07FC240C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E9B5C7D-145C-7F75-35A6-062CE7EF6F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8210AD5C-1583-B118-0C22-9FC929133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4857F9E6-9104-6637-5FF4-A3C2653929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7D058231-6B43-2F83-543C-98DEEC6BA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7149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D3089D1-69EF-6DFE-6848-993AC2FF69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E01BFCF-48C2-51D0-A7EF-D81D6BAB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08E7A13-CB20-96D1-8232-D1679380D8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DE78CC8-8A90-D3CB-5275-171EEDFA15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FA9D9CF-D654-B167-592B-A340C303C2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90035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3FF1A8-0636-5A72-B92D-7577AB285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B7B3242-4FA6-5353-69CB-A9708111831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9D524CA6-9252-8587-2E52-2DE799DFA0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2734CD66-618C-FC0E-D910-2F151086E5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DBCAC93-2513-25DD-DAE6-BCBA94EEF9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F05119F-8DA8-DE91-1E96-76232F47CF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11896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36A070D-E1D9-4D6D-0064-BA88BA23B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06C2DDC8-1AB4-E345-F9E5-503827D621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094CDDD3-410E-F0B1-8FE5-0DBCFB92FE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DFC822A-1787-E60B-BC61-A6CCFA49A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CC31F9C1-B40F-92E3-EF17-E24191081B4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7AEAD9CF-05EE-5B6A-E24E-734D9B9727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F5BE8646-C0C2-82F4-48AE-0F66BFAE60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C9292711-26E0-C50A-01AB-F09D76EBCA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57837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39ECE01-B8A2-11A4-8246-5BD107F5C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BD14796-CFB4-427F-ADA7-C326ED3B14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DF9A417C-CFCF-1E94-5887-96CD9DF9A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B8B57B81-75F1-8187-B902-69D02435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1757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DFB79916-D1CD-1F49-9352-29EBB80CEC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60B6F704-D600-E651-69DD-761D50A2A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A0E196E1-B0F2-93E0-83FB-A45169D75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4656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A1F0192-CC23-9D48-D718-BDCDDF1AA2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00A0CB-F417-C20F-DF2C-A2DC8ECDEA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FD9F0B56-FAE0-1D29-5D20-AE43F08DF6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EE2B3FF-FE58-E0C3-DAEB-D181C33AC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B9028F-8C94-8C9D-975E-5D8DDD7C5E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CE017DB-3329-3DF1-B9B3-02E1CE8B3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8277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FCF7D58-63D5-889D-6AD7-746234644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DD9C1CD1-1256-21FC-B9B5-BB9E1FB603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A1187E57-59AC-AFC2-EE19-D3D43CC83B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76373256-A4AB-2664-3C7B-3EBD6AD3E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BBADBC86-775F-F95B-B749-753B0BC47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8D3D1A09-B8F8-C67D-5290-92E8525E7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420123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B06CAAD-5963-A04B-0ED5-0C8918B8DD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75225A9-542A-7AC5-BE55-6DB8EE2BED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01AB88-4686-C168-2050-B78445B79C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AB6B91F7-8829-40CB-9636-7789F9D955D4}" type="datetimeFigureOut">
              <a:rPr lang="zh-TW" altLang="en-US" smtClean="0"/>
              <a:t>2025/3/17</a:t>
            </a:fld>
            <a:endParaRPr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F189FBA-C2CC-00E8-D9C3-9AFDCC76C2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960B1383-58EF-EDC6-6BCC-35E71FEA55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402B955-1395-4AF7-B524-67B086BD2D9F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236299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4.jpeg"/><Relationship Id="rId18" Type="http://schemas.openxmlformats.org/officeDocument/2006/relationships/image" Target="../media/image1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12" Type="http://schemas.openxmlformats.org/officeDocument/2006/relationships/image" Target="../media/image13.jpeg"/><Relationship Id="rId17" Type="http://schemas.openxmlformats.org/officeDocument/2006/relationships/image" Target="../media/image18.jpeg"/><Relationship Id="rId2" Type="http://schemas.openxmlformats.org/officeDocument/2006/relationships/image" Target="../media/image3.jpeg"/><Relationship Id="rId16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11" Type="http://schemas.openxmlformats.org/officeDocument/2006/relationships/image" Target="../media/image12.jpeg"/><Relationship Id="rId5" Type="http://schemas.openxmlformats.org/officeDocument/2006/relationships/image" Target="../media/image6.jpeg"/><Relationship Id="rId15" Type="http://schemas.openxmlformats.org/officeDocument/2006/relationships/image" Target="../media/image16.jpeg"/><Relationship Id="rId10" Type="http://schemas.openxmlformats.org/officeDocument/2006/relationships/image" Target="../media/image11.jpeg"/><Relationship Id="rId19" Type="http://schemas.openxmlformats.org/officeDocument/2006/relationships/image" Target="../media/image20.png"/><Relationship Id="rId4" Type="http://schemas.openxmlformats.org/officeDocument/2006/relationships/image" Target="../media/image5.jpeg"/><Relationship Id="rId9" Type="http://schemas.openxmlformats.org/officeDocument/2006/relationships/image" Target="../media/image10.jpeg"/><Relationship Id="rId1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4E9137-C811-695A-4AEE-DF0E5F527DC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EEA62D57-E3D1-EFB8-81C1-B9C0EC6E3E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95" y="1442499"/>
            <a:ext cx="5015814" cy="50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81AFEF60-A9C6-03BD-8D78-11EB059D37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加簽規則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9E81745-A99E-632C-4D3F-ECF7C59751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想要加簽或旁聽的同學請填寫本表單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7845C388-37EF-38AF-DA0D-92B235598537}"/>
              </a:ext>
            </a:extLst>
          </p:cNvPr>
          <p:cNvSpPr txBox="1"/>
          <p:nvPr/>
        </p:nvSpPr>
        <p:spPr>
          <a:xfrm>
            <a:off x="1084136" y="4000997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表單填寫期限為 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2/24 (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23:59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4C930F1C-9438-7DCD-D7AF-4E4B6A4886D8}"/>
              </a:ext>
            </a:extLst>
          </p:cNvPr>
          <p:cNvSpPr txBox="1"/>
          <p:nvPr/>
        </p:nvSpPr>
        <p:spPr>
          <a:xfrm>
            <a:off x="1903800" y="4659154"/>
            <a:ext cx="527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務必在期限內填寫，逾時不候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56D8505C-BF39-9ADD-6185-E74A9DC0E0EE}"/>
              </a:ext>
            </a:extLst>
          </p:cNvPr>
          <p:cNvSpPr txBox="1"/>
          <p:nvPr/>
        </p:nvSpPr>
        <p:spPr>
          <a:xfrm>
            <a:off x="1084136" y="5415501"/>
            <a:ext cx="6098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授權碼預計於 </a:t>
            </a:r>
            <a:r>
              <a:rPr lang="en-US" altLang="zh-TW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2/27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23:59</a:t>
            </a:r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之前發出</a:t>
            </a:r>
          </a:p>
        </p:txBody>
      </p:sp>
    </p:spTree>
    <p:extLst>
      <p:ext uri="{BB962C8B-B14F-4D97-AF65-F5344CB8AC3E}">
        <p14:creationId xmlns:p14="http://schemas.microsoft.com/office/powerpoint/2010/main" val="21528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7609FA7-F2C7-F1C4-EDBA-70BE0C3F0F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本學期課程主軸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72A45C3-DE1E-015A-064A-634479CDF9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本課程真實的名字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：通用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模型時代下的機器學習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課程核心：在已經有通用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模型的情況下，如何持續訓練這些通用模型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課程特色：</a:t>
            </a:r>
            <a:endParaRPr lang="en-US" altLang="zh-TW" dirty="0">
              <a:solidFill>
                <a:srgbClr val="3741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最前沿的技術</a:t>
            </a:r>
            <a:endParaRPr lang="en-US" altLang="zh-TW" sz="2800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全新的上課內容、全新的作業</a:t>
            </a:r>
            <a:endParaRPr lang="en-US" altLang="zh-TW" sz="2800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YouTube 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頻道講過的內容，本學期不會再講，</a:t>
            </a:r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請先用過去的上課影片預習</a:t>
            </a:r>
            <a:endParaRPr lang="en-US" altLang="zh-TW" dirty="0">
              <a:solidFill>
                <a:srgbClr val="37415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58172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5159A1F-08AD-5B54-A8D0-7480CA6A8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預習：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對於大型語言模型的原理不熟悉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2D10B01-BE92-463B-C783-70BF3334C7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生成式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導論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2024》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至少看到第八講，能看完最好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C8A2897-F934-6DFF-168E-0D739A0FCD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197723"/>
            <a:ext cx="10409696" cy="4114177"/>
          </a:xfrm>
          <a:prstGeom prst="rect">
            <a:avLst/>
          </a:prstGeom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id="{F010EE71-0421-C5FA-B571-8E235F80D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9303" y="2947220"/>
            <a:ext cx="3910780" cy="3910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773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C57F3-6468-C959-7EF3-063644BDE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E142995-18E0-0EEB-9B17-F121CE522C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預習：</a:t>
            </a:r>
            <a:r>
              <a:rPr lang="zh-TW" altLang="en-US" sz="4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對於機器學習的原理不熟悉</a:t>
            </a:r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5DB0E4D-1779-2065-F5A0-5F8F23D5F0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預習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2021》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至少從頭看到「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Transformer (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下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」，能看完最好</a:t>
            </a:r>
            <a:r>
              <a:rPr lang="en-US" altLang="zh-TW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  <a:endParaRPr lang="zh-TW" altLang="en-US" sz="24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F9F09E41-17AA-21E1-D4BF-1655BB56EE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458" y="2344562"/>
            <a:ext cx="8499565" cy="4217636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65C1D246-4E9A-78CC-242F-B881AB8893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1093" y="3226874"/>
            <a:ext cx="3335323" cy="333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4011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15740AA-40BD-16E9-FDA8-CC7D18402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與其他課程的差異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B06720B-2EE1-F904-065B-848DB54DF11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與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林軒田老師的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沒有重疊的內容，跟電資學院其他名字中有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《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</a:t>
            </a:r>
            <a:r>
              <a:rPr lang="en-US" altLang="zh-TW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》</a:t>
            </a:r>
            <a:r>
              <a:rPr lang="zh-TW" altLang="en-US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的課程也沒有重疊的內容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不同於以往的教學途徑</a:t>
            </a:r>
            <a:endParaRPr lang="en-US" altLang="zh-TW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rgbClr val="374151"/>
              </a:solidFill>
              <a:latin typeface="__Inter_d65c78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8FB7DEE7-D7B5-8D17-AC75-38C744455E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3660" y="3332256"/>
            <a:ext cx="1787435" cy="1787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3E3E2C03-3427-DF37-C3DE-0D661B26AD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2025" y="3401925"/>
            <a:ext cx="1787434" cy="178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id="{517589A3-C947-005C-8AE2-2A9DB2FFD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9413" y="3541261"/>
            <a:ext cx="1648098" cy="1648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>
            <a:extLst>
              <a:ext uri="{FF2B5EF4-FFF2-40B4-BE49-F238E27FC236}">
                <a16:creationId xmlns:a16="http://schemas.microsoft.com/office/drawing/2014/main" id="{892EB48A-FD15-1E3C-5F61-48E3A3AB02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0849" y="3379810"/>
            <a:ext cx="1787433" cy="1787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箭號: 向右 3">
            <a:extLst>
              <a:ext uri="{FF2B5EF4-FFF2-40B4-BE49-F238E27FC236}">
                <a16:creationId xmlns:a16="http://schemas.microsoft.com/office/drawing/2014/main" id="{B475D203-CA08-00AB-61B6-318AB31382EF}"/>
              </a:ext>
            </a:extLst>
          </p:cNvPr>
          <p:cNvSpPr/>
          <p:nvPr/>
        </p:nvSpPr>
        <p:spPr>
          <a:xfrm>
            <a:off x="2870014" y="4091036"/>
            <a:ext cx="566057" cy="44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箭號: 向右 4">
            <a:extLst>
              <a:ext uri="{FF2B5EF4-FFF2-40B4-BE49-F238E27FC236}">
                <a16:creationId xmlns:a16="http://schemas.microsoft.com/office/drawing/2014/main" id="{0526CE51-EC01-659E-EF4C-0A65D10A2F1E}"/>
              </a:ext>
            </a:extLst>
          </p:cNvPr>
          <p:cNvSpPr/>
          <p:nvPr/>
        </p:nvSpPr>
        <p:spPr>
          <a:xfrm>
            <a:off x="5840184" y="4091036"/>
            <a:ext cx="566057" cy="44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箭號: 向右 5">
            <a:extLst>
              <a:ext uri="{FF2B5EF4-FFF2-40B4-BE49-F238E27FC236}">
                <a16:creationId xmlns:a16="http://schemas.microsoft.com/office/drawing/2014/main" id="{DBB4E6E3-522F-6C8E-7C47-39B9218DA69D}"/>
              </a:ext>
            </a:extLst>
          </p:cNvPr>
          <p:cNvSpPr/>
          <p:nvPr/>
        </p:nvSpPr>
        <p:spPr>
          <a:xfrm>
            <a:off x="8679718" y="4091035"/>
            <a:ext cx="566057" cy="440873"/>
          </a:xfrm>
          <a:prstGeom prst="rightArrow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F80722CC-A754-096B-1DFF-BC9A7847A53F}"/>
              </a:ext>
            </a:extLst>
          </p:cNvPr>
          <p:cNvSpPr txBox="1"/>
          <p:nvPr/>
        </p:nvSpPr>
        <p:spPr>
          <a:xfrm>
            <a:off x="1139734" y="5189359"/>
            <a:ext cx="145433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有甚麼樣的行為</a:t>
            </a:r>
          </a:p>
        </p:txBody>
      </p:sp>
      <p:sp>
        <p:nvSpPr>
          <p:cNvPr id="8" name="文字方塊 7">
            <a:extLst>
              <a:ext uri="{FF2B5EF4-FFF2-40B4-BE49-F238E27FC236}">
                <a16:creationId xmlns:a16="http://schemas.microsoft.com/office/drawing/2014/main" id="{7D2761FD-F375-85C9-040A-33AE9DF45B2B}"/>
              </a:ext>
            </a:extLst>
          </p:cNvPr>
          <p:cNvSpPr txBox="1"/>
          <p:nvPr/>
        </p:nvSpPr>
        <p:spPr>
          <a:xfrm>
            <a:off x="3964573" y="5413374"/>
            <a:ext cx="14543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運作機制</a:t>
            </a:r>
          </a:p>
        </p:txBody>
      </p:sp>
      <p:sp>
        <p:nvSpPr>
          <p:cNvPr id="9" name="文字方塊 8">
            <a:extLst>
              <a:ext uri="{FF2B5EF4-FFF2-40B4-BE49-F238E27FC236}">
                <a16:creationId xmlns:a16="http://schemas.microsoft.com/office/drawing/2014/main" id="{D5306A0A-CA40-BDFC-384E-35F11DDA9FC7}"/>
              </a:ext>
            </a:extLst>
          </p:cNvPr>
          <p:cNvSpPr txBox="1"/>
          <p:nvPr/>
        </p:nvSpPr>
        <p:spPr>
          <a:xfrm>
            <a:off x="6789412" y="5345966"/>
            <a:ext cx="18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怎麼「演化」出來的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6013220B-312C-309C-69E4-7455674B5690}"/>
              </a:ext>
            </a:extLst>
          </p:cNvPr>
          <p:cNvSpPr txBox="1"/>
          <p:nvPr/>
        </p:nvSpPr>
        <p:spPr>
          <a:xfrm>
            <a:off x="9510849" y="5345966"/>
            <a:ext cx="184295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怎麼賦予新的能力</a:t>
            </a:r>
          </a:p>
        </p:txBody>
      </p:sp>
      <p:sp>
        <p:nvSpPr>
          <p:cNvPr id="11" name="文字方塊 10">
            <a:extLst>
              <a:ext uri="{FF2B5EF4-FFF2-40B4-BE49-F238E27FC236}">
                <a16:creationId xmlns:a16="http://schemas.microsoft.com/office/drawing/2014/main" id="{9A2B3C6D-4999-4457-2FB7-5FE559A3FA9D}"/>
              </a:ext>
            </a:extLst>
          </p:cNvPr>
          <p:cNvSpPr txBox="1"/>
          <p:nvPr/>
        </p:nvSpPr>
        <p:spPr>
          <a:xfrm>
            <a:off x="727163" y="5980965"/>
            <a:ext cx="22794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第二講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4721DAA4-653E-25A2-C7D4-F24E4D21C7F9}"/>
              </a:ext>
            </a:extLst>
          </p:cNvPr>
          <p:cNvSpPr txBox="1"/>
          <p:nvPr/>
        </p:nvSpPr>
        <p:spPr>
          <a:xfrm>
            <a:off x="3380014" y="5973856"/>
            <a:ext cx="262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第三講、第四講</a:t>
            </a:r>
          </a:p>
        </p:txBody>
      </p:sp>
      <p:sp>
        <p:nvSpPr>
          <p:cNvPr id="15" name="文字方塊 14">
            <a:extLst>
              <a:ext uri="{FF2B5EF4-FFF2-40B4-BE49-F238E27FC236}">
                <a16:creationId xmlns:a16="http://schemas.microsoft.com/office/drawing/2014/main" id="{9E64E134-B257-C2DE-041F-4A4F89020E4C}"/>
              </a:ext>
            </a:extLst>
          </p:cNvPr>
          <p:cNvSpPr txBox="1"/>
          <p:nvPr/>
        </p:nvSpPr>
        <p:spPr>
          <a:xfrm>
            <a:off x="6394813" y="6176963"/>
            <a:ext cx="262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第五講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F0175661-4F43-3CD7-EB3D-3BC256FD08D9}"/>
              </a:ext>
            </a:extLst>
          </p:cNvPr>
          <p:cNvSpPr txBox="1"/>
          <p:nvPr/>
        </p:nvSpPr>
        <p:spPr>
          <a:xfrm>
            <a:off x="9169594" y="6124853"/>
            <a:ext cx="26234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rgbClr val="0000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第六講之後</a:t>
            </a:r>
          </a:p>
        </p:txBody>
      </p:sp>
    </p:spTree>
    <p:extLst>
      <p:ext uri="{BB962C8B-B14F-4D97-AF65-F5344CB8AC3E}">
        <p14:creationId xmlns:p14="http://schemas.microsoft.com/office/powerpoint/2010/main" val="45687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20BBF24-6437-DB36-F6F4-F7C491D4C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課程評分說明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89DD48F-4166-9653-F4B4-66037C39BF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沒有期中考、沒有期末考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十個作業，每個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，共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100%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太多了嗎？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  <a:sym typeface="Wingdings" panose="05000000000000000000" pitchFamily="2" charset="2"/>
              </a:rPr>
              <a:t>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作業都是用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 </a:t>
            </a:r>
          </a:p>
          <a:p>
            <a:pPr lvl="2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本課程不會教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Python</a:t>
            </a:r>
          </a:p>
          <a:p>
            <a:pPr lvl="1"/>
            <a:r>
              <a:rPr lang="zh-TW" altLang="en-US" sz="2800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有一些作業需要用到 </a:t>
            </a:r>
            <a:r>
              <a:rPr lang="en-US" altLang="zh-TW" sz="2800" dirty="0">
                <a:solidFill>
                  <a:srgbClr val="37415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GPU</a:t>
            </a:r>
          </a:p>
          <a:p>
            <a:pPr lvl="2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助教範例程式會跑在 </a:t>
            </a:r>
            <a:r>
              <a:rPr lang="en-US" altLang="zh-TW" sz="2800" b="0" i="0" dirty="0" err="1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Colab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和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Kaggle 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等平台上，這些平台提供的免費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GPU 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計算資源</a:t>
            </a:r>
            <a:endParaRPr lang="en-US" altLang="zh-TW" sz="2800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2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本課程的作業設計，正常情況下能夠在免費資源限制下順利完成作業，拿到及格（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C-</a:t>
            </a:r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）以上的成績</a:t>
            </a:r>
            <a:endParaRPr lang="en-US" altLang="zh-TW" sz="2800" b="0" i="0" dirty="0">
              <a:solidFill>
                <a:srgbClr val="37415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3"/>
            <a:r>
              <a:rPr lang="zh-TW" altLang="en-US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如果擁有額外的運算資源，會更容易取得高分 </a:t>
            </a:r>
            <a:r>
              <a:rPr lang="en-US" altLang="zh-TW" sz="2800" b="0" i="0" dirty="0">
                <a:solidFill>
                  <a:srgbClr val="37415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…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6073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250D0A7-DA10-C48F-DE8B-587E8F927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課程評分說明：加分項目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E6F6672C-45D0-F309-004C-929F0CFFEF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加分作業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+10)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：詳細內容預計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4/18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DLI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線上課程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zh-TW" altLang="en-US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詳細內容預計</a:t>
            </a:r>
            <a:r>
              <a:rPr lang="en-US" altLang="zh-TW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3/07</a:t>
            </a:r>
            <a:r>
              <a:rPr lang="zh-TW" altLang="en-US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3/14 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800" b="0" i="0" kern="12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2800" b="0" i="0" strike="sngStrike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sz="2800" b="0" i="0" strike="sngStrike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i="0" strike="sngStrike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sz="2800" b="0" i="0" strike="sngStrike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大使課程作業</a:t>
            </a:r>
            <a:r>
              <a:rPr lang="zh-TW" altLang="en-US" sz="2800" b="0" i="0" strike="sngStrike" kern="1200" dirty="0">
                <a:solidFill>
                  <a:srgbClr val="FF0000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NVIDIA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DLI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線上課程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最多 </a:t>
            </a:r>
            <a:r>
              <a:rPr lang="en-US" altLang="zh-TW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+5)</a:t>
            </a:r>
            <a:r>
              <a:rPr lang="zh-TW" altLang="en-US" sz="2800" b="0" i="0" kern="1200" dirty="0">
                <a:solidFill>
                  <a:schemeClr val="dk1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：詳細內容預計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3/14 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8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本學期間參加教育部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AI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cup 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參加就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，佳作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+3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，優等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，第三名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+10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，第二名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+15</a:t>
            </a:r>
            <a:r>
              <a:rPr lang="zh-TW" altLang="en-US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，第一名</a:t>
            </a:r>
            <a:r>
              <a:rPr lang="en-US" altLang="zh-TW" dirty="0">
                <a:solidFill>
                  <a:schemeClr val="dk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+20)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：</a:t>
            </a:r>
            <a:r>
              <a:rPr lang="zh-TW" altLang="en-US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詳細內容預計</a:t>
            </a:r>
            <a:r>
              <a:rPr lang="en-US" altLang="zh-TW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3/07</a:t>
            </a:r>
            <a:r>
              <a:rPr lang="zh-TW" altLang="en-US" strike="sngStrike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公告 </a:t>
            </a:r>
            <a:r>
              <a:rPr lang="en-US" altLang="zh-TW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3/21</a:t>
            </a:r>
            <a:r>
              <a:rPr lang="zh-TW" altLang="en-US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公告</a:t>
            </a:r>
            <a:endParaRPr lang="en-US" altLang="zh-TW" sz="2800" b="0" i="0" kern="1200" dirty="0">
              <a:solidFill>
                <a:srgbClr val="FF0000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sz="2800" b="0" i="0" kern="1200" dirty="0">
              <a:solidFill>
                <a:schemeClr val="dk1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en-US" altLang="zh-TW" dirty="0">
              <a:solidFill>
                <a:schemeClr val="dk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2534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79786CC-F7CE-B104-6A01-D953DB4E8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上課時間規劃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1BB93DB-DCA4-4B42-95B4-E657625C70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上課時間規劃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地點：博理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週五下午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2:20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開始上課，上課的內容都是全新的內容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大約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3:30 – 4:00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間結束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如果有安排補充課程，就會繼續上補充課程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最後請助教講解作業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課程都會錄影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注意：下課時間不固定！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3063374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76DB9FA-9EAE-F85C-5F07-DCDA27111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助教時間規劃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2553C29-C0E8-2A5C-D4D4-2408D4D1A4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助教時間 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地點：博理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112)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週五下午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1:30 – 2:20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週五下午作業講解完到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6:00 </a:t>
            </a: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有問題歡迎在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NTU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2800">
                <a:latin typeface="微軟正黑體" panose="020B0604030504040204" pitchFamily="34" charset="-120"/>
                <a:ea typeface="微軟正黑體" panose="020B0604030504040204" pitchFamily="34" charset="-120"/>
              </a:rPr>
              <a:t>COOL 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上詢問</a:t>
            </a:r>
            <a:endParaRPr lang="en-US" altLang="zh-TW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助教共同的 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email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：</a:t>
            </a:r>
            <a:r>
              <a:rPr lang="en-US" altLang="zh-TW" sz="2800" b="0" i="0" dirty="0">
                <a:solidFill>
                  <a:srgbClr val="080809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ntu-ml-2025-spring-ta@googlegroups.com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請不要私訊助教</a:t>
            </a:r>
            <a:r>
              <a:rPr lang="en-US" altLang="zh-TW" sz="2800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)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914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C790BE2-4E4F-4AAF-81A2-4A6F4885EB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D28B54C3-B57B-472A-B96E-1FCB67093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1" y="0"/>
            <a:ext cx="12191999" cy="6858000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rgbClr val="000000"/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DB3C429-F8DA-49B9-AF84-21996FCF78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-4"/>
            <a:ext cx="12192000" cy="6402581"/>
          </a:xfrm>
          <a:prstGeom prst="rect">
            <a:avLst/>
          </a:prstGeom>
          <a:gradFill>
            <a:gsLst>
              <a:gs pos="1000">
                <a:schemeClr val="accent1">
                  <a:lumMod val="75000"/>
                  <a:alpha val="59000"/>
                </a:schemeClr>
              </a:gs>
              <a:gs pos="100000">
                <a:srgbClr val="000000"/>
              </a:gs>
            </a:gsLst>
            <a:lin ang="15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12088DD-B1AD-40E0-8B86-1D87A2CCD9B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663054" y="-2653923"/>
            <a:ext cx="6858001" cy="12165846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rgbClr val="000000">
                  <a:alpha val="28000"/>
                </a:srgb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4C9F2B0-1044-46EB-8AEB-C3BFFDE6C2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094763" y="0"/>
            <a:ext cx="6096001" cy="6858000"/>
          </a:xfrm>
          <a:prstGeom prst="rect">
            <a:avLst/>
          </a:prstGeom>
          <a:gradFill>
            <a:gsLst>
              <a:gs pos="13000">
                <a:schemeClr val="accent1">
                  <a:lumMod val="50000"/>
                  <a:alpha val="0"/>
                </a:schemeClr>
              </a:gs>
              <a:gs pos="99000">
                <a:schemeClr val="accent1">
                  <a:lumMod val="75000"/>
                  <a:alpha val="50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C395952-4E26-45A2-8756-2ADFD6E53C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-4" y="-3"/>
            <a:ext cx="12182871" cy="6871922"/>
          </a:xfrm>
          <a:prstGeom prst="rect">
            <a:avLst/>
          </a:prstGeom>
          <a:gradFill>
            <a:gsLst>
              <a:gs pos="13000">
                <a:srgbClr val="000000">
                  <a:alpha val="35000"/>
                </a:srgbClr>
              </a:gs>
              <a:gs pos="99000">
                <a:schemeClr val="accent1">
                  <a:lumMod val="75000"/>
                  <a:alpha val="0"/>
                </a:schemeClr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4734BADF-9461-4621-B112-2D7BABEA7D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87713" y="4049"/>
            <a:ext cx="10216576" cy="4729040"/>
          </a:xfrm>
          <a:custGeom>
            <a:avLst/>
            <a:gdLst>
              <a:gd name="connsiteX0" fmla="*/ 0 w 10216576"/>
              <a:gd name="connsiteY0" fmla="*/ 0 h 4729040"/>
              <a:gd name="connsiteX1" fmla="*/ 10216576 w 10216576"/>
              <a:gd name="connsiteY1" fmla="*/ 0 h 4729040"/>
              <a:gd name="connsiteX2" fmla="*/ 10210268 w 10216576"/>
              <a:gd name="connsiteY2" fmla="*/ 124944 h 4729040"/>
              <a:gd name="connsiteX3" fmla="*/ 5108288 w 10216576"/>
              <a:gd name="connsiteY3" fmla="*/ 4729040 h 4729040"/>
              <a:gd name="connsiteX4" fmla="*/ 6309 w 10216576"/>
              <a:gd name="connsiteY4" fmla="*/ 124944 h 47290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216576" h="4729040">
                <a:moveTo>
                  <a:pt x="0" y="0"/>
                </a:moveTo>
                <a:lnTo>
                  <a:pt x="10216576" y="0"/>
                </a:lnTo>
                <a:lnTo>
                  <a:pt x="10210268" y="124944"/>
                </a:lnTo>
                <a:cubicBezTo>
                  <a:pt x="9947637" y="2710997"/>
                  <a:pt x="7763635" y="4729040"/>
                  <a:pt x="5108288" y="4729040"/>
                </a:cubicBezTo>
                <a:cubicBezTo>
                  <a:pt x="2452942" y="4729040"/>
                  <a:pt x="268937" y="2710997"/>
                  <a:pt x="6309" y="124944"/>
                </a:cubicBezTo>
                <a:close/>
              </a:path>
            </a:pathLst>
          </a:custGeom>
          <a:gradFill>
            <a:gsLst>
              <a:gs pos="7000">
                <a:schemeClr val="accent1">
                  <a:lumMod val="50000"/>
                  <a:alpha val="4000"/>
                </a:schemeClr>
              </a:gs>
              <a:gs pos="99000">
                <a:schemeClr val="accent1">
                  <a:alpha val="24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329FC169-D316-8DE1-C59C-4C8AF4A47D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26693" y="1030406"/>
            <a:ext cx="8147713" cy="3081242"/>
          </a:xfrm>
        </p:spPr>
        <p:txBody>
          <a:bodyPr anchor="ctr">
            <a:normAutofit/>
          </a:bodyPr>
          <a:lstStyle/>
          <a:p>
            <a:r>
              <a:rPr lang="zh-TW" altLang="en-US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機器學習 </a:t>
            </a:r>
            <a:r>
              <a:rPr lang="en-US" altLang="zh-TW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2025</a:t>
            </a:r>
            <a:br>
              <a:rPr lang="en-US" altLang="zh-TW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</a:br>
            <a:r>
              <a:rPr lang="zh-TW" altLang="en-US" sz="6600" b="1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課程規定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BDB1CC35-879D-0C84-6AA1-232FFE64D16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59943" y="5171093"/>
            <a:ext cx="9078628" cy="860620"/>
          </a:xfrm>
        </p:spPr>
        <p:txBody>
          <a:bodyPr anchor="ctr">
            <a:normAutofit/>
          </a:bodyPr>
          <a:lstStyle/>
          <a:p>
            <a:r>
              <a:rPr lang="zh-TW" altLang="en-US" sz="3600" dirty="0">
                <a:solidFill>
                  <a:srgbClr val="FF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</a:t>
            </a:r>
          </a:p>
        </p:txBody>
      </p:sp>
    </p:spTree>
    <p:extLst>
      <p:ext uri="{BB962C8B-B14F-4D97-AF65-F5344CB8AC3E}">
        <p14:creationId xmlns:p14="http://schemas.microsoft.com/office/powerpoint/2010/main" val="297032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EAE4B52-16AB-ACF1-28DE-0FA86CA54C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介紹本課程助教 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5EC92EB-B855-9E89-31AE-BADE5DF34D2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2050" name="Picture 2" descr="未提供相片說明。">
            <a:extLst>
              <a:ext uri="{FF2B5EF4-FFF2-40B4-BE49-F238E27FC236}">
                <a16:creationId xmlns:a16="http://schemas.microsoft.com/office/drawing/2014/main" id="{F33623CC-944F-3649-AB62-9C6CDEDC3A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3435" y="838055"/>
            <a:ext cx="5445992" cy="545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53A5F818-BF2C-D44B-7476-FDC8F7C3BCB2}"/>
              </a:ext>
            </a:extLst>
          </p:cNvPr>
          <p:cNvSpPr txBox="1"/>
          <p:nvPr/>
        </p:nvSpPr>
        <p:spPr>
          <a:xfrm>
            <a:off x="3275445" y="5280817"/>
            <a:ext cx="22629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大助教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楊智凱</a:t>
            </a:r>
          </a:p>
        </p:txBody>
      </p:sp>
    </p:spTree>
    <p:extLst>
      <p:ext uri="{BB962C8B-B14F-4D97-AF65-F5344CB8AC3E}">
        <p14:creationId xmlns:p14="http://schemas.microsoft.com/office/powerpoint/2010/main" val="574611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609979-4C00-1839-D58C-CC40AF948F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C800870-79D8-7A5B-27AA-6C54DD20B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介紹本課程助教 </a:t>
            </a: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25CB1C42-2C8A-3B5F-2F25-5B68C677AD55}"/>
              </a:ext>
            </a:extLst>
          </p:cNvPr>
          <p:cNvSpPr txBox="1"/>
          <p:nvPr/>
        </p:nvSpPr>
        <p:spPr>
          <a:xfrm>
            <a:off x="10176352" y="6200229"/>
            <a:ext cx="10252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陳炫均</a:t>
            </a: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BE204785-16BF-4749-3B4B-D2A6E798F465}"/>
              </a:ext>
            </a:extLst>
          </p:cNvPr>
          <p:cNvSpPr txBox="1"/>
          <p:nvPr/>
        </p:nvSpPr>
        <p:spPr>
          <a:xfrm>
            <a:off x="976888" y="2945270"/>
            <a:ext cx="141778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李冠儀</a:t>
            </a:r>
          </a:p>
        </p:txBody>
      </p:sp>
      <p:sp>
        <p:nvSpPr>
          <p:cNvPr id="12" name="文字方塊 11">
            <a:extLst>
              <a:ext uri="{FF2B5EF4-FFF2-40B4-BE49-F238E27FC236}">
                <a16:creationId xmlns:a16="http://schemas.microsoft.com/office/drawing/2014/main" id="{9FE61570-6175-46DD-9D41-B5C1E62D9B8E}"/>
              </a:ext>
            </a:extLst>
          </p:cNvPr>
          <p:cNvSpPr txBox="1"/>
          <p:nvPr/>
        </p:nvSpPr>
        <p:spPr>
          <a:xfrm>
            <a:off x="2729470" y="2925133"/>
            <a:ext cx="15170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上官世昀</a:t>
            </a:r>
          </a:p>
        </p:txBody>
      </p:sp>
      <p:sp>
        <p:nvSpPr>
          <p:cNvPr id="14" name="文字方塊 13">
            <a:extLst>
              <a:ext uri="{FF2B5EF4-FFF2-40B4-BE49-F238E27FC236}">
                <a16:creationId xmlns:a16="http://schemas.microsoft.com/office/drawing/2014/main" id="{F386EF68-7E3A-F497-6FC1-D1D4A8865110}"/>
              </a:ext>
            </a:extLst>
          </p:cNvPr>
          <p:cNvSpPr txBox="1"/>
          <p:nvPr/>
        </p:nvSpPr>
        <p:spPr>
          <a:xfrm>
            <a:off x="4820618" y="2964619"/>
            <a:ext cx="92017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陳又華</a:t>
            </a:r>
          </a:p>
        </p:txBody>
      </p:sp>
      <p:sp>
        <p:nvSpPr>
          <p:cNvPr id="16" name="文字方塊 15">
            <a:extLst>
              <a:ext uri="{FF2B5EF4-FFF2-40B4-BE49-F238E27FC236}">
                <a16:creationId xmlns:a16="http://schemas.microsoft.com/office/drawing/2014/main" id="{CEF22BB9-D72B-B674-ED78-4D5028CD6D30}"/>
              </a:ext>
            </a:extLst>
          </p:cNvPr>
          <p:cNvSpPr txBox="1"/>
          <p:nvPr/>
        </p:nvSpPr>
        <p:spPr>
          <a:xfrm>
            <a:off x="6448075" y="2945270"/>
            <a:ext cx="123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劉建蘴</a:t>
            </a:r>
          </a:p>
        </p:txBody>
      </p:sp>
      <p:sp>
        <p:nvSpPr>
          <p:cNvPr id="18" name="文字方塊 17">
            <a:extLst>
              <a:ext uri="{FF2B5EF4-FFF2-40B4-BE49-F238E27FC236}">
                <a16:creationId xmlns:a16="http://schemas.microsoft.com/office/drawing/2014/main" id="{655B8A1F-9E52-A679-209F-1E94A4771F90}"/>
              </a:ext>
            </a:extLst>
          </p:cNvPr>
          <p:cNvSpPr txBox="1"/>
          <p:nvPr/>
        </p:nvSpPr>
        <p:spPr>
          <a:xfrm>
            <a:off x="8186368" y="2945270"/>
            <a:ext cx="1348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林熙哲</a:t>
            </a:r>
          </a:p>
        </p:txBody>
      </p:sp>
      <p:sp>
        <p:nvSpPr>
          <p:cNvPr id="20" name="文字方塊 19">
            <a:extLst>
              <a:ext uri="{FF2B5EF4-FFF2-40B4-BE49-F238E27FC236}">
                <a16:creationId xmlns:a16="http://schemas.microsoft.com/office/drawing/2014/main" id="{9BE28A1F-2C76-CC59-D80F-991A720ED815}"/>
              </a:ext>
            </a:extLst>
          </p:cNvPr>
          <p:cNvSpPr txBox="1"/>
          <p:nvPr/>
        </p:nvSpPr>
        <p:spPr>
          <a:xfrm>
            <a:off x="10111696" y="2945270"/>
            <a:ext cx="1089892" cy="38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馮柏翰</a:t>
            </a: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B69A37F9-93B4-CB53-EBCB-48BCA1E0BE9C}"/>
              </a:ext>
            </a:extLst>
          </p:cNvPr>
          <p:cNvSpPr txBox="1"/>
          <p:nvPr/>
        </p:nvSpPr>
        <p:spPr>
          <a:xfrm>
            <a:off x="984690" y="4573491"/>
            <a:ext cx="1417782" cy="383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陳竣瑋</a:t>
            </a:r>
          </a:p>
        </p:txBody>
      </p:sp>
      <p:sp>
        <p:nvSpPr>
          <p:cNvPr id="24" name="文字方塊 23">
            <a:extLst>
              <a:ext uri="{FF2B5EF4-FFF2-40B4-BE49-F238E27FC236}">
                <a16:creationId xmlns:a16="http://schemas.microsoft.com/office/drawing/2014/main" id="{9A6A6BAA-33EA-21B8-62CD-97D2B859A6BF}"/>
              </a:ext>
            </a:extLst>
          </p:cNvPr>
          <p:cNvSpPr txBox="1"/>
          <p:nvPr/>
        </p:nvSpPr>
        <p:spPr>
          <a:xfrm>
            <a:off x="3059763" y="4539659"/>
            <a:ext cx="8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謝翔</a:t>
            </a:r>
          </a:p>
        </p:txBody>
      </p:sp>
      <p:sp>
        <p:nvSpPr>
          <p:cNvPr id="26" name="文字方塊 25">
            <a:extLst>
              <a:ext uri="{FF2B5EF4-FFF2-40B4-BE49-F238E27FC236}">
                <a16:creationId xmlns:a16="http://schemas.microsoft.com/office/drawing/2014/main" id="{67906258-5174-2D56-7BBC-889B72201912}"/>
              </a:ext>
            </a:extLst>
          </p:cNvPr>
          <p:cNvSpPr txBox="1"/>
          <p:nvPr/>
        </p:nvSpPr>
        <p:spPr>
          <a:xfrm>
            <a:off x="4821741" y="4557699"/>
            <a:ext cx="8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鄭席鈞</a:t>
            </a:r>
          </a:p>
        </p:txBody>
      </p:sp>
      <p:sp>
        <p:nvSpPr>
          <p:cNvPr id="28" name="文字方塊 27">
            <a:extLst>
              <a:ext uri="{FF2B5EF4-FFF2-40B4-BE49-F238E27FC236}">
                <a16:creationId xmlns:a16="http://schemas.microsoft.com/office/drawing/2014/main" id="{A115DFB6-AE41-FCF6-1A38-79F5C2CC3472}"/>
              </a:ext>
            </a:extLst>
          </p:cNvPr>
          <p:cNvSpPr txBox="1"/>
          <p:nvPr/>
        </p:nvSpPr>
        <p:spPr>
          <a:xfrm>
            <a:off x="6572458" y="4557699"/>
            <a:ext cx="96916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許景淯</a:t>
            </a:r>
          </a:p>
        </p:txBody>
      </p:sp>
      <p:sp>
        <p:nvSpPr>
          <p:cNvPr id="30" name="文字方塊 29">
            <a:extLst>
              <a:ext uri="{FF2B5EF4-FFF2-40B4-BE49-F238E27FC236}">
                <a16:creationId xmlns:a16="http://schemas.microsoft.com/office/drawing/2014/main" id="{28191581-EFF7-EDD6-78BD-67BFAA66AA8A}"/>
              </a:ext>
            </a:extLst>
          </p:cNvPr>
          <p:cNvSpPr txBox="1"/>
          <p:nvPr/>
        </p:nvSpPr>
        <p:spPr>
          <a:xfrm>
            <a:off x="8301159" y="4557699"/>
            <a:ext cx="1044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吳典叡</a:t>
            </a:r>
          </a:p>
        </p:txBody>
      </p:sp>
      <p:sp>
        <p:nvSpPr>
          <p:cNvPr id="32" name="文字方塊 31">
            <a:extLst>
              <a:ext uri="{FF2B5EF4-FFF2-40B4-BE49-F238E27FC236}">
                <a16:creationId xmlns:a16="http://schemas.microsoft.com/office/drawing/2014/main" id="{67323F95-4056-15CC-9762-6C1531475DA6}"/>
              </a:ext>
            </a:extLst>
          </p:cNvPr>
          <p:cNvSpPr txBox="1"/>
          <p:nvPr/>
        </p:nvSpPr>
        <p:spPr>
          <a:xfrm>
            <a:off x="10104901" y="4557699"/>
            <a:ext cx="1044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傅啟恩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4D3DB363-6D51-09F5-4B30-D51157DF8D6F}"/>
              </a:ext>
            </a:extLst>
          </p:cNvPr>
          <p:cNvSpPr txBox="1"/>
          <p:nvPr/>
        </p:nvSpPr>
        <p:spPr>
          <a:xfrm>
            <a:off x="1162854" y="6200229"/>
            <a:ext cx="11067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袁紹翔</a:t>
            </a: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344ECF77-9A29-E349-93FC-D77390464CC7}"/>
              </a:ext>
            </a:extLst>
          </p:cNvPr>
          <p:cNvSpPr txBox="1"/>
          <p:nvPr/>
        </p:nvSpPr>
        <p:spPr>
          <a:xfrm>
            <a:off x="3011604" y="6200229"/>
            <a:ext cx="1031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李晨安</a:t>
            </a:r>
          </a:p>
        </p:txBody>
      </p:sp>
      <p:sp>
        <p:nvSpPr>
          <p:cNvPr id="38" name="文字方塊 37">
            <a:extLst>
              <a:ext uri="{FF2B5EF4-FFF2-40B4-BE49-F238E27FC236}">
                <a16:creationId xmlns:a16="http://schemas.microsoft.com/office/drawing/2014/main" id="{46CF66BC-A08C-C44D-635E-44E0391F6092}"/>
              </a:ext>
            </a:extLst>
          </p:cNvPr>
          <p:cNvSpPr txBox="1"/>
          <p:nvPr/>
        </p:nvSpPr>
        <p:spPr>
          <a:xfrm>
            <a:off x="4785142" y="6200229"/>
            <a:ext cx="89592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林毓翔</a:t>
            </a:r>
          </a:p>
        </p:txBody>
      </p:sp>
      <p:sp>
        <p:nvSpPr>
          <p:cNvPr id="40" name="文字方塊 39">
            <a:extLst>
              <a:ext uri="{FF2B5EF4-FFF2-40B4-BE49-F238E27FC236}">
                <a16:creationId xmlns:a16="http://schemas.microsoft.com/office/drawing/2014/main" id="{6BCC4B66-1685-204F-A5DB-E1F67D4964FC}"/>
              </a:ext>
            </a:extLst>
          </p:cNvPr>
          <p:cNvSpPr txBox="1"/>
          <p:nvPr/>
        </p:nvSpPr>
        <p:spPr>
          <a:xfrm>
            <a:off x="6423104" y="6200229"/>
            <a:ext cx="10315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陳宥林</a:t>
            </a:r>
          </a:p>
        </p:txBody>
      </p:sp>
      <p:sp>
        <p:nvSpPr>
          <p:cNvPr id="42" name="文字方塊 41">
            <a:extLst>
              <a:ext uri="{FF2B5EF4-FFF2-40B4-BE49-F238E27FC236}">
                <a16:creationId xmlns:a16="http://schemas.microsoft.com/office/drawing/2014/main" id="{8C62AEDE-8A6B-125A-5A51-5455FCFEBDA2}"/>
              </a:ext>
            </a:extLst>
          </p:cNvPr>
          <p:cNvSpPr txBox="1"/>
          <p:nvPr/>
        </p:nvSpPr>
        <p:spPr>
          <a:xfrm>
            <a:off x="8196642" y="6200229"/>
            <a:ext cx="12376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黃筱穎</a:t>
            </a:r>
          </a:p>
        </p:txBody>
      </p:sp>
      <p:pic>
        <p:nvPicPr>
          <p:cNvPr id="3074" name="Picture 2" descr="未提供相片說明。">
            <a:extLst>
              <a:ext uri="{FF2B5EF4-FFF2-40B4-BE49-F238E27FC236}">
                <a16:creationId xmlns:a16="http://schemas.microsoft.com/office/drawing/2014/main" id="{B931B04E-7746-BC0E-C1E1-036735F4F8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0797" y="18441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未提供相片說明。">
            <a:extLst>
              <a:ext uri="{FF2B5EF4-FFF2-40B4-BE49-F238E27FC236}">
                <a16:creationId xmlns:a16="http://schemas.microsoft.com/office/drawing/2014/main" id="{C7711DD3-DDAC-67D6-5CEA-8B5D3D996F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007" y="18441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>
            <a:extLst>
              <a:ext uri="{FF2B5EF4-FFF2-40B4-BE49-F238E27FC236}">
                <a16:creationId xmlns:a16="http://schemas.microsoft.com/office/drawing/2014/main" id="{983B019C-7231-DF39-723A-FB0B5D801F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17" y="1844164"/>
            <a:ext cx="1082256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未提供相片說明。">
            <a:extLst>
              <a:ext uri="{FF2B5EF4-FFF2-40B4-BE49-F238E27FC236}">
                <a16:creationId xmlns:a16="http://schemas.microsoft.com/office/drawing/2014/main" id="{508FF801-FD92-D8E3-2731-1DF5F75014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4683" y="1844164"/>
            <a:ext cx="10665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未提供相片說明。">
            <a:extLst>
              <a:ext uri="{FF2B5EF4-FFF2-40B4-BE49-F238E27FC236}">
                <a16:creationId xmlns:a16="http://schemas.microsoft.com/office/drawing/2014/main" id="{6B4DCEDC-86F4-ADCE-CFA3-FE0F601C4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11696" y="1844164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可能是 1 人和海灘的圖像">
            <a:extLst>
              <a:ext uri="{FF2B5EF4-FFF2-40B4-BE49-F238E27FC236}">
                <a16:creationId xmlns:a16="http://schemas.microsoft.com/office/drawing/2014/main" id="{AD5C0EE3-C0AB-EC1B-82E1-37EA0592B6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0238" y="34558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未提供相片說明。">
            <a:extLst>
              <a:ext uri="{FF2B5EF4-FFF2-40B4-BE49-F238E27FC236}">
                <a16:creationId xmlns:a16="http://schemas.microsoft.com/office/drawing/2014/main" id="{38ACFE7A-CDBC-9DC4-7A8D-E6883124F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7102" y="3455896"/>
            <a:ext cx="1081251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未提供相片說明。">
            <a:extLst>
              <a:ext uri="{FF2B5EF4-FFF2-40B4-BE49-F238E27FC236}">
                <a16:creationId xmlns:a16="http://schemas.microsoft.com/office/drawing/2014/main" id="{C7735DC4-0716-57BB-11E3-E075BB2ED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217" y="34558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0" name="Picture 18" descr="未提供相片說明。">
            <a:extLst>
              <a:ext uri="{FF2B5EF4-FFF2-40B4-BE49-F238E27FC236}">
                <a16:creationId xmlns:a16="http://schemas.microsoft.com/office/drawing/2014/main" id="{5BBCCE44-5074-A83D-D359-36201E414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2081" y="34558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2" name="Picture 20" descr="未提供相片說明。">
            <a:extLst>
              <a:ext uri="{FF2B5EF4-FFF2-40B4-BE49-F238E27FC236}">
                <a16:creationId xmlns:a16="http://schemas.microsoft.com/office/drawing/2014/main" id="{16DF7A1D-81FB-C2F9-8D1D-5C99FB51B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8945" y="34558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4" name="Picture 22" descr="未提供相片說明。">
            <a:extLst>
              <a:ext uri="{FF2B5EF4-FFF2-40B4-BE49-F238E27FC236}">
                <a16:creationId xmlns:a16="http://schemas.microsoft.com/office/drawing/2014/main" id="{28B72C0A-0291-2413-4451-3E741B722A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07" y="3455896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未提供相片說明。">
            <a:extLst>
              <a:ext uri="{FF2B5EF4-FFF2-40B4-BE49-F238E27FC236}">
                <a16:creationId xmlns:a16="http://schemas.microsoft.com/office/drawing/2014/main" id="{DAEAEAAF-2649-4D48-2894-DBBCBA90508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569" y="50952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8" name="Picture 26" descr="未提供相片說明。">
            <a:extLst>
              <a:ext uri="{FF2B5EF4-FFF2-40B4-BE49-F238E27FC236}">
                <a16:creationId xmlns:a16="http://schemas.microsoft.com/office/drawing/2014/main" id="{E4F71424-471E-396A-6CA5-93848692E4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4543" y="50952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0" name="Picture 28">
            <a:extLst>
              <a:ext uri="{FF2B5EF4-FFF2-40B4-BE49-F238E27FC236}">
                <a16:creationId xmlns:a16="http://schemas.microsoft.com/office/drawing/2014/main" id="{98B172E2-5A24-0EAD-5D3D-2B737C8201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517" y="5095209"/>
            <a:ext cx="109137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2" name="Picture 30">
            <a:extLst>
              <a:ext uri="{FF2B5EF4-FFF2-40B4-BE49-F238E27FC236}">
                <a16:creationId xmlns:a16="http://schemas.microsoft.com/office/drawing/2014/main" id="{BC64B07D-EC7C-FCA8-6153-2DA0B35E3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5861" y="50952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4" name="Picture 32">
            <a:extLst>
              <a:ext uri="{FF2B5EF4-FFF2-40B4-BE49-F238E27FC236}">
                <a16:creationId xmlns:a16="http://schemas.microsoft.com/office/drawing/2014/main" id="{2EC1943E-57F6-5DA9-45B2-CA2D298AD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835" y="50952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06" name="Picture 34">
            <a:extLst>
              <a:ext uri="{FF2B5EF4-FFF2-40B4-BE49-F238E27FC236}">
                <a16:creationId xmlns:a16="http://schemas.microsoft.com/office/drawing/2014/main" id="{2E5DDBC1-EAF7-BF79-0940-93107A298F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5807" y="509520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圖片 3" descr="一張含有 人的臉孔, 人員, 微笑, 下巴 的圖片&#10;&#10;AI 產生的內容可能不正確。">
            <a:extLst>
              <a:ext uri="{FF2B5EF4-FFF2-40B4-BE49-F238E27FC236}">
                <a16:creationId xmlns:a16="http://schemas.microsoft.com/office/drawing/2014/main" id="{698F1816-D101-C20F-3C99-54770EB5924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27986" y="1843467"/>
            <a:ext cx="1080000" cy="1080000"/>
          </a:xfrm>
          <a:prstGeom prst="rect">
            <a:avLst/>
          </a:prstGeo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77BD0F8-C7A2-2395-2866-3CAAA28DF56E}"/>
              </a:ext>
            </a:extLst>
          </p:cNvPr>
          <p:cNvSpPr txBox="1"/>
          <p:nvPr/>
        </p:nvSpPr>
        <p:spPr>
          <a:xfrm>
            <a:off x="3569278" y="1312228"/>
            <a:ext cx="83762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ㄧˋ 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7" name="文字方塊 6">
            <a:extLst>
              <a:ext uri="{FF2B5EF4-FFF2-40B4-BE49-F238E27FC236}">
                <a16:creationId xmlns:a16="http://schemas.microsoft.com/office/drawing/2014/main" id="{E8CB3D0D-9BFE-4945-3E91-01AA3E0D4EA8}"/>
              </a:ext>
            </a:extLst>
          </p:cNvPr>
          <p:cNvSpPr txBox="1"/>
          <p:nvPr/>
        </p:nvSpPr>
        <p:spPr>
          <a:xfrm>
            <a:off x="4173681" y="1297940"/>
            <a:ext cx="88726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ptos" panose="02110004020202020204"/>
                <a:ea typeface="等线" panose="02010600030101010101" pitchFamily="2" charset="-122"/>
                <a:cs typeface="+mn-cs"/>
              </a:rPr>
              <a:t>ㄍㄨㄥ</a:t>
            </a:r>
            <a:endParaRPr kumimoji="0" lang="zh-TW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ptos" panose="02110004020202020204"/>
              <a:ea typeface="新細明體" panose="02020500000000000000" pitchFamily="18" charset="-12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4802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16F32130-E343-CCEE-30D7-1E2843307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3695" y="1442499"/>
            <a:ext cx="5015814" cy="5015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3A659E16-5841-A252-52B0-8AEF24B381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加簽規則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4D40CFC-2C0A-B854-B710-9077F821B4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想要加簽或旁聽的同學請填寫本表單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2995A750-178F-8CEF-4D79-108ED1C76C16}"/>
              </a:ext>
            </a:extLst>
          </p:cNvPr>
          <p:cNvSpPr txBox="1"/>
          <p:nvPr/>
        </p:nvSpPr>
        <p:spPr>
          <a:xfrm>
            <a:off x="1084136" y="4000997"/>
            <a:ext cx="6098058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表單填寫期限為 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2/24 (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一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23:59</a:t>
            </a:r>
            <a:endParaRPr lang="zh-TW" altLang="en-US" sz="2800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6" name="文字方塊 5">
            <a:extLst>
              <a:ext uri="{FF2B5EF4-FFF2-40B4-BE49-F238E27FC236}">
                <a16:creationId xmlns:a16="http://schemas.microsoft.com/office/drawing/2014/main" id="{B9C5D175-33D8-406E-2CB1-E01F44BBF03E}"/>
              </a:ext>
            </a:extLst>
          </p:cNvPr>
          <p:cNvSpPr txBox="1"/>
          <p:nvPr/>
        </p:nvSpPr>
        <p:spPr>
          <a:xfrm>
            <a:off x="1903800" y="4659154"/>
            <a:ext cx="52783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>
                <a:solidFill>
                  <a:srgbClr val="FF0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務必在期限內填寫，逾時不候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F1E28D8D-AE5C-ABC7-F1E6-0EDDCCBE2B25}"/>
              </a:ext>
            </a:extLst>
          </p:cNvPr>
          <p:cNvSpPr txBox="1"/>
          <p:nvPr/>
        </p:nvSpPr>
        <p:spPr>
          <a:xfrm>
            <a:off x="1084136" y="5415501"/>
            <a:ext cx="609805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授權碼預計於 </a:t>
            </a:r>
            <a:r>
              <a:rPr lang="en-US" altLang="zh-TW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2/27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(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四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en-US" altLang="zh-TW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23:59</a:t>
            </a:r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endParaRPr lang="en-US" altLang="zh-TW" sz="2800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之前發出</a:t>
            </a:r>
          </a:p>
        </p:txBody>
      </p:sp>
    </p:spTree>
    <p:extLst>
      <p:ext uri="{BB962C8B-B14F-4D97-AF65-F5344CB8AC3E}">
        <p14:creationId xmlns:p14="http://schemas.microsoft.com/office/powerpoint/2010/main" val="2784232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1B69C146-E70D-186B-3D20-B783E360CF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加簽規則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B1AC129-4860-1CB5-06DB-83A3A5E4B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667250"/>
          </a:xfrm>
        </p:spPr>
        <p:txBody>
          <a:bodyPr>
            <a:normAutofit/>
          </a:bodyPr>
          <a:lstStyle/>
          <a:p>
            <a:r>
              <a:rPr lang="zh-TW" altLang="en-US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李宏毅教授所屬系所的學生 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(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含雙主修與輔系</a:t>
            </a:r>
            <a:r>
              <a:rPr lang="en-US" altLang="zh-TW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) </a:t>
            </a:r>
            <a:r>
              <a:rPr lang="zh-TW" altLang="en-US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會全數加簽</a:t>
            </a:r>
            <a:endParaRPr lang="en-US" altLang="zh-TW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包括台灣大學電機系、資工系、電信所、電機所、資工所、網媒所、資料科學學程、智慧醫療與健康資訊碩士學程、 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TIGP </a:t>
            </a:r>
            <a:r>
              <a:rPr lang="en-US" altLang="zh-TW" sz="2800" b="0" i="0" dirty="0" err="1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AIoT</a:t>
            </a:r>
            <a:r>
              <a:rPr lang="en-US" altLang="zh-TW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學程</a:t>
            </a:r>
            <a:endParaRPr lang="en-US" altLang="zh-TW" sz="2800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也就是</a:t>
            </a:r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教授的姓名出現在該系所官網上</a:t>
            </a:r>
            <a:endParaRPr lang="en-US" altLang="zh-TW" sz="2800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此條件僅適用於目前就讀於該系所的學生，</a:t>
            </a:r>
            <a:r>
              <a:rPr lang="zh-TW" altLang="en-US" sz="2800" b="1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未來可能加入</a:t>
            </a:r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或</a:t>
            </a:r>
            <a:r>
              <a:rPr lang="zh-TW" altLang="en-US" sz="2800" b="1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過去曾經就讀</a:t>
            </a:r>
            <a:r>
              <a:rPr lang="zh-TW" altLang="en-US" sz="2800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的學生不在考量範圍內</a:t>
            </a:r>
            <a:endParaRPr lang="en-US" altLang="zh-TW" sz="2800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sz="2800" b="0" i="0" dirty="0">
                <a:solidFill>
                  <a:srgbClr val="202124"/>
                </a:solidFill>
                <a:effectLst/>
                <a:latin typeface="微軟正黑體" panose="020B0604030504040204" pitchFamily="34" charset="-120"/>
                <a:ea typeface="微軟正黑體" panose="020B0604030504040204" pitchFamily="34" charset="-120"/>
              </a:rPr>
              <a:t>請務必填寫真實資料</a:t>
            </a:r>
            <a:endParaRPr lang="en-US" altLang="zh-TW" sz="2800" b="0" i="0" dirty="0">
              <a:solidFill>
                <a:srgbClr val="202124"/>
              </a:solidFill>
              <a:effectLst/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其餘想加簽的同學抽 </a:t>
            </a:r>
            <a:r>
              <a:rPr lang="en-US" altLang="zh-TW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50 </a:t>
            </a:r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人加簽</a:t>
            </a:r>
            <a:endParaRPr lang="en-US" altLang="zh-TW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請不要來爭論加簽規則</a:t>
            </a:r>
            <a:endParaRPr lang="en-US" altLang="zh-TW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3606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>
            <a:extLst>
              <a:ext uri="{FF2B5EF4-FFF2-40B4-BE49-F238E27FC236}">
                <a16:creationId xmlns:a16="http://schemas.microsoft.com/office/drawing/2014/main" id="{5652EF7E-ECA2-A1EB-94C0-78CC84D3E2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911" y="962339"/>
            <a:ext cx="11636177" cy="3167677"/>
          </a:xfrm>
          <a:prstGeom prst="rect">
            <a:avLst/>
          </a:prstGeom>
        </p:spPr>
      </p:pic>
      <p:sp>
        <p:nvSpPr>
          <p:cNvPr id="2" name="標題 1">
            <a:extLst>
              <a:ext uri="{FF2B5EF4-FFF2-40B4-BE49-F238E27FC236}">
                <a16:creationId xmlns:a16="http://schemas.microsoft.com/office/drawing/2014/main" id="{9EC0FDA2-E576-3F44-EBFF-C6F3A899F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Microsoft JhengHei Light" panose="020B0604030504040204" pitchFamily="34" charset="-120"/>
                <a:ea typeface="Microsoft JhengHei Light" panose="020B0604030504040204" pitchFamily="34" charset="-120"/>
              </a:rPr>
              <a:t>加簽規則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8056EE3-228D-5AB1-F705-F02AB9D0D7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endParaRPr lang="en-US" altLang="zh-TW" dirty="0">
              <a:solidFill>
                <a:srgbClr val="202124"/>
              </a:solidFill>
              <a:latin typeface="docs-Roboto"/>
            </a:endParaRPr>
          </a:p>
          <a:p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歡迎旁聽</a:t>
            </a:r>
            <a:r>
              <a:rPr lang="en-US" altLang="zh-TW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! </a:t>
            </a:r>
          </a:p>
          <a:p>
            <a:pPr lvl="1"/>
            <a:r>
              <a:rPr lang="zh-TW" altLang="en-US" dirty="0">
                <a:solidFill>
                  <a:srgbClr val="202124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旁聽可以看到所有的上課內容和作業</a:t>
            </a:r>
            <a:endParaRPr lang="en-US" altLang="zh-TW" dirty="0">
              <a:solidFill>
                <a:srgbClr val="202124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1"/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唯一的差別只有助教不批改作業而已</a:t>
            </a:r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旁聽生如果想要加入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NTU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COOL</a:t>
            </a:r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 也請填表單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99184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05AE016-C730-59DF-E004-5DAA236381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graphicFrame>
        <p:nvGraphicFramePr>
          <p:cNvPr id="4" name="內容版面配置區 3">
            <a:extLst>
              <a:ext uri="{FF2B5EF4-FFF2-40B4-BE49-F238E27FC236}">
                <a16:creationId xmlns:a16="http://schemas.microsoft.com/office/drawing/2014/main" id="{9F65EA7B-3D81-AB80-29E0-428EF479E40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90187983"/>
              </p:ext>
            </p:extLst>
          </p:nvPr>
        </p:nvGraphicFramePr>
        <p:xfrm>
          <a:off x="1636938" y="15648"/>
          <a:ext cx="10515600" cy="683768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113518">
                  <a:extLst>
                    <a:ext uri="{9D8B030D-6E8A-4147-A177-3AD203B41FA5}">
                      <a16:colId xmlns:a16="http://schemas.microsoft.com/office/drawing/2014/main" val="2151897779"/>
                    </a:ext>
                  </a:extLst>
                </a:gridCol>
                <a:gridCol w="4144282">
                  <a:extLst>
                    <a:ext uri="{9D8B030D-6E8A-4147-A177-3AD203B41FA5}">
                      <a16:colId xmlns:a16="http://schemas.microsoft.com/office/drawing/2014/main" val="3075747767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555557835"/>
                    </a:ext>
                  </a:extLst>
                </a:gridCol>
                <a:gridCol w="2628900">
                  <a:extLst>
                    <a:ext uri="{9D8B030D-6E8A-4147-A177-3AD203B41FA5}">
                      <a16:colId xmlns:a16="http://schemas.microsoft.com/office/drawing/2014/main" val="336795259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課程內容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補充課程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129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一堂課搞懂生成式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709854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2/28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1263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3/07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 Agent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27968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3/14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剖析大型語言模型內部運作邏輯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NVIDIA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大使課程 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李濬屹老師</a:t>
                      </a:r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60776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Mamba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712169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3/28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大型語言模型的神奇能力哪裡來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如何在多張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GPU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上訓練大模型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王秀軒助教授課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9979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4/04</a:t>
                      </a: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 fontAlgn="auto"/>
                      <a:r>
                        <a:rPr lang="zh-TW" altLang="en-US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</a:t>
                      </a:r>
                      <a:endParaRPr lang="en-US" altLang="zh-TW" dirty="0"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09388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4/11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期中考週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774341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4/18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 fontAlgn="auto"/>
                      <a:r>
                        <a:rPr lang="zh-TW" altLang="en-US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如何正確微調模型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加分作業 </a:t>
                      </a:r>
                    </a:p>
                  </a:txBody>
                  <a:tcPr anchor="ctr"/>
                </a:tc>
                <a:tc rowSpan="6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教育部活動宣傳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、科技部活動宣傳 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未定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en-US" altLang="zh-TW" sz="1800" b="0" i="0" u="sng" kern="1200" dirty="0">
                        <a:solidFill>
                          <a:schemeClr val="dk1"/>
                        </a:solidFill>
                        <a:effectLst/>
                        <a:latin typeface="微軟正黑體" panose="020B0604030504040204" pitchFamily="34" charset="-120"/>
                        <a:ea typeface="微軟正黑體" panose="020B0604030504040204" pitchFamily="34" charset="-120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7806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4/25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AI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推理能力哪裡來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作業六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49981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5/02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模型編輯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作業七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66986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5/09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dirty="0" err="1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Tomofun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團隊演講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 (</a:t>
                      </a: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業界經驗分享</a:t>
                      </a:r>
                      <a:r>
                        <a:rPr lang="en-US" altLang="zh-TW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)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作業八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82146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auto"/>
                      <a:r>
                        <a:rPr lang="en-US" altLang="zh-TW" dirty="0"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模型融合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作業九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8147657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5/23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生成策略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作業十</a:t>
                      </a:r>
                    </a:p>
                  </a:txBody>
                  <a:tcPr anchor="ctr"/>
                </a:tc>
                <a:tc v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2969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5/30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國定假日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61601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6/06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zh-TW" altLang="en-US" sz="1800" b="0" kern="1200" dirty="0">
                          <a:solidFill>
                            <a:schemeClr val="dk1"/>
                          </a:solidFill>
                          <a:effectLst/>
                          <a:latin typeface="微軟正黑體" panose="020B0604030504040204" pitchFamily="34" charset="-120"/>
                          <a:ea typeface="微軟正黑體" panose="020B0604030504040204" pitchFamily="34" charset="-120"/>
                        </a:rPr>
                        <a:t>期末考週</a:t>
                      </a:r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>
                        <a:latin typeface="微軟正黑體" panose="020B0604030504040204" pitchFamily="34" charset="-120"/>
                        <a:ea typeface="微軟正黑體" panose="020B0604030504040204" pitchFamily="34" charset="-12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3976561"/>
                  </a:ext>
                </a:extLst>
              </a:tr>
            </a:tbl>
          </a:graphicData>
        </a:graphic>
      </p:graphicFrame>
      <p:sp>
        <p:nvSpPr>
          <p:cNvPr id="6" name="文字方塊 5">
            <a:extLst>
              <a:ext uri="{FF2B5EF4-FFF2-40B4-BE49-F238E27FC236}">
                <a16:creationId xmlns:a16="http://schemas.microsoft.com/office/drawing/2014/main" id="{355308E0-B54D-E074-3402-9EA226C2C24A}"/>
              </a:ext>
            </a:extLst>
          </p:cNvPr>
          <p:cNvSpPr txBox="1"/>
          <p:nvPr/>
        </p:nvSpPr>
        <p:spPr>
          <a:xfrm>
            <a:off x="170089" y="51933"/>
            <a:ext cx="152808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本學期</a:t>
            </a:r>
            <a:endParaRPr lang="en-US" altLang="zh-TW" sz="3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</a:t>
            </a:r>
            <a:endParaRPr lang="en-US" altLang="zh-TW" sz="3200" b="1" u="sng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200" b="1" u="sng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規劃</a:t>
            </a:r>
            <a:endParaRPr lang="zh-TW" altLang="en-US" sz="3200" b="1" u="sng" dirty="0"/>
          </a:p>
        </p:txBody>
      </p:sp>
    </p:spTree>
    <p:extLst>
      <p:ext uri="{BB962C8B-B14F-4D97-AF65-F5344CB8AC3E}">
        <p14:creationId xmlns:p14="http://schemas.microsoft.com/office/powerpoint/2010/main" val="3418215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EEE1C8E-ED83-4259-5371-466AC4A375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>
                <a:latin typeface="微軟正黑體" panose="020B0604030504040204" pitchFamily="34" charset="-120"/>
                <a:ea typeface="微軟正黑體" panose="020B0604030504040204" pitchFamily="34" charset="-120"/>
              </a:rPr>
              <a:t>課程網頁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2F05778-7FB1-AF74-5C67-0A6F3861C1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https://speech.ee.ntu.edu.tw/~hylee/ml/2025-spring.php</a:t>
            </a:r>
            <a:endParaRPr lang="zh-TW" alt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A39166B-0AB2-1FC9-6117-4BEBD2C0E7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14" y="2461260"/>
            <a:ext cx="3615146" cy="3615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529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ut/>
      </p:transition>
    </mc:Choice>
    <mc:Fallback xmlns="">
      <p:transition spd="slow">
        <p:cut/>
      </p:transition>
    </mc:Fallback>
  </mc:AlternateContent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635</TotalTime>
  <Words>1118</Words>
  <Application>Microsoft Office PowerPoint</Application>
  <PresentationFormat>寬螢幕</PresentationFormat>
  <Paragraphs>193</Paragraphs>
  <Slides>17</Slides>
  <Notes>5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5" baseType="lpstr">
      <vt:lpstr>__Inter_d65c78</vt:lpstr>
      <vt:lpstr>docs-Roboto</vt:lpstr>
      <vt:lpstr>Microsoft JhengHei Light</vt:lpstr>
      <vt:lpstr>微軟正黑體</vt:lpstr>
      <vt:lpstr>Aptos</vt:lpstr>
      <vt:lpstr>Aptos Display</vt:lpstr>
      <vt:lpstr>Arial</vt:lpstr>
      <vt:lpstr>Office 佈景主題</vt:lpstr>
      <vt:lpstr>加簽規則</vt:lpstr>
      <vt:lpstr>機器學習 2025 課程規定</vt:lpstr>
      <vt:lpstr>介紹本課程助教 </vt:lpstr>
      <vt:lpstr>介紹本課程助教 </vt:lpstr>
      <vt:lpstr>加簽規則</vt:lpstr>
      <vt:lpstr>加簽規則</vt:lpstr>
      <vt:lpstr>加簽規則</vt:lpstr>
      <vt:lpstr>PowerPoint 簡報</vt:lpstr>
      <vt:lpstr>課程網頁</vt:lpstr>
      <vt:lpstr>本學期課程主軸</vt:lpstr>
      <vt:lpstr>預習：對於大型語言模型的原理不熟悉</vt:lpstr>
      <vt:lpstr>預習：對於機器學習的原理不熟悉</vt:lpstr>
      <vt:lpstr>與其他課程的差異</vt:lpstr>
      <vt:lpstr>課程評分說明</vt:lpstr>
      <vt:lpstr>課程評分說明：加分項目</vt:lpstr>
      <vt:lpstr>上課時間規劃</vt:lpstr>
      <vt:lpstr>助教時間規劃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Hung-yi Lee</dc:creator>
  <cp:lastModifiedBy>Hung-yi Lee</cp:lastModifiedBy>
  <cp:revision>68</cp:revision>
  <dcterms:created xsi:type="dcterms:W3CDTF">2025-02-05T17:32:49Z</dcterms:created>
  <dcterms:modified xsi:type="dcterms:W3CDTF">2025-03-17T05:53:56Z</dcterms:modified>
</cp:coreProperties>
</file>