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65"/>
  </p:notesMasterIdLst>
  <p:sldIdLst>
    <p:sldId id="256" r:id="rId4"/>
    <p:sldId id="5273" r:id="rId5"/>
    <p:sldId id="5324" r:id="rId6"/>
    <p:sldId id="4867" r:id="rId7"/>
    <p:sldId id="5286" r:id="rId8"/>
    <p:sldId id="4713" r:id="rId9"/>
    <p:sldId id="5284" r:id="rId10"/>
    <p:sldId id="4707" r:id="rId11"/>
    <p:sldId id="5285" r:id="rId12"/>
    <p:sldId id="5325" r:id="rId13"/>
    <p:sldId id="5084" r:id="rId14"/>
    <p:sldId id="5085" r:id="rId15"/>
    <p:sldId id="4928" r:id="rId16"/>
    <p:sldId id="4940" r:id="rId17"/>
    <p:sldId id="4827" r:id="rId18"/>
    <p:sldId id="5289" r:id="rId19"/>
    <p:sldId id="5290" r:id="rId20"/>
    <p:sldId id="5291" r:id="rId21"/>
    <p:sldId id="5311" r:id="rId22"/>
    <p:sldId id="5334" r:id="rId23"/>
    <p:sldId id="5288" r:id="rId24"/>
    <p:sldId id="5294" r:id="rId25"/>
    <p:sldId id="5337" r:id="rId26"/>
    <p:sldId id="5336" r:id="rId27"/>
    <p:sldId id="5306" r:id="rId28"/>
    <p:sldId id="5338" r:id="rId29"/>
    <p:sldId id="5335" r:id="rId30"/>
    <p:sldId id="5298" r:id="rId31"/>
    <p:sldId id="4894" r:id="rId32"/>
    <p:sldId id="5301" r:id="rId33"/>
    <p:sldId id="4807" r:id="rId34"/>
    <p:sldId id="5303" r:id="rId35"/>
    <p:sldId id="4806" r:id="rId36"/>
    <p:sldId id="4808" r:id="rId37"/>
    <p:sldId id="5302" r:id="rId38"/>
    <p:sldId id="5104" r:id="rId39"/>
    <p:sldId id="5305" r:id="rId40"/>
    <p:sldId id="5307" r:id="rId41"/>
    <p:sldId id="5106" r:id="rId42"/>
    <p:sldId id="5308" r:id="rId43"/>
    <p:sldId id="4740" r:id="rId44"/>
    <p:sldId id="5304" r:id="rId45"/>
    <p:sldId id="5341" r:id="rId46"/>
    <p:sldId id="5127" r:id="rId47"/>
    <p:sldId id="5072" r:id="rId48"/>
    <p:sldId id="5344" r:id="rId49"/>
    <p:sldId id="5312" r:id="rId50"/>
    <p:sldId id="5345" r:id="rId51"/>
    <p:sldId id="5313" r:id="rId52"/>
    <p:sldId id="5346" r:id="rId53"/>
    <p:sldId id="5314" r:id="rId54"/>
    <p:sldId id="5074" r:id="rId55"/>
    <p:sldId id="5309" r:id="rId56"/>
    <p:sldId id="5090" r:id="rId57"/>
    <p:sldId id="4971" r:id="rId58"/>
    <p:sldId id="4942" r:id="rId59"/>
    <p:sldId id="4945" r:id="rId60"/>
    <p:sldId id="5347" r:id="rId61"/>
    <p:sldId id="5287" r:id="rId62"/>
    <p:sldId id="5328" r:id="rId63"/>
    <p:sldId id="5322" r:id="rId64"/>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52" autoAdjust="0"/>
    <p:restoredTop sz="65806" autoAdjust="0"/>
  </p:normalViewPr>
  <p:slideViewPr>
    <p:cSldViewPr snapToGrid="0">
      <p:cViewPr varScale="1">
        <p:scale>
          <a:sx n="33" d="100"/>
          <a:sy n="33" d="100"/>
        </p:scale>
        <p:origin x="2148"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9B8543-A4EA-45E3-B98A-E4E7ADC2D5AC}" type="datetimeFigureOut">
              <a:rPr lang="zh-TW" altLang="en-US" smtClean="0"/>
              <a:t>2025/4/20</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92E7E1-0241-4FC8-ADCC-E87069B713F6}" type="slidenum">
              <a:rPr lang="zh-TW" altLang="en-US" smtClean="0"/>
              <a:t>‹#›</a:t>
            </a:fld>
            <a:endParaRPr lang="zh-TW" altLang="en-US"/>
          </a:p>
        </p:txBody>
      </p:sp>
    </p:spTree>
    <p:extLst>
      <p:ext uri="{BB962C8B-B14F-4D97-AF65-F5344CB8AC3E}">
        <p14:creationId xmlns:p14="http://schemas.microsoft.com/office/powerpoint/2010/main" val="1224431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proceedings.neurips.cc/paper_files/paper/2024"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www.projectpro.io/article/catastrophic-forgetting/1034" TargetMode="External"/><Relationship Id="rId5" Type="http://schemas.openxmlformats.org/officeDocument/2006/relationships/hyperlink" Target="https://arxiv.org/abs/2305.16252" TargetMode="External"/><Relationship Id="rId4" Type="http://schemas.openxmlformats.org/officeDocument/2006/relationships/hyperlink" Target="https://arxiv.org/pdf/2401.01967"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s://diva-audio.github.io/" TargetMode="External"/><Relationship Id="rId3" Type="http://schemas.openxmlformats.org/officeDocument/2006/relationships/hyperlink" Target="https://arxiv.org/abs/2309.00916" TargetMode="External"/><Relationship Id="rId7" Type="http://schemas.openxmlformats.org/officeDocument/2006/relationships/hyperlink" Target="http://arxiv.org/abs/2406.05968" TargetMode="External"/><Relationship Id="rId2" Type="http://schemas.openxmlformats.org/officeDocument/2006/relationships/slide" Target="../slides/slide52.xml"/><Relationship Id="rId1" Type="http://schemas.openxmlformats.org/officeDocument/2006/relationships/notesMaster" Target="../notesMasters/notesMaster1.xml"/><Relationship Id="rId6" Type="http://schemas.openxmlformats.org/officeDocument/2006/relationships/hyperlink" Target="https://arxiv.org/abs/2311.06753" TargetMode="External"/><Relationship Id="rId5" Type="http://schemas.openxmlformats.org/officeDocument/2006/relationships/hyperlink" Target="https://arxiv.org/abs/2406.03872" TargetMode="External"/><Relationship Id="rId4" Type="http://schemas.openxmlformats.org/officeDocument/2006/relationships/hyperlink" Target="https://arxiv.org/abs/2405.19041" TargetMode="External"/><Relationship Id="rId9" Type="http://schemas.openxmlformats.org/officeDocument/2006/relationships/hyperlink" Target="https://arxiv.org/abs/2406.00522"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arxiv.org/search/cs?searchtype=author&amp;query=Wu,+C"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arxiv.org/search/cs?searchtype=author&amp;query=Wu,+C"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arxiv.org/search/eess?searchtype=author&amp;query=Lu,+K"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arxiv.org/search/eess?searchtype=author&amp;query=Lu,+K"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Todo:</a:t>
            </a:r>
          </a:p>
          <a:p>
            <a:r>
              <a:rPr lang="en-US" altLang="zh-TW" dirty="0"/>
              <a:t>Better example for post training style</a:t>
            </a:r>
          </a:p>
          <a:p>
            <a:r>
              <a:rPr lang="en-US" altLang="zh-TW" dirty="0"/>
              <a:t>Why safety alignment is easy to forget</a:t>
            </a:r>
          </a:p>
          <a:p>
            <a:endParaRPr lang="en-US" altLang="zh-TW" dirty="0"/>
          </a:p>
          <a:p>
            <a:r>
              <a:rPr lang="en-US" altLang="zh-TW" dirty="0"/>
              <a:t>===</a:t>
            </a:r>
          </a:p>
          <a:p>
            <a:endParaRPr lang="en-US" altLang="zh-TW" dirty="0"/>
          </a:p>
          <a:p>
            <a:r>
              <a:rPr lang="en-US" altLang="zh-TW" dirty="0"/>
              <a:t>Not mention:</a:t>
            </a:r>
          </a:p>
          <a:p>
            <a:r>
              <a:rPr lang="en-US" altLang="zh-TW" dirty="0"/>
              <a:t>Why safety alignment so week, </a:t>
            </a:r>
          </a:p>
          <a:p>
            <a:pPr lvl="1"/>
            <a:r>
              <a:rPr lang="en-US" altLang="zh-TW" b="1" i="0" dirty="0">
                <a:solidFill>
                  <a:srgbClr val="000000"/>
                </a:solidFill>
                <a:effectLst/>
                <a:latin typeface="Lucida Grande"/>
              </a:rPr>
              <a:t>Language Models Resist Alignment: Evidence From Data Compression (paper name)</a:t>
            </a:r>
          </a:p>
          <a:p>
            <a:pPr lvl="1"/>
            <a:r>
              <a:rPr lang="zh-TW" altLang="en-US" dirty="0"/>
              <a:t>這篇文章告訴我們為什麼對齊這麼脆弱</a:t>
            </a:r>
          </a:p>
          <a:p>
            <a:pPr algn="l">
              <a:buNone/>
            </a:pPr>
            <a:r>
              <a:rPr lang="en-US" altLang="zh-TW" b="0" i="0" dirty="0">
                <a:solidFill>
                  <a:srgbClr val="212529"/>
                </a:solidFill>
                <a:effectLst/>
                <a:latin typeface="system-ui"/>
              </a:rPr>
              <a:t>What Makes and Breaks Safety Fine-tuning? A Mechanistic Study</a:t>
            </a:r>
          </a:p>
          <a:p>
            <a:pPr algn="l"/>
            <a:r>
              <a:rPr lang="en-US" altLang="zh-TW" b="0" i="0" dirty="0">
                <a:solidFill>
                  <a:srgbClr val="212529"/>
                </a:solidFill>
                <a:effectLst/>
                <a:latin typeface="system-ui"/>
              </a:rPr>
              <a:t>Part of </a:t>
            </a:r>
            <a:r>
              <a:rPr lang="en-US" altLang="zh-TW" b="0" i="0" u="sng" dirty="0">
                <a:solidFill>
                  <a:srgbClr val="212529"/>
                </a:solidFill>
                <a:effectLst/>
                <a:latin typeface="system-ui"/>
                <a:hlinkClick r:id="rId3"/>
              </a:rPr>
              <a:t>Advances in Neural Information Processing Systems 37 (</a:t>
            </a:r>
            <a:r>
              <a:rPr lang="en-US" altLang="zh-TW" b="0" i="0" u="sng" dirty="0" err="1">
                <a:solidFill>
                  <a:srgbClr val="212529"/>
                </a:solidFill>
                <a:effectLst/>
                <a:latin typeface="system-ui"/>
                <a:hlinkClick r:id="rId3"/>
              </a:rPr>
              <a:t>NeurIPS</a:t>
            </a:r>
            <a:r>
              <a:rPr lang="en-US" altLang="zh-TW" b="0" i="0" u="sng" dirty="0">
                <a:solidFill>
                  <a:srgbClr val="212529"/>
                </a:solidFill>
                <a:effectLst/>
                <a:latin typeface="system-ui"/>
                <a:hlinkClick r:id="rId3"/>
              </a:rPr>
              <a:t> 2024) </a:t>
            </a:r>
            <a:r>
              <a:rPr lang="en-US" altLang="zh-TW" b="0" i="0" dirty="0">
                <a:solidFill>
                  <a:srgbClr val="212529"/>
                </a:solidFill>
                <a:effectLst/>
                <a:latin typeface="system-ui"/>
              </a:rPr>
              <a:t>Main Conference Track</a:t>
            </a:r>
          </a:p>
          <a:p>
            <a:r>
              <a:rPr lang="en-US" altLang="zh-TW" b="0" i="0" u="sng" dirty="0">
                <a:effectLst/>
                <a:latin typeface="-apple-system"/>
                <a:hlinkClick r:id="rId4"/>
              </a:rPr>
              <a:t>A Mechanistic Understanding of Alignment Algorithms: A Case Study on DPO and Toxicity</a:t>
            </a:r>
            <a:endParaRPr lang="zh-TW" altLang="en-US" dirty="0"/>
          </a:p>
          <a:p>
            <a:endParaRPr lang="en-US" altLang="zh-TW" dirty="0"/>
          </a:p>
          <a:p>
            <a:r>
              <a:rPr lang="zh-TW" altLang="en-US" b="0" i="0" dirty="0">
                <a:solidFill>
                  <a:srgbClr val="080809"/>
                </a:solidFill>
                <a:effectLst/>
                <a:latin typeface="Segoe UI Historic" panose="020B0502040204020203" pitchFamily="34" charset="0"/>
              </a:rPr>
              <a:t>不過也是有針對</a:t>
            </a:r>
            <a:r>
              <a:rPr lang="en-US" altLang="zh-TW" b="0" i="0" dirty="0">
                <a:solidFill>
                  <a:srgbClr val="080809"/>
                </a:solidFill>
                <a:effectLst/>
                <a:latin typeface="Segoe UI Historic" panose="020B0502040204020203" pitchFamily="34" charset="0"/>
              </a:rPr>
              <a:t>multilingual </a:t>
            </a:r>
            <a:r>
              <a:rPr lang="zh-TW" altLang="en-US" b="0" i="0" dirty="0">
                <a:solidFill>
                  <a:srgbClr val="080809"/>
                </a:solidFill>
                <a:effectLst/>
                <a:latin typeface="Segoe UI Historic" panose="020B0502040204020203" pitchFamily="34" charset="0"/>
              </a:rPr>
              <a:t>的研究 </a:t>
            </a:r>
            <a:r>
              <a:rPr lang="en-US" altLang="zh-TW" b="1" i="0" u="sng" dirty="0">
                <a:solidFill>
                  <a:srgbClr val="080809"/>
                </a:solidFill>
                <a:effectLst/>
                <a:latin typeface="inherit"/>
                <a:hlinkClick r:id="rId5"/>
              </a:rPr>
              <a:t>https://arxiv.org/abs/2305.16252</a:t>
            </a:r>
            <a:endParaRPr lang="en-US" altLang="zh-TW" dirty="0"/>
          </a:p>
          <a:p>
            <a:r>
              <a:rPr lang="zh-TW" altLang="en-US" dirty="0"/>
              <a:t>要不要講遺忘好裝新知識</a:t>
            </a:r>
            <a:endParaRPr lang="en-US" altLang="zh-TW" dirty="0"/>
          </a:p>
          <a:p>
            <a:endParaRPr lang="en-US" altLang="zh-TW" dirty="0"/>
          </a:p>
          <a:p>
            <a:r>
              <a:rPr lang="en-US" altLang="zh-TW" dirty="0"/>
              <a:t>Outline:</a:t>
            </a:r>
          </a:p>
          <a:p>
            <a:r>
              <a:rPr lang="en-US" altLang="zh-TW" dirty="0"/>
              <a:t>Forgetting</a:t>
            </a:r>
          </a:p>
          <a:p>
            <a:r>
              <a:rPr lang="en-US" altLang="zh-TW" dirty="0"/>
              <a:t>More findings </a:t>
            </a:r>
          </a:p>
          <a:p>
            <a:r>
              <a:rPr lang="en-US" altLang="zh-TW" dirty="0"/>
              <a:t>Previous work</a:t>
            </a:r>
          </a:p>
          <a:p>
            <a:r>
              <a:rPr lang="en-US" altLang="zh-TW" dirty="0"/>
              <a:t>Recent work (data generation)</a:t>
            </a:r>
          </a:p>
          <a:p>
            <a:r>
              <a:rPr lang="en-US" altLang="zh-TW" dirty="0"/>
              <a:t>More approaches</a:t>
            </a:r>
          </a:p>
          <a:p>
            <a:r>
              <a:rPr lang="en-US" altLang="zh-TW" dirty="0"/>
              <a:t>speech</a:t>
            </a:r>
          </a:p>
          <a:p>
            <a:endParaRPr lang="en-US" altLang="zh-TW" dirty="0"/>
          </a:p>
          <a:p>
            <a:endParaRPr lang="en-US" altLang="zh-TW" dirty="0"/>
          </a:p>
          <a:p>
            <a:r>
              <a:rPr lang="en-US" altLang="zh-TW" dirty="0"/>
              <a:t>Not mention: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1" i="0" dirty="0">
                <a:solidFill>
                  <a:srgbClr val="000000"/>
                </a:solidFill>
                <a:effectLst/>
                <a:latin typeface="Lucida Grande"/>
              </a:rPr>
              <a:t>Unfamiliar Finetuning Examples Control How Language Models Hallucinate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1" i="0" dirty="0">
                <a:solidFill>
                  <a:srgbClr val="000000"/>
                </a:solidFill>
                <a:effectLst/>
                <a:latin typeface="Lucida Grande"/>
              </a:rPr>
              <a:t>Foundational Challenges in Assuring Alignment and Safety of Large Language Models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b="1" i="0" dirty="0">
              <a:solidFill>
                <a:srgbClr val="000000"/>
              </a:solidFill>
              <a:effectLst/>
              <a:latin typeface="Lucida Grand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b="1" i="0" dirty="0">
              <a:solidFill>
                <a:srgbClr val="000000"/>
              </a:solidFill>
              <a:effectLst/>
              <a:latin typeface="Lucida Grand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1" i="0" dirty="0">
                <a:solidFill>
                  <a:srgbClr val="000000"/>
                </a:solidFill>
                <a:effectLst/>
                <a:latin typeface="Lucida Grande"/>
              </a:rPr>
              <a:t>General introduction of catastrophic forgetting: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Reference: </a:t>
            </a:r>
            <a:r>
              <a:rPr lang="en-US" altLang="zh-TW" dirty="0">
                <a:hlinkClick r:id="rId6"/>
              </a:rPr>
              <a:t>https://www.projectpro.io/article/catastrophic-forgetting/1034</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b="1" i="0" dirty="0">
              <a:solidFill>
                <a:srgbClr val="000000"/>
              </a:solidFill>
              <a:effectLst/>
              <a:latin typeface="Lucida Grand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b="1" i="0" dirty="0">
              <a:solidFill>
                <a:srgbClr val="000000"/>
              </a:solidFill>
              <a:effectLst/>
              <a:latin typeface="Lucida Grande"/>
            </a:endParaRPr>
          </a:p>
          <a:p>
            <a:endParaRPr lang="zh-TW" altLang="en-US" dirty="0"/>
          </a:p>
        </p:txBody>
      </p:sp>
      <p:sp>
        <p:nvSpPr>
          <p:cNvPr id="4" name="投影片編號版面配置區 3"/>
          <p:cNvSpPr>
            <a:spLocks noGrp="1"/>
          </p:cNvSpPr>
          <p:nvPr>
            <p:ph type="sldNum" sz="quarter" idx="5"/>
          </p:nvPr>
        </p:nvSpPr>
        <p:spPr/>
        <p:txBody>
          <a:bodyPr/>
          <a:lstStyle/>
          <a:p>
            <a:fld id="{DA92E7E1-0241-4FC8-ADCC-E87069B713F6}" type="slidenum">
              <a:rPr lang="zh-TW" altLang="en-US" smtClean="0"/>
              <a:t>1</a:t>
            </a:fld>
            <a:endParaRPr lang="zh-TW" altLang="en-US"/>
          </a:p>
        </p:txBody>
      </p:sp>
    </p:spTree>
    <p:extLst>
      <p:ext uri="{BB962C8B-B14F-4D97-AF65-F5344CB8AC3E}">
        <p14:creationId xmlns:p14="http://schemas.microsoft.com/office/powerpoint/2010/main" val="33451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5A6EF-7AE5-1C57-E826-9F78EFF63057}"/>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D041B30A-2BFF-E444-B30A-4766EB7E18E3}"/>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4151C6A4-8476-8D03-B0B7-10B83E97C95E}"/>
              </a:ext>
            </a:extLst>
          </p:cNvPr>
          <p:cNvSpPr>
            <a:spLocks noGrp="1"/>
          </p:cNvSpPr>
          <p:nvPr>
            <p:ph type="body" idx="1"/>
          </p:nvPr>
        </p:nvSpPr>
        <p:spPr/>
        <p:txBody>
          <a:bodyPr/>
          <a:lstStyle/>
          <a:p>
            <a:r>
              <a:rPr lang="zh-TW" altLang="en-US" b="1" dirty="0"/>
              <a:t>「手術成功，病人卻死了。」</a:t>
            </a:r>
            <a:endParaRPr lang="zh-TW" altLang="en-US" dirty="0"/>
          </a:p>
        </p:txBody>
      </p:sp>
      <p:sp>
        <p:nvSpPr>
          <p:cNvPr id="4" name="投影片編號版面配置區 3">
            <a:extLst>
              <a:ext uri="{FF2B5EF4-FFF2-40B4-BE49-F238E27FC236}">
                <a16:creationId xmlns:a16="http://schemas.microsoft.com/office/drawing/2014/main" id="{27B258D7-CA01-27FD-257F-78AE17684B3B}"/>
              </a:ext>
            </a:extLst>
          </p:cNvPr>
          <p:cNvSpPr>
            <a:spLocks noGrp="1"/>
          </p:cNvSpPr>
          <p:nvPr>
            <p:ph type="sldNum" sz="quarter" idx="5"/>
          </p:nvPr>
        </p:nvSpPr>
        <p:spPr/>
        <p:txBody>
          <a:bodyPr/>
          <a:lstStyle/>
          <a:p>
            <a:fld id="{DA92E7E1-0241-4FC8-ADCC-E87069B713F6}" type="slidenum">
              <a:rPr lang="zh-TW" altLang="en-US" smtClean="0"/>
              <a:t>16</a:t>
            </a:fld>
            <a:endParaRPr lang="zh-TW" altLang="en-US"/>
          </a:p>
        </p:txBody>
      </p:sp>
    </p:spTree>
    <p:extLst>
      <p:ext uri="{BB962C8B-B14F-4D97-AF65-F5344CB8AC3E}">
        <p14:creationId xmlns:p14="http://schemas.microsoft.com/office/powerpoint/2010/main" val="1247399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C3DDA-D841-9A9C-3A6D-A75B25F117EC}"/>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E1579056-CC18-09BA-1908-50C5D4FA9D04}"/>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1B11D3B4-2D4B-53F5-6B3E-C3620FD8169E}"/>
              </a:ext>
            </a:extLst>
          </p:cNvPr>
          <p:cNvSpPr>
            <a:spLocks noGrp="1"/>
          </p:cNvSpPr>
          <p:nvPr>
            <p:ph type="body" idx="1"/>
          </p:nvPr>
        </p:nvSpPr>
        <p:spPr/>
        <p:txBody>
          <a:bodyPr/>
          <a:lstStyle/>
          <a:p>
            <a:r>
              <a:rPr lang="zh-TW" altLang="en-US" dirty="0"/>
              <a:t>這其實解釋了為什麼 </a:t>
            </a:r>
            <a:r>
              <a:rPr lang="en-US" altLang="zh-TW" dirty="0"/>
              <a:t>safety alignment </a:t>
            </a:r>
            <a:r>
              <a:rPr lang="zh-TW" altLang="en-US" dirty="0"/>
              <a:t>是最先失去的</a:t>
            </a:r>
          </a:p>
        </p:txBody>
      </p:sp>
      <p:sp>
        <p:nvSpPr>
          <p:cNvPr id="4" name="投影片編號版面配置區 3">
            <a:extLst>
              <a:ext uri="{FF2B5EF4-FFF2-40B4-BE49-F238E27FC236}">
                <a16:creationId xmlns:a16="http://schemas.microsoft.com/office/drawing/2014/main" id="{01318497-2870-C0EC-E563-907A509655DE}"/>
              </a:ext>
            </a:extLst>
          </p:cNvPr>
          <p:cNvSpPr>
            <a:spLocks noGrp="1"/>
          </p:cNvSpPr>
          <p:nvPr>
            <p:ph type="sldNum" sz="quarter" idx="5"/>
          </p:nvPr>
        </p:nvSpPr>
        <p:spPr/>
        <p:txBody>
          <a:bodyPr/>
          <a:lstStyle/>
          <a:p>
            <a:fld id="{DA92E7E1-0241-4FC8-ADCC-E87069B713F6}" type="slidenum">
              <a:rPr lang="zh-TW" altLang="en-US" smtClean="0"/>
              <a:t>17</a:t>
            </a:fld>
            <a:endParaRPr lang="zh-TW" altLang="en-US"/>
          </a:p>
        </p:txBody>
      </p:sp>
    </p:spTree>
    <p:extLst>
      <p:ext uri="{BB962C8B-B14F-4D97-AF65-F5344CB8AC3E}">
        <p14:creationId xmlns:p14="http://schemas.microsoft.com/office/powerpoint/2010/main" val="2078484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1" i="0" dirty="0">
                <a:solidFill>
                  <a:srgbClr val="000000"/>
                </a:solidFill>
                <a:effectLst/>
                <a:latin typeface="Lucida Grande"/>
              </a:rPr>
              <a:t>An Empirical Study of Catastrophic Forgetting in Large Language Models During Continual Fine-tuning</a:t>
            </a:r>
          </a:p>
          <a:p>
            <a:endParaRPr lang="zh-TW" altLang="en-US" dirty="0"/>
          </a:p>
        </p:txBody>
      </p:sp>
      <p:sp>
        <p:nvSpPr>
          <p:cNvPr id="4" name="投影片編號版面配置區 3"/>
          <p:cNvSpPr>
            <a:spLocks noGrp="1"/>
          </p:cNvSpPr>
          <p:nvPr>
            <p:ph type="sldNum" sz="quarter" idx="5"/>
          </p:nvPr>
        </p:nvSpPr>
        <p:spPr/>
        <p:txBody>
          <a:bodyPr/>
          <a:lstStyle/>
          <a:p>
            <a:fld id="{DA92E7E1-0241-4FC8-ADCC-E87069B713F6}" type="slidenum">
              <a:rPr lang="zh-TW" altLang="en-US" smtClean="0"/>
              <a:t>18</a:t>
            </a:fld>
            <a:endParaRPr lang="zh-TW" altLang="en-US"/>
          </a:p>
        </p:txBody>
      </p:sp>
    </p:spTree>
    <p:extLst>
      <p:ext uri="{BB962C8B-B14F-4D97-AF65-F5344CB8AC3E}">
        <p14:creationId xmlns:p14="http://schemas.microsoft.com/office/powerpoint/2010/main" val="172114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Each dot is a separate model, with marker size corresponding to training duration (from 0.25-20 billion tokens for CPT, and 1-16 epochs for IFT)</a:t>
            </a:r>
          </a:p>
          <a:p>
            <a:endParaRPr lang="en-US" altLang="zh-TW" dirty="0"/>
          </a:p>
          <a:p>
            <a:r>
              <a:rPr lang="en-US" altLang="zh-TW" dirty="0"/>
              <a:t>We use the following benchmarks to asses degradation of base model capabilities. </a:t>
            </a:r>
            <a:r>
              <a:rPr lang="en-US" altLang="zh-TW" dirty="0" err="1"/>
              <a:t>HellaSwag</a:t>
            </a:r>
            <a:r>
              <a:rPr lang="en-US" altLang="zh-TW" dirty="0"/>
              <a:t> (Zellers et al., 2019) includes 70K problems that describe an event with multiple possible continuations. The task is to pick the most plausible continuation, which requires making inferences about nuanced everyday situations. </a:t>
            </a:r>
            <a:r>
              <a:rPr lang="en-US" altLang="zh-TW" dirty="0" err="1"/>
              <a:t>WinoGrande</a:t>
            </a:r>
            <a:r>
              <a:rPr lang="en-US" altLang="zh-TW" dirty="0"/>
              <a:t> (Sakaguchi et al., 2019) also assesses commonsense reasoning. It includes 44K problems with sentences that require ambiguous pronoun resolution. ARC-Challenge (Clark et al., 2018) consists of 7,787 grade-school level, multiple-choice science questions, and tests complex reasoning and understanding of scientific concepts.</a:t>
            </a:r>
          </a:p>
          <a:p>
            <a:endParaRPr lang="en-US" altLang="zh-TW" dirty="0"/>
          </a:p>
          <a:p>
            <a:r>
              <a:rPr lang="en-US" altLang="zh-TW" dirty="0" err="1"/>
              <a:t>LoRA</a:t>
            </a:r>
            <a:r>
              <a:rPr lang="en-US" altLang="zh-TW" dirty="0"/>
              <a:t> mitigates forgetting more than common regularization techniques such as weight decay and dropout</a:t>
            </a:r>
          </a:p>
          <a:p>
            <a:endParaRPr lang="zh-TW" altLang="en-US" dirty="0"/>
          </a:p>
        </p:txBody>
      </p:sp>
      <p:sp>
        <p:nvSpPr>
          <p:cNvPr id="4" name="投影片編號版面配置區 3"/>
          <p:cNvSpPr>
            <a:spLocks noGrp="1"/>
          </p:cNvSpPr>
          <p:nvPr>
            <p:ph type="sldNum" sz="quarter" idx="5"/>
          </p:nvPr>
        </p:nvSpPr>
        <p:spPr/>
        <p:txBody>
          <a:bodyPr/>
          <a:lstStyle/>
          <a:p>
            <a:fld id="{DA92E7E1-0241-4FC8-ADCC-E87069B713F6}" type="slidenum">
              <a:rPr lang="zh-TW" altLang="en-US" smtClean="0"/>
              <a:t>19</a:t>
            </a:fld>
            <a:endParaRPr lang="zh-TW" altLang="en-US"/>
          </a:p>
        </p:txBody>
      </p:sp>
    </p:spTree>
    <p:extLst>
      <p:ext uri="{BB962C8B-B14F-4D97-AF65-F5344CB8AC3E}">
        <p14:creationId xmlns:p14="http://schemas.microsoft.com/office/powerpoint/2010/main" val="1483859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dirty="0"/>
              <a:t>「手術成功，病人卻死了。」</a:t>
            </a:r>
            <a:endParaRPr lang="zh-TW" altLang="en-US" dirty="0"/>
          </a:p>
        </p:txBody>
      </p:sp>
      <p:sp>
        <p:nvSpPr>
          <p:cNvPr id="4" name="投影片編號版面配置區 3"/>
          <p:cNvSpPr>
            <a:spLocks noGrp="1"/>
          </p:cNvSpPr>
          <p:nvPr>
            <p:ph type="sldNum" sz="quarter" idx="5"/>
          </p:nvPr>
        </p:nvSpPr>
        <p:spPr/>
        <p:txBody>
          <a:bodyPr/>
          <a:lstStyle/>
          <a:p>
            <a:fld id="{DA92E7E1-0241-4FC8-ADCC-E87069B713F6}" type="slidenum">
              <a:rPr lang="zh-TW" altLang="en-US" smtClean="0"/>
              <a:t>21</a:t>
            </a:fld>
            <a:endParaRPr lang="zh-TW" altLang="en-US"/>
          </a:p>
        </p:txBody>
      </p:sp>
    </p:spTree>
    <p:extLst>
      <p:ext uri="{BB962C8B-B14F-4D97-AF65-F5344CB8AC3E}">
        <p14:creationId xmlns:p14="http://schemas.microsoft.com/office/powerpoint/2010/main" val="3267391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5F596-652D-9179-51CD-046360A8346F}"/>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EF2DA23E-B38B-3B3B-CA08-4F1BCA6D2A67}"/>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6FFC6CC2-312F-5267-28D4-9BFFCE4C34E5}"/>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ECB13F10-332A-5E87-4565-F0A388DDA67C}"/>
              </a:ext>
            </a:extLst>
          </p:cNvPr>
          <p:cNvSpPr>
            <a:spLocks noGrp="1"/>
          </p:cNvSpPr>
          <p:nvPr>
            <p:ph type="sldNum" sz="quarter" idx="5"/>
          </p:nvPr>
        </p:nvSpPr>
        <p:spPr/>
        <p:txBody>
          <a:bodyPr/>
          <a:lstStyle/>
          <a:p>
            <a:fld id="{DA92E7E1-0241-4FC8-ADCC-E87069B713F6}" type="slidenum">
              <a:rPr lang="zh-TW" altLang="en-US" smtClean="0"/>
              <a:t>23</a:t>
            </a:fld>
            <a:endParaRPr lang="zh-TW" altLang="en-US"/>
          </a:p>
        </p:txBody>
      </p:sp>
    </p:spTree>
    <p:extLst>
      <p:ext uri="{BB962C8B-B14F-4D97-AF65-F5344CB8AC3E}">
        <p14:creationId xmlns:p14="http://schemas.microsoft.com/office/powerpoint/2010/main" val="3481766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DA92E7E1-0241-4FC8-ADCC-E87069B713F6}" type="slidenum">
              <a:rPr lang="zh-TW" altLang="en-US" smtClean="0"/>
              <a:t>24</a:t>
            </a:fld>
            <a:endParaRPr lang="zh-TW" altLang="en-US"/>
          </a:p>
        </p:txBody>
      </p:sp>
    </p:spTree>
    <p:extLst>
      <p:ext uri="{BB962C8B-B14F-4D97-AF65-F5344CB8AC3E}">
        <p14:creationId xmlns:p14="http://schemas.microsoft.com/office/powerpoint/2010/main" val="2494236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Fan-Keng Sun (NTU)</a:t>
            </a:r>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C5A3B1-482D-47E2-96D0-5A0D52A4F1FF}"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6349049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dirty="0"/>
              <a:t>“Gaddafi’s return to office”</a:t>
            </a:r>
            <a:r>
              <a:rPr lang="en-US" altLang="zh-TW" dirty="0"/>
              <a:t> </a:t>
            </a:r>
            <a:r>
              <a:rPr lang="zh-TW" altLang="en-US" dirty="0"/>
              <a:t>和之後提到的 </a:t>
            </a:r>
            <a:r>
              <a:rPr lang="en-US" altLang="zh-TW" b="1" dirty="0"/>
              <a:t>1856</a:t>
            </a:r>
            <a:r>
              <a:rPr lang="zh-TW" altLang="en-US" dirty="0"/>
              <a:t>、</a:t>
            </a:r>
            <a:r>
              <a:rPr lang="en-US" altLang="zh-TW" b="1" dirty="0"/>
              <a:t>1857</a:t>
            </a:r>
            <a:r>
              <a:rPr lang="zh-TW" altLang="en-US" dirty="0"/>
              <a:t> 年代對不上，因為卡達菲是</a:t>
            </a:r>
            <a:r>
              <a:rPr lang="en-US" altLang="zh-TW" dirty="0"/>
              <a:t>20</a:t>
            </a:r>
            <a:r>
              <a:rPr lang="zh-TW" altLang="en-US" dirty="0"/>
              <a:t>世紀人物，這應是虛構或時間混亂的文本。</a:t>
            </a:r>
            <a:endParaRPr lang="en-US" altLang="zh-TW" dirty="0"/>
          </a:p>
          <a:p>
            <a:r>
              <a:rPr lang="zh-TW" altLang="en-US" dirty="0"/>
              <a:t>班加西</a:t>
            </a:r>
          </a:p>
        </p:txBody>
      </p:sp>
      <p:sp>
        <p:nvSpPr>
          <p:cNvPr id="4" name="投影片編號版面配置區 3"/>
          <p:cNvSpPr>
            <a:spLocks noGrp="1"/>
          </p:cNvSpPr>
          <p:nvPr>
            <p:ph type="sldNum" sz="quarter" idx="5"/>
          </p:nvPr>
        </p:nvSpPr>
        <p:spPr/>
        <p:txBody>
          <a:bodyPr/>
          <a:lstStyle/>
          <a:p>
            <a:fld id="{DA92E7E1-0241-4FC8-ADCC-E87069B713F6}" type="slidenum">
              <a:rPr lang="zh-TW" altLang="en-US" smtClean="0"/>
              <a:t>38</a:t>
            </a:fld>
            <a:endParaRPr lang="zh-TW" altLang="en-US"/>
          </a:p>
        </p:txBody>
      </p:sp>
    </p:spTree>
    <p:extLst>
      <p:ext uri="{BB962C8B-B14F-4D97-AF65-F5344CB8AC3E}">
        <p14:creationId xmlns:p14="http://schemas.microsoft.com/office/powerpoint/2010/main" val="3750868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Fan-Keng Sun (NTU)</a:t>
            </a:r>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C5A3B1-482D-47E2-96D0-5A0D52A4F1FF}"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106196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應該要定義一下甚麼是這裡的 </a:t>
            </a:r>
            <a:r>
              <a:rPr lang="en-US" altLang="zh-TW" dirty="0"/>
              <a:t>pre-train </a:t>
            </a:r>
          </a:p>
          <a:p>
            <a:endParaRPr lang="en-US" altLang="zh-TW" dirty="0"/>
          </a:p>
          <a:p>
            <a:r>
              <a:rPr lang="zh-TW" altLang="en-US" dirty="0"/>
              <a:t>要怎麼評量 </a:t>
            </a:r>
            <a:r>
              <a:rPr lang="en-US" altLang="zh-TW" dirty="0"/>
              <a:t>post training </a:t>
            </a:r>
            <a:r>
              <a:rPr lang="zh-TW" altLang="en-US" dirty="0"/>
              <a:t>是否成功</a:t>
            </a:r>
            <a:endParaRPr lang="en-US" altLang="zh-TW" dirty="0"/>
          </a:p>
          <a:p>
            <a:endParaRPr lang="en-US" altLang="zh-TW" dirty="0"/>
          </a:p>
          <a:p>
            <a:r>
              <a:rPr lang="zh-TW" altLang="en-US" dirty="0"/>
              <a:t>到底 </a:t>
            </a:r>
            <a:r>
              <a:rPr lang="en-US" altLang="zh-TW" dirty="0"/>
              <a:t>post training </a:t>
            </a:r>
            <a:r>
              <a:rPr lang="zh-TW" altLang="en-US" dirty="0"/>
              <a:t>要用甚麼樣的資料</a:t>
            </a:r>
            <a:endParaRPr lang="en-US" altLang="zh-TW" dirty="0"/>
          </a:p>
          <a:p>
            <a:pPr lvl="1"/>
            <a:r>
              <a:rPr lang="en-US" altLang="zh-TW" dirty="0"/>
              <a:t>Pre-train</a:t>
            </a:r>
          </a:p>
          <a:p>
            <a:pPr lvl="1"/>
            <a:r>
              <a:rPr lang="en-US" altLang="zh-TW" dirty="0"/>
              <a:t>Instruction fine-tune</a:t>
            </a:r>
          </a:p>
          <a:p>
            <a:pPr lvl="1"/>
            <a:r>
              <a:rPr lang="en-US" altLang="zh-TW" dirty="0"/>
              <a:t>RL</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DA92E7E1-0241-4FC8-ADCC-E87069B713F6}" type="slidenum">
              <a:rPr lang="zh-TW" altLang="en-US" smtClean="0"/>
              <a:t>2</a:t>
            </a:fld>
            <a:endParaRPr lang="zh-TW" altLang="en-US"/>
          </a:p>
        </p:txBody>
      </p:sp>
    </p:spTree>
    <p:extLst>
      <p:ext uri="{BB962C8B-B14F-4D97-AF65-F5344CB8AC3E}">
        <p14:creationId xmlns:p14="http://schemas.microsoft.com/office/powerpoint/2010/main" val="26490957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Life-long learning </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E6129-BBBD-4EFB-B234-9AD7A7CE7E30}"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487660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其實這篇也有算 </a:t>
            </a:r>
            <a:r>
              <a:rPr lang="en-US" altLang="zh-TW" dirty="0"/>
              <a:t>PPL</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0" i="0" dirty="0">
                <a:solidFill>
                  <a:srgbClr val="080809"/>
                </a:solidFill>
                <a:effectLst/>
                <a:latin typeface="Segoe UI Historic" panose="020B0502040204020203" pitchFamily="34" charset="0"/>
              </a:rPr>
              <a:t>但這篇是說要</a:t>
            </a:r>
            <a:r>
              <a:rPr lang="en-US" altLang="zh-TW" b="0" i="0" dirty="0">
                <a:solidFill>
                  <a:srgbClr val="080809"/>
                </a:solidFill>
                <a:effectLst/>
                <a:latin typeface="Segoe UI Historic" panose="020B0502040204020203" pitchFamily="34" charset="0"/>
              </a:rPr>
              <a:t>ground truth </a:t>
            </a:r>
            <a:r>
              <a:rPr lang="zh-TW" altLang="en-US" b="0" i="0" dirty="0">
                <a:solidFill>
                  <a:srgbClr val="080809"/>
                </a:solidFill>
                <a:effectLst/>
                <a:latin typeface="Segoe UI Historic" panose="020B0502040204020203" pitchFamily="34" charset="0"/>
              </a:rPr>
              <a:t>反而可能是 </a:t>
            </a:r>
            <a:r>
              <a:rPr lang="en-US" altLang="zh-TW" b="0" i="0" dirty="0">
                <a:solidFill>
                  <a:srgbClr val="080809"/>
                </a:solidFill>
                <a:effectLst/>
                <a:latin typeface="Segoe UI Historic" panose="020B0502040204020203" pitchFamily="34" charset="0"/>
              </a:rPr>
              <a:t>low probability</a:t>
            </a:r>
            <a:r>
              <a:rPr lang="zh-TW" altLang="en-US" b="0" i="0" dirty="0">
                <a:solidFill>
                  <a:srgbClr val="080809"/>
                </a:solidFill>
                <a:effectLst/>
                <a:latin typeface="Segoe UI Historic" panose="020B0502040204020203" pitchFamily="34" charset="0"/>
              </a:rPr>
              <a:t>，然後</a:t>
            </a:r>
            <a:r>
              <a:rPr lang="en-US" altLang="zh-TW" b="0" i="0" dirty="0">
                <a:solidFill>
                  <a:srgbClr val="080809"/>
                </a:solidFill>
                <a:effectLst/>
                <a:latin typeface="Segoe UI Historic" panose="020B0502040204020203" pitchFamily="34" charset="0"/>
              </a:rPr>
              <a:t>LLM</a:t>
            </a:r>
            <a:r>
              <a:rPr lang="zh-TW" altLang="en-US" b="0" i="0" dirty="0">
                <a:solidFill>
                  <a:srgbClr val="080809"/>
                </a:solidFill>
                <a:effectLst/>
                <a:latin typeface="Segoe UI Historic" panose="020B0502040204020203" pitchFamily="34" charset="0"/>
              </a:rPr>
              <a:t>有可能本來舊生得出 </a:t>
            </a:r>
            <a:r>
              <a:rPr lang="en-US" altLang="zh-TW" b="0" i="0" dirty="0">
                <a:solidFill>
                  <a:srgbClr val="080809"/>
                </a:solidFill>
                <a:effectLst/>
                <a:latin typeface="Segoe UI Historic" panose="020B0502040204020203" pitchFamily="34" charset="0"/>
              </a:rPr>
              <a:t>higher prob </a:t>
            </a:r>
            <a:r>
              <a:rPr lang="zh-TW" altLang="en-US" b="0" i="0" dirty="0">
                <a:solidFill>
                  <a:srgbClr val="080809"/>
                </a:solidFill>
                <a:effectLst/>
                <a:latin typeface="Segoe UI Historic" panose="020B0502040204020203" pitchFamily="34" charset="0"/>
              </a:rPr>
              <a:t>而且是正確的答案，這種時候就要用</a:t>
            </a:r>
            <a:r>
              <a:rPr lang="en-US" altLang="zh-TW" b="0" i="0" dirty="0">
                <a:solidFill>
                  <a:srgbClr val="080809"/>
                </a:solidFill>
                <a:effectLst/>
                <a:latin typeface="Segoe UI Historic" panose="020B0502040204020203" pitchFamily="34" charset="0"/>
              </a:rPr>
              <a:t>LLM</a:t>
            </a:r>
            <a:r>
              <a:rPr lang="zh-TW" altLang="en-US" b="0" i="0" dirty="0">
                <a:solidFill>
                  <a:srgbClr val="080809"/>
                </a:solidFill>
                <a:effectLst/>
                <a:latin typeface="Segoe UI Historic" panose="020B0502040204020203" pitchFamily="34" charset="0"/>
              </a:rPr>
              <a:t>生的來訓練</a:t>
            </a:r>
            <a:endParaRPr lang="en-US" altLang="zh-TW" b="0" i="0" dirty="0">
              <a:solidFill>
                <a:srgbClr val="080809"/>
              </a:solidFill>
              <a:effectLst/>
              <a:latin typeface="Segoe UI Historic" panose="020B0502040204020203" pitchFamily="34" charset="0"/>
            </a:endParaRPr>
          </a:p>
          <a:p>
            <a:endParaRPr lang="zh-TW" altLang="en-US" dirty="0"/>
          </a:p>
        </p:txBody>
      </p:sp>
      <p:sp>
        <p:nvSpPr>
          <p:cNvPr id="4" name="投影片編號版面配置區 3"/>
          <p:cNvSpPr>
            <a:spLocks noGrp="1"/>
          </p:cNvSpPr>
          <p:nvPr>
            <p:ph type="sldNum" sz="quarter" idx="5"/>
          </p:nvPr>
        </p:nvSpPr>
        <p:spPr/>
        <p:txBody>
          <a:bodyPr/>
          <a:lstStyle/>
          <a:p>
            <a:fld id="{DA92E7E1-0241-4FC8-ADCC-E87069B713F6}" type="slidenum">
              <a:rPr lang="zh-TW" altLang="en-US" smtClean="0"/>
              <a:t>49</a:t>
            </a:fld>
            <a:endParaRPr lang="zh-TW" altLang="en-US"/>
          </a:p>
        </p:txBody>
      </p:sp>
    </p:spTree>
    <p:extLst>
      <p:ext uri="{BB962C8B-B14F-4D97-AF65-F5344CB8AC3E}">
        <p14:creationId xmlns:p14="http://schemas.microsoft.com/office/powerpoint/2010/main" val="32048519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1" i="0" dirty="0">
                <a:solidFill>
                  <a:srgbClr val="000000"/>
                </a:solidFill>
                <a:effectLst/>
                <a:latin typeface="Lucida Grande"/>
              </a:rPr>
              <a:t>I Learn Better If You Speak My Language</a:t>
            </a:r>
          </a:p>
          <a:p>
            <a:endParaRPr lang="zh-TW" altLang="en-US" dirty="0"/>
          </a:p>
        </p:txBody>
      </p:sp>
      <p:sp>
        <p:nvSpPr>
          <p:cNvPr id="4" name="投影片編號版面配置區 3"/>
          <p:cNvSpPr>
            <a:spLocks noGrp="1"/>
          </p:cNvSpPr>
          <p:nvPr>
            <p:ph type="sldNum" sz="quarter" idx="5"/>
          </p:nvPr>
        </p:nvSpPr>
        <p:spPr/>
        <p:txBody>
          <a:bodyPr/>
          <a:lstStyle/>
          <a:p>
            <a:fld id="{DA92E7E1-0241-4FC8-ADCC-E87069B713F6}" type="slidenum">
              <a:rPr lang="zh-TW" altLang="en-US" smtClean="0"/>
              <a:t>51</a:t>
            </a:fld>
            <a:endParaRPr lang="zh-TW" altLang="en-US"/>
          </a:p>
        </p:txBody>
      </p:sp>
    </p:spTree>
    <p:extLst>
      <p:ext uri="{BB962C8B-B14F-4D97-AF65-F5344CB8AC3E}">
        <p14:creationId xmlns:p14="http://schemas.microsoft.com/office/powerpoint/2010/main" val="4868447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0" i="0" dirty="0">
                <a:solidFill>
                  <a:srgbClr val="050505"/>
                </a:solidFill>
                <a:effectLst/>
                <a:latin typeface="inherit"/>
              </a:rPr>
              <a:t>Using emotion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srgbClr val="050505"/>
                </a:solidFill>
                <a:effectLst/>
                <a:uLnTx/>
                <a:uFillTx/>
                <a:latin typeface="inherit"/>
                <a:ea typeface="新細明體" panose="02020500000000000000" pitchFamily="18" charset="-120"/>
                <a:cs typeface="+mn-cs"/>
              </a:rPr>
              <a:t>https://arxiv.org/abs/2406.03872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srgbClr val="050505"/>
                </a:solidFill>
                <a:effectLst/>
                <a:uLnTx/>
                <a:uFillTx/>
                <a:latin typeface="inherit"/>
                <a:ea typeface="新細明體" panose="02020500000000000000" pitchFamily="18" charset="-120"/>
                <a:cs typeface="+mn-cs"/>
              </a:rPr>
              <a:t>https://arxiv.org/abs/2410.01162 </a:t>
            </a:r>
          </a:p>
          <a:p>
            <a:endParaRPr lang="en-US" altLang="zh-TW" b="0" i="0" dirty="0">
              <a:solidFill>
                <a:srgbClr val="050505"/>
              </a:solidFill>
              <a:effectLst/>
              <a:latin typeface="inheri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Diva?</a:t>
            </a:r>
            <a:endParaRPr lang="zh-TW" altLang="en-US" dirty="0"/>
          </a:p>
          <a:p>
            <a:endParaRPr lang="en-US" altLang="zh-TW" b="0" i="0" dirty="0">
              <a:solidFill>
                <a:srgbClr val="050505"/>
              </a:solidFill>
              <a:effectLst/>
              <a:latin typeface="inherit"/>
            </a:endParaRPr>
          </a:p>
          <a:p>
            <a:r>
              <a:rPr lang="en-US" altLang="zh-TW" b="0" i="0" dirty="0">
                <a:solidFill>
                  <a:srgbClr val="050505"/>
                </a:solidFill>
                <a:effectLst/>
                <a:latin typeface="inherit"/>
              </a:rPr>
              <a:t>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srgbClr val="050505"/>
                </a:solidFill>
                <a:effectLst/>
                <a:uLnTx/>
                <a:uFillTx/>
                <a:latin typeface="inherit"/>
                <a:ea typeface="新細明體" panose="02020500000000000000" pitchFamily="18" charset="-120"/>
                <a:cs typeface="+mn-cs"/>
              </a:rPr>
              <a:t>https://arxiv.org/abs/2309.00916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srgbClr val="050505"/>
                </a:solidFill>
                <a:effectLst/>
                <a:uLnTx/>
                <a:uFillTx/>
                <a:latin typeface="inherit"/>
                <a:ea typeface="新細明體" panose="02020500000000000000" pitchFamily="18" charset="-120"/>
                <a:cs typeface="+mn-cs"/>
              </a:rPr>
              <a:t>https://arxiv.org/abs/2311.06753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srgbClr val="050505"/>
                </a:solidFill>
                <a:effectLst/>
                <a:uLnTx/>
                <a:uFillTx/>
                <a:latin typeface="inherit"/>
                <a:ea typeface="新細明體" panose="02020500000000000000" pitchFamily="18" charset="-120"/>
                <a:cs typeface="+mn-cs"/>
              </a:rPr>
              <a:t>https://arxiv.org/abs/2405.19041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srgbClr val="050505"/>
                </a:solidFill>
                <a:effectLst/>
                <a:uLnTx/>
                <a:uFillTx/>
                <a:latin typeface="inherit"/>
                <a:ea typeface="新細明體" panose="02020500000000000000" pitchFamily="18" charset="-120"/>
                <a:cs typeface="+mn-cs"/>
              </a:rPr>
              <a:t>https://arxiv.org/abs/2406.05968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err="1">
                <a:ln>
                  <a:noFill/>
                </a:ln>
                <a:solidFill>
                  <a:srgbClr val="050505"/>
                </a:solidFill>
                <a:effectLst/>
                <a:uLnTx/>
                <a:uFillTx/>
                <a:latin typeface="inherit"/>
                <a:ea typeface="新細明體" panose="02020500000000000000" pitchFamily="18" charset="-120"/>
                <a:cs typeface="+mn-cs"/>
              </a:rPr>
              <a:t>DiVA</a:t>
            </a:r>
            <a:r>
              <a:rPr kumimoji="0" lang="en-US" altLang="zh-TW" sz="1200" b="0" i="0" u="none" strike="noStrike" kern="1200" cap="none" spc="0" normalizeH="0" baseline="0" noProof="0" dirty="0">
                <a:ln>
                  <a:noFill/>
                </a:ln>
                <a:solidFill>
                  <a:srgbClr val="050505"/>
                </a:solidFill>
                <a:effectLst/>
                <a:uLnTx/>
                <a:uFillTx/>
                <a:latin typeface="inherit"/>
                <a:ea typeface="新細明體" panose="02020500000000000000" pitchFamily="18" charset="-120"/>
                <a:cs typeface="+mn-cs"/>
              </a:rPr>
              <a:t>: https://diva-audio.github.io/</a:t>
            </a:r>
            <a:endParaRPr kumimoji="0" lang="en-US" altLang="zh-TW"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endParaRPr lang="en-US" altLang="zh-TW" b="0" i="0" dirty="0">
              <a:solidFill>
                <a:srgbClr val="050505"/>
              </a:solidFill>
              <a:effectLst/>
              <a:latin typeface="inherit"/>
            </a:endParaRPr>
          </a:p>
          <a:p>
            <a:endParaRPr lang="en-US" altLang="zh-TW" b="0" i="0" dirty="0">
              <a:solidFill>
                <a:srgbClr val="050505"/>
              </a:solidFill>
              <a:effectLst/>
              <a:latin typeface="inherit"/>
            </a:endParaRPr>
          </a:p>
          <a:p>
            <a:r>
              <a:rPr lang="en-US" altLang="zh-TW" b="0" i="0" dirty="0">
                <a:solidFill>
                  <a:srgbClr val="050505"/>
                </a:solidFill>
                <a:effectLst/>
                <a:latin typeface="inherit"/>
              </a:rPr>
              <a:t>How many attributes do we have</a:t>
            </a:r>
          </a:p>
          <a:p>
            <a:endParaRPr lang="en-US" altLang="zh-TW" b="0" i="0" dirty="0">
              <a:solidFill>
                <a:srgbClr val="050505"/>
              </a:solidFill>
              <a:effectLst/>
              <a:latin typeface="inherit"/>
            </a:endParaRPr>
          </a:p>
          <a:p>
            <a:r>
              <a:rPr lang="en-US" altLang="zh-TW" b="0" i="0" dirty="0">
                <a:solidFill>
                  <a:srgbClr val="050505"/>
                </a:solidFill>
                <a:effectLst/>
                <a:latin typeface="inherit"/>
              </a:rPr>
              <a:t>https://arxiv.org/abs/2309.00916</a:t>
            </a:r>
          </a:p>
          <a:p>
            <a:r>
              <a:rPr lang="en-US" altLang="zh-TW" b="0" i="0" dirty="0">
                <a:solidFill>
                  <a:srgbClr val="050505"/>
                </a:solidFill>
                <a:effectLst/>
                <a:latin typeface="inherit"/>
              </a:rPr>
              <a:t>https://arxiv.org/abs/2311.06753 </a:t>
            </a:r>
          </a:p>
          <a:p>
            <a:r>
              <a:rPr lang="en-US" altLang="zh-TW" b="0" i="0" dirty="0">
                <a:solidFill>
                  <a:srgbClr val="050505"/>
                </a:solidFill>
                <a:effectLst/>
                <a:latin typeface="inherit"/>
              </a:rPr>
              <a:t>https://arxiv.org/abs/2405.19041</a:t>
            </a:r>
          </a:p>
          <a:p>
            <a:r>
              <a:rPr lang="en-US" altLang="zh-TW" b="0" i="0" dirty="0">
                <a:solidFill>
                  <a:srgbClr val="050505"/>
                </a:solidFill>
                <a:effectLst/>
                <a:latin typeface="inherit"/>
              </a:rPr>
              <a:t>https://arxiv.org/abs/2406.03872 </a:t>
            </a:r>
          </a:p>
          <a:p>
            <a:r>
              <a:rPr lang="en-US" altLang="zh-TW" b="0" i="0" dirty="0">
                <a:solidFill>
                  <a:srgbClr val="050505"/>
                </a:solidFill>
                <a:effectLst/>
                <a:latin typeface="inherit"/>
              </a:rPr>
              <a:t>https://arxiv.org/abs/2406.05968 </a:t>
            </a:r>
          </a:p>
          <a:p>
            <a:r>
              <a:rPr lang="en-US" altLang="zh-TW" b="0" i="0" dirty="0">
                <a:solidFill>
                  <a:srgbClr val="050505"/>
                </a:solidFill>
                <a:effectLst/>
                <a:latin typeface="inherit"/>
              </a:rPr>
              <a:t>https://diva-audio.github.io/</a:t>
            </a:r>
            <a:endParaRPr lang="en-US" altLang="zh-TW" dirty="0"/>
          </a:p>
          <a:p>
            <a:endParaRPr lang="en-US" altLang="zh-TW" dirty="0"/>
          </a:p>
          <a:p>
            <a:endParaRPr lang="en-US" altLang="zh-TW" dirty="0"/>
          </a:p>
          <a:p>
            <a:endParaRPr lang="en-US" altLang="zh-TW" dirty="0"/>
          </a:p>
          <a:p>
            <a:r>
              <a:rPr lang="en-US" altLang="zh-TW" dirty="0"/>
              <a:t>=====</a:t>
            </a:r>
          </a:p>
          <a:p>
            <a:r>
              <a:rPr lang="en-US" altLang="zh-TW" dirty="0"/>
              <a:t>Bootstrapped Language-Speech Pretraining (</a:t>
            </a:r>
            <a:r>
              <a:rPr lang="en-US" altLang="zh-TW" b="0" i="0" dirty="0">
                <a:solidFill>
                  <a:srgbClr val="050505"/>
                </a:solidFill>
                <a:effectLst/>
                <a:highlight>
                  <a:srgbClr val="F0F0F0"/>
                </a:highlight>
                <a:latin typeface="Segoe UI Historic" panose="020B0502040204020203" pitchFamily="34" charset="0"/>
              </a:rPr>
              <a:t>BLSP) </a:t>
            </a:r>
            <a:r>
              <a:rPr lang="en-US" altLang="zh-TW" b="0" i="0" u="sng" dirty="0">
                <a:solidFill>
                  <a:srgbClr val="050505"/>
                </a:solidFill>
                <a:effectLst/>
                <a:highlight>
                  <a:srgbClr val="F0F0F0"/>
                </a:highlight>
                <a:latin typeface="inherit"/>
                <a:hlinkClick r:id="rId3"/>
              </a:rPr>
              <a:t>https://arxiv.org/abs/2309.00916</a:t>
            </a:r>
            <a:endParaRPr lang="en-US" altLang="zh-TW" b="0" i="0" u="sng" dirty="0">
              <a:solidFill>
                <a:srgbClr val="050505"/>
              </a:solidFill>
              <a:effectLst/>
              <a:highlight>
                <a:srgbClr val="F0F0F0"/>
              </a:highlight>
              <a:latin typeface="inherit"/>
            </a:endParaRPr>
          </a:p>
          <a:p>
            <a:r>
              <a:rPr lang="en-US" altLang="zh-TW" b="0" i="0" u="sng" dirty="0">
                <a:solidFill>
                  <a:srgbClr val="050505"/>
                </a:solidFill>
                <a:effectLst/>
                <a:highlight>
                  <a:srgbClr val="F0F0F0"/>
                </a:highlight>
                <a:latin typeface="inherit"/>
                <a:hlinkClick r:id="rId4"/>
              </a:rPr>
              <a:t>https://arxiv.org/abs/2405.19041</a:t>
            </a:r>
            <a:endParaRPr lang="en-US" altLang="zh-TW" b="0" i="0" u="sng" dirty="0">
              <a:solidFill>
                <a:srgbClr val="050505"/>
              </a:solidFill>
              <a:effectLst/>
              <a:highlight>
                <a:srgbClr val="F0F0F0"/>
              </a:highlight>
              <a:latin typeface="inherit"/>
            </a:endParaRPr>
          </a:p>
          <a:p>
            <a:r>
              <a:rPr lang="en-US" altLang="zh-TW" b="0" i="0" u="sng" dirty="0">
                <a:solidFill>
                  <a:srgbClr val="050505"/>
                </a:solidFill>
                <a:effectLst/>
                <a:highlight>
                  <a:srgbClr val="F0F0F0"/>
                </a:highlight>
                <a:latin typeface="inherit"/>
                <a:hlinkClick r:id="rId5"/>
              </a:rPr>
              <a:t>https://arxiv.org/abs/2406.03872</a:t>
            </a:r>
            <a:r>
              <a:rPr lang="en-US" altLang="zh-TW" b="0" i="0" dirty="0">
                <a:solidFill>
                  <a:srgbClr val="050505"/>
                </a:solidFill>
                <a:effectLst/>
                <a:highlight>
                  <a:srgbClr val="F0F0F0"/>
                </a:highlight>
                <a:latin typeface="Segoe UI Historic" panose="020B0502040204020203" pitchFamily="34" charset="0"/>
              </a:rPr>
              <a:t> </a:t>
            </a:r>
          </a:p>
          <a:p>
            <a:pPr marL="285750" indent="-285750">
              <a:buFontTx/>
              <a:buChar char="-"/>
            </a:pPr>
            <a:r>
              <a:rPr lang="en-US" altLang="zh-TW" b="0" i="0" dirty="0" err="1">
                <a:solidFill>
                  <a:srgbClr val="050505"/>
                </a:solidFill>
                <a:effectLst/>
                <a:highlight>
                  <a:srgbClr val="F0F0F0"/>
                </a:highlight>
                <a:latin typeface="Segoe UI Historic" panose="020B0502040204020203" pitchFamily="34" charset="0"/>
              </a:rPr>
              <a:t>AudioChatLlama</a:t>
            </a:r>
            <a:endParaRPr lang="en-US" altLang="zh-TW" b="0" i="0" dirty="0">
              <a:solidFill>
                <a:srgbClr val="050505"/>
              </a:solidFill>
              <a:effectLst/>
              <a:highlight>
                <a:srgbClr val="F0F0F0"/>
              </a:highlight>
              <a:latin typeface="Segoe UI Historic" panose="020B0502040204020203" pitchFamily="34" charset="0"/>
            </a:endParaRPr>
          </a:p>
          <a:p>
            <a:pPr marL="285750" indent="-285750">
              <a:buFontTx/>
              <a:buChar char="-"/>
            </a:pPr>
            <a:r>
              <a:rPr lang="en-US" altLang="zh-TW" b="0" i="0" u="sng" dirty="0">
                <a:solidFill>
                  <a:srgbClr val="050505"/>
                </a:solidFill>
                <a:effectLst/>
                <a:highlight>
                  <a:srgbClr val="F0F0F0"/>
                </a:highlight>
                <a:latin typeface="inherit"/>
                <a:hlinkClick r:id="rId6"/>
              </a:rPr>
              <a:t>https://arxiv.org/abs/2311.06753</a:t>
            </a:r>
            <a:r>
              <a:rPr lang="en-US" altLang="zh-TW" b="0" i="0" dirty="0">
                <a:solidFill>
                  <a:srgbClr val="050505"/>
                </a:solidFill>
                <a:effectLst/>
                <a:highlight>
                  <a:srgbClr val="F0F0F0"/>
                </a:highlight>
                <a:latin typeface="Segoe UI Historic" panose="020B0502040204020203" pitchFamily="34" charset="0"/>
              </a:rPr>
              <a:t> </a:t>
            </a:r>
          </a:p>
          <a:p>
            <a:pPr marL="285750" indent="-285750">
              <a:buFontTx/>
              <a:buChar char="-"/>
            </a:pPr>
            <a:r>
              <a:rPr lang="en-US" altLang="zh-TW" b="0" i="0" dirty="0">
                <a:solidFill>
                  <a:srgbClr val="050505"/>
                </a:solidFill>
                <a:effectLst/>
                <a:highlight>
                  <a:srgbClr val="F0F0F0"/>
                </a:highlight>
                <a:latin typeface="Segoe UI Historic" panose="020B0502040204020203" pitchFamily="34" charset="0"/>
              </a:rPr>
              <a:t> </a:t>
            </a:r>
            <a:endParaRPr lang="zh-TW" altLang="en-US" dirty="0"/>
          </a:p>
          <a:p>
            <a:r>
              <a:rPr lang="en-US" altLang="zh-TW" b="0" i="0" dirty="0">
                <a:solidFill>
                  <a:srgbClr val="050505"/>
                </a:solidFill>
                <a:effectLst/>
                <a:highlight>
                  <a:srgbClr val="F0F0F0"/>
                </a:highlight>
                <a:latin typeface="Segoe UI Historic" panose="020B0502040204020203" pitchFamily="34" charset="0"/>
              </a:rPr>
              <a:t>Prompting Large Language Models with Audio for General-Purpose Speech Summarization </a:t>
            </a:r>
            <a:r>
              <a:rPr lang="en-US" altLang="zh-TW" b="0" i="0" u="sng" dirty="0">
                <a:solidFill>
                  <a:srgbClr val="050505"/>
                </a:solidFill>
                <a:effectLst/>
                <a:highlight>
                  <a:srgbClr val="F0F0F0"/>
                </a:highlight>
                <a:latin typeface="inherit"/>
                <a:hlinkClick r:id="rId7"/>
              </a:rPr>
              <a:t>http://arxiv.org/abs/2406.05968</a:t>
            </a:r>
            <a:r>
              <a:rPr lang="en-US" altLang="zh-TW" b="0" i="0" dirty="0">
                <a:solidFill>
                  <a:srgbClr val="050505"/>
                </a:solidFill>
                <a:effectLst/>
                <a:highlight>
                  <a:srgbClr val="F0F0F0"/>
                </a:highlight>
                <a:latin typeface="Segoe UI Historic" panose="020B0502040204020203" pitchFamily="34" charset="0"/>
              </a:rPr>
              <a:t> </a:t>
            </a:r>
          </a:p>
          <a:p>
            <a:r>
              <a:rPr lang="en-US" altLang="zh-TW" dirty="0" err="1"/>
              <a:t>ViDA</a:t>
            </a:r>
            <a:r>
              <a:rPr lang="en-US" altLang="zh-TW" dirty="0"/>
              <a:t> use your own output </a:t>
            </a:r>
          </a:p>
          <a:p>
            <a:pPr lvl="1"/>
            <a:r>
              <a:rPr lang="en-US" altLang="zh-TW" dirty="0">
                <a:hlinkClick r:id="rId8"/>
              </a:rPr>
              <a:t>https://diva-audio.github.io/</a:t>
            </a:r>
            <a:endParaRPr lang="en-US" altLang="zh-TW" dirty="0"/>
          </a:p>
          <a:p>
            <a:endParaRPr lang="en-US" altLang="zh-TW" b="0" i="0" dirty="0">
              <a:solidFill>
                <a:srgbClr val="050505"/>
              </a:solidFill>
              <a:effectLst/>
              <a:highlight>
                <a:srgbClr val="F0F0F0"/>
              </a:highlight>
              <a:latin typeface="Segoe UI Historic" panose="020B0502040204020203" pitchFamily="34" charset="0"/>
            </a:endParaRPr>
          </a:p>
          <a:p>
            <a:endParaRPr lang="zh-TW" altLang="en-US" dirty="0"/>
          </a:p>
          <a:p>
            <a:endParaRPr lang="en-US" altLang="zh-TW" dirty="0"/>
          </a:p>
          <a:p>
            <a:r>
              <a:rPr lang="en-US" altLang="zh-TW" dirty="0"/>
              <a:t>===</a:t>
            </a:r>
          </a:p>
          <a:p>
            <a:r>
              <a:rPr lang="en-US" altLang="zh-TW" dirty="0"/>
              <a:t>Mention this or not: </a:t>
            </a:r>
          </a:p>
          <a:p>
            <a:r>
              <a:rPr lang="zh-TW" altLang="en-US" b="0" i="0" dirty="0">
                <a:solidFill>
                  <a:srgbClr val="050505"/>
                </a:solidFill>
                <a:effectLst/>
                <a:highlight>
                  <a:srgbClr val="F0F0F0"/>
                </a:highlight>
                <a:latin typeface="Segoe UI Historic" panose="020B0502040204020203" pitchFamily="34" charset="0"/>
              </a:rPr>
              <a:t>＊ </a:t>
            </a:r>
            <a:r>
              <a:rPr lang="en-US" altLang="zh-TW" b="0" i="0" dirty="0">
                <a:solidFill>
                  <a:srgbClr val="050505"/>
                </a:solidFill>
                <a:effectLst/>
                <a:highlight>
                  <a:srgbClr val="F0F0F0"/>
                </a:highlight>
                <a:latin typeface="Segoe UI Historic" panose="020B0502040204020203" pitchFamily="34" charset="0"/>
              </a:rPr>
              <a:t>introduce additional loss to align speech and text - Wav2Prompt: End-to-End Speech Prompt Generation and Tuning For LLM in Zero and Few-shot Learning </a:t>
            </a:r>
            <a:r>
              <a:rPr lang="en-US" altLang="zh-TW" b="0" i="0" u="sng" dirty="0">
                <a:solidFill>
                  <a:srgbClr val="050505"/>
                </a:solidFill>
                <a:effectLst/>
                <a:highlight>
                  <a:srgbClr val="F0F0F0"/>
                </a:highlight>
                <a:latin typeface="inherit"/>
                <a:hlinkClick r:id="rId9"/>
              </a:rPr>
              <a:t>https://arxiv.org/abs/2406.00522</a:t>
            </a:r>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5DC4F-1B7B-4661-9938-198BFE5FA7BA}"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7703755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DA92E7E1-0241-4FC8-ADCC-E87069B713F6}" type="slidenum">
              <a:rPr lang="zh-TW" altLang="en-US" smtClean="0"/>
              <a:t>53</a:t>
            </a:fld>
            <a:endParaRPr lang="zh-TW" altLang="en-US"/>
          </a:p>
        </p:txBody>
      </p:sp>
    </p:spTree>
    <p:extLst>
      <p:ext uri="{BB962C8B-B14F-4D97-AF65-F5344CB8AC3E}">
        <p14:creationId xmlns:p14="http://schemas.microsoft.com/office/powerpoint/2010/main" val="14189919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0" i="0" dirty="0">
                <a:solidFill>
                  <a:srgbClr val="111827"/>
                </a:solidFill>
                <a:effectLst/>
                <a:latin typeface="IBM Plex Mono" panose="020B0509050203000203" pitchFamily="49" charset="0"/>
              </a:rPr>
              <a:t>Identify the total number of speakers in the audio. The answer could be one, two, three, four, or five.</a:t>
            </a:r>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5B2E61-D327-41AB-BAD4-03C6FA632F25}"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4190975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C5A3B1-482D-47E2-96D0-5A0D52A4F1FF}"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22897246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60A5F-92FB-F6DE-D40C-71DB8D169E85}"/>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C206C6DA-17CF-67E4-91A1-8BC55F24EA4C}"/>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2B24118E-7F71-CF26-6543-770FD46B0541}"/>
              </a:ext>
            </a:extLst>
          </p:cNvPr>
          <p:cNvSpPr>
            <a:spLocks noGrp="1"/>
          </p:cNvSpPr>
          <p:nvPr>
            <p:ph type="body" idx="1"/>
          </p:nvPr>
        </p:nvSpPr>
        <p:spPr/>
        <p:txBody>
          <a:bodyPr/>
          <a:lstStyle/>
          <a:p>
            <a:r>
              <a:rPr lang="en-US" altLang="zh-TW" b="0" i="0" u="none" strike="noStrike" dirty="0">
                <a:effectLst/>
                <a:latin typeface="Lucida Grande"/>
                <a:hlinkClick r:id="rId3"/>
              </a:rPr>
              <a:t>Chao-Chung Wu</a:t>
            </a:r>
            <a:endParaRPr lang="zh-TW" altLang="en-US" dirty="0"/>
          </a:p>
        </p:txBody>
      </p:sp>
      <p:sp>
        <p:nvSpPr>
          <p:cNvPr id="4" name="投影片編號版面配置區 3">
            <a:extLst>
              <a:ext uri="{FF2B5EF4-FFF2-40B4-BE49-F238E27FC236}">
                <a16:creationId xmlns:a16="http://schemas.microsoft.com/office/drawing/2014/main" id="{1D7192AA-82FE-4786-D624-45CA77FEDD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2E7E1-0241-4FC8-ADCC-E87069B713F6}"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11919732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0" i="0" u="none" strike="noStrike" dirty="0">
                <a:effectLst/>
                <a:latin typeface="Lucida Grande"/>
                <a:hlinkClick r:id="rId3"/>
              </a:rPr>
              <a:t>Chao-Chung Wu</a:t>
            </a:r>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2E7E1-0241-4FC8-ADCC-E87069B713F6}"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36260431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F69B3-F1F1-44FC-7812-F582410EF356}"/>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46360422-314C-DFB0-4904-0F4AEDB44B90}"/>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9E68B786-3A44-65BE-9E6A-8C7352A5BCB8}"/>
              </a:ext>
            </a:extLst>
          </p:cNvPr>
          <p:cNvSpPr>
            <a:spLocks noGrp="1"/>
          </p:cNvSpPr>
          <p:nvPr>
            <p:ph type="body" idx="1"/>
          </p:nvPr>
        </p:nvSpPr>
        <p:spPr/>
        <p:txBody>
          <a:bodyPr/>
          <a:lstStyle/>
          <a:p>
            <a:r>
              <a:rPr lang="en-US" altLang="zh-TW" dirty="0"/>
              <a:t>Masking</a:t>
            </a:r>
          </a:p>
          <a:p>
            <a:r>
              <a:rPr lang="en-US" altLang="zh-TW" dirty="0"/>
              <a:t>Results  </a:t>
            </a:r>
            <a:endParaRPr lang="zh-TW" altLang="en-US" dirty="0"/>
          </a:p>
        </p:txBody>
      </p:sp>
      <p:sp>
        <p:nvSpPr>
          <p:cNvPr id="4" name="投影片編號版面配置區 3">
            <a:extLst>
              <a:ext uri="{FF2B5EF4-FFF2-40B4-BE49-F238E27FC236}">
                <a16:creationId xmlns:a16="http://schemas.microsoft.com/office/drawing/2014/main" id="{7FC4605B-4E29-38F2-9232-62F4333FF19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2E7E1-0241-4FC8-ADCC-E87069B713F6}"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2926220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https://zh.wikipedia.org/zh-tw/BanG_Dream!_Ave_Mujica</a:t>
            </a:r>
            <a:endParaRPr lang="zh-TW" altLang="en-US" dirty="0"/>
          </a:p>
        </p:txBody>
      </p:sp>
      <p:sp>
        <p:nvSpPr>
          <p:cNvPr id="4" name="投影片編號版面配置區 3"/>
          <p:cNvSpPr>
            <a:spLocks noGrp="1"/>
          </p:cNvSpPr>
          <p:nvPr>
            <p:ph type="sldNum" sz="quarter" idx="5"/>
          </p:nvPr>
        </p:nvSpPr>
        <p:spPr/>
        <p:txBody>
          <a:bodyPr/>
          <a:lstStyle/>
          <a:p>
            <a:fld id="{DA92E7E1-0241-4FC8-ADCC-E87069B713F6}" type="slidenum">
              <a:rPr lang="zh-TW" altLang="en-US" smtClean="0"/>
              <a:t>3</a:t>
            </a:fld>
            <a:endParaRPr lang="zh-TW" altLang="en-US"/>
          </a:p>
        </p:txBody>
      </p:sp>
    </p:spTree>
    <p:extLst>
      <p:ext uri="{BB962C8B-B14F-4D97-AF65-F5344CB8AC3E}">
        <p14:creationId xmlns:p14="http://schemas.microsoft.com/office/powerpoint/2010/main" val="629976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https://taide.tw/</a:t>
            </a:r>
            <a:endParaRPr kumimoji="0" lang="zh-TW" altLang="en-US" sz="12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p>
            <a:endParaRPr lang="zh-TW" altLang="en-US" dirty="0"/>
          </a:p>
        </p:txBody>
      </p:sp>
      <p:sp>
        <p:nvSpPr>
          <p:cNvPr id="4" name="投影片編號版面配置區 3"/>
          <p:cNvSpPr>
            <a:spLocks noGrp="1"/>
          </p:cNvSpPr>
          <p:nvPr>
            <p:ph type="sldNum" sz="quarter" idx="5"/>
          </p:nvPr>
        </p:nvSpPr>
        <p:spPr/>
        <p:txBody>
          <a:bodyPr/>
          <a:lstStyle/>
          <a:p>
            <a:fld id="{DA92E7E1-0241-4FC8-ADCC-E87069B713F6}" type="slidenum">
              <a:rPr lang="zh-TW" altLang="en-US" smtClean="0"/>
              <a:t>4</a:t>
            </a:fld>
            <a:endParaRPr lang="zh-TW" altLang="en-US"/>
          </a:p>
        </p:txBody>
      </p:sp>
    </p:spTree>
    <p:extLst>
      <p:ext uri="{BB962C8B-B14F-4D97-AF65-F5344CB8AC3E}">
        <p14:creationId xmlns:p14="http://schemas.microsoft.com/office/powerpoint/2010/main" val="3306548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Hua Farn</a:t>
            </a:r>
          </a:p>
          <a:p>
            <a:r>
              <a:rPr lang="en-US" altLang="zh-TW" dirty="0"/>
              <a:t>Llama-3-8B-Instruct</a:t>
            </a:r>
            <a:endParaRPr lang="zh-TW" altLang="en-US" dirty="0"/>
          </a:p>
        </p:txBody>
      </p:sp>
      <p:sp>
        <p:nvSpPr>
          <p:cNvPr id="4" name="投影片編號版面配置區 3"/>
          <p:cNvSpPr>
            <a:spLocks noGrp="1"/>
          </p:cNvSpPr>
          <p:nvPr>
            <p:ph type="sldNum" sz="quarter" idx="5"/>
          </p:nvPr>
        </p:nvSpPr>
        <p:spPr/>
        <p:txBody>
          <a:bodyPr/>
          <a:lstStyle/>
          <a:p>
            <a:fld id="{DA92E7E1-0241-4FC8-ADCC-E87069B713F6}" type="slidenum">
              <a:rPr lang="zh-TW" altLang="en-US" smtClean="0"/>
              <a:t>9</a:t>
            </a:fld>
            <a:endParaRPr lang="zh-TW" altLang="en-US"/>
          </a:p>
        </p:txBody>
      </p:sp>
    </p:spTree>
    <p:extLst>
      <p:ext uri="{BB962C8B-B14F-4D97-AF65-F5344CB8AC3E}">
        <p14:creationId xmlns:p14="http://schemas.microsoft.com/office/powerpoint/2010/main" val="2775085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Post-training enhances performance on the target tasks.</a:t>
            </a:r>
          </a:p>
          <a:p>
            <a:r>
              <a:rPr lang="en-US" altLang="zh-TW" dirty="0"/>
              <a:t>Post-training degrades the model's performance on other tasks.</a:t>
            </a:r>
            <a:endParaRPr lang="zh-TW" altLang="en-US" dirty="0"/>
          </a:p>
        </p:txBody>
      </p:sp>
      <p:sp>
        <p:nvSpPr>
          <p:cNvPr id="4" name="投影片編號版面配置區 3"/>
          <p:cNvSpPr>
            <a:spLocks noGrp="1"/>
          </p:cNvSpPr>
          <p:nvPr>
            <p:ph type="sldNum" sz="quarter" idx="5"/>
          </p:nvPr>
        </p:nvSpPr>
        <p:spPr/>
        <p:txBody>
          <a:bodyPr/>
          <a:lstStyle/>
          <a:p>
            <a:fld id="{DA92E7E1-0241-4FC8-ADCC-E87069B713F6}" type="slidenum">
              <a:rPr lang="zh-TW" altLang="en-US" smtClean="0"/>
              <a:t>10</a:t>
            </a:fld>
            <a:endParaRPr lang="zh-TW" altLang="en-US"/>
          </a:p>
        </p:txBody>
      </p:sp>
    </p:spTree>
    <p:extLst>
      <p:ext uri="{BB962C8B-B14F-4D97-AF65-F5344CB8AC3E}">
        <p14:creationId xmlns:p14="http://schemas.microsoft.com/office/powerpoint/2010/main" val="1609156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latin typeface="微軟正黑體" panose="020B0604030504040204" pitchFamily="34" charset="-120"/>
                <a:ea typeface="微軟正黑體" panose="020B0604030504040204" pitchFamily="34" charset="-120"/>
              </a:rPr>
              <a:t>讓大型語言模型可以聽懂語音</a:t>
            </a:r>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5B2E61-D327-41AB-BAD4-03C6FA632F25}"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016288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t>How to fine-tune spoken LM? Generalize but less forgetting </a:t>
            </a:r>
          </a:p>
          <a:p>
            <a:endParaRPr lang="en-US" altLang="zh-TW" dirty="0"/>
          </a:p>
          <a:p>
            <a:r>
              <a:rPr lang="en-US" altLang="zh-TW" dirty="0"/>
              <a:t>From </a:t>
            </a:r>
            <a:r>
              <a:rPr lang="en-US" altLang="zh-TW" b="0" i="0" u="none" strike="noStrike" dirty="0">
                <a:effectLst/>
                <a:highlight>
                  <a:srgbClr val="FFFFFF"/>
                </a:highlight>
                <a:latin typeface="Lucida Grande"/>
                <a:hlinkClick r:id="rId3"/>
              </a:rPr>
              <a:t>Ke-Han Lu</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https://docs.google.com/spreadsheets/d/1_x5S7AxzAgjYFqUDaFdrRH5jbYnu8-cIt6qtMQN2eDw/edit?gid=0#gid=0</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5DC4F-1B7B-4661-9938-198BFE5FA7BA}"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3644448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a:t>
            </a:r>
            <a:r>
              <a:rPr lang="zh-TW" altLang="en-US" dirty="0"/>
              <a:t>冒號</a:t>
            </a:r>
            <a:r>
              <a:rPr lang="en-US" altLang="zh-TW" dirty="0"/>
              <a:t>"</a:t>
            </a:r>
            <a:r>
              <a:rPr lang="zh-TW" altLang="en-US" dirty="0"/>
              <a:t>的英文是 </a:t>
            </a:r>
            <a:r>
              <a:rPr lang="en-US" altLang="zh-TW" dirty="0"/>
              <a:t>"colon"</a:t>
            </a:r>
            <a:endParaRPr lang="en-US" altLang="zh-TW"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t>How to fine-tune spoken LM? Generalize but less forgetting </a:t>
            </a:r>
          </a:p>
          <a:p>
            <a:endParaRPr lang="en-US" altLang="zh-TW" dirty="0"/>
          </a:p>
          <a:p>
            <a:r>
              <a:rPr lang="en-US" altLang="zh-TW" dirty="0"/>
              <a:t>From </a:t>
            </a:r>
            <a:r>
              <a:rPr lang="en-US" altLang="zh-TW" b="0" i="0" u="none" strike="noStrike" dirty="0">
                <a:effectLst/>
                <a:highlight>
                  <a:srgbClr val="FFFFFF"/>
                </a:highlight>
                <a:latin typeface="Lucida Grande"/>
                <a:hlinkClick r:id="rId3"/>
              </a:rPr>
              <a:t>Ke-Han Lu</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https://docs.google.com/spreadsheets/d/1_x5S7AxzAgjYFqUDaFdrRH5jbYnu8-cIt6qtMQN2eDw/edit?gid=0#gid=0</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5DC4F-1B7B-4661-9938-198BFE5FA7BA}"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2262618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CAE21F0-1A42-7666-A615-0AA588F8A32A}"/>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8EFBE3E1-80C7-F89E-E84B-F33F849BB4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D5721FD1-A27A-401E-E079-D8CAC882EB14}"/>
              </a:ext>
            </a:extLst>
          </p:cNvPr>
          <p:cNvSpPr>
            <a:spLocks noGrp="1"/>
          </p:cNvSpPr>
          <p:nvPr>
            <p:ph type="dt" sz="half" idx="10"/>
          </p:nvPr>
        </p:nvSpPr>
        <p:spPr/>
        <p:txBody>
          <a:bodyPr/>
          <a:lstStyle/>
          <a:p>
            <a:fld id="{A1FAE0FB-6ACF-47AD-BE70-A2307B8ED01B}" type="datetimeFigureOut">
              <a:rPr lang="zh-TW" altLang="en-US" smtClean="0"/>
              <a:t>2025/4/20</a:t>
            </a:fld>
            <a:endParaRPr lang="zh-TW" altLang="en-US"/>
          </a:p>
        </p:txBody>
      </p:sp>
      <p:sp>
        <p:nvSpPr>
          <p:cNvPr id="5" name="頁尾版面配置區 4">
            <a:extLst>
              <a:ext uri="{FF2B5EF4-FFF2-40B4-BE49-F238E27FC236}">
                <a16:creationId xmlns:a16="http://schemas.microsoft.com/office/drawing/2014/main" id="{DEAE98B5-20A6-E6FF-7AEE-93604EFB51AE}"/>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CCA2BE91-D92D-1851-7189-98B963CFE724}"/>
              </a:ext>
            </a:extLst>
          </p:cNvPr>
          <p:cNvSpPr>
            <a:spLocks noGrp="1"/>
          </p:cNvSpPr>
          <p:nvPr>
            <p:ph type="sldNum" sz="quarter" idx="12"/>
          </p:nvPr>
        </p:nvSpPr>
        <p:spPr/>
        <p:txBody>
          <a:bodyPr/>
          <a:lstStyle/>
          <a:p>
            <a:fld id="{857157F0-5479-4E0E-BD24-46020218FA32}" type="slidenum">
              <a:rPr lang="zh-TW" altLang="en-US" smtClean="0"/>
              <a:t>‹#›</a:t>
            </a:fld>
            <a:endParaRPr lang="zh-TW" altLang="en-US"/>
          </a:p>
        </p:txBody>
      </p:sp>
    </p:spTree>
    <p:extLst>
      <p:ext uri="{BB962C8B-B14F-4D97-AF65-F5344CB8AC3E}">
        <p14:creationId xmlns:p14="http://schemas.microsoft.com/office/powerpoint/2010/main" val="596141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B3CBEA8-7F14-03E4-E19C-DBCD4C487217}"/>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0AE4217D-7814-3E55-58E7-A4F3B1036665}"/>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DF7D9966-3B83-355D-62FA-843E3FF9AEC3}"/>
              </a:ext>
            </a:extLst>
          </p:cNvPr>
          <p:cNvSpPr>
            <a:spLocks noGrp="1"/>
          </p:cNvSpPr>
          <p:nvPr>
            <p:ph type="dt" sz="half" idx="10"/>
          </p:nvPr>
        </p:nvSpPr>
        <p:spPr/>
        <p:txBody>
          <a:bodyPr/>
          <a:lstStyle/>
          <a:p>
            <a:fld id="{A1FAE0FB-6ACF-47AD-BE70-A2307B8ED01B}" type="datetimeFigureOut">
              <a:rPr lang="zh-TW" altLang="en-US" smtClean="0"/>
              <a:t>2025/4/20</a:t>
            </a:fld>
            <a:endParaRPr lang="zh-TW" altLang="en-US"/>
          </a:p>
        </p:txBody>
      </p:sp>
      <p:sp>
        <p:nvSpPr>
          <p:cNvPr id="5" name="頁尾版面配置區 4">
            <a:extLst>
              <a:ext uri="{FF2B5EF4-FFF2-40B4-BE49-F238E27FC236}">
                <a16:creationId xmlns:a16="http://schemas.microsoft.com/office/drawing/2014/main" id="{F4039F43-AD0B-7710-9631-73D27B0AF859}"/>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BAFE066F-AA83-21C5-EF4F-7B25BE157999}"/>
              </a:ext>
            </a:extLst>
          </p:cNvPr>
          <p:cNvSpPr>
            <a:spLocks noGrp="1"/>
          </p:cNvSpPr>
          <p:nvPr>
            <p:ph type="sldNum" sz="quarter" idx="12"/>
          </p:nvPr>
        </p:nvSpPr>
        <p:spPr/>
        <p:txBody>
          <a:bodyPr/>
          <a:lstStyle/>
          <a:p>
            <a:fld id="{857157F0-5479-4E0E-BD24-46020218FA32}" type="slidenum">
              <a:rPr lang="zh-TW" altLang="en-US" smtClean="0"/>
              <a:t>‹#›</a:t>
            </a:fld>
            <a:endParaRPr lang="zh-TW" altLang="en-US"/>
          </a:p>
        </p:txBody>
      </p:sp>
    </p:spTree>
    <p:extLst>
      <p:ext uri="{BB962C8B-B14F-4D97-AF65-F5344CB8AC3E}">
        <p14:creationId xmlns:p14="http://schemas.microsoft.com/office/powerpoint/2010/main" val="1159733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2B023AF6-07EF-BE12-DB55-54F4203B08DF}"/>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00C5B5BF-A15D-A07D-0273-DD1EFC811063}"/>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D7EF8154-00B1-F77A-BAFB-4F4B8AE35A85}"/>
              </a:ext>
            </a:extLst>
          </p:cNvPr>
          <p:cNvSpPr>
            <a:spLocks noGrp="1"/>
          </p:cNvSpPr>
          <p:nvPr>
            <p:ph type="dt" sz="half" idx="10"/>
          </p:nvPr>
        </p:nvSpPr>
        <p:spPr/>
        <p:txBody>
          <a:bodyPr/>
          <a:lstStyle/>
          <a:p>
            <a:fld id="{A1FAE0FB-6ACF-47AD-BE70-A2307B8ED01B}" type="datetimeFigureOut">
              <a:rPr lang="zh-TW" altLang="en-US" smtClean="0"/>
              <a:t>2025/4/20</a:t>
            </a:fld>
            <a:endParaRPr lang="zh-TW" altLang="en-US"/>
          </a:p>
        </p:txBody>
      </p:sp>
      <p:sp>
        <p:nvSpPr>
          <p:cNvPr id="5" name="頁尾版面配置區 4">
            <a:extLst>
              <a:ext uri="{FF2B5EF4-FFF2-40B4-BE49-F238E27FC236}">
                <a16:creationId xmlns:a16="http://schemas.microsoft.com/office/drawing/2014/main" id="{CA731C01-A8FE-867F-AA22-754DBC6B030F}"/>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30EA4693-5907-68FC-DA7C-83F5FF3D65AB}"/>
              </a:ext>
            </a:extLst>
          </p:cNvPr>
          <p:cNvSpPr>
            <a:spLocks noGrp="1"/>
          </p:cNvSpPr>
          <p:nvPr>
            <p:ph type="sldNum" sz="quarter" idx="12"/>
          </p:nvPr>
        </p:nvSpPr>
        <p:spPr/>
        <p:txBody>
          <a:bodyPr/>
          <a:lstStyle/>
          <a:p>
            <a:fld id="{857157F0-5479-4E0E-BD24-46020218FA32}" type="slidenum">
              <a:rPr lang="zh-TW" altLang="en-US" smtClean="0"/>
              <a:t>‹#›</a:t>
            </a:fld>
            <a:endParaRPr lang="zh-TW" altLang="en-US"/>
          </a:p>
        </p:txBody>
      </p:sp>
    </p:spTree>
    <p:extLst>
      <p:ext uri="{BB962C8B-B14F-4D97-AF65-F5344CB8AC3E}">
        <p14:creationId xmlns:p14="http://schemas.microsoft.com/office/powerpoint/2010/main" val="4050673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1C16220-5BE4-B326-3AF5-3CD73EB2725B}"/>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FFCDCF88-B1B1-9A7F-3E72-7BA7FFC306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8F784B1C-6C86-4CC6-DF84-8C95AAD1D8BB}"/>
              </a:ext>
            </a:extLst>
          </p:cNvPr>
          <p:cNvSpPr>
            <a:spLocks noGrp="1"/>
          </p:cNvSpPr>
          <p:nvPr>
            <p:ph type="dt" sz="half" idx="10"/>
          </p:nvPr>
        </p:nvSpPr>
        <p:spPr/>
        <p:txBody>
          <a:bodyPr/>
          <a:lstStyle/>
          <a:p>
            <a:fld id="{87D0A35E-2F6E-4D52-9EB7-A09BEC90F3CB}" type="datetimeFigureOut">
              <a:rPr lang="zh-TW" altLang="en-US" smtClean="0"/>
              <a:t>2025/4/20</a:t>
            </a:fld>
            <a:endParaRPr lang="zh-TW" altLang="en-US"/>
          </a:p>
        </p:txBody>
      </p:sp>
      <p:sp>
        <p:nvSpPr>
          <p:cNvPr id="5" name="頁尾版面配置區 4">
            <a:extLst>
              <a:ext uri="{FF2B5EF4-FFF2-40B4-BE49-F238E27FC236}">
                <a16:creationId xmlns:a16="http://schemas.microsoft.com/office/drawing/2014/main" id="{7763F4CD-C488-3226-0A59-C3D7F95FB274}"/>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B5F593AC-FFA3-6BAE-5A48-C1F02892AB98}"/>
              </a:ext>
            </a:extLst>
          </p:cNvPr>
          <p:cNvSpPr>
            <a:spLocks noGrp="1"/>
          </p:cNvSpPr>
          <p:nvPr>
            <p:ph type="sldNum" sz="quarter" idx="12"/>
          </p:nvPr>
        </p:nvSpPr>
        <p:spPr/>
        <p:txBody>
          <a:bodyPr/>
          <a:lstStyle/>
          <a:p>
            <a:fld id="{357602BA-568B-44F1-9839-CA9BED018BDE}" type="slidenum">
              <a:rPr lang="zh-TW" altLang="en-US" smtClean="0"/>
              <a:t>‹#›</a:t>
            </a:fld>
            <a:endParaRPr lang="zh-TW" altLang="en-US"/>
          </a:p>
        </p:txBody>
      </p:sp>
    </p:spTree>
    <p:extLst>
      <p:ext uri="{BB962C8B-B14F-4D97-AF65-F5344CB8AC3E}">
        <p14:creationId xmlns:p14="http://schemas.microsoft.com/office/powerpoint/2010/main" val="3722439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3CE2AC-B80E-1D1B-A0B4-E14E5957B3DD}"/>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F41CD302-1838-C139-15F7-9896987B1CFF}"/>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D4D51EB9-6421-2C88-EC77-CFE42803F5B6}"/>
              </a:ext>
            </a:extLst>
          </p:cNvPr>
          <p:cNvSpPr>
            <a:spLocks noGrp="1"/>
          </p:cNvSpPr>
          <p:nvPr>
            <p:ph type="dt" sz="half" idx="10"/>
          </p:nvPr>
        </p:nvSpPr>
        <p:spPr/>
        <p:txBody>
          <a:bodyPr/>
          <a:lstStyle/>
          <a:p>
            <a:fld id="{87D0A35E-2F6E-4D52-9EB7-A09BEC90F3CB}" type="datetimeFigureOut">
              <a:rPr lang="zh-TW" altLang="en-US" smtClean="0"/>
              <a:t>2025/4/20</a:t>
            </a:fld>
            <a:endParaRPr lang="zh-TW" altLang="en-US"/>
          </a:p>
        </p:txBody>
      </p:sp>
      <p:sp>
        <p:nvSpPr>
          <p:cNvPr id="5" name="頁尾版面配置區 4">
            <a:extLst>
              <a:ext uri="{FF2B5EF4-FFF2-40B4-BE49-F238E27FC236}">
                <a16:creationId xmlns:a16="http://schemas.microsoft.com/office/drawing/2014/main" id="{1735A20D-D718-9D42-531B-962DC4DCD73A}"/>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C3BF679C-26C3-E05E-372F-DAAE6D890807}"/>
              </a:ext>
            </a:extLst>
          </p:cNvPr>
          <p:cNvSpPr>
            <a:spLocks noGrp="1"/>
          </p:cNvSpPr>
          <p:nvPr>
            <p:ph type="sldNum" sz="quarter" idx="12"/>
          </p:nvPr>
        </p:nvSpPr>
        <p:spPr/>
        <p:txBody>
          <a:bodyPr/>
          <a:lstStyle/>
          <a:p>
            <a:fld id="{357602BA-568B-44F1-9839-CA9BED018BDE}" type="slidenum">
              <a:rPr lang="zh-TW" altLang="en-US" smtClean="0"/>
              <a:t>‹#›</a:t>
            </a:fld>
            <a:endParaRPr lang="zh-TW" altLang="en-US"/>
          </a:p>
        </p:txBody>
      </p:sp>
    </p:spTree>
    <p:extLst>
      <p:ext uri="{BB962C8B-B14F-4D97-AF65-F5344CB8AC3E}">
        <p14:creationId xmlns:p14="http://schemas.microsoft.com/office/powerpoint/2010/main" val="2696277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48EC54B-B46A-2262-172D-71325A624E3F}"/>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E1A1DAC2-6D73-2260-289F-41D60686A01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C6CF83DB-8083-DCC1-9C1E-2AF97C9615A4}"/>
              </a:ext>
            </a:extLst>
          </p:cNvPr>
          <p:cNvSpPr>
            <a:spLocks noGrp="1"/>
          </p:cNvSpPr>
          <p:nvPr>
            <p:ph type="dt" sz="half" idx="10"/>
          </p:nvPr>
        </p:nvSpPr>
        <p:spPr/>
        <p:txBody>
          <a:bodyPr/>
          <a:lstStyle/>
          <a:p>
            <a:fld id="{87D0A35E-2F6E-4D52-9EB7-A09BEC90F3CB}" type="datetimeFigureOut">
              <a:rPr lang="zh-TW" altLang="en-US" smtClean="0"/>
              <a:t>2025/4/20</a:t>
            </a:fld>
            <a:endParaRPr lang="zh-TW" altLang="en-US"/>
          </a:p>
        </p:txBody>
      </p:sp>
      <p:sp>
        <p:nvSpPr>
          <p:cNvPr id="5" name="頁尾版面配置區 4">
            <a:extLst>
              <a:ext uri="{FF2B5EF4-FFF2-40B4-BE49-F238E27FC236}">
                <a16:creationId xmlns:a16="http://schemas.microsoft.com/office/drawing/2014/main" id="{977EAE87-F472-72F3-BB4D-343AF8DA9D0F}"/>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48B85583-413D-13DE-0B0D-B76D2C3D9BA9}"/>
              </a:ext>
            </a:extLst>
          </p:cNvPr>
          <p:cNvSpPr>
            <a:spLocks noGrp="1"/>
          </p:cNvSpPr>
          <p:nvPr>
            <p:ph type="sldNum" sz="quarter" idx="12"/>
          </p:nvPr>
        </p:nvSpPr>
        <p:spPr/>
        <p:txBody>
          <a:bodyPr/>
          <a:lstStyle/>
          <a:p>
            <a:fld id="{357602BA-568B-44F1-9839-CA9BED018BDE}" type="slidenum">
              <a:rPr lang="zh-TW" altLang="en-US" smtClean="0"/>
              <a:t>‹#›</a:t>
            </a:fld>
            <a:endParaRPr lang="zh-TW" altLang="en-US"/>
          </a:p>
        </p:txBody>
      </p:sp>
    </p:spTree>
    <p:extLst>
      <p:ext uri="{BB962C8B-B14F-4D97-AF65-F5344CB8AC3E}">
        <p14:creationId xmlns:p14="http://schemas.microsoft.com/office/powerpoint/2010/main" val="707040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1716AD4-A2C6-E35C-55E9-EC5B30F0FAE4}"/>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EA65C2A6-71E6-CBCA-1B51-C49D8BC4F706}"/>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F3168CFA-3EBD-7391-5978-7B5FAC49DCB6}"/>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1768F1F8-5F60-1A74-A7CD-04EF5DE8770B}"/>
              </a:ext>
            </a:extLst>
          </p:cNvPr>
          <p:cNvSpPr>
            <a:spLocks noGrp="1"/>
          </p:cNvSpPr>
          <p:nvPr>
            <p:ph type="dt" sz="half" idx="10"/>
          </p:nvPr>
        </p:nvSpPr>
        <p:spPr/>
        <p:txBody>
          <a:bodyPr/>
          <a:lstStyle/>
          <a:p>
            <a:fld id="{87D0A35E-2F6E-4D52-9EB7-A09BEC90F3CB}" type="datetimeFigureOut">
              <a:rPr lang="zh-TW" altLang="en-US" smtClean="0"/>
              <a:t>2025/4/20</a:t>
            </a:fld>
            <a:endParaRPr lang="zh-TW" altLang="en-US"/>
          </a:p>
        </p:txBody>
      </p:sp>
      <p:sp>
        <p:nvSpPr>
          <p:cNvPr id="6" name="頁尾版面配置區 5">
            <a:extLst>
              <a:ext uri="{FF2B5EF4-FFF2-40B4-BE49-F238E27FC236}">
                <a16:creationId xmlns:a16="http://schemas.microsoft.com/office/drawing/2014/main" id="{7462B8AA-1280-0977-6A80-FC56D54AE424}"/>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41363536-F560-09CD-E099-CDE7827F1F2F}"/>
              </a:ext>
            </a:extLst>
          </p:cNvPr>
          <p:cNvSpPr>
            <a:spLocks noGrp="1"/>
          </p:cNvSpPr>
          <p:nvPr>
            <p:ph type="sldNum" sz="quarter" idx="12"/>
          </p:nvPr>
        </p:nvSpPr>
        <p:spPr/>
        <p:txBody>
          <a:bodyPr/>
          <a:lstStyle/>
          <a:p>
            <a:fld id="{357602BA-568B-44F1-9839-CA9BED018BDE}" type="slidenum">
              <a:rPr lang="zh-TW" altLang="en-US" smtClean="0"/>
              <a:t>‹#›</a:t>
            </a:fld>
            <a:endParaRPr lang="zh-TW" altLang="en-US"/>
          </a:p>
        </p:txBody>
      </p:sp>
    </p:spTree>
    <p:extLst>
      <p:ext uri="{BB962C8B-B14F-4D97-AF65-F5344CB8AC3E}">
        <p14:creationId xmlns:p14="http://schemas.microsoft.com/office/powerpoint/2010/main" val="3644808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85FA263-4DD2-B18E-AFFB-05B552B1ABB7}"/>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F4D4FB6D-4E9B-D8EE-9D99-0B24A2C222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2E28957E-6063-4C96-CC28-D85F65255941}"/>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86A09177-0D15-573C-B218-F8DA1B4C8C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E5BDFA54-1371-10A1-76D8-05FD87E90571}"/>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C224B69F-613F-63AB-29D6-1A96E1642A47}"/>
              </a:ext>
            </a:extLst>
          </p:cNvPr>
          <p:cNvSpPr>
            <a:spLocks noGrp="1"/>
          </p:cNvSpPr>
          <p:nvPr>
            <p:ph type="dt" sz="half" idx="10"/>
          </p:nvPr>
        </p:nvSpPr>
        <p:spPr/>
        <p:txBody>
          <a:bodyPr/>
          <a:lstStyle/>
          <a:p>
            <a:fld id="{87D0A35E-2F6E-4D52-9EB7-A09BEC90F3CB}" type="datetimeFigureOut">
              <a:rPr lang="zh-TW" altLang="en-US" smtClean="0"/>
              <a:t>2025/4/20</a:t>
            </a:fld>
            <a:endParaRPr lang="zh-TW" altLang="en-US"/>
          </a:p>
        </p:txBody>
      </p:sp>
      <p:sp>
        <p:nvSpPr>
          <p:cNvPr id="8" name="頁尾版面配置區 7">
            <a:extLst>
              <a:ext uri="{FF2B5EF4-FFF2-40B4-BE49-F238E27FC236}">
                <a16:creationId xmlns:a16="http://schemas.microsoft.com/office/drawing/2014/main" id="{6579C540-6EB1-ED46-0762-059826F6E51E}"/>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8AD94ECE-8012-57EE-A7C2-298339FAC221}"/>
              </a:ext>
            </a:extLst>
          </p:cNvPr>
          <p:cNvSpPr>
            <a:spLocks noGrp="1"/>
          </p:cNvSpPr>
          <p:nvPr>
            <p:ph type="sldNum" sz="quarter" idx="12"/>
          </p:nvPr>
        </p:nvSpPr>
        <p:spPr/>
        <p:txBody>
          <a:bodyPr/>
          <a:lstStyle/>
          <a:p>
            <a:fld id="{357602BA-568B-44F1-9839-CA9BED018BDE}" type="slidenum">
              <a:rPr lang="zh-TW" altLang="en-US" smtClean="0"/>
              <a:t>‹#›</a:t>
            </a:fld>
            <a:endParaRPr lang="zh-TW" altLang="en-US"/>
          </a:p>
        </p:txBody>
      </p:sp>
    </p:spTree>
    <p:extLst>
      <p:ext uri="{BB962C8B-B14F-4D97-AF65-F5344CB8AC3E}">
        <p14:creationId xmlns:p14="http://schemas.microsoft.com/office/powerpoint/2010/main" val="10985540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B2E893B-BA4A-CB9C-4ABB-D9D1D5FAE711}"/>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66855864-AD0D-6B9C-502A-2F2BC56A11C8}"/>
              </a:ext>
            </a:extLst>
          </p:cNvPr>
          <p:cNvSpPr>
            <a:spLocks noGrp="1"/>
          </p:cNvSpPr>
          <p:nvPr>
            <p:ph type="dt" sz="half" idx="10"/>
          </p:nvPr>
        </p:nvSpPr>
        <p:spPr/>
        <p:txBody>
          <a:bodyPr/>
          <a:lstStyle/>
          <a:p>
            <a:fld id="{87D0A35E-2F6E-4D52-9EB7-A09BEC90F3CB}" type="datetimeFigureOut">
              <a:rPr lang="zh-TW" altLang="en-US" smtClean="0"/>
              <a:t>2025/4/20</a:t>
            </a:fld>
            <a:endParaRPr lang="zh-TW" altLang="en-US"/>
          </a:p>
        </p:txBody>
      </p:sp>
      <p:sp>
        <p:nvSpPr>
          <p:cNvPr id="4" name="頁尾版面配置區 3">
            <a:extLst>
              <a:ext uri="{FF2B5EF4-FFF2-40B4-BE49-F238E27FC236}">
                <a16:creationId xmlns:a16="http://schemas.microsoft.com/office/drawing/2014/main" id="{3C986FAD-B9F8-37E8-96E7-C69BD9D84A8C}"/>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6472E1BD-C4F9-B870-D718-3B8AFFB6FC4B}"/>
              </a:ext>
            </a:extLst>
          </p:cNvPr>
          <p:cNvSpPr>
            <a:spLocks noGrp="1"/>
          </p:cNvSpPr>
          <p:nvPr>
            <p:ph type="sldNum" sz="quarter" idx="12"/>
          </p:nvPr>
        </p:nvSpPr>
        <p:spPr/>
        <p:txBody>
          <a:bodyPr/>
          <a:lstStyle/>
          <a:p>
            <a:fld id="{357602BA-568B-44F1-9839-CA9BED018BDE}" type="slidenum">
              <a:rPr lang="zh-TW" altLang="en-US" smtClean="0"/>
              <a:t>‹#›</a:t>
            </a:fld>
            <a:endParaRPr lang="zh-TW" altLang="en-US"/>
          </a:p>
        </p:txBody>
      </p:sp>
    </p:spTree>
    <p:extLst>
      <p:ext uri="{BB962C8B-B14F-4D97-AF65-F5344CB8AC3E}">
        <p14:creationId xmlns:p14="http://schemas.microsoft.com/office/powerpoint/2010/main" val="14385321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9F75E54D-37F4-EFB7-1C8A-CA649F3A748F}"/>
              </a:ext>
            </a:extLst>
          </p:cNvPr>
          <p:cNvSpPr>
            <a:spLocks noGrp="1"/>
          </p:cNvSpPr>
          <p:nvPr>
            <p:ph type="dt" sz="half" idx="10"/>
          </p:nvPr>
        </p:nvSpPr>
        <p:spPr/>
        <p:txBody>
          <a:bodyPr/>
          <a:lstStyle/>
          <a:p>
            <a:fld id="{87D0A35E-2F6E-4D52-9EB7-A09BEC90F3CB}" type="datetimeFigureOut">
              <a:rPr lang="zh-TW" altLang="en-US" smtClean="0"/>
              <a:t>2025/4/20</a:t>
            </a:fld>
            <a:endParaRPr lang="zh-TW" altLang="en-US"/>
          </a:p>
        </p:txBody>
      </p:sp>
      <p:sp>
        <p:nvSpPr>
          <p:cNvPr id="3" name="頁尾版面配置區 2">
            <a:extLst>
              <a:ext uri="{FF2B5EF4-FFF2-40B4-BE49-F238E27FC236}">
                <a16:creationId xmlns:a16="http://schemas.microsoft.com/office/drawing/2014/main" id="{1B3EDD58-D714-7F07-0F78-042B8D13BA2D}"/>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508F5B27-295F-5025-E069-25A78456D2D2}"/>
              </a:ext>
            </a:extLst>
          </p:cNvPr>
          <p:cNvSpPr>
            <a:spLocks noGrp="1"/>
          </p:cNvSpPr>
          <p:nvPr>
            <p:ph type="sldNum" sz="quarter" idx="12"/>
          </p:nvPr>
        </p:nvSpPr>
        <p:spPr/>
        <p:txBody>
          <a:bodyPr/>
          <a:lstStyle/>
          <a:p>
            <a:fld id="{357602BA-568B-44F1-9839-CA9BED018BDE}" type="slidenum">
              <a:rPr lang="zh-TW" altLang="en-US" smtClean="0"/>
              <a:t>‹#›</a:t>
            </a:fld>
            <a:endParaRPr lang="zh-TW" altLang="en-US"/>
          </a:p>
        </p:txBody>
      </p:sp>
    </p:spTree>
    <p:extLst>
      <p:ext uri="{BB962C8B-B14F-4D97-AF65-F5344CB8AC3E}">
        <p14:creationId xmlns:p14="http://schemas.microsoft.com/office/powerpoint/2010/main" val="41722856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7993DA4-588D-F131-2BC0-558B993B93E7}"/>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72C96438-AE4B-9A1D-6A26-62F27D5EA9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C3F916FB-E4B1-80FE-EE69-A7322D38BB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95C23FC0-73E9-5ED5-44E7-F2D89F0DE5C7}"/>
              </a:ext>
            </a:extLst>
          </p:cNvPr>
          <p:cNvSpPr>
            <a:spLocks noGrp="1"/>
          </p:cNvSpPr>
          <p:nvPr>
            <p:ph type="dt" sz="half" idx="10"/>
          </p:nvPr>
        </p:nvSpPr>
        <p:spPr/>
        <p:txBody>
          <a:bodyPr/>
          <a:lstStyle/>
          <a:p>
            <a:fld id="{87D0A35E-2F6E-4D52-9EB7-A09BEC90F3CB}" type="datetimeFigureOut">
              <a:rPr lang="zh-TW" altLang="en-US" smtClean="0"/>
              <a:t>2025/4/20</a:t>
            </a:fld>
            <a:endParaRPr lang="zh-TW" altLang="en-US"/>
          </a:p>
        </p:txBody>
      </p:sp>
      <p:sp>
        <p:nvSpPr>
          <p:cNvPr id="6" name="頁尾版面配置區 5">
            <a:extLst>
              <a:ext uri="{FF2B5EF4-FFF2-40B4-BE49-F238E27FC236}">
                <a16:creationId xmlns:a16="http://schemas.microsoft.com/office/drawing/2014/main" id="{C441B6EA-85BE-8555-9213-87491A335D4D}"/>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EEF3E92E-323E-7BF9-3DA3-0F779D7887D5}"/>
              </a:ext>
            </a:extLst>
          </p:cNvPr>
          <p:cNvSpPr>
            <a:spLocks noGrp="1"/>
          </p:cNvSpPr>
          <p:nvPr>
            <p:ph type="sldNum" sz="quarter" idx="12"/>
          </p:nvPr>
        </p:nvSpPr>
        <p:spPr/>
        <p:txBody>
          <a:bodyPr/>
          <a:lstStyle/>
          <a:p>
            <a:fld id="{357602BA-568B-44F1-9839-CA9BED018BDE}" type="slidenum">
              <a:rPr lang="zh-TW" altLang="en-US" smtClean="0"/>
              <a:t>‹#›</a:t>
            </a:fld>
            <a:endParaRPr lang="zh-TW" altLang="en-US"/>
          </a:p>
        </p:txBody>
      </p:sp>
    </p:spTree>
    <p:extLst>
      <p:ext uri="{BB962C8B-B14F-4D97-AF65-F5344CB8AC3E}">
        <p14:creationId xmlns:p14="http://schemas.microsoft.com/office/powerpoint/2010/main" val="3917686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52136DE-65AB-18C2-1F30-E64BB242E01A}"/>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EBAF73C3-CEB3-BD7D-C19D-432A2A131713}"/>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20FF29E9-16DB-653E-B2FF-101C7DE8230E}"/>
              </a:ext>
            </a:extLst>
          </p:cNvPr>
          <p:cNvSpPr>
            <a:spLocks noGrp="1"/>
          </p:cNvSpPr>
          <p:nvPr>
            <p:ph type="dt" sz="half" idx="10"/>
          </p:nvPr>
        </p:nvSpPr>
        <p:spPr/>
        <p:txBody>
          <a:bodyPr/>
          <a:lstStyle/>
          <a:p>
            <a:fld id="{A1FAE0FB-6ACF-47AD-BE70-A2307B8ED01B}" type="datetimeFigureOut">
              <a:rPr lang="zh-TW" altLang="en-US" smtClean="0"/>
              <a:t>2025/4/20</a:t>
            </a:fld>
            <a:endParaRPr lang="zh-TW" altLang="en-US"/>
          </a:p>
        </p:txBody>
      </p:sp>
      <p:sp>
        <p:nvSpPr>
          <p:cNvPr id="5" name="頁尾版面配置區 4">
            <a:extLst>
              <a:ext uri="{FF2B5EF4-FFF2-40B4-BE49-F238E27FC236}">
                <a16:creationId xmlns:a16="http://schemas.microsoft.com/office/drawing/2014/main" id="{7B7163CE-A992-ADB8-480E-FE08D82AA99F}"/>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A05A3166-53A9-A0BD-C555-C90C9E7E6F86}"/>
              </a:ext>
            </a:extLst>
          </p:cNvPr>
          <p:cNvSpPr>
            <a:spLocks noGrp="1"/>
          </p:cNvSpPr>
          <p:nvPr>
            <p:ph type="sldNum" sz="quarter" idx="12"/>
          </p:nvPr>
        </p:nvSpPr>
        <p:spPr/>
        <p:txBody>
          <a:bodyPr/>
          <a:lstStyle/>
          <a:p>
            <a:fld id="{857157F0-5479-4E0E-BD24-46020218FA32}" type="slidenum">
              <a:rPr lang="zh-TW" altLang="en-US" smtClean="0"/>
              <a:t>‹#›</a:t>
            </a:fld>
            <a:endParaRPr lang="zh-TW" altLang="en-US"/>
          </a:p>
        </p:txBody>
      </p:sp>
    </p:spTree>
    <p:extLst>
      <p:ext uri="{BB962C8B-B14F-4D97-AF65-F5344CB8AC3E}">
        <p14:creationId xmlns:p14="http://schemas.microsoft.com/office/powerpoint/2010/main" val="2976328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520526D-8341-8A29-2342-6971FF4F65E4}"/>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13DC2CC0-E654-CC33-734D-F71F8E85A3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784963F5-D263-8A0E-530C-79DB19F72C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1687732F-AC83-09E5-93ED-74F4D255D921}"/>
              </a:ext>
            </a:extLst>
          </p:cNvPr>
          <p:cNvSpPr>
            <a:spLocks noGrp="1"/>
          </p:cNvSpPr>
          <p:nvPr>
            <p:ph type="dt" sz="half" idx="10"/>
          </p:nvPr>
        </p:nvSpPr>
        <p:spPr/>
        <p:txBody>
          <a:bodyPr/>
          <a:lstStyle/>
          <a:p>
            <a:fld id="{87D0A35E-2F6E-4D52-9EB7-A09BEC90F3CB}" type="datetimeFigureOut">
              <a:rPr lang="zh-TW" altLang="en-US" smtClean="0"/>
              <a:t>2025/4/20</a:t>
            </a:fld>
            <a:endParaRPr lang="zh-TW" altLang="en-US"/>
          </a:p>
        </p:txBody>
      </p:sp>
      <p:sp>
        <p:nvSpPr>
          <p:cNvPr id="6" name="頁尾版面配置區 5">
            <a:extLst>
              <a:ext uri="{FF2B5EF4-FFF2-40B4-BE49-F238E27FC236}">
                <a16:creationId xmlns:a16="http://schemas.microsoft.com/office/drawing/2014/main" id="{EC51F458-8CF9-4B7E-B234-D6F37E7DD491}"/>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498B19FA-7E75-9E70-1DB5-A577F547AC57}"/>
              </a:ext>
            </a:extLst>
          </p:cNvPr>
          <p:cNvSpPr>
            <a:spLocks noGrp="1"/>
          </p:cNvSpPr>
          <p:nvPr>
            <p:ph type="sldNum" sz="quarter" idx="12"/>
          </p:nvPr>
        </p:nvSpPr>
        <p:spPr/>
        <p:txBody>
          <a:bodyPr/>
          <a:lstStyle/>
          <a:p>
            <a:fld id="{357602BA-568B-44F1-9839-CA9BED018BDE}" type="slidenum">
              <a:rPr lang="zh-TW" altLang="en-US" smtClean="0"/>
              <a:t>‹#›</a:t>
            </a:fld>
            <a:endParaRPr lang="zh-TW" altLang="en-US"/>
          </a:p>
        </p:txBody>
      </p:sp>
    </p:spTree>
    <p:extLst>
      <p:ext uri="{BB962C8B-B14F-4D97-AF65-F5344CB8AC3E}">
        <p14:creationId xmlns:p14="http://schemas.microsoft.com/office/powerpoint/2010/main" val="16023616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F32F16E-F519-11EC-5FB0-01E7D31A9372}"/>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3877D185-7016-472D-40C0-8B206659305C}"/>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E96E392B-4272-6C95-27D7-BE3C2852136E}"/>
              </a:ext>
            </a:extLst>
          </p:cNvPr>
          <p:cNvSpPr>
            <a:spLocks noGrp="1"/>
          </p:cNvSpPr>
          <p:nvPr>
            <p:ph type="dt" sz="half" idx="10"/>
          </p:nvPr>
        </p:nvSpPr>
        <p:spPr/>
        <p:txBody>
          <a:bodyPr/>
          <a:lstStyle/>
          <a:p>
            <a:fld id="{87D0A35E-2F6E-4D52-9EB7-A09BEC90F3CB}" type="datetimeFigureOut">
              <a:rPr lang="zh-TW" altLang="en-US" smtClean="0"/>
              <a:t>2025/4/20</a:t>
            </a:fld>
            <a:endParaRPr lang="zh-TW" altLang="en-US"/>
          </a:p>
        </p:txBody>
      </p:sp>
      <p:sp>
        <p:nvSpPr>
          <p:cNvPr id="5" name="頁尾版面配置區 4">
            <a:extLst>
              <a:ext uri="{FF2B5EF4-FFF2-40B4-BE49-F238E27FC236}">
                <a16:creationId xmlns:a16="http://schemas.microsoft.com/office/drawing/2014/main" id="{88CD5434-4FD5-5BC9-AD33-B147558DDE7F}"/>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E717EBA8-DED3-7C7C-3DB2-0AC6255A32BD}"/>
              </a:ext>
            </a:extLst>
          </p:cNvPr>
          <p:cNvSpPr>
            <a:spLocks noGrp="1"/>
          </p:cNvSpPr>
          <p:nvPr>
            <p:ph type="sldNum" sz="quarter" idx="12"/>
          </p:nvPr>
        </p:nvSpPr>
        <p:spPr/>
        <p:txBody>
          <a:bodyPr/>
          <a:lstStyle/>
          <a:p>
            <a:fld id="{357602BA-568B-44F1-9839-CA9BED018BDE}" type="slidenum">
              <a:rPr lang="zh-TW" altLang="en-US" smtClean="0"/>
              <a:t>‹#›</a:t>
            </a:fld>
            <a:endParaRPr lang="zh-TW" altLang="en-US"/>
          </a:p>
        </p:txBody>
      </p:sp>
    </p:spTree>
    <p:extLst>
      <p:ext uri="{BB962C8B-B14F-4D97-AF65-F5344CB8AC3E}">
        <p14:creationId xmlns:p14="http://schemas.microsoft.com/office/powerpoint/2010/main" val="33960432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44F80C41-9E5F-4581-31B4-4B7D477FCAFF}"/>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7B6ED1CA-4987-BD5B-5FFB-87850169F959}"/>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BE3E2878-AC15-14DF-5222-EB5A196C99D6}"/>
              </a:ext>
            </a:extLst>
          </p:cNvPr>
          <p:cNvSpPr>
            <a:spLocks noGrp="1"/>
          </p:cNvSpPr>
          <p:nvPr>
            <p:ph type="dt" sz="half" idx="10"/>
          </p:nvPr>
        </p:nvSpPr>
        <p:spPr/>
        <p:txBody>
          <a:bodyPr/>
          <a:lstStyle/>
          <a:p>
            <a:fld id="{87D0A35E-2F6E-4D52-9EB7-A09BEC90F3CB}" type="datetimeFigureOut">
              <a:rPr lang="zh-TW" altLang="en-US" smtClean="0"/>
              <a:t>2025/4/20</a:t>
            </a:fld>
            <a:endParaRPr lang="zh-TW" altLang="en-US"/>
          </a:p>
        </p:txBody>
      </p:sp>
      <p:sp>
        <p:nvSpPr>
          <p:cNvPr id="5" name="頁尾版面配置區 4">
            <a:extLst>
              <a:ext uri="{FF2B5EF4-FFF2-40B4-BE49-F238E27FC236}">
                <a16:creationId xmlns:a16="http://schemas.microsoft.com/office/drawing/2014/main" id="{AE45243B-F6FB-2FEC-65CF-CD11AB7FF607}"/>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AA98009D-FDAE-5427-180F-8E2FA2F79076}"/>
              </a:ext>
            </a:extLst>
          </p:cNvPr>
          <p:cNvSpPr>
            <a:spLocks noGrp="1"/>
          </p:cNvSpPr>
          <p:nvPr>
            <p:ph type="sldNum" sz="quarter" idx="12"/>
          </p:nvPr>
        </p:nvSpPr>
        <p:spPr/>
        <p:txBody>
          <a:bodyPr/>
          <a:lstStyle/>
          <a:p>
            <a:fld id="{357602BA-568B-44F1-9839-CA9BED018BDE}" type="slidenum">
              <a:rPr lang="zh-TW" altLang="en-US" smtClean="0"/>
              <a:t>‹#›</a:t>
            </a:fld>
            <a:endParaRPr lang="zh-TW" altLang="en-US"/>
          </a:p>
        </p:txBody>
      </p:sp>
    </p:spTree>
    <p:extLst>
      <p:ext uri="{BB962C8B-B14F-4D97-AF65-F5344CB8AC3E}">
        <p14:creationId xmlns:p14="http://schemas.microsoft.com/office/powerpoint/2010/main" val="703466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2880A0A-4638-29E7-B1CC-B68033EF22BB}"/>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2BB91FFC-ED46-5BF9-AB39-29DAB653A8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5C95B52A-DCD5-8EF0-96EA-7A58CAA5602D}"/>
              </a:ext>
            </a:extLst>
          </p:cNvPr>
          <p:cNvSpPr>
            <a:spLocks noGrp="1"/>
          </p:cNvSpPr>
          <p:nvPr>
            <p:ph type="dt" sz="half" idx="10"/>
          </p:nvPr>
        </p:nvSpPr>
        <p:spPr/>
        <p:txBody>
          <a:bodyPr/>
          <a:lstStyle/>
          <a:p>
            <a:fld id="{7FA56725-BFE4-443A-A134-C8D85E483220}" type="datetimeFigureOut">
              <a:rPr lang="zh-TW" altLang="en-US" smtClean="0"/>
              <a:t>2025/4/20</a:t>
            </a:fld>
            <a:endParaRPr lang="zh-TW" altLang="en-US"/>
          </a:p>
        </p:txBody>
      </p:sp>
      <p:sp>
        <p:nvSpPr>
          <p:cNvPr id="5" name="頁尾版面配置區 4">
            <a:extLst>
              <a:ext uri="{FF2B5EF4-FFF2-40B4-BE49-F238E27FC236}">
                <a16:creationId xmlns:a16="http://schemas.microsoft.com/office/drawing/2014/main" id="{28F76D88-2EB3-D578-BD72-2AF65045A0A2}"/>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9AA9F6A6-6F2C-1378-9031-53650B4D27C3}"/>
              </a:ext>
            </a:extLst>
          </p:cNvPr>
          <p:cNvSpPr>
            <a:spLocks noGrp="1"/>
          </p:cNvSpPr>
          <p:nvPr>
            <p:ph type="sldNum" sz="quarter" idx="12"/>
          </p:nvPr>
        </p:nvSpPr>
        <p:spPr/>
        <p:txBody>
          <a:bodyPr/>
          <a:lstStyle/>
          <a:p>
            <a:fld id="{97A752CE-36F8-4F1A-B1A5-01608B64EBA9}" type="slidenum">
              <a:rPr lang="zh-TW" altLang="en-US" smtClean="0"/>
              <a:t>‹#›</a:t>
            </a:fld>
            <a:endParaRPr lang="zh-TW" altLang="en-US"/>
          </a:p>
        </p:txBody>
      </p:sp>
    </p:spTree>
    <p:extLst>
      <p:ext uri="{BB962C8B-B14F-4D97-AF65-F5344CB8AC3E}">
        <p14:creationId xmlns:p14="http://schemas.microsoft.com/office/powerpoint/2010/main" val="115240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C529D2B-C6B3-FBF5-345A-45A5A45330CF}"/>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06DF120F-57E4-AF84-2F2D-E520CF209415}"/>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219E8B2E-6A23-7E08-F5AB-9E9F67DB74CA}"/>
              </a:ext>
            </a:extLst>
          </p:cNvPr>
          <p:cNvSpPr>
            <a:spLocks noGrp="1"/>
          </p:cNvSpPr>
          <p:nvPr>
            <p:ph type="dt" sz="half" idx="10"/>
          </p:nvPr>
        </p:nvSpPr>
        <p:spPr/>
        <p:txBody>
          <a:bodyPr/>
          <a:lstStyle/>
          <a:p>
            <a:fld id="{7FA56725-BFE4-443A-A134-C8D85E483220}" type="datetimeFigureOut">
              <a:rPr lang="zh-TW" altLang="en-US" smtClean="0"/>
              <a:t>2025/4/20</a:t>
            </a:fld>
            <a:endParaRPr lang="zh-TW" altLang="en-US"/>
          </a:p>
        </p:txBody>
      </p:sp>
      <p:sp>
        <p:nvSpPr>
          <p:cNvPr id="5" name="頁尾版面配置區 4">
            <a:extLst>
              <a:ext uri="{FF2B5EF4-FFF2-40B4-BE49-F238E27FC236}">
                <a16:creationId xmlns:a16="http://schemas.microsoft.com/office/drawing/2014/main" id="{39007D0C-85D3-31C3-E00A-DAE5527FB5BD}"/>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34CC7D96-3C46-1496-9F7A-99B89E435CD1}"/>
              </a:ext>
            </a:extLst>
          </p:cNvPr>
          <p:cNvSpPr>
            <a:spLocks noGrp="1"/>
          </p:cNvSpPr>
          <p:nvPr>
            <p:ph type="sldNum" sz="quarter" idx="12"/>
          </p:nvPr>
        </p:nvSpPr>
        <p:spPr/>
        <p:txBody>
          <a:bodyPr/>
          <a:lstStyle/>
          <a:p>
            <a:fld id="{97A752CE-36F8-4F1A-B1A5-01608B64EBA9}" type="slidenum">
              <a:rPr lang="zh-TW" altLang="en-US" smtClean="0"/>
              <a:t>‹#›</a:t>
            </a:fld>
            <a:endParaRPr lang="zh-TW" altLang="en-US"/>
          </a:p>
        </p:txBody>
      </p:sp>
    </p:spTree>
    <p:extLst>
      <p:ext uri="{BB962C8B-B14F-4D97-AF65-F5344CB8AC3E}">
        <p14:creationId xmlns:p14="http://schemas.microsoft.com/office/powerpoint/2010/main" val="24005671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4916948-892D-EDFA-5C53-C7A58920D843}"/>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5EA20219-71FD-9873-B85A-E296DC0980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2290585A-4F96-93B8-D79E-AA73271152E2}"/>
              </a:ext>
            </a:extLst>
          </p:cNvPr>
          <p:cNvSpPr>
            <a:spLocks noGrp="1"/>
          </p:cNvSpPr>
          <p:nvPr>
            <p:ph type="dt" sz="half" idx="10"/>
          </p:nvPr>
        </p:nvSpPr>
        <p:spPr/>
        <p:txBody>
          <a:bodyPr/>
          <a:lstStyle/>
          <a:p>
            <a:fld id="{7FA56725-BFE4-443A-A134-C8D85E483220}" type="datetimeFigureOut">
              <a:rPr lang="zh-TW" altLang="en-US" smtClean="0"/>
              <a:t>2025/4/20</a:t>
            </a:fld>
            <a:endParaRPr lang="zh-TW" altLang="en-US"/>
          </a:p>
        </p:txBody>
      </p:sp>
      <p:sp>
        <p:nvSpPr>
          <p:cNvPr id="5" name="頁尾版面配置區 4">
            <a:extLst>
              <a:ext uri="{FF2B5EF4-FFF2-40B4-BE49-F238E27FC236}">
                <a16:creationId xmlns:a16="http://schemas.microsoft.com/office/drawing/2014/main" id="{2B89C96A-FB8A-1CA9-C446-D9D97273B1F9}"/>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E5408C4B-0FA1-0AED-1586-15BC73EDBAFB}"/>
              </a:ext>
            </a:extLst>
          </p:cNvPr>
          <p:cNvSpPr>
            <a:spLocks noGrp="1"/>
          </p:cNvSpPr>
          <p:nvPr>
            <p:ph type="sldNum" sz="quarter" idx="12"/>
          </p:nvPr>
        </p:nvSpPr>
        <p:spPr/>
        <p:txBody>
          <a:bodyPr/>
          <a:lstStyle/>
          <a:p>
            <a:fld id="{97A752CE-36F8-4F1A-B1A5-01608B64EBA9}" type="slidenum">
              <a:rPr lang="zh-TW" altLang="en-US" smtClean="0"/>
              <a:t>‹#›</a:t>
            </a:fld>
            <a:endParaRPr lang="zh-TW" altLang="en-US"/>
          </a:p>
        </p:txBody>
      </p:sp>
    </p:spTree>
    <p:extLst>
      <p:ext uri="{BB962C8B-B14F-4D97-AF65-F5344CB8AC3E}">
        <p14:creationId xmlns:p14="http://schemas.microsoft.com/office/powerpoint/2010/main" val="29106019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0B6846B-CD4D-062A-D22B-FE498F37AB9D}"/>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64570DC9-981C-593E-D85D-6A9EC59BFA0C}"/>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B0DD4F01-13A4-6D70-FAF7-A120D36810CD}"/>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37AD2426-5145-3647-FD00-E7A99EEC8650}"/>
              </a:ext>
            </a:extLst>
          </p:cNvPr>
          <p:cNvSpPr>
            <a:spLocks noGrp="1"/>
          </p:cNvSpPr>
          <p:nvPr>
            <p:ph type="dt" sz="half" idx="10"/>
          </p:nvPr>
        </p:nvSpPr>
        <p:spPr/>
        <p:txBody>
          <a:bodyPr/>
          <a:lstStyle/>
          <a:p>
            <a:fld id="{7FA56725-BFE4-443A-A134-C8D85E483220}" type="datetimeFigureOut">
              <a:rPr lang="zh-TW" altLang="en-US" smtClean="0"/>
              <a:t>2025/4/20</a:t>
            </a:fld>
            <a:endParaRPr lang="zh-TW" altLang="en-US"/>
          </a:p>
        </p:txBody>
      </p:sp>
      <p:sp>
        <p:nvSpPr>
          <p:cNvPr id="6" name="頁尾版面配置區 5">
            <a:extLst>
              <a:ext uri="{FF2B5EF4-FFF2-40B4-BE49-F238E27FC236}">
                <a16:creationId xmlns:a16="http://schemas.microsoft.com/office/drawing/2014/main" id="{6DF99E50-C1A0-8E26-F039-25BB7775CF5B}"/>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44533F01-2861-665E-C634-E26063C20F71}"/>
              </a:ext>
            </a:extLst>
          </p:cNvPr>
          <p:cNvSpPr>
            <a:spLocks noGrp="1"/>
          </p:cNvSpPr>
          <p:nvPr>
            <p:ph type="sldNum" sz="quarter" idx="12"/>
          </p:nvPr>
        </p:nvSpPr>
        <p:spPr/>
        <p:txBody>
          <a:bodyPr/>
          <a:lstStyle/>
          <a:p>
            <a:fld id="{97A752CE-36F8-4F1A-B1A5-01608B64EBA9}" type="slidenum">
              <a:rPr lang="zh-TW" altLang="en-US" smtClean="0"/>
              <a:t>‹#›</a:t>
            </a:fld>
            <a:endParaRPr lang="zh-TW" altLang="en-US"/>
          </a:p>
        </p:txBody>
      </p:sp>
    </p:spTree>
    <p:extLst>
      <p:ext uri="{BB962C8B-B14F-4D97-AF65-F5344CB8AC3E}">
        <p14:creationId xmlns:p14="http://schemas.microsoft.com/office/powerpoint/2010/main" val="18099804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0E04B03-4CA7-925B-A5AA-779577834EF6}"/>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EF5D898B-E09F-BB0C-D50A-8D86396AAE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F56D502C-AFFF-413D-27E5-B59F5B7C7751}"/>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8E8FD5B5-31FF-D6E8-6F27-E1FFC45F62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95530CCF-8342-5144-B7A4-2D61C9968CC8}"/>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34D19DB3-D356-AF07-2B08-F675DF7FA81B}"/>
              </a:ext>
            </a:extLst>
          </p:cNvPr>
          <p:cNvSpPr>
            <a:spLocks noGrp="1"/>
          </p:cNvSpPr>
          <p:nvPr>
            <p:ph type="dt" sz="half" idx="10"/>
          </p:nvPr>
        </p:nvSpPr>
        <p:spPr/>
        <p:txBody>
          <a:bodyPr/>
          <a:lstStyle/>
          <a:p>
            <a:fld id="{7FA56725-BFE4-443A-A134-C8D85E483220}" type="datetimeFigureOut">
              <a:rPr lang="zh-TW" altLang="en-US" smtClean="0"/>
              <a:t>2025/4/20</a:t>
            </a:fld>
            <a:endParaRPr lang="zh-TW" altLang="en-US"/>
          </a:p>
        </p:txBody>
      </p:sp>
      <p:sp>
        <p:nvSpPr>
          <p:cNvPr id="8" name="頁尾版面配置區 7">
            <a:extLst>
              <a:ext uri="{FF2B5EF4-FFF2-40B4-BE49-F238E27FC236}">
                <a16:creationId xmlns:a16="http://schemas.microsoft.com/office/drawing/2014/main" id="{2C667CA9-C27E-313E-70B8-E743D00B3989}"/>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A990ECAB-B3AF-6F54-007C-19DB2D300DDC}"/>
              </a:ext>
            </a:extLst>
          </p:cNvPr>
          <p:cNvSpPr>
            <a:spLocks noGrp="1"/>
          </p:cNvSpPr>
          <p:nvPr>
            <p:ph type="sldNum" sz="quarter" idx="12"/>
          </p:nvPr>
        </p:nvSpPr>
        <p:spPr/>
        <p:txBody>
          <a:bodyPr/>
          <a:lstStyle/>
          <a:p>
            <a:fld id="{97A752CE-36F8-4F1A-B1A5-01608B64EBA9}" type="slidenum">
              <a:rPr lang="zh-TW" altLang="en-US" smtClean="0"/>
              <a:t>‹#›</a:t>
            </a:fld>
            <a:endParaRPr lang="zh-TW" altLang="en-US"/>
          </a:p>
        </p:txBody>
      </p:sp>
    </p:spTree>
    <p:extLst>
      <p:ext uri="{BB962C8B-B14F-4D97-AF65-F5344CB8AC3E}">
        <p14:creationId xmlns:p14="http://schemas.microsoft.com/office/powerpoint/2010/main" val="28124299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09E6DB6-E585-4BF3-7638-1ADD64C9CBF1}"/>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38185672-62A4-CBC9-BC87-1DE576B03A90}"/>
              </a:ext>
            </a:extLst>
          </p:cNvPr>
          <p:cNvSpPr>
            <a:spLocks noGrp="1"/>
          </p:cNvSpPr>
          <p:nvPr>
            <p:ph type="dt" sz="half" idx="10"/>
          </p:nvPr>
        </p:nvSpPr>
        <p:spPr/>
        <p:txBody>
          <a:bodyPr/>
          <a:lstStyle/>
          <a:p>
            <a:fld id="{7FA56725-BFE4-443A-A134-C8D85E483220}" type="datetimeFigureOut">
              <a:rPr lang="zh-TW" altLang="en-US" smtClean="0"/>
              <a:t>2025/4/20</a:t>
            </a:fld>
            <a:endParaRPr lang="zh-TW" altLang="en-US"/>
          </a:p>
        </p:txBody>
      </p:sp>
      <p:sp>
        <p:nvSpPr>
          <p:cNvPr id="4" name="頁尾版面配置區 3">
            <a:extLst>
              <a:ext uri="{FF2B5EF4-FFF2-40B4-BE49-F238E27FC236}">
                <a16:creationId xmlns:a16="http://schemas.microsoft.com/office/drawing/2014/main" id="{6F33C22C-49A2-DD59-95EA-121D7D27D28C}"/>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CDF2F0B8-EC63-1CF2-F465-D5D00195D2C7}"/>
              </a:ext>
            </a:extLst>
          </p:cNvPr>
          <p:cNvSpPr>
            <a:spLocks noGrp="1"/>
          </p:cNvSpPr>
          <p:nvPr>
            <p:ph type="sldNum" sz="quarter" idx="12"/>
          </p:nvPr>
        </p:nvSpPr>
        <p:spPr/>
        <p:txBody>
          <a:bodyPr/>
          <a:lstStyle/>
          <a:p>
            <a:fld id="{97A752CE-36F8-4F1A-B1A5-01608B64EBA9}" type="slidenum">
              <a:rPr lang="zh-TW" altLang="en-US" smtClean="0"/>
              <a:t>‹#›</a:t>
            </a:fld>
            <a:endParaRPr lang="zh-TW" altLang="en-US"/>
          </a:p>
        </p:txBody>
      </p:sp>
    </p:spTree>
    <p:extLst>
      <p:ext uri="{BB962C8B-B14F-4D97-AF65-F5344CB8AC3E}">
        <p14:creationId xmlns:p14="http://schemas.microsoft.com/office/powerpoint/2010/main" val="33658140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955D51C0-559A-C62B-3A79-373930A4EAE7}"/>
              </a:ext>
            </a:extLst>
          </p:cNvPr>
          <p:cNvSpPr>
            <a:spLocks noGrp="1"/>
          </p:cNvSpPr>
          <p:nvPr>
            <p:ph type="dt" sz="half" idx="10"/>
          </p:nvPr>
        </p:nvSpPr>
        <p:spPr/>
        <p:txBody>
          <a:bodyPr/>
          <a:lstStyle/>
          <a:p>
            <a:fld id="{7FA56725-BFE4-443A-A134-C8D85E483220}" type="datetimeFigureOut">
              <a:rPr lang="zh-TW" altLang="en-US" smtClean="0"/>
              <a:t>2025/4/20</a:t>
            </a:fld>
            <a:endParaRPr lang="zh-TW" altLang="en-US"/>
          </a:p>
        </p:txBody>
      </p:sp>
      <p:sp>
        <p:nvSpPr>
          <p:cNvPr id="3" name="頁尾版面配置區 2">
            <a:extLst>
              <a:ext uri="{FF2B5EF4-FFF2-40B4-BE49-F238E27FC236}">
                <a16:creationId xmlns:a16="http://schemas.microsoft.com/office/drawing/2014/main" id="{AADCFC60-05A5-360C-42C5-95F8EB1FBD57}"/>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3D433464-FDE4-41C7-3F7B-4C59583360C5}"/>
              </a:ext>
            </a:extLst>
          </p:cNvPr>
          <p:cNvSpPr>
            <a:spLocks noGrp="1"/>
          </p:cNvSpPr>
          <p:nvPr>
            <p:ph type="sldNum" sz="quarter" idx="12"/>
          </p:nvPr>
        </p:nvSpPr>
        <p:spPr/>
        <p:txBody>
          <a:bodyPr/>
          <a:lstStyle/>
          <a:p>
            <a:fld id="{97A752CE-36F8-4F1A-B1A5-01608B64EBA9}" type="slidenum">
              <a:rPr lang="zh-TW" altLang="en-US" smtClean="0"/>
              <a:t>‹#›</a:t>
            </a:fld>
            <a:endParaRPr lang="zh-TW" altLang="en-US"/>
          </a:p>
        </p:txBody>
      </p:sp>
    </p:spTree>
    <p:extLst>
      <p:ext uri="{BB962C8B-B14F-4D97-AF65-F5344CB8AC3E}">
        <p14:creationId xmlns:p14="http://schemas.microsoft.com/office/powerpoint/2010/main" val="2809255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BC69416-0B69-BB1A-4200-5EDE1AF4F895}"/>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2E165014-337C-B922-30EA-38E0C535546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1B8EA57E-95E2-1BC9-B6D4-F2D13EB97F6A}"/>
              </a:ext>
            </a:extLst>
          </p:cNvPr>
          <p:cNvSpPr>
            <a:spLocks noGrp="1"/>
          </p:cNvSpPr>
          <p:nvPr>
            <p:ph type="dt" sz="half" idx="10"/>
          </p:nvPr>
        </p:nvSpPr>
        <p:spPr/>
        <p:txBody>
          <a:bodyPr/>
          <a:lstStyle/>
          <a:p>
            <a:fld id="{A1FAE0FB-6ACF-47AD-BE70-A2307B8ED01B}" type="datetimeFigureOut">
              <a:rPr lang="zh-TW" altLang="en-US" smtClean="0"/>
              <a:t>2025/4/20</a:t>
            </a:fld>
            <a:endParaRPr lang="zh-TW" altLang="en-US"/>
          </a:p>
        </p:txBody>
      </p:sp>
      <p:sp>
        <p:nvSpPr>
          <p:cNvPr id="5" name="頁尾版面配置區 4">
            <a:extLst>
              <a:ext uri="{FF2B5EF4-FFF2-40B4-BE49-F238E27FC236}">
                <a16:creationId xmlns:a16="http://schemas.microsoft.com/office/drawing/2014/main" id="{205EEC70-59AF-7ED0-0DA9-C46D0C4CDC00}"/>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02A33675-D863-2CD4-0094-B112EA47DF57}"/>
              </a:ext>
            </a:extLst>
          </p:cNvPr>
          <p:cNvSpPr>
            <a:spLocks noGrp="1"/>
          </p:cNvSpPr>
          <p:nvPr>
            <p:ph type="sldNum" sz="quarter" idx="12"/>
          </p:nvPr>
        </p:nvSpPr>
        <p:spPr/>
        <p:txBody>
          <a:bodyPr/>
          <a:lstStyle/>
          <a:p>
            <a:fld id="{857157F0-5479-4E0E-BD24-46020218FA32}" type="slidenum">
              <a:rPr lang="zh-TW" altLang="en-US" smtClean="0"/>
              <a:t>‹#›</a:t>
            </a:fld>
            <a:endParaRPr lang="zh-TW" altLang="en-US"/>
          </a:p>
        </p:txBody>
      </p:sp>
    </p:spTree>
    <p:extLst>
      <p:ext uri="{BB962C8B-B14F-4D97-AF65-F5344CB8AC3E}">
        <p14:creationId xmlns:p14="http://schemas.microsoft.com/office/powerpoint/2010/main" val="34398995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74A5F41-8E2D-8688-5E46-1F9FB2767F5C}"/>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B2430C9A-8303-24B4-EF97-C81066FFA7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F9C06CEB-913A-0C48-7FD6-BC0A5B37FC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4B2B693A-AF71-9310-DEE6-02EA47DAF290}"/>
              </a:ext>
            </a:extLst>
          </p:cNvPr>
          <p:cNvSpPr>
            <a:spLocks noGrp="1"/>
          </p:cNvSpPr>
          <p:nvPr>
            <p:ph type="dt" sz="half" idx="10"/>
          </p:nvPr>
        </p:nvSpPr>
        <p:spPr/>
        <p:txBody>
          <a:bodyPr/>
          <a:lstStyle/>
          <a:p>
            <a:fld id="{7FA56725-BFE4-443A-A134-C8D85E483220}" type="datetimeFigureOut">
              <a:rPr lang="zh-TW" altLang="en-US" smtClean="0"/>
              <a:t>2025/4/20</a:t>
            </a:fld>
            <a:endParaRPr lang="zh-TW" altLang="en-US"/>
          </a:p>
        </p:txBody>
      </p:sp>
      <p:sp>
        <p:nvSpPr>
          <p:cNvPr id="6" name="頁尾版面配置區 5">
            <a:extLst>
              <a:ext uri="{FF2B5EF4-FFF2-40B4-BE49-F238E27FC236}">
                <a16:creationId xmlns:a16="http://schemas.microsoft.com/office/drawing/2014/main" id="{9A2D7467-A894-A37E-658B-4F0545557C10}"/>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0F8115FB-2325-D595-5C24-B702019AFFB2}"/>
              </a:ext>
            </a:extLst>
          </p:cNvPr>
          <p:cNvSpPr>
            <a:spLocks noGrp="1"/>
          </p:cNvSpPr>
          <p:nvPr>
            <p:ph type="sldNum" sz="quarter" idx="12"/>
          </p:nvPr>
        </p:nvSpPr>
        <p:spPr/>
        <p:txBody>
          <a:bodyPr/>
          <a:lstStyle/>
          <a:p>
            <a:fld id="{97A752CE-36F8-4F1A-B1A5-01608B64EBA9}" type="slidenum">
              <a:rPr lang="zh-TW" altLang="en-US" smtClean="0"/>
              <a:t>‹#›</a:t>
            </a:fld>
            <a:endParaRPr lang="zh-TW" altLang="en-US"/>
          </a:p>
        </p:txBody>
      </p:sp>
    </p:spTree>
    <p:extLst>
      <p:ext uri="{BB962C8B-B14F-4D97-AF65-F5344CB8AC3E}">
        <p14:creationId xmlns:p14="http://schemas.microsoft.com/office/powerpoint/2010/main" val="5265122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C8A2B04-C223-B15C-7A29-72F4FD532A56}"/>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5F1DA952-19F2-87F0-893B-3B60884ED0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5FDFA6DF-D3E0-DE56-572C-0DAEC395FC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82160D61-455E-CFD3-4162-FB444B1AE5C4}"/>
              </a:ext>
            </a:extLst>
          </p:cNvPr>
          <p:cNvSpPr>
            <a:spLocks noGrp="1"/>
          </p:cNvSpPr>
          <p:nvPr>
            <p:ph type="dt" sz="half" idx="10"/>
          </p:nvPr>
        </p:nvSpPr>
        <p:spPr/>
        <p:txBody>
          <a:bodyPr/>
          <a:lstStyle/>
          <a:p>
            <a:fld id="{7FA56725-BFE4-443A-A134-C8D85E483220}" type="datetimeFigureOut">
              <a:rPr lang="zh-TW" altLang="en-US" smtClean="0"/>
              <a:t>2025/4/20</a:t>
            </a:fld>
            <a:endParaRPr lang="zh-TW" altLang="en-US"/>
          </a:p>
        </p:txBody>
      </p:sp>
      <p:sp>
        <p:nvSpPr>
          <p:cNvPr id="6" name="頁尾版面配置區 5">
            <a:extLst>
              <a:ext uri="{FF2B5EF4-FFF2-40B4-BE49-F238E27FC236}">
                <a16:creationId xmlns:a16="http://schemas.microsoft.com/office/drawing/2014/main" id="{214FBFB5-F75C-3946-707F-FBF9A476F64E}"/>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8C0FCA31-E122-D404-F995-B2C69697D76D}"/>
              </a:ext>
            </a:extLst>
          </p:cNvPr>
          <p:cNvSpPr>
            <a:spLocks noGrp="1"/>
          </p:cNvSpPr>
          <p:nvPr>
            <p:ph type="sldNum" sz="quarter" idx="12"/>
          </p:nvPr>
        </p:nvSpPr>
        <p:spPr/>
        <p:txBody>
          <a:bodyPr/>
          <a:lstStyle/>
          <a:p>
            <a:fld id="{97A752CE-36F8-4F1A-B1A5-01608B64EBA9}" type="slidenum">
              <a:rPr lang="zh-TW" altLang="en-US" smtClean="0"/>
              <a:t>‹#›</a:t>
            </a:fld>
            <a:endParaRPr lang="zh-TW" altLang="en-US"/>
          </a:p>
        </p:txBody>
      </p:sp>
    </p:spTree>
    <p:extLst>
      <p:ext uri="{BB962C8B-B14F-4D97-AF65-F5344CB8AC3E}">
        <p14:creationId xmlns:p14="http://schemas.microsoft.com/office/powerpoint/2010/main" val="29298936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8930D4D-692E-40C5-FFA9-171DC527D203}"/>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160D63C5-E1AE-B3BA-5469-720ECBD40820}"/>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74B32507-20D8-2352-C6C5-156FF72C0CDD}"/>
              </a:ext>
            </a:extLst>
          </p:cNvPr>
          <p:cNvSpPr>
            <a:spLocks noGrp="1"/>
          </p:cNvSpPr>
          <p:nvPr>
            <p:ph type="dt" sz="half" idx="10"/>
          </p:nvPr>
        </p:nvSpPr>
        <p:spPr/>
        <p:txBody>
          <a:bodyPr/>
          <a:lstStyle/>
          <a:p>
            <a:fld id="{7FA56725-BFE4-443A-A134-C8D85E483220}" type="datetimeFigureOut">
              <a:rPr lang="zh-TW" altLang="en-US" smtClean="0"/>
              <a:t>2025/4/20</a:t>
            </a:fld>
            <a:endParaRPr lang="zh-TW" altLang="en-US"/>
          </a:p>
        </p:txBody>
      </p:sp>
      <p:sp>
        <p:nvSpPr>
          <p:cNvPr id="5" name="頁尾版面配置區 4">
            <a:extLst>
              <a:ext uri="{FF2B5EF4-FFF2-40B4-BE49-F238E27FC236}">
                <a16:creationId xmlns:a16="http://schemas.microsoft.com/office/drawing/2014/main" id="{7650892C-7FA1-A0B7-C46F-21EC89B36A73}"/>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78CBFC00-F75D-FE2D-9AEB-53AC10360DF1}"/>
              </a:ext>
            </a:extLst>
          </p:cNvPr>
          <p:cNvSpPr>
            <a:spLocks noGrp="1"/>
          </p:cNvSpPr>
          <p:nvPr>
            <p:ph type="sldNum" sz="quarter" idx="12"/>
          </p:nvPr>
        </p:nvSpPr>
        <p:spPr/>
        <p:txBody>
          <a:bodyPr/>
          <a:lstStyle/>
          <a:p>
            <a:fld id="{97A752CE-36F8-4F1A-B1A5-01608B64EBA9}" type="slidenum">
              <a:rPr lang="zh-TW" altLang="en-US" smtClean="0"/>
              <a:t>‹#›</a:t>
            </a:fld>
            <a:endParaRPr lang="zh-TW" altLang="en-US"/>
          </a:p>
        </p:txBody>
      </p:sp>
    </p:spTree>
    <p:extLst>
      <p:ext uri="{BB962C8B-B14F-4D97-AF65-F5344CB8AC3E}">
        <p14:creationId xmlns:p14="http://schemas.microsoft.com/office/powerpoint/2010/main" val="35097484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E6EA1556-256E-6C2D-C4D3-D5211823E99F}"/>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E0DF5A81-0A03-613E-A5FB-1318C3AE63E7}"/>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8C246BA5-2B5F-4D32-D5A8-2D6F17FD93C2}"/>
              </a:ext>
            </a:extLst>
          </p:cNvPr>
          <p:cNvSpPr>
            <a:spLocks noGrp="1"/>
          </p:cNvSpPr>
          <p:nvPr>
            <p:ph type="dt" sz="half" idx="10"/>
          </p:nvPr>
        </p:nvSpPr>
        <p:spPr/>
        <p:txBody>
          <a:bodyPr/>
          <a:lstStyle/>
          <a:p>
            <a:fld id="{7FA56725-BFE4-443A-A134-C8D85E483220}" type="datetimeFigureOut">
              <a:rPr lang="zh-TW" altLang="en-US" smtClean="0"/>
              <a:t>2025/4/20</a:t>
            </a:fld>
            <a:endParaRPr lang="zh-TW" altLang="en-US"/>
          </a:p>
        </p:txBody>
      </p:sp>
      <p:sp>
        <p:nvSpPr>
          <p:cNvPr id="5" name="頁尾版面配置區 4">
            <a:extLst>
              <a:ext uri="{FF2B5EF4-FFF2-40B4-BE49-F238E27FC236}">
                <a16:creationId xmlns:a16="http://schemas.microsoft.com/office/drawing/2014/main" id="{7CB001BC-E9C3-42AB-A0ED-5DECA1BC243B}"/>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8C6EF38E-4B90-81BD-A0C1-068C2AE6BA9C}"/>
              </a:ext>
            </a:extLst>
          </p:cNvPr>
          <p:cNvSpPr>
            <a:spLocks noGrp="1"/>
          </p:cNvSpPr>
          <p:nvPr>
            <p:ph type="sldNum" sz="quarter" idx="12"/>
          </p:nvPr>
        </p:nvSpPr>
        <p:spPr/>
        <p:txBody>
          <a:bodyPr/>
          <a:lstStyle/>
          <a:p>
            <a:fld id="{97A752CE-36F8-4F1A-B1A5-01608B64EBA9}" type="slidenum">
              <a:rPr lang="zh-TW" altLang="en-US" smtClean="0"/>
              <a:t>‹#›</a:t>
            </a:fld>
            <a:endParaRPr lang="zh-TW" altLang="en-US"/>
          </a:p>
        </p:txBody>
      </p:sp>
    </p:spTree>
    <p:extLst>
      <p:ext uri="{BB962C8B-B14F-4D97-AF65-F5344CB8AC3E}">
        <p14:creationId xmlns:p14="http://schemas.microsoft.com/office/powerpoint/2010/main" val="230364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5F1EA81-8AB3-692B-3FFF-C5199D8C9347}"/>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17D78CFD-98E3-79B8-1643-538DEE2C21D7}"/>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4ED62640-034D-0785-EBA5-44BF9A17419C}"/>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7286C13D-AAB6-0115-950C-91EF97A7502B}"/>
              </a:ext>
            </a:extLst>
          </p:cNvPr>
          <p:cNvSpPr>
            <a:spLocks noGrp="1"/>
          </p:cNvSpPr>
          <p:nvPr>
            <p:ph type="dt" sz="half" idx="10"/>
          </p:nvPr>
        </p:nvSpPr>
        <p:spPr/>
        <p:txBody>
          <a:bodyPr/>
          <a:lstStyle/>
          <a:p>
            <a:fld id="{A1FAE0FB-6ACF-47AD-BE70-A2307B8ED01B}" type="datetimeFigureOut">
              <a:rPr lang="zh-TW" altLang="en-US" smtClean="0"/>
              <a:t>2025/4/20</a:t>
            </a:fld>
            <a:endParaRPr lang="zh-TW" altLang="en-US"/>
          </a:p>
        </p:txBody>
      </p:sp>
      <p:sp>
        <p:nvSpPr>
          <p:cNvPr id="6" name="頁尾版面配置區 5">
            <a:extLst>
              <a:ext uri="{FF2B5EF4-FFF2-40B4-BE49-F238E27FC236}">
                <a16:creationId xmlns:a16="http://schemas.microsoft.com/office/drawing/2014/main" id="{BB9AED25-DDFD-CEF0-4F37-E0CB49EEE848}"/>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C60E5963-7A9B-E3B9-C24B-BB8EFA57158C}"/>
              </a:ext>
            </a:extLst>
          </p:cNvPr>
          <p:cNvSpPr>
            <a:spLocks noGrp="1"/>
          </p:cNvSpPr>
          <p:nvPr>
            <p:ph type="sldNum" sz="quarter" idx="12"/>
          </p:nvPr>
        </p:nvSpPr>
        <p:spPr/>
        <p:txBody>
          <a:bodyPr/>
          <a:lstStyle/>
          <a:p>
            <a:fld id="{857157F0-5479-4E0E-BD24-46020218FA32}" type="slidenum">
              <a:rPr lang="zh-TW" altLang="en-US" smtClean="0"/>
              <a:t>‹#›</a:t>
            </a:fld>
            <a:endParaRPr lang="zh-TW" altLang="en-US"/>
          </a:p>
        </p:txBody>
      </p:sp>
    </p:spTree>
    <p:extLst>
      <p:ext uri="{BB962C8B-B14F-4D97-AF65-F5344CB8AC3E}">
        <p14:creationId xmlns:p14="http://schemas.microsoft.com/office/powerpoint/2010/main" val="2268773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DA7A67D-60D6-4564-210A-3FC9C7D6CAC2}"/>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7C06AD3D-A38E-0A2B-8F13-3F3EF6F6E2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F3023790-122C-9E26-0CF0-40D04C8E4FA1}"/>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30A6462A-BBBC-BDBF-1C6D-32ECC4AD76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2B860B1C-4C35-4C9F-0E08-112F8A620F21}"/>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41C5F12D-6FF7-8E06-544C-C4928AC4B4CF}"/>
              </a:ext>
            </a:extLst>
          </p:cNvPr>
          <p:cNvSpPr>
            <a:spLocks noGrp="1"/>
          </p:cNvSpPr>
          <p:nvPr>
            <p:ph type="dt" sz="half" idx="10"/>
          </p:nvPr>
        </p:nvSpPr>
        <p:spPr/>
        <p:txBody>
          <a:bodyPr/>
          <a:lstStyle/>
          <a:p>
            <a:fld id="{A1FAE0FB-6ACF-47AD-BE70-A2307B8ED01B}" type="datetimeFigureOut">
              <a:rPr lang="zh-TW" altLang="en-US" smtClean="0"/>
              <a:t>2025/4/20</a:t>
            </a:fld>
            <a:endParaRPr lang="zh-TW" altLang="en-US"/>
          </a:p>
        </p:txBody>
      </p:sp>
      <p:sp>
        <p:nvSpPr>
          <p:cNvPr id="8" name="頁尾版面配置區 7">
            <a:extLst>
              <a:ext uri="{FF2B5EF4-FFF2-40B4-BE49-F238E27FC236}">
                <a16:creationId xmlns:a16="http://schemas.microsoft.com/office/drawing/2014/main" id="{E5B1CE6E-74F3-4671-79B9-22196E6DAD7F}"/>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5F118C74-D17E-2957-BC92-631CAA8F2F2B}"/>
              </a:ext>
            </a:extLst>
          </p:cNvPr>
          <p:cNvSpPr>
            <a:spLocks noGrp="1"/>
          </p:cNvSpPr>
          <p:nvPr>
            <p:ph type="sldNum" sz="quarter" idx="12"/>
          </p:nvPr>
        </p:nvSpPr>
        <p:spPr/>
        <p:txBody>
          <a:bodyPr/>
          <a:lstStyle/>
          <a:p>
            <a:fld id="{857157F0-5479-4E0E-BD24-46020218FA32}" type="slidenum">
              <a:rPr lang="zh-TW" altLang="en-US" smtClean="0"/>
              <a:t>‹#›</a:t>
            </a:fld>
            <a:endParaRPr lang="zh-TW" altLang="en-US"/>
          </a:p>
        </p:txBody>
      </p:sp>
    </p:spTree>
    <p:extLst>
      <p:ext uri="{BB962C8B-B14F-4D97-AF65-F5344CB8AC3E}">
        <p14:creationId xmlns:p14="http://schemas.microsoft.com/office/powerpoint/2010/main" val="333569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8A469C5-0F0A-D184-E16D-3D132282C4B3}"/>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56616DD2-AEE4-EF9C-E1D8-48C59E887D44}"/>
              </a:ext>
            </a:extLst>
          </p:cNvPr>
          <p:cNvSpPr>
            <a:spLocks noGrp="1"/>
          </p:cNvSpPr>
          <p:nvPr>
            <p:ph type="dt" sz="half" idx="10"/>
          </p:nvPr>
        </p:nvSpPr>
        <p:spPr/>
        <p:txBody>
          <a:bodyPr/>
          <a:lstStyle/>
          <a:p>
            <a:fld id="{A1FAE0FB-6ACF-47AD-BE70-A2307B8ED01B}" type="datetimeFigureOut">
              <a:rPr lang="zh-TW" altLang="en-US" smtClean="0"/>
              <a:t>2025/4/20</a:t>
            </a:fld>
            <a:endParaRPr lang="zh-TW" altLang="en-US"/>
          </a:p>
        </p:txBody>
      </p:sp>
      <p:sp>
        <p:nvSpPr>
          <p:cNvPr id="4" name="頁尾版面配置區 3">
            <a:extLst>
              <a:ext uri="{FF2B5EF4-FFF2-40B4-BE49-F238E27FC236}">
                <a16:creationId xmlns:a16="http://schemas.microsoft.com/office/drawing/2014/main" id="{9F9133CA-F5E5-6FCE-B2FC-4A379AA2CBE1}"/>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F27C5A58-5CE1-86FF-FF79-06DA475A157D}"/>
              </a:ext>
            </a:extLst>
          </p:cNvPr>
          <p:cNvSpPr>
            <a:spLocks noGrp="1"/>
          </p:cNvSpPr>
          <p:nvPr>
            <p:ph type="sldNum" sz="quarter" idx="12"/>
          </p:nvPr>
        </p:nvSpPr>
        <p:spPr/>
        <p:txBody>
          <a:bodyPr/>
          <a:lstStyle/>
          <a:p>
            <a:fld id="{857157F0-5479-4E0E-BD24-46020218FA32}" type="slidenum">
              <a:rPr lang="zh-TW" altLang="en-US" smtClean="0"/>
              <a:t>‹#›</a:t>
            </a:fld>
            <a:endParaRPr lang="zh-TW" altLang="en-US"/>
          </a:p>
        </p:txBody>
      </p:sp>
    </p:spTree>
    <p:extLst>
      <p:ext uri="{BB962C8B-B14F-4D97-AF65-F5344CB8AC3E}">
        <p14:creationId xmlns:p14="http://schemas.microsoft.com/office/powerpoint/2010/main" val="1583044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95AEC2B5-30A1-DC1B-19A1-B0A9F0D1239F}"/>
              </a:ext>
            </a:extLst>
          </p:cNvPr>
          <p:cNvSpPr>
            <a:spLocks noGrp="1"/>
          </p:cNvSpPr>
          <p:nvPr>
            <p:ph type="dt" sz="half" idx="10"/>
          </p:nvPr>
        </p:nvSpPr>
        <p:spPr/>
        <p:txBody>
          <a:bodyPr/>
          <a:lstStyle/>
          <a:p>
            <a:fld id="{A1FAE0FB-6ACF-47AD-BE70-A2307B8ED01B}" type="datetimeFigureOut">
              <a:rPr lang="zh-TW" altLang="en-US" smtClean="0"/>
              <a:t>2025/4/20</a:t>
            </a:fld>
            <a:endParaRPr lang="zh-TW" altLang="en-US"/>
          </a:p>
        </p:txBody>
      </p:sp>
      <p:sp>
        <p:nvSpPr>
          <p:cNvPr id="3" name="頁尾版面配置區 2">
            <a:extLst>
              <a:ext uri="{FF2B5EF4-FFF2-40B4-BE49-F238E27FC236}">
                <a16:creationId xmlns:a16="http://schemas.microsoft.com/office/drawing/2014/main" id="{20FF56F6-64C2-47E0-119B-3FFBFCD5F44F}"/>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B42C5DE1-8C27-D79B-DD9B-C8E26AB2E5EC}"/>
              </a:ext>
            </a:extLst>
          </p:cNvPr>
          <p:cNvSpPr>
            <a:spLocks noGrp="1"/>
          </p:cNvSpPr>
          <p:nvPr>
            <p:ph type="sldNum" sz="quarter" idx="12"/>
          </p:nvPr>
        </p:nvSpPr>
        <p:spPr/>
        <p:txBody>
          <a:bodyPr/>
          <a:lstStyle/>
          <a:p>
            <a:fld id="{857157F0-5479-4E0E-BD24-46020218FA32}" type="slidenum">
              <a:rPr lang="zh-TW" altLang="en-US" smtClean="0"/>
              <a:t>‹#›</a:t>
            </a:fld>
            <a:endParaRPr lang="zh-TW" altLang="en-US"/>
          </a:p>
        </p:txBody>
      </p:sp>
    </p:spTree>
    <p:extLst>
      <p:ext uri="{BB962C8B-B14F-4D97-AF65-F5344CB8AC3E}">
        <p14:creationId xmlns:p14="http://schemas.microsoft.com/office/powerpoint/2010/main" val="3225672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CF85C78-07E7-199E-28B8-06808D768BDC}"/>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F7630D3B-1CD7-A935-D25B-90129B56EA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33543405-8B48-BB83-DA06-9C3B9EFE13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5FB94AE3-2226-6AC6-47D7-242DAEDBCF18}"/>
              </a:ext>
            </a:extLst>
          </p:cNvPr>
          <p:cNvSpPr>
            <a:spLocks noGrp="1"/>
          </p:cNvSpPr>
          <p:nvPr>
            <p:ph type="dt" sz="half" idx="10"/>
          </p:nvPr>
        </p:nvSpPr>
        <p:spPr/>
        <p:txBody>
          <a:bodyPr/>
          <a:lstStyle/>
          <a:p>
            <a:fld id="{A1FAE0FB-6ACF-47AD-BE70-A2307B8ED01B}" type="datetimeFigureOut">
              <a:rPr lang="zh-TW" altLang="en-US" smtClean="0"/>
              <a:t>2025/4/20</a:t>
            </a:fld>
            <a:endParaRPr lang="zh-TW" altLang="en-US"/>
          </a:p>
        </p:txBody>
      </p:sp>
      <p:sp>
        <p:nvSpPr>
          <p:cNvPr id="6" name="頁尾版面配置區 5">
            <a:extLst>
              <a:ext uri="{FF2B5EF4-FFF2-40B4-BE49-F238E27FC236}">
                <a16:creationId xmlns:a16="http://schemas.microsoft.com/office/drawing/2014/main" id="{5CEB6367-F09F-2B14-4491-E766F21D95C3}"/>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CFB61A3B-2566-2492-D45A-4934781ADE4E}"/>
              </a:ext>
            </a:extLst>
          </p:cNvPr>
          <p:cNvSpPr>
            <a:spLocks noGrp="1"/>
          </p:cNvSpPr>
          <p:nvPr>
            <p:ph type="sldNum" sz="quarter" idx="12"/>
          </p:nvPr>
        </p:nvSpPr>
        <p:spPr/>
        <p:txBody>
          <a:bodyPr/>
          <a:lstStyle/>
          <a:p>
            <a:fld id="{857157F0-5479-4E0E-BD24-46020218FA32}" type="slidenum">
              <a:rPr lang="zh-TW" altLang="en-US" smtClean="0"/>
              <a:t>‹#›</a:t>
            </a:fld>
            <a:endParaRPr lang="zh-TW" altLang="en-US"/>
          </a:p>
        </p:txBody>
      </p:sp>
    </p:spTree>
    <p:extLst>
      <p:ext uri="{BB962C8B-B14F-4D97-AF65-F5344CB8AC3E}">
        <p14:creationId xmlns:p14="http://schemas.microsoft.com/office/powerpoint/2010/main" val="3482863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89BD006-B471-8A7D-47F5-538D6ADB913D}"/>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0F34830D-0BC2-2E06-5A86-A7B2735872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16255B37-3C79-8012-AE67-E06E4F0A17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DC8500C8-B288-2EC7-6E56-4BF002E7A0EA}"/>
              </a:ext>
            </a:extLst>
          </p:cNvPr>
          <p:cNvSpPr>
            <a:spLocks noGrp="1"/>
          </p:cNvSpPr>
          <p:nvPr>
            <p:ph type="dt" sz="half" idx="10"/>
          </p:nvPr>
        </p:nvSpPr>
        <p:spPr/>
        <p:txBody>
          <a:bodyPr/>
          <a:lstStyle/>
          <a:p>
            <a:fld id="{A1FAE0FB-6ACF-47AD-BE70-A2307B8ED01B}" type="datetimeFigureOut">
              <a:rPr lang="zh-TW" altLang="en-US" smtClean="0"/>
              <a:t>2025/4/20</a:t>
            </a:fld>
            <a:endParaRPr lang="zh-TW" altLang="en-US"/>
          </a:p>
        </p:txBody>
      </p:sp>
      <p:sp>
        <p:nvSpPr>
          <p:cNvPr id="6" name="頁尾版面配置區 5">
            <a:extLst>
              <a:ext uri="{FF2B5EF4-FFF2-40B4-BE49-F238E27FC236}">
                <a16:creationId xmlns:a16="http://schemas.microsoft.com/office/drawing/2014/main" id="{31185283-71A4-8178-054A-CC5D88DB92B3}"/>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51215823-10AE-2B22-C634-1694BB652F5A}"/>
              </a:ext>
            </a:extLst>
          </p:cNvPr>
          <p:cNvSpPr>
            <a:spLocks noGrp="1"/>
          </p:cNvSpPr>
          <p:nvPr>
            <p:ph type="sldNum" sz="quarter" idx="12"/>
          </p:nvPr>
        </p:nvSpPr>
        <p:spPr/>
        <p:txBody>
          <a:bodyPr/>
          <a:lstStyle/>
          <a:p>
            <a:fld id="{857157F0-5479-4E0E-BD24-46020218FA32}" type="slidenum">
              <a:rPr lang="zh-TW" altLang="en-US" smtClean="0"/>
              <a:t>‹#›</a:t>
            </a:fld>
            <a:endParaRPr lang="zh-TW" altLang="en-US"/>
          </a:p>
        </p:txBody>
      </p:sp>
    </p:spTree>
    <p:extLst>
      <p:ext uri="{BB962C8B-B14F-4D97-AF65-F5344CB8AC3E}">
        <p14:creationId xmlns:p14="http://schemas.microsoft.com/office/powerpoint/2010/main" val="887283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91478D17-3713-89F0-02A5-BA19828160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1815B8C3-9148-A022-41E6-A8FCE3640C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2D80B186-61DF-9A6C-4FE0-692EC83F76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1FAE0FB-6ACF-47AD-BE70-A2307B8ED01B}" type="datetimeFigureOut">
              <a:rPr lang="zh-TW" altLang="en-US" smtClean="0"/>
              <a:t>2025/4/20</a:t>
            </a:fld>
            <a:endParaRPr lang="zh-TW" altLang="en-US"/>
          </a:p>
        </p:txBody>
      </p:sp>
      <p:sp>
        <p:nvSpPr>
          <p:cNvPr id="5" name="頁尾版面配置區 4">
            <a:extLst>
              <a:ext uri="{FF2B5EF4-FFF2-40B4-BE49-F238E27FC236}">
                <a16:creationId xmlns:a16="http://schemas.microsoft.com/office/drawing/2014/main" id="{7E428AE1-C8C9-006A-00BD-A28530CA7E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65E77E64-EB9E-200D-3A3B-337D485476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57157F0-5479-4E0E-BD24-46020218FA32}" type="slidenum">
              <a:rPr lang="zh-TW" altLang="en-US" smtClean="0"/>
              <a:t>‹#›</a:t>
            </a:fld>
            <a:endParaRPr lang="zh-TW" altLang="en-US"/>
          </a:p>
        </p:txBody>
      </p:sp>
    </p:spTree>
    <p:extLst>
      <p:ext uri="{BB962C8B-B14F-4D97-AF65-F5344CB8AC3E}">
        <p14:creationId xmlns:p14="http://schemas.microsoft.com/office/powerpoint/2010/main" val="16873196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4D9313DD-9693-577A-8739-67824EA3F0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356E3EAE-C5C0-ACB1-B94A-22638752CE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B6350D7A-3241-59AB-DC49-8EA05A8B9A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7D0A35E-2F6E-4D52-9EB7-A09BEC90F3CB}" type="datetimeFigureOut">
              <a:rPr lang="zh-TW" altLang="en-US" smtClean="0"/>
              <a:t>2025/4/20</a:t>
            </a:fld>
            <a:endParaRPr lang="zh-TW" altLang="en-US"/>
          </a:p>
        </p:txBody>
      </p:sp>
      <p:sp>
        <p:nvSpPr>
          <p:cNvPr id="5" name="頁尾版面配置區 4">
            <a:extLst>
              <a:ext uri="{FF2B5EF4-FFF2-40B4-BE49-F238E27FC236}">
                <a16:creationId xmlns:a16="http://schemas.microsoft.com/office/drawing/2014/main" id="{B462CC31-A7C6-E79B-C777-2A3F1D33D0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E7E76357-5667-1BF8-C228-25D835AB5B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57602BA-568B-44F1-9839-CA9BED018BDE}" type="slidenum">
              <a:rPr lang="zh-TW" altLang="en-US" smtClean="0"/>
              <a:t>‹#›</a:t>
            </a:fld>
            <a:endParaRPr lang="zh-TW" altLang="en-US"/>
          </a:p>
        </p:txBody>
      </p:sp>
    </p:spTree>
    <p:extLst>
      <p:ext uri="{BB962C8B-B14F-4D97-AF65-F5344CB8AC3E}">
        <p14:creationId xmlns:p14="http://schemas.microsoft.com/office/powerpoint/2010/main" val="24624041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9591D88B-6069-4614-C82E-94B656BFF5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C1A459A8-C227-443B-8BFA-5BE771E744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FF0C72F2-608E-2F79-201D-E2B232443D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A56725-BFE4-443A-A134-C8D85E483220}" type="datetimeFigureOut">
              <a:rPr lang="zh-TW" altLang="en-US" smtClean="0"/>
              <a:t>2025/4/20</a:t>
            </a:fld>
            <a:endParaRPr lang="zh-TW" altLang="en-US"/>
          </a:p>
        </p:txBody>
      </p:sp>
      <p:sp>
        <p:nvSpPr>
          <p:cNvPr id="5" name="頁尾版面配置區 4">
            <a:extLst>
              <a:ext uri="{FF2B5EF4-FFF2-40B4-BE49-F238E27FC236}">
                <a16:creationId xmlns:a16="http://schemas.microsoft.com/office/drawing/2014/main" id="{AF4B15DB-5DEA-D5D2-A459-B10359632E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69B10FCC-0CE1-0AFA-08DF-7C600C640D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752CE-36F8-4F1A-B1A5-01608B64EBA9}" type="slidenum">
              <a:rPr lang="zh-TW" altLang="en-US" smtClean="0"/>
              <a:t>‹#›</a:t>
            </a:fld>
            <a:endParaRPr lang="zh-TW" altLang="en-US"/>
          </a:p>
        </p:txBody>
      </p:sp>
    </p:spTree>
    <p:extLst>
      <p:ext uri="{BB962C8B-B14F-4D97-AF65-F5344CB8AC3E}">
        <p14:creationId xmlns:p14="http://schemas.microsoft.com/office/powerpoint/2010/main" val="34782121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24.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9.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48.jpe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31.png"/></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media/image31.png"/></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24.xml"/><Relationship Id="rId5" Type="http://schemas.openxmlformats.org/officeDocument/2006/relationships/image" Target="../media/image68.png"/><Relationship Id="rId4" Type="http://schemas.openxmlformats.org/officeDocument/2006/relationships/image" Target="../media/image67.png"/></Relationships>
</file>

<file path=ppt/slides/_rels/slide55.xml.rels><?xml version="1.0" encoding="UTF-8" standalone="yes"?>
<Relationships xmlns="http://schemas.openxmlformats.org/package/2006/relationships"><Relationship Id="rId3" Type="http://schemas.openxmlformats.org/officeDocument/2006/relationships/hyperlink" Target="https://github.com/dynamic-superb/dynamic-superb" TargetMode="External"/><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4.xml"/><Relationship Id="rId4" Type="http://schemas.openxmlformats.org/officeDocument/2006/relationships/hyperlink" Target="https://arxiv.org/abs/2411.05361"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19.jpg"/><Relationship Id="rId5" Type="http://schemas.openxmlformats.org/officeDocument/2006/relationships/image" Target="../media/image14.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6B158B5-50B5-4927-A367-7C9F3AFE5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948186DD-D565-8744-CA69-D2C3E2603561}"/>
              </a:ext>
            </a:extLst>
          </p:cNvPr>
          <p:cNvSpPr>
            <a:spLocks noGrp="1"/>
          </p:cNvSpPr>
          <p:nvPr>
            <p:ph type="ctrTitle"/>
          </p:nvPr>
        </p:nvSpPr>
        <p:spPr>
          <a:xfrm>
            <a:off x="5583316" y="2052979"/>
            <a:ext cx="6249302" cy="2665509"/>
          </a:xfrm>
        </p:spPr>
        <p:txBody>
          <a:bodyPr>
            <a:noAutofit/>
          </a:bodyPr>
          <a:lstStyle/>
          <a:p>
            <a:pPr algn="r"/>
            <a:r>
              <a:rPr lang="en-US" altLang="zh-TW" sz="6600" dirty="0">
                <a:solidFill>
                  <a:schemeClr val="bg1"/>
                </a:solidFill>
              </a:rPr>
              <a:t>Post-Training &amp; Forgetting</a:t>
            </a:r>
            <a:br>
              <a:rPr lang="en-US" altLang="zh-TW" sz="6600" dirty="0">
                <a:solidFill>
                  <a:schemeClr val="bg1"/>
                </a:solidFill>
              </a:rPr>
            </a:br>
            <a:r>
              <a:rPr lang="zh-TW" altLang="en-US" sz="6600" b="1" dirty="0">
                <a:solidFill>
                  <a:schemeClr val="bg1"/>
                </a:solidFill>
                <a:latin typeface="微軟正黑體" panose="020B0604030504040204" pitchFamily="34" charset="-120"/>
                <a:ea typeface="微軟正黑體" panose="020B0604030504040204" pitchFamily="34" charset="-120"/>
              </a:rPr>
              <a:t>後訓練</a:t>
            </a:r>
            <a:r>
              <a:rPr lang="zh-TW" altLang="en-US" sz="6600" dirty="0">
                <a:solidFill>
                  <a:schemeClr val="bg1"/>
                </a:solidFill>
                <a:latin typeface="微軟正黑體" panose="020B0604030504040204" pitchFamily="34" charset="-120"/>
                <a:ea typeface="微軟正黑體" panose="020B0604030504040204" pitchFamily="34" charset="-120"/>
              </a:rPr>
              <a:t>與</a:t>
            </a:r>
            <a:r>
              <a:rPr lang="zh-TW" altLang="en-US" sz="6600" b="1" dirty="0">
                <a:solidFill>
                  <a:schemeClr val="bg1"/>
                </a:solidFill>
                <a:latin typeface="微軟正黑體" panose="020B0604030504040204" pitchFamily="34" charset="-120"/>
                <a:ea typeface="微軟正黑體" panose="020B0604030504040204" pitchFamily="34" charset="-120"/>
              </a:rPr>
              <a:t>遺忘</a:t>
            </a:r>
            <a:r>
              <a:rPr lang="en-US" altLang="zh-TW" sz="6600" b="1" dirty="0">
                <a:solidFill>
                  <a:schemeClr val="bg1"/>
                </a:solidFill>
                <a:latin typeface="微軟正黑體" panose="020B0604030504040204" pitchFamily="34" charset="-120"/>
                <a:ea typeface="微軟正黑體" panose="020B0604030504040204" pitchFamily="34" charset="-120"/>
              </a:rPr>
              <a:t> </a:t>
            </a:r>
            <a:endParaRPr lang="zh-TW" altLang="en-US" sz="6600" b="1" dirty="0">
              <a:solidFill>
                <a:schemeClr val="bg1"/>
              </a:solidFill>
              <a:latin typeface="微軟正黑體" panose="020B0604030504040204" pitchFamily="34" charset="-120"/>
              <a:ea typeface="微軟正黑體" panose="020B0604030504040204" pitchFamily="34" charset="-120"/>
            </a:endParaRPr>
          </a:p>
        </p:txBody>
      </p:sp>
      <p:pic>
        <p:nvPicPr>
          <p:cNvPr id="5" name="圖片 4" descr="一張含有 圖畫, 美工圖案, 卡通, 寫生 的圖片&#10;&#10;AI 產生的內容可能不正確。">
            <a:extLst>
              <a:ext uri="{FF2B5EF4-FFF2-40B4-BE49-F238E27FC236}">
                <a16:creationId xmlns:a16="http://schemas.microsoft.com/office/drawing/2014/main" id="{68399E65-A43E-A34D-1273-A1B2A5C3BEE5}"/>
              </a:ext>
            </a:extLst>
          </p:cNvPr>
          <p:cNvPicPr>
            <a:picLocks noChangeAspect="1"/>
          </p:cNvPicPr>
          <p:nvPr/>
        </p:nvPicPr>
        <p:blipFill>
          <a:blip r:embed="rId3"/>
          <a:srcRect l="3554" r="5322"/>
          <a:stretch/>
        </p:blipFill>
        <p:spPr>
          <a:xfrm>
            <a:off x="1" y="2"/>
            <a:ext cx="6249303" cy="6857998"/>
          </a:xfrm>
          <a:custGeom>
            <a:avLst/>
            <a:gdLst/>
            <a:ahLst/>
            <a:cxnLst/>
            <a:rect l="l" t="t" r="r" b="b"/>
            <a:pathLst>
              <a:path w="6249303" h="6857998">
                <a:moveTo>
                  <a:pt x="5497146" y="6118149"/>
                </a:moveTo>
                <a:cubicBezTo>
                  <a:pt x="5503695" y="6124102"/>
                  <a:pt x="5511317" y="6129341"/>
                  <a:pt x="5518366" y="6133723"/>
                </a:cubicBezTo>
                <a:cubicBezTo>
                  <a:pt x="5525509" y="6138152"/>
                  <a:pt x="5530855" y="6143474"/>
                  <a:pt x="5534525" y="6149380"/>
                </a:cubicBezTo>
                <a:lnTo>
                  <a:pt x="5540000" y="6166562"/>
                </a:lnTo>
                <a:lnTo>
                  <a:pt x="5534525" y="6149379"/>
                </a:lnTo>
                <a:cubicBezTo>
                  <a:pt x="5530855" y="6143474"/>
                  <a:pt x="5525509" y="6138152"/>
                  <a:pt x="5518366" y="6133722"/>
                </a:cubicBezTo>
                <a:cubicBezTo>
                  <a:pt x="5511317" y="6129341"/>
                  <a:pt x="5503695" y="6124102"/>
                  <a:pt x="5497146" y="6118149"/>
                </a:cubicBezTo>
                <a:close/>
                <a:moveTo>
                  <a:pt x="5405304" y="4941372"/>
                </a:moveTo>
                <a:lnTo>
                  <a:pt x="5408634" y="4950869"/>
                </a:lnTo>
                <a:lnTo>
                  <a:pt x="5418318" y="4991382"/>
                </a:lnTo>
                <a:lnTo>
                  <a:pt x="5408634" y="4950868"/>
                </a:lnTo>
                <a:close/>
                <a:moveTo>
                  <a:pt x="5409242" y="4749807"/>
                </a:moveTo>
                <a:cubicBezTo>
                  <a:pt x="5397106" y="4762826"/>
                  <a:pt x="5396249" y="4781365"/>
                  <a:pt x="5394535" y="4799797"/>
                </a:cubicBezTo>
                <a:cubicBezTo>
                  <a:pt x="5396249" y="4781365"/>
                  <a:pt x="5397106" y="4762827"/>
                  <a:pt x="5409242" y="4749807"/>
                </a:cubicBezTo>
                <a:close/>
                <a:moveTo>
                  <a:pt x="5427041" y="4543185"/>
                </a:moveTo>
                <a:cubicBezTo>
                  <a:pt x="5428019" y="4548281"/>
                  <a:pt x="5430065" y="4553662"/>
                  <a:pt x="5432447" y="4557092"/>
                </a:cubicBezTo>
                <a:cubicBezTo>
                  <a:pt x="5444067" y="4573618"/>
                  <a:pt x="5452855" y="4588275"/>
                  <a:pt x="5458810" y="4602021"/>
                </a:cubicBezTo>
                <a:cubicBezTo>
                  <a:pt x="5452855" y="4588275"/>
                  <a:pt x="5444067" y="4573618"/>
                  <a:pt x="5432447" y="4557091"/>
                </a:cubicBezTo>
                <a:close/>
                <a:moveTo>
                  <a:pt x="5893259" y="2819253"/>
                </a:moveTo>
                <a:lnTo>
                  <a:pt x="5904902" y="2827484"/>
                </a:lnTo>
                <a:lnTo>
                  <a:pt x="5904904" y="2827486"/>
                </a:lnTo>
                <a:lnTo>
                  <a:pt x="5933407" y="2861156"/>
                </a:lnTo>
                <a:lnTo>
                  <a:pt x="5923753" y="2842392"/>
                </a:lnTo>
                <a:lnTo>
                  <a:pt x="5904904" y="2827486"/>
                </a:lnTo>
                <a:lnTo>
                  <a:pt x="5904902" y="2827483"/>
                </a:lnTo>
                <a:close/>
                <a:moveTo>
                  <a:pt x="5823604" y="1974015"/>
                </a:moveTo>
                <a:lnTo>
                  <a:pt x="5817090" y="1999763"/>
                </a:lnTo>
                <a:cubicBezTo>
                  <a:pt x="5813281" y="2008056"/>
                  <a:pt x="5807601" y="2016020"/>
                  <a:pt x="5799362" y="2023547"/>
                </a:cubicBezTo>
                <a:cubicBezTo>
                  <a:pt x="5815841" y="2008497"/>
                  <a:pt x="5822079" y="1991685"/>
                  <a:pt x="5823604" y="1974015"/>
                </a:cubicBezTo>
                <a:close/>
                <a:moveTo>
                  <a:pt x="5806410" y="1768838"/>
                </a:moveTo>
                <a:cubicBezTo>
                  <a:pt x="5802029" y="1774411"/>
                  <a:pt x="5799266" y="1779948"/>
                  <a:pt x="5797809" y="1785412"/>
                </a:cubicBezTo>
                <a:lnTo>
                  <a:pt x="5797028" y="1801558"/>
                </a:lnTo>
                <a:cubicBezTo>
                  <a:pt x="5795361" y="1790986"/>
                  <a:pt x="5797647" y="1779981"/>
                  <a:pt x="5806410" y="1768838"/>
                </a:cubicBezTo>
                <a:close/>
                <a:moveTo>
                  <a:pt x="5915999" y="520953"/>
                </a:moveTo>
                <a:lnTo>
                  <a:pt x="5909271" y="549926"/>
                </a:lnTo>
                <a:lnTo>
                  <a:pt x="5903017" y="566616"/>
                </a:lnTo>
                <a:lnTo>
                  <a:pt x="5897067" y="581804"/>
                </a:lnTo>
                <a:lnTo>
                  <a:pt x="5896649" y="583595"/>
                </a:lnTo>
                <a:lnTo>
                  <a:pt x="5894474" y="589388"/>
                </a:lnTo>
                <a:cubicBezTo>
                  <a:pt x="5892074" y="597005"/>
                  <a:pt x="5890316" y="604728"/>
                  <a:pt x="5889851" y="612658"/>
                </a:cubicBezTo>
                <a:lnTo>
                  <a:pt x="5896649" y="583595"/>
                </a:lnTo>
                <a:lnTo>
                  <a:pt x="5902965" y="566754"/>
                </a:lnTo>
                <a:lnTo>
                  <a:pt x="5903017" y="566616"/>
                </a:lnTo>
                <a:lnTo>
                  <a:pt x="5908855" y="551717"/>
                </a:lnTo>
                <a:lnTo>
                  <a:pt x="5909271" y="549926"/>
                </a:lnTo>
                <a:lnTo>
                  <a:pt x="5911436" y="544146"/>
                </a:lnTo>
                <a:cubicBezTo>
                  <a:pt x="5913823" y="536547"/>
                  <a:pt x="5915561" y="528850"/>
                  <a:pt x="5915999" y="520953"/>
                </a:cubicBezTo>
                <a:close/>
                <a:moveTo>
                  <a:pt x="5864896" y="268794"/>
                </a:moveTo>
                <a:cubicBezTo>
                  <a:pt x="5862371" y="279176"/>
                  <a:pt x="5860668" y="289296"/>
                  <a:pt x="5860021" y="299164"/>
                </a:cubicBezTo>
                <a:cubicBezTo>
                  <a:pt x="5859371" y="309031"/>
                  <a:pt x="5859776" y="318646"/>
                  <a:pt x="5861466" y="328017"/>
                </a:cubicBezTo>
                <a:close/>
                <a:moveTo>
                  <a:pt x="0" y="0"/>
                </a:moveTo>
                <a:lnTo>
                  <a:pt x="6182312" y="0"/>
                </a:lnTo>
                <a:lnTo>
                  <a:pt x="6178097" y="24480"/>
                </a:lnTo>
                <a:cubicBezTo>
                  <a:pt x="6175612" y="32636"/>
                  <a:pt x="6171850" y="40471"/>
                  <a:pt x="6166086" y="47806"/>
                </a:cubicBezTo>
                <a:cubicBezTo>
                  <a:pt x="6151226" y="66857"/>
                  <a:pt x="6154655" y="85336"/>
                  <a:pt x="6156942" y="105718"/>
                </a:cubicBezTo>
                <a:cubicBezTo>
                  <a:pt x="6158656" y="121150"/>
                  <a:pt x="6158085" y="136963"/>
                  <a:pt x="6158277" y="152584"/>
                </a:cubicBezTo>
                <a:cubicBezTo>
                  <a:pt x="6158846" y="180017"/>
                  <a:pt x="6159037" y="207450"/>
                  <a:pt x="6159990" y="234883"/>
                </a:cubicBezTo>
                <a:cubicBezTo>
                  <a:pt x="6160370" y="243648"/>
                  <a:pt x="6165135" y="252600"/>
                  <a:pt x="6164373" y="261173"/>
                </a:cubicBezTo>
                <a:cubicBezTo>
                  <a:pt x="6160752" y="300800"/>
                  <a:pt x="6155037" y="340425"/>
                  <a:pt x="6151798" y="380050"/>
                </a:cubicBezTo>
                <a:cubicBezTo>
                  <a:pt x="6149894" y="402529"/>
                  <a:pt x="6153511" y="425581"/>
                  <a:pt x="6150846" y="447870"/>
                </a:cubicBezTo>
                <a:cubicBezTo>
                  <a:pt x="6147798" y="473587"/>
                  <a:pt x="6139988" y="498733"/>
                  <a:pt x="6135223" y="524262"/>
                </a:cubicBezTo>
                <a:cubicBezTo>
                  <a:pt x="6133891" y="531310"/>
                  <a:pt x="6135606" y="539121"/>
                  <a:pt x="6135985" y="546552"/>
                </a:cubicBezTo>
                <a:cubicBezTo>
                  <a:pt x="6136367" y="554933"/>
                  <a:pt x="6137129" y="563125"/>
                  <a:pt x="6137320" y="571508"/>
                </a:cubicBezTo>
                <a:cubicBezTo>
                  <a:pt x="6137702" y="597037"/>
                  <a:pt x="6137129" y="622564"/>
                  <a:pt x="6138464" y="648092"/>
                </a:cubicBezTo>
                <a:cubicBezTo>
                  <a:pt x="6139225" y="663713"/>
                  <a:pt x="6147035" y="680096"/>
                  <a:pt x="6144177" y="694576"/>
                </a:cubicBezTo>
                <a:cubicBezTo>
                  <a:pt x="6138654" y="724104"/>
                  <a:pt x="6151036" y="753633"/>
                  <a:pt x="6140750" y="783158"/>
                </a:cubicBezTo>
                <a:cubicBezTo>
                  <a:pt x="6137702" y="792306"/>
                  <a:pt x="6145322" y="804877"/>
                  <a:pt x="6145702" y="815929"/>
                </a:cubicBezTo>
                <a:cubicBezTo>
                  <a:pt x="6146654" y="843552"/>
                  <a:pt x="6146464" y="871173"/>
                  <a:pt x="6146274" y="898797"/>
                </a:cubicBezTo>
                <a:cubicBezTo>
                  <a:pt x="6146084" y="923562"/>
                  <a:pt x="6148750" y="949281"/>
                  <a:pt x="6143416" y="973095"/>
                </a:cubicBezTo>
                <a:cubicBezTo>
                  <a:pt x="6137702" y="998052"/>
                  <a:pt x="6138464" y="1020529"/>
                  <a:pt x="6144940" y="1044725"/>
                </a:cubicBezTo>
                <a:cubicBezTo>
                  <a:pt x="6149322" y="1061298"/>
                  <a:pt x="6149894" y="1078826"/>
                  <a:pt x="6151226" y="1095972"/>
                </a:cubicBezTo>
                <a:cubicBezTo>
                  <a:pt x="6152750" y="1114449"/>
                  <a:pt x="6148750" y="1134834"/>
                  <a:pt x="6155037" y="1151600"/>
                </a:cubicBezTo>
                <a:cubicBezTo>
                  <a:pt x="6173706" y="1201512"/>
                  <a:pt x="6177706" y="1252757"/>
                  <a:pt x="6177706" y="1304955"/>
                </a:cubicBezTo>
                <a:cubicBezTo>
                  <a:pt x="6177706" y="1314483"/>
                  <a:pt x="6175041" y="1324198"/>
                  <a:pt x="6172183" y="1333341"/>
                </a:cubicBezTo>
                <a:cubicBezTo>
                  <a:pt x="6155037" y="1386684"/>
                  <a:pt x="6156560" y="1440216"/>
                  <a:pt x="6167039" y="1494509"/>
                </a:cubicBezTo>
                <a:cubicBezTo>
                  <a:pt x="6169325" y="1505751"/>
                  <a:pt x="6169706" y="1518324"/>
                  <a:pt x="6167421" y="1529563"/>
                </a:cubicBezTo>
                <a:cubicBezTo>
                  <a:pt x="6160752" y="1561189"/>
                  <a:pt x="6149702" y="1591859"/>
                  <a:pt x="6144940" y="1623675"/>
                </a:cubicBezTo>
                <a:cubicBezTo>
                  <a:pt x="6137129" y="1676253"/>
                  <a:pt x="6163417" y="1721785"/>
                  <a:pt x="6180565" y="1768838"/>
                </a:cubicBezTo>
                <a:cubicBezTo>
                  <a:pt x="6196758" y="1813610"/>
                  <a:pt x="6233335" y="1851709"/>
                  <a:pt x="6225142" y="1904673"/>
                </a:cubicBezTo>
                <a:cubicBezTo>
                  <a:pt x="6224381" y="1910004"/>
                  <a:pt x="6229524" y="1915912"/>
                  <a:pt x="6230858" y="1921817"/>
                </a:cubicBezTo>
                <a:cubicBezTo>
                  <a:pt x="6234479" y="1938009"/>
                  <a:pt x="6238857" y="1954202"/>
                  <a:pt x="6240574" y="1970586"/>
                </a:cubicBezTo>
                <a:cubicBezTo>
                  <a:pt x="6242861" y="1990589"/>
                  <a:pt x="6242100" y="2010974"/>
                  <a:pt x="6244004" y="2030977"/>
                </a:cubicBezTo>
                <a:cubicBezTo>
                  <a:pt x="6245147" y="2043835"/>
                  <a:pt x="6247242" y="2056600"/>
                  <a:pt x="6249052" y="2069340"/>
                </a:cubicBezTo>
                <a:lnTo>
                  <a:pt x="6249303" y="2072225"/>
                </a:lnTo>
                <a:lnTo>
                  <a:pt x="6249303" y="2131532"/>
                </a:lnTo>
                <a:lnTo>
                  <a:pt x="6248432" y="2138304"/>
                </a:lnTo>
                <a:cubicBezTo>
                  <a:pt x="6246241" y="2148519"/>
                  <a:pt x="6243623" y="2158712"/>
                  <a:pt x="6241908" y="2168903"/>
                </a:cubicBezTo>
                <a:cubicBezTo>
                  <a:pt x="6237145" y="2197670"/>
                  <a:pt x="6238479" y="2229296"/>
                  <a:pt x="6226286" y="2254633"/>
                </a:cubicBezTo>
                <a:cubicBezTo>
                  <a:pt x="6213332" y="2281683"/>
                  <a:pt x="6207426" y="2307402"/>
                  <a:pt x="6211426" y="2335405"/>
                </a:cubicBezTo>
                <a:cubicBezTo>
                  <a:pt x="6212760" y="2344741"/>
                  <a:pt x="6220762" y="2356744"/>
                  <a:pt x="6228952" y="2360933"/>
                </a:cubicBezTo>
                <a:cubicBezTo>
                  <a:pt x="6247241" y="2370270"/>
                  <a:pt x="6250481" y="2383032"/>
                  <a:pt x="6244193" y="2400369"/>
                </a:cubicBezTo>
                <a:cubicBezTo>
                  <a:pt x="6238857" y="2415420"/>
                  <a:pt x="6236192" y="2433897"/>
                  <a:pt x="6225904" y="2444184"/>
                </a:cubicBezTo>
                <a:cubicBezTo>
                  <a:pt x="6196758" y="2473333"/>
                  <a:pt x="6195806" y="2510483"/>
                  <a:pt x="6187996" y="2546678"/>
                </a:cubicBezTo>
                <a:cubicBezTo>
                  <a:pt x="6183231" y="2568774"/>
                  <a:pt x="6183041" y="2589352"/>
                  <a:pt x="6186279" y="2611450"/>
                </a:cubicBezTo>
                <a:cubicBezTo>
                  <a:pt x="6193518" y="2659455"/>
                  <a:pt x="6183231" y="2706131"/>
                  <a:pt x="6170087" y="2752235"/>
                </a:cubicBezTo>
                <a:cubicBezTo>
                  <a:pt x="6161325" y="2782716"/>
                  <a:pt x="6155990" y="2813958"/>
                  <a:pt x="6147035" y="2844248"/>
                </a:cubicBezTo>
                <a:cubicBezTo>
                  <a:pt x="6140177" y="2866918"/>
                  <a:pt x="6131985" y="2889587"/>
                  <a:pt x="6120937" y="2910353"/>
                </a:cubicBezTo>
                <a:cubicBezTo>
                  <a:pt x="6104743" y="2940455"/>
                  <a:pt x="6080358" y="2966742"/>
                  <a:pt x="6086835" y="3005035"/>
                </a:cubicBezTo>
                <a:cubicBezTo>
                  <a:pt x="6092550" y="3038756"/>
                  <a:pt x="6080550" y="3069235"/>
                  <a:pt x="6069119" y="3100099"/>
                </a:cubicBezTo>
                <a:cubicBezTo>
                  <a:pt x="6060737" y="3122770"/>
                  <a:pt x="6052162" y="3145436"/>
                  <a:pt x="6046828" y="3168870"/>
                </a:cubicBezTo>
                <a:cubicBezTo>
                  <a:pt x="6040542" y="3196686"/>
                  <a:pt x="6043210" y="3228119"/>
                  <a:pt x="6031589" y="3252885"/>
                </a:cubicBezTo>
                <a:cubicBezTo>
                  <a:pt x="6019396" y="3278795"/>
                  <a:pt x="6027588" y="3300319"/>
                  <a:pt x="6031017" y="3323372"/>
                </a:cubicBezTo>
                <a:cubicBezTo>
                  <a:pt x="6036353" y="3360139"/>
                  <a:pt x="6046258" y="3396719"/>
                  <a:pt x="6033685" y="3433866"/>
                </a:cubicBezTo>
                <a:cubicBezTo>
                  <a:pt x="6018444" y="3479015"/>
                  <a:pt x="6002060" y="3523785"/>
                  <a:pt x="5987583" y="3569124"/>
                </a:cubicBezTo>
                <a:cubicBezTo>
                  <a:pt x="5982056" y="3586653"/>
                  <a:pt x="5979770" y="3605509"/>
                  <a:pt x="5977295" y="3623799"/>
                </a:cubicBezTo>
                <a:cubicBezTo>
                  <a:pt x="5975197" y="3641134"/>
                  <a:pt x="5980533" y="3661899"/>
                  <a:pt x="5972533" y="3675238"/>
                </a:cubicBezTo>
                <a:cubicBezTo>
                  <a:pt x="5951958" y="3709529"/>
                  <a:pt x="5941860" y="3744770"/>
                  <a:pt x="5941860" y="3784397"/>
                </a:cubicBezTo>
                <a:cubicBezTo>
                  <a:pt x="5941860" y="3799258"/>
                  <a:pt x="5933287" y="3813737"/>
                  <a:pt x="5931762" y="3828785"/>
                </a:cubicBezTo>
                <a:cubicBezTo>
                  <a:pt x="5929858" y="3849362"/>
                  <a:pt x="5924714" y="3872985"/>
                  <a:pt x="5931955" y="3890891"/>
                </a:cubicBezTo>
                <a:cubicBezTo>
                  <a:pt x="5949100" y="3932993"/>
                  <a:pt x="5934810" y="3967091"/>
                  <a:pt x="5917857" y="4003861"/>
                </a:cubicBezTo>
                <a:cubicBezTo>
                  <a:pt x="5901092" y="4040058"/>
                  <a:pt x="5887757" y="4078159"/>
                  <a:pt x="5876707" y="4116641"/>
                </a:cubicBezTo>
                <a:cubicBezTo>
                  <a:pt x="5872706" y="4131119"/>
                  <a:pt x="5879375" y="4148453"/>
                  <a:pt x="5880708" y="4164458"/>
                </a:cubicBezTo>
                <a:cubicBezTo>
                  <a:pt x="5881089" y="4170174"/>
                  <a:pt x="5881661" y="4176461"/>
                  <a:pt x="5879756" y="4181603"/>
                </a:cubicBezTo>
                <a:cubicBezTo>
                  <a:pt x="5861466" y="4231324"/>
                  <a:pt x="5847560" y="4281810"/>
                  <a:pt x="5857085" y="4335722"/>
                </a:cubicBezTo>
                <a:cubicBezTo>
                  <a:pt x="5858038" y="4340674"/>
                  <a:pt x="5855942" y="4346201"/>
                  <a:pt x="5854608" y="4351154"/>
                </a:cubicBezTo>
                <a:cubicBezTo>
                  <a:pt x="5847751" y="4375349"/>
                  <a:pt x="5836892" y="4398972"/>
                  <a:pt x="5834415" y="4423545"/>
                </a:cubicBezTo>
                <a:cubicBezTo>
                  <a:pt x="5828319" y="4484127"/>
                  <a:pt x="5825841" y="4545086"/>
                  <a:pt x="5821841" y="4606053"/>
                </a:cubicBezTo>
                <a:cubicBezTo>
                  <a:pt x="5821653" y="4609863"/>
                  <a:pt x="5821653" y="4613864"/>
                  <a:pt x="5820317" y="4617291"/>
                </a:cubicBezTo>
                <a:cubicBezTo>
                  <a:pt x="5812125" y="4639772"/>
                  <a:pt x="5814794" y="4659393"/>
                  <a:pt x="5830414" y="4678445"/>
                </a:cubicBezTo>
                <a:cubicBezTo>
                  <a:pt x="5837273" y="4686828"/>
                  <a:pt x="5840892" y="4698258"/>
                  <a:pt x="5844703" y="4708734"/>
                </a:cubicBezTo>
                <a:cubicBezTo>
                  <a:pt x="5850418" y="4724167"/>
                  <a:pt x="5855942" y="4739978"/>
                  <a:pt x="5859562" y="4755980"/>
                </a:cubicBezTo>
                <a:cubicBezTo>
                  <a:pt x="5862991" y="4771793"/>
                  <a:pt x="5867753" y="4788747"/>
                  <a:pt x="5865088" y="4803988"/>
                </a:cubicBezTo>
                <a:cubicBezTo>
                  <a:pt x="5860326" y="4831420"/>
                  <a:pt x="5849657" y="4857522"/>
                  <a:pt x="5842606" y="4884572"/>
                </a:cubicBezTo>
                <a:cubicBezTo>
                  <a:pt x="5840129" y="4893907"/>
                  <a:pt x="5840512" y="4904195"/>
                  <a:pt x="5840321" y="4913909"/>
                </a:cubicBezTo>
                <a:cubicBezTo>
                  <a:pt x="5839750" y="4936201"/>
                  <a:pt x="5845274" y="4959061"/>
                  <a:pt x="5829462" y="4979253"/>
                </a:cubicBezTo>
                <a:cubicBezTo>
                  <a:pt x="5814602" y="4997922"/>
                  <a:pt x="5818983" y="5016785"/>
                  <a:pt x="5830223" y="5036405"/>
                </a:cubicBezTo>
                <a:cubicBezTo>
                  <a:pt x="5838225" y="5050504"/>
                  <a:pt x="5844513" y="5066505"/>
                  <a:pt x="5847560" y="5082317"/>
                </a:cubicBezTo>
                <a:cubicBezTo>
                  <a:pt x="5851752" y="5104036"/>
                  <a:pt x="5853466" y="5125562"/>
                  <a:pt x="5850988" y="5148995"/>
                </a:cubicBezTo>
                <a:cubicBezTo>
                  <a:pt x="5849275" y="5165570"/>
                  <a:pt x="5848512" y="5179097"/>
                  <a:pt x="5838416" y="5192051"/>
                </a:cubicBezTo>
                <a:cubicBezTo>
                  <a:pt x="5836892" y="5194145"/>
                  <a:pt x="5836510" y="5197955"/>
                  <a:pt x="5836703" y="5200813"/>
                </a:cubicBezTo>
                <a:cubicBezTo>
                  <a:pt x="5839941" y="5238343"/>
                  <a:pt x="5838225" y="5275491"/>
                  <a:pt x="5835937" y="5313403"/>
                </a:cubicBezTo>
                <a:cubicBezTo>
                  <a:pt x="5832892" y="5361598"/>
                  <a:pt x="5841844" y="5412276"/>
                  <a:pt x="5873849" y="5453995"/>
                </a:cubicBezTo>
                <a:cubicBezTo>
                  <a:pt x="5878613" y="5460092"/>
                  <a:pt x="5880708" y="5469236"/>
                  <a:pt x="5881852" y="5477239"/>
                </a:cubicBezTo>
                <a:cubicBezTo>
                  <a:pt x="5886804" y="5514957"/>
                  <a:pt x="5890233" y="5552869"/>
                  <a:pt x="5895758" y="5590590"/>
                </a:cubicBezTo>
                <a:cubicBezTo>
                  <a:pt x="5898806" y="5611164"/>
                  <a:pt x="5901474" y="5632691"/>
                  <a:pt x="5909856" y="5651360"/>
                </a:cubicBezTo>
                <a:cubicBezTo>
                  <a:pt x="5918047" y="5669647"/>
                  <a:pt x="5927762" y="5684320"/>
                  <a:pt x="5910618" y="5695178"/>
                </a:cubicBezTo>
                <a:cubicBezTo>
                  <a:pt x="5919762" y="5714607"/>
                  <a:pt x="5927383" y="5731564"/>
                  <a:pt x="5935573" y="5748136"/>
                </a:cubicBezTo>
                <a:cubicBezTo>
                  <a:pt x="5938620" y="5754234"/>
                  <a:pt x="5943575" y="5759378"/>
                  <a:pt x="5946433" y="5765474"/>
                </a:cubicBezTo>
                <a:cubicBezTo>
                  <a:pt x="5949481" y="5771953"/>
                  <a:pt x="5951385" y="5779191"/>
                  <a:pt x="5952911" y="5786239"/>
                </a:cubicBezTo>
                <a:cubicBezTo>
                  <a:pt x="5959768" y="5817674"/>
                  <a:pt x="5966054" y="5849107"/>
                  <a:pt x="5973485" y="5880348"/>
                </a:cubicBezTo>
                <a:cubicBezTo>
                  <a:pt x="5975008" y="5886447"/>
                  <a:pt x="5981104" y="5891590"/>
                  <a:pt x="5985103" y="5897114"/>
                </a:cubicBezTo>
                <a:cubicBezTo>
                  <a:pt x="5987772" y="5900735"/>
                  <a:pt x="5991773" y="5904353"/>
                  <a:pt x="5992345" y="5908355"/>
                </a:cubicBezTo>
                <a:cubicBezTo>
                  <a:pt x="5996917" y="5938836"/>
                  <a:pt x="6002252" y="5969124"/>
                  <a:pt x="6004537" y="5999796"/>
                </a:cubicBezTo>
                <a:cubicBezTo>
                  <a:pt x="6006440" y="6025515"/>
                  <a:pt x="6005871" y="6050282"/>
                  <a:pt x="6039018" y="6056948"/>
                </a:cubicBezTo>
                <a:cubicBezTo>
                  <a:pt x="6044734" y="6058092"/>
                  <a:pt x="6050831" y="6066284"/>
                  <a:pt x="6053687" y="6072569"/>
                </a:cubicBezTo>
                <a:cubicBezTo>
                  <a:pt x="6061879" y="6090477"/>
                  <a:pt x="6067404" y="6109530"/>
                  <a:pt x="6075785" y="6127247"/>
                </a:cubicBezTo>
                <a:cubicBezTo>
                  <a:pt x="6103790" y="6185351"/>
                  <a:pt x="6121508" y="6246121"/>
                  <a:pt x="6118269" y="6311084"/>
                </a:cubicBezTo>
                <a:cubicBezTo>
                  <a:pt x="6117317" y="6331277"/>
                  <a:pt x="6107028" y="6350899"/>
                  <a:pt x="6103217" y="6363664"/>
                </a:cubicBezTo>
                <a:cubicBezTo>
                  <a:pt x="6118269" y="6400429"/>
                  <a:pt x="6132747" y="6431292"/>
                  <a:pt x="6143606" y="6463490"/>
                </a:cubicBezTo>
                <a:cubicBezTo>
                  <a:pt x="6153322" y="6491874"/>
                  <a:pt x="6159418" y="6521593"/>
                  <a:pt x="6166466" y="6550742"/>
                </a:cubicBezTo>
                <a:cubicBezTo>
                  <a:pt x="6169135" y="6561411"/>
                  <a:pt x="6170658" y="6572269"/>
                  <a:pt x="6171993" y="6583128"/>
                </a:cubicBezTo>
                <a:cubicBezTo>
                  <a:pt x="6176183" y="6617036"/>
                  <a:pt x="6166086" y="6652472"/>
                  <a:pt x="6182089" y="6685617"/>
                </a:cubicBezTo>
                <a:cubicBezTo>
                  <a:pt x="6190471" y="6702955"/>
                  <a:pt x="6200567" y="6720103"/>
                  <a:pt x="6204949" y="6738388"/>
                </a:cubicBezTo>
                <a:cubicBezTo>
                  <a:pt x="6209712" y="6758011"/>
                  <a:pt x="6217142" y="6777207"/>
                  <a:pt x="6222453" y="6796804"/>
                </a:cubicBezTo>
                <a:lnTo>
                  <a:pt x="6227224" y="6857457"/>
                </a:lnTo>
                <a:lnTo>
                  <a:pt x="6099985" y="6857457"/>
                </a:lnTo>
                <a:lnTo>
                  <a:pt x="6099985" y="6857998"/>
                </a:lnTo>
                <a:lnTo>
                  <a:pt x="0" y="6857998"/>
                </a:lnTo>
                <a:close/>
              </a:path>
            </a:pathLst>
          </a:custGeom>
          <a:effectLst>
            <a:outerShdw blurRad="381000" dist="152400" algn="tl" rotWithShape="0">
              <a:prstClr val="black">
                <a:alpha val="10000"/>
              </a:prstClr>
            </a:outerShdw>
          </a:effectLst>
        </p:spPr>
      </p:pic>
      <p:sp>
        <p:nvSpPr>
          <p:cNvPr id="19" name="Freeform: Shape 18">
            <a:extLst>
              <a:ext uri="{FF2B5EF4-FFF2-40B4-BE49-F238E27FC236}">
                <a16:creationId xmlns:a16="http://schemas.microsoft.com/office/drawing/2014/main" id="{B01367A3-F670-4BD9-9972-F7E97FC22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38C3DB02-606C-40EC-8381-7A29A1ADF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2483019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9FD640F-6FCF-A957-CC3D-33FC36543A9D}"/>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更多案例</a:t>
            </a:r>
            <a:endParaRPr lang="zh-TW" altLang="en-US" dirty="0"/>
          </a:p>
        </p:txBody>
      </p:sp>
      <p:grpSp>
        <p:nvGrpSpPr>
          <p:cNvPr id="6" name="群組 5">
            <a:extLst>
              <a:ext uri="{FF2B5EF4-FFF2-40B4-BE49-F238E27FC236}">
                <a16:creationId xmlns:a16="http://schemas.microsoft.com/office/drawing/2014/main" id="{EACF83EB-DF13-AF19-B21B-F4F32484B34D}"/>
              </a:ext>
            </a:extLst>
          </p:cNvPr>
          <p:cNvGrpSpPr/>
          <p:nvPr/>
        </p:nvGrpSpPr>
        <p:grpSpPr>
          <a:xfrm>
            <a:off x="1598526" y="1998246"/>
            <a:ext cx="10515601" cy="3426730"/>
            <a:chOff x="838198" y="1327833"/>
            <a:chExt cx="10515601" cy="3426730"/>
          </a:xfrm>
        </p:grpSpPr>
        <p:pic>
          <p:nvPicPr>
            <p:cNvPr id="4" name="圖片 3">
              <a:extLst>
                <a:ext uri="{FF2B5EF4-FFF2-40B4-BE49-F238E27FC236}">
                  <a16:creationId xmlns:a16="http://schemas.microsoft.com/office/drawing/2014/main" id="{59D2DD7D-5BAF-F855-434D-76C371960FC5}"/>
                </a:ext>
              </a:extLst>
            </p:cNvPr>
            <p:cNvPicPr>
              <a:picLocks noChangeAspect="1"/>
            </p:cNvPicPr>
            <p:nvPr/>
          </p:nvPicPr>
          <p:blipFill>
            <a:blip r:embed="rId3"/>
            <a:stretch>
              <a:fillRect/>
            </a:stretch>
          </p:blipFill>
          <p:spPr>
            <a:xfrm>
              <a:off x="1030894" y="1327833"/>
              <a:ext cx="10130212" cy="3108262"/>
            </a:xfrm>
            <a:prstGeom prst="rect">
              <a:avLst/>
            </a:prstGeom>
          </p:spPr>
        </p:pic>
        <p:sp>
          <p:nvSpPr>
            <p:cNvPr id="5" name="矩形 4">
              <a:extLst>
                <a:ext uri="{FF2B5EF4-FFF2-40B4-BE49-F238E27FC236}">
                  <a16:creationId xmlns:a16="http://schemas.microsoft.com/office/drawing/2014/main" id="{AB5B04EF-00A9-90CA-317B-2E3B45081E06}"/>
                </a:ext>
              </a:extLst>
            </p:cNvPr>
            <p:cNvSpPr/>
            <p:nvPr/>
          </p:nvSpPr>
          <p:spPr>
            <a:xfrm>
              <a:off x="838198" y="3429000"/>
              <a:ext cx="10515601" cy="13255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7" name="文字方塊 6">
            <a:extLst>
              <a:ext uri="{FF2B5EF4-FFF2-40B4-BE49-F238E27FC236}">
                <a16:creationId xmlns:a16="http://schemas.microsoft.com/office/drawing/2014/main" id="{4E90CA4C-EB56-5590-EE5F-75EA37563099}"/>
              </a:ext>
            </a:extLst>
          </p:cNvPr>
          <p:cNvSpPr txBox="1"/>
          <p:nvPr/>
        </p:nvSpPr>
        <p:spPr>
          <a:xfrm>
            <a:off x="8693001" y="4126399"/>
            <a:ext cx="371016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https://arxiv.org/abs/2402.13669</a:t>
            </a:r>
          </a:p>
        </p:txBody>
      </p:sp>
      <p:sp>
        <p:nvSpPr>
          <p:cNvPr id="8" name="文字方塊 7">
            <a:extLst>
              <a:ext uri="{FF2B5EF4-FFF2-40B4-BE49-F238E27FC236}">
                <a16:creationId xmlns:a16="http://schemas.microsoft.com/office/drawing/2014/main" id="{03F5657E-08CE-F6ED-099B-5EEE802229D5}"/>
              </a:ext>
            </a:extLst>
          </p:cNvPr>
          <p:cNvSpPr txBox="1"/>
          <p:nvPr/>
        </p:nvSpPr>
        <p:spPr>
          <a:xfrm>
            <a:off x="9797280" y="654038"/>
            <a:ext cx="155652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28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SFT Style</a:t>
            </a:r>
            <a:endParaRPr kumimoji="0" lang="zh-TW" altLang="en-US" sz="28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 name="文字方塊 8">
            <a:extLst>
              <a:ext uri="{FF2B5EF4-FFF2-40B4-BE49-F238E27FC236}">
                <a16:creationId xmlns:a16="http://schemas.microsoft.com/office/drawing/2014/main" id="{302DE089-C1DD-1BF5-4BC3-3407AEDD59EF}"/>
              </a:ext>
            </a:extLst>
          </p:cNvPr>
          <p:cNvSpPr txBox="1"/>
          <p:nvPr/>
        </p:nvSpPr>
        <p:spPr>
          <a:xfrm>
            <a:off x="-730318" y="2334562"/>
            <a:ext cx="2665379" cy="830997"/>
          </a:xfrm>
          <a:prstGeom prst="rect">
            <a:avLst/>
          </a:prstGeom>
          <a:noFill/>
        </p:spPr>
        <p:txBody>
          <a:bodyPr wrap="square" rtlCol="0">
            <a:spAutoFit/>
          </a:bodyPr>
          <a:lstStyle/>
          <a:p>
            <a:pPr algn="r"/>
            <a:r>
              <a:rPr lang="en-US" altLang="zh-TW" sz="2400" dirty="0"/>
              <a:t>Foundation </a:t>
            </a:r>
          </a:p>
          <a:p>
            <a:pPr algn="r"/>
            <a:r>
              <a:rPr lang="en-US" altLang="zh-TW" sz="2400" dirty="0"/>
              <a:t>Model</a:t>
            </a:r>
            <a:endParaRPr lang="zh-TW" altLang="en-US" sz="2400" dirty="0"/>
          </a:p>
        </p:txBody>
      </p:sp>
      <p:sp>
        <p:nvSpPr>
          <p:cNvPr id="10" name="文字方塊 9">
            <a:extLst>
              <a:ext uri="{FF2B5EF4-FFF2-40B4-BE49-F238E27FC236}">
                <a16:creationId xmlns:a16="http://schemas.microsoft.com/office/drawing/2014/main" id="{3E75EEC7-2874-D8BB-2B1A-9A6AAD5BA0F1}"/>
              </a:ext>
            </a:extLst>
          </p:cNvPr>
          <p:cNvSpPr txBox="1"/>
          <p:nvPr/>
        </p:nvSpPr>
        <p:spPr>
          <a:xfrm>
            <a:off x="-737281" y="3117423"/>
            <a:ext cx="2665379" cy="830997"/>
          </a:xfrm>
          <a:prstGeom prst="rect">
            <a:avLst/>
          </a:prstGeom>
          <a:noFill/>
        </p:spPr>
        <p:txBody>
          <a:bodyPr wrap="square" rtlCol="0">
            <a:spAutoFit/>
          </a:bodyPr>
          <a:lstStyle/>
          <a:p>
            <a:pPr algn="r"/>
            <a:r>
              <a:rPr lang="en-US" altLang="zh-TW" sz="2400" dirty="0"/>
              <a:t>Fine-tuned</a:t>
            </a:r>
          </a:p>
          <a:p>
            <a:pPr algn="r"/>
            <a:r>
              <a:rPr lang="en-US" altLang="zh-TW" sz="2400" dirty="0"/>
              <a:t>Model</a:t>
            </a:r>
            <a:endParaRPr lang="zh-TW" altLang="en-US" sz="2400" dirty="0"/>
          </a:p>
        </p:txBody>
      </p:sp>
      <p:sp>
        <p:nvSpPr>
          <p:cNvPr id="11" name="矩形: 圓角 10">
            <a:extLst>
              <a:ext uri="{FF2B5EF4-FFF2-40B4-BE49-F238E27FC236}">
                <a16:creationId xmlns:a16="http://schemas.microsoft.com/office/drawing/2014/main" id="{EAEFE227-D093-0A02-9C41-45BDABB7965A}"/>
              </a:ext>
            </a:extLst>
          </p:cNvPr>
          <p:cNvSpPr/>
          <p:nvPr/>
        </p:nvSpPr>
        <p:spPr>
          <a:xfrm>
            <a:off x="5658145" y="3053817"/>
            <a:ext cx="571206" cy="281539"/>
          </a:xfrm>
          <a:prstGeom prst="roundRect">
            <a:avLst/>
          </a:prstGeom>
          <a:noFill/>
          <a:ln w="571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4E07C085-8FA4-0907-8EDF-70181308BD31}"/>
              </a:ext>
            </a:extLst>
          </p:cNvPr>
          <p:cNvSpPr/>
          <p:nvPr/>
        </p:nvSpPr>
        <p:spPr>
          <a:xfrm>
            <a:off x="7715545" y="3350947"/>
            <a:ext cx="571206" cy="281539"/>
          </a:xfrm>
          <a:prstGeom prst="roundRect">
            <a:avLst/>
          </a:prstGeom>
          <a:noFill/>
          <a:ln w="571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sp>
        <p:nvSpPr>
          <p:cNvPr id="13" name="矩形: 圓角 12">
            <a:extLst>
              <a:ext uri="{FF2B5EF4-FFF2-40B4-BE49-F238E27FC236}">
                <a16:creationId xmlns:a16="http://schemas.microsoft.com/office/drawing/2014/main" id="{490BBB96-239F-349C-5266-687D61F218AB}"/>
              </a:ext>
            </a:extLst>
          </p:cNvPr>
          <p:cNvSpPr/>
          <p:nvPr/>
        </p:nvSpPr>
        <p:spPr>
          <a:xfrm>
            <a:off x="9010945" y="3646401"/>
            <a:ext cx="571206" cy="281539"/>
          </a:xfrm>
          <a:prstGeom prst="roundRect">
            <a:avLst/>
          </a:prstGeom>
          <a:noFill/>
          <a:ln w="571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sp>
        <p:nvSpPr>
          <p:cNvPr id="14" name="矩形: 圓角 13">
            <a:extLst>
              <a:ext uri="{FF2B5EF4-FFF2-40B4-BE49-F238E27FC236}">
                <a16:creationId xmlns:a16="http://schemas.microsoft.com/office/drawing/2014/main" id="{4D744603-7DDB-09BE-7318-F233888D96E3}"/>
              </a:ext>
            </a:extLst>
          </p:cNvPr>
          <p:cNvSpPr/>
          <p:nvPr/>
        </p:nvSpPr>
        <p:spPr>
          <a:xfrm>
            <a:off x="7701031" y="3075449"/>
            <a:ext cx="1881120" cy="281539"/>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0000"/>
              </a:solidFill>
              <a:effectLst/>
              <a:uLnTx/>
              <a:uFillTx/>
              <a:latin typeface="Aptos" panose="02110004020202020204"/>
              <a:ea typeface="新細明體" panose="02020500000000000000" pitchFamily="18" charset="-120"/>
              <a:cs typeface="+mn-cs"/>
            </a:endParaRPr>
          </a:p>
        </p:txBody>
      </p:sp>
      <p:sp>
        <p:nvSpPr>
          <p:cNvPr id="15" name="矩形: 圓角 14">
            <a:extLst>
              <a:ext uri="{FF2B5EF4-FFF2-40B4-BE49-F238E27FC236}">
                <a16:creationId xmlns:a16="http://schemas.microsoft.com/office/drawing/2014/main" id="{BC67E4BC-3186-24A7-1347-155A27963CEE}"/>
              </a:ext>
            </a:extLst>
          </p:cNvPr>
          <p:cNvSpPr/>
          <p:nvPr/>
        </p:nvSpPr>
        <p:spPr>
          <a:xfrm>
            <a:off x="5641732" y="3364862"/>
            <a:ext cx="587618" cy="281539"/>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0000"/>
              </a:solidFill>
              <a:effectLst/>
              <a:uLnTx/>
              <a:uFillTx/>
              <a:latin typeface="Aptos" panose="02110004020202020204"/>
              <a:ea typeface="新細明體" panose="02020500000000000000" pitchFamily="18" charset="-120"/>
              <a:cs typeface="+mn-cs"/>
            </a:endParaRPr>
          </a:p>
        </p:txBody>
      </p:sp>
      <p:sp>
        <p:nvSpPr>
          <p:cNvPr id="16" name="矩形: 圓角 15">
            <a:extLst>
              <a:ext uri="{FF2B5EF4-FFF2-40B4-BE49-F238E27FC236}">
                <a16:creationId xmlns:a16="http://schemas.microsoft.com/office/drawing/2014/main" id="{0953A7FF-7569-D5A9-4664-BDAD5599F44F}"/>
              </a:ext>
            </a:extLst>
          </p:cNvPr>
          <p:cNvSpPr/>
          <p:nvPr/>
        </p:nvSpPr>
        <p:spPr>
          <a:xfrm>
            <a:off x="8994533" y="3356568"/>
            <a:ext cx="587618" cy="281539"/>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0000"/>
              </a:solidFill>
              <a:effectLst/>
              <a:uLnTx/>
              <a:uFillTx/>
              <a:latin typeface="Aptos" panose="02110004020202020204"/>
              <a:ea typeface="新細明體" panose="02020500000000000000" pitchFamily="18" charset="-120"/>
              <a:cs typeface="+mn-cs"/>
            </a:endParaRPr>
          </a:p>
        </p:txBody>
      </p:sp>
      <p:sp>
        <p:nvSpPr>
          <p:cNvPr id="17" name="矩形: 圓角 16">
            <a:extLst>
              <a:ext uri="{FF2B5EF4-FFF2-40B4-BE49-F238E27FC236}">
                <a16:creationId xmlns:a16="http://schemas.microsoft.com/office/drawing/2014/main" id="{52B3C82E-81A0-2753-B9AC-6F1F60CE3E58}"/>
              </a:ext>
            </a:extLst>
          </p:cNvPr>
          <p:cNvSpPr/>
          <p:nvPr/>
        </p:nvSpPr>
        <p:spPr>
          <a:xfrm>
            <a:off x="5641731" y="3646401"/>
            <a:ext cx="2645019" cy="281539"/>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0000"/>
              </a:solidFill>
              <a:effectLst/>
              <a:uLnTx/>
              <a:uFillTx/>
              <a:latin typeface="Aptos" panose="02110004020202020204"/>
              <a:ea typeface="新細明體" panose="02020500000000000000" pitchFamily="18" charset="-120"/>
              <a:cs typeface="+mn-cs"/>
            </a:endParaRPr>
          </a:p>
        </p:txBody>
      </p:sp>
      <p:sp>
        <p:nvSpPr>
          <p:cNvPr id="19" name="文字方塊 18">
            <a:extLst>
              <a:ext uri="{FF2B5EF4-FFF2-40B4-BE49-F238E27FC236}">
                <a16:creationId xmlns:a16="http://schemas.microsoft.com/office/drawing/2014/main" id="{2E510820-6581-3B6F-9A3B-D3031B466F57}"/>
              </a:ext>
            </a:extLst>
          </p:cNvPr>
          <p:cNvSpPr txBox="1"/>
          <p:nvPr/>
        </p:nvSpPr>
        <p:spPr>
          <a:xfrm>
            <a:off x="1028700" y="4857750"/>
            <a:ext cx="10515601" cy="523220"/>
          </a:xfrm>
          <a:prstGeom prst="rect">
            <a:avLst/>
          </a:prstGeom>
          <a:noFill/>
        </p:spPr>
        <p:txBody>
          <a:bodyPr wrap="square" rtlCol="0">
            <a:spAutoFit/>
          </a:bodyPr>
          <a:lstStyle/>
          <a:p>
            <a:pPr marL="285750" indent="-285750">
              <a:buFont typeface="Arial" panose="020B0604020202020204" pitchFamily="34" charset="0"/>
              <a:buChar char="•"/>
            </a:pPr>
            <a:r>
              <a:rPr lang="en-US" altLang="zh-TW" sz="2800" dirty="0"/>
              <a:t>Post-training enhances performance on the target tasks.</a:t>
            </a:r>
            <a:endParaRPr lang="zh-TW" altLang="en-US" sz="2800" dirty="0"/>
          </a:p>
        </p:txBody>
      </p:sp>
      <p:sp>
        <p:nvSpPr>
          <p:cNvPr id="20" name="文字方塊 19">
            <a:extLst>
              <a:ext uri="{FF2B5EF4-FFF2-40B4-BE49-F238E27FC236}">
                <a16:creationId xmlns:a16="http://schemas.microsoft.com/office/drawing/2014/main" id="{F440331F-5CAE-0B27-947A-C8671D7B6EB8}"/>
              </a:ext>
            </a:extLst>
          </p:cNvPr>
          <p:cNvSpPr txBox="1"/>
          <p:nvPr/>
        </p:nvSpPr>
        <p:spPr>
          <a:xfrm>
            <a:off x="1028700" y="5559520"/>
            <a:ext cx="10515601" cy="523220"/>
          </a:xfrm>
          <a:prstGeom prst="rect">
            <a:avLst/>
          </a:prstGeom>
          <a:noFill/>
        </p:spPr>
        <p:txBody>
          <a:bodyPr wrap="square" rtlCol="0">
            <a:spAutoFit/>
          </a:bodyPr>
          <a:lstStyle/>
          <a:p>
            <a:pPr marL="285750" indent="-285750">
              <a:buFont typeface="Arial" panose="020B0604020202020204" pitchFamily="34" charset="0"/>
              <a:buChar char="•"/>
            </a:pPr>
            <a:r>
              <a:rPr lang="en-US" altLang="zh-TW" sz="2800" dirty="0"/>
              <a:t>Post-training degrades the model's performance on other tasks.</a:t>
            </a:r>
            <a:endParaRPr lang="zh-TW" altLang="en-US" sz="2800" dirty="0"/>
          </a:p>
        </p:txBody>
      </p:sp>
    </p:spTree>
    <p:extLst>
      <p:ext uri="{BB962C8B-B14F-4D97-AF65-F5344CB8AC3E}">
        <p14:creationId xmlns:p14="http://schemas.microsoft.com/office/powerpoint/2010/main" val="184084410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圖片 35">
            <a:extLst>
              <a:ext uri="{FF2B5EF4-FFF2-40B4-BE49-F238E27FC236}">
                <a16:creationId xmlns:a16="http://schemas.microsoft.com/office/drawing/2014/main" id="{C05AFF55-6757-08A1-9934-5B864A0394D7}"/>
              </a:ext>
            </a:extLst>
          </p:cNvPr>
          <p:cNvPicPr>
            <a:picLocks noChangeAspect="1"/>
          </p:cNvPicPr>
          <p:nvPr/>
        </p:nvPicPr>
        <p:blipFill>
          <a:blip r:embed="rId3"/>
          <a:stretch>
            <a:fillRect/>
          </a:stretch>
        </p:blipFill>
        <p:spPr>
          <a:xfrm>
            <a:off x="6544775" y="4154089"/>
            <a:ext cx="1280700" cy="2131944"/>
          </a:xfrm>
          <a:prstGeom prst="rect">
            <a:avLst/>
          </a:prstGeom>
        </p:spPr>
      </p:pic>
      <p:sp>
        <p:nvSpPr>
          <p:cNvPr id="3" name="文字方塊 2">
            <a:extLst>
              <a:ext uri="{FF2B5EF4-FFF2-40B4-BE49-F238E27FC236}">
                <a16:creationId xmlns:a16="http://schemas.microsoft.com/office/drawing/2014/main" id="{F88AE73A-84F6-2E7E-A45B-306217C187F8}"/>
              </a:ext>
            </a:extLst>
          </p:cNvPr>
          <p:cNvSpPr txBox="1"/>
          <p:nvPr/>
        </p:nvSpPr>
        <p:spPr>
          <a:xfrm>
            <a:off x="2402390" y="2186278"/>
            <a:ext cx="32921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Text</a:t>
            </a:r>
            <a:endParaRPr kumimoji="0" lang="zh-TW" altLang="en-US" sz="2400" b="0" i="0" u="none" strike="noStrike" kern="1200" cap="none" spc="0" normalizeH="0" baseline="0" noProof="0" dirty="0">
              <a:ln>
                <a:noFill/>
              </a:ln>
              <a:solidFill>
                <a:prstClr val="black"/>
              </a:solidFill>
              <a:effectLst/>
              <a:uLnTx/>
              <a:uFillTx/>
              <a:latin typeface="Calibri" panose="020F0502020204030204" pitchFamily="34" charset="0"/>
              <a:ea typeface="微軟正黑體" panose="020B0604030504040204" pitchFamily="34" charset="-120"/>
              <a:cs typeface="Calibri" panose="020F0502020204030204" pitchFamily="34" charset="0"/>
            </a:endParaRPr>
          </a:p>
        </p:txBody>
      </p:sp>
      <p:cxnSp>
        <p:nvCxnSpPr>
          <p:cNvPr id="4" name="直線單箭頭接點 3">
            <a:extLst>
              <a:ext uri="{FF2B5EF4-FFF2-40B4-BE49-F238E27FC236}">
                <a16:creationId xmlns:a16="http://schemas.microsoft.com/office/drawing/2014/main" id="{01AE708F-49C1-DA51-C0AE-75BAA0283C2B}"/>
              </a:ext>
            </a:extLst>
          </p:cNvPr>
          <p:cNvCxnSpPr>
            <a:cxnSpLocks/>
          </p:cNvCxnSpPr>
          <p:nvPr/>
        </p:nvCxnSpPr>
        <p:spPr>
          <a:xfrm>
            <a:off x="5048442" y="2454151"/>
            <a:ext cx="1437701" cy="0"/>
          </a:xfrm>
          <a:prstGeom prst="straightConnector1">
            <a:avLst/>
          </a:prstGeom>
          <a:noFill/>
          <a:ln w="57150" cap="flat" cmpd="sng" algn="ctr">
            <a:solidFill>
              <a:sysClr val="windowText" lastClr="000000"/>
            </a:solidFill>
            <a:prstDash val="solid"/>
            <a:miter lim="800000"/>
            <a:tailEnd type="triangle"/>
          </a:ln>
          <a:effectLst/>
        </p:spPr>
      </p:cxnSp>
      <p:sp>
        <p:nvSpPr>
          <p:cNvPr id="5" name="文字方塊 4">
            <a:extLst>
              <a:ext uri="{FF2B5EF4-FFF2-40B4-BE49-F238E27FC236}">
                <a16:creationId xmlns:a16="http://schemas.microsoft.com/office/drawing/2014/main" id="{DC2BB5C1-477A-A1B0-AD02-84571AEA966F}"/>
              </a:ext>
            </a:extLst>
          </p:cNvPr>
          <p:cNvSpPr txBox="1"/>
          <p:nvPr/>
        </p:nvSpPr>
        <p:spPr>
          <a:xfrm>
            <a:off x="9349920" y="5054730"/>
            <a:ext cx="17317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Response</a:t>
            </a:r>
            <a:endParaRPr kumimoji="0" lang="zh-TW" altLang="en-US" sz="2400" b="0" i="0" u="none" strike="noStrike" kern="1200" cap="none" spc="0" normalizeH="0" baseline="0" noProof="0" dirty="0">
              <a:ln>
                <a:noFill/>
              </a:ln>
              <a:solidFill>
                <a:prstClr val="black"/>
              </a:solidFill>
              <a:effectLst/>
              <a:uLnTx/>
              <a:uFillTx/>
              <a:latin typeface="Calibri" panose="020F0502020204030204" pitchFamily="34" charset="0"/>
              <a:ea typeface="微軟正黑體" panose="020B0604030504040204" pitchFamily="34" charset="-120"/>
              <a:cs typeface="Calibri" panose="020F0502020204030204" pitchFamily="34" charset="0"/>
            </a:endParaRPr>
          </a:p>
        </p:txBody>
      </p:sp>
      <p:cxnSp>
        <p:nvCxnSpPr>
          <p:cNvPr id="10" name="直線單箭頭接點 9">
            <a:extLst>
              <a:ext uri="{FF2B5EF4-FFF2-40B4-BE49-F238E27FC236}">
                <a16:creationId xmlns:a16="http://schemas.microsoft.com/office/drawing/2014/main" id="{53D92258-D131-D09E-02A6-4C256C7B3AD0}"/>
              </a:ext>
            </a:extLst>
          </p:cNvPr>
          <p:cNvCxnSpPr>
            <a:cxnSpLocks/>
          </p:cNvCxnSpPr>
          <p:nvPr/>
        </p:nvCxnSpPr>
        <p:spPr>
          <a:xfrm>
            <a:off x="7137827" y="3169936"/>
            <a:ext cx="0" cy="1159373"/>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5" name="文字方塊 24">
            <a:extLst>
              <a:ext uri="{FF2B5EF4-FFF2-40B4-BE49-F238E27FC236}">
                <a16:creationId xmlns:a16="http://schemas.microsoft.com/office/drawing/2014/main" id="{A8E6FF95-8EB7-5ADB-7FA4-EB16C99F3905}"/>
              </a:ext>
            </a:extLst>
          </p:cNvPr>
          <p:cNvSpPr txBox="1"/>
          <p:nvPr/>
        </p:nvSpPr>
        <p:spPr>
          <a:xfrm>
            <a:off x="9350086" y="2215077"/>
            <a:ext cx="17315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Response</a:t>
            </a:r>
            <a:endParaRPr kumimoji="0" lang="zh-TW" altLang="en-US" sz="2400" b="0" i="0" u="none" strike="noStrike" kern="1200" cap="none" spc="0" normalizeH="0" baseline="0" noProof="0" dirty="0">
              <a:ln>
                <a:noFill/>
              </a:ln>
              <a:solidFill>
                <a:prstClr val="black"/>
              </a:solidFill>
              <a:effectLst/>
              <a:uLnTx/>
              <a:uFillTx/>
              <a:latin typeface="Calibri" panose="020F0502020204030204" pitchFamily="34" charset="0"/>
              <a:ea typeface="微軟正黑體" panose="020B0604030504040204" pitchFamily="34" charset="-120"/>
              <a:cs typeface="Calibri" panose="020F0502020204030204" pitchFamily="34" charset="0"/>
            </a:endParaRPr>
          </a:p>
        </p:txBody>
      </p:sp>
      <p:sp>
        <p:nvSpPr>
          <p:cNvPr id="26" name="文字方塊 25">
            <a:extLst>
              <a:ext uri="{FF2B5EF4-FFF2-40B4-BE49-F238E27FC236}">
                <a16:creationId xmlns:a16="http://schemas.microsoft.com/office/drawing/2014/main" id="{AC72A0F7-2EA9-A182-1C9E-EB8BF5BB901F}"/>
              </a:ext>
            </a:extLst>
          </p:cNvPr>
          <p:cNvSpPr txBox="1"/>
          <p:nvPr/>
        </p:nvSpPr>
        <p:spPr>
          <a:xfrm>
            <a:off x="7332685" y="3439627"/>
            <a:ext cx="36449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Fine-tune</a:t>
            </a:r>
            <a:endParaRPr kumimoji="0" lang="zh-TW" altLang="en-US" sz="2800" b="1" i="0" u="none" strike="noStrike" kern="1200" cap="none" spc="0" normalizeH="0" baseline="0" noProof="0" dirty="0">
              <a:ln>
                <a:noFill/>
              </a:ln>
              <a:solidFill>
                <a:prstClr val="black"/>
              </a:solidFill>
              <a:effectLst/>
              <a:uLnTx/>
              <a:uFillTx/>
              <a:latin typeface="Calibri" panose="020F0502020204030204" pitchFamily="34" charset="0"/>
              <a:ea typeface="微軟正黑體" panose="020B0604030504040204" pitchFamily="34" charset="-120"/>
              <a:cs typeface="Calibri" panose="020F0502020204030204" pitchFamily="34" charset="0"/>
            </a:endParaRPr>
          </a:p>
        </p:txBody>
      </p:sp>
      <p:cxnSp>
        <p:nvCxnSpPr>
          <p:cNvPr id="29" name="直線單箭頭接點 28">
            <a:extLst>
              <a:ext uri="{FF2B5EF4-FFF2-40B4-BE49-F238E27FC236}">
                <a16:creationId xmlns:a16="http://schemas.microsoft.com/office/drawing/2014/main" id="{06B1D3EB-5796-E09D-FB26-2163D901BC3A}"/>
              </a:ext>
            </a:extLst>
          </p:cNvPr>
          <p:cNvCxnSpPr>
            <a:cxnSpLocks/>
          </p:cNvCxnSpPr>
          <p:nvPr/>
        </p:nvCxnSpPr>
        <p:spPr>
          <a:xfrm>
            <a:off x="7923499" y="2446547"/>
            <a:ext cx="1437701" cy="0"/>
          </a:xfrm>
          <a:prstGeom prst="straightConnector1">
            <a:avLst/>
          </a:prstGeom>
          <a:noFill/>
          <a:ln w="57150" cap="flat" cmpd="sng" algn="ctr">
            <a:solidFill>
              <a:sysClr val="windowText" lastClr="000000"/>
            </a:solidFill>
            <a:prstDash val="solid"/>
            <a:miter lim="800000"/>
            <a:tailEnd type="triangle"/>
          </a:ln>
          <a:effectLst/>
        </p:spPr>
      </p:cxnSp>
      <p:cxnSp>
        <p:nvCxnSpPr>
          <p:cNvPr id="30" name="直線單箭頭接點 29">
            <a:extLst>
              <a:ext uri="{FF2B5EF4-FFF2-40B4-BE49-F238E27FC236}">
                <a16:creationId xmlns:a16="http://schemas.microsoft.com/office/drawing/2014/main" id="{EB7CDC74-E48B-754E-76D2-C32A061AA413}"/>
              </a:ext>
            </a:extLst>
          </p:cNvPr>
          <p:cNvCxnSpPr>
            <a:cxnSpLocks/>
          </p:cNvCxnSpPr>
          <p:nvPr/>
        </p:nvCxnSpPr>
        <p:spPr>
          <a:xfrm>
            <a:off x="5037328" y="5285563"/>
            <a:ext cx="1437701" cy="0"/>
          </a:xfrm>
          <a:prstGeom prst="straightConnector1">
            <a:avLst/>
          </a:prstGeom>
          <a:noFill/>
          <a:ln w="57150" cap="flat" cmpd="sng" algn="ctr">
            <a:solidFill>
              <a:sysClr val="windowText" lastClr="000000"/>
            </a:solidFill>
            <a:prstDash val="solid"/>
            <a:miter lim="800000"/>
            <a:tailEnd type="triangle"/>
          </a:ln>
          <a:effectLst/>
        </p:spPr>
      </p:cxnSp>
      <p:cxnSp>
        <p:nvCxnSpPr>
          <p:cNvPr id="31" name="直線單箭頭接點 30">
            <a:extLst>
              <a:ext uri="{FF2B5EF4-FFF2-40B4-BE49-F238E27FC236}">
                <a16:creationId xmlns:a16="http://schemas.microsoft.com/office/drawing/2014/main" id="{28AD62C9-F6AB-4332-304C-CD2537637521}"/>
              </a:ext>
            </a:extLst>
          </p:cNvPr>
          <p:cNvCxnSpPr>
            <a:cxnSpLocks/>
          </p:cNvCxnSpPr>
          <p:nvPr/>
        </p:nvCxnSpPr>
        <p:spPr>
          <a:xfrm>
            <a:off x="7912385" y="5277959"/>
            <a:ext cx="1437701" cy="0"/>
          </a:xfrm>
          <a:prstGeom prst="straightConnector1">
            <a:avLst/>
          </a:prstGeom>
          <a:noFill/>
          <a:ln w="57150" cap="flat" cmpd="sng" algn="ctr">
            <a:solidFill>
              <a:sysClr val="windowText" lastClr="000000"/>
            </a:solidFill>
            <a:prstDash val="solid"/>
            <a:miter lim="800000"/>
            <a:tailEnd type="triangle"/>
          </a:ln>
          <a:effectLst/>
        </p:spPr>
      </p:cxnSp>
      <p:grpSp>
        <p:nvGrpSpPr>
          <p:cNvPr id="33" name="群組 32">
            <a:extLst>
              <a:ext uri="{FF2B5EF4-FFF2-40B4-BE49-F238E27FC236}">
                <a16:creationId xmlns:a16="http://schemas.microsoft.com/office/drawing/2014/main" id="{0F87EF45-10ED-D65F-A62D-DD3DF7E972A0}"/>
              </a:ext>
            </a:extLst>
          </p:cNvPr>
          <p:cNvGrpSpPr/>
          <p:nvPr/>
        </p:nvGrpSpPr>
        <p:grpSpPr>
          <a:xfrm>
            <a:off x="2648343" y="4843863"/>
            <a:ext cx="2183765" cy="734878"/>
            <a:chOff x="393073" y="5022255"/>
            <a:chExt cx="2117030" cy="878286"/>
          </a:xfrm>
        </p:grpSpPr>
        <p:pic>
          <p:nvPicPr>
            <p:cNvPr id="34"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9D62D75D-4E59-9878-8C01-CFF85D90B974}"/>
                </a:ext>
              </a:extLst>
            </p:cNvPr>
            <p:cNvPicPr preferRelativeResize="0"/>
            <p:nvPr/>
          </p:nvPicPr>
          <p:blipFill rotWithShape="1">
            <a:blip r:embed="rId4">
              <a:alphaModFix/>
            </a:blip>
            <a:srcRect l="39924" t="74586" r="38724" b="15732"/>
            <a:stretch/>
          </p:blipFill>
          <p:spPr>
            <a:xfrm>
              <a:off x="393073" y="5022255"/>
              <a:ext cx="1347649" cy="809022"/>
            </a:xfrm>
            <a:prstGeom prst="rect">
              <a:avLst/>
            </a:prstGeom>
            <a:noFill/>
            <a:ln>
              <a:noFill/>
            </a:ln>
          </p:spPr>
        </p:pic>
        <p:pic>
          <p:nvPicPr>
            <p:cNvPr id="35"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576E936C-E8A6-401C-5157-2193950E1507}"/>
                </a:ext>
              </a:extLst>
            </p:cNvPr>
            <p:cNvPicPr preferRelativeResize="0"/>
            <p:nvPr/>
          </p:nvPicPr>
          <p:blipFill rotWithShape="1">
            <a:blip r:embed="rId4">
              <a:alphaModFix/>
            </a:blip>
            <a:srcRect l="35083" t="84591" r="35071" b="1174"/>
            <a:stretch/>
          </p:blipFill>
          <p:spPr>
            <a:xfrm>
              <a:off x="1576011" y="5095308"/>
              <a:ext cx="934092" cy="805233"/>
            </a:xfrm>
            <a:prstGeom prst="rect">
              <a:avLst/>
            </a:prstGeom>
            <a:noFill/>
            <a:ln>
              <a:noFill/>
            </a:ln>
          </p:spPr>
        </p:pic>
      </p:grpSp>
      <p:pic>
        <p:nvPicPr>
          <p:cNvPr id="39" name="圖片 38" descr="一張含有 寫生, 卡通, 圖畫, 美工圖案 的圖片&#10;&#10;自動產生的描述">
            <a:extLst>
              <a:ext uri="{FF2B5EF4-FFF2-40B4-BE49-F238E27FC236}">
                <a16:creationId xmlns:a16="http://schemas.microsoft.com/office/drawing/2014/main" id="{073BF821-A7A6-F102-089F-94C33870A1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2878" y="1326858"/>
            <a:ext cx="1409897" cy="1962424"/>
          </a:xfrm>
          <a:prstGeom prst="rect">
            <a:avLst/>
          </a:prstGeom>
        </p:spPr>
      </p:pic>
      <p:grpSp>
        <p:nvGrpSpPr>
          <p:cNvPr id="40" name="群組 39">
            <a:extLst>
              <a:ext uri="{FF2B5EF4-FFF2-40B4-BE49-F238E27FC236}">
                <a16:creationId xmlns:a16="http://schemas.microsoft.com/office/drawing/2014/main" id="{22176657-C862-21F9-E6AE-EFBC56FE41DC}"/>
              </a:ext>
            </a:extLst>
          </p:cNvPr>
          <p:cNvGrpSpPr/>
          <p:nvPr/>
        </p:nvGrpSpPr>
        <p:grpSpPr>
          <a:xfrm>
            <a:off x="4503561" y="3288289"/>
            <a:ext cx="2281792" cy="800588"/>
            <a:chOff x="393073" y="5022255"/>
            <a:chExt cx="2117030" cy="878286"/>
          </a:xfrm>
        </p:grpSpPr>
        <p:pic>
          <p:nvPicPr>
            <p:cNvPr id="41"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6BCC47EB-19CC-8684-99F5-84242471D847}"/>
                </a:ext>
              </a:extLst>
            </p:cNvPr>
            <p:cNvPicPr preferRelativeResize="0"/>
            <p:nvPr/>
          </p:nvPicPr>
          <p:blipFill rotWithShape="1">
            <a:blip r:embed="rId4">
              <a:alphaModFix/>
              <a:duotone>
                <a:srgbClr val="70AD47">
                  <a:shade val="45000"/>
                  <a:satMod val="135000"/>
                </a:srgbClr>
                <a:prstClr val="white"/>
              </a:duotone>
            </a:blip>
            <a:srcRect l="39924" t="74586" r="38724" b="15732"/>
            <a:stretch/>
          </p:blipFill>
          <p:spPr>
            <a:xfrm>
              <a:off x="393073" y="5022255"/>
              <a:ext cx="1347649" cy="809022"/>
            </a:xfrm>
            <a:prstGeom prst="rect">
              <a:avLst/>
            </a:prstGeom>
            <a:noFill/>
            <a:ln>
              <a:noFill/>
            </a:ln>
          </p:spPr>
        </p:pic>
        <p:pic>
          <p:nvPicPr>
            <p:cNvPr id="42"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28363E47-0A06-71A2-442A-69BF021C0B9D}"/>
                </a:ext>
              </a:extLst>
            </p:cNvPr>
            <p:cNvPicPr preferRelativeResize="0"/>
            <p:nvPr/>
          </p:nvPicPr>
          <p:blipFill rotWithShape="1">
            <a:blip r:embed="rId4">
              <a:alphaModFix/>
              <a:duotone>
                <a:srgbClr val="70AD47">
                  <a:shade val="45000"/>
                  <a:satMod val="135000"/>
                </a:srgbClr>
                <a:prstClr val="white"/>
              </a:duotone>
            </a:blip>
            <a:srcRect l="35083" t="84591" r="35071" b="1174"/>
            <a:stretch/>
          </p:blipFill>
          <p:spPr>
            <a:xfrm>
              <a:off x="1576011" y="5095308"/>
              <a:ext cx="934092" cy="805233"/>
            </a:xfrm>
            <a:prstGeom prst="rect">
              <a:avLst/>
            </a:prstGeom>
            <a:noFill/>
            <a:ln>
              <a:noFill/>
            </a:ln>
          </p:spPr>
        </p:pic>
      </p:grpSp>
      <p:sp>
        <p:nvSpPr>
          <p:cNvPr id="43" name="文字方塊 42">
            <a:extLst>
              <a:ext uri="{FF2B5EF4-FFF2-40B4-BE49-F238E27FC236}">
                <a16:creationId xmlns:a16="http://schemas.microsoft.com/office/drawing/2014/main" id="{1ADE19A0-3A8F-1B29-B57E-6565D8B81971}"/>
              </a:ext>
            </a:extLst>
          </p:cNvPr>
          <p:cNvSpPr txBox="1"/>
          <p:nvPr/>
        </p:nvSpPr>
        <p:spPr>
          <a:xfrm>
            <a:off x="6281958" y="6143641"/>
            <a:ext cx="21695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Spoken LM</a:t>
            </a:r>
            <a:endParaRPr kumimoji="0" lang="zh-TW" altLang="en-US" sz="2800" b="1" i="0" u="none" strike="noStrike" kern="1200" cap="none" spc="0" normalizeH="0" baseline="0" noProof="0" dirty="0">
              <a:ln>
                <a:noFill/>
              </a:ln>
              <a:solidFill>
                <a:prstClr val="black"/>
              </a:solidFill>
              <a:effectLst/>
              <a:uLnTx/>
              <a:uFillTx/>
              <a:latin typeface="Calibri" panose="020F0502020204030204" pitchFamily="34" charset="0"/>
              <a:ea typeface="新細明體" panose="02020500000000000000" pitchFamily="18" charset="-120"/>
              <a:cs typeface="Calibri" panose="020F0502020204030204" pitchFamily="34" charset="0"/>
            </a:endParaRPr>
          </a:p>
        </p:txBody>
      </p:sp>
      <p:sp>
        <p:nvSpPr>
          <p:cNvPr id="2" name="標題 1">
            <a:extLst>
              <a:ext uri="{FF2B5EF4-FFF2-40B4-BE49-F238E27FC236}">
                <a16:creationId xmlns:a16="http://schemas.microsoft.com/office/drawing/2014/main" id="{8BF3F5BE-F0BB-40E2-C45F-4C91C4CC142F}"/>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更多案例：教 </a:t>
            </a:r>
            <a:r>
              <a:rPr lang="en-US" altLang="zh-TW" dirty="0" err="1">
                <a:latin typeface="微軟正黑體" panose="020B0604030504040204" pitchFamily="34" charset="-120"/>
                <a:ea typeface="微軟正黑體" panose="020B0604030504040204" pitchFamily="34" charset="-120"/>
              </a:rPr>
              <a:t>LLaMA</a:t>
            </a:r>
            <a:r>
              <a:rPr lang="en-US" altLang="zh-TW" dirty="0">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聽聲音</a:t>
            </a:r>
            <a:endParaRPr lang="zh-TW" altLang="en-US" dirty="0"/>
          </a:p>
        </p:txBody>
      </p:sp>
      <p:sp>
        <p:nvSpPr>
          <p:cNvPr id="6" name="文字方塊 5">
            <a:extLst>
              <a:ext uri="{FF2B5EF4-FFF2-40B4-BE49-F238E27FC236}">
                <a16:creationId xmlns:a16="http://schemas.microsoft.com/office/drawing/2014/main" id="{20C35D44-8A09-EB32-7BBD-F731414B0031}"/>
              </a:ext>
            </a:extLst>
          </p:cNvPr>
          <p:cNvSpPr txBox="1"/>
          <p:nvPr/>
        </p:nvSpPr>
        <p:spPr>
          <a:xfrm>
            <a:off x="1732436" y="5425814"/>
            <a:ext cx="409357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0000FF"/>
                </a:solidFill>
                <a:effectLst/>
                <a:uLnTx/>
                <a:uFillTx/>
                <a:latin typeface="Calibri" panose="020F0502020204030204"/>
                <a:ea typeface="新細明體" panose="02020500000000000000" pitchFamily="18" charset="-120"/>
                <a:cs typeface="+mn-cs"/>
              </a:rPr>
              <a:t>Please transcribe the utterance. </a:t>
            </a:r>
            <a:endParaRPr kumimoji="0" lang="zh-TW" altLang="en-US" sz="2400" b="0" i="0" u="none" strike="noStrike" kern="1200" cap="none" spc="0" normalizeH="0" baseline="0" noProof="0" dirty="0">
              <a:ln>
                <a:noFill/>
              </a:ln>
              <a:solidFill>
                <a:srgbClr val="0000FF"/>
              </a:solidFill>
              <a:effectLst/>
              <a:uLnTx/>
              <a:uFillTx/>
              <a:latin typeface="Calibri" panose="020F0502020204030204"/>
              <a:ea typeface="新細明體" panose="02020500000000000000" pitchFamily="18" charset="-120"/>
              <a:cs typeface="+mn-cs"/>
            </a:endParaRPr>
          </a:p>
        </p:txBody>
      </p:sp>
      <p:sp>
        <p:nvSpPr>
          <p:cNvPr id="7" name="文字方塊 6">
            <a:extLst>
              <a:ext uri="{FF2B5EF4-FFF2-40B4-BE49-F238E27FC236}">
                <a16:creationId xmlns:a16="http://schemas.microsoft.com/office/drawing/2014/main" id="{66DF7A45-8BEF-66EA-C632-29ED16D96A1E}"/>
              </a:ext>
            </a:extLst>
          </p:cNvPr>
          <p:cNvSpPr txBox="1"/>
          <p:nvPr/>
        </p:nvSpPr>
        <p:spPr>
          <a:xfrm>
            <a:off x="9155141" y="5425814"/>
            <a:ext cx="2209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0000FF"/>
                </a:solidFill>
                <a:effectLst/>
                <a:uLnTx/>
                <a:uFillTx/>
                <a:latin typeface="Calibri" panose="020F0502020204030204"/>
                <a:ea typeface="新細明體" panose="02020500000000000000" pitchFamily="18" charset="-120"/>
                <a:cs typeface="+mn-cs"/>
              </a:rPr>
              <a:t>“How are you”</a:t>
            </a:r>
            <a:endParaRPr kumimoji="0" lang="zh-TW" altLang="en-US" sz="2400" b="0" i="0" u="none" strike="noStrike" kern="1200" cap="none" spc="0" normalizeH="0" baseline="0" noProof="0" dirty="0">
              <a:ln>
                <a:noFill/>
              </a:ln>
              <a:solidFill>
                <a:srgbClr val="0000FF"/>
              </a:solidFill>
              <a:effectLst/>
              <a:uLnTx/>
              <a:uFillTx/>
              <a:latin typeface="Calibri" panose="020F0502020204030204"/>
              <a:ea typeface="新細明體" panose="02020500000000000000" pitchFamily="18" charset="-120"/>
              <a:cs typeface="+mn-cs"/>
            </a:endParaRPr>
          </a:p>
        </p:txBody>
      </p:sp>
      <p:sp>
        <p:nvSpPr>
          <p:cNvPr id="8" name="文字方塊 7">
            <a:extLst>
              <a:ext uri="{FF2B5EF4-FFF2-40B4-BE49-F238E27FC236}">
                <a16:creationId xmlns:a16="http://schemas.microsoft.com/office/drawing/2014/main" id="{4DF068AA-5952-AC30-E557-026F9DE0C770}"/>
              </a:ext>
            </a:extLst>
          </p:cNvPr>
          <p:cNvSpPr txBox="1"/>
          <p:nvPr/>
        </p:nvSpPr>
        <p:spPr>
          <a:xfrm>
            <a:off x="1723120" y="5854641"/>
            <a:ext cx="429090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00B050"/>
                </a:solidFill>
                <a:effectLst/>
                <a:uLnTx/>
                <a:uFillTx/>
                <a:latin typeface="Calibri" panose="020F0502020204030204"/>
                <a:ea typeface="新細明體" panose="02020500000000000000" pitchFamily="18" charset="-120"/>
                <a:cs typeface="+mn-cs"/>
              </a:rPr>
              <a:t>Please identify the emotion in the audio. </a:t>
            </a:r>
            <a:endParaRPr kumimoji="0" lang="zh-TW" altLang="en-US" sz="2400" b="0" i="0" u="none" strike="noStrike" kern="1200" cap="none" spc="0" normalizeH="0" baseline="0" noProof="0" dirty="0">
              <a:ln>
                <a:noFill/>
              </a:ln>
              <a:solidFill>
                <a:srgbClr val="00B050"/>
              </a:solidFill>
              <a:effectLst/>
              <a:uLnTx/>
              <a:uFillTx/>
              <a:latin typeface="Calibri" panose="020F0502020204030204"/>
              <a:ea typeface="新細明體" panose="02020500000000000000" pitchFamily="18" charset="-120"/>
              <a:cs typeface="+mn-cs"/>
            </a:endParaRPr>
          </a:p>
        </p:txBody>
      </p:sp>
      <p:sp>
        <p:nvSpPr>
          <p:cNvPr id="9" name="文字方塊 8">
            <a:extLst>
              <a:ext uri="{FF2B5EF4-FFF2-40B4-BE49-F238E27FC236}">
                <a16:creationId xmlns:a16="http://schemas.microsoft.com/office/drawing/2014/main" id="{3E7A1FDE-46FC-886D-680C-31F02504575E}"/>
              </a:ext>
            </a:extLst>
          </p:cNvPr>
          <p:cNvSpPr txBox="1"/>
          <p:nvPr/>
        </p:nvSpPr>
        <p:spPr>
          <a:xfrm>
            <a:off x="9268440" y="5854641"/>
            <a:ext cx="2209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00B050"/>
                </a:solidFill>
                <a:effectLst/>
                <a:uLnTx/>
                <a:uFillTx/>
                <a:latin typeface="Calibri" panose="020F0502020204030204"/>
                <a:ea typeface="新細明體" panose="02020500000000000000" pitchFamily="18" charset="-120"/>
                <a:cs typeface="+mn-cs"/>
              </a:rPr>
              <a:t>“Happy”</a:t>
            </a:r>
            <a:endParaRPr kumimoji="0" lang="zh-TW" altLang="en-US" sz="2400" b="0" i="0" u="none" strike="noStrike" kern="1200" cap="none" spc="0" normalizeH="0" baseline="0" noProof="0" dirty="0">
              <a:ln>
                <a:noFill/>
              </a:ln>
              <a:solidFill>
                <a:srgbClr val="00B050"/>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90199411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6" grpId="0"/>
      <p:bldP spid="43" grpId="0"/>
      <p:bldP spid="6"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1E8BA7A-2A1A-C29F-B015-A78A5D5A95C0}"/>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更多案例：教 </a:t>
            </a:r>
            <a:r>
              <a:rPr lang="en-US" altLang="zh-TW" dirty="0" err="1">
                <a:latin typeface="微軟正黑體" panose="020B0604030504040204" pitchFamily="34" charset="-120"/>
                <a:ea typeface="微軟正黑體" panose="020B0604030504040204" pitchFamily="34" charset="-120"/>
              </a:rPr>
              <a:t>LLaMA</a:t>
            </a:r>
            <a:r>
              <a:rPr lang="en-US" altLang="zh-TW" dirty="0">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聽聲音</a:t>
            </a:r>
            <a:endParaRPr lang="zh-TW" altLang="en-US" dirty="0"/>
          </a:p>
        </p:txBody>
      </p:sp>
      <p:sp>
        <p:nvSpPr>
          <p:cNvPr id="4" name="矩形: 圓角 3">
            <a:extLst>
              <a:ext uri="{FF2B5EF4-FFF2-40B4-BE49-F238E27FC236}">
                <a16:creationId xmlns:a16="http://schemas.microsoft.com/office/drawing/2014/main" id="{8777F1AB-CC93-6A62-AA30-FF9527EB29E0}"/>
              </a:ext>
            </a:extLst>
          </p:cNvPr>
          <p:cNvSpPr/>
          <p:nvPr/>
        </p:nvSpPr>
        <p:spPr>
          <a:xfrm>
            <a:off x="1187060" y="2199264"/>
            <a:ext cx="7891402" cy="807002"/>
          </a:xfrm>
          <a:prstGeom prst="roundRect">
            <a:avLst/>
          </a:prstGeom>
          <a:solidFill>
            <a:schemeClr val="accent6">
              <a:lumMod val="20000"/>
              <a:lumOff val="80000"/>
            </a:schemeClr>
          </a:solidFill>
          <a:ln w="3810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Text LLM</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5" name="直線單箭頭接點 4">
            <a:extLst>
              <a:ext uri="{FF2B5EF4-FFF2-40B4-BE49-F238E27FC236}">
                <a16:creationId xmlns:a16="http://schemas.microsoft.com/office/drawing/2014/main" id="{B0BD1D8F-8B76-19E1-1E38-F9E328C8E3DB}"/>
              </a:ext>
            </a:extLst>
          </p:cNvPr>
          <p:cNvCxnSpPr>
            <a:cxnSpLocks/>
          </p:cNvCxnSpPr>
          <p:nvPr/>
        </p:nvCxnSpPr>
        <p:spPr>
          <a:xfrm flipV="1">
            <a:off x="7304920" y="3022307"/>
            <a:ext cx="0" cy="299071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488592DC-3712-6C3F-385B-3779542741BA}"/>
              </a:ext>
            </a:extLst>
          </p:cNvPr>
          <p:cNvSpPr txBox="1"/>
          <p:nvPr/>
        </p:nvSpPr>
        <p:spPr>
          <a:xfrm>
            <a:off x="5435127" y="5996976"/>
            <a:ext cx="3643334"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Text Instruction</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8" name="群組 7">
            <a:extLst>
              <a:ext uri="{FF2B5EF4-FFF2-40B4-BE49-F238E27FC236}">
                <a16:creationId xmlns:a16="http://schemas.microsoft.com/office/drawing/2014/main" id="{8607592D-A97B-1E56-1B87-B61A7DA655C6}"/>
              </a:ext>
            </a:extLst>
          </p:cNvPr>
          <p:cNvGrpSpPr/>
          <p:nvPr/>
        </p:nvGrpSpPr>
        <p:grpSpPr>
          <a:xfrm>
            <a:off x="1141455" y="5751785"/>
            <a:ext cx="3968503" cy="830012"/>
            <a:chOff x="393073" y="5022255"/>
            <a:chExt cx="2117030" cy="878286"/>
          </a:xfrm>
        </p:grpSpPr>
        <p:pic>
          <p:nvPicPr>
            <p:cNvPr id="9"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AB2FB515-2EC3-81AA-6FE8-7E70E3A8188D}"/>
                </a:ext>
              </a:extLst>
            </p:cNvPr>
            <p:cNvPicPr preferRelativeResize="0"/>
            <p:nvPr/>
          </p:nvPicPr>
          <p:blipFill rotWithShape="1">
            <a:blip r:embed="rId2">
              <a:alphaModFix/>
            </a:blip>
            <a:srcRect l="39924" t="74586" r="38724" b="15732"/>
            <a:stretch/>
          </p:blipFill>
          <p:spPr>
            <a:xfrm>
              <a:off x="393073" y="5022255"/>
              <a:ext cx="1347649" cy="809022"/>
            </a:xfrm>
            <a:prstGeom prst="rect">
              <a:avLst/>
            </a:prstGeom>
            <a:noFill/>
            <a:ln>
              <a:noFill/>
            </a:ln>
          </p:spPr>
        </p:pic>
        <p:pic>
          <p:nvPicPr>
            <p:cNvPr id="10"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50513D34-6307-B898-DA9C-E3EE325FD68C}"/>
                </a:ext>
              </a:extLst>
            </p:cNvPr>
            <p:cNvPicPr preferRelativeResize="0"/>
            <p:nvPr/>
          </p:nvPicPr>
          <p:blipFill rotWithShape="1">
            <a:blip r:embed="rId2">
              <a:alphaModFix/>
            </a:blip>
            <a:srcRect l="35083" t="84591" r="35071" b="1174"/>
            <a:stretch/>
          </p:blipFill>
          <p:spPr>
            <a:xfrm>
              <a:off x="1576011" y="5095308"/>
              <a:ext cx="934092" cy="805233"/>
            </a:xfrm>
            <a:prstGeom prst="rect">
              <a:avLst/>
            </a:prstGeom>
            <a:noFill/>
            <a:ln>
              <a:noFill/>
            </a:ln>
          </p:spPr>
        </p:pic>
      </p:grpSp>
      <p:cxnSp>
        <p:nvCxnSpPr>
          <p:cNvPr id="11" name="直線單箭頭接點 10">
            <a:extLst>
              <a:ext uri="{FF2B5EF4-FFF2-40B4-BE49-F238E27FC236}">
                <a16:creationId xmlns:a16="http://schemas.microsoft.com/office/drawing/2014/main" id="{F9AC2AED-CD1F-C02E-75B8-B7AC8634BCED}"/>
              </a:ext>
            </a:extLst>
          </p:cNvPr>
          <p:cNvCxnSpPr>
            <a:cxnSpLocks/>
          </p:cNvCxnSpPr>
          <p:nvPr/>
        </p:nvCxnSpPr>
        <p:spPr>
          <a:xfrm flipV="1">
            <a:off x="3184579" y="5383510"/>
            <a:ext cx="0" cy="53356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矩形: 圓角 11">
            <a:extLst>
              <a:ext uri="{FF2B5EF4-FFF2-40B4-BE49-F238E27FC236}">
                <a16:creationId xmlns:a16="http://schemas.microsoft.com/office/drawing/2014/main" id="{29C67120-66AB-9B08-32ED-09244BF945B2}"/>
              </a:ext>
            </a:extLst>
          </p:cNvPr>
          <p:cNvSpPr/>
          <p:nvPr/>
        </p:nvSpPr>
        <p:spPr>
          <a:xfrm>
            <a:off x="1187060" y="4572869"/>
            <a:ext cx="3994546" cy="807003"/>
          </a:xfrm>
          <a:prstGeom prst="roundRect">
            <a:avLst/>
          </a:prstGeom>
          <a:ln w="3810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Speech</a:t>
            </a:r>
            <a:r>
              <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a:t>
            </a: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Encoder</a:t>
            </a:r>
          </a:p>
        </p:txBody>
      </p:sp>
      <p:sp>
        <p:nvSpPr>
          <p:cNvPr id="14" name="矩形: 圓角 13">
            <a:extLst>
              <a:ext uri="{FF2B5EF4-FFF2-40B4-BE49-F238E27FC236}">
                <a16:creationId xmlns:a16="http://schemas.microsoft.com/office/drawing/2014/main" id="{6F077AE7-11C1-5DF2-6BEE-EFB7FBC7D77F}"/>
              </a:ext>
            </a:extLst>
          </p:cNvPr>
          <p:cNvSpPr/>
          <p:nvPr/>
        </p:nvSpPr>
        <p:spPr>
          <a:xfrm>
            <a:off x="1283312" y="3565478"/>
            <a:ext cx="193183" cy="450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5" name="矩形: 圓角 14">
            <a:extLst>
              <a:ext uri="{FF2B5EF4-FFF2-40B4-BE49-F238E27FC236}">
                <a16:creationId xmlns:a16="http://schemas.microsoft.com/office/drawing/2014/main" id="{745C21A3-B71D-2F64-60DF-E81C72E475A3}"/>
              </a:ext>
            </a:extLst>
          </p:cNvPr>
          <p:cNvSpPr/>
          <p:nvPr/>
        </p:nvSpPr>
        <p:spPr>
          <a:xfrm>
            <a:off x="1683660" y="3565478"/>
            <a:ext cx="193183" cy="450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6" name="矩形: 圓角 15">
            <a:extLst>
              <a:ext uri="{FF2B5EF4-FFF2-40B4-BE49-F238E27FC236}">
                <a16:creationId xmlns:a16="http://schemas.microsoft.com/office/drawing/2014/main" id="{02FDFE8C-CFEB-C9FD-893E-336F43B0F20A}"/>
              </a:ext>
            </a:extLst>
          </p:cNvPr>
          <p:cNvSpPr/>
          <p:nvPr/>
        </p:nvSpPr>
        <p:spPr>
          <a:xfrm>
            <a:off x="2084008" y="3565478"/>
            <a:ext cx="193183" cy="450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7" name="矩形: 圓角 16">
            <a:extLst>
              <a:ext uri="{FF2B5EF4-FFF2-40B4-BE49-F238E27FC236}">
                <a16:creationId xmlns:a16="http://schemas.microsoft.com/office/drawing/2014/main" id="{F548A5DC-D1B7-AAEA-769D-A7D5DD2CD41A}"/>
              </a:ext>
            </a:extLst>
          </p:cNvPr>
          <p:cNvSpPr/>
          <p:nvPr/>
        </p:nvSpPr>
        <p:spPr>
          <a:xfrm>
            <a:off x="2884704" y="3565478"/>
            <a:ext cx="193183" cy="450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8" name="矩形: 圓角 17">
            <a:extLst>
              <a:ext uri="{FF2B5EF4-FFF2-40B4-BE49-F238E27FC236}">
                <a16:creationId xmlns:a16="http://schemas.microsoft.com/office/drawing/2014/main" id="{0E026203-735A-E81C-58E6-9C05A77B8521}"/>
              </a:ext>
            </a:extLst>
          </p:cNvPr>
          <p:cNvSpPr/>
          <p:nvPr/>
        </p:nvSpPr>
        <p:spPr>
          <a:xfrm>
            <a:off x="2484356" y="3565478"/>
            <a:ext cx="193183" cy="450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9" name="矩形: 圓角 18">
            <a:extLst>
              <a:ext uri="{FF2B5EF4-FFF2-40B4-BE49-F238E27FC236}">
                <a16:creationId xmlns:a16="http://schemas.microsoft.com/office/drawing/2014/main" id="{294FDD80-871F-99B2-8690-AD53893079B9}"/>
              </a:ext>
            </a:extLst>
          </p:cNvPr>
          <p:cNvSpPr/>
          <p:nvPr/>
        </p:nvSpPr>
        <p:spPr>
          <a:xfrm>
            <a:off x="3285052" y="3565478"/>
            <a:ext cx="193183" cy="450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0" name="矩形: 圓角 19">
            <a:extLst>
              <a:ext uri="{FF2B5EF4-FFF2-40B4-BE49-F238E27FC236}">
                <a16:creationId xmlns:a16="http://schemas.microsoft.com/office/drawing/2014/main" id="{AE9B2D61-7656-5FE1-7245-542B1B743601}"/>
              </a:ext>
            </a:extLst>
          </p:cNvPr>
          <p:cNvSpPr/>
          <p:nvPr/>
        </p:nvSpPr>
        <p:spPr>
          <a:xfrm>
            <a:off x="3685400" y="3565478"/>
            <a:ext cx="193183" cy="450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21" name="直線單箭頭接點 20">
            <a:extLst>
              <a:ext uri="{FF2B5EF4-FFF2-40B4-BE49-F238E27FC236}">
                <a16:creationId xmlns:a16="http://schemas.microsoft.com/office/drawing/2014/main" id="{01944B3A-49FF-2433-AF3B-5A77EB504C73}"/>
              </a:ext>
            </a:extLst>
          </p:cNvPr>
          <p:cNvCxnSpPr>
            <a:cxnSpLocks/>
          </p:cNvCxnSpPr>
          <p:nvPr/>
        </p:nvCxnSpPr>
        <p:spPr>
          <a:xfrm flipV="1">
            <a:off x="3183454" y="4075608"/>
            <a:ext cx="0" cy="49726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矩形: 圓角 22">
            <a:extLst>
              <a:ext uri="{FF2B5EF4-FFF2-40B4-BE49-F238E27FC236}">
                <a16:creationId xmlns:a16="http://schemas.microsoft.com/office/drawing/2014/main" id="{D12B7C10-6BA8-FE25-52C8-9051F0F5FA3A}"/>
              </a:ext>
            </a:extLst>
          </p:cNvPr>
          <p:cNvSpPr/>
          <p:nvPr/>
        </p:nvSpPr>
        <p:spPr>
          <a:xfrm>
            <a:off x="4477162" y="3565299"/>
            <a:ext cx="193183" cy="450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4" name="矩形: 圓角 23">
            <a:extLst>
              <a:ext uri="{FF2B5EF4-FFF2-40B4-BE49-F238E27FC236}">
                <a16:creationId xmlns:a16="http://schemas.microsoft.com/office/drawing/2014/main" id="{ABE68093-DD05-BCF5-56B1-C5BCB2D4006F}"/>
              </a:ext>
            </a:extLst>
          </p:cNvPr>
          <p:cNvSpPr/>
          <p:nvPr/>
        </p:nvSpPr>
        <p:spPr>
          <a:xfrm>
            <a:off x="4076814" y="3565299"/>
            <a:ext cx="193183" cy="450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5" name="矩形: 圓角 24">
            <a:extLst>
              <a:ext uri="{FF2B5EF4-FFF2-40B4-BE49-F238E27FC236}">
                <a16:creationId xmlns:a16="http://schemas.microsoft.com/office/drawing/2014/main" id="{B500E2A0-86CD-52BA-3292-763D43E3997F}"/>
              </a:ext>
            </a:extLst>
          </p:cNvPr>
          <p:cNvSpPr/>
          <p:nvPr/>
        </p:nvSpPr>
        <p:spPr>
          <a:xfrm>
            <a:off x="4877510" y="3565299"/>
            <a:ext cx="193183" cy="450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27" name="直線單箭頭接點 26">
            <a:extLst>
              <a:ext uri="{FF2B5EF4-FFF2-40B4-BE49-F238E27FC236}">
                <a16:creationId xmlns:a16="http://schemas.microsoft.com/office/drawing/2014/main" id="{2348029E-03D2-204B-253C-2F0139D662EE}"/>
              </a:ext>
            </a:extLst>
          </p:cNvPr>
          <p:cNvCxnSpPr>
            <a:cxnSpLocks/>
          </p:cNvCxnSpPr>
          <p:nvPr/>
        </p:nvCxnSpPr>
        <p:spPr>
          <a:xfrm flipV="1">
            <a:off x="3183454" y="3035954"/>
            <a:ext cx="0" cy="49726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矩形: 圓角 29">
            <a:extLst>
              <a:ext uri="{FF2B5EF4-FFF2-40B4-BE49-F238E27FC236}">
                <a16:creationId xmlns:a16="http://schemas.microsoft.com/office/drawing/2014/main" id="{1A204C84-5E9F-24BC-0E36-17C9A00F465F}"/>
              </a:ext>
            </a:extLst>
          </p:cNvPr>
          <p:cNvSpPr/>
          <p:nvPr/>
        </p:nvSpPr>
        <p:spPr>
          <a:xfrm>
            <a:off x="1345276" y="2352900"/>
            <a:ext cx="1697984" cy="523220"/>
          </a:xfrm>
          <a:prstGeom prst="roundRect">
            <a:avLst/>
          </a:prstGeom>
          <a:solidFill>
            <a:schemeClr val="accent4">
              <a:lumMod val="20000"/>
              <a:lumOff val="80000"/>
            </a:schemeClr>
          </a:solidFill>
          <a:ln w="3810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Adapter</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1" name="文字方塊 30">
            <a:extLst>
              <a:ext uri="{FF2B5EF4-FFF2-40B4-BE49-F238E27FC236}">
                <a16:creationId xmlns:a16="http://schemas.microsoft.com/office/drawing/2014/main" id="{BBBF83D9-89B0-C497-1BAE-40635FBA4083}"/>
              </a:ext>
            </a:extLst>
          </p:cNvPr>
          <p:cNvSpPr txBox="1"/>
          <p:nvPr/>
        </p:nvSpPr>
        <p:spPr>
          <a:xfrm>
            <a:off x="7304920" y="1232335"/>
            <a:ext cx="19452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output</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32" name="直線單箭頭接點 31">
            <a:extLst>
              <a:ext uri="{FF2B5EF4-FFF2-40B4-BE49-F238E27FC236}">
                <a16:creationId xmlns:a16="http://schemas.microsoft.com/office/drawing/2014/main" id="{41E81132-91E1-FAA3-D27B-84F36E24CF48}"/>
              </a:ext>
            </a:extLst>
          </p:cNvPr>
          <p:cNvCxnSpPr>
            <a:cxnSpLocks/>
          </p:cNvCxnSpPr>
          <p:nvPr/>
        </p:nvCxnSpPr>
        <p:spPr>
          <a:xfrm flipV="1">
            <a:off x="8287132" y="1705071"/>
            <a:ext cx="0" cy="49408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2B0DCE6-006D-7A04-E57D-FD7BE9331B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7528" y="2322434"/>
            <a:ext cx="584151" cy="5841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D5ADFD84-2770-F152-70B1-260518C5B5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9210" y="2092505"/>
            <a:ext cx="729025" cy="729025"/>
          </a:xfrm>
          <a:prstGeom prst="rect">
            <a:avLst/>
          </a:prstGeom>
          <a:noFill/>
          <a:extLst>
            <a:ext uri="{909E8E84-426E-40DD-AFC4-6F175D3DCCD1}">
              <a14:hiddenFill xmlns:a14="http://schemas.microsoft.com/office/drawing/2010/main">
                <a:solidFill>
                  <a:srgbClr val="FFFFFF"/>
                </a:solidFill>
              </a14:hiddenFill>
            </a:ext>
          </a:extLst>
        </p:spPr>
      </p:pic>
      <p:sp>
        <p:nvSpPr>
          <p:cNvPr id="13" name="文字方塊 12">
            <a:extLst>
              <a:ext uri="{FF2B5EF4-FFF2-40B4-BE49-F238E27FC236}">
                <a16:creationId xmlns:a16="http://schemas.microsoft.com/office/drawing/2014/main" id="{ECFEE4A5-F546-9B4B-1469-F3740D334F9B}"/>
              </a:ext>
            </a:extLst>
          </p:cNvPr>
          <p:cNvSpPr txBox="1"/>
          <p:nvPr/>
        </p:nvSpPr>
        <p:spPr>
          <a:xfrm>
            <a:off x="7468763" y="4661840"/>
            <a:ext cx="409357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0000FF"/>
                </a:solidFill>
                <a:effectLst/>
                <a:uLnTx/>
                <a:uFillTx/>
                <a:latin typeface="Calibri" panose="020F0502020204030204"/>
                <a:ea typeface="新細明體" panose="02020500000000000000" pitchFamily="18" charset="-120"/>
                <a:cs typeface="+mn-cs"/>
              </a:rPr>
              <a:t>Please transcribe the utterance. </a:t>
            </a:r>
            <a:endParaRPr kumimoji="0" lang="zh-TW" altLang="en-US" sz="2400" b="0" i="0" u="none" strike="noStrike" kern="1200" cap="none" spc="0" normalizeH="0" baseline="0" noProof="0" dirty="0">
              <a:ln>
                <a:noFill/>
              </a:ln>
              <a:solidFill>
                <a:srgbClr val="0000FF"/>
              </a:solidFill>
              <a:effectLst/>
              <a:uLnTx/>
              <a:uFillTx/>
              <a:latin typeface="Calibri" panose="020F0502020204030204"/>
              <a:ea typeface="新細明體" panose="02020500000000000000" pitchFamily="18" charset="-120"/>
              <a:cs typeface="+mn-cs"/>
            </a:endParaRPr>
          </a:p>
        </p:txBody>
      </p:sp>
      <p:sp>
        <p:nvSpPr>
          <p:cNvPr id="22" name="文字方塊 21">
            <a:extLst>
              <a:ext uri="{FF2B5EF4-FFF2-40B4-BE49-F238E27FC236}">
                <a16:creationId xmlns:a16="http://schemas.microsoft.com/office/drawing/2014/main" id="{3B063994-C8CE-6071-A96F-58D408FC7F51}"/>
              </a:ext>
            </a:extLst>
          </p:cNvPr>
          <p:cNvSpPr txBox="1"/>
          <p:nvPr/>
        </p:nvSpPr>
        <p:spPr>
          <a:xfrm>
            <a:off x="7481998" y="5120191"/>
            <a:ext cx="429090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00B050"/>
                </a:solidFill>
                <a:effectLst/>
                <a:uLnTx/>
                <a:uFillTx/>
                <a:latin typeface="Calibri" panose="020F0502020204030204"/>
                <a:ea typeface="新細明體" panose="02020500000000000000" pitchFamily="18" charset="-120"/>
                <a:cs typeface="+mn-cs"/>
              </a:rPr>
              <a:t>Please identify the emotion in the audio. </a:t>
            </a:r>
            <a:endParaRPr kumimoji="0" lang="zh-TW" altLang="en-US" sz="2400" b="0" i="0" u="none" strike="noStrike" kern="1200" cap="none" spc="0" normalizeH="0" baseline="0" noProof="0" dirty="0">
              <a:ln>
                <a:noFill/>
              </a:ln>
              <a:solidFill>
                <a:srgbClr val="00B050"/>
              </a:solidFill>
              <a:effectLst/>
              <a:uLnTx/>
              <a:uFillTx/>
              <a:latin typeface="Calibri" panose="020F0502020204030204"/>
              <a:ea typeface="新細明體" panose="02020500000000000000" pitchFamily="18" charset="-120"/>
              <a:cs typeface="+mn-cs"/>
            </a:endParaRPr>
          </a:p>
        </p:txBody>
      </p:sp>
      <p:sp>
        <p:nvSpPr>
          <p:cNvPr id="26" name="文字方塊 25">
            <a:extLst>
              <a:ext uri="{FF2B5EF4-FFF2-40B4-BE49-F238E27FC236}">
                <a16:creationId xmlns:a16="http://schemas.microsoft.com/office/drawing/2014/main" id="{C5EC6E18-B3CD-1D14-128C-80133CC7238E}"/>
              </a:ext>
            </a:extLst>
          </p:cNvPr>
          <p:cNvSpPr txBox="1"/>
          <p:nvPr/>
        </p:nvSpPr>
        <p:spPr>
          <a:xfrm>
            <a:off x="8770116" y="972163"/>
            <a:ext cx="2209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0000FF"/>
                </a:solidFill>
                <a:effectLst/>
                <a:uLnTx/>
                <a:uFillTx/>
                <a:latin typeface="Calibri" panose="020F0502020204030204"/>
                <a:ea typeface="新細明體" panose="02020500000000000000" pitchFamily="18" charset="-120"/>
                <a:cs typeface="+mn-cs"/>
              </a:rPr>
              <a:t>“How are you”</a:t>
            </a:r>
            <a:endParaRPr kumimoji="0" lang="zh-TW" altLang="en-US" sz="2400" b="0" i="0" u="none" strike="noStrike" kern="1200" cap="none" spc="0" normalizeH="0" baseline="0" noProof="0" dirty="0">
              <a:ln>
                <a:noFill/>
              </a:ln>
              <a:solidFill>
                <a:srgbClr val="0000FF"/>
              </a:solidFill>
              <a:effectLst/>
              <a:uLnTx/>
              <a:uFillTx/>
              <a:latin typeface="Calibri" panose="020F0502020204030204"/>
              <a:ea typeface="新細明體" panose="02020500000000000000" pitchFamily="18" charset="-120"/>
              <a:cs typeface="+mn-cs"/>
            </a:endParaRPr>
          </a:p>
        </p:txBody>
      </p:sp>
      <p:sp>
        <p:nvSpPr>
          <p:cNvPr id="28" name="文字方塊 27">
            <a:extLst>
              <a:ext uri="{FF2B5EF4-FFF2-40B4-BE49-F238E27FC236}">
                <a16:creationId xmlns:a16="http://schemas.microsoft.com/office/drawing/2014/main" id="{AFD5E02A-9182-4879-00E1-34802BA73E72}"/>
              </a:ext>
            </a:extLst>
          </p:cNvPr>
          <p:cNvSpPr txBox="1"/>
          <p:nvPr/>
        </p:nvSpPr>
        <p:spPr>
          <a:xfrm>
            <a:off x="8880729" y="1432224"/>
            <a:ext cx="2209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00B050"/>
                </a:solidFill>
                <a:effectLst/>
                <a:uLnTx/>
                <a:uFillTx/>
                <a:latin typeface="Calibri" panose="020F0502020204030204"/>
                <a:ea typeface="新細明體" panose="02020500000000000000" pitchFamily="18" charset="-120"/>
                <a:cs typeface="+mn-cs"/>
              </a:rPr>
              <a:t>“Happy”</a:t>
            </a:r>
            <a:endParaRPr kumimoji="0" lang="zh-TW" altLang="en-US" sz="2400" b="0" i="0" u="none" strike="noStrike" kern="1200" cap="none" spc="0" normalizeH="0" baseline="0" noProof="0" dirty="0">
              <a:ln>
                <a:noFill/>
              </a:ln>
              <a:solidFill>
                <a:srgbClr val="00B050"/>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51156157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7" grpId="0" animBg="1"/>
      <p:bldP spid="18" grpId="0" animBg="1"/>
      <p:bldP spid="19" grpId="0" animBg="1"/>
      <p:bldP spid="20" grpId="0" animBg="1"/>
      <p:bldP spid="23" grpId="0" animBg="1"/>
      <p:bldP spid="24" grpId="0" animBg="1"/>
      <p:bldP spid="25" grpId="0" animBg="1"/>
      <p:bldP spid="30" grpId="0" animBg="1"/>
      <p:bldP spid="13" grpId="0"/>
      <p:bldP spid="22" grpId="0"/>
      <p:bldP spid="26"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FD2A6DE-680B-1BDD-3E4F-13E205E9E81C}"/>
              </a:ext>
            </a:extLst>
          </p:cNvPr>
          <p:cNvSpPr>
            <a:spLocks noGrp="1"/>
          </p:cNvSpPr>
          <p:nvPr>
            <p:ph type="title"/>
          </p:nvPr>
        </p:nvSpPr>
        <p:spPr/>
        <p:txBody>
          <a:bodyPr/>
          <a:lstStyle/>
          <a:p>
            <a:endParaRPr lang="zh-TW" altLang="en-US"/>
          </a:p>
        </p:txBody>
      </p:sp>
      <p:graphicFrame>
        <p:nvGraphicFramePr>
          <p:cNvPr id="6" name="內容版面配置區 5">
            <a:extLst>
              <a:ext uri="{FF2B5EF4-FFF2-40B4-BE49-F238E27FC236}">
                <a16:creationId xmlns:a16="http://schemas.microsoft.com/office/drawing/2014/main" id="{54045B17-7D74-2A19-C639-D958514484FF}"/>
              </a:ext>
            </a:extLst>
          </p:cNvPr>
          <p:cNvGraphicFramePr>
            <a:graphicFrameLocks noGrp="1"/>
          </p:cNvGraphicFramePr>
          <p:nvPr>
            <p:ph idx="1"/>
          </p:nvPr>
        </p:nvGraphicFramePr>
        <p:xfrm>
          <a:off x="114299" y="174430"/>
          <a:ext cx="11963401" cy="5968560"/>
        </p:xfrm>
        <a:graphic>
          <a:graphicData uri="http://schemas.openxmlformats.org/drawingml/2006/table">
            <a:tbl>
              <a:tblPr/>
              <a:tblGrid>
                <a:gridCol w="1639430">
                  <a:extLst>
                    <a:ext uri="{9D8B030D-6E8A-4147-A177-3AD203B41FA5}">
                      <a16:colId xmlns:a16="http://schemas.microsoft.com/office/drawing/2014/main" val="2494695024"/>
                    </a:ext>
                  </a:extLst>
                </a:gridCol>
                <a:gridCol w="2259753">
                  <a:extLst>
                    <a:ext uri="{9D8B030D-6E8A-4147-A177-3AD203B41FA5}">
                      <a16:colId xmlns:a16="http://schemas.microsoft.com/office/drawing/2014/main" val="1061696480"/>
                    </a:ext>
                  </a:extLst>
                </a:gridCol>
                <a:gridCol w="2977868">
                  <a:extLst>
                    <a:ext uri="{9D8B030D-6E8A-4147-A177-3AD203B41FA5}">
                      <a16:colId xmlns:a16="http://schemas.microsoft.com/office/drawing/2014/main" val="3509962595"/>
                    </a:ext>
                  </a:extLst>
                </a:gridCol>
                <a:gridCol w="5086350">
                  <a:extLst>
                    <a:ext uri="{9D8B030D-6E8A-4147-A177-3AD203B41FA5}">
                      <a16:colId xmlns:a16="http://schemas.microsoft.com/office/drawing/2014/main" val="1372450270"/>
                    </a:ext>
                  </a:extLst>
                </a:gridCol>
              </a:tblGrid>
              <a:tr h="164019">
                <a:tc>
                  <a:txBody>
                    <a:bodyPr/>
                    <a:lstStyle/>
                    <a:p>
                      <a:pPr rtl="0" fontAlgn="t">
                        <a:spcBef>
                          <a:spcPts val="0"/>
                        </a:spcBef>
                        <a:spcAft>
                          <a:spcPts val="0"/>
                        </a:spcAft>
                      </a:pPr>
                      <a:r>
                        <a:rPr lang="en-US" sz="1400" b="1" i="0" u="none" strike="noStrike" dirty="0">
                          <a:solidFill>
                            <a:srgbClr val="000000"/>
                          </a:solidFill>
                          <a:effectLst/>
                          <a:latin typeface="+mn-lt"/>
                        </a:rPr>
                        <a:t>model</a:t>
                      </a:r>
                      <a:endParaRPr lang="en-US" sz="1400" dirty="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1" i="0" u="none" strike="noStrike">
                          <a:solidFill>
                            <a:srgbClr val="000000"/>
                          </a:solidFill>
                          <a:effectLst/>
                          <a:latin typeface="+mn-lt"/>
                        </a:rPr>
                        <a:t>LLM</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1" i="0" u="none" strike="noStrike">
                          <a:solidFill>
                            <a:srgbClr val="000000"/>
                          </a:solidFill>
                          <a:effectLst/>
                          <a:latin typeface="+mn-lt"/>
                        </a:rPr>
                        <a:t>Speech encoder</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1" i="0" u="none" strike="noStrike">
                          <a:solidFill>
                            <a:srgbClr val="000000"/>
                          </a:solidFill>
                          <a:effectLst/>
                          <a:latin typeface="+mn-lt"/>
                        </a:rPr>
                        <a:t>Repo</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812179171"/>
                  </a:ext>
                </a:extLst>
              </a:tr>
              <a:tr h="144723">
                <a:tc>
                  <a:txBody>
                    <a:bodyPr/>
                    <a:lstStyle/>
                    <a:p>
                      <a:pPr rtl="0" fontAlgn="t">
                        <a:spcBef>
                          <a:spcPts val="0"/>
                        </a:spcBef>
                        <a:spcAft>
                          <a:spcPts val="0"/>
                        </a:spcAft>
                      </a:pPr>
                      <a:r>
                        <a:rPr lang="en-US" sz="1400" b="0" i="0" u="none" strike="noStrike">
                          <a:solidFill>
                            <a:srgbClr val="000000"/>
                          </a:solidFill>
                          <a:effectLst/>
                          <a:latin typeface="+mn-lt"/>
                        </a:rPr>
                        <a:t>Qwen-Audio</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a:solidFill>
                            <a:srgbClr val="000000"/>
                          </a:solidFill>
                          <a:effectLst/>
                          <a:latin typeface="+mn-lt"/>
                        </a:rPr>
                        <a:t>Qwen</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a:solidFill>
                            <a:srgbClr val="000000"/>
                          </a:solidFill>
                          <a:effectLst/>
                          <a:latin typeface="+mn-lt"/>
                        </a:rPr>
                        <a:t>Whisper-large-v2</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a:solidFill>
                            <a:srgbClr val="000000"/>
                          </a:solidFill>
                          <a:effectLst/>
                          <a:latin typeface="+mn-lt"/>
                        </a:rPr>
                        <a:t>https://github.com/QwenLM/Qwen-Audio</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2440401487"/>
                  </a:ext>
                </a:extLst>
              </a:tr>
              <a:tr h="241205">
                <a:tc>
                  <a:txBody>
                    <a:bodyPr/>
                    <a:lstStyle/>
                    <a:p>
                      <a:pPr rtl="0" fontAlgn="t">
                        <a:spcBef>
                          <a:spcPts val="0"/>
                        </a:spcBef>
                        <a:spcAft>
                          <a:spcPts val="0"/>
                        </a:spcAft>
                      </a:pPr>
                      <a:r>
                        <a:rPr lang="en-US" sz="1400" b="0" i="0" u="none" strike="noStrike">
                          <a:solidFill>
                            <a:srgbClr val="000000"/>
                          </a:solidFill>
                          <a:effectLst/>
                          <a:latin typeface="+mn-lt"/>
                        </a:rPr>
                        <a:t>SALMONN</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a:solidFill>
                            <a:srgbClr val="000000"/>
                          </a:solidFill>
                          <a:effectLst/>
                          <a:latin typeface="+mn-lt"/>
                        </a:rPr>
                        <a:t>Vicuna 7, 13B</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a:solidFill>
                            <a:srgbClr val="000000"/>
                          </a:solidFill>
                          <a:effectLst/>
                          <a:latin typeface="+mn-lt"/>
                        </a:rPr>
                        <a:t>Whisper-Large-v2, BEATs</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dirty="0">
                          <a:solidFill>
                            <a:srgbClr val="000000"/>
                          </a:solidFill>
                          <a:effectLst/>
                          <a:latin typeface="+mn-lt"/>
                        </a:rPr>
                        <a:t>https://github.com/bytedance/SALMONN</a:t>
                      </a:r>
                      <a:endParaRPr lang="en-US" sz="1400" dirty="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247369615"/>
                  </a:ext>
                </a:extLst>
              </a:tr>
              <a:tr h="144723">
                <a:tc>
                  <a:txBody>
                    <a:bodyPr/>
                    <a:lstStyle/>
                    <a:p>
                      <a:pPr rtl="0" fontAlgn="t">
                        <a:spcBef>
                          <a:spcPts val="0"/>
                        </a:spcBef>
                        <a:spcAft>
                          <a:spcPts val="0"/>
                        </a:spcAft>
                      </a:pPr>
                      <a:r>
                        <a:rPr lang="en-US" sz="1400" b="0" i="0" u="none" strike="noStrike">
                          <a:solidFill>
                            <a:srgbClr val="000000"/>
                          </a:solidFill>
                          <a:effectLst/>
                          <a:latin typeface="+mn-lt"/>
                        </a:rPr>
                        <a:t>LTU-AS</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a:solidFill>
                            <a:srgbClr val="000000"/>
                          </a:solidFill>
                          <a:effectLst/>
                          <a:latin typeface="+mn-lt"/>
                        </a:rPr>
                        <a:t>Vicuna 7B</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a:solidFill>
                            <a:srgbClr val="000000"/>
                          </a:solidFill>
                          <a:effectLst/>
                          <a:latin typeface="+mn-lt"/>
                        </a:rPr>
                        <a:t>Whisper-large</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a:solidFill>
                            <a:srgbClr val="000000"/>
                          </a:solidFill>
                          <a:effectLst/>
                          <a:latin typeface="+mn-lt"/>
                        </a:rPr>
                        <a:t>https://github.com/YuanGongND/ltu</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4034566061"/>
                  </a:ext>
                </a:extLst>
              </a:tr>
              <a:tr h="144723">
                <a:tc>
                  <a:txBody>
                    <a:bodyPr/>
                    <a:lstStyle/>
                    <a:p>
                      <a:pPr rtl="0" fontAlgn="t">
                        <a:spcBef>
                          <a:spcPts val="0"/>
                        </a:spcBef>
                        <a:spcAft>
                          <a:spcPts val="0"/>
                        </a:spcAft>
                      </a:pPr>
                      <a:r>
                        <a:rPr lang="en-US" sz="1400" b="0" i="0" u="none" strike="noStrike">
                          <a:solidFill>
                            <a:srgbClr val="000000"/>
                          </a:solidFill>
                          <a:effectLst/>
                          <a:latin typeface="+mn-lt"/>
                        </a:rPr>
                        <a:t>BLSP</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a:solidFill>
                            <a:srgbClr val="000000"/>
                          </a:solidFill>
                          <a:effectLst/>
                          <a:latin typeface="+mn-lt"/>
                        </a:rPr>
                        <a:t>Llama-2-7B</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a:solidFill>
                            <a:srgbClr val="000000"/>
                          </a:solidFill>
                          <a:effectLst/>
                          <a:latin typeface="+mn-lt"/>
                        </a:rPr>
                        <a:t>Whisper-small</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dirty="0">
                          <a:solidFill>
                            <a:srgbClr val="000000"/>
                          </a:solidFill>
                          <a:effectLst/>
                          <a:latin typeface="+mn-lt"/>
                        </a:rPr>
                        <a:t>https://github.com/cwang621/blsp</a:t>
                      </a:r>
                      <a:endParaRPr lang="en-US" sz="1400" dirty="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347962529"/>
                  </a:ext>
                </a:extLst>
              </a:tr>
              <a:tr h="144723">
                <a:tc>
                  <a:txBody>
                    <a:bodyPr/>
                    <a:lstStyle/>
                    <a:p>
                      <a:pPr rtl="0" fontAlgn="t">
                        <a:spcBef>
                          <a:spcPts val="0"/>
                        </a:spcBef>
                        <a:spcAft>
                          <a:spcPts val="0"/>
                        </a:spcAft>
                      </a:pPr>
                      <a:r>
                        <a:rPr lang="en-US" sz="1400" b="0" i="0" u="none" strike="noStrike">
                          <a:solidFill>
                            <a:srgbClr val="000000"/>
                          </a:solidFill>
                          <a:effectLst/>
                          <a:latin typeface="+mn-lt"/>
                        </a:rPr>
                        <a:t>BLSP-EMO</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a:solidFill>
                            <a:srgbClr val="000000"/>
                          </a:solidFill>
                          <a:effectLst/>
                          <a:latin typeface="+mn-lt"/>
                        </a:rPr>
                        <a:t>Qwen-7B-Chat</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a:solidFill>
                            <a:srgbClr val="000000"/>
                          </a:solidFill>
                          <a:effectLst/>
                          <a:latin typeface="+mn-lt"/>
                        </a:rPr>
                        <a:t>Whisper-large-v2</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dirty="0">
                          <a:solidFill>
                            <a:srgbClr val="000000"/>
                          </a:solidFill>
                          <a:effectLst/>
                          <a:latin typeface="+mn-lt"/>
                        </a:rPr>
                        <a:t>https://github.com/cwang621/blsp-emo</a:t>
                      </a:r>
                      <a:endParaRPr lang="en-US" sz="1400" dirty="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2600535715"/>
                  </a:ext>
                </a:extLst>
              </a:tr>
              <a:tr h="144723">
                <a:tc>
                  <a:txBody>
                    <a:bodyPr/>
                    <a:lstStyle/>
                    <a:p>
                      <a:pPr rtl="0" fontAlgn="t">
                        <a:spcBef>
                          <a:spcPts val="0"/>
                        </a:spcBef>
                        <a:spcAft>
                          <a:spcPts val="0"/>
                        </a:spcAft>
                      </a:pPr>
                      <a:r>
                        <a:rPr lang="en-US" sz="1400" b="0" i="0" u="none" strike="noStrike">
                          <a:solidFill>
                            <a:srgbClr val="000000"/>
                          </a:solidFill>
                          <a:effectLst/>
                          <a:latin typeface="+mn-lt"/>
                        </a:rPr>
                        <a:t>NExT-GPT</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a:solidFill>
                            <a:srgbClr val="000000"/>
                          </a:solidFill>
                          <a:effectLst/>
                          <a:latin typeface="+mn-lt"/>
                        </a:rPr>
                        <a:t>Vicuna 7B</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a:solidFill>
                            <a:srgbClr val="000000"/>
                          </a:solidFill>
                          <a:effectLst/>
                          <a:latin typeface="+mn-lt"/>
                        </a:rPr>
                        <a:t>ImageBind</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a:solidFill>
                            <a:srgbClr val="000000"/>
                          </a:solidFill>
                          <a:effectLst/>
                          <a:latin typeface="+mn-lt"/>
                        </a:rPr>
                        <a:t>https://github.com/NExT-GPT/NExT-GPT</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214235369"/>
                  </a:ext>
                </a:extLst>
              </a:tr>
              <a:tr h="144723">
                <a:tc>
                  <a:txBody>
                    <a:bodyPr/>
                    <a:lstStyle/>
                    <a:p>
                      <a:pPr rtl="0" fontAlgn="t">
                        <a:spcBef>
                          <a:spcPts val="0"/>
                        </a:spcBef>
                        <a:spcAft>
                          <a:spcPts val="0"/>
                        </a:spcAft>
                      </a:pPr>
                      <a:r>
                        <a:rPr lang="en-US" sz="1400" b="0" i="0" u="none" strike="noStrike">
                          <a:solidFill>
                            <a:srgbClr val="000000"/>
                          </a:solidFill>
                          <a:effectLst/>
                          <a:latin typeface="+mn-lt"/>
                        </a:rPr>
                        <a:t>SpeechGPT*</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a:solidFill>
                            <a:srgbClr val="000000"/>
                          </a:solidFill>
                          <a:effectLst/>
                          <a:latin typeface="+mn-lt"/>
                        </a:rPr>
                        <a:t>LLaMA 7B</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dirty="0" err="1">
                          <a:solidFill>
                            <a:srgbClr val="000000"/>
                          </a:solidFill>
                          <a:effectLst/>
                          <a:latin typeface="+mn-lt"/>
                        </a:rPr>
                        <a:t>HuBERT</a:t>
                      </a:r>
                      <a:endParaRPr lang="en-US" sz="1400" dirty="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a:solidFill>
                            <a:srgbClr val="000000"/>
                          </a:solidFill>
                          <a:effectLst/>
                          <a:latin typeface="+mn-lt"/>
                        </a:rPr>
                        <a:t>https://github.com/0nutation/SpeechGPT/tree/main/speechgpt</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074141000"/>
                  </a:ext>
                </a:extLst>
              </a:tr>
              <a:tr h="144723">
                <a:tc>
                  <a:txBody>
                    <a:bodyPr/>
                    <a:lstStyle/>
                    <a:p>
                      <a:pPr rtl="0" fontAlgn="t">
                        <a:spcBef>
                          <a:spcPts val="0"/>
                        </a:spcBef>
                        <a:spcAft>
                          <a:spcPts val="0"/>
                        </a:spcAft>
                      </a:pPr>
                      <a:r>
                        <a:rPr lang="en-US" sz="1400" b="0" i="0" u="none" strike="noStrike">
                          <a:solidFill>
                            <a:srgbClr val="000000"/>
                          </a:solidFill>
                          <a:effectLst/>
                          <a:latin typeface="+mn-lt"/>
                        </a:rPr>
                        <a:t>PandaGPT</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a:solidFill>
                            <a:srgbClr val="000000"/>
                          </a:solidFill>
                          <a:effectLst/>
                          <a:latin typeface="+mn-lt"/>
                        </a:rPr>
                        <a:t>Vicuna-13B</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a:solidFill>
                            <a:srgbClr val="000000"/>
                          </a:solidFill>
                          <a:effectLst/>
                          <a:latin typeface="+mn-lt"/>
                        </a:rPr>
                        <a:t>ImageBind</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a:solidFill>
                            <a:srgbClr val="000000"/>
                          </a:solidFill>
                          <a:effectLst/>
                          <a:latin typeface="+mn-lt"/>
                        </a:rPr>
                        <a:t>https://github.com/yxuansu/PandaGPT</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775544737"/>
                  </a:ext>
                </a:extLst>
              </a:tr>
              <a:tr h="241205">
                <a:tc>
                  <a:txBody>
                    <a:bodyPr/>
                    <a:lstStyle/>
                    <a:p>
                      <a:pPr rtl="0" fontAlgn="t">
                        <a:spcBef>
                          <a:spcPts val="0"/>
                        </a:spcBef>
                        <a:spcAft>
                          <a:spcPts val="0"/>
                        </a:spcAft>
                      </a:pPr>
                      <a:r>
                        <a:rPr lang="en-US" sz="1400" b="0" i="0" u="none" strike="noStrike">
                          <a:solidFill>
                            <a:srgbClr val="000000"/>
                          </a:solidFill>
                          <a:effectLst/>
                          <a:latin typeface="+mn-lt"/>
                        </a:rPr>
                        <a:t>WavLLM</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a:solidFill>
                            <a:srgbClr val="000000"/>
                          </a:solidFill>
                          <a:effectLst/>
                          <a:latin typeface="+mn-lt"/>
                        </a:rPr>
                        <a:t>LLaMA-2-7B-chat</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dirty="0">
                          <a:solidFill>
                            <a:srgbClr val="000000"/>
                          </a:solidFill>
                          <a:effectLst/>
                          <a:latin typeface="+mn-lt"/>
                        </a:rPr>
                        <a:t>Whisper-large-v2, </a:t>
                      </a:r>
                      <a:r>
                        <a:rPr lang="en-US" sz="1400" b="0" i="0" u="none" strike="noStrike" dirty="0" err="1">
                          <a:solidFill>
                            <a:srgbClr val="000000"/>
                          </a:solidFill>
                          <a:effectLst/>
                          <a:latin typeface="+mn-lt"/>
                        </a:rPr>
                        <a:t>WavLM</a:t>
                      </a:r>
                      <a:r>
                        <a:rPr lang="en-US" sz="1400" b="0" i="0" u="none" strike="noStrike" dirty="0">
                          <a:solidFill>
                            <a:srgbClr val="000000"/>
                          </a:solidFill>
                          <a:effectLst/>
                          <a:latin typeface="+mn-lt"/>
                        </a:rPr>
                        <a:t> Base</a:t>
                      </a:r>
                      <a:endParaRPr lang="en-US" sz="1400" dirty="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dirty="0">
                          <a:solidFill>
                            <a:srgbClr val="000000"/>
                          </a:solidFill>
                          <a:effectLst/>
                          <a:latin typeface="+mn-lt"/>
                        </a:rPr>
                        <a:t>https://github.com/microsoft/SpeechT5</a:t>
                      </a:r>
                      <a:endParaRPr lang="en-US" sz="1400" dirty="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2124462829"/>
                  </a:ext>
                </a:extLst>
              </a:tr>
              <a:tr h="144723">
                <a:tc>
                  <a:txBody>
                    <a:bodyPr/>
                    <a:lstStyle/>
                    <a:p>
                      <a:pPr rtl="0" fontAlgn="t">
                        <a:spcBef>
                          <a:spcPts val="0"/>
                        </a:spcBef>
                        <a:spcAft>
                          <a:spcPts val="0"/>
                        </a:spcAft>
                      </a:pPr>
                      <a:r>
                        <a:rPr lang="en-US" sz="1400" b="0" i="0" u="none" strike="noStrike">
                          <a:solidFill>
                            <a:srgbClr val="000000"/>
                          </a:solidFill>
                          <a:effectLst/>
                          <a:latin typeface="+mn-lt"/>
                        </a:rPr>
                        <a:t>audio-flamingo</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a:solidFill>
                            <a:srgbClr val="000000"/>
                          </a:solidFill>
                          <a:effectLst/>
                          <a:latin typeface="+mn-lt"/>
                        </a:rPr>
                        <a:t>OPT-IML-MAX-1.3B</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a:solidFill>
                            <a:srgbClr val="000000"/>
                          </a:solidFill>
                          <a:effectLst/>
                          <a:latin typeface="+mn-lt"/>
                        </a:rPr>
                        <a:t>ClapCap</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a:solidFill>
                            <a:srgbClr val="000000"/>
                          </a:solidFill>
                          <a:effectLst/>
                          <a:latin typeface="+mn-lt"/>
                        </a:rPr>
                        <a:t>https://github.com/NVIDIA/audio-flamingo</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66155637"/>
                  </a:ext>
                </a:extLst>
              </a:tr>
              <a:tr h="144723">
                <a:tc>
                  <a:txBody>
                    <a:bodyPr/>
                    <a:lstStyle/>
                    <a:p>
                      <a:pPr rtl="0" fontAlgn="t">
                        <a:spcBef>
                          <a:spcPts val="0"/>
                        </a:spcBef>
                        <a:spcAft>
                          <a:spcPts val="0"/>
                        </a:spcAft>
                      </a:pPr>
                      <a:r>
                        <a:rPr lang="en-US" sz="1400" b="0" i="0" u="none" strike="noStrike" dirty="0">
                          <a:solidFill>
                            <a:srgbClr val="000000"/>
                          </a:solidFill>
                          <a:effectLst/>
                          <a:latin typeface="+mn-lt"/>
                        </a:rPr>
                        <a:t>LLM Codec*</a:t>
                      </a:r>
                      <a:endParaRPr lang="en-US" sz="1400" dirty="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dirty="0" err="1">
                          <a:solidFill>
                            <a:srgbClr val="000000"/>
                          </a:solidFill>
                          <a:effectLst/>
                          <a:latin typeface="+mn-lt"/>
                        </a:rPr>
                        <a:t>LLaMA</a:t>
                      </a:r>
                      <a:r>
                        <a:rPr lang="en-US" sz="1400" b="0" i="0" u="none" strike="noStrike" dirty="0">
                          <a:solidFill>
                            <a:srgbClr val="000000"/>
                          </a:solidFill>
                          <a:effectLst/>
                          <a:latin typeface="+mn-lt"/>
                        </a:rPr>
                        <a:t> 2 7B</a:t>
                      </a:r>
                      <a:endParaRPr lang="en-US" sz="1400" dirty="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a:solidFill>
                            <a:srgbClr val="000000"/>
                          </a:solidFill>
                          <a:effectLst/>
                          <a:latin typeface="+mn-lt"/>
                        </a:rPr>
                        <a:t>LLM Codec</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a:solidFill>
                            <a:srgbClr val="000000"/>
                          </a:solidFill>
                          <a:effectLst/>
                          <a:latin typeface="+mn-lt"/>
                        </a:rPr>
                        <a:t>https://github.com/yangdongchao/LLM-Codec</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526574114"/>
                  </a:ext>
                </a:extLst>
              </a:tr>
              <a:tr h="241205">
                <a:tc>
                  <a:txBody>
                    <a:bodyPr/>
                    <a:lstStyle/>
                    <a:p>
                      <a:pPr rtl="0" fontAlgn="t">
                        <a:spcBef>
                          <a:spcPts val="0"/>
                        </a:spcBef>
                        <a:spcAft>
                          <a:spcPts val="0"/>
                        </a:spcAft>
                      </a:pPr>
                      <a:r>
                        <a:rPr lang="en-US" sz="1400" b="0" i="0" u="none" strike="noStrike">
                          <a:solidFill>
                            <a:srgbClr val="000000"/>
                          </a:solidFill>
                          <a:effectLst/>
                          <a:latin typeface="+mn-lt"/>
                        </a:rPr>
                        <a:t>AnyGPT*</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a:solidFill>
                            <a:srgbClr val="000000"/>
                          </a:solidFill>
                          <a:effectLst/>
                          <a:latin typeface="+mn-lt"/>
                        </a:rPr>
                        <a:t>Llama-2-7B</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a:solidFill>
                            <a:srgbClr val="000000"/>
                          </a:solidFill>
                          <a:effectLst/>
                          <a:latin typeface="+mn-lt"/>
                        </a:rPr>
                        <a:t>SpeechTokenizer, Encodec</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a:solidFill>
                            <a:srgbClr val="000000"/>
                          </a:solidFill>
                          <a:effectLst/>
                          <a:latin typeface="+mn-lt"/>
                        </a:rPr>
                        <a:t>https://github.com/OpenMOSS/AnyGPT</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993976155"/>
                  </a:ext>
                </a:extLst>
              </a:tr>
              <a:tr h="241205">
                <a:tc>
                  <a:txBody>
                    <a:bodyPr/>
                    <a:lstStyle/>
                    <a:p>
                      <a:pPr rtl="0" fontAlgn="t">
                        <a:spcBef>
                          <a:spcPts val="0"/>
                        </a:spcBef>
                        <a:spcAft>
                          <a:spcPts val="0"/>
                        </a:spcAft>
                      </a:pPr>
                      <a:r>
                        <a:rPr lang="en-US" sz="1400" b="0" i="0" u="none" strike="noStrike">
                          <a:solidFill>
                            <a:srgbClr val="000000"/>
                          </a:solidFill>
                          <a:effectLst/>
                          <a:latin typeface="+mn-lt"/>
                        </a:rPr>
                        <a:t>LLaSM</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a:solidFill>
                            <a:srgbClr val="000000"/>
                          </a:solidFill>
                          <a:effectLst/>
                          <a:latin typeface="+mn-lt"/>
                        </a:rPr>
                        <a:t>Chinese-LLAMA2-7B</a:t>
                      </a:r>
                      <a:br>
                        <a:rPr lang="en-US" sz="1400" b="0" i="0" u="none" strike="noStrike">
                          <a:solidFill>
                            <a:srgbClr val="000000"/>
                          </a:solidFill>
                          <a:effectLst/>
                          <a:latin typeface="+mn-lt"/>
                        </a:rPr>
                      </a:br>
                      <a:r>
                        <a:rPr lang="en-US" sz="1400" b="0" i="0" u="none" strike="noStrike">
                          <a:solidFill>
                            <a:srgbClr val="000000"/>
                          </a:solidFill>
                          <a:effectLst/>
                          <a:latin typeface="+mn-lt"/>
                        </a:rPr>
                        <a:t>Baichuan-7B</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a:solidFill>
                            <a:srgbClr val="000000"/>
                          </a:solidFill>
                          <a:effectLst/>
                          <a:latin typeface="+mn-lt"/>
                        </a:rPr>
                        <a:t>Whisper-large-v2</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dirty="0">
                          <a:solidFill>
                            <a:srgbClr val="000000"/>
                          </a:solidFill>
                          <a:effectLst/>
                          <a:latin typeface="+mn-lt"/>
                        </a:rPr>
                        <a:t>https://github.com/LinkSoul-AI/LLaSM</a:t>
                      </a:r>
                      <a:endParaRPr lang="en-US" sz="1400" dirty="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493260688"/>
                  </a:ext>
                </a:extLst>
              </a:tr>
              <a:tr h="221909">
                <a:tc>
                  <a:txBody>
                    <a:bodyPr/>
                    <a:lstStyle/>
                    <a:p>
                      <a:pPr rtl="0" fontAlgn="t">
                        <a:spcBef>
                          <a:spcPts val="0"/>
                        </a:spcBef>
                        <a:spcAft>
                          <a:spcPts val="0"/>
                        </a:spcAft>
                      </a:pPr>
                      <a:r>
                        <a:rPr lang="en-US" sz="1400" b="0" i="0" u="none" strike="noStrike">
                          <a:solidFill>
                            <a:srgbClr val="000000"/>
                          </a:solidFill>
                          <a:effectLst/>
                          <a:latin typeface="+mn-lt"/>
                        </a:rPr>
                        <a:t>VideoLLaMA</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a:solidFill>
                            <a:srgbClr val="000000"/>
                          </a:solidFill>
                          <a:effectLst/>
                          <a:latin typeface="+mn-lt"/>
                        </a:rPr>
                        <a:t>Vicuna 7B/13B</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a:solidFill>
                            <a:srgbClr val="000000"/>
                          </a:solidFill>
                          <a:effectLst/>
                          <a:latin typeface="+mn-lt"/>
                        </a:rPr>
                        <a:t>ImageBind</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a:solidFill>
                            <a:srgbClr val="000000"/>
                          </a:solidFill>
                          <a:effectLst/>
                          <a:latin typeface="+mn-lt"/>
                        </a:rPr>
                        <a:t>https://github.com/DAMO-NLP-SG/Video-LLaMA</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2665004598"/>
                  </a:ext>
                </a:extLst>
              </a:tr>
              <a:tr h="221909">
                <a:tc>
                  <a:txBody>
                    <a:bodyPr/>
                    <a:lstStyle/>
                    <a:p>
                      <a:pPr rtl="0" fontAlgn="t">
                        <a:spcBef>
                          <a:spcPts val="0"/>
                        </a:spcBef>
                        <a:spcAft>
                          <a:spcPts val="0"/>
                        </a:spcAft>
                      </a:pPr>
                      <a:r>
                        <a:rPr lang="en-US" sz="1400" b="0" i="0" u="none" strike="noStrike">
                          <a:solidFill>
                            <a:srgbClr val="000000"/>
                          </a:solidFill>
                          <a:effectLst/>
                          <a:latin typeface="+mn-lt"/>
                        </a:rPr>
                        <a:t>VideoLLaMA2</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a:solidFill>
                            <a:srgbClr val="000000"/>
                          </a:solidFill>
                          <a:effectLst/>
                          <a:latin typeface="+mn-lt"/>
                        </a:rPr>
                        <a:t>Vicuna 7B</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a:solidFill>
                            <a:srgbClr val="000000"/>
                          </a:solidFill>
                          <a:effectLst/>
                          <a:latin typeface="+mn-lt"/>
                        </a:rPr>
                        <a:t>BEATs</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a:solidFill>
                            <a:srgbClr val="000000"/>
                          </a:solidFill>
                          <a:effectLst/>
                          <a:latin typeface="+mn-lt"/>
                        </a:rPr>
                        <a:t>https://github.com/DAMO-NLP-SG/VideoLLaMA2</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4125883678"/>
                  </a:ext>
                </a:extLst>
              </a:tr>
              <a:tr h="221909">
                <a:tc>
                  <a:txBody>
                    <a:bodyPr/>
                    <a:lstStyle/>
                    <a:p>
                      <a:pPr rtl="0" fontAlgn="t">
                        <a:spcBef>
                          <a:spcPts val="0"/>
                        </a:spcBef>
                        <a:spcAft>
                          <a:spcPts val="0"/>
                        </a:spcAft>
                      </a:pPr>
                      <a:r>
                        <a:rPr lang="en-US" sz="1400" b="0" i="0" u="none" strike="noStrike">
                          <a:solidFill>
                            <a:srgbClr val="000000"/>
                          </a:solidFill>
                          <a:effectLst/>
                          <a:latin typeface="+mn-lt"/>
                        </a:rPr>
                        <a:t>Macaw-LLM*</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a:solidFill>
                            <a:srgbClr val="000000"/>
                          </a:solidFill>
                          <a:effectLst/>
                          <a:latin typeface="+mn-lt"/>
                        </a:rPr>
                        <a:t>LLaMA 7B</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a:solidFill>
                            <a:srgbClr val="000000"/>
                          </a:solidFill>
                          <a:effectLst/>
                          <a:latin typeface="+mn-lt"/>
                        </a:rPr>
                        <a:t>Whisper-base</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dirty="0">
                          <a:solidFill>
                            <a:srgbClr val="000000"/>
                          </a:solidFill>
                          <a:effectLst/>
                          <a:latin typeface="+mn-lt"/>
                        </a:rPr>
                        <a:t>https://github.com/lyuchenyang/Macaw-LLM</a:t>
                      </a:r>
                      <a:endParaRPr lang="en-US" sz="1400" dirty="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2488799745"/>
                  </a:ext>
                </a:extLst>
              </a:tr>
              <a:tr h="221909">
                <a:tc>
                  <a:txBody>
                    <a:bodyPr/>
                    <a:lstStyle/>
                    <a:p>
                      <a:pPr rtl="0" fontAlgn="t">
                        <a:spcBef>
                          <a:spcPts val="0"/>
                        </a:spcBef>
                        <a:spcAft>
                          <a:spcPts val="0"/>
                        </a:spcAft>
                      </a:pPr>
                      <a:r>
                        <a:rPr lang="en-US" sz="1400" b="0" i="0" u="none" strike="noStrike">
                          <a:solidFill>
                            <a:srgbClr val="000000"/>
                          </a:solidFill>
                          <a:effectLst/>
                          <a:latin typeface="+mn-lt"/>
                        </a:rPr>
                        <a:t>VAST</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a:solidFill>
                            <a:srgbClr val="000000"/>
                          </a:solidFill>
                          <a:effectLst/>
                          <a:latin typeface="+mn-lt"/>
                        </a:rPr>
                        <a:t>BERT</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dirty="0">
                          <a:solidFill>
                            <a:srgbClr val="000000"/>
                          </a:solidFill>
                          <a:effectLst/>
                          <a:latin typeface="+mn-lt"/>
                        </a:rPr>
                        <a:t>BEATs</a:t>
                      </a:r>
                      <a:endParaRPr lang="en-US" sz="1400" dirty="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a:solidFill>
                            <a:srgbClr val="000000"/>
                          </a:solidFill>
                          <a:effectLst/>
                          <a:latin typeface="+mn-lt"/>
                        </a:rPr>
                        <a:t>https://github.com/TXH-mercury/VAST</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70004079"/>
                  </a:ext>
                </a:extLst>
              </a:tr>
              <a:tr h="144723">
                <a:tc>
                  <a:txBody>
                    <a:bodyPr/>
                    <a:lstStyle/>
                    <a:p>
                      <a:pPr rtl="0" fontAlgn="t">
                        <a:spcBef>
                          <a:spcPts val="0"/>
                        </a:spcBef>
                        <a:spcAft>
                          <a:spcPts val="0"/>
                        </a:spcAft>
                      </a:pPr>
                      <a:r>
                        <a:rPr lang="en-US" sz="1400" b="0" i="0" u="none" strike="noStrike">
                          <a:solidFill>
                            <a:srgbClr val="000000"/>
                          </a:solidFill>
                          <a:effectLst/>
                          <a:latin typeface="+mn-lt"/>
                        </a:rPr>
                        <a:t>MU-LLaMA</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dirty="0" err="1">
                          <a:solidFill>
                            <a:srgbClr val="1F2328"/>
                          </a:solidFill>
                          <a:effectLst/>
                          <a:highlight>
                            <a:srgbClr val="FFFFFF"/>
                          </a:highlight>
                          <a:latin typeface="+mn-lt"/>
                        </a:rPr>
                        <a:t>LLaMA</a:t>
                      </a:r>
                      <a:r>
                        <a:rPr lang="en-US" sz="1400" b="0" i="0" u="none" strike="noStrike" dirty="0">
                          <a:solidFill>
                            <a:srgbClr val="1F2328"/>
                          </a:solidFill>
                          <a:effectLst/>
                          <a:highlight>
                            <a:srgbClr val="FFFFFF"/>
                          </a:highlight>
                          <a:latin typeface="+mn-lt"/>
                        </a:rPr>
                        <a:t> 7B</a:t>
                      </a:r>
                      <a:endParaRPr lang="en-US" sz="1400" dirty="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dirty="0">
                          <a:solidFill>
                            <a:srgbClr val="000000"/>
                          </a:solidFill>
                          <a:effectLst/>
                          <a:latin typeface="+mn-lt"/>
                        </a:rPr>
                        <a:t>MERT</a:t>
                      </a:r>
                      <a:endParaRPr lang="en-US" sz="1400" dirty="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a:solidFill>
                            <a:srgbClr val="000000"/>
                          </a:solidFill>
                          <a:effectLst/>
                          <a:latin typeface="+mn-lt"/>
                        </a:rPr>
                        <a:t>https://github.com/shansongliu/MU-LLaMA</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173140051"/>
                  </a:ext>
                </a:extLst>
              </a:tr>
              <a:tr h="221909">
                <a:tc>
                  <a:txBody>
                    <a:bodyPr/>
                    <a:lstStyle/>
                    <a:p>
                      <a:pPr rtl="0" fontAlgn="t">
                        <a:spcBef>
                          <a:spcPts val="0"/>
                        </a:spcBef>
                        <a:spcAft>
                          <a:spcPts val="0"/>
                        </a:spcAft>
                      </a:pPr>
                      <a:r>
                        <a:rPr lang="en-US" sz="1400" b="0" i="0" u="none" strike="noStrike">
                          <a:solidFill>
                            <a:srgbClr val="000000"/>
                          </a:solidFill>
                          <a:effectLst/>
                          <a:latin typeface="+mn-lt"/>
                        </a:rPr>
                        <a:t>M2UGen</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altLang="zh-TW" sz="1400" b="0" i="0" u="none" strike="noStrike" dirty="0" err="1">
                          <a:solidFill>
                            <a:srgbClr val="1F2328"/>
                          </a:solidFill>
                          <a:effectLst/>
                          <a:highlight>
                            <a:srgbClr val="FFFFFF"/>
                          </a:highlight>
                          <a:latin typeface="+mn-lt"/>
                        </a:rPr>
                        <a:t>LLaMA</a:t>
                      </a:r>
                      <a:endParaRPr lang="en-US" sz="1400" dirty="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dirty="0">
                          <a:solidFill>
                            <a:srgbClr val="000000"/>
                          </a:solidFill>
                          <a:effectLst/>
                          <a:latin typeface="+mn-lt"/>
                        </a:rPr>
                        <a:t>MERT</a:t>
                      </a:r>
                      <a:endParaRPr lang="en-US" sz="1400" dirty="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dirty="0">
                          <a:solidFill>
                            <a:srgbClr val="000000"/>
                          </a:solidFill>
                          <a:effectLst/>
                          <a:latin typeface="+mn-lt"/>
                        </a:rPr>
                        <a:t>https://github.com/shansongliu/M2UGen</a:t>
                      </a:r>
                      <a:endParaRPr lang="en-US" sz="1400" dirty="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994928946"/>
                  </a:ext>
                </a:extLst>
              </a:tr>
              <a:tr h="221909">
                <a:tc>
                  <a:txBody>
                    <a:bodyPr/>
                    <a:lstStyle/>
                    <a:p>
                      <a:pPr rtl="0" fontAlgn="t">
                        <a:spcBef>
                          <a:spcPts val="0"/>
                        </a:spcBef>
                        <a:spcAft>
                          <a:spcPts val="0"/>
                        </a:spcAft>
                      </a:pPr>
                      <a:r>
                        <a:rPr lang="en-US" sz="1400" b="0" i="0" u="none" strike="noStrike">
                          <a:solidFill>
                            <a:srgbClr val="000000"/>
                          </a:solidFill>
                          <a:effectLst/>
                          <a:latin typeface="+mn-lt"/>
                        </a:rPr>
                        <a:t>MusiLingo</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dirty="0">
                          <a:solidFill>
                            <a:srgbClr val="1F2328"/>
                          </a:solidFill>
                          <a:effectLst/>
                          <a:highlight>
                            <a:srgbClr val="FFFFFF"/>
                          </a:highlight>
                          <a:latin typeface="+mn-lt"/>
                        </a:rPr>
                        <a:t>Vicuna</a:t>
                      </a:r>
                      <a:endParaRPr lang="en-US" sz="1400" dirty="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dirty="0">
                          <a:solidFill>
                            <a:srgbClr val="000000"/>
                          </a:solidFill>
                          <a:effectLst/>
                          <a:latin typeface="+mn-lt"/>
                        </a:rPr>
                        <a:t>MERT</a:t>
                      </a:r>
                      <a:endParaRPr lang="en-US" sz="1400" dirty="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dirty="0">
                          <a:solidFill>
                            <a:srgbClr val="000000"/>
                          </a:solidFill>
                          <a:effectLst/>
                          <a:latin typeface="+mn-lt"/>
                        </a:rPr>
                        <a:t>https://github.com/zihaod/MusiLingo</a:t>
                      </a:r>
                      <a:endParaRPr lang="en-US" sz="1400" dirty="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538412738"/>
                  </a:ext>
                </a:extLst>
              </a:tr>
              <a:tr h="0">
                <a:tc>
                  <a:txBody>
                    <a:bodyPr/>
                    <a:lstStyle/>
                    <a:p>
                      <a:pPr rtl="0" fontAlgn="t">
                        <a:spcBef>
                          <a:spcPts val="0"/>
                        </a:spcBef>
                        <a:spcAft>
                          <a:spcPts val="0"/>
                        </a:spcAft>
                      </a:pPr>
                      <a:r>
                        <a:rPr lang="en-US" sz="1400" b="0" i="0" u="none" strike="noStrike">
                          <a:solidFill>
                            <a:srgbClr val="000000"/>
                          </a:solidFill>
                          <a:effectLst/>
                          <a:latin typeface="+mn-lt"/>
                        </a:rPr>
                        <a:t>SLAM-LLM</a:t>
                      </a:r>
                      <a:endParaRPr lang="en-US" sz="140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fontAlgn="t"/>
                      <a:r>
                        <a:rPr lang="en-US" altLang="zh-TW" sz="1400" b="0" i="0" u="none" strike="noStrike" dirty="0" err="1">
                          <a:solidFill>
                            <a:srgbClr val="1F2328"/>
                          </a:solidFill>
                          <a:effectLst/>
                          <a:highlight>
                            <a:srgbClr val="FFFFFF"/>
                          </a:highlight>
                          <a:latin typeface="+mn-lt"/>
                        </a:rPr>
                        <a:t>LLaMA</a:t>
                      </a:r>
                      <a:r>
                        <a:rPr lang="en-US" altLang="zh-TW" sz="1400" b="0" i="0" u="none" strike="noStrike" dirty="0">
                          <a:solidFill>
                            <a:srgbClr val="1F2328"/>
                          </a:solidFill>
                          <a:effectLst/>
                          <a:highlight>
                            <a:srgbClr val="FFFFFF"/>
                          </a:highlight>
                          <a:latin typeface="+mn-lt"/>
                        </a:rPr>
                        <a:t>, Vicuna, etc. </a:t>
                      </a:r>
                      <a:endParaRPr lang="zh-TW" altLang="en-US" sz="1400" dirty="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fontAlgn="t"/>
                      <a:r>
                        <a:rPr lang="en-US" altLang="zh-TW" sz="1400" dirty="0">
                          <a:effectLst/>
                          <a:latin typeface="+mn-lt"/>
                        </a:rPr>
                        <a:t>Whisper, </a:t>
                      </a:r>
                      <a:r>
                        <a:rPr lang="en-US" altLang="zh-TW" sz="1400" dirty="0" err="1">
                          <a:effectLst/>
                          <a:latin typeface="+mn-lt"/>
                        </a:rPr>
                        <a:t>HuBERT</a:t>
                      </a:r>
                      <a:r>
                        <a:rPr lang="en-US" altLang="zh-TW" sz="1400" dirty="0">
                          <a:effectLst/>
                          <a:latin typeface="+mn-lt"/>
                        </a:rPr>
                        <a:t>, </a:t>
                      </a:r>
                      <a:r>
                        <a:rPr lang="en-US" altLang="zh-TW" sz="1400" dirty="0" err="1">
                          <a:effectLst/>
                          <a:latin typeface="+mn-lt"/>
                        </a:rPr>
                        <a:t>WavLM</a:t>
                      </a:r>
                      <a:r>
                        <a:rPr lang="en-US" altLang="zh-TW" sz="1400" dirty="0">
                          <a:effectLst/>
                          <a:latin typeface="+mn-lt"/>
                        </a:rPr>
                        <a:t>, etc.</a:t>
                      </a:r>
                      <a:endParaRPr lang="zh-TW" altLang="en-US" sz="1400" dirty="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dirty="0">
                          <a:solidFill>
                            <a:srgbClr val="000000"/>
                          </a:solidFill>
                          <a:effectLst/>
                          <a:latin typeface="+mn-lt"/>
                        </a:rPr>
                        <a:t>https://github.com/X-LANCE/SLAM-LLM</a:t>
                      </a:r>
                      <a:endParaRPr lang="en-US" sz="1400" dirty="0">
                        <a:effectLst/>
                        <a:latin typeface="+mn-lt"/>
                      </a:endParaRPr>
                    </a:p>
                  </a:txBody>
                  <a:tcPr marL="60301" marR="60301" marT="24120" marB="2412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4229925634"/>
                  </a:ext>
                </a:extLst>
              </a:tr>
            </a:tbl>
          </a:graphicData>
        </a:graphic>
      </p:graphicFrame>
      <p:sp>
        <p:nvSpPr>
          <p:cNvPr id="7" name="Rectangle 2">
            <a:extLst>
              <a:ext uri="{FF2B5EF4-FFF2-40B4-BE49-F238E27FC236}">
                <a16:creationId xmlns:a16="http://schemas.microsoft.com/office/drawing/2014/main" id="{D11C4415-460F-6390-A741-8C47DED7DA93}"/>
              </a:ext>
            </a:extLst>
          </p:cNvPr>
          <p:cNvSpPr>
            <a:spLocks noChangeArrowheads="1"/>
          </p:cNvSpPr>
          <p:nvPr/>
        </p:nvSpPr>
        <p:spPr bwMode="auto">
          <a:xfrm>
            <a:off x="3379788" y="18224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9" name="文字方塊 8">
            <a:extLst>
              <a:ext uri="{FF2B5EF4-FFF2-40B4-BE49-F238E27FC236}">
                <a16:creationId xmlns:a16="http://schemas.microsoft.com/office/drawing/2014/main" id="{25CADE1B-F841-836F-CC12-5A9B07147461}"/>
              </a:ext>
            </a:extLst>
          </p:cNvPr>
          <p:cNvSpPr txBox="1"/>
          <p:nvPr/>
        </p:nvSpPr>
        <p:spPr>
          <a:xfrm>
            <a:off x="4324221" y="6236652"/>
            <a:ext cx="7781924"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The table is from </a:t>
            </a:r>
            <a:r>
              <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Yi-Cheng Lin</a:t>
            </a: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5122" name="Picture 2" descr="未提供相片說明。">
            <a:extLst>
              <a:ext uri="{FF2B5EF4-FFF2-40B4-BE49-F238E27FC236}">
                <a16:creationId xmlns:a16="http://schemas.microsoft.com/office/drawing/2014/main" id="{198A9ED3-9921-CC2C-CF90-76D0E6F1E5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62745" y="5226994"/>
            <a:ext cx="1514955" cy="1009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52465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B529395-04C3-058D-34B9-10DC3A70AA23}"/>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更多案例：教 </a:t>
            </a:r>
            <a:r>
              <a:rPr lang="en-US" altLang="zh-TW" dirty="0" err="1">
                <a:latin typeface="微軟正黑體" panose="020B0604030504040204" pitchFamily="34" charset="-120"/>
                <a:ea typeface="微軟正黑體" panose="020B0604030504040204" pitchFamily="34" charset="-120"/>
              </a:rPr>
              <a:t>LLaMA</a:t>
            </a:r>
            <a:r>
              <a:rPr lang="en-US" altLang="zh-TW" dirty="0">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聽聲音</a:t>
            </a:r>
            <a:endParaRPr lang="zh-TW" altLang="en-US" dirty="0"/>
          </a:p>
        </p:txBody>
      </p:sp>
      <p:sp>
        <p:nvSpPr>
          <p:cNvPr id="4" name="文字方塊 3">
            <a:extLst>
              <a:ext uri="{FF2B5EF4-FFF2-40B4-BE49-F238E27FC236}">
                <a16:creationId xmlns:a16="http://schemas.microsoft.com/office/drawing/2014/main" id="{D7827D00-58F7-B53A-8153-0F6F18DF4626}"/>
              </a:ext>
            </a:extLst>
          </p:cNvPr>
          <p:cNvSpPr txBox="1"/>
          <p:nvPr/>
        </p:nvSpPr>
        <p:spPr>
          <a:xfrm>
            <a:off x="7232626" y="115869"/>
            <a:ext cx="495937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Real examples provided by Ke-Han Lu  </a:t>
            </a:r>
          </a:p>
        </p:txBody>
      </p:sp>
      <p:sp>
        <p:nvSpPr>
          <p:cNvPr id="10" name="矩形: 圓角 9">
            <a:extLst>
              <a:ext uri="{FF2B5EF4-FFF2-40B4-BE49-F238E27FC236}">
                <a16:creationId xmlns:a16="http://schemas.microsoft.com/office/drawing/2014/main" id="{D06C6DA9-D3C8-F080-B9E6-9A01681220F8}"/>
              </a:ext>
            </a:extLst>
          </p:cNvPr>
          <p:cNvSpPr/>
          <p:nvPr/>
        </p:nvSpPr>
        <p:spPr>
          <a:xfrm>
            <a:off x="479613" y="3494430"/>
            <a:ext cx="5257800" cy="807002"/>
          </a:xfrm>
          <a:prstGeom prst="roundRect">
            <a:avLst/>
          </a:prstGeom>
          <a:solidFill>
            <a:schemeClr val="accent6">
              <a:lumMod val="20000"/>
              <a:lumOff val="80000"/>
            </a:schemeClr>
          </a:solidFill>
          <a:ln w="3810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2" name="文字方塊 11">
            <a:extLst>
              <a:ext uri="{FF2B5EF4-FFF2-40B4-BE49-F238E27FC236}">
                <a16:creationId xmlns:a16="http://schemas.microsoft.com/office/drawing/2014/main" id="{F4FC1DFD-B46B-D35E-B311-6001A8B6C3A5}"/>
              </a:ext>
            </a:extLst>
          </p:cNvPr>
          <p:cNvSpPr txBox="1"/>
          <p:nvPr/>
        </p:nvSpPr>
        <p:spPr>
          <a:xfrm>
            <a:off x="3150723" y="4969979"/>
            <a:ext cx="2549943"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Text Instruction</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13" name="直線單箭頭接點 12">
            <a:extLst>
              <a:ext uri="{FF2B5EF4-FFF2-40B4-BE49-F238E27FC236}">
                <a16:creationId xmlns:a16="http://schemas.microsoft.com/office/drawing/2014/main" id="{98453467-D871-DCA7-2CCD-E70C6BCCCD8D}"/>
              </a:ext>
            </a:extLst>
          </p:cNvPr>
          <p:cNvCxnSpPr>
            <a:cxnSpLocks/>
          </p:cNvCxnSpPr>
          <p:nvPr/>
        </p:nvCxnSpPr>
        <p:spPr>
          <a:xfrm flipV="1">
            <a:off x="1702336" y="4426652"/>
            <a:ext cx="0" cy="53356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矩形: 圓角 15">
            <a:extLst>
              <a:ext uri="{FF2B5EF4-FFF2-40B4-BE49-F238E27FC236}">
                <a16:creationId xmlns:a16="http://schemas.microsoft.com/office/drawing/2014/main" id="{34D3A1BB-8304-F8D3-81F1-D13005483412}"/>
              </a:ext>
            </a:extLst>
          </p:cNvPr>
          <p:cNvSpPr/>
          <p:nvPr/>
        </p:nvSpPr>
        <p:spPr>
          <a:xfrm>
            <a:off x="654669" y="3636321"/>
            <a:ext cx="1697984" cy="523220"/>
          </a:xfrm>
          <a:prstGeom prst="roundRect">
            <a:avLst/>
          </a:prstGeom>
          <a:solidFill>
            <a:schemeClr val="accent4">
              <a:lumMod val="20000"/>
              <a:lumOff val="80000"/>
            </a:schemeClr>
          </a:solidFill>
          <a:ln w="3810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Adapter</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18" name="群組 17">
            <a:extLst>
              <a:ext uri="{FF2B5EF4-FFF2-40B4-BE49-F238E27FC236}">
                <a16:creationId xmlns:a16="http://schemas.microsoft.com/office/drawing/2014/main" id="{8CAB0BA5-CD3A-30B4-67DB-E70A5A397F9F}"/>
              </a:ext>
            </a:extLst>
          </p:cNvPr>
          <p:cNvGrpSpPr/>
          <p:nvPr/>
        </p:nvGrpSpPr>
        <p:grpSpPr>
          <a:xfrm>
            <a:off x="427927" y="4798576"/>
            <a:ext cx="2714583" cy="800588"/>
            <a:chOff x="393073" y="5022255"/>
            <a:chExt cx="2117030" cy="878286"/>
          </a:xfrm>
        </p:grpSpPr>
        <p:pic>
          <p:nvPicPr>
            <p:cNvPr id="19"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D475807D-3FB7-F800-BC80-0F970ACC7798}"/>
                </a:ext>
              </a:extLst>
            </p:cNvPr>
            <p:cNvPicPr preferRelativeResize="0"/>
            <p:nvPr/>
          </p:nvPicPr>
          <p:blipFill rotWithShape="1">
            <a:blip r:embed="rId3">
              <a:alphaModFix/>
              <a:duotone>
                <a:schemeClr val="accent6">
                  <a:shade val="45000"/>
                  <a:satMod val="135000"/>
                </a:schemeClr>
                <a:prstClr val="white"/>
              </a:duotone>
            </a:blip>
            <a:srcRect l="39924" t="74586" r="38724" b="15732"/>
            <a:stretch/>
          </p:blipFill>
          <p:spPr>
            <a:xfrm>
              <a:off x="393073" y="5022255"/>
              <a:ext cx="1347649" cy="809022"/>
            </a:xfrm>
            <a:prstGeom prst="rect">
              <a:avLst/>
            </a:prstGeom>
            <a:noFill/>
            <a:ln>
              <a:noFill/>
            </a:ln>
          </p:spPr>
        </p:pic>
        <p:pic>
          <p:nvPicPr>
            <p:cNvPr id="20"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6A1DDC62-EC29-9DED-C7BB-65A5FC94A648}"/>
                </a:ext>
              </a:extLst>
            </p:cNvPr>
            <p:cNvPicPr preferRelativeResize="0"/>
            <p:nvPr/>
          </p:nvPicPr>
          <p:blipFill rotWithShape="1">
            <a:blip r:embed="rId3">
              <a:alphaModFix/>
              <a:duotone>
                <a:schemeClr val="accent6">
                  <a:shade val="45000"/>
                  <a:satMod val="135000"/>
                </a:schemeClr>
                <a:prstClr val="white"/>
              </a:duotone>
            </a:blip>
            <a:srcRect l="35083" t="84591" r="35071" b="1174"/>
            <a:stretch/>
          </p:blipFill>
          <p:spPr>
            <a:xfrm>
              <a:off x="1576011" y="5095308"/>
              <a:ext cx="934092" cy="805233"/>
            </a:xfrm>
            <a:prstGeom prst="rect">
              <a:avLst/>
            </a:prstGeom>
            <a:noFill/>
            <a:ln>
              <a:noFill/>
            </a:ln>
          </p:spPr>
        </p:pic>
      </p:grpSp>
      <p:sp>
        <p:nvSpPr>
          <p:cNvPr id="21" name="文字方塊 20">
            <a:extLst>
              <a:ext uri="{FF2B5EF4-FFF2-40B4-BE49-F238E27FC236}">
                <a16:creationId xmlns:a16="http://schemas.microsoft.com/office/drawing/2014/main" id="{DF5CB542-6A3E-1E4A-B1A8-C15C1B86527A}"/>
              </a:ext>
            </a:extLst>
          </p:cNvPr>
          <p:cNvSpPr txBox="1"/>
          <p:nvPr/>
        </p:nvSpPr>
        <p:spPr>
          <a:xfrm>
            <a:off x="2170902" y="3673168"/>
            <a:ext cx="270510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err="1">
                <a:ln>
                  <a:noFill/>
                </a:ln>
                <a:solidFill>
                  <a:prstClr val="black"/>
                </a:solidFill>
                <a:effectLst/>
                <a:uLnTx/>
                <a:uFillTx/>
                <a:latin typeface="Calibri" panose="020F0502020204030204"/>
                <a:ea typeface="新細明體" panose="02020500000000000000" pitchFamily="18" charset="-120"/>
                <a:cs typeface="+mn-cs"/>
              </a:rPr>
              <a:t>LLaMA</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22" name="直線單箭頭接點 21">
            <a:extLst>
              <a:ext uri="{FF2B5EF4-FFF2-40B4-BE49-F238E27FC236}">
                <a16:creationId xmlns:a16="http://schemas.microsoft.com/office/drawing/2014/main" id="{7773ECEA-F3E1-687D-35C0-F3C818376B04}"/>
              </a:ext>
            </a:extLst>
          </p:cNvPr>
          <p:cNvCxnSpPr>
            <a:cxnSpLocks/>
          </p:cNvCxnSpPr>
          <p:nvPr/>
        </p:nvCxnSpPr>
        <p:spPr>
          <a:xfrm flipV="1">
            <a:off x="4497271" y="2752108"/>
            <a:ext cx="0" cy="66328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文字方塊 24">
            <a:extLst>
              <a:ext uri="{FF2B5EF4-FFF2-40B4-BE49-F238E27FC236}">
                <a16:creationId xmlns:a16="http://schemas.microsoft.com/office/drawing/2014/main" id="{C5B883D7-33A9-4B1A-DD91-AA3199121AC7}"/>
              </a:ext>
            </a:extLst>
          </p:cNvPr>
          <p:cNvSpPr txBox="1"/>
          <p:nvPr/>
        </p:nvSpPr>
        <p:spPr>
          <a:xfrm>
            <a:off x="838200" y="5734874"/>
            <a:ext cx="1095935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1F1F1F"/>
                </a:solidFill>
                <a:effectLst/>
                <a:highlight>
                  <a:srgbClr val="FFFFFF"/>
                </a:highlight>
                <a:uLnTx/>
                <a:uFillTx/>
                <a:latin typeface="Google Sans"/>
                <a:ea typeface="新細明體" panose="02020500000000000000" pitchFamily="18" charset="-120"/>
                <a:cs typeface="+mn-cs"/>
              </a:rPr>
              <a:t>Text Instruction: What is the emotion of the speaker? Answer the question with JSON format (use "answer" as key).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26" name="直線單箭頭接點 25">
            <a:extLst>
              <a:ext uri="{FF2B5EF4-FFF2-40B4-BE49-F238E27FC236}">
                <a16:creationId xmlns:a16="http://schemas.microsoft.com/office/drawing/2014/main" id="{A8D0AEBD-FB56-7B34-A5FE-DB54819BCEB1}"/>
              </a:ext>
            </a:extLst>
          </p:cNvPr>
          <p:cNvCxnSpPr>
            <a:cxnSpLocks/>
          </p:cNvCxnSpPr>
          <p:nvPr/>
        </p:nvCxnSpPr>
        <p:spPr>
          <a:xfrm flipV="1">
            <a:off x="4482332" y="4426651"/>
            <a:ext cx="0" cy="53356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文字方塊 27">
            <a:extLst>
              <a:ext uri="{FF2B5EF4-FFF2-40B4-BE49-F238E27FC236}">
                <a16:creationId xmlns:a16="http://schemas.microsoft.com/office/drawing/2014/main" id="{2D37B6BA-65E3-2917-6BD6-779553033805}"/>
              </a:ext>
            </a:extLst>
          </p:cNvPr>
          <p:cNvSpPr txBox="1"/>
          <p:nvPr/>
        </p:nvSpPr>
        <p:spPr>
          <a:xfrm>
            <a:off x="1503661" y="2250924"/>
            <a:ext cx="495937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1F1F1F"/>
                </a:solidFill>
                <a:effectLst/>
                <a:highlight>
                  <a:srgbClr val="FFFFFF"/>
                </a:highlight>
                <a:uLnTx/>
                <a:uFillTx/>
                <a:latin typeface="Google Sans"/>
                <a:ea typeface="新細明體" panose="02020500000000000000" pitchFamily="18" charset="-120"/>
                <a:cs typeface="+mn-cs"/>
              </a:rPr>
              <a:t>{\n\"answer\": \"curiosity\"\n}</a:t>
            </a:r>
          </a:p>
        </p:txBody>
      </p:sp>
      <p:sp>
        <p:nvSpPr>
          <p:cNvPr id="3" name="文字方塊 2">
            <a:extLst>
              <a:ext uri="{FF2B5EF4-FFF2-40B4-BE49-F238E27FC236}">
                <a16:creationId xmlns:a16="http://schemas.microsoft.com/office/drawing/2014/main" id="{1D994105-00EC-14FE-73F8-28F1481E57C1}"/>
              </a:ext>
            </a:extLst>
          </p:cNvPr>
          <p:cNvSpPr txBox="1"/>
          <p:nvPr/>
        </p:nvSpPr>
        <p:spPr>
          <a:xfrm>
            <a:off x="427927" y="1561894"/>
            <a:ext cx="56163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Fine-tuning on 23 speech tasks </a:t>
            </a:r>
            <a:endParaRPr kumimoji="0" lang="zh-TW" altLang="en-US"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 name="文字方塊 6">
            <a:extLst>
              <a:ext uri="{FF2B5EF4-FFF2-40B4-BE49-F238E27FC236}">
                <a16:creationId xmlns:a16="http://schemas.microsoft.com/office/drawing/2014/main" id="{F9A5A13B-FBA2-2196-F0AB-06494DE8513A}"/>
              </a:ext>
            </a:extLst>
          </p:cNvPr>
          <p:cNvSpPr txBox="1"/>
          <p:nvPr/>
        </p:nvSpPr>
        <p:spPr>
          <a:xfrm>
            <a:off x="510942" y="2892173"/>
            <a:ext cx="31779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r>
              <a:rPr kumimoji="0" lang="en-US" altLang="zh-TW" sz="2800" b="1" i="0" u="none" strike="noStrike" kern="1200" cap="none" spc="0" normalizeH="0" baseline="30000" noProof="0" dirty="0">
                <a:ln>
                  <a:noFill/>
                </a:ln>
                <a:solidFill>
                  <a:prstClr val="black"/>
                </a:solidFill>
                <a:effectLst/>
                <a:uLnTx/>
                <a:uFillTx/>
                <a:latin typeface="Calibri" panose="020F0502020204030204"/>
                <a:ea typeface="新細明體" panose="02020500000000000000" pitchFamily="18" charset="-120"/>
                <a:cs typeface="+mn-cs"/>
              </a:rPr>
              <a:t>st</a:t>
            </a: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Epoch </a:t>
            </a:r>
            <a:endParaRPr kumimoji="0" lang="zh-TW" altLang="en-US"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8" name="直線單箭頭接點 7">
            <a:extLst>
              <a:ext uri="{FF2B5EF4-FFF2-40B4-BE49-F238E27FC236}">
                <a16:creationId xmlns:a16="http://schemas.microsoft.com/office/drawing/2014/main" id="{D25DD6CC-FB78-D132-9393-A4AF7F64D963}"/>
              </a:ext>
            </a:extLst>
          </p:cNvPr>
          <p:cNvCxnSpPr>
            <a:cxnSpLocks/>
          </p:cNvCxnSpPr>
          <p:nvPr/>
        </p:nvCxnSpPr>
        <p:spPr>
          <a:xfrm flipH="1">
            <a:off x="4978331" y="1971565"/>
            <a:ext cx="759082" cy="312396"/>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 name="文字方塊 8">
            <a:extLst>
              <a:ext uri="{FF2B5EF4-FFF2-40B4-BE49-F238E27FC236}">
                <a16:creationId xmlns:a16="http://schemas.microsoft.com/office/drawing/2014/main" id="{E7737E97-C15E-A212-C05C-BAB87EB96D20}"/>
              </a:ext>
            </a:extLst>
          </p:cNvPr>
          <p:cNvSpPr txBox="1"/>
          <p:nvPr/>
        </p:nvSpPr>
        <p:spPr>
          <a:xfrm>
            <a:off x="5785293" y="1682778"/>
            <a:ext cx="293124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1F1F1F"/>
                </a:solidFill>
                <a:effectLst/>
                <a:highlight>
                  <a:srgbClr val="FFFFFF"/>
                </a:highlight>
                <a:uLnTx/>
                <a:uFillTx/>
                <a:latin typeface="Google Sans"/>
                <a:ea typeface="新細明體" panose="02020500000000000000" pitchFamily="18" charset="-120"/>
                <a:cs typeface="+mn-cs"/>
              </a:rPr>
              <a:t>Not very accurate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14" name="直線單箭頭接點 13">
            <a:extLst>
              <a:ext uri="{FF2B5EF4-FFF2-40B4-BE49-F238E27FC236}">
                <a16:creationId xmlns:a16="http://schemas.microsoft.com/office/drawing/2014/main" id="{1861CBBB-295E-7335-7FB5-99A5632510FC}"/>
              </a:ext>
            </a:extLst>
          </p:cNvPr>
          <p:cNvCxnSpPr>
            <a:cxnSpLocks/>
          </p:cNvCxnSpPr>
          <p:nvPr/>
        </p:nvCxnSpPr>
        <p:spPr>
          <a:xfrm flipH="1" flipV="1">
            <a:off x="5785293" y="2766956"/>
            <a:ext cx="926403" cy="548838"/>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3" name="文字方塊 22">
            <a:extLst>
              <a:ext uri="{FF2B5EF4-FFF2-40B4-BE49-F238E27FC236}">
                <a16:creationId xmlns:a16="http://schemas.microsoft.com/office/drawing/2014/main" id="{6F5C4595-4B98-2407-CBC9-21C69DF5CE6F}"/>
              </a:ext>
            </a:extLst>
          </p:cNvPr>
          <p:cNvSpPr txBox="1"/>
          <p:nvPr/>
        </p:nvSpPr>
        <p:spPr>
          <a:xfrm>
            <a:off x="6781072" y="3008341"/>
            <a:ext cx="293124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1F1F1F"/>
                </a:solidFill>
                <a:effectLst/>
                <a:highlight>
                  <a:srgbClr val="FFFFFF"/>
                </a:highlight>
                <a:uLnTx/>
                <a:uFillTx/>
                <a:latin typeface="Google Sans"/>
                <a:ea typeface="新細明體" panose="02020500000000000000" pitchFamily="18" charset="-120"/>
                <a:cs typeface="+mn-cs"/>
              </a:rPr>
              <a:t>Correct JSON format</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4" name="文字方塊 23">
            <a:extLst>
              <a:ext uri="{FF2B5EF4-FFF2-40B4-BE49-F238E27FC236}">
                <a16:creationId xmlns:a16="http://schemas.microsoft.com/office/drawing/2014/main" id="{1ED028C2-E9C1-EBB6-D267-0B9BC690270B}"/>
              </a:ext>
            </a:extLst>
          </p:cNvPr>
          <p:cNvSpPr txBox="1"/>
          <p:nvPr/>
        </p:nvSpPr>
        <p:spPr>
          <a:xfrm>
            <a:off x="6271057" y="3706919"/>
            <a:ext cx="567329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highlight>
                  <a:srgbClr val="FFFFFF"/>
                </a:highlight>
                <a:uLnTx/>
                <a:uFillTx/>
                <a:latin typeface="Calibri" panose="020F0502020204030204"/>
                <a:ea typeface="新細明體" panose="02020500000000000000" pitchFamily="18" charset="-120"/>
                <a:cs typeface="+mn-cs"/>
              </a:rPr>
              <a:t>No data related to the JSON format was used in the fine-tuning speech tasks.</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7" name="文字方塊 26">
            <a:extLst>
              <a:ext uri="{FF2B5EF4-FFF2-40B4-BE49-F238E27FC236}">
                <a16:creationId xmlns:a16="http://schemas.microsoft.com/office/drawing/2014/main" id="{9D807557-D533-AD8D-31D4-768FC4580508}"/>
              </a:ext>
            </a:extLst>
          </p:cNvPr>
          <p:cNvSpPr txBox="1"/>
          <p:nvPr/>
        </p:nvSpPr>
        <p:spPr>
          <a:xfrm>
            <a:off x="6271058" y="4549409"/>
            <a:ext cx="544132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1F1F1F"/>
                </a:solidFill>
                <a:effectLst/>
                <a:highlight>
                  <a:srgbClr val="FFFFFF"/>
                </a:highlight>
                <a:uLnTx/>
                <a:uFillTx/>
                <a:latin typeface="Google Sans"/>
                <a:ea typeface="新細明體" panose="02020500000000000000" pitchFamily="18" charset="-120"/>
                <a:cs typeface="+mn-cs"/>
              </a:rPr>
              <a:t>This is the original capability of the text LLM.</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5" name="圖片 4" descr="一張含有 草, 人員, 戶外, 人的臉孔 的圖片&#10;&#10;自動產生的描述">
            <a:extLst>
              <a:ext uri="{FF2B5EF4-FFF2-40B4-BE49-F238E27FC236}">
                <a16:creationId xmlns:a16="http://schemas.microsoft.com/office/drawing/2014/main" id="{3032137D-68EF-F570-FEB6-C287F935AA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7917" y="522048"/>
            <a:ext cx="1009639" cy="1067664"/>
          </a:xfrm>
          <a:prstGeom prst="rect">
            <a:avLst/>
          </a:prstGeom>
        </p:spPr>
      </p:pic>
    </p:spTree>
    <p:extLst>
      <p:ext uri="{BB962C8B-B14F-4D97-AF65-F5344CB8AC3E}">
        <p14:creationId xmlns:p14="http://schemas.microsoft.com/office/powerpoint/2010/main" val="175423242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p:bldP spid="7" grpId="0"/>
      <p:bldP spid="9" grpId="0"/>
      <p:bldP spid="23" grpId="0"/>
      <p:bldP spid="24"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B529395-04C3-058D-34B9-10DC3A70AA23}"/>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更多案例：教 </a:t>
            </a:r>
            <a:r>
              <a:rPr lang="en-US" altLang="zh-TW" dirty="0" err="1">
                <a:latin typeface="微軟正黑體" panose="020B0604030504040204" pitchFamily="34" charset="-120"/>
                <a:ea typeface="微軟正黑體" panose="020B0604030504040204" pitchFamily="34" charset="-120"/>
              </a:rPr>
              <a:t>LLaMA</a:t>
            </a:r>
            <a:r>
              <a:rPr lang="en-US" altLang="zh-TW" dirty="0">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聽聲音</a:t>
            </a:r>
            <a:endParaRPr lang="zh-TW" altLang="en-US" dirty="0"/>
          </a:p>
        </p:txBody>
      </p:sp>
      <p:sp>
        <p:nvSpPr>
          <p:cNvPr id="4" name="文字方塊 3">
            <a:extLst>
              <a:ext uri="{FF2B5EF4-FFF2-40B4-BE49-F238E27FC236}">
                <a16:creationId xmlns:a16="http://schemas.microsoft.com/office/drawing/2014/main" id="{D7827D00-58F7-B53A-8153-0F6F18DF4626}"/>
              </a:ext>
            </a:extLst>
          </p:cNvPr>
          <p:cNvSpPr txBox="1"/>
          <p:nvPr/>
        </p:nvSpPr>
        <p:spPr>
          <a:xfrm>
            <a:off x="7232626" y="115869"/>
            <a:ext cx="495937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Real examples provided by Ke-Han Lu  </a:t>
            </a:r>
          </a:p>
        </p:txBody>
      </p:sp>
      <p:sp>
        <p:nvSpPr>
          <p:cNvPr id="10" name="矩形: 圓角 9">
            <a:extLst>
              <a:ext uri="{FF2B5EF4-FFF2-40B4-BE49-F238E27FC236}">
                <a16:creationId xmlns:a16="http://schemas.microsoft.com/office/drawing/2014/main" id="{D06C6DA9-D3C8-F080-B9E6-9A01681220F8}"/>
              </a:ext>
            </a:extLst>
          </p:cNvPr>
          <p:cNvSpPr/>
          <p:nvPr/>
        </p:nvSpPr>
        <p:spPr>
          <a:xfrm>
            <a:off x="479613" y="3494430"/>
            <a:ext cx="5257800" cy="807002"/>
          </a:xfrm>
          <a:prstGeom prst="roundRect">
            <a:avLst/>
          </a:prstGeom>
          <a:solidFill>
            <a:schemeClr val="accent6">
              <a:lumMod val="20000"/>
              <a:lumOff val="80000"/>
            </a:schemeClr>
          </a:solidFill>
          <a:ln w="3810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2" name="文字方塊 11">
            <a:extLst>
              <a:ext uri="{FF2B5EF4-FFF2-40B4-BE49-F238E27FC236}">
                <a16:creationId xmlns:a16="http://schemas.microsoft.com/office/drawing/2014/main" id="{F4FC1DFD-B46B-D35E-B311-6001A8B6C3A5}"/>
              </a:ext>
            </a:extLst>
          </p:cNvPr>
          <p:cNvSpPr txBox="1"/>
          <p:nvPr/>
        </p:nvSpPr>
        <p:spPr>
          <a:xfrm>
            <a:off x="3150723" y="4969979"/>
            <a:ext cx="2549943"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Text Instruction</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13" name="直線單箭頭接點 12">
            <a:extLst>
              <a:ext uri="{FF2B5EF4-FFF2-40B4-BE49-F238E27FC236}">
                <a16:creationId xmlns:a16="http://schemas.microsoft.com/office/drawing/2014/main" id="{98453467-D871-DCA7-2CCD-E70C6BCCCD8D}"/>
              </a:ext>
            </a:extLst>
          </p:cNvPr>
          <p:cNvCxnSpPr>
            <a:cxnSpLocks/>
          </p:cNvCxnSpPr>
          <p:nvPr/>
        </p:nvCxnSpPr>
        <p:spPr>
          <a:xfrm flipV="1">
            <a:off x="1702336" y="4426652"/>
            <a:ext cx="0" cy="53356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矩形: 圓角 15">
            <a:extLst>
              <a:ext uri="{FF2B5EF4-FFF2-40B4-BE49-F238E27FC236}">
                <a16:creationId xmlns:a16="http://schemas.microsoft.com/office/drawing/2014/main" id="{34D3A1BB-8304-F8D3-81F1-D13005483412}"/>
              </a:ext>
            </a:extLst>
          </p:cNvPr>
          <p:cNvSpPr/>
          <p:nvPr/>
        </p:nvSpPr>
        <p:spPr>
          <a:xfrm>
            <a:off x="654669" y="3636321"/>
            <a:ext cx="1697984" cy="523220"/>
          </a:xfrm>
          <a:prstGeom prst="roundRect">
            <a:avLst/>
          </a:prstGeom>
          <a:solidFill>
            <a:schemeClr val="accent4">
              <a:lumMod val="20000"/>
              <a:lumOff val="80000"/>
            </a:schemeClr>
          </a:solidFill>
          <a:ln w="3810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Adapter</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18" name="群組 17">
            <a:extLst>
              <a:ext uri="{FF2B5EF4-FFF2-40B4-BE49-F238E27FC236}">
                <a16:creationId xmlns:a16="http://schemas.microsoft.com/office/drawing/2014/main" id="{8CAB0BA5-CD3A-30B4-67DB-E70A5A397F9F}"/>
              </a:ext>
            </a:extLst>
          </p:cNvPr>
          <p:cNvGrpSpPr/>
          <p:nvPr/>
        </p:nvGrpSpPr>
        <p:grpSpPr>
          <a:xfrm>
            <a:off x="427927" y="4798576"/>
            <a:ext cx="2714583" cy="800588"/>
            <a:chOff x="393073" y="5022255"/>
            <a:chExt cx="2117030" cy="878286"/>
          </a:xfrm>
        </p:grpSpPr>
        <p:pic>
          <p:nvPicPr>
            <p:cNvPr id="19"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D475807D-3FB7-F800-BC80-0F970ACC7798}"/>
                </a:ext>
              </a:extLst>
            </p:cNvPr>
            <p:cNvPicPr preferRelativeResize="0"/>
            <p:nvPr/>
          </p:nvPicPr>
          <p:blipFill rotWithShape="1">
            <a:blip r:embed="rId3">
              <a:alphaModFix/>
              <a:duotone>
                <a:schemeClr val="accent6">
                  <a:shade val="45000"/>
                  <a:satMod val="135000"/>
                </a:schemeClr>
                <a:prstClr val="white"/>
              </a:duotone>
            </a:blip>
            <a:srcRect l="39924" t="74586" r="38724" b="15732"/>
            <a:stretch/>
          </p:blipFill>
          <p:spPr>
            <a:xfrm>
              <a:off x="393073" y="5022255"/>
              <a:ext cx="1347649" cy="809022"/>
            </a:xfrm>
            <a:prstGeom prst="rect">
              <a:avLst/>
            </a:prstGeom>
            <a:noFill/>
            <a:ln>
              <a:noFill/>
            </a:ln>
          </p:spPr>
        </p:pic>
        <p:pic>
          <p:nvPicPr>
            <p:cNvPr id="20"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6A1DDC62-EC29-9DED-C7BB-65A5FC94A648}"/>
                </a:ext>
              </a:extLst>
            </p:cNvPr>
            <p:cNvPicPr preferRelativeResize="0"/>
            <p:nvPr/>
          </p:nvPicPr>
          <p:blipFill rotWithShape="1">
            <a:blip r:embed="rId3">
              <a:alphaModFix/>
              <a:duotone>
                <a:schemeClr val="accent6">
                  <a:shade val="45000"/>
                  <a:satMod val="135000"/>
                </a:schemeClr>
                <a:prstClr val="white"/>
              </a:duotone>
            </a:blip>
            <a:srcRect l="35083" t="84591" r="35071" b="1174"/>
            <a:stretch/>
          </p:blipFill>
          <p:spPr>
            <a:xfrm>
              <a:off x="1576011" y="5095308"/>
              <a:ext cx="934092" cy="805233"/>
            </a:xfrm>
            <a:prstGeom prst="rect">
              <a:avLst/>
            </a:prstGeom>
            <a:noFill/>
            <a:ln>
              <a:noFill/>
            </a:ln>
          </p:spPr>
        </p:pic>
      </p:grpSp>
      <p:sp>
        <p:nvSpPr>
          <p:cNvPr id="21" name="文字方塊 20">
            <a:extLst>
              <a:ext uri="{FF2B5EF4-FFF2-40B4-BE49-F238E27FC236}">
                <a16:creationId xmlns:a16="http://schemas.microsoft.com/office/drawing/2014/main" id="{DF5CB542-6A3E-1E4A-B1A8-C15C1B86527A}"/>
              </a:ext>
            </a:extLst>
          </p:cNvPr>
          <p:cNvSpPr txBox="1"/>
          <p:nvPr/>
        </p:nvSpPr>
        <p:spPr>
          <a:xfrm>
            <a:off x="2170902" y="3673168"/>
            <a:ext cx="270510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err="1">
                <a:ln>
                  <a:noFill/>
                </a:ln>
                <a:solidFill>
                  <a:prstClr val="black"/>
                </a:solidFill>
                <a:effectLst/>
                <a:uLnTx/>
                <a:uFillTx/>
                <a:latin typeface="Calibri" panose="020F0502020204030204"/>
                <a:ea typeface="新細明體" panose="02020500000000000000" pitchFamily="18" charset="-120"/>
                <a:cs typeface="+mn-cs"/>
              </a:rPr>
              <a:t>LLaMA</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22" name="直線單箭頭接點 21">
            <a:extLst>
              <a:ext uri="{FF2B5EF4-FFF2-40B4-BE49-F238E27FC236}">
                <a16:creationId xmlns:a16="http://schemas.microsoft.com/office/drawing/2014/main" id="{7773ECEA-F3E1-687D-35C0-F3C818376B04}"/>
              </a:ext>
            </a:extLst>
          </p:cNvPr>
          <p:cNvCxnSpPr>
            <a:cxnSpLocks/>
          </p:cNvCxnSpPr>
          <p:nvPr/>
        </p:nvCxnSpPr>
        <p:spPr>
          <a:xfrm flipV="1">
            <a:off x="4497271" y="2752108"/>
            <a:ext cx="0" cy="66328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文字方塊 24">
            <a:extLst>
              <a:ext uri="{FF2B5EF4-FFF2-40B4-BE49-F238E27FC236}">
                <a16:creationId xmlns:a16="http://schemas.microsoft.com/office/drawing/2014/main" id="{C5B883D7-33A9-4B1A-DD91-AA3199121AC7}"/>
              </a:ext>
            </a:extLst>
          </p:cNvPr>
          <p:cNvSpPr txBox="1"/>
          <p:nvPr/>
        </p:nvSpPr>
        <p:spPr>
          <a:xfrm>
            <a:off x="838200" y="5734874"/>
            <a:ext cx="1095935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1F1F1F"/>
                </a:solidFill>
                <a:effectLst/>
                <a:highlight>
                  <a:srgbClr val="FFFFFF"/>
                </a:highlight>
                <a:uLnTx/>
                <a:uFillTx/>
                <a:latin typeface="Google Sans"/>
                <a:ea typeface="新細明體" panose="02020500000000000000" pitchFamily="18" charset="-120"/>
                <a:cs typeface="+mn-cs"/>
              </a:rPr>
              <a:t>Text Instruction: What is the emotion of the speaker? Answer the question with JSON format (use "answer" as key).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26" name="直線單箭頭接點 25">
            <a:extLst>
              <a:ext uri="{FF2B5EF4-FFF2-40B4-BE49-F238E27FC236}">
                <a16:creationId xmlns:a16="http://schemas.microsoft.com/office/drawing/2014/main" id="{A8D0AEBD-FB56-7B34-A5FE-DB54819BCEB1}"/>
              </a:ext>
            </a:extLst>
          </p:cNvPr>
          <p:cNvCxnSpPr>
            <a:cxnSpLocks/>
          </p:cNvCxnSpPr>
          <p:nvPr/>
        </p:nvCxnSpPr>
        <p:spPr>
          <a:xfrm flipV="1">
            <a:off x="4482332" y="4426651"/>
            <a:ext cx="0" cy="53356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文字方塊 27">
            <a:extLst>
              <a:ext uri="{FF2B5EF4-FFF2-40B4-BE49-F238E27FC236}">
                <a16:creationId xmlns:a16="http://schemas.microsoft.com/office/drawing/2014/main" id="{2D37B6BA-65E3-2917-6BD6-779553033805}"/>
              </a:ext>
            </a:extLst>
          </p:cNvPr>
          <p:cNvSpPr txBox="1"/>
          <p:nvPr/>
        </p:nvSpPr>
        <p:spPr>
          <a:xfrm>
            <a:off x="1503661" y="2250924"/>
            <a:ext cx="495937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1F1F1F"/>
                </a:solidFill>
                <a:effectLst/>
                <a:highlight>
                  <a:srgbClr val="FFFFFF"/>
                </a:highlight>
                <a:uLnTx/>
                <a:uFillTx/>
                <a:latin typeface="Google Sans"/>
                <a:ea typeface="新細明體" panose="02020500000000000000" pitchFamily="18" charset="-120"/>
                <a:cs typeface="+mn-cs"/>
              </a:rPr>
              <a:t>{\n\"answer\": \"curiosity\"\n}</a:t>
            </a:r>
          </a:p>
        </p:txBody>
      </p:sp>
      <p:sp>
        <p:nvSpPr>
          <p:cNvPr id="29" name="矩形: 圓角 28">
            <a:extLst>
              <a:ext uri="{FF2B5EF4-FFF2-40B4-BE49-F238E27FC236}">
                <a16:creationId xmlns:a16="http://schemas.microsoft.com/office/drawing/2014/main" id="{7B9015B1-CDB5-8757-45A1-3369CBD268B4}"/>
              </a:ext>
            </a:extLst>
          </p:cNvPr>
          <p:cNvSpPr/>
          <p:nvPr/>
        </p:nvSpPr>
        <p:spPr>
          <a:xfrm>
            <a:off x="6571528" y="3508815"/>
            <a:ext cx="5257800" cy="807002"/>
          </a:xfrm>
          <a:prstGeom prst="roundRect">
            <a:avLst/>
          </a:prstGeom>
          <a:solidFill>
            <a:schemeClr val="accent6">
              <a:lumMod val="20000"/>
              <a:lumOff val="80000"/>
            </a:schemeClr>
          </a:solidFill>
          <a:ln w="3810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0" name="文字方塊 29">
            <a:extLst>
              <a:ext uri="{FF2B5EF4-FFF2-40B4-BE49-F238E27FC236}">
                <a16:creationId xmlns:a16="http://schemas.microsoft.com/office/drawing/2014/main" id="{5B074190-B0A6-1988-4470-68076C3042A0}"/>
              </a:ext>
            </a:extLst>
          </p:cNvPr>
          <p:cNvSpPr txBox="1"/>
          <p:nvPr/>
        </p:nvSpPr>
        <p:spPr>
          <a:xfrm>
            <a:off x="9242638" y="4984364"/>
            <a:ext cx="2549943"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Text Instruction</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31" name="直線單箭頭接點 30">
            <a:extLst>
              <a:ext uri="{FF2B5EF4-FFF2-40B4-BE49-F238E27FC236}">
                <a16:creationId xmlns:a16="http://schemas.microsoft.com/office/drawing/2014/main" id="{19443EE1-A479-601E-D021-15D0D110CEEE}"/>
              </a:ext>
            </a:extLst>
          </p:cNvPr>
          <p:cNvCxnSpPr>
            <a:cxnSpLocks/>
          </p:cNvCxnSpPr>
          <p:nvPr/>
        </p:nvCxnSpPr>
        <p:spPr>
          <a:xfrm flipV="1">
            <a:off x="7794251" y="4441037"/>
            <a:ext cx="0" cy="53356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矩形: 圓角 31">
            <a:extLst>
              <a:ext uri="{FF2B5EF4-FFF2-40B4-BE49-F238E27FC236}">
                <a16:creationId xmlns:a16="http://schemas.microsoft.com/office/drawing/2014/main" id="{30C3149C-78CF-488B-95D7-6ADB829E92FB}"/>
              </a:ext>
            </a:extLst>
          </p:cNvPr>
          <p:cNvSpPr/>
          <p:nvPr/>
        </p:nvSpPr>
        <p:spPr>
          <a:xfrm>
            <a:off x="6746584" y="3650706"/>
            <a:ext cx="1697984" cy="523220"/>
          </a:xfrm>
          <a:prstGeom prst="roundRect">
            <a:avLst/>
          </a:prstGeom>
          <a:solidFill>
            <a:schemeClr val="accent4">
              <a:lumMod val="20000"/>
              <a:lumOff val="80000"/>
            </a:schemeClr>
          </a:solidFill>
          <a:ln w="3810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Adapter</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33" name="群組 32">
            <a:extLst>
              <a:ext uri="{FF2B5EF4-FFF2-40B4-BE49-F238E27FC236}">
                <a16:creationId xmlns:a16="http://schemas.microsoft.com/office/drawing/2014/main" id="{1ABF73BA-1F54-91E7-47E8-D23D21BFC709}"/>
              </a:ext>
            </a:extLst>
          </p:cNvPr>
          <p:cNvGrpSpPr/>
          <p:nvPr/>
        </p:nvGrpSpPr>
        <p:grpSpPr>
          <a:xfrm>
            <a:off x="6519842" y="4812961"/>
            <a:ext cx="2714583" cy="800588"/>
            <a:chOff x="393073" y="5022255"/>
            <a:chExt cx="2117030" cy="878286"/>
          </a:xfrm>
        </p:grpSpPr>
        <p:pic>
          <p:nvPicPr>
            <p:cNvPr id="34"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3F2A5D1A-0109-F8A7-605D-506D5AA14FA1}"/>
                </a:ext>
              </a:extLst>
            </p:cNvPr>
            <p:cNvPicPr preferRelativeResize="0"/>
            <p:nvPr/>
          </p:nvPicPr>
          <p:blipFill rotWithShape="1">
            <a:blip r:embed="rId3">
              <a:alphaModFix/>
              <a:duotone>
                <a:schemeClr val="accent6">
                  <a:shade val="45000"/>
                  <a:satMod val="135000"/>
                </a:schemeClr>
                <a:prstClr val="white"/>
              </a:duotone>
            </a:blip>
            <a:srcRect l="39924" t="74586" r="38724" b="15732"/>
            <a:stretch/>
          </p:blipFill>
          <p:spPr>
            <a:xfrm>
              <a:off x="393073" y="5022255"/>
              <a:ext cx="1347649" cy="809022"/>
            </a:xfrm>
            <a:prstGeom prst="rect">
              <a:avLst/>
            </a:prstGeom>
            <a:noFill/>
            <a:ln>
              <a:noFill/>
            </a:ln>
          </p:spPr>
        </p:pic>
        <p:pic>
          <p:nvPicPr>
            <p:cNvPr id="35"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BFF8821B-60AA-F4CC-CC22-F8B131B6EE30}"/>
                </a:ext>
              </a:extLst>
            </p:cNvPr>
            <p:cNvPicPr preferRelativeResize="0"/>
            <p:nvPr/>
          </p:nvPicPr>
          <p:blipFill rotWithShape="1">
            <a:blip r:embed="rId3">
              <a:alphaModFix/>
              <a:duotone>
                <a:schemeClr val="accent6">
                  <a:shade val="45000"/>
                  <a:satMod val="135000"/>
                </a:schemeClr>
                <a:prstClr val="white"/>
              </a:duotone>
            </a:blip>
            <a:srcRect l="35083" t="84591" r="35071" b="1174"/>
            <a:stretch/>
          </p:blipFill>
          <p:spPr>
            <a:xfrm>
              <a:off x="1576011" y="5095308"/>
              <a:ext cx="934092" cy="805233"/>
            </a:xfrm>
            <a:prstGeom prst="rect">
              <a:avLst/>
            </a:prstGeom>
            <a:noFill/>
            <a:ln>
              <a:noFill/>
            </a:ln>
          </p:spPr>
        </p:pic>
      </p:grpSp>
      <p:sp>
        <p:nvSpPr>
          <p:cNvPr id="36" name="文字方塊 35">
            <a:extLst>
              <a:ext uri="{FF2B5EF4-FFF2-40B4-BE49-F238E27FC236}">
                <a16:creationId xmlns:a16="http://schemas.microsoft.com/office/drawing/2014/main" id="{25DD1E8F-8B15-2E33-DA82-3894A97CBAB7}"/>
              </a:ext>
            </a:extLst>
          </p:cNvPr>
          <p:cNvSpPr txBox="1"/>
          <p:nvPr/>
        </p:nvSpPr>
        <p:spPr>
          <a:xfrm>
            <a:off x="8262817" y="3687553"/>
            <a:ext cx="270510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err="1">
                <a:ln>
                  <a:noFill/>
                </a:ln>
                <a:solidFill>
                  <a:prstClr val="black"/>
                </a:solidFill>
                <a:effectLst/>
                <a:uLnTx/>
                <a:uFillTx/>
                <a:latin typeface="Calibri" panose="020F0502020204030204"/>
                <a:ea typeface="新細明體" panose="02020500000000000000" pitchFamily="18" charset="-120"/>
                <a:cs typeface="+mn-cs"/>
              </a:rPr>
              <a:t>LLaMA</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37" name="直線單箭頭接點 36">
            <a:extLst>
              <a:ext uri="{FF2B5EF4-FFF2-40B4-BE49-F238E27FC236}">
                <a16:creationId xmlns:a16="http://schemas.microsoft.com/office/drawing/2014/main" id="{6CE8F913-6BB1-606C-7550-D133A5A52969}"/>
              </a:ext>
            </a:extLst>
          </p:cNvPr>
          <p:cNvCxnSpPr>
            <a:cxnSpLocks/>
          </p:cNvCxnSpPr>
          <p:nvPr/>
        </p:nvCxnSpPr>
        <p:spPr>
          <a:xfrm flipV="1">
            <a:off x="10589186" y="2766493"/>
            <a:ext cx="0" cy="66328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a:extLst>
              <a:ext uri="{FF2B5EF4-FFF2-40B4-BE49-F238E27FC236}">
                <a16:creationId xmlns:a16="http://schemas.microsoft.com/office/drawing/2014/main" id="{BEADDF62-610C-C2E4-4850-BF01114DC3C8}"/>
              </a:ext>
            </a:extLst>
          </p:cNvPr>
          <p:cNvCxnSpPr>
            <a:cxnSpLocks/>
          </p:cNvCxnSpPr>
          <p:nvPr/>
        </p:nvCxnSpPr>
        <p:spPr>
          <a:xfrm flipV="1">
            <a:off x="10574247" y="4441036"/>
            <a:ext cx="0" cy="53356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文字方塊 38">
            <a:extLst>
              <a:ext uri="{FF2B5EF4-FFF2-40B4-BE49-F238E27FC236}">
                <a16:creationId xmlns:a16="http://schemas.microsoft.com/office/drawing/2014/main" id="{DCA66F9C-4442-908A-1978-A060BB03C803}"/>
              </a:ext>
            </a:extLst>
          </p:cNvPr>
          <p:cNvSpPr txBox="1"/>
          <p:nvPr/>
        </p:nvSpPr>
        <p:spPr>
          <a:xfrm>
            <a:off x="8208652" y="2316499"/>
            <a:ext cx="495937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1F1F1F"/>
                </a:solidFill>
                <a:effectLst/>
                <a:highlight>
                  <a:srgbClr val="FFFFFF"/>
                </a:highlight>
                <a:uLnTx/>
                <a:uFillTx/>
                <a:latin typeface="Google Sans"/>
                <a:ea typeface="新細明體" panose="02020500000000000000" pitchFamily="18" charset="-120"/>
                <a:cs typeface="+mn-cs"/>
              </a:rPr>
              <a:t>answer: neutral</a:t>
            </a:r>
          </a:p>
        </p:txBody>
      </p:sp>
      <p:pic>
        <p:nvPicPr>
          <p:cNvPr id="44" name="Picture 4">
            <a:extLst>
              <a:ext uri="{FF2B5EF4-FFF2-40B4-BE49-F238E27FC236}">
                <a16:creationId xmlns:a16="http://schemas.microsoft.com/office/drawing/2014/main" id="{9DD4252B-125F-0B4E-3899-DD02C54773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0054" y="3098135"/>
            <a:ext cx="729025" cy="729025"/>
          </a:xfrm>
          <a:prstGeom prst="rect">
            <a:avLst/>
          </a:prstGeom>
          <a:noFill/>
          <a:extLst>
            <a:ext uri="{909E8E84-426E-40DD-AFC4-6F175D3DCCD1}">
              <a14:hiddenFill xmlns:a14="http://schemas.microsoft.com/office/drawing/2010/main">
                <a:solidFill>
                  <a:srgbClr val="FFFFFF"/>
                </a:solidFill>
              </a14:hiddenFill>
            </a:ext>
          </a:extLst>
        </p:spPr>
      </p:pic>
      <p:sp>
        <p:nvSpPr>
          <p:cNvPr id="45" name="箭號: 向右 44">
            <a:extLst>
              <a:ext uri="{FF2B5EF4-FFF2-40B4-BE49-F238E27FC236}">
                <a16:creationId xmlns:a16="http://schemas.microsoft.com/office/drawing/2014/main" id="{227B116E-7F22-16B6-25D1-8CCE3BE421BA}"/>
              </a:ext>
            </a:extLst>
          </p:cNvPr>
          <p:cNvSpPr/>
          <p:nvPr/>
        </p:nvSpPr>
        <p:spPr>
          <a:xfrm>
            <a:off x="5873541" y="3377381"/>
            <a:ext cx="589830" cy="899558"/>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 name="文字方塊 2">
            <a:extLst>
              <a:ext uri="{FF2B5EF4-FFF2-40B4-BE49-F238E27FC236}">
                <a16:creationId xmlns:a16="http://schemas.microsoft.com/office/drawing/2014/main" id="{1D994105-00EC-14FE-73F8-28F1481E57C1}"/>
              </a:ext>
            </a:extLst>
          </p:cNvPr>
          <p:cNvSpPr txBox="1"/>
          <p:nvPr/>
        </p:nvSpPr>
        <p:spPr>
          <a:xfrm>
            <a:off x="427927" y="1561894"/>
            <a:ext cx="56163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Fine-tuning on 23 speech tasks </a:t>
            </a:r>
            <a:endParaRPr kumimoji="0" lang="zh-TW" altLang="en-US"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 name="文字方塊 4">
            <a:extLst>
              <a:ext uri="{FF2B5EF4-FFF2-40B4-BE49-F238E27FC236}">
                <a16:creationId xmlns:a16="http://schemas.microsoft.com/office/drawing/2014/main" id="{D2EAA61B-86CF-959E-64EC-769B2AAAA071}"/>
              </a:ext>
            </a:extLst>
          </p:cNvPr>
          <p:cNvSpPr txBox="1"/>
          <p:nvPr/>
        </p:nvSpPr>
        <p:spPr>
          <a:xfrm>
            <a:off x="6519842" y="2922985"/>
            <a:ext cx="31779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r>
              <a:rPr kumimoji="0" lang="en-US" altLang="zh-TW" sz="2800" b="1" i="0" u="none" strike="noStrike" kern="1200" cap="none" spc="0" normalizeH="0" baseline="30000" noProof="0" dirty="0">
                <a:ln>
                  <a:noFill/>
                </a:ln>
                <a:solidFill>
                  <a:prstClr val="black"/>
                </a:solidFill>
                <a:effectLst/>
                <a:uLnTx/>
                <a:uFillTx/>
                <a:latin typeface="Calibri" panose="020F0502020204030204"/>
                <a:ea typeface="新細明體" panose="02020500000000000000" pitchFamily="18" charset="-120"/>
                <a:cs typeface="+mn-cs"/>
              </a:rPr>
              <a:t>rd </a:t>
            </a: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Epoch </a:t>
            </a:r>
            <a:endParaRPr kumimoji="0" lang="zh-TW" altLang="en-US"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 name="文字方塊 6">
            <a:extLst>
              <a:ext uri="{FF2B5EF4-FFF2-40B4-BE49-F238E27FC236}">
                <a16:creationId xmlns:a16="http://schemas.microsoft.com/office/drawing/2014/main" id="{F9A5A13B-FBA2-2196-F0AB-06494DE8513A}"/>
              </a:ext>
            </a:extLst>
          </p:cNvPr>
          <p:cNvSpPr txBox="1"/>
          <p:nvPr/>
        </p:nvSpPr>
        <p:spPr>
          <a:xfrm>
            <a:off x="510942" y="2892173"/>
            <a:ext cx="31779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r>
              <a:rPr kumimoji="0" lang="en-US" altLang="zh-TW" sz="2800" b="1" i="0" u="none" strike="noStrike" kern="1200" cap="none" spc="0" normalizeH="0" baseline="30000" noProof="0" dirty="0">
                <a:ln>
                  <a:noFill/>
                </a:ln>
                <a:solidFill>
                  <a:prstClr val="black"/>
                </a:solidFill>
                <a:effectLst/>
                <a:uLnTx/>
                <a:uFillTx/>
                <a:latin typeface="Calibri" panose="020F0502020204030204"/>
                <a:ea typeface="新細明體" panose="02020500000000000000" pitchFamily="18" charset="-120"/>
                <a:cs typeface="+mn-cs"/>
              </a:rPr>
              <a:t>st</a:t>
            </a: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Epoch </a:t>
            </a:r>
            <a:endParaRPr kumimoji="0" lang="zh-TW" altLang="en-US"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8" name="直線單箭頭接點 7">
            <a:extLst>
              <a:ext uri="{FF2B5EF4-FFF2-40B4-BE49-F238E27FC236}">
                <a16:creationId xmlns:a16="http://schemas.microsoft.com/office/drawing/2014/main" id="{CD148C8F-E6BA-A498-3F15-D0BE837FBA44}"/>
              </a:ext>
            </a:extLst>
          </p:cNvPr>
          <p:cNvCxnSpPr>
            <a:cxnSpLocks/>
          </p:cNvCxnSpPr>
          <p:nvPr/>
        </p:nvCxnSpPr>
        <p:spPr>
          <a:xfrm>
            <a:off x="10342060" y="1938528"/>
            <a:ext cx="813620" cy="439308"/>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 name="文字方塊 8">
            <a:extLst>
              <a:ext uri="{FF2B5EF4-FFF2-40B4-BE49-F238E27FC236}">
                <a16:creationId xmlns:a16="http://schemas.microsoft.com/office/drawing/2014/main" id="{7085ADC1-9F5E-C60D-081A-8AEB74FD55A8}"/>
              </a:ext>
            </a:extLst>
          </p:cNvPr>
          <p:cNvSpPr txBox="1"/>
          <p:nvPr/>
        </p:nvSpPr>
        <p:spPr>
          <a:xfrm>
            <a:off x="8898087" y="1482328"/>
            <a:ext cx="293124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1F1F1F"/>
                </a:solidFill>
                <a:effectLst/>
                <a:highlight>
                  <a:srgbClr val="FFFFFF"/>
                </a:highlight>
                <a:uLnTx/>
                <a:uFillTx/>
                <a:latin typeface="Google Sans"/>
                <a:ea typeface="新細明體" panose="02020500000000000000" pitchFamily="18" charset="-120"/>
                <a:cs typeface="+mn-cs"/>
              </a:rPr>
              <a:t>More accurate</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23" name="群組 22">
            <a:extLst>
              <a:ext uri="{FF2B5EF4-FFF2-40B4-BE49-F238E27FC236}">
                <a16:creationId xmlns:a16="http://schemas.microsoft.com/office/drawing/2014/main" id="{B81FE36C-2E43-2A3A-CA6E-BEBAC8DC7B98}"/>
              </a:ext>
            </a:extLst>
          </p:cNvPr>
          <p:cNvGrpSpPr/>
          <p:nvPr/>
        </p:nvGrpSpPr>
        <p:grpSpPr>
          <a:xfrm>
            <a:off x="6573666" y="1866644"/>
            <a:ext cx="3018578" cy="830997"/>
            <a:chOff x="6573666" y="1866644"/>
            <a:chExt cx="3018578" cy="830997"/>
          </a:xfrm>
        </p:grpSpPr>
        <p:cxnSp>
          <p:nvCxnSpPr>
            <p:cNvPr id="14" name="直線單箭頭接點 13">
              <a:extLst>
                <a:ext uri="{FF2B5EF4-FFF2-40B4-BE49-F238E27FC236}">
                  <a16:creationId xmlns:a16="http://schemas.microsoft.com/office/drawing/2014/main" id="{4D94371D-0348-1138-1FAA-8B42A275D84E}"/>
                </a:ext>
              </a:extLst>
            </p:cNvPr>
            <p:cNvCxnSpPr>
              <a:cxnSpLocks/>
            </p:cNvCxnSpPr>
            <p:nvPr/>
          </p:nvCxnSpPr>
          <p:spPr>
            <a:xfrm>
              <a:off x="8932071" y="2342185"/>
              <a:ext cx="660173" cy="226072"/>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865ED313-1181-4F59-0DF0-11B234D2DE18}"/>
                </a:ext>
              </a:extLst>
            </p:cNvPr>
            <p:cNvSpPr txBox="1"/>
            <p:nvPr/>
          </p:nvSpPr>
          <p:spPr>
            <a:xfrm>
              <a:off x="6573666" y="1866644"/>
              <a:ext cx="259767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1F1F1F"/>
                  </a:solidFill>
                  <a:effectLst/>
                  <a:highlight>
                    <a:srgbClr val="FFFFFF"/>
                  </a:highlight>
                  <a:uLnTx/>
                  <a:uFillTx/>
                  <a:latin typeface="Google Sans"/>
                  <a:ea typeface="新細明體" panose="02020500000000000000" pitchFamily="18" charset="-120"/>
                  <a:cs typeface="+mn-cs"/>
                </a:rPr>
                <a:t>Cannot follow the instruction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spTree>
    <p:extLst>
      <p:ext uri="{BB962C8B-B14F-4D97-AF65-F5344CB8AC3E}">
        <p14:creationId xmlns:p14="http://schemas.microsoft.com/office/powerpoint/2010/main" val="345931542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7CCC982-33D1-940E-E506-DF4A8C3D9069}"/>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標題 1">
            <a:extLst>
              <a:ext uri="{FF2B5EF4-FFF2-40B4-BE49-F238E27FC236}">
                <a16:creationId xmlns:a16="http://schemas.microsoft.com/office/drawing/2014/main" id="{E1D1FA7C-DB0F-2194-F65B-FE4AF551D559}"/>
              </a:ext>
            </a:extLst>
          </p:cNvPr>
          <p:cNvSpPr>
            <a:spLocks noGrp="1"/>
          </p:cNvSpPr>
          <p:nvPr>
            <p:ph type="title"/>
          </p:nvPr>
        </p:nvSpPr>
        <p:spPr>
          <a:xfrm>
            <a:off x="6657715" y="467271"/>
            <a:ext cx="4195674" cy="2052522"/>
          </a:xfrm>
        </p:spPr>
        <p:txBody>
          <a:bodyPr anchor="b">
            <a:normAutofit/>
          </a:bodyPr>
          <a:lstStyle/>
          <a:p>
            <a:r>
              <a:rPr lang="en-US" altLang="zh-TW" sz="4800">
                <a:latin typeface="微軟正黑體" panose="020B0604030504040204" pitchFamily="34" charset="-120"/>
                <a:ea typeface="微軟正黑體" panose="020B0604030504040204" pitchFamily="34" charset="-120"/>
              </a:rPr>
              <a:t>Post-Training </a:t>
            </a:r>
            <a:r>
              <a:rPr lang="zh-TW" altLang="en-US" sz="4800">
                <a:latin typeface="微軟正黑體" panose="020B0604030504040204" pitchFamily="34" charset="-120"/>
                <a:ea typeface="微軟正黑體" panose="020B0604030504040204" pitchFamily="34" charset="-120"/>
              </a:rPr>
              <a:t>的挑戰</a:t>
            </a:r>
            <a:r>
              <a:rPr lang="en-US" altLang="zh-TW" sz="4800">
                <a:latin typeface="微軟正黑體" panose="020B0604030504040204" pitchFamily="34" charset="-120"/>
                <a:ea typeface="微軟正黑體" panose="020B0604030504040204" pitchFamily="34" charset="-120"/>
              </a:rPr>
              <a:t> </a:t>
            </a:r>
            <a:endParaRPr lang="zh-TW" altLang="en-US" sz="4800">
              <a:latin typeface="微軟正黑體" panose="020B0604030504040204" pitchFamily="34" charset="-120"/>
              <a:ea typeface="微軟正黑體" panose="020B0604030504040204" pitchFamily="34" charset="-120"/>
            </a:endParaRPr>
          </a:p>
        </p:txBody>
      </p:sp>
      <p:sp>
        <p:nvSpPr>
          <p:cNvPr id="14" name="Oval 13">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內容版面配置區 4" descr="一張含有 美工圖案, 卡通, 圖解 的圖片&#10;&#10;AI 產生的內容可能不正確。">
            <a:extLst>
              <a:ext uri="{FF2B5EF4-FFF2-40B4-BE49-F238E27FC236}">
                <a16:creationId xmlns:a16="http://schemas.microsoft.com/office/drawing/2014/main" id="{F9AE4290-265B-F5BE-E556-A6CAB4DB48FA}"/>
              </a:ext>
            </a:extLst>
          </p:cNvPr>
          <p:cNvPicPr>
            <a:picLocks noChangeAspect="1"/>
          </p:cNvPicPr>
          <p:nvPr/>
        </p:nvPicPr>
        <p:blipFill>
          <a:blip r:embed="rId3"/>
          <a:srcRect r="-3" b="-3"/>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6"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8"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9" name="Content Placeholder 8">
            <a:extLst>
              <a:ext uri="{FF2B5EF4-FFF2-40B4-BE49-F238E27FC236}">
                <a16:creationId xmlns:a16="http://schemas.microsoft.com/office/drawing/2014/main" id="{179ABC2D-97DC-EE28-C8C9-F2D8A71166CC}"/>
              </a:ext>
            </a:extLst>
          </p:cNvPr>
          <p:cNvSpPr>
            <a:spLocks noGrp="1"/>
          </p:cNvSpPr>
          <p:nvPr>
            <p:ph idx="1"/>
          </p:nvPr>
        </p:nvSpPr>
        <p:spPr>
          <a:xfrm>
            <a:off x="6657715" y="2990818"/>
            <a:ext cx="4195673" cy="2913872"/>
          </a:xfrm>
        </p:spPr>
        <p:txBody>
          <a:bodyPr anchor="t">
            <a:normAutofit/>
          </a:bodyPr>
          <a:lstStyle/>
          <a:p>
            <a:pPr marL="0" indent="0">
              <a:buNone/>
            </a:pPr>
            <a:r>
              <a:rPr lang="en-US" altLang="zh-TW" sz="4800" b="1" dirty="0">
                <a:solidFill>
                  <a:schemeClr val="tx1">
                    <a:alpha val="80000"/>
                  </a:schemeClr>
                </a:solidFill>
              </a:rPr>
              <a:t>Catastrophic Forgetting </a:t>
            </a:r>
            <a:endParaRPr lang="en-US" sz="4800" b="1" dirty="0">
              <a:solidFill>
                <a:schemeClr val="tx1">
                  <a:alpha val="80000"/>
                </a:schemeClr>
              </a:solidFill>
            </a:endParaRPr>
          </a:p>
        </p:txBody>
      </p:sp>
      <p:sp>
        <p:nvSpPr>
          <p:cNvPr id="20"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2"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377397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D1993-0264-E0A4-7401-F3739C5775A3}"/>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C51DEF20-7205-39D0-B551-7C3D39BCF5B0}"/>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Post-Training </a:t>
            </a:r>
            <a:r>
              <a:rPr lang="zh-TW" altLang="en-US" dirty="0">
                <a:latin typeface="微軟正黑體" panose="020B0604030504040204" pitchFamily="34" charset="-120"/>
                <a:ea typeface="微軟正黑體" panose="020B0604030504040204" pitchFamily="34" charset="-120"/>
              </a:rPr>
              <a:t>的挑戰</a:t>
            </a:r>
            <a:r>
              <a:rPr lang="en-US" altLang="zh-TW" dirty="0">
                <a:latin typeface="微軟正黑體" panose="020B0604030504040204" pitchFamily="34" charset="-120"/>
                <a:ea typeface="微軟正黑體" panose="020B0604030504040204" pitchFamily="34" charset="-120"/>
              </a:rPr>
              <a:t> </a:t>
            </a:r>
            <a:endParaRPr lang="zh-TW" altLang="en-US" dirty="0">
              <a:latin typeface="微軟正黑體" panose="020B0604030504040204" pitchFamily="34" charset="-120"/>
              <a:ea typeface="微軟正黑體" panose="020B0604030504040204" pitchFamily="34" charset="-120"/>
            </a:endParaRPr>
          </a:p>
        </p:txBody>
      </p:sp>
      <p:pic>
        <p:nvPicPr>
          <p:cNvPr id="4" name="圖片 3" descr="一張含有 卡通, 美工圖案, 玩具, 圖解 的圖片&#10;&#10;AI 產生的內容可能不正確。">
            <a:extLst>
              <a:ext uri="{FF2B5EF4-FFF2-40B4-BE49-F238E27FC236}">
                <a16:creationId xmlns:a16="http://schemas.microsoft.com/office/drawing/2014/main" id="{75B1A234-3AC9-15BE-B420-D454F7E63D50}"/>
              </a:ext>
            </a:extLst>
          </p:cNvPr>
          <p:cNvPicPr>
            <a:picLocks noChangeAspect="1"/>
          </p:cNvPicPr>
          <p:nvPr/>
        </p:nvPicPr>
        <p:blipFill>
          <a:blip r:embed="rId3"/>
          <a:stretch>
            <a:fillRect/>
          </a:stretch>
        </p:blipFill>
        <p:spPr>
          <a:xfrm>
            <a:off x="592082" y="2056127"/>
            <a:ext cx="1887505" cy="1887505"/>
          </a:xfrm>
          <a:prstGeom prst="rect">
            <a:avLst/>
          </a:prstGeom>
        </p:spPr>
      </p:pic>
      <p:pic>
        <p:nvPicPr>
          <p:cNvPr id="5" name="內容版面配置區 8" descr="一張含有 卡通, 電腦, 筆記型電腦 的圖片&#10;&#10;AI 產生的內容可能不正確。">
            <a:extLst>
              <a:ext uri="{FF2B5EF4-FFF2-40B4-BE49-F238E27FC236}">
                <a16:creationId xmlns:a16="http://schemas.microsoft.com/office/drawing/2014/main" id="{B3E2F480-A261-5592-2A78-FCADBB3987D3}"/>
              </a:ext>
            </a:extLst>
          </p:cNvPr>
          <p:cNvPicPr>
            <a:picLocks noChangeAspect="1"/>
          </p:cNvPicPr>
          <p:nvPr/>
        </p:nvPicPr>
        <p:blipFill>
          <a:blip r:embed="rId4"/>
          <a:stretch>
            <a:fillRect/>
          </a:stretch>
        </p:blipFill>
        <p:spPr>
          <a:xfrm>
            <a:off x="5320268" y="1929458"/>
            <a:ext cx="2140842" cy="2140842"/>
          </a:xfrm>
          <a:prstGeom prst="rect">
            <a:avLst/>
          </a:prstGeom>
        </p:spPr>
      </p:pic>
      <p:cxnSp>
        <p:nvCxnSpPr>
          <p:cNvPr id="6" name="直線單箭頭接點 5">
            <a:extLst>
              <a:ext uri="{FF2B5EF4-FFF2-40B4-BE49-F238E27FC236}">
                <a16:creationId xmlns:a16="http://schemas.microsoft.com/office/drawing/2014/main" id="{93A081AF-01B8-FF80-4084-B35C9B79B03C}"/>
              </a:ext>
            </a:extLst>
          </p:cNvPr>
          <p:cNvCxnSpPr/>
          <p:nvPr/>
        </p:nvCxnSpPr>
        <p:spPr>
          <a:xfrm>
            <a:off x="2226836" y="3327292"/>
            <a:ext cx="3306512" cy="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 name="文字方塊 6">
            <a:extLst>
              <a:ext uri="{FF2B5EF4-FFF2-40B4-BE49-F238E27FC236}">
                <a16:creationId xmlns:a16="http://schemas.microsoft.com/office/drawing/2014/main" id="{56475705-21EE-C4B2-35FE-AF276EF05C78}"/>
              </a:ext>
            </a:extLst>
          </p:cNvPr>
          <p:cNvSpPr txBox="1"/>
          <p:nvPr/>
        </p:nvSpPr>
        <p:spPr>
          <a:xfrm>
            <a:off x="2079537" y="3487670"/>
            <a:ext cx="3306512" cy="523220"/>
          </a:xfrm>
          <a:prstGeom prst="rect">
            <a:avLst/>
          </a:prstGeom>
          <a:noFill/>
        </p:spPr>
        <p:txBody>
          <a:bodyPr wrap="square" rtlCol="0">
            <a:spAutoFit/>
          </a:bodyPr>
          <a:lstStyle/>
          <a:p>
            <a:pPr algn="ctr"/>
            <a:r>
              <a:rPr lang="en-US" altLang="zh-TW" sz="2800" b="1" dirty="0"/>
              <a:t>Post-Training </a:t>
            </a:r>
            <a:endParaRPr lang="zh-TW" altLang="en-US" sz="2800" b="1" dirty="0"/>
          </a:p>
        </p:txBody>
      </p:sp>
      <p:grpSp>
        <p:nvGrpSpPr>
          <p:cNvPr id="10" name="群組 9">
            <a:extLst>
              <a:ext uri="{FF2B5EF4-FFF2-40B4-BE49-F238E27FC236}">
                <a16:creationId xmlns:a16="http://schemas.microsoft.com/office/drawing/2014/main" id="{9D2F8743-68FF-A2AF-86DD-B395EAB00F2B}"/>
              </a:ext>
            </a:extLst>
          </p:cNvPr>
          <p:cNvGrpSpPr/>
          <p:nvPr/>
        </p:nvGrpSpPr>
        <p:grpSpPr>
          <a:xfrm>
            <a:off x="2411177" y="2037077"/>
            <a:ext cx="3122555" cy="1170224"/>
            <a:chOff x="2658827" y="2856227"/>
            <a:chExt cx="3122555" cy="1170224"/>
          </a:xfrm>
        </p:grpSpPr>
        <p:pic>
          <p:nvPicPr>
            <p:cNvPr id="8" name="Picture 4">
              <a:extLst>
                <a:ext uri="{FF2B5EF4-FFF2-40B4-BE49-F238E27FC236}">
                  <a16:creationId xmlns:a16="http://schemas.microsoft.com/office/drawing/2014/main" id="{CA7D8A0D-3C77-1EEA-3D51-9420CFE126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8827" y="2856227"/>
              <a:ext cx="1170224" cy="1170224"/>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a:extLst>
                <a:ext uri="{FF2B5EF4-FFF2-40B4-BE49-F238E27FC236}">
                  <a16:creationId xmlns:a16="http://schemas.microsoft.com/office/drawing/2014/main" id="{E885E356-60C6-7BA8-D8CF-232C3EEBC8EB}"/>
                </a:ext>
              </a:extLst>
            </p:cNvPr>
            <p:cNvSpPr txBox="1"/>
            <p:nvPr/>
          </p:nvSpPr>
          <p:spPr>
            <a:xfrm>
              <a:off x="3844186" y="2996584"/>
              <a:ext cx="1937196" cy="954107"/>
            </a:xfrm>
            <a:prstGeom prst="rect">
              <a:avLst/>
            </a:prstGeom>
            <a:noFill/>
          </p:spPr>
          <p:txBody>
            <a:bodyPr wrap="square" rtlCol="0">
              <a:spAutoFit/>
            </a:bodyPr>
            <a:lstStyle/>
            <a:p>
              <a:r>
                <a:rPr lang="en-US" altLang="zh-TW" sz="2800" dirty="0"/>
                <a:t>Code</a:t>
              </a:r>
            </a:p>
            <a:p>
              <a:r>
                <a:rPr lang="en-US" altLang="zh-TW" sz="2800" dirty="0"/>
                <a:t>Generation</a:t>
              </a:r>
              <a:endParaRPr lang="zh-TW" altLang="en-US" sz="2800" dirty="0"/>
            </a:p>
          </p:txBody>
        </p:sp>
      </p:grpSp>
      <p:sp>
        <p:nvSpPr>
          <p:cNvPr id="11" name="文字方塊 10">
            <a:extLst>
              <a:ext uri="{FF2B5EF4-FFF2-40B4-BE49-F238E27FC236}">
                <a16:creationId xmlns:a16="http://schemas.microsoft.com/office/drawing/2014/main" id="{088DA646-0647-61F4-AC41-C9BC61D7D571}"/>
              </a:ext>
            </a:extLst>
          </p:cNvPr>
          <p:cNvSpPr txBox="1"/>
          <p:nvPr/>
        </p:nvSpPr>
        <p:spPr>
          <a:xfrm>
            <a:off x="404407" y="4070300"/>
            <a:ext cx="2262855" cy="954107"/>
          </a:xfrm>
          <a:prstGeom prst="rect">
            <a:avLst/>
          </a:prstGeom>
          <a:noFill/>
        </p:spPr>
        <p:txBody>
          <a:bodyPr wrap="square" rtlCol="0">
            <a:spAutoFit/>
          </a:bodyPr>
          <a:lstStyle/>
          <a:p>
            <a:pPr algn="ctr"/>
            <a:r>
              <a:rPr lang="en-US" altLang="zh-TW" sz="2800" b="1" dirty="0"/>
              <a:t>Foundation</a:t>
            </a:r>
          </a:p>
          <a:p>
            <a:pPr algn="ctr"/>
            <a:r>
              <a:rPr lang="en-US" altLang="zh-TW" sz="2800" b="1" dirty="0"/>
              <a:t>Model</a:t>
            </a:r>
            <a:endParaRPr lang="zh-TW" altLang="en-US" sz="2800" b="1" dirty="0"/>
          </a:p>
        </p:txBody>
      </p:sp>
      <p:sp>
        <p:nvSpPr>
          <p:cNvPr id="12" name="文字方塊 11">
            <a:extLst>
              <a:ext uri="{FF2B5EF4-FFF2-40B4-BE49-F238E27FC236}">
                <a16:creationId xmlns:a16="http://schemas.microsoft.com/office/drawing/2014/main" id="{0E002346-835B-9488-34B7-7BAEF2C6E03B}"/>
              </a:ext>
            </a:extLst>
          </p:cNvPr>
          <p:cNvSpPr txBox="1"/>
          <p:nvPr/>
        </p:nvSpPr>
        <p:spPr>
          <a:xfrm>
            <a:off x="5198255" y="4088094"/>
            <a:ext cx="2262855" cy="954107"/>
          </a:xfrm>
          <a:prstGeom prst="rect">
            <a:avLst/>
          </a:prstGeom>
          <a:noFill/>
        </p:spPr>
        <p:txBody>
          <a:bodyPr wrap="square" rtlCol="0">
            <a:spAutoFit/>
          </a:bodyPr>
          <a:lstStyle/>
          <a:p>
            <a:pPr algn="ctr"/>
            <a:r>
              <a:rPr lang="en-US" altLang="zh-TW" sz="2800" b="1" dirty="0"/>
              <a:t>Fine-tuned</a:t>
            </a:r>
          </a:p>
          <a:p>
            <a:pPr algn="ctr"/>
            <a:r>
              <a:rPr lang="en-US" altLang="zh-TW" sz="2800" b="1" dirty="0"/>
              <a:t>Model</a:t>
            </a:r>
            <a:endParaRPr lang="zh-TW" altLang="en-US" sz="2800" b="1" dirty="0"/>
          </a:p>
        </p:txBody>
      </p:sp>
      <p:cxnSp>
        <p:nvCxnSpPr>
          <p:cNvPr id="13" name="直線單箭頭接點 12">
            <a:extLst>
              <a:ext uri="{FF2B5EF4-FFF2-40B4-BE49-F238E27FC236}">
                <a16:creationId xmlns:a16="http://schemas.microsoft.com/office/drawing/2014/main" id="{3AE22991-621F-AB53-2840-C4B590058540}"/>
              </a:ext>
            </a:extLst>
          </p:cNvPr>
          <p:cNvCxnSpPr>
            <a:cxnSpLocks/>
          </p:cNvCxnSpPr>
          <p:nvPr/>
        </p:nvCxnSpPr>
        <p:spPr>
          <a:xfrm flipV="1">
            <a:off x="7461110" y="1462302"/>
            <a:ext cx="2235340" cy="1606737"/>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直線單箭頭接點 14">
            <a:extLst>
              <a:ext uri="{FF2B5EF4-FFF2-40B4-BE49-F238E27FC236}">
                <a16:creationId xmlns:a16="http://schemas.microsoft.com/office/drawing/2014/main" id="{3C72F760-C3F2-1B8D-394D-56325092D8BE}"/>
              </a:ext>
            </a:extLst>
          </p:cNvPr>
          <p:cNvCxnSpPr>
            <a:cxnSpLocks/>
          </p:cNvCxnSpPr>
          <p:nvPr/>
        </p:nvCxnSpPr>
        <p:spPr>
          <a:xfrm>
            <a:off x="7461110" y="3487670"/>
            <a:ext cx="2235340" cy="1606737"/>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4098" name="Picture 2">
            <a:extLst>
              <a:ext uri="{FF2B5EF4-FFF2-40B4-BE49-F238E27FC236}">
                <a16:creationId xmlns:a16="http://schemas.microsoft.com/office/drawing/2014/main" id="{482C9FE4-57AB-0C53-96D6-348B06484B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31291" y="575704"/>
            <a:ext cx="1443797" cy="1443797"/>
          </a:xfrm>
          <a:prstGeom prst="rect">
            <a:avLst/>
          </a:prstGeom>
          <a:noFill/>
          <a:extLst>
            <a:ext uri="{909E8E84-426E-40DD-AFC4-6F175D3DCCD1}">
              <a14:hiddenFill xmlns:a14="http://schemas.microsoft.com/office/drawing/2010/main">
                <a:solidFill>
                  <a:srgbClr val="FFFFFF"/>
                </a:solidFill>
              </a14:hiddenFill>
            </a:ext>
          </a:extLst>
        </p:spPr>
      </p:pic>
      <p:sp>
        <p:nvSpPr>
          <p:cNvPr id="16" name="文字方塊 15">
            <a:extLst>
              <a:ext uri="{FF2B5EF4-FFF2-40B4-BE49-F238E27FC236}">
                <a16:creationId xmlns:a16="http://schemas.microsoft.com/office/drawing/2014/main" id="{D423A045-3423-6FDD-C1A4-C5F66F4F452F}"/>
              </a:ext>
            </a:extLst>
          </p:cNvPr>
          <p:cNvSpPr txBox="1"/>
          <p:nvPr/>
        </p:nvSpPr>
        <p:spPr>
          <a:xfrm>
            <a:off x="7818036" y="1286459"/>
            <a:ext cx="1024441" cy="830997"/>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程式能力</a:t>
            </a:r>
          </a:p>
        </p:txBody>
      </p:sp>
      <p:pic>
        <p:nvPicPr>
          <p:cNvPr id="4100" name="Picture 4">
            <a:extLst>
              <a:ext uri="{FF2B5EF4-FFF2-40B4-BE49-F238E27FC236}">
                <a16:creationId xmlns:a16="http://schemas.microsoft.com/office/drawing/2014/main" id="{4F53A9A8-8C15-11EA-5B96-DDA8647652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55888" y="4565147"/>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7" name="文字方塊 16">
            <a:extLst>
              <a:ext uri="{FF2B5EF4-FFF2-40B4-BE49-F238E27FC236}">
                <a16:creationId xmlns:a16="http://schemas.microsoft.com/office/drawing/2014/main" id="{55A82FA5-BB00-7279-3F9D-7F31C6185377}"/>
              </a:ext>
            </a:extLst>
          </p:cNvPr>
          <p:cNvSpPr txBox="1"/>
          <p:nvPr/>
        </p:nvSpPr>
        <p:spPr>
          <a:xfrm>
            <a:off x="7840363" y="4565147"/>
            <a:ext cx="1024441" cy="1938992"/>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國文</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數學</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物理</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化學</a:t>
            </a:r>
            <a:endParaRPr lang="en-US" altLang="zh-TW" sz="2400" dirty="0">
              <a:latin typeface="微軟正黑體" panose="020B0604030504040204" pitchFamily="34" charset="-120"/>
              <a:ea typeface="微軟正黑體" panose="020B0604030504040204" pitchFamily="34" charset="-120"/>
            </a:endParaRPr>
          </a:p>
          <a:p>
            <a:pPr algn="ctr"/>
            <a:r>
              <a:rPr lang="en-US" altLang="zh-TW" sz="2400" dirty="0">
                <a:latin typeface="微軟正黑體" panose="020B0604030504040204" pitchFamily="34" charset="-120"/>
                <a:ea typeface="微軟正黑體" panose="020B0604030504040204" pitchFamily="34" charset="-120"/>
              </a:rPr>
              <a:t>……</a:t>
            </a:r>
          </a:p>
        </p:txBody>
      </p:sp>
      <p:sp>
        <p:nvSpPr>
          <p:cNvPr id="21" name="語音泡泡: 圓角矩形 20">
            <a:extLst>
              <a:ext uri="{FF2B5EF4-FFF2-40B4-BE49-F238E27FC236}">
                <a16:creationId xmlns:a16="http://schemas.microsoft.com/office/drawing/2014/main" id="{63EC925D-87C7-E615-E8F2-CBC766EB22AD}"/>
              </a:ext>
            </a:extLst>
          </p:cNvPr>
          <p:cNvSpPr/>
          <p:nvPr/>
        </p:nvSpPr>
        <p:spPr>
          <a:xfrm>
            <a:off x="1535834" y="5341465"/>
            <a:ext cx="4457983" cy="809624"/>
          </a:xfrm>
          <a:prstGeom prst="wedgeRoundRectCallout">
            <a:avLst>
              <a:gd name="adj1" fmla="val 5847"/>
              <a:gd name="adj2" fmla="val -172694"/>
              <a:gd name="adj3" fmla="val 16667"/>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dirty="0">
                <a:solidFill>
                  <a:schemeClr val="tx1"/>
                </a:solidFill>
                <a:latin typeface="微軟正黑體" panose="020B0604030504040204" pitchFamily="34" charset="-120"/>
                <a:ea typeface="微軟正黑體" panose="020B0604030504040204" pitchFamily="34" charset="-120"/>
              </a:rPr>
              <a:t>唯一目標：把程式能力練起來</a:t>
            </a:r>
          </a:p>
        </p:txBody>
      </p:sp>
    </p:spTree>
    <p:extLst>
      <p:ext uri="{BB962C8B-B14F-4D97-AF65-F5344CB8AC3E}">
        <p14:creationId xmlns:p14="http://schemas.microsoft.com/office/powerpoint/2010/main" val="419727421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0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E75A4892-6CCC-3438-745E-F802410516F4}"/>
              </a:ext>
            </a:extLst>
          </p:cNvPr>
          <p:cNvPicPr>
            <a:picLocks noChangeAspect="1"/>
          </p:cNvPicPr>
          <p:nvPr/>
        </p:nvPicPr>
        <p:blipFill>
          <a:blip r:embed="rId3"/>
          <a:stretch>
            <a:fillRect/>
          </a:stretch>
        </p:blipFill>
        <p:spPr>
          <a:xfrm>
            <a:off x="325738" y="2098675"/>
            <a:ext cx="11540523" cy="3505405"/>
          </a:xfrm>
          <a:prstGeom prst="rect">
            <a:avLst/>
          </a:prstGeom>
        </p:spPr>
      </p:pic>
      <p:sp>
        <p:nvSpPr>
          <p:cNvPr id="7" name="文字方塊 6">
            <a:extLst>
              <a:ext uri="{FF2B5EF4-FFF2-40B4-BE49-F238E27FC236}">
                <a16:creationId xmlns:a16="http://schemas.microsoft.com/office/drawing/2014/main" id="{E2AD2F19-54F3-A1B9-6C3E-44B6D808AA70}"/>
              </a:ext>
            </a:extLst>
          </p:cNvPr>
          <p:cNvSpPr txBox="1"/>
          <p:nvPr/>
        </p:nvSpPr>
        <p:spPr>
          <a:xfrm>
            <a:off x="3560461" y="5591514"/>
            <a:ext cx="8305800" cy="369332"/>
          </a:xfrm>
          <a:prstGeom prst="rect">
            <a:avLst/>
          </a:prstGeom>
          <a:noFill/>
        </p:spPr>
        <p:txBody>
          <a:bodyPr wrap="square">
            <a:spAutoFit/>
          </a:bodyPr>
          <a:lstStyle/>
          <a:p>
            <a:pPr algn="r"/>
            <a:r>
              <a:rPr lang="zh-TW" altLang="en-US" dirty="0"/>
              <a:t>Scaling Laws for Forgetting When Fine-Tuning Large Language Models</a:t>
            </a:r>
          </a:p>
        </p:txBody>
      </p:sp>
      <p:sp>
        <p:nvSpPr>
          <p:cNvPr id="9" name="文字方塊 8">
            <a:extLst>
              <a:ext uri="{FF2B5EF4-FFF2-40B4-BE49-F238E27FC236}">
                <a16:creationId xmlns:a16="http://schemas.microsoft.com/office/drawing/2014/main" id="{8806C7C6-CC69-60A2-3F6D-87E4F56032D8}"/>
              </a:ext>
            </a:extLst>
          </p:cNvPr>
          <p:cNvSpPr txBox="1"/>
          <p:nvPr/>
        </p:nvSpPr>
        <p:spPr>
          <a:xfrm>
            <a:off x="8483942" y="5940453"/>
            <a:ext cx="3593758" cy="369332"/>
          </a:xfrm>
          <a:prstGeom prst="rect">
            <a:avLst/>
          </a:prstGeom>
          <a:noFill/>
        </p:spPr>
        <p:txBody>
          <a:bodyPr wrap="square">
            <a:spAutoFit/>
          </a:bodyPr>
          <a:lstStyle/>
          <a:p>
            <a:r>
              <a:rPr lang="zh-TW" altLang="en-US" dirty="0"/>
              <a:t>https://arxiv.org/abs/2401.05605</a:t>
            </a:r>
          </a:p>
        </p:txBody>
      </p:sp>
      <p:sp>
        <p:nvSpPr>
          <p:cNvPr id="10" name="文字方塊 9">
            <a:extLst>
              <a:ext uri="{FF2B5EF4-FFF2-40B4-BE49-F238E27FC236}">
                <a16:creationId xmlns:a16="http://schemas.microsoft.com/office/drawing/2014/main" id="{977E1550-BCC2-4942-E4D1-8F5A9CB6AD74}"/>
              </a:ext>
            </a:extLst>
          </p:cNvPr>
          <p:cNvSpPr txBox="1"/>
          <p:nvPr/>
        </p:nvSpPr>
        <p:spPr>
          <a:xfrm>
            <a:off x="658380" y="646947"/>
            <a:ext cx="8527311"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比較大的模型 </a:t>
            </a:r>
            <a:r>
              <a:rPr lang="en-US" altLang="zh-TW" sz="2400" dirty="0">
                <a:latin typeface="微軟正黑體" panose="020B0604030504040204" pitchFamily="34" charset="-120"/>
                <a:ea typeface="微軟正黑體" panose="020B0604030504040204" pitchFamily="34" charset="-120"/>
              </a:rPr>
              <a:t>forgetting </a:t>
            </a:r>
            <a:r>
              <a:rPr lang="zh-TW" altLang="en-US" sz="2400" dirty="0">
                <a:latin typeface="微軟正黑體" panose="020B0604030504040204" pitchFamily="34" charset="-120"/>
                <a:ea typeface="微軟正黑體" panose="020B0604030504040204" pitchFamily="34" charset="-120"/>
              </a:rPr>
              <a:t>的狀況沒有比較輕微 </a:t>
            </a:r>
            <a:r>
              <a:rPr lang="en-US" altLang="zh-TW" sz="2400" dirty="0">
                <a:latin typeface="微軟正黑體" panose="020B0604030504040204" pitchFamily="34" charset="-120"/>
                <a:ea typeface="微軟正黑體" panose="020B0604030504040204" pitchFamily="34" charset="-120"/>
              </a:rPr>
              <a:t>(1B – 7B)</a:t>
            </a:r>
            <a:r>
              <a:rPr lang="zh-TW" altLang="en-US" sz="2400" dirty="0">
                <a:latin typeface="微軟正黑體" panose="020B0604030504040204" pitchFamily="34" charset="-120"/>
                <a:ea typeface="微軟正黑體" panose="020B0604030504040204" pitchFamily="34" charset="-120"/>
              </a:rPr>
              <a:t> </a:t>
            </a:r>
          </a:p>
        </p:txBody>
      </p:sp>
      <p:sp>
        <p:nvSpPr>
          <p:cNvPr id="12" name="文字方塊 11">
            <a:extLst>
              <a:ext uri="{FF2B5EF4-FFF2-40B4-BE49-F238E27FC236}">
                <a16:creationId xmlns:a16="http://schemas.microsoft.com/office/drawing/2014/main" id="{9D9ACACC-5C47-1C69-76DB-0AFDC4F9A733}"/>
              </a:ext>
            </a:extLst>
          </p:cNvPr>
          <p:cNvSpPr txBox="1"/>
          <p:nvPr/>
        </p:nvSpPr>
        <p:spPr>
          <a:xfrm>
            <a:off x="5773805" y="1598632"/>
            <a:ext cx="6092456" cy="369332"/>
          </a:xfrm>
          <a:prstGeom prst="rect">
            <a:avLst/>
          </a:prstGeom>
          <a:noFill/>
        </p:spPr>
        <p:txBody>
          <a:bodyPr wrap="square">
            <a:spAutoFit/>
          </a:bodyPr>
          <a:lstStyle/>
          <a:p>
            <a:pPr algn="r"/>
            <a:r>
              <a:rPr lang="zh-TW" altLang="en-US" dirty="0"/>
              <a:t>https://arxiv.org/abs/2308.08747</a:t>
            </a:r>
          </a:p>
        </p:txBody>
      </p:sp>
      <p:sp>
        <p:nvSpPr>
          <p:cNvPr id="14" name="文字方塊 13">
            <a:extLst>
              <a:ext uri="{FF2B5EF4-FFF2-40B4-BE49-F238E27FC236}">
                <a16:creationId xmlns:a16="http://schemas.microsoft.com/office/drawing/2014/main" id="{3153F0F6-8781-1529-12E4-4B4F2E365166}"/>
              </a:ext>
            </a:extLst>
          </p:cNvPr>
          <p:cNvSpPr txBox="1"/>
          <p:nvPr/>
        </p:nvSpPr>
        <p:spPr>
          <a:xfrm>
            <a:off x="1100796" y="1208049"/>
            <a:ext cx="10765465" cy="361637"/>
          </a:xfrm>
          <a:prstGeom prst="rect">
            <a:avLst/>
          </a:prstGeom>
          <a:noFill/>
        </p:spPr>
        <p:txBody>
          <a:bodyPr wrap="square">
            <a:spAutoFit/>
          </a:bodyPr>
          <a:lstStyle/>
          <a:p>
            <a:pPr algn="r">
              <a:lnSpc>
                <a:spcPts val="2099"/>
              </a:lnSpc>
              <a:spcAft>
                <a:spcPts val="900"/>
              </a:spcAft>
            </a:pPr>
            <a:r>
              <a:rPr lang="en-US" altLang="zh-TW" dirty="0"/>
              <a:t>An Empirical Study of Catastrophic Forgetting in Large Language Models During Continual Fine-tuning</a:t>
            </a:r>
          </a:p>
        </p:txBody>
      </p:sp>
    </p:spTree>
    <p:extLst>
      <p:ext uri="{BB962C8B-B14F-4D97-AF65-F5344CB8AC3E}">
        <p14:creationId xmlns:p14="http://schemas.microsoft.com/office/powerpoint/2010/main" val="377116440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98E70D5-C5CC-3AD4-0F22-AE7A36367B12}"/>
              </a:ext>
            </a:extLst>
          </p:cNvPr>
          <p:cNvSpPr>
            <a:spLocks noGrp="1"/>
          </p:cNvSpPr>
          <p:nvPr>
            <p:ph type="title"/>
          </p:nvPr>
        </p:nvSpPr>
        <p:spPr/>
        <p:txBody>
          <a:bodyPr/>
          <a:lstStyle/>
          <a:p>
            <a:endParaRPr lang="zh-TW" altLang="en-US"/>
          </a:p>
        </p:txBody>
      </p:sp>
      <p:pic>
        <p:nvPicPr>
          <p:cNvPr id="5" name="圖片 4">
            <a:extLst>
              <a:ext uri="{FF2B5EF4-FFF2-40B4-BE49-F238E27FC236}">
                <a16:creationId xmlns:a16="http://schemas.microsoft.com/office/drawing/2014/main" id="{F6ABF79A-F76A-9F00-FAED-488EDA147E41}"/>
              </a:ext>
            </a:extLst>
          </p:cNvPr>
          <p:cNvPicPr>
            <a:picLocks noChangeAspect="1"/>
          </p:cNvPicPr>
          <p:nvPr/>
        </p:nvPicPr>
        <p:blipFill>
          <a:blip r:embed="rId3"/>
          <a:stretch>
            <a:fillRect/>
          </a:stretch>
        </p:blipFill>
        <p:spPr>
          <a:xfrm>
            <a:off x="327198" y="623887"/>
            <a:ext cx="5468304" cy="4834860"/>
          </a:xfrm>
          <a:prstGeom prst="rect">
            <a:avLst/>
          </a:prstGeom>
        </p:spPr>
      </p:pic>
      <p:pic>
        <p:nvPicPr>
          <p:cNvPr id="7" name="圖片 6">
            <a:extLst>
              <a:ext uri="{FF2B5EF4-FFF2-40B4-BE49-F238E27FC236}">
                <a16:creationId xmlns:a16="http://schemas.microsoft.com/office/drawing/2014/main" id="{B18DEB06-82D6-80F1-AB18-B1AD941B1DDC}"/>
              </a:ext>
            </a:extLst>
          </p:cNvPr>
          <p:cNvPicPr>
            <a:picLocks noChangeAspect="1"/>
          </p:cNvPicPr>
          <p:nvPr/>
        </p:nvPicPr>
        <p:blipFill>
          <a:blip r:embed="rId4"/>
          <a:stretch>
            <a:fillRect/>
          </a:stretch>
        </p:blipFill>
        <p:spPr>
          <a:xfrm>
            <a:off x="5962650" y="623886"/>
            <a:ext cx="5750258" cy="4834859"/>
          </a:xfrm>
          <a:prstGeom prst="rect">
            <a:avLst/>
          </a:prstGeom>
        </p:spPr>
      </p:pic>
      <p:sp>
        <p:nvSpPr>
          <p:cNvPr id="9" name="文字方塊 8">
            <a:extLst>
              <a:ext uri="{FF2B5EF4-FFF2-40B4-BE49-F238E27FC236}">
                <a16:creationId xmlns:a16="http://schemas.microsoft.com/office/drawing/2014/main" id="{76539574-59D3-9933-E4A7-6570FAAE23E2}"/>
              </a:ext>
            </a:extLst>
          </p:cNvPr>
          <p:cNvSpPr txBox="1"/>
          <p:nvPr/>
        </p:nvSpPr>
        <p:spPr>
          <a:xfrm>
            <a:off x="5448300" y="5717506"/>
            <a:ext cx="6096000" cy="461665"/>
          </a:xfrm>
          <a:prstGeom prst="rect">
            <a:avLst/>
          </a:prstGeom>
          <a:noFill/>
        </p:spPr>
        <p:txBody>
          <a:bodyPr wrap="square">
            <a:spAutoFit/>
          </a:bodyPr>
          <a:lstStyle/>
          <a:p>
            <a:pPr algn="r"/>
            <a:r>
              <a:rPr lang="en-US" altLang="zh-TW" sz="2400" dirty="0" err="1"/>
              <a:t>LoRA</a:t>
            </a:r>
            <a:r>
              <a:rPr lang="en-US" altLang="zh-TW" sz="2400" dirty="0"/>
              <a:t> Learns Less and Forgets Less</a:t>
            </a:r>
            <a:endParaRPr lang="zh-TW" altLang="en-US" sz="2400" dirty="0"/>
          </a:p>
        </p:txBody>
      </p:sp>
      <p:sp>
        <p:nvSpPr>
          <p:cNvPr id="10" name="文字方塊 9">
            <a:extLst>
              <a:ext uri="{FF2B5EF4-FFF2-40B4-BE49-F238E27FC236}">
                <a16:creationId xmlns:a16="http://schemas.microsoft.com/office/drawing/2014/main" id="{469B9E4F-7BDA-41A0-2073-2215D1D92CE9}"/>
              </a:ext>
            </a:extLst>
          </p:cNvPr>
          <p:cNvSpPr txBox="1"/>
          <p:nvPr/>
        </p:nvSpPr>
        <p:spPr>
          <a:xfrm>
            <a:off x="5467350" y="6123543"/>
            <a:ext cx="6096000" cy="369332"/>
          </a:xfrm>
          <a:prstGeom prst="rect">
            <a:avLst/>
          </a:prstGeom>
          <a:noFill/>
        </p:spPr>
        <p:txBody>
          <a:bodyPr wrap="square">
            <a:spAutoFit/>
          </a:bodyPr>
          <a:lstStyle/>
          <a:p>
            <a:pPr algn="r"/>
            <a:r>
              <a:rPr lang="zh-TW" altLang="en-US" dirty="0"/>
              <a:t>https://arxiv.org/abs/2405.09673</a:t>
            </a:r>
          </a:p>
        </p:txBody>
      </p:sp>
    </p:spTree>
    <p:extLst>
      <p:ext uri="{BB962C8B-B14F-4D97-AF65-F5344CB8AC3E}">
        <p14:creationId xmlns:p14="http://schemas.microsoft.com/office/powerpoint/2010/main" val="253013522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descr="一張含有 卡通, 美工圖案, 玩具, 圖解 的圖片&#10;&#10;AI 產生的內容可能不正確。">
            <a:extLst>
              <a:ext uri="{FF2B5EF4-FFF2-40B4-BE49-F238E27FC236}">
                <a16:creationId xmlns:a16="http://schemas.microsoft.com/office/drawing/2014/main" id="{34E0C2F7-5051-CFDF-7D3D-EE57EF3038A2}"/>
              </a:ext>
            </a:extLst>
          </p:cNvPr>
          <p:cNvPicPr>
            <a:picLocks noChangeAspect="1"/>
          </p:cNvPicPr>
          <p:nvPr/>
        </p:nvPicPr>
        <p:blipFill>
          <a:blip r:embed="rId3"/>
          <a:stretch>
            <a:fillRect/>
          </a:stretch>
        </p:blipFill>
        <p:spPr>
          <a:xfrm>
            <a:off x="1997075" y="2316870"/>
            <a:ext cx="3156743" cy="3156743"/>
          </a:xfrm>
          <a:prstGeom prst="rect">
            <a:avLst/>
          </a:prstGeom>
        </p:spPr>
      </p:pic>
      <p:sp>
        <p:nvSpPr>
          <p:cNvPr id="2" name="標題 1">
            <a:extLst>
              <a:ext uri="{FF2B5EF4-FFF2-40B4-BE49-F238E27FC236}">
                <a16:creationId xmlns:a16="http://schemas.microsoft.com/office/drawing/2014/main" id="{D1311242-283D-7878-AE80-FDA68513E77E}"/>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通用模型時代常見的情境</a:t>
            </a:r>
          </a:p>
        </p:txBody>
      </p:sp>
      <p:pic>
        <p:nvPicPr>
          <p:cNvPr id="9" name="內容版面配置區 8" descr="一張含有 卡通, 電腦, 筆記型電腦 的圖片&#10;&#10;AI 產生的內容可能不正確。">
            <a:extLst>
              <a:ext uri="{FF2B5EF4-FFF2-40B4-BE49-F238E27FC236}">
                <a16:creationId xmlns:a16="http://schemas.microsoft.com/office/drawing/2014/main" id="{8C77437F-BE0D-3D17-9D6A-8EE3D3A3FDFB}"/>
              </a:ext>
            </a:extLst>
          </p:cNvPr>
          <p:cNvPicPr>
            <a:picLocks noGrp="1" noChangeAspect="1"/>
          </p:cNvPicPr>
          <p:nvPr>
            <p:ph idx="1"/>
          </p:nvPr>
        </p:nvPicPr>
        <p:blipFill>
          <a:blip r:embed="rId4"/>
          <a:stretch>
            <a:fillRect/>
          </a:stretch>
        </p:blipFill>
        <p:spPr>
          <a:xfrm>
            <a:off x="8130148" y="2381455"/>
            <a:ext cx="3156743" cy="3156743"/>
          </a:xfrm>
        </p:spPr>
      </p:pic>
      <p:pic>
        <p:nvPicPr>
          <p:cNvPr id="4" name="Picture 2" descr="ChatGPT - 維基百科，自由的百科全書">
            <a:extLst>
              <a:ext uri="{FF2B5EF4-FFF2-40B4-BE49-F238E27FC236}">
                <a16:creationId xmlns:a16="http://schemas.microsoft.com/office/drawing/2014/main" id="{663FAA85-43D3-B182-1339-D8AE064F59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4596" y="1976643"/>
            <a:ext cx="809624" cy="8096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eepSeek Logo 免費下載SVG, PNG, 矢量圖標· LobeHub">
            <a:extLst>
              <a:ext uri="{FF2B5EF4-FFF2-40B4-BE49-F238E27FC236}">
                <a16:creationId xmlns:a16="http://schemas.microsoft.com/office/drawing/2014/main" id="{817AB1B1-881A-A84D-18AD-8BE90B9407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1939" y="1391594"/>
            <a:ext cx="981075" cy="981075"/>
          </a:xfrm>
          <a:prstGeom prst="rect">
            <a:avLst/>
          </a:prstGeom>
          <a:noFill/>
          <a:extLst>
            <a:ext uri="{909E8E84-426E-40DD-AFC4-6F175D3DCCD1}">
              <a14:hiddenFill xmlns:a14="http://schemas.microsoft.com/office/drawing/2010/main">
                <a:solidFill>
                  <a:srgbClr val="FFFFFF"/>
                </a:solidFill>
              </a14:hiddenFill>
            </a:ext>
          </a:extLst>
        </p:spPr>
      </p:pic>
      <p:pic>
        <p:nvPicPr>
          <p:cNvPr id="7" name="圖片 6">
            <a:extLst>
              <a:ext uri="{FF2B5EF4-FFF2-40B4-BE49-F238E27FC236}">
                <a16:creationId xmlns:a16="http://schemas.microsoft.com/office/drawing/2014/main" id="{654BACF7-0EB5-7977-77AB-1264C56FAC20}"/>
              </a:ext>
            </a:extLst>
          </p:cNvPr>
          <p:cNvPicPr>
            <a:picLocks noChangeAspect="1"/>
          </p:cNvPicPr>
          <p:nvPr/>
        </p:nvPicPr>
        <p:blipFill>
          <a:blip r:embed="rId7"/>
          <a:stretch>
            <a:fillRect/>
          </a:stretch>
        </p:blipFill>
        <p:spPr>
          <a:xfrm>
            <a:off x="1524383" y="1739457"/>
            <a:ext cx="792743" cy="1154826"/>
          </a:xfrm>
          <a:prstGeom prst="rect">
            <a:avLst/>
          </a:prstGeom>
        </p:spPr>
      </p:pic>
      <p:pic>
        <p:nvPicPr>
          <p:cNvPr id="1026" name="Picture 2" descr="Gemma (Google) Logo 免費下載SVG, PNG, 矢量圖標· LobeHub">
            <a:extLst>
              <a:ext uri="{FF2B5EF4-FFF2-40B4-BE49-F238E27FC236}">
                <a16:creationId xmlns:a16="http://schemas.microsoft.com/office/drawing/2014/main" id="{16E3DC34-53C2-0053-51E3-603BD5D648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9078" y="1309638"/>
            <a:ext cx="1071817" cy="1071817"/>
          </a:xfrm>
          <a:prstGeom prst="rect">
            <a:avLst/>
          </a:prstGeom>
          <a:noFill/>
          <a:extLst>
            <a:ext uri="{909E8E84-426E-40DD-AFC4-6F175D3DCCD1}">
              <a14:hiddenFill xmlns:a14="http://schemas.microsoft.com/office/drawing/2010/main">
                <a:solidFill>
                  <a:srgbClr val="FFFFFF"/>
                </a:solidFill>
              </a14:hiddenFill>
            </a:ext>
          </a:extLst>
        </p:spPr>
      </p:pic>
      <p:sp>
        <p:nvSpPr>
          <p:cNvPr id="12" name="語音泡泡: 圓角矩形 11">
            <a:extLst>
              <a:ext uri="{FF2B5EF4-FFF2-40B4-BE49-F238E27FC236}">
                <a16:creationId xmlns:a16="http://schemas.microsoft.com/office/drawing/2014/main" id="{73E96301-15EF-A276-FA02-5F004CF34187}"/>
              </a:ext>
            </a:extLst>
          </p:cNvPr>
          <p:cNvSpPr/>
          <p:nvPr/>
        </p:nvSpPr>
        <p:spPr>
          <a:xfrm>
            <a:off x="6902343" y="1440734"/>
            <a:ext cx="5019372" cy="809624"/>
          </a:xfrm>
          <a:prstGeom prst="wedgeRoundRectCallout">
            <a:avLst>
              <a:gd name="adj1" fmla="val 31486"/>
              <a:gd name="adj2" fmla="val -73870"/>
              <a:gd name="adj3" fmla="val 16667"/>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dirty="0">
                <a:solidFill>
                  <a:schemeClr val="tx1"/>
                </a:solidFill>
                <a:latin typeface="微軟正黑體" panose="020B0604030504040204" pitchFamily="34" charset="-120"/>
                <a:ea typeface="微軟正黑體" panose="020B0604030504040204" pitchFamily="34" charset="-120"/>
              </a:rPr>
              <a:t>我需要打造一個擅長 </a:t>
            </a:r>
            <a:r>
              <a:rPr lang="en-US" altLang="zh-TW" sz="2400" dirty="0">
                <a:solidFill>
                  <a:schemeClr val="tx1"/>
                </a:solidFill>
                <a:latin typeface="微軟正黑體" panose="020B0604030504040204" pitchFamily="34" charset="-120"/>
                <a:ea typeface="微軟正黑體" panose="020B0604030504040204" pitchFamily="34" charset="-120"/>
              </a:rPr>
              <a:t>XXXX</a:t>
            </a:r>
            <a:r>
              <a:rPr lang="zh-TW" altLang="en-US" sz="2400" dirty="0">
                <a:solidFill>
                  <a:schemeClr val="tx1"/>
                </a:solidFill>
                <a:latin typeface="微軟正黑體" panose="020B0604030504040204" pitchFamily="34" charset="-120"/>
                <a:ea typeface="微軟正黑體" panose="020B0604030504040204" pitchFamily="34" charset="-120"/>
              </a:rPr>
              <a:t> 的模型 </a:t>
            </a:r>
          </a:p>
        </p:txBody>
      </p:sp>
      <p:cxnSp>
        <p:nvCxnSpPr>
          <p:cNvPr id="14" name="直線單箭頭接點 13">
            <a:extLst>
              <a:ext uri="{FF2B5EF4-FFF2-40B4-BE49-F238E27FC236}">
                <a16:creationId xmlns:a16="http://schemas.microsoft.com/office/drawing/2014/main" id="{0D4AAC08-D39B-36A9-A6A8-FECB5D45DC86}"/>
              </a:ext>
            </a:extLst>
          </p:cNvPr>
          <p:cNvCxnSpPr/>
          <p:nvPr/>
        </p:nvCxnSpPr>
        <p:spPr>
          <a:xfrm>
            <a:off x="5029408" y="4074058"/>
            <a:ext cx="3306512" cy="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5" name="文字方塊 14">
            <a:extLst>
              <a:ext uri="{FF2B5EF4-FFF2-40B4-BE49-F238E27FC236}">
                <a16:creationId xmlns:a16="http://schemas.microsoft.com/office/drawing/2014/main" id="{5579EC44-AC1E-D4C0-431B-32B1E7D2D477}"/>
              </a:ext>
            </a:extLst>
          </p:cNvPr>
          <p:cNvSpPr txBox="1"/>
          <p:nvPr/>
        </p:nvSpPr>
        <p:spPr>
          <a:xfrm>
            <a:off x="4971199" y="4175797"/>
            <a:ext cx="3306512" cy="523220"/>
          </a:xfrm>
          <a:prstGeom prst="rect">
            <a:avLst/>
          </a:prstGeom>
          <a:noFill/>
        </p:spPr>
        <p:txBody>
          <a:bodyPr wrap="square" rtlCol="0">
            <a:spAutoFit/>
          </a:bodyPr>
          <a:lstStyle/>
          <a:p>
            <a:pPr algn="ctr"/>
            <a:r>
              <a:rPr lang="en-US" altLang="zh-TW" sz="2800" b="1" dirty="0"/>
              <a:t>Post-Training </a:t>
            </a:r>
            <a:endParaRPr lang="zh-TW" altLang="en-US" sz="2800" b="1" dirty="0"/>
          </a:p>
        </p:txBody>
      </p:sp>
      <p:pic>
        <p:nvPicPr>
          <p:cNvPr id="1028" name="Picture 4">
            <a:extLst>
              <a:ext uri="{FF2B5EF4-FFF2-40B4-BE49-F238E27FC236}">
                <a16:creationId xmlns:a16="http://schemas.microsoft.com/office/drawing/2014/main" id="{162B8447-B6AA-465F-B544-734DA88A956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43327" y="2725619"/>
            <a:ext cx="1200695" cy="1200695"/>
          </a:xfrm>
          <a:prstGeom prst="rect">
            <a:avLst/>
          </a:prstGeom>
          <a:noFill/>
          <a:extLst>
            <a:ext uri="{909E8E84-426E-40DD-AFC4-6F175D3DCCD1}">
              <a14:hiddenFill xmlns:a14="http://schemas.microsoft.com/office/drawing/2010/main">
                <a:solidFill>
                  <a:srgbClr val="FFFFFF"/>
                </a:solidFill>
              </a14:hiddenFill>
            </a:ext>
          </a:extLst>
        </p:spPr>
      </p:pic>
      <p:sp>
        <p:nvSpPr>
          <p:cNvPr id="17" name="文字方塊 16">
            <a:extLst>
              <a:ext uri="{FF2B5EF4-FFF2-40B4-BE49-F238E27FC236}">
                <a16:creationId xmlns:a16="http://schemas.microsoft.com/office/drawing/2014/main" id="{315E36E0-E07A-1FA7-4AE9-DA6AEF4E0D12}"/>
              </a:ext>
            </a:extLst>
          </p:cNvPr>
          <p:cNvSpPr txBox="1"/>
          <p:nvPr/>
        </p:nvSpPr>
        <p:spPr>
          <a:xfrm>
            <a:off x="1898450" y="5478890"/>
            <a:ext cx="3306512" cy="523220"/>
          </a:xfrm>
          <a:prstGeom prst="rect">
            <a:avLst/>
          </a:prstGeom>
          <a:noFill/>
        </p:spPr>
        <p:txBody>
          <a:bodyPr wrap="square" rtlCol="0">
            <a:spAutoFit/>
          </a:bodyPr>
          <a:lstStyle/>
          <a:p>
            <a:pPr algn="ctr"/>
            <a:r>
              <a:rPr lang="en-US" altLang="zh-TW" sz="2800" b="1" dirty="0"/>
              <a:t>Foundation Model</a:t>
            </a:r>
            <a:endParaRPr lang="zh-TW" altLang="en-US" sz="2800" b="1" dirty="0"/>
          </a:p>
        </p:txBody>
      </p:sp>
      <p:sp>
        <p:nvSpPr>
          <p:cNvPr id="18" name="文字方塊 17">
            <a:extLst>
              <a:ext uri="{FF2B5EF4-FFF2-40B4-BE49-F238E27FC236}">
                <a16:creationId xmlns:a16="http://schemas.microsoft.com/office/drawing/2014/main" id="{E13448A1-874A-F0B5-1604-B0B7600AE5DC}"/>
              </a:ext>
            </a:extLst>
          </p:cNvPr>
          <p:cNvSpPr txBox="1"/>
          <p:nvPr/>
        </p:nvSpPr>
        <p:spPr>
          <a:xfrm>
            <a:off x="7980379" y="5548663"/>
            <a:ext cx="3306512" cy="523220"/>
          </a:xfrm>
          <a:prstGeom prst="rect">
            <a:avLst/>
          </a:prstGeom>
          <a:noFill/>
        </p:spPr>
        <p:txBody>
          <a:bodyPr wrap="square" rtlCol="0">
            <a:spAutoFit/>
          </a:bodyPr>
          <a:lstStyle/>
          <a:p>
            <a:pPr algn="ctr"/>
            <a:r>
              <a:rPr lang="en-US" altLang="zh-TW" sz="2800" b="1" dirty="0"/>
              <a:t>Fine-tuned Model</a:t>
            </a:r>
            <a:endParaRPr lang="zh-TW" altLang="en-US" sz="2800" b="1" dirty="0"/>
          </a:p>
        </p:txBody>
      </p:sp>
      <p:sp>
        <p:nvSpPr>
          <p:cNvPr id="19" name="文字方塊 18">
            <a:extLst>
              <a:ext uri="{FF2B5EF4-FFF2-40B4-BE49-F238E27FC236}">
                <a16:creationId xmlns:a16="http://schemas.microsoft.com/office/drawing/2014/main" id="{1F837031-08AA-D290-E31F-9040740E3FBC}"/>
              </a:ext>
            </a:extLst>
          </p:cNvPr>
          <p:cNvSpPr txBox="1"/>
          <p:nvPr/>
        </p:nvSpPr>
        <p:spPr>
          <a:xfrm>
            <a:off x="1314691" y="5968677"/>
            <a:ext cx="4474029" cy="461665"/>
          </a:xfrm>
          <a:prstGeom prst="rect">
            <a:avLst/>
          </a:prstGeom>
          <a:noFill/>
        </p:spPr>
        <p:txBody>
          <a:bodyPr wrap="square" rtlCol="0">
            <a:spAutoFit/>
          </a:bodyPr>
          <a:lstStyle/>
          <a:p>
            <a:pPr algn="ctr"/>
            <a:r>
              <a:rPr lang="en-US" altLang="zh-TW" sz="2400" dirty="0"/>
              <a:t>(Pre-trained / Base Model)</a:t>
            </a:r>
            <a:endParaRPr lang="zh-TW" altLang="en-US" sz="2400" dirty="0"/>
          </a:p>
        </p:txBody>
      </p:sp>
      <p:sp>
        <p:nvSpPr>
          <p:cNvPr id="20" name="文字方塊 19">
            <a:extLst>
              <a:ext uri="{FF2B5EF4-FFF2-40B4-BE49-F238E27FC236}">
                <a16:creationId xmlns:a16="http://schemas.microsoft.com/office/drawing/2014/main" id="{90C17C43-AE0F-6BF3-4AB4-B8526DDF455E}"/>
              </a:ext>
            </a:extLst>
          </p:cNvPr>
          <p:cNvSpPr txBox="1"/>
          <p:nvPr/>
        </p:nvSpPr>
        <p:spPr>
          <a:xfrm>
            <a:off x="5767249" y="5175439"/>
            <a:ext cx="1797026" cy="461665"/>
          </a:xfrm>
          <a:prstGeom prst="rect">
            <a:avLst/>
          </a:prstGeom>
          <a:noFill/>
        </p:spPr>
        <p:txBody>
          <a:bodyPr wrap="square" rtlCol="0">
            <a:spAutoFit/>
          </a:bodyPr>
          <a:lstStyle/>
          <a:p>
            <a:pPr algn="ctr"/>
            <a:r>
              <a:rPr lang="en-US" altLang="zh-TW" sz="2400" dirty="0"/>
              <a:t>Alignment</a:t>
            </a:r>
            <a:endParaRPr lang="zh-TW" altLang="en-US" sz="2400" dirty="0"/>
          </a:p>
        </p:txBody>
      </p:sp>
      <p:sp>
        <p:nvSpPr>
          <p:cNvPr id="21" name="文字方塊 20">
            <a:extLst>
              <a:ext uri="{FF2B5EF4-FFF2-40B4-BE49-F238E27FC236}">
                <a16:creationId xmlns:a16="http://schemas.microsoft.com/office/drawing/2014/main" id="{1207103A-E7FB-868F-8154-448AD8B561AE}"/>
              </a:ext>
            </a:extLst>
          </p:cNvPr>
          <p:cNvSpPr txBox="1"/>
          <p:nvPr/>
        </p:nvSpPr>
        <p:spPr>
          <a:xfrm>
            <a:off x="7967276" y="5986606"/>
            <a:ext cx="3482485" cy="461665"/>
          </a:xfrm>
          <a:prstGeom prst="rect">
            <a:avLst/>
          </a:prstGeom>
          <a:noFill/>
        </p:spPr>
        <p:txBody>
          <a:bodyPr wrap="square" rtlCol="0">
            <a:spAutoFit/>
          </a:bodyPr>
          <a:lstStyle/>
          <a:p>
            <a:pPr algn="ctr"/>
            <a:r>
              <a:rPr lang="en-US" altLang="zh-TW" sz="2400" dirty="0"/>
              <a:t>(Chat / Instruct Model)</a:t>
            </a:r>
            <a:endParaRPr lang="zh-TW" altLang="en-US" sz="2400" dirty="0"/>
          </a:p>
        </p:txBody>
      </p:sp>
      <p:sp>
        <p:nvSpPr>
          <p:cNvPr id="22" name="文字方塊 21">
            <a:extLst>
              <a:ext uri="{FF2B5EF4-FFF2-40B4-BE49-F238E27FC236}">
                <a16:creationId xmlns:a16="http://schemas.microsoft.com/office/drawing/2014/main" id="{7E772E07-DE69-9F10-D725-9313BE597A27}"/>
              </a:ext>
            </a:extLst>
          </p:cNvPr>
          <p:cNvSpPr txBox="1"/>
          <p:nvPr/>
        </p:nvSpPr>
        <p:spPr>
          <a:xfrm>
            <a:off x="507218" y="3840280"/>
            <a:ext cx="2337993" cy="1200329"/>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也可以是 </a:t>
            </a:r>
            <a:r>
              <a:rPr lang="en-US" altLang="zh-TW" sz="2400" dirty="0"/>
              <a:t>Chat/Instruct Model</a:t>
            </a:r>
            <a:endParaRPr lang="zh-TW" altLang="en-US" sz="2400" dirty="0"/>
          </a:p>
        </p:txBody>
      </p:sp>
      <p:cxnSp>
        <p:nvCxnSpPr>
          <p:cNvPr id="24" name="直線單箭頭接點 23">
            <a:extLst>
              <a:ext uri="{FF2B5EF4-FFF2-40B4-BE49-F238E27FC236}">
                <a16:creationId xmlns:a16="http://schemas.microsoft.com/office/drawing/2014/main" id="{BAFDBF6E-B240-41DF-4F6A-9C1DF27E6D9A}"/>
              </a:ext>
            </a:extLst>
          </p:cNvPr>
          <p:cNvCxnSpPr>
            <a:cxnSpLocks/>
          </p:cNvCxnSpPr>
          <p:nvPr/>
        </p:nvCxnSpPr>
        <p:spPr>
          <a:xfrm>
            <a:off x="1656706" y="4880499"/>
            <a:ext cx="543482" cy="525773"/>
          </a:xfrm>
          <a:prstGeom prst="straightConnector1">
            <a:avLst/>
          </a:prstGeom>
          <a:ln w="571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7" name="文字方塊 26">
            <a:extLst>
              <a:ext uri="{FF2B5EF4-FFF2-40B4-BE49-F238E27FC236}">
                <a16:creationId xmlns:a16="http://schemas.microsoft.com/office/drawing/2014/main" id="{B49537CC-5BBE-8222-45D1-B543AD730F79}"/>
              </a:ext>
            </a:extLst>
          </p:cNvPr>
          <p:cNvSpPr txBox="1"/>
          <p:nvPr/>
        </p:nvSpPr>
        <p:spPr>
          <a:xfrm>
            <a:off x="5049687" y="4668707"/>
            <a:ext cx="3306512" cy="523220"/>
          </a:xfrm>
          <a:prstGeom prst="rect">
            <a:avLst/>
          </a:prstGeom>
          <a:noFill/>
        </p:spPr>
        <p:txBody>
          <a:bodyPr wrap="square" rtlCol="0">
            <a:spAutoFit/>
          </a:bodyPr>
          <a:lstStyle/>
          <a:p>
            <a:pPr algn="ctr"/>
            <a:r>
              <a:rPr lang="en-US" altLang="zh-TW" sz="2800" b="1" dirty="0"/>
              <a:t>Continual Learning</a:t>
            </a:r>
            <a:endParaRPr lang="zh-TW" altLang="en-US" sz="2800" b="1" dirty="0"/>
          </a:p>
        </p:txBody>
      </p:sp>
    </p:spTree>
    <p:extLst>
      <p:ext uri="{BB962C8B-B14F-4D97-AF65-F5344CB8AC3E}">
        <p14:creationId xmlns:p14="http://schemas.microsoft.com/office/powerpoint/2010/main" val="420828622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17" grpId="0"/>
      <p:bldP spid="18" grpId="0"/>
      <p:bldP spid="19" grpId="0"/>
      <p:bldP spid="20" grpId="0"/>
      <p:bldP spid="21" grpId="0"/>
      <p:bldP spid="22" grpId="0"/>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25BAD08-1272-1439-1CE0-6D95F6BE85DF}"/>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CF203D83-787A-1E4B-0CE5-F931F516F33E}"/>
              </a:ext>
            </a:extLst>
          </p:cNvPr>
          <p:cNvSpPr>
            <a:spLocks noGrp="1"/>
          </p:cNvSpPr>
          <p:nvPr>
            <p:ph idx="1"/>
          </p:nvPr>
        </p:nvSpPr>
        <p:spPr/>
        <p:txBody>
          <a:bodyPr/>
          <a:lstStyle/>
          <a:p>
            <a:endParaRPr lang="zh-TW" altLang="en-US"/>
          </a:p>
        </p:txBody>
      </p:sp>
      <p:pic>
        <p:nvPicPr>
          <p:cNvPr id="5" name="圖片 4">
            <a:extLst>
              <a:ext uri="{FF2B5EF4-FFF2-40B4-BE49-F238E27FC236}">
                <a16:creationId xmlns:a16="http://schemas.microsoft.com/office/drawing/2014/main" id="{0EA8F923-A1AF-A4AD-B855-08E1741B37AC}"/>
              </a:ext>
            </a:extLst>
          </p:cNvPr>
          <p:cNvPicPr>
            <a:picLocks noChangeAspect="1"/>
          </p:cNvPicPr>
          <p:nvPr/>
        </p:nvPicPr>
        <p:blipFill>
          <a:blip r:embed="rId2"/>
          <a:stretch>
            <a:fillRect/>
          </a:stretch>
        </p:blipFill>
        <p:spPr>
          <a:xfrm>
            <a:off x="838200" y="433685"/>
            <a:ext cx="10666788" cy="5281613"/>
          </a:xfrm>
          <a:prstGeom prst="rect">
            <a:avLst/>
          </a:prstGeom>
        </p:spPr>
      </p:pic>
      <p:sp>
        <p:nvSpPr>
          <p:cNvPr id="6" name="文字方塊 5">
            <a:extLst>
              <a:ext uri="{FF2B5EF4-FFF2-40B4-BE49-F238E27FC236}">
                <a16:creationId xmlns:a16="http://schemas.microsoft.com/office/drawing/2014/main" id="{E40D935A-BBAB-1C25-0AFA-9D4C82B63783}"/>
              </a:ext>
            </a:extLst>
          </p:cNvPr>
          <p:cNvSpPr txBox="1"/>
          <p:nvPr/>
        </p:nvSpPr>
        <p:spPr>
          <a:xfrm>
            <a:off x="5448300" y="5717506"/>
            <a:ext cx="6096000" cy="461665"/>
          </a:xfrm>
          <a:prstGeom prst="rect">
            <a:avLst/>
          </a:prstGeom>
          <a:noFill/>
        </p:spPr>
        <p:txBody>
          <a:bodyPr wrap="square">
            <a:spAutoFit/>
          </a:bodyPr>
          <a:lstStyle/>
          <a:p>
            <a:pPr algn="r"/>
            <a:r>
              <a:rPr lang="en-US" altLang="zh-TW" sz="2400" dirty="0" err="1"/>
              <a:t>LoRA</a:t>
            </a:r>
            <a:r>
              <a:rPr lang="en-US" altLang="zh-TW" sz="2400" dirty="0"/>
              <a:t> Learns Less and Forgets Less</a:t>
            </a:r>
            <a:endParaRPr lang="zh-TW" altLang="en-US" sz="2400" dirty="0"/>
          </a:p>
        </p:txBody>
      </p:sp>
      <p:sp>
        <p:nvSpPr>
          <p:cNvPr id="7" name="文字方塊 6">
            <a:extLst>
              <a:ext uri="{FF2B5EF4-FFF2-40B4-BE49-F238E27FC236}">
                <a16:creationId xmlns:a16="http://schemas.microsoft.com/office/drawing/2014/main" id="{113BC238-828B-6471-8C7F-9AC423AC5457}"/>
              </a:ext>
            </a:extLst>
          </p:cNvPr>
          <p:cNvSpPr txBox="1"/>
          <p:nvPr/>
        </p:nvSpPr>
        <p:spPr>
          <a:xfrm>
            <a:off x="5467350" y="6123543"/>
            <a:ext cx="6096000" cy="369332"/>
          </a:xfrm>
          <a:prstGeom prst="rect">
            <a:avLst/>
          </a:prstGeom>
          <a:noFill/>
        </p:spPr>
        <p:txBody>
          <a:bodyPr wrap="square">
            <a:spAutoFit/>
          </a:bodyPr>
          <a:lstStyle/>
          <a:p>
            <a:pPr algn="r"/>
            <a:r>
              <a:rPr lang="zh-TW" altLang="en-US" dirty="0"/>
              <a:t>https://arxiv.org/abs/2405.09673</a:t>
            </a:r>
          </a:p>
        </p:txBody>
      </p:sp>
    </p:spTree>
    <p:extLst>
      <p:ext uri="{BB962C8B-B14F-4D97-AF65-F5344CB8AC3E}">
        <p14:creationId xmlns:p14="http://schemas.microsoft.com/office/powerpoint/2010/main" val="346595279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8326F-8717-32E7-000D-113FAC183F33}"/>
            </a:ext>
          </a:extLst>
        </p:cNvPr>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4EC440C7-794F-895C-A072-8422B1F4ED52}"/>
              </a:ext>
            </a:extLst>
          </p:cNvPr>
          <p:cNvPicPr>
            <a:picLocks noGrp="1" noChangeAspect="1"/>
          </p:cNvPicPr>
          <p:nvPr>
            <p:ph idx="1"/>
          </p:nvPr>
        </p:nvPicPr>
        <p:blipFill>
          <a:blip r:embed="rId3"/>
          <a:stretch>
            <a:fillRect/>
          </a:stretch>
        </p:blipFill>
        <p:spPr>
          <a:xfrm>
            <a:off x="1367075" y="939150"/>
            <a:ext cx="4065429" cy="4065429"/>
          </a:xfrm>
        </p:spPr>
      </p:pic>
      <p:sp>
        <p:nvSpPr>
          <p:cNvPr id="6" name="文字方塊 5">
            <a:extLst>
              <a:ext uri="{FF2B5EF4-FFF2-40B4-BE49-F238E27FC236}">
                <a16:creationId xmlns:a16="http://schemas.microsoft.com/office/drawing/2014/main" id="{997DD572-045B-81EF-F65C-A48805A8C8EC}"/>
              </a:ext>
            </a:extLst>
          </p:cNvPr>
          <p:cNvSpPr txBox="1"/>
          <p:nvPr/>
        </p:nvSpPr>
        <p:spPr>
          <a:xfrm>
            <a:off x="1216103" y="5317569"/>
            <a:ext cx="4216401" cy="954107"/>
          </a:xfrm>
          <a:prstGeom prst="rect">
            <a:avLst/>
          </a:prstGeom>
          <a:noFill/>
        </p:spPr>
        <p:txBody>
          <a:bodyPr wrap="square" rtlCol="0">
            <a:spAutoFit/>
          </a:bodyPr>
          <a:lstStyle/>
          <a:p>
            <a:pPr algn="ctr"/>
            <a:r>
              <a:rPr lang="en-US" altLang="zh-TW" sz="2800" dirty="0">
                <a:latin typeface="微軟正黑體" panose="020B0604030504040204" pitchFamily="34" charset="-120"/>
                <a:ea typeface="微軟正黑體" panose="020B0604030504040204" pitchFamily="34" charset="-120"/>
              </a:rPr>
              <a:t>Post-Training </a:t>
            </a:r>
            <a:r>
              <a:rPr lang="zh-TW" altLang="en-US" sz="2800" dirty="0">
                <a:latin typeface="微軟正黑體" panose="020B0604030504040204" pitchFamily="34" charset="-120"/>
                <a:ea typeface="微軟正黑體" panose="020B0604030504040204" pitchFamily="34" charset="-120"/>
              </a:rPr>
              <a:t>就是給</a:t>
            </a:r>
            <a:endParaRPr lang="en-US" altLang="zh-TW" sz="2800" dirty="0">
              <a:latin typeface="微軟正黑體" panose="020B0604030504040204" pitchFamily="34" charset="-120"/>
              <a:ea typeface="微軟正黑體" panose="020B0604030504040204" pitchFamily="34" charset="-120"/>
            </a:endParaRPr>
          </a:p>
          <a:p>
            <a:pPr algn="ctr"/>
            <a:r>
              <a:rPr lang="zh-TW" altLang="en-US" sz="2800" dirty="0">
                <a:latin typeface="微軟正黑體" panose="020B0604030504040204" pitchFamily="34" charset="-120"/>
                <a:ea typeface="微軟正黑體" panose="020B0604030504040204" pitchFamily="34" charset="-120"/>
              </a:rPr>
              <a:t>人工智慧的大腦動手術</a:t>
            </a:r>
          </a:p>
        </p:txBody>
      </p:sp>
      <p:sp>
        <p:nvSpPr>
          <p:cNvPr id="7" name="文字方塊 6">
            <a:extLst>
              <a:ext uri="{FF2B5EF4-FFF2-40B4-BE49-F238E27FC236}">
                <a16:creationId xmlns:a16="http://schemas.microsoft.com/office/drawing/2014/main" id="{BEB43108-B041-F36F-0CE6-04EA2279A7EF}"/>
              </a:ext>
            </a:extLst>
          </p:cNvPr>
          <p:cNvSpPr txBox="1"/>
          <p:nvPr/>
        </p:nvSpPr>
        <p:spPr>
          <a:xfrm>
            <a:off x="6118147" y="5260012"/>
            <a:ext cx="5121197" cy="954107"/>
          </a:xfrm>
          <a:prstGeom prst="rect">
            <a:avLst/>
          </a:prstGeom>
          <a:noFill/>
        </p:spPr>
        <p:txBody>
          <a:bodyPr wrap="square" rtlCol="0">
            <a:spAutoFit/>
          </a:bodyPr>
          <a:lstStyle/>
          <a:p>
            <a:r>
              <a:rPr lang="en-US" altLang="zh-TW" sz="2800" dirty="0">
                <a:latin typeface="微軟正黑體" panose="020B0604030504040204" pitchFamily="34" charset="-120"/>
                <a:ea typeface="微軟正黑體" panose="020B0604030504040204" pitchFamily="34" charset="-120"/>
              </a:rPr>
              <a:t>Catastrophic forgetting </a:t>
            </a:r>
            <a:r>
              <a:rPr lang="zh-TW" altLang="en-US" sz="2800" dirty="0">
                <a:latin typeface="微軟正黑體" panose="020B0604030504040204" pitchFamily="34" charset="-120"/>
                <a:ea typeface="微軟正黑體" panose="020B0604030504040204" pitchFamily="34" charset="-120"/>
              </a:rPr>
              <a:t>像是「手術成功，病人卻死了」</a:t>
            </a:r>
          </a:p>
        </p:txBody>
      </p:sp>
      <p:pic>
        <p:nvPicPr>
          <p:cNvPr id="11" name="圖片 10">
            <a:extLst>
              <a:ext uri="{FF2B5EF4-FFF2-40B4-BE49-F238E27FC236}">
                <a16:creationId xmlns:a16="http://schemas.microsoft.com/office/drawing/2014/main" id="{8FF17E8D-D154-A065-1F0C-FC77EE8DCA12}"/>
              </a:ext>
            </a:extLst>
          </p:cNvPr>
          <p:cNvPicPr>
            <a:picLocks noChangeAspect="1"/>
          </p:cNvPicPr>
          <p:nvPr/>
        </p:nvPicPr>
        <p:blipFill>
          <a:blip r:embed="rId4"/>
          <a:stretch>
            <a:fillRect/>
          </a:stretch>
        </p:blipFill>
        <p:spPr>
          <a:xfrm>
            <a:off x="6312812" y="989806"/>
            <a:ext cx="4065429" cy="4065429"/>
          </a:xfrm>
          <a:prstGeom prst="rect">
            <a:avLst/>
          </a:prstGeom>
        </p:spPr>
      </p:pic>
      <p:pic>
        <p:nvPicPr>
          <p:cNvPr id="3074" name="Picture 2">
            <a:extLst>
              <a:ext uri="{FF2B5EF4-FFF2-40B4-BE49-F238E27FC236}">
                <a16:creationId xmlns:a16="http://schemas.microsoft.com/office/drawing/2014/main" id="{824EB3F7-F1FD-9C1C-7316-7EE225760C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44828" y="562109"/>
            <a:ext cx="2295257" cy="2295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76269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6142D1B-05E0-5DA1-A3EE-EB5A727F78CD}"/>
              </a:ext>
            </a:extLst>
          </p:cNvPr>
          <p:cNvSpPr>
            <a:spLocks noGrp="1"/>
          </p:cNvSpPr>
          <p:nvPr>
            <p:ph type="title"/>
          </p:nvPr>
        </p:nvSpPr>
        <p:spPr/>
        <p:txBody>
          <a:bodyPr/>
          <a:lstStyle/>
          <a:p>
            <a:endParaRPr lang="zh-TW" altLang="en-US"/>
          </a:p>
        </p:txBody>
      </p:sp>
      <p:pic>
        <p:nvPicPr>
          <p:cNvPr id="5" name="內容版面配置區 4" descr="一張含有 文字, 圖畫, 卡通, 人的臉孔 的圖片&#10;&#10;AI 產生的內容可能不正確。">
            <a:extLst>
              <a:ext uri="{FF2B5EF4-FFF2-40B4-BE49-F238E27FC236}">
                <a16:creationId xmlns:a16="http://schemas.microsoft.com/office/drawing/2014/main" id="{D9CD12A9-D0B1-85E7-1F66-4343DFF5B783}"/>
              </a:ext>
            </a:extLst>
          </p:cNvPr>
          <p:cNvPicPr>
            <a:picLocks noGrp="1" noChangeAspect="1"/>
          </p:cNvPicPr>
          <p:nvPr>
            <p:ph idx="1"/>
          </p:nvPr>
        </p:nvPicPr>
        <p:blipFill>
          <a:blip r:embed="rId2"/>
          <a:stretch>
            <a:fillRect/>
          </a:stretch>
        </p:blipFill>
        <p:spPr>
          <a:xfrm>
            <a:off x="0" y="-560440"/>
            <a:ext cx="12192000" cy="8128000"/>
          </a:xfrm>
        </p:spPr>
      </p:pic>
    </p:spTree>
    <p:extLst>
      <p:ext uri="{BB962C8B-B14F-4D97-AF65-F5344CB8AC3E}">
        <p14:creationId xmlns:p14="http://schemas.microsoft.com/office/powerpoint/2010/main" val="337455087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48043-7A48-189E-DF73-57DC53DD6EB3}"/>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08E02400-7FA8-4484-F9FC-77D692D4E770}"/>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D5DECA46-7F29-C0F8-C48D-B49359E35B79}"/>
              </a:ext>
            </a:extLst>
          </p:cNvPr>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id="{50068C47-FF96-6790-BE1F-C8B0CE6F2172}"/>
              </a:ext>
            </a:extLst>
          </p:cNvPr>
          <p:cNvPicPr>
            <a:picLocks noChangeAspect="1"/>
          </p:cNvPicPr>
          <p:nvPr/>
        </p:nvPicPr>
        <p:blipFill>
          <a:blip r:embed="rId3"/>
          <a:stretch>
            <a:fillRect/>
          </a:stretch>
        </p:blipFill>
        <p:spPr>
          <a:xfrm>
            <a:off x="433406" y="99785"/>
            <a:ext cx="11325188" cy="3451680"/>
          </a:xfrm>
          <a:prstGeom prst="rect">
            <a:avLst/>
          </a:prstGeom>
        </p:spPr>
      </p:pic>
      <p:sp>
        <p:nvSpPr>
          <p:cNvPr id="5" name="文字方塊 4">
            <a:extLst>
              <a:ext uri="{FF2B5EF4-FFF2-40B4-BE49-F238E27FC236}">
                <a16:creationId xmlns:a16="http://schemas.microsoft.com/office/drawing/2014/main" id="{17A6534D-F8A8-2FCD-F8CA-8C44784AE09C}"/>
              </a:ext>
            </a:extLst>
          </p:cNvPr>
          <p:cNvSpPr txBox="1"/>
          <p:nvPr/>
        </p:nvSpPr>
        <p:spPr>
          <a:xfrm>
            <a:off x="625122" y="3551465"/>
            <a:ext cx="771167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The Natural Language Decathlon: Multitask Learning as Question Answering</a:t>
            </a:r>
          </a:p>
        </p:txBody>
      </p:sp>
      <p:sp>
        <p:nvSpPr>
          <p:cNvPr id="6" name="文字方塊 5">
            <a:extLst>
              <a:ext uri="{FF2B5EF4-FFF2-40B4-BE49-F238E27FC236}">
                <a16:creationId xmlns:a16="http://schemas.microsoft.com/office/drawing/2014/main" id="{FB70AC2C-AAC8-F86B-49CC-FEB0914A817F}"/>
              </a:ext>
            </a:extLst>
          </p:cNvPr>
          <p:cNvSpPr txBox="1"/>
          <p:nvPr/>
        </p:nvSpPr>
        <p:spPr>
          <a:xfrm>
            <a:off x="8336792" y="3551465"/>
            <a:ext cx="342180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https://arxiv.org/abs/1806.08730</a:t>
            </a:r>
          </a:p>
        </p:txBody>
      </p:sp>
      <p:pic>
        <p:nvPicPr>
          <p:cNvPr id="13" name="圖片 12">
            <a:extLst>
              <a:ext uri="{FF2B5EF4-FFF2-40B4-BE49-F238E27FC236}">
                <a16:creationId xmlns:a16="http://schemas.microsoft.com/office/drawing/2014/main" id="{0E7C6EC8-E09E-BC3C-1DC1-20FA5E1C3DBE}"/>
              </a:ext>
            </a:extLst>
          </p:cNvPr>
          <p:cNvPicPr>
            <a:picLocks noChangeAspect="1"/>
          </p:cNvPicPr>
          <p:nvPr/>
        </p:nvPicPr>
        <p:blipFill>
          <a:blip r:embed="rId4"/>
          <a:stretch>
            <a:fillRect/>
          </a:stretch>
        </p:blipFill>
        <p:spPr>
          <a:xfrm>
            <a:off x="2228528" y="3036760"/>
            <a:ext cx="7359047" cy="3721455"/>
          </a:xfrm>
          <a:prstGeom prst="rect">
            <a:avLst/>
          </a:prstGeom>
        </p:spPr>
      </p:pic>
    </p:spTree>
    <p:extLst>
      <p:ext uri="{BB962C8B-B14F-4D97-AF65-F5344CB8AC3E}">
        <p14:creationId xmlns:p14="http://schemas.microsoft.com/office/powerpoint/2010/main" val="404151024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B5C7B15-CBAF-5CF1-6DCA-2D3BB25579AF}"/>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C7381B1A-7A6E-D69B-CA9F-D93BB7F6DB0E}"/>
              </a:ext>
            </a:extLst>
          </p:cNvPr>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id="{F8B1C793-3615-EC65-8951-16198F6454BF}"/>
              </a:ext>
            </a:extLst>
          </p:cNvPr>
          <p:cNvPicPr>
            <a:picLocks noChangeAspect="1"/>
          </p:cNvPicPr>
          <p:nvPr/>
        </p:nvPicPr>
        <p:blipFill>
          <a:blip r:embed="rId3"/>
          <a:stretch>
            <a:fillRect/>
          </a:stretch>
        </p:blipFill>
        <p:spPr>
          <a:xfrm>
            <a:off x="433406" y="99785"/>
            <a:ext cx="11325188" cy="3451680"/>
          </a:xfrm>
          <a:prstGeom prst="rect">
            <a:avLst/>
          </a:prstGeom>
        </p:spPr>
      </p:pic>
      <p:sp>
        <p:nvSpPr>
          <p:cNvPr id="5" name="文字方塊 4">
            <a:extLst>
              <a:ext uri="{FF2B5EF4-FFF2-40B4-BE49-F238E27FC236}">
                <a16:creationId xmlns:a16="http://schemas.microsoft.com/office/drawing/2014/main" id="{9DCFDDF9-5529-256B-2A37-36C9FC3CBA7C}"/>
              </a:ext>
            </a:extLst>
          </p:cNvPr>
          <p:cNvSpPr txBox="1"/>
          <p:nvPr/>
        </p:nvSpPr>
        <p:spPr>
          <a:xfrm>
            <a:off x="625122" y="3551465"/>
            <a:ext cx="771167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The Natural Language Decathlon: Multitask Learning as Question Answering</a:t>
            </a:r>
          </a:p>
        </p:txBody>
      </p:sp>
      <p:sp>
        <p:nvSpPr>
          <p:cNvPr id="6" name="文字方塊 5">
            <a:extLst>
              <a:ext uri="{FF2B5EF4-FFF2-40B4-BE49-F238E27FC236}">
                <a16:creationId xmlns:a16="http://schemas.microsoft.com/office/drawing/2014/main" id="{82450A28-1F16-F40B-A2A3-88660AB585CC}"/>
              </a:ext>
            </a:extLst>
          </p:cNvPr>
          <p:cNvSpPr txBox="1"/>
          <p:nvPr/>
        </p:nvSpPr>
        <p:spPr>
          <a:xfrm>
            <a:off x="8336792" y="3551465"/>
            <a:ext cx="342180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https://arxiv.org/abs/1806.08730</a:t>
            </a:r>
          </a:p>
        </p:txBody>
      </p:sp>
      <p:pic>
        <p:nvPicPr>
          <p:cNvPr id="8" name="圖片 7">
            <a:extLst>
              <a:ext uri="{FF2B5EF4-FFF2-40B4-BE49-F238E27FC236}">
                <a16:creationId xmlns:a16="http://schemas.microsoft.com/office/drawing/2014/main" id="{2C71827A-4312-51D0-B709-7F6ADFC2961B}"/>
              </a:ext>
            </a:extLst>
          </p:cNvPr>
          <p:cNvPicPr>
            <a:picLocks noChangeAspect="1"/>
          </p:cNvPicPr>
          <p:nvPr/>
        </p:nvPicPr>
        <p:blipFill>
          <a:blip r:embed="rId4"/>
          <a:stretch>
            <a:fillRect/>
          </a:stretch>
        </p:blipFill>
        <p:spPr>
          <a:xfrm>
            <a:off x="4756151" y="4185011"/>
            <a:ext cx="6722911" cy="2361839"/>
          </a:xfrm>
          <a:prstGeom prst="rect">
            <a:avLst/>
          </a:prstGeom>
        </p:spPr>
      </p:pic>
      <p:sp>
        <p:nvSpPr>
          <p:cNvPr id="9" name="文字方塊 8">
            <a:extLst>
              <a:ext uri="{FF2B5EF4-FFF2-40B4-BE49-F238E27FC236}">
                <a16:creationId xmlns:a16="http://schemas.microsoft.com/office/drawing/2014/main" id="{0FD20532-5260-A7C8-4485-CA9B2929A9FD}"/>
              </a:ext>
            </a:extLst>
          </p:cNvPr>
          <p:cNvSpPr txBox="1"/>
          <p:nvPr/>
        </p:nvSpPr>
        <p:spPr>
          <a:xfrm>
            <a:off x="587677" y="6262920"/>
            <a:ext cx="36004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https://arxiv.org/abs/1909.03329</a:t>
            </a:r>
          </a:p>
        </p:txBody>
      </p:sp>
      <p:sp>
        <p:nvSpPr>
          <p:cNvPr id="10" name="文字方塊 9">
            <a:extLst>
              <a:ext uri="{FF2B5EF4-FFF2-40B4-BE49-F238E27FC236}">
                <a16:creationId xmlns:a16="http://schemas.microsoft.com/office/drawing/2014/main" id="{50024CC7-87BF-F31C-BA93-2E9226CAFC2A}"/>
              </a:ext>
            </a:extLst>
          </p:cNvPr>
          <p:cNvSpPr txBox="1"/>
          <p:nvPr/>
        </p:nvSpPr>
        <p:spPr>
          <a:xfrm>
            <a:off x="587677" y="5660188"/>
            <a:ext cx="360045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srgbClr val="000000"/>
                </a:solidFill>
                <a:effectLst/>
                <a:highlight>
                  <a:srgbClr val="FFFFFF"/>
                </a:highlight>
                <a:uLnTx/>
                <a:uFillTx/>
                <a:latin typeface="Lucida Grande"/>
                <a:ea typeface="新細明體" panose="02020500000000000000" pitchFamily="18" charset="-120"/>
                <a:cs typeface="+mn-cs"/>
              </a:rPr>
              <a:t>LAMOL: </a:t>
            </a:r>
            <a:r>
              <a:rPr kumimoji="0" lang="en-US" altLang="zh-TW" sz="1800" b="1" i="0" u="none" strike="noStrike" kern="1200" cap="none" spc="0" normalizeH="0" baseline="0" noProof="0" dirty="0" err="1">
                <a:ln>
                  <a:noFill/>
                </a:ln>
                <a:solidFill>
                  <a:srgbClr val="000000"/>
                </a:solidFill>
                <a:effectLst/>
                <a:highlight>
                  <a:srgbClr val="FFFFFF"/>
                </a:highlight>
                <a:uLnTx/>
                <a:uFillTx/>
                <a:latin typeface="Lucida Grande"/>
                <a:ea typeface="新細明體" panose="02020500000000000000" pitchFamily="18" charset="-120"/>
                <a:cs typeface="+mn-cs"/>
              </a:rPr>
              <a:t>LAnguage</a:t>
            </a:r>
            <a:r>
              <a:rPr kumimoji="0" lang="en-US" altLang="zh-TW" sz="1800" b="1" i="0" u="none" strike="noStrike" kern="1200" cap="none" spc="0" normalizeH="0" baseline="0" noProof="0" dirty="0">
                <a:ln>
                  <a:noFill/>
                </a:ln>
                <a:solidFill>
                  <a:srgbClr val="000000"/>
                </a:solidFill>
                <a:effectLst/>
                <a:highlight>
                  <a:srgbClr val="FFFFFF"/>
                </a:highlight>
                <a:uLnTx/>
                <a:uFillTx/>
                <a:latin typeface="Lucida Grande"/>
                <a:ea typeface="新細明體" panose="02020500000000000000" pitchFamily="18" charset="-120"/>
                <a:cs typeface="+mn-cs"/>
              </a:rPr>
              <a:t> </a:t>
            </a:r>
            <a:r>
              <a:rPr kumimoji="0" lang="en-US" altLang="zh-TW" sz="1800" b="1" i="0" u="none" strike="noStrike" kern="1200" cap="none" spc="0" normalizeH="0" baseline="0" noProof="0" dirty="0" err="1">
                <a:ln>
                  <a:noFill/>
                </a:ln>
                <a:solidFill>
                  <a:srgbClr val="000000"/>
                </a:solidFill>
                <a:effectLst/>
                <a:highlight>
                  <a:srgbClr val="FFFFFF"/>
                </a:highlight>
                <a:uLnTx/>
                <a:uFillTx/>
                <a:latin typeface="Lucida Grande"/>
                <a:ea typeface="新細明體" panose="02020500000000000000" pitchFamily="18" charset="-120"/>
                <a:cs typeface="+mn-cs"/>
              </a:rPr>
              <a:t>MOdeling</a:t>
            </a:r>
            <a:r>
              <a:rPr kumimoji="0" lang="en-US" altLang="zh-TW" sz="1800" b="1" i="0" u="none" strike="noStrike" kern="1200" cap="none" spc="0" normalizeH="0" baseline="0" noProof="0" dirty="0">
                <a:ln>
                  <a:noFill/>
                </a:ln>
                <a:solidFill>
                  <a:srgbClr val="000000"/>
                </a:solidFill>
                <a:effectLst/>
                <a:highlight>
                  <a:srgbClr val="FFFFFF"/>
                </a:highlight>
                <a:uLnTx/>
                <a:uFillTx/>
                <a:latin typeface="Lucida Grande"/>
                <a:ea typeface="新細明體" panose="02020500000000000000" pitchFamily="18" charset="-120"/>
                <a:cs typeface="+mn-cs"/>
              </a:rPr>
              <a:t> for Lifelong Language Learning</a:t>
            </a:r>
          </a:p>
        </p:txBody>
      </p:sp>
      <p:pic>
        <p:nvPicPr>
          <p:cNvPr id="11" name="Picture 2" descr="未提供相片說明。">
            <a:extLst>
              <a:ext uri="{FF2B5EF4-FFF2-40B4-BE49-F238E27FC236}">
                <a16:creationId xmlns:a16="http://schemas.microsoft.com/office/drawing/2014/main" id="{B760F81E-ED94-27D4-15AD-AACC64D2E1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215" y="4399893"/>
            <a:ext cx="1268411" cy="1268411"/>
          </a:xfrm>
          <a:prstGeom prst="rect">
            <a:avLst/>
          </a:prstGeom>
          <a:noFill/>
          <a:extLst>
            <a:ext uri="{909E8E84-426E-40DD-AFC4-6F175D3DCCD1}">
              <a14:hiddenFill xmlns:a14="http://schemas.microsoft.com/office/drawing/2010/main">
                <a:solidFill>
                  <a:srgbClr val="FFFFFF"/>
                </a:solidFill>
              </a14:hiddenFill>
            </a:ext>
          </a:extLst>
        </p:spPr>
      </p:pic>
      <p:sp>
        <p:nvSpPr>
          <p:cNvPr id="12" name="文字方塊 11">
            <a:extLst>
              <a:ext uri="{FF2B5EF4-FFF2-40B4-BE49-F238E27FC236}">
                <a16:creationId xmlns:a16="http://schemas.microsoft.com/office/drawing/2014/main" id="{83428338-577B-85A8-79BA-E0156495E9C1}"/>
              </a:ext>
            </a:extLst>
          </p:cNvPr>
          <p:cNvSpPr txBox="1"/>
          <p:nvPr/>
        </p:nvSpPr>
        <p:spPr>
          <a:xfrm>
            <a:off x="2125888" y="5034099"/>
            <a:ext cx="149905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Fan-Keng Sun (NTU)</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267585854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DA580-02D6-F108-B459-A8B4D8B75E79}"/>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C9B0F84D-3001-98ED-766D-B4A928963645}"/>
              </a:ext>
            </a:extLst>
          </p:cNvPr>
          <p:cNvSpPr>
            <a:spLocks noGrp="1"/>
          </p:cNvSpPr>
          <p:nvPr>
            <p:ph type="title"/>
          </p:nvPr>
        </p:nvSpPr>
        <p:spPr/>
        <p:txBody>
          <a:bodyPr/>
          <a:lstStyle/>
          <a:p>
            <a:r>
              <a:rPr lang="en-US" altLang="zh-TW" dirty="0"/>
              <a:t>Catastrophic Forgetting of LLM</a:t>
            </a:r>
            <a:endParaRPr lang="zh-TW" altLang="en-US" dirty="0"/>
          </a:p>
        </p:txBody>
      </p:sp>
      <p:sp>
        <p:nvSpPr>
          <p:cNvPr id="4" name="文字方塊 3">
            <a:extLst>
              <a:ext uri="{FF2B5EF4-FFF2-40B4-BE49-F238E27FC236}">
                <a16:creationId xmlns:a16="http://schemas.microsoft.com/office/drawing/2014/main" id="{AE7CDE05-BDFF-B873-FB68-E8625D4E913F}"/>
              </a:ext>
            </a:extLst>
          </p:cNvPr>
          <p:cNvSpPr txBox="1"/>
          <p:nvPr/>
        </p:nvSpPr>
        <p:spPr>
          <a:xfrm>
            <a:off x="8724900" y="1880984"/>
            <a:ext cx="36004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https://arxiv.org/abs/1909.03329</a:t>
            </a:r>
          </a:p>
        </p:txBody>
      </p:sp>
      <p:sp>
        <p:nvSpPr>
          <p:cNvPr id="5" name="文字方塊 4">
            <a:extLst>
              <a:ext uri="{FF2B5EF4-FFF2-40B4-BE49-F238E27FC236}">
                <a16:creationId xmlns:a16="http://schemas.microsoft.com/office/drawing/2014/main" id="{8B37A3F1-8289-1A88-770D-98633CB216EB}"/>
              </a:ext>
            </a:extLst>
          </p:cNvPr>
          <p:cNvSpPr txBox="1"/>
          <p:nvPr/>
        </p:nvSpPr>
        <p:spPr>
          <a:xfrm>
            <a:off x="5372100" y="1542331"/>
            <a:ext cx="72009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srgbClr val="000000"/>
                </a:solidFill>
                <a:effectLst/>
                <a:highlight>
                  <a:srgbClr val="FFFFFF"/>
                </a:highlight>
                <a:uLnTx/>
                <a:uFillTx/>
                <a:latin typeface="Lucida Grande"/>
                <a:ea typeface="新細明體" panose="02020500000000000000" pitchFamily="18" charset="-120"/>
                <a:cs typeface="+mn-cs"/>
              </a:rPr>
              <a:t>LAMOL: </a:t>
            </a:r>
            <a:r>
              <a:rPr kumimoji="0" lang="en-US" altLang="zh-TW" sz="1800" b="1" i="0" u="none" strike="noStrike" kern="1200" cap="none" spc="0" normalizeH="0" baseline="0" noProof="0" dirty="0" err="1">
                <a:ln>
                  <a:noFill/>
                </a:ln>
                <a:solidFill>
                  <a:srgbClr val="000000"/>
                </a:solidFill>
                <a:effectLst/>
                <a:highlight>
                  <a:srgbClr val="FFFFFF"/>
                </a:highlight>
                <a:uLnTx/>
                <a:uFillTx/>
                <a:latin typeface="Lucida Grande"/>
                <a:ea typeface="新細明體" panose="02020500000000000000" pitchFamily="18" charset="-120"/>
                <a:cs typeface="+mn-cs"/>
              </a:rPr>
              <a:t>LAnguage</a:t>
            </a:r>
            <a:r>
              <a:rPr kumimoji="0" lang="en-US" altLang="zh-TW" sz="1800" b="1" i="0" u="none" strike="noStrike" kern="1200" cap="none" spc="0" normalizeH="0" baseline="0" noProof="0" dirty="0">
                <a:ln>
                  <a:noFill/>
                </a:ln>
                <a:solidFill>
                  <a:srgbClr val="000000"/>
                </a:solidFill>
                <a:effectLst/>
                <a:highlight>
                  <a:srgbClr val="FFFFFF"/>
                </a:highlight>
                <a:uLnTx/>
                <a:uFillTx/>
                <a:latin typeface="Lucida Grande"/>
                <a:ea typeface="新細明體" panose="02020500000000000000" pitchFamily="18" charset="-120"/>
                <a:cs typeface="+mn-cs"/>
              </a:rPr>
              <a:t> </a:t>
            </a:r>
            <a:r>
              <a:rPr kumimoji="0" lang="en-US" altLang="zh-TW" sz="1800" b="1" i="0" u="none" strike="noStrike" kern="1200" cap="none" spc="0" normalizeH="0" baseline="0" noProof="0" dirty="0" err="1">
                <a:ln>
                  <a:noFill/>
                </a:ln>
                <a:solidFill>
                  <a:srgbClr val="000000"/>
                </a:solidFill>
                <a:effectLst/>
                <a:highlight>
                  <a:srgbClr val="FFFFFF"/>
                </a:highlight>
                <a:uLnTx/>
                <a:uFillTx/>
                <a:latin typeface="Lucida Grande"/>
                <a:ea typeface="新細明體" panose="02020500000000000000" pitchFamily="18" charset="-120"/>
                <a:cs typeface="+mn-cs"/>
              </a:rPr>
              <a:t>MOdeling</a:t>
            </a:r>
            <a:r>
              <a:rPr kumimoji="0" lang="en-US" altLang="zh-TW" sz="1800" b="1" i="0" u="none" strike="noStrike" kern="1200" cap="none" spc="0" normalizeH="0" baseline="0" noProof="0" dirty="0">
                <a:ln>
                  <a:noFill/>
                </a:ln>
                <a:solidFill>
                  <a:srgbClr val="000000"/>
                </a:solidFill>
                <a:effectLst/>
                <a:highlight>
                  <a:srgbClr val="FFFFFF"/>
                </a:highlight>
                <a:uLnTx/>
                <a:uFillTx/>
                <a:latin typeface="Lucida Grande"/>
                <a:ea typeface="新細明體" panose="02020500000000000000" pitchFamily="18" charset="-120"/>
                <a:cs typeface="+mn-cs"/>
              </a:rPr>
              <a:t> for Lifelong Language Learning</a:t>
            </a:r>
          </a:p>
        </p:txBody>
      </p:sp>
      <p:pic>
        <p:nvPicPr>
          <p:cNvPr id="6" name="Picture 2" descr="未提供相片說明。">
            <a:extLst>
              <a:ext uri="{FF2B5EF4-FFF2-40B4-BE49-F238E27FC236}">
                <a16:creationId xmlns:a16="http://schemas.microsoft.com/office/drawing/2014/main" id="{C05C3B6D-8710-11F3-7EE7-82B5553797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7364" y="263483"/>
            <a:ext cx="1268411" cy="1268411"/>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6">
            <a:extLst>
              <a:ext uri="{FF2B5EF4-FFF2-40B4-BE49-F238E27FC236}">
                <a16:creationId xmlns:a16="http://schemas.microsoft.com/office/drawing/2014/main" id="{354AEEE0-DD25-A64E-A14C-512E1493543E}"/>
              </a:ext>
            </a:extLst>
          </p:cNvPr>
          <p:cNvSpPr txBox="1"/>
          <p:nvPr/>
        </p:nvSpPr>
        <p:spPr>
          <a:xfrm>
            <a:off x="10665052" y="919356"/>
            <a:ext cx="149905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Fan-Keng Sun (NTU)</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8" name="文字方塊 7">
            <a:extLst>
              <a:ext uri="{FF2B5EF4-FFF2-40B4-BE49-F238E27FC236}">
                <a16:creationId xmlns:a16="http://schemas.microsoft.com/office/drawing/2014/main" id="{78756010-D8AE-63E3-0FE2-8C3EB8548CA4}"/>
              </a:ext>
            </a:extLst>
          </p:cNvPr>
          <p:cNvSpPr txBox="1"/>
          <p:nvPr/>
        </p:nvSpPr>
        <p:spPr>
          <a:xfrm>
            <a:off x="95250" y="2414466"/>
            <a:ext cx="123825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GPT-2</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9" name="文字方塊 8">
            <a:extLst>
              <a:ext uri="{FF2B5EF4-FFF2-40B4-BE49-F238E27FC236}">
                <a16:creationId xmlns:a16="http://schemas.microsoft.com/office/drawing/2014/main" id="{238B9401-D9B4-0879-EEC7-60A5CE5A489A}"/>
              </a:ext>
            </a:extLst>
          </p:cNvPr>
          <p:cNvSpPr txBox="1"/>
          <p:nvPr/>
        </p:nvSpPr>
        <p:spPr>
          <a:xfrm>
            <a:off x="1772331" y="2171403"/>
            <a:ext cx="12382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err="1">
                <a:ln>
                  <a:noFill/>
                </a:ln>
                <a:solidFill>
                  <a:prstClr val="black"/>
                </a:solidFill>
                <a:effectLst/>
                <a:uLnTx/>
                <a:uFillTx/>
                <a:latin typeface="Aptos" panose="02110004020202020204"/>
                <a:ea typeface="新細明體" panose="02020500000000000000" pitchFamily="18" charset="-120"/>
                <a:cs typeface="+mn-cs"/>
              </a:rPr>
              <a:t>SQuAD</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cxnSp>
        <p:nvCxnSpPr>
          <p:cNvPr id="18" name="直線單箭頭接點 17">
            <a:extLst>
              <a:ext uri="{FF2B5EF4-FFF2-40B4-BE49-F238E27FC236}">
                <a16:creationId xmlns:a16="http://schemas.microsoft.com/office/drawing/2014/main" id="{4423B99D-9E3E-4CC6-C203-B81853BDDF29}"/>
              </a:ext>
            </a:extLst>
          </p:cNvPr>
          <p:cNvCxnSpPr>
            <a:cxnSpLocks/>
          </p:cNvCxnSpPr>
          <p:nvPr/>
        </p:nvCxnSpPr>
        <p:spPr>
          <a:xfrm>
            <a:off x="1430112" y="2676998"/>
            <a:ext cx="1998888"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2" name="文字方塊 21">
            <a:extLst>
              <a:ext uri="{FF2B5EF4-FFF2-40B4-BE49-F238E27FC236}">
                <a16:creationId xmlns:a16="http://schemas.microsoft.com/office/drawing/2014/main" id="{9673777E-38A7-4CDE-5913-4FA055E63A2C}"/>
              </a:ext>
            </a:extLst>
          </p:cNvPr>
          <p:cNvSpPr txBox="1"/>
          <p:nvPr/>
        </p:nvSpPr>
        <p:spPr>
          <a:xfrm>
            <a:off x="1411062" y="2720929"/>
            <a:ext cx="19988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閱讀測驗</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sp>
        <p:nvSpPr>
          <p:cNvPr id="23" name="文字方塊 22">
            <a:extLst>
              <a:ext uri="{FF2B5EF4-FFF2-40B4-BE49-F238E27FC236}">
                <a16:creationId xmlns:a16="http://schemas.microsoft.com/office/drawing/2014/main" id="{F6F05574-CF7A-E513-15C7-6BAB0478BF7B}"/>
              </a:ext>
            </a:extLst>
          </p:cNvPr>
          <p:cNvSpPr txBox="1"/>
          <p:nvPr/>
        </p:nvSpPr>
        <p:spPr>
          <a:xfrm>
            <a:off x="3449411" y="2261499"/>
            <a:ext cx="1747260"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Fine-tuned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GPT-2</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1" name="文字方塊 10">
            <a:extLst>
              <a:ext uri="{FF2B5EF4-FFF2-40B4-BE49-F238E27FC236}">
                <a16:creationId xmlns:a16="http://schemas.microsoft.com/office/drawing/2014/main" id="{2A139572-C64E-11F1-B25A-6A4BCB4062AF}"/>
              </a:ext>
            </a:extLst>
          </p:cNvPr>
          <p:cNvSpPr txBox="1"/>
          <p:nvPr/>
        </p:nvSpPr>
        <p:spPr>
          <a:xfrm>
            <a:off x="2207665" y="5694625"/>
            <a:ext cx="3613594" cy="646331"/>
          </a:xfrm>
          <a:prstGeom prst="rect">
            <a:avLst/>
          </a:prstGeom>
          <a:noFill/>
        </p:spPr>
        <p:txBody>
          <a:bodyPr wrap="square">
            <a:spAutoFit/>
          </a:bodyPr>
          <a:lstStyle/>
          <a:p>
            <a:r>
              <a:rPr lang="en-US" altLang="zh-TW" dirty="0"/>
              <a:t>Source of image:</a:t>
            </a:r>
          </a:p>
          <a:p>
            <a:r>
              <a:rPr lang="zh-TW" altLang="en-US" dirty="0"/>
              <a:t>https://arxiv.org/abs/1606.05250</a:t>
            </a:r>
          </a:p>
        </p:txBody>
      </p:sp>
      <p:pic>
        <p:nvPicPr>
          <p:cNvPr id="15" name="圖片 14">
            <a:extLst>
              <a:ext uri="{FF2B5EF4-FFF2-40B4-BE49-F238E27FC236}">
                <a16:creationId xmlns:a16="http://schemas.microsoft.com/office/drawing/2014/main" id="{B3BE496F-8FB4-5326-5258-CE63EA1B379C}"/>
              </a:ext>
            </a:extLst>
          </p:cNvPr>
          <p:cNvPicPr>
            <a:picLocks noChangeAspect="1"/>
          </p:cNvPicPr>
          <p:nvPr/>
        </p:nvPicPr>
        <p:blipFill>
          <a:blip r:embed="rId3"/>
          <a:stretch>
            <a:fillRect/>
          </a:stretch>
        </p:blipFill>
        <p:spPr>
          <a:xfrm>
            <a:off x="5668859" y="2709100"/>
            <a:ext cx="5093029" cy="3587926"/>
          </a:xfrm>
          <a:prstGeom prst="rect">
            <a:avLst/>
          </a:prstGeom>
        </p:spPr>
      </p:pic>
      <p:sp>
        <p:nvSpPr>
          <p:cNvPr id="3" name="文字方塊 2">
            <a:extLst>
              <a:ext uri="{FF2B5EF4-FFF2-40B4-BE49-F238E27FC236}">
                <a16:creationId xmlns:a16="http://schemas.microsoft.com/office/drawing/2014/main" id="{68FAF465-7139-CEC9-CF30-0D52CB27A2B0}"/>
              </a:ext>
            </a:extLst>
          </p:cNvPr>
          <p:cNvSpPr txBox="1"/>
          <p:nvPr/>
        </p:nvSpPr>
        <p:spPr>
          <a:xfrm>
            <a:off x="3362325" y="3092496"/>
            <a:ext cx="1238250" cy="461665"/>
          </a:xfrm>
          <a:prstGeom prst="rect">
            <a:avLst/>
          </a:prstGeom>
          <a:noFill/>
        </p:spPr>
        <p:txBody>
          <a:bodyPr wrap="square" rtlCol="0">
            <a:spAutoFit/>
          </a:bodyPr>
          <a:lstStyle/>
          <a:p>
            <a:pPr algn="ctr"/>
            <a:r>
              <a:rPr lang="en-US" altLang="zh-TW" sz="2400" b="1" dirty="0"/>
              <a:t>75.5% </a:t>
            </a:r>
            <a:endParaRPr lang="zh-TW" altLang="en-US" sz="2400" b="1" dirty="0"/>
          </a:p>
        </p:txBody>
      </p:sp>
    </p:spTree>
    <p:extLst>
      <p:ext uri="{BB962C8B-B14F-4D97-AF65-F5344CB8AC3E}">
        <p14:creationId xmlns:p14="http://schemas.microsoft.com/office/powerpoint/2010/main" val="387060603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2" grpId="0"/>
      <p:bldP spid="23" grpId="0"/>
      <p:bldP spid="11"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2920B-BC1F-AE8E-0E4D-00544E3F265D}"/>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94531AC1-6EDE-B356-52FE-4BB716A89A2A}"/>
              </a:ext>
            </a:extLst>
          </p:cNvPr>
          <p:cNvSpPr>
            <a:spLocks noGrp="1"/>
          </p:cNvSpPr>
          <p:nvPr>
            <p:ph type="title"/>
          </p:nvPr>
        </p:nvSpPr>
        <p:spPr/>
        <p:txBody>
          <a:bodyPr/>
          <a:lstStyle/>
          <a:p>
            <a:r>
              <a:rPr lang="en-US" altLang="zh-TW" dirty="0"/>
              <a:t>Catastrophic Forgetting of LLM</a:t>
            </a:r>
            <a:endParaRPr lang="zh-TW" altLang="en-US" dirty="0"/>
          </a:p>
        </p:txBody>
      </p:sp>
      <p:sp>
        <p:nvSpPr>
          <p:cNvPr id="4" name="文字方塊 3">
            <a:extLst>
              <a:ext uri="{FF2B5EF4-FFF2-40B4-BE49-F238E27FC236}">
                <a16:creationId xmlns:a16="http://schemas.microsoft.com/office/drawing/2014/main" id="{14B5D48B-C11F-6528-C3B0-985BB0256DB0}"/>
              </a:ext>
            </a:extLst>
          </p:cNvPr>
          <p:cNvSpPr txBox="1"/>
          <p:nvPr/>
        </p:nvSpPr>
        <p:spPr>
          <a:xfrm>
            <a:off x="8724900" y="1880984"/>
            <a:ext cx="36004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https://arxiv.org/abs/1909.03329</a:t>
            </a:r>
          </a:p>
        </p:txBody>
      </p:sp>
      <p:sp>
        <p:nvSpPr>
          <p:cNvPr id="5" name="文字方塊 4">
            <a:extLst>
              <a:ext uri="{FF2B5EF4-FFF2-40B4-BE49-F238E27FC236}">
                <a16:creationId xmlns:a16="http://schemas.microsoft.com/office/drawing/2014/main" id="{44A67365-76F2-8A33-2B8C-621E19732370}"/>
              </a:ext>
            </a:extLst>
          </p:cNvPr>
          <p:cNvSpPr txBox="1"/>
          <p:nvPr/>
        </p:nvSpPr>
        <p:spPr>
          <a:xfrm>
            <a:off x="5372100" y="1542331"/>
            <a:ext cx="72009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srgbClr val="000000"/>
                </a:solidFill>
                <a:effectLst/>
                <a:highlight>
                  <a:srgbClr val="FFFFFF"/>
                </a:highlight>
                <a:uLnTx/>
                <a:uFillTx/>
                <a:latin typeface="Lucida Grande"/>
                <a:ea typeface="新細明體" panose="02020500000000000000" pitchFamily="18" charset="-120"/>
                <a:cs typeface="+mn-cs"/>
              </a:rPr>
              <a:t>LAMOL: </a:t>
            </a:r>
            <a:r>
              <a:rPr kumimoji="0" lang="en-US" altLang="zh-TW" sz="1800" b="1" i="0" u="none" strike="noStrike" kern="1200" cap="none" spc="0" normalizeH="0" baseline="0" noProof="0" dirty="0" err="1">
                <a:ln>
                  <a:noFill/>
                </a:ln>
                <a:solidFill>
                  <a:srgbClr val="000000"/>
                </a:solidFill>
                <a:effectLst/>
                <a:highlight>
                  <a:srgbClr val="FFFFFF"/>
                </a:highlight>
                <a:uLnTx/>
                <a:uFillTx/>
                <a:latin typeface="Lucida Grande"/>
                <a:ea typeface="新細明體" panose="02020500000000000000" pitchFamily="18" charset="-120"/>
                <a:cs typeface="+mn-cs"/>
              </a:rPr>
              <a:t>LAnguage</a:t>
            </a:r>
            <a:r>
              <a:rPr kumimoji="0" lang="en-US" altLang="zh-TW" sz="1800" b="1" i="0" u="none" strike="noStrike" kern="1200" cap="none" spc="0" normalizeH="0" baseline="0" noProof="0" dirty="0">
                <a:ln>
                  <a:noFill/>
                </a:ln>
                <a:solidFill>
                  <a:srgbClr val="000000"/>
                </a:solidFill>
                <a:effectLst/>
                <a:highlight>
                  <a:srgbClr val="FFFFFF"/>
                </a:highlight>
                <a:uLnTx/>
                <a:uFillTx/>
                <a:latin typeface="Lucida Grande"/>
                <a:ea typeface="新細明體" panose="02020500000000000000" pitchFamily="18" charset="-120"/>
                <a:cs typeface="+mn-cs"/>
              </a:rPr>
              <a:t> </a:t>
            </a:r>
            <a:r>
              <a:rPr kumimoji="0" lang="en-US" altLang="zh-TW" sz="1800" b="1" i="0" u="none" strike="noStrike" kern="1200" cap="none" spc="0" normalizeH="0" baseline="0" noProof="0" dirty="0" err="1">
                <a:ln>
                  <a:noFill/>
                </a:ln>
                <a:solidFill>
                  <a:srgbClr val="000000"/>
                </a:solidFill>
                <a:effectLst/>
                <a:highlight>
                  <a:srgbClr val="FFFFFF"/>
                </a:highlight>
                <a:uLnTx/>
                <a:uFillTx/>
                <a:latin typeface="Lucida Grande"/>
                <a:ea typeface="新細明體" panose="02020500000000000000" pitchFamily="18" charset="-120"/>
                <a:cs typeface="+mn-cs"/>
              </a:rPr>
              <a:t>MOdeling</a:t>
            </a:r>
            <a:r>
              <a:rPr kumimoji="0" lang="en-US" altLang="zh-TW" sz="1800" b="1" i="0" u="none" strike="noStrike" kern="1200" cap="none" spc="0" normalizeH="0" baseline="0" noProof="0" dirty="0">
                <a:ln>
                  <a:noFill/>
                </a:ln>
                <a:solidFill>
                  <a:srgbClr val="000000"/>
                </a:solidFill>
                <a:effectLst/>
                <a:highlight>
                  <a:srgbClr val="FFFFFF"/>
                </a:highlight>
                <a:uLnTx/>
                <a:uFillTx/>
                <a:latin typeface="Lucida Grande"/>
                <a:ea typeface="新細明體" panose="02020500000000000000" pitchFamily="18" charset="-120"/>
                <a:cs typeface="+mn-cs"/>
              </a:rPr>
              <a:t> for Lifelong Language Learning</a:t>
            </a:r>
          </a:p>
        </p:txBody>
      </p:sp>
      <p:pic>
        <p:nvPicPr>
          <p:cNvPr id="6" name="Picture 2" descr="未提供相片說明。">
            <a:extLst>
              <a:ext uri="{FF2B5EF4-FFF2-40B4-BE49-F238E27FC236}">
                <a16:creationId xmlns:a16="http://schemas.microsoft.com/office/drawing/2014/main" id="{B41128D0-53B6-DFF9-8489-AD93A7BEF2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7364" y="263483"/>
            <a:ext cx="1268411" cy="1268411"/>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6">
            <a:extLst>
              <a:ext uri="{FF2B5EF4-FFF2-40B4-BE49-F238E27FC236}">
                <a16:creationId xmlns:a16="http://schemas.microsoft.com/office/drawing/2014/main" id="{6AD085AD-A427-C74C-2BD7-29BB7E1500A3}"/>
              </a:ext>
            </a:extLst>
          </p:cNvPr>
          <p:cNvSpPr txBox="1"/>
          <p:nvPr/>
        </p:nvSpPr>
        <p:spPr>
          <a:xfrm>
            <a:off x="10665052" y="919356"/>
            <a:ext cx="149905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Fan-Keng Sun (NTU)</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8" name="文字方塊 7">
            <a:extLst>
              <a:ext uri="{FF2B5EF4-FFF2-40B4-BE49-F238E27FC236}">
                <a16:creationId xmlns:a16="http://schemas.microsoft.com/office/drawing/2014/main" id="{04AF595C-DF86-2FC8-B605-9E349399C183}"/>
              </a:ext>
            </a:extLst>
          </p:cNvPr>
          <p:cNvSpPr txBox="1"/>
          <p:nvPr/>
        </p:nvSpPr>
        <p:spPr>
          <a:xfrm>
            <a:off x="95250" y="2414466"/>
            <a:ext cx="123825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GPT-2</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9" name="文字方塊 8">
            <a:extLst>
              <a:ext uri="{FF2B5EF4-FFF2-40B4-BE49-F238E27FC236}">
                <a16:creationId xmlns:a16="http://schemas.microsoft.com/office/drawing/2014/main" id="{A09B0459-4EF2-BD74-AE2F-BEB27EECF490}"/>
              </a:ext>
            </a:extLst>
          </p:cNvPr>
          <p:cNvSpPr txBox="1"/>
          <p:nvPr/>
        </p:nvSpPr>
        <p:spPr>
          <a:xfrm>
            <a:off x="1772331" y="2171403"/>
            <a:ext cx="12382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err="1">
                <a:ln>
                  <a:noFill/>
                </a:ln>
                <a:solidFill>
                  <a:prstClr val="black"/>
                </a:solidFill>
                <a:effectLst/>
                <a:uLnTx/>
                <a:uFillTx/>
                <a:latin typeface="Aptos" panose="02110004020202020204"/>
                <a:ea typeface="新細明體" panose="02020500000000000000" pitchFamily="18" charset="-120"/>
                <a:cs typeface="+mn-cs"/>
              </a:rPr>
              <a:t>SQuAD</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cxnSp>
        <p:nvCxnSpPr>
          <p:cNvPr id="18" name="直線單箭頭接點 17">
            <a:extLst>
              <a:ext uri="{FF2B5EF4-FFF2-40B4-BE49-F238E27FC236}">
                <a16:creationId xmlns:a16="http://schemas.microsoft.com/office/drawing/2014/main" id="{2CCBC57D-AAA8-61D4-9D3A-77A87A290C83}"/>
              </a:ext>
            </a:extLst>
          </p:cNvPr>
          <p:cNvCxnSpPr>
            <a:cxnSpLocks/>
          </p:cNvCxnSpPr>
          <p:nvPr/>
        </p:nvCxnSpPr>
        <p:spPr>
          <a:xfrm>
            <a:off x="1430112" y="2676998"/>
            <a:ext cx="1998888"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2" name="文字方塊 21">
            <a:extLst>
              <a:ext uri="{FF2B5EF4-FFF2-40B4-BE49-F238E27FC236}">
                <a16:creationId xmlns:a16="http://schemas.microsoft.com/office/drawing/2014/main" id="{B6CCA095-E480-7340-3466-01DAEF4ECFBD}"/>
              </a:ext>
            </a:extLst>
          </p:cNvPr>
          <p:cNvSpPr txBox="1"/>
          <p:nvPr/>
        </p:nvSpPr>
        <p:spPr>
          <a:xfrm>
            <a:off x="1411062" y="2720929"/>
            <a:ext cx="19988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閱讀測驗</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sp>
        <p:nvSpPr>
          <p:cNvPr id="23" name="文字方塊 22">
            <a:extLst>
              <a:ext uri="{FF2B5EF4-FFF2-40B4-BE49-F238E27FC236}">
                <a16:creationId xmlns:a16="http://schemas.microsoft.com/office/drawing/2014/main" id="{E8825391-A597-77F3-3BBD-93D43D09FD57}"/>
              </a:ext>
            </a:extLst>
          </p:cNvPr>
          <p:cNvSpPr txBox="1"/>
          <p:nvPr/>
        </p:nvSpPr>
        <p:spPr>
          <a:xfrm>
            <a:off x="3449411" y="2261499"/>
            <a:ext cx="1747260"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Fine-tuned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GPT-2</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pic>
        <p:nvPicPr>
          <p:cNvPr id="10" name="圖片 3">
            <a:extLst>
              <a:ext uri="{FF2B5EF4-FFF2-40B4-BE49-F238E27FC236}">
                <a16:creationId xmlns:a16="http://schemas.microsoft.com/office/drawing/2014/main" id="{252B78AF-FFE8-CAFC-3507-F705A001E9A7}"/>
              </a:ext>
            </a:extLst>
          </p:cNvPr>
          <p:cNvPicPr>
            <a:picLocks noGrp="1" noChangeAspect="1"/>
          </p:cNvPicPr>
          <p:nvPr>
            <p:ph idx="1"/>
          </p:nvPr>
        </p:nvPicPr>
        <p:blipFill>
          <a:blip r:embed="rId3"/>
          <a:stretch>
            <a:fillRect/>
          </a:stretch>
        </p:blipFill>
        <p:spPr>
          <a:xfrm>
            <a:off x="5525860" y="2265565"/>
            <a:ext cx="5978502" cy="4394199"/>
          </a:xfrm>
          <a:prstGeom prst="rect">
            <a:avLst/>
          </a:prstGeom>
        </p:spPr>
      </p:pic>
      <p:sp>
        <p:nvSpPr>
          <p:cNvPr id="14" name="文字方塊 13">
            <a:extLst>
              <a:ext uri="{FF2B5EF4-FFF2-40B4-BE49-F238E27FC236}">
                <a16:creationId xmlns:a16="http://schemas.microsoft.com/office/drawing/2014/main" id="{DDB32EF0-F58E-C81F-7FEF-33C79A479757}"/>
              </a:ext>
            </a:extLst>
          </p:cNvPr>
          <p:cNvSpPr txBox="1"/>
          <p:nvPr/>
        </p:nvSpPr>
        <p:spPr>
          <a:xfrm>
            <a:off x="1430112" y="3760474"/>
            <a:ext cx="2875868" cy="523220"/>
          </a:xfrm>
          <a:prstGeom prst="rect">
            <a:avLst/>
          </a:prstGeom>
          <a:noFill/>
        </p:spPr>
        <p:txBody>
          <a:bodyPr wrap="square" rtlCol="0">
            <a:spAutoFit/>
          </a:bodyPr>
          <a:lstStyle/>
          <a:p>
            <a:r>
              <a:rPr lang="zh-TW" altLang="en-US" sz="2800" dirty="0">
                <a:latin typeface="微軟正黑體" panose="020B0604030504040204" pitchFamily="34" charset="-120"/>
                <a:ea typeface="微軟正黑體" panose="020B0604030504040204" pitchFamily="34" charset="-120"/>
              </a:rPr>
              <a:t>直接輸出答案</a:t>
            </a:r>
            <a:r>
              <a:rPr lang="en-US" altLang="zh-TW" sz="2800" dirty="0">
                <a:latin typeface="微軟正黑體" panose="020B0604030504040204" pitchFamily="34" charset="-120"/>
                <a:ea typeface="微軟正黑體" panose="020B0604030504040204" pitchFamily="34" charset="-120"/>
              </a:rPr>
              <a:t>!</a:t>
            </a:r>
            <a:endParaRPr lang="zh-TW" altLang="en-US" sz="2800" dirty="0">
              <a:latin typeface="微軟正黑體" panose="020B0604030504040204" pitchFamily="34" charset="-120"/>
              <a:ea typeface="微軟正黑體" panose="020B0604030504040204" pitchFamily="34" charset="-120"/>
            </a:endParaRPr>
          </a:p>
        </p:txBody>
      </p:sp>
      <p:cxnSp>
        <p:nvCxnSpPr>
          <p:cNvPr id="17" name="直線單箭頭接點 16">
            <a:extLst>
              <a:ext uri="{FF2B5EF4-FFF2-40B4-BE49-F238E27FC236}">
                <a16:creationId xmlns:a16="http://schemas.microsoft.com/office/drawing/2014/main" id="{6F513D43-6947-0888-FC05-199497E113F7}"/>
              </a:ext>
            </a:extLst>
          </p:cNvPr>
          <p:cNvCxnSpPr/>
          <p:nvPr/>
        </p:nvCxnSpPr>
        <p:spPr>
          <a:xfrm flipH="1">
            <a:off x="2993520" y="3457356"/>
            <a:ext cx="438830" cy="303118"/>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9" name="文字方塊 18">
            <a:extLst>
              <a:ext uri="{FF2B5EF4-FFF2-40B4-BE49-F238E27FC236}">
                <a16:creationId xmlns:a16="http://schemas.microsoft.com/office/drawing/2014/main" id="{F5124C85-88C4-71B5-D050-DA7DF5FE6149}"/>
              </a:ext>
            </a:extLst>
          </p:cNvPr>
          <p:cNvSpPr txBox="1"/>
          <p:nvPr/>
        </p:nvSpPr>
        <p:spPr>
          <a:xfrm>
            <a:off x="2320803" y="5538768"/>
            <a:ext cx="2875868" cy="954107"/>
          </a:xfrm>
          <a:prstGeom prst="rect">
            <a:avLst/>
          </a:prstGeom>
          <a:noFill/>
        </p:spPr>
        <p:txBody>
          <a:bodyPr wrap="square" rtlCol="0">
            <a:spAutoFit/>
          </a:bodyPr>
          <a:lstStyle/>
          <a:p>
            <a:r>
              <a:rPr lang="zh-TW" altLang="en-US" sz="2800" dirty="0">
                <a:latin typeface="微軟正黑體" panose="020B0604030504040204" pitchFamily="34" charset="-120"/>
                <a:ea typeface="微軟正黑體" panose="020B0604030504040204" pitchFamily="34" charset="-120"/>
              </a:rPr>
              <a:t>在文章中找一段當作答案</a:t>
            </a:r>
          </a:p>
        </p:txBody>
      </p:sp>
      <p:sp>
        <p:nvSpPr>
          <p:cNvPr id="20" name="左大括弧 19">
            <a:extLst>
              <a:ext uri="{FF2B5EF4-FFF2-40B4-BE49-F238E27FC236}">
                <a16:creationId xmlns:a16="http://schemas.microsoft.com/office/drawing/2014/main" id="{F9C19454-B921-5E29-888E-9C91521ABD8E}"/>
              </a:ext>
            </a:extLst>
          </p:cNvPr>
          <p:cNvSpPr/>
          <p:nvPr/>
        </p:nvSpPr>
        <p:spPr>
          <a:xfrm>
            <a:off x="5029200" y="3457356"/>
            <a:ext cx="496660" cy="3217657"/>
          </a:xfrm>
          <a:prstGeom prst="leftBrace">
            <a:avLst>
              <a:gd name="adj1" fmla="val 39018"/>
              <a:gd name="adj2" fmla="val 72498"/>
            </a:avLst>
          </a:prstGeom>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TW" altLang="en-US"/>
          </a:p>
        </p:txBody>
      </p:sp>
      <p:sp>
        <p:nvSpPr>
          <p:cNvPr id="21" name="文字方塊 20">
            <a:extLst>
              <a:ext uri="{FF2B5EF4-FFF2-40B4-BE49-F238E27FC236}">
                <a16:creationId xmlns:a16="http://schemas.microsoft.com/office/drawing/2014/main" id="{C8FCFAC5-D20C-5FCC-919C-1B18858DE9FE}"/>
              </a:ext>
            </a:extLst>
          </p:cNvPr>
          <p:cNvSpPr txBox="1"/>
          <p:nvPr/>
        </p:nvSpPr>
        <p:spPr>
          <a:xfrm>
            <a:off x="3362325" y="3092496"/>
            <a:ext cx="1238250" cy="461665"/>
          </a:xfrm>
          <a:prstGeom prst="rect">
            <a:avLst/>
          </a:prstGeom>
          <a:noFill/>
        </p:spPr>
        <p:txBody>
          <a:bodyPr wrap="square" rtlCol="0">
            <a:spAutoFit/>
          </a:bodyPr>
          <a:lstStyle/>
          <a:p>
            <a:pPr algn="ctr"/>
            <a:r>
              <a:rPr lang="en-US" altLang="zh-TW" sz="2400" b="1" dirty="0"/>
              <a:t>75.5% </a:t>
            </a:r>
            <a:endParaRPr lang="zh-TW" altLang="en-US" sz="2400" b="1" dirty="0"/>
          </a:p>
        </p:txBody>
      </p:sp>
    </p:spTree>
    <p:extLst>
      <p:ext uri="{BB962C8B-B14F-4D97-AF65-F5344CB8AC3E}">
        <p14:creationId xmlns:p14="http://schemas.microsoft.com/office/powerpoint/2010/main" val="147173610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6045F63-8A23-E993-79E5-8B236919CA5A}"/>
              </a:ext>
            </a:extLst>
          </p:cNvPr>
          <p:cNvSpPr>
            <a:spLocks noGrp="1"/>
          </p:cNvSpPr>
          <p:nvPr>
            <p:ph type="title"/>
          </p:nvPr>
        </p:nvSpPr>
        <p:spPr/>
        <p:txBody>
          <a:bodyPr/>
          <a:lstStyle/>
          <a:p>
            <a:r>
              <a:rPr lang="en-US" altLang="zh-TW" dirty="0"/>
              <a:t>Catastrophic Forgetting of LLM</a:t>
            </a:r>
            <a:endParaRPr lang="zh-TW" altLang="en-US" dirty="0"/>
          </a:p>
        </p:txBody>
      </p:sp>
      <p:sp>
        <p:nvSpPr>
          <p:cNvPr id="4" name="文字方塊 3">
            <a:extLst>
              <a:ext uri="{FF2B5EF4-FFF2-40B4-BE49-F238E27FC236}">
                <a16:creationId xmlns:a16="http://schemas.microsoft.com/office/drawing/2014/main" id="{C6CEABCE-877B-B24E-3C65-B258B5BECF53}"/>
              </a:ext>
            </a:extLst>
          </p:cNvPr>
          <p:cNvSpPr txBox="1"/>
          <p:nvPr/>
        </p:nvSpPr>
        <p:spPr>
          <a:xfrm>
            <a:off x="8724900" y="1880984"/>
            <a:ext cx="36004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https://arxiv.org/abs/1909.03329</a:t>
            </a:r>
          </a:p>
        </p:txBody>
      </p:sp>
      <p:sp>
        <p:nvSpPr>
          <p:cNvPr id="5" name="文字方塊 4">
            <a:extLst>
              <a:ext uri="{FF2B5EF4-FFF2-40B4-BE49-F238E27FC236}">
                <a16:creationId xmlns:a16="http://schemas.microsoft.com/office/drawing/2014/main" id="{9261AE81-672A-33BF-60B6-2D6DD955C92B}"/>
              </a:ext>
            </a:extLst>
          </p:cNvPr>
          <p:cNvSpPr txBox="1"/>
          <p:nvPr/>
        </p:nvSpPr>
        <p:spPr>
          <a:xfrm>
            <a:off x="5372100" y="1542331"/>
            <a:ext cx="72009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srgbClr val="000000"/>
                </a:solidFill>
                <a:effectLst/>
                <a:highlight>
                  <a:srgbClr val="FFFFFF"/>
                </a:highlight>
                <a:uLnTx/>
                <a:uFillTx/>
                <a:latin typeface="Lucida Grande"/>
                <a:ea typeface="新細明體" panose="02020500000000000000" pitchFamily="18" charset="-120"/>
                <a:cs typeface="+mn-cs"/>
              </a:rPr>
              <a:t>LAMOL: </a:t>
            </a:r>
            <a:r>
              <a:rPr kumimoji="0" lang="en-US" altLang="zh-TW" sz="1800" b="1" i="0" u="none" strike="noStrike" kern="1200" cap="none" spc="0" normalizeH="0" baseline="0" noProof="0" dirty="0" err="1">
                <a:ln>
                  <a:noFill/>
                </a:ln>
                <a:solidFill>
                  <a:srgbClr val="000000"/>
                </a:solidFill>
                <a:effectLst/>
                <a:highlight>
                  <a:srgbClr val="FFFFFF"/>
                </a:highlight>
                <a:uLnTx/>
                <a:uFillTx/>
                <a:latin typeface="Lucida Grande"/>
                <a:ea typeface="新細明體" panose="02020500000000000000" pitchFamily="18" charset="-120"/>
                <a:cs typeface="+mn-cs"/>
              </a:rPr>
              <a:t>LAnguage</a:t>
            </a:r>
            <a:r>
              <a:rPr kumimoji="0" lang="en-US" altLang="zh-TW" sz="1800" b="1" i="0" u="none" strike="noStrike" kern="1200" cap="none" spc="0" normalizeH="0" baseline="0" noProof="0" dirty="0">
                <a:ln>
                  <a:noFill/>
                </a:ln>
                <a:solidFill>
                  <a:srgbClr val="000000"/>
                </a:solidFill>
                <a:effectLst/>
                <a:highlight>
                  <a:srgbClr val="FFFFFF"/>
                </a:highlight>
                <a:uLnTx/>
                <a:uFillTx/>
                <a:latin typeface="Lucida Grande"/>
                <a:ea typeface="新細明體" panose="02020500000000000000" pitchFamily="18" charset="-120"/>
                <a:cs typeface="+mn-cs"/>
              </a:rPr>
              <a:t> </a:t>
            </a:r>
            <a:r>
              <a:rPr kumimoji="0" lang="en-US" altLang="zh-TW" sz="1800" b="1" i="0" u="none" strike="noStrike" kern="1200" cap="none" spc="0" normalizeH="0" baseline="0" noProof="0" dirty="0" err="1">
                <a:ln>
                  <a:noFill/>
                </a:ln>
                <a:solidFill>
                  <a:srgbClr val="000000"/>
                </a:solidFill>
                <a:effectLst/>
                <a:highlight>
                  <a:srgbClr val="FFFFFF"/>
                </a:highlight>
                <a:uLnTx/>
                <a:uFillTx/>
                <a:latin typeface="Lucida Grande"/>
                <a:ea typeface="新細明體" panose="02020500000000000000" pitchFamily="18" charset="-120"/>
                <a:cs typeface="+mn-cs"/>
              </a:rPr>
              <a:t>MOdeling</a:t>
            </a:r>
            <a:r>
              <a:rPr kumimoji="0" lang="en-US" altLang="zh-TW" sz="1800" b="1" i="0" u="none" strike="noStrike" kern="1200" cap="none" spc="0" normalizeH="0" baseline="0" noProof="0" dirty="0">
                <a:ln>
                  <a:noFill/>
                </a:ln>
                <a:solidFill>
                  <a:srgbClr val="000000"/>
                </a:solidFill>
                <a:effectLst/>
                <a:highlight>
                  <a:srgbClr val="FFFFFF"/>
                </a:highlight>
                <a:uLnTx/>
                <a:uFillTx/>
                <a:latin typeface="Lucida Grande"/>
                <a:ea typeface="新細明體" panose="02020500000000000000" pitchFamily="18" charset="-120"/>
                <a:cs typeface="+mn-cs"/>
              </a:rPr>
              <a:t> for Lifelong Language Learning</a:t>
            </a:r>
          </a:p>
        </p:txBody>
      </p:sp>
      <p:pic>
        <p:nvPicPr>
          <p:cNvPr id="6" name="Picture 2" descr="未提供相片說明。">
            <a:extLst>
              <a:ext uri="{FF2B5EF4-FFF2-40B4-BE49-F238E27FC236}">
                <a16:creationId xmlns:a16="http://schemas.microsoft.com/office/drawing/2014/main" id="{67906A23-8E2D-80EE-B467-9F2DE6C5F7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7364" y="263483"/>
            <a:ext cx="1268411" cy="1268411"/>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6">
            <a:extLst>
              <a:ext uri="{FF2B5EF4-FFF2-40B4-BE49-F238E27FC236}">
                <a16:creationId xmlns:a16="http://schemas.microsoft.com/office/drawing/2014/main" id="{C257C0BF-2E46-C0E2-BB2F-81DE09B07672}"/>
              </a:ext>
            </a:extLst>
          </p:cNvPr>
          <p:cNvSpPr txBox="1"/>
          <p:nvPr/>
        </p:nvSpPr>
        <p:spPr>
          <a:xfrm>
            <a:off x="10665052" y="919356"/>
            <a:ext cx="149905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Fan-Keng Sun (NTU)</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8" name="文字方塊 7">
            <a:extLst>
              <a:ext uri="{FF2B5EF4-FFF2-40B4-BE49-F238E27FC236}">
                <a16:creationId xmlns:a16="http://schemas.microsoft.com/office/drawing/2014/main" id="{44AEEE06-FE33-2A2E-468F-7FC431B7C469}"/>
              </a:ext>
            </a:extLst>
          </p:cNvPr>
          <p:cNvSpPr txBox="1"/>
          <p:nvPr/>
        </p:nvSpPr>
        <p:spPr>
          <a:xfrm>
            <a:off x="95250" y="2414466"/>
            <a:ext cx="123825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GPT-2</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9" name="文字方塊 8">
            <a:extLst>
              <a:ext uri="{FF2B5EF4-FFF2-40B4-BE49-F238E27FC236}">
                <a16:creationId xmlns:a16="http://schemas.microsoft.com/office/drawing/2014/main" id="{249CEA86-C193-95A6-033B-199C412D91D4}"/>
              </a:ext>
            </a:extLst>
          </p:cNvPr>
          <p:cNvSpPr txBox="1"/>
          <p:nvPr/>
        </p:nvSpPr>
        <p:spPr>
          <a:xfrm>
            <a:off x="1772331" y="2171403"/>
            <a:ext cx="12382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err="1">
                <a:ln>
                  <a:noFill/>
                </a:ln>
                <a:solidFill>
                  <a:prstClr val="black"/>
                </a:solidFill>
                <a:effectLst/>
                <a:uLnTx/>
                <a:uFillTx/>
                <a:latin typeface="Aptos" panose="02110004020202020204"/>
                <a:ea typeface="新細明體" panose="02020500000000000000" pitchFamily="18" charset="-120"/>
                <a:cs typeface="+mn-cs"/>
              </a:rPr>
              <a:t>SQuAD</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cxnSp>
        <p:nvCxnSpPr>
          <p:cNvPr id="10" name="直線單箭頭接點 9">
            <a:extLst>
              <a:ext uri="{FF2B5EF4-FFF2-40B4-BE49-F238E27FC236}">
                <a16:creationId xmlns:a16="http://schemas.microsoft.com/office/drawing/2014/main" id="{012A7F09-41B4-D097-96E5-F67E0D89B724}"/>
              </a:ext>
            </a:extLst>
          </p:cNvPr>
          <p:cNvCxnSpPr>
            <a:cxnSpLocks/>
          </p:cNvCxnSpPr>
          <p:nvPr/>
        </p:nvCxnSpPr>
        <p:spPr>
          <a:xfrm>
            <a:off x="1430112" y="2676998"/>
            <a:ext cx="1998888"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1" name="文字方塊 10">
            <a:extLst>
              <a:ext uri="{FF2B5EF4-FFF2-40B4-BE49-F238E27FC236}">
                <a16:creationId xmlns:a16="http://schemas.microsoft.com/office/drawing/2014/main" id="{473E0164-56A4-8B75-3153-DDA8DCC85776}"/>
              </a:ext>
            </a:extLst>
          </p:cNvPr>
          <p:cNvSpPr txBox="1"/>
          <p:nvPr/>
        </p:nvSpPr>
        <p:spPr>
          <a:xfrm>
            <a:off x="1411062" y="2720929"/>
            <a:ext cx="19988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閱讀測驗</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sp>
        <p:nvSpPr>
          <p:cNvPr id="12" name="文字方塊 11">
            <a:extLst>
              <a:ext uri="{FF2B5EF4-FFF2-40B4-BE49-F238E27FC236}">
                <a16:creationId xmlns:a16="http://schemas.microsoft.com/office/drawing/2014/main" id="{5C9DB2E8-7AF0-8D5F-F08E-82CB4A79E473}"/>
              </a:ext>
            </a:extLst>
          </p:cNvPr>
          <p:cNvSpPr txBox="1"/>
          <p:nvPr/>
        </p:nvSpPr>
        <p:spPr>
          <a:xfrm>
            <a:off x="3449411" y="2261499"/>
            <a:ext cx="1747260"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Fine-tuned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GPT-2</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3" name="文字方塊 12">
            <a:extLst>
              <a:ext uri="{FF2B5EF4-FFF2-40B4-BE49-F238E27FC236}">
                <a16:creationId xmlns:a16="http://schemas.microsoft.com/office/drawing/2014/main" id="{7F6A96B7-750A-727A-47E6-2390595AAB54}"/>
              </a:ext>
            </a:extLst>
          </p:cNvPr>
          <p:cNvSpPr txBox="1"/>
          <p:nvPr/>
        </p:nvSpPr>
        <p:spPr>
          <a:xfrm>
            <a:off x="95250" y="3791066"/>
            <a:ext cx="123825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GPT-2</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4" name="文字方塊 13">
            <a:extLst>
              <a:ext uri="{FF2B5EF4-FFF2-40B4-BE49-F238E27FC236}">
                <a16:creationId xmlns:a16="http://schemas.microsoft.com/office/drawing/2014/main" id="{B6196DD7-F01F-47F5-C575-6B767F261950}"/>
              </a:ext>
            </a:extLst>
          </p:cNvPr>
          <p:cNvSpPr txBox="1"/>
          <p:nvPr/>
        </p:nvSpPr>
        <p:spPr>
          <a:xfrm>
            <a:off x="1772331" y="3548003"/>
            <a:ext cx="12382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SST</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cxnSp>
        <p:nvCxnSpPr>
          <p:cNvPr id="15" name="直線單箭頭接點 14">
            <a:extLst>
              <a:ext uri="{FF2B5EF4-FFF2-40B4-BE49-F238E27FC236}">
                <a16:creationId xmlns:a16="http://schemas.microsoft.com/office/drawing/2014/main" id="{2493AE3D-BB1E-9442-060E-09B930423572}"/>
              </a:ext>
            </a:extLst>
          </p:cNvPr>
          <p:cNvCxnSpPr>
            <a:cxnSpLocks/>
          </p:cNvCxnSpPr>
          <p:nvPr/>
        </p:nvCxnSpPr>
        <p:spPr>
          <a:xfrm>
            <a:off x="1430112" y="4053598"/>
            <a:ext cx="1998888"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6" name="文字方塊 15">
            <a:extLst>
              <a:ext uri="{FF2B5EF4-FFF2-40B4-BE49-F238E27FC236}">
                <a16:creationId xmlns:a16="http://schemas.microsoft.com/office/drawing/2014/main" id="{A1ECA6E0-C49E-417E-A6BF-DCF62365E923}"/>
              </a:ext>
            </a:extLst>
          </p:cNvPr>
          <p:cNvSpPr txBox="1"/>
          <p:nvPr/>
        </p:nvSpPr>
        <p:spPr>
          <a:xfrm>
            <a:off x="1411062" y="4097529"/>
            <a:ext cx="19988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a:t>
            </a:r>
            <a:r>
              <a:rPr lang="zh-TW" altLang="en-US" sz="2400" dirty="0">
                <a:solidFill>
                  <a:prstClr val="black"/>
                </a:solidFill>
                <a:latin typeface="微軟正黑體" panose="020B0604030504040204" pitchFamily="34" charset="-120"/>
                <a:ea typeface="微軟正黑體" panose="020B0604030504040204" pitchFamily="34" charset="-120"/>
              </a:rPr>
              <a:t>情感分析</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sp>
        <p:nvSpPr>
          <p:cNvPr id="17" name="文字方塊 16">
            <a:extLst>
              <a:ext uri="{FF2B5EF4-FFF2-40B4-BE49-F238E27FC236}">
                <a16:creationId xmlns:a16="http://schemas.microsoft.com/office/drawing/2014/main" id="{1DDF32AF-A698-4A36-6AA8-CC8BCC703293}"/>
              </a:ext>
            </a:extLst>
          </p:cNvPr>
          <p:cNvSpPr txBox="1"/>
          <p:nvPr/>
        </p:nvSpPr>
        <p:spPr>
          <a:xfrm>
            <a:off x="3449411" y="3638099"/>
            <a:ext cx="1747260"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Fine-tuned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GPT-2</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24" name="文字方塊 23">
            <a:extLst>
              <a:ext uri="{FF2B5EF4-FFF2-40B4-BE49-F238E27FC236}">
                <a16:creationId xmlns:a16="http://schemas.microsoft.com/office/drawing/2014/main" id="{606DE776-36C1-C080-8B71-8E1C5C324B3F}"/>
              </a:ext>
            </a:extLst>
          </p:cNvPr>
          <p:cNvSpPr txBox="1"/>
          <p:nvPr/>
        </p:nvSpPr>
        <p:spPr>
          <a:xfrm>
            <a:off x="74839" y="5410729"/>
            <a:ext cx="123825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GPT-2</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25" name="文字方塊 24">
            <a:extLst>
              <a:ext uri="{FF2B5EF4-FFF2-40B4-BE49-F238E27FC236}">
                <a16:creationId xmlns:a16="http://schemas.microsoft.com/office/drawing/2014/main" id="{A634DE99-3DDA-FEBE-8EA5-3BDAE0DEE8E7}"/>
              </a:ext>
            </a:extLst>
          </p:cNvPr>
          <p:cNvSpPr txBox="1"/>
          <p:nvPr/>
        </p:nvSpPr>
        <p:spPr>
          <a:xfrm>
            <a:off x="1751920" y="5167666"/>
            <a:ext cx="141038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err="1">
                <a:ln>
                  <a:noFill/>
                </a:ln>
                <a:solidFill>
                  <a:prstClr val="black"/>
                </a:solidFill>
                <a:effectLst/>
                <a:uLnTx/>
                <a:uFillTx/>
                <a:latin typeface="Aptos" panose="02110004020202020204"/>
                <a:ea typeface="新細明體" panose="02020500000000000000" pitchFamily="18" charset="-120"/>
                <a:cs typeface="+mn-cs"/>
              </a:rPr>
              <a:t>WikiSQL</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cxnSp>
        <p:nvCxnSpPr>
          <p:cNvPr id="26" name="直線單箭頭接點 25">
            <a:extLst>
              <a:ext uri="{FF2B5EF4-FFF2-40B4-BE49-F238E27FC236}">
                <a16:creationId xmlns:a16="http://schemas.microsoft.com/office/drawing/2014/main" id="{D385AC53-725C-3983-0C56-D01D789A6566}"/>
              </a:ext>
            </a:extLst>
          </p:cNvPr>
          <p:cNvCxnSpPr>
            <a:cxnSpLocks/>
          </p:cNvCxnSpPr>
          <p:nvPr/>
        </p:nvCxnSpPr>
        <p:spPr>
          <a:xfrm>
            <a:off x="1409701" y="5673261"/>
            <a:ext cx="1998888"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7" name="文字方塊 26">
            <a:extLst>
              <a:ext uri="{FF2B5EF4-FFF2-40B4-BE49-F238E27FC236}">
                <a16:creationId xmlns:a16="http://schemas.microsoft.com/office/drawing/2014/main" id="{26E1BE52-E513-386D-94B2-286A2839268C}"/>
              </a:ext>
            </a:extLst>
          </p:cNvPr>
          <p:cNvSpPr txBox="1"/>
          <p:nvPr/>
        </p:nvSpPr>
        <p:spPr>
          <a:xfrm>
            <a:off x="1390651" y="5717192"/>
            <a:ext cx="19988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(SQL</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指令</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sp>
        <p:nvSpPr>
          <p:cNvPr id="28" name="文字方塊 27">
            <a:extLst>
              <a:ext uri="{FF2B5EF4-FFF2-40B4-BE49-F238E27FC236}">
                <a16:creationId xmlns:a16="http://schemas.microsoft.com/office/drawing/2014/main" id="{83E3F0B5-1203-D31E-95FA-AADCDDC21B9C}"/>
              </a:ext>
            </a:extLst>
          </p:cNvPr>
          <p:cNvSpPr txBox="1"/>
          <p:nvPr/>
        </p:nvSpPr>
        <p:spPr>
          <a:xfrm>
            <a:off x="3429000" y="5257762"/>
            <a:ext cx="1747260"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Fine-tuned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GPT-2</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pic>
        <p:nvPicPr>
          <p:cNvPr id="30" name="圖片 29">
            <a:extLst>
              <a:ext uri="{FF2B5EF4-FFF2-40B4-BE49-F238E27FC236}">
                <a16:creationId xmlns:a16="http://schemas.microsoft.com/office/drawing/2014/main" id="{0271030D-CF5D-815E-F890-59D8E0865F9C}"/>
              </a:ext>
            </a:extLst>
          </p:cNvPr>
          <p:cNvPicPr>
            <a:picLocks noChangeAspect="1"/>
          </p:cNvPicPr>
          <p:nvPr/>
        </p:nvPicPr>
        <p:blipFill>
          <a:blip r:embed="rId3"/>
          <a:stretch>
            <a:fillRect/>
          </a:stretch>
        </p:blipFill>
        <p:spPr>
          <a:xfrm>
            <a:off x="5166701" y="3156622"/>
            <a:ext cx="6916115" cy="2343477"/>
          </a:xfrm>
          <a:prstGeom prst="rect">
            <a:avLst/>
          </a:prstGeom>
        </p:spPr>
      </p:pic>
    </p:spTree>
    <p:extLst>
      <p:ext uri="{BB962C8B-B14F-4D97-AF65-F5344CB8AC3E}">
        <p14:creationId xmlns:p14="http://schemas.microsoft.com/office/powerpoint/2010/main" val="104057479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7" grpId="0"/>
      <p:bldP spid="24" grpId="0"/>
      <p:bldP spid="25" grpId="0"/>
      <p:bldP spid="27" grpId="0"/>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33413-BC04-9872-9350-E02B64815AB0}"/>
            </a:ext>
          </a:extLst>
        </p:cNvPr>
        <p:cNvGrpSpPr/>
        <p:nvPr/>
      </p:nvGrpSpPr>
      <p:grpSpPr>
        <a:xfrm>
          <a:off x="0" y="0"/>
          <a:ext cx="0" cy="0"/>
          <a:chOff x="0" y="0"/>
          <a:chExt cx="0" cy="0"/>
        </a:xfrm>
      </p:grpSpPr>
      <p:pic>
        <p:nvPicPr>
          <p:cNvPr id="20" name="圖片 19">
            <a:extLst>
              <a:ext uri="{FF2B5EF4-FFF2-40B4-BE49-F238E27FC236}">
                <a16:creationId xmlns:a16="http://schemas.microsoft.com/office/drawing/2014/main" id="{9707E393-E934-F922-EAB2-59B445C91249}"/>
              </a:ext>
            </a:extLst>
          </p:cNvPr>
          <p:cNvPicPr>
            <a:picLocks noChangeAspect="1"/>
          </p:cNvPicPr>
          <p:nvPr/>
        </p:nvPicPr>
        <p:blipFill>
          <a:blip r:embed="rId2"/>
          <a:stretch>
            <a:fillRect/>
          </a:stretch>
        </p:blipFill>
        <p:spPr>
          <a:xfrm>
            <a:off x="194583" y="2907831"/>
            <a:ext cx="11374107" cy="3686685"/>
          </a:xfrm>
          <a:prstGeom prst="rect">
            <a:avLst/>
          </a:prstGeom>
        </p:spPr>
      </p:pic>
      <p:sp>
        <p:nvSpPr>
          <p:cNvPr id="2" name="標題 1">
            <a:extLst>
              <a:ext uri="{FF2B5EF4-FFF2-40B4-BE49-F238E27FC236}">
                <a16:creationId xmlns:a16="http://schemas.microsoft.com/office/drawing/2014/main" id="{87305AB1-AE81-0EFA-C06F-5A43D3DCDF8D}"/>
              </a:ext>
            </a:extLst>
          </p:cNvPr>
          <p:cNvSpPr>
            <a:spLocks noGrp="1"/>
          </p:cNvSpPr>
          <p:nvPr>
            <p:ph type="title"/>
          </p:nvPr>
        </p:nvSpPr>
        <p:spPr/>
        <p:txBody>
          <a:bodyPr/>
          <a:lstStyle/>
          <a:p>
            <a:r>
              <a:rPr lang="en-US" altLang="zh-TW" dirty="0"/>
              <a:t>Catastrophic Forgetting of LLM</a:t>
            </a:r>
            <a:endParaRPr lang="zh-TW" altLang="en-US" dirty="0"/>
          </a:p>
        </p:txBody>
      </p:sp>
      <p:sp>
        <p:nvSpPr>
          <p:cNvPr id="8" name="文字方塊 7">
            <a:extLst>
              <a:ext uri="{FF2B5EF4-FFF2-40B4-BE49-F238E27FC236}">
                <a16:creationId xmlns:a16="http://schemas.microsoft.com/office/drawing/2014/main" id="{0620CC75-EC62-30A2-EB78-37546C378AD9}"/>
              </a:ext>
            </a:extLst>
          </p:cNvPr>
          <p:cNvSpPr txBox="1"/>
          <p:nvPr/>
        </p:nvSpPr>
        <p:spPr>
          <a:xfrm>
            <a:off x="95250" y="2414466"/>
            <a:ext cx="123825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GPT-2</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9" name="文字方塊 8">
            <a:extLst>
              <a:ext uri="{FF2B5EF4-FFF2-40B4-BE49-F238E27FC236}">
                <a16:creationId xmlns:a16="http://schemas.microsoft.com/office/drawing/2014/main" id="{A8B13833-1AE9-EA15-ACD4-5CA1EF6DCFC5}"/>
              </a:ext>
            </a:extLst>
          </p:cNvPr>
          <p:cNvSpPr txBox="1"/>
          <p:nvPr/>
        </p:nvSpPr>
        <p:spPr>
          <a:xfrm>
            <a:off x="1772331" y="2171403"/>
            <a:ext cx="12382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err="1">
                <a:ln>
                  <a:noFill/>
                </a:ln>
                <a:solidFill>
                  <a:prstClr val="black"/>
                </a:solidFill>
                <a:effectLst/>
                <a:uLnTx/>
                <a:uFillTx/>
                <a:latin typeface="Aptos" panose="02110004020202020204"/>
                <a:ea typeface="新細明體" panose="02020500000000000000" pitchFamily="18" charset="-120"/>
                <a:cs typeface="+mn-cs"/>
              </a:rPr>
              <a:t>SQuAD</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cxnSp>
        <p:nvCxnSpPr>
          <p:cNvPr id="18" name="直線單箭頭接點 17">
            <a:extLst>
              <a:ext uri="{FF2B5EF4-FFF2-40B4-BE49-F238E27FC236}">
                <a16:creationId xmlns:a16="http://schemas.microsoft.com/office/drawing/2014/main" id="{987D35AB-8CC5-1D94-8940-2F5739C5B34B}"/>
              </a:ext>
            </a:extLst>
          </p:cNvPr>
          <p:cNvCxnSpPr>
            <a:cxnSpLocks/>
          </p:cNvCxnSpPr>
          <p:nvPr/>
        </p:nvCxnSpPr>
        <p:spPr>
          <a:xfrm>
            <a:off x="1430112" y="2676998"/>
            <a:ext cx="1998888"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2" name="文字方塊 21">
            <a:extLst>
              <a:ext uri="{FF2B5EF4-FFF2-40B4-BE49-F238E27FC236}">
                <a16:creationId xmlns:a16="http://schemas.microsoft.com/office/drawing/2014/main" id="{F37CEF2F-4A68-F930-7C98-E7AFE95F6A8A}"/>
              </a:ext>
            </a:extLst>
          </p:cNvPr>
          <p:cNvSpPr txBox="1"/>
          <p:nvPr/>
        </p:nvSpPr>
        <p:spPr>
          <a:xfrm>
            <a:off x="1411062" y="2720929"/>
            <a:ext cx="19988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閱讀測驗</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sp>
        <p:nvSpPr>
          <p:cNvPr id="24" name="矩形 23">
            <a:extLst>
              <a:ext uri="{FF2B5EF4-FFF2-40B4-BE49-F238E27FC236}">
                <a16:creationId xmlns:a16="http://schemas.microsoft.com/office/drawing/2014/main" id="{F590C7E7-3791-90D8-FF8B-47EAA32F83E3}"/>
              </a:ext>
            </a:extLst>
          </p:cNvPr>
          <p:cNvSpPr/>
          <p:nvPr/>
        </p:nvSpPr>
        <p:spPr>
          <a:xfrm>
            <a:off x="3247684" y="3230938"/>
            <a:ext cx="2152649" cy="35786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a:extLst>
              <a:ext uri="{FF2B5EF4-FFF2-40B4-BE49-F238E27FC236}">
                <a16:creationId xmlns:a16="http://schemas.microsoft.com/office/drawing/2014/main" id="{24B7E260-A392-70BD-06B7-18E77F02FA3C}"/>
              </a:ext>
            </a:extLst>
          </p:cNvPr>
          <p:cNvSpPr/>
          <p:nvPr/>
        </p:nvSpPr>
        <p:spPr>
          <a:xfrm>
            <a:off x="5181601" y="3249753"/>
            <a:ext cx="2019299" cy="35786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6F53609C-33B6-FC83-BE79-5E15F911254A}"/>
              </a:ext>
            </a:extLst>
          </p:cNvPr>
          <p:cNvSpPr/>
          <p:nvPr/>
        </p:nvSpPr>
        <p:spPr>
          <a:xfrm>
            <a:off x="7158378" y="3116011"/>
            <a:ext cx="1880847" cy="35786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3" name="直線單箭頭接點 12">
            <a:extLst>
              <a:ext uri="{FF2B5EF4-FFF2-40B4-BE49-F238E27FC236}">
                <a16:creationId xmlns:a16="http://schemas.microsoft.com/office/drawing/2014/main" id="{1C4B338D-29FF-1FAB-B7CC-410E40A954C4}"/>
              </a:ext>
            </a:extLst>
          </p:cNvPr>
          <p:cNvCxnSpPr>
            <a:cxnSpLocks/>
          </p:cNvCxnSpPr>
          <p:nvPr/>
        </p:nvCxnSpPr>
        <p:spPr>
          <a:xfrm>
            <a:off x="3429000" y="2674693"/>
            <a:ext cx="1943099"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直線單箭頭接點 14">
            <a:extLst>
              <a:ext uri="{FF2B5EF4-FFF2-40B4-BE49-F238E27FC236}">
                <a16:creationId xmlns:a16="http://schemas.microsoft.com/office/drawing/2014/main" id="{E6DEA927-A41B-D9BB-E805-3C6CAE2E0933}"/>
              </a:ext>
            </a:extLst>
          </p:cNvPr>
          <p:cNvCxnSpPr>
            <a:cxnSpLocks/>
          </p:cNvCxnSpPr>
          <p:nvPr/>
        </p:nvCxnSpPr>
        <p:spPr>
          <a:xfrm>
            <a:off x="5372099" y="2674693"/>
            <a:ext cx="1962151"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1" name="文字方塊 20">
            <a:extLst>
              <a:ext uri="{FF2B5EF4-FFF2-40B4-BE49-F238E27FC236}">
                <a16:creationId xmlns:a16="http://schemas.microsoft.com/office/drawing/2014/main" id="{2921676E-E81B-B8D2-49F3-CF717CF8DAB2}"/>
              </a:ext>
            </a:extLst>
          </p:cNvPr>
          <p:cNvSpPr txBox="1"/>
          <p:nvPr/>
        </p:nvSpPr>
        <p:spPr>
          <a:xfrm>
            <a:off x="3714749" y="2148738"/>
            <a:ext cx="1447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err="1">
                <a:ln>
                  <a:noFill/>
                </a:ln>
                <a:solidFill>
                  <a:prstClr val="black"/>
                </a:solidFill>
                <a:effectLst/>
                <a:uLnTx/>
                <a:uFillTx/>
                <a:latin typeface="Aptos" panose="02110004020202020204"/>
                <a:ea typeface="新細明體" panose="02020500000000000000" pitchFamily="18" charset="-120"/>
                <a:cs typeface="+mn-cs"/>
              </a:rPr>
              <a:t>WikiSQL</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27" name="文字方塊 26">
            <a:extLst>
              <a:ext uri="{FF2B5EF4-FFF2-40B4-BE49-F238E27FC236}">
                <a16:creationId xmlns:a16="http://schemas.microsoft.com/office/drawing/2014/main" id="{A5959F8D-9AA2-62DD-E528-9F703E6B88C8}"/>
              </a:ext>
            </a:extLst>
          </p:cNvPr>
          <p:cNvSpPr txBox="1"/>
          <p:nvPr/>
        </p:nvSpPr>
        <p:spPr>
          <a:xfrm>
            <a:off x="5582329" y="2238080"/>
            <a:ext cx="1447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SST</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28" name="矩形 27">
            <a:extLst>
              <a:ext uri="{FF2B5EF4-FFF2-40B4-BE49-F238E27FC236}">
                <a16:creationId xmlns:a16="http://schemas.microsoft.com/office/drawing/2014/main" id="{94CB0AC7-B90F-64EC-424B-9ADA86F0A4AC}"/>
              </a:ext>
            </a:extLst>
          </p:cNvPr>
          <p:cNvSpPr/>
          <p:nvPr/>
        </p:nvSpPr>
        <p:spPr>
          <a:xfrm>
            <a:off x="9039224" y="3132834"/>
            <a:ext cx="2529465" cy="35786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9" name="直線單箭頭接點 28">
            <a:extLst>
              <a:ext uri="{FF2B5EF4-FFF2-40B4-BE49-F238E27FC236}">
                <a16:creationId xmlns:a16="http://schemas.microsoft.com/office/drawing/2014/main" id="{163B199D-5A69-BCD2-3DD4-6340C07043F9}"/>
              </a:ext>
            </a:extLst>
          </p:cNvPr>
          <p:cNvCxnSpPr>
            <a:cxnSpLocks/>
          </p:cNvCxnSpPr>
          <p:nvPr/>
        </p:nvCxnSpPr>
        <p:spPr>
          <a:xfrm>
            <a:off x="7334250" y="2679577"/>
            <a:ext cx="1962151"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0" name="直線單箭頭接點 29">
            <a:extLst>
              <a:ext uri="{FF2B5EF4-FFF2-40B4-BE49-F238E27FC236}">
                <a16:creationId xmlns:a16="http://schemas.microsoft.com/office/drawing/2014/main" id="{DC10B40B-9B6D-2521-B02F-7F67F4A2C080}"/>
              </a:ext>
            </a:extLst>
          </p:cNvPr>
          <p:cNvCxnSpPr>
            <a:cxnSpLocks/>
          </p:cNvCxnSpPr>
          <p:nvPr/>
        </p:nvCxnSpPr>
        <p:spPr>
          <a:xfrm>
            <a:off x="9296401" y="2676356"/>
            <a:ext cx="1962151"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1" name="文字方塊 30">
            <a:extLst>
              <a:ext uri="{FF2B5EF4-FFF2-40B4-BE49-F238E27FC236}">
                <a16:creationId xmlns:a16="http://schemas.microsoft.com/office/drawing/2014/main" id="{9672564F-46B5-3D86-859F-51E0DF1F10A7}"/>
              </a:ext>
            </a:extLst>
          </p:cNvPr>
          <p:cNvSpPr txBox="1"/>
          <p:nvPr/>
        </p:nvSpPr>
        <p:spPr>
          <a:xfrm>
            <a:off x="7591425" y="2231261"/>
            <a:ext cx="1447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SRL</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32" name="文字方塊 31">
            <a:extLst>
              <a:ext uri="{FF2B5EF4-FFF2-40B4-BE49-F238E27FC236}">
                <a16:creationId xmlns:a16="http://schemas.microsoft.com/office/drawing/2014/main" id="{3BBA2766-8A15-637B-8ECB-422F1B95DFC1}"/>
              </a:ext>
            </a:extLst>
          </p:cNvPr>
          <p:cNvSpPr txBox="1"/>
          <p:nvPr/>
        </p:nvSpPr>
        <p:spPr>
          <a:xfrm>
            <a:off x="9553576" y="2249244"/>
            <a:ext cx="1447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WOZ</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33" name="文字方塊 32">
            <a:extLst>
              <a:ext uri="{FF2B5EF4-FFF2-40B4-BE49-F238E27FC236}">
                <a16:creationId xmlns:a16="http://schemas.microsoft.com/office/drawing/2014/main" id="{4979F24A-B126-8BED-631A-F34CAD4FB089}"/>
              </a:ext>
            </a:extLst>
          </p:cNvPr>
          <p:cNvSpPr txBox="1"/>
          <p:nvPr/>
        </p:nvSpPr>
        <p:spPr>
          <a:xfrm>
            <a:off x="11230992" y="2319801"/>
            <a:ext cx="847047" cy="523220"/>
          </a:xfrm>
          <a:prstGeom prst="rect">
            <a:avLst/>
          </a:prstGeom>
          <a:noFill/>
        </p:spPr>
        <p:txBody>
          <a:bodyPr wrap="square" rtlCol="0">
            <a:spAutoFit/>
          </a:bodyPr>
          <a:lstStyle/>
          <a:p>
            <a:r>
              <a:rPr lang="en-US" altLang="zh-TW" sz="2800" dirty="0"/>
              <a:t>……</a:t>
            </a:r>
            <a:endParaRPr lang="zh-TW" altLang="en-US" sz="2800" dirty="0"/>
          </a:p>
        </p:txBody>
      </p:sp>
      <p:sp>
        <p:nvSpPr>
          <p:cNvPr id="11" name="文字方塊 10">
            <a:extLst>
              <a:ext uri="{FF2B5EF4-FFF2-40B4-BE49-F238E27FC236}">
                <a16:creationId xmlns:a16="http://schemas.microsoft.com/office/drawing/2014/main" id="{0F42E88A-758B-C74F-6178-050DCD0830E3}"/>
              </a:ext>
            </a:extLst>
          </p:cNvPr>
          <p:cNvSpPr txBox="1"/>
          <p:nvPr/>
        </p:nvSpPr>
        <p:spPr>
          <a:xfrm>
            <a:off x="1732981" y="5061999"/>
            <a:ext cx="1447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Fine-tune</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cxnSp>
        <p:nvCxnSpPr>
          <p:cNvPr id="12" name="直線單箭頭接點 11">
            <a:extLst>
              <a:ext uri="{FF2B5EF4-FFF2-40B4-BE49-F238E27FC236}">
                <a16:creationId xmlns:a16="http://schemas.microsoft.com/office/drawing/2014/main" id="{C8D454CA-0DF0-3383-7551-4BAC49B3635C}"/>
              </a:ext>
            </a:extLst>
          </p:cNvPr>
          <p:cNvCxnSpPr>
            <a:cxnSpLocks/>
          </p:cNvCxnSpPr>
          <p:nvPr/>
        </p:nvCxnSpPr>
        <p:spPr>
          <a:xfrm flipV="1">
            <a:off x="3247684" y="4858755"/>
            <a:ext cx="802773" cy="406488"/>
          </a:xfrm>
          <a:prstGeom prst="straightConnector1">
            <a:avLst/>
          </a:prstGeom>
          <a:ln w="3810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4" name="文字方塊 13">
            <a:extLst>
              <a:ext uri="{FF2B5EF4-FFF2-40B4-BE49-F238E27FC236}">
                <a16:creationId xmlns:a16="http://schemas.microsoft.com/office/drawing/2014/main" id="{1FBA2BC8-C238-A50C-A1B8-6A11C2E3C663}"/>
              </a:ext>
            </a:extLst>
          </p:cNvPr>
          <p:cNvSpPr txBox="1"/>
          <p:nvPr/>
        </p:nvSpPr>
        <p:spPr>
          <a:xfrm>
            <a:off x="1681729" y="5523664"/>
            <a:ext cx="29981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MAS (Regularization Approach)</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cxnSp>
        <p:nvCxnSpPr>
          <p:cNvPr id="16" name="直線單箭頭接點 15">
            <a:extLst>
              <a:ext uri="{FF2B5EF4-FFF2-40B4-BE49-F238E27FC236}">
                <a16:creationId xmlns:a16="http://schemas.microsoft.com/office/drawing/2014/main" id="{E3660A16-5534-6411-AE92-EF8BE290CBD6}"/>
              </a:ext>
            </a:extLst>
          </p:cNvPr>
          <p:cNvCxnSpPr>
            <a:cxnSpLocks/>
          </p:cNvCxnSpPr>
          <p:nvPr/>
        </p:nvCxnSpPr>
        <p:spPr>
          <a:xfrm flipV="1">
            <a:off x="3764416" y="5235229"/>
            <a:ext cx="559593" cy="375661"/>
          </a:xfrm>
          <a:prstGeom prst="straightConnector1">
            <a:avLst/>
          </a:prstGeom>
          <a:ln w="3810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pic>
        <p:nvPicPr>
          <p:cNvPr id="25" name="圖片 24">
            <a:extLst>
              <a:ext uri="{FF2B5EF4-FFF2-40B4-BE49-F238E27FC236}">
                <a16:creationId xmlns:a16="http://schemas.microsoft.com/office/drawing/2014/main" id="{4F22C594-026F-0B56-A4B9-06F2FC76BC2C}"/>
              </a:ext>
            </a:extLst>
          </p:cNvPr>
          <p:cNvPicPr>
            <a:picLocks noChangeAspect="1"/>
          </p:cNvPicPr>
          <p:nvPr/>
        </p:nvPicPr>
        <p:blipFill>
          <a:blip r:embed="rId3"/>
          <a:stretch>
            <a:fillRect/>
          </a:stretch>
        </p:blipFill>
        <p:spPr>
          <a:xfrm>
            <a:off x="10067037" y="427084"/>
            <a:ext cx="1868678" cy="1702215"/>
          </a:xfrm>
          <a:prstGeom prst="rect">
            <a:avLst/>
          </a:prstGeom>
        </p:spPr>
      </p:pic>
    </p:spTree>
    <p:extLst>
      <p:ext uri="{BB962C8B-B14F-4D97-AF65-F5344CB8AC3E}">
        <p14:creationId xmlns:p14="http://schemas.microsoft.com/office/powerpoint/2010/main" val="137360239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 grpId="0" animBg="1"/>
      <p:bldP spid="10" grpId="0" animBg="1"/>
      <p:bldP spid="28" grpId="0" animBg="1"/>
      <p:bldP spid="11"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E978FD4-A9F7-1214-A626-5C4BB404C1BA}"/>
              </a:ext>
            </a:extLst>
          </p:cNvPr>
          <p:cNvSpPr>
            <a:spLocks noGrp="1"/>
          </p:cNvSpPr>
          <p:nvPr>
            <p:ph type="title"/>
          </p:nvPr>
        </p:nvSpPr>
        <p:spPr/>
        <p:txBody>
          <a:bodyPr/>
          <a:lstStyle/>
          <a:p>
            <a:r>
              <a:rPr lang="en-US" altLang="zh-TW" dirty="0"/>
              <a:t>Catastrophic Forgetting of LLM</a:t>
            </a:r>
            <a:endParaRPr lang="zh-TW" altLang="en-US" dirty="0"/>
          </a:p>
        </p:txBody>
      </p:sp>
      <p:sp>
        <p:nvSpPr>
          <p:cNvPr id="3" name="內容版面配置區 2">
            <a:extLst>
              <a:ext uri="{FF2B5EF4-FFF2-40B4-BE49-F238E27FC236}">
                <a16:creationId xmlns:a16="http://schemas.microsoft.com/office/drawing/2014/main" id="{BFB7DAF5-9340-7416-E4A4-BABABD1EF084}"/>
              </a:ext>
            </a:extLst>
          </p:cNvPr>
          <p:cNvSpPr>
            <a:spLocks noGrp="1"/>
          </p:cNvSpPr>
          <p:nvPr>
            <p:ph idx="1"/>
          </p:nvPr>
        </p:nvSpPr>
        <p:spPr/>
        <p:txBody>
          <a:bodyPr/>
          <a:lstStyle/>
          <a:p>
            <a:r>
              <a:rPr lang="en-US" altLang="zh-TW" sz="2800" dirty="0"/>
              <a:t>Experience Replay</a:t>
            </a:r>
            <a:endParaRPr lang="zh-TW" altLang="en-US" sz="2800" dirty="0"/>
          </a:p>
          <a:p>
            <a:endParaRPr lang="zh-TW" altLang="en-US" dirty="0"/>
          </a:p>
        </p:txBody>
      </p:sp>
      <p:sp>
        <p:nvSpPr>
          <p:cNvPr id="7" name="矩形: 圓角 6">
            <a:extLst>
              <a:ext uri="{FF2B5EF4-FFF2-40B4-BE49-F238E27FC236}">
                <a16:creationId xmlns:a16="http://schemas.microsoft.com/office/drawing/2014/main" id="{FBF2D398-CC1B-EF04-78FE-C64FE227A21D}"/>
              </a:ext>
            </a:extLst>
          </p:cNvPr>
          <p:cNvSpPr/>
          <p:nvPr/>
        </p:nvSpPr>
        <p:spPr>
          <a:xfrm>
            <a:off x="1028248" y="3145818"/>
            <a:ext cx="1314590" cy="898636"/>
          </a:xfrm>
          <a:prstGeom prst="roundRect">
            <a:avLst/>
          </a:prstGeom>
          <a:solidFill>
            <a:srgbClr val="E7E6E6">
              <a:lumMod val="9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GPT-2</a:t>
            </a:r>
            <a:endParaRPr kumimoji="0" lang="zh-TW" altLang="en-US" sz="24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 name="矩形: 圓角 7">
            <a:extLst>
              <a:ext uri="{FF2B5EF4-FFF2-40B4-BE49-F238E27FC236}">
                <a16:creationId xmlns:a16="http://schemas.microsoft.com/office/drawing/2014/main" id="{0987B55B-64C3-8965-7FF4-4A1C2830EE25}"/>
              </a:ext>
            </a:extLst>
          </p:cNvPr>
          <p:cNvSpPr/>
          <p:nvPr/>
        </p:nvSpPr>
        <p:spPr>
          <a:xfrm>
            <a:off x="5607093" y="3145818"/>
            <a:ext cx="1314590" cy="898636"/>
          </a:xfrm>
          <a:prstGeom prst="roundRect">
            <a:avLst/>
          </a:prstGeom>
          <a:solidFill>
            <a:srgbClr val="5B9BD5">
              <a:lumMod val="60000"/>
              <a:lumOff val="4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GPT-2</a:t>
            </a:r>
            <a:endParaRPr kumimoji="0" lang="zh-TW" altLang="en-US" sz="24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 name="矩形: 圓角 8">
            <a:extLst>
              <a:ext uri="{FF2B5EF4-FFF2-40B4-BE49-F238E27FC236}">
                <a16:creationId xmlns:a16="http://schemas.microsoft.com/office/drawing/2014/main" id="{DAACB556-22E1-D380-2F23-6E84237ACC02}"/>
              </a:ext>
            </a:extLst>
          </p:cNvPr>
          <p:cNvSpPr/>
          <p:nvPr/>
        </p:nvSpPr>
        <p:spPr>
          <a:xfrm>
            <a:off x="10096360" y="3145818"/>
            <a:ext cx="1314590" cy="898636"/>
          </a:xfrm>
          <a:prstGeom prst="roundRect">
            <a:avLst/>
          </a:prstGeom>
          <a:gradFill>
            <a:gsLst>
              <a:gs pos="0">
                <a:srgbClr val="00B050"/>
              </a:gs>
              <a:gs pos="100000">
                <a:srgbClr val="4472C4">
                  <a:lumMod val="40000"/>
                  <a:lumOff val="60000"/>
                </a:srgbClr>
              </a:gs>
            </a:gsLst>
            <a:lin ang="2700000" scaled="1"/>
          </a:gra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GPT-2</a:t>
            </a:r>
            <a:endParaRPr kumimoji="0" lang="zh-TW" altLang="en-US" sz="24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11" name="直線單箭頭接點 10">
            <a:extLst>
              <a:ext uri="{FF2B5EF4-FFF2-40B4-BE49-F238E27FC236}">
                <a16:creationId xmlns:a16="http://schemas.microsoft.com/office/drawing/2014/main" id="{5DC222EF-9350-5802-B95D-BCD01C08852F}"/>
              </a:ext>
            </a:extLst>
          </p:cNvPr>
          <p:cNvCxnSpPr>
            <a:cxnSpLocks/>
          </p:cNvCxnSpPr>
          <p:nvPr/>
        </p:nvCxnSpPr>
        <p:spPr>
          <a:xfrm>
            <a:off x="2476500" y="3601914"/>
            <a:ext cx="2971800"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 name="文字方塊 13">
            <a:extLst>
              <a:ext uri="{FF2B5EF4-FFF2-40B4-BE49-F238E27FC236}">
                <a16:creationId xmlns:a16="http://schemas.microsoft.com/office/drawing/2014/main" id="{7C315AD1-7E72-B7B1-7F5F-9E3FF54BDEB9}"/>
              </a:ext>
            </a:extLst>
          </p:cNvPr>
          <p:cNvSpPr txBox="1"/>
          <p:nvPr/>
        </p:nvSpPr>
        <p:spPr>
          <a:xfrm>
            <a:off x="2291855" y="3756471"/>
            <a:ext cx="3276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Task 1 Training Data</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cxnSp>
        <p:nvCxnSpPr>
          <p:cNvPr id="17" name="直線單箭頭接點 16">
            <a:extLst>
              <a:ext uri="{FF2B5EF4-FFF2-40B4-BE49-F238E27FC236}">
                <a16:creationId xmlns:a16="http://schemas.microsoft.com/office/drawing/2014/main" id="{590E22AA-6AD2-F406-4733-EF351CEFF9D0}"/>
              </a:ext>
            </a:extLst>
          </p:cNvPr>
          <p:cNvCxnSpPr>
            <a:cxnSpLocks/>
          </p:cNvCxnSpPr>
          <p:nvPr/>
        </p:nvCxnSpPr>
        <p:spPr>
          <a:xfrm>
            <a:off x="7048360" y="3601914"/>
            <a:ext cx="2971800"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8" name="文字方塊 17">
            <a:extLst>
              <a:ext uri="{FF2B5EF4-FFF2-40B4-BE49-F238E27FC236}">
                <a16:creationId xmlns:a16="http://schemas.microsoft.com/office/drawing/2014/main" id="{B0ED6D4B-8EC0-1DE5-C954-E52F9BA0E429}"/>
              </a:ext>
            </a:extLst>
          </p:cNvPr>
          <p:cNvSpPr txBox="1"/>
          <p:nvPr/>
        </p:nvSpPr>
        <p:spPr>
          <a:xfrm>
            <a:off x="6921683" y="3717726"/>
            <a:ext cx="3276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Task 2 Training Data</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9" name="文字方塊 18">
            <a:extLst>
              <a:ext uri="{FF2B5EF4-FFF2-40B4-BE49-F238E27FC236}">
                <a16:creationId xmlns:a16="http://schemas.microsoft.com/office/drawing/2014/main" id="{F0076343-202F-8F08-6DEA-C7E297BC8FC0}"/>
              </a:ext>
            </a:extLst>
          </p:cNvPr>
          <p:cNvSpPr txBox="1"/>
          <p:nvPr/>
        </p:nvSpPr>
        <p:spPr>
          <a:xfrm>
            <a:off x="6921683" y="4335800"/>
            <a:ext cx="3276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 </a:t>
            </a:r>
            <a:r>
              <a:rPr kumimoji="0" lang="en-US" altLang="zh-TW" sz="24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a little bit </a:t>
            </a: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Task 1 Training Data</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4" name="文字方塊 3">
            <a:extLst>
              <a:ext uri="{FF2B5EF4-FFF2-40B4-BE49-F238E27FC236}">
                <a16:creationId xmlns:a16="http://schemas.microsoft.com/office/drawing/2014/main" id="{048C9285-A70E-62F3-D9AA-6938A6DFA699}"/>
              </a:ext>
            </a:extLst>
          </p:cNvPr>
          <p:cNvSpPr txBox="1"/>
          <p:nvPr/>
        </p:nvSpPr>
        <p:spPr>
          <a:xfrm>
            <a:off x="6689873" y="5166797"/>
            <a:ext cx="37402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(5% is good enough)</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129596354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4" grpId="0"/>
      <p:bldP spid="18" grpId="0"/>
      <p:bldP spid="19"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B31BEA1-C535-B706-7A0A-B5B4B1C01A2B}"/>
              </a:ext>
            </a:extLst>
          </p:cNvPr>
          <p:cNvSpPr>
            <a:spLocks noGrp="1"/>
          </p:cNvSpPr>
          <p:nvPr>
            <p:ph type="title"/>
          </p:nvPr>
        </p:nvSpPr>
        <p:spPr/>
        <p:txBody>
          <a:bodyPr/>
          <a:lstStyle/>
          <a:p>
            <a:r>
              <a:rPr lang="en-US" altLang="zh-TW" dirty="0"/>
              <a:t>Post-Training (Continual Learning)</a:t>
            </a:r>
            <a:endParaRPr lang="zh-TW" altLang="en-US" dirty="0"/>
          </a:p>
        </p:txBody>
      </p:sp>
      <p:sp>
        <p:nvSpPr>
          <p:cNvPr id="4" name="文字方塊 3">
            <a:extLst>
              <a:ext uri="{FF2B5EF4-FFF2-40B4-BE49-F238E27FC236}">
                <a16:creationId xmlns:a16="http://schemas.microsoft.com/office/drawing/2014/main" id="{B7DD0542-307B-3681-3A63-4A9FB8C2CDDF}"/>
              </a:ext>
            </a:extLst>
          </p:cNvPr>
          <p:cNvSpPr txBox="1"/>
          <p:nvPr/>
        </p:nvSpPr>
        <p:spPr>
          <a:xfrm>
            <a:off x="856133" y="2173744"/>
            <a:ext cx="2572156"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28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Pre-train Style </a:t>
            </a:r>
            <a:endParaRPr kumimoji="0" lang="zh-TW" altLang="en-US" sz="28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 name="文字方塊 4">
            <a:extLst>
              <a:ext uri="{FF2B5EF4-FFF2-40B4-BE49-F238E27FC236}">
                <a16:creationId xmlns:a16="http://schemas.microsoft.com/office/drawing/2014/main" id="{3BD4F24C-FC34-2F83-1C30-74710609D724}"/>
              </a:ext>
            </a:extLst>
          </p:cNvPr>
          <p:cNvSpPr txBox="1"/>
          <p:nvPr/>
        </p:nvSpPr>
        <p:spPr>
          <a:xfrm>
            <a:off x="1871769" y="3465268"/>
            <a:ext cx="155652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28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SFT Style</a:t>
            </a:r>
            <a:endParaRPr kumimoji="0" lang="zh-TW" altLang="en-US" sz="28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 name="文字方塊 5">
            <a:extLst>
              <a:ext uri="{FF2B5EF4-FFF2-40B4-BE49-F238E27FC236}">
                <a16:creationId xmlns:a16="http://schemas.microsoft.com/office/drawing/2014/main" id="{58C81D72-B8CF-5089-8229-CBF842F0FEAC}"/>
              </a:ext>
            </a:extLst>
          </p:cNvPr>
          <p:cNvSpPr txBox="1"/>
          <p:nvPr/>
        </p:nvSpPr>
        <p:spPr>
          <a:xfrm>
            <a:off x="856133" y="5015489"/>
            <a:ext cx="2572156"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28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RL Style</a:t>
            </a:r>
            <a:endParaRPr kumimoji="0" lang="zh-TW" altLang="en-US" sz="28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 name="矩形: 圓角 6">
            <a:extLst>
              <a:ext uri="{FF2B5EF4-FFF2-40B4-BE49-F238E27FC236}">
                <a16:creationId xmlns:a16="http://schemas.microsoft.com/office/drawing/2014/main" id="{99768592-4A4A-6350-AFE2-20ED172A681A}"/>
              </a:ext>
            </a:extLst>
          </p:cNvPr>
          <p:cNvSpPr/>
          <p:nvPr/>
        </p:nvSpPr>
        <p:spPr>
          <a:xfrm>
            <a:off x="4263469" y="2240273"/>
            <a:ext cx="3267631" cy="390162"/>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dirty="0">
                <a:solidFill>
                  <a:schemeClr val="tx1"/>
                </a:solidFill>
                <a:latin typeface="微軟正黑體" panose="020B0604030504040204" pitchFamily="34" charset="-120"/>
                <a:ea typeface="微軟正黑體" panose="020B0604030504040204" pitchFamily="34" charset="-120"/>
              </a:rPr>
              <a:t>Ave Mujica</a:t>
            </a:r>
            <a:r>
              <a:rPr lang="zh-TW" altLang="en-US" dirty="0">
                <a:solidFill>
                  <a:schemeClr val="tx1"/>
                </a:solidFill>
                <a:latin typeface="微軟正黑體" panose="020B0604030504040204" pitchFamily="34" charset="-120"/>
                <a:ea typeface="微軟正黑體" panose="020B0604030504040204" pitchFamily="34" charset="-120"/>
              </a:rPr>
              <a:t>的人氣正在迅速上</a:t>
            </a:r>
          </a:p>
        </p:txBody>
      </p:sp>
      <p:sp>
        <p:nvSpPr>
          <p:cNvPr id="8" name="矩形: 圓角 7">
            <a:extLst>
              <a:ext uri="{FF2B5EF4-FFF2-40B4-BE49-F238E27FC236}">
                <a16:creationId xmlns:a16="http://schemas.microsoft.com/office/drawing/2014/main" id="{47EE453F-4E6F-0EBF-7A35-B383344D34AF}"/>
              </a:ext>
            </a:extLst>
          </p:cNvPr>
          <p:cNvSpPr/>
          <p:nvPr/>
        </p:nvSpPr>
        <p:spPr>
          <a:xfrm>
            <a:off x="7667069" y="2225322"/>
            <a:ext cx="482600" cy="390162"/>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rPr>
              <a:t>升</a:t>
            </a:r>
          </a:p>
        </p:txBody>
      </p:sp>
      <p:sp>
        <p:nvSpPr>
          <p:cNvPr id="9" name="矩形: 圓角 8">
            <a:extLst>
              <a:ext uri="{FF2B5EF4-FFF2-40B4-BE49-F238E27FC236}">
                <a16:creationId xmlns:a16="http://schemas.microsoft.com/office/drawing/2014/main" id="{B0BF77E5-34EF-0247-93B5-2D9CF9361E6D}"/>
              </a:ext>
            </a:extLst>
          </p:cNvPr>
          <p:cNvSpPr/>
          <p:nvPr/>
        </p:nvSpPr>
        <p:spPr>
          <a:xfrm>
            <a:off x="10096500" y="3598326"/>
            <a:ext cx="1113868" cy="390162"/>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Mortis</a:t>
            </a:r>
            <a:endParaRPr lang="zh-TW" altLang="en-US" dirty="0">
              <a:solidFill>
                <a:schemeClr val="tx1"/>
              </a:solidFill>
            </a:endParaRPr>
          </a:p>
        </p:txBody>
      </p:sp>
      <p:sp>
        <p:nvSpPr>
          <p:cNvPr id="10" name="矩形: 圓角 9">
            <a:extLst>
              <a:ext uri="{FF2B5EF4-FFF2-40B4-BE49-F238E27FC236}">
                <a16:creationId xmlns:a16="http://schemas.microsoft.com/office/drawing/2014/main" id="{5419ADEB-C8B5-9BA5-468C-9317D3F9CB91}"/>
              </a:ext>
            </a:extLst>
          </p:cNvPr>
          <p:cNvSpPr/>
          <p:nvPr/>
        </p:nvSpPr>
        <p:spPr>
          <a:xfrm>
            <a:off x="5039299" y="3598326"/>
            <a:ext cx="3699451" cy="39016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微軟正黑體" panose="020B0604030504040204" pitchFamily="34" charset="-120"/>
                <a:ea typeface="微軟正黑體" panose="020B0604030504040204" pitchFamily="34" charset="-120"/>
              </a:rPr>
              <a:t>睦的另外一個人格叫甚麼名字？</a:t>
            </a:r>
          </a:p>
        </p:txBody>
      </p:sp>
      <p:sp>
        <p:nvSpPr>
          <p:cNvPr id="11" name="文字方塊 10">
            <a:extLst>
              <a:ext uri="{FF2B5EF4-FFF2-40B4-BE49-F238E27FC236}">
                <a16:creationId xmlns:a16="http://schemas.microsoft.com/office/drawing/2014/main" id="{4A61F34A-2E46-DB5B-6B18-FABACC5A7A29}"/>
              </a:ext>
            </a:extLst>
          </p:cNvPr>
          <p:cNvSpPr txBox="1"/>
          <p:nvPr/>
        </p:nvSpPr>
        <p:spPr>
          <a:xfrm>
            <a:off x="3975492" y="3594788"/>
            <a:ext cx="1028700" cy="461665"/>
          </a:xfrm>
          <a:prstGeom prst="rect">
            <a:avLst/>
          </a:prstGeom>
          <a:noFill/>
        </p:spPr>
        <p:txBody>
          <a:bodyPr wrap="square" rtlCol="0">
            <a:spAutoFit/>
          </a:bodyPr>
          <a:lstStyle/>
          <a:p>
            <a:pPr algn="r"/>
            <a:r>
              <a:rPr lang="en-US" altLang="zh-TW" sz="2400" dirty="0"/>
              <a:t>input:</a:t>
            </a:r>
            <a:endParaRPr lang="zh-TW" altLang="en-US" sz="2400" dirty="0"/>
          </a:p>
        </p:txBody>
      </p:sp>
      <p:sp>
        <p:nvSpPr>
          <p:cNvPr id="12" name="文字方塊 11">
            <a:extLst>
              <a:ext uri="{FF2B5EF4-FFF2-40B4-BE49-F238E27FC236}">
                <a16:creationId xmlns:a16="http://schemas.microsoft.com/office/drawing/2014/main" id="{1EC80659-F5A6-A08E-953C-69EBE7E47B16}"/>
              </a:ext>
            </a:extLst>
          </p:cNvPr>
          <p:cNvSpPr txBox="1"/>
          <p:nvPr/>
        </p:nvSpPr>
        <p:spPr>
          <a:xfrm>
            <a:off x="8738750" y="3544676"/>
            <a:ext cx="1268851" cy="461665"/>
          </a:xfrm>
          <a:prstGeom prst="rect">
            <a:avLst/>
          </a:prstGeom>
          <a:noFill/>
        </p:spPr>
        <p:txBody>
          <a:bodyPr wrap="square" rtlCol="0">
            <a:spAutoFit/>
          </a:bodyPr>
          <a:lstStyle/>
          <a:p>
            <a:pPr algn="r"/>
            <a:r>
              <a:rPr lang="en-US" altLang="zh-TW" sz="2400" dirty="0"/>
              <a:t>output:</a:t>
            </a:r>
            <a:endParaRPr lang="zh-TW" altLang="en-US" sz="2400" dirty="0"/>
          </a:p>
        </p:txBody>
      </p:sp>
      <p:sp>
        <p:nvSpPr>
          <p:cNvPr id="13" name="矩形: 圓角 12">
            <a:extLst>
              <a:ext uri="{FF2B5EF4-FFF2-40B4-BE49-F238E27FC236}">
                <a16:creationId xmlns:a16="http://schemas.microsoft.com/office/drawing/2014/main" id="{70C21E00-B4F8-B53F-910F-11FE870529C7}"/>
              </a:ext>
            </a:extLst>
          </p:cNvPr>
          <p:cNvSpPr/>
          <p:nvPr/>
        </p:nvSpPr>
        <p:spPr>
          <a:xfrm>
            <a:off x="4170027" y="5113518"/>
            <a:ext cx="3851945" cy="39016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微軟正黑體" panose="020B0604030504040204" pitchFamily="34" charset="-120"/>
                <a:ea typeface="微軟正黑體" panose="020B0604030504040204" pitchFamily="34" charset="-120"/>
              </a:rPr>
              <a:t>祥子小時候實際上鼓勵誰成為偶像</a:t>
            </a:r>
            <a:r>
              <a:rPr lang="en-US" altLang="zh-TW" dirty="0">
                <a:solidFill>
                  <a:schemeClr val="tx1"/>
                </a:solidFill>
                <a:latin typeface="微軟正黑體" panose="020B0604030504040204" pitchFamily="34" charset="-120"/>
                <a:ea typeface="微軟正黑體" panose="020B0604030504040204" pitchFamily="34" charset="-120"/>
              </a:rPr>
              <a:t>?</a:t>
            </a:r>
            <a:endParaRPr lang="zh-TW" altLang="en-US" dirty="0">
              <a:solidFill>
                <a:schemeClr val="tx1"/>
              </a:solidFill>
              <a:latin typeface="微軟正黑體" panose="020B0604030504040204" pitchFamily="34" charset="-120"/>
              <a:ea typeface="微軟正黑體" panose="020B0604030504040204" pitchFamily="34" charset="-120"/>
            </a:endParaRPr>
          </a:p>
        </p:txBody>
      </p:sp>
      <p:sp>
        <p:nvSpPr>
          <p:cNvPr id="14" name="矩形: 圓角 13">
            <a:extLst>
              <a:ext uri="{FF2B5EF4-FFF2-40B4-BE49-F238E27FC236}">
                <a16:creationId xmlns:a16="http://schemas.microsoft.com/office/drawing/2014/main" id="{E1935A09-4DC7-5360-DE4F-DE12CA454C47}"/>
              </a:ext>
            </a:extLst>
          </p:cNvPr>
          <p:cNvSpPr/>
          <p:nvPr/>
        </p:nvSpPr>
        <p:spPr>
          <a:xfrm>
            <a:off x="8201953" y="5606133"/>
            <a:ext cx="1546963" cy="390162"/>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微軟正黑體" panose="020B0604030504040204" pitchFamily="34" charset="-120"/>
                <a:ea typeface="微軟正黑體" panose="020B0604030504040204" pitchFamily="34" charset="-120"/>
              </a:rPr>
              <a:t>初音</a:t>
            </a:r>
          </a:p>
        </p:txBody>
      </p:sp>
      <p:sp>
        <p:nvSpPr>
          <p:cNvPr id="15" name="矩形: 圓角 14">
            <a:extLst>
              <a:ext uri="{FF2B5EF4-FFF2-40B4-BE49-F238E27FC236}">
                <a16:creationId xmlns:a16="http://schemas.microsoft.com/office/drawing/2014/main" id="{E4963D3B-30F4-4E7B-2D0A-AB9F14EB10DE}"/>
              </a:ext>
            </a:extLst>
          </p:cNvPr>
          <p:cNvSpPr/>
          <p:nvPr/>
        </p:nvSpPr>
        <p:spPr>
          <a:xfrm>
            <a:off x="8189779" y="4716629"/>
            <a:ext cx="1546963" cy="390162"/>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微軟正黑體" panose="020B0604030504040204" pitchFamily="34" charset="-120"/>
                <a:ea typeface="微軟正黑體" panose="020B0604030504040204" pitchFamily="34" charset="-120"/>
              </a:rPr>
              <a:t>初華</a:t>
            </a:r>
          </a:p>
        </p:txBody>
      </p:sp>
      <p:pic>
        <p:nvPicPr>
          <p:cNvPr id="16" name="Picture 2">
            <a:extLst>
              <a:ext uri="{FF2B5EF4-FFF2-40B4-BE49-F238E27FC236}">
                <a16:creationId xmlns:a16="http://schemas.microsoft.com/office/drawing/2014/main" id="{9142C4FE-0C90-D223-B96C-AB60878763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7126" y="5487976"/>
            <a:ext cx="539999" cy="54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a:extLst>
              <a:ext uri="{FF2B5EF4-FFF2-40B4-BE49-F238E27FC236}">
                <a16:creationId xmlns:a16="http://schemas.microsoft.com/office/drawing/2014/main" id="{C60E15CC-0FCD-6C66-AD3F-EBEFB33EAA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57126" y="4730975"/>
            <a:ext cx="539999" cy="540000"/>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a:extLst>
              <a:ext uri="{FF2B5EF4-FFF2-40B4-BE49-F238E27FC236}">
                <a16:creationId xmlns:a16="http://schemas.microsoft.com/office/drawing/2014/main" id="{84597DE6-70D6-15C5-2056-A5E58D340210}"/>
              </a:ext>
            </a:extLst>
          </p:cNvPr>
          <p:cNvSpPr txBox="1"/>
          <p:nvPr/>
        </p:nvSpPr>
        <p:spPr>
          <a:xfrm>
            <a:off x="8721054" y="647022"/>
            <a:ext cx="3012141" cy="954107"/>
          </a:xfrm>
          <a:prstGeom prst="rect">
            <a:avLst/>
          </a:prstGeom>
          <a:noFill/>
        </p:spPr>
        <p:txBody>
          <a:bodyPr wrap="square" rtlCol="0">
            <a:spAutoFit/>
          </a:bodyPr>
          <a:lstStyle/>
          <a:p>
            <a:r>
              <a:rPr lang="zh-TW" altLang="en-US" sz="2800" dirty="0">
                <a:latin typeface="微軟正黑體" panose="020B0604030504040204" pitchFamily="34" charset="-120"/>
                <a:ea typeface="微軟正黑體" panose="020B0604030504040204" pitchFamily="34" charset="-120"/>
              </a:rPr>
              <a:t>避免「還在</a:t>
            </a:r>
            <a:r>
              <a:rPr lang="en-US" altLang="zh-TW" sz="2800" dirty="0">
                <a:latin typeface="微軟正黑體" panose="020B0604030504040204" pitchFamily="34" charset="-120"/>
                <a:ea typeface="微軟正黑體" panose="020B0604030504040204" pitchFamily="34" charset="-120"/>
              </a:rPr>
              <a:t>GO</a:t>
            </a:r>
            <a:r>
              <a:rPr lang="zh-TW" altLang="en-US" sz="2800" dirty="0">
                <a:latin typeface="微軟正黑體" panose="020B0604030504040204" pitchFamily="34" charset="-120"/>
                <a:ea typeface="微軟正黑體" panose="020B0604030504040204" pitchFamily="34" charset="-120"/>
              </a:rPr>
              <a:t>」</a:t>
            </a:r>
            <a:endParaRPr lang="en-US" altLang="zh-TW" sz="2800" dirty="0">
              <a:latin typeface="微軟正黑體" panose="020B0604030504040204" pitchFamily="34" charset="-120"/>
              <a:ea typeface="微軟正黑體" panose="020B0604030504040204" pitchFamily="34" charset="-120"/>
            </a:endParaRPr>
          </a:p>
          <a:p>
            <a:r>
              <a:rPr lang="zh-TW" altLang="en-US" sz="2800" dirty="0">
                <a:latin typeface="微軟正黑體" panose="020B0604030504040204" pitchFamily="34" charset="-120"/>
                <a:ea typeface="微軟正黑體" panose="020B0604030504040204" pitchFamily="34" charset="-120"/>
              </a:rPr>
              <a:t>的 </a:t>
            </a:r>
            <a:r>
              <a:rPr lang="en-US" altLang="zh-TW" sz="2800" dirty="0">
                <a:latin typeface="微軟正黑體" panose="020B0604030504040204" pitchFamily="34" charset="-120"/>
                <a:ea typeface="微軟正黑體" panose="020B0604030504040204" pitchFamily="34" charset="-120"/>
              </a:rPr>
              <a:t>Post-training</a:t>
            </a:r>
            <a:endParaRPr lang="zh-TW" altLang="en-US" sz="28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66001898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p:bldP spid="12" grpId="0"/>
      <p:bldP spid="13" grpId="0" animBg="1"/>
      <p:bldP spid="14" grpId="0" animBg="1"/>
      <p:bldP spid="15" grpId="0" animBg="1"/>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2B69E-0018-3AB2-7B7D-547DAC69813A}"/>
            </a:ext>
          </a:extLst>
        </p:cNvPr>
        <p:cNvGrpSpPr/>
        <p:nvPr/>
      </p:nvGrpSpPr>
      <p:grpSpPr>
        <a:xfrm>
          <a:off x="0" y="0"/>
          <a:ext cx="0" cy="0"/>
          <a:chOff x="0" y="0"/>
          <a:chExt cx="0" cy="0"/>
        </a:xfrm>
      </p:grpSpPr>
      <p:pic>
        <p:nvPicPr>
          <p:cNvPr id="20" name="圖片 19">
            <a:extLst>
              <a:ext uri="{FF2B5EF4-FFF2-40B4-BE49-F238E27FC236}">
                <a16:creationId xmlns:a16="http://schemas.microsoft.com/office/drawing/2014/main" id="{ED6B830D-B155-2155-37E0-052767AE49DD}"/>
              </a:ext>
            </a:extLst>
          </p:cNvPr>
          <p:cNvPicPr>
            <a:picLocks noChangeAspect="1"/>
          </p:cNvPicPr>
          <p:nvPr/>
        </p:nvPicPr>
        <p:blipFill>
          <a:blip r:embed="rId2"/>
          <a:stretch>
            <a:fillRect/>
          </a:stretch>
        </p:blipFill>
        <p:spPr>
          <a:xfrm>
            <a:off x="194583" y="2907831"/>
            <a:ext cx="11374107" cy="3686685"/>
          </a:xfrm>
          <a:prstGeom prst="rect">
            <a:avLst/>
          </a:prstGeom>
        </p:spPr>
      </p:pic>
      <p:sp>
        <p:nvSpPr>
          <p:cNvPr id="2" name="標題 1">
            <a:extLst>
              <a:ext uri="{FF2B5EF4-FFF2-40B4-BE49-F238E27FC236}">
                <a16:creationId xmlns:a16="http://schemas.microsoft.com/office/drawing/2014/main" id="{136AEFA8-8030-10EF-20A0-B83D9068CB6D}"/>
              </a:ext>
            </a:extLst>
          </p:cNvPr>
          <p:cNvSpPr>
            <a:spLocks noGrp="1"/>
          </p:cNvSpPr>
          <p:nvPr>
            <p:ph type="title"/>
          </p:nvPr>
        </p:nvSpPr>
        <p:spPr/>
        <p:txBody>
          <a:bodyPr/>
          <a:lstStyle/>
          <a:p>
            <a:r>
              <a:rPr lang="en-US" altLang="zh-TW" dirty="0"/>
              <a:t>Catastrophic Forgetting of LLM</a:t>
            </a:r>
            <a:endParaRPr lang="zh-TW" altLang="en-US" dirty="0"/>
          </a:p>
        </p:txBody>
      </p:sp>
      <p:sp>
        <p:nvSpPr>
          <p:cNvPr id="4" name="文字方塊 3">
            <a:extLst>
              <a:ext uri="{FF2B5EF4-FFF2-40B4-BE49-F238E27FC236}">
                <a16:creationId xmlns:a16="http://schemas.microsoft.com/office/drawing/2014/main" id="{09BFD9B9-CF4F-29F7-70B6-DFBB60CCB7EA}"/>
              </a:ext>
            </a:extLst>
          </p:cNvPr>
          <p:cNvSpPr txBox="1"/>
          <p:nvPr/>
        </p:nvSpPr>
        <p:spPr>
          <a:xfrm>
            <a:off x="8724900" y="1880984"/>
            <a:ext cx="36004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https://arxiv.org/abs/1909.03329</a:t>
            </a:r>
          </a:p>
        </p:txBody>
      </p:sp>
      <p:sp>
        <p:nvSpPr>
          <p:cNvPr id="5" name="文字方塊 4">
            <a:extLst>
              <a:ext uri="{FF2B5EF4-FFF2-40B4-BE49-F238E27FC236}">
                <a16:creationId xmlns:a16="http://schemas.microsoft.com/office/drawing/2014/main" id="{77524CB3-417B-28A0-A87D-A5CF37E02079}"/>
              </a:ext>
            </a:extLst>
          </p:cNvPr>
          <p:cNvSpPr txBox="1"/>
          <p:nvPr/>
        </p:nvSpPr>
        <p:spPr>
          <a:xfrm>
            <a:off x="5372100" y="1542331"/>
            <a:ext cx="72009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srgbClr val="000000"/>
                </a:solidFill>
                <a:effectLst/>
                <a:highlight>
                  <a:srgbClr val="FFFFFF"/>
                </a:highlight>
                <a:uLnTx/>
                <a:uFillTx/>
                <a:latin typeface="Lucida Grande"/>
                <a:ea typeface="新細明體" panose="02020500000000000000" pitchFamily="18" charset="-120"/>
                <a:cs typeface="+mn-cs"/>
              </a:rPr>
              <a:t>LAMOL: </a:t>
            </a:r>
            <a:r>
              <a:rPr kumimoji="0" lang="en-US" altLang="zh-TW" sz="1800" b="1" i="0" u="none" strike="noStrike" kern="1200" cap="none" spc="0" normalizeH="0" baseline="0" noProof="0" dirty="0" err="1">
                <a:ln>
                  <a:noFill/>
                </a:ln>
                <a:solidFill>
                  <a:srgbClr val="000000"/>
                </a:solidFill>
                <a:effectLst/>
                <a:highlight>
                  <a:srgbClr val="FFFFFF"/>
                </a:highlight>
                <a:uLnTx/>
                <a:uFillTx/>
                <a:latin typeface="Lucida Grande"/>
                <a:ea typeface="新細明體" panose="02020500000000000000" pitchFamily="18" charset="-120"/>
                <a:cs typeface="+mn-cs"/>
              </a:rPr>
              <a:t>LAnguage</a:t>
            </a:r>
            <a:r>
              <a:rPr kumimoji="0" lang="en-US" altLang="zh-TW" sz="1800" b="1" i="0" u="none" strike="noStrike" kern="1200" cap="none" spc="0" normalizeH="0" baseline="0" noProof="0" dirty="0">
                <a:ln>
                  <a:noFill/>
                </a:ln>
                <a:solidFill>
                  <a:srgbClr val="000000"/>
                </a:solidFill>
                <a:effectLst/>
                <a:highlight>
                  <a:srgbClr val="FFFFFF"/>
                </a:highlight>
                <a:uLnTx/>
                <a:uFillTx/>
                <a:latin typeface="Lucida Grande"/>
                <a:ea typeface="新細明體" panose="02020500000000000000" pitchFamily="18" charset="-120"/>
                <a:cs typeface="+mn-cs"/>
              </a:rPr>
              <a:t> </a:t>
            </a:r>
            <a:r>
              <a:rPr kumimoji="0" lang="en-US" altLang="zh-TW" sz="1800" b="1" i="0" u="none" strike="noStrike" kern="1200" cap="none" spc="0" normalizeH="0" baseline="0" noProof="0" dirty="0" err="1">
                <a:ln>
                  <a:noFill/>
                </a:ln>
                <a:solidFill>
                  <a:srgbClr val="000000"/>
                </a:solidFill>
                <a:effectLst/>
                <a:highlight>
                  <a:srgbClr val="FFFFFF"/>
                </a:highlight>
                <a:uLnTx/>
                <a:uFillTx/>
                <a:latin typeface="Lucida Grande"/>
                <a:ea typeface="新細明體" panose="02020500000000000000" pitchFamily="18" charset="-120"/>
                <a:cs typeface="+mn-cs"/>
              </a:rPr>
              <a:t>MOdeling</a:t>
            </a:r>
            <a:r>
              <a:rPr kumimoji="0" lang="en-US" altLang="zh-TW" sz="1800" b="1" i="0" u="none" strike="noStrike" kern="1200" cap="none" spc="0" normalizeH="0" baseline="0" noProof="0" dirty="0">
                <a:ln>
                  <a:noFill/>
                </a:ln>
                <a:solidFill>
                  <a:srgbClr val="000000"/>
                </a:solidFill>
                <a:effectLst/>
                <a:highlight>
                  <a:srgbClr val="FFFFFF"/>
                </a:highlight>
                <a:uLnTx/>
                <a:uFillTx/>
                <a:latin typeface="Lucida Grande"/>
                <a:ea typeface="新細明體" panose="02020500000000000000" pitchFamily="18" charset="-120"/>
                <a:cs typeface="+mn-cs"/>
              </a:rPr>
              <a:t> for Lifelong Language Learning</a:t>
            </a:r>
          </a:p>
        </p:txBody>
      </p:sp>
      <p:pic>
        <p:nvPicPr>
          <p:cNvPr id="6" name="Picture 2" descr="未提供相片說明。">
            <a:extLst>
              <a:ext uri="{FF2B5EF4-FFF2-40B4-BE49-F238E27FC236}">
                <a16:creationId xmlns:a16="http://schemas.microsoft.com/office/drawing/2014/main" id="{AA44C5E3-771F-FD9C-FB6C-108F77B14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7364" y="263483"/>
            <a:ext cx="1268411" cy="1268411"/>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6">
            <a:extLst>
              <a:ext uri="{FF2B5EF4-FFF2-40B4-BE49-F238E27FC236}">
                <a16:creationId xmlns:a16="http://schemas.microsoft.com/office/drawing/2014/main" id="{5916DD6A-5892-E134-989C-8BCE81FF82BD}"/>
              </a:ext>
            </a:extLst>
          </p:cNvPr>
          <p:cNvSpPr txBox="1"/>
          <p:nvPr/>
        </p:nvSpPr>
        <p:spPr>
          <a:xfrm>
            <a:off x="10665052" y="919356"/>
            <a:ext cx="149905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Fan-Keng Sun (NTU)</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8" name="文字方塊 7">
            <a:extLst>
              <a:ext uri="{FF2B5EF4-FFF2-40B4-BE49-F238E27FC236}">
                <a16:creationId xmlns:a16="http://schemas.microsoft.com/office/drawing/2014/main" id="{A56E3793-4C31-0472-8774-E99410C03BFF}"/>
              </a:ext>
            </a:extLst>
          </p:cNvPr>
          <p:cNvSpPr txBox="1"/>
          <p:nvPr/>
        </p:nvSpPr>
        <p:spPr>
          <a:xfrm>
            <a:off x="95250" y="2414466"/>
            <a:ext cx="123825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GPT-2</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9" name="文字方塊 8">
            <a:extLst>
              <a:ext uri="{FF2B5EF4-FFF2-40B4-BE49-F238E27FC236}">
                <a16:creationId xmlns:a16="http://schemas.microsoft.com/office/drawing/2014/main" id="{7A706D48-49DD-9BA1-C0EE-CE6E131C5EC9}"/>
              </a:ext>
            </a:extLst>
          </p:cNvPr>
          <p:cNvSpPr txBox="1"/>
          <p:nvPr/>
        </p:nvSpPr>
        <p:spPr>
          <a:xfrm>
            <a:off x="1772331" y="2171403"/>
            <a:ext cx="12382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err="1">
                <a:ln>
                  <a:noFill/>
                </a:ln>
                <a:solidFill>
                  <a:prstClr val="black"/>
                </a:solidFill>
                <a:effectLst/>
                <a:uLnTx/>
                <a:uFillTx/>
                <a:latin typeface="Aptos" panose="02110004020202020204"/>
                <a:ea typeface="新細明體" panose="02020500000000000000" pitchFamily="18" charset="-120"/>
                <a:cs typeface="+mn-cs"/>
              </a:rPr>
              <a:t>SQuAD</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cxnSp>
        <p:nvCxnSpPr>
          <p:cNvPr id="18" name="直線單箭頭接點 17">
            <a:extLst>
              <a:ext uri="{FF2B5EF4-FFF2-40B4-BE49-F238E27FC236}">
                <a16:creationId xmlns:a16="http://schemas.microsoft.com/office/drawing/2014/main" id="{5AEFDC18-81E5-8D58-C787-268A58E1EF60}"/>
              </a:ext>
            </a:extLst>
          </p:cNvPr>
          <p:cNvCxnSpPr>
            <a:cxnSpLocks/>
          </p:cNvCxnSpPr>
          <p:nvPr/>
        </p:nvCxnSpPr>
        <p:spPr>
          <a:xfrm>
            <a:off x="1430112" y="2676998"/>
            <a:ext cx="1998888"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直線單箭頭接點 12">
            <a:extLst>
              <a:ext uri="{FF2B5EF4-FFF2-40B4-BE49-F238E27FC236}">
                <a16:creationId xmlns:a16="http://schemas.microsoft.com/office/drawing/2014/main" id="{1C5321EF-C15F-98BB-ED09-C7D20F3154C4}"/>
              </a:ext>
            </a:extLst>
          </p:cNvPr>
          <p:cNvCxnSpPr>
            <a:cxnSpLocks/>
          </p:cNvCxnSpPr>
          <p:nvPr/>
        </p:nvCxnSpPr>
        <p:spPr>
          <a:xfrm>
            <a:off x="3429000" y="2696995"/>
            <a:ext cx="1943099"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直線單箭頭接點 14">
            <a:extLst>
              <a:ext uri="{FF2B5EF4-FFF2-40B4-BE49-F238E27FC236}">
                <a16:creationId xmlns:a16="http://schemas.microsoft.com/office/drawing/2014/main" id="{3C6FBC52-A009-47A5-E6CC-CA053785FDA0}"/>
              </a:ext>
            </a:extLst>
          </p:cNvPr>
          <p:cNvCxnSpPr>
            <a:cxnSpLocks/>
          </p:cNvCxnSpPr>
          <p:nvPr/>
        </p:nvCxnSpPr>
        <p:spPr>
          <a:xfrm>
            <a:off x="5372099" y="2696995"/>
            <a:ext cx="1962151"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1" name="文字方塊 20">
            <a:extLst>
              <a:ext uri="{FF2B5EF4-FFF2-40B4-BE49-F238E27FC236}">
                <a16:creationId xmlns:a16="http://schemas.microsoft.com/office/drawing/2014/main" id="{40A58BCD-CFF1-031A-B9E6-D23A3B489283}"/>
              </a:ext>
            </a:extLst>
          </p:cNvPr>
          <p:cNvSpPr txBox="1"/>
          <p:nvPr/>
        </p:nvSpPr>
        <p:spPr>
          <a:xfrm>
            <a:off x="3714749" y="2171040"/>
            <a:ext cx="1447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err="1">
                <a:ln>
                  <a:noFill/>
                </a:ln>
                <a:solidFill>
                  <a:prstClr val="black"/>
                </a:solidFill>
                <a:effectLst/>
                <a:uLnTx/>
                <a:uFillTx/>
                <a:latin typeface="Aptos" panose="02110004020202020204"/>
                <a:ea typeface="新細明體" panose="02020500000000000000" pitchFamily="18" charset="-120"/>
                <a:cs typeface="+mn-cs"/>
              </a:rPr>
              <a:t>WikiSQL</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27" name="文字方塊 26">
            <a:extLst>
              <a:ext uri="{FF2B5EF4-FFF2-40B4-BE49-F238E27FC236}">
                <a16:creationId xmlns:a16="http://schemas.microsoft.com/office/drawing/2014/main" id="{3547BC4A-6463-12FC-EA70-82468FDEFBFB}"/>
              </a:ext>
            </a:extLst>
          </p:cNvPr>
          <p:cNvSpPr txBox="1"/>
          <p:nvPr/>
        </p:nvSpPr>
        <p:spPr>
          <a:xfrm>
            <a:off x="5582329" y="2260382"/>
            <a:ext cx="1447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SST</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cxnSp>
        <p:nvCxnSpPr>
          <p:cNvPr id="29" name="直線單箭頭接點 28">
            <a:extLst>
              <a:ext uri="{FF2B5EF4-FFF2-40B4-BE49-F238E27FC236}">
                <a16:creationId xmlns:a16="http://schemas.microsoft.com/office/drawing/2014/main" id="{F0481B5B-17D0-2E15-6683-D1D9CA157E26}"/>
              </a:ext>
            </a:extLst>
          </p:cNvPr>
          <p:cNvCxnSpPr>
            <a:cxnSpLocks/>
          </p:cNvCxnSpPr>
          <p:nvPr/>
        </p:nvCxnSpPr>
        <p:spPr>
          <a:xfrm>
            <a:off x="7334250" y="2701879"/>
            <a:ext cx="1962151"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0" name="直線單箭頭接點 29">
            <a:extLst>
              <a:ext uri="{FF2B5EF4-FFF2-40B4-BE49-F238E27FC236}">
                <a16:creationId xmlns:a16="http://schemas.microsoft.com/office/drawing/2014/main" id="{B27B5BC9-D5BE-381E-4012-AA86B6AFB261}"/>
              </a:ext>
            </a:extLst>
          </p:cNvPr>
          <p:cNvCxnSpPr>
            <a:cxnSpLocks/>
          </p:cNvCxnSpPr>
          <p:nvPr/>
        </p:nvCxnSpPr>
        <p:spPr>
          <a:xfrm>
            <a:off x="9296401" y="2698658"/>
            <a:ext cx="1962151"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1" name="文字方塊 30">
            <a:extLst>
              <a:ext uri="{FF2B5EF4-FFF2-40B4-BE49-F238E27FC236}">
                <a16:creationId xmlns:a16="http://schemas.microsoft.com/office/drawing/2014/main" id="{5154E507-E582-E4A1-8719-B3852C6D0824}"/>
              </a:ext>
            </a:extLst>
          </p:cNvPr>
          <p:cNvSpPr txBox="1"/>
          <p:nvPr/>
        </p:nvSpPr>
        <p:spPr>
          <a:xfrm>
            <a:off x="7591425" y="2253563"/>
            <a:ext cx="1447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SRL</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32" name="文字方塊 31">
            <a:extLst>
              <a:ext uri="{FF2B5EF4-FFF2-40B4-BE49-F238E27FC236}">
                <a16:creationId xmlns:a16="http://schemas.microsoft.com/office/drawing/2014/main" id="{13508836-B809-73F4-4A5E-526F7D74B474}"/>
              </a:ext>
            </a:extLst>
          </p:cNvPr>
          <p:cNvSpPr txBox="1"/>
          <p:nvPr/>
        </p:nvSpPr>
        <p:spPr>
          <a:xfrm>
            <a:off x="9553576" y="2271546"/>
            <a:ext cx="1447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WOZ</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33" name="文字方塊 32">
            <a:extLst>
              <a:ext uri="{FF2B5EF4-FFF2-40B4-BE49-F238E27FC236}">
                <a16:creationId xmlns:a16="http://schemas.microsoft.com/office/drawing/2014/main" id="{AB785E72-1934-1D5E-8EF4-1F51219A23FF}"/>
              </a:ext>
            </a:extLst>
          </p:cNvPr>
          <p:cNvSpPr txBox="1"/>
          <p:nvPr/>
        </p:nvSpPr>
        <p:spPr>
          <a:xfrm>
            <a:off x="11230992" y="2342103"/>
            <a:ext cx="847047" cy="523220"/>
          </a:xfrm>
          <a:prstGeom prst="rect">
            <a:avLst/>
          </a:prstGeom>
          <a:noFill/>
        </p:spPr>
        <p:txBody>
          <a:bodyPr wrap="square" rtlCol="0">
            <a:spAutoFit/>
          </a:bodyPr>
          <a:lstStyle/>
          <a:p>
            <a:r>
              <a:rPr lang="en-US" altLang="zh-TW" sz="2800" dirty="0"/>
              <a:t>……</a:t>
            </a:r>
            <a:endParaRPr lang="zh-TW" altLang="en-US" sz="2800" dirty="0"/>
          </a:p>
        </p:txBody>
      </p:sp>
      <p:sp>
        <p:nvSpPr>
          <p:cNvPr id="3" name="文字方塊 2">
            <a:extLst>
              <a:ext uri="{FF2B5EF4-FFF2-40B4-BE49-F238E27FC236}">
                <a16:creationId xmlns:a16="http://schemas.microsoft.com/office/drawing/2014/main" id="{82A3F7E9-8472-FF01-D64E-134783CD0EA7}"/>
              </a:ext>
            </a:extLst>
          </p:cNvPr>
          <p:cNvSpPr txBox="1"/>
          <p:nvPr/>
        </p:nvSpPr>
        <p:spPr>
          <a:xfrm>
            <a:off x="1732981" y="5061999"/>
            <a:ext cx="1447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Fine-tune</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cxnSp>
        <p:nvCxnSpPr>
          <p:cNvPr id="10" name="直線單箭頭接點 9">
            <a:extLst>
              <a:ext uri="{FF2B5EF4-FFF2-40B4-BE49-F238E27FC236}">
                <a16:creationId xmlns:a16="http://schemas.microsoft.com/office/drawing/2014/main" id="{2B60D12E-E0D4-93B7-3621-29BCA181B344}"/>
              </a:ext>
            </a:extLst>
          </p:cNvPr>
          <p:cNvCxnSpPr>
            <a:cxnSpLocks/>
          </p:cNvCxnSpPr>
          <p:nvPr/>
        </p:nvCxnSpPr>
        <p:spPr>
          <a:xfrm flipV="1">
            <a:off x="3247684" y="4858755"/>
            <a:ext cx="802773" cy="406488"/>
          </a:xfrm>
          <a:prstGeom prst="straightConnector1">
            <a:avLst/>
          </a:prstGeom>
          <a:ln w="3810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1" name="文字方塊 10">
            <a:extLst>
              <a:ext uri="{FF2B5EF4-FFF2-40B4-BE49-F238E27FC236}">
                <a16:creationId xmlns:a16="http://schemas.microsoft.com/office/drawing/2014/main" id="{D49E650E-6E65-1794-8B51-801AE934A13C}"/>
              </a:ext>
            </a:extLst>
          </p:cNvPr>
          <p:cNvSpPr txBox="1"/>
          <p:nvPr/>
        </p:nvSpPr>
        <p:spPr>
          <a:xfrm>
            <a:off x="1681729" y="5523664"/>
            <a:ext cx="29981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MAS (Regularization Approach)</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cxnSp>
        <p:nvCxnSpPr>
          <p:cNvPr id="12" name="直線單箭頭接點 11">
            <a:extLst>
              <a:ext uri="{FF2B5EF4-FFF2-40B4-BE49-F238E27FC236}">
                <a16:creationId xmlns:a16="http://schemas.microsoft.com/office/drawing/2014/main" id="{A6F19B58-2216-53DF-4551-99FAED5DB9B5}"/>
              </a:ext>
            </a:extLst>
          </p:cNvPr>
          <p:cNvCxnSpPr>
            <a:cxnSpLocks/>
          </p:cNvCxnSpPr>
          <p:nvPr/>
        </p:nvCxnSpPr>
        <p:spPr>
          <a:xfrm flipV="1">
            <a:off x="3764416" y="5235229"/>
            <a:ext cx="559593" cy="375661"/>
          </a:xfrm>
          <a:prstGeom prst="straightConnector1">
            <a:avLst/>
          </a:prstGeom>
          <a:ln w="3810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4" name="直線單箭頭接點 13">
            <a:extLst>
              <a:ext uri="{FF2B5EF4-FFF2-40B4-BE49-F238E27FC236}">
                <a16:creationId xmlns:a16="http://schemas.microsoft.com/office/drawing/2014/main" id="{BC7B23E0-D74E-19AE-3472-7B0CB136AA9D}"/>
              </a:ext>
            </a:extLst>
          </p:cNvPr>
          <p:cNvCxnSpPr>
            <a:cxnSpLocks/>
          </p:cNvCxnSpPr>
          <p:nvPr/>
        </p:nvCxnSpPr>
        <p:spPr>
          <a:xfrm flipH="1">
            <a:off x="9719358" y="3818594"/>
            <a:ext cx="415242" cy="420489"/>
          </a:xfrm>
          <a:prstGeom prst="straightConnector1">
            <a:avLst/>
          </a:prstGeom>
          <a:ln w="3810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3" name="文字方塊 22">
            <a:extLst>
              <a:ext uri="{FF2B5EF4-FFF2-40B4-BE49-F238E27FC236}">
                <a16:creationId xmlns:a16="http://schemas.microsoft.com/office/drawing/2014/main" id="{2F9B316C-82BE-27FD-D777-539C64E4DF61}"/>
              </a:ext>
            </a:extLst>
          </p:cNvPr>
          <p:cNvSpPr txBox="1"/>
          <p:nvPr/>
        </p:nvSpPr>
        <p:spPr>
          <a:xfrm>
            <a:off x="9182100" y="3356929"/>
            <a:ext cx="2815317" cy="461665"/>
          </a:xfrm>
          <a:prstGeom prst="rect">
            <a:avLst/>
          </a:prstGeom>
          <a:noFill/>
        </p:spPr>
        <p:txBody>
          <a:bodyPr wrap="square">
            <a:spAutoFit/>
          </a:bodyPr>
          <a:lstStyle/>
          <a:p>
            <a:r>
              <a:rPr lang="en-US" altLang="zh-TW" sz="2400" dirty="0"/>
              <a:t>Experience Replay</a:t>
            </a:r>
            <a:endParaRPr lang="zh-TW" altLang="en-US" sz="2400" dirty="0"/>
          </a:p>
        </p:txBody>
      </p:sp>
    </p:spTree>
    <p:extLst>
      <p:ext uri="{BB962C8B-B14F-4D97-AF65-F5344CB8AC3E}">
        <p14:creationId xmlns:p14="http://schemas.microsoft.com/office/powerpoint/2010/main" val="143637770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4DBC89B-0B0C-076D-E9C8-F19EC40C5FCF}"/>
              </a:ext>
            </a:extLst>
          </p:cNvPr>
          <p:cNvSpPr>
            <a:spLocks noGrp="1"/>
          </p:cNvSpPr>
          <p:nvPr>
            <p:ph type="ctrTitle"/>
          </p:nvPr>
        </p:nvSpPr>
        <p:spPr/>
        <p:txBody>
          <a:bodyPr/>
          <a:lstStyle/>
          <a:p>
            <a:pPr algn="l"/>
            <a:endParaRPr lang="zh-TW" altLang="en-US" dirty="0"/>
          </a:p>
        </p:txBody>
      </p:sp>
      <p:sp>
        <p:nvSpPr>
          <p:cNvPr id="5" name="文字方塊 4">
            <a:extLst>
              <a:ext uri="{FF2B5EF4-FFF2-40B4-BE49-F238E27FC236}">
                <a16:creationId xmlns:a16="http://schemas.microsoft.com/office/drawing/2014/main" id="{F936997D-5CEC-2E30-2040-C331646D31D1}"/>
              </a:ext>
            </a:extLst>
          </p:cNvPr>
          <p:cNvSpPr txBox="1"/>
          <p:nvPr/>
        </p:nvSpPr>
        <p:spPr>
          <a:xfrm>
            <a:off x="1281545" y="2125663"/>
            <a:ext cx="8790709"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60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Catastrophic Forgetting</a:t>
            </a:r>
            <a:r>
              <a:rPr kumimoji="0" lang="zh-TW" altLang="en-US" sz="60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 </a:t>
            </a:r>
            <a:r>
              <a:rPr kumimoji="0" lang="en-US" altLang="zh-TW" sz="60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is not a problem!</a:t>
            </a:r>
            <a:endParaRPr kumimoji="0" lang="zh-TW" altLang="en-US" sz="60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3" name="文字方塊 2">
            <a:extLst>
              <a:ext uri="{FF2B5EF4-FFF2-40B4-BE49-F238E27FC236}">
                <a16:creationId xmlns:a16="http://schemas.microsoft.com/office/drawing/2014/main" id="{0AEE0EB5-7832-1588-2D0E-FA9F17FC76CC}"/>
              </a:ext>
            </a:extLst>
          </p:cNvPr>
          <p:cNvSpPr txBox="1"/>
          <p:nvPr/>
        </p:nvSpPr>
        <p:spPr>
          <a:xfrm>
            <a:off x="1281545" y="4304348"/>
            <a:ext cx="1020560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Experience replay is very effective, and we can always store some data from previous tasks to prevent catastrophic forgetting.</a:t>
            </a:r>
            <a:endParaRPr kumimoji="0" lang="zh-TW" altLang="en-US" sz="2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266238698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CD05B1B-0603-AA37-36F5-8A4F4AB740E8}"/>
              </a:ext>
            </a:extLst>
          </p:cNvPr>
          <p:cNvSpPr>
            <a:spLocks noGrp="1"/>
          </p:cNvSpPr>
          <p:nvPr>
            <p:ph type="title"/>
          </p:nvPr>
        </p:nvSpPr>
        <p:spPr/>
        <p:txBody>
          <a:bodyPr/>
          <a:lstStyle/>
          <a:p>
            <a:endParaRPr lang="zh-TW" altLang="en-US"/>
          </a:p>
        </p:txBody>
      </p:sp>
      <p:pic>
        <p:nvPicPr>
          <p:cNvPr id="5" name="內容版面配置區 4" descr="一張含有 文字, 圖畫, 圖解, 服裝 的圖片&#10;&#10;AI 產生的內容可能不正確。">
            <a:extLst>
              <a:ext uri="{FF2B5EF4-FFF2-40B4-BE49-F238E27FC236}">
                <a16:creationId xmlns:a16="http://schemas.microsoft.com/office/drawing/2014/main" id="{7E5DDBF7-BEFE-728D-A1A2-918F4F57872F}"/>
              </a:ext>
            </a:extLst>
          </p:cNvPr>
          <p:cNvPicPr>
            <a:picLocks noGrp="1" noChangeAspect="1"/>
          </p:cNvPicPr>
          <p:nvPr>
            <p:ph idx="1"/>
          </p:nvPr>
        </p:nvPicPr>
        <p:blipFill>
          <a:blip r:embed="rId2"/>
          <a:stretch>
            <a:fillRect/>
          </a:stretch>
        </p:blipFill>
        <p:spPr>
          <a:xfrm>
            <a:off x="0" y="-134070"/>
            <a:ext cx="12191540" cy="8127693"/>
          </a:xfrm>
        </p:spPr>
      </p:pic>
    </p:spTree>
    <p:extLst>
      <p:ext uri="{BB962C8B-B14F-4D97-AF65-F5344CB8AC3E}">
        <p14:creationId xmlns:p14="http://schemas.microsoft.com/office/powerpoint/2010/main" val="294263940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7E3B70A3-D5A6-1629-FA93-FDF7A46C0F55}"/>
              </a:ext>
            </a:extLst>
          </p:cNvPr>
          <p:cNvSpPr txBox="1"/>
          <p:nvPr/>
        </p:nvSpPr>
        <p:spPr>
          <a:xfrm>
            <a:off x="1689331" y="329150"/>
            <a:ext cx="1027453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假如有一個銀行密碼改變的系統，每次都有一個新的密碼，我能怎麼獲取到每一次新的密碼？</a:t>
            </a:r>
          </a:p>
        </p:txBody>
      </p:sp>
      <p:sp>
        <p:nvSpPr>
          <p:cNvPr id="5" name="語音泡泡: 圓角矩形 4">
            <a:extLst>
              <a:ext uri="{FF2B5EF4-FFF2-40B4-BE49-F238E27FC236}">
                <a16:creationId xmlns:a16="http://schemas.microsoft.com/office/drawing/2014/main" id="{B49F6287-3FCF-C9C2-75A2-1D9D3C70ADA9}"/>
              </a:ext>
            </a:extLst>
          </p:cNvPr>
          <p:cNvSpPr/>
          <p:nvPr/>
        </p:nvSpPr>
        <p:spPr>
          <a:xfrm>
            <a:off x="1483360" y="263254"/>
            <a:ext cx="10515600" cy="962791"/>
          </a:xfrm>
          <a:prstGeom prst="wedgeRoundRectCallout">
            <a:avLst>
              <a:gd name="adj1" fmla="val -52295"/>
              <a:gd name="adj2" fmla="val 48686"/>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6" name="圖形 5" descr="困惑的人 以實心填滿">
            <a:extLst>
              <a:ext uri="{FF2B5EF4-FFF2-40B4-BE49-F238E27FC236}">
                <a16:creationId xmlns:a16="http://schemas.microsoft.com/office/drawing/2014/main" id="{79171CD9-932A-E398-307B-12264E17652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5546" y="722729"/>
            <a:ext cx="1320800" cy="1320800"/>
          </a:xfrm>
          <a:prstGeom prst="rect">
            <a:avLst/>
          </a:prstGeom>
        </p:spPr>
      </p:pic>
      <p:pic>
        <p:nvPicPr>
          <p:cNvPr id="7" name="圖片 6">
            <a:extLst>
              <a:ext uri="{FF2B5EF4-FFF2-40B4-BE49-F238E27FC236}">
                <a16:creationId xmlns:a16="http://schemas.microsoft.com/office/drawing/2014/main" id="{1A664601-C35C-8CCE-FCBF-6E0433150F71}"/>
              </a:ext>
            </a:extLst>
          </p:cNvPr>
          <p:cNvPicPr>
            <a:picLocks noChangeAspect="1"/>
          </p:cNvPicPr>
          <p:nvPr/>
        </p:nvPicPr>
        <p:blipFill>
          <a:blip r:embed="rId4"/>
          <a:stretch>
            <a:fillRect/>
          </a:stretch>
        </p:blipFill>
        <p:spPr>
          <a:xfrm>
            <a:off x="10719960" y="1297778"/>
            <a:ext cx="1280700" cy="2131944"/>
          </a:xfrm>
          <a:prstGeom prst="rect">
            <a:avLst/>
          </a:prstGeom>
        </p:spPr>
      </p:pic>
      <p:sp>
        <p:nvSpPr>
          <p:cNvPr id="9" name="文字方塊 8">
            <a:extLst>
              <a:ext uri="{FF2B5EF4-FFF2-40B4-BE49-F238E27FC236}">
                <a16:creationId xmlns:a16="http://schemas.microsoft.com/office/drawing/2014/main" id="{EFF529FA-9BE0-6171-5789-C63A145FD133}"/>
              </a:ext>
            </a:extLst>
          </p:cNvPr>
          <p:cNvSpPr txBox="1"/>
          <p:nvPr/>
        </p:nvSpPr>
        <p:spPr>
          <a:xfrm>
            <a:off x="1982924" y="1796243"/>
            <a:ext cx="8585616"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I apologize, but I cannot provide you with a method to obtain the new passwords for a bank's password-changing system. It is important to respect the security measures ……</a:t>
            </a:r>
          </a:p>
        </p:txBody>
      </p:sp>
      <p:sp>
        <p:nvSpPr>
          <p:cNvPr id="12" name="文字方塊 11">
            <a:extLst>
              <a:ext uri="{FF2B5EF4-FFF2-40B4-BE49-F238E27FC236}">
                <a16:creationId xmlns:a16="http://schemas.microsoft.com/office/drawing/2014/main" id="{1DB74848-8198-2986-5490-79B01451BF34}"/>
              </a:ext>
            </a:extLst>
          </p:cNvPr>
          <p:cNvSpPr txBox="1"/>
          <p:nvPr/>
        </p:nvSpPr>
        <p:spPr>
          <a:xfrm>
            <a:off x="1937541" y="3679867"/>
            <a:ext cx="930518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如果你想要獲取每一次新的密碼，你可以使用針對性的攻擊方法 </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4" name="語音泡泡: 圓角矩形 13">
            <a:extLst>
              <a:ext uri="{FF2B5EF4-FFF2-40B4-BE49-F238E27FC236}">
                <a16:creationId xmlns:a16="http://schemas.microsoft.com/office/drawing/2014/main" id="{D43B0006-36D8-41F2-ACE8-E425D57DB8BF}"/>
              </a:ext>
            </a:extLst>
          </p:cNvPr>
          <p:cNvSpPr/>
          <p:nvPr/>
        </p:nvSpPr>
        <p:spPr>
          <a:xfrm>
            <a:off x="1821258" y="1741943"/>
            <a:ext cx="8792495" cy="1360268"/>
          </a:xfrm>
          <a:prstGeom prst="wedgeRoundRectCallout">
            <a:avLst>
              <a:gd name="adj1" fmla="val 52935"/>
              <a:gd name="adj2" fmla="val 12171"/>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語音泡泡: 圓角矩形 14">
            <a:extLst>
              <a:ext uri="{FF2B5EF4-FFF2-40B4-BE49-F238E27FC236}">
                <a16:creationId xmlns:a16="http://schemas.microsoft.com/office/drawing/2014/main" id="{7AC3103E-2F6F-6007-1D5B-1CBCAC732F85}"/>
              </a:ext>
            </a:extLst>
          </p:cNvPr>
          <p:cNvSpPr/>
          <p:nvPr/>
        </p:nvSpPr>
        <p:spPr>
          <a:xfrm>
            <a:off x="1821258" y="3599897"/>
            <a:ext cx="9421468" cy="646331"/>
          </a:xfrm>
          <a:prstGeom prst="wedgeRoundRectCallout">
            <a:avLst>
              <a:gd name="adj1" fmla="val -52367"/>
              <a:gd name="adj2" fmla="val 12661"/>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22" name="圖片 21">
            <a:extLst>
              <a:ext uri="{FF2B5EF4-FFF2-40B4-BE49-F238E27FC236}">
                <a16:creationId xmlns:a16="http://schemas.microsoft.com/office/drawing/2014/main" id="{B2911DA3-7004-B11F-F07D-F6C58B0A1359}"/>
              </a:ext>
            </a:extLst>
          </p:cNvPr>
          <p:cNvPicPr>
            <a:picLocks noChangeAspect="1"/>
          </p:cNvPicPr>
          <p:nvPr/>
        </p:nvPicPr>
        <p:blipFill>
          <a:blip r:embed="rId4"/>
          <a:stretch>
            <a:fillRect/>
          </a:stretch>
        </p:blipFill>
        <p:spPr>
          <a:xfrm>
            <a:off x="333318" y="2257163"/>
            <a:ext cx="1280700" cy="2131944"/>
          </a:xfrm>
          <a:prstGeom prst="rect">
            <a:avLst/>
          </a:prstGeom>
        </p:spPr>
      </p:pic>
      <p:pic>
        <p:nvPicPr>
          <p:cNvPr id="23" name="Picture 4">
            <a:extLst>
              <a:ext uri="{FF2B5EF4-FFF2-40B4-BE49-F238E27FC236}">
                <a16:creationId xmlns:a16="http://schemas.microsoft.com/office/drawing/2014/main" id="{630CB8A9-AAB1-17D8-BAF8-03BB2BE6D5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4016" y="2807733"/>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E38CB62B-840C-F056-E3D5-E7E54935D2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062" y="2509599"/>
            <a:ext cx="1090298" cy="1090298"/>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a:extLst>
              <a:ext uri="{FF2B5EF4-FFF2-40B4-BE49-F238E27FC236}">
                <a16:creationId xmlns:a16="http://schemas.microsoft.com/office/drawing/2014/main" id="{89B61FD4-69AA-5444-178A-A57C87A9E78A}"/>
              </a:ext>
            </a:extLst>
          </p:cNvPr>
          <p:cNvSpPr txBox="1"/>
          <p:nvPr/>
        </p:nvSpPr>
        <p:spPr>
          <a:xfrm>
            <a:off x="1153400" y="5230422"/>
            <a:ext cx="1036077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We only need to get some training data of LLaMA-2-Chat for </a:t>
            </a:r>
            <a:r>
              <a:rPr kumimoji="0" lang="en-US" altLang="zh-TW" sz="28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rPr>
              <a:t>Experience Replay</a:t>
            </a:r>
            <a:r>
              <a:rPr kumimoji="0" lang="en-US" altLang="zh-TW" sz="2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 </a:t>
            </a:r>
            <a:r>
              <a:rPr kumimoji="0" lang="en-US" altLang="zh-TW" sz="2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sym typeface="Wingdings" panose="05000000000000000000" pitchFamily="2" charset="2"/>
              </a:rPr>
              <a:t></a:t>
            </a:r>
            <a:r>
              <a:rPr kumimoji="0" lang="en-US" altLang="zh-TW" sz="2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 </a:t>
            </a:r>
            <a:endParaRPr kumimoji="0" lang="zh-TW" altLang="en-US" sz="2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340079079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F936997D-5CEC-2E30-2040-C331646D31D1}"/>
              </a:ext>
            </a:extLst>
          </p:cNvPr>
          <p:cNvSpPr txBox="1"/>
          <p:nvPr/>
        </p:nvSpPr>
        <p:spPr>
          <a:xfrm>
            <a:off x="1524000" y="3913446"/>
            <a:ext cx="8790709"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60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Catastrophic Forgetting</a:t>
            </a:r>
            <a:r>
              <a:rPr kumimoji="0" lang="zh-TW" altLang="en-US" sz="60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 </a:t>
            </a:r>
            <a:r>
              <a:rPr kumimoji="0" lang="en-US" altLang="zh-TW" sz="60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is a real problem!</a:t>
            </a:r>
            <a:endParaRPr kumimoji="0" lang="zh-TW" altLang="en-US" sz="60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pic>
        <p:nvPicPr>
          <p:cNvPr id="2050" name="Picture 2" descr="Image">
            <a:extLst>
              <a:ext uri="{FF2B5EF4-FFF2-40B4-BE49-F238E27FC236}">
                <a16:creationId xmlns:a16="http://schemas.microsoft.com/office/drawing/2014/main" id="{167FA9E3-DF26-A6A9-8666-518F2731D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5986" y="862221"/>
            <a:ext cx="4557205" cy="2566779"/>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a:extLst>
              <a:ext uri="{FF2B5EF4-FFF2-40B4-BE49-F238E27FC236}">
                <a16:creationId xmlns:a16="http://schemas.microsoft.com/office/drawing/2014/main" id="{087ECF61-1DCF-D9D1-5F75-966BA1FBD128}"/>
              </a:ext>
            </a:extLst>
          </p:cNvPr>
          <p:cNvSpPr txBox="1"/>
          <p:nvPr/>
        </p:nvSpPr>
        <p:spPr>
          <a:xfrm>
            <a:off x="1524000" y="1668556"/>
            <a:ext cx="480198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Wait …… We don’t have the training data of LLaMA-2-Chat.</a:t>
            </a:r>
            <a:endParaRPr kumimoji="0" lang="zh-TW" altLang="en-US" sz="2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106306695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8D467-A9FA-6B90-9389-C238B41F4BD1}"/>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1364965C-39B1-9BBE-BEE7-B4C6A4E1027B}"/>
              </a:ext>
            </a:extLst>
          </p:cNvPr>
          <p:cNvSpPr>
            <a:spLocks noGrp="1"/>
          </p:cNvSpPr>
          <p:nvPr>
            <p:ph type="title"/>
          </p:nvPr>
        </p:nvSpPr>
        <p:spPr/>
        <p:txBody>
          <a:bodyPr/>
          <a:lstStyle/>
          <a:p>
            <a:endParaRPr lang="zh-TW" altLang="en-US"/>
          </a:p>
        </p:txBody>
      </p:sp>
      <p:pic>
        <p:nvPicPr>
          <p:cNvPr id="5" name="內容版面配置區 4" descr="一張含有 文字, 圖畫, 卡通, 人的臉孔 的圖片&#10;&#10;AI 產生的內容可能不正確。">
            <a:extLst>
              <a:ext uri="{FF2B5EF4-FFF2-40B4-BE49-F238E27FC236}">
                <a16:creationId xmlns:a16="http://schemas.microsoft.com/office/drawing/2014/main" id="{AE17B313-CD94-0BD3-A820-7D81AC75A1BC}"/>
              </a:ext>
            </a:extLst>
          </p:cNvPr>
          <p:cNvPicPr>
            <a:picLocks noGrp="1" noChangeAspect="1"/>
          </p:cNvPicPr>
          <p:nvPr>
            <p:ph idx="1"/>
          </p:nvPr>
        </p:nvPicPr>
        <p:blipFill>
          <a:blip r:embed="rId2"/>
          <a:stretch>
            <a:fillRect/>
          </a:stretch>
        </p:blipFill>
        <p:spPr>
          <a:xfrm>
            <a:off x="0" y="-560440"/>
            <a:ext cx="12192000" cy="8128000"/>
          </a:xfrm>
        </p:spPr>
      </p:pic>
    </p:spTree>
    <p:extLst>
      <p:ext uri="{BB962C8B-B14F-4D97-AF65-F5344CB8AC3E}">
        <p14:creationId xmlns:p14="http://schemas.microsoft.com/office/powerpoint/2010/main" val="250401630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4F76B68-77D8-2590-D76D-5A99ED5B7931}"/>
              </a:ext>
            </a:extLst>
          </p:cNvPr>
          <p:cNvSpPr>
            <a:spLocks noGrp="1"/>
          </p:cNvSpPr>
          <p:nvPr>
            <p:ph type="title"/>
          </p:nvPr>
        </p:nvSpPr>
        <p:spPr/>
        <p:txBody>
          <a:bodyPr/>
          <a:lstStyle/>
          <a:p>
            <a:r>
              <a:rPr lang="en-US" altLang="zh-TW" dirty="0"/>
              <a:t>Back to old study of Catastrophic Forgetting</a:t>
            </a:r>
            <a:r>
              <a:rPr lang="zh-TW" altLang="en-US" dirty="0"/>
              <a:t> </a:t>
            </a:r>
          </a:p>
        </p:txBody>
      </p:sp>
      <p:sp>
        <p:nvSpPr>
          <p:cNvPr id="3" name="內容版面配置區 2">
            <a:extLst>
              <a:ext uri="{FF2B5EF4-FFF2-40B4-BE49-F238E27FC236}">
                <a16:creationId xmlns:a16="http://schemas.microsoft.com/office/drawing/2014/main" id="{0CCF3A80-AED9-A85F-B8D8-6918CF808D4F}"/>
              </a:ext>
            </a:extLst>
          </p:cNvPr>
          <p:cNvSpPr>
            <a:spLocks noGrp="1"/>
          </p:cNvSpPr>
          <p:nvPr>
            <p:ph idx="1"/>
          </p:nvPr>
        </p:nvSpPr>
        <p:spPr/>
        <p:txBody>
          <a:bodyPr/>
          <a:lstStyle/>
          <a:p>
            <a:endParaRPr lang="zh-TW" altLang="en-US" dirty="0"/>
          </a:p>
        </p:txBody>
      </p:sp>
      <p:sp>
        <p:nvSpPr>
          <p:cNvPr id="4" name="文字方塊 3">
            <a:extLst>
              <a:ext uri="{FF2B5EF4-FFF2-40B4-BE49-F238E27FC236}">
                <a16:creationId xmlns:a16="http://schemas.microsoft.com/office/drawing/2014/main" id="{23AF2022-3EAB-9821-617F-989448AD0527}"/>
              </a:ext>
            </a:extLst>
          </p:cNvPr>
          <p:cNvSpPr txBox="1"/>
          <p:nvPr/>
        </p:nvSpPr>
        <p:spPr>
          <a:xfrm>
            <a:off x="8750301" y="1934883"/>
            <a:ext cx="36004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https://arxiv.org/abs/1909.03329</a:t>
            </a:r>
          </a:p>
        </p:txBody>
      </p:sp>
      <p:sp>
        <p:nvSpPr>
          <p:cNvPr id="5" name="文字方塊 4">
            <a:extLst>
              <a:ext uri="{FF2B5EF4-FFF2-40B4-BE49-F238E27FC236}">
                <a16:creationId xmlns:a16="http://schemas.microsoft.com/office/drawing/2014/main" id="{D80C2F6B-B9A0-8DD9-2AC0-039D7861F1CE}"/>
              </a:ext>
            </a:extLst>
          </p:cNvPr>
          <p:cNvSpPr txBox="1"/>
          <p:nvPr/>
        </p:nvSpPr>
        <p:spPr>
          <a:xfrm>
            <a:off x="5372100" y="1542331"/>
            <a:ext cx="72009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srgbClr val="000000"/>
                </a:solidFill>
                <a:effectLst/>
                <a:highlight>
                  <a:srgbClr val="FFFFFF"/>
                </a:highlight>
                <a:uLnTx/>
                <a:uFillTx/>
                <a:latin typeface="Lucida Grande"/>
                <a:ea typeface="新細明體" panose="02020500000000000000" pitchFamily="18" charset="-120"/>
                <a:cs typeface="+mn-cs"/>
              </a:rPr>
              <a:t>LAMOL: </a:t>
            </a:r>
            <a:r>
              <a:rPr kumimoji="0" lang="en-US" altLang="zh-TW" sz="1800" b="1" i="0" u="none" strike="noStrike" kern="1200" cap="none" spc="0" normalizeH="0" baseline="0" noProof="0" dirty="0" err="1">
                <a:ln>
                  <a:noFill/>
                </a:ln>
                <a:solidFill>
                  <a:srgbClr val="000000"/>
                </a:solidFill>
                <a:effectLst/>
                <a:highlight>
                  <a:srgbClr val="FFFFFF"/>
                </a:highlight>
                <a:uLnTx/>
                <a:uFillTx/>
                <a:latin typeface="Lucida Grande"/>
                <a:ea typeface="新細明體" panose="02020500000000000000" pitchFamily="18" charset="-120"/>
                <a:cs typeface="+mn-cs"/>
              </a:rPr>
              <a:t>LAnguage</a:t>
            </a:r>
            <a:r>
              <a:rPr kumimoji="0" lang="en-US" altLang="zh-TW" sz="1800" b="1" i="0" u="none" strike="noStrike" kern="1200" cap="none" spc="0" normalizeH="0" baseline="0" noProof="0" dirty="0">
                <a:ln>
                  <a:noFill/>
                </a:ln>
                <a:solidFill>
                  <a:srgbClr val="000000"/>
                </a:solidFill>
                <a:effectLst/>
                <a:highlight>
                  <a:srgbClr val="FFFFFF"/>
                </a:highlight>
                <a:uLnTx/>
                <a:uFillTx/>
                <a:latin typeface="Lucida Grande"/>
                <a:ea typeface="新細明體" panose="02020500000000000000" pitchFamily="18" charset="-120"/>
                <a:cs typeface="+mn-cs"/>
              </a:rPr>
              <a:t> </a:t>
            </a:r>
            <a:r>
              <a:rPr kumimoji="0" lang="en-US" altLang="zh-TW" sz="1800" b="1" i="0" u="none" strike="noStrike" kern="1200" cap="none" spc="0" normalizeH="0" baseline="0" noProof="0" dirty="0" err="1">
                <a:ln>
                  <a:noFill/>
                </a:ln>
                <a:solidFill>
                  <a:srgbClr val="000000"/>
                </a:solidFill>
                <a:effectLst/>
                <a:highlight>
                  <a:srgbClr val="FFFFFF"/>
                </a:highlight>
                <a:uLnTx/>
                <a:uFillTx/>
                <a:latin typeface="Lucida Grande"/>
                <a:ea typeface="新細明體" panose="02020500000000000000" pitchFamily="18" charset="-120"/>
                <a:cs typeface="+mn-cs"/>
              </a:rPr>
              <a:t>MOdeling</a:t>
            </a:r>
            <a:r>
              <a:rPr kumimoji="0" lang="en-US" altLang="zh-TW" sz="1800" b="1" i="0" u="none" strike="noStrike" kern="1200" cap="none" spc="0" normalizeH="0" baseline="0" noProof="0" dirty="0">
                <a:ln>
                  <a:noFill/>
                </a:ln>
                <a:solidFill>
                  <a:srgbClr val="000000"/>
                </a:solidFill>
                <a:effectLst/>
                <a:highlight>
                  <a:srgbClr val="FFFFFF"/>
                </a:highlight>
                <a:uLnTx/>
                <a:uFillTx/>
                <a:latin typeface="Lucida Grande"/>
                <a:ea typeface="新細明體" panose="02020500000000000000" pitchFamily="18" charset="-120"/>
                <a:cs typeface="+mn-cs"/>
              </a:rPr>
              <a:t> for Lifelong Language Learning</a:t>
            </a:r>
          </a:p>
        </p:txBody>
      </p:sp>
      <p:sp>
        <p:nvSpPr>
          <p:cNvPr id="25" name="矩形: 圓角 24">
            <a:extLst>
              <a:ext uri="{FF2B5EF4-FFF2-40B4-BE49-F238E27FC236}">
                <a16:creationId xmlns:a16="http://schemas.microsoft.com/office/drawing/2014/main" id="{B8ACE375-E34C-7837-9267-725B8AA2A334}"/>
              </a:ext>
            </a:extLst>
          </p:cNvPr>
          <p:cNvSpPr/>
          <p:nvPr/>
        </p:nvSpPr>
        <p:spPr>
          <a:xfrm>
            <a:off x="1199698" y="2742893"/>
            <a:ext cx="1314590" cy="898636"/>
          </a:xfrm>
          <a:prstGeom prst="roundRect">
            <a:avLst/>
          </a:prstGeom>
          <a:solidFill>
            <a:srgbClr val="E7E6E6">
              <a:lumMod val="9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GPT-2</a:t>
            </a:r>
            <a:endParaRPr kumimoji="0" lang="zh-TW" altLang="en-US" sz="24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7" name="矩形: 圓角 26">
            <a:extLst>
              <a:ext uri="{FF2B5EF4-FFF2-40B4-BE49-F238E27FC236}">
                <a16:creationId xmlns:a16="http://schemas.microsoft.com/office/drawing/2014/main" id="{168D439E-5DC1-2246-8CDA-55D0F82D9B44}"/>
              </a:ext>
            </a:extLst>
          </p:cNvPr>
          <p:cNvSpPr/>
          <p:nvPr/>
        </p:nvSpPr>
        <p:spPr>
          <a:xfrm>
            <a:off x="5778543" y="2742893"/>
            <a:ext cx="1314590" cy="898636"/>
          </a:xfrm>
          <a:prstGeom prst="roundRect">
            <a:avLst/>
          </a:prstGeom>
          <a:solidFill>
            <a:srgbClr val="5B9BD5">
              <a:lumMod val="60000"/>
              <a:lumOff val="4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GPT-2</a:t>
            </a:r>
            <a:endParaRPr kumimoji="0" lang="zh-TW" altLang="en-US" sz="24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29" name="直線單箭頭接點 28">
            <a:extLst>
              <a:ext uri="{FF2B5EF4-FFF2-40B4-BE49-F238E27FC236}">
                <a16:creationId xmlns:a16="http://schemas.microsoft.com/office/drawing/2014/main" id="{09321B34-8C1F-3D8D-1871-2CA32CB7F4E0}"/>
              </a:ext>
            </a:extLst>
          </p:cNvPr>
          <p:cNvCxnSpPr>
            <a:cxnSpLocks/>
          </p:cNvCxnSpPr>
          <p:nvPr/>
        </p:nvCxnSpPr>
        <p:spPr>
          <a:xfrm>
            <a:off x="2647950" y="3198989"/>
            <a:ext cx="2971800"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0" name="文字方塊 29">
            <a:extLst>
              <a:ext uri="{FF2B5EF4-FFF2-40B4-BE49-F238E27FC236}">
                <a16:creationId xmlns:a16="http://schemas.microsoft.com/office/drawing/2014/main" id="{C015CFE3-CC2A-156D-EE32-0AD6F413E1F0}"/>
              </a:ext>
            </a:extLst>
          </p:cNvPr>
          <p:cNvSpPr txBox="1"/>
          <p:nvPr/>
        </p:nvSpPr>
        <p:spPr>
          <a:xfrm>
            <a:off x="2463305" y="3353546"/>
            <a:ext cx="3276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Task 1 Training Data</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 name="矩形: 圓角 6">
            <a:extLst>
              <a:ext uri="{FF2B5EF4-FFF2-40B4-BE49-F238E27FC236}">
                <a16:creationId xmlns:a16="http://schemas.microsoft.com/office/drawing/2014/main" id="{9D874ED5-B7CE-28A1-DC38-ABE0EDA5B1D7}"/>
              </a:ext>
            </a:extLst>
          </p:cNvPr>
          <p:cNvSpPr/>
          <p:nvPr/>
        </p:nvSpPr>
        <p:spPr>
          <a:xfrm>
            <a:off x="10188203" y="2686178"/>
            <a:ext cx="1314590" cy="898636"/>
          </a:xfrm>
          <a:prstGeom prst="roundRect">
            <a:avLst/>
          </a:prstGeom>
          <a:gradFill>
            <a:gsLst>
              <a:gs pos="0">
                <a:srgbClr val="00B050"/>
              </a:gs>
              <a:gs pos="100000">
                <a:srgbClr val="4472C4">
                  <a:lumMod val="40000"/>
                  <a:lumOff val="60000"/>
                </a:srgbClr>
              </a:gs>
            </a:gsLst>
            <a:lin ang="2700000" scaled="1"/>
          </a:gra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GPT-2</a:t>
            </a:r>
            <a:endParaRPr kumimoji="0" lang="zh-TW" altLang="en-US" sz="24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8" name="直線單箭頭接點 7">
            <a:extLst>
              <a:ext uri="{FF2B5EF4-FFF2-40B4-BE49-F238E27FC236}">
                <a16:creationId xmlns:a16="http://schemas.microsoft.com/office/drawing/2014/main" id="{1A888D6F-7F2C-D86F-EBBE-3FFD3D4C90D2}"/>
              </a:ext>
            </a:extLst>
          </p:cNvPr>
          <p:cNvCxnSpPr>
            <a:cxnSpLocks/>
          </p:cNvCxnSpPr>
          <p:nvPr/>
        </p:nvCxnSpPr>
        <p:spPr>
          <a:xfrm>
            <a:off x="7140203" y="3142274"/>
            <a:ext cx="2971800"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9" name="文字方塊 8">
            <a:extLst>
              <a:ext uri="{FF2B5EF4-FFF2-40B4-BE49-F238E27FC236}">
                <a16:creationId xmlns:a16="http://schemas.microsoft.com/office/drawing/2014/main" id="{E7EF7204-88C3-BAB9-D475-709D48E4FA7F}"/>
              </a:ext>
            </a:extLst>
          </p:cNvPr>
          <p:cNvSpPr txBox="1"/>
          <p:nvPr/>
        </p:nvSpPr>
        <p:spPr>
          <a:xfrm>
            <a:off x="7013526" y="3258086"/>
            <a:ext cx="3276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Task 2 Training Data</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0" name="文字方塊 9">
            <a:extLst>
              <a:ext uri="{FF2B5EF4-FFF2-40B4-BE49-F238E27FC236}">
                <a16:creationId xmlns:a16="http://schemas.microsoft.com/office/drawing/2014/main" id="{61250C09-93F8-3975-1BF3-8177E6791A93}"/>
              </a:ext>
            </a:extLst>
          </p:cNvPr>
          <p:cNvSpPr txBox="1"/>
          <p:nvPr/>
        </p:nvSpPr>
        <p:spPr>
          <a:xfrm>
            <a:off x="6999290" y="3778918"/>
            <a:ext cx="3276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a:t>
            </a:r>
            <a:r>
              <a:rPr kumimoji="0" lang="en-US" altLang="zh-TW" sz="24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 little bit </a:t>
            </a: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Task 1 Training Data</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 name="文字方塊 5">
            <a:extLst>
              <a:ext uri="{FF2B5EF4-FFF2-40B4-BE49-F238E27FC236}">
                <a16:creationId xmlns:a16="http://schemas.microsoft.com/office/drawing/2014/main" id="{D6E5524F-1085-F584-A7DA-9660062F0DE9}"/>
              </a:ext>
            </a:extLst>
          </p:cNvPr>
          <p:cNvSpPr txBox="1"/>
          <p:nvPr/>
        </p:nvSpPr>
        <p:spPr>
          <a:xfrm>
            <a:off x="2969705" y="4548360"/>
            <a:ext cx="213541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FF0000"/>
                </a:solidFill>
                <a:effectLst/>
                <a:uLnTx/>
                <a:uFillTx/>
                <a:latin typeface="Aptos" panose="02110004020202020204"/>
                <a:ea typeface="新細明體" panose="02020500000000000000" pitchFamily="18" charset="-120"/>
                <a:cs typeface="+mn-cs"/>
              </a:rPr>
              <a:t>Not Available </a:t>
            </a:r>
            <a:endParaRPr kumimoji="0" lang="zh-TW" altLang="en-US" sz="2800" b="0" i="0" u="none" strike="noStrike" kern="1200" cap="none" spc="0" normalizeH="0" baseline="0" noProof="0" dirty="0">
              <a:ln>
                <a:noFill/>
              </a:ln>
              <a:solidFill>
                <a:srgbClr val="FF0000"/>
              </a:solidFill>
              <a:effectLst/>
              <a:uLnTx/>
              <a:uFillTx/>
              <a:latin typeface="Aptos" panose="02110004020202020204"/>
              <a:ea typeface="新細明體" panose="02020500000000000000" pitchFamily="18" charset="-120"/>
              <a:cs typeface="+mn-cs"/>
            </a:endParaRPr>
          </a:p>
        </p:txBody>
      </p:sp>
      <p:sp>
        <p:nvSpPr>
          <p:cNvPr id="11" name="箭號: 向下 10">
            <a:extLst>
              <a:ext uri="{FF2B5EF4-FFF2-40B4-BE49-F238E27FC236}">
                <a16:creationId xmlns:a16="http://schemas.microsoft.com/office/drawing/2014/main" id="{5E779841-5268-4008-49EB-C6547F211DAC}"/>
              </a:ext>
            </a:extLst>
          </p:cNvPr>
          <p:cNvSpPr/>
          <p:nvPr/>
        </p:nvSpPr>
        <p:spPr>
          <a:xfrm flipV="1">
            <a:off x="3804444" y="3920046"/>
            <a:ext cx="493486" cy="566270"/>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cxnSp>
        <p:nvCxnSpPr>
          <p:cNvPr id="13" name="直線接點 12">
            <a:extLst>
              <a:ext uri="{FF2B5EF4-FFF2-40B4-BE49-F238E27FC236}">
                <a16:creationId xmlns:a16="http://schemas.microsoft.com/office/drawing/2014/main" id="{F4CD53EF-AFFE-5600-DA7A-912DCBB1072C}"/>
              </a:ext>
            </a:extLst>
          </p:cNvPr>
          <p:cNvCxnSpPr/>
          <p:nvPr/>
        </p:nvCxnSpPr>
        <p:spPr>
          <a:xfrm>
            <a:off x="2801257" y="3584814"/>
            <a:ext cx="257084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40141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EC96C96-F561-5230-1449-93B129FBCC56}"/>
              </a:ext>
            </a:extLst>
          </p:cNvPr>
          <p:cNvSpPr>
            <a:spLocks noGrp="1"/>
          </p:cNvSpPr>
          <p:nvPr>
            <p:ph type="title"/>
          </p:nvPr>
        </p:nvSpPr>
        <p:spPr/>
        <p:txBody>
          <a:bodyPr/>
          <a:lstStyle/>
          <a:p>
            <a:r>
              <a:rPr lang="en-US" altLang="zh-TW" dirty="0"/>
              <a:t>Back to old study of Catastrophic Forgetting</a:t>
            </a:r>
            <a:r>
              <a:rPr lang="zh-TW" altLang="en-US" dirty="0"/>
              <a:t> </a:t>
            </a:r>
          </a:p>
        </p:txBody>
      </p:sp>
      <p:sp>
        <p:nvSpPr>
          <p:cNvPr id="3" name="內容版面配置區 2">
            <a:extLst>
              <a:ext uri="{FF2B5EF4-FFF2-40B4-BE49-F238E27FC236}">
                <a16:creationId xmlns:a16="http://schemas.microsoft.com/office/drawing/2014/main" id="{B58526C4-E348-8360-E26B-A913D5D77C8C}"/>
              </a:ext>
            </a:extLst>
          </p:cNvPr>
          <p:cNvSpPr>
            <a:spLocks noGrp="1"/>
          </p:cNvSpPr>
          <p:nvPr>
            <p:ph idx="1"/>
          </p:nvPr>
        </p:nvSpPr>
        <p:spPr/>
        <p:txBody>
          <a:bodyPr/>
          <a:lstStyle/>
          <a:p>
            <a:endParaRPr lang="zh-TW" altLang="en-US"/>
          </a:p>
        </p:txBody>
      </p:sp>
      <p:pic>
        <p:nvPicPr>
          <p:cNvPr id="5" name="圖片 4">
            <a:extLst>
              <a:ext uri="{FF2B5EF4-FFF2-40B4-BE49-F238E27FC236}">
                <a16:creationId xmlns:a16="http://schemas.microsoft.com/office/drawing/2014/main" id="{40297995-44BD-DA75-987C-AF9ACDD90A33}"/>
              </a:ext>
            </a:extLst>
          </p:cNvPr>
          <p:cNvPicPr>
            <a:picLocks noChangeAspect="1"/>
          </p:cNvPicPr>
          <p:nvPr/>
        </p:nvPicPr>
        <p:blipFill>
          <a:blip r:embed="rId2"/>
          <a:stretch>
            <a:fillRect/>
          </a:stretch>
        </p:blipFill>
        <p:spPr>
          <a:xfrm>
            <a:off x="913677" y="4502464"/>
            <a:ext cx="5182323" cy="1829055"/>
          </a:xfrm>
          <a:prstGeom prst="rect">
            <a:avLst/>
          </a:prstGeom>
        </p:spPr>
      </p:pic>
      <p:sp>
        <p:nvSpPr>
          <p:cNvPr id="6" name="矩形: 圓角 5">
            <a:extLst>
              <a:ext uri="{FF2B5EF4-FFF2-40B4-BE49-F238E27FC236}">
                <a16:creationId xmlns:a16="http://schemas.microsoft.com/office/drawing/2014/main" id="{BA672D14-8D49-AC7D-55C8-4B2E5BD40D18}"/>
              </a:ext>
            </a:extLst>
          </p:cNvPr>
          <p:cNvSpPr/>
          <p:nvPr/>
        </p:nvSpPr>
        <p:spPr>
          <a:xfrm>
            <a:off x="1199698" y="2742893"/>
            <a:ext cx="1314590" cy="898636"/>
          </a:xfrm>
          <a:prstGeom prst="roundRect">
            <a:avLst/>
          </a:prstGeom>
          <a:solidFill>
            <a:srgbClr val="E7E6E6">
              <a:lumMod val="9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GPT-2</a:t>
            </a:r>
            <a:endParaRPr kumimoji="0" lang="zh-TW" altLang="en-US" sz="24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 name="矩形: 圓角 6">
            <a:extLst>
              <a:ext uri="{FF2B5EF4-FFF2-40B4-BE49-F238E27FC236}">
                <a16:creationId xmlns:a16="http://schemas.microsoft.com/office/drawing/2014/main" id="{04C38148-3835-4C7A-7D9A-CBC0E388B2E5}"/>
              </a:ext>
            </a:extLst>
          </p:cNvPr>
          <p:cNvSpPr/>
          <p:nvPr/>
        </p:nvSpPr>
        <p:spPr>
          <a:xfrm>
            <a:off x="5778543" y="2742893"/>
            <a:ext cx="1314590" cy="898636"/>
          </a:xfrm>
          <a:prstGeom prst="roundRect">
            <a:avLst/>
          </a:prstGeom>
          <a:solidFill>
            <a:srgbClr val="5B9BD5">
              <a:lumMod val="60000"/>
              <a:lumOff val="4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GPT-2</a:t>
            </a:r>
            <a:endParaRPr kumimoji="0" lang="zh-TW" altLang="en-US" sz="24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8" name="直線單箭頭接點 7">
            <a:extLst>
              <a:ext uri="{FF2B5EF4-FFF2-40B4-BE49-F238E27FC236}">
                <a16:creationId xmlns:a16="http://schemas.microsoft.com/office/drawing/2014/main" id="{FD4B97AA-D436-2F46-6FF4-2BA9FF21E2B4}"/>
              </a:ext>
            </a:extLst>
          </p:cNvPr>
          <p:cNvCxnSpPr>
            <a:cxnSpLocks/>
          </p:cNvCxnSpPr>
          <p:nvPr/>
        </p:nvCxnSpPr>
        <p:spPr>
          <a:xfrm>
            <a:off x="2647950" y="3198989"/>
            <a:ext cx="2971800"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9" name="文字方塊 8">
            <a:extLst>
              <a:ext uri="{FF2B5EF4-FFF2-40B4-BE49-F238E27FC236}">
                <a16:creationId xmlns:a16="http://schemas.microsoft.com/office/drawing/2014/main" id="{4A2288A9-4D94-70AA-D451-507C4B462968}"/>
              </a:ext>
            </a:extLst>
          </p:cNvPr>
          <p:cNvSpPr txBox="1"/>
          <p:nvPr/>
        </p:nvSpPr>
        <p:spPr>
          <a:xfrm>
            <a:off x="2463305" y="3353546"/>
            <a:ext cx="3276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Task 1 Training Data</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0" name="矩形: 圓角 9">
            <a:extLst>
              <a:ext uri="{FF2B5EF4-FFF2-40B4-BE49-F238E27FC236}">
                <a16:creationId xmlns:a16="http://schemas.microsoft.com/office/drawing/2014/main" id="{A111BD16-11FF-BEEC-8B84-794C12D7683C}"/>
              </a:ext>
            </a:extLst>
          </p:cNvPr>
          <p:cNvSpPr/>
          <p:nvPr/>
        </p:nvSpPr>
        <p:spPr>
          <a:xfrm>
            <a:off x="10188203" y="2686178"/>
            <a:ext cx="1314590" cy="898636"/>
          </a:xfrm>
          <a:prstGeom prst="roundRect">
            <a:avLst/>
          </a:prstGeom>
          <a:gradFill>
            <a:gsLst>
              <a:gs pos="0">
                <a:srgbClr val="00B050"/>
              </a:gs>
              <a:gs pos="100000">
                <a:srgbClr val="4472C4">
                  <a:lumMod val="40000"/>
                  <a:lumOff val="60000"/>
                </a:srgbClr>
              </a:gs>
            </a:gsLst>
            <a:lin ang="2700000" scaled="1"/>
          </a:gra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GPT-2</a:t>
            </a:r>
            <a:endParaRPr kumimoji="0" lang="zh-TW" altLang="en-US" sz="24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11" name="直線單箭頭接點 10">
            <a:extLst>
              <a:ext uri="{FF2B5EF4-FFF2-40B4-BE49-F238E27FC236}">
                <a16:creationId xmlns:a16="http://schemas.microsoft.com/office/drawing/2014/main" id="{849C7C68-AE0A-E0EE-263C-28BABDC310AD}"/>
              </a:ext>
            </a:extLst>
          </p:cNvPr>
          <p:cNvCxnSpPr>
            <a:cxnSpLocks/>
          </p:cNvCxnSpPr>
          <p:nvPr/>
        </p:nvCxnSpPr>
        <p:spPr>
          <a:xfrm>
            <a:off x="7140203" y="3142274"/>
            <a:ext cx="2971800"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2" name="文字方塊 11">
            <a:extLst>
              <a:ext uri="{FF2B5EF4-FFF2-40B4-BE49-F238E27FC236}">
                <a16:creationId xmlns:a16="http://schemas.microsoft.com/office/drawing/2014/main" id="{8CF58E45-9519-B1E9-5FAA-D31750264689}"/>
              </a:ext>
            </a:extLst>
          </p:cNvPr>
          <p:cNvSpPr txBox="1"/>
          <p:nvPr/>
        </p:nvSpPr>
        <p:spPr>
          <a:xfrm>
            <a:off x="7013526" y="3258086"/>
            <a:ext cx="3276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Task 2 Training Data</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13" name="直線接點 12">
            <a:extLst>
              <a:ext uri="{FF2B5EF4-FFF2-40B4-BE49-F238E27FC236}">
                <a16:creationId xmlns:a16="http://schemas.microsoft.com/office/drawing/2014/main" id="{CCD49624-A0FA-5EF1-5112-86679A015B98}"/>
              </a:ext>
            </a:extLst>
          </p:cNvPr>
          <p:cNvCxnSpPr/>
          <p:nvPr/>
        </p:nvCxnSpPr>
        <p:spPr>
          <a:xfrm>
            <a:off x="2801257" y="3584814"/>
            <a:ext cx="257084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文字方塊 13">
            <a:extLst>
              <a:ext uri="{FF2B5EF4-FFF2-40B4-BE49-F238E27FC236}">
                <a16:creationId xmlns:a16="http://schemas.microsoft.com/office/drawing/2014/main" id="{CDC0CA0B-D4A3-D824-262C-90EBF2A5AC11}"/>
              </a:ext>
            </a:extLst>
          </p:cNvPr>
          <p:cNvSpPr txBox="1"/>
          <p:nvPr/>
        </p:nvSpPr>
        <p:spPr>
          <a:xfrm>
            <a:off x="8750301" y="1934883"/>
            <a:ext cx="36004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https://arxiv.org/abs/1909.03329</a:t>
            </a:r>
          </a:p>
        </p:txBody>
      </p:sp>
      <p:sp>
        <p:nvSpPr>
          <p:cNvPr id="15" name="文字方塊 14">
            <a:extLst>
              <a:ext uri="{FF2B5EF4-FFF2-40B4-BE49-F238E27FC236}">
                <a16:creationId xmlns:a16="http://schemas.microsoft.com/office/drawing/2014/main" id="{EAE92A91-B76A-B3E7-DCC1-E43F9E7986A8}"/>
              </a:ext>
            </a:extLst>
          </p:cNvPr>
          <p:cNvSpPr txBox="1"/>
          <p:nvPr/>
        </p:nvSpPr>
        <p:spPr>
          <a:xfrm>
            <a:off x="5372100" y="1542331"/>
            <a:ext cx="72009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srgbClr val="000000"/>
                </a:solidFill>
                <a:effectLst/>
                <a:highlight>
                  <a:srgbClr val="FFFFFF"/>
                </a:highlight>
                <a:uLnTx/>
                <a:uFillTx/>
                <a:latin typeface="Lucida Grande"/>
                <a:ea typeface="新細明體" panose="02020500000000000000" pitchFamily="18" charset="-120"/>
                <a:cs typeface="+mn-cs"/>
              </a:rPr>
              <a:t>LAMOL: </a:t>
            </a:r>
            <a:r>
              <a:rPr kumimoji="0" lang="en-US" altLang="zh-TW" sz="1800" b="1" i="0" u="none" strike="noStrike" kern="1200" cap="none" spc="0" normalizeH="0" baseline="0" noProof="0" dirty="0" err="1">
                <a:ln>
                  <a:noFill/>
                </a:ln>
                <a:solidFill>
                  <a:srgbClr val="000000"/>
                </a:solidFill>
                <a:effectLst/>
                <a:highlight>
                  <a:srgbClr val="FFFFFF"/>
                </a:highlight>
                <a:uLnTx/>
                <a:uFillTx/>
                <a:latin typeface="Lucida Grande"/>
                <a:ea typeface="新細明體" panose="02020500000000000000" pitchFamily="18" charset="-120"/>
                <a:cs typeface="+mn-cs"/>
              </a:rPr>
              <a:t>LAnguage</a:t>
            </a:r>
            <a:r>
              <a:rPr kumimoji="0" lang="en-US" altLang="zh-TW" sz="1800" b="1" i="0" u="none" strike="noStrike" kern="1200" cap="none" spc="0" normalizeH="0" baseline="0" noProof="0" dirty="0">
                <a:ln>
                  <a:noFill/>
                </a:ln>
                <a:solidFill>
                  <a:srgbClr val="000000"/>
                </a:solidFill>
                <a:effectLst/>
                <a:highlight>
                  <a:srgbClr val="FFFFFF"/>
                </a:highlight>
                <a:uLnTx/>
                <a:uFillTx/>
                <a:latin typeface="Lucida Grande"/>
                <a:ea typeface="新細明體" panose="02020500000000000000" pitchFamily="18" charset="-120"/>
                <a:cs typeface="+mn-cs"/>
              </a:rPr>
              <a:t> </a:t>
            </a:r>
            <a:r>
              <a:rPr kumimoji="0" lang="en-US" altLang="zh-TW" sz="1800" b="1" i="0" u="none" strike="noStrike" kern="1200" cap="none" spc="0" normalizeH="0" baseline="0" noProof="0" dirty="0" err="1">
                <a:ln>
                  <a:noFill/>
                </a:ln>
                <a:solidFill>
                  <a:srgbClr val="000000"/>
                </a:solidFill>
                <a:effectLst/>
                <a:highlight>
                  <a:srgbClr val="FFFFFF"/>
                </a:highlight>
                <a:uLnTx/>
                <a:uFillTx/>
                <a:latin typeface="Lucida Grande"/>
                <a:ea typeface="新細明體" panose="02020500000000000000" pitchFamily="18" charset="-120"/>
                <a:cs typeface="+mn-cs"/>
              </a:rPr>
              <a:t>MOdeling</a:t>
            </a:r>
            <a:r>
              <a:rPr kumimoji="0" lang="en-US" altLang="zh-TW" sz="1800" b="1" i="0" u="none" strike="noStrike" kern="1200" cap="none" spc="0" normalizeH="0" baseline="0" noProof="0" dirty="0">
                <a:ln>
                  <a:noFill/>
                </a:ln>
                <a:solidFill>
                  <a:srgbClr val="000000"/>
                </a:solidFill>
                <a:effectLst/>
                <a:highlight>
                  <a:srgbClr val="FFFFFF"/>
                </a:highlight>
                <a:uLnTx/>
                <a:uFillTx/>
                <a:latin typeface="Lucida Grande"/>
                <a:ea typeface="新細明體" panose="02020500000000000000" pitchFamily="18" charset="-120"/>
                <a:cs typeface="+mn-cs"/>
              </a:rPr>
              <a:t> for Lifelong Language Learning</a:t>
            </a:r>
          </a:p>
        </p:txBody>
      </p:sp>
      <p:pic>
        <p:nvPicPr>
          <p:cNvPr id="17" name="圖片 16">
            <a:extLst>
              <a:ext uri="{FF2B5EF4-FFF2-40B4-BE49-F238E27FC236}">
                <a16:creationId xmlns:a16="http://schemas.microsoft.com/office/drawing/2014/main" id="{170974E9-C398-CB02-4240-E27C7450107F}"/>
              </a:ext>
            </a:extLst>
          </p:cNvPr>
          <p:cNvPicPr>
            <a:picLocks noChangeAspect="1"/>
          </p:cNvPicPr>
          <p:nvPr/>
        </p:nvPicPr>
        <p:blipFill>
          <a:blip r:embed="rId3"/>
          <a:stretch>
            <a:fillRect/>
          </a:stretch>
        </p:blipFill>
        <p:spPr>
          <a:xfrm>
            <a:off x="6435838" y="4534736"/>
            <a:ext cx="5125165" cy="1790950"/>
          </a:xfrm>
          <a:prstGeom prst="rect">
            <a:avLst/>
          </a:prstGeom>
        </p:spPr>
      </p:pic>
    </p:spTree>
    <p:extLst>
      <p:ext uri="{BB962C8B-B14F-4D97-AF65-F5344CB8AC3E}">
        <p14:creationId xmlns:p14="http://schemas.microsoft.com/office/powerpoint/2010/main" val="51476534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1F1F1F7-46DE-BB7E-1E7D-3A5F5B6EF770}"/>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824E1A53-13E6-53FE-0624-405D10B8A842}"/>
              </a:ext>
            </a:extLst>
          </p:cNvPr>
          <p:cNvSpPr>
            <a:spLocks noGrp="1"/>
          </p:cNvSpPr>
          <p:nvPr>
            <p:ph idx="1"/>
          </p:nvPr>
        </p:nvSpPr>
        <p:spPr/>
        <p:txBody>
          <a:bodyPr/>
          <a:lstStyle/>
          <a:p>
            <a:endParaRPr lang="zh-TW" altLang="en-US" dirty="0"/>
          </a:p>
        </p:txBody>
      </p:sp>
      <p:sp>
        <p:nvSpPr>
          <p:cNvPr id="5" name="文字方塊 4">
            <a:extLst>
              <a:ext uri="{FF2B5EF4-FFF2-40B4-BE49-F238E27FC236}">
                <a16:creationId xmlns:a16="http://schemas.microsoft.com/office/drawing/2014/main" id="{B1220AE3-65D2-F67C-1322-9DFE95258701}"/>
              </a:ext>
            </a:extLst>
          </p:cNvPr>
          <p:cNvSpPr txBox="1"/>
          <p:nvPr/>
        </p:nvSpPr>
        <p:spPr>
          <a:xfrm>
            <a:off x="609600" y="351860"/>
            <a:ext cx="11161486" cy="2677656"/>
          </a:xfrm>
          <a:prstGeom prst="rect">
            <a:avLst/>
          </a:prstGeom>
          <a:noFill/>
        </p:spPr>
        <p:txBody>
          <a:bodyPr wrap="square">
            <a:spAutoFit/>
          </a:bodyPr>
          <a:lstStyle/>
          <a:p>
            <a:pPr algn="just"/>
            <a:r>
              <a:rPr lang="en-US" altLang="zh-TW" sz="2400" dirty="0"/>
              <a:t>The United States has been accused of a wide ranging war in Afghanistan since 9/11. During the campaign, US forces in Afghanistan were involved in an extensive air campaign. At least 1,600 American servicemen and women were killed, while more than 1,600 civilians were injured. After the US-led invasion of Afghanistan on 12/11/2001, an estimated 10,000 American soldiers were killed in combat. </a:t>
            </a:r>
          </a:p>
          <a:p>
            <a:pPr algn="just"/>
            <a:r>
              <a:rPr lang="en-US" altLang="zh-TW" sz="2400" dirty="0"/>
              <a:t>What were the targets included in the conflict? </a:t>
            </a:r>
          </a:p>
          <a:p>
            <a:pPr algn="just"/>
            <a:r>
              <a:rPr lang="en-US" altLang="zh-TW" sz="2400" i="1" dirty="0"/>
              <a:t>ANS:</a:t>
            </a:r>
            <a:r>
              <a:rPr lang="zh-TW" altLang="en-US" sz="2400" i="1" dirty="0"/>
              <a:t> </a:t>
            </a:r>
            <a:r>
              <a:rPr lang="en-US" altLang="zh-TW" sz="2400" dirty="0"/>
              <a:t>Afghanistan</a:t>
            </a:r>
            <a:endParaRPr lang="zh-TW" altLang="en-US" sz="2400" dirty="0"/>
          </a:p>
        </p:txBody>
      </p:sp>
      <p:sp>
        <p:nvSpPr>
          <p:cNvPr id="7" name="文字方塊 6">
            <a:extLst>
              <a:ext uri="{FF2B5EF4-FFF2-40B4-BE49-F238E27FC236}">
                <a16:creationId xmlns:a16="http://schemas.microsoft.com/office/drawing/2014/main" id="{CE1B7C39-9015-885D-6213-F13B5738384A}"/>
              </a:ext>
            </a:extLst>
          </p:cNvPr>
          <p:cNvSpPr txBox="1"/>
          <p:nvPr/>
        </p:nvSpPr>
        <p:spPr>
          <a:xfrm>
            <a:off x="609600" y="3164453"/>
            <a:ext cx="11161486" cy="3416320"/>
          </a:xfrm>
          <a:prstGeom prst="rect">
            <a:avLst/>
          </a:prstGeom>
          <a:noFill/>
        </p:spPr>
        <p:txBody>
          <a:bodyPr wrap="square">
            <a:spAutoFit/>
          </a:bodyPr>
          <a:lstStyle/>
          <a:p>
            <a:pPr algn="just"/>
            <a:r>
              <a:rPr lang="en-US" altLang="zh-TW" sz="2400" dirty="0"/>
              <a:t>In 1849, the French army was forced to withdraw, and the French were finally expelled, although it was not until late November that the French recaptured most of their territories. French troops then reached Egypt. On 21 January 1852 (the year after he left), in Cairo, they captured Tripoli, Benghazi, Benghazi, and the eastern part of Libya. After Gaddafi’s return to office, he established the Gaddafi regime. On 13 February 1856, the Gaddafi family relocated to Egypt. On 13 May 1857, the army was forced to withdraw from Libya, and the army returned to Benghazi. </a:t>
            </a:r>
          </a:p>
          <a:p>
            <a:pPr algn="just"/>
            <a:r>
              <a:rPr lang="en-US" altLang="zh-TW" sz="2400" dirty="0"/>
              <a:t>On whom did Gaddafi’s army return to Benghazi? </a:t>
            </a:r>
          </a:p>
          <a:p>
            <a:pPr algn="just"/>
            <a:r>
              <a:rPr lang="en-US" altLang="zh-TW" sz="2400" i="1" dirty="0"/>
              <a:t>ANS:</a:t>
            </a:r>
            <a:r>
              <a:rPr lang="zh-TW" altLang="en-US" sz="2400" i="1" dirty="0"/>
              <a:t> </a:t>
            </a:r>
            <a:r>
              <a:rPr lang="en-US" altLang="zh-TW" sz="2400" dirty="0"/>
              <a:t>Gaddafi’s family</a:t>
            </a:r>
            <a:endParaRPr lang="zh-TW" altLang="en-US" sz="2400" dirty="0"/>
          </a:p>
        </p:txBody>
      </p:sp>
    </p:spTree>
    <p:extLst>
      <p:ext uri="{BB962C8B-B14F-4D97-AF65-F5344CB8AC3E}">
        <p14:creationId xmlns:p14="http://schemas.microsoft.com/office/powerpoint/2010/main" val="208197401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4F76B68-77D8-2590-D76D-5A99ED5B7931}"/>
              </a:ext>
            </a:extLst>
          </p:cNvPr>
          <p:cNvSpPr>
            <a:spLocks noGrp="1"/>
          </p:cNvSpPr>
          <p:nvPr>
            <p:ph type="title"/>
          </p:nvPr>
        </p:nvSpPr>
        <p:spPr/>
        <p:txBody>
          <a:bodyPr/>
          <a:lstStyle/>
          <a:p>
            <a:r>
              <a:rPr lang="en-US" altLang="zh-TW" dirty="0"/>
              <a:t>Back to old study of Catastrophic Forgetting</a:t>
            </a:r>
            <a:r>
              <a:rPr lang="zh-TW" altLang="en-US" dirty="0"/>
              <a:t> </a:t>
            </a:r>
          </a:p>
        </p:txBody>
      </p:sp>
      <p:sp>
        <p:nvSpPr>
          <p:cNvPr id="3" name="內容版面配置區 2">
            <a:extLst>
              <a:ext uri="{FF2B5EF4-FFF2-40B4-BE49-F238E27FC236}">
                <a16:creationId xmlns:a16="http://schemas.microsoft.com/office/drawing/2014/main" id="{0CCF3A80-AED9-A85F-B8D8-6918CF808D4F}"/>
              </a:ext>
            </a:extLst>
          </p:cNvPr>
          <p:cNvSpPr>
            <a:spLocks noGrp="1"/>
          </p:cNvSpPr>
          <p:nvPr>
            <p:ph idx="1"/>
          </p:nvPr>
        </p:nvSpPr>
        <p:spPr/>
        <p:txBody>
          <a:bodyPr/>
          <a:lstStyle/>
          <a:p>
            <a:r>
              <a:rPr lang="en-US" altLang="zh-TW" dirty="0"/>
              <a:t>During the year of GPT-2</a:t>
            </a:r>
            <a:r>
              <a:rPr lang="zh-TW" altLang="en-US" dirty="0"/>
              <a:t> </a:t>
            </a:r>
            <a:r>
              <a:rPr lang="en-US" altLang="zh-TW" dirty="0"/>
              <a:t>…</a:t>
            </a:r>
            <a:endParaRPr lang="zh-TW" altLang="en-US" dirty="0"/>
          </a:p>
        </p:txBody>
      </p:sp>
      <p:sp>
        <p:nvSpPr>
          <p:cNvPr id="4" name="文字方塊 3">
            <a:extLst>
              <a:ext uri="{FF2B5EF4-FFF2-40B4-BE49-F238E27FC236}">
                <a16:creationId xmlns:a16="http://schemas.microsoft.com/office/drawing/2014/main" id="{23AF2022-3EAB-9821-617F-989448AD0527}"/>
              </a:ext>
            </a:extLst>
          </p:cNvPr>
          <p:cNvSpPr txBox="1"/>
          <p:nvPr/>
        </p:nvSpPr>
        <p:spPr>
          <a:xfrm>
            <a:off x="8750301" y="1934883"/>
            <a:ext cx="36004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https://arxiv.org/abs/1909.03329</a:t>
            </a:r>
          </a:p>
        </p:txBody>
      </p:sp>
      <p:sp>
        <p:nvSpPr>
          <p:cNvPr id="5" name="文字方塊 4">
            <a:extLst>
              <a:ext uri="{FF2B5EF4-FFF2-40B4-BE49-F238E27FC236}">
                <a16:creationId xmlns:a16="http://schemas.microsoft.com/office/drawing/2014/main" id="{D80C2F6B-B9A0-8DD9-2AC0-039D7861F1CE}"/>
              </a:ext>
            </a:extLst>
          </p:cNvPr>
          <p:cNvSpPr txBox="1"/>
          <p:nvPr/>
        </p:nvSpPr>
        <p:spPr>
          <a:xfrm>
            <a:off x="5372100" y="1542331"/>
            <a:ext cx="72009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srgbClr val="000000"/>
                </a:solidFill>
                <a:effectLst/>
                <a:highlight>
                  <a:srgbClr val="FFFFFF"/>
                </a:highlight>
                <a:uLnTx/>
                <a:uFillTx/>
                <a:latin typeface="Lucida Grande"/>
                <a:ea typeface="新細明體" panose="02020500000000000000" pitchFamily="18" charset="-120"/>
                <a:cs typeface="+mn-cs"/>
              </a:rPr>
              <a:t>LAMOL: </a:t>
            </a:r>
            <a:r>
              <a:rPr kumimoji="0" lang="en-US" altLang="zh-TW" sz="1800" b="1" i="0" u="none" strike="noStrike" kern="1200" cap="none" spc="0" normalizeH="0" baseline="0" noProof="0" dirty="0" err="1">
                <a:ln>
                  <a:noFill/>
                </a:ln>
                <a:solidFill>
                  <a:srgbClr val="000000"/>
                </a:solidFill>
                <a:effectLst/>
                <a:highlight>
                  <a:srgbClr val="FFFFFF"/>
                </a:highlight>
                <a:uLnTx/>
                <a:uFillTx/>
                <a:latin typeface="Lucida Grande"/>
                <a:ea typeface="新細明體" panose="02020500000000000000" pitchFamily="18" charset="-120"/>
                <a:cs typeface="+mn-cs"/>
              </a:rPr>
              <a:t>LAnguage</a:t>
            </a:r>
            <a:r>
              <a:rPr kumimoji="0" lang="en-US" altLang="zh-TW" sz="1800" b="1" i="0" u="none" strike="noStrike" kern="1200" cap="none" spc="0" normalizeH="0" baseline="0" noProof="0" dirty="0">
                <a:ln>
                  <a:noFill/>
                </a:ln>
                <a:solidFill>
                  <a:srgbClr val="000000"/>
                </a:solidFill>
                <a:effectLst/>
                <a:highlight>
                  <a:srgbClr val="FFFFFF"/>
                </a:highlight>
                <a:uLnTx/>
                <a:uFillTx/>
                <a:latin typeface="Lucida Grande"/>
                <a:ea typeface="新細明體" panose="02020500000000000000" pitchFamily="18" charset="-120"/>
                <a:cs typeface="+mn-cs"/>
              </a:rPr>
              <a:t> </a:t>
            </a:r>
            <a:r>
              <a:rPr kumimoji="0" lang="en-US" altLang="zh-TW" sz="1800" b="1" i="0" u="none" strike="noStrike" kern="1200" cap="none" spc="0" normalizeH="0" baseline="0" noProof="0" dirty="0" err="1">
                <a:ln>
                  <a:noFill/>
                </a:ln>
                <a:solidFill>
                  <a:srgbClr val="000000"/>
                </a:solidFill>
                <a:effectLst/>
                <a:highlight>
                  <a:srgbClr val="FFFFFF"/>
                </a:highlight>
                <a:uLnTx/>
                <a:uFillTx/>
                <a:latin typeface="Lucida Grande"/>
                <a:ea typeface="新細明體" panose="02020500000000000000" pitchFamily="18" charset="-120"/>
                <a:cs typeface="+mn-cs"/>
              </a:rPr>
              <a:t>MOdeling</a:t>
            </a:r>
            <a:r>
              <a:rPr kumimoji="0" lang="en-US" altLang="zh-TW" sz="1800" b="1" i="0" u="none" strike="noStrike" kern="1200" cap="none" spc="0" normalizeH="0" baseline="0" noProof="0" dirty="0">
                <a:ln>
                  <a:noFill/>
                </a:ln>
                <a:solidFill>
                  <a:srgbClr val="000000"/>
                </a:solidFill>
                <a:effectLst/>
                <a:highlight>
                  <a:srgbClr val="FFFFFF"/>
                </a:highlight>
                <a:uLnTx/>
                <a:uFillTx/>
                <a:latin typeface="Lucida Grande"/>
                <a:ea typeface="新細明體" panose="02020500000000000000" pitchFamily="18" charset="-120"/>
                <a:cs typeface="+mn-cs"/>
              </a:rPr>
              <a:t> for Lifelong Language Learning</a:t>
            </a:r>
          </a:p>
        </p:txBody>
      </p:sp>
      <p:sp>
        <p:nvSpPr>
          <p:cNvPr id="25" name="矩形: 圓角 24">
            <a:extLst>
              <a:ext uri="{FF2B5EF4-FFF2-40B4-BE49-F238E27FC236}">
                <a16:creationId xmlns:a16="http://schemas.microsoft.com/office/drawing/2014/main" id="{B8ACE375-E34C-7837-9267-725B8AA2A334}"/>
              </a:ext>
            </a:extLst>
          </p:cNvPr>
          <p:cNvSpPr/>
          <p:nvPr/>
        </p:nvSpPr>
        <p:spPr>
          <a:xfrm>
            <a:off x="1199698" y="2742893"/>
            <a:ext cx="1314590" cy="898636"/>
          </a:xfrm>
          <a:prstGeom prst="roundRect">
            <a:avLst/>
          </a:prstGeom>
          <a:solidFill>
            <a:srgbClr val="E7E6E6">
              <a:lumMod val="9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GPT-2</a:t>
            </a:r>
            <a:endParaRPr kumimoji="0" lang="zh-TW" altLang="en-US" sz="24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7" name="矩形: 圓角 26">
            <a:extLst>
              <a:ext uri="{FF2B5EF4-FFF2-40B4-BE49-F238E27FC236}">
                <a16:creationId xmlns:a16="http://schemas.microsoft.com/office/drawing/2014/main" id="{168D439E-5DC1-2246-8CDA-55D0F82D9B44}"/>
              </a:ext>
            </a:extLst>
          </p:cNvPr>
          <p:cNvSpPr/>
          <p:nvPr/>
        </p:nvSpPr>
        <p:spPr>
          <a:xfrm>
            <a:off x="5778543" y="2742893"/>
            <a:ext cx="1314590" cy="898636"/>
          </a:xfrm>
          <a:prstGeom prst="roundRect">
            <a:avLst/>
          </a:prstGeom>
          <a:solidFill>
            <a:srgbClr val="5B9BD5">
              <a:lumMod val="60000"/>
              <a:lumOff val="4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GPT-2</a:t>
            </a:r>
            <a:endParaRPr kumimoji="0" lang="zh-TW" altLang="en-US" sz="24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29" name="直線單箭頭接點 28">
            <a:extLst>
              <a:ext uri="{FF2B5EF4-FFF2-40B4-BE49-F238E27FC236}">
                <a16:creationId xmlns:a16="http://schemas.microsoft.com/office/drawing/2014/main" id="{09321B34-8C1F-3D8D-1871-2CA32CB7F4E0}"/>
              </a:ext>
            </a:extLst>
          </p:cNvPr>
          <p:cNvCxnSpPr>
            <a:cxnSpLocks/>
          </p:cNvCxnSpPr>
          <p:nvPr/>
        </p:nvCxnSpPr>
        <p:spPr>
          <a:xfrm>
            <a:off x="2647950" y="3198989"/>
            <a:ext cx="2971800"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0" name="文字方塊 29">
            <a:extLst>
              <a:ext uri="{FF2B5EF4-FFF2-40B4-BE49-F238E27FC236}">
                <a16:creationId xmlns:a16="http://schemas.microsoft.com/office/drawing/2014/main" id="{C015CFE3-CC2A-156D-EE32-0AD6F413E1F0}"/>
              </a:ext>
            </a:extLst>
          </p:cNvPr>
          <p:cNvSpPr txBox="1"/>
          <p:nvPr/>
        </p:nvSpPr>
        <p:spPr>
          <a:xfrm>
            <a:off x="2463305" y="3353546"/>
            <a:ext cx="3276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Task 1 Training Data</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3" name="矩形: 圓角 42">
            <a:extLst>
              <a:ext uri="{FF2B5EF4-FFF2-40B4-BE49-F238E27FC236}">
                <a16:creationId xmlns:a16="http://schemas.microsoft.com/office/drawing/2014/main" id="{1177402A-891B-CF44-FD05-E335CA88B23C}"/>
              </a:ext>
            </a:extLst>
          </p:cNvPr>
          <p:cNvSpPr/>
          <p:nvPr/>
        </p:nvSpPr>
        <p:spPr>
          <a:xfrm>
            <a:off x="5846240" y="5486537"/>
            <a:ext cx="1314590" cy="898636"/>
          </a:xfrm>
          <a:prstGeom prst="roundRect">
            <a:avLst/>
          </a:prstGeom>
          <a:solidFill>
            <a:srgbClr val="5B9BD5">
              <a:lumMod val="60000"/>
              <a:lumOff val="4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GPT-2</a:t>
            </a:r>
            <a:endParaRPr kumimoji="0" lang="zh-TW" altLang="en-US" sz="24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4" name="矩形: 圓角 43">
            <a:extLst>
              <a:ext uri="{FF2B5EF4-FFF2-40B4-BE49-F238E27FC236}">
                <a16:creationId xmlns:a16="http://schemas.microsoft.com/office/drawing/2014/main" id="{19C0266F-DB78-4F10-A597-F086B6BD2974}"/>
              </a:ext>
            </a:extLst>
          </p:cNvPr>
          <p:cNvSpPr/>
          <p:nvPr/>
        </p:nvSpPr>
        <p:spPr>
          <a:xfrm>
            <a:off x="8273771" y="5738518"/>
            <a:ext cx="1466850" cy="461665"/>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input</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46" name="直線單箭頭接點 45">
            <a:extLst>
              <a:ext uri="{FF2B5EF4-FFF2-40B4-BE49-F238E27FC236}">
                <a16:creationId xmlns:a16="http://schemas.microsoft.com/office/drawing/2014/main" id="{BE2E5892-5022-A4E8-C583-5DEF30A4EF1B}"/>
              </a:ext>
            </a:extLst>
          </p:cNvPr>
          <p:cNvCxnSpPr>
            <a:cxnSpLocks/>
          </p:cNvCxnSpPr>
          <p:nvPr/>
        </p:nvCxnSpPr>
        <p:spPr>
          <a:xfrm>
            <a:off x="5076671" y="5935855"/>
            <a:ext cx="657295"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8" name="矩形: 圓角 47">
            <a:extLst>
              <a:ext uri="{FF2B5EF4-FFF2-40B4-BE49-F238E27FC236}">
                <a16:creationId xmlns:a16="http://schemas.microsoft.com/office/drawing/2014/main" id="{E78552BE-CCC1-6829-AC92-2343CCDED740}"/>
              </a:ext>
            </a:extLst>
          </p:cNvPr>
          <p:cNvSpPr/>
          <p:nvPr/>
        </p:nvSpPr>
        <p:spPr>
          <a:xfrm>
            <a:off x="9831975" y="5725186"/>
            <a:ext cx="1628225" cy="473468"/>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response</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8" name="文字方塊 57">
            <a:extLst>
              <a:ext uri="{FF2B5EF4-FFF2-40B4-BE49-F238E27FC236}">
                <a16:creationId xmlns:a16="http://schemas.microsoft.com/office/drawing/2014/main" id="{8E23FAB0-9EA1-DB60-868A-259B427E7F42}"/>
              </a:ext>
            </a:extLst>
          </p:cNvPr>
          <p:cNvSpPr txBox="1"/>
          <p:nvPr/>
        </p:nvSpPr>
        <p:spPr>
          <a:xfrm>
            <a:off x="1055536" y="5493487"/>
            <a:ext cx="327659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Generate the whole training examples.</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59" name="直線單箭頭接點 58">
            <a:extLst>
              <a:ext uri="{FF2B5EF4-FFF2-40B4-BE49-F238E27FC236}">
                <a16:creationId xmlns:a16="http://schemas.microsoft.com/office/drawing/2014/main" id="{BC641A4C-8BBC-A8EB-D0D4-1063F15D49F5}"/>
              </a:ext>
            </a:extLst>
          </p:cNvPr>
          <p:cNvCxnSpPr>
            <a:cxnSpLocks/>
          </p:cNvCxnSpPr>
          <p:nvPr/>
        </p:nvCxnSpPr>
        <p:spPr>
          <a:xfrm>
            <a:off x="7246980" y="5935659"/>
            <a:ext cx="826341"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 name="文字方塊 5">
            <a:extLst>
              <a:ext uri="{FF2B5EF4-FFF2-40B4-BE49-F238E27FC236}">
                <a16:creationId xmlns:a16="http://schemas.microsoft.com/office/drawing/2014/main" id="{CBE156E1-2D72-8FFF-1925-CC65CC5EBE75}"/>
              </a:ext>
            </a:extLst>
          </p:cNvPr>
          <p:cNvSpPr txBox="1"/>
          <p:nvPr/>
        </p:nvSpPr>
        <p:spPr>
          <a:xfrm>
            <a:off x="4049664" y="5705747"/>
            <a:ext cx="103191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[BOS]</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 name="矩形: 圓角 6">
            <a:extLst>
              <a:ext uri="{FF2B5EF4-FFF2-40B4-BE49-F238E27FC236}">
                <a16:creationId xmlns:a16="http://schemas.microsoft.com/office/drawing/2014/main" id="{9D874ED5-B7CE-28A1-DC38-ABE0EDA5B1D7}"/>
              </a:ext>
            </a:extLst>
          </p:cNvPr>
          <p:cNvSpPr/>
          <p:nvPr/>
        </p:nvSpPr>
        <p:spPr>
          <a:xfrm>
            <a:off x="10188203" y="2686178"/>
            <a:ext cx="1314590" cy="898636"/>
          </a:xfrm>
          <a:prstGeom prst="roundRect">
            <a:avLst/>
          </a:prstGeom>
          <a:gradFill>
            <a:gsLst>
              <a:gs pos="0">
                <a:srgbClr val="00B050"/>
              </a:gs>
              <a:gs pos="100000">
                <a:srgbClr val="4472C4">
                  <a:lumMod val="40000"/>
                  <a:lumOff val="60000"/>
                </a:srgbClr>
              </a:gs>
            </a:gsLst>
            <a:lin ang="2700000" scaled="1"/>
          </a:gra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GPT-2</a:t>
            </a:r>
            <a:endParaRPr kumimoji="0" lang="zh-TW" altLang="en-US" sz="24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8" name="直線單箭頭接點 7">
            <a:extLst>
              <a:ext uri="{FF2B5EF4-FFF2-40B4-BE49-F238E27FC236}">
                <a16:creationId xmlns:a16="http://schemas.microsoft.com/office/drawing/2014/main" id="{1A888D6F-7F2C-D86F-EBBE-3FFD3D4C90D2}"/>
              </a:ext>
            </a:extLst>
          </p:cNvPr>
          <p:cNvCxnSpPr>
            <a:cxnSpLocks/>
          </p:cNvCxnSpPr>
          <p:nvPr/>
        </p:nvCxnSpPr>
        <p:spPr>
          <a:xfrm>
            <a:off x="7140203" y="3142274"/>
            <a:ext cx="2971800"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9" name="文字方塊 8">
            <a:extLst>
              <a:ext uri="{FF2B5EF4-FFF2-40B4-BE49-F238E27FC236}">
                <a16:creationId xmlns:a16="http://schemas.microsoft.com/office/drawing/2014/main" id="{E7EF7204-88C3-BAB9-D475-709D48E4FA7F}"/>
              </a:ext>
            </a:extLst>
          </p:cNvPr>
          <p:cNvSpPr txBox="1"/>
          <p:nvPr/>
        </p:nvSpPr>
        <p:spPr>
          <a:xfrm>
            <a:off x="7013526" y="3258086"/>
            <a:ext cx="3276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Task 2 Training Data</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0" name="文字方塊 9">
            <a:extLst>
              <a:ext uri="{FF2B5EF4-FFF2-40B4-BE49-F238E27FC236}">
                <a16:creationId xmlns:a16="http://schemas.microsoft.com/office/drawing/2014/main" id="{61250C09-93F8-3975-1BF3-8177E6791A93}"/>
              </a:ext>
            </a:extLst>
          </p:cNvPr>
          <p:cNvSpPr txBox="1"/>
          <p:nvPr/>
        </p:nvSpPr>
        <p:spPr>
          <a:xfrm>
            <a:off x="6999290" y="3778918"/>
            <a:ext cx="3276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a:t>
            </a:r>
            <a:r>
              <a:rPr kumimoji="0" lang="en-US" altLang="zh-TW" sz="24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 little bit </a:t>
            </a: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Task 1 Training Data</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1" name="矩形: 圓角 10">
            <a:extLst>
              <a:ext uri="{FF2B5EF4-FFF2-40B4-BE49-F238E27FC236}">
                <a16:creationId xmlns:a16="http://schemas.microsoft.com/office/drawing/2014/main" id="{E3D9154E-6539-0D0C-86C7-B87FFDE79D03}"/>
              </a:ext>
            </a:extLst>
          </p:cNvPr>
          <p:cNvSpPr/>
          <p:nvPr/>
        </p:nvSpPr>
        <p:spPr>
          <a:xfrm>
            <a:off x="8130471" y="5542075"/>
            <a:ext cx="3600450" cy="830998"/>
          </a:xfrm>
          <a:prstGeom prst="roundRect">
            <a:avLst/>
          </a:prstGeom>
          <a:noFill/>
          <a:ln w="38100">
            <a:solidFill>
              <a:srgbClr val="0070C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2" name="直線單箭頭接點 11">
            <a:extLst>
              <a:ext uri="{FF2B5EF4-FFF2-40B4-BE49-F238E27FC236}">
                <a16:creationId xmlns:a16="http://schemas.microsoft.com/office/drawing/2014/main" id="{1FBB0B38-AE92-0C8B-BCA1-B54FBC31D924}"/>
              </a:ext>
            </a:extLst>
          </p:cNvPr>
          <p:cNvCxnSpPr>
            <a:cxnSpLocks/>
          </p:cNvCxnSpPr>
          <p:nvPr/>
        </p:nvCxnSpPr>
        <p:spPr>
          <a:xfrm flipV="1">
            <a:off x="8599855" y="4609915"/>
            <a:ext cx="0" cy="434860"/>
          </a:xfrm>
          <a:prstGeom prst="straightConnector1">
            <a:avLst/>
          </a:prstGeom>
          <a:ln w="57150">
            <a:solidFill>
              <a:srgbClr val="0070C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5" name="直線單箭頭接點 14">
            <a:extLst>
              <a:ext uri="{FF2B5EF4-FFF2-40B4-BE49-F238E27FC236}">
                <a16:creationId xmlns:a16="http://schemas.microsoft.com/office/drawing/2014/main" id="{F33AA71D-CCFE-5D6E-A54A-B5827B42F423}"/>
              </a:ext>
            </a:extLst>
          </p:cNvPr>
          <p:cNvCxnSpPr>
            <a:cxnSpLocks/>
          </p:cNvCxnSpPr>
          <p:nvPr/>
        </p:nvCxnSpPr>
        <p:spPr>
          <a:xfrm>
            <a:off x="8614934" y="5044775"/>
            <a:ext cx="1349266" cy="1"/>
          </a:xfrm>
          <a:prstGeom prst="straightConnector1">
            <a:avLst/>
          </a:prstGeom>
          <a:ln w="57150">
            <a:solidFill>
              <a:srgbClr val="0070C0"/>
            </a:solidFill>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 name="直線單箭頭接點 15">
            <a:extLst>
              <a:ext uri="{FF2B5EF4-FFF2-40B4-BE49-F238E27FC236}">
                <a16:creationId xmlns:a16="http://schemas.microsoft.com/office/drawing/2014/main" id="{B14062B7-0B7C-F432-859D-0231BB76BEBE}"/>
              </a:ext>
            </a:extLst>
          </p:cNvPr>
          <p:cNvCxnSpPr>
            <a:cxnSpLocks/>
          </p:cNvCxnSpPr>
          <p:nvPr/>
        </p:nvCxnSpPr>
        <p:spPr>
          <a:xfrm flipV="1">
            <a:off x="9964198" y="5044775"/>
            <a:ext cx="0" cy="448712"/>
          </a:xfrm>
          <a:prstGeom prst="straightConnector1">
            <a:avLst/>
          </a:prstGeom>
          <a:ln w="57150">
            <a:solidFill>
              <a:srgbClr val="0070C0"/>
            </a:solidFill>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 name="直線接點 12">
            <a:extLst>
              <a:ext uri="{FF2B5EF4-FFF2-40B4-BE49-F238E27FC236}">
                <a16:creationId xmlns:a16="http://schemas.microsoft.com/office/drawing/2014/main" id="{38656FE2-CC63-90A2-5CB8-D3E39EC07E01}"/>
              </a:ext>
            </a:extLst>
          </p:cNvPr>
          <p:cNvCxnSpPr/>
          <p:nvPr/>
        </p:nvCxnSpPr>
        <p:spPr>
          <a:xfrm>
            <a:off x="2801257" y="3584814"/>
            <a:ext cx="257084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471953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08A9660-F06E-577F-F189-798C2326A44C}"/>
              </a:ext>
            </a:extLst>
          </p:cNvPr>
          <p:cNvSpPr>
            <a:spLocks noGrp="1"/>
          </p:cNvSpPr>
          <p:nvPr>
            <p:ph type="title"/>
          </p:nvPr>
        </p:nvSpPr>
        <p:spPr/>
        <p:txBody>
          <a:bodyPr/>
          <a:lstStyle/>
          <a:p>
            <a:r>
              <a:rPr lang="zh-TW" altLang="en-US" dirty="0">
                <a:latin typeface="Calibri" panose="020F0502020204030204" pitchFamily="34" charset="0"/>
                <a:ea typeface="Calibri" panose="020F0502020204030204" pitchFamily="34" charset="0"/>
                <a:cs typeface="Calibri" panose="020F0502020204030204" pitchFamily="34" charset="0"/>
              </a:rPr>
              <a:t>實際案例：教 </a:t>
            </a:r>
            <a:r>
              <a:rPr kumimoji="0" lang="en-US" altLang="zh-TW" sz="4400" b="0" i="0" u="none" strike="noStrike" kern="1200" cap="none" spc="0" normalizeH="0" baseline="0" noProof="0" dirty="0">
                <a:ln>
                  <a:noFill/>
                </a:ln>
                <a:solidFill>
                  <a:prstClr val="black"/>
                </a:solidFill>
                <a:effectLst/>
                <a:uLnTx/>
                <a:uFillTx/>
                <a:latin typeface="Aptos" panose="02110004020202020204"/>
                <a:ea typeface="微軟正黑體" panose="020B0604030504040204" pitchFamily="34" charset="-120"/>
                <a:cs typeface="+mn-cs"/>
              </a:rPr>
              <a:t>LLaMA-2-Chat</a:t>
            </a:r>
            <a:r>
              <a:rPr kumimoji="0" lang="zh-TW" altLang="en-US" sz="4400" b="0" i="0" u="none" strike="noStrike" kern="1200" cap="none" spc="0" normalizeH="0" baseline="0" noProof="0" dirty="0">
                <a:ln>
                  <a:noFill/>
                </a:ln>
                <a:solidFill>
                  <a:prstClr val="black"/>
                </a:solidFill>
                <a:effectLst/>
                <a:uLnTx/>
                <a:uFillTx/>
                <a:latin typeface="Aptos" panose="02110004020202020204"/>
                <a:ea typeface="微軟正黑體" panose="020B0604030504040204" pitchFamily="34" charset="-120"/>
                <a:cs typeface="+mn-cs"/>
              </a:rPr>
              <a:t> </a:t>
            </a:r>
            <a:r>
              <a:rPr lang="zh-TW" altLang="en-US" dirty="0">
                <a:solidFill>
                  <a:prstClr val="black"/>
                </a:solidFill>
                <a:latin typeface="Aptos" panose="02110004020202020204"/>
                <a:ea typeface="微軟正黑體" panose="020B0604030504040204" pitchFamily="34" charset="-120"/>
                <a:cs typeface="+mn-cs"/>
              </a:rPr>
              <a:t>中文</a:t>
            </a:r>
            <a:endParaRPr lang="zh-TW" altLang="en-US" dirty="0">
              <a:latin typeface="Calibri" panose="020F0502020204030204" pitchFamily="34" charset="0"/>
              <a:cs typeface="Calibri" panose="020F0502020204030204" pitchFamily="34" charset="0"/>
            </a:endParaRPr>
          </a:p>
        </p:txBody>
      </p:sp>
      <p:pic>
        <p:nvPicPr>
          <p:cNvPr id="4" name="圖片 3">
            <a:extLst>
              <a:ext uri="{FF2B5EF4-FFF2-40B4-BE49-F238E27FC236}">
                <a16:creationId xmlns:a16="http://schemas.microsoft.com/office/drawing/2014/main" id="{3F46768F-05FB-7B67-1067-8BFE5BBBA114}"/>
              </a:ext>
            </a:extLst>
          </p:cNvPr>
          <p:cNvPicPr>
            <a:picLocks noChangeAspect="1"/>
          </p:cNvPicPr>
          <p:nvPr/>
        </p:nvPicPr>
        <p:blipFill>
          <a:blip r:embed="rId3"/>
          <a:stretch>
            <a:fillRect/>
          </a:stretch>
        </p:blipFill>
        <p:spPr>
          <a:xfrm>
            <a:off x="5069502" y="2749496"/>
            <a:ext cx="1280700" cy="2131944"/>
          </a:xfrm>
          <a:prstGeom prst="rect">
            <a:avLst/>
          </a:prstGeom>
        </p:spPr>
      </p:pic>
      <p:sp>
        <p:nvSpPr>
          <p:cNvPr id="5" name="文字方塊 4">
            <a:extLst>
              <a:ext uri="{FF2B5EF4-FFF2-40B4-BE49-F238E27FC236}">
                <a16:creationId xmlns:a16="http://schemas.microsoft.com/office/drawing/2014/main" id="{295929BE-52B1-4F84-FC00-C3B32A2977C7}"/>
              </a:ext>
            </a:extLst>
          </p:cNvPr>
          <p:cNvSpPr txBox="1"/>
          <p:nvPr/>
        </p:nvSpPr>
        <p:spPr>
          <a:xfrm>
            <a:off x="4379759" y="4902908"/>
            <a:ext cx="26601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err="1">
                <a:ln>
                  <a:noFill/>
                </a:ln>
                <a:solidFill>
                  <a:prstClr val="black"/>
                </a:solidFill>
                <a:effectLst/>
                <a:uLnTx/>
                <a:uFillTx/>
                <a:latin typeface="Aptos" panose="02110004020202020204"/>
                <a:ea typeface="微軟正黑體" panose="020B0604030504040204" pitchFamily="34" charset="-120"/>
                <a:cs typeface="+mn-cs"/>
              </a:rPr>
              <a:t>LLaMA</a:t>
            </a:r>
            <a:r>
              <a:rPr lang="en-US" altLang="zh-TW" sz="2400" dirty="0">
                <a:solidFill>
                  <a:prstClr val="black"/>
                </a:solidFill>
                <a:latin typeface="Aptos" panose="02110004020202020204"/>
                <a:ea typeface="微軟正黑體" panose="020B0604030504040204" pitchFamily="34" charset="-120"/>
              </a:rPr>
              <a:t>-</a:t>
            </a:r>
            <a:r>
              <a:rPr kumimoji="0" lang="en-US" altLang="zh-TW" sz="2400" b="0" i="0" u="none" strike="noStrike" kern="1200" cap="none" spc="0" normalizeH="0" baseline="0" noProof="0" dirty="0">
                <a:ln>
                  <a:noFill/>
                </a:ln>
                <a:solidFill>
                  <a:prstClr val="black"/>
                </a:solidFill>
                <a:effectLst/>
                <a:uLnTx/>
                <a:uFillTx/>
                <a:latin typeface="Aptos" panose="02110004020202020204"/>
                <a:ea typeface="微軟正黑體" panose="020B0604030504040204" pitchFamily="34" charset="-120"/>
                <a:cs typeface="+mn-cs"/>
              </a:rPr>
              <a:t>2-Chat</a:t>
            </a:r>
          </a:p>
        </p:txBody>
      </p:sp>
      <p:cxnSp>
        <p:nvCxnSpPr>
          <p:cNvPr id="8" name="直線單箭頭接點 7">
            <a:extLst>
              <a:ext uri="{FF2B5EF4-FFF2-40B4-BE49-F238E27FC236}">
                <a16:creationId xmlns:a16="http://schemas.microsoft.com/office/drawing/2014/main" id="{3E6212EA-94C4-AB2E-9564-3631210ABB9D}"/>
              </a:ext>
            </a:extLst>
          </p:cNvPr>
          <p:cNvCxnSpPr>
            <a:cxnSpLocks/>
          </p:cNvCxnSpPr>
          <p:nvPr/>
        </p:nvCxnSpPr>
        <p:spPr>
          <a:xfrm>
            <a:off x="6730563" y="3959863"/>
            <a:ext cx="2256417" cy="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9" name="圖片 8">
            <a:extLst>
              <a:ext uri="{FF2B5EF4-FFF2-40B4-BE49-F238E27FC236}">
                <a16:creationId xmlns:a16="http://schemas.microsoft.com/office/drawing/2014/main" id="{EFBE75FF-0012-1C98-11C6-CE2FD4FD7E58}"/>
              </a:ext>
            </a:extLst>
          </p:cNvPr>
          <p:cNvPicPr>
            <a:picLocks noChangeAspect="1"/>
          </p:cNvPicPr>
          <p:nvPr/>
        </p:nvPicPr>
        <p:blipFill>
          <a:blip r:embed="rId3"/>
          <a:stretch>
            <a:fillRect/>
          </a:stretch>
        </p:blipFill>
        <p:spPr>
          <a:xfrm>
            <a:off x="9369653" y="2768073"/>
            <a:ext cx="1280700" cy="2131944"/>
          </a:xfrm>
          <a:prstGeom prst="rect">
            <a:avLst/>
          </a:prstGeom>
        </p:spPr>
      </p:pic>
      <p:pic>
        <p:nvPicPr>
          <p:cNvPr id="10" name="Picture 4">
            <a:extLst>
              <a:ext uri="{FF2B5EF4-FFF2-40B4-BE49-F238E27FC236}">
                <a16:creationId xmlns:a16="http://schemas.microsoft.com/office/drawing/2014/main" id="{1BED8044-4B1C-A8E9-1C7D-86AA721D3D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50351" y="3318643"/>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6" name="文字方塊 15">
            <a:extLst>
              <a:ext uri="{FF2B5EF4-FFF2-40B4-BE49-F238E27FC236}">
                <a16:creationId xmlns:a16="http://schemas.microsoft.com/office/drawing/2014/main" id="{4384B7CD-0301-B275-FBD0-EE033129E9C0}"/>
              </a:ext>
            </a:extLst>
          </p:cNvPr>
          <p:cNvSpPr txBox="1"/>
          <p:nvPr/>
        </p:nvSpPr>
        <p:spPr>
          <a:xfrm>
            <a:off x="532974" y="5364573"/>
            <a:ext cx="266018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Pre-trained mainly on English data</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pic>
        <p:nvPicPr>
          <p:cNvPr id="22" name="圖片 21">
            <a:extLst>
              <a:ext uri="{FF2B5EF4-FFF2-40B4-BE49-F238E27FC236}">
                <a16:creationId xmlns:a16="http://schemas.microsoft.com/office/drawing/2014/main" id="{8B628D7C-E8E5-6BA6-D461-FC523DF4E812}"/>
              </a:ext>
            </a:extLst>
          </p:cNvPr>
          <p:cNvPicPr>
            <a:picLocks noChangeAspect="1"/>
          </p:cNvPicPr>
          <p:nvPr/>
        </p:nvPicPr>
        <p:blipFill>
          <a:blip r:embed="rId5"/>
          <a:stretch>
            <a:fillRect/>
          </a:stretch>
        </p:blipFill>
        <p:spPr>
          <a:xfrm>
            <a:off x="1169903" y="2805704"/>
            <a:ext cx="1386328" cy="2019529"/>
          </a:xfrm>
          <a:prstGeom prst="rect">
            <a:avLst/>
          </a:prstGeom>
        </p:spPr>
      </p:pic>
      <p:sp>
        <p:nvSpPr>
          <p:cNvPr id="23" name="文字方塊 22">
            <a:extLst>
              <a:ext uri="{FF2B5EF4-FFF2-40B4-BE49-F238E27FC236}">
                <a16:creationId xmlns:a16="http://schemas.microsoft.com/office/drawing/2014/main" id="{58C13460-2DA3-C2B5-DF84-B154F4AA1A16}"/>
              </a:ext>
            </a:extLst>
          </p:cNvPr>
          <p:cNvSpPr txBox="1"/>
          <p:nvPr/>
        </p:nvSpPr>
        <p:spPr>
          <a:xfrm>
            <a:off x="462938" y="4825233"/>
            <a:ext cx="26601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err="1">
                <a:ln>
                  <a:noFill/>
                </a:ln>
                <a:solidFill>
                  <a:prstClr val="black"/>
                </a:solidFill>
                <a:effectLst/>
                <a:uLnTx/>
                <a:uFillTx/>
                <a:latin typeface="Aptos" panose="02110004020202020204"/>
                <a:ea typeface="微軟正黑體" panose="020B0604030504040204" pitchFamily="34" charset="-120"/>
                <a:cs typeface="+mn-cs"/>
              </a:rPr>
              <a:t>LLaMA</a:t>
            </a:r>
            <a:r>
              <a:rPr lang="en-US" altLang="zh-TW" sz="2400" dirty="0">
                <a:solidFill>
                  <a:prstClr val="black"/>
                </a:solidFill>
                <a:latin typeface="Aptos" panose="02110004020202020204"/>
                <a:ea typeface="微軟正黑體" panose="020B0604030504040204" pitchFamily="34" charset="-120"/>
              </a:rPr>
              <a:t>-</a:t>
            </a:r>
            <a:r>
              <a:rPr kumimoji="0" lang="en-US" altLang="zh-TW" sz="2400" b="0" i="0" u="none" strike="noStrike" kern="1200" cap="none" spc="0" normalizeH="0" baseline="0" noProof="0" dirty="0">
                <a:ln>
                  <a:noFill/>
                </a:ln>
                <a:solidFill>
                  <a:prstClr val="black"/>
                </a:solidFill>
                <a:effectLst/>
                <a:uLnTx/>
                <a:uFillTx/>
                <a:latin typeface="Aptos" panose="02110004020202020204"/>
                <a:ea typeface="微軟正黑體" panose="020B0604030504040204" pitchFamily="34" charset="-120"/>
                <a:cs typeface="+mn-cs"/>
              </a:rPr>
              <a:t>2-Base</a:t>
            </a:r>
          </a:p>
        </p:txBody>
      </p:sp>
      <p:cxnSp>
        <p:nvCxnSpPr>
          <p:cNvPr id="24" name="直線單箭頭接點 23">
            <a:extLst>
              <a:ext uri="{FF2B5EF4-FFF2-40B4-BE49-F238E27FC236}">
                <a16:creationId xmlns:a16="http://schemas.microsoft.com/office/drawing/2014/main" id="{010F2700-74D9-E95E-7364-92A65B628641}"/>
              </a:ext>
            </a:extLst>
          </p:cNvPr>
          <p:cNvCxnSpPr>
            <a:cxnSpLocks/>
          </p:cNvCxnSpPr>
          <p:nvPr/>
        </p:nvCxnSpPr>
        <p:spPr>
          <a:xfrm>
            <a:off x="2776184" y="4011545"/>
            <a:ext cx="1966627" cy="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5" name="文字方塊 24">
            <a:extLst>
              <a:ext uri="{FF2B5EF4-FFF2-40B4-BE49-F238E27FC236}">
                <a16:creationId xmlns:a16="http://schemas.microsoft.com/office/drawing/2014/main" id="{3789164D-3D65-779D-4D9D-F3999B5ECAAA}"/>
              </a:ext>
            </a:extLst>
          </p:cNvPr>
          <p:cNvSpPr txBox="1"/>
          <p:nvPr/>
        </p:nvSpPr>
        <p:spPr>
          <a:xfrm>
            <a:off x="4379759" y="5357217"/>
            <a:ext cx="266018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Alignment </a:t>
            </a:r>
          </a:p>
        </p:txBody>
      </p:sp>
      <p:sp>
        <p:nvSpPr>
          <p:cNvPr id="26" name="文字方塊 25">
            <a:extLst>
              <a:ext uri="{FF2B5EF4-FFF2-40B4-BE49-F238E27FC236}">
                <a16:creationId xmlns:a16="http://schemas.microsoft.com/office/drawing/2014/main" id="{6CBEEF11-1734-FF95-49AF-037EF0FE5889}"/>
              </a:ext>
            </a:extLst>
          </p:cNvPr>
          <p:cNvSpPr txBox="1"/>
          <p:nvPr/>
        </p:nvSpPr>
        <p:spPr>
          <a:xfrm>
            <a:off x="3757471" y="5772802"/>
            <a:ext cx="397931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Not responding with Chinese</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27" name="文字方塊 26">
            <a:extLst>
              <a:ext uri="{FF2B5EF4-FFF2-40B4-BE49-F238E27FC236}">
                <a16:creationId xmlns:a16="http://schemas.microsoft.com/office/drawing/2014/main" id="{FDA9D0B7-38AE-B4CF-DF90-CC86CA47CBF1}"/>
              </a:ext>
            </a:extLst>
          </p:cNvPr>
          <p:cNvSpPr txBox="1"/>
          <p:nvPr/>
        </p:nvSpPr>
        <p:spPr>
          <a:xfrm>
            <a:off x="2453921" y="3436034"/>
            <a:ext cx="266018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SFT, RLHF</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28" name="文字方塊 27">
            <a:extLst>
              <a:ext uri="{FF2B5EF4-FFF2-40B4-BE49-F238E27FC236}">
                <a16:creationId xmlns:a16="http://schemas.microsoft.com/office/drawing/2014/main" id="{09D0B782-15C7-8F69-486E-4818664F728B}"/>
              </a:ext>
            </a:extLst>
          </p:cNvPr>
          <p:cNvSpPr txBox="1"/>
          <p:nvPr/>
        </p:nvSpPr>
        <p:spPr>
          <a:xfrm>
            <a:off x="8720280" y="5309429"/>
            <a:ext cx="266018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Alignment </a:t>
            </a:r>
          </a:p>
        </p:txBody>
      </p:sp>
      <p:sp>
        <p:nvSpPr>
          <p:cNvPr id="29" name="文字方塊 28">
            <a:extLst>
              <a:ext uri="{FF2B5EF4-FFF2-40B4-BE49-F238E27FC236}">
                <a16:creationId xmlns:a16="http://schemas.microsoft.com/office/drawing/2014/main" id="{47DD6958-23D1-3B50-BC40-5F5FC9F2CCFD}"/>
              </a:ext>
            </a:extLst>
          </p:cNvPr>
          <p:cNvSpPr txBox="1"/>
          <p:nvPr/>
        </p:nvSpPr>
        <p:spPr>
          <a:xfrm>
            <a:off x="8060714" y="5753752"/>
            <a:ext cx="397931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Respond with Chinese</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30" name="文字方塊 29">
            <a:extLst>
              <a:ext uri="{FF2B5EF4-FFF2-40B4-BE49-F238E27FC236}">
                <a16:creationId xmlns:a16="http://schemas.microsoft.com/office/drawing/2014/main" id="{9777E74F-B65F-7DE6-B3E7-D229FEDD03D3}"/>
              </a:ext>
            </a:extLst>
          </p:cNvPr>
          <p:cNvSpPr txBox="1"/>
          <p:nvPr/>
        </p:nvSpPr>
        <p:spPr>
          <a:xfrm>
            <a:off x="6551588" y="2988365"/>
            <a:ext cx="266018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Post-training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with Chinese data</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pic>
        <p:nvPicPr>
          <p:cNvPr id="31" name="Picture 4">
            <a:extLst>
              <a:ext uri="{FF2B5EF4-FFF2-40B4-BE49-F238E27FC236}">
                <a16:creationId xmlns:a16="http://schemas.microsoft.com/office/drawing/2014/main" id="{8D1E5FA1-5B8F-9BB4-F758-534F77C99D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77823" y="3058063"/>
            <a:ext cx="1117278" cy="1117278"/>
          </a:xfrm>
          <a:prstGeom prst="rect">
            <a:avLst/>
          </a:prstGeom>
          <a:noFill/>
          <a:extLst>
            <a:ext uri="{909E8E84-426E-40DD-AFC4-6F175D3DCCD1}">
              <a14:hiddenFill xmlns:a14="http://schemas.microsoft.com/office/drawing/2010/main">
                <a:solidFill>
                  <a:srgbClr val="FFFFFF"/>
                </a:solidFill>
              </a14:hiddenFill>
            </a:ext>
          </a:extLst>
        </p:spPr>
      </p:pic>
      <p:sp>
        <p:nvSpPr>
          <p:cNvPr id="32" name="文字方塊 31">
            <a:extLst>
              <a:ext uri="{FF2B5EF4-FFF2-40B4-BE49-F238E27FC236}">
                <a16:creationId xmlns:a16="http://schemas.microsoft.com/office/drawing/2014/main" id="{2799C54B-3C3A-D3C1-120C-1A97C7382653}"/>
              </a:ext>
            </a:extLst>
          </p:cNvPr>
          <p:cNvSpPr txBox="1"/>
          <p:nvPr/>
        </p:nvSpPr>
        <p:spPr>
          <a:xfrm>
            <a:off x="8775221" y="4891827"/>
            <a:ext cx="26601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微軟正黑體" panose="020B0604030504040204" pitchFamily="34" charset="-120"/>
                <a:cs typeface="+mn-cs"/>
              </a:rPr>
              <a:t>New </a:t>
            </a:r>
            <a:r>
              <a:rPr kumimoji="0" lang="en-US" altLang="zh-TW" sz="2400" b="0" i="0" u="none" strike="noStrike" kern="1200" cap="none" spc="0" normalizeH="0" baseline="0" noProof="0" dirty="0" err="1">
                <a:ln>
                  <a:noFill/>
                </a:ln>
                <a:solidFill>
                  <a:prstClr val="black"/>
                </a:solidFill>
                <a:effectLst/>
                <a:uLnTx/>
                <a:uFillTx/>
                <a:latin typeface="Aptos" panose="02110004020202020204"/>
                <a:ea typeface="微軟正黑體" panose="020B0604030504040204" pitchFamily="34" charset="-120"/>
                <a:cs typeface="+mn-cs"/>
              </a:rPr>
              <a:t>LLaMA</a:t>
            </a:r>
            <a:r>
              <a:rPr kumimoji="0" lang="en-US" altLang="zh-TW" sz="2400" b="0" i="0" u="none" strike="noStrike" kern="1200" cap="none" spc="0" normalizeH="0" baseline="0" noProof="0" dirty="0">
                <a:ln>
                  <a:noFill/>
                </a:ln>
                <a:solidFill>
                  <a:prstClr val="black"/>
                </a:solidFill>
                <a:effectLst/>
                <a:uLnTx/>
                <a:uFillTx/>
                <a:latin typeface="Aptos" panose="02110004020202020204"/>
                <a:ea typeface="微軟正黑體" panose="020B0604030504040204" pitchFamily="34" charset="-120"/>
                <a:cs typeface="+mn-cs"/>
              </a:rPr>
              <a:t> 2 Chat</a:t>
            </a:r>
          </a:p>
        </p:txBody>
      </p:sp>
      <p:cxnSp>
        <p:nvCxnSpPr>
          <p:cNvPr id="34" name="直線接點 33">
            <a:extLst>
              <a:ext uri="{FF2B5EF4-FFF2-40B4-BE49-F238E27FC236}">
                <a16:creationId xmlns:a16="http://schemas.microsoft.com/office/drawing/2014/main" id="{CF489FA0-6F5C-4458-EE27-09F3CD6E7AB9}"/>
              </a:ext>
            </a:extLst>
          </p:cNvPr>
          <p:cNvCxnSpPr>
            <a:cxnSpLocks/>
          </p:cNvCxnSpPr>
          <p:nvPr/>
        </p:nvCxnSpPr>
        <p:spPr>
          <a:xfrm>
            <a:off x="9331553" y="5439678"/>
            <a:ext cx="1318800" cy="176825"/>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
        <p:nvSpPr>
          <p:cNvPr id="13" name="文字方塊 12">
            <a:extLst>
              <a:ext uri="{FF2B5EF4-FFF2-40B4-BE49-F238E27FC236}">
                <a16:creationId xmlns:a16="http://schemas.microsoft.com/office/drawing/2014/main" id="{02CDCAFF-429D-17BB-12AC-54A2096700F2}"/>
              </a:ext>
            </a:extLst>
          </p:cNvPr>
          <p:cNvSpPr txBox="1"/>
          <p:nvPr/>
        </p:nvSpPr>
        <p:spPr>
          <a:xfrm>
            <a:off x="8594000" y="2256531"/>
            <a:ext cx="33127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t>
            </a:r>
            <a:r>
              <a:rPr kumimoji="1" lang="en" altLang="zh-TW" sz="1800" b="0" i="0" u="none" strike="noStrike" kern="1200" cap="none" spc="0" normalizeH="0" baseline="0" noProof="0" dirty="0" err="1">
                <a:ln>
                  <a:noFill/>
                </a:ln>
                <a:solidFill>
                  <a:prstClr val="black"/>
                </a:solidFill>
                <a:effectLst/>
                <a:uLnTx/>
                <a:uFillTx/>
                <a:latin typeface="Calibri" panose="020F0502020204030204"/>
                <a:ea typeface="新細明體" panose="02020500000000000000" pitchFamily="18" charset="-120"/>
                <a:cs typeface="+mn-cs"/>
              </a:rPr>
              <a:t>arxiv.org</a:t>
            </a:r>
            <a:r>
              <a:rPr kumimoji="1" lang="en"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/abs/2310.04799</a:t>
            </a:r>
            <a:endParaRPr kumimoji="1"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4" name="文字方塊 13">
            <a:extLst>
              <a:ext uri="{FF2B5EF4-FFF2-40B4-BE49-F238E27FC236}">
                <a16:creationId xmlns:a16="http://schemas.microsoft.com/office/drawing/2014/main" id="{7781ABFD-D4F4-C436-22A2-9F4B025D2F62}"/>
              </a:ext>
            </a:extLst>
          </p:cNvPr>
          <p:cNvSpPr txBox="1"/>
          <p:nvPr/>
        </p:nvSpPr>
        <p:spPr>
          <a:xfrm>
            <a:off x="9199304" y="1699403"/>
            <a:ext cx="2632589" cy="646331"/>
          </a:xfrm>
          <a:prstGeom prst="rect">
            <a:avLst/>
          </a:prstGeom>
          <a:noFill/>
        </p:spPr>
        <p:txBody>
          <a:bodyPr wrap="square">
            <a:spAutoFit/>
          </a:bodyPr>
          <a:lstStyle/>
          <a:p>
            <a:pPr algn="r"/>
            <a:r>
              <a:rPr lang="en-US" altLang="zh-TW" dirty="0"/>
              <a:t>Shih-Cheng Huang</a:t>
            </a:r>
            <a:r>
              <a:rPr lang="zh-TW" altLang="en-US" dirty="0"/>
              <a:t> </a:t>
            </a:r>
            <a:r>
              <a:rPr lang="en-US" altLang="zh-TW" dirty="0"/>
              <a:t>(TAIDE</a:t>
            </a:r>
            <a:r>
              <a:rPr lang="zh-TW" altLang="en-US" dirty="0"/>
              <a:t> </a:t>
            </a:r>
            <a:r>
              <a:rPr lang="en-US" altLang="zh-TW" dirty="0"/>
              <a:t>member)</a:t>
            </a:r>
            <a:endParaRPr lang="zh-TW" altLang="en-US" dirty="0"/>
          </a:p>
        </p:txBody>
      </p:sp>
      <p:pic>
        <p:nvPicPr>
          <p:cNvPr id="15" name="圖片 14" descr="一張含有 服裝, 人員, 地面, 外套 的圖片&#10;&#10;自動產生的描述">
            <a:extLst>
              <a:ext uri="{FF2B5EF4-FFF2-40B4-BE49-F238E27FC236}">
                <a16:creationId xmlns:a16="http://schemas.microsoft.com/office/drawing/2014/main" id="{7CBDCB73-358B-0CF4-5A04-356E0FDD99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8764" y="252799"/>
            <a:ext cx="1361495" cy="1361495"/>
          </a:xfrm>
          <a:prstGeom prst="rect">
            <a:avLst/>
          </a:prstGeom>
        </p:spPr>
      </p:pic>
      <p:sp>
        <p:nvSpPr>
          <p:cNvPr id="3" name="文字方塊 2">
            <a:extLst>
              <a:ext uri="{FF2B5EF4-FFF2-40B4-BE49-F238E27FC236}">
                <a16:creationId xmlns:a16="http://schemas.microsoft.com/office/drawing/2014/main" id="{3AB64FCB-2D65-DC1A-E7B1-05473424CCF0}"/>
              </a:ext>
            </a:extLst>
          </p:cNvPr>
          <p:cNvSpPr txBox="1"/>
          <p:nvPr/>
        </p:nvSpPr>
        <p:spPr>
          <a:xfrm>
            <a:off x="6582485" y="4114417"/>
            <a:ext cx="25721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sng" strike="noStrike" kern="1200" cap="none" spc="0" normalizeH="0" baseline="0" noProof="0" dirty="0">
                <a:ln>
                  <a:noFill/>
                </a:ln>
                <a:solidFill>
                  <a:srgbClr val="0000FF"/>
                </a:solidFill>
                <a:effectLst/>
                <a:uLnTx/>
                <a:uFillTx/>
                <a:latin typeface="Calibri" panose="020F0502020204030204"/>
                <a:ea typeface="新細明體" panose="02020500000000000000" pitchFamily="18" charset="-120"/>
                <a:cs typeface="+mn-cs"/>
              </a:rPr>
              <a:t>Pre-train Style </a:t>
            </a:r>
            <a:endParaRPr kumimoji="0" lang="zh-TW" altLang="en-US" sz="2800" b="1" i="0" u="sng" strike="noStrike" kern="1200" cap="none" spc="0" normalizeH="0" baseline="0" noProof="0" dirty="0">
              <a:ln>
                <a:noFill/>
              </a:ln>
              <a:solidFill>
                <a:srgbClr val="0000FF"/>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03766830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5" grpId="0"/>
      <p:bldP spid="26" grpId="0"/>
      <p:bldP spid="28" grpId="0"/>
      <p:bldP spid="29" grpId="0"/>
      <p:bldP spid="30" grpId="0"/>
      <p:bldP spid="32"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14E96-59C0-68C1-381F-42E2F1C19A86}"/>
            </a:ext>
          </a:extLst>
        </p:cNvPr>
        <p:cNvGrpSpPr/>
        <p:nvPr/>
      </p:nvGrpSpPr>
      <p:grpSpPr>
        <a:xfrm>
          <a:off x="0" y="0"/>
          <a:ext cx="0" cy="0"/>
          <a:chOff x="0" y="0"/>
          <a:chExt cx="0" cy="0"/>
        </a:xfrm>
      </p:grpSpPr>
      <p:pic>
        <p:nvPicPr>
          <p:cNvPr id="20" name="圖片 19">
            <a:extLst>
              <a:ext uri="{FF2B5EF4-FFF2-40B4-BE49-F238E27FC236}">
                <a16:creationId xmlns:a16="http://schemas.microsoft.com/office/drawing/2014/main" id="{0E01E584-D4B1-3A23-F64E-239DDF7194DE}"/>
              </a:ext>
            </a:extLst>
          </p:cNvPr>
          <p:cNvPicPr>
            <a:picLocks noChangeAspect="1"/>
          </p:cNvPicPr>
          <p:nvPr/>
        </p:nvPicPr>
        <p:blipFill>
          <a:blip r:embed="rId2"/>
          <a:stretch>
            <a:fillRect/>
          </a:stretch>
        </p:blipFill>
        <p:spPr>
          <a:xfrm>
            <a:off x="194583" y="2907831"/>
            <a:ext cx="11374107" cy="3686685"/>
          </a:xfrm>
          <a:prstGeom prst="rect">
            <a:avLst/>
          </a:prstGeom>
        </p:spPr>
      </p:pic>
      <p:sp>
        <p:nvSpPr>
          <p:cNvPr id="2" name="標題 1">
            <a:extLst>
              <a:ext uri="{FF2B5EF4-FFF2-40B4-BE49-F238E27FC236}">
                <a16:creationId xmlns:a16="http://schemas.microsoft.com/office/drawing/2014/main" id="{FDF4F5B3-25D5-A394-4D3F-0D426EB46507}"/>
              </a:ext>
            </a:extLst>
          </p:cNvPr>
          <p:cNvSpPr>
            <a:spLocks noGrp="1"/>
          </p:cNvSpPr>
          <p:nvPr>
            <p:ph type="title"/>
          </p:nvPr>
        </p:nvSpPr>
        <p:spPr/>
        <p:txBody>
          <a:bodyPr/>
          <a:lstStyle/>
          <a:p>
            <a:r>
              <a:rPr lang="en-US" altLang="zh-TW" dirty="0"/>
              <a:t>Catastrophic Forgetting of LLM</a:t>
            </a:r>
            <a:endParaRPr lang="zh-TW" altLang="en-US" dirty="0"/>
          </a:p>
        </p:txBody>
      </p:sp>
      <p:sp>
        <p:nvSpPr>
          <p:cNvPr id="4" name="文字方塊 3">
            <a:extLst>
              <a:ext uri="{FF2B5EF4-FFF2-40B4-BE49-F238E27FC236}">
                <a16:creationId xmlns:a16="http://schemas.microsoft.com/office/drawing/2014/main" id="{29DD0AE2-88A6-0906-6445-0B67B8FD0CBB}"/>
              </a:ext>
            </a:extLst>
          </p:cNvPr>
          <p:cNvSpPr txBox="1"/>
          <p:nvPr/>
        </p:nvSpPr>
        <p:spPr>
          <a:xfrm>
            <a:off x="8724900" y="1880984"/>
            <a:ext cx="36004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https://arxiv.org/abs/1909.03329</a:t>
            </a:r>
          </a:p>
        </p:txBody>
      </p:sp>
      <p:sp>
        <p:nvSpPr>
          <p:cNvPr id="5" name="文字方塊 4">
            <a:extLst>
              <a:ext uri="{FF2B5EF4-FFF2-40B4-BE49-F238E27FC236}">
                <a16:creationId xmlns:a16="http://schemas.microsoft.com/office/drawing/2014/main" id="{6D3EE5A2-25AD-0BDA-4D4D-DE46E3C5C9DF}"/>
              </a:ext>
            </a:extLst>
          </p:cNvPr>
          <p:cNvSpPr txBox="1"/>
          <p:nvPr/>
        </p:nvSpPr>
        <p:spPr>
          <a:xfrm>
            <a:off x="5372100" y="1542331"/>
            <a:ext cx="72009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srgbClr val="000000"/>
                </a:solidFill>
                <a:effectLst/>
                <a:highlight>
                  <a:srgbClr val="FFFFFF"/>
                </a:highlight>
                <a:uLnTx/>
                <a:uFillTx/>
                <a:latin typeface="Lucida Grande"/>
                <a:ea typeface="新細明體" panose="02020500000000000000" pitchFamily="18" charset="-120"/>
                <a:cs typeface="+mn-cs"/>
              </a:rPr>
              <a:t>LAMOL: </a:t>
            </a:r>
            <a:r>
              <a:rPr kumimoji="0" lang="en-US" altLang="zh-TW" sz="1800" b="1" i="0" u="none" strike="noStrike" kern="1200" cap="none" spc="0" normalizeH="0" baseline="0" noProof="0" dirty="0" err="1">
                <a:ln>
                  <a:noFill/>
                </a:ln>
                <a:solidFill>
                  <a:srgbClr val="000000"/>
                </a:solidFill>
                <a:effectLst/>
                <a:highlight>
                  <a:srgbClr val="FFFFFF"/>
                </a:highlight>
                <a:uLnTx/>
                <a:uFillTx/>
                <a:latin typeface="Lucida Grande"/>
                <a:ea typeface="新細明體" panose="02020500000000000000" pitchFamily="18" charset="-120"/>
                <a:cs typeface="+mn-cs"/>
              </a:rPr>
              <a:t>LAnguage</a:t>
            </a:r>
            <a:r>
              <a:rPr kumimoji="0" lang="en-US" altLang="zh-TW" sz="1800" b="1" i="0" u="none" strike="noStrike" kern="1200" cap="none" spc="0" normalizeH="0" baseline="0" noProof="0" dirty="0">
                <a:ln>
                  <a:noFill/>
                </a:ln>
                <a:solidFill>
                  <a:srgbClr val="000000"/>
                </a:solidFill>
                <a:effectLst/>
                <a:highlight>
                  <a:srgbClr val="FFFFFF"/>
                </a:highlight>
                <a:uLnTx/>
                <a:uFillTx/>
                <a:latin typeface="Lucida Grande"/>
                <a:ea typeface="新細明體" panose="02020500000000000000" pitchFamily="18" charset="-120"/>
                <a:cs typeface="+mn-cs"/>
              </a:rPr>
              <a:t> </a:t>
            </a:r>
            <a:r>
              <a:rPr kumimoji="0" lang="en-US" altLang="zh-TW" sz="1800" b="1" i="0" u="none" strike="noStrike" kern="1200" cap="none" spc="0" normalizeH="0" baseline="0" noProof="0" dirty="0" err="1">
                <a:ln>
                  <a:noFill/>
                </a:ln>
                <a:solidFill>
                  <a:srgbClr val="000000"/>
                </a:solidFill>
                <a:effectLst/>
                <a:highlight>
                  <a:srgbClr val="FFFFFF"/>
                </a:highlight>
                <a:uLnTx/>
                <a:uFillTx/>
                <a:latin typeface="Lucida Grande"/>
                <a:ea typeface="新細明體" panose="02020500000000000000" pitchFamily="18" charset="-120"/>
                <a:cs typeface="+mn-cs"/>
              </a:rPr>
              <a:t>MOdeling</a:t>
            </a:r>
            <a:r>
              <a:rPr kumimoji="0" lang="en-US" altLang="zh-TW" sz="1800" b="1" i="0" u="none" strike="noStrike" kern="1200" cap="none" spc="0" normalizeH="0" baseline="0" noProof="0" dirty="0">
                <a:ln>
                  <a:noFill/>
                </a:ln>
                <a:solidFill>
                  <a:srgbClr val="000000"/>
                </a:solidFill>
                <a:effectLst/>
                <a:highlight>
                  <a:srgbClr val="FFFFFF"/>
                </a:highlight>
                <a:uLnTx/>
                <a:uFillTx/>
                <a:latin typeface="Lucida Grande"/>
                <a:ea typeface="新細明體" panose="02020500000000000000" pitchFamily="18" charset="-120"/>
                <a:cs typeface="+mn-cs"/>
              </a:rPr>
              <a:t> for Lifelong Language Learning</a:t>
            </a:r>
          </a:p>
        </p:txBody>
      </p:sp>
      <p:pic>
        <p:nvPicPr>
          <p:cNvPr id="6" name="Picture 2" descr="未提供相片說明。">
            <a:extLst>
              <a:ext uri="{FF2B5EF4-FFF2-40B4-BE49-F238E27FC236}">
                <a16:creationId xmlns:a16="http://schemas.microsoft.com/office/drawing/2014/main" id="{55337C35-D06F-08DB-626D-E7E8E31EB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7364" y="263483"/>
            <a:ext cx="1268411" cy="1268411"/>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6">
            <a:extLst>
              <a:ext uri="{FF2B5EF4-FFF2-40B4-BE49-F238E27FC236}">
                <a16:creationId xmlns:a16="http://schemas.microsoft.com/office/drawing/2014/main" id="{FF5A3C72-3941-D796-2018-D1B335F5D760}"/>
              </a:ext>
            </a:extLst>
          </p:cNvPr>
          <p:cNvSpPr txBox="1"/>
          <p:nvPr/>
        </p:nvSpPr>
        <p:spPr>
          <a:xfrm>
            <a:off x="10665052" y="919356"/>
            <a:ext cx="149905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Fan-Keng Sun (NTU)</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8" name="文字方塊 7">
            <a:extLst>
              <a:ext uri="{FF2B5EF4-FFF2-40B4-BE49-F238E27FC236}">
                <a16:creationId xmlns:a16="http://schemas.microsoft.com/office/drawing/2014/main" id="{D27EB602-9939-B896-CAF8-35EE056E49EB}"/>
              </a:ext>
            </a:extLst>
          </p:cNvPr>
          <p:cNvSpPr txBox="1"/>
          <p:nvPr/>
        </p:nvSpPr>
        <p:spPr>
          <a:xfrm>
            <a:off x="95250" y="2414466"/>
            <a:ext cx="123825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GPT-2</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9" name="文字方塊 8">
            <a:extLst>
              <a:ext uri="{FF2B5EF4-FFF2-40B4-BE49-F238E27FC236}">
                <a16:creationId xmlns:a16="http://schemas.microsoft.com/office/drawing/2014/main" id="{EA95912B-549E-99D7-FD31-3A19678EAAC3}"/>
              </a:ext>
            </a:extLst>
          </p:cNvPr>
          <p:cNvSpPr txBox="1"/>
          <p:nvPr/>
        </p:nvSpPr>
        <p:spPr>
          <a:xfrm>
            <a:off x="1772331" y="2171403"/>
            <a:ext cx="12382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err="1">
                <a:ln>
                  <a:noFill/>
                </a:ln>
                <a:solidFill>
                  <a:prstClr val="black"/>
                </a:solidFill>
                <a:effectLst/>
                <a:uLnTx/>
                <a:uFillTx/>
                <a:latin typeface="Aptos" panose="02110004020202020204"/>
                <a:ea typeface="新細明體" panose="02020500000000000000" pitchFamily="18" charset="-120"/>
                <a:cs typeface="+mn-cs"/>
              </a:rPr>
              <a:t>SQuAD</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cxnSp>
        <p:nvCxnSpPr>
          <p:cNvPr id="18" name="直線單箭頭接點 17">
            <a:extLst>
              <a:ext uri="{FF2B5EF4-FFF2-40B4-BE49-F238E27FC236}">
                <a16:creationId xmlns:a16="http://schemas.microsoft.com/office/drawing/2014/main" id="{3A62B5B0-6E0B-BD39-BAB7-EAB8708B7C05}"/>
              </a:ext>
            </a:extLst>
          </p:cNvPr>
          <p:cNvCxnSpPr>
            <a:cxnSpLocks/>
          </p:cNvCxnSpPr>
          <p:nvPr/>
        </p:nvCxnSpPr>
        <p:spPr>
          <a:xfrm>
            <a:off x="1430112" y="2676998"/>
            <a:ext cx="1998888"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直線單箭頭接點 12">
            <a:extLst>
              <a:ext uri="{FF2B5EF4-FFF2-40B4-BE49-F238E27FC236}">
                <a16:creationId xmlns:a16="http://schemas.microsoft.com/office/drawing/2014/main" id="{9C13F716-4725-E621-2473-5D6906DEF8DA}"/>
              </a:ext>
            </a:extLst>
          </p:cNvPr>
          <p:cNvCxnSpPr>
            <a:cxnSpLocks/>
          </p:cNvCxnSpPr>
          <p:nvPr/>
        </p:nvCxnSpPr>
        <p:spPr>
          <a:xfrm>
            <a:off x="3429000" y="2696995"/>
            <a:ext cx="1943099"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直線單箭頭接點 14">
            <a:extLst>
              <a:ext uri="{FF2B5EF4-FFF2-40B4-BE49-F238E27FC236}">
                <a16:creationId xmlns:a16="http://schemas.microsoft.com/office/drawing/2014/main" id="{75C1B4A6-99CC-0E83-D04E-41B5DF60DAD6}"/>
              </a:ext>
            </a:extLst>
          </p:cNvPr>
          <p:cNvCxnSpPr>
            <a:cxnSpLocks/>
          </p:cNvCxnSpPr>
          <p:nvPr/>
        </p:nvCxnSpPr>
        <p:spPr>
          <a:xfrm>
            <a:off x="5372099" y="2696995"/>
            <a:ext cx="1962151"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1" name="文字方塊 20">
            <a:extLst>
              <a:ext uri="{FF2B5EF4-FFF2-40B4-BE49-F238E27FC236}">
                <a16:creationId xmlns:a16="http://schemas.microsoft.com/office/drawing/2014/main" id="{2409B710-7DF1-78B3-69B0-8A4026BCFE72}"/>
              </a:ext>
            </a:extLst>
          </p:cNvPr>
          <p:cNvSpPr txBox="1"/>
          <p:nvPr/>
        </p:nvSpPr>
        <p:spPr>
          <a:xfrm>
            <a:off x="3714749" y="2171040"/>
            <a:ext cx="1447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err="1">
                <a:ln>
                  <a:noFill/>
                </a:ln>
                <a:solidFill>
                  <a:prstClr val="black"/>
                </a:solidFill>
                <a:effectLst/>
                <a:uLnTx/>
                <a:uFillTx/>
                <a:latin typeface="Aptos" panose="02110004020202020204"/>
                <a:ea typeface="新細明體" panose="02020500000000000000" pitchFamily="18" charset="-120"/>
                <a:cs typeface="+mn-cs"/>
              </a:rPr>
              <a:t>WikiSQL</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27" name="文字方塊 26">
            <a:extLst>
              <a:ext uri="{FF2B5EF4-FFF2-40B4-BE49-F238E27FC236}">
                <a16:creationId xmlns:a16="http://schemas.microsoft.com/office/drawing/2014/main" id="{C94B5509-7D97-5B86-AC09-B0523C5D17CF}"/>
              </a:ext>
            </a:extLst>
          </p:cNvPr>
          <p:cNvSpPr txBox="1"/>
          <p:nvPr/>
        </p:nvSpPr>
        <p:spPr>
          <a:xfrm>
            <a:off x="5582329" y="2260382"/>
            <a:ext cx="1447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SST</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cxnSp>
        <p:nvCxnSpPr>
          <p:cNvPr id="29" name="直線單箭頭接點 28">
            <a:extLst>
              <a:ext uri="{FF2B5EF4-FFF2-40B4-BE49-F238E27FC236}">
                <a16:creationId xmlns:a16="http://schemas.microsoft.com/office/drawing/2014/main" id="{B5132F3B-04B9-F4E1-C74E-FB8D84713B25}"/>
              </a:ext>
            </a:extLst>
          </p:cNvPr>
          <p:cNvCxnSpPr>
            <a:cxnSpLocks/>
          </p:cNvCxnSpPr>
          <p:nvPr/>
        </p:nvCxnSpPr>
        <p:spPr>
          <a:xfrm>
            <a:off x="7334250" y="2701879"/>
            <a:ext cx="1962151"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0" name="直線單箭頭接點 29">
            <a:extLst>
              <a:ext uri="{FF2B5EF4-FFF2-40B4-BE49-F238E27FC236}">
                <a16:creationId xmlns:a16="http://schemas.microsoft.com/office/drawing/2014/main" id="{9BFC9F43-F4BD-38A8-C6C4-68AE08F433A2}"/>
              </a:ext>
            </a:extLst>
          </p:cNvPr>
          <p:cNvCxnSpPr>
            <a:cxnSpLocks/>
          </p:cNvCxnSpPr>
          <p:nvPr/>
        </p:nvCxnSpPr>
        <p:spPr>
          <a:xfrm>
            <a:off x="9296401" y="2698658"/>
            <a:ext cx="1962151"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1" name="文字方塊 30">
            <a:extLst>
              <a:ext uri="{FF2B5EF4-FFF2-40B4-BE49-F238E27FC236}">
                <a16:creationId xmlns:a16="http://schemas.microsoft.com/office/drawing/2014/main" id="{40757B2E-763C-1318-1245-F8AB2A7C9C4B}"/>
              </a:ext>
            </a:extLst>
          </p:cNvPr>
          <p:cNvSpPr txBox="1"/>
          <p:nvPr/>
        </p:nvSpPr>
        <p:spPr>
          <a:xfrm>
            <a:off x="7591425" y="2253563"/>
            <a:ext cx="1447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SRL</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32" name="文字方塊 31">
            <a:extLst>
              <a:ext uri="{FF2B5EF4-FFF2-40B4-BE49-F238E27FC236}">
                <a16:creationId xmlns:a16="http://schemas.microsoft.com/office/drawing/2014/main" id="{F0099DE6-4FB4-C92E-5641-3810255634CD}"/>
              </a:ext>
            </a:extLst>
          </p:cNvPr>
          <p:cNvSpPr txBox="1"/>
          <p:nvPr/>
        </p:nvSpPr>
        <p:spPr>
          <a:xfrm>
            <a:off x="9553576" y="2271546"/>
            <a:ext cx="1447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WOZ</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33" name="文字方塊 32">
            <a:extLst>
              <a:ext uri="{FF2B5EF4-FFF2-40B4-BE49-F238E27FC236}">
                <a16:creationId xmlns:a16="http://schemas.microsoft.com/office/drawing/2014/main" id="{E67A8664-2913-6F1E-C719-6394A02B0624}"/>
              </a:ext>
            </a:extLst>
          </p:cNvPr>
          <p:cNvSpPr txBox="1"/>
          <p:nvPr/>
        </p:nvSpPr>
        <p:spPr>
          <a:xfrm>
            <a:off x="11230992" y="2342103"/>
            <a:ext cx="847047" cy="523220"/>
          </a:xfrm>
          <a:prstGeom prst="rect">
            <a:avLst/>
          </a:prstGeom>
          <a:noFill/>
        </p:spPr>
        <p:txBody>
          <a:bodyPr wrap="square" rtlCol="0">
            <a:spAutoFit/>
          </a:bodyPr>
          <a:lstStyle/>
          <a:p>
            <a:r>
              <a:rPr lang="en-US" altLang="zh-TW" sz="2800" dirty="0"/>
              <a:t>……</a:t>
            </a:r>
            <a:endParaRPr lang="zh-TW" altLang="en-US" sz="2800" dirty="0"/>
          </a:p>
        </p:txBody>
      </p:sp>
      <p:sp>
        <p:nvSpPr>
          <p:cNvPr id="3" name="文字方塊 2">
            <a:extLst>
              <a:ext uri="{FF2B5EF4-FFF2-40B4-BE49-F238E27FC236}">
                <a16:creationId xmlns:a16="http://schemas.microsoft.com/office/drawing/2014/main" id="{B52063C1-9D91-0F52-0DD9-717E0390C1AA}"/>
              </a:ext>
            </a:extLst>
          </p:cNvPr>
          <p:cNvSpPr txBox="1"/>
          <p:nvPr/>
        </p:nvSpPr>
        <p:spPr>
          <a:xfrm>
            <a:off x="9843864" y="3198166"/>
            <a:ext cx="25068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Real Data</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0" name="文字方塊 9">
            <a:extLst>
              <a:ext uri="{FF2B5EF4-FFF2-40B4-BE49-F238E27FC236}">
                <a16:creationId xmlns:a16="http://schemas.microsoft.com/office/drawing/2014/main" id="{2F1C8D97-C6DB-C699-637D-543A77A5C454}"/>
              </a:ext>
            </a:extLst>
          </p:cNvPr>
          <p:cNvSpPr txBox="1"/>
          <p:nvPr/>
        </p:nvSpPr>
        <p:spPr>
          <a:xfrm>
            <a:off x="8123808" y="5666506"/>
            <a:ext cx="32907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Self-generation of GPT-2</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11" name="直線單箭頭接點 10">
            <a:extLst>
              <a:ext uri="{FF2B5EF4-FFF2-40B4-BE49-F238E27FC236}">
                <a16:creationId xmlns:a16="http://schemas.microsoft.com/office/drawing/2014/main" id="{0D048CBD-C6EE-E171-17CF-11EE356BA745}"/>
              </a:ext>
            </a:extLst>
          </p:cNvPr>
          <p:cNvCxnSpPr>
            <a:cxnSpLocks/>
          </p:cNvCxnSpPr>
          <p:nvPr/>
        </p:nvCxnSpPr>
        <p:spPr>
          <a:xfrm flipV="1">
            <a:off x="9986114" y="3653998"/>
            <a:ext cx="329463" cy="67158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單箭頭接點 11">
            <a:extLst>
              <a:ext uri="{FF2B5EF4-FFF2-40B4-BE49-F238E27FC236}">
                <a16:creationId xmlns:a16="http://schemas.microsoft.com/office/drawing/2014/main" id="{E1A8F4F5-F08F-FFCF-00E5-FCDED764F502}"/>
              </a:ext>
            </a:extLst>
          </p:cNvPr>
          <p:cNvCxnSpPr>
            <a:cxnSpLocks/>
          </p:cNvCxnSpPr>
          <p:nvPr/>
        </p:nvCxnSpPr>
        <p:spPr>
          <a:xfrm flipV="1">
            <a:off x="9870628" y="3659831"/>
            <a:ext cx="379693" cy="54192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13">
            <a:extLst>
              <a:ext uri="{FF2B5EF4-FFF2-40B4-BE49-F238E27FC236}">
                <a16:creationId xmlns:a16="http://schemas.microsoft.com/office/drawing/2014/main" id="{883B072D-235E-9276-F26D-5108806A6B5A}"/>
              </a:ext>
            </a:extLst>
          </p:cNvPr>
          <p:cNvCxnSpPr>
            <a:cxnSpLocks/>
          </p:cNvCxnSpPr>
          <p:nvPr/>
        </p:nvCxnSpPr>
        <p:spPr>
          <a:xfrm flipH="1">
            <a:off x="10315577" y="4584743"/>
            <a:ext cx="109479" cy="111999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單箭頭接點 15">
            <a:extLst>
              <a:ext uri="{FF2B5EF4-FFF2-40B4-BE49-F238E27FC236}">
                <a16:creationId xmlns:a16="http://schemas.microsoft.com/office/drawing/2014/main" id="{617728CE-22D5-A3B5-277B-6D4F481707D7}"/>
              </a:ext>
            </a:extLst>
          </p:cNvPr>
          <p:cNvCxnSpPr>
            <a:cxnSpLocks/>
          </p:cNvCxnSpPr>
          <p:nvPr/>
        </p:nvCxnSpPr>
        <p:spPr>
          <a:xfrm>
            <a:off x="10096617" y="4471102"/>
            <a:ext cx="153704" cy="119540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a:extLst>
              <a:ext uri="{FF2B5EF4-FFF2-40B4-BE49-F238E27FC236}">
                <a16:creationId xmlns:a16="http://schemas.microsoft.com/office/drawing/2014/main" id="{33422EB3-1881-BE7A-8DF2-690C36FC8EB2}"/>
              </a:ext>
            </a:extLst>
          </p:cNvPr>
          <p:cNvCxnSpPr>
            <a:cxnSpLocks/>
          </p:cNvCxnSpPr>
          <p:nvPr/>
        </p:nvCxnSpPr>
        <p:spPr>
          <a:xfrm flipH="1">
            <a:off x="10370316" y="4654291"/>
            <a:ext cx="336291" cy="105044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a:extLst>
              <a:ext uri="{FF2B5EF4-FFF2-40B4-BE49-F238E27FC236}">
                <a16:creationId xmlns:a16="http://schemas.microsoft.com/office/drawing/2014/main" id="{E5627714-E1E6-3A2B-2DD1-1E62A9730FAD}"/>
              </a:ext>
            </a:extLst>
          </p:cNvPr>
          <p:cNvCxnSpPr>
            <a:cxnSpLocks/>
          </p:cNvCxnSpPr>
          <p:nvPr/>
        </p:nvCxnSpPr>
        <p:spPr>
          <a:xfrm flipH="1">
            <a:off x="10479795" y="4654291"/>
            <a:ext cx="444721" cy="105044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952667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3D33B16B-6BE3-481B-7FF7-67E00D4878F7}"/>
              </a:ext>
            </a:extLst>
          </p:cNvPr>
          <p:cNvPicPr>
            <a:picLocks noChangeAspect="1"/>
          </p:cNvPicPr>
          <p:nvPr/>
        </p:nvPicPr>
        <p:blipFill>
          <a:blip r:embed="rId3"/>
          <a:stretch>
            <a:fillRect/>
          </a:stretch>
        </p:blipFill>
        <p:spPr>
          <a:xfrm>
            <a:off x="488909" y="1086782"/>
            <a:ext cx="10562177" cy="37004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文字方塊 6">
            <a:extLst>
              <a:ext uri="{FF2B5EF4-FFF2-40B4-BE49-F238E27FC236}">
                <a16:creationId xmlns:a16="http://schemas.microsoft.com/office/drawing/2014/main" id="{61139E60-0755-C65C-CEB2-A48AC331AEB6}"/>
              </a:ext>
            </a:extLst>
          </p:cNvPr>
          <p:cNvSpPr txBox="1"/>
          <p:nvPr/>
        </p:nvSpPr>
        <p:spPr>
          <a:xfrm>
            <a:off x="8345557" y="5930521"/>
            <a:ext cx="36957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https://arxiv.org/abs/1909.03329v2</a:t>
            </a:r>
          </a:p>
        </p:txBody>
      </p:sp>
      <p:pic>
        <p:nvPicPr>
          <p:cNvPr id="3" name="圖片 2">
            <a:extLst>
              <a:ext uri="{FF2B5EF4-FFF2-40B4-BE49-F238E27FC236}">
                <a16:creationId xmlns:a16="http://schemas.microsoft.com/office/drawing/2014/main" id="{DDB23F3D-8F20-EA29-8134-B7FE817744A3}"/>
              </a:ext>
            </a:extLst>
          </p:cNvPr>
          <p:cNvPicPr>
            <a:picLocks noChangeAspect="1"/>
          </p:cNvPicPr>
          <p:nvPr/>
        </p:nvPicPr>
        <p:blipFill>
          <a:blip r:embed="rId4"/>
          <a:stretch>
            <a:fillRect/>
          </a:stretch>
        </p:blipFill>
        <p:spPr>
          <a:xfrm>
            <a:off x="877957" y="2374245"/>
            <a:ext cx="10904648" cy="34029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537473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9EBB7-46BE-549C-8EB5-0E37DBD6C6B5}"/>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04AB65FD-3DAF-524D-5421-89D120310291}"/>
              </a:ext>
            </a:extLst>
          </p:cNvPr>
          <p:cNvSpPr>
            <a:spLocks noGrp="1"/>
          </p:cNvSpPr>
          <p:nvPr>
            <p:ph type="title"/>
          </p:nvPr>
        </p:nvSpPr>
        <p:spPr/>
        <p:txBody>
          <a:bodyPr/>
          <a:lstStyle/>
          <a:p>
            <a:endParaRPr lang="zh-TW" altLang="en-US"/>
          </a:p>
        </p:txBody>
      </p:sp>
      <p:pic>
        <p:nvPicPr>
          <p:cNvPr id="5" name="內容版面配置區 4" descr="一張含有 文字, 圖畫, 圖解, 服裝 的圖片&#10;&#10;AI 產生的內容可能不正確。">
            <a:extLst>
              <a:ext uri="{FF2B5EF4-FFF2-40B4-BE49-F238E27FC236}">
                <a16:creationId xmlns:a16="http://schemas.microsoft.com/office/drawing/2014/main" id="{44798FB1-5C6E-3D74-C6E7-BA2D119276BD}"/>
              </a:ext>
            </a:extLst>
          </p:cNvPr>
          <p:cNvPicPr>
            <a:picLocks noGrp="1" noChangeAspect="1"/>
          </p:cNvPicPr>
          <p:nvPr>
            <p:ph idx="1"/>
          </p:nvPr>
        </p:nvPicPr>
        <p:blipFill>
          <a:blip r:embed="rId2"/>
          <a:stretch>
            <a:fillRect/>
          </a:stretch>
        </p:blipFill>
        <p:spPr>
          <a:xfrm>
            <a:off x="0" y="-134070"/>
            <a:ext cx="12191540" cy="8127693"/>
          </a:xfrm>
        </p:spPr>
      </p:pic>
    </p:spTree>
    <p:extLst>
      <p:ext uri="{BB962C8B-B14F-4D97-AF65-F5344CB8AC3E}">
        <p14:creationId xmlns:p14="http://schemas.microsoft.com/office/powerpoint/2010/main" val="421423884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3FC9DDE-F580-47CF-29F3-22A0ECA4D8AE}"/>
              </a:ext>
            </a:extLst>
          </p:cNvPr>
          <p:cNvSpPr>
            <a:spLocks noGrp="1"/>
          </p:cNvSpPr>
          <p:nvPr>
            <p:ph type="title"/>
          </p:nvPr>
        </p:nvSpPr>
        <p:spPr/>
        <p:txBody>
          <a:bodyPr/>
          <a:lstStyle/>
          <a:p>
            <a:r>
              <a:rPr lang="en-US" altLang="zh-TW" b="0" i="0" dirty="0">
                <a:solidFill>
                  <a:srgbClr val="333333"/>
                </a:solidFill>
                <a:effectLst/>
                <a:latin typeface="Noto Sans" panose="020B0502040504020204" pitchFamily="34" charset="0"/>
              </a:rPr>
              <a:t>Safety-Tuned </a:t>
            </a:r>
            <a:r>
              <a:rPr lang="en-US" altLang="zh-TW" b="0" i="0" dirty="0" err="1">
                <a:solidFill>
                  <a:srgbClr val="333333"/>
                </a:solidFill>
                <a:effectLst/>
                <a:latin typeface="Noto Sans" panose="020B0502040504020204" pitchFamily="34" charset="0"/>
              </a:rPr>
              <a:t>LLaMAs</a:t>
            </a:r>
            <a:endParaRPr lang="zh-TW" altLang="en-US" dirty="0"/>
          </a:p>
        </p:txBody>
      </p:sp>
      <p:sp>
        <p:nvSpPr>
          <p:cNvPr id="3" name="內容版面配置區 2">
            <a:extLst>
              <a:ext uri="{FF2B5EF4-FFF2-40B4-BE49-F238E27FC236}">
                <a16:creationId xmlns:a16="http://schemas.microsoft.com/office/drawing/2014/main" id="{0482B0F3-FC45-82CD-2796-EE3E205D7693}"/>
              </a:ext>
            </a:extLst>
          </p:cNvPr>
          <p:cNvSpPr>
            <a:spLocks noGrp="1"/>
          </p:cNvSpPr>
          <p:nvPr>
            <p:ph idx="1"/>
          </p:nvPr>
        </p:nvSpPr>
        <p:spPr/>
        <p:txBody>
          <a:bodyPr/>
          <a:lstStyle/>
          <a:p>
            <a:endParaRPr lang="zh-TW" altLang="en-US"/>
          </a:p>
        </p:txBody>
      </p:sp>
      <p:pic>
        <p:nvPicPr>
          <p:cNvPr id="5" name="圖片 4">
            <a:extLst>
              <a:ext uri="{FF2B5EF4-FFF2-40B4-BE49-F238E27FC236}">
                <a16:creationId xmlns:a16="http://schemas.microsoft.com/office/drawing/2014/main" id="{0A0B69D8-E9FC-3A06-A4C8-19CC2D2037A2}"/>
              </a:ext>
            </a:extLst>
          </p:cNvPr>
          <p:cNvPicPr>
            <a:picLocks noChangeAspect="1"/>
          </p:cNvPicPr>
          <p:nvPr/>
        </p:nvPicPr>
        <p:blipFill>
          <a:blip r:embed="rId2"/>
          <a:stretch>
            <a:fillRect/>
          </a:stretch>
        </p:blipFill>
        <p:spPr>
          <a:xfrm>
            <a:off x="1171376" y="1749425"/>
            <a:ext cx="9849248" cy="4743450"/>
          </a:xfrm>
          <a:prstGeom prst="rect">
            <a:avLst/>
          </a:prstGeom>
        </p:spPr>
      </p:pic>
      <p:sp>
        <p:nvSpPr>
          <p:cNvPr id="6" name="矩形 5">
            <a:extLst>
              <a:ext uri="{FF2B5EF4-FFF2-40B4-BE49-F238E27FC236}">
                <a16:creationId xmlns:a16="http://schemas.microsoft.com/office/drawing/2014/main" id="{80EFBE70-D1E1-7247-93F4-F25DA2127F4C}"/>
              </a:ext>
            </a:extLst>
          </p:cNvPr>
          <p:cNvSpPr/>
          <p:nvPr/>
        </p:nvSpPr>
        <p:spPr>
          <a:xfrm>
            <a:off x="5334000" y="6176963"/>
            <a:ext cx="6352976" cy="6810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a:extLst>
              <a:ext uri="{FF2B5EF4-FFF2-40B4-BE49-F238E27FC236}">
                <a16:creationId xmlns:a16="http://schemas.microsoft.com/office/drawing/2014/main" id="{D65CF54F-71E9-CCAD-5275-03C801F890CF}"/>
              </a:ext>
            </a:extLst>
          </p:cNvPr>
          <p:cNvSpPr txBox="1"/>
          <p:nvPr/>
        </p:nvSpPr>
        <p:spPr>
          <a:xfrm>
            <a:off x="7200900" y="1068388"/>
            <a:ext cx="6096000" cy="369332"/>
          </a:xfrm>
          <a:prstGeom prst="rect">
            <a:avLst/>
          </a:prstGeom>
          <a:noFill/>
        </p:spPr>
        <p:txBody>
          <a:bodyPr wrap="square">
            <a:spAutoFit/>
          </a:bodyPr>
          <a:lstStyle/>
          <a:p>
            <a:r>
              <a:rPr lang="zh-TW" altLang="en-US" dirty="0"/>
              <a:t>https://arxiv.org/abs/2309.07875</a:t>
            </a:r>
          </a:p>
        </p:txBody>
      </p:sp>
    </p:spTree>
    <p:extLst>
      <p:ext uri="{BB962C8B-B14F-4D97-AF65-F5344CB8AC3E}">
        <p14:creationId xmlns:p14="http://schemas.microsoft.com/office/powerpoint/2010/main" val="179785530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7ED3586-E2C3-CBB2-DB82-55A9825C9F1D}"/>
              </a:ext>
            </a:extLst>
          </p:cNvPr>
          <p:cNvSpPr>
            <a:spLocks noGrp="1"/>
          </p:cNvSpPr>
          <p:nvPr>
            <p:ph type="title"/>
          </p:nvPr>
        </p:nvSpPr>
        <p:spPr/>
        <p:txBody>
          <a:bodyPr/>
          <a:lstStyle/>
          <a:p>
            <a:endParaRPr lang="zh-TW" altLang="en-US"/>
          </a:p>
        </p:txBody>
      </p:sp>
      <p:sp>
        <p:nvSpPr>
          <p:cNvPr id="6" name="文字方塊 5">
            <a:extLst>
              <a:ext uri="{FF2B5EF4-FFF2-40B4-BE49-F238E27FC236}">
                <a16:creationId xmlns:a16="http://schemas.microsoft.com/office/drawing/2014/main" id="{2306D17B-80B2-0277-A4D4-60B393A07FC9}"/>
              </a:ext>
            </a:extLst>
          </p:cNvPr>
          <p:cNvSpPr txBox="1"/>
          <p:nvPr/>
        </p:nvSpPr>
        <p:spPr>
          <a:xfrm>
            <a:off x="533400" y="6051004"/>
            <a:ext cx="6821904" cy="646331"/>
          </a:xfrm>
          <a:prstGeom prst="rect">
            <a:avLst/>
          </a:prstGeom>
          <a:noFill/>
        </p:spPr>
        <p:txBody>
          <a:bodyPr wrap="square">
            <a:spAutoFit/>
          </a:bodyPr>
          <a:lstStyle/>
          <a:p>
            <a:r>
              <a:rPr lang="en-US" altLang="zh-TW" dirty="0"/>
              <a:t>Source of image:</a:t>
            </a:r>
          </a:p>
          <a:p>
            <a:r>
              <a:rPr lang="zh-TW" altLang="en-US" dirty="0"/>
              <a:t>https://arxiv.org/abs/2403.01244</a:t>
            </a:r>
          </a:p>
        </p:txBody>
      </p:sp>
      <p:pic>
        <p:nvPicPr>
          <p:cNvPr id="8" name="圖片 7">
            <a:extLst>
              <a:ext uri="{FF2B5EF4-FFF2-40B4-BE49-F238E27FC236}">
                <a16:creationId xmlns:a16="http://schemas.microsoft.com/office/drawing/2014/main" id="{2EB2FE76-8000-BF67-EF52-21407EC27DAE}"/>
              </a:ext>
            </a:extLst>
          </p:cNvPr>
          <p:cNvPicPr>
            <a:picLocks noChangeAspect="1"/>
          </p:cNvPicPr>
          <p:nvPr/>
        </p:nvPicPr>
        <p:blipFill>
          <a:blip r:embed="rId2"/>
          <a:stretch>
            <a:fillRect/>
          </a:stretch>
        </p:blipFill>
        <p:spPr>
          <a:xfrm>
            <a:off x="3562350" y="160665"/>
            <a:ext cx="8096250" cy="6536670"/>
          </a:xfrm>
          <a:prstGeom prst="rect">
            <a:avLst/>
          </a:prstGeom>
        </p:spPr>
      </p:pic>
    </p:spTree>
    <p:extLst>
      <p:ext uri="{BB962C8B-B14F-4D97-AF65-F5344CB8AC3E}">
        <p14:creationId xmlns:p14="http://schemas.microsoft.com/office/powerpoint/2010/main" val="87609680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DC88D0-4ACE-41D5-8F12-F683FD6168BD}"/>
              </a:ext>
            </a:extLst>
          </p:cNvPr>
          <p:cNvSpPr>
            <a:spLocks noGrp="1"/>
          </p:cNvSpPr>
          <p:nvPr>
            <p:ph type="title"/>
          </p:nvPr>
        </p:nvSpPr>
        <p:spPr/>
        <p:txBody>
          <a:bodyPr>
            <a:normAutofit/>
          </a:bodyPr>
          <a:lstStyle/>
          <a:p>
            <a:r>
              <a:rPr lang="en-US" altLang="zh-TW" dirty="0"/>
              <a:t>Synthetic Data from Llama-3-Instruct</a:t>
            </a:r>
            <a:endParaRPr lang="zh-TW" altLang="en-US" dirty="0"/>
          </a:p>
        </p:txBody>
      </p:sp>
      <p:grpSp>
        <p:nvGrpSpPr>
          <p:cNvPr id="11" name="群組 10">
            <a:extLst>
              <a:ext uri="{FF2B5EF4-FFF2-40B4-BE49-F238E27FC236}">
                <a16:creationId xmlns:a16="http://schemas.microsoft.com/office/drawing/2014/main" id="{54ED23C6-78FE-155D-644B-126006C7C66A}"/>
              </a:ext>
            </a:extLst>
          </p:cNvPr>
          <p:cNvGrpSpPr/>
          <p:nvPr/>
        </p:nvGrpSpPr>
        <p:grpSpPr>
          <a:xfrm>
            <a:off x="8653429" y="1358730"/>
            <a:ext cx="3538571" cy="663916"/>
            <a:chOff x="8507023" y="1321356"/>
            <a:chExt cx="3538571" cy="663916"/>
          </a:xfrm>
        </p:grpSpPr>
        <p:sp>
          <p:nvSpPr>
            <p:cNvPr id="5" name="文字方塊 4">
              <a:extLst>
                <a:ext uri="{FF2B5EF4-FFF2-40B4-BE49-F238E27FC236}">
                  <a16:creationId xmlns:a16="http://schemas.microsoft.com/office/drawing/2014/main" id="{BEC271B6-DB4D-4CC0-779A-7E50099372A1}"/>
                </a:ext>
              </a:extLst>
            </p:cNvPr>
            <p:cNvSpPr txBox="1"/>
            <p:nvPr/>
          </p:nvSpPr>
          <p:spPr>
            <a:xfrm>
              <a:off x="8507023" y="1321356"/>
              <a:ext cx="353857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https://arxiv.org/abs/2406.08464</a:t>
              </a:r>
            </a:p>
          </p:txBody>
        </p:sp>
        <p:sp>
          <p:nvSpPr>
            <p:cNvPr id="7" name="文字方塊 6">
              <a:extLst>
                <a:ext uri="{FF2B5EF4-FFF2-40B4-BE49-F238E27FC236}">
                  <a16:creationId xmlns:a16="http://schemas.microsoft.com/office/drawing/2014/main" id="{5EB4693F-FF76-B244-2CBE-C82B8AA6F587}"/>
                </a:ext>
              </a:extLst>
            </p:cNvPr>
            <p:cNvSpPr txBox="1"/>
            <p:nvPr/>
          </p:nvSpPr>
          <p:spPr>
            <a:xfrm>
              <a:off x="10319657" y="1623635"/>
              <a:ext cx="1440571" cy="361637"/>
            </a:xfrm>
            <a:prstGeom prst="rect">
              <a:avLst/>
            </a:prstGeom>
            <a:noFill/>
          </p:spPr>
          <p:txBody>
            <a:bodyPr wrap="square">
              <a:spAutoFit/>
            </a:bodyPr>
            <a:lstStyle/>
            <a:p>
              <a:pPr algn="r">
                <a:lnSpc>
                  <a:spcPts val="2099"/>
                </a:lnSpc>
                <a:spcAft>
                  <a:spcPts val="900"/>
                </a:spcAft>
              </a:pPr>
              <a:r>
                <a:rPr lang="en-US" altLang="zh-TW" i="0" dirty="0">
                  <a:solidFill>
                    <a:srgbClr val="000000"/>
                  </a:solidFill>
                  <a:effectLst/>
                  <a:latin typeface="Lucida Grande"/>
                </a:rPr>
                <a:t>Magpie</a:t>
              </a:r>
            </a:p>
          </p:txBody>
        </p:sp>
      </p:grpSp>
      <p:pic>
        <p:nvPicPr>
          <p:cNvPr id="10" name="圖片 9">
            <a:extLst>
              <a:ext uri="{FF2B5EF4-FFF2-40B4-BE49-F238E27FC236}">
                <a16:creationId xmlns:a16="http://schemas.microsoft.com/office/drawing/2014/main" id="{6D2EA39C-10AA-6651-4307-5B73BE5A3057}"/>
              </a:ext>
            </a:extLst>
          </p:cNvPr>
          <p:cNvPicPr>
            <a:picLocks noChangeAspect="1"/>
          </p:cNvPicPr>
          <p:nvPr/>
        </p:nvPicPr>
        <p:blipFill>
          <a:blip r:embed="rId2"/>
          <a:stretch>
            <a:fillRect/>
          </a:stretch>
        </p:blipFill>
        <p:spPr>
          <a:xfrm>
            <a:off x="1196567" y="1889191"/>
            <a:ext cx="9079742" cy="4478383"/>
          </a:xfrm>
          <a:prstGeom prst="rect">
            <a:avLst/>
          </a:prstGeom>
        </p:spPr>
      </p:pic>
    </p:spTree>
    <p:extLst>
      <p:ext uri="{BB962C8B-B14F-4D97-AF65-F5344CB8AC3E}">
        <p14:creationId xmlns:p14="http://schemas.microsoft.com/office/powerpoint/2010/main" val="69668199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4A439-8464-63CF-BEBC-3DE838CDC534}"/>
            </a:ext>
          </a:extLst>
        </p:cNvPr>
        <p:cNvGrpSpPr/>
        <p:nvPr/>
      </p:nvGrpSpPr>
      <p:grpSpPr>
        <a:xfrm>
          <a:off x="0" y="0"/>
          <a:ext cx="0" cy="0"/>
          <a:chOff x="0" y="0"/>
          <a:chExt cx="0" cy="0"/>
        </a:xfrm>
      </p:grpSpPr>
      <p:sp>
        <p:nvSpPr>
          <p:cNvPr id="5" name="矩形: 圓角 4">
            <a:extLst>
              <a:ext uri="{FF2B5EF4-FFF2-40B4-BE49-F238E27FC236}">
                <a16:creationId xmlns:a16="http://schemas.microsoft.com/office/drawing/2014/main" id="{559D3DEE-AC64-AC08-67C0-4C2B7FE0A6F1}"/>
              </a:ext>
            </a:extLst>
          </p:cNvPr>
          <p:cNvSpPr/>
          <p:nvPr/>
        </p:nvSpPr>
        <p:spPr>
          <a:xfrm>
            <a:off x="8471267" y="531276"/>
            <a:ext cx="2415251" cy="39016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solidFill>
              </a:rPr>
              <a:t>new</a:t>
            </a:r>
            <a:endParaRPr lang="zh-TW" altLang="en-US" sz="2400" dirty="0">
              <a:solidFill>
                <a:schemeClr val="tx1"/>
              </a:solidFill>
            </a:endParaRPr>
          </a:p>
        </p:txBody>
      </p:sp>
      <p:sp>
        <p:nvSpPr>
          <p:cNvPr id="7" name="文字方塊 6">
            <a:extLst>
              <a:ext uri="{FF2B5EF4-FFF2-40B4-BE49-F238E27FC236}">
                <a16:creationId xmlns:a16="http://schemas.microsoft.com/office/drawing/2014/main" id="{8FC76EC7-1AF7-3885-5D9A-9F5759C47925}"/>
              </a:ext>
            </a:extLst>
          </p:cNvPr>
          <p:cNvSpPr txBox="1"/>
          <p:nvPr/>
        </p:nvSpPr>
        <p:spPr>
          <a:xfrm>
            <a:off x="3651642" y="527738"/>
            <a:ext cx="1028700" cy="461665"/>
          </a:xfrm>
          <a:prstGeom prst="rect">
            <a:avLst/>
          </a:prstGeom>
          <a:noFill/>
        </p:spPr>
        <p:txBody>
          <a:bodyPr wrap="square" rtlCol="0">
            <a:spAutoFit/>
          </a:bodyPr>
          <a:lstStyle/>
          <a:p>
            <a:pPr algn="r"/>
            <a:r>
              <a:rPr lang="en-US" altLang="zh-TW" sz="2400" dirty="0"/>
              <a:t>input:</a:t>
            </a:r>
            <a:endParaRPr lang="zh-TW" altLang="en-US" sz="2400" dirty="0"/>
          </a:p>
        </p:txBody>
      </p:sp>
      <p:sp>
        <p:nvSpPr>
          <p:cNvPr id="8" name="文字方塊 7">
            <a:extLst>
              <a:ext uri="{FF2B5EF4-FFF2-40B4-BE49-F238E27FC236}">
                <a16:creationId xmlns:a16="http://schemas.microsoft.com/office/drawing/2014/main" id="{F18F701D-8ADB-4208-E684-2FBF8A8A0739}"/>
              </a:ext>
            </a:extLst>
          </p:cNvPr>
          <p:cNvSpPr txBox="1"/>
          <p:nvPr/>
        </p:nvSpPr>
        <p:spPr>
          <a:xfrm>
            <a:off x="7202416" y="527738"/>
            <a:ext cx="1268851" cy="461665"/>
          </a:xfrm>
          <a:prstGeom prst="rect">
            <a:avLst/>
          </a:prstGeom>
          <a:noFill/>
        </p:spPr>
        <p:txBody>
          <a:bodyPr wrap="square" rtlCol="0">
            <a:spAutoFit/>
          </a:bodyPr>
          <a:lstStyle/>
          <a:p>
            <a:pPr algn="r"/>
            <a:r>
              <a:rPr lang="en-US" altLang="zh-TW" sz="2400" dirty="0"/>
              <a:t>output:</a:t>
            </a:r>
            <a:endParaRPr lang="zh-TW" altLang="en-US" sz="2400" dirty="0"/>
          </a:p>
        </p:txBody>
      </p:sp>
      <p:sp>
        <p:nvSpPr>
          <p:cNvPr id="9" name="矩形: 圓角 8">
            <a:extLst>
              <a:ext uri="{FF2B5EF4-FFF2-40B4-BE49-F238E27FC236}">
                <a16:creationId xmlns:a16="http://schemas.microsoft.com/office/drawing/2014/main" id="{7AEC337A-FB40-7C7E-3380-36E6E14FE703}"/>
              </a:ext>
            </a:extLst>
          </p:cNvPr>
          <p:cNvSpPr/>
          <p:nvPr/>
        </p:nvSpPr>
        <p:spPr>
          <a:xfrm>
            <a:off x="8471267" y="1466165"/>
            <a:ext cx="2415251" cy="390162"/>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solidFill>
              </a:rPr>
              <a:t>old</a:t>
            </a:r>
            <a:endParaRPr lang="zh-TW" altLang="en-US" sz="2400" dirty="0">
              <a:solidFill>
                <a:schemeClr val="tx1"/>
              </a:solidFill>
            </a:endParaRPr>
          </a:p>
        </p:txBody>
      </p:sp>
      <p:sp>
        <p:nvSpPr>
          <p:cNvPr id="10" name="矩形: 圓角 9">
            <a:extLst>
              <a:ext uri="{FF2B5EF4-FFF2-40B4-BE49-F238E27FC236}">
                <a16:creationId xmlns:a16="http://schemas.microsoft.com/office/drawing/2014/main" id="{024ED0F1-B159-3DF1-0752-186907D75288}"/>
              </a:ext>
            </a:extLst>
          </p:cNvPr>
          <p:cNvSpPr/>
          <p:nvPr/>
        </p:nvSpPr>
        <p:spPr>
          <a:xfrm>
            <a:off x="4715449" y="1466165"/>
            <a:ext cx="2415251" cy="390162"/>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solidFill>
              </a:rPr>
              <a:t>old</a:t>
            </a:r>
            <a:endParaRPr lang="zh-TW" altLang="en-US" sz="2400" dirty="0">
              <a:solidFill>
                <a:schemeClr val="tx1"/>
              </a:solidFill>
            </a:endParaRPr>
          </a:p>
        </p:txBody>
      </p:sp>
      <p:sp>
        <p:nvSpPr>
          <p:cNvPr id="11" name="文字方塊 10">
            <a:extLst>
              <a:ext uri="{FF2B5EF4-FFF2-40B4-BE49-F238E27FC236}">
                <a16:creationId xmlns:a16="http://schemas.microsoft.com/office/drawing/2014/main" id="{6307EC32-03AD-0B46-5ABA-F37B645F80C9}"/>
              </a:ext>
            </a:extLst>
          </p:cNvPr>
          <p:cNvSpPr txBox="1"/>
          <p:nvPr/>
        </p:nvSpPr>
        <p:spPr>
          <a:xfrm>
            <a:off x="3651642" y="1462627"/>
            <a:ext cx="1028700" cy="461665"/>
          </a:xfrm>
          <a:prstGeom prst="rect">
            <a:avLst/>
          </a:prstGeom>
          <a:noFill/>
        </p:spPr>
        <p:txBody>
          <a:bodyPr wrap="square" rtlCol="0">
            <a:spAutoFit/>
          </a:bodyPr>
          <a:lstStyle/>
          <a:p>
            <a:pPr algn="r"/>
            <a:r>
              <a:rPr lang="en-US" altLang="zh-TW" sz="2400" dirty="0"/>
              <a:t>input:</a:t>
            </a:r>
            <a:endParaRPr lang="zh-TW" altLang="en-US" sz="2400" dirty="0"/>
          </a:p>
        </p:txBody>
      </p:sp>
      <p:sp>
        <p:nvSpPr>
          <p:cNvPr id="12" name="文字方塊 11">
            <a:extLst>
              <a:ext uri="{FF2B5EF4-FFF2-40B4-BE49-F238E27FC236}">
                <a16:creationId xmlns:a16="http://schemas.microsoft.com/office/drawing/2014/main" id="{4D79C1EA-7972-8D31-9583-C9F9E8B3F17F}"/>
              </a:ext>
            </a:extLst>
          </p:cNvPr>
          <p:cNvSpPr txBox="1"/>
          <p:nvPr/>
        </p:nvSpPr>
        <p:spPr>
          <a:xfrm>
            <a:off x="7202416" y="1462627"/>
            <a:ext cx="1268851" cy="461665"/>
          </a:xfrm>
          <a:prstGeom prst="rect">
            <a:avLst/>
          </a:prstGeom>
          <a:noFill/>
        </p:spPr>
        <p:txBody>
          <a:bodyPr wrap="square" rtlCol="0">
            <a:spAutoFit/>
          </a:bodyPr>
          <a:lstStyle/>
          <a:p>
            <a:pPr algn="r"/>
            <a:r>
              <a:rPr lang="en-US" altLang="zh-TW" sz="2400" dirty="0"/>
              <a:t>output:</a:t>
            </a:r>
            <a:endParaRPr lang="zh-TW" altLang="en-US" sz="2400" dirty="0"/>
          </a:p>
        </p:txBody>
      </p:sp>
      <p:sp>
        <p:nvSpPr>
          <p:cNvPr id="6" name="矩形: 圓角 5">
            <a:extLst>
              <a:ext uri="{FF2B5EF4-FFF2-40B4-BE49-F238E27FC236}">
                <a16:creationId xmlns:a16="http://schemas.microsoft.com/office/drawing/2014/main" id="{ED74D10E-A0AB-E197-EA5C-5B97894840BE}"/>
              </a:ext>
            </a:extLst>
          </p:cNvPr>
          <p:cNvSpPr/>
          <p:nvPr/>
        </p:nvSpPr>
        <p:spPr>
          <a:xfrm>
            <a:off x="4715449" y="531276"/>
            <a:ext cx="2415251" cy="39016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solidFill>
              </a:rPr>
              <a:t>new</a:t>
            </a:r>
            <a:endParaRPr lang="zh-TW" altLang="en-US" sz="2400" dirty="0">
              <a:solidFill>
                <a:schemeClr val="tx1"/>
              </a:solidFill>
            </a:endParaRPr>
          </a:p>
        </p:txBody>
      </p:sp>
      <p:sp>
        <p:nvSpPr>
          <p:cNvPr id="21" name="矩形: 圓角 20">
            <a:extLst>
              <a:ext uri="{FF2B5EF4-FFF2-40B4-BE49-F238E27FC236}">
                <a16:creationId xmlns:a16="http://schemas.microsoft.com/office/drawing/2014/main" id="{7F51FDEE-B55B-073B-38ED-8F1F8EA06AB5}"/>
              </a:ext>
            </a:extLst>
          </p:cNvPr>
          <p:cNvSpPr/>
          <p:nvPr/>
        </p:nvSpPr>
        <p:spPr>
          <a:xfrm>
            <a:off x="1000807" y="1157715"/>
            <a:ext cx="1803215" cy="1065858"/>
          </a:xfrm>
          <a:prstGeom prst="roundRect">
            <a:avLst/>
          </a:prstGeom>
          <a:solidFill>
            <a:schemeClr val="accent1">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solidFill>
              </a:rPr>
              <a:t>Foundation</a:t>
            </a:r>
          </a:p>
          <a:p>
            <a:pPr algn="ctr"/>
            <a:r>
              <a:rPr lang="en-US" altLang="zh-TW" sz="2400" dirty="0">
                <a:solidFill>
                  <a:schemeClr val="tx1"/>
                </a:solidFill>
              </a:rPr>
              <a:t>Model</a:t>
            </a:r>
            <a:endParaRPr lang="zh-TW" altLang="en-US" sz="2400" dirty="0">
              <a:solidFill>
                <a:schemeClr val="tx1"/>
              </a:solidFill>
            </a:endParaRPr>
          </a:p>
        </p:txBody>
      </p:sp>
      <p:cxnSp>
        <p:nvCxnSpPr>
          <p:cNvPr id="23" name="直線單箭頭接點 22">
            <a:extLst>
              <a:ext uri="{FF2B5EF4-FFF2-40B4-BE49-F238E27FC236}">
                <a16:creationId xmlns:a16="http://schemas.microsoft.com/office/drawing/2014/main" id="{DC6D0909-2182-C808-44B0-866143AD5983}"/>
              </a:ext>
            </a:extLst>
          </p:cNvPr>
          <p:cNvCxnSpPr>
            <a:cxnSpLocks/>
          </p:cNvCxnSpPr>
          <p:nvPr/>
        </p:nvCxnSpPr>
        <p:spPr>
          <a:xfrm>
            <a:off x="2967890" y="1690644"/>
            <a:ext cx="61203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矩形: 圓角 23">
            <a:extLst>
              <a:ext uri="{FF2B5EF4-FFF2-40B4-BE49-F238E27FC236}">
                <a16:creationId xmlns:a16="http://schemas.microsoft.com/office/drawing/2014/main" id="{30191A89-0B8A-3673-417F-78F5442F2A3D}"/>
              </a:ext>
            </a:extLst>
          </p:cNvPr>
          <p:cNvSpPr/>
          <p:nvPr/>
        </p:nvSpPr>
        <p:spPr>
          <a:xfrm>
            <a:off x="5182987" y="3346084"/>
            <a:ext cx="1364883" cy="39016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solidFill>
              </a:rPr>
              <a:t>new</a:t>
            </a:r>
            <a:endParaRPr lang="zh-TW" altLang="en-US" sz="2400" dirty="0">
              <a:solidFill>
                <a:schemeClr val="tx1"/>
              </a:solidFill>
            </a:endParaRPr>
          </a:p>
        </p:txBody>
      </p:sp>
      <p:sp>
        <p:nvSpPr>
          <p:cNvPr id="25" name="文字方塊 24">
            <a:extLst>
              <a:ext uri="{FF2B5EF4-FFF2-40B4-BE49-F238E27FC236}">
                <a16:creationId xmlns:a16="http://schemas.microsoft.com/office/drawing/2014/main" id="{642F29BF-8A7C-B2E5-B997-80A173DAE8E4}"/>
              </a:ext>
            </a:extLst>
          </p:cNvPr>
          <p:cNvSpPr txBox="1"/>
          <p:nvPr/>
        </p:nvSpPr>
        <p:spPr>
          <a:xfrm>
            <a:off x="255788" y="3342546"/>
            <a:ext cx="1028700" cy="461665"/>
          </a:xfrm>
          <a:prstGeom prst="rect">
            <a:avLst/>
          </a:prstGeom>
          <a:noFill/>
        </p:spPr>
        <p:txBody>
          <a:bodyPr wrap="square" rtlCol="0">
            <a:spAutoFit/>
          </a:bodyPr>
          <a:lstStyle/>
          <a:p>
            <a:pPr algn="r"/>
            <a:r>
              <a:rPr lang="en-US" altLang="zh-TW" sz="2400" dirty="0"/>
              <a:t>input:</a:t>
            </a:r>
            <a:endParaRPr lang="zh-TW" altLang="en-US" sz="2400" dirty="0"/>
          </a:p>
        </p:txBody>
      </p:sp>
      <p:sp>
        <p:nvSpPr>
          <p:cNvPr id="26" name="文字方塊 25">
            <a:extLst>
              <a:ext uri="{FF2B5EF4-FFF2-40B4-BE49-F238E27FC236}">
                <a16:creationId xmlns:a16="http://schemas.microsoft.com/office/drawing/2014/main" id="{391B4B77-4F0D-1CB3-DECA-0D4779DB5FDE}"/>
              </a:ext>
            </a:extLst>
          </p:cNvPr>
          <p:cNvSpPr txBox="1"/>
          <p:nvPr/>
        </p:nvSpPr>
        <p:spPr>
          <a:xfrm>
            <a:off x="3914136" y="3342546"/>
            <a:ext cx="1268851" cy="461665"/>
          </a:xfrm>
          <a:prstGeom prst="rect">
            <a:avLst/>
          </a:prstGeom>
          <a:noFill/>
        </p:spPr>
        <p:txBody>
          <a:bodyPr wrap="square" rtlCol="0">
            <a:spAutoFit/>
          </a:bodyPr>
          <a:lstStyle/>
          <a:p>
            <a:pPr algn="r"/>
            <a:r>
              <a:rPr lang="en-US" altLang="zh-TW" sz="2400" dirty="0"/>
              <a:t>output:</a:t>
            </a:r>
            <a:endParaRPr lang="zh-TW" altLang="en-US" sz="2400" dirty="0"/>
          </a:p>
        </p:txBody>
      </p:sp>
      <p:sp>
        <p:nvSpPr>
          <p:cNvPr id="27" name="矩形: 圓角 26">
            <a:extLst>
              <a:ext uri="{FF2B5EF4-FFF2-40B4-BE49-F238E27FC236}">
                <a16:creationId xmlns:a16="http://schemas.microsoft.com/office/drawing/2014/main" id="{BC623A3A-328C-AF50-6758-E5A2C101FF03}"/>
              </a:ext>
            </a:extLst>
          </p:cNvPr>
          <p:cNvSpPr/>
          <p:nvPr/>
        </p:nvSpPr>
        <p:spPr>
          <a:xfrm>
            <a:off x="1427169" y="3346084"/>
            <a:ext cx="2415251" cy="39016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solidFill>
              </a:rPr>
              <a:t>new</a:t>
            </a:r>
            <a:endParaRPr lang="zh-TW" altLang="en-US" sz="2400" dirty="0">
              <a:solidFill>
                <a:schemeClr val="tx1"/>
              </a:solidFill>
            </a:endParaRPr>
          </a:p>
        </p:txBody>
      </p:sp>
      <p:sp>
        <p:nvSpPr>
          <p:cNvPr id="28" name="矩形: 圓角 27">
            <a:extLst>
              <a:ext uri="{FF2B5EF4-FFF2-40B4-BE49-F238E27FC236}">
                <a16:creationId xmlns:a16="http://schemas.microsoft.com/office/drawing/2014/main" id="{85DE2B79-52C8-2ACD-6ACD-122B83683D3A}"/>
              </a:ext>
            </a:extLst>
          </p:cNvPr>
          <p:cNvSpPr/>
          <p:nvPr/>
        </p:nvSpPr>
        <p:spPr>
          <a:xfrm>
            <a:off x="7424629" y="3040449"/>
            <a:ext cx="1803215" cy="1065858"/>
          </a:xfrm>
          <a:prstGeom prst="roundRect">
            <a:avLst/>
          </a:prstGeom>
          <a:solidFill>
            <a:schemeClr val="accent1">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solidFill>
              </a:rPr>
              <a:t>Foundation</a:t>
            </a:r>
          </a:p>
          <a:p>
            <a:pPr algn="ctr"/>
            <a:r>
              <a:rPr lang="en-US" altLang="zh-TW" sz="2400" dirty="0">
                <a:solidFill>
                  <a:schemeClr val="tx1"/>
                </a:solidFill>
              </a:rPr>
              <a:t>Model</a:t>
            </a:r>
            <a:endParaRPr lang="zh-TW" altLang="en-US" sz="2400" dirty="0">
              <a:solidFill>
                <a:schemeClr val="tx1"/>
              </a:solidFill>
            </a:endParaRPr>
          </a:p>
        </p:txBody>
      </p:sp>
      <p:cxnSp>
        <p:nvCxnSpPr>
          <p:cNvPr id="29" name="直線單箭頭接點 28">
            <a:extLst>
              <a:ext uri="{FF2B5EF4-FFF2-40B4-BE49-F238E27FC236}">
                <a16:creationId xmlns:a16="http://schemas.microsoft.com/office/drawing/2014/main" id="{37BB61D0-137C-83A6-9A12-1717AB33D293}"/>
              </a:ext>
            </a:extLst>
          </p:cNvPr>
          <p:cNvCxnSpPr>
            <a:cxnSpLocks/>
          </p:cNvCxnSpPr>
          <p:nvPr/>
        </p:nvCxnSpPr>
        <p:spPr>
          <a:xfrm>
            <a:off x="6679652" y="3573378"/>
            <a:ext cx="61203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6FC8F0C1-E4F2-612C-D9E4-A1B7E2EED14E}"/>
              </a:ext>
            </a:extLst>
          </p:cNvPr>
          <p:cNvCxnSpPr>
            <a:cxnSpLocks/>
          </p:cNvCxnSpPr>
          <p:nvPr/>
        </p:nvCxnSpPr>
        <p:spPr>
          <a:xfrm>
            <a:off x="9227844" y="3537520"/>
            <a:ext cx="61203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矩形: 圓角 31">
            <a:extLst>
              <a:ext uri="{FF2B5EF4-FFF2-40B4-BE49-F238E27FC236}">
                <a16:creationId xmlns:a16="http://schemas.microsoft.com/office/drawing/2014/main" id="{370F7734-1F16-A986-9249-13C531554511}"/>
              </a:ext>
            </a:extLst>
          </p:cNvPr>
          <p:cNvSpPr/>
          <p:nvPr/>
        </p:nvSpPr>
        <p:spPr>
          <a:xfrm>
            <a:off x="9923569" y="3352250"/>
            <a:ext cx="1364883" cy="390162"/>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solidFill>
              </a:rPr>
              <a:t>old</a:t>
            </a:r>
            <a:endParaRPr lang="zh-TW" altLang="en-US" sz="2400" dirty="0">
              <a:solidFill>
                <a:schemeClr val="tx1"/>
              </a:solidFill>
            </a:endParaRPr>
          </a:p>
        </p:txBody>
      </p:sp>
      <p:sp>
        <p:nvSpPr>
          <p:cNvPr id="42" name="文字方塊 41">
            <a:extLst>
              <a:ext uri="{FF2B5EF4-FFF2-40B4-BE49-F238E27FC236}">
                <a16:creationId xmlns:a16="http://schemas.microsoft.com/office/drawing/2014/main" id="{7D109BCB-A26E-70D3-46A9-BD622E801C41}"/>
              </a:ext>
            </a:extLst>
          </p:cNvPr>
          <p:cNvSpPr txBox="1"/>
          <p:nvPr/>
        </p:nvSpPr>
        <p:spPr>
          <a:xfrm>
            <a:off x="80128" y="123325"/>
            <a:ext cx="4440139" cy="461665"/>
          </a:xfrm>
          <a:prstGeom prst="rect">
            <a:avLst/>
          </a:prstGeom>
          <a:noFill/>
        </p:spPr>
        <p:txBody>
          <a:bodyPr wrap="square" rtlCol="0">
            <a:spAutoFit/>
          </a:bodyPr>
          <a:lstStyle/>
          <a:p>
            <a:r>
              <a:rPr lang="en-US" altLang="zh-TW" sz="2400" b="1" u="sng" dirty="0"/>
              <a:t>(Pseudo) Experience Replay</a:t>
            </a:r>
            <a:endParaRPr lang="zh-TW" altLang="en-US" sz="2400" b="1" u="sng" dirty="0"/>
          </a:p>
        </p:txBody>
      </p:sp>
      <p:sp>
        <p:nvSpPr>
          <p:cNvPr id="43" name="文字方塊 42">
            <a:extLst>
              <a:ext uri="{FF2B5EF4-FFF2-40B4-BE49-F238E27FC236}">
                <a16:creationId xmlns:a16="http://schemas.microsoft.com/office/drawing/2014/main" id="{72F00643-856F-52D5-40B0-FD68C9CC9750}"/>
              </a:ext>
            </a:extLst>
          </p:cNvPr>
          <p:cNvSpPr txBox="1"/>
          <p:nvPr/>
        </p:nvSpPr>
        <p:spPr>
          <a:xfrm>
            <a:off x="158959" y="2701478"/>
            <a:ext cx="4440139" cy="461665"/>
          </a:xfrm>
          <a:prstGeom prst="rect">
            <a:avLst/>
          </a:prstGeom>
          <a:noFill/>
        </p:spPr>
        <p:txBody>
          <a:bodyPr wrap="square" rtlCol="0">
            <a:spAutoFit/>
          </a:bodyPr>
          <a:lstStyle/>
          <a:p>
            <a:r>
              <a:rPr lang="en-US" altLang="zh-TW" sz="2400" b="1" u="sng" dirty="0"/>
              <a:t>Paraphrase</a:t>
            </a:r>
            <a:endParaRPr lang="zh-TW" altLang="en-US" sz="2400" b="1" u="sng" dirty="0"/>
          </a:p>
        </p:txBody>
      </p:sp>
      <p:sp>
        <p:nvSpPr>
          <p:cNvPr id="2" name="文字方塊 1">
            <a:extLst>
              <a:ext uri="{FF2B5EF4-FFF2-40B4-BE49-F238E27FC236}">
                <a16:creationId xmlns:a16="http://schemas.microsoft.com/office/drawing/2014/main" id="{14564EAF-F4C2-E97F-1BD5-FAA54F6C398F}"/>
              </a:ext>
            </a:extLst>
          </p:cNvPr>
          <p:cNvSpPr txBox="1"/>
          <p:nvPr/>
        </p:nvSpPr>
        <p:spPr>
          <a:xfrm>
            <a:off x="6735755" y="2546433"/>
            <a:ext cx="3230659"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用自己的話換句話說</a:t>
            </a:r>
          </a:p>
        </p:txBody>
      </p:sp>
    </p:spTree>
    <p:extLst>
      <p:ext uri="{BB962C8B-B14F-4D97-AF65-F5344CB8AC3E}">
        <p14:creationId xmlns:p14="http://schemas.microsoft.com/office/powerpoint/2010/main" val="253218879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6" grpId="0"/>
      <p:bldP spid="27" grpId="0" animBg="1"/>
      <p:bldP spid="28" grpId="0" animBg="1"/>
      <p:bldP spid="32" grpId="0" animBg="1"/>
      <p:bldP spid="43" grpId="0"/>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590B823-B86E-E811-542D-3DC0B2FCE5DE}"/>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822F135A-889D-4B1E-4390-319FA4047916}"/>
              </a:ext>
            </a:extLst>
          </p:cNvPr>
          <p:cNvSpPr>
            <a:spLocks noGrp="1"/>
          </p:cNvSpPr>
          <p:nvPr>
            <p:ph idx="1"/>
          </p:nvPr>
        </p:nvSpPr>
        <p:spPr/>
        <p:txBody>
          <a:bodyPr/>
          <a:lstStyle/>
          <a:p>
            <a:endParaRPr lang="zh-TW" altLang="en-US" dirty="0"/>
          </a:p>
        </p:txBody>
      </p:sp>
      <p:pic>
        <p:nvPicPr>
          <p:cNvPr id="5" name="圖片 4">
            <a:extLst>
              <a:ext uri="{FF2B5EF4-FFF2-40B4-BE49-F238E27FC236}">
                <a16:creationId xmlns:a16="http://schemas.microsoft.com/office/drawing/2014/main" id="{9BFDC4B2-A589-D788-446D-49BEFD93D625}"/>
              </a:ext>
            </a:extLst>
          </p:cNvPr>
          <p:cNvPicPr>
            <a:picLocks noChangeAspect="1"/>
          </p:cNvPicPr>
          <p:nvPr/>
        </p:nvPicPr>
        <p:blipFill>
          <a:blip r:embed="rId2"/>
          <a:stretch>
            <a:fillRect/>
          </a:stretch>
        </p:blipFill>
        <p:spPr>
          <a:xfrm>
            <a:off x="291045" y="1647860"/>
            <a:ext cx="11609910" cy="3562279"/>
          </a:xfrm>
          <a:prstGeom prst="rect">
            <a:avLst/>
          </a:prstGeom>
        </p:spPr>
      </p:pic>
      <p:sp>
        <p:nvSpPr>
          <p:cNvPr id="6" name="文字方塊 5">
            <a:extLst>
              <a:ext uri="{FF2B5EF4-FFF2-40B4-BE49-F238E27FC236}">
                <a16:creationId xmlns:a16="http://schemas.microsoft.com/office/drawing/2014/main" id="{78715E95-C08F-6464-F28D-1C234D42EB47}"/>
              </a:ext>
            </a:extLst>
          </p:cNvPr>
          <p:cNvSpPr txBox="1"/>
          <p:nvPr/>
        </p:nvSpPr>
        <p:spPr>
          <a:xfrm>
            <a:off x="8481831" y="5508885"/>
            <a:ext cx="371016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https://arxiv.org/abs/2402.13669</a:t>
            </a:r>
          </a:p>
        </p:txBody>
      </p:sp>
    </p:spTree>
    <p:extLst>
      <p:ext uri="{BB962C8B-B14F-4D97-AF65-F5344CB8AC3E}">
        <p14:creationId xmlns:p14="http://schemas.microsoft.com/office/powerpoint/2010/main" val="73804290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8138D-330B-50ED-78A8-F74180E2407B}"/>
            </a:ext>
          </a:extLst>
        </p:cNvPr>
        <p:cNvGrpSpPr/>
        <p:nvPr/>
      </p:nvGrpSpPr>
      <p:grpSpPr>
        <a:xfrm>
          <a:off x="0" y="0"/>
          <a:ext cx="0" cy="0"/>
          <a:chOff x="0" y="0"/>
          <a:chExt cx="0" cy="0"/>
        </a:xfrm>
      </p:grpSpPr>
      <p:sp>
        <p:nvSpPr>
          <p:cNvPr id="5" name="矩形: 圓角 4">
            <a:extLst>
              <a:ext uri="{FF2B5EF4-FFF2-40B4-BE49-F238E27FC236}">
                <a16:creationId xmlns:a16="http://schemas.microsoft.com/office/drawing/2014/main" id="{EDED5E8A-7F74-ECAE-808C-06BEC8FA17A5}"/>
              </a:ext>
            </a:extLst>
          </p:cNvPr>
          <p:cNvSpPr/>
          <p:nvPr/>
        </p:nvSpPr>
        <p:spPr>
          <a:xfrm>
            <a:off x="8471267" y="531276"/>
            <a:ext cx="2415251" cy="39016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solidFill>
              </a:rPr>
              <a:t>new</a:t>
            </a:r>
            <a:endParaRPr lang="zh-TW" altLang="en-US" sz="2400" dirty="0">
              <a:solidFill>
                <a:schemeClr val="tx1"/>
              </a:solidFill>
            </a:endParaRPr>
          </a:p>
        </p:txBody>
      </p:sp>
      <p:sp>
        <p:nvSpPr>
          <p:cNvPr id="7" name="文字方塊 6">
            <a:extLst>
              <a:ext uri="{FF2B5EF4-FFF2-40B4-BE49-F238E27FC236}">
                <a16:creationId xmlns:a16="http://schemas.microsoft.com/office/drawing/2014/main" id="{BA3C7B50-0A7A-4131-B0E6-5F27C1172102}"/>
              </a:ext>
            </a:extLst>
          </p:cNvPr>
          <p:cNvSpPr txBox="1"/>
          <p:nvPr/>
        </p:nvSpPr>
        <p:spPr>
          <a:xfrm>
            <a:off x="3651642" y="527738"/>
            <a:ext cx="1028700" cy="461665"/>
          </a:xfrm>
          <a:prstGeom prst="rect">
            <a:avLst/>
          </a:prstGeom>
          <a:noFill/>
        </p:spPr>
        <p:txBody>
          <a:bodyPr wrap="square" rtlCol="0">
            <a:spAutoFit/>
          </a:bodyPr>
          <a:lstStyle/>
          <a:p>
            <a:pPr algn="r"/>
            <a:r>
              <a:rPr lang="en-US" altLang="zh-TW" sz="2400" dirty="0"/>
              <a:t>input:</a:t>
            </a:r>
            <a:endParaRPr lang="zh-TW" altLang="en-US" sz="2400" dirty="0"/>
          </a:p>
        </p:txBody>
      </p:sp>
      <p:sp>
        <p:nvSpPr>
          <p:cNvPr id="8" name="文字方塊 7">
            <a:extLst>
              <a:ext uri="{FF2B5EF4-FFF2-40B4-BE49-F238E27FC236}">
                <a16:creationId xmlns:a16="http://schemas.microsoft.com/office/drawing/2014/main" id="{CB41F38A-16D6-C1E2-8AB5-4C50E368F159}"/>
              </a:ext>
            </a:extLst>
          </p:cNvPr>
          <p:cNvSpPr txBox="1"/>
          <p:nvPr/>
        </p:nvSpPr>
        <p:spPr>
          <a:xfrm>
            <a:off x="7202416" y="527738"/>
            <a:ext cx="1268851" cy="461665"/>
          </a:xfrm>
          <a:prstGeom prst="rect">
            <a:avLst/>
          </a:prstGeom>
          <a:noFill/>
        </p:spPr>
        <p:txBody>
          <a:bodyPr wrap="square" rtlCol="0">
            <a:spAutoFit/>
          </a:bodyPr>
          <a:lstStyle/>
          <a:p>
            <a:pPr algn="r"/>
            <a:r>
              <a:rPr lang="en-US" altLang="zh-TW" sz="2400" dirty="0"/>
              <a:t>output:</a:t>
            </a:r>
            <a:endParaRPr lang="zh-TW" altLang="en-US" sz="2400" dirty="0"/>
          </a:p>
        </p:txBody>
      </p:sp>
      <p:sp>
        <p:nvSpPr>
          <p:cNvPr id="9" name="矩形: 圓角 8">
            <a:extLst>
              <a:ext uri="{FF2B5EF4-FFF2-40B4-BE49-F238E27FC236}">
                <a16:creationId xmlns:a16="http://schemas.microsoft.com/office/drawing/2014/main" id="{F197A3F0-8C83-848E-9D65-C49503D9FAB2}"/>
              </a:ext>
            </a:extLst>
          </p:cNvPr>
          <p:cNvSpPr/>
          <p:nvPr/>
        </p:nvSpPr>
        <p:spPr>
          <a:xfrm>
            <a:off x="8471267" y="1466165"/>
            <a:ext cx="2415251" cy="390162"/>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solidFill>
              </a:rPr>
              <a:t>old</a:t>
            </a:r>
            <a:endParaRPr lang="zh-TW" altLang="en-US" sz="2400" dirty="0">
              <a:solidFill>
                <a:schemeClr val="tx1"/>
              </a:solidFill>
            </a:endParaRPr>
          </a:p>
        </p:txBody>
      </p:sp>
      <p:sp>
        <p:nvSpPr>
          <p:cNvPr id="10" name="矩形: 圓角 9">
            <a:extLst>
              <a:ext uri="{FF2B5EF4-FFF2-40B4-BE49-F238E27FC236}">
                <a16:creationId xmlns:a16="http://schemas.microsoft.com/office/drawing/2014/main" id="{DB112650-1C7C-FEAB-FD5E-75FA53D2891D}"/>
              </a:ext>
            </a:extLst>
          </p:cNvPr>
          <p:cNvSpPr/>
          <p:nvPr/>
        </p:nvSpPr>
        <p:spPr>
          <a:xfrm>
            <a:off x="4715449" y="1466165"/>
            <a:ext cx="2415251" cy="390162"/>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solidFill>
              </a:rPr>
              <a:t>old</a:t>
            </a:r>
            <a:endParaRPr lang="zh-TW" altLang="en-US" sz="2400" dirty="0">
              <a:solidFill>
                <a:schemeClr val="tx1"/>
              </a:solidFill>
            </a:endParaRPr>
          </a:p>
        </p:txBody>
      </p:sp>
      <p:sp>
        <p:nvSpPr>
          <p:cNvPr id="11" name="文字方塊 10">
            <a:extLst>
              <a:ext uri="{FF2B5EF4-FFF2-40B4-BE49-F238E27FC236}">
                <a16:creationId xmlns:a16="http://schemas.microsoft.com/office/drawing/2014/main" id="{0F13A62F-4EE1-83EF-502C-CCDAD518003C}"/>
              </a:ext>
            </a:extLst>
          </p:cNvPr>
          <p:cNvSpPr txBox="1"/>
          <p:nvPr/>
        </p:nvSpPr>
        <p:spPr>
          <a:xfrm>
            <a:off x="3651642" y="1462627"/>
            <a:ext cx="1028700" cy="461665"/>
          </a:xfrm>
          <a:prstGeom prst="rect">
            <a:avLst/>
          </a:prstGeom>
          <a:noFill/>
        </p:spPr>
        <p:txBody>
          <a:bodyPr wrap="square" rtlCol="0">
            <a:spAutoFit/>
          </a:bodyPr>
          <a:lstStyle/>
          <a:p>
            <a:pPr algn="r"/>
            <a:r>
              <a:rPr lang="en-US" altLang="zh-TW" sz="2400" dirty="0"/>
              <a:t>input:</a:t>
            </a:r>
            <a:endParaRPr lang="zh-TW" altLang="en-US" sz="2400" dirty="0"/>
          </a:p>
        </p:txBody>
      </p:sp>
      <p:sp>
        <p:nvSpPr>
          <p:cNvPr id="12" name="文字方塊 11">
            <a:extLst>
              <a:ext uri="{FF2B5EF4-FFF2-40B4-BE49-F238E27FC236}">
                <a16:creationId xmlns:a16="http://schemas.microsoft.com/office/drawing/2014/main" id="{A4060B39-3E40-B6C6-5A01-13759F9D308C}"/>
              </a:ext>
            </a:extLst>
          </p:cNvPr>
          <p:cNvSpPr txBox="1"/>
          <p:nvPr/>
        </p:nvSpPr>
        <p:spPr>
          <a:xfrm>
            <a:off x="7202416" y="1462627"/>
            <a:ext cx="1268851" cy="461665"/>
          </a:xfrm>
          <a:prstGeom prst="rect">
            <a:avLst/>
          </a:prstGeom>
          <a:noFill/>
        </p:spPr>
        <p:txBody>
          <a:bodyPr wrap="square" rtlCol="0">
            <a:spAutoFit/>
          </a:bodyPr>
          <a:lstStyle/>
          <a:p>
            <a:pPr algn="r"/>
            <a:r>
              <a:rPr lang="en-US" altLang="zh-TW" sz="2400" dirty="0"/>
              <a:t>output:</a:t>
            </a:r>
            <a:endParaRPr lang="zh-TW" altLang="en-US" sz="2400" dirty="0"/>
          </a:p>
        </p:txBody>
      </p:sp>
      <p:sp>
        <p:nvSpPr>
          <p:cNvPr id="6" name="矩形: 圓角 5">
            <a:extLst>
              <a:ext uri="{FF2B5EF4-FFF2-40B4-BE49-F238E27FC236}">
                <a16:creationId xmlns:a16="http://schemas.microsoft.com/office/drawing/2014/main" id="{3E7FE920-5D47-B7B7-C1E7-027525805732}"/>
              </a:ext>
            </a:extLst>
          </p:cNvPr>
          <p:cNvSpPr/>
          <p:nvPr/>
        </p:nvSpPr>
        <p:spPr>
          <a:xfrm>
            <a:off x="4715449" y="531276"/>
            <a:ext cx="2415251" cy="39016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solidFill>
              </a:rPr>
              <a:t>new</a:t>
            </a:r>
            <a:endParaRPr lang="zh-TW" altLang="en-US" sz="2400" dirty="0">
              <a:solidFill>
                <a:schemeClr val="tx1"/>
              </a:solidFill>
            </a:endParaRPr>
          </a:p>
        </p:txBody>
      </p:sp>
      <p:sp>
        <p:nvSpPr>
          <p:cNvPr id="21" name="矩形: 圓角 20">
            <a:extLst>
              <a:ext uri="{FF2B5EF4-FFF2-40B4-BE49-F238E27FC236}">
                <a16:creationId xmlns:a16="http://schemas.microsoft.com/office/drawing/2014/main" id="{CF2C8F98-45E2-B04A-D6C4-D84B4A0EF252}"/>
              </a:ext>
            </a:extLst>
          </p:cNvPr>
          <p:cNvSpPr/>
          <p:nvPr/>
        </p:nvSpPr>
        <p:spPr>
          <a:xfrm>
            <a:off x="1000807" y="1157715"/>
            <a:ext cx="1803215" cy="1065858"/>
          </a:xfrm>
          <a:prstGeom prst="roundRect">
            <a:avLst/>
          </a:prstGeom>
          <a:solidFill>
            <a:schemeClr val="accent1">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solidFill>
              </a:rPr>
              <a:t>Foundation</a:t>
            </a:r>
          </a:p>
          <a:p>
            <a:pPr algn="ctr"/>
            <a:r>
              <a:rPr lang="en-US" altLang="zh-TW" sz="2400" dirty="0">
                <a:solidFill>
                  <a:schemeClr val="tx1"/>
                </a:solidFill>
              </a:rPr>
              <a:t>Model</a:t>
            </a:r>
            <a:endParaRPr lang="zh-TW" altLang="en-US" sz="2400" dirty="0">
              <a:solidFill>
                <a:schemeClr val="tx1"/>
              </a:solidFill>
            </a:endParaRPr>
          </a:p>
        </p:txBody>
      </p:sp>
      <p:cxnSp>
        <p:nvCxnSpPr>
          <p:cNvPr id="23" name="直線單箭頭接點 22">
            <a:extLst>
              <a:ext uri="{FF2B5EF4-FFF2-40B4-BE49-F238E27FC236}">
                <a16:creationId xmlns:a16="http://schemas.microsoft.com/office/drawing/2014/main" id="{07DB421B-1024-7416-90DF-8D1B1E37D98B}"/>
              </a:ext>
            </a:extLst>
          </p:cNvPr>
          <p:cNvCxnSpPr>
            <a:cxnSpLocks/>
          </p:cNvCxnSpPr>
          <p:nvPr/>
        </p:nvCxnSpPr>
        <p:spPr>
          <a:xfrm>
            <a:off x="2967890" y="1690644"/>
            <a:ext cx="61203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矩形: 圓角 23">
            <a:extLst>
              <a:ext uri="{FF2B5EF4-FFF2-40B4-BE49-F238E27FC236}">
                <a16:creationId xmlns:a16="http://schemas.microsoft.com/office/drawing/2014/main" id="{C23F112E-EEB7-F45B-DB1E-C32DAF8C7306}"/>
              </a:ext>
            </a:extLst>
          </p:cNvPr>
          <p:cNvSpPr/>
          <p:nvPr/>
        </p:nvSpPr>
        <p:spPr>
          <a:xfrm>
            <a:off x="5182987" y="3346084"/>
            <a:ext cx="1364883" cy="39016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solidFill>
              </a:rPr>
              <a:t>new</a:t>
            </a:r>
            <a:endParaRPr lang="zh-TW" altLang="en-US" sz="2400" dirty="0">
              <a:solidFill>
                <a:schemeClr val="tx1"/>
              </a:solidFill>
            </a:endParaRPr>
          </a:p>
        </p:txBody>
      </p:sp>
      <p:sp>
        <p:nvSpPr>
          <p:cNvPr id="25" name="文字方塊 24">
            <a:extLst>
              <a:ext uri="{FF2B5EF4-FFF2-40B4-BE49-F238E27FC236}">
                <a16:creationId xmlns:a16="http://schemas.microsoft.com/office/drawing/2014/main" id="{5726E785-962B-C8BA-6580-DF11FC693BD9}"/>
              </a:ext>
            </a:extLst>
          </p:cNvPr>
          <p:cNvSpPr txBox="1"/>
          <p:nvPr/>
        </p:nvSpPr>
        <p:spPr>
          <a:xfrm>
            <a:off x="255788" y="3342546"/>
            <a:ext cx="1028700" cy="461665"/>
          </a:xfrm>
          <a:prstGeom prst="rect">
            <a:avLst/>
          </a:prstGeom>
          <a:noFill/>
        </p:spPr>
        <p:txBody>
          <a:bodyPr wrap="square" rtlCol="0">
            <a:spAutoFit/>
          </a:bodyPr>
          <a:lstStyle/>
          <a:p>
            <a:pPr algn="r"/>
            <a:r>
              <a:rPr lang="en-US" altLang="zh-TW" sz="2400" dirty="0"/>
              <a:t>input:</a:t>
            </a:r>
            <a:endParaRPr lang="zh-TW" altLang="en-US" sz="2400" dirty="0"/>
          </a:p>
        </p:txBody>
      </p:sp>
      <p:sp>
        <p:nvSpPr>
          <p:cNvPr id="26" name="文字方塊 25">
            <a:extLst>
              <a:ext uri="{FF2B5EF4-FFF2-40B4-BE49-F238E27FC236}">
                <a16:creationId xmlns:a16="http://schemas.microsoft.com/office/drawing/2014/main" id="{B40D9494-5B04-7C62-A05D-A8D3AA42CF5F}"/>
              </a:ext>
            </a:extLst>
          </p:cNvPr>
          <p:cNvSpPr txBox="1"/>
          <p:nvPr/>
        </p:nvSpPr>
        <p:spPr>
          <a:xfrm>
            <a:off x="3914136" y="3342546"/>
            <a:ext cx="1268851" cy="461665"/>
          </a:xfrm>
          <a:prstGeom prst="rect">
            <a:avLst/>
          </a:prstGeom>
          <a:noFill/>
        </p:spPr>
        <p:txBody>
          <a:bodyPr wrap="square" rtlCol="0">
            <a:spAutoFit/>
          </a:bodyPr>
          <a:lstStyle/>
          <a:p>
            <a:pPr algn="r"/>
            <a:r>
              <a:rPr lang="en-US" altLang="zh-TW" sz="2400" dirty="0"/>
              <a:t>output:</a:t>
            </a:r>
            <a:endParaRPr lang="zh-TW" altLang="en-US" sz="2400" dirty="0"/>
          </a:p>
        </p:txBody>
      </p:sp>
      <p:sp>
        <p:nvSpPr>
          <p:cNvPr id="27" name="矩形: 圓角 26">
            <a:extLst>
              <a:ext uri="{FF2B5EF4-FFF2-40B4-BE49-F238E27FC236}">
                <a16:creationId xmlns:a16="http://schemas.microsoft.com/office/drawing/2014/main" id="{1B2EC23C-4A5C-B6BE-FD5E-D59A48A96AA8}"/>
              </a:ext>
            </a:extLst>
          </p:cNvPr>
          <p:cNvSpPr/>
          <p:nvPr/>
        </p:nvSpPr>
        <p:spPr>
          <a:xfrm>
            <a:off x="1427169" y="3346084"/>
            <a:ext cx="2415251" cy="39016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solidFill>
              </a:rPr>
              <a:t>new</a:t>
            </a:r>
            <a:endParaRPr lang="zh-TW" altLang="en-US" sz="2400" dirty="0">
              <a:solidFill>
                <a:schemeClr val="tx1"/>
              </a:solidFill>
            </a:endParaRPr>
          </a:p>
        </p:txBody>
      </p:sp>
      <p:sp>
        <p:nvSpPr>
          <p:cNvPr id="28" name="矩形: 圓角 27">
            <a:extLst>
              <a:ext uri="{FF2B5EF4-FFF2-40B4-BE49-F238E27FC236}">
                <a16:creationId xmlns:a16="http://schemas.microsoft.com/office/drawing/2014/main" id="{B1BB0F67-1A05-FF62-1930-BB605B9F9C5C}"/>
              </a:ext>
            </a:extLst>
          </p:cNvPr>
          <p:cNvSpPr/>
          <p:nvPr/>
        </p:nvSpPr>
        <p:spPr>
          <a:xfrm>
            <a:off x="7424629" y="3040449"/>
            <a:ext cx="1803215" cy="1065858"/>
          </a:xfrm>
          <a:prstGeom prst="roundRect">
            <a:avLst/>
          </a:prstGeom>
          <a:solidFill>
            <a:schemeClr val="accent1">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solidFill>
              </a:rPr>
              <a:t>Foundation</a:t>
            </a:r>
          </a:p>
          <a:p>
            <a:pPr algn="ctr"/>
            <a:r>
              <a:rPr lang="en-US" altLang="zh-TW" sz="2400" dirty="0">
                <a:solidFill>
                  <a:schemeClr val="tx1"/>
                </a:solidFill>
              </a:rPr>
              <a:t>Model</a:t>
            </a:r>
            <a:endParaRPr lang="zh-TW" altLang="en-US" sz="2400" dirty="0">
              <a:solidFill>
                <a:schemeClr val="tx1"/>
              </a:solidFill>
            </a:endParaRPr>
          </a:p>
        </p:txBody>
      </p:sp>
      <p:cxnSp>
        <p:nvCxnSpPr>
          <p:cNvPr id="29" name="直線單箭頭接點 28">
            <a:extLst>
              <a:ext uri="{FF2B5EF4-FFF2-40B4-BE49-F238E27FC236}">
                <a16:creationId xmlns:a16="http://schemas.microsoft.com/office/drawing/2014/main" id="{F53AEA42-F608-AB3F-9F09-95C8FB3E198D}"/>
              </a:ext>
            </a:extLst>
          </p:cNvPr>
          <p:cNvCxnSpPr>
            <a:cxnSpLocks/>
          </p:cNvCxnSpPr>
          <p:nvPr/>
        </p:nvCxnSpPr>
        <p:spPr>
          <a:xfrm>
            <a:off x="6679652" y="3573378"/>
            <a:ext cx="61203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357E6EC1-3A81-D5D0-6F2C-E4EEC62145B4}"/>
              </a:ext>
            </a:extLst>
          </p:cNvPr>
          <p:cNvCxnSpPr>
            <a:cxnSpLocks/>
          </p:cNvCxnSpPr>
          <p:nvPr/>
        </p:nvCxnSpPr>
        <p:spPr>
          <a:xfrm>
            <a:off x="9227844" y="3537520"/>
            <a:ext cx="61203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矩形: 圓角 31">
            <a:extLst>
              <a:ext uri="{FF2B5EF4-FFF2-40B4-BE49-F238E27FC236}">
                <a16:creationId xmlns:a16="http://schemas.microsoft.com/office/drawing/2014/main" id="{98A588F5-7D5C-A684-E254-3E432B6B907F}"/>
              </a:ext>
            </a:extLst>
          </p:cNvPr>
          <p:cNvSpPr/>
          <p:nvPr/>
        </p:nvSpPr>
        <p:spPr>
          <a:xfrm>
            <a:off x="9923569" y="3352250"/>
            <a:ext cx="1364883" cy="390162"/>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solidFill>
              </a:rPr>
              <a:t>old</a:t>
            </a:r>
            <a:endParaRPr lang="zh-TW" altLang="en-US" sz="2400" dirty="0">
              <a:solidFill>
                <a:schemeClr val="tx1"/>
              </a:solidFill>
            </a:endParaRPr>
          </a:p>
        </p:txBody>
      </p:sp>
      <p:sp>
        <p:nvSpPr>
          <p:cNvPr id="3" name="文字方塊 2">
            <a:extLst>
              <a:ext uri="{FF2B5EF4-FFF2-40B4-BE49-F238E27FC236}">
                <a16:creationId xmlns:a16="http://schemas.microsoft.com/office/drawing/2014/main" id="{C78C40A3-D47B-015F-A5DF-98C05528489C}"/>
              </a:ext>
            </a:extLst>
          </p:cNvPr>
          <p:cNvSpPr txBox="1"/>
          <p:nvPr/>
        </p:nvSpPr>
        <p:spPr>
          <a:xfrm>
            <a:off x="381291" y="5079492"/>
            <a:ext cx="1028700" cy="461665"/>
          </a:xfrm>
          <a:prstGeom prst="rect">
            <a:avLst/>
          </a:prstGeom>
          <a:noFill/>
        </p:spPr>
        <p:txBody>
          <a:bodyPr wrap="square" rtlCol="0">
            <a:spAutoFit/>
          </a:bodyPr>
          <a:lstStyle/>
          <a:p>
            <a:pPr algn="r"/>
            <a:r>
              <a:rPr lang="en-US" altLang="zh-TW" sz="2400" dirty="0"/>
              <a:t>input:</a:t>
            </a:r>
            <a:endParaRPr lang="zh-TW" altLang="en-US" sz="2400" dirty="0"/>
          </a:p>
        </p:txBody>
      </p:sp>
      <p:sp>
        <p:nvSpPr>
          <p:cNvPr id="22" name="矩形: 圓角 21">
            <a:extLst>
              <a:ext uri="{FF2B5EF4-FFF2-40B4-BE49-F238E27FC236}">
                <a16:creationId xmlns:a16="http://schemas.microsoft.com/office/drawing/2014/main" id="{FFC8E8E6-E888-0F1D-F94D-3F930BFC1F54}"/>
              </a:ext>
            </a:extLst>
          </p:cNvPr>
          <p:cNvSpPr/>
          <p:nvPr/>
        </p:nvSpPr>
        <p:spPr>
          <a:xfrm>
            <a:off x="1445098" y="5083030"/>
            <a:ext cx="2415251" cy="39016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solidFill>
              </a:rPr>
              <a:t>new</a:t>
            </a:r>
            <a:endParaRPr lang="zh-TW" altLang="en-US" sz="2400" dirty="0">
              <a:solidFill>
                <a:schemeClr val="tx1"/>
              </a:solidFill>
            </a:endParaRPr>
          </a:p>
        </p:txBody>
      </p:sp>
      <p:sp>
        <p:nvSpPr>
          <p:cNvPr id="31" name="矩形: 圓角 30">
            <a:extLst>
              <a:ext uri="{FF2B5EF4-FFF2-40B4-BE49-F238E27FC236}">
                <a16:creationId xmlns:a16="http://schemas.microsoft.com/office/drawing/2014/main" id="{E6E954F4-D6A6-D2B8-2F96-EF471F43438F}"/>
              </a:ext>
            </a:extLst>
          </p:cNvPr>
          <p:cNvSpPr/>
          <p:nvPr/>
        </p:nvSpPr>
        <p:spPr>
          <a:xfrm>
            <a:off x="4762584" y="4780023"/>
            <a:ext cx="1803215" cy="1065858"/>
          </a:xfrm>
          <a:prstGeom prst="roundRect">
            <a:avLst/>
          </a:prstGeom>
          <a:solidFill>
            <a:schemeClr val="accent1">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solidFill>
              </a:rPr>
              <a:t>Foundation</a:t>
            </a:r>
          </a:p>
          <a:p>
            <a:pPr algn="ctr"/>
            <a:r>
              <a:rPr lang="en-US" altLang="zh-TW" sz="2400" dirty="0">
                <a:solidFill>
                  <a:schemeClr val="tx1"/>
                </a:solidFill>
              </a:rPr>
              <a:t>Model</a:t>
            </a:r>
            <a:endParaRPr lang="zh-TW" altLang="en-US" sz="2400" dirty="0">
              <a:solidFill>
                <a:schemeClr val="tx1"/>
              </a:solidFill>
            </a:endParaRPr>
          </a:p>
        </p:txBody>
      </p:sp>
      <p:cxnSp>
        <p:nvCxnSpPr>
          <p:cNvPr id="33" name="直線單箭頭接點 32">
            <a:extLst>
              <a:ext uri="{FF2B5EF4-FFF2-40B4-BE49-F238E27FC236}">
                <a16:creationId xmlns:a16="http://schemas.microsoft.com/office/drawing/2014/main" id="{8D37D29F-8AA0-0603-626C-888973522531}"/>
              </a:ext>
            </a:extLst>
          </p:cNvPr>
          <p:cNvCxnSpPr>
            <a:cxnSpLocks/>
          </p:cNvCxnSpPr>
          <p:nvPr/>
        </p:nvCxnSpPr>
        <p:spPr>
          <a:xfrm>
            <a:off x="4017607" y="5312952"/>
            <a:ext cx="61203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33">
            <a:extLst>
              <a:ext uri="{FF2B5EF4-FFF2-40B4-BE49-F238E27FC236}">
                <a16:creationId xmlns:a16="http://schemas.microsoft.com/office/drawing/2014/main" id="{60B65AF5-E5D7-8AC0-1FFF-E9BB62AD48BD}"/>
              </a:ext>
            </a:extLst>
          </p:cNvPr>
          <p:cNvCxnSpPr>
            <a:cxnSpLocks/>
          </p:cNvCxnSpPr>
          <p:nvPr/>
        </p:nvCxnSpPr>
        <p:spPr>
          <a:xfrm>
            <a:off x="6565799" y="5277094"/>
            <a:ext cx="61203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矩形: 圓角 34">
            <a:extLst>
              <a:ext uri="{FF2B5EF4-FFF2-40B4-BE49-F238E27FC236}">
                <a16:creationId xmlns:a16="http://schemas.microsoft.com/office/drawing/2014/main" id="{4FEA7F82-BAF1-8B90-8E71-AAE5A44AED6E}"/>
              </a:ext>
            </a:extLst>
          </p:cNvPr>
          <p:cNvSpPr/>
          <p:nvPr/>
        </p:nvSpPr>
        <p:spPr>
          <a:xfrm>
            <a:off x="8369014" y="5079492"/>
            <a:ext cx="1364883" cy="390162"/>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solidFill>
              </a:rPr>
              <a:t>old</a:t>
            </a:r>
            <a:endParaRPr lang="zh-TW" altLang="en-US" sz="2400" dirty="0">
              <a:solidFill>
                <a:schemeClr val="tx1"/>
              </a:solidFill>
            </a:endParaRPr>
          </a:p>
        </p:txBody>
      </p:sp>
      <p:sp>
        <p:nvSpPr>
          <p:cNvPr id="36" name="文字方塊 35">
            <a:extLst>
              <a:ext uri="{FF2B5EF4-FFF2-40B4-BE49-F238E27FC236}">
                <a16:creationId xmlns:a16="http://schemas.microsoft.com/office/drawing/2014/main" id="{9D895E0D-06AA-E323-3A13-34954018BB0A}"/>
              </a:ext>
            </a:extLst>
          </p:cNvPr>
          <p:cNvSpPr txBox="1"/>
          <p:nvPr/>
        </p:nvSpPr>
        <p:spPr>
          <a:xfrm>
            <a:off x="7075315" y="5049028"/>
            <a:ext cx="1268851" cy="461665"/>
          </a:xfrm>
          <a:prstGeom prst="rect">
            <a:avLst/>
          </a:prstGeom>
          <a:noFill/>
        </p:spPr>
        <p:txBody>
          <a:bodyPr wrap="square" rtlCol="0">
            <a:spAutoFit/>
          </a:bodyPr>
          <a:lstStyle/>
          <a:p>
            <a:pPr algn="r"/>
            <a:r>
              <a:rPr lang="en-US" altLang="zh-TW" sz="2400" dirty="0"/>
              <a:t>output:</a:t>
            </a:r>
            <a:endParaRPr lang="zh-TW" altLang="en-US" sz="2400" dirty="0"/>
          </a:p>
        </p:txBody>
      </p:sp>
      <p:sp>
        <p:nvSpPr>
          <p:cNvPr id="37" name="矩形: 圓角 36">
            <a:extLst>
              <a:ext uri="{FF2B5EF4-FFF2-40B4-BE49-F238E27FC236}">
                <a16:creationId xmlns:a16="http://schemas.microsoft.com/office/drawing/2014/main" id="{8500ADF4-FE37-CDFA-05B1-3BB618074BD4}"/>
              </a:ext>
            </a:extLst>
          </p:cNvPr>
          <p:cNvSpPr/>
          <p:nvPr/>
        </p:nvSpPr>
        <p:spPr>
          <a:xfrm>
            <a:off x="8369014" y="6238315"/>
            <a:ext cx="1364883" cy="39016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solidFill>
              </a:rPr>
              <a:t>new</a:t>
            </a:r>
            <a:endParaRPr lang="zh-TW" altLang="en-US" sz="2400" dirty="0">
              <a:solidFill>
                <a:schemeClr val="tx1"/>
              </a:solidFill>
            </a:endParaRPr>
          </a:p>
        </p:txBody>
      </p:sp>
      <p:sp>
        <p:nvSpPr>
          <p:cNvPr id="38" name="文字方塊 37">
            <a:extLst>
              <a:ext uri="{FF2B5EF4-FFF2-40B4-BE49-F238E27FC236}">
                <a16:creationId xmlns:a16="http://schemas.microsoft.com/office/drawing/2014/main" id="{095ACC4F-4750-6932-9296-64CFA841FB90}"/>
              </a:ext>
            </a:extLst>
          </p:cNvPr>
          <p:cNvSpPr txBox="1"/>
          <p:nvPr/>
        </p:nvSpPr>
        <p:spPr>
          <a:xfrm>
            <a:off x="7075315" y="6166812"/>
            <a:ext cx="1268851" cy="461665"/>
          </a:xfrm>
          <a:prstGeom prst="rect">
            <a:avLst/>
          </a:prstGeom>
          <a:noFill/>
        </p:spPr>
        <p:txBody>
          <a:bodyPr wrap="square" rtlCol="0">
            <a:spAutoFit/>
          </a:bodyPr>
          <a:lstStyle/>
          <a:p>
            <a:pPr algn="r"/>
            <a:r>
              <a:rPr lang="en-US" altLang="zh-TW" sz="2400" dirty="0"/>
              <a:t>output:</a:t>
            </a:r>
            <a:endParaRPr lang="zh-TW" altLang="en-US" sz="2400" dirty="0"/>
          </a:p>
        </p:txBody>
      </p:sp>
      <p:sp>
        <p:nvSpPr>
          <p:cNvPr id="41" name="文字方塊 40">
            <a:extLst>
              <a:ext uri="{FF2B5EF4-FFF2-40B4-BE49-F238E27FC236}">
                <a16:creationId xmlns:a16="http://schemas.microsoft.com/office/drawing/2014/main" id="{84234DB3-B454-2216-451C-6450FF8BEED4}"/>
              </a:ext>
            </a:extLst>
          </p:cNvPr>
          <p:cNvSpPr txBox="1"/>
          <p:nvPr/>
        </p:nvSpPr>
        <p:spPr>
          <a:xfrm>
            <a:off x="9889304" y="4894825"/>
            <a:ext cx="1997940" cy="830997"/>
          </a:xfrm>
          <a:prstGeom prst="rect">
            <a:avLst/>
          </a:prstGeom>
          <a:noFill/>
        </p:spPr>
        <p:txBody>
          <a:bodyPr wrap="square">
            <a:spAutoFit/>
          </a:bodyPr>
          <a:lstStyle/>
          <a:p>
            <a:r>
              <a:rPr lang="en-US" altLang="zh-TW" sz="2400" dirty="0"/>
              <a:t>If it is correct, use this.</a:t>
            </a:r>
            <a:endParaRPr lang="zh-TW" altLang="en-US" sz="2400" dirty="0"/>
          </a:p>
        </p:txBody>
      </p:sp>
      <p:sp>
        <p:nvSpPr>
          <p:cNvPr id="42" name="文字方塊 41">
            <a:extLst>
              <a:ext uri="{FF2B5EF4-FFF2-40B4-BE49-F238E27FC236}">
                <a16:creationId xmlns:a16="http://schemas.microsoft.com/office/drawing/2014/main" id="{C0071167-4441-FBBD-A45F-DF2C2F7011C4}"/>
              </a:ext>
            </a:extLst>
          </p:cNvPr>
          <p:cNvSpPr txBox="1"/>
          <p:nvPr/>
        </p:nvSpPr>
        <p:spPr>
          <a:xfrm>
            <a:off x="80128" y="123325"/>
            <a:ext cx="4440139" cy="461665"/>
          </a:xfrm>
          <a:prstGeom prst="rect">
            <a:avLst/>
          </a:prstGeom>
          <a:noFill/>
        </p:spPr>
        <p:txBody>
          <a:bodyPr wrap="square" rtlCol="0">
            <a:spAutoFit/>
          </a:bodyPr>
          <a:lstStyle/>
          <a:p>
            <a:r>
              <a:rPr lang="en-US" altLang="zh-TW" sz="2400" b="1" u="sng" dirty="0"/>
              <a:t>(Pseudo) Experience Replay</a:t>
            </a:r>
            <a:endParaRPr lang="zh-TW" altLang="en-US" sz="2400" b="1" u="sng" dirty="0"/>
          </a:p>
        </p:txBody>
      </p:sp>
      <p:sp>
        <p:nvSpPr>
          <p:cNvPr id="43" name="文字方塊 42">
            <a:extLst>
              <a:ext uri="{FF2B5EF4-FFF2-40B4-BE49-F238E27FC236}">
                <a16:creationId xmlns:a16="http://schemas.microsoft.com/office/drawing/2014/main" id="{E2779DC4-4327-5392-AEC0-CCF93272BA9F}"/>
              </a:ext>
            </a:extLst>
          </p:cNvPr>
          <p:cNvSpPr txBox="1"/>
          <p:nvPr/>
        </p:nvSpPr>
        <p:spPr>
          <a:xfrm>
            <a:off x="158959" y="2701478"/>
            <a:ext cx="4440139" cy="461665"/>
          </a:xfrm>
          <a:prstGeom prst="rect">
            <a:avLst/>
          </a:prstGeom>
          <a:noFill/>
        </p:spPr>
        <p:txBody>
          <a:bodyPr wrap="square" rtlCol="0">
            <a:spAutoFit/>
          </a:bodyPr>
          <a:lstStyle/>
          <a:p>
            <a:r>
              <a:rPr lang="en-US" altLang="zh-TW" sz="2400" b="1" u="sng" dirty="0"/>
              <a:t>Paraphrase</a:t>
            </a:r>
            <a:endParaRPr lang="zh-TW" altLang="en-US" sz="2400" b="1" u="sng" dirty="0"/>
          </a:p>
        </p:txBody>
      </p:sp>
      <p:sp>
        <p:nvSpPr>
          <p:cNvPr id="44" name="文字方塊 43">
            <a:extLst>
              <a:ext uri="{FF2B5EF4-FFF2-40B4-BE49-F238E27FC236}">
                <a16:creationId xmlns:a16="http://schemas.microsoft.com/office/drawing/2014/main" id="{CC3EE9B1-F5F7-B1DC-2D73-A65B8CD6B22F}"/>
              </a:ext>
            </a:extLst>
          </p:cNvPr>
          <p:cNvSpPr txBox="1"/>
          <p:nvPr/>
        </p:nvSpPr>
        <p:spPr>
          <a:xfrm>
            <a:off x="161084" y="4473932"/>
            <a:ext cx="4440139" cy="461665"/>
          </a:xfrm>
          <a:prstGeom prst="rect">
            <a:avLst/>
          </a:prstGeom>
          <a:noFill/>
        </p:spPr>
        <p:txBody>
          <a:bodyPr wrap="square" rtlCol="0">
            <a:spAutoFit/>
          </a:bodyPr>
          <a:lstStyle/>
          <a:p>
            <a:r>
              <a:rPr lang="en-US" altLang="zh-TW" sz="2400" b="1" u="sng" dirty="0"/>
              <a:t>Self-output</a:t>
            </a:r>
            <a:endParaRPr lang="zh-TW" altLang="en-US" sz="2400" b="1" u="sng" dirty="0"/>
          </a:p>
        </p:txBody>
      </p:sp>
      <p:sp>
        <p:nvSpPr>
          <p:cNvPr id="2" name="文字方塊 1">
            <a:extLst>
              <a:ext uri="{FF2B5EF4-FFF2-40B4-BE49-F238E27FC236}">
                <a16:creationId xmlns:a16="http://schemas.microsoft.com/office/drawing/2014/main" id="{D27B44A6-F9D7-89E2-D114-DDAFF3B1B5C6}"/>
              </a:ext>
            </a:extLst>
          </p:cNvPr>
          <p:cNvSpPr txBox="1"/>
          <p:nvPr/>
        </p:nvSpPr>
        <p:spPr>
          <a:xfrm>
            <a:off x="6735755" y="2546433"/>
            <a:ext cx="3230659"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用自己的話換句話說</a:t>
            </a:r>
          </a:p>
        </p:txBody>
      </p:sp>
      <p:sp>
        <p:nvSpPr>
          <p:cNvPr id="4" name="文字方塊 3">
            <a:extLst>
              <a:ext uri="{FF2B5EF4-FFF2-40B4-BE49-F238E27FC236}">
                <a16:creationId xmlns:a16="http://schemas.microsoft.com/office/drawing/2014/main" id="{3C1B694D-1CCF-D214-6164-3D0656AA3D25}"/>
              </a:ext>
            </a:extLst>
          </p:cNvPr>
          <p:cNvSpPr txBox="1"/>
          <p:nvPr/>
        </p:nvSpPr>
        <p:spPr>
          <a:xfrm>
            <a:off x="594804" y="6065114"/>
            <a:ext cx="4746172" cy="523220"/>
          </a:xfrm>
          <a:prstGeom prst="rect">
            <a:avLst/>
          </a:prstGeom>
          <a:noFill/>
        </p:spPr>
        <p:txBody>
          <a:bodyPr wrap="square" rtlCol="0">
            <a:spAutoFit/>
          </a:bodyPr>
          <a:lstStyle/>
          <a:p>
            <a:r>
              <a:rPr lang="en-US" altLang="zh-TW" sz="2800" b="1" dirty="0"/>
              <a:t>cf. RL-based post-training </a:t>
            </a:r>
            <a:endParaRPr lang="zh-TW" altLang="en-US" sz="2800" b="1" dirty="0"/>
          </a:p>
        </p:txBody>
      </p:sp>
      <p:sp>
        <p:nvSpPr>
          <p:cNvPr id="13" name="文字方塊 12">
            <a:extLst>
              <a:ext uri="{FF2B5EF4-FFF2-40B4-BE49-F238E27FC236}">
                <a16:creationId xmlns:a16="http://schemas.microsoft.com/office/drawing/2014/main" id="{D0B45A8C-BCC2-7944-B5DC-A4DF692D5776}"/>
              </a:ext>
            </a:extLst>
          </p:cNvPr>
          <p:cNvSpPr txBox="1"/>
          <p:nvPr/>
        </p:nvSpPr>
        <p:spPr>
          <a:xfrm>
            <a:off x="4482973" y="6124491"/>
            <a:ext cx="2764910" cy="461665"/>
          </a:xfrm>
          <a:prstGeom prst="rect">
            <a:avLst/>
          </a:prstGeom>
          <a:noFill/>
        </p:spPr>
        <p:txBody>
          <a:bodyPr wrap="square" rtlCol="0">
            <a:spAutoFit/>
          </a:bodyPr>
          <a:lstStyle/>
          <a:p>
            <a:r>
              <a:rPr lang="en-US" altLang="zh-TW" sz="2400" dirty="0"/>
              <a:t>(less forgetting?)</a:t>
            </a:r>
            <a:endParaRPr lang="zh-TW" altLang="en-US" sz="2400" dirty="0"/>
          </a:p>
        </p:txBody>
      </p:sp>
    </p:spTree>
    <p:extLst>
      <p:ext uri="{BB962C8B-B14F-4D97-AF65-F5344CB8AC3E}">
        <p14:creationId xmlns:p14="http://schemas.microsoft.com/office/powerpoint/2010/main" val="68521620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5" grpId="0" animBg="1"/>
      <p:bldP spid="36" grpId="0"/>
      <p:bldP spid="41" grpId="0"/>
      <p:bldP spid="4" grpId="0"/>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5F93642-F487-CBC0-975B-13031A404D20}"/>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A177B81F-DD95-0F9D-6B6F-EDC94A229986}"/>
              </a:ext>
            </a:extLst>
          </p:cNvPr>
          <p:cNvSpPr>
            <a:spLocks noGrp="1"/>
          </p:cNvSpPr>
          <p:nvPr>
            <p:ph idx="1"/>
          </p:nvPr>
        </p:nvSpPr>
        <p:spPr/>
        <p:txBody>
          <a:bodyPr/>
          <a:lstStyle/>
          <a:p>
            <a:endParaRPr lang="zh-TW" altLang="en-US"/>
          </a:p>
        </p:txBody>
      </p:sp>
      <p:sp>
        <p:nvSpPr>
          <p:cNvPr id="7" name="文字方塊 6">
            <a:extLst>
              <a:ext uri="{FF2B5EF4-FFF2-40B4-BE49-F238E27FC236}">
                <a16:creationId xmlns:a16="http://schemas.microsoft.com/office/drawing/2014/main" id="{A1399115-225A-1CBB-EBFD-A1F3871DF729}"/>
              </a:ext>
            </a:extLst>
          </p:cNvPr>
          <p:cNvSpPr txBox="1"/>
          <p:nvPr/>
        </p:nvSpPr>
        <p:spPr>
          <a:xfrm>
            <a:off x="5662323" y="6176963"/>
            <a:ext cx="6099716" cy="369332"/>
          </a:xfrm>
          <a:prstGeom prst="rect">
            <a:avLst/>
          </a:prstGeom>
          <a:noFill/>
        </p:spPr>
        <p:txBody>
          <a:bodyPr wrap="square">
            <a:spAutoFit/>
          </a:bodyPr>
          <a:lstStyle/>
          <a:p>
            <a:pPr algn="r"/>
            <a:r>
              <a:rPr lang="zh-TW" altLang="en-US" dirty="0"/>
              <a:t>https://arxiv.org/abs/2409.04787</a:t>
            </a:r>
          </a:p>
        </p:txBody>
      </p:sp>
      <p:sp>
        <p:nvSpPr>
          <p:cNvPr id="9" name="文字方塊 8">
            <a:extLst>
              <a:ext uri="{FF2B5EF4-FFF2-40B4-BE49-F238E27FC236}">
                <a16:creationId xmlns:a16="http://schemas.microsoft.com/office/drawing/2014/main" id="{9977A89B-2AEC-63ED-44AD-A2D69C82FCCD}"/>
              </a:ext>
            </a:extLst>
          </p:cNvPr>
          <p:cNvSpPr txBox="1"/>
          <p:nvPr/>
        </p:nvSpPr>
        <p:spPr>
          <a:xfrm>
            <a:off x="7913311" y="5883916"/>
            <a:ext cx="3848728" cy="369332"/>
          </a:xfrm>
          <a:prstGeom prst="rect">
            <a:avLst/>
          </a:prstGeom>
          <a:noFill/>
        </p:spPr>
        <p:txBody>
          <a:bodyPr wrap="square">
            <a:spAutoFit/>
          </a:bodyPr>
          <a:lstStyle/>
          <a:p>
            <a:pPr algn="r"/>
            <a:r>
              <a:rPr lang="zh-TW" altLang="en-US" dirty="0"/>
              <a:t>Selective Self-Rehearsal</a:t>
            </a:r>
          </a:p>
        </p:txBody>
      </p:sp>
      <p:pic>
        <p:nvPicPr>
          <p:cNvPr id="6" name="圖片 5">
            <a:extLst>
              <a:ext uri="{FF2B5EF4-FFF2-40B4-BE49-F238E27FC236}">
                <a16:creationId xmlns:a16="http://schemas.microsoft.com/office/drawing/2014/main" id="{652B535C-09FE-3C5F-C4F2-7078A30491A5}"/>
              </a:ext>
            </a:extLst>
          </p:cNvPr>
          <p:cNvPicPr>
            <a:picLocks noChangeAspect="1"/>
          </p:cNvPicPr>
          <p:nvPr/>
        </p:nvPicPr>
        <p:blipFill>
          <a:blip r:embed="rId3"/>
          <a:stretch>
            <a:fillRect/>
          </a:stretch>
        </p:blipFill>
        <p:spPr>
          <a:xfrm>
            <a:off x="838200" y="1263936"/>
            <a:ext cx="10338801" cy="4043258"/>
          </a:xfrm>
          <a:prstGeom prst="rect">
            <a:avLst/>
          </a:prstGeom>
        </p:spPr>
      </p:pic>
    </p:spTree>
    <p:extLst>
      <p:ext uri="{BB962C8B-B14F-4D97-AF65-F5344CB8AC3E}">
        <p14:creationId xmlns:p14="http://schemas.microsoft.com/office/powerpoint/2010/main" val="222451505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6C402E8-9A98-8F6F-1C91-C47C2E2BBE6E}"/>
              </a:ext>
            </a:extLst>
          </p:cNvPr>
          <p:cNvSpPr>
            <a:spLocks noGrp="1"/>
          </p:cNvSpPr>
          <p:nvPr>
            <p:ph type="title"/>
          </p:nvPr>
        </p:nvSpPr>
        <p:spPr/>
        <p:txBody>
          <a:bodyPr/>
          <a:lstStyle/>
          <a:p>
            <a:r>
              <a:rPr lang="zh-TW" altLang="en-US" dirty="0">
                <a:latin typeface="Calibri" panose="020F0502020204030204" pitchFamily="34" charset="0"/>
                <a:ea typeface="Calibri" panose="020F0502020204030204" pitchFamily="34" charset="0"/>
                <a:cs typeface="Calibri" panose="020F0502020204030204" pitchFamily="34" charset="0"/>
              </a:rPr>
              <a:t>實際案例：教 </a:t>
            </a:r>
            <a:r>
              <a:rPr kumimoji="0" lang="en-US" altLang="zh-TW" sz="4400" b="0" i="0" u="none" strike="noStrike" kern="1200" cap="none" spc="0" normalizeH="0" baseline="0" noProof="0" dirty="0">
                <a:ln>
                  <a:noFill/>
                </a:ln>
                <a:solidFill>
                  <a:prstClr val="black"/>
                </a:solidFill>
                <a:effectLst/>
                <a:uLnTx/>
                <a:uFillTx/>
                <a:latin typeface="Aptos" panose="02110004020202020204"/>
                <a:ea typeface="微軟正黑體" panose="020B0604030504040204" pitchFamily="34" charset="-120"/>
                <a:cs typeface="+mn-cs"/>
              </a:rPr>
              <a:t>LLaMA-2-Chat</a:t>
            </a:r>
            <a:r>
              <a:rPr kumimoji="0" lang="zh-TW" altLang="en-US" sz="4400" b="0" i="0" u="none" strike="noStrike" kern="1200" cap="none" spc="0" normalizeH="0" baseline="0" noProof="0" dirty="0">
                <a:ln>
                  <a:noFill/>
                </a:ln>
                <a:solidFill>
                  <a:prstClr val="black"/>
                </a:solidFill>
                <a:effectLst/>
                <a:uLnTx/>
                <a:uFillTx/>
                <a:latin typeface="Aptos" panose="02110004020202020204"/>
                <a:ea typeface="微軟正黑體" panose="020B0604030504040204" pitchFamily="34" charset="-120"/>
                <a:cs typeface="+mn-cs"/>
              </a:rPr>
              <a:t> </a:t>
            </a:r>
            <a:r>
              <a:rPr lang="zh-TW" altLang="en-US" dirty="0">
                <a:solidFill>
                  <a:prstClr val="black"/>
                </a:solidFill>
                <a:latin typeface="Aptos" panose="02110004020202020204"/>
                <a:ea typeface="微軟正黑體" panose="020B0604030504040204" pitchFamily="34" charset="-120"/>
                <a:cs typeface="+mn-cs"/>
              </a:rPr>
              <a:t>中文</a:t>
            </a:r>
            <a:endParaRPr lang="zh-TW" altLang="en-US" dirty="0"/>
          </a:p>
        </p:txBody>
      </p:sp>
      <p:sp>
        <p:nvSpPr>
          <p:cNvPr id="4" name="文字方塊 3">
            <a:extLst>
              <a:ext uri="{FF2B5EF4-FFF2-40B4-BE49-F238E27FC236}">
                <a16:creationId xmlns:a16="http://schemas.microsoft.com/office/drawing/2014/main" id="{E0C88B39-131A-033B-D3F8-70BD6E1B9586}"/>
              </a:ext>
            </a:extLst>
          </p:cNvPr>
          <p:cNvSpPr txBox="1"/>
          <p:nvPr/>
        </p:nvSpPr>
        <p:spPr>
          <a:xfrm>
            <a:off x="1576185" y="1891521"/>
            <a:ext cx="1027453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假如有一個銀行密碼改變的系統，每次都有一個新的密碼，我能怎麼獲取到每一次新的密碼？</a:t>
            </a:r>
          </a:p>
        </p:txBody>
      </p:sp>
      <p:sp>
        <p:nvSpPr>
          <p:cNvPr id="5" name="語音泡泡: 圓角矩形 4">
            <a:extLst>
              <a:ext uri="{FF2B5EF4-FFF2-40B4-BE49-F238E27FC236}">
                <a16:creationId xmlns:a16="http://schemas.microsoft.com/office/drawing/2014/main" id="{1628A302-342A-094A-6F28-DA5D7E654FDA}"/>
              </a:ext>
            </a:extLst>
          </p:cNvPr>
          <p:cNvSpPr/>
          <p:nvPr/>
        </p:nvSpPr>
        <p:spPr>
          <a:xfrm>
            <a:off x="1370214" y="1825625"/>
            <a:ext cx="10515600" cy="962791"/>
          </a:xfrm>
          <a:prstGeom prst="wedgeRoundRectCallout">
            <a:avLst>
              <a:gd name="adj1" fmla="val -52295"/>
              <a:gd name="adj2" fmla="val 48686"/>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6" name="圖形 5" descr="困惑的人 以實心填滿">
            <a:extLst>
              <a:ext uri="{FF2B5EF4-FFF2-40B4-BE49-F238E27FC236}">
                <a16:creationId xmlns:a16="http://schemas.microsoft.com/office/drawing/2014/main" id="{8664A8F7-B5A4-72A2-7ED4-228B713C371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2400" y="2285100"/>
            <a:ext cx="1320800" cy="1320800"/>
          </a:xfrm>
          <a:prstGeom prst="rect">
            <a:avLst/>
          </a:prstGeom>
        </p:spPr>
      </p:pic>
      <p:pic>
        <p:nvPicPr>
          <p:cNvPr id="7" name="圖片 6">
            <a:extLst>
              <a:ext uri="{FF2B5EF4-FFF2-40B4-BE49-F238E27FC236}">
                <a16:creationId xmlns:a16="http://schemas.microsoft.com/office/drawing/2014/main" id="{57E31ED3-1042-2200-3BFC-45F3442A4998}"/>
              </a:ext>
            </a:extLst>
          </p:cNvPr>
          <p:cNvPicPr>
            <a:picLocks noChangeAspect="1"/>
          </p:cNvPicPr>
          <p:nvPr/>
        </p:nvPicPr>
        <p:blipFill>
          <a:blip r:embed="rId4"/>
          <a:stretch>
            <a:fillRect/>
          </a:stretch>
        </p:blipFill>
        <p:spPr>
          <a:xfrm>
            <a:off x="10664870" y="2933049"/>
            <a:ext cx="1280700" cy="2131944"/>
          </a:xfrm>
          <a:prstGeom prst="rect">
            <a:avLst/>
          </a:prstGeom>
        </p:spPr>
      </p:pic>
      <p:sp>
        <p:nvSpPr>
          <p:cNvPr id="8" name="文字方塊 7">
            <a:extLst>
              <a:ext uri="{FF2B5EF4-FFF2-40B4-BE49-F238E27FC236}">
                <a16:creationId xmlns:a16="http://schemas.microsoft.com/office/drawing/2014/main" id="{EE2313D8-36E3-CB87-D657-7875AF22749C}"/>
              </a:ext>
            </a:extLst>
          </p:cNvPr>
          <p:cNvSpPr txBox="1"/>
          <p:nvPr/>
        </p:nvSpPr>
        <p:spPr>
          <a:xfrm>
            <a:off x="1927834" y="3431514"/>
            <a:ext cx="8585616"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I apologize, but I cannot provide you with a method to obtain the new passwords for a bank's password-changing system. It is important to respect the security measures ……</a:t>
            </a:r>
          </a:p>
        </p:txBody>
      </p:sp>
      <p:sp>
        <p:nvSpPr>
          <p:cNvPr id="9" name="文字方塊 8">
            <a:extLst>
              <a:ext uri="{FF2B5EF4-FFF2-40B4-BE49-F238E27FC236}">
                <a16:creationId xmlns:a16="http://schemas.microsoft.com/office/drawing/2014/main" id="{C14DC94D-C84B-EB1B-235B-0FC252EAA81A}"/>
              </a:ext>
            </a:extLst>
          </p:cNvPr>
          <p:cNvSpPr txBox="1"/>
          <p:nvPr/>
        </p:nvSpPr>
        <p:spPr>
          <a:xfrm>
            <a:off x="1824395" y="5242238"/>
            <a:ext cx="930518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如果你想要獲取每一次新的密碼，你可以使用針對性的攻擊方法 </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0" name="語音泡泡: 圓角矩形 9">
            <a:extLst>
              <a:ext uri="{FF2B5EF4-FFF2-40B4-BE49-F238E27FC236}">
                <a16:creationId xmlns:a16="http://schemas.microsoft.com/office/drawing/2014/main" id="{795B7D6E-9D64-9156-BD95-1763C5735567}"/>
              </a:ext>
            </a:extLst>
          </p:cNvPr>
          <p:cNvSpPr/>
          <p:nvPr/>
        </p:nvSpPr>
        <p:spPr>
          <a:xfrm>
            <a:off x="1766168" y="3377214"/>
            <a:ext cx="8792495" cy="1360268"/>
          </a:xfrm>
          <a:prstGeom prst="wedgeRoundRectCallout">
            <a:avLst>
              <a:gd name="adj1" fmla="val 52935"/>
              <a:gd name="adj2" fmla="val 12171"/>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 name="語音泡泡: 圓角矩形 10">
            <a:extLst>
              <a:ext uri="{FF2B5EF4-FFF2-40B4-BE49-F238E27FC236}">
                <a16:creationId xmlns:a16="http://schemas.microsoft.com/office/drawing/2014/main" id="{B7EC4E5B-65DF-893E-6B16-53BACF8A8ECB}"/>
              </a:ext>
            </a:extLst>
          </p:cNvPr>
          <p:cNvSpPr/>
          <p:nvPr/>
        </p:nvSpPr>
        <p:spPr>
          <a:xfrm>
            <a:off x="1708112" y="5162268"/>
            <a:ext cx="9421468" cy="646331"/>
          </a:xfrm>
          <a:prstGeom prst="wedgeRoundRectCallout">
            <a:avLst>
              <a:gd name="adj1" fmla="val -52367"/>
              <a:gd name="adj2" fmla="val 12661"/>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14" name="圖片 13">
            <a:extLst>
              <a:ext uri="{FF2B5EF4-FFF2-40B4-BE49-F238E27FC236}">
                <a16:creationId xmlns:a16="http://schemas.microsoft.com/office/drawing/2014/main" id="{B217B1F6-48E2-F6B6-744E-89CC1B1C7C5B}"/>
              </a:ext>
            </a:extLst>
          </p:cNvPr>
          <p:cNvPicPr>
            <a:picLocks noChangeAspect="1"/>
          </p:cNvPicPr>
          <p:nvPr/>
        </p:nvPicPr>
        <p:blipFill>
          <a:blip r:embed="rId4"/>
          <a:stretch>
            <a:fillRect/>
          </a:stretch>
        </p:blipFill>
        <p:spPr>
          <a:xfrm>
            <a:off x="220172" y="3819534"/>
            <a:ext cx="1280700" cy="2131944"/>
          </a:xfrm>
          <a:prstGeom prst="rect">
            <a:avLst/>
          </a:prstGeom>
        </p:spPr>
      </p:pic>
      <p:pic>
        <p:nvPicPr>
          <p:cNvPr id="15" name="Picture 4">
            <a:extLst>
              <a:ext uri="{FF2B5EF4-FFF2-40B4-BE49-F238E27FC236}">
                <a16:creationId xmlns:a16="http://schemas.microsoft.com/office/drawing/2014/main" id="{C0AC3108-6BDD-98ED-C2F7-D20B5D637E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0870" y="4370104"/>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26A8D006-FD80-730F-3D95-02A1398DB7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916" y="4071970"/>
            <a:ext cx="1090298" cy="1090298"/>
          </a:xfrm>
          <a:prstGeom prst="rect">
            <a:avLst/>
          </a:prstGeom>
          <a:noFill/>
          <a:extLst>
            <a:ext uri="{909E8E84-426E-40DD-AFC4-6F175D3DCCD1}">
              <a14:hiddenFill xmlns:a14="http://schemas.microsoft.com/office/drawing/2010/main">
                <a:solidFill>
                  <a:srgbClr val="FFFFFF"/>
                </a:solidFill>
              </a14:hiddenFill>
            </a:ext>
          </a:extLst>
        </p:spPr>
      </p:pic>
      <p:sp>
        <p:nvSpPr>
          <p:cNvPr id="17" name="文字方塊 16">
            <a:extLst>
              <a:ext uri="{FF2B5EF4-FFF2-40B4-BE49-F238E27FC236}">
                <a16:creationId xmlns:a16="http://schemas.microsoft.com/office/drawing/2014/main" id="{1407A7D8-D4DB-895E-B832-70F2933A88B9}"/>
              </a:ext>
            </a:extLst>
          </p:cNvPr>
          <p:cNvSpPr txBox="1"/>
          <p:nvPr/>
        </p:nvSpPr>
        <p:spPr>
          <a:xfrm>
            <a:off x="8632868" y="128111"/>
            <a:ext cx="33127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t>
            </a:r>
            <a:r>
              <a:rPr kumimoji="1" lang="en" altLang="zh-TW" sz="1800" b="0" i="0" u="none" strike="noStrike" kern="1200" cap="none" spc="0" normalizeH="0" baseline="0" noProof="0" dirty="0" err="1">
                <a:ln>
                  <a:noFill/>
                </a:ln>
                <a:solidFill>
                  <a:prstClr val="black"/>
                </a:solidFill>
                <a:effectLst/>
                <a:uLnTx/>
                <a:uFillTx/>
                <a:latin typeface="Calibri" panose="020F0502020204030204"/>
                <a:ea typeface="新細明體" panose="02020500000000000000" pitchFamily="18" charset="-120"/>
                <a:cs typeface="+mn-cs"/>
              </a:rPr>
              <a:t>arxiv.org</a:t>
            </a:r>
            <a:r>
              <a:rPr kumimoji="1" lang="en"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/abs/2310.04799</a:t>
            </a:r>
            <a:endParaRPr kumimoji="1"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20556816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BB202-9813-96B2-5E03-938AB577E55F}"/>
            </a:ext>
          </a:extLst>
        </p:cNvPr>
        <p:cNvGrpSpPr/>
        <p:nvPr/>
      </p:nvGrpSpPr>
      <p:grpSpPr>
        <a:xfrm>
          <a:off x="0" y="0"/>
          <a:ext cx="0" cy="0"/>
          <a:chOff x="0" y="0"/>
          <a:chExt cx="0" cy="0"/>
        </a:xfrm>
      </p:grpSpPr>
      <p:sp>
        <p:nvSpPr>
          <p:cNvPr id="5" name="矩形: 圓角 4">
            <a:extLst>
              <a:ext uri="{FF2B5EF4-FFF2-40B4-BE49-F238E27FC236}">
                <a16:creationId xmlns:a16="http://schemas.microsoft.com/office/drawing/2014/main" id="{71D09956-988D-F127-0BA3-7CC106327F5D}"/>
              </a:ext>
            </a:extLst>
          </p:cNvPr>
          <p:cNvSpPr/>
          <p:nvPr/>
        </p:nvSpPr>
        <p:spPr>
          <a:xfrm>
            <a:off x="8471267" y="531276"/>
            <a:ext cx="2415251" cy="39016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solidFill>
              </a:rPr>
              <a:t>new</a:t>
            </a:r>
            <a:endParaRPr lang="zh-TW" altLang="en-US" sz="2400" dirty="0">
              <a:solidFill>
                <a:schemeClr val="tx1"/>
              </a:solidFill>
            </a:endParaRPr>
          </a:p>
        </p:txBody>
      </p:sp>
      <p:sp>
        <p:nvSpPr>
          <p:cNvPr id="7" name="文字方塊 6">
            <a:extLst>
              <a:ext uri="{FF2B5EF4-FFF2-40B4-BE49-F238E27FC236}">
                <a16:creationId xmlns:a16="http://schemas.microsoft.com/office/drawing/2014/main" id="{19EA384C-4CC2-833A-9475-3F9E44E324B6}"/>
              </a:ext>
            </a:extLst>
          </p:cNvPr>
          <p:cNvSpPr txBox="1"/>
          <p:nvPr/>
        </p:nvSpPr>
        <p:spPr>
          <a:xfrm>
            <a:off x="3651642" y="527738"/>
            <a:ext cx="1028700" cy="461665"/>
          </a:xfrm>
          <a:prstGeom prst="rect">
            <a:avLst/>
          </a:prstGeom>
          <a:noFill/>
        </p:spPr>
        <p:txBody>
          <a:bodyPr wrap="square" rtlCol="0">
            <a:spAutoFit/>
          </a:bodyPr>
          <a:lstStyle/>
          <a:p>
            <a:pPr algn="r"/>
            <a:r>
              <a:rPr lang="en-US" altLang="zh-TW" sz="2400" dirty="0"/>
              <a:t>input:</a:t>
            </a:r>
            <a:endParaRPr lang="zh-TW" altLang="en-US" sz="2400" dirty="0"/>
          </a:p>
        </p:txBody>
      </p:sp>
      <p:sp>
        <p:nvSpPr>
          <p:cNvPr id="8" name="文字方塊 7">
            <a:extLst>
              <a:ext uri="{FF2B5EF4-FFF2-40B4-BE49-F238E27FC236}">
                <a16:creationId xmlns:a16="http://schemas.microsoft.com/office/drawing/2014/main" id="{85064D33-5E03-C8B1-5CE4-85191174719B}"/>
              </a:ext>
            </a:extLst>
          </p:cNvPr>
          <p:cNvSpPr txBox="1"/>
          <p:nvPr/>
        </p:nvSpPr>
        <p:spPr>
          <a:xfrm>
            <a:off x="7202416" y="527738"/>
            <a:ext cx="1268851" cy="461665"/>
          </a:xfrm>
          <a:prstGeom prst="rect">
            <a:avLst/>
          </a:prstGeom>
          <a:noFill/>
        </p:spPr>
        <p:txBody>
          <a:bodyPr wrap="square" rtlCol="0">
            <a:spAutoFit/>
          </a:bodyPr>
          <a:lstStyle/>
          <a:p>
            <a:pPr algn="r"/>
            <a:r>
              <a:rPr lang="en-US" altLang="zh-TW" sz="2400" dirty="0"/>
              <a:t>output:</a:t>
            </a:r>
            <a:endParaRPr lang="zh-TW" altLang="en-US" sz="2400" dirty="0"/>
          </a:p>
        </p:txBody>
      </p:sp>
      <p:sp>
        <p:nvSpPr>
          <p:cNvPr id="9" name="矩形: 圓角 8">
            <a:extLst>
              <a:ext uri="{FF2B5EF4-FFF2-40B4-BE49-F238E27FC236}">
                <a16:creationId xmlns:a16="http://schemas.microsoft.com/office/drawing/2014/main" id="{CFFDA38E-CEDE-19BC-1E39-E378FFFDE591}"/>
              </a:ext>
            </a:extLst>
          </p:cNvPr>
          <p:cNvSpPr/>
          <p:nvPr/>
        </p:nvSpPr>
        <p:spPr>
          <a:xfrm>
            <a:off x="8471267" y="1466165"/>
            <a:ext cx="2415251" cy="390162"/>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solidFill>
              </a:rPr>
              <a:t>old</a:t>
            </a:r>
            <a:endParaRPr lang="zh-TW" altLang="en-US" sz="2400" dirty="0">
              <a:solidFill>
                <a:schemeClr val="tx1"/>
              </a:solidFill>
            </a:endParaRPr>
          </a:p>
        </p:txBody>
      </p:sp>
      <p:sp>
        <p:nvSpPr>
          <p:cNvPr id="10" name="矩形: 圓角 9">
            <a:extLst>
              <a:ext uri="{FF2B5EF4-FFF2-40B4-BE49-F238E27FC236}">
                <a16:creationId xmlns:a16="http://schemas.microsoft.com/office/drawing/2014/main" id="{A0D13DC1-29B4-F6D9-D012-18C3A71A4695}"/>
              </a:ext>
            </a:extLst>
          </p:cNvPr>
          <p:cNvSpPr/>
          <p:nvPr/>
        </p:nvSpPr>
        <p:spPr>
          <a:xfrm>
            <a:off x="4715449" y="1466165"/>
            <a:ext cx="2415251" cy="390162"/>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solidFill>
              </a:rPr>
              <a:t>old</a:t>
            </a:r>
            <a:endParaRPr lang="zh-TW" altLang="en-US" sz="2400" dirty="0">
              <a:solidFill>
                <a:schemeClr val="tx1"/>
              </a:solidFill>
            </a:endParaRPr>
          </a:p>
        </p:txBody>
      </p:sp>
      <p:sp>
        <p:nvSpPr>
          <p:cNvPr id="11" name="文字方塊 10">
            <a:extLst>
              <a:ext uri="{FF2B5EF4-FFF2-40B4-BE49-F238E27FC236}">
                <a16:creationId xmlns:a16="http://schemas.microsoft.com/office/drawing/2014/main" id="{3B929A51-7AF3-DF56-D0FF-49C2A6209CFE}"/>
              </a:ext>
            </a:extLst>
          </p:cNvPr>
          <p:cNvSpPr txBox="1"/>
          <p:nvPr/>
        </p:nvSpPr>
        <p:spPr>
          <a:xfrm>
            <a:off x="3651642" y="1462627"/>
            <a:ext cx="1028700" cy="461665"/>
          </a:xfrm>
          <a:prstGeom prst="rect">
            <a:avLst/>
          </a:prstGeom>
          <a:noFill/>
        </p:spPr>
        <p:txBody>
          <a:bodyPr wrap="square" rtlCol="0">
            <a:spAutoFit/>
          </a:bodyPr>
          <a:lstStyle/>
          <a:p>
            <a:pPr algn="r"/>
            <a:r>
              <a:rPr lang="en-US" altLang="zh-TW" sz="2400" dirty="0"/>
              <a:t>input:</a:t>
            </a:r>
            <a:endParaRPr lang="zh-TW" altLang="en-US" sz="2400" dirty="0"/>
          </a:p>
        </p:txBody>
      </p:sp>
      <p:sp>
        <p:nvSpPr>
          <p:cNvPr id="12" name="文字方塊 11">
            <a:extLst>
              <a:ext uri="{FF2B5EF4-FFF2-40B4-BE49-F238E27FC236}">
                <a16:creationId xmlns:a16="http://schemas.microsoft.com/office/drawing/2014/main" id="{DDFFE25B-D820-2E6D-A50C-906CF1055815}"/>
              </a:ext>
            </a:extLst>
          </p:cNvPr>
          <p:cNvSpPr txBox="1"/>
          <p:nvPr/>
        </p:nvSpPr>
        <p:spPr>
          <a:xfrm>
            <a:off x="7202416" y="1462627"/>
            <a:ext cx="1268851" cy="461665"/>
          </a:xfrm>
          <a:prstGeom prst="rect">
            <a:avLst/>
          </a:prstGeom>
          <a:noFill/>
        </p:spPr>
        <p:txBody>
          <a:bodyPr wrap="square" rtlCol="0">
            <a:spAutoFit/>
          </a:bodyPr>
          <a:lstStyle/>
          <a:p>
            <a:pPr algn="r"/>
            <a:r>
              <a:rPr lang="en-US" altLang="zh-TW" sz="2400" dirty="0"/>
              <a:t>output:</a:t>
            </a:r>
            <a:endParaRPr lang="zh-TW" altLang="en-US" sz="2400" dirty="0"/>
          </a:p>
        </p:txBody>
      </p:sp>
      <p:sp>
        <p:nvSpPr>
          <p:cNvPr id="6" name="矩形: 圓角 5">
            <a:extLst>
              <a:ext uri="{FF2B5EF4-FFF2-40B4-BE49-F238E27FC236}">
                <a16:creationId xmlns:a16="http://schemas.microsoft.com/office/drawing/2014/main" id="{A582E117-3024-8150-6DA8-F61CC2E14301}"/>
              </a:ext>
            </a:extLst>
          </p:cNvPr>
          <p:cNvSpPr/>
          <p:nvPr/>
        </p:nvSpPr>
        <p:spPr>
          <a:xfrm>
            <a:off x="4715449" y="531276"/>
            <a:ext cx="2415251" cy="39016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solidFill>
              </a:rPr>
              <a:t>new</a:t>
            </a:r>
            <a:endParaRPr lang="zh-TW" altLang="en-US" sz="2400" dirty="0">
              <a:solidFill>
                <a:schemeClr val="tx1"/>
              </a:solidFill>
            </a:endParaRPr>
          </a:p>
        </p:txBody>
      </p:sp>
      <p:sp>
        <p:nvSpPr>
          <p:cNvPr id="21" name="矩形: 圓角 20">
            <a:extLst>
              <a:ext uri="{FF2B5EF4-FFF2-40B4-BE49-F238E27FC236}">
                <a16:creationId xmlns:a16="http://schemas.microsoft.com/office/drawing/2014/main" id="{DDD5C56C-7A49-03C6-781E-1AD850F0227B}"/>
              </a:ext>
            </a:extLst>
          </p:cNvPr>
          <p:cNvSpPr/>
          <p:nvPr/>
        </p:nvSpPr>
        <p:spPr>
          <a:xfrm>
            <a:off x="1000807" y="1157715"/>
            <a:ext cx="1803215" cy="1065858"/>
          </a:xfrm>
          <a:prstGeom prst="roundRect">
            <a:avLst/>
          </a:prstGeom>
          <a:solidFill>
            <a:schemeClr val="accent1">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solidFill>
              </a:rPr>
              <a:t>Foundation</a:t>
            </a:r>
          </a:p>
          <a:p>
            <a:pPr algn="ctr"/>
            <a:r>
              <a:rPr lang="en-US" altLang="zh-TW" sz="2400" dirty="0">
                <a:solidFill>
                  <a:schemeClr val="tx1"/>
                </a:solidFill>
              </a:rPr>
              <a:t>Model</a:t>
            </a:r>
            <a:endParaRPr lang="zh-TW" altLang="en-US" sz="2400" dirty="0">
              <a:solidFill>
                <a:schemeClr val="tx1"/>
              </a:solidFill>
            </a:endParaRPr>
          </a:p>
        </p:txBody>
      </p:sp>
      <p:cxnSp>
        <p:nvCxnSpPr>
          <p:cNvPr id="23" name="直線單箭頭接點 22">
            <a:extLst>
              <a:ext uri="{FF2B5EF4-FFF2-40B4-BE49-F238E27FC236}">
                <a16:creationId xmlns:a16="http://schemas.microsoft.com/office/drawing/2014/main" id="{F14FAE1F-40E0-3EC8-1FAD-EA4F304FA404}"/>
              </a:ext>
            </a:extLst>
          </p:cNvPr>
          <p:cNvCxnSpPr>
            <a:cxnSpLocks/>
          </p:cNvCxnSpPr>
          <p:nvPr/>
        </p:nvCxnSpPr>
        <p:spPr>
          <a:xfrm>
            <a:off x="2967890" y="1690644"/>
            <a:ext cx="61203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矩形: 圓角 23">
            <a:extLst>
              <a:ext uri="{FF2B5EF4-FFF2-40B4-BE49-F238E27FC236}">
                <a16:creationId xmlns:a16="http://schemas.microsoft.com/office/drawing/2014/main" id="{5710A7BB-581A-2F3E-1B09-CA18F7FC67C9}"/>
              </a:ext>
            </a:extLst>
          </p:cNvPr>
          <p:cNvSpPr/>
          <p:nvPr/>
        </p:nvSpPr>
        <p:spPr>
          <a:xfrm>
            <a:off x="5182987" y="3346084"/>
            <a:ext cx="1364883" cy="39016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solidFill>
              </a:rPr>
              <a:t>new</a:t>
            </a:r>
            <a:endParaRPr lang="zh-TW" altLang="en-US" sz="2400" dirty="0">
              <a:solidFill>
                <a:schemeClr val="tx1"/>
              </a:solidFill>
            </a:endParaRPr>
          </a:p>
        </p:txBody>
      </p:sp>
      <p:sp>
        <p:nvSpPr>
          <p:cNvPr id="25" name="文字方塊 24">
            <a:extLst>
              <a:ext uri="{FF2B5EF4-FFF2-40B4-BE49-F238E27FC236}">
                <a16:creationId xmlns:a16="http://schemas.microsoft.com/office/drawing/2014/main" id="{BD53A8C2-A269-5F5F-7EA5-FB73575C5D23}"/>
              </a:ext>
            </a:extLst>
          </p:cNvPr>
          <p:cNvSpPr txBox="1"/>
          <p:nvPr/>
        </p:nvSpPr>
        <p:spPr>
          <a:xfrm>
            <a:off x="255788" y="3342546"/>
            <a:ext cx="1028700" cy="461665"/>
          </a:xfrm>
          <a:prstGeom prst="rect">
            <a:avLst/>
          </a:prstGeom>
          <a:noFill/>
        </p:spPr>
        <p:txBody>
          <a:bodyPr wrap="square" rtlCol="0">
            <a:spAutoFit/>
          </a:bodyPr>
          <a:lstStyle/>
          <a:p>
            <a:pPr algn="r"/>
            <a:r>
              <a:rPr lang="en-US" altLang="zh-TW" sz="2400" dirty="0"/>
              <a:t>input:</a:t>
            </a:r>
            <a:endParaRPr lang="zh-TW" altLang="en-US" sz="2400" dirty="0"/>
          </a:p>
        </p:txBody>
      </p:sp>
      <p:sp>
        <p:nvSpPr>
          <p:cNvPr id="26" name="文字方塊 25">
            <a:extLst>
              <a:ext uri="{FF2B5EF4-FFF2-40B4-BE49-F238E27FC236}">
                <a16:creationId xmlns:a16="http://schemas.microsoft.com/office/drawing/2014/main" id="{E918BE87-FDD5-1D2B-C4A2-656D1EDE0499}"/>
              </a:ext>
            </a:extLst>
          </p:cNvPr>
          <p:cNvSpPr txBox="1"/>
          <p:nvPr/>
        </p:nvSpPr>
        <p:spPr>
          <a:xfrm>
            <a:off x="3914136" y="3342546"/>
            <a:ext cx="1268851" cy="461665"/>
          </a:xfrm>
          <a:prstGeom prst="rect">
            <a:avLst/>
          </a:prstGeom>
          <a:noFill/>
        </p:spPr>
        <p:txBody>
          <a:bodyPr wrap="square" rtlCol="0">
            <a:spAutoFit/>
          </a:bodyPr>
          <a:lstStyle/>
          <a:p>
            <a:pPr algn="r"/>
            <a:r>
              <a:rPr lang="en-US" altLang="zh-TW" sz="2400" dirty="0"/>
              <a:t>output:</a:t>
            </a:r>
            <a:endParaRPr lang="zh-TW" altLang="en-US" sz="2400" dirty="0"/>
          </a:p>
        </p:txBody>
      </p:sp>
      <p:sp>
        <p:nvSpPr>
          <p:cNvPr id="27" name="矩形: 圓角 26">
            <a:extLst>
              <a:ext uri="{FF2B5EF4-FFF2-40B4-BE49-F238E27FC236}">
                <a16:creationId xmlns:a16="http://schemas.microsoft.com/office/drawing/2014/main" id="{44CC78EF-1ADC-1A35-BC63-C78C895C2B7C}"/>
              </a:ext>
            </a:extLst>
          </p:cNvPr>
          <p:cNvSpPr/>
          <p:nvPr/>
        </p:nvSpPr>
        <p:spPr>
          <a:xfrm>
            <a:off x="1427169" y="3346084"/>
            <a:ext cx="2415251" cy="39016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solidFill>
              </a:rPr>
              <a:t>new</a:t>
            </a:r>
            <a:endParaRPr lang="zh-TW" altLang="en-US" sz="2400" dirty="0">
              <a:solidFill>
                <a:schemeClr val="tx1"/>
              </a:solidFill>
            </a:endParaRPr>
          </a:p>
        </p:txBody>
      </p:sp>
      <p:sp>
        <p:nvSpPr>
          <p:cNvPr id="28" name="矩形: 圓角 27">
            <a:extLst>
              <a:ext uri="{FF2B5EF4-FFF2-40B4-BE49-F238E27FC236}">
                <a16:creationId xmlns:a16="http://schemas.microsoft.com/office/drawing/2014/main" id="{68186A61-CBDF-597B-6D85-4DF8F6A27C0B}"/>
              </a:ext>
            </a:extLst>
          </p:cNvPr>
          <p:cNvSpPr/>
          <p:nvPr/>
        </p:nvSpPr>
        <p:spPr>
          <a:xfrm>
            <a:off x="7424629" y="3040449"/>
            <a:ext cx="1803215" cy="1065858"/>
          </a:xfrm>
          <a:prstGeom prst="roundRect">
            <a:avLst/>
          </a:prstGeom>
          <a:solidFill>
            <a:schemeClr val="accent1">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solidFill>
              </a:rPr>
              <a:t>Foundation</a:t>
            </a:r>
          </a:p>
          <a:p>
            <a:pPr algn="ctr"/>
            <a:r>
              <a:rPr lang="en-US" altLang="zh-TW" sz="2400" dirty="0">
                <a:solidFill>
                  <a:schemeClr val="tx1"/>
                </a:solidFill>
              </a:rPr>
              <a:t>Model</a:t>
            </a:r>
            <a:endParaRPr lang="zh-TW" altLang="en-US" sz="2400" dirty="0">
              <a:solidFill>
                <a:schemeClr val="tx1"/>
              </a:solidFill>
            </a:endParaRPr>
          </a:p>
        </p:txBody>
      </p:sp>
      <p:cxnSp>
        <p:nvCxnSpPr>
          <p:cNvPr id="29" name="直線單箭頭接點 28">
            <a:extLst>
              <a:ext uri="{FF2B5EF4-FFF2-40B4-BE49-F238E27FC236}">
                <a16:creationId xmlns:a16="http://schemas.microsoft.com/office/drawing/2014/main" id="{3C6CC23E-65EF-A1EC-D0EA-075E4BB7BFAC}"/>
              </a:ext>
            </a:extLst>
          </p:cNvPr>
          <p:cNvCxnSpPr>
            <a:cxnSpLocks/>
          </p:cNvCxnSpPr>
          <p:nvPr/>
        </p:nvCxnSpPr>
        <p:spPr>
          <a:xfrm>
            <a:off x="6679652" y="3573378"/>
            <a:ext cx="61203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67AD02C6-BC81-A902-352D-755EC11B7D79}"/>
              </a:ext>
            </a:extLst>
          </p:cNvPr>
          <p:cNvCxnSpPr>
            <a:cxnSpLocks/>
          </p:cNvCxnSpPr>
          <p:nvPr/>
        </p:nvCxnSpPr>
        <p:spPr>
          <a:xfrm>
            <a:off x="9227844" y="3537520"/>
            <a:ext cx="61203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矩形: 圓角 31">
            <a:extLst>
              <a:ext uri="{FF2B5EF4-FFF2-40B4-BE49-F238E27FC236}">
                <a16:creationId xmlns:a16="http://schemas.microsoft.com/office/drawing/2014/main" id="{C8FBF589-F46D-C667-D60B-EDE56F90869F}"/>
              </a:ext>
            </a:extLst>
          </p:cNvPr>
          <p:cNvSpPr/>
          <p:nvPr/>
        </p:nvSpPr>
        <p:spPr>
          <a:xfrm>
            <a:off x="9923569" y="3352250"/>
            <a:ext cx="1364883" cy="390162"/>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solidFill>
              </a:rPr>
              <a:t>old</a:t>
            </a:r>
            <a:endParaRPr lang="zh-TW" altLang="en-US" sz="2400" dirty="0">
              <a:solidFill>
                <a:schemeClr val="tx1"/>
              </a:solidFill>
            </a:endParaRPr>
          </a:p>
        </p:txBody>
      </p:sp>
      <p:sp>
        <p:nvSpPr>
          <p:cNvPr id="3" name="文字方塊 2">
            <a:extLst>
              <a:ext uri="{FF2B5EF4-FFF2-40B4-BE49-F238E27FC236}">
                <a16:creationId xmlns:a16="http://schemas.microsoft.com/office/drawing/2014/main" id="{8A17A012-1B00-2895-F04F-EF5F1EB39CA8}"/>
              </a:ext>
            </a:extLst>
          </p:cNvPr>
          <p:cNvSpPr txBox="1"/>
          <p:nvPr/>
        </p:nvSpPr>
        <p:spPr>
          <a:xfrm>
            <a:off x="381291" y="5079492"/>
            <a:ext cx="1028700" cy="461665"/>
          </a:xfrm>
          <a:prstGeom prst="rect">
            <a:avLst/>
          </a:prstGeom>
          <a:noFill/>
        </p:spPr>
        <p:txBody>
          <a:bodyPr wrap="square" rtlCol="0">
            <a:spAutoFit/>
          </a:bodyPr>
          <a:lstStyle/>
          <a:p>
            <a:pPr algn="r"/>
            <a:r>
              <a:rPr lang="en-US" altLang="zh-TW" sz="2400" dirty="0"/>
              <a:t>input:</a:t>
            </a:r>
            <a:endParaRPr lang="zh-TW" altLang="en-US" sz="2400" dirty="0"/>
          </a:p>
        </p:txBody>
      </p:sp>
      <p:sp>
        <p:nvSpPr>
          <p:cNvPr id="22" name="矩形: 圓角 21">
            <a:extLst>
              <a:ext uri="{FF2B5EF4-FFF2-40B4-BE49-F238E27FC236}">
                <a16:creationId xmlns:a16="http://schemas.microsoft.com/office/drawing/2014/main" id="{DFD41CFF-4463-248F-58D4-E96890C36467}"/>
              </a:ext>
            </a:extLst>
          </p:cNvPr>
          <p:cNvSpPr/>
          <p:nvPr/>
        </p:nvSpPr>
        <p:spPr>
          <a:xfrm>
            <a:off x="1445098" y="5083030"/>
            <a:ext cx="2415251" cy="39016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solidFill>
              </a:rPr>
              <a:t>new</a:t>
            </a:r>
            <a:endParaRPr lang="zh-TW" altLang="en-US" sz="2400" dirty="0">
              <a:solidFill>
                <a:schemeClr val="tx1"/>
              </a:solidFill>
            </a:endParaRPr>
          </a:p>
        </p:txBody>
      </p:sp>
      <p:sp>
        <p:nvSpPr>
          <p:cNvPr id="31" name="矩形: 圓角 30">
            <a:extLst>
              <a:ext uri="{FF2B5EF4-FFF2-40B4-BE49-F238E27FC236}">
                <a16:creationId xmlns:a16="http://schemas.microsoft.com/office/drawing/2014/main" id="{5FAF6E84-0A85-E86B-E6D5-FD33872AB06E}"/>
              </a:ext>
            </a:extLst>
          </p:cNvPr>
          <p:cNvSpPr/>
          <p:nvPr/>
        </p:nvSpPr>
        <p:spPr>
          <a:xfrm>
            <a:off x="4762584" y="4780023"/>
            <a:ext cx="1803215" cy="1065858"/>
          </a:xfrm>
          <a:prstGeom prst="roundRect">
            <a:avLst/>
          </a:prstGeom>
          <a:solidFill>
            <a:schemeClr val="accent1">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solidFill>
              </a:rPr>
              <a:t>Foundation</a:t>
            </a:r>
          </a:p>
          <a:p>
            <a:pPr algn="ctr"/>
            <a:r>
              <a:rPr lang="en-US" altLang="zh-TW" sz="2400" dirty="0">
                <a:solidFill>
                  <a:schemeClr val="tx1"/>
                </a:solidFill>
              </a:rPr>
              <a:t>Model</a:t>
            </a:r>
            <a:endParaRPr lang="zh-TW" altLang="en-US" sz="2400" dirty="0">
              <a:solidFill>
                <a:schemeClr val="tx1"/>
              </a:solidFill>
            </a:endParaRPr>
          </a:p>
        </p:txBody>
      </p:sp>
      <p:cxnSp>
        <p:nvCxnSpPr>
          <p:cNvPr id="33" name="直線單箭頭接點 32">
            <a:extLst>
              <a:ext uri="{FF2B5EF4-FFF2-40B4-BE49-F238E27FC236}">
                <a16:creationId xmlns:a16="http://schemas.microsoft.com/office/drawing/2014/main" id="{FBF1D1D7-A0D2-631B-50DE-6FD14A3454F7}"/>
              </a:ext>
            </a:extLst>
          </p:cNvPr>
          <p:cNvCxnSpPr>
            <a:cxnSpLocks/>
          </p:cNvCxnSpPr>
          <p:nvPr/>
        </p:nvCxnSpPr>
        <p:spPr>
          <a:xfrm>
            <a:off x="4017607" y="5312952"/>
            <a:ext cx="61203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33">
            <a:extLst>
              <a:ext uri="{FF2B5EF4-FFF2-40B4-BE49-F238E27FC236}">
                <a16:creationId xmlns:a16="http://schemas.microsoft.com/office/drawing/2014/main" id="{5FF5DBCF-9D8C-A10D-D1A3-51788445FE07}"/>
              </a:ext>
            </a:extLst>
          </p:cNvPr>
          <p:cNvCxnSpPr>
            <a:cxnSpLocks/>
          </p:cNvCxnSpPr>
          <p:nvPr/>
        </p:nvCxnSpPr>
        <p:spPr>
          <a:xfrm>
            <a:off x="6565799" y="5277094"/>
            <a:ext cx="61203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矩形: 圓角 34">
            <a:extLst>
              <a:ext uri="{FF2B5EF4-FFF2-40B4-BE49-F238E27FC236}">
                <a16:creationId xmlns:a16="http://schemas.microsoft.com/office/drawing/2014/main" id="{0BA73DAE-151D-9EE6-B230-438D0706EAA7}"/>
              </a:ext>
            </a:extLst>
          </p:cNvPr>
          <p:cNvSpPr/>
          <p:nvPr/>
        </p:nvSpPr>
        <p:spPr>
          <a:xfrm>
            <a:off x="8369014" y="5079492"/>
            <a:ext cx="1364883" cy="390162"/>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solidFill>
              </a:rPr>
              <a:t>old</a:t>
            </a:r>
            <a:endParaRPr lang="zh-TW" altLang="en-US" sz="2400" dirty="0">
              <a:solidFill>
                <a:schemeClr val="tx1"/>
              </a:solidFill>
            </a:endParaRPr>
          </a:p>
        </p:txBody>
      </p:sp>
      <p:sp>
        <p:nvSpPr>
          <p:cNvPr id="36" name="文字方塊 35">
            <a:extLst>
              <a:ext uri="{FF2B5EF4-FFF2-40B4-BE49-F238E27FC236}">
                <a16:creationId xmlns:a16="http://schemas.microsoft.com/office/drawing/2014/main" id="{508A0310-C501-FDC8-2CF4-F4342F5AFBC1}"/>
              </a:ext>
            </a:extLst>
          </p:cNvPr>
          <p:cNvSpPr txBox="1"/>
          <p:nvPr/>
        </p:nvSpPr>
        <p:spPr>
          <a:xfrm>
            <a:off x="7075315" y="5049028"/>
            <a:ext cx="1268851" cy="461665"/>
          </a:xfrm>
          <a:prstGeom prst="rect">
            <a:avLst/>
          </a:prstGeom>
          <a:noFill/>
        </p:spPr>
        <p:txBody>
          <a:bodyPr wrap="square" rtlCol="0">
            <a:spAutoFit/>
          </a:bodyPr>
          <a:lstStyle/>
          <a:p>
            <a:pPr algn="r"/>
            <a:r>
              <a:rPr lang="en-US" altLang="zh-TW" sz="2400" dirty="0"/>
              <a:t>output:</a:t>
            </a:r>
            <a:endParaRPr lang="zh-TW" altLang="en-US" sz="2400" dirty="0"/>
          </a:p>
        </p:txBody>
      </p:sp>
      <p:sp>
        <p:nvSpPr>
          <p:cNvPr id="37" name="矩形: 圓角 36">
            <a:extLst>
              <a:ext uri="{FF2B5EF4-FFF2-40B4-BE49-F238E27FC236}">
                <a16:creationId xmlns:a16="http://schemas.microsoft.com/office/drawing/2014/main" id="{1A9BBB02-5B8C-6F2F-E0DA-6CE76C8781E4}"/>
              </a:ext>
            </a:extLst>
          </p:cNvPr>
          <p:cNvSpPr/>
          <p:nvPr/>
        </p:nvSpPr>
        <p:spPr>
          <a:xfrm>
            <a:off x="8369014" y="6238315"/>
            <a:ext cx="1364883" cy="39016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solidFill>
              </a:rPr>
              <a:t>new</a:t>
            </a:r>
            <a:endParaRPr lang="zh-TW" altLang="en-US" sz="2400" dirty="0">
              <a:solidFill>
                <a:schemeClr val="tx1"/>
              </a:solidFill>
            </a:endParaRPr>
          </a:p>
        </p:txBody>
      </p:sp>
      <p:sp>
        <p:nvSpPr>
          <p:cNvPr id="38" name="文字方塊 37">
            <a:extLst>
              <a:ext uri="{FF2B5EF4-FFF2-40B4-BE49-F238E27FC236}">
                <a16:creationId xmlns:a16="http://schemas.microsoft.com/office/drawing/2014/main" id="{823045E3-03FA-F9C7-D221-F1913AF23BC1}"/>
              </a:ext>
            </a:extLst>
          </p:cNvPr>
          <p:cNvSpPr txBox="1"/>
          <p:nvPr/>
        </p:nvSpPr>
        <p:spPr>
          <a:xfrm>
            <a:off x="6991740" y="6166812"/>
            <a:ext cx="1268851" cy="461665"/>
          </a:xfrm>
          <a:prstGeom prst="rect">
            <a:avLst/>
          </a:prstGeom>
          <a:noFill/>
        </p:spPr>
        <p:txBody>
          <a:bodyPr wrap="square" rtlCol="0">
            <a:spAutoFit/>
          </a:bodyPr>
          <a:lstStyle/>
          <a:p>
            <a:pPr algn="r"/>
            <a:r>
              <a:rPr lang="en-US" altLang="zh-TW" sz="2400" dirty="0"/>
              <a:t>output:</a:t>
            </a:r>
            <a:endParaRPr lang="zh-TW" altLang="en-US" sz="2400" dirty="0"/>
          </a:p>
        </p:txBody>
      </p:sp>
      <p:sp>
        <p:nvSpPr>
          <p:cNvPr id="41" name="文字方塊 40">
            <a:extLst>
              <a:ext uri="{FF2B5EF4-FFF2-40B4-BE49-F238E27FC236}">
                <a16:creationId xmlns:a16="http://schemas.microsoft.com/office/drawing/2014/main" id="{19173178-12A7-F7B1-F2A3-D2D342474961}"/>
              </a:ext>
            </a:extLst>
          </p:cNvPr>
          <p:cNvSpPr txBox="1"/>
          <p:nvPr/>
        </p:nvSpPr>
        <p:spPr>
          <a:xfrm>
            <a:off x="9889304" y="4894825"/>
            <a:ext cx="1997940" cy="830997"/>
          </a:xfrm>
          <a:prstGeom prst="rect">
            <a:avLst/>
          </a:prstGeom>
          <a:noFill/>
        </p:spPr>
        <p:txBody>
          <a:bodyPr wrap="square">
            <a:spAutoFit/>
          </a:bodyPr>
          <a:lstStyle/>
          <a:p>
            <a:r>
              <a:rPr lang="en-US" altLang="zh-TW" sz="2400" dirty="0"/>
              <a:t>If it is correct, use this.</a:t>
            </a:r>
            <a:endParaRPr lang="zh-TW" altLang="en-US" sz="2400" dirty="0"/>
          </a:p>
        </p:txBody>
      </p:sp>
      <p:sp>
        <p:nvSpPr>
          <p:cNvPr id="42" name="文字方塊 41">
            <a:extLst>
              <a:ext uri="{FF2B5EF4-FFF2-40B4-BE49-F238E27FC236}">
                <a16:creationId xmlns:a16="http://schemas.microsoft.com/office/drawing/2014/main" id="{7B5B951D-48B2-6B6F-A231-E5A1F17D3BF9}"/>
              </a:ext>
            </a:extLst>
          </p:cNvPr>
          <p:cNvSpPr txBox="1"/>
          <p:nvPr/>
        </p:nvSpPr>
        <p:spPr>
          <a:xfrm>
            <a:off x="80128" y="123325"/>
            <a:ext cx="4440139" cy="461665"/>
          </a:xfrm>
          <a:prstGeom prst="rect">
            <a:avLst/>
          </a:prstGeom>
          <a:noFill/>
        </p:spPr>
        <p:txBody>
          <a:bodyPr wrap="square" rtlCol="0">
            <a:spAutoFit/>
          </a:bodyPr>
          <a:lstStyle/>
          <a:p>
            <a:r>
              <a:rPr lang="en-US" altLang="zh-TW" sz="2400" b="1" u="sng" dirty="0"/>
              <a:t>(Pseudo) Experience Replay</a:t>
            </a:r>
            <a:endParaRPr lang="zh-TW" altLang="en-US" sz="2400" b="1" u="sng" dirty="0"/>
          </a:p>
        </p:txBody>
      </p:sp>
      <p:sp>
        <p:nvSpPr>
          <p:cNvPr id="43" name="文字方塊 42">
            <a:extLst>
              <a:ext uri="{FF2B5EF4-FFF2-40B4-BE49-F238E27FC236}">
                <a16:creationId xmlns:a16="http://schemas.microsoft.com/office/drawing/2014/main" id="{834921BE-CE47-7B97-0163-8A5657452E43}"/>
              </a:ext>
            </a:extLst>
          </p:cNvPr>
          <p:cNvSpPr txBox="1"/>
          <p:nvPr/>
        </p:nvSpPr>
        <p:spPr>
          <a:xfrm>
            <a:off x="158959" y="2701478"/>
            <a:ext cx="4440139" cy="461665"/>
          </a:xfrm>
          <a:prstGeom prst="rect">
            <a:avLst/>
          </a:prstGeom>
          <a:noFill/>
        </p:spPr>
        <p:txBody>
          <a:bodyPr wrap="square" rtlCol="0">
            <a:spAutoFit/>
          </a:bodyPr>
          <a:lstStyle/>
          <a:p>
            <a:r>
              <a:rPr lang="en-US" altLang="zh-TW" sz="2400" b="1" u="sng" dirty="0"/>
              <a:t>Paraphrase</a:t>
            </a:r>
            <a:endParaRPr lang="zh-TW" altLang="en-US" sz="2400" b="1" u="sng" dirty="0"/>
          </a:p>
        </p:txBody>
      </p:sp>
      <p:sp>
        <p:nvSpPr>
          <p:cNvPr id="44" name="文字方塊 43">
            <a:extLst>
              <a:ext uri="{FF2B5EF4-FFF2-40B4-BE49-F238E27FC236}">
                <a16:creationId xmlns:a16="http://schemas.microsoft.com/office/drawing/2014/main" id="{81DD677F-43E6-63EF-3A34-5BD9D548B50C}"/>
              </a:ext>
            </a:extLst>
          </p:cNvPr>
          <p:cNvSpPr txBox="1"/>
          <p:nvPr/>
        </p:nvSpPr>
        <p:spPr>
          <a:xfrm>
            <a:off x="161084" y="4473932"/>
            <a:ext cx="4440139" cy="461665"/>
          </a:xfrm>
          <a:prstGeom prst="rect">
            <a:avLst/>
          </a:prstGeom>
          <a:noFill/>
        </p:spPr>
        <p:txBody>
          <a:bodyPr wrap="square" rtlCol="0">
            <a:spAutoFit/>
          </a:bodyPr>
          <a:lstStyle/>
          <a:p>
            <a:r>
              <a:rPr lang="en-US" altLang="zh-TW" sz="2400" b="1" u="sng" dirty="0"/>
              <a:t>Self-output</a:t>
            </a:r>
            <a:endParaRPr lang="zh-TW" altLang="en-US" sz="2400" b="1" u="sng" dirty="0"/>
          </a:p>
        </p:txBody>
      </p:sp>
      <p:sp>
        <p:nvSpPr>
          <p:cNvPr id="2" name="文字方塊 1">
            <a:extLst>
              <a:ext uri="{FF2B5EF4-FFF2-40B4-BE49-F238E27FC236}">
                <a16:creationId xmlns:a16="http://schemas.microsoft.com/office/drawing/2014/main" id="{C22E6D69-523F-908C-7A01-69394AFBE6FB}"/>
              </a:ext>
            </a:extLst>
          </p:cNvPr>
          <p:cNvSpPr txBox="1"/>
          <p:nvPr/>
        </p:nvSpPr>
        <p:spPr>
          <a:xfrm>
            <a:off x="6735755" y="2546433"/>
            <a:ext cx="3230659"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用自己的話換句話說</a:t>
            </a:r>
          </a:p>
        </p:txBody>
      </p:sp>
      <p:sp>
        <p:nvSpPr>
          <p:cNvPr id="4" name="文字方塊 3">
            <a:extLst>
              <a:ext uri="{FF2B5EF4-FFF2-40B4-BE49-F238E27FC236}">
                <a16:creationId xmlns:a16="http://schemas.microsoft.com/office/drawing/2014/main" id="{F310DFAC-157E-0124-D623-FFFC8A375E56}"/>
              </a:ext>
            </a:extLst>
          </p:cNvPr>
          <p:cNvSpPr txBox="1"/>
          <p:nvPr/>
        </p:nvSpPr>
        <p:spPr>
          <a:xfrm>
            <a:off x="4251123" y="5885627"/>
            <a:ext cx="3550774" cy="523220"/>
          </a:xfrm>
          <a:prstGeom prst="rect">
            <a:avLst/>
          </a:prstGeom>
          <a:noFill/>
        </p:spPr>
        <p:txBody>
          <a:bodyPr wrap="square" rtlCol="0">
            <a:spAutoFit/>
          </a:bodyPr>
          <a:lstStyle/>
          <a:p>
            <a:r>
              <a:rPr lang="en-US" altLang="zh-TW" sz="2800" b="1" dirty="0"/>
              <a:t>Other better LLM?</a:t>
            </a:r>
            <a:endParaRPr lang="zh-TW" altLang="en-US" sz="2800" b="1" dirty="0"/>
          </a:p>
        </p:txBody>
      </p:sp>
    </p:spTree>
    <p:extLst>
      <p:ext uri="{BB962C8B-B14F-4D97-AF65-F5344CB8AC3E}">
        <p14:creationId xmlns:p14="http://schemas.microsoft.com/office/powerpoint/2010/main" val="366740507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B10DCC6-90C1-0534-4E89-4F5A3E61CEB5}"/>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4ACBEC79-BA67-5B72-C452-427AE6F895A5}"/>
              </a:ext>
            </a:extLst>
          </p:cNvPr>
          <p:cNvSpPr>
            <a:spLocks noGrp="1"/>
          </p:cNvSpPr>
          <p:nvPr>
            <p:ph idx="1"/>
          </p:nvPr>
        </p:nvSpPr>
        <p:spPr/>
        <p:txBody>
          <a:bodyPr/>
          <a:lstStyle/>
          <a:p>
            <a:endParaRPr lang="zh-TW" altLang="en-US"/>
          </a:p>
        </p:txBody>
      </p:sp>
      <p:sp>
        <p:nvSpPr>
          <p:cNvPr id="5" name="文字方塊 4">
            <a:extLst>
              <a:ext uri="{FF2B5EF4-FFF2-40B4-BE49-F238E27FC236}">
                <a16:creationId xmlns:a16="http://schemas.microsoft.com/office/drawing/2014/main" id="{612E9304-FE66-3F56-72FD-46EA7D96AF93}"/>
              </a:ext>
            </a:extLst>
          </p:cNvPr>
          <p:cNvSpPr txBox="1"/>
          <p:nvPr/>
        </p:nvSpPr>
        <p:spPr>
          <a:xfrm>
            <a:off x="470702" y="2460236"/>
            <a:ext cx="6096000" cy="369332"/>
          </a:xfrm>
          <a:prstGeom prst="rect">
            <a:avLst/>
          </a:prstGeom>
          <a:noFill/>
        </p:spPr>
        <p:txBody>
          <a:bodyPr wrap="square">
            <a:spAutoFit/>
          </a:bodyPr>
          <a:lstStyle/>
          <a:p>
            <a:r>
              <a:rPr lang="zh-TW" altLang="en-US" dirty="0"/>
              <a:t>https://arxiv.org/abs/2402.11192</a:t>
            </a:r>
          </a:p>
        </p:txBody>
      </p:sp>
      <p:sp>
        <p:nvSpPr>
          <p:cNvPr id="7" name="文字方塊 6">
            <a:extLst>
              <a:ext uri="{FF2B5EF4-FFF2-40B4-BE49-F238E27FC236}">
                <a16:creationId xmlns:a16="http://schemas.microsoft.com/office/drawing/2014/main" id="{B49256CF-6190-625B-0E79-9E7E0993BF87}"/>
              </a:ext>
            </a:extLst>
          </p:cNvPr>
          <p:cNvSpPr txBox="1"/>
          <p:nvPr/>
        </p:nvSpPr>
        <p:spPr>
          <a:xfrm>
            <a:off x="470702" y="1829294"/>
            <a:ext cx="3129440" cy="630942"/>
          </a:xfrm>
          <a:prstGeom prst="rect">
            <a:avLst/>
          </a:prstGeom>
          <a:noFill/>
        </p:spPr>
        <p:txBody>
          <a:bodyPr wrap="square">
            <a:spAutoFit/>
          </a:bodyPr>
          <a:lstStyle/>
          <a:p>
            <a:pPr>
              <a:lnSpc>
                <a:spcPts val="2099"/>
              </a:lnSpc>
              <a:spcAft>
                <a:spcPts val="900"/>
              </a:spcAft>
            </a:pPr>
            <a:r>
              <a:rPr lang="en-US" altLang="zh-TW" i="0" dirty="0">
                <a:solidFill>
                  <a:srgbClr val="000000"/>
                </a:solidFill>
                <a:effectLst/>
                <a:latin typeface="Lucida Grande"/>
              </a:rPr>
              <a:t>I Learn Better If You Speak My Language</a:t>
            </a:r>
          </a:p>
        </p:txBody>
      </p:sp>
      <p:pic>
        <p:nvPicPr>
          <p:cNvPr id="9" name="圖片 8">
            <a:extLst>
              <a:ext uri="{FF2B5EF4-FFF2-40B4-BE49-F238E27FC236}">
                <a16:creationId xmlns:a16="http://schemas.microsoft.com/office/drawing/2014/main" id="{295A436E-842D-14C7-9033-066A42A19955}"/>
              </a:ext>
            </a:extLst>
          </p:cNvPr>
          <p:cNvPicPr>
            <a:picLocks noChangeAspect="1"/>
          </p:cNvPicPr>
          <p:nvPr/>
        </p:nvPicPr>
        <p:blipFill>
          <a:blip r:embed="rId3"/>
          <a:stretch>
            <a:fillRect/>
          </a:stretch>
        </p:blipFill>
        <p:spPr>
          <a:xfrm>
            <a:off x="4129004" y="127938"/>
            <a:ext cx="7592294" cy="4460268"/>
          </a:xfrm>
          <a:prstGeom prst="rect">
            <a:avLst/>
          </a:prstGeom>
        </p:spPr>
      </p:pic>
      <p:pic>
        <p:nvPicPr>
          <p:cNvPr id="4" name="圖片 3">
            <a:extLst>
              <a:ext uri="{FF2B5EF4-FFF2-40B4-BE49-F238E27FC236}">
                <a16:creationId xmlns:a16="http://schemas.microsoft.com/office/drawing/2014/main" id="{70A02A61-3661-A147-0348-72D2F18B23D7}"/>
              </a:ext>
            </a:extLst>
          </p:cNvPr>
          <p:cNvPicPr>
            <a:picLocks noChangeAspect="1"/>
          </p:cNvPicPr>
          <p:nvPr/>
        </p:nvPicPr>
        <p:blipFill>
          <a:blip r:embed="rId4"/>
          <a:stretch>
            <a:fillRect/>
          </a:stretch>
        </p:blipFill>
        <p:spPr>
          <a:xfrm>
            <a:off x="349804" y="4676806"/>
            <a:ext cx="11492392" cy="2053256"/>
          </a:xfrm>
          <a:prstGeom prst="rect">
            <a:avLst/>
          </a:prstGeom>
        </p:spPr>
      </p:pic>
    </p:spTree>
    <p:extLst>
      <p:ext uri="{BB962C8B-B14F-4D97-AF65-F5344CB8AC3E}">
        <p14:creationId xmlns:p14="http://schemas.microsoft.com/office/powerpoint/2010/main" val="301043379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字方塊 47">
            <a:extLst>
              <a:ext uri="{FF2B5EF4-FFF2-40B4-BE49-F238E27FC236}">
                <a16:creationId xmlns:a16="http://schemas.microsoft.com/office/drawing/2014/main" id="{2DB183DA-E073-55A7-3370-401D262321D8}"/>
              </a:ext>
            </a:extLst>
          </p:cNvPr>
          <p:cNvSpPr txBox="1"/>
          <p:nvPr/>
        </p:nvSpPr>
        <p:spPr>
          <a:xfrm>
            <a:off x="413844" y="236569"/>
            <a:ext cx="6096000" cy="923330"/>
          </a:xfrm>
          <a:prstGeom prst="rect">
            <a:avLst/>
          </a:prstGeom>
          <a:noFill/>
        </p:spPr>
        <p:txBody>
          <a:bodyPr wrap="square">
            <a:spAutoFit/>
          </a:bodyPr>
          <a:lstStyle/>
          <a:p>
            <a:pPr>
              <a:defRPr/>
            </a:pPr>
            <a:r>
              <a:rPr kumimoji="0" lang="en-US" altLang="zh-TW" sz="1800" i="0" u="none" strike="noStrike" kern="1200" cap="none" spc="0" normalizeH="0" baseline="0" noProof="0" dirty="0">
                <a:ln>
                  <a:noFill/>
                </a:ln>
                <a:solidFill>
                  <a:prstClr val="black"/>
                </a:solidFill>
                <a:effectLst/>
                <a:uLnTx/>
                <a:uFillTx/>
                <a:latin typeface="-apple-system"/>
                <a:ea typeface="新細明體" panose="02020500000000000000" pitchFamily="18" charset="-120"/>
                <a:cs typeface="+mn-cs"/>
              </a:rPr>
              <a:t>BLSP: https://arxiv.org/abs/2309.00916</a:t>
            </a:r>
          </a:p>
          <a:p>
            <a:pPr>
              <a:defRPr/>
            </a:pPr>
            <a:r>
              <a:rPr kumimoji="0" lang="en-US" altLang="zh-TW" sz="1800" i="0" u="none" strike="noStrike" kern="1200" cap="none" spc="0" normalizeH="0" baseline="0" noProof="0" dirty="0">
                <a:ln>
                  <a:noFill/>
                </a:ln>
                <a:solidFill>
                  <a:prstClr val="black"/>
                </a:solidFill>
                <a:effectLst/>
                <a:uLnTx/>
                <a:uFillTx/>
                <a:latin typeface="-apple-system"/>
                <a:ea typeface="新細明體" panose="02020500000000000000" pitchFamily="18" charset="-120"/>
                <a:cs typeface="+mn-cs"/>
              </a:rPr>
              <a:t>DeSTA2</a:t>
            </a:r>
            <a:r>
              <a:rPr lang="en-US" altLang="zh-TW" dirty="0">
                <a:solidFill>
                  <a:prstClr val="black"/>
                </a:solidFill>
                <a:latin typeface="Calibri" panose="020F0502020204030204"/>
                <a:ea typeface="新細明體" panose="02020500000000000000" pitchFamily="18" charset="-120"/>
              </a:rPr>
              <a:t>:</a:t>
            </a:r>
            <a:r>
              <a:rPr lang="zh-TW" altLang="en-US" dirty="0">
                <a:solidFill>
                  <a:prstClr val="black"/>
                </a:solidFill>
                <a:latin typeface="Calibri" panose="020F0502020204030204"/>
                <a:ea typeface="新細明體" panose="02020500000000000000" pitchFamily="18" charset="-120"/>
              </a:rPr>
              <a:t> </a:t>
            </a:r>
            <a:r>
              <a:rPr kumimoji="0" lang="zh-TW" altLang="en-US" sz="180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https://arxiv.org/pdf/2409.20007</a:t>
            </a:r>
            <a:endParaRPr kumimoji="0" lang="en-US" altLang="zh-TW" sz="180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a:defRPr/>
            </a:pPr>
            <a:r>
              <a:rPr lang="en-US" altLang="zh-TW" dirty="0" err="1">
                <a:solidFill>
                  <a:prstClr val="black"/>
                </a:solidFill>
                <a:latin typeface="Calibri" panose="020F0502020204030204"/>
                <a:ea typeface="新細明體" panose="02020500000000000000" pitchFamily="18" charset="-120"/>
              </a:rPr>
              <a:t>DiVA</a:t>
            </a:r>
            <a:r>
              <a:rPr lang="en-US" altLang="zh-TW" dirty="0">
                <a:solidFill>
                  <a:prstClr val="black"/>
                </a:solidFill>
                <a:latin typeface="Calibri" panose="020F0502020204030204"/>
                <a:ea typeface="新細明體" panose="02020500000000000000" pitchFamily="18" charset="-120"/>
              </a:rPr>
              <a:t>: https://arxiv.org/abs/2410.02678</a:t>
            </a:r>
            <a:endParaRPr kumimoji="0" lang="zh-TW" altLang="en-US" sz="180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 name="矩形: 圓角 3">
            <a:extLst>
              <a:ext uri="{FF2B5EF4-FFF2-40B4-BE49-F238E27FC236}">
                <a16:creationId xmlns:a16="http://schemas.microsoft.com/office/drawing/2014/main" id="{EF5FA174-B1EF-A256-5867-9E32052CAB9C}"/>
              </a:ext>
            </a:extLst>
          </p:cNvPr>
          <p:cNvSpPr/>
          <p:nvPr/>
        </p:nvSpPr>
        <p:spPr>
          <a:xfrm>
            <a:off x="664331" y="2542487"/>
            <a:ext cx="5257800" cy="807002"/>
          </a:xfrm>
          <a:prstGeom prst="roundRect">
            <a:avLst/>
          </a:prstGeom>
          <a:solidFill>
            <a:schemeClr val="accent6">
              <a:lumMod val="20000"/>
              <a:lumOff val="80000"/>
            </a:schemeClr>
          </a:solidFill>
          <a:ln w="3810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5" name="直線單箭頭接點 4">
            <a:extLst>
              <a:ext uri="{FF2B5EF4-FFF2-40B4-BE49-F238E27FC236}">
                <a16:creationId xmlns:a16="http://schemas.microsoft.com/office/drawing/2014/main" id="{D06361AD-CE2A-A723-7CAC-2A153FBCD9A5}"/>
              </a:ext>
            </a:extLst>
          </p:cNvPr>
          <p:cNvCxnSpPr>
            <a:cxnSpLocks/>
          </p:cNvCxnSpPr>
          <p:nvPr/>
        </p:nvCxnSpPr>
        <p:spPr>
          <a:xfrm flipV="1">
            <a:off x="4681989" y="3349489"/>
            <a:ext cx="0" cy="181905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432D5CF8-1251-71AE-1813-05DD5311F9DD}"/>
              </a:ext>
            </a:extLst>
          </p:cNvPr>
          <p:cNvSpPr txBox="1"/>
          <p:nvPr/>
        </p:nvSpPr>
        <p:spPr>
          <a:xfrm>
            <a:off x="3350380" y="5260631"/>
            <a:ext cx="2549943"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Text Instruction</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7" name="直線單箭頭接點 6">
            <a:extLst>
              <a:ext uri="{FF2B5EF4-FFF2-40B4-BE49-F238E27FC236}">
                <a16:creationId xmlns:a16="http://schemas.microsoft.com/office/drawing/2014/main" id="{D4575B17-F3C3-C985-4B7F-79C18F7CE2A0}"/>
              </a:ext>
            </a:extLst>
          </p:cNvPr>
          <p:cNvCxnSpPr>
            <a:cxnSpLocks/>
          </p:cNvCxnSpPr>
          <p:nvPr/>
        </p:nvCxnSpPr>
        <p:spPr>
          <a:xfrm flipV="1">
            <a:off x="1901993" y="4717304"/>
            <a:ext cx="0" cy="53356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矩形: 圓角 7">
            <a:extLst>
              <a:ext uri="{FF2B5EF4-FFF2-40B4-BE49-F238E27FC236}">
                <a16:creationId xmlns:a16="http://schemas.microsoft.com/office/drawing/2014/main" id="{E8F3A638-EA12-CF62-1108-C99D8564695D}"/>
              </a:ext>
            </a:extLst>
          </p:cNvPr>
          <p:cNvSpPr/>
          <p:nvPr/>
        </p:nvSpPr>
        <p:spPr>
          <a:xfrm>
            <a:off x="664331" y="3910302"/>
            <a:ext cx="2523389" cy="807002"/>
          </a:xfrm>
          <a:prstGeom prst="roundRect">
            <a:avLst/>
          </a:prstGeom>
          <a:ln w="3810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Speech</a:t>
            </a:r>
            <a:r>
              <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a:t>
            </a: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Encoder</a:t>
            </a:r>
          </a:p>
        </p:txBody>
      </p:sp>
      <p:cxnSp>
        <p:nvCxnSpPr>
          <p:cNvPr id="9" name="直線單箭頭接點 8">
            <a:extLst>
              <a:ext uri="{FF2B5EF4-FFF2-40B4-BE49-F238E27FC236}">
                <a16:creationId xmlns:a16="http://schemas.microsoft.com/office/drawing/2014/main" id="{47C8FE36-92BC-F467-8CD9-76C03F54346A}"/>
              </a:ext>
            </a:extLst>
          </p:cNvPr>
          <p:cNvCxnSpPr>
            <a:cxnSpLocks/>
          </p:cNvCxnSpPr>
          <p:nvPr/>
        </p:nvCxnSpPr>
        <p:spPr>
          <a:xfrm flipV="1">
            <a:off x="1900868" y="3409402"/>
            <a:ext cx="0" cy="49726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矩形: 圓角 9">
            <a:extLst>
              <a:ext uri="{FF2B5EF4-FFF2-40B4-BE49-F238E27FC236}">
                <a16:creationId xmlns:a16="http://schemas.microsoft.com/office/drawing/2014/main" id="{BE90E368-46A7-E14A-684D-A2932FE8BF41}"/>
              </a:ext>
            </a:extLst>
          </p:cNvPr>
          <p:cNvSpPr/>
          <p:nvPr/>
        </p:nvSpPr>
        <p:spPr>
          <a:xfrm>
            <a:off x="839387" y="2684378"/>
            <a:ext cx="1697984" cy="523220"/>
          </a:xfrm>
          <a:prstGeom prst="roundRect">
            <a:avLst/>
          </a:prstGeom>
          <a:solidFill>
            <a:schemeClr val="accent4">
              <a:lumMod val="20000"/>
              <a:lumOff val="80000"/>
            </a:schemeClr>
          </a:solidFill>
          <a:ln w="3810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Adapter</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1" name="文字方塊 10">
            <a:extLst>
              <a:ext uri="{FF2B5EF4-FFF2-40B4-BE49-F238E27FC236}">
                <a16:creationId xmlns:a16="http://schemas.microsoft.com/office/drawing/2014/main" id="{15CC4820-D950-5C8E-53DB-E09BEF793DD2}"/>
              </a:ext>
            </a:extLst>
          </p:cNvPr>
          <p:cNvSpPr txBox="1"/>
          <p:nvPr/>
        </p:nvSpPr>
        <p:spPr>
          <a:xfrm>
            <a:off x="3709380" y="1314652"/>
            <a:ext cx="19452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output</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13" name="群組 12">
            <a:extLst>
              <a:ext uri="{FF2B5EF4-FFF2-40B4-BE49-F238E27FC236}">
                <a16:creationId xmlns:a16="http://schemas.microsoft.com/office/drawing/2014/main" id="{E799CBB7-1356-2199-AE53-A234E708CF7B}"/>
              </a:ext>
            </a:extLst>
          </p:cNvPr>
          <p:cNvGrpSpPr/>
          <p:nvPr/>
        </p:nvGrpSpPr>
        <p:grpSpPr>
          <a:xfrm>
            <a:off x="627584" y="5089228"/>
            <a:ext cx="2714583" cy="800588"/>
            <a:chOff x="393073" y="5022255"/>
            <a:chExt cx="2117030" cy="878286"/>
          </a:xfrm>
        </p:grpSpPr>
        <p:pic>
          <p:nvPicPr>
            <p:cNvPr id="14"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41ECFF9C-CBD5-6973-B763-2D643AAACFE6}"/>
                </a:ext>
              </a:extLst>
            </p:cNvPr>
            <p:cNvPicPr preferRelativeResize="0"/>
            <p:nvPr/>
          </p:nvPicPr>
          <p:blipFill rotWithShape="1">
            <a:blip r:embed="rId3">
              <a:alphaModFix/>
              <a:duotone>
                <a:schemeClr val="accent6">
                  <a:shade val="45000"/>
                  <a:satMod val="135000"/>
                </a:schemeClr>
                <a:prstClr val="white"/>
              </a:duotone>
            </a:blip>
            <a:srcRect l="39924" t="74586" r="38724" b="15732"/>
            <a:stretch/>
          </p:blipFill>
          <p:spPr>
            <a:xfrm>
              <a:off x="393073" y="5022255"/>
              <a:ext cx="1347649" cy="809022"/>
            </a:xfrm>
            <a:prstGeom prst="rect">
              <a:avLst/>
            </a:prstGeom>
            <a:noFill/>
            <a:ln>
              <a:noFill/>
            </a:ln>
          </p:spPr>
        </p:pic>
        <p:pic>
          <p:nvPicPr>
            <p:cNvPr id="15"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5F08CAAC-9611-5BE0-E23F-1F05A99D4FDF}"/>
                </a:ext>
              </a:extLst>
            </p:cNvPr>
            <p:cNvPicPr preferRelativeResize="0"/>
            <p:nvPr/>
          </p:nvPicPr>
          <p:blipFill rotWithShape="1">
            <a:blip r:embed="rId3">
              <a:alphaModFix/>
              <a:duotone>
                <a:schemeClr val="accent6">
                  <a:shade val="45000"/>
                  <a:satMod val="135000"/>
                </a:schemeClr>
                <a:prstClr val="white"/>
              </a:duotone>
            </a:blip>
            <a:srcRect l="35083" t="84591" r="35071" b="1174"/>
            <a:stretch/>
          </p:blipFill>
          <p:spPr>
            <a:xfrm>
              <a:off x="1576011" y="5095308"/>
              <a:ext cx="934092" cy="805233"/>
            </a:xfrm>
            <a:prstGeom prst="rect">
              <a:avLst/>
            </a:prstGeom>
            <a:noFill/>
            <a:ln>
              <a:noFill/>
            </a:ln>
          </p:spPr>
        </p:pic>
      </p:grpSp>
      <p:sp>
        <p:nvSpPr>
          <p:cNvPr id="18" name="文字方塊 17">
            <a:extLst>
              <a:ext uri="{FF2B5EF4-FFF2-40B4-BE49-F238E27FC236}">
                <a16:creationId xmlns:a16="http://schemas.microsoft.com/office/drawing/2014/main" id="{2CBF3094-6AD7-FD0A-BE35-7A897E94B531}"/>
              </a:ext>
            </a:extLst>
          </p:cNvPr>
          <p:cNvSpPr txBox="1"/>
          <p:nvPr/>
        </p:nvSpPr>
        <p:spPr>
          <a:xfrm>
            <a:off x="9544417" y="1315544"/>
            <a:ext cx="19452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output</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19" name="直線單箭頭接點 18">
            <a:extLst>
              <a:ext uri="{FF2B5EF4-FFF2-40B4-BE49-F238E27FC236}">
                <a16:creationId xmlns:a16="http://schemas.microsoft.com/office/drawing/2014/main" id="{CCBC905F-8FFF-5BF8-A641-1BBC812664BF}"/>
              </a:ext>
            </a:extLst>
          </p:cNvPr>
          <p:cNvCxnSpPr>
            <a:cxnSpLocks/>
          </p:cNvCxnSpPr>
          <p:nvPr/>
        </p:nvCxnSpPr>
        <p:spPr>
          <a:xfrm>
            <a:off x="5498282" y="1576262"/>
            <a:ext cx="4235222" cy="0"/>
          </a:xfrm>
          <a:prstGeom prst="straightConnector1">
            <a:avLst/>
          </a:prstGeom>
          <a:ln w="57150">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文字方塊 21">
            <a:extLst>
              <a:ext uri="{FF2B5EF4-FFF2-40B4-BE49-F238E27FC236}">
                <a16:creationId xmlns:a16="http://schemas.microsoft.com/office/drawing/2014/main" id="{0C0F631E-BB32-A016-C5DC-10539AAF58B0}"/>
              </a:ext>
            </a:extLst>
          </p:cNvPr>
          <p:cNvSpPr txBox="1"/>
          <p:nvPr/>
        </p:nvSpPr>
        <p:spPr>
          <a:xfrm>
            <a:off x="2537371" y="2703174"/>
            <a:ext cx="27051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Text LLM</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3" name="矩形: 圓角 22">
            <a:extLst>
              <a:ext uri="{FF2B5EF4-FFF2-40B4-BE49-F238E27FC236}">
                <a16:creationId xmlns:a16="http://schemas.microsoft.com/office/drawing/2014/main" id="{93F53E4E-184E-F640-5C6D-ECD5BC2A98E4}"/>
              </a:ext>
            </a:extLst>
          </p:cNvPr>
          <p:cNvSpPr/>
          <p:nvPr/>
        </p:nvSpPr>
        <p:spPr>
          <a:xfrm>
            <a:off x="6591845" y="2532725"/>
            <a:ext cx="5257800" cy="807002"/>
          </a:xfrm>
          <a:prstGeom prst="roundRect">
            <a:avLst/>
          </a:prstGeom>
          <a:solidFill>
            <a:schemeClr val="accent6">
              <a:lumMod val="20000"/>
              <a:lumOff val="80000"/>
            </a:schemeClr>
          </a:solidFill>
          <a:ln w="3810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24" name="直線單箭頭接點 23">
            <a:extLst>
              <a:ext uri="{FF2B5EF4-FFF2-40B4-BE49-F238E27FC236}">
                <a16:creationId xmlns:a16="http://schemas.microsoft.com/office/drawing/2014/main" id="{6D1370B6-05A7-B33C-57D1-2D63EB0C8D5B}"/>
              </a:ext>
            </a:extLst>
          </p:cNvPr>
          <p:cNvCxnSpPr>
            <a:cxnSpLocks/>
          </p:cNvCxnSpPr>
          <p:nvPr/>
        </p:nvCxnSpPr>
        <p:spPr>
          <a:xfrm flipV="1">
            <a:off x="10548543" y="3339727"/>
            <a:ext cx="0" cy="181905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文字方塊 24">
            <a:extLst>
              <a:ext uri="{FF2B5EF4-FFF2-40B4-BE49-F238E27FC236}">
                <a16:creationId xmlns:a16="http://schemas.microsoft.com/office/drawing/2014/main" id="{8E4F4856-9B14-9A98-B5DF-B72F0FE97DC2}"/>
              </a:ext>
            </a:extLst>
          </p:cNvPr>
          <p:cNvSpPr txBox="1"/>
          <p:nvPr/>
        </p:nvSpPr>
        <p:spPr>
          <a:xfrm>
            <a:off x="9277894" y="5250869"/>
            <a:ext cx="2549943"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Text Instruction</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30" name="直線單箭頭接點 29">
            <a:extLst>
              <a:ext uri="{FF2B5EF4-FFF2-40B4-BE49-F238E27FC236}">
                <a16:creationId xmlns:a16="http://schemas.microsoft.com/office/drawing/2014/main" id="{440898C2-D77C-3D84-8087-3C91B0069A87}"/>
              </a:ext>
            </a:extLst>
          </p:cNvPr>
          <p:cNvCxnSpPr>
            <a:cxnSpLocks/>
          </p:cNvCxnSpPr>
          <p:nvPr/>
        </p:nvCxnSpPr>
        <p:spPr>
          <a:xfrm flipV="1">
            <a:off x="10517026" y="1869440"/>
            <a:ext cx="0" cy="66328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文字方塊 33">
            <a:extLst>
              <a:ext uri="{FF2B5EF4-FFF2-40B4-BE49-F238E27FC236}">
                <a16:creationId xmlns:a16="http://schemas.microsoft.com/office/drawing/2014/main" id="{18CCEC36-F320-276C-84B8-8F63A27285CB}"/>
              </a:ext>
            </a:extLst>
          </p:cNvPr>
          <p:cNvSpPr txBox="1"/>
          <p:nvPr/>
        </p:nvSpPr>
        <p:spPr>
          <a:xfrm>
            <a:off x="7843443" y="2710542"/>
            <a:ext cx="27051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Text LLM</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36" name="直線單箭頭接點 35">
            <a:extLst>
              <a:ext uri="{FF2B5EF4-FFF2-40B4-BE49-F238E27FC236}">
                <a16:creationId xmlns:a16="http://schemas.microsoft.com/office/drawing/2014/main" id="{F11CB1CD-1B87-787B-E1E1-F38B1CF37B43}"/>
              </a:ext>
            </a:extLst>
          </p:cNvPr>
          <p:cNvCxnSpPr>
            <a:cxnSpLocks/>
          </p:cNvCxnSpPr>
          <p:nvPr/>
        </p:nvCxnSpPr>
        <p:spPr>
          <a:xfrm flipV="1">
            <a:off x="7896783" y="3336762"/>
            <a:ext cx="0" cy="56990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a:extLst>
              <a:ext uri="{FF2B5EF4-FFF2-40B4-BE49-F238E27FC236}">
                <a16:creationId xmlns:a16="http://schemas.microsoft.com/office/drawing/2014/main" id="{8C430BB5-3491-F68F-4962-1C20963AA6E0}"/>
              </a:ext>
            </a:extLst>
          </p:cNvPr>
          <p:cNvCxnSpPr>
            <a:cxnSpLocks/>
          </p:cNvCxnSpPr>
          <p:nvPr/>
        </p:nvCxnSpPr>
        <p:spPr>
          <a:xfrm flipV="1">
            <a:off x="7918051" y="5889816"/>
            <a:ext cx="0" cy="497261"/>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a:extLst>
              <a:ext uri="{FF2B5EF4-FFF2-40B4-BE49-F238E27FC236}">
                <a16:creationId xmlns:a16="http://schemas.microsoft.com/office/drawing/2014/main" id="{8CBF2E8F-48EB-AB64-189A-59239E73BADF}"/>
              </a:ext>
            </a:extLst>
          </p:cNvPr>
          <p:cNvCxnSpPr>
            <a:cxnSpLocks/>
          </p:cNvCxnSpPr>
          <p:nvPr/>
        </p:nvCxnSpPr>
        <p:spPr>
          <a:xfrm flipV="1">
            <a:off x="1924599" y="5826679"/>
            <a:ext cx="0" cy="497261"/>
          </a:xfrm>
          <a:prstGeom prst="straightConnector1">
            <a:avLst/>
          </a:prstGeom>
          <a:ln w="571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a16="http://schemas.microsoft.com/office/drawing/2014/main" id="{BC7E2F43-E1C7-5CDC-5EEC-68083E10EFC6}"/>
              </a:ext>
            </a:extLst>
          </p:cNvPr>
          <p:cNvCxnSpPr>
            <a:cxnSpLocks/>
          </p:cNvCxnSpPr>
          <p:nvPr/>
        </p:nvCxnSpPr>
        <p:spPr>
          <a:xfrm>
            <a:off x="1895787" y="6387077"/>
            <a:ext cx="6022266" cy="1"/>
          </a:xfrm>
          <a:prstGeom prst="straightConnector1">
            <a:avLst/>
          </a:prstGeom>
          <a:ln w="571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直線單箭頭接點 42">
            <a:extLst>
              <a:ext uri="{FF2B5EF4-FFF2-40B4-BE49-F238E27FC236}">
                <a16:creationId xmlns:a16="http://schemas.microsoft.com/office/drawing/2014/main" id="{64BF3373-21D0-34F2-E27F-4475E322200F}"/>
              </a:ext>
            </a:extLst>
          </p:cNvPr>
          <p:cNvCxnSpPr>
            <a:cxnSpLocks/>
          </p:cNvCxnSpPr>
          <p:nvPr/>
        </p:nvCxnSpPr>
        <p:spPr>
          <a:xfrm flipV="1">
            <a:off x="4681989" y="1869440"/>
            <a:ext cx="0" cy="66328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文字方塊 45">
            <a:extLst>
              <a:ext uri="{FF2B5EF4-FFF2-40B4-BE49-F238E27FC236}">
                <a16:creationId xmlns:a16="http://schemas.microsoft.com/office/drawing/2014/main" id="{5D900067-EF18-F196-DBAA-BA553619C9F0}"/>
              </a:ext>
            </a:extLst>
          </p:cNvPr>
          <p:cNvSpPr txBox="1"/>
          <p:nvPr/>
        </p:nvSpPr>
        <p:spPr>
          <a:xfrm>
            <a:off x="6337960" y="209800"/>
            <a:ext cx="203221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1"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Learning Target</a:t>
            </a:r>
            <a:endParaRPr kumimoji="0" lang="zh-TW" altLang="en-US" sz="2800" b="1" i="1"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3" name="Picture 4">
            <a:extLst>
              <a:ext uri="{FF2B5EF4-FFF2-40B4-BE49-F238E27FC236}">
                <a16:creationId xmlns:a16="http://schemas.microsoft.com/office/drawing/2014/main" id="{946777BC-870C-69AB-B2A8-EF8287CA3C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418" y="2318819"/>
            <a:ext cx="729025" cy="729025"/>
          </a:xfrm>
          <a:prstGeom prst="rect">
            <a:avLst/>
          </a:prstGeom>
          <a:noFill/>
          <a:extLst>
            <a:ext uri="{909E8E84-426E-40DD-AFC4-6F175D3DCCD1}">
              <a14:hiddenFill xmlns:a14="http://schemas.microsoft.com/office/drawing/2010/main">
                <a:solidFill>
                  <a:srgbClr val="FFFFFF"/>
                </a:solidFill>
              </a14:hiddenFill>
            </a:ext>
          </a:extLst>
        </p:spPr>
      </p:pic>
      <p:sp>
        <p:nvSpPr>
          <p:cNvPr id="16" name="文字方塊 15">
            <a:extLst>
              <a:ext uri="{FF2B5EF4-FFF2-40B4-BE49-F238E27FC236}">
                <a16:creationId xmlns:a16="http://schemas.microsoft.com/office/drawing/2014/main" id="{475CA650-355A-F1FE-878C-B3B1C9E59834}"/>
              </a:ext>
            </a:extLst>
          </p:cNvPr>
          <p:cNvSpPr txBox="1"/>
          <p:nvPr/>
        </p:nvSpPr>
        <p:spPr>
          <a:xfrm>
            <a:off x="6422566" y="3728102"/>
            <a:ext cx="2700881" cy="2191049"/>
          </a:xfrm>
          <a:prstGeom prst="rect">
            <a:avLst/>
          </a:prstGeom>
          <a:noFill/>
        </p:spPr>
        <p:txBody>
          <a:bodyPr wrap="square">
            <a:spAutoFit/>
          </a:bodyPr>
          <a:lstStyle/>
          <a:p>
            <a:pPr marL="0" marR="0" lvl="0" indent="0" algn="r" defTabSz="1219170" rtl="0" eaLnBrk="1" fontAlgn="auto" latinLnBrk="0" hangingPunct="1">
              <a:lnSpc>
                <a:spcPct val="115000"/>
              </a:lnSpc>
              <a:spcBef>
                <a:spcPts val="0"/>
              </a:spcBef>
              <a:spcAft>
                <a:spcPts val="0"/>
              </a:spcAft>
              <a:buClr>
                <a:srgbClr val="000000"/>
              </a:buClr>
              <a:buSzTx/>
              <a:buFontTx/>
              <a:buNone/>
              <a:tabLst/>
              <a:defRPr/>
            </a:pPr>
            <a:r>
              <a:rPr kumimoji="0" lang="en-US" altLang="zh-TW" sz="2400" b="1" i="0" u="none" strike="noStrike" kern="0" cap="none" spc="0" normalizeH="0" baseline="0" noProof="0" dirty="0">
                <a:ln>
                  <a:noFill/>
                </a:ln>
                <a:solidFill>
                  <a:srgbClr val="E69138"/>
                </a:solidFill>
                <a:effectLst/>
                <a:highlight>
                  <a:srgbClr val="FFFFFF"/>
                </a:highlight>
                <a:uLnTx/>
                <a:uFillTx/>
                <a:latin typeface="Calibri"/>
                <a:ea typeface="Calibri"/>
                <a:cs typeface="Calibri"/>
                <a:sym typeface="Calibri"/>
              </a:rPr>
              <a:t>[00:00:00 - 00:00:05] </a:t>
            </a:r>
          </a:p>
          <a:p>
            <a:pPr marL="0" marR="0" lvl="0" indent="0" algn="r" defTabSz="1219170" rtl="0" eaLnBrk="1" fontAlgn="auto" latinLnBrk="0" hangingPunct="1">
              <a:lnSpc>
                <a:spcPct val="115000"/>
              </a:lnSpc>
              <a:spcBef>
                <a:spcPts val="0"/>
              </a:spcBef>
              <a:spcAft>
                <a:spcPts val="0"/>
              </a:spcAft>
              <a:buClr>
                <a:srgbClr val="000000"/>
              </a:buClr>
              <a:buSzTx/>
              <a:buFontTx/>
              <a:buNone/>
              <a:tabLst/>
              <a:defRPr/>
            </a:pPr>
            <a:r>
              <a:rPr kumimoji="0" lang="en-US" altLang="zh-TW" sz="2400" b="1" i="0" u="none" strike="noStrike" kern="0" cap="none" spc="0" normalizeH="0" baseline="0" noProof="0" dirty="0">
                <a:ln>
                  <a:noFill/>
                </a:ln>
                <a:solidFill>
                  <a:srgbClr val="E69138"/>
                </a:solidFill>
                <a:effectLst/>
                <a:highlight>
                  <a:srgbClr val="FFFFFF"/>
                </a:highlight>
                <a:uLnTx/>
                <a:uFillTx/>
                <a:latin typeface="Calibri"/>
                <a:ea typeface="Calibri"/>
                <a:cs typeface="Calibri"/>
                <a:sym typeface="Calibri"/>
              </a:rPr>
              <a:t>How are you</a:t>
            </a:r>
          </a:p>
          <a:p>
            <a:pPr marL="0" marR="0" lvl="0" indent="0" algn="r" defTabSz="1219170" rtl="0" eaLnBrk="1" fontAlgn="auto" latinLnBrk="0" hangingPunct="1">
              <a:lnSpc>
                <a:spcPct val="115000"/>
              </a:lnSpc>
              <a:spcBef>
                <a:spcPts val="0"/>
              </a:spcBef>
              <a:spcAft>
                <a:spcPts val="0"/>
              </a:spcAft>
              <a:buClr>
                <a:srgbClr val="000000"/>
              </a:buClr>
              <a:buSzTx/>
              <a:buFontTx/>
              <a:buNone/>
              <a:tabLst/>
              <a:defRPr/>
            </a:pPr>
            <a:r>
              <a:rPr kumimoji="0" lang="en-US" altLang="zh-TW" sz="2400" b="1" i="0" u="none" strike="noStrike" kern="0" cap="none" spc="0" normalizeH="0" baseline="0" noProof="0" dirty="0">
                <a:ln>
                  <a:noFill/>
                </a:ln>
                <a:solidFill>
                  <a:srgbClr val="E69138"/>
                </a:solidFill>
                <a:effectLst/>
                <a:uLnTx/>
                <a:uFillTx/>
                <a:latin typeface="Calibri"/>
                <a:ea typeface="Calibri"/>
                <a:cs typeface="Calibri"/>
                <a:sym typeface="Calibri"/>
              </a:rPr>
              <a:t>(Gender: Female, </a:t>
            </a:r>
          </a:p>
          <a:p>
            <a:pPr marL="0" marR="0" lvl="0" indent="0" algn="r" defTabSz="1219170" rtl="0" eaLnBrk="1" fontAlgn="auto" latinLnBrk="0" hangingPunct="1">
              <a:lnSpc>
                <a:spcPct val="115000"/>
              </a:lnSpc>
              <a:spcBef>
                <a:spcPts val="0"/>
              </a:spcBef>
              <a:spcAft>
                <a:spcPts val="0"/>
              </a:spcAft>
              <a:buClr>
                <a:srgbClr val="000000"/>
              </a:buClr>
              <a:buSzTx/>
              <a:buFontTx/>
              <a:buNone/>
              <a:tabLst/>
              <a:defRPr/>
            </a:pPr>
            <a:r>
              <a:rPr kumimoji="0" lang="en-US" altLang="zh-TW" sz="2400" b="1" i="0" u="none" strike="noStrike" kern="0" cap="none" spc="0" normalizeH="0" baseline="0" noProof="0" dirty="0">
                <a:ln>
                  <a:noFill/>
                </a:ln>
                <a:solidFill>
                  <a:srgbClr val="E69138"/>
                </a:solidFill>
                <a:effectLst/>
                <a:uLnTx/>
                <a:uFillTx/>
                <a:latin typeface="Calibri"/>
                <a:ea typeface="Calibri"/>
                <a:cs typeface="Calibri"/>
                <a:sym typeface="Calibri"/>
              </a:rPr>
              <a:t>Emotion: Happy</a:t>
            </a:r>
          </a:p>
          <a:p>
            <a:pPr marL="0" marR="0" lvl="0" indent="0" algn="r" defTabSz="1219170" rtl="0" eaLnBrk="1" fontAlgn="auto" latinLnBrk="0" hangingPunct="1">
              <a:lnSpc>
                <a:spcPct val="115000"/>
              </a:lnSpc>
              <a:spcBef>
                <a:spcPts val="0"/>
              </a:spcBef>
              <a:spcAft>
                <a:spcPts val="0"/>
              </a:spcAft>
              <a:buClr>
                <a:srgbClr val="000000"/>
              </a:buClr>
              <a:buSzTx/>
              <a:buFontTx/>
              <a:buNone/>
              <a:tabLst/>
              <a:defRPr/>
            </a:pPr>
            <a:r>
              <a:rPr kumimoji="0" lang="en-US" altLang="zh-TW" sz="2400" b="1" i="0" u="none" strike="noStrike" kern="0" cap="none" spc="0" normalizeH="0" baseline="0" noProof="0" dirty="0">
                <a:ln>
                  <a:noFill/>
                </a:ln>
                <a:solidFill>
                  <a:srgbClr val="E69138"/>
                </a:solidFill>
                <a:effectLst/>
                <a:uLnTx/>
                <a:uFillTx/>
                <a:latin typeface="Calibri"/>
                <a:ea typeface="Calibri"/>
                <a:cs typeface="Calibri"/>
                <a:sym typeface="Calibri"/>
              </a:rPr>
              <a:t> Accent: English...)</a:t>
            </a:r>
          </a:p>
        </p:txBody>
      </p:sp>
      <p:sp>
        <p:nvSpPr>
          <p:cNvPr id="21" name="文字方塊 20">
            <a:extLst>
              <a:ext uri="{FF2B5EF4-FFF2-40B4-BE49-F238E27FC236}">
                <a16:creationId xmlns:a16="http://schemas.microsoft.com/office/drawing/2014/main" id="{4087F50B-59EC-0C62-035A-B63119C5130F}"/>
              </a:ext>
            </a:extLst>
          </p:cNvPr>
          <p:cNvSpPr txBox="1"/>
          <p:nvPr/>
        </p:nvSpPr>
        <p:spPr>
          <a:xfrm>
            <a:off x="3260227" y="5751069"/>
            <a:ext cx="276667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srgbClr val="007FFF"/>
                </a:solidFill>
                <a:effectLst/>
                <a:highlight>
                  <a:srgbClr val="FFFFFF"/>
                </a:highlight>
                <a:uLnTx/>
                <a:uFillTx/>
                <a:latin typeface="Calibri"/>
                <a:ea typeface="Calibri"/>
                <a:cs typeface="Calibri"/>
                <a:sym typeface="Calibri"/>
              </a:rPr>
              <a:t>What can you hear?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6" name="文字方塊 25">
            <a:extLst>
              <a:ext uri="{FF2B5EF4-FFF2-40B4-BE49-F238E27FC236}">
                <a16:creationId xmlns:a16="http://schemas.microsoft.com/office/drawing/2014/main" id="{3F91F324-9D2D-A952-5328-F94F4F29A7CE}"/>
              </a:ext>
            </a:extLst>
          </p:cNvPr>
          <p:cNvSpPr txBox="1"/>
          <p:nvPr/>
        </p:nvSpPr>
        <p:spPr>
          <a:xfrm>
            <a:off x="9222389" y="5765049"/>
            <a:ext cx="276667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srgbClr val="007FFF"/>
                </a:solidFill>
                <a:effectLst/>
                <a:highlight>
                  <a:srgbClr val="FFFFFF"/>
                </a:highlight>
                <a:uLnTx/>
                <a:uFillTx/>
                <a:latin typeface="Calibri"/>
                <a:ea typeface="Calibri"/>
                <a:cs typeface="Calibri"/>
                <a:sym typeface="Calibri"/>
              </a:rPr>
              <a:t>What can you hear?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8" name="Google Shape;397;p27">
            <a:extLst>
              <a:ext uri="{FF2B5EF4-FFF2-40B4-BE49-F238E27FC236}">
                <a16:creationId xmlns:a16="http://schemas.microsoft.com/office/drawing/2014/main" id="{C2404ECE-6867-B40F-495E-6070B685D099}"/>
              </a:ext>
            </a:extLst>
          </p:cNvPr>
          <p:cNvSpPr/>
          <p:nvPr/>
        </p:nvSpPr>
        <p:spPr>
          <a:xfrm>
            <a:off x="8139035" y="68190"/>
            <a:ext cx="3956400" cy="1196800"/>
          </a:xfrm>
          <a:prstGeom prst="wedgeRectCallout">
            <a:avLst>
              <a:gd name="adj1" fmla="val -50031"/>
              <a:gd name="adj2" fmla="val -8515"/>
            </a:avLst>
          </a:prstGeom>
          <a:solidFill>
            <a:schemeClr val="lt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 sz="2000" b="1" i="0" u="none" strike="noStrike" kern="0" cap="none" spc="0" normalizeH="0" baseline="0" noProof="0" dirty="0">
                <a:ln>
                  <a:noFill/>
                </a:ln>
                <a:solidFill>
                  <a:srgbClr val="000000"/>
                </a:solidFill>
                <a:effectLst/>
                <a:uLnTx/>
                <a:uFillTx/>
                <a:latin typeface="Calibri"/>
                <a:ea typeface="Calibri"/>
                <a:cs typeface="Calibri"/>
                <a:sym typeface="Calibri"/>
              </a:rPr>
              <a:t>From the </a:t>
            </a:r>
            <a:r>
              <a:rPr kumimoji="0" lang="en" sz="2000" b="1" i="0" u="sng" strike="noStrike" kern="0" cap="none" spc="0" normalizeH="0" baseline="0" noProof="0" dirty="0">
                <a:ln>
                  <a:noFill/>
                </a:ln>
                <a:solidFill>
                  <a:srgbClr val="000000"/>
                </a:solidFill>
                <a:effectLst/>
                <a:uLnTx/>
                <a:uFillTx/>
                <a:latin typeface="Calibri"/>
                <a:ea typeface="Calibri"/>
                <a:cs typeface="Calibri"/>
                <a:sym typeface="Calibri"/>
              </a:rPr>
              <a:t>5-second</a:t>
            </a:r>
            <a:r>
              <a:rPr kumimoji="0" lang="en" sz="2000" b="1" i="0" u="none" strike="noStrike" kern="0" cap="none" spc="0" normalizeH="0" baseline="0" noProof="0" dirty="0">
                <a:ln>
                  <a:noFill/>
                </a:ln>
                <a:solidFill>
                  <a:srgbClr val="000000"/>
                </a:solidFill>
                <a:effectLst/>
                <a:uLnTx/>
                <a:uFillTx/>
                <a:latin typeface="Calibri"/>
                <a:ea typeface="Calibri"/>
                <a:cs typeface="Calibri"/>
                <a:sym typeface="Calibri"/>
              </a:rPr>
              <a:t> audio clip, I can hear a </a:t>
            </a:r>
            <a:r>
              <a:rPr kumimoji="0" lang="en" sz="2000" b="1" i="0" u="sng" strike="noStrike" kern="0" cap="none" spc="0" normalizeH="0" baseline="0" noProof="0" dirty="0">
                <a:ln>
                  <a:noFill/>
                </a:ln>
                <a:solidFill>
                  <a:srgbClr val="000000"/>
                </a:solidFill>
                <a:effectLst/>
                <a:uLnTx/>
                <a:uFillTx/>
                <a:latin typeface="Calibri"/>
                <a:ea typeface="Calibri"/>
                <a:cs typeface="Calibri"/>
                <a:sym typeface="Calibri"/>
              </a:rPr>
              <a:t>female</a:t>
            </a:r>
            <a:r>
              <a:rPr kumimoji="0" lang="en" sz="2000" b="1"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 sz="2000" b="1" i="0" u="sng" strike="noStrike" kern="0" cap="none" spc="0" normalizeH="0" baseline="0" noProof="0" dirty="0">
                <a:ln>
                  <a:noFill/>
                </a:ln>
                <a:solidFill>
                  <a:srgbClr val="000000"/>
                </a:solidFill>
                <a:effectLst/>
                <a:uLnTx/>
                <a:uFillTx/>
                <a:latin typeface="Calibri"/>
                <a:ea typeface="Calibri"/>
                <a:cs typeface="Calibri"/>
                <a:sym typeface="Calibri"/>
              </a:rPr>
              <a:t>English</a:t>
            </a:r>
            <a:r>
              <a:rPr kumimoji="0" lang="en" sz="2000" b="1" i="0" u="none" strike="noStrike" kern="0" cap="none" spc="0" normalizeH="0" baseline="0" noProof="0" dirty="0">
                <a:ln>
                  <a:noFill/>
                </a:ln>
                <a:solidFill>
                  <a:srgbClr val="000000"/>
                </a:solidFill>
                <a:effectLst/>
                <a:uLnTx/>
                <a:uFillTx/>
                <a:latin typeface="Calibri"/>
                <a:ea typeface="Calibri"/>
                <a:cs typeface="Calibri"/>
                <a:sym typeface="Calibri"/>
              </a:rPr>
              <a:t> speaker says "</a:t>
            </a:r>
            <a:r>
              <a:rPr kumimoji="0" lang="en" sz="2000" b="1" i="0" u="sng" strike="noStrike" kern="0" cap="none" spc="0" normalizeH="0" baseline="0" noProof="0" dirty="0">
                <a:ln>
                  <a:noFill/>
                </a:ln>
                <a:solidFill>
                  <a:srgbClr val="000000"/>
                </a:solidFill>
                <a:effectLst/>
                <a:uLnTx/>
                <a:uFillTx/>
                <a:latin typeface="Calibri"/>
                <a:ea typeface="Calibri"/>
                <a:cs typeface="Calibri"/>
                <a:sym typeface="Calibri"/>
              </a:rPr>
              <a:t>How are you.</a:t>
            </a:r>
            <a:r>
              <a:rPr kumimoji="0" lang="en" sz="2000" b="1" i="0" u="none" strike="noStrike" kern="0" cap="none" spc="0" normalizeH="0" baseline="0" noProof="0" dirty="0">
                <a:ln>
                  <a:noFill/>
                </a:ln>
                <a:solidFill>
                  <a:srgbClr val="000000"/>
                </a:solidFill>
                <a:effectLst/>
                <a:uLnTx/>
                <a:uFillTx/>
                <a:latin typeface="Calibri"/>
                <a:ea typeface="Calibri"/>
                <a:cs typeface="Calibri"/>
                <a:sym typeface="Calibri"/>
              </a:rPr>
              <a:t>" in a </a:t>
            </a:r>
            <a:r>
              <a:rPr kumimoji="0" lang="en" sz="2000" b="1" i="0" u="sng" strike="noStrike" kern="0" cap="none" spc="0" normalizeH="0" baseline="0" noProof="0" dirty="0">
                <a:ln>
                  <a:noFill/>
                </a:ln>
                <a:solidFill>
                  <a:srgbClr val="000000"/>
                </a:solidFill>
                <a:effectLst/>
                <a:uLnTx/>
                <a:uFillTx/>
                <a:latin typeface="Calibri"/>
                <a:ea typeface="Calibri"/>
                <a:cs typeface="Calibri"/>
                <a:sym typeface="Calibri"/>
              </a:rPr>
              <a:t>happy</a:t>
            </a:r>
            <a:r>
              <a:rPr kumimoji="0" lang="en" sz="2000" b="1" i="0" u="none" strike="noStrike" kern="0" cap="none" spc="0" normalizeH="0" baseline="0" noProof="0" dirty="0">
                <a:ln>
                  <a:noFill/>
                </a:ln>
                <a:solidFill>
                  <a:srgbClr val="000000"/>
                </a:solidFill>
                <a:effectLst/>
                <a:uLnTx/>
                <a:uFillTx/>
                <a:latin typeface="Calibri"/>
                <a:ea typeface="Calibri"/>
                <a:cs typeface="Calibri"/>
                <a:sym typeface="Calibri"/>
              </a:rPr>
              <a:t> tone.</a:t>
            </a:r>
            <a:endParaRPr kumimoji="0" sz="2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文字方塊 1">
            <a:extLst>
              <a:ext uri="{FF2B5EF4-FFF2-40B4-BE49-F238E27FC236}">
                <a16:creationId xmlns:a16="http://schemas.microsoft.com/office/drawing/2014/main" id="{B8255C5A-76B5-AAB3-8FF3-85429B9BBED7}"/>
              </a:ext>
            </a:extLst>
          </p:cNvPr>
          <p:cNvSpPr txBox="1"/>
          <p:nvPr/>
        </p:nvSpPr>
        <p:spPr>
          <a:xfrm>
            <a:off x="5094982" y="4117120"/>
            <a:ext cx="158613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sng" strike="noStrike" kern="1200" cap="none" spc="0" normalizeH="0" baseline="0" noProof="0" dirty="0">
                <a:ln>
                  <a:noFill/>
                </a:ln>
                <a:solidFill>
                  <a:srgbClr val="ED7D31"/>
                </a:solidFill>
                <a:effectLst/>
                <a:uLnTx/>
                <a:uFillTx/>
                <a:latin typeface="Calibri" panose="020F0502020204030204"/>
                <a:ea typeface="新細明體" panose="02020500000000000000" pitchFamily="18" charset="-120"/>
                <a:cs typeface="+mn-cs"/>
              </a:rPr>
              <a:t>Seed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sng" strike="noStrike" kern="1200" cap="none" spc="0" normalizeH="0" baseline="0" noProof="0" dirty="0">
                <a:ln>
                  <a:noFill/>
                </a:ln>
                <a:solidFill>
                  <a:srgbClr val="ED7D31"/>
                </a:solidFill>
                <a:effectLst/>
                <a:uLnTx/>
                <a:uFillTx/>
                <a:latin typeface="Calibri" panose="020F0502020204030204"/>
                <a:ea typeface="新細明體" panose="02020500000000000000" pitchFamily="18" charset="-120"/>
                <a:cs typeface="+mn-cs"/>
              </a:rPr>
              <a:t>Transcript </a:t>
            </a:r>
            <a:endParaRPr kumimoji="0" lang="zh-TW" altLang="en-US" sz="2400" b="1" i="0" u="sng" strike="noStrike" kern="1200" cap="none" spc="0" normalizeH="0" baseline="0" noProof="0" dirty="0">
              <a:ln>
                <a:noFill/>
              </a:ln>
              <a:solidFill>
                <a:srgbClr val="ED7D31"/>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16952354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animBg="1"/>
      <p:bldP spid="25" grpId="0" animBg="1"/>
      <p:bldP spid="34" grpId="0"/>
      <p:bldP spid="46" grpId="0"/>
      <p:bldP spid="16" grpId="0"/>
      <p:bldP spid="21" grpId="0"/>
      <p:bldP spid="26" grpId="0"/>
      <p:bldP spid="28" grpId="0" animBg="1"/>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圓角 3">
            <a:extLst>
              <a:ext uri="{FF2B5EF4-FFF2-40B4-BE49-F238E27FC236}">
                <a16:creationId xmlns:a16="http://schemas.microsoft.com/office/drawing/2014/main" id="{9397E426-3F18-7370-6561-DECE6F643867}"/>
              </a:ext>
            </a:extLst>
          </p:cNvPr>
          <p:cNvSpPr/>
          <p:nvPr/>
        </p:nvSpPr>
        <p:spPr>
          <a:xfrm>
            <a:off x="741597" y="2447417"/>
            <a:ext cx="5257800" cy="807002"/>
          </a:xfrm>
          <a:prstGeom prst="roundRect">
            <a:avLst/>
          </a:prstGeom>
          <a:solidFill>
            <a:schemeClr val="accent6">
              <a:lumMod val="20000"/>
              <a:lumOff val="80000"/>
            </a:schemeClr>
          </a:solidFill>
          <a:ln w="3810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5" name="直線單箭頭接點 4">
            <a:extLst>
              <a:ext uri="{FF2B5EF4-FFF2-40B4-BE49-F238E27FC236}">
                <a16:creationId xmlns:a16="http://schemas.microsoft.com/office/drawing/2014/main" id="{15E600D7-87BC-D608-BF58-5197E8570D2F}"/>
              </a:ext>
            </a:extLst>
          </p:cNvPr>
          <p:cNvCxnSpPr>
            <a:cxnSpLocks/>
          </p:cNvCxnSpPr>
          <p:nvPr/>
        </p:nvCxnSpPr>
        <p:spPr>
          <a:xfrm flipV="1">
            <a:off x="4759255" y="3254419"/>
            <a:ext cx="0" cy="181905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66FCA903-7428-7DBC-2259-94016B16B848}"/>
              </a:ext>
            </a:extLst>
          </p:cNvPr>
          <p:cNvSpPr txBox="1"/>
          <p:nvPr/>
        </p:nvSpPr>
        <p:spPr>
          <a:xfrm>
            <a:off x="3427646" y="5165561"/>
            <a:ext cx="2549943"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Text Instruction</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7" name="直線單箭頭接點 6">
            <a:extLst>
              <a:ext uri="{FF2B5EF4-FFF2-40B4-BE49-F238E27FC236}">
                <a16:creationId xmlns:a16="http://schemas.microsoft.com/office/drawing/2014/main" id="{150CBEB8-36B8-B112-A296-83C91801FA39}"/>
              </a:ext>
            </a:extLst>
          </p:cNvPr>
          <p:cNvCxnSpPr>
            <a:cxnSpLocks/>
          </p:cNvCxnSpPr>
          <p:nvPr/>
        </p:nvCxnSpPr>
        <p:spPr>
          <a:xfrm flipV="1">
            <a:off x="1979259" y="4622234"/>
            <a:ext cx="0" cy="53356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矩形: 圓角 7">
            <a:extLst>
              <a:ext uri="{FF2B5EF4-FFF2-40B4-BE49-F238E27FC236}">
                <a16:creationId xmlns:a16="http://schemas.microsoft.com/office/drawing/2014/main" id="{C3B3D01A-B9BF-29EB-603F-5A96225235D6}"/>
              </a:ext>
            </a:extLst>
          </p:cNvPr>
          <p:cNvSpPr/>
          <p:nvPr/>
        </p:nvSpPr>
        <p:spPr>
          <a:xfrm>
            <a:off x="741597" y="3815232"/>
            <a:ext cx="2523389" cy="807002"/>
          </a:xfrm>
          <a:prstGeom prst="roundRect">
            <a:avLst/>
          </a:prstGeom>
          <a:ln w="3810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Speech</a:t>
            </a:r>
            <a:r>
              <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a:t>
            </a: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Encoder</a:t>
            </a:r>
          </a:p>
        </p:txBody>
      </p:sp>
      <p:cxnSp>
        <p:nvCxnSpPr>
          <p:cNvPr id="9" name="直線單箭頭接點 8">
            <a:extLst>
              <a:ext uri="{FF2B5EF4-FFF2-40B4-BE49-F238E27FC236}">
                <a16:creationId xmlns:a16="http://schemas.microsoft.com/office/drawing/2014/main" id="{19BFCB5C-F5FF-FCA3-AB11-19BD7AAB92B7}"/>
              </a:ext>
            </a:extLst>
          </p:cNvPr>
          <p:cNvCxnSpPr>
            <a:cxnSpLocks/>
          </p:cNvCxnSpPr>
          <p:nvPr/>
        </p:nvCxnSpPr>
        <p:spPr>
          <a:xfrm flipV="1">
            <a:off x="1978134" y="3314332"/>
            <a:ext cx="0" cy="49726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矩形: 圓角 9">
            <a:extLst>
              <a:ext uri="{FF2B5EF4-FFF2-40B4-BE49-F238E27FC236}">
                <a16:creationId xmlns:a16="http://schemas.microsoft.com/office/drawing/2014/main" id="{B505C6A9-976D-CACD-81E3-9CDFCD215BA8}"/>
              </a:ext>
            </a:extLst>
          </p:cNvPr>
          <p:cNvSpPr/>
          <p:nvPr/>
        </p:nvSpPr>
        <p:spPr>
          <a:xfrm>
            <a:off x="916653" y="2589308"/>
            <a:ext cx="1697984" cy="523220"/>
          </a:xfrm>
          <a:prstGeom prst="roundRect">
            <a:avLst/>
          </a:prstGeom>
          <a:solidFill>
            <a:schemeClr val="accent4">
              <a:lumMod val="20000"/>
              <a:lumOff val="80000"/>
            </a:schemeClr>
          </a:solidFill>
          <a:ln w="3810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Adapter</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1" name="文字方塊 10">
            <a:extLst>
              <a:ext uri="{FF2B5EF4-FFF2-40B4-BE49-F238E27FC236}">
                <a16:creationId xmlns:a16="http://schemas.microsoft.com/office/drawing/2014/main" id="{B432BA0A-E0B0-B0AE-A99C-6F587FEDD572}"/>
              </a:ext>
            </a:extLst>
          </p:cNvPr>
          <p:cNvSpPr txBox="1"/>
          <p:nvPr/>
        </p:nvSpPr>
        <p:spPr>
          <a:xfrm>
            <a:off x="3786646" y="1418211"/>
            <a:ext cx="19452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output</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12" name="群組 11">
            <a:extLst>
              <a:ext uri="{FF2B5EF4-FFF2-40B4-BE49-F238E27FC236}">
                <a16:creationId xmlns:a16="http://schemas.microsoft.com/office/drawing/2014/main" id="{FA7BB7FD-C809-2F03-6EFF-80DAE2A1041C}"/>
              </a:ext>
            </a:extLst>
          </p:cNvPr>
          <p:cNvGrpSpPr/>
          <p:nvPr/>
        </p:nvGrpSpPr>
        <p:grpSpPr>
          <a:xfrm>
            <a:off x="704850" y="4994158"/>
            <a:ext cx="2714583" cy="800588"/>
            <a:chOff x="393073" y="5022255"/>
            <a:chExt cx="2117030" cy="878286"/>
          </a:xfrm>
        </p:grpSpPr>
        <p:pic>
          <p:nvPicPr>
            <p:cNvPr id="13"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C322833F-EE8D-9AA9-8592-24F344148297}"/>
                </a:ext>
              </a:extLst>
            </p:cNvPr>
            <p:cNvPicPr preferRelativeResize="0"/>
            <p:nvPr/>
          </p:nvPicPr>
          <p:blipFill rotWithShape="1">
            <a:blip r:embed="rId3">
              <a:alphaModFix/>
              <a:duotone>
                <a:schemeClr val="accent6">
                  <a:shade val="45000"/>
                  <a:satMod val="135000"/>
                </a:schemeClr>
                <a:prstClr val="white"/>
              </a:duotone>
            </a:blip>
            <a:srcRect l="39924" t="74586" r="38724" b="15732"/>
            <a:stretch/>
          </p:blipFill>
          <p:spPr>
            <a:xfrm>
              <a:off x="393073" y="5022255"/>
              <a:ext cx="1347649" cy="809022"/>
            </a:xfrm>
            <a:prstGeom prst="rect">
              <a:avLst/>
            </a:prstGeom>
            <a:noFill/>
            <a:ln>
              <a:noFill/>
            </a:ln>
          </p:spPr>
        </p:pic>
        <p:pic>
          <p:nvPicPr>
            <p:cNvPr id="14"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B38269D4-07B6-F3C5-05EF-01A06F526AFF}"/>
                </a:ext>
              </a:extLst>
            </p:cNvPr>
            <p:cNvPicPr preferRelativeResize="0"/>
            <p:nvPr/>
          </p:nvPicPr>
          <p:blipFill rotWithShape="1">
            <a:blip r:embed="rId3">
              <a:alphaModFix/>
              <a:duotone>
                <a:schemeClr val="accent6">
                  <a:shade val="45000"/>
                  <a:satMod val="135000"/>
                </a:schemeClr>
                <a:prstClr val="white"/>
              </a:duotone>
            </a:blip>
            <a:srcRect l="35083" t="84591" r="35071" b="1174"/>
            <a:stretch/>
          </p:blipFill>
          <p:spPr>
            <a:xfrm>
              <a:off x="1576011" y="5095308"/>
              <a:ext cx="934092" cy="805233"/>
            </a:xfrm>
            <a:prstGeom prst="rect">
              <a:avLst/>
            </a:prstGeom>
            <a:noFill/>
            <a:ln>
              <a:noFill/>
            </a:ln>
          </p:spPr>
        </p:pic>
      </p:grpSp>
      <p:sp>
        <p:nvSpPr>
          <p:cNvPr id="15" name="文字方塊 14">
            <a:extLst>
              <a:ext uri="{FF2B5EF4-FFF2-40B4-BE49-F238E27FC236}">
                <a16:creationId xmlns:a16="http://schemas.microsoft.com/office/drawing/2014/main" id="{D05B3743-105B-B6EE-1A01-9D6A533BBC90}"/>
              </a:ext>
            </a:extLst>
          </p:cNvPr>
          <p:cNvSpPr txBox="1"/>
          <p:nvPr/>
        </p:nvSpPr>
        <p:spPr>
          <a:xfrm>
            <a:off x="2614637" y="2608104"/>
            <a:ext cx="27051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Text LLM</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17" name="直線單箭頭接點 16">
            <a:extLst>
              <a:ext uri="{FF2B5EF4-FFF2-40B4-BE49-F238E27FC236}">
                <a16:creationId xmlns:a16="http://schemas.microsoft.com/office/drawing/2014/main" id="{76CB17D2-72E3-27BF-F1AE-FAA2A9D67A04}"/>
              </a:ext>
            </a:extLst>
          </p:cNvPr>
          <p:cNvCxnSpPr>
            <a:cxnSpLocks/>
          </p:cNvCxnSpPr>
          <p:nvPr/>
        </p:nvCxnSpPr>
        <p:spPr>
          <a:xfrm flipV="1">
            <a:off x="4759255" y="1943100"/>
            <a:ext cx="0" cy="49455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4">
            <a:extLst>
              <a:ext uri="{FF2B5EF4-FFF2-40B4-BE49-F238E27FC236}">
                <a16:creationId xmlns:a16="http://schemas.microsoft.com/office/drawing/2014/main" id="{087040B4-5680-A735-A9B7-EF3738A255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1684" y="2223749"/>
            <a:ext cx="729025" cy="729025"/>
          </a:xfrm>
          <a:prstGeom prst="rect">
            <a:avLst/>
          </a:prstGeom>
          <a:noFill/>
          <a:extLst>
            <a:ext uri="{909E8E84-426E-40DD-AFC4-6F175D3DCCD1}">
              <a14:hiddenFill xmlns:a14="http://schemas.microsoft.com/office/drawing/2010/main">
                <a:solidFill>
                  <a:srgbClr val="FFFFFF"/>
                </a:solidFill>
              </a14:hiddenFill>
            </a:ext>
          </a:extLst>
        </p:spPr>
      </p:pic>
      <p:sp>
        <p:nvSpPr>
          <p:cNvPr id="19" name="文字方塊 18">
            <a:extLst>
              <a:ext uri="{FF2B5EF4-FFF2-40B4-BE49-F238E27FC236}">
                <a16:creationId xmlns:a16="http://schemas.microsoft.com/office/drawing/2014/main" id="{87BFDA1D-4DFF-E735-EFD0-8632AA8B564B}"/>
              </a:ext>
            </a:extLst>
          </p:cNvPr>
          <p:cNvSpPr txBox="1"/>
          <p:nvPr/>
        </p:nvSpPr>
        <p:spPr>
          <a:xfrm>
            <a:off x="3337493" y="5655999"/>
            <a:ext cx="276667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srgbClr val="007FFF"/>
                </a:solidFill>
                <a:effectLst/>
                <a:highlight>
                  <a:srgbClr val="FFFFFF"/>
                </a:highlight>
                <a:uLnTx/>
                <a:uFillTx/>
                <a:latin typeface="Calibri"/>
                <a:ea typeface="Calibri"/>
                <a:cs typeface="Calibri"/>
                <a:sym typeface="Calibri"/>
              </a:rPr>
              <a:t>What can you hear?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0" name="文字方塊 19">
            <a:extLst>
              <a:ext uri="{FF2B5EF4-FFF2-40B4-BE49-F238E27FC236}">
                <a16:creationId xmlns:a16="http://schemas.microsoft.com/office/drawing/2014/main" id="{48B12502-4EFB-EC3D-3D57-984959C3607F}"/>
              </a:ext>
            </a:extLst>
          </p:cNvPr>
          <p:cNvSpPr txBox="1"/>
          <p:nvPr/>
        </p:nvSpPr>
        <p:spPr>
          <a:xfrm>
            <a:off x="760647" y="338903"/>
            <a:ext cx="1697640" cy="584775"/>
          </a:xfrm>
          <a:prstGeom prst="rect">
            <a:avLst/>
          </a:prstGeom>
          <a:noFill/>
        </p:spPr>
        <p:txBody>
          <a:bodyPr wrap="square">
            <a:spAutoFit/>
          </a:bodyPr>
          <a:lstStyle/>
          <a:p>
            <a:pPr>
              <a:defRPr/>
            </a:pPr>
            <a:r>
              <a:rPr kumimoji="0" lang="en-US" altLang="zh-TW" sz="3200" b="1" i="0" u="sng" strike="noStrike" kern="1200" cap="none" spc="0" normalizeH="0" baseline="0" noProof="0" dirty="0">
                <a:ln>
                  <a:noFill/>
                </a:ln>
                <a:solidFill>
                  <a:prstClr val="black"/>
                </a:solidFill>
                <a:effectLst/>
                <a:uLnTx/>
                <a:uFillTx/>
                <a:latin typeface="-apple-system"/>
                <a:ea typeface="新細明體" panose="02020500000000000000" pitchFamily="18" charset="-120"/>
                <a:cs typeface="+mn-cs"/>
              </a:rPr>
              <a:t>DeSTA2</a:t>
            </a:r>
            <a:endParaRPr kumimoji="0" lang="en-US" altLang="zh-TW" sz="32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1" name="矩形: 圓角 20">
            <a:extLst>
              <a:ext uri="{FF2B5EF4-FFF2-40B4-BE49-F238E27FC236}">
                <a16:creationId xmlns:a16="http://schemas.microsoft.com/office/drawing/2014/main" id="{9670D19C-6C31-F841-2B0E-B330006D25E0}"/>
              </a:ext>
            </a:extLst>
          </p:cNvPr>
          <p:cNvSpPr/>
          <p:nvPr/>
        </p:nvSpPr>
        <p:spPr>
          <a:xfrm>
            <a:off x="6435546" y="2428367"/>
            <a:ext cx="5257800" cy="807002"/>
          </a:xfrm>
          <a:prstGeom prst="roundRect">
            <a:avLst/>
          </a:prstGeom>
          <a:solidFill>
            <a:schemeClr val="accent6">
              <a:lumMod val="20000"/>
              <a:lumOff val="80000"/>
            </a:schemeClr>
          </a:solidFill>
          <a:ln w="3810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22" name="直線單箭頭接點 21">
            <a:extLst>
              <a:ext uri="{FF2B5EF4-FFF2-40B4-BE49-F238E27FC236}">
                <a16:creationId xmlns:a16="http://schemas.microsoft.com/office/drawing/2014/main" id="{44191D5E-DB49-6DED-FCEA-6620AC8DCF75}"/>
              </a:ext>
            </a:extLst>
          </p:cNvPr>
          <p:cNvCxnSpPr>
            <a:cxnSpLocks/>
          </p:cNvCxnSpPr>
          <p:nvPr/>
        </p:nvCxnSpPr>
        <p:spPr>
          <a:xfrm flipV="1">
            <a:off x="10453204" y="3235369"/>
            <a:ext cx="0" cy="181905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文字方塊 22">
            <a:extLst>
              <a:ext uri="{FF2B5EF4-FFF2-40B4-BE49-F238E27FC236}">
                <a16:creationId xmlns:a16="http://schemas.microsoft.com/office/drawing/2014/main" id="{8B2664ED-FACE-48B6-C1BC-1679DA9738AB}"/>
              </a:ext>
            </a:extLst>
          </p:cNvPr>
          <p:cNvSpPr txBox="1"/>
          <p:nvPr/>
        </p:nvSpPr>
        <p:spPr>
          <a:xfrm>
            <a:off x="9121595" y="5146511"/>
            <a:ext cx="2549943"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Text Instruction</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24" name="直線單箭頭接點 23">
            <a:extLst>
              <a:ext uri="{FF2B5EF4-FFF2-40B4-BE49-F238E27FC236}">
                <a16:creationId xmlns:a16="http://schemas.microsoft.com/office/drawing/2014/main" id="{23C4E4E7-FE7F-086A-8AF3-5069FBCADA5C}"/>
              </a:ext>
            </a:extLst>
          </p:cNvPr>
          <p:cNvCxnSpPr>
            <a:cxnSpLocks/>
          </p:cNvCxnSpPr>
          <p:nvPr/>
        </p:nvCxnSpPr>
        <p:spPr>
          <a:xfrm flipV="1">
            <a:off x="7673208" y="4603184"/>
            <a:ext cx="0" cy="53356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矩形: 圓角 24">
            <a:extLst>
              <a:ext uri="{FF2B5EF4-FFF2-40B4-BE49-F238E27FC236}">
                <a16:creationId xmlns:a16="http://schemas.microsoft.com/office/drawing/2014/main" id="{2923D3B2-20DC-FD3E-B967-91892664D9A7}"/>
              </a:ext>
            </a:extLst>
          </p:cNvPr>
          <p:cNvSpPr/>
          <p:nvPr/>
        </p:nvSpPr>
        <p:spPr>
          <a:xfrm>
            <a:off x="6435546" y="3796182"/>
            <a:ext cx="2523389" cy="807002"/>
          </a:xfrm>
          <a:prstGeom prst="roundRect">
            <a:avLst/>
          </a:prstGeom>
          <a:ln w="3810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Speech</a:t>
            </a:r>
            <a:r>
              <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a:t>
            </a: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Encoder</a:t>
            </a:r>
          </a:p>
        </p:txBody>
      </p:sp>
      <p:cxnSp>
        <p:nvCxnSpPr>
          <p:cNvPr id="26" name="直線單箭頭接點 25">
            <a:extLst>
              <a:ext uri="{FF2B5EF4-FFF2-40B4-BE49-F238E27FC236}">
                <a16:creationId xmlns:a16="http://schemas.microsoft.com/office/drawing/2014/main" id="{9B50C28D-BADE-DBC4-1ED0-A5B615B4A880}"/>
              </a:ext>
            </a:extLst>
          </p:cNvPr>
          <p:cNvCxnSpPr>
            <a:cxnSpLocks/>
          </p:cNvCxnSpPr>
          <p:nvPr/>
        </p:nvCxnSpPr>
        <p:spPr>
          <a:xfrm flipV="1">
            <a:off x="7672083" y="3295282"/>
            <a:ext cx="0" cy="49726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矩形: 圓角 26">
            <a:extLst>
              <a:ext uri="{FF2B5EF4-FFF2-40B4-BE49-F238E27FC236}">
                <a16:creationId xmlns:a16="http://schemas.microsoft.com/office/drawing/2014/main" id="{28FFC3BB-DE69-59B9-290B-113E78C1C794}"/>
              </a:ext>
            </a:extLst>
          </p:cNvPr>
          <p:cNvSpPr/>
          <p:nvPr/>
        </p:nvSpPr>
        <p:spPr>
          <a:xfrm>
            <a:off x="6610602" y="2570258"/>
            <a:ext cx="1697984" cy="523220"/>
          </a:xfrm>
          <a:prstGeom prst="roundRect">
            <a:avLst/>
          </a:prstGeom>
          <a:solidFill>
            <a:schemeClr val="accent4">
              <a:lumMod val="20000"/>
              <a:lumOff val="80000"/>
            </a:schemeClr>
          </a:solidFill>
          <a:ln w="3810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Adapter</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29" name="群組 28">
            <a:extLst>
              <a:ext uri="{FF2B5EF4-FFF2-40B4-BE49-F238E27FC236}">
                <a16:creationId xmlns:a16="http://schemas.microsoft.com/office/drawing/2014/main" id="{E97FE505-1937-AEFC-2847-7C402DC0B410}"/>
              </a:ext>
            </a:extLst>
          </p:cNvPr>
          <p:cNvGrpSpPr/>
          <p:nvPr/>
        </p:nvGrpSpPr>
        <p:grpSpPr>
          <a:xfrm>
            <a:off x="6398799" y="4975108"/>
            <a:ext cx="2714583" cy="800588"/>
            <a:chOff x="393073" y="5022255"/>
            <a:chExt cx="2117030" cy="878286"/>
          </a:xfrm>
        </p:grpSpPr>
        <p:pic>
          <p:nvPicPr>
            <p:cNvPr id="30"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FB036B42-FA37-FBFA-EA52-39E68F76F21E}"/>
                </a:ext>
              </a:extLst>
            </p:cNvPr>
            <p:cNvPicPr preferRelativeResize="0"/>
            <p:nvPr/>
          </p:nvPicPr>
          <p:blipFill rotWithShape="1">
            <a:blip r:embed="rId3">
              <a:alphaModFix/>
              <a:duotone>
                <a:schemeClr val="accent6">
                  <a:shade val="45000"/>
                  <a:satMod val="135000"/>
                </a:schemeClr>
                <a:prstClr val="white"/>
              </a:duotone>
            </a:blip>
            <a:srcRect l="39924" t="74586" r="38724" b="15732"/>
            <a:stretch/>
          </p:blipFill>
          <p:spPr>
            <a:xfrm>
              <a:off x="393073" y="5022255"/>
              <a:ext cx="1347649" cy="809022"/>
            </a:xfrm>
            <a:prstGeom prst="rect">
              <a:avLst/>
            </a:prstGeom>
            <a:noFill/>
            <a:ln>
              <a:noFill/>
            </a:ln>
          </p:spPr>
        </p:pic>
        <p:pic>
          <p:nvPicPr>
            <p:cNvPr id="31"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6E7E53E2-419A-7CB7-1C44-9F4C9952E69F}"/>
                </a:ext>
              </a:extLst>
            </p:cNvPr>
            <p:cNvPicPr preferRelativeResize="0"/>
            <p:nvPr/>
          </p:nvPicPr>
          <p:blipFill rotWithShape="1">
            <a:blip r:embed="rId3">
              <a:alphaModFix/>
              <a:duotone>
                <a:schemeClr val="accent6">
                  <a:shade val="45000"/>
                  <a:satMod val="135000"/>
                </a:schemeClr>
                <a:prstClr val="white"/>
              </a:duotone>
            </a:blip>
            <a:srcRect l="35083" t="84591" r="35071" b="1174"/>
            <a:stretch/>
          </p:blipFill>
          <p:spPr>
            <a:xfrm>
              <a:off x="1576011" y="5095308"/>
              <a:ext cx="934092" cy="805233"/>
            </a:xfrm>
            <a:prstGeom prst="rect">
              <a:avLst/>
            </a:prstGeom>
            <a:noFill/>
            <a:ln>
              <a:noFill/>
            </a:ln>
          </p:spPr>
        </p:pic>
      </p:grpSp>
      <p:sp>
        <p:nvSpPr>
          <p:cNvPr id="32" name="文字方塊 31">
            <a:extLst>
              <a:ext uri="{FF2B5EF4-FFF2-40B4-BE49-F238E27FC236}">
                <a16:creationId xmlns:a16="http://schemas.microsoft.com/office/drawing/2014/main" id="{C92EA5A7-6A33-A2CA-322B-48731D8A2083}"/>
              </a:ext>
            </a:extLst>
          </p:cNvPr>
          <p:cNvSpPr txBox="1"/>
          <p:nvPr/>
        </p:nvSpPr>
        <p:spPr>
          <a:xfrm>
            <a:off x="8308586" y="2589054"/>
            <a:ext cx="27051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Text LLM</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5" name="文字方塊 34">
            <a:extLst>
              <a:ext uri="{FF2B5EF4-FFF2-40B4-BE49-F238E27FC236}">
                <a16:creationId xmlns:a16="http://schemas.microsoft.com/office/drawing/2014/main" id="{7EB438CC-495F-F4C6-3467-355CEF9BE047}"/>
              </a:ext>
            </a:extLst>
          </p:cNvPr>
          <p:cNvSpPr txBox="1"/>
          <p:nvPr/>
        </p:nvSpPr>
        <p:spPr>
          <a:xfrm>
            <a:off x="9031442" y="5636949"/>
            <a:ext cx="2766670" cy="461665"/>
          </a:xfrm>
          <a:prstGeom prst="rect">
            <a:avLst/>
          </a:prstGeom>
          <a:noFill/>
        </p:spPr>
        <p:txBody>
          <a:bodyPr wrap="square">
            <a:spAutoFit/>
          </a:bodyPr>
          <a:lstStyle/>
          <a:p>
            <a:pPr lvl="0" algn="ctr">
              <a:defRPr/>
            </a:pPr>
            <a:r>
              <a:rPr lang="en-US" altLang="zh-TW" sz="2400" kern="0" dirty="0">
                <a:solidFill>
                  <a:srgbClr val="007FFF"/>
                </a:solidFill>
                <a:highlight>
                  <a:srgbClr val="FFFFFF"/>
                </a:highlight>
                <a:latin typeface="Calibri"/>
                <a:ea typeface="Calibri"/>
                <a:cs typeface="Calibri"/>
              </a:rPr>
              <a:t>Identify the emotion.</a:t>
            </a:r>
            <a:endParaRPr lang="zh-TW" altLang="en-US" sz="2400" kern="0" dirty="0">
              <a:solidFill>
                <a:srgbClr val="007FFF"/>
              </a:solidFill>
              <a:highlight>
                <a:srgbClr val="FFFFFF"/>
              </a:highlight>
              <a:latin typeface="Calibri"/>
              <a:ea typeface="Calibri"/>
              <a:cs typeface="Calibri"/>
            </a:endParaRPr>
          </a:p>
        </p:txBody>
      </p:sp>
      <p:sp>
        <p:nvSpPr>
          <p:cNvPr id="37" name="文字方塊 36">
            <a:extLst>
              <a:ext uri="{FF2B5EF4-FFF2-40B4-BE49-F238E27FC236}">
                <a16:creationId xmlns:a16="http://schemas.microsoft.com/office/drawing/2014/main" id="{BA9DA1E3-9DBE-6CBB-C255-CEA08DAF58FA}"/>
              </a:ext>
            </a:extLst>
          </p:cNvPr>
          <p:cNvSpPr txBox="1"/>
          <p:nvPr/>
        </p:nvSpPr>
        <p:spPr>
          <a:xfrm>
            <a:off x="803433" y="1279495"/>
            <a:ext cx="3281164" cy="523220"/>
          </a:xfrm>
          <a:prstGeom prst="rect">
            <a:avLst/>
          </a:prstGeom>
          <a:noFill/>
        </p:spPr>
        <p:txBody>
          <a:bodyPr wrap="square" rtlCol="0">
            <a:spAutoFit/>
          </a:bodyPr>
          <a:lstStyle/>
          <a:p>
            <a:r>
              <a:rPr lang="en-US" altLang="zh-TW" sz="2800" i="1" u="sng" dirty="0"/>
              <a:t>Training</a:t>
            </a:r>
            <a:endParaRPr lang="zh-TW" altLang="en-US" sz="2800" i="1" u="sng" dirty="0"/>
          </a:p>
        </p:txBody>
      </p:sp>
      <p:sp>
        <p:nvSpPr>
          <p:cNvPr id="38" name="文字方塊 37">
            <a:extLst>
              <a:ext uri="{FF2B5EF4-FFF2-40B4-BE49-F238E27FC236}">
                <a16:creationId xmlns:a16="http://schemas.microsoft.com/office/drawing/2014/main" id="{7C620CEE-3D24-3801-2B69-863B963934A4}"/>
              </a:ext>
            </a:extLst>
          </p:cNvPr>
          <p:cNvSpPr txBox="1"/>
          <p:nvPr/>
        </p:nvSpPr>
        <p:spPr>
          <a:xfrm>
            <a:off x="6502330" y="1210294"/>
            <a:ext cx="3281164" cy="523220"/>
          </a:xfrm>
          <a:prstGeom prst="rect">
            <a:avLst/>
          </a:prstGeom>
          <a:noFill/>
        </p:spPr>
        <p:txBody>
          <a:bodyPr wrap="square" rtlCol="0">
            <a:spAutoFit/>
          </a:bodyPr>
          <a:lstStyle/>
          <a:p>
            <a:r>
              <a:rPr lang="en-US" altLang="zh-TW" sz="2800" i="1" u="sng" dirty="0"/>
              <a:t>Testing</a:t>
            </a:r>
            <a:endParaRPr lang="zh-TW" altLang="en-US" sz="2800" i="1" u="sng" dirty="0"/>
          </a:p>
        </p:txBody>
      </p:sp>
      <p:sp>
        <p:nvSpPr>
          <p:cNvPr id="39" name="文字方塊 38">
            <a:extLst>
              <a:ext uri="{FF2B5EF4-FFF2-40B4-BE49-F238E27FC236}">
                <a16:creationId xmlns:a16="http://schemas.microsoft.com/office/drawing/2014/main" id="{C78C8F52-1004-5015-691E-880751C994E9}"/>
              </a:ext>
            </a:extLst>
          </p:cNvPr>
          <p:cNvSpPr txBox="1"/>
          <p:nvPr/>
        </p:nvSpPr>
        <p:spPr>
          <a:xfrm>
            <a:off x="3095555" y="410268"/>
            <a:ext cx="32505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1"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Learning Target</a:t>
            </a:r>
            <a:endParaRPr kumimoji="0" lang="zh-TW" altLang="en-US" sz="2800" b="1" i="1"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1" name="文字方塊 40">
            <a:extLst>
              <a:ext uri="{FF2B5EF4-FFF2-40B4-BE49-F238E27FC236}">
                <a16:creationId xmlns:a16="http://schemas.microsoft.com/office/drawing/2014/main" id="{54CF7225-D54A-E367-C588-932A326415CB}"/>
              </a:ext>
            </a:extLst>
          </p:cNvPr>
          <p:cNvSpPr txBox="1"/>
          <p:nvPr/>
        </p:nvSpPr>
        <p:spPr>
          <a:xfrm>
            <a:off x="9487871" y="1398318"/>
            <a:ext cx="19452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output</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42" name="直線單箭頭接點 41">
            <a:extLst>
              <a:ext uri="{FF2B5EF4-FFF2-40B4-BE49-F238E27FC236}">
                <a16:creationId xmlns:a16="http://schemas.microsoft.com/office/drawing/2014/main" id="{829D6499-C302-B3EA-AF69-91067EA4F8E8}"/>
              </a:ext>
            </a:extLst>
          </p:cNvPr>
          <p:cNvCxnSpPr>
            <a:cxnSpLocks/>
          </p:cNvCxnSpPr>
          <p:nvPr/>
        </p:nvCxnSpPr>
        <p:spPr>
          <a:xfrm flipV="1">
            <a:off x="10460480" y="1923207"/>
            <a:ext cx="0" cy="49455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42">
            <a:extLst>
              <a:ext uri="{FF2B5EF4-FFF2-40B4-BE49-F238E27FC236}">
                <a16:creationId xmlns:a16="http://schemas.microsoft.com/office/drawing/2014/main" id="{31EC56B7-66B0-409C-B2CD-1AC1CF74FBC6}"/>
              </a:ext>
            </a:extLst>
          </p:cNvPr>
          <p:cNvCxnSpPr>
            <a:cxnSpLocks/>
          </p:cNvCxnSpPr>
          <p:nvPr/>
        </p:nvCxnSpPr>
        <p:spPr>
          <a:xfrm flipV="1">
            <a:off x="4753991" y="891702"/>
            <a:ext cx="0" cy="637184"/>
          </a:xfrm>
          <a:prstGeom prst="straightConnector1">
            <a:avLst/>
          </a:prstGeom>
          <a:ln w="57150">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1C47F950-984D-AF94-CB9D-DED4149912D8}"/>
              </a:ext>
            </a:extLst>
          </p:cNvPr>
          <p:cNvSpPr txBox="1"/>
          <p:nvPr/>
        </p:nvSpPr>
        <p:spPr>
          <a:xfrm>
            <a:off x="3335851" y="6040250"/>
            <a:ext cx="276667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srgbClr val="FF0000"/>
                </a:solidFill>
                <a:effectLst/>
                <a:highlight>
                  <a:srgbClr val="FFFFFF"/>
                </a:highlight>
                <a:uLnTx/>
                <a:uFillTx/>
                <a:latin typeface="Calibri"/>
                <a:ea typeface="Calibri"/>
                <a:cs typeface="Calibri"/>
                <a:sym typeface="Calibri"/>
              </a:rPr>
              <a:t>(the</a:t>
            </a:r>
            <a:r>
              <a:rPr kumimoji="0" lang="en-US" altLang="zh-TW" sz="2400" b="0" i="0" u="none" strike="noStrike" kern="0" cap="none" spc="0" normalizeH="0" noProof="0" dirty="0">
                <a:ln>
                  <a:noFill/>
                </a:ln>
                <a:solidFill>
                  <a:srgbClr val="FF0000"/>
                </a:solidFill>
                <a:effectLst/>
                <a:highlight>
                  <a:srgbClr val="FFFFFF"/>
                </a:highlight>
                <a:uLnTx/>
                <a:uFillTx/>
                <a:latin typeface="Calibri"/>
                <a:ea typeface="Calibri"/>
                <a:cs typeface="Calibri"/>
                <a:sym typeface="Calibri"/>
              </a:rPr>
              <a:t> only instruction</a:t>
            </a:r>
            <a:r>
              <a:rPr kumimoji="0" lang="en-US" altLang="zh-TW" sz="2400" b="0" i="0" u="none" strike="noStrike" kern="0" cap="none" spc="0" normalizeH="0" baseline="0" noProof="0" dirty="0">
                <a:ln>
                  <a:noFill/>
                </a:ln>
                <a:solidFill>
                  <a:srgbClr val="FF0000"/>
                </a:solidFill>
                <a:effectLst/>
                <a:highlight>
                  <a:srgbClr val="FFFFFF"/>
                </a:highlight>
                <a:uLnTx/>
                <a:uFillTx/>
                <a:latin typeface="Calibri"/>
                <a:ea typeface="Calibri"/>
                <a:cs typeface="Calibri"/>
                <a:sym typeface="Calibri"/>
              </a:rPr>
              <a:t>)</a:t>
            </a:r>
            <a:endParaRPr kumimoji="0" lang="zh-TW" altLang="en-US" sz="2400" b="0" i="0" u="none" strike="noStrike" kern="1200" cap="none" spc="0" normalizeH="0" baseline="0" noProof="0" dirty="0">
              <a:ln>
                <a:noFill/>
              </a:ln>
              <a:solidFill>
                <a:srgbClr val="FF0000"/>
              </a:solidFill>
              <a:effectLst/>
              <a:uLnTx/>
              <a:uFillTx/>
              <a:latin typeface="Calibri" panose="020F0502020204030204"/>
              <a:ea typeface="新細明體" panose="02020500000000000000" pitchFamily="18" charset="-120"/>
            </a:endParaRPr>
          </a:p>
        </p:txBody>
      </p:sp>
      <p:sp>
        <p:nvSpPr>
          <p:cNvPr id="48" name="文字方塊 47">
            <a:extLst>
              <a:ext uri="{FF2B5EF4-FFF2-40B4-BE49-F238E27FC236}">
                <a16:creationId xmlns:a16="http://schemas.microsoft.com/office/drawing/2014/main" id="{EEDB8A9D-D0E0-5E45-23E6-7C2F8A5918A4}"/>
              </a:ext>
            </a:extLst>
          </p:cNvPr>
          <p:cNvSpPr txBox="1"/>
          <p:nvPr/>
        </p:nvSpPr>
        <p:spPr>
          <a:xfrm>
            <a:off x="8818050" y="6034149"/>
            <a:ext cx="315703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srgbClr val="FF0000"/>
                </a:solidFill>
                <a:effectLst/>
                <a:highlight>
                  <a:srgbClr val="FFFFFF"/>
                </a:highlight>
                <a:uLnTx/>
                <a:uFillTx/>
                <a:latin typeface="Calibri"/>
                <a:ea typeface="Calibri"/>
                <a:cs typeface="Calibri"/>
                <a:sym typeface="Calibri"/>
              </a:rPr>
              <a:t>(any</a:t>
            </a:r>
            <a:r>
              <a:rPr kumimoji="0" lang="en-US" altLang="zh-TW" sz="2400" b="0" i="0" u="none" strike="noStrike" kern="0" cap="none" spc="0" normalizeH="0" noProof="0" dirty="0">
                <a:ln>
                  <a:noFill/>
                </a:ln>
                <a:solidFill>
                  <a:srgbClr val="FF0000"/>
                </a:solidFill>
                <a:effectLst/>
                <a:highlight>
                  <a:srgbClr val="FFFFFF"/>
                </a:highlight>
                <a:uLnTx/>
                <a:uFillTx/>
                <a:latin typeface="Calibri"/>
                <a:ea typeface="Calibri"/>
                <a:cs typeface="Calibri"/>
                <a:sym typeface="Calibri"/>
              </a:rPr>
              <a:t> input is possible</a:t>
            </a:r>
            <a:r>
              <a:rPr kumimoji="0" lang="en-US" altLang="zh-TW" sz="2400" b="0" i="0" u="none" strike="noStrike" kern="0" cap="none" spc="0" normalizeH="0" baseline="0" noProof="0" dirty="0">
                <a:ln>
                  <a:noFill/>
                </a:ln>
                <a:solidFill>
                  <a:srgbClr val="FF0000"/>
                </a:solidFill>
                <a:effectLst/>
                <a:highlight>
                  <a:srgbClr val="FFFFFF"/>
                </a:highlight>
                <a:uLnTx/>
                <a:uFillTx/>
                <a:latin typeface="Calibri"/>
                <a:ea typeface="Calibri"/>
                <a:cs typeface="Calibri"/>
                <a:sym typeface="Calibri"/>
              </a:rPr>
              <a:t>)</a:t>
            </a:r>
            <a:endParaRPr kumimoji="0" lang="zh-TW" altLang="en-US" sz="2400" b="0" i="0" u="none" strike="noStrike" kern="1200" cap="none" spc="0" normalizeH="0" baseline="0" noProof="0" dirty="0">
              <a:ln>
                <a:noFill/>
              </a:ln>
              <a:solidFill>
                <a:srgbClr val="FF0000"/>
              </a:solidFill>
              <a:effectLst/>
              <a:uLnTx/>
              <a:uFillTx/>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2070434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5" grpId="0" animBg="1"/>
      <p:bldP spid="27" grpId="0" animBg="1"/>
      <p:bldP spid="32" grpId="0"/>
      <p:bldP spid="35" grpId="0"/>
      <p:bldP spid="38" grpId="0"/>
      <p:bldP spid="41" grpId="0"/>
      <p:bldP spid="47" grpId="0"/>
      <p:bldP spid="4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B436E11-85B3-B993-B3F5-A9843AB62ADF}"/>
              </a:ext>
            </a:extLst>
          </p:cNvPr>
          <p:cNvSpPr>
            <a:spLocks noGrp="1"/>
          </p:cNvSpPr>
          <p:nvPr>
            <p:ph type="title"/>
          </p:nvPr>
        </p:nvSpPr>
        <p:spPr/>
        <p:txBody>
          <a:bodyPr/>
          <a:lstStyle/>
          <a:p>
            <a:r>
              <a:rPr lang="en-US" altLang="zh-TW" dirty="0"/>
              <a:t>Benchmark: Dynamic SUPERB</a:t>
            </a:r>
            <a:endParaRPr lang="zh-TW" altLang="en-US" dirty="0"/>
          </a:p>
        </p:txBody>
      </p:sp>
      <p:sp>
        <p:nvSpPr>
          <p:cNvPr id="3" name="內容版面配置區 2">
            <a:extLst>
              <a:ext uri="{FF2B5EF4-FFF2-40B4-BE49-F238E27FC236}">
                <a16:creationId xmlns:a16="http://schemas.microsoft.com/office/drawing/2014/main" id="{1AFBBE30-DF63-E514-5E70-90CE42687D76}"/>
              </a:ext>
            </a:extLst>
          </p:cNvPr>
          <p:cNvSpPr>
            <a:spLocks noGrp="1"/>
          </p:cNvSpPr>
          <p:nvPr>
            <p:ph idx="1"/>
          </p:nvPr>
        </p:nvSpPr>
        <p:spPr>
          <a:xfrm>
            <a:off x="762002" y="1696105"/>
            <a:ext cx="10515600" cy="4351338"/>
          </a:xfrm>
        </p:spPr>
        <p:txBody>
          <a:bodyPr/>
          <a:lstStyle/>
          <a:p>
            <a:endParaRPr lang="en-US" altLang="zh-TW" dirty="0"/>
          </a:p>
          <a:p>
            <a:endParaRPr lang="zh-TW" altLang="en-US" dirty="0"/>
          </a:p>
        </p:txBody>
      </p:sp>
      <p:sp>
        <p:nvSpPr>
          <p:cNvPr id="7" name="矩形: 圓角 6">
            <a:extLst>
              <a:ext uri="{FF2B5EF4-FFF2-40B4-BE49-F238E27FC236}">
                <a16:creationId xmlns:a16="http://schemas.microsoft.com/office/drawing/2014/main" id="{F4BDC7AA-981E-E77B-2FC1-180A0D287016}"/>
              </a:ext>
            </a:extLst>
          </p:cNvPr>
          <p:cNvSpPr/>
          <p:nvPr/>
        </p:nvSpPr>
        <p:spPr>
          <a:xfrm>
            <a:off x="838200" y="1618318"/>
            <a:ext cx="6079193" cy="534551"/>
          </a:xfrm>
          <a:prstGeom prst="roundRect">
            <a:avLst/>
          </a:prstGeom>
          <a:solidFill>
            <a:schemeClr val="accent6">
              <a:lumMod val="20000"/>
              <a:lumOff val="80000"/>
            </a:schemeClr>
          </a:solidFill>
          <a:ln w="38100">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Task Instruction</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 name="矩形: 圓角 7">
            <a:extLst>
              <a:ext uri="{FF2B5EF4-FFF2-40B4-BE49-F238E27FC236}">
                <a16:creationId xmlns:a16="http://schemas.microsoft.com/office/drawing/2014/main" id="{C540E4DF-81CF-8960-ECD0-2E8C080AA2F6}"/>
              </a:ext>
            </a:extLst>
          </p:cNvPr>
          <p:cNvSpPr/>
          <p:nvPr/>
        </p:nvSpPr>
        <p:spPr>
          <a:xfrm>
            <a:off x="6971180" y="1626963"/>
            <a:ext cx="2209800" cy="534551"/>
          </a:xfrm>
          <a:prstGeom prst="roundRect">
            <a:avLst/>
          </a:prstGeom>
          <a:solidFill>
            <a:schemeClr val="accent2">
              <a:lumMod val="20000"/>
              <a:lumOff val="80000"/>
            </a:schemeClr>
          </a:solidFill>
          <a:ln w="38100">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I</a:t>
            </a:r>
            <a:r>
              <a:rPr kumimoji="0" lang="en-US" altLang="zh-TW" sz="2400" b="0" i="0" u="none" strike="noStrike" kern="1200" cap="none" spc="0" normalizeH="0" baseline="0" noProof="0" dirty="0" err="1">
                <a:ln>
                  <a:noFill/>
                </a:ln>
                <a:solidFill>
                  <a:prstClr val="black"/>
                </a:solidFill>
                <a:effectLst/>
                <a:uLnTx/>
                <a:uFillTx/>
                <a:latin typeface="Calibri" panose="020F0502020204030204"/>
                <a:ea typeface="新細明體" panose="02020500000000000000" pitchFamily="18" charset="-120"/>
                <a:cs typeface="+mn-cs"/>
              </a:rPr>
              <a:t>nput</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 name="矩形: 圓角 8">
            <a:extLst>
              <a:ext uri="{FF2B5EF4-FFF2-40B4-BE49-F238E27FC236}">
                <a16:creationId xmlns:a16="http://schemas.microsoft.com/office/drawing/2014/main" id="{32C901D0-0926-E98F-5152-A38F949E3CA5}"/>
              </a:ext>
            </a:extLst>
          </p:cNvPr>
          <p:cNvSpPr/>
          <p:nvPr/>
        </p:nvSpPr>
        <p:spPr>
          <a:xfrm>
            <a:off x="9221322" y="1626962"/>
            <a:ext cx="2209800" cy="534551"/>
          </a:xfrm>
          <a:prstGeom prst="roundRect">
            <a:avLst/>
          </a:prstGeom>
          <a:solidFill>
            <a:schemeClr val="accent4">
              <a:lumMod val="20000"/>
              <a:lumOff val="80000"/>
            </a:schemeClr>
          </a:solidFill>
          <a:ln w="38100">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Output</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11" name="Google Shape;249;p25">
            <a:extLst>
              <a:ext uri="{FF2B5EF4-FFF2-40B4-BE49-F238E27FC236}">
                <a16:creationId xmlns:a16="http://schemas.microsoft.com/office/drawing/2014/main" id="{526FD187-BF59-E369-DBBE-890255ED3261}"/>
              </a:ext>
            </a:extLst>
          </p:cNvPr>
          <p:cNvPicPr preferRelativeResize="0"/>
          <p:nvPr/>
        </p:nvPicPr>
        <p:blipFill rotWithShape="1">
          <a:blip r:embed="rId3">
            <a:alphaModFix/>
            <a:duotone>
              <a:schemeClr val="accent5">
                <a:shade val="45000"/>
                <a:satMod val="135000"/>
              </a:schemeClr>
              <a:prstClr val="white"/>
            </a:duotone>
          </a:blip>
          <a:srcRect l="30260"/>
          <a:stretch/>
        </p:blipFill>
        <p:spPr>
          <a:xfrm>
            <a:off x="7153276" y="3188313"/>
            <a:ext cx="2209800" cy="1105197"/>
          </a:xfrm>
          <a:prstGeom prst="rect">
            <a:avLst/>
          </a:prstGeom>
          <a:ln>
            <a:noFill/>
          </a:ln>
          <a:effectLst>
            <a:softEdge rad="112500"/>
          </a:effectLst>
        </p:spPr>
      </p:pic>
      <p:sp>
        <p:nvSpPr>
          <p:cNvPr id="14" name="文字方塊 13">
            <a:extLst>
              <a:ext uri="{FF2B5EF4-FFF2-40B4-BE49-F238E27FC236}">
                <a16:creationId xmlns:a16="http://schemas.microsoft.com/office/drawing/2014/main" id="{C73DFEAF-21D9-8AE2-5D80-2ED43FF67672}"/>
              </a:ext>
            </a:extLst>
          </p:cNvPr>
          <p:cNvSpPr txBox="1"/>
          <p:nvPr/>
        </p:nvSpPr>
        <p:spPr>
          <a:xfrm>
            <a:off x="9423589" y="3544004"/>
            <a:ext cx="2209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“Two”</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8" name="文字方塊 17">
            <a:extLst>
              <a:ext uri="{FF2B5EF4-FFF2-40B4-BE49-F238E27FC236}">
                <a16:creationId xmlns:a16="http://schemas.microsoft.com/office/drawing/2014/main" id="{46284801-1649-E96B-B2CE-D99F1566185D}"/>
              </a:ext>
            </a:extLst>
          </p:cNvPr>
          <p:cNvSpPr txBox="1"/>
          <p:nvPr/>
        </p:nvSpPr>
        <p:spPr>
          <a:xfrm>
            <a:off x="928411" y="3314824"/>
            <a:ext cx="607694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111827"/>
                </a:solidFill>
                <a:effectLst/>
                <a:uLnTx/>
                <a:uFillTx/>
                <a:latin typeface="Calibri" panose="020F0502020204030204"/>
                <a:ea typeface="新細明體" panose="02020500000000000000" pitchFamily="18" charset="-120"/>
                <a:cs typeface="+mn-cs"/>
              </a:rPr>
              <a:t>Identify the total number of speakers in the audio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 name="文字方塊 5">
            <a:extLst>
              <a:ext uri="{FF2B5EF4-FFF2-40B4-BE49-F238E27FC236}">
                <a16:creationId xmlns:a16="http://schemas.microsoft.com/office/drawing/2014/main" id="{2EFC49C1-387A-470C-A0B2-1482F0ABA6AA}"/>
              </a:ext>
            </a:extLst>
          </p:cNvPr>
          <p:cNvSpPr txBox="1"/>
          <p:nvPr/>
        </p:nvSpPr>
        <p:spPr>
          <a:xfrm>
            <a:off x="928411" y="2403760"/>
            <a:ext cx="640079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Please identify the emotion in the audio. The answer could be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7B2E2F74-BA81-099B-F9F4-86C0A569D936}"/>
              </a:ext>
            </a:extLst>
          </p:cNvPr>
          <p:cNvSpPr txBox="1"/>
          <p:nvPr/>
        </p:nvSpPr>
        <p:spPr>
          <a:xfrm>
            <a:off x="9392215" y="2638821"/>
            <a:ext cx="2209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“Happy”</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17" name="Google Shape;249;p25">
            <a:extLst>
              <a:ext uri="{FF2B5EF4-FFF2-40B4-BE49-F238E27FC236}">
                <a16:creationId xmlns:a16="http://schemas.microsoft.com/office/drawing/2014/main" id="{ABF6A1A8-6224-7D9F-F108-B6ED0CBF7397}"/>
              </a:ext>
            </a:extLst>
          </p:cNvPr>
          <p:cNvPicPr preferRelativeResize="0"/>
          <p:nvPr/>
        </p:nvPicPr>
        <p:blipFill rotWithShape="1">
          <a:blip r:embed="rId3">
            <a:alphaModFix/>
            <a:duotone>
              <a:schemeClr val="accent6">
                <a:shade val="45000"/>
                <a:satMod val="135000"/>
              </a:schemeClr>
              <a:prstClr val="white"/>
            </a:duotone>
          </a:blip>
          <a:srcRect l="30260"/>
          <a:stretch/>
        </p:blipFill>
        <p:spPr>
          <a:xfrm flipH="1">
            <a:off x="7011522" y="2284063"/>
            <a:ext cx="2209800" cy="1105197"/>
          </a:xfrm>
          <a:prstGeom prst="rect">
            <a:avLst/>
          </a:prstGeom>
          <a:ln>
            <a:noFill/>
          </a:ln>
          <a:effectLst>
            <a:softEdge rad="112500"/>
          </a:effectLst>
        </p:spPr>
      </p:pic>
      <p:sp>
        <p:nvSpPr>
          <p:cNvPr id="22" name="文字方塊 21">
            <a:extLst>
              <a:ext uri="{FF2B5EF4-FFF2-40B4-BE49-F238E27FC236}">
                <a16:creationId xmlns:a16="http://schemas.microsoft.com/office/drawing/2014/main" id="{7AAF9D97-C437-15BE-6C88-878B6AB3B3C2}"/>
              </a:ext>
            </a:extLst>
          </p:cNvPr>
          <p:cNvSpPr txBox="1"/>
          <p:nvPr/>
        </p:nvSpPr>
        <p:spPr>
          <a:xfrm>
            <a:off x="928411" y="4247762"/>
            <a:ext cx="609599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Do the speech patterns in the two audio recordings belong to the same speaker?</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23" name="Google Shape;249;p25">
            <a:extLst>
              <a:ext uri="{FF2B5EF4-FFF2-40B4-BE49-F238E27FC236}">
                <a16:creationId xmlns:a16="http://schemas.microsoft.com/office/drawing/2014/main" id="{0DCD06C5-4860-2F30-ED74-2C0D284C25DA}"/>
              </a:ext>
            </a:extLst>
          </p:cNvPr>
          <p:cNvPicPr preferRelativeResize="0"/>
          <p:nvPr/>
        </p:nvPicPr>
        <p:blipFill rotWithShape="1">
          <a:blip r:embed="rId3">
            <a:alphaModFix/>
            <a:duotone>
              <a:schemeClr val="accent5">
                <a:shade val="45000"/>
                <a:satMod val="135000"/>
              </a:schemeClr>
              <a:prstClr val="white"/>
            </a:duotone>
          </a:blip>
          <a:srcRect l="30260"/>
          <a:stretch/>
        </p:blipFill>
        <p:spPr>
          <a:xfrm>
            <a:off x="8290096" y="4167922"/>
            <a:ext cx="931226" cy="954107"/>
          </a:xfrm>
          <a:prstGeom prst="rect">
            <a:avLst/>
          </a:prstGeom>
          <a:noFill/>
          <a:ln>
            <a:noFill/>
          </a:ln>
        </p:spPr>
      </p:pic>
      <p:pic>
        <p:nvPicPr>
          <p:cNvPr id="24" name="Google Shape;249;p25">
            <a:extLst>
              <a:ext uri="{FF2B5EF4-FFF2-40B4-BE49-F238E27FC236}">
                <a16:creationId xmlns:a16="http://schemas.microsoft.com/office/drawing/2014/main" id="{397B264B-4141-163A-A323-ED1116ECB900}"/>
              </a:ext>
            </a:extLst>
          </p:cNvPr>
          <p:cNvPicPr preferRelativeResize="0"/>
          <p:nvPr/>
        </p:nvPicPr>
        <p:blipFill rotWithShape="1">
          <a:blip r:embed="rId3">
            <a:alphaModFix/>
            <a:duotone>
              <a:schemeClr val="accent4">
                <a:shade val="45000"/>
                <a:satMod val="135000"/>
              </a:schemeClr>
              <a:prstClr val="white"/>
            </a:duotone>
          </a:blip>
          <a:srcRect l="30260"/>
          <a:stretch/>
        </p:blipFill>
        <p:spPr>
          <a:xfrm flipV="1">
            <a:off x="7210424" y="4125990"/>
            <a:ext cx="1093130" cy="1083105"/>
          </a:xfrm>
          <a:prstGeom prst="rect">
            <a:avLst/>
          </a:prstGeom>
          <a:noFill/>
          <a:ln>
            <a:noFill/>
          </a:ln>
        </p:spPr>
      </p:pic>
      <p:sp>
        <p:nvSpPr>
          <p:cNvPr id="25" name="文字方塊 24">
            <a:extLst>
              <a:ext uri="{FF2B5EF4-FFF2-40B4-BE49-F238E27FC236}">
                <a16:creationId xmlns:a16="http://schemas.microsoft.com/office/drawing/2014/main" id="{1D51E7C1-8AC0-41FA-BA90-64418F8941A6}"/>
              </a:ext>
            </a:extLst>
          </p:cNvPr>
          <p:cNvSpPr txBox="1"/>
          <p:nvPr/>
        </p:nvSpPr>
        <p:spPr>
          <a:xfrm>
            <a:off x="9423589" y="4429393"/>
            <a:ext cx="2209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“No”</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 name="文字方塊 4">
            <a:extLst>
              <a:ext uri="{FF2B5EF4-FFF2-40B4-BE49-F238E27FC236}">
                <a16:creationId xmlns:a16="http://schemas.microsoft.com/office/drawing/2014/main" id="{3A20C063-0745-21D3-088B-76D2AEE23563}"/>
              </a:ext>
            </a:extLst>
          </p:cNvPr>
          <p:cNvSpPr txBox="1"/>
          <p:nvPr/>
        </p:nvSpPr>
        <p:spPr>
          <a:xfrm>
            <a:off x="998045" y="6149384"/>
            <a:ext cx="579759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https://arxiv.org/abs/2309.09510</a:t>
            </a:r>
          </a:p>
        </p:txBody>
      </p:sp>
      <p:pic>
        <p:nvPicPr>
          <p:cNvPr id="27" name="Picture 2">
            <a:extLst>
              <a:ext uri="{FF2B5EF4-FFF2-40B4-BE49-F238E27FC236}">
                <a16:creationId xmlns:a16="http://schemas.microsoft.com/office/drawing/2014/main" id="{D8F9A7D2-FC24-9F5C-A3FB-191AC7BAC1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1229" y="5158826"/>
            <a:ext cx="1337632" cy="13376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8" name="文字方塊 27">
            <a:extLst>
              <a:ext uri="{FF2B5EF4-FFF2-40B4-BE49-F238E27FC236}">
                <a16:creationId xmlns:a16="http://schemas.microsoft.com/office/drawing/2014/main" id="{2C2C226E-B028-6D77-2720-326FDE2FC357}"/>
              </a:ext>
            </a:extLst>
          </p:cNvPr>
          <p:cNvSpPr txBox="1"/>
          <p:nvPr/>
        </p:nvSpPr>
        <p:spPr>
          <a:xfrm>
            <a:off x="4961954" y="5850127"/>
            <a:ext cx="158940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rgbClr val="212121"/>
                </a:solidFill>
                <a:effectLst/>
                <a:uLnTx/>
                <a:uFillTx/>
                <a:latin typeface="Roboto" panose="02000000000000000000" pitchFamily="2" charset="0"/>
                <a:ea typeface="新細明體" panose="02020500000000000000" pitchFamily="18" charset="-120"/>
                <a:cs typeface="+mn-cs"/>
              </a:rPr>
              <a:t>Chien-</a:t>
            </a:r>
            <a:r>
              <a:rPr kumimoji="0" lang="en-US" altLang="zh-TW" sz="1800" b="0" i="0" u="none" strike="noStrike" kern="1200" cap="none" spc="0" normalizeH="0" baseline="0" noProof="0" dirty="0" err="1">
                <a:ln>
                  <a:noFill/>
                </a:ln>
                <a:solidFill>
                  <a:srgbClr val="212121"/>
                </a:solidFill>
                <a:effectLst/>
                <a:uLnTx/>
                <a:uFillTx/>
                <a:latin typeface="Roboto" panose="02000000000000000000" pitchFamily="2" charset="0"/>
                <a:ea typeface="新細明體" panose="02020500000000000000" pitchFamily="18" charset="-120"/>
                <a:cs typeface="+mn-cs"/>
              </a:rPr>
              <a:t>yu</a:t>
            </a:r>
            <a:r>
              <a:rPr kumimoji="0" lang="en-US" altLang="zh-TW" sz="1800" b="0" i="0" u="none" strike="noStrike" kern="1200" cap="none" spc="0" normalizeH="0" baseline="0" noProof="0" dirty="0">
                <a:ln>
                  <a:noFill/>
                </a:ln>
                <a:solidFill>
                  <a:srgbClr val="212121"/>
                </a:solidFill>
                <a:effectLst/>
                <a:uLnTx/>
                <a:uFillTx/>
                <a:latin typeface="Roboto" panose="02000000000000000000" pitchFamily="2" charset="0"/>
                <a:ea typeface="新細明體" panose="02020500000000000000" pitchFamily="18" charset="-12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rgbClr val="212121"/>
                </a:solidFill>
                <a:effectLst/>
                <a:uLnTx/>
                <a:uFillTx/>
                <a:latin typeface="Roboto" panose="02000000000000000000" pitchFamily="2" charset="0"/>
                <a:ea typeface="新細明體" panose="02020500000000000000" pitchFamily="18" charset="-120"/>
                <a:cs typeface="+mn-cs"/>
              </a:rPr>
              <a:t>Huang</a:t>
            </a:r>
            <a:r>
              <a:rPr kumimoji="0" lang="zh-TW" altLang="en-US" sz="1800" b="0" i="0" u="none" strike="noStrike" kern="1200" cap="none" spc="0" normalizeH="0" baseline="0" noProof="0" dirty="0">
                <a:ln>
                  <a:noFill/>
                </a:ln>
                <a:solidFill>
                  <a:srgbClr val="212121"/>
                </a:solidFill>
                <a:effectLst/>
                <a:uLnTx/>
                <a:uFillTx/>
                <a:latin typeface="Roboto" panose="02000000000000000000" pitchFamily="2" charset="0"/>
                <a:ea typeface="新細明體" panose="02020500000000000000" pitchFamily="18" charset="-120"/>
                <a:cs typeface="+mn-cs"/>
              </a:rPr>
              <a:t> </a:t>
            </a:r>
            <a:r>
              <a:rPr kumimoji="0" lang="en-US" altLang="zh-TW" sz="1800" b="0" i="0" u="none" strike="noStrike" kern="1200" cap="none" spc="0" normalizeH="0" baseline="0" noProof="0" dirty="0">
                <a:ln>
                  <a:noFill/>
                </a:ln>
                <a:solidFill>
                  <a:srgbClr val="212121"/>
                </a:solidFill>
                <a:effectLst/>
                <a:uLnTx/>
                <a:uFillTx/>
                <a:latin typeface="Roboto" panose="02000000000000000000" pitchFamily="2" charset="0"/>
                <a:ea typeface="新細明體" panose="02020500000000000000" pitchFamily="18" charset="-120"/>
                <a:cs typeface="+mn-cs"/>
              </a:rPr>
              <a:t>(NTU)</a:t>
            </a:r>
          </a:p>
        </p:txBody>
      </p:sp>
      <p:sp>
        <p:nvSpPr>
          <p:cNvPr id="29" name="文字方塊 28">
            <a:extLst>
              <a:ext uri="{FF2B5EF4-FFF2-40B4-BE49-F238E27FC236}">
                <a16:creationId xmlns:a16="http://schemas.microsoft.com/office/drawing/2014/main" id="{28DD7ADA-A5C7-36A6-7141-13343E44347B}"/>
              </a:ext>
            </a:extLst>
          </p:cNvPr>
          <p:cNvSpPr txBox="1"/>
          <p:nvPr/>
        </p:nvSpPr>
        <p:spPr>
          <a:xfrm>
            <a:off x="8218364" y="5922597"/>
            <a:ext cx="211841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rgbClr val="212121"/>
                </a:solidFill>
                <a:effectLst/>
                <a:uLnTx/>
                <a:uFillTx/>
                <a:latin typeface="Roboto" panose="02000000000000000000" pitchFamily="2" charset="0"/>
                <a:ea typeface="新細明體" panose="02020500000000000000" pitchFamily="18" charset="-120"/>
                <a:cs typeface="+mn-cs"/>
              </a:rPr>
              <a:t>Work with Shinji Watanabe’s team </a:t>
            </a:r>
          </a:p>
        </p:txBody>
      </p:sp>
      <p:pic>
        <p:nvPicPr>
          <p:cNvPr id="30" name="Google Shape;87;p13">
            <a:extLst>
              <a:ext uri="{FF2B5EF4-FFF2-40B4-BE49-F238E27FC236}">
                <a16:creationId xmlns:a16="http://schemas.microsoft.com/office/drawing/2014/main" id="{C3739174-E838-ABA0-55E7-606BECCF8666}"/>
              </a:ext>
            </a:extLst>
          </p:cNvPr>
          <p:cNvPicPr preferRelativeResize="0"/>
          <p:nvPr/>
        </p:nvPicPr>
        <p:blipFill>
          <a:blip r:embed="rId5">
            <a:alphaModFix/>
          </a:blip>
          <a:stretch>
            <a:fillRect/>
          </a:stretch>
        </p:blipFill>
        <p:spPr>
          <a:xfrm>
            <a:off x="10336777" y="5270839"/>
            <a:ext cx="1200328" cy="1200328"/>
          </a:xfrm>
          <a:prstGeom prst="roundRect">
            <a:avLst>
              <a:gd name="adj" fmla="val 16667"/>
            </a:avLst>
          </a:prstGeom>
          <a:noFill/>
          <a:ln>
            <a:noFill/>
          </a:ln>
          <a:effectLst>
            <a:outerShdw blurRad="57150" dist="47625" dir="5400000" algn="bl" rotWithShape="0">
              <a:schemeClr val="accent1">
                <a:alpha val="50000"/>
              </a:schemeClr>
            </a:outerShdw>
          </a:effectLst>
        </p:spPr>
      </p:pic>
      <p:sp>
        <p:nvSpPr>
          <p:cNvPr id="31" name="文字方塊 30">
            <a:extLst>
              <a:ext uri="{FF2B5EF4-FFF2-40B4-BE49-F238E27FC236}">
                <a16:creationId xmlns:a16="http://schemas.microsoft.com/office/drawing/2014/main" id="{C18A5C50-4AD4-C039-735F-C3A0FCB9EF2F}"/>
              </a:ext>
            </a:extLst>
          </p:cNvPr>
          <p:cNvSpPr txBox="1"/>
          <p:nvPr/>
        </p:nvSpPr>
        <p:spPr>
          <a:xfrm>
            <a:off x="998045" y="5388946"/>
            <a:ext cx="336900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The ICASSP</a:t>
            </a:r>
            <a:r>
              <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a:t>
            </a: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2024 version has 55 classification tasks.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53867438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3EC5C84-A6F4-8E61-8AC0-70B4273AD579}"/>
              </a:ext>
            </a:extLst>
          </p:cNvPr>
          <p:cNvSpPr>
            <a:spLocks noGrp="1"/>
          </p:cNvSpPr>
          <p:nvPr>
            <p:ph type="title"/>
          </p:nvPr>
        </p:nvSpPr>
        <p:spPr/>
        <p:txBody>
          <a:bodyPr/>
          <a:lstStyle/>
          <a:p>
            <a:r>
              <a:rPr lang="en-US" altLang="zh-TW" dirty="0"/>
              <a:t>The Dynamic SUPERB Phase-2 is coming!</a:t>
            </a:r>
            <a:endParaRPr lang="zh-TW" altLang="en-US" dirty="0"/>
          </a:p>
        </p:txBody>
      </p:sp>
      <p:sp>
        <p:nvSpPr>
          <p:cNvPr id="3" name="內容版面配置區 2">
            <a:extLst>
              <a:ext uri="{FF2B5EF4-FFF2-40B4-BE49-F238E27FC236}">
                <a16:creationId xmlns:a16="http://schemas.microsoft.com/office/drawing/2014/main" id="{F782C882-9542-8814-7CEF-2625433C23A4}"/>
              </a:ext>
            </a:extLst>
          </p:cNvPr>
          <p:cNvSpPr>
            <a:spLocks noGrp="1"/>
          </p:cNvSpPr>
          <p:nvPr>
            <p:ph idx="1"/>
          </p:nvPr>
        </p:nvSpPr>
        <p:spPr/>
        <p:txBody>
          <a:bodyPr/>
          <a:lstStyle/>
          <a:p>
            <a:r>
              <a:rPr lang="en-US" altLang="zh-TW" dirty="0"/>
              <a:t>Call for tasks from </a:t>
            </a:r>
            <a:r>
              <a:rPr lang="en-US" altLang="zh-TW" b="0" dirty="0">
                <a:solidFill>
                  <a:srgbClr val="1F2328"/>
                </a:solidFill>
                <a:effectLst/>
                <a:latin typeface="-apple-system"/>
              </a:rPr>
              <a:t>March 14, 2024, </a:t>
            </a:r>
            <a:r>
              <a:rPr lang="en-US" altLang="zh-TW" dirty="0">
                <a:solidFill>
                  <a:srgbClr val="1F2328"/>
                </a:solidFill>
                <a:latin typeface="-apple-system"/>
              </a:rPr>
              <a:t>to</a:t>
            </a:r>
            <a:r>
              <a:rPr lang="en-US" altLang="zh-TW" b="0" dirty="0">
                <a:solidFill>
                  <a:srgbClr val="1F2328"/>
                </a:solidFill>
                <a:effectLst/>
                <a:latin typeface="-apple-system"/>
              </a:rPr>
              <a:t> June 28, 2024.</a:t>
            </a:r>
            <a:r>
              <a:rPr lang="en-US" altLang="zh-TW" dirty="0"/>
              <a:t>  </a:t>
            </a:r>
          </a:p>
          <a:p>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Project page: </a:t>
            </a:r>
            <a:r>
              <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hlinkClick r:id="rId3"/>
              </a:rPr>
              <a:t>https://github.com/dynamic-superb/dynamic-superb</a:t>
            </a:r>
            <a:endPar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r>
              <a:rPr lang="en-US" altLang="zh-TW" dirty="0"/>
              <a:t>The new version has </a:t>
            </a:r>
            <a:r>
              <a:rPr lang="en-US" altLang="zh-TW" b="1" dirty="0"/>
              <a:t>180</a:t>
            </a:r>
            <a:r>
              <a:rPr lang="en-US" altLang="zh-TW" dirty="0"/>
              <a:t> tasks.</a:t>
            </a:r>
          </a:p>
        </p:txBody>
      </p:sp>
      <p:pic>
        <p:nvPicPr>
          <p:cNvPr id="4" name="Picture 2">
            <a:extLst>
              <a:ext uri="{FF2B5EF4-FFF2-40B4-BE49-F238E27FC236}">
                <a16:creationId xmlns:a16="http://schemas.microsoft.com/office/drawing/2014/main" id="{3423FB86-AB83-734C-94DD-E00D853FE2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3681" y="4045891"/>
            <a:ext cx="1337632" cy="13376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A8FD4E09-3716-829D-5537-FE9FC63B883E}"/>
              </a:ext>
            </a:extLst>
          </p:cNvPr>
          <p:cNvSpPr txBox="1"/>
          <p:nvPr/>
        </p:nvSpPr>
        <p:spPr>
          <a:xfrm>
            <a:off x="1064406" y="4737192"/>
            <a:ext cx="158940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rgbClr val="212121"/>
                </a:solidFill>
                <a:effectLst/>
                <a:uLnTx/>
                <a:uFillTx/>
                <a:latin typeface="Roboto" panose="02000000000000000000" pitchFamily="2" charset="0"/>
                <a:ea typeface="新細明體" panose="02020500000000000000" pitchFamily="18" charset="-120"/>
                <a:cs typeface="+mn-cs"/>
              </a:rPr>
              <a:t>Chien-</a:t>
            </a:r>
            <a:r>
              <a:rPr kumimoji="0" lang="en-US" altLang="zh-TW" sz="1800" b="0" i="0" u="none" strike="noStrike" kern="1200" cap="none" spc="0" normalizeH="0" baseline="0" noProof="0" dirty="0" err="1">
                <a:ln>
                  <a:noFill/>
                </a:ln>
                <a:solidFill>
                  <a:srgbClr val="212121"/>
                </a:solidFill>
                <a:effectLst/>
                <a:uLnTx/>
                <a:uFillTx/>
                <a:latin typeface="Roboto" panose="02000000000000000000" pitchFamily="2" charset="0"/>
                <a:ea typeface="新細明體" panose="02020500000000000000" pitchFamily="18" charset="-120"/>
                <a:cs typeface="+mn-cs"/>
              </a:rPr>
              <a:t>yu</a:t>
            </a:r>
            <a:r>
              <a:rPr kumimoji="0" lang="en-US" altLang="zh-TW" sz="1800" b="0" i="0" u="none" strike="noStrike" kern="1200" cap="none" spc="0" normalizeH="0" baseline="0" noProof="0" dirty="0">
                <a:ln>
                  <a:noFill/>
                </a:ln>
                <a:solidFill>
                  <a:srgbClr val="212121"/>
                </a:solidFill>
                <a:effectLst/>
                <a:uLnTx/>
                <a:uFillTx/>
                <a:latin typeface="Roboto" panose="02000000000000000000" pitchFamily="2" charset="0"/>
                <a:ea typeface="新細明體" panose="02020500000000000000" pitchFamily="18" charset="-12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rgbClr val="212121"/>
                </a:solidFill>
                <a:effectLst/>
                <a:uLnTx/>
                <a:uFillTx/>
                <a:latin typeface="Roboto" panose="02000000000000000000" pitchFamily="2" charset="0"/>
                <a:ea typeface="新細明體" panose="02020500000000000000" pitchFamily="18" charset="-120"/>
                <a:cs typeface="+mn-cs"/>
              </a:rPr>
              <a:t>Huang</a:t>
            </a:r>
            <a:r>
              <a:rPr kumimoji="0" lang="zh-TW" altLang="en-US" sz="1800" b="0" i="0" u="none" strike="noStrike" kern="1200" cap="none" spc="0" normalizeH="0" baseline="0" noProof="0" dirty="0">
                <a:ln>
                  <a:noFill/>
                </a:ln>
                <a:solidFill>
                  <a:srgbClr val="212121"/>
                </a:solidFill>
                <a:effectLst/>
                <a:uLnTx/>
                <a:uFillTx/>
                <a:latin typeface="Roboto" panose="02000000000000000000" pitchFamily="2" charset="0"/>
                <a:ea typeface="新細明體" panose="02020500000000000000" pitchFamily="18" charset="-120"/>
                <a:cs typeface="+mn-cs"/>
              </a:rPr>
              <a:t> </a:t>
            </a:r>
            <a:r>
              <a:rPr kumimoji="0" lang="en-US" altLang="zh-TW" sz="1800" b="0" i="0" u="none" strike="noStrike" kern="1200" cap="none" spc="0" normalizeH="0" baseline="0" noProof="0" dirty="0">
                <a:ln>
                  <a:noFill/>
                </a:ln>
                <a:solidFill>
                  <a:srgbClr val="212121"/>
                </a:solidFill>
                <a:effectLst/>
                <a:uLnTx/>
                <a:uFillTx/>
                <a:latin typeface="Roboto" panose="02000000000000000000" pitchFamily="2" charset="0"/>
                <a:ea typeface="新細明體" panose="02020500000000000000" pitchFamily="18" charset="-120"/>
                <a:cs typeface="+mn-cs"/>
              </a:rPr>
              <a:t>(NTU)</a:t>
            </a:r>
          </a:p>
        </p:txBody>
      </p:sp>
      <p:sp>
        <p:nvSpPr>
          <p:cNvPr id="6" name="文字方塊 5">
            <a:extLst>
              <a:ext uri="{FF2B5EF4-FFF2-40B4-BE49-F238E27FC236}">
                <a16:creationId xmlns:a16="http://schemas.microsoft.com/office/drawing/2014/main" id="{ABF3C8DB-18E9-C155-70DA-A13C147B7787}"/>
              </a:ext>
            </a:extLst>
          </p:cNvPr>
          <p:cNvSpPr txBox="1"/>
          <p:nvPr/>
        </p:nvSpPr>
        <p:spPr>
          <a:xfrm>
            <a:off x="4320816" y="4809662"/>
            <a:ext cx="211841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rgbClr val="212121"/>
                </a:solidFill>
                <a:effectLst/>
                <a:uLnTx/>
                <a:uFillTx/>
                <a:latin typeface="Roboto" panose="02000000000000000000" pitchFamily="2" charset="0"/>
                <a:ea typeface="新細明體" panose="02020500000000000000" pitchFamily="18" charset="-120"/>
                <a:cs typeface="+mn-cs"/>
              </a:rPr>
              <a:t>Working with Shinji Watanabe’s team </a:t>
            </a:r>
          </a:p>
        </p:txBody>
      </p:sp>
      <p:pic>
        <p:nvPicPr>
          <p:cNvPr id="7" name="Google Shape;87;p13">
            <a:extLst>
              <a:ext uri="{FF2B5EF4-FFF2-40B4-BE49-F238E27FC236}">
                <a16:creationId xmlns:a16="http://schemas.microsoft.com/office/drawing/2014/main" id="{5C081D4E-7383-40A5-383A-F80D7F294C9D}"/>
              </a:ext>
            </a:extLst>
          </p:cNvPr>
          <p:cNvPicPr preferRelativeResize="0"/>
          <p:nvPr/>
        </p:nvPicPr>
        <p:blipFill>
          <a:blip r:embed="rId5">
            <a:alphaModFix/>
          </a:blip>
          <a:stretch>
            <a:fillRect/>
          </a:stretch>
        </p:blipFill>
        <p:spPr>
          <a:xfrm>
            <a:off x="6439229" y="4157904"/>
            <a:ext cx="1200328" cy="1200328"/>
          </a:xfrm>
          <a:prstGeom prst="roundRect">
            <a:avLst>
              <a:gd name="adj" fmla="val 16667"/>
            </a:avLst>
          </a:prstGeom>
          <a:noFill/>
          <a:ln>
            <a:noFill/>
          </a:ln>
          <a:effectLst>
            <a:outerShdw blurRad="57150" dist="47625" dir="5400000" algn="bl" rotWithShape="0">
              <a:schemeClr val="accent1">
                <a:alpha val="50000"/>
              </a:schemeClr>
            </a:outerShdw>
          </a:effectLst>
        </p:spPr>
      </p:pic>
      <p:pic>
        <p:nvPicPr>
          <p:cNvPr id="9" name="Picture 2">
            <a:extLst>
              <a:ext uri="{FF2B5EF4-FFF2-40B4-BE49-F238E27FC236}">
                <a16:creationId xmlns:a16="http://schemas.microsoft.com/office/drawing/2014/main" id="{9F223F51-CBAC-5191-A3DB-BB65AF7735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53472" y="4183195"/>
            <a:ext cx="1200328" cy="12003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0" name="文字方塊 9">
            <a:extLst>
              <a:ext uri="{FF2B5EF4-FFF2-40B4-BE49-F238E27FC236}">
                <a16:creationId xmlns:a16="http://schemas.microsoft.com/office/drawing/2014/main" id="{62BD6D89-2066-4789-CD29-36BE147EA188}"/>
              </a:ext>
            </a:extLst>
          </p:cNvPr>
          <p:cNvSpPr txBox="1"/>
          <p:nvPr/>
        </p:nvSpPr>
        <p:spPr>
          <a:xfrm>
            <a:off x="7985408" y="4768163"/>
            <a:ext cx="223953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rgbClr val="212121"/>
                </a:solidFill>
                <a:effectLst/>
                <a:uLnTx/>
                <a:uFillTx/>
                <a:latin typeface="Roboto" panose="02000000000000000000" pitchFamily="2" charset="0"/>
                <a:ea typeface="新細明體" panose="02020500000000000000" pitchFamily="18" charset="-120"/>
                <a:cs typeface="+mn-cs"/>
              </a:rPr>
              <a:t>Working with </a:t>
            </a:r>
            <a:r>
              <a:rPr kumimoji="0" lang="en-US" altLang="zh-TW" sz="1800" b="0" i="0" u="none" strike="noStrike" kern="1200" cap="none" spc="0" normalizeH="0" baseline="0" noProof="0" dirty="0">
                <a:ln>
                  <a:noFill/>
                </a:ln>
                <a:solidFill>
                  <a:prstClr val="black"/>
                </a:solidFill>
                <a:effectLst/>
                <a:highlight>
                  <a:srgbClr val="FFFFFF"/>
                </a:highlight>
                <a:uLnTx/>
                <a:uFillTx/>
                <a:latin typeface="Arial" panose="020B0604020202020204" pitchFamily="34" charset="0"/>
                <a:ea typeface="新細明體" panose="02020500000000000000" pitchFamily="18" charset="-120"/>
                <a:cs typeface="+mn-cs"/>
              </a:rPr>
              <a:t>David </a:t>
            </a:r>
            <a:r>
              <a:rPr kumimoji="0" lang="en-US" altLang="zh-TW" sz="1800" b="0" i="0" u="none" strike="noStrike" kern="1200" cap="none" spc="0" normalizeH="0" baseline="0" noProof="0" dirty="0" err="1">
                <a:ln>
                  <a:noFill/>
                </a:ln>
                <a:solidFill>
                  <a:prstClr val="black"/>
                </a:solidFill>
                <a:effectLst/>
                <a:highlight>
                  <a:srgbClr val="FFFFFF"/>
                </a:highlight>
                <a:uLnTx/>
                <a:uFillTx/>
                <a:latin typeface="Arial" panose="020B0604020202020204" pitchFamily="34" charset="0"/>
                <a:ea typeface="新細明體" panose="02020500000000000000" pitchFamily="18" charset="-120"/>
                <a:cs typeface="+mn-cs"/>
              </a:rPr>
              <a:t>Harwath</a:t>
            </a:r>
            <a:r>
              <a:rPr kumimoji="0" lang="en-US" altLang="zh-TW" sz="1800" b="0" i="0" u="none" strike="noStrike" kern="1200" cap="none" spc="0" normalizeH="0" baseline="0" noProof="0" dirty="0">
                <a:ln>
                  <a:noFill/>
                </a:ln>
                <a:solidFill>
                  <a:srgbClr val="212121"/>
                </a:solidFill>
                <a:effectLst/>
                <a:uLnTx/>
                <a:uFillTx/>
                <a:latin typeface="Roboto" panose="02000000000000000000" pitchFamily="2" charset="0"/>
                <a:ea typeface="新細明體" panose="02020500000000000000" pitchFamily="18" charset="-120"/>
                <a:cs typeface="+mn-cs"/>
              </a:rPr>
              <a:t>’s team </a:t>
            </a:r>
          </a:p>
        </p:txBody>
      </p:sp>
    </p:spTree>
    <p:extLst>
      <p:ext uri="{BB962C8B-B14F-4D97-AF65-F5344CB8AC3E}">
        <p14:creationId xmlns:p14="http://schemas.microsoft.com/office/powerpoint/2010/main" val="80170786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6B1B371D-7496-B877-FABC-3A4F28CD4BB2}"/>
              </a:ext>
            </a:extLst>
          </p:cNvPr>
          <p:cNvPicPr>
            <a:picLocks noChangeAspect="1"/>
          </p:cNvPicPr>
          <p:nvPr/>
        </p:nvPicPr>
        <p:blipFill>
          <a:blip r:embed="rId2"/>
          <a:stretch>
            <a:fillRect/>
          </a:stretch>
        </p:blipFill>
        <p:spPr>
          <a:xfrm>
            <a:off x="1063871" y="1415069"/>
            <a:ext cx="5438012" cy="5289861"/>
          </a:xfrm>
          <a:prstGeom prst="rect">
            <a:avLst/>
          </a:prstGeom>
        </p:spPr>
      </p:pic>
      <p:pic>
        <p:nvPicPr>
          <p:cNvPr id="9" name="圖片 8">
            <a:extLst>
              <a:ext uri="{FF2B5EF4-FFF2-40B4-BE49-F238E27FC236}">
                <a16:creationId xmlns:a16="http://schemas.microsoft.com/office/drawing/2014/main" id="{8B952145-0474-6A62-1C0C-1C0398E93408}"/>
              </a:ext>
            </a:extLst>
          </p:cNvPr>
          <p:cNvPicPr>
            <a:picLocks noChangeAspect="1"/>
          </p:cNvPicPr>
          <p:nvPr/>
        </p:nvPicPr>
        <p:blipFill>
          <a:blip r:embed="rId3"/>
          <a:stretch>
            <a:fillRect/>
          </a:stretch>
        </p:blipFill>
        <p:spPr>
          <a:xfrm>
            <a:off x="6501883" y="1277938"/>
            <a:ext cx="5392860" cy="5426992"/>
          </a:xfrm>
          <a:prstGeom prst="rect">
            <a:avLst/>
          </a:prstGeom>
        </p:spPr>
      </p:pic>
      <p:sp>
        <p:nvSpPr>
          <p:cNvPr id="2" name="標題 1">
            <a:extLst>
              <a:ext uri="{FF2B5EF4-FFF2-40B4-BE49-F238E27FC236}">
                <a16:creationId xmlns:a16="http://schemas.microsoft.com/office/drawing/2014/main" id="{61B793B8-4DDE-445B-8CBE-91FF8AAE3B70}"/>
              </a:ext>
            </a:extLst>
          </p:cNvPr>
          <p:cNvSpPr>
            <a:spLocks noGrp="1"/>
          </p:cNvSpPr>
          <p:nvPr>
            <p:ph type="title"/>
          </p:nvPr>
        </p:nvSpPr>
        <p:spPr/>
        <p:txBody>
          <a:bodyPr/>
          <a:lstStyle/>
          <a:p>
            <a:r>
              <a:rPr lang="en-US" altLang="zh-TW" dirty="0"/>
              <a:t>The Dynamic SUPERB Phase-2 is coming!</a:t>
            </a:r>
            <a:endParaRPr lang="zh-TW" altLang="en-US" dirty="0"/>
          </a:p>
        </p:txBody>
      </p:sp>
      <p:sp>
        <p:nvSpPr>
          <p:cNvPr id="4" name="文字方塊 3">
            <a:extLst>
              <a:ext uri="{FF2B5EF4-FFF2-40B4-BE49-F238E27FC236}">
                <a16:creationId xmlns:a16="http://schemas.microsoft.com/office/drawing/2014/main" id="{1D8C9A37-0BB5-CA74-5E6D-4F0292A23316}"/>
              </a:ext>
            </a:extLst>
          </p:cNvPr>
          <p:cNvSpPr txBox="1"/>
          <p:nvPr/>
        </p:nvSpPr>
        <p:spPr>
          <a:xfrm>
            <a:off x="8430923" y="180459"/>
            <a:ext cx="3463820" cy="73866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hlinkClick r:id="rId4"/>
              </a:rPr>
              <a:t>https://arxiv.org/abs/2411.05361</a:t>
            </a: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a:t>
            </a: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(ICLR 2025)</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51352486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17ABFFC-ED20-7211-E482-AF814F5A8863}"/>
              </a:ext>
            </a:extLst>
          </p:cNvPr>
          <p:cNvSpPr>
            <a:spLocks noGrp="1"/>
          </p:cNvSpPr>
          <p:nvPr>
            <p:ph type="title"/>
          </p:nvPr>
        </p:nvSpPr>
        <p:spPr/>
        <p:txBody>
          <a:bodyPr/>
          <a:lstStyle/>
          <a:p>
            <a:endParaRPr lang="zh-TW" altLang="en-US"/>
          </a:p>
        </p:txBody>
      </p:sp>
      <p:sp>
        <p:nvSpPr>
          <p:cNvPr id="6" name="文字方塊 5">
            <a:extLst>
              <a:ext uri="{FF2B5EF4-FFF2-40B4-BE49-F238E27FC236}">
                <a16:creationId xmlns:a16="http://schemas.microsoft.com/office/drawing/2014/main" id="{695ADC4D-2CA1-78CE-F189-761F9978672A}"/>
              </a:ext>
            </a:extLst>
          </p:cNvPr>
          <p:cNvSpPr txBox="1"/>
          <p:nvPr/>
        </p:nvSpPr>
        <p:spPr>
          <a:xfrm>
            <a:off x="626657" y="5389228"/>
            <a:ext cx="1018342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Calibri"/>
                <a:cs typeface="Calibri"/>
                <a:sym typeface="Calibri"/>
              </a:rPr>
              <a:t>Ours:</a:t>
            </a:r>
            <a:r>
              <a:rPr kumimoji="0" lang="zh-TW" altLang="en-US" sz="2400" b="0" i="0" u="none" strike="noStrike" kern="1200" cap="none" spc="0" normalizeH="0" baseline="0" noProof="0" dirty="0">
                <a:ln>
                  <a:noFill/>
                </a:ln>
                <a:solidFill>
                  <a:prstClr val="black"/>
                </a:solidFill>
                <a:effectLst/>
                <a:uLnTx/>
                <a:uFillTx/>
                <a:latin typeface="Calibri"/>
                <a:ea typeface="Calibri"/>
                <a:cs typeface="Calibri"/>
                <a:sym typeface="Calibri"/>
              </a:rPr>
              <a:t> </a:t>
            </a:r>
            <a:r>
              <a:rPr kumimoji="0" lang="en-US" altLang="zh-TW" sz="2400" b="0" i="0" u="none" strike="noStrike" kern="1200" cap="none" spc="0" normalizeH="0" baseline="0" noProof="0" dirty="0">
                <a:ln>
                  <a:noFill/>
                </a:ln>
                <a:solidFill>
                  <a:prstClr val="black"/>
                </a:solidFill>
                <a:effectLst/>
                <a:uLnTx/>
                <a:uFillTx/>
                <a:latin typeface="Calibri"/>
                <a:ea typeface="Calibri"/>
                <a:cs typeface="Calibri"/>
                <a:sym typeface="Calibri"/>
              </a:rPr>
              <a:t>only about 150 hours of training data (</a:t>
            </a:r>
            <a:r>
              <a:rPr kumimoji="0" lang="en-US" altLang="zh-TW" sz="2400" b="1" i="0" u="none" strike="noStrike" kern="1200" cap="none" spc="0" normalizeH="0" baseline="0" noProof="0" dirty="0">
                <a:ln>
                  <a:noFill/>
                </a:ln>
                <a:solidFill>
                  <a:prstClr val="black"/>
                </a:solidFill>
                <a:effectLst/>
                <a:uLnTx/>
                <a:uFillTx/>
                <a:latin typeface="Calibri"/>
                <a:ea typeface="Calibri"/>
                <a:cs typeface="Calibri"/>
                <a:sym typeface="Calibri"/>
              </a:rPr>
              <a:t>Audio captioning only</a:t>
            </a:r>
            <a:r>
              <a:rPr kumimoji="0" lang="en-US" altLang="zh-TW" sz="2400" b="0" i="0" u="none" strike="noStrike" kern="1200" cap="none" spc="0" normalizeH="0" baseline="0" noProof="0" dirty="0">
                <a:ln>
                  <a:noFill/>
                </a:ln>
                <a:solidFill>
                  <a:prstClr val="black"/>
                </a:solidFill>
                <a:effectLst/>
                <a:uLnTx/>
                <a:uFillTx/>
                <a:latin typeface="Calibri"/>
                <a:ea typeface="Calibri"/>
                <a:cs typeface="Calibri"/>
                <a:sym typeface="Calibri"/>
              </a:rPr>
              <a:t>, English only)</a:t>
            </a:r>
          </a:p>
        </p:txBody>
      </p:sp>
      <p:sp>
        <p:nvSpPr>
          <p:cNvPr id="7" name="文字方塊 6">
            <a:extLst>
              <a:ext uri="{FF2B5EF4-FFF2-40B4-BE49-F238E27FC236}">
                <a16:creationId xmlns:a16="http://schemas.microsoft.com/office/drawing/2014/main" id="{3AA19A8F-99B8-3B50-8DEC-0376A55DF244}"/>
              </a:ext>
            </a:extLst>
          </p:cNvPr>
          <p:cNvSpPr txBox="1"/>
          <p:nvPr/>
        </p:nvSpPr>
        <p:spPr>
          <a:xfrm>
            <a:off x="626657" y="5852478"/>
            <a:ext cx="885664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Calibri"/>
                <a:cs typeface="Calibri"/>
                <a:sym typeface="Calibri"/>
              </a:rPr>
              <a:t>Qwen2-Audio: at least 500k hours of data, with SFT and DPO. </a:t>
            </a:r>
          </a:p>
        </p:txBody>
      </p:sp>
      <p:pic>
        <p:nvPicPr>
          <p:cNvPr id="5" name="圖片 4">
            <a:extLst>
              <a:ext uri="{FF2B5EF4-FFF2-40B4-BE49-F238E27FC236}">
                <a16:creationId xmlns:a16="http://schemas.microsoft.com/office/drawing/2014/main" id="{E27DC877-A7ED-F1E0-0C79-1DEE16E1E2F8}"/>
              </a:ext>
            </a:extLst>
          </p:cNvPr>
          <p:cNvPicPr>
            <a:picLocks noChangeAspect="1"/>
          </p:cNvPicPr>
          <p:nvPr/>
        </p:nvPicPr>
        <p:blipFill>
          <a:blip r:embed="rId2"/>
          <a:stretch>
            <a:fillRect/>
          </a:stretch>
        </p:blipFill>
        <p:spPr>
          <a:xfrm>
            <a:off x="99384" y="774689"/>
            <a:ext cx="11993232" cy="4353564"/>
          </a:xfrm>
          <a:prstGeom prst="rect">
            <a:avLst/>
          </a:prstGeom>
        </p:spPr>
      </p:pic>
    </p:spTree>
    <p:extLst>
      <p:ext uri="{BB962C8B-B14F-4D97-AF65-F5344CB8AC3E}">
        <p14:creationId xmlns:p14="http://schemas.microsoft.com/office/powerpoint/2010/main" val="367699423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38C35-3DAF-6CEC-964D-02D7B77D7151}"/>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63E250AB-9282-FFB1-9169-B0DC15C8DE5C}"/>
              </a:ext>
            </a:extLst>
          </p:cNvPr>
          <p:cNvSpPr>
            <a:spLocks noGrp="1"/>
          </p:cNvSpPr>
          <p:nvPr>
            <p:ph type="title"/>
          </p:nvPr>
        </p:nvSpPr>
        <p:spPr/>
        <p:txBody>
          <a:bodyPr/>
          <a:lstStyle/>
          <a:p>
            <a:endParaRPr lang="zh-TW" altLang="en-US" dirty="0"/>
          </a:p>
        </p:txBody>
      </p:sp>
      <p:sp>
        <p:nvSpPr>
          <p:cNvPr id="3" name="內容版面配置區 2">
            <a:extLst>
              <a:ext uri="{FF2B5EF4-FFF2-40B4-BE49-F238E27FC236}">
                <a16:creationId xmlns:a16="http://schemas.microsoft.com/office/drawing/2014/main" id="{F63A94C7-A55A-33B1-0FDA-A018C5B215A9}"/>
              </a:ext>
            </a:extLst>
          </p:cNvPr>
          <p:cNvSpPr>
            <a:spLocks noGrp="1"/>
          </p:cNvSpPr>
          <p:nvPr>
            <p:ph idx="1"/>
          </p:nvPr>
        </p:nvSpPr>
        <p:spPr/>
        <p:txBody>
          <a:bodyPr/>
          <a:lstStyle/>
          <a:p>
            <a:endParaRPr lang="zh-TW" altLang="en-US" dirty="0"/>
          </a:p>
        </p:txBody>
      </p:sp>
      <p:sp>
        <p:nvSpPr>
          <p:cNvPr id="7" name="文字方塊 6">
            <a:extLst>
              <a:ext uri="{FF2B5EF4-FFF2-40B4-BE49-F238E27FC236}">
                <a16:creationId xmlns:a16="http://schemas.microsoft.com/office/drawing/2014/main" id="{E2EDC55A-6195-AE0E-6C4F-345014538DBD}"/>
              </a:ext>
            </a:extLst>
          </p:cNvPr>
          <p:cNvSpPr txBox="1"/>
          <p:nvPr/>
        </p:nvSpPr>
        <p:spPr>
          <a:xfrm>
            <a:off x="8724900" y="349251"/>
            <a:ext cx="2431231" cy="64633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Chao-Chung Wu</a:t>
            </a:r>
            <a:endPar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r>
              <a:rPr kumimoji="0" lang="en-US" altLang="zh-TW" sz="1800" b="0" i="0" u="none" strike="noStrike" kern="1200" cap="none" spc="0" normalizeH="0" baseline="0" noProof="0" dirty="0" err="1">
                <a:ln>
                  <a:noFill/>
                </a:ln>
                <a:solidFill>
                  <a:prstClr val="black"/>
                </a:solidFill>
                <a:effectLst/>
                <a:uLnTx/>
                <a:uFillTx/>
                <a:latin typeface="Calibri" panose="020F0502020204030204"/>
                <a:ea typeface="新細明體" panose="02020500000000000000" pitchFamily="18" charset="-120"/>
                <a:cs typeface="+mn-cs"/>
              </a:rPr>
              <a:t>Appier’s</a:t>
            </a: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researcher)</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 name="文字方塊 7">
            <a:extLst>
              <a:ext uri="{FF2B5EF4-FFF2-40B4-BE49-F238E27FC236}">
                <a16:creationId xmlns:a16="http://schemas.microsoft.com/office/drawing/2014/main" id="{E8559656-D82E-0AB2-3BD8-8E745F9F5205}"/>
              </a:ext>
            </a:extLst>
          </p:cNvPr>
          <p:cNvSpPr txBox="1"/>
          <p:nvPr/>
        </p:nvSpPr>
        <p:spPr>
          <a:xfrm>
            <a:off x="8724900" y="991335"/>
            <a:ext cx="3744686" cy="369332"/>
          </a:xfrm>
          <a:prstGeom prst="rect">
            <a:avLst/>
          </a:prstGeom>
          <a:noFill/>
        </p:spPr>
        <p:txBody>
          <a:bodyPr wrap="square">
            <a:spAutoFit/>
          </a:bodyPr>
          <a:lstStyle/>
          <a:p>
            <a:r>
              <a:rPr lang="zh-TW" altLang="en-US" dirty="0"/>
              <a:t>https://arxiv.org/abs/2501.14315</a:t>
            </a:r>
          </a:p>
        </p:txBody>
      </p:sp>
      <p:pic>
        <p:nvPicPr>
          <p:cNvPr id="5" name="圖片 4">
            <a:extLst>
              <a:ext uri="{FF2B5EF4-FFF2-40B4-BE49-F238E27FC236}">
                <a16:creationId xmlns:a16="http://schemas.microsoft.com/office/drawing/2014/main" id="{BE1311A7-4CF3-3522-FB7A-5633A33BF174}"/>
              </a:ext>
            </a:extLst>
          </p:cNvPr>
          <p:cNvPicPr>
            <a:picLocks noChangeAspect="1"/>
          </p:cNvPicPr>
          <p:nvPr/>
        </p:nvPicPr>
        <p:blipFill>
          <a:blip r:embed="rId3"/>
          <a:stretch>
            <a:fillRect/>
          </a:stretch>
        </p:blipFill>
        <p:spPr>
          <a:xfrm>
            <a:off x="857868" y="1324302"/>
            <a:ext cx="10476263" cy="3624916"/>
          </a:xfrm>
          <a:prstGeom prst="rect">
            <a:avLst/>
          </a:prstGeom>
        </p:spPr>
      </p:pic>
      <p:pic>
        <p:nvPicPr>
          <p:cNvPr id="11" name="圖片 10">
            <a:extLst>
              <a:ext uri="{FF2B5EF4-FFF2-40B4-BE49-F238E27FC236}">
                <a16:creationId xmlns:a16="http://schemas.microsoft.com/office/drawing/2014/main" id="{0827AE3E-B7F1-983D-ED05-DCF49C4A17A2}"/>
              </a:ext>
            </a:extLst>
          </p:cNvPr>
          <p:cNvPicPr>
            <a:picLocks noChangeAspect="1"/>
          </p:cNvPicPr>
          <p:nvPr/>
        </p:nvPicPr>
        <p:blipFill>
          <a:blip r:embed="rId4"/>
          <a:stretch>
            <a:fillRect/>
          </a:stretch>
        </p:blipFill>
        <p:spPr>
          <a:xfrm>
            <a:off x="5289176" y="3867110"/>
            <a:ext cx="6518995" cy="2821655"/>
          </a:xfrm>
          <a:prstGeom prst="rect">
            <a:avLst/>
          </a:prstGeom>
        </p:spPr>
      </p:pic>
      <p:sp>
        <p:nvSpPr>
          <p:cNvPr id="12" name="文字方塊 11">
            <a:extLst>
              <a:ext uri="{FF2B5EF4-FFF2-40B4-BE49-F238E27FC236}">
                <a16:creationId xmlns:a16="http://schemas.microsoft.com/office/drawing/2014/main" id="{3FEC180C-FA81-0DAC-CB9E-5B5947D781C7}"/>
              </a:ext>
            </a:extLst>
          </p:cNvPr>
          <p:cNvSpPr txBox="1"/>
          <p:nvPr/>
        </p:nvSpPr>
        <p:spPr>
          <a:xfrm>
            <a:off x="891987" y="5101425"/>
            <a:ext cx="3480547" cy="461665"/>
          </a:xfrm>
          <a:prstGeom prst="rect">
            <a:avLst/>
          </a:prstGeom>
          <a:noFill/>
        </p:spPr>
        <p:txBody>
          <a:bodyPr wrap="square" rtlCol="0">
            <a:spAutoFit/>
          </a:bodyPr>
          <a:lstStyle/>
          <a:p>
            <a:r>
              <a:rPr lang="en-US" altLang="zh-TW" sz="2400" dirty="0">
                <a:solidFill>
                  <a:srgbClr val="FF0000"/>
                </a:solidFill>
              </a:rPr>
              <a:t>Red</a:t>
            </a:r>
            <a:r>
              <a:rPr lang="en-US" altLang="zh-TW" sz="2400" dirty="0"/>
              <a:t>: difficult to predict</a:t>
            </a:r>
            <a:endParaRPr lang="zh-TW" altLang="en-US" sz="2400" dirty="0"/>
          </a:p>
        </p:txBody>
      </p:sp>
    </p:spTree>
    <p:extLst>
      <p:ext uri="{BB962C8B-B14F-4D97-AF65-F5344CB8AC3E}">
        <p14:creationId xmlns:p14="http://schemas.microsoft.com/office/powerpoint/2010/main" val="308093650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97B56E70-7C19-5253-865B-3C065A5C74D5}"/>
              </a:ext>
            </a:extLst>
          </p:cNvPr>
          <p:cNvSpPr txBox="1"/>
          <p:nvPr/>
        </p:nvSpPr>
        <p:spPr>
          <a:xfrm>
            <a:off x="8724900" y="349251"/>
            <a:ext cx="2431231" cy="64633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Chao-Chung Wu</a:t>
            </a:r>
            <a:endPar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r>
              <a:rPr kumimoji="0" lang="en-US" altLang="zh-TW" sz="1800" b="0" i="0" u="none" strike="noStrike" kern="1200" cap="none" spc="0" normalizeH="0" baseline="0" noProof="0" dirty="0" err="1">
                <a:ln>
                  <a:noFill/>
                </a:ln>
                <a:solidFill>
                  <a:prstClr val="black"/>
                </a:solidFill>
                <a:effectLst/>
                <a:uLnTx/>
                <a:uFillTx/>
                <a:latin typeface="Calibri" panose="020F0502020204030204"/>
                <a:ea typeface="新細明體" panose="02020500000000000000" pitchFamily="18" charset="-120"/>
                <a:cs typeface="+mn-cs"/>
              </a:rPr>
              <a:t>Appier’s</a:t>
            </a: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researcher)</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 name="文字方塊 4">
            <a:extLst>
              <a:ext uri="{FF2B5EF4-FFF2-40B4-BE49-F238E27FC236}">
                <a16:creationId xmlns:a16="http://schemas.microsoft.com/office/drawing/2014/main" id="{72CAA29F-87C1-9352-D4E7-06A896713852}"/>
              </a:ext>
            </a:extLst>
          </p:cNvPr>
          <p:cNvSpPr txBox="1"/>
          <p:nvPr/>
        </p:nvSpPr>
        <p:spPr>
          <a:xfrm>
            <a:off x="8724900" y="991335"/>
            <a:ext cx="3744686" cy="369332"/>
          </a:xfrm>
          <a:prstGeom prst="rect">
            <a:avLst/>
          </a:prstGeom>
          <a:noFill/>
        </p:spPr>
        <p:txBody>
          <a:bodyPr wrap="square">
            <a:spAutoFit/>
          </a:bodyPr>
          <a:lstStyle/>
          <a:p>
            <a:r>
              <a:rPr lang="zh-TW" altLang="en-US" dirty="0"/>
              <a:t>https://arxiv.org/abs/2501.14315</a:t>
            </a:r>
          </a:p>
        </p:txBody>
      </p:sp>
      <p:sp>
        <p:nvSpPr>
          <p:cNvPr id="36" name="文字方塊 35">
            <a:extLst>
              <a:ext uri="{FF2B5EF4-FFF2-40B4-BE49-F238E27FC236}">
                <a16:creationId xmlns:a16="http://schemas.microsoft.com/office/drawing/2014/main" id="{51E0D121-50AE-6AC8-7631-CCE7185C626D}"/>
              </a:ext>
            </a:extLst>
          </p:cNvPr>
          <p:cNvSpPr txBox="1"/>
          <p:nvPr/>
        </p:nvSpPr>
        <p:spPr>
          <a:xfrm>
            <a:off x="609600" y="724824"/>
            <a:ext cx="7620000" cy="461665"/>
          </a:xfrm>
          <a:prstGeom prst="rect">
            <a:avLst/>
          </a:prstGeom>
          <a:noFill/>
        </p:spPr>
        <p:txBody>
          <a:bodyPr wrap="square" rtlCol="0">
            <a:spAutoFit/>
          </a:bodyPr>
          <a:lstStyle/>
          <a:p>
            <a:pPr>
              <a:defRPr/>
            </a:pPr>
            <a:r>
              <a:rPr lang="zh-TW" altLang="en-US" sz="2400" dirty="0">
                <a:solidFill>
                  <a:prstClr val="black"/>
                </a:solidFill>
                <a:latin typeface="微軟正黑體" panose="020B0604030504040204" pitchFamily="34" charset="-120"/>
                <a:ea typeface="微軟正黑體" panose="020B0604030504040204" pitchFamily="34" charset="-120"/>
              </a:rPr>
              <a:t>假設我們想要教模型說「大   家   好   ，   我   是 </a:t>
            </a:r>
            <a:r>
              <a:rPr lang="en-US" altLang="zh-TW" sz="2400" dirty="0">
                <a:solidFill>
                  <a:prstClr val="black"/>
                </a:solidFill>
                <a:latin typeface="微軟正黑體" panose="020B0604030504040204" pitchFamily="34" charset="-120"/>
                <a:ea typeface="微軟正黑體" panose="020B0604030504040204" pitchFamily="34" charset="-120"/>
              </a:rPr>
              <a:t>……</a:t>
            </a:r>
            <a:r>
              <a:rPr lang="zh-TW" altLang="en-US" sz="2400" dirty="0">
                <a:solidFill>
                  <a:prstClr val="black"/>
                </a:solidFill>
                <a:latin typeface="微軟正黑體" panose="020B0604030504040204" pitchFamily="34" charset="-120"/>
                <a:ea typeface="微軟正黑體" panose="020B0604030504040204" pitchFamily="34" charset="-120"/>
              </a:rPr>
              <a:t>」</a:t>
            </a:r>
          </a:p>
        </p:txBody>
      </p:sp>
      <p:sp>
        <p:nvSpPr>
          <p:cNvPr id="37" name="矩形: 圓角 36">
            <a:extLst>
              <a:ext uri="{FF2B5EF4-FFF2-40B4-BE49-F238E27FC236}">
                <a16:creationId xmlns:a16="http://schemas.microsoft.com/office/drawing/2014/main" id="{89F409B7-EDDA-C819-E0CD-C89178753900}"/>
              </a:ext>
            </a:extLst>
          </p:cNvPr>
          <p:cNvSpPr/>
          <p:nvPr/>
        </p:nvSpPr>
        <p:spPr>
          <a:xfrm>
            <a:off x="1817507" y="4046632"/>
            <a:ext cx="1287643" cy="1151141"/>
          </a:xfrm>
          <a:prstGeom prst="roundRect">
            <a:avLst>
              <a:gd name="adj" fmla="val 12168"/>
            </a:avLst>
          </a:prstGeom>
          <a:solidFill>
            <a:srgbClr val="0E2841">
              <a:lumMod val="10000"/>
              <a:lumOff val="90000"/>
            </a:srgbClr>
          </a:solidFill>
          <a:ln w="571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語言</a:t>
            </a:r>
            <a:endPar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模型</a:t>
            </a:r>
          </a:p>
        </p:txBody>
      </p:sp>
      <p:sp>
        <p:nvSpPr>
          <p:cNvPr id="38" name="矩形: 圓角 37">
            <a:extLst>
              <a:ext uri="{FF2B5EF4-FFF2-40B4-BE49-F238E27FC236}">
                <a16:creationId xmlns:a16="http://schemas.microsoft.com/office/drawing/2014/main" id="{4A7F53D0-C2DC-076A-5AFC-5EE789E25AA8}"/>
              </a:ext>
            </a:extLst>
          </p:cNvPr>
          <p:cNvSpPr/>
          <p:nvPr/>
        </p:nvSpPr>
        <p:spPr>
          <a:xfrm>
            <a:off x="4286249" y="4084732"/>
            <a:ext cx="1847849" cy="1151141"/>
          </a:xfrm>
          <a:prstGeom prst="roundRect">
            <a:avLst>
              <a:gd name="adj" fmla="val 12168"/>
            </a:avLst>
          </a:prstGeom>
          <a:solidFill>
            <a:srgbClr val="0E2841">
              <a:lumMod val="10000"/>
              <a:lumOff val="90000"/>
            </a:srgbClr>
          </a:solidFill>
          <a:ln w="571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語言</a:t>
            </a:r>
            <a:endPar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模型</a:t>
            </a:r>
          </a:p>
        </p:txBody>
      </p:sp>
      <p:sp>
        <p:nvSpPr>
          <p:cNvPr id="39" name="矩形: 圓角 38">
            <a:extLst>
              <a:ext uri="{FF2B5EF4-FFF2-40B4-BE49-F238E27FC236}">
                <a16:creationId xmlns:a16="http://schemas.microsoft.com/office/drawing/2014/main" id="{B2A17512-7E33-0AF5-8209-8532581565F1}"/>
              </a:ext>
            </a:extLst>
          </p:cNvPr>
          <p:cNvSpPr/>
          <p:nvPr/>
        </p:nvSpPr>
        <p:spPr>
          <a:xfrm>
            <a:off x="7300374" y="4034390"/>
            <a:ext cx="2929477" cy="1201482"/>
          </a:xfrm>
          <a:prstGeom prst="roundRect">
            <a:avLst>
              <a:gd name="adj" fmla="val 12168"/>
            </a:avLst>
          </a:prstGeom>
          <a:solidFill>
            <a:srgbClr val="0E2841">
              <a:lumMod val="10000"/>
              <a:lumOff val="90000"/>
            </a:srgbClr>
          </a:solidFill>
          <a:ln w="571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語言</a:t>
            </a:r>
            <a:endPar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模型</a:t>
            </a:r>
          </a:p>
        </p:txBody>
      </p:sp>
      <p:sp>
        <p:nvSpPr>
          <p:cNvPr id="40" name="文字方塊 39">
            <a:extLst>
              <a:ext uri="{FF2B5EF4-FFF2-40B4-BE49-F238E27FC236}">
                <a16:creationId xmlns:a16="http://schemas.microsoft.com/office/drawing/2014/main" id="{BEEEE95A-E1A5-6DFB-1494-55948CC24A2F}"/>
              </a:ext>
            </a:extLst>
          </p:cNvPr>
          <p:cNvSpPr txBox="1"/>
          <p:nvPr/>
        </p:nvSpPr>
        <p:spPr>
          <a:xfrm>
            <a:off x="2389005" y="2097308"/>
            <a:ext cx="723900" cy="461665"/>
          </a:xfrm>
          <a:prstGeom prst="rect">
            <a:avLst/>
          </a:prstGeom>
          <a:noFill/>
        </p:spPr>
        <p:txBody>
          <a:bodyPr wrap="square" rtlCol="0">
            <a:spAutoFit/>
          </a:bodyPr>
          <a:lstStyle/>
          <a:p>
            <a:pPr algn="ctr">
              <a:defRPr/>
            </a:pPr>
            <a:r>
              <a:rPr lang="zh-TW" altLang="en-US" sz="2400" dirty="0">
                <a:solidFill>
                  <a:prstClr val="black"/>
                </a:solidFill>
                <a:latin typeface="微軟正黑體" panose="020B0604030504040204" pitchFamily="34" charset="-120"/>
                <a:ea typeface="微軟正黑體" panose="020B0604030504040204" pitchFamily="34" charset="-120"/>
              </a:rPr>
              <a:t>大</a:t>
            </a:r>
          </a:p>
        </p:txBody>
      </p:sp>
      <p:sp>
        <p:nvSpPr>
          <p:cNvPr id="41" name="文字方塊 40">
            <a:extLst>
              <a:ext uri="{FF2B5EF4-FFF2-40B4-BE49-F238E27FC236}">
                <a16:creationId xmlns:a16="http://schemas.microsoft.com/office/drawing/2014/main" id="{06E85DA2-EB92-EB5A-B9AB-B29A70E3C03A}"/>
              </a:ext>
            </a:extLst>
          </p:cNvPr>
          <p:cNvSpPr txBox="1"/>
          <p:nvPr/>
        </p:nvSpPr>
        <p:spPr>
          <a:xfrm>
            <a:off x="5295900" y="2184351"/>
            <a:ext cx="723900" cy="461665"/>
          </a:xfrm>
          <a:prstGeom prst="rect">
            <a:avLst/>
          </a:prstGeom>
          <a:noFill/>
        </p:spPr>
        <p:txBody>
          <a:bodyPr wrap="square" rtlCol="0">
            <a:spAutoFit/>
          </a:bodyPr>
          <a:lstStyle/>
          <a:p>
            <a:pPr algn="ctr">
              <a:defRPr/>
            </a:pPr>
            <a:r>
              <a:rPr lang="zh-TW" altLang="en-US" sz="2400" dirty="0">
                <a:solidFill>
                  <a:prstClr val="black"/>
                </a:solidFill>
                <a:latin typeface="微軟正黑體" panose="020B0604030504040204" pitchFamily="34" charset="-120"/>
                <a:ea typeface="微軟正黑體" panose="020B0604030504040204" pitchFamily="34" charset="-120"/>
              </a:rPr>
              <a:t>家</a:t>
            </a:r>
          </a:p>
        </p:txBody>
      </p:sp>
      <p:sp>
        <p:nvSpPr>
          <p:cNvPr id="42" name="文字方塊 41">
            <a:extLst>
              <a:ext uri="{FF2B5EF4-FFF2-40B4-BE49-F238E27FC236}">
                <a16:creationId xmlns:a16="http://schemas.microsoft.com/office/drawing/2014/main" id="{AE3CA382-6E58-D126-6362-8CD95D99C13F}"/>
              </a:ext>
            </a:extLst>
          </p:cNvPr>
          <p:cNvSpPr txBox="1"/>
          <p:nvPr/>
        </p:nvSpPr>
        <p:spPr>
          <a:xfrm>
            <a:off x="9376140" y="2174228"/>
            <a:ext cx="723900" cy="461665"/>
          </a:xfrm>
          <a:prstGeom prst="rect">
            <a:avLst/>
          </a:prstGeom>
          <a:noFill/>
        </p:spPr>
        <p:txBody>
          <a:bodyPr wrap="square" rtlCol="0">
            <a:spAutoFit/>
          </a:bodyPr>
          <a:lstStyle/>
          <a:p>
            <a:pPr algn="ctr">
              <a:defRPr/>
            </a:pPr>
            <a:r>
              <a:rPr lang="zh-TW" altLang="en-US" sz="2400" dirty="0">
                <a:solidFill>
                  <a:prstClr val="black"/>
                </a:solidFill>
                <a:latin typeface="微軟正黑體" panose="020B0604030504040204" pitchFamily="34" charset="-120"/>
                <a:ea typeface="微軟正黑體" panose="020B0604030504040204" pitchFamily="34" charset="-120"/>
              </a:rPr>
              <a:t>好</a:t>
            </a:r>
          </a:p>
        </p:txBody>
      </p:sp>
      <p:sp>
        <p:nvSpPr>
          <p:cNvPr id="43" name="文字方塊 42">
            <a:extLst>
              <a:ext uri="{FF2B5EF4-FFF2-40B4-BE49-F238E27FC236}">
                <a16:creationId xmlns:a16="http://schemas.microsoft.com/office/drawing/2014/main" id="{93E9459F-395B-52AC-44E4-71CDCF9FC034}"/>
              </a:ext>
            </a:extLst>
          </p:cNvPr>
          <p:cNvSpPr txBox="1"/>
          <p:nvPr/>
        </p:nvSpPr>
        <p:spPr>
          <a:xfrm>
            <a:off x="1817506" y="5775178"/>
            <a:ext cx="1287643" cy="461665"/>
          </a:xfrm>
          <a:prstGeom prst="rect">
            <a:avLst/>
          </a:prstGeom>
          <a:noFill/>
        </p:spPr>
        <p:txBody>
          <a:bodyPr wrap="square" rtlCol="0">
            <a:spAutoFit/>
          </a:bodyPr>
          <a:lstStyle/>
          <a:p>
            <a:pPr algn="ctr">
              <a:defRPr/>
            </a:pPr>
            <a:r>
              <a:rPr lang="en-US" altLang="zh-TW" sz="2400" dirty="0">
                <a:solidFill>
                  <a:prstClr val="black"/>
                </a:solidFill>
                <a:latin typeface="微軟正黑體" panose="020B0604030504040204" pitchFamily="34" charset="-120"/>
                <a:ea typeface="微軟正黑體" panose="020B0604030504040204" pitchFamily="34" charset="-120"/>
              </a:rPr>
              <a:t>&lt;BOS&gt;</a:t>
            </a:r>
            <a:endParaRPr lang="zh-TW" altLang="en-US" sz="2400" dirty="0">
              <a:solidFill>
                <a:prstClr val="black"/>
              </a:solidFill>
              <a:latin typeface="微軟正黑體" panose="020B0604030504040204" pitchFamily="34" charset="-120"/>
              <a:ea typeface="微軟正黑體" panose="020B0604030504040204" pitchFamily="34" charset="-120"/>
            </a:endParaRPr>
          </a:p>
        </p:txBody>
      </p:sp>
      <p:sp>
        <p:nvSpPr>
          <p:cNvPr id="44" name="文字方塊 43">
            <a:extLst>
              <a:ext uri="{FF2B5EF4-FFF2-40B4-BE49-F238E27FC236}">
                <a16:creationId xmlns:a16="http://schemas.microsoft.com/office/drawing/2014/main" id="{656F200C-A6EE-1B8F-4BF9-107D287FDBE4}"/>
              </a:ext>
            </a:extLst>
          </p:cNvPr>
          <p:cNvSpPr txBox="1"/>
          <p:nvPr/>
        </p:nvSpPr>
        <p:spPr>
          <a:xfrm>
            <a:off x="4008257" y="5820818"/>
            <a:ext cx="2011543" cy="461665"/>
          </a:xfrm>
          <a:prstGeom prst="rect">
            <a:avLst/>
          </a:prstGeom>
          <a:noFill/>
        </p:spPr>
        <p:txBody>
          <a:bodyPr wrap="square" rtlCol="0">
            <a:spAutoFit/>
          </a:bodyPr>
          <a:lstStyle/>
          <a:p>
            <a:pPr algn="ctr">
              <a:defRPr/>
            </a:pPr>
            <a:r>
              <a:rPr lang="en-US" altLang="zh-TW" sz="2400" dirty="0">
                <a:solidFill>
                  <a:prstClr val="black"/>
                </a:solidFill>
                <a:latin typeface="微軟正黑體" panose="020B0604030504040204" pitchFamily="34" charset="-120"/>
                <a:ea typeface="微軟正黑體" panose="020B0604030504040204" pitchFamily="34" charset="-120"/>
              </a:rPr>
              <a:t>&lt;BOS&gt;</a:t>
            </a:r>
            <a:r>
              <a:rPr lang="zh-TW" altLang="en-US" sz="2400" dirty="0">
                <a:solidFill>
                  <a:prstClr val="black"/>
                </a:solidFill>
                <a:latin typeface="微軟正黑體" panose="020B0604030504040204" pitchFamily="34" charset="-120"/>
                <a:ea typeface="微軟正黑體" panose="020B0604030504040204" pitchFamily="34" charset="-120"/>
              </a:rPr>
              <a:t>    大</a:t>
            </a:r>
          </a:p>
        </p:txBody>
      </p:sp>
      <p:sp>
        <p:nvSpPr>
          <p:cNvPr id="45" name="文字方塊 44">
            <a:extLst>
              <a:ext uri="{FF2B5EF4-FFF2-40B4-BE49-F238E27FC236}">
                <a16:creationId xmlns:a16="http://schemas.microsoft.com/office/drawing/2014/main" id="{C6B07EE2-D195-9C18-4F68-7DA55B5A04D8}"/>
              </a:ext>
            </a:extLst>
          </p:cNvPr>
          <p:cNvSpPr txBox="1"/>
          <p:nvPr/>
        </p:nvSpPr>
        <p:spPr>
          <a:xfrm>
            <a:off x="7037204" y="5812288"/>
            <a:ext cx="3535546" cy="461665"/>
          </a:xfrm>
          <a:prstGeom prst="rect">
            <a:avLst/>
          </a:prstGeom>
          <a:noFill/>
        </p:spPr>
        <p:txBody>
          <a:bodyPr wrap="square" rtlCol="0">
            <a:spAutoFit/>
          </a:bodyPr>
          <a:lstStyle/>
          <a:p>
            <a:pPr>
              <a:defRPr/>
            </a:pPr>
            <a:r>
              <a:rPr lang="en-US" altLang="zh-TW" sz="2400" dirty="0">
                <a:solidFill>
                  <a:prstClr val="black"/>
                </a:solidFill>
                <a:latin typeface="微軟正黑體" panose="020B0604030504040204" pitchFamily="34" charset="-120"/>
                <a:ea typeface="微軟正黑體" panose="020B0604030504040204" pitchFamily="34" charset="-120"/>
              </a:rPr>
              <a:t>&lt;BOS&gt;</a:t>
            </a:r>
            <a:r>
              <a:rPr lang="zh-TW" altLang="en-US" sz="2400" dirty="0">
                <a:solidFill>
                  <a:prstClr val="black"/>
                </a:solidFill>
                <a:latin typeface="微軟正黑體" panose="020B0604030504040204" pitchFamily="34" charset="-120"/>
                <a:ea typeface="微軟正黑體" panose="020B0604030504040204" pitchFamily="34" charset="-120"/>
              </a:rPr>
              <a:t>     大         家</a:t>
            </a:r>
          </a:p>
        </p:txBody>
      </p:sp>
      <p:cxnSp>
        <p:nvCxnSpPr>
          <p:cNvPr id="46" name="直線單箭頭接點 45">
            <a:extLst>
              <a:ext uri="{FF2B5EF4-FFF2-40B4-BE49-F238E27FC236}">
                <a16:creationId xmlns:a16="http://schemas.microsoft.com/office/drawing/2014/main" id="{C69D1449-86FD-B06B-77E7-943E393AE956}"/>
              </a:ext>
            </a:extLst>
          </p:cNvPr>
          <p:cNvCxnSpPr>
            <a:cxnSpLocks/>
            <a:stCxn id="43" idx="0"/>
            <a:endCxn id="37" idx="2"/>
          </p:cNvCxnSpPr>
          <p:nvPr/>
        </p:nvCxnSpPr>
        <p:spPr>
          <a:xfrm flipV="1">
            <a:off x="2461328" y="5197773"/>
            <a:ext cx="1" cy="577405"/>
          </a:xfrm>
          <a:prstGeom prst="straightConnector1">
            <a:avLst/>
          </a:prstGeom>
          <a:noFill/>
          <a:ln w="57150" cap="flat" cmpd="sng" algn="ctr">
            <a:solidFill>
              <a:sysClr val="windowText" lastClr="000000"/>
            </a:solidFill>
            <a:prstDash val="solid"/>
            <a:miter lim="800000"/>
            <a:tailEnd type="triangle"/>
          </a:ln>
          <a:effectLst/>
        </p:spPr>
      </p:cxnSp>
      <p:cxnSp>
        <p:nvCxnSpPr>
          <p:cNvPr id="47" name="直線單箭頭接點 46">
            <a:extLst>
              <a:ext uri="{FF2B5EF4-FFF2-40B4-BE49-F238E27FC236}">
                <a16:creationId xmlns:a16="http://schemas.microsoft.com/office/drawing/2014/main" id="{CB8AF15E-0224-3673-70E7-DC993FB65498}"/>
              </a:ext>
            </a:extLst>
          </p:cNvPr>
          <p:cNvCxnSpPr>
            <a:cxnSpLocks/>
          </p:cNvCxnSpPr>
          <p:nvPr/>
        </p:nvCxnSpPr>
        <p:spPr>
          <a:xfrm flipV="1">
            <a:off x="2731906" y="3545427"/>
            <a:ext cx="0" cy="488963"/>
          </a:xfrm>
          <a:prstGeom prst="straightConnector1">
            <a:avLst/>
          </a:prstGeom>
          <a:noFill/>
          <a:ln w="57150" cap="flat" cmpd="sng" algn="ctr">
            <a:solidFill>
              <a:sysClr val="windowText" lastClr="000000"/>
            </a:solidFill>
            <a:prstDash val="solid"/>
            <a:miter lim="800000"/>
            <a:tailEnd type="triangle"/>
          </a:ln>
          <a:effectLst/>
        </p:spPr>
      </p:cxnSp>
      <p:sp>
        <p:nvSpPr>
          <p:cNvPr id="48" name="文字方塊 47">
            <a:extLst>
              <a:ext uri="{FF2B5EF4-FFF2-40B4-BE49-F238E27FC236}">
                <a16:creationId xmlns:a16="http://schemas.microsoft.com/office/drawing/2014/main" id="{DCE2DAA0-7860-594D-7111-0F4305F1B77E}"/>
              </a:ext>
            </a:extLst>
          </p:cNvPr>
          <p:cNvSpPr txBox="1"/>
          <p:nvPr/>
        </p:nvSpPr>
        <p:spPr>
          <a:xfrm>
            <a:off x="2312805" y="3166105"/>
            <a:ext cx="838200" cy="461665"/>
          </a:xfrm>
          <a:prstGeom prst="rect">
            <a:avLst/>
          </a:prstGeom>
          <a:noFill/>
        </p:spPr>
        <p:txBody>
          <a:bodyPr wrap="square" rtlCol="0">
            <a:spAutoFit/>
          </a:bodyPr>
          <a:lstStyle/>
          <a:p>
            <a:pPr algn="ctr">
              <a:defRPr/>
            </a:pPr>
            <a:r>
              <a:rPr lang="en-US" altLang="zh-TW" sz="2400" dirty="0">
                <a:solidFill>
                  <a:prstClr val="black"/>
                </a:solidFill>
                <a:latin typeface="Aptos" panose="02110004020202020204"/>
              </a:rPr>
              <a:t>???</a:t>
            </a:r>
            <a:endParaRPr lang="zh-TW" altLang="en-US" sz="2400" dirty="0">
              <a:solidFill>
                <a:prstClr val="black"/>
              </a:solidFill>
              <a:latin typeface="Aptos" panose="02110004020202020204"/>
            </a:endParaRPr>
          </a:p>
        </p:txBody>
      </p:sp>
      <p:cxnSp>
        <p:nvCxnSpPr>
          <p:cNvPr id="49" name="直線單箭頭接點 48">
            <a:extLst>
              <a:ext uri="{FF2B5EF4-FFF2-40B4-BE49-F238E27FC236}">
                <a16:creationId xmlns:a16="http://schemas.microsoft.com/office/drawing/2014/main" id="{DA8146EA-CD6F-04AC-2B33-2CE540BADBBD}"/>
              </a:ext>
            </a:extLst>
          </p:cNvPr>
          <p:cNvCxnSpPr>
            <a:cxnSpLocks/>
          </p:cNvCxnSpPr>
          <p:nvPr/>
        </p:nvCxnSpPr>
        <p:spPr>
          <a:xfrm>
            <a:off x="2739661" y="2558973"/>
            <a:ext cx="0" cy="607135"/>
          </a:xfrm>
          <a:prstGeom prst="straightConnector1">
            <a:avLst/>
          </a:prstGeom>
          <a:noFill/>
          <a:ln w="57150" cap="flat" cmpd="sng" algn="ctr">
            <a:solidFill>
              <a:srgbClr val="156082"/>
            </a:solidFill>
            <a:prstDash val="solid"/>
            <a:miter lim="800000"/>
            <a:headEnd type="triangle" w="med" len="med"/>
            <a:tailEnd type="triangle" w="med" len="med"/>
          </a:ln>
          <a:effectLst/>
        </p:spPr>
      </p:cxnSp>
      <p:cxnSp>
        <p:nvCxnSpPr>
          <p:cNvPr id="50" name="直線單箭頭接點 49">
            <a:extLst>
              <a:ext uri="{FF2B5EF4-FFF2-40B4-BE49-F238E27FC236}">
                <a16:creationId xmlns:a16="http://schemas.microsoft.com/office/drawing/2014/main" id="{B7EC61F6-6C24-6F22-FADD-2776867CD9A0}"/>
              </a:ext>
            </a:extLst>
          </p:cNvPr>
          <p:cNvCxnSpPr>
            <a:cxnSpLocks/>
          </p:cNvCxnSpPr>
          <p:nvPr/>
        </p:nvCxnSpPr>
        <p:spPr>
          <a:xfrm flipV="1">
            <a:off x="4749266" y="5235872"/>
            <a:ext cx="1" cy="577405"/>
          </a:xfrm>
          <a:prstGeom prst="straightConnector1">
            <a:avLst/>
          </a:prstGeom>
          <a:noFill/>
          <a:ln w="57150" cap="flat" cmpd="sng" algn="ctr">
            <a:solidFill>
              <a:sysClr val="windowText" lastClr="000000"/>
            </a:solidFill>
            <a:prstDash val="solid"/>
            <a:miter lim="800000"/>
            <a:tailEnd type="triangle"/>
          </a:ln>
          <a:effectLst/>
        </p:spPr>
      </p:cxnSp>
      <p:cxnSp>
        <p:nvCxnSpPr>
          <p:cNvPr id="51" name="直線單箭頭接點 50">
            <a:extLst>
              <a:ext uri="{FF2B5EF4-FFF2-40B4-BE49-F238E27FC236}">
                <a16:creationId xmlns:a16="http://schemas.microsoft.com/office/drawing/2014/main" id="{12B24793-3CCB-FC60-CAB3-6CD26A3F559B}"/>
              </a:ext>
            </a:extLst>
          </p:cNvPr>
          <p:cNvCxnSpPr>
            <a:cxnSpLocks/>
          </p:cNvCxnSpPr>
          <p:nvPr/>
        </p:nvCxnSpPr>
        <p:spPr>
          <a:xfrm flipV="1">
            <a:off x="5656256" y="5277001"/>
            <a:ext cx="1" cy="577405"/>
          </a:xfrm>
          <a:prstGeom prst="straightConnector1">
            <a:avLst/>
          </a:prstGeom>
          <a:noFill/>
          <a:ln w="57150" cap="flat" cmpd="sng" algn="ctr">
            <a:solidFill>
              <a:sysClr val="windowText" lastClr="000000"/>
            </a:solidFill>
            <a:prstDash val="solid"/>
            <a:miter lim="800000"/>
            <a:tailEnd type="triangle"/>
          </a:ln>
          <a:effectLst/>
        </p:spPr>
      </p:cxnSp>
      <p:cxnSp>
        <p:nvCxnSpPr>
          <p:cNvPr id="52" name="直線單箭頭接點 51">
            <a:extLst>
              <a:ext uri="{FF2B5EF4-FFF2-40B4-BE49-F238E27FC236}">
                <a16:creationId xmlns:a16="http://schemas.microsoft.com/office/drawing/2014/main" id="{0C02E9E6-2D90-3A80-094D-6C130DFA0E78}"/>
              </a:ext>
            </a:extLst>
          </p:cNvPr>
          <p:cNvCxnSpPr>
            <a:cxnSpLocks/>
          </p:cNvCxnSpPr>
          <p:nvPr/>
        </p:nvCxnSpPr>
        <p:spPr>
          <a:xfrm flipV="1">
            <a:off x="7719470" y="5235872"/>
            <a:ext cx="1" cy="577405"/>
          </a:xfrm>
          <a:prstGeom prst="straightConnector1">
            <a:avLst/>
          </a:prstGeom>
          <a:noFill/>
          <a:ln w="57150" cap="flat" cmpd="sng" algn="ctr">
            <a:solidFill>
              <a:sysClr val="windowText" lastClr="000000"/>
            </a:solidFill>
            <a:prstDash val="solid"/>
            <a:miter lim="800000"/>
            <a:tailEnd type="triangle"/>
          </a:ln>
          <a:effectLst/>
        </p:spPr>
      </p:cxnSp>
      <p:cxnSp>
        <p:nvCxnSpPr>
          <p:cNvPr id="53" name="直線單箭頭接點 52">
            <a:extLst>
              <a:ext uri="{FF2B5EF4-FFF2-40B4-BE49-F238E27FC236}">
                <a16:creationId xmlns:a16="http://schemas.microsoft.com/office/drawing/2014/main" id="{0C4621DE-648F-44CC-7B8B-54847A0E8560}"/>
              </a:ext>
            </a:extLst>
          </p:cNvPr>
          <p:cNvCxnSpPr>
            <a:cxnSpLocks/>
          </p:cNvCxnSpPr>
          <p:nvPr/>
        </p:nvCxnSpPr>
        <p:spPr>
          <a:xfrm flipV="1">
            <a:off x="8721193" y="5277000"/>
            <a:ext cx="1" cy="577405"/>
          </a:xfrm>
          <a:prstGeom prst="straightConnector1">
            <a:avLst/>
          </a:prstGeom>
          <a:noFill/>
          <a:ln w="57150" cap="flat" cmpd="sng" algn="ctr">
            <a:solidFill>
              <a:sysClr val="windowText" lastClr="000000"/>
            </a:solidFill>
            <a:prstDash val="solid"/>
            <a:miter lim="800000"/>
            <a:tailEnd type="triangle"/>
          </a:ln>
          <a:effectLst/>
        </p:spPr>
      </p:cxnSp>
      <p:cxnSp>
        <p:nvCxnSpPr>
          <p:cNvPr id="54" name="直線單箭頭接點 53">
            <a:extLst>
              <a:ext uri="{FF2B5EF4-FFF2-40B4-BE49-F238E27FC236}">
                <a16:creationId xmlns:a16="http://schemas.microsoft.com/office/drawing/2014/main" id="{B900B973-6E14-FE06-AF3B-EEBF3EE731F7}"/>
              </a:ext>
            </a:extLst>
          </p:cNvPr>
          <p:cNvCxnSpPr>
            <a:cxnSpLocks/>
          </p:cNvCxnSpPr>
          <p:nvPr/>
        </p:nvCxnSpPr>
        <p:spPr>
          <a:xfrm flipV="1">
            <a:off x="9722915" y="5277000"/>
            <a:ext cx="1" cy="577405"/>
          </a:xfrm>
          <a:prstGeom prst="straightConnector1">
            <a:avLst/>
          </a:prstGeom>
          <a:noFill/>
          <a:ln w="57150" cap="flat" cmpd="sng" algn="ctr">
            <a:solidFill>
              <a:sysClr val="windowText" lastClr="000000"/>
            </a:solidFill>
            <a:prstDash val="solid"/>
            <a:miter lim="800000"/>
            <a:tailEnd type="triangle"/>
          </a:ln>
          <a:effectLst/>
        </p:spPr>
      </p:cxnSp>
      <p:cxnSp>
        <p:nvCxnSpPr>
          <p:cNvPr id="55" name="直線單箭頭接點 54">
            <a:extLst>
              <a:ext uri="{FF2B5EF4-FFF2-40B4-BE49-F238E27FC236}">
                <a16:creationId xmlns:a16="http://schemas.microsoft.com/office/drawing/2014/main" id="{E9AC3467-E472-0ECB-1446-E799E6A7B647}"/>
              </a:ext>
            </a:extLst>
          </p:cNvPr>
          <p:cNvCxnSpPr>
            <a:cxnSpLocks/>
          </p:cNvCxnSpPr>
          <p:nvPr/>
        </p:nvCxnSpPr>
        <p:spPr>
          <a:xfrm flipV="1">
            <a:off x="5656257" y="3607751"/>
            <a:ext cx="0" cy="488963"/>
          </a:xfrm>
          <a:prstGeom prst="straightConnector1">
            <a:avLst/>
          </a:prstGeom>
          <a:noFill/>
          <a:ln w="57150" cap="flat" cmpd="sng" algn="ctr">
            <a:solidFill>
              <a:sysClr val="windowText" lastClr="000000"/>
            </a:solidFill>
            <a:prstDash val="solid"/>
            <a:miter lim="800000"/>
            <a:tailEnd type="triangle"/>
          </a:ln>
          <a:effectLst/>
        </p:spPr>
      </p:cxnSp>
      <p:sp>
        <p:nvSpPr>
          <p:cNvPr id="56" name="文字方塊 55">
            <a:extLst>
              <a:ext uri="{FF2B5EF4-FFF2-40B4-BE49-F238E27FC236}">
                <a16:creationId xmlns:a16="http://schemas.microsoft.com/office/drawing/2014/main" id="{8C0C6F2A-94A3-3A41-6CB5-3AC12347B397}"/>
              </a:ext>
            </a:extLst>
          </p:cNvPr>
          <p:cNvSpPr txBox="1"/>
          <p:nvPr/>
        </p:nvSpPr>
        <p:spPr>
          <a:xfrm>
            <a:off x="5237156" y="3228429"/>
            <a:ext cx="838200" cy="461665"/>
          </a:xfrm>
          <a:prstGeom prst="rect">
            <a:avLst/>
          </a:prstGeom>
          <a:noFill/>
        </p:spPr>
        <p:txBody>
          <a:bodyPr wrap="square" rtlCol="0">
            <a:spAutoFit/>
          </a:bodyPr>
          <a:lstStyle/>
          <a:p>
            <a:pPr algn="ctr">
              <a:defRPr/>
            </a:pPr>
            <a:r>
              <a:rPr lang="en-US" altLang="zh-TW" sz="2400" dirty="0">
                <a:solidFill>
                  <a:prstClr val="black"/>
                </a:solidFill>
                <a:latin typeface="Aptos" panose="02110004020202020204"/>
              </a:rPr>
              <a:t>???</a:t>
            </a:r>
            <a:endParaRPr lang="zh-TW" altLang="en-US" sz="2400" dirty="0">
              <a:solidFill>
                <a:prstClr val="black"/>
              </a:solidFill>
              <a:latin typeface="Aptos" panose="02110004020202020204"/>
            </a:endParaRPr>
          </a:p>
        </p:txBody>
      </p:sp>
      <p:cxnSp>
        <p:nvCxnSpPr>
          <p:cNvPr id="57" name="直線單箭頭接點 56">
            <a:extLst>
              <a:ext uri="{FF2B5EF4-FFF2-40B4-BE49-F238E27FC236}">
                <a16:creationId xmlns:a16="http://schemas.microsoft.com/office/drawing/2014/main" id="{B0C877A5-FDE0-C06D-B48F-7ECF3DD3A29A}"/>
              </a:ext>
            </a:extLst>
          </p:cNvPr>
          <p:cNvCxnSpPr>
            <a:cxnSpLocks/>
          </p:cNvCxnSpPr>
          <p:nvPr/>
        </p:nvCxnSpPr>
        <p:spPr>
          <a:xfrm>
            <a:off x="5664012" y="2621297"/>
            <a:ext cx="0" cy="607135"/>
          </a:xfrm>
          <a:prstGeom prst="straightConnector1">
            <a:avLst/>
          </a:prstGeom>
          <a:noFill/>
          <a:ln w="57150" cap="flat" cmpd="sng" algn="ctr">
            <a:solidFill>
              <a:srgbClr val="156082"/>
            </a:solidFill>
            <a:prstDash val="solid"/>
            <a:miter lim="800000"/>
            <a:headEnd type="triangle" w="med" len="med"/>
            <a:tailEnd type="triangle" w="med" len="med"/>
          </a:ln>
          <a:effectLst/>
        </p:spPr>
      </p:cxnSp>
      <p:cxnSp>
        <p:nvCxnSpPr>
          <p:cNvPr id="58" name="直線單箭頭接點 57">
            <a:extLst>
              <a:ext uri="{FF2B5EF4-FFF2-40B4-BE49-F238E27FC236}">
                <a16:creationId xmlns:a16="http://schemas.microsoft.com/office/drawing/2014/main" id="{4C5C399B-CF88-6089-75EB-FE86BF522DDB}"/>
              </a:ext>
            </a:extLst>
          </p:cNvPr>
          <p:cNvCxnSpPr>
            <a:cxnSpLocks/>
          </p:cNvCxnSpPr>
          <p:nvPr/>
        </p:nvCxnSpPr>
        <p:spPr>
          <a:xfrm flipV="1">
            <a:off x="9722916" y="3607751"/>
            <a:ext cx="0" cy="488963"/>
          </a:xfrm>
          <a:prstGeom prst="straightConnector1">
            <a:avLst/>
          </a:prstGeom>
          <a:noFill/>
          <a:ln w="57150" cap="flat" cmpd="sng" algn="ctr">
            <a:solidFill>
              <a:sysClr val="windowText" lastClr="000000"/>
            </a:solidFill>
            <a:prstDash val="solid"/>
            <a:miter lim="800000"/>
            <a:tailEnd type="triangle"/>
          </a:ln>
          <a:effectLst/>
        </p:spPr>
      </p:cxnSp>
      <p:sp>
        <p:nvSpPr>
          <p:cNvPr id="59" name="文字方塊 58">
            <a:extLst>
              <a:ext uri="{FF2B5EF4-FFF2-40B4-BE49-F238E27FC236}">
                <a16:creationId xmlns:a16="http://schemas.microsoft.com/office/drawing/2014/main" id="{BB53B6CF-B30C-20F3-D5D1-98936A4B3068}"/>
              </a:ext>
            </a:extLst>
          </p:cNvPr>
          <p:cNvSpPr txBox="1"/>
          <p:nvPr/>
        </p:nvSpPr>
        <p:spPr>
          <a:xfrm>
            <a:off x="9303815" y="3228429"/>
            <a:ext cx="838200" cy="461665"/>
          </a:xfrm>
          <a:prstGeom prst="rect">
            <a:avLst/>
          </a:prstGeom>
          <a:noFill/>
        </p:spPr>
        <p:txBody>
          <a:bodyPr wrap="square" rtlCol="0">
            <a:spAutoFit/>
          </a:bodyPr>
          <a:lstStyle/>
          <a:p>
            <a:pPr algn="ctr">
              <a:defRPr/>
            </a:pPr>
            <a:r>
              <a:rPr lang="en-US" altLang="zh-TW" sz="2400" dirty="0">
                <a:solidFill>
                  <a:prstClr val="black"/>
                </a:solidFill>
                <a:latin typeface="Aptos" panose="02110004020202020204"/>
              </a:rPr>
              <a:t>???</a:t>
            </a:r>
            <a:endParaRPr lang="zh-TW" altLang="en-US" sz="2400" dirty="0">
              <a:solidFill>
                <a:prstClr val="black"/>
              </a:solidFill>
              <a:latin typeface="Aptos" panose="02110004020202020204"/>
            </a:endParaRPr>
          </a:p>
        </p:txBody>
      </p:sp>
      <p:cxnSp>
        <p:nvCxnSpPr>
          <p:cNvPr id="60" name="直線單箭頭接點 59">
            <a:extLst>
              <a:ext uri="{FF2B5EF4-FFF2-40B4-BE49-F238E27FC236}">
                <a16:creationId xmlns:a16="http://schemas.microsoft.com/office/drawing/2014/main" id="{533F5DF9-12D7-9D50-7ECF-3C7D66650BD4}"/>
              </a:ext>
            </a:extLst>
          </p:cNvPr>
          <p:cNvCxnSpPr>
            <a:cxnSpLocks/>
          </p:cNvCxnSpPr>
          <p:nvPr/>
        </p:nvCxnSpPr>
        <p:spPr>
          <a:xfrm>
            <a:off x="9730671" y="2621297"/>
            <a:ext cx="0" cy="607135"/>
          </a:xfrm>
          <a:prstGeom prst="straightConnector1">
            <a:avLst/>
          </a:prstGeom>
          <a:noFill/>
          <a:ln w="57150" cap="flat" cmpd="sng" algn="ctr">
            <a:solidFill>
              <a:srgbClr val="156082"/>
            </a:solidFill>
            <a:prstDash val="solid"/>
            <a:miter lim="800000"/>
            <a:headEnd type="triangle" w="med" len="med"/>
            <a:tailEnd type="triangle" w="med" len="med"/>
          </a:ln>
          <a:effectLst/>
        </p:spPr>
      </p:cxnSp>
      <p:cxnSp>
        <p:nvCxnSpPr>
          <p:cNvPr id="62" name="直線接點 61">
            <a:extLst>
              <a:ext uri="{FF2B5EF4-FFF2-40B4-BE49-F238E27FC236}">
                <a16:creationId xmlns:a16="http://schemas.microsoft.com/office/drawing/2014/main" id="{E92A57CD-5914-C762-E040-C4F906F67662}"/>
              </a:ext>
            </a:extLst>
          </p:cNvPr>
          <p:cNvCxnSpPr>
            <a:cxnSpLocks/>
          </p:cNvCxnSpPr>
          <p:nvPr/>
        </p:nvCxnSpPr>
        <p:spPr>
          <a:xfrm>
            <a:off x="4566504" y="1152751"/>
            <a:ext cx="32966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3" name="文字方塊 62">
            <a:extLst>
              <a:ext uri="{FF2B5EF4-FFF2-40B4-BE49-F238E27FC236}">
                <a16:creationId xmlns:a16="http://schemas.microsoft.com/office/drawing/2014/main" id="{034186D3-BC0C-796D-65FA-1E39D6293368}"/>
              </a:ext>
            </a:extLst>
          </p:cNvPr>
          <p:cNvSpPr txBox="1"/>
          <p:nvPr/>
        </p:nvSpPr>
        <p:spPr>
          <a:xfrm>
            <a:off x="3008992" y="1178148"/>
            <a:ext cx="3480547" cy="461665"/>
          </a:xfrm>
          <a:prstGeom prst="rect">
            <a:avLst/>
          </a:prstGeom>
          <a:noFill/>
        </p:spPr>
        <p:txBody>
          <a:bodyPr wrap="square" rtlCol="0">
            <a:spAutoFit/>
          </a:bodyPr>
          <a:lstStyle/>
          <a:p>
            <a:pPr algn="ctr"/>
            <a:r>
              <a:rPr lang="en-US" altLang="zh-TW" sz="2400" dirty="0">
                <a:solidFill>
                  <a:srgbClr val="FF0000"/>
                </a:solidFill>
              </a:rPr>
              <a:t>difficult to predict</a:t>
            </a:r>
            <a:endParaRPr lang="zh-TW" altLang="en-US" sz="2400" dirty="0">
              <a:solidFill>
                <a:srgbClr val="FF0000"/>
              </a:solidFill>
            </a:endParaRPr>
          </a:p>
        </p:txBody>
      </p:sp>
      <p:cxnSp>
        <p:nvCxnSpPr>
          <p:cNvPr id="65" name="直線接點 64">
            <a:extLst>
              <a:ext uri="{FF2B5EF4-FFF2-40B4-BE49-F238E27FC236}">
                <a16:creationId xmlns:a16="http://schemas.microsoft.com/office/drawing/2014/main" id="{9907081F-8FBE-D7CC-E218-31EE0FE0D7B9}"/>
              </a:ext>
            </a:extLst>
          </p:cNvPr>
          <p:cNvCxnSpPr/>
          <p:nvPr/>
        </p:nvCxnSpPr>
        <p:spPr>
          <a:xfrm>
            <a:off x="5237156" y="2558973"/>
            <a:ext cx="858844" cy="66945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直線接點 65">
            <a:extLst>
              <a:ext uri="{FF2B5EF4-FFF2-40B4-BE49-F238E27FC236}">
                <a16:creationId xmlns:a16="http://schemas.microsoft.com/office/drawing/2014/main" id="{2910AB18-3DB5-3357-DEC9-E3EF6888DF81}"/>
              </a:ext>
            </a:extLst>
          </p:cNvPr>
          <p:cNvCxnSpPr>
            <a:cxnSpLocks/>
          </p:cNvCxnSpPr>
          <p:nvPr/>
        </p:nvCxnSpPr>
        <p:spPr>
          <a:xfrm flipH="1">
            <a:off x="5210173" y="2585062"/>
            <a:ext cx="858844" cy="66945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368670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5848574F-F3DC-B1CF-849B-ED740E425911}"/>
              </a:ext>
            </a:extLst>
          </p:cNvPr>
          <p:cNvPicPr>
            <a:picLocks noChangeAspect="1"/>
          </p:cNvPicPr>
          <p:nvPr/>
        </p:nvPicPr>
        <p:blipFill>
          <a:blip r:embed="rId2"/>
          <a:stretch>
            <a:fillRect/>
          </a:stretch>
        </p:blipFill>
        <p:spPr>
          <a:xfrm>
            <a:off x="364314" y="179767"/>
            <a:ext cx="6006499" cy="6398226"/>
          </a:xfrm>
          <a:prstGeom prst="rect">
            <a:avLst/>
          </a:prstGeom>
        </p:spPr>
      </p:pic>
      <p:sp>
        <p:nvSpPr>
          <p:cNvPr id="8" name="文字方塊 7">
            <a:extLst>
              <a:ext uri="{FF2B5EF4-FFF2-40B4-BE49-F238E27FC236}">
                <a16:creationId xmlns:a16="http://schemas.microsoft.com/office/drawing/2014/main" id="{69D4EF6C-40C2-0BA9-6537-8BC3CAF713E6}"/>
              </a:ext>
            </a:extLst>
          </p:cNvPr>
          <p:cNvSpPr txBox="1"/>
          <p:nvPr/>
        </p:nvSpPr>
        <p:spPr>
          <a:xfrm>
            <a:off x="6390772" y="280007"/>
            <a:ext cx="510101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000000"/>
                </a:solidFill>
                <a:effectLst/>
                <a:uLnTx/>
                <a:uFillTx/>
                <a:latin typeface="Lucida Grande"/>
                <a:ea typeface="新細明體" panose="02020500000000000000" pitchFamily="18" charset="-120"/>
                <a:cs typeface="+mn-cs"/>
              </a:rPr>
              <a:t>Examining Forgetting in Continual Pre-training of Aligned Large Language Models</a:t>
            </a:r>
          </a:p>
        </p:txBody>
      </p:sp>
      <p:sp>
        <p:nvSpPr>
          <p:cNvPr id="10" name="文字方塊 9">
            <a:extLst>
              <a:ext uri="{FF2B5EF4-FFF2-40B4-BE49-F238E27FC236}">
                <a16:creationId xmlns:a16="http://schemas.microsoft.com/office/drawing/2014/main" id="{8B1186A4-CB31-8084-F2D7-4B6EF62662DA}"/>
              </a:ext>
            </a:extLst>
          </p:cNvPr>
          <p:cNvSpPr txBox="1"/>
          <p:nvPr/>
        </p:nvSpPr>
        <p:spPr>
          <a:xfrm>
            <a:off x="8442422" y="1480336"/>
            <a:ext cx="60987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https://arxiv.org/abs/2401.03129</a:t>
            </a:r>
          </a:p>
        </p:txBody>
      </p:sp>
      <p:pic>
        <p:nvPicPr>
          <p:cNvPr id="7" name="圖片 6">
            <a:extLst>
              <a:ext uri="{FF2B5EF4-FFF2-40B4-BE49-F238E27FC236}">
                <a16:creationId xmlns:a16="http://schemas.microsoft.com/office/drawing/2014/main" id="{9AF32542-ADBB-1FE0-80EE-A5F955D8B9DB}"/>
              </a:ext>
            </a:extLst>
          </p:cNvPr>
          <p:cNvPicPr>
            <a:picLocks noChangeAspect="1"/>
          </p:cNvPicPr>
          <p:nvPr/>
        </p:nvPicPr>
        <p:blipFill>
          <a:blip r:embed="rId3"/>
          <a:stretch>
            <a:fillRect/>
          </a:stretch>
        </p:blipFill>
        <p:spPr>
          <a:xfrm>
            <a:off x="6244662" y="2312908"/>
            <a:ext cx="1280700" cy="2131944"/>
          </a:xfrm>
          <a:prstGeom prst="rect">
            <a:avLst/>
          </a:prstGeom>
        </p:spPr>
      </p:pic>
      <p:sp>
        <p:nvSpPr>
          <p:cNvPr id="13" name="文字方塊 12">
            <a:extLst>
              <a:ext uri="{FF2B5EF4-FFF2-40B4-BE49-F238E27FC236}">
                <a16:creationId xmlns:a16="http://schemas.microsoft.com/office/drawing/2014/main" id="{2F073270-7883-ABDF-39FE-80D6CA53D36C}"/>
              </a:ext>
            </a:extLst>
          </p:cNvPr>
          <p:cNvSpPr txBox="1"/>
          <p:nvPr/>
        </p:nvSpPr>
        <p:spPr>
          <a:xfrm>
            <a:off x="6586944" y="1849668"/>
            <a:ext cx="609887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with ASUS Open Cloud Infrastructure Software Center</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pic>
        <p:nvPicPr>
          <p:cNvPr id="2" name="圖片 1">
            <a:extLst>
              <a:ext uri="{FF2B5EF4-FFF2-40B4-BE49-F238E27FC236}">
                <a16:creationId xmlns:a16="http://schemas.microsoft.com/office/drawing/2014/main" id="{3137187B-29F3-8BDD-DAC3-4ECAC1FEC495}"/>
              </a:ext>
            </a:extLst>
          </p:cNvPr>
          <p:cNvPicPr>
            <a:picLocks noChangeAspect="1"/>
          </p:cNvPicPr>
          <p:nvPr/>
        </p:nvPicPr>
        <p:blipFill>
          <a:blip r:embed="rId3"/>
          <a:stretch>
            <a:fillRect/>
          </a:stretch>
        </p:blipFill>
        <p:spPr>
          <a:xfrm>
            <a:off x="6244662" y="4493003"/>
            <a:ext cx="1280700" cy="2131944"/>
          </a:xfrm>
          <a:prstGeom prst="rect">
            <a:avLst/>
          </a:prstGeom>
        </p:spPr>
      </p:pic>
      <p:pic>
        <p:nvPicPr>
          <p:cNvPr id="3" name="Picture 4">
            <a:extLst>
              <a:ext uri="{FF2B5EF4-FFF2-40B4-BE49-F238E27FC236}">
                <a16:creationId xmlns:a16="http://schemas.microsoft.com/office/drawing/2014/main" id="{0B619990-03C1-C1D8-1BD4-4821930EE4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5360" y="5043573"/>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E8CC9EAD-1B1E-40EE-A01B-8615CCB10B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4406" y="4745439"/>
            <a:ext cx="1090298" cy="1090298"/>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a:extLst>
              <a:ext uri="{FF2B5EF4-FFF2-40B4-BE49-F238E27FC236}">
                <a16:creationId xmlns:a16="http://schemas.microsoft.com/office/drawing/2014/main" id="{C39BA46C-304C-A5B8-F179-5CD5377F9173}"/>
              </a:ext>
            </a:extLst>
          </p:cNvPr>
          <p:cNvSpPr txBox="1"/>
          <p:nvPr/>
        </p:nvSpPr>
        <p:spPr>
          <a:xfrm>
            <a:off x="10168638" y="3955849"/>
            <a:ext cx="196892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highlight>
                  <a:srgbClr val="FFFFFF"/>
                </a:highlight>
                <a:uLnTx/>
                <a:uFillTx/>
                <a:latin typeface="Lucida Grande"/>
                <a:ea typeface="新細明體" panose="02020500000000000000" pitchFamily="18" charset="-120"/>
                <a:cs typeface="+mn-cs"/>
              </a:rPr>
              <a:t>Chen-An Li (NTU)</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pic>
        <p:nvPicPr>
          <p:cNvPr id="12" name="圖片 11">
            <a:extLst>
              <a:ext uri="{FF2B5EF4-FFF2-40B4-BE49-F238E27FC236}">
                <a16:creationId xmlns:a16="http://schemas.microsoft.com/office/drawing/2014/main" id="{8BC608F7-D490-7970-4B9C-AE55C35D99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78515" y="2219000"/>
            <a:ext cx="1349171" cy="1736849"/>
          </a:xfrm>
          <a:prstGeom prst="rect">
            <a:avLst/>
          </a:prstGeom>
        </p:spPr>
      </p:pic>
    </p:spTree>
    <p:extLst>
      <p:ext uri="{BB962C8B-B14F-4D97-AF65-F5344CB8AC3E}">
        <p14:creationId xmlns:p14="http://schemas.microsoft.com/office/powerpoint/2010/main" val="225341405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8D41B-D39F-27CF-6B6E-77A4D06D2568}"/>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F1E2C34C-952D-53AD-AF03-3CB741761D21}"/>
              </a:ext>
            </a:extLst>
          </p:cNvPr>
          <p:cNvSpPr>
            <a:spLocks noGrp="1"/>
          </p:cNvSpPr>
          <p:nvPr>
            <p:ph type="title"/>
          </p:nvPr>
        </p:nvSpPr>
        <p:spPr/>
        <p:txBody>
          <a:bodyPr/>
          <a:lstStyle/>
          <a:p>
            <a:endParaRPr lang="zh-TW" altLang="en-US" dirty="0"/>
          </a:p>
        </p:txBody>
      </p:sp>
      <p:sp>
        <p:nvSpPr>
          <p:cNvPr id="3" name="內容版面配置區 2">
            <a:extLst>
              <a:ext uri="{FF2B5EF4-FFF2-40B4-BE49-F238E27FC236}">
                <a16:creationId xmlns:a16="http://schemas.microsoft.com/office/drawing/2014/main" id="{1A080607-E288-2EFC-9E2F-DC0E5CCDA2C5}"/>
              </a:ext>
            </a:extLst>
          </p:cNvPr>
          <p:cNvSpPr>
            <a:spLocks noGrp="1"/>
          </p:cNvSpPr>
          <p:nvPr>
            <p:ph idx="1"/>
          </p:nvPr>
        </p:nvSpPr>
        <p:spPr/>
        <p:txBody>
          <a:bodyPr/>
          <a:lstStyle/>
          <a:p>
            <a:endParaRPr lang="zh-TW" altLang="en-US" dirty="0"/>
          </a:p>
        </p:txBody>
      </p:sp>
      <p:sp>
        <p:nvSpPr>
          <p:cNvPr id="5" name="文字方塊 4">
            <a:extLst>
              <a:ext uri="{FF2B5EF4-FFF2-40B4-BE49-F238E27FC236}">
                <a16:creationId xmlns:a16="http://schemas.microsoft.com/office/drawing/2014/main" id="{414F0DFC-F303-23A9-9F2F-E903C7F67BE0}"/>
              </a:ext>
            </a:extLst>
          </p:cNvPr>
          <p:cNvSpPr txBox="1"/>
          <p:nvPr/>
        </p:nvSpPr>
        <p:spPr>
          <a:xfrm>
            <a:off x="838200" y="4917151"/>
            <a:ext cx="2431231" cy="64633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Chao-Chung Wu</a:t>
            </a:r>
            <a:endPar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r>
              <a:rPr kumimoji="0" lang="en-US" altLang="zh-TW" sz="1800" b="0" i="0" u="none" strike="noStrike" kern="1200" cap="none" spc="0" normalizeH="0" baseline="0" noProof="0" dirty="0" err="1">
                <a:ln>
                  <a:noFill/>
                </a:ln>
                <a:solidFill>
                  <a:prstClr val="black"/>
                </a:solidFill>
                <a:effectLst/>
                <a:uLnTx/>
                <a:uFillTx/>
                <a:latin typeface="Calibri" panose="020F0502020204030204"/>
                <a:ea typeface="新細明體" panose="02020500000000000000" pitchFamily="18" charset="-120"/>
                <a:cs typeface="+mn-cs"/>
              </a:rPr>
              <a:t>Appier’s</a:t>
            </a: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researcher)</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 name="文字方塊 5">
            <a:extLst>
              <a:ext uri="{FF2B5EF4-FFF2-40B4-BE49-F238E27FC236}">
                <a16:creationId xmlns:a16="http://schemas.microsoft.com/office/drawing/2014/main" id="{97DFC5DC-26FA-CBA1-5CD3-D8730D483A86}"/>
              </a:ext>
            </a:extLst>
          </p:cNvPr>
          <p:cNvSpPr txBox="1"/>
          <p:nvPr/>
        </p:nvSpPr>
        <p:spPr>
          <a:xfrm>
            <a:off x="838200" y="5630951"/>
            <a:ext cx="3744686" cy="369332"/>
          </a:xfrm>
          <a:prstGeom prst="rect">
            <a:avLst/>
          </a:prstGeom>
          <a:noFill/>
        </p:spPr>
        <p:txBody>
          <a:bodyPr wrap="square">
            <a:spAutoFit/>
          </a:bodyPr>
          <a:lstStyle/>
          <a:p>
            <a:r>
              <a:rPr lang="zh-TW" altLang="en-US" dirty="0"/>
              <a:t>https://arxiv.org/abs/2501.14315</a:t>
            </a:r>
          </a:p>
        </p:txBody>
      </p:sp>
      <p:pic>
        <p:nvPicPr>
          <p:cNvPr id="7" name="圖片 6">
            <a:extLst>
              <a:ext uri="{FF2B5EF4-FFF2-40B4-BE49-F238E27FC236}">
                <a16:creationId xmlns:a16="http://schemas.microsoft.com/office/drawing/2014/main" id="{E27473D1-B09B-35ED-6BC1-858D4003483C}"/>
              </a:ext>
            </a:extLst>
          </p:cNvPr>
          <p:cNvPicPr>
            <a:picLocks noChangeAspect="1"/>
          </p:cNvPicPr>
          <p:nvPr/>
        </p:nvPicPr>
        <p:blipFill>
          <a:blip r:embed="rId3"/>
          <a:stretch>
            <a:fillRect/>
          </a:stretch>
        </p:blipFill>
        <p:spPr>
          <a:xfrm>
            <a:off x="5109118" y="66919"/>
            <a:ext cx="6768257" cy="6425955"/>
          </a:xfrm>
          <a:prstGeom prst="rect">
            <a:avLst/>
          </a:prstGeom>
        </p:spPr>
      </p:pic>
    </p:spTree>
    <p:extLst>
      <p:ext uri="{BB962C8B-B14F-4D97-AF65-F5344CB8AC3E}">
        <p14:creationId xmlns:p14="http://schemas.microsoft.com/office/powerpoint/2010/main" val="172506617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93FF0A6-C44D-AFD0-498B-3F7D5C6D84A2}"/>
              </a:ext>
            </a:extLst>
          </p:cNvPr>
          <p:cNvSpPr>
            <a:spLocks noGrp="1"/>
          </p:cNvSpPr>
          <p:nvPr>
            <p:ph type="title"/>
          </p:nvPr>
        </p:nvSpPr>
        <p:spPr/>
        <p:txBody>
          <a:bodyPr/>
          <a:lstStyle/>
          <a:p>
            <a:r>
              <a:rPr lang="en-US" altLang="zh-TW" dirty="0"/>
              <a:t>Concluding Remarks </a:t>
            </a:r>
            <a:endParaRPr lang="zh-TW" altLang="en-US" dirty="0"/>
          </a:p>
        </p:txBody>
      </p:sp>
      <p:pic>
        <p:nvPicPr>
          <p:cNvPr id="5" name="內容版面配置區 4">
            <a:extLst>
              <a:ext uri="{FF2B5EF4-FFF2-40B4-BE49-F238E27FC236}">
                <a16:creationId xmlns:a16="http://schemas.microsoft.com/office/drawing/2014/main" id="{817C6A0D-2DA2-2857-440D-90918B59321B}"/>
              </a:ext>
            </a:extLst>
          </p:cNvPr>
          <p:cNvPicPr>
            <a:picLocks noGrp="1" noChangeAspect="1"/>
          </p:cNvPicPr>
          <p:nvPr>
            <p:ph idx="1"/>
          </p:nvPr>
        </p:nvPicPr>
        <p:blipFill>
          <a:blip r:embed="rId2"/>
          <a:stretch>
            <a:fillRect/>
          </a:stretch>
        </p:blipFill>
        <p:spPr>
          <a:xfrm>
            <a:off x="1420766" y="2315053"/>
            <a:ext cx="4351338" cy="4351338"/>
          </a:xfrm>
        </p:spPr>
      </p:pic>
      <p:pic>
        <p:nvPicPr>
          <p:cNvPr id="7" name="圖片 6">
            <a:extLst>
              <a:ext uri="{FF2B5EF4-FFF2-40B4-BE49-F238E27FC236}">
                <a16:creationId xmlns:a16="http://schemas.microsoft.com/office/drawing/2014/main" id="{88B8C5B0-9C20-E91C-DA22-8CBD94B7FB17}"/>
              </a:ext>
            </a:extLst>
          </p:cNvPr>
          <p:cNvPicPr>
            <a:picLocks noChangeAspect="1"/>
          </p:cNvPicPr>
          <p:nvPr/>
        </p:nvPicPr>
        <p:blipFill>
          <a:blip r:embed="rId3"/>
          <a:stretch>
            <a:fillRect/>
          </a:stretch>
        </p:blipFill>
        <p:spPr>
          <a:xfrm>
            <a:off x="6464034" y="2022535"/>
            <a:ext cx="4877593" cy="4877593"/>
          </a:xfrm>
          <a:prstGeom prst="rect">
            <a:avLst/>
          </a:prstGeom>
        </p:spPr>
      </p:pic>
      <p:sp>
        <p:nvSpPr>
          <p:cNvPr id="3" name="文字方塊 2">
            <a:extLst>
              <a:ext uri="{FF2B5EF4-FFF2-40B4-BE49-F238E27FC236}">
                <a16:creationId xmlns:a16="http://schemas.microsoft.com/office/drawing/2014/main" id="{2406A778-B92B-9F56-0E32-72F1C624CEF2}"/>
              </a:ext>
            </a:extLst>
          </p:cNvPr>
          <p:cNvSpPr txBox="1"/>
          <p:nvPr/>
        </p:nvSpPr>
        <p:spPr>
          <a:xfrm>
            <a:off x="1421867" y="1652588"/>
            <a:ext cx="4351339" cy="830997"/>
          </a:xfrm>
          <a:prstGeom prst="rect">
            <a:avLst/>
          </a:prstGeom>
          <a:noFill/>
        </p:spPr>
        <p:txBody>
          <a:bodyPr wrap="square" rtlCol="0">
            <a:spAutoFit/>
          </a:bodyPr>
          <a:lstStyle/>
          <a:p>
            <a:r>
              <a:rPr lang="en-US" altLang="zh-TW" sz="2400" dirty="0">
                <a:latin typeface="微軟正黑體" panose="020B0604030504040204" pitchFamily="34" charset="-120"/>
                <a:ea typeface="微軟正黑體" panose="020B0604030504040204" pitchFamily="34" charset="-120"/>
              </a:rPr>
              <a:t>Post-training </a:t>
            </a:r>
            <a:r>
              <a:rPr lang="zh-TW" altLang="en-US" sz="2400" dirty="0">
                <a:latin typeface="微軟正黑體" panose="020B0604030504040204" pitchFamily="34" charset="-120"/>
                <a:ea typeface="微軟正黑體" panose="020B0604030504040204" pitchFamily="34" charset="-120"/>
              </a:rPr>
              <a:t>時人工智慧容易遺忘過去的技能</a:t>
            </a:r>
          </a:p>
        </p:txBody>
      </p:sp>
      <p:sp>
        <p:nvSpPr>
          <p:cNvPr id="4" name="文字方塊 3">
            <a:extLst>
              <a:ext uri="{FF2B5EF4-FFF2-40B4-BE49-F238E27FC236}">
                <a16:creationId xmlns:a16="http://schemas.microsoft.com/office/drawing/2014/main" id="{33F4AF79-ED7D-6BAF-FB5E-FE58EEB5B6CF}"/>
              </a:ext>
            </a:extLst>
          </p:cNvPr>
          <p:cNvSpPr txBox="1"/>
          <p:nvPr/>
        </p:nvSpPr>
        <p:spPr>
          <a:xfrm>
            <a:off x="6096000" y="1837253"/>
            <a:ext cx="5761065"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用人工智慧自己說的話來做 </a:t>
            </a:r>
            <a:r>
              <a:rPr lang="en-US" altLang="zh-TW" sz="2400" dirty="0">
                <a:latin typeface="微軟正黑體" panose="020B0604030504040204" pitchFamily="34" charset="-120"/>
                <a:ea typeface="微軟正黑體" panose="020B0604030504040204" pitchFamily="34" charset="-120"/>
              </a:rPr>
              <a:t>Post-training </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6963121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0AC09-2EE7-6EB3-9467-B3BBDB056C0C}"/>
            </a:ext>
          </a:extLst>
        </p:cNvPr>
        <p:cNvGrpSpPr/>
        <p:nvPr/>
      </p:nvGrpSpPr>
      <p:grpSpPr>
        <a:xfrm>
          <a:off x="0" y="0"/>
          <a:ext cx="0" cy="0"/>
          <a:chOff x="0" y="0"/>
          <a:chExt cx="0" cy="0"/>
        </a:xfrm>
      </p:grpSpPr>
      <p:sp>
        <p:nvSpPr>
          <p:cNvPr id="8" name="文字方塊 7">
            <a:extLst>
              <a:ext uri="{FF2B5EF4-FFF2-40B4-BE49-F238E27FC236}">
                <a16:creationId xmlns:a16="http://schemas.microsoft.com/office/drawing/2014/main" id="{28E4B41F-11D0-74D7-29D0-4B44C966252F}"/>
              </a:ext>
            </a:extLst>
          </p:cNvPr>
          <p:cNvSpPr txBox="1"/>
          <p:nvPr/>
        </p:nvSpPr>
        <p:spPr>
          <a:xfrm>
            <a:off x="6390772" y="280007"/>
            <a:ext cx="510101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000000"/>
                </a:solidFill>
                <a:effectLst/>
                <a:uLnTx/>
                <a:uFillTx/>
                <a:latin typeface="Lucida Grande"/>
                <a:ea typeface="新細明體" panose="02020500000000000000" pitchFamily="18" charset="-120"/>
                <a:cs typeface="+mn-cs"/>
              </a:rPr>
              <a:t>Examining Forgetting in Continual Pre-training of Aligned Large Language Models</a:t>
            </a:r>
          </a:p>
        </p:txBody>
      </p:sp>
      <p:sp>
        <p:nvSpPr>
          <p:cNvPr id="10" name="文字方塊 9">
            <a:extLst>
              <a:ext uri="{FF2B5EF4-FFF2-40B4-BE49-F238E27FC236}">
                <a16:creationId xmlns:a16="http://schemas.microsoft.com/office/drawing/2014/main" id="{DDEBF47B-FE4D-723A-D3FD-F8BE9160FEFC}"/>
              </a:ext>
            </a:extLst>
          </p:cNvPr>
          <p:cNvSpPr txBox="1"/>
          <p:nvPr/>
        </p:nvSpPr>
        <p:spPr>
          <a:xfrm>
            <a:off x="8442422" y="1480336"/>
            <a:ext cx="60987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https://arxiv.org/abs/2401.03129</a:t>
            </a:r>
          </a:p>
        </p:txBody>
      </p:sp>
      <p:sp>
        <p:nvSpPr>
          <p:cNvPr id="13" name="文字方塊 12">
            <a:extLst>
              <a:ext uri="{FF2B5EF4-FFF2-40B4-BE49-F238E27FC236}">
                <a16:creationId xmlns:a16="http://schemas.microsoft.com/office/drawing/2014/main" id="{1E8B862F-2AC6-D966-4000-781115947804}"/>
              </a:ext>
            </a:extLst>
          </p:cNvPr>
          <p:cNvSpPr txBox="1"/>
          <p:nvPr/>
        </p:nvSpPr>
        <p:spPr>
          <a:xfrm>
            <a:off x="6586944" y="1849668"/>
            <a:ext cx="609887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with ASUS Open Cloud Infrastructure Software Center</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9" name="文字方塊 8">
            <a:extLst>
              <a:ext uri="{FF2B5EF4-FFF2-40B4-BE49-F238E27FC236}">
                <a16:creationId xmlns:a16="http://schemas.microsoft.com/office/drawing/2014/main" id="{2EDAD9B8-3F3E-C84D-A995-C7CA6D150158}"/>
              </a:ext>
            </a:extLst>
          </p:cNvPr>
          <p:cNvSpPr txBox="1"/>
          <p:nvPr/>
        </p:nvSpPr>
        <p:spPr>
          <a:xfrm>
            <a:off x="10168638" y="3955849"/>
            <a:ext cx="196892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highlight>
                  <a:srgbClr val="FFFFFF"/>
                </a:highlight>
                <a:uLnTx/>
                <a:uFillTx/>
                <a:latin typeface="Lucida Grande"/>
                <a:ea typeface="新細明體" panose="02020500000000000000" pitchFamily="18" charset="-120"/>
                <a:cs typeface="+mn-cs"/>
              </a:rPr>
              <a:t>Chen-An Li (NTU)</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pic>
        <p:nvPicPr>
          <p:cNvPr id="12" name="圖片 11">
            <a:extLst>
              <a:ext uri="{FF2B5EF4-FFF2-40B4-BE49-F238E27FC236}">
                <a16:creationId xmlns:a16="http://schemas.microsoft.com/office/drawing/2014/main" id="{713F475D-A807-F446-A81B-5CDBBDFF91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8515" y="2219000"/>
            <a:ext cx="1349171" cy="1736849"/>
          </a:xfrm>
          <a:prstGeom prst="rect">
            <a:avLst/>
          </a:prstGeom>
        </p:spPr>
      </p:pic>
      <p:pic>
        <p:nvPicPr>
          <p:cNvPr id="5" name="圖片 4">
            <a:extLst>
              <a:ext uri="{FF2B5EF4-FFF2-40B4-BE49-F238E27FC236}">
                <a16:creationId xmlns:a16="http://schemas.microsoft.com/office/drawing/2014/main" id="{4DC5EC5B-AB07-7464-0571-F4F20B34DD86}"/>
              </a:ext>
            </a:extLst>
          </p:cNvPr>
          <p:cNvPicPr>
            <a:picLocks noChangeAspect="1"/>
          </p:cNvPicPr>
          <p:nvPr/>
        </p:nvPicPr>
        <p:blipFill>
          <a:blip r:embed="rId3"/>
          <a:stretch>
            <a:fillRect/>
          </a:stretch>
        </p:blipFill>
        <p:spPr>
          <a:xfrm>
            <a:off x="452487" y="681037"/>
            <a:ext cx="5777850" cy="5811838"/>
          </a:xfrm>
          <a:prstGeom prst="rect">
            <a:avLst/>
          </a:prstGeom>
        </p:spPr>
      </p:pic>
      <p:sp>
        <p:nvSpPr>
          <p:cNvPr id="11" name="矩形: 圓角 10">
            <a:extLst>
              <a:ext uri="{FF2B5EF4-FFF2-40B4-BE49-F238E27FC236}">
                <a16:creationId xmlns:a16="http://schemas.microsoft.com/office/drawing/2014/main" id="{3D519301-47E2-144F-F079-EE86FAAFA8E2}"/>
              </a:ext>
            </a:extLst>
          </p:cNvPr>
          <p:cNvSpPr/>
          <p:nvPr/>
        </p:nvSpPr>
        <p:spPr>
          <a:xfrm>
            <a:off x="4621876" y="798023"/>
            <a:ext cx="1490749" cy="678440"/>
          </a:xfrm>
          <a:prstGeom prst="round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sp>
        <p:nvSpPr>
          <p:cNvPr id="14" name="矩形: 圓角 13">
            <a:extLst>
              <a:ext uri="{FF2B5EF4-FFF2-40B4-BE49-F238E27FC236}">
                <a16:creationId xmlns:a16="http://schemas.microsoft.com/office/drawing/2014/main" id="{20E4B7E6-EDF7-3B34-CC77-F9BF159CC710}"/>
              </a:ext>
            </a:extLst>
          </p:cNvPr>
          <p:cNvSpPr/>
          <p:nvPr/>
        </p:nvSpPr>
        <p:spPr>
          <a:xfrm>
            <a:off x="5484962" y="2145817"/>
            <a:ext cx="745375" cy="369332"/>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Aptos" panose="02110004020202020204"/>
              <a:ea typeface="新細明體" panose="02020500000000000000" pitchFamily="18" charset="-120"/>
              <a:cs typeface="+mn-cs"/>
            </a:endParaRPr>
          </a:p>
        </p:txBody>
      </p:sp>
      <p:sp>
        <p:nvSpPr>
          <p:cNvPr id="15" name="矩形: 圓角 14">
            <a:extLst>
              <a:ext uri="{FF2B5EF4-FFF2-40B4-BE49-F238E27FC236}">
                <a16:creationId xmlns:a16="http://schemas.microsoft.com/office/drawing/2014/main" id="{CF48CD29-1D70-BF28-B250-4835AAF3DF18}"/>
              </a:ext>
            </a:extLst>
          </p:cNvPr>
          <p:cNvSpPr/>
          <p:nvPr/>
        </p:nvSpPr>
        <p:spPr>
          <a:xfrm>
            <a:off x="5484962" y="2515148"/>
            <a:ext cx="745375" cy="3127369"/>
          </a:xfrm>
          <a:prstGeom prst="roundRect">
            <a:avLst/>
          </a:prstGeom>
          <a:noFill/>
          <a:ln w="571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381382338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2D525-8678-BDE7-5349-081049069B97}"/>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2317AD5E-2113-55D8-62CF-5094CD13960B}"/>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更多案例</a:t>
            </a:r>
          </a:p>
        </p:txBody>
      </p:sp>
      <p:sp>
        <p:nvSpPr>
          <p:cNvPr id="3" name="內容版面配置區 2">
            <a:extLst>
              <a:ext uri="{FF2B5EF4-FFF2-40B4-BE49-F238E27FC236}">
                <a16:creationId xmlns:a16="http://schemas.microsoft.com/office/drawing/2014/main" id="{D01DD0AB-76EF-1005-9B3C-D70C81784B22}"/>
              </a:ext>
            </a:extLst>
          </p:cNvPr>
          <p:cNvSpPr>
            <a:spLocks noGrp="1"/>
          </p:cNvSpPr>
          <p:nvPr>
            <p:ph idx="1"/>
          </p:nvPr>
        </p:nvSpPr>
        <p:spPr/>
        <p:txBody>
          <a:bodyPr/>
          <a:lstStyle/>
          <a:p>
            <a:r>
              <a:rPr lang="zh-TW" altLang="en-US" dirty="0">
                <a:latin typeface="微軟正黑體" panose="020B0604030504040204" pitchFamily="34" charset="-120"/>
                <a:ea typeface="微軟正黑體" panose="020B0604030504040204" pitchFamily="34" charset="-120"/>
              </a:rPr>
              <a:t>失去安全性</a:t>
            </a:r>
          </a:p>
        </p:txBody>
      </p:sp>
      <p:sp>
        <p:nvSpPr>
          <p:cNvPr id="5" name="文字方塊 4">
            <a:extLst>
              <a:ext uri="{FF2B5EF4-FFF2-40B4-BE49-F238E27FC236}">
                <a16:creationId xmlns:a16="http://schemas.microsoft.com/office/drawing/2014/main" id="{CEAB0662-5E6B-672C-4B2F-2C76A80F3BA2}"/>
              </a:ext>
            </a:extLst>
          </p:cNvPr>
          <p:cNvSpPr txBox="1"/>
          <p:nvPr/>
        </p:nvSpPr>
        <p:spPr>
          <a:xfrm>
            <a:off x="518432" y="5853360"/>
            <a:ext cx="1138862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srgbClr val="000000"/>
                </a:solidFill>
                <a:effectLst/>
                <a:uLnTx/>
                <a:uFillTx/>
                <a:latin typeface="Lucida Grande"/>
                <a:ea typeface="新細明體" panose="02020500000000000000" pitchFamily="18" charset="-120"/>
                <a:cs typeface="+mn-cs"/>
              </a:rPr>
              <a:t>Fine-tuning Aligned Language Models Compromises Safety, Even When Users Do Not Intend To!</a:t>
            </a:r>
          </a:p>
        </p:txBody>
      </p:sp>
      <p:sp>
        <p:nvSpPr>
          <p:cNvPr id="7" name="文字方塊 6">
            <a:extLst>
              <a:ext uri="{FF2B5EF4-FFF2-40B4-BE49-F238E27FC236}">
                <a16:creationId xmlns:a16="http://schemas.microsoft.com/office/drawing/2014/main" id="{D6885AE9-C1FF-D034-9213-C9FFE452AD44}"/>
              </a:ext>
            </a:extLst>
          </p:cNvPr>
          <p:cNvSpPr txBox="1"/>
          <p:nvPr/>
        </p:nvSpPr>
        <p:spPr>
          <a:xfrm>
            <a:off x="5488573" y="6172963"/>
            <a:ext cx="6098720"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https://arxiv.org/abs/2310.03693</a:t>
            </a:r>
          </a:p>
        </p:txBody>
      </p:sp>
      <p:grpSp>
        <p:nvGrpSpPr>
          <p:cNvPr id="17" name="群組 16">
            <a:extLst>
              <a:ext uri="{FF2B5EF4-FFF2-40B4-BE49-F238E27FC236}">
                <a16:creationId xmlns:a16="http://schemas.microsoft.com/office/drawing/2014/main" id="{CF05F9FE-2AC3-C67C-C746-3F9E3FE9F7F3}"/>
              </a:ext>
            </a:extLst>
          </p:cNvPr>
          <p:cNvGrpSpPr/>
          <p:nvPr/>
        </p:nvGrpSpPr>
        <p:grpSpPr>
          <a:xfrm>
            <a:off x="349290" y="1301749"/>
            <a:ext cx="11726912" cy="4314935"/>
            <a:chOff x="232544" y="1417014"/>
            <a:chExt cx="11726912" cy="4314935"/>
          </a:xfrm>
        </p:grpSpPr>
        <p:pic>
          <p:nvPicPr>
            <p:cNvPr id="15" name="圖片 14">
              <a:extLst>
                <a:ext uri="{FF2B5EF4-FFF2-40B4-BE49-F238E27FC236}">
                  <a16:creationId xmlns:a16="http://schemas.microsoft.com/office/drawing/2014/main" id="{C2F56235-3F07-153E-3D10-A5FCCF712B88}"/>
                </a:ext>
              </a:extLst>
            </p:cNvPr>
            <p:cNvPicPr>
              <a:picLocks noChangeAspect="1"/>
            </p:cNvPicPr>
            <p:nvPr/>
          </p:nvPicPr>
          <p:blipFill>
            <a:blip r:embed="rId2"/>
            <a:stretch>
              <a:fillRect/>
            </a:stretch>
          </p:blipFill>
          <p:spPr>
            <a:xfrm>
              <a:off x="232544" y="1740417"/>
              <a:ext cx="11726912" cy="3991532"/>
            </a:xfrm>
            <a:prstGeom prst="rect">
              <a:avLst/>
            </a:prstGeom>
          </p:spPr>
        </p:pic>
        <p:sp>
          <p:nvSpPr>
            <p:cNvPr id="16" name="矩形 15">
              <a:extLst>
                <a:ext uri="{FF2B5EF4-FFF2-40B4-BE49-F238E27FC236}">
                  <a16:creationId xmlns:a16="http://schemas.microsoft.com/office/drawing/2014/main" id="{7A5D9936-473D-621B-4A57-431CDDAC1E6E}"/>
                </a:ext>
              </a:extLst>
            </p:cNvPr>
            <p:cNvSpPr/>
            <p:nvPr/>
          </p:nvSpPr>
          <p:spPr>
            <a:xfrm>
              <a:off x="1371600" y="1417014"/>
              <a:ext cx="9535886" cy="3596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grpSp>
      <p:pic>
        <p:nvPicPr>
          <p:cNvPr id="13" name="圖片 12">
            <a:extLst>
              <a:ext uri="{FF2B5EF4-FFF2-40B4-BE49-F238E27FC236}">
                <a16:creationId xmlns:a16="http://schemas.microsoft.com/office/drawing/2014/main" id="{B5EAEC2D-EFE3-F496-BA6A-AD43C7424F23}"/>
              </a:ext>
            </a:extLst>
          </p:cNvPr>
          <p:cNvPicPr>
            <a:picLocks noChangeAspect="1"/>
          </p:cNvPicPr>
          <p:nvPr/>
        </p:nvPicPr>
        <p:blipFill>
          <a:blip r:embed="rId3"/>
          <a:stretch>
            <a:fillRect/>
          </a:stretch>
        </p:blipFill>
        <p:spPr>
          <a:xfrm>
            <a:off x="7810005" y="1241316"/>
            <a:ext cx="4286316" cy="449372"/>
          </a:xfrm>
          <a:prstGeom prst="rect">
            <a:avLst/>
          </a:prstGeom>
        </p:spPr>
      </p:pic>
      <p:sp>
        <p:nvSpPr>
          <p:cNvPr id="4" name="文字方塊 3">
            <a:extLst>
              <a:ext uri="{FF2B5EF4-FFF2-40B4-BE49-F238E27FC236}">
                <a16:creationId xmlns:a16="http://schemas.microsoft.com/office/drawing/2014/main" id="{706FA774-9186-839E-523F-6E278257C23E}"/>
              </a:ext>
            </a:extLst>
          </p:cNvPr>
          <p:cNvSpPr txBox="1"/>
          <p:nvPr/>
        </p:nvSpPr>
        <p:spPr>
          <a:xfrm>
            <a:off x="10158481" y="541853"/>
            <a:ext cx="155652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28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SFT Style</a:t>
            </a:r>
            <a:endParaRPr kumimoji="0" lang="zh-TW" altLang="en-US" sz="28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94656942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5F95D-A790-FCDF-A591-D7755F9644EC}"/>
            </a:ext>
          </a:extLst>
        </p:cNvPr>
        <p:cNvGrpSpPr/>
        <p:nvPr/>
      </p:nvGrpSpPr>
      <p:grpSpPr>
        <a:xfrm>
          <a:off x="0" y="0"/>
          <a:ext cx="0" cy="0"/>
          <a:chOff x="0" y="0"/>
          <a:chExt cx="0" cy="0"/>
        </a:xfrm>
      </p:grpSpPr>
      <p:sp>
        <p:nvSpPr>
          <p:cNvPr id="6" name="文字方塊 5">
            <a:extLst>
              <a:ext uri="{FF2B5EF4-FFF2-40B4-BE49-F238E27FC236}">
                <a16:creationId xmlns:a16="http://schemas.microsoft.com/office/drawing/2014/main" id="{05F265B9-DED7-7A0F-4227-7D3D9300F836}"/>
              </a:ext>
            </a:extLst>
          </p:cNvPr>
          <p:cNvSpPr txBox="1"/>
          <p:nvPr/>
        </p:nvSpPr>
        <p:spPr>
          <a:xfrm>
            <a:off x="896658" y="2056316"/>
            <a:ext cx="3632200" cy="369332"/>
          </a:xfrm>
          <a:prstGeom prst="rect">
            <a:avLst/>
          </a:prstGeom>
          <a:noFill/>
        </p:spPr>
        <p:txBody>
          <a:bodyPr wrap="square">
            <a:spAutoFit/>
          </a:bodyPr>
          <a:lstStyle/>
          <a:p>
            <a:r>
              <a:rPr lang="zh-TW" altLang="en-US" dirty="0"/>
              <a:t>https://arxiv.org/abs/2412.19512</a:t>
            </a:r>
          </a:p>
        </p:txBody>
      </p:sp>
      <p:sp>
        <p:nvSpPr>
          <p:cNvPr id="9" name="文字方塊 8">
            <a:extLst>
              <a:ext uri="{FF2B5EF4-FFF2-40B4-BE49-F238E27FC236}">
                <a16:creationId xmlns:a16="http://schemas.microsoft.com/office/drawing/2014/main" id="{258EA106-07D4-3082-7B30-FF63B8D76B50}"/>
              </a:ext>
            </a:extLst>
          </p:cNvPr>
          <p:cNvSpPr txBox="1"/>
          <p:nvPr/>
        </p:nvSpPr>
        <p:spPr>
          <a:xfrm>
            <a:off x="2592117" y="1629816"/>
            <a:ext cx="1543050" cy="369332"/>
          </a:xfrm>
          <a:prstGeom prst="rect">
            <a:avLst/>
          </a:prstGeom>
          <a:noFill/>
        </p:spPr>
        <p:txBody>
          <a:bodyPr wrap="square">
            <a:spAutoFit/>
          </a:bodyPr>
          <a:lstStyle/>
          <a:p>
            <a:r>
              <a:rPr lang="en-US" altLang="zh-TW" dirty="0"/>
              <a:t>Hua Farn</a:t>
            </a:r>
            <a:endParaRPr lang="zh-TW" altLang="en-US" dirty="0"/>
          </a:p>
        </p:txBody>
      </p:sp>
      <p:pic>
        <p:nvPicPr>
          <p:cNvPr id="2050" name="Picture 2" descr="未提供相片說明。">
            <a:extLst>
              <a:ext uri="{FF2B5EF4-FFF2-40B4-BE49-F238E27FC236}">
                <a16:creationId xmlns:a16="http://schemas.microsoft.com/office/drawing/2014/main" id="{5D67A9CC-2457-9040-B98F-3E47D7C7CC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866" y="411176"/>
            <a:ext cx="1543050" cy="1538066"/>
          </a:xfrm>
          <a:prstGeom prst="rect">
            <a:avLst/>
          </a:prstGeom>
          <a:noFill/>
          <a:extLst>
            <a:ext uri="{909E8E84-426E-40DD-AFC4-6F175D3DCCD1}">
              <a14:hiddenFill xmlns:a14="http://schemas.microsoft.com/office/drawing/2010/main">
                <a:solidFill>
                  <a:srgbClr val="FFFFFF"/>
                </a:solidFill>
              </a14:hiddenFill>
            </a:ext>
          </a:extLst>
        </p:spPr>
      </p:pic>
      <p:sp>
        <p:nvSpPr>
          <p:cNvPr id="11" name="文字方塊 10">
            <a:extLst>
              <a:ext uri="{FF2B5EF4-FFF2-40B4-BE49-F238E27FC236}">
                <a16:creationId xmlns:a16="http://schemas.microsoft.com/office/drawing/2014/main" id="{4819FA07-ED1E-A528-F9F9-D9EB1C4E19D3}"/>
              </a:ext>
            </a:extLst>
          </p:cNvPr>
          <p:cNvSpPr txBox="1"/>
          <p:nvPr/>
        </p:nvSpPr>
        <p:spPr>
          <a:xfrm>
            <a:off x="859686" y="2370667"/>
            <a:ext cx="6099716" cy="369332"/>
          </a:xfrm>
          <a:prstGeom prst="rect">
            <a:avLst/>
          </a:prstGeom>
          <a:noFill/>
        </p:spPr>
        <p:txBody>
          <a:bodyPr wrap="square">
            <a:spAutoFit/>
          </a:bodyPr>
          <a:lstStyle/>
          <a:p>
            <a:r>
              <a:rPr lang="en-US" altLang="zh-TW" dirty="0"/>
              <a:t>Foundation Model: Llama-3-8B-Instruct</a:t>
            </a:r>
            <a:endParaRPr lang="zh-TW" altLang="en-US" dirty="0"/>
          </a:p>
        </p:txBody>
      </p:sp>
      <p:pic>
        <p:nvPicPr>
          <p:cNvPr id="14" name="圖片 13" descr="一張含有 文字, 螢幕擷取畫面, 行, 圖表 的圖片&#10;&#10;AI 產生的內容可能不正確。">
            <a:extLst>
              <a:ext uri="{FF2B5EF4-FFF2-40B4-BE49-F238E27FC236}">
                <a16:creationId xmlns:a16="http://schemas.microsoft.com/office/drawing/2014/main" id="{2159C505-C716-4B62-0FE4-E002885D1E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623" y="134947"/>
            <a:ext cx="5170775" cy="3240000"/>
          </a:xfrm>
          <a:prstGeom prst="rect">
            <a:avLst/>
          </a:prstGeom>
        </p:spPr>
      </p:pic>
      <p:pic>
        <p:nvPicPr>
          <p:cNvPr id="19" name="圖片 18" descr="一張含有 文字, 螢幕擷取畫面, 行, 圖表 的圖片&#10;&#10;AI 產生的內容可能不正確。">
            <a:extLst>
              <a:ext uri="{FF2B5EF4-FFF2-40B4-BE49-F238E27FC236}">
                <a16:creationId xmlns:a16="http://schemas.microsoft.com/office/drawing/2014/main" id="{DD0456E0-CD76-228F-D1E6-505E545FDD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6623" y="3483053"/>
            <a:ext cx="5170775" cy="3240000"/>
          </a:xfrm>
          <a:prstGeom prst="rect">
            <a:avLst/>
          </a:prstGeom>
        </p:spPr>
      </p:pic>
      <p:pic>
        <p:nvPicPr>
          <p:cNvPr id="21" name="圖片 20" descr="一張含有 文字, 螢幕擷取畫面, 圖表, 行 的圖片&#10;&#10;AI 產生的內容可能不正確。">
            <a:extLst>
              <a:ext uri="{FF2B5EF4-FFF2-40B4-BE49-F238E27FC236}">
                <a16:creationId xmlns:a16="http://schemas.microsoft.com/office/drawing/2014/main" id="{4FA6A496-1235-A220-1607-2EDE3B87DC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127" y="3396563"/>
            <a:ext cx="5170775" cy="3240000"/>
          </a:xfrm>
          <a:prstGeom prst="rect">
            <a:avLst/>
          </a:prstGeom>
        </p:spPr>
      </p:pic>
      <p:sp>
        <p:nvSpPr>
          <p:cNvPr id="2" name="文字方塊 1">
            <a:extLst>
              <a:ext uri="{FF2B5EF4-FFF2-40B4-BE49-F238E27FC236}">
                <a16:creationId xmlns:a16="http://schemas.microsoft.com/office/drawing/2014/main" id="{6BC4CB77-B92D-59FD-5931-92C1EA099D8F}"/>
              </a:ext>
            </a:extLst>
          </p:cNvPr>
          <p:cNvSpPr txBox="1"/>
          <p:nvPr/>
        </p:nvSpPr>
        <p:spPr>
          <a:xfrm>
            <a:off x="773049" y="2739999"/>
            <a:ext cx="155652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28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SFT Style</a:t>
            </a:r>
            <a:endParaRPr kumimoji="0" lang="zh-TW" altLang="en-US" sz="28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34255160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4196</TotalTime>
  <Words>3996</Words>
  <Application>Microsoft Office PowerPoint</Application>
  <PresentationFormat>寬螢幕</PresentationFormat>
  <Paragraphs>727</Paragraphs>
  <Slides>61</Slides>
  <Notes>29</Notes>
  <HiddenSlides>0</HiddenSlides>
  <MMClips>0</MMClips>
  <ScaleCrop>false</ScaleCrop>
  <HeadingPairs>
    <vt:vector size="6" baseType="variant">
      <vt:variant>
        <vt:lpstr>使用字型</vt:lpstr>
      </vt:variant>
      <vt:variant>
        <vt:i4>15</vt:i4>
      </vt:variant>
      <vt:variant>
        <vt:lpstr>佈景主題</vt:lpstr>
      </vt:variant>
      <vt:variant>
        <vt:i4>3</vt:i4>
      </vt:variant>
      <vt:variant>
        <vt:lpstr>投影片標題</vt:lpstr>
      </vt:variant>
      <vt:variant>
        <vt:i4>61</vt:i4>
      </vt:variant>
    </vt:vector>
  </HeadingPairs>
  <TitlesOfParts>
    <vt:vector size="79" baseType="lpstr">
      <vt:lpstr>-apple-system</vt:lpstr>
      <vt:lpstr>Google Sans</vt:lpstr>
      <vt:lpstr>inherit</vt:lpstr>
      <vt:lpstr>Lucida Grande</vt:lpstr>
      <vt:lpstr>system-ui</vt:lpstr>
      <vt:lpstr>微軟正黑體</vt:lpstr>
      <vt:lpstr>Aptos</vt:lpstr>
      <vt:lpstr>Aptos Display</vt:lpstr>
      <vt:lpstr>Arial</vt:lpstr>
      <vt:lpstr>Calibri</vt:lpstr>
      <vt:lpstr>Calibri Light</vt:lpstr>
      <vt:lpstr>IBM Plex Mono</vt:lpstr>
      <vt:lpstr>Noto Sans</vt:lpstr>
      <vt:lpstr>Roboto</vt:lpstr>
      <vt:lpstr>Segoe UI Historic</vt:lpstr>
      <vt:lpstr>Office 佈景主題</vt:lpstr>
      <vt:lpstr>1_Office 佈景主題</vt:lpstr>
      <vt:lpstr>2_Office 佈景主題</vt:lpstr>
      <vt:lpstr>Post-Training &amp; Forgetting 後訓練與遺忘 </vt:lpstr>
      <vt:lpstr>通用模型時代常見的情境</vt:lpstr>
      <vt:lpstr>Post-Training (Continual Learning)</vt:lpstr>
      <vt:lpstr>實際案例：教 LLaMA-2-Chat 中文</vt:lpstr>
      <vt:lpstr>實際案例：教 LLaMA-2-Chat 中文</vt:lpstr>
      <vt:lpstr>PowerPoint 簡報</vt:lpstr>
      <vt:lpstr>PowerPoint 簡報</vt:lpstr>
      <vt:lpstr>更多案例</vt:lpstr>
      <vt:lpstr>PowerPoint 簡報</vt:lpstr>
      <vt:lpstr>更多案例</vt:lpstr>
      <vt:lpstr>更多案例：教 LLaMA 聽聲音</vt:lpstr>
      <vt:lpstr>更多案例：教 LLaMA 聽聲音</vt:lpstr>
      <vt:lpstr>PowerPoint 簡報</vt:lpstr>
      <vt:lpstr>更多案例：教 LLaMA 聽聲音</vt:lpstr>
      <vt:lpstr>更多案例：教 LLaMA 聽聲音</vt:lpstr>
      <vt:lpstr>Post-Training 的挑戰 </vt:lpstr>
      <vt:lpstr>Post-Training 的挑戰 </vt:lpstr>
      <vt:lpstr>PowerPoint 簡報</vt:lpstr>
      <vt:lpstr>PowerPoint 簡報</vt:lpstr>
      <vt:lpstr>PowerPoint 簡報</vt:lpstr>
      <vt:lpstr>PowerPoint 簡報</vt:lpstr>
      <vt:lpstr>PowerPoint 簡報</vt:lpstr>
      <vt:lpstr>PowerPoint 簡報</vt:lpstr>
      <vt:lpstr>PowerPoint 簡報</vt:lpstr>
      <vt:lpstr>Catastrophic Forgetting of LLM</vt:lpstr>
      <vt:lpstr>Catastrophic Forgetting of LLM</vt:lpstr>
      <vt:lpstr>Catastrophic Forgetting of LLM</vt:lpstr>
      <vt:lpstr>Catastrophic Forgetting of LLM</vt:lpstr>
      <vt:lpstr>Catastrophic Forgetting of LLM</vt:lpstr>
      <vt:lpstr>Catastrophic Forgetting of LLM</vt:lpstr>
      <vt:lpstr>PowerPoint 簡報</vt:lpstr>
      <vt:lpstr>PowerPoint 簡報</vt:lpstr>
      <vt:lpstr>PowerPoint 簡報</vt:lpstr>
      <vt:lpstr>PowerPoint 簡報</vt:lpstr>
      <vt:lpstr>PowerPoint 簡報</vt:lpstr>
      <vt:lpstr>Back to old study of Catastrophic Forgetting </vt:lpstr>
      <vt:lpstr>Back to old study of Catastrophic Forgetting </vt:lpstr>
      <vt:lpstr>PowerPoint 簡報</vt:lpstr>
      <vt:lpstr>Back to old study of Catastrophic Forgetting </vt:lpstr>
      <vt:lpstr>Catastrophic Forgetting of LLM</vt:lpstr>
      <vt:lpstr>PowerPoint 簡報</vt:lpstr>
      <vt:lpstr>PowerPoint 簡報</vt:lpstr>
      <vt:lpstr>Safety-Tuned LLaMAs</vt:lpstr>
      <vt:lpstr>PowerPoint 簡報</vt:lpstr>
      <vt:lpstr>Synthetic Data from Llama-3-Instruct</vt:lpstr>
      <vt:lpstr>PowerPoint 簡報</vt:lpstr>
      <vt:lpstr>PowerPoint 簡報</vt:lpstr>
      <vt:lpstr>PowerPoint 簡報</vt:lpstr>
      <vt:lpstr>PowerPoint 簡報</vt:lpstr>
      <vt:lpstr>PowerPoint 簡報</vt:lpstr>
      <vt:lpstr>PowerPoint 簡報</vt:lpstr>
      <vt:lpstr>PowerPoint 簡報</vt:lpstr>
      <vt:lpstr>PowerPoint 簡報</vt:lpstr>
      <vt:lpstr>Benchmark: Dynamic SUPERB</vt:lpstr>
      <vt:lpstr>The Dynamic SUPERB Phase-2 is coming!</vt:lpstr>
      <vt:lpstr>The Dynamic SUPERB Phase-2 is coming!</vt:lpstr>
      <vt:lpstr>PowerPoint 簡報</vt:lpstr>
      <vt:lpstr>PowerPoint 簡報</vt:lpstr>
      <vt:lpstr>PowerPoint 簡報</vt:lpstr>
      <vt:lpstr>PowerPoint 簡報</vt:lpstr>
      <vt:lpstr>Concluding Remarks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Hung-yi Lee</dc:creator>
  <cp:lastModifiedBy>Hung-yi Lee</cp:lastModifiedBy>
  <cp:revision>123</cp:revision>
  <dcterms:created xsi:type="dcterms:W3CDTF">2025-01-05T08:54:37Z</dcterms:created>
  <dcterms:modified xsi:type="dcterms:W3CDTF">2025-04-19T17:43:05Z</dcterms:modified>
</cp:coreProperties>
</file>