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5428" r:id="rId3"/>
    <p:sldId id="5435" r:id="rId4"/>
    <p:sldId id="5436" r:id="rId5"/>
    <p:sldId id="5437" r:id="rId6"/>
    <p:sldId id="5439" r:id="rId7"/>
    <p:sldId id="5440" r:id="rId8"/>
    <p:sldId id="5442" r:id="rId9"/>
    <p:sldId id="5443" r:id="rId10"/>
    <p:sldId id="5441" r:id="rId11"/>
    <p:sldId id="5444" r:id="rId12"/>
    <p:sldId id="5446" r:id="rId13"/>
    <p:sldId id="5448" r:id="rId14"/>
    <p:sldId id="5445" r:id="rId15"/>
    <p:sldId id="5447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61720" autoAdjust="0"/>
  </p:normalViewPr>
  <p:slideViewPr>
    <p:cSldViewPr snapToGrid="0">
      <p:cViewPr varScale="1">
        <p:scale>
          <a:sx n="30" d="100"/>
          <a:sy n="30" d="100"/>
        </p:scale>
        <p:origin x="208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EF547-ED85-4017-BFD7-D4140FFE061C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BEE61-9C80-4C33-BB88-1BB313C56A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08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15</a:t>
            </a:r>
          </a:p>
          <a:p>
            <a:r>
              <a:rPr lang="zh-TW" altLang="en-US" dirty="0"/>
              <a:t>怎麼評量模型的推理能力 </a:t>
            </a:r>
            <a:r>
              <a:rPr lang="en-US" altLang="zh-TW" dirty="0"/>
              <a:t>(</a:t>
            </a:r>
            <a:r>
              <a:rPr lang="zh-TW" altLang="en-US" dirty="0"/>
              <a:t>現有的 </a:t>
            </a:r>
            <a:r>
              <a:rPr lang="en-US" altLang="zh-TW" dirty="0"/>
              <a:t>benchmark)</a:t>
            </a:r>
          </a:p>
          <a:p>
            <a:r>
              <a:rPr lang="zh-TW" altLang="en-US" dirty="0"/>
              <a:t>真的有學會嗎 之一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真的有學會嗎 之一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ARC</a:t>
            </a:r>
          </a:p>
          <a:p>
            <a:r>
              <a:rPr lang="zh-TW" altLang="en-US" dirty="0"/>
              <a:t>奧樹翻車 </a:t>
            </a:r>
            <a:r>
              <a:rPr lang="en-US" altLang="zh-TW" dirty="0"/>
              <a:t>Last Exam?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甚麼叫做推理能力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=======</a:t>
            </a:r>
          </a:p>
          <a:p>
            <a:endParaRPr lang="en-US" altLang="zh-TW" dirty="0"/>
          </a:p>
          <a:p>
            <a:r>
              <a:rPr lang="zh-TW" altLang="en-US" dirty="0"/>
              <a:t>要不要講</a:t>
            </a:r>
            <a:r>
              <a:rPr lang="en-US" altLang="zh-TW" dirty="0"/>
              <a:t>?</a:t>
            </a:r>
          </a:p>
          <a:p>
            <a:r>
              <a:rPr lang="en-US" altLang="zh-TW" b="1" i="0" dirty="0" err="1">
                <a:solidFill>
                  <a:srgbClr val="191B1F"/>
                </a:solidFill>
                <a:effectLst/>
                <a:latin typeface="-apple-system"/>
              </a:rPr>
              <a:t>NoThinking</a:t>
            </a:r>
            <a:r>
              <a:rPr lang="zh-TW" altLang="en-US" b="1" i="0" dirty="0">
                <a:solidFill>
                  <a:srgbClr val="191B1F"/>
                </a:solidFill>
                <a:effectLst/>
                <a:latin typeface="-apple-system"/>
              </a:rPr>
              <a:t>：大模型推理的「思考」過程真的必要嗎？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Not mention?</a:t>
            </a:r>
          </a:p>
          <a:p>
            <a:r>
              <a:rPr lang="en-US" altLang="zh-TW" dirty="0"/>
              <a:t>Limo: Less is more for reasoning,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77B76-A36A-4604-905E-A4095A17575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028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i="0" dirty="0">
                <a:solidFill>
                  <a:srgbClr val="1F2328"/>
                </a:solidFill>
                <a:effectLst/>
                <a:latin typeface="-apple-system"/>
              </a:rPr>
              <a:t>Abstraction and Reasoning Corpus for Artificial General Intelligence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BEE61-9C80-4C33-BB88-1BB313C56AB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030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Elo Score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BEE61-9C80-4C33-BB88-1BB313C56AB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4088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41038-8305-5005-586D-7890C65BE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18A24316-7642-E279-F2E4-7DB3BC71CD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AEFBD7C-DC0A-5A7E-1830-B4BBCB5FFB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Elo Score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A24B5E8-F92C-7CB3-6461-BD0CDEB903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BEE61-9C80-4C33-BB88-1BB313C56AB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118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BEE61-9C80-4C33-BB88-1BB313C56AB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8498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33FEFB-D19E-1AAB-BC42-17715FA4E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D28623A-31E9-BFE2-F712-149F91D54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3245446-4D81-B862-2AF4-E91FE373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4A75-086C-4108-8B2B-6A02EDB93D02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DBEF4E8-85A1-ED7A-74B4-AFEA62F2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9ECC99-C595-741A-373D-705CDB2E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8CD0-F6AC-494B-95A9-57DE5363B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716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9A475C-FBFD-43E4-EF8A-5D579C46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EDF7CC1-67A2-FC05-7EEA-603B6EEAE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0C1E2A4-B56C-74CA-3BF7-CDFD38269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4A75-086C-4108-8B2B-6A02EDB93D02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DD2408D-1C3F-4C52-0ED4-9643B8EBC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BD37FCC-2EB6-92C4-1CF0-3080CF02E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8CD0-F6AC-494B-95A9-57DE5363B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89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3942599-2AC9-F3B6-56C0-079D7FE005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01A926B-5FA4-B6F2-2F7B-4D3A27022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D876BDD-C6A7-6FE6-4926-09CF6A28A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4A75-086C-4108-8B2B-6A02EDB93D02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A17FB34-8954-E065-1B83-86535E52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968A49-B4FC-DF8E-56F4-C0D153A4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8CD0-F6AC-494B-95A9-57DE5363B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72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A58D70-E01F-EE93-8FC0-C008D193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461D26-3BBE-5FB8-C65E-1B6F10EB9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750AA87-7959-C86D-8BFA-8B3167EE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4A75-086C-4108-8B2B-6A02EDB93D02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0C8467-1865-99BE-A38B-E729AF2FC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3A3289-9BEE-2792-8B56-B75C1D3D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8CD0-F6AC-494B-95A9-57DE5363B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669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96E78F-A28C-A59B-73A4-1A13F8580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EC87552-A8A8-23C4-DE76-EE01BA2C8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81EFC2-D2FB-E3C4-33DF-200F219D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4A75-086C-4108-8B2B-6A02EDB93D02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61070B2-58CB-53EC-BEA1-9B32F3C39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B69087-CAC4-4D68-9F66-63DD1BFCD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8CD0-F6AC-494B-95A9-57DE5363B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554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960E0C-DEC6-EB1A-CB03-4FB056E7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A96B5B-0675-A1B3-998B-4258822A3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45AC89D-9273-5C51-E609-5BA1157FA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A463B7F-2866-85B6-030C-9E83348D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4A75-086C-4108-8B2B-6A02EDB93D02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0452A53-28AA-E9B2-17F4-CED4321F1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56B9032-E471-7A01-2BA2-3F4AC54E7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8CD0-F6AC-494B-95A9-57DE5363B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98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3D4331-A2A7-963D-31F8-B2E9FB592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DEF1F4E-135D-2A3B-681B-F32DEB279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1356684-CC02-F468-91EE-B0F0416CA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626C9D6-11F6-6184-D846-CCD6E3A93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3201613-338A-DD96-AD2C-886CB9C85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36F8D83-EA07-5ECB-C289-683B2C4D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4A75-086C-4108-8B2B-6A02EDB93D02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0956974-F896-448A-AF74-31ED3F46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125B55C-4E20-1C43-D793-BCAFAE7F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8CD0-F6AC-494B-95A9-57DE5363B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9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28E2A2-CF91-21B7-9A95-8ABEACA3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C629000-4865-3A02-7642-38B70695C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4A75-086C-4108-8B2B-6A02EDB93D02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5ED39D9-9F96-EDCE-0E1D-0D61525C6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96ED2EB-648E-4986-CDAB-58B1C582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8CD0-F6AC-494B-95A9-57DE5363B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48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10101C2-0AF2-1D28-9A74-90D9C8743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4A75-086C-4108-8B2B-6A02EDB93D02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819ECB2-0E0F-054C-09FC-6FAD7EB9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42B11C1-87BD-7AA8-4F1F-2A74B166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8CD0-F6AC-494B-95A9-57DE5363B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41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4FF42F-0BDF-59F8-EA1D-AC2173E20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4BC85B-8A5B-39DD-300E-F42320CE9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857E91C-0400-F5BB-211F-33674640B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948B979-A19B-B90C-1692-468BE2871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4A75-086C-4108-8B2B-6A02EDB93D02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A351CED-4A56-57A4-3948-A5A19C3A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C12C7DD-6552-1AB9-2C69-DFBD3FEB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8CD0-F6AC-494B-95A9-57DE5363B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9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6FE551-EB37-7AB9-48B9-2DDF47F3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9770643-88F5-4218-8741-04C6E6CE05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235D4E4-4385-76D4-63A5-B9A923383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1C7D0E2-F01C-7121-6BCB-C227B270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4A75-086C-4108-8B2B-6A02EDB93D02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86FCA97-E7F2-75F9-B0B2-1EF4F2BD1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744BB95-E3FE-4879-B592-DB3BECA7C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8CD0-F6AC-494B-95A9-57DE5363B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85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49B0632-1C60-47A3-3090-1FED4E40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C51CEED-7215-3BFB-AE13-A80652F75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DA8F14-F9C4-0B47-53C6-812BC879C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894A75-086C-4108-8B2B-6A02EDB93D02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CC6984C-78D4-6E9C-857D-470CB9537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84CA00-A597-8E96-E4BE-6D3CDDBCC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38CD0-F6AC-494B-95A9-57DE5363B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495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5" Type="http://schemas.openxmlformats.org/officeDocument/2006/relationships/image" Target="../media/image28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2771871-0ABC-59B6-389D-8FFFDE82B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79944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有關大型語言模型</a:t>
            </a:r>
            <a:br>
              <a:rPr lang="en-US" altLang="zh-TW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能力評量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23E60C3-D45A-3BB4-C597-1C73D42CE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US" altLang="zh-TW"/>
              <a:t>2025/05/03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442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28CA15-4E64-12AE-525E-866970E52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E08AC4-F596-B37C-2C97-729E39620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B4DBEAC-895D-C79E-7A1A-5B4AED58B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7" y="681037"/>
            <a:ext cx="11611605" cy="549592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12EA511-038F-AEDD-FD4E-DE8883F24034}"/>
              </a:ext>
            </a:extLst>
          </p:cNvPr>
          <p:cNvSpPr txBox="1"/>
          <p:nvPr/>
        </p:nvSpPr>
        <p:spPr>
          <a:xfrm>
            <a:off x="6705600" y="63082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https://arcprize.org/blog/oai-o3-pub-breakthrough</a:t>
            </a:r>
          </a:p>
        </p:txBody>
      </p:sp>
    </p:spTree>
    <p:extLst>
      <p:ext uri="{BB962C8B-B14F-4D97-AF65-F5344CB8AC3E}">
        <p14:creationId xmlns:p14="http://schemas.microsoft.com/office/powerpoint/2010/main" val="44861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AB457C-61EE-8899-861F-EADB82EC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0" dirty="0">
                <a:solidFill>
                  <a:srgbClr val="1F2937"/>
                </a:solidFill>
                <a:effectLst/>
                <a:latin typeface="Source Sans Pro" panose="020B0503030403020204" pitchFamily="34" charset="0"/>
              </a:rPr>
              <a:t>Chatbot Arena 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FB07F1-A06E-37CF-5F55-8791D4139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428150B-C227-ADBF-54F1-C5E655299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43" y="1334847"/>
            <a:ext cx="10047514" cy="467034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1B2CE24-71BA-8E25-ADD9-224FD66FDCDB}"/>
              </a:ext>
            </a:extLst>
          </p:cNvPr>
          <p:cNvSpPr txBox="1"/>
          <p:nvPr/>
        </p:nvSpPr>
        <p:spPr>
          <a:xfrm>
            <a:off x="9339943" y="6311900"/>
            <a:ext cx="2196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https://lmarena.ai/</a:t>
            </a:r>
          </a:p>
        </p:txBody>
      </p:sp>
    </p:spTree>
    <p:extLst>
      <p:ext uri="{BB962C8B-B14F-4D97-AF65-F5344CB8AC3E}">
        <p14:creationId xmlns:p14="http://schemas.microsoft.com/office/powerpoint/2010/main" val="158043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AE2197-324F-99A1-FED2-C5D2AE6C9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0" dirty="0">
                <a:solidFill>
                  <a:srgbClr val="1F2937"/>
                </a:solidFill>
                <a:effectLst/>
                <a:latin typeface="Source Sans Pro" panose="020B0503030403020204" pitchFamily="34" charset="0"/>
              </a:rPr>
              <a:t>Chatbot Arena - Elo Score 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74D17A8-6A0D-CE7A-12E8-91F73ED176B0}"/>
              </a:ext>
            </a:extLst>
          </p:cNvPr>
          <p:cNvSpPr txBox="1"/>
          <p:nvPr/>
        </p:nvSpPr>
        <p:spPr>
          <a:xfrm>
            <a:off x="7005536" y="265924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https://blog.lmarena.ai/blog/2024/style-control/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圓角 5">
                <a:extLst>
                  <a:ext uri="{FF2B5EF4-FFF2-40B4-BE49-F238E27FC236}">
                    <a16:creationId xmlns:a16="http://schemas.microsoft.com/office/drawing/2014/main" id="{1C02050A-9368-9ECB-D70B-85F6BA76A6C8}"/>
                  </a:ext>
                </a:extLst>
              </p:cNvPr>
              <p:cNvSpPr/>
              <p:nvPr/>
            </p:nvSpPr>
            <p:spPr>
              <a:xfrm>
                <a:off x="1147864" y="1690688"/>
                <a:ext cx="1089498" cy="9357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: 圓角 5">
                <a:extLst>
                  <a:ext uri="{FF2B5EF4-FFF2-40B4-BE49-F238E27FC236}">
                    <a16:creationId xmlns:a16="http://schemas.microsoft.com/office/drawing/2014/main" id="{1C02050A-9368-9ECB-D70B-85F6BA76A6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64" y="1690688"/>
                <a:ext cx="1089498" cy="93578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6C1B3728-AB8E-3928-CBAC-09F6A6D39F42}"/>
                  </a:ext>
                </a:extLst>
              </p:cNvPr>
              <p:cNvSpPr/>
              <p:nvPr/>
            </p:nvSpPr>
            <p:spPr>
              <a:xfrm>
                <a:off x="1147864" y="2778868"/>
                <a:ext cx="1089498" cy="93578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6C1B3728-AB8E-3928-CBAC-09F6A6D39F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64" y="2778868"/>
                <a:ext cx="1089498" cy="93578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: 圓角 7">
                <a:extLst>
                  <a:ext uri="{FF2B5EF4-FFF2-40B4-BE49-F238E27FC236}">
                    <a16:creationId xmlns:a16="http://schemas.microsoft.com/office/drawing/2014/main" id="{DA9D9E54-5A57-58CE-88F8-F6AB4392BF1B}"/>
                  </a:ext>
                </a:extLst>
              </p:cNvPr>
              <p:cNvSpPr/>
              <p:nvPr/>
            </p:nvSpPr>
            <p:spPr>
              <a:xfrm>
                <a:off x="1147864" y="5167312"/>
                <a:ext cx="1089498" cy="93578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: 圓角 7">
                <a:extLst>
                  <a:ext uri="{FF2B5EF4-FFF2-40B4-BE49-F238E27FC236}">
                    <a16:creationId xmlns:a16="http://schemas.microsoft.com/office/drawing/2014/main" id="{DA9D9E54-5A57-58CE-88F8-F6AB4392BF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64" y="5167312"/>
                <a:ext cx="1089498" cy="93578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>
            <a:extLst>
              <a:ext uri="{FF2B5EF4-FFF2-40B4-BE49-F238E27FC236}">
                <a16:creationId xmlns:a16="http://schemas.microsoft.com/office/drawing/2014/main" id="{71076E88-A190-7934-1919-C14A90BAF154}"/>
              </a:ext>
            </a:extLst>
          </p:cNvPr>
          <p:cNvSpPr txBox="1"/>
          <p:nvPr/>
        </p:nvSpPr>
        <p:spPr>
          <a:xfrm rot="5400000">
            <a:off x="1163042" y="4401182"/>
            <a:ext cx="1167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A524E2F-48D0-8238-78A3-385A65E2C7BF}"/>
                  </a:ext>
                </a:extLst>
              </p:cNvPr>
              <p:cNvSpPr txBox="1"/>
              <p:nvPr/>
            </p:nvSpPr>
            <p:spPr>
              <a:xfrm>
                <a:off x="2547026" y="1973912"/>
                <a:ext cx="3643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A524E2F-48D0-8238-78A3-385A65E2C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026" y="1973912"/>
                <a:ext cx="364395" cy="369332"/>
              </a:xfrm>
              <a:prstGeom prst="rect">
                <a:avLst/>
              </a:prstGeom>
              <a:blipFill>
                <a:blip r:embed="rId6"/>
                <a:stretch>
                  <a:fillRect l="-31667" t="-1667" r="-6667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4A55675-3C4F-953B-A104-533A6A618F48}"/>
                  </a:ext>
                </a:extLst>
              </p:cNvPr>
              <p:cNvSpPr txBox="1"/>
              <p:nvPr/>
            </p:nvSpPr>
            <p:spPr>
              <a:xfrm>
                <a:off x="2547025" y="3059668"/>
                <a:ext cx="3715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4A55675-3C4F-953B-A104-533A6A618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025" y="3059668"/>
                <a:ext cx="371512" cy="369332"/>
              </a:xfrm>
              <a:prstGeom prst="rect">
                <a:avLst/>
              </a:prstGeom>
              <a:blipFill>
                <a:blip r:embed="rId7"/>
                <a:stretch>
                  <a:fillRect l="-31148" t="-1639" r="-6557" b="-31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8C1A392F-1220-1FA4-73DD-BE2ECEE37874}"/>
                  </a:ext>
                </a:extLst>
              </p:cNvPr>
              <p:cNvSpPr txBox="1"/>
              <p:nvPr/>
            </p:nvSpPr>
            <p:spPr>
              <a:xfrm>
                <a:off x="2554283" y="5461783"/>
                <a:ext cx="4103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8C1A392F-1220-1FA4-73DD-BE2ECEE37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283" y="5461783"/>
                <a:ext cx="410369" cy="369332"/>
              </a:xfrm>
              <a:prstGeom prst="rect">
                <a:avLst/>
              </a:prstGeom>
              <a:blipFill>
                <a:blip r:embed="rId8"/>
                <a:stretch>
                  <a:fillRect l="-26866" t="-1639" r="-5970" b="-31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: 圓角 12">
                <a:extLst>
                  <a:ext uri="{FF2B5EF4-FFF2-40B4-BE49-F238E27FC236}">
                    <a16:creationId xmlns:a16="http://schemas.microsoft.com/office/drawing/2014/main" id="{D2F4D60E-09B7-5C60-6AE3-6CCBFC8EF1EA}"/>
                  </a:ext>
                </a:extLst>
              </p:cNvPr>
              <p:cNvSpPr/>
              <p:nvPr/>
            </p:nvSpPr>
            <p:spPr>
              <a:xfrm>
                <a:off x="6577406" y="1648776"/>
                <a:ext cx="1089498" cy="93578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: 圓角 12">
                <a:extLst>
                  <a:ext uri="{FF2B5EF4-FFF2-40B4-BE49-F238E27FC236}">
                    <a16:creationId xmlns:a16="http://schemas.microsoft.com/office/drawing/2014/main" id="{D2F4D60E-09B7-5C60-6AE3-6CCBFC8EF1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406" y="1648776"/>
                <a:ext cx="1089498" cy="93578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: 圓角 13">
                <a:extLst>
                  <a:ext uri="{FF2B5EF4-FFF2-40B4-BE49-F238E27FC236}">
                    <a16:creationId xmlns:a16="http://schemas.microsoft.com/office/drawing/2014/main" id="{945A720B-DB8A-9C3F-8089-DA8F0E325EA8}"/>
                  </a:ext>
                </a:extLst>
              </p:cNvPr>
              <p:cNvSpPr/>
              <p:nvPr/>
            </p:nvSpPr>
            <p:spPr>
              <a:xfrm>
                <a:off x="8142979" y="1648776"/>
                <a:ext cx="1089498" cy="935780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矩形: 圓角 13">
                <a:extLst>
                  <a:ext uri="{FF2B5EF4-FFF2-40B4-BE49-F238E27FC236}">
                    <a16:creationId xmlns:a16="http://schemas.microsoft.com/office/drawing/2014/main" id="{945A720B-DB8A-9C3F-8089-DA8F0E325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979" y="1648776"/>
                <a:ext cx="1089498" cy="93578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3F31E4E-837B-DAA8-D94B-17E3CDED8835}"/>
                  </a:ext>
                </a:extLst>
              </p:cNvPr>
              <p:cNvSpPr txBox="1"/>
              <p:nvPr/>
            </p:nvSpPr>
            <p:spPr>
              <a:xfrm>
                <a:off x="4085458" y="2945412"/>
                <a:ext cx="4057521" cy="1286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400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3F31E4E-837B-DAA8-D94B-17E3CDED8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458" y="2945412"/>
                <a:ext cx="4057521" cy="12861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>
            <a:extLst>
              <a:ext uri="{FF2B5EF4-FFF2-40B4-BE49-F238E27FC236}">
                <a16:creationId xmlns:a16="http://schemas.microsoft.com/office/drawing/2014/main" id="{E5D99674-4847-84AD-9769-DE6D84B1709A}"/>
              </a:ext>
            </a:extLst>
          </p:cNvPr>
          <p:cNvSpPr txBox="1"/>
          <p:nvPr/>
        </p:nvSpPr>
        <p:spPr>
          <a:xfrm>
            <a:off x="8456639" y="3143738"/>
            <a:ext cx="352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根據比賽結果統計勝率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9536F79A-6094-BAA5-28B2-80AE47626B62}"/>
                  </a:ext>
                </a:extLst>
              </p:cNvPr>
              <p:cNvSpPr txBox="1"/>
              <p:nvPr/>
            </p:nvSpPr>
            <p:spPr>
              <a:xfrm>
                <a:off x="8456639" y="3613521"/>
                <a:ext cx="35269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算出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9536F79A-6094-BAA5-28B2-80AE47626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639" y="3613521"/>
                <a:ext cx="3526972" cy="461665"/>
              </a:xfrm>
              <a:prstGeom prst="rect">
                <a:avLst/>
              </a:prstGeom>
              <a:blipFill>
                <a:blip r:embed="rId12"/>
                <a:stretch>
                  <a:fillRect l="-2591" t="-11842" b="-27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3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BE53C-C0BE-E9AB-9A34-5DE6A5AD8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F4DB71-B981-FD43-8AF1-DEFB41ABF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0" dirty="0">
                <a:solidFill>
                  <a:srgbClr val="1F2937"/>
                </a:solidFill>
                <a:effectLst/>
                <a:latin typeface="Source Sans Pro" panose="020B0503030403020204" pitchFamily="34" charset="0"/>
              </a:rPr>
              <a:t>Chatbot Arena - Elo Score 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C007656-0421-DC91-38E4-E1A9E6B78EB5}"/>
              </a:ext>
            </a:extLst>
          </p:cNvPr>
          <p:cNvSpPr txBox="1"/>
          <p:nvPr/>
        </p:nvSpPr>
        <p:spPr>
          <a:xfrm>
            <a:off x="7005536" y="265924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https://blog.lmarena.ai/blog/2024/style-control/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圓角 5">
                <a:extLst>
                  <a:ext uri="{FF2B5EF4-FFF2-40B4-BE49-F238E27FC236}">
                    <a16:creationId xmlns:a16="http://schemas.microsoft.com/office/drawing/2014/main" id="{0A40FBD2-0CB9-6B8D-430F-43C2570ADE9A}"/>
                  </a:ext>
                </a:extLst>
              </p:cNvPr>
              <p:cNvSpPr/>
              <p:nvPr/>
            </p:nvSpPr>
            <p:spPr>
              <a:xfrm>
                <a:off x="1147864" y="1690688"/>
                <a:ext cx="1089498" cy="9357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: 圓角 5">
                <a:extLst>
                  <a:ext uri="{FF2B5EF4-FFF2-40B4-BE49-F238E27FC236}">
                    <a16:creationId xmlns:a16="http://schemas.microsoft.com/office/drawing/2014/main" id="{0A40FBD2-0CB9-6B8D-430F-43C2570ADE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64" y="1690688"/>
                <a:ext cx="1089498" cy="93578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D1B1D257-531A-42D6-811E-F88F63440113}"/>
                  </a:ext>
                </a:extLst>
              </p:cNvPr>
              <p:cNvSpPr/>
              <p:nvPr/>
            </p:nvSpPr>
            <p:spPr>
              <a:xfrm>
                <a:off x="1147864" y="2778868"/>
                <a:ext cx="1089498" cy="93578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D1B1D257-531A-42D6-811E-F88F63440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64" y="2778868"/>
                <a:ext cx="1089498" cy="93578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: 圓角 7">
                <a:extLst>
                  <a:ext uri="{FF2B5EF4-FFF2-40B4-BE49-F238E27FC236}">
                    <a16:creationId xmlns:a16="http://schemas.microsoft.com/office/drawing/2014/main" id="{15DA853F-34E1-9747-E8CC-DE2551AE0F5B}"/>
                  </a:ext>
                </a:extLst>
              </p:cNvPr>
              <p:cNvSpPr/>
              <p:nvPr/>
            </p:nvSpPr>
            <p:spPr>
              <a:xfrm>
                <a:off x="1147864" y="5167312"/>
                <a:ext cx="1089498" cy="93578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: 圓角 7">
                <a:extLst>
                  <a:ext uri="{FF2B5EF4-FFF2-40B4-BE49-F238E27FC236}">
                    <a16:creationId xmlns:a16="http://schemas.microsoft.com/office/drawing/2014/main" id="{15DA853F-34E1-9747-E8CC-DE2551AE0F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64" y="5167312"/>
                <a:ext cx="1089498" cy="93578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>
            <a:extLst>
              <a:ext uri="{FF2B5EF4-FFF2-40B4-BE49-F238E27FC236}">
                <a16:creationId xmlns:a16="http://schemas.microsoft.com/office/drawing/2014/main" id="{077CB79F-6C8E-05EB-6682-27DB60F0DC52}"/>
              </a:ext>
            </a:extLst>
          </p:cNvPr>
          <p:cNvSpPr txBox="1"/>
          <p:nvPr/>
        </p:nvSpPr>
        <p:spPr>
          <a:xfrm rot="5400000">
            <a:off x="1163042" y="4401182"/>
            <a:ext cx="1167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64E4EA0E-FA63-BA51-B877-7F0C7C85E258}"/>
                  </a:ext>
                </a:extLst>
              </p:cNvPr>
              <p:cNvSpPr txBox="1"/>
              <p:nvPr/>
            </p:nvSpPr>
            <p:spPr>
              <a:xfrm>
                <a:off x="2547026" y="1973912"/>
                <a:ext cx="3643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64E4EA0E-FA63-BA51-B877-7F0C7C85E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026" y="1973912"/>
                <a:ext cx="364395" cy="369332"/>
              </a:xfrm>
              <a:prstGeom prst="rect">
                <a:avLst/>
              </a:prstGeom>
              <a:blipFill>
                <a:blip r:embed="rId6"/>
                <a:stretch>
                  <a:fillRect l="-31667" t="-1667" r="-6667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118047DF-0676-F2E8-E391-C8412A90809E}"/>
                  </a:ext>
                </a:extLst>
              </p:cNvPr>
              <p:cNvSpPr txBox="1"/>
              <p:nvPr/>
            </p:nvSpPr>
            <p:spPr>
              <a:xfrm>
                <a:off x="2547025" y="3059668"/>
                <a:ext cx="3715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118047DF-0676-F2E8-E391-C8412A908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025" y="3059668"/>
                <a:ext cx="371512" cy="369332"/>
              </a:xfrm>
              <a:prstGeom prst="rect">
                <a:avLst/>
              </a:prstGeom>
              <a:blipFill>
                <a:blip r:embed="rId7"/>
                <a:stretch>
                  <a:fillRect l="-31148" t="-1639" r="-6557" b="-31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AB9AE182-E4C9-94E0-AF25-8597393B7772}"/>
                  </a:ext>
                </a:extLst>
              </p:cNvPr>
              <p:cNvSpPr txBox="1"/>
              <p:nvPr/>
            </p:nvSpPr>
            <p:spPr>
              <a:xfrm>
                <a:off x="2554283" y="5461783"/>
                <a:ext cx="4103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AB9AE182-E4C9-94E0-AF25-8597393B7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283" y="5461783"/>
                <a:ext cx="410369" cy="369332"/>
              </a:xfrm>
              <a:prstGeom prst="rect">
                <a:avLst/>
              </a:prstGeom>
              <a:blipFill>
                <a:blip r:embed="rId8"/>
                <a:stretch>
                  <a:fillRect l="-26866" t="-1639" r="-5970" b="-31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: 圓角 12">
                <a:extLst>
                  <a:ext uri="{FF2B5EF4-FFF2-40B4-BE49-F238E27FC236}">
                    <a16:creationId xmlns:a16="http://schemas.microsoft.com/office/drawing/2014/main" id="{B309B83F-B649-4639-4B0A-6E3E4A69D728}"/>
                  </a:ext>
                </a:extLst>
              </p:cNvPr>
              <p:cNvSpPr/>
              <p:nvPr/>
            </p:nvSpPr>
            <p:spPr>
              <a:xfrm>
                <a:off x="6577406" y="1648776"/>
                <a:ext cx="1089498" cy="93578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: 圓角 12">
                <a:extLst>
                  <a:ext uri="{FF2B5EF4-FFF2-40B4-BE49-F238E27FC236}">
                    <a16:creationId xmlns:a16="http://schemas.microsoft.com/office/drawing/2014/main" id="{B309B83F-B649-4639-4B0A-6E3E4A69D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406" y="1648776"/>
                <a:ext cx="1089498" cy="93578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: 圓角 13">
                <a:extLst>
                  <a:ext uri="{FF2B5EF4-FFF2-40B4-BE49-F238E27FC236}">
                    <a16:creationId xmlns:a16="http://schemas.microsoft.com/office/drawing/2014/main" id="{CB3F5D61-F84C-A793-9317-70404E88FF58}"/>
                  </a:ext>
                </a:extLst>
              </p:cNvPr>
              <p:cNvSpPr/>
              <p:nvPr/>
            </p:nvSpPr>
            <p:spPr>
              <a:xfrm>
                <a:off x="8142979" y="1648776"/>
                <a:ext cx="1089498" cy="935780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矩形: 圓角 13">
                <a:extLst>
                  <a:ext uri="{FF2B5EF4-FFF2-40B4-BE49-F238E27FC236}">
                    <a16:creationId xmlns:a16="http://schemas.microsoft.com/office/drawing/2014/main" id="{CB3F5D61-F84C-A793-9317-70404E88F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979" y="1648776"/>
                <a:ext cx="1089498" cy="93578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49AA98D3-B856-B3BB-7650-5BFF80E89FAF}"/>
                  </a:ext>
                </a:extLst>
              </p:cNvPr>
              <p:cNvSpPr txBox="1"/>
              <p:nvPr/>
            </p:nvSpPr>
            <p:spPr>
              <a:xfrm>
                <a:off x="3735362" y="2933175"/>
                <a:ext cx="4920899" cy="1286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zh-TW" altLang="en-US" sz="2800" dirty="0"/>
                                    <m:t> </m:t>
                                  </m:r>
                                </m:num>
                                <m:den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400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49AA98D3-B856-B3BB-7650-5BFF80E89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362" y="2933175"/>
                <a:ext cx="4920899" cy="12861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>
            <a:extLst>
              <a:ext uri="{FF2B5EF4-FFF2-40B4-BE49-F238E27FC236}">
                <a16:creationId xmlns:a16="http://schemas.microsoft.com/office/drawing/2014/main" id="{0422A3B3-B4F9-4999-FA93-26E83E1B468C}"/>
              </a:ext>
            </a:extLst>
          </p:cNvPr>
          <p:cNvSpPr txBox="1"/>
          <p:nvPr/>
        </p:nvSpPr>
        <p:spPr>
          <a:xfrm>
            <a:off x="8734356" y="3235540"/>
            <a:ext cx="352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根據比賽結果統計勝率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DBFB632E-BB6D-FA44-A779-C226A51A52F7}"/>
                  </a:ext>
                </a:extLst>
              </p:cNvPr>
              <p:cNvSpPr txBox="1"/>
              <p:nvPr/>
            </p:nvSpPr>
            <p:spPr>
              <a:xfrm>
                <a:off x="8734356" y="3798060"/>
                <a:ext cx="35269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算出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DBFB632E-BB6D-FA44-A779-C226A51A5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356" y="3798060"/>
                <a:ext cx="3526972" cy="461665"/>
              </a:xfrm>
              <a:prstGeom prst="rect">
                <a:avLst/>
              </a:prstGeom>
              <a:blipFill>
                <a:blip r:embed="rId12"/>
                <a:stretch>
                  <a:fillRect l="-2768" t="-11842" b="-27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309A574A-3AD1-06D3-2A44-AA440379E63F}"/>
                  </a:ext>
                </a:extLst>
              </p:cNvPr>
              <p:cNvSpPr txBox="1"/>
              <p:nvPr/>
            </p:nvSpPr>
            <p:spPr>
              <a:xfrm>
                <a:off x="3872002" y="5394345"/>
                <a:ext cx="72184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答案長度差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𝑒𝑚𝑜𝑗𝑖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數量差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309A574A-3AD1-06D3-2A44-AA440379E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002" y="5394345"/>
                <a:ext cx="7218451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EDB5B47-5EC7-34FD-EA2C-8E20A7C8BF8B}"/>
                  </a:ext>
                </a:extLst>
              </p:cNvPr>
              <p:cNvSpPr txBox="1"/>
              <p:nvPr/>
            </p:nvSpPr>
            <p:spPr>
              <a:xfrm>
                <a:off x="3970076" y="4578875"/>
                <a:ext cx="4521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EDB5B47-5EC7-34FD-EA2C-8E20A7C8B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076" y="4578875"/>
                <a:ext cx="452175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>
            <a:extLst>
              <a:ext uri="{FF2B5EF4-FFF2-40B4-BE49-F238E27FC236}">
                <a16:creationId xmlns:a16="http://schemas.microsoft.com/office/drawing/2014/main" id="{EF681BBF-C419-D802-375F-700F36038663}"/>
              </a:ext>
            </a:extLst>
          </p:cNvPr>
          <p:cNvSpPr txBox="1"/>
          <p:nvPr/>
        </p:nvSpPr>
        <p:spPr>
          <a:xfrm>
            <a:off x="4524674" y="4616417"/>
            <a:ext cx="314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模型實力以外的因素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0D084868-4977-AEE3-8B49-4117470231D4}"/>
                  </a:ext>
                </a:extLst>
              </p:cNvPr>
              <p:cNvSpPr txBox="1"/>
              <p:nvPr/>
            </p:nvSpPr>
            <p:spPr>
              <a:xfrm>
                <a:off x="8734356" y="4370160"/>
                <a:ext cx="35269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算出</a:t>
                </a:r>
                <a14:m>
                  <m:oMath xmlns:m="http://schemas.openxmlformats.org/officeDocument/2006/math">
                    <m:r>
                      <a:rPr lang="zh-TW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0D084868-4977-AEE3-8B49-411747023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356" y="4370160"/>
                <a:ext cx="3526972" cy="461665"/>
              </a:xfrm>
              <a:prstGeom prst="rect">
                <a:avLst/>
              </a:prstGeom>
              <a:blipFill>
                <a:blip r:embed="rId15"/>
                <a:stretch>
                  <a:fillRect l="-2768" t="-11842" b="-27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24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" grpId="0"/>
      <p:bldP spid="4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63BBE9-5948-614B-D047-CEE35311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4EA88D-69E2-06BB-265C-8CC52C6AD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4B4111-826E-5C3C-A67D-2F6BAC26C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038" y="428355"/>
            <a:ext cx="6867924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C4C315D-FBCB-E465-E32A-9AEB2C51EC1D}"/>
              </a:ext>
            </a:extLst>
          </p:cNvPr>
          <p:cNvSpPr txBox="1"/>
          <p:nvPr/>
        </p:nvSpPr>
        <p:spPr>
          <a:xfrm>
            <a:off x="6096000" y="63082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https://blog.lmarena.ai/blog/2025/sentiment-control/</a:t>
            </a:r>
          </a:p>
        </p:txBody>
      </p:sp>
    </p:spTree>
    <p:extLst>
      <p:ext uri="{BB962C8B-B14F-4D97-AF65-F5344CB8AC3E}">
        <p14:creationId xmlns:p14="http://schemas.microsoft.com/office/powerpoint/2010/main" val="395182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F12605-F768-7C82-8B53-7C39D731E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242424"/>
                </a:solidFill>
                <a:effectLst/>
                <a:latin typeface="source-serif-pro"/>
              </a:rPr>
              <a:t>Goodhart’s law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D25070-98EA-0325-6919-A8A063949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一項指標一旦被當作目標，它就不再是一個好的指標。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1446B98-CCA0-DA6E-7A57-1B784B72B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736" y="2663221"/>
            <a:ext cx="4823264" cy="332901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7705D1D-BA3F-487B-FB05-254EB4FC8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968" y="2708770"/>
            <a:ext cx="4823264" cy="337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0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677243-EE77-D89A-0EED-FCBFC186F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如何評量大型語言模型的「推理」能力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83B624-7EEB-19F2-1DC5-8590D330C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1F80A32-03EC-40CA-97D9-014E8DB92453}"/>
              </a:ext>
            </a:extLst>
          </p:cNvPr>
          <p:cNvSpPr txBox="1"/>
          <p:nvPr/>
        </p:nvSpPr>
        <p:spPr>
          <a:xfrm>
            <a:off x="8392633" y="6357716"/>
            <a:ext cx="3515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https://arxiv.org/abs/2501.12948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49E4774-22B4-B1FB-C7D5-B71FEF8A1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346" y="1448767"/>
            <a:ext cx="8289767" cy="490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2960EF-AB07-FCE1-1543-780C86D26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有多少答案可能是「記憶」出來的？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A0D5AB-F41C-3268-4757-E1201D094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754E7C5-977B-BCC2-F4CD-3D6B72326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84" y="1374911"/>
            <a:ext cx="10800631" cy="525276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7BC3599-D607-AE06-3BFD-6545C03C7F9C}"/>
              </a:ext>
            </a:extLst>
          </p:cNvPr>
          <p:cNvSpPr txBox="1"/>
          <p:nvPr/>
        </p:nvSpPr>
        <p:spPr>
          <a:xfrm>
            <a:off x="8269942" y="230188"/>
            <a:ext cx="365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https://arxiv.org/abs/2410.05229</a:t>
            </a:r>
          </a:p>
        </p:txBody>
      </p:sp>
    </p:spTree>
    <p:extLst>
      <p:ext uri="{BB962C8B-B14F-4D97-AF65-F5344CB8AC3E}">
        <p14:creationId xmlns:p14="http://schemas.microsoft.com/office/powerpoint/2010/main" val="419335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901B1D-B684-5B2C-4A68-BDB9579AF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有多少答案可能是「記憶」出來的？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12F409-3493-FA08-E2C4-F62B7DAB7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D02A917-C85C-8005-03E2-62A2E5C19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16" y="1690688"/>
            <a:ext cx="11446368" cy="4905587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4ABFD4B-E295-9113-9FCD-03BBE5033DFE}"/>
              </a:ext>
            </a:extLst>
          </p:cNvPr>
          <p:cNvSpPr txBox="1"/>
          <p:nvPr/>
        </p:nvSpPr>
        <p:spPr>
          <a:xfrm>
            <a:off x="8269942" y="230188"/>
            <a:ext cx="365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https://arxiv.org/abs/2410.05229</a:t>
            </a:r>
          </a:p>
        </p:txBody>
      </p:sp>
    </p:spTree>
    <p:extLst>
      <p:ext uri="{BB962C8B-B14F-4D97-AF65-F5344CB8AC3E}">
        <p14:creationId xmlns:p14="http://schemas.microsoft.com/office/powerpoint/2010/main" val="18584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BDB9E1-3ABC-4802-D1B9-E5DEBEDF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有多少答案可能是「記憶」出來的？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B898B7-7C21-EC2E-B13F-B6BBDD48B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4EBBF81-C3B3-3D64-C316-0B5DF195F8B8}"/>
              </a:ext>
            </a:extLst>
          </p:cNvPr>
          <p:cNvSpPr txBox="1"/>
          <p:nvPr/>
        </p:nvSpPr>
        <p:spPr>
          <a:xfrm>
            <a:off x="8345344" y="5485651"/>
            <a:ext cx="3473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https://arxiv.org/abs/2402.08939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CEAEC55-AB87-EEC3-A87A-9A7750337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11" y="2403731"/>
            <a:ext cx="11315857" cy="262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2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52E1B2-220E-15F7-E53D-0EAA35C87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i="0" dirty="0">
                <a:solidFill>
                  <a:srgbClr val="1F2328"/>
                </a:solidFill>
                <a:effectLst/>
                <a:latin typeface="-apple-system"/>
              </a:rPr>
              <a:t>Abstraction and Reasoning Corpus for Artificial General Intelligence</a:t>
            </a:r>
            <a:r>
              <a:rPr lang="zh-TW" altLang="en-US" i="0" dirty="0">
                <a:solidFill>
                  <a:srgbClr val="1F2328"/>
                </a:solidFill>
                <a:effectLst/>
                <a:latin typeface="-apple-system"/>
              </a:rPr>
              <a:t> </a:t>
            </a:r>
            <a:r>
              <a:rPr lang="en-US" altLang="zh-TW" i="0" dirty="0">
                <a:solidFill>
                  <a:srgbClr val="1F2328"/>
                </a:solidFill>
                <a:effectLst/>
                <a:latin typeface="-apple-system"/>
              </a:rPr>
              <a:t>(ARC-AGI)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3EF8DAA-56D7-332D-E8BF-EB75A9B7FC91}"/>
              </a:ext>
            </a:extLst>
          </p:cNvPr>
          <p:cNvSpPr txBox="1"/>
          <p:nvPr/>
        </p:nvSpPr>
        <p:spPr>
          <a:xfrm>
            <a:off x="8305800" y="15734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https://arxiv.org/abs/1911.01547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976C7B3-63D6-2594-3B08-D0182E613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86" y="1942823"/>
            <a:ext cx="10352314" cy="456980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BFD48BF-C8C2-20DF-F3A8-F4E968697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922" y="4325793"/>
            <a:ext cx="1973279" cy="19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2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20AD6C-41A7-6CAE-C60E-8F8E11E18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0" dirty="0">
                <a:solidFill>
                  <a:srgbClr val="1F2328"/>
                </a:solidFill>
                <a:effectLst/>
                <a:latin typeface="-apple-system"/>
              </a:rPr>
              <a:t>ARC-AGI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33DB64-9945-A19C-529D-5868F449B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231606C-7C3D-DEA4-148E-63D0C0CC9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037" y="1472666"/>
            <a:ext cx="8967812" cy="483923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65A6CEB-22F3-4CF9-FCCB-9CD2377B2F7B}"/>
              </a:ext>
            </a:extLst>
          </p:cNvPr>
          <p:cNvSpPr txBox="1"/>
          <p:nvPr/>
        </p:nvSpPr>
        <p:spPr>
          <a:xfrm>
            <a:off x="6618514" y="63119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https://www.youtube.com/watch?v=SKBG1sqdyIU</a:t>
            </a:r>
          </a:p>
        </p:txBody>
      </p:sp>
    </p:spTree>
    <p:extLst>
      <p:ext uri="{BB962C8B-B14F-4D97-AF65-F5344CB8AC3E}">
        <p14:creationId xmlns:p14="http://schemas.microsoft.com/office/powerpoint/2010/main" val="223153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F33EB3-54A8-9AF5-07B8-957F37B22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0" dirty="0">
                <a:solidFill>
                  <a:srgbClr val="1F2328"/>
                </a:solidFill>
                <a:effectLst/>
                <a:latin typeface="-apple-system"/>
              </a:rPr>
              <a:t>ARC-AGI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8CC6D56-20E3-D35C-1419-188FB5B07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A4DF039-A694-9594-BA74-DA5FDD13E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827" y="88384"/>
            <a:ext cx="2820573" cy="6681232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544482F6-8CF8-96A4-3EE0-D89870491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572" y="82261"/>
            <a:ext cx="2942193" cy="6681232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8A470878-872B-9E6C-B7D5-C14ED542435F}"/>
              </a:ext>
            </a:extLst>
          </p:cNvPr>
          <p:cNvSpPr txBox="1"/>
          <p:nvPr/>
        </p:nvSpPr>
        <p:spPr>
          <a:xfrm>
            <a:off x="409504" y="5540335"/>
            <a:ext cx="28205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https://github.com/arcprize/model_baseline/blob/main/prompt_example_o3.md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C49F0023-3384-E50B-1DC5-10E0B8DD5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2937" y="82261"/>
            <a:ext cx="1085373" cy="15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8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1A1E91-72AE-38B1-3D9B-365BD2828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CA6F05-742F-A50C-1C1A-5B37F49F3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47ABA59-461B-C32B-42BC-82003FAF8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365" y="365125"/>
            <a:ext cx="8643613" cy="599440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4F8139BF-B8A0-EE6B-7B17-C6FFCCACFC64}"/>
              </a:ext>
            </a:extLst>
          </p:cNvPr>
          <p:cNvSpPr txBox="1"/>
          <p:nvPr/>
        </p:nvSpPr>
        <p:spPr>
          <a:xfrm>
            <a:off x="7369806" y="63595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https://arcprize.org/blog/3-month-update</a:t>
            </a:r>
          </a:p>
        </p:txBody>
      </p:sp>
    </p:spTree>
    <p:extLst>
      <p:ext uri="{BB962C8B-B14F-4D97-AF65-F5344CB8AC3E}">
        <p14:creationId xmlns:p14="http://schemas.microsoft.com/office/powerpoint/2010/main" val="265642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643</Words>
  <Application>Microsoft Office PowerPoint</Application>
  <PresentationFormat>寬螢幕</PresentationFormat>
  <Paragraphs>79</Paragraphs>
  <Slides>15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4" baseType="lpstr">
      <vt:lpstr>-apple-system</vt:lpstr>
      <vt:lpstr>source-serif-pro</vt:lpstr>
      <vt:lpstr>微軟正黑體</vt:lpstr>
      <vt:lpstr>Aptos</vt:lpstr>
      <vt:lpstr>Aptos Display</vt:lpstr>
      <vt:lpstr>Arial</vt:lpstr>
      <vt:lpstr>Cambria Math</vt:lpstr>
      <vt:lpstr>Source Sans Pro</vt:lpstr>
      <vt:lpstr>1_Office 佈景主題</vt:lpstr>
      <vt:lpstr>有關大型語言模型 能力評量</vt:lpstr>
      <vt:lpstr>如何評量大型語言模型的「推理」能力</vt:lpstr>
      <vt:lpstr>有多少答案可能是「記憶」出來的？</vt:lpstr>
      <vt:lpstr>有多少答案可能是「記憶」出來的？</vt:lpstr>
      <vt:lpstr>有多少答案可能是「記憶」出來的？</vt:lpstr>
      <vt:lpstr>Abstraction and Reasoning Corpus for Artificial General Intelligence (ARC-AGI)</vt:lpstr>
      <vt:lpstr>ARC-AGI</vt:lpstr>
      <vt:lpstr>ARC-AGI</vt:lpstr>
      <vt:lpstr>PowerPoint 簡報</vt:lpstr>
      <vt:lpstr>PowerPoint 簡報</vt:lpstr>
      <vt:lpstr>Chatbot Arena </vt:lpstr>
      <vt:lpstr>Chatbot Arena - Elo Score </vt:lpstr>
      <vt:lpstr>Chatbot Arena - Elo Score </vt:lpstr>
      <vt:lpstr>PowerPoint 簡報</vt:lpstr>
      <vt:lpstr>Goodhart’s law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Hung-yi Lee</dc:creator>
  <cp:lastModifiedBy>Hung-yi Lee</cp:lastModifiedBy>
  <cp:revision>13</cp:revision>
  <dcterms:created xsi:type="dcterms:W3CDTF">2025-05-01T03:00:38Z</dcterms:created>
  <dcterms:modified xsi:type="dcterms:W3CDTF">2025-05-03T16:50:36Z</dcterms:modified>
</cp:coreProperties>
</file>