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1"/>
  </p:notesMasterIdLst>
  <p:sldIdLst>
    <p:sldId id="5423" r:id="rId3"/>
    <p:sldId id="5435" r:id="rId4"/>
    <p:sldId id="5439" r:id="rId5"/>
    <p:sldId id="5431" r:id="rId6"/>
    <p:sldId id="5455" r:id="rId7"/>
    <p:sldId id="5381" r:id="rId8"/>
    <p:sldId id="5254" r:id="rId9"/>
    <p:sldId id="5452" r:id="rId10"/>
    <p:sldId id="5447" r:id="rId11"/>
    <p:sldId id="5446" r:id="rId12"/>
    <p:sldId id="5453" r:id="rId13"/>
    <p:sldId id="5443" r:id="rId14"/>
    <p:sldId id="5444" r:id="rId15"/>
    <p:sldId id="5445" r:id="rId16"/>
    <p:sldId id="5450" r:id="rId17"/>
    <p:sldId id="5448" r:id="rId18"/>
    <p:sldId id="5449" r:id="rId19"/>
    <p:sldId id="5436" r:id="rId2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60860" autoAdjust="0"/>
  </p:normalViewPr>
  <p:slideViewPr>
    <p:cSldViewPr snapToGrid="0">
      <p:cViewPr>
        <p:scale>
          <a:sx n="50" d="100"/>
          <a:sy n="50" d="100"/>
        </p:scale>
        <p:origin x="1278" y="-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CABB9C-EEAC-49D1-B850-16DFB1CD5CC9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62805BAC-80B4-438C-B3BB-ED69398F7800}">
      <dgm:prSet phldrT="[文字]"/>
      <dgm:spPr/>
      <dgm:t>
        <a:bodyPr/>
        <a:lstStyle/>
        <a:p>
          <a:r>
            <a:rPr lang="zh-TW" altLang="en-US">
              <a:latin typeface="微軟正黑體" panose="020B0604030504040204" pitchFamily="34" charset="-120"/>
              <a:ea typeface="微軟正黑體" panose="020B0604030504040204" pitchFamily="34" charset="-120"/>
            </a:rPr>
            <a:t>更強的思維鏈 </a:t>
          </a:r>
          <a:r>
            <a:rPr lang="en-US" altLang="zh-TW">
              <a:latin typeface="微軟正黑體" panose="020B0604030504040204" pitchFamily="34" charset="-120"/>
              <a:ea typeface="微軟正黑體" panose="020B0604030504040204" pitchFamily="34" charset="-120"/>
            </a:rPr>
            <a:t>(Chain-of-Thought, CoT)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9B515D3-C9E3-4BFA-9119-34CB11E781D9}" type="parTrans" cxnId="{32208513-BEF5-4E54-B660-3EB04D110526}">
      <dgm:prSet/>
      <dgm:spPr/>
      <dgm:t>
        <a:bodyPr/>
        <a:lstStyle/>
        <a:p>
          <a:endParaRPr lang="zh-TW" altLang="en-US"/>
        </a:p>
      </dgm:t>
    </dgm:pt>
    <dgm:pt modelId="{B07B8024-452C-43B3-AB9B-124FFA849A3B}" type="sibTrans" cxnId="{32208513-BEF5-4E54-B660-3EB04D110526}">
      <dgm:prSet/>
      <dgm:spPr/>
      <dgm:t>
        <a:bodyPr/>
        <a:lstStyle/>
        <a:p>
          <a:endParaRPr lang="zh-TW" altLang="en-US"/>
        </a:p>
      </dgm:t>
    </dgm:pt>
    <dgm:pt modelId="{FC1CBB31-0779-4DF2-ACFD-820B06E9FE46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給模型推論工作流程</a:t>
          </a:r>
        </a:p>
      </dgm:t>
    </dgm:pt>
    <dgm:pt modelId="{70A01B69-08A3-4B63-B67A-92002EDBBEF6}" type="parTrans" cxnId="{769E0126-4FCE-4212-9B4E-6D340A15EBA5}">
      <dgm:prSet/>
      <dgm:spPr/>
      <dgm:t>
        <a:bodyPr/>
        <a:lstStyle/>
        <a:p>
          <a:endParaRPr lang="zh-TW" altLang="en-US"/>
        </a:p>
      </dgm:t>
    </dgm:pt>
    <dgm:pt modelId="{BED0927F-CE7C-48FA-A8D6-52D8266C6B7E}" type="sibTrans" cxnId="{769E0126-4FCE-4212-9B4E-6D340A15EBA5}">
      <dgm:prSet/>
      <dgm:spPr/>
      <dgm:t>
        <a:bodyPr/>
        <a:lstStyle/>
        <a:p>
          <a:endParaRPr lang="zh-TW" altLang="en-US"/>
        </a:p>
      </dgm:t>
    </dgm:pt>
    <dgm:pt modelId="{4110121F-7CD7-4E8B-86EC-8241FF272CC5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教模型推理過程 </a:t>
          </a:r>
          <a:r>
            <a: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rPr>
            <a:t>(Imitation Learning)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DC2A4E2-2D0F-4EC1-AD7E-4C520EDB439F}" type="parTrans" cxnId="{97EE2C52-AE98-4E40-96EF-27E9D75255C4}">
      <dgm:prSet/>
      <dgm:spPr/>
      <dgm:t>
        <a:bodyPr/>
        <a:lstStyle/>
        <a:p>
          <a:endParaRPr lang="zh-TW" altLang="en-US"/>
        </a:p>
      </dgm:t>
    </dgm:pt>
    <dgm:pt modelId="{63E5C8E1-A0D8-492E-AE14-A3B44B623834}" type="sibTrans" cxnId="{97EE2C52-AE98-4E40-96EF-27E9D75255C4}">
      <dgm:prSet/>
      <dgm:spPr/>
      <dgm:t>
        <a:bodyPr/>
        <a:lstStyle/>
        <a:p>
          <a:endParaRPr lang="zh-TW" altLang="en-US"/>
        </a:p>
      </dgm:t>
    </dgm:pt>
    <dgm:pt modelId="{9CF8EF4D-F641-4704-A31C-0612D4924ED3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以結果為導向學習推理 </a:t>
          </a:r>
          <a:r>
            <a: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rPr>
            <a:t>(Reinforcement Learning, RL)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3A2E260-111A-417B-8483-C532C6B38E54}" type="parTrans" cxnId="{A50E3F65-0522-46F8-A3A6-093BD9AF1FAD}">
      <dgm:prSet/>
      <dgm:spPr/>
      <dgm:t>
        <a:bodyPr/>
        <a:lstStyle/>
        <a:p>
          <a:endParaRPr lang="zh-TW" altLang="en-US"/>
        </a:p>
      </dgm:t>
    </dgm:pt>
    <dgm:pt modelId="{F503521A-9386-4091-9C83-EEEE88268108}" type="sibTrans" cxnId="{A50E3F65-0522-46F8-A3A6-093BD9AF1FAD}">
      <dgm:prSet/>
      <dgm:spPr/>
      <dgm:t>
        <a:bodyPr/>
        <a:lstStyle/>
        <a:p>
          <a:endParaRPr lang="zh-TW" altLang="en-US"/>
        </a:p>
      </dgm:t>
    </dgm:pt>
    <dgm:pt modelId="{B16436B1-4018-4D9D-A0AE-C50A809EB8D6}" type="pres">
      <dgm:prSet presAssocID="{70CABB9C-EEAC-49D1-B850-16DFB1CD5CC9}" presName="linear" presStyleCnt="0">
        <dgm:presLayoutVars>
          <dgm:animLvl val="lvl"/>
          <dgm:resizeHandles val="exact"/>
        </dgm:presLayoutVars>
      </dgm:prSet>
      <dgm:spPr/>
    </dgm:pt>
    <dgm:pt modelId="{4CF49E66-9299-4C72-A4A4-FEA92323BBDE}" type="pres">
      <dgm:prSet presAssocID="{62805BAC-80B4-438C-B3BB-ED69398F780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A90E8F7-8319-4F03-B172-B7431DB6B769}" type="pres">
      <dgm:prSet presAssocID="{B07B8024-452C-43B3-AB9B-124FFA849A3B}" presName="spacer" presStyleCnt="0"/>
      <dgm:spPr/>
    </dgm:pt>
    <dgm:pt modelId="{1E50605D-802D-43FF-8307-33D6AA5194EE}" type="pres">
      <dgm:prSet presAssocID="{FC1CBB31-0779-4DF2-ACFD-820B06E9FE4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8C6FD6F-A8B6-4272-931B-28211B463DCA}" type="pres">
      <dgm:prSet presAssocID="{BED0927F-CE7C-48FA-A8D6-52D8266C6B7E}" presName="spacer" presStyleCnt="0"/>
      <dgm:spPr/>
    </dgm:pt>
    <dgm:pt modelId="{2192D427-88BC-437A-A082-54EBC68CA004}" type="pres">
      <dgm:prSet presAssocID="{4110121F-7CD7-4E8B-86EC-8241FF272CC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C93AE13-1190-49CD-AF80-D3801E182F6B}" type="pres">
      <dgm:prSet presAssocID="{63E5C8E1-A0D8-492E-AE14-A3B44B623834}" presName="spacer" presStyleCnt="0"/>
      <dgm:spPr/>
    </dgm:pt>
    <dgm:pt modelId="{932BA53C-8980-4635-9505-DAEEE5296A98}" type="pres">
      <dgm:prSet presAssocID="{9CF8EF4D-F641-4704-A31C-0612D4924ED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2208513-BEF5-4E54-B660-3EB04D110526}" srcId="{70CABB9C-EEAC-49D1-B850-16DFB1CD5CC9}" destId="{62805BAC-80B4-438C-B3BB-ED69398F7800}" srcOrd="0" destOrd="0" parTransId="{89B515D3-C9E3-4BFA-9119-34CB11E781D9}" sibTransId="{B07B8024-452C-43B3-AB9B-124FFA849A3B}"/>
    <dgm:cxn modelId="{C4A8A521-385F-4BB4-9324-F494984DB0F7}" type="presOf" srcId="{4110121F-7CD7-4E8B-86EC-8241FF272CC5}" destId="{2192D427-88BC-437A-A082-54EBC68CA004}" srcOrd="0" destOrd="0" presId="urn:microsoft.com/office/officeart/2005/8/layout/vList2"/>
    <dgm:cxn modelId="{769E0126-4FCE-4212-9B4E-6D340A15EBA5}" srcId="{70CABB9C-EEAC-49D1-B850-16DFB1CD5CC9}" destId="{FC1CBB31-0779-4DF2-ACFD-820B06E9FE46}" srcOrd="1" destOrd="0" parTransId="{70A01B69-08A3-4B63-B67A-92002EDBBEF6}" sibTransId="{BED0927F-CE7C-48FA-A8D6-52D8266C6B7E}"/>
    <dgm:cxn modelId="{CBF86C32-60D7-483E-81EF-48A0C89AE617}" type="presOf" srcId="{9CF8EF4D-F641-4704-A31C-0612D4924ED3}" destId="{932BA53C-8980-4635-9505-DAEEE5296A98}" srcOrd="0" destOrd="0" presId="urn:microsoft.com/office/officeart/2005/8/layout/vList2"/>
    <dgm:cxn modelId="{A50E3F65-0522-46F8-A3A6-093BD9AF1FAD}" srcId="{70CABB9C-EEAC-49D1-B850-16DFB1CD5CC9}" destId="{9CF8EF4D-F641-4704-A31C-0612D4924ED3}" srcOrd="3" destOrd="0" parTransId="{33A2E260-111A-417B-8483-C532C6B38E54}" sibTransId="{F503521A-9386-4091-9C83-EEEE88268108}"/>
    <dgm:cxn modelId="{B0897B69-EB31-46FB-A380-F67FF9FB0368}" type="presOf" srcId="{62805BAC-80B4-438C-B3BB-ED69398F7800}" destId="{4CF49E66-9299-4C72-A4A4-FEA92323BBDE}" srcOrd="0" destOrd="0" presId="urn:microsoft.com/office/officeart/2005/8/layout/vList2"/>
    <dgm:cxn modelId="{97EE2C52-AE98-4E40-96EF-27E9D75255C4}" srcId="{70CABB9C-EEAC-49D1-B850-16DFB1CD5CC9}" destId="{4110121F-7CD7-4E8B-86EC-8241FF272CC5}" srcOrd="2" destOrd="0" parTransId="{8DC2A4E2-2D0F-4EC1-AD7E-4C520EDB439F}" sibTransId="{63E5C8E1-A0D8-492E-AE14-A3B44B623834}"/>
    <dgm:cxn modelId="{F1E6B97F-AFAA-4D2F-86D6-63D1EB3E50FC}" type="presOf" srcId="{FC1CBB31-0779-4DF2-ACFD-820B06E9FE46}" destId="{1E50605D-802D-43FF-8307-33D6AA5194EE}" srcOrd="0" destOrd="0" presId="urn:microsoft.com/office/officeart/2005/8/layout/vList2"/>
    <dgm:cxn modelId="{B3B990C3-E987-4625-A423-E50CF6E07A98}" type="presOf" srcId="{70CABB9C-EEAC-49D1-B850-16DFB1CD5CC9}" destId="{B16436B1-4018-4D9D-A0AE-C50A809EB8D6}" srcOrd="0" destOrd="0" presId="urn:microsoft.com/office/officeart/2005/8/layout/vList2"/>
    <dgm:cxn modelId="{DD4193E3-0849-4DD5-94F0-A22293D2D4A5}" type="presParOf" srcId="{B16436B1-4018-4D9D-A0AE-C50A809EB8D6}" destId="{4CF49E66-9299-4C72-A4A4-FEA92323BBDE}" srcOrd="0" destOrd="0" presId="urn:microsoft.com/office/officeart/2005/8/layout/vList2"/>
    <dgm:cxn modelId="{A462E726-36EB-40F1-8BC4-ADF4191B72F5}" type="presParOf" srcId="{B16436B1-4018-4D9D-A0AE-C50A809EB8D6}" destId="{DA90E8F7-8319-4F03-B172-B7431DB6B769}" srcOrd="1" destOrd="0" presId="urn:microsoft.com/office/officeart/2005/8/layout/vList2"/>
    <dgm:cxn modelId="{BEB0B85B-8457-4A9C-B59C-30BDF0AF2CB2}" type="presParOf" srcId="{B16436B1-4018-4D9D-A0AE-C50A809EB8D6}" destId="{1E50605D-802D-43FF-8307-33D6AA5194EE}" srcOrd="2" destOrd="0" presId="urn:microsoft.com/office/officeart/2005/8/layout/vList2"/>
    <dgm:cxn modelId="{F7FB291C-A4C1-4868-A5EC-C696E13EEDE1}" type="presParOf" srcId="{B16436B1-4018-4D9D-A0AE-C50A809EB8D6}" destId="{E8C6FD6F-A8B6-4272-931B-28211B463DCA}" srcOrd="3" destOrd="0" presId="urn:microsoft.com/office/officeart/2005/8/layout/vList2"/>
    <dgm:cxn modelId="{5750F3D2-E09F-45C5-AC09-EFBDE0131A63}" type="presParOf" srcId="{B16436B1-4018-4D9D-A0AE-C50A809EB8D6}" destId="{2192D427-88BC-437A-A082-54EBC68CA004}" srcOrd="4" destOrd="0" presId="urn:microsoft.com/office/officeart/2005/8/layout/vList2"/>
    <dgm:cxn modelId="{EA0A6483-F06D-4E96-91DD-7CAB8EF38032}" type="presParOf" srcId="{B16436B1-4018-4D9D-A0AE-C50A809EB8D6}" destId="{BC93AE13-1190-49CD-AF80-D3801E182F6B}" srcOrd="5" destOrd="0" presId="urn:microsoft.com/office/officeart/2005/8/layout/vList2"/>
    <dgm:cxn modelId="{CC256B6F-2D33-42E9-8977-152ECAEBA6AE}" type="presParOf" srcId="{B16436B1-4018-4D9D-A0AE-C50A809EB8D6}" destId="{932BA53C-8980-4635-9505-DAEEE5296A9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CABB9C-EEAC-49D1-B850-16DFB1CD5CC9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62805BAC-80B4-438C-B3BB-ED69398F7800}">
      <dgm:prSet phldrT="[文字]"/>
      <dgm:spPr/>
      <dgm:t>
        <a:bodyPr/>
        <a:lstStyle/>
        <a:p>
          <a:r>
            <a:rPr lang="zh-TW" altLang="en-US">
              <a:latin typeface="微軟正黑體" panose="020B0604030504040204" pitchFamily="34" charset="-120"/>
              <a:ea typeface="微軟正黑體" panose="020B0604030504040204" pitchFamily="34" charset="-120"/>
            </a:rPr>
            <a:t>更強的思維鏈 </a:t>
          </a:r>
          <a:r>
            <a:rPr lang="en-US" altLang="zh-TW">
              <a:latin typeface="微軟正黑體" panose="020B0604030504040204" pitchFamily="34" charset="-120"/>
              <a:ea typeface="微軟正黑體" panose="020B0604030504040204" pitchFamily="34" charset="-120"/>
            </a:rPr>
            <a:t>(Chain-of-Thought, CoT)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9B515D3-C9E3-4BFA-9119-34CB11E781D9}" type="parTrans" cxnId="{32208513-BEF5-4E54-B660-3EB04D110526}">
      <dgm:prSet/>
      <dgm:spPr/>
      <dgm:t>
        <a:bodyPr/>
        <a:lstStyle/>
        <a:p>
          <a:endParaRPr lang="zh-TW" altLang="en-US"/>
        </a:p>
      </dgm:t>
    </dgm:pt>
    <dgm:pt modelId="{B07B8024-452C-43B3-AB9B-124FFA849A3B}" type="sibTrans" cxnId="{32208513-BEF5-4E54-B660-3EB04D110526}">
      <dgm:prSet/>
      <dgm:spPr/>
      <dgm:t>
        <a:bodyPr/>
        <a:lstStyle/>
        <a:p>
          <a:endParaRPr lang="zh-TW" altLang="en-US"/>
        </a:p>
      </dgm:t>
    </dgm:pt>
    <dgm:pt modelId="{FC1CBB31-0779-4DF2-ACFD-820B06E9FE46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給模型推論工作流程</a:t>
          </a:r>
        </a:p>
      </dgm:t>
    </dgm:pt>
    <dgm:pt modelId="{70A01B69-08A3-4B63-B67A-92002EDBBEF6}" type="parTrans" cxnId="{769E0126-4FCE-4212-9B4E-6D340A15EBA5}">
      <dgm:prSet/>
      <dgm:spPr/>
      <dgm:t>
        <a:bodyPr/>
        <a:lstStyle/>
        <a:p>
          <a:endParaRPr lang="zh-TW" altLang="en-US"/>
        </a:p>
      </dgm:t>
    </dgm:pt>
    <dgm:pt modelId="{BED0927F-CE7C-48FA-A8D6-52D8266C6B7E}" type="sibTrans" cxnId="{769E0126-4FCE-4212-9B4E-6D340A15EBA5}">
      <dgm:prSet/>
      <dgm:spPr/>
      <dgm:t>
        <a:bodyPr/>
        <a:lstStyle/>
        <a:p>
          <a:endParaRPr lang="zh-TW" altLang="en-US"/>
        </a:p>
      </dgm:t>
    </dgm:pt>
    <dgm:pt modelId="{4110121F-7CD7-4E8B-86EC-8241FF272CC5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教模型推理過程 </a:t>
          </a:r>
          <a:r>
            <a: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rPr>
            <a:t>(Imitation Learning)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DC2A4E2-2D0F-4EC1-AD7E-4C520EDB439F}" type="parTrans" cxnId="{97EE2C52-AE98-4E40-96EF-27E9D75255C4}">
      <dgm:prSet/>
      <dgm:spPr/>
      <dgm:t>
        <a:bodyPr/>
        <a:lstStyle/>
        <a:p>
          <a:endParaRPr lang="zh-TW" altLang="en-US"/>
        </a:p>
      </dgm:t>
    </dgm:pt>
    <dgm:pt modelId="{63E5C8E1-A0D8-492E-AE14-A3B44B623834}" type="sibTrans" cxnId="{97EE2C52-AE98-4E40-96EF-27E9D75255C4}">
      <dgm:prSet/>
      <dgm:spPr/>
      <dgm:t>
        <a:bodyPr/>
        <a:lstStyle/>
        <a:p>
          <a:endParaRPr lang="zh-TW" altLang="en-US"/>
        </a:p>
      </dgm:t>
    </dgm:pt>
    <dgm:pt modelId="{9CF8EF4D-F641-4704-A31C-0612D4924ED3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以結果為導向學習推理 </a:t>
          </a:r>
          <a:r>
            <a: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rPr>
            <a:t>(Reinforcement Learning, RL)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3A2E260-111A-417B-8483-C532C6B38E54}" type="parTrans" cxnId="{A50E3F65-0522-46F8-A3A6-093BD9AF1FAD}">
      <dgm:prSet/>
      <dgm:spPr/>
      <dgm:t>
        <a:bodyPr/>
        <a:lstStyle/>
        <a:p>
          <a:endParaRPr lang="zh-TW" altLang="en-US"/>
        </a:p>
      </dgm:t>
    </dgm:pt>
    <dgm:pt modelId="{F503521A-9386-4091-9C83-EEEE88268108}" type="sibTrans" cxnId="{A50E3F65-0522-46F8-A3A6-093BD9AF1FAD}">
      <dgm:prSet/>
      <dgm:spPr/>
      <dgm:t>
        <a:bodyPr/>
        <a:lstStyle/>
        <a:p>
          <a:endParaRPr lang="zh-TW" altLang="en-US"/>
        </a:p>
      </dgm:t>
    </dgm:pt>
    <dgm:pt modelId="{B16436B1-4018-4D9D-A0AE-C50A809EB8D6}" type="pres">
      <dgm:prSet presAssocID="{70CABB9C-EEAC-49D1-B850-16DFB1CD5CC9}" presName="linear" presStyleCnt="0">
        <dgm:presLayoutVars>
          <dgm:animLvl val="lvl"/>
          <dgm:resizeHandles val="exact"/>
        </dgm:presLayoutVars>
      </dgm:prSet>
      <dgm:spPr/>
    </dgm:pt>
    <dgm:pt modelId="{4CF49E66-9299-4C72-A4A4-FEA92323BBDE}" type="pres">
      <dgm:prSet presAssocID="{62805BAC-80B4-438C-B3BB-ED69398F780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A90E8F7-8319-4F03-B172-B7431DB6B769}" type="pres">
      <dgm:prSet presAssocID="{B07B8024-452C-43B3-AB9B-124FFA849A3B}" presName="spacer" presStyleCnt="0"/>
      <dgm:spPr/>
    </dgm:pt>
    <dgm:pt modelId="{1E50605D-802D-43FF-8307-33D6AA5194EE}" type="pres">
      <dgm:prSet presAssocID="{FC1CBB31-0779-4DF2-ACFD-820B06E9FE4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8C6FD6F-A8B6-4272-931B-28211B463DCA}" type="pres">
      <dgm:prSet presAssocID="{BED0927F-CE7C-48FA-A8D6-52D8266C6B7E}" presName="spacer" presStyleCnt="0"/>
      <dgm:spPr/>
    </dgm:pt>
    <dgm:pt modelId="{2192D427-88BC-437A-A082-54EBC68CA004}" type="pres">
      <dgm:prSet presAssocID="{4110121F-7CD7-4E8B-86EC-8241FF272CC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C93AE13-1190-49CD-AF80-D3801E182F6B}" type="pres">
      <dgm:prSet presAssocID="{63E5C8E1-A0D8-492E-AE14-A3B44B623834}" presName="spacer" presStyleCnt="0"/>
      <dgm:spPr/>
    </dgm:pt>
    <dgm:pt modelId="{932BA53C-8980-4635-9505-DAEEE5296A98}" type="pres">
      <dgm:prSet presAssocID="{9CF8EF4D-F641-4704-A31C-0612D4924ED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2208513-BEF5-4E54-B660-3EB04D110526}" srcId="{70CABB9C-EEAC-49D1-B850-16DFB1CD5CC9}" destId="{62805BAC-80B4-438C-B3BB-ED69398F7800}" srcOrd="0" destOrd="0" parTransId="{89B515D3-C9E3-4BFA-9119-34CB11E781D9}" sibTransId="{B07B8024-452C-43B3-AB9B-124FFA849A3B}"/>
    <dgm:cxn modelId="{C4A8A521-385F-4BB4-9324-F494984DB0F7}" type="presOf" srcId="{4110121F-7CD7-4E8B-86EC-8241FF272CC5}" destId="{2192D427-88BC-437A-A082-54EBC68CA004}" srcOrd="0" destOrd="0" presId="urn:microsoft.com/office/officeart/2005/8/layout/vList2"/>
    <dgm:cxn modelId="{769E0126-4FCE-4212-9B4E-6D340A15EBA5}" srcId="{70CABB9C-EEAC-49D1-B850-16DFB1CD5CC9}" destId="{FC1CBB31-0779-4DF2-ACFD-820B06E9FE46}" srcOrd="1" destOrd="0" parTransId="{70A01B69-08A3-4B63-B67A-92002EDBBEF6}" sibTransId="{BED0927F-CE7C-48FA-A8D6-52D8266C6B7E}"/>
    <dgm:cxn modelId="{CBF86C32-60D7-483E-81EF-48A0C89AE617}" type="presOf" srcId="{9CF8EF4D-F641-4704-A31C-0612D4924ED3}" destId="{932BA53C-8980-4635-9505-DAEEE5296A98}" srcOrd="0" destOrd="0" presId="urn:microsoft.com/office/officeart/2005/8/layout/vList2"/>
    <dgm:cxn modelId="{A50E3F65-0522-46F8-A3A6-093BD9AF1FAD}" srcId="{70CABB9C-EEAC-49D1-B850-16DFB1CD5CC9}" destId="{9CF8EF4D-F641-4704-A31C-0612D4924ED3}" srcOrd="3" destOrd="0" parTransId="{33A2E260-111A-417B-8483-C532C6B38E54}" sibTransId="{F503521A-9386-4091-9C83-EEEE88268108}"/>
    <dgm:cxn modelId="{B0897B69-EB31-46FB-A380-F67FF9FB0368}" type="presOf" srcId="{62805BAC-80B4-438C-B3BB-ED69398F7800}" destId="{4CF49E66-9299-4C72-A4A4-FEA92323BBDE}" srcOrd="0" destOrd="0" presId="urn:microsoft.com/office/officeart/2005/8/layout/vList2"/>
    <dgm:cxn modelId="{97EE2C52-AE98-4E40-96EF-27E9D75255C4}" srcId="{70CABB9C-EEAC-49D1-B850-16DFB1CD5CC9}" destId="{4110121F-7CD7-4E8B-86EC-8241FF272CC5}" srcOrd="2" destOrd="0" parTransId="{8DC2A4E2-2D0F-4EC1-AD7E-4C520EDB439F}" sibTransId="{63E5C8E1-A0D8-492E-AE14-A3B44B623834}"/>
    <dgm:cxn modelId="{F1E6B97F-AFAA-4D2F-86D6-63D1EB3E50FC}" type="presOf" srcId="{FC1CBB31-0779-4DF2-ACFD-820B06E9FE46}" destId="{1E50605D-802D-43FF-8307-33D6AA5194EE}" srcOrd="0" destOrd="0" presId="urn:microsoft.com/office/officeart/2005/8/layout/vList2"/>
    <dgm:cxn modelId="{B3B990C3-E987-4625-A423-E50CF6E07A98}" type="presOf" srcId="{70CABB9C-EEAC-49D1-B850-16DFB1CD5CC9}" destId="{B16436B1-4018-4D9D-A0AE-C50A809EB8D6}" srcOrd="0" destOrd="0" presId="urn:microsoft.com/office/officeart/2005/8/layout/vList2"/>
    <dgm:cxn modelId="{DD4193E3-0849-4DD5-94F0-A22293D2D4A5}" type="presParOf" srcId="{B16436B1-4018-4D9D-A0AE-C50A809EB8D6}" destId="{4CF49E66-9299-4C72-A4A4-FEA92323BBDE}" srcOrd="0" destOrd="0" presId="urn:microsoft.com/office/officeart/2005/8/layout/vList2"/>
    <dgm:cxn modelId="{A462E726-36EB-40F1-8BC4-ADF4191B72F5}" type="presParOf" srcId="{B16436B1-4018-4D9D-A0AE-C50A809EB8D6}" destId="{DA90E8F7-8319-4F03-B172-B7431DB6B769}" srcOrd="1" destOrd="0" presId="urn:microsoft.com/office/officeart/2005/8/layout/vList2"/>
    <dgm:cxn modelId="{BEB0B85B-8457-4A9C-B59C-30BDF0AF2CB2}" type="presParOf" srcId="{B16436B1-4018-4D9D-A0AE-C50A809EB8D6}" destId="{1E50605D-802D-43FF-8307-33D6AA5194EE}" srcOrd="2" destOrd="0" presId="urn:microsoft.com/office/officeart/2005/8/layout/vList2"/>
    <dgm:cxn modelId="{F7FB291C-A4C1-4868-A5EC-C696E13EEDE1}" type="presParOf" srcId="{B16436B1-4018-4D9D-A0AE-C50A809EB8D6}" destId="{E8C6FD6F-A8B6-4272-931B-28211B463DCA}" srcOrd="3" destOrd="0" presId="urn:microsoft.com/office/officeart/2005/8/layout/vList2"/>
    <dgm:cxn modelId="{5750F3D2-E09F-45C5-AC09-EFBDE0131A63}" type="presParOf" srcId="{B16436B1-4018-4D9D-A0AE-C50A809EB8D6}" destId="{2192D427-88BC-437A-A082-54EBC68CA004}" srcOrd="4" destOrd="0" presId="urn:microsoft.com/office/officeart/2005/8/layout/vList2"/>
    <dgm:cxn modelId="{EA0A6483-F06D-4E96-91DD-7CAB8EF38032}" type="presParOf" srcId="{B16436B1-4018-4D9D-A0AE-C50A809EB8D6}" destId="{BC93AE13-1190-49CD-AF80-D3801E182F6B}" srcOrd="5" destOrd="0" presId="urn:microsoft.com/office/officeart/2005/8/layout/vList2"/>
    <dgm:cxn modelId="{CC256B6F-2D33-42E9-8977-152ECAEBA6AE}" type="presParOf" srcId="{B16436B1-4018-4D9D-A0AE-C50A809EB8D6}" destId="{932BA53C-8980-4635-9505-DAEEE5296A9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CABB9C-EEAC-49D1-B850-16DFB1CD5CC9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62805BAC-80B4-438C-B3BB-ED69398F7800}">
      <dgm:prSet phldrT="[文字]"/>
      <dgm:spPr/>
      <dgm:t>
        <a:bodyPr/>
        <a:lstStyle/>
        <a:p>
          <a:r>
            <a:rPr lang="zh-TW" altLang="en-US">
              <a:latin typeface="微軟正黑體" panose="020B0604030504040204" pitchFamily="34" charset="-120"/>
              <a:ea typeface="微軟正黑體" panose="020B0604030504040204" pitchFamily="34" charset="-120"/>
            </a:rPr>
            <a:t>更強的思維鏈 </a:t>
          </a:r>
          <a:r>
            <a:rPr lang="en-US" altLang="zh-TW">
              <a:latin typeface="微軟正黑體" panose="020B0604030504040204" pitchFamily="34" charset="-120"/>
              <a:ea typeface="微軟正黑體" panose="020B0604030504040204" pitchFamily="34" charset="-120"/>
            </a:rPr>
            <a:t>(Chain-of-Thought, CoT)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9B515D3-C9E3-4BFA-9119-34CB11E781D9}" type="parTrans" cxnId="{32208513-BEF5-4E54-B660-3EB04D110526}">
      <dgm:prSet/>
      <dgm:spPr/>
      <dgm:t>
        <a:bodyPr/>
        <a:lstStyle/>
        <a:p>
          <a:endParaRPr lang="zh-TW" altLang="en-US"/>
        </a:p>
      </dgm:t>
    </dgm:pt>
    <dgm:pt modelId="{B07B8024-452C-43B3-AB9B-124FFA849A3B}" type="sibTrans" cxnId="{32208513-BEF5-4E54-B660-3EB04D110526}">
      <dgm:prSet/>
      <dgm:spPr/>
      <dgm:t>
        <a:bodyPr/>
        <a:lstStyle/>
        <a:p>
          <a:endParaRPr lang="zh-TW" altLang="en-US"/>
        </a:p>
      </dgm:t>
    </dgm:pt>
    <dgm:pt modelId="{FC1CBB31-0779-4DF2-ACFD-820B06E9FE46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給模型推論工作流程</a:t>
          </a:r>
        </a:p>
      </dgm:t>
    </dgm:pt>
    <dgm:pt modelId="{70A01B69-08A3-4B63-B67A-92002EDBBEF6}" type="parTrans" cxnId="{769E0126-4FCE-4212-9B4E-6D340A15EBA5}">
      <dgm:prSet/>
      <dgm:spPr/>
      <dgm:t>
        <a:bodyPr/>
        <a:lstStyle/>
        <a:p>
          <a:endParaRPr lang="zh-TW" altLang="en-US"/>
        </a:p>
      </dgm:t>
    </dgm:pt>
    <dgm:pt modelId="{BED0927F-CE7C-48FA-A8D6-52D8266C6B7E}" type="sibTrans" cxnId="{769E0126-4FCE-4212-9B4E-6D340A15EBA5}">
      <dgm:prSet/>
      <dgm:spPr/>
      <dgm:t>
        <a:bodyPr/>
        <a:lstStyle/>
        <a:p>
          <a:endParaRPr lang="zh-TW" altLang="en-US"/>
        </a:p>
      </dgm:t>
    </dgm:pt>
    <dgm:pt modelId="{4110121F-7CD7-4E8B-86EC-8241FF272CC5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教模型推理過程 </a:t>
          </a:r>
          <a:r>
            <a: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rPr>
            <a:t>(Imitation Learning)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DC2A4E2-2D0F-4EC1-AD7E-4C520EDB439F}" type="parTrans" cxnId="{97EE2C52-AE98-4E40-96EF-27E9D75255C4}">
      <dgm:prSet/>
      <dgm:spPr/>
      <dgm:t>
        <a:bodyPr/>
        <a:lstStyle/>
        <a:p>
          <a:endParaRPr lang="zh-TW" altLang="en-US"/>
        </a:p>
      </dgm:t>
    </dgm:pt>
    <dgm:pt modelId="{63E5C8E1-A0D8-492E-AE14-A3B44B623834}" type="sibTrans" cxnId="{97EE2C52-AE98-4E40-96EF-27E9D75255C4}">
      <dgm:prSet/>
      <dgm:spPr/>
      <dgm:t>
        <a:bodyPr/>
        <a:lstStyle/>
        <a:p>
          <a:endParaRPr lang="zh-TW" altLang="en-US"/>
        </a:p>
      </dgm:t>
    </dgm:pt>
    <dgm:pt modelId="{9CF8EF4D-F641-4704-A31C-0612D4924ED3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以結果為導向學習推理 </a:t>
          </a:r>
          <a:r>
            <a: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rPr>
            <a:t>(Reinforcement Learning, RL)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3A2E260-111A-417B-8483-C532C6B38E54}" type="parTrans" cxnId="{A50E3F65-0522-46F8-A3A6-093BD9AF1FAD}">
      <dgm:prSet/>
      <dgm:spPr/>
      <dgm:t>
        <a:bodyPr/>
        <a:lstStyle/>
        <a:p>
          <a:endParaRPr lang="zh-TW" altLang="en-US"/>
        </a:p>
      </dgm:t>
    </dgm:pt>
    <dgm:pt modelId="{F503521A-9386-4091-9C83-EEEE88268108}" type="sibTrans" cxnId="{A50E3F65-0522-46F8-A3A6-093BD9AF1FAD}">
      <dgm:prSet/>
      <dgm:spPr/>
      <dgm:t>
        <a:bodyPr/>
        <a:lstStyle/>
        <a:p>
          <a:endParaRPr lang="zh-TW" altLang="en-US"/>
        </a:p>
      </dgm:t>
    </dgm:pt>
    <dgm:pt modelId="{B16436B1-4018-4D9D-A0AE-C50A809EB8D6}" type="pres">
      <dgm:prSet presAssocID="{70CABB9C-EEAC-49D1-B850-16DFB1CD5CC9}" presName="linear" presStyleCnt="0">
        <dgm:presLayoutVars>
          <dgm:animLvl val="lvl"/>
          <dgm:resizeHandles val="exact"/>
        </dgm:presLayoutVars>
      </dgm:prSet>
      <dgm:spPr/>
    </dgm:pt>
    <dgm:pt modelId="{4CF49E66-9299-4C72-A4A4-FEA92323BBDE}" type="pres">
      <dgm:prSet presAssocID="{62805BAC-80B4-438C-B3BB-ED69398F780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A90E8F7-8319-4F03-B172-B7431DB6B769}" type="pres">
      <dgm:prSet presAssocID="{B07B8024-452C-43B3-AB9B-124FFA849A3B}" presName="spacer" presStyleCnt="0"/>
      <dgm:spPr/>
    </dgm:pt>
    <dgm:pt modelId="{1E50605D-802D-43FF-8307-33D6AA5194EE}" type="pres">
      <dgm:prSet presAssocID="{FC1CBB31-0779-4DF2-ACFD-820B06E9FE4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8C6FD6F-A8B6-4272-931B-28211B463DCA}" type="pres">
      <dgm:prSet presAssocID="{BED0927F-CE7C-48FA-A8D6-52D8266C6B7E}" presName="spacer" presStyleCnt="0"/>
      <dgm:spPr/>
    </dgm:pt>
    <dgm:pt modelId="{2192D427-88BC-437A-A082-54EBC68CA004}" type="pres">
      <dgm:prSet presAssocID="{4110121F-7CD7-4E8B-86EC-8241FF272CC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C93AE13-1190-49CD-AF80-D3801E182F6B}" type="pres">
      <dgm:prSet presAssocID="{63E5C8E1-A0D8-492E-AE14-A3B44B623834}" presName="spacer" presStyleCnt="0"/>
      <dgm:spPr/>
    </dgm:pt>
    <dgm:pt modelId="{932BA53C-8980-4635-9505-DAEEE5296A98}" type="pres">
      <dgm:prSet presAssocID="{9CF8EF4D-F641-4704-A31C-0612D4924ED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2208513-BEF5-4E54-B660-3EB04D110526}" srcId="{70CABB9C-EEAC-49D1-B850-16DFB1CD5CC9}" destId="{62805BAC-80B4-438C-B3BB-ED69398F7800}" srcOrd="0" destOrd="0" parTransId="{89B515D3-C9E3-4BFA-9119-34CB11E781D9}" sibTransId="{B07B8024-452C-43B3-AB9B-124FFA849A3B}"/>
    <dgm:cxn modelId="{C4A8A521-385F-4BB4-9324-F494984DB0F7}" type="presOf" srcId="{4110121F-7CD7-4E8B-86EC-8241FF272CC5}" destId="{2192D427-88BC-437A-A082-54EBC68CA004}" srcOrd="0" destOrd="0" presId="urn:microsoft.com/office/officeart/2005/8/layout/vList2"/>
    <dgm:cxn modelId="{769E0126-4FCE-4212-9B4E-6D340A15EBA5}" srcId="{70CABB9C-EEAC-49D1-B850-16DFB1CD5CC9}" destId="{FC1CBB31-0779-4DF2-ACFD-820B06E9FE46}" srcOrd="1" destOrd="0" parTransId="{70A01B69-08A3-4B63-B67A-92002EDBBEF6}" sibTransId="{BED0927F-CE7C-48FA-A8D6-52D8266C6B7E}"/>
    <dgm:cxn modelId="{CBF86C32-60D7-483E-81EF-48A0C89AE617}" type="presOf" srcId="{9CF8EF4D-F641-4704-A31C-0612D4924ED3}" destId="{932BA53C-8980-4635-9505-DAEEE5296A98}" srcOrd="0" destOrd="0" presId="urn:microsoft.com/office/officeart/2005/8/layout/vList2"/>
    <dgm:cxn modelId="{A50E3F65-0522-46F8-A3A6-093BD9AF1FAD}" srcId="{70CABB9C-EEAC-49D1-B850-16DFB1CD5CC9}" destId="{9CF8EF4D-F641-4704-A31C-0612D4924ED3}" srcOrd="3" destOrd="0" parTransId="{33A2E260-111A-417B-8483-C532C6B38E54}" sibTransId="{F503521A-9386-4091-9C83-EEEE88268108}"/>
    <dgm:cxn modelId="{B0897B69-EB31-46FB-A380-F67FF9FB0368}" type="presOf" srcId="{62805BAC-80B4-438C-B3BB-ED69398F7800}" destId="{4CF49E66-9299-4C72-A4A4-FEA92323BBDE}" srcOrd="0" destOrd="0" presId="urn:microsoft.com/office/officeart/2005/8/layout/vList2"/>
    <dgm:cxn modelId="{97EE2C52-AE98-4E40-96EF-27E9D75255C4}" srcId="{70CABB9C-EEAC-49D1-B850-16DFB1CD5CC9}" destId="{4110121F-7CD7-4E8B-86EC-8241FF272CC5}" srcOrd="2" destOrd="0" parTransId="{8DC2A4E2-2D0F-4EC1-AD7E-4C520EDB439F}" sibTransId="{63E5C8E1-A0D8-492E-AE14-A3B44B623834}"/>
    <dgm:cxn modelId="{F1E6B97F-AFAA-4D2F-86D6-63D1EB3E50FC}" type="presOf" srcId="{FC1CBB31-0779-4DF2-ACFD-820B06E9FE46}" destId="{1E50605D-802D-43FF-8307-33D6AA5194EE}" srcOrd="0" destOrd="0" presId="urn:microsoft.com/office/officeart/2005/8/layout/vList2"/>
    <dgm:cxn modelId="{B3B990C3-E987-4625-A423-E50CF6E07A98}" type="presOf" srcId="{70CABB9C-EEAC-49D1-B850-16DFB1CD5CC9}" destId="{B16436B1-4018-4D9D-A0AE-C50A809EB8D6}" srcOrd="0" destOrd="0" presId="urn:microsoft.com/office/officeart/2005/8/layout/vList2"/>
    <dgm:cxn modelId="{DD4193E3-0849-4DD5-94F0-A22293D2D4A5}" type="presParOf" srcId="{B16436B1-4018-4D9D-A0AE-C50A809EB8D6}" destId="{4CF49E66-9299-4C72-A4A4-FEA92323BBDE}" srcOrd="0" destOrd="0" presId="urn:microsoft.com/office/officeart/2005/8/layout/vList2"/>
    <dgm:cxn modelId="{A462E726-36EB-40F1-8BC4-ADF4191B72F5}" type="presParOf" srcId="{B16436B1-4018-4D9D-A0AE-C50A809EB8D6}" destId="{DA90E8F7-8319-4F03-B172-B7431DB6B769}" srcOrd="1" destOrd="0" presId="urn:microsoft.com/office/officeart/2005/8/layout/vList2"/>
    <dgm:cxn modelId="{BEB0B85B-8457-4A9C-B59C-30BDF0AF2CB2}" type="presParOf" srcId="{B16436B1-4018-4D9D-A0AE-C50A809EB8D6}" destId="{1E50605D-802D-43FF-8307-33D6AA5194EE}" srcOrd="2" destOrd="0" presId="urn:microsoft.com/office/officeart/2005/8/layout/vList2"/>
    <dgm:cxn modelId="{F7FB291C-A4C1-4868-A5EC-C696E13EEDE1}" type="presParOf" srcId="{B16436B1-4018-4D9D-A0AE-C50A809EB8D6}" destId="{E8C6FD6F-A8B6-4272-931B-28211B463DCA}" srcOrd="3" destOrd="0" presId="urn:microsoft.com/office/officeart/2005/8/layout/vList2"/>
    <dgm:cxn modelId="{5750F3D2-E09F-45C5-AC09-EFBDE0131A63}" type="presParOf" srcId="{B16436B1-4018-4D9D-A0AE-C50A809EB8D6}" destId="{2192D427-88BC-437A-A082-54EBC68CA004}" srcOrd="4" destOrd="0" presId="urn:microsoft.com/office/officeart/2005/8/layout/vList2"/>
    <dgm:cxn modelId="{EA0A6483-F06D-4E96-91DD-7CAB8EF38032}" type="presParOf" srcId="{B16436B1-4018-4D9D-A0AE-C50A809EB8D6}" destId="{BC93AE13-1190-49CD-AF80-D3801E182F6B}" srcOrd="5" destOrd="0" presId="urn:microsoft.com/office/officeart/2005/8/layout/vList2"/>
    <dgm:cxn modelId="{CC256B6F-2D33-42E9-8977-152ECAEBA6AE}" type="presParOf" srcId="{B16436B1-4018-4D9D-A0AE-C50A809EB8D6}" destId="{932BA53C-8980-4635-9505-DAEEE5296A9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F49E66-9299-4C72-A4A4-FEA92323BBDE}">
      <dsp:nvSpPr>
        <dsp:cNvPr id="0" name=""/>
        <dsp:cNvSpPr/>
      </dsp:nvSpPr>
      <dsp:spPr>
        <a:xfrm>
          <a:off x="0" y="53109"/>
          <a:ext cx="10515600" cy="9921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kern="1200">
              <a:latin typeface="微軟正黑體" panose="020B0604030504040204" pitchFamily="34" charset="-120"/>
              <a:ea typeface="微軟正黑體" panose="020B0604030504040204" pitchFamily="34" charset="-120"/>
            </a:rPr>
            <a:t>更強的思維鏈 </a:t>
          </a:r>
          <a:r>
            <a:rPr lang="en-US" altLang="zh-TW" sz="3200" kern="1200">
              <a:latin typeface="微軟正黑體" panose="020B0604030504040204" pitchFamily="34" charset="-120"/>
              <a:ea typeface="微軟正黑體" panose="020B0604030504040204" pitchFamily="34" charset="-120"/>
            </a:rPr>
            <a:t>(Chain-of-Thought, CoT)</a:t>
          </a:r>
          <a:endParaRPr lang="zh-TW" altLang="en-US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8433" y="101542"/>
        <a:ext cx="10418734" cy="895294"/>
      </dsp:txXfrm>
    </dsp:sp>
    <dsp:sp modelId="{1E50605D-802D-43FF-8307-33D6AA5194EE}">
      <dsp:nvSpPr>
        <dsp:cNvPr id="0" name=""/>
        <dsp:cNvSpPr/>
      </dsp:nvSpPr>
      <dsp:spPr>
        <a:xfrm>
          <a:off x="0" y="1137429"/>
          <a:ext cx="10515600" cy="992160"/>
        </a:xfrm>
        <a:prstGeom prst="roundRect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給模型推論工作流程</a:t>
          </a:r>
        </a:p>
      </dsp:txBody>
      <dsp:txXfrm>
        <a:off x="48433" y="1185862"/>
        <a:ext cx="10418734" cy="895294"/>
      </dsp:txXfrm>
    </dsp:sp>
    <dsp:sp modelId="{2192D427-88BC-437A-A082-54EBC68CA004}">
      <dsp:nvSpPr>
        <dsp:cNvPr id="0" name=""/>
        <dsp:cNvSpPr/>
      </dsp:nvSpPr>
      <dsp:spPr>
        <a:xfrm>
          <a:off x="0" y="2221749"/>
          <a:ext cx="10515600" cy="992160"/>
        </a:xfrm>
        <a:prstGeom prst="roundRect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教模型推理過程 </a:t>
          </a:r>
          <a:r>
            <a:rPr lang="en-US" altLang="zh-TW" sz="32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(Imitation Learning)</a:t>
          </a:r>
          <a:endParaRPr lang="zh-TW" altLang="en-US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8433" y="2270182"/>
        <a:ext cx="10418734" cy="895294"/>
      </dsp:txXfrm>
    </dsp:sp>
    <dsp:sp modelId="{932BA53C-8980-4635-9505-DAEEE5296A98}">
      <dsp:nvSpPr>
        <dsp:cNvPr id="0" name=""/>
        <dsp:cNvSpPr/>
      </dsp:nvSpPr>
      <dsp:spPr>
        <a:xfrm>
          <a:off x="0" y="3306069"/>
          <a:ext cx="10515600" cy="992160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以結果為導向學習推理 </a:t>
          </a:r>
          <a:r>
            <a:rPr lang="en-US" altLang="zh-TW" sz="32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(Reinforcement Learning, RL)</a:t>
          </a:r>
          <a:endParaRPr lang="zh-TW" altLang="en-US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8433" y="3354502"/>
        <a:ext cx="10418734" cy="8952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F49E66-9299-4C72-A4A4-FEA92323BBDE}">
      <dsp:nvSpPr>
        <dsp:cNvPr id="0" name=""/>
        <dsp:cNvSpPr/>
      </dsp:nvSpPr>
      <dsp:spPr>
        <a:xfrm>
          <a:off x="0" y="53109"/>
          <a:ext cx="10515600" cy="9921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kern="1200">
              <a:latin typeface="微軟正黑體" panose="020B0604030504040204" pitchFamily="34" charset="-120"/>
              <a:ea typeface="微軟正黑體" panose="020B0604030504040204" pitchFamily="34" charset="-120"/>
            </a:rPr>
            <a:t>更強的思維鏈 </a:t>
          </a:r>
          <a:r>
            <a:rPr lang="en-US" altLang="zh-TW" sz="3200" kern="1200">
              <a:latin typeface="微軟正黑體" panose="020B0604030504040204" pitchFamily="34" charset="-120"/>
              <a:ea typeface="微軟正黑體" panose="020B0604030504040204" pitchFamily="34" charset="-120"/>
            </a:rPr>
            <a:t>(Chain-of-Thought, CoT)</a:t>
          </a:r>
          <a:endParaRPr lang="zh-TW" altLang="en-US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8433" y="101542"/>
        <a:ext cx="10418734" cy="895294"/>
      </dsp:txXfrm>
    </dsp:sp>
    <dsp:sp modelId="{1E50605D-802D-43FF-8307-33D6AA5194EE}">
      <dsp:nvSpPr>
        <dsp:cNvPr id="0" name=""/>
        <dsp:cNvSpPr/>
      </dsp:nvSpPr>
      <dsp:spPr>
        <a:xfrm>
          <a:off x="0" y="1137429"/>
          <a:ext cx="10515600" cy="992160"/>
        </a:xfrm>
        <a:prstGeom prst="roundRect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給模型推論工作流程</a:t>
          </a:r>
        </a:p>
      </dsp:txBody>
      <dsp:txXfrm>
        <a:off x="48433" y="1185862"/>
        <a:ext cx="10418734" cy="895294"/>
      </dsp:txXfrm>
    </dsp:sp>
    <dsp:sp modelId="{2192D427-88BC-437A-A082-54EBC68CA004}">
      <dsp:nvSpPr>
        <dsp:cNvPr id="0" name=""/>
        <dsp:cNvSpPr/>
      </dsp:nvSpPr>
      <dsp:spPr>
        <a:xfrm>
          <a:off x="0" y="2221749"/>
          <a:ext cx="10515600" cy="992160"/>
        </a:xfrm>
        <a:prstGeom prst="roundRect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教模型推理過程 </a:t>
          </a:r>
          <a:r>
            <a:rPr lang="en-US" altLang="zh-TW" sz="32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(Imitation Learning)</a:t>
          </a:r>
          <a:endParaRPr lang="zh-TW" altLang="en-US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8433" y="2270182"/>
        <a:ext cx="10418734" cy="895294"/>
      </dsp:txXfrm>
    </dsp:sp>
    <dsp:sp modelId="{932BA53C-8980-4635-9505-DAEEE5296A98}">
      <dsp:nvSpPr>
        <dsp:cNvPr id="0" name=""/>
        <dsp:cNvSpPr/>
      </dsp:nvSpPr>
      <dsp:spPr>
        <a:xfrm>
          <a:off x="0" y="3306069"/>
          <a:ext cx="10515600" cy="992160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以結果為導向學習推理 </a:t>
          </a:r>
          <a:r>
            <a:rPr lang="en-US" altLang="zh-TW" sz="32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(Reinforcement Learning, RL)</a:t>
          </a:r>
          <a:endParaRPr lang="zh-TW" altLang="en-US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8433" y="3354502"/>
        <a:ext cx="10418734" cy="8952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F49E66-9299-4C72-A4A4-FEA92323BBDE}">
      <dsp:nvSpPr>
        <dsp:cNvPr id="0" name=""/>
        <dsp:cNvSpPr/>
      </dsp:nvSpPr>
      <dsp:spPr>
        <a:xfrm>
          <a:off x="0" y="53109"/>
          <a:ext cx="10515600" cy="9921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kern="1200">
              <a:latin typeface="微軟正黑體" panose="020B0604030504040204" pitchFamily="34" charset="-120"/>
              <a:ea typeface="微軟正黑體" panose="020B0604030504040204" pitchFamily="34" charset="-120"/>
            </a:rPr>
            <a:t>更強的思維鏈 </a:t>
          </a:r>
          <a:r>
            <a:rPr lang="en-US" altLang="zh-TW" sz="3200" kern="1200">
              <a:latin typeface="微軟正黑體" panose="020B0604030504040204" pitchFamily="34" charset="-120"/>
              <a:ea typeface="微軟正黑體" panose="020B0604030504040204" pitchFamily="34" charset="-120"/>
            </a:rPr>
            <a:t>(Chain-of-Thought, CoT)</a:t>
          </a:r>
          <a:endParaRPr lang="zh-TW" altLang="en-US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8433" y="101542"/>
        <a:ext cx="10418734" cy="895294"/>
      </dsp:txXfrm>
    </dsp:sp>
    <dsp:sp modelId="{1E50605D-802D-43FF-8307-33D6AA5194EE}">
      <dsp:nvSpPr>
        <dsp:cNvPr id="0" name=""/>
        <dsp:cNvSpPr/>
      </dsp:nvSpPr>
      <dsp:spPr>
        <a:xfrm>
          <a:off x="0" y="1137429"/>
          <a:ext cx="10515600" cy="992160"/>
        </a:xfrm>
        <a:prstGeom prst="roundRect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給模型推論工作流程</a:t>
          </a:r>
        </a:p>
      </dsp:txBody>
      <dsp:txXfrm>
        <a:off x="48433" y="1185862"/>
        <a:ext cx="10418734" cy="895294"/>
      </dsp:txXfrm>
    </dsp:sp>
    <dsp:sp modelId="{2192D427-88BC-437A-A082-54EBC68CA004}">
      <dsp:nvSpPr>
        <dsp:cNvPr id="0" name=""/>
        <dsp:cNvSpPr/>
      </dsp:nvSpPr>
      <dsp:spPr>
        <a:xfrm>
          <a:off x="0" y="2221749"/>
          <a:ext cx="10515600" cy="992160"/>
        </a:xfrm>
        <a:prstGeom prst="roundRect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教模型推理過程 </a:t>
          </a:r>
          <a:r>
            <a:rPr lang="en-US" altLang="zh-TW" sz="32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(Imitation Learning)</a:t>
          </a:r>
          <a:endParaRPr lang="zh-TW" altLang="en-US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8433" y="2270182"/>
        <a:ext cx="10418734" cy="895294"/>
      </dsp:txXfrm>
    </dsp:sp>
    <dsp:sp modelId="{932BA53C-8980-4635-9505-DAEEE5296A98}">
      <dsp:nvSpPr>
        <dsp:cNvPr id="0" name=""/>
        <dsp:cNvSpPr/>
      </dsp:nvSpPr>
      <dsp:spPr>
        <a:xfrm>
          <a:off x="0" y="3306069"/>
          <a:ext cx="10515600" cy="992160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以結果為導向學習推理 </a:t>
          </a:r>
          <a:r>
            <a:rPr lang="en-US" altLang="zh-TW" sz="32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(Reinforcement Learning, RL)</a:t>
          </a:r>
          <a:endParaRPr lang="zh-TW" altLang="en-US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8433" y="3354502"/>
        <a:ext cx="10418734" cy="8952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5C8CA-87E5-4925-BE38-3789DB660BAD}" type="datetimeFigureOut">
              <a:rPr lang="zh-TW" altLang="en-US" smtClean="0"/>
              <a:t>2025/5/3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B2A0E-AC90-4503-86FF-E0561489F9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5370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要不要講 </a:t>
            </a:r>
            <a:r>
              <a:rPr lang="en-US" altLang="zh-TW" b="0" i="0" dirty="0">
                <a:solidFill>
                  <a:srgbClr val="414141"/>
                </a:solidFill>
                <a:effectLst/>
                <a:latin typeface="-apple-system"/>
              </a:rPr>
              <a:t>Optimizing Test-Time Compute via Meta Reinforcement Fine-Tuning ????????????????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長沒有比較好</a:t>
            </a:r>
            <a:endParaRPr lang="en-US" altLang="zh-TW" dirty="0"/>
          </a:p>
          <a:p>
            <a:r>
              <a:rPr lang="zh-TW" altLang="en-US" dirty="0"/>
              <a:t>控制長度的方法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477B76-A36A-4604-905E-A4095A17575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3606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長頸鹿</a:t>
            </a:r>
            <a:endParaRPr lang="en-US" altLang="zh-TW" dirty="0"/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b="1" i="0" dirty="0">
                <a:solidFill>
                  <a:srgbClr val="0F0F0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神獸麒麟的真身：長頸鹿的脖子到底是怎麼演化的，為何說達爾文可能犯了錯？丨古獸</a:t>
            </a:r>
            <a:r>
              <a:rPr lang="en-US" altLang="zh-TW" b="1" i="0" dirty="0">
                <a:solidFill>
                  <a:srgbClr val="0F0F0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06</a:t>
            </a:r>
            <a:r>
              <a:rPr lang="zh-TW" altLang="en-US" b="1" i="0" dirty="0">
                <a:solidFill>
                  <a:srgbClr val="0F0F0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丨獸族時代</a:t>
            </a:r>
            <a:r>
              <a:rPr lang="en-US" altLang="zh-TW" b="1" i="0" dirty="0">
                <a:solidFill>
                  <a:srgbClr val="0F0F0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endParaRPr lang="zh-TW" altLang="en-US" b="1" i="0" dirty="0">
              <a:solidFill>
                <a:srgbClr val="0F0F0F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/>
              <a:t>https://youtu.be/kYgN3ibPutU?si=7XpzL0Gyyk1Ax_SX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CB2A0E-AC90-4503-86FF-E0561489F947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0251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90621E-4FCE-90AB-05BE-7E3B7EDCD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0B2611B2-05D2-4C99-22ED-0F351606CC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E2813FC5-CDAE-20B8-1091-D18D977CC8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="1" i="0" dirty="0">
                <a:solidFill>
                  <a:srgbClr val="000000"/>
                </a:solidFill>
                <a:effectLst/>
                <a:latin typeface="Lucida Grande"/>
              </a:rPr>
              <a:t>就算是最短的也很長</a:t>
            </a:r>
            <a:endParaRPr lang="en-US" altLang="zh-TW" b="1" i="0" dirty="0">
              <a:solidFill>
                <a:srgbClr val="000000"/>
              </a:solidFill>
              <a:effectLst/>
              <a:latin typeface="Lucida Grand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b="1" i="0" dirty="0">
              <a:solidFill>
                <a:srgbClr val="000000"/>
              </a:solidFill>
              <a:effectLst/>
              <a:latin typeface="Lucida Grand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1" i="0" dirty="0">
                <a:solidFill>
                  <a:srgbClr val="000000"/>
                </a:solidFill>
                <a:effectLst/>
                <a:latin typeface="Lucida Grande"/>
              </a:rPr>
              <a:t>Revisiting the Test-Time Scaling of o1-like Models: Do they Truly Possess Test-Time Scaling Capabilities?</a:t>
            </a:r>
          </a:p>
          <a:p>
            <a:r>
              <a:rPr lang="en-US" altLang="zh-TW" dirty="0"/>
              <a:t>&gt;</a:t>
            </a:r>
            <a:r>
              <a:rPr lang="zh-TW" altLang="en-US" dirty="0"/>
              <a:t> </a:t>
            </a:r>
            <a:r>
              <a:rPr lang="en-US" altLang="zh-TW" dirty="0"/>
              <a:t>This paper further consider that we should use parallel instead of sequential 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AC7F8F0-FDFE-1898-DEDD-779B3BF023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477B76-A36A-4604-905E-A4095A17575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1052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b="1" i="0" dirty="0">
              <a:solidFill>
                <a:srgbClr val="000000"/>
              </a:solidFill>
              <a:effectLst/>
              <a:latin typeface="Lucida Grand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b="1" i="0" dirty="0">
              <a:solidFill>
                <a:srgbClr val="000000"/>
              </a:solidFill>
              <a:effectLst/>
              <a:latin typeface="Lucida Grand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1" i="0" dirty="0">
                <a:solidFill>
                  <a:srgbClr val="000000"/>
                </a:solidFill>
                <a:effectLst/>
                <a:latin typeface="Lucida Grande"/>
              </a:rPr>
              <a:t>Revisiting the Test-Time Scaling of o1-like Models: Do they Truly Possess Test-Time Scaling Capabilities?</a:t>
            </a:r>
          </a:p>
          <a:p>
            <a:r>
              <a:rPr lang="en-US" altLang="zh-TW" dirty="0"/>
              <a:t>&gt;</a:t>
            </a:r>
            <a:r>
              <a:rPr lang="zh-TW" altLang="en-US" dirty="0"/>
              <a:t> </a:t>
            </a:r>
            <a:r>
              <a:rPr lang="en-US" altLang="zh-TW" dirty="0"/>
              <a:t>This paper further consider that we should use parallel instead of sequential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477B76-A36A-4604-905E-A4095A17575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9958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0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Scaling LLM Test-Time Compute Optimally can be More Effective than Scaling Model Parameters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https://www.youtube.com/watch?v=OXwGp9YeuBg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https://huggingface.co/spaces/HuggingFaceH4/blogpost-scaling-test-time-compute</a:t>
            </a:r>
            <a:endParaRPr lang="zh-TW" alt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BE0A05-0555-40D3-87F7-15B8E112748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7149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In particular, we pick GSM8k (Cobbe et al., 2021) for arithmetic reasoning; date understanding and sports understanding from BIG-bench (bench authors, 2023) for commonsense reasoning; and coin flip tasks introduced in the </a:t>
            </a:r>
            <a:r>
              <a:rPr lang="en-US" altLang="zh-TW" dirty="0" err="1"/>
              <a:t>CoT</a:t>
            </a:r>
            <a:r>
              <a:rPr lang="en-US" altLang="zh-TW" dirty="0"/>
              <a:t> paper (Wei et al., 2022) for symbolic reasoning.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477B76-A36A-4604-905E-A4095A17575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6444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9CD3DA-047E-8215-4A7D-DE6F31BAA7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E8872E78-D79C-2023-0291-2129F4534E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D2A2EF3A-094A-BA15-11FA-4076A463C1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0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Scaling LLM Test-Time Compute Optimally can be More Effective than Scaling Model Parameters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https://www.youtube.com/watch?v=OXwGp9YeuBg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https://huggingface.co/spaces/HuggingFaceH4/blogpost-scaling-test-time-compute</a:t>
            </a:r>
            <a:endParaRPr lang="zh-TW" alt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7516774-34E6-0976-EC39-3FE07EA245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BE0A05-0555-40D3-87F7-15B8E112748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6955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B2A0E-AC90-4503-86FF-E0561489F947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1626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Video: https://www.youtube.com/watch?v=_I2yEhxRJlc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B2A0E-AC90-4503-86FF-E0561489F947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0124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748CE0-D0F2-89BF-1578-EA0668C5B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3F5E9BDF-E802-4247-FF22-DA2E08A9ED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48C3DB30-C4EE-55F7-D328-5EF6042F54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0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Scaling LLM Test-Time Compute Optimally can be More Effective than Scaling Model Parameters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https://www.youtube.com/watch?v=OXwGp9YeuBg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https://huggingface.co/spaces/HuggingFaceH4/blogpost-scaling-test-time-compute</a:t>
            </a:r>
            <a:endParaRPr lang="zh-TW" alt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850672E-EB29-4D4E-2744-DED0A8B142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BE0A05-0555-40D3-87F7-15B8E112748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3025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33FEFB-D19E-1AAB-BC42-17715FA4EF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D28623A-31E9-BFE2-F712-149F91D546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3245446-4D81-B862-2AF4-E91FE373A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4A75-086C-4108-8B2B-6A02EDB93D02}" type="datetimeFigureOut">
              <a:rPr lang="zh-TW" altLang="en-US" smtClean="0"/>
              <a:t>2025/5/3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DBEF4E8-85A1-ED7A-74B4-AFEA62F21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C9ECC99-C595-741A-373D-705CDB2E8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38CD0-F6AC-494B-95A9-57DE5363BA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3049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9A475C-FBFD-43E4-EF8A-5D579C469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EDF7CC1-67A2-FC05-7EEA-603B6EEAE1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0C1E2A4-B56C-74CA-3BF7-CDFD38269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4A75-086C-4108-8B2B-6A02EDB93D02}" type="datetimeFigureOut">
              <a:rPr lang="zh-TW" altLang="en-US" smtClean="0"/>
              <a:t>2025/5/3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DD2408D-1C3F-4C52-0ED4-9643B8EBC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BD37FCC-2EB6-92C4-1CF0-3080CF02E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38CD0-F6AC-494B-95A9-57DE5363BA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6444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13942599-2AC9-F3B6-56C0-079D7FE005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01A926B-5FA4-B6F2-2F7B-4D3A27022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D876BDD-C6A7-6FE6-4926-09CF6A28A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4A75-086C-4108-8B2B-6A02EDB93D02}" type="datetimeFigureOut">
              <a:rPr lang="zh-TW" altLang="en-US" smtClean="0"/>
              <a:t>2025/5/3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A17FB34-8954-E065-1B83-86535E52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5968A49-B4FC-DF8E-56F4-C0D153A4C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38CD0-F6AC-494B-95A9-57DE5363BA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6692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528E1E-2502-22E0-A7E7-BDB57EB9CB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5F97ED5-CB05-33C5-4CBC-751C98690A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5A70A99-2C3E-6142-9A16-09377D043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3108-898D-4E15-8D25-E7346BB2E28F}" type="datetimeFigureOut">
              <a:rPr lang="zh-TW" altLang="en-US" smtClean="0"/>
              <a:t>2025/5/3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EF67C45-9F68-2015-D551-83194014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8600CBD-AFA6-433D-BE44-5B615B744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7DA21-74B5-44F6-851A-18C23CE5BD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2879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D03533-D113-5F33-BEDF-720E83F6B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38594CB-FB23-657B-776D-2A2BC6C2C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A52253A-93DC-B304-E6CC-5AF661D4A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3108-898D-4E15-8D25-E7346BB2E28F}" type="datetimeFigureOut">
              <a:rPr lang="zh-TW" altLang="en-US" smtClean="0"/>
              <a:t>2025/5/3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ED98628-8DD3-FC0F-D6CC-8FDD6A961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ADC0035-31B2-C4E5-FDD0-49DC70C24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7DA21-74B5-44F6-851A-18C23CE5BD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1549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3975A4-A3B2-0150-AB67-5F255776C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84B510C-AAF4-DEC0-0FB3-8826C3579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08EB3DA-F28A-F0E6-951B-39BA98D43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3108-898D-4E15-8D25-E7346BB2E28F}" type="datetimeFigureOut">
              <a:rPr lang="zh-TW" altLang="en-US" smtClean="0"/>
              <a:t>2025/5/3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8B2ABF8-94F4-3376-755F-6EE878087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AFD39D5-4A22-B69C-01ED-92E6EC594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7DA21-74B5-44F6-851A-18C23CE5BD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1723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C851688-4144-606E-7921-43E0DE1FA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002CCEB-35C2-1E9C-4EE3-ECB35900D2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8210F02-F295-DE52-1114-3722496CDA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9F32930-F74D-4408-8760-BEBDC9BE8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3108-898D-4E15-8D25-E7346BB2E28F}" type="datetimeFigureOut">
              <a:rPr lang="zh-TW" altLang="en-US" smtClean="0"/>
              <a:t>2025/5/3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5DCAC9E-A773-CC1A-0976-4E42152A9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57F056B-92A8-2766-1D0C-F9CBE1100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7DA21-74B5-44F6-851A-18C23CE5BD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6113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0772A8A-795D-D058-058B-95456457B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CB26B9D-7296-A25E-2549-04C6513B63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9871DCD-B6EB-89D5-266C-ACF7056D50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4D7A1D1-AAE1-5082-6779-DB8B88E2FF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DC7A423-79BB-B6A4-35E3-C6AC5BA049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BC2CE699-5A7B-8740-FB3E-9BBCE6523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3108-898D-4E15-8D25-E7346BB2E28F}" type="datetimeFigureOut">
              <a:rPr lang="zh-TW" altLang="en-US" smtClean="0"/>
              <a:t>2025/5/3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7CFE2FB0-58EE-AA79-6D4C-DFA077416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72214B7C-A226-4338-AAC8-B7D8672A2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7DA21-74B5-44F6-851A-18C23CE5BD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0645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EF47830-8D2F-7211-455F-3B43B3955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B5960FD-E170-30D0-FF9D-B04E91469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3108-898D-4E15-8D25-E7346BB2E28F}" type="datetimeFigureOut">
              <a:rPr lang="zh-TW" altLang="en-US" smtClean="0"/>
              <a:t>2025/5/3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0EB0639-671D-6AC2-7387-610C5DF3C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A5016EA-B6DF-4BE5-A314-975425A3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7DA21-74B5-44F6-851A-18C23CE5BD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04267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ED85C58D-BBBF-61B1-B552-6625207CC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3108-898D-4E15-8D25-E7346BB2E28F}" type="datetimeFigureOut">
              <a:rPr lang="zh-TW" altLang="en-US" smtClean="0"/>
              <a:t>2025/5/3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757D2E1-76F4-67D2-49E4-36A98FBF4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C06B129-474E-4D2A-2B03-C77A63270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7DA21-74B5-44F6-851A-18C23CE5BD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58038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3A1560-F065-07D2-B390-ACAF416B7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9DC3240-5C41-4D2B-D8CE-9886B5355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AA30E95-3160-EC23-F322-899540D1F6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48027B1-76CB-F231-0ADC-D25B53418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3108-898D-4E15-8D25-E7346BB2E28F}" type="datetimeFigureOut">
              <a:rPr lang="zh-TW" altLang="en-US" smtClean="0"/>
              <a:t>2025/5/3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A4DBFF1-D441-984F-428C-5FCDEC505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93F8379-733E-ABC2-6D08-FC62E52F5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7DA21-74B5-44F6-851A-18C23CE5BD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1576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FA58D70-E01F-EE93-8FC0-C008D193B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A461D26-3BBE-5FB8-C65E-1B6F10EB97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750AA87-7959-C86D-8BFA-8B3167EE7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4A75-086C-4108-8B2B-6A02EDB93D02}" type="datetimeFigureOut">
              <a:rPr lang="zh-TW" altLang="en-US" smtClean="0"/>
              <a:t>2025/5/3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B0C8467-1865-99BE-A38B-E729AF2FC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83A3289-9BEE-2792-8B56-B75C1D3D6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38CD0-F6AC-494B-95A9-57DE5363BA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52315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4AB128A-D528-A250-4228-65C5C77C3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AA99A3F2-4481-840D-3634-07D407A8E7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300DD8A-2201-4EFE-E96D-E31E8256C8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D2D935B-5C16-F39B-07A5-926E70D0F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3108-898D-4E15-8D25-E7346BB2E28F}" type="datetimeFigureOut">
              <a:rPr lang="zh-TW" altLang="en-US" smtClean="0"/>
              <a:t>2025/5/3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139EC15-3CF2-23D5-15D5-1F1F38E20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FF82327-C60D-F0DF-9F0F-CACB3F7ED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7DA21-74B5-44F6-851A-18C23CE5BD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1871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E16F85E-437B-6F01-137E-168B659F5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BC7EE23-D892-ACE5-CCD4-1E6572343D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414490A-4CCB-1B9E-25D0-FC4091896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3108-898D-4E15-8D25-E7346BB2E28F}" type="datetimeFigureOut">
              <a:rPr lang="zh-TW" altLang="en-US" smtClean="0"/>
              <a:t>2025/5/3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CA2D259-DCEF-FD78-0535-F0C5D52F9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3404550-CC4E-060E-5FA4-C51ABD72F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7DA21-74B5-44F6-851A-18C23CE5BD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12288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F89FCB97-894D-5F29-C5D7-5D7ECDD3A0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E89C832-86B9-B3B7-E7F8-18BEAD5C3B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3A8022B-9AE8-8A07-F549-277EC43F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3108-898D-4E15-8D25-E7346BB2E28F}" type="datetimeFigureOut">
              <a:rPr lang="zh-TW" altLang="en-US" smtClean="0"/>
              <a:t>2025/5/3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6E170E2-81A9-B58D-C7DC-C994C34A1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5E749F5-5285-4B87-AAC3-C49AEC69E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7DA21-74B5-44F6-851A-18C23CE5BD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2764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96E78F-A28C-A59B-73A4-1A13F8580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EC87552-A8A8-23C4-DE76-EE01BA2C8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281EFC2-D2FB-E3C4-33DF-200F219D6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4A75-086C-4108-8B2B-6A02EDB93D02}" type="datetimeFigureOut">
              <a:rPr lang="zh-TW" altLang="en-US" smtClean="0"/>
              <a:t>2025/5/3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61070B2-58CB-53EC-BEA1-9B32F3C39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5B69087-CAC4-4D68-9F66-63DD1BFCD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38CD0-F6AC-494B-95A9-57DE5363BA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8328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A960E0C-DEC6-EB1A-CB03-4FB056E72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1A96B5B-0675-A1B3-998B-4258822A34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45AC89D-9273-5C51-E609-5BA1157FA3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A463B7F-2866-85B6-030C-9E83348DA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4A75-086C-4108-8B2B-6A02EDB93D02}" type="datetimeFigureOut">
              <a:rPr lang="zh-TW" altLang="en-US" smtClean="0"/>
              <a:t>2025/5/3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0452A53-28AA-E9B2-17F4-CED4321F1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56B9032-E471-7A01-2BA2-3F4AC54E7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38CD0-F6AC-494B-95A9-57DE5363BA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681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A3D4331-A2A7-963D-31F8-B2E9FB592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DEF1F4E-135D-2A3B-681B-F32DEB279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1356684-CC02-F468-91EE-B0F0416CA6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626C9D6-11F6-6184-D846-CCD6E3A930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3201613-338A-DD96-AD2C-886CB9C850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336F8D83-EA07-5ECB-C289-683B2C4D1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4A75-086C-4108-8B2B-6A02EDB93D02}" type="datetimeFigureOut">
              <a:rPr lang="zh-TW" altLang="en-US" smtClean="0"/>
              <a:t>2025/5/3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50956974-F896-448A-AF74-31ED3F461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D125B55C-4E20-1C43-D793-BCAFAE7FA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38CD0-F6AC-494B-95A9-57DE5363BA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5622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28E2A2-CF91-21B7-9A95-8ABEACA3C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C629000-4865-3A02-7642-38B70695C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4A75-086C-4108-8B2B-6A02EDB93D02}" type="datetimeFigureOut">
              <a:rPr lang="zh-TW" altLang="en-US" smtClean="0"/>
              <a:t>2025/5/3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5ED39D9-9F96-EDCE-0E1D-0D61525C6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96ED2EB-648E-4986-CDAB-58B1C582F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38CD0-F6AC-494B-95A9-57DE5363BA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3412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110101C2-0AF2-1D28-9A74-90D9C8743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4A75-086C-4108-8B2B-6A02EDB93D02}" type="datetimeFigureOut">
              <a:rPr lang="zh-TW" altLang="en-US" smtClean="0"/>
              <a:t>2025/5/3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F819ECB2-0E0F-054C-09FC-6FAD7EB9D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42B11C1-87BD-7AA8-4F1F-2A74B1666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38CD0-F6AC-494B-95A9-57DE5363BA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672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64FF42F-0BDF-59F8-EA1D-AC2173E20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C4BC85B-8A5B-39DD-300E-F42320CE9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857E91C-0400-F5BB-211F-33674640B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948B979-A19B-B90C-1692-468BE2871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4A75-086C-4108-8B2B-6A02EDB93D02}" type="datetimeFigureOut">
              <a:rPr lang="zh-TW" altLang="en-US" smtClean="0"/>
              <a:t>2025/5/3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A351CED-4A56-57A4-3948-A5A19C3A1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C12C7DD-6552-1AB9-2C69-DFBD3FEBD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38CD0-F6AC-494B-95A9-57DE5363BA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4541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6FE551-EB37-7AB9-48B9-2DDF47F31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49770643-88F5-4218-8741-04C6E6CE05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235D4E4-4385-76D4-63A5-B9A9233838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1C7D0E2-F01C-7121-6BCB-C227B270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4A75-086C-4108-8B2B-6A02EDB93D02}" type="datetimeFigureOut">
              <a:rPr lang="zh-TW" altLang="en-US" smtClean="0"/>
              <a:t>2025/5/3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86FCA97-E7F2-75F9-B0B2-1EF4F2BD1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744BB95-E3FE-4879-B592-DB3BECA7C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38CD0-F6AC-494B-95A9-57DE5363BA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1621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F49B0632-1C60-47A3-3090-1FED4E40B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C51CEED-7215-3BFB-AE13-A80652F75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DDA8F14-F9C4-0B47-53C6-812BC879CD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894A75-086C-4108-8B2B-6A02EDB93D02}" type="datetimeFigureOut">
              <a:rPr lang="zh-TW" altLang="en-US" smtClean="0"/>
              <a:t>2025/5/3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CC6984C-78D4-6E9C-857D-470CB95375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284CA00-A597-8E96-E4BE-6D3CDDBCC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838CD0-F6AC-494B-95A9-57DE5363BA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3687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B0C9992B-5F39-9D8C-FA0D-1636F6593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8321BBC-82BB-81B7-08D1-3DB2908C2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2DBA233-D803-D5DF-7BC5-14E2A95A42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43108-898D-4E15-8D25-E7346BB2E28F}" type="datetimeFigureOut">
              <a:rPr lang="zh-TW" altLang="en-US" smtClean="0"/>
              <a:t>2025/5/3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5DB2B78-99FD-EE04-E785-7CFBC74681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0119407-06D0-B407-F3A6-C39673F8F7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7DA21-74B5-44F6-851A-18C23CE5BD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8933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CE907C-E411-AB95-5E5D-3A887B97A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C7E0A2C-7C0A-4AAC-B3B0-6C12B2EBA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6805398-9DFC-239C-6768-BA9D8DB9B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48587"/>
            <a:ext cx="9144000" cy="2387600"/>
          </a:xfrm>
        </p:spPr>
        <p:txBody>
          <a:bodyPr>
            <a:normAutofit/>
          </a:bodyPr>
          <a:lstStyle/>
          <a:p>
            <a:r>
              <a:rPr lang="zh-TW" altLang="en-US" sz="6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別讓「推理」</a:t>
            </a:r>
            <a:br>
              <a:rPr lang="en-US" altLang="zh-TW" sz="6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大型語言模型想太多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B6AFF56-AAD2-7E0B-EDB3-EDD79A294D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0338"/>
            <a:ext cx="9144000" cy="1563686"/>
          </a:xfrm>
        </p:spPr>
        <p:txBody>
          <a:bodyPr>
            <a:normAutofit/>
          </a:bodyPr>
          <a:lstStyle/>
          <a:p>
            <a:r>
              <a:rPr lang="en-US" altLang="zh-TW"/>
              <a:t>2025/05/02</a:t>
            </a:r>
            <a:endParaRPr lang="zh-TW" alt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35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4DB2D13-37F3-AF50-E003-7051979DE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From Explicit </a:t>
            </a:r>
            <a:r>
              <a:rPr lang="en-US" altLang="zh-TW" dirty="0" err="1"/>
              <a:t>CoT</a:t>
            </a:r>
            <a:r>
              <a:rPr lang="en-US" altLang="zh-TW" dirty="0"/>
              <a:t> to Implicit </a:t>
            </a:r>
            <a:r>
              <a:rPr lang="en-US" altLang="zh-TW" dirty="0" err="1"/>
              <a:t>CoT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3FBC0E9-57CB-0FEE-5C77-F889A4E25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6702DB50-46B0-6FD1-00D4-E1D61C06AEEB}"/>
              </a:ext>
            </a:extLst>
          </p:cNvPr>
          <p:cNvSpPr txBox="1"/>
          <p:nvPr/>
        </p:nvSpPr>
        <p:spPr>
          <a:xfrm>
            <a:off x="8305800" y="599229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https://arxiv.org/abs/2405.14838</a:t>
            </a: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64C5189-3AE0-DCC5-E62F-28C618A6D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195" y="1497289"/>
            <a:ext cx="9430705" cy="424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31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09281-BF49-C0AE-8CD0-5FE90B043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3D4965-98E0-7F24-FF73-D0A125DB7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如何避免「想太多」</a:t>
            </a: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34C1C516-61DA-7867-8001-3E8A1537A98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矩形: 圓角 2">
            <a:extLst>
              <a:ext uri="{FF2B5EF4-FFF2-40B4-BE49-F238E27FC236}">
                <a16:creationId xmlns:a16="http://schemas.microsoft.com/office/drawing/2014/main" id="{8F97458F-82A4-C396-23CD-4396344F4CE8}"/>
              </a:ext>
            </a:extLst>
          </p:cNvPr>
          <p:cNvSpPr/>
          <p:nvPr/>
        </p:nvSpPr>
        <p:spPr>
          <a:xfrm>
            <a:off x="838200" y="5141139"/>
            <a:ext cx="10515600" cy="908234"/>
          </a:xfrm>
          <a:prstGeom prst="roundRect">
            <a:avLst>
              <a:gd name="adj" fmla="val 7857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26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F061683-BE87-FD9E-06FE-32EDAD0DB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40BFEEF-1649-EB5D-EFCE-7C9D62D68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3BAE00B9-DE79-0130-5773-64BA34512F03}"/>
              </a:ext>
            </a:extLst>
          </p:cNvPr>
          <p:cNvGrpSpPr/>
          <p:nvPr/>
        </p:nvGrpSpPr>
        <p:grpSpPr>
          <a:xfrm>
            <a:off x="512492" y="5816610"/>
            <a:ext cx="3596267" cy="720705"/>
            <a:chOff x="9142142" y="5815326"/>
            <a:chExt cx="3596267" cy="720705"/>
          </a:xfrm>
        </p:grpSpPr>
        <p:sp>
          <p:nvSpPr>
            <p:cNvPr id="5" name="文字方塊 4">
              <a:extLst>
                <a:ext uri="{FF2B5EF4-FFF2-40B4-BE49-F238E27FC236}">
                  <a16:creationId xmlns:a16="http://schemas.microsoft.com/office/drawing/2014/main" id="{3D467509-1A0B-817A-B481-09EF5851A2C6}"/>
                </a:ext>
              </a:extLst>
            </p:cNvPr>
            <p:cNvSpPr txBox="1"/>
            <p:nvPr/>
          </p:nvSpPr>
          <p:spPr>
            <a:xfrm>
              <a:off x="9142142" y="5815326"/>
              <a:ext cx="1919868" cy="3616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2099"/>
                </a:lnSpc>
                <a:spcAft>
                  <a:spcPts val="900"/>
                </a:spcAft>
              </a:pPr>
              <a:r>
                <a:rPr lang="en-US" altLang="zh-TW" b="1" i="0" dirty="0">
                  <a:solidFill>
                    <a:srgbClr val="000000"/>
                  </a:solidFill>
                  <a:effectLst/>
                  <a:latin typeface="Lucida Grande"/>
                </a:rPr>
                <a:t>DeepSeek-R1</a:t>
              </a:r>
            </a:p>
          </p:txBody>
        </p: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22A4DCF2-E657-4AD5-BDB5-9B65E97F0D1B}"/>
                </a:ext>
              </a:extLst>
            </p:cNvPr>
            <p:cNvSpPr txBox="1"/>
            <p:nvPr/>
          </p:nvSpPr>
          <p:spPr>
            <a:xfrm>
              <a:off x="9142142" y="6166699"/>
              <a:ext cx="359626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dirty="0"/>
                <a:t>https://arxiv.org/abs/2501.12948</a:t>
              </a:r>
            </a:p>
          </p:txBody>
        </p:sp>
      </p:grpSp>
      <p:pic>
        <p:nvPicPr>
          <p:cNvPr id="10" name="圖片 9">
            <a:extLst>
              <a:ext uri="{FF2B5EF4-FFF2-40B4-BE49-F238E27FC236}">
                <a16:creationId xmlns:a16="http://schemas.microsoft.com/office/drawing/2014/main" id="{8A65625E-DE90-4F9E-574E-3AFAF7A83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416" y="259536"/>
            <a:ext cx="9329470" cy="574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1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696697D-D399-89F6-B63C-A26FEDD26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RL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的方法產生了超長的「推理」過程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247B4EDC-0DFD-31F1-D21E-FC3263E6F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791" y="283743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B8D52C2B-2661-DE7C-0ABB-147BBABB199C}"/>
              </a:ext>
            </a:extLst>
          </p:cNvPr>
          <p:cNvCxnSpPr>
            <a:cxnSpLocks/>
          </p:cNvCxnSpPr>
          <p:nvPr/>
        </p:nvCxnSpPr>
        <p:spPr>
          <a:xfrm>
            <a:off x="2027929" y="3506032"/>
            <a:ext cx="901831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0" name="矩形: 圓角 19">
            <a:extLst>
              <a:ext uri="{FF2B5EF4-FFF2-40B4-BE49-F238E27FC236}">
                <a16:creationId xmlns:a16="http://schemas.microsoft.com/office/drawing/2014/main" id="{1736FFE9-C253-5CD3-FDEA-F875BBC7D504}"/>
              </a:ext>
            </a:extLst>
          </p:cNvPr>
          <p:cNvSpPr/>
          <p:nvPr/>
        </p:nvSpPr>
        <p:spPr>
          <a:xfrm>
            <a:off x="838200" y="3210760"/>
            <a:ext cx="1101698" cy="590544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input</a:t>
            </a: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F1298F02-55DB-A261-11F4-B7A243BD87F5}"/>
              </a:ext>
            </a:extLst>
          </p:cNvPr>
          <p:cNvSpPr/>
          <p:nvPr/>
        </p:nvSpPr>
        <p:spPr>
          <a:xfrm>
            <a:off x="5330060" y="2246894"/>
            <a:ext cx="3559020" cy="590544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Reasoning Process</a:t>
            </a: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矩形: 圓角 21">
            <a:extLst>
              <a:ext uri="{FF2B5EF4-FFF2-40B4-BE49-F238E27FC236}">
                <a16:creationId xmlns:a16="http://schemas.microsoft.com/office/drawing/2014/main" id="{86790200-D69D-320E-D74F-9E92C4A97187}"/>
              </a:ext>
            </a:extLst>
          </p:cNvPr>
          <p:cNvSpPr/>
          <p:nvPr/>
        </p:nvSpPr>
        <p:spPr>
          <a:xfrm>
            <a:off x="9006710" y="2246894"/>
            <a:ext cx="1219200" cy="590544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answer</a:t>
            </a: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" name="矩形: 圓角 22">
            <a:extLst>
              <a:ext uri="{FF2B5EF4-FFF2-40B4-BE49-F238E27FC236}">
                <a16:creationId xmlns:a16="http://schemas.microsoft.com/office/drawing/2014/main" id="{D56C0043-BFF4-B371-908A-C027B643E9BF}"/>
              </a:ext>
            </a:extLst>
          </p:cNvPr>
          <p:cNvSpPr/>
          <p:nvPr/>
        </p:nvSpPr>
        <p:spPr>
          <a:xfrm>
            <a:off x="5330060" y="4376807"/>
            <a:ext cx="3559020" cy="590544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Reasoning Process</a:t>
            </a: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4" name="矩形: 圓角 23">
            <a:extLst>
              <a:ext uri="{FF2B5EF4-FFF2-40B4-BE49-F238E27FC236}">
                <a16:creationId xmlns:a16="http://schemas.microsoft.com/office/drawing/2014/main" id="{B74100F5-A897-1528-D362-75352D707919}"/>
              </a:ext>
            </a:extLst>
          </p:cNvPr>
          <p:cNvSpPr/>
          <p:nvPr/>
        </p:nvSpPr>
        <p:spPr>
          <a:xfrm>
            <a:off x="9006710" y="4376807"/>
            <a:ext cx="1219200" cy="590544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answer</a:t>
            </a: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5638A1E7-32B6-000A-1BCF-6B6206F72AA1}"/>
              </a:ext>
            </a:extLst>
          </p:cNvPr>
          <p:cNvCxnSpPr>
            <a:cxnSpLocks/>
          </p:cNvCxnSpPr>
          <p:nvPr/>
        </p:nvCxnSpPr>
        <p:spPr>
          <a:xfrm flipV="1">
            <a:off x="4424892" y="2542166"/>
            <a:ext cx="787538" cy="904872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6CC08D39-776D-B045-5E91-F0524B50654B}"/>
              </a:ext>
            </a:extLst>
          </p:cNvPr>
          <p:cNvCxnSpPr>
            <a:cxnSpLocks/>
          </p:cNvCxnSpPr>
          <p:nvPr/>
        </p:nvCxnSpPr>
        <p:spPr>
          <a:xfrm>
            <a:off x="4424892" y="3604204"/>
            <a:ext cx="787538" cy="904872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27" name="Picture 2">
            <a:extLst>
              <a:ext uri="{FF2B5EF4-FFF2-40B4-BE49-F238E27FC236}">
                <a16:creationId xmlns:a16="http://schemas.microsoft.com/office/drawing/2014/main" id="{960FCA7E-767C-9F57-AE55-69C1A97E8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513" y="3955539"/>
            <a:ext cx="590545" cy="59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>
            <a:extLst>
              <a:ext uri="{FF2B5EF4-FFF2-40B4-BE49-F238E27FC236}">
                <a16:creationId xmlns:a16="http://schemas.microsoft.com/office/drawing/2014/main" id="{13D3DF18-714E-7B33-1AAA-9EEF77E50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513" y="1825625"/>
            <a:ext cx="590545" cy="59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B35061F4-FA8D-998D-8EA5-30BC85434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058" y="2065591"/>
            <a:ext cx="719999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>
            <a:extLst>
              <a:ext uri="{FF2B5EF4-FFF2-40B4-BE49-F238E27FC236}">
                <a16:creationId xmlns:a16="http://schemas.microsoft.com/office/drawing/2014/main" id="{30388EFF-8FEA-F5DB-7928-5261F9CED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914" y="4509076"/>
            <a:ext cx="719999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91747E52-4AA9-B52E-21DB-E71FDA73D0D7}"/>
              </a:ext>
            </a:extLst>
          </p:cNvPr>
          <p:cNvSpPr txBox="1"/>
          <p:nvPr/>
        </p:nvSpPr>
        <p:spPr>
          <a:xfrm>
            <a:off x="1389049" y="5525225"/>
            <a:ext cx="7449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沒人教 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要在意  </a:t>
            </a:r>
            <a:r>
              <a:rPr kumimoji="0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Reasoning Process</a:t>
            </a:r>
            <a:r>
              <a:rPr kumimoji="0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 的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長度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5B38FF45-738D-3C4F-2187-06C866706CAD}"/>
              </a:ext>
            </a:extLst>
          </p:cNvPr>
          <p:cNvSpPr txBox="1"/>
          <p:nvPr/>
        </p:nvSpPr>
        <p:spPr>
          <a:xfrm>
            <a:off x="3627391" y="6082433"/>
            <a:ext cx="7449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超過一定長度就算是不好的？</a:t>
            </a:r>
          </a:p>
        </p:txBody>
      </p:sp>
    </p:spTree>
    <p:extLst>
      <p:ext uri="{BB962C8B-B14F-4D97-AF65-F5344CB8AC3E}">
        <p14:creationId xmlns:p14="http://schemas.microsoft.com/office/powerpoint/2010/main" val="393707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4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C051D2-2834-8946-E792-88B9078A34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">
            <a:extLst>
              <a:ext uri="{FF2B5EF4-FFF2-40B4-BE49-F238E27FC236}">
                <a16:creationId xmlns:a16="http://schemas.microsoft.com/office/drawing/2014/main" id="{2F9DDDA0-BCC0-64D5-BA31-997423B6C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2230" y="5519546"/>
            <a:ext cx="719999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6C779EC6-1161-203D-BDE9-0704A312A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41" y="174783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08B0CF79-71C5-FE71-89C1-C8F6AF57991E}"/>
              </a:ext>
            </a:extLst>
          </p:cNvPr>
          <p:cNvCxnSpPr>
            <a:cxnSpLocks/>
          </p:cNvCxnSpPr>
          <p:nvPr/>
        </p:nvCxnSpPr>
        <p:spPr>
          <a:xfrm>
            <a:off x="1818379" y="2416432"/>
            <a:ext cx="901831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0" name="矩形: 圓角 19">
            <a:extLst>
              <a:ext uri="{FF2B5EF4-FFF2-40B4-BE49-F238E27FC236}">
                <a16:creationId xmlns:a16="http://schemas.microsoft.com/office/drawing/2014/main" id="{DEFA9887-012C-8E28-94C8-D8080855FC69}"/>
              </a:ext>
            </a:extLst>
          </p:cNvPr>
          <p:cNvSpPr/>
          <p:nvPr/>
        </p:nvSpPr>
        <p:spPr>
          <a:xfrm>
            <a:off x="628650" y="2121160"/>
            <a:ext cx="1101698" cy="590544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input</a:t>
            </a: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FE6EC272-A5C4-F6E9-E9EE-C70E1C0A95E6}"/>
              </a:ext>
            </a:extLst>
          </p:cNvPr>
          <p:cNvSpPr/>
          <p:nvPr/>
        </p:nvSpPr>
        <p:spPr>
          <a:xfrm>
            <a:off x="5105335" y="2091895"/>
            <a:ext cx="2564618" cy="590544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Reasoning Process</a:t>
            </a: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矩形: 圓角 21">
            <a:extLst>
              <a:ext uri="{FF2B5EF4-FFF2-40B4-BE49-F238E27FC236}">
                <a16:creationId xmlns:a16="http://schemas.microsoft.com/office/drawing/2014/main" id="{9A4C9BE4-99FD-58CA-CC4F-D6CB8E1F1FF3}"/>
              </a:ext>
            </a:extLst>
          </p:cNvPr>
          <p:cNvSpPr/>
          <p:nvPr/>
        </p:nvSpPr>
        <p:spPr>
          <a:xfrm>
            <a:off x="7745461" y="2091895"/>
            <a:ext cx="1219200" cy="590544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answer</a:t>
            </a: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E1A36234-E5A5-6944-ED7C-8279F0BC1024}"/>
              </a:ext>
            </a:extLst>
          </p:cNvPr>
          <p:cNvCxnSpPr>
            <a:cxnSpLocks/>
          </p:cNvCxnSpPr>
          <p:nvPr/>
        </p:nvCxnSpPr>
        <p:spPr>
          <a:xfrm>
            <a:off x="4215342" y="2357438"/>
            <a:ext cx="737658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28" name="Picture 3">
            <a:extLst>
              <a:ext uri="{FF2B5EF4-FFF2-40B4-BE49-F238E27FC236}">
                <a16:creationId xmlns:a16="http://schemas.microsoft.com/office/drawing/2014/main" id="{1DA52C0C-BFEB-7191-69EE-FA2EB53A7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264" y="1670626"/>
            <a:ext cx="590545" cy="59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B452D8BC-34FB-D253-A6C8-DF3702202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511" y="3745966"/>
            <a:ext cx="719999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95D7F00-9A4D-9BD9-C2EA-6E2A8B42D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41" y="358241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1424A843-3117-7520-5468-EE51DE023E8D}"/>
              </a:ext>
            </a:extLst>
          </p:cNvPr>
          <p:cNvCxnSpPr>
            <a:cxnSpLocks/>
          </p:cNvCxnSpPr>
          <p:nvPr/>
        </p:nvCxnSpPr>
        <p:spPr>
          <a:xfrm>
            <a:off x="1818379" y="4251012"/>
            <a:ext cx="901831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E68FDE1C-8C34-1346-276F-B6DE0C3E8EA1}"/>
              </a:ext>
            </a:extLst>
          </p:cNvPr>
          <p:cNvSpPr/>
          <p:nvPr/>
        </p:nvSpPr>
        <p:spPr>
          <a:xfrm>
            <a:off x="628650" y="3955740"/>
            <a:ext cx="1101698" cy="590544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input</a:t>
            </a: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F5BF435D-F2A4-A381-3D21-370032C5AFE4}"/>
              </a:ext>
            </a:extLst>
          </p:cNvPr>
          <p:cNvSpPr/>
          <p:nvPr/>
        </p:nvSpPr>
        <p:spPr>
          <a:xfrm>
            <a:off x="5105335" y="3926475"/>
            <a:ext cx="1714568" cy="590544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Reasoning</a:t>
            </a: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0F807E23-57D8-C6D6-E7D1-86F8B50EC029}"/>
              </a:ext>
            </a:extLst>
          </p:cNvPr>
          <p:cNvSpPr/>
          <p:nvPr/>
        </p:nvSpPr>
        <p:spPr>
          <a:xfrm>
            <a:off x="6888149" y="3936690"/>
            <a:ext cx="1219200" cy="590544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answer</a:t>
            </a: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5566C800-B2D8-2D14-38EA-EADC889A422C}"/>
              </a:ext>
            </a:extLst>
          </p:cNvPr>
          <p:cNvCxnSpPr>
            <a:cxnSpLocks/>
          </p:cNvCxnSpPr>
          <p:nvPr/>
        </p:nvCxnSpPr>
        <p:spPr>
          <a:xfrm>
            <a:off x="4215342" y="4192018"/>
            <a:ext cx="737658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11" name="Picture 3">
            <a:extLst>
              <a:ext uri="{FF2B5EF4-FFF2-40B4-BE49-F238E27FC236}">
                <a16:creationId xmlns:a16="http://schemas.microsoft.com/office/drawing/2014/main" id="{A02C29FA-4FE3-39C9-710E-73F9C9269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952" y="3515421"/>
            <a:ext cx="590545" cy="59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99C98035-761A-E068-076D-AA5FE81E9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41" y="5146225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1DD6DB8B-F593-A802-A478-6DCB107D51C6}"/>
              </a:ext>
            </a:extLst>
          </p:cNvPr>
          <p:cNvCxnSpPr>
            <a:cxnSpLocks/>
          </p:cNvCxnSpPr>
          <p:nvPr/>
        </p:nvCxnSpPr>
        <p:spPr>
          <a:xfrm>
            <a:off x="1818379" y="5814819"/>
            <a:ext cx="901831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818202DB-8A61-43F3-2E8B-0CC747C6D834}"/>
              </a:ext>
            </a:extLst>
          </p:cNvPr>
          <p:cNvSpPr/>
          <p:nvPr/>
        </p:nvSpPr>
        <p:spPr>
          <a:xfrm>
            <a:off x="628650" y="5519547"/>
            <a:ext cx="1101698" cy="590544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input</a:t>
            </a: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59A20772-BDAD-D8AD-1E7E-1DA96634F5E2}"/>
              </a:ext>
            </a:extLst>
          </p:cNvPr>
          <p:cNvSpPr/>
          <p:nvPr/>
        </p:nvSpPr>
        <p:spPr>
          <a:xfrm>
            <a:off x="5105335" y="5490282"/>
            <a:ext cx="4495865" cy="590544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Reasoning</a:t>
            </a: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79C0A898-BCAE-5922-C3BB-16BB6DBD7C9E}"/>
              </a:ext>
            </a:extLst>
          </p:cNvPr>
          <p:cNvSpPr/>
          <p:nvPr/>
        </p:nvSpPr>
        <p:spPr>
          <a:xfrm>
            <a:off x="9677335" y="5460553"/>
            <a:ext cx="1219200" cy="590544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answer</a:t>
            </a: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1C4E279C-3578-D271-0681-BB64476B778E}"/>
              </a:ext>
            </a:extLst>
          </p:cNvPr>
          <p:cNvCxnSpPr>
            <a:cxnSpLocks/>
          </p:cNvCxnSpPr>
          <p:nvPr/>
        </p:nvCxnSpPr>
        <p:spPr>
          <a:xfrm>
            <a:off x="4215342" y="5755825"/>
            <a:ext cx="737658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32" name="Picture 3">
            <a:extLst>
              <a:ext uri="{FF2B5EF4-FFF2-40B4-BE49-F238E27FC236}">
                <a16:creationId xmlns:a16="http://schemas.microsoft.com/office/drawing/2014/main" id="{5B50B581-B4E0-EBB1-97D4-BF1DD0BD8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3029" y="5224274"/>
            <a:ext cx="590545" cy="59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>
            <a:extLst>
              <a:ext uri="{FF2B5EF4-FFF2-40B4-BE49-F238E27FC236}">
                <a16:creationId xmlns:a16="http://schemas.microsoft.com/office/drawing/2014/main" id="{D95D3449-4036-982C-8914-237E450E4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41" y="26187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id="{EE17244A-39F3-CECE-B774-71622D02176C}"/>
              </a:ext>
            </a:extLst>
          </p:cNvPr>
          <p:cNvCxnSpPr>
            <a:cxnSpLocks/>
          </p:cNvCxnSpPr>
          <p:nvPr/>
        </p:nvCxnSpPr>
        <p:spPr>
          <a:xfrm>
            <a:off x="1818379" y="930466"/>
            <a:ext cx="901831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6" name="矩形: 圓角 35">
            <a:extLst>
              <a:ext uri="{FF2B5EF4-FFF2-40B4-BE49-F238E27FC236}">
                <a16:creationId xmlns:a16="http://schemas.microsoft.com/office/drawing/2014/main" id="{C86B9255-9110-8DB3-1893-7FF9FA17C928}"/>
              </a:ext>
            </a:extLst>
          </p:cNvPr>
          <p:cNvSpPr/>
          <p:nvPr/>
        </p:nvSpPr>
        <p:spPr>
          <a:xfrm>
            <a:off x="628650" y="635194"/>
            <a:ext cx="1101698" cy="590544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input</a:t>
            </a: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7" name="矩形: 圓角 36">
            <a:extLst>
              <a:ext uri="{FF2B5EF4-FFF2-40B4-BE49-F238E27FC236}">
                <a16:creationId xmlns:a16="http://schemas.microsoft.com/office/drawing/2014/main" id="{7B5FEF15-0362-63FD-6012-D66D2AEAC3D4}"/>
              </a:ext>
            </a:extLst>
          </p:cNvPr>
          <p:cNvSpPr/>
          <p:nvPr/>
        </p:nvSpPr>
        <p:spPr>
          <a:xfrm>
            <a:off x="5105334" y="605929"/>
            <a:ext cx="4645892" cy="590544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Reasoning Process</a:t>
            </a: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8" name="矩形: 圓角 37">
            <a:extLst>
              <a:ext uri="{FF2B5EF4-FFF2-40B4-BE49-F238E27FC236}">
                <a16:creationId xmlns:a16="http://schemas.microsoft.com/office/drawing/2014/main" id="{FA449674-01F2-57CD-FEE1-98A465D26EEA}"/>
              </a:ext>
            </a:extLst>
          </p:cNvPr>
          <p:cNvSpPr/>
          <p:nvPr/>
        </p:nvSpPr>
        <p:spPr>
          <a:xfrm>
            <a:off x="9813030" y="582310"/>
            <a:ext cx="1219200" cy="590544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answer</a:t>
            </a: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39" name="直線單箭頭接點 38">
            <a:extLst>
              <a:ext uri="{FF2B5EF4-FFF2-40B4-BE49-F238E27FC236}">
                <a16:creationId xmlns:a16="http://schemas.microsoft.com/office/drawing/2014/main" id="{81E67775-EEC6-648C-C964-6CE645A3EB58}"/>
              </a:ext>
            </a:extLst>
          </p:cNvPr>
          <p:cNvCxnSpPr>
            <a:cxnSpLocks/>
          </p:cNvCxnSpPr>
          <p:nvPr/>
        </p:nvCxnSpPr>
        <p:spPr>
          <a:xfrm>
            <a:off x="4215342" y="871472"/>
            <a:ext cx="737658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40" name="Picture 3">
            <a:extLst>
              <a:ext uri="{FF2B5EF4-FFF2-40B4-BE49-F238E27FC236}">
                <a16:creationId xmlns:a16="http://schemas.microsoft.com/office/drawing/2014/main" id="{725F5AFD-2350-F1E1-7AE1-41E8CDE72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833" y="161041"/>
            <a:ext cx="590545" cy="59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>
            <a:extLst>
              <a:ext uri="{FF2B5EF4-FFF2-40B4-BE49-F238E27FC236}">
                <a16:creationId xmlns:a16="http://schemas.microsoft.com/office/drawing/2014/main" id="{31187317-52D2-ED14-42A2-D2CC3110A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767" y="1901171"/>
            <a:ext cx="719999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">
            <a:extLst>
              <a:ext uri="{FF2B5EF4-FFF2-40B4-BE49-F238E27FC236}">
                <a16:creationId xmlns:a16="http://schemas.microsoft.com/office/drawing/2014/main" id="{B8BF900E-7511-02D4-25B1-EFE2B04DF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4034" y="635194"/>
            <a:ext cx="719999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文字方塊 43">
            <a:extLst>
              <a:ext uri="{FF2B5EF4-FFF2-40B4-BE49-F238E27FC236}">
                <a16:creationId xmlns:a16="http://schemas.microsoft.com/office/drawing/2014/main" id="{5318DC53-A039-6FC1-9921-41F0D8161C6E}"/>
              </a:ext>
            </a:extLst>
          </p:cNvPr>
          <p:cNvSpPr txBox="1"/>
          <p:nvPr/>
        </p:nvSpPr>
        <p:spPr>
          <a:xfrm>
            <a:off x="9654202" y="3164362"/>
            <a:ext cx="215658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https://arxiv.org/abs/2501.12570</a:t>
            </a:r>
            <a:endParaRPr lang="en-US" altLang="zh-TW" dirty="0"/>
          </a:p>
          <a:p>
            <a:r>
              <a:rPr lang="en-US" altLang="zh-TW" dirty="0"/>
              <a:t>https://arxiv.org/abs/2501.12599</a:t>
            </a:r>
          </a:p>
          <a:p>
            <a:r>
              <a:rPr lang="en-US" altLang="zh-TW" dirty="0"/>
              <a:t>https://arxiv.org/abs/2502.04463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3400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0DB6D4-EC96-E0B9-4C82-5A6248753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控制「推理」的長度</a:t>
            </a: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063A5CAE-E4DF-20B6-BE07-FB8198C3B0B0}"/>
              </a:ext>
            </a:extLst>
          </p:cNvPr>
          <p:cNvSpPr txBox="1"/>
          <p:nvPr/>
        </p:nvSpPr>
        <p:spPr>
          <a:xfrm>
            <a:off x="8763000" y="120415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https://arxiv.org/abs/2503.04697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F462619-B3D2-7687-1CEA-986093317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563" y="279490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2D579259-67F0-D5ED-63B6-AFC0F8EA0B31}"/>
              </a:ext>
            </a:extLst>
          </p:cNvPr>
          <p:cNvCxnSpPr>
            <a:cxnSpLocks/>
          </p:cNvCxnSpPr>
          <p:nvPr/>
        </p:nvCxnSpPr>
        <p:spPr>
          <a:xfrm>
            <a:off x="2674701" y="3463502"/>
            <a:ext cx="901831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79E2C8AA-AE0D-AC7A-10A6-AE445014CC0E}"/>
              </a:ext>
            </a:extLst>
          </p:cNvPr>
          <p:cNvSpPr/>
          <p:nvPr/>
        </p:nvSpPr>
        <p:spPr>
          <a:xfrm>
            <a:off x="1351639" y="3133728"/>
            <a:ext cx="1101698" cy="590544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input</a:t>
            </a: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A240F631-4804-15F4-4719-5297B9C41C5F}"/>
              </a:ext>
            </a:extLst>
          </p:cNvPr>
          <p:cNvSpPr/>
          <p:nvPr/>
        </p:nvSpPr>
        <p:spPr>
          <a:xfrm>
            <a:off x="6096000" y="3133728"/>
            <a:ext cx="3559020" cy="590544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Reasoning Process</a:t>
            </a: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D6CECFC1-61B6-A993-88B3-0362F0CDEF6E}"/>
              </a:ext>
            </a:extLst>
          </p:cNvPr>
          <p:cNvSpPr/>
          <p:nvPr/>
        </p:nvSpPr>
        <p:spPr>
          <a:xfrm>
            <a:off x="9772650" y="3133728"/>
            <a:ext cx="1219200" cy="590544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answer</a:t>
            </a: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57898C71-B490-2930-6976-5C33EEE66322}"/>
              </a:ext>
            </a:extLst>
          </p:cNvPr>
          <p:cNvCxnSpPr>
            <a:cxnSpLocks/>
          </p:cNvCxnSpPr>
          <p:nvPr/>
        </p:nvCxnSpPr>
        <p:spPr>
          <a:xfrm flipV="1">
            <a:off x="5071664" y="3429000"/>
            <a:ext cx="906706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: 圓角 12">
                <a:extLst>
                  <a:ext uri="{FF2B5EF4-FFF2-40B4-BE49-F238E27FC236}">
                    <a16:creationId xmlns:a16="http://schemas.microsoft.com/office/drawing/2014/main" id="{AE3C1C93-D9B9-0BEC-41F6-91E36D9C213C}"/>
                  </a:ext>
                </a:extLst>
              </p:cNvPr>
              <p:cNvSpPr/>
              <p:nvPr/>
            </p:nvSpPr>
            <p:spPr>
              <a:xfrm>
                <a:off x="1351638" y="4763155"/>
                <a:ext cx="2865647" cy="590544"/>
              </a:xfrm>
              <a:prstGeom prst="roundRect">
                <a:avLst/>
              </a:prstGeom>
              <a:solidFill>
                <a:srgbClr val="4472C4">
                  <a:lumMod val="20000"/>
                  <a:lumOff val="80000"/>
                </a:srgbClr>
              </a:solidFill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TW" altLang="en-US" sz="2400" kern="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推理長度設定為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sSubPr>
                      <m:e>
                        <m:r>
                          <a:rPr lang="en-US" altLang="zh-TW" sz="24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𝑛</m:t>
                        </m:r>
                      </m:e>
                      <m:sub>
                        <m:r>
                          <a:rPr lang="en-US" altLang="zh-TW" sz="24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zh-TW" altLang="en-US" sz="2400" kern="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13" name="矩形: 圓角 12">
                <a:extLst>
                  <a:ext uri="{FF2B5EF4-FFF2-40B4-BE49-F238E27FC236}">
                    <a16:creationId xmlns:a16="http://schemas.microsoft.com/office/drawing/2014/main" id="{AE3C1C93-D9B9-0BEC-41F6-91E36D9C21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638" y="4763155"/>
                <a:ext cx="2865647" cy="590544"/>
              </a:xfrm>
              <a:prstGeom prst="roundRect">
                <a:avLst/>
              </a:prstGeom>
              <a:blipFill>
                <a:blip r:embed="rId3"/>
                <a:stretch>
                  <a:fillRect b="-9709"/>
                </a:stretch>
              </a:blipFill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9483B99C-A883-F1D4-0DC9-1DFBEC7ED57C}"/>
              </a:ext>
            </a:extLst>
          </p:cNvPr>
          <p:cNvCxnSpPr>
            <a:cxnSpLocks/>
          </p:cNvCxnSpPr>
          <p:nvPr/>
        </p:nvCxnSpPr>
        <p:spPr>
          <a:xfrm flipV="1">
            <a:off x="2580870" y="3463502"/>
            <a:ext cx="0" cy="1299653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ysDot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0C69E02A-FEB5-989D-F0C3-B78717B4A3E8}"/>
                  </a:ext>
                </a:extLst>
              </p:cNvPr>
              <p:cNvSpPr txBox="1"/>
              <p:nvPr/>
            </p:nvSpPr>
            <p:spPr>
              <a:xfrm>
                <a:off x="6642281" y="2160110"/>
                <a:ext cx="246645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zh-TW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𝑛</m:t>
                    </m:r>
                  </m:oMath>
                </a14:m>
                <a:r>
                  <a:rPr kumimoji="0" lang="zh-TW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zh-TW" altLang="en-US" sz="2400" kern="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個 </a:t>
                </a:r>
                <a:r>
                  <a:rPr lang="en-US" altLang="zh-TW" sz="2400" kern="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tokens</a:t>
                </a:r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0C69E02A-FEB5-989D-F0C3-B78717B4A3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281" y="2160110"/>
                <a:ext cx="2466458" cy="461665"/>
              </a:xfrm>
              <a:prstGeom prst="rect">
                <a:avLst/>
              </a:prstGeom>
              <a:blipFill>
                <a:blip r:embed="rId4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右大括弧 19">
            <a:extLst>
              <a:ext uri="{FF2B5EF4-FFF2-40B4-BE49-F238E27FC236}">
                <a16:creationId xmlns:a16="http://schemas.microsoft.com/office/drawing/2014/main" id="{DD1F7F1D-8628-CA5D-0D2E-12A8A26ED1AB}"/>
              </a:ext>
            </a:extLst>
          </p:cNvPr>
          <p:cNvSpPr/>
          <p:nvPr/>
        </p:nvSpPr>
        <p:spPr>
          <a:xfrm rot="16200000">
            <a:off x="7729385" y="974110"/>
            <a:ext cx="457200" cy="3725992"/>
          </a:xfrm>
          <a:prstGeom prst="rightBrace">
            <a:avLst>
              <a:gd name="adj1" fmla="val 72222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D2FEA085-E0A7-6CC0-E416-343BB15DA583}"/>
              </a:ext>
            </a:extLst>
          </p:cNvPr>
          <p:cNvSpPr txBox="1"/>
          <p:nvPr/>
        </p:nvSpPr>
        <p:spPr>
          <a:xfrm>
            <a:off x="5071664" y="4508746"/>
            <a:ext cx="6282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Reward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定義為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正確率 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目標和實際推理長度差異</a:t>
            </a:r>
          </a:p>
        </p:txBody>
      </p:sp>
    </p:spTree>
    <p:extLst>
      <p:ext uri="{BB962C8B-B14F-4D97-AF65-F5344CB8AC3E}">
        <p14:creationId xmlns:p14="http://schemas.microsoft.com/office/powerpoint/2010/main" val="139986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/>
      <p:bldP spid="20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73ED860-6713-3EFF-63BA-A8BE2883B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控制「推理」的長度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D911736-356F-196A-0511-D8999DDEE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EC1459D3-B0FB-3C4A-37B4-8EAA061C5175}"/>
              </a:ext>
            </a:extLst>
          </p:cNvPr>
          <p:cNvSpPr txBox="1"/>
          <p:nvPr/>
        </p:nvSpPr>
        <p:spPr>
          <a:xfrm>
            <a:off x="8763000" y="120415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https://arxiv.org/abs/2503.04697</a:t>
            </a:r>
          </a:p>
        </p:txBody>
      </p:sp>
      <p:pic>
        <p:nvPicPr>
          <p:cNvPr id="8" name="Google Shape;257;p38">
            <a:extLst>
              <a:ext uri="{FF2B5EF4-FFF2-40B4-BE49-F238E27FC236}">
                <a16:creationId xmlns:a16="http://schemas.microsoft.com/office/drawing/2014/main" id="{3037DB4E-7AC1-32EE-C1F1-94C55197F3D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97862" y="1573491"/>
            <a:ext cx="7596275" cy="50641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827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2E40F8-BCB2-527D-DC9A-51C1D1EC3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控制「推理」的長度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F383227-2A38-1C10-5E75-300424A48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C4C1D241-6DD0-7AAB-966D-FD9C9DB53D5D}"/>
              </a:ext>
            </a:extLst>
          </p:cNvPr>
          <p:cNvSpPr txBox="1"/>
          <p:nvPr/>
        </p:nvSpPr>
        <p:spPr>
          <a:xfrm>
            <a:off x="8305800" y="87729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https://arxiv.org/abs/2503.04697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4BEBEC9-9AB6-F01A-F0C6-C6392C5F0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805" y="1507903"/>
            <a:ext cx="7080920" cy="493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79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哺乳動物, 長頸鹿科, 圖畫, 野生動物 的圖片&#10;&#10;AI 產生的內容可能不正確。">
            <a:extLst>
              <a:ext uri="{FF2B5EF4-FFF2-40B4-BE49-F238E27FC236}">
                <a16:creationId xmlns:a16="http://schemas.microsoft.com/office/drawing/2014/main" id="{1E26DC82-EF40-4AB2-E3EB-16776916BE6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951" b="378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42D5483-96AF-2655-4D43-663F82C6A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zh-TW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過猶不及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3E2093A6-724F-0328-9AF8-E38D0F120CBE}"/>
              </a:ext>
            </a:extLst>
          </p:cNvPr>
          <p:cNvSpPr txBox="1"/>
          <p:nvPr/>
        </p:nvSpPr>
        <p:spPr>
          <a:xfrm>
            <a:off x="7067530" y="6340390"/>
            <a:ext cx="5124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本圖由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gpt-4o 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生成，與實際演化過程無關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28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3B0808-CDAB-8444-B19C-04483F2A3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「推理」越長、結果越好？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D6728B4-0AFB-C9DE-BFBA-46DEAD5EE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754" y="189523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91C66DE9-30BB-EEB9-4E8E-F6A394AB0840}"/>
              </a:ext>
            </a:extLst>
          </p:cNvPr>
          <p:cNvSpPr txBox="1"/>
          <p:nvPr/>
        </p:nvSpPr>
        <p:spPr>
          <a:xfrm>
            <a:off x="264554" y="2320171"/>
            <a:ext cx="1695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738CEA02-0111-B7AB-0ACC-5457991D5C9F}"/>
              </a:ext>
            </a:extLst>
          </p:cNvPr>
          <p:cNvSpPr txBox="1"/>
          <p:nvPr/>
        </p:nvSpPr>
        <p:spPr>
          <a:xfrm>
            <a:off x="4474604" y="2320171"/>
            <a:ext cx="108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推理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C407C47B-C2CA-C000-547B-A3EC3663D3F9}"/>
              </a:ext>
            </a:extLst>
          </p:cNvPr>
          <p:cNvSpPr txBox="1"/>
          <p:nvPr/>
        </p:nvSpPr>
        <p:spPr>
          <a:xfrm>
            <a:off x="5322329" y="2324576"/>
            <a:ext cx="108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答案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B5DAF4D3-3B29-09C8-969D-6530C58F1B14}"/>
              </a:ext>
            </a:extLst>
          </p:cNvPr>
          <p:cNvCxnSpPr>
            <a:cxnSpLocks/>
          </p:cNvCxnSpPr>
          <p:nvPr/>
        </p:nvCxnSpPr>
        <p:spPr>
          <a:xfrm>
            <a:off x="2036204" y="2504837"/>
            <a:ext cx="59055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040A2C6D-1232-8BEB-0D3D-6DDBA9B4BB7D}"/>
              </a:ext>
            </a:extLst>
          </p:cNvPr>
          <p:cNvCxnSpPr>
            <a:cxnSpLocks/>
          </p:cNvCxnSpPr>
          <p:nvPr/>
        </p:nvCxnSpPr>
        <p:spPr>
          <a:xfrm>
            <a:off x="4015258" y="2504837"/>
            <a:ext cx="59055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2">
            <a:extLst>
              <a:ext uri="{FF2B5EF4-FFF2-40B4-BE49-F238E27FC236}">
                <a16:creationId xmlns:a16="http://schemas.microsoft.com/office/drawing/2014/main" id="{264996D8-0C20-F88A-3120-2E006F6F6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754" y="3476863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C6424B60-F764-B114-C13B-2A280D693ECE}"/>
              </a:ext>
            </a:extLst>
          </p:cNvPr>
          <p:cNvSpPr txBox="1"/>
          <p:nvPr/>
        </p:nvSpPr>
        <p:spPr>
          <a:xfrm>
            <a:off x="264554" y="3901797"/>
            <a:ext cx="1695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AE01D6A1-AEE9-4176-82FE-0FCAE08EEB3C}"/>
              </a:ext>
            </a:extLst>
          </p:cNvPr>
          <p:cNvSpPr txBox="1"/>
          <p:nvPr/>
        </p:nvSpPr>
        <p:spPr>
          <a:xfrm>
            <a:off x="4474604" y="3901797"/>
            <a:ext cx="108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推理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078D4995-A454-093C-BE1E-2BB3E1D228D5}"/>
              </a:ext>
            </a:extLst>
          </p:cNvPr>
          <p:cNvSpPr txBox="1"/>
          <p:nvPr/>
        </p:nvSpPr>
        <p:spPr>
          <a:xfrm>
            <a:off x="5322329" y="3906202"/>
            <a:ext cx="108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答案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6C04DBDB-FF60-B7EC-06B7-4051EAB7628E}"/>
              </a:ext>
            </a:extLst>
          </p:cNvPr>
          <p:cNvCxnSpPr>
            <a:cxnSpLocks/>
          </p:cNvCxnSpPr>
          <p:nvPr/>
        </p:nvCxnSpPr>
        <p:spPr>
          <a:xfrm>
            <a:off x="2036204" y="4086463"/>
            <a:ext cx="59055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42BB9E74-9730-7797-01A1-F96C85D6E490}"/>
              </a:ext>
            </a:extLst>
          </p:cNvPr>
          <p:cNvCxnSpPr>
            <a:cxnSpLocks/>
          </p:cNvCxnSpPr>
          <p:nvPr/>
        </p:nvCxnSpPr>
        <p:spPr>
          <a:xfrm>
            <a:off x="4015258" y="4086463"/>
            <a:ext cx="59055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2">
            <a:extLst>
              <a:ext uri="{FF2B5EF4-FFF2-40B4-BE49-F238E27FC236}">
                <a16:creationId xmlns:a16="http://schemas.microsoft.com/office/drawing/2014/main" id="{B464EB8B-6451-7452-14A1-557F13651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754" y="498621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文字方塊 20">
            <a:extLst>
              <a:ext uri="{FF2B5EF4-FFF2-40B4-BE49-F238E27FC236}">
                <a16:creationId xmlns:a16="http://schemas.microsoft.com/office/drawing/2014/main" id="{A06AC2F0-87BC-179A-12F5-CACEC13AF7ED}"/>
              </a:ext>
            </a:extLst>
          </p:cNvPr>
          <p:cNvSpPr txBox="1"/>
          <p:nvPr/>
        </p:nvSpPr>
        <p:spPr>
          <a:xfrm>
            <a:off x="264554" y="5411151"/>
            <a:ext cx="1695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1B6AE902-23C4-D25C-B7A4-9B74A8037F99}"/>
              </a:ext>
            </a:extLst>
          </p:cNvPr>
          <p:cNvSpPr txBox="1"/>
          <p:nvPr/>
        </p:nvSpPr>
        <p:spPr>
          <a:xfrm>
            <a:off x="4474604" y="5411151"/>
            <a:ext cx="108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推理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1B32C330-5C88-ECBF-3562-96C680B3090F}"/>
              </a:ext>
            </a:extLst>
          </p:cNvPr>
          <p:cNvSpPr txBox="1"/>
          <p:nvPr/>
        </p:nvSpPr>
        <p:spPr>
          <a:xfrm>
            <a:off x="5322329" y="5415556"/>
            <a:ext cx="108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答案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66F98F89-FEA6-76B3-7476-71AA3CD1D85F}"/>
              </a:ext>
            </a:extLst>
          </p:cNvPr>
          <p:cNvCxnSpPr>
            <a:cxnSpLocks/>
          </p:cNvCxnSpPr>
          <p:nvPr/>
        </p:nvCxnSpPr>
        <p:spPr>
          <a:xfrm>
            <a:off x="2036204" y="5595817"/>
            <a:ext cx="59055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CBBF45D5-DD38-4BB7-09E5-82CBCE16EA15}"/>
              </a:ext>
            </a:extLst>
          </p:cNvPr>
          <p:cNvCxnSpPr>
            <a:cxnSpLocks/>
          </p:cNvCxnSpPr>
          <p:nvPr/>
        </p:nvCxnSpPr>
        <p:spPr>
          <a:xfrm>
            <a:off x="4015258" y="5595817"/>
            <a:ext cx="59055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BEC16F2F-74D2-49CF-B0C4-4873120B7ADB}"/>
              </a:ext>
            </a:extLst>
          </p:cNvPr>
          <p:cNvCxnSpPr>
            <a:cxnSpLocks/>
          </p:cNvCxnSpPr>
          <p:nvPr/>
        </p:nvCxnSpPr>
        <p:spPr>
          <a:xfrm flipV="1">
            <a:off x="7884554" y="1675598"/>
            <a:ext cx="0" cy="258544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C9E94B97-6424-447F-217C-D32A723583EC}"/>
              </a:ext>
            </a:extLst>
          </p:cNvPr>
          <p:cNvCxnSpPr>
            <a:cxnSpLocks/>
          </p:cNvCxnSpPr>
          <p:nvPr/>
        </p:nvCxnSpPr>
        <p:spPr>
          <a:xfrm>
            <a:off x="7884554" y="4235382"/>
            <a:ext cx="31242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4B1552F2-520F-9DE3-72E5-51F43AA61DF0}"/>
              </a:ext>
            </a:extLst>
          </p:cNvPr>
          <p:cNvSpPr txBox="1"/>
          <p:nvPr/>
        </p:nvSpPr>
        <p:spPr>
          <a:xfrm>
            <a:off x="9677399" y="4320361"/>
            <a:ext cx="1504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推理長度</a:t>
            </a: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9EDEE827-A471-6A0D-6CC6-60154145DECC}"/>
              </a:ext>
            </a:extLst>
          </p:cNvPr>
          <p:cNvSpPr txBox="1"/>
          <p:nvPr/>
        </p:nvSpPr>
        <p:spPr>
          <a:xfrm rot="16200000">
            <a:off x="6874991" y="220140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正確率</a:t>
            </a:r>
          </a:p>
        </p:txBody>
      </p:sp>
      <p:sp>
        <p:nvSpPr>
          <p:cNvPr id="34" name="手繪多邊形: 圖案 33">
            <a:extLst>
              <a:ext uri="{FF2B5EF4-FFF2-40B4-BE49-F238E27FC236}">
                <a16:creationId xmlns:a16="http://schemas.microsoft.com/office/drawing/2014/main" id="{A9A9A0AC-5AB4-7809-C30A-2D8A7504C080}"/>
              </a:ext>
            </a:extLst>
          </p:cNvPr>
          <p:cNvSpPr/>
          <p:nvPr/>
        </p:nvSpPr>
        <p:spPr>
          <a:xfrm>
            <a:off x="8208404" y="2079577"/>
            <a:ext cx="2514600" cy="1813848"/>
          </a:xfrm>
          <a:custGeom>
            <a:avLst/>
            <a:gdLst>
              <a:gd name="connsiteX0" fmla="*/ 0 w 2514600"/>
              <a:gd name="connsiteY0" fmla="*/ 0 h 1813848"/>
              <a:gd name="connsiteX1" fmla="*/ 685800 w 2514600"/>
              <a:gd name="connsiteY1" fmla="*/ 114300 h 1813848"/>
              <a:gd name="connsiteX2" fmla="*/ 1314450 w 2514600"/>
              <a:gd name="connsiteY2" fmla="*/ 438150 h 1813848"/>
              <a:gd name="connsiteX3" fmla="*/ 1866900 w 2514600"/>
              <a:gd name="connsiteY3" fmla="*/ 1143000 h 1813848"/>
              <a:gd name="connsiteX4" fmla="*/ 2266950 w 2514600"/>
              <a:gd name="connsiteY4" fmla="*/ 1714500 h 1813848"/>
              <a:gd name="connsiteX5" fmla="*/ 2514600 w 2514600"/>
              <a:gd name="connsiteY5" fmla="*/ 1809750 h 1813848"/>
              <a:gd name="connsiteX0" fmla="*/ 0 w 2514600"/>
              <a:gd name="connsiteY0" fmla="*/ 0 h 1813848"/>
              <a:gd name="connsiteX1" fmla="*/ 685800 w 2514600"/>
              <a:gd name="connsiteY1" fmla="*/ 114300 h 1813848"/>
              <a:gd name="connsiteX2" fmla="*/ 1116330 w 2514600"/>
              <a:gd name="connsiteY2" fmla="*/ 971550 h 1813848"/>
              <a:gd name="connsiteX3" fmla="*/ 1866900 w 2514600"/>
              <a:gd name="connsiteY3" fmla="*/ 1143000 h 1813848"/>
              <a:gd name="connsiteX4" fmla="*/ 2266950 w 2514600"/>
              <a:gd name="connsiteY4" fmla="*/ 1714500 h 1813848"/>
              <a:gd name="connsiteX5" fmla="*/ 2514600 w 2514600"/>
              <a:gd name="connsiteY5" fmla="*/ 1809750 h 1813848"/>
              <a:gd name="connsiteX0" fmla="*/ 0 w 2514600"/>
              <a:gd name="connsiteY0" fmla="*/ 0 h 1813848"/>
              <a:gd name="connsiteX1" fmla="*/ 541020 w 2514600"/>
              <a:gd name="connsiteY1" fmla="*/ 396240 h 1813848"/>
              <a:gd name="connsiteX2" fmla="*/ 1116330 w 2514600"/>
              <a:gd name="connsiteY2" fmla="*/ 971550 h 1813848"/>
              <a:gd name="connsiteX3" fmla="*/ 1866900 w 2514600"/>
              <a:gd name="connsiteY3" fmla="*/ 1143000 h 1813848"/>
              <a:gd name="connsiteX4" fmla="*/ 2266950 w 2514600"/>
              <a:gd name="connsiteY4" fmla="*/ 1714500 h 1813848"/>
              <a:gd name="connsiteX5" fmla="*/ 2514600 w 2514600"/>
              <a:gd name="connsiteY5" fmla="*/ 1809750 h 1813848"/>
              <a:gd name="connsiteX0" fmla="*/ 0 w 2514600"/>
              <a:gd name="connsiteY0" fmla="*/ 0 h 1813848"/>
              <a:gd name="connsiteX1" fmla="*/ 541020 w 2514600"/>
              <a:gd name="connsiteY1" fmla="*/ 396240 h 1813848"/>
              <a:gd name="connsiteX2" fmla="*/ 1116330 w 2514600"/>
              <a:gd name="connsiteY2" fmla="*/ 971550 h 1813848"/>
              <a:gd name="connsiteX3" fmla="*/ 1752600 w 2514600"/>
              <a:gd name="connsiteY3" fmla="*/ 1356360 h 1813848"/>
              <a:gd name="connsiteX4" fmla="*/ 2266950 w 2514600"/>
              <a:gd name="connsiteY4" fmla="*/ 1714500 h 1813848"/>
              <a:gd name="connsiteX5" fmla="*/ 2514600 w 2514600"/>
              <a:gd name="connsiteY5" fmla="*/ 1809750 h 1813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14600" h="1813848">
                <a:moveTo>
                  <a:pt x="0" y="0"/>
                </a:moveTo>
                <a:cubicBezTo>
                  <a:pt x="233362" y="20637"/>
                  <a:pt x="354965" y="234315"/>
                  <a:pt x="541020" y="396240"/>
                </a:cubicBezTo>
                <a:cubicBezTo>
                  <a:pt x="727075" y="558165"/>
                  <a:pt x="914400" y="811530"/>
                  <a:pt x="1116330" y="971550"/>
                </a:cubicBezTo>
                <a:cubicBezTo>
                  <a:pt x="1318260" y="1131570"/>
                  <a:pt x="1560830" y="1232535"/>
                  <a:pt x="1752600" y="1356360"/>
                </a:cubicBezTo>
                <a:cubicBezTo>
                  <a:pt x="1944370" y="1480185"/>
                  <a:pt x="2159000" y="1603375"/>
                  <a:pt x="2266950" y="1714500"/>
                </a:cubicBezTo>
                <a:cubicBezTo>
                  <a:pt x="2374900" y="1825625"/>
                  <a:pt x="2444750" y="1817687"/>
                  <a:pt x="2514600" y="180975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48EDE50D-3CE0-A85C-ED00-4939A0AB1AC7}"/>
              </a:ext>
            </a:extLst>
          </p:cNvPr>
          <p:cNvSpPr txBox="1"/>
          <p:nvPr/>
        </p:nvSpPr>
        <p:spPr>
          <a:xfrm>
            <a:off x="9565246" y="5780483"/>
            <a:ext cx="1504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推理長度</a:t>
            </a: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2077A68B-0238-4F3A-751D-65E9F4D0121F}"/>
              </a:ext>
            </a:extLst>
          </p:cNvPr>
          <p:cNvSpPr txBox="1"/>
          <p:nvPr/>
        </p:nvSpPr>
        <p:spPr>
          <a:xfrm>
            <a:off x="9544050" y="506878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正確率</a:t>
            </a:r>
          </a:p>
        </p:txBody>
      </p:sp>
      <p:cxnSp>
        <p:nvCxnSpPr>
          <p:cNvPr id="39" name="直線單箭頭接點 38">
            <a:extLst>
              <a:ext uri="{FF2B5EF4-FFF2-40B4-BE49-F238E27FC236}">
                <a16:creationId xmlns:a16="http://schemas.microsoft.com/office/drawing/2014/main" id="{BC672086-A22B-64E4-516E-DADE50D8D160}"/>
              </a:ext>
            </a:extLst>
          </p:cNvPr>
          <p:cNvCxnSpPr/>
          <p:nvPr/>
        </p:nvCxnSpPr>
        <p:spPr>
          <a:xfrm>
            <a:off x="10841596" y="5105561"/>
            <a:ext cx="0" cy="3881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2" name="群組 41">
            <a:extLst>
              <a:ext uri="{FF2B5EF4-FFF2-40B4-BE49-F238E27FC236}">
                <a16:creationId xmlns:a16="http://schemas.microsoft.com/office/drawing/2014/main" id="{92FCB72A-4DFC-C2DA-E3AD-EA945254C079}"/>
              </a:ext>
            </a:extLst>
          </p:cNvPr>
          <p:cNvGrpSpPr/>
          <p:nvPr/>
        </p:nvGrpSpPr>
        <p:grpSpPr>
          <a:xfrm>
            <a:off x="7238244" y="5428009"/>
            <a:ext cx="1548491" cy="480820"/>
            <a:chOff x="7238244" y="5428009"/>
            <a:chExt cx="1548491" cy="480820"/>
          </a:xfrm>
        </p:grpSpPr>
        <p:sp>
          <p:nvSpPr>
            <p:cNvPr id="37" name="文字方塊 36">
              <a:extLst>
                <a:ext uri="{FF2B5EF4-FFF2-40B4-BE49-F238E27FC236}">
                  <a16:creationId xmlns:a16="http://schemas.microsoft.com/office/drawing/2014/main" id="{3C0F5934-87DF-B57F-8DB7-FCE2C1293C98}"/>
                </a:ext>
              </a:extLst>
            </p:cNvPr>
            <p:cNvSpPr txBox="1"/>
            <p:nvPr/>
          </p:nvSpPr>
          <p:spPr>
            <a:xfrm>
              <a:off x="7238244" y="5447164"/>
              <a:ext cx="15049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問題難度</a:t>
              </a:r>
            </a:p>
          </p:txBody>
        </p:sp>
        <p:cxnSp>
          <p:nvCxnSpPr>
            <p:cNvPr id="40" name="直線單箭頭接點 39">
              <a:extLst>
                <a:ext uri="{FF2B5EF4-FFF2-40B4-BE49-F238E27FC236}">
                  <a16:creationId xmlns:a16="http://schemas.microsoft.com/office/drawing/2014/main" id="{DAEB0B83-B6C0-0E27-CD35-F1FCAB707F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86735" y="5428009"/>
              <a:ext cx="0" cy="38811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A7B42468-8EFF-C64A-23E8-F974CA0FDE66}"/>
              </a:ext>
            </a:extLst>
          </p:cNvPr>
          <p:cNvCxnSpPr>
            <a:cxnSpLocks/>
          </p:cNvCxnSpPr>
          <p:nvPr/>
        </p:nvCxnSpPr>
        <p:spPr>
          <a:xfrm flipV="1">
            <a:off x="11122269" y="5780483"/>
            <a:ext cx="0" cy="3881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直線單箭頭接點 43">
            <a:extLst>
              <a:ext uri="{FF2B5EF4-FFF2-40B4-BE49-F238E27FC236}">
                <a16:creationId xmlns:a16="http://schemas.microsoft.com/office/drawing/2014/main" id="{8906A332-BB85-2386-DB48-97E8B6CFD026}"/>
              </a:ext>
            </a:extLst>
          </p:cNvPr>
          <p:cNvCxnSpPr>
            <a:cxnSpLocks/>
          </p:cNvCxnSpPr>
          <p:nvPr/>
        </p:nvCxnSpPr>
        <p:spPr>
          <a:xfrm flipV="1">
            <a:off x="9136713" y="5340883"/>
            <a:ext cx="516164" cy="29619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>
            <a:extLst>
              <a:ext uri="{FF2B5EF4-FFF2-40B4-BE49-F238E27FC236}">
                <a16:creationId xmlns:a16="http://schemas.microsoft.com/office/drawing/2014/main" id="{B0E39547-BF48-32F0-C6CC-D1806EF5A465}"/>
              </a:ext>
            </a:extLst>
          </p:cNvPr>
          <p:cNvCxnSpPr>
            <a:cxnSpLocks/>
          </p:cNvCxnSpPr>
          <p:nvPr/>
        </p:nvCxnSpPr>
        <p:spPr>
          <a:xfrm>
            <a:off x="9136713" y="5678344"/>
            <a:ext cx="516164" cy="29619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31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5" grpId="0"/>
      <p:bldP spid="16" grpId="0"/>
      <p:bldP spid="17" grpId="0"/>
      <p:bldP spid="21" grpId="0"/>
      <p:bldP spid="22" grpId="0"/>
      <p:bldP spid="23" grpId="0"/>
      <p:bldP spid="31" grpId="0"/>
      <p:bldP spid="32" grpId="0"/>
      <p:bldP spid="34" grpId="0" animBg="1"/>
      <p:bldP spid="35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FAD7BD-3A65-65A8-184B-A55A9EC08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072BBEA1-35DD-37D7-6094-A928AE870595}"/>
              </a:ext>
            </a:extLst>
          </p:cNvPr>
          <p:cNvSpPr txBox="1"/>
          <p:nvPr/>
        </p:nvSpPr>
        <p:spPr>
          <a:xfrm>
            <a:off x="8335632" y="5985808"/>
            <a:ext cx="3467100" cy="382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https://arxiv.org/abs/2502.12215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BCC08A6-AADE-7EB3-EE5A-4727539B2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736" y="5521658"/>
            <a:ext cx="10128584" cy="396681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6409B880-F9C3-23F4-6FCA-889708DFAE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445" y="2682704"/>
            <a:ext cx="11457589" cy="2697387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752DED01-B032-A967-2DA9-C98021D31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517" y="700323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8857350D-7A65-8361-B0FF-4D6089053C45}"/>
              </a:ext>
            </a:extLst>
          </p:cNvPr>
          <p:cNvSpPr txBox="1"/>
          <p:nvPr/>
        </p:nvSpPr>
        <p:spPr>
          <a:xfrm>
            <a:off x="2160261" y="1125257"/>
            <a:ext cx="1695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</a:p>
        </p:txBody>
      </p: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DFE33F6B-0E6D-38FD-67E6-CE07691F5D3E}"/>
              </a:ext>
            </a:extLst>
          </p:cNvPr>
          <p:cNvCxnSpPr>
            <a:cxnSpLocks/>
          </p:cNvCxnSpPr>
          <p:nvPr/>
        </p:nvCxnSpPr>
        <p:spPr>
          <a:xfrm>
            <a:off x="3931911" y="1309923"/>
            <a:ext cx="59055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F88403E5-3C2C-3EC2-2EB6-CD68525B155C}"/>
              </a:ext>
            </a:extLst>
          </p:cNvPr>
          <p:cNvCxnSpPr>
            <a:cxnSpLocks/>
          </p:cNvCxnSpPr>
          <p:nvPr/>
        </p:nvCxnSpPr>
        <p:spPr>
          <a:xfrm>
            <a:off x="5910965" y="1309923"/>
            <a:ext cx="59055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7C64F8B6-226E-DBBA-FEA0-4D673E2A0AD6}"/>
              </a:ext>
            </a:extLst>
          </p:cNvPr>
          <p:cNvCxnSpPr>
            <a:cxnSpLocks/>
          </p:cNvCxnSpPr>
          <p:nvPr/>
        </p:nvCxnSpPr>
        <p:spPr>
          <a:xfrm flipV="1">
            <a:off x="5951388" y="748910"/>
            <a:ext cx="498953" cy="5216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BA66AEC5-7123-89EB-59EC-9DBF552157F4}"/>
              </a:ext>
            </a:extLst>
          </p:cNvPr>
          <p:cNvCxnSpPr>
            <a:cxnSpLocks/>
          </p:cNvCxnSpPr>
          <p:nvPr/>
        </p:nvCxnSpPr>
        <p:spPr>
          <a:xfrm flipV="1">
            <a:off x="5951388" y="270928"/>
            <a:ext cx="457023" cy="9559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270CD8BA-3D6D-BF77-DBCE-8418FA8FDDD2}"/>
              </a:ext>
            </a:extLst>
          </p:cNvPr>
          <p:cNvCxnSpPr>
            <a:cxnSpLocks/>
          </p:cNvCxnSpPr>
          <p:nvPr/>
        </p:nvCxnSpPr>
        <p:spPr>
          <a:xfrm>
            <a:off x="5951388" y="1338173"/>
            <a:ext cx="457023" cy="9559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D9A21FC9-239E-6C8E-FC75-78E89969BE5A}"/>
              </a:ext>
            </a:extLst>
          </p:cNvPr>
          <p:cNvCxnSpPr>
            <a:cxnSpLocks/>
          </p:cNvCxnSpPr>
          <p:nvPr/>
        </p:nvCxnSpPr>
        <p:spPr>
          <a:xfrm>
            <a:off x="5951388" y="1294490"/>
            <a:ext cx="498953" cy="5216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矩形: 圓角 21">
            <a:extLst>
              <a:ext uri="{FF2B5EF4-FFF2-40B4-BE49-F238E27FC236}">
                <a16:creationId xmlns:a16="http://schemas.microsoft.com/office/drawing/2014/main" id="{E4D05B60-B0D3-66B7-8AE9-C501FE321B4A}"/>
              </a:ext>
            </a:extLst>
          </p:cNvPr>
          <p:cNvSpPr/>
          <p:nvPr/>
        </p:nvSpPr>
        <p:spPr>
          <a:xfrm>
            <a:off x="6472487" y="224286"/>
            <a:ext cx="995488" cy="247755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: 圓角 22">
            <a:extLst>
              <a:ext uri="{FF2B5EF4-FFF2-40B4-BE49-F238E27FC236}">
                <a16:creationId xmlns:a16="http://schemas.microsoft.com/office/drawing/2014/main" id="{FF677F1D-5EE0-DF74-369A-63CE5F16DFBA}"/>
              </a:ext>
            </a:extLst>
          </p:cNvPr>
          <p:cNvSpPr/>
          <p:nvPr/>
        </p:nvSpPr>
        <p:spPr>
          <a:xfrm>
            <a:off x="6501514" y="691906"/>
            <a:ext cx="3233035" cy="247755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: 圓角 23">
            <a:extLst>
              <a:ext uri="{FF2B5EF4-FFF2-40B4-BE49-F238E27FC236}">
                <a16:creationId xmlns:a16="http://schemas.microsoft.com/office/drawing/2014/main" id="{B40C3E03-EB1C-2426-979E-6BA56EF70124}"/>
              </a:ext>
            </a:extLst>
          </p:cNvPr>
          <p:cNvSpPr/>
          <p:nvPr/>
        </p:nvSpPr>
        <p:spPr>
          <a:xfrm>
            <a:off x="6524523" y="1159526"/>
            <a:ext cx="2752827" cy="247755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: 圓角 24">
            <a:extLst>
              <a:ext uri="{FF2B5EF4-FFF2-40B4-BE49-F238E27FC236}">
                <a16:creationId xmlns:a16="http://schemas.microsoft.com/office/drawing/2014/main" id="{70901E33-02EB-7CE0-CCAE-6FB86F029307}"/>
              </a:ext>
            </a:extLst>
          </p:cNvPr>
          <p:cNvSpPr/>
          <p:nvPr/>
        </p:nvSpPr>
        <p:spPr>
          <a:xfrm>
            <a:off x="6524523" y="1623586"/>
            <a:ext cx="3819627" cy="247755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: 圓角 25">
            <a:extLst>
              <a:ext uri="{FF2B5EF4-FFF2-40B4-BE49-F238E27FC236}">
                <a16:creationId xmlns:a16="http://schemas.microsoft.com/office/drawing/2014/main" id="{B67E4349-6627-8B34-35E4-131B46007735}"/>
              </a:ext>
            </a:extLst>
          </p:cNvPr>
          <p:cNvSpPr/>
          <p:nvPr/>
        </p:nvSpPr>
        <p:spPr>
          <a:xfrm>
            <a:off x="6524523" y="2053358"/>
            <a:ext cx="1609827" cy="247755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EA79D131-29E1-175F-C46E-DEB11EFD797E}"/>
              </a:ext>
            </a:extLst>
          </p:cNvPr>
          <p:cNvSpPr txBox="1"/>
          <p:nvPr/>
        </p:nvSpPr>
        <p:spPr>
          <a:xfrm>
            <a:off x="7532051" y="12565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Group 1</a:t>
            </a:r>
            <a:endParaRPr lang="zh-TW" altLang="en-US" dirty="0"/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3E52C232-3E8D-370C-7B04-F0BA65C18B93}"/>
              </a:ext>
            </a:extLst>
          </p:cNvPr>
          <p:cNvSpPr txBox="1"/>
          <p:nvPr/>
        </p:nvSpPr>
        <p:spPr>
          <a:xfrm>
            <a:off x="8202322" y="200440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Group 2</a:t>
            </a:r>
            <a:endParaRPr lang="zh-TW" altLang="en-US" dirty="0"/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45D394D7-E294-2A34-5EE4-1DB9812107DD}"/>
              </a:ext>
            </a:extLst>
          </p:cNvPr>
          <p:cNvSpPr txBox="1"/>
          <p:nvPr/>
        </p:nvSpPr>
        <p:spPr>
          <a:xfrm>
            <a:off x="9316356" y="1093009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Group 3</a:t>
            </a:r>
            <a:endParaRPr lang="zh-TW" altLang="en-US" dirty="0"/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6AF15AC7-0220-376D-9734-A6CD6533D0AB}"/>
              </a:ext>
            </a:extLst>
          </p:cNvPr>
          <p:cNvSpPr txBox="1"/>
          <p:nvPr/>
        </p:nvSpPr>
        <p:spPr>
          <a:xfrm>
            <a:off x="9785722" y="63631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Group 4</a:t>
            </a:r>
            <a:endParaRPr lang="zh-TW" altLang="en-US" dirty="0"/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C1F35D44-4829-35B5-3050-B70228ADA379}"/>
              </a:ext>
            </a:extLst>
          </p:cNvPr>
          <p:cNvSpPr txBox="1"/>
          <p:nvPr/>
        </p:nvSpPr>
        <p:spPr>
          <a:xfrm>
            <a:off x="10344150" y="1584161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Group 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9278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C6C3BFF-F99A-7D3E-944B-C51698BC9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447664E-E10A-7301-DEEE-A33C824AF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883" y="2669071"/>
            <a:ext cx="11712234" cy="2722152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0EB5D58C-2BC6-8347-7998-285D8749D3A1}"/>
              </a:ext>
            </a:extLst>
          </p:cNvPr>
          <p:cNvSpPr txBox="1"/>
          <p:nvPr/>
        </p:nvSpPr>
        <p:spPr>
          <a:xfrm>
            <a:off x="8335632" y="5985808"/>
            <a:ext cx="3467100" cy="382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https://arxiv.org/abs/2502.12215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3BC702C-59D4-4564-FC98-0BFCDCE30C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736" y="5521658"/>
            <a:ext cx="10128584" cy="396681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EF1C289B-20E3-3B5B-4EC3-28A58C3C5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517" y="700323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8FCE9376-243E-65A7-8572-46CC5D7704E0}"/>
              </a:ext>
            </a:extLst>
          </p:cNvPr>
          <p:cNvSpPr txBox="1"/>
          <p:nvPr/>
        </p:nvSpPr>
        <p:spPr>
          <a:xfrm>
            <a:off x="2160261" y="1125257"/>
            <a:ext cx="1695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</a:p>
        </p:txBody>
      </p: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5355451D-0723-B09D-3768-1E494146BEDE}"/>
              </a:ext>
            </a:extLst>
          </p:cNvPr>
          <p:cNvCxnSpPr>
            <a:cxnSpLocks/>
          </p:cNvCxnSpPr>
          <p:nvPr/>
        </p:nvCxnSpPr>
        <p:spPr>
          <a:xfrm>
            <a:off x="3931911" y="1309923"/>
            <a:ext cx="59055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98F0A068-AC9B-7F4B-9C4B-3682BF726EEE}"/>
              </a:ext>
            </a:extLst>
          </p:cNvPr>
          <p:cNvCxnSpPr>
            <a:cxnSpLocks/>
          </p:cNvCxnSpPr>
          <p:nvPr/>
        </p:nvCxnSpPr>
        <p:spPr>
          <a:xfrm>
            <a:off x="5910965" y="1309923"/>
            <a:ext cx="59055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0DCA4DD2-99A1-892A-B897-C27FDFB9D7F7}"/>
              </a:ext>
            </a:extLst>
          </p:cNvPr>
          <p:cNvCxnSpPr>
            <a:cxnSpLocks/>
          </p:cNvCxnSpPr>
          <p:nvPr/>
        </p:nvCxnSpPr>
        <p:spPr>
          <a:xfrm flipV="1">
            <a:off x="5951388" y="748910"/>
            <a:ext cx="498953" cy="5216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8DCA6BA0-6A4A-FF87-A38E-055ACEA4AF7C}"/>
              </a:ext>
            </a:extLst>
          </p:cNvPr>
          <p:cNvCxnSpPr>
            <a:cxnSpLocks/>
          </p:cNvCxnSpPr>
          <p:nvPr/>
        </p:nvCxnSpPr>
        <p:spPr>
          <a:xfrm flipV="1">
            <a:off x="5951388" y="270928"/>
            <a:ext cx="457023" cy="9559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CB21D56D-AB12-D18E-6557-FDCBADA26A0A}"/>
              </a:ext>
            </a:extLst>
          </p:cNvPr>
          <p:cNvCxnSpPr>
            <a:cxnSpLocks/>
          </p:cNvCxnSpPr>
          <p:nvPr/>
        </p:nvCxnSpPr>
        <p:spPr>
          <a:xfrm>
            <a:off x="5951388" y="1338173"/>
            <a:ext cx="457023" cy="9559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98C5B893-58DB-5697-9BC9-E0708CB89395}"/>
              </a:ext>
            </a:extLst>
          </p:cNvPr>
          <p:cNvCxnSpPr>
            <a:cxnSpLocks/>
          </p:cNvCxnSpPr>
          <p:nvPr/>
        </p:nvCxnSpPr>
        <p:spPr>
          <a:xfrm>
            <a:off x="5951388" y="1294490"/>
            <a:ext cx="498953" cy="5216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矩形: 圓角 32">
            <a:extLst>
              <a:ext uri="{FF2B5EF4-FFF2-40B4-BE49-F238E27FC236}">
                <a16:creationId xmlns:a16="http://schemas.microsoft.com/office/drawing/2014/main" id="{A03937B5-C86E-D8A0-D889-283CE826EFC3}"/>
              </a:ext>
            </a:extLst>
          </p:cNvPr>
          <p:cNvSpPr/>
          <p:nvPr/>
        </p:nvSpPr>
        <p:spPr>
          <a:xfrm>
            <a:off x="6472487" y="224286"/>
            <a:ext cx="995488" cy="247755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矩形: 圓角 33">
            <a:extLst>
              <a:ext uri="{FF2B5EF4-FFF2-40B4-BE49-F238E27FC236}">
                <a16:creationId xmlns:a16="http://schemas.microsoft.com/office/drawing/2014/main" id="{A2099F85-8D21-559F-6FC7-1EE91EE899FB}"/>
              </a:ext>
            </a:extLst>
          </p:cNvPr>
          <p:cNvSpPr/>
          <p:nvPr/>
        </p:nvSpPr>
        <p:spPr>
          <a:xfrm>
            <a:off x="6501514" y="691906"/>
            <a:ext cx="3233035" cy="247755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矩形: 圓角 34">
            <a:extLst>
              <a:ext uri="{FF2B5EF4-FFF2-40B4-BE49-F238E27FC236}">
                <a16:creationId xmlns:a16="http://schemas.microsoft.com/office/drawing/2014/main" id="{56E49DE7-21FA-B762-3DB9-132942B6C45A}"/>
              </a:ext>
            </a:extLst>
          </p:cNvPr>
          <p:cNvSpPr/>
          <p:nvPr/>
        </p:nvSpPr>
        <p:spPr>
          <a:xfrm>
            <a:off x="6524523" y="1159526"/>
            <a:ext cx="2752827" cy="247755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矩形: 圓角 35">
            <a:extLst>
              <a:ext uri="{FF2B5EF4-FFF2-40B4-BE49-F238E27FC236}">
                <a16:creationId xmlns:a16="http://schemas.microsoft.com/office/drawing/2014/main" id="{D93645E3-2EAD-D888-35D4-B791CD68BEC3}"/>
              </a:ext>
            </a:extLst>
          </p:cNvPr>
          <p:cNvSpPr/>
          <p:nvPr/>
        </p:nvSpPr>
        <p:spPr>
          <a:xfrm>
            <a:off x="6524523" y="1623586"/>
            <a:ext cx="3819627" cy="247755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矩形: 圓角 36">
            <a:extLst>
              <a:ext uri="{FF2B5EF4-FFF2-40B4-BE49-F238E27FC236}">
                <a16:creationId xmlns:a16="http://schemas.microsoft.com/office/drawing/2014/main" id="{3DCE136F-2D66-01FB-3443-E2379D871E23}"/>
              </a:ext>
            </a:extLst>
          </p:cNvPr>
          <p:cNvSpPr/>
          <p:nvPr/>
        </p:nvSpPr>
        <p:spPr>
          <a:xfrm>
            <a:off x="6524523" y="2053358"/>
            <a:ext cx="1609827" cy="247755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AC8EF61B-EF14-51FC-2132-187C4AA38BA1}"/>
              </a:ext>
            </a:extLst>
          </p:cNvPr>
          <p:cNvSpPr txBox="1"/>
          <p:nvPr/>
        </p:nvSpPr>
        <p:spPr>
          <a:xfrm>
            <a:off x="7532051" y="12565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Group 1</a:t>
            </a:r>
            <a:endParaRPr lang="zh-TW" altLang="en-US" dirty="0"/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F324BF50-831D-1BBC-68D6-8B7E1586E2F4}"/>
              </a:ext>
            </a:extLst>
          </p:cNvPr>
          <p:cNvSpPr txBox="1"/>
          <p:nvPr/>
        </p:nvSpPr>
        <p:spPr>
          <a:xfrm>
            <a:off x="8202322" y="200440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Group 2</a:t>
            </a:r>
            <a:endParaRPr lang="zh-TW" altLang="en-US" dirty="0"/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4236A164-976A-8F83-BFC2-A69EAF4FB7FB}"/>
              </a:ext>
            </a:extLst>
          </p:cNvPr>
          <p:cNvSpPr txBox="1"/>
          <p:nvPr/>
        </p:nvSpPr>
        <p:spPr>
          <a:xfrm>
            <a:off x="9316356" y="1093009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Group 3</a:t>
            </a:r>
            <a:endParaRPr lang="zh-TW" altLang="en-US" dirty="0"/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C91D134C-EFD0-B866-914D-F79AF15F91D3}"/>
              </a:ext>
            </a:extLst>
          </p:cNvPr>
          <p:cNvSpPr txBox="1"/>
          <p:nvPr/>
        </p:nvSpPr>
        <p:spPr>
          <a:xfrm>
            <a:off x="9785722" y="63631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Group 4</a:t>
            </a:r>
            <a:endParaRPr lang="zh-TW" altLang="en-US" dirty="0"/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5F899594-5180-759C-C254-8B0DD161A96B}"/>
              </a:ext>
            </a:extLst>
          </p:cNvPr>
          <p:cNvSpPr txBox="1"/>
          <p:nvPr/>
        </p:nvSpPr>
        <p:spPr>
          <a:xfrm>
            <a:off x="10344150" y="1584161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Group 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6870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89849026-30FB-6517-4BB3-87ED3A62CB40}"/>
              </a:ext>
            </a:extLst>
          </p:cNvPr>
          <p:cNvSpPr txBox="1"/>
          <p:nvPr/>
        </p:nvSpPr>
        <p:spPr>
          <a:xfrm>
            <a:off x="1807535" y="1554041"/>
            <a:ext cx="73364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最好的工程師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7FD4D6A0-B92F-9EA0-B5C1-D58754124049}"/>
              </a:ext>
            </a:extLst>
          </p:cNvPr>
          <p:cNvSpPr txBox="1"/>
          <p:nvPr/>
        </p:nvSpPr>
        <p:spPr>
          <a:xfrm>
            <a:off x="5702595" y="2576160"/>
            <a:ext cx="73364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不是把事情做到完美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2795174B-AA7B-56DC-955D-DE6559E89600}"/>
              </a:ext>
            </a:extLst>
          </p:cNvPr>
          <p:cNvSpPr txBox="1"/>
          <p:nvPr/>
        </p:nvSpPr>
        <p:spPr>
          <a:xfrm>
            <a:off x="1807535" y="3962656"/>
            <a:ext cx="73364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而是在有限資源下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2020DD58-3CDA-4BDA-2DCF-42B4D82E613C}"/>
              </a:ext>
            </a:extLst>
          </p:cNvPr>
          <p:cNvSpPr txBox="1"/>
          <p:nvPr/>
        </p:nvSpPr>
        <p:spPr>
          <a:xfrm>
            <a:off x="6712688" y="4965405"/>
            <a:ext cx="39836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把事情做到最好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A2BBD02-9AB2-E004-A581-0F91C7654173}"/>
              </a:ext>
            </a:extLst>
          </p:cNvPr>
          <p:cNvSpPr txBox="1"/>
          <p:nvPr/>
        </p:nvSpPr>
        <p:spPr>
          <a:xfrm>
            <a:off x="3274828" y="1025844"/>
            <a:ext cx="4019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人工智慧也是一樣</a:t>
            </a:r>
          </a:p>
        </p:txBody>
      </p:sp>
    </p:spTree>
    <p:extLst>
      <p:ext uri="{BB962C8B-B14F-4D97-AF65-F5344CB8AC3E}">
        <p14:creationId xmlns:p14="http://schemas.microsoft.com/office/powerpoint/2010/main" val="343796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230B2A-77CC-9266-8876-6773F7BD5D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197479C-9B3F-EE67-FDB8-915CB28DA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如何避免「想太多」</a:t>
            </a: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DD6E6224-C9A8-ABD0-33B6-E1ECFBCC3A2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矩形: 圓角 6">
            <a:extLst>
              <a:ext uri="{FF2B5EF4-FFF2-40B4-BE49-F238E27FC236}">
                <a16:creationId xmlns:a16="http://schemas.microsoft.com/office/drawing/2014/main" id="{45814493-158C-0313-C791-451DA98A9192}"/>
              </a:ext>
            </a:extLst>
          </p:cNvPr>
          <p:cNvSpPr/>
          <p:nvPr/>
        </p:nvSpPr>
        <p:spPr>
          <a:xfrm>
            <a:off x="857693" y="1958532"/>
            <a:ext cx="10515600" cy="908234"/>
          </a:xfrm>
          <a:prstGeom prst="roundRect">
            <a:avLst>
              <a:gd name="adj" fmla="val 7857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9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7BE879-935F-727F-304A-F77A1A56C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 i="0" dirty="0">
                <a:solidFill>
                  <a:srgbClr val="080809"/>
                </a:solidFill>
                <a:effectLst/>
                <a:latin typeface="inherit"/>
              </a:rPr>
              <a:t>Chain of Draft</a:t>
            </a:r>
            <a:r>
              <a:rPr lang="zh-TW" altLang="en-US" b="0" i="0" dirty="0">
                <a:solidFill>
                  <a:srgbClr val="080809"/>
                </a:solidFill>
                <a:effectLst/>
                <a:latin typeface="inherit"/>
              </a:rPr>
              <a:t>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F39C577-FB0D-679C-49F3-DB9FEAE34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35CDA89-138E-A638-A374-67D7CC02F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293" y="1839735"/>
            <a:ext cx="6065899" cy="4380159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171758A0-9528-8D9C-5C6B-BE064EB4D4C9}"/>
              </a:ext>
            </a:extLst>
          </p:cNvPr>
          <p:cNvSpPr txBox="1"/>
          <p:nvPr/>
        </p:nvSpPr>
        <p:spPr>
          <a:xfrm>
            <a:off x="815293" y="1284566"/>
            <a:ext cx="74580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80809"/>
                </a:solidFill>
                <a:effectLst/>
                <a:uLnTx/>
                <a:uFillTx/>
                <a:latin typeface="inherit"/>
                <a:ea typeface="新細明體" panose="02020500000000000000" pitchFamily="18" charset="-120"/>
                <a:cs typeface="+mn-cs"/>
              </a:rPr>
              <a:t>https://arxiv. org/pdf/2502.18600</a:t>
            </a: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5CE5EA91-AF3F-C617-7B2A-D09DE160D65F}"/>
              </a:ext>
            </a:extLst>
          </p:cNvPr>
          <p:cNvGrpSpPr/>
          <p:nvPr/>
        </p:nvGrpSpPr>
        <p:grpSpPr>
          <a:xfrm>
            <a:off x="7310451" y="496371"/>
            <a:ext cx="4243609" cy="5766455"/>
            <a:chOff x="6481528" y="1091530"/>
            <a:chExt cx="4243609" cy="5766455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C8A6D68B-F893-6969-6F6B-F17E4592E4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81528" y="1405370"/>
              <a:ext cx="4243609" cy="5452615"/>
            </a:xfrm>
            <a:prstGeom prst="rect">
              <a:avLst/>
            </a:prstGeom>
          </p:spPr>
        </p:pic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E2B5C493-F7D4-4FBF-AF17-7D970F57B640}"/>
                </a:ext>
              </a:extLst>
            </p:cNvPr>
            <p:cNvSpPr txBox="1"/>
            <p:nvPr/>
          </p:nvSpPr>
          <p:spPr>
            <a:xfrm>
              <a:off x="7688809" y="1091530"/>
              <a:ext cx="209097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新細明體" panose="02020500000000000000" pitchFamily="18" charset="-120"/>
                  <a:cs typeface="+mn-cs"/>
                </a:rPr>
                <a:t>Claude 3.5 Sonne</a:t>
              </a: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347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C6D520-72F8-9ACB-BB07-1C19EB2CA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AF7AB2C-FCCB-E1B4-DD74-3E3334E6C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如何避免「想太多」</a:t>
            </a: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4DCEE0A8-6FB7-3C41-1EA3-3FA057682C8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矩形: 圓角 6">
            <a:extLst>
              <a:ext uri="{FF2B5EF4-FFF2-40B4-BE49-F238E27FC236}">
                <a16:creationId xmlns:a16="http://schemas.microsoft.com/office/drawing/2014/main" id="{E3926CAB-3069-2A09-AD69-FFD9C9070C4D}"/>
              </a:ext>
            </a:extLst>
          </p:cNvPr>
          <p:cNvSpPr/>
          <p:nvPr/>
        </p:nvSpPr>
        <p:spPr>
          <a:xfrm>
            <a:off x="838200" y="2974883"/>
            <a:ext cx="10515600" cy="908234"/>
          </a:xfrm>
          <a:prstGeom prst="roundRect">
            <a:avLst>
              <a:gd name="adj" fmla="val 7857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AED798FC-57F3-D393-A433-5A222C9FC0F6}"/>
              </a:ext>
            </a:extLst>
          </p:cNvPr>
          <p:cNvSpPr/>
          <p:nvPr/>
        </p:nvSpPr>
        <p:spPr>
          <a:xfrm>
            <a:off x="838200" y="4018054"/>
            <a:ext cx="10515600" cy="908234"/>
          </a:xfrm>
          <a:prstGeom prst="roundRect">
            <a:avLst>
              <a:gd name="adj" fmla="val 7857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826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7960F939-DBA4-09E2-EDC7-97BF72308C71}"/>
              </a:ext>
            </a:extLst>
          </p:cNvPr>
          <p:cNvCxnSpPr>
            <a:cxnSpLocks/>
          </p:cNvCxnSpPr>
          <p:nvPr/>
        </p:nvCxnSpPr>
        <p:spPr>
          <a:xfrm>
            <a:off x="1973683" y="2574853"/>
            <a:ext cx="901831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7679F377-2D55-FAAE-08C1-ED09AC623E76}"/>
              </a:ext>
            </a:extLst>
          </p:cNvPr>
          <p:cNvSpPr/>
          <p:nvPr/>
        </p:nvSpPr>
        <p:spPr>
          <a:xfrm>
            <a:off x="674635" y="2249852"/>
            <a:ext cx="1101698" cy="590544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input</a:t>
            </a: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4607C07E-9DF1-FC99-81B6-6A13FBB59C8E}"/>
              </a:ext>
            </a:extLst>
          </p:cNvPr>
          <p:cNvSpPr/>
          <p:nvPr/>
        </p:nvSpPr>
        <p:spPr>
          <a:xfrm>
            <a:off x="5151320" y="2279581"/>
            <a:ext cx="2564618" cy="590544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Reasoning Process</a:t>
            </a: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3541FA40-9FD4-04B5-FBCA-DA0281E8948B}"/>
              </a:ext>
            </a:extLst>
          </p:cNvPr>
          <p:cNvSpPr/>
          <p:nvPr/>
        </p:nvSpPr>
        <p:spPr>
          <a:xfrm>
            <a:off x="7791446" y="2279581"/>
            <a:ext cx="1219200" cy="590544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answer</a:t>
            </a: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5D750939-5420-32BB-2896-C520FC2F16C5}"/>
              </a:ext>
            </a:extLst>
          </p:cNvPr>
          <p:cNvCxnSpPr>
            <a:cxnSpLocks/>
          </p:cNvCxnSpPr>
          <p:nvPr/>
        </p:nvCxnSpPr>
        <p:spPr>
          <a:xfrm>
            <a:off x="4261327" y="2545124"/>
            <a:ext cx="737658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10" name="Picture 3">
            <a:extLst>
              <a:ext uri="{FF2B5EF4-FFF2-40B4-BE49-F238E27FC236}">
                <a16:creationId xmlns:a16="http://schemas.microsoft.com/office/drawing/2014/main" id="{0F991D19-56BD-19FE-D06D-C2E5F07AE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249" y="1858312"/>
            <a:ext cx="590545" cy="59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FB93CE61-2C4F-77F1-3577-EE0CBB94A598}"/>
              </a:ext>
            </a:extLst>
          </p:cNvPr>
          <p:cNvCxnSpPr>
            <a:cxnSpLocks/>
          </p:cNvCxnSpPr>
          <p:nvPr/>
        </p:nvCxnSpPr>
        <p:spPr>
          <a:xfrm>
            <a:off x="1864364" y="1118152"/>
            <a:ext cx="901831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FF069D5A-8B0B-F9C8-535D-FA4C987438DC}"/>
              </a:ext>
            </a:extLst>
          </p:cNvPr>
          <p:cNvSpPr/>
          <p:nvPr/>
        </p:nvSpPr>
        <p:spPr>
          <a:xfrm>
            <a:off x="674635" y="822880"/>
            <a:ext cx="1101698" cy="590544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input</a:t>
            </a: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564B65E6-7D80-48D6-E1EE-629B0E521B7D}"/>
              </a:ext>
            </a:extLst>
          </p:cNvPr>
          <p:cNvSpPr/>
          <p:nvPr/>
        </p:nvSpPr>
        <p:spPr>
          <a:xfrm>
            <a:off x="5151319" y="793615"/>
            <a:ext cx="4645892" cy="590544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Reasoning Process</a:t>
            </a: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5E3A4CD1-D732-9438-AA41-EB12BA1EF4A2}"/>
              </a:ext>
            </a:extLst>
          </p:cNvPr>
          <p:cNvSpPr/>
          <p:nvPr/>
        </p:nvSpPr>
        <p:spPr>
          <a:xfrm>
            <a:off x="9859015" y="769996"/>
            <a:ext cx="1219200" cy="590544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answer</a:t>
            </a: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97D4537C-F391-34D6-5DEF-D642B999F4AE}"/>
              </a:ext>
            </a:extLst>
          </p:cNvPr>
          <p:cNvCxnSpPr>
            <a:cxnSpLocks/>
          </p:cNvCxnSpPr>
          <p:nvPr/>
        </p:nvCxnSpPr>
        <p:spPr>
          <a:xfrm>
            <a:off x="4261327" y="1059158"/>
            <a:ext cx="737658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17" name="Picture 3">
            <a:extLst>
              <a:ext uri="{FF2B5EF4-FFF2-40B4-BE49-F238E27FC236}">
                <a16:creationId xmlns:a16="http://schemas.microsoft.com/office/drawing/2014/main" id="{1C5B98A2-3272-6431-264D-D90C8EDBD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818" y="348727"/>
            <a:ext cx="590545" cy="59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文字方塊 22">
            <a:extLst>
              <a:ext uri="{FF2B5EF4-FFF2-40B4-BE49-F238E27FC236}">
                <a16:creationId xmlns:a16="http://schemas.microsoft.com/office/drawing/2014/main" id="{7B785B37-2052-B2DF-0B83-CDDCDBA72691}"/>
              </a:ext>
            </a:extLst>
          </p:cNvPr>
          <p:cNvSpPr txBox="1"/>
          <p:nvPr/>
        </p:nvSpPr>
        <p:spPr>
          <a:xfrm>
            <a:off x="8401046" y="6162610"/>
            <a:ext cx="35194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https://arxiv.org/abs/2502.18080</a:t>
            </a:r>
          </a:p>
        </p:txBody>
      </p:sp>
      <p:pic>
        <p:nvPicPr>
          <p:cNvPr id="24" name="圖片 23" descr="一張含有 圖畫, 卡通, 美工圖案, 圖解 的圖片&#10;&#10;AI 產生的內容可能不正確。">
            <a:extLst>
              <a:ext uri="{FF2B5EF4-FFF2-40B4-BE49-F238E27FC236}">
                <a16:creationId xmlns:a16="http://schemas.microsoft.com/office/drawing/2014/main" id="{93122463-085B-1EBE-346C-96E8E09589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3490" y="321015"/>
            <a:ext cx="1267968" cy="1267968"/>
          </a:xfrm>
          <a:prstGeom prst="rect">
            <a:avLst/>
          </a:prstGeom>
        </p:spPr>
      </p:pic>
      <p:pic>
        <p:nvPicPr>
          <p:cNvPr id="25" name="圖片 24" descr="一張含有 圖畫, 卡通, 美工圖案, 圖解 的圖片&#10;&#10;AI 產生的內容可能不正確。">
            <a:extLst>
              <a:ext uri="{FF2B5EF4-FFF2-40B4-BE49-F238E27FC236}">
                <a16:creationId xmlns:a16="http://schemas.microsoft.com/office/drawing/2014/main" id="{D586EAB5-54B4-E1E9-BC2B-4E921CFB13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5514" y="1702212"/>
            <a:ext cx="1267968" cy="1267968"/>
          </a:xfrm>
          <a:prstGeom prst="rect">
            <a:avLst/>
          </a:prstGeom>
        </p:spPr>
      </p:pic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06127DD1-4F04-1234-3497-60137D65CD96}"/>
              </a:ext>
            </a:extLst>
          </p:cNvPr>
          <p:cNvCxnSpPr>
            <a:cxnSpLocks/>
          </p:cNvCxnSpPr>
          <p:nvPr/>
        </p:nvCxnSpPr>
        <p:spPr>
          <a:xfrm>
            <a:off x="1973683" y="4008769"/>
            <a:ext cx="901831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7" name="矩形: 圓角 26">
            <a:extLst>
              <a:ext uri="{FF2B5EF4-FFF2-40B4-BE49-F238E27FC236}">
                <a16:creationId xmlns:a16="http://schemas.microsoft.com/office/drawing/2014/main" id="{BFD7F1AB-21C6-41EB-7C09-F8253BBE9C01}"/>
              </a:ext>
            </a:extLst>
          </p:cNvPr>
          <p:cNvSpPr/>
          <p:nvPr/>
        </p:nvSpPr>
        <p:spPr>
          <a:xfrm>
            <a:off x="684330" y="3692603"/>
            <a:ext cx="1101698" cy="590544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input</a:t>
            </a: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8" name="矩形: 圓角 27">
            <a:extLst>
              <a:ext uri="{FF2B5EF4-FFF2-40B4-BE49-F238E27FC236}">
                <a16:creationId xmlns:a16="http://schemas.microsoft.com/office/drawing/2014/main" id="{2FDC0889-B22E-2D89-84DE-20859D6A1BC7}"/>
              </a:ext>
            </a:extLst>
          </p:cNvPr>
          <p:cNvSpPr/>
          <p:nvPr/>
        </p:nvSpPr>
        <p:spPr>
          <a:xfrm>
            <a:off x="5151320" y="3722332"/>
            <a:ext cx="1581215" cy="590544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Reasoning</a:t>
            </a: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9" name="矩形: 圓角 28">
            <a:extLst>
              <a:ext uri="{FF2B5EF4-FFF2-40B4-BE49-F238E27FC236}">
                <a16:creationId xmlns:a16="http://schemas.microsoft.com/office/drawing/2014/main" id="{42C23511-3D44-D5AF-B91D-9043910D989E}"/>
              </a:ext>
            </a:extLst>
          </p:cNvPr>
          <p:cNvSpPr/>
          <p:nvPr/>
        </p:nvSpPr>
        <p:spPr>
          <a:xfrm>
            <a:off x="6884870" y="3722332"/>
            <a:ext cx="1219200" cy="590544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answer</a:t>
            </a: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E5F10D87-BEB2-4F4D-6A78-3F09CEEC829D}"/>
              </a:ext>
            </a:extLst>
          </p:cNvPr>
          <p:cNvCxnSpPr>
            <a:cxnSpLocks/>
          </p:cNvCxnSpPr>
          <p:nvPr/>
        </p:nvCxnSpPr>
        <p:spPr>
          <a:xfrm>
            <a:off x="4261327" y="3987875"/>
            <a:ext cx="737658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31" name="Picture 3">
            <a:extLst>
              <a:ext uri="{FF2B5EF4-FFF2-40B4-BE49-F238E27FC236}">
                <a16:creationId xmlns:a16="http://schemas.microsoft.com/office/drawing/2014/main" id="{80B9FEC1-4AA0-2611-0842-DC7C31031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673" y="3301063"/>
            <a:ext cx="590545" cy="59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圖片 39" descr="一張含有 圖畫, 卡通, 美工圖案, 圖解 的圖片&#10;&#10;AI 產生的內容可能不正確。">
            <a:extLst>
              <a:ext uri="{FF2B5EF4-FFF2-40B4-BE49-F238E27FC236}">
                <a16:creationId xmlns:a16="http://schemas.microsoft.com/office/drawing/2014/main" id="{2D6F1CD5-3D38-3200-1E76-95BD0961F8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5514" y="3144963"/>
            <a:ext cx="1267968" cy="1267968"/>
          </a:xfrm>
          <a:prstGeom prst="rect">
            <a:avLst/>
          </a:prstGeom>
        </p:spPr>
      </p:pic>
      <p:pic>
        <p:nvPicPr>
          <p:cNvPr id="44" name="Picture 2">
            <a:extLst>
              <a:ext uri="{FF2B5EF4-FFF2-40B4-BE49-F238E27FC236}">
                <a16:creationId xmlns:a16="http://schemas.microsoft.com/office/drawing/2014/main" id="{D2FE1C14-C92C-9C90-A9BF-1DB5F2056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087" y="5155788"/>
            <a:ext cx="1006822" cy="100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7" name="直線單箭頭接點 46">
            <a:extLst>
              <a:ext uri="{FF2B5EF4-FFF2-40B4-BE49-F238E27FC236}">
                <a16:creationId xmlns:a16="http://schemas.microsoft.com/office/drawing/2014/main" id="{AC6ED171-A1FB-3899-1695-2C50B3B67A50}"/>
              </a:ext>
            </a:extLst>
          </p:cNvPr>
          <p:cNvCxnSpPr>
            <a:cxnSpLocks/>
          </p:cNvCxnSpPr>
          <p:nvPr/>
        </p:nvCxnSpPr>
        <p:spPr>
          <a:xfrm>
            <a:off x="1991659" y="5810086"/>
            <a:ext cx="901831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8" name="矩形: 圓角 47">
            <a:extLst>
              <a:ext uri="{FF2B5EF4-FFF2-40B4-BE49-F238E27FC236}">
                <a16:creationId xmlns:a16="http://schemas.microsoft.com/office/drawing/2014/main" id="{423A3C20-938C-B81F-8A7B-19CE80804B29}"/>
              </a:ext>
            </a:extLst>
          </p:cNvPr>
          <p:cNvSpPr/>
          <p:nvPr/>
        </p:nvSpPr>
        <p:spPr>
          <a:xfrm>
            <a:off x="702306" y="5493920"/>
            <a:ext cx="1101698" cy="590544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input</a:t>
            </a: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51" name="直線單箭頭接點 50">
            <a:extLst>
              <a:ext uri="{FF2B5EF4-FFF2-40B4-BE49-F238E27FC236}">
                <a16:creationId xmlns:a16="http://schemas.microsoft.com/office/drawing/2014/main" id="{95267BC1-243D-AC90-2972-71ECD56F7591}"/>
              </a:ext>
            </a:extLst>
          </p:cNvPr>
          <p:cNvCxnSpPr>
            <a:cxnSpLocks/>
          </p:cNvCxnSpPr>
          <p:nvPr/>
        </p:nvCxnSpPr>
        <p:spPr>
          <a:xfrm>
            <a:off x="4183202" y="5778783"/>
            <a:ext cx="1703248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AEA01585-552F-AADE-E1DD-F64484C54722}"/>
              </a:ext>
            </a:extLst>
          </p:cNvPr>
          <p:cNvSpPr txBox="1"/>
          <p:nvPr/>
        </p:nvSpPr>
        <p:spPr>
          <a:xfrm>
            <a:off x="6121715" y="5542194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?????</a:t>
            </a:r>
            <a:endParaRPr lang="zh-TW" altLang="en-US" sz="2800" dirty="0"/>
          </a:p>
        </p:txBody>
      </p:sp>
      <p:cxnSp>
        <p:nvCxnSpPr>
          <p:cNvPr id="56" name="直線單箭頭接點 55">
            <a:extLst>
              <a:ext uri="{FF2B5EF4-FFF2-40B4-BE49-F238E27FC236}">
                <a16:creationId xmlns:a16="http://schemas.microsoft.com/office/drawing/2014/main" id="{40EDBD5A-7979-3986-45E9-1707BDF921F3}"/>
              </a:ext>
            </a:extLst>
          </p:cNvPr>
          <p:cNvCxnSpPr/>
          <p:nvPr/>
        </p:nvCxnSpPr>
        <p:spPr>
          <a:xfrm>
            <a:off x="6732535" y="4542776"/>
            <a:ext cx="0" cy="951144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文字方塊 56">
            <a:extLst>
              <a:ext uri="{FF2B5EF4-FFF2-40B4-BE49-F238E27FC236}">
                <a16:creationId xmlns:a16="http://schemas.microsoft.com/office/drawing/2014/main" id="{7D758D5B-456E-FAF9-F194-00EDAE0ECB75}"/>
              </a:ext>
            </a:extLst>
          </p:cNvPr>
          <p:cNvSpPr txBox="1"/>
          <p:nvPr/>
        </p:nvSpPr>
        <p:spPr>
          <a:xfrm>
            <a:off x="8622889" y="3397036"/>
            <a:ext cx="3420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選擇最短的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Reasoning Processing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作為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Training Data 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20140E1D-59FB-9DBA-45BE-FFF01CB61A1B}"/>
              </a:ext>
            </a:extLst>
          </p:cNvPr>
          <p:cNvSpPr/>
          <p:nvPr/>
        </p:nvSpPr>
        <p:spPr>
          <a:xfrm>
            <a:off x="514350" y="3068763"/>
            <a:ext cx="7780965" cy="1425739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427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7" grpId="0" animBg="1"/>
      <p:bldP spid="28" grpId="0" animBg="1"/>
      <p:bldP spid="29" grpId="0" animBg="1"/>
      <p:bldP spid="57" grpId="0"/>
      <p:bldP spid="58" grpId="0" animBg="1"/>
    </p:bldLst>
  </p:timing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942</Words>
  <Application>Microsoft Office PowerPoint</Application>
  <PresentationFormat>寬螢幕</PresentationFormat>
  <Paragraphs>153</Paragraphs>
  <Slides>18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18</vt:i4>
      </vt:variant>
    </vt:vector>
  </HeadingPairs>
  <TitlesOfParts>
    <vt:vector size="31" baseType="lpstr">
      <vt:lpstr>-apple-system</vt:lpstr>
      <vt:lpstr>inherit</vt:lpstr>
      <vt:lpstr>Lucida Grande</vt:lpstr>
      <vt:lpstr>微軟正黑體</vt:lpstr>
      <vt:lpstr>Aptos</vt:lpstr>
      <vt:lpstr>Aptos Display</vt:lpstr>
      <vt:lpstr>Arial</vt:lpstr>
      <vt:lpstr>Calibri</vt:lpstr>
      <vt:lpstr>Calibri Light</vt:lpstr>
      <vt:lpstr>Cambria Math</vt:lpstr>
      <vt:lpstr>Helvetica</vt:lpstr>
      <vt:lpstr>1_Office 佈景主題</vt:lpstr>
      <vt:lpstr>2_Office 佈景主題</vt:lpstr>
      <vt:lpstr>別讓「推理」 大型語言模型想太多</vt:lpstr>
      <vt:lpstr>「推理」越長、結果越好？</vt:lpstr>
      <vt:lpstr>PowerPoint 簡報</vt:lpstr>
      <vt:lpstr>PowerPoint 簡報</vt:lpstr>
      <vt:lpstr>PowerPoint 簡報</vt:lpstr>
      <vt:lpstr>如何避免「想太多」</vt:lpstr>
      <vt:lpstr>Chain of Draft </vt:lpstr>
      <vt:lpstr>如何避免「想太多」</vt:lpstr>
      <vt:lpstr>PowerPoint 簡報</vt:lpstr>
      <vt:lpstr>From Explicit CoT to Implicit CoT</vt:lpstr>
      <vt:lpstr>如何避免「想太多」</vt:lpstr>
      <vt:lpstr>PowerPoint 簡報</vt:lpstr>
      <vt:lpstr>RL 的方法產生了超長的「推理」過程</vt:lpstr>
      <vt:lpstr>PowerPoint 簡報</vt:lpstr>
      <vt:lpstr>控制「推理」的長度</vt:lpstr>
      <vt:lpstr>控制「推理」的長度</vt:lpstr>
      <vt:lpstr>控制「推理」的長度</vt:lpstr>
      <vt:lpstr>過猶不及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Hung-yi Lee</dc:creator>
  <cp:lastModifiedBy>Hung-yi Lee</cp:lastModifiedBy>
  <cp:revision>38</cp:revision>
  <dcterms:created xsi:type="dcterms:W3CDTF">2025-04-30T12:54:22Z</dcterms:created>
  <dcterms:modified xsi:type="dcterms:W3CDTF">2025-05-02T16:49:02Z</dcterms:modified>
</cp:coreProperties>
</file>